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8"/>
  </p:notesMasterIdLst>
  <p:handoutMasterIdLst>
    <p:handoutMasterId r:id="rId149"/>
  </p:handoutMasterIdLst>
  <p:sldIdLst>
    <p:sldId id="257" r:id="rId2"/>
    <p:sldId id="292" r:id="rId3"/>
    <p:sldId id="265" r:id="rId4"/>
    <p:sldId id="312" r:id="rId5"/>
    <p:sldId id="313" r:id="rId6"/>
    <p:sldId id="316" r:id="rId7"/>
    <p:sldId id="314"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5" r:id="rId23"/>
    <p:sldId id="336" r:id="rId24"/>
    <p:sldId id="337" r:id="rId25"/>
    <p:sldId id="338" r:id="rId26"/>
    <p:sldId id="474" r:id="rId27"/>
    <p:sldId id="488" r:id="rId28"/>
    <p:sldId id="473" r:id="rId29"/>
    <p:sldId id="308" r:id="rId30"/>
    <p:sldId id="341" r:id="rId31"/>
    <p:sldId id="489" r:id="rId32"/>
    <p:sldId id="490" r:id="rId33"/>
    <p:sldId id="342" r:id="rId34"/>
    <p:sldId id="343" r:id="rId35"/>
    <p:sldId id="344" r:id="rId36"/>
    <p:sldId id="345" r:id="rId37"/>
    <p:sldId id="346" r:id="rId38"/>
    <p:sldId id="347" r:id="rId39"/>
    <p:sldId id="348" r:id="rId40"/>
    <p:sldId id="349" r:id="rId41"/>
    <p:sldId id="350" r:id="rId42"/>
    <p:sldId id="351" r:id="rId43"/>
    <p:sldId id="352" r:id="rId44"/>
    <p:sldId id="353" r:id="rId45"/>
    <p:sldId id="354" r:id="rId46"/>
    <p:sldId id="355" r:id="rId47"/>
    <p:sldId id="494" r:id="rId48"/>
    <p:sldId id="356" r:id="rId49"/>
    <p:sldId id="357" r:id="rId50"/>
    <p:sldId id="358" r:id="rId51"/>
    <p:sldId id="359" r:id="rId52"/>
    <p:sldId id="360" r:id="rId53"/>
    <p:sldId id="361" r:id="rId54"/>
    <p:sldId id="362" r:id="rId55"/>
    <p:sldId id="363" r:id="rId56"/>
    <p:sldId id="364" r:id="rId57"/>
    <p:sldId id="365" r:id="rId58"/>
    <p:sldId id="366" r:id="rId59"/>
    <p:sldId id="367" r:id="rId60"/>
    <p:sldId id="368" r:id="rId61"/>
    <p:sldId id="369" r:id="rId62"/>
    <p:sldId id="370" r:id="rId63"/>
    <p:sldId id="371" r:id="rId64"/>
    <p:sldId id="372" r:id="rId65"/>
    <p:sldId id="373" r:id="rId66"/>
    <p:sldId id="374" r:id="rId67"/>
    <p:sldId id="375" r:id="rId68"/>
    <p:sldId id="376" r:id="rId69"/>
    <p:sldId id="377" r:id="rId70"/>
    <p:sldId id="378" r:id="rId71"/>
    <p:sldId id="381" r:id="rId72"/>
    <p:sldId id="379" r:id="rId73"/>
    <p:sldId id="380" r:id="rId74"/>
    <p:sldId id="382" r:id="rId75"/>
    <p:sldId id="383" r:id="rId76"/>
    <p:sldId id="384" r:id="rId77"/>
    <p:sldId id="385" r:id="rId78"/>
    <p:sldId id="386" r:id="rId79"/>
    <p:sldId id="394" r:id="rId80"/>
    <p:sldId id="395" r:id="rId81"/>
    <p:sldId id="396" r:id="rId82"/>
    <p:sldId id="397" r:id="rId83"/>
    <p:sldId id="475" r:id="rId84"/>
    <p:sldId id="476" r:id="rId85"/>
    <p:sldId id="477" r:id="rId86"/>
    <p:sldId id="401" r:id="rId87"/>
    <p:sldId id="398" r:id="rId88"/>
    <p:sldId id="399" r:id="rId89"/>
    <p:sldId id="400" r:id="rId90"/>
    <p:sldId id="402" r:id="rId91"/>
    <p:sldId id="403" r:id="rId92"/>
    <p:sldId id="404" r:id="rId93"/>
    <p:sldId id="405" r:id="rId94"/>
    <p:sldId id="406" r:id="rId95"/>
    <p:sldId id="408" r:id="rId96"/>
    <p:sldId id="407" r:id="rId97"/>
    <p:sldId id="409" r:id="rId98"/>
    <p:sldId id="478" r:id="rId99"/>
    <p:sldId id="410" r:id="rId100"/>
    <p:sldId id="411" r:id="rId101"/>
    <p:sldId id="412" r:id="rId102"/>
    <p:sldId id="413" r:id="rId103"/>
    <p:sldId id="418" r:id="rId104"/>
    <p:sldId id="420" r:id="rId105"/>
    <p:sldId id="419" r:id="rId106"/>
    <p:sldId id="421" r:id="rId107"/>
    <p:sldId id="428" r:id="rId108"/>
    <p:sldId id="429" r:id="rId109"/>
    <p:sldId id="430" r:id="rId110"/>
    <p:sldId id="431" r:id="rId111"/>
    <p:sldId id="432" r:id="rId112"/>
    <p:sldId id="435" r:id="rId113"/>
    <p:sldId id="436" r:id="rId114"/>
    <p:sldId id="439" r:id="rId115"/>
    <p:sldId id="479" r:id="rId116"/>
    <p:sldId id="480" r:id="rId117"/>
    <p:sldId id="482" r:id="rId118"/>
    <p:sldId id="483" r:id="rId119"/>
    <p:sldId id="484" r:id="rId120"/>
    <p:sldId id="481" r:id="rId121"/>
    <p:sldId id="438" r:id="rId122"/>
    <p:sldId id="485" r:id="rId123"/>
    <p:sldId id="486" r:id="rId124"/>
    <p:sldId id="440" r:id="rId125"/>
    <p:sldId id="441" r:id="rId126"/>
    <p:sldId id="442" r:id="rId127"/>
    <p:sldId id="443" r:id="rId128"/>
    <p:sldId id="444" r:id="rId129"/>
    <p:sldId id="449" r:id="rId130"/>
    <p:sldId id="450" r:id="rId131"/>
    <p:sldId id="451" r:id="rId132"/>
    <p:sldId id="452" r:id="rId133"/>
    <p:sldId id="453" r:id="rId134"/>
    <p:sldId id="458" r:id="rId135"/>
    <p:sldId id="455" r:id="rId136"/>
    <p:sldId id="457" r:id="rId137"/>
    <p:sldId id="460" r:id="rId138"/>
    <p:sldId id="461" r:id="rId139"/>
    <p:sldId id="462" r:id="rId140"/>
    <p:sldId id="468" r:id="rId141"/>
    <p:sldId id="469" r:id="rId142"/>
    <p:sldId id="471" r:id="rId143"/>
    <p:sldId id="491" r:id="rId144"/>
    <p:sldId id="472" r:id="rId145"/>
    <p:sldId id="493" r:id="rId146"/>
    <p:sldId id="492" r:id="rId147"/>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3" autoAdjust="0"/>
    <p:restoredTop sz="94660"/>
  </p:normalViewPr>
  <p:slideViewPr>
    <p:cSldViewPr snapToGrid="0">
      <p:cViewPr varScale="1">
        <p:scale>
          <a:sx n="72" d="100"/>
          <a:sy n="72" d="100"/>
        </p:scale>
        <p:origin x="666" y="66"/>
      </p:cViewPr>
      <p:guideLst/>
    </p:cSldViewPr>
  </p:slid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handoutMaster" Target="handoutMasters/handout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notesMaster" Target="notesMasters/notesMaster1.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88FABCFB-5BF3-436D-BAEB-E5E258E044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B548C7F2-A423-41D0-9AA5-3200845A58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7DD881-FF67-4C77-896D-59A3B76FDA55}" type="datetimeFigureOut">
              <a:rPr lang="pt-BR" smtClean="0"/>
              <a:t>21/03/2019</a:t>
            </a:fld>
            <a:endParaRPr lang="pt-BR"/>
          </a:p>
        </p:txBody>
      </p:sp>
      <p:sp>
        <p:nvSpPr>
          <p:cNvPr id="4" name="Espaço Reservado para Rodapé 3">
            <a:extLst>
              <a:ext uri="{FF2B5EF4-FFF2-40B4-BE49-F238E27FC236}">
                <a16:creationId xmlns:a16="http://schemas.microsoft.com/office/drawing/2014/main" id="{46BA174F-D296-47D1-9ECC-33A63786F8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763154F9-4327-419F-A110-00C98496389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C5DBBA-743B-4D8C-ADE0-5C20870A99B0}" type="slidenum">
              <a:rPr lang="pt-BR" smtClean="0"/>
              <a:t>‹nº›</a:t>
            </a:fld>
            <a:endParaRPr lang="pt-BR"/>
          </a:p>
        </p:txBody>
      </p:sp>
    </p:spTree>
    <p:extLst>
      <p:ext uri="{BB962C8B-B14F-4D97-AF65-F5344CB8AC3E}">
        <p14:creationId xmlns:p14="http://schemas.microsoft.com/office/powerpoint/2010/main" val="1817321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189115-7DFF-4669-9E7A-80DAF0E95BDE}" type="datetimeFigureOut">
              <a:rPr lang="pt-BR" smtClean="0"/>
              <a:t>21/03/2019</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CEF08-ACB0-432A-85B3-6E7889711712}" type="slidenum">
              <a:rPr lang="pt-BR" smtClean="0"/>
              <a:t>‹nº›</a:t>
            </a:fld>
            <a:endParaRPr lang="pt-BR"/>
          </a:p>
        </p:txBody>
      </p:sp>
    </p:spTree>
    <p:extLst>
      <p:ext uri="{BB962C8B-B14F-4D97-AF65-F5344CB8AC3E}">
        <p14:creationId xmlns:p14="http://schemas.microsoft.com/office/powerpoint/2010/main" val="23720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81248-D5C9-4EF1-B311-6136256F2B8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528E722-4A0C-40C0-ADD1-C230BEE3B6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3C19F174-92D2-44EB-9655-5A4244C9A7BA}"/>
              </a:ext>
            </a:extLst>
          </p:cNvPr>
          <p:cNvSpPr>
            <a:spLocks noGrp="1"/>
          </p:cNvSpPr>
          <p:nvPr>
            <p:ph type="dt" sz="half" idx="10"/>
          </p:nvPr>
        </p:nvSpPr>
        <p:spPr/>
        <p:txBody>
          <a:bodyPr/>
          <a:lstStyle/>
          <a:p>
            <a:fld id="{FD72D4D6-B292-4636-B795-54BF90612E7B}" type="datetimeFigureOut">
              <a:rPr lang="pt-BR" smtClean="0"/>
              <a:t>21/03/2019</a:t>
            </a:fld>
            <a:endParaRPr lang="pt-BR"/>
          </a:p>
        </p:txBody>
      </p:sp>
      <p:sp>
        <p:nvSpPr>
          <p:cNvPr id="5" name="Espaço Reservado para Rodapé 4">
            <a:extLst>
              <a:ext uri="{FF2B5EF4-FFF2-40B4-BE49-F238E27FC236}">
                <a16:creationId xmlns:a16="http://schemas.microsoft.com/office/drawing/2014/main" id="{646F0771-C2A3-4C13-B459-90604E4DDBB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591D019-A004-4E98-8CD2-94FA94C5B87D}"/>
              </a:ext>
            </a:extLst>
          </p:cNvPr>
          <p:cNvSpPr>
            <a:spLocks noGrp="1"/>
          </p:cNvSpPr>
          <p:nvPr>
            <p:ph type="sldNum" sz="quarter" idx="12"/>
          </p:nvPr>
        </p:nvSpPr>
        <p:spPr/>
        <p:txBody>
          <a:bodyPr/>
          <a:lstStyle/>
          <a:p>
            <a:fld id="{32C6C7DE-8859-4254-867F-150E33DCE214}" type="slidenum">
              <a:rPr lang="pt-BR" smtClean="0"/>
              <a:t>‹nº›</a:t>
            </a:fld>
            <a:endParaRPr lang="pt-BR"/>
          </a:p>
        </p:txBody>
      </p:sp>
    </p:spTree>
    <p:extLst>
      <p:ext uri="{BB962C8B-B14F-4D97-AF65-F5344CB8AC3E}">
        <p14:creationId xmlns:p14="http://schemas.microsoft.com/office/powerpoint/2010/main" val="92381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A9AEC-CE55-4C23-B98B-7F90D81E8BF3}"/>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5910B8CD-2862-436A-A9FF-1D1F1F622E62}"/>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1F9B4F6-F836-4FF1-8120-D17234EB6DE2}"/>
              </a:ext>
            </a:extLst>
          </p:cNvPr>
          <p:cNvSpPr>
            <a:spLocks noGrp="1"/>
          </p:cNvSpPr>
          <p:nvPr>
            <p:ph type="dt" sz="half" idx="10"/>
          </p:nvPr>
        </p:nvSpPr>
        <p:spPr/>
        <p:txBody>
          <a:bodyPr/>
          <a:lstStyle/>
          <a:p>
            <a:fld id="{FD72D4D6-B292-4636-B795-54BF90612E7B}" type="datetimeFigureOut">
              <a:rPr lang="pt-BR" smtClean="0"/>
              <a:t>21/03/2019</a:t>
            </a:fld>
            <a:endParaRPr lang="pt-BR"/>
          </a:p>
        </p:txBody>
      </p:sp>
      <p:sp>
        <p:nvSpPr>
          <p:cNvPr id="5" name="Espaço Reservado para Rodapé 4">
            <a:extLst>
              <a:ext uri="{FF2B5EF4-FFF2-40B4-BE49-F238E27FC236}">
                <a16:creationId xmlns:a16="http://schemas.microsoft.com/office/drawing/2014/main" id="{A6D66342-A0BF-4F65-9A57-1A874DB3227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22B2B078-96AF-41D6-B536-00C5F7ADAA97}"/>
              </a:ext>
            </a:extLst>
          </p:cNvPr>
          <p:cNvSpPr>
            <a:spLocks noGrp="1"/>
          </p:cNvSpPr>
          <p:nvPr>
            <p:ph type="sldNum" sz="quarter" idx="12"/>
          </p:nvPr>
        </p:nvSpPr>
        <p:spPr/>
        <p:txBody>
          <a:bodyPr/>
          <a:lstStyle/>
          <a:p>
            <a:fld id="{32C6C7DE-8859-4254-867F-150E33DCE214}" type="slidenum">
              <a:rPr lang="pt-BR" smtClean="0"/>
              <a:t>‹nº›</a:t>
            </a:fld>
            <a:endParaRPr lang="pt-BR"/>
          </a:p>
        </p:txBody>
      </p:sp>
    </p:spTree>
    <p:extLst>
      <p:ext uri="{BB962C8B-B14F-4D97-AF65-F5344CB8AC3E}">
        <p14:creationId xmlns:p14="http://schemas.microsoft.com/office/powerpoint/2010/main" val="3757020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4285A2F-ECB6-495D-A123-E93615FCA738}"/>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E66E5A8-4B6A-44A5-9FC4-E8C4EA3FEF79}"/>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7CAEAE4-7E89-43A9-B0EF-A86423831019}"/>
              </a:ext>
            </a:extLst>
          </p:cNvPr>
          <p:cNvSpPr>
            <a:spLocks noGrp="1"/>
          </p:cNvSpPr>
          <p:nvPr>
            <p:ph type="dt" sz="half" idx="10"/>
          </p:nvPr>
        </p:nvSpPr>
        <p:spPr/>
        <p:txBody>
          <a:bodyPr/>
          <a:lstStyle/>
          <a:p>
            <a:fld id="{FD72D4D6-B292-4636-B795-54BF90612E7B}" type="datetimeFigureOut">
              <a:rPr lang="pt-BR" smtClean="0"/>
              <a:t>21/03/2019</a:t>
            </a:fld>
            <a:endParaRPr lang="pt-BR"/>
          </a:p>
        </p:txBody>
      </p:sp>
      <p:sp>
        <p:nvSpPr>
          <p:cNvPr id="5" name="Espaço Reservado para Rodapé 4">
            <a:extLst>
              <a:ext uri="{FF2B5EF4-FFF2-40B4-BE49-F238E27FC236}">
                <a16:creationId xmlns:a16="http://schemas.microsoft.com/office/drawing/2014/main" id="{BE4C4EA6-18C1-440A-B7E0-A8B03675622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7926C21-38BF-4160-AB38-A57C5EBC3AA5}"/>
              </a:ext>
            </a:extLst>
          </p:cNvPr>
          <p:cNvSpPr>
            <a:spLocks noGrp="1"/>
          </p:cNvSpPr>
          <p:nvPr>
            <p:ph type="sldNum" sz="quarter" idx="12"/>
          </p:nvPr>
        </p:nvSpPr>
        <p:spPr/>
        <p:txBody>
          <a:bodyPr/>
          <a:lstStyle/>
          <a:p>
            <a:fld id="{32C6C7DE-8859-4254-867F-150E33DCE214}" type="slidenum">
              <a:rPr lang="pt-BR" smtClean="0"/>
              <a:t>‹nº›</a:t>
            </a:fld>
            <a:endParaRPr lang="pt-BR"/>
          </a:p>
        </p:txBody>
      </p:sp>
    </p:spTree>
    <p:extLst>
      <p:ext uri="{BB962C8B-B14F-4D97-AF65-F5344CB8AC3E}">
        <p14:creationId xmlns:p14="http://schemas.microsoft.com/office/powerpoint/2010/main" val="444528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30560-8183-44D4-9E5C-0F6C1A203E17}"/>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B88C881-D624-4423-A839-41660448E6AD}"/>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5463268-6F8A-4495-A513-A9EFC4165507}"/>
              </a:ext>
            </a:extLst>
          </p:cNvPr>
          <p:cNvSpPr>
            <a:spLocks noGrp="1"/>
          </p:cNvSpPr>
          <p:nvPr>
            <p:ph type="dt" sz="half" idx="10"/>
          </p:nvPr>
        </p:nvSpPr>
        <p:spPr/>
        <p:txBody>
          <a:bodyPr/>
          <a:lstStyle/>
          <a:p>
            <a:fld id="{FD72D4D6-B292-4636-B795-54BF90612E7B}" type="datetimeFigureOut">
              <a:rPr lang="pt-BR" smtClean="0"/>
              <a:t>21/03/2019</a:t>
            </a:fld>
            <a:endParaRPr lang="pt-BR"/>
          </a:p>
        </p:txBody>
      </p:sp>
      <p:sp>
        <p:nvSpPr>
          <p:cNvPr id="5" name="Espaço Reservado para Rodapé 4">
            <a:extLst>
              <a:ext uri="{FF2B5EF4-FFF2-40B4-BE49-F238E27FC236}">
                <a16:creationId xmlns:a16="http://schemas.microsoft.com/office/drawing/2014/main" id="{962E373B-249B-40E8-8D8D-D1471CD1E3C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3DF81BB-1565-4178-8C14-A1F642EFECC9}"/>
              </a:ext>
            </a:extLst>
          </p:cNvPr>
          <p:cNvSpPr>
            <a:spLocks noGrp="1"/>
          </p:cNvSpPr>
          <p:nvPr>
            <p:ph type="sldNum" sz="quarter" idx="12"/>
          </p:nvPr>
        </p:nvSpPr>
        <p:spPr/>
        <p:txBody>
          <a:bodyPr/>
          <a:lstStyle/>
          <a:p>
            <a:fld id="{32C6C7DE-8859-4254-867F-150E33DCE214}" type="slidenum">
              <a:rPr lang="pt-BR" smtClean="0"/>
              <a:t>‹nº›</a:t>
            </a:fld>
            <a:endParaRPr lang="pt-BR"/>
          </a:p>
        </p:txBody>
      </p:sp>
    </p:spTree>
    <p:extLst>
      <p:ext uri="{BB962C8B-B14F-4D97-AF65-F5344CB8AC3E}">
        <p14:creationId xmlns:p14="http://schemas.microsoft.com/office/powerpoint/2010/main" val="3153869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6BC930-519B-421D-BCE5-A166914C515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A856678-CB6D-49A3-8297-EF3FA7AAC2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6EB4F941-B394-4A67-8BE0-145DC44E8528}"/>
              </a:ext>
            </a:extLst>
          </p:cNvPr>
          <p:cNvSpPr>
            <a:spLocks noGrp="1"/>
          </p:cNvSpPr>
          <p:nvPr>
            <p:ph type="dt" sz="half" idx="10"/>
          </p:nvPr>
        </p:nvSpPr>
        <p:spPr/>
        <p:txBody>
          <a:bodyPr/>
          <a:lstStyle/>
          <a:p>
            <a:fld id="{FD72D4D6-B292-4636-B795-54BF90612E7B}" type="datetimeFigureOut">
              <a:rPr lang="pt-BR" smtClean="0"/>
              <a:t>21/03/2019</a:t>
            </a:fld>
            <a:endParaRPr lang="pt-BR"/>
          </a:p>
        </p:txBody>
      </p:sp>
      <p:sp>
        <p:nvSpPr>
          <p:cNvPr id="5" name="Espaço Reservado para Rodapé 4">
            <a:extLst>
              <a:ext uri="{FF2B5EF4-FFF2-40B4-BE49-F238E27FC236}">
                <a16:creationId xmlns:a16="http://schemas.microsoft.com/office/drawing/2014/main" id="{844B9A33-FAE8-4423-BAA8-75BE9535BDF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6DC76A5-673A-4A9F-A8C1-0ACF01AA7830}"/>
              </a:ext>
            </a:extLst>
          </p:cNvPr>
          <p:cNvSpPr>
            <a:spLocks noGrp="1"/>
          </p:cNvSpPr>
          <p:nvPr>
            <p:ph type="sldNum" sz="quarter" idx="12"/>
          </p:nvPr>
        </p:nvSpPr>
        <p:spPr/>
        <p:txBody>
          <a:bodyPr/>
          <a:lstStyle/>
          <a:p>
            <a:fld id="{32C6C7DE-8859-4254-867F-150E33DCE214}" type="slidenum">
              <a:rPr lang="pt-BR" smtClean="0"/>
              <a:t>‹nº›</a:t>
            </a:fld>
            <a:endParaRPr lang="pt-BR"/>
          </a:p>
        </p:txBody>
      </p:sp>
    </p:spTree>
    <p:extLst>
      <p:ext uri="{BB962C8B-B14F-4D97-AF65-F5344CB8AC3E}">
        <p14:creationId xmlns:p14="http://schemas.microsoft.com/office/powerpoint/2010/main" val="199115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48A27A-A4F7-47E0-B153-0C3068AE32C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49E3627E-0523-4FC0-95F2-D34CA90B0880}"/>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3BE4B28-7EA5-43B5-B2D2-096EEF2EFA7C}"/>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473932B9-9E4E-4DF0-A346-04A6765B86EA}"/>
              </a:ext>
            </a:extLst>
          </p:cNvPr>
          <p:cNvSpPr>
            <a:spLocks noGrp="1"/>
          </p:cNvSpPr>
          <p:nvPr>
            <p:ph type="dt" sz="half" idx="10"/>
          </p:nvPr>
        </p:nvSpPr>
        <p:spPr/>
        <p:txBody>
          <a:bodyPr/>
          <a:lstStyle/>
          <a:p>
            <a:fld id="{FD72D4D6-B292-4636-B795-54BF90612E7B}" type="datetimeFigureOut">
              <a:rPr lang="pt-BR" smtClean="0"/>
              <a:t>21/03/2019</a:t>
            </a:fld>
            <a:endParaRPr lang="pt-BR"/>
          </a:p>
        </p:txBody>
      </p:sp>
      <p:sp>
        <p:nvSpPr>
          <p:cNvPr id="6" name="Espaço Reservado para Rodapé 5">
            <a:extLst>
              <a:ext uri="{FF2B5EF4-FFF2-40B4-BE49-F238E27FC236}">
                <a16:creationId xmlns:a16="http://schemas.microsoft.com/office/drawing/2014/main" id="{715AC9B3-5F50-4A35-BEEA-0F4969F53F3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987F2947-890C-4901-A7A6-B7EF1A2520B3}"/>
              </a:ext>
            </a:extLst>
          </p:cNvPr>
          <p:cNvSpPr>
            <a:spLocks noGrp="1"/>
          </p:cNvSpPr>
          <p:nvPr>
            <p:ph type="sldNum" sz="quarter" idx="12"/>
          </p:nvPr>
        </p:nvSpPr>
        <p:spPr/>
        <p:txBody>
          <a:bodyPr/>
          <a:lstStyle/>
          <a:p>
            <a:fld id="{32C6C7DE-8859-4254-867F-150E33DCE214}" type="slidenum">
              <a:rPr lang="pt-BR" smtClean="0"/>
              <a:t>‹nº›</a:t>
            </a:fld>
            <a:endParaRPr lang="pt-BR"/>
          </a:p>
        </p:txBody>
      </p:sp>
    </p:spTree>
    <p:extLst>
      <p:ext uri="{BB962C8B-B14F-4D97-AF65-F5344CB8AC3E}">
        <p14:creationId xmlns:p14="http://schemas.microsoft.com/office/powerpoint/2010/main" val="3300906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BC2259-67BE-4B0E-8C1C-28482E10BE7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E95E3FAA-E580-45BA-BA87-C422A18562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210A82F5-FF02-48B0-ADFC-8A3CF6E4DAB4}"/>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6F8D82B4-5E14-4656-A0B5-3B7FBD0F527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93418B50-1643-4F23-B1F1-87F7AC98E7BC}"/>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17960D95-97BF-498F-AE3C-2D7ACEDE90AA}"/>
              </a:ext>
            </a:extLst>
          </p:cNvPr>
          <p:cNvSpPr>
            <a:spLocks noGrp="1"/>
          </p:cNvSpPr>
          <p:nvPr>
            <p:ph type="dt" sz="half" idx="10"/>
          </p:nvPr>
        </p:nvSpPr>
        <p:spPr/>
        <p:txBody>
          <a:bodyPr/>
          <a:lstStyle/>
          <a:p>
            <a:fld id="{FD72D4D6-B292-4636-B795-54BF90612E7B}" type="datetimeFigureOut">
              <a:rPr lang="pt-BR" smtClean="0"/>
              <a:t>21/03/2019</a:t>
            </a:fld>
            <a:endParaRPr lang="pt-BR"/>
          </a:p>
        </p:txBody>
      </p:sp>
      <p:sp>
        <p:nvSpPr>
          <p:cNvPr id="8" name="Espaço Reservado para Rodapé 7">
            <a:extLst>
              <a:ext uri="{FF2B5EF4-FFF2-40B4-BE49-F238E27FC236}">
                <a16:creationId xmlns:a16="http://schemas.microsoft.com/office/drawing/2014/main" id="{0CEA75B8-3F36-4864-937F-1E2EFAD225AF}"/>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C1D6BB7F-C9DD-4265-B156-BBCEA2375CD4}"/>
              </a:ext>
            </a:extLst>
          </p:cNvPr>
          <p:cNvSpPr>
            <a:spLocks noGrp="1"/>
          </p:cNvSpPr>
          <p:nvPr>
            <p:ph type="sldNum" sz="quarter" idx="12"/>
          </p:nvPr>
        </p:nvSpPr>
        <p:spPr/>
        <p:txBody>
          <a:bodyPr/>
          <a:lstStyle/>
          <a:p>
            <a:fld id="{32C6C7DE-8859-4254-867F-150E33DCE214}" type="slidenum">
              <a:rPr lang="pt-BR" smtClean="0"/>
              <a:t>‹nº›</a:t>
            </a:fld>
            <a:endParaRPr lang="pt-BR"/>
          </a:p>
        </p:txBody>
      </p:sp>
    </p:spTree>
    <p:extLst>
      <p:ext uri="{BB962C8B-B14F-4D97-AF65-F5344CB8AC3E}">
        <p14:creationId xmlns:p14="http://schemas.microsoft.com/office/powerpoint/2010/main" val="187744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526FB6-1439-4ECC-AA48-793ADAFEE62D}"/>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D5ADAEF-940C-497D-BB16-42C8CB2D4DCF}"/>
              </a:ext>
            </a:extLst>
          </p:cNvPr>
          <p:cNvSpPr>
            <a:spLocks noGrp="1"/>
          </p:cNvSpPr>
          <p:nvPr>
            <p:ph type="dt" sz="half" idx="10"/>
          </p:nvPr>
        </p:nvSpPr>
        <p:spPr/>
        <p:txBody>
          <a:bodyPr/>
          <a:lstStyle/>
          <a:p>
            <a:fld id="{FD72D4D6-B292-4636-B795-54BF90612E7B}" type="datetimeFigureOut">
              <a:rPr lang="pt-BR" smtClean="0"/>
              <a:t>21/03/2019</a:t>
            </a:fld>
            <a:endParaRPr lang="pt-BR"/>
          </a:p>
        </p:txBody>
      </p:sp>
      <p:sp>
        <p:nvSpPr>
          <p:cNvPr id="4" name="Espaço Reservado para Rodapé 3">
            <a:extLst>
              <a:ext uri="{FF2B5EF4-FFF2-40B4-BE49-F238E27FC236}">
                <a16:creationId xmlns:a16="http://schemas.microsoft.com/office/drawing/2014/main" id="{69411166-B2FE-4FB0-877A-8EA2035C86B6}"/>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B442FF32-94F8-4658-91AB-74537076730D}"/>
              </a:ext>
            </a:extLst>
          </p:cNvPr>
          <p:cNvSpPr>
            <a:spLocks noGrp="1"/>
          </p:cNvSpPr>
          <p:nvPr>
            <p:ph type="sldNum" sz="quarter" idx="12"/>
          </p:nvPr>
        </p:nvSpPr>
        <p:spPr/>
        <p:txBody>
          <a:bodyPr/>
          <a:lstStyle/>
          <a:p>
            <a:fld id="{32C6C7DE-8859-4254-867F-150E33DCE214}" type="slidenum">
              <a:rPr lang="pt-BR" smtClean="0"/>
              <a:t>‹nº›</a:t>
            </a:fld>
            <a:endParaRPr lang="pt-BR"/>
          </a:p>
        </p:txBody>
      </p:sp>
    </p:spTree>
    <p:extLst>
      <p:ext uri="{BB962C8B-B14F-4D97-AF65-F5344CB8AC3E}">
        <p14:creationId xmlns:p14="http://schemas.microsoft.com/office/powerpoint/2010/main" val="249592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61CBDA2-C6E7-4568-9350-2D2FA323E5B5}"/>
              </a:ext>
            </a:extLst>
          </p:cNvPr>
          <p:cNvSpPr>
            <a:spLocks noGrp="1"/>
          </p:cNvSpPr>
          <p:nvPr>
            <p:ph type="dt" sz="half" idx="10"/>
          </p:nvPr>
        </p:nvSpPr>
        <p:spPr/>
        <p:txBody>
          <a:bodyPr/>
          <a:lstStyle/>
          <a:p>
            <a:fld id="{FD72D4D6-B292-4636-B795-54BF90612E7B}" type="datetimeFigureOut">
              <a:rPr lang="pt-BR" smtClean="0"/>
              <a:t>21/03/2019</a:t>
            </a:fld>
            <a:endParaRPr lang="pt-BR"/>
          </a:p>
        </p:txBody>
      </p:sp>
      <p:sp>
        <p:nvSpPr>
          <p:cNvPr id="3" name="Espaço Reservado para Rodapé 2">
            <a:extLst>
              <a:ext uri="{FF2B5EF4-FFF2-40B4-BE49-F238E27FC236}">
                <a16:creationId xmlns:a16="http://schemas.microsoft.com/office/drawing/2014/main" id="{D47E4A0C-7F27-453D-A452-2D0C4900F6DF}"/>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3213604B-6C5F-4EDF-BEB6-4101F16CFF26}"/>
              </a:ext>
            </a:extLst>
          </p:cNvPr>
          <p:cNvSpPr>
            <a:spLocks noGrp="1"/>
          </p:cNvSpPr>
          <p:nvPr>
            <p:ph type="sldNum" sz="quarter" idx="12"/>
          </p:nvPr>
        </p:nvSpPr>
        <p:spPr/>
        <p:txBody>
          <a:bodyPr/>
          <a:lstStyle/>
          <a:p>
            <a:fld id="{32C6C7DE-8859-4254-867F-150E33DCE214}" type="slidenum">
              <a:rPr lang="pt-BR" smtClean="0"/>
              <a:t>‹nº›</a:t>
            </a:fld>
            <a:endParaRPr lang="pt-BR"/>
          </a:p>
        </p:txBody>
      </p:sp>
    </p:spTree>
    <p:extLst>
      <p:ext uri="{BB962C8B-B14F-4D97-AF65-F5344CB8AC3E}">
        <p14:creationId xmlns:p14="http://schemas.microsoft.com/office/powerpoint/2010/main" val="112907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70E3B2-CEBE-421D-AD31-95B82FB7966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08E5139F-DD5E-4D8A-8C83-5B4CFFCD0F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2B2CB56-E58F-41C4-92DC-9365660E9E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EB3EBC02-A202-4565-9AC8-2A9B853B9E1D}"/>
              </a:ext>
            </a:extLst>
          </p:cNvPr>
          <p:cNvSpPr>
            <a:spLocks noGrp="1"/>
          </p:cNvSpPr>
          <p:nvPr>
            <p:ph type="dt" sz="half" idx="10"/>
          </p:nvPr>
        </p:nvSpPr>
        <p:spPr/>
        <p:txBody>
          <a:bodyPr/>
          <a:lstStyle/>
          <a:p>
            <a:fld id="{FD72D4D6-B292-4636-B795-54BF90612E7B}" type="datetimeFigureOut">
              <a:rPr lang="pt-BR" smtClean="0"/>
              <a:t>21/03/2019</a:t>
            </a:fld>
            <a:endParaRPr lang="pt-BR"/>
          </a:p>
        </p:txBody>
      </p:sp>
      <p:sp>
        <p:nvSpPr>
          <p:cNvPr id="6" name="Espaço Reservado para Rodapé 5">
            <a:extLst>
              <a:ext uri="{FF2B5EF4-FFF2-40B4-BE49-F238E27FC236}">
                <a16:creationId xmlns:a16="http://schemas.microsoft.com/office/drawing/2014/main" id="{78770A39-3C0C-40D7-9A8B-1504C49E473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A168722-AEA2-4C1D-83FA-3C05A019F0E6}"/>
              </a:ext>
            </a:extLst>
          </p:cNvPr>
          <p:cNvSpPr>
            <a:spLocks noGrp="1"/>
          </p:cNvSpPr>
          <p:nvPr>
            <p:ph type="sldNum" sz="quarter" idx="12"/>
          </p:nvPr>
        </p:nvSpPr>
        <p:spPr/>
        <p:txBody>
          <a:bodyPr/>
          <a:lstStyle/>
          <a:p>
            <a:fld id="{32C6C7DE-8859-4254-867F-150E33DCE214}" type="slidenum">
              <a:rPr lang="pt-BR" smtClean="0"/>
              <a:t>‹nº›</a:t>
            </a:fld>
            <a:endParaRPr lang="pt-BR"/>
          </a:p>
        </p:txBody>
      </p:sp>
    </p:spTree>
    <p:extLst>
      <p:ext uri="{BB962C8B-B14F-4D97-AF65-F5344CB8AC3E}">
        <p14:creationId xmlns:p14="http://schemas.microsoft.com/office/powerpoint/2010/main" val="3518171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7963F8-1EFC-4620-8EDB-081FC8BB8C97}"/>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2A07E8FF-FB26-485C-92CB-82449FC9F1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C2BC177-6821-4BBB-9398-EED8014C4B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C3B7A4EF-922E-4D5E-9AEF-536C02F89AF5}"/>
              </a:ext>
            </a:extLst>
          </p:cNvPr>
          <p:cNvSpPr>
            <a:spLocks noGrp="1"/>
          </p:cNvSpPr>
          <p:nvPr>
            <p:ph type="dt" sz="half" idx="10"/>
          </p:nvPr>
        </p:nvSpPr>
        <p:spPr/>
        <p:txBody>
          <a:bodyPr/>
          <a:lstStyle/>
          <a:p>
            <a:fld id="{FD72D4D6-B292-4636-B795-54BF90612E7B}" type="datetimeFigureOut">
              <a:rPr lang="pt-BR" smtClean="0"/>
              <a:t>21/03/2019</a:t>
            </a:fld>
            <a:endParaRPr lang="pt-BR"/>
          </a:p>
        </p:txBody>
      </p:sp>
      <p:sp>
        <p:nvSpPr>
          <p:cNvPr id="6" name="Espaço Reservado para Rodapé 5">
            <a:extLst>
              <a:ext uri="{FF2B5EF4-FFF2-40B4-BE49-F238E27FC236}">
                <a16:creationId xmlns:a16="http://schemas.microsoft.com/office/drawing/2014/main" id="{DCFAFC96-F7F3-469B-AE5D-8F408BB9BA04}"/>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847A866-8AB0-4BC1-8F61-593EEED5FA54}"/>
              </a:ext>
            </a:extLst>
          </p:cNvPr>
          <p:cNvSpPr>
            <a:spLocks noGrp="1"/>
          </p:cNvSpPr>
          <p:nvPr>
            <p:ph type="sldNum" sz="quarter" idx="12"/>
          </p:nvPr>
        </p:nvSpPr>
        <p:spPr/>
        <p:txBody>
          <a:bodyPr/>
          <a:lstStyle/>
          <a:p>
            <a:fld id="{32C6C7DE-8859-4254-867F-150E33DCE214}" type="slidenum">
              <a:rPr lang="pt-BR" smtClean="0"/>
              <a:t>‹nº›</a:t>
            </a:fld>
            <a:endParaRPr lang="pt-BR"/>
          </a:p>
        </p:txBody>
      </p:sp>
    </p:spTree>
    <p:extLst>
      <p:ext uri="{BB962C8B-B14F-4D97-AF65-F5344CB8AC3E}">
        <p14:creationId xmlns:p14="http://schemas.microsoft.com/office/powerpoint/2010/main" val="320271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7A5AFCFF-23D0-412B-BF85-2AE4B1EA4D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27EE560C-F2BF-44C3-B6F1-6179C484B2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09B9DA3A-E0F9-437F-B48A-6B66B9E5A8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72D4D6-B292-4636-B795-54BF90612E7B}" type="datetimeFigureOut">
              <a:rPr lang="pt-BR" smtClean="0"/>
              <a:t>21/03/2019</a:t>
            </a:fld>
            <a:endParaRPr lang="pt-BR"/>
          </a:p>
        </p:txBody>
      </p:sp>
      <p:sp>
        <p:nvSpPr>
          <p:cNvPr id="5" name="Espaço Reservado para Rodapé 4">
            <a:extLst>
              <a:ext uri="{FF2B5EF4-FFF2-40B4-BE49-F238E27FC236}">
                <a16:creationId xmlns:a16="http://schemas.microsoft.com/office/drawing/2014/main" id="{7CB199F1-8075-4F18-9305-DA0BBA85B9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8FC069A-0938-4363-9CDB-EBD5BB02D3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C6C7DE-8859-4254-867F-150E33DCE214}" type="slidenum">
              <a:rPr lang="pt-BR" smtClean="0"/>
              <a:t>‹nº›</a:t>
            </a:fld>
            <a:endParaRPr lang="pt-BR"/>
          </a:p>
        </p:txBody>
      </p:sp>
    </p:spTree>
    <p:extLst>
      <p:ext uri="{BB962C8B-B14F-4D97-AF65-F5344CB8AC3E}">
        <p14:creationId xmlns:p14="http://schemas.microsoft.com/office/powerpoint/2010/main" val="1304404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9.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hyperlink" Target="http://www.normaslegais.com.br/legislacao/lei11638_2007.htm" TargetMode="Externa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tatic.cpc.mediagroup.com.br/Documentos/148_CPC00_R1_Sumario.pdf" TargetMode="Externa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www.cpc.org.br/CPC"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p:cNvGrpSpPr/>
          <p:nvPr/>
        </p:nvGrpSpPr>
        <p:grpSpPr>
          <a:xfrm>
            <a:off x="0" y="0"/>
            <a:ext cx="12192000" cy="6867018"/>
            <a:chOff x="0" y="0"/>
            <a:chExt cx="12192000" cy="6867018"/>
          </a:xfrm>
        </p:grpSpPr>
        <p:sp>
          <p:nvSpPr>
            <p:cNvPr id="22" name="Retângulo 21"/>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5" name="Espaço Reservado para Imagem 4"/>
          <p:cNvPicPr>
            <a:picLocks noGrp="1" noChangeAspect="1"/>
          </p:cNvPicPr>
          <p:nvPr>
            <p:ph type="pic" idx="1"/>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7785" r="7785"/>
          <a:stretch>
            <a:fillRect/>
          </a:stretch>
        </p:blipFill>
        <p:spPr>
          <a:effectLst>
            <a:innerShdw blurRad="63500" dist="50800" dir="8100000">
              <a:prstClr val="black">
                <a:alpha val="50000"/>
              </a:prstClr>
            </a:innerShdw>
          </a:effectLst>
        </p:spPr>
      </p:pic>
      <p:grpSp>
        <p:nvGrpSpPr>
          <p:cNvPr id="30" name="Grupo 29"/>
          <p:cNvGrpSpPr/>
          <p:nvPr/>
        </p:nvGrpSpPr>
        <p:grpSpPr>
          <a:xfrm>
            <a:off x="5303211" y="1449289"/>
            <a:ext cx="6052177" cy="4743522"/>
            <a:chOff x="5241530" y="1044238"/>
            <a:chExt cx="6052177" cy="4743522"/>
          </a:xfrm>
        </p:grpSpPr>
        <p:pic>
          <p:nvPicPr>
            <p:cNvPr id="27"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241530" y="1044238"/>
              <a:ext cx="6052177" cy="1733593"/>
            </a:xfrm>
            <a:prstGeom prst="rect">
              <a:avLst/>
            </a:prstGeom>
          </p:spPr>
        </p:pic>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1530" y="4054167"/>
              <a:ext cx="6052177" cy="1733593"/>
            </a:xfrm>
            <a:prstGeom prst="rect">
              <a:avLst/>
            </a:prstGeom>
          </p:spPr>
        </p:pic>
      </p:grpSp>
      <p:grpSp>
        <p:nvGrpSpPr>
          <p:cNvPr id="3" name="Grupo 2"/>
          <p:cNvGrpSpPr/>
          <p:nvPr/>
        </p:nvGrpSpPr>
        <p:grpSpPr>
          <a:xfrm>
            <a:off x="431316" y="529949"/>
            <a:ext cx="3293306" cy="822056"/>
            <a:chOff x="431316" y="529949"/>
            <a:chExt cx="3293306" cy="822056"/>
          </a:xfrm>
        </p:grpSpPr>
        <p:grpSp>
          <p:nvGrpSpPr>
            <p:cNvPr id="7" name="Shape 299"/>
            <p:cNvGrpSpPr/>
            <p:nvPr/>
          </p:nvGrpSpPr>
          <p:grpSpPr>
            <a:xfrm>
              <a:off x="431316" y="529949"/>
              <a:ext cx="599393" cy="445657"/>
              <a:chOff x="5247525" y="3021503"/>
              <a:chExt cx="517575" cy="384825"/>
            </a:xfrm>
            <a:solidFill>
              <a:srgbClr val="C99924"/>
            </a:solidFill>
          </p:grpSpPr>
          <p:sp>
            <p:nvSpPr>
              <p:cNvPr id="8" name="Shape 300"/>
              <p:cNvSpPr/>
              <p:nvPr/>
            </p:nvSpPr>
            <p:spPr>
              <a:xfrm>
                <a:off x="5247525" y="3021503"/>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grpFill/>
              <a:ln w="12175" cap="rnd" cmpd="sng">
                <a:solidFill>
                  <a:srgbClr val="C9992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01"/>
              <p:cNvSpPr/>
              <p:nvPr/>
            </p:nvSpPr>
            <p:spPr>
              <a:xfrm>
                <a:off x="5566575" y="3207803"/>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grpFill/>
              <a:ln w="12175" cap="rnd" cmpd="sng">
                <a:solidFill>
                  <a:srgbClr val="C9992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0" name="CaixaDeTexto 9"/>
            <p:cNvSpPr txBox="1"/>
            <p:nvPr/>
          </p:nvSpPr>
          <p:spPr>
            <a:xfrm>
              <a:off x="1143346" y="644119"/>
              <a:ext cx="2581276" cy="707886"/>
            </a:xfrm>
            <a:prstGeom prst="rect">
              <a:avLst/>
            </a:prstGeom>
            <a:noFill/>
          </p:spPr>
          <p:txBody>
            <a:bodyPr wrap="square" rtlCol="0">
              <a:spAutoFit/>
            </a:bodyPr>
            <a:lstStyle/>
            <a:p>
              <a:pPr algn="ctr"/>
              <a:r>
                <a:rPr lang="pt-BR" sz="2000" b="1" dirty="0">
                  <a:solidFill>
                    <a:srgbClr val="1E2C76"/>
                  </a:solidFill>
                  <a:latin typeface="+mj-lt"/>
                </a:rPr>
                <a:t>Contabilidade Empresarial</a:t>
              </a:r>
            </a:p>
          </p:txBody>
        </p:sp>
      </p:grpSp>
      <p:sp>
        <p:nvSpPr>
          <p:cNvPr id="14" name="CaixaDeTexto 13"/>
          <p:cNvSpPr txBox="1"/>
          <p:nvPr/>
        </p:nvSpPr>
        <p:spPr>
          <a:xfrm>
            <a:off x="915755" y="1854577"/>
            <a:ext cx="3132388" cy="1569660"/>
          </a:xfrm>
          <a:prstGeom prst="rect">
            <a:avLst/>
          </a:prstGeom>
          <a:noFill/>
        </p:spPr>
        <p:txBody>
          <a:bodyPr wrap="square" rtlCol="0">
            <a:spAutoFit/>
          </a:bodyPr>
          <a:lstStyle/>
          <a:p>
            <a:pPr algn="ctr"/>
            <a:r>
              <a:rPr lang="pt-BR" sz="4800" dirty="0">
                <a:solidFill>
                  <a:srgbClr val="1E2C76"/>
                </a:solidFill>
                <a:latin typeface="+mj-lt"/>
              </a:rPr>
              <a:t>PLANO DE ENSINO</a:t>
            </a:r>
          </a:p>
        </p:txBody>
      </p:sp>
      <p:sp>
        <p:nvSpPr>
          <p:cNvPr id="29" name="Shape 105"/>
          <p:cNvSpPr txBox="1">
            <a:spLocks/>
          </p:cNvSpPr>
          <p:nvPr/>
        </p:nvSpPr>
        <p:spPr>
          <a:xfrm>
            <a:off x="5385709" y="4319817"/>
            <a:ext cx="5767157" cy="1555346"/>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pt-BR" sz="2400" b="1" dirty="0">
                <a:solidFill>
                  <a:schemeClr val="bg1"/>
                </a:solidFill>
              </a:rPr>
              <a:t>O preço é o que você paga. </a:t>
            </a:r>
          </a:p>
          <a:p>
            <a:pPr>
              <a:spcBef>
                <a:spcPts val="0"/>
              </a:spcBef>
            </a:pPr>
            <a:r>
              <a:rPr lang="pt-BR" sz="2400" b="1" dirty="0">
                <a:solidFill>
                  <a:schemeClr val="bg1"/>
                </a:solidFill>
              </a:rPr>
              <a:t>Valor é o que você leva.” Benjamin-Graham</a:t>
            </a:r>
            <a:endParaRPr lang="en" sz="2400" b="1" dirty="0">
              <a:solidFill>
                <a:schemeClr val="bg1"/>
              </a:solidFill>
            </a:endParaRPr>
          </a:p>
        </p:txBody>
      </p:sp>
      <p:sp>
        <p:nvSpPr>
          <p:cNvPr id="17" name="CaixaDeTexto 16">
            <a:extLst>
              <a:ext uri="{FF2B5EF4-FFF2-40B4-BE49-F238E27FC236}">
                <a16:creationId xmlns:a16="http://schemas.microsoft.com/office/drawing/2014/main" id="{82CD1080-9D1D-44F4-B492-F7CC2FCE732F}"/>
              </a:ext>
            </a:extLst>
          </p:cNvPr>
          <p:cNvSpPr txBox="1"/>
          <p:nvPr/>
        </p:nvSpPr>
        <p:spPr>
          <a:xfrm>
            <a:off x="531216" y="4802794"/>
            <a:ext cx="4134083" cy="954107"/>
          </a:xfrm>
          <a:prstGeom prst="rect">
            <a:avLst/>
          </a:prstGeom>
          <a:noFill/>
        </p:spPr>
        <p:txBody>
          <a:bodyPr wrap="square" rtlCol="0">
            <a:spAutoFit/>
          </a:bodyPr>
          <a:lstStyle/>
          <a:p>
            <a:pPr algn="ctr"/>
            <a:r>
              <a:rPr lang="pt-BR" sz="2800" dirty="0">
                <a:solidFill>
                  <a:srgbClr val="1E2C76"/>
                </a:solidFill>
                <a:latin typeface="+mj-lt"/>
              </a:rPr>
              <a:t>Prof. Dr. Rafael Gatsios</a:t>
            </a:r>
          </a:p>
          <a:p>
            <a:pPr algn="ctr"/>
            <a:r>
              <a:rPr lang="pt-BR" sz="2800" dirty="0">
                <a:solidFill>
                  <a:srgbClr val="1E2C76"/>
                </a:solidFill>
                <a:latin typeface="+mj-lt"/>
              </a:rPr>
              <a:t>rafaelgatsios@fearp.usp.br</a:t>
            </a:r>
          </a:p>
        </p:txBody>
      </p:sp>
    </p:spTree>
    <p:extLst>
      <p:ext uri="{BB962C8B-B14F-4D97-AF65-F5344CB8AC3E}">
        <p14:creationId xmlns:p14="http://schemas.microsoft.com/office/powerpoint/2010/main" val="190775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443673" y="1570662"/>
            <a:ext cx="11304654" cy="4795695"/>
          </a:xfrm>
          <a:prstGeom prst="rect">
            <a:avLst/>
          </a:prstGeom>
        </p:spPr>
        <p:txBody>
          <a:bodyPr>
            <a:normAutofit/>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3200" dirty="0">
                <a:solidFill>
                  <a:srgbClr val="1E2C76"/>
                </a:solidFill>
                <a:latin typeface="+mn-lt"/>
                <a:ea typeface="+mn-ea"/>
              </a:rPr>
              <a:t>Obrigatoriedades das demonstrações</a:t>
            </a:r>
          </a:p>
          <a:p>
            <a:pPr marL="228600" lvl="2" algn="just" eaLnBrk="1" hangingPunct="1">
              <a:lnSpc>
                <a:spcPct val="80000"/>
              </a:lnSpc>
              <a:spcBef>
                <a:spcPts val="1000"/>
              </a:spcBef>
              <a:buClr>
                <a:srgbClr val="FF3300"/>
              </a:buClr>
              <a:defRPr/>
            </a:pPr>
            <a:r>
              <a:rPr lang="pt-BR" altLang="pt-BR" sz="2500" b="0" dirty="0">
                <a:latin typeface="+mn-lt"/>
                <a:ea typeface="+mn-ea"/>
              </a:rPr>
              <a:t>	</a:t>
            </a:r>
            <a:endParaRPr lang="pt-BR" altLang="pt-BR" sz="2500" b="0" dirty="0">
              <a:solidFill>
                <a:srgbClr val="002060"/>
              </a:solidFill>
              <a:latin typeface="+mn-lt"/>
              <a:ea typeface="+mn-ea"/>
            </a:endParaRPr>
          </a:p>
          <a:p>
            <a:pPr>
              <a:spcBef>
                <a:spcPts val="300"/>
              </a:spcBef>
              <a:defRPr/>
            </a:pPr>
            <a:r>
              <a:rPr lang="pt-BR" dirty="0">
                <a:latin typeface="+mn-lt"/>
              </a:rPr>
              <a:t>Empresas de Grande Porte</a:t>
            </a:r>
          </a:p>
          <a:p>
            <a:pPr marL="652050" lvl="2">
              <a:spcBef>
                <a:spcPts val="300"/>
              </a:spcBef>
              <a:buFont typeface="Wingdings" pitchFamily="2" charset="2"/>
              <a:buChar char="ü"/>
              <a:defRPr/>
            </a:pPr>
            <a:r>
              <a:rPr lang="pt-BR" b="0" dirty="0">
                <a:latin typeface="+mn-lt"/>
              </a:rPr>
              <a:t>DEFINIÇÃO: Ativo ≥ R$240 milhões ou Receita ≥ R$300 milhões.</a:t>
            </a:r>
          </a:p>
          <a:p>
            <a:pPr marL="652050" lvl="2">
              <a:spcBef>
                <a:spcPts val="300"/>
              </a:spcBef>
              <a:buFont typeface="Wingdings" pitchFamily="2" charset="2"/>
              <a:buChar char="ü"/>
              <a:defRPr/>
            </a:pPr>
            <a:r>
              <a:rPr lang="pt-BR" b="0" dirty="0">
                <a:latin typeface="+mn-lt"/>
              </a:rPr>
              <a:t>OBRIGATORIEDADE: escrituração, elaboração e publicação das </a:t>
            </a:r>
            <a:r>
              <a:rPr lang="pt-BR" b="0" dirty="0" err="1">
                <a:latin typeface="+mn-lt"/>
              </a:rPr>
              <a:t>DFs</a:t>
            </a:r>
            <a:r>
              <a:rPr lang="pt-BR" b="0" dirty="0">
                <a:latin typeface="+mn-lt"/>
              </a:rPr>
              <a:t> no mesmo padrão que as </a:t>
            </a:r>
            <a:r>
              <a:rPr lang="pt-BR" b="0" dirty="0" err="1">
                <a:latin typeface="+mn-lt"/>
              </a:rPr>
              <a:t>SAs</a:t>
            </a:r>
            <a:r>
              <a:rPr lang="pt-BR" b="0" dirty="0">
                <a:latin typeface="+mn-lt"/>
              </a:rPr>
              <a:t>, com parecer de auditores independentes.</a:t>
            </a:r>
          </a:p>
          <a:p>
            <a:pPr marL="0" indent="0">
              <a:spcBef>
                <a:spcPts val="300"/>
              </a:spcBef>
              <a:buNone/>
              <a:defRPr/>
            </a:pPr>
            <a:endParaRPr lang="pt-BR" b="0" dirty="0">
              <a:latin typeface="+mn-lt"/>
            </a:endParaRPr>
          </a:p>
          <a:p>
            <a:pPr>
              <a:spcBef>
                <a:spcPts val="300"/>
              </a:spcBef>
              <a:defRPr/>
            </a:pPr>
            <a:r>
              <a:rPr lang="pt-BR" dirty="0">
                <a:latin typeface="+mn-lt"/>
              </a:rPr>
              <a:t>Empresas de Pequeno e Médio Portes</a:t>
            </a:r>
          </a:p>
          <a:p>
            <a:pPr lvl="1">
              <a:spcBef>
                <a:spcPts val="300"/>
              </a:spcBef>
              <a:buFont typeface="Wingdings" pitchFamily="2" charset="2"/>
              <a:buChar char="ü"/>
              <a:defRPr/>
            </a:pPr>
            <a:r>
              <a:rPr lang="pt-BR" b="0" dirty="0">
                <a:latin typeface="+mn-lt"/>
              </a:rPr>
              <a:t>DEFINIÇÃO: Ativo ≤ R$240 milhões ou Receita ≤ R$300 milhões (este grupo inclui </a:t>
            </a:r>
            <a:r>
              <a:rPr lang="pt-BR" b="0" dirty="0" err="1">
                <a:latin typeface="+mn-lt"/>
              </a:rPr>
              <a:t>SAs</a:t>
            </a:r>
            <a:r>
              <a:rPr lang="pt-BR" b="0" dirty="0">
                <a:latin typeface="+mn-lt"/>
              </a:rPr>
              <a:t> fechadas não definidas como grande porte).</a:t>
            </a:r>
          </a:p>
          <a:p>
            <a:pPr lvl="1">
              <a:spcBef>
                <a:spcPts val="300"/>
              </a:spcBef>
              <a:buFont typeface="Wingdings" pitchFamily="2" charset="2"/>
              <a:buChar char="ü"/>
              <a:defRPr/>
            </a:pPr>
            <a:r>
              <a:rPr lang="pt-BR" b="0" dirty="0">
                <a:latin typeface="+mn-lt"/>
              </a:rPr>
              <a:t>OBRIGATORIEDADE: desde que não tenham obrigação pública de prestação de contas, devem elaborar BP, DRE e </a:t>
            </a:r>
            <a:r>
              <a:rPr lang="pt-BR" b="0" dirty="0" err="1">
                <a:latin typeface="+mn-lt"/>
              </a:rPr>
              <a:t>DLPAc</a:t>
            </a:r>
            <a:r>
              <a:rPr lang="pt-BR" b="0" dirty="0">
                <a:latin typeface="+mn-lt"/>
              </a:rPr>
              <a:t>.</a:t>
            </a: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spTree>
    <p:extLst>
      <p:ext uri="{BB962C8B-B14F-4D97-AF65-F5344CB8AC3E}">
        <p14:creationId xmlns:p14="http://schemas.microsoft.com/office/powerpoint/2010/main" val="294366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106017"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Avaliação de Empresas</a:t>
              </a:r>
            </a:p>
          </p:txBody>
        </p:sp>
      </p:grpSp>
      <p:sp>
        <p:nvSpPr>
          <p:cNvPr id="28" name="CaixaDeTexto 27"/>
          <p:cNvSpPr txBox="1"/>
          <p:nvPr/>
        </p:nvSpPr>
        <p:spPr>
          <a:xfrm>
            <a:off x="443673" y="1727290"/>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446228" y="1477542"/>
            <a:ext cx="8501063" cy="4572000"/>
          </a:xfrm>
          <a:prstGeom prst="rect">
            <a:avLst/>
          </a:prstGeom>
        </p:spPr>
        <p:txBody>
          <a:bodyPr>
            <a:normAutofit/>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3200" dirty="0">
                <a:solidFill>
                  <a:srgbClr val="1E2C76"/>
                </a:solidFill>
                <a:latin typeface="+mn-lt"/>
                <a:ea typeface="+mn-ea"/>
              </a:rPr>
              <a:t>	</a:t>
            </a:r>
            <a:endParaRPr lang="en-US" sz="3200" dirty="0">
              <a:solidFill>
                <a:srgbClr val="1E2C76"/>
              </a:solidFill>
              <a:latin typeface="+mn-lt"/>
              <a:ea typeface="+mn-ea"/>
            </a:endParaRPr>
          </a:p>
        </p:txBody>
      </p:sp>
      <p:sp>
        <p:nvSpPr>
          <p:cNvPr id="21" name="Rectangle 3">
            <a:extLst>
              <a:ext uri="{FF2B5EF4-FFF2-40B4-BE49-F238E27FC236}">
                <a16:creationId xmlns:a16="http://schemas.microsoft.com/office/drawing/2014/main" id="{BFC38177-673A-4170-92ED-59C866313B30}"/>
              </a:ext>
            </a:extLst>
          </p:cNvPr>
          <p:cNvSpPr txBox="1">
            <a:spLocks noChangeArrowheads="1"/>
          </p:cNvSpPr>
          <p:nvPr/>
        </p:nvSpPr>
        <p:spPr>
          <a:xfrm>
            <a:off x="747717" y="199874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charset="0"/>
              <a:buChar char="§"/>
            </a:pPr>
            <a:r>
              <a:rPr lang="pt-BR" sz="2700" b="1" dirty="0">
                <a:effectLst>
                  <a:outerShdw blurRad="38100" dist="38100" dir="2700000" algn="tl">
                    <a:srgbClr val="DDDDDD"/>
                  </a:outerShdw>
                </a:effectLst>
                <a:latin typeface="Calibri" charset="0"/>
              </a:rPr>
              <a:t>EBITDA e EBIT;</a:t>
            </a:r>
          </a:p>
          <a:p>
            <a:pPr lvl="1">
              <a:lnSpc>
                <a:spcPct val="80000"/>
              </a:lnSpc>
              <a:buFont typeface="Wingdings" charset="0"/>
              <a:buChar char="§"/>
            </a:pPr>
            <a:r>
              <a:rPr lang="pt-BR" sz="2300" b="1" dirty="0">
                <a:effectLst>
                  <a:outerShdw blurRad="38100" dist="38100" dir="2700000" algn="tl">
                    <a:srgbClr val="DDDDDD"/>
                  </a:outerShdw>
                </a:effectLst>
                <a:latin typeface="Calibri" charset="0"/>
              </a:rPr>
              <a:t>Utilização e Cuidados</a:t>
            </a:r>
          </a:p>
          <a:p>
            <a:pPr>
              <a:lnSpc>
                <a:spcPct val="80000"/>
              </a:lnSpc>
              <a:buFont typeface="Wingdings" charset="0"/>
              <a:buChar char="§"/>
            </a:pPr>
            <a:r>
              <a:rPr lang="pt-BR" sz="2700" b="1" dirty="0">
                <a:effectLst>
                  <a:outerShdw blurRad="38100" dist="38100" dir="2700000" algn="tl">
                    <a:srgbClr val="DDDDDD"/>
                  </a:outerShdw>
                </a:effectLst>
                <a:latin typeface="Calibri" charset="0"/>
              </a:rPr>
              <a:t>NOPAT</a:t>
            </a:r>
          </a:p>
          <a:p>
            <a:pPr lvl="1">
              <a:lnSpc>
                <a:spcPct val="80000"/>
              </a:lnSpc>
              <a:buFont typeface="Wingdings" charset="0"/>
              <a:buChar char="§"/>
            </a:pPr>
            <a:r>
              <a:rPr lang="pt-BR" sz="2300" b="1" dirty="0">
                <a:effectLst>
                  <a:outerShdw blurRad="38100" dist="38100" dir="2700000" algn="tl">
                    <a:srgbClr val="DDDDDD"/>
                  </a:outerShdw>
                </a:effectLst>
                <a:latin typeface="Calibri" charset="0"/>
              </a:rPr>
              <a:t>Amplo e Restrito.</a:t>
            </a:r>
          </a:p>
        </p:txBody>
      </p:sp>
      <p:sp>
        <p:nvSpPr>
          <p:cNvPr id="22" name="Retângulo 21">
            <a:extLst>
              <a:ext uri="{FF2B5EF4-FFF2-40B4-BE49-F238E27FC236}">
                <a16:creationId xmlns:a16="http://schemas.microsoft.com/office/drawing/2014/main" id="{DE5782D5-6F86-4A56-A4BC-A978ED2D8B8C}"/>
              </a:ext>
            </a:extLst>
          </p:cNvPr>
          <p:cNvSpPr/>
          <p:nvPr/>
        </p:nvSpPr>
        <p:spPr>
          <a:xfrm>
            <a:off x="153040" y="1268907"/>
            <a:ext cx="4033605" cy="584775"/>
          </a:xfrm>
          <a:prstGeom prst="rect">
            <a:avLst/>
          </a:prstGeom>
        </p:spPr>
        <p:txBody>
          <a:bodyPr wrap="none">
            <a:spAutoFit/>
          </a:bodyPr>
          <a:lstStyle/>
          <a:p>
            <a:pPr algn="ctr"/>
            <a:r>
              <a:rPr lang="pt-BR" sz="3200" b="1" dirty="0">
                <a:solidFill>
                  <a:srgbClr val="1E2C76"/>
                </a:solidFill>
              </a:rPr>
              <a:t>Resultado Operacional</a:t>
            </a:r>
          </a:p>
        </p:txBody>
      </p:sp>
      <p:graphicFrame>
        <p:nvGraphicFramePr>
          <p:cNvPr id="9" name="Tabela 8">
            <a:extLst>
              <a:ext uri="{FF2B5EF4-FFF2-40B4-BE49-F238E27FC236}">
                <a16:creationId xmlns:a16="http://schemas.microsoft.com/office/drawing/2014/main" id="{D89F182B-5147-4781-9556-E069E481E39F}"/>
              </a:ext>
            </a:extLst>
          </p:cNvPr>
          <p:cNvGraphicFramePr>
            <a:graphicFrameLocks noGrp="1"/>
          </p:cNvGraphicFramePr>
          <p:nvPr>
            <p:extLst/>
          </p:nvPr>
        </p:nvGraphicFramePr>
        <p:xfrm>
          <a:off x="5459896" y="1837887"/>
          <a:ext cx="5700010" cy="3752850"/>
        </p:xfrm>
        <a:graphic>
          <a:graphicData uri="http://schemas.openxmlformats.org/drawingml/2006/table">
            <a:tbl>
              <a:tblPr>
                <a:tableStyleId>{3B4B98B0-60AC-42C2-AFA5-B58CD77FA1E5}</a:tableStyleId>
              </a:tblPr>
              <a:tblGrid>
                <a:gridCol w="4294264">
                  <a:extLst>
                    <a:ext uri="{9D8B030D-6E8A-4147-A177-3AD203B41FA5}">
                      <a16:colId xmlns:a16="http://schemas.microsoft.com/office/drawing/2014/main" val="1321735191"/>
                    </a:ext>
                  </a:extLst>
                </a:gridCol>
                <a:gridCol w="1405746">
                  <a:extLst>
                    <a:ext uri="{9D8B030D-6E8A-4147-A177-3AD203B41FA5}">
                      <a16:colId xmlns:a16="http://schemas.microsoft.com/office/drawing/2014/main" val="4000158965"/>
                    </a:ext>
                  </a:extLst>
                </a:gridCol>
              </a:tblGrid>
              <a:tr h="200025">
                <a:tc>
                  <a:txBody>
                    <a:bodyPr/>
                    <a:lstStyle/>
                    <a:p>
                      <a:pPr algn="l" fontAlgn="b"/>
                      <a:r>
                        <a:rPr lang="pt-BR" sz="2000" u="none" strike="noStrike" dirty="0">
                          <a:effectLst/>
                        </a:rPr>
                        <a:t>Receita Operacional Líquida</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dirty="0">
                          <a:effectLst/>
                        </a:rPr>
                        <a:t>   1,500,000.0 </a:t>
                      </a:r>
                      <a:endParaRPr lang="pt-B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9902153"/>
                  </a:ext>
                </a:extLst>
              </a:tr>
              <a:tr h="200025">
                <a:tc>
                  <a:txBody>
                    <a:bodyPr/>
                    <a:lstStyle/>
                    <a:p>
                      <a:pPr algn="l" fontAlgn="b"/>
                      <a:r>
                        <a:rPr lang="pt-BR" sz="2000" u="none" strike="noStrike">
                          <a:effectLst/>
                        </a:rPr>
                        <a:t>(-) Custos das Vedas</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560,000.0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5678386"/>
                  </a:ext>
                </a:extLst>
              </a:tr>
              <a:tr h="200025">
                <a:tc>
                  <a:txBody>
                    <a:bodyPr/>
                    <a:lstStyle/>
                    <a:p>
                      <a:pPr algn="l" fontAlgn="b"/>
                      <a:r>
                        <a:rPr lang="pt-BR" sz="2000" u="none" strike="noStrike">
                          <a:effectLst/>
                        </a:rPr>
                        <a:t>LUCRO BRUTO</a:t>
                      </a:r>
                      <a:endParaRPr lang="pt-BR"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940,000.0 </a:t>
                      </a:r>
                      <a:endParaRPr lang="pt-BR"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1381325"/>
                  </a:ext>
                </a:extLst>
              </a:tr>
              <a:tr h="200025">
                <a:tc>
                  <a:txBody>
                    <a:bodyPr/>
                    <a:lstStyle/>
                    <a:p>
                      <a:pPr algn="l" fontAlgn="b"/>
                      <a:r>
                        <a:rPr lang="pt-BR" sz="2000" u="none" strike="noStrike">
                          <a:effectLst/>
                        </a:rPr>
                        <a:t>(-) Despesas Operacionais Líquidas</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370,000.0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670940"/>
                  </a:ext>
                </a:extLst>
              </a:tr>
              <a:tr h="200025">
                <a:tc>
                  <a:txBody>
                    <a:bodyPr/>
                    <a:lstStyle/>
                    <a:p>
                      <a:pPr algn="l" fontAlgn="b"/>
                      <a:r>
                        <a:rPr lang="pt-BR" sz="2000" u="none" strike="noStrike">
                          <a:effectLst/>
                        </a:rPr>
                        <a:t>LUCRO ANTES DO RESULTADO FINANCEIRO</a:t>
                      </a:r>
                      <a:endParaRPr lang="pt-BR"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570,000.0 </a:t>
                      </a:r>
                      <a:endParaRPr lang="pt-BR"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04481492"/>
                  </a:ext>
                </a:extLst>
              </a:tr>
              <a:tr h="200025">
                <a:tc>
                  <a:txBody>
                    <a:bodyPr/>
                    <a:lstStyle/>
                    <a:p>
                      <a:pPr algn="l" fontAlgn="b"/>
                      <a:r>
                        <a:rPr lang="pt-BR" sz="2000" u="none" strike="noStrike">
                          <a:effectLst/>
                        </a:rPr>
                        <a:t>Receita Financeira</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87,472.0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4755150"/>
                  </a:ext>
                </a:extLst>
              </a:tr>
              <a:tr h="200025">
                <a:tc>
                  <a:txBody>
                    <a:bodyPr/>
                    <a:lstStyle/>
                    <a:p>
                      <a:pPr algn="l" fontAlgn="b"/>
                      <a:r>
                        <a:rPr lang="pt-BR" sz="2000" u="none" strike="noStrike">
                          <a:effectLst/>
                        </a:rPr>
                        <a:t>Despesas Financeiras</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190,782.0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8160594"/>
                  </a:ext>
                </a:extLst>
              </a:tr>
              <a:tr h="200025">
                <a:tc>
                  <a:txBody>
                    <a:bodyPr/>
                    <a:lstStyle/>
                    <a:p>
                      <a:pPr algn="l" fontAlgn="b"/>
                      <a:r>
                        <a:rPr lang="pt-BR" sz="2000" u="none" strike="noStrike">
                          <a:effectLst/>
                        </a:rPr>
                        <a:t>LUCRO ANTES DO IR</a:t>
                      </a:r>
                      <a:endParaRPr lang="pt-BR"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466,690.0 </a:t>
                      </a:r>
                      <a:endParaRPr lang="pt-BR"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133705"/>
                  </a:ext>
                </a:extLst>
              </a:tr>
              <a:tr h="200025">
                <a:tc>
                  <a:txBody>
                    <a:bodyPr/>
                    <a:lstStyle/>
                    <a:p>
                      <a:pPr algn="l" fontAlgn="b"/>
                      <a:r>
                        <a:rPr lang="pt-BR" sz="2000" u="none" strike="noStrike" dirty="0">
                          <a:effectLst/>
                        </a:rPr>
                        <a:t>IR e CSLL</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247,322.0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6782439"/>
                  </a:ext>
                </a:extLst>
              </a:tr>
              <a:tr h="200025">
                <a:tc>
                  <a:txBody>
                    <a:bodyPr/>
                    <a:lstStyle/>
                    <a:p>
                      <a:pPr algn="l" fontAlgn="b"/>
                      <a:r>
                        <a:rPr lang="pt-BR" sz="2000" u="none" strike="noStrike">
                          <a:effectLst/>
                        </a:rPr>
                        <a:t>LUCRO LÍQUIDO</a:t>
                      </a:r>
                      <a:endParaRPr lang="pt-BR"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dirty="0">
                          <a:effectLst/>
                        </a:rPr>
                        <a:t>      219,368.0 </a:t>
                      </a:r>
                      <a:endParaRPr lang="pt-B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5420850"/>
                  </a:ext>
                </a:extLst>
              </a:tr>
            </a:tbl>
          </a:graphicData>
        </a:graphic>
      </p:graphicFrame>
    </p:spTree>
    <p:extLst>
      <p:ext uri="{BB962C8B-B14F-4D97-AF65-F5344CB8AC3E}">
        <p14:creationId xmlns:p14="http://schemas.microsoft.com/office/powerpoint/2010/main" val="3600024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106017"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Avaliação de Empresas</a:t>
              </a:r>
            </a:p>
          </p:txBody>
        </p:sp>
      </p:grpSp>
      <p:sp>
        <p:nvSpPr>
          <p:cNvPr id="28" name="CaixaDeTexto 27"/>
          <p:cNvSpPr txBox="1"/>
          <p:nvPr/>
        </p:nvSpPr>
        <p:spPr>
          <a:xfrm>
            <a:off x="443673" y="1727290"/>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446228" y="1477542"/>
            <a:ext cx="8501063" cy="4572000"/>
          </a:xfrm>
          <a:prstGeom prst="rect">
            <a:avLst/>
          </a:prstGeom>
        </p:spPr>
        <p:txBody>
          <a:bodyPr>
            <a:normAutofit/>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3200" dirty="0">
                <a:solidFill>
                  <a:srgbClr val="1E2C76"/>
                </a:solidFill>
                <a:latin typeface="+mn-lt"/>
                <a:ea typeface="+mn-ea"/>
              </a:rPr>
              <a:t>	</a:t>
            </a:r>
            <a:endParaRPr lang="en-US" sz="3200" dirty="0">
              <a:solidFill>
                <a:srgbClr val="1E2C76"/>
              </a:solidFill>
              <a:latin typeface="+mn-lt"/>
              <a:ea typeface="+mn-ea"/>
            </a:endParaRPr>
          </a:p>
        </p:txBody>
      </p:sp>
      <p:sp>
        <p:nvSpPr>
          <p:cNvPr id="21" name="Rectangle 3">
            <a:extLst>
              <a:ext uri="{FF2B5EF4-FFF2-40B4-BE49-F238E27FC236}">
                <a16:creationId xmlns:a16="http://schemas.microsoft.com/office/drawing/2014/main" id="{BFC38177-673A-4170-92ED-59C866313B30}"/>
              </a:ext>
            </a:extLst>
          </p:cNvPr>
          <p:cNvSpPr txBox="1">
            <a:spLocks noChangeArrowheads="1"/>
          </p:cNvSpPr>
          <p:nvPr/>
        </p:nvSpPr>
        <p:spPr>
          <a:xfrm>
            <a:off x="747717" y="199874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charset="0"/>
              <a:buChar char="§"/>
            </a:pPr>
            <a:r>
              <a:rPr lang="pt-BR" sz="2700" b="1" dirty="0">
                <a:effectLst>
                  <a:outerShdw blurRad="38100" dist="38100" dir="2700000" algn="tl">
                    <a:srgbClr val="DDDDDD"/>
                  </a:outerShdw>
                </a:effectLst>
                <a:latin typeface="Calibri" charset="0"/>
              </a:rPr>
              <a:t>ROE e ROI</a:t>
            </a:r>
          </a:p>
          <a:p>
            <a:pPr lvl="1">
              <a:lnSpc>
                <a:spcPct val="80000"/>
              </a:lnSpc>
              <a:buFont typeface="Wingdings" charset="0"/>
              <a:buChar char="§"/>
            </a:pPr>
            <a:r>
              <a:rPr lang="pt-BR" sz="2300" b="1" dirty="0">
                <a:effectLst>
                  <a:outerShdw blurRad="38100" dist="38100" dir="2700000" algn="tl">
                    <a:srgbClr val="DDDDDD"/>
                  </a:outerShdw>
                </a:effectLst>
                <a:latin typeface="Calibri" charset="0"/>
              </a:rPr>
              <a:t>PL Médio e Investimento (médio)</a:t>
            </a:r>
          </a:p>
          <a:p>
            <a:pPr>
              <a:lnSpc>
                <a:spcPct val="80000"/>
              </a:lnSpc>
              <a:buFont typeface="Wingdings" charset="0"/>
              <a:buChar char="§"/>
            </a:pPr>
            <a:r>
              <a:rPr lang="pt-BR" sz="2700" b="1" dirty="0">
                <a:effectLst>
                  <a:outerShdw blurRad="38100" dist="38100" dir="2700000" algn="tl">
                    <a:srgbClr val="DDDDDD"/>
                  </a:outerShdw>
                </a:effectLst>
                <a:latin typeface="Calibri" charset="0"/>
              </a:rPr>
              <a:t>ROI</a:t>
            </a:r>
          </a:p>
          <a:p>
            <a:pPr lvl="1">
              <a:lnSpc>
                <a:spcPct val="80000"/>
              </a:lnSpc>
              <a:buFont typeface="Wingdings" charset="0"/>
              <a:buChar char="§"/>
            </a:pPr>
            <a:r>
              <a:rPr lang="pt-BR" sz="1900" b="1" dirty="0">
                <a:effectLst>
                  <a:outerShdw blurRad="38100" dist="38100" dir="2700000" algn="tl">
                    <a:srgbClr val="DDDDDD"/>
                  </a:outerShdw>
                </a:effectLst>
                <a:latin typeface="Calibri" charset="0"/>
              </a:rPr>
              <a:t>Margem e Giro</a:t>
            </a:r>
          </a:p>
          <a:p>
            <a:pPr>
              <a:lnSpc>
                <a:spcPct val="80000"/>
              </a:lnSpc>
              <a:buFont typeface="Wingdings" charset="0"/>
              <a:buChar char="§"/>
            </a:pPr>
            <a:r>
              <a:rPr lang="pt-BR" sz="2700" b="1" dirty="0">
                <a:effectLst>
                  <a:outerShdw blurRad="38100" dist="38100" dir="2700000" algn="tl">
                    <a:srgbClr val="DDDDDD"/>
                  </a:outerShdw>
                </a:effectLst>
                <a:latin typeface="Calibri" charset="0"/>
              </a:rPr>
              <a:t>ROE</a:t>
            </a:r>
          </a:p>
          <a:p>
            <a:pPr lvl="1">
              <a:lnSpc>
                <a:spcPct val="80000"/>
              </a:lnSpc>
              <a:buFont typeface="Wingdings" charset="0"/>
              <a:buChar char="§"/>
            </a:pPr>
            <a:r>
              <a:rPr lang="pt-BR" sz="1900" b="1" dirty="0">
                <a:effectLst>
                  <a:outerShdw blurRad="38100" dist="38100" dir="2700000" algn="tl">
                    <a:srgbClr val="DDDDDD"/>
                  </a:outerShdw>
                </a:effectLst>
                <a:latin typeface="Calibri" charset="0"/>
              </a:rPr>
              <a:t>Analítico</a:t>
            </a:r>
          </a:p>
          <a:p>
            <a:pPr lvl="1">
              <a:lnSpc>
                <a:spcPct val="80000"/>
              </a:lnSpc>
              <a:buFont typeface="Wingdings" charset="0"/>
              <a:buChar char="§"/>
            </a:pPr>
            <a:r>
              <a:rPr lang="pt-BR" sz="1900" b="1" dirty="0">
                <a:effectLst>
                  <a:outerShdw blurRad="38100" dist="38100" dir="2700000" algn="tl">
                    <a:srgbClr val="DDDDDD"/>
                  </a:outerShdw>
                </a:effectLst>
                <a:latin typeface="Calibri" charset="0"/>
              </a:rPr>
              <a:t>GAF – Grau de alavancagem financeira</a:t>
            </a:r>
          </a:p>
          <a:p>
            <a:pPr lvl="1">
              <a:lnSpc>
                <a:spcPct val="80000"/>
              </a:lnSpc>
              <a:buFont typeface="Wingdings" charset="0"/>
              <a:buChar char="§"/>
            </a:pPr>
            <a:endParaRPr lang="pt-BR" sz="1900" b="1" dirty="0">
              <a:effectLst>
                <a:outerShdw blurRad="38100" dist="38100" dir="2700000" algn="tl">
                  <a:srgbClr val="DDDDDD"/>
                </a:outerShdw>
              </a:effectLst>
              <a:latin typeface="Calibri" charset="0"/>
            </a:endParaRPr>
          </a:p>
          <a:p>
            <a:pPr marL="457200" lvl="1" indent="0">
              <a:lnSpc>
                <a:spcPct val="80000"/>
              </a:lnSpc>
              <a:buNone/>
            </a:pPr>
            <a:endParaRPr lang="pt-BR" sz="1900" b="1" dirty="0">
              <a:effectLst>
                <a:outerShdw blurRad="38100" dist="38100" dir="2700000" algn="tl">
                  <a:srgbClr val="DDDDDD"/>
                </a:outerShdw>
              </a:effectLst>
              <a:latin typeface="Calibri" charset="0"/>
            </a:endParaRPr>
          </a:p>
        </p:txBody>
      </p:sp>
      <p:sp>
        <p:nvSpPr>
          <p:cNvPr id="22" name="Retângulo 21">
            <a:extLst>
              <a:ext uri="{FF2B5EF4-FFF2-40B4-BE49-F238E27FC236}">
                <a16:creationId xmlns:a16="http://schemas.microsoft.com/office/drawing/2014/main" id="{DE5782D5-6F86-4A56-A4BC-A978ED2D8B8C}"/>
              </a:ext>
            </a:extLst>
          </p:cNvPr>
          <p:cNvSpPr/>
          <p:nvPr/>
        </p:nvSpPr>
        <p:spPr>
          <a:xfrm>
            <a:off x="106017" y="1268907"/>
            <a:ext cx="5025094" cy="584775"/>
          </a:xfrm>
          <a:prstGeom prst="rect">
            <a:avLst/>
          </a:prstGeom>
        </p:spPr>
        <p:txBody>
          <a:bodyPr wrap="none">
            <a:spAutoFit/>
          </a:bodyPr>
          <a:lstStyle/>
          <a:p>
            <a:pPr algn="ctr"/>
            <a:r>
              <a:rPr lang="pt-BR" sz="3200" b="1" dirty="0">
                <a:solidFill>
                  <a:srgbClr val="1E2C76"/>
                </a:solidFill>
              </a:rPr>
              <a:t>Indicadores de Desempenho</a:t>
            </a:r>
          </a:p>
        </p:txBody>
      </p:sp>
      <p:graphicFrame>
        <p:nvGraphicFramePr>
          <p:cNvPr id="9" name="Tabela 8">
            <a:extLst>
              <a:ext uri="{FF2B5EF4-FFF2-40B4-BE49-F238E27FC236}">
                <a16:creationId xmlns:a16="http://schemas.microsoft.com/office/drawing/2014/main" id="{D89F182B-5147-4781-9556-E069E481E39F}"/>
              </a:ext>
            </a:extLst>
          </p:cNvPr>
          <p:cNvGraphicFramePr>
            <a:graphicFrameLocks noGrp="1"/>
          </p:cNvGraphicFramePr>
          <p:nvPr>
            <p:extLst/>
          </p:nvPr>
        </p:nvGraphicFramePr>
        <p:xfrm>
          <a:off x="5656622" y="1307283"/>
          <a:ext cx="5700010" cy="3752850"/>
        </p:xfrm>
        <a:graphic>
          <a:graphicData uri="http://schemas.openxmlformats.org/drawingml/2006/table">
            <a:tbl>
              <a:tblPr>
                <a:tableStyleId>{3B4B98B0-60AC-42C2-AFA5-B58CD77FA1E5}</a:tableStyleId>
              </a:tblPr>
              <a:tblGrid>
                <a:gridCol w="4294264">
                  <a:extLst>
                    <a:ext uri="{9D8B030D-6E8A-4147-A177-3AD203B41FA5}">
                      <a16:colId xmlns:a16="http://schemas.microsoft.com/office/drawing/2014/main" val="1321735191"/>
                    </a:ext>
                  </a:extLst>
                </a:gridCol>
                <a:gridCol w="1405746">
                  <a:extLst>
                    <a:ext uri="{9D8B030D-6E8A-4147-A177-3AD203B41FA5}">
                      <a16:colId xmlns:a16="http://schemas.microsoft.com/office/drawing/2014/main" val="4000158965"/>
                    </a:ext>
                  </a:extLst>
                </a:gridCol>
              </a:tblGrid>
              <a:tr h="200025">
                <a:tc>
                  <a:txBody>
                    <a:bodyPr/>
                    <a:lstStyle/>
                    <a:p>
                      <a:pPr algn="l" fontAlgn="b"/>
                      <a:r>
                        <a:rPr lang="pt-BR" sz="2000" u="none" strike="noStrike" dirty="0">
                          <a:effectLst/>
                        </a:rPr>
                        <a:t>Receita Operacional Líquida</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dirty="0">
                          <a:effectLst/>
                        </a:rPr>
                        <a:t>   1,500,000.0 </a:t>
                      </a:r>
                      <a:endParaRPr lang="pt-B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9902153"/>
                  </a:ext>
                </a:extLst>
              </a:tr>
              <a:tr h="200025">
                <a:tc>
                  <a:txBody>
                    <a:bodyPr/>
                    <a:lstStyle/>
                    <a:p>
                      <a:pPr algn="l" fontAlgn="b"/>
                      <a:r>
                        <a:rPr lang="pt-BR" sz="2000" u="none" strike="noStrike">
                          <a:effectLst/>
                        </a:rPr>
                        <a:t>(-) Custos das Vedas</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560,000.0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5678386"/>
                  </a:ext>
                </a:extLst>
              </a:tr>
              <a:tr h="200025">
                <a:tc>
                  <a:txBody>
                    <a:bodyPr/>
                    <a:lstStyle/>
                    <a:p>
                      <a:pPr algn="l" fontAlgn="b"/>
                      <a:r>
                        <a:rPr lang="pt-BR" sz="2000" u="none" strike="noStrike">
                          <a:effectLst/>
                        </a:rPr>
                        <a:t>LUCRO BRUTO</a:t>
                      </a:r>
                      <a:endParaRPr lang="pt-BR"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940,000.0 </a:t>
                      </a:r>
                      <a:endParaRPr lang="pt-BR"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1381325"/>
                  </a:ext>
                </a:extLst>
              </a:tr>
              <a:tr h="200025">
                <a:tc>
                  <a:txBody>
                    <a:bodyPr/>
                    <a:lstStyle/>
                    <a:p>
                      <a:pPr algn="l" fontAlgn="b"/>
                      <a:r>
                        <a:rPr lang="pt-BR" sz="2000" u="none" strike="noStrike">
                          <a:effectLst/>
                        </a:rPr>
                        <a:t>(-) Despesas Operacionais Líquidas</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370,000.0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670940"/>
                  </a:ext>
                </a:extLst>
              </a:tr>
              <a:tr h="200025">
                <a:tc>
                  <a:txBody>
                    <a:bodyPr/>
                    <a:lstStyle/>
                    <a:p>
                      <a:pPr algn="l" fontAlgn="b"/>
                      <a:r>
                        <a:rPr lang="pt-BR" sz="2000" u="none" strike="noStrike">
                          <a:effectLst/>
                        </a:rPr>
                        <a:t>LUCRO ANTES DO RESULTADO FINANCEIRO</a:t>
                      </a:r>
                      <a:endParaRPr lang="pt-BR"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570,000.0 </a:t>
                      </a:r>
                      <a:endParaRPr lang="pt-BR"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04481492"/>
                  </a:ext>
                </a:extLst>
              </a:tr>
              <a:tr h="200025">
                <a:tc>
                  <a:txBody>
                    <a:bodyPr/>
                    <a:lstStyle/>
                    <a:p>
                      <a:pPr algn="l" fontAlgn="b"/>
                      <a:r>
                        <a:rPr lang="pt-BR" sz="2000" u="none" strike="noStrike" dirty="0">
                          <a:effectLst/>
                        </a:rPr>
                        <a:t>Receita Financeira</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87,472.0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4755150"/>
                  </a:ext>
                </a:extLst>
              </a:tr>
              <a:tr h="200025">
                <a:tc>
                  <a:txBody>
                    <a:bodyPr/>
                    <a:lstStyle/>
                    <a:p>
                      <a:pPr algn="l" fontAlgn="b"/>
                      <a:r>
                        <a:rPr lang="pt-BR" sz="2000" u="none" strike="noStrike" dirty="0">
                          <a:effectLst/>
                        </a:rPr>
                        <a:t>Despesas Financeiras</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190,782.0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8160594"/>
                  </a:ext>
                </a:extLst>
              </a:tr>
              <a:tr h="200025">
                <a:tc>
                  <a:txBody>
                    <a:bodyPr/>
                    <a:lstStyle/>
                    <a:p>
                      <a:pPr algn="l" fontAlgn="b"/>
                      <a:r>
                        <a:rPr lang="pt-BR" sz="2000" u="none" strike="noStrike">
                          <a:effectLst/>
                        </a:rPr>
                        <a:t>LUCRO ANTES DO IR</a:t>
                      </a:r>
                      <a:endParaRPr lang="pt-BR"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466,690.0 </a:t>
                      </a:r>
                      <a:endParaRPr lang="pt-BR"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133705"/>
                  </a:ext>
                </a:extLst>
              </a:tr>
              <a:tr h="200025">
                <a:tc>
                  <a:txBody>
                    <a:bodyPr/>
                    <a:lstStyle/>
                    <a:p>
                      <a:pPr algn="l" fontAlgn="b"/>
                      <a:r>
                        <a:rPr lang="pt-BR" sz="2000" u="none" strike="noStrike" dirty="0">
                          <a:effectLst/>
                        </a:rPr>
                        <a:t>IR e CSLL</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247,322.0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6782439"/>
                  </a:ext>
                </a:extLst>
              </a:tr>
              <a:tr h="200025">
                <a:tc>
                  <a:txBody>
                    <a:bodyPr/>
                    <a:lstStyle/>
                    <a:p>
                      <a:pPr algn="l" fontAlgn="b"/>
                      <a:r>
                        <a:rPr lang="pt-BR" sz="2000" u="none" strike="noStrike">
                          <a:effectLst/>
                        </a:rPr>
                        <a:t>LUCRO LÍQUIDO</a:t>
                      </a:r>
                      <a:endParaRPr lang="pt-BR"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dirty="0">
                          <a:effectLst/>
                        </a:rPr>
                        <a:t>      219,368.0 </a:t>
                      </a:r>
                      <a:endParaRPr lang="pt-B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5420850"/>
                  </a:ext>
                </a:extLst>
              </a:tr>
            </a:tbl>
          </a:graphicData>
        </a:graphic>
      </p:graphicFrame>
      <p:graphicFrame>
        <p:nvGraphicFramePr>
          <p:cNvPr id="8" name="Tabela 7">
            <a:extLst>
              <a:ext uri="{FF2B5EF4-FFF2-40B4-BE49-F238E27FC236}">
                <a16:creationId xmlns:a16="http://schemas.microsoft.com/office/drawing/2014/main" id="{9EC9C79D-43EB-4A5E-936E-7BE2A7B61E99}"/>
              </a:ext>
            </a:extLst>
          </p:cNvPr>
          <p:cNvGraphicFramePr>
            <a:graphicFrameLocks noGrp="1"/>
          </p:cNvGraphicFramePr>
          <p:nvPr>
            <p:extLst/>
          </p:nvPr>
        </p:nvGraphicFramePr>
        <p:xfrm>
          <a:off x="7339644" y="5365167"/>
          <a:ext cx="3119776" cy="1013460"/>
        </p:xfrm>
        <a:graphic>
          <a:graphicData uri="http://schemas.openxmlformats.org/drawingml/2006/table">
            <a:tbl>
              <a:tblPr>
                <a:tableStyleId>{3B4B98B0-60AC-42C2-AFA5-B58CD77FA1E5}</a:tableStyleId>
              </a:tblPr>
              <a:tblGrid>
                <a:gridCol w="3119776">
                  <a:extLst>
                    <a:ext uri="{9D8B030D-6E8A-4147-A177-3AD203B41FA5}">
                      <a16:colId xmlns:a16="http://schemas.microsoft.com/office/drawing/2014/main" val="1049962775"/>
                    </a:ext>
                  </a:extLst>
                </a:gridCol>
              </a:tblGrid>
              <a:tr h="200025">
                <a:tc>
                  <a:txBody>
                    <a:bodyPr/>
                    <a:lstStyle/>
                    <a:p>
                      <a:pPr algn="ctr" fontAlgn="b"/>
                      <a:r>
                        <a:rPr lang="pt-BR" sz="1600" b="1" u="none" strike="noStrike" dirty="0">
                          <a:effectLst/>
                        </a:rPr>
                        <a:t>Capital Terceiros</a:t>
                      </a:r>
                      <a:endParaRPr lang="pt-BR"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5464801"/>
                  </a:ext>
                </a:extLst>
              </a:tr>
              <a:tr h="200025">
                <a:tc>
                  <a:txBody>
                    <a:bodyPr/>
                    <a:lstStyle/>
                    <a:p>
                      <a:pPr algn="ctr" fontAlgn="b"/>
                      <a:r>
                        <a:rPr lang="pt-BR" sz="1600" u="none" strike="noStrike" dirty="0">
                          <a:effectLst/>
                        </a:rPr>
                        <a:t>     1,889,466.0 </a:t>
                      </a:r>
                      <a:endParaRPr lang="pt-B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99781756"/>
                  </a:ext>
                </a:extLst>
              </a:tr>
              <a:tr h="200025">
                <a:tc>
                  <a:txBody>
                    <a:bodyPr/>
                    <a:lstStyle/>
                    <a:p>
                      <a:pPr algn="ctr" fontAlgn="b"/>
                      <a:r>
                        <a:rPr lang="pt-BR" sz="1600" b="1" u="none" strike="noStrike" dirty="0">
                          <a:effectLst/>
                        </a:rPr>
                        <a:t>Capital Próprio</a:t>
                      </a:r>
                      <a:endParaRPr lang="pt-BR"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6637551"/>
                  </a:ext>
                </a:extLst>
              </a:tr>
              <a:tr h="200025">
                <a:tc>
                  <a:txBody>
                    <a:bodyPr/>
                    <a:lstStyle/>
                    <a:p>
                      <a:pPr algn="ctr" fontAlgn="b"/>
                      <a:r>
                        <a:rPr lang="pt-BR" sz="1600" u="none" strike="noStrike" dirty="0">
                          <a:effectLst/>
                        </a:rPr>
                        <a:t>     2,473,846.0 </a:t>
                      </a:r>
                      <a:endParaRPr lang="pt-B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7478705"/>
                  </a:ext>
                </a:extLst>
              </a:tr>
            </a:tbl>
          </a:graphicData>
        </a:graphic>
      </p:graphicFrame>
    </p:spTree>
    <p:extLst>
      <p:ext uri="{BB962C8B-B14F-4D97-AF65-F5344CB8AC3E}">
        <p14:creationId xmlns:p14="http://schemas.microsoft.com/office/powerpoint/2010/main" val="236843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106017"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Avaliação de Empresas</a:t>
              </a:r>
            </a:p>
          </p:txBody>
        </p:sp>
      </p:grpSp>
      <p:sp>
        <p:nvSpPr>
          <p:cNvPr id="28" name="CaixaDeTexto 27"/>
          <p:cNvSpPr txBox="1"/>
          <p:nvPr/>
        </p:nvSpPr>
        <p:spPr>
          <a:xfrm>
            <a:off x="443673" y="1727290"/>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446228" y="1477542"/>
            <a:ext cx="8501063" cy="4572000"/>
          </a:xfrm>
          <a:prstGeom prst="rect">
            <a:avLst/>
          </a:prstGeom>
        </p:spPr>
        <p:txBody>
          <a:bodyPr>
            <a:normAutofit/>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3200" dirty="0">
                <a:solidFill>
                  <a:srgbClr val="1E2C76"/>
                </a:solidFill>
                <a:latin typeface="+mn-lt"/>
                <a:ea typeface="+mn-ea"/>
              </a:rPr>
              <a:t>	</a:t>
            </a:r>
            <a:endParaRPr lang="en-US" sz="3200" dirty="0">
              <a:solidFill>
                <a:srgbClr val="1E2C76"/>
              </a:solidFill>
              <a:latin typeface="+mn-lt"/>
              <a:ea typeface="+mn-ea"/>
            </a:endParaRPr>
          </a:p>
        </p:txBody>
      </p:sp>
      <p:sp>
        <p:nvSpPr>
          <p:cNvPr id="21" name="Rectangle 3">
            <a:extLst>
              <a:ext uri="{FF2B5EF4-FFF2-40B4-BE49-F238E27FC236}">
                <a16:creationId xmlns:a16="http://schemas.microsoft.com/office/drawing/2014/main" id="{BFC38177-673A-4170-92ED-59C866313B30}"/>
              </a:ext>
            </a:extLst>
          </p:cNvPr>
          <p:cNvSpPr txBox="1">
            <a:spLocks noChangeArrowheads="1"/>
          </p:cNvSpPr>
          <p:nvPr/>
        </p:nvSpPr>
        <p:spPr>
          <a:xfrm>
            <a:off x="747717" y="199874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charset="0"/>
              <a:buChar char="§"/>
            </a:pPr>
            <a:r>
              <a:rPr lang="pt-BR" sz="2700" b="1" dirty="0">
                <a:effectLst>
                  <a:outerShdw blurRad="38100" dist="38100" dir="2700000" algn="tl">
                    <a:srgbClr val="DDDDDD"/>
                  </a:outerShdw>
                </a:effectLst>
                <a:latin typeface="Calibri" charset="0"/>
              </a:rPr>
              <a:t>EVA</a:t>
            </a:r>
          </a:p>
          <a:p>
            <a:pPr lvl="1">
              <a:lnSpc>
                <a:spcPct val="80000"/>
              </a:lnSpc>
              <a:buFont typeface="Wingdings" charset="0"/>
              <a:buChar char="§"/>
            </a:pPr>
            <a:r>
              <a:rPr lang="pt-BR" sz="2300" b="1" dirty="0">
                <a:effectLst>
                  <a:outerShdw blurRad="38100" dist="38100" dir="2700000" algn="tl">
                    <a:srgbClr val="DDDDDD"/>
                  </a:outerShdw>
                </a:effectLst>
                <a:latin typeface="Calibri" charset="0"/>
              </a:rPr>
              <a:t>Formulações</a:t>
            </a:r>
          </a:p>
          <a:p>
            <a:pPr>
              <a:lnSpc>
                <a:spcPct val="80000"/>
              </a:lnSpc>
              <a:buFont typeface="Wingdings" charset="0"/>
              <a:buChar char="§"/>
            </a:pPr>
            <a:r>
              <a:rPr lang="pt-BR" sz="2700" b="1" dirty="0">
                <a:effectLst>
                  <a:outerShdw blurRad="38100" dist="38100" dir="2700000" algn="tl">
                    <a:srgbClr val="DDDDDD"/>
                  </a:outerShdw>
                </a:effectLst>
                <a:latin typeface="Calibri" charset="0"/>
              </a:rPr>
              <a:t>MVA.</a:t>
            </a:r>
          </a:p>
          <a:p>
            <a:pPr marL="457200" lvl="1" indent="0">
              <a:lnSpc>
                <a:spcPct val="80000"/>
              </a:lnSpc>
              <a:buNone/>
            </a:pPr>
            <a:endParaRPr lang="pt-BR" sz="1900" b="1" dirty="0">
              <a:effectLst>
                <a:outerShdw blurRad="38100" dist="38100" dir="2700000" algn="tl">
                  <a:srgbClr val="DDDDDD"/>
                </a:outerShdw>
              </a:effectLst>
              <a:latin typeface="Calibri" charset="0"/>
            </a:endParaRPr>
          </a:p>
          <a:p>
            <a:pPr marL="457200" lvl="1" indent="0">
              <a:lnSpc>
                <a:spcPct val="80000"/>
              </a:lnSpc>
              <a:buNone/>
            </a:pPr>
            <a:endParaRPr lang="pt-BR" sz="1900" b="1" dirty="0">
              <a:effectLst>
                <a:outerShdw blurRad="38100" dist="38100" dir="2700000" algn="tl">
                  <a:srgbClr val="DDDDDD"/>
                </a:outerShdw>
              </a:effectLst>
              <a:latin typeface="Calibri" charset="0"/>
            </a:endParaRPr>
          </a:p>
        </p:txBody>
      </p:sp>
      <p:sp>
        <p:nvSpPr>
          <p:cNvPr id="22" name="Retângulo 21">
            <a:extLst>
              <a:ext uri="{FF2B5EF4-FFF2-40B4-BE49-F238E27FC236}">
                <a16:creationId xmlns:a16="http://schemas.microsoft.com/office/drawing/2014/main" id="{DE5782D5-6F86-4A56-A4BC-A978ED2D8B8C}"/>
              </a:ext>
            </a:extLst>
          </p:cNvPr>
          <p:cNvSpPr/>
          <p:nvPr/>
        </p:nvSpPr>
        <p:spPr>
          <a:xfrm>
            <a:off x="1075741" y="1268907"/>
            <a:ext cx="3085653" cy="584775"/>
          </a:xfrm>
          <a:prstGeom prst="rect">
            <a:avLst/>
          </a:prstGeom>
        </p:spPr>
        <p:txBody>
          <a:bodyPr wrap="none">
            <a:spAutoFit/>
          </a:bodyPr>
          <a:lstStyle/>
          <a:p>
            <a:pPr algn="ctr"/>
            <a:r>
              <a:rPr lang="pt-BR" sz="3200" b="1" dirty="0">
                <a:solidFill>
                  <a:srgbClr val="1E2C76"/>
                </a:solidFill>
              </a:rPr>
              <a:t>Geração de Valor</a:t>
            </a:r>
          </a:p>
        </p:txBody>
      </p:sp>
      <p:graphicFrame>
        <p:nvGraphicFramePr>
          <p:cNvPr id="9" name="Tabela 8">
            <a:extLst>
              <a:ext uri="{FF2B5EF4-FFF2-40B4-BE49-F238E27FC236}">
                <a16:creationId xmlns:a16="http://schemas.microsoft.com/office/drawing/2014/main" id="{D89F182B-5147-4781-9556-E069E481E39F}"/>
              </a:ext>
            </a:extLst>
          </p:cNvPr>
          <p:cNvGraphicFramePr>
            <a:graphicFrameLocks noGrp="1"/>
          </p:cNvGraphicFramePr>
          <p:nvPr/>
        </p:nvGraphicFramePr>
        <p:xfrm>
          <a:off x="5656622" y="1307283"/>
          <a:ext cx="5700010" cy="3752850"/>
        </p:xfrm>
        <a:graphic>
          <a:graphicData uri="http://schemas.openxmlformats.org/drawingml/2006/table">
            <a:tbl>
              <a:tblPr>
                <a:tableStyleId>{3B4B98B0-60AC-42C2-AFA5-B58CD77FA1E5}</a:tableStyleId>
              </a:tblPr>
              <a:tblGrid>
                <a:gridCol w="4294264">
                  <a:extLst>
                    <a:ext uri="{9D8B030D-6E8A-4147-A177-3AD203B41FA5}">
                      <a16:colId xmlns:a16="http://schemas.microsoft.com/office/drawing/2014/main" val="1321735191"/>
                    </a:ext>
                  </a:extLst>
                </a:gridCol>
                <a:gridCol w="1405746">
                  <a:extLst>
                    <a:ext uri="{9D8B030D-6E8A-4147-A177-3AD203B41FA5}">
                      <a16:colId xmlns:a16="http://schemas.microsoft.com/office/drawing/2014/main" val="4000158965"/>
                    </a:ext>
                  </a:extLst>
                </a:gridCol>
              </a:tblGrid>
              <a:tr h="200025">
                <a:tc>
                  <a:txBody>
                    <a:bodyPr/>
                    <a:lstStyle/>
                    <a:p>
                      <a:pPr algn="l" fontAlgn="b"/>
                      <a:r>
                        <a:rPr lang="pt-BR" sz="2000" u="none" strike="noStrike" dirty="0">
                          <a:effectLst/>
                        </a:rPr>
                        <a:t>Receita Operacional Líquida</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dirty="0">
                          <a:effectLst/>
                        </a:rPr>
                        <a:t>   1,500,000.0 </a:t>
                      </a:r>
                      <a:endParaRPr lang="pt-BR"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49902153"/>
                  </a:ext>
                </a:extLst>
              </a:tr>
              <a:tr h="200025">
                <a:tc>
                  <a:txBody>
                    <a:bodyPr/>
                    <a:lstStyle/>
                    <a:p>
                      <a:pPr algn="l" fontAlgn="b"/>
                      <a:r>
                        <a:rPr lang="pt-BR" sz="2000" u="none" strike="noStrike">
                          <a:effectLst/>
                        </a:rPr>
                        <a:t>(-) Custos das Vedas</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560,000.0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5678386"/>
                  </a:ext>
                </a:extLst>
              </a:tr>
              <a:tr h="200025">
                <a:tc>
                  <a:txBody>
                    <a:bodyPr/>
                    <a:lstStyle/>
                    <a:p>
                      <a:pPr algn="l" fontAlgn="b"/>
                      <a:r>
                        <a:rPr lang="pt-BR" sz="2000" u="none" strike="noStrike">
                          <a:effectLst/>
                        </a:rPr>
                        <a:t>LUCRO BRUTO</a:t>
                      </a:r>
                      <a:endParaRPr lang="pt-BR"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940,000.0 </a:t>
                      </a:r>
                      <a:endParaRPr lang="pt-BR"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81381325"/>
                  </a:ext>
                </a:extLst>
              </a:tr>
              <a:tr h="200025">
                <a:tc>
                  <a:txBody>
                    <a:bodyPr/>
                    <a:lstStyle/>
                    <a:p>
                      <a:pPr algn="l" fontAlgn="b"/>
                      <a:r>
                        <a:rPr lang="pt-BR" sz="2000" u="none" strike="noStrike">
                          <a:effectLst/>
                        </a:rPr>
                        <a:t>(-) Despesas Operacionais Líquidas</a:t>
                      </a:r>
                      <a:endParaRPr lang="pt-BR"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370,000.0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8670940"/>
                  </a:ext>
                </a:extLst>
              </a:tr>
              <a:tr h="200025">
                <a:tc>
                  <a:txBody>
                    <a:bodyPr/>
                    <a:lstStyle/>
                    <a:p>
                      <a:pPr algn="l" fontAlgn="b"/>
                      <a:r>
                        <a:rPr lang="pt-BR" sz="2000" u="none" strike="noStrike">
                          <a:effectLst/>
                        </a:rPr>
                        <a:t>LUCRO ANTES DO RESULTADO FINANCEIRO</a:t>
                      </a:r>
                      <a:endParaRPr lang="pt-BR"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570,000.0 </a:t>
                      </a:r>
                      <a:endParaRPr lang="pt-BR"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04481492"/>
                  </a:ext>
                </a:extLst>
              </a:tr>
              <a:tr h="200025">
                <a:tc>
                  <a:txBody>
                    <a:bodyPr/>
                    <a:lstStyle/>
                    <a:p>
                      <a:pPr algn="l" fontAlgn="b"/>
                      <a:r>
                        <a:rPr lang="pt-BR" sz="2000" u="none" strike="noStrike" dirty="0">
                          <a:effectLst/>
                        </a:rPr>
                        <a:t>Receita Financeira</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87,472.0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4755150"/>
                  </a:ext>
                </a:extLst>
              </a:tr>
              <a:tr h="200025">
                <a:tc>
                  <a:txBody>
                    <a:bodyPr/>
                    <a:lstStyle/>
                    <a:p>
                      <a:pPr algn="l" fontAlgn="b"/>
                      <a:r>
                        <a:rPr lang="pt-BR" sz="2000" u="none" strike="noStrike" dirty="0">
                          <a:effectLst/>
                        </a:rPr>
                        <a:t>Despesas Financeiras</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190,782.0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8160594"/>
                  </a:ext>
                </a:extLst>
              </a:tr>
              <a:tr h="200025">
                <a:tc>
                  <a:txBody>
                    <a:bodyPr/>
                    <a:lstStyle/>
                    <a:p>
                      <a:pPr algn="l" fontAlgn="b"/>
                      <a:r>
                        <a:rPr lang="pt-BR" sz="2000" u="none" strike="noStrike">
                          <a:effectLst/>
                        </a:rPr>
                        <a:t>LUCRO ANTES DO IR</a:t>
                      </a:r>
                      <a:endParaRPr lang="pt-BR"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466,690.0 </a:t>
                      </a:r>
                      <a:endParaRPr lang="pt-BR" sz="20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133705"/>
                  </a:ext>
                </a:extLst>
              </a:tr>
              <a:tr h="200025">
                <a:tc>
                  <a:txBody>
                    <a:bodyPr/>
                    <a:lstStyle/>
                    <a:p>
                      <a:pPr algn="l" fontAlgn="b"/>
                      <a:r>
                        <a:rPr lang="pt-BR" sz="2000" u="none" strike="noStrike" dirty="0">
                          <a:effectLst/>
                        </a:rPr>
                        <a:t>IR e CSLL</a:t>
                      </a:r>
                      <a:endParaRPr lang="pt-BR"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a:effectLst/>
                        </a:rPr>
                        <a:t>      247,322.0 </a:t>
                      </a:r>
                      <a:endParaRPr lang="pt-BR"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96782439"/>
                  </a:ext>
                </a:extLst>
              </a:tr>
              <a:tr h="200025">
                <a:tc>
                  <a:txBody>
                    <a:bodyPr/>
                    <a:lstStyle/>
                    <a:p>
                      <a:pPr algn="l" fontAlgn="b"/>
                      <a:r>
                        <a:rPr lang="pt-BR" sz="2000" u="none" strike="noStrike">
                          <a:effectLst/>
                        </a:rPr>
                        <a:t>LUCRO LÍQUIDO</a:t>
                      </a:r>
                      <a:endParaRPr lang="pt-BR" sz="20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pt-BR" sz="2000" u="none" strike="noStrike" dirty="0">
                          <a:effectLst/>
                        </a:rPr>
                        <a:t>      219,368.0 </a:t>
                      </a:r>
                      <a:endParaRPr lang="pt-BR" sz="20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5420850"/>
                  </a:ext>
                </a:extLst>
              </a:tr>
            </a:tbl>
          </a:graphicData>
        </a:graphic>
      </p:graphicFrame>
      <p:graphicFrame>
        <p:nvGraphicFramePr>
          <p:cNvPr id="8" name="Tabela 7">
            <a:extLst>
              <a:ext uri="{FF2B5EF4-FFF2-40B4-BE49-F238E27FC236}">
                <a16:creationId xmlns:a16="http://schemas.microsoft.com/office/drawing/2014/main" id="{9EC9C79D-43EB-4A5E-936E-7BE2A7B61E99}"/>
              </a:ext>
            </a:extLst>
          </p:cNvPr>
          <p:cNvGraphicFramePr>
            <a:graphicFrameLocks noGrp="1"/>
          </p:cNvGraphicFramePr>
          <p:nvPr/>
        </p:nvGraphicFramePr>
        <p:xfrm>
          <a:off x="7339644" y="5365167"/>
          <a:ext cx="3119776" cy="1013460"/>
        </p:xfrm>
        <a:graphic>
          <a:graphicData uri="http://schemas.openxmlformats.org/drawingml/2006/table">
            <a:tbl>
              <a:tblPr>
                <a:tableStyleId>{3B4B98B0-60AC-42C2-AFA5-B58CD77FA1E5}</a:tableStyleId>
              </a:tblPr>
              <a:tblGrid>
                <a:gridCol w="3119776">
                  <a:extLst>
                    <a:ext uri="{9D8B030D-6E8A-4147-A177-3AD203B41FA5}">
                      <a16:colId xmlns:a16="http://schemas.microsoft.com/office/drawing/2014/main" val="1049962775"/>
                    </a:ext>
                  </a:extLst>
                </a:gridCol>
              </a:tblGrid>
              <a:tr h="200025">
                <a:tc>
                  <a:txBody>
                    <a:bodyPr/>
                    <a:lstStyle/>
                    <a:p>
                      <a:pPr algn="ctr" fontAlgn="b"/>
                      <a:r>
                        <a:rPr lang="pt-BR" sz="1600" b="1" u="none" strike="noStrike" dirty="0">
                          <a:effectLst/>
                        </a:rPr>
                        <a:t>Capital Terceiros</a:t>
                      </a:r>
                      <a:endParaRPr lang="pt-BR"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65464801"/>
                  </a:ext>
                </a:extLst>
              </a:tr>
              <a:tr h="200025">
                <a:tc>
                  <a:txBody>
                    <a:bodyPr/>
                    <a:lstStyle/>
                    <a:p>
                      <a:pPr algn="ctr" fontAlgn="b"/>
                      <a:r>
                        <a:rPr lang="pt-BR" sz="1600" u="none" strike="noStrike" dirty="0">
                          <a:effectLst/>
                        </a:rPr>
                        <a:t>     1,889,466.0 </a:t>
                      </a:r>
                      <a:endParaRPr lang="pt-B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99781756"/>
                  </a:ext>
                </a:extLst>
              </a:tr>
              <a:tr h="200025">
                <a:tc>
                  <a:txBody>
                    <a:bodyPr/>
                    <a:lstStyle/>
                    <a:p>
                      <a:pPr algn="ctr" fontAlgn="b"/>
                      <a:r>
                        <a:rPr lang="pt-BR" sz="1600" b="1" u="none" strike="noStrike" dirty="0">
                          <a:effectLst/>
                        </a:rPr>
                        <a:t>Capital Próprio</a:t>
                      </a:r>
                      <a:endParaRPr lang="pt-BR" sz="16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6637551"/>
                  </a:ext>
                </a:extLst>
              </a:tr>
              <a:tr h="200025">
                <a:tc>
                  <a:txBody>
                    <a:bodyPr/>
                    <a:lstStyle/>
                    <a:p>
                      <a:pPr algn="ctr" fontAlgn="b"/>
                      <a:r>
                        <a:rPr lang="pt-BR" sz="1600" u="none" strike="noStrike" dirty="0">
                          <a:effectLst/>
                        </a:rPr>
                        <a:t>     2,473,846.0 </a:t>
                      </a:r>
                      <a:endParaRPr lang="pt-B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7478705"/>
                  </a:ext>
                </a:extLst>
              </a:tr>
            </a:tbl>
          </a:graphicData>
        </a:graphic>
      </p:graphicFrame>
      <p:graphicFrame>
        <p:nvGraphicFramePr>
          <p:cNvPr id="10" name="Tabela 9">
            <a:extLst>
              <a:ext uri="{FF2B5EF4-FFF2-40B4-BE49-F238E27FC236}">
                <a16:creationId xmlns:a16="http://schemas.microsoft.com/office/drawing/2014/main" id="{FE87C5E6-1383-410E-8937-C31689096BF8}"/>
              </a:ext>
            </a:extLst>
          </p:cNvPr>
          <p:cNvGraphicFramePr>
            <a:graphicFrameLocks noGrp="1"/>
          </p:cNvGraphicFramePr>
          <p:nvPr>
            <p:extLst/>
          </p:nvPr>
        </p:nvGraphicFramePr>
        <p:xfrm>
          <a:off x="2027111" y="5344922"/>
          <a:ext cx="4849467" cy="1033704"/>
        </p:xfrm>
        <a:graphic>
          <a:graphicData uri="http://schemas.openxmlformats.org/drawingml/2006/table">
            <a:tbl>
              <a:tblPr>
                <a:tableStyleId>{3B4B98B0-60AC-42C2-AFA5-B58CD77FA1E5}</a:tableStyleId>
              </a:tblPr>
              <a:tblGrid>
                <a:gridCol w="3653484">
                  <a:extLst>
                    <a:ext uri="{9D8B030D-6E8A-4147-A177-3AD203B41FA5}">
                      <a16:colId xmlns:a16="http://schemas.microsoft.com/office/drawing/2014/main" val="2543186137"/>
                    </a:ext>
                  </a:extLst>
                </a:gridCol>
                <a:gridCol w="1195983">
                  <a:extLst>
                    <a:ext uri="{9D8B030D-6E8A-4147-A177-3AD203B41FA5}">
                      <a16:colId xmlns:a16="http://schemas.microsoft.com/office/drawing/2014/main" val="3768193817"/>
                    </a:ext>
                  </a:extLst>
                </a:gridCol>
              </a:tblGrid>
              <a:tr h="344568">
                <a:tc>
                  <a:txBody>
                    <a:bodyPr/>
                    <a:lstStyle/>
                    <a:p>
                      <a:pPr algn="l" fontAlgn="b"/>
                      <a:r>
                        <a:rPr lang="pt-BR" sz="1600" b="1" u="none" strike="noStrike" dirty="0">
                          <a:effectLst/>
                        </a:rPr>
                        <a:t>Ki líquido IR</a:t>
                      </a:r>
                      <a:endParaRPr lang="pt-BR"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600" u="none" strike="noStrike">
                          <a:effectLst/>
                        </a:rPr>
                        <a:t>4.7%</a:t>
                      </a:r>
                      <a:endParaRPr lang="pt-B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04781918"/>
                  </a:ext>
                </a:extLst>
              </a:tr>
              <a:tr h="344568">
                <a:tc>
                  <a:txBody>
                    <a:bodyPr/>
                    <a:lstStyle/>
                    <a:p>
                      <a:pPr algn="l" fontAlgn="b"/>
                      <a:r>
                        <a:rPr lang="pt-BR" sz="1600" b="1" u="none" strike="noStrike" dirty="0" err="1">
                          <a:effectLst/>
                        </a:rPr>
                        <a:t>Ke</a:t>
                      </a:r>
                      <a:r>
                        <a:rPr lang="pt-BR" sz="1600" b="1" u="none" strike="noStrike" dirty="0">
                          <a:effectLst/>
                        </a:rPr>
                        <a:t> (2016 - Comércio Geral - Instituto Assaf)</a:t>
                      </a:r>
                      <a:endParaRPr lang="pt-BR"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600" u="none" strike="noStrike">
                          <a:effectLst/>
                        </a:rPr>
                        <a:t>16.4%</a:t>
                      </a:r>
                      <a:endParaRPr lang="pt-BR" sz="16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02270431"/>
                  </a:ext>
                </a:extLst>
              </a:tr>
              <a:tr h="344568">
                <a:tc>
                  <a:txBody>
                    <a:bodyPr/>
                    <a:lstStyle/>
                    <a:p>
                      <a:pPr algn="l" fontAlgn="b"/>
                      <a:r>
                        <a:rPr lang="pt-BR" sz="1600" b="1" u="none" strike="noStrike" dirty="0">
                          <a:effectLst/>
                        </a:rPr>
                        <a:t>WACC</a:t>
                      </a:r>
                      <a:endParaRPr lang="pt-BR" sz="16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pt-BR" sz="1600" u="none" strike="noStrike" dirty="0">
                          <a:effectLst/>
                        </a:rPr>
                        <a:t>11.4%</a:t>
                      </a:r>
                      <a:endParaRPr lang="pt-BR" sz="16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5425582"/>
                  </a:ext>
                </a:extLst>
              </a:tr>
            </a:tbl>
          </a:graphicData>
        </a:graphic>
      </p:graphicFrame>
    </p:spTree>
    <p:extLst>
      <p:ext uri="{BB962C8B-B14F-4D97-AF65-F5344CB8AC3E}">
        <p14:creationId xmlns:p14="http://schemas.microsoft.com/office/powerpoint/2010/main" val="275251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1567209" y="2157410"/>
            <a:ext cx="9473860" cy="1015663"/>
          </a:xfrm>
          <a:prstGeom prst="rect">
            <a:avLst/>
          </a:prstGeom>
          <a:noFill/>
        </p:spPr>
        <p:txBody>
          <a:bodyPr wrap="square" rtlCol="0">
            <a:spAutoFit/>
          </a:bodyPr>
          <a:lstStyle/>
          <a:p>
            <a:pPr algn="ctr"/>
            <a:r>
              <a:rPr lang="pt-BR" sz="6000" b="1" dirty="0">
                <a:solidFill>
                  <a:srgbClr val="1E2C76"/>
                </a:solidFill>
                <a:latin typeface="+mj-lt"/>
              </a:rPr>
              <a:t>Próxima Aula – Caso Renner</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42769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1567209" y="2157410"/>
            <a:ext cx="9473860" cy="1015663"/>
          </a:xfrm>
          <a:prstGeom prst="rect">
            <a:avLst/>
          </a:prstGeom>
          <a:noFill/>
        </p:spPr>
        <p:txBody>
          <a:bodyPr wrap="square" rtlCol="0">
            <a:spAutoFit/>
          </a:bodyPr>
          <a:lstStyle/>
          <a:p>
            <a:pPr algn="ctr"/>
            <a:r>
              <a:rPr lang="pt-BR" sz="6000" b="1" dirty="0">
                <a:solidFill>
                  <a:srgbClr val="1E2C76"/>
                </a:solidFill>
                <a:latin typeface="+mj-lt"/>
              </a:rPr>
              <a:t>Exercícios - Lista</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0109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1567209" y="2157410"/>
            <a:ext cx="9473860" cy="1938992"/>
          </a:xfrm>
          <a:prstGeom prst="rect">
            <a:avLst/>
          </a:prstGeom>
          <a:noFill/>
        </p:spPr>
        <p:txBody>
          <a:bodyPr wrap="square" rtlCol="0">
            <a:spAutoFit/>
          </a:bodyPr>
          <a:lstStyle/>
          <a:p>
            <a:pPr algn="ctr"/>
            <a:r>
              <a:rPr lang="pt-BR" sz="6000" b="1" dirty="0">
                <a:solidFill>
                  <a:srgbClr val="1E2C76"/>
                </a:solidFill>
                <a:latin typeface="+mj-lt"/>
              </a:rPr>
              <a:t>Demonstração de Fluxo de Caixa</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0867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0260186" cy="1938992"/>
          </a:xfrm>
          <a:prstGeom prst="rect">
            <a:avLst/>
          </a:prstGeom>
          <a:noFill/>
        </p:spPr>
        <p:txBody>
          <a:bodyPr wrap="square" rtlCol="0">
            <a:spAutoFit/>
          </a:bodyPr>
          <a:lstStyle/>
          <a:p>
            <a:pPr>
              <a:lnSpc>
                <a:spcPct val="150000"/>
              </a:lnSpc>
            </a:pPr>
            <a:r>
              <a:rPr lang="pt-BR" sz="4000" b="1" dirty="0">
                <a:solidFill>
                  <a:srgbClr val="1E2C76"/>
                </a:solidFill>
                <a:latin typeface="+mj-lt"/>
              </a:rPr>
              <a:t>DFC</a:t>
            </a:r>
          </a:p>
          <a:p>
            <a:pPr>
              <a:lnSpc>
                <a:spcPct val="150000"/>
              </a:lnSpc>
            </a:pPr>
            <a:endParaRPr lang="pt-BR" sz="4000" dirty="0">
              <a:solidFill>
                <a:srgbClr val="1E2C76"/>
              </a:solidFill>
              <a:latin typeface="+mj-lt"/>
            </a:endParaRPr>
          </a:p>
        </p:txBody>
      </p:sp>
      <p:sp>
        <p:nvSpPr>
          <p:cNvPr id="8" name="Retângulo 7">
            <a:extLst>
              <a:ext uri="{FF2B5EF4-FFF2-40B4-BE49-F238E27FC236}">
                <a16:creationId xmlns:a16="http://schemas.microsoft.com/office/drawing/2014/main" id="{BD5AB13E-8B5D-4A38-B6AE-4EED3ED81F6E}"/>
              </a:ext>
            </a:extLst>
          </p:cNvPr>
          <p:cNvSpPr/>
          <p:nvPr/>
        </p:nvSpPr>
        <p:spPr>
          <a:xfrm>
            <a:off x="106017" y="1741130"/>
            <a:ext cx="11979137" cy="5170646"/>
          </a:xfrm>
          <a:prstGeom prst="rect">
            <a:avLst/>
          </a:prstGeom>
        </p:spPr>
        <p:txBody>
          <a:bodyPr wrap="square">
            <a:spAutoFit/>
          </a:bodyPr>
          <a:lstStyle/>
          <a:p>
            <a:pPr algn="just">
              <a:lnSpc>
                <a:spcPct val="150000"/>
              </a:lnSpc>
              <a:buClr>
                <a:srgbClr val="008000"/>
              </a:buClr>
              <a:defRPr/>
            </a:pPr>
            <a:r>
              <a:rPr lang="pt-BR" sz="2000" dirty="0">
                <a:solidFill>
                  <a:srgbClr val="1E2C76"/>
                </a:solidFill>
              </a:rPr>
              <a:t>A demonstração dos fluxos de caixa fornece informações acerca das alterações no caixa e equivalentes de caixa da entidade para um período contábil, evidenciando separadamente as mudanças nas atividades operacionais, nas atividades de investimento e nas atividades de financiamento.</a:t>
            </a:r>
          </a:p>
          <a:p>
            <a:pPr marL="0" lvl="1" algn="just">
              <a:lnSpc>
                <a:spcPct val="150000"/>
              </a:lnSpc>
              <a:buClr>
                <a:srgbClr val="008000"/>
              </a:buClr>
              <a:defRPr/>
            </a:pPr>
            <a:r>
              <a:rPr lang="pt-BR" sz="2000" dirty="0">
                <a:solidFill>
                  <a:srgbClr val="1E2C76"/>
                </a:solidFill>
              </a:rPr>
              <a:t>Equivalentes de caixa são aplicações financeiras de curto prazo, de alta liquidez, que são mantidas com a finalidade de atender a compromissos de caixa de curto prazo e não para investimento ou outros fins.</a:t>
            </a:r>
          </a:p>
          <a:p>
            <a:pPr algn="just">
              <a:lnSpc>
                <a:spcPct val="150000"/>
              </a:lnSpc>
              <a:buClr>
                <a:srgbClr val="008000"/>
              </a:buClr>
              <a:defRPr/>
            </a:pPr>
            <a:endParaRPr lang="pt-BR" sz="2000" dirty="0">
              <a:solidFill>
                <a:srgbClr val="1E2C76"/>
              </a:solidFill>
            </a:endParaRPr>
          </a:p>
          <a:p>
            <a:pPr algn="just">
              <a:lnSpc>
                <a:spcPct val="150000"/>
              </a:lnSpc>
              <a:buClr>
                <a:srgbClr val="008000"/>
              </a:buClr>
              <a:defRPr/>
            </a:pPr>
            <a:r>
              <a:rPr lang="pt-BR" sz="2000" dirty="0">
                <a:solidFill>
                  <a:srgbClr val="1E2C76"/>
                </a:solidFill>
              </a:rPr>
              <a:t>A DFC passou a ser de apresentação obrigatória para todas as sociedades de capital aberto ou com patrimônio líquido superior a R$ 2.000.000,00 (dois milhões de reais).</a:t>
            </a:r>
          </a:p>
          <a:p>
            <a:pPr algn="just">
              <a:lnSpc>
                <a:spcPct val="150000"/>
              </a:lnSpc>
              <a:buClr>
                <a:srgbClr val="008000"/>
              </a:buClr>
              <a:defRPr/>
            </a:pPr>
            <a:r>
              <a:rPr lang="pt-BR" sz="2000" dirty="0">
                <a:solidFill>
                  <a:srgbClr val="1E2C76"/>
                </a:solidFill>
              </a:rPr>
              <a:t>Esta obrigatoriedade vigora desde 01.01.2008, por força da </a:t>
            </a:r>
            <a:r>
              <a:rPr lang="pt-BR" sz="2000" dirty="0">
                <a:solidFill>
                  <a:srgbClr val="1E2C76"/>
                </a:solidFill>
                <a:hlinkClick r:id="rId2"/>
              </a:rPr>
              <a:t>Lei 11.638/2007</a:t>
            </a:r>
            <a:r>
              <a:rPr lang="pt-BR" sz="2000" dirty="0">
                <a:solidFill>
                  <a:srgbClr val="1E2C76"/>
                </a:solidFill>
              </a:rPr>
              <a:t>, e desta forma torna-se mais um importante relatório para a tomada de decisões gerenciais.</a:t>
            </a:r>
          </a:p>
          <a:p>
            <a:pPr algn="just">
              <a:lnSpc>
                <a:spcPct val="150000"/>
              </a:lnSpc>
              <a:buClr>
                <a:srgbClr val="008000"/>
              </a:buClr>
              <a:defRPr/>
            </a:pPr>
            <a:endParaRPr lang="pt-BR" sz="2000" dirty="0">
              <a:solidFill>
                <a:srgbClr val="1E2C76"/>
              </a:solidFill>
            </a:endParaRPr>
          </a:p>
        </p:txBody>
      </p:sp>
    </p:spTree>
    <p:extLst>
      <p:ext uri="{BB962C8B-B14F-4D97-AF65-F5344CB8AC3E}">
        <p14:creationId xmlns:p14="http://schemas.microsoft.com/office/powerpoint/2010/main" val="127312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0260186" cy="1938992"/>
          </a:xfrm>
          <a:prstGeom prst="rect">
            <a:avLst/>
          </a:prstGeom>
          <a:noFill/>
        </p:spPr>
        <p:txBody>
          <a:bodyPr wrap="square" rtlCol="0">
            <a:spAutoFit/>
          </a:bodyPr>
          <a:lstStyle/>
          <a:p>
            <a:pPr>
              <a:lnSpc>
                <a:spcPct val="150000"/>
              </a:lnSpc>
            </a:pPr>
            <a:r>
              <a:rPr lang="pt-BR" sz="4000" b="1" dirty="0">
                <a:solidFill>
                  <a:srgbClr val="1E2C76"/>
                </a:solidFill>
                <a:latin typeface="+mj-lt"/>
              </a:rPr>
              <a:t>DFC</a:t>
            </a:r>
          </a:p>
          <a:p>
            <a:pPr>
              <a:lnSpc>
                <a:spcPct val="150000"/>
              </a:lnSpc>
            </a:pPr>
            <a:endParaRPr lang="pt-BR" sz="4000" dirty="0">
              <a:solidFill>
                <a:srgbClr val="1E2C76"/>
              </a:solidFill>
              <a:latin typeface="+mj-lt"/>
            </a:endParaRPr>
          </a:p>
        </p:txBody>
      </p:sp>
      <p:sp>
        <p:nvSpPr>
          <p:cNvPr id="8" name="Retângulo 7">
            <a:extLst>
              <a:ext uri="{FF2B5EF4-FFF2-40B4-BE49-F238E27FC236}">
                <a16:creationId xmlns:a16="http://schemas.microsoft.com/office/drawing/2014/main" id="{BD5AB13E-8B5D-4A38-B6AE-4EED3ED81F6E}"/>
              </a:ext>
            </a:extLst>
          </p:cNvPr>
          <p:cNvSpPr/>
          <p:nvPr/>
        </p:nvSpPr>
        <p:spPr>
          <a:xfrm>
            <a:off x="3294474" y="2748569"/>
            <a:ext cx="11979137" cy="3153171"/>
          </a:xfrm>
          <a:prstGeom prst="rect">
            <a:avLst/>
          </a:prstGeom>
        </p:spPr>
        <p:txBody>
          <a:bodyPr wrap="square">
            <a:spAutoFit/>
          </a:bodyPr>
          <a:lstStyle/>
          <a:p>
            <a:r>
              <a:rPr lang="pt-BR" altLang="pt-BR" sz="3200" b="1" dirty="0">
                <a:solidFill>
                  <a:srgbClr val="002060"/>
                </a:solidFill>
              </a:rPr>
              <a:t>Demonstração de Fluxo de Caixa</a:t>
            </a:r>
          </a:p>
          <a:p>
            <a:pPr lvl="1"/>
            <a:r>
              <a:rPr lang="pt-BR" altLang="pt-BR" sz="2800" b="1" dirty="0">
                <a:solidFill>
                  <a:srgbClr val="002060"/>
                </a:solidFill>
              </a:rPr>
              <a:t>Saldo inicial de caixa</a:t>
            </a:r>
          </a:p>
          <a:p>
            <a:pPr lvl="1"/>
            <a:r>
              <a:rPr lang="pt-BR" altLang="pt-BR" sz="2800" dirty="0">
                <a:solidFill>
                  <a:srgbClr val="002060"/>
                </a:solidFill>
              </a:rPr>
              <a:t>Fluxo de caixa operacional</a:t>
            </a:r>
          </a:p>
          <a:p>
            <a:pPr lvl="1"/>
            <a:r>
              <a:rPr lang="pt-BR" altLang="pt-BR" sz="2800" dirty="0">
                <a:solidFill>
                  <a:srgbClr val="002060"/>
                </a:solidFill>
              </a:rPr>
              <a:t>Fluxo de caixa de investimentos</a:t>
            </a:r>
          </a:p>
          <a:p>
            <a:pPr lvl="1"/>
            <a:r>
              <a:rPr lang="pt-BR" altLang="pt-BR" sz="2800" dirty="0">
                <a:solidFill>
                  <a:srgbClr val="002060"/>
                </a:solidFill>
              </a:rPr>
              <a:t>Fluxo de caixa de financiamento</a:t>
            </a:r>
          </a:p>
          <a:p>
            <a:pPr lvl="1"/>
            <a:r>
              <a:rPr lang="pt-BR" altLang="pt-BR" sz="2800" b="1" dirty="0">
                <a:solidFill>
                  <a:srgbClr val="002060"/>
                </a:solidFill>
              </a:rPr>
              <a:t>Saldo final de caixa</a:t>
            </a:r>
            <a:endParaRPr lang="pt-BR" altLang="pt-BR" sz="2800" dirty="0">
              <a:solidFill>
                <a:srgbClr val="002060"/>
              </a:solidFill>
            </a:endParaRPr>
          </a:p>
          <a:p>
            <a:pPr algn="just">
              <a:lnSpc>
                <a:spcPct val="150000"/>
              </a:lnSpc>
              <a:buClr>
                <a:srgbClr val="008000"/>
              </a:buClr>
              <a:defRPr/>
            </a:pPr>
            <a:endParaRPr lang="pt-BR" sz="2000" dirty="0">
              <a:solidFill>
                <a:srgbClr val="1E2C76"/>
              </a:solidFill>
            </a:endParaRPr>
          </a:p>
        </p:txBody>
      </p:sp>
    </p:spTree>
    <p:extLst>
      <p:ext uri="{BB962C8B-B14F-4D97-AF65-F5344CB8AC3E}">
        <p14:creationId xmlns:p14="http://schemas.microsoft.com/office/powerpoint/2010/main" val="368268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0260186" cy="1938992"/>
          </a:xfrm>
          <a:prstGeom prst="rect">
            <a:avLst/>
          </a:prstGeom>
          <a:noFill/>
        </p:spPr>
        <p:txBody>
          <a:bodyPr wrap="square" rtlCol="0">
            <a:spAutoFit/>
          </a:bodyPr>
          <a:lstStyle/>
          <a:p>
            <a:pPr>
              <a:lnSpc>
                <a:spcPct val="150000"/>
              </a:lnSpc>
            </a:pPr>
            <a:r>
              <a:rPr lang="pt-BR" sz="4000" b="1" dirty="0">
                <a:solidFill>
                  <a:srgbClr val="1E2C76"/>
                </a:solidFill>
                <a:latin typeface="+mj-lt"/>
              </a:rPr>
              <a:t>DFC</a:t>
            </a:r>
          </a:p>
          <a:p>
            <a:pPr>
              <a:lnSpc>
                <a:spcPct val="150000"/>
              </a:lnSpc>
            </a:pPr>
            <a:endParaRPr lang="pt-BR" sz="4000" dirty="0">
              <a:solidFill>
                <a:srgbClr val="1E2C76"/>
              </a:solidFill>
              <a:latin typeface="+mj-lt"/>
            </a:endParaRPr>
          </a:p>
        </p:txBody>
      </p:sp>
      <p:sp>
        <p:nvSpPr>
          <p:cNvPr id="8" name="Retângulo 7">
            <a:extLst>
              <a:ext uri="{FF2B5EF4-FFF2-40B4-BE49-F238E27FC236}">
                <a16:creationId xmlns:a16="http://schemas.microsoft.com/office/drawing/2014/main" id="{BD5AB13E-8B5D-4A38-B6AE-4EED3ED81F6E}"/>
              </a:ext>
            </a:extLst>
          </p:cNvPr>
          <p:cNvSpPr/>
          <p:nvPr/>
        </p:nvSpPr>
        <p:spPr>
          <a:xfrm>
            <a:off x="106017" y="2315548"/>
            <a:ext cx="11979137" cy="3170099"/>
          </a:xfrm>
          <a:prstGeom prst="rect">
            <a:avLst/>
          </a:prstGeom>
        </p:spPr>
        <p:txBody>
          <a:bodyPr wrap="square">
            <a:spAutoFit/>
          </a:bodyPr>
          <a:lstStyle/>
          <a:p>
            <a:pPr algn="just">
              <a:lnSpc>
                <a:spcPct val="150000"/>
              </a:lnSpc>
              <a:buClr>
                <a:srgbClr val="008000"/>
              </a:buClr>
              <a:defRPr/>
            </a:pPr>
            <a:endParaRPr lang="pt-BR" sz="2000" dirty="0">
              <a:solidFill>
                <a:srgbClr val="1E2C76"/>
              </a:solidFill>
            </a:endParaRPr>
          </a:p>
          <a:p>
            <a:r>
              <a:rPr lang="pt-BR" sz="2000" b="1" dirty="0">
                <a:solidFill>
                  <a:srgbClr val="002060"/>
                </a:solidFill>
              </a:rPr>
              <a:t>Atividades operacionais </a:t>
            </a:r>
            <a:r>
              <a:rPr lang="pt-BR" sz="2000" dirty="0">
                <a:solidFill>
                  <a:srgbClr val="002060"/>
                </a:solidFill>
              </a:rPr>
              <a:t>são as principais atividades geradoras de receita da entidade. Portanto, os fluxos de caixa decorrentes das atividades operacionais geralmente derivam de transações e de outros eventos e condições que entram na apuração do resultado.</a:t>
            </a:r>
          </a:p>
          <a:p>
            <a:r>
              <a:rPr lang="pt-BR" sz="2000" b="1" dirty="0">
                <a:solidFill>
                  <a:srgbClr val="002060"/>
                </a:solidFill>
              </a:rPr>
              <a:t>Atividades de investimento </a:t>
            </a:r>
            <a:r>
              <a:rPr lang="pt-BR" sz="2000" dirty="0">
                <a:solidFill>
                  <a:srgbClr val="002060"/>
                </a:solidFill>
              </a:rPr>
              <a:t>são a aquisição ou alienação de ativos de longo prazo e outros investimentos não incluídos em equivalentes de caixa.</a:t>
            </a:r>
          </a:p>
          <a:p>
            <a:r>
              <a:rPr lang="pt-BR" sz="2000" b="1" dirty="0">
                <a:solidFill>
                  <a:srgbClr val="002060"/>
                </a:solidFill>
              </a:rPr>
              <a:t>Atividades de financiamento </a:t>
            </a:r>
            <a:r>
              <a:rPr lang="pt-BR" sz="2000" dirty="0">
                <a:solidFill>
                  <a:srgbClr val="002060"/>
                </a:solidFill>
              </a:rPr>
              <a:t>são as atividades que resultam das alterações no tamanho e na composição do patrimônio líquido e dos empréstimos da entidade.</a:t>
            </a:r>
          </a:p>
          <a:p>
            <a:pPr algn="just">
              <a:lnSpc>
                <a:spcPct val="150000"/>
              </a:lnSpc>
              <a:buClr>
                <a:srgbClr val="008000"/>
              </a:buClr>
              <a:defRPr/>
            </a:pPr>
            <a:endParaRPr lang="pt-BR" sz="2000" dirty="0">
              <a:solidFill>
                <a:srgbClr val="1E2C76"/>
              </a:solidFill>
            </a:endParaRPr>
          </a:p>
        </p:txBody>
      </p:sp>
    </p:spTree>
    <p:extLst>
      <p:ext uri="{BB962C8B-B14F-4D97-AF65-F5344CB8AC3E}">
        <p14:creationId xmlns:p14="http://schemas.microsoft.com/office/powerpoint/2010/main" val="278700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159854" y="1251563"/>
            <a:ext cx="10260186" cy="1938992"/>
          </a:xfrm>
          <a:prstGeom prst="rect">
            <a:avLst/>
          </a:prstGeom>
          <a:noFill/>
        </p:spPr>
        <p:txBody>
          <a:bodyPr wrap="square" rtlCol="0">
            <a:spAutoFit/>
          </a:bodyPr>
          <a:lstStyle/>
          <a:p>
            <a:pPr>
              <a:lnSpc>
                <a:spcPct val="150000"/>
              </a:lnSpc>
            </a:pPr>
            <a:r>
              <a:rPr lang="pt-BR" sz="4000" b="1" dirty="0">
                <a:solidFill>
                  <a:srgbClr val="1E2C76"/>
                </a:solidFill>
                <a:latin typeface="+mj-lt"/>
              </a:rPr>
              <a:t>Atividades Operacionais</a:t>
            </a:r>
          </a:p>
          <a:p>
            <a:pPr>
              <a:lnSpc>
                <a:spcPct val="150000"/>
              </a:lnSpc>
            </a:pPr>
            <a:endParaRPr lang="pt-BR" sz="4000" dirty="0">
              <a:solidFill>
                <a:srgbClr val="1E2C76"/>
              </a:solidFill>
              <a:latin typeface="+mj-lt"/>
            </a:endParaRPr>
          </a:p>
        </p:txBody>
      </p:sp>
      <p:sp>
        <p:nvSpPr>
          <p:cNvPr id="8" name="Retângulo 7">
            <a:extLst>
              <a:ext uri="{FF2B5EF4-FFF2-40B4-BE49-F238E27FC236}">
                <a16:creationId xmlns:a16="http://schemas.microsoft.com/office/drawing/2014/main" id="{BD5AB13E-8B5D-4A38-B6AE-4EED3ED81F6E}"/>
              </a:ext>
            </a:extLst>
          </p:cNvPr>
          <p:cNvSpPr/>
          <p:nvPr/>
        </p:nvSpPr>
        <p:spPr>
          <a:xfrm>
            <a:off x="106017" y="2315548"/>
            <a:ext cx="11979137" cy="5693866"/>
          </a:xfrm>
          <a:prstGeom prst="rect">
            <a:avLst/>
          </a:prstGeom>
        </p:spPr>
        <p:txBody>
          <a:bodyPr wrap="square">
            <a:spAutoFit/>
          </a:bodyPr>
          <a:lstStyle/>
          <a:p>
            <a:pPr lvl="1"/>
            <a:r>
              <a:rPr lang="pt-BR" sz="2300" dirty="0">
                <a:solidFill>
                  <a:srgbClr val="002060"/>
                </a:solidFill>
              </a:rPr>
              <a:t>Mostra se a empresa tem gerado mais caixa por meio de suas operações do que consumido em sua atividade</a:t>
            </a:r>
            <a:r>
              <a:rPr lang="pt-BR" dirty="0">
                <a:solidFill>
                  <a:srgbClr val="002060"/>
                </a:solidFill>
              </a:rPr>
              <a:t>.</a:t>
            </a:r>
          </a:p>
          <a:p>
            <a:pPr lvl="1">
              <a:spcBef>
                <a:spcPts val="1200"/>
              </a:spcBef>
            </a:pPr>
            <a:r>
              <a:rPr lang="pt-BR" dirty="0">
                <a:solidFill>
                  <a:srgbClr val="002060"/>
                </a:solidFill>
              </a:rPr>
              <a:t>ENTRADAS DE CAIXA DAS OPERAÇÕES INCLUEM:</a:t>
            </a:r>
          </a:p>
          <a:p>
            <a:pPr lvl="2"/>
            <a:r>
              <a:rPr lang="pt-BR" dirty="0">
                <a:solidFill>
                  <a:srgbClr val="002060"/>
                </a:solidFill>
              </a:rPr>
              <a:t>recebimento pelas vendas;</a:t>
            </a:r>
          </a:p>
          <a:p>
            <a:pPr lvl="2"/>
            <a:r>
              <a:rPr lang="pt-BR" dirty="0">
                <a:solidFill>
                  <a:srgbClr val="002060"/>
                </a:solidFill>
              </a:rPr>
              <a:t>recebimento pelos serviços prestados.</a:t>
            </a:r>
          </a:p>
          <a:p>
            <a:pPr lvl="2"/>
            <a:r>
              <a:rPr lang="pt-BR" dirty="0">
                <a:solidFill>
                  <a:srgbClr val="002060"/>
                </a:solidFill>
              </a:rPr>
              <a:t>Recebimento de dividendos</a:t>
            </a:r>
          </a:p>
          <a:p>
            <a:pPr lvl="1">
              <a:spcBef>
                <a:spcPts val="1200"/>
              </a:spcBef>
            </a:pPr>
            <a:r>
              <a:rPr lang="pt-BR" dirty="0">
                <a:solidFill>
                  <a:srgbClr val="002060"/>
                </a:solidFill>
              </a:rPr>
              <a:t> SAÍDAS DE CAIXA DAS OPERAÇÕES INCLUEM:</a:t>
            </a:r>
          </a:p>
          <a:p>
            <a:pPr lvl="2"/>
            <a:r>
              <a:rPr lang="pt-BR" dirty="0">
                <a:solidFill>
                  <a:srgbClr val="002060"/>
                </a:solidFill>
              </a:rPr>
              <a:t>pagamento pelas compras;</a:t>
            </a:r>
          </a:p>
          <a:p>
            <a:pPr lvl="2"/>
            <a:r>
              <a:rPr lang="pt-BR" dirty="0">
                <a:solidFill>
                  <a:srgbClr val="002060"/>
                </a:solidFill>
              </a:rPr>
              <a:t>pagamento de salários;</a:t>
            </a:r>
          </a:p>
          <a:p>
            <a:pPr lvl="2"/>
            <a:r>
              <a:rPr lang="pt-BR" dirty="0">
                <a:solidFill>
                  <a:srgbClr val="002060"/>
                </a:solidFill>
              </a:rPr>
              <a:t>pagamento de despesas;</a:t>
            </a:r>
          </a:p>
          <a:p>
            <a:pPr lvl="2"/>
            <a:r>
              <a:rPr lang="pt-BR" dirty="0">
                <a:solidFill>
                  <a:srgbClr val="002060"/>
                </a:solidFill>
              </a:rPr>
              <a:t>pagamento de IR. </a:t>
            </a:r>
          </a:p>
          <a:p>
            <a:pPr lvl="1">
              <a:spcBef>
                <a:spcPts val="1200"/>
              </a:spcBef>
            </a:pPr>
            <a:r>
              <a:rPr lang="pt-BR" sz="2300" dirty="0">
                <a:solidFill>
                  <a:srgbClr val="002060"/>
                </a:solidFill>
              </a:rPr>
              <a:t>A geração de caixa operacional permite o crescimento da empresa, pois libera recursos para investimento ou para o pagamento de dívidas.</a:t>
            </a:r>
          </a:p>
          <a:p>
            <a:endParaRPr lang="pt-BR" sz="2000" dirty="0">
              <a:solidFill>
                <a:srgbClr val="002060"/>
              </a:solidFill>
            </a:endParaRPr>
          </a:p>
          <a:p>
            <a:pPr algn="just">
              <a:lnSpc>
                <a:spcPct val="150000"/>
              </a:lnSpc>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spTree>
    <p:extLst>
      <p:ext uri="{BB962C8B-B14F-4D97-AF65-F5344CB8AC3E}">
        <p14:creationId xmlns:p14="http://schemas.microsoft.com/office/powerpoint/2010/main" val="260736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209969" y="1183971"/>
            <a:ext cx="11304654" cy="4795695"/>
          </a:xfrm>
          <a:prstGeom prst="rect">
            <a:avLst/>
          </a:prstGeom>
        </p:spPr>
        <p:txBody>
          <a:bodyPr>
            <a:normAutofit/>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3200" dirty="0">
                <a:solidFill>
                  <a:srgbClr val="1E2C76"/>
                </a:solidFill>
                <a:latin typeface="+mn-lt"/>
                <a:ea typeface="+mn-ea"/>
              </a:rPr>
              <a:t>Balanço Patrimonial</a:t>
            </a:r>
          </a:p>
          <a:p>
            <a:pPr marL="228600" lvl="2" algn="just" eaLnBrk="1" hangingPunct="1">
              <a:lnSpc>
                <a:spcPct val="80000"/>
              </a:lnSpc>
              <a:spcBef>
                <a:spcPts val="1000"/>
              </a:spcBef>
              <a:buClr>
                <a:srgbClr val="FF3300"/>
              </a:buClr>
              <a:defRPr/>
            </a:pPr>
            <a:r>
              <a:rPr lang="pt-BR" altLang="pt-BR" sz="2500" b="0" dirty="0">
                <a:latin typeface="+mn-lt"/>
                <a:ea typeface="+mn-ea"/>
              </a:rPr>
              <a:t>	</a:t>
            </a:r>
            <a:r>
              <a:rPr lang="pt-BR" altLang="pt-BR" sz="2300" b="0" dirty="0">
                <a:latin typeface="Calibri" charset="0"/>
                <a:ea typeface="+mn-ea"/>
              </a:rPr>
              <a:t>Reflete a posição financeira da empresa em um determinado momento.</a:t>
            </a:r>
          </a:p>
          <a:p>
            <a:pPr marL="228600" lvl="2" algn="just" eaLnBrk="1" hangingPunct="1">
              <a:lnSpc>
                <a:spcPct val="80000"/>
              </a:lnSpc>
              <a:spcBef>
                <a:spcPts val="1000"/>
              </a:spcBef>
              <a:buClr>
                <a:srgbClr val="FF3300"/>
              </a:buClr>
              <a:defRPr/>
            </a:pPr>
            <a:r>
              <a:rPr lang="pt-BR" altLang="pt-BR" sz="2300" b="0" dirty="0">
                <a:latin typeface="Calibri" charset="0"/>
                <a:ea typeface="+mn-ea"/>
              </a:rPr>
              <a:t>	Os valores à esquerda indicam os bens e direitos da empresa, expressos em moeda. Compõem o Ativo.</a:t>
            </a:r>
          </a:p>
          <a:p>
            <a:pPr marL="228600" lvl="2" algn="just" eaLnBrk="1" hangingPunct="1">
              <a:lnSpc>
                <a:spcPct val="80000"/>
              </a:lnSpc>
              <a:spcBef>
                <a:spcPts val="1000"/>
              </a:spcBef>
              <a:buClr>
                <a:srgbClr val="FF3300"/>
              </a:buClr>
              <a:defRPr/>
            </a:pPr>
            <a:r>
              <a:rPr lang="pt-BR" altLang="pt-BR" sz="2300" b="0" dirty="0">
                <a:latin typeface="Calibri" charset="0"/>
                <a:ea typeface="+mn-ea"/>
              </a:rPr>
              <a:t>	Os valores à direita indicam as fontes de recursos, formam o Passivo (exigível) + Patrimônio Líquido (PL).</a:t>
            </a:r>
          </a:p>
          <a:p>
            <a:pPr>
              <a:spcBef>
                <a:spcPts val="300"/>
              </a:spcBef>
              <a:defRPr/>
            </a:pPr>
            <a:endParaRPr lang="pt-BR" b="0" dirty="0">
              <a:latin typeface="+mn-lt"/>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grpSp>
        <p:nvGrpSpPr>
          <p:cNvPr id="49" name="Agrupar 48">
            <a:extLst>
              <a:ext uri="{FF2B5EF4-FFF2-40B4-BE49-F238E27FC236}">
                <a16:creationId xmlns:a16="http://schemas.microsoft.com/office/drawing/2014/main" id="{FB7DB400-D46C-4A75-AFD9-17B51F8634A8}"/>
              </a:ext>
            </a:extLst>
          </p:cNvPr>
          <p:cNvGrpSpPr/>
          <p:nvPr/>
        </p:nvGrpSpPr>
        <p:grpSpPr>
          <a:xfrm>
            <a:off x="1891007" y="3518452"/>
            <a:ext cx="9519115" cy="3210123"/>
            <a:chOff x="2495600" y="379879"/>
            <a:chExt cx="8846700" cy="5747338"/>
          </a:xfrm>
        </p:grpSpPr>
        <p:sp>
          <p:nvSpPr>
            <p:cNvPr id="50" name="Rectangle 2">
              <a:extLst>
                <a:ext uri="{FF2B5EF4-FFF2-40B4-BE49-F238E27FC236}">
                  <a16:creationId xmlns:a16="http://schemas.microsoft.com/office/drawing/2014/main" id="{4CE451B3-37C8-4E22-AF2C-D6AD82C9086D}"/>
                </a:ext>
              </a:extLst>
            </p:cNvPr>
            <p:cNvSpPr>
              <a:spLocks noChangeArrowheads="1"/>
            </p:cNvSpPr>
            <p:nvPr/>
          </p:nvSpPr>
          <p:spPr bwMode="auto">
            <a:xfrm>
              <a:off x="6248401" y="1600200"/>
              <a:ext cx="2511425" cy="3773488"/>
            </a:xfrm>
            <a:prstGeom prst="rect">
              <a:avLst/>
            </a:prstGeom>
            <a:solidFill>
              <a:srgbClr val="92D050"/>
            </a:solidFill>
            <a:ln w="28575">
              <a:solidFill>
                <a:schemeClr val="accent2">
                  <a:lumMod val="60000"/>
                  <a:lumOff val="40000"/>
                </a:schemeClr>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pt-BR">
                <a:solidFill>
                  <a:schemeClr val="accent2"/>
                </a:solidFill>
              </a:endParaRPr>
            </a:p>
          </p:txBody>
        </p:sp>
        <p:sp>
          <p:nvSpPr>
            <p:cNvPr id="51" name="Text Box 3">
              <a:extLst>
                <a:ext uri="{FF2B5EF4-FFF2-40B4-BE49-F238E27FC236}">
                  <a16:creationId xmlns:a16="http://schemas.microsoft.com/office/drawing/2014/main" id="{50ACCDDC-3503-4401-8DF9-008C84EF3522}"/>
                </a:ext>
              </a:extLst>
            </p:cNvPr>
            <p:cNvSpPr txBox="1">
              <a:spLocks noChangeArrowheads="1"/>
            </p:cNvSpPr>
            <p:nvPr/>
          </p:nvSpPr>
          <p:spPr bwMode="auto">
            <a:xfrm>
              <a:off x="2495600" y="379879"/>
              <a:ext cx="6912768" cy="478943"/>
            </a:xfrm>
            <a:prstGeom prst="rect">
              <a:avLst/>
            </a:prstGeom>
            <a:noFill/>
            <a:ln w="9525">
              <a:noFill/>
              <a:miter lim="800000"/>
              <a:headEnd/>
              <a:tailEnd/>
            </a:ln>
          </p:spPr>
          <p:txBody>
            <a:bodyPr wrap="square">
              <a:spAutoFit/>
            </a:bodyPr>
            <a:lstStyle/>
            <a:p>
              <a:pPr algn="ctr">
                <a:lnSpc>
                  <a:spcPct val="55000"/>
                </a:lnSpc>
                <a:spcBef>
                  <a:spcPct val="0"/>
                </a:spcBef>
                <a:defRPr/>
              </a:pPr>
              <a:r>
                <a:rPr lang="pt-BR" b="1" dirty="0">
                  <a:solidFill>
                    <a:srgbClr val="002060"/>
                  </a:solidFill>
                  <a:latin typeface="+mj-lt"/>
                  <a:ea typeface="+mj-ea"/>
                  <a:cs typeface="+mj-cs"/>
                </a:rPr>
                <a:t>BALANÇO PATRIMONIAL</a:t>
              </a:r>
            </a:p>
          </p:txBody>
        </p:sp>
        <p:sp>
          <p:nvSpPr>
            <p:cNvPr id="52" name="Text Box 4">
              <a:extLst>
                <a:ext uri="{FF2B5EF4-FFF2-40B4-BE49-F238E27FC236}">
                  <a16:creationId xmlns:a16="http://schemas.microsoft.com/office/drawing/2014/main" id="{E2887F7C-3364-4EDB-8A26-CFDFB38D6AA2}"/>
                </a:ext>
              </a:extLst>
            </p:cNvPr>
            <p:cNvSpPr txBox="1">
              <a:spLocks noChangeArrowheads="1"/>
            </p:cNvSpPr>
            <p:nvPr/>
          </p:nvSpPr>
          <p:spPr bwMode="auto">
            <a:xfrm>
              <a:off x="6383339" y="3284539"/>
              <a:ext cx="2160587" cy="2216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spcBef>
                  <a:spcPct val="50000"/>
                </a:spcBef>
              </a:pPr>
              <a:r>
                <a:rPr lang="pt-BR" altLang="pt-BR" dirty="0"/>
                <a:t>CAPITAL PRÓPRIO (Patrimônio Líquido, PL)</a:t>
              </a:r>
            </a:p>
          </p:txBody>
        </p:sp>
        <p:sp>
          <p:nvSpPr>
            <p:cNvPr id="53" name="Text Box 5">
              <a:extLst>
                <a:ext uri="{FF2B5EF4-FFF2-40B4-BE49-F238E27FC236}">
                  <a16:creationId xmlns:a16="http://schemas.microsoft.com/office/drawing/2014/main" id="{A90A332E-B2C1-4AF4-887A-127F773D18DD}"/>
                </a:ext>
              </a:extLst>
            </p:cNvPr>
            <p:cNvSpPr txBox="1">
              <a:spLocks noChangeArrowheads="1"/>
            </p:cNvSpPr>
            <p:nvPr/>
          </p:nvSpPr>
          <p:spPr bwMode="auto">
            <a:xfrm>
              <a:off x="6600909" y="973737"/>
              <a:ext cx="2663825" cy="57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b="1" dirty="0"/>
                <a:t>PASSIVO e PL</a:t>
              </a:r>
            </a:p>
          </p:txBody>
        </p:sp>
        <p:sp>
          <p:nvSpPr>
            <p:cNvPr id="54" name="Line 6">
              <a:extLst>
                <a:ext uri="{FF2B5EF4-FFF2-40B4-BE49-F238E27FC236}">
                  <a16:creationId xmlns:a16="http://schemas.microsoft.com/office/drawing/2014/main" id="{F4D37C61-DBCD-47CA-8C62-9F2C4CE9FC12}"/>
                </a:ext>
              </a:extLst>
            </p:cNvPr>
            <p:cNvSpPr>
              <a:spLocks noChangeShapeType="1"/>
            </p:cNvSpPr>
            <p:nvPr/>
          </p:nvSpPr>
          <p:spPr bwMode="auto">
            <a:xfrm>
              <a:off x="5664200" y="3429000"/>
              <a:ext cx="381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5" name="Line 7">
              <a:extLst>
                <a:ext uri="{FF2B5EF4-FFF2-40B4-BE49-F238E27FC236}">
                  <a16:creationId xmlns:a16="http://schemas.microsoft.com/office/drawing/2014/main" id="{69802087-7035-4293-AE0D-AF1C58372F38}"/>
                </a:ext>
              </a:extLst>
            </p:cNvPr>
            <p:cNvSpPr>
              <a:spLocks noChangeShapeType="1"/>
            </p:cNvSpPr>
            <p:nvPr/>
          </p:nvSpPr>
          <p:spPr bwMode="auto">
            <a:xfrm>
              <a:off x="5664200" y="3213100"/>
              <a:ext cx="381000" cy="0"/>
            </a:xfrm>
            <a:prstGeom prst="line">
              <a:avLst/>
            </a:prstGeom>
            <a:noFill/>
            <a:ln w="317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6" name="Text Box 8">
              <a:extLst>
                <a:ext uri="{FF2B5EF4-FFF2-40B4-BE49-F238E27FC236}">
                  <a16:creationId xmlns:a16="http://schemas.microsoft.com/office/drawing/2014/main" id="{EA639A48-9CBF-4DDB-8EA0-53F2CABCD957}"/>
                </a:ext>
              </a:extLst>
            </p:cNvPr>
            <p:cNvSpPr txBox="1">
              <a:spLocks noChangeArrowheads="1"/>
            </p:cNvSpPr>
            <p:nvPr/>
          </p:nvSpPr>
          <p:spPr bwMode="auto">
            <a:xfrm>
              <a:off x="6172201" y="1844675"/>
              <a:ext cx="2590800" cy="143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t-BR" altLang="pt-BR" dirty="0"/>
                <a:t>CAPITAL DE TERCEIROS (exigível)</a:t>
              </a:r>
            </a:p>
          </p:txBody>
        </p:sp>
        <p:sp>
          <p:nvSpPr>
            <p:cNvPr id="57" name="Line 9">
              <a:extLst>
                <a:ext uri="{FF2B5EF4-FFF2-40B4-BE49-F238E27FC236}">
                  <a16:creationId xmlns:a16="http://schemas.microsoft.com/office/drawing/2014/main" id="{AB889852-E473-4044-A199-5860B8674D5C}"/>
                </a:ext>
              </a:extLst>
            </p:cNvPr>
            <p:cNvSpPr>
              <a:spLocks noChangeShapeType="1"/>
            </p:cNvSpPr>
            <p:nvPr/>
          </p:nvSpPr>
          <p:spPr bwMode="auto">
            <a:xfrm>
              <a:off x="6240463" y="3213100"/>
              <a:ext cx="2438400" cy="0"/>
            </a:xfrm>
            <a:prstGeom prst="line">
              <a:avLst/>
            </a:prstGeom>
            <a:noFill/>
            <a:ln w="952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pt-BR"/>
            </a:p>
          </p:txBody>
        </p:sp>
        <p:sp>
          <p:nvSpPr>
            <p:cNvPr id="58" name="Rectangle 10">
              <a:extLst>
                <a:ext uri="{FF2B5EF4-FFF2-40B4-BE49-F238E27FC236}">
                  <a16:creationId xmlns:a16="http://schemas.microsoft.com/office/drawing/2014/main" id="{7B85E1EC-DFC4-4B34-A941-370DF0D8E4E3}"/>
                </a:ext>
              </a:extLst>
            </p:cNvPr>
            <p:cNvSpPr>
              <a:spLocks noChangeArrowheads="1"/>
            </p:cNvSpPr>
            <p:nvPr/>
          </p:nvSpPr>
          <p:spPr bwMode="auto">
            <a:xfrm>
              <a:off x="2971800" y="1600200"/>
              <a:ext cx="2438400" cy="3773488"/>
            </a:xfrm>
            <a:prstGeom prst="rect">
              <a:avLst/>
            </a:prstGeom>
            <a:solidFill>
              <a:srgbClr val="FFFF00"/>
            </a:solidFill>
            <a:ln w="2857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pt-BR">
                <a:solidFill>
                  <a:schemeClr val="accent2"/>
                </a:solidFill>
              </a:endParaRPr>
            </a:p>
          </p:txBody>
        </p:sp>
        <p:sp>
          <p:nvSpPr>
            <p:cNvPr id="59" name="Text Box 11">
              <a:extLst>
                <a:ext uri="{FF2B5EF4-FFF2-40B4-BE49-F238E27FC236}">
                  <a16:creationId xmlns:a16="http://schemas.microsoft.com/office/drawing/2014/main" id="{8AAA9957-B29E-4878-9048-F4E31DEB3FA1}"/>
                </a:ext>
              </a:extLst>
            </p:cNvPr>
            <p:cNvSpPr txBox="1">
              <a:spLocks noChangeArrowheads="1"/>
            </p:cNvSpPr>
            <p:nvPr/>
          </p:nvSpPr>
          <p:spPr bwMode="auto">
            <a:xfrm>
              <a:off x="3143251" y="2565401"/>
              <a:ext cx="2016125" cy="118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20000"/>
                </a:lnSpc>
                <a:spcBef>
                  <a:spcPct val="50000"/>
                </a:spcBef>
              </a:pPr>
              <a:r>
                <a:rPr lang="pt-BR" altLang="pt-BR"/>
                <a:t>BENS E DIREITOS</a:t>
              </a:r>
            </a:p>
          </p:txBody>
        </p:sp>
        <p:sp>
          <p:nvSpPr>
            <p:cNvPr id="60" name="Text Box 12">
              <a:extLst>
                <a:ext uri="{FF2B5EF4-FFF2-40B4-BE49-F238E27FC236}">
                  <a16:creationId xmlns:a16="http://schemas.microsoft.com/office/drawing/2014/main" id="{FA0F4F1A-B36A-4259-BEF2-3793C56A72DA}"/>
                </a:ext>
              </a:extLst>
            </p:cNvPr>
            <p:cNvSpPr txBox="1">
              <a:spLocks noChangeArrowheads="1"/>
            </p:cNvSpPr>
            <p:nvPr/>
          </p:nvSpPr>
          <p:spPr bwMode="auto">
            <a:xfrm>
              <a:off x="3770702" y="1024559"/>
              <a:ext cx="1752600" cy="57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b="1" dirty="0"/>
                <a:t>ATIVO</a:t>
              </a:r>
            </a:p>
          </p:txBody>
        </p:sp>
        <p:sp>
          <p:nvSpPr>
            <p:cNvPr id="61" name="Rectangle 13">
              <a:extLst>
                <a:ext uri="{FF2B5EF4-FFF2-40B4-BE49-F238E27FC236}">
                  <a16:creationId xmlns:a16="http://schemas.microsoft.com/office/drawing/2014/main" id="{6A3CF305-EF6A-4B9A-9C0D-15483D80916C}"/>
                </a:ext>
              </a:extLst>
            </p:cNvPr>
            <p:cNvSpPr>
              <a:spLocks noChangeArrowheads="1"/>
            </p:cNvSpPr>
            <p:nvPr/>
          </p:nvSpPr>
          <p:spPr bwMode="auto">
            <a:xfrm>
              <a:off x="3925500" y="5551576"/>
              <a:ext cx="7416800" cy="57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600"/>
                </a:spcBef>
              </a:pPr>
              <a:r>
                <a:rPr lang="pt-BR" altLang="pt-BR" dirty="0"/>
                <a:t>O Ativo é sempre igual à soma do Passivo e do PL.</a:t>
              </a:r>
            </a:p>
          </p:txBody>
        </p:sp>
      </p:grpSp>
    </p:spTree>
    <p:extLst>
      <p:ext uri="{BB962C8B-B14F-4D97-AF65-F5344CB8AC3E}">
        <p14:creationId xmlns:p14="http://schemas.microsoft.com/office/powerpoint/2010/main" val="359753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159854" y="1251563"/>
            <a:ext cx="10260186" cy="1843582"/>
          </a:xfrm>
          <a:prstGeom prst="rect">
            <a:avLst/>
          </a:prstGeom>
          <a:noFill/>
        </p:spPr>
        <p:txBody>
          <a:bodyPr wrap="square" rtlCol="0">
            <a:spAutoFit/>
          </a:bodyPr>
          <a:lstStyle/>
          <a:p>
            <a:pPr>
              <a:lnSpc>
                <a:spcPct val="150000"/>
              </a:lnSpc>
            </a:pPr>
            <a:r>
              <a:rPr lang="pt-BR" sz="4000" b="1" dirty="0">
                <a:solidFill>
                  <a:srgbClr val="1E2C76"/>
                </a:solidFill>
                <a:latin typeface="+mj-lt"/>
              </a:rPr>
              <a:t>Atividades Investimento</a:t>
            </a:r>
          </a:p>
          <a:p>
            <a:pPr>
              <a:lnSpc>
                <a:spcPct val="150000"/>
              </a:lnSpc>
            </a:pPr>
            <a:endParaRPr lang="pt-BR" sz="4000" dirty="0">
              <a:solidFill>
                <a:srgbClr val="1E2C76"/>
              </a:solidFill>
              <a:latin typeface="+mj-lt"/>
            </a:endParaRPr>
          </a:p>
        </p:txBody>
      </p:sp>
      <p:sp>
        <p:nvSpPr>
          <p:cNvPr id="8" name="Retângulo 7">
            <a:extLst>
              <a:ext uri="{FF2B5EF4-FFF2-40B4-BE49-F238E27FC236}">
                <a16:creationId xmlns:a16="http://schemas.microsoft.com/office/drawing/2014/main" id="{BD5AB13E-8B5D-4A38-B6AE-4EED3ED81F6E}"/>
              </a:ext>
            </a:extLst>
          </p:cNvPr>
          <p:cNvSpPr/>
          <p:nvPr/>
        </p:nvSpPr>
        <p:spPr>
          <a:xfrm>
            <a:off x="106017" y="2315548"/>
            <a:ext cx="11979137" cy="4601260"/>
          </a:xfrm>
          <a:prstGeom prst="rect">
            <a:avLst/>
          </a:prstGeom>
        </p:spPr>
        <p:txBody>
          <a:bodyPr wrap="square">
            <a:spAutoFit/>
          </a:bodyPr>
          <a:lstStyle/>
          <a:p>
            <a:pPr lvl="1"/>
            <a:r>
              <a:rPr lang="pt-BR" sz="2500" dirty="0">
                <a:solidFill>
                  <a:srgbClr val="002060"/>
                </a:solidFill>
              </a:rPr>
              <a:t>Mostra se a empresa tem investido na compra de ativos permanentes e ações.</a:t>
            </a:r>
          </a:p>
          <a:p>
            <a:pPr lvl="1">
              <a:spcBef>
                <a:spcPts val="1200"/>
              </a:spcBef>
            </a:pPr>
            <a:r>
              <a:rPr lang="pt-BR" sz="2300" dirty="0">
                <a:solidFill>
                  <a:srgbClr val="002060"/>
                </a:solidFill>
              </a:rPr>
              <a:t>ENTRADAS DE CAIXA DE INVESTIMENTO (na verdade, desinvestimento):</a:t>
            </a:r>
          </a:p>
          <a:p>
            <a:pPr lvl="2"/>
            <a:r>
              <a:rPr lang="pt-BR" dirty="0">
                <a:solidFill>
                  <a:srgbClr val="002060"/>
                </a:solidFill>
              </a:rPr>
              <a:t>recebimento pelas vendas de máquinas, equipamentos;</a:t>
            </a:r>
          </a:p>
          <a:p>
            <a:pPr lvl="2"/>
            <a:r>
              <a:rPr lang="pt-BR" dirty="0">
                <a:solidFill>
                  <a:srgbClr val="002060"/>
                </a:solidFill>
              </a:rPr>
              <a:t>recebimento pela venda de ações ou títulos e valores mobiliários.</a:t>
            </a:r>
          </a:p>
          <a:p>
            <a:pPr lvl="1">
              <a:spcBef>
                <a:spcPts val="1200"/>
              </a:spcBef>
            </a:pPr>
            <a:r>
              <a:rPr lang="pt-BR" dirty="0">
                <a:solidFill>
                  <a:srgbClr val="002060"/>
                </a:solidFill>
              </a:rPr>
              <a:t> </a:t>
            </a:r>
            <a:r>
              <a:rPr lang="pt-BR" sz="2300" dirty="0">
                <a:solidFill>
                  <a:srgbClr val="002060"/>
                </a:solidFill>
              </a:rPr>
              <a:t>SAÍDAS DE CAIXA DE INVESTIMENTO INCLUEM:</a:t>
            </a:r>
          </a:p>
          <a:p>
            <a:pPr lvl="2"/>
            <a:r>
              <a:rPr lang="pt-BR" dirty="0">
                <a:solidFill>
                  <a:srgbClr val="002060"/>
                </a:solidFill>
              </a:rPr>
              <a:t>pagamento pelas compras de novos equipamentos, máquinas, imóveis;</a:t>
            </a:r>
          </a:p>
          <a:p>
            <a:pPr lvl="2"/>
            <a:r>
              <a:rPr lang="pt-BR" dirty="0">
                <a:solidFill>
                  <a:srgbClr val="002060"/>
                </a:solidFill>
              </a:rPr>
              <a:t>pagamento pelas compras de ações de empresas ligadas ou investimentos temporários.</a:t>
            </a:r>
          </a:p>
          <a:p>
            <a:pPr lvl="1"/>
            <a:r>
              <a:rPr lang="pt-BR" sz="2500" dirty="0">
                <a:solidFill>
                  <a:srgbClr val="002060"/>
                </a:solidFill>
              </a:rPr>
              <a:t>Normalmente, espera-se que o fluxo de caixa de investimento das empresas seja negativo, indicando investimento em crescimento da infraestrutura e/ou em títulos.</a:t>
            </a:r>
          </a:p>
          <a:p>
            <a:endParaRPr lang="pt-BR" sz="2000" dirty="0">
              <a:solidFill>
                <a:srgbClr val="002060"/>
              </a:solidFill>
            </a:endParaRPr>
          </a:p>
          <a:p>
            <a:pPr algn="just">
              <a:lnSpc>
                <a:spcPct val="150000"/>
              </a:lnSpc>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spTree>
    <p:extLst>
      <p:ext uri="{BB962C8B-B14F-4D97-AF65-F5344CB8AC3E}">
        <p14:creationId xmlns:p14="http://schemas.microsoft.com/office/powerpoint/2010/main" val="3938863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159854" y="1251563"/>
            <a:ext cx="10260186" cy="1938992"/>
          </a:xfrm>
          <a:prstGeom prst="rect">
            <a:avLst/>
          </a:prstGeom>
          <a:noFill/>
        </p:spPr>
        <p:txBody>
          <a:bodyPr wrap="square" rtlCol="0">
            <a:spAutoFit/>
          </a:bodyPr>
          <a:lstStyle/>
          <a:p>
            <a:pPr>
              <a:lnSpc>
                <a:spcPct val="150000"/>
              </a:lnSpc>
            </a:pPr>
            <a:r>
              <a:rPr lang="pt-BR" sz="4000" b="1" dirty="0">
                <a:solidFill>
                  <a:srgbClr val="1E2C76"/>
                </a:solidFill>
                <a:latin typeface="+mj-lt"/>
              </a:rPr>
              <a:t>Atividades Financiamento</a:t>
            </a:r>
          </a:p>
          <a:p>
            <a:pPr>
              <a:lnSpc>
                <a:spcPct val="150000"/>
              </a:lnSpc>
            </a:pPr>
            <a:endParaRPr lang="pt-BR" sz="4000" dirty="0">
              <a:solidFill>
                <a:srgbClr val="1E2C76"/>
              </a:solidFill>
              <a:latin typeface="+mj-lt"/>
            </a:endParaRPr>
          </a:p>
        </p:txBody>
      </p:sp>
      <p:sp>
        <p:nvSpPr>
          <p:cNvPr id="8" name="Retângulo 7">
            <a:extLst>
              <a:ext uri="{FF2B5EF4-FFF2-40B4-BE49-F238E27FC236}">
                <a16:creationId xmlns:a16="http://schemas.microsoft.com/office/drawing/2014/main" id="{BD5AB13E-8B5D-4A38-B6AE-4EED3ED81F6E}"/>
              </a:ext>
            </a:extLst>
          </p:cNvPr>
          <p:cNvSpPr/>
          <p:nvPr/>
        </p:nvSpPr>
        <p:spPr>
          <a:xfrm>
            <a:off x="106017" y="2315548"/>
            <a:ext cx="11979137" cy="4770537"/>
          </a:xfrm>
          <a:prstGeom prst="rect">
            <a:avLst/>
          </a:prstGeom>
        </p:spPr>
        <p:txBody>
          <a:bodyPr wrap="square">
            <a:spAutoFit/>
          </a:bodyPr>
          <a:lstStyle/>
          <a:p>
            <a:pPr lvl="1"/>
            <a:r>
              <a:rPr lang="pt-BR" sz="2500" dirty="0">
                <a:solidFill>
                  <a:srgbClr val="002060"/>
                </a:solidFill>
              </a:rPr>
              <a:t>Envolve desde financiamentos com terceiros e com sócios até o pagamento de dividendos.</a:t>
            </a:r>
          </a:p>
          <a:p>
            <a:pPr lvl="1">
              <a:spcBef>
                <a:spcPts val="1200"/>
              </a:spcBef>
            </a:pPr>
            <a:r>
              <a:rPr lang="pt-BR" sz="2300" dirty="0">
                <a:solidFill>
                  <a:srgbClr val="002060"/>
                </a:solidFill>
              </a:rPr>
              <a:t>ENTRADAS DE CAIXA DE </a:t>
            </a:r>
            <a:r>
              <a:rPr lang="pt-BR" sz="2300" cap="all" dirty="0">
                <a:solidFill>
                  <a:srgbClr val="002060"/>
                </a:solidFill>
              </a:rPr>
              <a:t>financiamento incluem:</a:t>
            </a:r>
          </a:p>
          <a:p>
            <a:pPr lvl="2"/>
            <a:r>
              <a:rPr lang="pt-BR" dirty="0">
                <a:solidFill>
                  <a:srgbClr val="002060"/>
                </a:solidFill>
              </a:rPr>
              <a:t>aporte de capital pelos sócios;</a:t>
            </a:r>
          </a:p>
          <a:p>
            <a:pPr lvl="2"/>
            <a:r>
              <a:rPr lang="pt-BR" dirty="0">
                <a:solidFill>
                  <a:srgbClr val="002060"/>
                </a:solidFill>
              </a:rPr>
              <a:t>captação de empréstimos.</a:t>
            </a:r>
          </a:p>
          <a:p>
            <a:pPr lvl="1">
              <a:spcBef>
                <a:spcPts val="1200"/>
              </a:spcBef>
            </a:pPr>
            <a:r>
              <a:rPr lang="pt-BR" dirty="0">
                <a:solidFill>
                  <a:srgbClr val="002060"/>
                </a:solidFill>
              </a:rPr>
              <a:t> </a:t>
            </a:r>
            <a:r>
              <a:rPr lang="pt-BR" sz="2300" dirty="0">
                <a:solidFill>
                  <a:srgbClr val="002060"/>
                </a:solidFill>
              </a:rPr>
              <a:t>SAÍDAS DE CAIXA DE </a:t>
            </a:r>
            <a:r>
              <a:rPr lang="pt-BR" sz="2300" cap="all" dirty="0">
                <a:solidFill>
                  <a:srgbClr val="002060"/>
                </a:solidFill>
              </a:rPr>
              <a:t>financiamento</a:t>
            </a:r>
            <a:r>
              <a:rPr lang="pt-BR" sz="2300" dirty="0">
                <a:solidFill>
                  <a:srgbClr val="002060"/>
                </a:solidFill>
              </a:rPr>
              <a:t> INCLUEM:</a:t>
            </a:r>
          </a:p>
          <a:p>
            <a:pPr lvl="2"/>
            <a:r>
              <a:rPr lang="pt-BR" dirty="0">
                <a:solidFill>
                  <a:srgbClr val="002060"/>
                </a:solidFill>
              </a:rPr>
              <a:t>pagamento de empréstimos;</a:t>
            </a:r>
          </a:p>
          <a:p>
            <a:pPr lvl="2"/>
            <a:r>
              <a:rPr lang="pt-BR" dirty="0">
                <a:solidFill>
                  <a:srgbClr val="002060"/>
                </a:solidFill>
              </a:rPr>
              <a:t>pagamento de dividendos.</a:t>
            </a:r>
          </a:p>
          <a:p>
            <a:pPr lvl="1"/>
            <a:r>
              <a:rPr lang="pt-BR" dirty="0">
                <a:solidFill>
                  <a:srgbClr val="002060"/>
                </a:solidFill>
              </a:rPr>
              <a:t>Empresas em fase de crescimento necessitam de mais financiamentos do que são capazes de gerar com suas operações. Nesse caso, o que falta é financiado com as atividades de financiamento.</a:t>
            </a:r>
          </a:p>
          <a:p>
            <a:endParaRPr lang="pt-BR" sz="2000" dirty="0">
              <a:solidFill>
                <a:srgbClr val="002060"/>
              </a:solidFill>
            </a:endParaRPr>
          </a:p>
          <a:p>
            <a:pPr algn="just">
              <a:lnSpc>
                <a:spcPct val="150000"/>
              </a:lnSpc>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spTree>
    <p:extLst>
      <p:ext uri="{BB962C8B-B14F-4D97-AF65-F5344CB8AC3E}">
        <p14:creationId xmlns:p14="http://schemas.microsoft.com/office/powerpoint/2010/main" val="275438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0" name="Título 1">
            <a:extLst>
              <a:ext uri="{FF2B5EF4-FFF2-40B4-BE49-F238E27FC236}">
                <a16:creationId xmlns:a16="http://schemas.microsoft.com/office/drawing/2014/main" id="{A68C76DC-0D86-430D-8514-72268EF49777}"/>
              </a:ext>
            </a:extLst>
          </p:cNvPr>
          <p:cNvSpPr txBox="1">
            <a:spLocks/>
          </p:cNvSpPr>
          <p:nvPr/>
        </p:nvSpPr>
        <p:spPr>
          <a:xfrm>
            <a:off x="3754808" y="1292747"/>
            <a:ext cx="8277338" cy="1008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200" dirty="0">
                <a:solidFill>
                  <a:srgbClr val="002060"/>
                </a:solidFill>
              </a:rPr>
              <a:t>Ligação entre os demonstrativos</a:t>
            </a:r>
          </a:p>
        </p:txBody>
      </p:sp>
      <p:grpSp>
        <p:nvGrpSpPr>
          <p:cNvPr id="21" name="Grupo 3">
            <a:extLst>
              <a:ext uri="{FF2B5EF4-FFF2-40B4-BE49-F238E27FC236}">
                <a16:creationId xmlns:a16="http://schemas.microsoft.com/office/drawing/2014/main" id="{E7A540C9-A9D3-482A-9C46-FE90190C6500}"/>
              </a:ext>
            </a:extLst>
          </p:cNvPr>
          <p:cNvGrpSpPr/>
          <p:nvPr/>
        </p:nvGrpSpPr>
        <p:grpSpPr>
          <a:xfrm>
            <a:off x="556590" y="1431235"/>
            <a:ext cx="10747513" cy="4320208"/>
            <a:chOff x="232172" y="843190"/>
            <a:chExt cx="9062495" cy="4425723"/>
          </a:xfrm>
        </p:grpSpPr>
        <p:sp>
          <p:nvSpPr>
            <p:cNvPr id="22" name="Rectangle 3">
              <a:extLst>
                <a:ext uri="{FF2B5EF4-FFF2-40B4-BE49-F238E27FC236}">
                  <a16:creationId xmlns:a16="http://schemas.microsoft.com/office/drawing/2014/main" id="{3F4B21E9-A718-4019-93CA-4D6C2B8ED053}"/>
                </a:ext>
              </a:extLst>
            </p:cNvPr>
            <p:cNvSpPr>
              <a:spLocks noChangeArrowheads="1"/>
            </p:cNvSpPr>
            <p:nvPr/>
          </p:nvSpPr>
          <p:spPr bwMode="auto">
            <a:xfrm>
              <a:off x="2411413" y="1628775"/>
              <a:ext cx="4176712" cy="3640138"/>
            </a:xfrm>
            <a:prstGeom prst="rect">
              <a:avLst/>
            </a:prstGeom>
            <a:solidFill>
              <a:srgbClr val="99FF33"/>
            </a:solidFill>
            <a:ln w="12700">
              <a:solidFill>
                <a:schemeClr val="accent1">
                  <a:lumMod val="75000"/>
                </a:schemeClr>
              </a:solidFill>
              <a:miter lim="800000"/>
              <a:headEnd/>
              <a:tailEnd/>
            </a:ln>
          </p:spPr>
          <p:txBody>
            <a:bodyPr wrap="none" anchor="ctr"/>
            <a:lstStyle/>
            <a:p>
              <a:pPr>
                <a:defRPr/>
              </a:pPr>
              <a:endParaRPr lang="pt-BR">
                <a:latin typeface="Arial" charset="0"/>
              </a:endParaRPr>
            </a:p>
          </p:txBody>
        </p:sp>
        <p:sp>
          <p:nvSpPr>
            <p:cNvPr id="23" name="Text Box 4">
              <a:extLst>
                <a:ext uri="{FF2B5EF4-FFF2-40B4-BE49-F238E27FC236}">
                  <a16:creationId xmlns:a16="http://schemas.microsoft.com/office/drawing/2014/main" id="{D3B2F88A-75AC-4156-B923-DE87C700AB1B}"/>
                </a:ext>
              </a:extLst>
            </p:cNvPr>
            <p:cNvSpPr txBox="1">
              <a:spLocks noChangeArrowheads="1"/>
            </p:cNvSpPr>
            <p:nvPr/>
          </p:nvSpPr>
          <p:spPr bwMode="auto">
            <a:xfrm>
              <a:off x="2489051" y="2276475"/>
              <a:ext cx="1800226" cy="2781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2000" b="1" dirty="0"/>
                <a:t>Ativo</a:t>
              </a:r>
            </a:p>
            <a:p>
              <a:pPr>
                <a:spcBef>
                  <a:spcPts val="300"/>
                </a:spcBef>
              </a:pPr>
              <a:r>
                <a:rPr lang="pt-BR" altLang="pt-BR" sz="1400" b="1" dirty="0"/>
                <a:t>Caixa</a:t>
              </a:r>
            </a:p>
            <a:p>
              <a:pPr>
                <a:spcBef>
                  <a:spcPts val="300"/>
                </a:spcBef>
              </a:pPr>
              <a:r>
                <a:rPr lang="pt-BR" altLang="pt-BR" sz="1400" dirty="0"/>
                <a:t>Contas a Receber</a:t>
              </a:r>
            </a:p>
            <a:p>
              <a:pPr>
                <a:spcBef>
                  <a:spcPts val="300"/>
                </a:spcBef>
              </a:pPr>
              <a:r>
                <a:rPr lang="pt-BR" altLang="pt-BR" sz="1400" dirty="0"/>
                <a:t>Estoques</a:t>
              </a:r>
            </a:p>
            <a:p>
              <a:pPr>
                <a:spcBef>
                  <a:spcPts val="300"/>
                </a:spcBef>
              </a:pPr>
              <a:r>
                <a:rPr lang="pt-BR" altLang="pt-BR" sz="1400" dirty="0"/>
                <a:t>Investimentos</a:t>
              </a:r>
            </a:p>
            <a:p>
              <a:pPr>
                <a:spcBef>
                  <a:spcPts val="300"/>
                </a:spcBef>
              </a:pPr>
              <a:r>
                <a:rPr lang="pt-BR" altLang="pt-BR" sz="1400" dirty="0"/>
                <a:t>Imobilizado</a:t>
              </a:r>
            </a:p>
            <a:p>
              <a:pPr>
                <a:spcBef>
                  <a:spcPts val="300"/>
                </a:spcBef>
              </a:pPr>
              <a:r>
                <a:rPr lang="pt-BR" altLang="pt-BR" sz="1400" dirty="0"/>
                <a:t>Intangível</a:t>
              </a:r>
            </a:p>
          </p:txBody>
        </p:sp>
        <p:sp>
          <p:nvSpPr>
            <p:cNvPr id="24" name="Text Box 5">
              <a:extLst>
                <a:ext uri="{FF2B5EF4-FFF2-40B4-BE49-F238E27FC236}">
                  <a16:creationId xmlns:a16="http://schemas.microsoft.com/office/drawing/2014/main" id="{890D8219-C4A2-4F99-9E39-89C7F924064F}"/>
                </a:ext>
              </a:extLst>
            </p:cNvPr>
            <p:cNvSpPr txBox="1">
              <a:spLocks noChangeArrowheads="1"/>
            </p:cNvSpPr>
            <p:nvPr/>
          </p:nvSpPr>
          <p:spPr bwMode="auto">
            <a:xfrm>
              <a:off x="4542485" y="2364239"/>
              <a:ext cx="2087563" cy="26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2000" b="1" dirty="0"/>
                <a:t>Passivo e PL</a:t>
              </a:r>
            </a:p>
            <a:p>
              <a:pPr>
                <a:spcBef>
                  <a:spcPct val="50000"/>
                </a:spcBef>
              </a:pPr>
              <a:r>
                <a:rPr lang="pt-BR" altLang="pt-BR" sz="1600" dirty="0"/>
                <a:t>Exigível  </a:t>
              </a:r>
            </a:p>
            <a:p>
              <a:pPr>
                <a:spcBef>
                  <a:spcPct val="50000"/>
                </a:spcBef>
              </a:pPr>
              <a:endParaRPr lang="pt-BR" altLang="pt-BR" sz="1600" dirty="0"/>
            </a:p>
            <a:p>
              <a:r>
                <a:rPr lang="pt-BR" altLang="pt-BR" sz="1600" b="1" dirty="0"/>
                <a:t>Patrimônio Líq.</a:t>
              </a:r>
            </a:p>
            <a:p>
              <a:r>
                <a:rPr lang="pt-BR" altLang="pt-BR" sz="1600" dirty="0"/>
                <a:t>Capital</a:t>
              </a:r>
            </a:p>
            <a:p>
              <a:r>
                <a:rPr lang="pt-BR" altLang="pt-BR" sz="1400" dirty="0"/>
                <a:t>Resultado </a:t>
              </a:r>
              <a:r>
                <a:rPr lang="pt-BR" altLang="pt-BR" sz="1400" dirty="0" err="1"/>
                <a:t>Acum</a:t>
              </a:r>
              <a:endParaRPr lang="pt-BR" altLang="pt-BR" sz="1400" dirty="0"/>
            </a:p>
          </p:txBody>
        </p:sp>
        <p:sp>
          <p:nvSpPr>
            <p:cNvPr id="25" name="Text Box 6">
              <a:extLst>
                <a:ext uri="{FF2B5EF4-FFF2-40B4-BE49-F238E27FC236}">
                  <a16:creationId xmlns:a16="http://schemas.microsoft.com/office/drawing/2014/main" id="{CE18D4F8-EE36-4F54-A00B-A75CAA7CCCB9}"/>
                </a:ext>
              </a:extLst>
            </p:cNvPr>
            <p:cNvSpPr txBox="1">
              <a:spLocks noChangeArrowheads="1"/>
            </p:cNvSpPr>
            <p:nvPr/>
          </p:nvSpPr>
          <p:spPr bwMode="auto">
            <a:xfrm>
              <a:off x="6883255" y="2596938"/>
              <a:ext cx="2411412" cy="2492129"/>
            </a:xfrm>
            <a:prstGeom prst="rect">
              <a:avLst/>
            </a:prstGeom>
            <a:solidFill>
              <a:srgbClr val="FFFF00"/>
            </a:solidFill>
            <a:ln w="9525">
              <a:solidFill>
                <a:srgbClr val="FFC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t-BR" altLang="pt-BR" b="1" dirty="0"/>
                <a:t>DRE</a:t>
              </a:r>
            </a:p>
            <a:p>
              <a:r>
                <a:rPr lang="pt-BR" altLang="pt-BR" sz="1600" dirty="0"/>
                <a:t>  </a:t>
              </a:r>
            </a:p>
            <a:p>
              <a:r>
                <a:rPr lang="pt-BR" altLang="pt-BR" dirty="0"/>
                <a:t>Receitas</a:t>
              </a:r>
            </a:p>
            <a:p>
              <a:r>
                <a:rPr lang="pt-BR" altLang="pt-BR" dirty="0"/>
                <a:t>- </a:t>
              </a:r>
              <a:r>
                <a:rPr lang="pt-BR" altLang="pt-BR" u="sng" dirty="0"/>
                <a:t>Custos e Despesas</a:t>
              </a:r>
            </a:p>
            <a:p>
              <a:r>
                <a:rPr lang="pt-BR" altLang="pt-BR" dirty="0"/>
                <a:t>= Lucro Líquido</a:t>
              </a:r>
            </a:p>
          </p:txBody>
        </p:sp>
        <p:sp>
          <p:nvSpPr>
            <p:cNvPr id="26" name="Line 7">
              <a:extLst>
                <a:ext uri="{FF2B5EF4-FFF2-40B4-BE49-F238E27FC236}">
                  <a16:creationId xmlns:a16="http://schemas.microsoft.com/office/drawing/2014/main" id="{53F260DD-D5A1-4B97-B429-82C4B397FBFD}"/>
                </a:ext>
              </a:extLst>
            </p:cNvPr>
            <p:cNvSpPr>
              <a:spLocks noChangeShapeType="1"/>
            </p:cNvSpPr>
            <p:nvPr/>
          </p:nvSpPr>
          <p:spPr bwMode="auto">
            <a:xfrm>
              <a:off x="4500563" y="2276475"/>
              <a:ext cx="0" cy="2992438"/>
            </a:xfrm>
            <a:prstGeom prst="line">
              <a:avLst/>
            </a:prstGeom>
            <a:ln>
              <a:headEnd/>
              <a:tailEnd/>
            </a:ln>
          </p:spPr>
          <p:style>
            <a:lnRef idx="2">
              <a:schemeClr val="accent1"/>
            </a:lnRef>
            <a:fillRef idx="0">
              <a:schemeClr val="accent1"/>
            </a:fillRef>
            <a:effectRef idx="1">
              <a:schemeClr val="accent1"/>
            </a:effectRef>
            <a:fontRef idx="minor">
              <a:schemeClr val="tx1"/>
            </a:fontRef>
          </p:style>
          <p:txBody>
            <a:bodyPr wrap="none" anchor="ctr"/>
            <a:lstStyle/>
            <a:p>
              <a:pPr>
                <a:defRPr/>
              </a:pPr>
              <a:endParaRPr lang="pt-BR"/>
            </a:p>
          </p:txBody>
        </p:sp>
        <p:cxnSp>
          <p:nvCxnSpPr>
            <p:cNvPr id="27" name="Conector reto 26">
              <a:extLst>
                <a:ext uri="{FF2B5EF4-FFF2-40B4-BE49-F238E27FC236}">
                  <a16:creationId xmlns:a16="http://schemas.microsoft.com/office/drawing/2014/main" id="{160EF393-2FC5-4C28-80AD-3175FEA452B4}"/>
                </a:ext>
              </a:extLst>
            </p:cNvPr>
            <p:cNvCxnSpPr/>
            <p:nvPr/>
          </p:nvCxnSpPr>
          <p:spPr bwMode="auto">
            <a:xfrm>
              <a:off x="2411413" y="2276475"/>
              <a:ext cx="4176712" cy="0"/>
            </a:xfrm>
            <a:prstGeom prst="line">
              <a:avLst/>
            </a:prstGeom>
            <a:ln>
              <a:headEnd type="none" w="med" len="med"/>
              <a:tailEnd type="none" w="med" len="med"/>
            </a:ln>
            <a:extLst/>
          </p:spPr>
          <p:style>
            <a:lnRef idx="2">
              <a:schemeClr val="accent1"/>
            </a:lnRef>
            <a:fillRef idx="0">
              <a:schemeClr val="accent1"/>
            </a:fillRef>
            <a:effectRef idx="1">
              <a:schemeClr val="accent1"/>
            </a:effectRef>
            <a:fontRef idx="minor">
              <a:schemeClr val="tx1"/>
            </a:fontRef>
          </p:style>
        </p:cxnSp>
        <p:sp>
          <p:nvSpPr>
            <p:cNvPr id="29" name="Text Box 9">
              <a:extLst>
                <a:ext uri="{FF2B5EF4-FFF2-40B4-BE49-F238E27FC236}">
                  <a16:creationId xmlns:a16="http://schemas.microsoft.com/office/drawing/2014/main" id="{34C6D7C2-29EA-422D-9C4B-6339A77DD86D}"/>
                </a:ext>
              </a:extLst>
            </p:cNvPr>
            <p:cNvSpPr txBox="1">
              <a:spLocks noChangeArrowheads="1"/>
            </p:cNvSpPr>
            <p:nvPr/>
          </p:nvSpPr>
          <p:spPr bwMode="auto">
            <a:xfrm>
              <a:off x="3851275" y="1700212"/>
              <a:ext cx="2160588" cy="667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pt-BR" altLang="pt-BR" sz="2400" b="1" dirty="0"/>
                <a:t>BP</a:t>
              </a:r>
            </a:p>
          </p:txBody>
        </p:sp>
        <p:sp>
          <p:nvSpPr>
            <p:cNvPr id="30" name="Text Box 6">
              <a:extLst>
                <a:ext uri="{FF2B5EF4-FFF2-40B4-BE49-F238E27FC236}">
                  <a16:creationId xmlns:a16="http://schemas.microsoft.com/office/drawing/2014/main" id="{923EB188-5F50-4D73-A232-D4F45F953E21}"/>
                </a:ext>
              </a:extLst>
            </p:cNvPr>
            <p:cNvSpPr txBox="1">
              <a:spLocks noChangeArrowheads="1"/>
            </p:cNvSpPr>
            <p:nvPr/>
          </p:nvSpPr>
          <p:spPr bwMode="auto">
            <a:xfrm>
              <a:off x="232172" y="843190"/>
              <a:ext cx="2052637" cy="2314119"/>
            </a:xfrm>
            <a:prstGeom prst="rect">
              <a:avLst/>
            </a:prstGeom>
            <a:solidFill>
              <a:srgbClr val="FFC000"/>
            </a:solidFill>
            <a:ln w="9525">
              <a:solidFill>
                <a:srgbClr val="FF0000"/>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pt-BR" altLang="pt-BR" sz="1400" b="1" dirty="0" err="1"/>
                <a:t>DFlCx</a:t>
              </a:r>
              <a:endParaRPr lang="pt-BR" altLang="pt-BR" sz="1400" b="1" dirty="0"/>
            </a:p>
            <a:p>
              <a:pPr algn="ctr"/>
              <a:endParaRPr lang="pt-BR" altLang="pt-BR" sz="1400" b="1" dirty="0"/>
            </a:p>
            <a:p>
              <a:r>
                <a:rPr lang="pt-BR" altLang="pt-BR" sz="1400" dirty="0"/>
                <a:t>Saldo inicial de Caixa</a:t>
              </a:r>
            </a:p>
            <a:p>
              <a:r>
                <a:rPr lang="pt-BR" altLang="pt-BR" sz="1400" dirty="0" err="1"/>
                <a:t>Fl</a:t>
              </a:r>
              <a:r>
                <a:rPr lang="pt-BR" altLang="pt-BR" sz="1400" dirty="0"/>
                <a:t> </a:t>
              </a:r>
              <a:r>
                <a:rPr lang="pt-BR" altLang="pt-BR" sz="1400" dirty="0" err="1"/>
                <a:t>Cx</a:t>
              </a:r>
              <a:r>
                <a:rPr lang="pt-BR" altLang="pt-BR" sz="1400" dirty="0"/>
                <a:t> Operacional</a:t>
              </a:r>
            </a:p>
            <a:p>
              <a:r>
                <a:rPr lang="pt-BR" altLang="pt-BR" sz="1400" dirty="0" err="1"/>
                <a:t>Fl</a:t>
              </a:r>
              <a:r>
                <a:rPr lang="pt-BR" altLang="pt-BR" sz="1400" dirty="0"/>
                <a:t> </a:t>
              </a:r>
              <a:r>
                <a:rPr lang="pt-BR" altLang="pt-BR" sz="1400" dirty="0" err="1"/>
                <a:t>Cx</a:t>
              </a:r>
              <a:r>
                <a:rPr lang="pt-BR" altLang="pt-BR" sz="1400" dirty="0"/>
                <a:t> Operacional</a:t>
              </a:r>
            </a:p>
            <a:p>
              <a:r>
                <a:rPr lang="pt-BR" altLang="pt-BR" sz="1400" dirty="0" err="1"/>
                <a:t>Fl</a:t>
              </a:r>
              <a:r>
                <a:rPr lang="pt-BR" altLang="pt-BR" sz="1400" dirty="0"/>
                <a:t> </a:t>
              </a:r>
              <a:r>
                <a:rPr lang="pt-BR" altLang="pt-BR" sz="1400" dirty="0" err="1"/>
                <a:t>Cx</a:t>
              </a:r>
              <a:r>
                <a:rPr lang="pt-BR" altLang="pt-BR" sz="1400" dirty="0"/>
                <a:t> Operacional</a:t>
              </a:r>
            </a:p>
            <a:p>
              <a:r>
                <a:rPr lang="pt-BR" altLang="pt-BR" sz="1400" dirty="0"/>
                <a:t>Saldo Final de </a:t>
              </a:r>
              <a:r>
                <a:rPr lang="pt-BR" altLang="pt-BR" sz="1400" b="1" dirty="0"/>
                <a:t>Caixa</a:t>
              </a:r>
            </a:p>
          </p:txBody>
        </p:sp>
      </p:grpSp>
      <p:sp>
        <p:nvSpPr>
          <p:cNvPr id="31" name="Espaço Reservado para Conteúdo 2">
            <a:extLst>
              <a:ext uri="{FF2B5EF4-FFF2-40B4-BE49-F238E27FC236}">
                <a16:creationId xmlns:a16="http://schemas.microsoft.com/office/drawing/2014/main" id="{699B8E41-061D-4AC3-B77C-CF329A17992E}"/>
              </a:ext>
            </a:extLst>
          </p:cNvPr>
          <p:cNvSpPr txBox="1">
            <a:spLocks/>
          </p:cNvSpPr>
          <p:nvPr/>
        </p:nvSpPr>
        <p:spPr>
          <a:xfrm>
            <a:off x="6917634" y="5745492"/>
            <a:ext cx="3869635" cy="9998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2000" dirty="0">
                <a:solidFill>
                  <a:srgbClr val="002060"/>
                </a:solidFill>
              </a:rPr>
              <a:t>O lucro líquido retido ao longo dos anos fica acumulado no balanço.</a:t>
            </a:r>
            <a:endParaRPr lang="pt-BR" sz="1800" dirty="0">
              <a:solidFill>
                <a:srgbClr val="002060"/>
              </a:solidFill>
            </a:endParaRPr>
          </a:p>
        </p:txBody>
      </p:sp>
      <p:sp>
        <p:nvSpPr>
          <p:cNvPr id="33" name="Seta em curva para cima 17">
            <a:extLst>
              <a:ext uri="{FF2B5EF4-FFF2-40B4-BE49-F238E27FC236}">
                <a16:creationId xmlns:a16="http://schemas.microsoft.com/office/drawing/2014/main" id="{17C6F2AE-7B29-4EC5-A2EA-50A6B1345C3C}"/>
              </a:ext>
            </a:extLst>
          </p:cNvPr>
          <p:cNvSpPr/>
          <p:nvPr/>
        </p:nvSpPr>
        <p:spPr>
          <a:xfrm>
            <a:off x="2278291" y="3278686"/>
            <a:ext cx="1063198" cy="444113"/>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
        <p:nvSpPr>
          <p:cNvPr id="36" name="Seta em curva para cima 30">
            <a:extLst>
              <a:ext uri="{FF2B5EF4-FFF2-40B4-BE49-F238E27FC236}">
                <a16:creationId xmlns:a16="http://schemas.microsoft.com/office/drawing/2014/main" id="{8A80DA1C-1B24-494B-A36C-C8E5C12092B5}"/>
              </a:ext>
            </a:extLst>
          </p:cNvPr>
          <p:cNvSpPr/>
          <p:nvPr/>
        </p:nvSpPr>
        <p:spPr>
          <a:xfrm>
            <a:off x="6831549" y="4989079"/>
            <a:ext cx="2160240" cy="44755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159511467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159854" y="1251563"/>
            <a:ext cx="10260186" cy="1938992"/>
          </a:xfrm>
          <a:prstGeom prst="rect">
            <a:avLst/>
          </a:prstGeom>
          <a:noFill/>
        </p:spPr>
        <p:txBody>
          <a:bodyPr wrap="square" rtlCol="0">
            <a:spAutoFit/>
          </a:bodyPr>
          <a:lstStyle/>
          <a:p>
            <a:pPr>
              <a:lnSpc>
                <a:spcPct val="150000"/>
              </a:lnSpc>
            </a:pPr>
            <a:r>
              <a:rPr lang="pt-BR" sz="4000" b="1" dirty="0">
                <a:solidFill>
                  <a:srgbClr val="1E2C76"/>
                </a:solidFill>
                <a:latin typeface="+mj-lt"/>
              </a:rPr>
              <a:t>Exemplo DFC</a:t>
            </a:r>
          </a:p>
          <a:p>
            <a:pPr>
              <a:lnSpc>
                <a:spcPct val="150000"/>
              </a:lnSpc>
            </a:pPr>
            <a:endParaRPr lang="pt-BR" sz="4000" dirty="0">
              <a:solidFill>
                <a:srgbClr val="1E2C76"/>
              </a:solidFill>
              <a:latin typeface="+mj-lt"/>
            </a:endParaRPr>
          </a:p>
        </p:txBody>
      </p:sp>
      <p:pic>
        <p:nvPicPr>
          <p:cNvPr id="20" name="Imagem 19">
            <a:extLst>
              <a:ext uri="{FF2B5EF4-FFF2-40B4-BE49-F238E27FC236}">
                <a16:creationId xmlns:a16="http://schemas.microsoft.com/office/drawing/2014/main" id="{B6383AA1-5B9D-4B0C-9E11-B2179437AF6E}"/>
              </a:ext>
            </a:extLst>
          </p:cNvPr>
          <p:cNvPicPr>
            <a:picLocks noChangeAspect="1"/>
          </p:cNvPicPr>
          <p:nvPr/>
        </p:nvPicPr>
        <p:blipFill rotWithShape="1">
          <a:blip r:embed="rId2"/>
          <a:srcRect l="1500" t="44305" r="50501" b="34556"/>
          <a:stretch/>
        </p:blipFill>
        <p:spPr>
          <a:xfrm>
            <a:off x="714930" y="2860065"/>
            <a:ext cx="10511163" cy="2602523"/>
          </a:xfrm>
          <a:prstGeom prst="rect">
            <a:avLst/>
          </a:prstGeom>
        </p:spPr>
      </p:pic>
    </p:spTree>
    <p:extLst>
      <p:ext uri="{BB962C8B-B14F-4D97-AF65-F5344CB8AC3E}">
        <p14:creationId xmlns:p14="http://schemas.microsoft.com/office/powerpoint/2010/main" val="19326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1567209" y="2157410"/>
            <a:ext cx="9473860" cy="1015663"/>
          </a:xfrm>
          <a:prstGeom prst="rect">
            <a:avLst/>
          </a:prstGeom>
          <a:noFill/>
        </p:spPr>
        <p:txBody>
          <a:bodyPr wrap="square" rtlCol="0">
            <a:spAutoFit/>
          </a:bodyPr>
          <a:lstStyle/>
          <a:p>
            <a:pPr algn="ctr"/>
            <a:r>
              <a:rPr lang="pt-BR" sz="6000" b="1" dirty="0">
                <a:solidFill>
                  <a:srgbClr val="1E2C76"/>
                </a:solidFill>
                <a:latin typeface="+mj-lt"/>
              </a:rPr>
              <a:t>Exercícios - Lista</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8116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D8756AE6-EA15-45F3-A9FD-ADC3C9EF813D}"/>
              </a:ext>
            </a:extLst>
          </p:cNvPr>
          <p:cNvPicPr/>
          <p:nvPr/>
        </p:nvPicPr>
        <p:blipFill rotWithShape="1">
          <a:blip r:embed="rId2"/>
          <a:srcRect l="4761" t="25727" r="61195" b="6505"/>
          <a:stretch/>
        </p:blipFill>
        <p:spPr bwMode="auto">
          <a:xfrm>
            <a:off x="1921565" y="1285460"/>
            <a:ext cx="8680174" cy="478403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9072653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a:extLst>
              <a:ext uri="{FF2B5EF4-FFF2-40B4-BE49-F238E27FC236}">
                <a16:creationId xmlns:a16="http://schemas.microsoft.com/office/drawing/2014/main" id="{EBBE196D-FCE8-41BD-9A80-F73D1A58F9D1}"/>
              </a:ext>
            </a:extLst>
          </p:cNvPr>
          <p:cNvPicPr/>
          <p:nvPr/>
        </p:nvPicPr>
        <p:blipFill rotWithShape="1">
          <a:blip r:embed="rId2"/>
          <a:srcRect l="38806" t="31060" r="27504" b="42272"/>
          <a:stretch/>
        </p:blipFill>
        <p:spPr bwMode="auto">
          <a:xfrm>
            <a:off x="1934816" y="1603512"/>
            <a:ext cx="8759687" cy="40419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195490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descr="Uma imagem contendo captura de tela&#10;&#10;Descrição gerada com muito alta confiança">
            <a:extLst>
              <a:ext uri="{FF2B5EF4-FFF2-40B4-BE49-F238E27FC236}">
                <a16:creationId xmlns:a16="http://schemas.microsoft.com/office/drawing/2014/main" id="{7C731765-18DF-48AE-AFB9-A3F29EBC04D7}"/>
              </a:ext>
            </a:extLst>
          </p:cNvPr>
          <p:cNvPicPr>
            <a:picLocks noChangeAspect="1"/>
          </p:cNvPicPr>
          <p:nvPr/>
        </p:nvPicPr>
        <p:blipFill rotWithShape="1">
          <a:blip r:embed="rId2"/>
          <a:srcRect l="4615" t="22755" r="61116" b="13419"/>
          <a:stretch/>
        </p:blipFill>
        <p:spPr>
          <a:xfrm>
            <a:off x="2266122" y="1340758"/>
            <a:ext cx="8582163" cy="4827465"/>
          </a:xfrm>
          <a:prstGeom prst="rect">
            <a:avLst/>
          </a:prstGeom>
        </p:spPr>
      </p:pic>
    </p:spTree>
    <p:extLst>
      <p:ext uri="{BB962C8B-B14F-4D97-AF65-F5344CB8AC3E}">
        <p14:creationId xmlns:p14="http://schemas.microsoft.com/office/powerpoint/2010/main" val="7012484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8" name="Imagem 7">
            <a:extLst>
              <a:ext uri="{FF2B5EF4-FFF2-40B4-BE49-F238E27FC236}">
                <a16:creationId xmlns:a16="http://schemas.microsoft.com/office/drawing/2014/main" id="{52729B15-3AC9-4874-9B24-A1C24E0E42B6}"/>
              </a:ext>
            </a:extLst>
          </p:cNvPr>
          <p:cNvPicPr>
            <a:picLocks noChangeAspect="1"/>
          </p:cNvPicPr>
          <p:nvPr/>
        </p:nvPicPr>
        <p:blipFill rotWithShape="1">
          <a:blip r:embed="rId2"/>
          <a:srcRect l="40750" t="17454" r="29481" b="16873"/>
          <a:stretch/>
        </p:blipFill>
        <p:spPr>
          <a:xfrm>
            <a:off x="2306933" y="703180"/>
            <a:ext cx="7578134" cy="5791726"/>
          </a:xfrm>
          <a:prstGeom prst="rect">
            <a:avLst/>
          </a:prstGeom>
        </p:spPr>
      </p:pic>
    </p:spTree>
    <p:extLst>
      <p:ext uri="{BB962C8B-B14F-4D97-AF65-F5344CB8AC3E}">
        <p14:creationId xmlns:p14="http://schemas.microsoft.com/office/powerpoint/2010/main" val="20564487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C5999DE1-54D0-4F60-A7BA-E01B568D9754}"/>
              </a:ext>
            </a:extLst>
          </p:cNvPr>
          <p:cNvPicPr>
            <a:picLocks noChangeAspect="1"/>
          </p:cNvPicPr>
          <p:nvPr/>
        </p:nvPicPr>
        <p:blipFill rotWithShape="1">
          <a:blip r:embed="rId2"/>
          <a:srcRect l="5211" t="28537" r="60520" b="34523"/>
          <a:stretch/>
        </p:blipFill>
        <p:spPr>
          <a:xfrm>
            <a:off x="2292627" y="1055354"/>
            <a:ext cx="8534399" cy="5172362"/>
          </a:xfrm>
          <a:prstGeom prst="rect">
            <a:avLst/>
          </a:prstGeom>
        </p:spPr>
      </p:pic>
    </p:spTree>
    <p:extLst>
      <p:ext uri="{BB962C8B-B14F-4D97-AF65-F5344CB8AC3E}">
        <p14:creationId xmlns:p14="http://schemas.microsoft.com/office/powerpoint/2010/main" val="179075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133350" y="1188484"/>
            <a:ext cx="11925300" cy="5543564"/>
          </a:xfrm>
          <a:prstGeom prst="rect">
            <a:avLst/>
          </a:prstGeom>
        </p:spPr>
        <p:txBody>
          <a:bodyPr>
            <a:normAutofit/>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3200" dirty="0">
                <a:solidFill>
                  <a:srgbClr val="1E2C76"/>
                </a:solidFill>
                <a:latin typeface="+mn-lt"/>
                <a:ea typeface="+mn-ea"/>
              </a:rPr>
              <a:t>Balanço Patrimonial</a:t>
            </a:r>
          </a:p>
          <a:p>
            <a:pPr marL="228600" lvl="2" algn="just" eaLnBrk="1" hangingPunct="1">
              <a:lnSpc>
                <a:spcPct val="80000"/>
              </a:lnSpc>
              <a:spcBef>
                <a:spcPts val="1000"/>
              </a:spcBef>
              <a:buClr>
                <a:srgbClr val="FF3300"/>
              </a:buClr>
              <a:defRPr/>
            </a:pPr>
            <a:r>
              <a:rPr lang="pt-BR" altLang="pt-BR" sz="2500" b="0" dirty="0">
                <a:latin typeface="+mn-lt"/>
                <a:ea typeface="+mn-ea"/>
              </a:rPr>
              <a:t>	</a:t>
            </a:r>
            <a:endParaRPr lang="pt-BR" altLang="pt-BR" sz="2500" b="0" dirty="0">
              <a:solidFill>
                <a:srgbClr val="002060"/>
              </a:solidFill>
              <a:latin typeface="+mn-lt"/>
              <a:ea typeface="+mn-ea"/>
            </a:endParaRPr>
          </a:p>
          <a:p>
            <a:pPr>
              <a:spcBef>
                <a:spcPts val="300"/>
              </a:spcBef>
              <a:defRPr/>
            </a:pPr>
            <a:r>
              <a:rPr lang="pt-BR" dirty="0">
                <a:latin typeface="+mn-lt"/>
              </a:rPr>
              <a:t>Ativo</a:t>
            </a:r>
          </a:p>
          <a:p>
            <a:pPr lvl="1">
              <a:spcBef>
                <a:spcPts val="300"/>
              </a:spcBef>
              <a:buFont typeface="Wingdings" pitchFamily="2" charset="2"/>
              <a:buChar char="ü"/>
              <a:defRPr/>
            </a:pPr>
            <a:r>
              <a:rPr lang="pt-BR" dirty="0">
                <a:latin typeface="+mn-lt"/>
              </a:rPr>
              <a:t>Conjunto de recursos (bens e direitos) </a:t>
            </a:r>
            <a:r>
              <a:rPr lang="pt-BR" b="0" dirty="0">
                <a:latin typeface="+mn-lt"/>
              </a:rPr>
              <a:t>mensuráveis em dinheiro que são controlados pela entidade, decorrentes de eventos passados e que representam benéficos econômicos presentes ou futuros para a entidade.</a:t>
            </a:r>
          </a:p>
          <a:p>
            <a:pPr lvl="1">
              <a:spcBef>
                <a:spcPts val="300"/>
              </a:spcBef>
              <a:buFont typeface="Wingdings" pitchFamily="2" charset="2"/>
              <a:buChar char="ü"/>
              <a:defRPr/>
            </a:pPr>
            <a:endParaRPr lang="pt-BR" b="0" dirty="0">
              <a:latin typeface="+mn-lt"/>
            </a:endParaRPr>
          </a:p>
          <a:p>
            <a:pPr>
              <a:spcBef>
                <a:spcPts val="300"/>
              </a:spcBef>
              <a:defRPr/>
            </a:pPr>
            <a:r>
              <a:rPr lang="pt-BR" dirty="0">
                <a:latin typeface="+mn-lt"/>
              </a:rPr>
              <a:t>Passivo</a:t>
            </a:r>
          </a:p>
          <a:p>
            <a:pPr lvl="1">
              <a:lnSpc>
                <a:spcPct val="150000"/>
              </a:lnSpc>
              <a:spcBef>
                <a:spcPts val="300"/>
              </a:spcBef>
              <a:buFont typeface="Wingdings" pitchFamily="2" charset="2"/>
              <a:buChar char="ü"/>
              <a:defRPr/>
            </a:pPr>
            <a:r>
              <a:rPr lang="pt-BR" b="0" dirty="0">
                <a:latin typeface="+mn-lt"/>
              </a:rPr>
              <a:t>Um passivo é </a:t>
            </a:r>
            <a:r>
              <a:rPr lang="pt-BR" dirty="0">
                <a:latin typeface="+mn-lt"/>
              </a:rPr>
              <a:t>um dever ou obrigação, </a:t>
            </a:r>
            <a:r>
              <a:rPr lang="pt-BR" b="0" dirty="0">
                <a:latin typeface="+mn-lt"/>
              </a:rPr>
              <a:t>promessa de pagamento devida em algum momento determinado no futuro, que pode ser estimada com razoável grau de precisão e que está sob a responsabilidade completa da companhia.</a:t>
            </a:r>
          </a:p>
          <a:p>
            <a:pPr lvl="1">
              <a:lnSpc>
                <a:spcPct val="150000"/>
              </a:lnSpc>
              <a:spcBef>
                <a:spcPts val="300"/>
              </a:spcBef>
              <a:buFont typeface="Wingdings" pitchFamily="2" charset="2"/>
              <a:buChar char="ü"/>
              <a:defRPr/>
            </a:pPr>
            <a:r>
              <a:rPr lang="pt-BR" b="0" dirty="0">
                <a:latin typeface="+mn-lt"/>
              </a:rPr>
              <a:t>Como é devida, não inclui o capital próprio.</a:t>
            </a:r>
          </a:p>
          <a:p>
            <a:pPr marL="457200" lvl="1" indent="0">
              <a:lnSpc>
                <a:spcPct val="150000"/>
              </a:lnSpc>
              <a:spcBef>
                <a:spcPts val="300"/>
              </a:spcBef>
              <a:defRPr/>
            </a:pPr>
            <a:endParaRPr lang="pt-BR" b="0" dirty="0">
              <a:latin typeface="+mn-lt"/>
            </a:endParaRPr>
          </a:p>
          <a:p>
            <a:pPr marL="447675" lvl="1" indent="-382588">
              <a:spcBef>
                <a:spcPts val="300"/>
              </a:spcBef>
              <a:buFont typeface="Wingdings" pitchFamily="2" charset="2"/>
              <a:buChar char="ü"/>
              <a:defRPr/>
            </a:pPr>
            <a:r>
              <a:rPr lang="pt-BR" dirty="0">
                <a:latin typeface="+mn-lt"/>
              </a:rPr>
              <a:t>Patrimônio Líquido</a:t>
            </a:r>
            <a:endParaRPr lang="pt-BR" b="0" dirty="0">
              <a:latin typeface="+mn-lt"/>
            </a:endParaRPr>
          </a:p>
          <a:p>
            <a:pPr lvl="1">
              <a:lnSpc>
                <a:spcPct val="150000"/>
              </a:lnSpc>
              <a:spcBef>
                <a:spcPts val="300"/>
              </a:spcBef>
              <a:buFont typeface="Wingdings" pitchFamily="2" charset="2"/>
              <a:buChar char="ü"/>
              <a:defRPr/>
            </a:pPr>
            <a:r>
              <a:rPr lang="pt-BR" b="0" dirty="0">
                <a:latin typeface="+mn-lt"/>
              </a:rPr>
              <a:t>Patrimônio Líquido é o que </a:t>
            </a:r>
            <a:r>
              <a:rPr lang="pt-BR" dirty="0">
                <a:latin typeface="+mn-lt"/>
              </a:rPr>
              <a:t>sobra para os sócios</a:t>
            </a:r>
            <a:r>
              <a:rPr lang="pt-BR" b="0" dirty="0">
                <a:latin typeface="+mn-lt"/>
              </a:rPr>
              <a:t>, depois de atendidas as demandas das outras fontes de financiamento.</a:t>
            </a:r>
          </a:p>
          <a:p>
            <a:pPr lvl="1">
              <a:lnSpc>
                <a:spcPct val="150000"/>
              </a:lnSpc>
              <a:spcBef>
                <a:spcPts val="300"/>
              </a:spcBef>
              <a:buFont typeface="Wingdings" pitchFamily="2" charset="2"/>
              <a:buChar char="ü"/>
              <a:defRPr/>
            </a:pPr>
            <a:endParaRPr lang="pt-BR" b="0" dirty="0">
              <a:latin typeface="+mn-lt"/>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spTree>
    <p:extLst>
      <p:ext uri="{BB962C8B-B14F-4D97-AF65-F5344CB8AC3E}">
        <p14:creationId xmlns:p14="http://schemas.microsoft.com/office/powerpoint/2010/main" val="19401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4509"/>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Retângulo 1">
            <a:extLst>
              <a:ext uri="{FF2B5EF4-FFF2-40B4-BE49-F238E27FC236}">
                <a16:creationId xmlns:a16="http://schemas.microsoft.com/office/drawing/2014/main" id="{87295E1D-66EE-4CBC-80FE-48E0671A9AEE}"/>
              </a:ext>
            </a:extLst>
          </p:cNvPr>
          <p:cNvSpPr/>
          <p:nvPr/>
        </p:nvSpPr>
        <p:spPr>
          <a:xfrm>
            <a:off x="1749287" y="830080"/>
            <a:ext cx="10694504" cy="5586979"/>
          </a:xfrm>
          <a:prstGeom prst="rect">
            <a:avLst/>
          </a:prstGeom>
        </p:spPr>
        <p:txBody>
          <a:bodyPr wrap="square">
            <a:spAutoFit/>
          </a:bodyPr>
          <a:lstStyle/>
          <a:p>
            <a:pPr lvl="1" algn="just">
              <a:lnSpc>
                <a:spcPct val="115000"/>
              </a:lnSpc>
              <a:spcAft>
                <a:spcPts val="0"/>
              </a:spcAft>
              <a:tabLst>
                <a:tab pos="540385" algn="l"/>
              </a:tabLst>
            </a:pPr>
            <a:r>
              <a:rPr lang="pt-BR" sz="2400" dirty="0">
                <a:latin typeface="Times New Roman" panose="02020603050405020304" pitchFamily="18" charset="0"/>
                <a:ea typeface="Calibri" panose="020F0502020204030204" pitchFamily="34" charset="0"/>
                <a:cs typeface="Times New Roman" panose="02020603050405020304" pitchFamily="18" charset="0"/>
              </a:rPr>
              <a:t>Elabore e analise a DFC dado os lançamentos de caixa abaixo:</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15000"/>
              </a:lnSpc>
              <a:spcAft>
                <a:spcPts val="0"/>
              </a:spcAft>
              <a:buFont typeface="+mj-lt"/>
              <a:buAutoNum type="romanLcPeriod"/>
              <a:tabLst>
                <a:tab pos="540385" algn="l"/>
              </a:tabLst>
            </a:pPr>
            <a:r>
              <a:rPr lang="pt-BR" sz="2400" dirty="0">
                <a:latin typeface="Times New Roman" panose="02020603050405020304" pitchFamily="18" charset="0"/>
                <a:ea typeface="Calibri" panose="020F0502020204030204" pitchFamily="34" charset="0"/>
                <a:cs typeface="Times New Roman" panose="02020603050405020304" pitchFamily="18" charset="0"/>
              </a:rPr>
              <a:t>Receita de vendas: 100.000,00</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15000"/>
              </a:lnSpc>
              <a:spcAft>
                <a:spcPts val="0"/>
              </a:spcAft>
              <a:buFont typeface="+mj-lt"/>
              <a:buAutoNum type="romanLcPeriod"/>
              <a:tabLst>
                <a:tab pos="540385" algn="l"/>
              </a:tabLst>
            </a:pPr>
            <a:r>
              <a:rPr lang="pt-BR" sz="2400" dirty="0">
                <a:latin typeface="Times New Roman" panose="02020603050405020304" pitchFamily="18" charset="0"/>
                <a:ea typeface="Calibri" panose="020F0502020204030204" pitchFamily="34" charset="0"/>
                <a:cs typeface="Times New Roman" panose="02020603050405020304" pitchFamily="18" charset="0"/>
              </a:rPr>
              <a:t>Custos dos produtos vendidos: 60.000,00</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15000"/>
              </a:lnSpc>
              <a:spcAft>
                <a:spcPts val="0"/>
              </a:spcAft>
              <a:buFont typeface="+mj-lt"/>
              <a:buAutoNum type="romanLcPeriod"/>
              <a:tabLst>
                <a:tab pos="540385" algn="l"/>
              </a:tabLst>
            </a:pPr>
            <a:r>
              <a:rPr lang="pt-BR" sz="2400" dirty="0">
                <a:latin typeface="Times New Roman" panose="02020603050405020304" pitchFamily="18" charset="0"/>
                <a:ea typeface="Calibri" panose="020F0502020204030204" pitchFamily="34" charset="0"/>
                <a:cs typeface="Times New Roman" panose="02020603050405020304" pitchFamily="18" charset="0"/>
              </a:rPr>
              <a:t>Despesas operacionais: 10.000,00</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15000"/>
              </a:lnSpc>
              <a:spcAft>
                <a:spcPts val="0"/>
              </a:spcAft>
              <a:buFont typeface="+mj-lt"/>
              <a:buAutoNum type="romanLcPeriod"/>
              <a:tabLst>
                <a:tab pos="540385" algn="l"/>
              </a:tabLst>
            </a:pPr>
            <a:r>
              <a:rPr lang="pt-BR" sz="2400" dirty="0">
                <a:latin typeface="Times New Roman" panose="02020603050405020304" pitchFamily="18" charset="0"/>
                <a:ea typeface="Calibri" panose="020F0502020204030204" pitchFamily="34" charset="0"/>
                <a:cs typeface="Times New Roman" panose="02020603050405020304" pitchFamily="18" charset="0"/>
              </a:rPr>
              <a:t>Depreciação: 1.000,00</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15000"/>
              </a:lnSpc>
              <a:spcAft>
                <a:spcPts val="0"/>
              </a:spcAft>
              <a:buFont typeface="+mj-lt"/>
              <a:buAutoNum type="romanLcPeriod"/>
              <a:tabLst>
                <a:tab pos="540385" algn="l"/>
              </a:tabLst>
            </a:pPr>
            <a:r>
              <a:rPr lang="pt-BR" sz="2400" dirty="0">
                <a:latin typeface="Times New Roman" panose="02020603050405020304" pitchFamily="18" charset="0"/>
                <a:ea typeface="Calibri" panose="020F0502020204030204" pitchFamily="34" charset="0"/>
                <a:cs typeface="Times New Roman" panose="02020603050405020304" pitchFamily="18" charset="0"/>
              </a:rPr>
              <a:t>Compra de Máquinas: 15.000,00</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15000"/>
              </a:lnSpc>
              <a:spcAft>
                <a:spcPts val="0"/>
              </a:spcAft>
              <a:buFont typeface="+mj-lt"/>
              <a:buAutoNum type="romanLcPeriod"/>
              <a:tabLst>
                <a:tab pos="540385" algn="l"/>
              </a:tabLst>
            </a:pPr>
            <a:r>
              <a:rPr lang="pt-BR" sz="2400" dirty="0">
                <a:latin typeface="Times New Roman" panose="02020603050405020304" pitchFamily="18" charset="0"/>
                <a:ea typeface="Calibri" panose="020F0502020204030204" pitchFamily="34" charset="0"/>
                <a:cs typeface="Times New Roman" panose="02020603050405020304" pitchFamily="18" charset="0"/>
              </a:rPr>
              <a:t>Venda de ações de empresas investidas: 12.000,00</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15000"/>
              </a:lnSpc>
              <a:spcAft>
                <a:spcPts val="0"/>
              </a:spcAft>
              <a:buFont typeface="+mj-lt"/>
              <a:buAutoNum type="romanLcPeriod"/>
              <a:tabLst>
                <a:tab pos="540385" algn="l"/>
              </a:tabLst>
            </a:pPr>
            <a:r>
              <a:rPr lang="pt-BR" sz="2400" dirty="0">
                <a:latin typeface="Times New Roman" panose="02020603050405020304" pitchFamily="18" charset="0"/>
                <a:ea typeface="Calibri" panose="020F0502020204030204" pitchFamily="34" charset="0"/>
                <a:cs typeface="Times New Roman" panose="02020603050405020304" pitchFamily="18" charset="0"/>
              </a:rPr>
              <a:t>Recebimento de dividendos: 2.000,00</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15000"/>
              </a:lnSpc>
              <a:spcAft>
                <a:spcPts val="0"/>
              </a:spcAft>
              <a:buFont typeface="+mj-lt"/>
              <a:buAutoNum type="romanLcPeriod"/>
              <a:tabLst>
                <a:tab pos="540385" algn="l"/>
              </a:tabLst>
            </a:pPr>
            <a:r>
              <a:rPr lang="pt-BR" sz="2400" dirty="0">
                <a:latin typeface="Times New Roman" panose="02020603050405020304" pitchFamily="18" charset="0"/>
                <a:ea typeface="Calibri" panose="020F0502020204030204" pitchFamily="34" charset="0"/>
                <a:cs typeface="Times New Roman" panose="02020603050405020304" pitchFamily="18" charset="0"/>
              </a:rPr>
              <a:t>Pagamento de dividendos: 3.000,00</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15000"/>
              </a:lnSpc>
              <a:spcAft>
                <a:spcPts val="0"/>
              </a:spcAft>
              <a:buFont typeface="+mj-lt"/>
              <a:buAutoNum type="romanLcPeriod"/>
              <a:tabLst>
                <a:tab pos="540385" algn="l"/>
              </a:tabLst>
            </a:pPr>
            <a:r>
              <a:rPr lang="pt-BR" sz="2400" dirty="0">
                <a:latin typeface="Times New Roman" panose="02020603050405020304" pitchFamily="18" charset="0"/>
                <a:ea typeface="Calibri" panose="020F0502020204030204" pitchFamily="34" charset="0"/>
                <a:cs typeface="Times New Roman" panose="02020603050405020304" pitchFamily="18" charset="0"/>
              </a:rPr>
              <a:t>Novos empréstimos: 15.000,00</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15000"/>
              </a:lnSpc>
              <a:spcAft>
                <a:spcPts val="0"/>
              </a:spcAft>
              <a:buFont typeface="+mj-lt"/>
              <a:buAutoNum type="romanLcPeriod"/>
              <a:tabLst>
                <a:tab pos="540385" algn="l"/>
              </a:tabLst>
            </a:pPr>
            <a:r>
              <a:rPr lang="pt-BR" sz="2400" dirty="0">
                <a:latin typeface="Times New Roman" panose="02020603050405020304" pitchFamily="18" charset="0"/>
                <a:ea typeface="Calibri" panose="020F0502020204030204" pitchFamily="34" charset="0"/>
                <a:cs typeface="Times New Roman" panose="02020603050405020304" pitchFamily="18" charset="0"/>
              </a:rPr>
              <a:t>Pagamento de empréstimos antigos: 7.000,00</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15000"/>
              </a:lnSpc>
              <a:spcAft>
                <a:spcPts val="0"/>
              </a:spcAft>
              <a:buFont typeface="+mj-lt"/>
              <a:buAutoNum type="romanLcPeriod"/>
              <a:tabLst>
                <a:tab pos="540385" algn="l"/>
              </a:tabLst>
            </a:pPr>
            <a:r>
              <a:rPr lang="pt-BR" sz="2400" dirty="0">
                <a:latin typeface="Times New Roman" panose="02020603050405020304" pitchFamily="18" charset="0"/>
                <a:ea typeface="Calibri" panose="020F0502020204030204" pitchFamily="34" charset="0"/>
                <a:cs typeface="Times New Roman" panose="02020603050405020304" pitchFamily="18" charset="0"/>
              </a:rPr>
              <a:t>Aporte de capital dos sócios: 4.000,00</a:t>
            </a:r>
            <a:endParaRPr lang="pt-BR" sz="2400" dirty="0">
              <a:latin typeface="Calibri" panose="020F0502020204030204" pitchFamily="34" charset="0"/>
              <a:ea typeface="Calibri" panose="020F0502020204030204" pitchFamily="34" charset="0"/>
              <a:cs typeface="Times New Roman" panose="02020603050405020304" pitchFamily="18" charset="0"/>
            </a:endParaRPr>
          </a:p>
          <a:p>
            <a:pPr marL="1143000" lvl="2" indent="-228600" algn="just">
              <a:lnSpc>
                <a:spcPct val="115000"/>
              </a:lnSpc>
              <a:spcAft>
                <a:spcPts val="0"/>
              </a:spcAft>
              <a:buFont typeface="+mj-lt"/>
              <a:buAutoNum type="romanLcPeriod"/>
              <a:tabLst>
                <a:tab pos="540385" algn="l"/>
              </a:tabLst>
            </a:pPr>
            <a:r>
              <a:rPr lang="pt-BR" sz="2400" dirty="0">
                <a:latin typeface="Times New Roman" panose="02020603050405020304" pitchFamily="18" charset="0"/>
                <a:ea typeface="Calibri" panose="020F0502020204030204" pitchFamily="34" charset="0"/>
                <a:cs typeface="Times New Roman" panose="02020603050405020304" pitchFamily="18" charset="0"/>
              </a:rPr>
              <a:t>Saldo Inicial de caixa: 300.000,00</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84802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1" name="Título 1">
            <a:extLst>
              <a:ext uri="{FF2B5EF4-FFF2-40B4-BE49-F238E27FC236}">
                <a16:creationId xmlns:a16="http://schemas.microsoft.com/office/drawing/2014/main" id="{984A7DB4-D9D8-4C17-ACFE-D972AA58358A}"/>
              </a:ext>
            </a:extLst>
          </p:cNvPr>
          <p:cNvSpPr txBox="1">
            <a:spLocks/>
          </p:cNvSpPr>
          <p:nvPr/>
        </p:nvSpPr>
        <p:spPr>
          <a:xfrm>
            <a:off x="1563485" y="1449518"/>
            <a:ext cx="8229600" cy="63341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b="1" dirty="0">
                <a:solidFill>
                  <a:srgbClr val="002060"/>
                </a:solidFill>
              </a:rPr>
              <a:t>Modo Direto x Modo Indireto</a:t>
            </a:r>
          </a:p>
        </p:txBody>
      </p:sp>
      <p:grpSp>
        <p:nvGrpSpPr>
          <p:cNvPr id="8" name="Agrupar 7">
            <a:extLst>
              <a:ext uri="{FF2B5EF4-FFF2-40B4-BE49-F238E27FC236}">
                <a16:creationId xmlns:a16="http://schemas.microsoft.com/office/drawing/2014/main" id="{B47A87B3-2A7B-45E7-AF67-037A1D647DEA}"/>
              </a:ext>
            </a:extLst>
          </p:cNvPr>
          <p:cNvGrpSpPr/>
          <p:nvPr/>
        </p:nvGrpSpPr>
        <p:grpSpPr>
          <a:xfrm>
            <a:off x="1563485" y="2415629"/>
            <a:ext cx="8877742" cy="4320010"/>
            <a:chOff x="1775520" y="1700808"/>
            <a:chExt cx="8877742" cy="4320010"/>
          </a:xfrm>
        </p:grpSpPr>
        <p:sp>
          <p:nvSpPr>
            <p:cNvPr id="22" name="Espaço Reservado para Texto 2">
              <a:extLst>
                <a:ext uri="{FF2B5EF4-FFF2-40B4-BE49-F238E27FC236}">
                  <a16:creationId xmlns:a16="http://schemas.microsoft.com/office/drawing/2014/main" id="{14072784-4A16-4160-8093-E1573CAF0787}"/>
                </a:ext>
              </a:extLst>
            </p:cNvPr>
            <p:cNvSpPr txBox="1">
              <a:spLocks/>
            </p:cNvSpPr>
            <p:nvPr/>
          </p:nvSpPr>
          <p:spPr>
            <a:xfrm>
              <a:off x="1991545" y="1700808"/>
              <a:ext cx="4040187" cy="10795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BR" sz="2000" dirty="0">
                  <a:solidFill>
                    <a:srgbClr val="002060"/>
                  </a:solidFill>
                </a:rPr>
                <a:t>FLUXO DE CAIXA OPERACIONAL</a:t>
              </a:r>
            </a:p>
            <a:p>
              <a:pPr algn="ctr"/>
              <a:r>
                <a:rPr lang="pt-BR" dirty="0">
                  <a:solidFill>
                    <a:srgbClr val="002060"/>
                  </a:solidFill>
                </a:rPr>
                <a:t>Modo direto</a:t>
              </a:r>
            </a:p>
          </p:txBody>
        </p:sp>
        <p:sp>
          <p:nvSpPr>
            <p:cNvPr id="23" name="Espaço Reservado para Conteúdo 3">
              <a:extLst>
                <a:ext uri="{FF2B5EF4-FFF2-40B4-BE49-F238E27FC236}">
                  <a16:creationId xmlns:a16="http://schemas.microsoft.com/office/drawing/2014/main" id="{9B7C0625-9132-46EE-A604-A27E28D797CD}"/>
                </a:ext>
              </a:extLst>
            </p:cNvPr>
            <p:cNvSpPr txBox="1">
              <a:spLocks/>
            </p:cNvSpPr>
            <p:nvPr/>
          </p:nvSpPr>
          <p:spPr>
            <a:xfrm>
              <a:off x="1775520" y="2924945"/>
              <a:ext cx="4176464" cy="3095873"/>
            </a:xfrm>
            <a:prstGeom prst="rect">
              <a:avLst/>
            </a:prstGeom>
            <a:solidFill>
              <a:schemeClr val="bg1"/>
            </a:solidFill>
            <a:ln>
              <a:solidFill>
                <a:schemeClr val="bg1"/>
              </a:solidFill>
              <a:miter lim="800000"/>
              <a:headEnd/>
              <a:tailEnd/>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1313" lvl="1">
                <a:spcBef>
                  <a:spcPts val="1000"/>
                </a:spcBef>
                <a:buFont typeface="Arial" panose="020B0604020202020204" pitchFamily="34" charset="0"/>
                <a:buNone/>
              </a:pPr>
              <a:r>
                <a:rPr lang="pt-BR" sz="1600">
                  <a:solidFill>
                    <a:srgbClr val="002060"/>
                  </a:solidFill>
                </a:rPr>
                <a:t>(+) Recebimento da receita</a:t>
              </a:r>
            </a:p>
            <a:p>
              <a:pPr marL="341313" lvl="1">
                <a:spcBef>
                  <a:spcPts val="1000"/>
                </a:spcBef>
                <a:buFont typeface="Arial" panose="020B0604020202020204" pitchFamily="34" charset="0"/>
                <a:buNone/>
              </a:pPr>
              <a:r>
                <a:rPr lang="pt-BR" sz="1600">
                  <a:solidFill>
                    <a:srgbClr val="002060"/>
                  </a:solidFill>
                </a:rPr>
                <a:t>(-) Pagamento dos custos</a:t>
              </a:r>
            </a:p>
            <a:p>
              <a:pPr>
                <a:buFont typeface="Arial" panose="020B0604020202020204" pitchFamily="34" charset="0"/>
                <a:buNone/>
              </a:pPr>
              <a:r>
                <a:rPr lang="pt-BR" sz="1600">
                  <a:solidFill>
                    <a:srgbClr val="002060"/>
                  </a:solidFill>
                </a:rPr>
                <a:t> (-) Pagamento despesas operacionais</a:t>
              </a:r>
            </a:p>
            <a:p>
              <a:pPr>
                <a:buFont typeface="Arial" panose="020B0604020202020204" pitchFamily="34" charset="0"/>
                <a:buNone/>
              </a:pPr>
              <a:r>
                <a:rPr lang="pt-BR" sz="1600">
                  <a:solidFill>
                    <a:srgbClr val="002060"/>
                  </a:solidFill>
                </a:rPr>
                <a:t> (-) Pagamento de IR</a:t>
              </a:r>
            </a:p>
            <a:p>
              <a:pPr>
                <a:buFont typeface="Arial" panose="020B0604020202020204" pitchFamily="34" charset="0"/>
                <a:buNone/>
              </a:pPr>
              <a:r>
                <a:rPr lang="pt-BR" sz="1600" u="sng">
                  <a:solidFill>
                    <a:srgbClr val="002060"/>
                  </a:solidFill>
                </a:rPr>
                <a:t> (-) Pagamento de juros</a:t>
              </a:r>
            </a:p>
            <a:p>
              <a:pPr>
                <a:buFont typeface="Arial" panose="020B0604020202020204" pitchFamily="34" charset="0"/>
                <a:buNone/>
              </a:pPr>
              <a:r>
                <a:rPr lang="pt-BR" sz="1400" b="1">
                  <a:solidFill>
                    <a:srgbClr val="002060"/>
                  </a:solidFill>
                </a:rPr>
                <a:t>= TOTAL DO FLUXO DE CAIXA OPERACIONAL</a:t>
              </a:r>
              <a:endParaRPr lang="pt-BR" sz="1400" b="1" dirty="0">
                <a:solidFill>
                  <a:srgbClr val="002060"/>
                </a:solidFill>
              </a:endParaRPr>
            </a:p>
          </p:txBody>
        </p:sp>
        <p:sp>
          <p:nvSpPr>
            <p:cNvPr id="24" name="Espaço Reservado para Texto 2">
              <a:extLst>
                <a:ext uri="{FF2B5EF4-FFF2-40B4-BE49-F238E27FC236}">
                  <a16:creationId xmlns:a16="http://schemas.microsoft.com/office/drawing/2014/main" id="{5342043E-90BF-49DA-A4D8-D9D27A5096F1}"/>
                </a:ext>
              </a:extLst>
            </p:cNvPr>
            <p:cNvSpPr txBox="1">
              <a:spLocks/>
            </p:cNvSpPr>
            <p:nvPr/>
          </p:nvSpPr>
          <p:spPr>
            <a:xfrm>
              <a:off x="6168009" y="1700808"/>
              <a:ext cx="4184203" cy="10795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pt-BR" sz="2000" dirty="0">
                  <a:solidFill>
                    <a:srgbClr val="002060"/>
                  </a:solidFill>
                </a:rPr>
                <a:t>FLUXO DE CAIXA OPERACIONAL</a:t>
              </a:r>
            </a:p>
            <a:p>
              <a:pPr algn="ctr"/>
              <a:r>
                <a:rPr lang="pt-BR" dirty="0">
                  <a:solidFill>
                    <a:srgbClr val="002060"/>
                  </a:solidFill>
                </a:rPr>
                <a:t>Modo indireto</a:t>
              </a:r>
            </a:p>
          </p:txBody>
        </p:sp>
        <p:sp>
          <p:nvSpPr>
            <p:cNvPr id="25" name="Espaço Reservado para Conteúdo 5">
              <a:extLst>
                <a:ext uri="{FF2B5EF4-FFF2-40B4-BE49-F238E27FC236}">
                  <a16:creationId xmlns:a16="http://schemas.microsoft.com/office/drawing/2014/main" id="{14524685-8837-470D-BA02-3953BCD81106}"/>
                </a:ext>
              </a:extLst>
            </p:cNvPr>
            <p:cNvSpPr txBox="1">
              <a:spLocks/>
            </p:cNvSpPr>
            <p:nvPr/>
          </p:nvSpPr>
          <p:spPr>
            <a:xfrm>
              <a:off x="6188766" y="2858684"/>
              <a:ext cx="4464496" cy="3095873"/>
            </a:xfrm>
            <a:prstGeom prst="rect">
              <a:avLst/>
            </a:prstGeom>
            <a:solidFill>
              <a:schemeClr val="bg1"/>
            </a:solidFill>
            <a:ln>
              <a:solidFill>
                <a:schemeClr val="bg1"/>
              </a:solidFill>
              <a:miter lim="800000"/>
              <a:headEnd/>
              <a:tailEnd/>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400"/>
                </a:spcBef>
                <a:buFont typeface="Arial" panose="020B0604020202020204" pitchFamily="34" charset="0"/>
                <a:buNone/>
              </a:pPr>
              <a:r>
                <a:rPr lang="pt-BR" sz="1600" b="1" dirty="0">
                  <a:solidFill>
                    <a:srgbClr val="002060"/>
                  </a:solidFill>
                </a:rPr>
                <a:t>  = Lucro ou Prejuízo líquido (da DRE)</a:t>
              </a:r>
            </a:p>
            <a:p>
              <a:pPr>
                <a:spcBef>
                  <a:spcPts val="1400"/>
                </a:spcBef>
                <a:buFont typeface="Arial" panose="020B0604020202020204" pitchFamily="34" charset="0"/>
                <a:buNone/>
              </a:pPr>
              <a:r>
                <a:rPr lang="pt-BR" sz="1600" dirty="0">
                  <a:solidFill>
                    <a:srgbClr val="002060"/>
                  </a:solidFill>
                </a:rPr>
                <a:t>(+) Depreciação</a:t>
              </a:r>
            </a:p>
            <a:p>
              <a:pPr>
                <a:spcBef>
                  <a:spcPts val="1400"/>
                </a:spcBef>
                <a:buFont typeface="Arial" panose="020B0604020202020204" pitchFamily="34" charset="0"/>
                <a:buNone/>
              </a:pPr>
              <a:r>
                <a:rPr lang="pt-BR" sz="1600" u="sng" dirty="0">
                  <a:solidFill>
                    <a:srgbClr val="002060"/>
                  </a:solidFill>
                </a:rPr>
                <a:t>(±) Outros ajustes</a:t>
              </a:r>
            </a:p>
            <a:p>
              <a:pPr>
                <a:spcBef>
                  <a:spcPts val="1400"/>
                </a:spcBef>
                <a:buFont typeface="Arial" panose="020B0604020202020204" pitchFamily="34" charset="0"/>
                <a:buNone/>
              </a:pPr>
              <a:r>
                <a:rPr lang="pt-BR" sz="1600" dirty="0">
                  <a:solidFill>
                    <a:srgbClr val="002060"/>
                  </a:solidFill>
                </a:rPr>
                <a:t> = Resultado ajustado</a:t>
              </a:r>
            </a:p>
            <a:p>
              <a:pPr>
                <a:spcBef>
                  <a:spcPts val="1400"/>
                </a:spcBef>
                <a:buFont typeface="Arial" panose="020B0604020202020204" pitchFamily="34" charset="0"/>
                <a:buNone/>
              </a:pPr>
              <a:r>
                <a:rPr lang="pt-BR" sz="1600" dirty="0">
                  <a:solidFill>
                    <a:srgbClr val="002060"/>
                  </a:solidFill>
                </a:rPr>
                <a:t>(±) Variação de ativo circulante operacional</a:t>
              </a:r>
            </a:p>
            <a:p>
              <a:pPr>
                <a:spcBef>
                  <a:spcPts val="1400"/>
                </a:spcBef>
                <a:buFont typeface="Arial" panose="020B0604020202020204" pitchFamily="34" charset="0"/>
                <a:buNone/>
              </a:pPr>
              <a:r>
                <a:rPr lang="pt-BR" sz="1600" u="sng" dirty="0">
                  <a:solidFill>
                    <a:srgbClr val="002060"/>
                  </a:solidFill>
                </a:rPr>
                <a:t>(±) Variação de passivo circulante operacional</a:t>
              </a:r>
            </a:p>
            <a:p>
              <a:pPr>
                <a:spcBef>
                  <a:spcPts val="1400"/>
                </a:spcBef>
                <a:buFont typeface="Arial" panose="020B0604020202020204" pitchFamily="34" charset="0"/>
                <a:buNone/>
              </a:pPr>
              <a:r>
                <a:rPr lang="pt-BR" sz="1400" b="1" dirty="0">
                  <a:solidFill>
                    <a:srgbClr val="002060"/>
                  </a:solidFill>
                </a:rPr>
                <a:t>= TOTAL DO FLUXO DE CAIXA OPERACIONAL</a:t>
              </a:r>
              <a:endParaRPr lang="pt-BR" sz="1600" dirty="0">
                <a:solidFill>
                  <a:srgbClr val="002060"/>
                </a:solidFill>
              </a:endParaRPr>
            </a:p>
          </p:txBody>
        </p:sp>
      </p:grpSp>
    </p:spTree>
    <p:extLst>
      <p:ext uri="{BB962C8B-B14F-4D97-AF65-F5344CB8AC3E}">
        <p14:creationId xmlns:p14="http://schemas.microsoft.com/office/powerpoint/2010/main" val="37006425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pic>
        <p:nvPicPr>
          <p:cNvPr id="26" name="Imagem 25">
            <a:extLst>
              <a:ext uri="{FF2B5EF4-FFF2-40B4-BE49-F238E27FC236}">
                <a16:creationId xmlns:a16="http://schemas.microsoft.com/office/drawing/2014/main" id="{A5880073-7602-4402-A1C6-268A36CB7077}"/>
              </a:ext>
            </a:extLst>
          </p:cNvPr>
          <p:cNvPicPr>
            <a:picLocks noChangeAspect="1"/>
          </p:cNvPicPr>
          <p:nvPr/>
        </p:nvPicPr>
        <p:blipFill rotWithShape="1">
          <a:blip r:embed="rId2"/>
          <a:srcRect l="29885" t="21115" r="31346" b="14444"/>
          <a:stretch/>
        </p:blipFill>
        <p:spPr>
          <a:xfrm>
            <a:off x="2637800" y="1206806"/>
            <a:ext cx="6500658" cy="5496660"/>
          </a:xfrm>
          <a:prstGeom prst="rect">
            <a:avLst/>
          </a:prstGeom>
        </p:spPr>
      </p:pic>
    </p:spTree>
    <p:extLst>
      <p:ext uri="{BB962C8B-B14F-4D97-AF65-F5344CB8AC3E}">
        <p14:creationId xmlns:p14="http://schemas.microsoft.com/office/powerpoint/2010/main" val="392724831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pic>
        <p:nvPicPr>
          <p:cNvPr id="15" name="Imagem 14">
            <a:extLst>
              <a:ext uri="{FF2B5EF4-FFF2-40B4-BE49-F238E27FC236}">
                <a16:creationId xmlns:a16="http://schemas.microsoft.com/office/drawing/2014/main" id="{327E8E01-2995-4EA3-AFF0-D21979D0DB49}"/>
              </a:ext>
            </a:extLst>
          </p:cNvPr>
          <p:cNvPicPr>
            <a:picLocks noChangeAspect="1"/>
          </p:cNvPicPr>
          <p:nvPr/>
        </p:nvPicPr>
        <p:blipFill rotWithShape="1">
          <a:blip r:embed="rId2"/>
          <a:srcRect l="33000" t="16394" r="32384" b="5619"/>
          <a:stretch/>
        </p:blipFill>
        <p:spPr>
          <a:xfrm>
            <a:off x="2637800" y="1220701"/>
            <a:ext cx="6258237" cy="5615970"/>
          </a:xfrm>
          <a:prstGeom prst="rect">
            <a:avLst/>
          </a:prstGeom>
        </p:spPr>
      </p:pic>
    </p:spTree>
    <p:extLst>
      <p:ext uri="{BB962C8B-B14F-4D97-AF65-F5344CB8AC3E}">
        <p14:creationId xmlns:p14="http://schemas.microsoft.com/office/powerpoint/2010/main" val="344767448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1567209" y="2157410"/>
            <a:ext cx="9473860" cy="1015663"/>
          </a:xfrm>
          <a:prstGeom prst="rect">
            <a:avLst/>
          </a:prstGeom>
          <a:noFill/>
        </p:spPr>
        <p:txBody>
          <a:bodyPr wrap="square" rtlCol="0">
            <a:spAutoFit/>
          </a:bodyPr>
          <a:lstStyle/>
          <a:p>
            <a:pPr algn="ctr"/>
            <a:r>
              <a:rPr lang="pt-BR" sz="6000" b="1" dirty="0">
                <a:solidFill>
                  <a:srgbClr val="1E2C76"/>
                </a:solidFill>
                <a:latin typeface="+mj-lt"/>
              </a:rPr>
              <a:t>Exercícios - Lista</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07030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1567209" y="2157410"/>
            <a:ext cx="9473860" cy="1015663"/>
          </a:xfrm>
          <a:prstGeom prst="rect">
            <a:avLst/>
          </a:prstGeom>
          <a:noFill/>
        </p:spPr>
        <p:txBody>
          <a:bodyPr wrap="square" rtlCol="0">
            <a:spAutoFit/>
          </a:bodyPr>
          <a:lstStyle/>
          <a:p>
            <a:pPr algn="ctr"/>
            <a:r>
              <a:rPr lang="pt-BR" sz="6000" b="1" dirty="0">
                <a:solidFill>
                  <a:srgbClr val="1E2C76"/>
                </a:solidFill>
                <a:latin typeface="+mj-lt"/>
              </a:rPr>
              <a:t>Tópicos especiais: Estoque</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1424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8" name="Retângulo 7">
            <a:extLst>
              <a:ext uri="{FF2B5EF4-FFF2-40B4-BE49-F238E27FC236}">
                <a16:creationId xmlns:a16="http://schemas.microsoft.com/office/drawing/2014/main" id="{BD5AB13E-8B5D-4A38-B6AE-4EED3ED81F6E}"/>
              </a:ext>
            </a:extLst>
          </p:cNvPr>
          <p:cNvSpPr/>
          <p:nvPr/>
        </p:nvSpPr>
        <p:spPr>
          <a:xfrm>
            <a:off x="-53008" y="1497540"/>
            <a:ext cx="11979137" cy="5940088"/>
          </a:xfrm>
          <a:prstGeom prst="rect">
            <a:avLst/>
          </a:prstGeom>
        </p:spPr>
        <p:txBody>
          <a:bodyPr wrap="square">
            <a:spAutoFit/>
          </a:bodyPr>
          <a:lstStyle/>
          <a:p>
            <a:pPr lvl="1"/>
            <a:r>
              <a:rPr lang="pt-BR" sz="2500" b="1" dirty="0">
                <a:solidFill>
                  <a:srgbClr val="002060"/>
                </a:solidFill>
              </a:rPr>
              <a:t>O que incorpora o valor dos estoques no BP?</a:t>
            </a:r>
          </a:p>
          <a:p>
            <a:pPr lvl="1"/>
            <a:r>
              <a:rPr lang="pt-BR" sz="2500" dirty="0">
                <a:solidFill>
                  <a:srgbClr val="002060"/>
                </a:solidFill>
              </a:rPr>
              <a:t>Valor de Nota Fiscal</a:t>
            </a:r>
          </a:p>
          <a:p>
            <a:pPr lvl="1"/>
            <a:r>
              <a:rPr lang="pt-BR" sz="2500" dirty="0">
                <a:solidFill>
                  <a:srgbClr val="002060"/>
                </a:solidFill>
              </a:rPr>
              <a:t>(-) Impostos sobre compras (caso sejam recuperáveis)</a:t>
            </a:r>
          </a:p>
          <a:p>
            <a:pPr lvl="1"/>
            <a:r>
              <a:rPr lang="pt-BR" sz="2500" dirty="0">
                <a:solidFill>
                  <a:srgbClr val="002060"/>
                </a:solidFill>
              </a:rPr>
              <a:t>(+) transportes e seguros</a:t>
            </a:r>
          </a:p>
          <a:p>
            <a:pPr lvl="1"/>
            <a:r>
              <a:rPr lang="pt-BR" sz="2500" dirty="0">
                <a:solidFill>
                  <a:srgbClr val="002060"/>
                </a:solidFill>
              </a:rPr>
              <a:t>(=) valor do estoque </a:t>
            </a:r>
          </a:p>
          <a:p>
            <a:pPr lvl="1"/>
            <a:r>
              <a:rPr lang="pt-BR" sz="2500" dirty="0">
                <a:solidFill>
                  <a:srgbClr val="002060"/>
                </a:solidFill>
              </a:rPr>
              <a:t>Empresas Comerciais: mercadorias</a:t>
            </a:r>
          </a:p>
          <a:p>
            <a:pPr lvl="1"/>
            <a:r>
              <a:rPr lang="pt-BR" sz="2500" dirty="0">
                <a:solidFill>
                  <a:srgbClr val="002060"/>
                </a:solidFill>
              </a:rPr>
              <a:t>Em empresas industriais os estoques podem ser de:</a:t>
            </a:r>
          </a:p>
          <a:p>
            <a:pPr lvl="1"/>
            <a:r>
              <a:rPr lang="pt-BR" sz="2500" dirty="0">
                <a:solidFill>
                  <a:srgbClr val="002060"/>
                </a:solidFill>
              </a:rPr>
              <a:t>Matéria-prima,</a:t>
            </a:r>
          </a:p>
          <a:p>
            <a:pPr lvl="1"/>
            <a:r>
              <a:rPr lang="pt-BR" sz="2500" dirty="0">
                <a:solidFill>
                  <a:srgbClr val="002060"/>
                </a:solidFill>
              </a:rPr>
              <a:t>Produtos em processo,</a:t>
            </a:r>
          </a:p>
          <a:p>
            <a:pPr lvl="1"/>
            <a:r>
              <a:rPr lang="pt-BR" sz="2500" dirty="0">
                <a:solidFill>
                  <a:srgbClr val="002060"/>
                </a:solidFill>
              </a:rPr>
              <a:t>Produtos acabados,</a:t>
            </a:r>
          </a:p>
          <a:p>
            <a:pPr lvl="1"/>
            <a:r>
              <a:rPr lang="pt-BR" sz="2500" dirty="0">
                <a:solidFill>
                  <a:srgbClr val="002060"/>
                </a:solidFill>
              </a:rPr>
              <a:t>CADA TIPO DE ESTOQUE FICA NUMA CONTA (RAZONETE) SEPARADA, PARA FINS DE ANÁLISE.</a:t>
            </a:r>
          </a:p>
          <a:p>
            <a:endParaRPr lang="pt-BR" sz="2000" dirty="0">
              <a:solidFill>
                <a:srgbClr val="002060"/>
              </a:solidFill>
            </a:endParaRPr>
          </a:p>
          <a:p>
            <a:pPr algn="just">
              <a:lnSpc>
                <a:spcPct val="150000"/>
              </a:lnSpc>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spTree>
    <p:extLst>
      <p:ext uri="{BB962C8B-B14F-4D97-AF65-F5344CB8AC3E}">
        <p14:creationId xmlns:p14="http://schemas.microsoft.com/office/powerpoint/2010/main" val="19418221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8" name="Retângulo 7">
            <a:extLst>
              <a:ext uri="{FF2B5EF4-FFF2-40B4-BE49-F238E27FC236}">
                <a16:creationId xmlns:a16="http://schemas.microsoft.com/office/drawing/2014/main" id="{BD5AB13E-8B5D-4A38-B6AE-4EED3ED81F6E}"/>
              </a:ext>
            </a:extLst>
          </p:cNvPr>
          <p:cNvSpPr/>
          <p:nvPr/>
        </p:nvSpPr>
        <p:spPr>
          <a:xfrm>
            <a:off x="-53008" y="1497540"/>
            <a:ext cx="11979137" cy="6401753"/>
          </a:xfrm>
          <a:prstGeom prst="rect">
            <a:avLst/>
          </a:prstGeom>
        </p:spPr>
        <p:txBody>
          <a:bodyPr wrap="square">
            <a:spAutoFit/>
          </a:bodyPr>
          <a:lstStyle/>
          <a:p>
            <a:pPr lvl="1"/>
            <a:r>
              <a:rPr lang="pt-BR" sz="2500" b="1" dirty="0">
                <a:solidFill>
                  <a:srgbClr val="002060"/>
                </a:solidFill>
              </a:rPr>
              <a:t>Variação preço do estoque</a:t>
            </a:r>
          </a:p>
          <a:p>
            <a:pPr lvl="1"/>
            <a:r>
              <a:rPr lang="pt-BR" sz="2500" dirty="0">
                <a:solidFill>
                  <a:srgbClr val="002060"/>
                </a:solidFill>
              </a:rPr>
              <a:t>Se houver, por motivo de escassez ou qualquer outro motivo, </a:t>
            </a:r>
            <a:r>
              <a:rPr lang="pt-BR" sz="2500" b="1" dirty="0">
                <a:solidFill>
                  <a:srgbClr val="002060"/>
                </a:solidFill>
              </a:rPr>
              <a:t>um AUMENTO </a:t>
            </a:r>
            <a:r>
              <a:rPr lang="pt-BR" sz="2500" dirty="0">
                <a:solidFill>
                  <a:srgbClr val="002060"/>
                </a:solidFill>
              </a:rPr>
              <a:t>do valor do estoque. O estoque não poderá ser corrigido, permanecerá no balanço pelo custo de aquisição até ser vendido.</a:t>
            </a:r>
          </a:p>
          <a:p>
            <a:pPr lvl="1"/>
            <a:endParaRPr lang="pt-BR" sz="2500" dirty="0">
              <a:solidFill>
                <a:srgbClr val="002060"/>
              </a:solidFill>
            </a:endParaRPr>
          </a:p>
          <a:p>
            <a:pPr lvl="1"/>
            <a:r>
              <a:rPr lang="pt-BR" sz="2500" b="1" dirty="0">
                <a:solidFill>
                  <a:srgbClr val="002060"/>
                </a:solidFill>
              </a:rPr>
              <a:t>Se o estoque sofrer DESVALORIZAÇÃO</a:t>
            </a:r>
            <a:r>
              <a:rPr lang="pt-BR" sz="2500" dirty="0">
                <a:solidFill>
                  <a:srgbClr val="002060"/>
                </a:solidFill>
              </a:rPr>
              <a:t>:</a:t>
            </a:r>
          </a:p>
          <a:p>
            <a:pPr lvl="1"/>
            <a:r>
              <a:rPr lang="pt-BR" sz="2500" dirty="0">
                <a:solidFill>
                  <a:srgbClr val="002060"/>
                </a:solidFill>
              </a:rPr>
              <a:t>A empresa deve corrigir para baixo o valor de seu estoque no balanço. </a:t>
            </a:r>
          </a:p>
          <a:p>
            <a:pPr lvl="1"/>
            <a:r>
              <a:rPr lang="pt-BR" sz="2500" dirty="0">
                <a:solidFill>
                  <a:srgbClr val="002060"/>
                </a:solidFill>
              </a:rPr>
              <a:t>Dentro da lógica: custo ou mercado, dos dois o menor.</a:t>
            </a:r>
          </a:p>
          <a:p>
            <a:pPr lvl="1"/>
            <a:r>
              <a:rPr lang="pt-BR" sz="2500" b="1" dirty="0">
                <a:solidFill>
                  <a:srgbClr val="002060"/>
                </a:solidFill>
              </a:rPr>
              <a:t>Este procedimento é chamado </a:t>
            </a:r>
            <a:r>
              <a:rPr lang="pt-BR" sz="2500" b="1" dirty="0" err="1">
                <a:solidFill>
                  <a:srgbClr val="002060"/>
                </a:solidFill>
              </a:rPr>
              <a:t>impairment</a:t>
            </a:r>
            <a:r>
              <a:rPr lang="pt-BR" sz="2500" b="1" dirty="0">
                <a:solidFill>
                  <a:srgbClr val="002060"/>
                </a:solidFill>
              </a:rPr>
              <a:t>.</a:t>
            </a:r>
          </a:p>
          <a:p>
            <a:pPr lvl="1"/>
            <a:endParaRPr lang="pt-BR" sz="2500" b="1" dirty="0">
              <a:solidFill>
                <a:srgbClr val="002060"/>
              </a:solidFill>
            </a:endParaRPr>
          </a:p>
          <a:p>
            <a:pPr lvl="1"/>
            <a:r>
              <a:rPr lang="pt-BR" sz="2500" b="1" dirty="0">
                <a:solidFill>
                  <a:srgbClr val="002060"/>
                </a:solidFill>
              </a:rPr>
              <a:t>E se o estoque que sofreu </a:t>
            </a:r>
            <a:r>
              <a:rPr lang="pt-BR" sz="2500" b="1" dirty="0" err="1">
                <a:solidFill>
                  <a:srgbClr val="002060"/>
                </a:solidFill>
              </a:rPr>
              <a:t>impairment</a:t>
            </a:r>
            <a:r>
              <a:rPr lang="pt-BR" sz="2500" b="1" dirty="0">
                <a:solidFill>
                  <a:srgbClr val="002060"/>
                </a:solidFill>
              </a:rPr>
              <a:t> tornar a valorizar?	</a:t>
            </a:r>
          </a:p>
          <a:p>
            <a:pPr lvl="1"/>
            <a:r>
              <a:rPr lang="pt-BR" sz="2500" dirty="0">
                <a:solidFill>
                  <a:srgbClr val="002060"/>
                </a:solidFill>
              </a:rPr>
              <a:t>Nesse caso, o valor do estoque pode ser corrigido para cima até o limite do custo original de aquisição.</a:t>
            </a:r>
          </a:p>
          <a:p>
            <a:pPr lvl="1"/>
            <a:endParaRPr lang="pt-BR" sz="2500" dirty="0">
              <a:solidFill>
                <a:srgbClr val="002060"/>
              </a:solidFill>
            </a:endParaRPr>
          </a:p>
          <a:p>
            <a:pPr algn="just">
              <a:lnSpc>
                <a:spcPct val="150000"/>
              </a:lnSpc>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spTree>
    <p:extLst>
      <p:ext uri="{BB962C8B-B14F-4D97-AF65-F5344CB8AC3E}">
        <p14:creationId xmlns:p14="http://schemas.microsoft.com/office/powerpoint/2010/main" val="14603828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8" name="Retângulo 7">
            <a:extLst>
              <a:ext uri="{FF2B5EF4-FFF2-40B4-BE49-F238E27FC236}">
                <a16:creationId xmlns:a16="http://schemas.microsoft.com/office/drawing/2014/main" id="{BD5AB13E-8B5D-4A38-B6AE-4EED3ED81F6E}"/>
              </a:ext>
            </a:extLst>
          </p:cNvPr>
          <p:cNvSpPr/>
          <p:nvPr/>
        </p:nvSpPr>
        <p:spPr>
          <a:xfrm>
            <a:off x="-53008" y="1497540"/>
            <a:ext cx="11979137" cy="6240170"/>
          </a:xfrm>
          <a:prstGeom prst="rect">
            <a:avLst/>
          </a:prstGeom>
        </p:spPr>
        <p:txBody>
          <a:bodyPr wrap="square">
            <a:spAutoFit/>
          </a:bodyPr>
          <a:lstStyle/>
          <a:p>
            <a:pPr lvl="1"/>
            <a:r>
              <a:rPr lang="pt-BR" sz="2500" b="1" dirty="0">
                <a:solidFill>
                  <a:srgbClr val="002060"/>
                </a:solidFill>
              </a:rPr>
              <a:t>Controle de Estoque</a:t>
            </a:r>
          </a:p>
          <a:p>
            <a:pPr>
              <a:lnSpc>
                <a:spcPct val="150000"/>
              </a:lnSpc>
            </a:pPr>
            <a:endParaRPr lang="pt-BR" b="1" dirty="0"/>
          </a:p>
          <a:p>
            <a:pPr lvl="1" algn="just">
              <a:lnSpc>
                <a:spcPct val="150000"/>
              </a:lnSpc>
            </a:pPr>
            <a:r>
              <a:rPr lang="pt-BR" sz="2500" b="1" dirty="0">
                <a:solidFill>
                  <a:srgbClr val="002060"/>
                </a:solidFill>
              </a:rPr>
              <a:t>Inventário periódico: </a:t>
            </a:r>
            <a:r>
              <a:rPr lang="pt-BR" sz="2500" dirty="0">
                <a:solidFill>
                  <a:srgbClr val="002060"/>
                </a:solidFill>
              </a:rPr>
              <a:t>a empresa registra as compras de estoque e as vendas realizadas a cada período. O valor do custo da mercadoria vendida é apurado apenas periodicamente.</a:t>
            </a:r>
          </a:p>
          <a:p>
            <a:pPr lvl="1" algn="just">
              <a:lnSpc>
                <a:spcPct val="150000"/>
              </a:lnSpc>
            </a:pPr>
            <a:endParaRPr lang="pt-BR" sz="2500" dirty="0">
              <a:solidFill>
                <a:srgbClr val="002060"/>
              </a:solidFill>
            </a:endParaRPr>
          </a:p>
          <a:p>
            <a:pPr lvl="1" algn="just">
              <a:lnSpc>
                <a:spcPct val="150000"/>
              </a:lnSpc>
            </a:pPr>
            <a:r>
              <a:rPr lang="pt-BR" sz="2500" b="1" dirty="0">
                <a:solidFill>
                  <a:srgbClr val="002060"/>
                </a:solidFill>
              </a:rPr>
              <a:t>Inventário permanente: </a:t>
            </a:r>
            <a:r>
              <a:rPr lang="pt-BR" sz="2500" dirty="0">
                <a:solidFill>
                  <a:srgbClr val="002060"/>
                </a:solidFill>
              </a:rPr>
              <a:t>é feito o controle contínuo de entradas e saídas de estoques, tanto em termos de valores 	quanto de quantidades. O custo da mercadoria vendia é apurado a cada transação de compra e venda.</a:t>
            </a:r>
          </a:p>
          <a:p>
            <a:pPr lvl="1"/>
            <a:endParaRPr lang="pt-BR" sz="2500" dirty="0">
              <a:solidFill>
                <a:srgbClr val="002060"/>
              </a:solidFill>
            </a:endParaRPr>
          </a:p>
          <a:p>
            <a:pPr algn="just">
              <a:lnSpc>
                <a:spcPct val="150000"/>
              </a:lnSpc>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spTree>
    <p:extLst>
      <p:ext uri="{BB962C8B-B14F-4D97-AF65-F5344CB8AC3E}">
        <p14:creationId xmlns:p14="http://schemas.microsoft.com/office/powerpoint/2010/main" val="24682716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8" name="Retângulo 7">
            <a:extLst>
              <a:ext uri="{FF2B5EF4-FFF2-40B4-BE49-F238E27FC236}">
                <a16:creationId xmlns:a16="http://schemas.microsoft.com/office/drawing/2014/main" id="{BD5AB13E-8B5D-4A38-B6AE-4EED3ED81F6E}"/>
              </a:ext>
            </a:extLst>
          </p:cNvPr>
          <p:cNvSpPr/>
          <p:nvPr/>
        </p:nvSpPr>
        <p:spPr>
          <a:xfrm>
            <a:off x="-53008" y="1497540"/>
            <a:ext cx="11979137" cy="5278368"/>
          </a:xfrm>
          <a:prstGeom prst="rect">
            <a:avLst/>
          </a:prstGeom>
        </p:spPr>
        <p:txBody>
          <a:bodyPr wrap="square">
            <a:spAutoFit/>
          </a:bodyPr>
          <a:lstStyle/>
          <a:p>
            <a:pPr lvl="1"/>
            <a:r>
              <a:rPr lang="pt-BR" sz="2500" b="1" dirty="0">
                <a:solidFill>
                  <a:srgbClr val="002060"/>
                </a:solidFill>
              </a:rPr>
              <a:t>Controle de Estoque – Preços diferentes nos lotes</a:t>
            </a:r>
          </a:p>
          <a:p>
            <a:pPr>
              <a:lnSpc>
                <a:spcPct val="150000"/>
              </a:lnSpc>
            </a:pPr>
            <a:endParaRPr lang="pt-BR" b="1" dirty="0"/>
          </a:p>
          <a:p>
            <a:pPr algn="just"/>
            <a:r>
              <a:rPr lang="pt-BR" sz="2500" b="1" dirty="0">
                <a:solidFill>
                  <a:srgbClr val="002060"/>
                </a:solidFill>
              </a:rPr>
              <a:t>      </a:t>
            </a:r>
            <a:r>
              <a:rPr lang="pt-BR" sz="2500" dirty="0">
                <a:solidFill>
                  <a:srgbClr val="002060"/>
                </a:solidFill>
              </a:rPr>
              <a:t>Há  critérios de valoração dos estoques:</a:t>
            </a:r>
          </a:p>
          <a:p>
            <a:pPr algn="just"/>
            <a:endParaRPr lang="pt-BR" sz="2500" dirty="0">
              <a:solidFill>
                <a:srgbClr val="002060"/>
              </a:solidFill>
            </a:endParaRPr>
          </a:p>
          <a:p>
            <a:pPr lvl="1" algn="just"/>
            <a:r>
              <a:rPr lang="pt-BR" sz="2500" dirty="0">
                <a:solidFill>
                  <a:srgbClr val="002060"/>
                </a:solidFill>
              </a:rPr>
              <a:t>Custo específico (cada artigo possui seu preço específico) – Pouco utilizado</a:t>
            </a:r>
          </a:p>
          <a:p>
            <a:pPr lvl="1" algn="just"/>
            <a:r>
              <a:rPr lang="pt-BR" sz="2500" dirty="0">
                <a:solidFill>
                  <a:srgbClr val="002060"/>
                </a:solidFill>
              </a:rPr>
              <a:t>PEPS (primeiro que entra, primeiro que sai) – Maior Lucro</a:t>
            </a:r>
          </a:p>
          <a:p>
            <a:pPr lvl="1" algn="just"/>
            <a:r>
              <a:rPr lang="pt-BR" sz="2500" dirty="0">
                <a:solidFill>
                  <a:srgbClr val="002060"/>
                </a:solidFill>
              </a:rPr>
              <a:t>UEPS (último que entra, primeiro que sai) – Menor Lucro</a:t>
            </a:r>
          </a:p>
          <a:p>
            <a:pPr lvl="1" algn="just"/>
            <a:r>
              <a:rPr lang="pt-BR" sz="2500" dirty="0">
                <a:solidFill>
                  <a:srgbClr val="002060"/>
                </a:solidFill>
              </a:rPr>
              <a:t>MPM (média ponderada móvel).</a:t>
            </a:r>
          </a:p>
          <a:p>
            <a:pPr algn="just"/>
            <a:endParaRPr lang="pt-BR" sz="2500" dirty="0">
              <a:solidFill>
                <a:srgbClr val="002060"/>
              </a:solidFill>
            </a:endParaRPr>
          </a:p>
          <a:p>
            <a:pPr algn="just"/>
            <a:r>
              <a:rPr lang="pt-BR" sz="2500" dirty="0">
                <a:solidFill>
                  <a:srgbClr val="002060"/>
                </a:solidFill>
              </a:rPr>
              <a:t>      UEPS não é permitido pela legislação</a:t>
            </a:r>
          </a:p>
          <a:p>
            <a:pPr lvl="1"/>
            <a:endParaRPr lang="pt-BR" sz="2500" dirty="0">
              <a:solidFill>
                <a:srgbClr val="002060"/>
              </a:solidFill>
            </a:endParaRPr>
          </a:p>
          <a:p>
            <a:pPr algn="just">
              <a:lnSpc>
                <a:spcPct val="150000"/>
              </a:lnSpc>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spTree>
    <p:extLst>
      <p:ext uri="{BB962C8B-B14F-4D97-AF65-F5344CB8AC3E}">
        <p14:creationId xmlns:p14="http://schemas.microsoft.com/office/powerpoint/2010/main" val="331690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266700" y="1426754"/>
            <a:ext cx="11925300" cy="691439"/>
          </a:xfrm>
          <a:prstGeom prst="rect">
            <a:avLst/>
          </a:prstGeom>
        </p:spPr>
        <p:txBody>
          <a:bodyPr>
            <a:normAutofit fontScale="70000" lnSpcReduction="20000"/>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3200" dirty="0">
                <a:solidFill>
                  <a:srgbClr val="1E2C76"/>
                </a:solidFill>
                <a:latin typeface="+mn-lt"/>
                <a:ea typeface="+mn-ea"/>
              </a:rPr>
              <a:t>Balanço Patrimonial</a:t>
            </a:r>
          </a:p>
          <a:p>
            <a:pPr marL="228600" lvl="2" algn="just" eaLnBrk="1" hangingPunct="1">
              <a:lnSpc>
                <a:spcPct val="80000"/>
              </a:lnSpc>
              <a:spcBef>
                <a:spcPts val="1000"/>
              </a:spcBef>
              <a:buClr>
                <a:srgbClr val="FF3300"/>
              </a:buClr>
              <a:defRPr/>
            </a:pPr>
            <a:r>
              <a:rPr lang="pt-BR" altLang="pt-BR" sz="2500" b="0" dirty="0">
                <a:latin typeface="+mn-lt"/>
                <a:ea typeface="+mn-ea"/>
              </a:rPr>
              <a:t>	</a:t>
            </a:r>
            <a:endParaRPr lang="pt-BR" b="0" dirty="0">
              <a:latin typeface="+mn-lt"/>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sp>
        <p:nvSpPr>
          <p:cNvPr id="21" name="Rectangle 3">
            <a:extLst>
              <a:ext uri="{FF2B5EF4-FFF2-40B4-BE49-F238E27FC236}">
                <a16:creationId xmlns:a16="http://schemas.microsoft.com/office/drawing/2014/main" id="{D349C442-5B44-41EE-8901-AF3E471DBEA3}"/>
              </a:ext>
            </a:extLst>
          </p:cNvPr>
          <p:cNvSpPr txBox="1">
            <a:spLocks noChangeArrowheads="1"/>
          </p:cNvSpPr>
          <p:nvPr/>
        </p:nvSpPr>
        <p:spPr>
          <a:xfrm>
            <a:off x="310323" y="2041947"/>
            <a:ext cx="10387914" cy="19319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952500">
              <a:lnSpc>
                <a:spcPct val="40000"/>
              </a:lnSpc>
              <a:buFont typeface="Arial" panose="020B0604020202020204" pitchFamily="34" charset="0"/>
              <a:buNone/>
            </a:pPr>
            <a:endParaRPr lang="pt-BR" altLang="pt-BR" sz="2400" dirty="0">
              <a:latin typeface="Arial" panose="020B0604020202020204" pitchFamily="34" charset="0"/>
            </a:endParaRPr>
          </a:p>
          <a:p>
            <a:pPr marL="742950" lvl="1" indent="-285750" algn="ctr">
              <a:spcBef>
                <a:spcPct val="10000"/>
              </a:spcBef>
            </a:pPr>
            <a:r>
              <a:rPr lang="pt-BR" sz="2200" b="1" dirty="0">
                <a:ea typeface="ＭＳ Ｐゴシック" charset="0"/>
              </a:rPr>
              <a:t>ATIVO = PASSIVO EXIGÍVEL + PATRIMÔNIO LÍQUIDO</a:t>
            </a:r>
          </a:p>
          <a:p>
            <a:pPr marL="742950" lvl="1" indent="-285750" algn="just">
              <a:spcBef>
                <a:spcPct val="10000"/>
              </a:spcBef>
            </a:pPr>
            <a:r>
              <a:rPr lang="pt-BR" sz="2200" dirty="0">
                <a:ea typeface="ＭＳ Ｐゴシック" charset="0"/>
              </a:rPr>
              <a:t>Isso ocorre porque todo o dinheiro investido nos ativos foi financiado pelos sócios (patrimônio líquido) ou por algum instrumento que gerou obrigações (passivo).</a:t>
            </a:r>
          </a:p>
        </p:txBody>
      </p:sp>
      <p:sp>
        <p:nvSpPr>
          <p:cNvPr id="22" name="Rectangle 4">
            <a:extLst>
              <a:ext uri="{FF2B5EF4-FFF2-40B4-BE49-F238E27FC236}">
                <a16:creationId xmlns:a16="http://schemas.microsoft.com/office/drawing/2014/main" id="{3845B7D7-9A7C-4DBE-9910-B987CD5DE84A}"/>
              </a:ext>
            </a:extLst>
          </p:cNvPr>
          <p:cNvSpPr>
            <a:spLocks noChangeArrowheads="1"/>
          </p:cNvSpPr>
          <p:nvPr/>
        </p:nvSpPr>
        <p:spPr bwMode="auto">
          <a:xfrm>
            <a:off x="1853514" y="3833193"/>
            <a:ext cx="3744913" cy="2160587"/>
          </a:xfrm>
          <a:prstGeom prst="rect">
            <a:avLst/>
          </a:prstGeom>
          <a:solidFill>
            <a:srgbClr val="FFFF0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pt-BR" sz="3200" b="1" dirty="0">
                <a:solidFill>
                  <a:srgbClr val="6D6D6D"/>
                </a:solidFill>
                <a:effectLst>
                  <a:outerShdw blurRad="50800" dist="38100" dir="2700000" algn="tl" rotWithShape="0">
                    <a:prstClr val="black">
                      <a:alpha val="40000"/>
                    </a:prstClr>
                  </a:outerShdw>
                </a:effectLst>
                <a:latin typeface="+mj-lt"/>
                <a:ea typeface="+mj-ea"/>
                <a:cs typeface="+mj-cs"/>
              </a:rPr>
              <a:t>Bens e direitos</a:t>
            </a:r>
          </a:p>
          <a:p>
            <a:pPr algn="ctr">
              <a:defRPr/>
            </a:pPr>
            <a:r>
              <a:rPr lang="pt-BR" sz="3200" b="1" dirty="0">
                <a:solidFill>
                  <a:srgbClr val="6D6D6D"/>
                </a:solidFill>
                <a:effectLst>
                  <a:outerShdw blurRad="50800" dist="38100" dir="2700000" algn="tl" rotWithShape="0">
                    <a:prstClr val="black">
                      <a:alpha val="40000"/>
                    </a:prstClr>
                  </a:outerShdw>
                </a:effectLst>
                <a:latin typeface="+mj-lt"/>
                <a:ea typeface="+mj-ea"/>
                <a:cs typeface="+mj-cs"/>
              </a:rPr>
              <a:t> possuídos</a:t>
            </a:r>
          </a:p>
        </p:txBody>
      </p:sp>
      <p:sp>
        <p:nvSpPr>
          <p:cNvPr id="23" name="Rectangle 4">
            <a:extLst>
              <a:ext uri="{FF2B5EF4-FFF2-40B4-BE49-F238E27FC236}">
                <a16:creationId xmlns:a16="http://schemas.microsoft.com/office/drawing/2014/main" id="{D062E61E-461E-4E20-BC30-0F483AE37009}"/>
              </a:ext>
            </a:extLst>
          </p:cNvPr>
          <p:cNvSpPr>
            <a:spLocks noChangeArrowheads="1"/>
          </p:cNvSpPr>
          <p:nvPr/>
        </p:nvSpPr>
        <p:spPr bwMode="auto">
          <a:xfrm>
            <a:off x="5866815" y="3814121"/>
            <a:ext cx="3816350" cy="2160587"/>
          </a:xfrm>
          <a:prstGeom prst="rect">
            <a:avLst/>
          </a:prstGeom>
          <a:solidFill>
            <a:srgbClr val="92D05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pt-BR" sz="2400" b="1" dirty="0">
                <a:solidFill>
                  <a:srgbClr val="6D6D6D"/>
                </a:solidFill>
                <a:effectLst>
                  <a:outerShdw blurRad="50800" dist="38100" dir="2700000" algn="tl" rotWithShape="0">
                    <a:prstClr val="black">
                      <a:alpha val="40000"/>
                    </a:prstClr>
                  </a:outerShdw>
                </a:effectLst>
                <a:latin typeface="+mj-lt"/>
                <a:ea typeface="+mj-ea"/>
                <a:cs typeface="+mj-cs"/>
              </a:rPr>
              <a:t>Fontes de </a:t>
            </a:r>
          </a:p>
          <a:p>
            <a:pPr algn="ctr">
              <a:defRPr/>
            </a:pPr>
            <a:r>
              <a:rPr lang="pt-BR" sz="2400" b="1" dirty="0">
                <a:solidFill>
                  <a:srgbClr val="6D6D6D"/>
                </a:solidFill>
                <a:effectLst>
                  <a:outerShdw blurRad="50800" dist="38100" dir="2700000" algn="tl" rotWithShape="0">
                    <a:prstClr val="black">
                      <a:alpha val="40000"/>
                    </a:prstClr>
                  </a:outerShdw>
                </a:effectLst>
                <a:latin typeface="+mj-lt"/>
                <a:ea typeface="+mj-ea"/>
                <a:cs typeface="+mj-cs"/>
              </a:rPr>
              <a:t>recursos utilizados</a:t>
            </a:r>
          </a:p>
          <a:p>
            <a:pPr algn="ctr">
              <a:defRPr/>
            </a:pPr>
            <a:r>
              <a:rPr lang="pt-BR" sz="2400" b="1" dirty="0">
                <a:solidFill>
                  <a:srgbClr val="6D6D6D"/>
                </a:solidFill>
                <a:effectLst>
                  <a:outerShdw blurRad="50800" dist="38100" dir="2700000" algn="tl" rotWithShape="0">
                    <a:prstClr val="black">
                      <a:alpha val="40000"/>
                    </a:prstClr>
                  </a:outerShdw>
                </a:effectLst>
                <a:latin typeface="+mj-lt"/>
                <a:ea typeface="+mj-ea"/>
                <a:cs typeface="+mj-cs"/>
              </a:rPr>
              <a:t>para a aquisição </a:t>
            </a:r>
          </a:p>
          <a:p>
            <a:pPr algn="ctr">
              <a:defRPr/>
            </a:pPr>
            <a:r>
              <a:rPr lang="pt-BR" sz="2400" b="1" dirty="0">
                <a:solidFill>
                  <a:srgbClr val="6D6D6D"/>
                </a:solidFill>
                <a:effectLst>
                  <a:outerShdw blurRad="50800" dist="38100" dir="2700000" algn="tl" rotWithShape="0">
                    <a:prstClr val="black">
                      <a:alpha val="40000"/>
                    </a:prstClr>
                  </a:outerShdw>
                </a:effectLst>
                <a:latin typeface="+mj-lt"/>
                <a:ea typeface="+mj-ea"/>
                <a:cs typeface="+mj-cs"/>
              </a:rPr>
              <a:t>de bens e</a:t>
            </a:r>
          </a:p>
          <a:p>
            <a:pPr algn="ctr">
              <a:defRPr/>
            </a:pPr>
            <a:r>
              <a:rPr lang="pt-BR" sz="2400" b="1" dirty="0">
                <a:solidFill>
                  <a:srgbClr val="6D6D6D"/>
                </a:solidFill>
                <a:effectLst>
                  <a:outerShdw blurRad="50800" dist="38100" dir="2700000" algn="tl" rotWithShape="0">
                    <a:prstClr val="black">
                      <a:alpha val="40000"/>
                    </a:prstClr>
                  </a:outerShdw>
                </a:effectLst>
                <a:latin typeface="+mj-lt"/>
                <a:ea typeface="+mj-ea"/>
                <a:cs typeface="+mj-cs"/>
              </a:rPr>
              <a:t> direitos</a:t>
            </a:r>
          </a:p>
        </p:txBody>
      </p:sp>
    </p:spTree>
    <p:extLst>
      <p:ext uri="{BB962C8B-B14F-4D97-AF65-F5344CB8AC3E}">
        <p14:creationId xmlns:p14="http://schemas.microsoft.com/office/powerpoint/2010/main" val="312101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8" name="Retângulo 7">
            <a:extLst>
              <a:ext uri="{FF2B5EF4-FFF2-40B4-BE49-F238E27FC236}">
                <a16:creationId xmlns:a16="http://schemas.microsoft.com/office/drawing/2014/main" id="{BD5AB13E-8B5D-4A38-B6AE-4EED3ED81F6E}"/>
              </a:ext>
            </a:extLst>
          </p:cNvPr>
          <p:cNvSpPr/>
          <p:nvPr/>
        </p:nvSpPr>
        <p:spPr>
          <a:xfrm>
            <a:off x="-53008" y="1497540"/>
            <a:ext cx="11979137" cy="2200602"/>
          </a:xfrm>
          <a:prstGeom prst="rect">
            <a:avLst/>
          </a:prstGeom>
        </p:spPr>
        <p:txBody>
          <a:bodyPr wrap="square">
            <a:spAutoFit/>
          </a:bodyPr>
          <a:lstStyle/>
          <a:p>
            <a:pPr lvl="1"/>
            <a:r>
              <a:rPr lang="pt-BR" sz="2500" b="1" dirty="0">
                <a:solidFill>
                  <a:srgbClr val="002060"/>
                </a:solidFill>
              </a:rPr>
              <a:t>Controle de Estoque – Ficha de Estoque</a:t>
            </a:r>
          </a:p>
          <a:p>
            <a:pPr>
              <a:lnSpc>
                <a:spcPct val="150000"/>
              </a:lnSpc>
            </a:pPr>
            <a:endParaRPr lang="pt-BR" b="1" dirty="0"/>
          </a:p>
          <a:p>
            <a:pPr algn="just"/>
            <a:r>
              <a:rPr lang="pt-BR" sz="2500" b="1" dirty="0">
                <a:solidFill>
                  <a:srgbClr val="002060"/>
                </a:solidFill>
              </a:rPr>
              <a:t>     </a:t>
            </a:r>
            <a:endParaRPr lang="pt-BR" sz="2500" dirty="0">
              <a:solidFill>
                <a:srgbClr val="002060"/>
              </a:solidFill>
            </a:endParaRPr>
          </a:p>
          <a:p>
            <a:pPr algn="just">
              <a:lnSpc>
                <a:spcPct val="150000"/>
              </a:lnSpc>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pic>
        <p:nvPicPr>
          <p:cNvPr id="20" name="Espaço Reservado para Conteúdo 6">
            <a:extLst>
              <a:ext uri="{FF2B5EF4-FFF2-40B4-BE49-F238E27FC236}">
                <a16:creationId xmlns:a16="http://schemas.microsoft.com/office/drawing/2014/main" id="{2B68A384-A90D-4B9E-B479-3C1279A6AB4B}"/>
              </a:ext>
            </a:extLst>
          </p:cNvPr>
          <p:cNvPicPr>
            <a:picLocks noChangeAspect="1"/>
          </p:cNvPicPr>
          <p:nvPr/>
        </p:nvPicPr>
        <p:blipFill>
          <a:blip r:embed="rId2"/>
          <a:stretch>
            <a:fillRect/>
          </a:stretch>
        </p:blipFill>
        <p:spPr>
          <a:xfrm>
            <a:off x="1193146" y="2447254"/>
            <a:ext cx="9805707" cy="3796545"/>
          </a:xfrm>
          <a:prstGeom prst="rect">
            <a:avLst/>
          </a:prstGeom>
        </p:spPr>
      </p:pic>
    </p:spTree>
    <p:extLst>
      <p:ext uri="{BB962C8B-B14F-4D97-AF65-F5344CB8AC3E}">
        <p14:creationId xmlns:p14="http://schemas.microsoft.com/office/powerpoint/2010/main" val="21688339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8" name="Retângulo 7">
            <a:extLst>
              <a:ext uri="{FF2B5EF4-FFF2-40B4-BE49-F238E27FC236}">
                <a16:creationId xmlns:a16="http://schemas.microsoft.com/office/drawing/2014/main" id="{BD5AB13E-8B5D-4A38-B6AE-4EED3ED81F6E}"/>
              </a:ext>
            </a:extLst>
          </p:cNvPr>
          <p:cNvSpPr/>
          <p:nvPr/>
        </p:nvSpPr>
        <p:spPr>
          <a:xfrm>
            <a:off x="-53008" y="1497540"/>
            <a:ext cx="11979137" cy="2200602"/>
          </a:xfrm>
          <a:prstGeom prst="rect">
            <a:avLst/>
          </a:prstGeom>
        </p:spPr>
        <p:txBody>
          <a:bodyPr wrap="square">
            <a:spAutoFit/>
          </a:bodyPr>
          <a:lstStyle/>
          <a:p>
            <a:pPr lvl="1"/>
            <a:r>
              <a:rPr lang="pt-BR" sz="2500" b="1" dirty="0">
                <a:solidFill>
                  <a:srgbClr val="002060"/>
                </a:solidFill>
              </a:rPr>
              <a:t>Controle de Estoque – Ficha de Estoque</a:t>
            </a:r>
          </a:p>
          <a:p>
            <a:pPr>
              <a:lnSpc>
                <a:spcPct val="150000"/>
              </a:lnSpc>
            </a:pPr>
            <a:endParaRPr lang="pt-BR" b="1" dirty="0"/>
          </a:p>
          <a:p>
            <a:pPr algn="just"/>
            <a:r>
              <a:rPr lang="pt-BR" sz="2500" b="1" dirty="0">
                <a:solidFill>
                  <a:srgbClr val="002060"/>
                </a:solidFill>
              </a:rPr>
              <a:t>     </a:t>
            </a:r>
            <a:endParaRPr lang="pt-BR" sz="2500" dirty="0">
              <a:solidFill>
                <a:srgbClr val="002060"/>
              </a:solidFill>
            </a:endParaRPr>
          </a:p>
          <a:p>
            <a:pPr algn="just">
              <a:lnSpc>
                <a:spcPct val="150000"/>
              </a:lnSpc>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graphicFrame>
        <p:nvGraphicFramePr>
          <p:cNvPr id="21" name="Tabela 20">
            <a:extLst>
              <a:ext uri="{FF2B5EF4-FFF2-40B4-BE49-F238E27FC236}">
                <a16:creationId xmlns:a16="http://schemas.microsoft.com/office/drawing/2014/main" id="{99BA44D9-5891-4042-A692-720E85B85A75}"/>
              </a:ext>
            </a:extLst>
          </p:cNvPr>
          <p:cNvGraphicFramePr>
            <a:graphicFrameLocks noGrp="1"/>
          </p:cNvGraphicFramePr>
          <p:nvPr>
            <p:extLst>
              <p:ext uri="{D42A27DB-BD31-4B8C-83A1-F6EECF244321}">
                <p14:modId xmlns:p14="http://schemas.microsoft.com/office/powerpoint/2010/main" val="890255667"/>
              </p:ext>
            </p:extLst>
          </p:nvPr>
        </p:nvGraphicFramePr>
        <p:xfrm>
          <a:off x="1204072" y="2084651"/>
          <a:ext cx="9464976" cy="3970780"/>
        </p:xfrm>
        <a:graphic>
          <a:graphicData uri="http://schemas.openxmlformats.org/drawingml/2006/table">
            <a:tbl>
              <a:tblPr>
                <a:tableStyleId>{5C22544A-7EE6-4342-B048-85BDC9FD1C3A}</a:tableStyleId>
              </a:tblPr>
              <a:tblGrid>
                <a:gridCol w="2366244">
                  <a:extLst>
                    <a:ext uri="{9D8B030D-6E8A-4147-A177-3AD203B41FA5}">
                      <a16:colId xmlns:a16="http://schemas.microsoft.com/office/drawing/2014/main" val="1659134870"/>
                    </a:ext>
                  </a:extLst>
                </a:gridCol>
                <a:gridCol w="2366244">
                  <a:extLst>
                    <a:ext uri="{9D8B030D-6E8A-4147-A177-3AD203B41FA5}">
                      <a16:colId xmlns:a16="http://schemas.microsoft.com/office/drawing/2014/main" val="1206001187"/>
                    </a:ext>
                  </a:extLst>
                </a:gridCol>
                <a:gridCol w="2366244">
                  <a:extLst>
                    <a:ext uri="{9D8B030D-6E8A-4147-A177-3AD203B41FA5}">
                      <a16:colId xmlns:a16="http://schemas.microsoft.com/office/drawing/2014/main" val="2209684412"/>
                    </a:ext>
                  </a:extLst>
                </a:gridCol>
                <a:gridCol w="2366244">
                  <a:extLst>
                    <a:ext uri="{9D8B030D-6E8A-4147-A177-3AD203B41FA5}">
                      <a16:colId xmlns:a16="http://schemas.microsoft.com/office/drawing/2014/main" val="3549492646"/>
                    </a:ext>
                  </a:extLst>
                </a:gridCol>
              </a:tblGrid>
              <a:tr h="794156">
                <a:tc>
                  <a:txBody>
                    <a:bodyPr/>
                    <a:lstStyle/>
                    <a:p>
                      <a:pPr algn="ctr">
                        <a:lnSpc>
                          <a:spcPct val="115000"/>
                        </a:lnSpc>
                        <a:spcAft>
                          <a:spcPts val="1000"/>
                        </a:spcAft>
                      </a:pPr>
                      <a:r>
                        <a:rPr lang="pt-BR" sz="2400" dirty="0">
                          <a:effectLst/>
                        </a:rPr>
                        <a:t>DATA</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pt-BR" sz="2400" dirty="0">
                          <a:effectLst/>
                        </a:rPr>
                        <a:t>OPERAÇÃO</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pPr>
                      <a:r>
                        <a:rPr lang="pt-BR" sz="2400">
                          <a:effectLst/>
                        </a:rPr>
                        <a:t>QUANTIDADE</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1000"/>
                        </a:spcAft>
                        <a:tabLst>
                          <a:tab pos="762000" algn="l"/>
                        </a:tabLst>
                      </a:pPr>
                      <a:r>
                        <a:rPr lang="pt-BR" sz="2400">
                          <a:effectLst/>
                        </a:rPr>
                        <a:t>VALOR TOTAL</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154930024"/>
                  </a:ext>
                </a:extLst>
              </a:tr>
              <a:tr h="397078">
                <a:tc>
                  <a:txBody>
                    <a:bodyPr/>
                    <a:lstStyle/>
                    <a:p>
                      <a:pPr algn="ctr">
                        <a:lnSpc>
                          <a:spcPct val="115000"/>
                        </a:lnSpc>
                        <a:spcBef>
                          <a:spcPts val="300"/>
                        </a:spcBef>
                        <a:spcAft>
                          <a:spcPts val="300"/>
                        </a:spcAft>
                      </a:pPr>
                      <a:r>
                        <a:rPr lang="pt-BR" sz="2400" dirty="0">
                          <a:solidFill>
                            <a:srgbClr val="0070C0"/>
                          </a:solidFill>
                          <a:effectLst/>
                        </a:rPr>
                        <a:t>8</a:t>
                      </a:r>
                      <a:endParaRPr lang="pt-B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dirty="0">
                          <a:solidFill>
                            <a:srgbClr val="0070C0"/>
                          </a:solidFill>
                          <a:effectLst/>
                        </a:rPr>
                        <a:t>COMPRA</a:t>
                      </a:r>
                      <a:endParaRPr lang="pt-B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dirty="0">
                          <a:solidFill>
                            <a:srgbClr val="0070C0"/>
                          </a:solidFill>
                          <a:effectLst/>
                        </a:rPr>
                        <a:t>100</a:t>
                      </a:r>
                      <a:endParaRPr lang="pt-B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a:solidFill>
                            <a:srgbClr val="0070C0"/>
                          </a:solidFill>
                          <a:effectLst/>
                        </a:rPr>
                        <a:t>3.000</a:t>
                      </a:r>
                      <a:endParaRPr lang="pt-BR" sz="2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550467624"/>
                  </a:ext>
                </a:extLst>
              </a:tr>
              <a:tr h="397078">
                <a:tc>
                  <a:txBody>
                    <a:bodyPr/>
                    <a:lstStyle/>
                    <a:p>
                      <a:pPr algn="ctr">
                        <a:lnSpc>
                          <a:spcPct val="115000"/>
                        </a:lnSpc>
                        <a:spcBef>
                          <a:spcPts val="300"/>
                        </a:spcBef>
                        <a:spcAft>
                          <a:spcPts val="300"/>
                        </a:spcAft>
                      </a:pPr>
                      <a:r>
                        <a:rPr lang="pt-BR" sz="2400" dirty="0">
                          <a:solidFill>
                            <a:srgbClr val="0070C0"/>
                          </a:solidFill>
                          <a:effectLst/>
                        </a:rPr>
                        <a:t>10</a:t>
                      </a:r>
                      <a:endParaRPr lang="pt-B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dirty="0">
                          <a:solidFill>
                            <a:srgbClr val="0070C0"/>
                          </a:solidFill>
                          <a:effectLst/>
                        </a:rPr>
                        <a:t>COMPRA</a:t>
                      </a:r>
                      <a:endParaRPr lang="pt-B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dirty="0">
                          <a:solidFill>
                            <a:srgbClr val="0070C0"/>
                          </a:solidFill>
                          <a:effectLst/>
                        </a:rPr>
                        <a:t>100</a:t>
                      </a:r>
                      <a:endParaRPr lang="pt-B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a:solidFill>
                            <a:srgbClr val="0070C0"/>
                          </a:solidFill>
                          <a:effectLst/>
                        </a:rPr>
                        <a:t>5.000</a:t>
                      </a:r>
                      <a:endParaRPr lang="pt-BR" sz="2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883146143"/>
                  </a:ext>
                </a:extLst>
              </a:tr>
              <a:tr h="397078">
                <a:tc>
                  <a:txBody>
                    <a:bodyPr/>
                    <a:lstStyle/>
                    <a:p>
                      <a:pPr algn="ctr">
                        <a:lnSpc>
                          <a:spcPct val="115000"/>
                        </a:lnSpc>
                        <a:spcBef>
                          <a:spcPts val="300"/>
                        </a:spcBef>
                        <a:spcAft>
                          <a:spcPts val="300"/>
                        </a:spcAft>
                      </a:pPr>
                      <a:r>
                        <a:rPr lang="pt-BR" sz="2400" dirty="0">
                          <a:solidFill>
                            <a:srgbClr val="0070C0"/>
                          </a:solidFill>
                          <a:effectLst/>
                        </a:rPr>
                        <a:t>15</a:t>
                      </a:r>
                      <a:endParaRPr lang="pt-B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a:solidFill>
                            <a:srgbClr val="0070C0"/>
                          </a:solidFill>
                          <a:effectLst/>
                        </a:rPr>
                        <a:t>COMPRA</a:t>
                      </a:r>
                      <a:endParaRPr lang="pt-BR" sz="2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dirty="0">
                          <a:solidFill>
                            <a:srgbClr val="0070C0"/>
                          </a:solidFill>
                          <a:effectLst/>
                        </a:rPr>
                        <a:t>200</a:t>
                      </a:r>
                      <a:endParaRPr lang="pt-B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a:solidFill>
                            <a:srgbClr val="0070C0"/>
                          </a:solidFill>
                          <a:effectLst/>
                        </a:rPr>
                        <a:t>7.000</a:t>
                      </a:r>
                      <a:endParaRPr lang="pt-BR" sz="240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838550661"/>
                  </a:ext>
                </a:extLst>
              </a:tr>
              <a:tr h="397078">
                <a:tc>
                  <a:txBody>
                    <a:bodyPr/>
                    <a:lstStyle/>
                    <a:p>
                      <a:pPr algn="ctr">
                        <a:lnSpc>
                          <a:spcPct val="115000"/>
                        </a:lnSpc>
                        <a:spcBef>
                          <a:spcPts val="300"/>
                        </a:spcBef>
                        <a:spcAft>
                          <a:spcPts val="300"/>
                        </a:spcAft>
                      </a:pPr>
                      <a:r>
                        <a:rPr lang="pt-BR" sz="2400" dirty="0">
                          <a:solidFill>
                            <a:srgbClr val="0070C0"/>
                          </a:solidFill>
                          <a:effectLst/>
                        </a:rPr>
                        <a:t>19</a:t>
                      </a:r>
                      <a:endParaRPr lang="pt-B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dirty="0">
                          <a:solidFill>
                            <a:srgbClr val="0070C0"/>
                          </a:solidFill>
                          <a:effectLst/>
                        </a:rPr>
                        <a:t>VENDA</a:t>
                      </a:r>
                      <a:endParaRPr lang="pt-B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dirty="0">
                          <a:solidFill>
                            <a:srgbClr val="0070C0"/>
                          </a:solidFill>
                          <a:effectLst/>
                        </a:rPr>
                        <a:t>300</a:t>
                      </a:r>
                      <a:endParaRPr lang="pt-B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dirty="0">
                          <a:solidFill>
                            <a:srgbClr val="0070C0"/>
                          </a:solidFill>
                          <a:effectLst/>
                        </a:rPr>
                        <a:t>50.000</a:t>
                      </a:r>
                      <a:endParaRPr lang="pt-BR"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79858866"/>
                  </a:ext>
                </a:extLst>
              </a:tr>
              <a:tr h="397078">
                <a:tc>
                  <a:txBody>
                    <a:bodyPr/>
                    <a:lstStyle/>
                    <a:p>
                      <a:pPr algn="ctr">
                        <a:lnSpc>
                          <a:spcPct val="115000"/>
                        </a:lnSpc>
                        <a:spcBef>
                          <a:spcPts val="300"/>
                        </a:spcBef>
                        <a:spcAft>
                          <a:spcPts val="300"/>
                        </a:spcAft>
                      </a:pPr>
                      <a:r>
                        <a:rPr lang="pt-BR" sz="2400" dirty="0">
                          <a:effectLst/>
                        </a:rPr>
                        <a:t>24</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a:effectLst/>
                        </a:rPr>
                        <a:t>COMPRA</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a:effectLst/>
                        </a:rPr>
                        <a:t>2.000</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dirty="0">
                          <a:effectLst/>
                        </a:rPr>
                        <a:t>9.000</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4395134"/>
                  </a:ext>
                </a:extLst>
              </a:tr>
              <a:tr h="397078">
                <a:tc>
                  <a:txBody>
                    <a:bodyPr/>
                    <a:lstStyle/>
                    <a:p>
                      <a:pPr algn="ctr">
                        <a:lnSpc>
                          <a:spcPct val="115000"/>
                        </a:lnSpc>
                        <a:spcBef>
                          <a:spcPts val="300"/>
                        </a:spcBef>
                        <a:spcAft>
                          <a:spcPts val="300"/>
                        </a:spcAft>
                      </a:pPr>
                      <a:r>
                        <a:rPr lang="pt-BR" sz="2400" dirty="0">
                          <a:effectLst/>
                        </a:rPr>
                        <a:t>25</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a:effectLst/>
                        </a:rPr>
                        <a:t>VENDA</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a:effectLst/>
                        </a:rPr>
                        <a:t>100</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dirty="0">
                          <a:effectLst/>
                        </a:rPr>
                        <a:t>30.000</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642906045"/>
                  </a:ext>
                </a:extLst>
              </a:tr>
              <a:tr h="397078">
                <a:tc>
                  <a:txBody>
                    <a:bodyPr/>
                    <a:lstStyle/>
                    <a:p>
                      <a:pPr algn="ctr">
                        <a:lnSpc>
                          <a:spcPct val="115000"/>
                        </a:lnSpc>
                        <a:spcBef>
                          <a:spcPts val="300"/>
                        </a:spcBef>
                        <a:spcAft>
                          <a:spcPts val="300"/>
                        </a:spcAft>
                      </a:pPr>
                      <a:r>
                        <a:rPr lang="pt-BR" sz="2400">
                          <a:effectLst/>
                        </a:rPr>
                        <a:t>27</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a:effectLst/>
                        </a:rPr>
                        <a:t>VENDA</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a:effectLst/>
                        </a:rPr>
                        <a:t>50</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dirty="0">
                          <a:effectLst/>
                        </a:rPr>
                        <a:t>20.000</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2081674321"/>
                  </a:ext>
                </a:extLst>
              </a:tr>
              <a:tr h="397078">
                <a:tc>
                  <a:txBody>
                    <a:bodyPr/>
                    <a:lstStyle/>
                    <a:p>
                      <a:pPr algn="ctr">
                        <a:lnSpc>
                          <a:spcPct val="115000"/>
                        </a:lnSpc>
                        <a:spcBef>
                          <a:spcPts val="300"/>
                        </a:spcBef>
                        <a:spcAft>
                          <a:spcPts val="300"/>
                        </a:spcAft>
                      </a:pPr>
                      <a:r>
                        <a:rPr lang="pt-BR" sz="2400" dirty="0">
                          <a:effectLst/>
                        </a:rPr>
                        <a:t>29</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a:effectLst/>
                        </a:rPr>
                        <a:t>VENDA</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a:effectLst/>
                        </a:rPr>
                        <a:t>40</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Bef>
                          <a:spcPts val="300"/>
                        </a:spcBef>
                        <a:spcAft>
                          <a:spcPts val="300"/>
                        </a:spcAft>
                      </a:pPr>
                      <a:r>
                        <a:rPr lang="pt-BR" sz="2400" dirty="0">
                          <a:effectLst/>
                        </a:rPr>
                        <a:t>20.000</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469421476"/>
                  </a:ext>
                </a:extLst>
              </a:tr>
            </a:tbl>
          </a:graphicData>
        </a:graphic>
      </p:graphicFrame>
    </p:spTree>
    <p:extLst>
      <p:ext uri="{BB962C8B-B14F-4D97-AF65-F5344CB8AC3E}">
        <p14:creationId xmlns:p14="http://schemas.microsoft.com/office/powerpoint/2010/main" val="28622798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1567209" y="2157410"/>
            <a:ext cx="9473860" cy="1015663"/>
          </a:xfrm>
          <a:prstGeom prst="rect">
            <a:avLst/>
          </a:prstGeom>
          <a:noFill/>
        </p:spPr>
        <p:txBody>
          <a:bodyPr wrap="square" rtlCol="0">
            <a:spAutoFit/>
          </a:bodyPr>
          <a:lstStyle/>
          <a:p>
            <a:pPr algn="ctr"/>
            <a:r>
              <a:rPr lang="pt-BR" sz="6000" b="1" dirty="0">
                <a:solidFill>
                  <a:srgbClr val="1E2C76"/>
                </a:solidFill>
                <a:latin typeface="+mj-lt"/>
              </a:rPr>
              <a:t>Exercícios - Lista</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875652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1209400" y="2157410"/>
            <a:ext cx="9473860" cy="1938992"/>
          </a:xfrm>
          <a:prstGeom prst="rect">
            <a:avLst/>
          </a:prstGeom>
          <a:noFill/>
        </p:spPr>
        <p:txBody>
          <a:bodyPr wrap="square" rtlCol="0">
            <a:spAutoFit/>
          </a:bodyPr>
          <a:lstStyle/>
          <a:p>
            <a:pPr algn="ctr"/>
            <a:r>
              <a:rPr lang="pt-BR" sz="6000" b="1" dirty="0">
                <a:solidFill>
                  <a:srgbClr val="1E2C76"/>
                </a:solidFill>
                <a:latin typeface="+mj-lt"/>
              </a:rPr>
              <a:t>Tópicos especiais: PCLD, Imobilizado e Intangível</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19773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1567209" y="2157410"/>
            <a:ext cx="9473860" cy="1015663"/>
          </a:xfrm>
          <a:prstGeom prst="rect">
            <a:avLst/>
          </a:prstGeom>
          <a:noFill/>
        </p:spPr>
        <p:txBody>
          <a:bodyPr wrap="square" rtlCol="0">
            <a:spAutoFit/>
          </a:bodyPr>
          <a:lstStyle/>
          <a:p>
            <a:pPr algn="ctr"/>
            <a:r>
              <a:rPr lang="pt-BR" sz="6000" b="1" dirty="0">
                <a:solidFill>
                  <a:srgbClr val="1E2C76"/>
                </a:solidFill>
                <a:latin typeface="+mj-lt"/>
              </a:rPr>
              <a:t>Exercícios - Lista</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0923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8" name="Retângulo 7">
            <a:extLst>
              <a:ext uri="{FF2B5EF4-FFF2-40B4-BE49-F238E27FC236}">
                <a16:creationId xmlns:a16="http://schemas.microsoft.com/office/drawing/2014/main" id="{BD5AB13E-8B5D-4A38-B6AE-4EED3ED81F6E}"/>
              </a:ext>
            </a:extLst>
          </p:cNvPr>
          <p:cNvSpPr/>
          <p:nvPr/>
        </p:nvSpPr>
        <p:spPr>
          <a:xfrm>
            <a:off x="250829" y="1349537"/>
            <a:ext cx="11568320" cy="6264279"/>
          </a:xfrm>
          <a:prstGeom prst="rect">
            <a:avLst/>
          </a:prstGeom>
        </p:spPr>
        <p:txBody>
          <a:bodyPr wrap="square">
            <a:spAutoFit/>
          </a:bodyPr>
          <a:lstStyle/>
          <a:p>
            <a:pPr marL="0" lvl="1" algn="just">
              <a:spcBef>
                <a:spcPts val="600"/>
              </a:spcBef>
            </a:pPr>
            <a:r>
              <a:rPr lang="pt-BR" sz="2500" b="1" dirty="0">
                <a:solidFill>
                  <a:srgbClr val="002060"/>
                </a:solidFill>
              </a:rPr>
              <a:t>DEPRECIAÇÃO, AMORTIZAÇÃO E EXAUSTÃO:</a:t>
            </a:r>
          </a:p>
          <a:p>
            <a:pPr marL="0" lvl="1" algn="just">
              <a:spcBef>
                <a:spcPts val="600"/>
              </a:spcBef>
            </a:pPr>
            <a:endParaRPr lang="pt-BR" sz="2500" dirty="0">
              <a:solidFill>
                <a:srgbClr val="002060"/>
              </a:solidFill>
            </a:endParaRPr>
          </a:p>
          <a:p>
            <a:pPr algn="just"/>
            <a:r>
              <a:rPr lang="pt-BR" altLang="pt-BR" sz="2500" dirty="0">
                <a:solidFill>
                  <a:srgbClr val="002060"/>
                </a:solidFill>
              </a:rPr>
              <a:t>Os bens do ativo permanente*, em função de sua utilização, sofrem reduções de suas vidas úteis e perda de valor.</a:t>
            </a:r>
          </a:p>
          <a:p>
            <a:pPr algn="just"/>
            <a:r>
              <a:rPr lang="pt-BR" altLang="pt-BR" sz="2500" dirty="0">
                <a:solidFill>
                  <a:srgbClr val="002060"/>
                </a:solidFill>
              </a:rPr>
              <a:t> O reconhecimento desta perda de valor é feita através da depreciação, amortização ou exaustão. </a:t>
            </a:r>
            <a:r>
              <a:rPr lang="pt-BR" sz="2500" dirty="0">
                <a:solidFill>
                  <a:srgbClr val="002060"/>
                </a:solidFill>
              </a:rPr>
              <a:t>Exceto para terrenos.</a:t>
            </a:r>
          </a:p>
          <a:p>
            <a:pPr marL="0" lvl="2" algn="just">
              <a:lnSpc>
                <a:spcPct val="130000"/>
              </a:lnSpc>
              <a:spcBef>
                <a:spcPts val="1000"/>
              </a:spcBef>
            </a:pPr>
            <a:r>
              <a:rPr lang="pt-BR" sz="2500" b="1" dirty="0">
                <a:solidFill>
                  <a:srgbClr val="002060"/>
                </a:solidFill>
              </a:rPr>
              <a:t>LANÇAMENTO</a:t>
            </a:r>
          </a:p>
          <a:p>
            <a:pPr marL="0" lvl="2" algn="just">
              <a:spcBef>
                <a:spcPts val="1000"/>
              </a:spcBef>
            </a:pPr>
            <a:r>
              <a:rPr lang="pt-BR" sz="2500" dirty="0">
                <a:solidFill>
                  <a:srgbClr val="002060"/>
                </a:solidFill>
              </a:rPr>
              <a:t>DEPRECIAÇÃO:</a:t>
            </a:r>
          </a:p>
          <a:p>
            <a:pPr marL="0" lvl="2" algn="just">
              <a:spcBef>
                <a:spcPts val="1000"/>
              </a:spcBef>
            </a:pPr>
            <a:r>
              <a:rPr lang="pt-BR" sz="2500" dirty="0">
                <a:solidFill>
                  <a:srgbClr val="002060"/>
                </a:solidFill>
              </a:rPr>
              <a:t>Depreciação do período e depreciação acumulada</a:t>
            </a:r>
          </a:p>
          <a:p>
            <a:pPr marL="0" lvl="2" algn="just">
              <a:spcBef>
                <a:spcPts val="1000"/>
              </a:spcBef>
            </a:pPr>
            <a:r>
              <a:rPr lang="pt-BR" sz="2500" dirty="0">
                <a:solidFill>
                  <a:srgbClr val="002060"/>
                </a:solidFill>
              </a:rPr>
              <a:t>A depreciação do período é lançada no resultado – Despesa Operacional</a:t>
            </a:r>
          </a:p>
          <a:p>
            <a:pPr marL="0" lvl="2" algn="just">
              <a:spcBef>
                <a:spcPts val="1000"/>
              </a:spcBef>
            </a:pPr>
            <a:r>
              <a:rPr lang="pt-BR" sz="2500" dirty="0">
                <a:solidFill>
                  <a:srgbClr val="002060"/>
                </a:solidFill>
              </a:rPr>
              <a:t>A depreciação acumulada aparece no balanço patrimonial – Conta Redutora do ativo</a:t>
            </a:r>
          </a:p>
          <a:p>
            <a:pPr algn="just"/>
            <a:endParaRPr lang="pt-BR" sz="2500" dirty="0">
              <a:solidFill>
                <a:srgbClr val="002060"/>
              </a:solidFill>
            </a:endParaRPr>
          </a:p>
          <a:p>
            <a:pPr algn="just">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spTree>
    <p:extLst>
      <p:ext uri="{BB962C8B-B14F-4D97-AF65-F5344CB8AC3E}">
        <p14:creationId xmlns:p14="http://schemas.microsoft.com/office/powerpoint/2010/main" val="134315423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8" name="Retângulo 7">
            <a:extLst>
              <a:ext uri="{FF2B5EF4-FFF2-40B4-BE49-F238E27FC236}">
                <a16:creationId xmlns:a16="http://schemas.microsoft.com/office/drawing/2014/main" id="{BD5AB13E-8B5D-4A38-B6AE-4EED3ED81F6E}"/>
              </a:ext>
            </a:extLst>
          </p:cNvPr>
          <p:cNvSpPr/>
          <p:nvPr/>
        </p:nvSpPr>
        <p:spPr>
          <a:xfrm>
            <a:off x="250829" y="1349537"/>
            <a:ext cx="11568320" cy="6247864"/>
          </a:xfrm>
          <a:prstGeom prst="rect">
            <a:avLst/>
          </a:prstGeom>
        </p:spPr>
        <p:txBody>
          <a:bodyPr wrap="square">
            <a:spAutoFit/>
          </a:bodyPr>
          <a:lstStyle/>
          <a:p>
            <a:pPr marL="0" lvl="1" algn="just">
              <a:spcBef>
                <a:spcPts val="600"/>
              </a:spcBef>
            </a:pPr>
            <a:r>
              <a:rPr lang="pt-BR" sz="2500" b="1" dirty="0">
                <a:solidFill>
                  <a:srgbClr val="002060"/>
                </a:solidFill>
              </a:rPr>
              <a:t>Métodos de depreciação</a:t>
            </a:r>
            <a:endParaRPr lang="pt-BR" sz="2500" dirty="0">
              <a:solidFill>
                <a:srgbClr val="002060"/>
              </a:solidFill>
            </a:endParaRPr>
          </a:p>
          <a:p>
            <a:pPr marL="0" lvl="1" algn="just">
              <a:spcBef>
                <a:spcPts val="1000"/>
              </a:spcBef>
            </a:pPr>
            <a:r>
              <a:rPr lang="pt-BR" sz="2500" b="1" dirty="0">
                <a:solidFill>
                  <a:srgbClr val="002060"/>
                </a:solidFill>
              </a:rPr>
              <a:t>DEPRECIAÇÃO: </a:t>
            </a:r>
          </a:p>
          <a:p>
            <a:pPr marL="0" lvl="1" algn="just">
              <a:spcBef>
                <a:spcPts val="1000"/>
              </a:spcBef>
            </a:pPr>
            <a:r>
              <a:rPr lang="pt-BR" sz="2500" dirty="0">
                <a:solidFill>
                  <a:srgbClr val="002060"/>
                </a:solidFill>
              </a:rPr>
              <a:t>Variáveis determinantes da depreciação: valor inicial, valor residual, vida útil, método de depreciação.</a:t>
            </a:r>
          </a:p>
          <a:p>
            <a:pPr marL="0" lvl="2" algn="just">
              <a:spcBef>
                <a:spcPts val="1000"/>
              </a:spcBef>
            </a:pPr>
            <a:r>
              <a:rPr lang="pt-BR" sz="2500" b="1" dirty="0">
                <a:solidFill>
                  <a:srgbClr val="002060"/>
                </a:solidFill>
              </a:rPr>
              <a:t>Linear</a:t>
            </a:r>
          </a:p>
          <a:p>
            <a:pPr marL="0" lvl="3" algn="just">
              <a:spcBef>
                <a:spcPts val="1000"/>
              </a:spcBef>
            </a:pPr>
            <a:r>
              <a:rPr lang="en-US" altLang="pt-BR" sz="2500" dirty="0" err="1">
                <a:solidFill>
                  <a:srgbClr val="002060"/>
                </a:solidFill>
              </a:rPr>
              <a:t>Aplicação</a:t>
            </a:r>
            <a:r>
              <a:rPr lang="en-US" altLang="pt-BR" sz="2500" dirty="0">
                <a:solidFill>
                  <a:srgbClr val="002060"/>
                </a:solidFill>
              </a:rPr>
              <a:t> de </a:t>
            </a:r>
            <a:r>
              <a:rPr lang="en-US" altLang="pt-BR" sz="2500" dirty="0" err="1">
                <a:solidFill>
                  <a:srgbClr val="002060"/>
                </a:solidFill>
              </a:rPr>
              <a:t>uma</a:t>
            </a:r>
            <a:r>
              <a:rPr lang="en-US" altLang="pt-BR" sz="2500" dirty="0">
                <a:solidFill>
                  <a:srgbClr val="002060"/>
                </a:solidFill>
              </a:rPr>
              <a:t> taxa </a:t>
            </a:r>
            <a:r>
              <a:rPr lang="en-US" altLang="pt-BR" sz="2500" dirty="0" err="1">
                <a:solidFill>
                  <a:srgbClr val="002060"/>
                </a:solidFill>
              </a:rPr>
              <a:t>fixa</a:t>
            </a:r>
            <a:r>
              <a:rPr lang="en-US" altLang="pt-BR" sz="2500" dirty="0">
                <a:solidFill>
                  <a:srgbClr val="002060"/>
                </a:solidFill>
              </a:rPr>
              <a:t> </a:t>
            </a:r>
            <a:r>
              <a:rPr lang="en-US" altLang="pt-BR" sz="2500" dirty="0" err="1">
                <a:solidFill>
                  <a:srgbClr val="002060"/>
                </a:solidFill>
              </a:rPr>
              <a:t>periódica</a:t>
            </a:r>
            <a:r>
              <a:rPr lang="en-US" altLang="pt-BR" sz="2500" dirty="0">
                <a:solidFill>
                  <a:srgbClr val="002060"/>
                </a:solidFill>
              </a:rPr>
              <a:t> </a:t>
            </a:r>
            <a:r>
              <a:rPr lang="en-US" altLang="pt-BR" sz="2500" dirty="0" err="1">
                <a:solidFill>
                  <a:srgbClr val="002060"/>
                </a:solidFill>
              </a:rPr>
              <a:t>sobre</a:t>
            </a:r>
            <a:r>
              <a:rPr lang="en-US" altLang="pt-BR" sz="2500" dirty="0">
                <a:solidFill>
                  <a:srgbClr val="002060"/>
                </a:solidFill>
              </a:rPr>
              <a:t> o </a:t>
            </a:r>
            <a:r>
              <a:rPr lang="en-US" altLang="pt-BR" sz="2500" dirty="0" err="1">
                <a:solidFill>
                  <a:srgbClr val="002060"/>
                </a:solidFill>
              </a:rPr>
              <a:t>custo</a:t>
            </a:r>
            <a:r>
              <a:rPr lang="en-US" altLang="pt-BR" sz="2500" dirty="0">
                <a:solidFill>
                  <a:srgbClr val="002060"/>
                </a:solidFill>
              </a:rPr>
              <a:t> do </a:t>
            </a:r>
            <a:r>
              <a:rPr lang="en-US" altLang="pt-BR" sz="2500" dirty="0" err="1">
                <a:solidFill>
                  <a:srgbClr val="002060"/>
                </a:solidFill>
              </a:rPr>
              <a:t>bem</a:t>
            </a:r>
            <a:r>
              <a:rPr lang="en-US" altLang="pt-BR" sz="2500" dirty="0">
                <a:solidFill>
                  <a:srgbClr val="002060"/>
                </a:solidFill>
              </a:rPr>
              <a:t> </a:t>
            </a:r>
            <a:r>
              <a:rPr lang="en-US" altLang="pt-BR" sz="2500" dirty="0" err="1">
                <a:solidFill>
                  <a:srgbClr val="002060"/>
                </a:solidFill>
              </a:rPr>
              <a:t>durante</a:t>
            </a:r>
            <a:r>
              <a:rPr lang="en-US" altLang="pt-BR" sz="2500" dirty="0">
                <a:solidFill>
                  <a:srgbClr val="002060"/>
                </a:solidFill>
              </a:rPr>
              <a:t> o </a:t>
            </a:r>
            <a:r>
              <a:rPr lang="en-US" altLang="pt-BR" sz="2500" dirty="0" err="1">
                <a:solidFill>
                  <a:srgbClr val="002060"/>
                </a:solidFill>
              </a:rPr>
              <a:t>prazo</a:t>
            </a:r>
            <a:r>
              <a:rPr lang="en-US" altLang="pt-BR" sz="2500" dirty="0">
                <a:solidFill>
                  <a:srgbClr val="002060"/>
                </a:solidFill>
              </a:rPr>
              <a:t> </a:t>
            </a:r>
            <a:r>
              <a:rPr lang="en-US" altLang="pt-BR" sz="2500" dirty="0" err="1">
                <a:solidFill>
                  <a:srgbClr val="002060"/>
                </a:solidFill>
              </a:rPr>
              <a:t>determinado</a:t>
            </a:r>
            <a:r>
              <a:rPr lang="en-US" altLang="pt-BR" sz="2500" dirty="0">
                <a:solidFill>
                  <a:srgbClr val="002060"/>
                </a:solidFill>
              </a:rPr>
              <a:t>;</a:t>
            </a:r>
            <a:endParaRPr lang="pt-BR" sz="2500" dirty="0">
              <a:solidFill>
                <a:srgbClr val="002060"/>
              </a:solidFill>
            </a:endParaRPr>
          </a:p>
          <a:p>
            <a:pPr marL="0" lvl="2" algn="just">
              <a:spcBef>
                <a:spcPts val="1000"/>
              </a:spcBef>
            </a:pPr>
            <a:r>
              <a:rPr lang="pt-BR" sz="2500" b="1" dirty="0">
                <a:solidFill>
                  <a:srgbClr val="002060"/>
                </a:solidFill>
              </a:rPr>
              <a:t>Unidades produzidas</a:t>
            </a:r>
          </a:p>
          <a:p>
            <a:pPr marL="0" lvl="3" algn="just">
              <a:spcBef>
                <a:spcPts val="1000"/>
              </a:spcBef>
            </a:pPr>
            <a:r>
              <a:rPr lang="pt-PT" altLang="pt-BR" sz="2500" dirty="0">
                <a:solidFill>
                  <a:srgbClr val="002060"/>
                </a:solidFill>
              </a:rPr>
              <a:t>o custo do bem é dividido pelo total de unidades estimadas a serem produzidas pelo bem, e a depreciação do período é igual à taxa unitária multiplicada pelo número de unidades produzidas.</a:t>
            </a:r>
            <a:endParaRPr lang="pt-BR" sz="2500" dirty="0">
              <a:solidFill>
                <a:srgbClr val="002060"/>
              </a:solidFill>
            </a:endParaRPr>
          </a:p>
          <a:p>
            <a:pPr algn="just"/>
            <a:endParaRPr lang="pt-BR" sz="2500" dirty="0">
              <a:solidFill>
                <a:srgbClr val="002060"/>
              </a:solidFill>
            </a:endParaRPr>
          </a:p>
          <a:p>
            <a:pPr algn="just">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spTree>
    <p:extLst>
      <p:ext uri="{BB962C8B-B14F-4D97-AF65-F5344CB8AC3E}">
        <p14:creationId xmlns:p14="http://schemas.microsoft.com/office/powerpoint/2010/main" val="71803653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8" name="Retângulo 7">
            <a:extLst>
              <a:ext uri="{FF2B5EF4-FFF2-40B4-BE49-F238E27FC236}">
                <a16:creationId xmlns:a16="http://schemas.microsoft.com/office/drawing/2014/main" id="{BD5AB13E-8B5D-4A38-B6AE-4EED3ED81F6E}"/>
              </a:ext>
            </a:extLst>
          </p:cNvPr>
          <p:cNvSpPr/>
          <p:nvPr/>
        </p:nvSpPr>
        <p:spPr>
          <a:xfrm>
            <a:off x="250829" y="1349537"/>
            <a:ext cx="11568320" cy="2144177"/>
          </a:xfrm>
          <a:prstGeom prst="rect">
            <a:avLst/>
          </a:prstGeom>
        </p:spPr>
        <p:txBody>
          <a:bodyPr wrap="square">
            <a:spAutoFit/>
          </a:bodyPr>
          <a:lstStyle/>
          <a:p>
            <a:pPr marL="0" lvl="1" algn="just">
              <a:spcBef>
                <a:spcPts val="600"/>
              </a:spcBef>
            </a:pPr>
            <a:r>
              <a:rPr lang="pt-BR" sz="2500" b="1" dirty="0">
                <a:solidFill>
                  <a:srgbClr val="002060"/>
                </a:solidFill>
              </a:rPr>
              <a:t>Métodos de depreciação</a:t>
            </a:r>
            <a:endParaRPr lang="pt-BR" sz="2500" dirty="0">
              <a:solidFill>
                <a:srgbClr val="002060"/>
              </a:solidFill>
            </a:endParaRPr>
          </a:p>
          <a:p>
            <a:pPr marL="0" lvl="1" algn="just">
              <a:spcBef>
                <a:spcPts val="1000"/>
              </a:spcBef>
            </a:pPr>
            <a:r>
              <a:rPr lang="pt-BR" sz="2500" b="1" dirty="0">
                <a:solidFill>
                  <a:srgbClr val="002060"/>
                </a:solidFill>
              </a:rPr>
              <a:t>DEPRECIAÇÃO: </a:t>
            </a:r>
          </a:p>
          <a:p>
            <a:pPr algn="just"/>
            <a:endParaRPr lang="pt-BR" sz="2500" dirty="0">
              <a:solidFill>
                <a:srgbClr val="002060"/>
              </a:solidFill>
            </a:endParaRPr>
          </a:p>
          <a:p>
            <a:pPr algn="just">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sp>
        <p:nvSpPr>
          <p:cNvPr id="20" name="Retângulo 19">
            <a:extLst>
              <a:ext uri="{FF2B5EF4-FFF2-40B4-BE49-F238E27FC236}">
                <a16:creationId xmlns:a16="http://schemas.microsoft.com/office/drawing/2014/main" id="{5C766B54-FBB0-47FD-9C6D-00F71B1D155F}"/>
              </a:ext>
            </a:extLst>
          </p:cNvPr>
          <p:cNvSpPr/>
          <p:nvPr/>
        </p:nvSpPr>
        <p:spPr>
          <a:xfrm>
            <a:off x="1086678" y="2613392"/>
            <a:ext cx="9342782" cy="1631216"/>
          </a:xfrm>
          <a:prstGeom prst="rect">
            <a:avLst/>
          </a:prstGeom>
        </p:spPr>
        <p:txBody>
          <a:bodyPr wrap="square">
            <a:spAutoFit/>
          </a:bodyPr>
          <a:lstStyle/>
          <a:p>
            <a:r>
              <a:rPr lang="pt-BR" sz="2500" dirty="0">
                <a:solidFill>
                  <a:srgbClr val="002060"/>
                </a:solidFill>
              </a:rPr>
              <a:t>1) Uma máquina tem custo de aquisição de R$100.000,00, valor residual de R$10.000,00 e vida útil de cinco anos.</a:t>
            </a:r>
          </a:p>
          <a:p>
            <a:r>
              <a:rPr lang="pt-BR" sz="2500" dirty="0">
                <a:solidFill>
                  <a:srgbClr val="002060"/>
                </a:solidFill>
              </a:rPr>
              <a:t>Ao final do segundo ano, o saldo da depreciação acumulada, considerando o método linear será de:</a:t>
            </a:r>
          </a:p>
        </p:txBody>
      </p:sp>
      <p:sp>
        <p:nvSpPr>
          <p:cNvPr id="21" name="Retângulo 20">
            <a:extLst>
              <a:ext uri="{FF2B5EF4-FFF2-40B4-BE49-F238E27FC236}">
                <a16:creationId xmlns:a16="http://schemas.microsoft.com/office/drawing/2014/main" id="{704E30E9-65C5-4E66-955A-C23A0FB2343F}"/>
              </a:ext>
            </a:extLst>
          </p:cNvPr>
          <p:cNvSpPr/>
          <p:nvPr/>
        </p:nvSpPr>
        <p:spPr>
          <a:xfrm>
            <a:off x="1086678" y="4605523"/>
            <a:ext cx="9462052" cy="1631216"/>
          </a:xfrm>
          <a:prstGeom prst="rect">
            <a:avLst/>
          </a:prstGeom>
        </p:spPr>
        <p:txBody>
          <a:bodyPr wrap="square">
            <a:spAutoFit/>
          </a:bodyPr>
          <a:lstStyle/>
          <a:p>
            <a:r>
              <a:rPr lang="en-US" altLang="pt-BR" sz="2500" dirty="0">
                <a:solidFill>
                  <a:srgbClr val="002060"/>
                </a:solidFill>
              </a:rPr>
              <a:t>2) Um </a:t>
            </a:r>
            <a:r>
              <a:rPr lang="en-US" altLang="pt-BR" sz="2500" dirty="0" err="1">
                <a:solidFill>
                  <a:srgbClr val="002060"/>
                </a:solidFill>
              </a:rPr>
              <a:t>equipamento</a:t>
            </a:r>
            <a:r>
              <a:rPr lang="en-US" altLang="pt-BR" sz="2500" dirty="0">
                <a:solidFill>
                  <a:srgbClr val="002060"/>
                </a:solidFill>
              </a:rPr>
              <a:t> </a:t>
            </a:r>
            <a:r>
              <a:rPr lang="en-US" altLang="pt-BR" sz="2500" dirty="0" err="1">
                <a:solidFill>
                  <a:srgbClr val="002060"/>
                </a:solidFill>
              </a:rPr>
              <a:t>cujo</a:t>
            </a:r>
            <a:r>
              <a:rPr lang="en-US" altLang="pt-BR" sz="2500" dirty="0">
                <a:solidFill>
                  <a:srgbClr val="002060"/>
                </a:solidFill>
              </a:rPr>
              <a:t> </a:t>
            </a:r>
            <a:r>
              <a:rPr lang="en-US" altLang="pt-BR" sz="2500" dirty="0" err="1">
                <a:solidFill>
                  <a:srgbClr val="002060"/>
                </a:solidFill>
              </a:rPr>
              <a:t>custo</a:t>
            </a:r>
            <a:r>
              <a:rPr lang="en-US" altLang="pt-BR" sz="2500" dirty="0">
                <a:solidFill>
                  <a:srgbClr val="002060"/>
                </a:solidFill>
              </a:rPr>
              <a:t> é de R$ 182.000,00 </a:t>
            </a:r>
            <a:r>
              <a:rPr lang="en-US" altLang="pt-BR" sz="2500" dirty="0" err="1">
                <a:solidFill>
                  <a:srgbClr val="002060"/>
                </a:solidFill>
              </a:rPr>
              <a:t>produziu</a:t>
            </a:r>
            <a:r>
              <a:rPr lang="en-US" altLang="pt-BR" sz="2500" dirty="0">
                <a:solidFill>
                  <a:srgbClr val="002060"/>
                </a:solidFill>
              </a:rPr>
              <a:t> 800.000 </a:t>
            </a:r>
            <a:r>
              <a:rPr lang="en-US" altLang="pt-BR" sz="2500" dirty="0" err="1">
                <a:solidFill>
                  <a:srgbClr val="002060"/>
                </a:solidFill>
              </a:rPr>
              <a:t>peças</a:t>
            </a:r>
            <a:r>
              <a:rPr lang="en-US" altLang="pt-BR" sz="2500" dirty="0">
                <a:solidFill>
                  <a:srgbClr val="002060"/>
                </a:solidFill>
              </a:rPr>
              <a:t> no </a:t>
            </a:r>
            <a:r>
              <a:rPr lang="en-US" altLang="pt-BR" sz="2500" dirty="0" err="1">
                <a:solidFill>
                  <a:srgbClr val="002060"/>
                </a:solidFill>
              </a:rPr>
              <a:t>primeiro</a:t>
            </a:r>
            <a:r>
              <a:rPr lang="en-US" altLang="pt-BR" sz="2500" dirty="0">
                <a:solidFill>
                  <a:srgbClr val="002060"/>
                </a:solidFill>
              </a:rPr>
              <a:t> </a:t>
            </a:r>
            <a:r>
              <a:rPr lang="en-US" altLang="pt-BR" sz="2500" dirty="0" err="1">
                <a:solidFill>
                  <a:srgbClr val="002060"/>
                </a:solidFill>
              </a:rPr>
              <a:t>ano</a:t>
            </a:r>
            <a:r>
              <a:rPr lang="en-US" altLang="pt-BR" sz="2500" dirty="0">
                <a:solidFill>
                  <a:srgbClr val="002060"/>
                </a:solidFill>
              </a:rPr>
              <a:t> e 1.200.000 </a:t>
            </a:r>
            <a:r>
              <a:rPr lang="en-US" altLang="pt-BR" sz="2500" dirty="0" err="1">
                <a:solidFill>
                  <a:srgbClr val="002060"/>
                </a:solidFill>
              </a:rPr>
              <a:t>peças</a:t>
            </a:r>
            <a:r>
              <a:rPr lang="en-US" altLang="pt-BR" sz="2500" dirty="0">
                <a:solidFill>
                  <a:srgbClr val="002060"/>
                </a:solidFill>
              </a:rPr>
              <a:t> no </a:t>
            </a:r>
            <a:r>
              <a:rPr lang="en-US" altLang="pt-BR" sz="2500" dirty="0" err="1">
                <a:solidFill>
                  <a:srgbClr val="002060"/>
                </a:solidFill>
              </a:rPr>
              <a:t>segundo</a:t>
            </a:r>
            <a:r>
              <a:rPr lang="en-US" altLang="pt-BR" sz="2500" dirty="0">
                <a:solidFill>
                  <a:srgbClr val="002060"/>
                </a:solidFill>
              </a:rPr>
              <a:t> </a:t>
            </a:r>
            <a:r>
              <a:rPr lang="en-US" altLang="pt-BR" sz="2500" dirty="0" err="1">
                <a:solidFill>
                  <a:srgbClr val="002060"/>
                </a:solidFill>
              </a:rPr>
              <a:t>ano</a:t>
            </a:r>
            <a:r>
              <a:rPr lang="en-US" altLang="pt-BR" sz="2500" dirty="0">
                <a:solidFill>
                  <a:srgbClr val="002060"/>
                </a:solidFill>
              </a:rPr>
              <a:t>. Durante a </a:t>
            </a:r>
            <a:r>
              <a:rPr lang="en-US" altLang="pt-BR" sz="2500" dirty="0" err="1">
                <a:solidFill>
                  <a:srgbClr val="002060"/>
                </a:solidFill>
              </a:rPr>
              <a:t>vida</a:t>
            </a:r>
            <a:r>
              <a:rPr lang="en-US" altLang="pt-BR" sz="2500" dirty="0">
                <a:solidFill>
                  <a:srgbClr val="002060"/>
                </a:solidFill>
              </a:rPr>
              <a:t> </a:t>
            </a:r>
            <a:r>
              <a:rPr lang="en-US" altLang="pt-BR" sz="2500" dirty="0" err="1">
                <a:solidFill>
                  <a:srgbClr val="002060"/>
                </a:solidFill>
              </a:rPr>
              <a:t>útil</a:t>
            </a:r>
            <a:r>
              <a:rPr lang="en-US" altLang="pt-BR" sz="2500" dirty="0">
                <a:solidFill>
                  <a:srgbClr val="002060"/>
                </a:solidFill>
              </a:rPr>
              <a:t> da </a:t>
            </a:r>
            <a:r>
              <a:rPr lang="en-US" altLang="pt-BR" sz="2500" dirty="0" err="1">
                <a:solidFill>
                  <a:srgbClr val="002060"/>
                </a:solidFill>
              </a:rPr>
              <a:t>máquina</a:t>
            </a:r>
            <a:r>
              <a:rPr lang="en-US" altLang="pt-BR" sz="2500" dirty="0">
                <a:solidFill>
                  <a:srgbClr val="002060"/>
                </a:solidFill>
              </a:rPr>
              <a:t> é </a:t>
            </a:r>
            <a:r>
              <a:rPr lang="en-US" altLang="pt-BR" sz="2500" dirty="0" err="1">
                <a:solidFill>
                  <a:srgbClr val="002060"/>
                </a:solidFill>
              </a:rPr>
              <a:t>estimado</a:t>
            </a:r>
            <a:r>
              <a:rPr lang="en-US" altLang="pt-BR" sz="2500" dirty="0">
                <a:solidFill>
                  <a:srgbClr val="002060"/>
                </a:solidFill>
              </a:rPr>
              <a:t> que a </a:t>
            </a:r>
            <a:r>
              <a:rPr lang="en-US" altLang="pt-BR" sz="2500" dirty="0" err="1">
                <a:solidFill>
                  <a:srgbClr val="002060"/>
                </a:solidFill>
              </a:rPr>
              <a:t>mesma</a:t>
            </a:r>
            <a:r>
              <a:rPr lang="en-US" altLang="pt-BR" sz="2500" dirty="0">
                <a:solidFill>
                  <a:srgbClr val="002060"/>
                </a:solidFill>
              </a:rPr>
              <a:t> </a:t>
            </a:r>
            <a:r>
              <a:rPr lang="en-US" altLang="pt-BR" sz="2500" dirty="0" err="1">
                <a:solidFill>
                  <a:srgbClr val="002060"/>
                </a:solidFill>
              </a:rPr>
              <a:t>produza</a:t>
            </a:r>
            <a:r>
              <a:rPr lang="en-US" altLang="pt-BR" sz="2500" dirty="0">
                <a:solidFill>
                  <a:srgbClr val="002060"/>
                </a:solidFill>
              </a:rPr>
              <a:t> 30.000.000 de </a:t>
            </a:r>
            <a:r>
              <a:rPr lang="en-US" altLang="pt-BR" sz="2500" dirty="0" err="1">
                <a:solidFill>
                  <a:srgbClr val="002060"/>
                </a:solidFill>
              </a:rPr>
              <a:t>peças</a:t>
            </a:r>
            <a:r>
              <a:rPr lang="en-US" altLang="pt-BR" sz="2500" dirty="0">
                <a:solidFill>
                  <a:srgbClr val="002060"/>
                </a:solidFill>
              </a:rPr>
              <a:t>. </a:t>
            </a:r>
            <a:r>
              <a:rPr lang="en-US" altLang="pt-BR" sz="2500" dirty="0" err="1">
                <a:solidFill>
                  <a:srgbClr val="002060"/>
                </a:solidFill>
              </a:rPr>
              <a:t>Qual</a:t>
            </a:r>
            <a:r>
              <a:rPr lang="en-US" altLang="pt-BR" sz="2500" dirty="0">
                <a:solidFill>
                  <a:srgbClr val="002060"/>
                </a:solidFill>
              </a:rPr>
              <a:t> a </a:t>
            </a:r>
            <a:r>
              <a:rPr lang="en-US" altLang="pt-BR" sz="2500" dirty="0" err="1">
                <a:solidFill>
                  <a:srgbClr val="002060"/>
                </a:solidFill>
              </a:rPr>
              <a:t>depreciação</a:t>
            </a:r>
            <a:r>
              <a:rPr lang="en-US" altLang="pt-BR" sz="2500" dirty="0">
                <a:solidFill>
                  <a:srgbClr val="002060"/>
                </a:solidFill>
              </a:rPr>
              <a:t> </a:t>
            </a:r>
            <a:r>
              <a:rPr lang="en-US" altLang="pt-BR" sz="2500" dirty="0" err="1">
                <a:solidFill>
                  <a:srgbClr val="002060"/>
                </a:solidFill>
              </a:rPr>
              <a:t>em</a:t>
            </a:r>
            <a:r>
              <a:rPr lang="en-US" altLang="pt-BR" sz="2500" dirty="0">
                <a:solidFill>
                  <a:srgbClr val="002060"/>
                </a:solidFill>
              </a:rPr>
              <a:t> </a:t>
            </a:r>
            <a:r>
              <a:rPr lang="en-US" altLang="pt-BR" sz="2500" dirty="0" err="1">
                <a:solidFill>
                  <a:srgbClr val="002060"/>
                </a:solidFill>
              </a:rPr>
              <a:t>cada</a:t>
            </a:r>
            <a:r>
              <a:rPr lang="en-US" altLang="pt-BR" sz="2500" dirty="0">
                <a:solidFill>
                  <a:srgbClr val="002060"/>
                </a:solidFill>
              </a:rPr>
              <a:t> um dos </a:t>
            </a:r>
            <a:r>
              <a:rPr lang="en-US" altLang="pt-BR" sz="2500" dirty="0" err="1">
                <a:solidFill>
                  <a:srgbClr val="002060"/>
                </a:solidFill>
              </a:rPr>
              <a:t>períodos</a:t>
            </a:r>
            <a:r>
              <a:rPr lang="en-US" altLang="pt-BR" sz="2500" dirty="0">
                <a:solidFill>
                  <a:srgbClr val="002060"/>
                </a:solidFill>
              </a:rPr>
              <a:t>?</a:t>
            </a:r>
            <a:endParaRPr lang="pt-BR" sz="2500" dirty="0">
              <a:solidFill>
                <a:srgbClr val="002060"/>
              </a:solidFill>
            </a:endParaRPr>
          </a:p>
        </p:txBody>
      </p:sp>
    </p:spTree>
    <p:extLst>
      <p:ext uri="{BB962C8B-B14F-4D97-AF65-F5344CB8AC3E}">
        <p14:creationId xmlns:p14="http://schemas.microsoft.com/office/powerpoint/2010/main" val="221905304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8" name="Retângulo 7">
            <a:extLst>
              <a:ext uri="{FF2B5EF4-FFF2-40B4-BE49-F238E27FC236}">
                <a16:creationId xmlns:a16="http://schemas.microsoft.com/office/drawing/2014/main" id="{BD5AB13E-8B5D-4A38-B6AE-4EED3ED81F6E}"/>
              </a:ext>
            </a:extLst>
          </p:cNvPr>
          <p:cNvSpPr/>
          <p:nvPr/>
        </p:nvSpPr>
        <p:spPr>
          <a:xfrm>
            <a:off x="250829" y="1349537"/>
            <a:ext cx="11568320" cy="1583510"/>
          </a:xfrm>
          <a:prstGeom prst="rect">
            <a:avLst/>
          </a:prstGeom>
        </p:spPr>
        <p:txBody>
          <a:bodyPr wrap="square">
            <a:spAutoFit/>
          </a:bodyPr>
          <a:lstStyle/>
          <a:p>
            <a:pPr marL="0" lvl="1" algn="just">
              <a:spcBef>
                <a:spcPts val="1000"/>
              </a:spcBef>
            </a:pPr>
            <a:r>
              <a:rPr lang="pt-BR" sz="2500" b="1" dirty="0">
                <a:solidFill>
                  <a:srgbClr val="002060"/>
                </a:solidFill>
              </a:rPr>
              <a:t>DEPRECIAÇÃO LINEAR - TABELA</a:t>
            </a:r>
          </a:p>
          <a:p>
            <a:pPr algn="just"/>
            <a:endParaRPr lang="pt-BR" sz="2500" dirty="0">
              <a:solidFill>
                <a:srgbClr val="002060"/>
              </a:solidFill>
            </a:endParaRPr>
          </a:p>
          <a:p>
            <a:pPr algn="just">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pic>
        <p:nvPicPr>
          <p:cNvPr id="22" name="Picture 4">
            <a:extLst>
              <a:ext uri="{FF2B5EF4-FFF2-40B4-BE49-F238E27FC236}">
                <a16:creationId xmlns:a16="http://schemas.microsoft.com/office/drawing/2014/main" id="{09C61C46-5A9E-40AB-AAE8-D85A1E5B8B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313" r="21094" b="17329"/>
          <a:stretch>
            <a:fillRect/>
          </a:stretch>
        </p:blipFill>
        <p:spPr bwMode="auto">
          <a:xfrm>
            <a:off x="1364973" y="2600486"/>
            <a:ext cx="9109075"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314592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8" name="Retângulo 7">
            <a:extLst>
              <a:ext uri="{FF2B5EF4-FFF2-40B4-BE49-F238E27FC236}">
                <a16:creationId xmlns:a16="http://schemas.microsoft.com/office/drawing/2014/main" id="{BD5AB13E-8B5D-4A38-B6AE-4EED3ED81F6E}"/>
              </a:ext>
            </a:extLst>
          </p:cNvPr>
          <p:cNvSpPr/>
          <p:nvPr/>
        </p:nvSpPr>
        <p:spPr>
          <a:xfrm>
            <a:off x="250829" y="1349537"/>
            <a:ext cx="11568320" cy="1631216"/>
          </a:xfrm>
          <a:prstGeom prst="rect">
            <a:avLst/>
          </a:prstGeom>
        </p:spPr>
        <p:txBody>
          <a:bodyPr wrap="square">
            <a:spAutoFit/>
          </a:bodyPr>
          <a:lstStyle/>
          <a:p>
            <a:pPr marL="0" lvl="1" algn="just">
              <a:spcBef>
                <a:spcPts val="1000"/>
              </a:spcBef>
            </a:pPr>
            <a:r>
              <a:rPr lang="pt-BR" sz="2500" b="1" dirty="0">
                <a:solidFill>
                  <a:srgbClr val="002060"/>
                </a:solidFill>
              </a:rPr>
              <a:t>DEPRECIAÇÃO LINEAR – TABELA – ACELERADA – MAIS DE UM TURNO DE TRABALHO</a:t>
            </a:r>
          </a:p>
          <a:p>
            <a:pPr algn="just"/>
            <a:endParaRPr lang="pt-BR" sz="2500" dirty="0">
              <a:solidFill>
                <a:srgbClr val="002060"/>
              </a:solidFill>
            </a:endParaRPr>
          </a:p>
          <a:p>
            <a:pPr algn="just">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pic>
        <p:nvPicPr>
          <p:cNvPr id="20" name="Picture 4">
            <a:extLst>
              <a:ext uri="{FF2B5EF4-FFF2-40B4-BE49-F238E27FC236}">
                <a16:creationId xmlns:a16="http://schemas.microsoft.com/office/drawing/2014/main" id="{FAFA82D5-373E-43D5-9994-9BCA5625AC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75" r="22656" b="20296"/>
          <a:stretch>
            <a:fillRect/>
          </a:stretch>
        </p:blipFill>
        <p:spPr bwMode="auto">
          <a:xfrm>
            <a:off x="1756103" y="2768719"/>
            <a:ext cx="8679793" cy="293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605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923243" y="2081951"/>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1" name="Rectangle 3">
            <a:extLst>
              <a:ext uri="{FF2B5EF4-FFF2-40B4-BE49-F238E27FC236}">
                <a16:creationId xmlns:a16="http://schemas.microsoft.com/office/drawing/2014/main" id="{D349C442-5B44-41EE-8901-AF3E471DBEA3}"/>
              </a:ext>
            </a:extLst>
          </p:cNvPr>
          <p:cNvSpPr txBox="1">
            <a:spLocks noChangeArrowheads="1"/>
          </p:cNvSpPr>
          <p:nvPr/>
        </p:nvSpPr>
        <p:spPr>
          <a:xfrm>
            <a:off x="2704475" y="1405369"/>
            <a:ext cx="12798428" cy="309349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952500">
              <a:lnSpc>
                <a:spcPct val="40000"/>
              </a:lnSpc>
              <a:buFont typeface="Arial" panose="020B0604020202020204" pitchFamily="34" charset="0"/>
              <a:buNone/>
            </a:pPr>
            <a:endParaRPr lang="pt-BR" altLang="pt-BR" sz="2400" dirty="0">
              <a:latin typeface="Arial" panose="020B0604020202020204" pitchFamily="34" charset="0"/>
            </a:endParaRPr>
          </a:p>
          <a:p>
            <a:r>
              <a:rPr lang="pt-BR" altLang="pt-BR" sz="3600" dirty="0"/>
              <a:t>Decisões em finanças corporativas:</a:t>
            </a:r>
          </a:p>
          <a:p>
            <a:pPr lvl="1"/>
            <a:r>
              <a:rPr lang="pt-BR" altLang="pt-BR" dirty="0"/>
              <a:t>DECISÃO DE INVESTIMENTO</a:t>
            </a:r>
          </a:p>
          <a:p>
            <a:pPr lvl="2">
              <a:spcBef>
                <a:spcPct val="0"/>
              </a:spcBef>
            </a:pPr>
            <a:r>
              <a:rPr lang="pt-BR" altLang="pt-BR" dirty="0"/>
              <a:t>Em que investir?</a:t>
            </a:r>
          </a:p>
          <a:p>
            <a:pPr lvl="1"/>
            <a:r>
              <a:rPr lang="pt-BR" altLang="pt-BR" dirty="0"/>
              <a:t>DECISÃO DE FINANCIAMENTO</a:t>
            </a:r>
          </a:p>
          <a:p>
            <a:pPr lvl="2">
              <a:spcBef>
                <a:spcPct val="0"/>
              </a:spcBef>
            </a:pPr>
            <a:r>
              <a:rPr lang="pt-BR" altLang="pt-BR" dirty="0"/>
              <a:t>Como financiar o investimento?</a:t>
            </a:r>
          </a:p>
          <a:p>
            <a:pPr lvl="1"/>
            <a:r>
              <a:rPr lang="pt-BR" altLang="pt-BR" dirty="0"/>
              <a:t>DECISÃO DE DIVIDENDOS</a:t>
            </a:r>
          </a:p>
          <a:p>
            <a:pPr lvl="2">
              <a:spcBef>
                <a:spcPct val="0"/>
              </a:spcBef>
            </a:pPr>
            <a:r>
              <a:rPr lang="pt-BR" altLang="pt-BR" dirty="0"/>
              <a:t>Como e em qual valor remunerar os sócios?</a:t>
            </a:r>
          </a:p>
          <a:p>
            <a:pPr lvl="1"/>
            <a:r>
              <a:rPr lang="pt-BR" altLang="pt-BR" dirty="0"/>
              <a:t>GESTÃO DAS CONTAS CIRCULANTES</a:t>
            </a:r>
          </a:p>
          <a:p>
            <a:pPr lvl="2">
              <a:spcBef>
                <a:spcPct val="0"/>
              </a:spcBef>
            </a:pPr>
            <a:r>
              <a:rPr lang="pt-BR" altLang="pt-BR" dirty="0"/>
              <a:t>Qual política de crédito adotar?</a:t>
            </a:r>
          </a:p>
          <a:p>
            <a:pPr lvl="2">
              <a:spcBef>
                <a:spcPct val="0"/>
              </a:spcBef>
            </a:pPr>
            <a:r>
              <a:rPr lang="pt-BR" altLang="pt-BR" dirty="0"/>
              <a:t>Quanto manter em estoque?</a:t>
            </a:r>
          </a:p>
          <a:p>
            <a:pPr lvl="2">
              <a:spcBef>
                <a:spcPct val="0"/>
              </a:spcBef>
            </a:pPr>
            <a:r>
              <a:rPr lang="pt-BR" altLang="pt-BR" dirty="0"/>
              <a:t>Pagar fornecedores à vista ou a prazo?</a:t>
            </a:r>
          </a:p>
        </p:txBody>
      </p:sp>
      <p:sp>
        <p:nvSpPr>
          <p:cNvPr id="22" name="Rectangle 4">
            <a:extLst>
              <a:ext uri="{FF2B5EF4-FFF2-40B4-BE49-F238E27FC236}">
                <a16:creationId xmlns:a16="http://schemas.microsoft.com/office/drawing/2014/main" id="{3845B7D7-9A7C-4DBE-9910-B987CD5DE84A}"/>
              </a:ext>
            </a:extLst>
          </p:cNvPr>
          <p:cNvSpPr>
            <a:spLocks noChangeArrowheads="1"/>
          </p:cNvSpPr>
          <p:nvPr/>
        </p:nvSpPr>
        <p:spPr bwMode="auto">
          <a:xfrm>
            <a:off x="1508957" y="4422106"/>
            <a:ext cx="3744913" cy="2160587"/>
          </a:xfrm>
          <a:prstGeom prst="rect">
            <a:avLst/>
          </a:prstGeom>
          <a:solidFill>
            <a:srgbClr val="FFFF0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pt-BR" sz="3200" b="1" dirty="0">
                <a:solidFill>
                  <a:srgbClr val="6D6D6D"/>
                </a:solidFill>
                <a:effectLst>
                  <a:outerShdw blurRad="50800" dist="38100" dir="2700000" algn="tl" rotWithShape="0">
                    <a:prstClr val="black">
                      <a:alpha val="40000"/>
                    </a:prstClr>
                  </a:outerShdw>
                </a:effectLst>
                <a:latin typeface="+mj-lt"/>
                <a:ea typeface="+mj-ea"/>
                <a:cs typeface="+mj-cs"/>
              </a:rPr>
              <a:t>Investimentos</a:t>
            </a:r>
          </a:p>
        </p:txBody>
      </p:sp>
      <p:sp>
        <p:nvSpPr>
          <p:cNvPr id="23" name="Rectangle 4">
            <a:extLst>
              <a:ext uri="{FF2B5EF4-FFF2-40B4-BE49-F238E27FC236}">
                <a16:creationId xmlns:a16="http://schemas.microsoft.com/office/drawing/2014/main" id="{D062E61E-461E-4E20-BC30-0F483AE37009}"/>
              </a:ext>
            </a:extLst>
          </p:cNvPr>
          <p:cNvSpPr>
            <a:spLocks noChangeArrowheads="1"/>
          </p:cNvSpPr>
          <p:nvPr/>
        </p:nvSpPr>
        <p:spPr bwMode="auto">
          <a:xfrm>
            <a:off x="5866815" y="4422106"/>
            <a:ext cx="3816350" cy="2160587"/>
          </a:xfrm>
          <a:prstGeom prst="rect">
            <a:avLst/>
          </a:prstGeom>
          <a:solidFill>
            <a:srgbClr val="92D050"/>
          </a:solidFill>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pt-BR" sz="2400" b="1" dirty="0">
                <a:solidFill>
                  <a:srgbClr val="6D6D6D"/>
                </a:solidFill>
                <a:effectLst>
                  <a:outerShdw blurRad="50800" dist="38100" dir="2700000" algn="tl" rotWithShape="0">
                    <a:prstClr val="black">
                      <a:alpha val="40000"/>
                    </a:prstClr>
                  </a:outerShdw>
                </a:effectLst>
                <a:latin typeface="+mj-lt"/>
                <a:ea typeface="+mj-ea"/>
                <a:cs typeface="+mj-cs"/>
              </a:rPr>
              <a:t>Origem dos recursos</a:t>
            </a:r>
          </a:p>
        </p:txBody>
      </p:sp>
    </p:spTree>
    <p:extLst>
      <p:ext uri="{BB962C8B-B14F-4D97-AF65-F5344CB8AC3E}">
        <p14:creationId xmlns:p14="http://schemas.microsoft.com/office/powerpoint/2010/main" val="297983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8" name="Retângulo 7">
            <a:extLst>
              <a:ext uri="{FF2B5EF4-FFF2-40B4-BE49-F238E27FC236}">
                <a16:creationId xmlns:a16="http://schemas.microsoft.com/office/drawing/2014/main" id="{BD5AB13E-8B5D-4A38-B6AE-4EED3ED81F6E}"/>
              </a:ext>
            </a:extLst>
          </p:cNvPr>
          <p:cNvSpPr/>
          <p:nvPr/>
        </p:nvSpPr>
        <p:spPr>
          <a:xfrm>
            <a:off x="250829" y="1349537"/>
            <a:ext cx="11568320" cy="1631216"/>
          </a:xfrm>
          <a:prstGeom prst="rect">
            <a:avLst/>
          </a:prstGeom>
        </p:spPr>
        <p:txBody>
          <a:bodyPr wrap="square">
            <a:spAutoFit/>
          </a:bodyPr>
          <a:lstStyle/>
          <a:p>
            <a:pPr marL="0" lvl="1" algn="just">
              <a:spcBef>
                <a:spcPts val="600"/>
              </a:spcBef>
            </a:pPr>
            <a:r>
              <a:rPr lang="pt-BR" sz="2500" b="1" dirty="0">
                <a:solidFill>
                  <a:srgbClr val="002060"/>
                </a:solidFill>
              </a:rPr>
              <a:t>Teste de </a:t>
            </a:r>
            <a:r>
              <a:rPr lang="pt-BR" sz="2500" b="1" dirty="0" err="1">
                <a:solidFill>
                  <a:srgbClr val="002060"/>
                </a:solidFill>
              </a:rPr>
              <a:t>Impairment</a:t>
            </a:r>
            <a:endParaRPr lang="pt-BR" sz="2500" dirty="0">
              <a:solidFill>
                <a:srgbClr val="002060"/>
              </a:solidFill>
            </a:endParaRPr>
          </a:p>
          <a:p>
            <a:pPr algn="just"/>
            <a:endParaRPr lang="pt-BR" sz="2500" dirty="0">
              <a:solidFill>
                <a:srgbClr val="002060"/>
              </a:solidFill>
            </a:endParaRPr>
          </a:p>
          <a:p>
            <a:pPr algn="just">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sp>
        <p:nvSpPr>
          <p:cNvPr id="20" name="Retângulo 19">
            <a:extLst>
              <a:ext uri="{FF2B5EF4-FFF2-40B4-BE49-F238E27FC236}">
                <a16:creationId xmlns:a16="http://schemas.microsoft.com/office/drawing/2014/main" id="{5C766B54-FBB0-47FD-9C6D-00F71B1D155F}"/>
              </a:ext>
            </a:extLst>
          </p:cNvPr>
          <p:cNvSpPr/>
          <p:nvPr/>
        </p:nvSpPr>
        <p:spPr>
          <a:xfrm>
            <a:off x="556591" y="2613392"/>
            <a:ext cx="10641496" cy="2031325"/>
          </a:xfrm>
          <a:prstGeom prst="rect">
            <a:avLst/>
          </a:prstGeom>
        </p:spPr>
        <p:txBody>
          <a:bodyPr wrap="square">
            <a:spAutoFit/>
          </a:bodyPr>
          <a:lstStyle/>
          <a:p>
            <a:pPr marL="468000" lvl="2">
              <a:spcBef>
                <a:spcPts val="0"/>
              </a:spcBef>
            </a:pPr>
            <a:r>
              <a:rPr lang="pt-BR" dirty="0">
                <a:solidFill>
                  <a:srgbClr val="002060"/>
                </a:solidFill>
              </a:rPr>
              <a:t>EXEMPLO </a:t>
            </a:r>
            <a:r>
              <a:rPr lang="pt-BR" i="1" dirty="0">
                <a:solidFill>
                  <a:srgbClr val="002060"/>
                </a:solidFill>
              </a:rPr>
              <a:t>IMPAIRMENT</a:t>
            </a:r>
            <a:r>
              <a:rPr lang="pt-BR" dirty="0">
                <a:solidFill>
                  <a:srgbClr val="002060"/>
                </a:solidFill>
              </a:rPr>
              <a:t>: recentemente foi construído um viaduto em frente à loja de departamentos Francesa, o que desvalorizou o imóvel.</a:t>
            </a:r>
          </a:p>
          <a:p>
            <a:pPr marL="468000" lvl="2">
              <a:spcBef>
                <a:spcPts val="0"/>
              </a:spcBef>
            </a:pPr>
            <a:r>
              <a:rPr lang="pt-BR" dirty="0">
                <a:solidFill>
                  <a:srgbClr val="002060"/>
                </a:solidFill>
              </a:rPr>
              <a:t>Para calcular o </a:t>
            </a:r>
            <a:r>
              <a:rPr lang="pt-BR" i="1" dirty="0" err="1">
                <a:solidFill>
                  <a:srgbClr val="002060"/>
                </a:solidFill>
              </a:rPr>
              <a:t>impairment</a:t>
            </a:r>
            <a:r>
              <a:rPr lang="pt-BR" dirty="0">
                <a:solidFill>
                  <a:srgbClr val="002060"/>
                </a:solidFill>
              </a:rPr>
              <a:t>, considere que:</a:t>
            </a:r>
          </a:p>
          <a:p>
            <a:pPr marL="828000" lvl="3">
              <a:spcBef>
                <a:spcPts val="0"/>
              </a:spcBef>
            </a:pPr>
            <a:r>
              <a:rPr lang="pt-BR" dirty="0">
                <a:solidFill>
                  <a:srgbClr val="002060"/>
                </a:solidFill>
              </a:rPr>
              <a:t>O valor de aquisição da loja há alguns anos foi de $500.000 e sua depreciação acumulada até o momento é de $200.000. </a:t>
            </a:r>
          </a:p>
          <a:p>
            <a:pPr marL="828000" lvl="3">
              <a:spcBef>
                <a:spcPts val="0"/>
              </a:spcBef>
            </a:pPr>
            <a:r>
              <a:rPr lang="pt-BR" dirty="0">
                <a:solidFill>
                  <a:srgbClr val="002060"/>
                </a:solidFill>
              </a:rPr>
              <a:t>Se o imóvel continuar a ser utilizado pela empresa, seu valor em uso é estimado em $250.000.</a:t>
            </a:r>
          </a:p>
          <a:p>
            <a:pPr marL="828000" lvl="3">
              <a:spcBef>
                <a:spcPts val="0"/>
              </a:spcBef>
            </a:pPr>
            <a:r>
              <a:rPr lang="pt-BR" dirty="0">
                <a:solidFill>
                  <a:srgbClr val="002060"/>
                </a:solidFill>
              </a:rPr>
              <a:t>Mas avalia-se que o imóvel possa ser vendido por $280.000, menos 5% de taxa de corretagem. </a:t>
            </a:r>
          </a:p>
        </p:txBody>
      </p:sp>
    </p:spTree>
    <p:extLst>
      <p:ext uri="{BB962C8B-B14F-4D97-AF65-F5344CB8AC3E}">
        <p14:creationId xmlns:p14="http://schemas.microsoft.com/office/powerpoint/2010/main" val="85203021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8" name="Retângulo 7">
            <a:extLst>
              <a:ext uri="{FF2B5EF4-FFF2-40B4-BE49-F238E27FC236}">
                <a16:creationId xmlns:a16="http://schemas.microsoft.com/office/drawing/2014/main" id="{BD5AB13E-8B5D-4A38-B6AE-4EED3ED81F6E}"/>
              </a:ext>
            </a:extLst>
          </p:cNvPr>
          <p:cNvSpPr/>
          <p:nvPr/>
        </p:nvSpPr>
        <p:spPr>
          <a:xfrm>
            <a:off x="250829" y="1349537"/>
            <a:ext cx="11568320" cy="1631216"/>
          </a:xfrm>
          <a:prstGeom prst="rect">
            <a:avLst/>
          </a:prstGeom>
        </p:spPr>
        <p:txBody>
          <a:bodyPr wrap="square">
            <a:spAutoFit/>
          </a:bodyPr>
          <a:lstStyle/>
          <a:p>
            <a:pPr marL="0" lvl="1" algn="just">
              <a:spcBef>
                <a:spcPts val="600"/>
              </a:spcBef>
            </a:pPr>
            <a:r>
              <a:rPr lang="pt-BR" sz="2500" b="1" dirty="0">
                <a:solidFill>
                  <a:srgbClr val="002060"/>
                </a:solidFill>
              </a:rPr>
              <a:t>Amortização</a:t>
            </a:r>
            <a:endParaRPr lang="pt-BR" sz="2500" dirty="0">
              <a:solidFill>
                <a:srgbClr val="002060"/>
              </a:solidFill>
            </a:endParaRPr>
          </a:p>
          <a:p>
            <a:pPr algn="just"/>
            <a:endParaRPr lang="pt-BR" sz="2500" dirty="0">
              <a:solidFill>
                <a:srgbClr val="002060"/>
              </a:solidFill>
            </a:endParaRPr>
          </a:p>
          <a:p>
            <a:pPr algn="just">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sp>
        <p:nvSpPr>
          <p:cNvPr id="20" name="Retângulo 19">
            <a:extLst>
              <a:ext uri="{FF2B5EF4-FFF2-40B4-BE49-F238E27FC236}">
                <a16:creationId xmlns:a16="http://schemas.microsoft.com/office/drawing/2014/main" id="{5C766B54-FBB0-47FD-9C6D-00F71B1D155F}"/>
              </a:ext>
            </a:extLst>
          </p:cNvPr>
          <p:cNvSpPr/>
          <p:nvPr/>
        </p:nvSpPr>
        <p:spPr>
          <a:xfrm>
            <a:off x="474799" y="2165145"/>
            <a:ext cx="10641496" cy="1569660"/>
          </a:xfrm>
          <a:prstGeom prst="rect">
            <a:avLst/>
          </a:prstGeom>
        </p:spPr>
        <p:txBody>
          <a:bodyPr wrap="square">
            <a:spAutoFit/>
          </a:bodyPr>
          <a:lstStyle/>
          <a:p>
            <a:r>
              <a:rPr lang="pt-BR" altLang="pt-BR" sz="2400" dirty="0">
                <a:solidFill>
                  <a:srgbClr val="002060"/>
                </a:solidFill>
                <a:latin typeface="Times New Roman" panose="02020603050405020304" pitchFamily="18" charset="0"/>
                <a:cs typeface="Times New Roman" panose="02020603050405020304" pitchFamily="18" charset="0"/>
              </a:rPr>
              <a:t>Consiste na recuperação do capital aplicado na aquisição de direitos, cuja existência ou exercício tenham duração limitada e que tenham vida útil estimada em mais de um período. </a:t>
            </a:r>
          </a:p>
          <a:p>
            <a:r>
              <a:rPr lang="pt-BR" altLang="pt-BR" sz="2400" dirty="0">
                <a:solidFill>
                  <a:srgbClr val="002060"/>
                </a:solidFill>
                <a:latin typeface="Times New Roman" panose="02020603050405020304" pitchFamily="18" charset="0"/>
                <a:cs typeface="Times New Roman" panose="02020603050405020304" pitchFamily="18" charset="0"/>
              </a:rPr>
              <a:t> Amortização: Valor do Direito/Período de duração</a:t>
            </a:r>
          </a:p>
        </p:txBody>
      </p:sp>
      <p:pic>
        <p:nvPicPr>
          <p:cNvPr id="21" name="Picture 4">
            <a:extLst>
              <a:ext uri="{FF2B5EF4-FFF2-40B4-BE49-F238E27FC236}">
                <a16:creationId xmlns:a16="http://schemas.microsoft.com/office/drawing/2014/main" id="{7DDE8416-ADEB-4F2E-8044-D7935D17B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625" r="15625" b="26442"/>
          <a:stretch>
            <a:fillRect/>
          </a:stretch>
        </p:blipFill>
        <p:spPr bwMode="auto">
          <a:xfrm>
            <a:off x="1075705" y="4003659"/>
            <a:ext cx="88757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1288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8" name="Retângulo 7">
            <a:extLst>
              <a:ext uri="{FF2B5EF4-FFF2-40B4-BE49-F238E27FC236}">
                <a16:creationId xmlns:a16="http://schemas.microsoft.com/office/drawing/2014/main" id="{BD5AB13E-8B5D-4A38-B6AE-4EED3ED81F6E}"/>
              </a:ext>
            </a:extLst>
          </p:cNvPr>
          <p:cNvSpPr/>
          <p:nvPr/>
        </p:nvSpPr>
        <p:spPr>
          <a:xfrm>
            <a:off x="250829" y="1349537"/>
            <a:ext cx="11568320" cy="1631216"/>
          </a:xfrm>
          <a:prstGeom prst="rect">
            <a:avLst/>
          </a:prstGeom>
        </p:spPr>
        <p:txBody>
          <a:bodyPr wrap="square">
            <a:spAutoFit/>
          </a:bodyPr>
          <a:lstStyle/>
          <a:p>
            <a:pPr marL="0" lvl="1" algn="just">
              <a:spcBef>
                <a:spcPts val="600"/>
              </a:spcBef>
            </a:pPr>
            <a:r>
              <a:rPr lang="pt-BR" sz="2500" b="1" dirty="0">
                <a:solidFill>
                  <a:srgbClr val="002060"/>
                </a:solidFill>
              </a:rPr>
              <a:t>Exaustão</a:t>
            </a:r>
            <a:endParaRPr lang="pt-BR" sz="2500" dirty="0">
              <a:solidFill>
                <a:srgbClr val="002060"/>
              </a:solidFill>
            </a:endParaRPr>
          </a:p>
          <a:p>
            <a:pPr algn="just"/>
            <a:endParaRPr lang="pt-BR" sz="2500" dirty="0">
              <a:solidFill>
                <a:srgbClr val="002060"/>
              </a:solidFill>
            </a:endParaRPr>
          </a:p>
          <a:p>
            <a:pPr algn="just">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sp>
        <p:nvSpPr>
          <p:cNvPr id="20" name="Retângulo 19">
            <a:extLst>
              <a:ext uri="{FF2B5EF4-FFF2-40B4-BE49-F238E27FC236}">
                <a16:creationId xmlns:a16="http://schemas.microsoft.com/office/drawing/2014/main" id="{5C766B54-FBB0-47FD-9C6D-00F71B1D155F}"/>
              </a:ext>
            </a:extLst>
          </p:cNvPr>
          <p:cNvSpPr/>
          <p:nvPr/>
        </p:nvSpPr>
        <p:spPr>
          <a:xfrm>
            <a:off x="474799" y="2165145"/>
            <a:ext cx="10641496" cy="1754326"/>
          </a:xfrm>
          <a:prstGeom prst="rect">
            <a:avLst/>
          </a:prstGeom>
        </p:spPr>
        <p:txBody>
          <a:bodyPr wrap="square">
            <a:spAutoFit/>
          </a:bodyPr>
          <a:lstStyle/>
          <a:p>
            <a:pPr>
              <a:lnSpc>
                <a:spcPct val="90000"/>
              </a:lnSpc>
            </a:pPr>
            <a:r>
              <a:rPr lang="pt-BR" altLang="pt-BR" sz="2400" dirty="0">
                <a:solidFill>
                  <a:srgbClr val="002060"/>
                </a:solidFill>
                <a:latin typeface="Times New Roman" panose="02020603050405020304" pitchFamily="18" charset="0"/>
                <a:cs typeface="Times New Roman" panose="02020603050405020304" pitchFamily="18" charset="0"/>
              </a:rPr>
              <a:t>Reflete a perda de valor dos bens ou direitos do ativo, ao longo do tempo, decorrentes de sua exploração, classificados no ativo imobilizado, avaliados pelo custo de aquisição.</a:t>
            </a:r>
          </a:p>
          <a:p>
            <a:pPr>
              <a:lnSpc>
                <a:spcPct val="90000"/>
              </a:lnSpc>
            </a:pPr>
            <a:r>
              <a:rPr lang="pt-BR" altLang="pt-BR" sz="2400" dirty="0">
                <a:solidFill>
                  <a:srgbClr val="002060"/>
                </a:solidFill>
                <a:latin typeface="Times New Roman" panose="02020603050405020304" pitchFamily="18" charset="0"/>
                <a:cs typeface="Times New Roman" panose="02020603050405020304" pitchFamily="18" charset="0"/>
              </a:rPr>
              <a:t>Contabilizada quando ocorrer perda do valor do ativo decorrente da sua exploração, de direitos cujo objeto seja </a:t>
            </a:r>
            <a:r>
              <a:rPr lang="pt-BR" altLang="pt-BR" sz="2400" b="1" dirty="0">
                <a:solidFill>
                  <a:srgbClr val="002060"/>
                </a:solidFill>
                <a:latin typeface="Times New Roman" panose="02020603050405020304" pitchFamily="18" charset="0"/>
                <a:cs typeface="Times New Roman" panose="02020603050405020304" pitchFamily="18" charset="0"/>
              </a:rPr>
              <a:t>recursos minerais ou florestais.</a:t>
            </a:r>
          </a:p>
        </p:txBody>
      </p:sp>
      <p:pic>
        <p:nvPicPr>
          <p:cNvPr id="21" name="Picture 4">
            <a:extLst>
              <a:ext uri="{FF2B5EF4-FFF2-40B4-BE49-F238E27FC236}">
                <a16:creationId xmlns:a16="http://schemas.microsoft.com/office/drawing/2014/main" id="{7DDE8416-ADEB-4F2E-8044-D7935D17BE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625" r="15625" b="26442"/>
          <a:stretch>
            <a:fillRect/>
          </a:stretch>
        </p:blipFill>
        <p:spPr bwMode="auto">
          <a:xfrm>
            <a:off x="1128714" y="4337913"/>
            <a:ext cx="88757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37934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8" name="Retângulo 7">
            <a:extLst>
              <a:ext uri="{FF2B5EF4-FFF2-40B4-BE49-F238E27FC236}">
                <a16:creationId xmlns:a16="http://schemas.microsoft.com/office/drawing/2014/main" id="{BD5AB13E-8B5D-4A38-B6AE-4EED3ED81F6E}"/>
              </a:ext>
            </a:extLst>
          </p:cNvPr>
          <p:cNvSpPr/>
          <p:nvPr/>
        </p:nvSpPr>
        <p:spPr>
          <a:xfrm>
            <a:off x="159854" y="1243010"/>
            <a:ext cx="11568320" cy="6277103"/>
          </a:xfrm>
          <a:prstGeom prst="rect">
            <a:avLst/>
          </a:prstGeom>
        </p:spPr>
        <p:txBody>
          <a:bodyPr wrap="square">
            <a:spAutoFit/>
          </a:bodyPr>
          <a:lstStyle/>
          <a:p>
            <a:pPr marL="0" lvl="1" algn="just">
              <a:spcBef>
                <a:spcPts val="600"/>
              </a:spcBef>
            </a:pPr>
            <a:r>
              <a:rPr lang="pt-BR" sz="2500" b="1" dirty="0">
                <a:solidFill>
                  <a:srgbClr val="002060"/>
                </a:solidFill>
              </a:rPr>
              <a:t>PCLD</a:t>
            </a:r>
          </a:p>
          <a:p>
            <a:pPr fontAlgn="base"/>
            <a:r>
              <a:rPr lang="pt-BR" sz="2000" dirty="0"/>
              <a:t>Provisão para Créditos de Liquidação Duvidosa (PCLD)</a:t>
            </a:r>
          </a:p>
          <a:p>
            <a:pPr fontAlgn="base"/>
            <a:r>
              <a:rPr lang="pt-BR" sz="2000" dirty="0"/>
              <a:t>Quando uma empresa vende a prazo, ela corre o risco de receber ou não o dinheiro devido pelo cliente. Certamente, ela não irá receber 100% do valor em haver, ocorrendo assim a inadimplência.</a:t>
            </a:r>
          </a:p>
          <a:p>
            <a:pPr fontAlgn="base"/>
            <a:endParaRPr lang="pt-BR" sz="2000" dirty="0"/>
          </a:p>
          <a:p>
            <a:pPr fontAlgn="base"/>
            <a:r>
              <a:rPr lang="pt-BR" sz="2000" dirty="0"/>
              <a:t>A Provisão para Créditos de Liquidação Duvidosa (PCLD) existe para reconhecer essa parcela que a empresa não receberá de forma onerosa em seu resultado, representando uma “perda” de valor nos seus títulos a receber, afetando o seu Patrimônio Líquido.</a:t>
            </a:r>
          </a:p>
          <a:p>
            <a:pPr fontAlgn="base"/>
            <a:endParaRPr lang="pt-BR" sz="2000" dirty="0"/>
          </a:p>
          <a:p>
            <a:pPr fontAlgn="base"/>
            <a:r>
              <a:rPr lang="pt-BR" sz="2000" dirty="0"/>
              <a:t>É a parcela estimada pela empresa que não será recebida em decorrência dos maus pagadores.</a:t>
            </a:r>
          </a:p>
          <a:p>
            <a:pPr algn="just"/>
            <a:endParaRPr lang="pt-BR" sz="2000" dirty="0">
              <a:solidFill>
                <a:srgbClr val="002060"/>
              </a:solidFill>
            </a:endParaRPr>
          </a:p>
          <a:p>
            <a:pPr fontAlgn="base"/>
            <a:r>
              <a:rPr lang="pt-BR" sz="2000" b="1" dirty="0"/>
              <a:t>Percentual médio de perdas ocorridas nos três últimos exercícios, em relação ao saldo da conta Clientes na data do balanço de encerramento: 3%</a:t>
            </a:r>
          </a:p>
          <a:p>
            <a:pPr fontAlgn="base"/>
            <a:endParaRPr lang="pt-BR" sz="2000" b="1" dirty="0"/>
          </a:p>
          <a:p>
            <a:pPr fontAlgn="base"/>
            <a:r>
              <a:rPr lang="pt-BR" sz="2000" b="1" dirty="0"/>
              <a:t>Empresa titular de $5.000.000,00 em Duplicatas a receber</a:t>
            </a:r>
          </a:p>
          <a:p>
            <a:pPr algn="just"/>
            <a:endParaRPr lang="pt-BR" sz="2500" dirty="0">
              <a:solidFill>
                <a:srgbClr val="002060"/>
              </a:solidFill>
            </a:endParaRPr>
          </a:p>
          <a:p>
            <a:pPr algn="just"/>
            <a:endParaRPr lang="pt-BR" sz="2500" dirty="0">
              <a:solidFill>
                <a:srgbClr val="002060"/>
              </a:solidFill>
            </a:endParaRPr>
          </a:p>
          <a:p>
            <a:pPr algn="just">
              <a:buClr>
                <a:srgbClr val="008000"/>
              </a:buClr>
              <a:defRPr/>
            </a:pPr>
            <a:endParaRPr lang="pt-BR" sz="2000" dirty="0">
              <a:solidFill>
                <a:srgbClr val="1E2C76"/>
              </a:solidFill>
            </a:endParaRPr>
          </a:p>
          <a:p>
            <a:pPr algn="just">
              <a:lnSpc>
                <a:spcPct val="150000"/>
              </a:lnSpc>
              <a:buClr>
                <a:srgbClr val="008000"/>
              </a:buClr>
              <a:defRPr/>
            </a:pPr>
            <a:endParaRPr lang="pt-BR" sz="2000" dirty="0">
              <a:solidFill>
                <a:srgbClr val="1E2C76"/>
              </a:solidFill>
            </a:endParaRPr>
          </a:p>
        </p:txBody>
      </p:sp>
    </p:spTree>
    <p:extLst>
      <p:ext uri="{BB962C8B-B14F-4D97-AF65-F5344CB8AC3E}">
        <p14:creationId xmlns:p14="http://schemas.microsoft.com/office/powerpoint/2010/main" val="291528070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1567209" y="2157410"/>
            <a:ext cx="9473860" cy="1015663"/>
          </a:xfrm>
          <a:prstGeom prst="rect">
            <a:avLst/>
          </a:prstGeom>
          <a:noFill/>
        </p:spPr>
        <p:txBody>
          <a:bodyPr wrap="square" rtlCol="0">
            <a:spAutoFit/>
          </a:bodyPr>
          <a:lstStyle/>
          <a:p>
            <a:pPr algn="ctr"/>
            <a:r>
              <a:rPr lang="pt-BR" sz="6000" b="1" dirty="0">
                <a:solidFill>
                  <a:srgbClr val="1E2C76"/>
                </a:solidFill>
                <a:latin typeface="+mj-lt"/>
              </a:rPr>
              <a:t>Exercícios - Lista</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47250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Retângulo 2">
            <a:extLst>
              <a:ext uri="{FF2B5EF4-FFF2-40B4-BE49-F238E27FC236}">
                <a16:creationId xmlns:a16="http://schemas.microsoft.com/office/drawing/2014/main" id="{389977DF-BCB2-47F1-B81C-344C3D9A7E3D}"/>
              </a:ext>
            </a:extLst>
          </p:cNvPr>
          <p:cNvSpPr/>
          <p:nvPr/>
        </p:nvSpPr>
        <p:spPr>
          <a:xfrm>
            <a:off x="2531993" y="554756"/>
            <a:ext cx="9793357" cy="6186309"/>
          </a:xfrm>
          <a:prstGeom prst="rect">
            <a:avLst/>
          </a:prstGeom>
        </p:spPr>
        <p:txBody>
          <a:bodyPr wrap="square">
            <a:spAutoFit/>
          </a:bodyPr>
          <a:lstStyle/>
          <a:p>
            <a:r>
              <a:rPr lang="pt-BR" dirty="0">
                <a:solidFill>
                  <a:srgbClr val="000000"/>
                </a:solidFill>
                <a:latin typeface="Calibri" panose="020F0502020204030204" pitchFamily="34" charset="0"/>
              </a:rPr>
              <a:t>A fabricante de brinquedos infantis Quebra Cabeça apresentava os seguintes saldos de contas patrimoniais em 31/12/x6: </a:t>
            </a:r>
          </a:p>
          <a:p>
            <a:r>
              <a:rPr lang="pt-BR" dirty="0">
                <a:solidFill>
                  <a:srgbClr val="000000"/>
                </a:solidFill>
                <a:latin typeface="Calibri" panose="020F0502020204030204" pitchFamily="34" charset="0"/>
              </a:rPr>
              <a:t>Receitas antecipadas: $4.200; </a:t>
            </a:r>
          </a:p>
          <a:p>
            <a:r>
              <a:rPr lang="pt-BR" dirty="0">
                <a:solidFill>
                  <a:srgbClr val="000000"/>
                </a:solidFill>
                <a:latin typeface="Calibri" panose="020F0502020204030204" pitchFamily="34" charset="0"/>
              </a:rPr>
              <a:t>Salários a pagar: $2.500;</a:t>
            </a:r>
          </a:p>
          <a:p>
            <a:r>
              <a:rPr lang="pt-BR" dirty="0">
                <a:solidFill>
                  <a:srgbClr val="000000"/>
                </a:solidFill>
                <a:latin typeface="Calibri" panose="020F0502020204030204" pitchFamily="34" charset="0"/>
              </a:rPr>
              <a:t>PCLD: $20.000</a:t>
            </a:r>
          </a:p>
          <a:p>
            <a:r>
              <a:rPr lang="pt-BR" dirty="0">
                <a:solidFill>
                  <a:srgbClr val="000000"/>
                </a:solidFill>
                <a:latin typeface="Calibri" panose="020F0502020204030204" pitchFamily="34" charset="0"/>
              </a:rPr>
              <a:t>Imóvel para locação (líquido) : $50.000; </a:t>
            </a:r>
          </a:p>
          <a:p>
            <a:r>
              <a:rPr lang="pt-BR" dirty="0">
                <a:solidFill>
                  <a:srgbClr val="000000"/>
                </a:solidFill>
                <a:latin typeface="Calibri" panose="020F0502020204030204" pitchFamily="34" charset="0"/>
              </a:rPr>
              <a:t>Caixa: $5.400; </a:t>
            </a:r>
          </a:p>
          <a:p>
            <a:r>
              <a:rPr lang="pt-BR" dirty="0">
                <a:solidFill>
                  <a:srgbClr val="000000"/>
                </a:solidFill>
                <a:latin typeface="Calibri" panose="020F0502020204030204" pitchFamily="34" charset="0"/>
              </a:rPr>
              <a:t>Imposto de Renda a pagar: $2.480; </a:t>
            </a:r>
          </a:p>
          <a:p>
            <a:r>
              <a:rPr lang="pt-BR" dirty="0">
                <a:solidFill>
                  <a:srgbClr val="000000"/>
                </a:solidFill>
                <a:latin typeface="Calibri" panose="020F0502020204030204" pitchFamily="34" charset="0"/>
              </a:rPr>
              <a:t>Empréstimos de longo prazo: $60.000; </a:t>
            </a:r>
          </a:p>
          <a:p>
            <a:r>
              <a:rPr lang="pt-BR" dirty="0">
                <a:solidFill>
                  <a:srgbClr val="000000"/>
                </a:solidFill>
                <a:latin typeface="Calibri" panose="020F0502020204030204" pitchFamily="34" charset="0"/>
              </a:rPr>
              <a:t>Contas a receber: $53.500; </a:t>
            </a:r>
          </a:p>
          <a:p>
            <a:r>
              <a:rPr lang="pt-BR" dirty="0">
                <a:solidFill>
                  <a:srgbClr val="000000"/>
                </a:solidFill>
                <a:latin typeface="Calibri" panose="020F0502020204030204" pitchFamily="34" charset="0"/>
              </a:rPr>
              <a:t>Software de gestão: $8.000; </a:t>
            </a:r>
          </a:p>
          <a:p>
            <a:r>
              <a:rPr lang="pt-BR" dirty="0">
                <a:solidFill>
                  <a:srgbClr val="000000"/>
                </a:solidFill>
                <a:latin typeface="Calibri" panose="020F0502020204030204" pitchFamily="34" charset="0"/>
              </a:rPr>
              <a:t>Capital social: $200.000;</a:t>
            </a:r>
          </a:p>
          <a:p>
            <a:r>
              <a:rPr lang="pt-BR" dirty="0">
                <a:solidFill>
                  <a:srgbClr val="000000"/>
                </a:solidFill>
                <a:latin typeface="Calibri" panose="020F0502020204030204" pitchFamily="34" charset="0"/>
              </a:rPr>
              <a:t>Depreciação Máquinas e Equipamentos: $40.000</a:t>
            </a:r>
          </a:p>
          <a:p>
            <a:r>
              <a:rPr lang="pt-BR" dirty="0">
                <a:solidFill>
                  <a:srgbClr val="000000"/>
                </a:solidFill>
                <a:latin typeface="Calibri" panose="020F0502020204030204" pitchFamily="34" charset="0"/>
              </a:rPr>
              <a:t>Depreciação Imóveis: $ 100.00</a:t>
            </a:r>
          </a:p>
          <a:p>
            <a:r>
              <a:rPr lang="pt-BR" dirty="0">
                <a:solidFill>
                  <a:srgbClr val="000000"/>
                </a:solidFill>
                <a:latin typeface="Calibri" panose="020F0502020204030204" pitchFamily="34" charset="0"/>
              </a:rPr>
              <a:t>Adiantamento a empregados: $1.200; </a:t>
            </a:r>
          </a:p>
          <a:p>
            <a:r>
              <a:rPr lang="pt-BR" dirty="0">
                <a:solidFill>
                  <a:srgbClr val="000000"/>
                </a:solidFill>
                <a:latin typeface="Calibri" panose="020F0502020204030204" pitchFamily="34" charset="0"/>
              </a:rPr>
              <a:t>Máquinas e equipamentos: $55.000; </a:t>
            </a:r>
          </a:p>
          <a:p>
            <a:r>
              <a:rPr lang="pt-BR" dirty="0">
                <a:solidFill>
                  <a:srgbClr val="000000"/>
                </a:solidFill>
                <a:latin typeface="Calibri" panose="020F0502020204030204" pitchFamily="34" charset="0"/>
              </a:rPr>
              <a:t>Lucros acumulados: $23.920; </a:t>
            </a:r>
          </a:p>
          <a:p>
            <a:r>
              <a:rPr lang="pt-BR" dirty="0">
                <a:solidFill>
                  <a:srgbClr val="000000"/>
                </a:solidFill>
                <a:latin typeface="Calibri" panose="020F0502020204030204" pitchFamily="34" charset="0"/>
              </a:rPr>
              <a:t>Imóveis : $270.000;</a:t>
            </a:r>
          </a:p>
          <a:p>
            <a:r>
              <a:rPr lang="pt-BR" dirty="0">
                <a:solidFill>
                  <a:srgbClr val="000000"/>
                </a:solidFill>
                <a:latin typeface="Calibri" panose="020F0502020204030204" pitchFamily="34" charset="0"/>
              </a:rPr>
              <a:t>Estoques: $49.000; </a:t>
            </a:r>
          </a:p>
          <a:p>
            <a:r>
              <a:rPr lang="pt-BR" dirty="0">
                <a:solidFill>
                  <a:srgbClr val="000000"/>
                </a:solidFill>
                <a:latin typeface="Calibri" panose="020F0502020204030204" pitchFamily="34" charset="0"/>
              </a:rPr>
              <a:t>Contas a pagar: $26.000; </a:t>
            </a:r>
          </a:p>
          <a:p>
            <a:r>
              <a:rPr lang="pt-BR" dirty="0">
                <a:solidFill>
                  <a:srgbClr val="000000"/>
                </a:solidFill>
                <a:latin typeface="Calibri" panose="020F0502020204030204" pitchFamily="34" charset="0"/>
              </a:rPr>
              <a:t>Provisão para contingências (longo prazo): $3.000. </a:t>
            </a:r>
          </a:p>
          <a:p>
            <a:r>
              <a:rPr lang="pt-BR" dirty="0">
                <a:solidFill>
                  <a:srgbClr val="000000"/>
                </a:solidFill>
                <a:latin typeface="Calibri" panose="020F0502020204030204" pitchFamily="34" charset="0"/>
              </a:rPr>
              <a:t>Com base nas informações apresentadas construa o Balanço Patrimonial</a:t>
            </a:r>
            <a:endParaRPr lang="pt-BR" dirty="0"/>
          </a:p>
        </p:txBody>
      </p:sp>
    </p:spTree>
    <p:extLst>
      <p:ext uri="{BB962C8B-B14F-4D97-AF65-F5344CB8AC3E}">
        <p14:creationId xmlns:p14="http://schemas.microsoft.com/office/powerpoint/2010/main" val="40234317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 name="Imagem 1">
            <a:extLst>
              <a:ext uri="{FF2B5EF4-FFF2-40B4-BE49-F238E27FC236}">
                <a16:creationId xmlns:a16="http://schemas.microsoft.com/office/drawing/2014/main" id="{D3C4BA6A-AC49-401C-B5C9-2739963C024A}"/>
              </a:ext>
            </a:extLst>
          </p:cNvPr>
          <p:cNvPicPr>
            <a:picLocks noChangeAspect="1"/>
          </p:cNvPicPr>
          <p:nvPr/>
        </p:nvPicPr>
        <p:blipFill rotWithShape="1">
          <a:blip r:embed="rId2"/>
          <a:srcRect l="25709" t="25495" r="50775" b="23272"/>
          <a:stretch/>
        </p:blipFill>
        <p:spPr>
          <a:xfrm>
            <a:off x="3700809" y="652524"/>
            <a:ext cx="4790381" cy="5867547"/>
          </a:xfrm>
          <a:prstGeom prst="rect">
            <a:avLst/>
          </a:prstGeom>
        </p:spPr>
      </p:pic>
    </p:spTree>
    <p:extLst>
      <p:ext uri="{BB962C8B-B14F-4D97-AF65-F5344CB8AC3E}">
        <p14:creationId xmlns:p14="http://schemas.microsoft.com/office/powerpoint/2010/main" val="2402417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3694256" y="1205757"/>
            <a:ext cx="11925300" cy="707886"/>
          </a:xfrm>
          <a:prstGeom prst="rect">
            <a:avLst/>
          </a:prstGeom>
        </p:spPr>
        <p:txBody>
          <a:bodyPr>
            <a:normAutofit fontScale="62500" lnSpcReduction="20000"/>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4500" dirty="0">
                <a:solidFill>
                  <a:srgbClr val="1E2C76"/>
                </a:solidFill>
                <a:latin typeface="+mn-lt"/>
                <a:ea typeface="+mn-ea"/>
              </a:rPr>
              <a:t>Balanço Patrimonial - Organização</a:t>
            </a:r>
          </a:p>
          <a:p>
            <a:pPr marL="228600" lvl="2" algn="just" eaLnBrk="1" hangingPunct="1">
              <a:lnSpc>
                <a:spcPct val="80000"/>
              </a:lnSpc>
              <a:spcBef>
                <a:spcPts val="1000"/>
              </a:spcBef>
              <a:buClr>
                <a:srgbClr val="FF3300"/>
              </a:buClr>
              <a:defRPr/>
            </a:pPr>
            <a:r>
              <a:rPr lang="pt-BR" altLang="pt-BR" sz="2500" b="0" dirty="0">
                <a:latin typeface="+mn-lt"/>
                <a:ea typeface="+mn-ea"/>
              </a:rPr>
              <a:t>	</a:t>
            </a:r>
            <a:endParaRPr lang="pt-BR" altLang="pt-BR" sz="2500" b="0" dirty="0">
              <a:solidFill>
                <a:srgbClr val="002060"/>
              </a:solidFill>
              <a:latin typeface="+mn-lt"/>
              <a:ea typeface="+mn-ea"/>
            </a:endParaRPr>
          </a:p>
          <a:p>
            <a:pPr marL="457200" lvl="1" indent="0">
              <a:lnSpc>
                <a:spcPct val="150000"/>
              </a:lnSpc>
              <a:spcBef>
                <a:spcPts val="300"/>
              </a:spcBef>
              <a:defRPr/>
            </a:pPr>
            <a:endParaRPr lang="pt-BR" b="0" dirty="0">
              <a:latin typeface="+mn-lt"/>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sp>
        <p:nvSpPr>
          <p:cNvPr id="37" name="Text Box 5">
            <a:extLst>
              <a:ext uri="{FF2B5EF4-FFF2-40B4-BE49-F238E27FC236}">
                <a16:creationId xmlns:a16="http://schemas.microsoft.com/office/drawing/2014/main" id="{7FA65050-8CD8-487F-932B-664D7A549626}"/>
              </a:ext>
            </a:extLst>
          </p:cNvPr>
          <p:cNvSpPr txBox="1">
            <a:spLocks noChangeArrowheads="1"/>
          </p:cNvSpPr>
          <p:nvPr/>
        </p:nvSpPr>
        <p:spPr bwMode="auto">
          <a:xfrm>
            <a:off x="2535094" y="1558278"/>
            <a:ext cx="33160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600" b="1" dirty="0">
                <a:solidFill>
                  <a:srgbClr val="002060"/>
                </a:solidFill>
                <a:latin typeface="+mj-lt"/>
                <a:ea typeface="+mj-ea"/>
                <a:cs typeface="+mj-cs"/>
              </a:rPr>
              <a:t>ATIVO</a:t>
            </a:r>
          </a:p>
        </p:txBody>
      </p:sp>
      <p:grpSp>
        <p:nvGrpSpPr>
          <p:cNvPr id="8" name="Agrupar 7">
            <a:extLst>
              <a:ext uri="{FF2B5EF4-FFF2-40B4-BE49-F238E27FC236}">
                <a16:creationId xmlns:a16="http://schemas.microsoft.com/office/drawing/2014/main" id="{0D482F2B-8E8B-470E-A2B0-410127F7B201}"/>
              </a:ext>
            </a:extLst>
          </p:cNvPr>
          <p:cNvGrpSpPr/>
          <p:nvPr/>
        </p:nvGrpSpPr>
        <p:grpSpPr>
          <a:xfrm>
            <a:off x="2535094" y="1595840"/>
            <a:ext cx="6912768" cy="5092204"/>
            <a:chOff x="2495600" y="1015230"/>
            <a:chExt cx="6912768" cy="5092204"/>
          </a:xfrm>
        </p:grpSpPr>
        <p:grpSp>
          <p:nvGrpSpPr>
            <p:cNvPr id="21" name="Grupo 2">
              <a:extLst>
                <a:ext uri="{FF2B5EF4-FFF2-40B4-BE49-F238E27FC236}">
                  <a16:creationId xmlns:a16="http://schemas.microsoft.com/office/drawing/2014/main" id="{BFEFAF09-5DB1-4694-B1D8-FC6B6617FB93}"/>
                </a:ext>
              </a:extLst>
            </p:cNvPr>
            <p:cNvGrpSpPr/>
            <p:nvPr/>
          </p:nvGrpSpPr>
          <p:grpSpPr>
            <a:xfrm>
              <a:off x="2495600" y="1628800"/>
              <a:ext cx="3340754" cy="4468336"/>
              <a:chOff x="971600" y="1412776"/>
              <a:chExt cx="3340754" cy="4684360"/>
            </a:xfrm>
          </p:grpSpPr>
          <p:sp>
            <p:nvSpPr>
              <p:cNvPr id="22" name="Rectangle 2">
                <a:extLst>
                  <a:ext uri="{FF2B5EF4-FFF2-40B4-BE49-F238E27FC236}">
                    <a16:creationId xmlns:a16="http://schemas.microsoft.com/office/drawing/2014/main" id="{AA861841-E397-4EC0-85AF-499AA37D248D}"/>
                  </a:ext>
                </a:extLst>
              </p:cNvPr>
              <p:cNvSpPr>
                <a:spLocks noChangeArrowheads="1"/>
              </p:cNvSpPr>
              <p:nvPr/>
            </p:nvSpPr>
            <p:spPr bwMode="auto">
              <a:xfrm>
                <a:off x="971600" y="1412776"/>
                <a:ext cx="3333389" cy="2145650"/>
              </a:xfrm>
              <a:prstGeom prst="rect">
                <a:avLst/>
              </a:prstGeom>
              <a:solidFill>
                <a:srgbClr val="FFFF66"/>
              </a:solidFill>
              <a:ln w="2857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pt-BR">
                  <a:solidFill>
                    <a:schemeClr val="accent2"/>
                  </a:solidFill>
                </a:endParaRPr>
              </a:p>
            </p:txBody>
          </p:sp>
          <p:sp>
            <p:nvSpPr>
              <p:cNvPr id="23" name="Rectangle 3">
                <a:extLst>
                  <a:ext uri="{FF2B5EF4-FFF2-40B4-BE49-F238E27FC236}">
                    <a16:creationId xmlns:a16="http://schemas.microsoft.com/office/drawing/2014/main" id="{7999B4C9-D7CD-4F6C-B5B2-E874257AC74A}"/>
                  </a:ext>
                </a:extLst>
              </p:cNvPr>
              <p:cNvSpPr>
                <a:spLocks noChangeArrowheads="1"/>
              </p:cNvSpPr>
              <p:nvPr/>
            </p:nvSpPr>
            <p:spPr bwMode="auto">
              <a:xfrm>
                <a:off x="980438" y="3632413"/>
                <a:ext cx="3331916" cy="2464723"/>
              </a:xfrm>
              <a:prstGeom prst="rect">
                <a:avLst/>
              </a:prstGeom>
              <a:solidFill>
                <a:srgbClr val="FFFF66"/>
              </a:solidFill>
              <a:ln w="2857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pt-BR" sz="2400">
                  <a:solidFill>
                    <a:schemeClr val="accent2"/>
                  </a:solidFill>
                </a:endParaRPr>
              </a:p>
            </p:txBody>
          </p:sp>
          <p:sp>
            <p:nvSpPr>
              <p:cNvPr id="24" name="Text Box 5">
                <a:extLst>
                  <a:ext uri="{FF2B5EF4-FFF2-40B4-BE49-F238E27FC236}">
                    <a16:creationId xmlns:a16="http://schemas.microsoft.com/office/drawing/2014/main" id="{3BA32B32-6F55-4620-AA12-5702CDB413FC}"/>
                  </a:ext>
                </a:extLst>
              </p:cNvPr>
              <p:cNvSpPr txBox="1">
                <a:spLocks noChangeArrowheads="1"/>
              </p:cNvSpPr>
              <p:nvPr/>
            </p:nvSpPr>
            <p:spPr bwMode="auto">
              <a:xfrm>
                <a:off x="1171927" y="2038590"/>
                <a:ext cx="2337644" cy="48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400" b="1" dirty="0"/>
                  <a:t>CIRCULANTE</a:t>
                </a:r>
              </a:p>
            </p:txBody>
          </p:sp>
          <p:sp>
            <p:nvSpPr>
              <p:cNvPr id="25" name="Text Box 8">
                <a:extLst>
                  <a:ext uri="{FF2B5EF4-FFF2-40B4-BE49-F238E27FC236}">
                    <a16:creationId xmlns:a16="http://schemas.microsoft.com/office/drawing/2014/main" id="{9AC2C8F1-0FD7-4071-BA7A-0FA8953BF704}"/>
                  </a:ext>
                </a:extLst>
              </p:cNvPr>
              <p:cNvSpPr txBox="1">
                <a:spLocks noChangeArrowheads="1"/>
              </p:cNvSpPr>
              <p:nvPr/>
            </p:nvSpPr>
            <p:spPr bwMode="auto">
              <a:xfrm>
                <a:off x="1121108" y="3746441"/>
                <a:ext cx="3034371" cy="2129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sz="2400" b="1" dirty="0"/>
                  <a:t>NÃO CIRCULANTE</a:t>
                </a:r>
              </a:p>
              <a:p>
                <a:pPr eaLnBrk="1" hangingPunct="1">
                  <a:spcBef>
                    <a:spcPct val="50000"/>
                  </a:spcBef>
                </a:pPr>
                <a:r>
                  <a:rPr lang="pt-BR" altLang="pt-BR" sz="2000" dirty="0"/>
                  <a:t>Realizável a LP</a:t>
                </a:r>
              </a:p>
              <a:p>
                <a:pPr eaLnBrk="1" hangingPunct="1">
                  <a:lnSpc>
                    <a:spcPct val="120000"/>
                  </a:lnSpc>
                </a:pPr>
                <a:r>
                  <a:rPr lang="pt-BR" altLang="pt-BR" sz="2000" dirty="0"/>
                  <a:t>Investimentos</a:t>
                </a:r>
              </a:p>
              <a:p>
                <a:pPr eaLnBrk="1" hangingPunct="1">
                  <a:lnSpc>
                    <a:spcPct val="120000"/>
                  </a:lnSpc>
                </a:pPr>
                <a:r>
                  <a:rPr lang="pt-BR" altLang="pt-BR" sz="2000" dirty="0"/>
                  <a:t>Imobilizado</a:t>
                </a:r>
              </a:p>
              <a:p>
                <a:pPr eaLnBrk="1" hangingPunct="1">
                  <a:lnSpc>
                    <a:spcPct val="120000"/>
                  </a:lnSpc>
                </a:pPr>
                <a:r>
                  <a:rPr lang="pt-BR" altLang="pt-BR" sz="2000" dirty="0"/>
                  <a:t>Intangível </a:t>
                </a:r>
              </a:p>
            </p:txBody>
          </p:sp>
        </p:grpSp>
        <p:grpSp>
          <p:nvGrpSpPr>
            <p:cNvPr id="26" name="Grupo 4">
              <a:extLst>
                <a:ext uri="{FF2B5EF4-FFF2-40B4-BE49-F238E27FC236}">
                  <a16:creationId xmlns:a16="http://schemas.microsoft.com/office/drawing/2014/main" id="{89FA43D6-7448-43AF-B9FD-CA4931269441}"/>
                </a:ext>
              </a:extLst>
            </p:cNvPr>
            <p:cNvGrpSpPr/>
            <p:nvPr/>
          </p:nvGrpSpPr>
          <p:grpSpPr>
            <a:xfrm>
              <a:off x="5904112" y="1628801"/>
              <a:ext cx="3504256" cy="4478633"/>
              <a:chOff x="4380112" y="1412776"/>
              <a:chExt cx="3504256" cy="4695155"/>
            </a:xfrm>
          </p:grpSpPr>
          <p:sp>
            <p:nvSpPr>
              <p:cNvPr id="27" name="Rectangle 4">
                <a:extLst>
                  <a:ext uri="{FF2B5EF4-FFF2-40B4-BE49-F238E27FC236}">
                    <a16:creationId xmlns:a16="http://schemas.microsoft.com/office/drawing/2014/main" id="{F1F611BA-727C-4F15-8FD4-BF224D1D7D20}"/>
                  </a:ext>
                </a:extLst>
              </p:cNvPr>
              <p:cNvSpPr>
                <a:spLocks noChangeArrowheads="1"/>
              </p:cNvSpPr>
              <p:nvPr/>
            </p:nvSpPr>
            <p:spPr bwMode="auto">
              <a:xfrm>
                <a:off x="4380112" y="1412776"/>
                <a:ext cx="3473324" cy="978799"/>
              </a:xfrm>
              <a:prstGeom prst="rect">
                <a:avLst/>
              </a:prstGeom>
              <a:solidFill>
                <a:srgbClr val="92D050"/>
              </a:solidFill>
              <a:ln w="28575">
                <a:solidFill>
                  <a:srgbClr val="FFC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solidFill>
                    <a:schemeClr val="accent2"/>
                  </a:solidFill>
                </a:endParaRPr>
              </a:p>
              <a:p>
                <a:pPr eaLnBrk="1" hangingPunct="1"/>
                <a:endParaRPr lang="pt-BR" altLang="pt-BR" sz="2400">
                  <a:solidFill>
                    <a:schemeClr val="accent2"/>
                  </a:solidFill>
                </a:endParaRPr>
              </a:p>
            </p:txBody>
          </p:sp>
          <p:sp>
            <p:nvSpPr>
              <p:cNvPr id="29" name="Text Box 6">
                <a:extLst>
                  <a:ext uri="{FF2B5EF4-FFF2-40B4-BE49-F238E27FC236}">
                    <a16:creationId xmlns:a16="http://schemas.microsoft.com/office/drawing/2014/main" id="{A0A00ED7-60B3-458E-9F1C-54C97C6F9AE5}"/>
                  </a:ext>
                </a:extLst>
              </p:cNvPr>
              <p:cNvSpPr txBox="1">
                <a:spLocks noChangeArrowheads="1"/>
              </p:cNvSpPr>
              <p:nvPr/>
            </p:nvSpPr>
            <p:spPr bwMode="auto">
              <a:xfrm>
                <a:off x="4446396" y="1622408"/>
                <a:ext cx="2686744" cy="48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400" b="1"/>
                  <a:t>CIRCULANTE</a:t>
                </a:r>
              </a:p>
            </p:txBody>
          </p:sp>
          <p:sp>
            <p:nvSpPr>
              <p:cNvPr id="30" name="Rectangle 7">
                <a:extLst>
                  <a:ext uri="{FF2B5EF4-FFF2-40B4-BE49-F238E27FC236}">
                    <a16:creationId xmlns:a16="http://schemas.microsoft.com/office/drawing/2014/main" id="{DA4249FF-107B-42E0-A6C7-59090FF32FE5}"/>
                  </a:ext>
                </a:extLst>
              </p:cNvPr>
              <p:cNvSpPr>
                <a:spLocks noChangeArrowheads="1"/>
              </p:cNvSpPr>
              <p:nvPr/>
            </p:nvSpPr>
            <p:spPr bwMode="auto">
              <a:xfrm>
                <a:off x="4380112" y="3439737"/>
                <a:ext cx="3504256" cy="2657399"/>
              </a:xfrm>
              <a:prstGeom prst="rect">
                <a:avLst/>
              </a:prstGeom>
              <a:solidFill>
                <a:srgbClr val="92D050"/>
              </a:solidFill>
              <a:ln w="28575">
                <a:solidFill>
                  <a:srgbClr val="FFC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pt-BR" sz="2400">
                  <a:solidFill>
                    <a:schemeClr val="accent2"/>
                  </a:solidFill>
                </a:endParaRPr>
              </a:p>
            </p:txBody>
          </p:sp>
          <p:sp>
            <p:nvSpPr>
              <p:cNvPr id="31" name="Text Box 9">
                <a:extLst>
                  <a:ext uri="{FF2B5EF4-FFF2-40B4-BE49-F238E27FC236}">
                    <a16:creationId xmlns:a16="http://schemas.microsoft.com/office/drawing/2014/main" id="{EE5495E8-A82F-44DD-AE3D-6C66C2752A82}"/>
                  </a:ext>
                </a:extLst>
              </p:cNvPr>
              <p:cNvSpPr txBox="1">
                <a:spLocks noChangeArrowheads="1"/>
              </p:cNvSpPr>
              <p:nvPr/>
            </p:nvSpPr>
            <p:spPr bwMode="auto">
              <a:xfrm>
                <a:off x="4380112" y="3720275"/>
                <a:ext cx="3451228" cy="238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sz="2400" b="1" dirty="0"/>
                  <a:t>PATRIMÔNIO LÍQUIDO</a:t>
                </a:r>
              </a:p>
              <a:p>
                <a:pPr eaLnBrk="1" hangingPunct="1"/>
                <a:r>
                  <a:rPr lang="pt-BR" altLang="pt-BR" sz="2000" dirty="0"/>
                  <a:t>Capital </a:t>
                </a:r>
              </a:p>
              <a:p>
                <a:pPr eaLnBrk="1" hangingPunct="1"/>
                <a:r>
                  <a:rPr lang="pt-BR" altLang="pt-BR" sz="2000" dirty="0"/>
                  <a:t>Reservas de Capital</a:t>
                </a:r>
              </a:p>
              <a:p>
                <a:pPr eaLnBrk="1" hangingPunct="1"/>
                <a:r>
                  <a:rPr lang="pt-BR" altLang="pt-BR" sz="2000" dirty="0"/>
                  <a:t>Reservas de Lucro</a:t>
                </a:r>
              </a:p>
              <a:p>
                <a:pPr eaLnBrk="1" hangingPunct="1"/>
                <a:r>
                  <a:rPr lang="pt-BR" altLang="pt-BR" sz="2000" dirty="0"/>
                  <a:t>Ajustes de Avaliação Patrimonial</a:t>
                </a:r>
                <a:r>
                  <a:rPr lang="pt-BR" altLang="pt-BR" sz="1600" dirty="0"/>
                  <a:t>     </a:t>
                </a:r>
              </a:p>
              <a:p>
                <a:pPr eaLnBrk="1" hangingPunct="1"/>
                <a:r>
                  <a:rPr lang="pt-BR" altLang="pt-BR" dirty="0"/>
                  <a:t>       </a:t>
                </a:r>
                <a:endParaRPr lang="pt-BR" altLang="pt-BR" sz="1400" dirty="0"/>
              </a:p>
            </p:txBody>
          </p:sp>
          <p:sp>
            <p:nvSpPr>
              <p:cNvPr id="33" name="Rectangle 10">
                <a:extLst>
                  <a:ext uri="{FF2B5EF4-FFF2-40B4-BE49-F238E27FC236}">
                    <a16:creationId xmlns:a16="http://schemas.microsoft.com/office/drawing/2014/main" id="{B0B27A86-C6EE-4889-B88A-3F6BADE9D679}"/>
                  </a:ext>
                </a:extLst>
              </p:cNvPr>
              <p:cNvSpPr>
                <a:spLocks noChangeArrowheads="1"/>
              </p:cNvSpPr>
              <p:nvPr/>
            </p:nvSpPr>
            <p:spPr bwMode="auto">
              <a:xfrm>
                <a:off x="4380112" y="2460938"/>
                <a:ext cx="3504256" cy="887855"/>
              </a:xfrm>
              <a:prstGeom prst="rect">
                <a:avLst/>
              </a:prstGeom>
              <a:solidFill>
                <a:srgbClr val="92D050"/>
              </a:solidFill>
              <a:ln w="28575">
                <a:solidFill>
                  <a:srgbClr val="FFC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a:p>
                <a:pPr eaLnBrk="1" hangingPunct="1"/>
                <a:endParaRPr lang="pt-BR" altLang="pt-BR" sz="2400"/>
              </a:p>
            </p:txBody>
          </p:sp>
          <p:sp>
            <p:nvSpPr>
              <p:cNvPr id="36" name="Text Box 11">
                <a:extLst>
                  <a:ext uri="{FF2B5EF4-FFF2-40B4-BE49-F238E27FC236}">
                    <a16:creationId xmlns:a16="http://schemas.microsoft.com/office/drawing/2014/main" id="{CC93BD63-07FE-4538-B73B-EE5C07686EE9}"/>
                  </a:ext>
                </a:extLst>
              </p:cNvPr>
              <p:cNvSpPr txBox="1">
                <a:spLocks noChangeArrowheads="1"/>
              </p:cNvSpPr>
              <p:nvPr/>
            </p:nvSpPr>
            <p:spPr bwMode="auto">
              <a:xfrm>
                <a:off x="4446396" y="2670571"/>
                <a:ext cx="3281834" cy="48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400" b="1"/>
                  <a:t>NÃO CIRCULANTE</a:t>
                </a:r>
              </a:p>
            </p:txBody>
          </p:sp>
        </p:grpSp>
        <p:sp>
          <p:nvSpPr>
            <p:cNvPr id="38" name="Text Box 5">
              <a:extLst>
                <a:ext uri="{FF2B5EF4-FFF2-40B4-BE49-F238E27FC236}">
                  <a16:creationId xmlns:a16="http://schemas.microsoft.com/office/drawing/2014/main" id="{D494FB64-9944-462C-8E17-FF1DB302EC43}"/>
                </a:ext>
              </a:extLst>
            </p:cNvPr>
            <p:cNvSpPr txBox="1">
              <a:spLocks noChangeArrowheads="1"/>
            </p:cNvSpPr>
            <p:nvPr/>
          </p:nvSpPr>
          <p:spPr bwMode="auto">
            <a:xfrm>
              <a:off x="5874548" y="1015230"/>
              <a:ext cx="35028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600" b="1" dirty="0">
                  <a:solidFill>
                    <a:srgbClr val="002060"/>
                  </a:solidFill>
                  <a:effectLst>
                    <a:outerShdw blurRad="50800" dist="38100" dir="2700000" algn="tl" rotWithShape="0">
                      <a:prstClr val="black">
                        <a:alpha val="40000"/>
                      </a:prstClr>
                    </a:outerShdw>
                  </a:effectLst>
                  <a:latin typeface="+mj-lt"/>
                  <a:ea typeface="+mj-ea"/>
                  <a:cs typeface="+mj-cs"/>
                </a:rPr>
                <a:t>PASSIVO e PL</a:t>
              </a:r>
            </a:p>
          </p:txBody>
        </p:sp>
      </p:grpSp>
    </p:spTree>
    <p:extLst>
      <p:ext uri="{BB962C8B-B14F-4D97-AF65-F5344CB8AC3E}">
        <p14:creationId xmlns:p14="http://schemas.microsoft.com/office/powerpoint/2010/main" val="390449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3694256" y="1205757"/>
            <a:ext cx="11925300" cy="707886"/>
          </a:xfrm>
          <a:prstGeom prst="rect">
            <a:avLst/>
          </a:prstGeom>
        </p:spPr>
        <p:txBody>
          <a:bodyPr>
            <a:normAutofit fontScale="62500" lnSpcReduction="20000"/>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4500" dirty="0">
                <a:solidFill>
                  <a:srgbClr val="1E2C76"/>
                </a:solidFill>
                <a:latin typeface="+mn-lt"/>
                <a:ea typeface="+mn-ea"/>
              </a:rPr>
              <a:t>Balanço Patrimonial - Organização</a:t>
            </a:r>
          </a:p>
          <a:p>
            <a:pPr marL="228600" lvl="2" algn="just" eaLnBrk="1" hangingPunct="1">
              <a:lnSpc>
                <a:spcPct val="80000"/>
              </a:lnSpc>
              <a:spcBef>
                <a:spcPts val="1000"/>
              </a:spcBef>
              <a:buClr>
                <a:srgbClr val="FF3300"/>
              </a:buClr>
              <a:defRPr/>
            </a:pPr>
            <a:r>
              <a:rPr lang="pt-BR" altLang="pt-BR" sz="2500" b="0" dirty="0">
                <a:latin typeface="+mn-lt"/>
                <a:ea typeface="+mn-ea"/>
              </a:rPr>
              <a:t>	</a:t>
            </a:r>
            <a:endParaRPr lang="pt-BR" altLang="pt-BR" sz="2500" b="0" dirty="0">
              <a:solidFill>
                <a:srgbClr val="002060"/>
              </a:solidFill>
              <a:latin typeface="+mn-lt"/>
              <a:ea typeface="+mn-ea"/>
            </a:endParaRPr>
          </a:p>
          <a:p>
            <a:pPr marL="457200" lvl="1" indent="0">
              <a:lnSpc>
                <a:spcPct val="150000"/>
              </a:lnSpc>
              <a:spcBef>
                <a:spcPts val="300"/>
              </a:spcBef>
              <a:defRPr/>
            </a:pPr>
            <a:endParaRPr lang="pt-BR" b="0" dirty="0">
              <a:latin typeface="+mn-lt"/>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grpSp>
        <p:nvGrpSpPr>
          <p:cNvPr id="39" name="Grupo 2">
            <a:extLst>
              <a:ext uri="{FF2B5EF4-FFF2-40B4-BE49-F238E27FC236}">
                <a16:creationId xmlns:a16="http://schemas.microsoft.com/office/drawing/2014/main" id="{3189A3A4-8818-4C43-BE61-B481BC7D88A7}"/>
              </a:ext>
            </a:extLst>
          </p:cNvPr>
          <p:cNvGrpSpPr/>
          <p:nvPr/>
        </p:nvGrpSpPr>
        <p:grpSpPr>
          <a:xfrm>
            <a:off x="1384381" y="2600004"/>
            <a:ext cx="2016224" cy="3878189"/>
            <a:chOff x="971597" y="2424993"/>
            <a:chExt cx="3225558" cy="4598202"/>
          </a:xfrm>
        </p:grpSpPr>
        <p:sp>
          <p:nvSpPr>
            <p:cNvPr id="40" name="Rectangle 2">
              <a:extLst>
                <a:ext uri="{FF2B5EF4-FFF2-40B4-BE49-F238E27FC236}">
                  <a16:creationId xmlns:a16="http://schemas.microsoft.com/office/drawing/2014/main" id="{2927D196-7031-4550-B210-7A6C1C727DC6}"/>
                </a:ext>
              </a:extLst>
            </p:cNvPr>
            <p:cNvSpPr>
              <a:spLocks noChangeArrowheads="1"/>
            </p:cNvSpPr>
            <p:nvPr/>
          </p:nvSpPr>
          <p:spPr bwMode="auto">
            <a:xfrm>
              <a:off x="971597" y="2424993"/>
              <a:ext cx="3225558" cy="2732057"/>
            </a:xfrm>
            <a:prstGeom prst="rect">
              <a:avLst/>
            </a:prstGeom>
            <a:solidFill>
              <a:srgbClr val="FFFF66"/>
            </a:solidFill>
            <a:ln w="2857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pt-BR"/>
            </a:p>
          </p:txBody>
        </p:sp>
        <p:sp>
          <p:nvSpPr>
            <p:cNvPr id="41" name="Rectangle 3">
              <a:extLst>
                <a:ext uri="{FF2B5EF4-FFF2-40B4-BE49-F238E27FC236}">
                  <a16:creationId xmlns:a16="http://schemas.microsoft.com/office/drawing/2014/main" id="{02C2942A-7087-4A9C-A5C9-3374AAA2151A}"/>
                </a:ext>
              </a:extLst>
            </p:cNvPr>
            <p:cNvSpPr>
              <a:spLocks noChangeArrowheads="1"/>
            </p:cNvSpPr>
            <p:nvPr/>
          </p:nvSpPr>
          <p:spPr bwMode="auto">
            <a:xfrm>
              <a:off x="971597" y="5327804"/>
              <a:ext cx="3225558" cy="1695391"/>
            </a:xfrm>
            <a:prstGeom prst="rect">
              <a:avLst/>
            </a:prstGeom>
            <a:solidFill>
              <a:srgbClr val="FFFF66"/>
            </a:solidFill>
            <a:ln w="2857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pt-BR" sz="2400"/>
            </a:p>
          </p:txBody>
        </p:sp>
        <p:sp>
          <p:nvSpPr>
            <p:cNvPr id="42" name="Text Box 5">
              <a:extLst>
                <a:ext uri="{FF2B5EF4-FFF2-40B4-BE49-F238E27FC236}">
                  <a16:creationId xmlns:a16="http://schemas.microsoft.com/office/drawing/2014/main" id="{3DEBBC8F-E807-4485-9156-6D2BB0833323}"/>
                </a:ext>
              </a:extLst>
            </p:cNvPr>
            <p:cNvSpPr txBox="1">
              <a:spLocks noChangeArrowheads="1"/>
            </p:cNvSpPr>
            <p:nvPr/>
          </p:nvSpPr>
          <p:spPr bwMode="auto">
            <a:xfrm>
              <a:off x="1204867" y="2653683"/>
              <a:ext cx="2337644" cy="364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1400" b="1" dirty="0"/>
                <a:t>CIRCULANTE</a:t>
              </a:r>
            </a:p>
          </p:txBody>
        </p:sp>
      </p:grpSp>
      <p:sp>
        <p:nvSpPr>
          <p:cNvPr id="43" name="Rectangle 3">
            <a:extLst>
              <a:ext uri="{FF2B5EF4-FFF2-40B4-BE49-F238E27FC236}">
                <a16:creationId xmlns:a16="http://schemas.microsoft.com/office/drawing/2014/main" id="{EA10670D-7F38-4513-95B6-7FE42778C554}"/>
              </a:ext>
            </a:extLst>
          </p:cNvPr>
          <p:cNvSpPr>
            <a:spLocks noChangeArrowheads="1"/>
          </p:cNvSpPr>
          <p:nvPr/>
        </p:nvSpPr>
        <p:spPr bwMode="auto">
          <a:xfrm>
            <a:off x="3946214" y="1879923"/>
            <a:ext cx="5160401" cy="3940910"/>
          </a:xfrm>
          <a:prstGeom prst="rect">
            <a:avLst/>
          </a:prstGeom>
          <a:noFill/>
          <a:ln w="9525">
            <a:noFill/>
            <a:miter lim="800000"/>
            <a:headEnd/>
            <a:tailEnd/>
          </a:ln>
        </p:spPr>
        <p:txBody>
          <a:bodyPr/>
          <a:lstStyle/>
          <a:p>
            <a:pPr marL="216000" indent="-342900" algn="just">
              <a:lnSpc>
                <a:spcPct val="90000"/>
              </a:lnSpc>
              <a:spcBef>
                <a:spcPts val="1200"/>
              </a:spcBef>
              <a:buSzPct val="85000"/>
              <a:buFont typeface="Arial" pitchFamily="34" charset="0"/>
              <a:buChar char="•"/>
              <a:defRPr/>
            </a:pPr>
            <a:r>
              <a:rPr lang="pt-BR" sz="2800" b="1" dirty="0">
                <a:latin typeface="+mj-lt"/>
              </a:rPr>
              <a:t>O Ativo é organizado por ordem decrescente de liquidez.</a:t>
            </a:r>
          </a:p>
          <a:p>
            <a:pPr marL="216000" indent="-342900" algn="just">
              <a:lnSpc>
                <a:spcPct val="90000"/>
              </a:lnSpc>
              <a:spcBef>
                <a:spcPts val="1200"/>
              </a:spcBef>
              <a:buSzPct val="85000"/>
              <a:buFont typeface="Arial" pitchFamily="34" charset="0"/>
              <a:buChar char="•"/>
              <a:defRPr/>
            </a:pPr>
            <a:r>
              <a:rPr lang="pt-BR" sz="2800" b="1" dirty="0">
                <a:latin typeface="+mj-lt"/>
              </a:rPr>
              <a:t>ATIVO CIRCULANTE: </a:t>
            </a:r>
            <a:r>
              <a:rPr lang="pt-BR" sz="2800" dirty="0">
                <a:latin typeface="+mj-lt"/>
              </a:rPr>
              <a:t>compõem o </a:t>
            </a:r>
            <a:r>
              <a:rPr lang="pt-BR" sz="2800" b="1" dirty="0">
                <a:latin typeface="+mj-lt"/>
              </a:rPr>
              <a:t>ativo circulante </a:t>
            </a:r>
            <a:r>
              <a:rPr lang="pt-BR" sz="2800" dirty="0">
                <a:latin typeface="+mj-lt"/>
              </a:rPr>
              <a:t>bens ou direitos que provavelmente se transformarão em dinheiro ou serão consumidos num período inferior a um ano (ou ao ciclo operacional da empresa).</a:t>
            </a:r>
          </a:p>
          <a:p>
            <a:pPr marL="216000" indent="-342900">
              <a:lnSpc>
                <a:spcPct val="90000"/>
              </a:lnSpc>
              <a:spcBef>
                <a:spcPts val="600"/>
              </a:spcBef>
              <a:buSzPct val="85000"/>
              <a:buFont typeface="Arial" pitchFamily="34" charset="0"/>
              <a:buChar char="•"/>
              <a:defRPr/>
            </a:pPr>
            <a:endParaRPr lang="pt-BR" b="1" dirty="0">
              <a:latin typeface="+mj-lt"/>
            </a:endParaRPr>
          </a:p>
        </p:txBody>
      </p:sp>
      <p:sp>
        <p:nvSpPr>
          <p:cNvPr id="44" name="Text Box 5">
            <a:extLst>
              <a:ext uri="{FF2B5EF4-FFF2-40B4-BE49-F238E27FC236}">
                <a16:creationId xmlns:a16="http://schemas.microsoft.com/office/drawing/2014/main" id="{0471ED9D-31FD-440B-B649-C4CAE2B2E1C2}"/>
              </a:ext>
            </a:extLst>
          </p:cNvPr>
          <p:cNvSpPr txBox="1">
            <a:spLocks noChangeArrowheads="1"/>
          </p:cNvSpPr>
          <p:nvPr/>
        </p:nvSpPr>
        <p:spPr bwMode="auto">
          <a:xfrm>
            <a:off x="1312374" y="2127970"/>
            <a:ext cx="2011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400" b="1" dirty="0">
                <a:effectLst>
                  <a:outerShdw blurRad="50800" dist="38100" dir="2700000" algn="tl" rotWithShape="0">
                    <a:prstClr val="black">
                      <a:alpha val="40000"/>
                    </a:prstClr>
                  </a:outerShdw>
                </a:effectLst>
                <a:latin typeface="+mj-lt"/>
                <a:ea typeface="+mj-ea"/>
                <a:cs typeface="+mj-cs"/>
              </a:rPr>
              <a:t>ATIVO</a:t>
            </a:r>
          </a:p>
        </p:txBody>
      </p:sp>
      <p:sp>
        <p:nvSpPr>
          <p:cNvPr id="45" name="Retângulo 44">
            <a:extLst>
              <a:ext uri="{FF2B5EF4-FFF2-40B4-BE49-F238E27FC236}">
                <a16:creationId xmlns:a16="http://schemas.microsoft.com/office/drawing/2014/main" id="{9792D7BD-E5D5-4949-B395-15EA6AC36DBA}"/>
              </a:ext>
            </a:extLst>
          </p:cNvPr>
          <p:cNvSpPr/>
          <p:nvPr/>
        </p:nvSpPr>
        <p:spPr>
          <a:xfrm>
            <a:off x="1456389" y="3104060"/>
            <a:ext cx="1975266" cy="1692771"/>
          </a:xfrm>
          <a:prstGeom prst="rect">
            <a:avLst/>
          </a:prstGeom>
        </p:spPr>
        <p:txBody>
          <a:bodyPr wrap="square">
            <a:spAutoFit/>
          </a:bodyPr>
          <a:lstStyle/>
          <a:p>
            <a:pPr>
              <a:spcBef>
                <a:spcPct val="50000"/>
              </a:spcBef>
            </a:pPr>
            <a:r>
              <a:rPr lang="pt-BR" altLang="pt-BR" sz="1600" dirty="0"/>
              <a:t>Caixa </a:t>
            </a:r>
          </a:p>
          <a:p>
            <a:pPr>
              <a:spcBef>
                <a:spcPct val="50000"/>
              </a:spcBef>
            </a:pPr>
            <a:r>
              <a:rPr lang="pt-BR" altLang="pt-BR" sz="1600" dirty="0"/>
              <a:t>Aplicações Financeiras</a:t>
            </a:r>
          </a:p>
          <a:p>
            <a:pPr>
              <a:spcBef>
                <a:spcPct val="50000"/>
              </a:spcBef>
            </a:pPr>
            <a:r>
              <a:rPr lang="pt-BR" altLang="pt-BR" sz="1600" dirty="0"/>
              <a:t>Contas a receber</a:t>
            </a:r>
          </a:p>
          <a:p>
            <a:pPr>
              <a:spcBef>
                <a:spcPct val="50000"/>
              </a:spcBef>
            </a:pPr>
            <a:r>
              <a:rPr lang="pt-BR" altLang="pt-BR" sz="1600" dirty="0"/>
              <a:t>Estoques</a:t>
            </a:r>
          </a:p>
        </p:txBody>
      </p:sp>
    </p:spTree>
    <p:extLst>
      <p:ext uri="{BB962C8B-B14F-4D97-AF65-F5344CB8AC3E}">
        <p14:creationId xmlns:p14="http://schemas.microsoft.com/office/powerpoint/2010/main" val="308113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3694256" y="1205757"/>
            <a:ext cx="11925300" cy="707886"/>
          </a:xfrm>
          <a:prstGeom prst="rect">
            <a:avLst/>
          </a:prstGeom>
        </p:spPr>
        <p:txBody>
          <a:bodyPr>
            <a:normAutofit fontScale="62500" lnSpcReduction="20000"/>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4500" dirty="0">
                <a:solidFill>
                  <a:srgbClr val="1E2C76"/>
                </a:solidFill>
                <a:latin typeface="+mn-lt"/>
                <a:ea typeface="+mn-ea"/>
              </a:rPr>
              <a:t>Balanço Patrimonial - Organização</a:t>
            </a:r>
          </a:p>
          <a:p>
            <a:pPr marL="228600" lvl="2" algn="just" eaLnBrk="1" hangingPunct="1">
              <a:lnSpc>
                <a:spcPct val="80000"/>
              </a:lnSpc>
              <a:spcBef>
                <a:spcPts val="1000"/>
              </a:spcBef>
              <a:buClr>
                <a:srgbClr val="FF3300"/>
              </a:buClr>
              <a:defRPr/>
            </a:pPr>
            <a:r>
              <a:rPr lang="pt-BR" altLang="pt-BR" sz="2500" b="0" dirty="0">
                <a:latin typeface="+mn-lt"/>
                <a:ea typeface="+mn-ea"/>
              </a:rPr>
              <a:t>	</a:t>
            </a:r>
            <a:endParaRPr lang="pt-BR" altLang="pt-BR" sz="2500" b="0" dirty="0">
              <a:solidFill>
                <a:srgbClr val="002060"/>
              </a:solidFill>
              <a:latin typeface="+mn-lt"/>
              <a:ea typeface="+mn-ea"/>
            </a:endParaRPr>
          </a:p>
          <a:p>
            <a:pPr marL="457200" lvl="1" indent="0">
              <a:lnSpc>
                <a:spcPct val="150000"/>
              </a:lnSpc>
              <a:spcBef>
                <a:spcPts val="300"/>
              </a:spcBef>
              <a:defRPr/>
            </a:pPr>
            <a:endParaRPr lang="pt-BR" b="0" dirty="0">
              <a:latin typeface="+mn-lt"/>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sp>
        <p:nvSpPr>
          <p:cNvPr id="26" name="Rectangle 3">
            <a:extLst>
              <a:ext uri="{FF2B5EF4-FFF2-40B4-BE49-F238E27FC236}">
                <a16:creationId xmlns:a16="http://schemas.microsoft.com/office/drawing/2014/main" id="{486233DF-E41E-4726-8E6F-A191A43288B2}"/>
              </a:ext>
            </a:extLst>
          </p:cNvPr>
          <p:cNvSpPr>
            <a:spLocks noChangeArrowheads="1"/>
          </p:cNvSpPr>
          <p:nvPr/>
        </p:nvSpPr>
        <p:spPr bwMode="auto">
          <a:xfrm>
            <a:off x="3910281" y="2047161"/>
            <a:ext cx="6408713" cy="4608512"/>
          </a:xfrm>
          <a:prstGeom prst="rect">
            <a:avLst/>
          </a:prstGeom>
          <a:noFill/>
          <a:ln w="9525">
            <a:noFill/>
            <a:miter lim="800000"/>
            <a:headEnd/>
            <a:tailEnd/>
          </a:ln>
        </p:spPr>
        <p:txBody>
          <a:bodyPr/>
          <a:lstStyle/>
          <a:p>
            <a:pPr marL="216000" indent="-342900" algn="just">
              <a:lnSpc>
                <a:spcPct val="90000"/>
              </a:lnSpc>
              <a:spcBef>
                <a:spcPts val="600"/>
              </a:spcBef>
              <a:buSzPct val="85000"/>
              <a:buFont typeface="Arial" pitchFamily="34" charset="0"/>
              <a:buChar char="•"/>
              <a:defRPr/>
            </a:pPr>
            <a:r>
              <a:rPr lang="pt-BR" sz="2000" b="1" dirty="0"/>
              <a:t>ATIVO NÃO CIRCULANTE: </a:t>
            </a:r>
            <a:r>
              <a:rPr lang="pt-BR" sz="2000" dirty="0"/>
              <a:t>contém 4 subcontas:</a:t>
            </a:r>
            <a:endParaRPr lang="pt-BR" sz="2000" b="1" dirty="0"/>
          </a:p>
          <a:p>
            <a:pPr marL="565200" lvl="1" indent="-324000" algn="just">
              <a:lnSpc>
                <a:spcPct val="90000"/>
              </a:lnSpc>
              <a:spcBef>
                <a:spcPts val="600"/>
              </a:spcBef>
              <a:buSzPct val="85000"/>
              <a:buFont typeface="Arial" pitchFamily="34" charset="0"/>
              <a:buChar char="•"/>
              <a:defRPr/>
            </a:pPr>
            <a:r>
              <a:rPr lang="pt-BR" sz="2000" dirty="0"/>
              <a:t>O</a:t>
            </a:r>
            <a:r>
              <a:rPr lang="pt-BR" sz="2000" b="1" dirty="0"/>
              <a:t> Realizável a Longo Prazo </a:t>
            </a:r>
            <a:r>
              <a:rPr lang="pt-BR" sz="2000" dirty="0"/>
              <a:t>contém bens ou direitos que se espera que se transformem em dinheiro num período superior a um ano (ou ao ciclo operacional da empresa).</a:t>
            </a:r>
          </a:p>
          <a:p>
            <a:pPr marL="565200" lvl="1" indent="-324000" algn="just">
              <a:lnSpc>
                <a:spcPct val="90000"/>
              </a:lnSpc>
              <a:spcBef>
                <a:spcPts val="600"/>
              </a:spcBef>
              <a:buSzPct val="85000"/>
              <a:buFont typeface="Arial" pitchFamily="34" charset="0"/>
              <a:buChar char="•"/>
              <a:defRPr/>
            </a:pPr>
            <a:r>
              <a:rPr lang="pt-BR" sz="2000" dirty="0"/>
              <a:t>Em</a:t>
            </a:r>
            <a:r>
              <a:rPr lang="pt-BR" sz="2000" b="1" dirty="0"/>
              <a:t> Investimentos </a:t>
            </a:r>
            <a:r>
              <a:rPr lang="pt-BR" sz="2000" dirty="0"/>
              <a:t>estão bens ou direitos não essenciais à atividade operacional da empresa.</a:t>
            </a:r>
          </a:p>
          <a:p>
            <a:pPr marL="565200" lvl="1" indent="-324000" algn="just">
              <a:lnSpc>
                <a:spcPct val="90000"/>
              </a:lnSpc>
              <a:spcBef>
                <a:spcPts val="600"/>
              </a:spcBef>
              <a:buSzPct val="85000"/>
              <a:buFont typeface="Arial" pitchFamily="34" charset="0"/>
              <a:buChar char="•"/>
              <a:defRPr/>
            </a:pPr>
            <a:r>
              <a:rPr lang="pt-BR" sz="2000" dirty="0"/>
              <a:t>O </a:t>
            </a:r>
            <a:r>
              <a:rPr lang="pt-BR" sz="2000" b="1" dirty="0"/>
              <a:t>Imobilizado </a:t>
            </a:r>
            <a:r>
              <a:rPr lang="pt-BR" sz="2000" dirty="0"/>
              <a:t>contém</a:t>
            </a:r>
            <a:r>
              <a:rPr lang="pt-BR" sz="2000" b="1" dirty="0"/>
              <a:t> </a:t>
            </a:r>
            <a:r>
              <a:rPr lang="pt-BR" sz="2000" dirty="0"/>
              <a:t>bens que compõem a infraestrutura necessária para a operação da empresa. </a:t>
            </a:r>
          </a:p>
          <a:p>
            <a:pPr marL="565200" lvl="1" indent="-324000" algn="just">
              <a:lnSpc>
                <a:spcPct val="90000"/>
              </a:lnSpc>
              <a:spcBef>
                <a:spcPts val="600"/>
              </a:spcBef>
              <a:buSzPct val="85000"/>
              <a:buFont typeface="Arial" pitchFamily="34" charset="0"/>
              <a:buChar char="•"/>
              <a:defRPr/>
            </a:pPr>
            <a:r>
              <a:rPr lang="pt-BR" sz="2000" dirty="0"/>
              <a:t>No ativo </a:t>
            </a:r>
            <a:r>
              <a:rPr lang="pt-BR" sz="2000" b="1" dirty="0"/>
              <a:t>Intangível </a:t>
            </a:r>
            <a:r>
              <a:rPr lang="pt-BR" sz="2000" dirty="0"/>
              <a:t>estão os ativos incorpóreos adquiridos.</a:t>
            </a:r>
          </a:p>
          <a:p>
            <a:pPr marL="565200" lvl="1" indent="-324000" algn="just">
              <a:lnSpc>
                <a:spcPct val="90000"/>
              </a:lnSpc>
              <a:spcBef>
                <a:spcPts val="600"/>
              </a:spcBef>
              <a:buSzPct val="85000"/>
              <a:buFont typeface="Arial" pitchFamily="34" charset="0"/>
              <a:buChar char="•"/>
              <a:defRPr/>
            </a:pPr>
            <a:r>
              <a:rPr lang="pt-BR" sz="2000" dirty="0"/>
              <a:t>As subcontas </a:t>
            </a:r>
            <a:r>
              <a:rPr lang="pt-BR" sz="2000" b="1" dirty="0"/>
              <a:t>Investimentos</a:t>
            </a:r>
            <a:r>
              <a:rPr lang="pt-BR" sz="2000" dirty="0"/>
              <a:t>, </a:t>
            </a:r>
            <a:r>
              <a:rPr lang="pt-BR" sz="2000" b="1" dirty="0"/>
              <a:t>Imobilizado</a:t>
            </a:r>
            <a:r>
              <a:rPr lang="pt-BR" sz="2000" dirty="0"/>
              <a:t> e </a:t>
            </a:r>
            <a:r>
              <a:rPr lang="pt-BR" sz="2000" b="1" dirty="0"/>
              <a:t>Intangível.</a:t>
            </a:r>
            <a:endParaRPr lang="pt-BR" b="1" dirty="0">
              <a:latin typeface="+mj-lt"/>
            </a:endParaRPr>
          </a:p>
        </p:txBody>
      </p:sp>
      <p:grpSp>
        <p:nvGrpSpPr>
          <p:cNvPr id="27" name="Grupo 3">
            <a:extLst>
              <a:ext uri="{FF2B5EF4-FFF2-40B4-BE49-F238E27FC236}">
                <a16:creationId xmlns:a16="http://schemas.microsoft.com/office/drawing/2014/main" id="{13AB8616-6EED-48D8-8543-7E60CD6AC408}"/>
              </a:ext>
            </a:extLst>
          </p:cNvPr>
          <p:cNvGrpSpPr/>
          <p:nvPr/>
        </p:nvGrpSpPr>
        <p:grpSpPr>
          <a:xfrm>
            <a:off x="1678032" y="2369631"/>
            <a:ext cx="2016224" cy="3853994"/>
            <a:chOff x="755576" y="1948854"/>
            <a:chExt cx="2016224" cy="3163295"/>
          </a:xfrm>
        </p:grpSpPr>
        <p:grpSp>
          <p:nvGrpSpPr>
            <p:cNvPr id="29" name="Grupo 2">
              <a:extLst>
                <a:ext uri="{FF2B5EF4-FFF2-40B4-BE49-F238E27FC236}">
                  <a16:creationId xmlns:a16="http://schemas.microsoft.com/office/drawing/2014/main" id="{95773556-DF24-4972-9C9C-9559A67A4486}"/>
                </a:ext>
              </a:extLst>
            </p:cNvPr>
            <p:cNvGrpSpPr/>
            <p:nvPr/>
          </p:nvGrpSpPr>
          <p:grpSpPr>
            <a:xfrm>
              <a:off x="755576" y="2492103"/>
              <a:ext cx="2016224" cy="2620046"/>
              <a:chOff x="971597" y="2424993"/>
              <a:chExt cx="3340757" cy="3672143"/>
            </a:xfrm>
          </p:grpSpPr>
          <p:sp>
            <p:nvSpPr>
              <p:cNvPr id="33" name="Rectangle 2">
                <a:extLst>
                  <a:ext uri="{FF2B5EF4-FFF2-40B4-BE49-F238E27FC236}">
                    <a16:creationId xmlns:a16="http://schemas.microsoft.com/office/drawing/2014/main" id="{C79F0A33-FD05-4B00-9FD0-56F36FECBC90}"/>
                  </a:ext>
                </a:extLst>
              </p:cNvPr>
              <p:cNvSpPr>
                <a:spLocks noChangeArrowheads="1"/>
              </p:cNvSpPr>
              <p:nvPr/>
            </p:nvSpPr>
            <p:spPr bwMode="auto">
              <a:xfrm>
                <a:off x="971597" y="2424993"/>
                <a:ext cx="3333389" cy="1043364"/>
              </a:xfrm>
              <a:prstGeom prst="rect">
                <a:avLst/>
              </a:prstGeom>
              <a:solidFill>
                <a:srgbClr val="FFFF66"/>
              </a:solidFill>
              <a:ln w="2857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pt-BR"/>
              </a:p>
            </p:txBody>
          </p:sp>
          <p:sp>
            <p:nvSpPr>
              <p:cNvPr id="36" name="Rectangle 3">
                <a:extLst>
                  <a:ext uri="{FF2B5EF4-FFF2-40B4-BE49-F238E27FC236}">
                    <a16:creationId xmlns:a16="http://schemas.microsoft.com/office/drawing/2014/main" id="{2C1265F2-3441-407A-8642-12506250FEC1}"/>
                  </a:ext>
                </a:extLst>
              </p:cNvPr>
              <p:cNvSpPr>
                <a:spLocks noChangeArrowheads="1"/>
              </p:cNvSpPr>
              <p:nvPr/>
            </p:nvSpPr>
            <p:spPr bwMode="auto">
              <a:xfrm>
                <a:off x="980438" y="3632413"/>
                <a:ext cx="3331916" cy="2464723"/>
              </a:xfrm>
              <a:prstGeom prst="rect">
                <a:avLst/>
              </a:prstGeom>
              <a:solidFill>
                <a:srgbClr val="FFFF66"/>
              </a:solidFill>
              <a:ln w="2857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pt-BR" sz="2400"/>
              </a:p>
            </p:txBody>
          </p:sp>
        </p:grpSp>
        <p:sp>
          <p:nvSpPr>
            <p:cNvPr id="30" name="Text Box 5">
              <a:extLst>
                <a:ext uri="{FF2B5EF4-FFF2-40B4-BE49-F238E27FC236}">
                  <a16:creationId xmlns:a16="http://schemas.microsoft.com/office/drawing/2014/main" id="{F98D8081-A6F6-4842-A5AD-BAAA1CB474BB}"/>
                </a:ext>
              </a:extLst>
            </p:cNvPr>
            <p:cNvSpPr txBox="1">
              <a:spLocks noChangeArrowheads="1"/>
            </p:cNvSpPr>
            <p:nvPr/>
          </p:nvSpPr>
          <p:spPr bwMode="auto">
            <a:xfrm>
              <a:off x="755576" y="1948854"/>
              <a:ext cx="2011777" cy="37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400" b="1" dirty="0">
                  <a:effectLst>
                    <a:outerShdw blurRad="50800" dist="38100" dir="2700000" algn="tl" rotWithShape="0">
                      <a:prstClr val="black">
                        <a:alpha val="40000"/>
                      </a:prstClr>
                    </a:outerShdw>
                  </a:effectLst>
                  <a:latin typeface="+mj-lt"/>
                  <a:ea typeface="+mj-ea"/>
                  <a:cs typeface="+mj-cs"/>
                </a:rPr>
                <a:t>ATIVO</a:t>
              </a:r>
            </a:p>
          </p:txBody>
        </p:sp>
        <p:sp>
          <p:nvSpPr>
            <p:cNvPr id="31" name="Retângulo 30">
              <a:extLst>
                <a:ext uri="{FF2B5EF4-FFF2-40B4-BE49-F238E27FC236}">
                  <a16:creationId xmlns:a16="http://schemas.microsoft.com/office/drawing/2014/main" id="{405437AC-961A-4C6E-A6F2-5ED5461B5EE6}"/>
                </a:ext>
              </a:extLst>
            </p:cNvPr>
            <p:cNvSpPr/>
            <p:nvPr/>
          </p:nvSpPr>
          <p:spPr>
            <a:xfrm>
              <a:off x="792087" y="3353588"/>
              <a:ext cx="1975266" cy="1333823"/>
            </a:xfrm>
            <a:prstGeom prst="rect">
              <a:avLst/>
            </a:prstGeom>
          </p:spPr>
          <p:txBody>
            <a:bodyPr wrap="square">
              <a:spAutoFit/>
            </a:bodyPr>
            <a:lstStyle/>
            <a:p>
              <a:pPr>
                <a:spcBef>
                  <a:spcPct val="50000"/>
                </a:spcBef>
              </a:pPr>
              <a:r>
                <a:rPr lang="pt-BR" altLang="pt-BR" b="1" dirty="0"/>
                <a:t>NÃO CIRCULANTE</a:t>
              </a:r>
            </a:p>
            <a:p>
              <a:pPr>
                <a:spcBef>
                  <a:spcPct val="50000"/>
                </a:spcBef>
              </a:pPr>
              <a:r>
                <a:rPr lang="pt-BR" altLang="pt-BR" sz="1600" dirty="0"/>
                <a:t>Realizável a LP</a:t>
              </a:r>
            </a:p>
            <a:p>
              <a:pPr>
                <a:lnSpc>
                  <a:spcPct val="120000"/>
                </a:lnSpc>
              </a:pPr>
              <a:r>
                <a:rPr lang="pt-BR" altLang="pt-BR" sz="1600" dirty="0"/>
                <a:t>Investimentos</a:t>
              </a:r>
            </a:p>
            <a:p>
              <a:pPr>
                <a:lnSpc>
                  <a:spcPct val="120000"/>
                </a:lnSpc>
              </a:pPr>
              <a:r>
                <a:rPr lang="pt-BR" altLang="pt-BR" sz="1600" dirty="0"/>
                <a:t>Imobilizado</a:t>
              </a:r>
            </a:p>
            <a:p>
              <a:pPr>
                <a:lnSpc>
                  <a:spcPct val="120000"/>
                </a:lnSpc>
              </a:pPr>
              <a:r>
                <a:rPr lang="pt-BR" altLang="pt-BR" sz="1600" dirty="0"/>
                <a:t>Intangível </a:t>
              </a:r>
            </a:p>
          </p:txBody>
        </p:sp>
      </p:grpSp>
    </p:spTree>
    <p:extLst>
      <p:ext uri="{BB962C8B-B14F-4D97-AF65-F5344CB8AC3E}">
        <p14:creationId xmlns:p14="http://schemas.microsoft.com/office/powerpoint/2010/main" val="3830157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3694256" y="1205757"/>
            <a:ext cx="11925300" cy="707886"/>
          </a:xfrm>
          <a:prstGeom prst="rect">
            <a:avLst/>
          </a:prstGeom>
        </p:spPr>
        <p:txBody>
          <a:bodyPr>
            <a:normAutofit fontScale="62500" lnSpcReduction="20000"/>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4500" dirty="0">
                <a:solidFill>
                  <a:srgbClr val="1E2C76"/>
                </a:solidFill>
                <a:latin typeface="+mn-lt"/>
                <a:ea typeface="+mn-ea"/>
              </a:rPr>
              <a:t>Balanço Patrimonial - Organização</a:t>
            </a:r>
          </a:p>
          <a:p>
            <a:pPr marL="228600" lvl="2" algn="just" eaLnBrk="1" hangingPunct="1">
              <a:lnSpc>
                <a:spcPct val="80000"/>
              </a:lnSpc>
              <a:spcBef>
                <a:spcPts val="1000"/>
              </a:spcBef>
              <a:buClr>
                <a:srgbClr val="FF3300"/>
              </a:buClr>
              <a:defRPr/>
            </a:pPr>
            <a:r>
              <a:rPr lang="pt-BR" altLang="pt-BR" sz="2500" b="0" dirty="0">
                <a:latin typeface="+mn-lt"/>
                <a:ea typeface="+mn-ea"/>
              </a:rPr>
              <a:t>	</a:t>
            </a:r>
            <a:endParaRPr lang="pt-BR" altLang="pt-BR" sz="2500" b="0" dirty="0">
              <a:solidFill>
                <a:srgbClr val="002060"/>
              </a:solidFill>
              <a:latin typeface="+mn-lt"/>
              <a:ea typeface="+mn-ea"/>
            </a:endParaRPr>
          </a:p>
          <a:p>
            <a:pPr marL="457200" lvl="1" indent="0">
              <a:lnSpc>
                <a:spcPct val="150000"/>
              </a:lnSpc>
              <a:spcBef>
                <a:spcPts val="300"/>
              </a:spcBef>
              <a:defRPr/>
            </a:pPr>
            <a:endParaRPr lang="pt-BR" b="0" dirty="0">
              <a:latin typeface="+mn-lt"/>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grpSp>
        <p:nvGrpSpPr>
          <p:cNvPr id="37" name="Grupo 4">
            <a:extLst>
              <a:ext uri="{FF2B5EF4-FFF2-40B4-BE49-F238E27FC236}">
                <a16:creationId xmlns:a16="http://schemas.microsoft.com/office/drawing/2014/main" id="{4ADF66B4-201E-4E14-B096-4A34FEBC3CCA}"/>
              </a:ext>
            </a:extLst>
          </p:cNvPr>
          <p:cNvGrpSpPr/>
          <p:nvPr/>
        </p:nvGrpSpPr>
        <p:grpSpPr>
          <a:xfrm>
            <a:off x="7769600" y="1956973"/>
            <a:ext cx="3347391" cy="4272406"/>
            <a:chOff x="4380112" y="1412776"/>
            <a:chExt cx="3504256" cy="4684360"/>
          </a:xfrm>
        </p:grpSpPr>
        <p:sp>
          <p:nvSpPr>
            <p:cNvPr id="38" name="Rectangle 4">
              <a:extLst>
                <a:ext uri="{FF2B5EF4-FFF2-40B4-BE49-F238E27FC236}">
                  <a16:creationId xmlns:a16="http://schemas.microsoft.com/office/drawing/2014/main" id="{20D37443-4F41-4682-891E-E40DDA32FF8C}"/>
                </a:ext>
              </a:extLst>
            </p:cNvPr>
            <p:cNvSpPr>
              <a:spLocks noChangeArrowheads="1"/>
            </p:cNvSpPr>
            <p:nvPr/>
          </p:nvSpPr>
          <p:spPr bwMode="auto">
            <a:xfrm>
              <a:off x="4380112" y="1412776"/>
              <a:ext cx="3473324" cy="978799"/>
            </a:xfrm>
            <a:prstGeom prst="rect">
              <a:avLst/>
            </a:prstGeom>
            <a:solidFill>
              <a:srgbClr val="92D050"/>
            </a:solidFill>
            <a:ln w="28575">
              <a:solidFill>
                <a:srgbClr val="FFC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solidFill>
                  <a:schemeClr val="accent2"/>
                </a:solidFill>
              </a:endParaRPr>
            </a:p>
            <a:p>
              <a:pPr eaLnBrk="1" hangingPunct="1"/>
              <a:endParaRPr lang="pt-BR" altLang="pt-BR">
                <a:solidFill>
                  <a:schemeClr val="accent2"/>
                </a:solidFill>
              </a:endParaRPr>
            </a:p>
          </p:txBody>
        </p:sp>
        <p:sp>
          <p:nvSpPr>
            <p:cNvPr id="39" name="Text Box 6">
              <a:extLst>
                <a:ext uri="{FF2B5EF4-FFF2-40B4-BE49-F238E27FC236}">
                  <a16:creationId xmlns:a16="http://schemas.microsoft.com/office/drawing/2014/main" id="{A8B2EBDB-7C74-4419-9F14-6578A07190CA}"/>
                </a:ext>
              </a:extLst>
            </p:cNvPr>
            <p:cNvSpPr txBox="1">
              <a:spLocks noChangeArrowheads="1"/>
            </p:cNvSpPr>
            <p:nvPr/>
          </p:nvSpPr>
          <p:spPr bwMode="auto">
            <a:xfrm>
              <a:off x="4446395" y="1622410"/>
              <a:ext cx="2686743" cy="40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b="1" dirty="0"/>
                <a:t>CIRCULANTE</a:t>
              </a:r>
            </a:p>
          </p:txBody>
        </p:sp>
        <p:sp>
          <p:nvSpPr>
            <p:cNvPr id="40" name="Rectangle 7">
              <a:extLst>
                <a:ext uri="{FF2B5EF4-FFF2-40B4-BE49-F238E27FC236}">
                  <a16:creationId xmlns:a16="http://schemas.microsoft.com/office/drawing/2014/main" id="{66861B7E-F70E-4A93-A448-29308C8AFF99}"/>
                </a:ext>
              </a:extLst>
            </p:cNvPr>
            <p:cNvSpPr>
              <a:spLocks noChangeArrowheads="1"/>
            </p:cNvSpPr>
            <p:nvPr/>
          </p:nvSpPr>
          <p:spPr bwMode="auto">
            <a:xfrm>
              <a:off x="4380112" y="3439737"/>
              <a:ext cx="3504256" cy="2657399"/>
            </a:xfrm>
            <a:prstGeom prst="rect">
              <a:avLst/>
            </a:prstGeom>
            <a:solidFill>
              <a:srgbClr val="92D050"/>
            </a:solidFill>
            <a:ln w="28575">
              <a:solidFill>
                <a:srgbClr val="FFC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pt-BR">
                <a:solidFill>
                  <a:schemeClr val="accent2"/>
                </a:solidFill>
              </a:endParaRPr>
            </a:p>
          </p:txBody>
        </p:sp>
        <p:sp>
          <p:nvSpPr>
            <p:cNvPr id="41" name="Text Box 9">
              <a:extLst>
                <a:ext uri="{FF2B5EF4-FFF2-40B4-BE49-F238E27FC236}">
                  <a16:creationId xmlns:a16="http://schemas.microsoft.com/office/drawing/2014/main" id="{8E9C7CE1-D973-4D42-A95E-191E35055347}"/>
                </a:ext>
              </a:extLst>
            </p:cNvPr>
            <p:cNvSpPr txBox="1">
              <a:spLocks noChangeArrowheads="1"/>
            </p:cNvSpPr>
            <p:nvPr/>
          </p:nvSpPr>
          <p:spPr bwMode="auto">
            <a:xfrm>
              <a:off x="4380112" y="3682523"/>
              <a:ext cx="3504256" cy="1316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b="1" dirty="0"/>
                <a:t>PATRIMÔNIO LÍQUIDO</a:t>
              </a:r>
            </a:p>
            <a:p>
              <a:pPr eaLnBrk="1" hangingPunct="1"/>
              <a:endParaRPr lang="pt-BR" altLang="pt-BR" dirty="0"/>
            </a:p>
            <a:p>
              <a:pPr eaLnBrk="1" hangingPunct="1"/>
              <a:r>
                <a:rPr lang="pt-BR" altLang="pt-BR" dirty="0"/>
                <a:t>Capital </a:t>
              </a:r>
            </a:p>
            <a:p>
              <a:pPr eaLnBrk="1" hangingPunct="1"/>
              <a:r>
                <a:rPr lang="pt-BR" altLang="pt-BR" dirty="0"/>
                <a:t>Reservas       </a:t>
              </a:r>
            </a:p>
          </p:txBody>
        </p:sp>
        <p:sp>
          <p:nvSpPr>
            <p:cNvPr id="42" name="Rectangle 10">
              <a:extLst>
                <a:ext uri="{FF2B5EF4-FFF2-40B4-BE49-F238E27FC236}">
                  <a16:creationId xmlns:a16="http://schemas.microsoft.com/office/drawing/2014/main" id="{42373527-BC8F-46A6-AABD-01D798160C21}"/>
                </a:ext>
              </a:extLst>
            </p:cNvPr>
            <p:cNvSpPr>
              <a:spLocks noChangeArrowheads="1"/>
            </p:cNvSpPr>
            <p:nvPr/>
          </p:nvSpPr>
          <p:spPr bwMode="auto">
            <a:xfrm>
              <a:off x="4380112" y="2460938"/>
              <a:ext cx="3504256" cy="887855"/>
            </a:xfrm>
            <a:prstGeom prst="rect">
              <a:avLst/>
            </a:prstGeom>
            <a:solidFill>
              <a:srgbClr val="92D050"/>
            </a:solidFill>
            <a:ln w="28575">
              <a:solidFill>
                <a:srgbClr val="FFC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a:p>
              <a:pPr eaLnBrk="1" hangingPunct="1"/>
              <a:endParaRPr lang="pt-BR" altLang="pt-BR"/>
            </a:p>
          </p:txBody>
        </p:sp>
        <p:sp>
          <p:nvSpPr>
            <p:cNvPr id="43" name="Text Box 11">
              <a:extLst>
                <a:ext uri="{FF2B5EF4-FFF2-40B4-BE49-F238E27FC236}">
                  <a16:creationId xmlns:a16="http://schemas.microsoft.com/office/drawing/2014/main" id="{57ECF0A2-872C-450B-B283-BE6E62D3C264}"/>
                </a:ext>
              </a:extLst>
            </p:cNvPr>
            <p:cNvSpPr txBox="1">
              <a:spLocks noChangeArrowheads="1"/>
            </p:cNvSpPr>
            <p:nvPr/>
          </p:nvSpPr>
          <p:spPr bwMode="auto">
            <a:xfrm>
              <a:off x="4446395" y="2670571"/>
              <a:ext cx="3281834" cy="404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b="1" dirty="0"/>
                <a:t>NÃO CIRCULANTE</a:t>
              </a:r>
            </a:p>
          </p:txBody>
        </p:sp>
      </p:grpSp>
      <p:sp>
        <p:nvSpPr>
          <p:cNvPr id="44" name="Rectangle 3">
            <a:extLst>
              <a:ext uri="{FF2B5EF4-FFF2-40B4-BE49-F238E27FC236}">
                <a16:creationId xmlns:a16="http://schemas.microsoft.com/office/drawing/2014/main" id="{745BC692-AB56-4979-B905-BF97681062B0}"/>
              </a:ext>
            </a:extLst>
          </p:cNvPr>
          <p:cNvSpPr>
            <a:spLocks noChangeArrowheads="1"/>
          </p:cNvSpPr>
          <p:nvPr/>
        </p:nvSpPr>
        <p:spPr bwMode="auto">
          <a:xfrm>
            <a:off x="477924" y="2532110"/>
            <a:ext cx="6825816" cy="4271932"/>
          </a:xfrm>
          <a:prstGeom prst="rect">
            <a:avLst/>
          </a:prstGeom>
          <a:noFill/>
          <a:ln w="9525">
            <a:noFill/>
            <a:miter lim="800000"/>
            <a:headEnd/>
            <a:tailEnd/>
          </a:ln>
        </p:spPr>
        <p:txBody>
          <a:bodyPr/>
          <a:lstStyle/>
          <a:p>
            <a:pPr marL="216000" indent="-342900">
              <a:lnSpc>
                <a:spcPct val="90000"/>
              </a:lnSpc>
              <a:spcBef>
                <a:spcPts val="1200"/>
              </a:spcBef>
              <a:buSzPct val="85000"/>
              <a:buFont typeface="Arial" pitchFamily="34" charset="0"/>
              <a:buChar char="•"/>
              <a:defRPr/>
            </a:pPr>
            <a:r>
              <a:rPr lang="pt-BR" sz="2000" b="1" dirty="0">
                <a:latin typeface="+mj-lt"/>
              </a:rPr>
              <a:t>O Passivo é organizado por ordem decrescente de prazo de exigibilidade:</a:t>
            </a:r>
          </a:p>
          <a:p>
            <a:pPr marL="673200" lvl="1" indent="-342900">
              <a:lnSpc>
                <a:spcPct val="90000"/>
              </a:lnSpc>
              <a:spcBef>
                <a:spcPts val="600"/>
              </a:spcBef>
              <a:buSzPct val="85000"/>
              <a:buFont typeface="Arial" pitchFamily="34" charset="0"/>
              <a:buChar char="•"/>
              <a:defRPr/>
            </a:pPr>
            <a:r>
              <a:rPr lang="pt-BR" sz="2000" dirty="0">
                <a:latin typeface="+mj-lt"/>
              </a:rPr>
              <a:t>em primeiro lugar, as contas que vão vencer mais rapidamente;</a:t>
            </a:r>
          </a:p>
          <a:p>
            <a:pPr marL="673200" lvl="1" indent="-342900">
              <a:lnSpc>
                <a:spcPct val="90000"/>
              </a:lnSpc>
              <a:spcBef>
                <a:spcPts val="600"/>
              </a:spcBef>
              <a:buSzPct val="85000"/>
              <a:buFont typeface="Arial" pitchFamily="34" charset="0"/>
              <a:buChar char="•"/>
              <a:defRPr/>
            </a:pPr>
            <a:r>
              <a:rPr lang="pt-BR" sz="2000" dirty="0">
                <a:latin typeface="+mj-lt"/>
              </a:rPr>
              <a:t>seguidas pelas que têm vencimento em mais longo prazo; e </a:t>
            </a:r>
          </a:p>
          <a:p>
            <a:pPr marL="673200" lvl="1" indent="-342900">
              <a:lnSpc>
                <a:spcPct val="90000"/>
              </a:lnSpc>
              <a:spcBef>
                <a:spcPts val="600"/>
              </a:spcBef>
              <a:buSzPct val="85000"/>
              <a:buFont typeface="Arial" pitchFamily="34" charset="0"/>
              <a:buChar char="•"/>
              <a:defRPr/>
            </a:pPr>
            <a:r>
              <a:rPr lang="pt-BR" sz="2000" dirty="0">
                <a:latin typeface="+mj-lt"/>
              </a:rPr>
              <a:t>por fim, as não exigíveis, o patrimônio líquido.</a:t>
            </a:r>
          </a:p>
        </p:txBody>
      </p:sp>
    </p:spTree>
    <p:extLst>
      <p:ext uri="{BB962C8B-B14F-4D97-AF65-F5344CB8AC3E}">
        <p14:creationId xmlns:p14="http://schemas.microsoft.com/office/powerpoint/2010/main" val="676353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3694256" y="1205757"/>
            <a:ext cx="11925300" cy="707886"/>
          </a:xfrm>
          <a:prstGeom prst="rect">
            <a:avLst/>
          </a:prstGeom>
        </p:spPr>
        <p:txBody>
          <a:bodyPr>
            <a:normAutofit fontScale="62500" lnSpcReduction="20000"/>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4500" dirty="0">
                <a:solidFill>
                  <a:srgbClr val="1E2C76"/>
                </a:solidFill>
                <a:latin typeface="+mn-lt"/>
                <a:ea typeface="+mn-ea"/>
              </a:rPr>
              <a:t>Balanço Patrimonial - Organização</a:t>
            </a:r>
          </a:p>
          <a:p>
            <a:pPr marL="228600" lvl="2" algn="just" eaLnBrk="1" hangingPunct="1">
              <a:lnSpc>
                <a:spcPct val="80000"/>
              </a:lnSpc>
              <a:spcBef>
                <a:spcPts val="1000"/>
              </a:spcBef>
              <a:buClr>
                <a:srgbClr val="FF3300"/>
              </a:buClr>
              <a:defRPr/>
            </a:pPr>
            <a:r>
              <a:rPr lang="pt-BR" altLang="pt-BR" sz="2500" b="0" dirty="0">
                <a:latin typeface="+mn-lt"/>
                <a:ea typeface="+mn-ea"/>
              </a:rPr>
              <a:t>	</a:t>
            </a:r>
            <a:endParaRPr lang="pt-BR" altLang="pt-BR" sz="2500" b="0" dirty="0">
              <a:solidFill>
                <a:srgbClr val="002060"/>
              </a:solidFill>
              <a:latin typeface="+mn-lt"/>
              <a:ea typeface="+mn-ea"/>
            </a:endParaRPr>
          </a:p>
          <a:p>
            <a:pPr marL="457200" lvl="1" indent="0">
              <a:lnSpc>
                <a:spcPct val="150000"/>
              </a:lnSpc>
              <a:spcBef>
                <a:spcPts val="300"/>
              </a:spcBef>
              <a:defRPr/>
            </a:pPr>
            <a:endParaRPr lang="pt-BR" b="0" dirty="0">
              <a:latin typeface="+mn-lt"/>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grpSp>
        <p:nvGrpSpPr>
          <p:cNvPr id="27" name="Grupo 4">
            <a:extLst>
              <a:ext uri="{FF2B5EF4-FFF2-40B4-BE49-F238E27FC236}">
                <a16:creationId xmlns:a16="http://schemas.microsoft.com/office/drawing/2014/main" id="{CE545C46-A35F-4EB2-A36F-AE0CF5A407C8}"/>
              </a:ext>
            </a:extLst>
          </p:cNvPr>
          <p:cNvGrpSpPr/>
          <p:nvPr/>
        </p:nvGrpSpPr>
        <p:grpSpPr>
          <a:xfrm>
            <a:off x="7824191" y="1916832"/>
            <a:ext cx="3241373" cy="3503307"/>
            <a:chOff x="4380112" y="1412776"/>
            <a:chExt cx="3504256" cy="4684360"/>
          </a:xfrm>
        </p:grpSpPr>
        <p:sp>
          <p:nvSpPr>
            <p:cNvPr id="29" name="Rectangle 4">
              <a:extLst>
                <a:ext uri="{FF2B5EF4-FFF2-40B4-BE49-F238E27FC236}">
                  <a16:creationId xmlns:a16="http://schemas.microsoft.com/office/drawing/2014/main" id="{50C4F967-29B7-4284-B57A-8D4524320DBE}"/>
                </a:ext>
              </a:extLst>
            </p:cNvPr>
            <p:cNvSpPr>
              <a:spLocks noChangeArrowheads="1"/>
            </p:cNvSpPr>
            <p:nvPr/>
          </p:nvSpPr>
          <p:spPr bwMode="auto">
            <a:xfrm>
              <a:off x="4380112" y="1412776"/>
              <a:ext cx="3473324" cy="978799"/>
            </a:xfrm>
            <a:prstGeom prst="rect">
              <a:avLst/>
            </a:prstGeom>
            <a:solidFill>
              <a:srgbClr val="92D050"/>
            </a:solidFill>
            <a:ln w="28575">
              <a:solidFill>
                <a:srgbClr val="FFC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sz="2000"/>
            </a:p>
            <a:p>
              <a:pPr eaLnBrk="1" hangingPunct="1"/>
              <a:endParaRPr lang="pt-BR" altLang="pt-BR" sz="2000"/>
            </a:p>
          </p:txBody>
        </p:sp>
        <p:sp>
          <p:nvSpPr>
            <p:cNvPr id="30" name="Text Box 6">
              <a:extLst>
                <a:ext uri="{FF2B5EF4-FFF2-40B4-BE49-F238E27FC236}">
                  <a16:creationId xmlns:a16="http://schemas.microsoft.com/office/drawing/2014/main" id="{EBCDF317-682F-4758-B60C-CBEA5C1EE9C0}"/>
                </a:ext>
              </a:extLst>
            </p:cNvPr>
            <p:cNvSpPr txBox="1">
              <a:spLocks noChangeArrowheads="1"/>
            </p:cNvSpPr>
            <p:nvPr/>
          </p:nvSpPr>
          <p:spPr bwMode="auto">
            <a:xfrm>
              <a:off x="4446395" y="1622409"/>
              <a:ext cx="2686743" cy="53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b="1" dirty="0"/>
                <a:t>CIRCULANTE</a:t>
              </a:r>
            </a:p>
          </p:txBody>
        </p:sp>
        <p:sp>
          <p:nvSpPr>
            <p:cNvPr id="31" name="Rectangle 7">
              <a:extLst>
                <a:ext uri="{FF2B5EF4-FFF2-40B4-BE49-F238E27FC236}">
                  <a16:creationId xmlns:a16="http://schemas.microsoft.com/office/drawing/2014/main" id="{3875246B-81CF-4F03-98AB-04C09399051D}"/>
                </a:ext>
              </a:extLst>
            </p:cNvPr>
            <p:cNvSpPr>
              <a:spLocks noChangeArrowheads="1"/>
            </p:cNvSpPr>
            <p:nvPr/>
          </p:nvSpPr>
          <p:spPr bwMode="auto">
            <a:xfrm>
              <a:off x="4380112" y="3439737"/>
              <a:ext cx="3504256" cy="2657399"/>
            </a:xfrm>
            <a:prstGeom prst="rect">
              <a:avLst/>
            </a:prstGeom>
            <a:solidFill>
              <a:srgbClr val="92D050"/>
            </a:solidFill>
            <a:ln w="28575">
              <a:solidFill>
                <a:srgbClr val="FFC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pt-BR" sz="2000"/>
            </a:p>
          </p:txBody>
        </p:sp>
        <p:sp>
          <p:nvSpPr>
            <p:cNvPr id="33" name="Text Box 9">
              <a:extLst>
                <a:ext uri="{FF2B5EF4-FFF2-40B4-BE49-F238E27FC236}">
                  <a16:creationId xmlns:a16="http://schemas.microsoft.com/office/drawing/2014/main" id="{BB0DCB1B-8842-466E-9741-633275890032}"/>
                </a:ext>
              </a:extLst>
            </p:cNvPr>
            <p:cNvSpPr txBox="1">
              <a:spLocks noChangeArrowheads="1"/>
            </p:cNvSpPr>
            <p:nvPr/>
          </p:nvSpPr>
          <p:spPr bwMode="auto">
            <a:xfrm>
              <a:off x="4380112" y="3682523"/>
              <a:ext cx="3504256" cy="1769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pt-BR" altLang="pt-BR" sz="2000" b="1" dirty="0"/>
                <a:t>PATRIMÔNIO LÍQUIDO</a:t>
              </a:r>
            </a:p>
            <a:p>
              <a:pPr eaLnBrk="1" hangingPunct="1"/>
              <a:endParaRPr lang="pt-BR" altLang="pt-BR" sz="2000" dirty="0"/>
            </a:p>
            <a:p>
              <a:pPr eaLnBrk="1" hangingPunct="1"/>
              <a:r>
                <a:rPr lang="pt-BR" altLang="pt-BR" sz="2000" dirty="0"/>
                <a:t>Capital </a:t>
              </a:r>
            </a:p>
            <a:p>
              <a:pPr eaLnBrk="1" hangingPunct="1"/>
              <a:r>
                <a:rPr lang="pt-BR" altLang="pt-BR" sz="2000" dirty="0"/>
                <a:t>Reservas       </a:t>
              </a:r>
            </a:p>
          </p:txBody>
        </p:sp>
        <p:sp>
          <p:nvSpPr>
            <p:cNvPr id="36" name="Rectangle 10">
              <a:extLst>
                <a:ext uri="{FF2B5EF4-FFF2-40B4-BE49-F238E27FC236}">
                  <a16:creationId xmlns:a16="http://schemas.microsoft.com/office/drawing/2014/main" id="{65149E91-2E42-41E0-862E-3ACF72EABF10}"/>
                </a:ext>
              </a:extLst>
            </p:cNvPr>
            <p:cNvSpPr>
              <a:spLocks noChangeArrowheads="1"/>
            </p:cNvSpPr>
            <p:nvPr/>
          </p:nvSpPr>
          <p:spPr bwMode="auto">
            <a:xfrm>
              <a:off x="4380112" y="2460938"/>
              <a:ext cx="3504256" cy="887855"/>
            </a:xfrm>
            <a:prstGeom prst="rect">
              <a:avLst/>
            </a:prstGeom>
            <a:solidFill>
              <a:srgbClr val="92D050"/>
            </a:solidFill>
            <a:ln w="28575">
              <a:solidFill>
                <a:srgbClr val="FFC000"/>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sz="2000"/>
            </a:p>
            <a:p>
              <a:pPr eaLnBrk="1" hangingPunct="1"/>
              <a:endParaRPr lang="pt-BR" altLang="pt-BR" sz="2000"/>
            </a:p>
          </p:txBody>
        </p:sp>
        <p:sp>
          <p:nvSpPr>
            <p:cNvPr id="45" name="Text Box 11">
              <a:extLst>
                <a:ext uri="{FF2B5EF4-FFF2-40B4-BE49-F238E27FC236}">
                  <a16:creationId xmlns:a16="http://schemas.microsoft.com/office/drawing/2014/main" id="{B093733D-D43D-470A-9ECD-47BA0F239483}"/>
                </a:ext>
              </a:extLst>
            </p:cNvPr>
            <p:cNvSpPr txBox="1">
              <a:spLocks noChangeArrowheads="1"/>
            </p:cNvSpPr>
            <p:nvPr/>
          </p:nvSpPr>
          <p:spPr bwMode="auto">
            <a:xfrm>
              <a:off x="4446395" y="2670571"/>
              <a:ext cx="3281835" cy="534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000" b="1" dirty="0"/>
                <a:t>NÃO CIRCULANTE</a:t>
              </a:r>
            </a:p>
          </p:txBody>
        </p:sp>
      </p:grpSp>
      <p:sp>
        <p:nvSpPr>
          <p:cNvPr id="46" name="Rectangle 3">
            <a:extLst>
              <a:ext uri="{FF2B5EF4-FFF2-40B4-BE49-F238E27FC236}">
                <a16:creationId xmlns:a16="http://schemas.microsoft.com/office/drawing/2014/main" id="{3B5E977E-12E3-4E5D-923A-A5D834F7E334}"/>
              </a:ext>
            </a:extLst>
          </p:cNvPr>
          <p:cNvSpPr>
            <a:spLocks noChangeArrowheads="1"/>
          </p:cNvSpPr>
          <p:nvPr/>
        </p:nvSpPr>
        <p:spPr bwMode="auto">
          <a:xfrm>
            <a:off x="622852" y="1700808"/>
            <a:ext cx="6265236" cy="4434949"/>
          </a:xfrm>
          <a:prstGeom prst="rect">
            <a:avLst/>
          </a:prstGeom>
          <a:noFill/>
          <a:ln w="9525">
            <a:noFill/>
            <a:miter lim="800000"/>
            <a:headEnd/>
            <a:tailEnd/>
          </a:ln>
        </p:spPr>
        <p:txBody>
          <a:bodyPr/>
          <a:lstStyle/>
          <a:p>
            <a:pPr marL="216000" indent="-342900" algn="just">
              <a:lnSpc>
                <a:spcPct val="90000"/>
              </a:lnSpc>
              <a:spcBef>
                <a:spcPts val="1200"/>
              </a:spcBef>
              <a:buSzPct val="85000"/>
              <a:buFont typeface="Arial" pitchFamily="34" charset="0"/>
              <a:buChar char="•"/>
              <a:defRPr/>
            </a:pPr>
            <a:r>
              <a:rPr lang="pt-BR" sz="2000" b="1" dirty="0"/>
              <a:t>PASSIVO CIRCULANTE: </a:t>
            </a:r>
            <a:r>
              <a:rPr lang="pt-BR" sz="2000" dirty="0"/>
              <a:t>compõem o </a:t>
            </a:r>
            <a:r>
              <a:rPr lang="pt-BR" sz="2000" b="1" dirty="0"/>
              <a:t>passivo circulante </a:t>
            </a:r>
            <a:r>
              <a:rPr lang="pt-BR" sz="2000" dirty="0"/>
              <a:t>as obrigações que terão que ser pagas em um período inferior a um ano.</a:t>
            </a:r>
          </a:p>
          <a:p>
            <a:pPr marL="216000" indent="-342900" algn="just">
              <a:lnSpc>
                <a:spcPct val="90000"/>
              </a:lnSpc>
              <a:spcBef>
                <a:spcPts val="1200"/>
              </a:spcBef>
              <a:buSzPct val="85000"/>
              <a:buFont typeface="Arial" pitchFamily="34" charset="0"/>
              <a:buChar char="•"/>
              <a:defRPr/>
            </a:pPr>
            <a:r>
              <a:rPr lang="pt-BR" sz="2000" b="1" dirty="0"/>
              <a:t>PASSIVO NÃO CIRCULANTE: </a:t>
            </a:r>
            <a:r>
              <a:rPr lang="pt-BR" sz="2000" dirty="0"/>
              <a:t>contém as obrigações que deverão ser pagas em período superior a um ano. </a:t>
            </a:r>
          </a:p>
          <a:p>
            <a:pPr marL="216000" indent="-342900" algn="just">
              <a:lnSpc>
                <a:spcPct val="90000"/>
              </a:lnSpc>
              <a:spcBef>
                <a:spcPts val="1200"/>
              </a:spcBef>
              <a:buSzPct val="85000"/>
              <a:buFont typeface="Arial" pitchFamily="34" charset="0"/>
              <a:buChar char="•"/>
              <a:defRPr/>
            </a:pPr>
            <a:r>
              <a:rPr lang="pt-BR" sz="2000" b="1" dirty="0"/>
              <a:t>PATRIMÔNIO LÍQUIDO: </a:t>
            </a:r>
            <a:r>
              <a:rPr lang="pt-BR" sz="2000" dirty="0"/>
              <a:t>r</a:t>
            </a:r>
            <a:r>
              <a:rPr lang="pt-BR" altLang="pt-BR" sz="2000" dirty="0"/>
              <a:t>ecursos dos proprietários aplicados na empresa, diretamente (capital social) ou indiretamente (lucro retido).</a:t>
            </a:r>
            <a:endParaRPr lang="pt-BR" altLang="pt-BR" sz="2400" dirty="0"/>
          </a:p>
        </p:txBody>
      </p:sp>
    </p:spTree>
    <p:extLst>
      <p:ext uri="{BB962C8B-B14F-4D97-AF65-F5344CB8AC3E}">
        <p14:creationId xmlns:p14="http://schemas.microsoft.com/office/powerpoint/2010/main" val="338519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upo 20"/>
          <p:cNvGrpSpPr/>
          <p:nvPr/>
        </p:nvGrpSpPr>
        <p:grpSpPr>
          <a:xfrm>
            <a:off x="0" y="0"/>
            <a:ext cx="12192000" cy="6867018"/>
            <a:chOff x="0" y="0"/>
            <a:chExt cx="12192000" cy="6867018"/>
          </a:xfrm>
        </p:grpSpPr>
        <p:sp>
          <p:nvSpPr>
            <p:cNvPr id="22" name="Retângulo 21"/>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Retângulo 22"/>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5" name="Espaço Reservado para Imagem 4"/>
          <p:cNvPicPr>
            <a:picLocks noGrp="1" noChangeAspect="1"/>
          </p:cNvPicPr>
          <p:nvPr>
            <p:ph type="pic" idx="1"/>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l="7785" r="7785"/>
          <a:stretch>
            <a:fillRect/>
          </a:stretch>
        </p:blipFill>
        <p:spPr>
          <a:effectLst>
            <a:innerShdw blurRad="63500" dist="50800" dir="8100000">
              <a:prstClr val="black">
                <a:alpha val="50000"/>
              </a:prstClr>
            </a:innerShdw>
          </a:effectLst>
        </p:spPr>
      </p:pic>
      <p:grpSp>
        <p:nvGrpSpPr>
          <p:cNvPr id="30" name="Grupo 29"/>
          <p:cNvGrpSpPr/>
          <p:nvPr/>
        </p:nvGrpSpPr>
        <p:grpSpPr>
          <a:xfrm>
            <a:off x="5303211" y="1449289"/>
            <a:ext cx="6052177" cy="4743522"/>
            <a:chOff x="5241530" y="1044238"/>
            <a:chExt cx="6052177" cy="4743522"/>
          </a:xfrm>
        </p:grpSpPr>
        <p:pic>
          <p:nvPicPr>
            <p:cNvPr id="27" name="Imagem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5241530" y="1044238"/>
              <a:ext cx="6052177" cy="1733593"/>
            </a:xfrm>
            <a:prstGeom prst="rect">
              <a:avLst/>
            </a:prstGeom>
          </p:spPr>
        </p:pic>
        <p:pic>
          <p:nvPicPr>
            <p:cNvPr id="28" name="Imagem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41530" y="4054167"/>
              <a:ext cx="6052177" cy="1733593"/>
            </a:xfrm>
            <a:prstGeom prst="rect">
              <a:avLst/>
            </a:prstGeom>
          </p:spPr>
        </p:pic>
      </p:grpSp>
      <p:grpSp>
        <p:nvGrpSpPr>
          <p:cNvPr id="3" name="Grupo 2"/>
          <p:cNvGrpSpPr/>
          <p:nvPr/>
        </p:nvGrpSpPr>
        <p:grpSpPr>
          <a:xfrm>
            <a:off x="431316" y="529949"/>
            <a:ext cx="3293306" cy="822056"/>
            <a:chOff x="431316" y="529949"/>
            <a:chExt cx="3293306" cy="822056"/>
          </a:xfrm>
        </p:grpSpPr>
        <p:grpSp>
          <p:nvGrpSpPr>
            <p:cNvPr id="7" name="Shape 299"/>
            <p:cNvGrpSpPr/>
            <p:nvPr/>
          </p:nvGrpSpPr>
          <p:grpSpPr>
            <a:xfrm>
              <a:off x="431316" y="529949"/>
              <a:ext cx="599393" cy="445657"/>
              <a:chOff x="5247525" y="3021503"/>
              <a:chExt cx="517575" cy="384825"/>
            </a:xfrm>
            <a:solidFill>
              <a:srgbClr val="C99924"/>
            </a:solidFill>
          </p:grpSpPr>
          <p:sp>
            <p:nvSpPr>
              <p:cNvPr id="8" name="Shape 300"/>
              <p:cNvSpPr/>
              <p:nvPr/>
            </p:nvSpPr>
            <p:spPr>
              <a:xfrm>
                <a:off x="5247525" y="3021503"/>
                <a:ext cx="348900" cy="348900"/>
              </a:xfrm>
              <a:custGeom>
                <a:avLst/>
                <a:gdLst/>
                <a:ahLst/>
                <a:cxnLst/>
                <a:rect l="0" t="0" r="0" b="0"/>
                <a:pathLst>
                  <a:path w="13956" h="13956" fill="none" extrusionOk="0">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grpFill/>
              <a:ln w="12175" cap="rnd" cmpd="sng">
                <a:solidFill>
                  <a:srgbClr val="C9992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301"/>
              <p:cNvSpPr/>
              <p:nvPr/>
            </p:nvSpPr>
            <p:spPr>
              <a:xfrm>
                <a:off x="5566575" y="3207803"/>
                <a:ext cx="198525" cy="198525"/>
              </a:xfrm>
              <a:custGeom>
                <a:avLst/>
                <a:gdLst/>
                <a:ahLst/>
                <a:cxnLst/>
                <a:rect l="0" t="0" r="0" b="0"/>
                <a:pathLst>
                  <a:path w="7941" h="7941" fill="none" extrusionOk="0">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grpFill/>
              <a:ln w="12175" cap="rnd" cmpd="sng">
                <a:solidFill>
                  <a:srgbClr val="C99924"/>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0" name="CaixaDeTexto 9"/>
            <p:cNvSpPr txBox="1"/>
            <p:nvPr/>
          </p:nvSpPr>
          <p:spPr>
            <a:xfrm>
              <a:off x="1143346" y="644119"/>
              <a:ext cx="2581276" cy="707886"/>
            </a:xfrm>
            <a:prstGeom prst="rect">
              <a:avLst/>
            </a:prstGeom>
            <a:noFill/>
          </p:spPr>
          <p:txBody>
            <a:bodyPr wrap="square" rtlCol="0">
              <a:spAutoFit/>
            </a:bodyPr>
            <a:lstStyle/>
            <a:p>
              <a:pPr algn="ctr"/>
              <a:r>
                <a:rPr lang="pt-BR" sz="2000" b="1" dirty="0">
                  <a:solidFill>
                    <a:srgbClr val="1E2C76"/>
                  </a:solidFill>
                  <a:latin typeface="+mj-lt"/>
                </a:rPr>
                <a:t>Contabilidade Empresarial</a:t>
              </a:r>
            </a:p>
          </p:txBody>
        </p:sp>
      </p:grpSp>
      <p:sp>
        <p:nvSpPr>
          <p:cNvPr id="14" name="CaixaDeTexto 13"/>
          <p:cNvSpPr txBox="1"/>
          <p:nvPr/>
        </p:nvSpPr>
        <p:spPr>
          <a:xfrm>
            <a:off x="915755" y="1854577"/>
            <a:ext cx="3132388" cy="830997"/>
          </a:xfrm>
          <a:prstGeom prst="rect">
            <a:avLst/>
          </a:prstGeom>
          <a:noFill/>
        </p:spPr>
        <p:txBody>
          <a:bodyPr wrap="square" rtlCol="0">
            <a:spAutoFit/>
          </a:bodyPr>
          <a:lstStyle/>
          <a:p>
            <a:r>
              <a:rPr lang="pt-BR" sz="4800" dirty="0">
                <a:solidFill>
                  <a:srgbClr val="1E2C76"/>
                </a:solidFill>
                <a:latin typeface="+mj-lt"/>
              </a:rPr>
              <a:t>	Livros</a:t>
            </a:r>
          </a:p>
        </p:txBody>
      </p:sp>
      <p:sp>
        <p:nvSpPr>
          <p:cNvPr id="29" name="Shape 105"/>
          <p:cNvSpPr txBox="1">
            <a:spLocks/>
          </p:cNvSpPr>
          <p:nvPr/>
        </p:nvSpPr>
        <p:spPr>
          <a:xfrm>
            <a:off x="5303211" y="4573927"/>
            <a:ext cx="3311455" cy="1555346"/>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endParaRPr lang="en" sz="2400" b="1" dirty="0">
              <a:solidFill>
                <a:schemeClr val="bg1"/>
              </a:solidFill>
            </a:endParaRPr>
          </a:p>
        </p:txBody>
      </p:sp>
      <p:pic>
        <p:nvPicPr>
          <p:cNvPr id="4" name="Imagem 3">
            <a:extLst>
              <a:ext uri="{FF2B5EF4-FFF2-40B4-BE49-F238E27FC236}">
                <a16:creationId xmlns:a16="http://schemas.microsoft.com/office/drawing/2014/main" id="{402D2251-A032-4C57-B554-3B31F3767650}"/>
              </a:ext>
            </a:extLst>
          </p:cNvPr>
          <p:cNvPicPr>
            <a:picLocks noChangeAspect="1"/>
          </p:cNvPicPr>
          <p:nvPr/>
        </p:nvPicPr>
        <p:blipFill rotWithShape="1">
          <a:blip r:embed="rId5"/>
          <a:srcRect l="1094" t="32523" r="79967" b="22499"/>
          <a:stretch/>
        </p:blipFill>
        <p:spPr>
          <a:xfrm>
            <a:off x="172833" y="2811526"/>
            <a:ext cx="2309116" cy="3083146"/>
          </a:xfrm>
          <a:prstGeom prst="rect">
            <a:avLst/>
          </a:prstGeom>
        </p:spPr>
      </p:pic>
      <p:pic>
        <p:nvPicPr>
          <p:cNvPr id="11" name="Imagem 10">
            <a:extLst>
              <a:ext uri="{FF2B5EF4-FFF2-40B4-BE49-F238E27FC236}">
                <a16:creationId xmlns:a16="http://schemas.microsoft.com/office/drawing/2014/main" id="{D4C86240-585D-4692-93C5-F82ACC6010B7}"/>
              </a:ext>
            </a:extLst>
          </p:cNvPr>
          <p:cNvPicPr>
            <a:picLocks noChangeAspect="1"/>
          </p:cNvPicPr>
          <p:nvPr/>
        </p:nvPicPr>
        <p:blipFill rotWithShape="1">
          <a:blip r:embed="rId6"/>
          <a:srcRect l="22295" t="32267" r="58581" b="19019"/>
          <a:stretch/>
        </p:blipFill>
        <p:spPr>
          <a:xfrm>
            <a:off x="2905644" y="2811526"/>
            <a:ext cx="2144194" cy="3070846"/>
          </a:xfrm>
          <a:prstGeom prst="rect">
            <a:avLst/>
          </a:prstGeom>
        </p:spPr>
      </p:pic>
    </p:spTree>
    <p:extLst>
      <p:ext uri="{BB962C8B-B14F-4D97-AF65-F5344CB8AC3E}">
        <p14:creationId xmlns:p14="http://schemas.microsoft.com/office/powerpoint/2010/main" val="386269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nodePh="1">
                                  <p:stCondLst>
                                    <p:cond delay="0"/>
                                  </p:stCondLst>
                                  <p:endCondLst>
                                    <p:cond evt="begin" delay="0">
                                      <p:tn val="5"/>
                                    </p:cond>
                                  </p:end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19639" y="15904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grpSp>
        <p:nvGrpSpPr>
          <p:cNvPr id="8" name="Agrupar 7">
            <a:extLst>
              <a:ext uri="{FF2B5EF4-FFF2-40B4-BE49-F238E27FC236}">
                <a16:creationId xmlns:a16="http://schemas.microsoft.com/office/drawing/2014/main" id="{3409D4BD-2B80-4136-BEDD-5A7A00461395}"/>
              </a:ext>
            </a:extLst>
          </p:cNvPr>
          <p:cNvGrpSpPr/>
          <p:nvPr/>
        </p:nvGrpSpPr>
        <p:grpSpPr>
          <a:xfrm>
            <a:off x="133350" y="1540120"/>
            <a:ext cx="11415966" cy="5194668"/>
            <a:chOff x="443673" y="646214"/>
            <a:chExt cx="10846284" cy="5930376"/>
          </a:xfrm>
        </p:grpSpPr>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37" name="Retângulo 36">
              <a:extLst>
                <a:ext uri="{FF2B5EF4-FFF2-40B4-BE49-F238E27FC236}">
                  <a16:creationId xmlns:a16="http://schemas.microsoft.com/office/drawing/2014/main" id="{9E3B916F-7AC5-42FB-AFF3-2418FAFF4EAA}"/>
                </a:ext>
              </a:extLst>
            </p:cNvPr>
            <p:cNvSpPr/>
            <p:nvPr/>
          </p:nvSpPr>
          <p:spPr>
            <a:xfrm>
              <a:off x="2495600" y="1412776"/>
              <a:ext cx="7200800" cy="51638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pt-BR" sz="1350"/>
            </a:p>
          </p:txBody>
        </p:sp>
        <p:sp>
          <p:nvSpPr>
            <p:cNvPr id="38" name="Rectangle 2">
              <a:extLst>
                <a:ext uri="{FF2B5EF4-FFF2-40B4-BE49-F238E27FC236}">
                  <a16:creationId xmlns:a16="http://schemas.microsoft.com/office/drawing/2014/main" id="{82469F8E-7D8A-451B-ACF0-A4402502EC27}"/>
                </a:ext>
              </a:extLst>
            </p:cNvPr>
            <p:cNvSpPr txBox="1">
              <a:spLocks noChangeArrowheads="1"/>
            </p:cNvSpPr>
            <p:nvPr/>
          </p:nvSpPr>
          <p:spPr>
            <a:xfrm>
              <a:off x="827104" y="646214"/>
              <a:ext cx="9504000" cy="1008000"/>
            </a:xfrm>
            <a:prstGeom prst="rect">
              <a:avLst/>
            </a:prstGeom>
            <a:noFill/>
            <a:ln w="12700" cap="flat" cmpd="sng" algn="ctr">
              <a:noFill/>
              <a:prstDash val="solid"/>
              <a:miter lim="800000"/>
            </a:ln>
          </p:spPr>
          <p:style>
            <a:lnRef idx="2">
              <a:schemeClr val="dk1"/>
            </a:lnRef>
            <a:fillRef idx="1">
              <a:schemeClr val="lt1"/>
            </a:fillRef>
            <a:effectRef idx="0">
              <a:schemeClr val="dk1"/>
            </a:effectRef>
            <a:fontRef idx="minor">
              <a:schemeClr val="dk1"/>
            </a:fontRef>
          </p:style>
          <p:txBody>
            <a:bodyPr>
              <a:no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defRPr/>
              </a:pPr>
              <a:r>
                <a:rPr lang="pt-BR" sz="3600" dirty="0"/>
                <a:t>	Balanço Patrimonial</a:t>
              </a:r>
            </a:p>
          </p:txBody>
        </p:sp>
        <p:sp>
          <p:nvSpPr>
            <p:cNvPr id="39" name="Rectangle 4">
              <a:extLst>
                <a:ext uri="{FF2B5EF4-FFF2-40B4-BE49-F238E27FC236}">
                  <a16:creationId xmlns:a16="http://schemas.microsoft.com/office/drawing/2014/main" id="{FDC272E4-217A-428F-A347-208462BAD726}"/>
                </a:ext>
              </a:extLst>
            </p:cNvPr>
            <p:cNvSpPr txBox="1">
              <a:spLocks noChangeArrowheads="1"/>
            </p:cNvSpPr>
            <p:nvPr/>
          </p:nvSpPr>
          <p:spPr bwMode="auto">
            <a:xfrm>
              <a:off x="6128164" y="2047323"/>
              <a:ext cx="3559175" cy="43291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altLang="pt-BR" sz="1400" b="1" dirty="0"/>
                <a:t>PASSIVO CIRCULANTE </a:t>
              </a:r>
              <a:r>
                <a:rPr lang="pt-BR" altLang="pt-BR" sz="1350" dirty="0">
                  <a:solidFill>
                    <a:srgbClr val="FF3399"/>
                  </a:solidFill>
                </a:rPr>
                <a:t>(menos de um ano)</a:t>
              </a:r>
              <a:endParaRPr lang="pt-BR" altLang="pt-BR" sz="1500" dirty="0"/>
            </a:p>
            <a:p>
              <a:pPr marL="0" lvl="1">
                <a:defRPr/>
              </a:pPr>
              <a:r>
                <a:rPr lang="pt-BR" altLang="pt-BR" sz="1200" dirty="0"/>
                <a:t>Funcionários a Pagar</a:t>
              </a:r>
            </a:p>
            <a:p>
              <a:pPr marL="0" lvl="1">
                <a:defRPr/>
              </a:pPr>
              <a:r>
                <a:rPr lang="pt-BR" altLang="pt-BR" sz="1200" dirty="0"/>
                <a:t>Fornecedores a Pagar</a:t>
              </a:r>
            </a:p>
            <a:p>
              <a:pPr marL="0" lvl="1">
                <a:defRPr/>
              </a:pPr>
              <a:r>
                <a:rPr lang="pt-BR" altLang="pt-BR" sz="1200" dirty="0"/>
                <a:t>Imposto de Renda a Pagar</a:t>
              </a:r>
            </a:p>
            <a:p>
              <a:pPr marL="0" lvl="1">
                <a:defRPr/>
              </a:pPr>
              <a:r>
                <a:rPr lang="pt-BR" altLang="pt-BR" sz="1200" dirty="0"/>
                <a:t>Empréstimos a Curto Prazo</a:t>
              </a:r>
            </a:p>
            <a:p>
              <a:pPr marL="0" lvl="1">
                <a:defRPr/>
              </a:pPr>
              <a:r>
                <a:rPr lang="pt-BR" altLang="pt-BR" sz="1200" dirty="0"/>
                <a:t>Financiamento a Curto Prazo</a:t>
              </a:r>
            </a:p>
            <a:p>
              <a:endParaRPr lang="pt-BR" altLang="pt-BR" sz="1400" b="1" dirty="0"/>
            </a:p>
            <a:p>
              <a:endParaRPr lang="pt-BR" altLang="pt-BR" sz="1400" b="1" dirty="0"/>
            </a:p>
            <a:p>
              <a:r>
                <a:rPr lang="pt-BR" altLang="pt-BR" sz="1400" b="1" dirty="0"/>
                <a:t>PASSIVO NÃO CIRCULANTE </a:t>
              </a:r>
              <a:r>
                <a:rPr lang="pt-BR" altLang="pt-BR" sz="1100" dirty="0">
                  <a:solidFill>
                    <a:srgbClr val="FF3399"/>
                  </a:solidFill>
                </a:rPr>
                <a:t>(mais de um ano)</a:t>
              </a:r>
              <a:endParaRPr lang="pt-BR" altLang="pt-BR" sz="1500" dirty="0"/>
            </a:p>
            <a:p>
              <a:pPr marL="0" lvl="1">
                <a:defRPr/>
              </a:pPr>
              <a:r>
                <a:rPr lang="pt-BR" altLang="pt-BR" sz="1200" dirty="0"/>
                <a:t>Empréstimos a Longo Prazo</a:t>
              </a:r>
            </a:p>
            <a:p>
              <a:pPr marL="0" lvl="1">
                <a:defRPr/>
              </a:pPr>
              <a:r>
                <a:rPr lang="pt-BR" altLang="pt-BR" sz="1200" dirty="0"/>
                <a:t>Financiamento a Longo Prazo</a:t>
              </a:r>
            </a:p>
            <a:p>
              <a:endParaRPr lang="pt-BR" altLang="pt-BR" sz="1400" b="1" dirty="0"/>
            </a:p>
            <a:p>
              <a:endParaRPr lang="pt-BR" altLang="pt-BR" sz="1400" b="1" dirty="0"/>
            </a:p>
            <a:p>
              <a:r>
                <a:rPr lang="pt-BR" altLang="pt-BR" sz="1400" b="1" dirty="0"/>
                <a:t>PATRIMÔNIO LÍQUIDO</a:t>
              </a:r>
            </a:p>
            <a:p>
              <a:pPr marL="0" lvl="1">
                <a:defRPr/>
              </a:pPr>
              <a:r>
                <a:rPr lang="pt-BR" altLang="pt-BR" sz="1200" dirty="0"/>
                <a:t>Capital Social</a:t>
              </a:r>
            </a:p>
            <a:p>
              <a:pPr marL="0" lvl="1">
                <a:defRPr/>
              </a:pPr>
              <a:r>
                <a:rPr lang="pt-BR" altLang="pt-BR" sz="1200" dirty="0"/>
                <a:t>Reservas</a:t>
              </a:r>
            </a:p>
          </p:txBody>
        </p:sp>
        <p:sp>
          <p:nvSpPr>
            <p:cNvPr id="40" name="Rectangle 3">
              <a:extLst>
                <a:ext uri="{FF2B5EF4-FFF2-40B4-BE49-F238E27FC236}">
                  <a16:creationId xmlns:a16="http://schemas.microsoft.com/office/drawing/2014/main" id="{76AB51B5-2B1E-40E5-B7E0-DF0E5DBDD64D}"/>
                </a:ext>
              </a:extLst>
            </p:cNvPr>
            <p:cNvSpPr txBox="1">
              <a:spLocks noChangeArrowheads="1"/>
            </p:cNvSpPr>
            <p:nvPr/>
          </p:nvSpPr>
          <p:spPr>
            <a:xfrm>
              <a:off x="2822713" y="1981062"/>
              <a:ext cx="3529013" cy="449738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defRPr/>
              </a:pPr>
              <a:r>
                <a:rPr lang="pt-BR" sz="1500" b="1" dirty="0"/>
                <a:t>ATIVO CIRCULANTE </a:t>
              </a:r>
              <a:r>
                <a:rPr lang="pt-BR" sz="1350" dirty="0">
                  <a:solidFill>
                    <a:srgbClr val="FF3399"/>
                  </a:solidFill>
                </a:rPr>
                <a:t>(menos de um ano)</a:t>
              </a:r>
            </a:p>
            <a:p>
              <a:pPr marL="0" lvl="1">
                <a:defRPr/>
              </a:pPr>
              <a:r>
                <a:rPr lang="pt-BR" sz="1200" dirty="0"/>
                <a:t>Caixa</a:t>
              </a:r>
            </a:p>
            <a:p>
              <a:pPr marL="0" lvl="1">
                <a:defRPr/>
              </a:pPr>
              <a:r>
                <a:rPr lang="pt-BR" sz="1200" dirty="0"/>
                <a:t>Aplicações Financeiras</a:t>
              </a:r>
            </a:p>
            <a:p>
              <a:pPr marL="0" lvl="1">
                <a:defRPr/>
              </a:pPr>
              <a:r>
                <a:rPr lang="pt-BR" sz="1200" dirty="0"/>
                <a:t>Contas a Receber</a:t>
              </a:r>
            </a:p>
            <a:p>
              <a:pPr marL="0" lvl="1">
                <a:defRPr/>
              </a:pPr>
              <a:r>
                <a:rPr lang="pt-BR" sz="1200" dirty="0"/>
                <a:t>Estoques</a:t>
              </a:r>
            </a:p>
            <a:p>
              <a:pPr marL="0" lvl="1" indent="0">
                <a:buFont typeface="Arial" panose="020B0604020202020204" pitchFamily="34" charset="0"/>
                <a:buNone/>
                <a:defRPr/>
              </a:pPr>
              <a:endParaRPr lang="pt-BR" sz="1200" dirty="0"/>
            </a:p>
            <a:p>
              <a:pPr marL="0">
                <a:defRPr/>
              </a:pPr>
              <a:r>
                <a:rPr lang="pt-BR" sz="1500" b="1" dirty="0"/>
                <a:t>ATIVO NÃO CIRCULANTE</a:t>
              </a:r>
            </a:p>
            <a:p>
              <a:pPr marL="0" lvl="1">
                <a:spcBef>
                  <a:spcPts val="1000"/>
                </a:spcBef>
                <a:defRPr/>
              </a:pPr>
              <a:r>
                <a:rPr lang="pt-BR" sz="1400" b="1" i="1" dirty="0"/>
                <a:t>Realizável a Longo Prazo</a:t>
              </a:r>
              <a:r>
                <a:rPr lang="pt-BR" sz="1200" b="1" i="1" dirty="0"/>
                <a:t> </a:t>
              </a:r>
              <a:r>
                <a:rPr lang="pt-BR" sz="1200" dirty="0">
                  <a:solidFill>
                    <a:srgbClr val="FF3399"/>
                  </a:solidFill>
                </a:rPr>
                <a:t>(mais de um ano)</a:t>
              </a:r>
              <a:endParaRPr lang="pt-BR" sz="1350" dirty="0">
                <a:solidFill>
                  <a:srgbClr val="FF3399"/>
                </a:solidFill>
              </a:endParaRPr>
            </a:p>
            <a:p>
              <a:pPr marL="400050" lvl="2">
                <a:defRPr/>
              </a:pPr>
              <a:r>
                <a:rPr lang="pt-BR" sz="1100" dirty="0"/>
                <a:t>Duplicatas a Receber</a:t>
              </a:r>
            </a:p>
            <a:p>
              <a:pPr marL="0" lvl="1">
                <a:spcBef>
                  <a:spcPts val="1000"/>
                </a:spcBef>
                <a:defRPr/>
              </a:pPr>
              <a:r>
                <a:rPr lang="pt-BR" sz="1400" b="1" i="1" dirty="0"/>
                <a:t>Investimentos </a:t>
              </a:r>
              <a:r>
                <a:rPr lang="pt-BR" sz="1200" dirty="0">
                  <a:solidFill>
                    <a:srgbClr val="FF3399"/>
                  </a:solidFill>
                </a:rPr>
                <a:t>(permanente)</a:t>
              </a:r>
            </a:p>
            <a:p>
              <a:pPr marL="400050" lvl="2">
                <a:defRPr/>
              </a:pPr>
              <a:r>
                <a:rPr lang="pt-BR" sz="1100" dirty="0"/>
                <a:t>Ações de empresas ligadas ou controladas</a:t>
              </a:r>
            </a:p>
            <a:p>
              <a:pPr marL="400050" lvl="2">
                <a:defRPr/>
              </a:pPr>
              <a:r>
                <a:rPr lang="pt-BR" sz="1100" dirty="0"/>
                <a:t>Imóveis para investimento</a:t>
              </a:r>
            </a:p>
            <a:p>
              <a:pPr marL="0" lvl="1">
                <a:spcBef>
                  <a:spcPts val="1000"/>
                </a:spcBef>
                <a:defRPr/>
              </a:pPr>
              <a:r>
                <a:rPr lang="pt-BR" sz="1400" b="1" i="1" dirty="0"/>
                <a:t>Imobilizado </a:t>
              </a:r>
              <a:r>
                <a:rPr lang="pt-BR" sz="1200" dirty="0">
                  <a:solidFill>
                    <a:srgbClr val="FF3399"/>
                  </a:solidFill>
                </a:rPr>
                <a:t>(permanente)</a:t>
              </a:r>
            </a:p>
            <a:p>
              <a:pPr marL="400050" lvl="2">
                <a:defRPr/>
              </a:pPr>
              <a:r>
                <a:rPr lang="pt-BR" sz="1100" dirty="0"/>
                <a:t>Imóveis, equipamentos, terrenos</a:t>
              </a:r>
            </a:p>
            <a:p>
              <a:pPr marL="0" lvl="1">
                <a:spcBef>
                  <a:spcPts val="1000"/>
                </a:spcBef>
                <a:defRPr/>
              </a:pPr>
              <a:r>
                <a:rPr lang="pt-BR" sz="1400" b="1" i="1" dirty="0"/>
                <a:t>Intangível</a:t>
              </a:r>
              <a:r>
                <a:rPr lang="pt-BR" sz="1200" b="1" i="1" dirty="0">
                  <a:solidFill>
                    <a:srgbClr val="FF3399"/>
                  </a:solidFill>
                </a:rPr>
                <a:t> </a:t>
              </a:r>
              <a:r>
                <a:rPr lang="pt-BR" sz="1200" dirty="0">
                  <a:solidFill>
                    <a:srgbClr val="FF3399"/>
                  </a:solidFill>
                </a:rPr>
                <a:t>(permanente)</a:t>
              </a:r>
            </a:p>
            <a:p>
              <a:pPr marL="400050" lvl="2">
                <a:defRPr/>
              </a:pPr>
              <a:r>
                <a:rPr lang="pt-BR" sz="1100" dirty="0"/>
                <a:t>Marcas, patentes, royalties</a:t>
              </a:r>
            </a:p>
          </p:txBody>
        </p:sp>
        <p:sp>
          <p:nvSpPr>
            <p:cNvPr id="41" name="WordArt 12">
              <a:extLst>
                <a:ext uri="{FF2B5EF4-FFF2-40B4-BE49-F238E27FC236}">
                  <a16:creationId xmlns:a16="http://schemas.microsoft.com/office/drawing/2014/main" id="{121FCEBA-6D06-4A7D-849B-82DB33DAA05A}"/>
                </a:ext>
              </a:extLst>
            </p:cNvPr>
            <p:cNvSpPr>
              <a:spLocks noChangeArrowheads="1" noChangeShapeType="1" noTextEdit="1"/>
            </p:cNvSpPr>
            <p:nvPr/>
          </p:nvSpPr>
          <p:spPr bwMode="auto">
            <a:xfrm rot="5400000">
              <a:off x="44507" y="4012451"/>
              <a:ext cx="3826632" cy="211459"/>
            </a:xfrm>
            <a:prstGeom prst="rect">
              <a:avLst/>
            </a:prstGeom>
          </p:spPr>
          <p:txBody>
            <a:bodyPr vert="wordArtVert" wrap="none" fromWordArt="1">
              <a:prstTxWarp prst="textPlain">
                <a:avLst>
                  <a:gd name="adj" fmla="val 50000"/>
                </a:avLst>
              </a:prstTxWarp>
            </a:bodyPr>
            <a:lstStyle/>
            <a:p>
              <a:pPr algn="ctr" fontAlgn="auto"/>
              <a:r>
                <a:rPr lang="pt-BR" sz="2700" kern="10" dirty="0">
                  <a:ln w="9525">
                    <a:solidFill>
                      <a:srgbClr val="000000"/>
                    </a:solidFill>
                    <a:round/>
                    <a:headEnd/>
                    <a:tailEnd/>
                  </a:ln>
                  <a:solidFill>
                    <a:srgbClr val="6D6D6D"/>
                  </a:solidFill>
                  <a:latin typeface="Arial Black" panose="020B0A04020102020204" pitchFamily="34" charset="0"/>
                </a:rPr>
                <a:t>Liquidez</a:t>
              </a:r>
            </a:p>
          </p:txBody>
        </p:sp>
        <p:sp>
          <p:nvSpPr>
            <p:cNvPr id="42" name="WordArt 13">
              <a:extLst>
                <a:ext uri="{FF2B5EF4-FFF2-40B4-BE49-F238E27FC236}">
                  <a16:creationId xmlns:a16="http://schemas.microsoft.com/office/drawing/2014/main" id="{F652F3E6-7256-4132-8AF9-0640A781664A}"/>
                </a:ext>
              </a:extLst>
            </p:cNvPr>
            <p:cNvSpPr>
              <a:spLocks noChangeArrowheads="1" noChangeShapeType="1" noTextEdit="1"/>
            </p:cNvSpPr>
            <p:nvPr/>
          </p:nvSpPr>
          <p:spPr bwMode="auto">
            <a:xfrm rot="5400000">
              <a:off x="8279247" y="3979639"/>
              <a:ext cx="3829050" cy="274665"/>
            </a:xfrm>
            <a:prstGeom prst="rect">
              <a:avLst/>
            </a:prstGeom>
          </p:spPr>
          <p:txBody>
            <a:bodyPr vert="wordArtVert" wrap="none" fromWordArt="1">
              <a:prstTxWarp prst="textPlain">
                <a:avLst>
                  <a:gd name="adj" fmla="val 50000"/>
                </a:avLst>
              </a:prstTxWarp>
            </a:bodyPr>
            <a:lstStyle/>
            <a:p>
              <a:pPr algn="ctr" fontAlgn="auto"/>
              <a:r>
                <a:rPr lang="pt-BR" sz="2700" kern="10" dirty="0">
                  <a:ln w="9525">
                    <a:solidFill>
                      <a:srgbClr val="000000"/>
                    </a:solidFill>
                    <a:round/>
                    <a:headEnd/>
                    <a:tailEnd/>
                  </a:ln>
                  <a:solidFill>
                    <a:srgbClr val="6D6D6D"/>
                  </a:solidFill>
                  <a:latin typeface="Arial Black" panose="020B0A04020102020204" pitchFamily="34" charset="0"/>
                </a:rPr>
                <a:t>Exigibilidade</a:t>
              </a:r>
            </a:p>
          </p:txBody>
        </p:sp>
        <p:sp>
          <p:nvSpPr>
            <p:cNvPr id="43" name="Text Box 18">
              <a:extLst>
                <a:ext uri="{FF2B5EF4-FFF2-40B4-BE49-F238E27FC236}">
                  <a16:creationId xmlns:a16="http://schemas.microsoft.com/office/drawing/2014/main" id="{B2236A76-BA77-44C7-A56C-2717316CDF25}"/>
                </a:ext>
              </a:extLst>
            </p:cNvPr>
            <p:cNvSpPr txBox="1">
              <a:spLocks noChangeArrowheads="1"/>
            </p:cNvSpPr>
            <p:nvPr/>
          </p:nvSpPr>
          <p:spPr bwMode="auto">
            <a:xfrm>
              <a:off x="4241008" y="1631157"/>
              <a:ext cx="765979" cy="369332"/>
            </a:xfrm>
            <a:prstGeom prst="rect">
              <a:avLst/>
            </a:prstGeom>
            <a:noFill/>
            <a:ln w="9525">
              <a:noFill/>
              <a:miter lim="800000"/>
              <a:headEnd/>
              <a:tailEnd/>
            </a:ln>
            <a:effectLst/>
          </p:spPr>
          <p:txBody>
            <a:bodyPr wrap="none">
              <a:spAutoFit/>
            </a:bodyPr>
            <a:lstStyle/>
            <a:p>
              <a:pPr eaLnBrk="1" hangingPunct="1">
                <a:defRPr/>
              </a:pPr>
              <a:r>
                <a:rPr lang="pt-BR" b="1" i="1" u="sng" dirty="0">
                  <a:effectLst>
                    <a:outerShdw blurRad="38100" dist="38100" dir="2700000" algn="tl">
                      <a:srgbClr val="C0C0C0"/>
                    </a:outerShdw>
                  </a:effectLst>
                </a:rPr>
                <a:t>ATIVO</a:t>
              </a:r>
            </a:p>
          </p:txBody>
        </p:sp>
        <p:sp>
          <p:nvSpPr>
            <p:cNvPr id="44" name="Text Box 19">
              <a:extLst>
                <a:ext uri="{FF2B5EF4-FFF2-40B4-BE49-F238E27FC236}">
                  <a16:creationId xmlns:a16="http://schemas.microsoft.com/office/drawing/2014/main" id="{D00B13A4-BDF6-4306-B4B7-4227D10DEA12}"/>
                </a:ext>
              </a:extLst>
            </p:cNvPr>
            <p:cNvSpPr txBox="1">
              <a:spLocks noChangeArrowheads="1"/>
            </p:cNvSpPr>
            <p:nvPr/>
          </p:nvSpPr>
          <p:spPr bwMode="auto">
            <a:xfrm>
              <a:off x="6667500" y="1657351"/>
              <a:ext cx="1436868" cy="369332"/>
            </a:xfrm>
            <a:prstGeom prst="rect">
              <a:avLst/>
            </a:prstGeom>
            <a:noFill/>
            <a:ln w="9525">
              <a:noFill/>
              <a:miter lim="800000"/>
              <a:headEnd/>
              <a:tailEnd/>
            </a:ln>
            <a:effectLst/>
          </p:spPr>
          <p:txBody>
            <a:bodyPr wrap="none">
              <a:spAutoFit/>
            </a:bodyPr>
            <a:lstStyle/>
            <a:p>
              <a:pPr eaLnBrk="1" hangingPunct="1">
                <a:defRPr/>
              </a:pPr>
              <a:r>
                <a:rPr lang="pt-BR" b="1" i="1" u="sng" dirty="0">
                  <a:effectLst>
                    <a:outerShdw blurRad="38100" dist="38100" dir="2700000" algn="tl">
                      <a:srgbClr val="C0C0C0"/>
                    </a:outerShdw>
                  </a:effectLst>
                </a:rPr>
                <a:t>PASSIVO e PL</a:t>
              </a:r>
            </a:p>
          </p:txBody>
        </p:sp>
      </p:grpSp>
    </p:spTree>
    <p:extLst>
      <p:ext uri="{BB962C8B-B14F-4D97-AF65-F5344CB8AC3E}">
        <p14:creationId xmlns:p14="http://schemas.microsoft.com/office/powerpoint/2010/main" val="2599680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443673" y="1188484"/>
            <a:ext cx="9972536" cy="3622055"/>
          </a:xfrm>
          <a:prstGeom prst="rect">
            <a:avLst/>
          </a:prstGeom>
        </p:spPr>
        <p:txBody>
          <a:bodyPr>
            <a:normAutofit/>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3200" dirty="0">
                <a:solidFill>
                  <a:srgbClr val="1E2C76"/>
                </a:solidFill>
                <a:latin typeface="+mn-lt"/>
                <a:ea typeface="+mn-ea"/>
              </a:rPr>
              <a:t>Balanço Patrimonial – Valor da Empresa e Valor de Mercado</a:t>
            </a:r>
          </a:p>
          <a:p>
            <a:pPr marL="228600" lvl="2" algn="just" eaLnBrk="1" hangingPunct="1">
              <a:lnSpc>
                <a:spcPct val="80000"/>
              </a:lnSpc>
              <a:spcBef>
                <a:spcPts val="1000"/>
              </a:spcBef>
              <a:buClr>
                <a:srgbClr val="FF3300"/>
              </a:buClr>
              <a:defRPr/>
            </a:pPr>
            <a:r>
              <a:rPr lang="pt-BR" altLang="pt-BR" sz="2500" b="0" dirty="0">
                <a:latin typeface="+mn-lt"/>
                <a:ea typeface="+mn-ea"/>
              </a:rPr>
              <a:t>	</a:t>
            </a:r>
            <a:r>
              <a:rPr lang="pt-BR" altLang="pt-BR" sz="2400" b="0" dirty="0"/>
              <a:t>Valor de mercado reflete expectativas futuras. O objetivo em finanças é maximizar o valor de mercado. </a:t>
            </a:r>
          </a:p>
          <a:p>
            <a:pPr marL="228600" lvl="2" algn="just" eaLnBrk="1" hangingPunct="1">
              <a:lnSpc>
                <a:spcPct val="80000"/>
              </a:lnSpc>
              <a:spcBef>
                <a:spcPts val="1000"/>
              </a:spcBef>
              <a:buClr>
                <a:srgbClr val="FF3300"/>
              </a:buClr>
              <a:defRPr/>
            </a:pPr>
            <a:r>
              <a:rPr lang="pt-BR" altLang="pt-BR" sz="2400" b="0" dirty="0"/>
              <a:t>	Mas a contabilidade tem uma visão retrospectiva, reportando até o momento presente, portanto o valor de mercado é diferente do contábil...</a:t>
            </a:r>
          </a:p>
          <a:p>
            <a:pPr lvl="1">
              <a:spcBef>
                <a:spcPts val="300"/>
              </a:spcBef>
              <a:buFont typeface="Wingdings" pitchFamily="2" charset="2"/>
              <a:buChar char="ü"/>
              <a:defRPr/>
            </a:pPr>
            <a:endParaRPr lang="pt-BR" b="0" dirty="0">
              <a:latin typeface="+mn-lt"/>
            </a:endParaRPr>
          </a:p>
          <a:p>
            <a:pPr lvl="1">
              <a:spcBef>
                <a:spcPts val="300"/>
              </a:spcBef>
              <a:buFont typeface="Wingdings" pitchFamily="2" charset="2"/>
              <a:buChar char="ü"/>
              <a:defRPr/>
            </a:pPr>
            <a:endParaRPr lang="pt-BR" b="0" dirty="0">
              <a:latin typeface="+mn-lt"/>
            </a:endParaRPr>
          </a:p>
          <a:p>
            <a:pPr lvl="1">
              <a:lnSpc>
                <a:spcPct val="150000"/>
              </a:lnSpc>
              <a:spcBef>
                <a:spcPts val="300"/>
              </a:spcBef>
              <a:buFont typeface="Wingdings" pitchFamily="2" charset="2"/>
              <a:buChar char="ü"/>
              <a:defRPr/>
            </a:pPr>
            <a:endParaRPr lang="pt-BR" b="0" dirty="0">
              <a:latin typeface="+mn-lt"/>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graphicFrame>
        <p:nvGraphicFramePr>
          <p:cNvPr id="21" name="Group 42">
            <a:extLst>
              <a:ext uri="{FF2B5EF4-FFF2-40B4-BE49-F238E27FC236}">
                <a16:creationId xmlns:a16="http://schemas.microsoft.com/office/drawing/2014/main" id="{6B4310FF-65FD-45AD-8E9F-0D2DB2BCEEE2}"/>
              </a:ext>
            </a:extLst>
          </p:cNvPr>
          <p:cNvGraphicFramePr>
            <a:graphicFrameLocks noGrp="1"/>
          </p:cNvGraphicFramePr>
          <p:nvPr>
            <p:extLst>
              <p:ext uri="{D42A27DB-BD31-4B8C-83A1-F6EECF244321}">
                <p14:modId xmlns:p14="http://schemas.microsoft.com/office/powerpoint/2010/main" val="1716080777"/>
              </p:ext>
            </p:extLst>
          </p:nvPr>
        </p:nvGraphicFramePr>
        <p:xfrm>
          <a:off x="2302716" y="3808729"/>
          <a:ext cx="7669342" cy="2682368"/>
        </p:xfrm>
        <a:graphic>
          <a:graphicData uri="http://schemas.openxmlformats.org/drawingml/2006/table">
            <a:tbl>
              <a:tblPr/>
              <a:tblGrid>
                <a:gridCol w="2899698">
                  <a:extLst>
                    <a:ext uri="{9D8B030D-6E8A-4147-A177-3AD203B41FA5}">
                      <a16:colId xmlns:a16="http://schemas.microsoft.com/office/drawing/2014/main" val="20000"/>
                    </a:ext>
                  </a:extLst>
                </a:gridCol>
                <a:gridCol w="1357632">
                  <a:extLst>
                    <a:ext uri="{9D8B030D-6E8A-4147-A177-3AD203B41FA5}">
                      <a16:colId xmlns:a16="http://schemas.microsoft.com/office/drawing/2014/main" val="20001"/>
                    </a:ext>
                  </a:extLst>
                </a:gridCol>
                <a:gridCol w="3412012">
                  <a:extLst>
                    <a:ext uri="{9D8B030D-6E8A-4147-A177-3AD203B41FA5}">
                      <a16:colId xmlns:a16="http://schemas.microsoft.com/office/drawing/2014/main" val="20002"/>
                    </a:ext>
                  </a:extLst>
                </a:gridCol>
              </a:tblGrid>
              <a:tr h="3150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a:ln>
                            <a:noFill/>
                          </a:ln>
                          <a:solidFill>
                            <a:srgbClr val="FFFFFF"/>
                          </a:solidFill>
                          <a:effectLst/>
                          <a:latin typeface="Times New Roman" pitchFamily="18" charset="0"/>
                          <a:ea typeface="ヒラギノ角ゴ Pro W3" pitchFamily="78" charset="-128"/>
                        </a:rPr>
                        <a:t>EMPRESA</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dirty="0">
                          <a:ln>
                            <a:noFill/>
                          </a:ln>
                          <a:solidFill>
                            <a:srgbClr val="FFFFFF"/>
                          </a:solidFill>
                          <a:effectLst/>
                          <a:latin typeface="Times New Roman" pitchFamily="18" charset="0"/>
                          <a:ea typeface="ヒラギノ角ゴ Pro W3" pitchFamily="78" charset="-128"/>
                        </a:rPr>
                        <a:t>VM/VC</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1" i="0" u="none" strike="noStrike" cap="none" normalizeH="0" baseline="0">
                          <a:ln>
                            <a:noFill/>
                          </a:ln>
                          <a:solidFill>
                            <a:srgbClr val="FFFFFF"/>
                          </a:solidFill>
                          <a:effectLst/>
                          <a:latin typeface="Times New Roman" pitchFamily="18" charset="0"/>
                          <a:ea typeface="ヒラギノ角ゴ Pro W3" pitchFamily="78" charset="-128"/>
                        </a:rPr>
                        <a:t>SETOR ECO</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730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ea typeface="ヒラギノ角ゴ Pro W3" pitchFamily="78" charset="-128"/>
                        </a:rPr>
                        <a:t>AMBEV (PN)</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ea typeface="ヒラギノ角ゴ Pro W3" pitchFamily="78" charset="-128"/>
                        </a:rPr>
                        <a:t>6,2</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ea typeface="ヒラギノ角ゴ Pro W3" pitchFamily="78" charset="-128"/>
                        </a:rPr>
                        <a:t>Alimentos e Bebidas</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1"/>
                  </a:ext>
                </a:extLst>
              </a:tr>
              <a:tr h="2730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ea typeface="ヒラギノ角ゴ Pro W3" pitchFamily="78" charset="-128"/>
                        </a:rPr>
                        <a:t>COTEMINAS (ON)</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ea typeface="ヒラギノ角ゴ Pro W3" pitchFamily="78" charset="-128"/>
                        </a:rPr>
                        <a:t>0,1</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ea typeface="ヒラギノ角ゴ Pro W3" pitchFamily="78" charset="-128"/>
                        </a:rPr>
                        <a:t>Têxtil </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extLst>
                  <a:ext uri="{0D108BD9-81ED-4DB2-BD59-A6C34878D82A}">
                    <a16:rowId xmlns:a16="http://schemas.microsoft.com/office/drawing/2014/main" val="10002"/>
                  </a:ext>
                </a:extLst>
              </a:tr>
              <a:tr h="2730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ea typeface="ヒラギノ角ゴ Pro W3" pitchFamily="78" charset="-128"/>
                        </a:rPr>
                        <a:t>DURATEX (ON)</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ea typeface="ヒラギノ角ゴ Pro W3" pitchFamily="78" charset="-128"/>
                        </a:rPr>
                        <a:t>1,2</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ea typeface="ヒラギノ角ゴ Pro W3" pitchFamily="78" charset="-128"/>
                        </a:rPr>
                        <a:t>Outros</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3"/>
                  </a:ext>
                </a:extLst>
              </a:tr>
              <a:tr h="2730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ea typeface="ヒラギノ角ゴ Pro W3" pitchFamily="78" charset="-128"/>
                        </a:rPr>
                        <a:t>LIX DA CUNHA (PN)</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ea typeface="ヒラギノ角ゴ Pro W3" pitchFamily="78" charset="-128"/>
                        </a:rPr>
                        <a:t>0,8</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ea typeface="ヒラギノ角ゴ Pro W3" pitchFamily="78" charset="-128"/>
                        </a:rPr>
                        <a:t>Construção </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extLst>
                  <a:ext uri="{0D108BD9-81ED-4DB2-BD59-A6C34878D82A}">
                    <a16:rowId xmlns:a16="http://schemas.microsoft.com/office/drawing/2014/main" val="10004"/>
                  </a:ext>
                </a:extLst>
              </a:tr>
              <a:tr h="2730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ea typeface="ヒラギノ角ゴ Pro W3" pitchFamily="78" charset="-128"/>
                        </a:rPr>
                        <a:t>LOCALIZA (ON)</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ea typeface="ヒラギノ角ゴ Pro W3" pitchFamily="78" charset="-128"/>
                        </a:rPr>
                        <a:t>3,8</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ea typeface="ヒラギノ角ゴ Pro W3" pitchFamily="78" charset="-128"/>
                        </a:rPr>
                        <a:t>Outros</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5"/>
                  </a:ext>
                </a:extLst>
              </a:tr>
              <a:tr h="2730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ea typeface="ヒラギノ角ゴ Pro W3" pitchFamily="78" charset="-128"/>
                        </a:rPr>
                        <a:t>NATURA (ON)</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ea typeface="ヒラギノ角ゴ Pro W3" pitchFamily="78" charset="-128"/>
                        </a:rPr>
                        <a:t>11,6</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ea typeface="ヒラギノ角ゴ Pro W3" pitchFamily="78" charset="-128"/>
                        </a:rPr>
                        <a:t>Comércio</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FEFFF"/>
                    </a:solidFill>
                  </a:tcPr>
                </a:tc>
                <a:extLst>
                  <a:ext uri="{0D108BD9-81ED-4DB2-BD59-A6C34878D82A}">
                    <a16:rowId xmlns:a16="http://schemas.microsoft.com/office/drawing/2014/main" val="10006"/>
                  </a:ext>
                </a:extLst>
              </a:tr>
              <a:tr h="2730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a:ln>
                            <a:noFill/>
                          </a:ln>
                          <a:solidFill>
                            <a:srgbClr val="000000"/>
                          </a:solidFill>
                          <a:effectLst/>
                          <a:latin typeface="Times New Roman" pitchFamily="18" charset="0"/>
                          <a:ea typeface="ヒラギノ角ゴ Pro W3" pitchFamily="78" charset="-128"/>
                        </a:rPr>
                        <a:t>WEG (ON)</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ea typeface="ヒラギノ角ゴ Pro W3" pitchFamily="78" charset="-128"/>
                        </a:rPr>
                        <a:t>4,0</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600" b="0" i="0" u="none" strike="noStrike" cap="none" normalizeH="0" baseline="0" dirty="0">
                          <a:ln>
                            <a:noFill/>
                          </a:ln>
                          <a:solidFill>
                            <a:srgbClr val="000000"/>
                          </a:solidFill>
                          <a:effectLst/>
                          <a:latin typeface="Times New Roman" pitchFamily="18" charset="0"/>
                          <a:ea typeface="ヒラギノ角ゴ Pro W3" pitchFamily="78" charset="-128"/>
                        </a:rPr>
                        <a:t>Máquinas industriais</a:t>
                      </a:r>
                    </a:p>
                  </a:txBody>
                  <a:tcPr marL="91441" marR="91441"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EDEFF"/>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8557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19639" y="15904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pic>
        <p:nvPicPr>
          <p:cNvPr id="27" name="Imagem 26">
            <a:extLst>
              <a:ext uri="{FF2B5EF4-FFF2-40B4-BE49-F238E27FC236}">
                <a16:creationId xmlns:a16="http://schemas.microsoft.com/office/drawing/2014/main" id="{3A47EAA0-8F51-4A32-B1BC-4CEA6118E89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38061" y="1524885"/>
            <a:ext cx="6515877" cy="5088559"/>
          </a:xfrm>
          <a:prstGeom prst="rect">
            <a:avLst/>
          </a:prstGeom>
          <a:noFill/>
          <a:ln>
            <a:noFill/>
          </a:ln>
        </p:spPr>
      </p:pic>
      <p:sp>
        <p:nvSpPr>
          <p:cNvPr id="29" name="Rectangle 3">
            <a:extLst>
              <a:ext uri="{FF2B5EF4-FFF2-40B4-BE49-F238E27FC236}">
                <a16:creationId xmlns:a16="http://schemas.microsoft.com/office/drawing/2014/main" id="{EFF2A155-D35B-498B-81B3-D7A07F68A835}"/>
              </a:ext>
            </a:extLst>
          </p:cNvPr>
          <p:cNvSpPr txBox="1">
            <a:spLocks noChangeArrowheads="1"/>
          </p:cNvSpPr>
          <p:nvPr/>
        </p:nvSpPr>
        <p:spPr>
          <a:xfrm>
            <a:off x="152989" y="1354378"/>
            <a:ext cx="11925300" cy="707886"/>
          </a:xfrm>
          <a:prstGeom prst="rect">
            <a:avLst/>
          </a:prstGeom>
        </p:spPr>
        <p:txBody>
          <a:bodyPr>
            <a:normAutofit fontScale="62500" lnSpcReduction="20000"/>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4500" dirty="0">
                <a:solidFill>
                  <a:srgbClr val="1E2C76"/>
                </a:solidFill>
                <a:latin typeface="+mn-lt"/>
                <a:ea typeface="+mn-ea"/>
              </a:rPr>
              <a:t>Exercícios</a:t>
            </a:r>
          </a:p>
          <a:p>
            <a:pPr marL="228600" lvl="2" algn="just" eaLnBrk="1" hangingPunct="1">
              <a:lnSpc>
                <a:spcPct val="80000"/>
              </a:lnSpc>
              <a:spcBef>
                <a:spcPts val="1000"/>
              </a:spcBef>
              <a:buClr>
                <a:srgbClr val="FF3300"/>
              </a:buClr>
              <a:defRPr/>
            </a:pPr>
            <a:r>
              <a:rPr lang="pt-BR" altLang="pt-BR" sz="2500" b="0" dirty="0">
                <a:latin typeface="+mn-lt"/>
                <a:ea typeface="+mn-ea"/>
              </a:rPr>
              <a:t>	</a:t>
            </a:r>
            <a:endParaRPr lang="pt-BR" altLang="pt-BR" sz="2500" b="0" dirty="0">
              <a:solidFill>
                <a:srgbClr val="002060"/>
              </a:solidFill>
              <a:latin typeface="+mn-lt"/>
              <a:ea typeface="+mn-ea"/>
            </a:endParaRPr>
          </a:p>
          <a:p>
            <a:pPr marL="457200" lvl="1" indent="0">
              <a:lnSpc>
                <a:spcPct val="150000"/>
              </a:lnSpc>
              <a:spcBef>
                <a:spcPts val="300"/>
              </a:spcBef>
              <a:defRPr/>
            </a:pPr>
            <a:endParaRPr lang="pt-BR" b="0" dirty="0">
              <a:latin typeface="+mn-lt"/>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spTree>
    <p:extLst>
      <p:ext uri="{BB962C8B-B14F-4D97-AF65-F5344CB8AC3E}">
        <p14:creationId xmlns:p14="http://schemas.microsoft.com/office/powerpoint/2010/main" val="5969652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19639" y="15904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9" name="Rectangle 3">
            <a:extLst>
              <a:ext uri="{FF2B5EF4-FFF2-40B4-BE49-F238E27FC236}">
                <a16:creationId xmlns:a16="http://schemas.microsoft.com/office/drawing/2014/main" id="{EFF2A155-D35B-498B-81B3-D7A07F68A835}"/>
              </a:ext>
            </a:extLst>
          </p:cNvPr>
          <p:cNvSpPr txBox="1">
            <a:spLocks noChangeArrowheads="1"/>
          </p:cNvSpPr>
          <p:nvPr/>
        </p:nvSpPr>
        <p:spPr>
          <a:xfrm>
            <a:off x="152989" y="1354378"/>
            <a:ext cx="11925300" cy="707886"/>
          </a:xfrm>
          <a:prstGeom prst="rect">
            <a:avLst/>
          </a:prstGeom>
        </p:spPr>
        <p:txBody>
          <a:bodyPr>
            <a:normAutofit fontScale="62500" lnSpcReduction="20000"/>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4500" dirty="0">
                <a:solidFill>
                  <a:srgbClr val="1E2C76"/>
                </a:solidFill>
                <a:latin typeface="+mn-lt"/>
                <a:ea typeface="+mn-ea"/>
              </a:rPr>
              <a:t>Exercícios</a:t>
            </a:r>
          </a:p>
          <a:p>
            <a:pPr marL="228600" lvl="2" algn="just" eaLnBrk="1" hangingPunct="1">
              <a:lnSpc>
                <a:spcPct val="80000"/>
              </a:lnSpc>
              <a:spcBef>
                <a:spcPts val="1000"/>
              </a:spcBef>
              <a:buClr>
                <a:srgbClr val="FF3300"/>
              </a:buClr>
              <a:defRPr/>
            </a:pPr>
            <a:r>
              <a:rPr lang="pt-BR" altLang="pt-BR" sz="2500" b="0" dirty="0">
                <a:latin typeface="+mn-lt"/>
                <a:ea typeface="+mn-ea"/>
              </a:rPr>
              <a:t>	</a:t>
            </a:r>
            <a:endParaRPr lang="pt-BR" altLang="pt-BR" sz="2500" b="0" dirty="0">
              <a:solidFill>
                <a:srgbClr val="002060"/>
              </a:solidFill>
              <a:latin typeface="+mn-lt"/>
              <a:ea typeface="+mn-ea"/>
            </a:endParaRPr>
          </a:p>
          <a:p>
            <a:pPr marL="457200" lvl="1" indent="0">
              <a:lnSpc>
                <a:spcPct val="150000"/>
              </a:lnSpc>
              <a:spcBef>
                <a:spcPts val="300"/>
              </a:spcBef>
              <a:defRPr/>
            </a:pPr>
            <a:endParaRPr lang="pt-BR" b="0" dirty="0">
              <a:latin typeface="+mn-lt"/>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sp>
        <p:nvSpPr>
          <p:cNvPr id="20" name="Retângulo 19">
            <a:extLst>
              <a:ext uri="{FF2B5EF4-FFF2-40B4-BE49-F238E27FC236}">
                <a16:creationId xmlns:a16="http://schemas.microsoft.com/office/drawing/2014/main" id="{2F040A75-C19A-4E9F-992E-64E315DB303F}"/>
              </a:ext>
            </a:extLst>
          </p:cNvPr>
          <p:cNvSpPr/>
          <p:nvPr/>
        </p:nvSpPr>
        <p:spPr>
          <a:xfrm>
            <a:off x="1411941" y="2274837"/>
            <a:ext cx="9318812" cy="3539430"/>
          </a:xfrm>
          <a:prstGeom prst="rect">
            <a:avLst/>
          </a:prstGeom>
        </p:spPr>
        <p:txBody>
          <a:bodyPr wrap="square">
            <a:spAutoFit/>
          </a:bodyPr>
          <a:lstStyle/>
          <a:p>
            <a:pPr algn="just">
              <a:spcAft>
                <a:spcPts val="0"/>
              </a:spcAft>
            </a:pPr>
            <a:r>
              <a:rPr lang="pt-BR" b="1" dirty="0">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latin typeface="Times New Roman" panose="02020603050405020304" pitchFamily="18" charset="0"/>
                <a:ea typeface="Times New Roman" panose="02020603050405020304" pitchFamily="18" charset="0"/>
                <a:cs typeface="Times New Roman" panose="02020603050405020304" pitchFamily="18" charset="0"/>
              </a:rPr>
              <a:t>Como você classificaria as seguintes operações no Balanço Patrimonial? São ativo, passivo, P.L? </a:t>
            </a:r>
            <a:endParaRPr lang="pt-BR" sz="2800" i="1"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SzPts val="1200"/>
              <a:buFont typeface="Times New Roman" panose="02020603050405020304" pitchFamily="18" charset="0"/>
              <a:buAutoNum type="arabicPeriod"/>
            </a:pPr>
            <a:r>
              <a:rPr lang="pt-BR" sz="2800" dirty="0">
                <a:latin typeface="Times New Roman" panose="02020603050405020304" pitchFamily="18" charset="0"/>
                <a:ea typeface="Times New Roman" panose="02020603050405020304" pitchFamily="18" charset="0"/>
                <a:cs typeface="Times New Roman" panose="02020603050405020304" pitchFamily="18" charset="0"/>
              </a:rPr>
              <a:t>Empresa compra ações de outra empresa.</a:t>
            </a:r>
            <a:endParaRPr lang="pt-BR" sz="2800" i="1"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SzPts val="1200"/>
              <a:buFont typeface="Times New Roman" panose="02020603050405020304" pitchFamily="18" charset="0"/>
              <a:buAutoNum type="arabicPeriod"/>
            </a:pPr>
            <a:r>
              <a:rPr lang="pt-BR" sz="2800" dirty="0">
                <a:latin typeface="Times New Roman" panose="02020603050405020304" pitchFamily="18" charset="0"/>
                <a:ea typeface="Times New Roman" panose="02020603050405020304" pitchFamily="18" charset="0"/>
                <a:cs typeface="Times New Roman" panose="02020603050405020304" pitchFamily="18" charset="0"/>
              </a:rPr>
              <a:t>Empresa compra patente sobre uma nova tecnologia</a:t>
            </a:r>
            <a:endParaRPr lang="pt-BR" sz="2800" i="1"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SzPts val="1200"/>
              <a:buFont typeface="Times New Roman" panose="02020603050405020304" pitchFamily="18" charset="0"/>
              <a:buAutoNum type="arabicPeriod"/>
            </a:pPr>
            <a:r>
              <a:rPr lang="pt-BR" sz="2800" dirty="0">
                <a:latin typeface="Times New Roman" panose="02020603050405020304" pitchFamily="18" charset="0"/>
                <a:ea typeface="Times New Roman" panose="02020603050405020304" pitchFamily="18" charset="0"/>
                <a:cs typeface="Times New Roman" panose="02020603050405020304" pitchFamily="18" charset="0"/>
              </a:rPr>
              <a:t>Empresa paga o MBA de seus 10 melhores funcionários.</a:t>
            </a:r>
            <a:endParaRPr lang="pt-BR" sz="2800" i="1"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SzPts val="1200"/>
              <a:buFont typeface="Times New Roman" panose="02020603050405020304" pitchFamily="18" charset="0"/>
              <a:buAutoNum type="arabicPeriod"/>
            </a:pPr>
            <a:r>
              <a:rPr lang="pt-BR" sz="2800" dirty="0">
                <a:latin typeface="Times New Roman" panose="02020603050405020304" pitchFamily="18" charset="0"/>
                <a:ea typeface="Times New Roman" panose="02020603050405020304" pitchFamily="18" charset="0"/>
                <a:cs typeface="Times New Roman" panose="02020603050405020304" pitchFamily="18" charset="0"/>
              </a:rPr>
              <a:t>Empresa investe altos montantes em propaganda para destacar sua marca.</a:t>
            </a:r>
            <a:endParaRPr lang="pt-BR" sz="2800" i="1" dirty="0">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0"/>
              </a:spcAft>
              <a:buSzPts val="1200"/>
              <a:buFont typeface="Times New Roman" panose="02020603050405020304" pitchFamily="18" charset="0"/>
              <a:buAutoNum type="arabicPeriod"/>
            </a:pPr>
            <a:r>
              <a:rPr lang="pt-BR" sz="2800" dirty="0">
                <a:latin typeface="Times New Roman" panose="02020603050405020304" pitchFamily="18" charset="0"/>
                <a:ea typeface="Times New Roman" panose="02020603050405020304" pitchFamily="18" charset="0"/>
                <a:cs typeface="Times New Roman" panose="02020603050405020304" pitchFamily="18" charset="0"/>
              </a:rPr>
              <a:t>Empresa adquire o direito de uso de uma marca conhecida</a:t>
            </a:r>
            <a:endParaRPr lang="pt-BR" sz="2800" i="1"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26164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19639" y="15904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9" name="Rectangle 3">
            <a:extLst>
              <a:ext uri="{FF2B5EF4-FFF2-40B4-BE49-F238E27FC236}">
                <a16:creationId xmlns:a16="http://schemas.microsoft.com/office/drawing/2014/main" id="{EFF2A155-D35B-498B-81B3-D7A07F68A835}"/>
              </a:ext>
            </a:extLst>
          </p:cNvPr>
          <p:cNvSpPr txBox="1">
            <a:spLocks noChangeArrowheads="1"/>
          </p:cNvSpPr>
          <p:nvPr/>
        </p:nvSpPr>
        <p:spPr>
          <a:xfrm>
            <a:off x="152989" y="1354378"/>
            <a:ext cx="11925300" cy="707886"/>
          </a:xfrm>
          <a:prstGeom prst="rect">
            <a:avLst/>
          </a:prstGeom>
        </p:spPr>
        <p:txBody>
          <a:bodyPr>
            <a:normAutofit fontScale="62500" lnSpcReduction="20000"/>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4500" dirty="0">
                <a:solidFill>
                  <a:srgbClr val="1E2C76"/>
                </a:solidFill>
                <a:latin typeface="+mn-lt"/>
                <a:ea typeface="+mn-ea"/>
              </a:rPr>
              <a:t>Exercícios – Classifique as operações</a:t>
            </a:r>
          </a:p>
          <a:p>
            <a:pPr marL="228600" lvl="2" algn="just" eaLnBrk="1" hangingPunct="1">
              <a:lnSpc>
                <a:spcPct val="80000"/>
              </a:lnSpc>
              <a:spcBef>
                <a:spcPts val="1000"/>
              </a:spcBef>
              <a:buClr>
                <a:srgbClr val="FF3300"/>
              </a:buClr>
              <a:defRPr/>
            </a:pPr>
            <a:r>
              <a:rPr lang="pt-BR" altLang="pt-BR" sz="2500" b="0" dirty="0">
                <a:latin typeface="+mn-lt"/>
                <a:ea typeface="+mn-ea"/>
              </a:rPr>
              <a:t>	</a:t>
            </a:r>
            <a:endParaRPr lang="pt-BR" altLang="pt-BR" sz="2500" b="0" dirty="0">
              <a:solidFill>
                <a:srgbClr val="002060"/>
              </a:solidFill>
              <a:latin typeface="+mn-lt"/>
              <a:ea typeface="+mn-ea"/>
            </a:endParaRPr>
          </a:p>
          <a:p>
            <a:pPr marL="457200" lvl="1" indent="0">
              <a:lnSpc>
                <a:spcPct val="150000"/>
              </a:lnSpc>
              <a:spcBef>
                <a:spcPts val="300"/>
              </a:spcBef>
              <a:defRPr/>
            </a:pPr>
            <a:endParaRPr lang="pt-BR" b="0" dirty="0">
              <a:latin typeface="+mn-lt"/>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sp>
        <p:nvSpPr>
          <p:cNvPr id="22" name="Espaço Reservado para Conteúdo 2">
            <a:extLst>
              <a:ext uri="{FF2B5EF4-FFF2-40B4-BE49-F238E27FC236}">
                <a16:creationId xmlns:a16="http://schemas.microsoft.com/office/drawing/2014/main" id="{DF12A486-4143-43DA-8E60-A1DFCAC8C66D}"/>
              </a:ext>
            </a:extLst>
          </p:cNvPr>
          <p:cNvSpPr txBox="1">
            <a:spLocks/>
          </p:cNvSpPr>
          <p:nvPr/>
        </p:nvSpPr>
        <p:spPr>
          <a:xfrm>
            <a:off x="1160060" y="2015732"/>
            <a:ext cx="4737157" cy="4153056"/>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Caixa</a:t>
            </a:r>
          </a:p>
          <a:p>
            <a:r>
              <a:rPr lang="pt-BR" dirty="0"/>
              <a:t>Depósitos em bancos</a:t>
            </a:r>
          </a:p>
          <a:p>
            <a:r>
              <a:rPr lang="pt-BR" dirty="0"/>
              <a:t>Empréstimos Bancários (3 meses)</a:t>
            </a:r>
          </a:p>
          <a:p>
            <a:r>
              <a:rPr lang="pt-BR" dirty="0"/>
              <a:t>Estoques</a:t>
            </a:r>
          </a:p>
          <a:p>
            <a:r>
              <a:rPr lang="pt-BR" dirty="0"/>
              <a:t>Capital Social</a:t>
            </a:r>
          </a:p>
          <a:p>
            <a:r>
              <a:rPr lang="pt-BR" dirty="0"/>
              <a:t>Duplicatas a Receber</a:t>
            </a:r>
          </a:p>
          <a:p>
            <a:r>
              <a:rPr lang="pt-BR" dirty="0"/>
              <a:t>FGTS a pagar</a:t>
            </a:r>
          </a:p>
          <a:p>
            <a:r>
              <a:rPr lang="pt-BR" dirty="0"/>
              <a:t>Equipamentos</a:t>
            </a:r>
          </a:p>
          <a:p>
            <a:r>
              <a:rPr lang="pt-BR" dirty="0"/>
              <a:t>Ações da Petrobras</a:t>
            </a:r>
          </a:p>
          <a:p>
            <a:r>
              <a:rPr lang="pt-BR" dirty="0"/>
              <a:t>Marcas</a:t>
            </a:r>
          </a:p>
          <a:p>
            <a:r>
              <a:rPr lang="pt-BR" dirty="0"/>
              <a:t>Recebimentos antecipados</a:t>
            </a:r>
          </a:p>
        </p:txBody>
      </p:sp>
      <p:sp>
        <p:nvSpPr>
          <p:cNvPr id="23" name="Espaço Reservado para Conteúdo 2">
            <a:extLst>
              <a:ext uri="{FF2B5EF4-FFF2-40B4-BE49-F238E27FC236}">
                <a16:creationId xmlns:a16="http://schemas.microsoft.com/office/drawing/2014/main" id="{BFE7747D-22D3-4003-A3E2-3F012DBFAD51}"/>
              </a:ext>
            </a:extLst>
          </p:cNvPr>
          <p:cNvSpPr txBox="1">
            <a:spLocks/>
          </p:cNvSpPr>
          <p:nvPr/>
        </p:nvSpPr>
        <p:spPr>
          <a:xfrm>
            <a:off x="6265722" y="2015732"/>
            <a:ext cx="9520158" cy="423494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pt-BR" dirty="0"/>
              <a:t>Obras de arte</a:t>
            </a:r>
          </a:p>
          <a:p>
            <a:r>
              <a:rPr lang="pt-BR" dirty="0"/>
              <a:t>Duplicatas a pagar</a:t>
            </a:r>
          </a:p>
          <a:p>
            <a:r>
              <a:rPr lang="pt-BR" dirty="0"/>
              <a:t>Imóveis</a:t>
            </a:r>
          </a:p>
          <a:p>
            <a:r>
              <a:rPr lang="pt-BR" dirty="0"/>
              <a:t>Empréstimos Concedidos</a:t>
            </a:r>
          </a:p>
          <a:p>
            <a:r>
              <a:rPr lang="pt-BR" dirty="0"/>
              <a:t>Contas a receber</a:t>
            </a:r>
          </a:p>
          <a:p>
            <a:r>
              <a:rPr lang="pt-BR" dirty="0"/>
              <a:t>Instalações</a:t>
            </a:r>
          </a:p>
          <a:p>
            <a:r>
              <a:rPr lang="pt-BR" dirty="0"/>
              <a:t>Investimento em outras empresas</a:t>
            </a:r>
          </a:p>
          <a:p>
            <a:r>
              <a:rPr lang="pt-BR" dirty="0"/>
              <a:t>Lucros acumulados</a:t>
            </a:r>
          </a:p>
          <a:p>
            <a:r>
              <a:rPr lang="pt-BR" dirty="0"/>
              <a:t>Salários a Pagar</a:t>
            </a:r>
          </a:p>
          <a:p>
            <a:r>
              <a:rPr lang="pt-BR" dirty="0"/>
              <a:t>Despesas pagas antecipadamente</a:t>
            </a:r>
          </a:p>
          <a:p>
            <a:endParaRPr lang="pt-BR" dirty="0"/>
          </a:p>
          <a:p>
            <a:endParaRPr lang="pt-BR" dirty="0"/>
          </a:p>
        </p:txBody>
      </p:sp>
    </p:spTree>
    <p:extLst>
      <p:ext uri="{BB962C8B-B14F-4D97-AF65-F5344CB8AC3E}">
        <p14:creationId xmlns:p14="http://schemas.microsoft.com/office/powerpoint/2010/main" val="3157662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19639" y="15904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9" name="Rectangle 3">
            <a:extLst>
              <a:ext uri="{FF2B5EF4-FFF2-40B4-BE49-F238E27FC236}">
                <a16:creationId xmlns:a16="http://schemas.microsoft.com/office/drawing/2014/main" id="{EFF2A155-D35B-498B-81B3-D7A07F68A835}"/>
              </a:ext>
            </a:extLst>
          </p:cNvPr>
          <p:cNvSpPr txBox="1">
            <a:spLocks noChangeArrowheads="1"/>
          </p:cNvSpPr>
          <p:nvPr/>
        </p:nvSpPr>
        <p:spPr>
          <a:xfrm>
            <a:off x="508659" y="1491797"/>
            <a:ext cx="11925300" cy="707886"/>
          </a:xfrm>
          <a:prstGeom prst="rect">
            <a:avLst/>
          </a:prstGeom>
        </p:spPr>
        <p:txBody>
          <a:bodyPr>
            <a:normAutofit fontScale="62500" lnSpcReduction="20000"/>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4500" dirty="0">
                <a:solidFill>
                  <a:srgbClr val="1E2C76"/>
                </a:solidFill>
                <a:latin typeface="+mn-lt"/>
                <a:ea typeface="+mn-ea"/>
              </a:rPr>
              <a:t>Exercícios – Elabore o BP</a:t>
            </a:r>
          </a:p>
          <a:p>
            <a:pPr marL="228600" lvl="2" algn="just" eaLnBrk="1" hangingPunct="1">
              <a:lnSpc>
                <a:spcPct val="80000"/>
              </a:lnSpc>
              <a:spcBef>
                <a:spcPts val="1000"/>
              </a:spcBef>
              <a:buClr>
                <a:srgbClr val="FF3300"/>
              </a:buClr>
              <a:defRPr/>
            </a:pPr>
            <a:r>
              <a:rPr lang="pt-BR" altLang="pt-BR" sz="2500" b="0" dirty="0">
                <a:latin typeface="+mn-lt"/>
                <a:ea typeface="+mn-ea"/>
              </a:rPr>
              <a:t>	</a:t>
            </a:r>
            <a:endParaRPr lang="pt-BR" altLang="pt-BR" sz="2500" b="0" dirty="0">
              <a:solidFill>
                <a:srgbClr val="002060"/>
              </a:solidFill>
              <a:latin typeface="+mn-lt"/>
              <a:ea typeface="+mn-ea"/>
            </a:endParaRPr>
          </a:p>
          <a:p>
            <a:pPr marL="457200" lvl="1" indent="0">
              <a:lnSpc>
                <a:spcPct val="150000"/>
              </a:lnSpc>
              <a:spcBef>
                <a:spcPts val="300"/>
              </a:spcBef>
              <a:defRPr/>
            </a:pPr>
            <a:endParaRPr lang="pt-BR" b="0" dirty="0">
              <a:latin typeface="+mn-lt"/>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sp>
        <p:nvSpPr>
          <p:cNvPr id="20" name="Espaço Reservado para Conteúdo 2">
            <a:extLst>
              <a:ext uri="{FF2B5EF4-FFF2-40B4-BE49-F238E27FC236}">
                <a16:creationId xmlns:a16="http://schemas.microsoft.com/office/drawing/2014/main" id="{7CA9D11F-FF7F-4AF0-B16E-761CA221CDFD}"/>
              </a:ext>
            </a:extLst>
          </p:cNvPr>
          <p:cNvSpPr txBox="1">
            <a:spLocks/>
          </p:cNvSpPr>
          <p:nvPr/>
        </p:nvSpPr>
        <p:spPr>
          <a:xfrm>
            <a:off x="490581" y="2348351"/>
            <a:ext cx="4362521" cy="3450613"/>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Dois automóveis: 180.000</a:t>
            </a:r>
          </a:p>
          <a:p>
            <a:r>
              <a:rPr lang="pt-BR" dirty="0"/>
              <a:t>Um apartamento: 1.090.000</a:t>
            </a:r>
          </a:p>
          <a:p>
            <a:r>
              <a:rPr lang="pt-BR" dirty="0"/>
              <a:t>Uma casa: 800.000</a:t>
            </a:r>
          </a:p>
          <a:p>
            <a:r>
              <a:rPr lang="pt-BR" dirty="0"/>
              <a:t>Um título de um clube: 120.000</a:t>
            </a:r>
          </a:p>
          <a:p>
            <a:r>
              <a:rPr lang="pt-BR" dirty="0"/>
              <a:t>Depósitos em bancos: 110.000</a:t>
            </a:r>
          </a:p>
          <a:p>
            <a:r>
              <a:rPr lang="pt-BR" dirty="0"/>
              <a:t>Ações Petrobras: 90.000</a:t>
            </a:r>
          </a:p>
          <a:p>
            <a:r>
              <a:rPr lang="pt-BR" dirty="0"/>
              <a:t>Contas a receber: 260.000</a:t>
            </a:r>
          </a:p>
          <a:p>
            <a:r>
              <a:rPr lang="pt-BR" dirty="0"/>
              <a:t>Aparelhos eletrônicos: 112.000 </a:t>
            </a:r>
          </a:p>
          <a:p>
            <a:endParaRPr lang="pt-BR" dirty="0"/>
          </a:p>
        </p:txBody>
      </p:sp>
      <p:sp>
        <p:nvSpPr>
          <p:cNvPr id="21" name="Espaço Reservado para Conteúdo 2">
            <a:extLst>
              <a:ext uri="{FF2B5EF4-FFF2-40B4-BE49-F238E27FC236}">
                <a16:creationId xmlns:a16="http://schemas.microsoft.com/office/drawing/2014/main" id="{A60363BA-7C99-4F1D-8AC2-14D54EBE5616}"/>
              </a:ext>
            </a:extLst>
          </p:cNvPr>
          <p:cNvSpPr txBox="1">
            <a:spLocks/>
          </p:cNvSpPr>
          <p:nvPr/>
        </p:nvSpPr>
        <p:spPr>
          <a:xfrm>
            <a:off x="5760755" y="2196332"/>
            <a:ext cx="9520158" cy="3450613"/>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80000"/>
              </a:lnSpc>
            </a:pPr>
            <a:r>
              <a:rPr lang="pt-BR" sz="2400" dirty="0"/>
              <a:t>Financiamento curto prazo: 960.000</a:t>
            </a:r>
          </a:p>
          <a:p>
            <a:pPr>
              <a:lnSpc>
                <a:spcPct val="80000"/>
              </a:lnSpc>
            </a:pPr>
            <a:r>
              <a:rPr lang="pt-BR" sz="2400" dirty="0"/>
              <a:t>Empréstimos Longo Prazo: 860.000</a:t>
            </a:r>
          </a:p>
          <a:p>
            <a:pPr>
              <a:lnSpc>
                <a:spcPct val="80000"/>
              </a:lnSpc>
            </a:pPr>
            <a:r>
              <a:rPr lang="pt-BR" sz="2400" dirty="0"/>
              <a:t>Impostos a Pagar: 380.000</a:t>
            </a:r>
          </a:p>
          <a:p>
            <a:pPr>
              <a:lnSpc>
                <a:spcPct val="80000"/>
              </a:lnSpc>
            </a:pPr>
            <a:r>
              <a:rPr lang="pt-BR" sz="2400" dirty="0"/>
              <a:t>Contas a pagar: 250.000</a:t>
            </a:r>
          </a:p>
          <a:p>
            <a:pPr>
              <a:lnSpc>
                <a:spcPct val="80000"/>
              </a:lnSpc>
            </a:pPr>
            <a:r>
              <a:rPr lang="pt-BR" sz="2400" dirty="0"/>
              <a:t>PL: ?</a:t>
            </a:r>
          </a:p>
          <a:p>
            <a:endParaRPr lang="pt-BR" dirty="0"/>
          </a:p>
          <a:p>
            <a:endParaRPr lang="pt-BR" dirty="0"/>
          </a:p>
        </p:txBody>
      </p:sp>
    </p:spTree>
    <p:extLst>
      <p:ext uri="{BB962C8B-B14F-4D97-AF65-F5344CB8AC3E}">
        <p14:creationId xmlns:p14="http://schemas.microsoft.com/office/powerpoint/2010/main" val="249733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19639" y="15904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10" name="Retângulo 9">
            <a:extLst>
              <a:ext uri="{FF2B5EF4-FFF2-40B4-BE49-F238E27FC236}">
                <a16:creationId xmlns:a16="http://schemas.microsoft.com/office/drawing/2014/main" id="{DE457052-1243-41F9-91E5-62008C9042C0}"/>
              </a:ext>
            </a:extLst>
          </p:cNvPr>
          <p:cNvSpPr/>
          <p:nvPr/>
        </p:nvSpPr>
        <p:spPr>
          <a:xfrm>
            <a:off x="368491" y="1923725"/>
            <a:ext cx="11218460" cy="3970318"/>
          </a:xfrm>
          <a:prstGeom prst="rect">
            <a:avLst/>
          </a:prstGeom>
        </p:spPr>
        <p:txBody>
          <a:bodyPr wrap="square">
            <a:spAutoFit/>
          </a:bodyPr>
          <a:lstStyle/>
          <a:p>
            <a:r>
              <a:rPr lang="pt-BR" dirty="0"/>
              <a:t>Quais as contas desses ativos:</a:t>
            </a:r>
          </a:p>
          <a:p>
            <a:r>
              <a:rPr lang="pt-BR" b="1" dirty="0"/>
              <a:t>COMPUTADOR</a:t>
            </a:r>
          </a:p>
          <a:p>
            <a:r>
              <a:rPr lang="pt-BR" dirty="0"/>
              <a:t>Em escritório de contabilidade</a:t>
            </a:r>
          </a:p>
          <a:p>
            <a:r>
              <a:rPr lang="pt-BR" dirty="0"/>
              <a:t>Na fábrica da DELL</a:t>
            </a:r>
          </a:p>
          <a:p>
            <a:r>
              <a:rPr lang="pt-BR" dirty="0"/>
              <a:t>Na FNAC, à venda</a:t>
            </a:r>
          </a:p>
          <a:p>
            <a:r>
              <a:rPr lang="pt-BR" dirty="0"/>
              <a:t>Na FNAC, em uso da loja</a:t>
            </a:r>
          </a:p>
          <a:p>
            <a:r>
              <a:rPr lang="pt-BR" b="1" dirty="0"/>
              <a:t>BICICLETA</a:t>
            </a:r>
          </a:p>
          <a:p>
            <a:r>
              <a:rPr lang="pt-BR" dirty="0"/>
              <a:t>Na fábrica da CALOI</a:t>
            </a:r>
          </a:p>
          <a:p>
            <a:r>
              <a:rPr lang="pt-BR" dirty="0"/>
              <a:t>Na loja de bicicletas STAR BIKES</a:t>
            </a:r>
          </a:p>
          <a:p>
            <a:r>
              <a:rPr lang="pt-BR" dirty="0"/>
              <a:t>Na loja da COSTA DO SAUIPE, que aluga bicicletas</a:t>
            </a:r>
          </a:p>
          <a:p>
            <a:r>
              <a:rPr lang="pt-BR" dirty="0"/>
              <a:t>Na PEDAÇO DE PIZZA, que utiliza a </a:t>
            </a:r>
            <a:r>
              <a:rPr lang="pt-BR" dirty="0" err="1"/>
              <a:t>bike</a:t>
            </a:r>
            <a:r>
              <a:rPr lang="pt-BR" dirty="0"/>
              <a:t> para entrega</a:t>
            </a:r>
          </a:p>
          <a:p>
            <a:r>
              <a:rPr lang="pt-BR" b="1" dirty="0"/>
              <a:t>AÇÕES</a:t>
            </a:r>
          </a:p>
          <a:p>
            <a:r>
              <a:rPr lang="pt-BR" dirty="0"/>
              <a:t>Adquiridas para aproveitar sobra de caixa temporária</a:t>
            </a:r>
          </a:p>
          <a:p>
            <a:r>
              <a:rPr lang="pt-BR" dirty="0"/>
              <a:t>De empresas ligadas</a:t>
            </a:r>
          </a:p>
        </p:txBody>
      </p:sp>
    </p:spTree>
    <p:extLst>
      <p:ext uri="{BB962C8B-B14F-4D97-AF65-F5344CB8AC3E}">
        <p14:creationId xmlns:p14="http://schemas.microsoft.com/office/powerpoint/2010/main" val="13592662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19639" y="15904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10" name="Retângulo 9">
            <a:extLst>
              <a:ext uri="{FF2B5EF4-FFF2-40B4-BE49-F238E27FC236}">
                <a16:creationId xmlns:a16="http://schemas.microsoft.com/office/drawing/2014/main" id="{DE457052-1243-41F9-91E5-62008C9042C0}"/>
              </a:ext>
            </a:extLst>
          </p:cNvPr>
          <p:cNvSpPr/>
          <p:nvPr/>
        </p:nvSpPr>
        <p:spPr>
          <a:xfrm>
            <a:off x="326288" y="1500568"/>
            <a:ext cx="11218460" cy="369332"/>
          </a:xfrm>
          <a:prstGeom prst="rect">
            <a:avLst/>
          </a:prstGeom>
        </p:spPr>
        <p:txBody>
          <a:bodyPr wrap="square">
            <a:spAutoFit/>
          </a:bodyPr>
          <a:lstStyle/>
          <a:p>
            <a:r>
              <a:rPr lang="pt-BR" dirty="0"/>
              <a:t>Organize o Balanço Patrimonial:</a:t>
            </a:r>
          </a:p>
        </p:txBody>
      </p:sp>
      <p:pic>
        <p:nvPicPr>
          <p:cNvPr id="20" name="Imagem 19">
            <a:extLst>
              <a:ext uri="{FF2B5EF4-FFF2-40B4-BE49-F238E27FC236}">
                <a16:creationId xmlns:a16="http://schemas.microsoft.com/office/drawing/2014/main" id="{56710F10-12FA-4CA7-BD76-3E06D7778A6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141521" y="1972594"/>
            <a:ext cx="7587994" cy="4665777"/>
          </a:xfrm>
          <a:prstGeom prst="rect">
            <a:avLst/>
          </a:prstGeom>
          <a:noFill/>
          <a:ln>
            <a:noFill/>
          </a:ln>
        </p:spPr>
      </p:pic>
    </p:spTree>
    <p:extLst>
      <p:ext uri="{BB962C8B-B14F-4D97-AF65-F5344CB8AC3E}">
        <p14:creationId xmlns:p14="http://schemas.microsoft.com/office/powerpoint/2010/main" val="875279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19177B37-A26E-4BE2-B48A-F2653F6CA84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ln>
            <a:noFill/>
          </a:ln>
        </p:spPr>
      </p:pic>
    </p:spTree>
    <p:extLst>
      <p:ext uri="{BB962C8B-B14F-4D97-AF65-F5344CB8AC3E}">
        <p14:creationId xmlns:p14="http://schemas.microsoft.com/office/powerpoint/2010/main" val="979222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1567209" y="2157410"/>
            <a:ext cx="9473860" cy="1015663"/>
          </a:xfrm>
          <a:prstGeom prst="rect">
            <a:avLst/>
          </a:prstGeom>
          <a:noFill/>
        </p:spPr>
        <p:txBody>
          <a:bodyPr wrap="square" rtlCol="0">
            <a:spAutoFit/>
          </a:bodyPr>
          <a:lstStyle/>
          <a:p>
            <a:pPr algn="ctr"/>
            <a:r>
              <a:rPr lang="pt-BR" sz="6000" b="1" dirty="0">
                <a:solidFill>
                  <a:srgbClr val="1E2C76"/>
                </a:solidFill>
                <a:latin typeface="+mj-lt"/>
              </a:rPr>
              <a:t>Próxima Aula – Exercícios</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50662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1002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200025" y="1423962"/>
            <a:ext cx="11925300" cy="5044648"/>
          </a:xfrm>
          <a:prstGeom prst="rect">
            <a:avLst/>
          </a:prstGeom>
        </p:spPr>
        <p:txBody>
          <a:bodyPr>
            <a:normAutofit fontScale="92500" lnSpcReduction="20000"/>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algn="just" eaLnBrk="1" hangingPunct="1">
              <a:spcBef>
                <a:spcPct val="20000"/>
              </a:spcBef>
              <a:buClr>
                <a:srgbClr val="FF3300"/>
              </a:buClr>
              <a:defRPr/>
            </a:pPr>
            <a:r>
              <a:rPr lang="pt-BR" sz="3200" dirty="0">
                <a:solidFill>
                  <a:srgbClr val="1E2C76"/>
                </a:solidFill>
                <a:latin typeface="+mn-lt"/>
                <a:ea typeface="+mn-ea"/>
              </a:rPr>
              <a:t>O que é contabilidade?</a:t>
            </a:r>
          </a:p>
          <a:p>
            <a:pPr marL="228600" indent="-228600" algn="just" eaLnBrk="1" hangingPunct="1">
              <a:lnSpc>
                <a:spcPct val="80000"/>
              </a:lnSpc>
              <a:spcBef>
                <a:spcPts val="1000"/>
              </a:spcBef>
              <a:buClr>
                <a:srgbClr val="FF3300"/>
              </a:buClr>
              <a:defRPr/>
            </a:pPr>
            <a:r>
              <a:rPr lang="pt-BR" sz="3200" dirty="0">
                <a:solidFill>
                  <a:srgbClr val="FF0000"/>
                </a:solidFill>
                <a:effectLst>
                  <a:outerShdw blurRad="38100" dist="38100" dir="2700000" algn="tl">
                    <a:srgbClr val="DDDDDD"/>
                  </a:outerShdw>
                </a:effectLst>
                <a:latin typeface="+mn-lt"/>
              </a:rPr>
              <a:t>	</a:t>
            </a:r>
            <a:r>
              <a:rPr lang="pt-BR" altLang="pt-BR" sz="2500" dirty="0">
                <a:latin typeface="+mn-lt"/>
                <a:ea typeface="+mn-ea"/>
              </a:rPr>
              <a:t>A contabilidade é a linguagem que descreve o que ocorre nas empresas.</a:t>
            </a:r>
          </a:p>
          <a:p>
            <a:pPr algn="just"/>
            <a:r>
              <a:rPr lang="pt-BR" sz="2500" dirty="0">
                <a:latin typeface="+mn-lt"/>
                <a:ea typeface="+mn-ea"/>
              </a:rPr>
              <a:t>	</a:t>
            </a:r>
          </a:p>
          <a:p>
            <a:pPr algn="just"/>
            <a:r>
              <a:rPr lang="pt-BR" sz="2500" b="0" dirty="0">
                <a:latin typeface="+mn-lt"/>
                <a:ea typeface="+mn-ea"/>
              </a:rPr>
              <a:t>  </a:t>
            </a:r>
            <a:r>
              <a:rPr lang="pt-BR" sz="2600" b="0" dirty="0">
                <a:latin typeface="+mn-lt"/>
                <a:ea typeface="+mn-ea"/>
              </a:rPr>
              <a:t>A Contabilidade registra as decisões empresariais e suas consequências e elabora relatórios de acordo com regras lógicas, testadas milhões de vezes.</a:t>
            </a:r>
          </a:p>
          <a:p>
            <a:pPr algn="just"/>
            <a:endParaRPr lang="pt-BR" sz="2600" b="0" dirty="0">
              <a:latin typeface="+mn-lt"/>
              <a:ea typeface="+mn-ea"/>
            </a:endParaRPr>
          </a:p>
          <a:p>
            <a:pPr algn="just"/>
            <a:r>
              <a:rPr lang="pt-BR" sz="2600" b="0" dirty="0">
                <a:latin typeface="+mn-lt"/>
                <a:ea typeface="+mn-ea"/>
              </a:rPr>
              <a:t>  Esses relatórios descrevem, então, as empresas.</a:t>
            </a:r>
          </a:p>
          <a:p>
            <a:pPr algn="just"/>
            <a:endParaRPr lang="pt-BR" sz="2600" b="0" dirty="0">
              <a:latin typeface="+mn-lt"/>
              <a:ea typeface="+mn-ea"/>
            </a:endParaRPr>
          </a:p>
          <a:p>
            <a:pPr algn="just"/>
            <a:r>
              <a:rPr lang="pt-BR" sz="2600" b="0" dirty="0">
                <a:latin typeface="+mn-lt"/>
                <a:ea typeface="+mn-ea"/>
              </a:rPr>
              <a:t>  Para você, que será um administrador, essa linguagem é um conhecimento imprescindível.</a:t>
            </a:r>
            <a:endParaRPr lang="it-IT" sz="2600" b="0" dirty="0">
              <a:latin typeface="+mn-lt"/>
              <a:ea typeface="+mn-ea"/>
            </a:endParaRPr>
          </a:p>
          <a:p>
            <a:pPr marL="228600" indent="-228600" algn="just" eaLnBrk="1" hangingPunct="1">
              <a:lnSpc>
                <a:spcPct val="80000"/>
              </a:lnSpc>
              <a:spcBef>
                <a:spcPts val="1000"/>
              </a:spcBef>
              <a:buClr>
                <a:srgbClr val="FF3300"/>
              </a:buClr>
              <a:defRPr/>
            </a:pPr>
            <a:endParaRPr lang="pt-BR" altLang="pt-BR" sz="2500" dirty="0">
              <a:latin typeface="+mn-lt"/>
              <a:ea typeface="+mn-ea"/>
            </a:endParaRPr>
          </a:p>
          <a:p>
            <a:pPr marL="228600" indent="-228600" algn="just" eaLnBrk="1" hangingPunct="1">
              <a:lnSpc>
                <a:spcPct val="80000"/>
              </a:lnSpc>
              <a:spcBef>
                <a:spcPts val="1000"/>
              </a:spcBef>
              <a:buClr>
                <a:srgbClr val="FF3300"/>
              </a:buClr>
              <a:defRPr/>
            </a:pPr>
            <a:r>
              <a:rPr lang="pt-BR" altLang="pt-BR" sz="2500" dirty="0">
                <a:latin typeface="+mn-lt"/>
                <a:ea typeface="+mn-ea"/>
              </a:rPr>
              <a:t>		“...o objetivo das demonstrações contábeis é fornecer informações contábeis-financeiras da entidade que sejam úteis...”  </a:t>
            </a:r>
            <a:r>
              <a:rPr lang="pt-BR" sz="2500" dirty="0">
                <a:latin typeface="+mn-lt"/>
                <a:ea typeface="+mn-ea"/>
                <a:hlinkClick r:id="rId2"/>
              </a:rPr>
              <a:t>(Comitê de Pronunciamentos Contábeis CPC 00</a:t>
            </a:r>
            <a:r>
              <a:rPr lang="pt-BR" altLang="pt-BR" sz="2500" dirty="0">
                <a:latin typeface="+mn-lt"/>
                <a:ea typeface="+mn-ea"/>
              </a:rPr>
              <a:t>).</a:t>
            </a:r>
          </a:p>
          <a:p>
            <a:pPr marL="228600" indent="-228600" eaLnBrk="1" hangingPunct="1">
              <a:lnSpc>
                <a:spcPct val="80000"/>
              </a:lnSpc>
              <a:spcBef>
                <a:spcPts val="1000"/>
              </a:spcBef>
              <a:buClr>
                <a:srgbClr val="FF3300"/>
              </a:buClr>
              <a:defRPr/>
            </a:pPr>
            <a:endParaRPr lang="pt-BR" altLang="pt-BR" sz="3200" dirty="0">
              <a:solidFill>
                <a:srgbClr val="FF0000"/>
              </a:solidFill>
              <a:effectLst>
                <a:outerShdw blurRad="38100" dist="38100" dir="2700000" algn="tl">
                  <a:srgbClr val="DDDDDD"/>
                </a:outerShdw>
              </a:effectLst>
            </a:endParaRPr>
          </a:p>
          <a:p>
            <a:pPr marL="228600" lvl="1" indent="-228600" eaLnBrk="1" hangingPunct="1">
              <a:lnSpc>
                <a:spcPct val="80000"/>
              </a:lnSpc>
              <a:spcBef>
                <a:spcPts val="1000"/>
              </a:spcBef>
              <a:buClr>
                <a:srgbClr val="FF3300"/>
              </a:buClr>
              <a:defRPr/>
            </a:pPr>
            <a:r>
              <a:rPr lang="pt-BR" altLang="pt-BR" sz="3200" dirty="0">
                <a:solidFill>
                  <a:srgbClr val="FF0000"/>
                </a:solidFill>
                <a:effectLst>
                  <a:outerShdw blurRad="38100" dist="38100" dir="2700000" algn="tl">
                    <a:srgbClr val="DDDDDD"/>
                  </a:outerShdw>
                </a:effectLst>
              </a:rPr>
              <a:t>	</a:t>
            </a: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spTree>
    <p:extLst>
      <p:ext uri="{BB962C8B-B14F-4D97-AF65-F5344CB8AC3E}">
        <p14:creationId xmlns:p14="http://schemas.microsoft.com/office/powerpoint/2010/main" val="85944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1567209" y="2157410"/>
            <a:ext cx="9473860" cy="1938992"/>
          </a:xfrm>
          <a:prstGeom prst="rect">
            <a:avLst/>
          </a:prstGeom>
          <a:noFill/>
        </p:spPr>
        <p:txBody>
          <a:bodyPr wrap="square" rtlCol="0">
            <a:spAutoFit/>
          </a:bodyPr>
          <a:lstStyle/>
          <a:p>
            <a:pPr algn="ctr"/>
            <a:r>
              <a:rPr lang="pt-BR" sz="6000" b="1" dirty="0" err="1">
                <a:solidFill>
                  <a:srgbClr val="1E2C76"/>
                </a:solidFill>
                <a:latin typeface="+mj-lt"/>
              </a:rPr>
              <a:t>Razonetes</a:t>
            </a:r>
            <a:r>
              <a:rPr lang="pt-BR" sz="6000" b="1" dirty="0">
                <a:solidFill>
                  <a:srgbClr val="1E2C76"/>
                </a:solidFill>
                <a:latin typeface="+mj-lt"/>
              </a:rPr>
              <a:t> e Balanço Sucessivo - Aula</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2670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Retângulo 1">
            <a:extLst>
              <a:ext uri="{FF2B5EF4-FFF2-40B4-BE49-F238E27FC236}">
                <a16:creationId xmlns:a16="http://schemas.microsoft.com/office/drawing/2014/main" id="{07ECFD9F-B031-4815-9C6A-64249AD6BBB2}"/>
              </a:ext>
            </a:extLst>
          </p:cNvPr>
          <p:cNvSpPr/>
          <p:nvPr/>
        </p:nvSpPr>
        <p:spPr>
          <a:xfrm>
            <a:off x="206386" y="474345"/>
            <a:ext cx="11779228" cy="5909310"/>
          </a:xfrm>
          <a:prstGeom prst="rect">
            <a:avLst/>
          </a:prstGeom>
        </p:spPr>
        <p:txBody>
          <a:bodyPr wrap="square">
            <a:spAutoFit/>
          </a:bodyPr>
          <a:lstStyle/>
          <a:p>
            <a:pPr algn="just">
              <a:spcAft>
                <a:spcPts val="0"/>
              </a:spcAft>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Dois sócios resolveram abrir uma empresa. Elabore o Balanço Patrimonial.</a:t>
            </a:r>
            <a:endParaRPr lang="pt-BR"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1</a:t>
            </a:r>
            <a:r>
              <a:rPr lang="pt-BR" baseline="30000" dirty="0">
                <a:latin typeface="Times New Roman" panose="02020603050405020304" pitchFamily="18" charset="0"/>
                <a:ea typeface="Times New Roman" panose="02020603050405020304" pitchFamily="18" charset="0"/>
                <a:cs typeface="Times New Roman" panose="02020603050405020304" pitchFamily="18" charset="0"/>
              </a:rPr>
              <a:t>a</a:t>
            </a:r>
            <a:r>
              <a:rPr lang="pt-BR" dirty="0">
                <a:latin typeface="Times New Roman" panose="02020603050405020304" pitchFamily="18" charset="0"/>
                <a:ea typeface="Times New Roman" panose="02020603050405020304" pitchFamily="18" charset="0"/>
                <a:cs typeface="Times New Roman" panose="02020603050405020304" pitchFamily="18" charset="0"/>
              </a:rPr>
              <a:t>) 02/02/x7: Os sócios abriram a empresa aportando $100.000 cada, em dinheiro.</a:t>
            </a:r>
            <a:endParaRPr lang="pt-BR"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2</a:t>
            </a:r>
            <a:r>
              <a:rPr lang="pt-BR" baseline="30000" dirty="0">
                <a:latin typeface="Times New Roman" panose="02020603050405020304" pitchFamily="18" charset="0"/>
                <a:ea typeface="Times New Roman" panose="02020603050405020304" pitchFamily="18" charset="0"/>
                <a:cs typeface="Times New Roman" panose="02020603050405020304" pitchFamily="18" charset="0"/>
              </a:rPr>
              <a:t>a</a:t>
            </a:r>
            <a:r>
              <a:rPr lang="pt-BR" dirty="0">
                <a:latin typeface="Times New Roman" panose="02020603050405020304" pitchFamily="18" charset="0"/>
                <a:ea typeface="Times New Roman" panose="02020603050405020304" pitchFamily="18" charset="0"/>
                <a:cs typeface="Times New Roman" panose="02020603050405020304" pitchFamily="18" charset="0"/>
              </a:rPr>
              <a:t>) 03/02/x7: A empresa adquiriu um imóvel para estocar as mercadorias por $120.000, à vista.</a:t>
            </a:r>
            <a:endParaRPr lang="pt-BR" b="1" dirty="0">
              <a:latin typeface="Arial" panose="020B0604020202020204" pitchFamily="34" charset="0"/>
              <a:ea typeface="Times New Roman" panose="02020603050405020304" pitchFamily="18" charset="0"/>
              <a:cs typeface="Times New Roman" panose="02020603050405020304" pitchFamily="18" charset="0"/>
            </a:endParaRPr>
          </a:p>
          <a:p>
            <a:pPr>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3</a:t>
            </a:r>
            <a:r>
              <a:rPr lang="pt-BR" baseline="30000" dirty="0">
                <a:latin typeface="Times New Roman" panose="02020603050405020304" pitchFamily="18" charset="0"/>
                <a:ea typeface="Times New Roman" panose="02020603050405020304" pitchFamily="18" charset="0"/>
                <a:cs typeface="Times New Roman" panose="02020603050405020304" pitchFamily="18" charset="0"/>
              </a:rPr>
              <a:t>a</a:t>
            </a:r>
            <a:r>
              <a:rPr lang="pt-BR" dirty="0">
                <a:latin typeface="Times New Roman" panose="02020603050405020304" pitchFamily="18" charset="0"/>
                <a:ea typeface="Times New Roman" panose="02020603050405020304" pitchFamily="18" charset="0"/>
                <a:cs typeface="Times New Roman" panose="02020603050405020304" pitchFamily="18" charset="0"/>
              </a:rPr>
              <a:t>) 04/02/x7: Estantes e computadores também foram adquiridos à vista, por $5.000.</a:t>
            </a:r>
            <a:endParaRPr lang="pt-BR" b="1" dirty="0">
              <a:latin typeface="Arial" panose="020B0604020202020204" pitchFamily="34" charset="0"/>
              <a:ea typeface="Times New Roman" panose="02020603050405020304" pitchFamily="18" charset="0"/>
              <a:cs typeface="Times New Roman" panose="02020603050405020304" pitchFamily="18" charset="0"/>
            </a:endParaRPr>
          </a:p>
          <a:p>
            <a:pPr>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4</a:t>
            </a:r>
            <a:r>
              <a:rPr lang="pt-BR" baseline="30000" dirty="0">
                <a:latin typeface="Times New Roman" panose="02020603050405020304" pitchFamily="18" charset="0"/>
                <a:ea typeface="Times New Roman" panose="02020603050405020304" pitchFamily="18" charset="0"/>
                <a:cs typeface="Times New Roman" panose="02020603050405020304" pitchFamily="18" charset="0"/>
              </a:rPr>
              <a:t>a</a:t>
            </a:r>
            <a:r>
              <a:rPr lang="pt-BR" dirty="0">
                <a:latin typeface="Times New Roman" panose="02020603050405020304" pitchFamily="18" charset="0"/>
                <a:ea typeface="Times New Roman" panose="02020603050405020304" pitchFamily="18" charset="0"/>
                <a:cs typeface="Times New Roman" panose="02020603050405020304" pitchFamily="18" charset="0"/>
              </a:rPr>
              <a:t>) 07/02/x7: Foram comprados os estoques de mercadorias no valor de $40.000, a prazo.</a:t>
            </a:r>
            <a:endParaRPr lang="pt-BR"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5</a:t>
            </a:r>
            <a:r>
              <a:rPr lang="pt-BR" baseline="30000" dirty="0">
                <a:latin typeface="Times New Roman" panose="02020603050405020304" pitchFamily="18" charset="0"/>
                <a:ea typeface="Times New Roman" panose="02020603050405020304" pitchFamily="18" charset="0"/>
                <a:cs typeface="Times New Roman" panose="02020603050405020304" pitchFamily="18" charset="0"/>
              </a:rPr>
              <a:t>a</a:t>
            </a:r>
            <a:r>
              <a:rPr lang="pt-BR" dirty="0">
                <a:latin typeface="Times New Roman" panose="02020603050405020304" pitchFamily="18" charset="0"/>
                <a:ea typeface="Times New Roman" panose="02020603050405020304" pitchFamily="18" charset="0"/>
                <a:cs typeface="Times New Roman" panose="02020603050405020304" pitchFamily="18" charset="0"/>
              </a:rPr>
              <a:t>) 08/02/x7: Foi adquirido um veículo para entregas, no valor de $50.000. Foram pagos 50% à vista. O restante será pago posteriormente.</a:t>
            </a:r>
            <a:endParaRPr lang="pt-BR"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6</a:t>
            </a:r>
            <a:r>
              <a:rPr lang="pt-BR" baseline="30000" dirty="0">
                <a:latin typeface="Times New Roman" panose="02020603050405020304" pitchFamily="18" charset="0"/>
                <a:ea typeface="Times New Roman" panose="02020603050405020304" pitchFamily="18" charset="0"/>
                <a:cs typeface="Times New Roman" panose="02020603050405020304" pitchFamily="18" charset="0"/>
              </a:rPr>
              <a:t>a</a:t>
            </a:r>
            <a:r>
              <a:rPr lang="pt-BR" dirty="0">
                <a:latin typeface="Times New Roman" panose="02020603050405020304" pitchFamily="18" charset="0"/>
                <a:ea typeface="Times New Roman" panose="02020603050405020304" pitchFamily="18" charset="0"/>
                <a:cs typeface="Times New Roman" panose="02020603050405020304" pitchFamily="18" charset="0"/>
              </a:rPr>
              <a:t>) 09/02/x7: A empresa realizou suas primeiras vendas. Com a finalidade de ganhar nome no mercado adotou uma política de preços baixos. Vendeu, ao preço de custo, mercadorias que haviam custado $12.000, à vista.</a:t>
            </a:r>
            <a:endParaRPr lang="pt-BR"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7</a:t>
            </a:r>
            <a:r>
              <a:rPr lang="pt-BR" baseline="30000" dirty="0">
                <a:latin typeface="Times New Roman" panose="02020603050405020304" pitchFamily="18" charset="0"/>
                <a:ea typeface="Times New Roman" panose="02020603050405020304" pitchFamily="18" charset="0"/>
                <a:cs typeface="Times New Roman" panose="02020603050405020304" pitchFamily="18" charset="0"/>
              </a:rPr>
              <a:t>a</a:t>
            </a:r>
            <a:r>
              <a:rPr lang="pt-BR" dirty="0">
                <a:latin typeface="Times New Roman" panose="02020603050405020304" pitchFamily="18" charset="0"/>
                <a:ea typeface="Times New Roman" panose="02020603050405020304" pitchFamily="18" charset="0"/>
                <a:cs typeface="Times New Roman" panose="02020603050405020304" pitchFamily="18" charset="0"/>
              </a:rPr>
              <a:t>) 10/02/x7: Nesta data foram vendidas mercadorias a prazo, no valor de $8.000. Novamente não houve lucro na transação.</a:t>
            </a:r>
            <a:endParaRPr lang="pt-BR"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8</a:t>
            </a:r>
            <a:r>
              <a:rPr lang="pt-BR" baseline="30000" dirty="0">
                <a:latin typeface="Times New Roman" panose="02020603050405020304" pitchFamily="18" charset="0"/>
                <a:ea typeface="Times New Roman" panose="02020603050405020304" pitchFamily="18" charset="0"/>
                <a:cs typeface="Times New Roman" panose="02020603050405020304" pitchFamily="18" charset="0"/>
              </a:rPr>
              <a:t>a</a:t>
            </a:r>
            <a:r>
              <a:rPr lang="pt-BR" dirty="0">
                <a:latin typeface="Times New Roman" panose="02020603050405020304" pitchFamily="18" charset="0"/>
                <a:ea typeface="Times New Roman" panose="02020603050405020304" pitchFamily="18" charset="0"/>
                <a:cs typeface="Times New Roman" panose="02020603050405020304" pitchFamily="18" charset="0"/>
              </a:rPr>
              <a:t>) 11/02/x7: Venda de mercadorias, no valor de $11.000, sendo metade à vista e metade a prazo.  Novamente sem lucro.</a:t>
            </a:r>
            <a:endParaRPr lang="pt-BR" b="1" dirty="0">
              <a:latin typeface="Arial" panose="020B0604020202020204" pitchFamily="34" charset="0"/>
              <a:ea typeface="Times New Roman" panose="02020603050405020304" pitchFamily="18" charset="0"/>
              <a:cs typeface="Times New Roman" panose="02020603050405020304" pitchFamily="18" charset="0"/>
            </a:endParaRPr>
          </a:p>
          <a:p>
            <a:pPr>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9</a:t>
            </a:r>
            <a:r>
              <a:rPr lang="pt-BR" baseline="30000" dirty="0">
                <a:latin typeface="Times New Roman" panose="02020603050405020304" pitchFamily="18" charset="0"/>
                <a:ea typeface="Times New Roman" panose="02020603050405020304" pitchFamily="18" charset="0"/>
                <a:cs typeface="Times New Roman" panose="02020603050405020304" pitchFamily="18" charset="0"/>
              </a:rPr>
              <a:t>a</a:t>
            </a:r>
            <a:r>
              <a:rPr lang="pt-BR" dirty="0">
                <a:latin typeface="Times New Roman" panose="02020603050405020304" pitchFamily="18" charset="0"/>
                <a:ea typeface="Times New Roman" panose="02020603050405020304" pitchFamily="18" charset="0"/>
                <a:cs typeface="Times New Roman" panose="02020603050405020304" pitchFamily="18" charset="0"/>
              </a:rPr>
              <a:t>) 13/02/x7: O valor referente às mercadorias vendidas no dia 10 foi recebido, $8.000.</a:t>
            </a:r>
            <a:endParaRPr lang="pt-BR"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10</a:t>
            </a:r>
            <a:r>
              <a:rPr lang="pt-BR" baseline="30000" dirty="0">
                <a:latin typeface="Times New Roman" panose="02020603050405020304" pitchFamily="18" charset="0"/>
                <a:ea typeface="Times New Roman" panose="02020603050405020304" pitchFamily="18" charset="0"/>
                <a:cs typeface="Times New Roman" panose="02020603050405020304" pitchFamily="18" charset="0"/>
              </a:rPr>
              <a:t>a</a:t>
            </a:r>
            <a:r>
              <a:rPr lang="pt-BR" dirty="0">
                <a:latin typeface="Times New Roman" panose="02020603050405020304" pitchFamily="18" charset="0"/>
                <a:ea typeface="Times New Roman" panose="02020603050405020304" pitchFamily="18" charset="0"/>
                <a:cs typeface="Times New Roman" panose="02020603050405020304" pitchFamily="18" charset="0"/>
              </a:rPr>
              <a:t>) 14/02/x7: Foi paga metade da dívida do financiamento do veículo.</a:t>
            </a:r>
            <a:endParaRPr lang="pt-BR"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11</a:t>
            </a:r>
            <a:r>
              <a:rPr lang="pt-BR" baseline="30000" dirty="0">
                <a:latin typeface="Times New Roman" panose="02020603050405020304" pitchFamily="18" charset="0"/>
                <a:ea typeface="Times New Roman" panose="02020603050405020304" pitchFamily="18" charset="0"/>
                <a:cs typeface="Times New Roman" panose="02020603050405020304" pitchFamily="18" charset="0"/>
              </a:rPr>
              <a:t>a</a:t>
            </a:r>
            <a:r>
              <a:rPr lang="pt-BR" dirty="0">
                <a:latin typeface="Times New Roman" panose="02020603050405020304" pitchFamily="18" charset="0"/>
                <a:ea typeface="Times New Roman" panose="02020603050405020304" pitchFamily="18" charset="0"/>
                <a:cs typeface="Times New Roman" panose="02020603050405020304" pitchFamily="18" charset="0"/>
              </a:rPr>
              <a:t>) 15/02/x7: Foram quitadas as dívidas com os fornecedores de mercadorias.</a:t>
            </a:r>
            <a:endParaRPr lang="pt-BR"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12</a:t>
            </a:r>
            <a:r>
              <a:rPr lang="pt-BR" baseline="30000" dirty="0">
                <a:latin typeface="Times New Roman" panose="02020603050405020304" pitchFamily="18" charset="0"/>
                <a:ea typeface="Times New Roman" panose="02020603050405020304" pitchFamily="18" charset="0"/>
                <a:cs typeface="Times New Roman" panose="02020603050405020304" pitchFamily="18" charset="0"/>
              </a:rPr>
              <a:t>a</a:t>
            </a:r>
            <a:r>
              <a:rPr lang="pt-BR" dirty="0">
                <a:latin typeface="Times New Roman" panose="02020603050405020304" pitchFamily="18" charset="0"/>
                <a:ea typeface="Times New Roman" panose="02020603050405020304" pitchFamily="18" charset="0"/>
                <a:cs typeface="Times New Roman" panose="02020603050405020304" pitchFamily="18" charset="0"/>
              </a:rPr>
              <a:t>) 18/02/x7: Foram comprados mais estoques de mercadorias no valor de $50.000, a prazo.</a:t>
            </a:r>
            <a:endParaRPr lang="pt-BR"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13</a:t>
            </a:r>
            <a:r>
              <a:rPr lang="pt-BR" baseline="30000" dirty="0">
                <a:latin typeface="Times New Roman" panose="02020603050405020304" pitchFamily="18" charset="0"/>
                <a:ea typeface="Times New Roman" panose="02020603050405020304" pitchFamily="18" charset="0"/>
                <a:cs typeface="Times New Roman" panose="02020603050405020304" pitchFamily="18" charset="0"/>
              </a:rPr>
              <a:t>a</a:t>
            </a:r>
            <a:r>
              <a:rPr lang="pt-BR" dirty="0">
                <a:latin typeface="Times New Roman" panose="02020603050405020304" pitchFamily="18" charset="0"/>
                <a:ea typeface="Times New Roman" panose="02020603050405020304" pitchFamily="18" charset="0"/>
                <a:cs typeface="Times New Roman" panose="02020603050405020304" pitchFamily="18" charset="0"/>
              </a:rPr>
              <a:t>) 22/02/x7: Foram vendidas, por $30.000, à vista, mercadorias que haviam custado $20.000.  Houve, portanto, um lucro de $10.000.</a:t>
            </a:r>
            <a:endParaRPr lang="pt-BR"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14</a:t>
            </a:r>
            <a:r>
              <a:rPr lang="pt-BR" baseline="30000" dirty="0">
                <a:latin typeface="Times New Roman" panose="02020603050405020304" pitchFamily="18" charset="0"/>
                <a:ea typeface="Times New Roman" panose="02020603050405020304" pitchFamily="18" charset="0"/>
                <a:cs typeface="Times New Roman" panose="02020603050405020304" pitchFamily="18" charset="0"/>
              </a:rPr>
              <a:t>a</a:t>
            </a:r>
            <a:r>
              <a:rPr lang="pt-BR" dirty="0">
                <a:latin typeface="Times New Roman" panose="02020603050405020304" pitchFamily="18" charset="0"/>
                <a:ea typeface="Times New Roman" panose="02020603050405020304" pitchFamily="18" charset="0"/>
                <a:cs typeface="Times New Roman" panose="02020603050405020304" pitchFamily="18" charset="0"/>
              </a:rPr>
              <a:t>) 25/02/x7: Foram vendidas, à vista, por $4.000, mercadorias que haviam custado $5.000.  Houve, portanto, um prejuízo de $1.000.</a:t>
            </a:r>
            <a:endParaRPr lang="pt-BR" b="1" dirty="0">
              <a:latin typeface="Arial" panose="020B0604020202020204" pitchFamily="34" charset="0"/>
              <a:ea typeface="Times New Roman" panose="02020603050405020304" pitchFamily="18" charset="0"/>
              <a:cs typeface="Times New Roman" panose="02020603050405020304" pitchFamily="18" charset="0"/>
            </a:endParaRPr>
          </a:p>
          <a:p>
            <a:pPr algn="just">
              <a:spcAft>
                <a:spcPts val="0"/>
              </a:spcAft>
              <a:tabLst>
                <a:tab pos="540385" algn="l"/>
              </a:tabLst>
            </a:pPr>
            <a:r>
              <a:rPr lang="pt-BR" dirty="0">
                <a:latin typeface="Times New Roman" panose="02020603050405020304" pitchFamily="18" charset="0"/>
                <a:ea typeface="Times New Roman" panose="02020603050405020304" pitchFamily="18" charset="0"/>
                <a:cs typeface="Times New Roman" panose="02020603050405020304" pitchFamily="18" charset="0"/>
              </a:rPr>
              <a:t>15</a:t>
            </a:r>
            <a:r>
              <a:rPr lang="pt-BR" baseline="30000" dirty="0">
                <a:latin typeface="Times New Roman" panose="02020603050405020304" pitchFamily="18" charset="0"/>
                <a:ea typeface="Times New Roman" panose="02020603050405020304" pitchFamily="18" charset="0"/>
                <a:cs typeface="Times New Roman" panose="02020603050405020304" pitchFamily="18" charset="0"/>
              </a:rPr>
              <a:t>a</a:t>
            </a:r>
            <a:r>
              <a:rPr lang="pt-BR" dirty="0">
                <a:latin typeface="Times New Roman" panose="02020603050405020304" pitchFamily="18" charset="0"/>
                <a:ea typeface="Times New Roman" panose="02020603050405020304" pitchFamily="18" charset="0"/>
                <a:cs typeface="Times New Roman" panose="02020603050405020304" pitchFamily="18" charset="0"/>
              </a:rPr>
              <a:t>) 28/02/x7: As últimas chuvas de fevereiro inundaram o galpão. Os Sócios tiveram tempo para remover as máquinas, mas todo o estoque foi danificado.</a:t>
            </a:r>
            <a:endParaRPr lang="pt-BR" b="1"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09779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Retângulo 1">
            <a:extLst>
              <a:ext uri="{FF2B5EF4-FFF2-40B4-BE49-F238E27FC236}">
                <a16:creationId xmlns:a16="http://schemas.microsoft.com/office/drawing/2014/main" id="{07ECFD9F-B031-4815-9C6A-64249AD6BBB2}"/>
              </a:ext>
            </a:extLst>
          </p:cNvPr>
          <p:cNvSpPr/>
          <p:nvPr/>
        </p:nvSpPr>
        <p:spPr>
          <a:xfrm>
            <a:off x="206386" y="474345"/>
            <a:ext cx="11779228" cy="5632311"/>
          </a:xfrm>
          <a:prstGeom prst="rect">
            <a:avLst/>
          </a:prstGeom>
        </p:spPr>
        <p:txBody>
          <a:bodyPr wrap="square">
            <a:spAutoFit/>
          </a:bodyPr>
          <a:lstStyle/>
          <a:p>
            <a:endParaRPr lang="pt-BR" b="1" dirty="0"/>
          </a:p>
          <a:p>
            <a:endParaRPr lang="pt-BR" b="1" dirty="0"/>
          </a:p>
          <a:p>
            <a:endParaRPr lang="pt-BR" b="1" dirty="0"/>
          </a:p>
          <a:p>
            <a:r>
              <a:rPr lang="pt-BR" b="1" dirty="0"/>
              <a:t>Exercício 1</a:t>
            </a:r>
            <a:endParaRPr lang="pt-BR" dirty="0"/>
          </a:p>
          <a:p>
            <a:r>
              <a:rPr lang="pt-BR" dirty="0"/>
              <a:t>2-12-X7 – Depósito de inicial dos sócios no Banco do Brasil $ 900.000</a:t>
            </a:r>
          </a:p>
          <a:p>
            <a:r>
              <a:rPr lang="pt-BR" dirty="0"/>
              <a:t>10-12-x7 – Empresa adquire a vista um prédio para se estabelecer por $ 800.000</a:t>
            </a:r>
          </a:p>
          <a:p>
            <a:r>
              <a:rPr lang="pt-BR" dirty="0"/>
              <a:t>12-12-X7 – A empresa adquire Móveis e utensílios, a prazo, em seis parcelas iguais por $120.000</a:t>
            </a:r>
          </a:p>
          <a:p>
            <a:r>
              <a:rPr lang="pt-BR" dirty="0"/>
              <a:t>15-12-X7 - A empresa adquire um financiamento, com vencimento em 3 anos, no valor de $ 200.000 com juros mensais de 5% a.a., com pagamento ao final de cada ano.</a:t>
            </a:r>
          </a:p>
          <a:p>
            <a:r>
              <a:rPr lang="pt-BR" dirty="0"/>
              <a:t>31-12-X7 – A empresa adquiriu materiais de escritório por $ 50.000, metade a vista e metade em 60 dias</a:t>
            </a:r>
          </a:p>
          <a:p>
            <a:endParaRPr lang="pt-BR" b="1" dirty="0"/>
          </a:p>
          <a:p>
            <a:endParaRPr lang="pt-BR" b="1" dirty="0"/>
          </a:p>
          <a:p>
            <a:r>
              <a:rPr lang="pt-BR" b="1" dirty="0"/>
              <a:t>Exercício 2</a:t>
            </a:r>
            <a:endParaRPr lang="pt-BR" dirty="0"/>
          </a:p>
          <a:p>
            <a:pPr lvl="0"/>
            <a:r>
              <a:rPr lang="pt-BR" dirty="0"/>
              <a:t>Integralização de capital: $ 18.000</a:t>
            </a:r>
          </a:p>
          <a:p>
            <a:pPr lvl="0"/>
            <a:r>
              <a:rPr lang="pt-BR" dirty="0"/>
              <a:t>Compra de terras a vista:$ 6.300</a:t>
            </a:r>
          </a:p>
          <a:p>
            <a:pPr lvl="0"/>
            <a:r>
              <a:rPr lang="pt-BR" dirty="0"/>
              <a:t>Compra de um edifício (sede) por $ 10.800 ao preço de custo recebimento em 3 meses</a:t>
            </a:r>
          </a:p>
          <a:p>
            <a:pPr lvl="0"/>
            <a:r>
              <a:rPr lang="pt-BR" dirty="0"/>
              <a:t>Compra de imóveis de escritório, à crédito, por 1.620</a:t>
            </a:r>
          </a:p>
          <a:p>
            <a:pPr lvl="0"/>
            <a:r>
              <a:rPr lang="pt-BR" dirty="0"/>
              <a:t>Recebimento de $ 450 como parte do pagamento inicial das terras vendidas</a:t>
            </a:r>
          </a:p>
          <a:p>
            <a:pPr lvl="0"/>
            <a:r>
              <a:rPr lang="pt-BR" dirty="0"/>
              <a:t>Pagamento de $ 900 como parte das compras a crédito.</a:t>
            </a:r>
          </a:p>
          <a:p>
            <a:pPr algn="just">
              <a:spcAft>
                <a:spcPts val="0"/>
              </a:spcAft>
              <a:tabLst>
                <a:tab pos="540385" algn="l"/>
              </a:tabLst>
            </a:pPr>
            <a:endParaRPr lang="pt-BR" b="1"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24624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672858" y="1465142"/>
            <a:ext cx="10846284" cy="5016758"/>
          </a:xfrm>
          <a:prstGeom prst="rect">
            <a:avLst/>
          </a:prstGeom>
          <a:noFill/>
        </p:spPr>
        <p:txBody>
          <a:bodyPr wrap="square" rtlCol="0">
            <a:spAutoFit/>
          </a:bodyPr>
          <a:lstStyle/>
          <a:p>
            <a:pPr>
              <a:lnSpc>
                <a:spcPct val="150000"/>
              </a:lnSpc>
            </a:pPr>
            <a:r>
              <a:rPr lang="pt-BR" sz="4000" b="1" dirty="0">
                <a:solidFill>
                  <a:srgbClr val="1E2C76"/>
                </a:solidFill>
                <a:latin typeface="+mj-lt"/>
              </a:rPr>
              <a:t>Analise das Demonstrações Contábeis</a:t>
            </a:r>
          </a:p>
          <a:p>
            <a:pPr marL="342900" indent="-342900">
              <a:buFontTx/>
              <a:buChar char="-"/>
            </a:pPr>
            <a:r>
              <a:rPr lang="pt-BR" sz="4000" dirty="0">
                <a:solidFill>
                  <a:srgbClr val="1E2C76"/>
                </a:solidFill>
                <a:latin typeface="+mj-lt"/>
              </a:rPr>
              <a:t>Avaliação da representatividade das contas;</a:t>
            </a:r>
          </a:p>
          <a:p>
            <a:pPr marL="342900" indent="-342900">
              <a:buFontTx/>
              <a:buChar char="-"/>
            </a:pPr>
            <a:r>
              <a:rPr lang="pt-BR" sz="4000" dirty="0">
                <a:solidFill>
                  <a:srgbClr val="1E2C76"/>
                </a:solidFill>
                <a:latin typeface="+mj-lt"/>
              </a:rPr>
              <a:t>Avaliação da evolução das contas ao longo do tempo;</a:t>
            </a:r>
          </a:p>
          <a:p>
            <a:pPr marL="342900" indent="-342900">
              <a:buFontTx/>
              <a:buChar char="-"/>
            </a:pPr>
            <a:r>
              <a:rPr lang="pt-BR" sz="4000" dirty="0">
                <a:solidFill>
                  <a:srgbClr val="1E2C76"/>
                </a:solidFill>
                <a:latin typeface="+mj-lt"/>
              </a:rPr>
              <a:t>Cálculo dos indicadores;</a:t>
            </a:r>
          </a:p>
          <a:p>
            <a:pPr marL="342900" indent="-342900">
              <a:buFontTx/>
              <a:buChar char="-"/>
            </a:pPr>
            <a:r>
              <a:rPr lang="pt-BR" sz="4000" dirty="0">
                <a:solidFill>
                  <a:srgbClr val="1E2C76"/>
                </a:solidFill>
                <a:latin typeface="+mj-lt"/>
              </a:rPr>
              <a:t>Avaliação comparativa.</a:t>
            </a:r>
          </a:p>
          <a:p>
            <a:pPr lvl="2"/>
            <a:endParaRPr lang="pt-BR" sz="2000" dirty="0">
              <a:solidFill>
                <a:srgbClr val="1E2C76"/>
              </a:solidFill>
            </a:endParaRPr>
          </a:p>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Tree>
    <p:extLst>
      <p:ext uri="{BB962C8B-B14F-4D97-AF65-F5344CB8AC3E}">
        <p14:creationId xmlns:p14="http://schemas.microsoft.com/office/powerpoint/2010/main" val="2697045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mc:AlternateContent xmlns:mc="http://schemas.openxmlformats.org/markup-compatibility/2006" xmlns:a14="http://schemas.microsoft.com/office/drawing/2010/main">
        <mc:Choice Requires="a14">
          <p:sp>
            <p:nvSpPr>
              <p:cNvPr id="28" name="CaixaDeTexto 27"/>
              <p:cNvSpPr txBox="1"/>
              <p:nvPr/>
            </p:nvSpPr>
            <p:spPr>
              <a:xfrm>
                <a:off x="540336" y="1320403"/>
                <a:ext cx="10846284" cy="4059253"/>
              </a:xfrm>
              <a:prstGeom prst="rect">
                <a:avLst/>
              </a:prstGeom>
              <a:noFill/>
            </p:spPr>
            <p:txBody>
              <a:bodyPr wrap="square" rtlCol="0">
                <a:spAutoFit/>
              </a:bodyPr>
              <a:lstStyle/>
              <a:p>
                <a:pPr>
                  <a:lnSpc>
                    <a:spcPct val="150000"/>
                  </a:lnSpc>
                </a:pPr>
                <a:r>
                  <a:rPr lang="pt-BR" sz="4000" b="1" dirty="0">
                    <a:solidFill>
                      <a:srgbClr val="1E2C76"/>
                    </a:solidFill>
                    <a:latin typeface="+mj-lt"/>
                  </a:rPr>
                  <a:t>Análise Vertical</a:t>
                </a:r>
              </a:p>
              <a:p>
                <a:pPr>
                  <a:lnSpc>
                    <a:spcPct val="150000"/>
                  </a:lnSpc>
                </a:pPr>
                <a:r>
                  <a:rPr lang="pt-BR" sz="2000" dirty="0">
                    <a:solidFill>
                      <a:srgbClr val="1E2C76"/>
                    </a:solidFill>
                  </a:rPr>
                  <a:t>Avalia a representatividade de cada uma das contas com relação a uma base. A análise vertical é sempre realizada comparando uma sub conta de um grupo com a base total desse grupo.</a:t>
                </a:r>
              </a:p>
              <a:p>
                <a:pPr>
                  <a:lnSpc>
                    <a:spcPct val="150000"/>
                  </a:lnSpc>
                </a:pPr>
                <a:r>
                  <a:rPr lang="pt-BR" sz="2000" dirty="0">
                    <a:solidFill>
                      <a:srgbClr val="1E2C76"/>
                    </a:solidFill>
                  </a:rPr>
                  <a:t>Os resultados são apresentados em % e representam a participação da conta na base.</a:t>
                </a:r>
              </a:p>
              <a:p>
                <a:pPr>
                  <a:lnSpc>
                    <a:spcPct val="150000"/>
                  </a:lnSpc>
                </a:pPr>
                <a:endParaRPr lang="pt-BR" sz="2000" dirty="0">
                  <a:solidFill>
                    <a:srgbClr val="1E2C76"/>
                  </a:solidFill>
                </a:endParaRPr>
              </a:p>
              <a:p>
                <a:pPr marL="800100" lvl="1" indent="-342900">
                  <a:buFontTx/>
                  <a:buChar char="-"/>
                </a:pPr>
                <a:endParaRPr lang="pt-BR" sz="2000" dirty="0">
                  <a:solidFill>
                    <a:srgbClr val="1E2C76"/>
                  </a:solidFill>
                  <a:latin typeface="+mj-lt"/>
                </a:endParaRPr>
              </a:p>
              <a:p>
                <a:r>
                  <a:rPr lang="pt-BR" sz="4000" b="1" dirty="0">
                    <a:solidFill>
                      <a:srgbClr val="1E2C76"/>
                    </a:solidFill>
                  </a:rPr>
                  <a:t>		Análise Vertical</a:t>
                </a:r>
                <a14:m>
                  <m:oMath xmlns:m="http://schemas.openxmlformats.org/officeDocument/2006/math">
                    <m:r>
                      <a:rPr lang="pt-BR" sz="4000" b="1" i="1">
                        <a:solidFill>
                          <a:srgbClr val="1E2C76"/>
                        </a:solidFill>
                        <a:latin typeface="Cambria Math" panose="02040503050406030204" pitchFamily="18" charset="0"/>
                      </a:rPr>
                      <m:t>=</m:t>
                    </m:r>
                    <m:f>
                      <m:fPr>
                        <m:ctrlPr>
                          <a:rPr lang="pt-BR" sz="4000" b="1" i="1">
                            <a:solidFill>
                              <a:srgbClr val="1E2C76"/>
                            </a:solidFill>
                            <a:latin typeface="Cambria Math" panose="02040503050406030204" pitchFamily="18" charset="0"/>
                          </a:rPr>
                        </m:ctrlPr>
                      </m:fPr>
                      <m:num>
                        <m:r>
                          <a:rPr lang="pt-BR" sz="4000" b="1" i="1">
                            <a:solidFill>
                              <a:srgbClr val="1E2C76"/>
                            </a:solidFill>
                            <a:latin typeface="Cambria Math" panose="02040503050406030204" pitchFamily="18" charset="0"/>
                          </a:rPr>
                          <m:t>𝑪𝑶𝑵𝑻𝑨</m:t>
                        </m:r>
                      </m:num>
                      <m:den>
                        <m:r>
                          <a:rPr lang="pt-BR" sz="4000" b="1" i="1">
                            <a:solidFill>
                              <a:srgbClr val="1E2C76"/>
                            </a:solidFill>
                            <a:latin typeface="Cambria Math" panose="02040503050406030204" pitchFamily="18" charset="0"/>
                          </a:rPr>
                          <m:t>𝑩𝑨𝑺𝑬</m:t>
                        </m:r>
                      </m:den>
                    </m:f>
                    <m:r>
                      <a:rPr lang="pt-BR" sz="4000" b="1" i="1">
                        <a:solidFill>
                          <a:srgbClr val="1E2C76"/>
                        </a:solidFill>
                        <a:latin typeface="Cambria Math" panose="02040503050406030204" pitchFamily="18" charset="0"/>
                        <a:ea typeface="Cambria Math" panose="02040503050406030204" pitchFamily="18" charset="0"/>
                      </a:rPr>
                      <m:t>×</m:t>
                    </m:r>
                    <m:r>
                      <a:rPr lang="pt-BR" sz="4000" b="1" i="1">
                        <a:solidFill>
                          <a:srgbClr val="1E2C76"/>
                        </a:solidFill>
                        <a:latin typeface="Cambria Math" panose="02040503050406030204" pitchFamily="18" charset="0"/>
                        <a:ea typeface="Cambria Math" panose="02040503050406030204" pitchFamily="18" charset="0"/>
                      </a:rPr>
                      <m:t>𝟏𝟎𝟎</m:t>
                    </m:r>
                  </m:oMath>
                </a14:m>
                <a:endParaRPr lang="pt-BR" sz="4000" dirty="0">
                  <a:solidFill>
                    <a:srgbClr val="1E2C76"/>
                  </a:solidFill>
                  <a:latin typeface="+mj-lt"/>
                </a:endParaRPr>
              </a:p>
            </p:txBody>
          </p:sp>
        </mc:Choice>
        <mc:Fallback xmlns="">
          <p:sp>
            <p:nvSpPr>
              <p:cNvPr id="28" name="CaixaDeTexto 27"/>
              <p:cNvSpPr txBox="1">
                <a:spLocks noRot="1" noChangeAspect="1" noMove="1" noResize="1" noEditPoints="1" noAdjustHandles="1" noChangeArrowheads="1" noChangeShapeType="1" noTextEdit="1"/>
              </p:cNvSpPr>
              <p:nvPr/>
            </p:nvSpPr>
            <p:spPr>
              <a:xfrm>
                <a:off x="540336" y="1320403"/>
                <a:ext cx="10846284" cy="4059253"/>
              </a:xfrm>
              <a:prstGeom prst="rect">
                <a:avLst/>
              </a:prstGeom>
              <a:blipFill>
                <a:blip r:embed="rId3"/>
                <a:stretch>
                  <a:fillRect l="-2024" b="-2556"/>
                </a:stretch>
              </a:blipFill>
            </p:spPr>
            <p:txBody>
              <a:bodyPr/>
              <a:lstStyle/>
              <a:p>
                <a:r>
                  <a:rPr lang="pt-BR">
                    <a:noFill/>
                  </a:rPr>
                  <a:t> </a:t>
                </a:r>
              </a:p>
            </p:txBody>
          </p:sp>
        </mc:Fallback>
      </mc:AlternateContent>
    </p:spTree>
    <p:extLst>
      <p:ext uri="{BB962C8B-B14F-4D97-AF65-F5344CB8AC3E}">
        <p14:creationId xmlns:p14="http://schemas.microsoft.com/office/powerpoint/2010/main" val="711578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1320403"/>
            <a:ext cx="10846284" cy="6555641"/>
          </a:xfrm>
          <a:prstGeom prst="rect">
            <a:avLst/>
          </a:prstGeom>
          <a:noFill/>
        </p:spPr>
        <p:txBody>
          <a:bodyPr wrap="square" rtlCol="0">
            <a:spAutoFit/>
          </a:bodyPr>
          <a:lstStyle/>
          <a:p>
            <a:pPr>
              <a:lnSpc>
                <a:spcPct val="150000"/>
              </a:lnSpc>
            </a:pPr>
            <a:r>
              <a:rPr lang="pt-BR" sz="4000" b="1" dirty="0">
                <a:solidFill>
                  <a:srgbClr val="1E2C76"/>
                </a:solidFill>
                <a:latin typeface="+mj-lt"/>
              </a:rPr>
              <a:t>Aplicação:</a:t>
            </a:r>
          </a:p>
          <a:p>
            <a:pPr>
              <a:lnSpc>
                <a:spcPct val="150000"/>
              </a:lnSpc>
            </a:pPr>
            <a:r>
              <a:rPr lang="pt-BR" sz="2000" dirty="0">
                <a:solidFill>
                  <a:srgbClr val="1E2C76"/>
                </a:solidFill>
              </a:rPr>
              <a:t>A análise vertical pode ser realizada tanto no Balanço Patrimonial quanto na Demonstração de Resultado do Exercício.</a:t>
            </a:r>
          </a:p>
          <a:p>
            <a:pPr>
              <a:lnSpc>
                <a:spcPct val="150000"/>
              </a:lnSpc>
            </a:pPr>
            <a:r>
              <a:rPr lang="pt-BR" sz="2000" dirty="0">
                <a:solidFill>
                  <a:srgbClr val="1E2C76"/>
                </a:solidFill>
              </a:rPr>
              <a:t>Exemplo no Balanço Patrimonial</a:t>
            </a:r>
          </a:p>
          <a:p>
            <a:pPr>
              <a:lnSpc>
                <a:spcPct val="150000"/>
              </a:lnSpc>
            </a:pPr>
            <a:r>
              <a:rPr lang="pt-BR" sz="2000" dirty="0">
                <a:solidFill>
                  <a:srgbClr val="1E2C76"/>
                </a:solidFill>
              </a:rPr>
              <a:t> -Representatividade do ativo circulante(CONTA) com relação ao ativo total da empresa (BASE);</a:t>
            </a:r>
          </a:p>
          <a:p>
            <a:pPr>
              <a:lnSpc>
                <a:spcPct val="150000"/>
              </a:lnSpc>
            </a:pPr>
            <a:r>
              <a:rPr lang="pt-BR" sz="2000" dirty="0">
                <a:solidFill>
                  <a:srgbClr val="1E2C76"/>
                </a:solidFill>
              </a:rPr>
              <a:t> -Representatividade do estoque (CONTA) com relação ao ativo total da empresa (BASE).</a:t>
            </a:r>
          </a:p>
          <a:p>
            <a:pPr>
              <a:lnSpc>
                <a:spcPct val="150000"/>
              </a:lnSpc>
            </a:pPr>
            <a:r>
              <a:rPr lang="pt-BR" sz="2000" dirty="0">
                <a:solidFill>
                  <a:srgbClr val="1E2C76"/>
                </a:solidFill>
              </a:rPr>
              <a:t> -Representatividade do estoque (CONTA) com relação ao ativo circulante da empresa (BASE).</a:t>
            </a:r>
          </a:p>
          <a:p>
            <a:pPr lvl="2"/>
            <a:endParaRPr lang="pt-BR" sz="2000" dirty="0">
              <a:solidFill>
                <a:srgbClr val="1E2C76"/>
              </a:solidFill>
            </a:endParaRPr>
          </a:p>
          <a:p>
            <a:pPr>
              <a:lnSpc>
                <a:spcPct val="150000"/>
              </a:lnSpc>
            </a:pPr>
            <a:r>
              <a:rPr lang="pt-BR" sz="4000" b="1" dirty="0">
                <a:solidFill>
                  <a:srgbClr val="1E2C76"/>
                </a:solidFill>
              </a:rPr>
              <a:t>	</a:t>
            </a:r>
            <a:endParaRPr lang="pt-BR" sz="4000" b="1" dirty="0">
              <a:solidFill>
                <a:srgbClr val="1E2C76"/>
              </a:solidFill>
              <a:latin typeface="+mj-lt"/>
            </a:endParaRPr>
          </a:p>
          <a:p>
            <a:pPr lvl="2"/>
            <a:endParaRPr lang="pt-BR" sz="2000" dirty="0">
              <a:solidFill>
                <a:srgbClr val="1E2C76"/>
              </a:solidFill>
            </a:endParaRPr>
          </a:p>
          <a:p>
            <a:pPr lvl="2"/>
            <a:endParaRPr lang="pt-BR" sz="2000" dirty="0">
              <a:solidFill>
                <a:srgbClr val="1E2C76"/>
              </a:solidFill>
            </a:endParaRPr>
          </a:p>
          <a:p>
            <a:pPr lvl="2"/>
            <a:r>
              <a:rPr lang="pt-BR" sz="2000" dirty="0">
                <a:solidFill>
                  <a:srgbClr val="1E2C76"/>
                </a:solidFill>
              </a:rPr>
              <a:t>	</a:t>
            </a:r>
          </a:p>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Tree>
    <p:extLst>
      <p:ext uri="{BB962C8B-B14F-4D97-AF65-F5344CB8AC3E}">
        <p14:creationId xmlns:p14="http://schemas.microsoft.com/office/powerpoint/2010/main" val="2808762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1320403"/>
            <a:ext cx="10846284" cy="5786199"/>
          </a:xfrm>
          <a:prstGeom prst="rect">
            <a:avLst/>
          </a:prstGeom>
          <a:noFill/>
        </p:spPr>
        <p:txBody>
          <a:bodyPr wrap="square" rtlCol="0">
            <a:spAutoFit/>
          </a:bodyPr>
          <a:lstStyle/>
          <a:p>
            <a:pPr>
              <a:lnSpc>
                <a:spcPct val="150000"/>
              </a:lnSpc>
            </a:pPr>
            <a:r>
              <a:rPr lang="pt-BR" sz="4000" b="1" dirty="0">
                <a:solidFill>
                  <a:srgbClr val="1E2C76"/>
                </a:solidFill>
                <a:latin typeface="+mj-lt"/>
              </a:rPr>
              <a:t>Análise Vertical - DRE</a:t>
            </a:r>
          </a:p>
          <a:p>
            <a:pPr>
              <a:lnSpc>
                <a:spcPct val="150000"/>
              </a:lnSpc>
            </a:pPr>
            <a:r>
              <a:rPr lang="pt-BR" sz="2000" dirty="0">
                <a:solidFill>
                  <a:srgbClr val="1E2C76"/>
                </a:solidFill>
              </a:rPr>
              <a:t>No caso da DRE a análise vertical segue o mesmo principio apresentado na avaliação do Balanço Patrimonial. O detalhe importante é que a BASE de comparação utilizada deve ser a RECEITA LÍQUIDA, pois a receita bruta contêm valores que não pertencem a empresa.</a:t>
            </a:r>
          </a:p>
          <a:p>
            <a:pPr>
              <a:lnSpc>
                <a:spcPct val="150000"/>
              </a:lnSpc>
            </a:pPr>
            <a:endParaRPr lang="pt-BR" sz="2000" dirty="0">
              <a:solidFill>
                <a:srgbClr val="1E2C76"/>
              </a:solidFill>
            </a:endParaRPr>
          </a:p>
          <a:p>
            <a:pPr>
              <a:lnSpc>
                <a:spcPct val="150000"/>
              </a:lnSpc>
            </a:pPr>
            <a:r>
              <a:rPr lang="pt-BR" sz="2000" dirty="0">
                <a:solidFill>
                  <a:srgbClr val="1E2C76"/>
                </a:solidFill>
              </a:rPr>
              <a:t>Exemplo na DRE</a:t>
            </a:r>
          </a:p>
          <a:p>
            <a:pPr>
              <a:lnSpc>
                <a:spcPct val="150000"/>
              </a:lnSpc>
            </a:pPr>
            <a:r>
              <a:rPr lang="pt-BR" sz="2000" dirty="0">
                <a:solidFill>
                  <a:srgbClr val="1E2C76"/>
                </a:solidFill>
              </a:rPr>
              <a:t> -Representatividade dos custos (CONTA) com relação à receita líquida (BASE);</a:t>
            </a:r>
          </a:p>
          <a:p>
            <a:pPr>
              <a:lnSpc>
                <a:spcPct val="150000"/>
              </a:lnSpc>
            </a:pPr>
            <a:r>
              <a:rPr lang="pt-BR" sz="2000" dirty="0">
                <a:solidFill>
                  <a:srgbClr val="1E2C76"/>
                </a:solidFill>
              </a:rPr>
              <a:t> -Representatividade das despesas operacionais (CONTA) com relação à receita líquida (BASE);</a:t>
            </a:r>
          </a:p>
          <a:p>
            <a:pPr lvl="2"/>
            <a:endParaRPr lang="pt-BR" sz="2000" dirty="0">
              <a:solidFill>
                <a:srgbClr val="1E2C76"/>
              </a:solidFill>
            </a:endParaRPr>
          </a:p>
          <a:p>
            <a:pPr lvl="2"/>
            <a:endParaRPr lang="pt-BR" sz="2000" dirty="0">
              <a:solidFill>
                <a:srgbClr val="1E2C76"/>
              </a:solidFill>
            </a:endParaRPr>
          </a:p>
          <a:p>
            <a:pPr lvl="2"/>
            <a:r>
              <a:rPr lang="pt-BR" sz="2000" dirty="0">
                <a:solidFill>
                  <a:srgbClr val="1E2C76"/>
                </a:solidFill>
              </a:rPr>
              <a:t>	</a:t>
            </a:r>
          </a:p>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Tree>
    <p:extLst>
      <p:ext uri="{BB962C8B-B14F-4D97-AF65-F5344CB8AC3E}">
        <p14:creationId xmlns:p14="http://schemas.microsoft.com/office/powerpoint/2010/main" val="32471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4482121" y="2595050"/>
            <a:ext cx="3227758" cy="1077218"/>
          </a:xfrm>
          <a:prstGeom prst="rect">
            <a:avLst/>
          </a:prstGeom>
          <a:noFill/>
        </p:spPr>
        <p:txBody>
          <a:bodyPr wrap="square" rtlCol="0">
            <a:spAutoFit/>
          </a:bodyPr>
          <a:lstStyle/>
          <a:p>
            <a:pPr algn="ctr"/>
            <a:r>
              <a:rPr lang="pt-BR" sz="3200" b="1" dirty="0">
                <a:solidFill>
                  <a:srgbClr val="1E2C76"/>
                </a:solidFill>
                <a:latin typeface="+mj-lt"/>
              </a:rPr>
              <a:t>Exemplo Prático – Sala de Aula</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37675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mc:AlternateContent xmlns:mc="http://schemas.openxmlformats.org/markup-compatibility/2006" xmlns:a14="http://schemas.microsoft.com/office/drawing/2010/main">
        <mc:Choice Requires="a14">
          <p:sp>
            <p:nvSpPr>
              <p:cNvPr id="28" name="CaixaDeTexto 27"/>
              <p:cNvSpPr txBox="1"/>
              <p:nvPr/>
            </p:nvSpPr>
            <p:spPr>
              <a:xfrm>
                <a:off x="540335" y="1320403"/>
                <a:ext cx="11240847" cy="3847528"/>
              </a:xfrm>
              <a:prstGeom prst="rect">
                <a:avLst/>
              </a:prstGeom>
              <a:noFill/>
            </p:spPr>
            <p:txBody>
              <a:bodyPr wrap="square" rtlCol="0">
                <a:spAutoFit/>
              </a:bodyPr>
              <a:lstStyle/>
              <a:p>
                <a:pPr>
                  <a:lnSpc>
                    <a:spcPct val="150000"/>
                  </a:lnSpc>
                </a:pPr>
                <a:r>
                  <a:rPr lang="pt-BR" sz="4000" b="1" dirty="0">
                    <a:solidFill>
                      <a:srgbClr val="1E2C76"/>
                    </a:solidFill>
                    <a:latin typeface="+mj-lt"/>
                  </a:rPr>
                  <a:t>Análise Horizontal</a:t>
                </a:r>
              </a:p>
              <a:p>
                <a:pPr>
                  <a:lnSpc>
                    <a:spcPct val="150000"/>
                  </a:lnSpc>
                </a:pPr>
                <a:r>
                  <a:rPr lang="pt-BR" sz="2000" dirty="0">
                    <a:solidFill>
                      <a:srgbClr val="1E2C76"/>
                    </a:solidFill>
                  </a:rPr>
                  <a:t>Avalia a evolução das contas ao longo do tempo. A comparação pode ser feita com uma base fixa (sempre o mesmo ano) ou com uma base móvel (anos diferentes).</a:t>
                </a:r>
              </a:p>
              <a:p>
                <a:pPr>
                  <a:lnSpc>
                    <a:spcPct val="150000"/>
                  </a:lnSpc>
                </a:pPr>
                <a:r>
                  <a:rPr lang="pt-BR" sz="2000" dirty="0">
                    <a:solidFill>
                      <a:srgbClr val="1E2C76"/>
                    </a:solidFill>
                  </a:rPr>
                  <a:t>Os resultados são apresentados em % e refletem a evolução dos valores ao longo do tempo.</a:t>
                </a:r>
              </a:p>
              <a:p>
                <a:pPr>
                  <a:lnSpc>
                    <a:spcPct val="150000"/>
                  </a:lnSpc>
                </a:pPr>
                <a:endParaRPr lang="pt-BR" sz="2000" dirty="0">
                  <a:solidFill>
                    <a:srgbClr val="1E2C76"/>
                  </a:solidFill>
                </a:endParaRPr>
              </a:p>
              <a:p>
                <a:r>
                  <a:rPr lang="pt-BR" sz="4000" b="1" dirty="0">
                    <a:solidFill>
                      <a:srgbClr val="1E2C76"/>
                    </a:solidFill>
                  </a:rPr>
                  <a:t>Análise Horizontal</a:t>
                </a:r>
                <a14:m>
                  <m:oMath xmlns:m="http://schemas.openxmlformats.org/officeDocument/2006/math">
                    <m:r>
                      <a:rPr lang="pt-BR" sz="4000" b="1" i="1">
                        <a:solidFill>
                          <a:srgbClr val="1E2C76"/>
                        </a:solidFill>
                        <a:latin typeface="Cambria Math" panose="02040503050406030204" pitchFamily="18" charset="0"/>
                      </a:rPr>
                      <m:t>=</m:t>
                    </m:r>
                    <m:d>
                      <m:dPr>
                        <m:ctrlPr>
                          <a:rPr lang="pt-BR" sz="4000" b="1" i="1" smtClean="0">
                            <a:solidFill>
                              <a:srgbClr val="1E2C76"/>
                            </a:solidFill>
                            <a:latin typeface="Cambria Math" panose="02040503050406030204" pitchFamily="18" charset="0"/>
                          </a:rPr>
                        </m:ctrlPr>
                      </m:dPr>
                      <m:e>
                        <m:f>
                          <m:fPr>
                            <m:ctrlPr>
                              <a:rPr lang="pt-BR" sz="4000" b="1" i="1">
                                <a:solidFill>
                                  <a:srgbClr val="1E2C76"/>
                                </a:solidFill>
                                <a:latin typeface="Cambria Math" panose="02040503050406030204" pitchFamily="18" charset="0"/>
                              </a:rPr>
                            </m:ctrlPr>
                          </m:fPr>
                          <m:num>
                            <m:r>
                              <a:rPr lang="pt-BR" sz="4000" b="1" i="1">
                                <a:solidFill>
                                  <a:srgbClr val="1E2C76"/>
                                </a:solidFill>
                                <a:latin typeface="Cambria Math" panose="02040503050406030204" pitchFamily="18" charset="0"/>
                              </a:rPr>
                              <m:t>𝑽𝒂𝒍𝒐𝒓</m:t>
                            </m:r>
                            <m:r>
                              <a:rPr lang="pt-BR" sz="4000" b="1" i="1">
                                <a:solidFill>
                                  <a:srgbClr val="1E2C76"/>
                                </a:solidFill>
                                <a:latin typeface="Cambria Math" panose="02040503050406030204" pitchFamily="18" charset="0"/>
                              </a:rPr>
                              <m:t> </m:t>
                            </m:r>
                            <m:r>
                              <a:rPr lang="pt-BR" sz="4000" b="1" i="1">
                                <a:solidFill>
                                  <a:srgbClr val="1E2C76"/>
                                </a:solidFill>
                                <a:latin typeface="Cambria Math" panose="02040503050406030204" pitchFamily="18" charset="0"/>
                              </a:rPr>
                              <m:t>𝑭𝒊𝒏𝒂𝒍</m:t>
                            </m:r>
                          </m:num>
                          <m:den>
                            <m:r>
                              <a:rPr lang="pt-BR" sz="4000" b="1" i="1">
                                <a:solidFill>
                                  <a:srgbClr val="1E2C76"/>
                                </a:solidFill>
                                <a:latin typeface="Cambria Math" panose="02040503050406030204" pitchFamily="18" charset="0"/>
                              </a:rPr>
                              <m:t>𝑽𝒂𝒍𝒐𝒓</m:t>
                            </m:r>
                            <m:r>
                              <a:rPr lang="pt-BR" sz="4000" b="1" i="1">
                                <a:solidFill>
                                  <a:srgbClr val="1E2C76"/>
                                </a:solidFill>
                                <a:latin typeface="Cambria Math" panose="02040503050406030204" pitchFamily="18" charset="0"/>
                              </a:rPr>
                              <m:t> </m:t>
                            </m:r>
                            <m:r>
                              <a:rPr lang="pt-BR" sz="4000" b="1" i="1">
                                <a:solidFill>
                                  <a:srgbClr val="1E2C76"/>
                                </a:solidFill>
                                <a:latin typeface="Cambria Math" panose="02040503050406030204" pitchFamily="18" charset="0"/>
                              </a:rPr>
                              <m:t>𝑰𝒏𝒊𝒄𝒊𝒂𝒍</m:t>
                            </m:r>
                            <m:r>
                              <a:rPr lang="pt-BR" sz="4000" b="1" i="1" smtClean="0">
                                <a:solidFill>
                                  <a:srgbClr val="1E2C76"/>
                                </a:solidFill>
                                <a:latin typeface="Cambria Math" panose="02040503050406030204" pitchFamily="18" charset="0"/>
                              </a:rPr>
                              <m:t>(</m:t>
                            </m:r>
                            <m:r>
                              <a:rPr lang="pt-BR" sz="4000" b="1" i="1" smtClean="0">
                                <a:solidFill>
                                  <a:srgbClr val="1E2C76"/>
                                </a:solidFill>
                                <a:latin typeface="Cambria Math" panose="02040503050406030204" pitchFamily="18" charset="0"/>
                              </a:rPr>
                              <m:t>𝒃𝒂𝒔𝒆</m:t>
                            </m:r>
                            <m:r>
                              <a:rPr lang="pt-BR" sz="4000" b="1" i="1" smtClean="0">
                                <a:solidFill>
                                  <a:srgbClr val="1E2C76"/>
                                </a:solidFill>
                                <a:latin typeface="Cambria Math" panose="02040503050406030204" pitchFamily="18" charset="0"/>
                              </a:rPr>
                              <m:t>)</m:t>
                            </m:r>
                          </m:den>
                        </m:f>
                        <m:r>
                          <a:rPr lang="pt-BR" sz="4000" b="1" i="1" smtClean="0">
                            <a:solidFill>
                              <a:srgbClr val="1E2C76"/>
                            </a:solidFill>
                            <a:latin typeface="Cambria Math" panose="02040503050406030204" pitchFamily="18" charset="0"/>
                          </a:rPr>
                          <m:t>−</m:t>
                        </m:r>
                        <m:r>
                          <a:rPr lang="pt-BR" sz="4000" b="1" i="1" smtClean="0">
                            <a:solidFill>
                              <a:srgbClr val="1E2C76"/>
                            </a:solidFill>
                            <a:latin typeface="Cambria Math" panose="02040503050406030204" pitchFamily="18" charset="0"/>
                          </a:rPr>
                          <m:t>𝟏</m:t>
                        </m:r>
                      </m:e>
                    </m:d>
                    <m:r>
                      <a:rPr lang="pt-BR" sz="4000" b="1" i="1">
                        <a:solidFill>
                          <a:srgbClr val="1E2C76"/>
                        </a:solidFill>
                        <a:latin typeface="Cambria Math" panose="02040503050406030204" pitchFamily="18" charset="0"/>
                        <a:ea typeface="Cambria Math" panose="02040503050406030204" pitchFamily="18" charset="0"/>
                      </a:rPr>
                      <m:t>×</m:t>
                    </m:r>
                    <m:r>
                      <a:rPr lang="pt-BR" sz="4000" b="1" i="1">
                        <a:solidFill>
                          <a:srgbClr val="1E2C76"/>
                        </a:solidFill>
                        <a:latin typeface="Cambria Math" panose="02040503050406030204" pitchFamily="18" charset="0"/>
                        <a:ea typeface="Cambria Math" panose="02040503050406030204" pitchFamily="18" charset="0"/>
                      </a:rPr>
                      <m:t>𝟏𝟎𝟎</m:t>
                    </m:r>
                  </m:oMath>
                </a14:m>
                <a:endParaRPr lang="pt-BR" sz="4000" dirty="0">
                  <a:solidFill>
                    <a:srgbClr val="1E2C76"/>
                  </a:solidFill>
                  <a:latin typeface="+mj-lt"/>
                </a:endParaRPr>
              </a:p>
            </p:txBody>
          </p:sp>
        </mc:Choice>
        <mc:Fallback xmlns="">
          <p:sp>
            <p:nvSpPr>
              <p:cNvPr id="28" name="CaixaDeTexto 27"/>
              <p:cNvSpPr txBox="1">
                <a:spLocks noRot="1" noChangeAspect="1" noMove="1" noResize="1" noEditPoints="1" noAdjustHandles="1" noChangeArrowheads="1" noChangeShapeType="1" noTextEdit="1"/>
              </p:cNvSpPr>
              <p:nvPr/>
            </p:nvSpPr>
            <p:spPr>
              <a:xfrm>
                <a:off x="540335" y="1320403"/>
                <a:ext cx="11240847" cy="3847528"/>
              </a:xfrm>
              <a:prstGeom prst="rect">
                <a:avLst/>
              </a:prstGeom>
              <a:blipFill>
                <a:blip r:embed="rId3"/>
                <a:stretch>
                  <a:fillRect l="-1952" b="-634"/>
                </a:stretch>
              </a:blipFill>
            </p:spPr>
            <p:txBody>
              <a:bodyPr/>
              <a:lstStyle/>
              <a:p>
                <a:r>
                  <a:rPr lang="pt-BR">
                    <a:noFill/>
                  </a:rPr>
                  <a:t> </a:t>
                </a:r>
              </a:p>
            </p:txBody>
          </p:sp>
        </mc:Fallback>
      </mc:AlternateContent>
    </p:spTree>
    <p:extLst>
      <p:ext uri="{BB962C8B-B14F-4D97-AF65-F5344CB8AC3E}">
        <p14:creationId xmlns:p14="http://schemas.microsoft.com/office/powerpoint/2010/main" val="223750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mc:AlternateContent xmlns:mc="http://schemas.openxmlformats.org/markup-compatibility/2006" xmlns:a14="http://schemas.microsoft.com/office/drawing/2010/main">
        <mc:Choice Requires="a14">
          <p:sp>
            <p:nvSpPr>
              <p:cNvPr id="28" name="CaixaDeTexto 27"/>
              <p:cNvSpPr txBox="1"/>
              <p:nvPr/>
            </p:nvSpPr>
            <p:spPr>
              <a:xfrm>
                <a:off x="540336" y="1320403"/>
                <a:ext cx="10846284" cy="4770858"/>
              </a:xfrm>
              <a:prstGeom prst="rect">
                <a:avLst/>
              </a:prstGeom>
              <a:noFill/>
            </p:spPr>
            <p:txBody>
              <a:bodyPr wrap="square" rtlCol="0">
                <a:spAutoFit/>
              </a:bodyPr>
              <a:lstStyle/>
              <a:p>
                <a:pPr>
                  <a:lnSpc>
                    <a:spcPct val="150000"/>
                  </a:lnSpc>
                </a:pPr>
                <a:r>
                  <a:rPr lang="pt-BR" sz="4000" b="1" dirty="0">
                    <a:solidFill>
                      <a:srgbClr val="1E2C76"/>
                    </a:solidFill>
                    <a:latin typeface="+mj-lt"/>
                  </a:rPr>
                  <a:t>Análise Horizontal</a:t>
                </a:r>
              </a:p>
              <a:p>
                <a:pPr>
                  <a:lnSpc>
                    <a:spcPct val="150000"/>
                  </a:lnSpc>
                </a:pPr>
                <a:r>
                  <a:rPr lang="pt-BR" sz="2000" dirty="0">
                    <a:solidFill>
                      <a:srgbClr val="1E2C76"/>
                    </a:solidFill>
                  </a:rPr>
                  <a:t>Na análise horizontal aparece um problema quando a base de comparação é negativa. Nesses casos a formulação apresentada não avalia corretamente a variação ocorrida n período. Nesses casos, é necessário alterar o sinal da base. </a:t>
                </a:r>
              </a:p>
              <a:p>
                <a:pPr>
                  <a:lnSpc>
                    <a:spcPct val="150000"/>
                  </a:lnSpc>
                </a:pPr>
                <a:endParaRPr lang="pt-BR" sz="2000" dirty="0">
                  <a:solidFill>
                    <a:srgbClr val="1E2C76"/>
                  </a:solidFill>
                </a:endParaRPr>
              </a:p>
              <a:p>
                <a:pPr marL="800100" lvl="1" indent="-342900">
                  <a:buFontTx/>
                  <a:buChar char="-"/>
                </a:pPr>
                <a:endParaRPr lang="pt-BR" sz="2000" dirty="0">
                  <a:solidFill>
                    <a:srgbClr val="1E2C76"/>
                  </a:solidFill>
                  <a:latin typeface="+mj-lt"/>
                </a:endParaRPr>
              </a:p>
              <a:p>
                <a:r>
                  <a:rPr lang="pt-BR" sz="4000" b="1" dirty="0">
                    <a:solidFill>
                      <a:srgbClr val="1E2C76"/>
                    </a:solidFill>
                  </a:rPr>
                  <a:t>   Análise Horizontal</a:t>
                </a:r>
                <a14:m>
                  <m:oMath xmlns:m="http://schemas.openxmlformats.org/officeDocument/2006/math">
                    <m:r>
                      <a:rPr lang="pt-BR" sz="4000" b="1" i="1">
                        <a:solidFill>
                          <a:srgbClr val="1E2C76"/>
                        </a:solidFill>
                        <a:latin typeface="Cambria Math" panose="02040503050406030204" pitchFamily="18" charset="0"/>
                      </a:rPr>
                      <m:t>=</m:t>
                    </m:r>
                    <m:d>
                      <m:dPr>
                        <m:ctrlPr>
                          <a:rPr lang="pt-BR" sz="4000" b="1" i="1" smtClean="0">
                            <a:solidFill>
                              <a:srgbClr val="1E2C76"/>
                            </a:solidFill>
                            <a:latin typeface="Cambria Math" panose="02040503050406030204" pitchFamily="18" charset="0"/>
                          </a:rPr>
                        </m:ctrlPr>
                      </m:dPr>
                      <m:e>
                        <m:f>
                          <m:fPr>
                            <m:ctrlPr>
                              <a:rPr lang="pt-BR" sz="4000" b="1" i="1">
                                <a:solidFill>
                                  <a:srgbClr val="1E2C76"/>
                                </a:solidFill>
                                <a:latin typeface="Cambria Math" panose="02040503050406030204" pitchFamily="18" charset="0"/>
                              </a:rPr>
                            </m:ctrlPr>
                          </m:fPr>
                          <m:num>
                            <m:r>
                              <a:rPr lang="pt-BR" sz="4000" b="1" i="1">
                                <a:solidFill>
                                  <a:srgbClr val="1E2C76"/>
                                </a:solidFill>
                                <a:latin typeface="Cambria Math" panose="02040503050406030204" pitchFamily="18" charset="0"/>
                              </a:rPr>
                              <m:t>𝑽𝒂𝒍𝒐𝒓</m:t>
                            </m:r>
                            <m:r>
                              <a:rPr lang="pt-BR" sz="4000" b="1" i="1">
                                <a:solidFill>
                                  <a:srgbClr val="1E2C76"/>
                                </a:solidFill>
                                <a:latin typeface="Cambria Math" panose="02040503050406030204" pitchFamily="18" charset="0"/>
                              </a:rPr>
                              <m:t> </m:t>
                            </m:r>
                            <m:r>
                              <a:rPr lang="pt-BR" sz="4000" b="1" i="1">
                                <a:solidFill>
                                  <a:srgbClr val="1E2C76"/>
                                </a:solidFill>
                                <a:latin typeface="Cambria Math" panose="02040503050406030204" pitchFamily="18" charset="0"/>
                              </a:rPr>
                              <m:t>𝑭𝒊𝒏𝒂𝒍</m:t>
                            </m:r>
                          </m:num>
                          <m:den>
                            <m:r>
                              <a:rPr lang="pt-BR" sz="4000" b="1" i="1" smtClean="0">
                                <a:solidFill>
                                  <a:srgbClr val="1E2C76"/>
                                </a:solidFill>
                                <a:latin typeface="Cambria Math" panose="02040503050406030204" pitchFamily="18" charset="0"/>
                              </a:rPr>
                              <m:t> −</m:t>
                            </m:r>
                            <m:r>
                              <a:rPr lang="pt-BR" sz="4000" b="1" i="1">
                                <a:solidFill>
                                  <a:srgbClr val="1E2C76"/>
                                </a:solidFill>
                                <a:latin typeface="Cambria Math" panose="02040503050406030204" pitchFamily="18" charset="0"/>
                              </a:rPr>
                              <m:t>𝑽𝒂𝒍𝒐𝒓</m:t>
                            </m:r>
                            <m:r>
                              <a:rPr lang="pt-BR" sz="4000" b="1" i="1">
                                <a:solidFill>
                                  <a:srgbClr val="1E2C76"/>
                                </a:solidFill>
                                <a:latin typeface="Cambria Math" panose="02040503050406030204" pitchFamily="18" charset="0"/>
                              </a:rPr>
                              <m:t> </m:t>
                            </m:r>
                            <m:r>
                              <a:rPr lang="pt-BR" sz="4000" b="1" i="1">
                                <a:solidFill>
                                  <a:srgbClr val="1E2C76"/>
                                </a:solidFill>
                                <a:latin typeface="Cambria Math" panose="02040503050406030204" pitchFamily="18" charset="0"/>
                              </a:rPr>
                              <m:t>𝑰𝒏𝒊𝒄𝒊𝒂𝒍</m:t>
                            </m:r>
                            <m:r>
                              <a:rPr lang="pt-BR" sz="4000" b="1" i="1" smtClean="0">
                                <a:solidFill>
                                  <a:srgbClr val="1E2C76"/>
                                </a:solidFill>
                                <a:latin typeface="Cambria Math" panose="02040503050406030204" pitchFamily="18" charset="0"/>
                              </a:rPr>
                              <m:t>(</m:t>
                            </m:r>
                            <m:r>
                              <a:rPr lang="pt-BR" sz="4000" b="1" i="1" smtClean="0">
                                <a:solidFill>
                                  <a:srgbClr val="1E2C76"/>
                                </a:solidFill>
                                <a:latin typeface="Cambria Math" panose="02040503050406030204" pitchFamily="18" charset="0"/>
                              </a:rPr>
                              <m:t>𝒃𝒂𝒔𝒆</m:t>
                            </m:r>
                            <m:r>
                              <a:rPr lang="pt-BR" sz="4000" b="1" i="1" smtClean="0">
                                <a:solidFill>
                                  <a:srgbClr val="1E2C76"/>
                                </a:solidFill>
                                <a:latin typeface="Cambria Math" panose="02040503050406030204" pitchFamily="18" charset="0"/>
                              </a:rPr>
                              <m:t>)</m:t>
                            </m:r>
                          </m:den>
                        </m:f>
                        <m:r>
                          <a:rPr lang="pt-BR" sz="4000" b="1" i="1" smtClean="0">
                            <a:solidFill>
                              <a:srgbClr val="1E2C76"/>
                            </a:solidFill>
                            <a:latin typeface="Cambria Math" panose="02040503050406030204" pitchFamily="18" charset="0"/>
                          </a:rPr>
                          <m:t>−</m:t>
                        </m:r>
                        <m:r>
                          <a:rPr lang="pt-BR" sz="4000" b="1" i="1" smtClean="0">
                            <a:solidFill>
                              <a:srgbClr val="1E2C76"/>
                            </a:solidFill>
                            <a:latin typeface="Cambria Math" panose="02040503050406030204" pitchFamily="18" charset="0"/>
                          </a:rPr>
                          <m:t>𝟏</m:t>
                        </m:r>
                      </m:e>
                    </m:d>
                    <m:r>
                      <a:rPr lang="pt-BR" sz="4000" b="1" i="1">
                        <a:solidFill>
                          <a:srgbClr val="1E2C76"/>
                        </a:solidFill>
                        <a:latin typeface="Cambria Math" panose="02040503050406030204" pitchFamily="18" charset="0"/>
                        <a:ea typeface="Cambria Math" panose="02040503050406030204" pitchFamily="18" charset="0"/>
                      </a:rPr>
                      <m:t>×</m:t>
                    </m:r>
                    <m:r>
                      <a:rPr lang="pt-BR" sz="4000" b="1" i="1">
                        <a:solidFill>
                          <a:srgbClr val="1E2C76"/>
                        </a:solidFill>
                        <a:latin typeface="Cambria Math" panose="02040503050406030204" pitchFamily="18" charset="0"/>
                        <a:ea typeface="Cambria Math" panose="02040503050406030204" pitchFamily="18" charset="0"/>
                      </a:rPr>
                      <m:t>𝟏𝟎𝟎</m:t>
                    </m:r>
                  </m:oMath>
                </a14:m>
                <a:endParaRPr lang="pt-BR" sz="4000" dirty="0">
                  <a:solidFill>
                    <a:srgbClr val="1E2C76"/>
                  </a:solidFill>
                  <a:latin typeface="+mj-lt"/>
                </a:endParaRPr>
              </a:p>
            </p:txBody>
          </p:sp>
        </mc:Choice>
        <mc:Fallback xmlns="">
          <p:sp>
            <p:nvSpPr>
              <p:cNvPr id="28" name="CaixaDeTexto 27"/>
              <p:cNvSpPr txBox="1">
                <a:spLocks noRot="1" noChangeAspect="1" noMove="1" noResize="1" noEditPoints="1" noAdjustHandles="1" noChangeArrowheads="1" noChangeShapeType="1" noTextEdit="1"/>
              </p:cNvSpPr>
              <p:nvPr/>
            </p:nvSpPr>
            <p:spPr>
              <a:xfrm>
                <a:off x="540336" y="1320403"/>
                <a:ext cx="10846284" cy="4770858"/>
              </a:xfrm>
              <a:prstGeom prst="rect">
                <a:avLst/>
              </a:prstGeom>
              <a:blipFill>
                <a:blip r:embed="rId3"/>
                <a:stretch>
                  <a:fillRect l="-2024"/>
                </a:stretch>
              </a:blipFill>
            </p:spPr>
            <p:txBody>
              <a:bodyPr/>
              <a:lstStyle/>
              <a:p>
                <a:r>
                  <a:rPr lang="pt-BR">
                    <a:noFill/>
                  </a:rPr>
                  <a:t> </a:t>
                </a:r>
              </a:p>
            </p:txBody>
          </p:sp>
        </mc:Fallback>
      </mc:AlternateContent>
    </p:spTree>
    <p:extLst>
      <p:ext uri="{BB962C8B-B14F-4D97-AF65-F5344CB8AC3E}">
        <p14:creationId xmlns:p14="http://schemas.microsoft.com/office/powerpoint/2010/main" val="4231809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443673" y="1570662"/>
            <a:ext cx="11304654" cy="4486399"/>
          </a:xfrm>
          <a:prstGeom prst="rect">
            <a:avLst/>
          </a:prstGeom>
        </p:spPr>
        <p:txBody>
          <a:bodyPr>
            <a:normAutofit fontScale="92500" lnSpcReduction="10000"/>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3200" dirty="0">
                <a:solidFill>
                  <a:srgbClr val="1E2C76"/>
                </a:solidFill>
                <a:latin typeface="+mn-lt"/>
                <a:ea typeface="+mn-ea"/>
              </a:rPr>
              <a:t>Com funciona a contabilidade?</a:t>
            </a:r>
          </a:p>
          <a:p>
            <a:pPr marL="228600" indent="-228600" eaLnBrk="1" hangingPunct="1">
              <a:lnSpc>
                <a:spcPct val="80000"/>
              </a:lnSpc>
              <a:spcBef>
                <a:spcPts val="1000"/>
              </a:spcBef>
              <a:buClr>
                <a:srgbClr val="FF3300"/>
              </a:buClr>
              <a:defRPr/>
            </a:pPr>
            <a:r>
              <a:rPr lang="pt-BR" altLang="pt-BR" sz="2500" b="0" dirty="0">
                <a:latin typeface="Calibri" charset="0"/>
                <a:ea typeface="+mn-ea"/>
              </a:rPr>
              <a:t>	</a:t>
            </a:r>
            <a:r>
              <a:rPr lang="pt-BR" sz="2500" b="0" dirty="0">
                <a:latin typeface="Calibri" charset="0"/>
                <a:ea typeface="+mn-ea"/>
              </a:rPr>
              <a:t>A contabilidade coleta os dados; registra e processa; elabora e divulga os resultados em relatórios </a:t>
            </a:r>
            <a:r>
              <a:rPr lang="pt-BR" altLang="pt-BR" sz="2500" b="0" dirty="0">
                <a:latin typeface="Calibri" charset="0"/>
                <a:ea typeface="+mn-ea"/>
              </a:rPr>
              <a:t>diferenciados para os diferentes usuários: </a:t>
            </a:r>
            <a:r>
              <a:rPr lang="pt-BR" sz="2500" b="0" dirty="0">
                <a:latin typeface="Calibri" charset="0"/>
              </a:rPr>
              <a:t> Investidores; governo; fornecedores; clientes; bancos; empregados; etc.</a:t>
            </a:r>
            <a:endParaRPr lang="pt-BR" altLang="pt-BR" sz="2500" b="0" dirty="0">
              <a:latin typeface="Calibri" charset="0"/>
              <a:ea typeface="+mn-ea"/>
            </a:endParaRPr>
          </a:p>
          <a:p>
            <a:pPr marL="228600" lvl="2" algn="just" eaLnBrk="1" hangingPunct="1">
              <a:lnSpc>
                <a:spcPct val="80000"/>
              </a:lnSpc>
              <a:spcBef>
                <a:spcPts val="1000"/>
              </a:spcBef>
              <a:buClr>
                <a:srgbClr val="FF3300"/>
              </a:buClr>
              <a:defRPr/>
            </a:pPr>
            <a:r>
              <a:rPr lang="pt-BR" altLang="pt-BR" sz="2500" b="0" dirty="0">
                <a:latin typeface="Calibri" charset="0"/>
                <a:ea typeface="+mn-ea"/>
              </a:rPr>
              <a:t>	</a:t>
            </a:r>
            <a:endParaRPr lang="pt-BR" altLang="pt-BR" sz="2500" b="0" dirty="0">
              <a:solidFill>
                <a:srgbClr val="002060"/>
              </a:solidFill>
              <a:latin typeface="Calibri" charset="0"/>
              <a:ea typeface="+mn-ea"/>
            </a:endParaRPr>
          </a:p>
          <a:p>
            <a:pPr marL="228600" lvl="1" indent="-228600" algn="just" eaLnBrk="1" hangingPunct="1">
              <a:lnSpc>
                <a:spcPct val="80000"/>
              </a:lnSpc>
              <a:spcBef>
                <a:spcPts val="1000"/>
              </a:spcBef>
              <a:buClr>
                <a:srgbClr val="FF3300"/>
              </a:buClr>
              <a:buSzPct val="85000"/>
              <a:defRPr/>
            </a:pPr>
            <a:r>
              <a:rPr lang="pt-BR" sz="2500" dirty="0">
                <a:solidFill>
                  <a:srgbClr val="002060"/>
                </a:solidFill>
                <a:latin typeface="Calibri" charset="0"/>
                <a:ea typeface="+mn-ea"/>
              </a:rPr>
              <a:t>USUÁRIOS EXTERNOS =&gt; Contabilidade Financeira </a:t>
            </a:r>
          </a:p>
          <a:p>
            <a:pPr marL="228600" lvl="1" indent="-228600" algn="just" eaLnBrk="1" hangingPunct="1">
              <a:lnSpc>
                <a:spcPct val="80000"/>
              </a:lnSpc>
              <a:spcBef>
                <a:spcPts val="1000"/>
              </a:spcBef>
              <a:buClr>
                <a:srgbClr val="FF3300"/>
              </a:buClr>
              <a:buSzPct val="85000"/>
              <a:defRPr/>
            </a:pPr>
            <a:r>
              <a:rPr lang="pt-BR" sz="2500" b="0" dirty="0">
                <a:latin typeface="Calibri" charset="0"/>
                <a:ea typeface="+mn-ea"/>
              </a:rPr>
              <a:t>	Obedece às regras e princípios contábeis, gerando relatórios padronizados, que contêm informações passadas, devidamente documentadas com valores conhecidos.</a:t>
            </a:r>
          </a:p>
          <a:p>
            <a:pPr marL="228600" lvl="1" indent="-228600" algn="just" eaLnBrk="1" hangingPunct="1">
              <a:lnSpc>
                <a:spcPct val="80000"/>
              </a:lnSpc>
              <a:spcBef>
                <a:spcPts val="1000"/>
              </a:spcBef>
              <a:buClr>
                <a:srgbClr val="FF3300"/>
              </a:buClr>
              <a:buSzPct val="85000"/>
              <a:defRPr/>
            </a:pPr>
            <a:endParaRPr lang="pt-BR" sz="2500" b="0" dirty="0">
              <a:latin typeface="Calibri" charset="0"/>
              <a:ea typeface="+mn-ea"/>
            </a:endParaRPr>
          </a:p>
          <a:p>
            <a:pPr marL="228600" lvl="1" indent="-228600" algn="just" eaLnBrk="1" hangingPunct="1">
              <a:lnSpc>
                <a:spcPct val="80000"/>
              </a:lnSpc>
              <a:spcBef>
                <a:spcPts val="1000"/>
              </a:spcBef>
              <a:buClr>
                <a:srgbClr val="FF3300"/>
              </a:buClr>
              <a:buSzPct val="85000"/>
              <a:defRPr/>
            </a:pPr>
            <a:r>
              <a:rPr lang="pt-BR" sz="2500" dirty="0">
                <a:solidFill>
                  <a:srgbClr val="002060"/>
                </a:solidFill>
                <a:latin typeface="Calibri" charset="0"/>
                <a:ea typeface="+mn-ea"/>
              </a:rPr>
              <a:t>USUÁRIOS INTERNOS =&gt; Contabilidade Gerencial </a:t>
            </a:r>
          </a:p>
          <a:p>
            <a:pPr marL="228600" lvl="2" algn="just" eaLnBrk="1" hangingPunct="1">
              <a:lnSpc>
                <a:spcPct val="80000"/>
              </a:lnSpc>
              <a:spcBef>
                <a:spcPts val="1000"/>
              </a:spcBef>
              <a:buClr>
                <a:srgbClr val="FF3300"/>
              </a:buClr>
              <a:buSzPct val="70000"/>
              <a:defRPr/>
            </a:pPr>
            <a:r>
              <a:rPr lang="pt-BR" sz="2500" b="0" dirty="0">
                <a:latin typeface="Calibri" charset="0"/>
                <a:ea typeface="+mn-ea"/>
              </a:rPr>
              <a:t>	Tem como objetivo fornecer aos gestores informações para tomada de decisões organizacionais.</a:t>
            </a:r>
          </a:p>
          <a:p>
            <a:pPr marL="228600" lvl="2" algn="just" eaLnBrk="1" hangingPunct="1">
              <a:lnSpc>
                <a:spcPct val="80000"/>
              </a:lnSpc>
              <a:spcBef>
                <a:spcPts val="1000"/>
              </a:spcBef>
              <a:buClr>
                <a:srgbClr val="FF3300"/>
              </a:buClr>
              <a:buSzPct val="70000"/>
              <a:defRPr/>
            </a:pPr>
            <a:r>
              <a:rPr lang="pt-BR" sz="2500" b="0" dirty="0">
                <a:latin typeface="Calibri" charset="0"/>
                <a:ea typeface="+mn-ea"/>
              </a:rPr>
              <a:t>	É customizada, mais atual, voltada para o futuro da empresa.</a:t>
            </a:r>
          </a:p>
          <a:p>
            <a:pPr marL="228600" lvl="2" algn="just" eaLnBrk="1" hangingPunct="1">
              <a:lnSpc>
                <a:spcPct val="80000"/>
              </a:lnSpc>
              <a:spcBef>
                <a:spcPts val="1000"/>
              </a:spcBef>
              <a:buClr>
                <a:srgbClr val="FF3300"/>
              </a:buClr>
              <a:defRPr/>
            </a:pPr>
            <a:endParaRPr lang="pt-BR" altLang="pt-BR" sz="2500" dirty="0">
              <a:solidFill>
                <a:srgbClr val="002060"/>
              </a:solidFill>
              <a:latin typeface="Calibri" charset="0"/>
              <a:ea typeface="+mn-ea"/>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spTree>
    <p:extLst>
      <p:ext uri="{BB962C8B-B14F-4D97-AF65-F5344CB8AC3E}">
        <p14:creationId xmlns:p14="http://schemas.microsoft.com/office/powerpoint/2010/main" val="2376924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30" name="Imagem 29"/>
          <p:cNvPicPr>
            <a:picLocks noChangeAspect="1"/>
          </p:cNvPicPr>
          <p:nvPr/>
        </p:nvPicPr>
        <p:blipFill>
          <a:blip r:embed="rId2"/>
          <a:stretch>
            <a:fillRect/>
          </a:stretch>
        </p:blipFill>
        <p:spPr>
          <a:xfrm>
            <a:off x="10649505" y="6342799"/>
            <a:ext cx="1280904" cy="307495"/>
          </a:xfrm>
          <a:prstGeom prst="rect">
            <a:avLst/>
          </a:prstGeom>
        </p:spPr>
      </p:pic>
      <p:sp>
        <p:nvSpPr>
          <p:cNvPr id="28" name="CaixaDeTexto 27"/>
          <p:cNvSpPr txBox="1"/>
          <p:nvPr/>
        </p:nvSpPr>
        <p:spPr>
          <a:xfrm>
            <a:off x="4482121" y="2595050"/>
            <a:ext cx="3227758" cy="1077218"/>
          </a:xfrm>
          <a:prstGeom prst="rect">
            <a:avLst/>
          </a:prstGeom>
          <a:noFill/>
        </p:spPr>
        <p:txBody>
          <a:bodyPr wrap="square" rtlCol="0">
            <a:spAutoFit/>
          </a:bodyPr>
          <a:lstStyle/>
          <a:p>
            <a:pPr algn="ctr"/>
            <a:r>
              <a:rPr lang="pt-BR" sz="3200" b="1" dirty="0">
                <a:solidFill>
                  <a:srgbClr val="1E2C76"/>
                </a:solidFill>
                <a:latin typeface="+mj-lt"/>
              </a:rPr>
              <a:t>Exemplo Prático – Sala de Aula</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053191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41" name="Imagem 40"/>
          <p:cNvPicPr>
            <a:picLocks noChangeAspect="1"/>
          </p:cNvPicPr>
          <p:nvPr/>
        </p:nvPicPr>
        <p:blipFill>
          <a:blip r:embed="rId2"/>
          <a:stretch>
            <a:fillRect/>
          </a:stretch>
        </p:blipFill>
        <p:spPr>
          <a:xfrm>
            <a:off x="10649505" y="6342799"/>
            <a:ext cx="1280904" cy="307495"/>
          </a:xfrm>
          <a:prstGeom prst="rect">
            <a:avLst/>
          </a:prstGeom>
        </p:spPr>
      </p:pic>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1320403"/>
            <a:ext cx="10846284" cy="4708981"/>
          </a:xfrm>
          <a:prstGeom prst="rect">
            <a:avLst/>
          </a:prstGeom>
          <a:noFill/>
        </p:spPr>
        <p:txBody>
          <a:bodyPr wrap="square" rtlCol="0">
            <a:spAutoFit/>
          </a:bodyPr>
          <a:lstStyle/>
          <a:p>
            <a:pPr>
              <a:lnSpc>
                <a:spcPct val="150000"/>
              </a:lnSpc>
            </a:pPr>
            <a:r>
              <a:rPr lang="pt-BR" sz="4000" b="1" dirty="0">
                <a:solidFill>
                  <a:srgbClr val="1E2C76"/>
                </a:solidFill>
                <a:latin typeface="+mj-lt"/>
              </a:rPr>
              <a:t>Análise de Liquidez</a:t>
            </a:r>
          </a:p>
          <a:p>
            <a:pPr>
              <a:lnSpc>
                <a:spcPct val="150000"/>
              </a:lnSpc>
            </a:pPr>
            <a:endParaRPr lang="pt-BR" sz="4000" b="1" dirty="0">
              <a:solidFill>
                <a:srgbClr val="1E2C76"/>
              </a:solidFill>
              <a:latin typeface="+mj-lt"/>
            </a:endParaRPr>
          </a:p>
          <a:p>
            <a:pPr>
              <a:lnSpc>
                <a:spcPct val="150000"/>
              </a:lnSpc>
            </a:pPr>
            <a:r>
              <a:rPr lang="pt-BR" sz="2000" dirty="0">
                <a:solidFill>
                  <a:srgbClr val="1E2C76"/>
                </a:solidFill>
              </a:rPr>
              <a:t>A análise de liquidez é uma avaliação importante, uma vez que permite observar a capacidade de pagamento da empresa. Os indicadores buscam avaliar a relação entre os ativos e passivos da empresa, no sentido de verificar se a empresa possui recursos suficientes para pagamento das suas obrigações.</a:t>
            </a:r>
          </a:p>
          <a:p>
            <a:pPr>
              <a:lnSpc>
                <a:spcPct val="150000"/>
              </a:lnSpc>
            </a:pPr>
            <a:endParaRPr lang="pt-BR" sz="2000" dirty="0">
              <a:solidFill>
                <a:srgbClr val="1E2C76"/>
              </a:solidFill>
              <a:latin typeface="+mj-lt"/>
            </a:endParaRPr>
          </a:p>
          <a:p>
            <a:pPr>
              <a:lnSpc>
                <a:spcPct val="150000"/>
              </a:lnSpc>
            </a:pPr>
            <a:r>
              <a:rPr lang="pt-BR" sz="2000" dirty="0">
                <a:solidFill>
                  <a:srgbClr val="1E2C76"/>
                </a:solidFill>
              </a:rPr>
              <a:t>A análise é realizada tanto para o curto quanto para o longo prazo.</a:t>
            </a:r>
          </a:p>
          <a:p>
            <a:pPr>
              <a:lnSpc>
                <a:spcPct val="150000"/>
              </a:lnSpc>
            </a:pPr>
            <a:endParaRPr lang="pt-BR" sz="2000" dirty="0">
              <a:solidFill>
                <a:srgbClr val="1E2C76"/>
              </a:solidFill>
            </a:endParaRPr>
          </a:p>
        </p:txBody>
      </p:sp>
    </p:spTree>
    <p:extLst>
      <p:ext uri="{BB962C8B-B14F-4D97-AF65-F5344CB8AC3E}">
        <p14:creationId xmlns:p14="http://schemas.microsoft.com/office/powerpoint/2010/main" val="22058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mc:AlternateContent xmlns:mc="http://schemas.openxmlformats.org/markup-compatibility/2006" xmlns:a14="http://schemas.microsoft.com/office/drawing/2010/main">
        <mc:Choice Requires="a14">
          <p:sp>
            <p:nvSpPr>
              <p:cNvPr id="28" name="CaixaDeTexto 27"/>
              <p:cNvSpPr txBox="1"/>
              <p:nvPr/>
            </p:nvSpPr>
            <p:spPr>
              <a:xfrm>
                <a:off x="540336" y="937955"/>
                <a:ext cx="10846284" cy="5540299"/>
              </a:xfrm>
              <a:prstGeom prst="rect">
                <a:avLst/>
              </a:prstGeom>
              <a:noFill/>
            </p:spPr>
            <p:txBody>
              <a:bodyPr wrap="square" rtlCol="0">
                <a:spAutoFit/>
              </a:bodyPr>
              <a:lstStyle/>
              <a:p>
                <a:pPr>
                  <a:lnSpc>
                    <a:spcPct val="150000"/>
                  </a:lnSpc>
                </a:pPr>
                <a:r>
                  <a:rPr lang="pt-BR" sz="4000" b="1" dirty="0">
                    <a:solidFill>
                      <a:srgbClr val="1E2C76"/>
                    </a:solidFill>
                    <a:latin typeface="+mj-lt"/>
                  </a:rPr>
                  <a:t>Análise de Liquidez</a:t>
                </a:r>
              </a:p>
              <a:p>
                <a:pPr>
                  <a:lnSpc>
                    <a:spcPct val="150000"/>
                  </a:lnSpc>
                </a:pPr>
                <a:endParaRPr lang="pt-BR" sz="2000" dirty="0">
                  <a:solidFill>
                    <a:srgbClr val="1E2C76"/>
                  </a:solidFill>
                </a:endParaRPr>
              </a:p>
              <a:p>
                <a:pPr>
                  <a:lnSpc>
                    <a:spcPct val="150000"/>
                  </a:lnSpc>
                </a:pPr>
                <a:r>
                  <a:rPr lang="pt-BR" sz="2000" dirty="0">
                    <a:solidFill>
                      <a:srgbClr val="1E2C76"/>
                    </a:solidFill>
                  </a:rPr>
                  <a:t>Liquidez Geral: O indicador de liquidez geral avalia a capacidade de pagamento da empresas tanto no curto quanto no longo prazo, relacionando os ativos circulantes e os realizáveis a longo prazo com os passivos circulantes e exigíveis de longo prazo.</a:t>
                </a:r>
              </a:p>
              <a:p>
                <a:pPr>
                  <a:lnSpc>
                    <a:spcPct val="150000"/>
                  </a:lnSpc>
                </a:pPr>
                <a:endParaRPr lang="pt-BR" sz="2000" dirty="0">
                  <a:solidFill>
                    <a:srgbClr val="1E2C76"/>
                  </a:solidFill>
                </a:endParaRPr>
              </a:p>
              <a:p>
                <a:pPr>
                  <a:lnSpc>
                    <a:spcPct val="150000"/>
                  </a:lnSpc>
                </a:pPr>
                <a:r>
                  <a:rPr lang="pt-BR" sz="2000" dirty="0">
                    <a:solidFill>
                      <a:srgbClr val="1E2C76"/>
                    </a:solidFill>
                  </a:rPr>
                  <a:t>O indicado apresenta um problema: Avalia de maneira conjunta os ativos e passivos com prazos diferentes (Curto e Longo Prazo).</a:t>
                </a:r>
              </a:p>
              <a:p>
                <a:pPr marL="800100" lvl="1" indent="-342900">
                  <a:buFontTx/>
                  <a:buChar char="-"/>
                </a:pPr>
                <a:endParaRPr lang="pt-BR" sz="2000" dirty="0">
                  <a:solidFill>
                    <a:srgbClr val="1E2C76"/>
                  </a:solidFill>
                  <a:latin typeface="+mj-lt"/>
                </a:endParaRPr>
              </a:p>
              <a:p>
                <a:r>
                  <a:rPr lang="pt-BR" sz="4000" b="1" dirty="0">
                    <a:solidFill>
                      <a:srgbClr val="1E2C76"/>
                    </a:solidFill>
                  </a:rPr>
                  <a:t>   		L</a:t>
                </a:r>
                <a14:m>
                  <m:oMath xmlns:m="http://schemas.openxmlformats.org/officeDocument/2006/math">
                    <m:r>
                      <a:rPr lang="pt-BR" sz="4000" b="1" i="0" smtClean="0">
                        <a:solidFill>
                          <a:srgbClr val="1E2C76"/>
                        </a:solidFill>
                        <a:latin typeface="Cambria Math" panose="02040503050406030204" pitchFamily="18" charset="0"/>
                      </a:rPr>
                      <m:t>𝐢𝐪𝐮𝐢𝐝𝐞𝐳</m:t>
                    </m:r>
                    <m:r>
                      <a:rPr lang="pt-BR" sz="4000" b="1" i="0" smtClean="0">
                        <a:solidFill>
                          <a:srgbClr val="1E2C76"/>
                        </a:solidFill>
                        <a:latin typeface="Cambria Math" panose="02040503050406030204" pitchFamily="18" charset="0"/>
                      </a:rPr>
                      <m:t> </m:t>
                    </m:r>
                    <m:r>
                      <a:rPr lang="pt-BR" sz="4000" b="1" i="0" smtClean="0">
                        <a:solidFill>
                          <a:srgbClr val="1E2C76"/>
                        </a:solidFill>
                        <a:latin typeface="Cambria Math" panose="02040503050406030204" pitchFamily="18" charset="0"/>
                      </a:rPr>
                      <m:t>𝐆𝐞𝐫𝐚𝐥</m:t>
                    </m:r>
                    <m:r>
                      <a:rPr lang="pt-BR" sz="4000" b="1" i="1">
                        <a:solidFill>
                          <a:srgbClr val="1E2C76"/>
                        </a:solidFill>
                        <a:latin typeface="Cambria Math" panose="02040503050406030204" pitchFamily="18" charset="0"/>
                      </a:rPr>
                      <m:t>=</m:t>
                    </m:r>
                    <m:d>
                      <m:dPr>
                        <m:ctrlPr>
                          <a:rPr lang="pt-BR" sz="4000" b="1" i="1" smtClean="0">
                            <a:solidFill>
                              <a:srgbClr val="1E2C76"/>
                            </a:solidFill>
                            <a:latin typeface="Cambria Math" panose="02040503050406030204" pitchFamily="18" charset="0"/>
                          </a:rPr>
                        </m:ctrlPr>
                      </m:dPr>
                      <m:e>
                        <m:f>
                          <m:fPr>
                            <m:ctrlPr>
                              <a:rPr lang="pt-BR" sz="4000" b="1" i="1">
                                <a:solidFill>
                                  <a:srgbClr val="1E2C76"/>
                                </a:solidFill>
                                <a:latin typeface="Cambria Math" panose="02040503050406030204" pitchFamily="18" charset="0"/>
                              </a:rPr>
                            </m:ctrlPr>
                          </m:fPr>
                          <m:num>
                            <m:r>
                              <a:rPr lang="pt-BR" sz="4000" b="1" i="1" smtClean="0">
                                <a:solidFill>
                                  <a:srgbClr val="1E2C76"/>
                                </a:solidFill>
                                <a:latin typeface="Cambria Math" panose="02040503050406030204" pitchFamily="18" charset="0"/>
                              </a:rPr>
                              <m:t>𝑨𝑪</m:t>
                            </m:r>
                            <m:r>
                              <a:rPr lang="pt-BR" sz="4000" b="1" i="1" smtClean="0">
                                <a:solidFill>
                                  <a:srgbClr val="1E2C76"/>
                                </a:solidFill>
                                <a:latin typeface="Cambria Math" panose="02040503050406030204" pitchFamily="18" charset="0"/>
                              </a:rPr>
                              <m:t>+</m:t>
                            </m:r>
                            <m:r>
                              <a:rPr lang="pt-BR" sz="4000" b="1" i="1" smtClean="0">
                                <a:solidFill>
                                  <a:srgbClr val="1E2C76"/>
                                </a:solidFill>
                                <a:latin typeface="Cambria Math" panose="02040503050406030204" pitchFamily="18" charset="0"/>
                              </a:rPr>
                              <m:t>𝑹𝑳𝑷</m:t>
                            </m:r>
                          </m:num>
                          <m:den>
                            <m:r>
                              <a:rPr lang="pt-BR" sz="4000" b="1" i="1" smtClean="0">
                                <a:solidFill>
                                  <a:srgbClr val="1E2C76"/>
                                </a:solidFill>
                                <a:latin typeface="Cambria Math" panose="02040503050406030204" pitchFamily="18" charset="0"/>
                              </a:rPr>
                              <m:t> </m:t>
                            </m:r>
                            <m:r>
                              <a:rPr lang="pt-BR" sz="4000" b="1" i="1" smtClean="0">
                                <a:solidFill>
                                  <a:srgbClr val="1E2C76"/>
                                </a:solidFill>
                                <a:latin typeface="Cambria Math" panose="02040503050406030204" pitchFamily="18" charset="0"/>
                              </a:rPr>
                              <m:t>𝑷𝑪</m:t>
                            </m:r>
                            <m:r>
                              <a:rPr lang="pt-BR" sz="4000" b="1" i="1" smtClean="0">
                                <a:solidFill>
                                  <a:srgbClr val="1E2C76"/>
                                </a:solidFill>
                                <a:latin typeface="Cambria Math" panose="02040503050406030204" pitchFamily="18" charset="0"/>
                              </a:rPr>
                              <m:t>+</m:t>
                            </m:r>
                            <m:r>
                              <a:rPr lang="pt-BR" sz="4000" b="1" i="1" smtClean="0">
                                <a:solidFill>
                                  <a:srgbClr val="1E2C76"/>
                                </a:solidFill>
                                <a:latin typeface="Cambria Math" panose="02040503050406030204" pitchFamily="18" charset="0"/>
                              </a:rPr>
                              <m:t>𝑬𝑳𝑷</m:t>
                            </m:r>
                          </m:den>
                        </m:f>
                      </m:e>
                    </m:d>
                  </m:oMath>
                </a14:m>
                <a:endParaRPr lang="pt-BR" sz="4000" dirty="0">
                  <a:solidFill>
                    <a:srgbClr val="1E2C76"/>
                  </a:solidFill>
                  <a:latin typeface="+mj-lt"/>
                </a:endParaRPr>
              </a:p>
            </p:txBody>
          </p:sp>
        </mc:Choice>
        <mc:Fallback xmlns="">
          <p:sp>
            <p:nvSpPr>
              <p:cNvPr id="28" name="CaixaDeTexto 27"/>
              <p:cNvSpPr txBox="1">
                <a:spLocks noRot="1" noChangeAspect="1" noMove="1" noResize="1" noEditPoints="1" noAdjustHandles="1" noChangeArrowheads="1" noChangeShapeType="1" noTextEdit="1"/>
              </p:cNvSpPr>
              <p:nvPr/>
            </p:nvSpPr>
            <p:spPr>
              <a:xfrm>
                <a:off x="540336" y="937955"/>
                <a:ext cx="10846284" cy="5540299"/>
              </a:xfrm>
              <a:prstGeom prst="rect">
                <a:avLst/>
              </a:prstGeom>
              <a:blipFill>
                <a:blip r:embed="rId3"/>
                <a:stretch>
                  <a:fillRect l="-2024" b="-110"/>
                </a:stretch>
              </a:blipFill>
            </p:spPr>
            <p:txBody>
              <a:bodyPr/>
              <a:lstStyle/>
              <a:p>
                <a:r>
                  <a:rPr lang="pt-BR">
                    <a:noFill/>
                  </a:rPr>
                  <a:t> </a:t>
                </a:r>
              </a:p>
            </p:txBody>
          </p:sp>
        </mc:Fallback>
      </mc:AlternateContent>
    </p:spTree>
    <p:extLst>
      <p:ext uri="{BB962C8B-B14F-4D97-AF65-F5344CB8AC3E}">
        <p14:creationId xmlns:p14="http://schemas.microsoft.com/office/powerpoint/2010/main" val="156232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mc:AlternateContent xmlns:mc="http://schemas.openxmlformats.org/markup-compatibility/2006" xmlns:a14="http://schemas.microsoft.com/office/drawing/2010/main">
        <mc:Choice Requires="a14">
          <p:sp>
            <p:nvSpPr>
              <p:cNvPr id="28" name="CaixaDeTexto 27"/>
              <p:cNvSpPr txBox="1"/>
              <p:nvPr/>
            </p:nvSpPr>
            <p:spPr>
              <a:xfrm>
                <a:off x="540336" y="937955"/>
                <a:ext cx="10846284" cy="4552978"/>
              </a:xfrm>
              <a:prstGeom prst="rect">
                <a:avLst/>
              </a:prstGeom>
              <a:noFill/>
            </p:spPr>
            <p:txBody>
              <a:bodyPr wrap="square" rtlCol="0">
                <a:spAutoFit/>
              </a:bodyPr>
              <a:lstStyle/>
              <a:p>
                <a:pPr>
                  <a:lnSpc>
                    <a:spcPct val="150000"/>
                  </a:lnSpc>
                </a:pPr>
                <a:r>
                  <a:rPr lang="pt-BR" sz="4000" b="1" dirty="0">
                    <a:solidFill>
                      <a:srgbClr val="1E2C76"/>
                    </a:solidFill>
                    <a:latin typeface="+mj-lt"/>
                  </a:rPr>
                  <a:t>Análise de Liquidez</a:t>
                </a:r>
              </a:p>
              <a:p>
                <a:pPr>
                  <a:lnSpc>
                    <a:spcPct val="150000"/>
                  </a:lnSpc>
                </a:pPr>
                <a:endParaRPr lang="pt-BR" sz="2000" dirty="0">
                  <a:solidFill>
                    <a:srgbClr val="1E2C76"/>
                  </a:solidFill>
                </a:endParaRPr>
              </a:p>
              <a:p>
                <a:pPr>
                  <a:lnSpc>
                    <a:spcPct val="150000"/>
                  </a:lnSpc>
                </a:pPr>
                <a:r>
                  <a:rPr lang="pt-BR" sz="2000" dirty="0">
                    <a:solidFill>
                      <a:srgbClr val="1E2C76"/>
                    </a:solidFill>
                  </a:rPr>
                  <a:t>Liquidez Corrente: O indicador de liquidez geral avalia a capacidade de pagamento da empresas no curto prazo, relacionando os ativos circulantes com os passivos circulantes.</a:t>
                </a:r>
              </a:p>
              <a:p>
                <a:pPr>
                  <a:lnSpc>
                    <a:spcPct val="150000"/>
                  </a:lnSpc>
                </a:pPr>
                <a:r>
                  <a:rPr lang="pt-BR" sz="2000" dirty="0">
                    <a:solidFill>
                      <a:srgbClr val="1E2C76"/>
                    </a:solidFill>
                  </a:rPr>
                  <a:t>O indicado apresenta um problema:  Ainda que esteja avaliando o curto prazo, dentro dessa avaliação ativos como estoque, clientes, e caixa possuem liquidez diferentes.</a:t>
                </a:r>
              </a:p>
              <a:p>
                <a:pPr marL="800100" lvl="1" indent="-342900">
                  <a:buFontTx/>
                  <a:buChar char="-"/>
                </a:pPr>
                <a:endParaRPr lang="pt-BR" sz="2000" dirty="0">
                  <a:solidFill>
                    <a:srgbClr val="1E2C76"/>
                  </a:solidFill>
                  <a:latin typeface="+mj-lt"/>
                </a:endParaRPr>
              </a:p>
              <a:p>
                <a:r>
                  <a:rPr lang="pt-BR" sz="4000" b="1" dirty="0">
                    <a:solidFill>
                      <a:srgbClr val="1E2C76"/>
                    </a:solidFill>
                  </a:rPr>
                  <a:t>   		L</a:t>
                </a:r>
                <a14:m>
                  <m:oMath xmlns:m="http://schemas.openxmlformats.org/officeDocument/2006/math">
                    <m:r>
                      <a:rPr lang="pt-BR" sz="4000" b="1" i="0" smtClean="0">
                        <a:solidFill>
                          <a:srgbClr val="1E2C76"/>
                        </a:solidFill>
                        <a:latin typeface="Cambria Math" panose="02040503050406030204" pitchFamily="18" charset="0"/>
                      </a:rPr>
                      <m:t>𝐢𝐪𝐮𝐢𝐝𝐞𝐳</m:t>
                    </m:r>
                    <m:r>
                      <a:rPr lang="pt-BR" sz="4000" b="1" i="0" smtClean="0">
                        <a:solidFill>
                          <a:srgbClr val="1E2C76"/>
                        </a:solidFill>
                        <a:latin typeface="Cambria Math" panose="02040503050406030204" pitchFamily="18" charset="0"/>
                      </a:rPr>
                      <m:t> </m:t>
                    </m:r>
                    <m:r>
                      <a:rPr lang="pt-BR" sz="4000" b="1" i="0" smtClean="0">
                        <a:solidFill>
                          <a:srgbClr val="1E2C76"/>
                        </a:solidFill>
                        <a:latin typeface="Cambria Math" panose="02040503050406030204" pitchFamily="18" charset="0"/>
                      </a:rPr>
                      <m:t>𝐂𝐨𝐫</m:t>
                    </m:r>
                    <m:r>
                      <a:rPr lang="pt-BR" sz="4000" b="1" i="1" smtClean="0">
                        <a:solidFill>
                          <a:srgbClr val="1E2C76"/>
                        </a:solidFill>
                        <a:latin typeface="Cambria Math" panose="02040503050406030204" pitchFamily="18" charset="0"/>
                      </a:rPr>
                      <m:t>𝒓𝒆𝒏𝒕𝒆</m:t>
                    </m:r>
                    <m:r>
                      <a:rPr lang="pt-BR" sz="4000" b="1" i="1">
                        <a:solidFill>
                          <a:srgbClr val="1E2C76"/>
                        </a:solidFill>
                        <a:latin typeface="Cambria Math" panose="02040503050406030204" pitchFamily="18" charset="0"/>
                      </a:rPr>
                      <m:t>=</m:t>
                    </m:r>
                    <m:d>
                      <m:dPr>
                        <m:ctrlPr>
                          <a:rPr lang="pt-BR" sz="4000" b="1" i="1" smtClean="0">
                            <a:solidFill>
                              <a:srgbClr val="1E2C76"/>
                            </a:solidFill>
                            <a:latin typeface="Cambria Math" panose="02040503050406030204" pitchFamily="18" charset="0"/>
                          </a:rPr>
                        </m:ctrlPr>
                      </m:dPr>
                      <m:e>
                        <m:f>
                          <m:fPr>
                            <m:ctrlPr>
                              <a:rPr lang="pt-BR" sz="4000" b="1" i="1">
                                <a:solidFill>
                                  <a:srgbClr val="1E2C76"/>
                                </a:solidFill>
                                <a:latin typeface="Cambria Math" panose="02040503050406030204" pitchFamily="18" charset="0"/>
                              </a:rPr>
                            </m:ctrlPr>
                          </m:fPr>
                          <m:num>
                            <m:r>
                              <a:rPr lang="pt-BR" sz="4000" b="1" i="1" smtClean="0">
                                <a:solidFill>
                                  <a:srgbClr val="1E2C76"/>
                                </a:solidFill>
                                <a:latin typeface="Cambria Math" panose="02040503050406030204" pitchFamily="18" charset="0"/>
                              </a:rPr>
                              <m:t>𝑨𝑪</m:t>
                            </m:r>
                          </m:num>
                          <m:den>
                            <m:r>
                              <a:rPr lang="pt-BR" sz="4000" b="1" i="1" smtClean="0">
                                <a:solidFill>
                                  <a:srgbClr val="1E2C76"/>
                                </a:solidFill>
                                <a:latin typeface="Cambria Math" panose="02040503050406030204" pitchFamily="18" charset="0"/>
                              </a:rPr>
                              <m:t> </m:t>
                            </m:r>
                            <m:r>
                              <a:rPr lang="pt-BR" sz="4000" b="1" i="1" smtClean="0">
                                <a:solidFill>
                                  <a:srgbClr val="1E2C76"/>
                                </a:solidFill>
                                <a:latin typeface="Cambria Math" panose="02040503050406030204" pitchFamily="18" charset="0"/>
                              </a:rPr>
                              <m:t>𝑷𝑪</m:t>
                            </m:r>
                          </m:den>
                        </m:f>
                      </m:e>
                    </m:d>
                  </m:oMath>
                </a14:m>
                <a:endParaRPr lang="pt-BR" sz="4000" dirty="0">
                  <a:solidFill>
                    <a:srgbClr val="1E2C76"/>
                  </a:solidFill>
                  <a:latin typeface="+mj-lt"/>
                </a:endParaRPr>
              </a:p>
            </p:txBody>
          </p:sp>
        </mc:Choice>
        <mc:Fallback xmlns="">
          <p:sp>
            <p:nvSpPr>
              <p:cNvPr id="28" name="CaixaDeTexto 27"/>
              <p:cNvSpPr txBox="1">
                <a:spLocks noRot="1" noChangeAspect="1" noMove="1" noResize="1" noEditPoints="1" noAdjustHandles="1" noChangeArrowheads="1" noChangeShapeType="1" noTextEdit="1"/>
              </p:cNvSpPr>
              <p:nvPr/>
            </p:nvSpPr>
            <p:spPr>
              <a:xfrm>
                <a:off x="540336" y="937955"/>
                <a:ext cx="10846284" cy="4552978"/>
              </a:xfrm>
              <a:prstGeom prst="rect">
                <a:avLst/>
              </a:prstGeom>
              <a:blipFill>
                <a:blip r:embed="rId3"/>
                <a:stretch>
                  <a:fillRect l="-2024" b="-1740"/>
                </a:stretch>
              </a:blipFill>
            </p:spPr>
            <p:txBody>
              <a:bodyPr/>
              <a:lstStyle/>
              <a:p>
                <a:r>
                  <a:rPr lang="pt-BR">
                    <a:noFill/>
                  </a:rPr>
                  <a:t> </a:t>
                </a:r>
              </a:p>
            </p:txBody>
          </p:sp>
        </mc:Fallback>
      </mc:AlternateContent>
    </p:spTree>
    <p:extLst>
      <p:ext uri="{BB962C8B-B14F-4D97-AF65-F5344CB8AC3E}">
        <p14:creationId xmlns:p14="http://schemas.microsoft.com/office/powerpoint/2010/main" val="354001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mc:AlternateContent xmlns:mc="http://schemas.openxmlformats.org/markup-compatibility/2006" xmlns:a14="http://schemas.microsoft.com/office/drawing/2010/main">
        <mc:Choice Requires="a14">
          <p:sp>
            <p:nvSpPr>
              <p:cNvPr id="28" name="CaixaDeTexto 27"/>
              <p:cNvSpPr txBox="1"/>
              <p:nvPr/>
            </p:nvSpPr>
            <p:spPr>
              <a:xfrm>
                <a:off x="540336" y="937955"/>
                <a:ext cx="11785014" cy="4552978"/>
              </a:xfrm>
              <a:prstGeom prst="rect">
                <a:avLst/>
              </a:prstGeom>
              <a:noFill/>
            </p:spPr>
            <p:txBody>
              <a:bodyPr wrap="square" rtlCol="0">
                <a:spAutoFit/>
              </a:bodyPr>
              <a:lstStyle/>
              <a:p>
                <a:pPr>
                  <a:lnSpc>
                    <a:spcPct val="150000"/>
                  </a:lnSpc>
                </a:pPr>
                <a:r>
                  <a:rPr lang="pt-BR" sz="4000" b="1" dirty="0">
                    <a:solidFill>
                      <a:srgbClr val="1E2C76"/>
                    </a:solidFill>
                    <a:latin typeface="+mj-lt"/>
                  </a:rPr>
                  <a:t>Análise de Liquidez</a:t>
                </a:r>
              </a:p>
              <a:p>
                <a:pPr>
                  <a:lnSpc>
                    <a:spcPct val="150000"/>
                  </a:lnSpc>
                </a:pPr>
                <a:endParaRPr lang="pt-BR" sz="2000" dirty="0">
                  <a:solidFill>
                    <a:srgbClr val="1E2C76"/>
                  </a:solidFill>
                </a:endParaRPr>
              </a:p>
              <a:p>
                <a:pPr>
                  <a:lnSpc>
                    <a:spcPct val="150000"/>
                  </a:lnSpc>
                </a:pPr>
                <a:r>
                  <a:rPr lang="pt-BR" sz="2000" dirty="0">
                    <a:solidFill>
                      <a:srgbClr val="1E2C76"/>
                    </a:solidFill>
                  </a:rPr>
                  <a:t>Liquidez Seca: O indicador de liquidez geral avalia a capacidade de pagamento da empresas no curto prazo, relacionando os ativos circulantes menos o estoque e despesas antecipadas com os passivos circulantes.</a:t>
                </a:r>
              </a:p>
              <a:p>
                <a:pPr>
                  <a:lnSpc>
                    <a:spcPct val="150000"/>
                  </a:lnSpc>
                </a:pPr>
                <a:r>
                  <a:rPr lang="pt-BR" sz="2000" dirty="0">
                    <a:solidFill>
                      <a:srgbClr val="1E2C76"/>
                    </a:solidFill>
                  </a:rPr>
                  <a:t>O cálculo desse indicador avalia a capacidade de pagamento excluindo os estoques e despesas antecipadas, como o objetivo de verificar a capacidade de pagamento dos ativos mais líquidos.</a:t>
                </a:r>
              </a:p>
              <a:p>
                <a:pPr marL="800100" lvl="1" indent="-342900">
                  <a:buFontTx/>
                  <a:buChar char="-"/>
                </a:pPr>
                <a:endParaRPr lang="pt-BR" sz="2000" dirty="0">
                  <a:solidFill>
                    <a:srgbClr val="1E2C76"/>
                  </a:solidFill>
                  <a:latin typeface="+mj-lt"/>
                </a:endParaRPr>
              </a:p>
              <a:p>
                <a:r>
                  <a:rPr lang="pt-BR" sz="4000" b="1" dirty="0">
                    <a:solidFill>
                      <a:srgbClr val="1E2C76"/>
                    </a:solidFill>
                  </a:rPr>
                  <a:t>  L</a:t>
                </a:r>
                <a14:m>
                  <m:oMath xmlns:m="http://schemas.openxmlformats.org/officeDocument/2006/math">
                    <m:r>
                      <a:rPr lang="pt-BR" sz="4000" b="1" i="0" smtClean="0">
                        <a:solidFill>
                          <a:srgbClr val="1E2C76"/>
                        </a:solidFill>
                        <a:latin typeface="Cambria Math" panose="02040503050406030204" pitchFamily="18" charset="0"/>
                      </a:rPr>
                      <m:t>𝐢𝐪𝐮𝐢𝐝𝐞𝐳</m:t>
                    </m:r>
                    <m:r>
                      <a:rPr lang="pt-BR" sz="4000" b="1" i="0" smtClean="0">
                        <a:solidFill>
                          <a:srgbClr val="1E2C76"/>
                        </a:solidFill>
                        <a:latin typeface="Cambria Math" panose="02040503050406030204" pitchFamily="18" charset="0"/>
                      </a:rPr>
                      <m:t> </m:t>
                    </m:r>
                    <m:r>
                      <a:rPr lang="pt-BR" sz="4000" b="1" i="1" smtClean="0">
                        <a:solidFill>
                          <a:srgbClr val="1E2C76"/>
                        </a:solidFill>
                        <a:latin typeface="Cambria Math" panose="02040503050406030204" pitchFamily="18" charset="0"/>
                      </a:rPr>
                      <m:t>𝑺𝒆𝒄𝒂</m:t>
                    </m:r>
                    <m:r>
                      <a:rPr lang="pt-BR" sz="4000" b="1" i="1">
                        <a:solidFill>
                          <a:srgbClr val="1E2C76"/>
                        </a:solidFill>
                        <a:latin typeface="Cambria Math" panose="02040503050406030204" pitchFamily="18" charset="0"/>
                      </a:rPr>
                      <m:t>=</m:t>
                    </m:r>
                    <m:d>
                      <m:dPr>
                        <m:ctrlPr>
                          <a:rPr lang="pt-BR" sz="4000" b="1" i="1" smtClean="0">
                            <a:solidFill>
                              <a:srgbClr val="1E2C76"/>
                            </a:solidFill>
                            <a:latin typeface="Cambria Math" panose="02040503050406030204" pitchFamily="18" charset="0"/>
                          </a:rPr>
                        </m:ctrlPr>
                      </m:dPr>
                      <m:e>
                        <m:f>
                          <m:fPr>
                            <m:ctrlPr>
                              <a:rPr lang="pt-BR" sz="4000" b="1" i="1">
                                <a:solidFill>
                                  <a:srgbClr val="1E2C76"/>
                                </a:solidFill>
                                <a:latin typeface="Cambria Math" panose="02040503050406030204" pitchFamily="18" charset="0"/>
                              </a:rPr>
                            </m:ctrlPr>
                          </m:fPr>
                          <m:num>
                            <m:r>
                              <a:rPr lang="pt-BR" sz="4000" b="1" i="1" smtClean="0">
                                <a:solidFill>
                                  <a:srgbClr val="1E2C76"/>
                                </a:solidFill>
                                <a:latin typeface="Cambria Math" panose="02040503050406030204" pitchFamily="18" charset="0"/>
                              </a:rPr>
                              <m:t>𝑨𝑪</m:t>
                            </m:r>
                            <m:r>
                              <a:rPr lang="pt-BR" sz="4000" b="1" i="1" smtClean="0">
                                <a:solidFill>
                                  <a:srgbClr val="1E2C76"/>
                                </a:solidFill>
                                <a:latin typeface="Cambria Math" panose="02040503050406030204" pitchFamily="18" charset="0"/>
                              </a:rPr>
                              <m:t>−</m:t>
                            </m:r>
                            <m:r>
                              <a:rPr lang="pt-BR" sz="4000" b="1" i="1" smtClean="0">
                                <a:solidFill>
                                  <a:srgbClr val="1E2C76"/>
                                </a:solidFill>
                                <a:latin typeface="Cambria Math" panose="02040503050406030204" pitchFamily="18" charset="0"/>
                              </a:rPr>
                              <m:t>𝑬𝒔𝒕𝒐𝒒𝒖𝒆</m:t>
                            </m:r>
                            <m:r>
                              <a:rPr lang="pt-BR" sz="4000" b="1" i="1" smtClean="0">
                                <a:solidFill>
                                  <a:srgbClr val="1E2C76"/>
                                </a:solidFill>
                                <a:latin typeface="Cambria Math" panose="02040503050406030204" pitchFamily="18" charset="0"/>
                              </a:rPr>
                              <m:t>−</m:t>
                            </m:r>
                            <m:r>
                              <a:rPr lang="pt-BR" sz="4000" b="1" i="1" smtClean="0">
                                <a:solidFill>
                                  <a:srgbClr val="1E2C76"/>
                                </a:solidFill>
                                <a:latin typeface="Cambria Math" panose="02040503050406030204" pitchFamily="18" charset="0"/>
                              </a:rPr>
                              <m:t>𝑫𝒆𝒔𝒑</m:t>
                            </m:r>
                            <m:r>
                              <a:rPr lang="pt-BR" sz="4000" b="1" i="1" smtClean="0">
                                <a:solidFill>
                                  <a:srgbClr val="1E2C76"/>
                                </a:solidFill>
                                <a:latin typeface="Cambria Math" panose="02040503050406030204" pitchFamily="18" charset="0"/>
                              </a:rPr>
                              <m:t>. </m:t>
                            </m:r>
                            <m:r>
                              <a:rPr lang="pt-BR" sz="4000" b="1" i="1" smtClean="0">
                                <a:solidFill>
                                  <a:srgbClr val="1E2C76"/>
                                </a:solidFill>
                                <a:latin typeface="Cambria Math" panose="02040503050406030204" pitchFamily="18" charset="0"/>
                              </a:rPr>
                              <m:t>𝑨𝒏𝒕𝒆𝒄𝒊𝒑𝒂𝒅𝒂𝒔</m:t>
                            </m:r>
                          </m:num>
                          <m:den>
                            <m:r>
                              <a:rPr lang="pt-BR" sz="4000" b="1" i="1" smtClean="0">
                                <a:solidFill>
                                  <a:srgbClr val="1E2C76"/>
                                </a:solidFill>
                                <a:latin typeface="Cambria Math" panose="02040503050406030204" pitchFamily="18" charset="0"/>
                              </a:rPr>
                              <m:t> </m:t>
                            </m:r>
                            <m:r>
                              <a:rPr lang="pt-BR" sz="4000" b="1" i="1" smtClean="0">
                                <a:solidFill>
                                  <a:srgbClr val="1E2C76"/>
                                </a:solidFill>
                                <a:latin typeface="Cambria Math" panose="02040503050406030204" pitchFamily="18" charset="0"/>
                              </a:rPr>
                              <m:t>𝑷𝑪</m:t>
                            </m:r>
                          </m:den>
                        </m:f>
                      </m:e>
                    </m:d>
                  </m:oMath>
                </a14:m>
                <a:endParaRPr lang="pt-BR" sz="4000" dirty="0">
                  <a:solidFill>
                    <a:srgbClr val="1E2C76"/>
                  </a:solidFill>
                  <a:latin typeface="+mj-lt"/>
                </a:endParaRPr>
              </a:p>
            </p:txBody>
          </p:sp>
        </mc:Choice>
        <mc:Fallback xmlns="">
          <p:sp>
            <p:nvSpPr>
              <p:cNvPr id="28" name="CaixaDeTexto 27"/>
              <p:cNvSpPr txBox="1">
                <a:spLocks noRot="1" noChangeAspect="1" noMove="1" noResize="1" noEditPoints="1" noAdjustHandles="1" noChangeArrowheads="1" noChangeShapeType="1" noTextEdit="1"/>
              </p:cNvSpPr>
              <p:nvPr/>
            </p:nvSpPr>
            <p:spPr>
              <a:xfrm>
                <a:off x="540336" y="937955"/>
                <a:ext cx="11785014" cy="4552978"/>
              </a:xfrm>
              <a:prstGeom prst="rect">
                <a:avLst/>
              </a:prstGeom>
              <a:blipFill>
                <a:blip r:embed="rId3"/>
                <a:stretch>
                  <a:fillRect l="-1862" b="-1740"/>
                </a:stretch>
              </a:blipFill>
            </p:spPr>
            <p:txBody>
              <a:bodyPr/>
              <a:lstStyle/>
              <a:p>
                <a:r>
                  <a:rPr lang="pt-BR">
                    <a:noFill/>
                  </a:rPr>
                  <a:t> </a:t>
                </a:r>
              </a:p>
            </p:txBody>
          </p:sp>
        </mc:Fallback>
      </mc:AlternateContent>
    </p:spTree>
    <p:extLst>
      <p:ext uri="{BB962C8B-B14F-4D97-AF65-F5344CB8AC3E}">
        <p14:creationId xmlns:p14="http://schemas.microsoft.com/office/powerpoint/2010/main" val="12267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mc:AlternateContent xmlns:mc="http://schemas.openxmlformats.org/markup-compatibility/2006" xmlns:a14="http://schemas.microsoft.com/office/drawing/2010/main">
        <mc:Choice Requires="a14">
          <p:sp>
            <p:nvSpPr>
              <p:cNvPr id="28" name="CaixaDeTexto 27"/>
              <p:cNvSpPr txBox="1"/>
              <p:nvPr/>
            </p:nvSpPr>
            <p:spPr>
              <a:xfrm>
                <a:off x="540336" y="937955"/>
                <a:ext cx="11785014" cy="4552978"/>
              </a:xfrm>
              <a:prstGeom prst="rect">
                <a:avLst/>
              </a:prstGeom>
              <a:noFill/>
            </p:spPr>
            <p:txBody>
              <a:bodyPr wrap="square" rtlCol="0">
                <a:spAutoFit/>
              </a:bodyPr>
              <a:lstStyle/>
              <a:p>
                <a:pPr>
                  <a:lnSpc>
                    <a:spcPct val="150000"/>
                  </a:lnSpc>
                </a:pPr>
                <a:r>
                  <a:rPr lang="pt-BR" sz="4000" b="1" dirty="0">
                    <a:solidFill>
                      <a:srgbClr val="1E2C76"/>
                    </a:solidFill>
                    <a:latin typeface="+mj-lt"/>
                  </a:rPr>
                  <a:t>Análise de Liquidez</a:t>
                </a:r>
              </a:p>
              <a:p>
                <a:pPr>
                  <a:lnSpc>
                    <a:spcPct val="150000"/>
                  </a:lnSpc>
                </a:pPr>
                <a:endParaRPr lang="pt-BR" sz="2000" dirty="0">
                  <a:solidFill>
                    <a:srgbClr val="1E2C76"/>
                  </a:solidFill>
                </a:endParaRPr>
              </a:p>
              <a:p>
                <a:pPr>
                  <a:lnSpc>
                    <a:spcPct val="150000"/>
                  </a:lnSpc>
                </a:pPr>
                <a:r>
                  <a:rPr lang="pt-BR" sz="2000" dirty="0">
                    <a:solidFill>
                      <a:srgbClr val="1E2C76"/>
                    </a:solidFill>
                  </a:rPr>
                  <a:t>Liquidez Imediata: O indicador de liquidez geral avalia a capacidade de pagamento da empresas no curto prazo, relacionando as disponibilidades com os passivos circulantes.</a:t>
                </a:r>
              </a:p>
              <a:p>
                <a:pPr>
                  <a:lnSpc>
                    <a:spcPct val="150000"/>
                  </a:lnSpc>
                </a:pPr>
                <a:r>
                  <a:rPr lang="pt-BR" sz="2000" dirty="0">
                    <a:solidFill>
                      <a:srgbClr val="1E2C76"/>
                    </a:solidFill>
                  </a:rPr>
                  <a:t>O cálculo desse indicador avalia a capacidade de pagamento dos ativos mais líquidos.</a:t>
                </a:r>
              </a:p>
              <a:p>
                <a:pPr>
                  <a:lnSpc>
                    <a:spcPct val="150000"/>
                  </a:lnSpc>
                </a:pPr>
                <a:endParaRPr lang="pt-BR" sz="2000" dirty="0">
                  <a:solidFill>
                    <a:srgbClr val="1E2C76"/>
                  </a:solidFill>
                </a:endParaRPr>
              </a:p>
              <a:p>
                <a:pPr marL="800100" lvl="1" indent="-342900">
                  <a:buFontTx/>
                  <a:buChar char="-"/>
                </a:pPr>
                <a:endParaRPr lang="pt-BR" sz="2000" dirty="0">
                  <a:solidFill>
                    <a:srgbClr val="1E2C76"/>
                  </a:solidFill>
                  <a:latin typeface="+mj-lt"/>
                </a:endParaRPr>
              </a:p>
              <a:p>
                <a:r>
                  <a:rPr lang="pt-BR" sz="4000" b="1" dirty="0">
                    <a:solidFill>
                      <a:srgbClr val="1E2C76"/>
                    </a:solidFill>
                  </a:rPr>
                  <a:t>  		L</a:t>
                </a:r>
                <a14:m>
                  <m:oMath xmlns:m="http://schemas.openxmlformats.org/officeDocument/2006/math">
                    <m:r>
                      <a:rPr lang="pt-BR" sz="4000" b="1" i="0" smtClean="0">
                        <a:solidFill>
                          <a:srgbClr val="1E2C76"/>
                        </a:solidFill>
                        <a:latin typeface="Cambria Math" panose="02040503050406030204" pitchFamily="18" charset="0"/>
                      </a:rPr>
                      <m:t>𝐢𝐪𝐮𝐢𝐝𝐞𝐳</m:t>
                    </m:r>
                    <m:r>
                      <a:rPr lang="pt-BR" sz="4000" b="1" i="0" smtClean="0">
                        <a:solidFill>
                          <a:srgbClr val="1E2C76"/>
                        </a:solidFill>
                        <a:latin typeface="Cambria Math" panose="02040503050406030204" pitchFamily="18" charset="0"/>
                      </a:rPr>
                      <m:t> </m:t>
                    </m:r>
                    <m:r>
                      <a:rPr lang="pt-BR" sz="4000" b="1" i="1" smtClean="0">
                        <a:solidFill>
                          <a:srgbClr val="1E2C76"/>
                        </a:solidFill>
                        <a:latin typeface="Cambria Math" panose="02040503050406030204" pitchFamily="18" charset="0"/>
                      </a:rPr>
                      <m:t>𝑺𝒆𝒄𝒂</m:t>
                    </m:r>
                    <m:r>
                      <a:rPr lang="pt-BR" sz="4000" b="1" i="1">
                        <a:solidFill>
                          <a:srgbClr val="1E2C76"/>
                        </a:solidFill>
                        <a:latin typeface="Cambria Math" panose="02040503050406030204" pitchFamily="18" charset="0"/>
                      </a:rPr>
                      <m:t>=</m:t>
                    </m:r>
                    <m:d>
                      <m:dPr>
                        <m:ctrlPr>
                          <a:rPr lang="pt-BR" sz="4000" b="1" i="1" smtClean="0">
                            <a:solidFill>
                              <a:srgbClr val="1E2C76"/>
                            </a:solidFill>
                            <a:latin typeface="Cambria Math" panose="02040503050406030204" pitchFamily="18" charset="0"/>
                          </a:rPr>
                        </m:ctrlPr>
                      </m:dPr>
                      <m:e>
                        <m:f>
                          <m:fPr>
                            <m:ctrlPr>
                              <a:rPr lang="pt-BR" sz="4000" b="1" i="1">
                                <a:solidFill>
                                  <a:srgbClr val="1E2C76"/>
                                </a:solidFill>
                                <a:latin typeface="Cambria Math" panose="02040503050406030204" pitchFamily="18" charset="0"/>
                              </a:rPr>
                            </m:ctrlPr>
                          </m:fPr>
                          <m:num>
                            <m:r>
                              <a:rPr lang="pt-BR" sz="4000" b="1" i="1" smtClean="0">
                                <a:solidFill>
                                  <a:srgbClr val="1E2C76"/>
                                </a:solidFill>
                                <a:latin typeface="Cambria Math" panose="02040503050406030204" pitchFamily="18" charset="0"/>
                              </a:rPr>
                              <m:t>𝑫𝒊𝒔𝒑𝒐𝒏𝒊𝒃𝒊𝒍𝒊𝒅𝒂𝒅𝒆𝒔</m:t>
                            </m:r>
                          </m:num>
                          <m:den>
                            <m:r>
                              <a:rPr lang="pt-BR" sz="4000" b="1" i="1" smtClean="0">
                                <a:solidFill>
                                  <a:srgbClr val="1E2C76"/>
                                </a:solidFill>
                                <a:latin typeface="Cambria Math" panose="02040503050406030204" pitchFamily="18" charset="0"/>
                              </a:rPr>
                              <m:t> </m:t>
                            </m:r>
                            <m:r>
                              <a:rPr lang="pt-BR" sz="4000" b="1" i="1" smtClean="0">
                                <a:solidFill>
                                  <a:srgbClr val="1E2C76"/>
                                </a:solidFill>
                                <a:latin typeface="Cambria Math" panose="02040503050406030204" pitchFamily="18" charset="0"/>
                              </a:rPr>
                              <m:t>𝑷𝑪</m:t>
                            </m:r>
                          </m:den>
                        </m:f>
                      </m:e>
                    </m:d>
                  </m:oMath>
                </a14:m>
                <a:endParaRPr lang="pt-BR" sz="4000" dirty="0">
                  <a:solidFill>
                    <a:srgbClr val="1E2C76"/>
                  </a:solidFill>
                  <a:latin typeface="+mj-lt"/>
                </a:endParaRPr>
              </a:p>
            </p:txBody>
          </p:sp>
        </mc:Choice>
        <mc:Fallback xmlns="">
          <p:sp>
            <p:nvSpPr>
              <p:cNvPr id="28" name="CaixaDeTexto 27"/>
              <p:cNvSpPr txBox="1">
                <a:spLocks noRot="1" noChangeAspect="1" noMove="1" noResize="1" noEditPoints="1" noAdjustHandles="1" noChangeArrowheads="1" noChangeShapeType="1" noTextEdit="1"/>
              </p:cNvSpPr>
              <p:nvPr/>
            </p:nvSpPr>
            <p:spPr>
              <a:xfrm>
                <a:off x="540336" y="937955"/>
                <a:ext cx="11785014" cy="4552978"/>
              </a:xfrm>
              <a:prstGeom prst="rect">
                <a:avLst/>
              </a:prstGeom>
              <a:blipFill>
                <a:blip r:embed="rId3"/>
                <a:stretch>
                  <a:fillRect l="-1862" b="-1740"/>
                </a:stretch>
              </a:blipFill>
            </p:spPr>
            <p:txBody>
              <a:bodyPr/>
              <a:lstStyle/>
              <a:p>
                <a:r>
                  <a:rPr lang="pt-BR">
                    <a:noFill/>
                  </a:rPr>
                  <a:t> </a:t>
                </a:r>
              </a:p>
            </p:txBody>
          </p:sp>
        </mc:Fallback>
      </mc:AlternateContent>
    </p:spTree>
    <p:extLst>
      <p:ext uri="{BB962C8B-B14F-4D97-AF65-F5344CB8AC3E}">
        <p14:creationId xmlns:p14="http://schemas.microsoft.com/office/powerpoint/2010/main" val="17392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13335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203493" y="939582"/>
            <a:ext cx="11785014" cy="5632311"/>
          </a:xfrm>
          <a:prstGeom prst="rect">
            <a:avLst/>
          </a:prstGeom>
          <a:noFill/>
        </p:spPr>
        <p:txBody>
          <a:bodyPr wrap="square" rtlCol="0">
            <a:spAutoFit/>
          </a:bodyPr>
          <a:lstStyle/>
          <a:p>
            <a:pPr>
              <a:lnSpc>
                <a:spcPct val="150000"/>
              </a:lnSpc>
            </a:pPr>
            <a:r>
              <a:rPr lang="pt-BR" sz="4000" b="1" dirty="0">
                <a:solidFill>
                  <a:srgbClr val="1E2C76"/>
                </a:solidFill>
                <a:latin typeface="+mj-lt"/>
              </a:rPr>
              <a:t>Análise de Liquidez</a:t>
            </a:r>
          </a:p>
          <a:p>
            <a:pPr>
              <a:lnSpc>
                <a:spcPct val="150000"/>
              </a:lnSpc>
            </a:pPr>
            <a:endParaRPr lang="pt-BR" sz="2000" dirty="0">
              <a:solidFill>
                <a:srgbClr val="1E2C76"/>
              </a:solidFill>
            </a:endParaRPr>
          </a:p>
          <a:p>
            <a:pPr>
              <a:lnSpc>
                <a:spcPct val="150000"/>
              </a:lnSpc>
            </a:pPr>
            <a:r>
              <a:rPr lang="pt-BR" sz="2000" dirty="0">
                <a:solidFill>
                  <a:srgbClr val="1E2C76"/>
                </a:solidFill>
              </a:rPr>
              <a:t>Interpretação: </a:t>
            </a:r>
          </a:p>
          <a:p>
            <a:pPr>
              <a:lnSpc>
                <a:spcPct val="150000"/>
              </a:lnSpc>
            </a:pPr>
            <a:r>
              <a:rPr lang="pt-BR" sz="2000" b="1" dirty="0">
                <a:solidFill>
                  <a:srgbClr val="1E2C76"/>
                </a:solidFill>
              </a:rPr>
              <a:t>A avaliação tradicional </a:t>
            </a:r>
            <a:r>
              <a:rPr lang="pt-BR" sz="2000" dirty="0">
                <a:solidFill>
                  <a:srgbClr val="1E2C76"/>
                </a:solidFill>
              </a:rPr>
              <a:t>aponta que valores acima de 1 indicam boa capacidade de pagamento, pois indicam maiores ativos do que ativos em cada um dos cálculos.</a:t>
            </a:r>
          </a:p>
          <a:p>
            <a:pPr>
              <a:lnSpc>
                <a:spcPct val="150000"/>
              </a:lnSpc>
            </a:pPr>
            <a:endParaRPr lang="pt-BR" sz="2000" dirty="0">
              <a:solidFill>
                <a:srgbClr val="1E2C76"/>
              </a:solidFill>
            </a:endParaRPr>
          </a:p>
          <a:p>
            <a:pPr>
              <a:lnSpc>
                <a:spcPct val="150000"/>
              </a:lnSpc>
            </a:pPr>
            <a:r>
              <a:rPr lang="pt-BR" sz="2000" dirty="0">
                <a:solidFill>
                  <a:srgbClr val="1E2C76"/>
                </a:solidFill>
              </a:rPr>
              <a:t>A avaliação detalhada aponta a  necessidade de comparação dentro do setor de atuação da empresa e avaliação do risco e retorno da operação.</a:t>
            </a:r>
          </a:p>
          <a:p>
            <a:pPr>
              <a:lnSpc>
                <a:spcPct val="150000"/>
              </a:lnSpc>
            </a:pPr>
            <a:endParaRPr lang="pt-BR" sz="2000" dirty="0">
              <a:solidFill>
                <a:srgbClr val="1E2C76"/>
              </a:solidFill>
              <a:latin typeface="+mj-lt"/>
            </a:endParaRPr>
          </a:p>
          <a:p>
            <a:pPr>
              <a:lnSpc>
                <a:spcPct val="150000"/>
              </a:lnSpc>
            </a:pPr>
            <a:endParaRPr lang="pt-BR" sz="4000" dirty="0">
              <a:solidFill>
                <a:srgbClr val="1E2C76"/>
              </a:solidFill>
              <a:latin typeface="+mj-lt"/>
            </a:endParaRPr>
          </a:p>
        </p:txBody>
      </p:sp>
    </p:spTree>
    <p:extLst>
      <p:ext uri="{BB962C8B-B14F-4D97-AF65-F5344CB8AC3E}">
        <p14:creationId xmlns:p14="http://schemas.microsoft.com/office/powerpoint/2010/main" val="36699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78C203A2-3051-43A7-A234-AB98183DB33A}"/>
              </a:ext>
            </a:extLst>
          </p:cNvPr>
          <p:cNvPicPr>
            <a:picLocks noChangeAspect="1"/>
          </p:cNvPicPr>
          <p:nvPr/>
        </p:nvPicPr>
        <p:blipFill>
          <a:blip r:embed="rId2"/>
          <a:stretch>
            <a:fillRect/>
          </a:stretch>
        </p:blipFill>
        <p:spPr>
          <a:xfrm>
            <a:off x="0" y="9615"/>
            <a:ext cx="12209142" cy="6848385"/>
          </a:xfrm>
          <a:prstGeom prst="rect">
            <a:avLst/>
          </a:prstGeom>
        </p:spPr>
      </p:pic>
    </p:spTree>
    <p:extLst>
      <p:ext uri="{BB962C8B-B14F-4D97-AF65-F5344CB8AC3E}">
        <p14:creationId xmlns:p14="http://schemas.microsoft.com/office/powerpoint/2010/main" val="42464693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256362" y="930347"/>
            <a:ext cx="11785014" cy="4324261"/>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a:t>
            </a:r>
          </a:p>
          <a:p>
            <a:pPr>
              <a:lnSpc>
                <a:spcPct val="150000"/>
              </a:lnSpc>
            </a:pPr>
            <a:r>
              <a:rPr lang="pt-BR" sz="2000" b="1" dirty="0">
                <a:solidFill>
                  <a:srgbClr val="1E2C76"/>
                </a:solidFill>
              </a:rPr>
              <a:t>Capital de Giro:</a:t>
            </a:r>
          </a:p>
          <a:p>
            <a:pPr>
              <a:lnSpc>
                <a:spcPct val="150000"/>
              </a:lnSpc>
              <a:spcBef>
                <a:spcPct val="25000"/>
              </a:spcBef>
            </a:pPr>
            <a:r>
              <a:rPr lang="pt-BR" altLang="pt-BR" sz="2000" dirty="0">
                <a:solidFill>
                  <a:srgbClr val="1E2C76"/>
                </a:solidFill>
              </a:rPr>
              <a:t>O capital de giro (ou capital circulante) identifica os recursos que giram (circulam) várias vezes em determinado período nas contas do ativo e passivo circulante de uma empresa.</a:t>
            </a:r>
          </a:p>
          <a:p>
            <a:pPr>
              <a:lnSpc>
                <a:spcPct val="150000"/>
              </a:lnSpc>
            </a:pPr>
            <a:endParaRPr lang="pt-BR" sz="2000" dirty="0">
              <a:solidFill>
                <a:srgbClr val="1E2C76"/>
              </a:solidFill>
            </a:endParaRPr>
          </a:p>
          <a:p>
            <a:pPr>
              <a:lnSpc>
                <a:spcPct val="150000"/>
              </a:lnSpc>
            </a:pPr>
            <a:endParaRPr lang="pt-BR" sz="2000" dirty="0">
              <a:solidFill>
                <a:srgbClr val="1E2C76"/>
              </a:solidFill>
              <a:latin typeface="+mj-lt"/>
            </a:endParaRPr>
          </a:p>
          <a:p>
            <a:pPr>
              <a:lnSpc>
                <a:spcPct val="150000"/>
              </a:lnSpc>
            </a:pPr>
            <a:endParaRPr lang="pt-BR" sz="4000" dirty="0">
              <a:solidFill>
                <a:srgbClr val="1E2C76"/>
              </a:solidFill>
              <a:latin typeface="+mj-lt"/>
            </a:endParaRPr>
          </a:p>
        </p:txBody>
      </p:sp>
      <p:pic>
        <p:nvPicPr>
          <p:cNvPr id="8" name="Imagem 7">
            <a:extLst>
              <a:ext uri="{FF2B5EF4-FFF2-40B4-BE49-F238E27FC236}">
                <a16:creationId xmlns:a16="http://schemas.microsoft.com/office/drawing/2014/main" id="{20527D98-EB6D-4F0D-AC04-AFFEA52D5A2A}"/>
              </a:ext>
            </a:extLst>
          </p:cNvPr>
          <p:cNvPicPr>
            <a:picLocks noChangeAspect="1"/>
          </p:cNvPicPr>
          <p:nvPr/>
        </p:nvPicPr>
        <p:blipFill rotWithShape="1">
          <a:blip r:embed="rId2"/>
          <a:srcRect l="34239" t="46954" r="17500" b="11640"/>
          <a:stretch/>
        </p:blipFill>
        <p:spPr>
          <a:xfrm>
            <a:off x="2180877" y="3305663"/>
            <a:ext cx="7103166" cy="3426385"/>
          </a:xfrm>
          <a:prstGeom prst="rect">
            <a:avLst/>
          </a:prstGeom>
        </p:spPr>
      </p:pic>
    </p:spTree>
    <p:extLst>
      <p:ext uri="{BB962C8B-B14F-4D97-AF65-F5344CB8AC3E}">
        <p14:creationId xmlns:p14="http://schemas.microsoft.com/office/powerpoint/2010/main" val="76178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256362" y="930347"/>
            <a:ext cx="10504403" cy="5940088"/>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a:t>
            </a:r>
          </a:p>
          <a:p>
            <a:pPr>
              <a:lnSpc>
                <a:spcPct val="150000"/>
              </a:lnSpc>
              <a:spcBef>
                <a:spcPct val="25000"/>
              </a:spcBef>
            </a:pPr>
            <a:r>
              <a:rPr lang="pt-BR" altLang="pt-BR" sz="2000" dirty="0">
                <a:solidFill>
                  <a:srgbClr val="1E2C76"/>
                </a:solidFill>
              </a:rPr>
              <a:t>O objetivo da administração do capital de giro é garantir à empresa a adequada consecução de sua política de estocagem, compra de materiais, produção, venda de produtos e prazo de recebimento.</a:t>
            </a:r>
          </a:p>
          <a:p>
            <a:pPr>
              <a:lnSpc>
                <a:spcPct val="150000"/>
              </a:lnSpc>
              <a:spcBef>
                <a:spcPct val="25000"/>
              </a:spcBef>
            </a:pPr>
            <a:r>
              <a:rPr lang="pt-BR" altLang="pt-BR" sz="2000" dirty="0">
                <a:solidFill>
                  <a:srgbClr val="1E2C76"/>
                </a:solidFill>
              </a:rPr>
              <a:t>O capital de giro representa o valor total dos recursos demandados pela empresa para financiar o seu ciclo operacional e financeiro.</a:t>
            </a:r>
          </a:p>
          <a:p>
            <a:pPr>
              <a:lnSpc>
                <a:spcPct val="150000"/>
              </a:lnSpc>
              <a:spcBef>
                <a:spcPct val="25000"/>
              </a:spcBef>
            </a:pPr>
            <a:endParaRPr lang="pt-BR" altLang="pt-BR" sz="2000" dirty="0">
              <a:solidFill>
                <a:srgbClr val="1E2C76"/>
              </a:solidFill>
            </a:endParaRPr>
          </a:p>
          <a:p>
            <a:pPr>
              <a:lnSpc>
                <a:spcPct val="150000"/>
              </a:lnSpc>
              <a:spcBef>
                <a:spcPct val="25000"/>
              </a:spcBef>
            </a:pPr>
            <a:endParaRPr lang="pt-BR" alt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latin typeface="+mj-lt"/>
            </a:endParaRPr>
          </a:p>
          <a:p>
            <a:pPr>
              <a:lnSpc>
                <a:spcPct val="150000"/>
              </a:lnSpc>
            </a:pPr>
            <a:endParaRPr lang="pt-BR" sz="4000" dirty="0">
              <a:solidFill>
                <a:srgbClr val="1E2C76"/>
              </a:solidFill>
              <a:latin typeface="+mj-lt"/>
            </a:endParaRPr>
          </a:p>
        </p:txBody>
      </p:sp>
      <p:pic>
        <p:nvPicPr>
          <p:cNvPr id="9" name="Imagem 8">
            <a:extLst>
              <a:ext uri="{FF2B5EF4-FFF2-40B4-BE49-F238E27FC236}">
                <a16:creationId xmlns:a16="http://schemas.microsoft.com/office/drawing/2014/main" id="{1A99A33C-1477-4216-A7A6-CA099D2A1CBC}"/>
              </a:ext>
            </a:extLst>
          </p:cNvPr>
          <p:cNvPicPr>
            <a:picLocks noChangeAspect="1"/>
          </p:cNvPicPr>
          <p:nvPr/>
        </p:nvPicPr>
        <p:blipFill rotWithShape="1">
          <a:blip r:embed="rId2"/>
          <a:srcRect l="32609" t="58748" r="17282" b="11639"/>
          <a:stretch/>
        </p:blipFill>
        <p:spPr>
          <a:xfrm>
            <a:off x="1853514" y="3900391"/>
            <a:ext cx="7963117" cy="2645866"/>
          </a:xfrm>
          <a:prstGeom prst="rect">
            <a:avLst/>
          </a:prstGeom>
        </p:spPr>
      </p:pic>
    </p:spTree>
    <p:extLst>
      <p:ext uri="{BB962C8B-B14F-4D97-AF65-F5344CB8AC3E}">
        <p14:creationId xmlns:p14="http://schemas.microsoft.com/office/powerpoint/2010/main" val="3041073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214488" y="1251749"/>
            <a:ext cx="11304654" cy="707886"/>
          </a:xfrm>
          <a:prstGeom prst="rect">
            <a:avLst/>
          </a:prstGeom>
        </p:spPr>
        <p:txBody>
          <a:bodyPr>
            <a:normAutofit fontScale="77500" lnSpcReduction="20000"/>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3200" dirty="0">
                <a:solidFill>
                  <a:srgbClr val="1E2C76"/>
                </a:solidFill>
                <a:latin typeface="+mn-lt"/>
                <a:ea typeface="+mn-ea"/>
              </a:rPr>
              <a:t>Com funciona a contabilidade?</a:t>
            </a:r>
          </a:p>
          <a:p>
            <a:pPr marL="228600" indent="-228600" eaLnBrk="1" hangingPunct="1">
              <a:lnSpc>
                <a:spcPct val="80000"/>
              </a:lnSpc>
              <a:spcBef>
                <a:spcPts val="1000"/>
              </a:spcBef>
              <a:buClr>
                <a:srgbClr val="FF3300"/>
              </a:buClr>
              <a:defRPr/>
            </a:pPr>
            <a:r>
              <a:rPr lang="pt-BR" altLang="pt-BR" sz="2500" b="0" dirty="0">
                <a:latin typeface="Calibri" charset="0"/>
                <a:ea typeface="+mn-ea"/>
              </a:rPr>
              <a:t>	</a:t>
            </a:r>
            <a:endParaRPr lang="pt-BR" altLang="pt-BR" sz="2500" dirty="0">
              <a:solidFill>
                <a:srgbClr val="002060"/>
              </a:solidFill>
              <a:latin typeface="Calibri" charset="0"/>
              <a:ea typeface="+mn-ea"/>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graphicFrame>
        <p:nvGraphicFramePr>
          <p:cNvPr id="21" name="Object 3">
            <a:extLst>
              <a:ext uri="{FF2B5EF4-FFF2-40B4-BE49-F238E27FC236}">
                <a16:creationId xmlns:a16="http://schemas.microsoft.com/office/drawing/2014/main" id="{A24EEFDF-23D6-4567-83CB-D7E30071E880}"/>
              </a:ext>
            </a:extLst>
          </p:cNvPr>
          <p:cNvGraphicFramePr>
            <a:graphicFrameLocks noChangeAspect="1"/>
          </p:cNvGraphicFramePr>
          <p:nvPr>
            <p:extLst>
              <p:ext uri="{D42A27DB-BD31-4B8C-83A1-F6EECF244321}">
                <p14:modId xmlns:p14="http://schemas.microsoft.com/office/powerpoint/2010/main" val="4111827018"/>
              </p:ext>
            </p:extLst>
          </p:nvPr>
        </p:nvGraphicFramePr>
        <p:xfrm>
          <a:off x="2027111" y="1657060"/>
          <a:ext cx="8163811" cy="5081949"/>
        </p:xfrm>
        <a:graphic>
          <a:graphicData uri="http://schemas.openxmlformats.org/presentationml/2006/ole">
            <mc:AlternateContent xmlns:mc="http://schemas.openxmlformats.org/markup-compatibility/2006">
              <mc:Choice xmlns:v="urn:schemas-microsoft-com:vml" Requires="v">
                <p:oleObj spid="_x0000_s1055" name="Slide" r:id="rId3" imgW="2737241" imgH="2052978" progId="PowerPoint.Slide.8">
                  <p:embed/>
                </p:oleObj>
              </mc:Choice>
              <mc:Fallback>
                <p:oleObj name="Slide" r:id="rId3" imgW="2737241" imgH="2052978" progId="PowerPoint.Slide.8">
                  <p:embed/>
                  <p:pic>
                    <p:nvPicPr>
                      <p:cNvPr id="4" name="Object 3"/>
                      <p:cNvPicPr>
                        <a:picLocks noGrp="1" noChangeAspect="1" noChangeArrowheads="1"/>
                      </p:cNvPicPr>
                      <p:nvPr/>
                    </p:nvPicPr>
                    <p:blipFill>
                      <a:blip r:embed="rId4">
                        <a:extLst>
                          <a:ext uri="{28A0092B-C50C-407E-A947-70E740481C1C}">
                            <a14:useLocalDpi xmlns:a14="http://schemas.microsoft.com/office/drawing/2010/main" val="0"/>
                          </a:ext>
                        </a:extLst>
                      </a:blip>
                      <a:srcRect t="13145" b="6572"/>
                      <a:stretch>
                        <a:fillRect/>
                      </a:stretch>
                    </p:blipFill>
                    <p:spPr bwMode="auto">
                      <a:xfrm>
                        <a:off x="2027111" y="1657060"/>
                        <a:ext cx="8163811" cy="508194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3833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256362" y="930347"/>
            <a:ext cx="11785014" cy="5447645"/>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a:t>
            </a:r>
          </a:p>
          <a:p>
            <a:pPr>
              <a:lnSpc>
                <a:spcPct val="150000"/>
              </a:lnSpc>
            </a:pPr>
            <a:r>
              <a:rPr lang="pt-BR" sz="3200" b="1" dirty="0">
                <a:solidFill>
                  <a:srgbClr val="1E2C76"/>
                </a:solidFill>
              </a:rPr>
              <a:t>Capital de Giro Líquido (CGL) ou Capital Circulante Líquido</a:t>
            </a:r>
          </a:p>
          <a:p>
            <a:pPr>
              <a:lnSpc>
                <a:spcPct val="150000"/>
              </a:lnSpc>
            </a:pPr>
            <a:endParaRPr lang="pt-BR" sz="2000" b="1" dirty="0">
              <a:solidFill>
                <a:srgbClr val="1E2C76"/>
              </a:solidFill>
            </a:endParaRPr>
          </a:p>
          <a:p>
            <a:pPr>
              <a:lnSpc>
                <a:spcPct val="150000"/>
              </a:lnSpc>
            </a:pPr>
            <a:r>
              <a:rPr lang="pt-BR" altLang="pt-BR" sz="2000" dirty="0">
                <a:latin typeface="Tahoma" panose="020B0604030504040204" pitchFamily="34" charset="0"/>
              </a:rPr>
              <a:t>O capital de giro líquido representa a diferença entre o ativo circulante (aplicações de recursos de curto prazo) e o passivo circulante (origens de recursos de curto prazo) de uma empresa</a:t>
            </a:r>
          </a:p>
          <a:p>
            <a:pPr>
              <a:lnSpc>
                <a:spcPct val="150000"/>
              </a:lnSpc>
            </a:pPr>
            <a:endParaRPr lang="pt-BR" sz="2000" b="1"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latin typeface="+mj-lt"/>
            </a:endParaRPr>
          </a:p>
          <a:p>
            <a:pPr>
              <a:lnSpc>
                <a:spcPct val="150000"/>
              </a:lnSpc>
            </a:pPr>
            <a:endParaRPr lang="pt-BR" sz="4000" dirty="0">
              <a:solidFill>
                <a:srgbClr val="1E2C76"/>
              </a:solidFill>
              <a:latin typeface="+mj-lt"/>
            </a:endParaRPr>
          </a:p>
        </p:txBody>
      </p:sp>
      <p:sp>
        <p:nvSpPr>
          <p:cNvPr id="20" name="Text Box 5">
            <a:extLst>
              <a:ext uri="{FF2B5EF4-FFF2-40B4-BE49-F238E27FC236}">
                <a16:creationId xmlns:a16="http://schemas.microsoft.com/office/drawing/2014/main" id="{F1AA571A-4DDB-4379-AB89-98DA53668190}"/>
              </a:ext>
            </a:extLst>
          </p:cNvPr>
          <p:cNvSpPr txBox="1">
            <a:spLocks noChangeArrowheads="1"/>
          </p:cNvSpPr>
          <p:nvPr/>
        </p:nvSpPr>
        <p:spPr bwMode="auto">
          <a:xfrm>
            <a:off x="2148737" y="4198455"/>
            <a:ext cx="7299325" cy="430213"/>
          </a:xfrm>
          <a:prstGeom prst="rect">
            <a:avLst/>
          </a:prstGeom>
          <a:noFill/>
          <a:ln w="25400" algn="ctr">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25000"/>
              </a:spcBef>
              <a:buFont typeface="Wingdings" panose="05000000000000000000" pitchFamily="2" charset="2"/>
              <a:buNone/>
            </a:pPr>
            <a:r>
              <a:rPr lang="pt-BR" altLang="pt-BR" sz="2200" dirty="0">
                <a:latin typeface="Tahoma" panose="020B0604030504040204" pitchFamily="34" charset="0"/>
              </a:rPr>
              <a:t>CGL (CCL) = Ativo Circulante – Passivo Circulante</a:t>
            </a:r>
          </a:p>
        </p:txBody>
      </p:sp>
      <p:sp>
        <p:nvSpPr>
          <p:cNvPr id="21" name="Text Box 8">
            <a:extLst>
              <a:ext uri="{FF2B5EF4-FFF2-40B4-BE49-F238E27FC236}">
                <a16:creationId xmlns:a16="http://schemas.microsoft.com/office/drawing/2014/main" id="{97DA31EC-4168-4429-8A65-A9A29AF54FE8}"/>
              </a:ext>
            </a:extLst>
          </p:cNvPr>
          <p:cNvSpPr txBox="1">
            <a:spLocks noChangeArrowheads="1"/>
          </p:cNvSpPr>
          <p:nvPr/>
        </p:nvSpPr>
        <p:spPr bwMode="auto">
          <a:xfrm>
            <a:off x="1521929" y="5168509"/>
            <a:ext cx="8759825" cy="520700"/>
          </a:xfrm>
          <a:prstGeom prst="rect">
            <a:avLst/>
          </a:prstGeom>
          <a:noFill/>
          <a:ln w="25400" algn="ctr">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lIns="0" tIns="90000" rIns="0" bIns="90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25000"/>
              </a:spcBef>
              <a:buFont typeface="Wingdings" panose="05000000000000000000" pitchFamily="2" charset="2"/>
              <a:buNone/>
            </a:pPr>
            <a:r>
              <a:rPr lang="pt-BR" altLang="pt-BR" sz="2200">
                <a:latin typeface="Tahoma" panose="020B0604030504040204" pitchFamily="34" charset="0"/>
              </a:rPr>
              <a:t>CGL (CCL) = (Passivo Não Circulante + PL) – (Ativo Não Circulante)</a:t>
            </a:r>
          </a:p>
        </p:txBody>
      </p:sp>
    </p:spTree>
    <p:extLst>
      <p:ext uri="{BB962C8B-B14F-4D97-AF65-F5344CB8AC3E}">
        <p14:creationId xmlns:p14="http://schemas.microsoft.com/office/powerpoint/2010/main" val="157784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256362" y="930347"/>
            <a:ext cx="11785014" cy="1938992"/>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a:t>
            </a:r>
          </a:p>
          <a:p>
            <a:pPr>
              <a:lnSpc>
                <a:spcPct val="150000"/>
              </a:lnSpc>
            </a:pPr>
            <a:endParaRPr lang="pt-BR" sz="4000" dirty="0">
              <a:solidFill>
                <a:srgbClr val="1E2C76"/>
              </a:solidFill>
              <a:latin typeface="+mj-lt"/>
            </a:endParaRPr>
          </a:p>
        </p:txBody>
      </p:sp>
      <p:pic>
        <p:nvPicPr>
          <p:cNvPr id="8" name="Imagem 7">
            <a:extLst>
              <a:ext uri="{FF2B5EF4-FFF2-40B4-BE49-F238E27FC236}">
                <a16:creationId xmlns:a16="http://schemas.microsoft.com/office/drawing/2014/main" id="{69835AA5-AF11-4853-9E74-EB07FADF4748}"/>
              </a:ext>
            </a:extLst>
          </p:cNvPr>
          <p:cNvPicPr>
            <a:picLocks noChangeAspect="1"/>
          </p:cNvPicPr>
          <p:nvPr/>
        </p:nvPicPr>
        <p:blipFill rotWithShape="1">
          <a:blip r:embed="rId2"/>
          <a:srcRect l="33805" t="35549" r="17609" b="11639"/>
          <a:stretch/>
        </p:blipFill>
        <p:spPr>
          <a:xfrm>
            <a:off x="283517" y="1854186"/>
            <a:ext cx="7981736" cy="4877862"/>
          </a:xfrm>
          <a:prstGeom prst="rect">
            <a:avLst/>
          </a:prstGeom>
        </p:spPr>
      </p:pic>
    </p:spTree>
    <p:extLst>
      <p:ext uri="{BB962C8B-B14F-4D97-AF65-F5344CB8AC3E}">
        <p14:creationId xmlns:p14="http://schemas.microsoft.com/office/powerpoint/2010/main" val="161992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256362" y="930347"/>
            <a:ext cx="11785014" cy="1938992"/>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a:t>
            </a:r>
          </a:p>
          <a:p>
            <a:pPr>
              <a:lnSpc>
                <a:spcPct val="150000"/>
              </a:lnSpc>
            </a:pPr>
            <a:endParaRPr lang="pt-BR" sz="4000" dirty="0">
              <a:solidFill>
                <a:srgbClr val="1E2C76"/>
              </a:solidFill>
              <a:latin typeface="+mj-lt"/>
            </a:endParaRPr>
          </a:p>
        </p:txBody>
      </p:sp>
      <p:pic>
        <p:nvPicPr>
          <p:cNvPr id="10" name="Imagem 9">
            <a:extLst>
              <a:ext uri="{FF2B5EF4-FFF2-40B4-BE49-F238E27FC236}">
                <a16:creationId xmlns:a16="http://schemas.microsoft.com/office/drawing/2014/main" id="{D9526001-38FE-4FD0-A923-CACE30C82812}"/>
              </a:ext>
            </a:extLst>
          </p:cNvPr>
          <p:cNvPicPr>
            <a:picLocks noChangeAspect="1"/>
          </p:cNvPicPr>
          <p:nvPr/>
        </p:nvPicPr>
        <p:blipFill rotWithShape="1">
          <a:blip r:embed="rId2"/>
          <a:srcRect l="33913" t="34002" r="16956" b="9546"/>
          <a:stretch/>
        </p:blipFill>
        <p:spPr>
          <a:xfrm>
            <a:off x="357809" y="1879923"/>
            <a:ext cx="7301948" cy="4717186"/>
          </a:xfrm>
          <a:prstGeom prst="rect">
            <a:avLst/>
          </a:prstGeom>
        </p:spPr>
      </p:pic>
    </p:spTree>
    <p:extLst>
      <p:ext uri="{BB962C8B-B14F-4D97-AF65-F5344CB8AC3E}">
        <p14:creationId xmlns:p14="http://schemas.microsoft.com/office/powerpoint/2010/main" val="144978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256362" y="930347"/>
            <a:ext cx="11785014" cy="1938992"/>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a:t>
            </a:r>
          </a:p>
          <a:p>
            <a:pPr>
              <a:lnSpc>
                <a:spcPct val="150000"/>
              </a:lnSpc>
            </a:pPr>
            <a:endParaRPr lang="pt-BR" sz="4000" dirty="0">
              <a:solidFill>
                <a:srgbClr val="1E2C76"/>
              </a:solidFill>
              <a:latin typeface="+mj-lt"/>
            </a:endParaRPr>
          </a:p>
        </p:txBody>
      </p:sp>
      <p:pic>
        <p:nvPicPr>
          <p:cNvPr id="8" name="Imagem 7">
            <a:extLst>
              <a:ext uri="{FF2B5EF4-FFF2-40B4-BE49-F238E27FC236}">
                <a16:creationId xmlns:a16="http://schemas.microsoft.com/office/drawing/2014/main" id="{70AC06CB-52E1-4F39-92E1-76AB72EA3958}"/>
              </a:ext>
            </a:extLst>
          </p:cNvPr>
          <p:cNvPicPr>
            <a:picLocks noChangeAspect="1"/>
          </p:cNvPicPr>
          <p:nvPr/>
        </p:nvPicPr>
        <p:blipFill rotWithShape="1">
          <a:blip r:embed="rId2"/>
          <a:srcRect l="33805" t="33035" r="17826" b="11638"/>
          <a:stretch/>
        </p:blipFill>
        <p:spPr>
          <a:xfrm>
            <a:off x="256362" y="1766224"/>
            <a:ext cx="7380843" cy="4746532"/>
          </a:xfrm>
          <a:prstGeom prst="rect">
            <a:avLst/>
          </a:prstGeom>
        </p:spPr>
      </p:pic>
    </p:spTree>
    <p:extLst>
      <p:ext uri="{BB962C8B-B14F-4D97-AF65-F5344CB8AC3E}">
        <p14:creationId xmlns:p14="http://schemas.microsoft.com/office/powerpoint/2010/main" val="172177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6"/>
            <a:ext cx="10109169" cy="6555641"/>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a:t>
            </a:r>
          </a:p>
          <a:p>
            <a:pPr>
              <a:lnSpc>
                <a:spcPct val="150000"/>
              </a:lnSpc>
            </a:pPr>
            <a:endParaRPr lang="pt-BR" sz="2000" dirty="0">
              <a:solidFill>
                <a:srgbClr val="1E2C76"/>
              </a:solidFill>
            </a:endParaRPr>
          </a:p>
          <a:p>
            <a:pPr>
              <a:lnSpc>
                <a:spcPct val="150000"/>
              </a:lnSpc>
              <a:spcBef>
                <a:spcPct val="0"/>
              </a:spcBef>
            </a:pPr>
            <a:r>
              <a:rPr lang="pt-BR" altLang="pt-BR" sz="2000" b="1" dirty="0">
                <a:solidFill>
                  <a:srgbClr val="1E2C76"/>
                </a:solidFill>
              </a:rPr>
              <a:t>Capital de giro operacional </a:t>
            </a:r>
          </a:p>
          <a:p>
            <a:pPr>
              <a:lnSpc>
                <a:spcPct val="150000"/>
              </a:lnSpc>
              <a:spcBef>
                <a:spcPct val="0"/>
              </a:spcBef>
            </a:pPr>
            <a:r>
              <a:rPr lang="pt-BR" altLang="pt-BR" sz="2000" dirty="0">
                <a:solidFill>
                  <a:srgbClr val="1E2C76"/>
                </a:solidFill>
              </a:rPr>
              <a:t>É determinado pela atividade normal da empresa e seu montante é definido pelo nível mínimo de necessidade de recursos  demandados pelo ciclo operacional em determinado período.</a:t>
            </a:r>
          </a:p>
          <a:p>
            <a:pPr>
              <a:lnSpc>
                <a:spcPct val="150000"/>
              </a:lnSpc>
            </a:pPr>
            <a:endParaRPr lang="pt-BR" sz="2000" dirty="0">
              <a:solidFill>
                <a:srgbClr val="1E2C76"/>
              </a:solidFill>
            </a:endParaRPr>
          </a:p>
          <a:p>
            <a:pPr>
              <a:lnSpc>
                <a:spcPct val="150000"/>
              </a:lnSpc>
            </a:pPr>
            <a:r>
              <a:rPr lang="pt-BR" sz="2000" dirty="0">
                <a:solidFill>
                  <a:srgbClr val="1E2C76"/>
                </a:solidFill>
              </a:rPr>
              <a:t>A avaliação detalhada aponta a  necessidade de comparação dentro do setor de atuação da empresa e avaliação do risco e retorno da operação.</a:t>
            </a:r>
          </a:p>
          <a:p>
            <a:pPr>
              <a:lnSpc>
                <a:spcPct val="150000"/>
              </a:lnSpc>
              <a:spcBef>
                <a:spcPct val="0"/>
              </a:spcBef>
            </a:pPr>
            <a:r>
              <a:rPr lang="pt-BR" altLang="pt-BR" sz="2000" dirty="0">
                <a:solidFill>
                  <a:srgbClr val="1E2C76"/>
                </a:solidFill>
              </a:rPr>
              <a:t>Contas:	Estoques, Contas a receber (clientes), Fornecedores, Salários a Pagar</a:t>
            </a:r>
          </a:p>
          <a:p>
            <a:pPr>
              <a:lnSpc>
                <a:spcPct val="150000"/>
              </a:lnSpc>
            </a:pPr>
            <a:endParaRPr lang="pt-BR" sz="2000" dirty="0">
              <a:solidFill>
                <a:srgbClr val="1E2C76"/>
              </a:solidFill>
            </a:endParaRPr>
          </a:p>
          <a:p>
            <a:pPr>
              <a:lnSpc>
                <a:spcPct val="150000"/>
              </a:lnSpc>
            </a:pPr>
            <a:endParaRPr lang="pt-BR" sz="2000" dirty="0">
              <a:solidFill>
                <a:srgbClr val="1E2C76"/>
              </a:solidFill>
              <a:latin typeface="+mj-lt"/>
            </a:endParaRPr>
          </a:p>
          <a:p>
            <a:pPr>
              <a:lnSpc>
                <a:spcPct val="150000"/>
              </a:lnSpc>
            </a:pPr>
            <a:endParaRPr lang="pt-BR" sz="4000" dirty="0">
              <a:solidFill>
                <a:srgbClr val="1E2C76"/>
              </a:solidFill>
              <a:latin typeface="+mj-lt"/>
            </a:endParaRPr>
          </a:p>
        </p:txBody>
      </p:sp>
    </p:spTree>
    <p:extLst>
      <p:ext uri="{BB962C8B-B14F-4D97-AF65-F5344CB8AC3E}">
        <p14:creationId xmlns:p14="http://schemas.microsoft.com/office/powerpoint/2010/main" val="18158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256362" y="930347"/>
            <a:ext cx="11785014" cy="1938992"/>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 – Capital de Giro Operacional</a:t>
            </a:r>
          </a:p>
          <a:p>
            <a:pPr>
              <a:lnSpc>
                <a:spcPct val="150000"/>
              </a:lnSpc>
            </a:pPr>
            <a:endParaRPr lang="pt-BR" sz="4000" dirty="0">
              <a:solidFill>
                <a:srgbClr val="1E2C76"/>
              </a:solidFill>
              <a:latin typeface="+mj-lt"/>
            </a:endParaRPr>
          </a:p>
        </p:txBody>
      </p:sp>
      <p:pic>
        <p:nvPicPr>
          <p:cNvPr id="9" name="Imagem 8">
            <a:extLst>
              <a:ext uri="{FF2B5EF4-FFF2-40B4-BE49-F238E27FC236}">
                <a16:creationId xmlns:a16="http://schemas.microsoft.com/office/drawing/2014/main" id="{A46556BE-05CF-4835-9121-4A7388DA23C8}"/>
              </a:ext>
            </a:extLst>
          </p:cNvPr>
          <p:cNvPicPr>
            <a:picLocks noChangeAspect="1"/>
          </p:cNvPicPr>
          <p:nvPr/>
        </p:nvPicPr>
        <p:blipFill rotWithShape="1">
          <a:blip r:embed="rId2"/>
          <a:srcRect l="34782" t="38642" r="15544" b="17472"/>
          <a:stretch/>
        </p:blipFill>
        <p:spPr>
          <a:xfrm>
            <a:off x="1960436" y="2262605"/>
            <a:ext cx="8047485" cy="3997328"/>
          </a:xfrm>
          <a:prstGeom prst="rect">
            <a:avLst/>
          </a:prstGeom>
        </p:spPr>
      </p:pic>
    </p:spTree>
    <p:extLst>
      <p:ext uri="{BB962C8B-B14F-4D97-AF65-F5344CB8AC3E}">
        <p14:creationId xmlns:p14="http://schemas.microsoft.com/office/powerpoint/2010/main" val="268233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1785014" cy="5632311"/>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a:t>
            </a:r>
          </a:p>
          <a:p>
            <a:pPr>
              <a:lnSpc>
                <a:spcPct val="150000"/>
              </a:lnSpc>
            </a:pPr>
            <a:endParaRPr lang="pt-BR" sz="2000" dirty="0">
              <a:solidFill>
                <a:srgbClr val="1E2C76"/>
              </a:solidFill>
            </a:endParaRPr>
          </a:p>
          <a:p>
            <a:pPr>
              <a:lnSpc>
                <a:spcPct val="150000"/>
              </a:lnSpc>
              <a:spcBef>
                <a:spcPct val="0"/>
              </a:spcBef>
            </a:pPr>
            <a:r>
              <a:rPr lang="pt-BR" altLang="pt-BR" sz="2000" b="1" dirty="0">
                <a:solidFill>
                  <a:srgbClr val="1E2C76"/>
                </a:solidFill>
              </a:rPr>
              <a:t>Necessidade de Investimento em Giro (NIG) ou Necessidade de Capital de Giro (NCG)</a:t>
            </a:r>
          </a:p>
          <a:p>
            <a:pPr>
              <a:lnSpc>
                <a:spcPct val="150000"/>
              </a:lnSpc>
              <a:spcBef>
                <a:spcPct val="0"/>
              </a:spcBef>
            </a:pPr>
            <a:r>
              <a:rPr lang="pt-BR" altLang="pt-BR" sz="2000" dirty="0">
                <a:solidFill>
                  <a:srgbClr val="1E2C76"/>
                </a:solidFill>
              </a:rPr>
              <a:t>A necessidade de investimento em giro (NIG) representa a diferença entre o ativo circulante operacional e o passivo circulante operacional:</a:t>
            </a:r>
          </a:p>
          <a:p>
            <a:pPr>
              <a:lnSpc>
                <a:spcPct val="150000"/>
              </a:lnSpc>
              <a:spcBef>
                <a:spcPct val="0"/>
              </a:spcBef>
            </a:pPr>
            <a:endParaRPr lang="pt-BR" alt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latin typeface="+mj-lt"/>
            </a:endParaRPr>
          </a:p>
          <a:p>
            <a:pPr>
              <a:lnSpc>
                <a:spcPct val="150000"/>
              </a:lnSpc>
            </a:pPr>
            <a:endParaRPr lang="pt-BR" sz="4000" dirty="0">
              <a:solidFill>
                <a:srgbClr val="1E2C76"/>
              </a:solidFill>
              <a:latin typeface="+mj-lt"/>
            </a:endParaRPr>
          </a:p>
        </p:txBody>
      </p:sp>
      <p:sp>
        <p:nvSpPr>
          <p:cNvPr id="20" name="Text Box 5">
            <a:extLst>
              <a:ext uri="{FF2B5EF4-FFF2-40B4-BE49-F238E27FC236}">
                <a16:creationId xmlns:a16="http://schemas.microsoft.com/office/drawing/2014/main" id="{EAAB148E-00C9-4360-AC1A-50E69A100E81}"/>
              </a:ext>
            </a:extLst>
          </p:cNvPr>
          <p:cNvSpPr txBox="1">
            <a:spLocks noChangeArrowheads="1"/>
          </p:cNvSpPr>
          <p:nvPr/>
        </p:nvSpPr>
        <p:spPr bwMode="auto">
          <a:xfrm>
            <a:off x="2394352" y="3998844"/>
            <a:ext cx="7488237" cy="866775"/>
          </a:xfrm>
          <a:prstGeom prst="rect">
            <a:avLst/>
          </a:prstGeom>
          <a:noFill/>
          <a:ln w="25400" algn="ctr">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tIns="90000" bIns="180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25000"/>
              </a:lnSpc>
              <a:spcBef>
                <a:spcPct val="0"/>
              </a:spcBef>
              <a:buFont typeface="Wingdings" panose="05000000000000000000" pitchFamily="2" charset="2"/>
              <a:buNone/>
            </a:pPr>
            <a:r>
              <a:rPr lang="pt-BR" altLang="pt-BR" sz="3000" dirty="0">
                <a:latin typeface="Tahoma" panose="020B0604030504040204" pitchFamily="34" charset="0"/>
              </a:rPr>
              <a:t>NIG = AC Operacional – PC Operacional</a:t>
            </a:r>
          </a:p>
        </p:txBody>
      </p:sp>
      <p:sp>
        <p:nvSpPr>
          <p:cNvPr id="8" name="Retângulo 7">
            <a:extLst>
              <a:ext uri="{FF2B5EF4-FFF2-40B4-BE49-F238E27FC236}">
                <a16:creationId xmlns:a16="http://schemas.microsoft.com/office/drawing/2014/main" id="{D810C53B-40CB-4E96-AAD6-2AC11C3596A2}"/>
              </a:ext>
            </a:extLst>
          </p:cNvPr>
          <p:cNvSpPr/>
          <p:nvPr/>
        </p:nvSpPr>
        <p:spPr>
          <a:xfrm>
            <a:off x="261591" y="4979152"/>
            <a:ext cx="11518314" cy="1477328"/>
          </a:xfrm>
          <a:prstGeom prst="rect">
            <a:avLst/>
          </a:prstGeom>
        </p:spPr>
        <p:txBody>
          <a:bodyPr wrap="square">
            <a:spAutoFit/>
          </a:bodyPr>
          <a:lstStyle/>
          <a:p>
            <a:pPr algn="just">
              <a:lnSpc>
                <a:spcPct val="150000"/>
              </a:lnSpc>
              <a:spcBef>
                <a:spcPct val="0"/>
              </a:spcBef>
            </a:pPr>
            <a:r>
              <a:rPr lang="pt-BR" altLang="pt-BR" sz="2000" dirty="0">
                <a:solidFill>
                  <a:srgbClr val="1E2C76"/>
                </a:solidFill>
              </a:rPr>
              <a:t>Ter necessidade de capital de giro não representa nada de negativo para a empresa, desde que ela tenha como financiar esta necessidade. Resultados negativos indicam que seu capital de giro está sendo financiado por terceiros sem a necessidade de aplicação de recursos próprios</a:t>
            </a:r>
          </a:p>
        </p:txBody>
      </p:sp>
    </p:spTree>
    <p:extLst>
      <p:ext uri="{BB962C8B-B14F-4D97-AF65-F5344CB8AC3E}">
        <p14:creationId xmlns:p14="http://schemas.microsoft.com/office/powerpoint/2010/main" val="413456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0260186" cy="5863144"/>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a:t>
            </a:r>
          </a:p>
          <a:p>
            <a:pPr>
              <a:lnSpc>
                <a:spcPct val="150000"/>
              </a:lnSpc>
            </a:pPr>
            <a:endParaRPr lang="pt-BR" sz="2000" dirty="0">
              <a:solidFill>
                <a:srgbClr val="1E2C76"/>
              </a:solidFill>
            </a:endParaRPr>
          </a:p>
          <a:p>
            <a:pPr>
              <a:lnSpc>
                <a:spcPct val="150000"/>
              </a:lnSpc>
              <a:spcBef>
                <a:spcPct val="0"/>
              </a:spcBef>
            </a:pPr>
            <a:r>
              <a:rPr lang="pt-BR" altLang="pt-BR" sz="2000" b="1" dirty="0">
                <a:solidFill>
                  <a:srgbClr val="1E2C76"/>
                </a:solidFill>
              </a:rPr>
              <a:t>Capital de giro Financeiro</a:t>
            </a:r>
          </a:p>
          <a:p>
            <a:pPr>
              <a:lnSpc>
                <a:spcPct val="125000"/>
              </a:lnSpc>
              <a:defRPr/>
            </a:pPr>
            <a:r>
              <a:rPr lang="pt-BR" sz="2000" dirty="0">
                <a:solidFill>
                  <a:srgbClr val="1E2C76"/>
                </a:solidFill>
              </a:rPr>
              <a:t>São as contas relacionadas às entradas e saídas de dinheiro de curto prazo para a empresa, necessários ao financiamento do ciclo operacional.</a:t>
            </a:r>
          </a:p>
          <a:p>
            <a:pPr>
              <a:lnSpc>
                <a:spcPct val="150000"/>
              </a:lnSpc>
              <a:spcBef>
                <a:spcPct val="0"/>
              </a:spcBef>
            </a:pPr>
            <a:endParaRPr lang="pt-BR" altLang="pt-BR" sz="2000" dirty="0">
              <a:solidFill>
                <a:srgbClr val="1E2C76"/>
              </a:solidFill>
            </a:endParaRPr>
          </a:p>
          <a:p>
            <a:pPr>
              <a:lnSpc>
                <a:spcPct val="125000"/>
              </a:lnSpc>
              <a:spcBef>
                <a:spcPct val="0"/>
              </a:spcBef>
            </a:pPr>
            <a:r>
              <a:rPr lang="pt-BR" altLang="pt-BR" sz="2000" dirty="0">
                <a:solidFill>
                  <a:srgbClr val="1E2C76"/>
                </a:solidFill>
              </a:rPr>
              <a:t>Contas:	Caixas e Bancos, Aplicações Financeiras, Empréstimos , Duplicatas Descontadas</a:t>
            </a:r>
          </a:p>
          <a:p>
            <a:pPr>
              <a:lnSpc>
                <a:spcPct val="150000"/>
              </a:lnSpc>
            </a:pPr>
            <a:endParaRPr 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latin typeface="+mj-lt"/>
            </a:endParaRPr>
          </a:p>
          <a:p>
            <a:pPr>
              <a:lnSpc>
                <a:spcPct val="150000"/>
              </a:lnSpc>
            </a:pPr>
            <a:endParaRPr lang="pt-BR" sz="4000" dirty="0">
              <a:solidFill>
                <a:srgbClr val="1E2C76"/>
              </a:solidFill>
              <a:latin typeface="+mj-lt"/>
            </a:endParaRPr>
          </a:p>
        </p:txBody>
      </p:sp>
    </p:spTree>
    <p:extLst>
      <p:ext uri="{BB962C8B-B14F-4D97-AF65-F5344CB8AC3E}">
        <p14:creationId xmlns:p14="http://schemas.microsoft.com/office/powerpoint/2010/main" val="40095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256362" y="930347"/>
            <a:ext cx="11785014" cy="1938992"/>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 – Capital de Giro Financeiro</a:t>
            </a:r>
          </a:p>
          <a:p>
            <a:pPr>
              <a:lnSpc>
                <a:spcPct val="150000"/>
              </a:lnSpc>
            </a:pPr>
            <a:endParaRPr lang="pt-BR" sz="4000" dirty="0">
              <a:solidFill>
                <a:srgbClr val="1E2C76"/>
              </a:solidFill>
              <a:latin typeface="+mj-lt"/>
            </a:endParaRPr>
          </a:p>
        </p:txBody>
      </p:sp>
      <p:pic>
        <p:nvPicPr>
          <p:cNvPr id="8" name="Imagem 7">
            <a:extLst>
              <a:ext uri="{FF2B5EF4-FFF2-40B4-BE49-F238E27FC236}">
                <a16:creationId xmlns:a16="http://schemas.microsoft.com/office/drawing/2014/main" id="{2E8AECDA-CF29-41C7-8F29-5DEAD631BC42}"/>
              </a:ext>
            </a:extLst>
          </p:cNvPr>
          <p:cNvPicPr>
            <a:picLocks noChangeAspect="1"/>
          </p:cNvPicPr>
          <p:nvPr/>
        </p:nvPicPr>
        <p:blipFill rotWithShape="1">
          <a:blip r:embed="rId2"/>
          <a:srcRect l="33370" t="36128" r="14022" b="21725"/>
          <a:stretch/>
        </p:blipFill>
        <p:spPr>
          <a:xfrm>
            <a:off x="1684728" y="2292910"/>
            <a:ext cx="8360421" cy="3765642"/>
          </a:xfrm>
          <a:prstGeom prst="rect">
            <a:avLst/>
          </a:prstGeom>
        </p:spPr>
      </p:pic>
    </p:spTree>
    <p:extLst>
      <p:ext uri="{BB962C8B-B14F-4D97-AF65-F5344CB8AC3E}">
        <p14:creationId xmlns:p14="http://schemas.microsoft.com/office/powerpoint/2010/main" val="203628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1785014" cy="5478423"/>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a:t>
            </a:r>
          </a:p>
          <a:p>
            <a:pPr>
              <a:lnSpc>
                <a:spcPct val="150000"/>
              </a:lnSpc>
            </a:pPr>
            <a:endParaRPr lang="pt-BR" sz="2000" dirty="0">
              <a:solidFill>
                <a:srgbClr val="1E2C76"/>
              </a:solidFill>
            </a:endParaRPr>
          </a:p>
          <a:p>
            <a:pPr>
              <a:lnSpc>
                <a:spcPct val="150000"/>
              </a:lnSpc>
              <a:spcBef>
                <a:spcPct val="0"/>
              </a:spcBef>
            </a:pPr>
            <a:r>
              <a:rPr lang="pt-BR" altLang="pt-BR" sz="2000" b="1" dirty="0">
                <a:solidFill>
                  <a:srgbClr val="1E2C76"/>
                </a:solidFill>
              </a:rPr>
              <a:t>Saldo de tesouraria (ST)</a:t>
            </a:r>
          </a:p>
          <a:p>
            <a:pPr algn="just">
              <a:lnSpc>
                <a:spcPct val="125000"/>
              </a:lnSpc>
              <a:spcBef>
                <a:spcPct val="0"/>
              </a:spcBef>
            </a:pPr>
            <a:r>
              <a:rPr lang="pt-BR" altLang="pt-BR" sz="2000" dirty="0">
                <a:solidFill>
                  <a:srgbClr val="1E2C76"/>
                </a:solidFill>
              </a:rPr>
              <a:t>O saldo de tesouraria corresponde à diferença entre o ativo circulante financeiro e o passivo circulante financeiro:</a:t>
            </a:r>
          </a:p>
          <a:p>
            <a:pPr>
              <a:lnSpc>
                <a:spcPct val="150000"/>
              </a:lnSpc>
              <a:spcBef>
                <a:spcPct val="0"/>
              </a:spcBef>
            </a:pPr>
            <a:endParaRPr lang="pt-BR" alt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latin typeface="+mj-lt"/>
            </a:endParaRPr>
          </a:p>
          <a:p>
            <a:pPr>
              <a:lnSpc>
                <a:spcPct val="150000"/>
              </a:lnSpc>
            </a:pPr>
            <a:endParaRPr lang="pt-BR" sz="4000" dirty="0">
              <a:solidFill>
                <a:srgbClr val="1E2C76"/>
              </a:solidFill>
              <a:latin typeface="+mj-lt"/>
            </a:endParaRPr>
          </a:p>
        </p:txBody>
      </p:sp>
      <p:sp>
        <p:nvSpPr>
          <p:cNvPr id="8" name="Retângulo 7">
            <a:extLst>
              <a:ext uri="{FF2B5EF4-FFF2-40B4-BE49-F238E27FC236}">
                <a16:creationId xmlns:a16="http://schemas.microsoft.com/office/drawing/2014/main" id="{D810C53B-40CB-4E96-AAD6-2AC11C3596A2}"/>
              </a:ext>
            </a:extLst>
          </p:cNvPr>
          <p:cNvSpPr/>
          <p:nvPr/>
        </p:nvSpPr>
        <p:spPr>
          <a:xfrm>
            <a:off x="336841" y="4833626"/>
            <a:ext cx="11518314" cy="1429622"/>
          </a:xfrm>
          <a:prstGeom prst="rect">
            <a:avLst/>
          </a:prstGeom>
        </p:spPr>
        <p:txBody>
          <a:bodyPr wrap="square">
            <a:spAutoFit/>
          </a:bodyPr>
          <a:lstStyle/>
          <a:p>
            <a:pPr algn="just">
              <a:lnSpc>
                <a:spcPct val="150000"/>
              </a:lnSpc>
              <a:spcBef>
                <a:spcPct val="0"/>
              </a:spcBef>
            </a:pPr>
            <a:r>
              <a:rPr lang="pt-BR" altLang="pt-BR" sz="2000" dirty="0">
                <a:solidFill>
                  <a:srgbClr val="1E2C76"/>
                </a:solidFill>
              </a:rPr>
              <a:t>Uma diminuição do saldo de tesouraria pode acarretar aperto financeiro e consequentemente risco de insolvência.</a:t>
            </a:r>
          </a:p>
          <a:p>
            <a:pPr algn="just">
              <a:lnSpc>
                <a:spcPct val="150000"/>
              </a:lnSpc>
              <a:spcBef>
                <a:spcPct val="0"/>
              </a:spcBef>
            </a:pPr>
            <a:endParaRPr lang="pt-BR" altLang="pt-BR" sz="2000" dirty="0">
              <a:solidFill>
                <a:srgbClr val="1E2C76"/>
              </a:solidFill>
            </a:endParaRPr>
          </a:p>
        </p:txBody>
      </p:sp>
      <p:sp>
        <p:nvSpPr>
          <p:cNvPr id="21" name="Text Box 5">
            <a:extLst>
              <a:ext uri="{FF2B5EF4-FFF2-40B4-BE49-F238E27FC236}">
                <a16:creationId xmlns:a16="http://schemas.microsoft.com/office/drawing/2014/main" id="{3658AE97-FE65-4F21-AA8D-E627D49DD966}"/>
              </a:ext>
            </a:extLst>
          </p:cNvPr>
          <p:cNvSpPr txBox="1">
            <a:spLocks noChangeArrowheads="1"/>
          </p:cNvSpPr>
          <p:nvPr/>
        </p:nvSpPr>
        <p:spPr bwMode="auto">
          <a:xfrm>
            <a:off x="1991517" y="3820974"/>
            <a:ext cx="8208963" cy="828675"/>
          </a:xfrm>
          <a:prstGeom prst="rect">
            <a:avLst/>
          </a:prstGeom>
          <a:noFill/>
          <a:ln w="25400" algn="ctr">
            <a:solidFill>
              <a:srgbClr val="339966"/>
            </a:solidFill>
            <a:miter lim="800000"/>
            <a:headEnd/>
            <a:tailEnd/>
          </a:ln>
          <a:extLst>
            <a:ext uri="{909E8E84-426E-40DD-AFC4-6F175D3DCCD1}">
              <a14:hiddenFill xmlns:a14="http://schemas.microsoft.com/office/drawing/2010/main">
                <a:solidFill>
                  <a:srgbClr val="FFFFFF"/>
                </a:solidFill>
              </a14:hiddenFill>
            </a:ext>
          </a:extLst>
        </p:spPr>
        <p:txBody>
          <a:bodyPr tIns="90000" bIns="18000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25000"/>
              </a:lnSpc>
              <a:spcBef>
                <a:spcPct val="0"/>
              </a:spcBef>
              <a:buFont typeface="Wingdings" panose="05000000000000000000" pitchFamily="2" charset="2"/>
              <a:buNone/>
            </a:pPr>
            <a:r>
              <a:rPr lang="pt-BR" altLang="pt-BR" sz="2800">
                <a:latin typeface="Tahoma" panose="020B0604030504040204" pitchFamily="34" charset="0"/>
              </a:rPr>
              <a:t>Saldo de Tesouraria: AC financeiro – PC financeiro</a:t>
            </a:r>
          </a:p>
        </p:txBody>
      </p:sp>
    </p:spTree>
    <p:extLst>
      <p:ext uri="{BB962C8B-B14F-4D97-AF65-F5344CB8AC3E}">
        <p14:creationId xmlns:p14="http://schemas.microsoft.com/office/powerpoint/2010/main" val="1809094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278296" y="1377588"/>
            <a:ext cx="11470031" cy="4988770"/>
          </a:xfrm>
          <a:prstGeom prst="rect">
            <a:avLst/>
          </a:prstGeom>
        </p:spPr>
        <p:txBody>
          <a:bodyPr>
            <a:normAutofit/>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3200" dirty="0">
                <a:solidFill>
                  <a:srgbClr val="1E2C76"/>
                </a:solidFill>
                <a:latin typeface="+mn-lt"/>
                <a:ea typeface="+mn-ea"/>
              </a:rPr>
              <a:t>Padronização</a:t>
            </a:r>
          </a:p>
          <a:p>
            <a:pPr marL="423450" lvl="2" indent="0">
              <a:lnSpc>
                <a:spcPct val="80000"/>
              </a:lnSpc>
              <a:spcBef>
                <a:spcPct val="10000"/>
              </a:spcBef>
              <a:buClr>
                <a:srgbClr val="FF3300"/>
              </a:buClr>
              <a:defRPr/>
            </a:pPr>
            <a:r>
              <a:rPr lang="pt-BR" altLang="pt-BR" sz="2300" b="0" dirty="0">
                <a:latin typeface="Calibri" charset="0"/>
                <a:ea typeface="+mn-ea"/>
              </a:rPr>
              <a:t>	</a:t>
            </a:r>
          </a:p>
          <a:p>
            <a:pPr marL="423450" lvl="2" indent="0">
              <a:lnSpc>
                <a:spcPct val="80000"/>
              </a:lnSpc>
              <a:spcBef>
                <a:spcPct val="10000"/>
              </a:spcBef>
              <a:defRPr/>
            </a:pPr>
            <a:r>
              <a:rPr lang="pt-BR" sz="2300" b="0" dirty="0">
                <a:latin typeface="Calibri" charset="0"/>
                <a:ea typeface="+mn-ea"/>
              </a:rPr>
              <a:t>A regulação anterior era nacional: GAAP brasileiro</a:t>
            </a:r>
          </a:p>
          <a:p>
            <a:pPr marL="423450" lvl="2" indent="0">
              <a:lnSpc>
                <a:spcPct val="80000"/>
              </a:lnSpc>
              <a:spcBef>
                <a:spcPct val="10000"/>
              </a:spcBef>
              <a:defRPr/>
            </a:pPr>
            <a:endParaRPr lang="pt-BR" sz="2300" b="0" dirty="0">
              <a:latin typeface="Calibri" charset="0"/>
              <a:ea typeface="+mn-ea"/>
            </a:endParaRPr>
          </a:p>
          <a:p>
            <a:pPr marL="423450" lvl="2" indent="0">
              <a:lnSpc>
                <a:spcPct val="80000"/>
              </a:lnSpc>
              <a:spcBef>
                <a:spcPct val="10000"/>
              </a:spcBef>
              <a:defRPr/>
            </a:pPr>
            <a:r>
              <a:rPr lang="pt-BR" sz="2300" b="0" dirty="0">
                <a:latin typeface="Calibri" charset="0"/>
                <a:ea typeface="+mn-ea"/>
              </a:rPr>
              <a:t>O </a:t>
            </a:r>
            <a:r>
              <a:rPr lang="pt-BR" sz="2300" b="0" dirty="0">
                <a:latin typeface="Calibri" charset="0"/>
                <a:ea typeface="+mn-ea"/>
                <a:hlinkClick r:id="rId2"/>
              </a:rPr>
              <a:t>Comitê de Pronunciamentos Contábeis</a:t>
            </a:r>
            <a:r>
              <a:rPr lang="pt-BR" sz="2300" b="0" dirty="0">
                <a:latin typeface="Calibri" charset="0"/>
                <a:ea typeface="+mn-ea"/>
              </a:rPr>
              <a:t> (CPC) foi responsável pela tradução e adaptação das normas internacionais para o país.</a:t>
            </a:r>
          </a:p>
          <a:p>
            <a:pPr marL="423450" lvl="2" indent="0">
              <a:lnSpc>
                <a:spcPct val="80000"/>
              </a:lnSpc>
              <a:spcBef>
                <a:spcPct val="10000"/>
              </a:spcBef>
              <a:defRPr/>
            </a:pPr>
            <a:endParaRPr lang="pt-BR" sz="2300" b="0" dirty="0">
              <a:latin typeface="Calibri" charset="0"/>
              <a:ea typeface="+mn-ea"/>
            </a:endParaRPr>
          </a:p>
          <a:p>
            <a:pPr marL="423450" lvl="2" indent="0">
              <a:lnSpc>
                <a:spcPct val="80000"/>
              </a:lnSpc>
              <a:spcBef>
                <a:spcPct val="10000"/>
              </a:spcBef>
              <a:defRPr/>
            </a:pPr>
            <a:r>
              <a:rPr lang="pt-BR" sz="2300" b="0" dirty="0">
                <a:latin typeface="Calibri" charset="0"/>
                <a:ea typeface="+mn-ea"/>
              </a:rPr>
              <a:t>O CPC é um órgão de direito privado autônomo que tem como objetivos estudar, preparar, emitir e divulgar pronunciamentos técnicos sobre procedimentos contábeis para permitir a emissão de normas pela entidade reguladora brasileira, convergindo para os padrões internacionais.</a:t>
            </a:r>
          </a:p>
          <a:p>
            <a:pPr marL="423450" lvl="2" indent="0">
              <a:lnSpc>
                <a:spcPct val="80000"/>
              </a:lnSpc>
              <a:spcBef>
                <a:spcPct val="10000"/>
              </a:spcBef>
              <a:defRPr/>
            </a:pPr>
            <a:endParaRPr lang="pt-BR" sz="2300" b="0" dirty="0">
              <a:latin typeface="Calibri" charset="0"/>
              <a:ea typeface="+mn-ea"/>
            </a:endParaRPr>
          </a:p>
          <a:p>
            <a:pPr marL="423450" lvl="2" indent="0">
              <a:lnSpc>
                <a:spcPct val="80000"/>
              </a:lnSpc>
              <a:spcBef>
                <a:spcPct val="10000"/>
              </a:spcBef>
              <a:defRPr/>
            </a:pPr>
            <a:r>
              <a:rPr lang="pt-BR" sz="2300" b="0" dirty="0">
                <a:latin typeface="Calibri" charset="0"/>
                <a:ea typeface="+mn-ea"/>
              </a:rPr>
              <a:t>Adoção da norma internacional – Essência sobre a forma – Mudança com relação ao GAAP brasileiro.</a:t>
            </a:r>
          </a:p>
          <a:p>
            <a:pPr marL="228600" lvl="2" algn="just" eaLnBrk="1" hangingPunct="1">
              <a:lnSpc>
                <a:spcPct val="80000"/>
              </a:lnSpc>
              <a:spcBef>
                <a:spcPts val="1000"/>
              </a:spcBef>
              <a:buClr>
                <a:srgbClr val="FF3300"/>
              </a:buClr>
              <a:defRPr/>
            </a:pPr>
            <a:endParaRPr lang="pt-BR" altLang="pt-BR" sz="2500" dirty="0">
              <a:solidFill>
                <a:srgbClr val="002060"/>
              </a:solidFill>
              <a:latin typeface="Calibri" charset="0"/>
              <a:ea typeface="+mn-ea"/>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spTree>
    <p:extLst>
      <p:ext uri="{BB962C8B-B14F-4D97-AF65-F5344CB8AC3E}">
        <p14:creationId xmlns:p14="http://schemas.microsoft.com/office/powerpoint/2010/main" val="139806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1785014" cy="4708981"/>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a:t>
            </a:r>
          </a:p>
          <a:p>
            <a:pPr>
              <a:lnSpc>
                <a:spcPct val="150000"/>
              </a:lnSpc>
            </a:pPr>
            <a:endParaRPr lang="pt-BR" sz="2000" dirty="0">
              <a:solidFill>
                <a:srgbClr val="1E2C76"/>
              </a:solidFill>
            </a:endParaRPr>
          </a:p>
          <a:p>
            <a:pPr>
              <a:lnSpc>
                <a:spcPct val="150000"/>
              </a:lnSpc>
              <a:spcBef>
                <a:spcPct val="0"/>
              </a:spcBef>
            </a:pPr>
            <a:r>
              <a:rPr lang="pt-BR" altLang="pt-BR" sz="2000" b="1" dirty="0">
                <a:solidFill>
                  <a:srgbClr val="1E2C76"/>
                </a:solidFill>
              </a:rPr>
              <a:t>Gestão Integrada do Capital de Giro</a:t>
            </a:r>
          </a:p>
          <a:p>
            <a:pPr>
              <a:lnSpc>
                <a:spcPct val="150000"/>
              </a:lnSpc>
              <a:spcBef>
                <a:spcPct val="0"/>
              </a:spcBef>
            </a:pPr>
            <a:endParaRPr lang="pt-BR" alt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latin typeface="+mj-lt"/>
            </a:endParaRPr>
          </a:p>
          <a:p>
            <a:pPr>
              <a:lnSpc>
                <a:spcPct val="150000"/>
              </a:lnSpc>
            </a:pPr>
            <a:endParaRPr lang="pt-BR" sz="4000" dirty="0">
              <a:solidFill>
                <a:srgbClr val="1E2C76"/>
              </a:solidFill>
              <a:latin typeface="+mj-lt"/>
            </a:endParaRPr>
          </a:p>
        </p:txBody>
      </p:sp>
      <p:pic>
        <p:nvPicPr>
          <p:cNvPr id="9" name="Imagem 8">
            <a:extLst>
              <a:ext uri="{FF2B5EF4-FFF2-40B4-BE49-F238E27FC236}">
                <a16:creationId xmlns:a16="http://schemas.microsoft.com/office/drawing/2014/main" id="{1DBD5D57-E924-4AA1-8254-4FF6665C2564}"/>
              </a:ext>
            </a:extLst>
          </p:cNvPr>
          <p:cNvPicPr>
            <a:picLocks noChangeAspect="1"/>
          </p:cNvPicPr>
          <p:nvPr/>
        </p:nvPicPr>
        <p:blipFill rotWithShape="1">
          <a:blip r:embed="rId2"/>
          <a:srcRect l="35217" t="52368" r="14239" b="11639"/>
          <a:stretch/>
        </p:blipFill>
        <p:spPr>
          <a:xfrm>
            <a:off x="2103168" y="3113604"/>
            <a:ext cx="7818165" cy="3130195"/>
          </a:xfrm>
          <a:prstGeom prst="rect">
            <a:avLst/>
          </a:prstGeom>
        </p:spPr>
      </p:pic>
    </p:spTree>
    <p:extLst>
      <p:ext uri="{BB962C8B-B14F-4D97-AF65-F5344CB8AC3E}">
        <p14:creationId xmlns:p14="http://schemas.microsoft.com/office/powerpoint/2010/main" val="153617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1785014" cy="4247317"/>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a:t>
            </a:r>
          </a:p>
          <a:p>
            <a:pPr>
              <a:lnSpc>
                <a:spcPct val="150000"/>
              </a:lnSpc>
              <a:spcBef>
                <a:spcPct val="0"/>
              </a:spcBef>
            </a:pPr>
            <a:r>
              <a:rPr lang="pt-BR" altLang="pt-BR" sz="2000" b="1" dirty="0">
                <a:solidFill>
                  <a:srgbClr val="1E2C76"/>
                </a:solidFill>
              </a:rPr>
              <a:t>Efeito Tesoura</a:t>
            </a:r>
          </a:p>
          <a:p>
            <a:pPr>
              <a:lnSpc>
                <a:spcPct val="150000"/>
              </a:lnSpc>
              <a:spcBef>
                <a:spcPct val="0"/>
              </a:spcBef>
            </a:pPr>
            <a:endParaRPr lang="pt-BR" alt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latin typeface="+mj-lt"/>
            </a:endParaRPr>
          </a:p>
          <a:p>
            <a:pPr>
              <a:lnSpc>
                <a:spcPct val="150000"/>
              </a:lnSpc>
            </a:pPr>
            <a:endParaRPr lang="pt-BR" sz="4000" dirty="0">
              <a:solidFill>
                <a:srgbClr val="1E2C76"/>
              </a:solidFill>
              <a:latin typeface="+mj-lt"/>
            </a:endParaRPr>
          </a:p>
        </p:txBody>
      </p:sp>
      <p:pic>
        <p:nvPicPr>
          <p:cNvPr id="8" name="Imagem 7">
            <a:extLst>
              <a:ext uri="{FF2B5EF4-FFF2-40B4-BE49-F238E27FC236}">
                <a16:creationId xmlns:a16="http://schemas.microsoft.com/office/drawing/2014/main" id="{6D68D8BB-9906-4A15-9927-95B683073281}"/>
              </a:ext>
            </a:extLst>
          </p:cNvPr>
          <p:cNvPicPr>
            <a:picLocks noChangeAspect="1"/>
          </p:cNvPicPr>
          <p:nvPr/>
        </p:nvPicPr>
        <p:blipFill rotWithShape="1">
          <a:blip r:embed="rId2"/>
          <a:srcRect l="12717" t="36515" r="49022" b="23465"/>
          <a:stretch/>
        </p:blipFill>
        <p:spPr>
          <a:xfrm>
            <a:off x="2165486" y="2425148"/>
            <a:ext cx="7031015" cy="4134715"/>
          </a:xfrm>
          <a:prstGeom prst="rect">
            <a:avLst/>
          </a:prstGeom>
        </p:spPr>
      </p:pic>
    </p:spTree>
    <p:extLst>
      <p:ext uri="{BB962C8B-B14F-4D97-AF65-F5344CB8AC3E}">
        <p14:creationId xmlns:p14="http://schemas.microsoft.com/office/powerpoint/2010/main" val="395893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1785014" cy="3785652"/>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 - Ciclos</a:t>
            </a:r>
          </a:p>
          <a:p>
            <a:pPr>
              <a:lnSpc>
                <a:spcPct val="150000"/>
              </a:lnSpc>
            </a:pPr>
            <a:endParaRPr 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latin typeface="+mj-lt"/>
            </a:endParaRPr>
          </a:p>
          <a:p>
            <a:pPr>
              <a:lnSpc>
                <a:spcPct val="150000"/>
              </a:lnSpc>
            </a:pPr>
            <a:endParaRPr lang="pt-BR" sz="4000" dirty="0">
              <a:solidFill>
                <a:srgbClr val="1E2C76"/>
              </a:solidFill>
              <a:latin typeface="+mj-lt"/>
            </a:endParaRPr>
          </a:p>
        </p:txBody>
      </p:sp>
      <p:pic>
        <p:nvPicPr>
          <p:cNvPr id="8" name="Imagem 7">
            <a:extLst>
              <a:ext uri="{FF2B5EF4-FFF2-40B4-BE49-F238E27FC236}">
                <a16:creationId xmlns:a16="http://schemas.microsoft.com/office/drawing/2014/main" id="{27CD771F-33D0-46CE-8E84-89341EB328FF}"/>
              </a:ext>
            </a:extLst>
          </p:cNvPr>
          <p:cNvPicPr>
            <a:picLocks noChangeAspect="1"/>
          </p:cNvPicPr>
          <p:nvPr/>
        </p:nvPicPr>
        <p:blipFill rotWithShape="1">
          <a:blip r:embed="rId2"/>
          <a:srcRect l="32609" t="33228" r="17826" b="15152"/>
          <a:stretch/>
        </p:blipFill>
        <p:spPr>
          <a:xfrm>
            <a:off x="1642384" y="1879923"/>
            <a:ext cx="8058207" cy="4718292"/>
          </a:xfrm>
          <a:prstGeom prst="rect">
            <a:avLst/>
          </a:prstGeom>
        </p:spPr>
      </p:pic>
    </p:spTree>
    <p:extLst>
      <p:ext uri="{BB962C8B-B14F-4D97-AF65-F5344CB8AC3E}">
        <p14:creationId xmlns:p14="http://schemas.microsoft.com/office/powerpoint/2010/main" val="649119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12674"/>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1785014" cy="3785652"/>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 – Prazos Médios</a:t>
            </a:r>
          </a:p>
          <a:p>
            <a:pPr>
              <a:lnSpc>
                <a:spcPct val="150000"/>
              </a:lnSpc>
              <a:spcBef>
                <a:spcPct val="0"/>
              </a:spcBef>
            </a:pPr>
            <a:endParaRPr lang="pt-BR" alt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latin typeface="+mj-lt"/>
            </a:endParaRPr>
          </a:p>
          <a:p>
            <a:pPr>
              <a:lnSpc>
                <a:spcPct val="150000"/>
              </a:lnSpc>
            </a:pPr>
            <a:endParaRPr lang="pt-BR" sz="4000" dirty="0">
              <a:solidFill>
                <a:srgbClr val="1E2C76"/>
              </a:solidFill>
              <a:latin typeface="+mj-lt"/>
            </a:endParaRPr>
          </a:p>
        </p:txBody>
      </p:sp>
      <p:grpSp>
        <p:nvGrpSpPr>
          <p:cNvPr id="9" name="Agrupar 8">
            <a:extLst>
              <a:ext uri="{FF2B5EF4-FFF2-40B4-BE49-F238E27FC236}">
                <a16:creationId xmlns:a16="http://schemas.microsoft.com/office/drawing/2014/main" id="{F6A6105E-EBE3-43D4-A44F-FF298513A5E4}"/>
              </a:ext>
            </a:extLst>
          </p:cNvPr>
          <p:cNvGrpSpPr/>
          <p:nvPr/>
        </p:nvGrpSpPr>
        <p:grpSpPr>
          <a:xfrm>
            <a:off x="1167165" y="1738287"/>
            <a:ext cx="8713787" cy="1079500"/>
            <a:chOff x="322263" y="3860800"/>
            <a:chExt cx="8713787" cy="1079500"/>
          </a:xfrm>
        </p:grpSpPr>
        <p:sp>
          <p:nvSpPr>
            <p:cNvPr id="23" name="Text Box 2">
              <a:extLst>
                <a:ext uri="{FF2B5EF4-FFF2-40B4-BE49-F238E27FC236}">
                  <a16:creationId xmlns:a16="http://schemas.microsoft.com/office/drawing/2014/main" id="{7699CEB1-3820-4A5B-87A3-E761C736F032}"/>
                </a:ext>
              </a:extLst>
            </p:cNvPr>
            <p:cNvSpPr txBox="1">
              <a:spLocks noChangeArrowheads="1"/>
            </p:cNvSpPr>
            <p:nvPr/>
          </p:nvSpPr>
          <p:spPr bwMode="auto">
            <a:xfrm>
              <a:off x="371475" y="4089400"/>
              <a:ext cx="3984625"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130000"/>
                </a:lnSpc>
                <a:spcBef>
                  <a:spcPct val="0"/>
                </a:spcBef>
                <a:buFontTx/>
                <a:buNone/>
              </a:pPr>
              <a:r>
                <a:rPr lang="pt-BR" altLang="pt-BR" sz="2200">
                  <a:latin typeface="Tahoma" panose="020B0604030504040204" pitchFamily="34" charset="0"/>
                </a:rPr>
                <a:t>Prazo médio de estocagem =</a:t>
              </a:r>
            </a:p>
          </p:txBody>
        </p:sp>
        <p:sp>
          <p:nvSpPr>
            <p:cNvPr id="24" name="Text Box 3">
              <a:extLst>
                <a:ext uri="{FF2B5EF4-FFF2-40B4-BE49-F238E27FC236}">
                  <a16:creationId xmlns:a16="http://schemas.microsoft.com/office/drawing/2014/main" id="{B6588E08-2F3A-48F6-938C-8DC15827F4A1}"/>
                </a:ext>
              </a:extLst>
            </p:cNvPr>
            <p:cNvSpPr txBox="1">
              <a:spLocks noChangeArrowheads="1"/>
            </p:cNvSpPr>
            <p:nvPr/>
          </p:nvSpPr>
          <p:spPr bwMode="auto">
            <a:xfrm>
              <a:off x="3781425" y="3860800"/>
              <a:ext cx="42846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pt-BR" altLang="pt-BR" sz="2200" dirty="0">
                  <a:latin typeface="Tahoma" panose="020B0604030504040204" pitchFamily="34" charset="0"/>
                </a:rPr>
                <a:t>Estoque médio</a:t>
              </a:r>
            </a:p>
            <a:p>
              <a:pPr algn="ctr" eaLnBrk="1" hangingPunct="1">
                <a:lnSpc>
                  <a:spcPct val="130000"/>
                </a:lnSpc>
                <a:spcBef>
                  <a:spcPct val="0"/>
                </a:spcBef>
                <a:buFontTx/>
                <a:buNone/>
              </a:pPr>
              <a:r>
                <a:rPr lang="pt-BR" altLang="pt-BR" sz="2200" dirty="0">
                  <a:latin typeface="Tahoma" panose="020B0604030504040204" pitchFamily="34" charset="0"/>
                </a:rPr>
                <a:t>Custo dos produtos vendidos</a:t>
              </a:r>
            </a:p>
          </p:txBody>
        </p:sp>
        <p:sp>
          <p:nvSpPr>
            <p:cNvPr id="25" name="Line 4">
              <a:extLst>
                <a:ext uri="{FF2B5EF4-FFF2-40B4-BE49-F238E27FC236}">
                  <a16:creationId xmlns:a16="http://schemas.microsoft.com/office/drawing/2014/main" id="{B71FF2A8-01C8-4B0A-B596-E8D1E16AEFC4}"/>
                </a:ext>
              </a:extLst>
            </p:cNvPr>
            <p:cNvSpPr>
              <a:spLocks noChangeShapeType="1"/>
            </p:cNvSpPr>
            <p:nvPr/>
          </p:nvSpPr>
          <p:spPr bwMode="auto">
            <a:xfrm>
              <a:off x="4117975" y="4402138"/>
              <a:ext cx="37401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26" name="Rectangle 5">
              <a:extLst>
                <a:ext uri="{FF2B5EF4-FFF2-40B4-BE49-F238E27FC236}">
                  <a16:creationId xmlns:a16="http://schemas.microsoft.com/office/drawing/2014/main" id="{F12DA800-8F0F-47ED-AB88-D65CD609BD00}"/>
                </a:ext>
              </a:extLst>
            </p:cNvPr>
            <p:cNvSpPr>
              <a:spLocks noChangeArrowheads="1"/>
            </p:cNvSpPr>
            <p:nvPr/>
          </p:nvSpPr>
          <p:spPr bwMode="auto">
            <a:xfrm>
              <a:off x="322263" y="3860800"/>
              <a:ext cx="8713787" cy="1079500"/>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900">
                <a:latin typeface="Lucida Sans Unicode" panose="020B0602030504020204" pitchFamily="34" charset="0"/>
              </a:endParaRPr>
            </a:p>
          </p:txBody>
        </p:sp>
        <p:sp>
          <p:nvSpPr>
            <p:cNvPr id="27" name="Text Box 9">
              <a:extLst>
                <a:ext uri="{FF2B5EF4-FFF2-40B4-BE49-F238E27FC236}">
                  <a16:creationId xmlns:a16="http://schemas.microsoft.com/office/drawing/2014/main" id="{F817B424-052F-417B-9A5C-7AC8AD3299EE}"/>
                </a:ext>
              </a:extLst>
            </p:cNvPr>
            <p:cNvSpPr txBox="1">
              <a:spLocks noChangeArrowheads="1"/>
            </p:cNvSpPr>
            <p:nvPr/>
          </p:nvSpPr>
          <p:spPr bwMode="auto">
            <a:xfrm>
              <a:off x="7850188" y="4076700"/>
              <a:ext cx="10429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pt-BR" altLang="pt-BR" sz="2200">
                  <a:latin typeface="Tahoma" panose="020B0604030504040204" pitchFamily="34" charset="0"/>
                </a:rPr>
                <a:t>x 360</a:t>
              </a:r>
            </a:p>
          </p:txBody>
        </p:sp>
      </p:grpSp>
      <p:sp>
        <p:nvSpPr>
          <p:cNvPr id="29" name="Text Box 3">
            <a:extLst>
              <a:ext uri="{FF2B5EF4-FFF2-40B4-BE49-F238E27FC236}">
                <a16:creationId xmlns:a16="http://schemas.microsoft.com/office/drawing/2014/main" id="{58C32785-ED1D-4179-8C06-45307460FDD2}"/>
              </a:ext>
            </a:extLst>
          </p:cNvPr>
          <p:cNvSpPr txBox="1">
            <a:spLocks noChangeArrowheads="1"/>
          </p:cNvSpPr>
          <p:nvPr/>
        </p:nvSpPr>
        <p:spPr bwMode="auto">
          <a:xfrm>
            <a:off x="2930210" y="2878912"/>
            <a:ext cx="49672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pt-BR" altLang="pt-BR" sz="2000" dirty="0">
                <a:latin typeface="Tahoma" panose="020B0604030504040204" pitchFamily="34" charset="0"/>
              </a:rPr>
              <a:t>Giro de rotação dos estoques = 360 / PME</a:t>
            </a:r>
          </a:p>
        </p:txBody>
      </p:sp>
      <p:sp>
        <p:nvSpPr>
          <p:cNvPr id="30" name="Rectangle 4">
            <a:extLst>
              <a:ext uri="{FF2B5EF4-FFF2-40B4-BE49-F238E27FC236}">
                <a16:creationId xmlns:a16="http://schemas.microsoft.com/office/drawing/2014/main" id="{A408A1F3-AEFB-4B52-9910-DC45F84AFA42}"/>
              </a:ext>
            </a:extLst>
          </p:cNvPr>
          <p:cNvSpPr>
            <a:spLocks noChangeArrowheads="1"/>
          </p:cNvSpPr>
          <p:nvPr/>
        </p:nvSpPr>
        <p:spPr bwMode="auto">
          <a:xfrm>
            <a:off x="2930211" y="2861779"/>
            <a:ext cx="5087937" cy="588963"/>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900">
              <a:latin typeface="Lucida Sans Unicode" panose="020B0602030504020204" pitchFamily="34" charset="0"/>
            </a:endParaRPr>
          </a:p>
        </p:txBody>
      </p:sp>
      <p:sp>
        <p:nvSpPr>
          <p:cNvPr id="45" name="Text Box 2">
            <a:extLst>
              <a:ext uri="{FF2B5EF4-FFF2-40B4-BE49-F238E27FC236}">
                <a16:creationId xmlns:a16="http://schemas.microsoft.com/office/drawing/2014/main" id="{8915761D-8DFA-47DC-9E0F-D37C18576B54}"/>
              </a:ext>
            </a:extLst>
          </p:cNvPr>
          <p:cNvSpPr txBox="1">
            <a:spLocks noChangeArrowheads="1"/>
          </p:cNvSpPr>
          <p:nvPr/>
        </p:nvSpPr>
        <p:spPr bwMode="auto">
          <a:xfrm>
            <a:off x="2006022" y="4834933"/>
            <a:ext cx="3097213"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pt-BR" altLang="pt-BR" sz="2200" dirty="0">
                <a:latin typeface="Tahoma" panose="020B0604030504040204" pitchFamily="34" charset="0"/>
              </a:rPr>
              <a:t>Prazo Médio Cobrança </a:t>
            </a:r>
          </a:p>
        </p:txBody>
      </p:sp>
      <p:sp>
        <p:nvSpPr>
          <p:cNvPr id="46" name="Text Box 3">
            <a:extLst>
              <a:ext uri="{FF2B5EF4-FFF2-40B4-BE49-F238E27FC236}">
                <a16:creationId xmlns:a16="http://schemas.microsoft.com/office/drawing/2014/main" id="{48CC3B78-EDE5-434D-B233-3BA9AE92DEAE}"/>
              </a:ext>
            </a:extLst>
          </p:cNvPr>
          <p:cNvSpPr txBox="1">
            <a:spLocks noChangeArrowheads="1"/>
          </p:cNvSpPr>
          <p:nvPr/>
        </p:nvSpPr>
        <p:spPr bwMode="auto">
          <a:xfrm>
            <a:off x="5306486" y="4680802"/>
            <a:ext cx="2592387"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pt-BR" altLang="pt-BR" sz="2200" dirty="0">
                <a:latin typeface="Tahoma" panose="020B0604030504040204" pitchFamily="34" charset="0"/>
              </a:rPr>
              <a:t>Clientes (média)</a:t>
            </a:r>
          </a:p>
          <a:p>
            <a:pPr algn="ctr" eaLnBrk="1" hangingPunct="1">
              <a:lnSpc>
                <a:spcPct val="130000"/>
              </a:lnSpc>
              <a:spcBef>
                <a:spcPct val="0"/>
              </a:spcBef>
              <a:buFontTx/>
              <a:buNone/>
            </a:pPr>
            <a:r>
              <a:rPr lang="pt-BR" altLang="pt-BR" sz="2200" dirty="0">
                <a:latin typeface="Tahoma" panose="020B0604030504040204" pitchFamily="34" charset="0"/>
              </a:rPr>
              <a:t>Vendas a prazo</a:t>
            </a:r>
          </a:p>
        </p:txBody>
      </p:sp>
      <p:sp>
        <p:nvSpPr>
          <p:cNvPr id="47" name="Line 4">
            <a:extLst>
              <a:ext uri="{FF2B5EF4-FFF2-40B4-BE49-F238E27FC236}">
                <a16:creationId xmlns:a16="http://schemas.microsoft.com/office/drawing/2014/main" id="{5E9B7C6D-1085-452F-A35F-AB44D3BB07AB}"/>
              </a:ext>
            </a:extLst>
          </p:cNvPr>
          <p:cNvSpPr>
            <a:spLocks noChangeShapeType="1"/>
          </p:cNvSpPr>
          <p:nvPr/>
        </p:nvSpPr>
        <p:spPr bwMode="auto">
          <a:xfrm flipV="1">
            <a:off x="5413854" y="5311245"/>
            <a:ext cx="23764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48" name="Rectangle 5">
            <a:extLst>
              <a:ext uri="{FF2B5EF4-FFF2-40B4-BE49-F238E27FC236}">
                <a16:creationId xmlns:a16="http://schemas.microsoft.com/office/drawing/2014/main" id="{205846E7-C65F-437D-B593-4166EDD44944}"/>
              </a:ext>
            </a:extLst>
          </p:cNvPr>
          <p:cNvSpPr>
            <a:spLocks noChangeArrowheads="1"/>
          </p:cNvSpPr>
          <p:nvPr/>
        </p:nvSpPr>
        <p:spPr bwMode="auto">
          <a:xfrm>
            <a:off x="1975995" y="4630805"/>
            <a:ext cx="7096125" cy="1079500"/>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900">
              <a:latin typeface="Lucida Sans Unicode" panose="020B0602030504020204" pitchFamily="34" charset="0"/>
            </a:endParaRPr>
          </a:p>
        </p:txBody>
      </p:sp>
      <p:sp>
        <p:nvSpPr>
          <p:cNvPr id="49" name="Text Box 9">
            <a:extLst>
              <a:ext uri="{FF2B5EF4-FFF2-40B4-BE49-F238E27FC236}">
                <a16:creationId xmlns:a16="http://schemas.microsoft.com/office/drawing/2014/main" id="{94972352-B488-4F26-9F40-EAF477DEB76D}"/>
              </a:ext>
            </a:extLst>
          </p:cNvPr>
          <p:cNvSpPr txBox="1">
            <a:spLocks noChangeArrowheads="1"/>
          </p:cNvSpPr>
          <p:nvPr/>
        </p:nvSpPr>
        <p:spPr bwMode="auto">
          <a:xfrm>
            <a:off x="7868003" y="4882709"/>
            <a:ext cx="10429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pt-BR" altLang="pt-BR" sz="2200" dirty="0">
                <a:latin typeface="Tahoma" panose="020B0604030504040204" pitchFamily="34" charset="0"/>
              </a:rPr>
              <a:t>x 360</a:t>
            </a:r>
          </a:p>
        </p:txBody>
      </p:sp>
      <p:sp>
        <p:nvSpPr>
          <p:cNvPr id="50" name="Text Box 10">
            <a:extLst>
              <a:ext uri="{FF2B5EF4-FFF2-40B4-BE49-F238E27FC236}">
                <a16:creationId xmlns:a16="http://schemas.microsoft.com/office/drawing/2014/main" id="{AFA82BE2-6357-4035-B147-0A4819BFD111}"/>
              </a:ext>
            </a:extLst>
          </p:cNvPr>
          <p:cNvSpPr txBox="1">
            <a:spLocks noChangeArrowheads="1"/>
          </p:cNvSpPr>
          <p:nvPr/>
        </p:nvSpPr>
        <p:spPr bwMode="auto">
          <a:xfrm>
            <a:off x="4913792" y="4875271"/>
            <a:ext cx="4333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pt-BR" altLang="pt-BR" sz="2200" dirty="0">
                <a:latin typeface="Tahoma" panose="020B0604030504040204" pitchFamily="34" charset="0"/>
              </a:rPr>
              <a:t>=</a:t>
            </a:r>
          </a:p>
        </p:txBody>
      </p:sp>
      <p:grpSp>
        <p:nvGrpSpPr>
          <p:cNvPr id="14" name="Agrupar 13">
            <a:extLst>
              <a:ext uri="{FF2B5EF4-FFF2-40B4-BE49-F238E27FC236}">
                <a16:creationId xmlns:a16="http://schemas.microsoft.com/office/drawing/2014/main" id="{4AC731E4-A082-4120-8300-21F1796FEC31}"/>
              </a:ext>
            </a:extLst>
          </p:cNvPr>
          <p:cNvGrpSpPr/>
          <p:nvPr/>
        </p:nvGrpSpPr>
        <p:grpSpPr>
          <a:xfrm>
            <a:off x="1081566" y="3484566"/>
            <a:ext cx="8785225" cy="1079500"/>
            <a:chOff x="250825" y="3630613"/>
            <a:chExt cx="8785225" cy="1079500"/>
          </a:xfrm>
        </p:grpSpPr>
        <p:sp>
          <p:nvSpPr>
            <p:cNvPr id="51" name="Text Box 2">
              <a:extLst>
                <a:ext uri="{FF2B5EF4-FFF2-40B4-BE49-F238E27FC236}">
                  <a16:creationId xmlns:a16="http://schemas.microsoft.com/office/drawing/2014/main" id="{4C3A6043-44E0-4164-ABFE-F8555E9D69C1}"/>
                </a:ext>
              </a:extLst>
            </p:cNvPr>
            <p:cNvSpPr txBox="1">
              <a:spLocks noChangeArrowheads="1"/>
            </p:cNvSpPr>
            <p:nvPr/>
          </p:nvSpPr>
          <p:spPr bwMode="auto">
            <a:xfrm>
              <a:off x="250825" y="3657600"/>
              <a:ext cx="36004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pt-BR" altLang="pt-BR" sz="2200">
                  <a:latin typeface="Tahoma" panose="020B0604030504040204" pitchFamily="34" charset="0"/>
                </a:rPr>
                <a:t>Prazo médio de pagamento a fornecedores </a:t>
              </a:r>
            </a:p>
          </p:txBody>
        </p:sp>
        <p:sp>
          <p:nvSpPr>
            <p:cNvPr id="52" name="Text Box 3">
              <a:extLst>
                <a:ext uri="{FF2B5EF4-FFF2-40B4-BE49-F238E27FC236}">
                  <a16:creationId xmlns:a16="http://schemas.microsoft.com/office/drawing/2014/main" id="{39CB6994-0520-4901-97F8-8B60C599CF72}"/>
                </a:ext>
              </a:extLst>
            </p:cNvPr>
            <p:cNvSpPr txBox="1">
              <a:spLocks noChangeArrowheads="1"/>
            </p:cNvSpPr>
            <p:nvPr/>
          </p:nvSpPr>
          <p:spPr bwMode="auto">
            <a:xfrm>
              <a:off x="3781425" y="3657600"/>
              <a:ext cx="42846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pt-BR" altLang="pt-BR" sz="2200">
                  <a:latin typeface="Tahoma" panose="020B0604030504040204" pitchFamily="34" charset="0"/>
                </a:rPr>
                <a:t>Fornecedores (média)</a:t>
              </a:r>
            </a:p>
            <a:p>
              <a:pPr algn="ctr" eaLnBrk="1" hangingPunct="1">
                <a:lnSpc>
                  <a:spcPct val="130000"/>
                </a:lnSpc>
                <a:spcBef>
                  <a:spcPct val="0"/>
                </a:spcBef>
                <a:buFontTx/>
                <a:buNone/>
              </a:pPr>
              <a:r>
                <a:rPr lang="pt-BR" altLang="pt-BR" sz="2200">
                  <a:latin typeface="Tahoma" panose="020B0604030504040204" pitchFamily="34" charset="0"/>
                </a:rPr>
                <a:t>Compras anuais a prazo</a:t>
              </a:r>
            </a:p>
          </p:txBody>
        </p:sp>
        <p:sp>
          <p:nvSpPr>
            <p:cNvPr id="53" name="Line 4">
              <a:extLst>
                <a:ext uri="{FF2B5EF4-FFF2-40B4-BE49-F238E27FC236}">
                  <a16:creationId xmlns:a16="http://schemas.microsoft.com/office/drawing/2014/main" id="{8B8BE1DC-9654-483F-B579-1993C5FB26C9}"/>
                </a:ext>
              </a:extLst>
            </p:cNvPr>
            <p:cNvSpPr>
              <a:spLocks noChangeShapeType="1"/>
            </p:cNvSpPr>
            <p:nvPr/>
          </p:nvSpPr>
          <p:spPr bwMode="auto">
            <a:xfrm>
              <a:off x="4067175" y="4198938"/>
              <a:ext cx="37401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54" name="Rectangle 5">
              <a:extLst>
                <a:ext uri="{FF2B5EF4-FFF2-40B4-BE49-F238E27FC236}">
                  <a16:creationId xmlns:a16="http://schemas.microsoft.com/office/drawing/2014/main" id="{A6C4BBF1-F9C6-4237-9EA7-31FD50644B77}"/>
                </a:ext>
              </a:extLst>
            </p:cNvPr>
            <p:cNvSpPr>
              <a:spLocks noChangeArrowheads="1"/>
            </p:cNvSpPr>
            <p:nvPr/>
          </p:nvSpPr>
          <p:spPr bwMode="auto">
            <a:xfrm>
              <a:off x="322263" y="3630613"/>
              <a:ext cx="8713787" cy="1079500"/>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900">
                <a:latin typeface="Lucida Sans Unicode" panose="020B0602030504020204" pitchFamily="34" charset="0"/>
              </a:endParaRPr>
            </a:p>
          </p:txBody>
        </p:sp>
        <p:sp>
          <p:nvSpPr>
            <p:cNvPr id="55" name="Text Box 9">
              <a:extLst>
                <a:ext uri="{FF2B5EF4-FFF2-40B4-BE49-F238E27FC236}">
                  <a16:creationId xmlns:a16="http://schemas.microsoft.com/office/drawing/2014/main" id="{8CB542BF-48AB-4551-BF5D-CEA4CC49B54F}"/>
                </a:ext>
              </a:extLst>
            </p:cNvPr>
            <p:cNvSpPr txBox="1">
              <a:spLocks noChangeArrowheads="1"/>
            </p:cNvSpPr>
            <p:nvPr/>
          </p:nvSpPr>
          <p:spPr bwMode="auto">
            <a:xfrm>
              <a:off x="7850188" y="3873500"/>
              <a:ext cx="10429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pt-BR" altLang="pt-BR" sz="2200">
                  <a:latin typeface="Tahoma" panose="020B0604030504040204" pitchFamily="34" charset="0"/>
                </a:rPr>
                <a:t>x 360</a:t>
              </a:r>
            </a:p>
          </p:txBody>
        </p:sp>
        <p:sp>
          <p:nvSpPr>
            <p:cNvPr id="56" name="Text Box 10">
              <a:extLst>
                <a:ext uri="{FF2B5EF4-FFF2-40B4-BE49-F238E27FC236}">
                  <a16:creationId xmlns:a16="http://schemas.microsoft.com/office/drawing/2014/main" id="{B3AC960F-F313-4D86-94D2-E15DE2CFE865}"/>
                </a:ext>
              </a:extLst>
            </p:cNvPr>
            <p:cNvSpPr txBox="1">
              <a:spLocks noChangeArrowheads="1"/>
            </p:cNvSpPr>
            <p:nvPr/>
          </p:nvSpPr>
          <p:spPr bwMode="auto">
            <a:xfrm>
              <a:off x="3706813" y="3886200"/>
              <a:ext cx="4333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pt-BR" altLang="pt-BR" sz="2200">
                  <a:latin typeface="Tahoma" panose="020B0604030504040204" pitchFamily="34" charset="0"/>
                </a:rPr>
                <a:t>=</a:t>
              </a:r>
            </a:p>
          </p:txBody>
        </p:sp>
      </p:grpSp>
      <p:grpSp>
        <p:nvGrpSpPr>
          <p:cNvPr id="15" name="Agrupar 14">
            <a:extLst>
              <a:ext uri="{FF2B5EF4-FFF2-40B4-BE49-F238E27FC236}">
                <a16:creationId xmlns:a16="http://schemas.microsoft.com/office/drawing/2014/main" id="{659CE3C0-D7DA-487B-8A73-2EE967390C5A}"/>
              </a:ext>
            </a:extLst>
          </p:cNvPr>
          <p:cNvGrpSpPr/>
          <p:nvPr/>
        </p:nvGrpSpPr>
        <p:grpSpPr>
          <a:xfrm>
            <a:off x="1548253" y="5725823"/>
            <a:ext cx="8667750" cy="1027916"/>
            <a:chOff x="323850" y="3500438"/>
            <a:chExt cx="8667750" cy="1079500"/>
          </a:xfrm>
        </p:grpSpPr>
        <p:sp>
          <p:nvSpPr>
            <p:cNvPr id="57" name="Text Box 2">
              <a:extLst>
                <a:ext uri="{FF2B5EF4-FFF2-40B4-BE49-F238E27FC236}">
                  <a16:creationId xmlns:a16="http://schemas.microsoft.com/office/drawing/2014/main" id="{7F9D11DD-858D-401F-AC4D-C44C352CB473}"/>
                </a:ext>
              </a:extLst>
            </p:cNvPr>
            <p:cNvSpPr txBox="1">
              <a:spLocks noChangeArrowheads="1"/>
            </p:cNvSpPr>
            <p:nvPr/>
          </p:nvSpPr>
          <p:spPr bwMode="auto">
            <a:xfrm>
              <a:off x="323850" y="3571875"/>
              <a:ext cx="34766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pt-BR" altLang="pt-BR" sz="2200">
                  <a:latin typeface="Tahoma" panose="020B0604030504040204" pitchFamily="34" charset="0"/>
                </a:rPr>
                <a:t>Prazo médio de desconto de duplicatas</a:t>
              </a:r>
            </a:p>
          </p:txBody>
        </p:sp>
        <p:sp>
          <p:nvSpPr>
            <p:cNvPr id="58" name="Text Box 3">
              <a:extLst>
                <a:ext uri="{FF2B5EF4-FFF2-40B4-BE49-F238E27FC236}">
                  <a16:creationId xmlns:a16="http://schemas.microsoft.com/office/drawing/2014/main" id="{C97AC880-97B4-4CED-B3BE-3C99C9852B50}"/>
                </a:ext>
              </a:extLst>
            </p:cNvPr>
            <p:cNvSpPr txBox="1">
              <a:spLocks noChangeArrowheads="1"/>
            </p:cNvSpPr>
            <p:nvPr/>
          </p:nvSpPr>
          <p:spPr bwMode="auto">
            <a:xfrm>
              <a:off x="3852863" y="3551238"/>
              <a:ext cx="43402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pt-BR" altLang="pt-BR" sz="2200">
                  <a:latin typeface="Tahoma" panose="020B0604030504040204" pitchFamily="34" charset="0"/>
                </a:rPr>
                <a:t>Duplicatas descontadas (média)</a:t>
              </a:r>
            </a:p>
            <a:p>
              <a:pPr algn="ctr" eaLnBrk="1" hangingPunct="1">
                <a:lnSpc>
                  <a:spcPct val="130000"/>
                </a:lnSpc>
                <a:spcBef>
                  <a:spcPct val="0"/>
                </a:spcBef>
                <a:buFontTx/>
                <a:buNone/>
              </a:pPr>
              <a:r>
                <a:rPr lang="pt-BR" altLang="pt-BR" sz="2200">
                  <a:latin typeface="Tahoma" panose="020B0604030504040204" pitchFamily="34" charset="0"/>
                </a:rPr>
                <a:t>Vendas a prazo</a:t>
              </a:r>
            </a:p>
          </p:txBody>
        </p:sp>
        <p:sp>
          <p:nvSpPr>
            <p:cNvPr id="59" name="Line 4">
              <a:extLst>
                <a:ext uri="{FF2B5EF4-FFF2-40B4-BE49-F238E27FC236}">
                  <a16:creationId xmlns:a16="http://schemas.microsoft.com/office/drawing/2014/main" id="{F820CD7E-2652-42E9-A86F-C5A19E73518D}"/>
                </a:ext>
              </a:extLst>
            </p:cNvPr>
            <p:cNvSpPr>
              <a:spLocks noChangeShapeType="1"/>
            </p:cNvSpPr>
            <p:nvPr/>
          </p:nvSpPr>
          <p:spPr bwMode="auto">
            <a:xfrm flipV="1">
              <a:off x="3997325" y="4076700"/>
              <a:ext cx="40322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pt-BR"/>
            </a:p>
          </p:txBody>
        </p:sp>
        <p:sp>
          <p:nvSpPr>
            <p:cNvPr id="60" name="Rectangle 5">
              <a:extLst>
                <a:ext uri="{FF2B5EF4-FFF2-40B4-BE49-F238E27FC236}">
                  <a16:creationId xmlns:a16="http://schemas.microsoft.com/office/drawing/2014/main" id="{284F2BE6-B67B-4785-80E0-0B3E7DD8CF33}"/>
                </a:ext>
              </a:extLst>
            </p:cNvPr>
            <p:cNvSpPr>
              <a:spLocks noChangeArrowheads="1"/>
            </p:cNvSpPr>
            <p:nvPr/>
          </p:nvSpPr>
          <p:spPr bwMode="auto">
            <a:xfrm>
              <a:off x="396875" y="3500438"/>
              <a:ext cx="8567738" cy="1079500"/>
            </a:xfrm>
            <a:prstGeom prst="rect">
              <a:avLst/>
            </a:prstGeom>
            <a:noFill/>
            <a:ln w="25400">
              <a:solidFill>
                <a:srgbClr val="FF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pt-BR" altLang="pt-BR" sz="1900">
                <a:latin typeface="Lucida Sans Unicode" panose="020B0602030504020204" pitchFamily="34" charset="0"/>
              </a:endParaRPr>
            </a:p>
          </p:txBody>
        </p:sp>
        <p:sp>
          <p:nvSpPr>
            <p:cNvPr id="61" name="Text Box 9">
              <a:extLst>
                <a:ext uri="{FF2B5EF4-FFF2-40B4-BE49-F238E27FC236}">
                  <a16:creationId xmlns:a16="http://schemas.microsoft.com/office/drawing/2014/main" id="{C12681D2-F170-4799-87B8-F4B3906D3D74}"/>
                </a:ext>
              </a:extLst>
            </p:cNvPr>
            <p:cNvSpPr txBox="1">
              <a:spLocks noChangeArrowheads="1"/>
            </p:cNvSpPr>
            <p:nvPr/>
          </p:nvSpPr>
          <p:spPr bwMode="auto">
            <a:xfrm>
              <a:off x="7948613" y="3754438"/>
              <a:ext cx="10429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pt-BR" altLang="pt-BR" sz="2200">
                  <a:latin typeface="Tahoma" panose="020B0604030504040204" pitchFamily="34" charset="0"/>
                </a:rPr>
                <a:t>x 360</a:t>
              </a:r>
            </a:p>
          </p:txBody>
        </p:sp>
        <p:sp>
          <p:nvSpPr>
            <p:cNvPr id="62" name="Text Box 10">
              <a:extLst>
                <a:ext uri="{FF2B5EF4-FFF2-40B4-BE49-F238E27FC236}">
                  <a16:creationId xmlns:a16="http://schemas.microsoft.com/office/drawing/2014/main" id="{70D59F6E-4CD1-41FB-B24F-729923325CDE}"/>
                </a:ext>
              </a:extLst>
            </p:cNvPr>
            <p:cNvSpPr txBox="1">
              <a:spLocks noChangeArrowheads="1"/>
            </p:cNvSpPr>
            <p:nvPr/>
          </p:nvSpPr>
          <p:spPr bwMode="auto">
            <a:xfrm>
              <a:off x="3636963" y="3767138"/>
              <a:ext cx="433387"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ct val="130000"/>
                </a:lnSpc>
                <a:spcBef>
                  <a:spcPct val="0"/>
                </a:spcBef>
                <a:buFontTx/>
                <a:buNone/>
              </a:pPr>
              <a:r>
                <a:rPr lang="pt-BR" altLang="pt-BR" sz="2200">
                  <a:latin typeface="Tahoma" panose="020B0604030504040204" pitchFamily="34" charset="0"/>
                </a:rPr>
                <a:t>=</a:t>
              </a:r>
            </a:p>
          </p:txBody>
        </p:sp>
      </p:grpSp>
    </p:spTree>
    <p:extLst>
      <p:ext uri="{BB962C8B-B14F-4D97-AF65-F5344CB8AC3E}">
        <p14:creationId xmlns:p14="http://schemas.microsoft.com/office/powerpoint/2010/main" val="393072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1785014" cy="3785652"/>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 - Ciclos</a:t>
            </a:r>
          </a:p>
          <a:p>
            <a:pPr>
              <a:lnSpc>
                <a:spcPct val="150000"/>
              </a:lnSpc>
            </a:pPr>
            <a:endParaRPr 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latin typeface="+mj-lt"/>
            </a:endParaRPr>
          </a:p>
          <a:p>
            <a:pPr>
              <a:lnSpc>
                <a:spcPct val="150000"/>
              </a:lnSpc>
            </a:pPr>
            <a:endParaRPr lang="pt-BR" sz="4000" dirty="0">
              <a:solidFill>
                <a:srgbClr val="1E2C76"/>
              </a:solidFill>
              <a:latin typeface="+mj-lt"/>
            </a:endParaRPr>
          </a:p>
        </p:txBody>
      </p:sp>
      <p:pic>
        <p:nvPicPr>
          <p:cNvPr id="8" name="Imagem 7">
            <a:extLst>
              <a:ext uri="{FF2B5EF4-FFF2-40B4-BE49-F238E27FC236}">
                <a16:creationId xmlns:a16="http://schemas.microsoft.com/office/drawing/2014/main" id="{27CD771F-33D0-46CE-8E84-89341EB328FF}"/>
              </a:ext>
            </a:extLst>
          </p:cNvPr>
          <p:cNvPicPr>
            <a:picLocks noChangeAspect="1"/>
          </p:cNvPicPr>
          <p:nvPr/>
        </p:nvPicPr>
        <p:blipFill rotWithShape="1">
          <a:blip r:embed="rId2"/>
          <a:srcRect l="32609" t="33228" r="17826" b="15152"/>
          <a:stretch/>
        </p:blipFill>
        <p:spPr>
          <a:xfrm>
            <a:off x="1642384" y="1879923"/>
            <a:ext cx="8058207" cy="4718292"/>
          </a:xfrm>
          <a:prstGeom prst="rect">
            <a:avLst/>
          </a:prstGeom>
        </p:spPr>
      </p:pic>
    </p:spTree>
    <p:extLst>
      <p:ext uri="{BB962C8B-B14F-4D97-AF65-F5344CB8AC3E}">
        <p14:creationId xmlns:p14="http://schemas.microsoft.com/office/powerpoint/2010/main" val="33211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1785014" cy="3785652"/>
          </a:xfrm>
          <a:prstGeom prst="rect">
            <a:avLst/>
          </a:prstGeom>
          <a:noFill/>
        </p:spPr>
        <p:txBody>
          <a:bodyPr wrap="square" rtlCol="0">
            <a:spAutoFit/>
          </a:bodyPr>
          <a:lstStyle/>
          <a:p>
            <a:pPr>
              <a:lnSpc>
                <a:spcPct val="150000"/>
              </a:lnSpc>
            </a:pPr>
            <a:r>
              <a:rPr lang="pt-BR" sz="4000" b="1" dirty="0">
                <a:solidFill>
                  <a:srgbClr val="1E2C76"/>
                </a:solidFill>
                <a:latin typeface="+mj-lt"/>
              </a:rPr>
              <a:t>Análise do Capital de Giro - Ciclos</a:t>
            </a:r>
          </a:p>
          <a:p>
            <a:pPr>
              <a:lnSpc>
                <a:spcPct val="150000"/>
              </a:lnSpc>
            </a:pPr>
            <a:endParaRPr 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endParaRPr>
          </a:p>
          <a:p>
            <a:pPr>
              <a:lnSpc>
                <a:spcPct val="150000"/>
              </a:lnSpc>
            </a:pPr>
            <a:endParaRPr lang="pt-BR" sz="2000" dirty="0">
              <a:solidFill>
                <a:srgbClr val="1E2C76"/>
              </a:solidFill>
              <a:latin typeface="+mj-lt"/>
            </a:endParaRPr>
          </a:p>
          <a:p>
            <a:pPr>
              <a:lnSpc>
                <a:spcPct val="150000"/>
              </a:lnSpc>
            </a:pPr>
            <a:endParaRPr lang="pt-BR" sz="4000" dirty="0">
              <a:solidFill>
                <a:srgbClr val="1E2C76"/>
              </a:solidFill>
              <a:latin typeface="+mj-lt"/>
            </a:endParaRPr>
          </a:p>
        </p:txBody>
      </p:sp>
      <p:pic>
        <p:nvPicPr>
          <p:cNvPr id="9" name="Imagem 8">
            <a:extLst>
              <a:ext uri="{FF2B5EF4-FFF2-40B4-BE49-F238E27FC236}">
                <a16:creationId xmlns:a16="http://schemas.microsoft.com/office/drawing/2014/main" id="{1DAD48B8-6B80-46F3-BED8-F3D96FAC75D0}"/>
              </a:ext>
            </a:extLst>
          </p:cNvPr>
          <p:cNvPicPr>
            <a:picLocks noChangeAspect="1"/>
          </p:cNvPicPr>
          <p:nvPr/>
        </p:nvPicPr>
        <p:blipFill rotWithShape="1">
          <a:blip r:embed="rId2"/>
          <a:srcRect l="32282" t="29427" r="17391" b="11639"/>
          <a:stretch/>
        </p:blipFill>
        <p:spPr>
          <a:xfrm>
            <a:off x="1853514" y="1677361"/>
            <a:ext cx="7677300" cy="5054687"/>
          </a:xfrm>
          <a:prstGeom prst="rect">
            <a:avLst/>
          </a:prstGeom>
        </p:spPr>
      </p:pic>
    </p:spTree>
    <p:extLst>
      <p:ext uri="{BB962C8B-B14F-4D97-AF65-F5344CB8AC3E}">
        <p14:creationId xmlns:p14="http://schemas.microsoft.com/office/powerpoint/2010/main" val="41773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4482121" y="2595050"/>
            <a:ext cx="3227758" cy="1077218"/>
          </a:xfrm>
          <a:prstGeom prst="rect">
            <a:avLst/>
          </a:prstGeom>
          <a:noFill/>
        </p:spPr>
        <p:txBody>
          <a:bodyPr wrap="square" rtlCol="0">
            <a:spAutoFit/>
          </a:bodyPr>
          <a:lstStyle/>
          <a:p>
            <a:pPr algn="ctr"/>
            <a:r>
              <a:rPr lang="pt-BR" sz="3200" b="1" dirty="0">
                <a:solidFill>
                  <a:srgbClr val="1E2C76"/>
                </a:solidFill>
                <a:latin typeface="+mj-lt"/>
              </a:rPr>
              <a:t>Exemplo Prático – Sala de Aula</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180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4482121" y="2595050"/>
            <a:ext cx="3227758" cy="1077218"/>
          </a:xfrm>
          <a:prstGeom prst="rect">
            <a:avLst/>
          </a:prstGeom>
          <a:noFill/>
        </p:spPr>
        <p:txBody>
          <a:bodyPr wrap="square" rtlCol="0">
            <a:spAutoFit/>
          </a:bodyPr>
          <a:lstStyle/>
          <a:p>
            <a:pPr algn="ctr"/>
            <a:r>
              <a:rPr lang="pt-BR" sz="3200" b="1" dirty="0">
                <a:solidFill>
                  <a:srgbClr val="1E2C76"/>
                </a:solidFill>
                <a:latin typeface="+mj-lt"/>
              </a:rPr>
              <a:t>Exemplo Prático – Estudo de caso</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13640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4482121" y="2595050"/>
            <a:ext cx="3227758" cy="1077218"/>
          </a:xfrm>
          <a:prstGeom prst="rect">
            <a:avLst/>
          </a:prstGeom>
          <a:noFill/>
        </p:spPr>
        <p:txBody>
          <a:bodyPr wrap="square" rtlCol="0">
            <a:spAutoFit/>
          </a:bodyPr>
          <a:lstStyle/>
          <a:p>
            <a:pPr algn="ctr"/>
            <a:r>
              <a:rPr lang="pt-BR" sz="3200" b="1" dirty="0">
                <a:solidFill>
                  <a:srgbClr val="1E2C76"/>
                </a:solidFill>
                <a:latin typeface="+mj-lt"/>
              </a:rPr>
              <a:t>Exemplo Prático – Lista de Exercícios</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50368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3819511" y="2648059"/>
            <a:ext cx="4847409" cy="1077218"/>
          </a:xfrm>
          <a:prstGeom prst="rect">
            <a:avLst/>
          </a:prstGeom>
          <a:noFill/>
        </p:spPr>
        <p:txBody>
          <a:bodyPr wrap="square" rtlCol="0">
            <a:spAutoFit/>
          </a:bodyPr>
          <a:lstStyle/>
          <a:p>
            <a:pPr algn="ctr"/>
            <a:r>
              <a:rPr lang="pt-BR" sz="3200" b="1" dirty="0">
                <a:solidFill>
                  <a:srgbClr val="1E2C76"/>
                </a:solidFill>
                <a:latin typeface="+mj-lt"/>
              </a:rPr>
              <a:t>Demonstração do Resultado do Exercício - DRE</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32475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443673" y="1570662"/>
            <a:ext cx="11304654" cy="4795695"/>
          </a:xfrm>
          <a:prstGeom prst="rect">
            <a:avLst/>
          </a:prstGeom>
        </p:spPr>
        <p:txBody>
          <a:bodyPr>
            <a:normAutofit fontScale="92500" lnSpcReduction="20000"/>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3200" dirty="0">
                <a:solidFill>
                  <a:srgbClr val="1E2C76"/>
                </a:solidFill>
                <a:latin typeface="+mn-lt"/>
                <a:ea typeface="+mn-ea"/>
              </a:rPr>
              <a:t>Demonstrações Principais</a:t>
            </a:r>
          </a:p>
          <a:p>
            <a:pPr marL="228600" lvl="2" algn="just" eaLnBrk="1" hangingPunct="1">
              <a:lnSpc>
                <a:spcPct val="80000"/>
              </a:lnSpc>
              <a:spcBef>
                <a:spcPts val="1000"/>
              </a:spcBef>
              <a:buClr>
                <a:srgbClr val="FF3300"/>
              </a:buClr>
              <a:defRPr/>
            </a:pPr>
            <a:r>
              <a:rPr lang="pt-BR" altLang="pt-BR" sz="2500" b="0" dirty="0">
                <a:latin typeface="Calibri" charset="0"/>
                <a:ea typeface="+mn-ea"/>
              </a:rPr>
              <a:t>	</a:t>
            </a:r>
            <a:endParaRPr lang="pt-BR" altLang="pt-BR" sz="2500" b="0" dirty="0">
              <a:solidFill>
                <a:srgbClr val="002060"/>
              </a:solidFill>
              <a:latin typeface="Calibri" charset="0"/>
              <a:ea typeface="+mn-ea"/>
            </a:endParaRPr>
          </a:p>
          <a:p>
            <a:pPr marL="252000" lvl="1">
              <a:spcBef>
                <a:spcPct val="10000"/>
              </a:spcBef>
            </a:pPr>
            <a:r>
              <a:rPr lang="pt-BR" altLang="pt-BR" sz="2500" dirty="0">
                <a:latin typeface="Calibri" charset="0"/>
                <a:ea typeface="+mn-ea"/>
              </a:rPr>
              <a:t>Balanço Patrimonial (BP): </a:t>
            </a:r>
          </a:p>
          <a:p>
            <a:pPr marL="766350" lvl="2" indent="-342900">
              <a:spcBef>
                <a:spcPct val="10000"/>
              </a:spcBef>
              <a:buFont typeface="Wingdings" pitchFamily="2" charset="2"/>
              <a:buChar char="ü"/>
            </a:pPr>
            <a:r>
              <a:rPr lang="pt-BR" altLang="pt-BR" sz="2500" b="0" dirty="0">
                <a:latin typeface="Calibri" charset="0"/>
                <a:ea typeface="+mn-ea"/>
              </a:rPr>
              <a:t>Relata a situação patrimonial e financeira da empresa, na data-base de encerramento do exercício social.</a:t>
            </a:r>
          </a:p>
          <a:p>
            <a:pPr marL="423450" lvl="2" indent="0">
              <a:spcBef>
                <a:spcPct val="10000"/>
              </a:spcBef>
              <a:buNone/>
            </a:pPr>
            <a:endParaRPr lang="pt-BR" altLang="pt-BR" sz="2500" dirty="0">
              <a:latin typeface="Calibri" charset="0"/>
              <a:ea typeface="+mn-ea"/>
            </a:endParaRPr>
          </a:p>
          <a:p>
            <a:pPr marL="252000" lvl="1">
              <a:spcBef>
                <a:spcPct val="10000"/>
              </a:spcBef>
            </a:pPr>
            <a:r>
              <a:rPr lang="pt-BR" altLang="pt-BR" sz="2500" dirty="0">
                <a:latin typeface="Calibri" charset="0"/>
                <a:ea typeface="+mn-ea"/>
              </a:rPr>
              <a:t>Demonstração de Resultado do Exercício (DRE):</a:t>
            </a:r>
          </a:p>
          <a:p>
            <a:pPr marL="709200" lvl="2" indent="-285750">
              <a:spcBef>
                <a:spcPct val="10000"/>
              </a:spcBef>
              <a:buFont typeface="Wingdings" pitchFamily="2" charset="2"/>
              <a:buChar char="ü"/>
            </a:pPr>
            <a:r>
              <a:rPr lang="pt-BR" altLang="pt-BR" sz="2500" b="0" dirty="0">
                <a:latin typeface="Calibri" charset="0"/>
                <a:ea typeface="+mn-ea"/>
              </a:rPr>
              <a:t>Mostra quanto a empresa ganhou (lucrou) ou perdeu (prejuízo) durante o exercício social.</a:t>
            </a:r>
          </a:p>
          <a:p>
            <a:pPr marL="423450" lvl="2" indent="0">
              <a:spcBef>
                <a:spcPct val="10000"/>
              </a:spcBef>
              <a:buNone/>
            </a:pPr>
            <a:endParaRPr lang="pt-BR" altLang="pt-BR" sz="2500" b="0" dirty="0">
              <a:latin typeface="Calibri" charset="0"/>
              <a:ea typeface="+mn-ea"/>
            </a:endParaRPr>
          </a:p>
          <a:p>
            <a:pPr marL="252000" lvl="1">
              <a:spcBef>
                <a:spcPct val="10000"/>
              </a:spcBef>
            </a:pPr>
            <a:r>
              <a:rPr lang="pt-BR" altLang="pt-BR" sz="2500" dirty="0">
                <a:latin typeface="Calibri" charset="0"/>
                <a:ea typeface="+mn-ea"/>
              </a:rPr>
              <a:t>Demonstração de Fluxo de Caixa (DFC):</a:t>
            </a:r>
          </a:p>
          <a:p>
            <a:pPr marL="709200" lvl="2" indent="-285750">
              <a:spcBef>
                <a:spcPct val="10000"/>
              </a:spcBef>
              <a:buFont typeface="Wingdings" pitchFamily="2" charset="2"/>
              <a:buChar char="ü"/>
            </a:pPr>
            <a:r>
              <a:rPr lang="pt-BR" altLang="pt-BR" sz="2500" b="0" dirty="0">
                <a:latin typeface="Calibri" charset="0"/>
                <a:ea typeface="+mn-ea"/>
              </a:rPr>
              <a:t>Relata os pagamentos e recebimentos ocorridos durante o exercício social.</a:t>
            </a:r>
          </a:p>
          <a:p>
            <a:pPr marL="709200" lvl="2" indent="-285750">
              <a:spcBef>
                <a:spcPct val="10000"/>
              </a:spcBef>
              <a:buFont typeface="Wingdings" pitchFamily="2" charset="2"/>
              <a:buChar char="ü"/>
            </a:pPr>
            <a:r>
              <a:rPr lang="pt-BR" altLang="pt-BR" sz="2500" b="0" dirty="0">
                <a:latin typeface="Calibri" charset="0"/>
                <a:ea typeface="+mn-ea"/>
              </a:rPr>
              <a:t>Classificados em atividades operacionais, de investimento e de financiamento da empresa.</a:t>
            </a:r>
          </a:p>
          <a:p>
            <a:pPr marL="228600" lvl="2" algn="just" eaLnBrk="1" hangingPunct="1">
              <a:lnSpc>
                <a:spcPct val="80000"/>
              </a:lnSpc>
              <a:spcBef>
                <a:spcPts val="1000"/>
              </a:spcBef>
              <a:buClr>
                <a:srgbClr val="FF3300"/>
              </a:buClr>
              <a:defRPr/>
            </a:pPr>
            <a:endParaRPr lang="pt-BR" altLang="pt-BR" sz="2500" dirty="0">
              <a:solidFill>
                <a:srgbClr val="002060"/>
              </a:solidFill>
              <a:latin typeface="Calibri" charset="0"/>
              <a:ea typeface="+mn-ea"/>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spTree>
    <p:extLst>
      <p:ext uri="{BB962C8B-B14F-4D97-AF65-F5344CB8AC3E}">
        <p14:creationId xmlns:p14="http://schemas.microsoft.com/office/powerpoint/2010/main" val="334753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0260186" cy="7017306"/>
          </a:xfrm>
          <a:prstGeom prst="rect">
            <a:avLst/>
          </a:prstGeom>
          <a:noFill/>
        </p:spPr>
        <p:txBody>
          <a:bodyPr wrap="square" rtlCol="0">
            <a:spAutoFit/>
          </a:bodyPr>
          <a:lstStyle/>
          <a:p>
            <a:pPr>
              <a:lnSpc>
                <a:spcPct val="150000"/>
              </a:lnSpc>
            </a:pPr>
            <a:r>
              <a:rPr lang="pt-BR" sz="4000" b="1" dirty="0">
                <a:solidFill>
                  <a:srgbClr val="1E2C76"/>
                </a:solidFill>
                <a:latin typeface="+mj-lt"/>
              </a:rPr>
              <a:t>Demonstração do Resultado do Exercício - DRE</a:t>
            </a:r>
          </a:p>
          <a:p>
            <a:pPr>
              <a:lnSpc>
                <a:spcPct val="150000"/>
              </a:lnSpc>
            </a:pPr>
            <a:r>
              <a:rPr lang="pt-BR" altLang="pt-BR" sz="2000" dirty="0">
                <a:solidFill>
                  <a:srgbClr val="1E2C76"/>
                </a:solidFill>
              </a:rPr>
              <a:t>A Demonstração de Resultados tem como objetivo apurar a variação da riqueza da empresa ao longo do tempo, ou seja, em medir o fluxo de renda. Resultado econômico.</a:t>
            </a:r>
          </a:p>
          <a:p>
            <a:pPr>
              <a:lnSpc>
                <a:spcPct val="150000"/>
              </a:lnSpc>
            </a:pPr>
            <a:endParaRPr lang="pt-BR" altLang="pt-BR" sz="2000" dirty="0">
              <a:solidFill>
                <a:srgbClr val="1E2C76"/>
              </a:solidFill>
            </a:endParaRPr>
          </a:p>
          <a:p>
            <a:pPr>
              <a:lnSpc>
                <a:spcPct val="150000"/>
              </a:lnSpc>
            </a:pPr>
            <a:r>
              <a:rPr lang="pt-BR" sz="2000" dirty="0">
                <a:solidFill>
                  <a:srgbClr val="1E2C76"/>
                </a:solidFill>
              </a:rPr>
              <a:t>A Demonstração de Resultados segue </a:t>
            </a:r>
            <a:r>
              <a:rPr lang="pt-BR" sz="2000" b="1" dirty="0">
                <a:solidFill>
                  <a:srgbClr val="1E2C76"/>
                </a:solidFill>
              </a:rPr>
              <a:t>o regime de competência</a:t>
            </a:r>
            <a:r>
              <a:rPr lang="pt-BR" sz="2000" dirty="0">
                <a:solidFill>
                  <a:srgbClr val="1E2C76"/>
                </a:solidFill>
              </a:rPr>
              <a:t>, em que receitas são reconhecidas no fato gerador, que, na grande maioria dos casos, é a venda do produto, mercadoria ou a prestação do serviço.</a:t>
            </a:r>
          </a:p>
          <a:p>
            <a:pPr>
              <a:lnSpc>
                <a:spcPct val="150000"/>
              </a:lnSpc>
            </a:pPr>
            <a:r>
              <a:rPr lang="pt-BR" sz="2000" dirty="0">
                <a:solidFill>
                  <a:srgbClr val="1E2C76"/>
                </a:solidFill>
              </a:rPr>
              <a:t>Para apuração do resultado, são confrontados com a receita os gastos para gerar essa receita.</a:t>
            </a:r>
          </a:p>
          <a:p>
            <a:pPr marL="0" lvl="1">
              <a:lnSpc>
                <a:spcPct val="150000"/>
              </a:lnSpc>
            </a:pPr>
            <a:endParaRPr lang="pt-BR" sz="2000" dirty="0">
              <a:solidFill>
                <a:srgbClr val="1E2C76"/>
              </a:solidFill>
            </a:endParaRPr>
          </a:p>
          <a:p>
            <a:pPr marL="0" lvl="1">
              <a:lnSpc>
                <a:spcPct val="150000"/>
              </a:lnSpc>
            </a:pPr>
            <a:r>
              <a:rPr lang="pt-BR" sz="2000" dirty="0">
                <a:solidFill>
                  <a:srgbClr val="1E2C76"/>
                </a:solidFill>
              </a:rPr>
              <a:t>Receita ≠ Recebimento</a:t>
            </a:r>
          </a:p>
          <a:p>
            <a:pPr marL="0" lvl="1">
              <a:lnSpc>
                <a:spcPct val="150000"/>
              </a:lnSpc>
            </a:pPr>
            <a:r>
              <a:rPr lang="pt-BR" sz="2000" dirty="0">
                <a:solidFill>
                  <a:srgbClr val="1E2C76"/>
                </a:solidFill>
              </a:rPr>
              <a:t>Custo ou despesa ≠ Pagamento</a:t>
            </a:r>
          </a:p>
          <a:p>
            <a:pPr>
              <a:lnSpc>
                <a:spcPct val="150000"/>
              </a:lnSpc>
            </a:pPr>
            <a:endParaRPr lang="pt-BR" altLang="pt-BR" sz="2000" dirty="0">
              <a:solidFill>
                <a:srgbClr val="1E2C76"/>
              </a:solidFill>
            </a:endParaRPr>
          </a:p>
          <a:p>
            <a:pPr>
              <a:lnSpc>
                <a:spcPct val="150000"/>
              </a:lnSpc>
            </a:pPr>
            <a:endParaRPr lang="pt-BR" sz="4000" dirty="0">
              <a:solidFill>
                <a:srgbClr val="1E2C76"/>
              </a:solidFill>
              <a:latin typeface="+mj-lt"/>
            </a:endParaRPr>
          </a:p>
        </p:txBody>
      </p:sp>
    </p:spTree>
    <p:extLst>
      <p:ext uri="{BB962C8B-B14F-4D97-AF65-F5344CB8AC3E}">
        <p14:creationId xmlns:p14="http://schemas.microsoft.com/office/powerpoint/2010/main" val="227127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0260186" cy="7017306"/>
          </a:xfrm>
          <a:prstGeom prst="rect">
            <a:avLst/>
          </a:prstGeom>
          <a:noFill/>
        </p:spPr>
        <p:txBody>
          <a:bodyPr wrap="square" rtlCol="0">
            <a:spAutoFit/>
          </a:bodyPr>
          <a:lstStyle/>
          <a:p>
            <a:pPr>
              <a:lnSpc>
                <a:spcPct val="150000"/>
              </a:lnSpc>
            </a:pPr>
            <a:r>
              <a:rPr lang="pt-BR" sz="4000" b="1" dirty="0">
                <a:solidFill>
                  <a:srgbClr val="1E2C76"/>
                </a:solidFill>
                <a:latin typeface="+mj-lt"/>
              </a:rPr>
              <a:t>Demonstração do Resultado do Exercício - DRE</a:t>
            </a:r>
            <a:endParaRPr lang="pt-BR" altLang="pt-BR" sz="2000" dirty="0">
              <a:solidFill>
                <a:srgbClr val="1E2C76"/>
              </a:solidFill>
            </a:endParaRPr>
          </a:p>
          <a:p>
            <a:pPr>
              <a:lnSpc>
                <a:spcPct val="150000"/>
              </a:lnSpc>
            </a:pPr>
            <a:r>
              <a:rPr lang="pt-BR" sz="2000" b="1" dirty="0">
                <a:solidFill>
                  <a:srgbClr val="1E2C76"/>
                </a:solidFill>
              </a:rPr>
              <a:t>Reconhecimento de receita:</a:t>
            </a:r>
          </a:p>
          <a:p>
            <a:pPr marL="0" lvl="1">
              <a:lnSpc>
                <a:spcPct val="150000"/>
              </a:lnSpc>
            </a:pPr>
            <a:r>
              <a:rPr lang="pt-BR" sz="2000" dirty="0">
                <a:solidFill>
                  <a:srgbClr val="1E2C76"/>
                </a:solidFill>
              </a:rPr>
              <a:t>Para se reconhecer uma receita, é necessário que sejam preenchidos todos os requisitos que seguem:</a:t>
            </a:r>
          </a:p>
          <a:p>
            <a:pPr marL="0" lvl="2">
              <a:lnSpc>
                <a:spcPct val="150000"/>
              </a:lnSpc>
            </a:pPr>
            <a:r>
              <a:rPr lang="pt-BR" sz="2000" dirty="0">
                <a:solidFill>
                  <a:srgbClr val="1E2C76"/>
                </a:solidFill>
              </a:rPr>
              <a:t>os riscos e benefícios do bem devem ser transferidos ao comprador;</a:t>
            </a:r>
          </a:p>
          <a:p>
            <a:pPr marL="0" lvl="2">
              <a:lnSpc>
                <a:spcPct val="150000"/>
              </a:lnSpc>
            </a:pPr>
            <a:r>
              <a:rPr lang="pt-BR" sz="2000" dirty="0">
                <a:solidFill>
                  <a:srgbClr val="1E2C76"/>
                </a:solidFill>
              </a:rPr>
              <a:t>o vendedor recebeu caixa ou algo que pode, confiavelmente, ser conversível em caixa;</a:t>
            </a:r>
          </a:p>
          <a:p>
            <a:pPr marL="0" lvl="2">
              <a:lnSpc>
                <a:spcPct val="150000"/>
              </a:lnSpc>
            </a:pPr>
            <a:r>
              <a:rPr lang="pt-BR" sz="2000" dirty="0">
                <a:solidFill>
                  <a:srgbClr val="1E2C76"/>
                </a:solidFill>
              </a:rPr>
              <a:t>o vendedor consegue estimar com razoável precisão as despesas ainda não cumpridas decorrentes da receita.</a:t>
            </a:r>
          </a:p>
          <a:p>
            <a:pPr>
              <a:lnSpc>
                <a:spcPct val="150000"/>
              </a:lnSpc>
            </a:pPr>
            <a:r>
              <a:rPr lang="pt-BR" sz="2000" b="1" dirty="0">
                <a:solidFill>
                  <a:srgbClr val="1E2C76"/>
                </a:solidFill>
              </a:rPr>
              <a:t>Reconhecimento de despesa:</a:t>
            </a:r>
          </a:p>
          <a:p>
            <a:pPr marL="0" lvl="1">
              <a:lnSpc>
                <a:spcPct val="150000"/>
              </a:lnSpc>
            </a:pPr>
            <a:r>
              <a:rPr lang="pt-BR" sz="2000" dirty="0">
                <a:solidFill>
                  <a:srgbClr val="1E2C76"/>
                </a:solidFill>
              </a:rPr>
              <a:t>Confrontação receita e despesa – </a:t>
            </a:r>
            <a:r>
              <a:rPr lang="pt-BR" sz="2000" b="1" dirty="0">
                <a:solidFill>
                  <a:srgbClr val="1E2C76"/>
                </a:solidFill>
              </a:rPr>
              <a:t>Princípio da Competência</a:t>
            </a:r>
          </a:p>
          <a:p>
            <a:pPr marL="0" lvl="1">
              <a:lnSpc>
                <a:spcPct val="150000"/>
              </a:lnSpc>
            </a:pPr>
            <a:r>
              <a:rPr lang="pt-BR" sz="2000" dirty="0">
                <a:solidFill>
                  <a:srgbClr val="1E2C76"/>
                </a:solidFill>
              </a:rPr>
              <a:t>Despesa é um consumo de ativo para gerar receitas.</a:t>
            </a:r>
          </a:p>
          <a:p>
            <a:pPr>
              <a:lnSpc>
                <a:spcPct val="150000"/>
              </a:lnSpc>
            </a:pPr>
            <a:endParaRPr lang="pt-BR" altLang="pt-BR" sz="2000" dirty="0">
              <a:solidFill>
                <a:srgbClr val="1E2C76"/>
              </a:solidFill>
            </a:endParaRPr>
          </a:p>
          <a:p>
            <a:pPr>
              <a:lnSpc>
                <a:spcPct val="150000"/>
              </a:lnSpc>
            </a:pPr>
            <a:endParaRPr lang="pt-BR" sz="4000" dirty="0">
              <a:solidFill>
                <a:srgbClr val="1E2C76"/>
              </a:solidFill>
              <a:latin typeface="+mj-lt"/>
            </a:endParaRPr>
          </a:p>
        </p:txBody>
      </p:sp>
    </p:spTree>
    <p:extLst>
      <p:ext uri="{BB962C8B-B14F-4D97-AF65-F5344CB8AC3E}">
        <p14:creationId xmlns:p14="http://schemas.microsoft.com/office/powerpoint/2010/main" val="347071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0260186" cy="4247317"/>
          </a:xfrm>
          <a:prstGeom prst="rect">
            <a:avLst/>
          </a:prstGeom>
          <a:noFill/>
        </p:spPr>
        <p:txBody>
          <a:bodyPr wrap="square" rtlCol="0">
            <a:spAutoFit/>
          </a:bodyPr>
          <a:lstStyle/>
          <a:p>
            <a:pPr>
              <a:lnSpc>
                <a:spcPct val="150000"/>
              </a:lnSpc>
            </a:pPr>
            <a:r>
              <a:rPr lang="pt-BR" sz="4000" b="1" dirty="0">
                <a:solidFill>
                  <a:srgbClr val="1E2C76"/>
                </a:solidFill>
                <a:latin typeface="+mj-lt"/>
              </a:rPr>
              <a:t>Apresentação DRE</a:t>
            </a:r>
          </a:p>
          <a:p>
            <a:pPr>
              <a:lnSpc>
                <a:spcPct val="150000"/>
              </a:lnSpc>
            </a:pPr>
            <a:endParaRPr lang="pt-BR" altLang="pt-BR" sz="2000" dirty="0">
              <a:solidFill>
                <a:srgbClr val="1E2C76"/>
              </a:solidFill>
            </a:endParaRPr>
          </a:p>
          <a:p>
            <a:pPr>
              <a:lnSpc>
                <a:spcPct val="150000"/>
              </a:lnSpc>
              <a:buClr>
                <a:srgbClr val="008000"/>
              </a:buClr>
              <a:buNone/>
              <a:defRPr/>
            </a:pPr>
            <a:r>
              <a:rPr lang="pt-BR" sz="2000" b="1" dirty="0">
                <a:solidFill>
                  <a:srgbClr val="1E2C76"/>
                </a:solidFill>
              </a:rPr>
              <a:t>RECEITAS – </a:t>
            </a:r>
            <a:r>
              <a:rPr lang="pt-BR" sz="2000" dirty="0">
                <a:solidFill>
                  <a:srgbClr val="1E2C76"/>
                </a:solidFill>
              </a:rPr>
              <a:t>Valores obtidos na venda de produtos, bens ou serviços prestados pela empresa. </a:t>
            </a:r>
          </a:p>
          <a:p>
            <a:pPr>
              <a:lnSpc>
                <a:spcPct val="150000"/>
              </a:lnSpc>
              <a:buClr>
                <a:srgbClr val="008000"/>
              </a:buClr>
              <a:buNone/>
              <a:defRPr/>
            </a:pPr>
            <a:r>
              <a:rPr lang="pt-BR" sz="2000" b="1" dirty="0">
                <a:solidFill>
                  <a:srgbClr val="1E2C76"/>
                </a:solidFill>
              </a:rPr>
              <a:t>(-) CUSTOS E DESPESAS – </a:t>
            </a:r>
            <a:r>
              <a:rPr lang="pt-BR" sz="2000" dirty="0">
                <a:solidFill>
                  <a:srgbClr val="1E2C76"/>
                </a:solidFill>
              </a:rPr>
              <a:t>são consumos de ativos ou aumentos de passivo que têm como objetivo produção de receitas.</a:t>
            </a:r>
          </a:p>
          <a:p>
            <a:pPr>
              <a:lnSpc>
                <a:spcPct val="150000"/>
              </a:lnSpc>
              <a:buClr>
                <a:srgbClr val="008000"/>
              </a:buClr>
              <a:buNone/>
              <a:defRPr/>
            </a:pPr>
            <a:r>
              <a:rPr lang="pt-BR" sz="2000" dirty="0">
                <a:solidFill>
                  <a:srgbClr val="1E2C76"/>
                </a:solidFill>
              </a:rPr>
              <a:t> </a:t>
            </a:r>
            <a:r>
              <a:rPr lang="pt-BR" sz="2000" b="1" dirty="0">
                <a:solidFill>
                  <a:srgbClr val="1E2C76"/>
                </a:solidFill>
              </a:rPr>
              <a:t>= LUCRO ou PREJUIZO </a:t>
            </a:r>
            <a:r>
              <a:rPr lang="pt-BR" sz="2000" dirty="0">
                <a:solidFill>
                  <a:srgbClr val="1E2C76"/>
                </a:solidFill>
              </a:rPr>
              <a:t>– diferença entre receitas e despesas de um determinado período</a:t>
            </a:r>
            <a:endParaRPr lang="pt-BR" altLang="pt-BR" sz="2000" dirty="0">
              <a:solidFill>
                <a:srgbClr val="1E2C76"/>
              </a:solidFill>
            </a:endParaRPr>
          </a:p>
          <a:p>
            <a:pPr>
              <a:lnSpc>
                <a:spcPct val="150000"/>
              </a:lnSpc>
            </a:pPr>
            <a:endParaRPr lang="pt-BR" sz="4000" dirty="0">
              <a:solidFill>
                <a:srgbClr val="1E2C76"/>
              </a:solidFill>
              <a:latin typeface="+mj-lt"/>
            </a:endParaRPr>
          </a:p>
        </p:txBody>
      </p:sp>
    </p:spTree>
    <p:extLst>
      <p:ext uri="{BB962C8B-B14F-4D97-AF65-F5344CB8AC3E}">
        <p14:creationId xmlns:p14="http://schemas.microsoft.com/office/powerpoint/2010/main" val="176436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0260186" cy="7017306"/>
          </a:xfrm>
          <a:prstGeom prst="rect">
            <a:avLst/>
          </a:prstGeom>
          <a:noFill/>
        </p:spPr>
        <p:txBody>
          <a:bodyPr wrap="square" rtlCol="0">
            <a:spAutoFit/>
          </a:bodyPr>
          <a:lstStyle/>
          <a:p>
            <a:pPr>
              <a:lnSpc>
                <a:spcPct val="150000"/>
              </a:lnSpc>
            </a:pPr>
            <a:r>
              <a:rPr lang="pt-BR" sz="4000" b="1" dirty="0">
                <a:solidFill>
                  <a:srgbClr val="1E2C76"/>
                </a:solidFill>
                <a:latin typeface="+mj-lt"/>
              </a:rPr>
              <a:t>Regime Caixa e Regime Competência</a:t>
            </a:r>
          </a:p>
          <a:p>
            <a:pPr marL="0" lvl="1">
              <a:lnSpc>
                <a:spcPct val="150000"/>
              </a:lnSpc>
            </a:pPr>
            <a:r>
              <a:rPr lang="pt-BR" sz="2000" dirty="0">
                <a:solidFill>
                  <a:srgbClr val="1E2C76"/>
                </a:solidFill>
              </a:rPr>
              <a:t>Exemplo:</a:t>
            </a:r>
          </a:p>
          <a:p>
            <a:pPr marL="0" lvl="1">
              <a:lnSpc>
                <a:spcPct val="150000"/>
              </a:lnSpc>
            </a:pPr>
            <a:endParaRPr lang="pt-BR" sz="2000" dirty="0">
              <a:solidFill>
                <a:srgbClr val="1E2C76"/>
              </a:solidFill>
            </a:endParaRPr>
          </a:p>
          <a:p>
            <a:pPr marL="0" lvl="1">
              <a:lnSpc>
                <a:spcPct val="150000"/>
              </a:lnSpc>
            </a:pPr>
            <a:r>
              <a:rPr lang="pt-BR" sz="2000" dirty="0">
                <a:solidFill>
                  <a:srgbClr val="1E2C76"/>
                </a:solidFill>
              </a:rPr>
              <a:t>Empresa X:</a:t>
            </a:r>
          </a:p>
          <a:p>
            <a:pPr marL="0" lvl="1">
              <a:lnSpc>
                <a:spcPct val="150000"/>
              </a:lnSpc>
            </a:pPr>
            <a:r>
              <a:rPr lang="pt-BR" sz="2000" dirty="0">
                <a:solidFill>
                  <a:srgbClr val="1E2C76"/>
                </a:solidFill>
              </a:rPr>
              <a:t>Receita de Vendas R$ 360.000,00</a:t>
            </a:r>
          </a:p>
          <a:p>
            <a:pPr marL="0" lvl="1">
              <a:lnSpc>
                <a:spcPct val="150000"/>
              </a:lnSpc>
            </a:pPr>
            <a:r>
              <a:rPr lang="pt-BR" sz="2000" dirty="0">
                <a:solidFill>
                  <a:srgbClr val="1E2C76"/>
                </a:solidFill>
              </a:rPr>
              <a:t>20% no período e 80% no futuro.</a:t>
            </a:r>
          </a:p>
          <a:p>
            <a:pPr marL="0" lvl="1">
              <a:lnSpc>
                <a:spcPct val="150000"/>
              </a:lnSpc>
            </a:pPr>
            <a:r>
              <a:rPr lang="pt-BR" sz="2000" dirty="0">
                <a:solidFill>
                  <a:srgbClr val="1E2C76"/>
                </a:solidFill>
              </a:rPr>
              <a:t>Despesas: R$ 200.000,00</a:t>
            </a:r>
          </a:p>
          <a:p>
            <a:pPr marL="0" lvl="1">
              <a:lnSpc>
                <a:spcPct val="150000"/>
              </a:lnSpc>
            </a:pPr>
            <a:r>
              <a:rPr lang="pt-BR" sz="2000" dirty="0">
                <a:solidFill>
                  <a:srgbClr val="1E2C76"/>
                </a:solidFill>
              </a:rPr>
              <a:t>80% no período e 20% no futuro.</a:t>
            </a:r>
          </a:p>
          <a:p>
            <a:pPr marL="0" lvl="1">
              <a:lnSpc>
                <a:spcPct val="150000"/>
              </a:lnSpc>
            </a:pPr>
            <a:endParaRPr lang="pt-BR" sz="2000" dirty="0">
              <a:solidFill>
                <a:srgbClr val="1E2C76"/>
              </a:solidFill>
            </a:endParaRPr>
          </a:p>
          <a:p>
            <a:pPr marL="0" lvl="1" algn="ctr">
              <a:lnSpc>
                <a:spcPct val="150000"/>
              </a:lnSpc>
            </a:pPr>
            <a:r>
              <a:rPr lang="pt-BR" sz="2000" b="1" dirty="0">
                <a:solidFill>
                  <a:srgbClr val="1E2C76"/>
                </a:solidFill>
              </a:rPr>
              <a:t>Qual o resultado caixa e qual o resultado por competência dessas operações?</a:t>
            </a:r>
          </a:p>
          <a:p>
            <a:pPr marL="0" lvl="1">
              <a:lnSpc>
                <a:spcPct val="150000"/>
              </a:lnSpc>
            </a:pPr>
            <a:endParaRPr lang="pt-BR" sz="2000" dirty="0">
              <a:solidFill>
                <a:srgbClr val="1E2C76"/>
              </a:solidFill>
            </a:endParaRPr>
          </a:p>
          <a:p>
            <a:pPr>
              <a:lnSpc>
                <a:spcPct val="150000"/>
              </a:lnSpc>
            </a:pPr>
            <a:endParaRPr lang="pt-BR" altLang="pt-BR" sz="2000" dirty="0">
              <a:solidFill>
                <a:srgbClr val="1E2C76"/>
              </a:solidFill>
            </a:endParaRPr>
          </a:p>
          <a:p>
            <a:pPr>
              <a:lnSpc>
                <a:spcPct val="150000"/>
              </a:lnSpc>
            </a:pPr>
            <a:endParaRPr lang="pt-BR" sz="4000" dirty="0">
              <a:solidFill>
                <a:srgbClr val="1E2C76"/>
              </a:solidFill>
              <a:latin typeface="+mj-lt"/>
            </a:endParaRPr>
          </a:p>
        </p:txBody>
      </p:sp>
    </p:spTree>
    <p:extLst>
      <p:ext uri="{BB962C8B-B14F-4D97-AF65-F5344CB8AC3E}">
        <p14:creationId xmlns:p14="http://schemas.microsoft.com/office/powerpoint/2010/main" val="20223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0260186" cy="6001643"/>
          </a:xfrm>
          <a:prstGeom prst="rect">
            <a:avLst/>
          </a:prstGeom>
          <a:noFill/>
        </p:spPr>
        <p:txBody>
          <a:bodyPr wrap="square" rtlCol="0">
            <a:spAutoFit/>
          </a:bodyPr>
          <a:lstStyle/>
          <a:p>
            <a:pPr>
              <a:lnSpc>
                <a:spcPct val="150000"/>
              </a:lnSpc>
            </a:pPr>
            <a:endParaRPr lang="pt-BR" sz="4000" b="1" dirty="0">
              <a:solidFill>
                <a:srgbClr val="1E2C76"/>
              </a:solidFill>
              <a:latin typeface="+mj-lt"/>
            </a:endParaRPr>
          </a:p>
          <a:p>
            <a:pPr>
              <a:lnSpc>
                <a:spcPct val="90000"/>
              </a:lnSpc>
              <a:defRPr/>
            </a:pPr>
            <a:r>
              <a:rPr lang="pt-BR" sz="2000" dirty="0">
                <a:solidFill>
                  <a:srgbClr val="1E2C76"/>
                </a:solidFill>
              </a:rPr>
              <a:t>EXEMPLO: a empresa XXX fabrica equipamentos de precisão, sob demanda:</a:t>
            </a:r>
          </a:p>
          <a:p>
            <a:pPr lvl="1">
              <a:lnSpc>
                <a:spcPct val="90000"/>
              </a:lnSpc>
              <a:defRPr/>
            </a:pPr>
            <a:r>
              <a:rPr lang="pt-BR" sz="2000" dirty="0">
                <a:solidFill>
                  <a:srgbClr val="1E2C76"/>
                </a:solidFill>
              </a:rPr>
              <a:t>Recebeu um pedido em 11/novembro/x1, </a:t>
            </a:r>
          </a:p>
          <a:p>
            <a:pPr lvl="1">
              <a:lnSpc>
                <a:spcPct val="90000"/>
              </a:lnSpc>
              <a:defRPr/>
            </a:pPr>
            <a:r>
              <a:rPr lang="pt-BR" sz="2000" dirty="0">
                <a:solidFill>
                  <a:srgbClr val="1E2C76"/>
                </a:solidFill>
              </a:rPr>
              <a:t>Fechou o pedido de compra de matéria-prima em 25/novembro/x1,</a:t>
            </a:r>
          </a:p>
          <a:p>
            <a:pPr lvl="1">
              <a:lnSpc>
                <a:spcPct val="90000"/>
              </a:lnSpc>
              <a:defRPr/>
            </a:pPr>
            <a:r>
              <a:rPr lang="pt-BR" sz="2000" dirty="0">
                <a:solidFill>
                  <a:srgbClr val="1E2C76"/>
                </a:solidFill>
              </a:rPr>
              <a:t>Pagou a matéria-prima em 30/novembro/x1,</a:t>
            </a:r>
          </a:p>
          <a:p>
            <a:pPr lvl="1">
              <a:lnSpc>
                <a:spcPct val="90000"/>
              </a:lnSpc>
              <a:defRPr/>
            </a:pPr>
            <a:r>
              <a:rPr lang="pt-BR" sz="2000" dirty="0">
                <a:solidFill>
                  <a:srgbClr val="1E2C76"/>
                </a:solidFill>
              </a:rPr>
              <a:t>Completou a produção em 15/dezembro/x1,</a:t>
            </a:r>
          </a:p>
          <a:p>
            <a:pPr lvl="1">
              <a:lnSpc>
                <a:spcPct val="90000"/>
              </a:lnSpc>
              <a:defRPr/>
            </a:pPr>
            <a:r>
              <a:rPr lang="pt-BR" sz="2000" dirty="0">
                <a:solidFill>
                  <a:srgbClr val="1E2C76"/>
                </a:solidFill>
              </a:rPr>
              <a:t>Entregou ao cliente o equipamento em 17/dezembro/x1,</a:t>
            </a:r>
          </a:p>
          <a:p>
            <a:pPr lvl="1">
              <a:lnSpc>
                <a:spcPct val="90000"/>
              </a:lnSpc>
              <a:defRPr/>
            </a:pPr>
            <a:r>
              <a:rPr lang="pt-BR" sz="2000" dirty="0">
                <a:solidFill>
                  <a:srgbClr val="1E2C76"/>
                </a:solidFill>
              </a:rPr>
              <a:t>Cliente pagou a 1ª de 3 parcelas em 20/dezembro/x1,</a:t>
            </a:r>
          </a:p>
          <a:p>
            <a:pPr lvl="1">
              <a:lnSpc>
                <a:spcPct val="90000"/>
              </a:lnSpc>
              <a:defRPr/>
            </a:pPr>
            <a:r>
              <a:rPr lang="pt-BR" sz="2000" dirty="0">
                <a:solidFill>
                  <a:srgbClr val="1E2C76"/>
                </a:solidFill>
              </a:rPr>
              <a:t>Cliente pagou a última parcela em 20/fevereiro/x2.</a:t>
            </a:r>
          </a:p>
          <a:p>
            <a:pPr marL="342000" lvl="1">
              <a:defRPr/>
            </a:pPr>
            <a:endParaRPr lang="pt-BR" sz="2000" dirty="0">
              <a:solidFill>
                <a:srgbClr val="1E2C76"/>
              </a:solidFill>
            </a:endParaRPr>
          </a:p>
          <a:p>
            <a:pPr marL="342000" lvl="1">
              <a:defRPr/>
            </a:pPr>
            <a:r>
              <a:rPr lang="pt-BR" sz="2000" dirty="0">
                <a:solidFill>
                  <a:srgbClr val="1E2C76"/>
                </a:solidFill>
              </a:rPr>
              <a:t>Quando a contabilidade reconhece a receita?</a:t>
            </a:r>
          </a:p>
          <a:p>
            <a:pPr marL="342000" lvl="1">
              <a:defRPr/>
            </a:pPr>
            <a:r>
              <a:rPr lang="pt-BR" sz="2000" dirty="0">
                <a:solidFill>
                  <a:srgbClr val="1E2C76"/>
                </a:solidFill>
              </a:rPr>
              <a:t>E em qual data reconhece o custo?</a:t>
            </a:r>
            <a:endParaRPr lang="pt-BR" sz="2000" b="1" dirty="0">
              <a:solidFill>
                <a:srgbClr val="1E2C76"/>
              </a:solidFill>
            </a:endParaRPr>
          </a:p>
          <a:p>
            <a:pPr marL="0" lvl="1">
              <a:lnSpc>
                <a:spcPct val="150000"/>
              </a:lnSpc>
            </a:pPr>
            <a:endParaRPr lang="pt-BR" sz="2000" dirty="0">
              <a:solidFill>
                <a:srgbClr val="1E2C76"/>
              </a:solidFill>
            </a:endParaRPr>
          </a:p>
          <a:p>
            <a:pPr>
              <a:lnSpc>
                <a:spcPct val="150000"/>
              </a:lnSpc>
            </a:pPr>
            <a:endParaRPr lang="pt-BR" altLang="pt-BR" sz="2000" dirty="0">
              <a:solidFill>
                <a:srgbClr val="1E2C76"/>
              </a:solidFill>
            </a:endParaRPr>
          </a:p>
          <a:p>
            <a:pPr>
              <a:lnSpc>
                <a:spcPct val="150000"/>
              </a:lnSpc>
            </a:pPr>
            <a:endParaRPr lang="pt-BR" sz="4000" dirty="0">
              <a:solidFill>
                <a:srgbClr val="1E2C76"/>
              </a:solidFill>
              <a:latin typeface="+mj-lt"/>
            </a:endParaRPr>
          </a:p>
        </p:txBody>
      </p:sp>
    </p:spTree>
    <p:extLst>
      <p:ext uri="{BB962C8B-B14F-4D97-AF65-F5344CB8AC3E}">
        <p14:creationId xmlns:p14="http://schemas.microsoft.com/office/powerpoint/2010/main" val="389040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pic>
        <p:nvPicPr>
          <p:cNvPr id="20" name="Imagem 19">
            <a:extLst>
              <a:ext uri="{FF2B5EF4-FFF2-40B4-BE49-F238E27FC236}">
                <a16:creationId xmlns:a16="http://schemas.microsoft.com/office/drawing/2014/main" id="{64896795-C60F-4824-A637-A92DE4915DE7}"/>
              </a:ext>
            </a:extLst>
          </p:cNvPr>
          <p:cNvPicPr>
            <a:picLocks noChangeAspect="1"/>
          </p:cNvPicPr>
          <p:nvPr/>
        </p:nvPicPr>
        <p:blipFill rotWithShape="1">
          <a:blip r:embed="rId2"/>
          <a:srcRect l="39456" t="25688" r="26630" b="14186"/>
          <a:stretch/>
        </p:blipFill>
        <p:spPr>
          <a:xfrm>
            <a:off x="1245706" y="1349537"/>
            <a:ext cx="9489652" cy="5310135"/>
          </a:xfrm>
          <a:prstGeom prst="rect">
            <a:avLst/>
          </a:prstGeom>
        </p:spPr>
      </p:pic>
    </p:spTree>
    <p:extLst>
      <p:ext uri="{BB962C8B-B14F-4D97-AF65-F5344CB8AC3E}">
        <p14:creationId xmlns:p14="http://schemas.microsoft.com/office/powerpoint/2010/main" val="38179673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0" name="Rectangle 3">
            <a:extLst>
              <a:ext uri="{FF2B5EF4-FFF2-40B4-BE49-F238E27FC236}">
                <a16:creationId xmlns:a16="http://schemas.microsoft.com/office/drawing/2014/main" id="{F98420C9-70D3-47F8-96BF-747332DA23E7}"/>
              </a:ext>
            </a:extLst>
          </p:cNvPr>
          <p:cNvSpPr txBox="1">
            <a:spLocks noChangeArrowheads="1"/>
          </p:cNvSpPr>
          <p:nvPr/>
        </p:nvSpPr>
        <p:spPr>
          <a:xfrm>
            <a:off x="436427" y="1273652"/>
            <a:ext cx="10137914" cy="4505267"/>
          </a:xfrm>
          <a:prstGeom prst="rect">
            <a:avLst/>
          </a:prstGeom>
        </p:spPr>
        <p:txBody>
          <a:bodyPr/>
          <a:lstStyle/>
          <a:p>
            <a:pPr marL="257175" indent="-257175" algn="ctr">
              <a:spcBef>
                <a:spcPts val="100"/>
              </a:spcBef>
              <a:defRPr/>
            </a:pPr>
            <a:r>
              <a:rPr lang="pt-BR" sz="3600" b="1" dirty="0">
                <a:solidFill>
                  <a:srgbClr val="1E2C76"/>
                </a:solidFill>
              </a:rPr>
              <a:t>Estrutura DRE</a:t>
            </a:r>
          </a:p>
          <a:p>
            <a:pPr marL="257175" indent="-257175">
              <a:spcBef>
                <a:spcPts val="100"/>
              </a:spcBef>
              <a:defRPr/>
            </a:pPr>
            <a:r>
              <a:rPr lang="pt-BR" sz="2000" b="1" kern="0" dirty="0">
                <a:solidFill>
                  <a:srgbClr val="002060"/>
                </a:solidFill>
              </a:rPr>
              <a:t>Receita Bruta de Vendas ou Serviços</a:t>
            </a:r>
            <a:endParaRPr lang="pt-BR" sz="2000" kern="0" dirty="0">
              <a:solidFill>
                <a:srgbClr val="002060"/>
              </a:solidFill>
            </a:endParaRPr>
          </a:p>
          <a:p>
            <a:pPr marL="257175" indent="-257175">
              <a:spcBef>
                <a:spcPts val="100"/>
              </a:spcBef>
              <a:defRPr/>
            </a:pPr>
            <a:r>
              <a:rPr lang="pt-BR" sz="2000" kern="0" dirty="0">
                <a:solidFill>
                  <a:srgbClr val="002060"/>
                </a:solidFill>
              </a:rPr>
              <a:t>(-) Impostos sobre Vendas</a:t>
            </a:r>
          </a:p>
          <a:p>
            <a:pPr marL="257175" indent="-257175">
              <a:spcBef>
                <a:spcPts val="100"/>
              </a:spcBef>
              <a:defRPr/>
            </a:pPr>
            <a:r>
              <a:rPr lang="pt-BR" sz="2000" u="sng" kern="0" dirty="0">
                <a:solidFill>
                  <a:srgbClr val="002060"/>
                </a:solidFill>
              </a:rPr>
              <a:t>(-) Abatimentos, Devoluções de Vendas</a:t>
            </a:r>
          </a:p>
          <a:p>
            <a:pPr marL="257175" indent="-257175">
              <a:spcBef>
                <a:spcPts val="100"/>
              </a:spcBef>
              <a:defRPr/>
            </a:pPr>
            <a:r>
              <a:rPr lang="pt-BR" sz="2000" b="1" kern="0" dirty="0">
                <a:solidFill>
                  <a:srgbClr val="002060"/>
                </a:solidFill>
              </a:rPr>
              <a:t> = Receita Líquida de Vendas ou Serviços</a:t>
            </a:r>
            <a:endParaRPr lang="pt-BR" sz="2000" kern="0" dirty="0">
              <a:solidFill>
                <a:srgbClr val="002060"/>
              </a:solidFill>
            </a:endParaRPr>
          </a:p>
          <a:p>
            <a:pPr marL="257175" indent="-257175">
              <a:spcBef>
                <a:spcPts val="100"/>
              </a:spcBef>
              <a:defRPr/>
            </a:pPr>
            <a:r>
              <a:rPr lang="pt-BR" sz="2000" u="sng" kern="0" dirty="0">
                <a:solidFill>
                  <a:srgbClr val="002060"/>
                </a:solidFill>
              </a:rPr>
              <a:t>(-) Custos (CMV, CPV ou CSP)</a:t>
            </a:r>
          </a:p>
          <a:p>
            <a:pPr marL="257175" indent="-257175">
              <a:spcBef>
                <a:spcPts val="100"/>
              </a:spcBef>
              <a:defRPr/>
            </a:pPr>
            <a:r>
              <a:rPr lang="pt-BR" sz="2000" b="1" kern="0" dirty="0">
                <a:solidFill>
                  <a:srgbClr val="002060"/>
                </a:solidFill>
              </a:rPr>
              <a:t> = Resultado Bruto</a:t>
            </a:r>
            <a:endParaRPr lang="pt-BR" sz="2000" kern="0" dirty="0">
              <a:solidFill>
                <a:srgbClr val="002060"/>
              </a:solidFill>
            </a:endParaRPr>
          </a:p>
          <a:p>
            <a:pPr marL="257175" indent="-257175">
              <a:spcBef>
                <a:spcPts val="100"/>
              </a:spcBef>
              <a:defRPr/>
            </a:pPr>
            <a:r>
              <a:rPr lang="pt-BR" sz="2000" kern="0" dirty="0">
                <a:solidFill>
                  <a:srgbClr val="002060"/>
                </a:solidFill>
              </a:rPr>
              <a:t>(-) Despesas Operacionais</a:t>
            </a:r>
          </a:p>
          <a:p>
            <a:pPr marL="144000" indent="-144000">
              <a:spcBef>
                <a:spcPts val="100"/>
              </a:spcBef>
              <a:defRPr/>
            </a:pPr>
            <a:r>
              <a:rPr lang="pt-BR" sz="2000" kern="0" dirty="0">
                <a:solidFill>
                  <a:srgbClr val="002060"/>
                </a:solidFill>
              </a:rPr>
              <a:t>		Administrativas</a:t>
            </a:r>
          </a:p>
          <a:p>
            <a:pPr marL="144000" indent="-144000">
              <a:spcBef>
                <a:spcPts val="100"/>
              </a:spcBef>
              <a:defRPr/>
            </a:pPr>
            <a:r>
              <a:rPr lang="pt-BR" sz="2000" kern="0" dirty="0">
                <a:solidFill>
                  <a:srgbClr val="002060"/>
                </a:solidFill>
              </a:rPr>
              <a:t>		Comerciais</a:t>
            </a:r>
          </a:p>
          <a:p>
            <a:pPr marL="144000" indent="-144000">
              <a:spcBef>
                <a:spcPts val="100"/>
              </a:spcBef>
              <a:defRPr/>
            </a:pPr>
            <a:r>
              <a:rPr lang="pt-BR" sz="2000" u="sng" kern="0" dirty="0">
                <a:solidFill>
                  <a:srgbClr val="002060"/>
                </a:solidFill>
              </a:rPr>
              <a:t>		Outros Resultados Operacionais</a:t>
            </a:r>
          </a:p>
          <a:p>
            <a:pPr marL="257175" indent="-257175">
              <a:spcBef>
                <a:spcPts val="100"/>
              </a:spcBef>
              <a:defRPr/>
            </a:pPr>
            <a:r>
              <a:rPr lang="pt-BR" sz="2000" b="1" kern="0" dirty="0">
                <a:solidFill>
                  <a:srgbClr val="002060"/>
                </a:solidFill>
              </a:rPr>
              <a:t> = Resultado Operacional antes de Juros (LAJIR)</a:t>
            </a:r>
          </a:p>
          <a:p>
            <a:pPr marL="257175" indent="-257175">
              <a:spcBef>
                <a:spcPts val="100"/>
              </a:spcBef>
              <a:defRPr/>
            </a:pPr>
            <a:r>
              <a:rPr lang="en-US" sz="2000" u="sng" kern="0" dirty="0">
                <a:solidFill>
                  <a:srgbClr val="002060"/>
                </a:solidFill>
              </a:rPr>
              <a:t>(+-) Resultado Financeiro</a:t>
            </a:r>
          </a:p>
          <a:p>
            <a:pPr marL="257175" indent="-257175">
              <a:spcBef>
                <a:spcPts val="100"/>
              </a:spcBef>
              <a:defRPr/>
            </a:pPr>
            <a:r>
              <a:rPr lang="en-US" sz="2000" b="1" kern="0" dirty="0">
                <a:solidFill>
                  <a:srgbClr val="002060"/>
                </a:solidFill>
              </a:rPr>
              <a:t> = Resultado </a:t>
            </a:r>
            <a:r>
              <a:rPr lang="pt-BR" sz="2000" b="1" kern="0" dirty="0">
                <a:solidFill>
                  <a:srgbClr val="002060"/>
                </a:solidFill>
              </a:rPr>
              <a:t>antes do IR (LAIR)</a:t>
            </a:r>
          </a:p>
          <a:p>
            <a:pPr marL="257175" indent="-257175">
              <a:spcBef>
                <a:spcPts val="100"/>
              </a:spcBef>
              <a:defRPr/>
            </a:pPr>
            <a:r>
              <a:rPr lang="pt-BR" sz="2000" u="sng" kern="0" dirty="0">
                <a:solidFill>
                  <a:srgbClr val="002060"/>
                </a:solidFill>
              </a:rPr>
              <a:t>(-) Despesa com Imposto de Renda</a:t>
            </a:r>
          </a:p>
          <a:p>
            <a:pPr marL="257175" indent="-257175">
              <a:spcBef>
                <a:spcPts val="100"/>
              </a:spcBef>
              <a:defRPr/>
            </a:pPr>
            <a:r>
              <a:rPr lang="pt-BR" sz="2000" b="1" kern="0" dirty="0">
                <a:solidFill>
                  <a:srgbClr val="002060"/>
                </a:solidFill>
              </a:rPr>
              <a:t> = Resultado Líquido</a:t>
            </a:r>
          </a:p>
          <a:p>
            <a:pPr marL="257175" indent="-257175" algn="ctr">
              <a:spcAft>
                <a:spcPts val="600"/>
              </a:spcAft>
              <a:defRPr/>
            </a:pPr>
            <a:endParaRPr lang="pt-BR" sz="2000" kern="0" dirty="0"/>
          </a:p>
        </p:txBody>
      </p:sp>
    </p:spTree>
    <p:extLst>
      <p:ext uri="{BB962C8B-B14F-4D97-AF65-F5344CB8AC3E}">
        <p14:creationId xmlns:p14="http://schemas.microsoft.com/office/powerpoint/2010/main" val="299646422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0" name="Rectangle 3">
            <a:extLst>
              <a:ext uri="{FF2B5EF4-FFF2-40B4-BE49-F238E27FC236}">
                <a16:creationId xmlns:a16="http://schemas.microsoft.com/office/drawing/2014/main" id="{F98420C9-70D3-47F8-96BF-747332DA23E7}"/>
              </a:ext>
            </a:extLst>
          </p:cNvPr>
          <p:cNvSpPr txBox="1">
            <a:spLocks noChangeArrowheads="1"/>
          </p:cNvSpPr>
          <p:nvPr/>
        </p:nvSpPr>
        <p:spPr>
          <a:xfrm>
            <a:off x="436427" y="1273652"/>
            <a:ext cx="10137914" cy="4505267"/>
          </a:xfrm>
          <a:prstGeom prst="rect">
            <a:avLst/>
          </a:prstGeom>
        </p:spPr>
        <p:txBody>
          <a:bodyPr/>
          <a:lstStyle/>
          <a:p>
            <a:pPr marL="257175" indent="-257175" algn="ctr">
              <a:spcAft>
                <a:spcPts val="600"/>
              </a:spcAft>
              <a:defRPr/>
            </a:pPr>
            <a:endParaRPr lang="pt-BR" sz="2000" kern="0" dirty="0"/>
          </a:p>
        </p:txBody>
      </p:sp>
      <p:sp>
        <p:nvSpPr>
          <p:cNvPr id="21" name="Rectangle 3">
            <a:extLst>
              <a:ext uri="{FF2B5EF4-FFF2-40B4-BE49-F238E27FC236}">
                <a16:creationId xmlns:a16="http://schemas.microsoft.com/office/drawing/2014/main" id="{B1F4C681-3DAC-4634-BD76-6B8A276F91DE}"/>
              </a:ext>
            </a:extLst>
          </p:cNvPr>
          <p:cNvSpPr txBox="1">
            <a:spLocks noChangeArrowheads="1"/>
          </p:cNvSpPr>
          <p:nvPr/>
        </p:nvSpPr>
        <p:spPr>
          <a:xfrm>
            <a:off x="603583" y="1698927"/>
            <a:ext cx="4392488" cy="4008513"/>
          </a:xfrm>
          <a:prstGeom prst="rect">
            <a:avLst/>
          </a:prstGeom>
        </p:spPr>
        <p:txBody>
          <a:bodyPr/>
          <a:lstStyle/>
          <a:p>
            <a:pPr marL="257175" indent="-257175">
              <a:spcBef>
                <a:spcPts val="100"/>
              </a:spcBef>
              <a:defRPr/>
            </a:pPr>
            <a:r>
              <a:rPr lang="pt-BR" sz="1600" b="1" kern="0" dirty="0">
                <a:solidFill>
                  <a:srgbClr val="002060"/>
                </a:solidFill>
              </a:rPr>
              <a:t>Receita Bruta de Vendas ou Serviços</a:t>
            </a:r>
            <a:endParaRPr lang="pt-BR" sz="1600" kern="0" dirty="0">
              <a:solidFill>
                <a:srgbClr val="002060"/>
              </a:solidFill>
            </a:endParaRPr>
          </a:p>
          <a:p>
            <a:pPr marL="257175" indent="-257175">
              <a:spcBef>
                <a:spcPts val="100"/>
              </a:spcBef>
              <a:defRPr/>
            </a:pPr>
            <a:r>
              <a:rPr lang="pt-BR" sz="1600" kern="0" dirty="0">
                <a:solidFill>
                  <a:srgbClr val="002060"/>
                </a:solidFill>
              </a:rPr>
              <a:t>(-) Impostos sobre Vendas</a:t>
            </a:r>
          </a:p>
          <a:p>
            <a:pPr marL="257175" indent="-257175">
              <a:spcBef>
                <a:spcPts val="100"/>
              </a:spcBef>
              <a:defRPr/>
            </a:pPr>
            <a:r>
              <a:rPr lang="pt-BR" sz="1600" u="sng" kern="0" dirty="0">
                <a:solidFill>
                  <a:srgbClr val="002060"/>
                </a:solidFill>
              </a:rPr>
              <a:t>(-) </a:t>
            </a:r>
            <a:r>
              <a:rPr lang="pt-BR" sz="1600" u="sng" kern="0" dirty="0" err="1">
                <a:solidFill>
                  <a:srgbClr val="002060"/>
                </a:solidFill>
              </a:rPr>
              <a:t>Abatimentos,Cancelamento</a:t>
            </a:r>
            <a:r>
              <a:rPr lang="pt-BR" sz="1600" u="sng" kern="0" dirty="0">
                <a:solidFill>
                  <a:srgbClr val="002060"/>
                </a:solidFill>
              </a:rPr>
              <a:t>, Devoluções de Vendas</a:t>
            </a:r>
          </a:p>
          <a:p>
            <a:pPr marL="257175" indent="-257175">
              <a:spcBef>
                <a:spcPts val="100"/>
              </a:spcBef>
              <a:defRPr/>
            </a:pPr>
            <a:r>
              <a:rPr lang="pt-BR" sz="1600" b="1" kern="0" dirty="0">
                <a:solidFill>
                  <a:srgbClr val="002060"/>
                </a:solidFill>
              </a:rPr>
              <a:t> = Receita Líquida de Vendas ou Serviços</a:t>
            </a:r>
            <a:endParaRPr lang="pt-BR" sz="1600" kern="0" dirty="0">
              <a:solidFill>
                <a:srgbClr val="002060"/>
              </a:solidFill>
            </a:endParaRPr>
          </a:p>
          <a:p>
            <a:pPr marL="257175" indent="-257175">
              <a:spcBef>
                <a:spcPts val="100"/>
              </a:spcBef>
              <a:defRPr/>
            </a:pPr>
            <a:r>
              <a:rPr lang="pt-BR" sz="1600" u="sng" kern="0" dirty="0">
                <a:solidFill>
                  <a:srgbClr val="B2B2B2"/>
                </a:solidFill>
              </a:rPr>
              <a:t>(-) Custo da Mercadoria Vendida (CMV)</a:t>
            </a:r>
          </a:p>
          <a:p>
            <a:pPr marL="257175" indent="-257175">
              <a:spcBef>
                <a:spcPts val="100"/>
              </a:spcBef>
              <a:defRPr/>
            </a:pPr>
            <a:r>
              <a:rPr lang="pt-BR" sz="1600" b="1" kern="0" dirty="0">
                <a:solidFill>
                  <a:srgbClr val="B2B2B2"/>
                </a:solidFill>
              </a:rPr>
              <a:t> = Resultado Bruto</a:t>
            </a:r>
            <a:endParaRPr lang="pt-BR" sz="1600" kern="0" dirty="0">
              <a:solidFill>
                <a:srgbClr val="B2B2B2"/>
              </a:solidFill>
            </a:endParaRPr>
          </a:p>
          <a:p>
            <a:pPr marL="257175" indent="-257175">
              <a:spcBef>
                <a:spcPts val="100"/>
              </a:spcBef>
              <a:defRPr/>
            </a:pPr>
            <a:r>
              <a:rPr lang="pt-BR" sz="1600" kern="0" dirty="0">
                <a:solidFill>
                  <a:srgbClr val="B2B2B2"/>
                </a:solidFill>
              </a:rPr>
              <a:t>(-) Despesas Operacionais</a:t>
            </a:r>
          </a:p>
          <a:p>
            <a:pPr marL="257175" indent="-108000">
              <a:spcBef>
                <a:spcPts val="100"/>
              </a:spcBef>
              <a:defRPr/>
            </a:pPr>
            <a:r>
              <a:rPr lang="pt-BR" sz="1600" kern="0" dirty="0">
                <a:solidFill>
                  <a:srgbClr val="B2B2B2"/>
                </a:solidFill>
              </a:rPr>
              <a:t>		Administrativas</a:t>
            </a:r>
          </a:p>
          <a:p>
            <a:pPr marL="257175" indent="-108000">
              <a:spcBef>
                <a:spcPts val="100"/>
              </a:spcBef>
              <a:defRPr/>
            </a:pPr>
            <a:r>
              <a:rPr lang="pt-BR" sz="1600" kern="0" dirty="0">
                <a:solidFill>
                  <a:srgbClr val="B2B2B2"/>
                </a:solidFill>
              </a:rPr>
              <a:t>		Comerciais</a:t>
            </a:r>
          </a:p>
          <a:p>
            <a:pPr marL="257175" indent="-108000">
              <a:spcBef>
                <a:spcPts val="100"/>
              </a:spcBef>
              <a:defRPr/>
            </a:pPr>
            <a:r>
              <a:rPr lang="pt-BR" sz="1600" u="sng" kern="0" dirty="0">
                <a:solidFill>
                  <a:srgbClr val="B2B2B2"/>
                </a:solidFill>
              </a:rPr>
              <a:t>		Outros Resultados Operacionais</a:t>
            </a:r>
          </a:p>
          <a:p>
            <a:pPr marL="257175" indent="-257175">
              <a:spcBef>
                <a:spcPts val="100"/>
              </a:spcBef>
              <a:defRPr/>
            </a:pPr>
            <a:r>
              <a:rPr lang="pt-BR" sz="1600" b="1" kern="0" dirty="0">
                <a:solidFill>
                  <a:srgbClr val="B2B2B2"/>
                </a:solidFill>
              </a:rPr>
              <a:t> = Resultado Operacional antes de Juros (LAJIR)</a:t>
            </a:r>
          </a:p>
          <a:p>
            <a:pPr marL="257175" indent="-257175">
              <a:spcBef>
                <a:spcPts val="100"/>
              </a:spcBef>
              <a:defRPr/>
            </a:pPr>
            <a:r>
              <a:rPr lang="en-US" sz="1600" u="sng" kern="0" dirty="0">
                <a:solidFill>
                  <a:srgbClr val="B2B2B2"/>
                </a:solidFill>
              </a:rPr>
              <a:t>(+-) </a:t>
            </a:r>
            <a:r>
              <a:rPr lang="en-US" sz="1600" u="sng" kern="0" dirty="0" err="1">
                <a:solidFill>
                  <a:srgbClr val="B2B2B2"/>
                </a:solidFill>
              </a:rPr>
              <a:t>Resultado</a:t>
            </a:r>
            <a:r>
              <a:rPr lang="en-US" sz="1600" u="sng" kern="0" dirty="0">
                <a:solidFill>
                  <a:srgbClr val="B2B2B2"/>
                </a:solidFill>
              </a:rPr>
              <a:t> </a:t>
            </a:r>
            <a:r>
              <a:rPr lang="en-US" sz="1600" u="sng" kern="0" dirty="0" err="1">
                <a:solidFill>
                  <a:srgbClr val="B2B2B2"/>
                </a:solidFill>
              </a:rPr>
              <a:t>Financeiro</a:t>
            </a:r>
            <a:endParaRPr lang="en-US" sz="1600" u="sng" kern="0" dirty="0">
              <a:solidFill>
                <a:srgbClr val="B2B2B2"/>
              </a:solidFill>
            </a:endParaRPr>
          </a:p>
          <a:p>
            <a:pPr marL="257175" indent="-257175">
              <a:spcBef>
                <a:spcPts val="100"/>
              </a:spcBef>
              <a:defRPr/>
            </a:pPr>
            <a:r>
              <a:rPr lang="en-US" sz="1600" b="1" kern="0" dirty="0">
                <a:solidFill>
                  <a:srgbClr val="B2B2B2"/>
                </a:solidFill>
              </a:rPr>
              <a:t> = </a:t>
            </a:r>
            <a:r>
              <a:rPr lang="en-US" sz="1600" b="1" kern="0" dirty="0" err="1">
                <a:solidFill>
                  <a:srgbClr val="B2B2B2"/>
                </a:solidFill>
              </a:rPr>
              <a:t>Resultado</a:t>
            </a:r>
            <a:r>
              <a:rPr lang="en-US" sz="1600" b="1" kern="0" dirty="0">
                <a:solidFill>
                  <a:srgbClr val="B2B2B2"/>
                </a:solidFill>
              </a:rPr>
              <a:t> </a:t>
            </a:r>
            <a:r>
              <a:rPr lang="pt-BR" sz="1600" b="1" kern="0" dirty="0">
                <a:solidFill>
                  <a:srgbClr val="B2B2B2"/>
                </a:solidFill>
              </a:rPr>
              <a:t>antes do IR (LAIR)</a:t>
            </a:r>
          </a:p>
          <a:p>
            <a:pPr marL="257175" indent="-257175">
              <a:spcBef>
                <a:spcPts val="100"/>
              </a:spcBef>
              <a:defRPr/>
            </a:pPr>
            <a:r>
              <a:rPr lang="pt-BR" sz="1600" u="sng" kern="0" dirty="0">
                <a:solidFill>
                  <a:srgbClr val="B2B2B2"/>
                </a:solidFill>
              </a:rPr>
              <a:t>(-) Despesa com Imposto de Renda</a:t>
            </a:r>
          </a:p>
          <a:p>
            <a:pPr marL="257175" indent="-257175">
              <a:spcBef>
                <a:spcPts val="100"/>
              </a:spcBef>
              <a:defRPr/>
            </a:pPr>
            <a:r>
              <a:rPr lang="pt-BR" sz="1600" b="1" kern="0" dirty="0">
                <a:solidFill>
                  <a:srgbClr val="B2B2B2"/>
                </a:solidFill>
              </a:rPr>
              <a:t> = Resultado Líquido</a:t>
            </a:r>
          </a:p>
          <a:p>
            <a:pPr marL="257175" indent="-257175" algn="ctr">
              <a:spcAft>
                <a:spcPts val="600"/>
              </a:spcAft>
              <a:defRPr/>
            </a:pPr>
            <a:endParaRPr lang="pt-BR" sz="1200" kern="0" dirty="0"/>
          </a:p>
        </p:txBody>
      </p:sp>
      <p:sp>
        <p:nvSpPr>
          <p:cNvPr id="22" name="Título 1">
            <a:extLst>
              <a:ext uri="{FF2B5EF4-FFF2-40B4-BE49-F238E27FC236}">
                <a16:creationId xmlns:a16="http://schemas.microsoft.com/office/drawing/2014/main" id="{B2C34A9C-954C-4236-9555-60107A9AE9BB}"/>
              </a:ext>
            </a:extLst>
          </p:cNvPr>
          <p:cNvSpPr txBox="1">
            <a:spLocks/>
          </p:cNvSpPr>
          <p:nvPr/>
        </p:nvSpPr>
        <p:spPr bwMode="auto">
          <a:xfrm>
            <a:off x="5743729" y="1726875"/>
            <a:ext cx="4082954" cy="3803712"/>
          </a:xfrm>
          <a:prstGeom prst="rect">
            <a:avLst/>
          </a:prstGeom>
          <a:noFill/>
          <a:ln w="9525">
            <a:noFill/>
            <a:miter lim="800000"/>
            <a:headEnd/>
            <a:tailEnd/>
          </a:ln>
        </p:spPr>
        <p:txBody>
          <a:bodyPr anchor="ctr"/>
          <a:lstStyle/>
          <a:p>
            <a:pPr eaLnBrk="0" hangingPunct="0">
              <a:lnSpc>
                <a:spcPct val="150000"/>
              </a:lnSpc>
              <a:spcBef>
                <a:spcPts val="600"/>
              </a:spcBef>
              <a:defRPr/>
            </a:pPr>
            <a:r>
              <a:rPr lang="pt-BR" b="1" kern="0" dirty="0">
                <a:solidFill>
                  <a:srgbClr val="002060"/>
                </a:solidFill>
              </a:rPr>
              <a:t>Receita Bruta é o faturamento bruto da </a:t>
            </a:r>
            <a:r>
              <a:rPr lang="pt-BR" kern="0" dirty="0">
                <a:solidFill>
                  <a:srgbClr val="002060"/>
                </a:solidFill>
              </a:rPr>
              <a:t>empresa;</a:t>
            </a:r>
          </a:p>
          <a:p>
            <a:pPr eaLnBrk="0" hangingPunct="0">
              <a:spcBef>
                <a:spcPts val="600"/>
              </a:spcBef>
              <a:defRPr/>
            </a:pPr>
            <a:r>
              <a:rPr lang="pt-BR" kern="0" dirty="0">
                <a:solidFill>
                  <a:srgbClr val="002060"/>
                </a:solidFill>
              </a:rPr>
              <a:t>Dela são deduzidos:</a:t>
            </a:r>
          </a:p>
          <a:p>
            <a:pPr marL="285750" indent="-285750" eaLnBrk="0" hangingPunct="0">
              <a:spcBef>
                <a:spcPts val="600"/>
              </a:spcBef>
              <a:buFont typeface="Wingdings" panose="05000000000000000000" pitchFamily="2" charset="2"/>
              <a:buChar char="ü"/>
              <a:defRPr/>
            </a:pPr>
            <a:r>
              <a:rPr lang="pt-BR" kern="0" dirty="0">
                <a:solidFill>
                  <a:srgbClr val="002060"/>
                </a:solidFill>
              </a:rPr>
              <a:t>	Impostos sobre vendas ( IPI, ICMS, ISS, PIS, COFINS);</a:t>
            </a:r>
          </a:p>
          <a:p>
            <a:pPr marL="285750" indent="-285750" eaLnBrk="0" hangingPunct="0">
              <a:spcBef>
                <a:spcPts val="600"/>
              </a:spcBef>
              <a:buFont typeface="Wingdings" panose="05000000000000000000" pitchFamily="2" charset="2"/>
              <a:buChar char="ü"/>
              <a:defRPr/>
            </a:pPr>
            <a:r>
              <a:rPr lang="pt-BR" kern="0" dirty="0">
                <a:solidFill>
                  <a:srgbClr val="002060"/>
                </a:solidFill>
              </a:rPr>
              <a:t>	Descontos incondicionais;</a:t>
            </a:r>
          </a:p>
          <a:p>
            <a:pPr marL="285750" indent="-285750" eaLnBrk="0" hangingPunct="0">
              <a:spcBef>
                <a:spcPts val="600"/>
              </a:spcBef>
              <a:buFont typeface="Wingdings" panose="05000000000000000000" pitchFamily="2" charset="2"/>
              <a:buChar char="ü"/>
              <a:defRPr/>
            </a:pPr>
            <a:r>
              <a:rPr lang="pt-BR" u="sng" kern="0" dirty="0">
                <a:solidFill>
                  <a:srgbClr val="002060"/>
                </a:solidFill>
              </a:rPr>
              <a:t>	Devoluções de vendas</a:t>
            </a:r>
          </a:p>
          <a:p>
            <a:pPr eaLnBrk="0" hangingPunct="0">
              <a:lnSpc>
                <a:spcPct val="150000"/>
              </a:lnSpc>
              <a:spcBef>
                <a:spcPts val="600"/>
              </a:spcBef>
              <a:defRPr/>
            </a:pPr>
            <a:r>
              <a:rPr lang="pt-BR" b="1" kern="0" dirty="0">
                <a:solidFill>
                  <a:srgbClr val="002060"/>
                </a:solidFill>
              </a:rPr>
              <a:t>Receita líquida então é a parcela do faturamento que fica com a empresa.</a:t>
            </a:r>
          </a:p>
        </p:txBody>
      </p:sp>
    </p:spTree>
    <p:extLst>
      <p:ext uri="{BB962C8B-B14F-4D97-AF65-F5344CB8AC3E}">
        <p14:creationId xmlns:p14="http://schemas.microsoft.com/office/powerpoint/2010/main" val="13218438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0" name="Rectangle 3">
            <a:extLst>
              <a:ext uri="{FF2B5EF4-FFF2-40B4-BE49-F238E27FC236}">
                <a16:creationId xmlns:a16="http://schemas.microsoft.com/office/drawing/2014/main" id="{F98420C9-70D3-47F8-96BF-747332DA23E7}"/>
              </a:ext>
            </a:extLst>
          </p:cNvPr>
          <p:cNvSpPr txBox="1">
            <a:spLocks noChangeArrowheads="1"/>
          </p:cNvSpPr>
          <p:nvPr/>
        </p:nvSpPr>
        <p:spPr>
          <a:xfrm>
            <a:off x="436427" y="1273652"/>
            <a:ext cx="10137914" cy="4505267"/>
          </a:xfrm>
          <a:prstGeom prst="rect">
            <a:avLst/>
          </a:prstGeom>
        </p:spPr>
        <p:txBody>
          <a:bodyPr/>
          <a:lstStyle/>
          <a:p>
            <a:pPr marL="257175" indent="-257175" algn="ctr">
              <a:spcAft>
                <a:spcPts val="600"/>
              </a:spcAft>
              <a:defRPr/>
            </a:pPr>
            <a:endParaRPr lang="pt-BR" sz="2000" kern="0" dirty="0"/>
          </a:p>
        </p:txBody>
      </p:sp>
      <p:sp>
        <p:nvSpPr>
          <p:cNvPr id="23" name="Rectangle 3">
            <a:extLst>
              <a:ext uri="{FF2B5EF4-FFF2-40B4-BE49-F238E27FC236}">
                <a16:creationId xmlns:a16="http://schemas.microsoft.com/office/drawing/2014/main" id="{A68BB799-534D-4175-B5FF-42A7C8DFC709}"/>
              </a:ext>
            </a:extLst>
          </p:cNvPr>
          <p:cNvSpPr txBox="1">
            <a:spLocks noChangeArrowheads="1"/>
          </p:cNvSpPr>
          <p:nvPr/>
        </p:nvSpPr>
        <p:spPr>
          <a:xfrm>
            <a:off x="1584243" y="1679239"/>
            <a:ext cx="4248472" cy="4622998"/>
          </a:xfrm>
          <a:prstGeom prst="rect">
            <a:avLst/>
          </a:prstGeom>
        </p:spPr>
        <p:txBody>
          <a:bodyPr/>
          <a:lstStyle/>
          <a:p>
            <a:pPr marL="257175" indent="-257175">
              <a:spcBef>
                <a:spcPts val="100"/>
              </a:spcBef>
              <a:defRPr/>
            </a:pPr>
            <a:r>
              <a:rPr lang="pt-BR" sz="1600" b="1" kern="0" dirty="0">
                <a:solidFill>
                  <a:srgbClr val="B2B2B2"/>
                </a:solidFill>
              </a:rPr>
              <a:t>Receita Bruta de Vendas ou Serviços</a:t>
            </a:r>
            <a:endParaRPr lang="pt-BR" sz="1600" kern="0" dirty="0">
              <a:solidFill>
                <a:srgbClr val="B2B2B2"/>
              </a:solidFill>
            </a:endParaRPr>
          </a:p>
          <a:p>
            <a:pPr marL="257175" indent="-257175">
              <a:spcBef>
                <a:spcPts val="100"/>
              </a:spcBef>
              <a:defRPr/>
            </a:pPr>
            <a:r>
              <a:rPr lang="pt-BR" sz="1600" kern="0" dirty="0">
                <a:solidFill>
                  <a:srgbClr val="B2B2B2"/>
                </a:solidFill>
              </a:rPr>
              <a:t>(-) Impostos sobre Vendas</a:t>
            </a:r>
          </a:p>
          <a:p>
            <a:pPr marL="257175" indent="-257175">
              <a:spcBef>
                <a:spcPts val="100"/>
              </a:spcBef>
              <a:defRPr/>
            </a:pPr>
            <a:r>
              <a:rPr lang="pt-BR" sz="1600" u="sng" kern="0" dirty="0">
                <a:solidFill>
                  <a:srgbClr val="B2B2B2"/>
                </a:solidFill>
              </a:rPr>
              <a:t>(-) Abatimentos, Devoluções de Vendas</a:t>
            </a:r>
          </a:p>
          <a:p>
            <a:pPr marL="257175" indent="-257175">
              <a:spcBef>
                <a:spcPts val="100"/>
              </a:spcBef>
              <a:defRPr/>
            </a:pPr>
            <a:r>
              <a:rPr lang="pt-BR" sz="1600" b="1" kern="0" dirty="0">
                <a:solidFill>
                  <a:srgbClr val="002060"/>
                </a:solidFill>
              </a:rPr>
              <a:t> = Receita Líquida de Vendas ou Serviços</a:t>
            </a:r>
            <a:endParaRPr lang="pt-BR" sz="1600" kern="0" dirty="0">
              <a:solidFill>
                <a:srgbClr val="002060"/>
              </a:solidFill>
            </a:endParaRPr>
          </a:p>
          <a:p>
            <a:pPr marL="257175" indent="-257175">
              <a:spcBef>
                <a:spcPts val="100"/>
              </a:spcBef>
              <a:defRPr/>
            </a:pPr>
            <a:r>
              <a:rPr lang="pt-BR" sz="1600" u="sng" kern="0" dirty="0">
                <a:solidFill>
                  <a:srgbClr val="002060"/>
                </a:solidFill>
              </a:rPr>
              <a:t>(-) Custo da Mercadoria Vendida (CMV)</a:t>
            </a:r>
          </a:p>
          <a:p>
            <a:pPr marL="257175" indent="-257175">
              <a:spcBef>
                <a:spcPts val="100"/>
              </a:spcBef>
              <a:defRPr/>
            </a:pPr>
            <a:r>
              <a:rPr lang="pt-BR" sz="1600" b="1" kern="0" dirty="0">
                <a:solidFill>
                  <a:srgbClr val="002060"/>
                </a:solidFill>
              </a:rPr>
              <a:t> = Resultado Bruto</a:t>
            </a:r>
            <a:endParaRPr lang="pt-BR" sz="1600" kern="0" dirty="0">
              <a:solidFill>
                <a:srgbClr val="002060"/>
              </a:solidFill>
            </a:endParaRPr>
          </a:p>
          <a:p>
            <a:pPr marL="257175" indent="-257175">
              <a:spcBef>
                <a:spcPts val="100"/>
              </a:spcBef>
              <a:defRPr/>
            </a:pPr>
            <a:r>
              <a:rPr lang="pt-BR" sz="1600" kern="0" dirty="0">
                <a:solidFill>
                  <a:srgbClr val="B2B2B2"/>
                </a:solidFill>
              </a:rPr>
              <a:t>(-) Despesas Operacionais</a:t>
            </a:r>
          </a:p>
          <a:p>
            <a:pPr marL="257175" indent="-108000">
              <a:spcBef>
                <a:spcPts val="100"/>
              </a:spcBef>
              <a:defRPr/>
            </a:pPr>
            <a:r>
              <a:rPr lang="pt-BR" sz="1600" kern="0" dirty="0">
                <a:solidFill>
                  <a:srgbClr val="B2B2B2"/>
                </a:solidFill>
              </a:rPr>
              <a:t>		Administrativas</a:t>
            </a:r>
          </a:p>
          <a:p>
            <a:pPr marL="257175" indent="-108000">
              <a:spcBef>
                <a:spcPts val="100"/>
              </a:spcBef>
              <a:defRPr/>
            </a:pPr>
            <a:r>
              <a:rPr lang="pt-BR" sz="1600" kern="0" dirty="0">
                <a:solidFill>
                  <a:srgbClr val="B2B2B2"/>
                </a:solidFill>
              </a:rPr>
              <a:t>		Comerciais</a:t>
            </a:r>
          </a:p>
          <a:p>
            <a:pPr marL="257175" indent="-108000">
              <a:spcBef>
                <a:spcPts val="100"/>
              </a:spcBef>
              <a:defRPr/>
            </a:pPr>
            <a:r>
              <a:rPr lang="pt-BR" sz="1600" u="sng" kern="0" dirty="0">
                <a:solidFill>
                  <a:srgbClr val="B2B2B2"/>
                </a:solidFill>
              </a:rPr>
              <a:t>		Outros Resultados Operacionais</a:t>
            </a:r>
          </a:p>
          <a:p>
            <a:pPr marL="257175" indent="-257175">
              <a:spcBef>
                <a:spcPts val="100"/>
              </a:spcBef>
              <a:defRPr/>
            </a:pPr>
            <a:r>
              <a:rPr lang="pt-BR" sz="1600" b="1" kern="0" dirty="0">
                <a:solidFill>
                  <a:srgbClr val="B2B2B2"/>
                </a:solidFill>
              </a:rPr>
              <a:t> = Resultado Operacional antes de Juros (LAJIR)</a:t>
            </a:r>
          </a:p>
          <a:p>
            <a:pPr marL="257175" indent="-257175">
              <a:spcBef>
                <a:spcPts val="100"/>
              </a:spcBef>
              <a:defRPr/>
            </a:pPr>
            <a:r>
              <a:rPr lang="en-US" sz="1600" u="sng" kern="0" dirty="0">
                <a:solidFill>
                  <a:srgbClr val="B2B2B2"/>
                </a:solidFill>
              </a:rPr>
              <a:t>(+-) </a:t>
            </a:r>
            <a:r>
              <a:rPr lang="en-US" sz="1600" u="sng" kern="0" dirty="0" err="1">
                <a:solidFill>
                  <a:srgbClr val="B2B2B2"/>
                </a:solidFill>
              </a:rPr>
              <a:t>Resultado</a:t>
            </a:r>
            <a:r>
              <a:rPr lang="en-US" sz="1600" u="sng" kern="0" dirty="0">
                <a:solidFill>
                  <a:srgbClr val="B2B2B2"/>
                </a:solidFill>
              </a:rPr>
              <a:t> </a:t>
            </a:r>
            <a:r>
              <a:rPr lang="en-US" sz="1600" u="sng" kern="0" dirty="0" err="1">
                <a:solidFill>
                  <a:srgbClr val="B2B2B2"/>
                </a:solidFill>
              </a:rPr>
              <a:t>Financeiro</a:t>
            </a:r>
            <a:endParaRPr lang="en-US" sz="1600" u="sng" kern="0" dirty="0">
              <a:solidFill>
                <a:srgbClr val="B2B2B2"/>
              </a:solidFill>
            </a:endParaRPr>
          </a:p>
          <a:p>
            <a:pPr marL="257175" indent="-257175">
              <a:spcBef>
                <a:spcPts val="100"/>
              </a:spcBef>
              <a:defRPr/>
            </a:pPr>
            <a:r>
              <a:rPr lang="en-US" sz="1600" b="1" kern="0" dirty="0">
                <a:solidFill>
                  <a:srgbClr val="B2B2B2"/>
                </a:solidFill>
              </a:rPr>
              <a:t> = </a:t>
            </a:r>
            <a:r>
              <a:rPr lang="en-US" sz="1600" b="1" kern="0" dirty="0" err="1">
                <a:solidFill>
                  <a:srgbClr val="B2B2B2"/>
                </a:solidFill>
              </a:rPr>
              <a:t>Resultado</a:t>
            </a:r>
            <a:r>
              <a:rPr lang="en-US" sz="1600" b="1" kern="0" dirty="0">
                <a:solidFill>
                  <a:srgbClr val="B2B2B2"/>
                </a:solidFill>
              </a:rPr>
              <a:t> </a:t>
            </a:r>
            <a:r>
              <a:rPr lang="pt-BR" sz="1600" b="1" kern="0" dirty="0">
                <a:solidFill>
                  <a:srgbClr val="B2B2B2"/>
                </a:solidFill>
              </a:rPr>
              <a:t>antes do IR (LAIR)</a:t>
            </a:r>
          </a:p>
          <a:p>
            <a:pPr marL="257175" indent="-257175">
              <a:spcBef>
                <a:spcPts val="100"/>
              </a:spcBef>
              <a:defRPr/>
            </a:pPr>
            <a:r>
              <a:rPr lang="pt-BR" sz="1600" u="sng" kern="0" dirty="0">
                <a:solidFill>
                  <a:srgbClr val="B2B2B2"/>
                </a:solidFill>
              </a:rPr>
              <a:t>(-) Despesa com Imposto de Renda</a:t>
            </a:r>
          </a:p>
          <a:p>
            <a:pPr marL="257175" indent="-257175">
              <a:spcBef>
                <a:spcPts val="100"/>
              </a:spcBef>
              <a:defRPr/>
            </a:pPr>
            <a:r>
              <a:rPr lang="pt-BR" sz="1600" b="1" kern="0" dirty="0">
                <a:solidFill>
                  <a:srgbClr val="B2B2B2"/>
                </a:solidFill>
              </a:rPr>
              <a:t> = Resultado Líquido</a:t>
            </a:r>
          </a:p>
          <a:p>
            <a:pPr marL="257175" indent="-257175" algn="ctr">
              <a:spcAft>
                <a:spcPts val="600"/>
              </a:spcAft>
              <a:defRPr/>
            </a:pPr>
            <a:endParaRPr lang="pt-BR" sz="1200" kern="0" dirty="0"/>
          </a:p>
        </p:txBody>
      </p:sp>
      <p:sp>
        <p:nvSpPr>
          <p:cNvPr id="24" name="Título 1">
            <a:extLst>
              <a:ext uri="{FF2B5EF4-FFF2-40B4-BE49-F238E27FC236}">
                <a16:creationId xmlns:a16="http://schemas.microsoft.com/office/drawing/2014/main" id="{C8FAB2F0-86D3-4720-97AA-299CA894860E}"/>
              </a:ext>
            </a:extLst>
          </p:cNvPr>
          <p:cNvSpPr txBox="1">
            <a:spLocks/>
          </p:cNvSpPr>
          <p:nvPr/>
        </p:nvSpPr>
        <p:spPr bwMode="auto">
          <a:xfrm>
            <a:off x="6023992" y="1729619"/>
            <a:ext cx="4608512" cy="4546115"/>
          </a:xfrm>
          <a:prstGeom prst="rect">
            <a:avLst/>
          </a:prstGeom>
          <a:noFill/>
          <a:ln w="9525">
            <a:noFill/>
            <a:miter lim="800000"/>
            <a:headEnd/>
            <a:tailEnd/>
          </a:ln>
        </p:spPr>
        <p:txBody>
          <a:bodyPr anchor="ctr"/>
          <a:lstStyle/>
          <a:p>
            <a:pPr eaLnBrk="0" hangingPunct="0">
              <a:spcBef>
                <a:spcPts val="600"/>
              </a:spcBef>
              <a:defRPr/>
            </a:pPr>
            <a:r>
              <a:rPr lang="pt-BR" kern="0" dirty="0">
                <a:solidFill>
                  <a:srgbClr val="002060"/>
                </a:solidFill>
              </a:rPr>
              <a:t>Da receita líquida são deduzidos:</a:t>
            </a:r>
          </a:p>
          <a:p>
            <a:pPr marL="285750" indent="-285750" eaLnBrk="0" hangingPunct="0">
              <a:lnSpc>
                <a:spcPct val="150000"/>
              </a:lnSpc>
              <a:spcBef>
                <a:spcPts val="600"/>
              </a:spcBef>
              <a:buFont typeface="Wingdings" panose="05000000000000000000" pitchFamily="2" charset="2"/>
              <a:buChar char="ü"/>
              <a:defRPr/>
            </a:pPr>
            <a:r>
              <a:rPr lang="pt-BR" sz="1600" kern="0" dirty="0">
                <a:solidFill>
                  <a:srgbClr val="002060"/>
                </a:solidFill>
              </a:rPr>
              <a:t>Custo da Mercadoria Vendida (CMV, comércio);</a:t>
            </a:r>
          </a:p>
          <a:p>
            <a:pPr marL="285750" indent="-285750" eaLnBrk="0" hangingPunct="0">
              <a:lnSpc>
                <a:spcPct val="150000"/>
              </a:lnSpc>
              <a:spcBef>
                <a:spcPts val="600"/>
              </a:spcBef>
              <a:buFont typeface="Wingdings" panose="05000000000000000000" pitchFamily="2" charset="2"/>
              <a:buChar char="ü"/>
              <a:defRPr/>
            </a:pPr>
            <a:r>
              <a:rPr lang="pt-BR" sz="1600" kern="0" dirty="0">
                <a:solidFill>
                  <a:srgbClr val="002060"/>
                </a:solidFill>
              </a:rPr>
              <a:t>Custo do Produto Vendido (CPV, indústria); </a:t>
            </a:r>
          </a:p>
          <a:p>
            <a:pPr marL="285750" indent="-285750" eaLnBrk="0" hangingPunct="0">
              <a:lnSpc>
                <a:spcPct val="150000"/>
              </a:lnSpc>
              <a:spcBef>
                <a:spcPts val="600"/>
              </a:spcBef>
              <a:buFont typeface="Wingdings" panose="05000000000000000000" pitchFamily="2" charset="2"/>
              <a:buChar char="ü"/>
              <a:defRPr/>
            </a:pPr>
            <a:r>
              <a:rPr lang="pt-BR" sz="1600" u="sng" kern="0" dirty="0">
                <a:solidFill>
                  <a:srgbClr val="002060"/>
                </a:solidFill>
              </a:rPr>
              <a:t>Custo do Serviço Prestado (CSP, serviço).</a:t>
            </a:r>
          </a:p>
          <a:p>
            <a:pPr eaLnBrk="0" hangingPunct="0">
              <a:spcBef>
                <a:spcPts val="600"/>
              </a:spcBef>
              <a:defRPr/>
            </a:pPr>
            <a:r>
              <a:rPr lang="pt-BR" kern="0" dirty="0">
                <a:solidFill>
                  <a:srgbClr val="002060"/>
                </a:solidFill>
              </a:rPr>
              <a:t>Resultado Bruto então é o que sobra da receita líquida após o desconto dos gastos diretamente relacionados à aquisição da mercadoria vendida, ao custo de produção do produto vendido ou ao custo de prestação do serviço.</a:t>
            </a:r>
          </a:p>
        </p:txBody>
      </p:sp>
    </p:spTree>
    <p:extLst>
      <p:ext uri="{BB962C8B-B14F-4D97-AF65-F5344CB8AC3E}">
        <p14:creationId xmlns:p14="http://schemas.microsoft.com/office/powerpoint/2010/main" val="30256974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0" name="Rectangle 3">
            <a:extLst>
              <a:ext uri="{FF2B5EF4-FFF2-40B4-BE49-F238E27FC236}">
                <a16:creationId xmlns:a16="http://schemas.microsoft.com/office/drawing/2014/main" id="{F98420C9-70D3-47F8-96BF-747332DA23E7}"/>
              </a:ext>
            </a:extLst>
          </p:cNvPr>
          <p:cNvSpPr txBox="1">
            <a:spLocks noChangeArrowheads="1"/>
          </p:cNvSpPr>
          <p:nvPr/>
        </p:nvSpPr>
        <p:spPr>
          <a:xfrm>
            <a:off x="436427" y="1273652"/>
            <a:ext cx="10137914" cy="4505267"/>
          </a:xfrm>
          <a:prstGeom prst="rect">
            <a:avLst/>
          </a:prstGeom>
        </p:spPr>
        <p:txBody>
          <a:bodyPr/>
          <a:lstStyle/>
          <a:p>
            <a:pPr marL="257175" indent="-257175" algn="ctr">
              <a:spcAft>
                <a:spcPts val="600"/>
              </a:spcAft>
              <a:defRPr/>
            </a:pPr>
            <a:endParaRPr lang="pt-BR" sz="2000" kern="0" dirty="0"/>
          </a:p>
        </p:txBody>
      </p:sp>
      <p:sp>
        <p:nvSpPr>
          <p:cNvPr id="21" name="Rectangle 3">
            <a:extLst>
              <a:ext uri="{FF2B5EF4-FFF2-40B4-BE49-F238E27FC236}">
                <a16:creationId xmlns:a16="http://schemas.microsoft.com/office/drawing/2014/main" id="{052A0EBA-34FE-4499-BF35-6FD96EA298F8}"/>
              </a:ext>
            </a:extLst>
          </p:cNvPr>
          <p:cNvSpPr txBox="1">
            <a:spLocks noChangeArrowheads="1"/>
          </p:cNvSpPr>
          <p:nvPr/>
        </p:nvSpPr>
        <p:spPr>
          <a:xfrm>
            <a:off x="1730017" y="1626231"/>
            <a:ext cx="4180367" cy="4622998"/>
          </a:xfrm>
          <a:prstGeom prst="rect">
            <a:avLst/>
          </a:prstGeom>
        </p:spPr>
        <p:txBody>
          <a:bodyPr/>
          <a:lstStyle/>
          <a:p>
            <a:pPr marL="257175" indent="-257175">
              <a:spcBef>
                <a:spcPts val="100"/>
              </a:spcBef>
              <a:defRPr/>
            </a:pPr>
            <a:r>
              <a:rPr lang="pt-BR" sz="1600" b="1" kern="0" dirty="0">
                <a:solidFill>
                  <a:srgbClr val="B2B2B2"/>
                </a:solidFill>
              </a:rPr>
              <a:t>Receita Bruta de Vendas ou Serviços</a:t>
            </a:r>
            <a:endParaRPr lang="pt-BR" sz="1600" kern="0" dirty="0">
              <a:solidFill>
                <a:srgbClr val="B2B2B2"/>
              </a:solidFill>
            </a:endParaRPr>
          </a:p>
          <a:p>
            <a:pPr marL="257175" indent="-257175">
              <a:spcBef>
                <a:spcPts val="100"/>
              </a:spcBef>
              <a:defRPr/>
            </a:pPr>
            <a:r>
              <a:rPr lang="pt-BR" sz="1600" kern="0" dirty="0">
                <a:solidFill>
                  <a:srgbClr val="B2B2B2"/>
                </a:solidFill>
              </a:rPr>
              <a:t>(-) Impostos sobre Vendas</a:t>
            </a:r>
          </a:p>
          <a:p>
            <a:pPr marL="257175" indent="-257175">
              <a:spcBef>
                <a:spcPts val="100"/>
              </a:spcBef>
              <a:defRPr/>
            </a:pPr>
            <a:r>
              <a:rPr lang="pt-BR" sz="1600" u="sng" kern="0" dirty="0">
                <a:solidFill>
                  <a:srgbClr val="B2B2B2"/>
                </a:solidFill>
              </a:rPr>
              <a:t>(-) Abatimentos, Devoluções de Vendas</a:t>
            </a:r>
          </a:p>
          <a:p>
            <a:pPr marL="257175" indent="-257175">
              <a:spcBef>
                <a:spcPts val="100"/>
              </a:spcBef>
              <a:defRPr/>
            </a:pPr>
            <a:r>
              <a:rPr lang="pt-BR" sz="1600" b="1" kern="0" dirty="0"/>
              <a:t> </a:t>
            </a:r>
            <a:r>
              <a:rPr lang="pt-BR" sz="1600" b="1" kern="0" dirty="0">
                <a:solidFill>
                  <a:srgbClr val="B2B2B2"/>
                </a:solidFill>
              </a:rPr>
              <a:t>= Receita Líquida de Vendas ou Serviços</a:t>
            </a:r>
            <a:endParaRPr lang="pt-BR" sz="1600" kern="0" dirty="0">
              <a:solidFill>
                <a:srgbClr val="B2B2B2"/>
              </a:solidFill>
            </a:endParaRPr>
          </a:p>
          <a:p>
            <a:pPr marL="257175" indent="-257175">
              <a:spcBef>
                <a:spcPts val="100"/>
              </a:spcBef>
              <a:defRPr/>
            </a:pPr>
            <a:r>
              <a:rPr lang="pt-BR" sz="1600" u="sng" kern="0" dirty="0">
                <a:solidFill>
                  <a:srgbClr val="B2B2B2"/>
                </a:solidFill>
              </a:rPr>
              <a:t>(-) Custo da Mercadoria Vendida (CMV)</a:t>
            </a:r>
          </a:p>
          <a:p>
            <a:pPr marL="257175" indent="-257175">
              <a:spcBef>
                <a:spcPts val="100"/>
              </a:spcBef>
              <a:defRPr/>
            </a:pPr>
            <a:r>
              <a:rPr lang="pt-BR" sz="1600" b="1" kern="0" dirty="0">
                <a:solidFill>
                  <a:srgbClr val="002060"/>
                </a:solidFill>
              </a:rPr>
              <a:t> = Resultado Bruto</a:t>
            </a:r>
            <a:endParaRPr lang="pt-BR" sz="1600" kern="0" dirty="0">
              <a:solidFill>
                <a:srgbClr val="002060"/>
              </a:solidFill>
            </a:endParaRPr>
          </a:p>
          <a:p>
            <a:pPr marL="257175" indent="-257175">
              <a:spcBef>
                <a:spcPts val="100"/>
              </a:spcBef>
              <a:defRPr/>
            </a:pPr>
            <a:r>
              <a:rPr lang="pt-BR" sz="1600" kern="0" dirty="0">
                <a:solidFill>
                  <a:srgbClr val="002060"/>
                </a:solidFill>
              </a:rPr>
              <a:t>(-) Despesas Operacionais</a:t>
            </a:r>
          </a:p>
          <a:p>
            <a:pPr marL="257175" indent="-108000">
              <a:spcBef>
                <a:spcPts val="100"/>
              </a:spcBef>
              <a:defRPr/>
            </a:pPr>
            <a:r>
              <a:rPr lang="pt-BR" sz="1600" kern="0" dirty="0">
                <a:solidFill>
                  <a:srgbClr val="002060"/>
                </a:solidFill>
              </a:rPr>
              <a:t>		Administrativas</a:t>
            </a:r>
          </a:p>
          <a:p>
            <a:pPr marL="257175" indent="-108000">
              <a:spcBef>
                <a:spcPts val="100"/>
              </a:spcBef>
              <a:defRPr/>
            </a:pPr>
            <a:r>
              <a:rPr lang="pt-BR" sz="1600" kern="0" dirty="0">
                <a:solidFill>
                  <a:srgbClr val="002060"/>
                </a:solidFill>
              </a:rPr>
              <a:t>		Comerciais</a:t>
            </a:r>
          </a:p>
          <a:p>
            <a:pPr marL="257175" indent="-108000">
              <a:spcBef>
                <a:spcPts val="100"/>
              </a:spcBef>
              <a:defRPr/>
            </a:pPr>
            <a:r>
              <a:rPr lang="pt-BR" sz="1600" u="sng" kern="0" dirty="0">
                <a:solidFill>
                  <a:srgbClr val="002060"/>
                </a:solidFill>
              </a:rPr>
              <a:t>		Outros Resultados Operacionais</a:t>
            </a:r>
          </a:p>
          <a:p>
            <a:pPr marL="257175" indent="-257175">
              <a:spcBef>
                <a:spcPts val="100"/>
              </a:spcBef>
              <a:defRPr/>
            </a:pPr>
            <a:r>
              <a:rPr lang="pt-BR" sz="1600" b="1" kern="0" dirty="0">
                <a:solidFill>
                  <a:srgbClr val="002060"/>
                </a:solidFill>
              </a:rPr>
              <a:t> = Resultado Operacional antes de Juros (LAJIR</a:t>
            </a:r>
            <a:r>
              <a:rPr lang="pt-BR" sz="1600" b="1" kern="0" dirty="0"/>
              <a:t>)</a:t>
            </a:r>
          </a:p>
          <a:p>
            <a:pPr marL="257175" indent="-257175">
              <a:spcBef>
                <a:spcPts val="100"/>
              </a:spcBef>
              <a:defRPr/>
            </a:pPr>
            <a:r>
              <a:rPr lang="en-US" sz="1600" u="sng" kern="0" dirty="0">
                <a:solidFill>
                  <a:srgbClr val="B2B2B2"/>
                </a:solidFill>
              </a:rPr>
              <a:t>(+-) </a:t>
            </a:r>
            <a:r>
              <a:rPr lang="en-US" sz="1600" u="sng" kern="0" dirty="0" err="1">
                <a:solidFill>
                  <a:srgbClr val="B2B2B2"/>
                </a:solidFill>
              </a:rPr>
              <a:t>Resultado</a:t>
            </a:r>
            <a:r>
              <a:rPr lang="en-US" sz="1600" u="sng" kern="0" dirty="0">
                <a:solidFill>
                  <a:srgbClr val="B2B2B2"/>
                </a:solidFill>
              </a:rPr>
              <a:t> </a:t>
            </a:r>
            <a:r>
              <a:rPr lang="en-US" sz="1600" u="sng" kern="0" dirty="0" err="1">
                <a:solidFill>
                  <a:srgbClr val="B2B2B2"/>
                </a:solidFill>
              </a:rPr>
              <a:t>Financeiro</a:t>
            </a:r>
            <a:endParaRPr lang="en-US" sz="1600" u="sng" kern="0" dirty="0">
              <a:solidFill>
                <a:srgbClr val="B2B2B2"/>
              </a:solidFill>
            </a:endParaRPr>
          </a:p>
          <a:p>
            <a:pPr marL="257175" indent="-257175">
              <a:spcBef>
                <a:spcPts val="100"/>
              </a:spcBef>
              <a:defRPr/>
            </a:pPr>
            <a:r>
              <a:rPr lang="en-US" sz="1600" b="1" kern="0" dirty="0">
                <a:solidFill>
                  <a:srgbClr val="B2B2B2"/>
                </a:solidFill>
              </a:rPr>
              <a:t> = </a:t>
            </a:r>
            <a:r>
              <a:rPr lang="en-US" sz="1600" b="1" kern="0" dirty="0" err="1">
                <a:solidFill>
                  <a:srgbClr val="B2B2B2"/>
                </a:solidFill>
              </a:rPr>
              <a:t>Resultado</a:t>
            </a:r>
            <a:r>
              <a:rPr lang="en-US" sz="1600" b="1" kern="0" dirty="0">
                <a:solidFill>
                  <a:srgbClr val="B2B2B2"/>
                </a:solidFill>
              </a:rPr>
              <a:t> </a:t>
            </a:r>
            <a:r>
              <a:rPr lang="pt-BR" sz="1600" b="1" kern="0" dirty="0">
                <a:solidFill>
                  <a:srgbClr val="B2B2B2"/>
                </a:solidFill>
              </a:rPr>
              <a:t>antes do IR (LAIR)</a:t>
            </a:r>
          </a:p>
          <a:p>
            <a:pPr marL="257175" indent="-257175">
              <a:spcBef>
                <a:spcPts val="100"/>
              </a:spcBef>
              <a:defRPr/>
            </a:pPr>
            <a:r>
              <a:rPr lang="pt-BR" sz="1600" u="sng" kern="0" dirty="0">
                <a:solidFill>
                  <a:srgbClr val="B2B2B2"/>
                </a:solidFill>
              </a:rPr>
              <a:t>(-) Despesa com Imposto de Renda</a:t>
            </a:r>
          </a:p>
          <a:p>
            <a:pPr marL="257175" indent="-257175">
              <a:spcBef>
                <a:spcPts val="100"/>
              </a:spcBef>
              <a:defRPr/>
            </a:pPr>
            <a:r>
              <a:rPr lang="pt-BR" sz="1600" b="1" kern="0" dirty="0">
                <a:solidFill>
                  <a:srgbClr val="B2B2B2"/>
                </a:solidFill>
              </a:rPr>
              <a:t> = Resultado Líquido</a:t>
            </a:r>
          </a:p>
          <a:p>
            <a:pPr marL="257175" indent="-257175" algn="ctr">
              <a:spcAft>
                <a:spcPts val="600"/>
              </a:spcAft>
              <a:defRPr/>
            </a:pPr>
            <a:endParaRPr lang="pt-BR" sz="1200" kern="0" dirty="0"/>
          </a:p>
        </p:txBody>
      </p:sp>
      <p:sp>
        <p:nvSpPr>
          <p:cNvPr id="22" name="Título 1">
            <a:extLst>
              <a:ext uri="{FF2B5EF4-FFF2-40B4-BE49-F238E27FC236}">
                <a16:creationId xmlns:a16="http://schemas.microsoft.com/office/drawing/2014/main" id="{5033EE81-34D5-4434-B1BC-CF8B9AD78070}"/>
              </a:ext>
            </a:extLst>
          </p:cNvPr>
          <p:cNvSpPr txBox="1">
            <a:spLocks/>
          </p:cNvSpPr>
          <p:nvPr/>
        </p:nvSpPr>
        <p:spPr bwMode="auto">
          <a:xfrm>
            <a:off x="6169766" y="1451323"/>
            <a:ext cx="4608512" cy="4546115"/>
          </a:xfrm>
          <a:prstGeom prst="rect">
            <a:avLst/>
          </a:prstGeom>
          <a:noFill/>
          <a:ln w="9525">
            <a:noFill/>
            <a:miter lim="800000"/>
            <a:headEnd/>
            <a:tailEnd/>
          </a:ln>
        </p:spPr>
        <p:txBody>
          <a:bodyPr anchor="ctr"/>
          <a:lstStyle/>
          <a:p>
            <a:pPr eaLnBrk="0" hangingPunct="0">
              <a:spcBef>
                <a:spcPts val="600"/>
              </a:spcBef>
              <a:defRPr/>
            </a:pPr>
            <a:r>
              <a:rPr lang="pt-BR" kern="0" dirty="0">
                <a:solidFill>
                  <a:srgbClr val="002060"/>
                </a:solidFill>
              </a:rPr>
              <a:t>Do resultado bruto são deduzidos:</a:t>
            </a:r>
          </a:p>
          <a:p>
            <a:pPr marL="285750" indent="-285750" eaLnBrk="0" hangingPunct="0">
              <a:lnSpc>
                <a:spcPct val="150000"/>
              </a:lnSpc>
              <a:spcBef>
                <a:spcPts val="600"/>
              </a:spcBef>
              <a:buFont typeface="Wingdings" panose="05000000000000000000" pitchFamily="2" charset="2"/>
              <a:buChar char="ü"/>
              <a:defRPr/>
            </a:pPr>
            <a:r>
              <a:rPr lang="pt-BR" sz="1600" kern="0" dirty="0">
                <a:solidFill>
                  <a:srgbClr val="002060"/>
                </a:solidFill>
              </a:rPr>
              <a:t>Despesas Administrativas: gastos administrativos;</a:t>
            </a:r>
          </a:p>
          <a:p>
            <a:pPr marL="285750" indent="-285750" eaLnBrk="0" hangingPunct="0">
              <a:lnSpc>
                <a:spcPct val="150000"/>
              </a:lnSpc>
              <a:spcBef>
                <a:spcPts val="600"/>
              </a:spcBef>
              <a:buFont typeface="Wingdings" panose="05000000000000000000" pitchFamily="2" charset="2"/>
              <a:buChar char="ü"/>
              <a:defRPr/>
            </a:pPr>
            <a:r>
              <a:rPr lang="pt-BR" sz="1600" kern="0" dirty="0">
                <a:solidFill>
                  <a:srgbClr val="002060"/>
                </a:solidFill>
              </a:rPr>
              <a:t>Despesas Comerciais: gastos relacionados a vendas; </a:t>
            </a:r>
          </a:p>
          <a:p>
            <a:pPr marL="285750" indent="-285750" eaLnBrk="0" hangingPunct="0">
              <a:lnSpc>
                <a:spcPct val="150000"/>
              </a:lnSpc>
              <a:spcBef>
                <a:spcPts val="600"/>
              </a:spcBef>
              <a:buFont typeface="Wingdings" panose="05000000000000000000" pitchFamily="2" charset="2"/>
              <a:buChar char="ü"/>
              <a:defRPr/>
            </a:pPr>
            <a:r>
              <a:rPr lang="pt-BR" sz="1600" kern="0" dirty="0">
                <a:solidFill>
                  <a:srgbClr val="002060"/>
                </a:solidFill>
              </a:rPr>
              <a:t>Outros Resultados Operacionais: lucro ou prejuízo </a:t>
            </a:r>
            <a:r>
              <a:rPr lang="pt-BR" sz="1600" u="sng" kern="0" dirty="0">
                <a:solidFill>
                  <a:srgbClr val="002060"/>
                </a:solidFill>
              </a:rPr>
              <a:t>na venda de ativo, multas, vendas de sucata, etc.</a:t>
            </a:r>
          </a:p>
          <a:p>
            <a:pPr eaLnBrk="0" hangingPunct="0">
              <a:spcBef>
                <a:spcPts val="600"/>
              </a:spcBef>
              <a:defRPr/>
            </a:pPr>
            <a:r>
              <a:rPr lang="pt-BR" kern="0" dirty="0">
                <a:solidFill>
                  <a:srgbClr val="002060"/>
                </a:solidFill>
              </a:rPr>
              <a:t>Resultado Operacional antes de Juros mostra o que sobra da receita líquida após o desconto tanto dos custos de produção quanto das despesas operacionais.</a:t>
            </a:r>
          </a:p>
        </p:txBody>
      </p:sp>
    </p:spTree>
    <p:extLst>
      <p:ext uri="{BB962C8B-B14F-4D97-AF65-F5344CB8AC3E}">
        <p14:creationId xmlns:p14="http://schemas.microsoft.com/office/powerpoint/2010/main" val="2467577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pic>
        <p:nvPicPr>
          <p:cNvPr id="21" name="Imagem 20">
            <a:extLst>
              <a:ext uri="{FF2B5EF4-FFF2-40B4-BE49-F238E27FC236}">
                <a16:creationId xmlns:a16="http://schemas.microsoft.com/office/drawing/2014/main" id="{0B41239D-ECE7-408F-9C79-761ECE01F9D3}"/>
              </a:ext>
            </a:extLst>
          </p:cNvPr>
          <p:cNvPicPr>
            <a:picLocks noChangeAspect="1"/>
          </p:cNvPicPr>
          <p:nvPr/>
        </p:nvPicPr>
        <p:blipFill rotWithShape="1">
          <a:blip r:embed="rId2"/>
          <a:srcRect l="19808" t="39397" r="60192" b="37344"/>
          <a:stretch/>
        </p:blipFill>
        <p:spPr>
          <a:xfrm>
            <a:off x="401865" y="1349537"/>
            <a:ext cx="4744930" cy="3102453"/>
          </a:xfrm>
          <a:prstGeom prst="rect">
            <a:avLst/>
          </a:prstGeom>
        </p:spPr>
      </p:pic>
      <p:grpSp>
        <p:nvGrpSpPr>
          <p:cNvPr id="25" name="Agrupar 24">
            <a:extLst>
              <a:ext uri="{FF2B5EF4-FFF2-40B4-BE49-F238E27FC236}">
                <a16:creationId xmlns:a16="http://schemas.microsoft.com/office/drawing/2014/main" id="{CB16C3A7-D5D4-4B6C-A864-0F193A8DDCC6}"/>
              </a:ext>
            </a:extLst>
          </p:cNvPr>
          <p:cNvGrpSpPr/>
          <p:nvPr/>
        </p:nvGrpSpPr>
        <p:grpSpPr>
          <a:xfrm>
            <a:off x="5866815" y="1418958"/>
            <a:ext cx="5407348" cy="2981614"/>
            <a:chOff x="2639617" y="3004607"/>
            <a:chExt cx="7056438" cy="3100319"/>
          </a:xfrm>
        </p:grpSpPr>
        <p:sp>
          <p:nvSpPr>
            <p:cNvPr id="26" name="Rectangle 3">
              <a:extLst>
                <a:ext uri="{FF2B5EF4-FFF2-40B4-BE49-F238E27FC236}">
                  <a16:creationId xmlns:a16="http://schemas.microsoft.com/office/drawing/2014/main" id="{D94F3730-7F99-4026-9A64-A6E8489D51B0}"/>
                </a:ext>
              </a:extLst>
            </p:cNvPr>
            <p:cNvSpPr>
              <a:spLocks noChangeArrowheads="1"/>
            </p:cNvSpPr>
            <p:nvPr/>
          </p:nvSpPr>
          <p:spPr bwMode="auto">
            <a:xfrm>
              <a:off x="2639617" y="3139858"/>
              <a:ext cx="6985000" cy="2965068"/>
            </a:xfrm>
            <a:prstGeom prst="rect">
              <a:avLst/>
            </a:prstGeom>
            <a:solidFill>
              <a:schemeClr val="bg1"/>
            </a:solidFill>
            <a:ln w="2857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pt-BR">
                <a:solidFill>
                  <a:schemeClr val="accent2"/>
                </a:solidFill>
              </a:endParaRPr>
            </a:p>
          </p:txBody>
        </p:sp>
        <p:sp>
          <p:nvSpPr>
            <p:cNvPr id="27" name="Text Box 4">
              <a:extLst>
                <a:ext uri="{FF2B5EF4-FFF2-40B4-BE49-F238E27FC236}">
                  <a16:creationId xmlns:a16="http://schemas.microsoft.com/office/drawing/2014/main" id="{DA68C34D-B882-4254-B02D-AE35C3F412B1}"/>
                </a:ext>
              </a:extLst>
            </p:cNvPr>
            <p:cNvSpPr txBox="1">
              <a:spLocks noChangeArrowheads="1"/>
            </p:cNvSpPr>
            <p:nvPr/>
          </p:nvSpPr>
          <p:spPr bwMode="auto">
            <a:xfrm>
              <a:off x="2926955" y="3004607"/>
              <a:ext cx="6769100" cy="3053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pt-BR" altLang="pt-BR" sz="2600" dirty="0"/>
                <a:t>    </a:t>
              </a:r>
              <a:r>
                <a:rPr lang="pt-BR" altLang="pt-BR" sz="1600" dirty="0"/>
                <a:t>RECEITAS LÍQUIDAS</a:t>
              </a:r>
            </a:p>
            <a:p>
              <a:pPr eaLnBrk="1" hangingPunct="1">
                <a:spcBef>
                  <a:spcPct val="30000"/>
                </a:spcBef>
              </a:pPr>
              <a:r>
                <a:rPr lang="pt-BR" altLang="pt-BR" sz="1600" dirty="0"/>
                <a:t>(-) CPV/CSP/CMV</a:t>
              </a:r>
            </a:p>
            <a:p>
              <a:pPr eaLnBrk="1" hangingPunct="1">
                <a:spcBef>
                  <a:spcPct val="30000"/>
                </a:spcBef>
              </a:pPr>
              <a:r>
                <a:rPr lang="pt-BR" altLang="pt-BR" sz="1600" dirty="0"/>
                <a:t> =  RESULTADO BRUTO</a:t>
              </a:r>
            </a:p>
            <a:p>
              <a:pPr eaLnBrk="1" hangingPunct="1">
                <a:spcBef>
                  <a:spcPct val="30000"/>
                </a:spcBef>
              </a:pPr>
              <a:r>
                <a:rPr lang="pt-BR" altLang="pt-BR" sz="1600" dirty="0"/>
                <a:t>(-) DESPESAS OPERACIONAIS</a:t>
              </a:r>
            </a:p>
            <a:p>
              <a:pPr eaLnBrk="1" hangingPunct="1">
                <a:spcBef>
                  <a:spcPct val="30000"/>
                </a:spcBef>
              </a:pPr>
              <a:r>
                <a:rPr lang="pt-BR" altLang="pt-BR" sz="1600" dirty="0"/>
                <a:t>  =  RESULTADO OPERACIONAL</a:t>
              </a:r>
            </a:p>
            <a:p>
              <a:pPr eaLnBrk="1" hangingPunct="1">
                <a:spcBef>
                  <a:spcPct val="30000"/>
                </a:spcBef>
              </a:pPr>
              <a:r>
                <a:rPr lang="pt-BR" altLang="pt-BR" sz="1600" dirty="0"/>
                <a:t>(+/-) RESULTADO NÃO OPERACIONAL</a:t>
              </a:r>
            </a:p>
            <a:p>
              <a:pPr eaLnBrk="1" hangingPunct="1">
                <a:spcBef>
                  <a:spcPct val="30000"/>
                </a:spcBef>
              </a:pPr>
              <a:r>
                <a:rPr lang="pt-BR" altLang="pt-BR" sz="1600" dirty="0"/>
                <a:t> =  RESULTADO ANTES DE IR E CONTRIB SOCIAL</a:t>
              </a:r>
            </a:p>
            <a:p>
              <a:pPr eaLnBrk="1" hangingPunct="1">
                <a:spcBef>
                  <a:spcPct val="30000"/>
                </a:spcBef>
              </a:pPr>
              <a:r>
                <a:rPr lang="pt-BR" altLang="pt-BR" sz="1600" dirty="0"/>
                <a:t>(-) IR E CONTRIB SOCIAL</a:t>
              </a:r>
            </a:p>
            <a:p>
              <a:pPr eaLnBrk="1" hangingPunct="1">
                <a:spcBef>
                  <a:spcPct val="30000"/>
                </a:spcBef>
              </a:pPr>
              <a:r>
                <a:rPr lang="pt-BR" altLang="pt-BR" sz="1600" dirty="0"/>
                <a:t>=   RESULTADO LÍQUIDO</a:t>
              </a:r>
            </a:p>
          </p:txBody>
        </p:sp>
        <p:sp>
          <p:nvSpPr>
            <p:cNvPr id="29" name="Text Box 5">
              <a:extLst>
                <a:ext uri="{FF2B5EF4-FFF2-40B4-BE49-F238E27FC236}">
                  <a16:creationId xmlns:a16="http://schemas.microsoft.com/office/drawing/2014/main" id="{01E3A3F5-BAEB-4972-ABB8-96B9FE417B74}"/>
                </a:ext>
              </a:extLst>
            </p:cNvPr>
            <p:cNvSpPr txBox="1">
              <a:spLocks noChangeArrowheads="1"/>
            </p:cNvSpPr>
            <p:nvPr/>
          </p:nvSpPr>
          <p:spPr bwMode="auto">
            <a:xfrm rot="1837371">
              <a:off x="6973950" y="3720404"/>
              <a:ext cx="2640426" cy="608056"/>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t-BR" altLang="pt-BR" sz="3200" dirty="0"/>
                <a:t>DRE</a:t>
              </a:r>
            </a:p>
          </p:txBody>
        </p:sp>
      </p:grpSp>
      <p:grpSp>
        <p:nvGrpSpPr>
          <p:cNvPr id="30" name="Agrupar 29">
            <a:extLst>
              <a:ext uri="{FF2B5EF4-FFF2-40B4-BE49-F238E27FC236}">
                <a16:creationId xmlns:a16="http://schemas.microsoft.com/office/drawing/2014/main" id="{B2C4E900-72AF-4CE3-BEC5-6E1BDD12DBFD}"/>
              </a:ext>
            </a:extLst>
          </p:cNvPr>
          <p:cNvGrpSpPr/>
          <p:nvPr/>
        </p:nvGrpSpPr>
        <p:grpSpPr>
          <a:xfrm>
            <a:off x="3193775" y="4494088"/>
            <a:ext cx="4969566" cy="2389709"/>
            <a:chOff x="2495600" y="3573016"/>
            <a:chExt cx="6985000" cy="3398919"/>
          </a:xfrm>
        </p:grpSpPr>
        <p:sp>
          <p:nvSpPr>
            <p:cNvPr id="31" name="Rectangle 3">
              <a:extLst>
                <a:ext uri="{FF2B5EF4-FFF2-40B4-BE49-F238E27FC236}">
                  <a16:creationId xmlns:a16="http://schemas.microsoft.com/office/drawing/2014/main" id="{45F4F318-01EC-45F6-8895-9C382D526C8A}"/>
                </a:ext>
              </a:extLst>
            </p:cNvPr>
            <p:cNvSpPr>
              <a:spLocks noChangeArrowheads="1"/>
            </p:cNvSpPr>
            <p:nvPr/>
          </p:nvSpPr>
          <p:spPr bwMode="auto">
            <a:xfrm>
              <a:off x="2495600" y="3573016"/>
              <a:ext cx="6985000" cy="3168650"/>
            </a:xfrm>
            <a:prstGeom prst="rect">
              <a:avLst/>
            </a:prstGeom>
            <a:solidFill>
              <a:schemeClr val="bg1"/>
            </a:solidFill>
            <a:ln w="28575">
              <a:solidFill>
                <a:schemeClr val="accent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pt-BR">
                <a:solidFill>
                  <a:schemeClr val="accent2"/>
                </a:solidFill>
              </a:endParaRPr>
            </a:p>
          </p:txBody>
        </p:sp>
        <p:sp>
          <p:nvSpPr>
            <p:cNvPr id="33" name="Text Box 4">
              <a:extLst>
                <a:ext uri="{FF2B5EF4-FFF2-40B4-BE49-F238E27FC236}">
                  <a16:creationId xmlns:a16="http://schemas.microsoft.com/office/drawing/2014/main" id="{F4412F2F-D1EC-4F59-88D2-024B3FB2486F}"/>
                </a:ext>
              </a:extLst>
            </p:cNvPr>
            <p:cNvSpPr txBox="1">
              <a:spLocks noChangeArrowheads="1"/>
            </p:cNvSpPr>
            <p:nvPr/>
          </p:nvSpPr>
          <p:spPr bwMode="auto">
            <a:xfrm>
              <a:off x="2761784" y="3609975"/>
              <a:ext cx="6696075" cy="336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45000"/>
                </a:lnSpc>
                <a:spcBef>
                  <a:spcPts val="600"/>
                </a:spcBef>
              </a:pPr>
              <a:r>
                <a:rPr lang="pt-BR" altLang="pt-BR" sz="1600" dirty="0"/>
                <a:t>SALDO INICIAL DE CAIXA</a:t>
              </a:r>
            </a:p>
            <a:p>
              <a:pPr eaLnBrk="1" hangingPunct="1">
                <a:lnSpc>
                  <a:spcPct val="145000"/>
                </a:lnSpc>
                <a:spcBef>
                  <a:spcPts val="600"/>
                </a:spcBef>
              </a:pPr>
              <a:r>
                <a:rPr lang="pt-BR" altLang="pt-BR" sz="1600" dirty="0"/>
                <a:t>FLUXO DE CAIXA OPERACIONAL</a:t>
              </a:r>
            </a:p>
            <a:p>
              <a:pPr eaLnBrk="1" hangingPunct="1">
                <a:lnSpc>
                  <a:spcPct val="145000"/>
                </a:lnSpc>
                <a:spcBef>
                  <a:spcPts val="600"/>
                </a:spcBef>
              </a:pPr>
              <a:r>
                <a:rPr lang="pt-BR" altLang="pt-BR" sz="1600" dirty="0"/>
                <a:t>FLUXO DE CAIXA DE INVESTIMENTO</a:t>
              </a:r>
            </a:p>
            <a:p>
              <a:pPr eaLnBrk="1" hangingPunct="1">
                <a:lnSpc>
                  <a:spcPct val="145000"/>
                </a:lnSpc>
                <a:spcBef>
                  <a:spcPts val="600"/>
                </a:spcBef>
              </a:pPr>
              <a:r>
                <a:rPr lang="pt-BR" altLang="pt-BR" sz="1600" dirty="0"/>
                <a:t>FLUXO DE CAIXA DE FINANCIAMENTO</a:t>
              </a:r>
            </a:p>
            <a:p>
              <a:pPr eaLnBrk="1" hangingPunct="1">
                <a:lnSpc>
                  <a:spcPct val="145000"/>
                </a:lnSpc>
                <a:spcBef>
                  <a:spcPts val="600"/>
                </a:spcBef>
              </a:pPr>
              <a:r>
                <a:rPr lang="pt-BR" altLang="pt-BR" sz="2400" dirty="0"/>
                <a:t>SALDO FINAL DE CAIXA</a:t>
              </a:r>
            </a:p>
          </p:txBody>
        </p:sp>
        <p:sp>
          <p:nvSpPr>
            <p:cNvPr id="36" name="Text Box 5">
              <a:extLst>
                <a:ext uri="{FF2B5EF4-FFF2-40B4-BE49-F238E27FC236}">
                  <a16:creationId xmlns:a16="http://schemas.microsoft.com/office/drawing/2014/main" id="{4F10CB34-23E0-42E3-8C55-7254C16547B1}"/>
                </a:ext>
              </a:extLst>
            </p:cNvPr>
            <p:cNvSpPr txBox="1">
              <a:spLocks noChangeArrowheads="1"/>
            </p:cNvSpPr>
            <p:nvPr/>
          </p:nvSpPr>
          <p:spPr bwMode="auto">
            <a:xfrm rot="1837371">
              <a:off x="7509914" y="4112305"/>
              <a:ext cx="1868928" cy="831734"/>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t-BR" altLang="pt-BR" sz="3200" dirty="0"/>
                <a:t>DFC</a:t>
              </a:r>
            </a:p>
          </p:txBody>
        </p:sp>
      </p:grpSp>
      <p:sp>
        <p:nvSpPr>
          <p:cNvPr id="37" name="Text Box 5">
            <a:extLst>
              <a:ext uri="{FF2B5EF4-FFF2-40B4-BE49-F238E27FC236}">
                <a16:creationId xmlns:a16="http://schemas.microsoft.com/office/drawing/2014/main" id="{81115E0B-67B7-44EF-9750-CE55B19179A5}"/>
              </a:ext>
            </a:extLst>
          </p:cNvPr>
          <p:cNvSpPr txBox="1">
            <a:spLocks noChangeArrowheads="1"/>
          </p:cNvSpPr>
          <p:nvPr/>
        </p:nvSpPr>
        <p:spPr bwMode="auto">
          <a:xfrm rot="1837371">
            <a:off x="32950" y="3859965"/>
            <a:ext cx="2023358" cy="584775"/>
          </a:xfrm>
          <a:prstGeom prst="rect">
            <a:avLst/>
          </a:prstGeom>
          <a:solidFill>
            <a:srgbClr val="66FF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pt-BR" altLang="pt-BR" sz="3200" dirty="0"/>
              <a:t>BP</a:t>
            </a:r>
          </a:p>
        </p:txBody>
      </p:sp>
    </p:spTree>
    <p:extLst>
      <p:ext uri="{BB962C8B-B14F-4D97-AF65-F5344CB8AC3E}">
        <p14:creationId xmlns:p14="http://schemas.microsoft.com/office/powerpoint/2010/main" val="241266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0" name="Rectangle 3">
            <a:extLst>
              <a:ext uri="{FF2B5EF4-FFF2-40B4-BE49-F238E27FC236}">
                <a16:creationId xmlns:a16="http://schemas.microsoft.com/office/drawing/2014/main" id="{F98420C9-70D3-47F8-96BF-747332DA23E7}"/>
              </a:ext>
            </a:extLst>
          </p:cNvPr>
          <p:cNvSpPr txBox="1">
            <a:spLocks noChangeArrowheads="1"/>
          </p:cNvSpPr>
          <p:nvPr/>
        </p:nvSpPr>
        <p:spPr>
          <a:xfrm>
            <a:off x="436427" y="1273652"/>
            <a:ext cx="10137914" cy="4505267"/>
          </a:xfrm>
          <a:prstGeom prst="rect">
            <a:avLst/>
          </a:prstGeom>
        </p:spPr>
        <p:txBody>
          <a:bodyPr/>
          <a:lstStyle/>
          <a:p>
            <a:pPr marL="257175" indent="-257175" algn="ctr">
              <a:spcAft>
                <a:spcPts val="600"/>
              </a:spcAft>
              <a:defRPr/>
            </a:pPr>
            <a:endParaRPr lang="pt-BR" sz="2000" kern="0" dirty="0"/>
          </a:p>
        </p:txBody>
      </p:sp>
      <p:sp>
        <p:nvSpPr>
          <p:cNvPr id="23" name="Rectangle 3">
            <a:extLst>
              <a:ext uri="{FF2B5EF4-FFF2-40B4-BE49-F238E27FC236}">
                <a16:creationId xmlns:a16="http://schemas.microsoft.com/office/drawing/2014/main" id="{C269A102-336E-485B-896A-7F2446A6552D}"/>
              </a:ext>
            </a:extLst>
          </p:cNvPr>
          <p:cNvSpPr txBox="1">
            <a:spLocks noChangeArrowheads="1"/>
          </p:cNvSpPr>
          <p:nvPr/>
        </p:nvSpPr>
        <p:spPr>
          <a:xfrm>
            <a:off x="1120417" y="1590082"/>
            <a:ext cx="3888433" cy="4622998"/>
          </a:xfrm>
          <a:prstGeom prst="rect">
            <a:avLst/>
          </a:prstGeom>
        </p:spPr>
        <p:txBody>
          <a:bodyPr/>
          <a:lstStyle/>
          <a:p>
            <a:pPr marL="257175" indent="-257175">
              <a:spcBef>
                <a:spcPts val="100"/>
              </a:spcBef>
              <a:defRPr/>
            </a:pPr>
            <a:r>
              <a:rPr lang="pt-BR" sz="1600" b="1" kern="0" dirty="0">
                <a:solidFill>
                  <a:srgbClr val="B2B2B2"/>
                </a:solidFill>
              </a:rPr>
              <a:t>Receita Bruta de Vendas ou Serviços</a:t>
            </a:r>
            <a:endParaRPr lang="pt-BR" sz="1600" kern="0" dirty="0">
              <a:solidFill>
                <a:srgbClr val="B2B2B2"/>
              </a:solidFill>
            </a:endParaRPr>
          </a:p>
          <a:p>
            <a:pPr marL="257175" indent="-257175">
              <a:spcBef>
                <a:spcPts val="100"/>
              </a:spcBef>
              <a:defRPr/>
            </a:pPr>
            <a:r>
              <a:rPr lang="pt-BR" sz="1600" kern="0" dirty="0">
                <a:solidFill>
                  <a:srgbClr val="B2B2B2"/>
                </a:solidFill>
              </a:rPr>
              <a:t>(-) Impostos sobre Vendas</a:t>
            </a:r>
          </a:p>
          <a:p>
            <a:pPr marL="257175" indent="-257175">
              <a:spcBef>
                <a:spcPts val="100"/>
              </a:spcBef>
              <a:defRPr/>
            </a:pPr>
            <a:r>
              <a:rPr lang="pt-BR" sz="1600" u="sng" kern="0" dirty="0">
                <a:solidFill>
                  <a:srgbClr val="B2B2B2"/>
                </a:solidFill>
              </a:rPr>
              <a:t>(-) Abatimentos, Devoluções de Vendas</a:t>
            </a:r>
          </a:p>
          <a:p>
            <a:pPr marL="257175" indent="-257175">
              <a:spcBef>
                <a:spcPts val="100"/>
              </a:spcBef>
              <a:defRPr/>
            </a:pPr>
            <a:r>
              <a:rPr lang="pt-BR" sz="1600" b="1" kern="0" dirty="0"/>
              <a:t> </a:t>
            </a:r>
            <a:r>
              <a:rPr lang="pt-BR" sz="1600" b="1" kern="0" dirty="0">
                <a:solidFill>
                  <a:srgbClr val="B2B2B2"/>
                </a:solidFill>
              </a:rPr>
              <a:t>= Receita Líquida de Vendas ou Serviços</a:t>
            </a:r>
            <a:endParaRPr lang="pt-BR" sz="1600" kern="0" dirty="0">
              <a:solidFill>
                <a:srgbClr val="B2B2B2"/>
              </a:solidFill>
            </a:endParaRPr>
          </a:p>
          <a:p>
            <a:pPr marL="257175" indent="-257175">
              <a:spcBef>
                <a:spcPts val="100"/>
              </a:spcBef>
              <a:defRPr/>
            </a:pPr>
            <a:r>
              <a:rPr lang="pt-BR" sz="1600" u="sng" kern="0" dirty="0">
                <a:solidFill>
                  <a:srgbClr val="B2B2B2"/>
                </a:solidFill>
              </a:rPr>
              <a:t>(-) Custo da Mercadoria Vendida (CMV)</a:t>
            </a:r>
          </a:p>
          <a:p>
            <a:pPr marL="257175" indent="-257175">
              <a:spcBef>
                <a:spcPts val="100"/>
              </a:spcBef>
              <a:defRPr/>
            </a:pPr>
            <a:r>
              <a:rPr lang="pt-BR" sz="1600" b="1" kern="0" dirty="0"/>
              <a:t> </a:t>
            </a:r>
            <a:r>
              <a:rPr lang="pt-BR" sz="1600" b="1" kern="0" dirty="0">
                <a:solidFill>
                  <a:srgbClr val="B2B2B2"/>
                </a:solidFill>
              </a:rPr>
              <a:t>= Resultado Bruto</a:t>
            </a:r>
            <a:endParaRPr lang="pt-BR" sz="1600" kern="0" dirty="0">
              <a:solidFill>
                <a:srgbClr val="B2B2B2"/>
              </a:solidFill>
            </a:endParaRPr>
          </a:p>
          <a:p>
            <a:pPr marL="257175" indent="-257175">
              <a:spcBef>
                <a:spcPts val="100"/>
              </a:spcBef>
              <a:defRPr/>
            </a:pPr>
            <a:r>
              <a:rPr lang="pt-BR" sz="1600" kern="0" dirty="0">
                <a:solidFill>
                  <a:srgbClr val="B2B2B2"/>
                </a:solidFill>
              </a:rPr>
              <a:t>(-) Despesas Operacionais</a:t>
            </a:r>
          </a:p>
          <a:p>
            <a:pPr marL="257175" indent="-108000">
              <a:spcBef>
                <a:spcPts val="100"/>
              </a:spcBef>
              <a:defRPr/>
            </a:pPr>
            <a:r>
              <a:rPr lang="pt-BR" sz="1600" kern="0" dirty="0">
                <a:solidFill>
                  <a:srgbClr val="B2B2B2"/>
                </a:solidFill>
              </a:rPr>
              <a:t>		Administrativas</a:t>
            </a:r>
          </a:p>
          <a:p>
            <a:pPr marL="257175" indent="-108000">
              <a:spcBef>
                <a:spcPts val="100"/>
              </a:spcBef>
              <a:defRPr/>
            </a:pPr>
            <a:r>
              <a:rPr lang="pt-BR" sz="1600" kern="0" dirty="0">
                <a:solidFill>
                  <a:srgbClr val="B2B2B2"/>
                </a:solidFill>
              </a:rPr>
              <a:t>		Comerciais</a:t>
            </a:r>
          </a:p>
          <a:p>
            <a:pPr marL="257175" indent="-108000">
              <a:spcBef>
                <a:spcPts val="100"/>
              </a:spcBef>
              <a:defRPr/>
            </a:pPr>
            <a:r>
              <a:rPr lang="pt-BR" sz="1600" u="sng" kern="0" dirty="0">
                <a:solidFill>
                  <a:srgbClr val="B2B2B2"/>
                </a:solidFill>
              </a:rPr>
              <a:t>		Outros Resultados Operacionais</a:t>
            </a:r>
          </a:p>
          <a:p>
            <a:pPr marL="257175" indent="-257175">
              <a:spcBef>
                <a:spcPts val="100"/>
              </a:spcBef>
              <a:defRPr/>
            </a:pPr>
            <a:r>
              <a:rPr lang="pt-BR" sz="1600" b="1" kern="0" dirty="0">
                <a:solidFill>
                  <a:srgbClr val="002060"/>
                </a:solidFill>
              </a:rPr>
              <a:t> = Resultado Operacional antes de Juros (LAJIR)</a:t>
            </a:r>
          </a:p>
          <a:p>
            <a:pPr marL="257175" indent="-257175">
              <a:spcBef>
                <a:spcPts val="100"/>
              </a:spcBef>
              <a:defRPr/>
            </a:pPr>
            <a:r>
              <a:rPr lang="en-US" sz="1600" u="sng" kern="0" dirty="0">
                <a:solidFill>
                  <a:srgbClr val="002060"/>
                </a:solidFill>
              </a:rPr>
              <a:t>(+-) </a:t>
            </a:r>
            <a:r>
              <a:rPr lang="en-US" sz="1600" u="sng" kern="0" dirty="0" err="1">
                <a:solidFill>
                  <a:srgbClr val="002060"/>
                </a:solidFill>
              </a:rPr>
              <a:t>Resultado</a:t>
            </a:r>
            <a:r>
              <a:rPr lang="en-US" sz="1600" u="sng" kern="0" dirty="0">
                <a:solidFill>
                  <a:srgbClr val="002060"/>
                </a:solidFill>
              </a:rPr>
              <a:t> </a:t>
            </a:r>
            <a:r>
              <a:rPr lang="en-US" sz="1600" u="sng" kern="0" dirty="0" err="1">
                <a:solidFill>
                  <a:srgbClr val="002060"/>
                </a:solidFill>
              </a:rPr>
              <a:t>Financeiro</a:t>
            </a:r>
            <a:endParaRPr lang="en-US" sz="1600" u="sng" kern="0" dirty="0">
              <a:solidFill>
                <a:srgbClr val="002060"/>
              </a:solidFill>
            </a:endParaRPr>
          </a:p>
          <a:p>
            <a:pPr marL="257175" indent="-257175">
              <a:spcBef>
                <a:spcPts val="100"/>
              </a:spcBef>
              <a:defRPr/>
            </a:pPr>
            <a:r>
              <a:rPr lang="en-US" sz="1600" b="1" kern="0" dirty="0">
                <a:solidFill>
                  <a:srgbClr val="002060"/>
                </a:solidFill>
              </a:rPr>
              <a:t> = </a:t>
            </a:r>
            <a:r>
              <a:rPr lang="en-US" sz="1600" b="1" kern="0" dirty="0" err="1">
                <a:solidFill>
                  <a:srgbClr val="002060"/>
                </a:solidFill>
              </a:rPr>
              <a:t>Resultado</a:t>
            </a:r>
            <a:r>
              <a:rPr lang="en-US" sz="1600" b="1" kern="0" dirty="0">
                <a:solidFill>
                  <a:srgbClr val="002060"/>
                </a:solidFill>
              </a:rPr>
              <a:t> </a:t>
            </a:r>
            <a:r>
              <a:rPr lang="pt-BR" sz="1600" b="1" kern="0" dirty="0">
                <a:solidFill>
                  <a:srgbClr val="002060"/>
                </a:solidFill>
              </a:rPr>
              <a:t>antes do IR (LAIR)</a:t>
            </a:r>
          </a:p>
          <a:p>
            <a:pPr marL="257175" indent="-257175">
              <a:spcBef>
                <a:spcPts val="100"/>
              </a:spcBef>
              <a:defRPr/>
            </a:pPr>
            <a:r>
              <a:rPr lang="pt-BR" sz="1600" u="sng" kern="0" dirty="0">
                <a:solidFill>
                  <a:srgbClr val="B2B2B2"/>
                </a:solidFill>
              </a:rPr>
              <a:t>(-) Despesa com Imposto de Renda</a:t>
            </a:r>
          </a:p>
          <a:p>
            <a:pPr marL="257175" indent="-257175">
              <a:spcBef>
                <a:spcPts val="100"/>
              </a:spcBef>
              <a:defRPr/>
            </a:pPr>
            <a:r>
              <a:rPr lang="pt-BR" sz="1600" b="1" kern="0" dirty="0">
                <a:solidFill>
                  <a:srgbClr val="B2B2B2"/>
                </a:solidFill>
              </a:rPr>
              <a:t> = Resultado Líquido</a:t>
            </a:r>
          </a:p>
          <a:p>
            <a:pPr marL="257175" indent="-257175" algn="ctr">
              <a:spcAft>
                <a:spcPts val="600"/>
              </a:spcAft>
              <a:defRPr/>
            </a:pPr>
            <a:endParaRPr lang="pt-BR" sz="1200" kern="0" dirty="0"/>
          </a:p>
        </p:txBody>
      </p:sp>
      <p:sp>
        <p:nvSpPr>
          <p:cNvPr id="24" name="Título 1">
            <a:extLst>
              <a:ext uri="{FF2B5EF4-FFF2-40B4-BE49-F238E27FC236}">
                <a16:creationId xmlns:a16="http://schemas.microsoft.com/office/drawing/2014/main" id="{F46A0902-7A65-40E9-978A-A80C17E2BBBE}"/>
              </a:ext>
            </a:extLst>
          </p:cNvPr>
          <p:cNvSpPr txBox="1">
            <a:spLocks/>
          </p:cNvSpPr>
          <p:nvPr/>
        </p:nvSpPr>
        <p:spPr bwMode="auto">
          <a:xfrm>
            <a:off x="5334879" y="2276566"/>
            <a:ext cx="4680520" cy="4546115"/>
          </a:xfrm>
          <a:prstGeom prst="rect">
            <a:avLst/>
          </a:prstGeom>
          <a:noFill/>
          <a:ln w="9525">
            <a:noFill/>
            <a:miter lim="800000"/>
            <a:headEnd/>
            <a:tailEnd/>
          </a:ln>
        </p:spPr>
        <p:txBody>
          <a:bodyPr anchor="ctr"/>
          <a:lstStyle/>
          <a:p>
            <a:pPr eaLnBrk="0" hangingPunct="0">
              <a:spcBef>
                <a:spcPts val="600"/>
              </a:spcBef>
              <a:defRPr/>
            </a:pPr>
            <a:r>
              <a:rPr lang="pt-BR" kern="0" dirty="0">
                <a:solidFill>
                  <a:srgbClr val="002060"/>
                </a:solidFill>
              </a:rPr>
              <a:t>Do resultado operacional antes de juros:</a:t>
            </a:r>
          </a:p>
          <a:p>
            <a:pPr marL="285750" indent="-285750" eaLnBrk="0" hangingPunct="0">
              <a:spcBef>
                <a:spcPts val="600"/>
              </a:spcBef>
              <a:buFont typeface="Wingdings" panose="05000000000000000000" pitchFamily="2" charset="2"/>
              <a:buChar char="ü"/>
              <a:defRPr/>
            </a:pPr>
            <a:r>
              <a:rPr lang="pt-BR" sz="1600" kern="0" dirty="0">
                <a:solidFill>
                  <a:srgbClr val="002060"/>
                </a:solidFill>
              </a:rPr>
              <a:t>Deduzem-se despesas financeiras (juros de empréstimos tomados); </a:t>
            </a:r>
          </a:p>
          <a:p>
            <a:pPr marL="285750" indent="-285750" eaLnBrk="0" hangingPunct="0">
              <a:lnSpc>
                <a:spcPct val="150000"/>
              </a:lnSpc>
              <a:spcBef>
                <a:spcPts val="600"/>
              </a:spcBef>
              <a:buFont typeface="Wingdings" panose="05000000000000000000" pitchFamily="2" charset="2"/>
              <a:buChar char="ü"/>
              <a:defRPr/>
            </a:pPr>
            <a:r>
              <a:rPr lang="pt-BR" sz="1600" u="sng" kern="0" dirty="0">
                <a:solidFill>
                  <a:srgbClr val="002060"/>
                </a:solidFill>
              </a:rPr>
              <a:t>Acrescentam-se receitas de aplicações financeiras.</a:t>
            </a:r>
          </a:p>
          <a:p>
            <a:pPr eaLnBrk="0" hangingPunct="0">
              <a:lnSpc>
                <a:spcPct val="150000"/>
              </a:lnSpc>
              <a:spcBef>
                <a:spcPts val="600"/>
              </a:spcBef>
              <a:defRPr/>
            </a:pPr>
            <a:r>
              <a:rPr lang="pt-BR" kern="0" dirty="0">
                <a:solidFill>
                  <a:srgbClr val="002060"/>
                </a:solidFill>
              </a:rPr>
              <a:t>Chega-se ao Resultado antes de imposto de renda.</a:t>
            </a:r>
          </a:p>
        </p:txBody>
      </p:sp>
    </p:spTree>
    <p:extLst>
      <p:ext uri="{BB962C8B-B14F-4D97-AF65-F5344CB8AC3E}">
        <p14:creationId xmlns:p14="http://schemas.microsoft.com/office/powerpoint/2010/main" val="8894416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0" name="Rectangle 3">
            <a:extLst>
              <a:ext uri="{FF2B5EF4-FFF2-40B4-BE49-F238E27FC236}">
                <a16:creationId xmlns:a16="http://schemas.microsoft.com/office/drawing/2014/main" id="{F98420C9-70D3-47F8-96BF-747332DA23E7}"/>
              </a:ext>
            </a:extLst>
          </p:cNvPr>
          <p:cNvSpPr txBox="1">
            <a:spLocks noChangeArrowheads="1"/>
          </p:cNvSpPr>
          <p:nvPr/>
        </p:nvSpPr>
        <p:spPr>
          <a:xfrm>
            <a:off x="436427" y="1273652"/>
            <a:ext cx="10137914" cy="4505267"/>
          </a:xfrm>
          <a:prstGeom prst="rect">
            <a:avLst/>
          </a:prstGeom>
        </p:spPr>
        <p:txBody>
          <a:bodyPr/>
          <a:lstStyle/>
          <a:p>
            <a:pPr marL="257175" indent="-257175" algn="ctr">
              <a:spcAft>
                <a:spcPts val="600"/>
              </a:spcAft>
              <a:defRPr/>
            </a:pPr>
            <a:endParaRPr lang="pt-BR" sz="2000" kern="0" dirty="0"/>
          </a:p>
        </p:txBody>
      </p:sp>
      <p:sp>
        <p:nvSpPr>
          <p:cNvPr id="21" name="Rectangle 3">
            <a:extLst>
              <a:ext uri="{FF2B5EF4-FFF2-40B4-BE49-F238E27FC236}">
                <a16:creationId xmlns:a16="http://schemas.microsoft.com/office/drawing/2014/main" id="{EB700BA1-6E33-430E-BEED-370C28E6F46F}"/>
              </a:ext>
            </a:extLst>
          </p:cNvPr>
          <p:cNvSpPr txBox="1">
            <a:spLocks noChangeArrowheads="1"/>
          </p:cNvSpPr>
          <p:nvPr/>
        </p:nvSpPr>
        <p:spPr>
          <a:xfrm>
            <a:off x="1093912" y="1735255"/>
            <a:ext cx="3888433" cy="4622998"/>
          </a:xfrm>
          <a:prstGeom prst="rect">
            <a:avLst/>
          </a:prstGeom>
        </p:spPr>
        <p:txBody>
          <a:bodyPr/>
          <a:lstStyle/>
          <a:p>
            <a:pPr marL="257175" indent="-257175">
              <a:spcBef>
                <a:spcPts val="100"/>
              </a:spcBef>
              <a:defRPr/>
            </a:pPr>
            <a:r>
              <a:rPr lang="pt-BR" sz="1600" b="1" kern="0" dirty="0">
                <a:solidFill>
                  <a:srgbClr val="B2B2B2"/>
                </a:solidFill>
              </a:rPr>
              <a:t>Receita Bruta de Vendas ou Serviços</a:t>
            </a:r>
            <a:endParaRPr lang="pt-BR" sz="1600" kern="0" dirty="0">
              <a:solidFill>
                <a:srgbClr val="B2B2B2"/>
              </a:solidFill>
            </a:endParaRPr>
          </a:p>
          <a:p>
            <a:pPr marL="257175" indent="-257175">
              <a:spcBef>
                <a:spcPts val="100"/>
              </a:spcBef>
              <a:defRPr/>
            </a:pPr>
            <a:r>
              <a:rPr lang="pt-BR" sz="1600" kern="0" dirty="0">
                <a:solidFill>
                  <a:srgbClr val="B2B2B2"/>
                </a:solidFill>
              </a:rPr>
              <a:t>(-) Impostos sobre Vendas</a:t>
            </a:r>
          </a:p>
          <a:p>
            <a:pPr marL="257175" indent="-257175">
              <a:spcBef>
                <a:spcPts val="100"/>
              </a:spcBef>
              <a:defRPr/>
            </a:pPr>
            <a:r>
              <a:rPr lang="pt-BR" sz="1600" u="sng" kern="0" dirty="0">
                <a:solidFill>
                  <a:srgbClr val="B2B2B2"/>
                </a:solidFill>
              </a:rPr>
              <a:t>(-) Abatimentos, Devoluções de Vendas</a:t>
            </a:r>
          </a:p>
          <a:p>
            <a:pPr marL="257175" indent="-257175">
              <a:spcBef>
                <a:spcPts val="100"/>
              </a:spcBef>
              <a:defRPr/>
            </a:pPr>
            <a:r>
              <a:rPr lang="pt-BR" sz="1600" b="1" kern="0" dirty="0"/>
              <a:t> </a:t>
            </a:r>
            <a:r>
              <a:rPr lang="pt-BR" sz="1600" b="1" kern="0" dirty="0">
                <a:solidFill>
                  <a:srgbClr val="B2B2B2"/>
                </a:solidFill>
              </a:rPr>
              <a:t>= Receita Líquida de Vendas ou Serviços</a:t>
            </a:r>
            <a:endParaRPr lang="pt-BR" sz="1600" kern="0" dirty="0">
              <a:solidFill>
                <a:srgbClr val="B2B2B2"/>
              </a:solidFill>
            </a:endParaRPr>
          </a:p>
          <a:p>
            <a:pPr marL="257175" indent="-257175">
              <a:spcBef>
                <a:spcPts val="100"/>
              </a:spcBef>
              <a:defRPr/>
            </a:pPr>
            <a:r>
              <a:rPr lang="pt-BR" sz="1600" u="sng" kern="0" dirty="0">
                <a:solidFill>
                  <a:srgbClr val="B2B2B2"/>
                </a:solidFill>
              </a:rPr>
              <a:t>(-) Custo da Mercadoria Vendida (CMV)</a:t>
            </a:r>
          </a:p>
          <a:p>
            <a:pPr marL="257175" indent="-257175">
              <a:spcBef>
                <a:spcPts val="100"/>
              </a:spcBef>
              <a:defRPr/>
            </a:pPr>
            <a:r>
              <a:rPr lang="pt-BR" sz="1600" b="1" kern="0" dirty="0"/>
              <a:t> </a:t>
            </a:r>
            <a:r>
              <a:rPr lang="pt-BR" sz="1600" b="1" kern="0" dirty="0">
                <a:solidFill>
                  <a:srgbClr val="B2B2B2"/>
                </a:solidFill>
              </a:rPr>
              <a:t>= Resultado Bruto</a:t>
            </a:r>
            <a:endParaRPr lang="pt-BR" sz="1600" kern="0" dirty="0">
              <a:solidFill>
                <a:srgbClr val="B2B2B2"/>
              </a:solidFill>
            </a:endParaRPr>
          </a:p>
          <a:p>
            <a:pPr marL="257175" indent="-257175">
              <a:spcBef>
                <a:spcPts val="100"/>
              </a:spcBef>
              <a:defRPr/>
            </a:pPr>
            <a:r>
              <a:rPr lang="pt-BR" sz="1600" kern="0" dirty="0">
                <a:solidFill>
                  <a:srgbClr val="B2B2B2"/>
                </a:solidFill>
              </a:rPr>
              <a:t>(-) Despesas Operacionais</a:t>
            </a:r>
          </a:p>
          <a:p>
            <a:pPr marL="257175" indent="-108000">
              <a:spcBef>
                <a:spcPts val="100"/>
              </a:spcBef>
              <a:defRPr/>
            </a:pPr>
            <a:r>
              <a:rPr lang="pt-BR" sz="1600" kern="0" dirty="0">
                <a:solidFill>
                  <a:srgbClr val="B2B2B2"/>
                </a:solidFill>
              </a:rPr>
              <a:t>		Administrativas</a:t>
            </a:r>
          </a:p>
          <a:p>
            <a:pPr marL="257175" indent="-108000">
              <a:spcBef>
                <a:spcPts val="100"/>
              </a:spcBef>
              <a:defRPr/>
            </a:pPr>
            <a:r>
              <a:rPr lang="pt-BR" sz="1600" kern="0" dirty="0">
                <a:solidFill>
                  <a:srgbClr val="B2B2B2"/>
                </a:solidFill>
              </a:rPr>
              <a:t>		Comerciais</a:t>
            </a:r>
          </a:p>
          <a:p>
            <a:pPr marL="257175" indent="-108000">
              <a:spcBef>
                <a:spcPts val="100"/>
              </a:spcBef>
              <a:defRPr/>
            </a:pPr>
            <a:r>
              <a:rPr lang="pt-BR" sz="1600" u="sng" kern="0" dirty="0">
                <a:solidFill>
                  <a:srgbClr val="B2B2B2"/>
                </a:solidFill>
              </a:rPr>
              <a:t>		Outros Resultados Operacionais</a:t>
            </a:r>
          </a:p>
          <a:p>
            <a:pPr marL="257175" indent="-257175">
              <a:spcBef>
                <a:spcPts val="100"/>
              </a:spcBef>
              <a:defRPr/>
            </a:pPr>
            <a:r>
              <a:rPr lang="pt-BR" sz="1600" b="1" kern="0" dirty="0"/>
              <a:t> </a:t>
            </a:r>
            <a:r>
              <a:rPr lang="pt-BR" sz="1600" b="1" kern="0" dirty="0">
                <a:solidFill>
                  <a:srgbClr val="B2B2B2"/>
                </a:solidFill>
              </a:rPr>
              <a:t>= Resultado Operacional antes de Juros (LAJIR)</a:t>
            </a:r>
          </a:p>
          <a:p>
            <a:pPr marL="257175" indent="-257175">
              <a:spcBef>
                <a:spcPts val="100"/>
              </a:spcBef>
              <a:defRPr/>
            </a:pPr>
            <a:r>
              <a:rPr lang="en-US" sz="1600" u="sng" kern="0" dirty="0">
                <a:solidFill>
                  <a:srgbClr val="B2B2B2"/>
                </a:solidFill>
              </a:rPr>
              <a:t>(+-) </a:t>
            </a:r>
            <a:r>
              <a:rPr lang="en-US" sz="1600" u="sng" kern="0" dirty="0" err="1">
                <a:solidFill>
                  <a:srgbClr val="B2B2B2"/>
                </a:solidFill>
              </a:rPr>
              <a:t>Resultado</a:t>
            </a:r>
            <a:r>
              <a:rPr lang="en-US" sz="1600" u="sng" kern="0" dirty="0">
                <a:solidFill>
                  <a:srgbClr val="B2B2B2"/>
                </a:solidFill>
              </a:rPr>
              <a:t> </a:t>
            </a:r>
            <a:r>
              <a:rPr lang="en-US" sz="1600" u="sng" kern="0" dirty="0" err="1">
                <a:solidFill>
                  <a:srgbClr val="B2B2B2"/>
                </a:solidFill>
              </a:rPr>
              <a:t>Financeiro</a:t>
            </a:r>
            <a:endParaRPr lang="en-US" sz="1600" u="sng" kern="0" dirty="0">
              <a:solidFill>
                <a:srgbClr val="B2B2B2"/>
              </a:solidFill>
            </a:endParaRPr>
          </a:p>
          <a:p>
            <a:pPr marL="257175" indent="-257175">
              <a:spcBef>
                <a:spcPts val="100"/>
              </a:spcBef>
              <a:defRPr/>
            </a:pPr>
            <a:r>
              <a:rPr lang="en-US" sz="1600" b="1" kern="0" dirty="0"/>
              <a:t> </a:t>
            </a:r>
            <a:r>
              <a:rPr lang="en-US" sz="1600" b="1" kern="0" dirty="0">
                <a:solidFill>
                  <a:srgbClr val="002060"/>
                </a:solidFill>
              </a:rPr>
              <a:t>= </a:t>
            </a:r>
            <a:r>
              <a:rPr lang="en-US" sz="1600" b="1" kern="0" dirty="0" err="1">
                <a:solidFill>
                  <a:srgbClr val="002060"/>
                </a:solidFill>
              </a:rPr>
              <a:t>Resultado</a:t>
            </a:r>
            <a:r>
              <a:rPr lang="en-US" sz="1600" b="1" kern="0" dirty="0">
                <a:solidFill>
                  <a:srgbClr val="002060"/>
                </a:solidFill>
              </a:rPr>
              <a:t> </a:t>
            </a:r>
            <a:r>
              <a:rPr lang="pt-BR" sz="1600" b="1" kern="0" dirty="0">
                <a:solidFill>
                  <a:srgbClr val="002060"/>
                </a:solidFill>
              </a:rPr>
              <a:t>antes do IR (LAIR)</a:t>
            </a:r>
          </a:p>
          <a:p>
            <a:pPr marL="257175" indent="-257175">
              <a:spcBef>
                <a:spcPts val="100"/>
              </a:spcBef>
              <a:defRPr/>
            </a:pPr>
            <a:r>
              <a:rPr lang="pt-BR" sz="1600" u="sng" kern="0" dirty="0">
                <a:solidFill>
                  <a:srgbClr val="002060"/>
                </a:solidFill>
              </a:rPr>
              <a:t>(-) Despesa com Imposto de Renda</a:t>
            </a:r>
          </a:p>
          <a:p>
            <a:pPr marL="257175" indent="-257175">
              <a:spcBef>
                <a:spcPts val="100"/>
              </a:spcBef>
              <a:defRPr/>
            </a:pPr>
            <a:r>
              <a:rPr lang="pt-BR" sz="1600" b="1" kern="0" dirty="0">
                <a:solidFill>
                  <a:srgbClr val="002060"/>
                </a:solidFill>
              </a:rPr>
              <a:t> = Resultado Líquido</a:t>
            </a:r>
          </a:p>
          <a:p>
            <a:pPr marL="257175" indent="-257175" algn="ctr">
              <a:spcAft>
                <a:spcPts val="600"/>
              </a:spcAft>
              <a:defRPr/>
            </a:pPr>
            <a:endParaRPr lang="pt-BR" sz="1200" kern="0" dirty="0"/>
          </a:p>
        </p:txBody>
      </p:sp>
      <p:sp>
        <p:nvSpPr>
          <p:cNvPr id="22" name="Título 1">
            <a:extLst>
              <a:ext uri="{FF2B5EF4-FFF2-40B4-BE49-F238E27FC236}">
                <a16:creationId xmlns:a16="http://schemas.microsoft.com/office/drawing/2014/main" id="{4088C572-831B-4316-9372-DBEF369A65C1}"/>
              </a:ext>
            </a:extLst>
          </p:cNvPr>
          <p:cNvSpPr txBox="1">
            <a:spLocks/>
          </p:cNvSpPr>
          <p:nvPr/>
        </p:nvSpPr>
        <p:spPr bwMode="auto">
          <a:xfrm>
            <a:off x="5308374" y="2328974"/>
            <a:ext cx="4608512" cy="4546115"/>
          </a:xfrm>
          <a:prstGeom prst="rect">
            <a:avLst/>
          </a:prstGeom>
          <a:noFill/>
          <a:ln w="9525">
            <a:noFill/>
            <a:miter lim="800000"/>
            <a:headEnd/>
            <a:tailEnd/>
          </a:ln>
        </p:spPr>
        <p:txBody>
          <a:bodyPr anchor="ctr"/>
          <a:lstStyle/>
          <a:p>
            <a:pPr eaLnBrk="0" hangingPunct="0">
              <a:lnSpc>
                <a:spcPct val="150000"/>
              </a:lnSpc>
              <a:spcBef>
                <a:spcPts val="600"/>
              </a:spcBef>
              <a:defRPr/>
            </a:pPr>
            <a:r>
              <a:rPr lang="pt-BR" kern="0" dirty="0">
                <a:solidFill>
                  <a:srgbClr val="002060"/>
                </a:solidFill>
              </a:rPr>
              <a:t>Do resultado antes de imposto de renda</a:t>
            </a:r>
          </a:p>
          <a:p>
            <a:pPr marL="285750" indent="-285750" eaLnBrk="0" hangingPunct="0">
              <a:lnSpc>
                <a:spcPct val="150000"/>
              </a:lnSpc>
              <a:spcBef>
                <a:spcPts val="600"/>
              </a:spcBef>
              <a:buFont typeface="Wingdings" panose="05000000000000000000" pitchFamily="2" charset="2"/>
              <a:buChar char="ü"/>
              <a:defRPr/>
            </a:pPr>
            <a:r>
              <a:rPr lang="pt-BR" sz="1600" u="sng" kern="0" dirty="0">
                <a:solidFill>
                  <a:srgbClr val="002060"/>
                </a:solidFill>
              </a:rPr>
              <a:t>Deduzem-se despesas com IR; </a:t>
            </a:r>
          </a:p>
          <a:p>
            <a:pPr eaLnBrk="0" hangingPunct="0">
              <a:lnSpc>
                <a:spcPct val="150000"/>
              </a:lnSpc>
              <a:spcBef>
                <a:spcPts val="600"/>
              </a:spcBef>
              <a:defRPr/>
            </a:pPr>
            <a:r>
              <a:rPr lang="pt-BR" kern="0" dirty="0">
                <a:solidFill>
                  <a:srgbClr val="002060"/>
                </a:solidFill>
              </a:rPr>
              <a:t>Chega-se ao Resultado Líquido, lucro ou prejuízo do período.</a:t>
            </a:r>
          </a:p>
        </p:txBody>
      </p:sp>
    </p:spTree>
    <p:extLst>
      <p:ext uri="{BB962C8B-B14F-4D97-AF65-F5344CB8AC3E}">
        <p14:creationId xmlns:p14="http://schemas.microsoft.com/office/powerpoint/2010/main" val="32191388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0" name="Rectangle 3">
            <a:extLst>
              <a:ext uri="{FF2B5EF4-FFF2-40B4-BE49-F238E27FC236}">
                <a16:creationId xmlns:a16="http://schemas.microsoft.com/office/drawing/2014/main" id="{F98420C9-70D3-47F8-96BF-747332DA23E7}"/>
              </a:ext>
            </a:extLst>
          </p:cNvPr>
          <p:cNvSpPr txBox="1">
            <a:spLocks noChangeArrowheads="1"/>
          </p:cNvSpPr>
          <p:nvPr/>
        </p:nvSpPr>
        <p:spPr>
          <a:xfrm>
            <a:off x="436427" y="1273652"/>
            <a:ext cx="10137914" cy="4505267"/>
          </a:xfrm>
          <a:prstGeom prst="rect">
            <a:avLst/>
          </a:prstGeom>
        </p:spPr>
        <p:txBody>
          <a:bodyPr/>
          <a:lstStyle/>
          <a:p>
            <a:pPr marL="257175" indent="-257175" algn="ctr">
              <a:spcAft>
                <a:spcPts val="600"/>
              </a:spcAft>
              <a:defRPr/>
            </a:pPr>
            <a:endParaRPr lang="pt-BR" sz="2000" kern="0" dirty="0"/>
          </a:p>
        </p:txBody>
      </p:sp>
      <p:pic>
        <p:nvPicPr>
          <p:cNvPr id="23" name="Imagem 22">
            <a:extLst>
              <a:ext uri="{FF2B5EF4-FFF2-40B4-BE49-F238E27FC236}">
                <a16:creationId xmlns:a16="http://schemas.microsoft.com/office/drawing/2014/main" id="{788985F0-8631-41F5-966E-2725DD281C71}"/>
              </a:ext>
            </a:extLst>
          </p:cNvPr>
          <p:cNvPicPr>
            <a:picLocks noChangeAspect="1"/>
          </p:cNvPicPr>
          <p:nvPr/>
        </p:nvPicPr>
        <p:blipFill rotWithShape="1">
          <a:blip r:embed="rId2"/>
          <a:srcRect l="7282" t="33615" r="34457" b="15926"/>
          <a:stretch/>
        </p:blipFill>
        <p:spPr>
          <a:xfrm>
            <a:off x="618898" y="1340949"/>
            <a:ext cx="10697597" cy="5209092"/>
          </a:xfrm>
          <a:prstGeom prst="rect">
            <a:avLst/>
          </a:prstGeom>
        </p:spPr>
      </p:pic>
    </p:spTree>
    <p:extLst>
      <p:ext uri="{BB962C8B-B14F-4D97-AF65-F5344CB8AC3E}">
        <p14:creationId xmlns:p14="http://schemas.microsoft.com/office/powerpoint/2010/main" val="253485714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B8663-A920-4C83-B59A-6084B93DA3B3}"/>
              </a:ext>
            </a:extLst>
          </p:cNvPr>
          <p:cNvSpPr>
            <a:spLocks noGrp="1"/>
          </p:cNvSpPr>
          <p:nvPr>
            <p:ph type="title"/>
          </p:nvPr>
        </p:nvSpPr>
        <p:spPr/>
        <p:txBody>
          <a:bodyPr/>
          <a:lstStyle/>
          <a:p>
            <a:r>
              <a:rPr lang="pt-BR" dirty="0"/>
              <a:t>Exercício</a:t>
            </a:r>
          </a:p>
        </p:txBody>
      </p:sp>
      <p:sp>
        <p:nvSpPr>
          <p:cNvPr id="3" name="Espaço Reservado para Conteúdo 2">
            <a:extLst>
              <a:ext uri="{FF2B5EF4-FFF2-40B4-BE49-F238E27FC236}">
                <a16:creationId xmlns:a16="http://schemas.microsoft.com/office/drawing/2014/main" id="{630ACEFD-0EDD-4E27-9665-8E23CDA6134F}"/>
              </a:ext>
            </a:extLst>
          </p:cNvPr>
          <p:cNvSpPr>
            <a:spLocks noGrp="1"/>
          </p:cNvSpPr>
          <p:nvPr>
            <p:ph idx="1"/>
          </p:nvPr>
        </p:nvSpPr>
        <p:spPr>
          <a:xfrm>
            <a:off x="263235" y="1454727"/>
            <a:ext cx="11804073" cy="5038148"/>
          </a:xfrm>
        </p:spPr>
        <p:txBody>
          <a:bodyPr>
            <a:normAutofit fontScale="85000" lnSpcReduction="20000"/>
          </a:bodyPr>
          <a:lstStyle/>
          <a:p>
            <a:r>
              <a:rPr lang="pt-BR" b="1" dirty="0"/>
              <a:t>Ordene a DRE na forma dedutiva (vertical), complementado o valor das vendas.</a:t>
            </a:r>
          </a:p>
          <a:p>
            <a:r>
              <a:rPr lang="pt-BR" dirty="0"/>
              <a:t> Lucros antes do imposto de renda 5,590</a:t>
            </a:r>
          </a:p>
          <a:p>
            <a:r>
              <a:rPr lang="pt-BR" dirty="0"/>
              <a:t>Despesas administrativas 9120</a:t>
            </a:r>
          </a:p>
          <a:p>
            <a:r>
              <a:rPr lang="pt-BR" dirty="0"/>
              <a:t>Custo das vendas 22,800</a:t>
            </a:r>
          </a:p>
          <a:p>
            <a:r>
              <a:rPr lang="pt-BR" dirty="0"/>
              <a:t>Lucro bruto 27,770</a:t>
            </a:r>
          </a:p>
          <a:p>
            <a:r>
              <a:rPr lang="pt-BR" dirty="0"/>
              <a:t>Lucro operacional 5,900</a:t>
            </a:r>
          </a:p>
          <a:p>
            <a:r>
              <a:rPr lang="pt-BR" dirty="0"/>
              <a:t>Despesas não operacionais 1,360</a:t>
            </a:r>
          </a:p>
          <a:p>
            <a:r>
              <a:rPr lang="pt-BR" dirty="0"/>
              <a:t>Receitas não operacionais 1,050</a:t>
            </a:r>
          </a:p>
          <a:p>
            <a:r>
              <a:rPr lang="pt-BR" dirty="0"/>
              <a:t>Despesas de vendas 12,750</a:t>
            </a:r>
          </a:p>
          <a:p>
            <a:r>
              <a:rPr lang="pt-BR" dirty="0"/>
              <a:t>Lucro líquido 2,840</a:t>
            </a:r>
          </a:p>
          <a:p>
            <a:r>
              <a:rPr lang="pt-BR" dirty="0"/>
              <a:t>Vendas ??</a:t>
            </a:r>
          </a:p>
          <a:p>
            <a:r>
              <a:rPr lang="pt-BR" dirty="0"/>
              <a:t>Participações diversas 1,000</a:t>
            </a:r>
          </a:p>
          <a:p>
            <a:r>
              <a:rPr lang="pt-BR" dirty="0"/>
              <a:t>Provisão para imposto de renda 1750</a:t>
            </a:r>
          </a:p>
          <a:p>
            <a:endParaRPr lang="pt-BR" dirty="0"/>
          </a:p>
        </p:txBody>
      </p:sp>
    </p:spTree>
    <p:extLst>
      <p:ext uri="{BB962C8B-B14F-4D97-AF65-F5344CB8AC3E}">
        <p14:creationId xmlns:p14="http://schemas.microsoft.com/office/powerpoint/2010/main" val="1730561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B8663-A920-4C83-B59A-6084B93DA3B3}"/>
              </a:ext>
            </a:extLst>
          </p:cNvPr>
          <p:cNvSpPr>
            <a:spLocks noGrp="1"/>
          </p:cNvSpPr>
          <p:nvPr>
            <p:ph type="title"/>
          </p:nvPr>
        </p:nvSpPr>
        <p:spPr/>
        <p:txBody>
          <a:bodyPr/>
          <a:lstStyle/>
          <a:p>
            <a:r>
              <a:rPr lang="pt-BR" dirty="0"/>
              <a:t>Exercício</a:t>
            </a:r>
          </a:p>
        </p:txBody>
      </p:sp>
      <p:sp>
        <p:nvSpPr>
          <p:cNvPr id="3" name="Espaço Reservado para Conteúdo 2">
            <a:extLst>
              <a:ext uri="{FF2B5EF4-FFF2-40B4-BE49-F238E27FC236}">
                <a16:creationId xmlns:a16="http://schemas.microsoft.com/office/drawing/2014/main" id="{630ACEFD-0EDD-4E27-9665-8E23CDA6134F}"/>
              </a:ext>
            </a:extLst>
          </p:cNvPr>
          <p:cNvSpPr>
            <a:spLocks noGrp="1"/>
          </p:cNvSpPr>
          <p:nvPr>
            <p:ph idx="1"/>
          </p:nvPr>
        </p:nvSpPr>
        <p:spPr>
          <a:xfrm>
            <a:off x="263235" y="1454727"/>
            <a:ext cx="11804073" cy="5038148"/>
          </a:xfrm>
        </p:spPr>
        <p:txBody>
          <a:bodyPr>
            <a:normAutofit lnSpcReduction="10000"/>
          </a:bodyPr>
          <a:lstStyle/>
          <a:p>
            <a:pPr lvl="0"/>
            <a:r>
              <a:rPr lang="pt-BR" b="1" dirty="0"/>
              <a:t>A empresa XYZ precisou demitir um funcionário antes da divulgação do seu resultado no período. O funcionário estaca terminando a DRE da empresa e acabou deixando os dados fora da ordem</a:t>
            </a:r>
            <a:endParaRPr lang="pt-BR" sz="3600" dirty="0"/>
          </a:p>
          <a:p>
            <a:pPr lvl="1"/>
            <a:r>
              <a:rPr lang="pt-BR" dirty="0"/>
              <a:t>Organize a DRE da empresa e calcule o lucro bruto, lucro operacional antes dos impostos e resultado não operacional e lucro líquido.</a:t>
            </a:r>
            <a:endParaRPr lang="pt-BR" sz="3200" dirty="0"/>
          </a:p>
          <a:p>
            <a:pPr lvl="1"/>
            <a:r>
              <a:rPr lang="pt-BR" dirty="0"/>
              <a:t>Explique a diferença entre os três lucros apurados.</a:t>
            </a:r>
            <a:endParaRPr lang="pt-BR" sz="3200" dirty="0"/>
          </a:p>
          <a:p>
            <a:r>
              <a:rPr lang="pt-BR" dirty="0"/>
              <a:t> </a:t>
            </a:r>
            <a:endParaRPr lang="pt-BR" sz="3600" dirty="0"/>
          </a:p>
          <a:p>
            <a:r>
              <a:rPr lang="pt-BR" dirty="0"/>
              <a:t>Despesas administrativas 1.000, 2) Custos das vendas Produtos 15.000, 3) Despesas não operacionais 1.500, 4) Receitas não operacionais 1.000, 5) Despesas de vendas 5.500, 6) Receita Líquida de Vendas de Produtos: 20.000, 7) Receita Líquida de Serviços: 30.000, 8) Custos dos Serviços Prestados: 20.000, 9) Despesas Financeiras: 1.000, 10) Imposto de Renda: 34%, 11) Dividendos do período: 500</a:t>
            </a:r>
            <a:endParaRPr lang="pt-BR" sz="4000" dirty="0"/>
          </a:p>
          <a:p>
            <a:endParaRPr lang="pt-BR" dirty="0"/>
          </a:p>
        </p:txBody>
      </p:sp>
    </p:spTree>
    <p:extLst>
      <p:ext uri="{BB962C8B-B14F-4D97-AF65-F5344CB8AC3E}">
        <p14:creationId xmlns:p14="http://schemas.microsoft.com/office/powerpoint/2010/main" val="18349450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BB8663-A920-4C83-B59A-6084B93DA3B3}"/>
              </a:ext>
            </a:extLst>
          </p:cNvPr>
          <p:cNvSpPr>
            <a:spLocks noGrp="1"/>
          </p:cNvSpPr>
          <p:nvPr>
            <p:ph type="title"/>
          </p:nvPr>
        </p:nvSpPr>
        <p:spPr/>
        <p:txBody>
          <a:bodyPr/>
          <a:lstStyle/>
          <a:p>
            <a:r>
              <a:rPr lang="pt-BR" dirty="0"/>
              <a:t>Exercício</a:t>
            </a:r>
          </a:p>
        </p:txBody>
      </p:sp>
      <p:sp>
        <p:nvSpPr>
          <p:cNvPr id="3" name="Espaço Reservado para Conteúdo 2">
            <a:extLst>
              <a:ext uri="{FF2B5EF4-FFF2-40B4-BE49-F238E27FC236}">
                <a16:creationId xmlns:a16="http://schemas.microsoft.com/office/drawing/2014/main" id="{630ACEFD-0EDD-4E27-9665-8E23CDA6134F}"/>
              </a:ext>
            </a:extLst>
          </p:cNvPr>
          <p:cNvSpPr>
            <a:spLocks noGrp="1"/>
          </p:cNvSpPr>
          <p:nvPr>
            <p:ph idx="1"/>
          </p:nvPr>
        </p:nvSpPr>
        <p:spPr>
          <a:xfrm>
            <a:off x="263235" y="1454727"/>
            <a:ext cx="11804073" cy="5038148"/>
          </a:xfrm>
        </p:spPr>
        <p:txBody>
          <a:bodyPr>
            <a:normAutofit/>
          </a:bodyPr>
          <a:lstStyle/>
          <a:p>
            <a:pPr lvl="0"/>
            <a:r>
              <a:rPr lang="pt-BR" b="1" dirty="0"/>
              <a:t>Uma empresa solicitou uma consultoria e apresentou algumas questões sobre a demonstração de resultado do exercício</a:t>
            </a:r>
          </a:p>
          <a:p>
            <a:pPr lvl="0"/>
            <a:r>
              <a:rPr lang="pt-BR" dirty="0"/>
              <a:t>Qual a diferença entre regime de caixa e regime de competência?</a:t>
            </a:r>
            <a:endParaRPr lang="pt-BR" sz="3200" dirty="0"/>
          </a:p>
          <a:p>
            <a:pPr lvl="1"/>
            <a:r>
              <a:rPr lang="pt-BR" dirty="0"/>
              <a:t>Como funciona o reconhecimento das receitas, custos e despesas na DRE.</a:t>
            </a:r>
            <a:endParaRPr lang="pt-BR" sz="3200" dirty="0"/>
          </a:p>
          <a:p>
            <a:pPr lvl="1"/>
            <a:r>
              <a:rPr lang="pt-BR" dirty="0"/>
              <a:t>Qual o Resultado Bruto da empresa no mês de dezembro?</a:t>
            </a:r>
            <a:endParaRPr lang="pt-BR" sz="3200" dirty="0"/>
          </a:p>
          <a:p>
            <a:r>
              <a:rPr lang="pt-BR" dirty="0"/>
              <a:t> </a:t>
            </a:r>
            <a:endParaRPr lang="pt-BR" sz="3600" dirty="0"/>
          </a:p>
          <a:p>
            <a:pPr lvl="2"/>
            <a:r>
              <a:rPr lang="pt-BR" dirty="0"/>
              <a:t>Receita de R$ 100 de competência de dezembro e recebida em janeiro;</a:t>
            </a:r>
            <a:endParaRPr lang="pt-BR" sz="2800" dirty="0"/>
          </a:p>
          <a:p>
            <a:pPr lvl="2"/>
            <a:r>
              <a:rPr lang="pt-BR" dirty="0"/>
              <a:t>Receita de R$ 200 de competência de dezembro e recebida em novembro;</a:t>
            </a:r>
            <a:endParaRPr lang="pt-BR" sz="2800" dirty="0"/>
          </a:p>
          <a:p>
            <a:pPr lvl="2"/>
            <a:r>
              <a:rPr lang="pt-BR" dirty="0"/>
              <a:t>Receita de R$ 100 de competência de janeiro e recebida em dezembro</a:t>
            </a:r>
            <a:endParaRPr lang="pt-BR" sz="2800" dirty="0"/>
          </a:p>
          <a:p>
            <a:pPr lvl="2"/>
            <a:r>
              <a:rPr lang="pt-BR" dirty="0"/>
              <a:t>Custos de R$ 100 de competência de dezembro e pago em janeiro;</a:t>
            </a:r>
            <a:endParaRPr lang="pt-BR" sz="2800" dirty="0"/>
          </a:p>
          <a:p>
            <a:pPr lvl="2"/>
            <a:r>
              <a:rPr lang="pt-BR" dirty="0"/>
              <a:t>Custos de R$ 300 de competência de novembro e paga em dezembro;</a:t>
            </a:r>
            <a:endParaRPr lang="pt-BR" sz="2800" dirty="0"/>
          </a:p>
          <a:p>
            <a:pPr lvl="2"/>
            <a:r>
              <a:rPr lang="pt-BR" dirty="0"/>
              <a:t>Custos de R$ 200 de competência de janeiro e paga em dezembro.</a:t>
            </a:r>
            <a:endParaRPr lang="pt-BR" sz="2800" dirty="0"/>
          </a:p>
          <a:p>
            <a:endParaRPr lang="pt-BR" dirty="0"/>
          </a:p>
        </p:txBody>
      </p:sp>
    </p:spTree>
    <p:extLst>
      <p:ext uri="{BB962C8B-B14F-4D97-AF65-F5344CB8AC3E}">
        <p14:creationId xmlns:p14="http://schemas.microsoft.com/office/powerpoint/2010/main" val="15872754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4482121" y="2595050"/>
            <a:ext cx="3227758" cy="1077218"/>
          </a:xfrm>
          <a:prstGeom prst="rect">
            <a:avLst/>
          </a:prstGeom>
          <a:noFill/>
        </p:spPr>
        <p:txBody>
          <a:bodyPr wrap="square" rtlCol="0">
            <a:spAutoFit/>
          </a:bodyPr>
          <a:lstStyle/>
          <a:p>
            <a:pPr algn="ctr"/>
            <a:r>
              <a:rPr lang="pt-BR" sz="3200" b="1" dirty="0">
                <a:solidFill>
                  <a:srgbClr val="1E2C76"/>
                </a:solidFill>
                <a:latin typeface="+mj-lt"/>
              </a:rPr>
              <a:t>Exemplo Prático – Lista de Exercícios</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86043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1527"/>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0" name="Rectangle 3">
            <a:extLst>
              <a:ext uri="{FF2B5EF4-FFF2-40B4-BE49-F238E27FC236}">
                <a16:creationId xmlns:a16="http://schemas.microsoft.com/office/drawing/2014/main" id="{F98420C9-70D3-47F8-96BF-747332DA23E7}"/>
              </a:ext>
            </a:extLst>
          </p:cNvPr>
          <p:cNvSpPr txBox="1">
            <a:spLocks noChangeArrowheads="1"/>
          </p:cNvSpPr>
          <p:nvPr/>
        </p:nvSpPr>
        <p:spPr>
          <a:xfrm>
            <a:off x="436427" y="1273652"/>
            <a:ext cx="10137914" cy="4505267"/>
          </a:xfrm>
          <a:prstGeom prst="rect">
            <a:avLst/>
          </a:prstGeom>
        </p:spPr>
        <p:txBody>
          <a:bodyPr/>
          <a:lstStyle/>
          <a:p>
            <a:pPr marL="257175" indent="-257175" algn="ctr">
              <a:spcAft>
                <a:spcPts val="600"/>
              </a:spcAft>
              <a:defRPr/>
            </a:pPr>
            <a:endParaRPr lang="pt-BR" sz="2000" kern="0" dirty="0"/>
          </a:p>
        </p:txBody>
      </p:sp>
      <p:grpSp>
        <p:nvGrpSpPr>
          <p:cNvPr id="21" name="Grupo 1">
            <a:extLst>
              <a:ext uri="{FF2B5EF4-FFF2-40B4-BE49-F238E27FC236}">
                <a16:creationId xmlns:a16="http://schemas.microsoft.com/office/drawing/2014/main" id="{B13801D4-7B7B-4A66-8AA1-4032D772B9A8}"/>
              </a:ext>
            </a:extLst>
          </p:cNvPr>
          <p:cNvGrpSpPr/>
          <p:nvPr/>
        </p:nvGrpSpPr>
        <p:grpSpPr>
          <a:xfrm>
            <a:off x="1853514" y="3077362"/>
            <a:ext cx="8640762" cy="3280891"/>
            <a:chOff x="179388" y="1125538"/>
            <a:chExt cx="8640762" cy="3640137"/>
          </a:xfrm>
        </p:grpSpPr>
        <p:sp>
          <p:nvSpPr>
            <p:cNvPr id="22" name="Rectangle 3">
              <a:extLst>
                <a:ext uri="{FF2B5EF4-FFF2-40B4-BE49-F238E27FC236}">
                  <a16:creationId xmlns:a16="http://schemas.microsoft.com/office/drawing/2014/main" id="{4FA13198-4F5A-4085-BDCD-E4D8334F1005}"/>
                </a:ext>
              </a:extLst>
            </p:cNvPr>
            <p:cNvSpPr>
              <a:spLocks noChangeArrowheads="1"/>
            </p:cNvSpPr>
            <p:nvPr/>
          </p:nvSpPr>
          <p:spPr bwMode="auto">
            <a:xfrm>
              <a:off x="179388" y="1125538"/>
              <a:ext cx="5005387" cy="3640137"/>
            </a:xfrm>
            <a:prstGeom prst="rect">
              <a:avLst/>
            </a:prstGeom>
            <a:solidFill>
              <a:srgbClr val="99FF33"/>
            </a:solidFill>
            <a:ln w="12700">
              <a:solidFill>
                <a:srgbClr val="99FF33"/>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pt-BR" altLang="pt-BR"/>
            </a:p>
          </p:txBody>
        </p:sp>
        <p:sp>
          <p:nvSpPr>
            <p:cNvPr id="24" name="Text Box 4">
              <a:extLst>
                <a:ext uri="{FF2B5EF4-FFF2-40B4-BE49-F238E27FC236}">
                  <a16:creationId xmlns:a16="http://schemas.microsoft.com/office/drawing/2014/main" id="{DFDD8B5D-6097-4944-BEEA-568F135BD2B2}"/>
                </a:ext>
              </a:extLst>
            </p:cNvPr>
            <p:cNvSpPr txBox="1">
              <a:spLocks noChangeArrowheads="1"/>
            </p:cNvSpPr>
            <p:nvPr/>
          </p:nvSpPr>
          <p:spPr bwMode="auto">
            <a:xfrm>
              <a:off x="250825" y="2060575"/>
              <a:ext cx="2160588" cy="165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pt-BR" altLang="pt-BR" sz="2800" b="1" dirty="0"/>
                <a:t>Ativo</a:t>
              </a:r>
            </a:p>
            <a:p>
              <a:pPr>
                <a:spcBef>
                  <a:spcPct val="50000"/>
                </a:spcBef>
              </a:pPr>
              <a:r>
                <a:rPr lang="pt-BR" altLang="pt-BR" dirty="0"/>
                <a:t>Bens e direitos, mensuráveis, benefícios futuros</a:t>
              </a:r>
            </a:p>
          </p:txBody>
        </p:sp>
        <p:sp>
          <p:nvSpPr>
            <p:cNvPr id="25" name="Text Box 5">
              <a:extLst>
                <a:ext uri="{FF2B5EF4-FFF2-40B4-BE49-F238E27FC236}">
                  <a16:creationId xmlns:a16="http://schemas.microsoft.com/office/drawing/2014/main" id="{080B895D-C22A-4C53-8CF9-09F90FDBC402}"/>
                </a:ext>
              </a:extLst>
            </p:cNvPr>
            <p:cNvSpPr txBox="1">
              <a:spLocks noChangeArrowheads="1"/>
            </p:cNvSpPr>
            <p:nvPr/>
          </p:nvSpPr>
          <p:spPr bwMode="auto">
            <a:xfrm>
              <a:off x="2484438" y="2060575"/>
              <a:ext cx="2808287" cy="2356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pt-BR" altLang="pt-BR" sz="2400" b="1" dirty="0"/>
                <a:t>Passivo e PL</a:t>
              </a:r>
            </a:p>
            <a:p>
              <a:pPr>
                <a:spcBef>
                  <a:spcPct val="50000"/>
                </a:spcBef>
              </a:pPr>
              <a:r>
                <a:rPr lang="pt-BR" altLang="pt-BR" dirty="0"/>
                <a:t>Exigível e </a:t>
              </a:r>
            </a:p>
            <a:p>
              <a:pPr>
                <a:spcBef>
                  <a:spcPct val="50000"/>
                </a:spcBef>
              </a:pPr>
              <a:endParaRPr lang="pt-BR" altLang="pt-BR" dirty="0"/>
            </a:p>
            <a:p>
              <a:r>
                <a:rPr lang="pt-BR" altLang="pt-BR" b="1" dirty="0"/>
                <a:t>Patrimônio Líquido</a:t>
              </a:r>
            </a:p>
            <a:p>
              <a:r>
                <a:rPr lang="pt-BR" altLang="pt-BR" dirty="0"/>
                <a:t>Capital</a:t>
              </a:r>
            </a:p>
            <a:p>
              <a:r>
                <a:rPr lang="pt-BR" altLang="pt-BR" dirty="0"/>
                <a:t>Resultado Acumulado(+)</a:t>
              </a:r>
            </a:p>
          </p:txBody>
        </p:sp>
        <p:sp>
          <p:nvSpPr>
            <p:cNvPr id="26" name="Text Box 6">
              <a:extLst>
                <a:ext uri="{FF2B5EF4-FFF2-40B4-BE49-F238E27FC236}">
                  <a16:creationId xmlns:a16="http://schemas.microsoft.com/office/drawing/2014/main" id="{BE04D10F-7421-4A21-B0EB-745A4C465B36}"/>
                </a:ext>
              </a:extLst>
            </p:cNvPr>
            <p:cNvSpPr txBox="1">
              <a:spLocks noChangeArrowheads="1"/>
            </p:cNvSpPr>
            <p:nvPr/>
          </p:nvSpPr>
          <p:spPr bwMode="auto">
            <a:xfrm>
              <a:off x="5508625" y="1557338"/>
              <a:ext cx="3048000" cy="2219601"/>
            </a:xfrm>
            <a:prstGeom prst="rect">
              <a:avLst/>
            </a:prstGeom>
            <a:solidFill>
              <a:srgbClr val="FFFF00"/>
            </a:solidFill>
            <a:ln w="9525">
              <a:solidFill>
                <a:srgbClr val="FFFF00"/>
              </a:solidFill>
              <a:miter lim="800000"/>
              <a:headEnd/>
              <a:tailEnd/>
            </a:ln>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pt-BR" altLang="pt-BR" sz="2800" b="1" dirty="0"/>
                <a:t>DRE</a:t>
              </a:r>
            </a:p>
            <a:p>
              <a:pPr>
                <a:spcBef>
                  <a:spcPct val="50000"/>
                </a:spcBef>
              </a:pPr>
              <a:r>
                <a:rPr lang="pt-BR" altLang="pt-BR" sz="2400" dirty="0"/>
                <a:t>  </a:t>
              </a:r>
              <a:r>
                <a:rPr lang="pt-BR" altLang="pt-BR" sz="2000" dirty="0"/>
                <a:t>Receitas</a:t>
              </a:r>
            </a:p>
            <a:p>
              <a:pPr>
                <a:spcBef>
                  <a:spcPct val="50000"/>
                </a:spcBef>
              </a:pPr>
              <a:r>
                <a:rPr lang="pt-BR" altLang="pt-BR" sz="2000" dirty="0"/>
                <a:t>- Custos e Despesas</a:t>
              </a:r>
            </a:p>
            <a:p>
              <a:pPr>
                <a:spcBef>
                  <a:spcPct val="50000"/>
                </a:spcBef>
              </a:pPr>
              <a:r>
                <a:rPr lang="pt-BR" altLang="pt-BR" sz="2000" dirty="0"/>
                <a:t>= Lucro Líquido</a:t>
              </a:r>
            </a:p>
          </p:txBody>
        </p:sp>
        <p:sp>
          <p:nvSpPr>
            <p:cNvPr id="27" name="Line 8">
              <a:extLst>
                <a:ext uri="{FF2B5EF4-FFF2-40B4-BE49-F238E27FC236}">
                  <a16:creationId xmlns:a16="http://schemas.microsoft.com/office/drawing/2014/main" id="{99156174-ABF3-44CB-BD4C-12E5AEE1F1F2}"/>
                </a:ext>
              </a:extLst>
            </p:cNvPr>
            <p:cNvSpPr>
              <a:spLocks noChangeShapeType="1"/>
            </p:cNvSpPr>
            <p:nvPr/>
          </p:nvSpPr>
          <p:spPr bwMode="auto">
            <a:xfrm flipH="1">
              <a:off x="4716463" y="3648076"/>
              <a:ext cx="1908236" cy="500062"/>
            </a:xfrm>
            <a:prstGeom prst="line">
              <a:avLst/>
            </a:prstGeom>
            <a:noFill/>
            <a:ln w="9525">
              <a:solidFill>
                <a:srgbClr val="0066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sp>
          <p:nvSpPr>
            <p:cNvPr id="28" name="Text Box 9">
              <a:extLst>
                <a:ext uri="{FF2B5EF4-FFF2-40B4-BE49-F238E27FC236}">
                  <a16:creationId xmlns:a16="http://schemas.microsoft.com/office/drawing/2014/main" id="{1DBCBA25-81F4-4A5C-BE60-271EA45EBF23}"/>
                </a:ext>
              </a:extLst>
            </p:cNvPr>
            <p:cNvSpPr txBox="1">
              <a:spLocks noChangeArrowheads="1"/>
            </p:cNvSpPr>
            <p:nvPr/>
          </p:nvSpPr>
          <p:spPr bwMode="auto">
            <a:xfrm>
              <a:off x="5580063" y="4005263"/>
              <a:ext cx="3240087" cy="717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pt-BR" altLang="pt-BR" dirty="0"/>
                <a:t>Distribuição do lucro aos proprietários</a:t>
              </a:r>
            </a:p>
          </p:txBody>
        </p:sp>
        <p:sp>
          <p:nvSpPr>
            <p:cNvPr id="29" name="Line 10">
              <a:extLst>
                <a:ext uri="{FF2B5EF4-FFF2-40B4-BE49-F238E27FC236}">
                  <a16:creationId xmlns:a16="http://schemas.microsoft.com/office/drawing/2014/main" id="{44A4B01F-AE6A-48E9-B74A-48305383A5F1}"/>
                </a:ext>
              </a:extLst>
            </p:cNvPr>
            <p:cNvSpPr>
              <a:spLocks noChangeShapeType="1"/>
            </p:cNvSpPr>
            <p:nvPr/>
          </p:nvSpPr>
          <p:spPr bwMode="auto">
            <a:xfrm>
              <a:off x="6588125" y="3644900"/>
              <a:ext cx="287338" cy="503238"/>
            </a:xfrm>
            <a:prstGeom prst="line">
              <a:avLst/>
            </a:prstGeom>
            <a:noFill/>
            <a:ln w="9525">
              <a:solidFill>
                <a:srgbClr val="006699"/>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pt-BR"/>
            </a:p>
          </p:txBody>
        </p:sp>
        <p:cxnSp>
          <p:nvCxnSpPr>
            <p:cNvPr id="30" name="Conector reto 29">
              <a:extLst>
                <a:ext uri="{FF2B5EF4-FFF2-40B4-BE49-F238E27FC236}">
                  <a16:creationId xmlns:a16="http://schemas.microsoft.com/office/drawing/2014/main" id="{34A99261-C7EB-4A77-867F-0D3BCCF05E2D}"/>
                </a:ext>
              </a:extLst>
            </p:cNvPr>
            <p:cNvCxnSpPr/>
            <p:nvPr/>
          </p:nvCxnSpPr>
          <p:spPr bwMode="auto">
            <a:xfrm>
              <a:off x="5508625" y="3245644"/>
              <a:ext cx="3024188" cy="0"/>
            </a:xfrm>
            <a:prstGeom prst="line">
              <a:avLst/>
            </a:prstGeom>
            <a:ln>
              <a:headEnd type="none" w="med" len="med"/>
              <a:tailEnd type="none" w="med" len="med"/>
            </a:ln>
            <a:extLst/>
          </p:spPr>
          <p:style>
            <a:lnRef idx="2">
              <a:schemeClr val="accent3"/>
            </a:lnRef>
            <a:fillRef idx="0">
              <a:schemeClr val="accent3"/>
            </a:fillRef>
            <a:effectRef idx="1">
              <a:schemeClr val="accent3"/>
            </a:effectRef>
            <a:fontRef idx="minor">
              <a:schemeClr val="tx1"/>
            </a:fontRef>
          </p:style>
        </p:cxnSp>
        <p:sp>
          <p:nvSpPr>
            <p:cNvPr id="31" name="Text Box 9">
              <a:extLst>
                <a:ext uri="{FF2B5EF4-FFF2-40B4-BE49-F238E27FC236}">
                  <a16:creationId xmlns:a16="http://schemas.microsoft.com/office/drawing/2014/main" id="{B07A9DBD-2042-45B6-91BC-5BA0F3824209}"/>
                </a:ext>
              </a:extLst>
            </p:cNvPr>
            <p:cNvSpPr txBox="1">
              <a:spLocks noChangeArrowheads="1"/>
            </p:cNvSpPr>
            <p:nvPr/>
          </p:nvSpPr>
          <p:spPr bwMode="auto">
            <a:xfrm>
              <a:off x="1692275" y="1196975"/>
              <a:ext cx="2160588" cy="64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spcBef>
                  <a:spcPct val="50000"/>
                </a:spcBef>
              </a:pPr>
              <a:r>
                <a:rPr lang="pt-BR" altLang="pt-BR" sz="3200" b="1" dirty="0"/>
                <a:t>BP</a:t>
              </a:r>
            </a:p>
          </p:txBody>
        </p:sp>
      </p:grpSp>
      <p:sp>
        <p:nvSpPr>
          <p:cNvPr id="33" name="Rectangle 2">
            <a:extLst>
              <a:ext uri="{FF2B5EF4-FFF2-40B4-BE49-F238E27FC236}">
                <a16:creationId xmlns:a16="http://schemas.microsoft.com/office/drawing/2014/main" id="{C7C808FA-9786-4A04-AB98-C465AB3FB9B8}"/>
              </a:ext>
            </a:extLst>
          </p:cNvPr>
          <p:cNvSpPr txBox="1">
            <a:spLocks noChangeArrowheads="1"/>
          </p:cNvSpPr>
          <p:nvPr/>
        </p:nvSpPr>
        <p:spPr bwMode="auto">
          <a:xfrm>
            <a:off x="2537084" y="1480210"/>
            <a:ext cx="6263903" cy="676610"/>
          </a:xfrm>
          <a:prstGeom prst="rect">
            <a:avLst/>
          </a:prstGeom>
          <a:noFill/>
          <a:ln>
            <a:noFill/>
            <a:miter lim="800000"/>
            <a:headEnd/>
            <a:tailEnd/>
          </a:ln>
        </p:spPr>
        <p:txBody>
          <a:bodyPr vert="horz" wrap="square" lIns="68580" tIns="34290" rIns="68580" bIns="3429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2700" b="1" dirty="0">
                <a:solidFill>
                  <a:srgbClr val="002060"/>
                </a:solidFill>
                <a:latin typeface="+mn-lt"/>
                <a:ea typeface="+mn-ea"/>
                <a:cs typeface="+mn-cs"/>
              </a:rPr>
              <a:t>E o que acontece com o lucro do período?</a:t>
            </a:r>
            <a:endParaRPr lang="en-US" altLang="pt-BR" sz="2700" b="1" dirty="0">
              <a:solidFill>
                <a:srgbClr val="002060"/>
              </a:solidFill>
              <a:latin typeface="+mn-lt"/>
              <a:ea typeface="+mn-ea"/>
              <a:cs typeface="+mn-cs"/>
            </a:endParaRPr>
          </a:p>
        </p:txBody>
      </p:sp>
    </p:spTree>
    <p:extLst>
      <p:ext uri="{BB962C8B-B14F-4D97-AF65-F5344CB8AC3E}">
        <p14:creationId xmlns:p14="http://schemas.microsoft.com/office/powerpoint/2010/main" val="336258572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0260186" cy="5940088"/>
          </a:xfrm>
          <a:prstGeom prst="rect">
            <a:avLst/>
          </a:prstGeom>
          <a:noFill/>
        </p:spPr>
        <p:txBody>
          <a:bodyPr wrap="square" rtlCol="0">
            <a:spAutoFit/>
          </a:bodyPr>
          <a:lstStyle/>
          <a:p>
            <a:pPr>
              <a:lnSpc>
                <a:spcPct val="150000"/>
              </a:lnSpc>
            </a:pPr>
            <a:r>
              <a:rPr lang="pt-BR" sz="4000" b="1" dirty="0">
                <a:solidFill>
                  <a:srgbClr val="1E2C76"/>
                </a:solidFill>
                <a:latin typeface="+mj-lt"/>
              </a:rPr>
              <a:t>Relação DRE e BP</a:t>
            </a:r>
          </a:p>
          <a:p>
            <a:pPr>
              <a:lnSpc>
                <a:spcPct val="150000"/>
              </a:lnSpc>
              <a:spcBef>
                <a:spcPct val="50000"/>
              </a:spcBef>
              <a:buClr>
                <a:srgbClr val="008000"/>
              </a:buClr>
              <a:defRPr/>
            </a:pPr>
            <a:r>
              <a:rPr lang="pt-BR" altLang="pt-BR" sz="2000" dirty="0">
                <a:solidFill>
                  <a:srgbClr val="1E2C76"/>
                </a:solidFill>
              </a:rPr>
              <a:t>O lucro líquido pode ser distribuído aos proprietários na forma de dividendos ou pode ficar retido dentro da empresa, sendo, nesse caso, uma importante fonte de financiamento. </a:t>
            </a:r>
          </a:p>
          <a:p>
            <a:pPr>
              <a:lnSpc>
                <a:spcPct val="150000"/>
              </a:lnSpc>
              <a:spcBef>
                <a:spcPct val="50000"/>
              </a:spcBef>
              <a:buClr>
                <a:srgbClr val="008000"/>
              </a:buClr>
              <a:defRPr/>
            </a:pPr>
            <a:endParaRPr lang="pt-BR" altLang="pt-BR" sz="2000" dirty="0">
              <a:solidFill>
                <a:srgbClr val="1E2C76"/>
              </a:solidFill>
            </a:endParaRPr>
          </a:p>
          <a:p>
            <a:pPr>
              <a:lnSpc>
                <a:spcPct val="150000"/>
              </a:lnSpc>
              <a:buClr>
                <a:srgbClr val="008000"/>
              </a:buClr>
              <a:defRPr/>
            </a:pPr>
            <a:r>
              <a:rPr lang="pt-BR" sz="2000" dirty="0">
                <a:solidFill>
                  <a:srgbClr val="1E2C76"/>
                </a:solidFill>
              </a:rPr>
              <a:t>A parcela do lucro líquido que ficar retida na empresa vai se somar ao lucro acumulado pré-existente no balanço do início do período para determinar o lucro acumulado final.</a:t>
            </a:r>
          </a:p>
          <a:p>
            <a:pPr>
              <a:lnSpc>
                <a:spcPct val="150000"/>
              </a:lnSpc>
              <a:buClr>
                <a:srgbClr val="008000"/>
              </a:buClr>
              <a:defRPr/>
            </a:pPr>
            <a:endParaRPr lang="pt-BR" sz="2000" dirty="0">
              <a:solidFill>
                <a:srgbClr val="1E2C76"/>
              </a:solidFill>
            </a:endParaRPr>
          </a:p>
          <a:p>
            <a:pPr>
              <a:lnSpc>
                <a:spcPct val="150000"/>
              </a:lnSpc>
              <a:buClr>
                <a:srgbClr val="008000"/>
              </a:buClr>
              <a:defRPr/>
            </a:pPr>
            <a:r>
              <a:rPr lang="pt-BR" altLang="pt-BR" sz="2000" dirty="0">
                <a:solidFill>
                  <a:srgbClr val="1E2C76"/>
                </a:solidFill>
              </a:rPr>
              <a:t>Os dividendos não são discriminados na DRE, ou seja, a última linha da DRE é o lucro ou prejuízo líquido</a:t>
            </a:r>
          </a:p>
          <a:p>
            <a:pPr>
              <a:lnSpc>
                <a:spcPct val="150000"/>
              </a:lnSpc>
            </a:pPr>
            <a:endParaRPr lang="pt-BR" sz="4000" dirty="0">
              <a:solidFill>
                <a:srgbClr val="1E2C76"/>
              </a:solidFill>
              <a:latin typeface="+mj-lt"/>
            </a:endParaRPr>
          </a:p>
        </p:txBody>
      </p:sp>
    </p:spTree>
    <p:extLst>
      <p:ext uri="{BB962C8B-B14F-4D97-AF65-F5344CB8AC3E}">
        <p14:creationId xmlns:p14="http://schemas.microsoft.com/office/powerpoint/2010/main" val="57065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0260186" cy="1938992"/>
          </a:xfrm>
          <a:prstGeom prst="rect">
            <a:avLst/>
          </a:prstGeom>
          <a:noFill/>
        </p:spPr>
        <p:txBody>
          <a:bodyPr wrap="square" rtlCol="0">
            <a:spAutoFit/>
          </a:bodyPr>
          <a:lstStyle/>
          <a:p>
            <a:pPr>
              <a:lnSpc>
                <a:spcPct val="150000"/>
              </a:lnSpc>
            </a:pPr>
            <a:r>
              <a:rPr lang="pt-BR" sz="4000" b="1" dirty="0">
                <a:solidFill>
                  <a:srgbClr val="1E2C76"/>
                </a:solidFill>
                <a:latin typeface="+mj-lt"/>
              </a:rPr>
              <a:t>Gasto/Custo e Despesa</a:t>
            </a:r>
          </a:p>
          <a:p>
            <a:pPr>
              <a:lnSpc>
                <a:spcPct val="150000"/>
              </a:lnSpc>
            </a:pPr>
            <a:endParaRPr lang="pt-BR" sz="4000" dirty="0">
              <a:solidFill>
                <a:srgbClr val="1E2C76"/>
              </a:solidFill>
              <a:latin typeface="+mj-lt"/>
            </a:endParaRPr>
          </a:p>
        </p:txBody>
      </p:sp>
      <p:sp>
        <p:nvSpPr>
          <p:cNvPr id="8" name="Retângulo 7">
            <a:extLst>
              <a:ext uri="{FF2B5EF4-FFF2-40B4-BE49-F238E27FC236}">
                <a16:creationId xmlns:a16="http://schemas.microsoft.com/office/drawing/2014/main" id="{BD5AB13E-8B5D-4A38-B6AE-4EED3ED81F6E}"/>
              </a:ext>
            </a:extLst>
          </p:cNvPr>
          <p:cNvSpPr/>
          <p:nvPr/>
        </p:nvSpPr>
        <p:spPr>
          <a:xfrm>
            <a:off x="447571" y="2501421"/>
            <a:ext cx="10883038" cy="3323987"/>
          </a:xfrm>
          <a:prstGeom prst="rect">
            <a:avLst/>
          </a:prstGeom>
        </p:spPr>
        <p:txBody>
          <a:bodyPr wrap="square">
            <a:spAutoFit/>
          </a:bodyPr>
          <a:lstStyle/>
          <a:p>
            <a:pPr>
              <a:lnSpc>
                <a:spcPct val="150000"/>
              </a:lnSpc>
              <a:buClr>
                <a:srgbClr val="008000"/>
              </a:buClr>
              <a:defRPr/>
            </a:pPr>
            <a:r>
              <a:rPr lang="pt-BR" sz="2000" b="1" dirty="0">
                <a:solidFill>
                  <a:srgbClr val="1E2C76"/>
                </a:solidFill>
              </a:rPr>
              <a:t>Gasto</a:t>
            </a:r>
            <a:r>
              <a:rPr lang="pt-BR" sz="2000" dirty="0">
                <a:solidFill>
                  <a:srgbClr val="1E2C76"/>
                </a:solidFill>
              </a:rPr>
              <a:t>; é todo sacrifício para a aquisição de um bem ou serviço com pagamento no ato ou no futuro – Gasto/Desembolso;</a:t>
            </a:r>
          </a:p>
          <a:p>
            <a:pPr>
              <a:lnSpc>
                <a:spcPct val="150000"/>
              </a:lnSpc>
              <a:buClr>
                <a:srgbClr val="008000"/>
              </a:buClr>
              <a:defRPr/>
            </a:pPr>
            <a:r>
              <a:rPr lang="pt-BR" sz="2000" b="1" dirty="0">
                <a:solidFill>
                  <a:srgbClr val="1E2C76"/>
                </a:solidFill>
              </a:rPr>
              <a:t>Custo: </a:t>
            </a:r>
            <a:r>
              <a:rPr lang="pt-BR" sz="2000" dirty="0">
                <a:solidFill>
                  <a:srgbClr val="1E2C76"/>
                </a:solidFill>
              </a:rPr>
              <a:t>Custo é o valor gasto com bens e serviços para a produção de outros bens e serviços. Exemplos: matéria prima, energia aplicada na produção de bens, salários e encargos do pessoal da produção.</a:t>
            </a:r>
          </a:p>
          <a:p>
            <a:pPr>
              <a:lnSpc>
                <a:spcPct val="150000"/>
              </a:lnSpc>
              <a:buClr>
                <a:srgbClr val="008000"/>
              </a:buClr>
              <a:defRPr/>
            </a:pPr>
            <a:r>
              <a:rPr lang="pt-BR" sz="2000" b="1" dirty="0">
                <a:solidFill>
                  <a:srgbClr val="1E2C76"/>
                </a:solidFill>
              </a:rPr>
              <a:t>Despesa:  </a:t>
            </a:r>
            <a:r>
              <a:rPr lang="pt-BR" sz="2000" dirty="0">
                <a:solidFill>
                  <a:srgbClr val="1E2C76"/>
                </a:solidFill>
              </a:rPr>
              <a:t>Valor gasto com bens e serviços relativos à manutenção da atividade da empresa, bem como aos esforços para a obtenção de receitas através da venda dos produtos. Exemplos: Materiais de escritório, Salários da administração.</a:t>
            </a:r>
          </a:p>
        </p:txBody>
      </p:sp>
    </p:spTree>
    <p:extLst>
      <p:ext uri="{BB962C8B-B14F-4D97-AF65-F5344CB8AC3E}">
        <p14:creationId xmlns:p14="http://schemas.microsoft.com/office/powerpoint/2010/main" val="337830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Contabilidade Empresarial</a:t>
              </a:r>
            </a:p>
          </p:txBody>
        </p:sp>
      </p:grpSp>
      <p:sp>
        <p:nvSpPr>
          <p:cNvPr id="28" name="CaixaDeTexto 27"/>
          <p:cNvSpPr txBox="1"/>
          <p:nvPr/>
        </p:nvSpPr>
        <p:spPr>
          <a:xfrm>
            <a:off x="443673" y="1674112"/>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443673" y="1570662"/>
            <a:ext cx="11304654" cy="4795695"/>
          </a:xfrm>
          <a:prstGeom prst="rect">
            <a:avLst/>
          </a:prstGeom>
        </p:spPr>
        <p:txBody>
          <a:bodyPr>
            <a:normAutofit/>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eaLnBrk="1" hangingPunct="1">
              <a:spcBef>
                <a:spcPct val="20000"/>
              </a:spcBef>
              <a:buClr>
                <a:srgbClr val="FF3300"/>
              </a:buClr>
              <a:defRPr/>
            </a:pPr>
            <a:r>
              <a:rPr lang="pt-BR" sz="3200" dirty="0">
                <a:solidFill>
                  <a:srgbClr val="1E2C76"/>
                </a:solidFill>
                <a:latin typeface="+mn-lt"/>
                <a:ea typeface="+mn-ea"/>
              </a:rPr>
              <a:t>Obrigatoriedades das demonstrações</a:t>
            </a:r>
          </a:p>
          <a:p>
            <a:pPr marL="228600" lvl="2" algn="just" eaLnBrk="1" hangingPunct="1">
              <a:lnSpc>
                <a:spcPct val="80000"/>
              </a:lnSpc>
              <a:spcBef>
                <a:spcPts val="1000"/>
              </a:spcBef>
              <a:buClr>
                <a:srgbClr val="FF3300"/>
              </a:buClr>
              <a:defRPr/>
            </a:pPr>
            <a:r>
              <a:rPr lang="pt-BR" altLang="pt-BR" sz="2500" b="0" dirty="0">
                <a:latin typeface="+mn-lt"/>
                <a:ea typeface="+mn-ea"/>
              </a:rPr>
              <a:t>	</a:t>
            </a:r>
            <a:endParaRPr lang="pt-BR" altLang="pt-BR" sz="2500" b="0" dirty="0">
              <a:solidFill>
                <a:srgbClr val="002060"/>
              </a:solidFill>
              <a:latin typeface="+mn-lt"/>
              <a:ea typeface="+mn-ea"/>
            </a:endParaRPr>
          </a:p>
          <a:p>
            <a:pPr eaLnBrk="1" hangingPunct="1">
              <a:spcBef>
                <a:spcPct val="35000"/>
              </a:spcBef>
              <a:buFontTx/>
              <a:buNone/>
            </a:pPr>
            <a:r>
              <a:rPr lang="pt-BR" altLang="pt-BR" dirty="0">
                <a:latin typeface="+mn-lt"/>
              </a:rPr>
              <a:t>Relatórios que deverão ser publicados anualmente (SA):</a:t>
            </a:r>
          </a:p>
          <a:p>
            <a:pPr lvl="1" eaLnBrk="1" hangingPunct="1">
              <a:spcBef>
                <a:spcPct val="10000"/>
              </a:spcBef>
            </a:pPr>
            <a:r>
              <a:rPr lang="pt-BR" altLang="pt-BR" sz="2000" b="0" dirty="0">
                <a:latin typeface="+mn-lt"/>
              </a:rPr>
              <a:t>Balanço Patrimonial (BP);</a:t>
            </a:r>
          </a:p>
          <a:p>
            <a:pPr lvl="1" eaLnBrk="1" hangingPunct="1">
              <a:spcBef>
                <a:spcPct val="10000"/>
              </a:spcBef>
            </a:pPr>
            <a:r>
              <a:rPr lang="pt-BR" altLang="pt-BR" sz="2000" b="0" dirty="0">
                <a:latin typeface="+mn-lt"/>
              </a:rPr>
              <a:t>Demonstração de Resultado do Exercício (DRE);</a:t>
            </a:r>
          </a:p>
          <a:p>
            <a:pPr lvl="1" eaLnBrk="1" hangingPunct="1">
              <a:spcBef>
                <a:spcPct val="10000"/>
              </a:spcBef>
            </a:pPr>
            <a:r>
              <a:rPr lang="pt-BR" altLang="pt-BR" sz="2000" b="0" dirty="0">
                <a:latin typeface="+mn-lt"/>
              </a:rPr>
              <a:t>Demonstração de Fluxos de Caixa (</a:t>
            </a:r>
            <a:r>
              <a:rPr lang="pt-BR" altLang="pt-BR" sz="2000" b="0" dirty="0" err="1">
                <a:latin typeface="+mn-lt"/>
              </a:rPr>
              <a:t>DFlCx</a:t>
            </a:r>
            <a:r>
              <a:rPr lang="pt-BR" altLang="pt-BR" sz="2000" b="0" dirty="0">
                <a:latin typeface="+mn-lt"/>
              </a:rPr>
              <a:t>);</a:t>
            </a:r>
          </a:p>
          <a:p>
            <a:pPr lvl="1" eaLnBrk="1" hangingPunct="1">
              <a:spcBef>
                <a:spcPct val="10000"/>
              </a:spcBef>
            </a:pPr>
            <a:r>
              <a:rPr lang="pt-BR" altLang="pt-BR" sz="2000" b="0" dirty="0">
                <a:latin typeface="+mn-lt"/>
              </a:rPr>
              <a:t>Demonstração das Mutações do Patrimônio Líquido (sociedades anônimas de capital aberto) ou Demonstração de Lucros ou Prejuízos Acumulados (sociedades anônimas de capital fechado);</a:t>
            </a:r>
          </a:p>
          <a:p>
            <a:pPr lvl="1">
              <a:spcBef>
                <a:spcPct val="10000"/>
              </a:spcBef>
            </a:pPr>
            <a:r>
              <a:rPr lang="pt-BR" altLang="pt-BR" sz="2000" b="0" dirty="0">
                <a:latin typeface="+mn-lt"/>
              </a:rPr>
              <a:t>Notas Explicativas e Relatórios da Administração;</a:t>
            </a:r>
          </a:p>
          <a:p>
            <a:pPr lvl="1" eaLnBrk="1" hangingPunct="1">
              <a:spcBef>
                <a:spcPct val="10000"/>
              </a:spcBef>
            </a:pPr>
            <a:r>
              <a:rPr lang="pt-BR" altLang="pt-BR" sz="2000" b="0" dirty="0">
                <a:latin typeface="+mn-lt"/>
              </a:rPr>
              <a:t>Sociedades Anônimas de capital aberto devem apresentar também:</a:t>
            </a:r>
          </a:p>
          <a:p>
            <a:pPr lvl="2" eaLnBrk="1" hangingPunct="1">
              <a:spcBef>
                <a:spcPct val="0"/>
              </a:spcBef>
            </a:pPr>
            <a:r>
              <a:rPr lang="pt-BR" altLang="pt-BR" b="0" dirty="0">
                <a:latin typeface="+mn-lt"/>
              </a:rPr>
              <a:t>Demonstração do Valor Adicionado (DVA);</a:t>
            </a:r>
          </a:p>
          <a:p>
            <a:pPr lvl="2" eaLnBrk="1" hangingPunct="1">
              <a:spcBef>
                <a:spcPct val="0"/>
              </a:spcBef>
            </a:pPr>
            <a:r>
              <a:rPr lang="pt-BR" altLang="pt-BR" b="0" dirty="0">
                <a:latin typeface="+mn-lt"/>
              </a:rPr>
              <a:t>Parecer de Auditores Independentes;</a:t>
            </a:r>
          </a:p>
          <a:p>
            <a:pPr lvl="2" eaLnBrk="1" hangingPunct="1">
              <a:spcBef>
                <a:spcPct val="0"/>
              </a:spcBef>
            </a:pPr>
            <a:r>
              <a:rPr lang="pt-BR" altLang="pt-BR" b="0" dirty="0" err="1">
                <a:latin typeface="+mn-lt"/>
              </a:rPr>
              <a:t>DFs</a:t>
            </a:r>
            <a:r>
              <a:rPr lang="pt-BR" altLang="pt-BR" b="0" dirty="0">
                <a:latin typeface="+mn-lt"/>
              </a:rPr>
              <a:t> consolidadas;</a:t>
            </a:r>
          </a:p>
          <a:p>
            <a:pPr lvl="2" eaLnBrk="1" hangingPunct="1">
              <a:spcBef>
                <a:spcPct val="0"/>
              </a:spcBef>
            </a:pPr>
            <a:r>
              <a:rPr lang="pt-BR" altLang="pt-BR" b="0" dirty="0" err="1">
                <a:latin typeface="+mn-lt"/>
              </a:rPr>
              <a:t>DFs</a:t>
            </a:r>
            <a:r>
              <a:rPr lang="pt-BR" altLang="pt-BR" b="0" dirty="0">
                <a:latin typeface="+mn-lt"/>
              </a:rPr>
              <a:t> trimestrais (requisito da CVM).</a:t>
            </a:r>
            <a:endParaRPr lang="pt-BR" altLang="pt-BR" sz="2500" b="0" dirty="0">
              <a:solidFill>
                <a:srgbClr val="002060"/>
              </a:solidFill>
              <a:latin typeface="+mn-lt"/>
              <a:ea typeface="+mn-ea"/>
            </a:endParaRPr>
          </a:p>
          <a:p>
            <a:pPr marL="228600" lvl="2" algn="just"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lvl="2" eaLnBrk="1" hangingPunct="1">
              <a:lnSpc>
                <a:spcPct val="80000"/>
              </a:lnSpc>
              <a:spcBef>
                <a:spcPts val="1000"/>
              </a:spcBef>
              <a:buClr>
                <a:srgbClr val="FF3300"/>
              </a:buClr>
              <a:buFont typeface="Wingdings" pitchFamily="2" charset="2"/>
              <a:buChar cha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228600" indent="-228600" eaLnBrk="1" hangingPunct="1">
              <a:lnSpc>
                <a:spcPct val="80000"/>
              </a:lnSpc>
              <a:spcBef>
                <a:spcPts val="1000"/>
              </a:spcBef>
              <a:buClr>
                <a:srgbClr val="FF3300"/>
              </a:buClr>
              <a:defRPr/>
            </a:pPr>
            <a:endParaRPr lang="pt-BR" altLang="pt-BR" sz="2500" dirty="0">
              <a:latin typeface="Calibri" charset="0"/>
              <a:ea typeface="+mn-ea"/>
            </a:endParaRPr>
          </a:p>
          <a:p>
            <a:pPr marL="65087" indent="0" eaLnBrk="1" hangingPunct="1">
              <a:spcBef>
                <a:spcPct val="20000"/>
              </a:spcBef>
              <a:buClr>
                <a:srgbClr val="FF3300"/>
              </a:buClr>
              <a:defRPr/>
            </a:pPr>
            <a:endParaRPr lang="en-US" sz="3200" dirty="0">
              <a:solidFill>
                <a:srgbClr val="FFCC00"/>
              </a:solidFill>
              <a:effectLst>
                <a:outerShdw blurRad="38100" dist="38100" dir="2700000" algn="tl">
                  <a:srgbClr val="DDDDDD"/>
                </a:outerShdw>
              </a:effectLst>
              <a:cs typeface="+mn-cs"/>
            </a:endParaRPr>
          </a:p>
        </p:txBody>
      </p:sp>
    </p:spTree>
    <p:extLst>
      <p:ext uri="{BB962C8B-B14F-4D97-AF65-F5344CB8AC3E}">
        <p14:creationId xmlns:p14="http://schemas.microsoft.com/office/powerpoint/2010/main" val="423233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4482121" y="2595050"/>
            <a:ext cx="3227758" cy="1077218"/>
          </a:xfrm>
          <a:prstGeom prst="rect">
            <a:avLst/>
          </a:prstGeom>
          <a:noFill/>
        </p:spPr>
        <p:txBody>
          <a:bodyPr wrap="square" rtlCol="0">
            <a:spAutoFit/>
          </a:bodyPr>
          <a:lstStyle/>
          <a:p>
            <a:pPr algn="ctr"/>
            <a:r>
              <a:rPr lang="pt-BR" sz="3200" b="1" dirty="0">
                <a:solidFill>
                  <a:srgbClr val="1E2C76"/>
                </a:solidFill>
                <a:latin typeface="+mj-lt"/>
              </a:rPr>
              <a:t>Exemplo Prático – Lista de Exercícios</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8070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1567209" y="2157410"/>
            <a:ext cx="9473860" cy="1015663"/>
          </a:xfrm>
          <a:prstGeom prst="rect">
            <a:avLst/>
          </a:prstGeom>
          <a:noFill/>
        </p:spPr>
        <p:txBody>
          <a:bodyPr wrap="square" rtlCol="0">
            <a:spAutoFit/>
          </a:bodyPr>
          <a:lstStyle/>
          <a:p>
            <a:pPr algn="ctr"/>
            <a:r>
              <a:rPr lang="pt-BR" sz="6000" b="1" dirty="0" err="1">
                <a:solidFill>
                  <a:srgbClr val="1E2C76"/>
                </a:solidFill>
                <a:latin typeface="+mj-lt"/>
              </a:rPr>
              <a:t>Razonetes</a:t>
            </a:r>
            <a:r>
              <a:rPr lang="pt-BR" sz="6000" b="1" dirty="0">
                <a:solidFill>
                  <a:srgbClr val="1E2C76"/>
                </a:solidFill>
                <a:latin typeface="+mj-lt"/>
              </a:rPr>
              <a:t> - Aula</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20423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4482121" y="2595050"/>
            <a:ext cx="3227758" cy="1077218"/>
          </a:xfrm>
          <a:prstGeom prst="rect">
            <a:avLst/>
          </a:prstGeom>
          <a:noFill/>
        </p:spPr>
        <p:txBody>
          <a:bodyPr wrap="square" rtlCol="0">
            <a:spAutoFit/>
          </a:bodyPr>
          <a:lstStyle/>
          <a:p>
            <a:pPr algn="ctr"/>
            <a:r>
              <a:rPr lang="pt-BR" sz="3200" b="1" dirty="0">
                <a:solidFill>
                  <a:srgbClr val="1E2C76"/>
                </a:solidFill>
                <a:latin typeface="+mj-lt"/>
              </a:rPr>
              <a:t>Exemplo Prático – Lista de Exercícios</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0971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0" y="0"/>
            <a:ext cx="12192000" cy="6867018"/>
            <a:chOff x="0" y="0"/>
            <a:chExt cx="12192000" cy="6867018"/>
          </a:xfrm>
        </p:grpSpPr>
        <p:sp>
          <p:nvSpPr>
            <p:cNvPr id="19" name="Retângulo 18"/>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Retângulo 28"/>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8" name="CaixaDeTexto 27"/>
          <p:cNvSpPr txBox="1"/>
          <p:nvPr/>
        </p:nvSpPr>
        <p:spPr>
          <a:xfrm>
            <a:off x="4482121" y="2595050"/>
            <a:ext cx="3227758" cy="584775"/>
          </a:xfrm>
          <a:prstGeom prst="rect">
            <a:avLst/>
          </a:prstGeom>
          <a:noFill/>
        </p:spPr>
        <p:txBody>
          <a:bodyPr wrap="square" rtlCol="0">
            <a:spAutoFit/>
          </a:bodyPr>
          <a:lstStyle/>
          <a:p>
            <a:pPr algn="ctr"/>
            <a:r>
              <a:rPr lang="pt-BR" sz="3200" b="1" dirty="0">
                <a:solidFill>
                  <a:srgbClr val="1E2C76"/>
                </a:solidFill>
                <a:latin typeface="+mj-lt"/>
              </a:rPr>
              <a:t>Análise DRE</a:t>
            </a:r>
          </a:p>
        </p:txBody>
      </p:sp>
      <p:sp>
        <p:nvSpPr>
          <p:cNvPr id="32" name="Triângulo retângulo 31"/>
          <p:cNvSpPr/>
          <p:nvPr/>
        </p:nvSpPr>
        <p:spPr>
          <a:xfrm rot="5400000">
            <a:off x="605438" y="-354856"/>
            <a:ext cx="1923543" cy="2867122"/>
          </a:xfrm>
          <a:prstGeom prst="rtTriangle">
            <a:avLst/>
          </a:prstGeom>
          <a:solidFill>
            <a:srgbClr val="1E2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13219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0260186" cy="1938992"/>
          </a:xfrm>
          <a:prstGeom prst="rect">
            <a:avLst/>
          </a:prstGeom>
          <a:noFill/>
        </p:spPr>
        <p:txBody>
          <a:bodyPr wrap="square" rtlCol="0">
            <a:spAutoFit/>
          </a:bodyPr>
          <a:lstStyle/>
          <a:p>
            <a:pPr>
              <a:lnSpc>
                <a:spcPct val="150000"/>
              </a:lnSpc>
            </a:pPr>
            <a:r>
              <a:rPr lang="pt-BR" sz="4000" b="1" dirty="0">
                <a:solidFill>
                  <a:srgbClr val="1E2C76"/>
                </a:solidFill>
                <a:latin typeface="+mj-lt"/>
              </a:rPr>
              <a:t>Análise DRE</a:t>
            </a:r>
          </a:p>
          <a:p>
            <a:pPr>
              <a:lnSpc>
                <a:spcPct val="150000"/>
              </a:lnSpc>
            </a:pPr>
            <a:endParaRPr lang="pt-BR" sz="4000" dirty="0">
              <a:solidFill>
                <a:srgbClr val="1E2C76"/>
              </a:solidFill>
              <a:latin typeface="+mj-lt"/>
            </a:endParaRPr>
          </a:p>
        </p:txBody>
      </p:sp>
      <p:sp>
        <p:nvSpPr>
          <p:cNvPr id="8" name="Retângulo 7">
            <a:extLst>
              <a:ext uri="{FF2B5EF4-FFF2-40B4-BE49-F238E27FC236}">
                <a16:creationId xmlns:a16="http://schemas.microsoft.com/office/drawing/2014/main" id="{BD5AB13E-8B5D-4A38-B6AE-4EED3ED81F6E}"/>
              </a:ext>
            </a:extLst>
          </p:cNvPr>
          <p:cNvSpPr/>
          <p:nvPr/>
        </p:nvSpPr>
        <p:spPr>
          <a:xfrm>
            <a:off x="447571" y="2501421"/>
            <a:ext cx="10883038" cy="1938992"/>
          </a:xfrm>
          <a:prstGeom prst="rect">
            <a:avLst/>
          </a:prstGeom>
        </p:spPr>
        <p:txBody>
          <a:bodyPr wrap="square">
            <a:spAutoFit/>
          </a:bodyPr>
          <a:lstStyle/>
          <a:p>
            <a:pPr>
              <a:lnSpc>
                <a:spcPct val="150000"/>
              </a:lnSpc>
              <a:buClr>
                <a:srgbClr val="008000"/>
              </a:buClr>
              <a:defRPr/>
            </a:pPr>
            <a:r>
              <a:rPr lang="pt-BR" sz="2000" dirty="0">
                <a:solidFill>
                  <a:srgbClr val="1E2C76"/>
                </a:solidFill>
              </a:rPr>
              <a:t>A Demonstração de Resultado é uma importante ferramenta para análise econômica da empresa;</a:t>
            </a:r>
          </a:p>
          <a:p>
            <a:pPr>
              <a:lnSpc>
                <a:spcPct val="150000"/>
              </a:lnSpc>
              <a:buClr>
                <a:srgbClr val="008000"/>
              </a:buClr>
              <a:defRPr/>
            </a:pPr>
            <a:r>
              <a:rPr lang="pt-BR" sz="2000" dirty="0">
                <a:solidFill>
                  <a:srgbClr val="1E2C76"/>
                </a:solidFill>
              </a:rPr>
              <a:t>É preciso entender os principais indicadores e a organização da demonstração para uma correta avaliação do resultado da empresa. Os indicadores permitem uma avaliação do resultado atual da empresa e de uma análise ao longo do tempo.</a:t>
            </a:r>
          </a:p>
        </p:txBody>
      </p:sp>
    </p:spTree>
    <p:extLst>
      <p:ext uri="{BB962C8B-B14F-4D97-AF65-F5344CB8AC3E}">
        <p14:creationId xmlns:p14="http://schemas.microsoft.com/office/powerpoint/2010/main" val="87485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119269"/>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0260186" cy="1938992"/>
          </a:xfrm>
          <a:prstGeom prst="rect">
            <a:avLst/>
          </a:prstGeom>
          <a:noFill/>
        </p:spPr>
        <p:txBody>
          <a:bodyPr wrap="square" rtlCol="0">
            <a:spAutoFit/>
          </a:bodyPr>
          <a:lstStyle/>
          <a:p>
            <a:pPr>
              <a:lnSpc>
                <a:spcPct val="150000"/>
              </a:lnSpc>
            </a:pPr>
            <a:r>
              <a:rPr lang="pt-BR" sz="4000" b="1" dirty="0">
                <a:solidFill>
                  <a:srgbClr val="1E2C76"/>
                </a:solidFill>
                <a:latin typeface="+mj-lt"/>
              </a:rPr>
              <a:t>Análise DRE</a:t>
            </a:r>
          </a:p>
          <a:p>
            <a:pPr>
              <a:lnSpc>
                <a:spcPct val="150000"/>
              </a:lnSpc>
            </a:pPr>
            <a:endParaRPr lang="pt-BR" sz="4000" dirty="0">
              <a:solidFill>
                <a:srgbClr val="1E2C76"/>
              </a:solidFill>
              <a:latin typeface="+mj-lt"/>
            </a:endParaRPr>
          </a:p>
        </p:txBody>
      </p:sp>
      <p:pic>
        <p:nvPicPr>
          <p:cNvPr id="20" name="Imagem 19">
            <a:extLst>
              <a:ext uri="{FF2B5EF4-FFF2-40B4-BE49-F238E27FC236}">
                <a16:creationId xmlns:a16="http://schemas.microsoft.com/office/drawing/2014/main" id="{4589F720-F6BB-4BA0-AC7D-FC1C874651C2}"/>
              </a:ext>
            </a:extLst>
          </p:cNvPr>
          <p:cNvPicPr>
            <a:picLocks noChangeAspect="1"/>
          </p:cNvPicPr>
          <p:nvPr/>
        </p:nvPicPr>
        <p:blipFill rotWithShape="1">
          <a:blip r:embed="rId2"/>
          <a:srcRect l="1640" t="36869" r="52096" b="17693"/>
          <a:stretch/>
        </p:blipFill>
        <p:spPr>
          <a:xfrm>
            <a:off x="4625744" y="1291317"/>
            <a:ext cx="7114361" cy="5314586"/>
          </a:xfrm>
          <a:prstGeom prst="rect">
            <a:avLst/>
          </a:prstGeom>
        </p:spPr>
      </p:pic>
      <p:sp>
        <p:nvSpPr>
          <p:cNvPr id="21" name="Espaço Reservado para Conteúdo 2">
            <a:extLst>
              <a:ext uri="{FF2B5EF4-FFF2-40B4-BE49-F238E27FC236}">
                <a16:creationId xmlns:a16="http://schemas.microsoft.com/office/drawing/2014/main" id="{359C83FF-7042-4759-85E5-59878BC4B48F}"/>
              </a:ext>
            </a:extLst>
          </p:cNvPr>
          <p:cNvSpPr txBox="1">
            <a:spLocks/>
          </p:cNvSpPr>
          <p:nvPr/>
        </p:nvSpPr>
        <p:spPr>
          <a:xfrm>
            <a:off x="676341" y="2941221"/>
            <a:ext cx="3202909" cy="34170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a:t>Análise Vertical e Horizontal</a:t>
            </a:r>
          </a:p>
        </p:txBody>
      </p:sp>
    </p:spTree>
    <p:extLst>
      <p:ext uri="{BB962C8B-B14F-4D97-AF65-F5344CB8AC3E}">
        <p14:creationId xmlns:p14="http://schemas.microsoft.com/office/powerpoint/2010/main" val="132223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26504"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1960436" y="390506"/>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chemeClr val="bg1"/>
                  </a:solidFill>
                  <a:latin typeface="+mj-lt"/>
                </a:rPr>
                <a:t>Contabilidade Empresarial</a:t>
              </a:r>
            </a:p>
          </p:txBody>
        </p:sp>
      </p:grpSp>
      <p:sp>
        <p:nvSpPr>
          <p:cNvPr id="28" name="CaixaDeTexto 27"/>
          <p:cNvSpPr txBox="1"/>
          <p:nvPr/>
        </p:nvSpPr>
        <p:spPr>
          <a:xfrm>
            <a:off x="540336" y="937955"/>
            <a:ext cx="10260186" cy="1938992"/>
          </a:xfrm>
          <a:prstGeom prst="rect">
            <a:avLst/>
          </a:prstGeom>
          <a:noFill/>
        </p:spPr>
        <p:txBody>
          <a:bodyPr wrap="square" rtlCol="0">
            <a:spAutoFit/>
          </a:bodyPr>
          <a:lstStyle/>
          <a:p>
            <a:pPr>
              <a:lnSpc>
                <a:spcPct val="150000"/>
              </a:lnSpc>
            </a:pPr>
            <a:r>
              <a:rPr lang="pt-BR" sz="4000" b="1" dirty="0">
                <a:solidFill>
                  <a:srgbClr val="1E2C76"/>
                </a:solidFill>
                <a:latin typeface="+mj-lt"/>
              </a:rPr>
              <a:t>Análise DRE</a:t>
            </a:r>
          </a:p>
          <a:p>
            <a:pPr>
              <a:lnSpc>
                <a:spcPct val="150000"/>
              </a:lnSpc>
            </a:pPr>
            <a:endParaRPr lang="pt-BR" sz="4000" dirty="0">
              <a:solidFill>
                <a:srgbClr val="1E2C76"/>
              </a:solidFill>
              <a:latin typeface="+mj-lt"/>
            </a:endParaRPr>
          </a:p>
        </p:txBody>
      </p:sp>
      <p:pic>
        <p:nvPicPr>
          <p:cNvPr id="20" name="Imagem 19">
            <a:extLst>
              <a:ext uri="{FF2B5EF4-FFF2-40B4-BE49-F238E27FC236}">
                <a16:creationId xmlns:a16="http://schemas.microsoft.com/office/drawing/2014/main" id="{4589F720-F6BB-4BA0-AC7D-FC1C874651C2}"/>
              </a:ext>
            </a:extLst>
          </p:cNvPr>
          <p:cNvPicPr>
            <a:picLocks noChangeAspect="1"/>
          </p:cNvPicPr>
          <p:nvPr/>
        </p:nvPicPr>
        <p:blipFill rotWithShape="1">
          <a:blip r:embed="rId2"/>
          <a:srcRect l="1640" t="36869" r="52096" b="17693"/>
          <a:stretch/>
        </p:blipFill>
        <p:spPr>
          <a:xfrm>
            <a:off x="4625744" y="1291317"/>
            <a:ext cx="7114361" cy="5314586"/>
          </a:xfrm>
          <a:prstGeom prst="rect">
            <a:avLst/>
          </a:prstGeom>
        </p:spPr>
      </p:pic>
      <p:sp>
        <p:nvSpPr>
          <p:cNvPr id="21" name="Espaço Reservado para Conteúdo 2">
            <a:extLst>
              <a:ext uri="{FF2B5EF4-FFF2-40B4-BE49-F238E27FC236}">
                <a16:creationId xmlns:a16="http://schemas.microsoft.com/office/drawing/2014/main" id="{359C83FF-7042-4759-85E5-59878BC4B48F}"/>
              </a:ext>
            </a:extLst>
          </p:cNvPr>
          <p:cNvSpPr txBox="1">
            <a:spLocks/>
          </p:cNvSpPr>
          <p:nvPr/>
        </p:nvSpPr>
        <p:spPr>
          <a:xfrm>
            <a:off x="676341" y="2941221"/>
            <a:ext cx="3202909" cy="34170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a:t>Margem Bruta;</a:t>
            </a:r>
          </a:p>
          <a:p>
            <a:r>
              <a:rPr lang="pt-BR"/>
              <a:t>Margem Operacional;</a:t>
            </a:r>
          </a:p>
          <a:p>
            <a:r>
              <a:rPr lang="pt-BR"/>
              <a:t>Margem Líquida</a:t>
            </a:r>
            <a:endParaRPr lang="pt-BR" dirty="0"/>
          </a:p>
        </p:txBody>
      </p:sp>
    </p:spTree>
    <p:extLst>
      <p:ext uri="{BB962C8B-B14F-4D97-AF65-F5344CB8AC3E}">
        <p14:creationId xmlns:p14="http://schemas.microsoft.com/office/powerpoint/2010/main" val="401069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Avaliação de Empresas</a:t>
              </a:r>
            </a:p>
          </p:txBody>
        </p:sp>
      </p:grpSp>
      <p:sp>
        <p:nvSpPr>
          <p:cNvPr id="28" name="CaixaDeTexto 27"/>
          <p:cNvSpPr txBox="1"/>
          <p:nvPr/>
        </p:nvSpPr>
        <p:spPr>
          <a:xfrm>
            <a:off x="443673" y="1727290"/>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1777231" y="3574388"/>
            <a:ext cx="8501063" cy="4572000"/>
          </a:xfrm>
          <a:prstGeom prst="rect">
            <a:avLst/>
          </a:prstGeom>
        </p:spPr>
        <p:txBody>
          <a:bodyPr>
            <a:normAutofit/>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algn="ctr" eaLnBrk="1" hangingPunct="1">
              <a:spcBef>
                <a:spcPct val="20000"/>
              </a:spcBef>
              <a:buClr>
                <a:srgbClr val="FF3300"/>
              </a:buClr>
              <a:defRPr/>
            </a:pPr>
            <a:r>
              <a:rPr lang="pt-BR" sz="3200" dirty="0">
                <a:solidFill>
                  <a:srgbClr val="1E2C76"/>
                </a:solidFill>
                <a:latin typeface="+mn-lt"/>
                <a:ea typeface="+mn-ea"/>
              </a:rPr>
              <a:t>Medidas de Desempenho do Negócio</a:t>
            </a:r>
            <a:endParaRPr lang="en-US" sz="3200" dirty="0">
              <a:solidFill>
                <a:srgbClr val="1E2C76"/>
              </a:solidFill>
              <a:latin typeface="+mn-lt"/>
              <a:ea typeface="+mn-ea"/>
            </a:endParaRPr>
          </a:p>
        </p:txBody>
      </p:sp>
    </p:spTree>
    <p:extLst>
      <p:ext uri="{BB962C8B-B14F-4D97-AF65-F5344CB8AC3E}">
        <p14:creationId xmlns:p14="http://schemas.microsoft.com/office/powerpoint/2010/main" val="275020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Avaliação de Empresas</a:t>
              </a:r>
            </a:p>
          </p:txBody>
        </p:sp>
      </p:grpSp>
      <p:sp>
        <p:nvSpPr>
          <p:cNvPr id="28" name="CaixaDeTexto 27"/>
          <p:cNvSpPr txBox="1"/>
          <p:nvPr/>
        </p:nvSpPr>
        <p:spPr>
          <a:xfrm>
            <a:off x="443673" y="1727290"/>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20" name="Rectangle 3">
            <a:extLst>
              <a:ext uri="{FF2B5EF4-FFF2-40B4-BE49-F238E27FC236}">
                <a16:creationId xmlns:a16="http://schemas.microsoft.com/office/drawing/2014/main" id="{975DCFFD-B819-41D2-B15D-A6BFB7CDD51D}"/>
              </a:ext>
            </a:extLst>
          </p:cNvPr>
          <p:cNvSpPr txBox="1">
            <a:spLocks noChangeArrowheads="1"/>
          </p:cNvSpPr>
          <p:nvPr/>
        </p:nvSpPr>
        <p:spPr>
          <a:xfrm>
            <a:off x="1777231" y="3574388"/>
            <a:ext cx="8501063" cy="4572000"/>
          </a:xfrm>
          <a:prstGeom prst="rect">
            <a:avLst/>
          </a:prstGeom>
        </p:spPr>
        <p:txBody>
          <a:bodyPr>
            <a:normAutofit/>
          </a:bodyPr>
          <a:lstStyle>
            <a:lvl1pPr marL="447675" indent="-382588" eaLnBrk="0" hangingPunct="0">
              <a:defRPr b="1">
                <a:solidFill>
                  <a:schemeClr val="tx1"/>
                </a:solidFill>
                <a:latin typeface="Arial" charset="0"/>
                <a:ea typeface="ＭＳ Ｐゴシック" charset="0"/>
              </a:defRPr>
            </a:lvl1pPr>
            <a:lvl2pPr marL="742950" indent="-285750" eaLnBrk="0" hangingPunct="0">
              <a:defRPr b="1">
                <a:solidFill>
                  <a:schemeClr val="tx1"/>
                </a:solidFill>
                <a:latin typeface="Arial" charset="0"/>
                <a:ea typeface="ＭＳ Ｐゴシック" charset="0"/>
              </a:defRPr>
            </a:lvl2pPr>
            <a:lvl3pPr marL="1143000" indent="-228600" eaLnBrk="0" hangingPunct="0">
              <a:defRPr b="1">
                <a:solidFill>
                  <a:schemeClr val="tx1"/>
                </a:solidFill>
                <a:latin typeface="Arial" charset="0"/>
                <a:ea typeface="ＭＳ Ｐゴシック" charset="0"/>
              </a:defRPr>
            </a:lvl3pPr>
            <a:lvl4pPr marL="1600200" indent="-228600" eaLnBrk="0" hangingPunct="0">
              <a:defRPr b="1">
                <a:solidFill>
                  <a:schemeClr val="tx1"/>
                </a:solidFill>
                <a:latin typeface="Arial" charset="0"/>
                <a:ea typeface="ＭＳ Ｐゴシック" charset="0"/>
              </a:defRPr>
            </a:lvl4pPr>
            <a:lvl5pPr marL="2057400" indent="-228600" eaLnBrk="0" hangingPunct="0">
              <a:defRPr b="1">
                <a:solidFill>
                  <a:schemeClr val="tx1"/>
                </a:solidFill>
                <a:latin typeface="Arial" charset="0"/>
                <a:ea typeface="ＭＳ Ｐゴシック" charset="0"/>
              </a:defRPr>
            </a:lvl5pPr>
            <a:lvl6pPr marL="2514600" indent="-228600" eaLnBrk="0" fontAlgn="base" hangingPunct="0">
              <a:spcBef>
                <a:spcPct val="0"/>
              </a:spcBef>
              <a:spcAft>
                <a:spcPct val="0"/>
              </a:spcAft>
              <a:defRPr b="1">
                <a:solidFill>
                  <a:schemeClr val="tx1"/>
                </a:solidFill>
                <a:latin typeface="Arial" charset="0"/>
                <a:ea typeface="ＭＳ Ｐゴシック" charset="0"/>
              </a:defRPr>
            </a:lvl6pPr>
            <a:lvl7pPr marL="2971800" indent="-228600" eaLnBrk="0" fontAlgn="base" hangingPunct="0">
              <a:spcBef>
                <a:spcPct val="0"/>
              </a:spcBef>
              <a:spcAft>
                <a:spcPct val="0"/>
              </a:spcAft>
              <a:defRPr b="1">
                <a:solidFill>
                  <a:schemeClr val="tx1"/>
                </a:solidFill>
                <a:latin typeface="Arial" charset="0"/>
                <a:ea typeface="ＭＳ Ｐゴシック" charset="0"/>
              </a:defRPr>
            </a:lvl7pPr>
            <a:lvl8pPr marL="3429000" indent="-228600" eaLnBrk="0" fontAlgn="base" hangingPunct="0">
              <a:spcBef>
                <a:spcPct val="0"/>
              </a:spcBef>
              <a:spcAft>
                <a:spcPct val="0"/>
              </a:spcAft>
              <a:defRPr b="1">
                <a:solidFill>
                  <a:schemeClr val="tx1"/>
                </a:solidFill>
                <a:latin typeface="Arial" charset="0"/>
                <a:ea typeface="ＭＳ Ｐゴシック" charset="0"/>
              </a:defRPr>
            </a:lvl8pPr>
            <a:lvl9pPr marL="3886200" indent="-228600" eaLnBrk="0" fontAlgn="base" hangingPunct="0">
              <a:spcBef>
                <a:spcPct val="0"/>
              </a:spcBef>
              <a:spcAft>
                <a:spcPct val="0"/>
              </a:spcAft>
              <a:defRPr b="1">
                <a:solidFill>
                  <a:schemeClr val="tx1"/>
                </a:solidFill>
                <a:latin typeface="Arial" charset="0"/>
                <a:ea typeface="ＭＳ Ｐゴシック" charset="0"/>
              </a:defRPr>
            </a:lvl9pPr>
          </a:lstStyle>
          <a:p>
            <a:pPr marL="0" indent="0" algn="ctr" eaLnBrk="1" hangingPunct="1">
              <a:spcBef>
                <a:spcPct val="20000"/>
              </a:spcBef>
              <a:buClr>
                <a:srgbClr val="FF3300"/>
              </a:buClr>
              <a:defRPr/>
            </a:pPr>
            <a:endParaRPr lang="en-US" sz="3200" dirty="0">
              <a:solidFill>
                <a:srgbClr val="1E2C76"/>
              </a:solidFill>
              <a:latin typeface="+mn-lt"/>
              <a:ea typeface="+mn-ea"/>
            </a:endParaRPr>
          </a:p>
        </p:txBody>
      </p:sp>
      <p:graphicFrame>
        <p:nvGraphicFramePr>
          <p:cNvPr id="8" name="Tabela 7">
            <a:extLst>
              <a:ext uri="{FF2B5EF4-FFF2-40B4-BE49-F238E27FC236}">
                <a16:creationId xmlns:a16="http://schemas.microsoft.com/office/drawing/2014/main" id="{23022041-6029-4FCB-99E7-F65BD701244D}"/>
              </a:ext>
            </a:extLst>
          </p:cNvPr>
          <p:cNvGraphicFramePr>
            <a:graphicFrameLocks noGrp="1"/>
          </p:cNvGraphicFramePr>
          <p:nvPr>
            <p:extLst>
              <p:ext uri="{D42A27DB-BD31-4B8C-83A1-F6EECF244321}">
                <p14:modId xmlns:p14="http://schemas.microsoft.com/office/powerpoint/2010/main" val="3247233768"/>
              </p:ext>
            </p:extLst>
          </p:nvPr>
        </p:nvGraphicFramePr>
        <p:xfrm>
          <a:off x="443674" y="1472189"/>
          <a:ext cx="11304654" cy="5071104"/>
        </p:xfrm>
        <a:graphic>
          <a:graphicData uri="http://schemas.openxmlformats.org/drawingml/2006/table">
            <a:tbl>
              <a:tblPr>
                <a:tableStyleId>{5C22544A-7EE6-4342-B048-85BDC9FD1C3A}</a:tableStyleId>
              </a:tblPr>
              <a:tblGrid>
                <a:gridCol w="4384001">
                  <a:extLst>
                    <a:ext uri="{9D8B030D-6E8A-4147-A177-3AD203B41FA5}">
                      <a16:colId xmlns:a16="http://schemas.microsoft.com/office/drawing/2014/main" val="3539738477"/>
                    </a:ext>
                  </a:extLst>
                </a:gridCol>
                <a:gridCol w="4825156">
                  <a:extLst>
                    <a:ext uri="{9D8B030D-6E8A-4147-A177-3AD203B41FA5}">
                      <a16:colId xmlns:a16="http://schemas.microsoft.com/office/drawing/2014/main" val="3815885554"/>
                    </a:ext>
                  </a:extLst>
                </a:gridCol>
                <a:gridCol w="2095497">
                  <a:extLst>
                    <a:ext uri="{9D8B030D-6E8A-4147-A177-3AD203B41FA5}">
                      <a16:colId xmlns:a16="http://schemas.microsoft.com/office/drawing/2014/main" val="3006156172"/>
                    </a:ext>
                  </a:extLst>
                </a:gridCol>
              </a:tblGrid>
              <a:tr h="390848">
                <a:tc>
                  <a:txBody>
                    <a:bodyPr/>
                    <a:lstStyle/>
                    <a:p>
                      <a:pPr algn="just" fontAlgn="b"/>
                      <a:endParaRPr lang="pt-BR" sz="24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2016</a:t>
                      </a:r>
                      <a:endParaRPr lang="pt-BR" sz="2400" b="1" i="1"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2015</a:t>
                      </a:r>
                      <a:endParaRPr lang="pt-BR" sz="2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15823263"/>
                  </a:ext>
                </a:extLst>
              </a:tr>
              <a:tr h="390848">
                <a:tc>
                  <a:txBody>
                    <a:bodyPr/>
                    <a:lstStyle/>
                    <a:p>
                      <a:pPr algn="just" fontAlgn="b"/>
                      <a:r>
                        <a:rPr lang="pt-BR" sz="2400" u="none" strike="noStrike">
                          <a:effectLst/>
                        </a:rPr>
                        <a:t>Receita Operacional Líquida</a:t>
                      </a:r>
                      <a:endParaRPr lang="pt-BR" sz="24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6.451.578,0 </a:t>
                      </a:r>
                      <a:endParaRPr lang="pt-BR" sz="24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5.806.420,2 </a:t>
                      </a:r>
                      <a:endParaRPr lang="pt-B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86709106"/>
                  </a:ext>
                </a:extLst>
              </a:tr>
              <a:tr h="390848">
                <a:tc>
                  <a:txBody>
                    <a:bodyPr/>
                    <a:lstStyle/>
                    <a:p>
                      <a:pPr algn="just" fontAlgn="b"/>
                      <a:r>
                        <a:rPr lang="pt-BR" sz="2400" u="none" strike="noStrike">
                          <a:effectLst/>
                        </a:rPr>
                        <a:t>(-) Custos das Vedas</a:t>
                      </a:r>
                      <a:endParaRPr lang="pt-BR" sz="24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2.575.083,0 </a:t>
                      </a:r>
                      <a:endParaRPr lang="pt-BR" sz="24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2.369.076,4 </a:t>
                      </a:r>
                      <a:endParaRPr lang="pt-B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88896037"/>
                  </a:ext>
                </a:extLst>
              </a:tr>
              <a:tr h="390848">
                <a:tc>
                  <a:txBody>
                    <a:bodyPr/>
                    <a:lstStyle/>
                    <a:p>
                      <a:pPr algn="just" fontAlgn="b"/>
                      <a:r>
                        <a:rPr lang="pt-BR" sz="2400" u="none" strike="noStrike">
                          <a:effectLst/>
                        </a:rPr>
                        <a:t>LUCRO BRUTO</a:t>
                      </a:r>
                      <a:endParaRPr lang="pt-BR" sz="2400" b="1"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3.876.495,0 </a:t>
                      </a:r>
                      <a:endParaRPr lang="pt-BR" sz="2400" b="1"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3.437.343,8 </a:t>
                      </a:r>
                      <a:endParaRPr lang="pt-BR" sz="2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52508915"/>
                  </a:ext>
                </a:extLst>
              </a:tr>
              <a:tr h="390848">
                <a:tc>
                  <a:txBody>
                    <a:bodyPr/>
                    <a:lstStyle/>
                    <a:p>
                      <a:pPr algn="just" fontAlgn="b"/>
                      <a:r>
                        <a:rPr lang="pt-BR" sz="2400" u="none" strike="noStrike">
                          <a:effectLst/>
                        </a:rPr>
                        <a:t>(-) Despesas Operacionais</a:t>
                      </a:r>
                      <a:endParaRPr lang="pt-BR" sz="24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2.589.544,0 </a:t>
                      </a:r>
                      <a:endParaRPr lang="pt-BR" sz="24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3.107.452,8 </a:t>
                      </a:r>
                      <a:endParaRPr lang="pt-B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68213466"/>
                  </a:ext>
                </a:extLst>
              </a:tr>
              <a:tr h="390848">
                <a:tc>
                  <a:txBody>
                    <a:bodyPr/>
                    <a:lstStyle/>
                    <a:p>
                      <a:pPr algn="just" fontAlgn="b"/>
                      <a:r>
                        <a:rPr lang="pt-BR" sz="2400" u="none" strike="noStrike">
                          <a:effectLst/>
                        </a:rPr>
                        <a:t>(-) Depreciação</a:t>
                      </a:r>
                      <a:endParaRPr lang="pt-BR" sz="24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311.261,0 </a:t>
                      </a:r>
                      <a:endParaRPr lang="pt-BR" sz="24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249.008,8 </a:t>
                      </a:r>
                      <a:endParaRPr lang="pt-B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8286092"/>
                  </a:ext>
                </a:extLst>
              </a:tr>
              <a:tr h="771776">
                <a:tc>
                  <a:txBody>
                    <a:bodyPr/>
                    <a:lstStyle/>
                    <a:p>
                      <a:pPr algn="just" fontAlgn="b"/>
                      <a:r>
                        <a:rPr lang="pt-BR" sz="2400" u="none" strike="noStrike">
                          <a:effectLst/>
                        </a:rPr>
                        <a:t>LUCRO ANTES DO RESULTADO FINANCEIRO</a:t>
                      </a:r>
                      <a:endParaRPr lang="pt-BR" sz="2400" b="1"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975.690,0 </a:t>
                      </a:r>
                      <a:endParaRPr lang="pt-BR" sz="2400" b="1"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80.882,2 </a:t>
                      </a:r>
                      <a:endParaRPr lang="pt-BR" sz="2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43338350"/>
                  </a:ext>
                </a:extLst>
              </a:tr>
              <a:tr h="390848">
                <a:tc>
                  <a:txBody>
                    <a:bodyPr/>
                    <a:lstStyle/>
                    <a:p>
                      <a:pPr algn="just" fontAlgn="b"/>
                      <a:r>
                        <a:rPr lang="pt-BR" sz="2400" u="none" strike="noStrike">
                          <a:effectLst/>
                        </a:rPr>
                        <a:t>Receita Financeira</a:t>
                      </a:r>
                      <a:endParaRPr lang="pt-BR" sz="24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87.472,0 </a:t>
                      </a:r>
                      <a:endParaRPr lang="pt-BR" sz="24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69.977,6 </a:t>
                      </a:r>
                      <a:endParaRPr lang="pt-B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47401324"/>
                  </a:ext>
                </a:extLst>
              </a:tr>
              <a:tr h="390848">
                <a:tc>
                  <a:txBody>
                    <a:bodyPr/>
                    <a:lstStyle/>
                    <a:p>
                      <a:pPr algn="just" fontAlgn="b"/>
                      <a:r>
                        <a:rPr lang="pt-BR" sz="2400" u="none" strike="noStrike">
                          <a:effectLst/>
                        </a:rPr>
                        <a:t>Despesas Financeiras</a:t>
                      </a:r>
                      <a:endParaRPr lang="pt-BR" sz="24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190.782,0 </a:t>
                      </a:r>
                      <a:endParaRPr lang="pt-BR" sz="24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267.094,8 </a:t>
                      </a:r>
                      <a:endParaRPr lang="pt-B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06280770"/>
                  </a:ext>
                </a:extLst>
              </a:tr>
              <a:tr h="390848">
                <a:tc>
                  <a:txBody>
                    <a:bodyPr/>
                    <a:lstStyle/>
                    <a:p>
                      <a:pPr algn="just" fontAlgn="b"/>
                      <a:r>
                        <a:rPr lang="pt-BR" sz="2400" u="none" strike="noStrike">
                          <a:effectLst/>
                        </a:rPr>
                        <a:t>LUCRO ANTES DO IR</a:t>
                      </a:r>
                      <a:endParaRPr lang="pt-BR" sz="2400" b="1"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872.380,0 </a:t>
                      </a:r>
                      <a:endParaRPr lang="pt-BR" sz="2400" b="1"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(116.235,0)</a:t>
                      </a:r>
                      <a:endParaRPr lang="pt-BR" sz="2400" b="1"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5310649"/>
                  </a:ext>
                </a:extLst>
              </a:tr>
              <a:tr h="390848">
                <a:tc>
                  <a:txBody>
                    <a:bodyPr/>
                    <a:lstStyle/>
                    <a:p>
                      <a:pPr algn="just" fontAlgn="b"/>
                      <a:r>
                        <a:rPr lang="pt-BR" sz="2400" u="none" strike="noStrike">
                          <a:effectLst/>
                        </a:rPr>
                        <a:t>IR e CSLL</a:t>
                      </a:r>
                      <a:endParaRPr lang="pt-BR" sz="24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247.322,0 </a:t>
                      </a:r>
                      <a:endParaRPr lang="pt-BR" sz="2400" b="0"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0</a:t>
                      </a:r>
                      <a:endParaRPr lang="pt-BR"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3893293"/>
                  </a:ext>
                </a:extLst>
              </a:tr>
              <a:tr h="390848">
                <a:tc>
                  <a:txBody>
                    <a:bodyPr/>
                    <a:lstStyle/>
                    <a:p>
                      <a:pPr algn="just" fontAlgn="b"/>
                      <a:r>
                        <a:rPr lang="pt-BR" sz="2400" u="none" strike="noStrike">
                          <a:effectLst/>
                        </a:rPr>
                        <a:t>LUCRO LÍQUIDO</a:t>
                      </a:r>
                      <a:endParaRPr lang="pt-BR" sz="2400" b="1"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a:effectLst/>
                        </a:rPr>
                        <a:t>                                        625.058,0 </a:t>
                      </a:r>
                      <a:endParaRPr lang="pt-BR" sz="2400" b="1" i="0" u="none" strike="noStrike">
                        <a:solidFill>
                          <a:srgbClr val="000000"/>
                        </a:solidFill>
                        <a:effectLst/>
                        <a:latin typeface="Calibri" panose="020F0502020204030204" pitchFamily="34" charset="0"/>
                      </a:endParaRPr>
                    </a:p>
                  </a:txBody>
                  <a:tcPr marL="9525" marR="9525" marT="9525" marB="0" anchor="b"/>
                </a:tc>
                <a:tc>
                  <a:txBody>
                    <a:bodyPr/>
                    <a:lstStyle/>
                    <a:p>
                      <a:pPr algn="just" fontAlgn="b"/>
                      <a:r>
                        <a:rPr lang="pt-BR" sz="2400" u="none" strike="noStrike" dirty="0">
                          <a:effectLst/>
                        </a:rPr>
                        <a:t>     (116.235,0)</a:t>
                      </a:r>
                      <a:endParaRPr lang="pt-BR" sz="2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65651878"/>
                  </a:ext>
                </a:extLst>
              </a:tr>
            </a:tbl>
          </a:graphicData>
        </a:graphic>
      </p:graphicFrame>
    </p:spTree>
    <p:extLst>
      <p:ext uri="{BB962C8B-B14F-4D97-AF65-F5344CB8AC3E}">
        <p14:creationId xmlns:p14="http://schemas.microsoft.com/office/powerpoint/2010/main" val="23238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upo 31"/>
          <p:cNvGrpSpPr/>
          <p:nvPr/>
        </p:nvGrpSpPr>
        <p:grpSpPr>
          <a:xfrm>
            <a:off x="0" y="0"/>
            <a:ext cx="12192000" cy="6867018"/>
            <a:chOff x="0" y="0"/>
            <a:chExt cx="12192000" cy="6867018"/>
          </a:xfrm>
        </p:grpSpPr>
        <p:sp>
          <p:nvSpPr>
            <p:cNvPr id="34" name="Retângulo 33"/>
            <p:cNvSpPr/>
            <p:nvPr/>
          </p:nvSpPr>
          <p:spPr>
            <a:xfrm flipH="1">
              <a:off x="0" y="0"/>
              <a:ext cx="12192000" cy="6867018"/>
            </a:xfrm>
            <a:prstGeom prst="rect">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p:cNvSpPr/>
            <p:nvPr/>
          </p:nvSpPr>
          <p:spPr>
            <a:xfrm>
              <a:off x="133350" y="125952"/>
              <a:ext cx="11925300" cy="66151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2" name="Fluxograma: Processo 1"/>
          <p:cNvSpPr/>
          <p:nvPr/>
        </p:nvSpPr>
        <p:spPr>
          <a:xfrm>
            <a:off x="0" y="0"/>
            <a:ext cx="12192000" cy="1206805"/>
          </a:xfrm>
          <a:prstGeom prst="flowChartProcess">
            <a:avLst/>
          </a:prstGeom>
          <a:solidFill>
            <a:srgbClr val="C999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 name="Conector reto 10"/>
          <p:cNvCxnSpPr/>
          <p:nvPr/>
        </p:nvCxnSpPr>
        <p:spPr>
          <a:xfrm>
            <a:off x="0" y="799070"/>
            <a:ext cx="1853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6376086" y="799448"/>
            <a:ext cx="58159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upo 18"/>
          <p:cNvGrpSpPr/>
          <p:nvPr/>
        </p:nvGrpSpPr>
        <p:grpSpPr>
          <a:xfrm>
            <a:off x="2027111" y="491643"/>
            <a:ext cx="4348975" cy="576648"/>
            <a:chOff x="1772564" y="510746"/>
            <a:chExt cx="4348975" cy="576648"/>
          </a:xfrm>
        </p:grpSpPr>
        <p:grpSp>
          <p:nvGrpSpPr>
            <p:cNvPr id="16" name="Grupo 15"/>
            <p:cNvGrpSpPr/>
            <p:nvPr/>
          </p:nvGrpSpPr>
          <p:grpSpPr>
            <a:xfrm>
              <a:off x="1772564" y="510746"/>
              <a:ext cx="576648" cy="576648"/>
              <a:chOff x="2677297" y="510746"/>
              <a:chExt cx="576648" cy="576648"/>
            </a:xfrm>
          </p:grpSpPr>
          <p:sp>
            <p:nvSpPr>
              <p:cNvPr id="12" name="Elipse 11"/>
              <p:cNvSpPr/>
              <p:nvPr/>
            </p:nvSpPr>
            <p:spPr>
              <a:xfrm>
                <a:off x="2677297" y="510746"/>
                <a:ext cx="576648" cy="576648"/>
              </a:xfrm>
              <a:prstGeom prst="ellipse">
                <a:avLst/>
              </a:prstGeom>
              <a:solidFill>
                <a:srgbClr val="1E2C7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pt-BR"/>
              </a:p>
            </p:txBody>
          </p:sp>
          <p:grpSp>
            <p:nvGrpSpPr>
              <p:cNvPr id="3" name="Shape 77"/>
              <p:cNvGrpSpPr/>
              <p:nvPr/>
            </p:nvGrpSpPr>
            <p:grpSpPr>
              <a:xfrm>
                <a:off x="2820029" y="653478"/>
                <a:ext cx="291184" cy="291184"/>
                <a:chOff x="2594050" y="1631825"/>
                <a:chExt cx="439625" cy="439625"/>
              </a:xfrm>
            </p:grpSpPr>
            <p:sp>
              <p:nvSpPr>
                <p:cNvPr id="4" name="Shape 78"/>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5" name="Shape 79"/>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6" name="Shape 80"/>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 name="Shape 81"/>
                <p:cNvSpPr/>
                <p:nvPr/>
              </p:nvSpPr>
              <p:spPr>
                <a:xfrm>
                  <a:off x="2814911" y="1754061"/>
                  <a:ext cx="49950" cy="49950"/>
                </a:xfrm>
                <a:custGeom>
                  <a:avLst/>
                  <a:gdLst/>
                  <a:ahLst/>
                  <a:cxnLst/>
                  <a:rect l="0" t="0" r="0" b="0"/>
                  <a:pathLst>
                    <a:path w="1998" h="1998" fill="none" extrusionOk="0">
                      <a:moveTo>
                        <a:pt x="1" y="1997"/>
                      </a:moveTo>
                      <a:lnTo>
                        <a:pt x="1998" y="0"/>
                      </a:lnTo>
                    </a:path>
                  </a:pathLst>
                </a:custGeom>
                <a:noFill/>
                <a:ln w="9525"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sp>
          <p:nvSpPr>
            <p:cNvPr id="18" name="CaixaDeTexto 17"/>
            <p:cNvSpPr txBox="1"/>
            <p:nvPr/>
          </p:nvSpPr>
          <p:spPr>
            <a:xfrm>
              <a:off x="2449928" y="619987"/>
              <a:ext cx="3671611" cy="400110"/>
            </a:xfrm>
            <a:prstGeom prst="rect">
              <a:avLst/>
            </a:prstGeom>
            <a:noFill/>
          </p:spPr>
          <p:txBody>
            <a:bodyPr wrap="square" rtlCol="0">
              <a:spAutoFit/>
            </a:bodyPr>
            <a:lstStyle/>
            <a:p>
              <a:pPr algn="ctr"/>
              <a:r>
                <a:rPr lang="pt-BR" sz="2000" b="1" dirty="0">
                  <a:solidFill>
                    <a:srgbClr val="1E2C76"/>
                  </a:solidFill>
                </a:rPr>
                <a:t>Avaliação de Empresas</a:t>
              </a:r>
            </a:p>
          </p:txBody>
        </p:sp>
      </p:grpSp>
      <p:sp>
        <p:nvSpPr>
          <p:cNvPr id="28" name="CaixaDeTexto 27"/>
          <p:cNvSpPr txBox="1"/>
          <p:nvPr/>
        </p:nvSpPr>
        <p:spPr>
          <a:xfrm>
            <a:off x="443673" y="1727290"/>
            <a:ext cx="10846284" cy="707886"/>
          </a:xfrm>
          <a:prstGeom prst="rect">
            <a:avLst/>
          </a:prstGeom>
          <a:noFill/>
        </p:spPr>
        <p:txBody>
          <a:bodyPr wrap="square" rtlCol="0">
            <a:spAutoFit/>
          </a:bodyPr>
          <a:lstStyle/>
          <a:p>
            <a:pPr marL="800100" lvl="1" indent="-342900">
              <a:buFontTx/>
              <a:buChar char="-"/>
            </a:pPr>
            <a:endParaRPr lang="pt-BR" sz="2000" dirty="0">
              <a:solidFill>
                <a:srgbClr val="1E2C76"/>
              </a:solidFill>
              <a:latin typeface="+mj-lt"/>
            </a:endParaRPr>
          </a:p>
          <a:p>
            <a:endParaRPr lang="pt-BR" sz="2000" dirty="0">
              <a:solidFill>
                <a:srgbClr val="1E2C76"/>
              </a:solidFill>
              <a:latin typeface="+mj-lt"/>
            </a:endParaRPr>
          </a:p>
        </p:txBody>
      </p:sp>
      <p:sp>
        <p:nvSpPr>
          <p:cNvPr id="8" name="Retângulo 7">
            <a:extLst>
              <a:ext uri="{FF2B5EF4-FFF2-40B4-BE49-F238E27FC236}">
                <a16:creationId xmlns:a16="http://schemas.microsoft.com/office/drawing/2014/main" id="{1EB2B58D-B655-427B-9EFA-E1D66CB51EC2}"/>
              </a:ext>
            </a:extLst>
          </p:cNvPr>
          <p:cNvSpPr/>
          <p:nvPr/>
        </p:nvSpPr>
        <p:spPr>
          <a:xfrm>
            <a:off x="310323" y="1315664"/>
            <a:ext cx="2933816" cy="584775"/>
          </a:xfrm>
          <a:prstGeom prst="rect">
            <a:avLst/>
          </a:prstGeom>
        </p:spPr>
        <p:txBody>
          <a:bodyPr wrap="none">
            <a:spAutoFit/>
          </a:bodyPr>
          <a:lstStyle/>
          <a:p>
            <a:pPr algn="ctr"/>
            <a:r>
              <a:rPr lang="pt-BR" sz="3200" b="1" dirty="0">
                <a:solidFill>
                  <a:srgbClr val="1E2C76"/>
                </a:solidFill>
              </a:rPr>
              <a:t>Empresa e Valor</a:t>
            </a:r>
          </a:p>
        </p:txBody>
      </p:sp>
      <p:grpSp>
        <p:nvGrpSpPr>
          <p:cNvPr id="9" name="Agrupar 8">
            <a:extLst>
              <a:ext uri="{FF2B5EF4-FFF2-40B4-BE49-F238E27FC236}">
                <a16:creationId xmlns:a16="http://schemas.microsoft.com/office/drawing/2014/main" id="{32653634-247E-4079-9CBD-705A774643F5}"/>
              </a:ext>
            </a:extLst>
          </p:cNvPr>
          <p:cNvGrpSpPr/>
          <p:nvPr/>
        </p:nvGrpSpPr>
        <p:grpSpPr>
          <a:xfrm>
            <a:off x="126696" y="2213572"/>
            <a:ext cx="10271773" cy="3929090"/>
            <a:chOff x="-387169" y="1357298"/>
            <a:chExt cx="9669282" cy="3929090"/>
          </a:xfrm>
        </p:grpSpPr>
        <p:sp>
          <p:nvSpPr>
            <p:cNvPr id="20" name="Retângulo 19">
              <a:extLst>
                <a:ext uri="{FF2B5EF4-FFF2-40B4-BE49-F238E27FC236}">
                  <a16:creationId xmlns:a16="http://schemas.microsoft.com/office/drawing/2014/main" id="{8D68AA0D-3307-413E-923F-8B7294E1281F}"/>
                </a:ext>
              </a:extLst>
            </p:cNvPr>
            <p:cNvSpPr/>
            <p:nvPr/>
          </p:nvSpPr>
          <p:spPr>
            <a:xfrm>
              <a:off x="1357290" y="1357298"/>
              <a:ext cx="3110637" cy="3929090"/>
            </a:xfrm>
            <a:prstGeom prst="rect">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r>
                <a:rPr lang="pt-BR" sz="2400" b="1" dirty="0">
                  <a:solidFill>
                    <a:schemeClr val="tx1"/>
                  </a:solidFill>
                  <a:latin typeface="Verdana" pitchFamily="34" charset="0"/>
                </a:rPr>
                <a:t>Ativo (investimentos)</a:t>
              </a:r>
            </a:p>
          </p:txBody>
        </p:sp>
        <p:sp>
          <p:nvSpPr>
            <p:cNvPr id="21" name="Retângulo 20">
              <a:extLst>
                <a:ext uri="{FF2B5EF4-FFF2-40B4-BE49-F238E27FC236}">
                  <a16:creationId xmlns:a16="http://schemas.microsoft.com/office/drawing/2014/main" id="{DEE0F1E4-CF7E-489D-BE51-C55D45D8FEB8}"/>
                </a:ext>
              </a:extLst>
            </p:cNvPr>
            <p:cNvSpPr/>
            <p:nvPr/>
          </p:nvSpPr>
          <p:spPr>
            <a:xfrm>
              <a:off x="4227708" y="1357298"/>
              <a:ext cx="3237510" cy="2000264"/>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pt-BR" b="1" dirty="0">
                  <a:latin typeface="Verdana" charset="0"/>
                </a:rPr>
                <a:t>Passivo Oneroso</a:t>
              </a:r>
            </a:p>
          </p:txBody>
        </p:sp>
        <p:sp>
          <p:nvSpPr>
            <p:cNvPr id="22" name="Retângulo 21">
              <a:extLst>
                <a:ext uri="{FF2B5EF4-FFF2-40B4-BE49-F238E27FC236}">
                  <a16:creationId xmlns:a16="http://schemas.microsoft.com/office/drawing/2014/main" id="{914DF1DE-CCFD-4ECD-97D2-C935E051BA04}"/>
                </a:ext>
              </a:extLst>
            </p:cNvPr>
            <p:cNvSpPr/>
            <p:nvPr/>
          </p:nvSpPr>
          <p:spPr>
            <a:xfrm>
              <a:off x="4214810" y="3286124"/>
              <a:ext cx="3237510" cy="2000264"/>
            </a:xfrm>
            <a:prstGeom prst="rect">
              <a:avLst/>
            </a:prstGeom>
          </p:spPr>
          <p:style>
            <a:lnRef idx="0">
              <a:schemeClr val="accent6"/>
            </a:lnRef>
            <a:fillRef idx="3">
              <a:schemeClr val="accent6"/>
            </a:fillRef>
            <a:effectRef idx="3">
              <a:schemeClr val="accent6"/>
            </a:effectRef>
            <a:fontRef idx="minor">
              <a:schemeClr val="lt1"/>
            </a:fontRef>
          </p:style>
          <p:txBody>
            <a:bodyPr anchor="ct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pt-BR" b="1" dirty="0">
                  <a:latin typeface="Verdana" charset="0"/>
                </a:rPr>
                <a:t>PATRIMÔNIO LÍQUIDO</a:t>
              </a:r>
            </a:p>
          </p:txBody>
        </p:sp>
        <p:sp>
          <p:nvSpPr>
            <p:cNvPr id="23" name="Chave esquerda 8">
              <a:extLst>
                <a:ext uri="{FF2B5EF4-FFF2-40B4-BE49-F238E27FC236}">
                  <a16:creationId xmlns:a16="http://schemas.microsoft.com/office/drawing/2014/main" id="{8FFA94C0-8423-4870-B77A-41221BDA5C4B}"/>
                </a:ext>
              </a:extLst>
            </p:cNvPr>
            <p:cNvSpPr/>
            <p:nvPr/>
          </p:nvSpPr>
          <p:spPr>
            <a:xfrm>
              <a:off x="1143000" y="1357313"/>
              <a:ext cx="231775" cy="3929062"/>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sz="1600">
                <a:latin typeface="Verdana" pitchFamily="34" charset="0"/>
              </a:endParaRPr>
            </a:p>
          </p:txBody>
        </p:sp>
        <p:sp>
          <p:nvSpPr>
            <p:cNvPr id="24" name="Retângulo 9">
              <a:extLst>
                <a:ext uri="{FF2B5EF4-FFF2-40B4-BE49-F238E27FC236}">
                  <a16:creationId xmlns:a16="http://schemas.microsoft.com/office/drawing/2014/main" id="{31588BDC-F1F0-4F4B-9C24-D08178281155}"/>
                </a:ext>
              </a:extLst>
            </p:cNvPr>
            <p:cNvSpPr>
              <a:spLocks noChangeArrowheads="1"/>
            </p:cNvSpPr>
            <p:nvPr/>
          </p:nvSpPr>
          <p:spPr bwMode="auto">
            <a:xfrm>
              <a:off x="-387169" y="2484775"/>
              <a:ext cx="1781176"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pt-BR" sz="2000" b="1" dirty="0">
                  <a:latin typeface="Verdana" charset="0"/>
                </a:rPr>
                <a:t>Resultado Operacional</a:t>
              </a:r>
            </a:p>
          </p:txBody>
        </p:sp>
        <p:sp>
          <p:nvSpPr>
            <p:cNvPr id="25" name="Chave direita 10">
              <a:extLst>
                <a:ext uri="{FF2B5EF4-FFF2-40B4-BE49-F238E27FC236}">
                  <a16:creationId xmlns:a16="http://schemas.microsoft.com/office/drawing/2014/main" id="{981F4CD7-84C1-4F3B-95D4-E4B386A33E04}"/>
                </a:ext>
              </a:extLst>
            </p:cNvPr>
            <p:cNvSpPr/>
            <p:nvPr/>
          </p:nvSpPr>
          <p:spPr>
            <a:xfrm>
              <a:off x="7572375" y="1357313"/>
              <a:ext cx="155575" cy="1928812"/>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sz="1600">
                <a:latin typeface="Verdana" pitchFamily="34" charset="0"/>
              </a:endParaRPr>
            </a:p>
          </p:txBody>
        </p:sp>
        <p:sp>
          <p:nvSpPr>
            <p:cNvPr id="26" name="Chave direita 11">
              <a:extLst>
                <a:ext uri="{FF2B5EF4-FFF2-40B4-BE49-F238E27FC236}">
                  <a16:creationId xmlns:a16="http://schemas.microsoft.com/office/drawing/2014/main" id="{CB42F5CE-CD38-4451-891B-E6A3F020E802}"/>
                </a:ext>
              </a:extLst>
            </p:cNvPr>
            <p:cNvSpPr/>
            <p:nvPr/>
          </p:nvSpPr>
          <p:spPr>
            <a:xfrm>
              <a:off x="7572375" y="3286125"/>
              <a:ext cx="155575" cy="2000250"/>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BR" sz="1600">
                <a:latin typeface="Verdana" pitchFamily="34" charset="0"/>
              </a:endParaRPr>
            </a:p>
          </p:txBody>
        </p:sp>
        <p:sp>
          <p:nvSpPr>
            <p:cNvPr id="27" name="Retângulo 12">
              <a:extLst>
                <a:ext uri="{FF2B5EF4-FFF2-40B4-BE49-F238E27FC236}">
                  <a16:creationId xmlns:a16="http://schemas.microsoft.com/office/drawing/2014/main" id="{7666AB75-5681-442E-BDED-C77C84F39183}"/>
                </a:ext>
              </a:extLst>
            </p:cNvPr>
            <p:cNvSpPr>
              <a:spLocks noChangeArrowheads="1"/>
            </p:cNvSpPr>
            <p:nvPr/>
          </p:nvSpPr>
          <p:spPr bwMode="auto">
            <a:xfrm>
              <a:off x="7500938" y="1500188"/>
              <a:ext cx="17811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pt-BR" sz="2000" b="1" dirty="0">
                  <a:latin typeface="Verdana" charset="0"/>
                </a:rPr>
                <a:t>Despesas Financeiras</a:t>
              </a:r>
            </a:p>
          </p:txBody>
        </p:sp>
        <p:sp>
          <p:nvSpPr>
            <p:cNvPr id="29" name="Retângulo 13">
              <a:extLst>
                <a:ext uri="{FF2B5EF4-FFF2-40B4-BE49-F238E27FC236}">
                  <a16:creationId xmlns:a16="http://schemas.microsoft.com/office/drawing/2014/main" id="{9B6FD133-F98A-47B9-B41C-BFBFF65FC1EA}"/>
                </a:ext>
              </a:extLst>
            </p:cNvPr>
            <p:cNvSpPr>
              <a:spLocks noChangeArrowheads="1"/>
            </p:cNvSpPr>
            <p:nvPr/>
          </p:nvSpPr>
          <p:spPr bwMode="auto">
            <a:xfrm>
              <a:off x="7500938" y="3500438"/>
              <a:ext cx="1781175"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pt-BR" sz="2000" b="1" dirty="0">
                  <a:latin typeface="Verdana" charset="0"/>
                </a:rPr>
                <a:t>Resultado Líquido</a:t>
              </a:r>
            </a:p>
          </p:txBody>
        </p:sp>
      </p:grpSp>
    </p:spTree>
    <p:extLst>
      <p:ext uri="{BB962C8B-B14F-4D97-AF65-F5344CB8AC3E}">
        <p14:creationId xmlns:p14="http://schemas.microsoft.com/office/powerpoint/2010/main" val="1588415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704</TotalTime>
  <Words>6734</Words>
  <Application>Microsoft Office PowerPoint</Application>
  <PresentationFormat>Widescreen</PresentationFormat>
  <Paragraphs>1383</Paragraphs>
  <Slides>146</Slides>
  <Notes>0</Notes>
  <HiddenSlides>0</HiddenSlides>
  <MMClips>0</MMClips>
  <ScaleCrop>false</ScaleCrop>
  <HeadingPairs>
    <vt:vector size="8" baseType="variant">
      <vt:variant>
        <vt:lpstr>Fontes usadas</vt:lpstr>
      </vt:variant>
      <vt:variant>
        <vt:i4>10</vt:i4>
      </vt:variant>
      <vt:variant>
        <vt:lpstr>Tema</vt:lpstr>
      </vt:variant>
      <vt:variant>
        <vt:i4>1</vt:i4>
      </vt:variant>
      <vt:variant>
        <vt:lpstr>Servidores OLE inseridos</vt:lpstr>
      </vt:variant>
      <vt:variant>
        <vt:i4>1</vt:i4>
      </vt:variant>
      <vt:variant>
        <vt:lpstr>Títulos de slides</vt:lpstr>
      </vt:variant>
      <vt:variant>
        <vt:i4>146</vt:i4>
      </vt:variant>
    </vt:vector>
  </HeadingPairs>
  <TitlesOfParts>
    <vt:vector size="158" baseType="lpstr">
      <vt:lpstr>Arial</vt:lpstr>
      <vt:lpstr>Arial Black</vt:lpstr>
      <vt:lpstr>Calibri</vt:lpstr>
      <vt:lpstr>Calibri Light</vt:lpstr>
      <vt:lpstr>Cambria Math</vt:lpstr>
      <vt:lpstr>Lucida Sans Unicode</vt:lpstr>
      <vt:lpstr>Tahoma</vt:lpstr>
      <vt:lpstr>Times New Roman</vt:lpstr>
      <vt:lpstr>Verdana</vt:lpstr>
      <vt:lpstr>Wingdings</vt:lpstr>
      <vt:lpstr>Tema do Office</vt:lpstr>
      <vt:lpstr>Slide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Exercício</vt:lpstr>
      <vt:lpstr>Exercício</vt:lpstr>
      <vt:lpstr>Exercício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Rafael Gatsios</dc:creator>
  <cp:lastModifiedBy>Rafael Gatsios</cp:lastModifiedBy>
  <cp:revision>48</cp:revision>
  <dcterms:created xsi:type="dcterms:W3CDTF">2018-02-27T18:27:23Z</dcterms:created>
  <dcterms:modified xsi:type="dcterms:W3CDTF">2019-03-21T21:40:22Z</dcterms:modified>
</cp:coreProperties>
</file>