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004B5-86BB-4A5C-A533-3F92CC9426A6}" type="datetimeFigureOut">
              <a:rPr lang="pt-BR" smtClean="0"/>
              <a:pPr/>
              <a:t>26/02/2020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AC1EF-34CD-47A1-B4B0-F539195A07D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F72D895-D739-4BFE-A871-58C8E18AECDD}" type="slidenum">
              <a:rPr lang="pt-BR" altLang="pt-BR" smtClean="0"/>
              <a:pPr/>
              <a:t>14</a:t>
            </a:fld>
            <a:endParaRPr lang="pt-BR" altLang="pt-BR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2657BAB-F79E-48E9-805B-00B413E95C06}" type="slidenum">
              <a:rPr lang="pt-BR" altLang="pt-BR" smtClean="0"/>
              <a:pPr/>
              <a:t>15</a:t>
            </a:fld>
            <a:endParaRPr lang="pt-BR" altLang="pt-BR" dirty="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7EA2C2B-BF3F-4486-92C4-D34E1D48DCA1}" type="slidenum">
              <a:rPr lang="pt-BR" altLang="pt-BR" smtClean="0"/>
              <a:pPr/>
              <a:t>16</a:t>
            </a:fld>
            <a:endParaRPr lang="pt-BR" alt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098F-DD91-4762-8D8C-131A51FE9E70}" type="datetimeFigureOut">
              <a:rPr lang="pt-BR" smtClean="0"/>
              <a:pPr/>
              <a:t>26/02/2020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49A24-0A2B-47DC-8FAC-7C26D7A3F42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098F-DD91-4762-8D8C-131A51FE9E70}" type="datetimeFigureOut">
              <a:rPr lang="pt-BR" smtClean="0"/>
              <a:pPr/>
              <a:t>26/02/2020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49A24-0A2B-47DC-8FAC-7C26D7A3F42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098F-DD91-4762-8D8C-131A51FE9E70}" type="datetimeFigureOut">
              <a:rPr lang="pt-BR" smtClean="0"/>
              <a:pPr/>
              <a:t>26/02/2020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49A24-0A2B-47DC-8FAC-7C26D7A3F42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pt-BR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D4958-14CB-4249-A8F4-337D3CF717B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098F-DD91-4762-8D8C-131A51FE9E70}" type="datetimeFigureOut">
              <a:rPr lang="pt-BR" smtClean="0"/>
              <a:pPr/>
              <a:t>26/02/2020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49A24-0A2B-47DC-8FAC-7C26D7A3F42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098F-DD91-4762-8D8C-131A51FE9E70}" type="datetimeFigureOut">
              <a:rPr lang="pt-BR" smtClean="0"/>
              <a:pPr/>
              <a:t>26/02/2020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49A24-0A2B-47DC-8FAC-7C26D7A3F42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098F-DD91-4762-8D8C-131A51FE9E70}" type="datetimeFigureOut">
              <a:rPr lang="pt-BR" smtClean="0"/>
              <a:pPr/>
              <a:t>26/02/2020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49A24-0A2B-47DC-8FAC-7C26D7A3F42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098F-DD91-4762-8D8C-131A51FE9E70}" type="datetimeFigureOut">
              <a:rPr lang="pt-BR" smtClean="0"/>
              <a:pPr/>
              <a:t>26/02/2020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49A24-0A2B-47DC-8FAC-7C26D7A3F42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098F-DD91-4762-8D8C-131A51FE9E70}" type="datetimeFigureOut">
              <a:rPr lang="pt-BR" smtClean="0"/>
              <a:pPr/>
              <a:t>26/02/2020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49A24-0A2B-47DC-8FAC-7C26D7A3F42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098F-DD91-4762-8D8C-131A51FE9E70}" type="datetimeFigureOut">
              <a:rPr lang="pt-BR" smtClean="0"/>
              <a:pPr/>
              <a:t>26/02/2020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49A24-0A2B-47DC-8FAC-7C26D7A3F42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098F-DD91-4762-8D8C-131A51FE9E70}" type="datetimeFigureOut">
              <a:rPr lang="pt-BR" smtClean="0"/>
              <a:pPr/>
              <a:t>26/02/2020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49A24-0A2B-47DC-8FAC-7C26D7A3F42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098F-DD91-4762-8D8C-131A51FE9E70}" type="datetimeFigureOut">
              <a:rPr lang="pt-BR" smtClean="0"/>
              <a:pPr/>
              <a:t>26/02/2020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49A24-0A2B-47DC-8FAC-7C26D7A3F42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B098F-DD91-4762-8D8C-131A51FE9E70}" type="datetimeFigureOut">
              <a:rPr lang="pt-BR" smtClean="0"/>
              <a:pPr/>
              <a:t>26/02/2020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49A24-0A2B-47DC-8FAC-7C26D7A3F42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&amp;esrc=s&amp;source=images&amp;cd=&amp;cad=rja&amp;uact=8&amp;ved=0ahUKEwj4o7-ttvTSAhVGgZAKHe9FDMIQjRwIBw&amp;url=http://ricardoschneider.com.br/cirurgia-cardiaca/&amp;bvm=bv.150729734,d.Y2I&amp;psig=AFQjCNG8IGrUlb7riQMfzXKvqA13N5S97w&amp;ust=1490626281660189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br/url?sa=i&amp;rct=j&amp;q=&amp;esrc=s&amp;source=images&amp;cd=&amp;cad=rja&amp;uact=8&amp;ved=0ahUKEwi-lIbb44bVAhXKGJAKHXvdCRUQjRwIBw&amp;url=https://jmarcosrs.wordpress.com/tag/vasos-linfaticos/&amp;psig=AFQjCNE3WedDSmarLWMFAYoIu2dDy6_Awg&amp;ust=1500053137485691" TargetMode="External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hyperlink" Target="https://www.google.com.br/url?sa=i&amp;rct=j&amp;q=&amp;esrc=s&amp;source=images&amp;cd=&amp;cad=rja&amp;uact=8&amp;ved=0ahUKEwjs7e2l5IbVAhXKkJAKHXMkCi4QjRwIBw&amp;url=https://es.slideshare.net/lucianayohai/sistema-linftico-imgenes&amp;psig=AFQjCNE3WedDSmarLWMFAYoIu2dDy6_Awg&amp;ust=1500053137485691" TargetMode="Externa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&amp;esrc=s&amp;source=images&amp;cd=&amp;cad=rja&amp;uact=8&amp;ved=0ahUKEwjRz_-drfTSAhXDl5AKHYzQCXkQjRwIBw&amp;url=http://anatomiacirculatoriaerespiratoria.blogspot.com/2014_05_01_archive.html&amp;psig=AFQjCNGiIJZfkeyUqZQF42nYFnHe83BrUQ&amp;ust=1490623966858059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hyperlink" Target="http://www.misodor.com/CORACAO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504" y="4387552"/>
            <a:ext cx="8964488" cy="1201688"/>
          </a:xfrm>
          <a:solidFill>
            <a:srgbClr val="FF0000"/>
          </a:solidFill>
          <a:ln>
            <a:solidFill>
              <a:schemeClr val="tx2"/>
            </a:solidFill>
          </a:ln>
        </p:spPr>
        <p:txBody>
          <a:bodyPr>
            <a:normAutofit fontScale="25000" lnSpcReduction="20000"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ANATOMIA SISTÊMICA</a:t>
            </a:r>
          </a:p>
          <a:p>
            <a:r>
              <a:rPr lang="pt-BR" sz="9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Circulatório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44008" y="6279703"/>
            <a:ext cx="4319017" cy="40011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Luís Fernando </a:t>
            </a:r>
            <a:r>
              <a:rPr lang="pt-BR" sz="20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Tirapelli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5" descr="brasao USP -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96403"/>
            <a:ext cx="1499453" cy="194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Lab Biol\Desktop\image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6632"/>
            <a:ext cx="5462257" cy="409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008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4400550" cy="1143000"/>
          </a:xfrm>
          <a:solidFill>
            <a:srgbClr val="FF0000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pt-BR" sz="3600" b="1" smtClean="0">
                <a:solidFill>
                  <a:schemeClr val="bg1"/>
                </a:solidFill>
                <a:ea typeface="ＭＳ Ｐゴシック" pitchFamily="34" charset="-128"/>
              </a:rPr>
              <a:t>Isquemia cardíaca</a:t>
            </a:r>
          </a:p>
        </p:txBody>
      </p:sp>
      <p:sp>
        <p:nvSpPr>
          <p:cNvPr id="14339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pt-BR" smtClean="0">
              <a:ea typeface="ＭＳ Ｐゴシック" pitchFamily="34" charset="-128"/>
            </a:endParaRPr>
          </a:p>
        </p:txBody>
      </p:sp>
      <p:sp>
        <p:nvSpPr>
          <p:cNvPr id="14340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pt-BR" dirty="0" smtClean="0">
              <a:ea typeface="ＭＳ Ｐゴシック" pitchFamily="34" charset="-128"/>
            </a:endParaRPr>
          </a:p>
        </p:txBody>
      </p:sp>
      <p:pic>
        <p:nvPicPr>
          <p:cNvPr id="14341" name="Picture 2" descr="http://www.scielo.br/img/revistas/abc/v94n2/03f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566988"/>
            <a:ext cx="54387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Resultado de imagem para revascularização do miocárdi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0" y="500063"/>
            <a:ext cx="3805238" cy="29241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9940" name="Picture 4" descr="http://www.scielo.br/img/revistas/abc/v94n2/03f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508324"/>
            <a:ext cx="5500687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6" descr="http://www.scielo.br/img/revistas/abc/v94n2/03f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2459682"/>
            <a:ext cx="5486400" cy="5001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5940152" y="3356992"/>
            <a:ext cx="2448272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accent1"/>
                </a:solidFill>
              </a:rPr>
              <a:t>Causas: </a:t>
            </a:r>
            <a:r>
              <a:rPr lang="pt-BR" b="1" dirty="0" err="1" smtClean="0"/>
              <a:t>hipercolesterolemia</a:t>
            </a:r>
            <a:r>
              <a:rPr lang="pt-BR" b="1" dirty="0" smtClean="0"/>
              <a:t>, hipertensão arterial, fumo, </a:t>
            </a:r>
            <a:r>
              <a:rPr lang="pt-BR" b="1" dirty="0" err="1" smtClean="0"/>
              <a:t>etc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15888"/>
            <a:ext cx="7543800" cy="1431925"/>
          </a:xfrm>
        </p:spPr>
        <p:txBody>
          <a:bodyPr/>
          <a:lstStyle/>
          <a:p>
            <a:pPr eaLnBrk="1" hangingPunct="1"/>
            <a:r>
              <a:rPr lang="pt-BR" altLang="pt-BR" sz="2000" b="1" smtClean="0">
                <a:solidFill>
                  <a:srgbClr val="FF0000"/>
                </a:solidFill>
              </a:rPr>
              <a:t>Sistema de condução do coração:</a:t>
            </a:r>
            <a:r>
              <a:rPr lang="pt-BR" altLang="pt-BR" sz="2000" b="1" smtClean="0"/>
              <a:t> nó sinuatrial e atrioventricular – feixe atrioventricular (=de His) e fibras de Purkinje</a:t>
            </a:r>
          </a:p>
        </p:txBody>
      </p:sp>
      <p:pic>
        <p:nvPicPr>
          <p:cNvPr id="11267" name="Picture 3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3" y="1357313"/>
            <a:ext cx="4073525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4284663" y="2924175"/>
            <a:ext cx="215900" cy="360363"/>
          </a:xfrm>
          <a:prstGeom prst="ellips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 flipV="1">
            <a:off x="3348038" y="2565400"/>
            <a:ext cx="576262" cy="1428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pic>
        <p:nvPicPr>
          <p:cNvPr id="16390" name="Picture 4" descr="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1714500"/>
            <a:ext cx="5183187" cy="47513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4" descr="netter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43250" y="1428750"/>
            <a:ext cx="4200525" cy="5256213"/>
          </a:xfrm>
          <a:noFill/>
          <a:ln>
            <a:solidFill>
              <a:srgbClr val="0070C0"/>
            </a:solidFill>
          </a:ln>
        </p:spPr>
      </p:pic>
      <p:sp>
        <p:nvSpPr>
          <p:cNvPr id="17411" name="CaixaDeTexto 1"/>
          <p:cNvSpPr txBox="1">
            <a:spLocks noChangeArrowheads="1"/>
          </p:cNvSpPr>
          <p:nvPr/>
        </p:nvSpPr>
        <p:spPr bwMode="auto">
          <a:xfrm>
            <a:off x="500063" y="549275"/>
            <a:ext cx="4824412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solidFill>
                  <a:srgbClr val="FF0000"/>
                </a:solidFill>
              </a:rPr>
              <a:t>Principais vasos </a:t>
            </a:r>
            <a:r>
              <a:rPr lang="pt-BR" b="1"/>
              <a:t> arteriais e venosos</a:t>
            </a:r>
          </a:p>
        </p:txBody>
      </p:sp>
      <p:pic>
        <p:nvPicPr>
          <p:cNvPr id="17412" name="Picture 5" descr="Sem título-30cóp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25" y="71438"/>
            <a:ext cx="2962275" cy="37703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" name="Picture 3" descr="show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2857500"/>
            <a:ext cx="3568700" cy="3357563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pt-BR" sz="2400" b="1" dirty="0" smtClean="0">
                <a:solidFill>
                  <a:schemeClr val="tx2"/>
                </a:solidFill>
              </a:rPr>
              <a:t>Veias superficiais e profundas</a:t>
            </a:r>
            <a:br>
              <a:rPr lang="pt-BR" sz="2400" b="1" dirty="0" smtClean="0">
                <a:solidFill>
                  <a:schemeClr val="tx2"/>
                </a:solidFill>
              </a:rPr>
            </a:br>
            <a:endParaRPr lang="pt-BR" sz="2800" b="1" dirty="0" smtClean="0">
              <a:solidFill>
                <a:srgbClr val="0070C0"/>
              </a:solidFill>
            </a:endParaRPr>
          </a:p>
        </p:txBody>
      </p:sp>
      <p:pic>
        <p:nvPicPr>
          <p:cNvPr id="18435" name="Picture 3" descr="pagina 363 - b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2349500"/>
            <a:ext cx="4572000" cy="3016250"/>
          </a:xfrm>
          <a:noFill/>
        </p:spPr>
      </p:pic>
      <p:pic>
        <p:nvPicPr>
          <p:cNvPr id="15364" name="Picture 4" descr="Varicose_vein_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29188" y="1606550"/>
            <a:ext cx="3963987" cy="4786313"/>
          </a:xfrm>
          <a:ln>
            <a:solidFill>
              <a:schemeClr val="accent1"/>
            </a:solidFill>
          </a:ln>
        </p:spPr>
      </p:pic>
      <p:sp>
        <p:nvSpPr>
          <p:cNvPr id="5" name="CaixaDeTexto 4"/>
          <p:cNvSpPr txBox="1"/>
          <p:nvPr/>
        </p:nvSpPr>
        <p:spPr>
          <a:xfrm>
            <a:off x="3635896" y="1484784"/>
            <a:ext cx="165618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70C0"/>
                </a:solidFill>
              </a:rPr>
              <a:t>Veias varicosas</a:t>
            </a:r>
            <a:endParaRPr lang="pt-BR" dirty="0"/>
          </a:p>
        </p:txBody>
      </p:sp>
      <p:sp>
        <p:nvSpPr>
          <p:cNvPr id="6" name="Seta para baixo 5"/>
          <p:cNvSpPr/>
          <p:nvPr/>
        </p:nvSpPr>
        <p:spPr>
          <a:xfrm>
            <a:off x="2339752" y="3573016"/>
            <a:ext cx="216024" cy="86409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331913" y="1773238"/>
            <a:ext cx="3668712" cy="937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  <a:buFont typeface="Wingdings" pitchFamily="-106" charset="2"/>
              <a:buNone/>
              <a:defRPr/>
            </a:pPr>
            <a:r>
              <a:rPr lang="en-US" altLang="pt-BR" sz="2400" b="1" dirty="0" err="1">
                <a:solidFill>
                  <a:schemeClr val="accent1"/>
                </a:solidFill>
                <a:latin typeface="Arial" charset="0"/>
              </a:rPr>
              <a:t>Espaço</a:t>
            </a:r>
            <a:r>
              <a:rPr lang="en-US" altLang="pt-BR" sz="2400" b="1" dirty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n-US" altLang="pt-BR" sz="2400" b="1" dirty="0" err="1">
                <a:solidFill>
                  <a:schemeClr val="accent1"/>
                </a:solidFill>
                <a:latin typeface="Arial" charset="0"/>
              </a:rPr>
              <a:t>intersticial</a:t>
            </a:r>
            <a:r>
              <a:rPr lang="en-US" altLang="pt-BR" sz="2400" b="1" dirty="0">
                <a:solidFill>
                  <a:schemeClr val="accent1"/>
                </a:solidFill>
                <a:latin typeface="Arial" charset="0"/>
              </a:rPr>
              <a:t> dos </a:t>
            </a:r>
            <a:r>
              <a:rPr lang="en-US" altLang="pt-BR" sz="2400" b="1" dirty="0" err="1">
                <a:solidFill>
                  <a:schemeClr val="accent1"/>
                </a:solidFill>
                <a:latin typeface="Arial" charset="0"/>
              </a:rPr>
              <a:t>tecidos</a:t>
            </a:r>
            <a:endParaRPr lang="pt-BR" altLang="pt-BR" sz="2400" b="1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42875" y="836613"/>
            <a:ext cx="4714875" cy="461962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Font typeface="Wingdings" pitchFamily="-106" charset="2"/>
              <a:buNone/>
              <a:defRPr/>
            </a:pPr>
            <a:r>
              <a:rPr lang="en-US" altLang="pt-B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2.</a:t>
            </a:r>
            <a:r>
              <a:rPr lang="en-US" altLang="pt-BR" sz="20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</a:t>
            </a:r>
            <a:r>
              <a:rPr lang="en-US" altLang="pt-B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SISTEMA VASCULAR LINFÁTICO</a:t>
            </a:r>
            <a:endParaRPr lang="pt-BR" altLang="pt-B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403350" y="2997200"/>
            <a:ext cx="3024188" cy="49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Font typeface="Wingdings" pitchFamily="-106" charset="2"/>
              <a:buNone/>
              <a:defRPr/>
            </a:pPr>
            <a:r>
              <a:rPr lang="en-US" altLang="pt-BR" sz="2400" b="1" dirty="0" err="1">
                <a:solidFill>
                  <a:schemeClr val="accent1"/>
                </a:solidFill>
                <a:latin typeface="Arial" charset="0"/>
              </a:rPr>
              <a:t>Capilares</a:t>
            </a:r>
            <a:r>
              <a:rPr lang="en-US" altLang="pt-BR" sz="2400" b="1" dirty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n-US" altLang="pt-BR" sz="2400" b="1" dirty="0" err="1">
                <a:solidFill>
                  <a:schemeClr val="accent1"/>
                </a:solidFill>
                <a:latin typeface="Arial" charset="0"/>
              </a:rPr>
              <a:t>linfáticos</a:t>
            </a:r>
            <a:endParaRPr lang="pt-BR" altLang="pt-BR" sz="2400" b="1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827088" y="2060575"/>
            <a:ext cx="431800" cy="1584325"/>
          </a:xfrm>
          <a:prstGeom prst="curvedRightArrow">
            <a:avLst>
              <a:gd name="adj1" fmla="val 73382"/>
              <a:gd name="adj2" fmla="val 146765"/>
              <a:gd name="adj3" fmla="val 33333"/>
            </a:avLst>
          </a:prstGeom>
          <a:gradFill rotWithShape="1">
            <a:gsLst>
              <a:gs pos="0">
                <a:srgbClr val="FF3300"/>
              </a:gs>
              <a:gs pos="100000">
                <a:srgbClr val="FFFF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4427538" y="3141663"/>
            <a:ext cx="647700" cy="358775"/>
          </a:xfrm>
          <a:prstGeom prst="rightArrow">
            <a:avLst>
              <a:gd name="adj1" fmla="val 50000"/>
              <a:gd name="adj2" fmla="val 45133"/>
            </a:avLst>
          </a:prstGeom>
          <a:gradFill rotWithShape="1">
            <a:gsLst>
              <a:gs pos="0">
                <a:srgbClr val="FFFF00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5148263" y="3043238"/>
            <a:ext cx="2519362" cy="49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Font typeface="Wingdings" pitchFamily="-106" charset="2"/>
              <a:buNone/>
              <a:defRPr/>
            </a:pPr>
            <a:r>
              <a:rPr lang="en-US" altLang="pt-BR" sz="2400" b="1" dirty="0" err="1">
                <a:solidFill>
                  <a:schemeClr val="accent1"/>
                </a:solidFill>
                <a:latin typeface="Arial" charset="0"/>
              </a:rPr>
              <a:t>vasos</a:t>
            </a:r>
            <a:r>
              <a:rPr lang="en-US" altLang="pt-BR" sz="2400" b="1" dirty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n-US" altLang="pt-BR" sz="2400" b="1" dirty="0" err="1">
                <a:solidFill>
                  <a:schemeClr val="accent1"/>
                </a:solidFill>
                <a:latin typeface="Arial" charset="0"/>
              </a:rPr>
              <a:t>linfáticos</a:t>
            </a:r>
            <a:endParaRPr lang="pt-BR" altLang="pt-BR" sz="2400" b="1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19464" name="AutoShape 8"/>
          <p:cNvSpPr>
            <a:spLocks noChangeArrowheads="1"/>
          </p:cNvSpPr>
          <p:nvPr/>
        </p:nvSpPr>
        <p:spPr bwMode="auto">
          <a:xfrm>
            <a:off x="7883525" y="3286125"/>
            <a:ext cx="431800" cy="1079500"/>
          </a:xfrm>
          <a:prstGeom prst="curvedLeftArrow">
            <a:avLst>
              <a:gd name="adj1" fmla="val 50000"/>
              <a:gd name="adj2" fmla="val 100000"/>
              <a:gd name="adj3" fmla="val 33333"/>
            </a:avLst>
          </a:prstGeom>
          <a:gradFill rotWithShape="1">
            <a:gsLst>
              <a:gs pos="0">
                <a:srgbClr val="FFFF00"/>
              </a:gs>
              <a:gs pos="100000">
                <a:srgbClr val="FF33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5005388" y="3860800"/>
            <a:ext cx="2951162" cy="49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Font typeface="Wingdings" pitchFamily="-106" charset="2"/>
              <a:buNone/>
              <a:defRPr/>
            </a:pPr>
            <a:r>
              <a:rPr lang="en-US" altLang="pt-BR" sz="2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Troncos</a:t>
            </a:r>
            <a:r>
              <a:rPr lang="en-US" altLang="pt-BR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altLang="pt-BR" sz="2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linfáticos</a:t>
            </a:r>
            <a:endParaRPr lang="pt-BR" altLang="pt-BR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9466" name="AutoShape 10"/>
          <p:cNvSpPr>
            <a:spLocks noChangeArrowheads="1"/>
          </p:cNvSpPr>
          <p:nvPr/>
        </p:nvSpPr>
        <p:spPr bwMode="auto">
          <a:xfrm>
            <a:off x="4211638" y="4078288"/>
            <a:ext cx="792162" cy="142875"/>
          </a:xfrm>
          <a:prstGeom prst="leftArrow">
            <a:avLst>
              <a:gd name="adj1" fmla="val 50000"/>
              <a:gd name="adj2" fmla="val 138611"/>
            </a:avLst>
          </a:prstGeom>
          <a:gradFill rotWithShape="1">
            <a:gsLst>
              <a:gs pos="0">
                <a:srgbClr val="FFFF00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971550" y="3860800"/>
            <a:ext cx="31686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Font typeface="Wingdings" pitchFamily="-106" charset="2"/>
              <a:buNone/>
              <a:defRPr/>
            </a:pPr>
            <a:r>
              <a:rPr lang="en-US" altLang="pt-BR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Ductos</a:t>
            </a:r>
            <a:r>
              <a:rPr lang="en-US" altLang="pt-B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altLang="pt-BR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linfáticos</a:t>
            </a:r>
            <a:endParaRPr lang="pt-BR" altLang="pt-BR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9468" name="AutoShape 12"/>
          <p:cNvSpPr>
            <a:spLocks noChangeArrowheads="1"/>
          </p:cNvSpPr>
          <p:nvPr/>
        </p:nvSpPr>
        <p:spPr bwMode="auto">
          <a:xfrm rot="5400000">
            <a:off x="1978819" y="4798219"/>
            <a:ext cx="1223962" cy="6477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3419475" y="5084763"/>
            <a:ext cx="4367213" cy="534987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  <a:buFont typeface="Wingdings" pitchFamily="-106" charset="2"/>
              <a:buNone/>
              <a:defRPr/>
            </a:pPr>
            <a:r>
              <a:rPr lang="en-US" altLang="pt-BR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Corrente</a:t>
            </a:r>
            <a:r>
              <a:rPr lang="en-US" altLang="pt-BR" sz="24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altLang="pt-BR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sanguínea</a:t>
            </a:r>
            <a:r>
              <a:rPr lang="en-US" altLang="pt-BR" sz="24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altLang="pt-BR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venosa</a:t>
            </a:r>
            <a:endParaRPr lang="pt-BR" altLang="pt-BR" sz="24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19470" name="Picture 7" descr="Imagem relacionad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53013" y="-214313"/>
            <a:ext cx="4233862" cy="287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 descr="Imagem relacionad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5" y="3714750"/>
            <a:ext cx="4000500" cy="30003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6" name="Picture 5" descr="IM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3500" y="-106363"/>
            <a:ext cx="3786188" cy="3178176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7594600" y="90488"/>
            <a:ext cx="144145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endParaRPr lang="pt-BR" altLang="pt-BR" sz="16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2400" b="1" dirty="0" smtClean="0">
                <a:solidFill>
                  <a:srgbClr val="00B050"/>
                </a:solidFill>
              </a:rPr>
              <a:t>Ducto torácico e ducto linfático direito</a:t>
            </a:r>
            <a:br>
              <a:rPr lang="pt-BR" altLang="pt-BR" sz="2400" b="1" dirty="0" smtClean="0">
                <a:solidFill>
                  <a:srgbClr val="00B050"/>
                </a:solidFill>
              </a:rPr>
            </a:br>
            <a:endParaRPr lang="pt-BR" altLang="pt-BR" sz="2400" b="1" dirty="0" smtClean="0">
              <a:solidFill>
                <a:srgbClr val="00B050"/>
              </a:solidFill>
            </a:endParaRPr>
          </a:p>
        </p:txBody>
      </p:sp>
      <p:pic>
        <p:nvPicPr>
          <p:cNvPr id="20484" name="Picture 5" descr="netter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4925" y="1600200"/>
            <a:ext cx="3257550" cy="5068888"/>
          </a:xfrm>
          <a:noFill/>
        </p:spPr>
      </p:pic>
      <p:pic>
        <p:nvPicPr>
          <p:cNvPr id="20485" name="Picture 4" descr="Im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00563" y="1604963"/>
            <a:ext cx="4495800" cy="4967287"/>
          </a:xfrm>
          <a:noFill/>
        </p:spPr>
      </p:pic>
      <p:pic>
        <p:nvPicPr>
          <p:cNvPr id="20486" name="Picture 6" descr="show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79788" y="1571625"/>
            <a:ext cx="4621212" cy="50006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7" name="Picture 11" descr="pagina - 500 - 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63" y="1500188"/>
            <a:ext cx="4714875" cy="3402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2123728" y="908720"/>
            <a:ext cx="518457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70C0"/>
                </a:solidFill>
              </a:rPr>
              <a:t>Desembocam nos ângulos </a:t>
            </a:r>
            <a:r>
              <a:rPr lang="pt-BR" b="1" dirty="0" err="1" smtClean="0">
                <a:solidFill>
                  <a:srgbClr val="0070C0"/>
                </a:solidFill>
              </a:rPr>
              <a:t>júgulos-subclávios</a:t>
            </a:r>
            <a:r>
              <a:rPr lang="pt-BR" b="1" dirty="0" smtClean="0">
                <a:solidFill>
                  <a:srgbClr val="0070C0"/>
                </a:solidFill>
              </a:rPr>
              <a:t> D e </a:t>
            </a:r>
            <a:r>
              <a:rPr lang="pt-BR" b="1" dirty="0" err="1" smtClean="0">
                <a:solidFill>
                  <a:srgbClr val="0070C0"/>
                </a:solidFill>
              </a:rPr>
              <a:t>E</a:t>
            </a:r>
            <a:endParaRPr lang="pt-BR" dirty="0"/>
          </a:p>
        </p:txBody>
      </p:sp>
      <p:sp>
        <p:nvSpPr>
          <p:cNvPr id="10" name="Forma livre 9"/>
          <p:cNvSpPr/>
          <p:nvPr/>
        </p:nvSpPr>
        <p:spPr>
          <a:xfrm>
            <a:off x="6497782" y="1856509"/>
            <a:ext cx="214745" cy="748146"/>
          </a:xfrm>
          <a:custGeom>
            <a:avLst/>
            <a:gdLst>
              <a:gd name="connsiteX0" fmla="*/ 138545 w 214745"/>
              <a:gd name="connsiteY0" fmla="*/ 0 h 748146"/>
              <a:gd name="connsiteX1" fmla="*/ 207818 w 214745"/>
              <a:gd name="connsiteY1" fmla="*/ 346364 h 748146"/>
              <a:gd name="connsiteX2" fmla="*/ 180109 w 214745"/>
              <a:gd name="connsiteY2" fmla="*/ 623455 h 748146"/>
              <a:gd name="connsiteX3" fmla="*/ 0 w 214745"/>
              <a:gd name="connsiteY3" fmla="*/ 748146 h 748146"/>
              <a:gd name="connsiteX4" fmla="*/ 0 w 214745"/>
              <a:gd name="connsiteY4" fmla="*/ 748146 h 748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745" h="748146">
                <a:moveTo>
                  <a:pt x="138545" y="0"/>
                </a:moveTo>
                <a:cubicBezTo>
                  <a:pt x="169718" y="121227"/>
                  <a:pt x="200891" y="242455"/>
                  <a:pt x="207818" y="346364"/>
                </a:cubicBezTo>
                <a:cubicBezTo>
                  <a:pt x="214745" y="450273"/>
                  <a:pt x="214745" y="556491"/>
                  <a:pt x="180109" y="623455"/>
                </a:cubicBezTo>
                <a:cubicBezTo>
                  <a:pt x="145473" y="690419"/>
                  <a:pt x="0" y="748146"/>
                  <a:pt x="0" y="748146"/>
                </a:cubicBezTo>
                <a:lnTo>
                  <a:pt x="0" y="748146"/>
                </a:lnTo>
              </a:path>
            </a:pathLst>
          </a:cu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476375" y="1844675"/>
            <a:ext cx="7488238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Font typeface="Wingdings" pitchFamily="-106" charset="2"/>
              <a:buBlip>
                <a:blip r:embed="rId3"/>
              </a:buBlip>
              <a:defRPr/>
            </a:pPr>
            <a:r>
              <a:rPr lang="pt-BR" altLang="pt-B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pt-BR" altLang="pt-BR" sz="2400" b="1" dirty="0">
                <a:solidFill>
                  <a:schemeClr val="tx2"/>
                </a:solidFill>
                <a:latin typeface="Arial" charset="0"/>
              </a:rPr>
              <a:t>São órgãos intimamente ligados aos vasos sanguíneos e linfáticos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971550" y="836613"/>
            <a:ext cx="770413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Font typeface="Wingdings" pitchFamily="-106" charset="2"/>
              <a:buNone/>
              <a:defRPr/>
            </a:pPr>
            <a:r>
              <a:rPr lang="en-US" alt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3. ÓRGÃOS ANEXOS DO SISTEMA CIRCULATÓRIO</a:t>
            </a:r>
            <a:endParaRPr lang="pt-BR" altLang="pt-B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052638" y="3546475"/>
            <a:ext cx="4319587" cy="49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Font typeface="Wingdings" pitchFamily="-106" charset="2"/>
              <a:buBlip>
                <a:blip r:embed="rId3"/>
              </a:buBlip>
              <a:defRPr/>
            </a:pPr>
            <a:r>
              <a:rPr lang="pt-BR" altLang="pt-B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pt-BR" altLang="pt-BR" sz="2400" b="1" dirty="0">
                <a:solidFill>
                  <a:schemeClr val="tx2"/>
                </a:solidFill>
                <a:latin typeface="Arial" charset="0"/>
              </a:rPr>
              <a:t>Medula óssea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2051050" y="4405313"/>
            <a:ext cx="6842125" cy="49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Font typeface="Wingdings" pitchFamily="-106" charset="2"/>
              <a:buBlip>
                <a:blip r:embed="rId3"/>
              </a:buBlip>
              <a:defRPr/>
            </a:pPr>
            <a:r>
              <a:rPr lang="pt-BR" altLang="pt-B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pt-BR" altLang="pt-BR" sz="2400" b="1" dirty="0">
                <a:solidFill>
                  <a:schemeClr val="tx2"/>
                </a:solidFill>
                <a:latin typeface="Arial" charset="0"/>
              </a:rPr>
              <a:t>Baço, timo, tonsilas e </a:t>
            </a:r>
            <a:r>
              <a:rPr lang="pt-BR" altLang="pt-BR" sz="2400" b="1" dirty="0" err="1">
                <a:solidFill>
                  <a:schemeClr val="tx2"/>
                </a:solidFill>
                <a:latin typeface="Arial" charset="0"/>
              </a:rPr>
              <a:t>linfonodos</a:t>
            </a:r>
            <a:endParaRPr lang="pt-BR" altLang="pt-BR" sz="2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323850" y="2349500"/>
            <a:ext cx="1079500" cy="2447925"/>
          </a:xfrm>
          <a:prstGeom prst="curvedRightArrow">
            <a:avLst>
              <a:gd name="adj1" fmla="val 45353"/>
              <a:gd name="adj2" fmla="val 90706"/>
              <a:gd name="adj3" fmla="val 33333"/>
            </a:avLst>
          </a:prstGeom>
          <a:gradFill rotWithShape="1">
            <a:gsLst>
              <a:gs pos="0">
                <a:srgbClr val="FFFF00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m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6887" r="43214" b="6921"/>
          <a:stretch>
            <a:fillRect/>
          </a:stretch>
        </p:blipFill>
        <p:spPr>
          <a:xfrm>
            <a:off x="468313" y="260350"/>
            <a:ext cx="3168650" cy="6192838"/>
          </a:xfrm>
          <a:noFill/>
          <a:ln w="28575">
            <a:solidFill>
              <a:schemeClr val="accent1"/>
            </a:solidFill>
          </a:ln>
        </p:spPr>
      </p:pic>
      <p:pic>
        <p:nvPicPr>
          <p:cNvPr id="19459" name="Picture 3" descr="7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71875" y="214313"/>
            <a:ext cx="3368675" cy="4857750"/>
          </a:xfrm>
          <a:noFill/>
          <a:ln>
            <a:solidFill>
              <a:schemeClr val="tx2"/>
            </a:solidFill>
          </a:ln>
        </p:spPr>
      </p:pic>
      <p:pic>
        <p:nvPicPr>
          <p:cNvPr id="4" name="Picture 2" descr="Sem título-31cóp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38" y="3095625"/>
            <a:ext cx="3765550" cy="3690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Espaço Reservado para Conteúdo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13" y="142875"/>
            <a:ext cx="3714750" cy="32146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9461" name="Picture 5" descr="Resultado de imagem para canal medular do oss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5815230">
            <a:off x="-350838" y="3832226"/>
            <a:ext cx="4621213" cy="1306512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4048" y="260648"/>
            <a:ext cx="4032448" cy="11430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           RESUMO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2051720" y="3829104"/>
            <a:ext cx="6841455" cy="954107"/>
          </a:xfrm>
        </p:spPr>
        <p:txBody>
          <a:bodyPr wrap="square">
            <a:spAutoFit/>
          </a:bodyPr>
          <a:lstStyle/>
          <a:p>
            <a:pPr marL="0" indent="0" algn="ctr">
              <a:spcBef>
                <a:spcPct val="0"/>
              </a:spcBef>
            </a:pPr>
            <a:endParaRPr lang="pt-BR" altLang="pt-BR" sz="20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pt-BR" altLang="pt-BR" sz="1800" dirty="0" smtClean="0"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83568" y="4010288"/>
            <a:ext cx="76328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400" dirty="0" smtClean="0"/>
              <a:t>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Sistema Vascular Sanguíneo;</a:t>
            </a:r>
          </a:p>
          <a:p>
            <a:pPr algn="just">
              <a:buFont typeface="Arial" pitchFamily="34" charset="0"/>
              <a:buChar char="•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Sistema Linfático;</a:t>
            </a:r>
          </a:p>
          <a:p>
            <a:pPr algn="just"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.Órgãos anexos do Sistema circulatório.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G:\CIRCULATPOR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4788024" cy="359101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04867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REFERÊNCIAS BIBLIOGRÁFICAS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628800"/>
            <a:ext cx="8816975" cy="5355312"/>
          </a:xfrm>
        </p:spPr>
        <p:txBody>
          <a:bodyPr wrap="square">
            <a:spAutoFit/>
          </a:bodyPr>
          <a:lstStyle/>
          <a:p>
            <a:pPr marL="0" indent="0" algn="ctr">
              <a:spcBef>
                <a:spcPct val="0"/>
              </a:spcBef>
            </a:pPr>
            <a:r>
              <a:rPr lang="pt-BR" altLang="pt-BR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Aumüller</a:t>
            </a: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G. </a:t>
            </a:r>
            <a:r>
              <a:rPr lang="pt-BR" altLang="pt-BR" sz="18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Anatomia. 1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Koogan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S.A., 2009.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pt-BR" altLang="pt-BR" sz="1800" b="1" dirty="0" smtClean="0">
              <a:solidFill>
                <a:srgbClr val="0070C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Drake</a:t>
            </a: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R.L.,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Vogl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W., Mitchell, A.W.M. Gray</a:t>
            </a:r>
            <a:r>
              <a:rPr lang="he-IL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s. Anatomia para estudantes.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1ª ed. Rio de Janeiro: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Elsevier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Editora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Ltda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2005.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Gardner,</a:t>
            </a:r>
            <a:r>
              <a:rPr lang="pt-BR" altLang="pt-BR" sz="1800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Gray e O</a:t>
            </a:r>
            <a:r>
              <a:rPr lang="he-IL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Rahilly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 Anatomia.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4ª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Koogan S.A., 1978.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Gray</a:t>
            </a:r>
            <a:r>
              <a:rPr lang="he-IL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 Anatomia. A base anatômica da prática clínica. 40ª ed. Rio de Janeiro: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Elsevier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Editora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Ltda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2010.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Moore,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K.L.;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Dalley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A.F. Anatomia orientada para a clínica.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6ª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Koogan S.A., 2011.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Snell, </a:t>
            </a:r>
            <a:r>
              <a:rPr lang="pt-BR" altLang="pt-BR" sz="1800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R.S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Anatomia clínica para estudantes de medicina. 5ª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Koogan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S.A., 1999.</a:t>
            </a:r>
          </a:p>
          <a:p>
            <a:pPr marL="0" indent="0" algn="ctr">
              <a:spcBef>
                <a:spcPct val="0"/>
              </a:spcBef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</a:pPr>
            <a:endParaRPr lang="pt-BR" altLang="pt-BR" sz="1800" dirty="0" smtClean="0">
              <a:latin typeface="Comic Sans MS" pitchFamily="66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339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"/>
            <a:ext cx="8229600" cy="1341438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pt-BR" altLang="pt-BR" sz="2000" b="1" dirty="0" smtClean="0">
                <a:solidFill>
                  <a:schemeClr val="tx2"/>
                </a:solidFill>
              </a:rPr>
              <a:t>Sistema Circulatório:</a:t>
            </a:r>
            <a:r>
              <a:rPr lang="pt-BR" altLang="pt-BR" sz="2000" b="1" dirty="0" smtClean="0">
                <a:solidFill>
                  <a:srgbClr val="FF0000"/>
                </a:solidFill>
              </a:rPr>
              <a:t/>
            </a:r>
            <a:br>
              <a:rPr lang="pt-BR" altLang="pt-BR" sz="2000" b="1" dirty="0" smtClean="0">
                <a:solidFill>
                  <a:srgbClr val="FF0000"/>
                </a:solidFill>
              </a:rPr>
            </a:br>
            <a:r>
              <a:rPr lang="pt-BR" altLang="pt-BR" sz="2000" b="1" dirty="0" smtClean="0">
                <a:solidFill>
                  <a:srgbClr val="FF0000"/>
                </a:solidFill>
              </a:rPr>
              <a:t>Sistema vascular sanguíneo; Sistema linfático; Órgãos anexos.</a:t>
            </a:r>
            <a:br>
              <a:rPr lang="pt-BR" altLang="pt-BR" sz="2000" b="1" dirty="0" smtClean="0">
                <a:solidFill>
                  <a:srgbClr val="FF0000"/>
                </a:solidFill>
              </a:rPr>
            </a:br>
            <a:endParaRPr lang="pt-BR" altLang="pt-BR" sz="2000" b="1" dirty="0" smtClean="0">
              <a:solidFill>
                <a:schemeClr val="tx2"/>
              </a:solidFill>
            </a:endParaRPr>
          </a:p>
        </p:txBody>
      </p:sp>
      <p:pic>
        <p:nvPicPr>
          <p:cNvPr id="6147" name="Picture 3" descr="gray 636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1428750"/>
            <a:ext cx="5256212" cy="5184775"/>
          </a:xfrm>
          <a:noFill/>
          <a:ln>
            <a:solidFill>
              <a:srgbClr val="FF0000"/>
            </a:solidFill>
          </a:ln>
        </p:spPr>
      </p:pic>
      <p:pic>
        <p:nvPicPr>
          <p:cNvPr id="4" name="Picture 4" descr="Sem título-29cóp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1285875"/>
            <a:ext cx="3802063" cy="3451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cxnSp>
        <p:nvCxnSpPr>
          <p:cNvPr id="6" name="Conector em curva 5"/>
          <p:cNvCxnSpPr/>
          <p:nvPr/>
        </p:nvCxnSpPr>
        <p:spPr>
          <a:xfrm flipV="1">
            <a:off x="3000375" y="1500188"/>
            <a:ext cx="2714625" cy="500062"/>
          </a:xfrm>
          <a:prstGeom prst="curvedConnector3">
            <a:avLst>
              <a:gd name="adj1" fmla="val 50000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3" name="Picture 7" descr="C:\Users\LuisFernando\Desktop\anas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0" y="1357313"/>
            <a:ext cx="4191000" cy="35004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10" name="Conector de seta reta 9"/>
          <p:cNvCxnSpPr/>
          <p:nvPr/>
        </p:nvCxnSpPr>
        <p:spPr>
          <a:xfrm flipV="1">
            <a:off x="3143250" y="3500438"/>
            <a:ext cx="2928938" cy="200025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3923928" y="5013176"/>
            <a:ext cx="5040560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/>
              <a:t>Funções:</a:t>
            </a:r>
          </a:p>
          <a:p>
            <a:pPr marL="342900" indent="-342900">
              <a:buAutoNum type="arabicParenR"/>
            </a:pPr>
            <a:r>
              <a:rPr lang="pt-BR" b="1" dirty="0" smtClean="0"/>
              <a:t>Oxigenação e nutrição das células;</a:t>
            </a:r>
          </a:p>
          <a:p>
            <a:pPr marL="342900" indent="-342900">
              <a:buAutoNum type="arabicParenR"/>
            </a:pPr>
            <a:r>
              <a:rPr lang="pt-BR" b="1" dirty="0" smtClean="0"/>
              <a:t>Retirada de CO2 e metabólitos celulares;</a:t>
            </a:r>
          </a:p>
          <a:p>
            <a:pPr marL="342900" indent="-342900">
              <a:buAutoNum type="arabicParenR"/>
            </a:pPr>
            <a:r>
              <a:rPr lang="pt-BR" b="1" dirty="0" smtClean="0"/>
              <a:t>Transporte de substâncias.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7813"/>
            <a:ext cx="8362950" cy="1350962"/>
          </a:xfrm>
        </p:spPr>
        <p:txBody>
          <a:bodyPr/>
          <a:lstStyle/>
          <a:p>
            <a:pPr marL="838200" indent="-838200" eaLnBrk="1" hangingPunct="1"/>
            <a:r>
              <a:rPr lang="pt-BR" altLang="pt-BR" sz="2400" b="1" smtClean="0">
                <a:solidFill>
                  <a:srgbClr val="FF0000"/>
                </a:solidFill>
              </a:rPr>
              <a:t>1.SISTEMA VASCULAR SANGUÍNEO</a:t>
            </a:r>
            <a:r>
              <a:rPr lang="pt-BR" altLang="pt-BR" sz="2400" b="1" smtClean="0">
                <a:solidFill>
                  <a:srgbClr val="FFCC00"/>
                </a:solidFill>
              </a:rPr>
              <a:t/>
            </a:r>
            <a:br>
              <a:rPr lang="pt-BR" altLang="pt-BR" sz="2400" b="1" smtClean="0">
                <a:solidFill>
                  <a:srgbClr val="FFCC00"/>
                </a:solidFill>
              </a:rPr>
            </a:br>
            <a:r>
              <a:rPr lang="pt-BR" altLang="pt-BR" sz="2000" b="1" smtClean="0">
                <a:solidFill>
                  <a:schemeClr val="tx2"/>
                </a:solidFill>
              </a:rPr>
              <a:t>1.1 Coração: vasos da base</a:t>
            </a:r>
          </a:p>
        </p:txBody>
      </p:sp>
      <p:pic>
        <p:nvPicPr>
          <p:cNvPr id="7171" name="Picture 3" descr="netter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557338"/>
            <a:ext cx="4038600" cy="4824412"/>
          </a:xfrm>
          <a:noFill/>
        </p:spPr>
      </p:pic>
      <p:pic>
        <p:nvPicPr>
          <p:cNvPr id="7172" name="Picture 4" descr="netter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1550" y="1628775"/>
            <a:ext cx="4038600" cy="4708525"/>
          </a:xfrm>
          <a:noFill/>
        </p:spPr>
      </p:pic>
      <p:cxnSp>
        <p:nvCxnSpPr>
          <p:cNvPr id="6" name="Conector reto 5"/>
          <p:cNvCxnSpPr/>
          <p:nvPr/>
        </p:nvCxnSpPr>
        <p:spPr>
          <a:xfrm>
            <a:off x="2483768" y="1988840"/>
            <a:ext cx="144016" cy="4104456"/>
          </a:xfrm>
          <a:prstGeom prst="line">
            <a:avLst/>
          </a:prstGeom>
          <a:ln w="28575">
            <a:solidFill>
              <a:schemeClr val="tx2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4535487" cy="1143000"/>
          </a:xfrm>
        </p:spPr>
        <p:txBody>
          <a:bodyPr/>
          <a:lstStyle/>
          <a:p>
            <a:pPr eaLnBrk="1" hangingPunct="1"/>
            <a:r>
              <a:rPr lang="pt-BR" sz="2400" b="1" smtClean="0">
                <a:solidFill>
                  <a:srgbClr val="FF0000"/>
                </a:solidFill>
                <a:cs typeface="Arial" charset="0"/>
              </a:rPr>
              <a:t> Pericárdio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376363"/>
            <a:ext cx="2952750" cy="4789487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marL="609600" indent="-609600" eaLnBrk="1" fontAlgn="auto" hangingPunct="1">
              <a:spcAft>
                <a:spcPts val="0"/>
              </a:spcAft>
              <a:buFont typeface="Wingdings" pitchFamily="-106" charset="2"/>
              <a:buNone/>
              <a:defRPr/>
            </a:pPr>
            <a:r>
              <a:rPr lang="pt-BR" sz="2000" b="1" dirty="0" smtClean="0">
                <a:solidFill>
                  <a:schemeClr val="hlink"/>
                </a:solidFill>
              </a:rPr>
              <a:t>1. Fibroso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" pitchFamily="-106" charset="2"/>
              <a:buNone/>
              <a:defRPr/>
            </a:pPr>
            <a:endParaRPr lang="pt-BR" sz="2000" b="1" dirty="0" smtClean="0">
              <a:solidFill>
                <a:schemeClr val="hlink"/>
              </a:solidFill>
            </a:endParaRPr>
          </a:p>
          <a:p>
            <a:pPr marL="609600" indent="-609600" eaLnBrk="1" fontAlgn="auto" hangingPunct="1">
              <a:spcAft>
                <a:spcPts val="0"/>
              </a:spcAft>
              <a:buFont typeface="Wingdings" pitchFamily="-106" charset="2"/>
              <a:buNone/>
              <a:defRPr/>
            </a:pPr>
            <a:r>
              <a:rPr lang="pt-BR" sz="2000" b="1" dirty="0" smtClean="0">
                <a:solidFill>
                  <a:schemeClr val="hlink"/>
                </a:solidFill>
              </a:rPr>
              <a:t>2. Seroso: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" pitchFamily="-106" charset="2"/>
              <a:buNone/>
              <a:defRPr/>
            </a:pPr>
            <a:endParaRPr lang="pt-BR" sz="2000" b="1" dirty="0" smtClean="0">
              <a:solidFill>
                <a:schemeClr val="hlink"/>
              </a:solidFill>
            </a:endParaRPr>
          </a:p>
          <a:p>
            <a:pPr marL="609600" indent="-609600" eaLnBrk="1" fontAlgn="auto" hangingPunct="1">
              <a:spcAft>
                <a:spcPts val="0"/>
              </a:spcAft>
              <a:buFont typeface="Wingdings" pitchFamily="-106" charset="2"/>
              <a:buNone/>
              <a:defRPr/>
            </a:pPr>
            <a:r>
              <a:rPr lang="pt-BR" sz="2000" b="1" dirty="0" smtClean="0">
                <a:solidFill>
                  <a:schemeClr val="hlink"/>
                </a:solidFill>
              </a:rPr>
              <a:t>	</a:t>
            </a:r>
            <a:r>
              <a:rPr lang="pt-BR" sz="2000" b="1" dirty="0" smtClean="0"/>
              <a:t>2.1. Lâmina Parietal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" pitchFamily="-106" charset="2"/>
              <a:buNone/>
              <a:defRPr/>
            </a:pPr>
            <a:endParaRPr lang="pt-BR" sz="2000" b="1" dirty="0" smtClean="0">
              <a:solidFill>
                <a:schemeClr val="hlink"/>
              </a:solidFill>
            </a:endParaRPr>
          </a:p>
          <a:p>
            <a:pPr marL="609600" indent="-609600" eaLnBrk="1" fontAlgn="auto" hangingPunct="1">
              <a:spcAft>
                <a:spcPts val="0"/>
              </a:spcAft>
              <a:buFont typeface="Wingdings" pitchFamily="-106" charset="2"/>
              <a:buNone/>
              <a:defRPr/>
            </a:pPr>
            <a:r>
              <a:rPr lang="pt-BR" sz="2000" b="1" dirty="0" smtClean="0"/>
              <a:t>- </a:t>
            </a:r>
            <a:r>
              <a:rPr lang="pt-BR" sz="2000" b="1" dirty="0" smtClean="0">
                <a:solidFill>
                  <a:srgbClr val="FF0000"/>
                </a:solidFill>
              </a:rPr>
              <a:t>Cavidade pericárdica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" pitchFamily="-106" charset="2"/>
              <a:buNone/>
              <a:defRPr/>
            </a:pPr>
            <a:endParaRPr lang="pt-BR" sz="2000" b="1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-106" charset="2"/>
              <a:buNone/>
              <a:defRPr/>
            </a:pPr>
            <a:r>
              <a:rPr lang="pt-BR" sz="2000" b="1" dirty="0" smtClean="0">
                <a:solidFill>
                  <a:schemeClr val="hlink"/>
                </a:solidFill>
              </a:rPr>
              <a:t>	</a:t>
            </a:r>
            <a:r>
              <a:rPr lang="pt-BR" sz="2000" b="1" dirty="0" smtClean="0"/>
              <a:t>2.2. Lâmina Visceral = </a:t>
            </a:r>
            <a:r>
              <a:rPr lang="pt-BR" sz="2000" b="1" dirty="0" err="1" smtClean="0"/>
              <a:t>epicárdio</a:t>
            </a:r>
            <a:r>
              <a:rPr lang="pt-BR" sz="2000" b="1" dirty="0" smtClean="0"/>
              <a:t>. </a:t>
            </a:r>
          </a:p>
        </p:txBody>
      </p:sp>
      <p:pic>
        <p:nvPicPr>
          <p:cNvPr id="8196" name="Picture 15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0263" y="1052513"/>
            <a:ext cx="5665787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de seta reta 5"/>
          <p:cNvCxnSpPr/>
          <p:nvPr/>
        </p:nvCxnSpPr>
        <p:spPr>
          <a:xfrm flipH="1" flipV="1">
            <a:off x="4932363" y="3500438"/>
            <a:ext cx="360362" cy="730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>
            <a:off x="5795963" y="4221163"/>
            <a:ext cx="0" cy="1444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8" descr="Resultado de imagem para anatomia do pericardi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8" y="1071563"/>
            <a:ext cx="9001125" cy="48577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3347864" y="6021288"/>
            <a:ext cx="579613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4427984" y="1772816"/>
            <a:ext cx="187220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139952" y="1763524"/>
            <a:ext cx="244827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Cavidade pericárdica</a:t>
            </a:r>
            <a:endParaRPr lang="pt-BR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652120" y="5147900"/>
            <a:ext cx="244827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As 3 túnicas do coração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pt-BR" altLang="pt-BR" sz="2800" b="1" smtClean="0">
                <a:solidFill>
                  <a:schemeClr val="tx2"/>
                </a:solidFill>
              </a:rPr>
              <a:t>Câmaras cardíacas: </a:t>
            </a:r>
            <a:r>
              <a:rPr lang="pt-BR" altLang="pt-BR" sz="2800" smtClean="0">
                <a:solidFill>
                  <a:srgbClr val="FF0000"/>
                </a:solidFill>
              </a:rPr>
              <a:t>AD, AE, VD e VE</a:t>
            </a:r>
          </a:p>
        </p:txBody>
      </p:sp>
      <p:pic>
        <p:nvPicPr>
          <p:cNvPr id="9219" name="Picture 3" descr="netter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95513" y="1260475"/>
            <a:ext cx="5448300" cy="58832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6856" y="333375"/>
            <a:ext cx="8229600" cy="1143000"/>
          </a:xfrm>
          <a:ln>
            <a:solidFill>
              <a:schemeClr val="tx2"/>
            </a:solidFill>
          </a:ln>
        </p:spPr>
        <p:txBody>
          <a:bodyPr/>
          <a:lstStyle/>
          <a:p>
            <a:pPr eaLnBrk="1" hangingPunct="1"/>
            <a:r>
              <a:rPr lang="pt-BR" altLang="pt-BR" sz="2400" b="1" dirty="0" smtClean="0">
                <a:solidFill>
                  <a:srgbClr val="FF0000"/>
                </a:solidFill>
              </a:rPr>
              <a:t>Átrio direito: </a:t>
            </a:r>
            <a:r>
              <a:rPr lang="pt-BR" altLang="pt-BR" sz="2400" b="1" dirty="0" smtClean="0">
                <a:solidFill>
                  <a:schemeClr val="hlink"/>
                </a:solidFill>
              </a:rPr>
              <a:t>mm. pectíneos e </a:t>
            </a:r>
            <a:r>
              <a:rPr lang="pt-BR" altLang="pt-BR" sz="2400" b="1" dirty="0" err="1" smtClean="0">
                <a:solidFill>
                  <a:schemeClr val="hlink"/>
                </a:solidFill>
              </a:rPr>
              <a:t>óstio</a:t>
            </a:r>
            <a:r>
              <a:rPr lang="pt-BR" altLang="pt-BR" sz="2400" b="1" dirty="0" smtClean="0">
                <a:solidFill>
                  <a:schemeClr val="hlink"/>
                </a:solidFill>
              </a:rPr>
              <a:t> do seio coronário.</a:t>
            </a:r>
            <a:br>
              <a:rPr lang="pt-BR" altLang="pt-BR" sz="2400" b="1" dirty="0" smtClean="0">
                <a:solidFill>
                  <a:schemeClr val="hlink"/>
                </a:solidFill>
              </a:rPr>
            </a:br>
            <a:r>
              <a:rPr lang="pt-BR" altLang="pt-BR" sz="2400" b="1" dirty="0" smtClean="0">
                <a:solidFill>
                  <a:srgbClr val="FF0000"/>
                </a:solidFill>
              </a:rPr>
              <a:t>Ventrículo direito: </a:t>
            </a:r>
            <a:r>
              <a:rPr lang="pt-BR" altLang="pt-BR" sz="2400" b="1" dirty="0" smtClean="0">
                <a:solidFill>
                  <a:schemeClr val="accent1"/>
                </a:solidFill>
              </a:rPr>
              <a:t>trabéculas cárneas  e valva tricúspide</a:t>
            </a:r>
            <a:br>
              <a:rPr lang="pt-BR" altLang="pt-BR" sz="2400" b="1" dirty="0" smtClean="0">
                <a:solidFill>
                  <a:schemeClr val="accent1"/>
                </a:solidFill>
              </a:rPr>
            </a:br>
            <a:endParaRPr lang="pt-BR" altLang="pt-BR" sz="2000" b="1" dirty="0" smtClean="0">
              <a:solidFill>
                <a:schemeClr val="accent1"/>
              </a:solidFill>
            </a:endParaRPr>
          </a:p>
        </p:txBody>
      </p:sp>
      <p:pic>
        <p:nvPicPr>
          <p:cNvPr id="10243" name="Picture 3" descr="8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73550" y="1928813"/>
            <a:ext cx="4870450" cy="3956050"/>
          </a:xfrm>
          <a:noFill/>
        </p:spPr>
      </p:pic>
      <p:pic>
        <p:nvPicPr>
          <p:cNvPr id="4" name="Picture 4" descr="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50" y="1524000"/>
            <a:ext cx="4929188" cy="501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1463" y="414338"/>
            <a:ext cx="8229600" cy="11430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pt-BR" altLang="pt-BR" sz="2400" b="1" dirty="0" smtClean="0">
                <a:solidFill>
                  <a:srgbClr val="FF0000"/>
                </a:solidFill>
              </a:rPr>
              <a:t>Átrio esquerdo: </a:t>
            </a:r>
            <a:r>
              <a:rPr lang="pt-BR" altLang="pt-BR" sz="2400" b="1" dirty="0" err="1" smtClean="0">
                <a:solidFill>
                  <a:schemeClr val="accent1"/>
                </a:solidFill>
              </a:rPr>
              <a:t>óstios</a:t>
            </a:r>
            <a:r>
              <a:rPr lang="pt-BR" altLang="pt-BR" sz="2400" b="1" dirty="0" smtClean="0">
                <a:solidFill>
                  <a:schemeClr val="accent1"/>
                </a:solidFill>
              </a:rPr>
              <a:t> das 4 vv. pulmonares;</a:t>
            </a:r>
            <a:br>
              <a:rPr lang="pt-BR" altLang="pt-BR" sz="2400" b="1" dirty="0" smtClean="0">
                <a:solidFill>
                  <a:schemeClr val="accent1"/>
                </a:solidFill>
              </a:rPr>
            </a:br>
            <a:r>
              <a:rPr lang="pt-BR" altLang="pt-BR" sz="2400" b="1" dirty="0" smtClean="0">
                <a:solidFill>
                  <a:srgbClr val="FF0000"/>
                </a:solidFill>
              </a:rPr>
              <a:t>Ventrículo esquerdo: </a:t>
            </a:r>
            <a:r>
              <a:rPr lang="pt-BR" altLang="pt-BR" sz="2400" b="1" dirty="0" smtClean="0">
                <a:solidFill>
                  <a:schemeClr val="accent1"/>
                </a:solidFill>
              </a:rPr>
              <a:t>valva mitral.</a:t>
            </a:r>
          </a:p>
        </p:txBody>
      </p:sp>
      <p:pic>
        <p:nvPicPr>
          <p:cNvPr id="13315" name="Picture 3" descr="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9088" y="1820863"/>
            <a:ext cx="4038600" cy="4465637"/>
          </a:xfrm>
          <a:noFill/>
        </p:spPr>
      </p:pic>
      <p:pic>
        <p:nvPicPr>
          <p:cNvPr id="11268" name="Picture 4" descr="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57750" y="1643063"/>
            <a:ext cx="4143375" cy="45815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57213"/>
            <a:ext cx="8329613" cy="585787"/>
          </a:xfrm>
          <a:ln>
            <a:solidFill>
              <a:srgbClr val="FF0000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2400" b="1" dirty="0" smtClean="0">
                <a:solidFill>
                  <a:srgbClr val="FF0000"/>
                </a:solidFill>
              </a:rPr>
              <a:t/>
            </a:r>
            <a:br>
              <a:rPr lang="pt-BR" altLang="pt-BR" sz="2400" b="1" dirty="0" smtClean="0">
                <a:solidFill>
                  <a:srgbClr val="FF0000"/>
                </a:solidFill>
              </a:rPr>
            </a:br>
            <a:r>
              <a:rPr lang="pt-BR" altLang="pt-BR" sz="2400" b="1" dirty="0" smtClean="0">
                <a:solidFill>
                  <a:srgbClr val="FF0000"/>
                </a:solidFill>
              </a:rPr>
              <a:t>Valvas cardíacas</a:t>
            </a:r>
            <a:br>
              <a:rPr lang="pt-BR" altLang="pt-BR" sz="2400" b="1" dirty="0" smtClean="0">
                <a:solidFill>
                  <a:srgbClr val="FF0000"/>
                </a:solidFill>
              </a:rPr>
            </a:br>
            <a:endParaRPr lang="pt-BR" altLang="pt-BR" sz="2400" b="1" dirty="0" smtClean="0">
              <a:solidFill>
                <a:schemeClr val="hlink"/>
              </a:solidFill>
            </a:endParaRPr>
          </a:p>
        </p:txBody>
      </p:sp>
      <p:pic>
        <p:nvPicPr>
          <p:cNvPr id="12291" name="Picture 3" descr="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" y="2000250"/>
            <a:ext cx="4171950" cy="4248150"/>
          </a:xfrm>
          <a:noFill/>
        </p:spPr>
      </p:pic>
      <p:pic>
        <p:nvPicPr>
          <p:cNvPr id="9220" name="Picture 4" descr="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51388" y="2060575"/>
            <a:ext cx="4392612" cy="4248150"/>
          </a:xfrm>
          <a:noFill/>
        </p:spPr>
      </p:pic>
      <p:sp>
        <p:nvSpPr>
          <p:cNvPr id="5" name="CaixaDeTexto 4"/>
          <p:cNvSpPr txBox="1"/>
          <p:nvPr/>
        </p:nvSpPr>
        <p:spPr>
          <a:xfrm>
            <a:off x="2195736" y="1124744"/>
            <a:ext cx="4464496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Valva tricúspide</a:t>
            </a:r>
          </a:p>
          <a:p>
            <a:pPr algn="ctr"/>
            <a:r>
              <a:rPr lang="pt-BR" b="1" dirty="0" smtClean="0"/>
              <a:t>Valva bicúspide = mitral</a:t>
            </a:r>
          </a:p>
          <a:p>
            <a:pPr algn="ctr"/>
            <a:r>
              <a:rPr lang="pt-BR" b="1" dirty="0" smtClean="0"/>
              <a:t>Valva do tronco pulmonar</a:t>
            </a:r>
          </a:p>
          <a:p>
            <a:pPr algn="ctr"/>
            <a:r>
              <a:rPr lang="pt-BR" b="1" dirty="0" smtClean="0"/>
              <a:t>Valva aórtica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6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288" y="260350"/>
            <a:ext cx="9129712" cy="1143000"/>
          </a:xfrm>
        </p:spPr>
        <p:txBody>
          <a:bodyPr/>
          <a:lstStyle/>
          <a:p>
            <a:pPr eaLnBrk="1" hangingPunct="1"/>
            <a:r>
              <a:rPr lang="pt-BR" altLang="pt-BR" sz="2400" b="1" smtClean="0">
                <a:solidFill>
                  <a:srgbClr val="FF0000"/>
                </a:solidFill>
              </a:rPr>
              <a:t>Irrigação do coração:</a:t>
            </a:r>
            <a:r>
              <a:rPr lang="pt-BR" altLang="pt-BR" sz="2400" b="1" smtClean="0">
                <a:solidFill>
                  <a:schemeClr val="hlink"/>
                </a:solidFill>
              </a:rPr>
              <a:t> aa. coronárias direita e esquerda;</a:t>
            </a:r>
            <a:br>
              <a:rPr lang="pt-BR" altLang="pt-BR" sz="2400" b="1" smtClean="0">
                <a:solidFill>
                  <a:schemeClr val="hlink"/>
                </a:solidFill>
              </a:rPr>
            </a:br>
            <a:r>
              <a:rPr lang="pt-BR" altLang="pt-BR" sz="2400" b="1" smtClean="0">
                <a:solidFill>
                  <a:schemeClr val="hlink"/>
                </a:solidFill>
              </a:rPr>
              <a:t> </a:t>
            </a:r>
            <a:r>
              <a:rPr lang="pt-BR" altLang="pt-BR" sz="2400" b="1" smtClean="0">
                <a:solidFill>
                  <a:srgbClr val="FF0000"/>
                </a:solidFill>
              </a:rPr>
              <a:t>Drenagem venosa: </a:t>
            </a:r>
            <a:r>
              <a:rPr lang="pt-BR" altLang="pt-BR" sz="2400" b="1" smtClean="0">
                <a:solidFill>
                  <a:schemeClr val="hlink"/>
                </a:solidFill>
              </a:rPr>
              <a:t>seio coronário.</a:t>
            </a:r>
            <a:r>
              <a:rPr lang="pt-BR" altLang="pt-BR" sz="2800" b="1" smtClean="0">
                <a:solidFill>
                  <a:schemeClr val="hlink"/>
                </a:solidFill>
              </a:rPr>
              <a:t> </a:t>
            </a:r>
            <a:endParaRPr lang="pt-BR" altLang="pt-BR" sz="2800" b="1" smtClean="0"/>
          </a:p>
        </p:txBody>
      </p:sp>
      <p:pic>
        <p:nvPicPr>
          <p:cNvPr id="13315" name="Picture 3" descr="1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628775"/>
            <a:ext cx="4356100" cy="4824413"/>
          </a:xfrm>
          <a:noFill/>
        </p:spPr>
      </p:pic>
      <p:pic>
        <p:nvPicPr>
          <p:cNvPr id="13316" name="Picture 4" descr="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99025" y="1628775"/>
            <a:ext cx="4244975" cy="4824413"/>
          </a:xfrm>
          <a:noFill/>
        </p:spPr>
      </p:pic>
      <p:pic>
        <p:nvPicPr>
          <p:cNvPr id="5" name="Picture 9" descr="Resultado de imagem para anatomia do coraçã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86038" y="1323975"/>
            <a:ext cx="3914775" cy="2819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Elipse 5"/>
          <p:cNvSpPr/>
          <p:nvPr/>
        </p:nvSpPr>
        <p:spPr>
          <a:xfrm flipV="1">
            <a:off x="4429125" y="2928938"/>
            <a:ext cx="285750" cy="2603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" name="Elipse 6"/>
          <p:cNvSpPr/>
          <p:nvPr/>
        </p:nvSpPr>
        <p:spPr>
          <a:xfrm flipV="1">
            <a:off x="4714875" y="3525838"/>
            <a:ext cx="285750" cy="2603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387</Words>
  <Application>Microsoft Office PowerPoint</Application>
  <PresentationFormat>Apresentação na tela (4:3)</PresentationFormat>
  <Paragraphs>76</Paragraphs>
  <Slides>19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Tema do Office</vt:lpstr>
      <vt:lpstr>Slide 1</vt:lpstr>
      <vt:lpstr>Sistema Circulatório: Sistema vascular sanguíneo; Sistema linfático; Órgãos anexos. </vt:lpstr>
      <vt:lpstr>1.SISTEMA VASCULAR SANGUÍNEO 1.1 Coração: vasos da base</vt:lpstr>
      <vt:lpstr> Pericárdio</vt:lpstr>
      <vt:lpstr>Câmaras cardíacas: AD, AE, VD e VE</vt:lpstr>
      <vt:lpstr>Átrio direito: mm. pectíneos e óstio do seio coronário. Ventrículo direito: trabéculas cárneas  e valva tricúspide </vt:lpstr>
      <vt:lpstr>Átrio esquerdo: óstios das 4 vv. pulmonares; Ventrículo esquerdo: valva mitral.</vt:lpstr>
      <vt:lpstr> Valvas cardíacas </vt:lpstr>
      <vt:lpstr>Irrigação do coração: aa. coronárias direita e esquerda;  Drenagem venosa: seio coronário. </vt:lpstr>
      <vt:lpstr>Isquemia cardíaca</vt:lpstr>
      <vt:lpstr>Sistema de condução do coração: nó sinuatrial e atrioventricular – feixe atrioventricular (=de His) e fibras de Purkinje</vt:lpstr>
      <vt:lpstr>Slide 12</vt:lpstr>
      <vt:lpstr>Veias superficiais e profundas </vt:lpstr>
      <vt:lpstr>Slide 14</vt:lpstr>
      <vt:lpstr>Ducto torácico e ducto linfático direito </vt:lpstr>
      <vt:lpstr>Slide 16</vt:lpstr>
      <vt:lpstr>Slide 17</vt:lpstr>
      <vt:lpstr>            RESUMO</vt:lpstr>
      <vt:lpstr>REFERÊNCIAS BIBLIOGRÁFICAS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tirapelli</dc:creator>
  <cp:lastModifiedBy>tirapelli</cp:lastModifiedBy>
  <cp:revision>9</cp:revision>
  <dcterms:created xsi:type="dcterms:W3CDTF">2019-02-20T00:57:11Z</dcterms:created>
  <dcterms:modified xsi:type="dcterms:W3CDTF">2020-02-27T00:55:53Z</dcterms:modified>
</cp:coreProperties>
</file>