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71" r:id="rId5"/>
    <p:sldId id="260" r:id="rId6"/>
    <p:sldId id="258" r:id="rId7"/>
    <p:sldId id="265" r:id="rId8"/>
    <p:sldId id="266" r:id="rId9"/>
    <p:sldId id="270" r:id="rId10"/>
    <p:sldId id="268" r:id="rId11"/>
    <p:sldId id="269" r:id="rId12"/>
    <p:sldId id="267" r:id="rId13"/>
    <p:sldId id="273" r:id="rId14"/>
    <p:sldId id="272"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napToGrid="0">
      <p:cViewPr>
        <p:scale>
          <a:sx n="100" d="100"/>
          <a:sy n="100" d="100"/>
        </p:scale>
        <p:origin x="-24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smtClean="0"/>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B464459-A73D-456B-AD44-327C3C8B817D}" type="datetimeFigureOut">
              <a:rPr lang="pt-BR" smtClean="0"/>
              <a:t>08/05/2023</a:t>
            </a:fld>
            <a:endParaRPr lang="pt-B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C72D17D-5465-406D-AD3E-66DFB396F7A2}" type="slidenum">
              <a:rPr lang="pt-BR" smtClean="0"/>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9938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18533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406015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595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72043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9B464459-A73D-456B-AD44-327C3C8B817D}" type="datetimeFigureOut">
              <a:rPr lang="pt-BR" smtClean="0"/>
              <a:t>08/05/2023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06103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smtClean="0"/>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9B464459-A73D-456B-AD44-327C3C8B817D}" type="datetimeFigureOut">
              <a:rPr lang="pt-BR" smtClean="0"/>
              <a:t>08/05/2023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4044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B464459-A73D-456B-AD44-327C3C8B817D}" type="datetimeFigureOut">
              <a:rPr lang="pt-BR" smtClean="0"/>
              <a:t>08/05/2023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8576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B464459-A73D-456B-AD44-327C3C8B817D}" type="datetimeFigureOut">
              <a:rPr lang="pt-BR" smtClean="0"/>
              <a:t>08/05/2023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48003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B464459-A73D-456B-AD44-327C3C8B817D}" type="datetimeFigureOut">
              <a:rPr lang="pt-BR" smtClean="0"/>
              <a:t>08/05/2023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129910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B464459-A73D-456B-AD44-327C3C8B817D}" type="datetimeFigureOut">
              <a:rPr lang="pt-BR" smtClean="0"/>
              <a:t>08/05/2023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76020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126738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B464459-A73D-456B-AD44-327C3C8B817D}" type="datetimeFigureOut">
              <a:rPr lang="pt-BR" smtClean="0"/>
              <a:t>08/05/2023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18637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B464459-A73D-456B-AD44-327C3C8B817D}" type="datetimeFigureOut">
              <a:rPr lang="pt-BR" smtClean="0"/>
              <a:t>08/05/2023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280006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4459-A73D-456B-AD44-327C3C8B817D}" type="datetimeFigureOut">
              <a:rPr lang="pt-BR" smtClean="0"/>
              <a:t>08/05/2023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177104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40968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464459-A73D-456B-AD44-327C3C8B817D}" type="datetimeFigureOut">
              <a:rPr lang="pt-BR" smtClean="0"/>
              <a:t>08/05/2023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72D17D-5465-406D-AD3E-66DFB396F7A2}" type="slidenum">
              <a:rPr lang="pt-BR" smtClean="0"/>
              <a:t>‹nº›</a:t>
            </a:fld>
            <a:endParaRPr lang="pt-BR"/>
          </a:p>
        </p:txBody>
      </p:sp>
    </p:spTree>
    <p:extLst>
      <p:ext uri="{BB962C8B-B14F-4D97-AF65-F5344CB8AC3E}">
        <p14:creationId xmlns:p14="http://schemas.microsoft.com/office/powerpoint/2010/main" val="64016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B464459-A73D-456B-AD44-327C3C8B817D}" type="datetimeFigureOut">
              <a:rPr lang="pt-BR" smtClean="0"/>
              <a:t>08/05/2023</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C72D17D-5465-406D-AD3E-66DFB396F7A2}" type="slidenum">
              <a:rPr lang="pt-BR" smtClean="0"/>
              <a:t>‹nº›</a:t>
            </a:fld>
            <a:endParaRPr lang="pt-BR"/>
          </a:p>
        </p:txBody>
      </p:sp>
    </p:spTree>
    <p:extLst>
      <p:ext uri="{BB962C8B-B14F-4D97-AF65-F5344CB8AC3E}">
        <p14:creationId xmlns:p14="http://schemas.microsoft.com/office/powerpoint/2010/main" val="628255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solidFill>
                  <a:schemeClr val="accent1">
                    <a:lumMod val="75000"/>
                  </a:schemeClr>
                </a:solidFill>
                <a:latin typeface="Arial Rounded MT Bold" panose="020F0704030504030204" pitchFamily="34" charset="0"/>
              </a:rPr>
              <a:t>PENSAMENTO EPIDEMIOLÓGICO</a:t>
            </a:r>
            <a:endParaRPr lang="pt-BR" dirty="0">
              <a:solidFill>
                <a:schemeClr val="accent1">
                  <a:lumMod val="75000"/>
                </a:schemeClr>
              </a:solidFill>
              <a:latin typeface="Arial Rounded MT Bold" panose="020F0704030504030204" pitchFamily="34" charset="0"/>
            </a:endParaRPr>
          </a:p>
        </p:txBody>
      </p:sp>
      <p:sp>
        <p:nvSpPr>
          <p:cNvPr id="3" name="Subtítulo 2"/>
          <p:cNvSpPr>
            <a:spLocks noGrp="1"/>
          </p:cNvSpPr>
          <p:nvPr>
            <p:ph type="subTitle" idx="1"/>
          </p:nvPr>
        </p:nvSpPr>
        <p:spPr/>
        <p:txBody>
          <a:bodyPr/>
          <a:lstStyle/>
          <a:p>
            <a:r>
              <a:rPr lang="pt-BR" dirty="0" smtClean="0"/>
              <a:t>HSP 0141 - </a:t>
            </a:r>
            <a:r>
              <a:rPr lang="pt-BR" dirty="0" smtClean="0"/>
              <a:t>2023</a:t>
            </a:r>
            <a:endParaRPr lang="pt-BR" dirty="0"/>
          </a:p>
        </p:txBody>
      </p:sp>
    </p:spTree>
    <p:extLst>
      <p:ext uri="{BB962C8B-B14F-4D97-AF65-F5344CB8AC3E}">
        <p14:creationId xmlns:p14="http://schemas.microsoft.com/office/powerpoint/2010/main" val="284695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8195" y="224505"/>
            <a:ext cx="11351622" cy="6093976"/>
          </a:xfrm>
          <a:prstGeom prst="rect">
            <a:avLst/>
          </a:prstGeom>
          <a:noFill/>
        </p:spPr>
        <p:txBody>
          <a:bodyPr wrap="square" rtlCol="0">
            <a:spAutoFit/>
          </a:bodyPr>
          <a:lstStyle/>
          <a:p>
            <a:r>
              <a:rPr lang="en-US" sz="2400" dirty="0" smtClean="0">
                <a:solidFill>
                  <a:schemeClr val="accent1"/>
                </a:solidFill>
                <a:latin typeface="Arial" panose="020B0604020202020204" pitchFamily="34" charset="0"/>
                <a:cs typeface="Arial" panose="020B0604020202020204" pitchFamily="34" charset="0"/>
              </a:rPr>
              <a:t>Epidemiology </a:t>
            </a:r>
            <a:r>
              <a:rPr lang="en-US" sz="2400" dirty="0">
                <a:solidFill>
                  <a:schemeClr val="accent1"/>
                </a:solidFill>
                <a:latin typeface="Arial" panose="020B0604020202020204" pitchFamily="34" charset="0"/>
                <a:cs typeface="Arial" panose="020B0604020202020204" pitchFamily="34" charset="0"/>
              </a:rPr>
              <a:t>has become a </a:t>
            </a:r>
            <a:r>
              <a:rPr lang="en-US" sz="2400" b="1" dirty="0">
                <a:solidFill>
                  <a:schemeClr val="accent1"/>
                </a:solidFill>
                <a:latin typeface="Arial" panose="020B0604020202020204" pitchFamily="34" charset="0"/>
                <a:cs typeface="Arial" panose="020B0604020202020204" pitchFamily="34" charset="0"/>
              </a:rPr>
              <a:t>biomedical discipline focused on the distribution and determinants of disease</a:t>
            </a:r>
            <a:r>
              <a:rPr lang="en-US" sz="2400" dirty="0">
                <a:solidFill>
                  <a:schemeClr val="accent1"/>
                </a:solidFill>
                <a:latin typeface="Arial" panose="020B0604020202020204" pitchFamily="34" charset="0"/>
                <a:cs typeface="Arial" panose="020B0604020202020204" pitchFamily="34" charset="0"/>
              </a:rPr>
              <a:t> in groups of individuals who happen to have some common characteristics, exposures, or diseases</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sz="2400" dirty="0" smtClean="0">
                <a:solidFill>
                  <a:schemeClr val="accent1"/>
                </a:solidFill>
                <a:latin typeface="Arial" panose="020B0604020202020204" pitchFamily="34" charset="0"/>
                <a:cs typeface="Arial" panose="020B0604020202020204" pitchFamily="34" charset="0"/>
              </a:rPr>
              <a:t>Epidemiology </a:t>
            </a:r>
            <a:r>
              <a:rPr lang="en-US" sz="2400" dirty="0">
                <a:solidFill>
                  <a:schemeClr val="accent1"/>
                </a:solidFill>
                <a:latin typeface="Arial" panose="020B0604020202020204" pitchFamily="34" charset="0"/>
                <a:cs typeface="Arial" panose="020B0604020202020204" pitchFamily="34" charset="0"/>
              </a:rPr>
              <a:t>should be redefined as a study of the distribution and societal determinants of the </a:t>
            </a:r>
            <a:r>
              <a:rPr lang="en-US" sz="2400" b="1" dirty="0">
                <a:solidFill>
                  <a:schemeClr val="accent1"/>
                </a:solidFill>
                <a:latin typeface="Arial" panose="020B0604020202020204" pitchFamily="34" charset="0"/>
                <a:cs typeface="Arial" panose="020B0604020202020204" pitchFamily="34" charset="0"/>
              </a:rPr>
              <a:t>health</a:t>
            </a:r>
            <a:r>
              <a:rPr lang="en-US" sz="2400" dirty="0">
                <a:solidFill>
                  <a:schemeClr val="accent1"/>
                </a:solidFill>
                <a:latin typeface="Arial" panose="020B0604020202020204" pitchFamily="34" charset="0"/>
                <a:cs typeface="Arial" panose="020B0604020202020204" pitchFamily="34" charset="0"/>
              </a:rPr>
              <a:t> status of populations</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Shy CM. </a:t>
            </a:r>
            <a:r>
              <a:rPr lang="en-US" dirty="0">
                <a:solidFill>
                  <a:schemeClr val="bg1"/>
                </a:solidFill>
                <a:latin typeface="Arial" panose="020B0604020202020204" pitchFamily="34" charset="0"/>
                <a:cs typeface="Arial" panose="020B0604020202020204" pitchFamily="34" charset="0"/>
              </a:rPr>
              <a:t>The Failure of Academic Epidemiology: Witness for the Prosecution, </a:t>
            </a:r>
            <a:r>
              <a:rPr lang="en-US" i="1" dirty="0">
                <a:solidFill>
                  <a:schemeClr val="bg1"/>
                </a:solidFill>
                <a:latin typeface="Arial" panose="020B0604020202020204" pitchFamily="34" charset="0"/>
                <a:cs typeface="Arial" panose="020B0604020202020204" pitchFamily="34" charset="0"/>
              </a:rPr>
              <a:t>American Journal of </a:t>
            </a:r>
            <a:r>
              <a:rPr lang="en-US" i="1" dirty="0" smtClean="0">
                <a:solidFill>
                  <a:schemeClr val="bg1"/>
                </a:solidFill>
                <a:latin typeface="Arial" panose="020B0604020202020204" pitchFamily="34" charset="0"/>
                <a:cs typeface="Arial" panose="020B0604020202020204" pitchFamily="34" charset="0"/>
              </a:rPr>
              <a:t>Epidemiology</a:t>
            </a:r>
            <a:r>
              <a:rPr lang="en-US" dirty="0" smtClean="0">
                <a:solidFill>
                  <a:schemeClr val="bg1"/>
                </a:solidFill>
                <a:latin typeface="Arial" panose="020B0604020202020204" pitchFamily="34" charset="0"/>
                <a:cs typeface="Arial" panose="020B0604020202020204" pitchFamily="34" charset="0"/>
              </a:rPr>
              <a:t>,.1997; 145(6,): 479–484</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https://doi.org/10.1093/oxfordjournals.aje.a009133 </a:t>
            </a:r>
            <a:r>
              <a:rPr lang="en-US" b="1" dirty="0" smtClean="0">
                <a:solidFill>
                  <a:schemeClr val="bg1"/>
                </a:solidFill>
                <a:latin typeface="Arial" panose="020B0604020202020204" pitchFamily="34" charset="0"/>
                <a:cs typeface="Arial" panose="020B0604020202020204" pitchFamily="34" charset="0"/>
              </a:rPr>
              <a:t>  </a:t>
            </a:r>
            <a:endParaRPr lang="pt-BR" sz="2400" dirty="0" smtClean="0">
              <a:latin typeface="Arial Rounded MT Bold" panose="020F0704030504030204" pitchFamily="34" charset="0"/>
            </a:endParaRPr>
          </a:p>
        </p:txBody>
      </p:sp>
    </p:spTree>
    <p:extLst>
      <p:ext uri="{BB962C8B-B14F-4D97-AF65-F5344CB8AC3E}">
        <p14:creationId xmlns:p14="http://schemas.microsoft.com/office/powerpoint/2010/main" val="3123523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2069" y="315945"/>
            <a:ext cx="11351622" cy="6001643"/>
          </a:xfrm>
          <a:prstGeom prst="rect">
            <a:avLst/>
          </a:prstGeom>
          <a:noFill/>
        </p:spPr>
        <p:txBody>
          <a:bodyPr wrap="square" rtlCol="0">
            <a:spAutoFit/>
          </a:bodyPr>
          <a:lstStyle/>
          <a:p>
            <a:pPr algn="just"/>
            <a:r>
              <a:rPr lang="en-US" sz="2400" dirty="0" smtClean="0">
                <a:solidFill>
                  <a:schemeClr val="accent1">
                    <a:lumMod val="75000"/>
                  </a:schemeClr>
                </a:solidFill>
                <a:latin typeface="Arial" panose="020B0604020202020204" pitchFamily="34" charset="0"/>
                <a:cs typeface="Arial" panose="020B0604020202020204" pitchFamily="34" charset="0"/>
              </a:rPr>
              <a:t>The </a:t>
            </a:r>
            <a:r>
              <a:rPr lang="en-US" sz="2400" dirty="0">
                <a:solidFill>
                  <a:schemeClr val="accent1">
                    <a:lumMod val="75000"/>
                  </a:schemeClr>
                </a:solidFill>
                <a:latin typeface="Arial" panose="020B0604020202020204" pitchFamily="34" charset="0"/>
                <a:cs typeface="Arial" panose="020B0604020202020204" pitchFamily="34" charset="0"/>
              </a:rPr>
              <a:t>key issue has been the shift in the level of analysis from the population to the individual. Epidemiology has largely ceased to function as part of a multidisciplinary approach to understanding the causation of disease in populations and has become a set of generic methods for measuring associations of exposure and disease in individuals. </a:t>
            </a:r>
            <a:r>
              <a:rPr lang="en-US" sz="2400" b="1" dirty="0">
                <a:solidFill>
                  <a:schemeClr val="accent1">
                    <a:lumMod val="75000"/>
                  </a:schemeClr>
                </a:solidFill>
                <a:latin typeface="Arial" panose="020B0604020202020204" pitchFamily="34" charset="0"/>
                <a:cs typeface="Arial" panose="020B0604020202020204" pitchFamily="34" charset="0"/>
              </a:rPr>
              <a:t>This reductionist approach focuses on the individual, blames the victim, and produces interventions that can be harmful</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smtClean="0">
              <a:solidFill>
                <a:schemeClr val="bg1"/>
              </a:solidFill>
              <a:latin typeface="Arial" panose="020B0604020202020204" pitchFamily="34" charset="0"/>
              <a:cs typeface="Arial" panose="020B0604020202020204" pitchFamily="34" charset="0"/>
            </a:endParaRPr>
          </a:p>
          <a:p>
            <a:pPr algn="just"/>
            <a:r>
              <a:rPr lang="en-US" dirty="0" smtClean="0">
                <a:solidFill>
                  <a:schemeClr val="bg1"/>
                </a:solidFill>
                <a:latin typeface="Arial" panose="020B0604020202020204" pitchFamily="34" charset="0"/>
                <a:cs typeface="Arial" panose="020B0604020202020204" pitchFamily="34" charset="0"/>
              </a:rPr>
              <a:t>Pearce </a:t>
            </a:r>
            <a:r>
              <a:rPr lang="en-US" dirty="0">
                <a:solidFill>
                  <a:schemeClr val="bg1"/>
                </a:solidFill>
                <a:latin typeface="Arial" panose="020B0604020202020204" pitchFamily="34" charset="0"/>
                <a:cs typeface="Arial" panose="020B0604020202020204" pitchFamily="34" charset="0"/>
              </a:rPr>
              <a:t>N. Traditional epidemiology, modern epidemiology, and public health. </a:t>
            </a:r>
            <a:r>
              <a:rPr lang="en-US" i="1" dirty="0">
                <a:solidFill>
                  <a:schemeClr val="bg1"/>
                </a:solidFill>
                <a:latin typeface="Arial" panose="020B0604020202020204" pitchFamily="34" charset="0"/>
                <a:cs typeface="Arial" panose="020B0604020202020204" pitchFamily="34" charset="0"/>
              </a:rPr>
              <a:t>Am J Public Health</a:t>
            </a:r>
            <a:r>
              <a:rPr lang="en-US" dirty="0">
                <a:solidFill>
                  <a:schemeClr val="bg1"/>
                </a:solidFill>
                <a:latin typeface="Arial" panose="020B0604020202020204" pitchFamily="34" charset="0"/>
                <a:cs typeface="Arial" panose="020B0604020202020204" pitchFamily="34" charset="0"/>
              </a:rPr>
              <a:t>. 1996</a:t>
            </a:r>
            <a:r>
              <a:rPr lang="en-US" dirty="0" smtClean="0">
                <a:solidFill>
                  <a:schemeClr val="bg1"/>
                </a:solidFill>
                <a:latin typeface="Arial" panose="020B0604020202020204" pitchFamily="34" charset="0"/>
                <a:cs typeface="Arial" panose="020B0604020202020204" pitchFamily="34" charset="0"/>
              </a:rPr>
              <a:t>; 86(5</a:t>
            </a:r>
            <a:r>
              <a:rPr lang="en-US" dirty="0">
                <a:solidFill>
                  <a:schemeClr val="bg1"/>
                </a:solidFill>
                <a:latin typeface="Arial" panose="020B0604020202020204" pitchFamily="34" charset="0"/>
                <a:cs typeface="Arial" panose="020B0604020202020204" pitchFamily="34" charset="0"/>
              </a:rPr>
              <a:t>):678–683. </a:t>
            </a:r>
            <a:r>
              <a:rPr lang="en-US" dirty="0" smtClean="0">
                <a:solidFill>
                  <a:schemeClr val="bg1"/>
                </a:solidFill>
                <a:latin typeface="Arial" panose="020B0604020202020204" pitchFamily="34" charset="0"/>
                <a:cs typeface="Arial" panose="020B0604020202020204" pitchFamily="34" charset="0"/>
              </a:rPr>
              <a:t>doi:10.2105/ajph.86.5.678</a:t>
            </a:r>
            <a:endParaRPr lang="en-US"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79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927463"/>
          </a:xfrm>
        </p:spPr>
        <p:txBody>
          <a:bodyPr>
            <a:normAutofit/>
          </a:bodyPr>
          <a:lstStyle/>
          <a:p>
            <a:r>
              <a:rPr lang="pt-BR" sz="4400" dirty="0" smtClean="0">
                <a:solidFill>
                  <a:schemeClr val="accent1">
                    <a:lumMod val="75000"/>
                  </a:schemeClr>
                </a:solidFill>
                <a:latin typeface="Arial Rounded MT Bold" panose="020F0704030504030204" pitchFamily="34" charset="0"/>
              </a:rPr>
              <a:t>Tendências teóricas atuais </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169817" y="1191151"/>
            <a:ext cx="11495314" cy="5201424"/>
          </a:xfrm>
          <a:prstGeom prst="rect">
            <a:avLst/>
          </a:prstGeom>
          <a:noFill/>
        </p:spPr>
        <p:txBody>
          <a:bodyPr wrap="square" rtlCol="0">
            <a:spAutoFit/>
          </a:bodyPr>
          <a:lstStyle/>
          <a:p>
            <a:pPr marL="342900" indent="-342900">
              <a:buFont typeface="Wingdings" panose="05000000000000000000" pitchFamily="2" charset="2"/>
              <a:buChar char="Ø"/>
            </a:pPr>
            <a:r>
              <a:rPr lang="pt-BR" sz="2400" dirty="0" smtClean="0">
                <a:latin typeface="Arial Rounded MT Bold" panose="020F0704030504030204" pitchFamily="34" charset="0"/>
              </a:rPr>
              <a:t>ECOEPIDEMIOLOGIA</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TEORIA PSICOSSOCIAL</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CAPITAL SOCIAL</a:t>
            </a:r>
          </a:p>
          <a:p>
            <a:pPr marL="342900" indent="-342900">
              <a:buFont typeface="Wingdings" panose="05000000000000000000" pitchFamily="2" charset="2"/>
              <a:buChar char="Ø"/>
            </a:pPr>
            <a:endParaRPr lang="pt-BR" sz="2400" dirty="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PRODUÇÃO SOCIAL DE DOENÇA OU ECONOMIA POLÍTICA DA SAÚDE</a:t>
            </a:r>
          </a:p>
          <a:p>
            <a:pPr marL="342900" indent="-342900">
              <a:buFont typeface="Wingdings" panose="05000000000000000000" pitchFamily="2" charset="2"/>
              <a:buChar char="Ø"/>
            </a:pPr>
            <a:endParaRPr lang="pt-BR" sz="2400" dirty="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TEORIA ECOSSOCIAL</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PERSPECTIVA MULTINÍVEL E DINÂMICA</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000" dirty="0" smtClean="0">
                <a:solidFill>
                  <a:schemeClr val="bg1"/>
                </a:solidFill>
                <a:latin typeface="Arial Rounded MT Bold" panose="020F0704030504030204" pitchFamily="34" charset="0"/>
              </a:rPr>
              <a:t>PRINCIPAIS ADJETIVOS: EPIDEMIOLOGIA ECOSSOCIAL; CRÍTICA; ALTERNATIVA OU POPULAR</a:t>
            </a:r>
            <a:r>
              <a:rPr lang="pt-BR" sz="2400" dirty="0" smtClean="0">
                <a:latin typeface="Arial Rounded MT Bold" panose="020F0704030504030204" pitchFamily="34" charset="0"/>
              </a:rPr>
              <a:t>.</a:t>
            </a:r>
          </a:p>
        </p:txBody>
      </p:sp>
    </p:spTree>
    <p:extLst>
      <p:ext uri="{BB962C8B-B14F-4D97-AF65-F5344CB8AC3E}">
        <p14:creationId xmlns:p14="http://schemas.microsoft.com/office/powerpoint/2010/main" val="422253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1151965"/>
          </a:xfrm>
        </p:spPr>
        <p:txBody>
          <a:bodyPr>
            <a:normAutofit/>
          </a:bodyPr>
          <a:lstStyle/>
          <a:p>
            <a:r>
              <a:rPr lang="pt-BR" sz="4400" dirty="0" smtClean="0">
                <a:solidFill>
                  <a:schemeClr val="accent1">
                    <a:lumMod val="75000"/>
                  </a:schemeClr>
                </a:solidFill>
                <a:latin typeface="Arial Rounded MT Bold" panose="020F0704030504030204" pitchFamily="34" charset="0"/>
              </a:rPr>
              <a:t>Tendências teóricas atuais </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494269" y="1112773"/>
            <a:ext cx="10313773" cy="4154984"/>
          </a:xfrm>
          <a:prstGeom prst="rect">
            <a:avLst/>
          </a:prstGeom>
          <a:noFill/>
        </p:spPr>
        <p:txBody>
          <a:bodyPr wrap="square" rtlCol="0">
            <a:spAutoFit/>
          </a:bodyPr>
          <a:lstStyle/>
          <a:p>
            <a:pPr algn="just"/>
            <a:r>
              <a:rPr lang="pt-BR" sz="2400" dirty="0">
                <a:latin typeface="Arial" panose="020B0604020202020204" pitchFamily="34" charset="0"/>
                <a:cs typeface="Arial" panose="020B0604020202020204" pitchFamily="34" charset="0"/>
              </a:rPr>
              <a:t>A teoria, para não tornar-se reflexão idealizada e descolada do real, necessita estar ancorada firmemente na práxis, dela retirando seus problemas de investigação, nela construindo suas estratégias de conhecer, para ela retornando os produtos de sua elaboração. Recorrendo mais uma vez, e ainda de maneira insuficiente, ao pensamento extremamente fértil de Mendes </a:t>
            </a:r>
            <a:r>
              <a:rPr lang="pt-BR" sz="2400" dirty="0" smtClean="0">
                <a:latin typeface="Arial" panose="020B0604020202020204" pitchFamily="34" charset="0"/>
                <a:cs typeface="Arial" panose="020B0604020202020204" pitchFamily="34" charset="0"/>
              </a:rPr>
              <a:t>Gonçalves </a:t>
            </a:r>
            <a:r>
              <a:rPr lang="pt-BR" sz="2400" dirty="0">
                <a:latin typeface="Arial" panose="020B0604020202020204" pitchFamily="34" charset="0"/>
                <a:cs typeface="Arial" panose="020B0604020202020204" pitchFamily="34" charset="0"/>
              </a:rPr>
              <a:t>“só quando...obedece a interesses </a:t>
            </a:r>
            <a:r>
              <a:rPr lang="pt-BR" sz="2400" b="1" dirty="0">
                <a:latin typeface="Arial" panose="020B0604020202020204" pitchFamily="34" charset="0"/>
                <a:cs typeface="Arial" panose="020B0604020202020204" pitchFamily="34" charset="0"/>
              </a:rPr>
              <a:t>emancipatórios e enriquecedores </a:t>
            </a:r>
            <a:r>
              <a:rPr lang="pt-BR" sz="2400" dirty="0">
                <a:latin typeface="Arial" panose="020B0604020202020204" pitchFamily="34" charset="0"/>
                <a:cs typeface="Arial" panose="020B0604020202020204" pitchFamily="34" charset="0"/>
              </a:rPr>
              <a:t>(a teoria) torna-se ética e verdadeiramente teoria, e pode, então, viabilizar uma práxis que, desenvolvendo as potencialidades inscritas no próprio real, de forma objetiva, faça do homem o que ele deve ser”; e eu acrescentaria: um ser humano, demasiadamente humano</a:t>
            </a:r>
            <a:r>
              <a:rPr lang="pt-BR" sz="2400" dirty="0"/>
              <a:t>.</a:t>
            </a:r>
            <a:endParaRPr lang="pt-BR" sz="2400" dirty="0" smtClean="0">
              <a:latin typeface="Arial Rounded MT Bold" panose="020F0704030504030204" pitchFamily="34" charset="0"/>
            </a:endParaRPr>
          </a:p>
        </p:txBody>
      </p:sp>
      <p:sp>
        <p:nvSpPr>
          <p:cNvPr id="4" name="Retângulo 3"/>
          <p:cNvSpPr/>
          <p:nvPr/>
        </p:nvSpPr>
        <p:spPr>
          <a:xfrm>
            <a:off x="91439" y="5632164"/>
            <a:ext cx="11508377" cy="1200329"/>
          </a:xfrm>
          <a:prstGeom prst="rect">
            <a:avLst/>
          </a:prstGeom>
        </p:spPr>
        <p:txBody>
          <a:bodyPr wrap="square">
            <a:spAutoFit/>
          </a:bodyPr>
          <a:lstStyle/>
          <a:p>
            <a:pPr algn="just"/>
            <a:r>
              <a:rPr lang="en-US" dirty="0" err="1" smtClean="0">
                <a:solidFill>
                  <a:schemeClr val="bg1"/>
                </a:solidFill>
                <a:latin typeface="Arial" panose="020B0604020202020204" pitchFamily="34" charset="0"/>
                <a:cs typeface="Arial" panose="020B0604020202020204" pitchFamily="34" charset="0"/>
              </a:rPr>
              <a:t>Barata</a:t>
            </a:r>
            <a:r>
              <a:rPr lang="en-US" dirty="0" smtClean="0">
                <a:solidFill>
                  <a:schemeClr val="bg1"/>
                </a:solidFill>
                <a:latin typeface="Arial" panose="020B0604020202020204" pitchFamily="34" charset="0"/>
                <a:cs typeface="Arial" panose="020B0604020202020204" pitchFamily="34" charset="0"/>
              </a:rPr>
              <a:t> RB. </a:t>
            </a:r>
            <a:r>
              <a:rPr lang="en-US" dirty="0" err="1" smtClean="0">
                <a:solidFill>
                  <a:schemeClr val="bg1"/>
                </a:solidFill>
                <a:latin typeface="Arial" panose="020B0604020202020204" pitchFamily="34" charset="0"/>
                <a:cs typeface="Arial" panose="020B0604020202020204" pitchFamily="34" charset="0"/>
              </a:rPr>
              <a:t>Epidemiologia</a:t>
            </a:r>
            <a:r>
              <a:rPr lang="en-US" dirty="0" smtClean="0">
                <a:solidFill>
                  <a:schemeClr val="bg1"/>
                </a:solidFill>
                <a:latin typeface="Arial" panose="020B0604020202020204" pitchFamily="34" charset="0"/>
                <a:cs typeface="Arial" panose="020B0604020202020204" pitchFamily="34" charset="0"/>
              </a:rPr>
              <a:t> e saber </a:t>
            </a:r>
            <a:r>
              <a:rPr lang="en-US" dirty="0" err="1" smtClean="0">
                <a:solidFill>
                  <a:schemeClr val="bg1"/>
                </a:solidFill>
                <a:latin typeface="Arial" panose="020B0604020202020204" pitchFamily="34" charset="0"/>
                <a:cs typeface="Arial" panose="020B0604020202020204" pitchFamily="34" charset="0"/>
              </a:rPr>
              <a:t>científico</a:t>
            </a:r>
            <a:r>
              <a:rPr lang="en-US" dirty="0" smtClean="0">
                <a:solidFill>
                  <a:schemeClr val="bg1"/>
                </a:solidFill>
                <a:latin typeface="Arial" panose="020B0604020202020204" pitchFamily="34" charset="0"/>
                <a:cs typeface="Arial" panose="020B0604020202020204" pitchFamily="34" charset="0"/>
              </a:rPr>
              <a:t>. Rev Bras </a:t>
            </a:r>
            <a:r>
              <a:rPr lang="en-US" dirty="0" err="1" smtClean="0">
                <a:solidFill>
                  <a:schemeClr val="bg1"/>
                </a:solidFill>
                <a:latin typeface="Arial" panose="020B0604020202020204" pitchFamily="34" charset="0"/>
                <a:cs typeface="Arial" panose="020B0604020202020204" pitchFamily="34" charset="0"/>
              </a:rPr>
              <a:t>Epidemiol</a:t>
            </a:r>
            <a:r>
              <a:rPr lang="en-US" dirty="0" smtClean="0">
                <a:solidFill>
                  <a:schemeClr val="bg1"/>
                </a:solidFill>
                <a:latin typeface="Arial" panose="020B0604020202020204" pitchFamily="34" charset="0"/>
                <a:cs typeface="Arial" panose="020B0604020202020204" pitchFamily="34" charset="0"/>
              </a:rPr>
              <a:t>, 1998; 1 (1): 14-27. </a:t>
            </a:r>
            <a:r>
              <a:rPr lang="pt-BR" dirty="0">
                <a:solidFill>
                  <a:schemeClr val="bg1"/>
                </a:solidFill>
                <a:latin typeface="Arial" panose="020B0604020202020204" pitchFamily="34" charset="0"/>
                <a:cs typeface="Arial" panose="020B0604020202020204" pitchFamily="34" charset="0"/>
              </a:rPr>
              <a:t>https://</a:t>
            </a:r>
            <a:r>
              <a:rPr lang="pt-BR" dirty="0" smtClean="0">
                <a:solidFill>
                  <a:schemeClr val="bg1"/>
                </a:solidFill>
                <a:latin typeface="Arial" panose="020B0604020202020204" pitchFamily="34" charset="0"/>
                <a:cs typeface="Arial" panose="020B0604020202020204" pitchFamily="34" charset="0"/>
              </a:rPr>
              <a:t>doi.org/10.1590/S1415-790X1998000100003 </a:t>
            </a:r>
            <a:endParaRPr lang="pt-BR" dirty="0">
              <a:solidFill>
                <a:schemeClr val="bg1"/>
              </a:solidFill>
              <a:latin typeface="Arial" panose="020B0604020202020204" pitchFamily="34" charset="0"/>
              <a:cs typeface="Arial" panose="020B0604020202020204" pitchFamily="34" charset="0"/>
            </a:endParaRPr>
          </a:p>
          <a:p>
            <a:pPr algn="just"/>
            <a:r>
              <a:rPr lang="en-US" dirty="0" smtClean="0">
                <a:solidFill>
                  <a:schemeClr val="bg1">
                    <a:lumMod val="95000"/>
                  </a:schemeClr>
                </a:solidFill>
                <a:latin typeface="Arial" panose="020B0604020202020204" pitchFamily="34" charset="0"/>
                <a:cs typeface="Arial" panose="020B0604020202020204" pitchFamily="34" charset="0"/>
              </a:rPr>
              <a:t>   </a:t>
            </a:r>
            <a:endParaRPr lang="en-US" u="sng" dirty="0">
              <a:solidFill>
                <a:schemeClr val="bg1">
                  <a:lumMod val="95000"/>
                </a:schemeClr>
              </a:solidFill>
              <a:latin typeface="Arial" panose="020B0604020202020204" pitchFamily="34" charset="0"/>
              <a:cs typeface="Arial" panose="020B0604020202020204" pitchFamily="34" charset="0"/>
            </a:endParaRPr>
          </a:p>
          <a:p>
            <a:pPr algn="just"/>
            <a:endParaRPr lang="en-US"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74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1151965"/>
          </a:xfrm>
        </p:spPr>
        <p:txBody>
          <a:bodyPr>
            <a:normAutofit/>
          </a:bodyPr>
          <a:lstStyle/>
          <a:p>
            <a:r>
              <a:rPr lang="pt-BR" sz="4400" dirty="0" smtClean="0">
                <a:solidFill>
                  <a:schemeClr val="accent1">
                    <a:lumMod val="75000"/>
                  </a:schemeClr>
                </a:solidFill>
                <a:latin typeface="Arial Rounded MT Bold" panose="020F0704030504030204" pitchFamily="34" charset="0"/>
              </a:rPr>
              <a:t>MENSAGEM FINAL </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494269" y="1112773"/>
            <a:ext cx="10313773" cy="2308324"/>
          </a:xfrm>
          <a:prstGeom prst="rect">
            <a:avLst/>
          </a:prstGeom>
          <a:noFill/>
        </p:spPr>
        <p:txBody>
          <a:bodyPr wrap="square" rtlCol="0">
            <a:spAutoFit/>
          </a:bodyPr>
          <a:lstStyle/>
          <a:p>
            <a:pPr algn="just"/>
            <a:r>
              <a:rPr lang="pt-BR" sz="2400" dirty="0" smtClean="0">
                <a:latin typeface="Arial Rounded MT Bold" panose="020F0704030504030204" pitchFamily="34" charset="0"/>
              </a:rPr>
              <a:t>O IDEAL SERIA A EPIDEMIOLOGIA CONTRIBUIR PARA AS PRÁTICAS EMANCIPATÓRIAS DE SAÚDE PÚBLICA, VOLTADAS AO BEM VIVER, MUITO ALÉM DOS CONCEITOS DE QUALIDADE DE VIDA E CIDADANIA, FORJADOS PELO SISTEMA CAPITALISTA, APENAS CONSOLIDANDO E REPRODUZINDO UMA RAZÃO DE MUNDO INCOMPATÍVEL COM O BEM VIVER.</a:t>
            </a:r>
          </a:p>
        </p:txBody>
      </p:sp>
    </p:spTree>
    <p:extLst>
      <p:ext uri="{BB962C8B-B14F-4D97-AF65-F5344CB8AC3E}">
        <p14:creationId xmlns:p14="http://schemas.microsoft.com/office/powerpoint/2010/main" val="3630208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703" y="84438"/>
            <a:ext cx="10396882" cy="1151965"/>
          </a:xfrm>
        </p:spPr>
        <p:txBody>
          <a:bodyPr>
            <a:normAutofit/>
          </a:bodyPr>
          <a:lstStyle/>
          <a:p>
            <a:r>
              <a:rPr lang="pt-BR" sz="4400" dirty="0" smtClean="0">
                <a:solidFill>
                  <a:schemeClr val="accent1">
                    <a:lumMod val="75000"/>
                  </a:schemeClr>
                </a:solidFill>
                <a:latin typeface="Arial Rounded MT Bold" panose="020F0704030504030204" pitchFamily="34" charset="0"/>
              </a:rPr>
              <a:t>Pontos de partida</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248195" y="1272672"/>
            <a:ext cx="11037644" cy="3785652"/>
          </a:xfrm>
          <a:prstGeom prst="rect">
            <a:avLst/>
          </a:prstGeom>
          <a:noFill/>
        </p:spPr>
        <p:txBody>
          <a:bodyPr wrap="square" rtlCol="0">
            <a:spAutoFit/>
          </a:bodyPr>
          <a:lstStyle/>
          <a:p>
            <a:pPr marL="342900" indent="-342900">
              <a:buFont typeface="Wingdings" panose="05000000000000000000" pitchFamily="2" charset="2"/>
              <a:buChar char="Ø"/>
            </a:pPr>
            <a:r>
              <a:rPr lang="pt-BR" sz="2400" dirty="0" smtClean="0">
                <a:latin typeface="Arial Rounded MT Bold" panose="020F0704030504030204" pitchFamily="34" charset="0"/>
              </a:rPr>
              <a:t>QUAL A DEFINIÇÃO DE EPIDEMIOLOGIA?</a:t>
            </a:r>
          </a:p>
          <a:p>
            <a:endParaRPr lang="pt-BR" sz="2400" dirty="0" smtClean="0">
              <a:latin typeface="Arial Rounded MT Bold" panose="020F0704030504030204" pitchFamily="34" charset="0"/>
            </a:endParaRPr>
          </a:p>
          <a:p>
            <a:r>
              <a:rPr lang="pt-BR" sz="2400" b="1" dirty="0" smtClean="0">
                <a:latin typeface="Arial Rounded MT Bold" panose="020F0704030504030204" pitchFamily="34" charset="0"/>
              </a:rPr>
              <a:t>ESTUDO SOBRE O QUE SE ABATE SOBRE A POPULAÇÃO</a:t>
            </a:r>
          </a:p>
          <a:p>
            <a:endParaRPr lang="pt-BR" sz="2400" b="1" dirty="0">
              <a:latin typeface="Arial Rounded MT Bold" panose="020F0704030504030204" pitchFamily="34" charset="0"/>
            </a:endParaRPr>
          </a:p>
          <a:p>
            <a:pPr marL="342900" indent="-342900">
              <a:buFont typeface="Wingdings" panose="05000000000000000000" pitchFamily="2" charset="2"/>
              <a:buChar char="Ø"/>
            </a:pPr>
            <a:r>
              <a:rPr lang="pt-BR" sz="2400" dirty="0">
                <a:latin typeface="Arial Rounded MT Bold" panose="020F0704030504030204" pitchFamily="34" charset="0"/>
              </a:rPr>
              <a:t>A EPIDEMIOLOGIA É UMA CIÊNCIA</a:t>
            </a:r>
            <a:r>
              <a:rPr lang="pt-BR" sz="2400" dirty="0" smtClean="0">
                <a:latin typeface="Arial Rounded MT Bold" panose="020F0704030504030204" pitchFamily="34" charset="0"/>
              </a:rPr>
              <a:t>?</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COMO QUE A EPIDEMIOLOGIA EVOLUIU AO LONGO DA HISTÓRIA?</a:t>
            </a:r>
          </a:p>
          <a:p>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PORQUE HÁ TANTOS ADJETIVOS PARA A EPIDEMIOLOGIA?  DESDE EPIDEMIOLOGIA SOCIAL ATÉ CLÍNICA!!</a:t>
            </a:r>
            <a:endParaRPr lang="pt-BR" sz="2400" dirty="0">
              <a:latin typeface="Arial Rounded MT Bold" panose="020F0704030504030204" pitchFamily="34" charset="0"/>
            </a:endParaRPr>
          </a:p>
        </p:txBody>
      </p:sp>
    </p:spTree>
    <p:extLst>
      <p:ext uri="{BB962C8B-B14F-4D97-AF65-F5344CB8AC3E}">
        <p14:creationId xmlns:p14="http://schemas.microsoft.com/office/powerpoint/2010/main" val="742769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1151965"/>
          </a:xfrm>
        </p:spPr>
        <p:txBody>
          <a:bodyPr>
            <a:normAutofit/>
          </a:bodyPr>
          <a:lstStyle/>
          <a:p>
            <a:r>
              <a:rPr lang="pt-BR" sz="4400" dirty="0" smtClean="0">
                <a:solidFill>
                  <a:schemeClr val="accent1">
                    <a:lumMod val="75000"/>
                  </a:schemeClr>
                </a:solidFill>
                <a:latin typeface="Arial Rounded MT Bold" panose="020F0704030504030204" pitchFamily="34" charset="0"/>
              </a:rPr>
              <a:t>A Epidemiologia como ciência</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494269" y="1596101"/>
            <a:ext cx="10313773" cy="3416320"/>
          </a:xfrm>
          <a:prstGeom prst="rect">
            <a:avLst/>
          </a:prstGeom>
          <a:noFill/>
        </p:spPr>
        <p:txBody>
          <a:bodyPr wrap="square" rtlCol="0">
            <a:spAutoFit/>
          </a:bodyPr>
          <a:lstStyle/>
          <a:p>
            <a:pPr marL="342900" indent="-342900">
              <a:buFont typeface="Wingdings" panose="05000000000000000000" pitchFamily="2" charset="2"/>
              <a:buChar char="Ø"/>
            </a:pPr>
            <a:r>
              <a:rPr lang="pt-BR" sz="2400" dirty="0" smtClean="0">
                <a:latin typeface="Arial Rounded MT Bold" panose="020F0704030504030204" pitchFamily="34" charset="0"/>
              </a:rPr>
              <a:t>OBJETO</a:t>
            </a:r>
          </a:p>
          <a:p>
            <a:pPr marL="342900" indent="-342900">
              <a:buFont typeface="Wingdings" panose="05000000000000000000" pitchFamily="2" charset="2"/>
              <a:buChar char="Ø"/>
            </a:pPr>
            <a:endParaRPr lang="pt-BR" sz="2400" dirty="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MÉTODO</a:t>
            </a:r>
          </a:p>
          <a:p>
            <a:pPr marL="342900" indent="-342900">
              <a:buFont typeface="Wingdings" panose="05000000000000000000" pitchFamily="2" charset="2"/>
              <a:buChar char="Ø"/>
            </a:pPr>
            <a:endParaRPr lang="pt-BR" sz="2400" dirty="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BASES OU PILARES</a:t>
            </a:r>
          </a:p>
          <a:p>
            <a:pPr marL="342900" indent="-342900">
              <a:buFont typeface="Wingdings" panose="05000000000000000000" pitchFamily="2" charset="2"/>
              <a:buChar char="Ø"/>
            </a:pPr>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COMO FICA O SUJEITO?</a:t>
            </a:r>
          </a:p>
          <a:p>
            <a:endParaRPr lang="pt-BR" sz="2400" dirty="0" smtClean="0">
              <a:latin typeface="Arial Rounded MT Bold" panose="020F0704030504030204" pitchFamily="34" charset="0"/>
            </a:endParaRPr>
          </a:p>
          <a:p>
            <a:pPr marL="342900" indent="-342900">
              <a:buFont typeface="Wingdings" panose="05000000000000000000" pitchFamily="2" charset="2"/>
              <a:buChar char="Ø"/>
            </a:pPr>
            <a:r>
              <a:rPr lang="pt-BR" sz="2400" dirty="0" smtClean="0">
                <a:latin typeface="Arial Rounded MT Bold" panose="020F0704030504030204" pitchFamily="34" charset="0"/>
              </a:rPr>
              <a:t>MAS, E A TEORIA???</a:t>
            </a:r>
          </a:p>
        </p:txBody>
      </p:sp>
    </p:spTree>
    <p:extLst>
      <p:ext uri="{BB962C8B-B14F-4D97-AF65-F5344CB8AC3E}">
        <p14:creationId xmlns:p14="http://schemas.microsoft.com/office/powerpoint/2010/main" val="2862718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1151965"/>
          </a:xfrm>
        </p:spPr>
        <p:txBody>
          <a:bodyPr>
            <a:normAutofit/>
          </a:bodyPr>
          <a:lstStyle/>
          <a:p>
            <a:r>
              <a:rPr lang="pt-BR" sz="4400" dirty="0" smtClean="0">
                <a:solidFill>
                  <a:schemeClr val="accent1">
                    <a:lumMod val="75000"/>
                  </a:schemeClr>
                </a:solidFill>
                <a:latin typeface="Arial Rounded MT Bold" panose="020F0704030504030204" pitchFamily="34" charset="0"/>
              </a:rPr>
              <a:t>A Epidemiologia como ciência</a:t>
            </a:r>
            <a:endParaRPr lang="pt-BR" sz="44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494269" y="1596101"/>
            <a:ext cx="10313773" cy="3108543"/>
          </a:xfrm>
          <a:prstGeom prst="rect">
            <a:avLst/>
          </a:prstGeom>
          <a:noFill/>
        </p:spPr>
        <p:txBody>
          <a:bodyPr wrap="square" rtlCol="0">
            <a:spAutoFit/>
          </a:bodyPr>
          <a:lstStyle/>
          <a:p>
            <a:pPr algn="just"/>
            <a:r>
              <a:rPr lang="pt-BR" sz="2800" dirty="0" smtClean="0">
                <a:latin typeface="Arial" panose="020B0604020202020204" pitchFamily="34" charset="0"/>
                <a:cs typeface="Arial" panose="020B0604020202020204" pitchFamily="34" charset="0"/>
              </a:rPr>
              <a:t>Ciência </a:t>
            </a:r>
            <a:r>
              <a:rPr lang="pt-BR" sz="2800" dirty="0">
                <a:latin typeface="Arial" panose="020B0604020202020204" pitchFamily="34" charset="0"/>
                <a:cs typeface="Arial" panose="020B0604020202020204" pitchFamily="34" charset="0"/>
              </a:rPr>
              <a:t>que estuda o processo saúde-doença em coletividades humanas, analisando a distribuição e os fatores determinantes das enfermidades, danos à saúde e eventos associados à saúde coletiva, propondo medidas específicas de prevenção, controle, ou erradicação de doenças, e fornecendo indicadores que sirvam de suporte ao planejamento, administração e avaliação das ações de saúde” (</a:t>
            </a:r>
            <a:r>
              <a:rPr lang="pt-BR" sz="2800" dirty="0" err="1">
                <a:latin typeface="Arial" panose="020B0604020202020204" pitchFamily="34" charset="0"/>
                <a:cs typeface="Arial" panose="020B0604020202020204" pitchFamily="34" charset="0"/>
              </a:rPr>
              <a:t>Rouquayrol</a:t>
            </a:r>
            <a:r>
              <a:rPr lang="pt-BR" sz="2800" dirty="0">
                <a:latin typeface="Arial" panose="020B0604020202020204" pitchFamily="34" charset="0"/>
                <a:cs typeface="Arial" panose="020B0604020202020204" pitchFamily="34" charset="0"/>
              </a:rPr>
              <a:t>, 1999) </a:t>
            </a:r>
            <a:endParaRPr lang="pt-B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9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63" y="0"/>
            <a:ext cx="10396882" cy="1151965"/>
          </a:xfrm>
        </p:spPr>
        <p:txBody>
          <a:bodyPr>
            <a:normAutofit/>
          </a:bodyPr>
          <a:lstStyle/>
          <a:p>
            <a:r>
              <a:rPr lang="pt-BR" sz="4000" dirty="0" smtClean="0">
                <a:solidFill>
                  <a:schemeClr val="accent1">
                    <a:lumMod val="75000"/>
                  </a:schemeClr>
                </a:solidFill>
                <a:latin typeface="Arial Rounded MT Bold" panose="020F0704030504030204" pitchFamily="34" charset="0"/>
              </a:rPr>
              <a:t>Usos DA EPIDEMIOLOGIA</a:t>
            </a:r>
            <a:endParaRPr lang="pt-BR" sz="4000" dirty="0">
              <a:solidFill>
                <a:schemeClr val="accent1">
                  <a:lumMod val="75000"/>
                </a:schemeClr>
              </a:solidFill>
              <a:latin typeface="Arial Rounded MT Bold" panose="020F0704030504030204" pitchFamily="34" charset="0"/>
            </a:endParaRPr>
          </a:p>
        </p:txBody>
      </p:sp>
      <p:sp>
        <p:nvSpPr>
          <p:cNvPr id="3" name="CaixaDeTexto 2"/>
          <p:cNvSpPr txBox="1"/>
          <p:nvPr/>
        </p:nvSpPr>
        <p:spPr>
          <a:xfrm>
            <a:off x="469556" y="1376472"/>
            <a:ext cx="10313773" cy="4154984"/>
          </a:xfrm>
          <a:prstGeom prst="rect">
            <a:avLst/>
          </a:prstGeom>
          <a:noFill/>
        </p:spPr>
        <p:txBody>
          <a:bodyPr wrap="square" rtlCol="0">
            <a:spAutoFit/>
          </a:bodyPr>
          <a:lstStyle/>
          <a:p>
            <a:pPr marL="342900" indent="-342900">
              <a:buFont typeface="Wingdings" panose="05000000000000000000" pitchFamily="2" charset="2"/>
              <a:buChar char="Ø"/>
            </a:pPr>
            <a:r>
              <a:rPr lang="pt-BR" sz="4000" dirty="0" smtClean="0">
                <a:latin typeface="Arial Rounded MT Bold" panose="020F0704030504030204" pitchFamily="34" charset="0"/>
              </a:rPr>
              <a:t>Descrição – pessoa, espaço e tempo</a:t>
            </a:r>
          </a:p>
          <a:p>
            <a:pPr marL="342900" indent="-342900">
              <a:buFont typeface="Wingdings" panose="05000000000000000000" pitchFamily="2" charset="2"/>
              <a:buChar char="Ø"/>
            </a:pPr>
            <a:r>
              <a:rPr lang="pt-BR" sz="4000" dirty="0" smtClean="0">
                <a:latin typeface="Arial Rounded MT Bold" panose="020F0704030504030204" pitchFamily="34" charset="0"/>
              </a:rPr>
              <a:t>Predição – previsões e prognósticos</a:t>
            </a:r>
          </a:p>
          <a:p>
            <a:pPr marL="342900" indent="-342900">
              <a:buFont typeface="Wingdings" panose="05000000000000000000" pitchFamily="2" charset="2"/>
              <a:buChar char="Ø"/>
            </a:pPr>
            <a:r>
              <a:rPr lang="pt-BR" sz="4000" dirty="0" smtClean="0">
                <a:latin typeface="Arial Rounded MT Bold" panose="020F0704030504030204" pitchFamily="34" charset="0"/>
              </a:rPr>
              <a:t>Explicação – causalidade?</a:t>
            </a:r>
          </a:p>
          <a:p>
            <a:pPr marL="342900" indent="-342900">
              <a:buFont typeface="Wingdings" panose="05000000000000000000" pitchFamily="2" charset="2"/>
              <a:buChar char="Ø"/>
            </a:pPr>
            <a:r>
              <a:rPr lang="pt-BR" sz="4000" dirty="0" smtClean="0">
                <a:latin typeface="Arial Rounded MT Bold" panose="020F0704030504030204" pitchFamily="34" charset="0"/>
              </a:rPr>
              <a:t>Gestão de sistemas/qualidade</a:t>
            </a:r>
          </a:p>
          <a:p>
            <a:pPr marL="342900" indent="-342900">
              <a:buFont typeface="Wingdings" panose="05000000000000000000" pitchFamily="2" charset="2"/>
              <a:buChar char="Ø"/>
            </a:pPr>
            <a:r>
              <a:rPr lang="pt-BR" sz="4000" dirty="0" smtClean="0">
                <a:latin typeface="Arial Rounded MT Bold" panose="020F0704030504030204" pitchFamily="34" charset="0"/>
              </a:rPr>
              <a:t>Avaliação de serviços e sistemas de saúde</a:t>
            </a:r>
          </a:p>
          <a:p>
            <a:endParaRPr lang="pt-BR" sz="2400" dirty="0" smtClean="0">
              <a:latin typeface="Arial Rounded MT Bold" panose="020F0704030504030204" pitchFamily="34" charset="0"/>
            </a:endParaRPr>
          </a:p>
        </p:txBody>
      </p:sp>
    </p:spTree>
    <p:extLst>
      <p:ext uri="{BB962C8B-B14F-4D97-AF65-F5344CB8AC3E}">
        <p14:creationId xmlns:p14="http://schemas.microsoft.com/office/powerpoint/2010/main" val="67930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2316" y="5438743"/>
            <a:ext cx="10396882" cy="1151965"/>
          </a:xfrm>
        </p:spPr>
        <p:txBody>
          <a:bodyPr>
            <a:normAutofit/>
          </a:bodyPr>
          <a:lstStyle/>
          <a:p>
            <a:r>
              <a:rPr lang="pt-BR" sz="4400" dirty="0" smtClean="0">
                <a:solidFill>
                  <a:schemeClr val="bg1"/>
                </a:solidFill>
                <a:latin typeface="Arial Rounded MT Bold" panose="020F0704030504030204" pitchFamily="34" charset="0"/>
              </a:rPr>
              <a:t>E(in)VOLUÇÃO DA EPIDEMIOLOGIA</a:t>
            </a:r>
            <a:endParaRPr lang="pt-BR" sz="4400" dirty="0">
              <a:solidFill>
                <a:schemeClr val="bg1"/>
              </a:solidFill>
              <a:latin typeface="Arial Rounded MT Bold" panose="020F0704030504030204" pitchFamily="34" charset="0"/>
            </a:endParaRPr>
          </a:p>
        </p:txBody>
      </p:sp>
      <p:sp>
        <p:nvSpPr>
          <p:cNvPr id="3" name="CaixaDeTexto 2"/>
          <p:cNvSpPr txBox="1"/>
          <p:nvPr/>
        </p:nvSpPr>
        <p:spPr>
          <a:xfrm>
            <a:off x="145143" y="84104"/>
            <a:ext cx="6255656" cy="5632311"/>
          </a:xfrm>
          <a:prstGeom prst="rect">
            <a:avLst/>
          </a:prstGeom>
          <a:noFill/>
        </p:spPr>
        <p:txBody>
          <a:bodyPr wrap="square" rtlCol="0">
            <a:spAutoFit/>
          </a:bodyPr>
          <a:lstStyle/>
          <a:p>
            <a:r>
              <a:rPr lang="pt-BR" sz="2000" dirty="0" smtClean="0">
                <a:solidFill>
                  <a:srgbClr val="C00000"/>
                </a:solidFill>
                <a:latin typeface="Arial Rounded MT Bold" panose="020F0704030504030204" pitchFamily="34" charset="0"/>
              </a:rPr>
              <a:t>DIVERSOS PARADIGMAS: </a:t>
            </a:r>
          </a:p>
          <a:p>
            <a:endParaRPr lang="pt-BR" sz="2000" dirty="0">
              <a:latin typeface="Arial Rounded MT Bold" panose="020F0704030504030204" pitchFamily="34" charset="0"/>
            </a:endParaRPr>
          </a:p>
          <a:p>
            <a:r>
              <a:rPr lang="pt-BR" sz="2000" dirty="0" smtClean="0">
                <a:latin typeface="Arial Rounded MT Bold" panose="020F0704030504030204" pitchFamily="34" charset="0"/>
              </a:rPr>
              <a:t>HIPÓCRATES (400 AC)</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EPIDEMIOLOGIA SOCIAL </a:t>
            </a:r>
          </a:p>
          <a:p>
            <a:r>
              <a:rPr lang="pt-BR" sz="2000" dirty="0" smtClean="0">
                <a:latin typeface="Arial Rounded MT Bold" panose="020F0704030504030204" pitchFamily="34" charset="0"/>
              </a:rPr>
              <a:t>(VILLERMÉ e VIRCHOW – SÉC XVII-XVIII)</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QUANTIFICAÇÃO DAS OCORRÊNCIAS </a:t>
            </a:r>
          </a:p>
          <a:p>
            <a:r>
              <a:rPr lang="pt-BR" sz="2000" dirty="0" smtClean="0">
                <a:latin typeface="Arial Rounded MT Bold" panose="020F0704030504030204" pitchFamily="34" charset="0"/>
              </a:rPr>
              <a:t>PETTY E GRAUNT -  SÉC XVII</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MIASMAS - SÉC XVIII</a:t>
            </a:r>
          </a:p>
          <a:p>
            <a:r>
              <a:rPr lang="pt-BR" sz="2000" dirty="0" smtClean="0">
                <a:latin typeface="Arial Rounded MT Bold" panose="020F0704030504030204" pitchFamily="34" charset="0"/>
              </a:rPr>
              <a:t>CHADWICK/ENGELS /FARR– SÉC XIX</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DOENÇAS TRANSMISSÍVEIS (SNOW. PASTEUR E KOCH) – SÉC XIX</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NOVA EPIDEMIOLOGIA - NÃO TRANSMISSÍVEIS HIILL e GREENWOOD -  SÉC XX</a:t>
            </a:r>
            <a:endParaRPr lang="pt-BR" sz="2000" dirty="0">
              <a:latin typeface="Arial Rounded MT Bold" panose="020F0704030504030204" pitchFamily="34" charset="0"/>
            </a:endParaRPr>
          </a:p>
        </p:txBody>
      </p:sp>
      <p:sp>
        <p:nvSpPr>
          <p:cNvPr id="6" name="CaixaDeTexto 5"/>
          <p:cNvSpPr txBox="1"/>
          <p:nvPr/>
        </p:nvSpPr>
        <p:spPr>
          <a:xfrm>
            <a:off x="6400799" y="82347"/>
            <a:ext cx="5370287" cy="5632311"/>
          </a:xfrm>
          <a:prstGeom prst="rect">
            <a:avLst/>
          </a:prstGeom>
          <a:noFill/>
        </p:spPr>
        <p:txBody>
          <a:bodyPr wrap="square" rtlCol="0">
            <a:spAutoFit/>
          </a:bodyPr>
          <a:lstStyle/>
          <a:p>
            <a:r>
              <a:rPr lang="pt-BR" sz="2000" dirty="0" smtClean="0">
                <a:solidFill>
                  <a:srgbClr val="C00000"/>
                </a:solidFill>
                <a:latin typeface="Arial Rounded MT Bold" panose="020F0704030504030204" pitchFamily="34" charset="0"/>
              </a:rPr>
              <a:t>PRINCÍPIOS E VALORES:</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EQUILIBRIO INTERNO/EXTERNO</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SOCIEDADE/COLETIVO</a:t>
            </a:r>
          </a:p>
          <a:p>
            <a:endParaRPr lang="pt-BR" sz="2000" dirty="0" smtClean="0">
              <a:latin typeface="Arial Rounded MT Bold" panose="020F0704030504030204" pitchFamily="34" charset="0"/>
            </a:endParaRP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ESTATÍSTICAS VITAIS/CONTROLE</a:t>
            </a:r>
          </a:p>
          <a:p>
            <a:r>
              <a:rPr lang="pt-BR" sz="2000" dirty="0" smtClean="0">
                <a:latin typeface="Arial Rounded MT Bold" panose="020F0704030504030204" pitchFamily="34" charset="0"/>
              </a:rPr>
              <a:t>ARITMÉTICA POLÍTICA/MÉDICA</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POLÍTICA MÉDICA/URBANA</a:t>
            </a:r>
          </a:p>
          <a:p>
            <a:r>
              <a:rPr lang="pt-BR" sz="2000" dirty="0" smtClean="0">
                <a:latin typeface="Arial Rounded MT Bold" panose="020F0704030504030204" pitchFamily="34" charset="0"/>
              </a:rPr>
              <a:t>ASPECTOS SOCIAIS/REV INDUSTRIAL</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MICROBIOLOGIA/INDIVIDUAL/</a:t>
            </a:r>
          </a:p>
          <a:p>
            <a:r>
              <a:rPr lang="pt-BR" sz="2000" dirty="0" smtClean="0">
                <a:latin typeface="Arial Rounded MT Bold" panose="020F0704030504030204" pitchFamily="34" charset="0"/>
              </a:rPr>
              <a:t>APROXIMAÇÃO COM A CLÍNICA</a:t>
            </a:r>
          </a:p>
          <a:p>
            <a:endParaRPr lang="pt-BR" sz="2000" dirty="0" smtClean="0">
              <a:latin typeface="Arial Rounded MT Bold" panose="020F0704030504030204" pitchFamily="34" charset="0"/>
            </a:endParaRPr>
          </a:p>
          <a:p>
            <a:r>
              <a:rPr lang="pt-BR" sz="2000" dirty="0" smtClean="0">
                <a:latin typeface="Arial Rounded MT Bold" panose="020F0704030504030204" pitchFamily="34" charset="0"/>
              </a:rPr>
              <a:t>RISCO </a:t>
            </a:r>
            <a:r>
              <a:rPr lang="pt-BR" dirty="0" smtClean="0">
                <a:latin typeface="Arial Rounded MT Bold" panose="020F0704030504030204" pitchFamily="34" charset="0"/>
              </a:rPr>
              <a:t>INSTRUMENTAL/OCUP/NUTRICIONAL</a:t>
            </a:r>
          </a:p>
          <a:p>
            <a:r>
              <a:rPr lang="pt-BR" sz="2000" dirty="0" smtClean="0">
                <a:latin typeface="Arial Rounded MT Bold" panose="020F0704030504030204" pitchFamily="34" charset="0"/>
              </a:rPr>
              <a:t>UNI OU MULTICAUSALIDADE</a:t>
            </a:r>
          </a:p>
        </p:txBody>
      </p:sp>
    </p:spTree>
    <p:extLst>
      <p:ext uri="{BB962C8B-B14F-4D97-AF65-F5344CB8AC3E}">
        <p14:creationId xmlns:p14="http://schemas.microsoft.com/office/powerpoint/2010/main" val="101578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041" y="5587784"/>
            <a:ext cx="10396882" cy="799070"/>
          </a:xfrm>
        </p:spPr>
        <p:txBody>
          <a:bodyPr>
            <a:normAutofit/>
          </a:bodyPr>
          <a:lstStyle/>
          <a:p>
            <a:r>
              <a:rPr lang="pt-BR" sz="3600" dirty="0" smtClean="0">
                <a:solidFill>
                  <a:schemeClr val="bg1"/>
                </a:solidFill>
                <a:latin typeface="Arial Rounded MT Bold" panose="020F0704030504030204" pitchFamily="34" charset="0"/>
              </a:rPr>
              <a:t>Interpretação histórica e filosófica</a:t>
            </a:r>
            <a:endParaRPr lang="pt-BR" sz="3600" dirty="0">
              <a:solidFill>
                <a:schemeClr val="bg1"/>
              </a:solidFill>
              <a:latin typeface="Arial Rounded MT Bold" panose="020F0704030504030204" pitchFamily="34" charset="0"/>
            </a:endParaRPr>
          </a:p>
        </p:txBody>
      </p:sp>
      <p:sp>
        <p:nvSpPr>
          <p:cNvPr id="3" name="CaixaDeTexto 2"/>
          <p:cNvSpPr txBox="1"/>
          <p:nvPr/>
        </p:nvSpPr>
        <p:spPr>
          <a:xfrm>
            <a:off x="395414" y="70646"/>
            <a:ext cx="10432243" cy="5632311"/>
          </a:xfrm>
          <a:prstGeom prst="rect">
            <a:avLst/>
          </a:prstGeom>
          <a:noFill/>
        </p:spPr>
        <p:txBody>
          <a:bodyPr wrap="square" rtlCol="0">
            <a:spAutoFit/>
          </a:bodyPr>
          <a:lstStyle/>
          <a:p>
            <a:pPr algn="just"/>
            <a:r>
              <a:rPr lang="pt-BR" sz="2400" b="1" dirty="0" smtClean="0">
                <a:latin typeface="Arial Rounded MT Bold" panose="020F0704030504030204" pitchFamily="34" charset="0"/>
              </a:rPr>
              <a:t>O </a:t>
            </a:r>
            <a:r>
              <a:rPr lang="pt-BR" sz="2400" b="1" dirty="0">
                <a:latin typeface="Arial Rounded MT Bold" panose="020F0704030504030204" pitchFamily="34" charset="0"/>
              </a:rPr>
              <a:t>saber epidemiológico configurou-se </a:t>
            </a:r>
            <a:r>
              <a:rPr lang="pt-BR" sz="2400" b="1" dirty="0" smtClean="0">
                <a:latin typeface="Arial Rounded MT Bold" panose="020F0704030504030204" pitchFamily="34" charset="0"/>
              </a:rPr>
              <a:t>como uma </a:t>
            </a:r>
            <a:r>
              <a:rPr lang="pt-BR" sz="2400" b="1" dirty="0">
                <a:latin typeface="Arial Rounded MT Bold" panose="020F0704030504030204" pitchFamily="34" charset="0"/>
              </a:rPr>
              <a:t>ciência quando, em meados do século XIX</a:t>
            </a:r>
            <a:r>
              <a:rPr lang="pt-BR" sz="2400" b="1" dirty="0" smtClean="0">
                <a:latin typeface="Arial Rounded MT Bold" panose="020F0704030504030204" pitchFamily="34" charset="0"/>
              </a:rPr>
              <a:t>, passou </a:t>
            </a:r>
            <a:r>
              <a:rPr lang="pt-BR" sz="2400" b="1" dirty="0">
                <a:latin typeface="Arial Rounded MT Bold" panose="020F0704030504030204" pitchFamily="34" charset="0"/>
              </a:rPr>
              <a:t>a ocupar-se do espaço público da </a:t>
            </a:r>
            <a:r>
              <a:rPr lang="pt-BR" sz="2400" b="1" dirty="0" smtClean="0">
                <a:latin typeface="Arial Rounded MT Bold" panose="020F0704030504030204" pitchFamily="34" charset="0"/>
              </a:rPr>
              <a:t>saúde </a:t>
            </a:r>
            <a:r>
              <a:rPr lang="pt-BR" sz="2400" b="1" dirty="0">
                <a:latin typeface="Arial Rounded MT Bold" panose="020F0704030504030204" pitchFamily="34" charset="0"/>
              </a:rPr>
              <a:t>por intermédio </a:t>
            </a:r>
            <a:r>
              <a:rPr lang="pt-BR" sz="2400" b="1" dirty="0" smtClean="0">
                <a:latin typeface="Arial Rounded MT Bold" panose="020F0704030504030204" pitchFamily="34" charset="0"/>
              </a:rPr>
              <a:t>da apreensão </a:t>
            </a:r>
            <a:r>
              <a:rPr lang="pt-BR" sz="2400" b="1" dirty="0">
                <a:latin typeface="Arial Rounded MT Bold" panose="020F0704030504030204" pitchFamily="34" charset="0"/>
              </a:rPr>
              <a:t>de fatores de interdição ou de </a:t>
            </a:r>
            <a:r>
              <a:rPr lang="pt-BR" sz="2400" b="1" dirty="0" smtClean="0">
                <a:latin typeface="Arial Rounded MT Bold" panose="020F0704030504030204" pitchFamily="34" charset="0"/>
              </a:rPr>
              <a:t>facilitação </a:t>
            </a:r>
            <a:r>
              <a:rPr lang="pt-BR" sz="2400" b="1" dirty="0">
                <a:latin typeface="Arial Rounded MT Bold" panose="020F0704030504030204" pitchFamily="34" charset="0"/>
              </a:rPr>
              <a:t>da determinação fisiopatológica dos </a:t>
            </a:r>
            <a:r>
              <a:rPr lang="pt-BR" sz="2400" b="1" dirty="0" smtClean="0">
                <a:latin typeface="Arial Rounded MT Bold" panose="020F0704030504030204" pitchFamily="34" charset="0"/>
              </a:rPr>
              <a:t>diversos </a:t>
            </a:r>
            <a:r>
              <a:rPr lang="pt-BR" sz="2400" b="1" dirty="0">
                <a:latin typeface="Arial Rounded MT Bold" panose="020F0704030504030204" pitchFamily="34" charset="0"/>
              </a:rPr>
              <a:t>agravos à saúde. </a:t>
            </a:r>
            <a:r>
              <a:rPr lang="pt-BR" sz="2400" b="1" dirty="0">
                <a:solidFill>
                  <a:schemeClr val="accent1">
                    <a:lumMod val="50000"/>
                  </a:schemeClr>
                </a:solidFill>
                <a:latin typeface="Arial Rounded MT Bold" panose="020F0704030504030204" pitchFamily="34" charset="0"/>
              </a:rPr>
              <a:t>Apropriação do espaço público de determinação do processo saúde-doença, com restrição de suas potências explicativas e esferas de </a:t>
            </a:r>
            <a:r>
              <a:rPr lang="pt-BR" sz="2400" b="1" dirty="0" smtClean="0">
                <a:solidFill>
                  <a:schemeClr val="accent1">
                    <a:lumMod val="50000"/>
                  </a:schemeClr>
                </a:solidFill>
                <a:latin typeface="Arial Rounded MT Bold" panose="020F0704030504030204" pitchFamily="34" charset="0"/>
              </a:rPr>
              <a:t>aplicação.</a:t>
            </a:r>
          </a:p>
          <a:p>
            <a:pPr algn="just"/>
            <a:endParaRPr lang="pt-BR" sz="1400" b="1" dirty="0" smtClean="0">
              <a:latin typeface="Arial Rounded MT Bold" panose="020F0704030504030204" pitchFamily="34" charset="0"/>
            </a:endParaRPr>
          </a:p>
          <a:p>
            <a:pPr algn="just"/>
            <a:r>
              <a:rPr lang="pt-BR" sz="2400" b="1" dirty="0" smtClean="0">
                <a:latin typeface="Arial Rounded MT Bold" panose="020F0704030504030204" pitchFamily="34" charset="0"/>
              </a:rPr>
              <a:t>Eis </a:t>
            </a:r>
            <a:r>
              <a:rPr lang="pt-BR" sz="2400" b="1" dirty="0">
                <a:latin typeface="Arial Rounded MT Bold" panose="020F0704030504030204" pitchFamily="34" charset="0"/>
              </a:rPr>
              <a:t>aqui o que parece ser o núcleo dos </a:t>
            </a:r>
            <a:r>
              <a:rPr lang="pt-BR" sz="2400" b="1" dirty="0" smtClean="0">
                <a:latin typeface="Arial Rounded MT Bold" panose="020F0704030504030204" pitchFamily="34" charset="0"/>
              </a:rPr>
              <a:t>impasses experimentados </a:t>
            </a:r>
            <a:r>
              <a:rPr lang="pt-BR" sz="2400" b="1" dirty="0">
                <a:latin typeface="Arial Rounded MT Bold" panose="020F0704030504030204" pitchFamily="34" charset="0"/>
              </a:rPr>
              <a:t>pela epidemiologia </a:t>
            </a:r>
            <a:r>
              <a:rPr lang="pt-BR" sz="2400" b="1" dirty="0" smtClean="0">
                <a:latin typeface="Arial Rounded MT Bold" panose="020F0704030504030204" pitchFamily="34" charset="0"/>
              </a:rPr>
              <a:t>contemporânea</a:t>
            </a:r>
            <a:r>
              <a:rPr lang="pt-BR" sz="2400" b="1" dirty="0">
                <a:latin typeface="Arial Rounded MT Bold" panose="020F0704030504030204" pitchFamily="34" charset="0"/>
              </a:rPr>
              <a:t>: </a:t>
            </a:r>
            <a:r>
              <a:rPr lang="pt-BR" sz="2400" b="1" i="1" dirty="0">
                <a:latin typeface="Arial Rounded MT Bold" panose="020F0704030504030204" pitchFamily="34" charset="0"/>
              </a:rPr>
              <a:t>constituir-se de tal forma a ver </a:t>
            </a:r>
            <a:r>
              <a:rPr lang="pt-BR" sz="2400" b="1" i="1" dirty="0" smtClean="0">
                <a:latin typeface="Arial Rounded MT Bold" panose="020F0704030504030204" pitchFamily="34" charset="0"/>
              </a:rPr>
              <a:t>desvanecer-se</a:t>
            </a:r>
            <a:r>
              <a:rPr lang="pt-BR" sz="2400" b="1" i="1" dirty="0">
                <a:latin typeface="Arial Rounded MT Bold" panose="020F0704030504030204" pitchFamily="34" charset="0"/>
              </a:rPr>
              <a:t>, na mesma medida de sua penetração </a:t>
            </a:r>
            <a:r>
              <a:rPr lang="pt-BR" sz="2400" b="1" i="1" dirty="0" smtClean="0">
                <a:latin typeface="Arial Rounded MT Bold" panose="020F0704030504030204" pitchFamily="34" charset="0"/>
              </a:rPr>
              <a:t>social e  aprimoramento </a:t>
            </a:r>
            <a:r>
              <a:rPr lang="pt-BR" sz="2400" b="1" i="1" dirty="0">
                <a:latin typeface="Arial Rounded MT Bold" panose="020F0704030504030204" pitchFamily="34" charset="0"/>
              </a:rPr>
              <a:t>técnico, a sua </a:t>
            </a:r>
            <a:r>
              <a:rPr lang="pt-BR" sz="2400" b="1" i="1" dirty="0" smtClean="0">
                <a:latin typeface="Arial Rounded MT Bold" panose="020F0704030504030204" pitchFamily="34" charset="0"/>
              </a:rPr>
              <a:t>identidade científica </a:t>
            </a:r>
            <a:r>
              <a:rPr lang="pt-BR" sz="2400" b="1" i="1" dirty="0">
                <a:latin typeface="Arial Rounded MT Bold" panose="020F0704030504030204" pitchFamily="34" charset="0"/>
              </a:rPr>
              <a:t>e os seus compromissos </a:t>
            </a:r>
            <a:r>
              <a:rPr lang="pt-BR" sz="2400" b="1" i="1" dirty="0" err="1" smtClean="0">
                <a:latin typeface="Arial Rounded MT Bold" panose="020F0704030504030204" pitchFamily="34" charset="0"/>
              </a:rPr>
              <a:t>sócio-históricos</a:t>
            </a:r>
            <a:r>
              <a:rPr lang="pt-BR" sz="2400" b="1" i="1" dirty="0" smtClean="0">
                <a:latin typeface="Arial Rounded MT Bold" panose="020F0704030504030204" pitchFamily="34" charset="0"/>
              </a:rPr>
              <a:t> originais. </a:t>
            </a:r>
            <a:r>
              <a:rPr lang="pt-BR" sz="2400" b="1" dirty="0" smtClean="0">
                <a:latin typeface="Arial Rounded MT Bold" panose="020F0704030504030204" pitchFamily="34" charset="0"/>
              </a:rPr>
              <a:t>(Ayres, 1994)</a:t>
            </a:r>
          </a:p>
          <a:p>
            <a:pPr algn="just"/>
            <a:endParaRPr lang="pt-BR" sz="1200" dirty="0" smtClean="0">
              <a:latin typeface="Arial Rounded MT Bold" panose="020F0704030504030204" pitchFamily="34" charset="0"/>
            </a:endParaRPr>
          </a:p>
          <a:p>
            <a:pPr algn="just"/>
            <a:r>
              <a:rPr lang="pt-BR" dirty="0" smtClean="0">
                <a:latin typeface="Arial Rounded MT Bold" panose="020F0704030504030204" pitchFamily="34" charset="0"/>
              </a:rPr>
              <a:t>Ayres JRCM. Interpretação histórica e transformação científica: a tarefa hermenêutica de uma teoria crítica da epidemiologia. </a:t>
            </a:r>
            <a:r>
              <a:rPr lang="pt-BR" i="1" dirty="0" err="1" smtClean="0">
                <a:latin typeface="Arial Rounded MT Bold" panose="020F0704030504030204" pitchFamily="34" charset="0"/>
              </a:rPr>
              <a:t>Rev.Saúde</a:t>
            </a:r>
            <a:r>
              <a:rPr lang="pt-BR" i="1" dirty="0" smtClean="0">
                <a:latin typeface="Arial Rounded MT Bold" panose="020F0704030504030204" pitchFamily="34" charset="0"/>
              </a:rPr>
              <a:t> </a:t>
            </a:r>
            <a:r>
              <a:rPr lang="pt-BR" i="1" dirty="0" err="1" smtClean="0">
                <a:latin typeface="Arial Rounded MT Bold" panose="020F0704030504030204" pitchFamily="34" charset="0"/>
              </a:rPr>
              <a:t>Públ</a:t>
            </a:r>
            <a:r>
              <a:rPr lang="pt-BR" i="1" smtClean="0">
                <a:latin typeface="Arial Rounded MT Bold" panose="020F0704030504030204" pitchFamily="34" charset="0"/>
              </a:rPr>
              <a:t>.</a:t>
            </a:r>
            <a:r>
              <a:rPr lang="pt-BR" smtClean="0">
                <a:latin typeface="Arial Rounded MT Bold" panose="020F0704030504030204" pitchFamily="34" charset="0"/>
              </a:rPr>
              <a:t>, </a:t>
            </a:r>
            <a:r>
              <a:rPr lang="pt-BR" dirty="0" smtClean="0">
                <a:latin typeface="Arial Rounded MT Bold" panose="020F0704030504030204" pitchFamily="34" charset="0"/>
              </a:rPr>
              <a:t>1994; 28(4):311-9.</a:t>
            </a:r>
          </a:p>
        </p:txBody>
      </p:sp>
    </p:spTree>
    <p:extLst>
      <p:ext uri="{BB962C8B-B14F-4D97-AF65-F5344CB8AC3E}">
        <p14:creationId xmlns:p14="http://schemas.microsoft.com/office/powerpoint/2010/main" val="408757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0157" y="5763446"/>
            <a:ext cx="10396882" cy="558113"/>
          </a:xfrm>
        </p:spPr>
        <p:txBody>
          <a:bodyPr>
            <a:normAutofit fontScale="90000"/>
          </a:bodyPr>
          <a:lstStyle/>
          <a:p>
            <a:r>
              <a:rPr lang="pt-BR" sz="3600" dirty="0" smtClean="0">
                <a:solidFill>
                  <a:schemeClr val="bg1"/>
                </a:solidFill>
                <a:latin typeface="Arial Rounded MT Bold" panose="020F0704030504030204" pitchFamily="34" charset="0"/>
              </a:rPr>
              <a:t>Questões metodológicas </a:t>
            </a:r>
            <a:r>
              <a:rPr lang="pt-BR" sz="1800" dirty="0" smtClean="0">
                <a:solidFill>
                  <a:schemeClr val="bg1"/>
                </a:solidFill>
                <a:latin typeface="Arial Rounded MT Bold" panose="020F0704030504030204" pitchFamily="34" charset="0"/>
              </a:rPr>
              <a:t>(Pearce, 1996)</a:t>
            </a:r>
            <a:endParaRPr lang="pt-BR" sz="1800" dirty="0">
              <a:solidFill>
                <a:schemeClr val="bg1"/>
              </a:solidFill>
              <a:latin typeface="Arial Rounded MT Bold" panose="020F0704030504030204"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594392479"/>
              </p:ext>
            </p:extLst>
          </p:nvPr>
        </p:nvGraphicFramePr>
        <p:xfrm>
          <a:off x="514118" y="167463"/>
          <a:ext cx="10547179" cy="5394960"/>
        </p:xfrm>
        <a:graphic>
          <a:graphicData uri="http://schemas.openxmlformats.org/drawingml/2006/table">
            <a:tbl>
              <a:tblPr firstRow="1" bandRow="1">
                <a:tableStyleId>{5C22544A-7EE6-4342-B048-85BDC9FD1C3A}</a:tableStyleId>
              </a:tblPr>
              <a:tblGrid>
                <a:gridCol w="1993951">
                  <a:extLst>
                    <a:ext uri="{9D8B030D-6E8A-4147-A177-3AD203B41FA5}">
                      <a16:colId xmlns:a16="http://schemas.microsoft.com/office/drawing/2014/main" xmlns="" val="20000"/>
                    </a:ext>
                  </a:extLst>
                </a:gridCol>
                <a:gridCol w="4220127">
                  <a:extLst>
                    <a:ext uri="{9D8B030D-6E8A-4147-A177-3AD203B41FA5}">
                      <a16:colId xmlns:a16="http://schemas.microsoft.com/office/drawing/2014/main" xmlns="" val="20001"/>
                    </a:ext>
                  </a:extLst>
                </a:gridCol>
                <a:gridCol w="4333101">
                  <a:extLst>
                    <a:ext uri="{9D8B030D-6E8A-4147-A177-3AD203B41FA5}">
                      <a16:colId xmlns:a16="http://schemas.microsoft.com/office/drawing/2014/main" xmlns="" val="20002"/>
                    </a:ext>
                  </a:extLst>
                </a:gridCol>
              </a:tblGrid>
              <a:tr h="370840">
                <a:tc>
                  <a:txBody>
                    <a:bodyPr/>
                    <a:lstStyle/>
                    <a:p>
                      <a:r>
                        <a:rPr lang="pt-BR" dirty="0" smtClean="0">
                          <a:latin typeface="Arial Rounded MT Bold" panose="020F0704030504030204" pitchFamily="34" charset="0"/>
                        </a:rPr>
                        <a:t>Categorias</a:t>
                      </a:r>
                    </a:p>
                    <a:p>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Epidemiologia</a:t>
                      </a:r>
                      <a:r>
                        <a:rPr lang="pt-BR" baseline="0" dirty="0" smtClean="0">
                          <a:latin typeface="Arial Rounded MT Bold" panose="020F0704030504030204" pitchFamily="34" charset="0"/>
                        </a:rPr>
                        <a:t> clássica</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Epidemiologia  moderna</a:t>
                      </a:r>
                      <a:endParaRPr lang="pt-BR" dirty="0">
                        <a:latin typeface="Arial Rounded MT Bold" panose="020F0704030504030204" pitchFamily="34" charset="0"/>
                      </a:endParaRPr>
                    </a:p>
                  </a:txBody>
                  <a:tcPr/>
                </a:tc>
                <a:extLst>
                  <a:ext uri="{0D108BD9-81ED-4DB2-BD59-A6C34878D82A}">
                    <a16:rowId xmlns:a16="http://schemas.microsoft.com/office/drawing/2014/main" xmlns="" val="10000"/>
                  </a:ext>
                </a:extLst>
              </a:tr>
              <a:tr h="370840">
                <a:tc>
                  <a:txBody>
                    <a:bodyPr/>
                    <a:lstStyle/>
                    <a:p>
                      <a:endParaRPr lang="pt-BR" dirty="0" smtClean="0">
                        <a:latin typeface="Arial Rounded MT Bold" panose="020F0704030504030204" pitchFamily="34" charset="0"/>
                      </a:endParaRPr>
                    </a:p>
                    <a:p>
                      <a:r>
                        <a:rPr lang="pt-BR" dirty="0" smtClean="0">
                          <a:latin typeface="Arial Rounded MT Bold" panose="020F0704030504030204" pitchFamily="34" charset="0"/>
                        </a:rPr>
                        <a:t>Motivação</a:t>
                      </a:r>
                      <a:endParaRPr lang="pt-BR" dirty="0">
                        <a:latin typeface="Arial Rounded MT Bold" panose="020F0704030504030204" pitchFamily="34" charset="0"/>
                      </a:endParaRPr>
                    </a:p>
                  </a:txBody>
                  <a:tcPr/>
                </a:tc>
                <a:tc>
                  <a:txBody>
                    <a:bodyPr/>
                    <a:lstStyle/>
                    <a:p>
                      <a:endParaRPr lang="pt-BR" dirty="0" smtClean="0">
                        <a:latin typeface="Arial Rounded MT Bold" panose="020F0704030504030204" pitchFamily="34" charset="0"/>
                      </a:endParaRPr>
                    </a:p>
                    <a:p>
                      <a:r>
                        <a:rPr lang="pt-BR" dirty="0" smtClean="0">
                          <a:latin typeface="Arial Rounded MT Bold" panose="020F0704030504030204" pitchFamily="34" charset="0"/>
                        </a:rPr>
                        <a:t>Saúde Pública</a:t>
                      </a:r>
                    </a:p>
                    <a:p>
                      <a:endParaRPr lang="pt-BR" dirty="0">
                        <a:latin typeface="Arial Rounded MT Bold" panose="020F07040305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kern="1200" dirty="0" smtClean="0">
                        <a:solidFill>
                          <a:schemeClr val="dk1"/>
                        </a:solidFill>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Arial Rounded MT Bold" panose="020F0704030504030204" pitchFamily="34" charset="0"/>
                          <a:ea typeface="+mn-ea"/>
                          <a:cs typeface="+mn-cs"/>
                        </a:rPr>
                        <a:t>Ciência</a:t>
                      </a:r>
                      <a:endParaRPr lang="pt-BR" sz="1800" kern="1200" baseline="0" dirty="0" smtClean="0">
                        <a:solidFill>
                          <a:schemeClr val="dk1"/>
                        </a:solidFill>
                        <a:latin typeface="Arial Rounded MT Bold" panose="020F0704030504030204" pitchFamily="34" charset="0"/>
                        <a:ea typeface="+mn-ea"/>
                        <a:cs typeface="+mn-cs"/>
                      </a:endParaRPr>
                    </a:p>
                  </a:txBody>
                  <a:tcPr/>
                </a:tc>
                <a:extLst>
                  <a:ext uri="{0D108BD9-81ED-4DB2-BD59-A6C34878D82A}">
                    <a16:rowId xmlns:a16="http://schemas.microsoft.com/office/drawing/2014/main" xmlns="" val="10001"/>
                  </a:ext>
                </a:extLst>
              </a:tr>
              <a:tr h="370840">
                <a:tc>
                  <a:txBody>
                    <a:bodyPr/>
                    <a:lstStyle/>
                    <a:p>
                      <a:r>
                        <a:rPr lang="pt-BR" dirty="0" smtClean="0">
                          <a:latin typeface="Arial Rounded MT Bold" panose="020F0704030504030204" pitchFamily="34" charset="0"/>
                        </a:rPr>
                        <a:t>Nível</a:t>
                      </a:r>
                      <a:r>
                        <a:rPr lang="pt-BR" baseline="0" dirty="0" smtClean="0">
                          <a:latin typeface="Arial Rounded MT Bold" panose="020F0704030504030204" pitchFamily="34" charset="0"/>
                        </a:rPr>
                        <a:t> de estudo</a:t>
                      </a:r>
                    </a:p>
                    <a:p>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Populacional</a:t>
                      </a:r>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Individual, até molecular</a:t>
                      </a:r>
                    </a:p>
                  </a:txBody>
                  <a:tcPr/>
                </a:tc>
                <a:extLst>
                  <a:ext uri="{0D108BD9-81ED-4DB2-BD59-A6C34878D82A}">
                    <a16:rowId xmlns:a16="http://schemas.microsoft.com/office/drawing/2014/main" xmlns="" val="10002"/>
                  </a:ext>
                </a:extLst>
              </a:tr>
              <a:tr h="370840">
                <a:tc>
                  <a:txBody>
                    <a:bodyPr/>
                    <a:lstStyle/>
                    <a:p>
                      <a:r>
                        <a:rPr lang="pt-BR" dirty="0" smtClean="0">
                          <a:latin typeface="Arial Rounded MT Bold" panose="020F0704030504030204" pitchFamily="34" charset="0"/>
                        </a:rPr>
                        <a:t>Contexto</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Histórico</a:t>
                      </a:r>
                      <a:r>
                        <a:rPr lang="pt-BR" baseline="0" dirty="0" smtClean="0">
                          <a:latin typeface="Arial Rounded MT Bold" panose="020F0704030504030204" pitchFamily="34" charset="0"/>
                        </a:rPr>
                        <a:t> e cultural</a:t>
                      </a:r>
                      <a:endParaRPr lang="pt-BR" dirty="0" smtClean="0">
                        <a:latin typeface="Arial Rounded MT Bold" panose="020F0704030504030204" pitchFamily="34" charset="0"/>
                      </a:endParaRPr>
                    </a:p>
                    <a:p>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Descontextualizada</a:t>
                      </a:r>
                      <a:endParaRPr lang="pt-BR" dirty="0">
                        <a:latin typeface="Arial Rounded MT Bold" panose="020F0704030504030204" pitchFamily="34" charset="0"/>
                      </a:endParaRPr>
                    </a:p>
                  </a:txBody>
                  <a:tcPr/>
                </a:tc>
                <a:extLst>
                  <a:ext uri="{0D108BD9-81ED-4DB2-BD59-A6C34878D82A}">
                    <a16:rowId xmlns:a16="http://schemas.microsoft.com/office/drawing/2014/main" xmlns="" val="10003"/>
                  </a:ext>
                </a:extLst>
              </a:tr>
              <a:tr h="370840">
                <a:tc>
                  <a:txBody>
                    <a:bodyPr/>
                    <a:lstStyle/>
                    <a:p>
                      <a:r>
                        <a:rPr lang="pt-BR" dirty="0" smtClean="0">
                          <a:latin typeface="Arial Rounded MT Bold" panose="020F0704030504030204" pitchFamily="34" charset="0"/>
                        </a:rPr>
                        <a:t>Bases</a:t>
                      </a:r>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Demografia</a:t>
                      </a:r>
                      <a:r>
                        <a:rPr lang="pt-BR" sz="1800" kern="1200" baseline="0" dirty="0" smtClean="0">
                          <a:solidFill>
                            <a:schemeClr val="dk1"/>
                          </a:solidFill>
                          <a:latin typeface="Arial Rounded MT Bold" panose="020F0704030504030204" pitchFamily="34" charset="0"/>
                          <a:ea typeface="+mn-ea"/>
                          <a:cs typeface="+mn-cs"/>
                        </a:rPr>
                        <a:t> e Ciências Sociais</a:t>
                      </a:r>
                      <a:endParaRPr lang="pt-BR" sz="1800" kern="1200" dirty="0" smtClean="0">
                        <a:solidFill>
                          <a:schemeClr val="dk1"/>
                        </a:solidFill>
                        <a:latin typeface="Arial Rounded MT Bold" panose="020F07040305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Arial Rounded MT Bold" panose="020F0704030504030204" pitchFamily="34" charset="0"/>
                          <a:ea typeface="+mn-ea"/>
                          <a:cs typeface="+mn-cs"/>
                        </a:rPr>
                        <a:t>Ensaio clínico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kern="1200" dirty="0">
                        <a:solidFill>
                          <a:schemeClr val="dk1"/>
                        </a:solidFill>
                        <a:effectLst/>
                        <a:latin typeface="Arial Rounded MT Bold" panose="020F0704030504030204" pitchFamily="34" charset="0"/>
                        <a:ea typeface="+mn-ea"/>
                        <a:cs typeface="+mn-cs"/>
                      </a:endParaRPr>
                    </a:p>
                  </a:txBody>
                  <a:tcPr/>
                </a:tc>
                <a:extLst>
                  <a:ext uri="{0D108BD9-81ED-4DB2-BD59-A6C34878D82A}">
                    <a16:rowId xmlns:a16="http://schemas.microsoft.com/office/drawing/2014/main" xmlns="" val="10004"/>
                  </a:ext>
                </a:extLst>
              </a:tr>
              <a:tr h="370840">
                <a:tc>
                  <a:txBody>
                    <a:bodyPr/>
                    <a:lstStyle/>
                    <a:p>
                      <a:r>
                        <a:rPr lang="pt-BR" dirty="0" smtClean="0">
                          <a:latin typeface="Arial Rounded MT Bold" panose="020F0704030504030204" pitchFamily="34" charset="0"/>
                        </a:rPr>
                        <a:t>Conduta epistemológica</a:t>
                      </a:r>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Realista</a:t>
                      </a:r>
                      <a:endParaRPr lang="pt-BR" sz="1800" kern="1200" dirty="0">
                        <a:solidFill>
                          <a:schemeClr val="dk1"/>
                        </a:solidFill>
                        <a:latin typeface="Arial Rounded MT Bold" panose="020F07040305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Arial Rounded MT Bold" panose="020F0704030504030204" pitchFamily="34" charset="0"/>
                          <a:ea typeface="+mn-ea"/>
                          <a:cs typeface="+mn-cs"/>
                        </a:rPr>
                        <a:t>Positivista</a:t>
                      </a:r>
                      <a:endParaRPr lang="pt-BR" sz="1800" kern="1200" dirty="0">
                        <a:solidFill>
                          <a:schemeClr val="dk1"/>
                        </a:solidFill>
                        <a:effectLst/>
                        <a:latin typeface="Arial Rounded MT Bold" panose="020F0704030504030204" pitchFamily="34" charset="0"/>
                        <a:ea typeface="+mn-ea"/>
                        <a:cs typeface="+mn-cs"/>
                      </a:endParaRPr>
                    </a:p>
                  </a:txBody>
                  <a:tcPr/>
                </a:tc>
                <a:extLst>
                  <a:ext uri="{0D108BD9-81ED-4DB2-BD59-A6C34878D82A}">
                    <a16:rowId xmlns:a16="http://schemas.microsoft.com/office/drawing/2014/main" xmlns="" val="424941980"/>
                  </a:ext>
                </a:extLst>
              </a:tr>
              <a:tr h="370840">
                <a:tc>
                  <a:txBody>
                    <a:bodyPr/>
                    <a:lstStyle/>
                    <a:p>
                      <a:r>
                        <a:rPr lang="pt-BR" dirty="0" smtClean="0">
                          <a:latin typeface="Arial Rounded MT Bold" panose="020F0704030504030204" pitchFamily="34" charset="0"/>
                        </a:rPr>
                        <a:t>Estratégia epistemológica</a:t>
                      </a:r>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Top-</a:t>
                      </a:r>
                      <a:r>
                        <a:rPr lang="pt-BR" sz="1800" kern="1200" dirty="0" err="1" smtClean="0">
                          <a:solidFill>
                            <a:schemeClr val="dk1"/>
                          </a:solidFill>
                          <a:latin typeface="Arial Rounded MT Bold" panose="020F0704030504030204" pitchFamily="34" charset="0"/>
                          <a:ea typeface="+mn-ea"/>
                          <a:cs typeface="+mn-cs"/>
                        </a:rPr>
                        <a:t>down</a:t>
                      </a:r>
                      <a:r>
                        <a:rPr lang="pt-BR" sz="1800" kern="1200" dirty="0" smtClean="0">
                          <a:solidFill>
                            <a:schemeClr val="dk1"/>
                          </a:solidFill>
                          <a:latin typeface="Arial Rounded MT Bold" panose="020F0704030504030204" pitchFamily="34" charset="0"/>
                          <a:ea typeface="+mn-ea"/>
                          <a:cs typeface="+mn-cs"/>
                        </a:rPr>
                        <a:t> - estrutural</a:t>
                      </a:r>
                      <a:endParaRPr lang="pt-BR" sz="1800" kern="1200" dirty="0">
                        <a:solidFill>
                          <a:schemeClr val="dk1"/>
                        </a:solidFill>
                        <a:latin typeface="Arial Rounded MT Bold" panose="020F07040305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err="1" smtClean="0">
                          <a:solidFill>
                            <a:schemeClr val="dk1"/>
                          </a:solidFill>
                          <a:effectLst/>
                          <a:latin typeface="Arial Rounded MT Bold" panose="020F0704030504030204" pitchFamily="34" charset="0"/>
                          <a:ea typeface="+mn-ea"/>
                          <a:cs typeface="+mn-cs"/>
                        </a:rPr>
                        <a:t>Bottom-up</a:t>
                      </a:r>
                      <a:r>
                        <a:rPr lang="pt-BR" sz="1800" kern="1200" dirty="0" smtClean="0">
                          <a:solidFill>
                            <a:schemeClr val="dk1"/>
                          </a:solidFill>
                          <a:effectLst/>
                          <a:latin typeface="Arial Rounded MT Bold" panose="020F0704030504030204" pitchFamily="34" charset="0"/>
                          <a:ea typeface="+mn-ea"/>
                          <a:cs typeface="+mn-cs"/>
                        </a:rPr>
                        <a:t> - reducionista</a:t>
                      </a:r>
                      <a:endParaRPr lang="pt-BR" sz="1800" kern="1200" dirty="0">
                        <a:solidFill>
                          <a:schemeClr val="dk1"/>
                        </a:solidFill>
                        <a:effectLst/>
                        <a:latin typeface="Arial Rounded MT Bold" panose="020F0704030504030204" pitchFamily="34" charset="0"/>
                        <a:ea typeface="+mn-ea"/>
                        <a:cs typeface="+mn-cs"/>
                      </a:endParaRPr>
                    </a:p>
                  </a:txBody>
                  <a:tcPr/>
                </a:tc>
                <a:extLst>
                  <a:ext uri="{0D108BD9-81ED-4DB2-BD59-A6C34878D82A}">
                    <a16:rowId xmlns:a16="http://schemas.microsoft.com/office/drawing/2014/main" xmlns="" val="149490921"/>
                  </a:ext>
                </a:extLst>
              </a:tr>
              <a:tr h="370840">
                <a:tc>
                  <a:txBody>
                    <a:bodyPr/>
                    <a:lstStyle/>
                    <a:p>
                      <a:r>
                        <a:rPr lang="pt-BR" dirty="0" smtClean="0">
                          <a:latin typeface="Arial Rounded MT Bold" panose="020F0704030504030204" pitchFamily="34" charset="0"/>
                        </a:rPr>
                        <a:t>Nível de intervenção</a:t>
                      </a:r>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Populacional</a:t>
                      </a:r>
                      <a:endParaRPr lang="pt-BR" sz="1800" kern="1200" dirty="0">
                        <a:solidFill>
                          <a:schemeClr val="dk1"/>
                        </a:solidFill>
                        <a:latin typeface="Arial Rounded MT Bold" panose="020F07040305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Arial Rounded MT Bold" panose="020F0704030504030204" pitchFamily="34" charset="0"/>
                          <a:ea typeface="+mn-ea"/>
                          <a:cs typeface="+mn-cs"/>
                        </a:rPr>
                        <a:t>Individual</a:t>
                      </a:r>
                      <a:endParaRPr lang="pt-BR" sz="1800" kern="1200" dirty="0">
                        <a:solidFill>
                          <a:schemeClr val="dk1"/>
                        </a:solidFill>
                        <a:effectLst/>
                        <a:latin typeface="Arial Rounded MT Bold" panose="020F0704030504030204" pitchFamily="34" charset="0"/>
                        <a:ea typeface="+mn-ea"/>
                        <a:cs typeface="+mn-cs"/>
                      </a:endParaRPr>
                    </a:p>
                  </a:txBody>
                  <a:tcPr/>
                </a:tc>
                <a:extLst>
                  <a:ext uri="{0D108BD9-81ED-4DB2-BD59-A6C34878D82A}">
                    <a16:rowId xmlns:a16="http://schemas.microsoft.com/office/drawing/2014/main" xmlns="" val="1608146989"/>
                  </a:ext>
                </a:extLst>
              </a:tr>
            </a:tbl>
          </a:graphicData>
        </a:graphic>
      </p:graphicFrame>
    </p:spTree>
    <p:extLst>
      <p:ext uri="{BB962C8B-B14F-4D97-AF65-F5344CB8AC3E}">
        <p14:creationId xmlns:p14="http://schemas.microsoft.com/office/powerpoint/2010/main" val="819379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9" y="5761956"/>
            <a:ext cx="11185319" cy="558113"/>
          </a:xfrm>
        </p:spPr>
        <p:txBody>
          <a:bodyPr>
            <a:normAutofit fontScale="90000"/>
          </a:bodyPr>
          <a:lstStyle/>
          <a:p>
            <a:r>
              <a:rPr lang="pt-BR" sz="3600" dirty="0" smtClean="0">
                <a:solidFill>
                  <a:schemeClr val="bg1"/>
                </a:solidFill>
                <a:latin typeface="Arial Rounded MT Bold" panose="020F0704030504030204" pitchFamily="34" charset="0"/>
              </a:rPr>
              <a:t>Questões metodológicas </a:t>
            </a:r>
            <a:r>
              <a:rPr lang="pt-BR" sz="1800" dirty="0" smtClean="0">
                <a:solidFill>
                  <a:schemeClr val="bg1"/>
                </a:solidFill>
                <a:latin typeface="Arial Rounded MT Bold" panose="020F0704030504030204" pitchFamily="34" charset="0"/>
              </a:rPr>
              <a:t>(BREILH</a:t>
            </a:r>
            <a:r>
              <a:rPr lang="pt-BR" sz="1800" dirty="0">
                <a:solidFill>
                  <a:schemeClr val="bg1"/>
                </a:solidFill>
                <a:latin typeface="Arial Rounded MT Bold" panose="020F0704030504030204" pitchFamily="34" charset="0"/>
              </a:rPr>
              <a:t>, 2008  </a:t>
            </a:r>
            <a:r>
              <a:rPr lang="pt-BR" sz="1800" dirty="0" smtClean="0">
                <a:solidFill>
                  <a:schemeClr val="bg1"/>
                </a:solidFill>
                <a:latin typeface="Arial Rounded MT Bold" panose="020F0704030504030204" pitchFamily="34" charset="0"/>
              </a:rPr>
              <a:t>doi:10.1093/</a:t>
            </a:r>
            <a:r>
              <a:rPr lang="pt-BR" sz="1800" dirty="0" err="1" smtClean="0">
                <a:solidFill>
                  <a:schemeClr val="bg1"/>
                </a:solidFill>
                <a:latin typeface="Arial Rounded MT Bold" panose="020F0704030504030204" pitchFamily="34" charset="0"/>
              </a:rPr>
              <a:t>ije</a:t>
            </a:r>
            <a:r>
              <a:rPr lang="pt-BR" sz="1800" dirty="0" smtClean="0">
                <a:solidFill>
                  <a:schemeClr val="bg1"/>
                </a:solidFill>
                <a:latin typeface="Arial Rounded MT Bold" panose="020F0704030504030204" pitchFamily="34" charset="0"/>
              </a:rPr>
              <a:t>/dyn135 )</a:t>
            </a:r>
            <a:endParaRPr lang="pt-BR" sz="1800" dirty="0">
              <a:solidFill>
                <a:schemeClr val="bg1"/>
              </a:solidFill>
              <a:latin typeface="Arial Rounded MT Bold" panose="020F0704030504030204"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660091775"/>
              </p:ext>
            </p:extLst>
          </p:nvPr>
        </p:nvGraphicFramePr>
        <p:xfrm>
          <a:off x="618618" y="428720"/>
          <a:ext cx="10547179" cy="4846320"/>
        </p:xfrm>
        <a:graphic>
          <a:graphicData uri="http://schemas.openxmlformats.org/drawingml/2006/table">
            <a:tbl>
              <a:tblPr firstRow="1" bandRow="1">
                <a:tableStyleId>{5C22544A-7EE6-4342-B048-85BDC9FD1C3A}</a:tableStyleId>
              </a:tblPr>
              <a:tblGrid>
                <a:gridCol w="1993951">
                  <a:extLst>
                    <a:ext uri="{9D8B030D-6E8A-4147-A177-3AD203B41FA5}">
                      <a16:colId xmlns:a16="http://schemas.microsoft.com/office/drawing/2014/main" xmlns="" val="20000"/>
                    </a:ext>
                  </a:extLst>
                </a:gridCol>
                <a:gridCol w="4220127">
                  <a:extLst>
                    <a:ext uri="{9D8B030D-6E8A-4147-A177-3AD203B41FA5}">
                      <a16:colId xmlns:a16="http://schemas.microsoft.com/office/drawing/2014/main" xmlns="" val="20001"/>
                    </a:ext>
                  </a:extLst>
                </a:gridCol>
                <a:gridCol w="4333101">
                  <a:extLst>
                    <a:ext uri="{9D8B030D-6E8A-4147-A177-3AD203B41FA5}">
                      <a16:colId xmlns:a16="http://schemas.microsoft.com/office/drawing/2014/main" xmlns="" val="20002"/>
                    </a:ext>
                  </a:extLst>
                </a:gridCol>
              </a:tblGrid>
              <a:tr h="370840">
                <a:tc>
                  <a:txBody>
                    <a:bodyPr/>
                    <a:lstStyle/>
                    <a:p>
                      <a:r>
                        <a:rPr lang="pt-BR" dirty="0" smtClean="0">
                          <a:latin typeface="Arial Rounded MT Bold" panose="020F0704030504030204" pitchFamily="34" charset="0"/>
                        </a:rPr>
                        <a:t>Categorias</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Epidemiologia</a:t>
                      </a:r>
                      <a:r>
                        <a:rPr lang="pt-BR" baseline="0" dirty="0" smtClean="0">
                          <a:latin typeface="Arial Rounded MT Bold" panose="020F0704030504030204" pitchFamily="34" charset="0"/>
                        </a:rPr>
                        <a:t> clássica/hegemônica</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Epidemiologia crítica/alternativa</a:t>
                      </a:r>
                    </a:p>
                    <a:p>
                      <a:r>
                        <a:rPr lang="pt-BR" dirty="0" err="1" smtClean="0">
                          <a:latin typeface="Arial Rounded MT Bold" panose="020F0704030504030204" pitchFamily="34" charset="0"/>
                        </a:rPr>
                        <a:t>Contra-hegemônica</a:t>
                      </a:r>
                      <a:endParaRPr lang="pt-BR" dirty="0" smtClean="0">
                        <a:latin typeface="Arial Rounded MT Bold" panose="020F0704030504030204" pitchFamily="34" charset="0"/>
                      </a:endParaRPr>
                    </a:p>
                    <a:p>
                      <a:endParaRPr lang="pt-BR" dirty="0">
                        <a:latin typeface="Arial Rounded MT Bold" panose="020F0704030504030204" pitchFamily="34" charset="0"/>
                      </a:endParaRPr>
                    </a:p>
                  </a:txBody>
                  <a:tcPr/>
                </a:tc>
                <a:extLst>
                  <a:ext uri="{0D108BD9-81ED-4DB2-BD59-A6C34878D82A}">
                    <a16:rowId xmlns:a16="http://schemas.microsoft.com/office/drawing/2014/main" xmlns="" val="10000"/>
                  </a:ext>
                </a:extLst>
              </a:tr>
              <a:tr h="370840">
                <a:tc>
                  <a:txBody>
                    <a:bodyPr/>
                    <a:lstStyle/>
                    <a:p>
                      <a:r>
                        <a:rPr lang="pt-BR" b="1" dirty="0" smtClean="0">
                          <a:latin typeface="Arial Rounded MT Bold" panose="020F0704030504030204" pitchFamily="34" charset="0"/>
                        </a:rPr>
                        <a:t>Objeto</a:t>
                      </a:r>
                    </a:p>
                    <a:p>
                      <a:r>
                        <a:rPr lang="pt-BR" dirty="0" smtClean="0">
                          <a:latin typeface="Arial Rounded MT Bold" panose="020F0704030504030204" pitchFamily="34" charset="0"/>
                        </a:rPr>
                        <a:t>Identidade</a:t>
                      </a:r>
                    </a:p>
                    <a:p>
                      <a:r>
                        <a:rPr lang="pt-BR" dirty="0" smtClean="0">
                          <a:latin typeface="Arial Rounded MT Bold" panose="020F0704030504030204" pitchFamily="34" charset="0"/>
                        </a:rPr>
                        <a:t>Conexão entre processos</a:t>
                      </a:r>
                      <a:endParaRPr lang="pt-BR" dirty="0">
                        <a:latin typeface="Arial Rounded MT Bold" panose="020F0704030504030204" pitchFamily="34" charset="0"/>
                      </a:endParaRPr>
                    </a:p>
                  </a:txBody>
                  <a:tcPr/>
                </a:tc>
                <a:tc>
                  <a:txBody>
                    <a:bodyPr/>
                    <a:lstStyle/>
                    <a:p>
                      <a:endParaRPr lang="pt-BR" dirty="0" smtClean="0">
                        <a:latin typeface="Arial Rounded MT Bold" panose="020F0704030504030204" pitchFamily="34" charset="0"/>
                      </a:endParaRPr>
                    </a:p>
                    <a:p>
                      <a:r>
                        <a:rPr lang="pt-BR" dirty="0" smtClean="0">
                          <a:latin typeface="Arial Rounded MT Bold" panose="020F0704030504030204" pitchFamily="34" charset="0"/>
                        </a:rPr>
                        <a:t>Diversidade fragmentada</a:t>
                      </a:r>
                    </a:p>
                    <a:p>
                      <a:r>
                        <a:rPr lang="pt-BR" dirty="0" smtClean="0">
                          <a:latin typeface="Arial Rounded MT Bold" panose="020F0704030504030204" pitchFamily="34" charset="0"/>
                        </a:rPr>
                        <a:t>Fatores isolados – externos</a:t>
                      </a:r>
                    </a:p>
                    <a:p>
                      <a:r>
                        <a:rPr lang="pt-BR" dirty="0" smtClean="0">
                          <a:latin typeface="Arial Rounded MT Bold" panose="020F0704030504030204" pitchFamily="34" charset="0"/>
                        </a:rPr>
                        <a:t>Modelo probabilístico</a:t>
                      </a:r>
                    </a:p>
                    <a:p>
                      <a:endParaRPr lang="pt-BR" dirty="0">
                        <a:latin typeface="Arial Rounded MT Bold" panose="020F07040305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kern="1200" dirty="0" smtClean="0">
                        <a:solidFill>
                          <a:schemeClr val="dk1"/>
                        </a:solidFill>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Arial Rounded MT Bold" panose="020F0704030504030204" pitchFamily="34" charset="0"/>
                          <a:ea typeface="+mn-ea"/>
                          <a:cs typeface="+mn-cs"/>
                        </a:rPr>
                        <a:t>Comum</a:t>
                      </a:r>
                      <a:r>
                        <a:rPr lang="pt-BR" sz="1800" kern="1200" baseline="0" dirty="0" smtClean="0">
                          <a:solidFill>
                            <a:schemeClr val="dk1"/>
                          </a:solidFill>
                          <a:latin typeface="Arial Rounded MT Bold" panose="020F0704030504030204" pitchFamily="34" charset="0"/>
                          <a:ea typeface="+mn-ea"/>
                          <a:cs typeface="+mn-cs"/>
                        </a:rPr>
                        <a:t> – unidade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baseline="0" dirty="0" smtClean="0">
                          <a:solidFill>
                            <a:schemeClr val="dk1"/>
                          </a:solidFill>
                          <a:latin typeface="Arial Rounded MT Bold" panose="020F0704030504030204" pitchFamily="34" charset="0"/>
                          <a:ea typeface="+mn-ea"/>
                          <a:cs typeface="+mn-cs"/>
                        </a:rPr>
                        <a:t>Determinação social, diferentes níveis hierárquicos/autonomia</a:t>
                      </a:r>
                      <a:endParaRPr lang="pt-BR" sz="1800" kern="1200" dirty="0" smtClean="0">
                        <a:solidFill>
                          <a:schemeClr val="dk1"/>
                        </a:solidFill>
                        <a:latin typeface="Arial Rounded MT Bold" panose="020F0704030504030204" pitchFamily="34" charset="0"/>
                        <a:ea typeface="+mn-ea"/>
                        <a:cs typeface="+mn-cs"/>
                      </a:endParaRPr>
                    </a:p>
                  </a:txBody>
                  <a:tcPr/>
                </a:tc>
                <a:extLst>
                  <a:ext uri="{0D108BD9-81ED-4DB2-BD59-A6C34878D82A}">
                    <a16:rowId xmlns:a16="http://schemas.microsoft.com/office/drawing/2014/main" xmlns="" val="10001"/>
                  </a:ext>
                </a:extLst>
              </a:tr>
              <a:tr h="370840">
                <a:tc>
                  <a:txBody>
                    <a:bodyPr/>
                    <a:lstStyle/>
                    <a:p>
                      <a:r>
                        <a:rPr lang="pt-BR" dirty="0" smtClean="0">
                          <a:latin typeface="Arial Rounded MT Bold" panose="020F0704030504030204" pitchFamily="34" charset="0"/>
                        </a:rPr>
                        <a:t>Espaço</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Antropocêntrico, micro</a:t>
                      </a:r>
                    </a:p>
                    <a:p>
                      <a:r>
                        <a:rPr lang="pt-BR" dirty="0" smtClean="0">
                          <a:latin typeface="Arial Rounded MT Bold" panose="020F0704030504030204" pitchFamily="34" charset="0"/>
                        </a:rPr>
                        <a:t>Individual, biológico</a:t>
                      </a:r>
                    </a:p>
                    <a:p>
                      <a:endParaRPr lang="pt-BR"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Multidimensional: sociedade e natureza (geral,</a:t>
                      </a:r>
                      <a:r>
                        <a:rPr lang="pt-BR" sz="1800" kern="1200" baseline="0" dirty="0" smtClean="0">
                          <a:solidFill>
                            <a:schemeClr val="dk1"/>
                          </a:solidFill>
                          <a:latin typeface="Arial Rounded MT Bold" panose="020F0704030504030204" pitchFamily="34" charset="0"/>
                          <a:ea typeface="+mn-ea"/>
                          <a:cs typeface="+mn-cs"/>
                        </a:rPr>
                        <a:t> particular e singular)</a:t>
                      </a:r>
                      <a:endParaRPr lang="pt-BR" sz="1800" kern="1200" dirty="0" smtClean="0">
                        <a:solidFill>
                          <a:schemeClr val="dk1"/>
                        </a:solidFill>
                        <a:latin typeface="Arial Rounded MT Bold" panose="020F0704030504030204" pitchFamily="34" charset="0"/>
                        <a:ea typeface="+mn-ea"/>
                        <a:cs typeface="+mn-cs"/>
                      </a:endParaRPr>
                    </a:p>
                  </a:txBody>
                  <a:tcPr/>
                </a:tc>
                <a:extLst>
                  <a:ext uri="{0D108BD9-81ED-4DB2-BD59-A6C34878D82A}">
                    <a16:rowId xmlns:a16="http://schemas.microsoft.com/office/drawing/2014/main" xmlns="" val="10002"/>
                  </a:ext>
                </a:extLst>
              </a:tr>
              <a:tr h="370840">
                <a:tc>
                  <a:txBody>
                    <a:bodyPr/>
                    <a:lstStyle/>
                    <a:p>
                      <a:r>
                        <a:rPr lang="pt-BR" dirty="0" smtClean="0">
                          <a:latin typeface="Arial Rounded MT Bold" panose="020F0704030504030204" pitchFamily="34" charset="0"/>
                        </a:rPr>
                        <a:t>Tempo</a:t>
                      </a:r>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Sucessão de eventos</a:t>
                      </a:r>
                    </a:p>
                    <a:p>
                      <a:endParaRPr lang="pt-BR" dirty="0">
                        <a:latin typeface="Arial Rounded MT Bold" panose="020F0704030504030204" pitchFamily="34" charset="0"/>
                      </a:endParaRPr>
                    </a:p>
                  </a:txBody>
                  <a:tcPr/>
                </a:tc>
                <a:tc>
                  <a:txBody>
                    <a:bodyPr/>
                    <a:lstStyle/>
                    <a:p>
                      <a:r>
                        <a:rPr lang="pt-BR" dirty="0" smtClean="0">
                          <a:latin typeface="Arial Rounded MT Bold" panose="020F0704030504030204" pitchFamily="34" charset="0"/>
                        </a:rPr>
                        <a:t>Bases históricas</a:t>
                      </a:r>
                      <a:endParaRPr lang="pt-BR" dirty="0">
                        <a:latin typeface="Arial Rounded MT Bold" panose="020F0704030504030204" pitchFamily="34" charset="0"/>
                      </a:endParaRPr>
                    </a:p>
                  </a:txBody>
                  <a:tcPr/>
                </a:tc>
                <a:extLst>
                  <a:ext uri="{0D108BD9-81ED-4DB2-BD59-A6C34878D82A}">
                    <a16:rowId xmlns:a16="http://schemas.microsoft.com/office/drawing/2014/main" xmlns="" val="10003"/>
                  </a:ext>
                </a:extLst>
              </a:tr>
              <a:tr h="370840">
                <a:tc>
                  <a:txBody>
                    <a:bodyPr/>
                    <a:lstStyle/>
                    <a:p>
                      <a:r>
                        <a:rPr lang="pt-BR" b="1" dirty="0" smtClean="0">
                          <a:latin typeface="Arial Rounded MT Bold" panose="020F0704030504030204" pitchFamily="34" charset="0"/>
                        </a:rPr>
                        <a:t>Sujeito</a:t>
                      </a:r>
                      <a:endParaRPr lang="pt-BR" b="1" dirty="0">
                        <a:latin typeface="Arial Rounded MT Bold" panose="020F0704030504030204" pitchFamily="34" charset="0"/>
                      </a:endParaRPr>
                    </a:p>
                  </a:txBody>
                  <a:tcPr/>
                </a:tc>
                <a:tc>
                  <a:txBody>
                    <a:bodyPr/>
                    <a:lstStyle/>
                    <a:p>
                      <a:r>
                        <a:rPr lang="pt-BR" sz="1800" kern="1200" dirty="0" smtClean="0">
                          <a:solidFill>
                            <a:schemeClr val="dk1"/>
                          </a:solidFill>
                          <a:latin typeface="Arial Rounded MT Bold" panose="020F0704030504030204" pitchFamily="34" charset="0"/>
                          <a:ea typeface="+mn-ea"/>
                          <a:cs typeface="+mn-cs"/>
                        </a:rPr>
                        <a:t>Construção do conhecimento</a:t>
                      </a:r>
                    </a:p>
                    <a:p>
                      <a:r>
                        <a:rPr lang="pt-BR" sz="1800" kern="1200" dirty="0" smtClean="0">
                          <a:solidFill>
                            <a:schemeClr val="dk1"/>
                          </a:solidFill>
                          <a:latin typeface="Arial Rounded MT Bold" panose="020F0704030504030204" pitchFamily="34" charset="0"/>
                          <a:ea typeface="+mn-ea"/>
                          <a:cs typeface="+mn-cs"/>
                        </a:rPr>
                        <a:t>Decisões por parte dos pesquisadores</a:t>
                      </a:r>
                      <a:endParaRPr lang="pt-BR" sz="1800" kern="1200" dirty="0">
                        <a:solidFill>
                          <a:schemeClr val="dk1"/>
                        </a:solidFill>
                        <a:latin typeface="Arial Rounded MT Bold" panose="020F07040305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err="1" smtClean="0">
                          <a:solidFill>
                            <a:schemeClr val="dk1"/>
                          </a:solidFill>
                          <a:effectLst/>
                          <a:latin typeface="Arial Rounded MT Bold" panose="020F0704030504030204" pitchFamily="34" charset="0"/>
                          <a:ea typeface="+mn-ea"/>
                          <a:cs typeface="+mn-cs"/>
                        </a:rPr>
                        <a:t>Interculturalidade</a:t>
                      </a:r>
                      <a:endParaRPr lang="pt-BR" sz="1800" kern="1200" dirty="0" smtClean="0">
                        <a:solidFill>
                          <a:schemeClr val="dk1"/>
                        </a:solidFill>
                        <a:effectLst/>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Arial Rounded MT Bold" panose="020F0704030504030204" pitchFamily="34" charset="0"/>
                          <a:ea typeface="+mn-ea"/>
                          <a:cs typeface="+mn-cs"/>
                        </a:rPr>
                        <a:t>Justiça cognitiva</a:t>
                      </a:r>
                      <a:endParaRPr lang="pt-BR" sz="1800" kern="1200" dirty="0">
                        <a:solidFill>
                          <a:schemeClr val="dk1"/>
                        </a:solidFill>
                        <a:effectLst/>
                        <a:latin typeface="Arial Rounded MT Bold" panose="020F0704030504030204" pitchFamily="34" charset="0"/>
                        <a:ea typeface="+mn-ea"/>
                        <a:cs typeface="+mn-cs"/>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59681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883</TotalTime>
  <Words>926</Words>
  <Application>Microsoft Office PowerPoint</Application>
  <PresentationFormat>Personalizar</PresentationFormat>
  <Paragraphs>179</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Evento Principal</vt:lpstr>
      <vt:lpstr>PENSAMENTO EPIDEMIOLÓGICO</vt:lpstr>
      <vt:lpstr>Pontos de partida</vt:lpstr>
      <vt:lpstr>A Epidemiologia como ciência</vt:lpstr>
      <vt:lpstr>A Epidemiologia como ciência</vt:lpstr>
      <vt:lpstr>Usos DA EPIDEMIOLOGIA</vt:lpstr>
      <vt:lpstr>E(in)VOLUÇÃO DA EPIDEMIOLOGIA</vt:lpstr>
      <vt:lpstr>Interpretação histórica e filosófica</vt:lpstr>
      <vt:lpstr>Questões metodológicas (Pearce, 1996)</vt:lpstr>
      <vt:lpstr>Questões metodológicas (BREILH, 2008  doi:10.1093/ije/dyn135 )</vt:lpstr>
      <vt:lpstr>Apresentação do PowerPoint</vt:lpstr>
      <vt:lpstr>Apresentação do PowerPoint</vt:lpstr>
      <vt:lpstr>Tendências teóricas atuais </vt:lpstr>
      <vt:lpstr>Tendências teóricas atuais </vt:lpstr>
      <vt:lpstr>MENSAGEM FINAL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de Saúde</dc:title>
  <dc:creator>Simone Schenkman</dc:creator>
  <cp:lastModifiedBy>Aylene Emília Moraes Bousquat</cp:lastModifiedBy>
  <cp:revision>131</cp:revision>
  <dcterms:created xsi:type="dcterms:W3CDTF">2020-03-04T13:06:56Z</dcterms:created>
  <dcterms:modified xsi:type="dcterms:W3CDTF">2023-05-08T12:07:25Z</dcterms:modified>
</cp:coreProperties>
</file>