
<file path=[Content_Types].xml><?xml version="1.0" encoding="utf-8"?>
<Types xmlns="http://schemas.openxmlformats.org/package/2006/content-types">
  <Default Extension="JPG" ContentType="image/jpeg"/>
  <Default Extension="emf" ContentType="image/x-emf"/>
  <Default Extension="xls" ContentType="application/vnd.ms-excel"/>
  <Default Extension="doc" ContentType="application/msword"/>
  <Default Extension="xml" ContentType="application/xml"/>
  <Default Extension="bin" ContentType="application/vnd.openxmlformats-officedocument.oleObject"/>
  <Default Extension="jpeg" ContentType="image/jpeg"/>
  <Default Extension="vml" ContentType="application/vnd.openxmlformats-officedocument.vmlDrawing"/>
  <Default Extension="png" ContentType="image/png"/>
  <Default Extension="MPG" ContentType="video/mpeg"/>
  <Default Extension="wmf" ContentType="image/x-wmf"/>
  <Default Extension="gif" ContentType="image/gif"/>
  <Default Extension="tmp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7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8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5" r:id="rId2"/>
    <p:sldMasterId id="2147483765" r:id="rId3"/>
    <p:sldMasterId id="2147483779" r:id="rId4"/>
    <p:sldMasterId id="2147483797" r:id="rId5"/>
    <p:sldMasterId id="2147483833" r:id="rId6"/>
    <p:sldMasterId id="2147483853" r:id="rId7"/>
    <p:sldMasterId id="2147483871" r:id="rId8"/>
    <p:sldMasterId id="2147483884" r:id="rId9"/>
  </p:sldMasterIdLst>
  <p:notesMasterIdLst>
    <p:notesMasterId r:id="rId96"/>
  </p:notesMasterIdLst>
  <p:sldIdLst>
    <p:sldId id="459" r:id="rId10"/>
    <p:sldId id="437" r:id="rId11"/>
    <p:sldId id="411" r:id="rId12"/>
    <p:sldId id="335" r:id="rId13"/>
    <p:sldId id="440" r:id="rId14"/>
    <p:sldId id="333" r:id="rId15"/>
    <p:sldId id="412" r:id="rId16"/>
    <p:sldId id="414" r:id="rId17"/>
    <p:sldId id="413" r:id="rId18"/>
    <p:sldId id="371" r:id="rId19"/>
    <p:sldId id="409" r:id="rId20"/>
    <p:sldId id="372" r:id="rId21"/>
    <p:sldId id="419" r:id="rId22"/>
    <p:sldId id="418" r:id="rId23"/>
    <p:sldId id="374" r:id="rId24"/>
    <p:sldId id="375" r:id="rId25"/>
    <p:sldId id="376" r:id="rId26"/>
    <p:sldId id="416" r:id="rId27"/>
    <p:sldId id="417" r:id="rId28"/>
    <p:sldId id="382" r:id="rId29"/>
    <p:sldId id="438" r:id="rId30"/>
    <p:sldId id="410" r:id="rId31"/>
    <p:sldId id="384" r:id="rId32"/>
    <p:sldId id="420" r:id="rId33"/>
    <p:sldId id="383" r:id="rId34"/>
    <p:sldId id="439" r:id="rId35"/>
    <p:sldId id="357" r:id="rId36"/>
    <p:sldId id="358" r:id="rId37"/>
    <p:sldId id="359" r:id="rId38"/>
    <p:sldId id="381" r:id="rId39"/>
    <p:sldId id="268" r:id="rId40"/>
    <p:sldId id="284" r:id="rId41"/>
    <p:sldId id="343" r:id="rId42"/>
    <p:sldId id="360" r:id="rId43"/>
    <p:sldId id="385" r:id="rId44"/>
    <p:sldId id="386" r:id="rId45"/>
    <p:sldId id="387" r:id="rId46"/>
    <p:sldId id="388" r:id="rId47"/>
    <p:sldId id="389" r:id="rId48"/>
    <p:sldId id="441" r:id="rId49"/>
    <p:sldId id="443" r:id="rId50"/>
    <p:sldId id="444" r:id="rId51"/>
    <p:sldId id="445" r:id="rId52"/>
    <p:sldId id="446" r:id="rId53"/>
    <p:sldId id="447" r:id="rId54"/>
    <p:sldId id="448" r:id="rId55"/>
    <p:sldId id="460" r:id="rId56"/>
    <p:sldId id="461" r:id="rId57"/>
    <p:sldId id="462" r:id="rId58"/>
    <p:sldId id="463" r:id="rId59"/>
    <p:sldId id="464" r:id="rId60"/>
    <p:sldId id="465" r:id="rId61"/>
    <p:sldId id="466" r:id="rId62"/>
    <p:sldId id="467" r:id="rId63"/>
    <p:sldId id="468" r:id="rId64"/>
    <p:sldId id="469" r:id="rId65"/>
    <p:sldId id="470" r:id="rId66"/>
    <p:sldId id="471" r:id="rId67"/>
    <p:sldId id="472" r:id="rId68"/>
    <p:sldId id="473" r:id="rId69"/>
    <p:sldId id="474" r:id="rId70"/>
    <p:sldId id="475" r:id="rId71"/>
    <p:sldId id="476" r:id="rId72"/>
    <p:sldId id="477" r:id="rId73"/>
    <p:sldId id="478" r:id="rId74"/>
    <p:sldId id="479" r:id="rId75"/>
    <p:sldId id="480" r:id="rId76"/>
    <p:sldId id="481" r:id="rId77"/>
    <p:sldId id="482" r:id="rId78"/>
    <p:sldId id="483" r:id="rId79"/>
    <p:sldId id="484" r:id="rId80"/>
    <p:sldId id="485" r:id="rId81"/>
    <p:sldId id="486" r:id="rId82"/>
    <p:sldId id="487" r:id="rId83"/>
    <p:sldId id="488" r:id="rId84"/>
    <p:sldId id="489" r:id="rId85"/>
    <p:sldId id="490" r:id="rId86"/>
    <p:sldId id="491" r:id="rId87"/>
    <p:sldId id="492" r:id="rId88"/>
    <p:sldId id="493" r:id="rId89"/>
    <p:sldId id="494" r:id="rId90"/>
    <p:sldId id="495" r:id="rId91"/>
    <p:sldId id="496" r:id="rId92"/>
    <p:sldId id="456" r:id="rId93"/>
    <p:sldId id="457" r:id="rId94"/>
    <p:sldId id="370" r:id="rId95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0000"/>
    <a:srgbClr val="66FF33"/>
    <a:srgbClr val="FFCC66"/>
    <a:srgbClr val="FFCC00"/>
    <a:srgbClr val="996633"/>
    <a:srgbClr val="0033C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94" autoAdjust="0"/>
    <p:restoredTop sz="92966" autoAdjust="0"/>
  </p:normalViewPr>
  <p:slideViewPr>
    <p:cSldViewPr>
      <p:cViewPr varScale="1">
        <p:scale>
          <a:sx n="105" d="100"/>
          <a:sy n="105" d="100"/>
        </p:scale>
        <p:origin x="1640" y="1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50" Type="http://schemas.openxmlformats.org/officeDocument/2006/relationships/slide" Target="slides/slide41.xml"/><Relationship Id="rId51" Type="http://schemas.openxmlformats.org/officeDocument/2006/relationships/slide" Target="slides/slide42.xml"/><Relationship Id="rId52" Type="http://schemas.openxmlformats.org/officeDocument/2006/relationships/slide" Target="slides/slide43.xml"/><Relationship Id="rId53" Type="http://schemas.openxmlformats.org/officeDocument/2006/relationships/slide" Target="slides/slide44.xml"/><Relationship Id="rId54" Type="http://schemas.openxmlformats.org/officeDocument/2006/relationships/slide" Target="slides/slide45.xml"/><Relationship Id="rId55" Type="http://schemas.openxmlformats.org/officeDocument/2006/relationships/slide" Target="slides/slide46.xml"/><Relationship Id="rId56" Type="http://schemas.openxmlformats.org/officeDocument/2006/relationships/slide" Target="slides/slide47.xml"/><Relationship Id="rId57" Type="http://schemas.openxmlformats.org/officeDocument/2006/relationships/slide" Target="slides/slide48.xml"/><Relationship Id="rId58" Type="http://schemas.openxmlformats.org/officeDocument/2006/relationships/slide" Target="slides/slide49.xml"/><Relationship Id="rId59" Type="http://schemas.openxmlformats.org/officeDocument/2006/relationships/slide" Target="slides/slide50.xml"/><Relationship Id="rId70" Type="http://schemas.openxmlformats.org/officeDocument/2006/relationships/slide" Target="slides/slide61.xml"/><Relationship Id="rId71" Type="http://schemas.openxmlformats.org/officeDocument/2006/relationships/slide" Target="slides/slide62.xml"/><Relationship Id="rId72" Type="http://schemas.openxmlformats.org/officeDocument/2006/relationships/slide" Target="slides/slide63.xml"/><Relationship Id="rId73" Type="http://schemas.openxmlformats.org/officeDocument/2006/relationships/slide" Target="slides/slide64.xml"/><Relationship Id="rId74" Type="http://schemas.openxmlformats.org/officeDocument/2006/relationships/slide" Target="slides/slide65.xml"/><Relationship Id="rId75" Type="http://schemas.openxmlformats.org/officeDocument/2006/relationships/slide" Target="slides/slide66.xml"/><Relationship Id="rId76" Type="http://schemas.openxmlformats.org/officeDocument/2006/relationships/slide" Target="slides/slide67.xml"/><Relationship Id="rId77" Type="http://schemas.openxmlformats.org/officeDocument/2006/relationships/slide" Target="slides/slide68.xml"/><Relationship Id="rId78" Type="http://schemas.openxmlformats.org/officeDocument/2006/relationships/slide" Target="slides/slide69.xml"/><Relationship Id="rId79" Type="http://schemas.openxmlformats.org/officeDocument/2006/relationships/slide" Target="slides/slide70.xml"/><Relationship Id="rId90" Type="http://schemas.openxmlformats.org/officeDocument/2006/relationships/slide" Target="slides/slide81.xml"/><Relationship Id="rId91" Type="http://schemas.openxmlformats.org/officeDocument/2006/relationships/slide" Target="slides/slide82.xml"/><Relationship Id="rId92" Type="http://schemas.openxmlformats.org/officeDocument/2006/relationships/slide" Target="slides/slide83.xml"/><Relationship Id="rId93" Type="http://schemas.openxmlformats.org/officeDocument/2006/relationships/slide" Target="slides/slide84.xml"/><Relationship Id="rId94" Type="http://schemas.openxmlformats.org/officeDocument/2006/relationships/slide" Target="slides/slide85.xml"/><Relationship Id="rId95" Type="http://schemas.openxmlformats.org/officeDocument/2006/relationships/slide" Target="slides/slide86.xml"/><Relationship Id="rId96" Type="http://schemas.openxmlformats.org/officeDocument/2006/relationships/notesMaster" Target="notesMasters/notesMaster1.xml"/><Relationship Id="rId97" Type="http://schemas.openxmlformats.org/officeDocument/2006/relationships/presProps" Target="presProps.xml"/><Relationship Id="rId98" Type="http://schemas.openxmlformats.org/officeDocument/2006/relationships/viewProps" Target="viewProps.xml"/><Relationship Id="rId99" Type="http://schemas.openxmlformats.org/officeDocument/2006/relationships/theme" Target="theme/theme1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Relationship Id="rId47" Type="http://schemas.openxmlformats.org/officeDocument/2006/relationships/slide" Target="slides/slide38.xml"/><Relationship Id="rId48" Type="http://schemas.openxmlformats.org/officeDocument/2006/relationships/slide" Target="slides/slide39.xml"/><Relationship Id="rId49" Type="http://schemas.openxmlformats.org/officeDocument/2006/relationships/slide" Target="slides/slide40.xml"/><Relationship Id="rId60" Type="http://schemas.openxmlformats.org/officeDocument/2006/relationships/slide" Target="slides/slide51.xml"/><Relationship Id="rId61" Type="http://schemas.openxmlformats.org/officeDocument/2006/relationships/slide" Target="slides/slide52.xml"/><Relationship Id="rId62" Type="http://schemas.openxmlformats.org/officeDocument/2006/relationships/slide" Target="slides/slide53.xml"/><Relationship Id="rId63" Type="http://schemas.openxmlformats.org/officeDocument/2006/relationships/slide" Target="slides/slide54.xml"/><Relationship Id="rId64" Type="http://schemas.openxmlformats.org/officeDocument/2006/relationships/slide" Target="slides/slide55.xml"/><Relationship Id="rId65" Type="http://schemas.openxmlformats.org/officeDocument/2006/relationships/slide" Target="slides/slide56.xml"/><Relationship Id="rId66" Type="http://schemas.openxmlformats.org/officeDocument/2006/relationships/slide" Target="slides/slide57.xml"/><Relationship Id="rId67" Type="http://schemas.openxmlformats.org/officeDocument/2006/relationships/slide" Target="slides/slide58.xml"/><Relationship Id="rId68" Type="http://schemas.openxmlformats.org/officeDocument/2006/relationships/slide" Target="slides/slide59.xml"/><Relationship Id="rId69" Type="http://schemas.openxmlformats.org/officeDocument/2006/relationships/slide" Target="slides/slide60.xml"/><Relationship Id="rId100" Type="http://schemas.openxmlformats.org/officeDocument/2006/relationships/tableStyles" Target="tableStyles.xml"/><Relationship Id="rId80" Type="http://schemas.openxmlformats.org/officeDocument/2006/relationships/slide" Target="slides/slide71.xml"/><Relationship Id="rId81" Type="http://schemas.openxmlformats.org/officeDocument/2006/relationships/slide" Target="slides/slide72.xml"/><Relationship Id="rId82" Type="http://schemas.openxmlformats.org/officeDocument/2006/relationships/slide" Target="slides/slide73.xml"/><Relationship Id="rId83" Type="http://schemas.openxmlformats.org/officeDocument/2006/relationships/slide" Target="slides/slide74.xml"/><Relationship Id="rId84" Type="http://schemas.openxmlformats.org/officeDocument/2006/relationships/slide" Target="slides/slide75.xml"/><Relationship Id="rId85" Type="http://schemas.openxmlformats.org/officeDocument/2006/relationships/slide" Target="slides/slide76.xml"/><Relationship Id="rId86" Type="http://schemas.openxmlformats.org/officeDocument/2006/relationships/slide" Target="slides/slide77.xml"/><Relationship Id="rId87" Type="http://schemas.openxmlformats.org/officeDocument/2006/relationships/slide" Target="slides/slide78.xml"/><Relationship Id="rId88" Type="http://schemas.openxmlformats.org/officeDocument/2006/relationships/slide" Target="slides/slide79.xml"/><Relationship Id="rId89" Type="http://schemas.openxmlformats.org/officeDocument/2006/relationships/slide" Target="slides/slide80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JPG"/><Relationship Id="rId1" Type="http://schemas.openxmlformats.org/officeDocument/2006/relationships/image" Target="../media/image60.JPG"/><Relationship Id="rId2" Type="http://schemas.openxmlformats.org/officeDocument/2006/relationships/image" Target="../media/image61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JPG"/><Relationship Id="rId1" Type="http://schemas.openxmlformats.org/officeDocument/2006/relationships/image" Target="../media/image60.JPG"/><Relationship Id="rId2" Type="http://schemas.openxmlformats.org/officeDocument/2006/relationships/image" Target="../media/image61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C492FD-9EB0-44BD-9D67-8D6EEC16275A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C788B008-55DC-4EDA-90C8-0563A0E77B4B}">
      <dgm:prSet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chemeClr val="bg1"/>
        </a:solidFill>
        <a:effectLst>
          <a:glow rad="101600">
            <a:schemeClr val="tx1">
              <a:alpha val="60000"/>
            </a:schemeClr>
          </a:glow>
          <a:innerShdw blurRad="114300">
            <a:prstClr val="black"/>
          </a:innerShdw>
        </a:effectLst>
      </dgm:spPr>
      <dgm:t>
        <a:bodyPr/>
        <a:lstStyle/>
        <a:p>
          <a:pPr algn="ctr" rtl="0"/>
          <a:r>
            <a:rPr lang="pt-BR" sz="2400" b="1" dirty="0" smtClean="0">
              <a:solidFill>
                <a:srgbClr val="008000"/>
              </a:solidFill>
            </a:rPr>
            <a:t>Transformação do IFT em DKN, ácido benzóico e outros produtos em função dos regimes de umidade no solo</a:t>
          </a:r>
          <a:endParaRPr lang="pt-BR" sz="2400" b="1" dirty="0">
            <a:solidFill>
              <a:srgbClr val="008000"/>
            </a:solidFill>
          </a:endParaRPr>
        </a:p>
      </dgm:t>
    </dgm:pt>
    <dgm:pt modelId="{F79E50DE-D182-424B-95B4-33EB455204C5}" type="parTrans" cxnId="{69D382BF-0BA3-4F60-91E0-94F8CFAAA747}">
      <dgm:prSet/>
      <dgm:spPr/>
      <dgm:t>
        <a:bodyPr/>
        <a:lstStyle/>
        <a:p>
          <a:pPr algn="ctr"/>
          <a:endParaRPr lang="pt-BR" sz="2000" b="1"/>
        </a:p>
      </dgm:t>
    </dgm:pt>
    <dgm:pt modelId="{EB136E54-218E-4485-A1BF-F8533676E359}" type="sibTrans" cxnId="{69D382BF-0BA3-4F60-91E0-94F8CFAAA747}">
      <dgm:prSet/>
      <dgm:spPr/>
      <dgm:t>
        <a:bodyPr/>
        <a:lstStyle/>
        <a:p>
          <a:pPr algn="ctr"/>
          <a:endParaRPr lang="pt-BR" sz="2000" b="1"/>
        </a:p>
      </dgm:t>
    </dgm:pt>
    <dgm:pt modelId="{CCA99F8F-D9CF-48CD-92AF-ED27E4D0062F}" type="pres">
      <dgm:prSet presAssocID="{C4C492FD-9EB0-44BD-9D67-8D6EEC16275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77695F2B-7C0D-40CD-8C82-9D3A9A35D3C6}" type="pres">
      <dgm:prSet presAssocID="{C788B008-55DC-4EDA-90C8-0563A0E77B4B}" presName="parentText" presStyleLbl="node1" presStyleIdx="0" presStyleCnt="1" custLinFactNeighborX="4086" custLinFactNeighborY="-2849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73AEE3EF-9F3D-4B12-AC4A-03C6BAB9D987}" type="presOf" srcId="{C788B008-55DC-4EDA-90C8-0563A0E77B4B}" destId="{77695F2B-7C0D-40CD-8C82-9D3A9A35D3C6}" srcOrd="0" destOrd="0" presId="urn:microsoft.com/office/officeart/2005/8/layout/vList2"/>
    <dgm:cxn modelId="{69D382BF-0BA3-4F60-91E0-94F8CFAAA747}" srcId="{C4C492FD-9EB0-44BD-9D67-8D6EEC16275A}" destId="{C788B008-55DC-4EDA-90C8-0563A0E77B4B}" srcOrd="0" destOrd="0" parTransId="{F79E50DE-D182-424B-95B4-33EB455204C5}" sibTransId="{EB136E54-218E-4485-A1BF-F8533676E359}"/>
    <dgm:cxn modelId="{6F8C15EE-D5E4-4715-A255-1F4B4F2CE62D}" type="presOf" srcId="{C4C492FD-9EB0-44BD-9D67-8D6EEC16275A}" destId="{CCA99F8F-D9CF-48CD-92AF-ED27E4D0062F}" srcOrd="0" destOrd="0" presId="urn:microsoft.com/office/officeart/2005/8/layout/vList2"/>
    <dgm:cxn modelId="{88B3EA62-B2A9-4F20-90C4-3AC17FDBDDED}" type="presParOf" srcId="{CCA99F8F-D9CF-48CD-92AF-ED27E4D0062F}" destId="{77695F2B-7C0D-40CD-8C82-9D3A9A35D3C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3538B6-F24F-414F-B253-7C150B8A784E}" type="doc">
      <dgm:prSet loTypeId="urn:microsoft.com/office/officeart/2005/8/layout/cycle6" loCatId="relationship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pt-BR"/>
        </a:p>
      </dgm:t>
    </dgm:pt>
    <dgm:pt modelId="{5CEAA8E8-2EFB-40A6-A197-ED1D911E9DA1}">
      <dgm:prSet phldrT="[Texto]" custT="1"/>
      <dgm:spPr>
        <a:solidFill>
          <a:schemeClr val="accent1">
            <a:lumMod val="60000"/>
            <a:lumOff val="40000"/>
          </a:schemeClr>
        </a:solidFill>
      </dgm:spPr>
      <dgm:t>
        <a:bodyPr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/>
        <a:p>
          <a:r>
            <a:rPr lang="pt-BR" sz="2400" b="1" cap="none" spc="0" dirty="0" smtClean="0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bg1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Menor uso da mão de obra</a:t>
          </a:r>
          <a:endParaRPr lang="pt-BR" sz="2400" b="1" cap="none" spc="0" dirty="0">
            <a:ln>
              <a:solidFill>
                <a:schemeClr val="bg1">
                  <a:lumMod val="75000"/>
                </a:schemeClr>
              </a:solidFill>
            </a:ln>
            <a:solidFill>
              <a:schemeClr val="bg1">
                <a:lumMod val="75000"/>
              </a:schemeClr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7A5929-81A7-4F14-A850-689F4544D80D}" type="parTrans" cxnId="{A7D25E80-C498-4458-A6ED-2104780BD79B}">
      <dgm:prSet/>
      <dgm:spPr/>
      <dgm:t>
        <a:bodyPr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/>
        <a:p>
          <a:endParaRPr lang="pt-BR" sz="2000" b="1" cap="none" spc="0">
            <a:ln>
              <a:solidFill>
                <a:schemeClr val="bg1">
                  <a:lumMod val="75000"/>
                </a:schemeClr>
              </a:solidFill>
            </a:ln>
            <a:solidFill>
              <a:schemeClr val="bg1">
                <a:lumMod val="75000"/>
              </a:schemeClr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019250-E77F-439D-8F8A-89C29E5AD474}" type="sibTrans" cxnId="{A7D25E80-C498-4458-A6ED-2104780BD79B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/>
        <a:p>
          <a:endParaRPr lang="pt-BR" sz="2000" b="1" cap="none" spc="0">
            <a:ln>
              <a:solidFill>
                <a:schemeClr val="bg1">
                  <a:lumMod val="75000"/>
                </a:schemeClr>
              </a:solidFill>
            </a:ln>
            <a:solidFill>
              <a:schemeClr val="bg1">
                <a:lumMod val="75000"/>
              </a:schemeClr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5A4462-9EA1-4099-B4E8-B73BDB44FE28}">
      <dgm:prSet phldrT="[Texto]" custT="1"/>
      <dgm:spPr/>
      <dgm:t>
        <a:bodyPr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/>
        <a:p>
          <a:r>
            <a:rPr lang="pt-BR" sz="2400" b="1" cap="none" spc="0" dirty="0" smtClean="0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bg1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Eficiência do uso da água</a:t>
          </a:r>
          <a:endParaRPr lang="pt-BR" sz="2400" b="1" cap="none" spc="0" dirty="0">
            <a:ln>
              <a:solidFill>
                <a:schemeClr val="bg1">
                  <a:lumMod val="75000"/>
                </a:schemeClr>
              </a:solidFill>
            </a:ln>
            <a:solidFill>
              <a:schemeClr val="bg1">
                <a:lumMod val="75000"/>
              </a:schemeClr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A82B00-5C53-4E98-837B-4F8534A165C0}" type="parTrans" cxnId="{2F6E3008-5D2B-455A-BF9E-D0473EA5EC8B}">
      <dgm:prSet/>
      <dgm:spPr/>
      <dgm:t>
        <a:bodyPr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/>
        <a:p>
          <a:endParaRPr lang="pt-BR" sz="2000" b="1" cap="none" spc="0">
            <a:ln>
              <a:solidFill>
                <a:schemeClr val="bg1">
                  <a:lumMod val="75000"/>
                </a:schemeClr>
              </a:solidFill>
            </a:ln>
            <a:solidFill>
              <a:schemeClr val="bg1">
                <a:lumMod val="75000"/>
              </a:schemeClr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BD5AF9-8012-492A-B0D1-59C1302FFDF2}" type="sibTrans" cxnId="{2F6E3008-5D2B-455A-BF9E-D0473EA5EC8B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/>
        <a:p>
          <a:endParaRPr lang="pt-BR" sz="2000" b="1" cap="none" spc="0">
            <a:ln>
              <a:solidFill>
                <a:schemeClr val="bg1">
                  <a:lumMod val="75000"/>
                </a:schemeClr>
              </a:solidFill>
            </a:ln>
            <a:solidFill>
              <a:schemeClr val="bg1">
                <a:lumMod val="75000"/>
              </a:schemeClr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8E3226-6338-4E04-A669-0D301A8EEE44}">
      <dgm:prSet phldrT="[Texto]" custT="1"/>
      <dgm:spPr/>
      <dgm:t>
        <a:bodyPr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/>
        <a:p>
          <a:r>
            <a:rPr lang="pt-BR" sz="2400" b="1" cap="none" spc="0" dirty="0" smtClean="0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bg1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Redução da </a:t>
          </a:r>
          <a:r>
            <a:rPr lang="pt-BR" sz="2400" b="1" cap="none" spc="0" dirty="0" err="1" smtClean="0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bg1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eroção</a:t>
          </a:r>
          <a:endParaRPr lang="pt-BR" sz="2400" b="1" cap="none" spc="0" dirty="0">
            <a:ln>
              <a:solidFill>
                <a:schemeClr val="bg1">
                  <a:lumMod val="75000"/>
                </a:schemeClr>
              </a:solidFill>
            </a:ln>
            <a:solidFill>
              <a:schemeClr val="bg1">
                <a:lumMod val="75000"/>
              </a:schemeClr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1DB5B2-4BC1-4247-919B-CD37E365D854}" type="parTrans" cxnId="{3A4AD315-87E1-4496-90BA-17BB59CAB142}">
      <dgm:prSet/>
      <dgm:spPr/>
      <dgm:t>
        <a:bodyPr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/>
        <a:p>
          <a:endParaRPr lang="pt-BR" sz="2000" b="1" cap="none" spc="0">
            <a:ln>
              <a:solidFill>
                <a:schemeClr val="bg1">
                  <a:lumMod val="75000"/>
                </a:schemeClr>
              </a:solidFill>
            </a:ln>
            <a:solidFill>
              <a:schemeClr val="bg1">
                <a:lumMod val="75000"/>
              </a:schemeClr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1E8DE5-398E-4CAD-98EA-0A59888B463A}" type="sibTrans" cxnId="{3A4AD315-87E1-4496-90BA-17BB59CAB142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/>
        <a:p>
          <a:endParaRPr lang="pt-BR" sz="2000" b="1" cap="none" spc="0">
            <a:ln>
              <a:solidFill>
                <a:schemeClr val="bg1">
                  <a:lumMod val="75000"/>
                </a:schemeClr>
              </a:solidFill>
            </a:ln>
            <a:solidFill>
              <a:schemeClr val="bg1">
                <a:lumMod val="75000"/>
              </a:schemeClr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DDB782-8D5C-483F-8BB2-11D04B65E5E5}">
      <dgm:prSet phldrT="[Texto]" custT="1"/>
      <dgm:spPr/>
      <dgm:t>
        <a:bodyPr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/>
        <a:p>
          <a:r>
            <a:rPr lang="pt-BR" sz="2400" b="1" cap="none" spc="0" dirty="0" smtClean="0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bg1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Melhoria das propriedades do solo</a:t>
          </a:r>
          <a:endParaRPr lang="pt-BR" sz="2400" b="1" cap="none" spc="0" dirty="0">
            <a:ln>
              <a:solidFill>
                <a:schemeClr val="bg1">
                  <a:lumMod val="75000"/>
                </a:schemeClr>
              </a:solidFill>
            </a:ln>
            <a:solidFill>
              <a:schemeClr val="bg1">
                <a:lumMod val="75000"/>
              </a:schemeClr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E09432-E35B-4320-B0BE-A2CACC97C5AE}" type="parTrans" cxnId="{D1F2E17E-A8D3-4C40-BEF0-37C920755346}">
      <dgm:prSet/>
      <dgm:spPr/>
      <dgm:t>
        <a:bodyPr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/>
        <a:p>
          <a:endParaRPr lang="pt-BR" sz="2000" b="1" cap="none" spc="0">
            <a:ln>
              <a:solidFill>
                <a:schemeClr val="bg1">
                  <a:lumMod val="75000"/>
                </a:schemeClr>
              </a:solidFill>
            </a:ln>
            <a:solidFill>
              <a:schemeClr val="bg1">
                <a:lumMod val="75000"/>
              </a:schemeClr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401488-CDA4-4546-8E8B-4629D9CDB331}" type="sibTrans" cxnId="{D1F2E17E-A8D3-4C40-BEF0-37C920755346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/>
        <a:p>
          <a:endParaRPr lang="pt-BR" sz="2000" b="1" cap="none" spc="0">
            <a:ln>
              <a:solidFill>
                <a:schemeClr val="bg1">
                  <a:lumMod val="75000"/>
                </a:schemeClr>
              </a:solidFill>
            </a:ln>
            <a:solidFill>
              <a:schemeClr val="bg1">
                <a:lumMod val="75000"/>
              </a:schemeClr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AF4CBE-81AD-4B53-9FD8-5AACB8D93241}" type="pres">
      <dgm:prSet presAssocID="{7A3538B6-F24F-414F-B253-7C150B8A784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66543617-31C7-4835-9C0B-F73D7220223F}" type="pres">
      <dgm:prSet presAssocID="{5CEAA8E8-2EFB-40A6-A197-ED1D911E9DA1}" presName="node" presStyleLbl="node1" presStyleIdx="0" presStyleCnt="4" custScaleX="200232" custRadScaleRad="92151" custRadScaleInc="-2041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2C79E22-5C3F-4E4F-97CA-DF8D33F26966}" type="pres">
      <dgm:prSet presAssocID="{5CEAA8E8-2EFB-40A6-A197-ED1D911E9DA1}" presName="spNode" presStyleCnt="0"/>
      <dgm:spPr/>
    </dgm:pt>
    <dgm:pt modelId="{54191715-44AC-4BEA-BBD2-B4577929F6F3}" type="pres">
      <dgm:prSet presAssocID="{0D019250-E77F-439D-8F8A-89C29E5AD474}" presName="sibTrans" presStyleLbl="sibTrans1D1" presStyleIdx="0" presStyleCnt="4"/>
      <dgm:spPr/>
      <dgm:t>
        <a:bodyPr/>
        <a:lstStyle/>
        <a:p>
          <a:endParaRPr lang="pt-BR"/>
        </a:p>
      </dgm:t>
    </dgm:pt>
    <dgm:pt modelId="{FE835767-CC20-4771-9901-9ACB9A91D5AB}" type="pres">
      <dgm:prSet presAssocID="{2C5A4462-9EA1-4099-B4E8-B73BDB44FE28}" presName="node" presStyleLbl="node1" presStyleIdx="1" presStyleCnt="4" custScaleX="222030" custScaleY="105115" custRadScaleRad="134964" custRadScaleInc="355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3A5F9C2-EBA3-4AE0-BC2A-B7BA6CC7733D}" type="pres">
      <dgm:prSet presAssocID="{2C5A4462-9EA1-4099-B4E8-B73BDB44FE28}" presName="spNode" presStyleCnt="0"/>
      <dgm:spPr/>
    </dgm:pt>
    <dgm:pt modelId="{D82EE7AE-95E5-4EB5-9EE5-86B0441910C9}" type="pres">
      <dgm:prSet presAssocID="{07BD5AF9-8012-492A-B0D1-59C1302FFDF2}" presName="sibTrans" presStyleLbl="sibTrans1D1" presStyleIdx="1" presStyleCnt="4"/>
      <dgm:spPr/>
      <dgm:t>
        <a:bodyPr/>
        <a:lstStyle/>
        <a:p>
          <a:endParaRPr lang="pt-BR"/>
        </a:p>
      </dgm:t>
    </dgm:pt>
    <dgm:pt modelId="{CBD7BE10-D9D4-46C1-A37B-5392543B2DFF}" type="pres">
      <dgm:prSet presAssocID="{288E3226-6338-4E04-A669-0D301A8EEE44}" presName="node" presStyleLbl="node1" presStyleIdx="2" presStyleCnt="4" custScaleX="21922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E46A7B3-831C-45E9-9700-27701EF96A26}" type="pres">
      <dgm:prSet presAssocID="{288E3226-6338-4E04-A669-0D301A8EEE44}" presName="spNode" presStyleCnt="0"/>
      <dgm:spPr/>
    </dgm:pt>
    <dgm:pt modelId="{B0FAB211-24F1-4F70-97E1-EC0F7C2B56F2}" type="pres">
      <dgm:prSet presAssocID="{7A1E8DE5-398E-4CAD-98EA-0A59888B463A}" presName="sibTrans" presStyleLbl="sibTrans1D1" presStyleIdx="2" presStyleCnt="4"/>
      <dgm:spPr/>
      <dgm:t>
        <a:bodyPr/>
        <a:lstStyle/>
        <a:p>
          <a:endParaRPr lang="pt-BR"/>
        </a:p>
      </dgm:t>
    </dgm:pt>
    <dgm:pt modelId="{54D11695-5B91-431C-AF18-5B51D996DD50}" type="pres">
      <dgm:prSet presAssocID="{61DDB782-8D5C-483F-8BB2-11D04B65E5E5}" presName="node" presStyleLbl="node1" presStyleIdx="3" presStyleCnt="4" custScaleX="249675" custRadScaleRad="122460" custRadScaleInc="-745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793BADE-C2A9-4823-806F-C99E3E365E0A}" type="pres">
      <dgm:prSet presAssocID="{61DDB782-8D5C-483F-8BB2-11D04B65E5E5}" presName="spNode" presStyleCnt="0"/>
      <dgm:spPr/>
    </dgm:pt>
    <dgm:pt modelId="{8BD34704-3D02-446B-AD08-EDE53069511F}" type="pres">
      <dgm:prSet presAssocID="{9A401488-CDA4-4546-8E8B-4629D9CDB331}" presName="sibTrans" presStyleLbl="sibTrans1D1" presStyleIdx="3" presStyleCnt="4"/>
      <dgm:spPr/>
      <dgm:t>
        <a:bodyPr/>
        <a:lstStyle/>
        <a:p>
          <a:endParaRPr lang="pt-BR"/>
        </a:p>
      </dgm:t>
    </dgm:pt>
  </dgm:ptLst>
  <dgm:cxnLst>
    <dgm:cxn modelId="{A7D25E80-C498-4458-A6ED-2104780BD79B}" srcId="{7A3538B6-F24F-414F-B253-7C150B8A784E}" destId="{5CEAA8E8-2EFB-40A6-A197-ED1D911E9DA1}" srcOrd="0" destOrd="0" parTransId="{FC7A5929-81A7-4F14-A850-689F4544D80D}" sibTransId="{0D019250-E77F-439D-8F8A-89C29E5AD474}"/>
    <dgm:cxn modelId="{D1F2E17E-A8D3-4C40-BEF0-37C920755346}" srcId="{7A3538B6-F24F-414F-B253-7C150B8A784E}" destId="{61DDB782-8D5C-483F-8BB2-11D04B65E5E5}" srcOrd="3" destOrd="0" parTransId="{B0E09432-E35B-4320-B0BE-A2CACC97C5AE}" sibTransId="{9A401488-CDA4-4546-8E8B-4629D9CDB331}"/>
    <dgm:cxn modelId="{04A58E5D-7C86-4600-845B-D143D0BA0B2C}" type="presOf" srcId="{5CEAA8E8-2EFB-40A6-A197-ED1D911E9DA1}" destId="{66543617-31C7-4835-9C0B-F73D7220223F}" srcOrd="0" destOrd="0" presId="urn:microsoft.com/office/officeart/2005/8/layout/cycle6"/>
    <dgm:cxn modelId="{7B18A196-0417-4A6D-8E74-3D67A348F6B2}" type="presOf" srcId="{7A1E8DE5-398E-4CAD-98EA-0A59888B463A}" destId="{B0FAB211-24F1-4F70-97E1-EC0F7C2B56F2}" srcOrd="0" destOrd="0" presId="urn:microsoft.com/office/officeart/2005/8/layout/cycle6"/>
    <dgm:cxn modelId="{2F6E3008-5D2B-455A-BF9E-D0473EA5EC8B}" srcId="{7A3538B6-F24F-414F-B253-7C150B8A784E}" destId="{2C5A4462-9EA1-4099-B4E8-B73BDB44FE28}" srcOrd="1" destOrd="0" parTransId="{F1A82B00-5C53-4E98-837B-4F8534A165C0}" sibTransId="{07BD5AF9-8012-492A-B0D1-59C1302FFDF2}"/>
    <dgm:cxn modelId="{28569FE4-67AE-42E9-9809-EA9779D8A794}" type="presOf" srcId="{7A3538B6-F24F-414F-B253-7C150B8A784E}" destId="{5FAF4CBE-81AD-4B53-9FD8-5AACB8D93241}" srcOrd="0" destOrd="0" presId="urn:microsoft.com/office/officeart/2005/8/layout/cycle6"/>
    <dgm:cxn modelId="{6819533E-97D1-41A5-B284-3A01B49E837A}" type="presOf" srcId="{288E3226-6338-4E04-A669-0D301A8EEE44}" destId="{CBD7BE10-D9D4-46C1-A37B-5392543B2DFF}" srcOrd="0" destOrd="0" presId="urn:microsoft.com/office/officeart/2005/8/layout/cycle6"/>
    <dgm:cxn modelId="{892EEDA9-F07C-47C8-B65F-607F3978165E}" type="presOf" srcId="{07BD5AF9-8012-492A-B0D1-59C1302FFDF2}" destId="{D82EE7AE-95E5-4EB5-9EE5-86B0441910C9}" srcOrd="0" destOrd="0" presId="urn:microsoft.com/office/officeart/2005/8/layout/cycle6"/>
    <dgm:cxn modelId="{37098BF0-4D31-4B65-BADE-BA86E8FCB99C}" type="presOf" srcId="{2C5A4462-9EA1-4099-B4E8-B73BDB44FE28}" destId="{FE835767-CC20-4771-9901-9ACB9A91D5AB}" srcOrd="0" destOrd="0" presId="urn:microsoft.com/office/officeart/2005/8/layout/cycle6"/>
    <dgm:cxn modelId="{3A4AD315-87E1-4496-90BA-17BB59CAB142}" srcId="{7A3538B6-F24F-414F-B253-7C150B8A784E}" destId="{288E3226-6338-4E04-A669-0D301A8EEE44}" srcOrd="2" destOrd="0" parTransId="{0E1DB5B2-4BC1-4247-919B-CD37E365D854}" sibTransId="{7A1E8DE5-398E-4CAD-98EA-0A59888B463A}"/>
    <dgm:cxn modelId="{78F9DADB-DD7B-4AEE-A296-E3AFBB2BDFB9}" type="presOf" srcId="{9A401488-CDA4-4546-8E8B-4629D9CDB331}" destId="{8BD34704-3D02-446B-AD08-EDE53069511F}" srcOrd="0" destOrd="0" presId="urn:microsoft.com/office/officeart/2005/8/layout/cycle6"/>
    <dgm:cxn modelId="{0622266C-FDA5-4CE4-9AF7-FB6ADE2F8BEC}" type="presOf" srcId="{0D019250-E77F-439D-8F8A-89C29E5AD474}" destId="{54191715-44AC-4BEA-BBD2-B4577929F6F3}" srcOrd="0" destOrd="0" presId="urn:microsoft.com/office/officeart/2005/8/layout/cycle6"/>
    <dgm:cxn modelId="{F0308864-2730-4150-B746-174F90F4FFB8}" type="presOf" srcId="{61DDB782-8D5C-483F-8BB2-11D04B65E5E5}" destId="{54D11695-5B91-431C-AF18-5B51D996DD50}" srcOrd="0" destOrd="0" presId="urn:microsoft.com/office/officeart/2005/8/layout/cycle6"/>
    <dgm:cxn modelId="{8AB9D850-6E8B-4AC4-BD27-C69AF1F934AF}" type="presParOf" srcId="{5FAF4CBE-81AD-4B53-9FD8-5AACB8D93241}" destId="{66543617-31C7-4835-9C0B-F73D7220223F}" srcOrd="0" destOrd="0" presId="urn:microsoft.com/office/officeart/2005/8/layout/cycle6"/>
    <dgm:cxn modelId="{895C406E-FDB6-4714-B37D-0DC3F674CFD8}" type="presParOf" srcId="{5FAF4CBE-81AD-4B53-9FD8-5AACB8D93241}" destId="{62C79E22-5C3F-4E4F-97CA-DF8D33F26966}" srcOrd="1" destOrd="0" presId="urn:microsoft.com/office/officeart/2005/8/layout/cycle6"/>
    <dgm:cxn modelId="{6F565D02-37FC-4FA6-92A7-9D98C3393B58}" type="presParOf" srcId="{5FAF4CBE-81AD-4B53-9FD8-5AACB8D93241}" destId="{54191715-44AC-4BEA-BBD2-B4577929F6F3}" srcOrd="2" destOrd="0" presId="urn:microsoft.com/office/officeart/2005/8/layout/cycle6"/>
    <dgm:cxn modelId="{7D3558CF-E29A-445B-A2C8-174E46B86985}" type="presParOf" srcId="{5FAF4CBE-81AD-4B53-9FD8-5AACB8D93241}" destId="{FE835767-CC20-4771-9901-9ACB9A91D5AB}" srcOrd="3" destOrd="0" presId="urn:microsoft.com/office/officeart/2005/8/layout/cycle6"/>
    <dgm:cxn modelId="{B0F5CE85-47BB-4E99-8E45-585F3D875BF7}" type="presParOf" srcId="{5FAF4CBE-81AD-4B53-9FD8-5AACB8D93241}" destId="{73A5F9C2-EBA3-4AE0-BC2A-B7BA6CC7733D}" srcOrd="4" destOrd="0" presId="urn:microsoft.com/office/officeart/2005/8/layout/cycle6"/>
    <dgm:cxn modelId="{D50D0331-2CAD-4D62-9917-BEB4598E787B}" type="presParOf" srcId="{5FAF4CBE-81AD-4B53-9FD8-5AACB8D93241}" destId="{D82EE7AE-95E5-4EB5-9EE5-86B0441910C9}" srcOrd="5" destOrd="0" presId="urn:microsoft.com/office/officeart/2005/8/layout/cycle6"/>
    <dgm:cxn modelId="{9BEE17E5-A812-4DB8-A97A-CD36EB22F939}" type="presParOf" srcId="{5FAF4CBE-81AD-4B53-9FD8-5AACB8D93241}" destId="{CBD7BE10-D9D4-46C1-A37B-5392543B2DFF}" srcOrd="6" destOrd="0" presId="urn:microsoft.com/office/officeart/2005/8/layout/cycle6"/>
    <dgm:cxn modelId="{19385B7E-B120-4D09-9A02-F814DA80A1E4}" type="presParOf" srcId="{5FAF4CBE-81AD-4B53-9FD8-5AACB8D93241}" destId="{BE46A7B3-831C-45E9-9700-27701EF96A26}" srcOrd="7" destOrd="0" presId="urn:microsoft.com/office/officeart/2005/8/layout/cycle6"/>
    <dgm:cxn modelId="{E42428BB-0944-4184-96E8-329D94BFB3BA}" type="presParOf" srcId="{5FAF4CBE-81AD-4B53-9FD8-5AACB8D93241}" destId="{B0FAB211-24F1-4F70-97E1-EC0F7C2B56F2}" srcOrd="8" destOrd="0" presId="urn:microsoft.com/office/officeart/2005/8/layout/cycle6"/>
    <dgm:cxn modelId="{9A7D47EE-763F-4ED6-A265-6C2177EFE79C}" type="presParOf" srcId="{5FAF4CBE-81AD-4B53-9FD8-5AACB8D93241}" destId="{54D11695-5B91-431C-AF18-5B51D996DD50}" srcOrd="9" destOrd="0" presId="urn:microsoft.com/office/officeart/2005/8/layout/cycle6"/>
    <dgm:cxn modelId="{5B907F2E-6F0C-46B3-B6EC-6C379B4CD5E7}" type="presParOf" srcId="{5FAF4CBE-81AD-4B53-9FD8-5AACB8D93241}" destId="{6793BADE-C2A9-4823-806F-C99E3E365E0A}" srcOrd="10" destOrd="0" presId="urn:microsoft.com/office/officeart/2005/8/layout/cycle6"/>
    <dgm:cxn modelId="{B358C6E0-35A8-4457-A552-0400FFF2075B}" type="presParOf" srcId="{5FAF4CBE-81AD-4B53-9FD8-5AACB8D93241}" destId="{8BD34704-3D02-446B-AD08-EDE53069511F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04B4061-7FBB-4A6E-AEB2-003C676C645E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5B08992-7BEC-4177-B131-172A5A6368FD}">
      <dgm:prSet phldrT="[Texto]" custT="1"/>
      <dgm:spPr/>
      <dgm:t>
        <a:bodyPr/>
        <a:lstStyle/>
        <a:p>
          <a:r>
            <a:rPr lang="pt-BR" sz="2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Possibilita o uso de diferentes mecanismos de ação</a:t>
          </a:r>
          <a:endParaRPr lang="pt-BR" sz="2000" dirty="0"/>
        </a:p>
      </dgm:t>
    </dgm:pt>
    <dgm:pt modelId="{0EE90E75-C09B-4AF8-BDF9-D0FC52D8CB88}" type="parTrans" cxnId="{911D45A9-D175-4153-A3D8-E8D8DB51B1D6}">
      <dgm:prSet/>
      <dgm:spPr/>
      <dgm:t>
        <a:bodyPr/>
        <a:lstStyle/>
        <a:p>
          <a:endParaRPr lang="pt-BR" sz="2000"/>
        </a:p>
      </dgm:t>
    </dgm:pt>
    <dgm:pt modelId="{C93B8E3A-916B-4BE9-920D-6B1BACE0E983}" type="sibTrans" cxnId="{911D45A9-D175-4153-A3D8-E8D8DB51B1D6}">
      <dgm:prSet/>
      <dgm:spPr/>
      <dgm:t>
        <a:bodyPr/>
        <a:lstStyle/>
        <a:p>
          <a:endParaRPr lang="pt-BR" sz="2000"/>
        </a:p>
      </dgm:t>
    </dgm:pt>
    <dgm:pt modelId="{26898312-491E-41B2-BD62-D8EF8BCF8DCD}">
      <dgm:prSet phldrT="[Texto]" custT="1"/>
      <dgm:spPr/>
      <dgm:t>
        <a:bodyPr/>
        <a:lstStyle/>
        <a:p>
          <a:r>
            <a:rPr lang="pt-BR" sz="2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Muitos são eficazes em plantas daninhas de difícil controle</a:t>
          </a:r>
          <a:endParaRPr lang="pt-BR" sz="2000" dirty="0"/>
        </a:p>
      </dgm:t>
    </dgm:pt>
    <dgm:pt modelId="{9D8CFCCE-FDE3-4224-B0D4-98718A37CE5C}" type="parTrans" cxnId="{FC14889F-63EC-4BE8-8E42-E4289EE072E7}">
      <dgm:prSet/>
      <dgm:spPr/>
      <dgm:t>
        <a:bodyPr/>
        <a:lstStyle/>
        <a:p>
          <a:endParaRPr lang="pt-BR" sz="2000"/>
        </a:p>
      </dgm:t>
    </dgm:pt>
    <dgm:pt modelId="{8D63098C-AFAC-431C-B815-F6292478F834}" type="sibTrans" cxnId="{FC14889F-63EC-4BE8-8E42-E4289EE072E7}">
      <dgm:prSet/>
      <dgm:spPr/>
      <dgm:t>
        <a:bodyPr/>
        <a:lstStyle/>
        <a:p>
          <a:endParaRPr lang="pt-BR" sz="2000"/>
        </a:p>
      </dgm:t>
    </dgm:pt>
    <dgm:pt modelId="{4FECBF3D-73AB-46F9-97FE-0EA2E222284B}">
      <dgm:prSet phldrT="[Texto]" custT="1"/>
      <dgm:spPr/>
      <dgm:t>
        <a:bodyPr/>
        <a:lstStyle/>
        <a:p>
          <a:r>
            <a:rPr lang="pt-BR" sz="2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Possibilita o controle em fases precoces, controla fluxos  múltiplos de emergência</a:t>
          </a:r>
          <a:endParaRPr lang="pt-BR" sz="2000" dirty="0"/>
        </a:p>
      </dgm:t>
    </dgm:pt>
    <dgm:pt modelId="{F3B32725-2535-47F3-B74A-2E39F56E6EA7}" type="parTrans" cxnId="{F8A37BEF-CC62-401D-B4E2-BAB8843EC5A6}">
      <dgm:prSet/>
      <dgm:spPr/>
      <dgm:t>
        <a:bodyPr/>
        <a:lstStyle/>
        <a:p>
          <a:endParaRPr lang="pt-BR" sz="2000"/>
        </a:p>
      </dgm:t>
    </dgm:pt>
    <dgm:pt modelId="{ABE0DD8B-53C4-4E20-BCAE-676070EEE98C}" type="sibTrans" cxnId="{F8A37BEF-CC62-401D-B4E2-BAB8843EC5A6}">
      <dgm:prSet/>
      <dgm:spPr/>
      <dgm:t>
        <a:bodyPr/>
        <a:lstStyle/>
        <a:p>
          <a:endParaRPr lang="pt-BR" sz="2000"/>
        </a:p>
      </dgm:t>
    </dgm:pt>
    <dgm:pt modelId="{027FEB39-96B8-4E47-BA6A-DF26A49C4F15}">
      <dgm:prSet phldrT="[Texto]" custT="1"/>
      <dgm:spPr/>
      <dgm:t>
        <a:bodyPr/>
        <a:lstStyle/>
        <a:p>
          <a:r>
            <a:rPr lang="pt-BR" sz="2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Não há muitos casos de plantas daninhas resistentes aos herbicidas residuais</a:t>
          </a:r>
          <a:endParaRPr lang="pt-BR" sz="2000" dirty="0"/>
        </a:p>
      </dgm:t>
    </dgm:pt>
    <dgm:pt modelId="{3F1E0E37-9DE5-4FE5-A692-E569A9B4AC95}" type="parTrans" cxnId="{76678077-2C6A-47D8-A2F3-E7560FACEADF}">
      <dgm:prSet/>
      <dgm:spPr/>
      <dgm:t>
        <a:bodyPr/>
        <a:lstStyle/>
        <a:p>
          <a:endParaRPr lang="pt-BR" sz="2000"/>
        </a:p>
      </dgm:t>
    </dgm:pt>
    <dgm:pt modelId="{A9811D3E-55BA-49EF-84FA-1EA781612742}" type="sibTrans" cxnId="{76678077-2C6A-47D8-A2F3-E7560FACEADF}">
      <dgm:prSet/>
      <dgm:spPr/>
      <dgm:t>
        <a:bodyPr/>
        <a:lstStyle/>
        <a:p>
          <a:endParaRPr lang="pt-BR" sz="2000"/>
        </a:p>
      </dgm:t>
    </dgm:pt>
    <dgm:pt modelId="{A4989F48-3439-4935-BABD-A6D7A13D0B09}">
      <dgm:prSet phldrT="[Texto]" custT="1"/>
      <dgm:spPr/>
      <dgm:t>
        <a:bodyPr/>
        <a:lstStyle/>
        <a:p>
          <a:r>
            <a:rPr lang="pt-BR" sz="2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Pode ser economicamente viável</a:t>
          </a:r>
          <a:endParaRPr lang="pt-BR" sz="2000" dirty="0"/>
        </a:p>
      </dgm:t>
    </dgm:pt>
    <dgm:pt modelId="{DE3754A2-AF60-48D3-8BD9-AB1A0C1941BA}" type="parTrans" cxnId="{5271A43A-50F7-44C0-8EFD-541796C3171F}">
      <dgm:prSet/>
      <dgm:spPr/>
      <dgm:t>
        <a:bodyPr/>
        <a:lstStyle/>
        <a:p>
          <a:endParaRPr lang="pt-BR"/>
        </a:p>
      </dgm:t>
    </dgm:pt>
    <dgm:pt modelId="{D7E7770A-4AF3-4E00-84FE-83090213CD0D}" type="sibTrans" cxnId="{5271A43A-50F7-44C0-8EFD-541796C3171F}">
      <dgm:prSet/>
      <dgm:spPr/>
      <dgm:t>
        <a:bodyPr/>
        <a:lstStyle/>
        <a:p>
          <a:endParaRPr lang="pt-BR"/>
        </a:p>
      </dgm:t>
    </dgm:pt>
    <dgm:pt modelId="{557A3808-17C8-439F-ADCD-0230A82CFF4C}" type="pres">
      <dgm:prSet presAssocID="{A04B4061-7FBB-4A6E-AEB2-003C676C645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EE0E529F-DA7E-4BFE-A39A-37B93BEC9918}" type="pres">
      <dgm:prSet presAssocID="{85B08992-7BEC-4177-B131-172A5A6368FD}" presName="composite" presStyleCnt="0"/>
      <dgm:spPr/>
    </dgm:pt>
    <dgm:pt modelId="{74B0F7CC-8F00-4B3B-A388-DF08D7C6A796}" type="pres">
      <dgm:prSet presAssocID="{85B08992-7BEC-4177-B131-172A5A6368FD}" presName="rect1" presStyleLbl="tr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54CAD4D-B763-4CA4-A1B3-A663148D9D90}" type="pres">
      <dgm:prSet presAssocID="{85B08992-7BEC-4177-B131-172A5A6368FD}" presName="rect2" presStyleLbl="fgImgPlace1" presStyleIdx="0" presStyleCnt="5" custScaleY="58401"/>
      <dgm:spPr>
        <a:blipFill>
          <a:blip xmlns:r="http://schemas.openxmlformats.org/officeDocument/2006/relationships" r:embed="rId1"/>
          <a:stretch>
            <a:fillRect/>
          </a:stretch>
        </a:blipFill>
      </dgm:spPr>
    </dgm:pt>
    <dgm:pt modelId="{5263D4BD-7D98-4964-A0EE-9D4BD1A1B34B}" type="pres">
      <dgm:prSet presAssocID="{C93B8E3A-916B-4BE9-920D-6B1BACE0E983}" presName="sibTrans" presStyleCnt="0"/>
      <dgm:spPr/>
    </dgm:pt>
    <dgm:pt modelId="{6A1BD39F-6891-483D-890F-EB1C987F4989}" type="pres">
      <dgm:prSet presAssocID="{26898312-491E-41B2-BD62-D8EF8BCF8DCD}" presName="composite" presStyleCnt="0"/>
      <dgm:spPr/>
    </dgm:pt>
    <dgm:pt modelId="{7605445D-2ECE-4527-AFAF-2939B82CFB20}" type="pres">
      <dgm:prSet presAssocID="{26898312-491E-41B2-BD62-D8EF8BCF8DCD}" presName="rect1" presStyleLbl="tr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070DE91-CDF3-4FDF-A170-F92E6D268290}" type="pres">
      <dgm:prSet presAssocID="{26898312-491E-41B2-BD62-D8EF8BCF8DCD}" presName="rect2" presStyleLbl="fgImgPlace1" presStyleIdx="1" presStyleCnt="5" custScaleY="66804"/>
      <dgm:spPr>
        <a:blipFill>
          <a:blip xmlns:r="http://schemas.openxmlformats.org/officeDocument/2006/relationships" r:embed="rId2"/>
          <a:stretch>
            <a:fillRect/>
          </a:stretch>
        </a:blipFill>
      </dgm:spPr>
    </dgm:pt>
    <dgm:pt modelId="{10BC77C8-8021-47F3-B483-1F3C73AF666C}" type="pres">
      <dgm:prSet presAssocID="{8D63098C-AFAC-431C-B815-F6292478F834}" presName="sibTrans" presStyleCnt="0"/>
      <dgm:spPr/>
    </dgm:pt>
    <dgm:pt modelId="{862A4F19-6636-4248-8F02-FAB3BC280BD8}" type="pres">
      <dgm:prSet presAssocID="{4FECBF3D-73AB-46F9-97FE-0EA2E222284B}" presName="composite" presStyleCnt="0"/>
      <dgm:spPr/>
    </dgm:pt>
    <dgm:pt modelId="{B8C3A0A5-EEAD-429E-B3EA-A75A18170717}" type="pres">
      <dgm:prSet presAssocID="{4FECBF3D-73AB-46F9-97FE-0EA2E222284B}" presName="rect1" presStyleLbl="trAlignAcc1" presStyleIdx="2" presStyleCnt="5" custLinFactNeighborY="10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E69D158-1C61-455B-BC5E-14D466B0B7D0}" type="pres">
      <dgm:prSet presAssocID="{4FECBF3D-73AB-46F9-97FE-0EA2E222284B}" presName="rect2" presStyleLbl="fgImgPlace1" presStyleIdx="2" presStyleCnt="5" custScaleY="62636" custLinFactNeighborX="-3958" custLinFactNeighborY="-5023"/>
      <dgm:spPr>
        <a:blipFill>
          <a:blip xmlns:r="http://schemas.openxmlformats.org/officeDocument/2006/relationships" r:embed="rId2"/>
          <a:stretch>
            <a:fillRect/>
          </a:stretch>
        </a:blipFill>
      </dgm:spPr>
    </dgm:pt>
    <dgm:pt modelId="{4E69FA4A-34DC-4721-BD8E-5B4202452944}" type="pres">
      <dgm:prSet presAssocID="{ABE0DD8B-53C4-4E20-BCAE-676070EEE98C}" presName="sibTrans" presStyleCnt="0"/>
      <dgm:spPr/>
    </dgm:pt>
    <dgm:pt modelId="{70B8BF7E-C86C-48AD-A817-D96BC0637B16}" type="pres">
      <dgm:prSet presAssocID="{027FEB39-96B8-4E47-BA6A-DF26A49C4F15}" presName="composite" presStyleCnt="0"/>
      <dgm:spPr/>
    </dgm:pt>
    <dgm:pt modelId="{9EF3597B-A139-4B53-BA11-B394077F1B68}" type="pres">
      <dgm:prSet presAssocID="{027FEB39-96B8-4E47-BA6A-DF26A49C4F15}" presName="rect1" presStyleLbl="tr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819E299-F656-4274-9B5A-9133733A0D54}" type="pres">
      <dgm:prSet presAssocID="{027FEB39-96B8-4E47-BA6A-DF26A49C4F15}" presName="rect2" presStyleLbl="fgImgPlace1" presStyleIdx="3" presStyleCnt="5" custScaleY="5317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1EDF5E75-8F3C-4E1B-BA46-D1E535837E8E}" type="pres">
      <dgm:prSet presAssocID="{A9811D3E-55BA-49EF-84FA-1EA781612742}" presName="sibTrans" presStyleCnt="0"/>
      <dgm:spPr/>
    </dgm:pt>
    <dgm:pt modelId="{4C9E26FD-9B20-4F17-9E1F-D46514C60D66}" type="pres">
      <dgm:prSet presAssocID="{A4989F48-3439-4935-BABD-A6D7A13D0B09}" presName="composite" presStyleCnt="0"/>
      <dgm:spPr/>
    </dgm:pt>
    <dgm:pt modelId="{7ED3A71F-B8EC-4198-8231-7DB623F0DADF}" type="pres">
      <dgm:prSet presAssocID="{A4989F48-3439-4935-BABD-A6D7A13D0B09}" presName="rect1" presStyleLbl="tr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7D81272-88DB-4380-A398-62F8CAB7E6CB}" type="pres">
      <dgm:prSet presAssocID="{A4989F48-3439-4935-BABD-A6D7A13D0B09}" presName="rect2" presStyleLbl="fgImgPlace1" presStyleIdx="4" presStyleCnt="5" custScaleX="127686" custScaleY="84166" custLinFactNeighborX="-55883" custLinFactNeighborY="5251"/>
      <dgm:spPr>
        <a:blipFill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E74CF539-2EA5-4FA6-A759-51C76D413AE6}" type="presOf" srcId="{26898312-491E-41B2-BD62-D8EF8BCF8DCD}" destId="{7605445D-2ECE-4527-AFAF-2939B82CFB20}" srcOrd="0" destOrd="0" presId="urn:microsoft.com/office/officeart/2008/layout/PictureStrips"/>
    <dgm:cxn modelId="{AE983A61-4A73-44EA-AEF4-1704ABDFA17E}" type="presOf" srcId="{85B08992-7BEC-4177-B131-172A5A6368FD}" destId="{74B0F7CC-8F00-4B3B-A388-DF08D7C6A796}" srcOrd="0" destOrd="0" presId="urn:microsoft.com/office/officeart/2008/layout/PictureStrips"/>
    <dgm:cxn modelId="{FC14889F-63EC-4BE8-8E42-E4289EE072E7}" srcId="{A04B4061-7FBB-4A6E-AEB2-003C676C645E}" destId="{26898312-491E-41B2-BD62-D8EF8BCF8DCD}" srcOrd="1" destOrd="0" parTransId="{9D8CFCCE-FDE3-4224-B0D4-98718A37CE5C}" sibTransId="{8D63098C-AFAC-431C-B815-F6292478F834}"/>
    <dgm:cxn modelId="{76678077-2C6A-47D8-A2F3-E7560FACEADF}" srcId="{A04B4061-7FBB-4A6E-AEB2-003C676C645E}" destId="{027FEB39-96B8-4E47-BA6A-DF26A49C4F15}" srcOrd="3" destOrd="0" parTransId="{3F1E0E37-9DE5-4FE5-A692-E569A9B4AC95}" sibTransId="{A9811D3E-55BA-49EF-84FA-1EA781612742}"/>
    <dgm:cxn modelId="{911D45A9-D175-4153-A3D8-E8D8DB51B1D6}" srcId="{A04B4061-7FBB-4A6E-AEB2-003C676C645E}" destId="{85B08992-7BEC-4177-B131-172A5A6368FD}" srcOrd="0" destOrd="0" parTransId="{0EE90E75-C09B-4AF8-BDF9-D0FC52D8CB88}" sibTransId="{C93B8E3A-916B-4BE9-920D-6B1BACE0E983}"/>
    <dgm:cxn modelId="{D2A1D870-A12A-40E6-BE2A-C32F15E78699}" type="presOf" srcId="{4FECBF3D-73AB-46F9-97FE-0EA2E222284B}" destId="{B8C3A0A5-EEAD-429E-B3EA-A75A18170717}" srcOrd="0" destOrd="0" presId="urn:microsoft.com/office/officeart/2008/layout/PictureStrips"/>
    <dgm:cxn modelId="{CDF83D44-CCCB-4329-8A58-A74EFACF366B}" type="presOf" srcId="{027FEB39-96B8-4E47-BA6A-DF26A49C4F15}" destId="{9EF3597B-A139-4B53-BA11-B394077F1B68}" srcOrd="0" destOrd="0" presId="urn:microsoft.com/office/officeart/2008/layout/PictureStrips"/>
    <dgm:cxn modelId="{F8A37BEF-CC62-401D-B4E2-BAB8843EC5A6}" srcId="{A04B4061-7FBB-4A6E-AEB2-003C676C645E}" destId="{4FECBF3D-73AB-46F9-97FE-0EA2E222284B}" srcOrd="2" destOrd="0" parTransId="{F3B32725-2535-47F3-B74A-2E39F56E6EA7}" sibTransId="{ABE0DD8B-53C4-4E20-BCAE-676070EEE98C}"/>
    <dgm:cxn modelId="{E5E059CE-6264-4219-ABAD-30C638A44ABE}" type="presOf" srcId="{A4989F48-3439-4935-BABD-A6D7A13D0B09}" destId="{7ED3A71F-B8EC-4198-8231-7DB623F0DADF}" srcOrd="0" destOrd="0" presId="urn:microsoft.com/office/officeart/2008/layout/PictureStrips"/>
    <dgm:cxn modelId="{996B1DCE-6ED0-48C4-AEB9-8FCB49DDC27E}" type="presOf" srcId="{A04B4061-7FBB-4A6E-AEB2-003C676C645E}" destId="{557A3808-17C8-439F-ADCD-0230A82CFF4C}" srcOrd="0" destOrd="0" presId="urn:microsoft.com/office/officeart/2008/layout/PictureStrips"/>
    <dgm:cxn modelId="{5271A43A-50F7-44C0-8EFD-541796C3171F}" srcId="{A04B4061-7FBB-4A6E-AEB2-003C676C645E}" destId="{A4989F48-3439-4935-BABD-A6D7A13D0B09}" srcOrd="4" destOrd="0" parTransId="{DE3754A2-AF60-48D3-8BD9-AB1A0C1941BA}" sibTransId="{D7E7770A-4AF3-4E00-84FE-83090213CD0D}"/>
    <dgm:cxn modelId="{99EAF377-37EF-4262-835C-E9B011605368}" type="presParOf" srcId="{557A3808-17C8-439F-ADCD-0230A82CFF4C}" destId="{EE0E529F-DA7E-4BFE-A39A-37B93BEC9918}" srcOrd="0" destOrd="0" presId="urn:microsoft.com/office/officeart/2008/layout/PictureStrips"/>
    <dgm:cxn modelId="{DC0E9406-3BFF-457A-B3D3-37FA8EF53D69}" type="presParOf" srcId="{EE0E529F-DA7E-4BFE-A39A-37B93BEC9918}" destId="{74B0F7CC-8F00-4B3B-A388-DF08D7C6A796}" srcOrd="0" destOrd="0" presId="urn:microsoft.com/office/officeart/2008/layout/PictureStrips"/>
    <dgm:cxn modelId="{D3B7A8CF-BDF1-4FF5-B9E2-DBDE6BADA7EA}" type="presParOf" srcId="{EE0E529F-DA7E-4BFE-A39A-37B93BEC9918}" destId="{754CAD4D-B763-4CA4-A1B3-A663148D9D90}" srcOrd="1" destOrd="0" presId="urn:microsoft.com/office/officeart/2008/layout/PictureStrips"/>
    <dgm:cxn modelId="{A4718653-2FA9-41EF-BFEF-ED69701A3EA8}" type="presParOf" srcId="{557A3808-17C8-439F-ADCD-0230A82CFF4C}" destId="{5263D4BD-7D98-4964-A0EE-9D4BD1A1B34B}" srcOrd="1" destOrd="0" presId="urn:microsoft.com/office/officeart/2008/layout/PictureStrips"/>
    <dgm:cxn modelId="{F323A216-E099-4029-BEC7-CA03B4BA4699}" type="presParOf" srcId="{557A3808-17C8-439F-ADCD-0230A82CFF4C}" destId="{6A1BD39F-6891-483D-890F-EB1C987F4989}" srcOrd="2" destOrd="0" presId="urn:microsoft.com/office/officeart/2008/layout/PictureStrips"/>
    <dgm:cxn modelId="{7D66830C-E472-4524-8A22-6DE7ECBB8DB2}" type="presParOf" srcId="{6A1BD39F-6891-483D-890F-EB1C987F4989}" destId="{7605445D-2ECE-4527-AFAF-2939B82CFB20}" srcOrd="0" destOrd="0" presId="urn:microsoft.com/office/officeart/2008/layout/PictureStrips"/>
    <dgm:cxn modelId="{3BAD6EEB-36B0-4798-95DE-3E6BBD7CFD9E}" type="presParOf" srcId="{6A1BD39F-6891-483D-890F-EB1C987F4989}" destId="{A070DE91-CDF3-4FDF-A170-F92E6D268290}" srcOrd="1" destOrd="0" presId="urn:microsoft.com/office/officeart/2008/layout/PictureStrips"/>
    <dgm:cxn modelId="{0B58C8FF-DAB9-4719-83C9-89E4AE837046}" type="presParOf" srcId="{557A3808-17C8-439F-ADCD-0230A82CFF4C}" destId="{10BC77C8-8021-47F3-B483-1F3C73AF666C}" srcOrd="3" destOrd="0" presId="urn:microsoft.com/office/officeart/2008/layout/PictureStrips"/>
    <dgm:cxn modelId="{77FED4CC-6350-4389-9F7C-1631E322AB09}" type="presParOf" srcId="{557A3808-17C8-439F-ADCD-0230A82CFF4C}" destId="{862A4F19-6636-4248-8F02-FAB3BC280BD8}" srcOrd="4" destOrd="0" presId="urn:microsoft.com/office/officeart/2008/layout/PictureStrips"/>
    <dgm:cxn modelId="{1DC78997-77B0-4496-B4CC-2F356F3CB62A}" type="presParOf" srcId="{862A4F19-6636-4248-8F02-FAB3BC280BD8}" destId="{B8C3A0A5-EEAD-429E-B3EA-A75A18170717}" srcOrd="0" destOrd="0" presId="urn:microsoft.com/office/officeart/2008/layout/PictureStrips"/>
    <dgm:cxn modelId="{8FD66C8A-83B2-4D54-BCAE-9A33E25B3B4F}" type="presParOf" srcId="{862A4F19-6636-4248-8F02-FAB3BC280BD8}" destId="{BE69D158-1C61-455B-BC5E-14D466B0B7D0}" srcOrd="1" destOrd="0" presId="urn:microsoft.com/office/officeart/2008/layout/PictureStrips"/>
    <dgm:cxn modelId="{F5DBE3E9-DD60-4470-9C1F-04AE03BFA363}" type="presParOf" srcId="{557A3808-17C8-439F-ADCD-0230A82CFF4C}" destId="{4E69FA4A-34DC-4721-BD8E-5B4202452944}" srcOrd="5" destOrd="0" presId="urn:microsoft.com/office/officeart/2008/layout/PictureStrips"/>
    <dgm:cxn modelId="{8564BDD3-7E1E-4B04-A944-273BE29F8C7E}" type="presParOf" srcId="{557A3808-17C8-439F-ADCD-0230A82CFF4C}" destId="{70B8BF7E-C86C-48AD-A817-D96BC0637B16}" srcOrd="6" destOrd="0" presId="urn:microsoft.com/office/officeart/2008/layout/PictureStrips"/>
    <dgm:cxn modelId="{E88F7354-52CA-4235-A9EF-70797964AFA8}" type="presParOf" srcId="{70B8BF7E-C86C-48AD-A817-D96BC0637B16}" destId="{9EF3597B-A139-4B53-BA11-B394077F1B68}" srcOrd="0" destOrd="0" presId="urn:microsoft.com/office/officeart/2008/layout/PictureStrips"/>
    <dgm:cxn modelId="{23794325-AE91-466B-8C3A-FA227CF862B1}" type="presParOf" srcId="{70B8BF7E-C86C-48AD-A817-D96BC0637B16}" destId="{2819E299-F656-4274-9B5A-9133733A0D54}" srcOrd="1" destOrd="0" presId="urn:microsoft.com/office/officeart/2008/layout/PictureStrips"/>
    <dgm:cxn modelId="{BEFC2D83-0954-46F4-BBC8-69228B8D1671}" type="presParOf" srcId="{557A3808-17C8-439F-ADCD-0230A82CFF4C}" destId="{1EDF5E75-8F3C-4E1B-BA46-D1E535837E8E}" srcOrd="7" destOrd="0" presId="urn:microsoft.com/office/officeart/2008/layout/PictureStrips"/>
    <dgm:cxn modelId="{1DFDCB5E-3C90-4ADD-BB16-7344D3121F6E}" type="presParOf" srcId="{557A3808-17C8-439F-ADCD-0230A82CFF4C}" destId="{4C9E26FD-9B20-4F17-9E1F-D46514C60D66}" srcOrd="8" destOrd="0" presId="urn:microsoft.com/office/officeart/2008/layout/PictureStrips"/>
    <dgm:cxn modelId="{C461358D-A82A-4D22-B3A3-90E1FFA92298}" type="presParOf" srcId="{4C9E26FD-9B20-4F17-9E1F-D46514C60D66}" destId="{7ED3A71F-B8EC-4198-8231-7DB623F0DADF}" srcOrd="0" destOrd="0" presId="urn:microsoft.com/office/officeart/2008/layout/PictureStrips"/>
    <dgm:cxn modelId="{94DE0BF7-D324-40A4-80FA-58F852C1FA42}" type="presParOf" srcId="{4C9E26FD-9B20-4F17-9E1F-D46514C60D66}" destId="{E7D81272-88DB-4380-A398-62F8CAB7E6CB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695F2B-7C0D-40CD-8C82-9D3A9A35D3C6}">
      <dsp:nvSpPr>
        <dsp:cNvPr id="0" name=""/>
        <dsp:cNvSpPr/>
      </dsp:nvSpPr>
      <dsp:spPr>
        <a:xfrm>
          <a:off x="0" y="0"/>
          <a:ext cx="8001024" cy="835727"/>
        </a:xfrm>
        <a:prstGeom prst="roundRect">
          <a:avLst/>
        </a:prstGeom>
        <a:solidFill>
          <a:schemeClr val="bg1"/>
        </a:solidFill>
        <a:ln w="38100" cap="flat" cmpd="sng" algn="ctr">
          <a:solidFill>
            <a:schemeClr val="lt1"/>
          </a:solidFill>
          <a:prstDash val="solid"/>
        </a:ln>
        <a:effectLst>
          <a:glow rad="101600">
            <a:schemeClr val="tx1">
              <a:alpha val="60000"/>
            </a:schemeClr>
          </a:glow>
          <a:innerShdw blurRad="114300">
            <a:prstClr val="black"/>
          </a:inn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kern="1200" dirty="0" smtClean="0">
              <a:solidFill>
                <a:srgbClr val="008000"/>
              </a:solidFill>
            </a:rPr>
            <a:t>Transformação do IFT em DKN, ácido benzóico e outros produtos em função dos regimes de umidade no solo</a:t>
          </a:r>
          <a:endParaRPr lang="pt-BR" sz="2400" b="1" kern="1200" dirty="0">
            <a:solidFill>
              <a:srgbClr val="008000"/>
            </a:solidFill>
          </a:endParaRPr>
        </a:p>
      </dsp:txBody>
      <dsp:txXfrm>
        <a:off x="40797" y="40797"/>
        <a:ext cx="7919430" cy="7541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543617-31C7-4835-9C0B-F73D7220223F}">
      <dsp:nvSpPr>
        <dsp:cNvPr id="0" name=""/>
        <dsp:cNvSpPr/>
      </dsp:nvSpPr>
      <dsp:spPr>
        <a:xfrm>
          <a:off x="2212684" y="137414"/>
          <a:ext cx="3034947" cy="985215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kern="1200" cap="none" spc="0" dirty="0" smtClean="0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bg1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Menor uso da mão de obra</a:t>
          </a:r>
          <a:endParaRPr lang="pt-BR" sz="2400" b="1" kern="1200" cap="none" spc="0" dirty="0">
            <a:ln>
              <a:solidFill>
                <a:schemeClr val="bg1">
                  <a:lumMod val="75000"/>
                </a:schemeClr>
              </a:solidFill>
            </a:ln>
            <a:solidFill>
              <a:schemeClr val="bg1">
                <a:lumMod val="75000"/>
              </a:schemeClr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60778" y="185508"/>
        <a:ext cx="2938759" cy="889027"/>
      </dsp:txXfrm>
    </dsp:sp>
    <dsp:sp modelId="{54191715-44AC-4BEA-BBD2-B4577929F6F3}">
      <dsp:nvSpPr>
        <dsp:cNvPr id="0" name=""/>
        <dsp:cNvSpPr/>
      </dsp:nvSpPr>
      <dsp:spPr>
        <a:xfrm>
          <a:off x="2256040" y="1031081"/>
          <a:ext cx="3258029" cy="3258029"/>
        </a:xfrm>
        <a:custGeom>
          <a:avLst/>
          <a:gdLst/>
          <a:ahLst/>
          <a:cxnLst/>
          <a:rect l="0" t="0" r="0" b="0"/>
          <a:pathLst>
            <a:path>
              <a:moveTo>
                <a:pt x="2175941" y="94557"/>
              </a:moveTo>
              <a:arcTo wR="1629014" hR="1629014" stAng="17377055" swAng="1893230"/>
            </a:path>
          </a:pathLst>
        </a:custGeom>
        <a:noFill/>
        <a:ln w="38100" cap="flat" cmpd="sng" algn="ctr">
          <a:solidFill>
            <a:schemeClr val="accent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40000"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FE835767-CC20-4771-9901-9ACB9A91D5AB}">
      <dsp:nvSpPr>
        <dsp:cNvPr id="0" name=""/>
        <dsp:cNvSpPr/>
      </dsp:nvSpPr>
      <dsp:spPr>
        <a:xfrm>
          <a:off x="4205840" y="1645768"/>
          <a:ext cx="3365343" cy="1035608"/>
        </a:xfrm>
        <a:prstGeom prst="roundRect">
          <a:avLst/>
        </a:prstGeom>
        <a:gradFill rotWithShape="0">
          <a:gsLst>
            <a:gs pos="0">
              <a:schemeClr val="accent3">
                <a:hueOff val="-4495772"/>
                <a:satOff val="-33333"/>
                <a:lumOff val="-196"/>
                <a:alphaOff val="0"/>
                <a:shade val="51000"/>
                <a:satMod val="130000"/>
              </a:schemeClr>
            </a:gs>
            <a:gs pos="80000">
              <a:schemeClr val="accent3">
                <a:hueOff val="-4495772"/>
                <a:satOff val="-33333"/>
                <a:lumOff val="-196"/>
                <a:alphaOff val="0"/>
                <a:shade val="93000"/>
                <a:satMod val="130000"/>
              </a:schemeClr>
            </a:gs>
            <a:gs pos="100000">
              <a:schemeClr val="accent3">
                <a:hueOff val="-4495772"/>
                <a:satOff val="-33333"/>
                <a:lumOff val="-19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kern="1200" cap="none" spc="0" dirty="0" smtClean="0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bg1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Eficiência do uso da água</a:t>
          </a:r>
          <a:endParaRPr lang="pt-BR" sz="2400" b="1" kern="1200" cap="none" spc="0" dirty="0">
            <a:ln>
              <a:solidFill>
                <a:schemeClr val="bg1">
                  <a:lumMod val="75000"/>
                </a:schemeClr>
              </a:solidFill>
            </a:ln>
            <a:solidFill>
              <a:schemeClr val="bg1">
                <a:lumMod val="75000"/>
              </a:schemeClr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56394" y="1696322"/>
        <a:ext cx="3264235" cy="934500"/>
      </dsp:txXfrm>
    </dsp:sp>
    <dsp:sp modelId="{D82EE7AE-95E5-4EB5-9EE5-86B0441910C9}">
      <dsp:nvSpPr>
        <dsp:cNvPr id="0" name=""/>
        <dsp:cNvSpPr/>
      </dsp:nvSpPr>
      <dsp:spPr>
        <a:xfrm>
          <a:off x="2273032" y="118747"/>
          <a:ext cx="3258029" cy="3258029"/>
        </a:xfrm>
        <a:custGeom>
          <a:avLst/>
          <a:gdLst/>
          <a:ahLst/>
          <a:cxnLst/>
          <a:rect l="0" t="0" r="0" b="0"/>
          <a:pathLst>
            <a:path>
              <a:moveTo>
                <a:pt x="2958608" y="2570221"/>
              </a:moveTo>
              <a:arcTo wR="1629014" hR="1629014" stAng="2117659" swAng="1947561"/>
            </a:path>
          </a:pathLst>
        </a:custGeom>
        <a:noFill/>
        <a:ln w="38100" cap="flat" cmpd="sng" algn="ctr">
          <a:solidFill>
            <a:schemeClr val="accent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40000"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CBD7BE10-D9D4-46C1-A37B-5392543B2DFF}">
      <dsp:nvSpPr>
        <dsp:cNvPr id="0" name=""/>
        <dsp:cNvSpPr/>
      </dsp:nvSpPr>
      <dsp:spPr>
        <a:xfrm>
          <a:off x="2228910" y="3259011"/>
          <a:ext cx="3322872" cy="985215"/>
        </a:xfrm>
        <a:prstGeom prst="roundRect">
          <a:avLst/>
        </a:prstGeom>
        <a:gradFill rotWithShape="0">
          <a:gsLst>
            <a:gs pos="0">
              <a:schemeClr val="accent3">
                <a:hueOff val="-8991543"/>
                <a:satOff val="-66667"/>
                <a:lumOff val="-392"/>
                <a:alphaOff val="0"/>
                <a:shade val="51000"/>
                <a:satMod val="130000"/>
              </a:schemeClr>
            </a:gs>
            <a:gs pos="80000">
              <a:schemeClr val="accent3">
                <a:hueOff val="-8991543"/>
                <a:satOff val="-66667"/>
                <a:lumOff val="-392"/>
                <a:alphaOff val="0"/>
                <a:shade val="93000"/>
                <a:satMod val="130000"/>
              </a:schemeClr>
            </a:gs>
            <a:gs pos="100000">
              <a:schemeClr val="accent3">
                <a:hueOff val="-8991543"/>
                <a:satOff val="-66667"/>
                <a:lumOff val="-39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kern="1200" cap="none" spc="0" dirty="0" smtClean="0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bg1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Redução da </a:t>
          </a:r>
          <a:r>
            <a:rPr lang="pt-BR" sz="2400" b="1" kern="1200" cap="none" spc="0" dirty="0" err="1" smtClean="0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bg1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eroção</a:t>
          </a:r>
          <a:endParaRPr lang="pt-BR" sz="2400" b="1" kern="1200" cap="none" spc="0" dirty="0">
            <a:ln>
              <a:solidFill>
                <a:schemeClr val="bg1">
                  <a:lumMod val="75000"/>
                </a:schemeClr>
              </a:solidFill>
            </a:ln>
            <a:solidFill>
              <a:schemeClr val="bg1">
                <a:lumMod val="75000"/>
              </a:schemeClr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77004" y="3307105"/>
        <a:ext cx="3226684" cy="889027"/>
      </dsp:txXfrm>
    </dsp:sp>
    <dsp:sp modelId="{B0FAB211-24F1-4F70-97E1-EC0F7C2B56F2}">
      <dsp:nvSpPr>
        <dsp:cNvPr id="0" name=""/>
        <dsp:cNvSpPr/>
      </dsp:nvSpPr>
      <dsp:spPr>
        <a:xfrm>
          <a:off x="2224227" y="113893"/>
          <a:ext cx="3258029" cy="3258029"/>
        </a:xfrm>
        <a:custGeom>
          <a:avLst/>
          <a:gdLst/>
          <a:ahLst/>
          <a:cxnLst/>
          <a:rect l="0" t="0" r="0" b="0"/>
          <a:pathLst>
            <a:path>
              <a:moveTo>
                <a:pt x="1024528" y="3141722"/>
              </a:moveTo>
              <a:arcTo wR="1629014" hR="1629014" stAng="6706915" swAng="1932898"/>
            </a:path>
          </a:pathLst>
        </a:custGeom>
        <a:noFill/>
        <a:ln w="38100" cap="flat" cmpd="sng" algn="ctr">
          <a:solidFill>
            <a:schemeClr val="accent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40000"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54D11695-5B91-431C-AF18-5B51D996DD50}">
      <dsp:nvSpPr>
        <dsp:cNvPr id="0" name=""/>
        <dsp:cNvSpPr/>
      </dsp:nvSpPr>
      <dsp:spPr>
        <a:xfrm>
          <a:off x="4791" y="1707804"/>
          <a:ext cx="3784362" cy="985215"/>
        </a:xfrm>
        <a:prstGeom prst="roundRect">
          <a:avLst/>
        </a:prstGeom>
        <a:gradFill rotWithShape="0">
          <a:gsLst>
            <a:gs pos="0">
              <a:schemeClr val="accent3">
                <a:hueOff val="-13487314"/>
                <a:satOff val="-100000"/>
                <a:lumOff val="-588"/>
                <a:alphaOff val="0"/>
                <a:shade val="51000"/>
                <a:satMod val="130000"/>
              </a:schemeClr>
            </a:gs>
            <a:gs pos="80000">
              <a:schemeClr val="accent3">
                <a:hueOff val="-13487314"/>
                <a:satOff val="-100000"/>
                <a:lumOff val="-588"/>
                <a:alphaOff val="0"/>
                <a:shade val="93000"/>
                <a:satMod val="130000"/>
              </a:schemeClr>
            </a:gs>
            <a:gs pos="100000">
              <a:schemeClr val="accent3">
                <a:hueOff val="-13487314"/>
                <a:satOff val="-100000"/>
                <a:lumOff val="-58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kern="1200" cap="none" spc="0" dirty="0" smtClean="0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bg1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Melhoria das propriedades do solo</a:t>
          </a:r>
          <a:endParaRPr lang="pt-BR" sz="2400" b="1" kern="1200" cap="none" spc="0" dirty="0">
            <a:ln>
              <a:solidFill>
                <a:schemeClr val="bg1">
                  <a:lumMod val="75000"/>
                </a:schemeClr>
              </a:solidFill>
            </a:ln>
            <a:solidFill>
              <a:schemeClr val="bg1">
                <a:lumMod val="75000"/>
              </a:schemeClr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2885" y="1755898"/>
        <a:ext cx="3688174" cy="889027"/>
      </dsp:txXfrm>
    </dsp:sp>
    <dsp:sp modelId="{8BD34704-3D02-446B-AD08-EDE53069511F}">
      <dsp:nvSpPr>
        <dsp:cNvPr id="0" name=""/>
        <dsp:cNvSpPr/>
      </dsp:nvSpPr>
      <dsp:spPr>
        <a:xfrm>
          <a:off x="2203155" y="975264"/>
          <a:ext cx="3258029" cy="3258029"/>
        </a:xfrm>
        <a:custGeom>
          <a:avLst/>
          <a:gdLst/>
          <a:ahLst/>
          <a:cxnLst/>
          <a:rect l="0" t="0" r="0" b="0"/>
          <a:pathLst>
            <a:path>
              <a:moveTo>
                <a:pt x="273830" y="725043"/>
              </a:moveTo>
              <a:arcTo wR="1629014" hR="1629014" stAng="12822309" swAng="1885199"/>
            </a:path>
          </a:pathLst>
        </a:custGeom>
        <a:noFill/>
        <a:ln w="38100" cap="flat" cmpd="sng" algn="ctr">
          <a:solidFill>
            <a:schemeClr val="accent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40000"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B0F7CC-8F00-4B3B-A388-DF08D7C6A796}">
      <dsp:nvSpPr>
        <dsp:cNvPr id="0" name=""/>
        <dsp:cNvSpPr/>
      </dsp:nvSpPr>
      <dsp:spPr>
        <a:xfrm>
          <a:off x="167356" y="279638"/>
          <a:ext cx="3938221" cy="123069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359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Possibilita o uso de diferentes mecanismos de ação</a:t>
          </a:r>
          <a:endParaRPr lang="pt-BR" sz="2000" kern="1200" dirty="0"/>
        </a:p>
      </dsp:txBody>
      <dsp:txXfrm>
        <a:off x="167356" y="279638"/>
        <a:ext cx="3938221" cy="1230694"/>
      </dsp:txXfrm>
    </dsp:sp>
    <dsp:sp modelId="{754CAD4D-B763-4CA4-A1B3-A663148D9D90}">
      <dsp:nvSpPr>
        <dsp:cNvPr id="0" name=""/>
        <dsp:cNvSpPr/>
      </dsp:nvSpPr>
      <dsp:spPr>
        <a:xfrm>
          <a:off x="3263" y="370648"/>
          <a:ext cx="861485" cy="754674"/>
        </a:xfrm>
        <a:prstGeom prst="rect">
          <a:avLst/>
        </a:prstGeom>
        <a:blipFill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05445D-2ECE-4527-AFAF-2939B82CFB20}">
      <dsp:nvSpPr>
        <dsp:cNvPr id="0" name=""/>
        <dsp:cNvSpPr/>
      </dsp:nvSpPr>
      <dsp:spPr>
        <a:xfrm>
          <a:off x="4493795" y="279638"/>
          <a:ext cx="3938221" cy="123069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359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Muitos são eficazes em plantas daninhas de difícil controle</a:t>
          </a:r>
          <a:endParaRPr lang="pt-BR" sz="2000" kern="1200" dirty="0"/>
        </a:p>
      </dsp:txBody>
      <dsp:txXfrm>
        <a:off x="4493795" y="279638"/>
        <a:ext cx="3938221" cy="1230694"/>
      </dsp:txXfrm>
    </dsp:sp>
    <dsp:sp modelId="{A070DE91-CDF3-4FDF-A170-F92E6D268290}">
      <dsp:nvSpPr>
        <dsp:cNvPr id="0" name=""/>
        <dsp:cNvSpPr/>
      </dsp:nvSpPr>
      <dsp:spPr>
        <a:xfrm>
          <a:off x="4329702" y="316355"/>
          <a:ext cx="861485" cy="863260"/>
        </a:xfrm>
        <a:prstGeom prst="rect">
          <a:avLst/>
        </a:prstGeom>
        <a:blipFill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C3A0A5-EEAD-429E-B3EA-A75A18170717}">
      <dsp:nvSpPr>
        <dsp:cNvPr id="0" name=""/>
        <dsp:cNvSpPr/>
      </dsp:nvSpPr>
      <dsp:spPr>
        <a:xfrm>
          <a:off x="167356" y="1652421"/>
          <a:ext cx="3938221" cy="123069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359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Possibilita o controle em fases precoces, controla fluxos  múltiplos de emergência</a:t>
          </a:r>
          <a:endParaRPr lang="pt-BR" sz="2000" kern="1200" dirty="0"/>
        </a:p>
      </dsp:txBody>
      <dsp:txXfrm>
        <a:off x="167356" y="1652421"/>
        <a:ext cx="3938221" cy="1230694"/>
      </dsp:txXfrm>
    </dsp:sp>
    <dsp:sp modelId="{BE69D158-1C61-455B-BC5E-14D466B0B7D0}">
      <dsp:nvSpPr>
        <dsp:cNvPr id="0" name=""/>
        <dsp:cNvSpPr/>
      </dsp:nvSpPr>
      <dsp:spPr>
        <a:xfrm>
          <a:off x="0" y="1649916"/>
          <a:ext cx="861485" cy="809400"/>
        </a:xfrm>
        <a:prstGeom prst="rect">
          <a:avLst/>
        </a:prstGeom>
        <a:blipFill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F3597B-A139-4B53-BA11-B394077F1B68}">
      <dsp:nvSpPr>
        <dsp:cNvPr id="0" name=""/>
        <dsp:cNvSpPr/>
      </dsp:nvSpPr>
      <dsp:spPr>
        <a:xfrm>
          <a:off x="4493795" y="1651178"/>
          <a:ext cx="3938221" cy="123069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359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Não há muitos casos de plantas daninhas resistentes aos herbicidas residuais</a:t>
          </a:r>
          <a:endParaRPr lang="pt-BR" sz="2000" kern="1200" dirty="0"/>
        </a:p>
      </dsp:txBody>
      <dsp:txXfrm>
        <a:off x="4493795" y="1651178"/>
        <a:ext cx="3938221" cy="1230694"/>
      </dsp:txXfrm>
    </dsp:sp>
    <dsp:sp modelId="{2819E299-F656-4274-9B5A-9133733A0D54}">
      <dsp:nvSpPr>
        <dsp:cNvPr id="0" name=""/>
        <dsp:cNvSpPr/>
      </dsp:nvSpPr>
      <dsp:spPr>
        <a:xfrm>
          <a:off x="4329702" y="1775954"/>
          <a:ext cx="861485" cy="687142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D3A71F-B8EC-4198-8231-7DB623F0DADF}">
      <dsp:nvSpPr>
        <dsp:cNvPr id="0" name=""/>
        <dsp:cNvSpPr/>
      </dsp:nvSpPr>
      <dsp:spPr>
        <a:xfrm>
          <a:off x="2390203" y="3098179"/>
          <a:ext cx="3938221" cy="123069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359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Pode ser economicamente viável</a:t>
          </a:r>
          <a:endParaRPr lang="pt-BR" sz="2000" kern="1200" dirty="0"/>
        </a:p>
      </dsp:txBody>
      <dsp:txXfrm>
        <a:off x="2390203" y="3098179"/>
        <a:ext cx="3938221" cy="1230694"/>
      </dsp:txXfrm>
    </dsp:sp>
    <dsp:sp modelId="{E7D81272-88DB-4380-A398-62F8CAB7E6CB}">
      <dsp:nvSpPr>
        <dsp:cNvPr id="0" name=""/>
        <dsp:cNvSpPr/>
      </dsp:nvSpPr>
      <dsp:spPr>
        <a:xfrm>
          <a:off x="1625431" y="3090573"/>
          <a:ext cx="1099996" cy="1087617"/>
        </a:xfrm>
        <a:prstGeom prst="rect">
          <a:avLst/>
        </a:prstGeom>
        <a:blipFill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Relationship Id="rId2" Type="http://schemas.openxmlformats.org/officeDocument/2006/relationships/image" Target="../media/image5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pt-B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5B716D1-CB74-4BBC-913C-09A0CA8D78B6}" type="slidenum">
              <a:rPr lang="pt-BR"/>
              <a:pPr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23204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39C1C-B132-4DD5-8A2C-F52DAF58A219}" type="slidenum">
              <a:rPr lang="pt-BR" smtClean="0"/>
              <a:pPr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77324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5183BD-B385-402B-A583-2A95F891303E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71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2839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716D1-CB74-4BBC-913C-09A0CA8D78B6}" type="slidenum">
              <a:rPr lang="pt-BR" smtClean="0"/>
              <a:pPr/>
              <a:t>86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386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B641CC-4BDF-49A2-9370-C52B793AAC91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898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B641CC-4BDF-49A2-9370-C52B793AAC91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808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B641CC-4BDF-49A2-9370-C52B793AAC91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851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B641CC-4BDF-49A2-9370-C52B793AAC91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44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076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B641CC-4BDF-49A2-9370-C52B793AAC91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45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130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A0E68-8AAC-4561-92D7-99CFAB4C1CEC}" type="slidenum">
              <a:rPr lang="en-US" smtClean="0">
                <a:solidFill>
                  <a:srgbClr val="000000"/>
                </a:solidFill>
              </a:rPr>
              <a:pPr/>
              <a:t>51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830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A0E68-8AAC-4561-92D7-99CFAB4C1CEC}" type="slidenum">
              <a:rPr lang="en-US" smtClean="0">
                <a:solidFill>
                  <a:srgbClr val="000000"/>
                </a:solidFill>
              </a:rPr>
              <a:pPr/>
              <a:t>58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364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5E2446A-1ECF-4409-A68D-EA5A1CD848A1}" type="slidenum">
              <a:rPr lang="pt-BR">
                <a:solidFill>
                  <a:prstClr val="black"/>
                </a:solidFill>
              </a:rPr>
              <a:pPr eaLnBrk="1" hangingPunct="1"/>
              <a:t>70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33484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0.png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2.jpeg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9.jpeg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jpe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jpe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jpeg"/><Relationship Id="rId3" Type="http://schemas.openxmlformats.org/officeDocument/2006/relationships/image" Target="../media/image1.jpe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0.jpe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jpe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4.jpe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5.jpe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6.jpe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6.jpe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jpe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jpe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jpe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jpe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8.jpeg"/><Relationship Id="rId3" Type="http://schemas.openxmlformats.org/officeDocument/2006/relationships/image" Target="../media/image1.jpe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jpe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0.jpe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3.jpe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4.jpe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5.jpe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jpe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jpe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7.jpe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8.jpe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jpe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7.jpe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8.jpeg"/><Relationship Id="rId3" Type="http://schemas.openxmlformats.org/officeDocument/2006/relationships/image" Target="../media/image1.jpe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9.jpe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0.jpe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3.jpe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4.jpe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5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6.jpe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6.jpe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7.jpe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8.jpe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jpeg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7.jpeg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8.jpeg"/><Relationship Id="rId3" Type="http://schemas.openxmlformats.org/officeDocument/2006/relationships/image" Target="../media/image1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9.jpe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0.jpe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3.jpeg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4.jpe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5.jpeg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6.jpeg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6.jpeg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7.jpeg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8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reeform 2"/>
          <p:cNvSpPr>
            <a:spLocks/>
          </p:cNvSpPr>
          <p:nvPr/>
        </p:nvSpPr>
        <p:spPr bwMode="auto">
          <a:xfrm>
            <a:off x="3271838" y="2709863"/>
            <a:ext cx="5872162" cy="4148137"/>
          </a:xfrm>
          <a:custGeom>
            <a:avLst/>
            <a:gdLst/>
            <a:ahLst/>
            <a:cxnLst>
              <a:cxn ang="0">
                <a:pos x="1523" y="2611"/>
              </a:cxn>
              <a:cxn ang="0">
                <a:pos x="3698" y="2612"/>
              </a:cxn>
              <a:cxn ang="0">
                <a:pos x="3698" y="2228"/>
              </a:cxn>
              <a:cxn ang="0">
                <a:pos x="0" y="0"/>
              </a:cxn>
              <a:cxn ang="0">
                <a:pos x="160" y="118"/>
              </a:cxn>
              <a:cxn ang="0">
                <a:pos x="292" y="219"/>
              </a:cxn>
              <a:cxn ang="0">
                <a:pos x="441" y="347"/>
              </a:cxn>
              <a:cxn ang="0">
                <a:pos x="585" y="482"/>
              </a:cxn>
              <a:cxn ang="0">
                <a:pos x="796" y="711"/>
              </a:cxn>
              <a:cxn ang="0">
                <a:pos x="983" y="955"/>
              </a:cxn>
              <a:cxn ang="0">
                <a:pos x="1119" y="1168"/>
              </a:cxn>
              <a:cxn ang="0">
                <a:pos x="1238" y="1388"/>
              </a:cxn>
              <a:cxn ang="0">
                <a:pos x="1331" y="1608"/>
              </a:cxn>
              <a:cxn ang="0">
                <a:pos x="1400" y="1809"/>
              </a:cxn>
              <a:cxn ang="0">
                <a:pos x="1447" y="1979"/>
              </a:cxn>
              <a:cxn ang="0">
                <a:pos x="1490" y="2190"/>
              </a:cxn>
              <a:cxn ang="0">
                <a:pos x="1511" y="2374"/>
              </a:cxn>
              <a:cxn ang="0">
                <a:pos x="1523" y="2611"/>
              </a:cxn>
            </a:cxnLst>
            <a:rect l="0" t="0" r="r" b="b"/>
            <a:pathLst>
              <a:path w="3699" h="2613">
                <a:moveTo>
                  <a:pt x="1523" y="2611"/>
                </a:moveTo>
                <a:lnTo>
                  <a:pt x="3698" y="2612"/>
                </a:lnTo>
                <a:lnTo>
                  <a:pt x="3698" y="2228"/>
                </a:lnTo>
                <a:lnTo>
                  <a:pt x="0" y="0"/>
                </a:lnTo>
                <a:lnTo>
                  <a:pt x="160" y="118"/>
                </a:lnTo>
                <a:lnTo>
                  <a:pt x="292" y="219"/>
                </a:lnTo>
                <a:lnTo>
                  <a:pt x="441" y="347"/>
                </a:lnTo>
                <a:lnTo>
                  <a:pt x="585" y="482"/>
                </a:lnTo>
                <a:lnTo>
                  <a:pt x="796" y="711"/>
                </a:lnTo>
                <a:lnTo>
                  <a:pt x="983" y="955"/>
                </a:lnTo>
                <a:lnTo>
                  <a:pt x="1119" y="1168"/>
                </a:lnTo>
                <a:lnTo>
                  <a:pt x="1238" y="1388"/>
                </a:lnTo>
                <a:lnTo>
                  <a:pt x="1331" y="1608"/>
                </a:lnTo>
                <a:lnTo>
                  <a:pt x="1400" y="1809"/>
                </a:lnTo>
                <a:lnTo>
                  <a:pt x="1447" y="1979"/>
                </a:lnTo>
                <a:lnTo>
                  <a:pt x="1490" y="2190"/>
                </a:lnTo>
                <a:lnTo>
                  <a:pt x="1511" y="2374"/>
                </a:lnTo>
                <a:lnTo>
                  <a:pt x="1523" y="2611"/>
                </a:lnTo>
              </a:path>
            </a:pathLst>
          </a:custGeom>
          <a:gradFill rotWithShape="0">
            <a:gsLst>
              <a:gs pos="0">
                <a:schemeClr val="folHlink">
                  <a:gamma/>
                  <a:shade val="46275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609600"/>
            <a:ext cx="7772400" cy="1524000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429000" y="2362200"/>
            <a:ext cx="5638800" cy="1143000"/>
          </a:xfrm>
        </p:spPr>
        <p:txBody>
          <a:bodyPr lIns="92075" rIns="92075"/>
          <a:lstStyle>
            <a:lvl1pPr marL="0" indent="0">
              <a:lnSpc>
                <a:spcPct val="70000"/>
              </a:lnSpc>
              <a:buFont typeface="Wingdings" pitchFamily="2" charset="2"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dt" sz="quarter" idx="2"/>
          </p:nvPr>
        </p:nvSpPr>
        <p:spPr>
          <a:xfrm>
            <a:off x="7010400" y="6172200"/>
            <a:ext cx="2133600" cy="685800"/>
          </a:xfrm>
        </p:spPr>
        <p:txBody>
          <a:bodyPr/>
          <a:lstStyle>
            <a:lvl1pPr algn="r">
              <a:defRPr/>
            </a:lvl1pPr>
          </a:lstStyle>
          <a:p>
            <a:fld id="{D88D3426-939E-4ED5-B1CE-17D0715EBDDB}" type="datetime1">
              <a:rPr lang="pt-BR"/>
              <a:pPr/>
              <a:t>28/02/16</a:t>
            </a:fld>
            <a:endParaRPr lang="pt-BR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95400" y="6365875"/>
            <a:ext cx="42672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pt-BR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10400" y="5486400"/>
            <a:ext cx="2117725" cy="609600"/>
          </a:xfrm>
        </p:spPr>
        <p:txBody>
          <a:bodyPr/>
          <a:lstStyle>
            <a:lvl2pPr lvl="1" algn="r">
              <a:defRPr/>
            </a:lvl2pPr>
          </a:lstStyle>
          <a:p>
            <a:pPr lvl="1"/>
            <a:fld id="{2BEFE848-D14A-45FB-836D-E22A8CBC73E8}" type="slidenum">
              <a:rPr lang="pt-BR"/>
              <a:pPr lvl="1"/>
              <a:t>‹n.º›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AB8454-4786-433F-ADE5-D36A45D17F67}" type="datetime1">
              <a:rPr lang="pt-BR"/>
              <a:pPr/>
              <a:t>28/02/16</a:t>
            </a:fld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3B898DCB-B53F-4AA0-8091-C015610ACAF4}" type="slidenum">
              <a:rPr lang="pt-BR"/>
              <a:pPr lvl="1"/>
              <a:t>‹n.º›</a:t>
            </a:fld>
            <a:endParaRPr lang="pt-BR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C44663-5738-4749-A17F-265C46BBA849}" type="slidenum">
              <a:rPr lang="pt-BR">
                <a:solidFill>
                  <a:srgbClr val="000000"/>
                </a:solidFill>
              </a:rPr>
              <a:pPr/>
              <a:t>‹n.º›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48574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D6680-64A4-4669-801E-8DA735800003}" type="datetime8">
              <a:rPr lang="pt-BR">
                <a:solidFill>
                  <a:prstClr val="white"/>
                </a:solidFill>
              </a:rPr>
              <a:pPr>
                <a:defRPr/>
              </a:pPr>
              <a:t>28/02/16 06:42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prstClr val="white"/>
                </a:solidFill>
              </a:rPr>
              <a:t>pjchrist@esalq.usp.br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C31F9-8C0D-411C-99E0-28FDF6F6BE37}" type="slidenum">
              <a:rPr>
                <a:solidFill>
                  <a:prstClr val="white"/>
                </a:solidFill>
              </a:rPr>
              <a:pPr>
                <a:defRPr/>
              </a:pPr>
              <a:t>‹n.º›</a:t>
            </a:fld>
            <a:endParaRPr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93336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la Inteira da Pais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 noChangeAspect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3" name="Rectangle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3D9218E-D36E-4613-8F89-BEACCC9F3280}" type="datetime8">
              <a:rPr lang="pt-BR">
                <a:solidFill>
                  <a:srgbClr val="262626">
                    <a:tint val="75000"/>
                  </a:srgbClr>
                </a:solidFill>
              </a:rPr>
              <a:pPr>
                <a:defRPr/>
              </a:pPr>
              <a:t>28/02/16 06:42</a:t>
            </a:fld>
            <a:endParaRPr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4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85407B78-07A2-409C-AB8C-6AC48AC08644}" type="slidenum">
              <a:rPr/>
              <a:pPr>
                <a:defRPr/>
              </a:pPr>
              <a:t>‹n.º›</a:t>
            </a:fld>
            <a:endParaRPr/>
          </a:p>
        </p:txBody>
      </p:sp>
      <p:sp>
        <p:nvSpPr>
          <p:cNvPr id="5" name="Rectangle 7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>
                <a:solidFill>
                  <a:srgbClr val="262626">
                    <a:tint val="75000"/>
                  </a:srgbClr>
                </a:solidFill>
              </a:rPr>
              <a:t>pjchrist@esalq.usp.br</a:t>
            </a:r>
          </a:p>
        </p:txBody>
      </p:sp>
    </p:spTree>
    <p:extLst>
      <p:ext uri="{BB962C8B-B14F-4D97-AF65-F5344CB8AC3E}">
        <p14:creationId xmlns:p14="http://schemas.microsoft.com/office/powerpoint/2010/main" val="3528907705"/>
      </p:ext>
    </p:extLst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2625" y="609600"/>
            <a:ext cx="8080375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819150" y="1981200"/>
            <a:ext cx="7772400" cy="3733800"/>
          </a:xfr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7832725" y="6324600"/>
            <a:ext cx="2682875" cy="381000"/>
          </a:xfrm>
        </p:spPr>
        <p:txBody>
          <a:bodyPr/>
          <a:lstStyle>
            <a:lvl1pPr>
              <a:defRPr/>
            </a:lvl1pPr>
          </a:lstStyle>
          <a:p>
            <a:fld id="{56FB961E-ECC5-4843-A04C-55D21175BDDC}" type="datetime1">
              <a:rPr lang="pt-BR">
                <a:solidFill>
                  <a:srgbClr val="262626">
                    <a:tint val="75000"/>
                  </a:srgbClr>
                </a:solidFill>
              </a:rPr>
              <a:pPr/>
              <a:t>28/02/16</a:t>
            </a:fld>
            <a:endParaRPr lang="pt-BR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>
          <a:xfrm>
            <a:off x="0" y="6096000"/>
            <a:ext cx="2209800" cy="533400"/>
          </a:xfrm>
        </p:spPr>
        <p:txBody>
          <a:bodyPr/>
          <a:lstStyle>
            <a:lvl2pPr lvl="1">
              <a:defRPr/>
            </a:lvl2pPr>
          </a:lstStyle>
          <a:p>
            <a:pPr lvl="1"/>
            <a:fld id="{4D253164-4075-48C9-83DD-6D0EB3C3436B}" type="slidenum">
              <a:rPr lang="pt-BR">
                <a:solidFill>
                  <a:srgbClr val="262626"/>
                </a:solidFill>
              </a:rPr>
              <a:pPr lvl="1"/>
              <a:t>‹n.º›</a:t>
            </a:fld>
            <a:endParaRPr lang="pt-BR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98181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66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590800"/>
            <a:ext cx="6858000" cy="10668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7367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590800" y="3962400"/>
            <a:ext cx="3962400" cy="1371600"/>
          </a:xfrm>
        </p:spPr>
        <p:txBody>
          <a:bodyPr/>
          <a:lstStyle>
            <a:lvl1pPr marL="0" indent="0" algn="ctr">
              <a:spcBef>
                <a:spcPct val="0"/>
              </a:spcBef>
              <a:buFontTx/>
              <a:buNone/>
              <a:defRPr sz="1800" b="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7368" name="Rectangle 2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99186BCD-5AB7-43BB-8C13-81C231EC9311}" type="datetime1">
              <a:rPr lang="pt-BR" smtClean="0">
                <a:solidFill>
                  <a:srgbClr val="FFFFFF"/>
                </a:solidFill>
              </a:rPr>
              <a:pPr/>
              <a:t>28/02/16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7369" name="Rectangle 2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7462332-E901-485A-B734-156E6B7E0D8E}" type="slidenum">
              <a:rPr lang="en-US">
                <a:solidFill>
                  <a:srgbClr val="FFFFFF"/>
                </a:solidFill>
              </a:rPr>
              <a:pPr/>
              <a:t>‹n.º›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7370" name="Rectangle 2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pjchrist@usp.br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57371" name="Picture 27" descr="your logo he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5" y="228600"/>
            <a:ext cx="85725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72" name="Text Box 28"/>
          <p:cNvSpPr txBox="1">
            <a:spLocks noChangeArrowheads="1"/>
          </p:cNvSpPr>
          <p:nvPr/>
        </p:nvSpPr>
        <p:spPr bwMode="auto">
          <a:xfrm>
            <a:off x="1752600" y="5791200"/>
            <a:ext cx="5334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000" i="1">
                <a:solidFill>
                  <a:srgbClr val="000000"/>
                </a:solidFill>
                <a:latin typeface="Century Gothic" pitchFamily="34" charset="0"/>
              </a:rPr>
              <a:t>Adventure Works:  The ultimate source for outdoor equipment</a:t>
            </a:r>
          </a:p>
        </p:txBody>
      </p:sp>
    </p:spTree>
    <p:extLst>
      <p:ext uri="{BB962C8B-B14F-4D97-AF65-F5344CB8AC3E}">
        <p14:creationId xmlns:p14="http://schemas.microsoft.com/office/powerpoint/2010/main" val="31508788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D99A074-02F7-454E-BFB4-81716E598B74}" type="datetime1">
              <a:rPr lang="pt-BR" smtClean="0">
                <a:solidFill>
                  <a:srgbClr val="FFFFFF"/>
                </a:solidFill>
              </a:rPr>
              <a:pPr/>
              <a:t>28/02/16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BC22E4D-C7C1-4970-95B2-F66FCCB381B3}" type="slidenum">
              <a:rPr lang="en-US">
                <a:solidFill>
                  <a:srgbClr val="FFFFFF"/>
                </a:solidFill>
              </a:rPr>
              <a:pPr/>
              <a:t>‹n.º›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pjchrist@usp.br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838756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D827A3C-D1A4-47F5-A164-AC286E523D71}" type="datetime1">
              <a:rPr lang="pt-BR" smtClean="0">
                <a:solidFill>
                  <a:srgbClr val="FFFFFF"/>
                </a:solidFill>
              </a:rPr>
              <a:pPr/>
              <a:t>28/02/16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822CCCA-47F1-493B-88A5-2BFBC7BEBDB4}" type="slidenum">
              <a:rPr lang="en-US">
                <a:solidFill>
                  <a:srgbClr val="FFFFFF"/>
                </a:solidFill>
              </a:rPr>
              <a:pPr/>
              <a:t>‹n.º›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pjchrist@usp.br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442989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828800"/>
            <a:ext cx="33147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3147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E35CD46-2277-4CFB-98A7-7A278AA67758}" type="datetime1">
              <a:rPr lang="pt-BR" smtClean="0">
                <a:solidFill>
                  <a:srgbClr val="FFFFFF"/>
                </a:solidFill>
              </a:rPr>
              <a:pPr/>
              <a:t>28/02/16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826DCF3-C58E-42BC-AC24-F149315D1F30}" type="slidenum">
              <a:rPr lang="en-US">
                <a:solidFill>
                  <a:srgbClr val="FFFFFF"/>
                </a:solidFill>
              </a:rPr>
              <a:pPr/>
              <a:t>‹n.º›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pjchrist@usp.br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341345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A7A773E-34F4-47EB-85E3-B913A2895D36}" type="datetime1">
              <a:rPr lang="pt-BR" smtClean="0">
                <a:solidFill>
                  <a:srgbClr val="FFFFFF"/>
                </a:solidFill>
              </a:rPr>
              <a:pPr/>
              <a:t>28/02/16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1DC3FAB-0B3B-417E-AFF8-2D2F2AAFB23A}" type="slidenum">
              <a:rPr lang="en-US">
                <a:solidFill>
                  <a:srgbClr val="FFFFFF"/>
                </a:solidFill>
              </a:rPr>
              <a:pPr/>
              <a:t>‹n.º›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pjchrist@usp.br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109448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A39A560-A33A-497E-B5DD-8D8361B1618C}" type="datetime1">
              <a:rPr lang="pt-BR" smtClean="0">
                <a:solidFill>
                  <a:srgbClr val="FFFFFF"/>
                </a:solidFill>
              </a:rPr>
              <a:pPr/>
              <a:t>28/02/16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A6A39EF-C2CC-40B1-AAB6-958C591D5F41}" type="slidenum">
              <a:rPr lang="en-US">
                <a:solidFill>
                  <a:srgbClr val="FFFFFF"/>
                </a:solidFill>
              </a:rPr>
              <a:pPr/>
              <a:t>‹n.º›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pjchrist@usp.br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30874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2019300" cy="5105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2625" y="609600"/>
            <a:ext cx="5908675" cy="5105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CA41DE-7FCF-412D-B09D-88342C0288E9}" type="datetime1">
              <a:rPr lang="pt-BR"/>
              <a:pPr/>
              <a:t>28/02/16</a:t>
            </a:fld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8DCD7B76-3424-4FD1-B241-532C2BA37312}" type="slidenum">
              <a:rPr lang="pt-BR"/>
              <a:pPr lvl="1"/>
              <a:t>‹n.º›</a:t>
            </a:fld>
            <a:endParaRPr lang="pt-BR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352619E-11AA-4686-B51F-77878CDDC71C}" type="datetime1">
              <a:rPr lang="pt-BR" smtClean="0">
                <a:solidFill>
                  <a:srgbClr val="FFFFFF"/>
                </a:solidFill>
              </a:rPr>
              <a:pPr/>
              <a:t>28/02/16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8F17E2D-A222-4314-B5FA-9581E533EF27}" type="slidenum">
              <a:rPr lang="en-US">
                <a:solidFill>
                  <a:srgbClr val="FFFFFF"/>
                </a:solidFill>
              </a:rPr>
              <a:pPr/>
              <a:t>‹n.º›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pjchrist@usp.br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544043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0D3A3AB-3DF8-4F00-BA4F-730349779C35}" type="datetime1">
              <a:rPr lang="pt-BR" smtClean="0">
                <a:solidFill>
                  <a:srgbClr val="FFFFFF"/>
                </a:solidFill>
              </a:rPr>
              <a:pPr/>
              <a:t>28/02/16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2D14102-44E2-453A-9E29-215D0557E6A4}" type="slidenum">
              <a:rPr lang="en-US">
                <a:solidFill>
                  <a:srgbClr val="FFFFFF"/>
                </a:solidFill>
              </a:rPr>
              <a:pPr/>
              <a:t>‹n.º›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pjchrist@usp.br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172527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B01D353-1DEF-43B5-B0FE-FE530742FC72}" type="datetime1">
              <a:rPr lang="pt-BR" smtClean="0">
                <a:solidFill>
                  <a:srgbClr val="FFFFFF"/>
                </a:solidFill>
              </a:rPr>
              <a:pPr/>
              <a:t>28/02/16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89609B5-36AC-4847-A87F-5BCA43E5FAA6}" type="slidenum">
              <a:rPr lang="en-US">
                <a:solidFill>
                  <a:srgbClr val="FFFFFF"/>
                </a:solidFill>
              </a:rPr>
              <a:pPr/>
              <a:t>‹n.º›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pjchrist@usp.br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347509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49A794D-FB86-46C3-9B6F-EF741A40CC00}" type="datetime1">
              <a:rPr lang="pt-BR" smtClean="0">
                <a:solidFill>
                  <a:srgbClr val="FFFFFF"/>
                </a:solidFill>
              </a:rPr>
              <a:pPr/>
              <a:t>28/02/16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254B4F6-9C97-430F-BBBB-F2E424A11993}" type="slidenum">
              <a:rPr lang="en-US">
                <a:solidFill>
                  <a:srgbClr val="FFFFFF"/>
                </a:solidFill>
              </a:rPr>
              <a:pPr/>
              <a:t>‹n.º›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pjchrist@usp.br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868115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6050" y="914400"/>
            <a:ext cx="196215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0"/>
            <a:ext cx="573405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6EE1A13-BDB7-46CA-A3AB-0D23BA4115BA}" type="datetime1">
              <a:rPr lang="pt-BR" smtClean="0">
                <a:solidFill>
                  <a:srgbClr val="FFFFFF"/>
                </a:solidFill>
              </a:rPr>
              <a:pPr/>
              <a:t>28/02/16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E0506E3-004E-48B7-8161-4B29BA7CEB35}" type="slidenum">
              <a:rPr lang="en-US">
                <a:solidFill>
                  <a:srgbClr val="FFFFFF"/>
                </a:solidFill>
              </a:rPr>
              <a:pPr/>
              <a:t>‹n.º›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pjchrist@usp.br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373015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14400"/>
            <a:ext cx="78486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43000" y="1828800"/>
            <a:ext cx="33147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10100" y="1828800"/>
            <a:ext cx="3314700" cy="4343400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>
          <a:xfrm>
            <a:off x="457200" y="6391275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2499E1F-0396-434B-B45D-ACB131B357DC}" type="datetime1">
              <a:rPr lang="pt-BR" smtClean="0">
                <a:solidFill>
                  <a:srgbClr val="FFFFFF"/>
                </a:solidFill>
              </a:rPr>
              <a:pPr/>
              <a:t>28/02/16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91275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8E78BBE-F9EE-44FD-9A73-11083C2B58ED}" type="slidenum">
              <a:rPr lang="en-US">
                <a:solidFill>
                  <a:srgbClr val="FFFFFF"/>
                </a:solidFill>
              </a:rPr>
              <a:pPr/>
              <a:t>‹n.º›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2667000" y="6391275"/>
            <a:ext cx="3810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pjchrist@usp.br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506260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574" y="0"/>
            <a:ext cx="9144000" cy="6858000"/>
            <a:chOff x="-1574" y="0"/>
            <a:chExt cx="9144000" cy="6858000"/>
          </a:xfrm>
        </p:grpSpPr>
        <p:pic>
          <p:nvPicPr>
            <p:cNvPr id="7" name="Rectangle 6"/>
            <p:cNvPicPr>
              <a:picLocks noChangeAspect="1"/>
            </p:cNvPicPr>
            <p:nvPr/>
          </p:nvPicPr>
          <p:blipFill>
            <a:blip r:embed="rId2">
              <a:duotone>
                <a:schemeClr val="accent1"/>
                <a:srgbClr val="FFFFFF"/>
              </a:duotone>
              <a:lum bright="-10000"/>
            </a:blip>
            <a:stretch>
              <a:fillRect/>
            </a:stretch>
          </p:blipFill>
          <p:spPr>
            <a:xfrm>
              <a:off x="-1574" y="381000"/>
              <a:ext cx="9144000" cy="60936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Rectangle 10"/>
            <p:cNvSpPr/>
            <p:nvPr userDrawn="1"/>
          </p:nvSpPr>
          <p:spPr>
            <a:xfrm>
              <a:off x="-1574" y="0"/>
              <a:ext cx="9144000" cy="304800"/>
            </a:xfrm>
            <a:prstGeom prst="rect">
              <a:avLst/>
            </a:prstGeom>
            <a:solidFill>
              <a:schemeClr val="bg2"/>
            </a:solidFill>
            <a:ln w="25400" cap="rnd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-1574" y="6553200"/>
              <a:ext cx="9144000" cy="304800"/>
            </a:xfrm>
            <a:prstGeom prst="rect">
              <a:avLst/>
            </a:prstGeom>
            <a:solidFill>
              <a:schemeClr val="bg2"/>
            </a:solidFill>
            <a:ln w="25400" cap="rnd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-1574" y="381000"/>
              <a:ext cx="9144000" cy="1588"/>
            </a:xfrm>
            <a:prstGeom prst="line">
              <a:avLst/>
            </a:prstGeom>
            <a:ln w="38100" cap="flat" cmpd="sng" algn="ctr">
              <a:solidFill>
                <a:schemeClr val="accent1">
                  <a:shade val="75000"/>
                </a:schemeClr>
              </a:solidFill>
              <a:prstDash val="solid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-1574" y="6477000"/>
              <a:ext cx="9144000" cy="1588"/>
            </a:xfrm>
            <a:prstGeom prst="line">
              <a:avLst/>
            </a:prstGeom>
            <a:ln w="38100" cap="flat" cmpd="sng" algn="ctr">
              <a:solidFill>
                <a:schemeClr val="accent1">
                  <a:shade val="75000"/>
                </a:schemeClr>
              </a:solidFill>
              <a:prstDash val="solid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Shape 20"/>
          <p:cNvSpPr>
            <a:spLocks noGrp="1"/>
          </p:cNvSpPr>
          <p:nvPr>
            <p:ph type="title"/>
          </p:nvPr>
        </p:nvSpPr>
        <p:spPr>
          <a:xfrm>
            <a:off x="704850" y="4495800"/>
            <a:ext cx="7772400" cy="1362075"/>
          </a:xfrm>
          <a:prstGeom prst="rect">
            <a:avLst/>
          </a:prstGeom>
        </p:spPr>
        <p:txBody>
          <a:bodyPr anchor="t"/>
          <a:lstStyle>
            <a:lvl1pPr algn="ctr">
              <a:defRPr sz="4000" b="0" cap="none" baseline="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67000"/>
            <a:ext cx="6400800" cy="1752600"/>
          </a:xfrm>
        </p:spPr>
        <p:txBody>
          <a:bodyPr anchor="b" anchorCtr="0"/>
          <a:lstStyle>
            <a:lvl1pPr marL="0" indent="0" algn="ctr">
              <a:buNone/>
              <a:defRPr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72165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0D0AA-A564-40E6-BDF9-FE3371FD07B4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2/28/16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2430-FB11-4C87-BF1D-6F488A17F23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‹n.º›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3528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574" y="0"/>
            <a:ext cx="9145574" cy="6858000"/>
            <a:chOff x="-1574" y="0"/>
            <a:chExt cx="9145574" cy="6858000"/>
          </a:xfrm>
        </p:grpSpPr>
        <p:sp>
          <p:nvSpPr>
            <p:cNvPr id="18" name="Rectangle 17"/>
            <p:cNvSpPr/>
            <p:nvPr userDrawn="1"/>
          </p:nvSpPr>
          <p:spPr>
            <a:xfrm>
              <a:off x="0" y="381000"/>
              <a:ext cx="9144000" cy="6096000"/>
            </a:xfrm>
            <a:prstGeom prst="rect">
              <a:avLst/>
            </a:prstGeom>
            <a:gradFill>
              <a:gsLst>
                <a:gs pos="0">
                  <a:schemeClr val="accent1">
                    <a:tint val="40000"/>
                  </a:schemeClr>
                </a:gs>
                <a:gs pos="100000">
                  <a:schemeClr val="accent1">
                    <a:shade val="75000"/>
                  </a:schemeClr>
                </a:gs>
              </a:gsLst>
              <a:path path="circle">
                <a:fillToRect l="100000" t="100000" r="100000" b="100000"/>
              </a:path>
            </a:gradFill>
            <a:ln w="25400" cap="rnd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-1574" y="0"/>
              <a:ext cx="9144000" cy="304800"/>
            </a:xfrm>
            <a:prstGeom prst="rect">
              <a:avLst/>
            </a:prstGeom>
            <a:solidFill>
              <a:schemeClr val="bg2"/>
            </a:solidFill>
            <a:ln w="25400" cap="rnd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-1574" y="6553200"/>
              <a:ext cx="9144000" cy="304800"/>
            </a:xfrm>
            <a:prstGeom prst="rect">
              <a:avLst/>
            </a:prstGeom>
            <a:solidFill>
              <a:schemeClr val="bg2"/>
            </a:solidFill>
            <a:ln w="25400" cap="rnd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-1574" y="381000"/>
              <a:ext cx="9144000" cy="1588"/>
            </a:xfrm>
            <a:prstGeom prst="line">
              <a:avLst/>
            </a:prstGeom>
            <a:ln w="38100" cap="flat" cmpd="sng" algn="ctr">
              <a:solidFill>
                <a:schemeClr val="accent1">
                  <a:shade val="75000"/>
                </a:schemeClr>
              </a:solidFill>
              <a:prstDash val="solid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-1574" y="6477000"/>
              <a:ext cx="9144000" cy="1588"/>
            </a:xfrm>
            <a:prstGeom prst="line">
              <a:avLst/>
            </a:prstGeom>
            <a:ln w="38100" cap="flat" cmpd="sng" algn="ctr">
              <a:solidFill>
                <a:schemeClr val="accent1">
                  <a:shade val="75000"/>
                </a:schemeClr>
              </a:solidFill>
              <a:prstDash val="solid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hape 1"/>
          <p:cNvSpPr>
            <a:spLocks noGrp="1"/>
          </p:cNvSpPr>
          <p:nvPr>
            <p:ph type="title"/>
          </p:nvPr>
        </p:nvSpPr>
        <p:spPr>
          <a:xfrm>
            <a:off x="722313" y="4505325"/>
            <a:ext cx="7772400" cy="1362075"/>
          </a:xfrm>
          <a:prstGeom prst="rect">
            <a:avLst/>
          </a:prstGeom>
        </p:spPr>
        <p:txBody>
          <a:bodyPr anchor="t"/>
          <a:lstStyle>
            <a:lvl1pPr algn="ctr">
              <a:defRPr sz="4000" b="0" cap="none" baseline="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191042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0D0AA-A564-40E6-BDF9-FE3371FD07B4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2/28/16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2430-FB11-4C87-BF1D-6F488A17F23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‹n.º›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630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178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178179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78180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/>
                <a:ahLst/>
                <a:cxnLst>
                  <a:cxn ang="0">
                    <a:pos x="0" y="3159"/>
                  </a:cxn>
                  <a:cxn ang="0">
                    <a:pos x="5184" y="3159"/>
                  </a:cxn>
                  <a:cxn ang="0">
                    <a:pos x="5184" y="0"/>
                  </a:cxn>
                  <a:cxn ang="0">
                    <a:pos x="0" y="0"/>
                  </a:cxn>
                  <a:cxn ang="0">
                    <a:pos x="0" y="3159"/>
                  </a:cxn>
                  <a:cxn ang="0">
                    <a:pos x="0" y="3159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8181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159"/>
                  </a:cxn>
                  <a:cxn ang="0">
                    <a:pos x="556" y="3159"/>
                  </a:cxn>
                  <a:cxn ang="0">
                    <a:pos x="556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178182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20"/>
                </a:cxn>
                <a:cxn ang="0">
                  <a:pos x="12" y="42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8183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/>
              <a:ahLst/>
              <a:cxnLst>
                <a:cxn ang="0">
                  <a:pos x="251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51" y="12"/>
                </a:cxn>
                <a:cxn ang="0">
                  <a:pos x="251" y="0"/>
                </a:cxn>
                <a:cxn ang="0">
                  <a:pos x="251" y="0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8184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51" y="12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178185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78186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695"/>
                  </a:cxn>
                  <a:cxn ang="0">
                    <a:pos x="12" y="695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8187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/>
                <a:ahLst/>
                <a:cxnLst>
                  <a:cxn ang="0">
                    <a:pos x="0" y="2697"/>
                  </a:cxn>
                  <a:cxn ang="0">
                    <a:pos x="12" y="2697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697"/>
                  </a:cxn>
                  <a:cxn ang="0">
                    <a:pos x="0" y="2697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8188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/>
                <a:ahLst/>
                <a:cxnLst>
                  <a:cxn ang="0">
                    <a:pos x="4724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4724" y="12"/>
                  </a:cxn>
                  <a:cxn ang="0">
                    <a:pos x="4724" y="0"/>
                  </a:cxn>
                  <a:cxn ang="0">
                    <a:pos x="4724" y="0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8189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/>
                <a:ahLst/>
                <a:cxnLst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0" y="252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8190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8191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178192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178193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178194" name="Rectangle 18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ED47D50F-DFAB-4283-8DDF-B4F99F339517}" type="datetime1">
              <a:rPr lang="pt-BR"/>
              <a:pPr/>
              <a:t>28/02/16</a:t>
            </a:fld>
            <a:endParaRPr lang="pt-BR"/>
          </a:p>
        </p:txBody>
      </p:sp>
      <p:sp>
        <p:nvSpPr>
          <p:cNvPr id="178195" name="Rectangle 19"/>
          <p:cNvSpPr>
            <a:spLocks noGrp="1" noChangeArrowheads="1"/>
          </p:cNvSpPr>
          <p:nvPr>
            <p:ph type="ftr" sz="quarter" idx="3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178196" name="Rectangle 20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C4E1230-02D8-4814-9A2F-94B44C8711E3}" type="slidenum">
              <a:rPr lang="pt-BR"/>
              <a:pPr/>
              <a:t>‹n.º›</a:t>
            </a:fld>
            <a:endParaRPr lang="pt-BR"/>
          </a:p>
        </p:txBody>
      </p:sp>
    </p:spTree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0D0AA-A564-40E6-BDF9-FE3371FD07B4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2/28/16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2430-FB11-4C87-BF1D-6F488A17F23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‹n.º›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07259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0D0AA-A564-40E6-BDF9-FE3371FD07B4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2/28/16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2430-FB11-4C87-BF1D-6F488A17F23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‹n.º›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6023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0D0AA-A564-40E6-BDF9-FE3371FD07B4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2/28/16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2430-FB11-4C87-BF1D-6F488A17F23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‹n.º›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18912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1"/>
            <a:ext cx="5111750" cy="452596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600201"/>
            <a:ext cx="3008313" cy="45259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0D0AA-A564-40E6-BDF9-FE3371FD07B4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2/28/16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2430-FB11-4C87-BF1D-6F488A17F23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‹n.º›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9705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0D0AA-A564-40E6-BDF9-FE3371FD07B4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2/28/16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2430-FB11-4C87-BF1D-6F488A17F23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‹n.º›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38483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: Emphasi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B4F6D5CE-52EB-4A40-B758-76FEDA764A1F}" type="datetime1">
              <a:rPr lang="en-US" smtClean="0">
                <a:solidFill>
                  <a:srgbClr val="262626">
                    <a:lumMod val="85000"/>
                    <a:lumOff val="15000"/>
                  </a:srgbClr>
                </a:solidFill>
              </a:rPr>
              <a:pPr/>
              <a:t>2/28/16</a:t>
            </a:fld>
            <a:endParaRPr lang="en-US" dirty="0">
              <a:solidFill>
                <a:srgbClr val="262626">
                  <a:lumMod val="85000"/>
                  <a:lumOff val="1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262626">
                    <a:lumMod val="85000"/>
                    <a:lumOff val="15000"/>
                  </a:srgbClr>
                </a:solidFill>
              </a:rPr>
              <a:t>pjchrist@usp.br</a:t>
            </a:r>
            <a:endParaRPr lang="en-US" dirty="0">
              <a:solidFill>
                <a:srgbClr val="262626">
                  <a:lumMod val="85000"/>
                  <a:lumOff val="1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rPr lang="en-US" smtClean="0">
                <a:solidFill>
                  <a:srgbClr val="262626">
                    <a:lumMod val="85000"/>
                    <a:lumOff val="15000"/>
                  </a:srgbClr>
                </a:solidFill>
              </a:rPr>
              <a:pPr/>
              <a:t>‹n.º›</a:t>
            </a:fld>
            <a:endParaRPr lang="en-US" dirty="0">
              <a:solidFill>
                <a:srgbClr val="262626">
                  <a:lumMod val="85000"/>
                  <a:lumOff val="15000"/>
                </a:srgb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386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la Inteira da Pais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 noChangeAspect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3" name="Rectangle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A7A394F-A28F-4278-88BA-D364C72F10B4}" type="datetime1">
              <a:rPr lang="en-US" smtClean="0">
                <a:solidFill>
                  <a:srgbClr val="262626">
                    <a:tint val="75000"/>
                  </a:srgbClr>
                </a:solidFill>
              </a:rPr>
              <a:pPr>
                <a:defRPr/>
              </a:pPr>
              <a:t>2/28/16</a:t>
            </a:fld>
            <a:endParaRPr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4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85407B78-07A2-409C-AB8C-6AC48AC08644}" type="slidenum">
              <a:rPr/>
              <a:pPr>
                <a:defRPr/>
              </a:pPr>
              <a:t>‹n.º›</a:t>
            </a:fld>
            <a:endParaRPr/>
          </a:p>
        </p:txBody>
      </p:sp>
      <p:sp>
        <p:nvSpPr>
          <p:cNvPr id="5" name="Rectangle 7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>
                <a:solidFill>
                  <a:srgbClr val="262626">
                    <a:tint val="75000"/>
                  </a:srgbClr>
                </a:solidFill>
              </a:rPr>
              <a:t>pjchrist@usp.br</a:t>
            </a:r>
            <a:endParaRPr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415294"/>
      </p:ext>
    </p:extLst>
  </p:cSld>
  <p:clrMapOvr>
    <a:masterClrMapping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pt-BR" smtClean="0"/>
              <a:t>Clique para editar o estilo do título mestre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7E822-ED5E-442D-A2F2-5D0CE619B970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2/28/16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pjchrist@usp.br</a:t>
            </a:r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432D7-C5F5-48BA-B405-9626A64E759B}" type="slidenum">
              <a:rPr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‹n.º›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764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950343-8779-44DE-9216-96804B740CEE}" type="datetime1">
              <a:rPr lang="pt-BR"/>
              <a:pPr/>
              <a:t>28/02/16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81D449-9CC0-43FA-8AC9-42F1EB51B17C}" type="slidenum">
              <a:rPr lang="pt-BR"/>
              <a:pPr/>
              <a:t>‹n.º›</a:t>
            </a:fld>
            <a:endParaRPr lang="pt-BR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F1DF87A-D296-4042-9234-E61355C22F1B}" type="datetime1">
              <a:rPr lang="pt-BR"/>
              <a:pPr/>
              <a:t>28/02/16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D10CAA-D1A8-4C04-9EA8-F305E7ADC13F}" type="slidenum">
              <a:rPr lang="pt-BR"/>
              <a:pPr/>
              <a:t>‹n.º›</a:t>
            </a:fld>
            <a:endParaRPr lang="pt-BR"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7784273-BEBD-45ED-AACB-708F4FBA115C}" type="datetime1">
              <a:rPr lang="pt-BR"/>
              <a:pPr/>
              <a:t>28/02/16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DFEBCF-C307-4000-8B34-3E13D4E4EE44}" type="slidenum">
              <a:rPr lang="pt-BR"/>
              <a:pPr/>
              <a:t>‹n.º›</a:t>
            </a:fld>
            <a:endParaRPr lang="pt-BR"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284994-5BFB-4147-B189-9ADC43882E66}" type="datetime1">
              <a:rPr lang="pt-BR"/>
              <a:pPr/>
              <a:t>28/02/16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ED1A06-317F-4F1B-A224-91ACF463E870}" type="slidenum">
              <a:rPr lang="pt-BR"/>
              <a:pPr/>
              <a:t>‹n.º›</a:t>
            </a:fld>
            <a:endParaRPr lang="pt-BR"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D530D0-A217-4C43-A305-29C21737B92D}" type="datetime1">
              <a:rPr lang="pt-BR"/>
              <a:pPr/>
              <a:t>28/02/16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734245-D408-434E-B882-86809B6D412F}" type="slidenum">
              <a:rPr lang="pt-BR"/>
              <a:pPr/>
              <a:t>‹n.º›</a:t>
            </a:fld>
            <a:endParaRPr lang="pt-BR"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3F0AEE9-4F6F-4493-B304-30B9CCF48AD3}" type="datetime1">
              <a:rPr lang="pt-BR"/>
              <a:pPr/>
              <a:t>28/02/16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D6864B-FFF7-4C60-B7E0-0088AE63C500}" type="slidenum">
              <a:rPr lang="pt-BR"/>
              <a:pPr/>
              <a:t>‹n.º›</a:t>
            </a:fld>
            <a:endParaRPr lang="pt-BR"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37A72C-C713-4F28-87C4-6FBB8887AFA0}" type="datetime1">
              <a:rPr lang="pt-BR"/>
              <a:pPr/>
              <a:t>28/02/16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A0F15F-70C8-4E84-95FF-9548A49331EA}" type="slidenum">
              <a:rPr lang="pt-BR"/>
              <a:pPr/>
              <a:t>‹n.º›</a:t>
            </a:fld>
            <a:endParaRPr lang="pt-BR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451EA32-3E58-465F-B628-CB952BD08A1A}" type="datetime1">
              <a:rPr lang="pt-BR"/>
              <a:pPr/>
              <a:t>28/02/16</a:t>
            </a:fld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61E268F2-8026-4F17-B5F7-F49E99A9440D}" type="slidenum">
              <a:rPr lang="pt-BR"/>
              <a:pPr lvl="1"/>
              <a:t>‹n.º›</a:t>
            </a:fld>
            <a:endParaRPr lang="pt-B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0C70A9-162D-43B3-A57F-252CB305465B}" type="datetime1">
              <a:rPr lang="pt-BR"/>
              <a:pPr/>
              <a:t>28/02/16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D036FE-0F30-4BE0-80A7-4BCB9EE47796}" type="slidenum">
              <a:rPr lang="pt-BR"/>
              <a:pPr/>
              <a:t>‹n.º›</a:t>
            </a:fld>
            <a:endParaRPr lang="pt-BR"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154D9C-11C1-4601-BD67-6B60490A68C8}" type="datetime1">
              <a:rPr lang="pt-BR"/>
              <a:pPr/>
              <a:t>28/02/16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544C9E-440D-4F01-B6C2-4D473071282D}" type="slidenum">
              <a:rPr lang="pt-BR"/>
              <a:pPr/>
              <a:t>‹n.º›</a:t>
            </a:fld>
            <a:endParaRPr lang="pt-BR"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F4C47D3-D939-425D-A699-E7361C0A4AF5}" type="datetime1">
              <a:rPr lang="pt-BR"/>
              <a:pPr/>
              <a:t>28/02/16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B1D8D7-F0EB-42DE-B0A9-ADEE1661FE7E}" type="slidenum">
              <a:rPr lang="pt-BR"/>
              <a:pPr/>
              <a:t>‹n.º›</a:t>
            </a:fld>
            <a:endParaRPr lang="pt-BR"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091" name="Freeform 3"/>
          <p:cNvSpPr>
            <a:spLocks/>
          </p:cNvSpPr>
          <p:nvPr/>
        </p:nvSpPr>
        <p:spPr bwMode="auto">
          <a:xfrm>
            <a:off x="3271838" y="2709863"/>
            <a:ext cx="5872162" cy="4148137"/>
          </a:xfrm>
          <a:custGeom>
            <a:avLst/>
            <a:gdLst/>
            <a:ahLst/>
            <a:cxnLst>
              <a:cxn ang="0">
                <a:pos x="1523" y="2611"/>
              </a:cxn>
              <a:cxn ang="0">
                <a:pos x="3698" y="2612"/>
              </a:cxn>
              <a:cxn ang="0">
                <a:pos x="3698" y="2228"/>
              </a:cxn>
              <a:cxn ang="0">
                <a:pos x="0" y="0"/>
              </a:cxn>
              <a:cxn ang="0">
                <a:pos x="160" y="118"/>
              </a:cxn>
              <a:cxn ang="0">
                <a:pos x="292" y="219"/>
              </a:cxn>
              <a:cxn ang="0">
                <a:pos x="441" y="347"/>
              </a:cxn>
              <a:cxn ang="0">
                <a:pos x="585" y="482"/>
              </a:cxn>
              <a:cxn ang="0">
                <a:pos x="796" y="711"/>
              </a:cxn>
              <a:cxn ang="0">
                <a:pos x="983" y="955"/>
              </a:cxn>
              <a:cxn ang="0">
                <a:pos x="1119" y="1168"/>
              </a:cxn>
              <a:cxn ang="0">
                <a:pos x="1238" y="1388"/>
              </a:cxn>
              <a:cxn ang="0">
                <a:pos x="1331" y="1608"/>
              </a:cxn>
              <a:cxn ang="0">
                <a:pos x="1400" y="1809"/>
              </a:cxn>
              <a:cxn ang="0">
                <a:pos x="1447" y="1979"/>
              </a:cxn>
              <a:cxn ang="0">
                <a:pos x="1490" y="2190"/>
              </a:cxn>
              <a:cxn ang="0">
                <a:pos x="1511" y="2374"/>
              </a:cxn>
              <a:cxn ang="0">
                <a:pos x="1523" y="2611"/>
              </a:cxn>
            </a:cxnLst>
            <a:rect l="0" t="0" r="r" b="b"/>
            <a:pathLst>
              <a:path w="3699" h="2613">
                <a:moveTo>
                  <a:pt x="1523" y="2611"/>
                </a:moveTo>
                <a:lnTo>
                  <a:pt x="3698" y="2612"/>
                </a:lnTo>
                <a:lnTo>
                  <a:pt x="3698" y="2228"/>
                </a:lnTo>
                <a:lnTo>
                  <a:pt x="0" y="0"/>
                </a:lnTo>
                <a:lnTo>
                  <a:pt x="160" y="118"/>
                </a:lnTo>
                <a:lnTo>
                  <a:pt x="292" y="219"/>
                </a:lnTo>
                <a:lnTo>
                  <a:pt x="441" y="347"/>
                </a:lnTo>
                <a:lnTo>
                  <a:pt x="585" y="482"/>
                </a:lnTo>
                <a:lnTo>
                  <a:pt x="796" y="711"/>
                </a:lnTo>
                <a:lnTo>
                  <a:pt x="983" y="955"/>
                </a:lnTo>
                <a:lnTo>
                  <a:pt x="1119" y="1168"/>
                </a:lnTo>
                <a:lnTo>
                  <a:pt x="1238" y="1388"/>
                </a:lnTo>
                <a:lnTo>
                  <a:pt x="1331" y="1608"/>
                </a:lnTo>
                <a:lnTo>
                  <a:pt x="1400" y="1809"/>
                </a:lnTo>
                <a:lnTo>
                  <a:pt x="1447" y="1979"/>
                </a:lnTo>
                <a:lnTo>
                  <a:pt x="1490" y="2190"/>
                </a:lnTo>
                <a:lnTo>
                  <a:pt x="1511" y="2374"/>
                </a:lnTo>
                <a:lnTo>
                  <a:pt x="1523" y="2611"/>
                </a:lnTo>
              </a:path>
            </a:pathLst>
          </a:custGeom>
          <a:gradFill rotWithShape="0">
            <a:gsLst>
              <a:gs pos="0">
                <a:schemeClr val="folHlink">
                  <a:gamma/>
                  <a:shade val="46275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pt-BR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57093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609600"/>
            <a:ext cx="7772400" cy="1524000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857094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429000" y="2362200"/>
            <a:ext cx="5638800" cy="1143000"/>
          </a:xfrm>
        </p:spPr>
        <p:txBody>
          <a:bodyPr lIns="92075" rIns="92075"/>
          <a:lstStyle>
            <a:lvl1pPr marL="0" indent="0">
              <a:lnSpc>
                <a:spcPct val="70000"/>
              </a:lnSpc>
              <a:buFont typeface="Wingdings" pitchFamily="2" charset="2"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857095" name="Rectangle 7"/>
          <p:cNvSpPr>
            <a:spLocks noGrp="1" noChangeArrowheads="1"/>
          </p:cNvSpPr>
          <p:nvPr>
            <p:ph type="dt" sz="quarter" idx="2"/>
          </p:nvPr>
        </p:nvSpPr>
        <p:spPr>
          <a:xfrm>
            <a:off x="7010400" y="6172200"/>
            <a:ext cx="2133600" cy="685800"/>
          </a:xfrm>
        </p:spPr>
        <p:txBody>
          <a:bodyPr/>
          <a:lstStyle>
            <a:lvl1pPr algn="r">
              <a:defRPr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pt-BR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57096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1295400" y="6365875"/>
            <a:ext cx="4267200" cy="45720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pt-BR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57097" name="Rectangle 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10400" y="5486400"/>
            <a:ext cx="2117725" cy="609600"/>
          </a:xfrm>
        </p:spPr>
        <p:txBody>
          <a:bodyPr/>
          <a:lstStyle>
            <a:lvl2pPr lvl="1" algn="r">
              <a:defRPr>
                <a:latin typeface="+mn-lt"/>
              </a:defRPr>
            </a:lvl2pPr>
          </a:lstStyle>
          <a:p>
            <a:pPr marL="457200" lvl="1" rtl="0" fontAlgn="base">
              <a:spcBef>
                <a:spcPct val="0"/>
              </a:spcBef>
              <a:spcAft>
                <a:spcPct val="0"/>
              </a:spcAft>
            </a:pPr>
            <a:fld id="{1F783000-D9D0-4EBF-94FE-497F4D75C738}" type="slidenum">
              <a:rPr lang="pt-BR" sz="1400" kern="1200">
                <a:solidFill>
                  <a:srgbClr val="FFFFFF"/>
                </a:solidFill>
                <a:latin typeface="Times New Roman"/>
                <a:ea typeface="+mn-ea"/>
                <a:cs typeface="+mn-cs"/>
              </a:rPr>
              <a:pPr marL="457200" lvl="1" rtl="0" fontAlgn="base">
                <a:spcBef>
                  <a:spcPct val="0"/>
                </a:spcBef>
                <a:spcAft>
                  <a:spcPct val="0"/>
                </a:spcAft>
              </a:pPr>
              <a:t>‹n.º›</a:t>
            </a:fld>
            <a:endParaRPr lang="pt-BR" sz="1400" kern="1200">
              <a:solidFill>
                <a:srgbClr val="FFFFFF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pt-BR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pt-BR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marL="457200" lvl="1" algn="l" rtl="0" fontAlgn="base">
              <a:spcBef>
                <a:spcPct val="0"/>
              </a:spcBef>
              <a:spcAft>
                <a:spcPct val="0"/>
              </a:spcAft>
            </a:pPr>
            <a:fld id="{68E9B1DF-B0A6-4EE9-8D4C-7D1BD142F981}" type="slidenum">
              <a:rPr lang="pt-BR" sz="1400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marL="457200" lvl="1" algn="l" rtl="0" fontAlgn="base">
                <a:spcBef>
                  <a:spcPct val="0"/>
                </a:spcBef>
                <a:spcAft>
                  <a:spcPct val="0"/>
                </a:spcAft>
              </a:pPr>
              <a:t>‹n.º›</a:t>
            </a:fld>
            <a:endParaRPr lang="pt-BR" sz="1400" kern="1200">
              <a:solidFill>
                <a:srgbClr val="FFFFFF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pt-BR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pt-BR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marL="457200" lvl="1" algn="l" rtl="0" fontAlgn="base">
              <a:spcBef>
                <a:spcPct val="0"/>
              </a:spcBef>
              <a:spcAft>
                <a:spcPct val="0"/>
              </a:spcAft>
            </a:pPr>
            <a:fld id="{53D0B1BE-F1E5-4D5B-AF5D-99DE66F7DBDF}" type="slidenum">
              <a:rPr lang="pt-BR" sz="1400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marL="457200" lvl="1" algn="l" rtl="0" fontAlgn="base">
                <a:spcBef>
                  <a:spcPct val="0"/>
                </a:spcBef>
                <a:spcAft>
                  <a:spcPct val="0"/>
                </a:spcAft>
              </a:pPr>
              <a:t>‹n.º›</a:t>
            </a:fld>
            <a:endParaRPr lang="pt-BR" sz="1400" kern="1200">
              <a:solidFill>
                <a:srgbClr val="FFFFFF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19150" y="1981200"/>
            <a:ext cx="38100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781550" y="1981200"/>
            <a:ext cx="38100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pt-BR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pt-BR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marL="457200" lvl="1" algn="l" rtl="0" fontAlgn="base">
              <a:spcBef>
                <a:spcPct val="0"/>
              </a:spcBef>
              <a:spcAft>
                <a:spcPct val="0"/>
              </a:spcAft>
            </a:pPr>
            <a:fld id="{B4DBD2FD-9A57-4BB9-8994-CE3F3BA0AD72}" type="slidenum">
              <a:rPr lang="pt-BR" sz="1400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marL="457200" lvl="1" algn="l" rtl="0" fontAlgn="base">
                <a:spcBef>
                  <a:spcPct val="0"/>
                </a:spcBef>
                <a:spcAft>
                  <a:spcPct val="0"/>
                </a:spcAft>
              </a:pPr>
              <a:t>‹n.º›</a:t>
            </a:fld>
            <a:endParaRPr lang="pt-BR" sz="1400" kern="1200">
              <a:solidFill>
                <a:srgbClr val="FFFFFF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pt-BR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pt-BR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marL="457200" lvl="1" algn="l" rtl="0" fontAlgn="base">
              <a:spcBef>
                <a:spcPct val="0"/>
              </a:spcBef>
              <a:spcAft>
                <a:spcPct val="0"/>
              </a:spcAft>
            </a:pPr>
            <a:fld id="{B5E34CD1-758E-43FE-B77C-A6DA4BAA5F9B}" type="slidenum">
              <a:rPr lang="pt-BR" sz="1400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marL="457200" lvl="1" algn="l" rtl="0" fontAlgn="base">
                <a:spcBef>
                  <a:spcPct val="0"/>
                </a:spcBef>
                <a:spcAft>
                  <a:spcPct val="0"/>
                </a:spcAft>
              </a:pPr>
              <a:t>‹n.º›</a:t>
            </a:fld>
            <a:endParaRPr lang="pt-BR" sz="1400" kern="1200">
              <a:solidFill>
                <a:srgbClr val="FFFFFF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pt-BR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pt-BR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marL="457200" lvl="1" algn="l" rtl="0" fontAlgn="base">
              <a:spcBef>
                <a:spcPct val="0"/>
              </a:spcBef>
              <a:spcAft>
                <a:spcPct val="0"/>
              </a:spcAft>
            </a:pPr>
            <a:fld id="{3DBD6D4C-55C8-494D-B5BB-69FC5A346608}" type="slidenum">
              <a:rPr lang="pt-BR" sz="1400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marL="457200" lvl="1" algn="l" rtl="0" fontAlgn="base">
                <a:spcBef>
                  <a:spcPct val="0"/>
                </a:spcBef>
                <a:spcAft>
                  <a:spcPct val="0"/>
                </a:spcAft>
              </a:pPr>
              <a:t>‹n.º›</a:t>
            </a:fld>
            <a:endParaRPr lang="pt-BR" sz="1400" kern="1200">
              <a:solidFill>
                <a:srgbClr val="FFFFFF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pt-BR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pt-BR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marL="457200" lvl="1" algn="l" rtl="0" fontAlgn="base">
              <a:spcBef>
                <a:spcPct val="0"/>
              </a:spcBef>
              <a:spcAft>
                <a:spcPct val="0"/>
              </a:spcAft>
            </a:pPr>
            <a:fld id="{E7D2DCD9-2E98-4C49-AE6F-75C972A954C8}" type="slidenum">
              <a:rPr lang="pt-BR" sz="1400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marL="457200" lvl="1" algn="l" rtl="0" fontAlgn="base">
                <a:spcBef>
                  <a:spcPct val="0"/>
                </a:spcBef>
                <a:spcAft>
                  <a:spcPct val="0"/>
                </a:spcAft>
              </a:pPr>
              <a:t>‹n.º›</a:t>
            </a:fld>
            <a:endParaRPr lang="pt-BR" sz="1400" kern="1200">
              <a:solidFill>
                <a:srgbClr val="FFFFFF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F5AE984-8D9F-42E2-8A69-8F9B77E2F309}" type="datetime1">
              <a:rPr lang="pt-BR"/>
              <a:pPr/>
              <a:t>28/02/16</a:t>
            </a:fld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6D5F4AA3-2197-4994-BD5A-904D3348E217}" type="slidenum">
              <a:rPr lang="pt-BR"/>
              <a:pPr lvl="1"/>
              <a:t>‹n.º›</a:t>
            </a:fld>
            <a:endParaRPr lang="pt-B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pt-BR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pt-BR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marL="457200" lvl="1" algn="l" rtl="0" fontAlgn="base">
              <a:spcBef>
                <a:spcPct val="0"/>
              </a:spcBef>
              <a:spcAft>
                <a:spcPct val="0"/>
              </a:spcAft>
            </a:pPr>
            <a:fld id="{D78C84E4-E3CB-43FF-987D-5DEE40F6263E}" type="slidenum">
              <a:rPr lang="pt-BR" sz="1400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marL="457200" lvl="1" algn="l" rtl="0" fontAlgn="base">
                <a:spcBef>
                  <a:spcPct val="0"/>
                </a:spcBef>
                <a:spcAft>
                  <a:spcPct val="0"/>
                </a:spcAft>
              </a:pPr>
              <a:t>‹n.º›</a:t>
            </a:fld>
            <a:endParaRPr lang="pt-BR" sz="1400" kern="1200">
              <a:solidFill>
                <a:srgbClr val="FFFFFF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pt-BR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pt-BR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marL="457200" lvl="1" algn="l" rtl="0" fontAlgn="base">
              <a:spcBef>
                <a:spcPct val="0"/>
              </a:spcBef>
              <a:spcAft>
                <a:spcPct val="0"/>
              </a:spcAft>
            </a:pPr>
            <a:fld id="{BB807CF3-595C-4D91-8738-BBB81DFD9E90}" type="slidenum">
              <a:rPr lang="pt-BR" sz="1400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marL="457200" lvl="1" algn="l" rtl="0" fontAlgn="base">
                <a:spcBef>
                  <a:spcPct val="0"/>
                </a:spcBef>
                <a:spcAft>
                  <a:spcPct val="0"/>
                </a:spcAft>
              </a:pPr>
              <a:t>‹n.º›</a:t>
            </a:fld>
            <a:endParaRPr lang="pt-BR" sz="1400" kern="1200">
              <a:solidFill>
                <a:srgbClr val="FFFFFF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pt-BR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pt-BR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marL="457200" lvl="1" algn="l" rtl="0" fontAlgn="base">
              <a:spcBef>
                <a:spcPct val="0"/>
              </a:spcBef>
              <a:spcAft>
                <a:spcPct val="0"/>
              </a:spcAft>
            </a:pPr>
            <a:fld id="{0CF01B87-8F4F-41DC-B23C-E53C4FFFCD7D}" type="slidenum">
              <a:rPr lang="pt-BR" sz="1400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marL="457200" lvl="1" algn="l" rtl="0" fontAlgn="base">
                <a:spcBef>
                  <a:spcPct val="0"/>
                </a:spcBef>
                <a:spcAft>
                  <a:spcPct val="0"/>
                </a:spcAft>
              </a:pPr>
              <a:t>‹n.º›</a:t>
            </a:fld>
            <a:endParaRPr lang="pt-BR" sz="1400" kern="1200">
              <a:solidFill>
                <a:srgbClr val="FFFFFF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2019300" cy="5105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2625" y="609600"/>
            <a:ext cx="5908675" cy="5105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pt-BR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pt-BR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marL="457200" lvl="1" algn="l" rtl="0" fontAlgn="base">
              <a:spcBef>
                <a:spcPct val="0"/>
              </a:spcBef>
              <a:spcAft>
                <a:spcPct val="0"/>
              </a:spcAft>
            </a:pPr>
            <a:fld id="{6BD9D62B-57A7-4C26-B0CE-4D24E980E25C}" type="slidenum">
              <a:rPr lang="pt-BR" sz="1400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marL="457200" lvl="1" algn="l" rtl="0" fontAlgn="base">
                <a:spcBef>
                  <a:spcPct val="0"/>
                </a:spcBef>
                <a:spcAft>
                  <a:spcPct val="0"/>
                </a:spcAft>
              </a:pPr>
              <a:t>‹n.º›</a:t>
            </a:fld>
            <a:endParaRPr lang="pt-BR" sz="1400" kern="1200">
              <a:solidFill>
                <a:srgbClr val="FFFFFF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82625" y="609600"/>
            <a:ext cx="8080375" cy="5105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5943600" y="6477000"/>
            <a:ext cx="2682875" cy="38100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pt-BR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682625" y="6365875"/>
            <a:ext cx="4267200" cy="45720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pt-BR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400800" y="5867400"/>
            <a:ext cx="2209800" cy="533400"/>
          </a:xfrm>
        </p:spPr>
        <p:txBody>
          <a:bodyPr/>
          <a:lstStyle>
            <a:lvl2pPr lvl="1">
              <a:defRPr/>
            </a:lvl2pPr>
          </a:lstStyle>
          <a:p>
            <a:pPr marL="457200" lvl="1" algn="l" rtl="0" fontAlgn="base">
              <a:spcBef>
                <a:spcPct val="0"/>
              </a:spcBef>
              <a:spcAft>
                <a:spcPct val="0"/>
              </a:spcAft>
            </a:pPr>
            <a:fld id="{C46E0C2A-3CC2-4EF7-8E2A-D8A0298CBFEA}" type="slidenum">
              <a:rPr lang="pt-BR" sz="1400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marL="457200" lvl="1" algn="l" rtl="0" fontAlgn="base">
                <a:spcBef>
                  <a:spcPct val="0"/>
                </a:spcBef>
                <a:spcAft>
                  <a:spcPct val="0"/>
                </a:spcAft>
              </a:pPr>
              <a:t>‹n.º›</a:t>
            </a:fld>
            <a:endParaRPr lang="pt-BR" sz="1400" kern="1200">
              <a:solidFill>
                <a:srgbClr val="FFFFFF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2625" y="609600"/>
            <a:ext cx="8080375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19150" y="1981200"/>
            <a:ext cx="3810000" cy="3733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781550" y="1981200"/>
            <a:ext cx="3810000" cy="17907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781550" y="3924300"/>
            <a:ext cx="3810000" cy="17907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>
          <a:xfrm>
            <a:off x="5943600" y="6477000"/>
            <a:ext cx="2682875" cy="38100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pt-BR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>
          <a:xfrm>
            <a:off x="682625" y="6365875"/>
            <a:ext cx="4267200" cy="45720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pt-BR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>
          <a:xfrm>
            <a:off x="6400800" y="5867400"/>
            <a:ext cx="2209800" cy="533400"/>
          </a:xfrm>
        </p:spPr>
        <p:txBody>
          <a:bodyPr/>
          <a:lstStyle>
            <a:lvl2pPr lvl="1">
              <a:defRPr/>
            </a:lvl2pPr>
          </a:lstStyle>
          <a:p>
            <a:pPr marL="457200" lvl="1" algn="l" rtl="0" fontAlgn="base">
              <a:spcBef>
                <a:spcPct val="0"/>
              </a:spcBef>
              <a:spcAft>
                <a:spcPct val="0"/>
              </a:spcAft>
            </a:pPr>
            <a:fld id="{C46269B7-F1F5-4227-A447-4BFFECFF9C5D}" type="slidenum">
              <a:rPr lang="pt-BR" sz="1400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marL="457200" lvl="1" algn="l" rtl="0" fontAlgn="base">
                <a:spcBef>
                  <a:spcPct val="0"/>
                </a:spcBef>
                <a:spcAft>
                  <a:spcPct val="0"/>
                </a:spcAft>
              </a:pPr>
              <a:t>‹n.º›</a:t>
            </a:fld>
            <a:endParaRPr lang="pt-BR" sz="1400" kern="1200">
              <a:solidFill>
                <a:srgbClr val="FFFFFF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0548" y="20547"/>
            <a:ext cx="3498527" cy="28253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503486" y="20548"/>
            <a:ext cx="5624418" cy="28254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0923" y="2818500"/>
            <a:ext cx="7668994" cy="22962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7662119" y="2819400"/>
            <a:ext cx="1461333" cy="229385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20548" y="5089818"/>
            <a:ext cx="9098280" cy="173736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8755230" y="2469776"/>
            <a:ext cx="304800" cy="152400"/>
          </a:xfrm>
          <a:prstGeom prst="rect">
            <a:avLst/>
          </a:prstGeom>
          <a:solidFill>
            <a:srgbClr val="F27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47F28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en-US" smtClean="0">
                <a:solidFill>
                  <a:prstClr val="white"/>
                </a:solidFill>
              </a:rPr>
              <a:pPr/>
              <a:t>2/28/16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 lang="en-US" smtClean="0">
                <a:solidFill>
                  <a:prstClr val="white"/>
                </a:solidFill>
              </a:rPr>
              <a:pPr/>
              <a:t>‹n.º›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3581400" y="1295400"/>
            <a:ext cx="5105400" cy="1416269"/>
          </a:xfrm>
        </p:spPr>
        <p:txBody>
          <a:bodyPr anchor="b">
            <a:normAutofit/>
          </a:bodyPr>
          <a:lstStyle>
            <a:lvl1pPr algn="r">
              <a:buNone/>
              <a:defRPr lang="en-US" sz="22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44" y="4114800"/>
            <a:ext cx="7315200" cy="914400"/>
          </a:xfrm>
        </p:spPr>
        <p:txBody>
          <a:bodyPr anchor="b" anchorCtr="0">
            <a:normAutofit/>
          </a:bodyPr>
          <a:lstStyle>
            <a:lvl1pPr marL="0" indent="0">
              <a:defRPr lang="en-US" sz="36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342900" lvl="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44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1992354"/>
            <a:ext cx="5867400" cy="1970046"/>
          </a:xfrm>
        </p:spPr>
        <p:txBody>
          <a:bodyPr anchor="ctr">
            <a:normAutofit/>
          </a:bodyPr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5105400"/>
            <a:ext cx="8229601" cy="375787"/>
          </a:xfrm>
        </p:spPr>
        <p:txBody>
          <a:bodyPr anchor="b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>
              <a:solidFill>
                <a:srgbClr val="262626">
                  <a:lumMod val="85000"/>
                  <a:lumOff val="1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rPr lang="en-US" smtClean="0">
                <a:solidFill>
                  <a:srgbClr val="262626">
                    <a:lumMod val="85000"/>
                    <a:lumOff val="15000"/>
                  </a:srgbClr>
                </a:solidFill>
              </a:rPr>
              <a:pPr/>
              <a:t>‹n.º›</a:t>
            </a:fld>
            <a:endParaRPr lang="en-US" dirty="0">
              <a:solidFill>
                <a:srgbClr val="262626">
                  <a:lumMod val="85000"/>
                  <a:lumOff val="15000"/>
                </a:srgbClr>
              </a:solidFill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762000" y="1946209"/>
            <a:ext cx="2057400" cy="2057400"/>
          </a:xfrm>
          <a:prstGeom prst="ellipse">
            <a:avLst/>
          </a:prstGeom>
          <a:gradFill flip="none" rotWithShape="1">
            <a:gsLst>
              <a:gs pos="0">
                <a:srgbClr val="F39C29"/>
              </a:gs>
              <a:gs pos="50000">
                <a:srgbClr val="F7931D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 w="82550">
            <a:noFill/>
          </a:ln>
          <a:effectLst>
            <a:outerShdw blurRad="1524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            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686800" y="5265376"/>
            <a:ext cx="457200" cy="9667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6600"/>
                </a:solidFill>
              </a:rPr>
              <a:t>           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9" name="Oval 8"/>
          <p:cNvSpPr/>
          <p:nvPr userDrawn="1"/>
        </p:nvSpPr>
        <p:spPr>
          <a:xfrm>
            <a:off x="1007328" y="1992354"/>
            <a:ext cx="1583472" cy="1295400"/>
          </a:xfrm>
          <a:prstGeom prst="ellipse">
            <a:avLst/>
          </a:prstGeom>
          <a:gradFill flip="none" rotWithShape="1">
            <a:gsLst>
              <a:gs pos="63000">
                <a:schemeClr val="bg1">
                  <a:alpha val="7000"/>
                </a:schemeClr>
              </a:gs>
              <a:gs pos="72000">
                <a:schemeClr val="bg1">
                  <a:alpha val="15000"/>
                </a:schemeClr>
              </a:gs>
              <a:gs pos="91000">
                <a:schemeClr val="bg1">
                  <a:alpha val="2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       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521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/>
          <a:srcRect l="2599" r="5874" b="5262"/>
          <a:stretch/>
        </p:blipFill>
        <p:spPr>
          <a:xfrm>
            <a:off x="3530" y="5867400"/>
            <a:ext cx="9144000" cy="10536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180" y="76200"/>
            <a:ext cx="8403020" cy="685800"/>
          </a:xfrm>
        </p:spPr>
        <p:txBody>
          <a:bodyPr anchor="ctr" anchorCtr="0">
            <a:normAutofit/>
          </a:bodyPr>
          <a:lstStyle>
            <a:lvl1pPr algn="l">
              <a:defRPr sz="3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A258050E-B668-4FA7-85AD-C750C80A6E9B}" type="datetimeFigureOut">
              <a:rPr lang="en-US" smtClean="0">
                <a:solidFill>
                  <a:srgbClr val="262626">
                    <a:lumMod val="85000"/>
                    <a:lumOff val="15000"/>
                  </a:srgbClr>
                </a:solidFill>
              </a:rPr>
              <a:pPr/>
              <a:t>2/28/16</a:t>
            </a:fld>
            <a:endParaRPr lang="en-US" dirty="0">
              <a:solidFill>
                <a:srgbClr val="262626">
                  <a:lumMod val="85000"/>
                  <a:lumOff val="1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>
              <a:solidFill>
                <a:srgbClr val="262626">
                  <a:lumMod val="85000"/>
                  <a:lumOff val="1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rPr lang="en-US" smtClean="0">
                <a:solidFill>
                  <a:srgbClr val="262626">
                    <a:lumMod val="85000"/>
                    <a:lumOff val="15000"/>
                  </a:srgbClr>
                </a:solidFill>
              </a:rPr>
              <a:pPr/>
              <a:t>‹n.º›</a:t>
            </a:fld>
            <a:endParaRPr lang="en-US" dirty="0">
              <a:solidFill>
                <a:srgbClr val="262626">
                  <a:lumMod val="85000"/>
                  <a:lumOff val="1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88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: Emphasi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A258050E-B668-4FA7-85AD-C750C80A6E9B}" type="datetimeFigureOut">
              <a:rPr lang="en-US" smtClean="0">
                <a:solidFill>
                  <a:srgbClr val="262626">
                    <a:lumMod val="85000"/>
                    <a:lumOff val="15000"/>
                  </a:srgbClr>
                </a:solidFill>
              </a:rPr>
              <a:pPr/>
              <a:t>2/28/16</a:t>
            </a:fld>
            <a:endParaRPr lang="en-US" dirty="0">
              <a:solidFill>
                <a:srgbClr val="262626">
                  <a:lumMod val="85000"/>
                  <a:lumOff val="1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>
              <a:solidFill>
                <a:srgbClr val="262626">
                  <a:lumMod val="85000"/>
                  <a:lumOff val="1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rPr lang="en-US" smtClean="0">
                <a:solidFill>
                  <a:srgbClr val="262626">
                    <a:lumMod val="85000"/>
                    <a:lumOff val="15000"/>
                  </a:srgbClr>
                </a:solidFill>
              </a:rPr>
              <a:pPr/>
              <a:t>‹n.º›</a:t>
            </a:fld>
            <a:endParaRPr lang="en-US" dirty="0">
              <a:solidFill>
                <a:srgbClr val="262626">
                  <a:lumMod val="85000"/>
                  <a:lumOff val="15000"/>
                </a:srgb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023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19150" y="1981200"/>
            <a:ext cx="38100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781550" y="1981200"/>
            <a:ext cx="38100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832F69-8467-4E45-848C-7A919453D230}" type="datetime1">
              <a:rPr lang="pt-BR"/>
              <a:pPr/>
              <a:t>28/02/16</a:t>
            </a:fld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1648D091-2A89-4901-9884-5BE017D746A9}" type="slidenum">
              <a:rPr lang="pt-BR"/>
              <a:pPr lvl="1"/>
              <a:t>‹n.º›</a:t>
            </a:fld>
            <a:endParaRPr lang="pt-BR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1"/>
            <a:ext cx="7068015" cy="838200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2"/>
            <a:ext cx="4038600" cy="3971455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038600" cy="3971454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2/28/16</a:t>
            </a:fld>
            <a:endParaRPr lang="en-US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‹n.º›</a:t>
            </a:fld>
            <a:endParaRPr lang="en-US" dirty="0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448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en-US" smtClean="0">
                <a:solidFill>
                  <a:prstClr val="white"/>
                </a:solidFill>
              </a:rPr>
              <a:pPr/>
              <a:t>2/28/16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 lang="en-US" smtClean="0">
                <a:solidFill>
                  <a:prstClr val="white"/>
                </a:solidFill>
              </a:rPr>
              <a:pPr/>
              <a:t>‹n.º›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762000"/>
            <a:ext cx="2445488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400" y="2077200"/>
            <a:ext cx="70104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44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: Emphasi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2/28/16</a:t>
            </a:fld>
            <a:endParaRPr lang="en-US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‹n.º›</a:t>
            </a:fld>
            <a:endParaRPr lang="en-US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90400" y="3081000"/>
            <a:ext cx="8686800" cy="1095600"/>
          </a:xfrm>
        </p:spPr>
        <p:txBody>
          <a:bodyPr>
            <a:normAutofit/>
          </a:bodyPr>
          <a:lstStyle>
            <a:lvl1pPr algn="ctr">
              <a:defRPr lang="en-US" sz="4600" b="1" kern="1200" spc="-150" baseline="0" dirty="0" smtClean="0">
                <a:ln>
                  <a:gradFill>
                    <a:gsLst>
                      <a:gs pos="0">
                        <a:schemeClr val="bg1"/>
                      </a:gs>
                      <a:gs pos="50000">
                        <a:schemeClr val="bg1">
                          <a:lumMod val="75000"/>
                        </a:schemeClr>
                      </a:gs>
                    </a:gsLst>
                    <a:lin ang="5400000" scaled="0"/>
                  </a:gradFill>
                </a:ln>
                <a:gradFill>
                  <a:gsLst>
                    <a:gs pos="11000">
                      <a:schemeClr val="bg1">
                        <a:lumMod val="75000"/>
                      </a:schemeClr>
                    </a:gs>
                    <a:gs pos="91000">
                      <a:schemeClr val="bg1"/>
                    </a:gs>
                  </a:gsLst>
                  <a:lin ang="16200000" scaled="1"/>
                </a:gradFill>
                <a:effectLst>
                  <a:outerShdw blurRad="38100" algn="ctr" rotWithShape="0">
                    <a:prstClr val="black">
                      <a:alpha val="25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83952" y="2424752"/>
            <a:ext cx="8694000" cy="639762"/>
          </a:xfrm>
        </p:spPr>
        <p:txBody>
          <a:bodyPr anchor="b">
            <a:normAutofit/>
          </a:bodyPr>
          <a:lstStyle>
            <a:lvl1pPr marL="0" indent="0" algn="ctr">
              <a:buNone/>
              <a:defRPr lang="en-US" sz="2800" kern="1200" dirty="0" smtClean="0">
                <a:solidFill>
                  <a:srgbClr val="2E507A">
                    <a:alpha val="81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947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Text 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en-US" smtClean="0">
                <a:solidFill>
                  <a:prstClr val="white"/>
                </a:solidFill>
              </a:rPr>
              <a:pPr/>
              <a:t>2/28/16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 lang="en-US" smtClean="0">
                <a:solidFill>
                  <a:prstClr val="white"/>
                </a:solidFill>
              </a:rPr>
              <a:pPr/>
              <a:t>‹n.º›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2895600"/>
            <a:ext cx="7543800" cy="2133600"/>
          </a:xfrm>
          <a:prstGeom prst="rect">
            <a:avLst/>
          </a:prstGeom>
          <a:gradFill flip="none" rotWithShape="1">
            <a:gsLst>
              <a:gs pos="63000">
                <a:schemeClr val="tx1">
                  <a:lumMod val="85000"/>
                  <a:lumOff val="15000"/>
                  <a:alpha val="49000"/>
                </a:schemeClr>
              </a:gs>
              <a:gs pos="100000">
                <a:schemeClr val="tx1">
                  <a:lumMod val="95000"/>
                  <a:lumOff val="5000"/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4867" y="3200400"/>
            <a:ext cx="7010400" cy="1676400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en-US" sz="4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4648200" y="664780"/>
            <a:ext cx="4191000" cy="381000"/>
          </a:xfrm>
        </p:spPr>
        <p:txBody>
          <a:bodyPr>
            <a:normAutofit/>
          </a:bodyPr>
          <a:lstStyle>
            <a:lvl1pPr algn="r">
              <a:buNone/>
              <a:defRPr lang="en-US" sz="1800" b="1" kern="120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93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utoUpdateAnimBg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3008313" cy="8255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3650" y="609600"/>
            <a:ext cx="5111750" cy="533400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435101"/>
            <a:ext cx="3008313" cy="382269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en-US" smtClean="0">
                <a:solidFill>
                  <a:prstClr val="white"/>
                </a:solidFill>
              </a:rPr>
              <a:pPr/>
              <a:t>2/28/16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 lang="en-US" smtClean="0">
                <a:solidFill>
                  <a:prstClr val="white"/>
                </a:solidFill>
              </a:rPr>
              <a:pPr/>
              <a:t>‹n.º›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0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dia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en-US" smtClean="0">
                <a:solidFill>
                  <a:prstClr val="white"/>
                </a:solidFill>
              </a:rPr>
              <a:pPr/>
              <a:t>2/28/16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 lang="en-US" smtClean="0">
                <a:solidFill>
                  <a:prstClr val="white"/>
                </a:solidFill>
              </a:rPr>
              <a:pPr/>
              <a:t>‹n.º›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595263" y="4800600"/>
            <a:ext cx="4873752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prstClr val="white"/>
              </a:solidFill>
              <a:latin typeface="Georgia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6552" y="4800600"/>
            <a:ext cx="4809244" cy="566738"/>
          </a:xfrm>
        </p:spPr>
        <p:txBody>
          <a:bodyPr anchor="b">
            <a:normAutofit/>
          </a:bodyPr>
          <a:lstStyle>
            <a:lvl1pPr algn="ctr">
              <a:defRPr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Media Placeholder 8"/>
          <p:cNvSpPr>
            <a:spLocks noGrp="1"/>
          </p:cNvSpPr>
          <p:nvPr>
            <p:ph type="media" sz="quarter" idx="13"/>
          </p:nvPr>
        </p:nvSpPr>
        <p:spPr>
          <a:xfrm>
            <a:off x="587022" y="838200"/>
            <a:ext cx="4873752" cy="381282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776863" y="838200"/>
            <a:ext cx="2819400" cy="463691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338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792800" y="4800600"/>
            <a:ext cx="5500800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prstClr val="white"/>
              </a:solidFill>
              <a:latin typeface="Georgia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ctr">
              <a:defRPr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562600"/>
            <a:ext cx="5486400" cy="60960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en-US" smtClean="0">
                <a:solidFill>
                  <a:prstClr val="white"/>
                </a:solidFill>
              </a:rPr>
              <a:pPr/>
              <a:t>2/28/16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 lang="en-US" smtClean="0">
                <a:solidFill>
                  <a:prstClr val="white"/>
                </a:solidFill>
              </a:rPr>
              <a:pPr/>
              <a:t>‹n.º›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433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2/28/16</a:t>
            </a:fld>
            <a:endParaRPr lang="en-US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‹n.º›</a:t>
            </a:fld>
            <a:endParaRPr lang="en-US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0" y="414867"/>
            <a:ext cx="5029200" cy="4572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algn="l">
              <a:defRPr lang="en-US" sz="28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    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692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7150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105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A258050E-B668-4FA7-85AD-C750C80A6E9B}" type="datetimeFigureOut">
              <a:rPr lang="en-US" smtClean="0">
                <a:solidFill>
                  <a:srgbClr val="262626">
                    <a:lumMod val="85000"/>
                    <a:lumOff val="15000"/>
                  </a:srgbClr>
                </a:solidFill>
              </a:rPr>
              <a:pPr/>
              <a:t>2/28/16</a:t>
            </a:fld>
            <a:endParaRPr lang="en-US" dirty="0">
              <a:solidFill>
                <a:srgbClr val="262626">
                  <a:lumMod val="85000"/>
                  <a:lumOff val="1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rPr lang="en-US" smtClean="0">
                <a:solidFill>
                  <a:srgbClr val="262626">
                    <a:lumMod val="85000"/>
                    <a:lumOff val="15000"/>
                  </a:srgbClr>
                </a:solidFill>
              </a:rPr>
              <a:pPr/>
              <a:t>‹n.º›</a:t>
            </a:fld>
            <a:endParaRPr lang="en-US" dirty="0">
              <a:solidFill>
                <a:srgbClr val="262626">
                  <a:lumMod val="85000"/>
                  <a:lumOff val="1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318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C44663-5738-4749-A17F-265C46BBA849}" type="slidenum">
              <a:rPr lang="pt-BR">
                <a:solidFill>
                  <a:srgbClr val="000000"/>
                </a:solidFill>
              </a:rPr>
              <a:pPr/>
              <a:t>‹n.º›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044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A753E6-6509-4F89-9355-1DC44CAD2D21}" type="datetime1">
              <a:rPr lang="pt-BR"/>
              <a:pPr/>
              <a:t>28/02/16</a:t>
            </a:fld>
            <a:endParaRPr lang="pt-BR"/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7208D47F-2E16-49C0-A91D-19A9FC734A1D}" type="slidenum">
              <a:rPr lang="pt-BR"/>
              <a:pPr lvl="1"/>
              <a:t>‹n.º›</a:t>
            </a:fld>
            <a:endParaRPr lang="pt-BR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D6680-64A4-4669-801E-8DA735800003}" type="datetime8">
              <a:rPr lang="pt-BR">
                <a:solidFill>
                  <a:prstClr val="white"/>
                </a:solidFill>
              </a:rPr>
              <a:pPr>
                <a:defRPr/>
              </a:pPr>
              <a:t>28/02/16 06:42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prstClr val="white"/>
                </a:solidFill>
              </a:rPr>
              <a:t>pjchrist@esalq.usp.br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C31F9-8C0D-411C-99E0-28FDF6F6BE37}" type="slidenum">
              <a:rPr>
                <a:solidFill>
                  <a:prstClr val="white"/>
                </a:solidFill>
              </a:rPr>
              <a:pPr>
                <a:defRPr/>
              </a:pPr>
              <a:t>‹n.º›</a:t>
            </a:fld>
            <a:endParaRPr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3424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la Inteira da Pais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 noChangeAspect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3" name="Rectangle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3D9218E-D36E-4613-8F89-BEACCC9F3280}" type="datetime8">
              <a:rPr lang="pt-BR">
                <a:solidFill>
                  <a:srgbClr val="262626">
                    <a:tint val="75000"/>
                  </a:srgbClr>
                </a:solidFill>
              </a:rPr>
              <a:pPr>
                <a:defRPr/>
              </a:pPr>
              <a:t>28/02/16 06:42</a:t>
            </a:fld>
            <a:endParaRPr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4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85407B78-07A2-409C-AB8C-6AC48AC08644}" type="slidenum">
              <a:rPr/>
              <a:pPr>
                <a:defRPr/>
              </a:pPr>
              <a:t>‹n.º›</a:t>
            </a:fld>
            <a:endParaRPr/>
          </a:p>
        </p:txBody>
      </p:sp>
      <p:sp>
        <p:nvSpPr>
          <p:cNvPr id="5" name="Rectangle 7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>
                <a:solidFill>
                  <a:srgbClr val="262626">
                    <a:tint val="75000"/>
                  </a:srgbClr>
                </a:solidFill>
              </a:rPr>
              <a:t>pjchrist@esalq.usp.br</a:t>
            </a:r>
          </a:p>
        </p:txBody>
      </p:sp>
    </p:spTree>
    <p:extLst>
      <p:ext uri="{BB962C8B-B14F-4D97-AF65-F5344CB8AC3E}">
        <p14:creationId xmlns:p14="http://schemas.microsoft.com/office/powerpoint/2010/main" val="1996202606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2625" y="609600"/>
            <a:ext cx="8080375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819150" y="1981200"/>
            <a:ext cx="7772400" cy="3733800"/>
          </a:xfr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7832725" y="6324600"/>
            <a:ext cx="2682875" cy="381000"/>
          </a:xfrm>
        </p:spPr>
        <p:txBody>
          <a:bodyPr/>
          <a:lstStyle>
            <a:lvl1pPr>
              <a:defRPr/>
            </a:lvl1pPr>
          </a:lstStyle>
          <a:p>
            <a:fld id="{56FB961E-ECC5-4843-A04C-55D21175BDDC}" type="datetime1">
              <a:rPr lang="pt-BR">
                <a:solidFill>
                  <a:srgbClr val="262626">
                    <a:tint val="75000"/>
                  </a:srgbClr>
                </a:solidFill>
              </a:rPr>
              <a:pPr/>
              <a:t>28/02/16</a:t>
            </a:fld>
            <a:endParaRPr lang="pt-BR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>
          <a:xfrm>
            <a:off x="0" y="6096000"/>
            <a:ext cx="2209800" cy="533400"/>
          </a:xfrm>
        </p:spPr>
        <p:txBody>
          <a:bodyPr/>
          <a:lstStyle>
            <a:lvl2pPr lvl="1">
              <a:defRPr/>
            </a:lvl2pPr>
          </a:lstStyle>
          <a:p>
            <a:pPr lvl="1"/>
            <a:fld id="{4D253164-4075-48C9-83DD-6D0EB3C3436B}" type="slidenum">
              <a:rPr lang="pt-BR">
                <a:solidFill>
                  <a:srgbClr val="262626"/>
                </a:solidFill>
              </a:rPr>
              <a:pPr lvl="1"/>
              <a:t>‹n.º›</a:t>
            </a:fld>
            <a:endParaRPr lang="pt-BR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8158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82625" y="609600"/>
            <a:ext cx="8080375" cy="5105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7832725" y="6324600"/>
            <a:ext cx="2682875" cy="381000"/>
          </a:xfrm>
        </p:spPr>
        <p:txBody>
          <a:bodyPr/>
          <a:lstStyle>
            <a:lvl1pPr>
              <a:defRPr/>
            </a:lvl1pPr>
          </a:lstStyle>
          <a:p>
            <a:fld id="{5C3C9101-84D5-4F8E-B3DD-4AC4A855C944}" type="datetime1">
              <a:rPr lang="pt-BR">
                <a:solidFill>
                  <a:srgbClr val="FFFF00"/>
                </a:solidFill>
              </a:rPr>
              <a:pPr/>
              <a:t>28/02/16</a:t>
            </a:fld>
            <a:endParaRPr lang="pt-BR">
              <a:solidFill>
                <a:srgbClr val="FFFF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>
          <a:xfrm>
            <a:off x="0" y="6096000"/>
            <a:ext cx="2209800" cy="533400"/>
          </a:xfrm>
        </p:spPr>
        <p:txBody>
          <a:bodyPr/>
          <a:lstStyle>
            <a:lvl2pPr lvl="1">
              <a:defRPr/>
            </a:lvl2pPr>
          </a:lstStyle>
          <a:p>
            <a:pPr lvl="1"/>
            <a:fld id="{F14F1F30-9191-4FE4-9787-9B2E7DE6122D}" type="slidenum">
              <a:rPr lang="pt-BR">
                <a:solidFill>
                  <a:srgbClr val="FFFF00"/>
                </a:solidFill>
              </a:rPr>
              <a:pPr lvl="1"/>
              <a:t>‹n.º›</a:t>
            </a:fld>
            <a:endParaRPr lang="pt-B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0956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0548" y="20547"/>
            <a:ext cx="3498527" cy="28253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503486" y="20548"/>
            <a:ext cx="5624418" cy="28254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0923" y="2818500"/>
            <a:ext cx="7668994" cy="22962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7662119" y="2819400"/>
            <a:ext cx="1461333" cy="229385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20548" y="5089818"/>
            <a:ext cx="9098280" cy="173736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8755230" y="2469776"/>
            <a:ext cx="304800" cy="152400"/>
          </a:xfrm>
          <a:prstGeom prst="rect">
            <a:avLst/>
          </a:prstGeom>
          <a:solidFill>
            <a:srgbClr val="F27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47F28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en-US" smtClean="0">
                <a:solidFill>
                  <a:prstClr val="white"/>
                </a:solidFill>
              </a:rPr>
              <a:pPr/>
              <a:t>2/28/16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 lang="en-US" smtClean="0">
                <a:solidFill>
                  <a:prstClr val="white"/>
                </a:solidFill>
              </a:rPr>
              <a:pPr/>
              <a:t>‹n.º›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3581400" y="1295400"/>
            <a:ext cx="5105400" cy="1416269"/>
          </a:xfrm>
        </p:spPr>
        <p:txBody>
          <a:bodyPr anchor="b">
            <a:normAutofit/>
          </a:bodyPr>
          <a:lstStyle>
            <a:lvl1pPr algn="r">
              <a:buNone/>
              <a:defRPr lang="en-US" sz="22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44" y="4114800"/>
            <a:ext cx="7315200" cy="914400"/>
          </a:xfrm>
        </p:spPr>
        <p:txBody>
          <a:bodyPr anchor="b" anchorCtr="0">
            <a:normAutofit/>
          </a:bodyPr>
          <a:lstStyle>
            <a:lvl1pPr marL="0" indent="0">
              <a:defRPr lang="en-US" sz="36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342900" lvl="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83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1992354"/>
            <a:ext cx="5867400" cy="1970046"/>
          </a:xfrm>
        </p:spPr>
        <p:txBody>
          <a:bodyPr anchor="ctr">
            <a:normAutofit/>
          </a:bodyPr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5105400"/>
            <a:ext cx="8229601" cy="375787"/>
          </a:xfrm>
        </p:spPr>
        <p:txBody>
          <a:bodyPr anchor="b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>
              <a:solidFill>
                <a:srgbClr val="262626">
                  <a:lumMod val="85000"/>
                  <a:lumOff val="1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rPr lang="en-US" smtClean="0">
                <a:solidFill>
                  <a:srgbClr val="262626">
                    <a:lumMod val="85000"/>
                    <a:lumOff val="15000"/>
                  </a:srgbClr>
                </a:solidFill>
              </a:rPr>
              <a:pPr/>
              <a:t>‹n.º›</a:t>
            </a:fld>
            <a:endParaRPr lang="en-US" dirty="0">
              <a:solidFill>
                <a:srgbClr val="262626">
                  <a:lumMod val="85000"/>
                  <a:lumOff val="15000"/>
                </a:srgbClr>
              </a:solidFill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762000" y="1946209"/>
            <a:ext cx="2057400" cy="2057400"/>
          </a:xfrm>
          <a:prstGeom prst="ellipse">
            <a:avLst/>
          </a:prstGeom>
          <a:gradFill flip="none" rotWithShape="1">
            <a:gsLst>
              <a:gs pos="0">
                <a:srgbClr val="F39C29"/>
              </a:gs>
              <a:gs pos="50000">
                <a:srgbClr val="F7931D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 w="82550">
            <a:noFill/>
          </a:ln>
          <a:effectLst>
            <a:outerShdw blurRad="1524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            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686800" y="5265376"/>
            <a:ext cx="457200" cy="9667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6600"/>
                </a:solidFill>
              </a:rPr>
              <a:t>           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9" name="Oval 8"/>
          <p:cNvSpPr/>
          <p:nvPr userDrawn="1"/>
        </p:nvSpPr>
        <p:spPr>
          <a:xfrm>
            <a:off x="1007328" y="1992354"/>
            <a:ext cx="1583472" cy="1295400"/>
          </a:xfrm>
          <a:prstGeom prst="ellipse">
            <a:avLst/>
          </a:prstGeom>
          <a:gradFill flip="none" rotWithShape="1">
            <a:gsLst>
              <a:gs pos="63000">
                <a:schemeClr val="bg1">
                  <a:alpha val="7000"/>
                </a:schemeClr>
              </a:gs>
              <a:gs pos="72000">
                <a:schemeClr val="bg1">
                  <a:alpha val="15000"/>
                </a:schemeClr>
              </a:gs>
              <a:gs pos="91000">
                <a:schemeClr val="bg1">
                  <a:alpha val="2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       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319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/>
          <a:srcRect l="2599" r="5874" b="5262"/>
          <a:stretch/>
        </p:blipFill>
        <p:spPr>
          <a:xfrm>
            <a:off x="3530" y="5867400"/>
            <a:ext cx="9144000" cy="10536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180" y="76200"/>
            <a:ext cx="8403020" cy="685800"/>
          </a:xfrm>
        </p:spPr>
        <p:txBody>
          <a:bodyPr anchor="ctr" anchorCtr="0">
            <a:normAutofit/>
          </a:bodyPr>
          <a:lstStyle>
            <a:lvl1pPr algn="l">
              <a:defRPr sz="3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A258050E-B668-4FA7-85AD-C750C80A6E9B}" type="datetimeFigureOut">
              <a:rPr lang="en-US" smtClean="0">
                <a:solidFill>
                  <a:srgbClr val="262626">
                    <a:lumMod val="85000"/>
                    <a:lumOff val="15000"/>
                  </a:srgbClr>
                </a:solidFill>
              </a:rPr>
              <a:pPr/>
              <a:t>2/28/16</a:t>
            </a:fld>
            <a:endParaRPr lang="en-US" dirty="0">
              <a:solidFill>
                <a:srgbClr val="262626">
                  <a:lumMod val="85000"/>
                  <a:lumOff val="1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>
              <a:solidFill>
                <a:srgbClr val="262626">
                  <a:lumMod val="85000"/>
                  <a:lumOff val="1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rPr lang="en-US" smtClean="0">
                <a:solidFill>
                  <a:srgbClr val="262626">
                    <a:lumMod val="85000"/>
                    <a:lumOff val="15000"/>
                  </a:srgbClr>
                </a:solidFill>
              </a:rPr>
              <a:pPr/>
              <a:t>‹n.º›</a:t>
            </a:fld>
            <a:endParaRPr lang="en-US" dirty="0">
              <a:solidFill>
                <a:srgbClr val="262626">
                  <a:lumMod val="85000"/>
                  <a:lumOff val="1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95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: Emphasi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A258050E-B668-4FA7-85AD-C750C80A6E9B}" type="datetimeFigureOut">
              <a:rPr lang="en-US" smtClean="0">
                <a:solidFill>
                  <a:srgbClr val="262626">
                    <a:lumMod val="85000"/>
                    <a:lumOff val="15000"/>
                  </a:srgbClr>
                </a:solidFill>
              </a:rPr>
              <a:pPr/>
              <a:t>2/28/16</a:t>
            </a:fld>
            <a:endParaRPr lang="en-US" dirty="0">
              <a:solidFill>
                <a:srgbClr val="262626">
                  <a:lumMod val="85000"/>
                  <a:lumOff val="1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>
              <a:solidFill>
                <a:srgbClr val="262626">
                  <a:lumMod val="85000"/>
                  <a:lumOff val="1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rPr lang="en-US" smtClean="0">
                <a:solidFill>
                  <a:srgbClr val="262626">
                    <a:lumMod val="85000"/>
                    <a:lumOff val="15000"/>
                  </a:srgbClr>
                </a:solidFill>
              </a:rPr>
              <a:pPr/>
              <a:t>‹n.º›</a:t>
            </a:fld>
            <a:endParaRPr lang="en-US" dirty="0">
              <a:solidFill>
                <a:srgbClr val="262626">
                  <a:lumMod val="85000"/>
                  <a:lumOff val="15000"/>
                </a:srgb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416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1"/>
            <a:ext cx="7068015" cy="838200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2"/>
            <a:ext cx="4038600" cy="3971455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038600" cy="3971454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2/28/16</a:t>
            </a:fld>
            <a:endParaRPr lang="en-US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‹n.º›</a:t>
            </a:fld>
            <a:endParaRPr lang="en-US" dirty="0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478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en-US" smtClean="0">
                <a:solidFill>
                  <a:prstClr val="white"/>
                </a:solidFill>
              </a:rPr>
              <a:pPr/>
              <a:t>2/28/16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 lang="en-US" smtClean="0">
                <a:solidFill>
                  <a:prstClr val="white"/>
                </a:solidFill>
              </a:rPr>
              <a:pPr/>
              <a:t>‹n.º›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762000"/>
            <a:ext cx="2445488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400" y="2077200"/>
            <a:ext cx="70104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28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A73931-6279-4855-B2D7-07367411AD32}" type="datetime1">
              <a:rPr lang="pt-BR"/>
              <a:pPr/>
              <a:t>28/02/16</a:t>
            </a:fld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21D5FFF7-C748-4A94-9BAC-1D8B93A017B4}" type="slidenum">
              <a:rPr lang="pt-BR"/>
              <a:pPr lvl="1"/>
              <a:t>‹n.º›</a:t>
            </a:fld>
            <a:endParaRPr lang="pt-BR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: Emphasi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2/28/16</a:t>
            </a:fld>
            <a:endParaRPr lang="en-US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‹n.º›</a:t>
            </a:fld>
            <a:endParaRPr lang="en-US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90400" y="3081000"/>
            <a:ext cx="8686800" cy="1095600"/>
          </a:xfrm>
        </p:spPr>
        <p:txBody>
          <a:bodyPr>
            <a:normAutofit/>
          </a:bodyPr>
          <a:lstStyle>
            <a:lvl1pPr algn="ctr">
              <a:defRPr lang="en-US" sz="4600" b="1" kern="1200" spc="-150" baseline="0" dirty="0" smtClean="0">
                <a:ln>
                  <a:gradFill>
                    <a:gsLst>
                      <a:gs pos="0">
                        <a:schemeClr val="bg1"/>
                      </a:gs>
                      <a:gs pos="50000">
                        <a:schemeClr val="bg1">
                          <a:lumMod val="75000"/>
                        </a:schemeClr>
                      </a:gs>
                    </a:gsLst>
                    <a:lin ang="5400000" scaled="0"/>
                  </a:gradFill>
                </a:ln>
                <a:gradFill>
                  <a:gsLst>
                    <a:gs pos="11000">
                      <a:schemeClr val="bg1">
                        <a:lumMod val="75000"/>
                      </a:schemeClr>
                    </a:gs>
                    <a:gs pos="91000">
                      <a:schemeClr val="bg1"/>
                    </a:gs>
                  </a:gsLst>
                  <a:lin ang="16200000" scaled="1"/>
                </a:gradFill>
                <a:effectLst>
                  <a:outerShdw blurRad="38100" algn="ctr" rotWithShape="0">
                    <a:prstClr val="black">
                      <a:alpha val="25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83952" y="2424752"/>
            <a:ext cx="8694000" cy="639762"/>
          </a:xfrm>
        </p:spPr>
        <p:txBody>
          <a:bodyPr anchor="b">
            <a:normAutofit/>
          </a:bodyPr>
          <a:lstStyle>
            <a:lvl1pPr marL="0" indent="0" algn="ctr">
              <a:buNone/>
              <a:defRPr lang="en-US" sz="2800" kern="1200" dirty="0" smtClean="0">
                <a:solidFill>
                  <a:srgbClr val="2E507A">
                    <a:alpha val="81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279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Text 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en-US" smtClean="0">
                <a:solidFill>
                  <a:prstClr val="white"/>
                </a:solidFill>
              </a:rPr>
              <a:pPr/>
              <a:t>2/28/16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 lang="en-US" smtClean="0">
                <a:solidFill>
                  <a:prstClr val="white"/>
                </a:solidFill>
              </a:rPr>
              <a:pPr/>
              <a:t>‹n.º›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2895600"/>
            <a:ext cx="7543800" cy="2133600"/>
          </a:xfrm>
          <a:prstGeom prst="rect">
            <a:avLst/>
          </a:prstGeom>
          <a:gradFill flip="none" rotWithShape="1">
            <a:gsLst>
              <a:gs pos="63000">
                <a:schemeClr val="tx1">
                  <a:lumMod val="85000"/>
                  <a:lumOff val="15000"/>
                  <a:alpha val="49000"/>
                </a:schemeClr>
              </a:gs>
              <a:gs pos="100000">
                <a:schemeClr val="tx1">
                  <a:lumMod val="95000"/>
                  <a:lumOff val="5000"/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4867" y="3200400"/>
            <a:ext cx="7010400" cy="1676400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en-US" sz="4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4648200" y="664780"/>
            <a:ext cx="4191000" cy="381000"/>
          </a:xfrm>
        </p:spPr>
        <p:txBody>
          <a:bodyPr>
            <a:normAutofit/>
          </a:bodyPr>
          <a:lstStyle>
            <a:lvl1pPr algn="r">
              <a:buNone/>
              <a:defRPr lang="en-US" sz="1800" b="1" kern="120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49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utoUpdateAnimBg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3008313" cy="8255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3650" y="609600"/>
            <a:ext cx="5111750" cy="533400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435101"/>
            <a:ext cx="3008313" cy="382269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en-US" smtClean="0">
                <a:solidFill>
                  <a:prstClr val="white"/>
                </a:solidFill>
              </a:rPr>
              <a:pPr/>
              <a:t>2/28/16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 lang="en-US" smtClean="0">
                <a:solidFill>
                  <a:prstClr val="white"/>
                </a:solidFill>
              </a:rPr>
              <a:pPr/>
              <a:t>‹n.º›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611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dia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en-US" smtClean="0">
                <a:solidFill>
                  <a:prstClr val="white"/>
                </a:solidFill>
              </a:rPr>
              <a:pPr/>
              <a:t>2/28/16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 lang="en-US" smtClean="0">
                <a:solidFill>
                  <a:prstClr val="white"/>
                </a:solidFill>
              </a:rPr>
              <a:pPr/>
              <a:t>‹n.º›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595263" y="4800600"/>
            <a:ext cx="4873752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prstClr val="white"/>
              </a:solidFill>
              <a:latin typeface="Georgia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6552" y="4800600"/>
            <a:ext cx="4809244" cy="566738"/>
          </a:xfrm>
        </p:spPr>
        <p:txBody>
          <a:bodyPr anchor="b">
            <a:normAutofit/>
          </a:bodyPr>
          <a:lstStyle>
            <a:lvl1pPr algn="ctr">
              <a:defRPr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Media Placeholder 8"/>
          <p:cNvSpPr>
            <a:spLocks noGrp="1"/>
          </p:cNvSpPr>
          <p:nvPr>
            <p:ph type="media" sz="quarter" idx="13"/>
          </p:nvPr>
        </p:nvSpPr>
        <p:spPr>
          <a:xfrm>
            <a:off x="587022" y="838200"/>
            <a:ext cx="4873752" cy="381282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776863" y="838200"/>
            <a:ext cx="2819400" cy="463691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186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792800" y="4800600"/>
            <a:ext cx="5500800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prstClr val="white"/>
              </a:solidFill>
              <a:latin typeface="Georgia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ctr">
              <a:defRPr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562600"/>
            <a:ext cx="5486400" cy="60960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en-US" smtClean="0">
                <a:solidFill>
                  <a:prstClr val="white"/>
                </a:solidFill>
              </a:rPr>
              <a:pPr/>
              <a:t>2/28/16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 lang="en-US" smtClean="0">
                <a:solidFill>
                  <a:prstClr val="white"/>
                </a:solidFill>
              </a:rPr>
              <a:pPr/>
              <a:t>‹n.º›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447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2/28/16</a:t>
            </a:fld>
            <a:endParaRPr lang="en-US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‹n.º›</a:t>
            </a:fld>
            <a:endParaRPr lang="en-US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0" y="414867"/>
            <a:ext cx="5029200" cy="4572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algn="l">
              <a:defRPr lang="en-US" sz="28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    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16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7150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105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A258050E-B668-4FA7-85AD-C750C80A6E9B}" type="datetimeFigureOut">
              <a:rPr lang="en-US" smtClean="0">
                <a:solidFill>
                  <a:srgbClr val="262626">
                    <a:lumMod val="85000"/>
                    <a:lumOff val="15000"/>
                  </a:srgbClr>
                </a:solidFill>
              </a:rPr>
              <a:pPr/>
              <a:t>2/28/16</a:t>
            </a:fld>
            <a:endParaRPr lang="en-US" dirty="0">
              <a:solidFill>
                <a:srgbClr val="262626">
                  <a:lumMod val="85000"/>
                  <a:lumOff val="1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rPr lang="en-US" smtClean="0">
                <a:solidFill>
                  <a:srgbClr val="262626">
                    <a:lumMod val="85000"/>
                    <a:lumOff val="15000"/>
                  </a:srgbClr>
                </a:solidFill>
              </a:rPr>
              <a:pPr/>
              <a:t>‹n.º›</a:t>
            </a:fld>
            <a:endParaRPr lang="en-US" dirty="0">
              <a:solidFill>
                <a:srgbClr val="262626">
                  <a:lumMod val="85000"/>
                  <a:lumOff val="1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055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C44663-5738-4749-A17F-265C46BBA849}" type="slidenum">
              <a:rPr lang="pt-BR">
                <a:solidFill>
                  <a:srgbClr val="000000"/>
                </a:solidFill>
              </a:rPr>
              <a:pPr/>
              <a:t>‹n.º›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2037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D6680-64A4-4669-801E-8DA735800003}" type="datetime8">
              <a:rPr lang="pt-BR">
                <a:solidFill>
                  <a:prstClr val="white"/>
                </a:solidFill>
              </a:rPr>
              <a:pPr>
                <a:defRPr/>
              </a:pPr>
              <a:t>28/02/16 06:42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prstClr val="white"/>
                </a:solidFill>
              </a:rPr>
              <a:t>pjchrist@esalq.usp.br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C31F9-8C0D-411C-99E0-28FDF6F6BE37}" type="slidenum">
              <a:rPr>
                <a:solidFill>
                  <a:prstClr val="white"/>
                </a:solidFill>
              </a:rPr>
              <a:pPr>
                <a:defRPr/>
              </a:pPr>
              <a:t>‹n.º›</a:t>
            </a:fld>
            <a:endParaRPr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6701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la Inteira da Pais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 noChangeAspect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3" name="Rectangle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3D9218E-D36E-4613-8F89-BEACCC9F3280}" type="datetime8">
              <a:rPr lang="pt-BR">
                <a:solidFill>
                  <a:srgbClr val="262626">
                    <a:tint val="75000"/>
                  </a:srgbClr>
                </a:solidFill>
              </a:rPr>
              <a:pPr>
                <a:defRPr/>
              </a:pPr>
              <a:t>28/02/16 06:42</a:t>
            </a:fld>
            <a:endParaRPr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4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85407B78-07A2-409C-AB8C-6AC48AC08644}" type="slidenum">
              <a:rPr/>
              <a:pPr>
                <a:defRPr/>
              </a:pPr>
              <a:t>‹n.º›</a:t>
            </a:fld>
            <a:endParaRPr/>
          </a:p>
        </p:txBody>
      </p:sp>
      <p:sp>
        <p:nvSpPr>
          <p:cNvPr id="5" name="Rectangle 7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>
                <a:solidFill>
                  <a:srgbClr val="262626">
                    <a:tint val="75000"/>
                  </a:srgbClr>
                </a:solidFill>
              </a:rPr>
              <a:t>pjchrist@esalq.usp.br</a:t>
            </a:r>
          </a:p>
        </p:txBody>
      </p:sp>
    </p:spTree>
    <p:extLst>
      <p:ext uri="{BB962C8B-B14F-4D97-AF65-F5344CB8AC3E}">
        <p14:creationId xmlns:p14="http://schemas.microsoft.com/office/powerpoint/2010/main" val="348417617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7F7D0C5-27E3-41FA-AEB2-F51FCDD31201}" type="datetime1">
              <a:rPr lang="pt-BR"/>
              <a:pPr/>
              <a:t>28/02/16</a:t>
            </a:fld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3F81C4EE-DE1D-47DF-B306-4973EB7C648B}" type="slidenum">
              <a:rPr lang="pt-BR"/>
              <a:pPr lvl="1"/>
              <a:t>‹n.º›</a:t>
            </a:fld>
            <a:endParaRPr lang="pt-BR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2625" y="609600"/>
            <a:ext cx="8080375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819150" y="1981200"/>
            <a:ext cx="7772400" cy="3733800"/>
          </a:xfr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7832725" y="6324600"/>
            <a:ext cx="2682875" cy="381000"/>
          </a:xfrm>
        </p:spPr>
        <p:txBody>
          <a:bodyPr/>
          <a:lstStyle>
            <a:lvl1pPr>
              <a:defRPr/>
            </a:lvl1pPr>
          </a:lstStyle>
          <a:p>
            <a:fld id="{56FB961E-ECC5-4843-A04C-55D21175BDDC}" type="datetime1">
              <a:rPr lang="pt-BR">
                <a:solidFill>
                  <a:srgbClr val="262626">
                    <a:tint val="75000"/>
                  </a:srgbClr>
                </a:solidFill>
              </a:rPr>
              <a:pPr/>
              <a:t>28/02/16</a:t>
            </a:fld>
            <a:endParaRPr lang="pt-BR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>
          <a:xfrm>
            <a:off x="0" y="6096000"/>
            <a:ext cx="2209800" cy="533400"/>
          </a:xfrm>
        </p:spPr>
        <p:txBody>
          <a:bodyPr/>
          <a:lstStyle>
            <a:lvl2pPr lvl="1">
              <a:defRPr/>
            </a:lvl2pPr>
          </a:lstStyle>
          <a:p>
            <a:pPr lvl="1"/>
            <a:fld id="{4D253164-4075-48C9-83DD-6D0EB3C3436B}" type="slidenum">
              <a:rPr lang="pt-BR">
                <a:solidFill>
                  <a:srgbClr val="262626"/>
                </a:solidFill>
              </a:rPr>
              <a:pPr lvl="1"/>
              <a:t>‹n.º›</a:t>
            </a:fld>
            <a:endParaRPr lang="pt-BR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5495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0548" y="20547"/>
            <a:ext cx="3498527" cy="28253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503486" y="20548"/>
            <a:ext cx="5624418" cy="28254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0923" y="2818500"/>
            <a:ext cx="7668994" cy="22962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7662119" y="2819400"/>
            <a:ext cx="1461333" cy="229385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20548" y="5089818"/>
            <a:ext cx="9098280" cy="173736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8755230" y="2469776"/>
            <a:ext cx="304800" cy="152400"/>
          </a:xfrm>
          <a:prstGeom prst="rect">
            <a:avLst/>
          </a:prstGeom>
          <a:solidFill>
            <a:srgbClr val="F27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47F28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en-US" smtClean="0">
                <a:solidFill>
                  <a:prstClr val="white"/>
                </a:solidFill>
              </a:rPr>
              <a:pPr/>
              <a:t>2/28/16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 lang="en-US" smtClean="0">
                <a:solidFill>
                  <a:prstClr val="white"/>
                </a:solidFill>
              </a:rPr>
              <a:pPr/>
              <a:t>‹n.º›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3581400" y="1295400"/>
            <a:ext cx="5105400" cy="1416269"/>
          </a:xfrm>
        </p:spPr>
        <p:txBody>
          <a:bodyPr anchor="b">
            <a:normAutofit/>
          </a:bodyPr>
          <a:lstStyle>
            <a:lvl1pPr algn="r">
              <a:buNone/>
              <a:defRPr lang="en-US" sz="22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44" y="4114800"/>
            <a:ext cx="7315200" cy="914400"/>
          </a:xfrm>
        </p:spPr>
        <p:txBody>
          <a:bodyPr anchor="b" anchorCtr="0">
            <a:normAutofit/>
          </a:bodyPr>
          <a:lstStyle>
            <a:lvl1pPr marL="0" indent="0">
              <a:defRPr lang="en-US" sz="36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342900" lvl="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1992354"/>
            <a:ext cx="5867400" cy="1970046"/>
          </a:xfrm>
        </p:spPr>
        <p:txBody>
          <a:bodyPr anchor="ctr">
            <a:normAutofit/>
          </a:bodyPr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5105400"/>
            <a:ext cx="8229601" cy="375787"/>
          </a:xfrm>
        </p:spPr>
        <p:txBody>
          <a:bodyPr anchor="b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>
              <a:solidFill>
                <a:srgbClr val="262626">
                  <a:lumMod val="85000"/>
                  <a:lumOff val="1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rPr lang="en-US" smtClean="0">
                <a:solidFill>
                  <a:srgbClr val="262626">
                    <a:lumMod val="85000"/>
                    <a:lumOff val="15000"/>
                  </a:srgbClr>
                </a:solidFill>
              </a:rPr>
              <a:pPr/>
              <a:t>‹n.º›</a:t>
            </a:fld>
            <a:endParaRPr lang="en-US" dirty="0">
              <a:solidFill>
                <a:srgbClr val="262626">
                  <a:lumMod val="85000"/>
                  <a:lumOff val="15000"/>
                </a:srgbClr>
              </a:solidFill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762000" y="1946209"/>
            <a:ext cx="2057400" cy="2057400"/>
          </a:xfrm>
          <a:prstGeom prst="ellipse">
            <a:avLst/>
          </a:prstGeom>
          <a:gradFill flip="none" rotWithShape="1">
            <a:gsLst>
              <a:gs pos="0">
                <a:srgbClr val="F39C29"/>
              </a:gs>
              <a:gs pos="50000">
                <a:srgbClr val="F7931D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 w="82550">
            <a:noFill/>
          </a:ln>
          <a:effectLst>
            <a:outerShdw blurRad="1524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            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686800" y="5265376"/>
            <a:ext cx="457200" cy="9667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6600"/>
                </a:solidFill>
              </a:rPr>
              <a:t>           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9" name="Oval 8"/>
          <p:cNvSpPr/>
          <p:nvPr userDrawn="1"/>
        </p:nvSpPr>
        <p:spPr>
          <a:xfrm>
            <a:off x="1007328" y="1992354"/>
            <a:ext cx="1583472" cy="1295400"/>
          </a:xfrm>
          <a:prstGeom prst="ellipse">
            <a:avLst/>
          </a:prstGeom>
          <a:gradFill flip="none" rotWithShape="1">
            <a:gsLst>
              <a:gs pos="63000">
                <a:schemeClr val="bg1">
                  <a:alpha val="7000"/>
                </a:schemeClr>
              </a:gs>
              <a:gs pos="72000">
                <a:schemeClr val="bg1">
                  <a:alpha val="15000"/>
                </a:schemeClr>
              </a:gs>
              <a:gs pos="91000">
                <a:schemeClr val="bg1">
                  <a:alpha val="2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       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576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/>
          <a:srcRect l="2599" r="5874" b="5262"/>
          <a:stretch/>
        </p:blipFill>
        <p:spPr>
          <a:xfrm>
            <a:off x="3530" y="5867400"/>
            <a:ext cx="9144000" cy="10536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180" y="76200"/>
            <a:ext cx="8403020" cy="685800"/>
          </a:xfrm>
        </p:spPr>
        <p:txBody>
          <a:bodyPr anchor="ctr" anchorCtr="0">
            <a:normAutofit/>
          </a:bodyPr>
          <a:lstStyle>
            <a:lvl1pPr algn="l">
              <a:defRPr sz="3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A258050E-B668-4FA7-85AD-C750C80A6E9B}" type="datetimeFigureOut">
              <a:rPr lang="en-US" smtClean="0">
                <a:solidFill>
                  <a:srgbClr val="262626">
                    <a:lumMod val="85000"/>
                    <a:lumOff val="15000"/>
                  </a:srgbClr>
                </a:solidFill>
              </a:rPr>
              <a:pPr/>
              <a:t>2/28/16</a:t>
            </a:fld>
            <a:endParaRPr lang="en-US" dirty="0">
              <a:solidFill>
                <a:srgbClr val="262626">
                  <a:lumMod val="85000"/>
                  <a:lumOff val="1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>
              <a:solidFill>
                <a:srgbClr val="262626">
                  <a:lumMod val="85000"/>
                  <a:lumOff val="1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rPr lang="en-US" smtClean="0">
                <a:solidFill>
                  <a:srgbClr val="262626">
                    <a:lumMod val="85000"/>
                    <a:lumOff val="15000"/>
                  </a:srgbClr>
                </a:solidFill>
              </a:rPr>
              <a:pPr/>
              <a:t>‹n.º›</a:t>
            </a:fld>
            <a:endParaRPr lang="en-US" dirty="0">
              <a:solidFill>
                <a:srgbClr val="262626">
                  <a:lumMod val="85000"/>
                  <a:lumOff val="1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83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: Emphasi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A258050E-B668-4FA7-85AD-C750C80A6E9B}" type="datetimeFigureOut">
              <a:rPr lang="en-US" smtClean="0">
                <a:solidFill>
                  <a:srgbClr val="262626">
                    <a:lumMod val="85000"/>
                    <a:lumOff val="15000"/>
                  </a:srgbClr>
                </a:solidFill>
              </a:rPr>
              <a:pPr/>
              <a:t>2/28/16</a:t>
            </a:fld>
            <a:endParaRPr lang="en-US" dirty="0">
              <a:solidFill>
                <a:srgbClr val="262626">
                  <a:lumMod val="85000"/>
                  <a:lumOff val="1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>
              <a:solidFill>
                <a:srgbClr val="262626">
                  <a:lumMod val="85000"/>
                  <a:lumOff val="1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rPr lang="en-US" smtClean="0">
                <a:solidFill>
                  <a:srgbClr val="262626">
                    <a:lumMod val="85000"/>
                    <a:lumOff val="15000"/>
                  </a:srgbClr>
                </a:solidFill>
              </a:rPr>
              <a:pPr/>
              <a:t>‹n.º›</a:t>
            </a:fld>
            <a:endParaRPr lang="en-US" dirty="0">
              <a:solidFill>
                <a:srgbClr val="262626">
                  <a:lumMod val="85000"/>
                  <a:lumOff val="15000"/>
                </a:srgb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051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1"/>
            <a:ext cx="7068015" cy="838200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2"/>
            <a:ext cx="4038600" cy="3971455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038600" cy="3971454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2/28/16</a:t>
            </a:fld>
            <a:endParaRPr lang="en-US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‹n.º›</a:t>
            </a:fld>
            <a:endParaRPr lang="en-US" dirty="0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244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en-US" smtClean="0">
                <a:solidFill>
                  <a:prstClr val="white"/>
                </a:solidFill>
              </a:rPr>
              <a:pPr/>
              <a:t>2/28/16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 lang="en-US" smtClean="0">
                <a:solidFill>
                  <a:prstClr val="white"/>
                </a:solidFill>
              </a:rPr>
              <a:pPr/>
              <a:t>‹n.º›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762000"/>
            <a:ext cx="2445488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400" y="2077200"/>
            <a:ext cx="70104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16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: Emphasi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2/28/16</a:t>
            </a:fld>
            <a:endParaRPr lang="en-US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‹n.º›</a:t>
            </a:fld>
            <a:endParaRPr lang="en-US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90400" y="3081000"/>
            <a:ext cx="8686800" cy="1095600"/>
          </a:xfrm>
        </p:spPr>
        <p:txBody>
          <a:bodyPr>
            <a:normAutofit/>
          </a:bodyPr>
          <a:lstStyle>
            <a:lvl1pPr algn="ctr">
              <a:defRPr lang="en-US" sz="4600" b="1" kern="1200" spc="-150" baseline="0" dirty="0" smtClean="0">
                <a:ln>
                  <a:gradFill>
                    <a:gsLst>
                      <a:gs pos="0">
                        <a:schemeClr val="bg1"/>
                      </a:gs>
                      <a:gs pos="50000">
                        <a:schemeClr val="bg1">
                          <a:lumMod val="75000"/>
                        </a:schemeClr>
                      </a:gs>
                    </a:gsLst>
                    <a:lin ang="5400000" scaled="0"/>
                  </a:gradFill>
                </a:ln>
                <a:gradFill>
                  <a:gsLst>
                    <a:gs pos="11000">
                      <a:schemeClr val="bg1">
                        <a:lumMod val="75000"/>
                      </a:schemeClr>
                    </a:gs>
                    <a:gs pos="91000">
                      <a:schemeClr val="bg1"/>
                    </a:gs>
                  </a:gsLst>
                  <a:lin ang="16200000" scaled="1"/>
                </a:gradFill>
                <a:effectLst>
                  <a:outerShdw blurRad="38100" algn="ctr" rotWithShape="0">
                    <a:prstClr val="black">
                      <a:alpha val="25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83952" y="2424752"/>
            <a:ext cx="8694000" cy="639762"/>
          </a:xfrm>
        </p:spPr>
        <p:txBody>
          <a:bodyPr anchor="b">
            <a:normAutofit/>
          </a:bodyPr>
          <a:lstStyle>
            <a:lvl1pPr marL="0" indent="0" algn="ctr">
              <a:buNone/>
              <a:defRPr lang="en-US" sz="2800" kern="1200" dirty="0" smtClean="0">
                <a:solidFill>
                  <a:srgbClr val="2E507A">
                    <a:alpha val="81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036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Text 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en-US" smtClean="0">
                <a:solidFill>
                  <a:prstClr val="white"/>
                </a:solidFill>
              </a:rPr>
              <a:pPr/>
              <a:t>2/28/16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 lang="en-US" smtClean="0">
                <a:solidFill>
                  <a:prstClr val="white"/>
                </a:solidFill>
              </a:rPr>
              <a:pPr/>
              <a:t>‹n.º›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2895600"/>
            <a:ext cx="7543800" cy="2133600"/>
          </a:xfrm>
          <a:prstGeom prst="rect">
            <a:avLst/>
          </a:prstGeom>
          <a:gradFill flip="none" rotWithShape="1">
            <a:gsLst>
              <a:gs pos="63000">
                <a:schemeClr val="tx1">
                  <a:lumMod val="85000"/>
                  <a:lumOff val="15000"/>
                  <a:alpha val="49000"/>
                </a:schemeClr>
              </a:gs>
              <a:gs pos="100000">
                <a:schemeClr val="tx1">
                  <a:lumMod val="95000"/>
                  <a:lumOff val="5000"/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4867" y="3200400"/>
            <a:ext cx="7010400" cy="1676400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en-US" sz="4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4648200" y="664780"/>
            <a:ext cx="4191000" cy="381000"/>
          </a:xfrm>
        </p:spPr>
        <p:txBody>
          <a:bodyPr>
            <a:normAutofit/>
          </a:bodyPr>
          <a:lstStyle>
            <a:lvl1pPr algn="r">
              <a:buNone/>
              <a:defRPr lang="en-US" sz="1800" b="1" kern="120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1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utoUpdateAnimBg="0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3008313" cy="8255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3650" y="609600"/>
            <a:ext cx="5111750" cy="533400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435101"/>
            <a:ext cx="3008313" cy="382269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en-US" smtClean="0">
                <a:solidFill>
                  <a:prstClr val="white"/>
                </a:solidFill>
              </a:rPr>
              <a:pPr/>
              <a:t>2/28/16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 lang="en-US" smtClean="0">
                <a:solidFill>
                  <a:prstClr val="white"/>
                </a:solidFill>
              </a:rPr>
              <a:pPr/>
              <a:t>‹n.º›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00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8E46F9C-A4EF-45A4-9CB3-E5CFBB9939B0}" type="datetime1">
              <a:rPr lang="pt-BR"/>
              <a:pPr/>
              <a:t>28/02/16</a:t>
            </a:fld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952E3EC9-7AF5-4D36-8569-0A6CBB6139F7}" type="slidenum">
              <a:rPr lang="pt-BR"/>
              <a:pPr lvl="1"/>
              <a:t>‹n.º›</a:t>
            </a:fld>
            <a:endParaRPr lang="pt-BR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dia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en-US" smtClean="0">
                <a:solidFill>
                  <a:prstClr val="white"/>
                </a:solidFill>
              </a:rPr>
              <a:pPr/>
              <a:t>2/28/16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 lang="en-US" smtClean="0">
                <a:solidFill>
                  <a:prstClr val="white"/>
                </a:solidFill>
              </a:rPr>
              <a:pPr/>
              <a:t>‹n.º›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595263" y="4800600"/>
            <a:ext cx="4873752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prstClr val="white"/>
              </a:solidFill>
              <a:latin typeface="Georgia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6552" y="4800600"/>
            <a:ext cx="4809244" cy="566738"/>
          </a:xfrm>
        </p:spPr>
        <p:txBody>
          <a:bodyPr anchor="b">
            <a:normAutofit/>
          </a:bodyPr>
          <a:lstStyle>
            <a:lvl1pPr algn="ctr">
              <a:defRPr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Media Placeholder 8"/>
          <p:cNvSpPr>
            <a:spLocks noGrp="1"/>
          </p:cNvSpPr>
          <p:nvPr>
            <p:ph type="media" sz="quarter" idx="13"/>
          </p:nvPr>
        </p:nvSpPr>
        <p:spPr>
          <a:xfrm>
            <a:off x="587022" y="838200"/>
            <a:ext cx="4873752" cy="381282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776863" y="838200"/>
            <a:ext cx="2819400" cy="463691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764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792800" y="4800600"/>
            <a:ext cx="5500800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prstClr val="white"/>
              </a:solidFill>
              <a:latin typeface="Georgia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ctr">
              <a:defRPr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562600"/>
            <a:ext cx="5486400" cy="60960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en-US" smtClean="0">
                <a:solidFill>
                  <a:prstClr val="white"/>
                </a:solidFill>
              </a:rPr>
              <a:pPr/>
              <a:t>2/28/16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 lang="en-US" smtClean="0">
                <a:solidFill>
                  <a:prstClr val="white"/>
                </a:solidFill>
              </a:rPr>
              <a:pPr/>
              <a:t>‹n.º›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553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2/28/16</a:t>
            </a:fld>
            <a:endParaRPr lang="en-US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‹n.º›</a:t>
            </a:fld>
            <a:endParaRPr lang="en-US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0" y="414867"/>
            <a:ext cx="5029200" cy="4572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algn="l">
              <a:defRPr lang="en-US" sz="28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    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598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7150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105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A258050E-B668-4FA7-85AD-C750C80A6E9B}" type="datetimeFigureOut">
              <a:rPr lang="en-US" smtClean="0">
                <a:solidFill>
                  <a:srgbClr val="262626">
                    <a:lumMod val="85000"/>
                    <a:lumOff val="15000"/>
                  </a:srgbClr>
                </a:solidFill>
              </a:rPr>
              <a:pPr/>
              <a:t>2/28/16</a:t>
            </a:fld>
            <a:endParaRPr lang="en-US" dirty="0">
              <a:solidFill>
                <a:srgbClr val="262626">
                  <a:lumMod val="85000"/>
                  <a:lumOff val="1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rPr lang="en-US" smtClean="0">
                <a:solidFill>
                  <a:srgbClr val="262626">
                    <a:lumMod val="85000"/>
                    <a:lumOff val="15000"/>
                  </a:srgbClr>
                </a:solidFill>
              </a:rPr>
              <a:pPr/>
              <a:t>‹n.º›</a:t>
            </a:fld>
            <a:endParaRPr lang="en-US" dirty="0">
              <a:solidFill>
                <a:srgbClr val="262626">
                  <a:lumMod val="85000"/>
                  <a:lumOff val="1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886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D6680-64A4-4669-801E-8DA735800003}" type="datetime8">
              <a:rPr lang="pt-BR">
                <a:solidFill>
                  <a:prstClr val="white"/>
                </a:solidFill>
              </a:rPr>
              <a:pPr>
                <a:defRPr/>
              </a:pPr>
              <a:t>28/02/16 06:42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prstClr val="white"/>
                </a:solidFill>
              </a:rPr>
              <a:t>pjchrist@esalq.usp.br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C31F9-8C0D-411C-99E0-28FDF6F6BE37}" type="slidenum">
              <a:rPr>
                <a:solidFill>
                  <a:prstClr val="white"/>
                </a:solidFill>
              </a:rPr>
              <a:pPr>
                <a:defRPr/>
              </a:pPr>
              <a:t>‹n.º›</a:t>
            </a:fld>
            <a:endParaRPr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5354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la Inteira da Pais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 noChangeAspect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3" name="Rectangle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3D9218E-D36E-4613-8F89-BEACCC9F3280}" type="datetime8">
              <a:rPr lang="pt-BR">
                <a:solidFill>
                  <a:srgbClr val="262626">
                    <a:tint val="75000"/>
                  </a:srgbClr>
                </a:solidFill>
              </a:rPr>
              <a:pPr>
                <a:defRPr/>
              </a:pPr>
              <a:t>28/02/16 06:42</a:t>
            </a:fld>
            <a:endParaRPr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4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85407B78-07A2-409C-AB8C-6AC48AC08644}" type="slidenum">
              <a:rPr/>
              <a:pPr>
                <a:defRPr/>
              </a:pPr>
              <a:t>‹n.º›</a:t>
            </a:fld>
            <a:endParaRPr/>
          </a:p>
        </p:txBody>
      </p:sp>
      <p:sp>
        <p:nvSpPr>
          <p:cNvPr id="5" name="Rectangle 7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>
                <a:solidFill>
                  <a:srgbClr val="262626">
                    <a:tint val="75000"/>
                  </a:srgbClr>
                </a:solidFill>
              </a:rPr>
              <a:t>pjchrist@esalq.usp.br</a:t>
            </a:r>
          </a:p>
        </p:txBody>
      </p:sp>
    </p:spTree>
    <p:extLst>
      <p:ext uri="{BB962C8B-B14F-4D97-AF65-F5344CB8AC3E}">
        <p14:creationId xmlns:p14="http://schemas.microsoft.com/office/powerpoint/2010/main" val="1347790713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2625" y="609600"/>
            <a:ext cx="8080375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819150" y="1981200"/>
            <a:ext cx="7772400" cy="3733800"/>
          </a:xfr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7832725" y="6324600"/>
            <a:ext cx="2682875" cy="381000"/>
          </a:xfrm>
        </p:spPr>
        <p:txBody>
          <a:bodyPr/>
          <a:lstStyle>
            <a:lvl1pPr>
              <a:defRPr/>
            </a:lvl1pPr>
          </a:lstStyle>
          <a:p>
            <a:fld id="{56FB961E-ECC5-4843-A04C-55D21175BDDC}" type="datetime1">
              <a:rPr lang="pt-BR">
                <a:solidFill>
                  <a:srgbClr val="262626">
                    <a:tint val="75000"/>
                  </a:srgbClr>
                </a:solidFill>
              </a:rPr>
              <a:pPr/>
              <a:t>28/02/16</a:t>
            </a:fld>
            <a:endParaRPr lang="pt-BR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>
          <a:xfrm>
            <a:off x="0" y="6096000"/>
            <a:ext cx="2209800" cy="533400"/>
          </a:xfrm>
        </p:spPr>
        <p:txBody>
          <a:bodyPr/>
          <a:lstStyle>
            <a:lvl2pPr lvl="1">
              <a:defRPr/>
            </a:lvl2pPr>
          </a:lstStyle>
          <a:p>
            <a:pPr lvl="1"/>
            <a:fld id="{4D253164-4075-48C9-83DD-6D0EB3C3436B}" type="slidenum">
              <a:rPr lang="pt-BR">
                <a:solidFill>
                  <a:srgbClr val="262626"/>
                </a:solidFill>
              </a:rPr>
              <a:pPr lvl="1"/>
              <a:t>‹n.º›</a:t>
            </a:fld>
            <a:endParaRPr lang="pt-BR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3143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0548" y="20547"/>
            <a:ext cx="3498527" cy="28253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503486" y="20548"/>
            <a:ext cx="5624418" cy="28254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0923" y="2818500"/>
            <a:ext cx="7668994" cy="22962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7662119" y="2819400"/>
            <a:ext cx="1461333" cy="229385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20548" y="5089818"/>
            <a:ext cx="9098280" cy="173736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8755230" y="2469776"/>
            <a:ext cx="304800" cy="152400"/>
          </a:xfrm>
          <a:prstGeom prst="rect">
            <a:avLst/>
          </a:prstGeom>
          <a:solidFill>
            <a:srgbClr val="F27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47F28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en-US" smtClean="0">
                <a:solidFill>
                  <a:prstClr val="white"/>
                </a:solidFill>
              </a:rPr>
              <a:pPr/>
              <a:t>2/28/16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 lang="en-US" smtClean="0">
                <a:solidFill>
                  <a:prstClr val="white"/>
                </a:solidFill>
              </a:rPr>
              <a:pPr/>
              <a:t>‹n.º›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3581400" y="1295400"/>
            <a:ext cx="5105400" cy="1416269"/>
          </a:xfrm>
        </p:spPr>
        <p:txBody>
          <a:bodyPr anchor="b">
            <a:normAutofit/>
          </a:bodyPr>
          <a:lstStyle>
            <a:lvl1pPr algn="r">
              <a:buNone/>
              <a:defRPr lang="en-US" sz="22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44" y="4114800"/>
            <a:ext cx="7315200" cy="914400"/>
          </a:xfrm>
        </p:spPr>
        <p:txBody>
          <a:bodyPr anchor="b" anchorCtr="0">
            <a:normAutofit/>
          </a:bodyPr>
          <a:lstStyle>
            <a:lvl1pPr marL="0" indent="0">
              <a:defRPr lang="en-US" sz="36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342900" lvl="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39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1992354"/>
            <a:ext cx="5867400" cy="1970046"/>
          </a:xfrm>
        </p:spPr>
        <p:txBody>
          <a:bodyPr anchor="ctr">
            <a:normAutofit/>
          </a:bodyPr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5105400"/>
            <a:ext cx="8229601" cy="375787"/>
          </a:xfrm>
        </p:spPr>
        <p:txBody>
          <a:bodyPr anchor="b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>
              <a:solidFill>
                <a:srgbClr val="262626">
                  <a:lumMod val="85000"/>
                  <a:lumOff val="1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rPr lang="en-US" smtClean="0">
                <a:solidFill>
                  <a:srgbClr val="262626">
                    <a:lumMod val="85000"/>
                    <a:lumOff val="15000"/>
                  </a:srgbClr>
                </a:solidFill>
              </a:rPr>
              <a:pPr/>
              <a:t>‹n.º›</a:t>
            </a:fld>
            <a:endParaRPr lang="en-US" dirty="0">
              <a:solidFill>
                <a:srgbClr val="262626">
                  <a:lumMod val="85000"/>
                  <a:lumOff val="15000"/>
                </a:srgbClr>
              </a:solidFill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762000" y="1946209"/>
            <a:ext cx="2057400" cy="2057400"/>
          </a:xfrm>
          <a:prstGeom prst="ellipse">
            <a:avLst/>
          </a:prstGeom>
          <a:gradFill flip="none" rotWithShape="1">
            <a:gsLst>
              <a:gs pos="0">
                <a:srgbClr val="F39C29"/>
              </a:gs>
              <a:gs pos="50000">
                <a:srgbClr val="F7931D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 w="82550">
            <a:noFill/>
          </a:ln>
          <a:effectLst>
            <a:outerShdw blurRad="1524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            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686800" y="5265376"/>
            <a:ext cx="457200" cy="9667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6600"/>
                </a:solidFill>
              </a:rPr>
              <a:t>           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9" name="Oval 8"/>
          <p:cNvSpPr/>
          <p:nvPr userDrawn="1"/>
        </p:nvSpPr>
        <p:spPr>
          <a:xfrm>
            <a:off x="1007328" y="1992354"/>
            <a:ext cx="1583472" cy="1295400"/>
          </a:xfrm>
          <a:prstGeom prst="ellipse">
            <a:avLst/>
          </a:prstGeom>
          <a:gradFill flip="none" rotWithShape="1">
            <a:gsLst>
              <a:gs pos="63000">
                <a:schemeClr val="bg1">
                  <a:alpha val="7000"/>
                </a:schemeClr>
              </a:gs>
              <a:gs pos="72000">
                <a:schemeClr val="bg1">
                  <a:alpha val="15000"/>
                </a:schemeClr>
              </a:gs>
              <a:gs pos="91000">
                <a:schemeClr val="bg1">
                  <a:alpha val="2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       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98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/>
          <a:srcRect l="2599" r="5874" b="5262"/>
          <a:stretch/>
        </p:blipFill>
        <p:spPr>
          <a:xfrm>
            <a:off x="3530" y="5867400"/>
            <a:ext cx="9144000" cy="10536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180" y="76200"/>
            <a:ext cx="8403020" cy="685800"/>
          </a:xfrm>
        </p:spPr>
        <p:txBody>
          <a:bodyPr anchor="ctr" anchorCtr="0">
            <a:normAutofit/>
          </a:bodyPr>
          <a:lstStyle>
            <a:lvl1pPr algn="l">
              <a:defRPr sz="3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A258050E-B668-4FA7-85AD-C750C80A6E9B}" type="datetimeFigureOut">
              <a:rPr lang="en-US" smtClean="0">
                <a:solidFill>
                  <a:srgbClr val="262626">
                    <a:lumMod val="85000"/>
                    <a:lumOff val="15000"/>
                  </a:srgbClr>
                </a:solidFill>
              </a:rPr>
              <a:pPr/>
              <a:t>2/28/16</a:t>
            </a:fld>
            <a:endParaRPr lang="en-US" dirty="0">
              <a:solidFill>
                <a:srgbClr val="262626">
                  <a:lumMod val="85000"/>
                  <a:lumOff val="1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>
              <a:solidFill>
                <a:srgbClr val="262626">
                  <a:lumMod val="85000"/>
                  <a:lumOff val="1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rPr lang="en-US" smtClean="0">
                <a:solidFill>
                  <a:srgbClr val="262626">
                    <a:lumMod val="85000"/>
                    <a:lumOff val="15000"/>
                  </a:srgbClr>
                </a:solidFill>
              </a:rPr>
              <a:pPr/>
              <a:t>‹n.º›</a:t>
            </a:fld>
            <a:endParaRPr lang="en-US" dirty="0">
              <a:solidFill>
                <a:srgbClr val="262626">
                  <a:lumMod val="85000"/>
                  <a:lumOff val="1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71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1D9EBEE-6D93-4785-8AC8-F21DC1C48FCD}" type="datetime1">
              <a:rPr lang="pt-BR"/>
              <a:pPr/>
              <a:t>28/02/16</a:t>
            </a:fld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320AFA24-CC6A-407C-B44C-F17FE0ECFA1C}" type="slidenum">
              <a:rPr lang="pt-BR"/>
              <a:pPr lvl="1"/>
              <a:t>‹n.º›</a:t>
            </a:fld>
            <a:endParaRPr lang="pt-BR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: Emphasi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A258050E-B668-4FA7-85AD-C750C80A6E9B}" type="datetimeFigureOut">
              <a:rPr lang="en-US" smtClean="0">
                <a:solidFill>
                  <a:srgbClr val="262626">
                    <a:lumMod val="85000"/>
                    <a:lumOff val="15000"/>
                  </a:srgbClr>
                </a:solidFill>
              </a:rPr>
              <a:pPr/>
              <a:t>2/28/16</a:t>
            </a:fld>
            <a:endParaRPr lang="en-US" dirty="0">
              <a:solidFill>
                <a:srgbClr val="262626">
                  <a:lumMod val="85000"/>
                  <a:lumOff val="1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>
              <a:solidFill>
                <a:srgbClr val="262626">
                  <a:lumMod val="85000"/>
                  <a:lumOff val="1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rPr lang="en-US" smtClean="0">
                <a:solidFill>
                  <a:srgbClr val="262626">
                    <a:lumMod val="85000"/>
                    <a:lumOff val="15000"/>
                  </a:srgbClr>
                </a:solidFill>
              </a:rPr>
              <a:pPr/>
              <a:t>‹n.º›</a:t>
            </a:fld>
            <a:endParaRPr lang="en-US" dirty="0">
              <a:solidFill>
                <a:srgbClr val="262626">
                  <a:lumMod val="85000"/>
                  <a:lumOff val="15000"/>
                </a:srgb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285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1"/>
            <a:ext cx="7068015" cy="838200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2"/>
            <a:ext cx="4038600" cy="3971455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038600" cy="3971454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2/28/16</a:t>
            </a:fld>
            <a:endParaRPr lang="en-US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‹n.º›</a:t>
            </a:fld>
            <a:endParaRPr lang="en-US" dirty="0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374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en-US" smtClean="0">
                <a:solidFill>
                  <a:prstClr val="white"/>
                </a:solidFill>
              </a:rPr>
              <a:pPr/>
              <a:t>2/28/16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 lang="en-US" smtClean="0">
                <a:solidFill>
                  <a:prstClr val="white"/>
                </a:solidFill>
              </a:rPr>
              <a:pPr/>
              <a:t>‹n.º›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762000"/>
            <a:ext cx="2445488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400" y="2077200"/>
            <a:ext cx="70104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07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: Emphasi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2/28/16</a:t>
            </a:fld>
            <a:endParaRPr lang="en-US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‹n.º›</a:t>
            </a:fld>
            <a:endParaRPr lang="en-US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90400" y="3081000"/>
            <a:ext cx="8686800" cy="1095600"/>
          </a:xfrm>
        </p:spPr>
        <p:txBody>
          <a:bodyPr>
            <a:normAutofit/>
          </a:bodyPr>
          <a:lstStyle>
            <a:lvl1pPr algn="ctr">
              <a:defRPr lang="en-US" sz="4600" b="1" kern="1200" spc="-150" baseline="0" dirty="0" smtClean="0">
                <a:ln>
                  <a:gradFill>
                    <a:gsLst>
                      <a:gs pos="0">
                        <a:schemeClr val="bg1"/>
                      </a:gs>
                      <a:gs pos="50000">
                        <a:schemeClr val="bg1">
                          <a:lumMod val="75000"/>
                        </a:schemeClr>
                      </a:gs>
                    </a:gsLst>
                    <a:lin ang="5400000" scaled="0"/>
                  </a:gradFill>
                </a:ln>
                <a:gradFill>
                  <a:gsLst>
                    <a:gs pos="11000">
                      <a:schemeClr val="bg1">
                        <a:lumMod val="75000"/>
                      </a:schemeClr>
                    </a:gs>
                    <a:gs pos="91000">
                      <a:schemeClr val="bg1"/>
                    </a:gs>
                  </a:gsLst>
                  <a:lin ang="16200000" scaled="1"/>
                </a:gradFill>
                <a:effectLst>
                  <a:outerShdw blurRad="38100" algn="ctr" rotWithShape="0">
                    <a:prstClr val="black">
                      <a:alpha val="25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83952" y="2424752"/>
            <a:ext cx="8694000" cy="639762"/>
          </a:xfrm>
        </p:spPr>
        <p:txBody>
          <a:bodyPr anchor="b">
            <a:normAutofit/>
          </a:bodyPr>
          <a:lstStyle>
            <a:lvl1pPr marL="0" indent="0" algn="ctr">
              <a:buNone/>
              <a:defRPr lang="en-US" sz="2800" kern="1200" dirty="0" smtClean="0">
                <a:solidFill>
                  <a:srgbClr val="2E507A">
                    <a:alpha val="81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123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Text 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en-US" smtClean="0">
                <a:solidFill>
                  <a:prstClr val="white"/>
                </a:solidFill>
              </a:rPr>
              <a:pPr/>
              <a:t>2/28/16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 lang="en-US" smtClean="0">
                <a:solidFill>
                  <a:prstClr val="white"/>
                </a:solidFill>
              </a:rPr>
              <a:pPr/>
              <a:t>‹n.º›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2895600"/>
            <a:ext cx="7543800" cy="2133600"/>
          </a:xfrm>
          <a:prstGeom prst="rect">
            <a:avLst/>
          </a:prstGeom>
          <a:gradFill flip="none" rotWithShape="1">
            <a:gsLst>
              <a:gs pos="63000">
                <a:schemeClr val="tx1">
                  <a:lumMod val="85000"/>
                  <a:lumOff val="15000"/>
                  <a:alpha val="49000"/>
                </a:schemeClr>
              </a:gs>
              <a:gs pos="100000">
                <a:schemeClr val="tx1">
                  <a:lumMod val="95000"/>
                  <a:lumOff val="5000"/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4867" y="3200400"/>
            <a:ext cx="7010400" cy="1676400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en-US" sz="4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4648200" y="664780"/>
            <a:ext cx="4191000" cy="381000"/>
          </a:xfrm>
        </p:spPr>
        <p:txBody>
          <a:bodyPr>
            <a:normAutofit/>
          </a:bodyPr>
          <a:lstStyle>
            <a:lvl1pPr algn="r">
              <a:buNone/>
              <a:defRPr lang="en-US" sz="1800" b="1" kern="120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79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utoUpdateAnimBg="0"/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3008313" cy="8255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3650" y="609600"/>
            <a:ext cx="5111750" cy="533400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435101"/>
            <a:ext cx="3008313" cy="382269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en-US" smtClean="0">
                <a:solidFill>
                  <a:prstClr val="white"/>
                </a:solidFill>
              </a:rPr>
              <a:pPr/>
              <a:t>2/28/16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 lang="en-US" smtClean="0">
                <a:solidFill>
                  <a:prstClr val="white"/>
                </a:solidFill>
              </a:rPr>
              <a:pPr/>
              <a:t>‹n.º›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32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dia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en-US" smtClean="0">
                <a:solidFill>
                  <a:prstClr val="white"/>
                </a:solidFill>
              </a:rPr>
              <a:pPr/>
              <a:t>2/28/16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 lang="en-US" smtClean="0">
                <a:solidFill>
                  <a:prstClr val="white"/>
                </a:solidFill>
              </a:rPr>
              <a:pPr/>
              <a:t>‹n.º›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595263" y="4800600"/>
            <a:ext cx="4873752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prstClr val="white"/>
              </a:solidFill>
              <a:latin typeface="Georgia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6552" y="4800600"/>
            <a:ext cx="4809244" cy="566738"/>
          </a:xfrm>
        </p:spPr>
        <p:txBody>
          <a:bodyPr anchor="b">
            <a:normAutofit/>
          </a:bodyPr>
          <a:lstStyle>
            <a:lvl1pPr algn="ctr">
              <a:defRPr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Media Placeholder 8"/>
          <p:cNvSpPr>
            <a:spLocks noGrp="1"/>
          </p:cNvSpPr>
          <p:nvPr>
            <p:ph type="media" sz="quarter" idx="13"/>
          </p:nvPr>
        </p:nvSpPr>
        <p:spPr>
          <a:xfrm>
            <a:off x="587022" y="838200"/>
            <a:ext cx="4873752" cy="381282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776863" y="838200"/>
            <a:ext cx="2819400" cy="463691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951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792800" y="4800600"/>
            <a:ext cx="5500800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prstClr val="white"/>
              </a:solidFill>
              <a:latin typeface="Georgia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ctr">
              <a:defRPr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562600"/>
            <a:ext cx="5486400" cy="60960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en-US" smtClean="0">
                <a:solidFill>
                  <a:prstClr val="white"/>
                </a:solidFill>
              </a:rPr>
              <a:pPr/>
              <a:t>2/28/16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 lang="en-US" smtClean="0">
                <a:solidFill>
                  <a:prstClr val="white"/>
                </a:solidFill>
              </a:rPr>
              <a:pPr/>
              <a:t>‹n.º›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593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2/28/16</a:t>
            </a:fld>
            <a:endParaRPr lang="en-US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‹n.º›</a:t>
            </a:fld>
            <a:endParaRPr lang="en-US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0" y="414867"/>
            <a:ext cx="5029200" cy="4572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algn="l">
              <a:defRPr lang="en-US" sz="28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    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499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7150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105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A258050E-B668-4FA7-85AD-C750C80A6E9B}" type="datetimeFigureOut">
              <a:rPr lang="en-US" smtClean="0">
                <a:solidFill>
                  <a:srgbClr val="262626">
                    <a:lumMod val="85000"/>
                    <a:lumOff val="15000"/>
                  </a:srgbClr>
                </a:solidFill>
              </a:rPr>
              <a:pPr/>
              <a:t>2/28/16</a:t>
            </a:fld>
            <a:endParaRPr lang="en-US" dirty="0">
              <a:solidFill>
                <a:srgbClr val="262626">
                  <a:lumMod val="85000"/>
                  <a:lumOff val="1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rPr lang="en-US" smtClean="0">
                <a:solidFill>
                  <a:srgbClr val="262626">
                    <a:lumMod val="85000"/>
                    <a:lumOff val="15000"/>
                  </a:srgbClr>
                </a:solidFill>
              </a:rPr>
              <a:pPr/>
              <a:t>‹n.º›</a:t>
            </a:fld>
            <a:endParaRPr lang="en-US" dirty="0">
              <a:solidFill>
                <a:srgbClr val="262626">
                  <a:lumMod val="85000"/>
                  <a:lumOff val="1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912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20" Type="http://schemas.openxmlformats.org/officeDocument/2006/relationships/image" Target="../media/image1.jpeg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3.xml"/><Relationship Id="rId19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0.xml"/><Relationship Id="rId18" Type="http://schemas.openxmlformats.org/officeDocument/2006/relationships/theme" Target="../theme/theme5.xml"/><Relationship Id="rId19" Type="http://schemas.openxmlformats.org/officeDocument/2006/relationships/image" Target="../media/image1.jpeg"/><Relationship Id="rId1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8.xml"/><Relationship Id="rId6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0.xml"/><Relationship Id="rId8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86.xml"/><Relationship Id="rId17" Type="http://schemas.openxmlformats.org/officeDocument/2006/relationships/theme" Target="../theme/theme6.xml"/><Relationship Id="rId18" Type="http://schemas.openxmlformats.org/officeDocument/2006/relationships/image" Target="../media/image1.jpeg"/><Relationship Id="rId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8.xml"/><Relationship Id="rId9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02.xml"/><Relationship Id="rId17" Type="http://schemas.openxmlformats.org/officeDocument/2006/relationships/slideLayout" Target="../slideLayouts/slideLayout103.xml"/><Relationship Id="rId18" Type="http://schemas.openxmlformats.org/officeDocument/2006/relationships/theme" Target="../theme/theme7.xml"/><Relationship Id="rId19" Type="http://schemas.openxmlformats.org/officeDocument/2006/relationships/image" Target="../media/image1.jpeg"/><Relationship Id="rId1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9.xml"/><Relationship Id="rId4" Type="http://schemas.openxmlformats.org/officeDocument/2006/relationships/slideLayout" Target="../slideLayouts/slideLayout90.xml"/><Relationship Id="rId5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3.xml"/><Relationship Id="rId8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5.xml"/><Relationship Id="rId13" Type="http://schemas.openxmlformats.org/officeDocument/2006/relationships/theme" Target="../theme/theme8.xml"/><Relationship Id="rId14" Type="http://schemas.openxmlformats.org/officeDocument/2006/relationships/image" Target="../media/image19.png"/><Relationship Id="rId15" Type="http://schemas.openxmlformats.org/officeDocument/2006/relationships/image" Target="../media/image20.png"/><Relationship Id="rId1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0.xml"/><Relationship Id="rId8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3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27.xml"/><Relationship Id="rId13" Type="http://schemas.openxmlformats.org/officeDocument/2006/relationships/theme" Target="../theme/theme9.xml"/><Relationship Id="rId14" Type="http://schemas.openxmlformats.org/officeDocument/2006/relationships/image" Target="../media/image21.jpeg"/><Relationship Id="rId1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2.xml"/><Relationship Id="rId8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reeform 2"/>
          <p:cNvSpPr>
            <a:spLocks/>
          </p:cNvSpPr>
          <p:nvPr userDrawn="1"/>
        </p:nvSpPr>
        <p:spPr bwMode="auto">
          <a:xfrm>
            <a:off x="5387975" y="1585913"/>
            <a:ext cx="3744913" cy="5260975"/>
          </a:xfrm>
          <a:custGeom>
            <a:avLst/>
            <a:gdLst/>
            <a:ahLst/>
            <a:cxnLst>
              <a:cxn ang="0">
                <a:pos x="1905" y="3312"/>
              </a:cxn>
              <a:cxn ang="0">
                <a:pos x="2358" y="3313"/>
              </a:cxn>
              <a:cxn ang="0">
                <a:pos x="2358" y="1437"/>
              </a:cxn>
              <a:cxn ang="0">
                <a:pos x="0" y="0"/>
              </a:cxn>
              <a:cxn ang="0">
                <a:pos x="201" y="150"/>
              </a:cxn>
              <a:cxn ang="0">
                <a:pos x="366" y="279"/>
              </a:cxn>
              <a:cxn ang="0">
                <a:pos x="552" y="441"/>
              </a:cxn>
              <a:cxn ang="0">
                <a:pos x="732" y="612"/>
              </a:cxn>
              <a:cxn ang="0">
                <a:pos x="996" y="903"/>
              </a:cxn>
              <a:cxn ang="0">
                <a:pos x="1230" y="1212"/>
              </a:cxn>
              <a:cxn ang="0">
                <a:pos x="1400" y="1482"/>
              </a:cxn>
              <a:cxn ang="0">
                <a:pos x="1548" y="1761"/>
              </a:cxn>
              <a:cxn ang="0">
                <a:pos x="1665" y="2040"/>
              </a:cxn>
              <a:cxn ang="0">
                <a:pos x="1751" y="2295"/>
              </a:cxn>
              <a:cxn ang="0">
                <a:pos x="1809" y="2511"/>
              </a:cxn>
              <a:cxn ang="0">
                <a:pos x="1863" y="2778"/>
              </a:cxn>
              <a:cxn ang="0">
                <a:pos x="1890" y="3012"/>
              </a:cxn>
              <a:cxn ang="0">
                <a:pos x="1905" y="3312"/>
              </a:cxn>
            </a:cxnLst>
            <a:rect l="0" t="0" r="r" b="b"/>
            <a:pathLst>
              <a:path w="2359" h="3314">
                <a:moveTo>
                  <a:pt x="1905" y="3312"/>
                </a:moveTo>
                <a:lnTo>
                  <a:pt x="2358" y="3313"/>
                </a:lnTo>
                <a:lnTo>
                  <a:pt x="2358" y="1437"/>
                </a:lnTo>
                <a:lnTo>
                  <a:pt x="0" y="0"/>
                </a:lnTo>
                <a:lnTo>
                  <a:pt x="201" y="150"/>
                </a:lnTo>
                <a:lnTo>
                  <a:pt x="366" y="279"/>
                </a:lnTo>
                <a:lnTo>
                  <a:pt x="552" y="441"/>
                </a:lnTo>
                <a:lnTo>
                  <a:pt x="732" y="612"/>
                </a:lnTo>
                <a:lnTo>
                  <a:pt x="996" y="903"/>
                </a:lnTo>
                <a:lnTo>
                  <a:pt x="1230" y="1212"/>
                </a:lnTo>
                <a:lnTo>
                  <a:pt x="1400" y="1482"/>
                </a:lnTo>
                <a:lnTo>
                  <a:pt x="1548" y="1761"/>
                </a:lnTo>
                <a:lnTo>
                  <a:pt x="1665" y="2040"/>
                </a:lnTo>
                <a:lnTo>
                  <a:pt x="1751" y="2295"/>
                </a:lnTo>
                <a:lnTo>
                  <a:pt x="1809" y="2511"/>
                </a:lnTo>
                <a:lnTo>
                  <a:pt x="1863" y="2778"/>
                </a:lnTo>
                <a:lnTo>
                  <a:pt x="1890" y="3012"/>
                </a:lnTo>
                <a:lnTo>
                  <a:pt x="1905" y="3312"/>
                </a:lnTo>
              </a:path>
            </a:pathLst>
          </a:custGeom>
          <a:gradFill rotWithShape="0">
            <a:gsLst>
              <a:gs pos="0">
                <a:schemeClr val="folHlink">
                  <a:gamma/>
                  <a:shade val="46275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2625" y="609600"/>
            <a:ext cx="80803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9150" y="1981200"/>
            <a:ext cx="7772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562" tIns="46038" rIns="182562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25" y="6477000"/>
            <a:ext cx="103028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fld id="{23BC8FFC-0524-4E3E-9CD1-7261835055F8}" type="datetime1">
              <a:rPr lang="pt-BR"/>
              <a:pPr/>
              <a:t>28/02/16</a:t>
            </a:fld>
            <a:endParaRPr lang="pt-BR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324600"/>
            <a:ext cx="5762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0" rIns="92075" bIns="0" numCol="1" anchor="b" anchorCtr="0" compatLnSpc="1">
            <a:prstTxWarp prst="textNoShape">
              <a:avLst/>
            </a:prstTxWarp>
          </a:bodyPr>
          <a:lstStyle>
            <a:lvl2pPr lvl="1">
              <a:defRPr sz="1400">
                <a:latin typeface="+mn-lt"/>
              </a:defRPr>
            </a:lvl2pPr>
          </a:lstStyle>
          <a:p>
            <a:pPr lvl="1"/>
            <a:fld id="{15C91B97-BF86-4B1D-88B3-19FC14E53B1B}" type="slidenum">
              <a:rPr lang="pt-BR"/>
              <a:pPr lvl="1"/>
              <a:t>‹n.º›</a:t>
            </a:fld>
            <a:endParaRPr 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CCFF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154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177155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/>
              <a:ahLst/>
              <a:cxnLst>
                <a:cxn ang="0">
                  <a:pos x="0" y="3159"/>
                </a:cxn>
                <a:cxn ang="0">
                  <a:pos x="5184" y="3159"/>
                </a:cxn>
                <a:cxn ang="0">
                  <a:pos x="5184" y="0"/>
                </a:cxn>
                <a:cxn ang="0">
                  <a:pos x="0" y="0"/>
                </a:cxn>
                <a:cxn ang="0">
                  <a:pos x="0" y="3159"/>
                </a:cxn>
                <a:cxn ang="0">
                  <a:pos x="0" y="3159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7156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159"/>
                </a:cxn>
                <a:cxn ang="0">
                  <a:pos x="556" y="3159"/>
                </a:cxn>
                <a:cxn ang="0">
                  <a:pos x="55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177157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177158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695"/>
                  </a:cxn>
                  <a:cxn ang="0">
                    <a:pos x="12" y="695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7159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/>
                <a:ahLst/>
                <a:cxnLst>
                  <a:cxn ang="0">
                    <a:pos x="0" y="2697"/>
                  </a:cxn>
                  <a:cxn ang="0">
                    <a:pos x="12" y="2697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697"/>
                  </a:cxn>
                  <a:cxn ang="0">
                    <a:pos x="0" y="2697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7160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/>
                <a:ahLst/>
                <a:cxnLst>
                  <a:cxn ang="0">
                    <a:pos x="4724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4724" y="12"/>
                  </a:cxn>
                  <a:cxn ang="0">
                    <a:pos x="4724" y="0"/>
                  </a:cxn>
                  <a:cxn ang="0">
                    <a:pos x="4724" y="0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7161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/>
                <a:ahLst/>
                <a:cxnLst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0" y="252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7162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7163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7164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7165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/>
                <a:ahLst/>
                <a:cxnLst>
                  <a:cxn ang="0">
                    <a:pos x="251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251" y="0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7166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177167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77168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77169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2132ED23-14A4-4F39-A94B-BD5504558D7E}" type="datetime1">
              <a:rPr lang="pt-BR"/>
              <a:pPr/>
              <a:t>28/02/16</a:t>
            </a:fld>
            <a:endParaRPr lang="pt-BR"/>
          </a:p>
        </p:txBody>
      </p:sp>
      <p:sp>
        <p:nvSpPr>
          <p:cNvPr id="177170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pt-BR"/>
          </a:p>
        </p:txBody>
      </p:sp>
      <p:sp>
        <p:nvSpPr>
          <p:cNvPr id="177171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8A8E7725-F25F-4ED2-8A31-56522497FFA9}" type="slidenum">
              <a:rPr lang="pt-BR"/>
              <a:pPr/>
              <a:t>‹n.º›</a:t>
            </a:fld>
            <a:endParaRPr 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6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 spd="med"/>
  <p:hf hdr="0" ftr="0"/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067" name="Freeform 3"/>
          <p:cNvSpPr>
            <a:spLocks/>
          </p:cNvSpPr>
          <p:nvPr/>
        </p:nvSpPr>
        <p:spPr bwMode="auto">
          <a:xfrm>
            <a:off x="5387975" y="1585913"/>
            <a:ext cx="3744913" cy="5260975"/>
          </a:xfrm>
          <a:custGeom>
            <a:avLst/>
            <a:gdLst/>
            <a:ahLst/>
            <a:cxnLst>
              <a:cxn ang="0">
                <a:pos x="1905" y="3312"/>
              </a:cxn>
              <a:cxn ang="0">
                <a:pos x="2358" y="3313"/>
              </a:cxn>
              <a:cxn ang="0">
                <a:pos x="2358" y="1437"/>
              </a:cxn>
              <a:cxn ang="0">
                <a:pos x="0" y="0"/>
              </a:cxn>
              <a:cxn ang="0">
                <a:pos x="201" y="150"/>
              </a:cxn>
              <a:cxn ang="0">
                <a:pos x="366" y="279"/>
              </a:cxn>
              <a:cxn ang="0">
                <a:pos x="552" y="441"/>
              </a:cxn>
              <a:cxn ang="0">
                <a:pos x="732" y="612"/>
              </a:cxn>
              <a:cxn ang="0">
                <a:pos x="996" y="903"/>
              </a:cxn>
              <a:cxn ang="0">
                <a:pos x="1230" y="1212"/>
              </a:cxn>
              <a:cxn ang="0">
                <a:pos x="1400" y="1482"/>
              </a:cxn>
              <a:cxn ang="0">
                <a:pos x="1548" y="1761"/>
              </a:cxn>
              <a:cxn ang="0">
                <a:pos x="1665" y="2040"/>
              </a:cxn>
              <a:cxn ang="0">
                <a:pos x="1751" y="2295"/>
              </a:cxn>
              <a:cxn ang="0">
                <a:pos x="1809" y="2511"/>
              </a:cxn>
              <a:cxn ang="0">
                <a:pos x="1863" y="2778"/>
              </a:cxn>
              <a:cxn ang="0">
                <a:pos x="1890" y="3012"/>
              </a:cxn>
              <a:cxn ang="0">
                <a:pos x="1905" y="3312"/>
              </a:cxn>
            </a:cxnLst>
            <a:rect l="0" t="0" r="r" b="b"/>
            <a:pathLst>
              <a:path w="2359" h="3314">
                <a:moveTo>
                  <a:pt x="1905" y="3312"/>
                </a:moveTo>
                <a:lnTo>
                  <a:pt x="2358" y="3313"/>
                </a:lnTo>
                <a:lnTo>
                  <a:pt x="2358" y="1437"/>
                </a:lnTo>
                <a:lnTo>
                  <a:pt x="0" y="0"/>
                </a:lnTo>
                <a:lnTo>
                  <a:pt x="201" y="150"/>
                </a:lnTo>
                <a:lnTo>
                  <a:pt x="366" y="279"/>
                </a:lnTo>
                <a:lnTo>
                  <a:pt x="552" y="441"/>
                </a:lnTo>
                <a:lnTo>
                  <a:pt x="732" y="612"/>
                </a:lnTo>
                <a:lnTo>
                  <a:pt x="996" y="903"/>
                </a:lnTo>
                <a:lnTo>
                  <a:pt x="1230" y="1212"/>
                </a:lnTo>
                <a:lnTo>
                  <a:pt x="1400" y="1482"/>
                </a:lnTo>
                <a:lnTo>
                  <a:pt x="1548" y="1761"/>
                </a:lnTo>
                <a:lnTo>
                  <a:pt x="1665" y="2040"/>
                </a:lnTo>
                <a:lnTo>
                  <a:pt x="1751" y="2295"/>
                </a:lnTo>
                <a:lnTo>
                  <a:pt x="1809" y="2511"/>
                </a:lnTo>
                <a:lnTo>
                  <a:pt x="1863" y="2778"/>
                </a:lnTo>
                <a:lnTo>
                  <a:pt x="1890" y="3012"/>
                </a:lnTo>
                <a:lnTo>
                  <a:pt x="1905" y="3312"/>
                </a:lnTo>
              </a:path>
            </a:pathLst>
          </a:custGeom>
          <a:gradFill rotWithShape="0">
            <a:gsLst>
              <a:gs pos="0">
                <a:schemeClr val="folHlink">
                  <a:gamma/>
                  <a:shade val="46275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pt-BR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5606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2625" y="609600"/>
            <a:ext cx="80803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85607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9150" y="1981200"/>
            <a:ext cx="7772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562" tIns="46038" rIns="182562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85607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943600" y="6477000"/>
            <a:ext cx="26828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kumimoji="0"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pt-BR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5607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2625" y="6365875"/>
            <a:ext cx="426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kumimoji="0"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pt-BR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5607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00800" y="5867400"/>
            <a:ext cx="2209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0" rIns="92075" bIns="0" numCol="1" anchor="b" anchorCtr="0" compatLnSpc="1">
            <a:prstTxWarp prst="textNoShape">
              <a:avLst/>
            </a:prstTxWarp>
          </a:bodyPr>
          <a:lstStyle>
            <a:lvl2pPr lvl="1">
              <a:defRPr kumimoji="0" sz="1400">
                <a:latin typeface="+mj-lt"/>
              </a:defRPr>
            </a:lvl2pPr>
          </a:lstStyle>
          <a:p>
            <a:pPr marL="457200" lvl="1" algn="l" rtl="0" fontAlgn="base">
              <a:spcBef>
                <a:spcPct val="0"/>
              </a:spcBef>
              <a:spcAft>
                <a:spcPct val="0"/>
              </a:spcAft>
            </a:pPr>
            <a:fld id="{C75F25C0-EAEB-48F5-BD94-63404C8BFC43}" type="slidenum">
              <a:rPr lang="pt-BR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marL="457200" lvl="1" algn="l" rtl="0" fontAlgn="base">
                <a:spcBef>
                  <a:spcPct val="0"/>
                </a:spcBef>
                <a:spcAft>
                  <a:spcPct val="0"/>
                </a:spcAft>
              </a:pPr>
              <a:t>‹n.º›</a:t>
            </a:fld>
            <a:endParaRPr lang="pt-BR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CCFF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print"/>
          <a:srcRect l="2599" r="5874" b="5262"/>
          <a:stretch/>
        </p:blipFill>
        <p:spPr>
          <a:xfrm>
            <a:off x="3530" y="5867400"/>
            <a:ext cx="9144000" cy="10536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258050E-B668-4FA7-85AD-C750C80A6E9B}" type="datetimeFigureOut">
              <a:rPr lang="en-US" smtClean="0">
                <a:solidFill>
                  <a:srgbClr val="262626">
                    <a:tint val="75000"/>
                  </a:srgb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2/28/16</a:t>
            </a:fld>
            <a:endParaRPr lang="en-US" dirty="0">
              <a:solidFill>
                <a:srgbClr val="262626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262626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40D5ECE-8B49-45CD-BE81-EF81920D1969}" type="slidenum">
              <a:rPr lang="en-US" smtClean="0">
                <a:solidFill>
                  <a:srgbClr val="262626">
                    <a:tint val="75000"/>
                  </a:srgb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‹n.º›</a:t>
            </a:fld>
            <a:endParaRPr lang="en-US" dirty="0">
              <a:solidFill>
                <a:srgbClr val="262626">
                  <a:tint val="75000"/>
                </a:srgbClr>
              </a:solidFill>
              <a:latin typeface="Calibr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883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  <p:sldLayoutId id="2147483796" r:id="rId17"/>
    <p:sldLayoutId id="2147483852" r:id="rId18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9" cstate="print"/>
          <a:srcRect l="2599" r="5874" b="5262"/>
          <a:stretch/>
        </p:blipFill>
        <p:spPr>
          <a:xfrm>
            <a:off x="3530" y="5867400"/>
            <a:ext cx="9144000" cy="10536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258050E-B668-4FA7-85AD-C750C80A6E9B}" type="datetimeFigureOut">
              <a:rPr lang="en-US" smtClean="0">
                <a:solidFill>
                  <a:srgbClr val="262626">
                    <a:tint val="75000"/>
                  </a:srgb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2/28/16</a:t>
            </a:fld>
            <a:endParaRPr lang="en-US" dirty="0">
              <a:solidFill>
                <a:srgbClr val="262626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262626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40D5ECE-8B49-45CD-BE81-EF81920D1969}" type="slidenum">
              <a:rPr lang="en-US" smtClean="0">
                <a:solidFill>
                  <a:srgbClr val="262626">
                    <a:tint val="75000"/>
                  </a:srgb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‹n.º›</a:t>
            </a:fld>
            <a:endParaRPr lang="en-US" dirty="0">
              <a:solidFill>
                <a:srgbClr val="262626">
                  <a:tint val="75000"/>
                </a:srgbClr>
              </a:solidFill>
              <a:latin typeface="Calibr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86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  <p:sldLayoutId id="2147483814" r:id="rId17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8" cstate="print"/>
          <a:srcRect l="2599" r="5874" b="5262"/>
          <a:stretch/>
        </p:blipFill>
        <p:spPr>
          <a:xfrm>
            <a:off x="3530" y="5867400"/>
            <a:ext cx="9144000" cy="10536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258050E-B668-4FA7-85AD-C750C80A6E9B}" type="datetimeFigureOut">
              <a:rPr lang="en-US" smtClean="0">
                <a:solidFill>
                  <a:srgbClr val="262626">
                    <a:tint val="75000"/>
                  </a:srgb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2/28/16</a:t>
            </a:fld>
            <a:endParaRPr lang="en-US" dirty="0">
              <a:solidFill>
                <a:srgbClr val="262626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262626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40D5ECE-8B49-45CD-BE81-EF81920D1969}" type="slidenum">
              <a:rPr lang="en-US" smtClean="0">
                <a:solidFill>
                  <a:srgbClr val="262626">
                    <a:tint val="75000"/>
                  </a:srgb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‹n.º›</a:t>
            </a:fld>
            <a:endParaRPr lang="en-US" dirty="0">
              <a:solidFill>
                <a:srgbClr val="262626">
                  <a:tint val="75000"/>
                </a:srgbClr>
              </a:solidFill>
              <a:latin typeface="Calibr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010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  <p:sldLayoutId id="2147483848" r:id="rId14"/>
    <p:sldLayoutId id="2147483849" r:id="rId15"/>
    <p:sldLayoutId id="2147483850" r:id="rId16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9" cstate="print"/>
          <a:srcRect l="2599" r="5874" b="5262"/>
          <a:stretch/>
        </p:blipFill>
        <p:spPr>
          <a:xfrm>
            <a:off x="3530" y="5867400"/>
            <a:ext cx="9144000" cy="10536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258050E-B668-4FA7-85AD-C750C80A6E9B}" type="datetimeFigureOut">
              <a:rPr lang="en-US" smtClean="0">
                <a:solidFill>
                  <a:srgbClr val="262626">
                    <a:tint val="75000"/>
                  </a:srgb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2/28/16</a:t>
            </a:fld>
            <a:endParaRPr lang="en-US" dirty="0">
              <a:solidFill>
                <a:srgbClr val="262626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262626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40D5ECE-8B49-45CD-BE81-EF81920D1969}" type="slidenum">
              <a:rPr lang="en-US" smtClean="0">
                <a:solidFill>
                  <a:srgbClr val="262626">
                    <a:tint val="75000"/>
                  </a:srgb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‹n.º›</a:t>
            </a:fld>
            <a:endParaRPr lang="en-US" dirty="0">
              <a:solidFill>
                <a:srgbClr val="262626">
                  <a:tint val="75000"/>
                </a:srgbClr>
              </a:solidFill>
              <a:latin typeface="Calibr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366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67" r:id="rId14"/>
    <p:sldLayoutId id="2147483868" r:id="rId15"/>
    <p:sldLayoutId id="2147483869" r:id="rId16"/>
    <p:sldLayoutId id="2147483870" r:id="rId17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42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914400"/>
            <a:ext cx="7848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6343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828800"/>
            <a:ext cx="67818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49" name="Rectangle 29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457200" y="6391275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+mn-lt"/>
              </a:defRPr>
            </a:lvl1pPr>
          </a:lstStyle>
          <a:p>
            <a:fld id="{CC8AA7F6-6AF9-454F-B8B5-6C47847D2057}" type="datetime1">
              <a:rPr lang="pt-BR" smtClean="0">
                <a:solidFill>
                  <a:srgbClr val="FFFFFF"/>
                </a:solidFill>
              </a:rPr>
              <a:pPr/>
              <a:t>28/02/16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6350" name="Rectangle 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91275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</a:defRPr>
            </a:lvl1pPr>
          </a:lstStyle>
          <a:p>
            <a:fld id="{74EEFDFA-13FE-45E8-A928-208FDF810708}" type="slidenum">
              <a:rPr lang="en-US">
                <a:solidFill>
                  <a:srgbClr val="FFFFFF"/>
                </a:solidFill>
              </a:rPr>
              <a:pPr/>
              <a:t>‹n.º›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6351" name="Rectangle 3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67000" y="6391275"/>
            <a:ext cx="381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+mn-lt"/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pjchrist@usp.br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56352" name="Picture 32" descr="your logo here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5" y="228600"/>
            <a:ext cx="85725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36041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</p:sldLayoutIdLst>
  <p:transition/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0000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000000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000000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000000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000000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000000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000000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000000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000000"/>
          </a:solidFill>
          <a:latin typeface="Century Gothic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•"/>
        <a:defRPr sz="22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w"/>
        <a:defRPr sz="2000">
          <a:solidFill>
            <a:srgbClr val="000000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•"/>
        <a:defRPr>
          <a:solidFill>
            <a:srgbClr val="000000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w"/>
        <a:defRPr sz="1600">
          <a:solidFill>
            <a:srgbClr val="0000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•"/>
        <a:defRPr sz="1400">
          <a:solidFill>
            <a:srgbClr val="00000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•"/>
        <a:defRPr sz="1400">
          <a:solidFill>
            <a:srgbClr val="00000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•"/>
        <a:defRPr sz="1400">
          <a:solidFill>
            <a:srgbClr val="00000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•"/>
        <a:defRPr sz="1400">
          <a:solidFill>
            <a:srgbClr val="00000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•"/>
        <a:defRPr sz="1400">
          <a:solidFill>
            <a:srgbClr val="000000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1506538"/>
            <a:chOff x="0" y="0"/>
            <a:chExt cx="9144000" cy="1506538"/>
          </a:xfrm>
        </p:grpSpPr>
        <p:pic>
          <p:nvPicPr>
            <p:cNvPr id="7" name="Rectangle 6"/>
            <p:cNvPicPr>
              <a:picLocks noChangeAspect="1"/>
            </p:cNvPicPr>
            <p:nvPr/>
          </p:nvPicPr>
          <p:blipFill>
            <a:blip r:embed="rId14">
              <a:duotone>
                <a:schemeClr val="accent1"/>
                <a:srgbClr val="FFFFFF"/>
              </a:duotone>
            </a:blip>
            <a:srcRect/>
            <a:stretch>
              <a:fillRect/>
            </a:stretch>
          </p:blipFill>
          <p:spPr>
            <a:xfrm>
              <a:off x="0" y="1"/>
              <a:ext cx="9144000" cy="14192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Rectangle 9"/>
            <p:cNvSpPr/>
            <p:nvPr userDrawn="1"/>
          </p:nvSpPr>
          <p:spPr>
            <a:xfrm>
              <a:off x="0" y="0"/>
              <a:ext cx="9144000" cy="1447800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49000">
                  <a:schemeClr val="accent1">
                    <a:tint val="20000"/>
                    <a:alpha val="0"/>
                  </a:schemeClr>
                </a:gs>
              </a:gsLst>
              <a:lin ang="0" scaled="1"/>
              <a:tileRect/>
            </a:gradFill>
            <a:ln w="25400" cap="rnd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0" y="1428750"/>
              <a:ext cx="9144000" cy="1588"/>
            </a:xfrm>
            <a:prstGeom prst="line">
              <a:avLst/>
            </a:prstGeom>
            <a:ln w="38100" cap="flat" cmpd="sng" algn="ctr">
              <a:solidFill>
                <a:schemeClr val="accent1">
                  <a:shade val="75000"/>
                </a:schemeClr>
              </a:solidFill>
              <a:prstDash val="solid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504950"/>
              <a:ext cx="9144000" cy="1588"/>
            </a:xfrm>
            <a:prstGeom prst="line">
              <a:avLst/>
            </a:prstGeom>
            <a:ln w="15875" cap="flat" cmpd="sng" algn="ctr">
              <a:solidFill>
                <a:schemeClr val="tx1"/>
              </a:solidFill>
              <a:prstDash val="solid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C70D0AA-A564-40E6-BDF9-FE3371FD07B4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Segoe Condensed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2/28/16</a:t>
            </a:fld>
            <a:endParaRPr lang="en-US" dirty="0">
              <a:solidFill>
                <a:prstClr val="white">
                  <a:tint val="75000"/>
                </a:prstClr>
              </a:solidFill>
              <a:latin typeface="Segoe Condensed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>
                  <a:tint val="75000"/>
                </a:prstClr>
              </a:solidFill>
              <a:latin typeface="Segoe Condense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61D2430-FB11-4C87-BF1D-6F488A17F237}" type="slidenum">
              <a:rPr lang="en-US" smtClean="0">
                <a:solidFill>
                  <a:prstClr val="white">
                    <a:tint val="75000"/>
                  </a:prstClr>
                </a:solidFill>
                <a:latin typeface="Segoe Condensed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‹n.º›</a:t>
            </a:fld>
            <a:endParaRPr lang="en-US" dirty="0">
              <a:solidFill>
                <a:prstClr val="white">
                  <a:tint val="75000"/>
                </a:prstClr>
              </a:solidFill>
              <a:latin typeface="Segoe Condensed"/>
            </a:endParaRP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65238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8611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</p:sldLayoutIdLst>
  <p:txStyles>
    <p:titleStyle>
      <a:lvl1pPr algn="l" rtl="0" eaLnBrk="1" latinLnBrk="0" hangingPunct="1">
        <a:spcBef>
          <a:spcPct val="0"/>
        </a:spcBef>
        <a:buNone/>
        <a:defRPr kumimoji="0" lang="en-US" sz="4000" b="0" i="0" u="none" strike="noStrike" kern="1200" cap="none" spc="0" normalizeH="0" baseline="0" noProof="0" smtClean="0">
          <a:ln>
            <a:noFill/>
          </a:ln>
          <a:solidFill>
            <a:schemeClr val="tx1"/>
          </a:solidFill>
          <a:effectLst>
            <a:outerShdw blurRad="50800" dist="50800" dir="2700000" algn="tl" rotWithShape="0">
              <a:srgbClr val="000000">
                <a:alpha val="43137"/>
              </a:srgbClr>
            </a:outerShdw>
          </a:effectLst>
          <a:uLnTx/>
          <a:uFillTx/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spcAft>
          <a:spcPts val="400"/>
        </a:spcAft>
        <a:buFont typeface="Arial"/>
        <a:buChar char="•"/>
        <a:defRPr sz="2800" kern="1200">
          <a:solidFill>
            <a:schemeClr val="tx1"/>
          </a:solidFill>
          <a:effectLst>
            <a:outerShdw blurRad="50800" dist="50800" dir="2700000" algn="tl" rotWithShape="0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effectLst>
            <a:outerShdw blurRad="50800" dist="50800" dir="2700000" algn="tl" rotWithShape="0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effectLst>
            <a:outerShdw blurRad="50800" dist="50800" dir="2700000" algn="tl" rotWithShape="0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effectLst>
            <a:outerShdw blurRad="50800" dist="50800" dir="2700000" algn="tl" rotWithShape="0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effectLst>
            <a:outerShdw blurRad="50800" dist="50800" dir="2700000" algn="tl" rotWithShape="0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4" Type="http://schemas.openxmlformats.org/officeDocument/2006/relationships/slide" Target="slide2.xml"/><Relationship Id="rId5" Type="http://schemas.openxmlformats.org/officeDocument/2006/relationships/slide" Target="slide5.xml"/><Relationship Id="rId6" Type="http://schemas.openxmlformats.org/officeDocument/2006/relationships/slide" Target="slide46.xml"/><Relationship Id="rId7" Type="http://schemas.openxmlformats.org/officeDocument/2006/relationships/slide" Target="slide84.xml"/><Relationship Id="rId8" Type="http://schemas.openxmlformats.org/officeDocument/2006/relationships/image" Target="../media/image23.png"/><Relationship Id="rId9" Type="http://schemas.openxmlformats.org/officeDocument/2006/relationships/slide" Target="slide40.xml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34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slide" Target="slide3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38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1" Type="http://schemas.openxmlformats.org/officeDocument/2006/relationships/slideLayout" Target="../slideLayouts/slideLayout77.xml"/><Relationship Id="rId2" Type="http://schemas.openxmlformats.org/officeDocument/2006/relationships/slide" Target="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40.wmf"/><Relationship Id="rId3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slide" Target="slide3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42.xml"/><Relationship Id="rId2" Type="http://schemas.openxmlformats.org/officeDocument/2006/relationships/slide" Target="slide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Relationship Id="rId2" Type="http://schemas.openxmlformats.org/officeDocument/2006/relationships/notesSlide" Target="../notesSlides/notesSlide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1" Type="http://schemas.openxmlformats.org/officeDocument/2006/relationships/slideLayout" Target="../slideLayouts/slideLayout101.xml"/><Relationship Id="rId2" Type="http://schemas.openxmlformats.org/officeDocument/2006/relationships/notesSlide" Target="../notesSlides/notesSlide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Documento_do_Microsoft_Word_97_-_20041.doc"/><Relationship Id="rId6" Type="http://schemas.openxmlformats.org/officeDocument/2006/relationships/image" Target="../media/image53.wmf"/><Relationship Id="rId7" Type="http://schemas.openxmlformats.org/officeDocument/2006/relationships/oleObject" Target="../embeddings/oleObject2.bin"/><Relationship Id="rId8" Type="http://schemas.openxmlformats.org/officeDocument/2006/relationships/oleObject" Target="../embeddings/Documento_do_Microsoft_Word_97_-_20042.doc"/><Relationship Id="rId9" Type="http://schemas.openxmlformats.org/officeDocument/2006/relationships/image" Target="../media/image54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0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image" Target="../media/image57.jpeg"/><Relationship Id="rId1" Type="http://schemas.openxmlformats.org/officeDocument/2006/relationships/slideLayout" Target="../slideLayouts/slideLayout93.xml"/><Relationship Id="rId2" Type="http://schemas.openxmlformats.org/officeDocument/2006/relationships/slide" Target="slide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58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58.jpeg"/><Relationship Id="rId3" Type="http://schemas.openxmlformats.org/officeDocument/2006/relationships/image" Target="../media/image5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5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4" Type="http://schemas.openxmlformats.org/officeDocument/2006/relationships/image" Target="../media/image28.gif"/><Relationship Id="rId5" Type="http://schemas.openxmlformats.org/officeDocument/2006/relationships/image" Target="../media/image29.jpeg"/><Relationship Id="rId1" Type="http://schemas.openxmlformats.org/officeDocument/2006/relationships/slideLayout" Target="../slideLayouts/slideLayout42.xml"/><Relationship Id="rId2" Type="http://schemas.openxmlformats.org/officeDocument/2006/relationships/slide" Target="slid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5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5" Type="http://schemas.openxmlformats.org/officeDocument/2006/relationships/image" Target="../media/image58.jpeg"/><Relationship Id="rId1" Type="http://schemas.openxmlformats.org/officeDocument/2006/relationships/slideLayout" Target="../slideLayouts/slideLayout105.xml"/><Relationship Id="rId2" Type="http://schemas.openxmlformats.org/officeDocument/2006/relationships/notesSlide" Target="../notesSlides/notesSlide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58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66.jpeg"/><Relationship Id="rId3" Type="http://schemas.openxmlformats.org/officeDocument/2006/relationships/image" Target="../media/image58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67.emf"/><Relationship Id="rId3" Type="http://schemas.openxmlformats.org/officeDocument/2006/relationships/image" Target="../media/image58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58.jpeg"/><Relationship Id="rId3" Type="http://schemas.openxmlformats.org/officeDocument/2006/relationships/image" Target="../media/image68.tmp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58.jpeg"/><Relationship Id="rId3" Type="http://schemas.openxmlformats.org/officeDocument/2006/relationships/image" Target="../media/image69.tmp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5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70.tmp"/><Relationship Id="rId5" Type="http://schemas.openxmlformats.org/officeDocument/2006/relationships/image" Target="../media/image71.tmp"/><Relationship Id="rId1" Type="http://schemas.openxmlformats.org/officeDocument/2006/relationships/slideLayout" Target="../slideLayouts/slideLayout105.xml"/><Relationship Id="rId2" Type="http://schemas.openxmlformats.org/officeDocument/2006/relationships/notesSlide" Target="../notesSlides/notesSlide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58.jpeg"/><Relationship Id="rId3" Type="http://schemas.openxmlformats.org/officeDocument/2006/relationships/image" Target="../media/image72.tm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4" Type="http://schemas.openxmlformats.org/officeDocument/2006/relationships/image" Target="../media/image75.emf"/><Relationship Id="rId5" Type="http://schemas.openxmlformats.org/officeDocument/2006/relationships/image" Target="../media/image58.jpeg"/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73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58.jpeg"/><Relationship Id="rId3" Type="http://schemas.openxmlformats.org/officeDocument/2006/relationships/image" Target="../media/image76.tmp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58.jpeg"/><Relationship Id="rId3" Type="http://schemas.openxmlformats.org/officeDocument/2006/relationships/image" Target="../media/image77.tmp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58.jpeg"/><Relationship Id="rId3" Type="http://schemas.openxmlformats.org/officeDocument/2006/relationships/image" Target="../media/image78.tmp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58.jpeg"/><Relationship Id="rId3" Type="http://schemas.openxmlformats.org/officeDocument/2006/relationships/image" Target="../media/image79.tm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1" Type="http://schemas.openxmlformats.org/officeDocument/2006/relationships/slideLayout" Target="../slideLayouts/slideLayout110.xml"/><Relationship Id="rId2" Type="http://schemas.openxmlformats.org/officeDocument/2006/relationships/image" Target="../media/image58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84.png"/><Relationship Id="rId3" Type="http://schemas.openxmlformats.org/officeDocument/2006/relationships/image" Target="../media/image58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5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58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5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30.w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8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58.jpeg"/><Relationship Id="rId1" Type="http://schemas.openxmlformats.org/officeDocument/2006/relationships/slideLayout" Target="../slideLayouts/slideLayout110.xml"/><Relationship Id="rId2" Type="http://schemas.openxmlformats.org/officeDocument/2006/relationships/notesSlide" Target="../notesSlides/notesSlide10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58.jpeg"/><Relationship Id="rId3" Type="http://schemas.openxmlformats.org/officeDocument/2006/relationships/image" Target="../media/image91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92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93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94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95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96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9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9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31.w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oleObject" Target="../embeddings/Planilha_do_Microsoft_Excel_97_-_20043.xls"/><Relationship Id="rId5" Type="http://schemas.openxmlformats.org/officeDocument/2006/relationships/image" Target="../media/image99.emf"/><Relationship Id="rId6" Type="http://schemas.openxmlformats.org/officeDocument/2006/relationships/slide" Target="slide9.xml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05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Relationship Id="rId2" Type="http://schemas.openxmlformats.org/officeDocument/2006/relationships/image" Target="../media/image100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Relationship Id="rId2" Type="http://schemas.openxmlformats.org/officeDocument/2006/relationships/image" Target="../media/image101.jpeg"/><Relationship Id="rId3" Type="http://schemas.openxmlformats.org/officeDocument/2006/relationships/image" Target="../media/image102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Relationship Id="rId2" Type="http://schemas.openxmlformats.org/officeDocument/2006/relationships/image" Target="../media/image102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4" Type="http://schemas.openxmlformats.org/officeDocument/2006/relationships/image" Target="../media/image104.jpeg"/><Relationship Id="rId1" Type="http://schemas.openxmlformats.org/officeDocument/2006/relationships/slideLayout" Target="../slideLayouts/slideLayout42.xml"/><Relationship Id="rId2" Type="http://schemas.openxmlformats.org/officeDocument/2006/relationships/slide" Target="slide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slide" Target="slide2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105.jpeg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7736" y="41682"/>
            <a:ext cx="812273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900" b="1" dirty="0">
                <a:solidFill>
                  <a:schemeClr val="accent2">
                    <a:lumMod val="50000"/>
                  </a:schemeClr>
                </a:solidFill>
              </a:rPr>
              <a:t>Fatores que afetam o desempenho dos herbicidas aplicados </a:t>
            </a:r>
            <a:r>
              <a:rPr lang="pt-BR" sz="1900" b="1" dirty="0" smtClean="0">
                <a:solidFill>
                  <a:schemeClr val="accent2">
                    <a:lumMod val="50000"/>
                  </a:schemeClr>
                </a:solidFill>
              </a:rPr>
              <a:t>ao solo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1900" b="1" dirty="0" smtClean="0">
                <a:solidFill>
                  <a:srgbClr val="F4891E">
                    <a:lumMod val="75000"/>
                  </a:srgbClr>
                </a:solidFill>
                <a:latin typeface="Calibri"/>
              </a:rPr>
              <a:t>Tópicos da apresentação</a:t>
            </a:r>
            <a:endParaRPr lang="pt-BR" sz="1900" b="1" dirty="0">
              <a:solidFill>
                <a:srgbClr val="F4891E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8" name="TextBox 7">
            <a:hlinkClick r:id="rId4" action="ppaction://hlinksldjump"/>
          </p:cNvPr>
          <p:cNvSpPr txBox="1"/>
          <p:nvPr/>
        </p:nvSpPr>
        <p:spPr>
          <a:xfrm>
            <a:off x="3339079" y="1330264"/>
            <a:ext cx="5520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125" indent="-365125" fontAlgn="auto">
              <a:spcBef>
                <a:spcPts val="0"/>
              </a:spcBef>
              <a:spcAft>
                <a:spcPts val="0"/>
              </a:spcAft>
            </a:pPr>
            <a:r>
              <a:rPr lang="pt-BR" sz="2400" b="1" dirty="0">
                <a:solidFill>
                  <a:srgbClr val="262626"/>
                </a:solidFill>
                <a:latin typeface="Calibri"/>
              </a:rPr>
              <a:t>1</a:t>
            </a:r>
            <a:r>
              <a:rPr lang="pt-BR" sz="2400" b="1" dirty="0" smtClean="0">
                <a:solidFill>
                  <a:srgbClr val="262626"/>
                </a:solidFill>
                <a:latin typeface="Calibri"/>
              </a:rPr>
              <a:t>- Fundamentos dos comportamento dos herbicidas no solo</a:t>
            </a:r>
            <a:endParaRPr lang="pt-BR" sz="2400" b="1" dirty="0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9" name="TextBox 8">
            <a:hlinkClick r:id="rId5" action="ppaction://hlinksldjump"/>
          </p:cNvPr>
          <p:cNvSpPr txBox="1"/>
          <p:nvPr/>
        </p:nvSpPr>
        <p:spPr>
          <a:xfrm>
            <a:off x="3366617" y="2684249"/>
            <a:ext cx="5496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 fontAlgn="auto">
              <a:spcBef>
                <a:spcPts val="0"/>
              </a:spcBef>
              <a:spcAft>
                <a:spcPts val="0"/>
              </a:spcAft>
            </a:pPr>
            <a:r>
              <a:rPr lang="pt-BR" sz="2400" b="1" dirty="0">
                <a:solidFill>
                  <a:srgbClr val="262626"/>
                </a:solidFill>
                <a:latin typeface="Calibri"/>
              </a:rPr>
              <a:t>2</a:t>
            </a:r>
            <a:r>
              <a:rPr lang="pt-BR" sz="2400" b="1" dirty="0" smtClean="0">
                <a:solidFill>
                  <a:srgbClr val="262626"/>
                </a:solidFill>
                <a:latin typeface="Calibri"/>
              </a:rPr>
              <a:t>- </a:t>
            </a:r>
            <a:r>
              <a:rPr lang="pt-BR" sz="2400" b="1" dirty="0">
                <a:solidFill>
                  <a:srgbClr val="262626"/>
                </a:solidFill>
                <a:latin typeface="Calibri"/>
              </a:rPr>
              <a:t>Descrição dos fatores que afetam o comportamento dos herbicidas no solo</a:t>
            </a:r>
          </a:p>
        </p:txBody>
      </p:sp>
      <p:sp>
        <p:nvSpPr>
          <p:cNvPr id="13" name="TextBox 12">
            <a:hlinkClick r:id="rId6" action="ppaction://hlinksldjump"/>
          </p:cNvPr>
          <p:cNvSpPr txBox="1"/>
          <p:nvPr/>
        </p:nvSpPr>
        <p:spPr>
          <a:xfrm>
            <a:off x="3347864" y="4542219"/>
            <a:ext cx="5503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125" indent="-365125" fontAlgn="auto">
              <a:spcBef>
                <a:spcPts val="0"/>
              </a:spcBef>
              <a:spcAft>
                <a:spcPts val="0"/>
              </a:spcAft>
            </a:pPr>
            <a:r>
              <a:rPr lang="pt-BR" sz="2400" b="1" dirty="0">
                <a:solidFill>
                  <a:srgbClr val="262626"/>
                </a:solidFill>
                <a:latin typeface="Calibri"/>
              </a:rPr>
              <a:t>4</a:t>
            </a:r>
            <a:r>
              <a:rPr lang="pt-BR" sz="2400" b="1" dirty="0" smtClean="0">
                <a:solidFill>
                  <a:srgbClr val="262626"/>
                </a:solidFill>
                <a:latin typeface="Calibri"/>
              </a:rPr>
              <a:t>- Comportamento dos herbicidas em área de palha (cana-crua)</a:t>
            </a:r>
            <a:endParaRPr lang="pt-BR" sz="2400" b="1" dirty="0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15" name="TextBox 14">
            <a:hlinkClick r:id="rId7" action="ppaction://hlinksldjump"/>
          </p:cNvPr>
          <p:cNvSpPr txBox="1"/>
          <p:nvPr/>
        </p:nvSpPr>
        <p:spPr>
          <a:xfrm>
            <a:off x="3366617" y="5487615"/>
            <a:ext cx="3252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2400" b="1" dirty="0">
                <a:solidFill>
                  <a:srgbClr val="262626"/>
                </a:solidFill>
                <a:latin typeface="Calibri"/>
              </a:rPr>
              <a:t>5</a:t>
            </a:r>
            <a:r>
              <a:rPr lang="pt-BR" sz="2400" b="1" dirty="0" smtClean="0">
                <a:solidFill>
                  <a:srgbClr val="262626"/>
                </a:solidFill>
                <a:latin typeface="Calibri"/>
              </a:rPr>
              <a:t>- Consideraçãoes finais</a:t>
            </a:r>
            <a:endParaRPr lang="pt-BR" sz="2400" b="1" dirty="0">
              <a:solidFill>
                <a:srgbClr val="262626"/>
              </a:solidFill>
              <a:latin typeface="Calibri"/>
            </a:endParaRPr>
          </a:p>
        </p:txBody>
      </p:sp>
      <p:pic>
        <p:nvPicPr>
          <p:cNvPr id="17" name="MOV08124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9512" y="4149080"/>
            <a:ext cx="2895468" cy="217160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effectLst>
            <a:glow rad="127000">
              <a:schemeClr val="tx1"/>
            </a:glow>
            <a:innerShdw blurRad="114300">
              <a:prstClr val="black"/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6" name="TextBox 15">
            <a:hlinkClick r:id="rId9" action="ppaction://hlinksldjump"/>
          </p:cNvPr>
          <p:cNvSpPr txBox="1"/>
          <p:nvPr/>
        </p:nvSpPr>
        <p:spPr>
          <a:xfrm>
            <a:off x="3366617" y="3687415"/>
            <a:ext cx="386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2400" b="1" dirty="0">
                <a:solidFill>
                  <a:srgbClr val="262626"/>
                </a:solidFill>
                <a:latin typeface="Calibri"/>
              </a:rPr>
              <a:t>3</a:t>
            </a:r>
            <a:r>
              <a:rPr lang="pt-BR" sz="2400" b="1" dirty="0" smtClean="0">
                <a:solidFill>
                  <a:srgbClr val="262626"/>
                </a:solidFill>
                <a:latin typeface="Calibri"/>
              </a:rPr>
              <a:t>- </a:t>
            </a:r>
            <a:r>
              <a:rPr lang="pt-BR" sz="2400" b="1" dirty="0">
                <a:solidFill>
                  <a:srgbClr val="262626"/>
                </a:solidFill>
                <a:latin typeface="Calibri"/>
              </a:rPr>
              <a:t>Isoxaflutole – um exemplo</a:t>
            </a:r>
          </a:p>
        </p:txBody>
      </p:sp>
    </p:spTree>
    <p:extLst>
      <p:ext uri="{BB962C8B-B14F-4D97-AF65-F5344CB8AC3E}">
        <p14:creationId xmlns:p14="http://schemas.microsoft.com/office/powerpoint/2010/main" val="217514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048B-ACD8-4D87-9AE6-C675DB1EEDFE}" type="datetime1">
              <a:rPr lang="pt-BR"/>
              <a:pPr/>
              <a:t>28/02/16</a:t>
            </a:fld>
            <a:endParaRPr lang="pt-BR"/>
          </a:p>
        </p:txBody>
      </p:sp>
      <p:sp>
        <p:nvSpPr>
          <p:cNvPr id="47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pjchrist@esalq.usp.br</a:t>
            </a:r>
          </a:p>
        </p:txBody>
      </p:sp>
      <p:sp>
        <p:nvSpPr>
          <p:cNvPr id="48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7C46C-23B9-4E0B-8508-E32E8C98D171}" type="slidenum">
              <a:rPr lang="pt-BR"/>
              <a:pPr/>
              <a:t>10</a:t>
            </a:fld>
            <a:endParaRPr lang="pt-BR"/>
          </a:p>
        </p:txBody>
      </p:sp>
      <p:sp>
        <p:nvSpPr>
          <p:cNvPr id="180245" name="Rectangle 21"/>
          <p:cNvSpPr>
            <a:spLocks noGrp="1" noChangeArrowheads="1"/>
          </p:cNvSpPr>
          <p:nvPr>
            <p:ph type="title" idx="4294967295"/>
          </p:nvPr>
        </p:nvSpPr>
        <p:spPr>
          <a:xfrm>
            <a:off x="374848" y="188913"/>
            <a:ext cx="8229600" cy="1143000"/>
          </a:xfrm>
          <a:noFill/>
          <a:ln w="38100">
            <a:solidFill>
              <a:schemeClr val="bg1"/>
            </a:solidFill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pt-BR" sz="3200" b="1">
                <a:solidFill>
                  <a:schemeClr val="accent1">
                    <a:lumMod val="75000"/>
                  </a:schemeClr>
                </a:solidFill>
              </a:rPr>
              <a:t>Qual o parâmetro do herbicida que determina a solubilidade?</a:t>
            </a:r>
          </a:p>
        </p:txBody>
      </p:sp>
      <p:grpSp>
        <p:nvGrpSpPr>
          <p:cNvPr id="180226" name="Group 2"/>
          <p:cNvGrpSpPr>
            <a:grpSpLocks/>
          </p:cNvGrpSpPr>
          <p:nvPr/>
        </p:nvGrpSpPr>
        <p:grpSpPr bwMode="auto">
          <a:xfrm>
            <a:off x="755650" y="4005263"/>
            <a:ext cx="8174038" cy="1244600"/>
            <a:chOff x="567" y="1557"/>
            <a:chExt cx="5149" cy="784"/>
          </a:xfrm>
        </p:grpSpPr>
        <p:grpSp>
          <p:nvGrpSpPr>
            <p:cNvPr id="180227" name="Group 3"/>
            <p:cNvGrpSpPr>
              <a:grpSpLocks/>
            </p:cNvGrpSpPr>
            <p:nvPr/>
          </p:nvGrpSpPr>
          <p:grpSpPr bwMode="auto">
            <a:xfrm>
              <a:off x="567" y="1557"/>
              <a:ext cx="2934" cy="784"/>
              <a:chOff x="714" y="1650"/>
              <a:chExt cx="2934" cy="784"/>
            </a:xfrm>
          </p:grpSpPr>
          <p:sp>
            <p:nvSpPr>
              <p:cNvPr id="180228" name="Rectangle 4"/>
              <p:cNvSpPr>
                <a:spLocks noChangeArrowheads="1"/>
              </p:cNvSpPr>
              <p:nvPr/>
            </p:nvSpPr>
            <p:spPr bwMode="auto">
              <a:xfrm>
                <a:off x="2200" y="2069"/>
                <a:ext cx="86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kumimoji="1" lang="pt-BR" sz="3200" b="1"/>
                  <a:t>100</a:t>
                </a:r>
                <a:endParaRPr kumimoji="1" lang="en-US" sz="3200" b="1"/>
              </a:p>
            </p:txBody>
          </p:sp>
          <p:sp>
            <p:nvSpPr>
              <p:cNvPr id="180229" name="Rectangle 5"/>
              <p:cNvSpPr>
                <a:spLocks noChangeArrowheads="1"/>
              </p:cNvSpPr>
              <p:nvPr/>
            </p:nvSpPr>
            <p:spPr bwMode="auto">
              <a:xfrm>
                <a:off x="3021" y="2085"/>
                <a:ext cx="622" cy="283"/>
              </a:xfrm>
              <a:prstGeom prst="rect">
                <a:avLst/>
              </a:prstGeom>
              <a:solidFill>
                <a:srgbClr val="0000FF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80230" name="Rectangle 6"/>
              <p:cNvSpPr>
                <a:spLocks noChangeArrowheads="1"/>
              </p:cNvSpPr>
              <p:nvPr/>
            </p:nvSpPr>
            <p:spPr bwMode="auto">
              <a:xfrm>
                <a:off x="3024" y="1893"/>
                <a:ext cx="624" cy="24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80231" name="Rectangle 7"/>
              <p:cNvSpPr>
                <a:spLocks noChangeArrowheads="1"/>
              </p:cNvSpPr>
              <p:nvPr/>
            </p:nvSpPr>
            <p:spPr bwMode="auto">
              <a:xfrm>
                <a:off x="714" y="1976"/>
                <a:ext cx="1440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kumimoji="1" lang="pt-BR" sz="2800" b="1">
                    <a:solidFill>
                      <a:srgbClr val="008000"/>
                    </a:solidFill>
                    <a:cs typeface="Times New Roman" pitchFamily="18" charset="0"/>
                  </a:rPr>
                  <a:t>Kow</a:t>
                </a:r>
                <a:r>
                  <a:rPr kumimoji="1" lang="pt-BR" sz="3200" b="1">
                    <a:solidFill>
                      <a:srgbClr val="008000"/>
                    </a:solidFill>
                  </a:rPr>
                  <a:t> = 0,01</a:t>
                </a:r>
                <a:endParaRPr kumimoji="1" lang="en-US" sz="3200" b="1">
                  <a:solidFill>
                    <a:srgbClr val="008000"/>
                  </a:solidFill>
                </a:endParaRPr>
              </a:p>
            </p:txBody>
          </p:sp>
          <p:sp>
            <p:nvSpPr>
              <p:cNvPr id="180232" name="Line 8"/>
              <p:cNvSpPr>
                <a:spLocks noChangeShapeType="1"/>
              </p:cNvSpPr>
              <p:nvPr/>
            </p:nvSpPr>
            <p:spPr bwMode="auto">
              <a:xfrm>
                <a:off x="3025" y="2369"/>
                <a:ext cx="61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80233" name="Line 9"/>
              <p:cNvSpPr>
                <a:spLocks noChangeShapeType="1"/>
              </p:cNvSpPr>
              <p:nvPr/>
            </p:nvSpPr>
            <p:spPr bwMode="auto">
              <a:xfrm flipV="1">
                <a:off x="3020" y="1886"/>
                <a:ext cx="0" cy="48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80234" name="Line 10"/>
              <p:cNvSpPr>
                <a:spLocks noChangeShapeType="1"/>
              </p:cNvSpPr>
              <p:nvPr/>
            </p:nvSpPr>
            <p:spPr bwMode="auto">
              <a:xfrm flipV="1">
                <a:off x="3644" y="1886"/>
                <a:ext cx="0" cy="48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80235" name="Line 11"/>
              <p:cNvSpPr>
                <a:spLocks noChangeShapeType="1"/>
              </p:cNvSpPr>
              <p:nvPr/>
            </p:nvSpPr>
            <p:spPr bwMode="auto">
              <a:xfrm flipV="1">
                <a:off x="3025" y="1750"/>
                <a:ext cx="173" cy="14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80236" name="Line 12"/>
              <p:cNvSpPr>
                <a:spLocks noChangeShapeType="1"/>
              </p:cNvSpPr>
              <p:nvPr/>
            </p:nvSpPr>
            <p:spPr bwMode="auto">
              <a:xfrm flipH="1" flipV="1">
                <a:off x="3470" y="1758"/>
                <a:ext cx="178" cy="13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80237" name="Line 13"/>
              <p:cNvSpPr>
                <a:spLocks noChangeShapeType="1"/>
              </p:cNvSpPr>
              <p:nvPr/>
            </p:nvSpPr>
            <p:spPr bwMode="auto">
              <a:xfrm flipV="1">
                <a:off x="3212" y="1694"/>
                <a:ext cx="0" cy="5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80238" name="Line 14"/>
              <p:cNvSpPr>
                <a:spLocks noChangeShapeType="1"/>
              </p:cNvSpPr>
              <p:nvPr/>
            </p:nvSpPr>
            <p:spPr bwMode="auto">
              <a:xfrm flipV="1">
                <a:off x="3452" y="1694"/>
                <a:ext cx="0" cy="5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80239" name="Rectangle 15"/>
              <p:cNvSpPr>
                <a:spLocks noChangeArrowheads="1"/>
              </p:cNvSpPr>
              <p:nvPr/>
            </p:nvSpPr>
            <p:spPr bwMode="auto">
              <a:xfrm>
                <a:off x="3165" y="1650"/>
                <a:ext cx="334" cy="46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80240" name="Rectangle 16"/>
              <p:cNvSpPr>
                <a:spLocks noChangeArrowheads="1"/>
              </p:cNvSpPr>
              <p:nvPr/>
            </p:nvSpPr>
            <p:spPr bwMode="auto">
              <a:xfrm>
                <a:off x="3107" y="1875"/>
                <a:ext cx="48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kumimoji="1" lang="pt-BR" sz="2000" b="1">
                    <a:cs typeface="Times New Roman" pitchFamily="18" charset="0"/>
                  </a:rPr>
                  <a:t>óleo</a:t>
                </a:r>
                <a:endParaRPr kumimoji="1" lang="en-US" sz="2400" b="1"/>
              </a:p>
            </p:txBody>
          </p:sp>
          <p:sp>
            <p:nvSpPr>
              <p:cNvPr id="180241" name="Rectangle 17"/>
              <p:cNvSpPr>
                <a:spLocks noChangeArrowheads="1"/>
              </p:cNvSpPr>
              <p:nvPr/>
            </p:nvSpPr>
            <p:spPr bwMode="auto">
              <a:xfrm>
                <a:off x="3086" y="2132"/>
                <a:ext cx="47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kumimoji="1" lang="pt-BR" b="1">
                    <a:solidFill>
                      <a:schemeClr val="bg1"/>
                    </a:solidFill>
                    <a:cs typeface="Times New Roman" pitchFamily="18" charset="0"/>
                  </a:rPr>
                  <a:t>água</a:t>
                </a:r>
                <a:endParaRPr kumimoji="1" lang="en-US" sz="20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80242" name="Rectangle 18"/>
              <p:cNvSpPr>
                <a:spLocks noChangeArrowheads="1"/>
              </p:cNvSpPr>
              <p:nvPr/>
            </p:nvSpPr>
            <p:spPr bwMode="auto">
              <a:xfrm>
                <a:off x="2258" y="1797"/>
                <a:ext cx="720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kumimoji="1" lang="pt-BR" sz="3200" b="1"/>
                  <a:t>1</a:t>
                </a:r>
                <a:endParaRPr kumimoji="1" lang="en-US" sz="3200" b="1"/>
              </a:p>
            </p:txBody>
          </p:sp>
          <p:sp>
            <p:nvSpPr>
              <p:cNvPr id="180243" name="Line 19"/>
              <p:cNvSpPr>
                <a:spLocks noChangeShapeType="1"/>
              </p:cNvSpPr>
              <p:nvPr/>
            </p:nvSpPr>
            <p:spPr bwMode="auto">
              <a:xfrm>
                <a:off x="2354" y="2133"/>
                <a:ext cx="57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180244" name="Text Box 20"/>
            <p:cNvSpPr txBox="1">
              <a:spLocks noChangeArrowheads="1"/>
            </p:cNvSpPr>
            <p:nvPr/>
          </p:nvSpPr>
          <p:spPr bwMode="auto">
            <a:xfrm>
              <a:off x="3560" y="1797"/>
              <a:ext cx="215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pt-BR" b="1"/>
                <a:t>Herbicida aquoso (hidrofílico)</a:t>
              </a:r>
            </a:p>
            <a:p>
              <a:pPr algn="ctr"/>
              <a:r>
                <a:rPr lang="pt-BR" b="1"/>
                <a:t>“amigo da água”</a:t>
              </a:r>
            </a:p>
          </p:txBody>
        </p:sp>
      </p:grpSp>
      <p:sp>
        <p:nvSpPr>
          <p:cNvPr id="180247" name="Rectangle 23"/>
          <p:cNvSpPr>
            <a:spLocks noChangeArrowheads="1"/>
          </p:cNvSpPr>
          <p:nvPr/>
        </p:nvSpPr>
        <p:spPr bwMode="auto">
          <a:xfrm>
            <a:off x="0" y="1557338"/>
            <a:ext cx="91440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kumimoji="1" lang="pt-BR" sz="2500" b="1">
                <a:solidFill>
                  <a:srgbClr val="008000"/>
                </a:solidFill>
                <a:cs typeface="Times New Roman" pitchFamily="18" charset="0"/>
              </a:rPr>
              <a:t>Coeficiente de distribuição entre octanol e água (Kow)</a:t>
            </a:r>
            <a:endParaRPr kumimoji="1" lang="en-US" sz="2500" b="1">
              <a:solidFill>
                <a:srgbClr val="008000"/>
              </a:solidFill>
            </a:endParaRPr>
          </a:p>
        </p:txBody>
      </p:sp>
      <p:grpSp>
        <p:nvGrpSpPr>
          <p:cNvPr id="180248" name="Group 24"/>
          <p:cNvGrpSpPr>
            <a:grpSpLocks/>
          </p:cNvGrpSpPr>
          <p:nvPr/>
        </p:nvGrpSpPr>
        <p:grpSpPr bwMode="auto">
          <a:xfrm>
            <a:off x="395288" y="2205038"/>
            <a:ext cx="8135937" cy="1346200"/>
            <a:chOff x="567" y="2500"/>
            <a:chExt cx="5125" cy="848"/>
          </a:xfrm>
        </p:grpSpPr>
        <p:grpSp>
          <p:nvGrpSpPr>
            <p:cNvPr id="180249" name="Group 25"/>
            <p:cNvGrpSpPr>
              <a:grpSpLocks/>
            </p:cNvGrpSpPr>
            <p:nvPr/>
          </p:nvGrpSpPr>
          <p:grpSpPr bwMode="auto">
            <a:xfrm>
              <a:off x="567" y="2500"/>
              <a:ext cx="2993" cy="848"/>
              <a:chOff x="567" y="2500"/>
              <a:chExt cx="2993" cy="848"/>
            </a:xfrm>
          </p:grpSpPr>
          <p:sp>
            <p:nvSpPr>
              <p:cNvPr id="180250" name="Rectangle 26"/>
              <p:cNvSpPr>
                <a:spLocks noChangeArrowheads="1"/>
              </p:cNvSpPr>
              <p:nvPr/>
            </p:nvSpPr>
            <p:spPr bwMode="auto">
              <a:xfrm>
                <a:off x="3077" y="2500"/>
                <a:ext cx="334" cy="4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grpSp>
            <p:nvGrpSpPr>
              <p:cNvPr id="180251" name="Group 27"/>
              <p:cNvGrpSpPr>
                <a:grpSpLocks/>
              </p:cNvGrpSpPr>
              <p:nvPr/>
            </p:nvGrpSpPr>
            <p:grpSpPr bwMode="auto">
              <a:xfrm>
                <a:off x="567" y="2544"/>
                <a:ext cx="2993" cy="804"/>
                <a:chOff x="567" y="2544"/>
                <a:chExt cx="2993" cy="804"/>
              </a:xfrm>
            </p:grpSpPr>
            <p:sp>
              <p:nvSpPr>
                <p:cNvPr id="180252" name="Rectangle 28"/>
                <p:cNvSpPr>
                  <a:spLocks noChangeArrowheads="1"/>
                </p:cNvSpPr>
                <p:nvPr/>
              </p:nvSpPr>
              <p:spPr bwMode="auto">
                <a:xfrm>
                  <a:off x="2933" y="2935"/>
                  <a:ext cx="622" cy="283"/>
                </a:xfrm>
                <a:prstGeom prst="rect">
                  <a:avLst/>
                </a:prstGeom>
                <a:solidFill>
                  <a:srgbClr val="0000FF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80253" name="Rectangle 29"/>
                <p:cNvSpPr>
                  <a:spLocks noChangeArrowheads="1"/>
                </p:cNvSpPr>
                <p:nvPr/>
              </p:nvSpPr>
              <p:spPr bwMode="auto">
                <a:xfrm>
                  <a:off x="2936" y="2743"/>
                  <a:ext cx="624" cy="24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80254" name="Line 30"/>
                <p:cNvSpPr>
                  <a:spLocks noChangeShapeType="1"/>
                </p:cNvSpPr>
                <p:nvPr/>
              </p:nvSpPr>
              <p:spPr bwMode="auto">
                <a:xfrm>
                  <a:off x="2937" y="3219"/>
                  <a:ext cx="615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80255" name="Line 31"/>
                <p:cNvSpPr>
                  <a:spLocks noChangeShapeType="1"/>
                </p:cNvSpPr>
                <p:nvPr/>
              </p:nvSpPr>
              <p:spPr bwMode="auto">
                <a:xfrm flipV="1">
                  <a:off x="2932" y="2736"/>
                  <a:ext cx="0" cy="48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80256" name="Line 32"/>
                <p:cNvSpPr>
                  <a:spLocks noChangeShapeType="1"/>
                </p:cNvSpPr>
                <p:nvPr/>
              </p:nvSpPr>
              <p:spPr bwMode="auto">
                <a:xfrm flipV="1">
                  <a:off x="3556" y="2736"/>
                  <a:ext cx="0" cy="48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80257" name="Line 33"/>
                <p:cNvSpPr>
                  <a:spLocks noChangeShapeType="1"/>
                </p:cNvSpPr>
                <p:nvPr/>
              </p:nvSpPr>
              <p:spPr bwMode="auto">
                <a:xfrm flipV="1">
                  <a:off x="2937" y="2592"/>
                  <a:ext cx="183" cy="15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80258" name="Line 34"/>
                <p:cNvSpPr>
                  <a:spLocks noChangeShapeType="1"/>
                </p:cNvSpPr>
                <p:nvPr/>
              </p:nvSpPr>
              <p:spPr bwMode="auto">
                <a:xfrm flipH="1" flipV="1">
                  <a:off x="3361" y="2592"/>
                  <a:ext cx="199" cy="15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80259" name="Line 35"/>
                <p:cNvSpPr>
                  <a:spLocks noChangeShapeType="1"/>
                </p:cNvSpPr>
                <p:nvPr/>
              </p:nvSpPr>
              <p:spPr bwMode="auto">
                <a:xfrm flipV="1">
                  <a:off x="3124" y="2544"/>
                  <a:ext cx="0" cy="55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80260" name="Line 36"/>
                <p:cNvSpPr>
                  <a:spLocks noChangeShapeType="1"/>
                </p:cNvSpPr>
                <p:nvPr/>
              </p:nvSpPr>
              <p:spPr bwMode="auto">
                <a:xfrm flipV="1">
                  <a:off x="3364" y="2544"/>
                  <a:ext cx="0" cy="55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80261" name="Rectangle 37"/>
                <p:cNvSpPr>
                  <a:spLocks noChangeArrowheads="1"/>
                </p:cNvSpPr>
                <p:nvPr/>
              </p:nvSpPr>
              <p:spPr bwMode="auto">
                <a:xfrm>
                  <a:off x="2210" y="2695"/>
                  <a:ext cx="576" cy="3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 eaLnBrk="0" hangingPunct="0"/>
                  <a:r>
                    <a:rPr kumimoji="1" lang="pt-BR" sz="3200" b="1"/>
                    <a:t>100</a:t>
                  </a:r>
                  <a:endParaRPr kumimoji="1" lang="en-US" sz="3200" b="1"/>
                </a:p>
              </p:txBody>
            </p:sp>
            <p:sp>
              <p:nvSpPr>
                <p:cNvPr id="180262" name="Rectangle 38"/>
                <p:cNvSpPr>
                  <a:spLocks noChangeArrowheads="1"/>
                </p:cNvSpPr>
                <p:nvPr/>
              </p:nvSpPr>
              <p:spPr bwMode="auto">
                <a:xfrm>
                  <a:off x="2354" y="2983"/>
                  <a:ext cx="288" cy="3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eaLnBrk="0" hangingPunct="0"/>
                  <a:r>
                    <a:rPr kumimoji="1" lang="pt-BR" sz="3200" b="1"/>
                    <a:t>1</a:t>
                  </a:r>
                  <a:endParaRPr kumimoji="1" lang="en-US" sz="3200" b="1"/>
                </a:p>
              </p:txBody>
            </p:sp>
            <p:sp>
              <p:nvSpPr>
                <p:cNvPr id="180263" name="Line 39"/>
                <p:cNvSpPr>
                  <a:spLocks noChangeShapeType="1"/>
                </p:cNvSpPr>
                <p:nvPr/>
              </p:nvSpPr>
              <p:spPr bwMode="auto">
                <a:xfrm>
                  <a:off x="2210" y="3031"/>
                  <a:ext cx="57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80264" name="Rectangle 40"/>
                <p:cNvSpPr>
                  <a:spLocks noChangeArrowheads="1"/>
                </p:cNvSpPr>
                <p:nvPr/>
              </p:nvSpPr>
              <p:spPr bwMode="auto">
                <a:xfrm>
                  <a:off x="567" y="2838"/>
                  <a:ext cx="1440" cy="3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eaLnBrk="0" hangingPunct="0"/>
                  <a:r>
                    <a:rPr kumimoji="1" lang="pt-BR" sz="2800" b="1">
                      <a:solidFill>
                        <a:srgbClr val="008000"/>
                      </a:solidFill>
                      <a:cs typeface="Times New Roman" pitchFamily="18" charset="0"/>
                    </a:rPr>
                    <a:t>Kow</a:t>
                  </a:r>
                  <a:r>
                    <a:rPr kumimoji="1" lang="pt-BR" sz="3200" b="1">
                      <a:solidFill>
                        <a:srgbClr val="008000"/>
                      </a:solidFill>
                    </a:rPr>
                    <a:t> = 100</a:t>
                  </a:r>
                  <a:endParaRPr kumimoji="1" lang="en-US" sz="3200" b="1">
                    <a:solidFill>
                      <a:srgbClr val="008000"/>
                    </a:solidFill>
                  </a:endParaRPr>
                </a:p>
              </p:txBody>
            </p:sp>
            <p:sp>
              <p:nvSpPr>
                <p:cNvPr id="180265" name="Rectangle 41"/>
                <p:cNvSpPr>
                  <a:spLocks noChangeArrowheads="1"/>
                </p:cNvSpPr>
                <p:nvPr/>
              </p:nvSpPr>
              <p:spPr bwMode="auto">
                <a:xfrm>
                  <a:off x="3030" y="2731"/>
                  <a:ext cx="489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eaLnBrk="0" hangingPunct="0"/>
                  <a:r>
                    <a:rPr kumimoji="1" lang="pt-BR" sz="2000" b="1">
                      <a:cs typeface="Times New Roman" pitchFamily="18" charset="0"/>
                    </a:rPr>
                    <a:t>óleo</a:t>
                  </a:r>
                  <a:endParaRPr kumimoji="1" lang="en-US" sz="2400" b="1"/>
                </a:p>
              </p:txBody>
            </p:sp>
            <p:sp>
              <p:nvSpPr>
                <p:cNvPr id="180266" name="Rectangle 42"/>
                <p:cNvSpPr>
                  <a:spLocks noChangeArrowheads="1"/>
                </p:cNvSpPr>
                <p:nvPr/>
              </p:nvSpPr>
              <p:spPr bwMode="auto">
                <a:xfrm>
                  <a:off x="3009" y="2988"/>
                  <a:ext cx="474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eaLnBrk="0" hangingPunct="0"/>
                  <a:r>
                    <a:rPr kumimoji="1" lang="pt-BR" b="1">
                      <a:solidFill>
                        <a:schemeClr val="bg1"/>
                      </a:solidFill>
                      <a:cs typeface="Times New Roman" pitchFamily="18" charset="0"/>
                    </a:rPr>
                    <a:t>água</a:t>
                  </a:r>
                  <a:endParaRPr kumimoji="1" lang="en-US" sz="2000" b="1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180267" name="Text Box 43"/>
            <p:cNvSpPr txBox="1">
              <a:spLocks noChangeArrowheads="1"/>
            </p:cNvSpPr>
            <p:nvPr/>
          </p:nvSpPr>
          <p:spPr bwMode="auto">
            <a:xfrm>
              <a:off x="3688" y="2709"/>
              <a:ext cx="2004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b="1"/>
                <a:t>Herbicida oleoso (lipofílico)</a:t>
              </a:r>
            </a:p>
            <a:p>
              <a:r>
                <a:rPr lang="pt-BR" b="1"/>
                <a:t>“amigo do óleo”</a:t>
              </a:r>
            </a:p>
            <a:p>
              <a:endParaRPr lang="pt-BR" b="1"/>
            </a:p>
          </p:txBody>
        </p:sp>
      </p:grpSp>
      <p:sp>
        <p:nvSpPr>
          <p:cNvPr id="180268" name="Rectangle 44"/>
          <p:cNvSpPr>
            <a:spLocks noChangeArrowheads="1"/>
          </p:cNvSpPr>
          <p:nvPr/>
        </p:nvSpPr>
        <p:spPr bwMode="auto">
          <a:xfrm>
            <a:off x="1692275" y="3429000"/>
            <a:ext cx="65547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000" b="1">
                <a:solidFill>
                  <a:srgbClr val="FF0000"/>
                </a:solidFill>
              </a:rPr>
              <a:t>Alta adsortividade à M.O.S. (interações hidrofóbicas)</a:t>
            </a:r>
          </a:p>
        </p:txBody>
      </p:sp>
      <p:sp>
        <p:nvSpPr>
          <p:cNvPr id="180269" name="Rectangle 45"/>
          <p:cNvSpPr>
            <a:spLocks noChangeArrowheads="1"/>
          </p:cNvSpPr>
          <p:nvPr/>
        </p:nvSpPr>
        <p:spPr bwMode="auto">
          <a:xfrm>
            <a:off x="1476375" y="5300663"/>
            <a:ext cx="69770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000" b="1">
                <a:solidFill>
                  <a:srgbClr val="FF0000"/>
                </a:solidFill>
              </a:rPr>
              <a:t>Baixa adsortividade à M.O.S. (alta solubilidade em água)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68" grpId="0"/>
      <p:bldP spid="18026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D6734-8CA3-420A-AEC1-FC93FABA55DD}" type="datetime1">
              <a:rPr lang="pt-BR"/>
              <a:pPr/>
              <a:t>28/02/16</a:t>
            </a:fld>
            <a:endParaRPr lang="pt-BR"/>
          </a:p>
        </p:txBody>
      </p:sp>
      <p:sp>
        <p:nvSpPr>
          <p:cNvPr id="19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pjchrist@esalq.usp.br</a:t>
            </a:r>
          </a:p>
        </p:txBody>
      </p:sp>
      <p:sp>
        <p:nvSpPr>
          <p:cNvPr id="20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F8FE-C994-4CD9-B1B2-B1249DE4FAB9}" type="slidenum">
              <a:rPr lang="pt-BR"/>
              <a:pPr/>
              <a:t>11</a:t>
            </a:fld>
            <a:endParaRPr lang="pt-BR"/>
          </a:p>
        </p:txBody>
      </p:sp>
      <p:pic>
        <p:nvPicPr>
          <p:cNvPr id="22323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268760"/>
            <a:ext cx="8893175" cy="379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3237" name="Text Box 5"/>
          <p:cNvSpPr txBox="1">
            <a:spLocks noChangeArrowheads="1"/>
          </p:cNvSpPr>
          <p:nvPr/>
        </p:nvSpPr>
        <p:spPr bwMode="auto">
          <a:xfrm>
            <a:off x="663575" y="566738"/>
            <a:ext cx="7726363" cy="461665"/>
          </a:xfrm>
          <a:prstGeom prst="rect">
            <a:avLst/>
          </a:prstGeom>
          <a:ln w="38100">
            <a:solidFill>
              <a:schemeClr val="bg1"/>
            </a:solidFill>
            <a:headEnd/>
            <a:tailEnd/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008000"/>
                </a:solidFill>
              </a:rPr>
              <a:t>Relação entre a solubilidade de um herbicida e o Kow</a:t>
            </a:r>
          </a:p>
        </p:txBody>
      </p:sp>
      <p:sp>
        <p:nvSpPr>
          <p:cNvPr id="223239" name="Text Box 7"/>
          <p:cNvSpPr txBox="1">
            <a:spLocks noChangeArrowheads="1"/>
          </p:cNvSpPr>
          <p:nvPr/>
        </p:nvSpPr>
        <p:spPr bwMode="auto">
          <a:xfrm>
            <a:off x="3041650" y="1808510"/>
            <a:ext cx="5040313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000" b="1">
                <a:solidFill>
                  <a:srgbClr val="0000CC"/>
                </a:solidFill>
              </a:rPr>
              <a:t>Log S = 1,65 – 1,52 log Kow                      </a:t>
            </a:r>
          </a:p>
        </p:txBody>
      </p:sp>
      <p:sp>
        <p:nvSpPr>
          <p:cNvPr id="223240" name="Text Box 8"/>
          <p:cNvSpPr txBox="1">
            <a:spLocks noChangeArrowheads="1"/>
          </p:cNvSpPr>
          <p:nvPr/>
        </p:nvSpPr>
        <p:spPr bwMode="auto">
          <a:xfrm>
            <a:off x="4429125" y="4646960"/>
            <a:ext cx="11366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0000CC"/>
                </a:solidFill>
              </a:rPr>
              <a:t>Log S     </a:t>
            </a:r>
          </a:p>
        </p:txBody>
      </p:sp>
      <p:sp>
        <p:nvSpPr>
          <p:cNvPr id="223241" name="Text Box 9"/>
          <p:cNvSpPr txBox="1">
            <a:spLocks noChangeArrowheads="1"/>
          </p:cNvSpPr>
          <p:nvPr/>
        </p:nvSpPr>
        <p:spPr bwMode="auto">
          <a:xfrm rot="-5400000">
            <a:off x="30957" y="2799903"/>
            <a:ext cx="14668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0000CC"/>
                </a:solidFill>
              </a:rPr>
              <a:t>Log Kow     </a:t>
            </a:r>
          </a:p>
        </p:txBody>
      </p:sp>
      <p:sp>
        <p:nvSpPr>
          <p:cNvPr id="223242" name="Text Box 10"/>
          <p:cNvSpPr txBox="1">
            <a:spLocks noChangeArrowheads="1"/>
          </p:cNvSpPr>
          <p:nvPr/>
        </p:nvSpPr>
        <p:spPr bwMode="auto">
          <a:xfrm>
            <a:off x="881063" y="4358035"/>
            <a:ext cx="3111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/>
              <a:t>0</a:t>
            </a:r>
          </a:p>
        </p:txBody>
      </p:sp>
      <p:sp>
        <p:nvSpPr>
          <p:cNvPr id="223243" name="Text Box 11"/>
          <p:cNvSpPr txBox="1">
            <a:spLocks noChangeArrowheads="1"/>
          </p:cNvSpPr>
          <p:nvPr/>
        </p:nvSpPr>
        <p:spPr bwMode="auto">
          <a:xfrm>
            <a:off x="900113" y="2989610"/>
            <a:ext cx="3111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/>
              <a:t>4</a:t>
            </a:r>
          </a:p>
        </p:txBody>
      </p:sp>
      <p:sp>
        <p:nvSpPr>
          <p:cNvPr id="223244" name="Text Box 12"/>
          <p:cNvSpPr txBox="1">
            <a:spLocks noChangeArrowheads="1"/>
          </p:cNvSpPr>
          <p:nvPr/>
        </p:nvSpPr>
        <p:spPr bwMode="auto">
          <a:xfrm>
            <a:off x="941388" y="1740247"/>
            <a:ext cx="3111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/>
              <a:t>8</a:t>
            </a:r>
          </a:p>
        </p:txBody>
      </p:sp>
      <p:sp>
        <p:nvSpPr>
          <p:cNvPr id="223245" name="Text Box 13"/>
          <p:cNvSpPr txBox="1">
            <a:spLocks noChangeArrowheads="1"/>
          </p:cNvSpPr>
          <p:nvPr/>
        </p:nvSpPr>
        <p:spPr bwMode="auto">
          <a:xfrm>
            <a:off x="1044575" y="4623147"/>
            <a:ext cx="5143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/>
              <a:t>-10</a:t>
            </a:r>
          </a:p>
        </p:txBody>
      </p:sp>
      <p:sp>
        <p:nvSpPr>
          <p:cNvPr id="223246" name="Text Box 14"/>
          <p:cNvSpPr txBox="1">
            <a:spLocks noChangeArrowheads="1"/>
          </p:cNvSpPr>
          <p:nvPr/>
        </p:nvSpPr>
        <p:spPr bwMode="auto">
          <a:xfrm>
            <a:off x="3482975" y="4580285"/>
            <a:ext cx="3873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/>
              <a:t>-6</a:t>
            </a:r>
          </a:p>
        </p:txBody>
      </p:sp>
      <p:sp>
        <p:nvSpPr>
          <p:cNvPr id="223247" name="Text Box 15"/>
          <p:cNvSpPr txBox="1">
            <a:spLocks noChangeArrowheads="1"/>
          </p:cNvSpPr>
          <p:nvPr/>
        </p:nvSpPr>
        <p:spPr bwMode="auto">
          <a:xfrm>
            <a:off x="5913438" y="4580285"/>
            <a:ext cx="3873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/>
              <a:t>-2</a:t>
            </a:r>
          </a:p>
        </p:txBody>
      </p:sp>
      <p:sp>
        <p:nvSpPr>
          <p:cNvPr id="223248" name="Text Box 16"/>
          <p:cNvSpPr txBox="1">
            <a:spLocks noChangeArrowheads="1"/>
          </p:cNvSpPr>
          <p:nvPr/>
        </p:nvSpPr>
        <p:spPr bwMode="auto">
          <a:xfrm>
            <a:off x="8218488" y="4580285"/>
            <a:ext cx="3873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/>
              <a:t>-2</a:t>
            </a:r>
          </a:p>
        </p:txBody>
      </p:sp>
      <p:sp>
        <p:nvSpPr>
          <p:cNvPr id="223251" name="Line 19"/>
          <p:cNvSpPr>
            <a:spLocks noChangeShapeType="1"/>
          </p:cNvSpPr>
          <p:nvPr/>
        </p:nvSpPr>
        <p:spPr bwMode="auto">
          <a:xfrm>
            <a:off x="1404938" y="2045047"/>
            <a:ext cx="6985000" cy="24479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223253" name="Line 21"/>
          <p:cNvSpPr>
            <a:spLocks noChangeShapeType="1"/>
          </p:cNvSpPr>
          <p:nvPr/>
        </p:nvSpPr>
        <p:spPr bwMode="auto">
          <a:xfrm flipV="1">
            <a:off x="1333500" y="1771997"/>
            <a:ext cx="0" cy="2808288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223254" name="Line 22"/>
          <p:cNvSpPr>
            <a:spLocks noChangeShapeType="1"/>
          </p:cNvSpPr>
          <p:nvPr/>
        </p:nvSpPr>
        <p:spPr bwMode="auto">
          <a:xfrm>
            <a:off x="1260475" y="4548535"/>
            <a:ext cx="7200900" cy="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223255" name="Text Box 23"/>
          <p:cNvSpPr txBox="1">
            <a:spLocks noChangeArrowheads="1"/>
          </p:cNvSpPr>
          <p:nvPr/>
        </p:nvSpPr>
        <p:spPr bwMode="auto">
          <a:xfrm>
            <a:off x="6500813" y="5378330"/>
            <a:ext cx="158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/>
              <a:t>(Linde, 1994)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92E17-5445-40DD-A855-1046B5E187E6}" type="datetime1">
              <a:rPr lang="pt-BR"/>
              <a:pPr/>
              <a:t>28/02/16</a:t>
            </a:fld>
            <a:endParaRPr lang="pt-BR"/>
          </a:p>
        </p:txBody>
      </p:sp>
      <p:sp>
        <p:nvSpPr>
          <p:cNvPr id="32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pjchrist@esalq.usp.br</a:t>
            </a:r>
          </a:p>
        </p:txBody>
      </p:sp>
      <p:sp>
        <p:nvSpPr>
          <p:cNvPr id="33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1F30-545A-4985-8FF4-C363E7286C06}" type="slidenum">
              <a:rPr lang="pt-BR"/>
              <a:pPr/>
              <a:t>12</a:t>
            </a:fld>
            <a:endParaRPr lang="pt-BR"/>
          </a:p>
        </p:txBody>
      </p:sp>
      <p:sp>
        <p:nvSpPr>
          <p:cNvPr id="181250" name="Rectangle 2"/>
          <p:cNvSpPr>
            <a:spLocks noChangeArrowheads="1"/>
          </p:cNvSpPr>
          <p:nvPr/>
        </p:nvSpPr>
        <p:spPr bwMode="auto">
          <a:xfrm>
            <a:off x="315913" y="473075"/>
            <a:ext cx="8382000" cy="519113"/>
          </a:xfrm>
          <a:prstGeom prst="rect">
            <a:avLst/>
          </a:prstGeom>
          <a:ln w="38100">
            <a:solidFill>
              <a:schemeClr val="bg1"/>
            </a:solidFill>
            <a:headEnd/>
            <a:tailEnd/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/>
            <a:r>
              <a:rPr kumimoji="1" lang="pt-BR" sz="2800" b="1" dirty="0">
                <a:solidFill>
                  <a:srgbClr val="008000"/>
                </a:solidFill>
                <a:cs typeface="Times New Roman" pitchFamily="18" charset="0"/>
              </a:rPr>
              <a:t>Kow e a solubilidade em água do herbicida</a:t>
            </a:r>
            <a:endParaRPr kumimoji="1" lang="en-US" sz="3200" b="1" dirty="0">
              <a:solidFill>
                <a:srgbClr val="008000"/>
              </a:solidFill>
            </a:endParaRPr>
          </a:p>
        </p:txBody>
      </p:sp>
      <p:graphicFrame>
        <p:nvGraphicFramePr>
          <p:cNvPr id="181251" name="Group 3"/>
          <p:cNvGraphicFramePr>
            <a:graphicFrameLocks noGrp="1"/>
          </p:cNvGraphicFramePr>
          <p:nvPr/>
        </p:nvGraphicFramePr>
        <p:xfrm>
          <a:off x="500063" y="1773238"/>
          <a:ext cx="8175625" cy="2379600"/>
        </p:xfrm>
        <a:graphic>
          <a:graphicData uri="http://schemas.openxmlformats.org/drawingml/2006/table">
            <a:tbl>
              <a:tblPr/>
              <a:tblGrid>
                <a:gridCol w="1454150"/>
                <a:gridCol w="3071812"/>
                <a:gridCol w="3649663"/>
              </a:tblGrid>
              <a:tr h="312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Kow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Característica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Solubilidade em água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12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&lt;1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Hidrofílico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alta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baixa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a 10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Medianamente lipofílico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12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 a 100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Lipofílico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12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 a 1000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Muito lipofílico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12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&gt; 1000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Extremamente lipofílico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1277" name="Line 29"/>
          <p:cNvSpPr>
            <a:spLocks noChangeShapeType="1"/>
          </p:cNvSpPr>
          <p:nvPr/>
        </p:nvSpPr>
        <p:spPr bwMode="auto">
          <a:xfrm>
            <a:off x="6846888" y="2565400"/>
            <a:ext cx="0" cy="10096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rtl="0">
              <a:defRPr/>
            </a:pPr>
            <a:fld id="{887F4A1F-5C96-4399-8011-845AFC85E272}" type="datetime8">
              <a:rPr lang="pt-BR" sz="1200" kern="120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28/02/16 06:42</a:t>
            </a:fld>
            <a:endParaRPr lang="pt-BR" sz="1200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rtl="0">
              <a:defRPr/>
            </a:pPr>
            <a:r>
              <a:rPr lang="pt-BR" sz="1200" kern="120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pjchrist@esalq.usp.br</a:t>
            </a:r>
            <a:endParaRPr lang="pt-BR" sz="1200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>
              <a:defRPr/>
            </a:pPr>
            <a:fld id="{BE39985A-16E7-4CB6-8003-F91C6F8BC494}" type="slidenum">
              <a:rPr lang="pt-BR" sz="1200" kern="120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13</a:t>
            </a:fld>
            <a:endParaRPr lang="pt-BR" sz="1200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33474" name="Picture 2"/>
          <p:cNvPicPr>
            <a:picLocks noChangeAspect="1" noChangeArrowheads="1"/>
          </p:cNvPicPr>
          <p:nvPr/>
        </p:nvPicPr>
        <p:blipFill>
          <a:blip r:embed="rId2"/>
          <a:srcRect l="31055" t="8437" r="23242" b="5312"/>
          <a:stretch>
            <a:fillRect/>
          </a:stretch>
        </p:blipFill>
        <p:spPr bwMode="auto">
          <a:xfrm>
            <a:off x="1643042" y="142852"/>
            <a:ext cx="5572164" cy="65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rtl="0">
              <a:defRPr/>
            </a:pPr>
            <a:fld id="{55392967-927D-4079-A52D-0304BF9AADA8}" type="datetime8">
              <a:rPr lang="pt-BR" sz="1200" kern="1200">
                <a:solidFill>
                  <a:prstClr val="white"/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28/02/16 06:42</a:t>
            </a:fld>
            <a:endParaRPr lang="pt-BR" sz="1200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rtl="0">
              <a:defRPr/>
            </a:pPr>
            <a:r>
              <a:rPr lang="pt-BR" sz="1200" kern="120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pjchrist@esalq.usp.br</a:t>
            </a:r>
          </a:p>
        </p:txBody>
      </p:sp>
      <p:sp>
        <p:nvSpPr>
          <p:cNvPr id="6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>
              <a:defRPr/>
            </a:pPr>
            <a:fld id="{696006B1-FB32-4C73-8DA2-1B80830193CA}" type="slidenum">
              <a:rPr lang="pt-BR" sz="1200" kern="1200">
                <a:solidFill>
                  <a:prstClr val="white"/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14</a:t>
            </a:fld>
            <a:endParaRPr lang="pt-BR" sz="1200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28706" name="Group 2"/>
          <p:cNvGraphicFramePr>
            <a:graphicFrameLocks noGrp="1"/>
          </p:cNvGraphicFramePr>
          <p:nvPr/>
        </p:nvGraphicFramePr>
        <p:xfrm>
          <a:off x="1143000" y="1285875"/>
          <a:ext cx="6624638" cy="487896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087563"/>
                <a:gridCol w="2089150"/>
                <a:gridCol w="2447925"/>
              </a:tblGrid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Herbicidas</a:t>
                      </a:r>
                      <a:endParaRPr kumimoji="0" lang="pt-B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2000" marR="72000" marT="36000" marB="36000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Kow</a:t>
                      </a:r>
                      <a:endParaRPr kumimoji="0" lang="pt-B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2000" marR="72000" marT="36000" marB="36000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Solubilidade</a:t>
                      </a:r>
                      <a:endParaRPr kumimoji="0" lang="pt-B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2000" marR="72000" marT="36000" marB="36000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1232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Amicarbazone</a:t>
                      </a:r>
                    </a:p>
                  </a:txBody>
                  <a:tcPr marL="72000" marR="72000" marT="36000" marB="36000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1,23</a:t>
                      </a:r>
                    </a:p>
                  </a:txBody>
                  <a:tcPr marL="72000" marR="72000" marT="36000" marB="360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4.600</a:t>
                      </a:r>
                    </a:p>
                  </a:txBody>
                  <a:tcPr marL="72000" marR="72000" marT="36000" marB="36000" horzOverflow="overflow"/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Imazapic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2000" marR="72000" marT="36000" marB="36000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0,01 (pH 7,0)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2000" marR="72000" marT="36000" marB="360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2.200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2000" marR="72000" marT="36000" marB="36000" horzOverflow="overflow"/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Imazapyr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2000" marR="72000" marT="36000" marB="36000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1,3 (pH 7,0)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2000" marR="72000" marT="36000" marB="360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11.272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2000" marR="72000" marT="36000" marB="36000" horzOverflow="overflow"/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Oxyfluorfen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2000" marR="72000" marT="36000" marB="36000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29.400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2000" marR="72000" marT="36000" marB="360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&lt;0,1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2000" marR="72000" marT="36000" marB="36000" horzOverflow="overflow"/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Sulfentrazone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2000" marR="72000" marT="36000" marB="36000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1,48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2000" marR="72000" marT="36000" marB="360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490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2000" marR="72000" marT="36000" marB="36000" horzOverflow="overflow"/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Ametryne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2000" marR="72000" marT="36000" marB="36000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427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2000" marR="72000" marT="36000" marB="360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200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2000" marR="72000" marT="36000" marB="36000" horzOverflow="overflow"/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Diuron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2000" marR="72000" marT="36000" marB="36000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589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2000" marR="72000" marT="36000" marB="360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42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2000" marR="72000" marT="36000" marB="36000" horzOverflow="overflow"/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Metribuzin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2000" marR="72000" marT="36000" marB="36000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44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2000" marR="72000" marT="36000" marB="360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1100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2000" marR="72000" marT="36000" marB="36000" horzOverflow="overflow"/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Tebuthiuron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2000" marR="72000" marT="36000" marB="36000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63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2000" marR="72000" marT="36000" marB="360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2500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2000" marR="72000" marT="36000" marB="36000" horzOverflow="overflow"/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Isoxaflutole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2000" marR="72000" marT="36000" marB="36000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208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2000" marR="72000" marT="36000" marB="360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6,2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2000" marR="72000" marT="36000" marB="36000" horzOverflow="overflow"/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DKN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2000" marR="72000" marT="36000" marB="36000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2,5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2000" marR="72000" marT="36000" marB="360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326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2000" marR="72000" marT="36000" marB="36000" horzOverflow="overflow"/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Clomazone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2000" marR="72000" marT="36000" marB="36000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350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2000" marR="72000" marT="36000" marB="360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1100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2000" marR="72000" marT="36000" marB="36000" horzOverflow="overflow"/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Pendimethalin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2000" marR="72000" marT="36000" marB="36000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152.000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2000" marR="72000" marT="36000" marB="360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0,3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2000" marR="72000" marT="36000" marB="36000" horzOverflow="overflow"/>
                </a:tc>
              </a:tr>
            </a:tbl>
          </a:graphicData>
        </a:graphic>
      </p:graphicFrame>
      <p:sp>
        <p:nvSpPr>
          <p:cNvPr id="328764" name="Rectangle 60"/>
          <p:cNvSpPr>
            <a:spLocks noChangeArrowheads="1"/>
          </p:cNvSpPr>
          <p:nvPr/>
        </p:nvSpPr>
        <p:spPr bwMode="auto">
          <a:xfrm>
            <a:off x="601665" y="188877"/>
            <a:ext cx="7399359" cy="954107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pt-BR" sz="2800" b="1" kern="1200" dirty="0">
                <a:solidFill>
                  <a:srgbClr val="008000"/>
                </a:solidFill>
                <a:latin typeface="Calibri"/>
                <a:ea typeface="+mn-ea"/>
                <a:cs typeface="Times New Roman" pitchFamily="18" charset="0"/>
              </a:rPr>
              <a:t>Kow e a solubilidade em água de herbicidas aplicados na cultura da cana-de-açúcar</a:t>
            </a:r>
            <a:endParaRPr kumimoji="1" lang="en-US" sz="3200" b="1" kern="1200" dirty="0">
              <a:solidFill>
                <a:srgbClr val="008000"/>
              </a:solidFill>
              <a:latin typeface="Calibri"/>
              <a:ea typeface="+mn-ea"/>
            </a:endParaRPr>
          </a:p>
        </p:txBody>
      </p:sp>
      <p:sp>
        <p:nvSpPr>
          <p:cNvPr id="7" name="Botão de ação: Voltar ou Anterior 6">
            <a:hlinkClick r:id="rId2" action="ppaction://hlinksldjump" highlightClick="1"/>
          </p:cNvPr>
          <p:cNvSpPr/>
          <p:nvPr/>
        </p:nvSpPr>
        <p:spPr>
          <a:xfrm>
            <a:off x="7858125" y="5857875"/>
            <a:ext cx="1285875" cy="1000125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97B55-18D1-47E1-A70E-E21B3A231ACA}" type="datetime1">
              <a:rPr lang="pt-BR"/>
              <a:pPr/>
              <a:t>28/02/16</a:t>
            </a:fld>
            <a:endParaRPr lang="pt-BR"/>
          </a:p>
        </p:txBody>
      </p:sp>
      <p:sp>
        <p:nvSpPr>
          <p:cNvPr id="29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pjchrist@esalq.usp.br</a:t>
            </a:r>
          </a:p>
        </p:txBody>
      </p:sp>
      <p:sp>
        <p:nvSpPr>
          <p:cNvPr id="30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5FB61-7555-4AA5-9F2A-CCFAB8577571}" type="slidenum">
              <a:rPr lang="pt-BR"/>
              <a:pPr/>
              <a:t>15</a:t>
            </a:fld>
            <a:endParaRPr lang="pt-BR"/>
          </a:p>
        </p:txBody>
      </p:sp>
      <p:sp>
        <p:nvSpPr>
          <p:cNvPr id="1832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74848" y="188913"/>
            <a:ext cx="8229600" cy="1143000"/>
          </a:xfrm>
          <a:ln w="38100">
            <a:solidFill>
              <a:schemeClr val="bg1"/>
            </a:solidFill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pt-BR" sz="2400" b="1" dirty="0">
                <a:solidFill>
                  <a:schemeClr val="accent1">
                    <a:lumMod val="50000"/>
                  </a:schemeClr>
                </a:solidFill>
              </a:rPr>
              <a:t>Qual a relação da solubilidade (S) do herbicida com quantidade de herbicida disponível para absorção?</a:t>
            </a:r>
          </a:p>
        </p:txBody>
      </p:sp>
      <p:sp>
        <p:nvSpPr>
          <p:cNvPr id="183299" name="Rectangle 3"/>
          <p:cNvSpPr>
            <a:spLocks noChangeArrowheads="1"/>
          </p:cNvSpPr>
          <p:nvPr/>
        </p:nvSpPr>
        <p:spPr bwMode="auto">
          <a:xfrm>
            <a:off x="107950" y="1773238"/>
            <a:ext cx="8893175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41325" indent="-441325" eaLnBrk="0" hangingPunct="0">
              <a:spcAft>
                <a:spcPct val="30000"/>
              </a:spcAft>
            </a:pPr>
            <a:r>
              <a:rPr kumimoji="1" lang="pt-BR" sz="1900" b="1">
                <a:solidFill>
                  <a:srgbClr val="008000"/>
                </a:solidFill>
                <a:cs typeface="Times New Roman" pitchFamily="18" charset="0"/>
              </a:rPr>
              <a:t>S = herbicida que é dissolvido na água pura, que poderá estar disponível na solução do solo, a uma determinada temperatura</a:t>
            </a:r>
          </a:p>
        </p:txBody>
      </p:sp>
      <p:grpSp>
        <p:nvGrpSpPr>
          <p:cNvPr id="183300" name="Group 4"/>
          <p:cNvGrpSpPr>
            <a:grpSpLocks/>
          </p:cNvGrpSpPr>
          <p:nvPr/>
        </p:nvGrpSpPr>
        <p:grpSpPr bwMode="auto">
          <a:xfrm>
            <a:off x="755650" y="2774950"/>
            <a:ext cx="7488238" cy="3175000"/>
            <a:chOff x="476" y="1748"/>
            <a:chExt cx="4717" cy="2000"/>
          </a:xfrm>
        </p:grpSpPr>
        <p:pic>
          <p:nvPicPr>
            <p:cNvPr id="183301" name="Picture 5" descr="KOC"/>
            <p:cNvPicPr>
              <a:picLocks noChangeAspect="1" noChangeArrowheads="1"/>
            </p:cNvPicPr>
            <p:nvPr/>
          </p:nvPicPr>
          <p:blipFill>
            <a:blip r:embed="rId2"/>
            <a:srcRect l="9843" t="47223" r="55521" b="28644"/>
            <a:stretch>
              <a:fillRect/>
            </a:stretch>
          </p:blipFill>
          <p:spPr bwMode="auto">
            <a:xfrm>
              <a:off x="476" y="2276"/>
              <a:ext cx="2041" cy="1043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183302" name="Text Box 6"/>
            <p:cNvSpPr txBox="1">
              <a:spLocks noChangeArrowheads="1"/>
            </p:cNvSpPr>
            <p:nvPr/>
          </p:nvSpPr>
          <p:spPr bwMode="auto">
            <a:xfrm>
              <a:off x="829" y="2004"/>
              <a:ext cx="4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b="1">
                  <a:solidFill>
                    <a:srgbClr val="CC6600"/>
                  </a:solidFill>
                </a:rPr>
                <a:t>Solo </a:t>
              </a:r>
            </a:p>
          </p:txBody>
        </p:sp>
        <p:sp>
          <p:nvSpPr>
            <p:cNvPr id="183303" name="Text Box 7"/>
            <p:cNvSpPr txBox="1">
              <a:spLocks noChangeArrowheads="1"/>
            </p:cNvSpPr>
            <p:nvPr/>
          </p:nvSpPr>
          <p:spPr bwMode="auto">
            <a:xfrm>
              <a:off x="1600" y="2029"/>
              <a:ext cx="4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b="1">
                  <a:solidFill>
                    <a:srgbClr val="0000FF"/>
                  </a:solidFill>
                </a:rPr>
                <a:t>Água</a:t>
              </a:r>
            </a:p>
          </p:txBody>
        </p:sp>
        <p:sp>
          <p:nvSpPr>
            <p:cNvPr id="183304" name="Text Box 8"/>
            <p:cNvSpPr txBox="1">
              <a:spLocks noChangeArrowheads="1"/>
            </p:cNvSpPr>
            <p:nvPr/>
          </p:nvSpPr>
          <p:spPr bwMode="auto">
            <a:xfrm>
              <a:off x="2268" y="2049"/>
              <a:ext cx="2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b="1"/>
                <a:t>Ar</a:t>
              </a:r>
            </a:p>
          </p:txBody>
        </p:sp>
        <p:sp>
          <p:nvSpPr>
            <p:cNvPr id="183305" name="Line 9"/>
            <p:cNvSpPr>
              <a:spLocks noChangeShapeType="1"/>
            </p:cNvSpPr>
            <p:nvPr/>
          </p:nvSpPr>
          <p:spPr bwMode="auto">
            <a:xfrm>
              <a:off x="2381" y="2231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183306" name="Line 10"/>
            <p:cNvSpPr>
              <a:spLocks noChangeShapeType="1"/>
            </p:cNvSpPr>
            <p:nvPr/>
          </p:nvSpPr>
          <p:spPr bwMode="auto">
            <a:xfrm>
              <a:off x="1836" y="2215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183307" name="Line 11"/>
            <p:cNvSpPr>
              <a:spLocks noChangeShapeType="1"/>
            </p:cNvSpPr>
            <p:nvPr/>
          </p:nvSpPr>
          <p:spPr bwMode="auto">
            <a:xfrm>
              <a:off x="1065" y="2185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183308" name="Text Box 12"/>
            <p:cNvSpPr txBox="1">
              <a:spLocks noChangeArrowheads="1"/>
            </p:cNvSpPr>
            <p:nvPr/>
          </p:nvSpPr>
          <p:spPr bwMode="auto">
            <a:xfrm>
              <a:off x="657" y="3517"/>
              <a:ext cx="16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b="1"/>
                <a:t>Molécula de herbicida</a:t>
              </a:r>
            </a:p>
          </p:txBody>
        </p:sp>
        <p:sp>
          <p:nvSpPr>
            <p:cNvPr id="183309" name="Line 13"/>
            <p:cNvSpPr>
              <a:spLocks noChangeShapeType="1"/>
            </p:cNvSpPr>
            <p:nvPr/>
          </p:nvSpPr>
          <p:spPr bwMode="auto">
            <a:xfrm flipH="1" flipV="1">
              <a:off x="1020" y="3138"/>
              <a:ext cx="91" cy="3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183310" name="Line 14"/>
            <p:cNvSpPr>
              <a:spLocks noChangeShapeType="1"/>
            </p:cNvSpPr>
            <p:nvPr/>
          </p:nvSpPr>
          <p:spPr bwMode="auto">
            <a:xfrm flipV="1">
              <a:off x="1604" y="3092"/>
              <a:ext cx="318" cy="4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pic>
          <p:nvPicPr>
            <p:cNvPr id="183311" name="Picture 15" descr="KOC"/>
            <p:cNvPicPr>
              <a:picLocks noChangeAspect="1" noChangeArrowheads="1"/>
            </p:cNvPicPr>
            <p:nvPr/>
          </p:nvPicPr>
          <p:blipFill>
            <a:blip r:embed="rId2"/>
            <a:srcRect l="53142" t="47223" r="12202" b="28644"/>
            <a:stretch>
              <a:fillRect/>
            </a:stretch>
          </p:blipFill>
          <p:spPr bwMode="auto">
            <a:xfrm>
              <a:off x="3152" y="2276"/>
              <a:ext cx="1996" cy="1043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183312" name="Line 16"/>
            <p:cNvSpPr>
              <a:spLocks noChangeShapeType="1"/>
            </p:cNvSpPr>
            <p:nvPr/>
          </p:nvSpPr>
          <p:spPr bwMode="auto">
            <a:xfrm>
              <a:off x="4124" y="2276"/>
              <a:ext cx="0" cy="104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183313" name="Line 17"/>
            <p:cNvSpPr>
              <a:spLocks noChangeShapeType="1"/>
            </p:cNvSpPr>
            <p:nvPr/>
          </p:nvSpPr>
          <p:spPr bwMode="auto">
            <a:xfrm>
              <a:off x="4941" y="2276"/>
              <a:ext cx="0" cy="104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183314" name="Line 18"/>
            <p:cNvSpPr>
              <a:spLocks noChangeShapeType="1"/>
            </p:cNvSpPr>
            <p:nvPr/>
          </p:nvSpPr>
          <p:spPr bwMode="auto">
            <a:xfrm>
              <a:off x="2305" y="2272"/>
              <a:ext cx="0" cy="104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183315" name="Line 19"/>
            <p:cNvSpPr>
              <a:spLocks noChangeShapeType="1"/>
            </p:cNvSpPr>
            <p:nvPr/>
          </p:nvSpPr>
          <p:spPr bwMode="auto">
            <a:xfrm>
              <a:off x="1474" y="2278"/>
              <a:ext cx="0" cy="104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183316" name="Text Box 20"/>
            <p:cNvSpPr txBox="1">
              <a:spLocks noChangeArrowheads="1"/>
            </p:cNvSpPr>
            <p:nvPr/>
          </p:nvSpPr>
          <p:spPr bwMode="auto">
            <a:xfrm>
              <a:off x="3478" y="2009"/>
              <a:ext cx="4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b="1">
                  <a:solidFill>
                    <a:srgbClr val="CC6600"/>
                  </a:solidFill>
                </a:rPr>
                <a:t>Solo </a:t>
              </a:r>
            </a:p>
          </p:txBody>
        </p:sp>
        <p:sp>
          <p:nvSpPr>
            <p:cNvPr id="183317" name="Text Box 21"/>
            <p:cNvSpPr txBox="1">
              <a:spLocks noChangeArrowheads="1"/>
            </p:cNvSpPr>
            <p:nvPr/>
          </p:nvSpPr>
          <p:spPr bwMode="auto">
            <a:xfrm>
              <a:off x="4249" y="2034"/>
              <a:ext cx="4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b="1">
                  <a:solidFill>
                    <a:srgbClr val="0000FF"/>
                  </a:solidFill>
                </a:rPr>
                <a:t>Água</a:t>
              </a:r>
            </a:p>
          </p:txBody>
        </p:sp>
        <p:sp>
          <p:nvSpPr>
            <p:cNvPr id="183318" name="Text Box 22"/>
            <p:cNvSpPr txBox="1">
              <a:spLocks noChangeArrowheads="1"/>
            </p:cNvSpPr>
            <p:nvPr/>
          </p:nvSpPr>
          <p:spPr bwMode="auto">
            <a:xfrm>
              <a:off x="4917" y="2054"/>
              <a:ext cx="2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b="1"/>
                <a:t>Ar</a:t>
              </a:r>
            </a:p>
          </p:txBody>
        </p:sp>
        <p:sp>
          <p:nvSpPr>
            <p:cNvPr id="183319" name="Line 23"/>
            <p:cNvSpPr>
              <a:spLocks noChangeShapeType="1"/>
            </p:cNvSpPr>
            <p:nvPr/>
          </p:nvSpPr>
          <p:spPr bwMode="auto">
            <a:xfrm>
              <a:off x="5030" y="2236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183320" name="Line 24"/>
            <p:cNvSpPr>
              <a:spLocks noChangeShapeType="1"/>
            </p:cNvSpPr>
            <p:nvPr/>
          </p:nvSpPr>
          <p:spPr bwMode="auto">
            <a:xfrm>
              <a:off x="4485" y="2220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183321" name="Line 25"/>
            <p:cNvSpPr>
              <a:spLocks noChangeShapeType="1"/>
            </p:cNvSpPr>
            <p:nvPr/>
          </p:nvSpPr>
          <p:spPr bwMode="auto">
            <a:xfrm>
              <a:off x="3714" y="2190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183322" name="Text Box 26"/>
            <p:cNvSpPr txBox="1">
              <a:spLocks noChangeArrowheads="1"/>
            </p:cNvSpPr>
            <p:nvPr/>
          </p:nvSpPr>
          <p:spPr bwMode="auto">
            <a:xfrm>
              <a:off x="476" y="1748"/>
              <a:ext cx="20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b="1">
                  <a:solidFill>
                    <a:srgbClr val="FF0000"/>
                  </a:solidFill>
                </a:rPr>
                <a:t> Herbicida de &gt; Solubilidade</a:t>
              </a:r>
            </a:p>
          </p:txBody>
        </p:sp>
        <p:sp>
          <p:nvSpPr>
            <p:cNvPr id="183323" name="Text Box 27"/>
            <p:cNvSpPr txBox="1">
              <a:spLocks noChangeArrowheads="1"/>
            </p:cNvSpPr>
            <p:nvPr/>
          </p:nvSpPr>
          <p:spPr bwMode="auto">
            <a:xfrm>
              <a:off x="3152" y="1748"/>
              <a:ext cx="200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b="1">
                  <a:solidFill>
                    <a:srgbClr val="FF0000"/>
                  </a:solidFill>
                </a:rPr>
                <a:t>Herbicida de &lt; Solubilidade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34B20-D552-464D-A79A-FEA9FBF92331}" type="datetime1">
              <a:rPr lang="pt-BR"/>
              <a:pPr/>
              <a:t>28/02/16</a:t>
            </a:fld>
            <a:endParaRPr lang="pt-BR"/>
          </a:p>
        </p:txBody>
      </p:sp>
      <p:sp>
        <p:nvSpPr>
          <p:cNvPr id="31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pjchrist@esalq.usp.br</a:t>
            </a:r>
          </a:p>
        </p:txBody>
      </p:sp>
      <p:sp>
        <p:nvSpPr>
          <p:cNvPr id="32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65B25-6C6E-48D0-A8D4-978BACB547E8}" type="slidenum">
              <a:rPr lang="pt-BR"/>
              <a:pPr/>
              <a:t>16</a:t>
            </a:fld>
            <a:endParaRPr lang="pt-BR"/>
          </a:p>
        </p:txBody>
      </p:sp>
      <p:sp>
        <p:nvSpPr>
          <p:cNvPr id="184330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529431" y="188640"/>
            <a:ext cx="8229600" cy="1143000"/>
          </a:xfrm>
          <a:ln w="38100">
            <a:solidFill>
              <a:schemeClr val="bg1"/>
            </a:solidFill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pt-BR" sz="2400" b="1">
                <a:solidFill>
                  <a:srgbClr val="008000"/>
                </a:solidFill>
              </a:rPr>
              <a:t>Qual a relação da solubilidade (S) do herbicida com a umidade do solo?</a:t>
            </a:r>
          </a:p>
        </p:txBody>
      </p:sp>
      <p:pic>
        <p:nvPicPr>
          <p:cNvPr id="184322" name="Picture 2" descr="soilmoisture"/>
          <p:cNvPicPr>
            <a:picLocks noChangeAspect="1" noChangeArrowheads="1"/>
          </p:cNvPicPr>
          <p:nvPr/>
        </p:nvPicPr>
        <p:blipFill>
          <a:blip r:embed="rId2"/>
          <a:srcRect l="8264" t="42719" r="56302" b="29961"/>
          <a:stretch>
            <a:fillRect/>
          </a:stretch>
        </p:blipFill>
        <p:spPr bwMode="auto">
          <a:xfrm>
            <a:off x="755650" y="3297238"/>
            <a:ext cx="3240088" cy="18732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84323" name="Line 3"/>
          <p:cNvSpPr>
            <a:spLocks noChangeShapeType="1"/>
          </p:cNvSpPr>
          <p:nvPr/>
        </p:nvSpPr>
        <p:spPr bwMode="auto">
          <a:xfrm>
            <a:off x="2355850" y="3297238"/>
            <a:ext cx="0" cy="18732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184324" name="Line 4"/>
          <p:cNvSpPr>
            <a:spLocks noChangeShapeType="1"/>
          </p:cNvSpPr>
          <p:nvPr/>
        </p:nvSpPr>
        <p:spPr bwMode="auto">
          <a:xfrm>
            <a:off x="3714750" y="3281363"/>
            <a:ext cx="0" cy="18732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pic>
        <p:nvPicPr>
          <p:cNvPr id="184325" name="Picture 5" descr="soilmoisture"/>
          <p:cNvPicPr>
            <a:picLocks noChangeAspect="1" noChangeArrowheads="1"/>
          </p:cNvPicPr>
          <p:nvPr/>
        </p:nvPicPr>
        <p:blipFill>
          <a:blip r:embed="rId2"/>
          <a:srcRect l="53941" t="42719" r="9840" b="29961"/>
          <a:stretch>
            <a:fillRect/>
          </a:stretch>
        </p:blipFill>
        <p:spPr bwMode="auto">
          <a:xfrm>
            <a:off x="4932363" y="3297238"/>
            <a:ext cx="3311525" cy="18732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84326" name="Line 6"/>
          <p:cNvSpPr>
            <a:spLocks noChangeShapeType="1"/>
          </p:cNvSpPr>
          <p:nvPr/>
        </p:nvSpPr>
        <p:spPr bwMode="auto">
          <a:xfrm>
            <a:off x="6572250" y="3281363"/>
            <a:ext cx="0" cy="18732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184327" name="Line 7"/>
          <p:cNvSpPr>
            <a:spLocks noChangeShapeType="1"/>
          </p:cNvSpPr>
          <p:nvPr/>
        </p:nvSpPr>
        <p:spPr bwMode="auto">
          <a:xfrm>
            <a:off x="7121525" y="3297238"/>
            <a:ext cx="0" cy="18732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184328" name="Text Box 8"/>
          <p:cNvSpPr txBox="1">
            <a:spLocks noChangeArrowheads="1"/>
          </p:cNvSpPr>
          <p:nvPr/>
        </p:nvSpPr>
        <p:spPr bwMode="auto">
          <a:xfrm>
            <a:off x="1614488" y="2486025"/>
            <a:ext cx="151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FF0000"/>
                </a:solidFill>
              </a:rPr>
              <a:t> Solo Úmido</a:t>
            </a:r>
          </a:p>
        </p:txBody>
      </p:sp>
      <p:sp>
        <p:nvSpPr>
          <p:cNvPr id="184329" name="Text Box 9"/>
          <p:cNvSpPr txBox="1">
            <a:spLocks noChangeArrowheads="1"/>
          </p:cNvSpPr>
          <p:nvPr/>
        </p:nvSpPr>
        <p:spPr bwMode="auto">
          <a:xfrm>
            <a:off x="6013450" y="2513013"/>
            <a:ext cx="1352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FF0000"/>
                </a:solidFill>
              </a:rPr>
              <a:t> Solo Seco</a:t>
            </a:r>
          </a:p>
        </p:txBody>
      </p:sp>
      <p:sp>
        <p:nvSpPr>
          <p:cNvPr id="184331" name="AutoShape 11"/>
          <p:cNvSpPr>
            <a:spLocks/>
          </p:cNvSpPr>
          <p:nvPr/>
        </p:nvSpPr>
        <p:spPr bwMode="auto">
          <a:xfrm rot="-5400000">
            <a:off x="4391818" y="21432"/>
            <a:ext cx="360363" cy="4464050"/>
          </a:xfrm>
          <a:prstGeom prst="rightBrace">
            <a:avLst>
              <a:gd name="adj1" fmla="val 103230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84332" name="Text Box 12"/>
          <p:cNvSpPr txBox="1">
            <a:spLocks noChangeArrowheads="1"/>
          </p:cNvSpPr>
          <p:nvPr/>
        </p:nvSpPr>
        <p:spPr bwMode="auto">
          <a:xfrm>
            <a:off x="3532188" y="1700213"/>
            <a:ext cx="2051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/>
              <a:t>Mesmo herbicida</a:t>
            </a:r>
          </a:p>
        </p:txBody>
      </p:sp>
      <p:sp>
        <p:nvSpPr>
          <p:cNvPr id="184333" name="Text Box 13"/>
          <p:cNvSpPr txBox="1">
            <a:spLocks noChangeArrowheads="1"/>
          </p:cNvSpPr>
          <p:nvPr/>
        </p:nvSpPr>
        <p:spPr bwMode="auto">
          <a:xfrm>
            <a:off x="1389063" y="2855913"/>
            <a:ext cx="742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CC6600"/>
                </a:solidFill>
              </a:rPr>
              <a:t>Solo </a:t>
            </a:r>
          </a:p>
        </p:txBody>
      </p:sp>
      <p:sp>
        <p:nvSpPr>
          <p:cNvPr id="184334" name="Text Box 14"/>
          <p:cNvSpPr txBox="1">
            <a:spLocks noChangeArrowheads="1"/>
          </p:cNvSpPr>
          <p:nvPr/>
        </p:nvSpPr>
        <p:spPr bwMode="auto">
          <a:xfrm>
            <a:off x="2613025" y="2895600"/>
            <a:ext cx="755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0000FF"/>
                </a:solidFill>
              </a:rPr>
              <a:t>Água</a:t>
            </a:r>
          </a:p>
        </p:txBody>
      </p:sp>
      <p:sp>
        <p:nvSpPr>
          <p:cNvPr id="184335" name="Text Box 15"/>
          <p:cNvSpPr txBox="1">
            <a:spLocks noChangeArrowheads="1"/>
          </p:cNvSpPr>
          <p:nvPr/>
        </p:nvSpPr>
        <p:spPr bwMode="auto">
          <a:xfrm>
            <a:off x="3673475" y="2927350"/>
            <a:ext cx="438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/>
              <a:t>Ar</a:t>
            </a:r>
          </a:p>
        </p:txBody>
      </p:sp>
      <p:sp>
        <p:nvSpPr>
          <p:cNvPr id="184336" name="Line 16"/>
          <p:cNvSpPr>
            <a:spLocks noChangeShapeType="1"/>
          </p:cNvSpPr>
          <p:nvPr/>
        </p:nvSpPr>
        <p:spPr bwMode="auto">
          <a:xfrm>
            <a:off x="3852863" y="3216275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184337" name="Line 17"/>
          <p:cNvSpPr>
            <a:spLocks noChangeShapeType="1"/>
          </p:cNvSpPr>
          <p:nvPr/>
        </p:nvSpPr>
        <p:spPr bwMode="auto">
          <a:xfrm>
            <a:off x="2987675" y="3190875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184338" name="Line 18"/>
          <p:cNvSpPr>
            <a:spLocks noChangeShapeType="1"/>
          </p:cNvSpPr>
          <p:nvPr/>
        </p:nvSpPr>
        <p:spPr bwMode="auto">
          <a:xfrm>
            <a:off x="1763713" y="3143250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184339" name="Text Box 19"/>
          <p:cNvSpPr txBox="1">
            <a:spLocks noChangeArrowheads="1"/>
          </p:cNvSpPr>
          <p:nvPr/>
        </p:nvSpPr>
        <p:spPr bwMode="auto">
          <a:xfrm>
            <a:off x="1116013" y="5438775"/>
            <a:ext cx="2571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/>
              <a:t>Molécula de herbicida</a:t>
            </a:r>
          </a:p>
        </p:txBody>
      </p:sp>
      <p:sp>
        <p:nvSpPr>
          <p:cNvPr id="184340" name="Line 20"/>
          <p:cNvSpPr>
            <a:spLocks noChangeShapeType="1"/>
          </p:cNvSpPr>
          <p:nvPr/>
        </p:nvSpPr>
        <p:spPr bwMode="auto">
          <a:xfrm flipH="1" flipV="1">
            <a:off x="1644650" y="4852988"/>
            <a:ext cx="144463" cy="601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184341" name="Line 21"/>
          <p:cNvSpPr>
            <a:spLocks noChangeShapeType="1"/>
          </p:cNvSpPr>
          <p:nvPr/>
        </p:nvSpPr>
        <p:spPr bwMode="auto">
          <a:xfrm flipV="1">
            <a:off x="2619375" y="4764088"/>
            <a:ext cx="504825" cy="674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184342" name="Line 22"/>
          <p:cNvSpPr>
            <a:spLocks noChangeShapeType="1"/>
          </p:cNvSpPr>
          <p:nvPr/>
        </p:nvSpPr>
        <p:spPr bwMode="auto">
          <a:xfrm>
            <a:off x="4211638" y="4221163"/>
            <a:ext cx="576262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184343" name="Line 23"/>
          <p:cNvSpPr>
            <a:spLocks noChangeShapeType="1"/>
          </p:cNvSpPr>
          <p:nvPr/>
        </p:nvSpPr>
        <p:spPr bwMode="auto">
          <a:xfrm>
            <a:off x="3203575" y="2708275"/>
            <a:ext cx="28813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184344" name="Text Box 24"/>
          <p:cNvSpPr txBox="1">
            <a:spLocks noChangeArrowheads="1"/>
          </p:cNvSpPr>
          <p:nvPr/>
        </p:nvSpPr>
        <p:spPr bwMode="auto">
          <a:xfrm>
            <a:off x="5521325" y="2852738"/>
            <a:ext cx="742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CC6600"/>
                </a:solidFill>
              </a:rPr>
              <a:t>Solo </a:t>
            </a:r>
          </a:p>
        </p:txBody>
      </p:sp>
      <p:sp>
        <p:nvSpPr>
          <p:cNvPr id="184345" name="Text Box 25"/>
          <p:cNvSpPr txBox="1">
            <a:spLocks noChangeArrowheads="1"/>
          </p:cNvSpPr>
          <p:nvPr/>
        </p:nvSpPr>
        <p:spPr bwMode="auto">
          <a:xfrm>
            <a:off x="6443663" y="2892425"/>
            <a:ext cx="755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0000FF"/>
                </a:solidFill>
              </a:rPr>
              <a:t>Água</a:t>
            </a:r>
          </a:p>
        </p:txBody>
      </p:sp>
      <p:sp>
        <p:nvSpPr>
          <p:cNvPr id="184346" name="Text Box 26"/>
          <p:cNvSpPr txBox="1">
            <a:spLocks noChangeArrowheads="1"/>
          </p:cNvSpPr>
          <p:nvPr/>
        </p:nvSpPr>
        <p:spPr bwMode="auto">
          <a:xfrm>
            <a:off x="7446963" y="2876550"/>
            <a:ext cx="438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/>
              <a:t>Ar</a:t>
            </a:r>
          </a:p>
        </p:txBody>
      </p:sp>
      <p:sp>
        <p:nvSpPr>
          <p:cNvPr id="184347" name="Line 27"/>
          <p:cNvSpPr>
            <a:spLocks noChangeShapeType="1"/>
          </p:cNvSpPr>
          <p:nvPr/>
        </p:nvSpPr>
        <p:spPr bwMode="auto">
          <a:xfrm>
            <a:off x="7626350" y="3165475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184348" name="Line 28"/>
          <p:cNvSpPr>
            <a:spLocks noChangeShapeType="1"/>
          </p:cNvSpPr>
          <p:nvPr/>
        </p:nvSpPr>
        <p:spPr bwMode="auto">
          <a:xfrm>
            <a:off x="6877050" y="3187700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184349" name="Line 29"/>
          <p:cNvSpPr>
            <a:spLocks noChangeShapeType="1"/>
          </p:cNvSpPr>
          <p:nvPr/>
        </p:nvSpPr>
        <p:spPr bwMode="auto">
          <a:xfrm>
            <a:off x="5895975" y="3140075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91EB2-D540-46DD-8280-A2AF011BA4EE}" type="datetime1">
              <a:rPr lang="pt-BR"/>
              <a:pPr/>
              <a:t>28/02/16</a:t>
            </a:fld>
            <a:endParaRPr lang="pt-BR"/>
          </a:p>
        </p:txBody>
      </p:sp>
      <p:sp>
        <p:nvSpPr>
          <p:cNvPr id="1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pjchrist@esalq.usp.br</a:t>
            </a:r>
          </a:p>
        </p:txBody>
      </p:sp>
      <p:sp>
        <p:nvSpPr>
          <p:cNvPr id="1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DC7FB-EE65-40FA-8DB9-E4297A6D2862}" type="slidenum">
              <a:rPr lang="pt-BR"/>
              <a:pPr/>
              <a:t>17</a:t>
            </a:fld>
            <a:endParaRPr lang="pt-BR"/>
          </a:p>
        </p:txBody>
      </p:sp>
      <p:sp>
        <p:nvSpPr>
          <p:cNvPr id="185346" name="Text Box 2"/>
          <p:cNvSpPr txBox="1">
            <a:spLocks noChangeArrowheads="1"/>
          </p:cNvSpPr>
          <p:nvPr/>
        </p:nvSpPr>
        <p:spPr bwMode="auto">
          <a:xfrm>
            <a:off x="107504" y="495300"/>
            <a:ext cx="8974137" cy="427038"/>
          </a:xfrm>
          <a:prstGeom prst="rect">
            <a:avLst/>
          </a:prstGeom>
          <a:ln w="38100">
            <a:solidFill>
              <a:schemeClr val="bg1"/>
            </a:solidFill>
            <a:headEnd/>
            <a:tailEnd/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pt-BR" sz="2200" b="1">
                <a:solidFill>
                  <a:srgbClr val="008000"/>
                </a:solidFill>
              </a:rPr>
              <a:t>Qual o parâmetro que mede a capacidade adsortiva do herbicida?</a:t>
            </a:r>
          </a:p>
        </p:txBody>
      </p:sp>
      <p:grpSp>
        <p:nvGrpSpPr>
          <p:cNvPr id="185379" name="Group 35"/>
          <p:cNvGrpSpPr>
            <a:grpSpLocks/>
          </p:cNvGrpSpPr>
          <p:nvPr/>
        </p:nvGrpSpPr>
        <p:grpSpPr bwMode="auto">
          <a:xfrm>
            <a:off x="179388" y="2708920"/>
            <a:ext cx="8793162" cy="1909763"/>
            <a:chOff x="113" y="2318"/>
            <a:chExt cx="5539" cy="1203"/>
          </a:xfrm>
        </p:grpSpPr>
        <p:sp>
          <p:nvSpPr>
            <p:cNvPr id="185369" name="Text Box 25"/>
            <p:cNvSpPr txBox="1">
              <a:spLocks noChangeArrowheads="1"/>
            </p:cNvSpPr>
            <p:nvPr/>
          </p:nvSpPr>
          <p:spPr bwMode="auto">
            <a:xfrm>
              <a:off x="204" y="2695"/>
              <a:ext cx="5381" cy="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buFontTx/>
                <a:buChar char="-"/>
              </a:pPr>
              <a:r>
                <a:rPr lang="pt-BR" sz="2000" b="1"/>
                <a:t> Conteúdo de matéria orgânica</a:t>
              </a:r>
            </a:p>
            <a:p>
              <a:pPr>
                <a:buFontTx/>
                <a:buChar char="-"/>
              </a:pPr>
              <a:r>
                <a:rPr lang="pt-BR" sz="2000" b="1"/>
                <a:t> Polaridade do herbicida</a:t>
              </a:r>
            </a:p>
            <a:p>
              <a:pPr>
                <a:buFontTx/>
                <a:buChar char="-"/>
              </a:pPr>
              <a:r>
                <a:rPr lang="pt-BR" sz="2000" b="1"/>
                <a:t> pH</a:t>
              </a:r>
            </a:p>
            <a:p>
              <a:pPr>
                <a:buFontTx/>
                <a:buChar char="-"/>
              </a:pPr>
              <a:r>
                <a:rPr lang="pt-BR" sz="2000" b="1"/>
                <a:t> Matéria orgânica solubilizada</a:t>
              </a:r>
            </a:p>
          </p:txBody>
        </p:sp>
        <p:sp>
          <p:nvSpPr>
            <p:cNvPr id="185370" name="Text Box 26"/>
            <p:cNvSpPr txBox="1">
              <a:spLocks noChangeArrowheads="1"/>
            </p:cNvSpPr>
            <p:nvPr/>
          </p:nvSpPr>
          <p:spPr bwMode="auto">
            <a:xfrm>
              <a:off x="113" y="2318"/>
              <a:ext cx="553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pt-BR" sz="2000" b="1">
                  <a:solidFill>
                    <a:srgbClr val="0033CC"/>
                  </a:solidFill>
                </a:rPr>
                <a:t>Fatores que afetam o coeficiente de adsorção de um herbicida no solo</a:t>
              </a:r>
            </a:p>
          </p:txBody>
        </p:sp>
      </p:grpSp>
      <p:grpSp>
        <p:nvGrpSpPr>
          <p:cNvPr id="185378" name="Group 34"/>
          <p:cNvGrpSpPr>
            <a:grpSpLocks/>
          </p:cNvGrpSpPr>
          <p:nvPr/>
        </p:nvGrpSpPr>
        <p:grpSpPr bwMode="auto">
          <a:xfrm>
            <a:off x="2123728" y="1340768"/>
            <a:ext cx="5616575" cy="936625"/>
            <a:chOff x="1474" y="1343"/>
            <a:chExt cx="3538" cy="590"/>
          </a:xfrm>
        </p:grpSpPr>
        <p:sp>
          <p:nvSpPr>
            <p:cNvPr id="185372" name="Text Box 28"/>
            <p:cNvSpPr txBox="1">
              <a:spLocks noChangeArrowheads="1"/>
            </p:cNvSpPr>
            <p:nvPr/>
          </p:nvSpPr>
          <p:spPr bwMode="auto">
            <a:xfrm>
              <a:off x="1643" y="1492"/>
              <a:ext cx="5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b="1"/>
                <a:t>Kd  = </a:t>
              </a:r>
            </a:p>
          </p:txBody>
        </p:sp>
        <p:sp>
          <p:nvSpPr>
            <p:cNvPr id="185373" name="Line 29"/>
            <p:cNvSpPr>
              <a:spLocks noChangeShapeType="1"/>
            </p:cNvSpPr>
            <p:nvPr/>
          </p:nvSpPr>
          <p:spPr bwMode="auto">
            <a:xfrm>
              <a:off x="2200" y="1616"/>
              <a:ext cx="258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185374" name="Text Box 30"/>
            <p:cNvSpPr txBox="1">
              <a:spLocks noChangeArrowheads="1"/>
            </p:cNvSpPr>
            <p:nvPr/>
          </p:nvSpPr>
          <p:spPr bwMode="auto">
            <a:xfrm>
              <a:off x="2216" y="1385"/>
              <a:ext cx="25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b="1"/>
                <a:t>Concentração do herbicida no solo</a:t>
              </a:r>
            </a:p>
          </p:txBody>
        </p:sp>
        <p:sp>
          <p:nvSpPr>
            <p:cNvPr id="185376" name="Rectangle 32"/>
            <p:cNvSpPr>
              <a:spLocks noChangeArrowheads="1"/>
            </p:cNvSpPr>
            <p:nvPr/>
          </p:nvSpPr>
          <p:spPr bwMode="auto">
            <a:xfrm>
              <a:off x="1474" y="1343"/>
              <a:ext cx="3538" cy="5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85377" name="Text Box 33"/>
            <p:cNvSpPr txBox="1">
              <a:spLocks noChangeArrowheads="1"/>
            </p:cNvSpPr>
            <p:nvPr/>
          </p:nvSpPr>
          <p:spPr bwMode="auto">
            <a:xfrm>
              <a:off x="2200" y="1661"/>
              <a:ext cx="25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b="1"/>
                <a:t>Concentração do herbicida na água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A21BC-21FE-4E49-A5E1-D8F3F15E4F8D}" type="datetime1">
              <a:rPr lang="pt-BR"/>
              <a:pPr/>
              <a:t>28/02/16</a:t>
            </a:fld>
            <a:endParaRPr lang="pt-BR"/>
          </a:p>
        </p:txBody>
      </p:sp>
      <p:sp>
        <p:nvSpPr>
          <p:cNvPr id="11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pjchrist@esalq.usp.br</a:t>
            </a:r>
          </a:p>
        </p:txBody>
      </p:sp>
      <p:sp>
        <p:nvSpPr>
          <p:cNvPr id="12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07725-0E70-4FAE-8A82-6B9C1C274424}" type="slidenum">
              <a:rPr lang="pt-BR"/>
              <a:pPr/>
              <a:t>18</a:t>
            </a:fld>
            <a:endParaRPr lang="pt-BR"/>
          </a:p>
        </p:txBody>
      </p:sp>
      <p:sp>
        <p:nvSpPr>
          <p:cNvPr id="231432" name="Rectangle 8"/>
          <p:cNvSpPr>
            <a:spLocks noChangeArrowheads="1"/>
          </p:cNvSpPr>
          <p:nvPr/>
        </p:nvSpPr>
        <p:spPr bwMode="auto">
          <a:xfrm>
            <a:off x="344498" y="415911"/>
            <a:ext cx="8568382" cy="415498"/>
          </a:xfrm>
          <a:prstGeom prst="rect">
            <a:avLst/>
          </a:prstGeom>
          <a:ln w="38100">
            <a:solidFill>
              <a:schemeClr val="bg1"/>
            </a:solidFill>
            <a:headEnd/>
            <a:tailEnd/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6350" lvl="1">
              <a:buClr>
                <a:srgbClr val="800000"/>
              </a:buClr>
              <a:buSzPct val="140000"/>
              <a:buFont typeface="Wingdings" pitchFamily="2" charset="2"/>
              <a:buNone/>
            </a:pPr>
            <a:r>
              <a:rPr lang="pt-BR" sz="2100" b="1" dirty="0">
                <a:solidFill>
                  <a:srgbClr val="008000"/>
                </a:solidFill>
              </a:rPr>
              <a:t>Coeficiente de sorção levando em consideração a matéria orgânica (Koc):</a:t>
            </a:r>
          </a:p>
        </p:txBody>
      </p:sp>
      <p:pic>
        <p:nvPicPr>
          <p:cNvPr id="231433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672" y="2150641"/>
            <a:ext cx="5688013" cy="423068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</p:pic>
      <p:grpSp>
        <p:nvGrpSpPr>
          <p:cNvPr id="231439" name="Group 15"/>
          <p:cNvGrpSpPr>
            <a:grpSpLocks/>
          </p:cNvGrpSpPr>
          <p:nvPr/>
        </p:nvGrpSpPr>
        <p:grpSpPr bwMode="auto">
          <a:xfrm>
            <a:off x="2411958" y="1052736"/>
            <a:ext cx="4032250" cy="936625"/>
            <a:chOff x="1474" y="1071"/>
            <a:chExt cx="2540" cy="590"/>
          </a:xfrm>
        </p:grpSpPr>
        <p:sp>
          <p:nvSpPr>
            <p:cNvPr id="231434" name="Text Box 10"/>
            <p:cNvSpPr txBox="1">
              <a:spLocks noChangeArrowheads="1"/>
            </p:cNvSpPr>
            <p:nvPr/>
          </p:nvSpPr>
          <p:spPr bwMode="auto">
            <a:xfrm>
              <a:off x="1643" y="1220"/>
              <a:ext cx="5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b="1"/>
                <a:t>Koc = </a:t>
              </a:r>
            </a:p>
          </p:txBody>
        </p:sp>
        <p:sp>
          <p:nvSpPr>
            <p:cNvPr id="231435" name="Line 11"/>
            <p:cNvSpPr>
              <a:spLocks noChangeShapeType="1"/>
            </p:cNvSpPr>
            <p:nvPr/>
          </p:nvSpPr>
          <p:spPr bwMode="auto">
            <a:xfrm>
              <a:off x="2200" y="1344"/>
              <a:ext cx="163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231436" name="Text Box 12"/>
            <p:cNvSpPr txBox="1">
              <a:spLocks noChangeArrowheads="1"/>
            </p:cNvSpPr>
            <p:nvPr/>
          </p:nvSpPr>
          <p:spPr bwMode="auto">
            <a:xfrm>
              <a:off x="2586" y="1071"/>
              <a:ext cx="74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b="1"/>
                <a:t>Kd x 100 </a:t>
              </a:r>
            </a:p>
          </p:txBody>
        </p:sp>
        <p:sp>
          <p:nvSpPr>
            <p:cNvPr id="231437" name="Text Box 13"/>
            <p:cNvSpPr txBox="1">
              <a:spLocks noChangeArrowheads="1"/>
            </p:cNvSpPr>
            <p:nvPr/>
          </p:nvSpPr>
          <p:spPr bwMode="auto">
            <a:xfrm>
              <a:off x="2125" y="1356"/>
              <a:ext cx="17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b="1"/>
                <a:t>% de carbono orgânico</a:t>
              </a:r>
            </a:p>
          </p:txBody>
        </p:sp>
        <p:sp>
          <p:nvSpPr>
            <p:cNvPr id="231438" name="Rectangle 14"/>
            <p:cNvSpPr>
              <a:spLocks noChangeArrowheads="1"/>
            </p:cNvSpPr>
            <p:nvPr/>
          </p:nvSpPr>
          <p:spPr bwMode="auto">
            <a:xfrm>
              <a:off x="1474" y="1071"/>
              <a:ext cx="2540" cy="5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C84B0-377F-4C09-9105-BB7EE95907D1}" type="datetime1">
              <a:rPr lang="pt-BR"/>
              <a:pPr/>
              <a:t>28/02/16</a:t>
            </a:fld>
            <a:endParaRPr lang="pt-BR"/>
          </a:p>
        </p:txBody>
      </p:sp>
      <p:sp>
        <p:nvSpPr>
          <p:cNvPr id="3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pjchrist@esalq.usp.br</a:t>
            </a:r>
          </a:p>
        </p:txBody>
      </p:sp>
      <p:sp>
        <p:nvSpPr>
          <p:cNvPr id="3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D3AD4-6BF0-4CEA-9DA7-77E28A8950FB}" type="slidenum">
              <a:rPr lang="pt-BR"/>
              <a:pPr/>
              <a:t>19</a:t>
            </a:fld>
            <a:endParaRPr lang="pt-BR"/>
          </a:p>
        </p:txBody>
      </p:sp>
      <p:sp>
        <p:nvSpPr>
          <p:cNvPr id="232452" name="Rectangle 4"/>
          <p:cNvSpPr>
            <a:spLocks noChangeArrowheads="1"/>
          </p:cNvSpPr>
          <p:nvPr/>
        </p:nvSpPr>
        <p:spPr bwMode="auto">
          <a:xfrm>
            <a:off x="1393825" y="1647825"/>
            <a:ext cx="1841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pt-BR"/>
              <a:t/>
            </a:r>
            <a:br>
              <a:rPr lang="pt-BR"/>
            </a:br>
            <a:r>
              <a:rPr lang="pt-BR"/>
              <a:t/>
            </a:r>
            <a:br>
              <a:rPr lang="pt-BR"/>
            </a:br>
            <a:endParaRPr lang="pt-BR"/>
          </a:p>
          <a:p>
            <a:pPr eaLnBrk="0" hangingPunct="0"/>
            <a:endParaRPr lang="pt-BR"/>
          </a:p>
        </p:txBody>
      </p:sp>
      <p:graphicFrame>
        <p:nvGraphicFramePr>
          <p:cNvPr id="232544" name="Group 9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9714223"/>
              </p:ext>
            </p:extLst>
          </p:nvPr>
        </p:nvGraphicFramePr>
        <p:xfrm>
          <a:off x="900113" y="1588760"/>
          <a:ext cx="7489825" cy="2560320"/>
        </p:xfrm>
        <a:graphic>
          <a:graphicData uri="http://schemas.openxmlformats.org/drawingml/2006/table">
            <a:tbl>
              <a:tblPr/>
              <a:tblGrid>
                <a:gridCol w="3746500"/>
                <a:gridCol w="3743325"/>
              </a:tblGrid>
              <a:tr h="358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Colóides</a:t>
                      </a:r>
                      <a:endParaRPr kumimoji="0" lang="pt-BR" sz="4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CEC (cmol</a:t>
                      </a:r>
                      <a:r>
                        <a:rPr kumimoji="0" lang="pt-BR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(+)</a:t>
                      </a: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/kg) or meq/100g</a:t>
                      </a:r>
                      <a:endParaRPr kumimoji="0" lang="pt-BR" sz="4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Húmus</a:t>
                      </a:r>
                      <a:endParaRPr kumimoji="0" lang="pt-BR" sz="4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4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</a:t>
                      </a:r>
                      <a:endParaRPr kumimoji="0" lang="pt-BR" sz="4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4F3"/>
                    </a:solidFill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Vermiculita</a:t>
                      </a:r>
                      <a:endParaRPr kumimoji="0" lang="pt-BR" sz="4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4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</a:t>
                      </a:r>
                      <a:endParaRPr kumimoji="0" lang="pt-BR" sz="4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4F3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Smectita</a:t>
                      </a:r>
                      <a:endParaRPr kumimoji="0" lang="pt-BR" sz="4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4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150</a:t>
                      </a:r>
                      <a:endParaRPr kumimoji="0" lang="pt-BR" sz="4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4F3"/>
                    </a:solidFill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Micas</a:t>
                      </a:r>
                      <a:endParaRPr kumimoji="0" lang="pt-BR" sz="4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4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</a:t>
                      </a:r>
                      <a:endParaRPr kumimoji="0" lang="pt-BR" sz="4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4F3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Caulinita</a:t>
                      </a:r>
                      <a:endParaRPr kumimoji="0" lang="pt-BR" sz="4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4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</a:t>
                      </a:r>
                      <a:endParaRPr kumimoji="0" lang="pt-BR" sz="4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4F3"/>
                    </a:solidFill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Óxidos e hidróxidos</a:t>
                      </a:r>
                      <a:endParaRPr kumimoji="0" lang="pt-BR" sz="4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4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pt-BR" sz="4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4F3"/>
                    </a:solidFill>
                  </a:tcPr>
                </a:tc>
              </a:tr>
            </a:tbl>
          </a:graphicData>
        </a:graphic>
      </p:graphicFrame>
      <p:sp>
        <p:nvSpPr>
          <p:cNvPr id="232492" name="Rectangle 44"/>
          <p:cNvSpPr>
            <a:spLocks noChangeArrowheads="1"/>
          </p:cNvSpPr>
          <p:nvPr/>
        </p:nvSpPr>
        <p:spPr bwMode="auto">
          <a:xfrm>
            <a:off x="5873750" y="4402138"/>
            <a:ext cx="18415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pt-BR" sz="1100"/>
          </a:p>
          <a:p>
            <a:pPr eaLnBrk="0" hangingPunct="0"/>
            <a:r>
              <a:rPr lang="pt-BR"/>
              <a:t/>
            </a:r>
            <a:br>
              <a:rPr lang="pt-BR"/>
            </a:br>
            <a:endParaRPr lang="pt-BR"/>
          </a:p>
        </p:txBody>
      </p:sp>
      <p:sp>
        <p:nvSpPr>
          <p:cNvPr id="232538" name="Text Box 90"/>
          <p:cNvSpPr txBox="1">
            <a:spLocks noChangeArrowheads="1"/>
          </p:cNvSpPr>
          <p:nvPr/>
        </p:nvSpPr>
        <p:spPr bwMode="auto">
          <a:xfrm>
            <a:off x="900113" y="439738"/>
            <a:ext cx="6633354" cy="400110"/>
          </a:xfrm>
          <a:prstGeom prst="rect">
            <a:avLst/>
          </a:prstGeom>
          <a:ln w="38100">
            <a:solidFill>
              <a:schemeClr val="bg1"/>
            </a:solidFill>
            <a:headEnd/>
            <a:tailEnd/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t-BR" sz="2000" b="1">
                <a:solidFill>
                  <a:srgbClr val="008000"/>
                </a:solidFill>
              </a:rPr>
              <a:t>CTC dos colóides orgânicos e inorgânicos em solo com pH 7,0</a:t>
            </a:r>
          </a:p>
        </p:txBody>
      </p:sp>
      <p:sp>
        <p:nvSpPr>
          <p:cNvPr id="232539" name="Rectangle 91"/>
          <p:cNvSpPr>
            <a:spLocks noChangeArrowheads="1"/>
          </p:cNvSpPr>
          <p:nvPr/>
        </p:nvSpPr>
        <p:spPr bwMode="auto">
          <a:xfrm>
            <a:off x="6156325" y="1052513"/>
            <a:ext cx="2406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 dirty="0"/>
              <a:t>(Brady e Weil, 1999).</a:t>
            </a:r>
          </a:p>
        </p:txBody>
      </p:sp>
      <p:sp>
        <p:nvSpPr>
          <p:cNvPr id="232542" name="Text Box 94"/>
          <p:cNvSpPr txBox="1">
            <a:spLocks noChangeArrowheads="1"/>
          </p:cNvSpPr>
          <p:nvPr/>
        </p:nvSpPr>
        <p:spPr bwMode="auto">
          <a:xfrm>
            <a:off x="468313" y="4430439"/>
            <a:ext cx="8242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0033CC"/>
                </a:solidFill>
              </a:rPr>
              <a:t>Cada 1% de M.O.S. contribui para acréscimo de 2,0 cmol</a:t>
            </a:r>
            <a:r>
              <a:rPr lang="pt-BR" b="1" baseline="30000">
                <a:solidFill>
                  <a:srgbClr val="0033CC"/>
                </a:solidFill>
              </a:rPr>
              <a:t>(+)</a:t>
            </a:r>
            <a:r>
              <a:rPr lang="pt-BR" b="1">
                <a:solidFill>
                  <a:srgbClr val="0033CC"/>
                </a:solidFill>
              </a:rPr>
              <a:t> = 1meq da CTC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400" y="3260880"/>
            <a:ext cx="8686800" cy="10956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t-BR" dirty="0">
                <a:solidFill>
                  <a:srgbClr val="008000"/>
                </a:solidFill>
                <a:hlinkClick r:id="rId2" action="ppaction://hlinksldjump"/>
              </a:rPr>
              <a:t>Fundamentos dos comportamento dos herbicidas no solo</a:t>
            </a:r>
          </a:p>
        </p:txBody>
      </p:sp>
      <p:pic>
        <p:nvPicPr>
          <p:cNvPr id="222210" name="Picture 2" descr="http://www.pedologiafacil.com.br/images/enq_25_fig_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0886">
            <a:off x="1979712" y="260648"/>
            <a:ext cx="4572000" cy="2428875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222212" name="Picture 4" descr="http://www.sacaroseonline.com.br/images/herbp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8049">
            <a:off x="5061824" y="4358802"/>
            <a:ext cx="3679348" cy="2245305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222214" name="Picture 6" descr="http://i.ytimg.com/vi/KI01xRdW40k/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6628">
            <a:off x="771320" y="4754587"/>
            <a:ext cx="2688233" cy="2016175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85133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88A28-B161-4E6F-B9B8-644F4AA32546}" type="datetime1">
              <a:rPr lang="pt-BR"/>
              <a:pPr/>
              <a:t>28/02/16</a:t>
            </a:fld>
            <a:endParaRPr lang="pt-BR"/>
          </a:p>
        </p:txBody>
      </p:sp>
      <p:sp>
        <p:nvSpPr>
          <p:cNvPr id="9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pjchrist@esalq.usp.br</a:t>
            </a:r>
          </a:p>
        </p:txBody>
      </p:sp>
      <p:sp>
        <p:nvSpPr>
          <p:cNvPr id="10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50217-3D87-4D8A-A2E8-CA07E6E5FB6A}" type="slidenum">
              <a:rPr lang="pt-BR"/>
              <a:pPr/>
              <a:t>20</a:t>
            </a:fld>
            <a:endParaRPr lang="pt-BR"/>
          </a:p>
        </p:txBody>
      </p:sp>
      <p:sp>
        <p:nvSpPr>
          <p:cNvPr id="192514" name="Text Box 2"/>
          <p:cNvSpPr txBox="1">
            <a:spLocks noChangeArrowheads="1"/>
          </p:cNvSpPr>
          <p:nvPr/>
        </p:nvSpPr>
        <p:spPr bwMode="auto">
          <a:xfrm>
            <a:off x="755576" y="375047"/>
            <a:ext cx="7850995" cy="461665"/>
          </a:xfrm>
          <a:prstGeom prst="rect">
            <a:avLst/>
          </a:prstGeom>
          <a:ln w="38100">
            <a:solidFill>
              <a:schemeClr val="bg1"/>
            </a:solidFill>
            <a:headEnd/>
            <a:tailEnd/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t-BR" sz="2400" b="1">
                <a:solidFill>
                  <a:srgbClr val="008000"/>
                </a:solidFill>
              </a:rPr>
              <a:t>Importância da matéria orgânica na adsorção dos herbicidas</a:t>
            </a:r>
          </a:p>
        </p:txBody>
      </p:sp>
      <p:sp>
        <p:nvSpPr>
          <p:cNvPr id="192515" name="Rectangle 3"/>
          <p:cNvSpPr>
            <a:spLocks noChangeArrowheads="1"/>
          </p:cNvSpPr>
          <p:nvPr/>
        </p:nvSpPr>
        <p:spPr bwMode="auto">
          <a:xfrm>
            <a:off x="34925" y="1268760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just" eaLnBrk="0" hangingPunct="0">
              <a:spcAft>
                <a:spcPct val="30000"/>
              </a:spcAft>
              <a:buClr>
                <a:srgbClr val="008000"/>
              </a:buClr>
              <a:buFont typeface="Wingdings" pitchFamily="2" charset="2"/>
              <a:buChar char="ü"/>
            </a:pPr>
            <a:r>
              <a:rPr kumimoji="1" lang="pt-BR" sz="2000" b="1" dirty="0">
                <a:cs typeface="Times New Roman" pitchFamily="18" charset="0"/>
              </a:rPr>
              <a:t>A M.O.S. é o principal fator a ser considerado na adsorção de herbicidas no solo (Graveel &amp; Turco, 1994)</a:t>
            </a:r>
          </a:p>
        </p:txBody>
      </p:sp>
      <p:sp>
        <p:nvSpPr>
          <p:cNvPr id="192516" name="Rectangle 4"/>
          <p:cNvSpPr>
            <a:spLocks noChangeArrowheads="1"/>
          </p:cNvSpPr>
          <p:nvPr/>
        </p:nvSpPr>
        <p:spPr bwMode="auto">
          <a:xfrm>
            <a:off x="34925" y="3610323"/>
            <a:ext cx="87852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eaLnBrk="0" hangingPunct="0">
              <a:spcAft>
                <a:spcPct val="30000"/>
              </a:spcAft>
              <a:buClr>
                <a:srgbClr val="008000"/>
              </a:buClr>
              <a:buFont typeface="Wingdings" pitchFamily="2" charset="2"/>
              <a:buChar char="ü"/>
            </a:pPr>
            <a:r>
              <a:rPr kumimoji="1" lang="pt-BR" sz="2000" b="1">
                <a:cs typeface="Times New Roman" pitchFamily="18" charset="0"/>
              </a:rPr>
              <a:t>Sendo assim, as recomendações de doses de herbicidas por textura do solo (arenoso x médio x argiloso) não são corretas devido a baixa atividade das argilas (Procópio et al., 2001)</a:t>
            </a:r>
          </a:p>
        </p:txBody>
      </p:sp>
      <p:sp>
        <p:nvSpPr>
          <p:cNvPr id="192517" name="Rectangle 5"/>
          <p:cNvSpPr>
            <a:spLocks noChangeArrowheads="1"/>
          </p:cNvSpPr>
          <p:nvPr/>
        </p:nvSpPr>
        <p:spPr bwMode="auto">
          <a:xfrm>
            <a:off x="34925" y="2221260"/>
            <a:ext cx="8158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eaLnBrk="0" hangingPunct="0">
              <a:spcAft>
                <a:spcPct val="30000"/>
              </a:spcAft>
              <a:buClr>
                <a:srgbClr val="008000"/>
              </a:buClr>
              <a:buFont typeface="Wingdings" pitchFamily="2" charset="2"/>
              <a:buChar char="ü"/>
            </a:pPr>
            <a:r>
              <a:rPr kumimoji="1" lang="pt-BR" sz="2000" b="1">
                <a:cs typeface="Times New Roman" pitchFamily="18" charset="0"/>
              </a:rPr>
              <a:t> Solos argilosos – 30-40% da CTC – M.O.S.</a:t>
            </a:r>
          </a:p>
        </p:txBody>
      </p:sp>
      <p:sp>
        <p:nvSpPr>
          <p:cNvPr id="192518" name="Rectangle 6"/>
          <p:cNvSpPr>
            <a:spLocks noChangeArrowheads="1"/>
          </p:cNvSpPr>
          <p:nvPr/>
        </p:nvSpPr>
        <p:spPr bwMode="auto">
          <a:xfrm>
            <a:off x="34925" y="4869210"/>
            <a:ext cx="87852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eaLnBrk="0" hangingPunct="0">
              <a:spcAft>
                <a:spcPct val="30000"/>
              </a:spcAft>
              <a:buClr>
                <a:srgbClr val="008000"/>
              </a:buClr>
              <a:buFont typeface="Wingdings" pitchFamily="2" charset="2"/>
              <a:buChar char="ü"/>
            </a:pPr>
            <a:r>
              <a:rPr kumimoji="1" lang="pt-BR" sz="2000" b="1">
                <a:cs typeface="Times New Roman" pitchFamily="18" charset="0"/>
              </a:rPr>
              <a:t>M.O.S. – principal fator de retenção do herbicida na camada superficial de solo</a:t>
            </a:r>
          </a:p>
        </p:txBody>
      </p:sp>
      <p:sp>
        <p:nvSpPr>
          <p:cNvPr id="192519" name="Rectangle 7"/>
          <p:cNvSpPr>
            <a:spLocks noChangeArrowheads="1"/>
          </p:cNvSpPr>
          <p:nvPr/>
        </p:nvSpPr>
        <p:spPr bwMode="auto">
          <a:xfrm>
            <a:off x="34925" y="2962623"/>
            <a:ext cx="8158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eaLnBrk="0" hangingPunct="0">
              <a:spcAft>
                <a:spcPct val="30000"/>
              </a:spcAft>
              <a:buClr>
                <a:srgbClr val="008000"/>
              </a:buClr>
              <a:buFont typeface="Wingdings" pitchFamily="2" charset="2"/>
              <a:buChar char="ü"/>
            </a:pPr>
            <a:r>
              <a:rPr kumimoji="1" lang="pt-BR" sz="2000" b="1">
                <a:cs typeface="Times New Roman" pitchFamily="18" charset="0"/>
              </a:rPr>
              <a:t> Solos arenosos – 50-60% da CTC – M.O.S.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6" grpId="0"/>
      <p:bldP spid="192517" grpId="0"/>
      <p:bldP spid="192517" grpId="1"/>
      <p:bldP spid="192518" grpId="0"/>
      <p:bldP spid="1925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8FF87-7742-4EF0-B1E5-12D4737C8B9B}" type="datetime1">
              <a:rPr lang="pt-BR"/>
              <a:pPr/>
              <a:t>28/02/16</a:t>
            </a:fld>
            <a:endParaRPr lang="pt-BR"/>
          </a:p>
        </p:txBody>
      </p:sp>
      <p:sp>
        <p:nvSpPr>
          <p:cNvPr id="58" name="Espaço Reservado para Número de Slid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1"/>
            <a:fld id="{900D827D-68F8-4E40-80B7-B8833D895ABB}" type="slidenum">
              <a:rPr lang="pt-BR"/>
              <a:pPr lvl="1"/>
              <a:t>21</a:t>
            </a:fld>
            <a:endParaRPr lang="pt-BR"/>
          </a:p>
        </p:txBody>
      </p:sp>
      <p:sp>
        <p:nvSpPr>
          <p:cNvPr id="505858" name="Rectangle 2"/>
          <p:cNvSpPr>
            <a:spLocks noChangeArrowheads="1"/>
          </p:cNvSpPr>
          <p:nvPr/>
        </p:nvSpPr>
        <p:spPr bwMode="auto">
          <a:xfrm>
            <a:off x="0" y="36513"/>
            <a:ext cx="9144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r>
              <a:rPr kumimoji="0" lang="pt-BR" sz="2200" b="1" dirty="0">
                <a:solidFill>
                  <a:schemeClr val="accent2"/>
                </a:solidFill>
                <a:latin typeface="Arial" pitchFamily="34" charset="0"/>
              </a:rPr>
              <a:t>Influência das propriedades físicas e químicas do solo no IFT-DKN</a:t>
            </a:r>
          </a:p>
        </p:txBody>
      </p:sp>
      <p:pic>
        <p:nvPicPr>
          <p:cNvPr id="2252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61" y="503238"/>
            <a:ext cx="8145463" cy="585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094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E9E34-3147-4050-84B1-B755E09FB8DA}" type="datetime1">
              <a:rPr lang="pt-BR"/>
              <a:pPr/>
              <a:t>28/02/16</a:t>
            </a:fld>
            <a:endParaRPr lang="pt-BR"/>
          </a:p>
        </p:txBody>
      </p:sp>
      <p:sp>
        <p:nvSpPr>
          <p:cNvPr id="12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pjchrist@esalq.usp.br</a:t>
            </a:r>
          </a:p>
        </p:txBody>
      </p:sp>
      <p:sp>
        <p:nvSpPr>
          <p:cNvPr id="13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F9581-F336-44C3-A8CA-CE1AB8B80497}" type="slidenum">
              <a:rPr lang="pt-BR"/>
              <a:pPr/>
              <a:t>22</a:t>
            </a:fld>
            <a:endParaRPr lang="pt-BR"/>
          </a:p>
        </p:txBody>
      </p:sp>
      <p:sp>
        <p:nvSpPr>
          <p:cNvPr id="224261" name="Text Box 5"/>
          <p:cNvSpPr txBox="1">
            <a:spLocks noChangeArrowheads="1"/>
          </p:cNvSpPr>
          <p:nvPr/>
        </p:nvSpPr>
        <p:spPr bwMode="auto">
          <a:xfrm>
            <a:off x="584200" y="495300"/>
            <a:ext cx="8108950" cy="427038"/>
          </a:xfrm>
          <a:prstGeom prst="rect">
            <a:avLst/>
          </a:prstGeom>
          <a:ln w="38100">
            <a:solidFill>
              <a:schemeClr val="bg1"/>
            </a:solidFill>
            <a:headEnd/>
            <a:tailEnd/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pt-BR" sz="2200" b="1">
                <a:solidFill>
                  <a:srgbClr val="008000"/>
                </a:solidFill>
              </a:rPr>
              <a:t>Relação entre o Koc e solubilidade e Kow de um herbicida</a:t>
            </a:r>
          </a:p>
        </p:txBody>
      </p:sp>
      <p:sp>
        <p:nvSpPr>
          <p:cNvPr id="224262" name="Text Box 6"/>
          <p:cNvSpPr txBox="1">
            <a:spLocks noChangeArrowheads="1"/>
          </p:cNvSpPr>
          <p:nvPr/>
        </p:nvSpPr>
        <p:spPr bwMode="auto">
          <a:xfrm>
            <a:off x="2411413" y="1196752"/>
            <a:ext cx="36242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000" b="1">
                <a:solidFill>
                  <a:srgbClr val="0000CC"/>
                </a:solidFill>
              </a:rPr>
              <a:t>Log Koc = -0,55 Log S + 3,64</a:t>
            </a:r>
          </a:p>
        </p:txBody>
      </p:sp>
      <p:sp>
        <p:nvSpPr>
          <p:cNvPr id="224263" name="Text Box 7"/>
          <p:cNvSpPr txBox="1">
            <a:spLocks noChangeArrowheads="1"/>
          </p:cNvSpPr>
          <p:nvPr/>
        </p:nvSpPr>
        <p:spPr bwMode="auto">
          <a:xfrm>
            <a:off x="868363" y="1879377"/>
            <a:ext cx="3990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000" b="1">
                <a:solidFill>
                  <a:srgbClr val="0000CC"/>
                </a:solidFill>
              </a:rPr>
              <a:t>Log Koc = -0,54 Log Kow + 4,28</a:t>
            </a:r>
          </a:p>
        </p:txBody>
      </p:sp>
      <p:sp>
        <p:nvSpPr>
          <p:cNvPr id="224264" name="Text Box 8"/>
          <p:cNvSpPr txBox="1">
            <a:spLocks noChangeArrowheads="1"/>
          </p:cNvSpPr>
          <p:nvPr/>
        </p:nvSpPr>
        <p:spPr bwMode="auto">
          <a:xfrm>
            <a:off x="5003800" y="2374677"/>
            <a:ext cx="36893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/>
              <a:t>(Mingelgrin 1983 e Lyman, 1990)</a:t>
            </a:r>
          </a:p>
        </p:txBody>
      </p:sp>
      <p:pic>
        <p:nvPicPr>
          <p:cNvPr id="224265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2709640"/>
            <a:ext cx="6985000" cy="311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4266" name="Text Box 10"/>
          <p:cNvSpPr txBox="1">
            <a:spLocks noChangeArrowheads="1"/>
          </p:cNvSpPr>
          <p:nvPr/>
        </p:nvSpPr>
        <p:spPr bwMode="auto">
          <a:xfrm>
            <a:off x="4764088" y="3212877"/>
            <a:ext cx="3624262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000" b="1">
                <a:solidFill>
                  <a:srgbClr val="0000CC"/>
                </a:solidFill>
              </a:rPr>
              <a:t>Log Koc = -0,55 Log S + 3,64</a:t>
            </a:r>
          </a:p>
        </p:txBody>
      </p:sp>
      <p:sp>
        <p:nvSpPr>
          <p:cNvPr id="224267" name="Text Box 11"/>
          <p:cNvSpPr txBox="1">
            <a:spLocks noChangeArrowheads="1"/>
          </p:cNvSpPr>
          <p:nvPr/>
        </p:nvSpPr>
        <p:spPr bwMode="auto">
          <a:xfrm>
            <a:off x="3276600" y="5444902"/>
            <a:ext cx="3240088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BR" sz="2400" b="1">
                <a:solidFill>
                  <a:srgbClr val="0000CC"/>
                </a:solidFill>
              </a:rPr>
              <a:t>Log solubilidade</a:t>
            </a:r>
          </a:p>
        </p:txBody>
      </p:sp>
      <p:sp>
        <p:nvSpPr>
          <p:cNvPr id="224268" name="Text Box 12"/>
          <p:cNvSpPr txBox="1">
            <a:spLocks noChangeArrowheads="1"/>
          </p:cNvSpPr>
          <p:nvPr/>
        </p:nvSpPr>
        <p:spPr bwMode="auto">
          <a:xfrm rot="-5400000">
            <a:off x="1432719" y="4120133"/>
            <a:ext cx="1201738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000" b="1">
                <a:solidFill>
                  <a:srgbClr val="0000CC"/>
                </a:solidFill>
              </a:rPr>
              <a:t>Log Koc</a:t>
            </a:r>
          </a:p>
        </p:txBody>
      </p:sp>
      <p:pic>
        <p:nvPicPr>
          <p:cNvPr id="224269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97463" y="1823815"/>
            <a:ext cx="278765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0D3A4-47E0-4DF4-BBD9-8BE0DB2E275B}" type="datetime1">
              <a:rPr lang="pt-BR"/>
              <a:pPr/>
              <a:t>28/02/16</a:t>
            </a:fld>
            <a:endParaRPr lang="pt-BR"/>
          </a:p>
        </p:txBody>
      </p:sp>
      <p:sp>
        <p:nvSpPr>
          <p:cNvPr id="2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pjchrist@esalq.usp.br</a:t>
            </a:r>
          </a:p>
        </p:txBody>
      </p:sp>
      <p:sp>
        <p:nvSpPr>
          <p:cNvPr id="2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B5FF9-B303-417A-BA87-3488C1DD365B}" type="slidenum">
              <a:rPr lang="pt-BR"/>
              <a:pPr/>
              <a:t>23</a:t>
            </a:fld>
            <a:endParaRPr lang="pt-BR"/>
          </a:p>
        </p:txBody>
      </p:sp>
      <p:sp>
        <p:nvSpPr>
          <p:cNvPr id="194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274638"/>
            <a:ext cx="8532812" cy="922114"/>
          </a:xfrm>
          <a:ln w="38100">
            <a:solidFill>
              <a:schemeClr val="bg1"/>
            </a:solidFill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pt-BR" sz="2900" b="1" dirty="0">
                <a:solidFill>
                  <a:srgbClr val="008000"/>
                </a:solidFill>
              </a:rPr>
              <a:t>Relação entre solubilidade do herbicida e Koc</a:t>
            </a:r>
          </a:p>
        </p:txBody>
      </p:sp>
      <p:pic>
        <p:nvPicPr>
          <p:cNvPr id="1945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1050" y="1484784"/>
            <a:ext cx="5834063" cy="383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4564" name="Rectangle 4"/>
          <p:cNvSpPr>
            <a:spLocks noChangeArrowheads="1"/>
          </p:cNvSpPr>
          <p:nvPr/>
        </p:nvSpPr>
        <p:spPr bwMode="auto">
          <a:xfrm>
            <a:off x="7380288" y="3500909"/>
            <a:ext cx="863600" cy="360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94565" name="Rectangle 5"/>
          <p:cNvSpPr>
            <a:spLocks noChangeArrowheads="1"/>
          </p:cNvSpPr>
          <p:nvPr/>
        </p:nvSpPr>
        <p:spPr bwMode="auto">
          <a:xfrm>
            <a:off x="7308850" y="3788246"/>
            <a:ext cx="647700" cy="431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94566" name="Rectangle 6"/>
          <p:cNvSpPr>
            <a:spLocks noChangeArrowheads="1"/>
          </p:cNvSpPr>
          <p:nvPr/>
        </p:nvSpPr>
        <p:spPr bwMode="auto">
          <a:xfrm>
            <a:off x="3924300" y="1845146"/>
            <a:ext cx="1223963" cy="358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94567" name="Rectangle 7"/>
          <p:cNvSpPr>
            <a:spLocks noChangeArrowheads="1"/>
          </p:cNvSpPr>
          <p:nvPr/>
        </p:nvSpPr>
        <p:spPr bwMode="auto">
          <a:xfrm>
            <a:off x="3276600" y="2061046"/>
            <a:ext cx="790575" cy="358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94568" name="Text Box 8"/>
          <p:cNvSpPr txBox="1">
            <a:spLocks noChangeArrowheads="1"/>
          </p:cNvSpPr>
          <p:nvPr/>
        </p:nvSpPr>
        <p:spPr bwMode="auto">
          <a:xfrm>
            <a:off x="611188" y="3232621"/>
            <a:ext cx="615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0000FF"/>
                </a:solidFill>
              </a:rPr>
              <a:t>Koc</a:t>
            </a:r>
          </a:p>
        </p:txBody>
      </p:sp>
      <p:sp>
        <p:nvSpPr>
          <p:cNvPr id="194569" name="Text Box 9"/>
          <p:cNvSpPr txBox="1">
            <a:spLocks noChangeArrowheads="1"/>
          </p:cNvSpPr>
          <p:nvPr/>
        </p:nvSpPr>
        <p:spPr bwMode="auto">
          <a:xfrm>
            <a:off x="1549400" y="5012209"/>
            <a:ext cx="50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/>
              <a:t>0,1</a:t>
            </a:r>
          </a:p>
        </p:txBody>
      </p:sp>
      <p:sp>
        <p:nvSpPr>
          <p:cNvPr id="194570" name="Text Box 10"/>
          <p:cNvSpPr txBox="1">
            <a:spLocks noChangeArrowheads="1"/>
          </p:cNvSpPr>
          <p:nvPr/>
        </p:nvSpPr>
        <p:spPr bwMode="auto">
          <a:xfrm>
            <a:off x="1571625" y="3877146"/>
            <a:ext cx="438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/>
              <a:t>10</a:t>
            </a:r>
          </a:p>
        </p:txBody>
      </p:sp>
      <p:sp>
        <p:nvSpPr>
          <p:cNvPr id="194571" name="Text Box 11"/>
          <p:cNvSpPr txBox="1">
            <a:spLocks noChangeArrowheads="1"/>
          </p:cNvSpPr>
          <p:nvPr/>
        </p:nvSpPr>
        <p:spPr bwMode="auto">
          <a:xfrm>
            <a:off x="1476375" y="2780184"/>
            <a:ext cx="692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/>
              <a:t>1000</a:t>
            </a:r>
          </a:p>
        </p:txBody>
      </p:sp>
      <p:sp>
        <p:nvSpPr>
          <p:cNvPr id="194572" name="Text Box 12"/>
          <p:cNvSpPr txBox="1">
            <a:spLocks noChangeArrowheads="1"/>
          </p:cNvSpPr>
          <p:nvPr/>
        </p:nvSpPr>
        <p:spPr bwMode="auto">
          <a:xfrm>
            <a:off x="1331913" y="1662584"/>
            <a:ext cx="819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/>
              <a:t>10000</a:t>
            </a:r>
          </a:p>
        </p:txBody>
      </p:sp>
      <p:sp>
        <p:nvSpPr>
          <p:cNvPr id="194573" name="Text Box 13"/>
          <p:cNvSpPr txBox="1">
            <a:spLocks noChangeArrowheads="1"/>
          </p:cNvSpPr>
          <p:nvPr/>
        </p:nvSpPr>
        <p:spPr bwMode="auto">
          <a:xfrm>
            <a:off x="2035175" y="5228109"/>
            <a:ext cx="50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/>
              <a:t>0,1</a:t>
            </a:r>
          </a:p>
        </p:txBody>
      </p:sp>
      <p:sp>
        <p:nvSpPr>
          <p:cNvPr id="194574" name="Text Box 14"/>
          <p:cNvSpPr txBox="1">
            <a:spLocks noChangeArrowheads="1"/>
          </p:cNvSpPr>
          <p:nvPr/>
        </p:nvSpPr>
        <p:spPr bwMode="auto">
          <a:xfrm>
            <a:off x="3181350" y="5228109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/>
              <a:t>1</a:t>
            </a:r>
          </a:p>
        </p:txBody>
      </p:sp>
      <p:sp>
        <p:nvSpPr>
          <p:cNvPr id="194575" name="Text Box 15"/>
          <p:cNvSpPr txBox="1">
            <a:spLocks noChangeArrowheads="1"/>
          </p:cNvSpPr>
          <p:nvPr/>
        </p:nvSpPr>
        <p:spPr bwMode="auto">
          <a:xfrm>
            <a:off x="4133850" y="5228109"/>
            <a:ext cx="43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/>
              <a:t>10</a:t>
            </a:r>
          </a:p>
        </p:txBody>
      </p:sp>
      <p:sp>
        <p:nvSpPr>
          <p:cNvPr id="194576" name="Text Box 16"/>
          <p:cNvSpPr txBox="1">
            <a:spLocks noChangeArrowheads="1"/>
          </p:cNvSpPr>
          <p:nvPr/>
        </p:nvSpPr>
        <p:spPr bwMode="auto">
          <a:xfrm>
            <a:off x="5076825" y="5228109"/>
            <a:ext cx="56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/>
              <a:t>100</a:t>
            </a:r>
          </a:p>
        </p:txBody>
      </p:sp>
      <p:sp>
        <p:nvSpPr>
          <p:cNvPr id="194577" name="Text Box 17"/>
          <p:cNvSpPr txBox="1">
            <a:spLocks noChangeArrowheads="1"/>
          </p:cNvSpPr>
          <p:nvPr/>
        </p:nvSpPr>
        <p:spPr bwMode="auto">
          <a:xfrm>
            <a:off x="6094413" y="5228109"/>
            <a:ext cx="692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/>
              <a:t>1000</a:t>
            </a:r>
          </a:p>
        </p:txBody>
      </p:sp>
      <p:sp>
        <p:nvSpPr>
          <p:cNvPr id="194578" name="Text Box 18"/>
          <p:cNvSpPr txBox="1">
            <a:spLocks noChangeArrowheads="1"/>
          </p:cNvSpPr>
          <p:nvPr/>
        </p:nvSpPr>
        <p:spPr bwMode="auto">
          <a:xfrm>
            <a:off x="7092950" y="5228109"/>
            <a:ext cx="819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/>
              <a:t>10000</a:t>
            </a:r>
          </a:p>
        </p:txBody>
      </p:sp>
      <p:sp>
        <p:nvSpPr>
          <p:cNvPr id="194579" name="Text Box 19"/>
          <p:cNvSpPr txBox="1">
            <a:spLocks noChangeArrowheads="1"/>
          </p:cNvSpPr>
          <p:nvPr/>
        </p:nvSpPr>
        <p:spPr bwMode="auto">
          <a:xfrm>
            <a:off x="3119438" y="1945159"/>
            <a:ext cx="13652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0000FF"/>
                </a:solidFill>
              </a:rPr>
              <a:t>Trifluralina</a:t>
            </a:r>
          </a:p>
        </p:txBody>
      </p:sp>
      <p:sp>
        <p:nvSpPr>
          <p:cNvPr id="194580" name="Text Box 20"/>
          <p:cNvSpPr txBox="1">
            <a:spLocks noChangeArrowheads="1"/>
          </p:cNvSpPr>
          <p:nvPr/>
        </p:nvSpPr>
        <p:spPr bwMode="auto">
          <a:xfrm>
            <a:off x="3995738" y="5588471"/>
            <a:ext cx="2546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0000FF"/>
                </a:solidFill>
              </a:rPr>
              <a:t>Solubilidade em mg/L</a:t>
            </a:r>
          </a:p>
        </p:txBody>
      </p:sp>
      <p:sp>
        <p:nvSpPr>
          <p:cNvPr id="194581" name="Line 21"/>
          <p:cNvSpPr>
            <a:spLocks noChangeShapeType="1"/>
          </p:cNvSpPr>
          <p:nvPr/>
        </p:nvSpPr>
        <p:spPr bwMode="auto">
          <a:xfrm flipH="1">
            <a:off x="3348038" y="2276946"/>
            <a:ext cx="431800" cy="1428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194582" name="Line 22"/>
          <p:cNvSpPr>
            <a:spLocks noChangeShapeType="1"/>
          </p:cNvSpPr>
          <p:nvPr/>
        </p:nvSpPr>
        <p:spPr bwMode="auto">
          <a:xfrm flipH="1">
            <a:off x="6588125" y="3861271"/>
            <a:ext cx="431800" cy="1428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194583" name="Text Box 23"/>
          <p:cNvSpPr txBox="1">
            <a:spLocks noChangeArrowheads="1"/>
          </p:cNvSpPr>
          <p:nvPr/>
        </p:nvSpPr>
        <p:spPr bwMode="auto">
          <a:xfrm>
            <a:off x="6662738" y="3421534"/>
            <a:ext cx="11366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0000FF"/>
                </a:solidFill>
              </a:rPr>
              <a:t>Dicamba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rtl="0">
              <a:defRPr/>
            </a:pPr>
            <a:fld id="{EF371F5A-F88C-43E9-A098-53805B84CA43}" type="datetime8">
              <a:rPr lang="pt-BR" sz="1200" kern="1200">
                <a:solidFill>
                  <a:prstClr val="white"/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28/02/16 06:42</a:t>
            </a:fld>
            <a:endParaRPr lang="pt-BR" sz="1200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rtl="0">
              <a:defRPr/>
            </a:pPr>
            <a:r>
              <a:rPr lang="pt-BR" sz="1200" kern="120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pjchrist@esalq.usp.br</a:t>
            </a:r>
          </a:p>
        </p:txBody>
      </p:sp>
      <p:sp>
        <p:nvSpPr>
          <p:cNvPr id="12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>
              <a:defRPr/>
            </a:pPr>
            <a:fld id="{C46CD677-A399-476C-BAE9-B8705583E96D}" type="slidenum">
              <a:rPr lang="pt-BR" sz="1200" kern="1200">
                <a:solidFill>
                  <a:prstClr val="white"/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24</a:t>
            </a:fld>
            <a:endParaRPr lang="pt-BR" sz="1200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33826" name="Text Box 2"/>
          <p:cNvSpPr txBox="1">
            <a:spLocks noChangeArrowheads="1"/>
          </p:cNvSpPr>
          <p:nvPr/>
        </p:nvSpPr>
        <p:spPr bwMode="auto">
          <a:xfrm>
            <a:off x="201213" y="292586"/>
            <a:ext cx="8331227" cy="400110"/>
          </a:xfrm>
          <a:prstGeom prst="rect">
            <a:avLst/>
          </a:prstGeom>
          <a:ln w="38100">
            <a:solidFill>
              <a:schemeClr val="bg1"/>
            </a:solidFill>
            <a:headEnd/>
            <a:tailEnd/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000" b="1" kern="1200" dirty="0">
                <a:solidFill>
                  <a:srgbClr val="008000"/>
                </a:solidFill>
                <a:latin typeface="Calibri"/>
                <a:ea typeface="+mn-ea"/>
                <a:cs typeface="+mn-cs"/>
              </a:rPr>
              <a:t>Qual a relação entre estes os parâmetros de caracterização do herbicida?</a:t>
            </a:r>
          </a:p>
        </p:txBody>
      </p:sp>
      <p:sp>
        <p:nvSpPr>
          <p:cNvPr id="178184" name="Text Box 3"/>
          <p:cNvSpPr txBox="1">
            <a:spLocks noChangeArrowheads="1"/>
          </p:cNvSpPr>
          <p:nvPr/>
        </p:nvSpPr>
        <p:spPr bwMode="auto">
          <a:xfrm>
            <a:off x="-37778" y="1242219"/>
            <a:ext cx="88582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kern="1200">
                <a:solidFill>
                  <a:srgbClr val="FF3300"/>
                </a:solidFill>
                <a:latin typeface="Arial" charset="0"/>
                <a:ea typeface="+mn-ea"/>
                <a:cs typeface="Arial" charset="0"/>
              </a:rPr>
              <a:t>        Kd        Koc      Adsorção       Solubilidade água     Kow</a:t>
            </a:r>
          </a:p>
        </p:txBody>
      </p:sp>
      <p:sp>
        <p:nvSpPr>
          <p:cNvPr id="333828" name="Line 4"/>
          <p:cNvSpPr>
            <a:spLocks noChangeShapeType="1"/>
          </p:cNvSpPr>
          <p:nvPr/>
        </p:nvSpPr>
        <p:spPr bwMode="auto">
          <a:xfrm>
            <a:off x="503560" y="1124744"/>
            <a:ext cx="0" cy="649287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 type="triangle" w="med" len="med"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pt-BR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33829" name="Line 5"/>
          <p:cNvSpPr>
            <a:spLocks noChangeShapeType="1"/>
          </p:cNvSpPr>
          <p:nvPr/>
        </p:nvSpPr>
        <p:spPr bwMode="auto">
          <a:xfrm>
            <a:off x="1583060" y="1124744"/>
            <a:ext cx="0" cy="649287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 type="triangle" w="med" len="med"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pt-BR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33830" name="Line 6"/>
          <p:cNvSpPr>
            <a:spLocks noChangeShapeType="1"/>
          </p:cNvSpPr>
          <p:nvPr/>
        </p:nvSpPr>
        <p:spPr bwMode="auto">
          <a:xfrm>
            <a:off x="4677097" y="1124744"/>
            <a:ext cx="0" cy="649287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pt-BR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33831" name="Line 7"/>
          <p:cNvSpPr>
            <a:spLocks noChangeShapeType="1"/>
          </p:cNvSpPr>
          <p:nvPr/>
        </p:nvSpPr>
        <p:spPr bwMode="auto">
          <a:xfrm>
            <a:off x="2591122" y="1124744"/>
            <a:ext cx="0" cy="649287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 type="triangle" w="med" len="med"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pt-BR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33832" name="Line 8"/>
          <p:cNvSpPr>
            <a:spLocks noChangeShapeType="1"/>
          </p:cNvSpPr>
          <p:nvPr/>
        </p:nvSpPr>
        <p:spPr bwMode="auto">
          <a:xfrm>
            <a:off x="7631435" y="1156494"/>
            <a:ext cx="0" cy="649287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 type="triangle" w="med" len="med"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pt-BR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1156096" y="2228825"/>
            <a:ext cx="1608138" cy="6461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Um herbicida: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 Alto Koc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5442346" y="2371700"/>
            <a:ext cx="2443163" cy="4000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000" b="1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Alta tolerância a seca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5442346" y="3686150"/>
            <a:ext cx="2586038" cy="4000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000" b="1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Baixa tolerância a seca</a:t>
            </a:r>
          </a:p>
        </p:txBody>
      </p:sp>
      <p:cxnSp>
        <p:nvCxnSpPr>
          <p:cNvPr id="19" name="Conector de seta reta 18"/>
          <p:cNvCxnSpPr>
            <a:stCxn id="13" idx="3"/>
            <a:endCxn id="15" idx="1"/>
          </p:cNvCxnSpPr>
          <p:nvPr/>
        </p:nvCxnSpPr>
        <p:spPr>
          <a:xfrm>
            <a:off x="2764201" y="2551989"/>
            <a:ext cx="2678147" cy="133416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CaixaDeTexto 19"/>
          <p:cNvSpPr txBox="1"/>
          <p:nvPr/>
        </p:nvSpPr>
        <p:spPr>
          <a:xfrm>
            <a:off x="1138634" y="3011462"/>
            <a:ext cx="2295525" cy="6461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Um herbicida: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 Alta solubilidade H</a:t>
            </a:r>
            <a:r>
              <a:rPr lang="pt-BR" kern="1200" baseline="-25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</a:t>
            </a:r>
            <a:r>
              <a:rPr lang="pt-BR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</a:t>
            </a:r>
          </a:p>
        </p:txBody>
      </p:sp>
      <p:cxnSp>
        <p:nvCxnSpPr>
          <p:cNvPr id="22" name="Conector de seta reta 21"/>
          <p:cNvCxnSpPr>
            <a:stCxn id="20" idx="3"/>
            <a:endCxn id="14" idx="1"/>
          </p:cNvCxnSpPr>
          <p:nvPr/>
        </p:nvCxnSpPr>
        <p:spPr>
          <a:xfrm flipV="1">
            <a:off x="3434207" y="2571754"/>
            <a:ext cx="2008141" cy="7626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CaixaDeTexto 23"/>
          <p:cNvSpPr txBox="1"/>
          <p:nvPr/>
        </p:nvSpPr>
        <p:spPr>
          <a:xfrm>
            <a:off x="1146571" y="3800450"/>
            <a:ext cx="1703388" cy="6461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Um herbicida: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 Baixa adsorção</a:t>
            </a:r>
          </a:p>
        </p:txBody>
      </p:sp>
      <p:cxnSp>
        <p:nvCxnSpPr>
          <p:cNvPr id="26" name="Conector de seta reta 25"/>
          <p:cNvCxnSpPr>
            <a:stCxn id="24" idx="3"/>
            <a:endCxn id="14" idx="1"/>
          </p:cNvCxnSpPr>
          <p:nvPr/>
        </p:nvCxnSpPr>
        <p:spPr>
          <a:xfrm flipV="1">
            <a:off x="2850319" y="2571754"/>
            <a:ext cx="2592029" cy="155187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" name="CaixaDeTexto 26"/>
          <p:cNvSpPr txBox="1"/>
          <p:nvPr/>
        </p:nvSpPr>
        <p:spPr>
          <a:xfrm>
            <a:off x="1156096" y="4583087"/>
            <a:ext cx="1508125" cy="6461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Um herbicida: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 Baixo Kd</a:t>
            </a:r>
          </a:p>
        </p:txBody>
      </p:sp>
      <p:cxnSp>
        <p:nvCxnSpPr>
          <p:cNvPr id="29" name="Conector de seta reta 28"/>
          <p:cNvCxnSpPr>
            <a:stCxn id="27" idx="3"/>
            <a:endCxn id="14" idx="2"/>
          </p:cNvCxnSpPr>
          <p:nvPr/>
        </p:nvCxnSpPr>
        <p:spPr>
          <a:xfrm flipV="1">
            <a:off x="2663981" y="2771809"/>
            <a:ext cx="3999567" cy="213424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Botão de ação: Voltar ou Anterior 22">
            <a:hlinkClick r:id="rId2" action="ppaction://hlinksldjump" highlightClick="1"/>
          </p:cNvPr>
          <p:cNvSpPr/>
          <p:nvPr/>
        </p:nvSpPr>
        <p:spPr>
          <a:xfrm>
            <a:off x="7858125" y="5857875"/>
            <a:ext cx="1285875" cy="1000125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828" grpId="0" animBg="1"/>
      <p:bldP spid="333829" grpId="0" animBg="1"/>
      <p:bldP spid="333830" grpId="0" animBg="1"/>
      <p:bldP spid="333831" grpId="0" animBg="1"/>
      <p:bldP spid="33383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6D5D7-DC32-4250-A2F2-CC1D0AA06767}" type="datetime1">
              <a:rPr lang="pt-BR"/>
              <a:pPr/>
              <a:t>28/02/16</a:t>
            </a:fld>
            <a:endParaRPr lang="pt-BR"/>
          </a:p>
        </p:txBody>
      </p:sp>
      <p:sp>
        <p:nvSpPr>
          <p:cNvPr id="7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pjchrist@esalq.usp.br</a:t>
            </a:r>
          </a:p>
        </p:txBody>
      </p:sp>
      <p:sp>
        <p:nvSpPr>
          <p:cNvPr id="7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F67AA-18B1-4C41-92EE-B861816736BB}" type="slidenum">
              <a:rPr lang="pt-BR"/>
              <a:pPr/>
              <a:t>25</a:t>
            </a:fld>
            <a:endParaRPr lang="pt-BR"/>
          </a:p>
        </p:txBody>
      </p:sp>
      <p:sp>
        <p:nvSpPr>
          <p:cNvPr id="193538" name="Text Box 2"/>
          <p:cNvSpPr txBox="1">
            <a:spLocks noChangeArrowheads="1"/>
          </p:cNvSpPr>
          <p:nvPr/>
        </p:nvSpPr>
        <p:spPr bwMode="auto">
          <a:xfrm>
            <a:off x="252413" y="374650"/>
            <a:ext cx="8567737" cy="830997"/>
          </a:xfrm>
          <a:prstGeom prst="rect">
            <a:avLst/>
          </a:prstGeom>
          <a:ln w="38100">
            <a:solidFill>
              <a:schemeClr val="bg1"/>
            </a:solidFill>
            <a:headEnd/>
            <a:tailEnd/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pt-BR" sz="2400" b="1">
                <a:solidFill>
                  <a:srgbClr val="008000"/>
                </a:solidFill>
              </a:rPr>
              <a:t>Exemplo de uma matriz de recomendação baseada na textura e matéria orgânica</a:t>
            </a:r>
          </a:p>
        </p:txBody>
      </p:sp>
      <p:sp>
        <p:nvSpPr>
          <p:cNvPr id="193539" name="Text Box 3"/>
          <p:cNvSpPr txBox="1">
            <a:spLocks noChangeArrowheads="1"/>
          </p:cNvSpPr>
          <p:nvPr/>
        </p:nvSpPr>
        <p:spPr bwMode="auto">
          <a:xfrm>
            <a:off x="303213" y="1412776"/>
            <a:ext cx="4840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000" b="1"/>
              <a:t>Recomendação não oficial de Sinerge:</a:t>
            </a:r>
          </a:p>
        </p:txBody>
      </p:sp>
      <p:graphicFrame>
        <p:nvGraphicFramePr>
          <p:cNvPr id="193540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1872683"/>
              </p:ext>
            </p:extLst>
          </p:nvPr>
        </p:nvGraphicFramePr>
        <p:xfrm>
          <a:off x="214313" y="2071588"/>
          <a:ext cx="8534400" cy="3169920"/>
        </p:xfrm>
        <a:graphic>
          <a:graphicData uri="http://schemas.openxmlformats.org/drawingml/2006/table">
            <a:tbl>
              <a:tblPr/>
              <a:tblGrid>
                <a:gridCol w="2106612"/>
                <a:gridCol w="1071563"/>
                <a:gridCol w="1073150"/>
                <a:gridCol w="1074737"/>
                <a:gridCol w="1073150"/>
                <a:gridCol w="1073150"/>
                <a:gridCol w="1062038"/>
              </a:tblGrid>
              <a:tr h="27463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Teores de argila (%)</a:t>
                      </a:r>
                      <a:endParaRPr kumimoji="0" lang="pt-BR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Teores de Matéria Orgânica (M.O.S) - %</a:t>
                      </a:r>
                      <a:endParaRPr kumimoji="0" lang="pt-BR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7463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0,5</a:t>
                      </a:r>
                      <a:endParaRPr kumimoji="0" lang="pt-BR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1,0</a:t>
                      </a:r>
                      <a:endParaRPr kumimoji="0" lang="pt-BR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1,5</a:t>
                      </a:r>
                      <a:endParaRPr kumimoji="0" lang="pt-BR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2,0</a:t>
                      </a:r>
                      <a:endParaRPr kumimoji="0" lang="pt-BR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2,5</a:t>
                      </a:r>
                      <a:endParaRPr kumimoji="0" lang="pt-BR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3,0</a:t>
                      </a:r>
                      <a:endParaRPr kumimoji="0" lang="pt-BR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</a:t>
                      </a:r>
                      <a:endParaRPr kumimoji="0" lang="pt-BR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3,5</a:t>
                      </a:r>
                      <a:endParaRPr kumimoji="0" lang="pt-BR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3,5</a:t>
                      </a:r>
                      <a:endParaRPr kumimoji="0" lang="pt-BR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4,0</a:t>
                      </a:r>
                      <a:endParaRPr kumimoji="0" lang="pt-BR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4,0</a:t>
                      </a:r>
                      <a:endParaRPr kumimoji="0" lang="pt-BR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4,5</a:t>
                      </a:r>
                      <a:endParaRPr kumimoji="0" lang="pt-BR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4,5</a:t>
                      </a:r>
                      <a:endParaRPr kumimoji="0" lang="pt-BR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</a:t>
                      </a:r>
                      <a:endParaRPr kumimoji="0" lang="pt-BR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4,0</a:t>
                      </a:r>
                      <a:endParaRPr kumimoji="0" lang="pt-BR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4,0</a:t>
                      </a:r>
                      <a:endParaRPr kumimoji="0" lang="pt-BR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4,5</a:t>
                      </a:r>
                      <a:endParaRPr kumimoji="0" lang="pt-BR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4,5</a:t>
                      </a:r>
                      <a:endParaRPr kumimoji="0" lang="pt-BR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5,0</a:t>
                      </a:r>
                      <a:endParaRPr kumimoji="0" lang="pt-BR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5,0</a:t>
                      </a:r>
                      <a:endParaRPr kumimoji="0" lang="pt-BR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30</a:t>
                      </a:r>
                      <a:endParaRPr kumimoji="0" lang="pt-BR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4,5</a:t>
                      </a:r>
                      <a:endParaRPr kumimoji="0" lang="pt-BR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4,5</a:t>
                      </a:r>
                      <a:endParaRPr kumimoji="0" lang="pt-BR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5,0</a:t>
                      </a:r>
                      <a:endParaRPr kumimoji="0" lang="pt-BR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5,0</a:t>
                      </a:r>
                      <a:endParaRPr kumimoji="0" lang="pt-BR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5,0</a:t>
                      </a:r>
                      <a:endParaRPr kumimoji="0" lang="pt-BR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5,0</a:t>
                      </a:r>
                      <a:endParaRPr kumimoji="0" lang="pt-BR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40</a:t>
                      </a:r>
                      <a:endParaRPr kumimoji="0" lang="pt-BR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5,0</a:t>
                      </a:r>
                      <a:endParaRPr kumimoji="0" lang="pt-BR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5,0</a:t>
                      </a:r>
                      <a:endParaRPr kumimoji="0" lang="pt-BR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5,0</a:t>
                      </a:r>
                      <a:endParaRPr kumimoji="0" lang="pt-BR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5,0</a:t>
                      </a:r>
                      <a:endParaRPr kumimoji="0" lang="pt-BR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5,0</a:t>
                      </a:r>
                      <a:endParaRPr kumimoji="0" lang="pt-BR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5,0</a:t>
                      </a:r>
                      <a:endParaRPr kumimoji="0" lang="pt-BR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60</a:t>
                      </a:r>
                      <a:endParaRPr kumimoji="0" lang="pt-BR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5,0</a:t>
                      </a:r>
                      <a:endParaRPr kumimoji="0" lang="pt-BR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5,0</a:t>
                      </a:r>
                      <a:endParaRPr kumimoji="0" lang="pt-BR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5,5</a:t>
                      </a:r>
                      <a:endParaRPr kumimoji="0" lang="pt-BR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5,5</a:t>
                      </a:r>
                      <a:endParaRPr kumimoji="0" lang="pt-BR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5,5</a:t>
                      </a:r>
                      <a:endParaRPr kumimoji="0" lang="pt-BR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5,5</a:t>
                      </a:r>
                      <a:endParaRPr kumimoji="0" lang="pt-BR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80</a:t>
                      </a:r>
                      <a:endParaRPr kumimoji="0" lang="pt-BR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5,5</a:t>
                      </a:r>
                      <a:endParaRPr kumimoji="0" lang="pt-BR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5,5</a:t>
                      </a:r>
                      <a:endParaRPr kumimoji="0" lang="pt-BR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6,0</a:t>
                      </a:r>
                      <a:endParaRPr kumimoji="0" lang="pt-BR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6,0</a:t>
                      </a:r>
                      <a:endParaRPr kumimoji="0" lang="pt-BR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6,0</a:t>
                      </a:r>
                      <a:endParaRPr kumimoji="0" lang="pt-BR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6,0</a:t>
                      </a:r>
                      <a:endParaRPr kumimoji="0" lang="pt-BR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93608" name="Group 72"/>
          <p:cNvGrpSpPr>
            <a:grpSpLocks/>
          </p:cNvGrpSpPr>
          <p:nvPr/>
        </p:nvGrpSpPr>
        <p:grpSpPr bwMode="auto">
          <a:xfrm>
            <a:off x="2987675" y="3001863"/>
            <a:ext cx="5184775" cy="2160588"/>
            <a:chOff x="1882" y="2160"/>
            <a:chExt cx="3266" cy="1361"/>
          </a:xfrm>
        </p:grpSpPr>
        <p:sp>
          <p:nvSpPr>
            <p:cNvPr id="193609" name="Line 73"/>
            <p:cNvSpPr>
              <a:spLocks noChangeShapeType="1"/>
            </p:cNvSpPr>
            <p:nvPr/>
          </p:nvSpPr>
          <p:spPr bwMode="auto">
            <a:xfrm>
              <a:off x="1927" y="2251"/>
              <a:ext cx="3040" cy="113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193610" name="Text Box 74"/>
            <p:cNvSpPr txBox="1">
              <a:spLocks noChangeArrowheads="1"/>
            </p:cNvSpPr>
            <p:nvPr/>
          </p:nvSpPr>
          <p:spPr bwMode="auto">
            <a:xfrm rot="1349123">
              <a:off x="3056" y="2530"/>
              <a:ext cx="1465" cy="2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2000" b="1">
                  <a:solidFill>
                    <a:srgbClr val="FF0000"/>
                  </a:solidFill>
                </a:rPr>
                <a:t>Aumento de dose</a:t>
              </a:r>
            </a:p>
          </p:txBody>
        </p:sp>
        <p:sp>
          <p:nvSpPr>
            <p:cNvPr id="193611" name="Line 75"/>
            <p:cNvSpPr>
              <a:spLocks noChangeShapeType="1"/>
            </p:cNvSpPr>
            <p:nvPr/>
          </p:nvSpPr>
          <p:spPr bwMode="auto">
            <a:xfrm>
              <a:off x="2109" y="2160"/>
              <a:ext cx="3039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193612" name="Line 76"/>
            <p:cNvSpPr>
              <a:spLocks noChangeShapeType="1"/>
            </p:cNvSpPr>
            <p:nvPr/>
          </p:nvSpPr>
          <p:spPr bwMode="auto">
            <a:xfrm flipH="1">
              <a:off x="1882" y="2432"/>
              <a:ext cx="0" cy="108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rtl="0">
              <a:defRPr/>
            </a:pPr>
            <a:fld id="{887F4A1F-5C96-4399-8011-845AFC85E272}" type="datetime8">
              <a:rPr lang="pt-BR" sz="1200" kern="120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28/02/16 06:42</a:t>
            </a:fld>
            <a:endParaRPr lang="pt-BR" sz="1200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rtl="0">
              <a:defRPr/>
            </a:pPr>
            <a:r>
              <a:rPr lang="pt-BR" sz="1200" kern="120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pjchrist@esalq.usp.br</a:t>
            </a:r>
            <a:endParaRPr lang="pt-BR" sz="1200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>
              <a:defRPr/>
            </a:pPr>
            <a:fld id="{BE39985A-16E7-4CB6-8003-F91C6F8BC494}" type="slidenum">
              <a:rPr lang="pt-BR" sz="1200" kern="120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26</a:t>
            </a:fld>
            <a:endParaRPr lang="pt-BR" sz="1200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33474" name="Picture 2"/>
          <p:cNvPicPr>
            <a:picLocks noChangeAspect="1" noChangeArrowheads="1"/>
          </p:cNvPicPr>
          <p:nvPr/>
        </p:nvPicPr>
        <p:blipFill>
          <a:blip r:embed="rId2"/>
          <a:srcRect l="31055" t="8437" r="23242" b="5312"/>
          <a:stretch>
            <a:fillRect/>
          </a:stretch>
        </p:blipFill>
        <p:spPr bwMode="auto">
          <a:xfrm>
            <a:off x="1643042" y="142852"/>
            <a:ext cx="5572164" cy="65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4115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511BC-95D0-44EA-A3BD-6E81F7AAA140}" type="datetime1">
              <a:rPr lang="pt-BR"/>
              <a:pPr/>
              <a:t>28/02/16</a:t>
            </a:fld>
            <a:endParaRPr lang="pt-BR"/>
          </a:p>
        </p:txBody>
      </p:sp>
      <p:sp>
        <p:nvSpPr>
          <p:cNvPr id="10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pjchrist@esalq.usp.br</a:t>
            </a:r>
          </a:p>
        </p:txBody>
      </p:sp>
      <p:sp>
        <p:nvSpPr>
          <p:cNvPr id="11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C5303-85E8-4671-A707-DA3492BC9C60}" type="slidenum">
              <a:rPr lang="pt-BR"/>
              <a:pPr/>
              <a:t>27</a:t>
            </a:fld>
            <a:endParaRPr lang="pt-BR"/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395288" y="450850"/>
            <a:ext cx="8353425" cy="457200"/>
          </a:xfrm>
          <a:prstGeom prst="rect">
            <a:avLst/>
          </a:prstGeom>
          <a:ln w="38100">
            <a:solidFill>
              <a:schemeClr val="bg1"/>
            </a:solidFill>
            <a:headEnd/>
            <a:tailEnd/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pt-BR" sz="2400" b="1">
                <a:solidFill>
                  <a:srgbClr val="008000"/>
                </a:solidFill>
              </a:rPr>
              <a:t>Como o pH do solo afeta a dinâmica do herbicida?</a:t>
            </a:r>
          </a:p>
        </p:txBody>
      </p:sp>
      <p:sp>
        <p:nvSpPr>
          <p:cNvPr id="160773" name="Text Box 5"/>
          <p:cNvSpPr txBox="1">
            <a:spLocks noChangeArrowheads="1"/>
          </p:cNvSpPr>
          <p:nvPr/>
        </p:nvSpPr>
        <p:spPr bwMode="auto">
          <a:xfrm>
            <a:off x="627063" y="1268760"/>
            <a:ext cx="3736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000" b="1"/>
              <a:t>A) Altera os atributos do solo</a:t>
            </a:r>
            <a:endParaRPr lang="pt-BR" sz="2000" b="1">
              <a:solidFill>
                <a:srgbClr val="0000FF"/>
              </a:solidFill>
            </a:endParaRPr>
          </a:p>
        </p:txBody>
      </p:sp>
      <p:sp>
        <p:nvSpPr>
          <p:cNvPr id="160774" name="Text Box 6"/>
          <p:cNvSpPr txBox="1">
            <a:spLocks noChangeArrowheads="1"/>
          </p:cNvSpPr>
          <p:nvPr/>
        </p:nvSpPr>
        <p:spPr bwMode="auto">
          <a:xfrm>
            <a:off x="179388" y="1845023"/>
            <a:ext cx="8877300" cy="711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pt-BR" sz="2000" b="1"/>
              <a:t> Dispersão das partículas orgânicas (dissociação da M.O.S.)</a:t>
            </a:r>
          </a:p>
          <a:p>
            <a:pPr>
              <a:buFontTx/>
              <a:buChar char="-"/>
            </a:pPr>
            <a:r>
              <a:rPr lang="pt-BR" sz="2000" b="1"/>
              <a:t> Balanço de cargas da fração argila (solos tropicais) e matéria orgânica</a:t>
            </a:r>
            <a:endParaRPr lang="pt-BR" sz="2000" b="1">
              <a:solidFill>
                <a:srgbClr val="0000FF"/>
              </a:solidFill>
            </a:endParaRPr>
          </a:p>
        </p:txBody>
      </p:sp>
      <p:grpSp>
        <p:nvGrpSpPr>
          <p:cNvPr id="160783" name="Group 15"/>
          <p:cNvGrpSpPr>
            <a:grpSpLocks/>
          </p:cNvGrpSpPr>
          <p:nvPr/>
        </p:nvGrpSpPr>
        <p:grpSpPr bwMode="auto">
          <a:xfrm>
            <a:off x="611188" y="2708623"/>
            <a:ext cx="7831137" cy="2270125"/>
            <a:chOff x="385" y="1933"/>
            <a:chExt cx="4933" cy="1430"/>
          </a:xfrm>
        </p:grpSpPr>
        <p:sp>
          <p:nvSpPr>
            <p:cNvPr id="160778" name="AutoShape 10"/>
            <p:cNvSpPr>
              <a:spLocks noChangeArrowheads="1"/>
            </p:cNvSpPr>
            <p:nvPr/>
          </p:nvSpPr>
          <p:spPr bwMode="auto">
            <a:xfrm>
              <a:off x="2698" y="1933"/>
              <a:ext cx="409" cy="273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0780" name="Rectangle 12"/>
            <p:cNvSpPr>
              <a:spLocks noChangeArrowheads="1"/>
            </p:cNvSpPr>
            <p:nvPr/>
          </p:nvSpPr>
          <p:spPr bwMode="auto">
            <a:xfrm>
              <a:off x="1411" y="2296"/>
              <a:ext cx="301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kumimoji="1" lang="pt-BR" sz="2000" b="1">
                  <a:cs typeface="Times New Roman" pitchFamily="18" charset="0"/>
                </a:rPr>
                <a:t>O solo se assemelha a um ácido fraco</a:t>
              </a:r>
            </a:p>
          </p:txBody>
        </p:sp>
        <p:sp>
          <p:nvSpPr>
            <p:cNvPr id="160782" name="Rectangle 14"/>
            <p:cNvSpPr>
              <a:spLocks noChangeArrowheads="1"/>
            </p:cNvSpPr>
            <p:nvPr/>
          </p:nvSpPr>
          <p:spPr bwMode="auto">
            <a:xfrm>
              <a:off x="385" y="2659"/>
              <a:ext cx="4933" cy="704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lIns="378000" tIns="370800" rIns="378000" bIns="370800">
              <a:spAutoFit/>
            </a:bodyPr>
            <a:lstStyle/>
            <a:p>
              <a:pPr algn="ctr" eaLnBrk="0" hangingPunct="0"/>
              <a:r>
                <a:rPr kumimoji="1" lang="pt-BR" sz="2400" b="1">
                  <a:solidFill>
                    <a:srgbClr val="FF0000"/>
                  </a:solidFill>
                  <a:cs typeface="Times New Roman" pitchFamily="18" charset="0"/>
                </a:rPr>
                <a:t>HA (ácido fraco)   </a:t>
              </a:r>
              <a:r>
                <a:rPr kumimoji="1" lang="pt-BR" sz="2400" b="1">
                  <a:solidFill>
                    <a:srgbClr val="FF0000"/>
                  </a:solidFill>
                  <a:cs typeface="Times New Roman" pitchFamily="18" charset="0"/>
                  <a:sym typeface="Symbol" pitchFamily="18" charset="2"/>
                </a:rPr>
                <a:t></a:t>
              </a:r>
              <a:r>
                <a:rPr kumimoji="1" lang="pt-BR" sz="2400" b="1">
                  <a:solidFill>
                    <a:srgbClr val="FF0000"/>
                  </a:solidFill>
                  <a:cs typeface="Times New Roman" pitchFamily="18" charset="0"/>
                </a:rPr>
                <a:t>     H</a:t>
              </a:r>
              <a:r>
                <a:rPr kumimoji="1" lang="pt-BR" sz="2800" b="1" baseline="42000">
                  <a:solidFill>
                    <a:srgbClr val="FF0000"/>
                  </a:solidFill>
                  <a:cs typeface="Times New Roman" pitchFamily="18" charset="0"/>
                  <a:sym typeface="Symbol" pitchFamily="18" charset="2"/>
                </a:rPr>
                <a:t>+</a:t>
              </a:r>
              <a:r>
                <a:rPr kumimoji="1" lang="pt-BR" sz="2400" b="1">
                  <a:solidFill>
                    <a:srgbClr val="FF0000"/>
                  </a:solidFill>
                  <a:cs typeface="Times New Roman" pitchFamily="18" charset="0"/>
                  <a:sym typeface="Symbol" pitchFamily="18" charset="2"/>
                </a:rPr>
                <a:t> (cátion)     + A</a:t>
              </a:r>
              <a:r>
                <a:rPr kumimoji="1" lang="pt-BR" sz="3200" b="1" baseline="42000">
                  <a:solidFill>
                    <a:srgbClr val="FF0000"/>
                  </a:solidFill>
                  <a:cs typeface="Times New Roman" pitchFamily="18" charset="0"/>
                  <a:sym typeface="Symbol" pitchFamily="18" charset="2"/>
                </a:rPr>
                <a:t>-</a:t>
              </a:r>
              <a:r>
                <a:rPr kumimoji="1" lang="pt-BR" sz="2400" b="1">
                  <a:solidFill>
                    <a:srgbClr val="FF0000"/>
                  </a:solidFill>
                  <a:cs typeface="Times New Roman" pitchFamily="18" charset="0"/>
                  <a:sym typeface="Symbol" pitchFamily="18" charset="2"/>
                </a:rPr>
                <a:t> (ânion)</a:t>
              </a:r>
              <a:r>
                <a:rPr kumimoji="1" lang="pt-BR" sz="2400" b="1">
                  <a:solidFill>
                    <a:srgbClr val="FF0000"/>
                  </a:solidFill>
                  <a:sym typeface="Symbol" pitchFamily="18" charset="2"/>
                </a:rPr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448251"/>
            <a:ext cx="2133600" cy="365125"/>
          </a:xfrm>
        </p:spPr>
        <p:txBody>
          <a:bodyPr/>
          <a:lstStyle/>
          <a:p>
            <a:fld id="{E4E73539-C474-44B0-8813-D6D4198F6363}" type="datetime1">
              <a:rPr lang="pt-BR">
                <a:solidFill>
                  <a:schemeClr val="tx1"/>
                </a:solidFill>
              </a:rPr>
              <a:pPr/>
              <a:t>28/02/16</a:t>
            </a:fld>
            <a:endParaRPr lang="pt-BR">
              <a:solidFill>
                <a:schemeClr val="tx1"/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448251"/>
            <a:ext cx="2895600" cy="365125"/>
          </a:xfrm>
        </p:spPr>
        <p:txBody>
          <a:bodyPr/>
          <a:lstStyle/>
          <a:p>
            <a:r>
              <a:rPr lang="pt-BR">
                <a:solidFill>
                  <a:schemeClr val="tx1"/>
                </a:solidFill>
              </a:rPr>
              <a:t>pjchrist@esalq.usp.br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448251"/>
            <a:ext cx="2133600" cy="365125"/>
          </a:xfrm>
        </p:spPr>
        <p:txBody>
          <a:bodyPr/>
          <a:lstStyle/>
          <a:p>
            <a:fld id="{24B383AE-D449-4BB9-AE5B-BB4DD0A461CA}" type="slidenum">
              <a:rPr lang="pt-BR">
                <a:solidFill>
                  <a:schemeClr val="tx1"/>
                </a:solidFill>
              </a:rPr>
              <a:pPr/>
              <a:t>28</a:t>
            </a:fld>
            <a:endParaRPr lang="pt-BR">
              <a:solidFill>
                <a:schemeClr val="tx1"/>
              </a:solidFill>
            </a:endParaRPr>
          </a:p>
        </p:txBody>
      </p:sp>
      <p:pic>
        <p:nvPicPr>
          <p:cNvPr id="16282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1268760"/>
            <a:ext cx="6769100" cy="4949825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162821" name="Text Box 5"/>
          <p:cNvSpPr txBox="1">
            <a:spLocks noChangeArrowheads="1"/>
          </p:cNvSpPr>
          <p:nvPr/>
        </p:nvSpPr>
        <p:spPr bwMode="auto">
          <a:xfrm>
            <a:off x="1835150" y="523875"/>
            <a:ext cx="5443029" cy="461665"/>
          </a:xfrm>
          <a:prstGeom prst="rect">
            <a:avLst/>
          </a:prstGeom>
          <a:ln w="38100">
            <a:solidFill>
              <a:schemeClr val="bg1"/>
            </a:solidFill>
            <a:headEnd/>
            <a:tailEnd/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t-BR" sz="2400" b="1" dirty="0">
                <a:solidFill>
                  <a:srgbClr val="008000"/>
                </a:solidFill>
              </a:rPr>
              <a:t>Balanço de cargas do solo é função do pH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023F-7AC3-4F4D-B533-DC6DC7BEFF19}" type="datetime1">
              <a:rPr lang="pt-BR"/>
              <a:pPr/>
              <a:t>28/02/16</a:t>
            </a:fld>
            <a:endParaRPr lang="pt-BR"/>
          </a:p>
        </p:txBody>
      </p:sp>
      <p:sp>
        <p:nvSpPr>
          <p:cNvPr id="47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pjchrist@esalq.usp.br</a:t>
            </a:r>
          </a:p>
        </p:txBody>
      </p:sp>
      <p:sp>
        <p:nvSpPr>
          <p:cNvPr id="48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8B904-1727-4CBA-9BCF-F0A3FAAC5482}" type="slidenum">
              <a:rPr lang="pt-BR"/>
              <a:pPr/>
              <a:t>29</a:t>
            </a:fld>
            <a:endParaRPr lang="pt-BR"/>
          </a:p>
        </p:txBody>
      </p:sp>
      <p:grpSp>
        <p:nvGrpSpPr>
          <p:cNvPr id="163889" name="Group 49"/>
          <p:cNvGrpSpPr>
            <a:grpSpLocks/>
          </p:cNvGrpSpPr>
          <p:nvPr/>
        </p:nvGrpSpPr>
        <p:grpSpPr bwMode="auto">
          <a:xfrm>
            <a:off x="179388" y="3149377"/>
            <a:ext cx="8137525" cy="2205037"/>
            <a:chOff x="68" y="2385"/>
            <a:chExt cx="5126" cy="1389"/>
          </a:xfrm>
        </p:grpSpPr>
        <p:grpSp>
          <p:nvGrpSpPr>
            <p:cNvPr id="163852" name="Group 12"/>
            <p:cNvGrpSpPr>
              <a:grpSpLocks/>
            </p:cNvGrpSpPr>
            <p:nvPr/>
          </p:nvGrpSpPr>
          <p:grpSpPr bwMode="auto">
            <a:xfrm>
              <a:off x="341" y="2693"/>
              <a:ext cx="1646" cy="1055"/>
              <a:chOff x="340" y="1831"/>
              <a:chExt cx="1646" cy="1055"/>
            </a:xfrm>
          </p:grpSpPr>
          <p:pic>
            <p:nvPicPr>
              <p:cNvPr id="163853" name="Picture 13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384" y="1831"/>
                <a:ext cx="1602" cy="10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63854" name="Text Box 14"/>
              <p:cNvSpPr txBox="1">
                <a:spLocks noChangeArrowheads="1"/>
              </p:cNvSpPr>
              <p:nvPr/>
            </p:nvSpPr>
            <p:spPr bwMode="auto">
              <a:xfrm>
                <a:off x="340" y="2655"/>
                <a:ext cx="116" cy="23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pt-BR" b="1"/>
              </a:p>
            </p:txBody>
          </p:sp>
        </p:grpSp>
        <p:pic>
          <p:nvPicPr>
            <p:cNvPr id="163859" name="Picture 19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592" y="2738"/>
              <a:ext cx="1602" cy="1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163888" name="Group 48"/>
            <p:cNvGrpSpPr>
              <a:grpSpLocks/>
            </p:cNvGrpSpPr>
            <p:nvPr/>
          </p:nvGrpSpPr>
          <p:grpSpPr bwMode="auto">
            <a:xfrm>
              <a:off x="68" y="2385"/>
              <a:ext cx="4621" cy="728"/>
              <a:chOff x="68" y="2385"/>
              <a:chExt cx="4621" cy="728"/>
            </a:xfrm>
          </p:grpSpPr>
          <p:sp>
            <p:nvSpPr>
              <p:cNvPr id="163855" name="Text Box 15"/>
              <p:cNvSpPr txBox="1">
                <a:spLocks noChangeArrowheads="1"/>
              </p:cNvSpPr>
              <p:nvPr/>
            </p:nvSpPr>
            <p:spPr bwMode="auto">
              <a:xfrm>
                <a:off x="68" y="2785"/>
                <a:ext cx="318" cy="19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pt-BR" sz="1400" b="1"/>
                  <a:t>CH</a:t>
                </a:r>
                <a:r>
                  <a:rPr lang="pt-BR" sz="1400" b="1" baseline="-25000"/>
                  <a:t>3</a:t>
                </a:r>
                <a:endParaRPr lang="pt-BR" sz="1400" b="1"/>
              </a:p>
            </p:txBody>
          </p:sp>
          <p:sp>
            <p:nvSpPr>
              <p:cNvPr id="163856" name="Line 16"/>
              <p:cNvSpPr>
                <a:spLocks noChangeShapeType="1"/>
              </p:cNvSpPr>
              <p:nvPr/>
            </p:nvSpPr>
            <p:spPr bwMode="auto">
              <a:xfrm flipH="1" flipV="1">
                <a:off x="330" y="2870"/>
                <a:ext cx="136" cy="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3857" name="Line 17"/>
              <p:cNvSpPr>
                <a:spLocks noChangeShapeType="1"/>
              </p:cNvSpPr>
              <p:nvPr/>
            </p:nvSpPr>
            <p:spPr bwMode="auto">
              <a:xfrm>
                <a:off x="1974" y="2977"/>
                <a:ext cx="108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3858" name="Line 18"/>
              <p:cNvSpPr>
                <a:spLocks noChangeShapeType="1"/>
              </p:cNvSpPr>
              <p:nvPr/>
            </p:nvSpPr>
            <p:spPr bwMode="auto">
              <a:xfrm>
                <a:off x="1974" y="3113"/>
                <a:ext cx="108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3861" name="Text Box 21"/>
              <p:cNvSpPr txBox="1">
                <a:spLocks noChangeArrowheads="1"/>
              </p:cNvSpPr>
              <p:nvPr/>
            </p:nvSpPr>
            <p:spPr bwMode="auto">
              <a:xfrm>
                <a:off x="3275" y="2830"/>
                <a:ext cx="318" cy="19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pt-BR" sz="1400" b="1"/>
                  <a:t>CH</a:t>
                </a:r>
                <a:r>
                  <a:rPr lang="pt-BR" sz="1400" b="1" baseline="-25000"/>
                  <a:t>3</a:t>
                </a:r>
                <a:endParaRPr lang="pt-BR" sz="1400" b="1"/>
              </a:p>
            </p:txBody>
          </p:sp>
          <p:sp>
            <p:nvSpPr>
              <p:cNvPr id="163862" name="Line 22"/>
              <p:cNvSpPr>
                <a:spLocks noChangeShapeType="1"/>
              </p:cNvSpPr>
              <p:nvPr/>
            </p:nvSpPr>
            <p:spPr bwMode="auto">
              <a:xfrm flipH="1" flipV="1">
                <a:off x="3537" y="2915"/>
                <a:ext cx="136" cy="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3863" name="Text Box 23"/>
              <p:cNvSpPr txBox="1">
                <a:spLocks noChangeArrowheads="1"/>
              </p:cNvSpPr>
              <p:nvPr/>
            </p:nvSpPr>
            <p:spPr bwMode="auto">
              <a:xfrm>
                <a:off x="4186" y="2768"/>
                <a:ext cx="356" cy="17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pt-BR" sz="1200" b="1"/>
                  <a:t>COO</a:t>
                </a:r>
                <a:r>
                  <a:rPr lang="pt-BR" sz="1200" b="1" baseline="30000"/>
                  <a:t>-</a:t>
                </a:r>
              </a:p>
            </p:txBody>
          </p:sp>
          <p:sp>
            <p:nvSpPr>
              <p:cNvPr id="163864" name="Rectangle 24"/>
              <p:cNvSpPr>
                <a:spLocks noChangeArrowheads="1"/>
              </p:cNvSpPr>
              <p:nvPr/>
            </p:nvSpPr>
            <p:spPr bwMode="auto">
              <a:xfrm>
                <a:off x="976" y="2750"/>
                <a:ext cx="317" cy="13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63865" name="Text Box 25"/>
              <p:cNvSpPr txBox="1">
                <a:spLocks noChangeArrowheads="1"/>
              </p:cNvSpPr>
              <p:nvPr/>
            </p:nvSpPr>
            <p:spPr bwMode="auto">
              <a:xfrm>
                <a:off x="964" y="2747"/>
                <a:ext cx="20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pt-BR" sz="1600" b="1">
                    <a:solidFill>
                      <a:srgbClr val="FF3300"/>
                    </a:solidFill>
                  </a:rPr>
                  <a:t>C</a:t>
                </a:r>
              </a:p>
            </p:txBody>
          </p:sp>
          <p:sp>
            <p:nvSpPr>
              <p:cNvPr id="163866" name="Text Box 26"/>
              <p:cNvSpPr txBox="1">
                <a:spLocks noChangeArrowheads="1"/>
              </p:cNvSpPr>
              <p:nvPr/>
            </p:nvSpPr>
            <p:spPr bwMode="auto">
              <a:xfrm>
                <a:off x="946" y="2388"/>
                <a:ext cx="308" cy="21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pt-BR" sz="1600" b="1">
                    <a:solidFill>
                      <a:srgbClr val="FF3300"/>
                    </a:solidFill>
                  </a:rPr>
                  <a:t>OH</a:t>
                </a:r>
              </a:p>
            </p:txBody>
          </p:sp>
          <p:sp>
            <p:nvSpPr>
              <p:cNvPr id="163867" name="Line 27"/>
              <p:cNvSpPr>
                <a:spLocks noChangeShapeType="1"/>
              </p:cNvSpPr>
              <p:nvPr/>
            </p:nvSpPr>
            <p:spPr bwMode="auto">
              <a:xfrm flipH="1" flipV="1">
                <a:off x="1062" y="2574"/>
                <a:ext cx="0" cy="181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3868" name="Line 28"/>
              <p:cNvSpPr>
                <a:spLocks noChangeShapeType="1"/>
              </p:cNvSpPr>
              <p:nvPr/>
            </p:nvSpPr>
            <p:spPr bwMode="auto">
              <a:xfrm>
                <a:off x="1142" y="2825"/>
                <a:ext cx="136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3869" name="Line 29"/>
              <p:cNvSpPr>
                <a:spLocks noChangeShapeType="1"/>
              </p:cNvSpPr>
              <p:nvPr/>
            </p:nvSpPr>
            <p:spPr bwMode="auto">
              <a:xfrm>
                <a:off x="1143" y="2861"/>
                <a:ext cx="136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3870" name="Text Box 30"/>
              <p:cNvSpPr txBox="1">
                <a:spLocks noChangeArrowheads="1"/>
              </p:cNvSpPr>
              <p:nvPr/>
            </p:nvSpPr>
            <p:spPr bwMode="auto">
              <a:xfrm>
                <a:off x="1313" y="2763"/>
                <a:ext cx="122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0" rIns="18000" bIns="0">
                <a:spAutoFit/>
              </a:bodyPr>
              <a:lstStyle/>
              <a:p>
                <a:r>
                  <a:rPr lang="pt-BR" sz="1600" b="1">
                    <a:solidFill>
                      <a:srgbClr val="FF3300"/>
                    </a:solidFill>
                  </a:rPr>
                  <a:t>O</a:t>
                </a:r>
              </a:p>
            </p:txBody>
          </p:sp>
          <p:sp>
            <p:nvSpPr>
              <p:cNvPr id="163871" name="Rectangle 31"/>
              <p:cNvSpPr>
                <a:spLocks noChangeArrowheads="1"/>
              </p:cNvSpPr>
              <p:nvPr/>
            </p:nvSpPr>
            <p:spPr bwMode="auto">
              <a:xfrm>
                <a:off x="4230" y="2762"/>
                <a:ext cx="317" cy="13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63872" name="Text Box 32"/>
              <p:cNvSpPr txBox="1">
                <a:spLocks noChangeArrowheads="1"/>
              </p:cNvSpPr>
              <p:nvPr/>
            </p:nvSpPr>
            <p:spPr bwMode="auto">
              <a:xfrm>
                <a:off x="4218" y="2759"/>
                <a:ext cx="20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pt-BR" sz="1600" b="1">
                    <a:solidFill>
                      <a:srgbClr val="FF3300"/>
                    </a:solidFill>
                  </a:rPr>
                  <a:t>C</a:t>
                </a:r>
              </a:p>
            </p:txBody>
          </p:sp>
          <p:sp>
            <p:nvSpPr>
              <p:cNvPr id="163873" name="Text Box 33"/>
              <p:cNvSpPr txBox="1">
                <a:spLocks noChangeArrowheads="1"/>
              </p:cNvSpPr>
              <p:nvPr/>
            </p:nvSpPr>
            <p:spPr bwMode="auto">
              <a:xfrm>
                <a:off x="4200" y="2385"/>
                <a:ext cx="264" cy="23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pt-BR" sz="1600" b="1">
                    <a:solidFill>
                      <a:srgbClr val="FF3300"/>
                    </a:solidFill>
                  </a:rPr>
                  <a:t>O</a:t>
                </a:r>
                <a:r>
                  <a:rPr lang="pt-BR" b="1">
                    <a:solidFill>
                      <a:srgbClr val="FF3300"/>
                    </a:solidFill>
                  </a:rPr>
                  <a:t>-</a:t>
                </a:r>
                <a:endParaRPr lang="pt-BR" sz="1600" b="1">
                  <a:solidFill>
                    <a:srgbClr val="FF3300"/>
                  </a:solidFill>
                </a:endParaRPr>
              </a:p>
            </p:txBody>
          </p:sp>
          <p:sp>
            <p:nvSpPr>
              <p:cNvPr id="163874" name="Line 34"/>
              <p:cNvSpPr>
                <a:spLocks noChangeShapeType="1"/>
              </p:cNvSpPr>
              <p:nvPr/>
            </p:nvSpPr>
            <p:spPr bwMode="auto">
              <a:xfrm flipH="1" flipV="1">
                <a:off x="4316" y="2586"/>
                <a:ext cx="0" cy="181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3875" name="Line 35"/>
              <p:cNvSpPr>
                <a:spLocks noChangeShapeType="1"/>
              </p:cNvSpPr>
              <p:nvPr/>
            </p:nvSpPr>
            <p:spPr bwMode="auto">
              <a:xfrm>
                <a:off x="4396" y="2837"/>
                <a:ext cx="136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3876" name="Line 36"/>
              <p:cNvSpPr>
                <a:spLocks noChangeShapeType="1"/>
              </p:cNvSpPr>
              <p:nvPr/>
            </p:nvSpPr>
            <p:spPr bwMode="auto">
              <a:xfrm>
                <a:off x="4397" y="2873"/>
                <a:ext cx="136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3877" name="Text Box 37"/>
              <p:cNvSpPr txBox="1">
                <a:spLocks noChangeArrowheads="1"/>
              </p:cNvSpPr>
              <p:nvPr/>
            </p:nvSpPr>
            <p:spPr bwMode="auto">
              <a:xfrm>
                <a:off x="4567" y="2775"/>
                <a:ext cx="122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0" rIns="18000" bIns="0">
                <a:spAutoFit/>
              </a:bodyPr>
              <a:lstStyle/>
              <a:p>
                <a:r>
                  <a:rPr lang="pt-BR" sz="1600" b="1">
                    <a:solidFill>
                      <a:srgbClr val="FF3300"/>
                    </a:solidFill>
                  </a:rPr>
                  <a:t>O</a:t>
                </a:r>
                <a:endParaRPr lang="pt-BR" sz="3600" b="1" baseline="30000">
                  <a:solidFill>
                    <a:srgbClr val="FF3300"/>
                  </a:solidFill>
                </a:endParaRPr>
              </a:p>
            </p:txBody>
          </p:sp>
        </p:grpSp>
      </p:grpSp>
      <p:sp>
        <p:nvSpPr>
          <p:cNvPr id="163843" name="Text Box 3"/>
          <p:cNvSpPr txBox="1">
            <a:spLocks noChangeArrowheads="1"/>
          </p:cNvSpPr>
          <p:nvPr/>
        </p:nvSpPr>
        <p:spPr bwMode="auto">
          <a:xfrm>
            <a:off x="250825" y="476250"/>
            <a:ext cx="7440755" cy="461665"/>
          </a:xfrm>
          <a:prstGeom prst="rect">
            <a:avLst/>
          </a:prstGeom>
          <a:ln w="38100">
            <a:solidFill>
              <a:schemeClr val="bg1"/>
            </a:solidFill>
            <a:headEnd/>
            <a:tailEnd/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t-BR" sz="2400" b="1">
                <a:solidFill>
                  <a:srgbClr val="008000"/>
                </a:solidFill>
              </a:rPr>
              <a:t>B) Altera o grau de ionização dos herbicidas ácidos fracos</a:t>
            </a:r>
          </a:p>
        </p:txBody>
      </p:sp>
      <p:sp>
        <p:nvSpPr>
          <p:cNvPr id="163848" name="Rectangle 8"/>
          <p:cNvSpPr>
            <a:spLocks noChangeArrowheads="1"/>
          </p:cNvSpPr>
          <p:nvPr/>
        </p:nvSpPr>
        <p:spPr bwMode="auto">
          <a:xfrm>
            <a:off x="268288" y="1196752"/>
            <a:ext cx="8718550" cy="1073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378000" tIns="370800" rIns="378000" bIns="370800">
            <a:spAutoFit/>
          </a:bodyPr>
          <a:lstStyle/>
          <a:p>
            <a:pPr algn="ctr" eaLnBrk="0" hangingPunct="0"/>
            <a:r>
              <a:rPr kumimoji="1" lang="pt-BR" sz="2000" b="1">
                <a:cs typeface="Times New Roman" pitchFamily="18" charset="0"/>
              </a:rPr>
              <a:t>Herbicida  COOH (não iônico)  </a:t>
            </a:r>
            <a:r>
              <a:rPr kumimoji="1" lang="pt-BR" sz="2000" b="1">
                <a:cs typeface="Times New Roman" pitchFamily="18" charset="0"/>
                <a:sym typeface="Symbol" pitchFamily="18" charset="2"/>
              </a:rPr>
              <a:t></a:t>
            </a:r>
            <a:r>
              <a:rPr kumimoji="1" lang="pt-BR" sz="2000" b="1">
                <a:cs typeface="Times New Roman" pitchFamily="18" charset="0"/>
              </a:rPr>
              <a:t>  Herbicida  COO</a:t>
            </a:r>
            <a:r>
              <a:rPr kumimoji="1" lang="pt-BR" sz="3200" b="1" baseline="4200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kumimoji="1" lang="pt-BR" sz="2000" b="1">
                <a:cs typeface="Times New Roman" pitchFamily="18" charset="0"/>
                <a:sym typeface="Symbol" pitchFamily="18" charset="2"/>
              </a:rPr>
              <a:t> (iônico) +    H</a:t>
            </a:r>
            <a:r>
              <a:rPr kumimoji="1" lang="pt-BR" sz="2800" b="1" baseline="4200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+</a:t>
            </a:r>
            <a:r>
              <a:rPr kumimoji="1" lang="pt-BR" sz="2000" b="1">
                <a:sym typeface="Symbol" pitchFamily="18" charset="2"/>
              </a:rPr>
              <a:t> </a:t>
            </a:r>
          </a:p>
        </p:txBody>
      </p:sp>
      <p:sp>
        <p:nvSpPr>
          <p:cNvPr id="163849" name="Line 9"/>
          <p:cNvSpPr>
            <a:spLocks noChangeShapeType="1"/>
          </p:cNvSpPr>
          <p:nvPr/>
        </p:nvSpPr>
        <p:spPr bwMode="auto">
          <a:xfrm>
            <a:off x="1835150" y="1752377"/>
            <a:ext cx="1444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163850" name="Line 10"/>
          <p:cNvSpPr>
            <a:spLocks noChangeShapeType="1"/>
          </p:cNvSpPr>
          <p:nvPr/>
        </p:nvSpPr>
        <p:spPr bwMode="auto">
          <a:xfrm>
            <a:off x="5951538" y="1760314"/>
            <a:ext cx="1444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163851" name="Rectangle 11"/>
          <p:cNvSpPr>
            <a:spLocks noChangeArrowheads="1"/>
          </p:cNvSpPr>
          <p:nvPr/>
        </p:nvSpPr>
        <p:spPr bwMode="auto">
          <a:xfrm>
            <a:off x="0" y="2627089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80975" indent="-180975" algn="just" eaLnBrk="0" hangingPunct="0">
              <a:spcAft>
                <a:spcPct val="30000"/>
              </a:spcAft>
            </a:pPr>
            <a:r>
              <a:rPr kumimoji="1" lang="pt-BR" sz="1900" b="1">
                <a:cs typeface="Times New Roman" pitchFamily="18" charset="0"/>
              </a:rPr>
              <a:t>- pKa = pH onde metade das moléculas estão protonadas e metade ionizadas </a:t>
            </a:r>
          </a:p>
        </p:txBody>
      </p:sp>
      <p:grpSp>
        <p:nvGrpSpPr>
          <p:cNvPr id="163890" name="Group 50"/>
          <p:cNvGrpSpPr>
            <a:grpSpLocks/>
          </p:cNvGrpSpPr>
          <p:nvPr/>
        </p:nvGrpSpPr>
        <p:grpSpPr bwMode="auto">
          <a:xfrm>
            <a:off x="217488" y="3512914"/>
            <a:ext cx="8459787" cy="1943100"/>
            <a:chOff x="137" y="2614"/>
            <a:chExt cx="5329" cy="1224"/>
          </a:xfrm>
        </p:grpSpPr>
        <p:sp>
          <p:nvSpPr>
            <p:cNvPr id="163860" name="Text Box 20"/>
            <p:cNvSpPr txBox="1">
              <a:spLocks noChangeArrowheads="1"/>
            </p:cNvSpPr>
            <p:nvPr/>
          </p:nvSpPr>
          <p:spPr bwMode="auto">
            <a:xfrm>
              <a:off x="3548" y="3562"/>
              <a:ext cx="1283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pt-BR" b="1"/>
            </a:p>
          </p:txBody>
        </p:sp>
        <p:sp>
          <p:nvSpPr>
            <p:cNvPr id="163878" name="Rectangle 38"/>
            <p:cNvSpPr>
              <a:spLocks noChangeArrowheads="1"/>
            </p:cNvSpPr>
            <p:nvPr/>
          </p:nvSpPr>
          <p:spPr bwMode="auto">
            <a:xfrm>
              <a:off x="522" y="3521"/>
              <a:ext cx="1406" cy="18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3879" name="Text Box 39"/>
            <p:cNvSpPr txBox="1">
              <a:spLocks noChangeArrowheads="1"/>
            </p:cNvSpPr>
            <p:nvPr/>
          </p:nvSpPr>
          <p:spPr bwMode="auto">
            <a:xfrm>
              <a:off x="2110" y="2614"/>
              <a:ext cx="7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b="1">
                  <a:solidFill>
                    <a:srgbClr val="0000FF"/>
                  </a:solidFill>
                </a:rPr>
                <a:t>pKa = 3,9</a:t>
              </a:r>
            </a:p>
          </p:txBody>
        </p:sp>
        <p:sp>
          <p:nvSpPr>
            <p:cNvPr id="163880" name="Text Box 40"/>
            <p:cNvSpPr txBox="1">
              <a:spLocks noChangeArrowheads="1"/>
            </p:cNvSpPr>
            <p:nvPr/>
          </p:nvSpPr>
          <p:spPr bwMode="auto">
            <a:xfrm>
              <a:off x="213" y="3562"/>
              <a:ext cx="67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b="1">
                  <a:solidFill>
                    <a:srgbClr val="008000"/>
                  </a:solidFill>
                </a:rPr>
                <a:t>pH = 3,9</a:t>
              </a:r>
            </a:p>
          </p:txBody>
        </p:sp>
        <p:sp>
          <p:nvSpPr>
            <p:cNvPr id="163881" name="Text Box 41"/>
            <p:cNvSpPr txBox="1">
              <a:spLocks noChangeArrowheads="1"/>
            </p:cNvSpPr>
            <p:nvPr/>
          </p:nvSpPr>
          <p:spPr bwMode="auto">
            <a:xfrm>
              <a:off x="1026" y="3566"/>
              <a:ext cx="4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b="1">
                  <a:solidFill>
                    <a:srgbClr val="008000"/>
                  </a:solidFill>
                </a:rPr>
                <a:t>50%</a:t>
              </a:r>
            </a:p>
          </p:txBody>
        </p:sp>
        <p:sp>
          <p:nvSpPr>
            <p:cNvPr id="163882" name="Text Box 42"/>
            <p:cNvSpPr txBox="1">
              <a:spLocks noChangeArrowheads="1"/>
            </p:cNvSpPr>
            <p:nvPr/>
          </p:nvSpPr>
          <p:spPr bwMode="auto">
            <a:xfrm>
              <a:off x="4201" y="3562"/>
              <a:ext cx="4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b="1">
                  <a:solidFill>
                    <a:srgbClr val="008000"/>
                  </a:solidFill>
                </a:rPr>
                <a:t>50%</a:t>
              </a:r>
            </a:p>
          </p:txBody>
        </p:sp>
        <p:sp>
          <p:nvSpPr>
            <p:cNvPr id="163883" name="Rectangle 43"/>
            <p:cNvSpPr>
              <a:spLocks noChangeArrowheads="1"/>
            </p:cNvSpPr>
            <p:nvPr/>
          </p:nvSpPr>
          <p:spPr bwMode="auto">
            <a:xfrm>
              <a:off x="137" y="3521"/>
              <a:ext cx="5329" cy="31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3884" name="Line 44"/>
            <p:cNvSpPr>
              <a:spLocks noChangeShapeType="1"/>
            </p:cNvSpPr>
            <p:nvPr/>
          </p:nvSpPr>
          <p:spPr bwMode="auto">
            <a:xfrm>
              <a:off x="931" y="3521"/>
              <a:ext cx="0" cy="3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163885" name="Line 45"/>
            <p:cNvSpPr>
              <a:spLocks noChangeShapeType="1"/>
            </p:cNvSpPr>
            <p:nvPr/>
          </p:nvSpPr>
          <p:spPr bwMode="auto">
            <a:xfrm>
              <a:off x="1566" y="3521"/>
              <a:ext cx="0" cy="3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163886" name="Line 46"/>
            <p:cNvSpPr>
              <a:spLocks noChangeShapeType="1"/>
            </p:cNvSpPr>
            <p:nvPr/>
          </p:nvSpPr>
          <p:spPr bwMode="auto">
            <a:xfrm>
              <a:off x="4106" y="3521"/>
              <a:ext cx="0" cy="3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163887" name="Line 47"/>
            <p:cNvSpPr>
              <a:spLocks noChangeShapeType="1"/>
            </p:cNvSpPr>
            <p:nvPr/>
          </p:nvSpPr>
          <p:spPr bwMode="auto">
            <a:xfrm>
              <a:off x="4650" y="3521"/>
              <a:ext cx="0" cy="3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5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B3528-906A-4837-9E6B-662DF490F6D5}" type="datetime1">
              <a:rPr lang="pt-BR"/>
              <a:pPr/>
              <a:t>28/02/16</a:t>
            </a:fld>
            <a:endParaRPr lang="pt-BR" dirty="0"/>
          </a:p>
        </p:txBody>
      </p:sp>
      <p:sp>
        <p:nvSpPr>
          <p:cNvPr id="2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pjchrist@esalq.usp.br</a:t>
            </a:r>
          </a:p>
        </p:txBody>
      </p:sp>
      <p:sp>
        <p:nvSpPr>
          <p:cNvPr id="2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41107-FFC7-49C0-AC83-130399240AB4}" type="slidenum">
              <a:rPr lang="pt-BR"/>
              <a:pPr/>
              <a:t>3</a:t>
            </a:fld>
            <a:endParaRPr lang="pt-BR" dirty="0"/>
          </a:p>
        </p:txBody>
      </p:sp>
      <p:sp>
        <p:nvSpPr>
          <p:cNvPr id="226308" name="Text Box 4"/>
          <p:cNvSpPr txBox="1">
            <a:spLocks noChangeArrowheads="1"/>
          </p:cNvSpPr>
          <p:nvPr/>
        </p:nvSpPr>
        <p:spPr bwMode="auto">
          <a:xfrm>
            <a:off x="1842641" y="260648"/>
            <a:ext cx="5465663" cy="523220"/>
          </a:xfrm>
          <a:prstGeom prst="rect">
            <a:avLst/>
          </a:prstGeom>
          <a:noFill/>
          <a:ln>
            <a:headEnd/>
            <a:tailEnd/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accent2">
                    <a:lumMod val="50000"/>
                  </a:schemeClr>
                </a:solidFill>
              </a:rPr>
              <a:t>Destino de um herbicida no solo</a:t>
            </a:r>
          </a:p>
        </p:txBody>
      </p:sp>
      <p:sp>
        <p:nvSpPr>
          <p:cNvPr id="226310" name="Text Box 6"/>
          <p:cNvSpPr txBox="1">
            <a:spLocks noChangeArrowheads="1"/>
          </p:cNvSpPr>
          <p:nvPr/>
        </p:nvSpPr>
        <p:spPr bwMode="auto">
          <a:xfrm>
            <a:off x="684213" y="2857401"/>
            <a:ext cx="1235075" cy="3762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Herbicida</a:t>
            </a:r>
          </a:p>
        </p:txBody>
      </p:sp>
      <p:sp>
        <p:nvSpPr>
          <p:cNvPr id="226313" name="Text Box 9"/>
          <p:cNvSpPr txBox="1">
            <a:spLocks noChangeArrowheads="1"/>
          </p:cNvSpPr>
          <p:nvPr/>
        </p:nvSpPr>
        <p:spPr bwMode="auto">
          <a:xfrm>
            <a:off x="3375025" y="1412776"/>
            <a:ext cx="1323975" cy="3762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Atmosfera</a:t>
            </a:r>
          </a:p>
        </p:txBody>
      </p:sp>
      <p:sp>
        <p:nvSpPr>
          <p:cNvPr id="226314" name="Text Box 10"/>
          <p:cNvSpPr txBox="1">
            <a:spLocks noChangeArrowheads="1"/>
          </p:cNvSpPr>
          <p:nvPr/>
        </p:nvSpPr>
        <p:spPr bwMode="auto">
          <a:xfrm>
            <a:off x="2982913" y="4287738"/>
            <a:ext cx="2047875" cy="3762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Solo/Sedimentos</a:t>
            </a:r>
          </a:p>
        </p:txBody>
      </p:sp>
      <p:sp>
        <p:nvSpPr>
          <p:cNvPr id="226315" name="Line 11"/>
          <p:cNvSpPr>
            <a:spLocks noChangeShapeType="1"/>
          </p:cNvSpPr>
          <p:nvPr/>
        </p:nvSpPr>
        <p:spPr bwMode="auto">
          <a:xfrm>
            <a:off x="2079625" y="3070126"/>
            <a:ext cx="1152525" cy="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 dirty="0"/>
          </a:p>
        </p:txBody>
      </p:sp>
      <p:sp>
        <p:nvSpPr>
          <p:cNvPr id="226316" name="Text Box 12"/>
          <p:cNvSpPr txBox="1">
            <a:spLocks noChangeArrowheads="1"/>
          </p:cNvSpPr>
          <p:nvPr/>
        </p:nvSpPr>
        <p:spPr bwMode="auto">
          <a:xfrm>
            <a:off x="3659188" y="2854226"/>
            <a:ext cx="765175" cy="3762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Água</a:t>
            </a:r>
          </a:p>
        </p:txBody>
      </p:sp>
      <p:sp>
        <p:nvSpPr>
          <p:cNvPr id="226317" name="Line 13"/>
          <p:cNvSpPr>
            <a:spLocks noChangeShapeType="1"/>
          </p:cNvSpPr>
          <p:nvPr/>
        </p:nvSpPr>
        <p:spPr bwMode="auto">
          <a:xfrm rot="-3001958">
            <a:off x="1874044" y="2277170"/>
            <a:ext cx="1152525" cy="1587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 dirty="0"/>
          </a:p>
        </p:txBody>
      </p:sp>
      <p:sp>
        <p:nvSpPr>
          <p:cNvPr id="226318" name="Line 14"/>
          <p:cNvSpPr>
            <a:spLocks noChangeShapeType="1"/>
          </p:cNvSpPr>
          <p:nvPr/>
        </p:nvSpPr>
        <p:spPr bwMode="auto">
          <a:xfrm rot="2398042">
            <a:off x="1946275" y="3789263"/>
            <a:ext cx="1152525" cy="1588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 dirty="0"/>
          </a:p>
        </p:txBody>
      </p:sp>
      <p:sp>
        <p:nvSpPr>
          <p:cNvPr id="226319" name="Text Box 15"/>
          <p:cNvSpPr txBox="1">
            <a:spLocks noChangeArrowheads="1"/>
          </p:cNvSpPr>
          <p:nvPr/>
        </p:nvSpPr>
        <p:spPr bwMode="auto">
          <a:xfrm>
            <a:off x="2051720" y="2703413"/>
            <a:ext cx="15568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0000CC"/>
                </a:solidFill>
              </a:rPr>
              <a:t>Solubilidade</a:t>
            </a:r>
            <a:endParaRPr lang="pt-BR" b="1" dirty="0">
              <a:solidFill>
                <a:srgbClr val="0000CC"/>
              </a:solidFill>
            </a:endParaRPr>
          </a:p>
        </p:txBody>
      </p:sp>
      <p:sp>
        <p:nvSpPr>
          <p:cNvPr id="226320" name="Line 16"/>
          <p:cNvSpPr>
            <a:spLocks noChangeShapeType="1"/>
          </p:cNvSpPr>
          <p:nvPr/>
        </p:nvSpPr>
        <p:spPr bwMode="auto">
          <a:xfrm flipV="1">
            <a:off x="3951288" y="1917601"/>
            <a:ext cx="0" cy="720725"/>
          </a:xfrm>
          <a:prstGeom prst="line">
            <a:avLst/>
          </a:prstGeom>
          <a:noFill/>
          <a:ln w="28575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 dirty="0"/>
          </a:p>
        </p:txBody>
      </p:sp>
      <p:sp>
        <p:nvSpPr>
          <p:cNvPr id="226321" name="Line 17"/>
          <p:cNvSpPr>
            <a:spLocks noChangeShapeType="1"/>
          </p:cNvSpPr>
          <p:nvPr/>
        </p:nvSpPr>
        <p:spPr bwMode="auto">
          <a:xfrm flipV="1">
            <a:off x="4062413" y="1941413"/>
            <a:ext cx="0" cy="720725"/>
          </a:xfrm>
          <a:prstGeom prst="line">
            <a:avLst/>
          </a:prstGeom>
          <a:noFill/>
          <a:ln w="28575">
            <a:solidFill>
              <a:srgbClr val="0033CC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pt-BR" dirty="0"/>
          </a:p>
        </p:txBody>
      </p:sp>
      <p:sp>
        <p:nvSpPr>
          <p:cNvPr id="226322" name="Line 18"/>
          <p:cNvSpPr>
            <a:spLocks noChangeShapeType="1"/>
          </p:cNvSpPr>
          <p:nvPr/>
        </p:nvSpPr>
        <p:spPr bwMode="auto">
          <a:xfrm flipV="1">
            <a:off x="3951288" y="3405088"/>
            <a:ext cx="0" cy="720725"/>
          </a:xfrm>
          <a:prstGeom prst="line">
            <a:avLst/>
          </a:prstGeom>
          <a:noFill/>
          <a:ln w="28575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 dirty="0"/>
          </a:p>
        </p:txBody>
      </p:sp>
      <p:sp>
        <p:nvSpPr>
          <p:cNvPr id="226323" name="Line 19"/>
          <p:cNvSpPr>
            <a:spLocks noChangeShapeType="1"/>
          </p:cNvSpPr>
          <p:nvPr/>
        </p:nvSpPr>
        <p:spPr bwMode="auto">
          <a:xfrm flipV="1">
            <a:off x="4062413" y="3428901"/>
            <a:ext cx="0" cy="720725"/>
          </a:xfrm>
          <a:prstGeom prst="line">
            <a:avLst/>
          </a:prstGeom>
          <a:noFill/>
          <a:ln w="28575">
            <a:solidFill>
              <a:srgbClr val="0033CC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pt-BR" dirty="0"/>
          </a:p>
        </p:txBody>
      </p:sp>
      <p:sp>
        <p:nvSpPr>
          <p:cNvPr id="226324" name="Text Box 20"/>
          <p:cNvSpPr txBox="1">
            <a:spLocks noChangeArrowheads="1"/>
          </p:cNvSpPr>
          <p:nvPr/>
        </p:nvSpPr>
        <p:spPr bwMode="auto">
          <a:xfrm>
            <a:off x="6067425" y="2854226"/>
            <a:ext cx="2466975" cy="3762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Biota (plantas/micro)</a:t>
            </a:r>
          </a:p>
        </p:txBody>
      </p:sp>
      <p:sp>
        <p:nvSpPr>
          <p:cNvPr id="226326" name="Line 22"/>
          <p:cNvSpPr>
            <a:spLocks noChangeShapeType="1"/>
          </p:cNvSpPr>
          <p:nvPr/>
        </p:nvSpPr>
        <p:spPr bwMode="auto">
          <a:xfrm rot="5400000" flipV="1">
            <a:off x="5319713" y="2422426"/>
            <a:ext cx="0" cy="1295400"/>
          </a:xfrm>
          <a:prstGeom prst="line">
            <a:avLst/>
          </a:prstGeom>
          <a:noFill/>
          <a:ln w="28575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 dirty="0"/>
          </a:p>
        </p:txBody>
      </p:sp>
      <p:sp>
        <p:nvSpPr>
          <p:cNvPr id="226327" name="Text Box 23"/>
          <p:cNvSpPr txBox="1">
            <a:spLocks noChangeArrowheads="1"/>
          </p:cNvSpPr>
          <p:nvPr/>
        </p:nvSpPr>
        <p:spPr bwMode="auto">
          <a:xfrm>
            <a:off x="4711700" y="2693888"/>
            <a:ext cx="1200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0000CC"/>
                </a:solidFill>
              </a:rPr>
              <a:t>absorção</a:t>
            </a:r>
          </a:p>
        </p:txBody>
      </p:sp>
      <p:sp>
        <p:nvSpPr>
          <p:cNvPr id="226328" name="Text Box 24"/>
          <p:cNvSpPr txBox="1">
            <a:spLocks noChangeArrowheads="1"/>
          </p:cNvSpPr>
          <p:nvPr/>
        </p:nvSpPr>
        <p:spPr bwMode="auto">
          <a:xfrm>
            <a:off x="4094163" y="2062063"/>
            <a:ext cx="21082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0000CC"/>
                </a:solidFill>
              </a:rPr>
              <a:t>Pressão de vapor</a:t>
            </a:r>
          </a:p>
          <a:p>
            <a:pPr algn="ctr"/>
            <a:r>
              <a:rPr lang="pt-BR" b="1" dirty="0" smtClean="0">
                <a:solidFill>
                  <a:srgbClr val="0000CC"/>
                </a:solidFill>
              </a:rPr>
              <a:t>(volatilização)</a:t>
            </a:r>
            <a:endParaRPr lang="pt-BR" b="1" dirty="0">
              <a:solidFill>
                <a:srgbClr val="0000CC"/>
              </a:solidFill>
            </a:endParaRPr>
          </a:p>
        </p:txBody>
      </p:sp>
      <p:sp>
        <p:nvSpPr>
          <p:cNvPr id="226329" name="Text Box 25"/>
          <p:cNvSpPr txBox="1">
            <a:spLocks noChangeArrowheads="1"/>
          </p:cNvSpPr>
          <p:nvPr/>
        </p:nvSpPr>
        <p:spPr bwMode="auto">
          <a:xfrm>
            <a:off x="896055" y="1674979"/>
            <a:ext cx="173125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t-BR" b="1" dirty="0" smtClean="0">
                <a:solidFill>
                  <a:srgbClr val="0000CC"/>
                </a:solidFill>
              </a:rPr>
              <a:t>Deriva - </a:t>
            </a:r>
            <a:r>
              <a:rPr lang="pt-BR" b="1" dirty="0" err="1" smtClean="0">
                <a:solidFill>
                  <a:srgbClr val="0000CC"/>
                </a:solidFill>
              </a:rPr>
              <a:t>volatilization</a:t>
            </a:r>
            <a:endParaRPr lang="pt-BR" b="1" dirty="0">
              <a:solidFill>
                <a:srgbClr val="0000CC"/>
              </a:solidFill>
            </a:endParaRPr>
          </a:p>
        </p:txBody>
      </p:sp>
      <p:sp>
        <p:nvSpPr>
          <p:cNvPr id="226330" name="Text Box 26"/>
          <p:cNvSpPr txBox="1">
            <a:spLocks noChangeArrowheads="1"/>
          </p:cNvSpPr>
          <p:nvPr/>
        </p:nvSpPr>
        <p:spPr bwMode="auto">
          <a:xfrm>
            <a:off x="3995936" y="3284984"/>
            <a:ext cx="201801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0000CC"/>
                </a:solidFill>
              </a:rPr>
              <a:t>K</a:t>
            </a:r>
            <a:r>
              <a:rPr lang="pt-BR" b="1" baseline="-25000" dirty="0">
                <a:solidFill>
                  <a:srgbClr val="0000CC"/>
                </a:solidFill>
              </a:rPr>
              <a:t>d </a:t>
            </a:r>
            <a:r>
              <a:rPr lang="pt-BR" b="1" dirty="0">
                <a:solidFill>
                  <a:srgbClr val="0000CC"/>
                </a:solidFill>
              </a:rPr>
              <a:t>/ </a:t>
            </a:r>
            <a:r>
              <a:rPr lang="pt-BR" b="1" dirty="0" smtClean="0">
                <a:solidFill>
                  <a:srgbClr val="0000CC"/>
                </a:solidFill>
              </a:rPr>
              <a:t>K</a:t>
            </a:r>
            <a:r>
              <a:rPr lang="pt-BR" b="1" baseline="-25000" dirty="0" smtClean="0">
                <a:solidFill>
                  <a:srgbClr val="0000CC"/>
                </a:solidFill>
              </a:rPr>
              <a:t>oc</a:t>
            </a:r>
          </a:p>
          <a:p>
            <a:pPr algn="ctr"/>
            <a:r>
              <a:rPr lang="pt-BR" b="1" dirty="0" smtClean="0">
                <a:solidFill>
                  <a:srgbClr val="0000CC"/>
                </a:solidFill>
              </a:rPr>
              <a:t>Coeficientes de adsorção</a:t>
            </a:r>
            <a:endParaRPr lang="pt-BR" b="1" dirty="0">
              <a:solidFill>
                <a:srgbClr val="0000CC"/>
              </a:solidFill>
            </a:endParaRPr>
          </a:p>
        </p:txBody>
      </p:sp>
      <p:sp>
        <p:nvSpPr>
          <p:cNvPr id="226331" name="Rectangle 27"/>
          <p:cNvSpPr>
            <a:spLocks noChangeArrowheads="1"/>
          </p:cNvSpPr>
          <p:nvPr/>
        </p:nvSpPr>
        <p:spPr bwMode="auto">
          <a:xfrm>
            <a:off x="251520" y="1196752"/>
            <a:ext cx="8640762" cy="432048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glow rad="101600">
              <a:schemeClr val="tx1">
                <a:alpha val="60000"/>
              </a:schemeClr>
            </a:glow>
          </a:effec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226332" name="Oval 28"/>
          <p:cNvSpPr>
            <a:spLocks noChangeArrowheads="1"/>
          </p:cNvSpPr>
          <p:nvPr/>
        </p:nvSpPr>
        <p:spPr bwMode="auto">
          <a:xfrm>
            <a:off x="2627313" y="2431951"/>
            <a:ext cx="3313112" cy="2881312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9525">
            <a:solidFill>
              <a:srgbClr val="0033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1259632" y="3645024"/>
            <a:ext cx="12490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0000CC"/>
                </a:solidFill>
              </a:rPr>
              <a:t>Adsorção</a:t>
            </a:r>
            <a:endParaRPr lang="pt-BR" b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19" grpId="0"/>
      <p:bldP spid="226327" grpId="0"/>
      <p:bldP spid="226328" grpId="0"/>
      <p:bldP spid="226329" grpId="0"/>
      <p:bldP spid="226330" grpId="0"/>
      <p:bldP spid="226332" grpId="0" animBg="1"/>
      <p:bldP spid="2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EFD46-3B94-43FF-A794-623F90E23372}" type="datetime1">
              <a:rPr lang="pt-BR"/>
              <a:pPr/>
              <a:t>28/02/16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04235"/>
            <a:ext cx="2895600" cy="365125"/>
          </a:xfrm>
        </p:spPr>
        <p:txBody>
          <a:bodyPr/>
          <a:lstStyle/>
          <a:p>
            <a:r>
              <a:rPr lang="pt-BR"/>
              <a:t>pjchrist@esalq.usp.br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04235"/>
            <a:ext cx="2133600" cy="365125"/>
          </a:xfrm>
        </p:spPr>
        <p:txBody>
          <a:bodyPr/>
          <a:lstStyle/>
          <a:p>
            <a:fld id="{D95F7458-950C-48A9-9BC8-856E7852AED6}" type="slidenum">
              <a:rPr lang="pt-BR"/>
              <a:pPr/>
              <a:t>30</a:t>
            </a:fld>
            <a:endParaRPr lang="pt-BR"/>
          </a:p>
        </p:txBody>
      </p:sp>
      <p:sp>
        <p:nvSpPr>
          <p:cNvPr id="191492" name="Text Box 4"/>
          <p:cNvSpPr txBox="1">
            <a:spLocks noChangeArrowheads="1"/>
          </p:cNvSpPr>
          <p:nvPr/>
        </p:nvSpPr>
        <p:spPr bwMode="auto">
          <a:xfrm>
            <a:off x="1835150" y="332656"/>
            <a:ext cx="5689178" cy="461665"/>
          </a:xfrm>
          <a:prstGeom prst="rect">
            <a:avLst/>
          </a:prstGeom>
          <a:ln w="38100">
            <a:solidFill>
              <a:schemeClr val="bg1"/>
            </a:solidFill>
            <a:headEnd/>
            <a:tailEnd/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400" b="1">
                <a:solidFill>
                  <a:srgbClr val="008000"/>
                </a:solidFill>
              </a:rPr>
              <a:t>Efeito do pH no Kd do imazaquin</a:t>
            </a:r>
          </a:p>
        </p:txBody>
      </p:sp>
      <p:pic>
        <p:nvPicPr>
          <p:cNvPr id="19149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4788" y="1052736"/>
            <a:ext cx="6192837" cy="4872038"/>
          </a:xfrm>
          <a:prstGeom prst="rect">
            <a:avLst/>
          </a:prstGeom>
          <a:ln w="38100">
            <a:solidFill>
              <a:schemeClr val="bg1"/>
            </a:solidFill>
            <a:headEnd/>
            <a:tailEnd/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91494" name="Text Box 6"/>
          <p:cNvSpPr txBox="1">
            <a:spLocks noChangeArrowheads="1"/>
          </p:cNvSpPr>
          <p:nvPr/>
        </p:nvSpPr>
        <p:spPr bwMode="auto">
          <a:xfrm>
            <a:off x="6095205" y="5917007"/>
            <a:ext cx="2562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000" b="1" dirty="0">
                <a:solidFill>
                  <a:srgbClr val="0033CC"/>
                </a:solidFill>
              </a:rPr>
              <a:t>(Oliveira et al. 2004)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A6522-B75F-4E7B-966A-08D02312DF09}" type="datetime1">
              <a:rPr lang="pt-BR"/>
              <a:pPr/>
              <a:t>28/02/16</a:t>
            </a:fld>
            <a:endParaRPr lang="pt-BR"/>
          </a:p>
        </p:txBody>
      </p:sp>
      <p:sp>
        <p:nvSpPr>
          <p:cNvPr id="20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pjchrist@esalq.usp.br</a:t>
            </a:r>
          </a:p>
        </p:txBody>
      </p:sp>
      <p:sp>
        <p:nvSpPr>
          <p:cNvPr id="21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85E90-DB20-4391-AFB1-5D7E407499A7}" type="slidenum">
              <a:rPr lang="pt-BR"/>
              <a:pPr/>
              <a:t>31</a:t>
            </a:fld>
            <a:endParaRPr lang="pt-BR"/>
          </a:p>
        </p:txBody>
      </p:sp>
      <p:pic>
        <p:nvPicPr>
          <p:cNvPr id="25604" name="Picture 4" descr="Digitalizar001001"/>
          <p:cNvPicPr>
            <a:picLocks noChangeAspect="1" noChangeArrowheads="1"/>
          </p:cNvPicPr>
          <p:nvPr/>
        </p:nvPicPr>
        <p:blipFill>
          <a:blip r:embed="rId2"/>
          <a:srcRect l="16687" t="50832" r="18465" b="18074"/>
          <a:stretch>
            <a:fillRect/>
          </a:stretch>
        </p:blipFill>
        <p:spPr bwMode="auto">
          <a:xfrm>
            <a:off x="1728962" y="980728"/>
            <a:ext cx="6048375" cy="398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3816524" y="5157440"/>
            <a:ext cx="1497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000" b="1">
                <a:solidFill>
                  <a:srgbClr val="0000FF"/>
                </a:solidFill>
              </a:rPr>
              <a:t>pH do solo</a:t>
            </a: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2521124" y="4662140"/>
            <a:ext cx="296863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1600" b="1"/>
              <a:t>3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3653012" y="4652615"/>
            <a:ext cx="296862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1600" b="1"/>
              <a:t>4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4784899" y="4652615"/>
            <a:ext cx="296863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1600" b="1"/>
              <a:t>5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6040612" y="4652615"/>
            <a:ext cx="296862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1600" b="1"/>
              <a:t>6</a:t>
            </a: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7048674" y="4668490"/>
            <a:ext cx="296863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1600" b="1"/>
              <a:t>7</a:t>
            </a:r>
          </a:p>
        </p:txBody>
      </p:sp>
      <p:sp>
        <p:nvSpPr>
          <p:cNvPr id="25612" name="Rectangle 12"/>
          <p:cNvSpPr>
            <a:spLocks noChangeArrowheads="1"/>
          </p:cNvSpPr>
          <p:nvPr/>
        </p:nvSpPr>
        <p:spPr bwMode="auto">
          <a:xfrm>
            <a:off x="4176887" y="1556990"/>
            <a:ext cx="2808287" cy="18716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5613" name="Text Box 13"/>
          <p:cNvSpPr txBox="1">
            <a:spLocks noChangeArrowheads="1"/>
          </p:cNvSpPr>
          <p:nvPr/>
        </p:nvSpPr>
        <p:spPr bwMode="auto">
          <a:xfrm rot="-5400000">
            <a:off x="-88726" y="2692053"/>
            <a:ext cx="2949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000" b="1">
                <a:solidFill>
                  <a:srgbClr val="0000FF"/>
                </a:solidFill>
              </a:rPr>
              <a:t>% de adsorçao no solo</a:t>
            </a:r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973138" y="231031"/>
            <a:ext cx="6838950" cy="461665"/>
          </a:xfrm>
          <a:prstGeom prst="rect">
            <a:avLst/>
          </a:prstGeom>
          <a:ln w="38100">
            <a:solidFill>
              <a:schemeClr val="bg1"/>
            </a:solidFill>
            <a:headEnd/>
            <a:tailEnd/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400" b="1">
                <a:solidFill>
                  <a:srgbClr val="008000"/>
                </a:solidFill>
              </a:rPr>
              <a:t>Efeito do pH do solo na adsorção do Contain</a:t>
            </a:r>
          </a:p>
        </p:txBody>
      </p:sp>
      <p:grpSp>
        <p:nvGrpSpPr>
          <p:cNvPr id="25625" name="Group 25"/>
          <p:cNvGrpSpPr>
            <a:grpSpLocks/>
          </p:cNvGrpSpPr>
          <p:nvPr/>
        </p:nvGrpSpPr>
        <p:grpSpPr bwMode="auto">
          <a:xfrm>
            <a:off x="2305224" y="1123603"/>
            <a:ext cx="5400675" cy="2160587"/>
            <a:chOff x="1746" y="1071"/>
            <a:chExt cx="3493" cy="1361"/>
          </a:xfrm>
        </p:grpSpPr>
        <p:sp>
          <p:nvSpPr>
            <p:cNvPr id="25615" name="Oval 15"/>
            <p:cNvSpPr>
              <a:spLocks noChangeArrowheads="1"/>
            </p:cNvSpPr>
            <p:nvPr/>
          </p:nvSpPr>
          <p:spPr bwMode="auto">
            <a:xfrm>
              <a:off x="1746" y="1071"/>
              <a:ext cx="907" cy="1361"/>
            </a:xfrm>
            <a:prstGeom prst="ellipse">
              <a:avLst/>
            </a:prstGeom>
            <a:solidFill>
              <a:schemeClr val="accent1">
                <a:alpha val="39999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5616" name="AutoShape 16"/>
            <p:cNvSpPr>
              <a:spLocks noChangeArrowheads="1"/>
            </p:cNvSpPr>
            <p:nvPr/>
          </p:nvSpPr>
          <p:spPr bwMode="auto">
            <a:xfrm>
              <a:off x="2699" y="1162"/>
              <a:ext cx="2540" cy="408"/>
            </a:xfrm>
            <a:prstGeom prst="wedgeRoundRectCallout">
              <a:avLst>
                <a:gd name="adj1" fmla="val -59644"/>
                <a:gd name="adj2" fmla="val 93384"/>
                <a:gd name="adj3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b="1"/>
                <a:t>Alta adsorçao</a:t>
              </a:r>
            </a:p>
          </p:txBody>
        </p:sp>
      </p:grpSp>
      <p:sp>
        <p:nvSpPr>
          <p:cNvPr id="25624" name="Rectangle 24"/>
          <p:cNvSpPr>
            <a:spLocks noChangeArrowheads="1"/>
          </p:cNvSpPr>
          <p:nvPr/>
        </p:nvSpPr>
        <p:spPr bwMode="auto">
          <a:xfrm>
            <a:off x="4753149" y="3139728"/>
            <a:ext cx="1512888" cy="6492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pSp>
        <p:nvGrpSpPr>
          <p:cNvPr id="25627" name="Group 27"/>
          <p:cNvGrpSpPr>
            <a:grpSpLocks/>
          </p:cNvGrpSpPr>
          <p:nvPr/>
        </p:nvGrpSpPr>
        <p:grpSpPr bwMode="auto">
          <a:xfrm>
            <a:off x="4646787" y="2565053"/>
            <a:ext cx="3922712" cy="2159000"/>
            <a:chOff x="3243" y="1979"/>
            <a:chExt cx="2471" cy="1360"/>
          </a:xfrm>
        </p:grpSpPr>
        <p:sp>
          <p:nvSpPr>
            <p:cNvPr id="25617" name="Oval 17"/>
            <p:cNvSpPr>
              <a:spLocks noChangeArrowheads="1"/>
            </p:cNvSpPr>
            <p:nvPr/>
          </p:nvSpPr>
          <p:spPr bwMode="auto">
            <a:xfrm>
              <a:off x="3243" y="2840"/>
              <a:ext cx="1633" cy="499"/>
            </a:xfrm>
            <a:prstGeom prst="ellipse">
              <a:avLst/>
            </a:prstGeom>
            <a:solidFill>
              <a:schemeClr val="accent1">
                <a:alpha val="39999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5621" name="AutoShape 21"/>
            <p:cNvSpPr>
              <a:spLocks noChangeArrowheads="1"/>
            </p:cNvSpPr>
            <p:nvPr/>
          </p:nvSpPr>
          <p:spPr bwMode="auto">
            <a:xfrm>
              <a:off x="3379" y="1979"/>
              <a:ext cx="2335" cy="635"/>
            </a:xfrm>
            <a:prstGeom prst="wedgeRoundRectCallout">
              <a:avLst>
                <a:gd name="adj1" fmla="val -6060"/>
                <a:gd name="adj2" fmla="val 122125"/>
                <a:gd name="adj3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b="1"/>
                <a:t>Alta solubilidade e tolerância a seca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6D20D-5DD0-4E15-A6F7-D18A9F086065}" type="datetime1">
              <a:rPr lang="pt-BR"/>
              <a:pPr/>
              <a:t>28/02/16</a:t>
            </a:fld>
            <a:endParaRPr lang="pt-BR"/>
          </a:p>
        </p:txBody>
      </p:sp>
      <p:sp>
        <p:nvSpPr>
          <p:cNvPr id="21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pjchrist@esalq.usp.br</a:t>
            </a:r>
          </a:p>
        </p:txBody>
      </p:sp>
      <p:sp>
        <p:nvSpPr>
          <p:cNvPr id="22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BF56E-7AD0-4241-BF90-0FD42B8BC035}" type="slidenum">
              <a:rPr lang="pt-BR"/>
              <a:pPr/>
              <a:t>32</a:t>
            </a:fld>
            <a:endParaRPr lang="pt-BR"/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1046162" y="668338"/>
            <a:ext cx="6766197" cy="461665"/>
          </a:xfrm>
          <a:prstGeom prst="rect">
            <a:avLst/>
          </a:prstGeom>
          <a:ln w="38100">
            <a:solidFill>
              <a:schemeClr val="bg1"/>
            </a:solidFill>
            <a:headEnd/>
            <a:tailEnd/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008000"/>
                </a:solidFill>
              </a:rPr>
              <a:t>Efeito do pH do solo na adsorção do Contain</a:t>
            </a:r>
          </a:p>
        </p:txBody>
      </p:sp>
      <p:graphicFrame>
        <p:nvGraphicFramePr>
          <p:cNvPr id="43051" name="Group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6085086"/>
              </p:ext>
            </p:extLst>
          </p:nvPr>
        </p:nvGraphicFramePr>
        <p:xfrm>
          <a:off x="396875" y="2132856"/>
          <a:ext cx="8496300" cy="2072640"/>
        </p:xfrm>
        <a:graphic>
          <a:graphicData uri="http://schemas.openxmlformats.org/drawingml/2006/table">
            <a:tbl>
              <a:tblPr/>
              <a:tblGrid>
                <a:gridCol w="2303463"/>
                <a:gridCol w="6192837"/>
              </a:tblGrid>
              <a:tr h="2762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pH do solo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% de herbicida na solução do solo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77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4,7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5,2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5,5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1AAC6-E937-470D-B901-72C07833C03B}" type="datetime1">
              <a:rPr lang="pt-BR"/>
              <a:pPr/>
              <a:t>28/02/16</a:t>
            </a:fld>
            <a:endParaRPr lang="pt-BR"/>
          </a:p>
        </p:txBody>
      </p:sp>
      <p:sp>
        <p:nvSpPr>
          <p:cNvPr id="60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pjchrist@esalq.usp.br</a:t>
            </a:r>
          </a:p>
        </p:txBody>
      </p:sp>
      <p:sp>
        <p:nvSpPr>
          <p:cNvPr id="61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7F36-1B29-4A6F-A7E6-E3D83DC32542}" type="slidenum">
              <a:rPr lang="pt-BR"/>
              <a:pPr/>
              <a:t>33</a:t>
            </a:fld>
            <a:endParaRPr lang="pt-BR"/>
          </a:p>
        </p:txBody>
      </p:sp>
      <p:graphicFrame>
        <p:nvGraphicFramePr>
          <p:cNvPr id="131512" name="Group 4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6573236"/>
              </p:ext>
            </p:extLst>
          </p:nvPr>
        </p:nvGraphicFramePr>
        <p:xfrm>
          <a:off x="368498" y="1254539"/>
          <a:ext cx="8235950" cy="4190685"/>
        </p:xfrm>
        <a:graphic>
          <a:graphicData uri="http://schemas.openxmlformats.org/drawingml/2006/table">
            <a:tbl>
              <a:tblPr/>
              <a:tblGrid>
                <a:gridCol w="2160588"/>
                <a:gridCol w="2376487"/>
                <a:gridCol w="3698875"/>
              </a:tblGrid>
              <a:tr h="32385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Herbicidas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pKa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Ingrediente ativo</a:t>
                      </a:r>
                    </a:p>
                  </a:txBody>
                  <a:tcPr marL="54000" marR="5400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Produto comercial</a:t>
                      </a:r>
                    </a:p>
                  </a:txBody>
                  <a:tcPr marL="54000" marR="540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Imazapic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8000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Plateau</a:t>
                      </a:r>
                    </a:p>
                  </a:txBody>
                  <a:tcPr marL="25200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3,9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54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Imazapyr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8000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Contain</a:t>
                      </a:r>
                    </a:p>
                  </a:txBody>
                  <a:tcPr marL="25200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1,9 e 2,6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Oxyfluorfen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8000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Goal</a:t>
                      </a:r>
                    </a:p>
                  </a:txBody>
                  <a:tcPr marL="25200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Sulfentrazone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8000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Boral</a:t>
                      </a:r>
                    </a:p>
                  </a:txBody>
                  <a:tcPr marL="25200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6,56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Ametrina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8000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Gesapax</a:t>
                      </a:r>
                    </a:p>
                  </a:txBody>
                  <a:tcPr marL="25200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4,1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Diuron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8000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Karmex</a:t>
                      </a:r>
                    </a:p>
                  </a:txBody>
                  <a:tcPr marL="25200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Metribuzin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8000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Sencor</a:t>
                      </a:r>
                    </a:p>
                  </a:txBody>
                  <a:tcPr marL="25200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Tebuthiuron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8000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Combine</a:t>
                      </a:r>
                    </a:p>
                  </a:txBody>
                  <a:tcPr marL="25200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Isoxaflutole/IFT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8000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Provence</a:t>
                      </a:r>
                    </a:p>
                  </a:txBody>
                  <a:tcPr marL="25200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4,3/1,1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Clomazone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8000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Gamit</a:t>
                      </a:r>
                    </a:p>
                  </a:txBody>
                  <a:tcPr marL="25200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Pendimethalin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8000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Herbadox</a:t>
                      </a:r>
                    </a:p>
                  </a:txBody>
                  <a:tcPr marL="25200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31513" name="Text Box 441"/>
          <p:cNvSpPr txBox="1">
            <a:spLocks noChangeArrowheads="1"/>
          </p:cNvSpPr>
          <p:nvPr/>
        </p:nvSpPr>
        <p:spPr bwMode="auto">
          <a:xfrm>
            <a:off x="827088" y="476672"/>
            <a:ext cx="6913264" cy="461665"/>
          </a:xfrm>
          <a:prstGeom prst="rect">
            <a:avLst/>
          </a:prstGeom>
          <a:solidFill>
            <a:schemeClr val="bg1"/>
          </a:solidFill>
          <a:ln w="38100">
            <a:headEnd/>
            <a:tailEnd/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008000"/>
                </a:solidFill>
              </a:rPr>
              <a:t>pKa dos principais herbicidas de cana-de-açúcar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6443C-8828-414A-AA37-5657728A10AF}" type="datetime1">
              <a:rPr lang="pt-BR"/>
              <a:pPr/>
              <a:t>28/02/16</a:t>
            </a:fld>
            <a:endParaRPr lang="pt-BR"/>
          </a:p>
        </p:txBody>
      </p:sp>
      <p:sp>
        <p:nvSpPr>
          <p:cNvPr id="40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pjchrist@esalq.usp.br</a:t>
            </a:r>
          </a:p>
        </p:txBody>
      </p:sp>
      <p:sp>
        <p:nvSpPr>
          <p:cNvPr id="41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E0EB-E4F2-46B8-85FC-F392855020CC}" type="slidenum">
              <a:rPr lang="pt-BR"/>
              <a:pPr/>
              <a:t>34</a:t>
            </a:fld>
            <a:endParaRPr lang="pt-BR"/>
          </a:p>
        </p:txBody>
      </p:sp>
      <p:sp>
        <p:nvSpPr>
          <p:cNvPr id="164868" name="Text Box 4"/>
          <p:cNvSpPr txBox="1">
            <a:spLocks noChangeArrowheads="1"/>
          </p:cNvSpPr>
          <p:nvPr/>
        </p:nvSpPr>
        <p:spPr bwMode="auto">
          <a:xfrm>
            <a:off x="912277" y="332656"/>
            <a:ext cx="7620163" cy="446276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pt-BR" sz="2300" b="1" dirty="0">
                <a:solidFill>
                  <a:srgbClr val="008000"/>
                </a:solidFill>
              </a:rPr>
              <a:t>Resumo da relação pH do solo x sorção dos herbicidas ácidos</a:t>
            </a:r>
          </a:p>
        </p:txBody>
      </p:sp>
      <p:sp>
        <p:nvSpPr>
          <p:cNvPr id="164869" name="Rectangle 5"/>
          <p:cNvSpPr>
            <a:spLocks noChangeArrowheads="1"/>
          </p:cNvSpPr>
          <p:nvPr/>
        </p:nvSpPr>
        <p:spPr bwMode="auto">
          <a:xfrm>
            <a:off x="0" y="1196752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80975" indent="-180975" algn="just" eaLnBrk="0" hangingPunct="0">
              <a:spcAft>
                <a:spcPct val="30000"/>
              </a:spcAft>
            </a:pPr>
            <a:r>
              <a:rPr kumimoji="1" lang="pt-BR" sz="1900" b="1">
                <a:cs typeface="Times New Roman" pitchFamily="18" charset="0"/>
              </a:rPr>
              <a:t>Jonge &amp; Jonge, 1999:</a:t>
            </a:r>
          </a:p>
        </p:txBody>
      </p:sp>
      <p:grpSp>
        <p:nvGrpSpPr>
          <p:cNvPr id="164881" name="Group 17"/>
          <p:cNvGrpSpPr>
            <a:grpSpLocks/>
          </p:cNvGrpSpPr>
          <p:nvPr/>
        </p:nvGrpSpPr>
        <p:grpSpPr bwMode="auto">
          <a:xfrm>
            <a:off x="107950" y="2080989"/>
            <a:ext cx="4105275" cy="557213"/>
            <a:chOff x="68" y="1706"/>
            <a:chExt cx="2586" cy="351"/>
          </a:xfrm>
        </p:grpSpPr>
        <p:sp>
          <p:nvSpPr>
            <p:cNvPr id="164870" name="Rectangle 6"/>
            <p:cNvSpPr>
              <a:spLocks noChangeArrowheads="1"/>
            </p:cNvSpPr>
            <p:nvPr/>
          </p:nvSpPr>
          <p:spPr bwMode="auto">
            <a:xfrm>
              <a:off x="68" y="1784"/>
              <a:ext cx="907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180975" indent="-180975" algn="ctr" eaLnBrk="0" hangingPunct="0">
                <a:spcAft>
                  <a:spcPct val="30000"/>
                </a:spcAft>
              </a:pPr>
              <a:r>
                <a:rPr kumimoji="1" lang="pt-BR" sz="2100" b="1">
                  <a:solidFill>
                    <a:srgbClr val="FF0000"/>
                  </a:solidFill>
                  <a:cs typeface="Times New Roman" pitchFamily="18" charset="0"/>
                </a:rPr>
                <a:t>Calagem</a:t>
              </a:r>
            </a:p>
          </p:txBody>
        </p:sp>
        <p:sp>
          <p:nvSpPr>
            <p:cNvPr id="164871" name="Line 7"/>
            <p:cNvSpPr>
              <a:spLocks noChangeShapeType="1"/>
            </p:cNvSpPr>
            <p:nvPr/>
          </p:nvSpPr>
          <p:spPr bwMode="auto">
            <a:xfrm>
              <a:off x="1020" y="1933"/>
              <a:ext cx="31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164872" name="Rectangle 8"/>
            <p:cNvSpPr>
              <a:spLocks noChangeArrowheads="1"/>
            </p:cNvSpPr>
            <p:nvPr/>
          </p:nvSpPr>
          <p:spPr bwMode="auto">
            <a:xfrm>
              <a:off x="1565" y="1797"/>
              <a:ext cx="1089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180975" indent="-180975" algn="ctr" eaLnBrk="0" hangingPunct="0">
                <a:spcAft>
                  <a:spcPct val="30000"/>
                </a:spcAft>
              </a:pPr>
              <a:r>
                <a:rPr kumimoji="1" lang="pt-BR" sz="2100" b="1">
                  <a:solidFill>
                    <a:srgbClr val="FF0000"/>
                  </a:solidFill>
                  <a:cs typeface="Times New Roman" pitchFamily="18" charset="0"/>
                </a:rPr>
                <a:t>pH e CTC</a:t>
              </a:r>
            </a:p>
          </p:txBody>
        </p:sp>
        <p:sp>
          <p:nvSpPr>
            <p:cNvPr id="164873" name="AutoShape 9"/>
            <p:cNvSpPr>
              <a:spLocks noChangeArrowheads="1"/>
            </p:cNvSpPr>
            <p:nvPr/>
          </p:nvSpPr>
          <p:spPr bwMode="auto">
            <a:xfrm>
              <a:off x="1337" y="1706"/>
              <a:ext cx="318" cy="317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164882" name="Group 18"/>
          <p:cNvGrpSpPr>
            <a:grpSpLocks/>
          </p:cNvGrpSpPr>
          <p:nvPr/>
        </p:nvGrpSpPr>
        <p:grpSpPr bwMode="auto">
          <a:xfrm>
            <a:off x="4067175" y="2080989"/>
            <a:ext cx="2738438" cy="557213"/>
            <a:chOff x="2562" y="1706"/>
            <a:chExt cx="1725" cy="351"/>
          </a:xfrm>
        </p:grpSpPr>
        <p:sp>
          <p:nvSpPr>
            <p:cNvPr id="164875" name="AutoShape 11"/>
            <p:cNvSpPr>
              <a:spLocks noChangeArrowheads="1"/>
            </p:cNvSpPr>
            <p:nvPr/>
          </p:nvSpPr>
          <p:spPr bwMode="auto">
            <a:xfrm flipV="1">
              <a:off x="2970" y="1706"/>
              <a:ext cx="318" cy="317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4876" name="Rectangle 12"/>
            <p:cNvSpPr>
              <a:spLocks noChangeArrowheads="1"/>
            </p:cNvSpPr>
            <p:nvPr/>
          </p:nvSpPr>
          <p:spPr bwMode="auto">
            <a:xfrm>
              <a:off x="3198" y="1797"/>
              <a:ext cx="1089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180975" indent="-180975" algn="ctr" eaLnBrk="0" hangingPunct="0">
                <a:spcAft>
                  <a:spcPct val="30000"/>
                </a:spcAft>
              </a:pPr>
              <a:r>
                <a:rPr kumimoji="1" lang="pt-BR" sz="2100" b="1">
                  <a:solidFill>
                    <a:srgbClr val="FF0000"/>
                  </a:solidFill>
                  <a:cs typeface="Times New Roman" pitchFamily="18" charset="0"/>
                </a:rPr>
                <a:t>Adsorção</a:t>
              </a:r>
            </a:p>
          </p:txBody>
        </p:sp>
        <p:sp>
          <p:nvSpPr>
            <p:cNvPr id="164877" name="Line 13"/>
            <p:cNvSpPr>
              <a:spLocks noChangeShapeType="1"/>
            </p:cNvSpPr>
            <p:nvPr/>
          </p:nvSpPr>
          <p:spPr bwMode="auto">
            <a:xfrm>
              <a:off x="2562" y="1933"/>
              <a:ext cx="31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64884" name="Group 20"/>
          <p:cNvGrpSpPr>
            <a:grpSpLocks/>
          </p:cNvGrpSpPr>
          <p:nvPr/>
        </p:nvGrpSpPr>
        <p:grpSpPr bwMode="auto">
          <a:xfrm>
            <a:off x="6588125" y="2082577"/>
            <a:ext cx="2520950" cy="555625"/>
            <a:chOff x="4150" y="1707"/>
            <a:chExt cx="1588" cy="350"/>
          </a:xfrm>
        </p:grpSpPr>
        <p:sp>
          <p:nvSpPr>
            <p:cNvPr id="164879" name="Line 15"/>
            <p:cNvSpPr>
              <a:spLocks noChangeShapeType="1"/>
            </p:cNvSpPr>
            <p:nvPr/>
          </p:nvSpPr>
          <p:spPr bwMode="auto">
            <a:xfrm>
              <a:off x="4150" y="1933"/>
              <a:ext cx="31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grpSp>
          <p:nvGrpSpPr>
            <p:cNvPr id="164883" name="Group 19"/>
            <p:cNvGrpSpPr>
              <a:grpSpLocks/>
            </p:cNvGrpSpPr>
            <p:nvPr/>
          </p:nvGrpSpPr>
          <p:grpSpPr bwMode="auto">
            <a:xfrm>
              <a:off x="4422" y="1707"/>
              <a:ext cx="1316" cy="350"/>
              <a:chOff x="4422" y="1707"/>
              <a:chExt cx="1316" cy="350"/>
            </a:xfrm>
          </p:grpSpPr>
          <p:sp>
            <p:nvSpPr>
              <p:cNvPr id="164878" name="AutoShape 14"/>
              <p:cNvSpPr>
                <a:spLocks noChangeArrowheads="1"/>
              </p:cNvSpPr>
              <p:nvPr/>
            </p:nvSpPr>
            <p:spPr bwMode="auto">
              <a:xfrm>
                <a:off x="4422" y="1707"/>
                <a:ext cx="318" cy="317"/>
              </a:xfrm>
              <a:prstGeom prst="upArrow">
                <a:avLst>
                  <a:gd name="adj1" fmla="val 50000"/>
                  <a:gd name="adj2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64880" name="Rectangle 16"/>
              <p:cNvSpPr>
                <a:spLocks noChangeArrowheads="1"/>
              </p:cNvSpPr>
              <p:nvPr/>
            </p:nvSpPr>
            <p:spPr bwMode="auto">
              <a:xfrm>
                <a:off x="4649" y="1797"/>
                <a:ext cx="1089" cy="2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marL="180975" indent="-180975" algn="ctr" eaLnBrk="0" hangingPunct="0">
                  <a:spcAft>
                    <a:spcPct val="30000"/>
                  </a:spcAft>
                </a:pPr>
                <a:r>
                  <a:rPr kumimoji="1" lang="pt-BR" sz="2100" b="1">
                    <a:solidFill>
                      <a:srgbClr val="FF0000"/>
                    </a:solidFill>
                    <a:cs typeface="Times New Roman" pitchFamily="18" charset="0"/>
                  </a:rPr>
                  <a:t>desorção</a:t>
                </a:r>
              </a:p>
            </p:txBody>
          </p:sp>
        </p:grpSp>
      </p:grpSp>
      <p:grpSp>
        <p:nvGrpSpPr>
          <p:cNvPr id="164908" name="Group 44"/>
          <p:cNvGrpSpPr>
            <a:grpSpLocks/>
          </p:cNvGrpSpPr>
          <p:nvPr/>
        </p:nvGrpSpPr>
        <p:grpSpPr bwMode="auto">
          <a:xfrm>
            <a:off x="250825" y="2730277"/>
            <a:ext cx="8569325" cy="1727200"/>
            <a:chOff x="158" y="2115"/>
            <a:chExt cx="5398" cy="1088"/>
          </a:xfrm>
        </p:grpSpPr>
        <p:sp>
          <p:nvSpPr>
            <p:cNvPr id="164885" name="Line 21"/>
            <p:cNvSpPr>
              <a:spLocks noChangeShapeType="1"/>
            </p:cNvSpPr>
            <p:nvPr/>
          </p:nvSpPr>
          <p:spPr bwMode="auto">
            <a:xfrm>
              <a:off x="2789" y="2115"/>
              <a:ext cx="0" cy="363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grpSp>
          <p:nvGrpSpPr>
            <p:cNvPr id="164897" name="Group 33"/>
            <p:cNvGrpSpPr>
              <a:grpSpLocks/>
            </p:cNvGrpSpPr>
            <p:nvPr/>
          </p:nvGrpSpPr>
          <p:grpSpPr bwMode="auto">
            <a:xfrm>
              <a:off x="158" y="2568"/>
              <a:ext cx="2357" cy="635"/>
              <a:chOff x="158" y="2568"/>
              <a:chExt cx="2357" cy="635"/>
            </a:xfrm>
          </p:grpSpPr>
          <p:sp>
            <p:nvSpPr>
              <p:cNvPr id="164890" name="Rectangle 26"/>
              <p:cNvSpPr>
                <a:spLocks noChangeArrowheads="1"/>
              </p:cNvSpPr>
              <p:nvPr/>
            </p:nvSpPr>
            <p:spPr bwMode="auto">
              <a:xfrm>
                <a:off x="158" y="2568"/>
                <a:ext cx="2313" cy="63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64887" name="AutoShape 23"/>
              <p:cNvSpPr>
                <a:spLocks noChangeArrowheads="1"/>
              </p:cNvSpPr>
              <p:nvPr/>
            </p:nvSpPr>
            <p:spPr bwMode="auto">
              <a:xfrm>
                <a:off x="294" y="2704"/>
                <a:ext cx="318" cy="317"/>
              </a:xfrm>
              <a:prstGeom prst="upArrow">
                <a:avLst>
                  <a:gd name="adj1" fmla="val 50000"/>
                  <a:gd name="adj2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64888" name="Rectangle 24"/>
              <p:cNvSpPr>
                <a:spLocks noChangeArrowheads="1"/>
              </p:cNvSpPr>
              <p:nvPr/>
            </p:nvSpPr>
            <p:spPr bwMode="auto">
              <a:xfrm>
                <a:off x="611" y="2658"/>
                <a:ext cx="1904" cy="4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Aft>
                    <a:spcPct val="30000"/>
                  </a:spcAft>
                </a:pPr>
                <a:r>
                  <a:rPr kumimoji="1" lang="pt-BR" sz="2100" b="1">
                    <a:solidFill>
                      <a:srgbClr val="FF0000"/>
                    </a:solidFill>
                    <a:cs typeface="Times New Roman" pitchFamily="18" charset="0"/>
                  </a:rPr>
                  <a:t>Cargas em o óxidos e hidróxidos de Fe e Al</a:t>
                </a:r>
              </a:p>
            </p:txBody>
          </p:sp>
        </p:grpSp>
        <p:grpSp>
          <p:nvGrpSpPr>
            <p:cNvPr id="164898" name="Group 34"/>
            <p:cNvGrpSpPr>
              <a:grpSpLocks/>
            </p:cNvGrpSpPr>
            <p:nvPr/>
          </p:nvGrpSpPr>
          <p:grpSpPr bwMode="auto">
            <a:xfrm>
              <a:off x="3199" y="2568"/>
              <a:ext cx="2357" cy="635"/>
              <a:chOff x="3199" y="2568"/>
              <a:chExt cx="2357" cy="635"/>
            </a:xfrm>
          </p:grpSpPr>
          <p:sp>
            <p:nvSpPr>
              <p:cNvPr id="164893" name="Rectangle 29"/>
              <p:cNvSpPr>
                <a:spLocks noChangeArrowheads="1"/>
              </p:cNvSpPr>
              <p:nvPr/>
            </p:nvSpPr>
            <p:spPr bwMode="auto">
              <a:xfrm>
                <a:off x="3199" y="2568"/>
                <a:ext cx="2313" cy="63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64894" name="AutoShape 30"/>
              <p:cNvSpPr>
                <a:spLocks noChangeArrowheads="1"/>
              </p:cNvSpPr>
              <p:nvPr/>
            </p:nvSpPr>
            <p:spPr bwMode="auto">
              <a:xfrm>
                <a:off x="3335" y="2704"/>
                <a:ext cx="318" cy="317"/>
              </a:xfrm>
              <a:prstGeom prst="upArrow">
                <a:avLst>
                  <a:gd name="adj1" fmla="val 50000"/>
                  <a:gd name="adj2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64895" name="Rectangle 31"/>
              <p:cNvSpPr>
                <a:spLocks noChangeArrowheads="1"/>
              </p:cNvSpPr>
              <p:nvPr/>
            </p:nvSpPr>
            <p:spPr bwMode="auto">
              <a:xfrm>
                <a:off x="3652" y="2658"/>
                <a:ext cx="1904" cy="4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Aft>
                    <a:spcPct val="30000"/>
                  </a:spcAft>
                </a:pPr>
                <a:r>
                  <a:rPr kumimoji="1" lang="pt-BR" sz="2100" b="1">
                    <a:solidFill>
                      <a:srgbClr val="FF0000"/>
                    </a:solidFill>
                    <a:cs typeface="Times New Roman" pitchFamily="18" charset="0"/>
                  </a:rPr>
                  <a:t>Cargas na M.O.S. em dissolução</a:t>
                </a:r>
              </a:p>
            </p:txBody>
          </p:sp>
        </p:grpSp>
        <p:sp>
          <p:nvSpPr>
            <p:cNvPr id="164896" name="Text Box 32"/>
            <p:cNvSpPr txBox="1">
              <a:spLocks noChangeArrowheads="1"/>
            </p:cNvSpPr>
            <p:nvPr/>
          </p:nvSpPr>
          <p:spPr bwMode="auto">
            <a:xfrm>
              <a:off x="2716" y="2791"/>
              <a:ext cx="20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2000" b="1"/>
                <a:t>+</a:t>
              </a:r>
            </a:p>
          </p:txBody>
        </p:sp>
      </p:grpSp>
      <p:grpSp>
        <p:nvGrpSpPr>
          <p:cNvPr id="164909" name="Group 45"/>
          <p:cNvGrpSpPr>
            <a:grpSpLocks/>
          </p:cNvGrpSpPr>
          <p:nvPr/>
        </p:nvGrpSpPr>
        <p:grpSpPr bwMode="auto">
          <a:xfrm>
            <a:off x="250825" y="4530502"/>
            <a:ext cx="8569325" cy="1008062"/>
            <a:chOff x="158" y="3249"/>
            <a:chExt cx="5398" cy="635"/>
          </a:xfrm>
        </p:grpSpPr>
        <p:grpSp>
          <p:nvGrpSpPr>
            <p:cNvPr id="164899" name="Group 35"/>
            <p:cNvGrpSpPr>
              <a:grpSpLocks/>
            </p:cNvGrpSpPr>
            <p:nvPr/>
          </p:nvGrpSpPr>
          <p:grpSpPr bwMode="auto">
            <a:xfrm>
              <a:off x="158" y="3249"/>
              <a:ext cx="2357" cy="635"/>
              <a:chOff x="158" y="2568"/>
              <a:chExt cx="2357" cy="635"/>
            </a:xfrm>
          </p:grpSpPr>
          <p:sp>
            <p:nvSpPr>
              <p:cNvPr id="164900" name="Rectangle 36"/>
              <p:cNvSpPr>
                <a:spLocks noChangeArrowheads="1"/>
              </p:cNvSpPr>
              <p:nvPr/>
            </p:nvSpPr>
            <p:spPr bwMode="auto">
              <a:xfrm>
                <a:off x="158" y="2568"/>
                <a:ext cx="2313" cy="63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64901" name="AutoShape 37"/>
              <p:cNvSpPr>
                <a:spLocks noChangeArrowheads="1"/>
              </p:cNvSpPr>
              <p:nvPr/>
            </p:nvSpPr>
            <p:spPr bwMode="auto">
              <a:xfrm>
                <a:off x="294" y="2704"/>
                <a:ext cx="318" cy="317"/>
              </a:xfrm>
              <a:prstGeom prst="upArrow">
                <a:avLst>
                  <a:gd name="adj1" fmla="val 50000"/>
                  <a:gd name="adj2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64902" name="Rectangle 38"/>
              <p:cNvSpPr>
                <a:spLocks noChangeArrowheads="1"/>
              </p:cNvSpPr>
              <p:nvPr/>
            </p:nvSpPr>
            <p:spPr bwMode="auto">
              <a:xfrm>
                <a:off x="611" y="2658"/>
                <a:ext cx="1904" cy="4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Aft>
                    <a:spcPct val="30000"/>
                  </a:spcAft>
                </a:pPr>
                <a:r>
                  <a:rPr kumimoji="1" lang="pt-BR" sz="2100" b="1">
                    <a:solidFill>
                      <a:srgbClr val="FF0000"/>
                    </a:solidFill>
                    <a:cs typeface="Times New Roman" pitchFamily="18" charset="0"/>
                  </a:rPr>
                  <a:t>Carga líquida negativa do herbicida</a:t>
                </a:r>
              </a:p>
            </p:txBody>
          </p:sp>
        </p:grpSp>
        <p:sp>
          <p:nvSpPr>
            <p:cNvPr id="164903" name="Text Box 39"/>
            <p:cNvSpPr txBox="1">
              <a:spLocks noChangeArrowheads="1"/>
            </p:cNvSpPr>
            <p:nvPr/>
          </p:nvSpPr>
          <p:spPr bwMode="auto">
            <a:xfrm>
              <a:off x="2716" y="3498"/>
              <a:ext cx="20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2000" b="1"/>
                <a:t>+</a:t>
              </a:r>
            </a:p>
          </p:txBody>
        </p:sp>
        <p:grpSp>
          <p:nvGrpSpPr>
            <p:cNvPr id="164904" name="Group 40"/>
            <p:cNvGrpSpPr>
              <a:grpSpLocks/>
            </p:cNvGrpSpPr>
            <p:nvPr/>
          </p:nvGrpSpPr>
          <p:grpSpPr bwMode="auto">
            <a:xfrm>
              <a:off x="3199" y="3249"/>
              <a:ext cx="2357" cy="635"/>
              <a:chOff x="158" y="2568"/>
              <a:chExt cx="2357" cy="635"/>
            </a:xfrm>
          </p:grpSpPr>
          <p:sp>
            <p:nvSpPr>
              <p:cNvPr id="164905" name="Rectangle 41"/>
              <p:cNvSpPr>
                <a:spLocks noChangeArrowheads="1"/>
              </p:cNvSpPr>
              <p:nvPr/>
            </p:nvSpPr>
            <p:spPr bwMode="auto">
              <a:xfrm>
                <a:off x="158" y="2568"/>
                <a:ext cx="2313" cy="63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64906" name="AutoShape 42"/>
              <p:cNvSpPr>
                <a:spLocks noChangeArrowheads="1"/>
              </p:cNvSpPr>
              <p:nvPr/>
            </p:nvSpPr>
            <p:spPr bwMode="auto">
              <a:xfrm>
                <a:off x="294" y="2704"/>
                <a:ext cx="318" cy="317"/>
              </a:xfrm>
              <a:prstGeom prst="upArrow">
                <a:avLst>
                  <a:gd name="adj1" fmla="val 50000"/>
                  <a:gd name="adj2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64907" name="Rectangle 43"/>
              <p:cNvSpPr>
                <a:spLocks noChangeArrowheads="1"/>
              </p:cNvSpPr>
              <p:nvPr/>
            </p:nvSpPr>
            <p:spPr bwMode="auto">
              <a:xfrm>
                <a:off x="611" y="2658"/>
                <a:ext cx="1904" cy="4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Aft>
                    <a:spcPct val="30000"/>
                  </a:spcAft>
                </a:pPr>
                <a:r>
                  <a:rPr kumimoji="1" lang="pt-BR" sz="2100" b="1">
                    <a:solidFill>
                      <a:srgbClr val="FF0000"/>
                    </a:solidFill>
                    <a:cs typeface="Times New Roman" pitchFamily="18" charset="0"/>
                  </a:rPr>
                  <a:t>Atividade microbiana e química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5636865"/>
            <a:ext cx="2133600" cy="365125"/>
          </a:xfrm>
        </p:spPr>
        <p:txBody>
          <a:bodyPr/>
          <a:lstStyle/>
          <a:p>
            <a:fld id="{5E779ED1-0F6D-4244-AA2C-9034D1EDD2F4}" type="datetime1">
              <a:rPr lang="pt-BR"/>
              <a:pPr/>
              <a:t>28/02/16</a:t>
            </a:fld>
            <a:endParaRPr lang="pt-BR"/>
          </a:p>
        </p:txBody>
      </p:sp>
      <p:sp>
        <p:nvSpPr>
          <p:cNvPr id="64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5636865"/>
            <a:ext cx="2895600" cy="365125"/>
          </a:xfrm>
        </p:spPr>
        <p:txBody>
          <a:bodyPr/>
          <a:lstStyle/>
          <a:p>
            <a:r>
              <a:rPr lang="pt-BR"/>
              <a:t>pjchrist@esalq.usp.br</a:t>
            </a:r>
          </a:p>
        </p:txBody>
      </p:sp>
      <p:sp>
        <p:nvSpPr>
          <p:cNvPr id="65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5636865"/>
            <a:ext cx="2133600" cy="365125"/>
          </a:xfrm>
        </p:spPr>
        <p:txBody>
          <a:bodyPr/>
          <a:lstStyle/>
          <a:p>
            <a:fld id="{55533D6B-BC9F-4B73-9D51-8E4EB2BF835D}" type="slidenum">
              <a:rPr lang="pt-BR"/>
              <a:pPr/>
              <a:t>35</a:t>
            </a:fld>
            <a:endParaRPr lang="pt-BR"/>
          </a:p>
        </p:txBody>
      </p:sp>
      <p:sp>
        <p:nvSpPr>
          <p:cNvPr id="195586" name="Rectangle 2"/>
          <p:cNvSpPr>
            <a:spLocks noChangeArrowheads="1"/>
          </p:cNvSpPr>
          <p:nvPr/>
        </p:nvSpPr>
        <p:spPr bwMode="auto">
          <a:xfrm>
            <a:off x="179388" y="3430240"/>
            <a:ext cx="8713787" cy="24479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pt-BR" b="1"/>
          </a:p>
        </p:txBody>
      </p:sp>
      <p:sp>
        <p:nvSpPr>
          <p:cNvPr id="195587" name="Text Box 3"/>
          <p:cNvSpPr txBox="1">
            <a:spLocks noChangeArrowheads="1"/>
          </p:cNvSpPr>
          <p:nvPr/>
        </p:nvSpPr>
        <p:spPr bwMode="auto">
          <a:xfrm>
            <a:off x="1562100" y="260648"/>
            <a:ext cx="5351710" cy="461665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kumimoji="1" lang="pt-BR" sz="2400" b="1" dirty="0">
                <a:solidFill>
                  <a:schemeClr val="accent1">
                    <a:lumMod val="50000"/>
                  </a:schemeClr>
                </a:solidFill>
              </a:rPr>
              <a:t>Perdas do herbicida por volatilidade</a:t>
            </a:r>
          </a:p>
        </p:txBody>
      </p:sp>
      <p:sp>
        <p:nvSpPr>
          <p:cNvPr id="195588" name="Rectangle 4"/>
          <p:cNvSpPr>
            <a:spLocks noChangeArrowheads="1"/>
          </p:cNvSpPr>
          <p:nvPr/>
        </p:nvSpPr>
        <p:spPr bwMode="auto">
          <a:xfrm>
            <a:off x="215900" y="980728"/>
            <a:ext cx="89281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kumimoji="1" lang="pt-BR" sz="2100" b="1">
                <a:solidFill>
                  <a:srgbClr val="008000"/>
                </a:solidFill>
                <a:cs typeface="Times New Roman" pitchFamily="18" charset="0"/>
              </a:rPr>
              <a:t>Pressão de vapor (P)</a:t>
            </a:r>
            <a:r>
              <a:rPr kumimoji="1" lang="pt-BR" sz="2100" b="1">
                <a:solidFill>
                  <a:srgbClr val="008000"/>
                </a:solidFill>
              </a:rPr>
              <a:t> – potencial de volatilização do herbicida</a:t>
            </a:r>
            <a:endParaRPr kumimoji="1" lang="en-US" sz="2100" b="1">
              <a:solidFill>
                <a:srgbClr val="008000"/>
              </a:solidFill>
            </a:endParaRPr>
          </a:p>
        </p:txBody>
      </p:sp>
      <p:sp>
        <p:nvSpPr>
          <p:cNvPr id="195589" name="Rectangle 5"/>
          <p:cNvSpPr>
            <a:spLocks noChangeArrowheads="1"/>
          </p:cNvSpPr>
          <p:nvPr/>
        </p:nvSpPr>
        <p:spPr bwMode="auto">
          <a:xfrm>
            <a:off x="0" y="1591915"/>
            <a:ext cx="9144000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80975" indent="-180975" algn="just" eaLnBrk="0" hangingPunct="0">
              <a:spcAft>
                <a:spcPct val="30000"/>
              </a:spcAft>
              <a:buFontTx/>
              <a:buChar char="-"/>
            </a:pPr>
            <a:r>
              <a:rPr kumimoji="1" lang="pt-BR" sz="1900" b="1">
                <a:cs typeface="Times New Roman" pitchFamily="18" charset="0"/>
              </a:rPr>
              <a:t>P = pressão exercida por um vapor em equilíbrio com um líquido, a uma determinada temperatura</a:t>
            </a:r>
          </a:p>
          <a:p>
            <a:pPr marL="180975" indent="-180975" algn="just" eaLnBrk="0" hangingPunct="0">
              <a:spcAft>
                <a:spcPct val="30000"/>
              </a:spcAft>
              <a:buFontTx/>
              <a:buChar char="-"/>
            </a:pPr>
            <a:r>
              <a:rPr kumimoji="1" lang="pt-BR" sz="1900" b="1">
                <a:cs typeface="Times New Roman" pitchFamily="18" charset="0"/>
              </a:rPr>
              <a:t>A P do herbicida é normalmente expressa em mmHg a 25ºC </a:t>
            </a:r>
          </a:p>
        </p:txBody>
      </p:sp>
      <p:sp>
        <p:nvSpPr>
          <p:cNvPr id="195590" name="Rectangle 6"/>
          <p:cNvSpPr>
            <a:spLocks noChangeArrowheads="1"/>
          </p:cNvSpPr>
          <p:nvPr/>
        </p:nvSpPr>
        <p:spPr bwMode="auto">
          <a:xfrm>
            <a:off x="0" y="2742853"/>
            <a:ext cx="9144000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80975" indent="-180975" algn="just" eaLnBrk="0" hangingPunct="0">
              <a:spcAft>
                <a:spcPct val="30000"/>
              </a:spcAft>
              <a:buFontTx/>
              <a:buChar char="-"/>
            </a:pPr>
            <a:r>
              <a:rPr kumimoji="1" lang="pt-BR" sz="1900" b="1">
                <a:cs typeface="Times New Roman" pitchFamily="18" charset="0"/>
              </a:rPr>
              <a:t>A volatilidade dos herbicidas aumenta em condições de alta temperatura e em baixa umidade relativa do ar</a:t>
            </a:r>
          </a:p>
        </p:txBody>
      </p:sp>
      <p:grpSp>
        <p:nvGrpSpPr>
          <p:cNvPr id="195591" name="Group 7"/>
          <p:cNvGrpSpPr>
            <a:grpSpLocks/>
          </p:cNvGrpSpPr>
          <p:nvPr/>
        </p:nvGrpSpPr>
        <p:grpSpPr bwMode="auto">
          <a:xfrm>
            <a:off x="528638" y="3504853"/>
            <a:ext cx="8088312" cy="2300287"/>
            <a:chOff x="333" y="1437"/>
            <a:chExt cx="5095" cy="1449"/>
          </a:xfrm>
        </p:grpSpPr>
        <p:sp>
          <p:nvSpPr>
            <p:cNvPr id="195592" name="Line 8"/>
            <p:cNvSpPr>
              <a:spLocks noChangeShapeType="1"/>
            </p:cNvSpPr>
            <p:nvPr/>
          </p:nvSpPr>
          <p:spPr bwMode="auto">
            <a:xfrm>
              <a:off x="725" y="2684"/>
              <a:ext cx="61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593" name="Line 9"/>
            <p:cNvSpPr>
              <a:spLocks noChangeShapeType="1"/>
            </p:cNvSpPr>
            <p:nvPr/>
          </p:nvSpPr>
          <p:spPr bwMode="auto">
            <a:xfrm flipV="1">
              <a:off x="720" y="2201"/>
              <a:ext cx="0" cy="48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594" name="Line 10"/>
            <p:cNvSpPr>
              <a:spLocks noChangeShapeType="1"/>
            </p:cNvSpPr>
            <p:nvPr/>
          </p:nvSpPr>
          <p:spPr bwMode="auto">
            <a:xfrm flipV="1">
              <a:off x="1344" y="2201"/>
              <a:ext cx="0" cy="48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595" name="Line 11"/>
            <p:cNvSpPr>
              <a:spLocks noChangeShapeType="1"/>
            </p:cNvSpPr>
            <p:nvPr/>
          </p:nvSpPr>
          <p:spPr bwMode="auto">
            <a:xfrm flipV="1">
              <a:off x="725" y="2057"/>
              <a:ext cx="183" cy="1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596" name="Line 12"/>
            <p:cNvSpPr>
              <a:spLocks noChangeShapeType="1"/>
            </p:cNvSpPr>
            <p:nvPr/>
          </p:nvSpPr>
          <p:spPr bwMode="auto">
            <a:xfrm flipH="1" flipV="1">
              <a:off x="1149" y="2057"/>
              <a:ext cx="199" cy="1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597" name="Line 13"/>
            <p:cNvSpPr>
              <a:spLocks noChangeShapeType="1"/>
            </p:cNvSpPr>
            <p:nvPr/>
          </p:nvSpPr>
          <p:spPr bwMode="auto">
            <a:xfrm flipV="1">
              <a:off x="912" y="2009"/>
              <a:ext cx="0" cy="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598" name="Line 14"/>
            <p:cNvSpPr>
              <a:spLocks noChangeShapeType="1"/>
            </p:cNvSpPr>
            <p:nvPr/>
          </p:nvSpPr>
          <p:spPr bwMode="auto">
            <a:xfrm flipV="1">
              <a:off x="1152" y="2009"/>
              <a:ext cx="0" cy="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599" name="Rectangle 15"/>
            <p:cNvSpPr>
              <a:spLocks noChangeArrowheads="1"/>
            </p:cNvSpPr>
            <p:nvPr/>
          </p:nvSpPr>
          <p:spPr bwMode="auto">
            <a:xfrm>
              <a:off x="865" y="1965"/>
              <a:ext cx="334" cy="46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600" name="Rectangle 16"/>
            <p:cNvSpPr>
              <a:spLocks noChangeArrowheads="1"/>
            </p:cNvSpPr>
            <p:nvPr/>
          </p:nvSpPr>
          <p:spPr bwMode="auto">
            <a:xfrm>
              <a:off x="721" y="2541"/>
              <a:ext cx="622" cy="142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601" name="AutoShape 17"/>
            <p:cNvSpPr>
              <a:spLocks noChangeArrowheads="1"/>
            </p:cNvSpPr>
            <p:nvPr/>
          </p:nvSpPr>
          <p:spPr bwMode="auto">
            <a:xfrm rot="16200000">
              <a:off x="769" y="2493"/>
              <a:ext cx="46" cy="46"/>
            </a:xfrm>
            <a:prstGeom prst="rightArrow">
              <a:avLst>
                <a:gd name="adj1" fmla="val 50000"/>
                <a:gd name="adj2" fmla="val 25000"/>
              </a:avLst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602" name="AutoShape 18"/>
            <p:cNvSpPr>
              <a:spLocks noChangeArrowheads="1"/>
            </p:cNvSpPr>
            <p:nvPr/>
          </p:nvSpPr>
          <p:spPr bwMode="auto">
            <a:xfrm rot="16200000">
              <a:off x="913" y="2493"/>
              <a:ext cx="46" cy="46"/>
            </a:xfrm>
            <a:prstGeom prst="rightArrow">
              <a:avLst>
                <a:gd name="adj1" fmla="val 50000"/>
                <a:gd name="adj2" fmla="val 25000"/>
              </a:avLst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603" name="AutoShape 19"/>
            <p:cNvSpPr>
              <a:spLocks noChangeArrowheads="1"/>
            </p:cNvSpPr>
            <p:nvPr/>
          </p:nvSpPr>
          <p:spPr bwMode="auto">
            <a:xfrm rot="16200000">
              <a:off x="1153" y="2493"/>
              <a:ext cx="46" cy="46"/>
            </a:xfrm>
            <a:prstGeom prst="rightArrow">
              <a:avLst>
                <a:gd name="adj1" fmla="val 50000"/>
                <a:gd name="adj2" fmla="val 25000"/>
              </a:avLst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604" name="AutoShape 20"/>
            <p:cNvSpPr>
              <a:spLocks noChangeArrowheads="1"/>
            </p:cNvSpPr>
            <p:nvPr/>
          </p:nvSpPr>
          <p:spPr bwMode="auto">
            <a:xfrm rot="16200000">
              <a:off x="1057" y="2493"/>
              <a:ext cx="46" cy="46"/>
            </a:xfrm>
            <a:prstGeom prst="rightArrow">
              <a:avLst>
                <a:gd name="adj1" fmla="val 50000"/>
                <a:gd name="adj2" fmla="val 25000"/>
              </a:avLst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605" name="AutoShape 21"/>
            <p:cNvSpPr>
              <a:spLocks noChangeArrowheads="1"/>
            </p:cNvSpPr>
            <p:nvPr/>
          </p:nvSpPr>
          <p:spPr bwMode="auto">
            <a:xfrm rot="16200000">
              <a:off x="817" y="2397"/>
              <a:ext cx="46" cy="46"/>
            </a:xfrm>
            <a:prstGeom prst="rightArrow">
              <a:avLst>
                <a:gd name="adj1" fmla="val 50000"/>
                <a:gd name="adj2" fmla="val 25000"/>
              </a:avLst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606" name="Oval 22"/>
            <p:cNvSpPr>
              <a:spLocks noChangeArrowheads="1"/>
            </p:cNvSpPr>
            <p:nvPr/>
          </p:nvSpPr>
          <p:spPr bwMode="auto">
            <a:xfrm>
              <a:off x="1009" y="2349"/>
              <a:ext cx="46" cy="4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607" name="Oval 23"/>
            <p:cNvSpPr>
              <a:spLocks noChangeArrowheads="1"/>
            </p:cNvSpPr>
            <p:nvPr/>
          </p:nvSpPr>
          <p:spPr bwMode="auto">
            <a:xfrm>
              <a:off x="1105" y="2445"/>
              <a:ext cx="46" cy="4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608" name="Oval 24"/>
            <p:cNvSpPr>
              <a:spLocks noChangeArrowheads="1"/>
            </p:cNvSpPr>
            <p:nvPr/>
          </p:nvSpPr>
          <p:spPr bwMode="auto">
            <a:xfrm>
              <a:off x="1201" y="2301"/>
              <a:ext cx="46" cy="4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609" name="Oval 25"/>
            <p:cNvSpPr>
              <a:spLocks noChangeArrowheads="1"/>
            </p:cNvSpPr>
            <p:nvPr/>
          </p:nvSpPr>
          <p:spPr bwMode="auto">
            <a:xfrm>
              <a:off x="1201" y="2205"/>
              <a:ext cx="46" cy="4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610" name="Oval 26"/>
            <p:cNvSpPr>
              <a:spLocks noChangeArrowheads="1"/>
            </p:cNvSpPr>
            <p:nvPr/>
          </p:nvSpPr>
          <p:spPr bwMode="auto">
            <a:xfrm>
              <a:off x="1249" y="2397"/>
              <a:ext cx="46" cy="4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611" name="Oval 27"/>
            <p:cNvSpPr>
              <a:spLocks noChangeArrowheads="1"/>
            </p:cNvSpPr>
            <p:nvPr/>
          </p:nvSpPr>
          <p:spPr bwMode="auto">
            <a:xfrm>
              <a:off x="817" y="2301"/>
              <a:ext cx="46" cy="4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612" name="Oval 28"/>
            <p:cNvSpPr>
              <a:spLocks noChangeArrowheads="1"/>
            </p:cNvSpPr>
            <p:nvPr/>
          </p:nvSpPr>
          <p:spPr bwMode="auto">
            <a:xfrm>
              <a:off x="961" y="2061"/>
              <a:ext cx="46" cy="4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613" name="Oval 29"/>
            <p:cNvSpPr>
              <a:spLocks noChangeArrowheads="1"/>
            </p:cNvSpPr>
            <p:nvPr/>
          </p:nvSpPr>
          <p:spPr bwMode="auto">
            <a:xfrm>
              <a:off x="865" y="2205"/>
              <a:ext cx="46" cy="4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614" name="Oval 30"/>
            <p:cNvSpPr>
              <a:spLocks noChangeArrowheads="1"/>
            </p:cNvSpPr>
            <p:nvPr/>
          </p:nvSpPr>
          <p:spPr bwMode="auto">
            <a:xfrm>
              <a:off x="1009" y="2205"/>
              <a:ext cx="46" cy="4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615" name="Line 31"/>
            <p:cNvSpPr>
              <a:spLocks noChangeShapeType="1"/>
            </p:cNvSpPr>
            <p:nvPr/>
          </p:nvSpPr>
          <p:spPr bwMode="auto">
            <a:xfrm flipV="1">
              <a:off x="960" y="1853"/>
              <a:ext cx="0" cy="319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616" name="Line 32"/>
            <p:cNvSpPr>
              <a:spLocks noChangeShapeType="1"/>
            </p:cNvSpPr>
            <p:nvPr/>
          </p:nvSpPr>
          <p:spPr bwMode="auto">
            <a:xfrm flipV="1">
              <a:off x="960" y="1625"/>
              <a:ext cx="0" cy="2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617" name="Line 33"/>
            <p:cNvSpPr>
              <a:spLocks noChangeShapeType="1"/>
            </p:cNvSpPr>
            <p:nvPr/>
          </p:nvSpPr>
          <p:spPr bwMode="auto">
            <a:xfrm flipH="1">
              <a:off x="333" y="1628"/>
              <a:ext cx="63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618" name="Line 34"/>
            <p:cNvSpPr>
              <a:spLocks noChangeShapeType="1"/>
            </p:cNvSpPr>
            <p:nvPr/>
          </p:nvSpPr>
          <p:spPr bwMode="auto">
            <a:xfrm>
              <a:off x="336" y="1633"/>
              <a:ext cx="0" cy="119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619" name="Line 35"/>
            <p:cNvSpPr>
              <a:spLocks noChangeShapeType="1"/>
            </p:cNvSpPr>
            <p:nvPr/>
          </p:nvSpPr>
          <p:spPr bwMode="auto">
            <a:xfrm>
              <a:off x="341" y="2828"/>
              <a:ext cx="176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620" name="Rectangle 36"/>
            <p:cNvSpPr>
              <a:spLocks noChangeArrowheads="1"/>
            </p:cNvSpPr>
            <p:nvPr/>
          </p:nvSpPr>
          <p:spPr bwMode="auto">
            <a:xfrm>
              <a:off x="2112" y="2592"/>
              <a:ext cx="1423" cy="29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pt-BR" sz="2400">
                  <a:latin typeface="Times New Roman" pitchFamily="18" charset="0"/>
                </a:rPr>
                <a:t>Pressão de vapor</a:t>
              </a:r>
            </a:p>
          </p:txBody>
        </p:sp>
        <p:sp>
          <p:nvSpPr>
            <p:cNvPr id="195621" name="Line 37"/>
            <p:cNvSpPr>
              <a:spLocks noChangeShapeType="1"/>
            </p:cNvSpPr>
            <p:nvPr/>
          </p:nvSpPr>
          <p:spPr bwMode="auto">
            <a:xfrm>
              <a:off x="4805" y="2684"/>
              <a:ext cx="61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622" name="Line 38"/>
            <p:cNvSpPr>
              <a:spLocks noChangeShapeType="1"/>
            </p:cNvSpPr>
            <p:nvPr/>
          </p:nvSpPr>
          <p:spPr bwMode="auto">
            <a:xfrm flipV="1">
              <a:off x="4800" y="2201"/>
              <a:ext cx="0" cy="48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623" name="Line 39"/>
            <p:cNvSpPr>
              <a:spLocks noChangeShapeType="1"/>
            </p:cNvSpPr>
            <p:nvPr/>
          </p:nvSpPr>
          <p:spPr bwMode="auto">
            <a:xfrm flipV="1">
              <a:off x="5424" y="2201"/>
              <a:ext cx="0" cy="48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624" name="Line 40"/>
            <p:cNvSpPr>
              <a:spLocks noChangeShapeType="1"/>
            </p:cNvSpPr>
            <p:nvPr/>
          </p:nvSpPr>
          <p:spPr bwMode="auto">
            <a:xfrm flipV="1">
              <a:off x="4805" y="2057"/>
              <a:ext cx="183" cy="1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625" name="Line 41"/>
            <p:cNvSpPr>
              <a:spLocks noChangeShapeType="1"/>
            </p:cNvSpPr>
            <p:nvPr/>
          </p:nvSpPr>
          <p:spPr bwMode="auto">
            <a:xfrm flipH="1" flipV="1">
              <a:off x="5229" y="2057"/>
              <a:ext cx="199" cy="1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626" name="Line 42"/>
            <p:cNvSpPr>
              <a:spLocks noChangeShapeType="1"/>
            </p:cNvSpPr>
            <p:nvPr/>
          </p:nvSpPr>
          <p:spPr bwMode="auto">
            <a:xfrm flipV="1">
              <a:off x="4992" y="2009"/>
              <a:ext cx="0" cy="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627" name="Line 43"/>
            <p:cNvSpPr>
              <a:spLocks noChangeShapeType="1"/>
            </p:cNvSpPr>
            <p:nvPr/>
          </p:nvSpPr>
          <p:spPr bwMode="auto">
            <a:xfrm flipV="1">
              <a:off x="5232" y="2009"/>
              <a:ext cx="0" cy="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628" name="Rectangle 44"/>
            <p:cNvSpPr>
              <a:spLocks noChangeArrowheads="1"/>
            </p:cNvSpPr>
            <p:nvPr/>
          </p:nvSpPr>
          <p:spPr bwMode="auto">
            <a:xfrm>
              <a:off x="4945" y="1965"/>
              <a:ext cx="334" cy="46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629" name="Rectangle 45"/>
            <p:cNvSpPr>
              <a:spLocks noChangeArrowheads="1"/>
            </p:cNvSpPr>
            <p:nvPr/>
          </p:nvSpPr>
          <p:spPr bwMode="auto">
            <a:xfrm>
              <a:off x="4801" y="2541"/>
              <a:ext cx="622" cy="142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630" name="AutoShape 46"/>
            <p:cNvSpPr>
              <a:spLocks noChangeArrowheads="1"/>
            </p:cNvSpPr>
            <p:nvPr/>
          </p:nvSpPr>
          <p:spPr bwMode="auto">
            <a:xfrm rot="16200000">
              <a:off x="5137" y="2493"/>
              <a:ext cx="46" cy="46"/>
            </a:xfrm>
            <a:prstGeom prst="rightArrow">
              <a:avLst>
                <a:gd name="adj1" fmla="val 50000"/>
                <a:gd name="adj2" fmla="val 25000"/>
              </a:avLst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631" name="Oval 47"/>
            <p:cNvSpPr>
              <a:spLocks noChangeArrowheads="1"/>
            </p:cNvSpPr>
            <p:nvPr/>
          </p:nvSpPr>
          <p:spPr bwMode="auto">
            <a:xfrm>
              <a:off x="5089" y="2349"/>
              <a:ext cx="46" cy="4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632" name="Oval 48"/>
            <p:cNvSpPr>
              <a:spLocks noChangeArrowheads="1"/>
            </p:cNvSpPr>
            <p:nvPr/>
          </p:nvSpPr>
          <p:spPr bwMode="auto">
            <a:xfrm>
              <a:off x="5281" y="2205"/>
              <a:ext cx="46" cy="4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633" name="Oval 49"/>
            <p:cNvSpPr>
              <a:spLocks noChangeArrowheads="1"/>
            </p:cNvSpPr>
            <p:nvPr/>
          </p:nvSpPr>
          <p:spPr bwMode="auto">
            <a:xfrm>
              <a:off x="5329" y="2397"/>
              <a:ext cx="46" cy="4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634" name="Oval 50"/>
            <p:cNvSpPr>
              <a:spLocks noChangeArrowheads="1"/>
            </p:cNvSpPr>
            <p:nvPr/>
          </p:nvSpPr>
          <p:spPr bwMode="auto">
            <a:xfrm>
              <a:off x="4945" y="2205"/>
              <a:ext cx="46" cy="4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635" name="Line 51"/>
            <p:cNvSpPr>
              <a:spLocks noChangeShapeType="1"/>
            </p:cNvSpPr>
            <p:nvPr/>
          </p:nvSpPr>
          <p:spPr bwMode="auto">
            <a:xfrm flipV="1">
              <a:off x="5040" y="1853"/>
              <a:ext cx="0" cy="319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636" name="Line 52"/>
            <p:cNvSpPr>
              <a:spLocks noChangeShapeType="1"/>
            </p:cNvSpPr>
            <p:nvPr/>
          </p:nvSpPr>
          <p:spPr bwMode="auto">
            <a:xfrm flipV="1">
              <a:off x="5040" y="1625"/>
              <a:ext cx="0" cy="2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637" name="Line 53"/>
            <p:cNvSpPr>
              <a:spLocks noChangeShapeType="1"/>
            </p:cNvSpPr>
            <p:nvPr/>
          </p:nvSpPr>
          <p:spPr bwMode="auto">
            <a:xfrm flipH="1">
              <a:off x="4413" y="1628"/>
              <a:ext cx="63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638" name="Line 54"/>
            <p:cNvSpPr>
              <a:spLocks noChangeShapeType="1"/>
            </p:cNvSpPr>
            <p:nvPr/>
          </p:nvSpPr>
          <p:spPr bwMode="auto">
            <a:xfrm>
              <a:off x="4416" y="1633"/>
              <a:ext cx="0" cy="119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639" name="Line 55"/>
            <p:cNvSpPr>
              <a:spLocks noChangeShapeType="1"/>
            </p:cNvSpPr>
            <p:nvPr/>
          </p:nvSpPr>
          <p:spPr bwMode="auto">
            <a:xfrm>
              <a:off x="3557" y="2828"/>
              <a:ext cx="85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640" name="Rectangle 56"/>
            <p:cNvSpPr>
              <a:spLocks noChangeArrowheads="1"/>
            </p:cNvSpPr>
            <p:nvPr/>
          </p:nvSpPr>
          <p:spPr bwMode="auto">
            <a:xfrm>
              <a:off x="2275" y="1749"/>
              <a:ext cx="188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pt-BR" b="1">
                  <a:latin typeface="Times New Roman" pitchFamily="18" charset="0"/>
                </a:rPr>
                <a:t>Trifluralina (2 x 10</a:t>
              </a:r>
              <a:r>
                <a:rPr lang="pt-BR" b="1" baseline="30000">
                  <a:latin typeface="Times New Roman" pitchFamily="18" charset="0"/>
                </a:rPr>
                <a:t>-4</a:t>
              </a:r>
              <a:r>
                <a:rPr lang="pt-BR" b="1">
                  <a:latin typeface="Times New Roman" pitchFamily="18" charset="0"/>
                </a:rPr>
                <a:t> mmHg)</a:t>
              </a:r>
            </a:p>
          </p:txBody>
        </p:sp>
        <p:sp>
          <p:nvSpPr>
            <p:cNvPr id="195641" name="Line 57"/>
            <p:cNvSpPr>
              <a:spLocks noChangeShapeType="1"/>
            </p:cNvSpPr>
            <p:nvPr/>
          </p:nvSpPr>
          <p:spPr bwMode="auto">
            <a:xfrm>
              <a:off x="4181" y="1921"/>
              <a:ext cx="711" cy="3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642" name="Rectangle 58"/>
            <p:cNvSpPr>
              <a:spLocks noChangeArrowheads="1"/>
            </p:cNvSpPr>
            <p:nvPr/>
          </p:nvSpPr>
          <p:spPr bwMode="auto">
            <a:xfrm>
              <a:off x="1545" y="1437"/>
              <a:ext cx="1426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pt-BR" b="1">
                  <a:latin typeface="Times New Roman" pitchFamily="18" charset="0"/>
                </a:rPr>
                <a:t>Acetona (270 mmHg)</a:t>
              </a:r>
            </a:p>
          </p:txBody>
        </p:sp>
        <p:sp>
          <p:nvSpPr>
            <p:cNvPr id="195643" name="Line 59"/>
            <p:cNvSpPr>
              <a:spLocks noChangeShapeType="1"/>
            </p:cNvSpPr>
            <p:nvPr/>
          </p:nvSpPr>
          <p:spPr bwMode="auto">
            <a:xfrm flipH="1">
              <a:off x="1101" y="1633"/>
              <a:ext cx="487" cy="6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644" name="Oval 60"/>
            <p:cNvSpPr>
              <a:spLocks noChangeArrowheads="1"/>
            </p:cNvSpPr>
            <p:nvPr/>
          </p:nvSpPr>
          <p:spPr bwMode="auto">
            <a:xfrm>
              <a:off x="2688" y="2156"/>
              <a:ext cx="288" cy="24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645" name="Line 61"/>
            <p:cNvSpPr>
              <a:spLocks noChangeShapeType="1"/>
            </p:cNvSpPr>
            <p:nvPr/>
          </p:nvSpPr>
          <p:spPr bwMode="auto">
            <a:xfrm>
              <a:off x="2832" y="2401"/>
              <a:ext cx="0" cy="18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646" name="Line 62"/>
            <p:cNvSpPr>
              <a:spLocks noChangeShapeType="1"/>
            </p:cNvSpPr>
            <p:nvPr/>
          </p:nvSpPr>
          <p:spPr bwMode="auto">
            <a:xfrm flipH="1" flipV="1">
              <a:off x="2733" y="2201"/>
              <a:ext cx="103" cy="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09B4E-9F99-4AAD-A52F-710E95F96903}" type="datetime1">
              <a:rPr lang="pt-BR"/>
              <a:pPr/>
              <a:t>28/02/16</a:t>
            </a:fld>
            <a:endParaRPr lang="pt-BR"/>
          </a:p>
        </p:txBody>
      </p:sp>
      <p:sp>
        <p:nvSpPr>
          <p:cNvPr id="12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pjchrist@esalq.usp.br</a:t>
            </a:r>
          </a:p>
        </p:txBody>
      </p:sp>
      <p:sp>
        <p:nvSpPr>
          <p:cNvPr id="13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3BB46-2B33-4EFF-B1F4-43E078E64A6F}" type="slidenum">
              <a:rPr lang="pt-BR"/>
              <a:pPr/>
              <a:t>36</a:t>
            </a:fld>
            <a:endParaRPr lang="pt-BR"/>
          </a:p>
        </p:txBody>
      </p:sp>
      <p:pic>
        <p:nvPicPr>
          <p:cNvPr id="196610" name="Picture 2" descr="Digitalizar001001"/>
          <p:cNvPicPr>
            <a:picLocks noChangeAspect="1" noChangeArrowheads="1"/>
          </p:cNvPicPr>
          <p:nvPr/>
        </p:nvPicPr>
        <p:blipFill>
          <a:blip r:embed="rId2"/>
          <a:srcRect l="43054" t="42863" r="23590" b="44333"/>
          <a:stretch>
            <a:fillRect/>
          </a:stretch>
        </p:blipFill>
        <p:spPr bwMode="auto">
          <a:xfrm>
            <a:off x="1692275" y="1188566"/>
            <a:ext cx="7056438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6611" name="Text Box 3"/>
          <p:cNvSpPr txBox="1">
            <a:spLocks noChangeArrowheads="1"/>
          </p:cNvSpPr>
          <p:nvPr/>
        </p:nvSpPr>
        <p:spPr bwMode="auto">
          <a:xfrm>
            <a:off x="3687763" y="5006503"/>
            <a:ext cx="3079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0000FF"/>
                </a:solidFill>
              </a:rPr>
              <a:t>Pressão de vapor (mm Hg)</a:t>
            </a:r>
          </a:p>
        </p:txBody>
      </p:sp>
      <p:sp>
        <p:nvSpPr>
          <p:cNvPr id="196612" name="Text Box 4"/>
          <p:cNvSpPr txBox="1">
            <a:spLocks noChangeArrowheads="1"/>
          </p:cNvSpPr>
          <p:nvPr/>
        </p:nvSpPr>
        <p:spPr bwMode="auto">
          <a:xfrm>
            <a:off x="284163" y="2990378"/>
            <a:ext cx="615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0000FF"/>
                </a:solidFill>
              </a:rPr>
              <a:t>Koc</a:t>
            </a:r>
          </a:p>
        </p:txBody>
      </p:sp>
      <p:sp>
        <p:nvSpPr>
          <p:cNvPr id="196613" name="Text Box 5"/>
          <p:cNvSpPr txBox="1">
            <a:spLocks noChangeArrowheads="1"/>
          </p:cNvSpPr>
          <p:nvPr/>
        </p:nvSpPr>
        <p:spPr bwMode="auto">
          <a:xfrm>
            <a:off x="1262063" y="4411191"/>
            <a:ext cx="50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/>
              <a:t>0,1</a:t>
            </a:r>
          </a:p>
        </p:txBody>
      </p:sp>
      <p:sp>
        <p:nvSpPr>
          <p:cNvPr id="196614" name="Text Box 6"/>
          <p:cNvSpPr txBox="1">
            <a:spLocks noChangeArrowheads="1"/>
          </p:cNvSpPr>
          <p:nvPr/>
        </p:nvSpPr>
        <p:spPr bwMode="auto">
          <a:xfrm>
            <a:off x="1331913" y="3546003"/>
            <a:ext cx="438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/>
              <a:t>10</a:t>
            </a:r>
          </a:p>
        </p:txBody>
      </p:sp>
      <p:sp>
        <p:nvSpPr>
          <p:cNvPr id="196615" name="Text Box 7"/>
          <p:cNvSpPr txBox="1">
            <a:spLocks noChangeArrowheads="1"/>
          </p:cNvSpPr>
          <p:nvPr/>
        </p:nvSpPr>
        <p:spPr bwMode="auto">
          <a:xfrm>
            <a:off x="1042988" y="2676053"/>
            <a:ext cx="692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/>
              <a:t>1000</a:t>
            </a:r>
          </a:p>
        </p:txBody>
      </p:sp>
      <p:sp>
        <p:nvSpPr>
          <p:cNvPr id="196616" name="Text Box 8"/>
          <p:cNvSpPr txBox="1">
            <a:spLocks noChangeArrowheads="1"/>
          </p:cNvSpPr>
          <p:nvPr/>
        </p:nvSpPr>
        <p:spPr bwMode="auto">
          <a:xfrm>
            <a:off x="1016000" y="1818803"/>
            <a:ext cx="819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/>
              <a:t>10000</a:t>
            </a:r>
          </a:p>
        </p:txBody>
      </p:sp>
      <p:sp>
        <p:nvSpPr>
          <p:cNvPr id="196617" name="Text Box 9"/>
          <p:cNvSpPr txBox="1">
            <a:spLocks noChangeArrowheads="1"/>
          </p:cNvSpPr>
          <p:nvPr/>
        </p:nvSpPr>
        <p:spPr bwMode="auto">
          <a:xfrm>
            <a:off x="4264025" y="1691803"/>
            <a:ext cx="13652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FF3300"/>
                </a:solidFill>
              </a:rPr>
              <a:t>Trifluralina</a:t>
            </a:r>
          </a:p>
        </p:txBody>
      </p:sp>
      <p:sp>
        <p:nvSpPr>
          <p:cNvPr id="196618" name="Text Box 10"/>
          <p:cNvSpPr txBox="1">
            <a:spLocks noChangeArrowheads="1"/>
          </p:cNvSpPr>
          <p:nvPr/>
        </p:nvSpPr>
        <p:spPr bwMode="auto">
          <a:xfrm>
            <a:off x="1098914" y="476672"/>
            <a:ext cx="6083092" cy="523220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008000"/>
                </a:solidFill>
              </a:rPr>
              <a:t>Relação entre o Koc e a Volatilização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B7AD9-11E7-40DD-BE20-EBB8A44746E6}" type="datetime1">
              <a:rPr lang="pt-BR"/>
              <a:pPr/>
              <a:t>28/02/16</a:t>
            </a:fld>
            <a:endParaRPr lang="pt-BR"/>
          </a:p>
        </p:txBody>
      </p:sp>
      <p:sp>
        <p:nvSpPr>
          <p:cNvPr id="1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pjchrist@esalq.usp.br</a:t>
            </a:r>
          </a:p>
        </p:txBody>
      </p:sp>
      <p:sp>
        <p:nvSpPr>
          <p:cNvPr id="1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1F789-2B74-4345-A695-1074C360C437}" type="slidenum">
              <a:rPr lang="pt-BR"/>
              <a:pPr/>
              <a:t>37</a:t>
            </a:fld>
            <a:endParaRPr lang="pt-BR"/>
          </a:p>
        </p:txBody>
      </p:sp>
      <p:sp>
        <p:nvSpPr>
          <p:cNvPr id="197634" name="Rectangle 2"/>
          <p:cNvSpPr>
            <a:spLocks noChangeArrowheads="1"/>
          </p:cNvSpPr>
          <p:nvPr/>
        </p:nvSpPr>
        <p:spPr bwMode="auto">
          <a:xfrm>
            <a:off x="2446462" y="1340768"/>
            <a:ext cx="5962650" cy="35321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97635" name="Line 3"/>
          <p:cNvSpPr>
            <a:spLocks noChangeShapeType="1"/>
          </p:cNvSpPr>
          <p:nvPr/>
        </p:nvSpPr>
        <p:spPr bwMode="auto">
          <a:xfrm flipV="1">
            <a:off x="2951287" y="1758281"/>
            <a:ext cx="4710113" cy="2700337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97636" name="Line 4"/>
          <p:cNvSpPr>
            <a:spLocks noChangeShapeType="1"/>
          </p:cNvSpPr>
          <p:nvPr/>
        </p:nvSpPr>
        <p:spPr bwMode="auto">
          <a:xfrm flipV="1">
            <a:off x="2951287" y="3674393"/>
            <a:ext cx="4873625" cy="784225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97637" name="Rectangle 5"/>
          <p:cNvSpPr>
            <a:spLocks noChangeArrowheads="1"/>
          </p:cNvSpPr>
          <p:nvPr/>
        </p:nvSpPr>
        <p:spPr bwMode="auto">
          <a:xfrm>
            <a:off x="4307012" y="3517231"/>
            <a:ext cx="27368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pt-BR" sz="2000" b="1">
                <a:solidFill>
                  <a:srgbClr val="FF3300"/>
                </a:solidFill>
              </a:rPr>
              <a:t>Alta solubilidade</a:t>
            </a:r>
          </a:p>
        </p:txBody>
      </p:sp>
      <p:sp>
        <p:nvSpPr>
          <p:cNvPr id="197638" name="Rectangle 6"/>
          <p:cNvSpPr>
            <a:spLocks noChangeArrowheads="1"/>
          </p:cNvSpPr>
          <p:nvPr/>
        </p:nvSpPr>
        <p:spPr bwMode="auto">
          <a:xfrm>
            <a:off x="3165600" y="2225006"/>
            <a:ext cx="2652712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pt-BR" sz="2000" b="1">
                <a:solidFill>
                  <a:srgbClr val="FF3300"/>
                </a:solidFill>
              </a:rPr>
              <a:t>Baixa solubilidade</a:t>
            </a:r>
          </a:p>
        </p:txBody>
      </p:sp>
      <p:sp>
        <p:nvSpPr>
          <p:cNvPr id="197639" name="Rectangle 7"/>
          <p:cNvSpPr>
            <a:spLocks noChangeArrowheads="1"/>
          </p:cNvSpPr>
          <p:nvPr/>
        </p:nvSpPr>
        <p:spPr bwMode="auto">
          <a:xfrm>
            <a:off x="3684712" y="5025356"/>
            <a:ext cx="3478213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pt-BR" sz="2000" b="1"/>
              <a:t>Pressão de vapor</a:t>
            </a:r>
            <a:endParaRPr lang="pt-BR" sz="2400" b="1"/>
          </a:p>
        </p:txBody>
      </p:sp>
      <p:sp>
        <p:nvSpPr>
          <p:cNvPr id="197640" name="Rectangle 8"/>
          <p:cNvSpPr>
            <a:spLocks noChangeArrowheads="1"/>
          </p:cNvSpPr>
          <p:nvPr/>
        </p:nvSpPr>
        <p:spPr bwMode="auto">
          <a:xfrm>
            <a:off x="179512" y="2045618"/>
            <a:ext cx="187642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pt-BR" sz="2000" b="1"/>
              <a:t>Perdas por volatilização</a:t>
            </a:r>
          </a:p>
        </p:txBody>
      </p:sp>
      <p:sp>
        <p:nvSpPr>
          <p:cNvPr id="197641" name="Line 9"/>
          <p:cNvSpPr>
            <a:spLocks noChangeShapeType="1"/>
          </p:cNvSpPr>
          <p:nvPr/>
        </p:nvSpPr>
        <p:spPr bwMode="auto">
          <a:xfrm>
            <a:off x="4087937" y="5533356"/>
            <a:ext cx="26003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97642" name="Line 10"/>
          <p:cNvSpPr>
            <a:spLocks noChangeShapeType="1"/>
          </p:cNvSpPr>
          <p:nvPr/>
        </p:nvSpPr>
        <p:spPr bwMode="auto">
          <a:xfrm flipV="1">
            <a:off x="2117850" y="1623343"/>
            <a:ext cx="0" cy="28225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97643" name="Text Box 11"/>
          <p:cNvSpPr txBox="1">
            <a:spLocks noChangeArrowheads="1"/>
          </p:cNvSpPr>
          <p:nvPr/>
        </p:nvSpPr>
        <p:spPr bwMode="auto">
          <a:xfrm>
            <a:off x="539552" y="404664"/>
            <a:ext cx="8162676" cy="461665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sz="2400" b="1">
                <a:solidFill>
                  <a:srgbClr val="008000"/>
                </a:solidFill>
              </a:rPr>
              <a:t>Pressão de Vapor e solubilidade afetam a volatilização</a:t>
            </a:r>
          </a:p>
        </p:txBody>
      </p:sp>
      <p:sp>
        <p:nvSpPr>
          <p:cNvPr id="197644" name="Line 12"/>
          <p:cNvSpPr>
            <a:spLocks noChangeShapeType="1"/>
          </p:cNvSpPr>
          <p:nvPr/>
        </p:nvSpPr>
        <p:spPr bwMode="auto">
          <a:xfrm flipV="1">
            <a:off x="6899400" y="2148806"/>
            <a:ext cx="0" cy="26638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197645" name="Text Box 13"/>
          <p:cNvSpPr txBox="1">
            <a:spLocks noChangeArrowheads="1"/>
          </p:cNvSpPr>
          <p:nvPr/>
        </p:nvSpPr>
        <p:spPr bwMode="auto">
          <a:xfrm>
            <a:off x="7023225" y="2096418"/>
            <a:ext cx="1365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/>
              <a:t>Trifluralina</a:t>
            </a:r>
          </a:p>
        </p:txBody>
      </p:sp>
      <p:sp>
        <p:nvSpPr>
          <p:cNvPr id="197646" name="Text Box 14"/>
          <p:cNvSpPr txBox="1">
            <a:spLocks noChangeArrowheads="1"/>
          </p:cNvSpPr>
          <p:nvPr/>
        </p:nvSpPr>
        <p:spPr bwMode="auto">
          <a:xfrm>
            <a:off x="6899400" y="3804568"/>
            <a:ext cx="1403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/>
              <a:t>Clomazone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44C8D-2320-4739-B375-39A715AF220F}" type="datetime1">
              <a:rPr lang="pt-BR"/>
              <a:pPr/>
              <a:t>28/02/16</a:t>
            </a:fld>
            <a:endParaRPr lang="pt-BR"/>
          </a:p>
        </p:txBody>
      </p:sp>
      <p:sp>
        <p:nvSpPr>
          <p:cNvPr id="5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pjchrist@esalq.usp.br</a:t>
            </a:r>
          </a:p>
        </p:txBody>
      </p:sp>
      <p:sp>
        <p:nvSpPr>
          <p:cNvPr id="5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19C7C-83C5-4979-8E70-4FD462854AAE}" type="slidenum">
              <a:rPr lang="pt-BR"/>
              <a:pPr/>
              <a:t>38</a:t>
            </a:fld>
            <a:endParaRPr lang="pt-BR"/>
          </a:p>
        </p:txBody>
      </p:sp>
      <p:sp>
        <p:nvSpPr>
          <p:cNvPr id="1986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99592" y="274638"/>
            <a:ext cx="7632848" cy="634082"/>
          </a:xfrm>
          <a:solidFill>
            <a:schemeClr val="bg1"/>
          </a:solidFill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pt-BR" sz="3000" b="1" dirty="0">
                <a:solidFill>
                  <a:srgbClr val="008000"/>
                </a:solidFill>
              </a:rPr>
              <a:t>Relação entre pressão de vapor e solubilidade</a:t>
            </a:r>
          </a:p>
        </p:txBody>
      </p:sp>
      <p:graphicFrame>
        <p:nvGraphicFramePr>
          <p:cNvPr id="198659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011138"/>
              </p:ext>
            </p:extLst>
          </p:nvPr>
        </p:nvGraphicFramePr>
        <p:xfrm>
          <a:off x="1260475" y="1268760"/>
          <a:ext cx="6624638" cy="4155840"/>
        </p:xfrm>
        <a:graphic>
          <a:graphicData uri="http://schemas.openxmlformats.org/drawingml/2006/table">
            <a:tbl>
              <a:tblPr/>
              <a:tblGrid>
                <a:gridCol w="2087563"/>
                <a:gridCol w="2089150"/>
                <a:gridCol w="2447925"/>
              </a:tblGrid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Herbicidas</a:t>
                      </a:r>
                    </a:p>
                  </a:txBody>
                  <a:tcPr marL="72000" marR="72000" marT="36000" marB="3600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Solubilidade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Pressão de vapor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Imazapic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72000" marT="36000" marB="3600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2.200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&lt;1,0x10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-7</a:t>
                      </a:r>
                      <a:endParaRPr kumimoji="0" lang="pt-BR" sz="1800" b="1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Imazapyr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72000" marT="36000" marB="3600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11.272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&lt;1,0x10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-7</a:t>
                      </a:r>
                      <a:endParaRPr kumimoji="0" lang="pt-BR" sz="1800" b="1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Oxyfluorfen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72000" marT="36000" marB="3600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&lt;0,1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2,0x10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-6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Sulfentrazone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72000" marT="36000" marB="3600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490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1,0 x 10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-6</a:t>
                      </a:r>
                      <a:endParaRPr kumimoji="0" lang="pt-BR" sz="1800" b="1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1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Ametrina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72000" marT="36000" marB="3600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8,4x10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-7</a:t>
                      </a:r>
                      <a:endParaRPr kumimoji="0" lang="pt-BR" sz="1800" b="1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Diuron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72000" marT="36000" marB="3600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42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6,9x10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-8</a:t>
                      </a:r>
                      <a:endParaRPr kumimoji="0" lang="pt-BR" sz="1800" b="1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Metribuzin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72000" marT="36000" marB="3600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1100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1,2x10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-7</a:t>
                      </a:r>
                      <a:endParaRPr kumimoji="0" lang="pt-BR" sz="1800" b="1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Tebuthiuron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72000" marT="36000" marB="3600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2500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1,0x10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-7</a:t>
                      </a:r>
                      <a:endParaRPr kumimoji="0" lang="pt-BR" sz="1800" b="1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Isoxaflutole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72000" marT="36000" marB="3600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6/362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7,5x10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-9</a:t>
                      </a:r>
                      <a:endParaRPr kumimoji="0" lang="pt-BR" sz="1800" b="1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Clomazone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72000" marT="36000" marB="3600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1100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1,4x10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-4</a:t>
                      </a:r>
                      <a:endParaRPr kumimoji="0" lang="pt-BR" sz="1800" b="1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Pendimethalin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72000" marT="36000" marB="3600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0,3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3,0 x 10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-5 </a:t>
                      </a:r>
                      <a:endParaRPr kumimoji="0" lang="pt-BR" sz="18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4A883-CC4B-43A1-AF4D-2CD9343FA159}" type="datetime1">
              <a:rPr lang="pt-BR"/>
              <a:pPr/>
              <a:t>28/02/16</a:t>
            </a:fld>
            <a:endParaRPr lang="pt-BR"/>
          </a:p>
        </p:txBody>
      </p:sp>
      <p:sp>
        <p:nvSpPr>
          <p:cNvPr id="1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pjchrist@esalq.usp.br</a:t>
            </a:r>
          </a:p>
        </p:txBody>
      </p:sp>
      <p:sp>
        <p:nvSpPr>
          <p:cNvPr id="1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8F863-5930-4B9A-9E77-61D015877D7A}" type="slidenum">
              <a:rPr lang="pt-BR"/>
              <a:pPr/>
              <a:t>39</a:t>
            </a:fld>
            <a:endParaRPr lang="pt-BR"/>
          </a:p>
        </p:txBody>
      </p:sp>
      <p:sp>
        <p:nvSpPr>
          <p:cNvPr id="199682" name="Text Box 2"/>
          <p:cNvSpPr txBox="1">
            <a:spLocks noChangeArrowheads="1"/>
          </p:cNvSpPr>
          <p:nvPr/>
        </p:nvSpPr>
        <p:spPr bwMode="auto">
          <a:xfrm>
            <a:off x="420688" y="515938"/>
            <a:ext cx="7788274" cy="523220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008000"/>
                </a:solidFill>
              </a:rPr>
              <a:t>Resumo do destino final do herbicida no solo</a:t>
            </a:r>
          </a:p>
        </p:txBody>
      </p:sp>
      <p:sp>
        <p:nvSpPr>
          <p:cNvPr id="199683" name="Rectangle 3"/>
          <p:cNvSpPr>
            <a:spLocks noChangeArrowheads="1"/>
          </p:cNvSpPr>
          <p:nvPr/>
        </p:nvSpPr>
        <p:spPr bwMode="auto">
          <a:xfrm>
            <a:off x="2411413" y="1418555"/>
            <a:ext cx="4465637" cy="33115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pt-BR" sz="3200" b="1"/>
              <a:t>ou</a:t>
            </a:r>
          </a:p>
        </p:txBody>
      </p:sp>
      <p:sp>
        <p:nvSpPr>
          <p:cNvPr id="199684" name="Line 4"/>
          <p:cNvSpPr>
            <a:spLocks noChangeShapeType="1"/>
          </p:cNvSpPr>
          <p:nvPr/>
        </p:nvSpPr>
        <p:spPr bwMode="auto">
          <a:xfrm flipH="1">
            <a:off x="5003800" y="1418555"/>
            <a:ext cx="1873250" cy="14398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199685" name="Rectangle 5"/>
          <p:cNvSpPr>
            <a:spLocks noChangeArrowheads="1"/>
          </p:cNvSpPr>
          <p:nvPr/>
        </p:nvSpPr>
        <p:spPr bwMode="auto">
          <a:xfrm>
            <a:off x="4211638" y="2858417"/>
            <a:ext cx="792162" cy="50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99686" name="Line 6"/>
          <p:cNvSpPr>
            <a:spLocks noChangeShapeType="1"/>
          </p:cNvSpPr>
          <p:nvPr/>
        </p:nvSpPr>
        <p:spPr bwMode="auto">
          <a:xfrm flipH="1">
            <a:off x="2411413" y="3363242"/>
            <a:ext cx="1800225" cy="13668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199687" name="Rectangle 7"/>
          <p:cNvSpPr>
            <a:spLocks noChangeArrowheads="1"/>
          </p:cNvSpPr>
          <p:nvPr/>
        </p:nvSpPr>
        <p:spPr bwMode="auto">
          <a:xfrm>
            <a:off x="2632075" y="1921792"/>
            <a:ext cx="2012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/>
              <a:t>Boa solubilidade</a:t>
            </a:r>
          </a:p>
        </p:txBody>
      </p:sp>
      <p:sp>
        <p:nvSpPr>
          <p:cNvPr id="199688" name="Rectangle 8"/>
          <p:cNvSpPr>
            <a:spLocks noChangeArrowheads="1"/>
          </p:cNvSpPr>
          <p:nvPr/>
        </p:nvSpPr>
        <p:spPr bwMode="auto">
          <a:xfrm>
            <a:off x="3997325" y="3860130"/>
            <a:ext cx="2190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/>
              <a:t>Baixa solubilidade</a:t>
            </a:r>
          </a:p>
        </p:txBody>
      </p:sp>
      <p:sp>
        <p:nvSpPr>
          <p:cNvPr id="199689" name="AutoShape 9"/>
          <p:cNvSpPr>
            <a:spLocks noChangeArrowheads="1"/>
          </p:cNvSpPr>
          <p:nvPr/>
        </p:nvSpPr>
        <p:spPr bwMode="auto">
          <a:xfrm>
            <a:off x="6589713" y="2858417"/>
            <a:ext cx="719137" cy="647700"/>
          </a:xfrm>
          <a:prstGeom prst="rightArrow">
            <a:avLst>
              <a:gd name="adj1" fmla="val 50000"/>
              <a:gd name="adj2" fmla="val 2775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99690" name="Text Box 10"/>
          <p:cNvSpPr txBox="1">
            <a:spLocks noChangeArrowheads="1"/>
          </p:cNvSpPr>
          <p:nvPr/>
        </p:nvSpPr>
        <p:spPr bwMode="auto">
          <a:xfrm>
            <a:off x="7308850" y="2931442"/>
            <a:ext cx="18002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BR" sz="1600" b="1"/>
              <a:t>Possibilidade de volatilização</a:t>
            </a:r>
          </a:p>
        </p:txBody>
      </p:sp>
      <p:sp>
        <p:nvSpPr>
          <p:cNvPr id="199691" name="Text Box 11"/>
          <p:cNvSpPr txBox="1">
            <a:spLocks noChangeArrowheads="1"/>
          </p:cNvSpPr>
          <p:nvPr/>
        </p:nvSpPr>
        <p:spPr bwMode="auto">
          <a:xfrm>
            <a:off x="3492500" y="5307930"/>
            <a:ext cx="2808288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BR" b="1"/>
              <a:t>Alta adsorção aos colóides do solo</a:t>
            </a:r>
          </a:p>
        </p:txBody>
      </p:sp>
      <p:sp>
        <p:nvSpPr>
          <p:cNvPr id="199692" name="AutoShape 12"/>
          <p:cNvSpPr>
            <a:spLocks noChangeArrowheads="1"/>
          </p:cNvSpPr>
          <p:nvPr/>
        </p:nvSpPr>
        <p:spPr bwMode="auto">
          <a:xfrm>
            <a:off x="4500563" y="4514180"/>
            <a:ext cx="792162" cy="649287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99693" name="Text Box 13"/>
          <p:cNvSpPr txBox="1">
            <a:spLocks noChangeArrowheads="1"/>
          </p:cNvSpPr>
          <p:nvPr/>
        </p:nvSpPr>
        <p:spPr bwMode="auto">
          <a:xfrm>
            <a:off x="34925" y="2642517"/>
            <a:ext cx="1944688" cy="1069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BR" sz="1600" b="1"/>
              <a:t>Movimentação com a água do solo e tolerância a seca</a:t>
            </a:r>
          </a:p>
        </p:txBody>
      </p:sp>
      <p:sp>
        <p:nvSpPr>
          <p:cNvPr id="199694" name="AutoShape 14"/>
          <p:cNvSpPr>
            <a:spLocks noChangeArrowheads="1"/>
          </p:cNvSpPr>
          <p:nvPr/>
        </p:nvSpPr>
        <p:spPr bwMode="auto">
          <a:xfrm rot="-10800000">
            <a:off x="1908175" y="2858417"/>
            <a:ext cx="719138" cy="647700"/>
          </a:xfrm>
          <a:prstGeom prst="rightArrow">
            <a:avLst>
              <a:gd name="adj1" fmla="val 50000"/>
              <a:gd name="adj2" fmla="val 2775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9AFF-21BE-4537-AAB4-ECC2D6F303C4}" type="datetime1">
              <a:rPr lang="pt-BR"/>
              <a:pPr/>
              <a:t>28/02/16</a:t>
            </a:fld>
            <a:endParaRPr lang="pt-BR" dirty="0"/>
          </a:p>
        </p:txBody>
      </p:sp>
      <p:sp>
        <p:nvSpPr>
          <p:cNvPr id="52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pjchrist@esalq.usp.br</a:t>
            </a:r>
          </a:p>
        </p:txBody>
      </p:sp>
      <p:sp>
        <p:nvSpPr>
          <p:cNvPr id="53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03F77-E8C0-459E-8489-224C6737C5FB}" type="slidenum">
              <a:rPr lang="pt-BR"/>
              <a:pPr/>
              <a:t>4</a:t>
            </a:fld>
            <a:endParaRPr lang="pt-BR" dirty="0"/>
          </a:p>
        </p:txBody>
      </p:sp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287338" y="260648"/>
            <a:ext cx="8532812" cy="519112"/>
          </a:xfrm>
          <a:prstGeom prst="rect">
            <a:avLst/>
          </a:prstGeom>
          <a:ln w="38100">
            <a:solidFill>
              <a:schemeClr val="bg1"/>
            </a:solidFill>
            <a:headEnd/>
            <a:tailEnd/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pt-BR" sz="2800" b="1" dirty="0">
                <a:solidFill>
                  <a:schemeClr val="accent2">
                    <a:lumMod val="50000"/>
                  </a:schemeClr>
                </a:solidFill>
              </a:rPr>
              <a:t>Processo de retenção de um herbicida no solo:</a:t>
            </a:r>
          </a:p>
        </p:txBody>
      </p:sp>
      <p:sp>
        <p:nvSpPr>
          <p:cNvPr id="115719" name="Rectangle 7"/>
          <p:cNvSpPr>
            <a:spLocks noChangeArrowheads="1"/>
          </p:cNvSpPr>
          <p:nvPr/>
        </p:nvSpPr>
        <p:spPr bwMode="auto">
          <a:xfrm>
            <a:off x="653355" y="4402931"/>
            <a:ext cx="1668463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pt-BR" sz="2000" b="1" dirty="0"/>
              <a:t>colóides</a:t>
            </a:r>
          </a:p>
        </p:txBody>
      </p:sp>
      <p:sp>
        <p:nvSpPr>
          <p:cNvPr id="115737" name="Rectangle 25"/>
          <p:cNvSpPr>
            <a:spLocks noChangeArrowheads="1"/>
          </p:cNvSpPr>
          <p:nvPr/>
        </p:nvSpPr>
        <p:spPr bwMode="auto">
          <a:xfrm rot="16200000">
            <a:off x="914499" y="1860550"/>
            <a:ext cx="760412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pt-BR" sz="2000" b="1" dirty="0" err="1">
                <a:solidFill>
                  <a:srgbClr val="008000"/>
                </a:solidFill>
              </a:rPr>
              <a:t>Herb</a:t>
            </a:r>
            <a:endParaRPr lang="pt-BR" sz="2000" b="1" baseline="30000" dirty="0">
              <a:solidFill>
                <a:srgbClr val="008000"/>
              </a:solidFill>
            </a:endParaRPr>
          </a:p>
        </p:txBody>
      </p:sp>
      <p:sp>
        <p:nvSpPr>
          <p:cNvPr id="115739" name="Rectangle 27"/>
          <p:cNvSpPr>
            <a:spLocks noChangeArrowheads="1"/>
          </p:cNvSpPr>
          <p:nvPr/>
        </p:nvSpPr>
        <p:spPr bwMode="auto">
          <a:xfrm>
            <a:off x="480318" y="2348706"/>
            <a:ext cx="760412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pt-BR" b="1">
                <a:solidFill>
                  <a:schemeClr val="bg1"/>
                </a:solidFill>
              </a:rPr>
              <a:t>Herb</a:t>
            </a:r>
            <a:endParaRPr lang="pt-BR" b="1" baseline="30000">
              <a:solidFill>
                <a:schemeClr val="bg1"/>
              </a:solidFill>
            </a:endParaRPr>
          </a:p>
        </p:txBody>
      </p:sp>
      <p:sp>
        <p:nvSpPr>
          <p:cNvPr id="115740" name="Rectangle 28"/>
          <p:cNvSpPr>
            <a:spLocks noChangeArrowheads="1"/>
          </p:cNvSpPr>
          <p:nvPr/>
        </p:nvSpPr>
        <p:spPr bwMode="auto">
          <a:xfrm rot="16200000">
            <a:off x="1465361" y="1814513"/>
            <a:ext cx="785813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pt-BR" sz="2000" b="1">
                <a:solidFill>
                  <a:srgbClr val="008000"/>
                </a:solidFill>
              </a:rPr>
              <a:t>Herb</a:t>
            </a:r>
            <a:endParaRPr lang="pt-BR" sz="2000" b="1" baseline="30000">
              <a:solidFill>
                <a:srgbClr val="008000"/>
              </a:solidFill>
            </a:endParaRPr>
          </a:p>
        </p:txBody>
      </p:sp>
      <p:sp>
        <p:nvSpPr>
          <p:cNvPr id="115741" name="Rectangle 29"/>
          <p:cNvSpPr>
            <a:spLocks noChangeArrowheads="1"/>
          </p:cNvSpPr>
          <p:nvPr/>
        </p:nvSpPr>
        <p:spPr bwMode="auto">
          <a:xfrm>
            <a:off x="448568" y="3212306"/>
            <a:ext cx="701675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pt-BR" b="1">
                <a:solidFill>
                  <a:schemeClr val="bg1"/>
                </a:solidFill>
              </a:rPr>
              <a:t>Herb</a:t>
            </a:r>
            <a:endParaRPr lang="pt-BR" b="1" baseline="30000">
              <a:solidFill>
                <a:schemeClr val="bg1"/>
              </a:solidFill>
            </a:endParaRPr>
          </a:p>
        </p:txBody>
      </p:sp>
      <p:grpSp>
        <p:nvGrpSpPr>
          <p:cNvPr id="115784" name="Group 72"/>
          <p:cNvGrpSpPr>
            <a:grpSpLocks/>
          </p:cNvGrpSpPr>
          <p:nvPr/>
        </p:nvGrpSpPr>
        <p:grpSpPr bwMode="auto">
          <a:xfrm>
            <a:off x="3545780" y="3572669"/>
            <a:ext cx="1200150" cy="503237"/>
            <a:chOff x="2472" y="2523"/>
            <a:chExt cx="756" cy="317"/>
          </a:xfrm>
        </p:grpSpPr>
        <p:sp>
          <p:nvSpPr>
            <p:cNvPr id="115746" name="Line 34"/>
            <p:cNvSpPr>
              <a:spLocks noChangeShapeType="1"/>
            </p:cNvSpPr>
            <p:nvPr/>
          </p:nvSpPr>
          <p:spPr bwMode="auto">
            <a:xfrm flipV="1">
              <a:off x="2517" y="2523"/>
              <a:ext cx="40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5763" name="Text Box 51"/>
            <p:cNvSpPr txBox="1">
              <a:spLocks noChangeArrowheads="1"/>
            </p:cNvSpPr>
            <p:nvPr/>
          </p:nvSpPr>
          <p:spPr bwMode="auto">
            <a:xfrm>
              <a:off x="2472" y="2609"/>
              <a:ext cx="7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b="1"/>
                <a:t>desorção</a:t>
              </a:r>
            </a:p>
          </p:txBody>
        </p:sp>
      </p:grpSp>
      <p:sp>
        <p:nvSpPr>
          <p:cNvPr id="115767" name="Line 55"/>
          <p:cNvSpPr>
            <a:spLocks noChangeShapeType="1"/>
          </p:cNvSpPr>
          <p:nvPr/>
        </p:nvSpPr>
        <p:spPr bwMode="auto">
          <a:xfrm rot="5400000" flipV="1">
            <a:off x="5849243" y="4436269"/>
            <a:ext cx="863600" cy="0"/>
          </a:xfrm>
          <a:prstGeom prst="line">
            <a:avLst/>
          </a:prstGeom>
          <a:noFill/>
          <a:ln w="7620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15768" name="Text Box 56"/>
          <p:cNvSpPr txBox="1">
            <a:spLocks noChangeArrowheads="1"/>
          </p:cNvSpPr>
          <p:nvPr/>
        </p:nvSpPr>
        <p:spPr bwMode="auto">
          <a:xfrm>
            <a:off x="5706368" y="4868069"/>
            <a:ext cx="1098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800000"/>
                </a:solidFill>
              </a:rPr>
              <a:t>lixiviado</a:t>
            </a:r>
          </a:p>
        </p:txBody>
      </p:sp>
      <p:grpSp>
        <p:nvGrpSpPr>
          <p:cNvPr id="115786" name="Group 74"/>
          <p:cNvGrpSpPr>
            <a:grpSpLocks/>
          </p:cNvGrpSpPr>
          <p:nvPr/>
        </p:nvGrpSpPr>
        <p:grpSpPr bwMode="auto">
          <a:xfrm>
            <a:off x="4553843" y="1124744"/>
            <a:ext cx="3311525" cy="1439862"/>
            <a:chOff x="3107" y="981"/>
            <a:chExt cx="2086" cy="907"/>
          </a:xfrm>
        </p:grpSpPr>
        <p:sp>
          <p:nvSpPr>
            <p:cNvPr id="115769" name="Line 57"/>
            <p:cNvSpPr>
              <a:spLocks noChangeShapeType="1"/>
            </p:cNvSpPr>
            <p:nvPr/>
          </p:nvSpPr>
          <p:spPr bwMode="auto">
            <a:xfrm rot="5400000" flipV="1">
              <a:off x="3878" y="1616"/>
              <a:ext cx="544" cy="0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5770" name="Text Box 58"/>
            <p:cNvSpPr txBox="1">
              <a:spLocks noChangeArrowheads="1"/>
            </p:cNvSpPr>
            <p:nvPr/>
          </p:nvSpPr>
          <p:spPr bwMode="auto">
            <a:xfrm>
              <a:off x="3107" y="981"/>
              <a:ext cx="208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pt-BR" b="1">
                  <a:solidFill>
                    <a:srgbClr val="0000FF"/>
                  </a:solidFill>
                </a:rPr>
                <a:t>Absorvido pelas plantas, Volatilizado e “runoff”</a:t>
              </a:r>
            </a:p>
          </p:txBody>
        </p:sp>
      </p:grpSp>
      <p:grpSp>
        <p:nvGrpSpPr>
          <p:cNvPr id="115785" name="Group 73"/>
          <p:cNvGrpSpPr>
            <a:grpSpLocks/>
          </p:cNvGrpSpPr>
          <p:nvPr/>
        </p:nvGrpSpPr>
        <p:grpSpPr bwMode="auto">
          <a:xfrm>
            <a:off x="6425505" y="2714179"/>
            <a:ext cx="2466975" cy="915987"/>
            <a:chOff x="4286" y="1979"/>
            <a:chExt cx="1554" cy="577"/>
          </a:xfrm>
        </p:grpSpPr>
        <p:sp>
          <p:nvSpPr>
            <p:cNvPr id="115771" name="Text Box 59"/>
            <p:cNvSpPr txBox="1">
              <a:spLocks noChangeArrowheads="1"/>
            </p:cNvSpPr>
            <p:nvPr/>
          </p:nvSpPr>
          <p:spPr bwMode="auto">
            <a:xfrm>
              <a:off x="4785" y="1979"/>
              <a:ext cx="1055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pt-BR" b="1" dirty="0">
                  <a:solidFill>
                    <a:srgbClr val="FF0000"/>
                  </a:solidFill>
                </a:rPr>
                <a:t>Degradação biológica e química</a:t>
              </a:r>
            </a:p>
          </p:txBody>
        </p:sp>
        <p:sp>
          <p:nvSpPr>
            <p:cNvPr id="115772" name="Line 60"/>
            <p:cNvSpPr>
              <a:spLocks noChangeShapeType="1"/>
            </p:cNvSpPr>
            <p:nvPr/>
          </p:nvSpPr>
          <p:spPr bwMode="auto">
            <a:xfrm flipV="1">
              <a:off x="4286" y="2205"/>
              <a:ext cx="544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115782" name="Group 70"/>
          <p:cNvGrpSpPr>
            <a:grpSpLocks/>
          </p:cNvGrpSpPr>
          <p:nvPr/>
        </p:nvGrpSpPr>
        <p:grpSpPr bwMode="auto">
          <a:xfrm>
            <a:off x="305693" y="2132806"/>
            <a:ext cx="6953250" cy="2303463"/>
            <a:chOff x="431" y="1616"/>
            <a:chExt cx="4380" cy="1451"/>
          </a:xfrm>
        </p:grpSpPr>
        <p:sp>
          <p:nvSpPr>
            <p:cNvPr id="115718" name="Rectangle 6"/>
            <p:cNvSpPr>
              <a:spLocks noChangeArrowheads="1"/>
            </p:cNvSpPr>
            <p:nvPr/>
          </p:nvSpPr>
          <p:spPr bwMode="auto">
            <a:xfrm>
              <a:off x="431" y="1771"/>
              <a:ext cx="1498" cy="1296"/>
            </a:xfrm>
            <a:prstGeom prst="rect">
              <a:avLst/>
            </a:prstGeom>
            <a:solidFill>
              <a:srgbClr val="7144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5743" name="Rectangle 31"/>
            <p:cNvSpPr>
              <a:spLocks noChangeArrowheads="1"/>
            </p:cNvSpPr>
            <p:nvPr/>
          </p:nvSpPr>
          <p:spPr bwMode="auto">
            <a:xfrm>
              <a:off x="1882" y="2659"/>
              <a:ext cx="479" cy="2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pt-BR" sz="2000" b="1">
                  <a:solidFill>
                    <a:srgbClr val="008000"/>
                  </a:solidFill>
                </a:rPr>
                <a:t>Herb</a:t>
              </a:r>
              <a:endParaRPr lang="pt-BR" sz="2000" b="1" baseline="30000">
                <a:solidFill>
                  <a:srgbClr val="008000"/>
                </a:solidFill>
              </a:endParaRPr>
            </a:p>
          </p:txBody>
        </p:sp>
        <p:sp>
          <p:nvSpPr>
            <p:cNvPr id="115744" name="Rectangle 32"/>
            <p:cNvSpPr>
              <a:spLocks noChangeArrowheads="1"/>
            </p:cNvSpPr>
            <p:nvPr/>
          </p:nvSpPr>
          <p:spPr bwMode="auto">
            <a:xfrm>
              <a:off x="1902" y="1783"/>
              <a:ext cx="479" cy="2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pt-BR" sz="2000" b="1">
                  <a:solidFill>
                    <a:srgbClr val="008000"/>
                  </a:solidFill>
                </a:rPr>
                <a:t>Herb</a:t>
              </a:r>
              <a:endParaRPr lang="pt-BR" sz="2000" b="1" baseline="30000">
                <a:solidFill>
                  <a:srgbClr val="008000"/>
                </a:solidFill>
              </a:endParaRPr>
            </a:p>
          </p:txBody>
        </p:sp>
        <p:sp>
          <p:nvSpPr>
            <p:cNvPr id="115745" name="Line 33"/>
            <p:cNvSpPr>
              <a:spLocks noChangeShapeType="1"/>
            </p:cNvSpPr>
            <p:nvPr/>
          </p:nvSpPr>
          <p:spPr bwMode="auto">
            <a:xfrm>
              <a:off x="2426" y="2151"/>
              <a:ext cx="1050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5756" name="Rectangle 44"/>
            <p:cNvSpPr>
              <a:spLocks noChangeArrowheads="1"/>
            </p:cNvSpPr>
            <p:nvPr/>
          </p:nvSpPr>
          <p:spPr bwMode="auto">
            <a:xfrm>
              <a:off x="3651" y="1616"/>
              <a:ext cx="479" cy="2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pt-BR" sz="2000" b="1">
                  <a:solidFill>
                    <a:srgbClr val="008000"/>
                  </a:solidFill>
                </a:rPr>
                <a:t>Herb</a:t>
              </a:r>
              <a:endParaRPr lang="pt-BR" sz="2000" b="1" baseline="30000">
                <a:solidFill>
                  <a:srgbClr val="008000"/>
                </a:solidFill>
              </a:endParaRPr>
            </a:p>
          </p:txBody>
        </p:sp>
        <p:sp>
          <p:nvSpPr>
            <p:cNvPr id="115757" name="Rectangle 45"/>
            <p:cNvSpPr>
              <a:spLocks noChangeArrowheads="1"/>
            </p:cNvSpPr>
            <p:nvPr/>
          </p:nvSpPr>
          <p:spPr bwMode="auto">
            <a:xfrm>
              <a:off x="3424" y="2478"/>
              <a:ext cx="479" cy="2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pt-BR" sz="2000" b="1">
                  <a:solidFill>
                    <a:srgbClr val="008000"/>
                  </a:solidFill>
                </a:rPr>
                <a:t>Herb</a:t>
              </a:r>
              <a:endParaRPr lang="pt-BR" sz="2000" b="1" baseline="30000">
                <a:solidFill>
                  <a:srgbClr val="008000"/>
                </a:solidFill>
              </a:endParaRPr>
            </a:p>
          </p:txBody>
        </p:sp>
        <p:sp>
          <p:nvSpPr>
            <p:cNvPr id="115758" name="Rectangle 46"/>
            <p:cNvSpPr>
              <a:spLocks noChangeArrowheads="1"/>
            </p:cNvSpPr>
            <p:nvPr/>
          </p:nvSpPr>
          <p:spPr bwMode="auto">
            <a:xfrm>
              <a:off x="3878" y="1888"/>
              <a:ext cx="479" cy="2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pt-BR" sz="2000" b="1">
                  <a:solidFill>
                    <a:srgbClr val="008000"/>
                  </a:solidFill>
                </a:rPr>
                <a:t>Herb</a:t>
              </a:r>
              <a:endParaRPr lang="pt-BR" sz="2000" b="1" baseline="30000">
                <a:solidFill>
                  <a:srgbClr val="008000"/>
                </a:solidFill>
              </a:endParaRPr>
            </a:p>
          </p:txBody>
        </p:sp>
        <p:sp>
          <p:nvSpPr>
            <p:cNvPr id="115759" name="Rectangle 47"/>
            <p:cNvSpPr>
              <a:spLocks noChangeArrowheads="1"/>
            </p:cNvSpPr>
            <p:nvPr/>
          </p:nvSpPr>
          <p:spPr bwMode="auto">
            <a:xfrm>
              <a:off x="4105" y="2251"/>
              <a:ext cx="479" cy="2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pt-BR" sz="2000" b="1">
                  <a:solidFill>
                    <a:srgbClr val="008000"/>
                  </a:solidFill>
                </a:rPr>
                <a:t>Herb</a:t>
              </a:r>
              <a:endParaRPr lang="pt-BR" sz="2000" b="1" baseline="30000">
                <a:solidFill>
                  <a:srgbClr val="008000"/>
                </a:solidFill>
              </a:endParaRPr>
            </a:p>
          </p:txBody>
        </p:sp>
        <p:sp>
          <p:nvSpPr>
            <p:cNvPr id="115762" name="Text Box 50"/>
            <p:cNvSpPr txBox="1">
              <a:spLocks noChangeArrowheads="1"/>
            </p:cNvSpPr>
            <p:nvPr/>
          </p:nvSpPr>
          <p:spPr bwMode="auto">
            <a:xfrm>
              <a:off x="2700" y="1888"/>
              <a:ext cx="7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b="1"/>
                <a:t>adsorção</a:t>
              </a:r>
            </a:p>
          </p:txBody>
        </p:sp>
        <p:sp>
          <p:nvSpPr>
            <p:cNvPr id="115764" name="Rectangle 52"/>
            <p:cNvSpPr>
              <a:spLocks noChangeArrowheads="1"/>
            </p:cNvSpPr>
            <p:nvPr/>
          </p:nvSpPr>
          <p:spPr bwMode="auto">
            <a:xfrm>
              <a:off x="4332" y="1661"/>
              <a:ext cx="479" cy="2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pt-BR" sz="2000" b="1">
                  <a:solidFill>
                    <a:srgbClr val="008000"/>
                  </a:solidFill>
                </a:rPr>
                <a:t>Herb</a:t>
              </a:r>
              <a:endParaRPr lang="pt-BR" sz="2000" b="1" baseline="30000">
                <a:solidFill>
                  <a:srgbClr val="008000"/>
                </a:solidFill>
              </a:endParaRPr>
            </a:p>
          </p:txBody>
        </p:sp>
        <p:sp>
          <p:nvSpPr>
            <p:cNvPr id="115765" name="Rectangle 53"/>
            <p:cNvSpPr>
              <a:spLocks noChangeArrowheads="1"/>
            </p:cNvSpPr>
            <p:nvPr/>
          </p:nvSpPr>
          <p:spPr bwMode="auto">
            <a:xfrm>
              <a:off x="4014" y="2568"/>
              <a:ext cx="479" cy="2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pt-BR" sz="2000" b="1">
                  <a:solidFill>
                    <a:srgbClr val="008000"/>
                  </a:solidFill>
                </a:rPr>
                <a:t>Herb</a:t>
              </a:r>
              <a:endParaRPr lang="pt-BR" sz="2000" b="1" baseline="30000">
                <a:solidFill>
                  <a:srgbClr val="008000"/>
                </a:solidFill>
              </a:endParaRPr>
            </a:p>
          </p:txBody>
        </p:sp>
        <p:sp>
          <p:nvSpPr>
            <p:cNvPr id="115766" name="Rectangle 54"/>
            <p:cNvSpPr>
              <a:spLocks noChangeArrowheads="1"/>
            </p:cNvSpPr>
            <p:nvPr/>
          </p:nvSpPr>
          <p:spPr bwMode="auto">
            <a:xfrm>
              <a:off x="3651" y="2115"/>
              <a:ext cx="479" cy="2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pt-BR" sz="2000" b="1">
                  <a:solidFill>
                    <a:srgbClr val="008000"/>
                  </a:solidFill>
                </a:rPr>
                <a:t>Herb</a:t>
              </a:r>
              <a:endParaRPr lang="pt-BR" sz="2000" b="1" baseline="30000">
                <a:solidFill>
                  <a:srgbClr val="008000"/>
                </a:solidFill>
              </a:endParaRPr>
            </a:p>
          </p:txBody>
        </p:sp>
        <p:sp>
          <p:nvSpPr>
            <p:cNvPr id="115773" name="Rectangle 61"/>
            <p:cNvSpPr>
              <a:spLocks noChangeArrowheads="1"/>
            </p:cNvSpPr>
            <p:nvPr/>
          </p:nvSpPr>
          <p:spPr bwMode="auto">
            <a:xfrm>
              <a:off x="1902" y="1957"/>
              <a:ext cx="479" cy="2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pt-BR" sz="2000" b="1">
                  <a:solidFill>
                    <a:srgbClr val="008000"/>
                  </a:solidFill>
                </a:rPr>
                <a:t>Herb</a:t>
              </a:r>
              <a:endParaRPr lang="pt-BR" sz="2000" b="1" baseline="30000">
                <a:solidFill>
                  <a:srgbClr val="008000"/>
                </a:solidFill>
              </a:endParaRPr>
            </a:p>
          </p:txBody>
        </p:sp>
        <p:sp>
          <p:nvSpPr>
            <p:cNvPr id="115774" name="Rectangle 62"/>
            <p:cNvSpPr>
              <a:spLocks noChangeArrowheads="1"/>
            </p:cNvSpPr>
            <p:nvPr/>
          </p:nvSpPr>
          <p:spPr bwMode="auto">
            <a:xfrm>
              <a:off x="1902" y="2139"/>
              <a:ext cx="479" cy="2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pt-BR" sz="2000" b="1">
                  <a:solidFill>
                    <a:srgbClr val="008000"/>
                  </a:solidFill>
                </a:rPr>
                <a:t>Herb</a:t>
              </a:r>
              <a:endParaRPr lang="pt-BR" sz="2000" b="1" baseline="30000">
                <a:solidFill>
                  <a:srgbClr val="008000"/>
                </a:solidFill>
              </a:endParaRPr>
            </a:p>
          </p:txBody>
        </p:sp>
        <p:sp>
          <p:nvSpPr>
            <p:cNvPr id="115775" name="Rectangle 63"/>
            <p:cNvSpPr>
              <a:spLocks noChangeArrowheads="1"/>
            </p:cNvSpPr>
            <p:nvPr/>
          </p:nvSpPr>
          <p:spPr bwMode="auto">
            <a:xfrm>
              <a:off x="1882" y="2432"/>
              <a:ext cx="479" cy="2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pt-BR" sz="2000" b="1">
                  <a:solidFill>
                    <a:srgbClr val="008000"/>
                  </a:solidFill>
                </a:rPr>
                <a:t>Herb</a:t>
              </a:r>
              <a:endParaRPr lang="pt-BR" sz="2000" b="1" baseline="30000">
                <a:solidFill>
                  <a:srgbClr val="008000"/>
                </a:solidFill>
              </a:endParaRPr>
            </a:p>
          </p:txBody>
        </p:sp>
      </p:grpSp>
      <p:grpSp>
        <p:nvGrpSpPr>
          <p:cNvPr id="115783" name="Group 71"/>
          <p:cNvGrpSpPr>
            <a:grpSpLocks/>
          </p:cNvGrpSpPr>
          <p:nvPr/>
        </p:nvGrpSpPr>
        <p:grpSpPr bwMode="auto">
          <a:xfrm>
            <a:off x="664468" y="2591594"/>
            <a:ext cx="2162175" cy="1704975"/>
            <a:chOff x="657" y="1905"/>
            <a:chExt cx="1362" cy="1074"/>
          </a:xfrm>
        </p:grpSpPr>
        <p:sp>
          <p:nvSpPr>
            <p:cNvPr id="115776" name="Rectangle 64"/>
            <p:cNvSpPr>
              <a:spLocks noChangeArrowheads="1"/>
            </p:cNvSpPr>
            <p:nvPr/>
          </p:nvSpPr>
          <p:spPr bwMode="auto">
            <a:xfrm>
              <a:off x="1156" y="2750"/>
              <a:ext cx="479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eaLnBrk="0" hangingPunct="0"/>
              <a:r>
                <a:rPr lang="pt-BR" b="1">
                  <a:solidFill>
                    <a:schemeClr val="bg1"/>
                  </a:solidFill>
                </a:rPr>
                <a:t>Herb</a:t>
              </a:r>
              <a:endParaRPr lang="pt-BR" b="1" baseline="30000">
                <a:solidFill>
                  <a:schemeClr val="bg1"/>
                </a:solidFill>
              </a:endParaRPr>
            </a:p>
          </p:txBody>
        </p:sp>
        <p:sp>
          <p:nvSpPr>
            <p:cNvPr id="115777" name="Line 65"/>
            <p:cNvSpPr>
              <a:spLocks noChangeShapeType="1"/>
            </p:cNvSpPr>
            <p:nvPr/>
          </p:nvSpPr>
          <p:spPr bwMode="auto">
            <a:xfrm>
              <a:off x="657" y="2160"/>
              <a:ext cx="10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5778" name="Rectangle 66"/>
            <p:cNvSpPr>
              <a:spLocks noChangeArrowheads="1"/>
            </p:cNvSpPr>
            <p:nvPr/>
          </p:nvSpPr>
          <p:spPr bwMode="auto">
            <a:xfrm>
              <a:off x="702" y="1905"/>
              <a:ext cx="1316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algn="ctr" eaLnBrk="0" hangingPunct="0"/>
              <a:r>
                <a:rPr lang="pt-BR" b="1">
                  <a:solidFill>
                    <a:srgbClr val="FFFF00"/>
                  </a:solidFill>
                </a:rPr>
                <a:t>Resíduo ligado</a:t>
              </a:r>
            </a:p>
          </p:txBody>
        </p:sp>
        <p:sp>
          <p:nvSpPr>
            <p:cNvPr id="115779" name="Rectangle 67"/>
            <p:cNvSpPr>
              <a:spLocks noChangeArrowheads="1"/>
            </p:cNvSpPr>
            <p:nvPr/>
          </p:nvSpPr>
          <p:spPr bwMode="auto">
            <a:xfrm>
              <a:off x="1247" y="2205"/>
              <a:ext cx="479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eaLnBrk="0" hangingPunct="0"/>
              <a:r>
                <a:rPr lang="pt-BR" b="1">
                  <a:solidFill>
                    <a:schemeClr val="bg1"/>
                  </a:solidFill>
                </a:rPr>
                <a:t>Herb</a:t>
              </a:r>
              <a:endParaRPr lang="pt-BR" b="1" baseline="30000">
                <a:solidFill>
                  <a:schemeClr val="bg1"/>
                </a:solidFill>
              </a:endParaRPr>
            </a:p>
          </p:txBody>
        </p:sp>
        <p:sp>
          <p:nvSpPr>
            <p:cNvPr id="115780" name="Line 68"/>
            <p:cNvSpPr>
              <a:spLocks noChangeShapeType="1"/>
            </p:cNvSpPr>
            <p:nvPr/>
          </p:nvSpPr>
          <p:spPr bwMode="auto">
            <a:xfrm flipV="1">
              <a:off x="1383" y="2523"/>
              <a:ext cx="408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5781" name="Rectangle 69"/>
            <p:cNvSpPr>
              <a:spLocks noChangeArrowheads="1"/>
            </p:cNvSpPr>
            <p:nvPr/>
          </p:nvSpPr>
          <p:spPr bwMode="auto">
            <a:xfrm>
              <a:off x="703" y="2566"/>
              <a:ext cx="1316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algn="ctr" eaLnBrk="0" hangingPunct="0"/>
              <a:r>
                <a:rPr lang="pt-BR" b="1">
                  <a:solidFill>
                    <a:srgbClr val="FFFF00"/>
                  </a:solidFill>
                </a:rPr>
                <a:t>Remobilização</a:t>
              </a:r>
            </a:p>
          </p:txBody>
        </p:sp>
      </p:grpSp>
      <p:grpSp>
        <p:nvGrpSpPr>
          <p:cNvPr id="115796" name="Group 84"/>
          <p:cNvGrpSpPr>
            <a:grpSpLocks/>
          </p:cNvGrpSpPr>
          <p:nvPr/>
        </p:nvGrpSpPr>
        <p:grpSpPr bwMode="auto">
          <a:xfrm>
            <a:off x="179388" y="5373216"/>
            <a:ext cx="8785225" cy="865187"/>
            <a:chOff x="113" y="3645"/>
            <a:chExt cx="5534" cy="545"/>
          </a:xfrm>
        </p:grpSpPr>
        <p:sp>
          <p:nvSpPr>
            <p:cNvPr id="115794" name="Rectangle 82"/>
            <p:cNvSpPr>
              <a:spLocks noChangeArrowheads="1"/>
            </p:cNvSpPr>
            <p:nvPr/>
          </p:nvSpPr>
          <p:spPr bwMode="auto">
            <a:xfrm>
              <a:off x="113" y="3645"/>
              <a:ext cx="5534" cy="54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5787" name="Text Box 75"/>
            <p:cNvSpPr txBox="1">
              <a:spLocks noChangeArrowheads="1"/>
            </p:cNvSpPr>
            <p:nvPr/>
          </p:nvSpPr>
          <p:spPr bwMode="auto">
            <a:xfrm>
              <a:off x="4014" y="3684"/>
              <a:ext cx="140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pt-BR" b="1"/>
                <a:t>Absorção</a:t>
              </a:r>
            </a:p>
            <a:p>
              <a:pPr algn="ctr"/>
              <a:r>
                <a:rPr lang="pt-BR" b="1"/>
                <a:t>(microrganismos)</a:t>
              </a:r>
            </a:p>
          </p:txBody>
        </p:sp>
        <p:sp>
          <p:nvSpPr>
            <p:cNvPr id="115788" name="Rectangle 76"/>
            <p:cNvSpPr>
              <a:spLocks noChangeArrowheads="1"/>
            </p:cNvSpPr>
            <p:nvPr/>
          </p:nvSpPr>
          <p:spPr bwMode="auto">
            <a:xfrm>
              <a:off x="339" y="3770"/>
              <a:ext cx="6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b="1"/>
                <a:t>Sorção</a:t>
              </a:r>
            </a:p>
          </p:txBody>
        </p:sp>
        <p:sp>
          <p:nvSpPr>
            <p:cNvPr id="115789" name="Rectangle 77"/>
            <p:cNvSpPr>
              <a:spLocks noChangeArrowheads="1"/>
            </p:cNvSpPr>
            <p:nvPr/>
          </p:nvSpPr>
          <p:spPr bwMode="auto">
            <a:xfrm>
              <a:off x="1045" y="3770"/>
              <a:ext cx="20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b="1"/>
                <a:t>=</a:t>
              </a:r>
            </a:p>
          </p:txBody>
        </p:sp>
        <p:sp>
          <p:nvSpPr>
            <p:cNvPr id="115790" name="Rectangle 78"/>
            <p:cNvSpPr>
              <a:spLocks noChangeArrowheads="1"/>
            </p:cNvSpPr>
            <p:nvPr/>
          </p:nvSpPr>
          <p:spPr bwMode="auto">
            <a:xfrm>
              <a:off x="1348" y="3770"/>
              <a:ext cx="7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b="1"/>
                <a:t>adsorção</a:t>
              </a:r>
            </a:p>
          </p:txBody>
        </p:sp>
        <p:sp>
          <p:nvSpPr>
            <p:cNvPr id="115791" name="Rectangle 79"/>
            <p:cNvSpPr>
              <a:spLocks noChangeArrowheads="1"/>
            </p:cNvSpPr>
            <p:nvPr/>
          </p:nvSpPr>
          <p:spPr bwMode="auto">
            <a:xfrm>
              <a:off x="2206" y="3770"/>
              <a:ext cx="20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b="1"/>
                <a:t>+</a:t>
              </a:r>
            </a:p>
          </p:txBody>
        </p:sp>
        <p:sp>
          <p:nvSpPr>
            <p:cNvPr id="115792" name="Rectangle 80"/>
            <p:cNvSpPr>
              <a:spLocks noChangeArrowheads="1"/>
            </p:cNvSpPr>
            <p:nvPr/>
          </p:nvSpPr>
          <p:spPr bwMode="auto">
            <a:xfrm>
              <a:off x="2509" y="3683"/>
              <a:ext cx="110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pt-BR" b="1"/>
                <a:t>resíduo ligado</a:t>
              </a:r>
            </a:p>
            <a:p>
              <a:pPr algn="ctr"/>
              <a:r>
                <a:rPr lang="pt-BR" b="1"/>
                <a:t>(precipitação)</a:t>
              </a:r>
            </a:p>
          </p:txBody>
        </p:sp>
        <p:sp>
          <p:nvSpPr>
            <p:cNvPr id="115793" name="Rectangle 81"/>
            <p:cNvSpPr>
              <a:spLocks noChangeArrowheads="1"/>
            </p:cNvSpPr>
            <p:nvPr/>
          </p:nvSpPr>
          <p:spPr bwMode="auto">
            <a:xfrm>
              <a:off x="3711" y="3770"/>
              <a:ext cx="20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b="1"/>
                <a:t>+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67" grpId="0" animBg="1"/>
      <p:bldP spid="11576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>
                <a:solidFill>
                  <a:srgbClr val="008000"/>
                </a:solidFill>
                <a:hlinkClick r:id="rId2" action="ppaction://hlinksldjump"/>
              </a:rPr>
              <a:t>Isoxaflutole – um exemplo</a:t>
            </a:r>
          </a:p>
        </p:txBody>
      </p:sp>
      <p:pic>
        <p:nvPicPr>
          <p:cNvPr id="227332" name="Picture 4" descr="http://www.dive.afssa.fr/agritox/formulesplanes/isoxafluto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76672"/>
            <a:ext cx="2763477" cy="1944216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227334" name="Picture 6" descr="http://165.91.154.132/Texlab/Sugarcrops/Sugarcane/Images/tin12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6" b="16727"/>
          <a:stretch/>
        </p:blipFill>
        <p:spPr bwMode="auto">
          <a:xfrm rot="568509">
            <a:off x="417186" y="4117316"/>
            <a:ext cx="3448257" cy="2298475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22733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4801">
            <a:off x="4876827" y="4455551"/>
            <a:ext cx="3531849" cy="2203632"/>
          </a:xfrm>
          <a:prstGeom prst="rect">
            <a:avLst/>
          </a:prstGeom>
          <a:ln/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72495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1971" name="Text Box 3"/>
          <p:cNvSpPr txBox="1">
            <a:spLocks noChangeArrowheads="1"/>
          </p:cNvSpPr>
          <p:nvPr/>
        </p:nvSpPr>
        <p:spPr bwMode="auto">
          <a:xfrm>
            <a:off x="5929313" y="504825"/>
            <a:ext cx="1820862" cy="7016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pt-BR" sz="2000" b="1" dirty="0">
                <a:solidFill>
                  <a:srgbClr val="262626"/>
                </a:solidFill>
              </a:rPr>
              <a:t>No solo seco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pt-BR" sz="2000" b="1" dirty="0">
                <a:solidFill>
                  <a:srgbClr val="262626"/>
                </a:solidFill>
              </a:rPr>
              <a:t>Pró-herbicida</a:t>
            </a:r>
          </a:p>
        </p:txBody>
      </p:sp>
      <p:sp>
        <p:nvSpPr>
          <p:cNvPr id="196612" name="Text Box 4"/>
          <p:cNvSpPr txBox="1">
            <a:spLocks noChangeArrowheads="1"/>
          </p:cNvSpPr>
          <p:nvPr/>
        </p:nvSpPr>
        <p:spPr bwMode="auto">
          <a:xfrm>
            <a:off x="6332538" y="3276600"/>
            <a:ext cx="1863725" cy="7016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pt-BR" sz="2000" b="1">
                <a:solidFill>
                  <a:srgbClr val="262626"/>
                </a:solidFill>
                <a:latin typeface="Calibri"/>
              </a:rPr>
              <a:t>Com umidade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pt-BR" sz="2000" b="1">
                <a:solidFill>
                  <a:srgbClr val="262626"/>
                </a:solidFill>
                <a:latin typeface="Calibri"/>
              </a:rPr>
              <a:t>herbicida</a:t>
            </a:r>
          </a:p>
        </p:txBody>
      </p:sp>
      <p:sp>
        <p:nvSpPr>
          <p:cNvPr id="196613" name="Rectangle 5"/>
          <p:cNvSpPr>
            <a:spLocks noChangeArrowheads="1"/>
          </p:cNvSpPr>
          <p:nvPr/>
        </p:nvSpPr>
        <p:spPr bwMode="auto">
          <a:xfrm>
            <a:off x="457200" y="409575"/>
            <a:ext cx="8305800" cy="1828800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851974" name="Rectangle 6"/>
          <p:cNvSpPr>
            <a:spLocks noChangeArrowheads="1"/>
          </p:cNvSpPr>
          <p:nvPr/>
        </p:nvSpPr>
        <p:spPr bwMode="auto">
          <a:xfrm>
            <a:off x="0" y="2266950"/>
            <a:ext cx="9144000" cy="4648200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851975" name="Text Box 7"/>
          <p:cNvSpPr txBox="1">
            <a:spLocks noChangeArrowheads="1"/>
          </p:cNvSpPr>
          <p:nvPr/>
        </p:nvSpPr>
        <p:spPr bwMode="auto">
          <a:xfrm>
            <a:off x="169849" y="176193"/>
            <a:ext cx="2062744" cy="46166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pt-BR" sz="2400" b="1" dirty="0">
                <a:solidFill>
                  <a:srgbClr val="FFFF00"/>
                </a:solidFill>
              </a:rPr>
              <a:t>ISOXAFLUTOLE</a:t>
            </a:r>
          </a:p>
        </p:txBody>
      </p:sp>
      <p:sp>
        <p:nvSpPr>
          <p:cNvPr id="8" name="Botão de ação: Voltar ou Anterior 7">
            <a:hlinkClick r:id="" action="ppaction://noaction" highlightClick="1"/>
          </p:cNvPr>
          <p:cNvSpPr/>
          <p:nvPr/>
        </p:nvSpPr>
        <p:spPr>
          <a:xfrm>
            <a:off x="7858125" y="5857875"/>
            <a:ext cx="1285875" cy="1000125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9" name="Espaço Reservado para Dat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56A6D-5EFD-4B1E-9DAE-592C57C08C86}" type="datetime8">
              <a:rPr lang="pt-BR">
                <a:solidFill>
                  <a:srgbClr val="262626">
                    <a:tint val="75000"/>
                  </a:srgbClr>
                </a:solidFill>
              </a:rPr>
              <a:pPr>
                <a:defRPr/>
              </a:pPr>
              <a:t>28/02/16 06:42</a:t>
            </a:fld>
            <a:endParaRPr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11" name="Espaço Reservado para Rodapé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>
                <a:solidFill>
                  <a:srgbClr val="262626">
                    <a:tint val="75000"/>
                  </a:srgbClr>
                </a:solidFill>
              </a:rPr>
              <a:t>pjchrist@esalq.usp.br</a:t>
            </a:r>
          </a:p>
        </p:txBody>
      </p:sp>
      <p:sp>
        <p:nvSpPr>
          <p:cNvPr id="10" name="Espaço Reservado para Número de Slid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8338E5-DA89-4203-BE7B-DB34D8E630FD}" type="slidenum">
              <a:rPr smtClean="0">
                <a:solidFill>
                  <a:srgbClr val="262626">
                    <a:tint val="75000"/>
                  </a:srgbClr>
                </a:solidFill>
              </a:rPr>
              <a:pPr>
                <a:defRPr/>
              </a:pPr>
              <a:t>41</a:t>
            </a:fld>
            <a:endParaRPr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02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8899" name="Text Box 3"/>
          <p:cNvSpPr txBox="1">
            <a:spLocks noChangeArrowheads="1"/>
          </p:cNvSpPr>
          <p:nvPr/>
        </p:nvSpPr>
        <p:spPr bwMode="auto">
          <a:xfrm>
            <a:off x="5929313" y="504825"/>
            <a:ext cx="1619250" cy="7080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pt-BR" sz="2000" b="1" dirty="0">
                <a:solidFill>
                  <a:srgbClr val="262626"/>
                </a:solidFill>
              </a:rPr>
              <a:t>No solo seco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pt-BR" sz="2000" b="1" dirty="0">
                <a:solidFill>
                  <a:srgbClr val="262626"/>
                </a:solidFill>
              </a:rPr>
              <a:t>Pró-herbicida</a:t>
            </a:r>
          </a:p>
        </p:txBody>
      </p:sp>
      <p:sp>
        <p:nvSpPr>
          <p:cNvPr id="848900" name="Text Box 4"/>
          <p:cNvSpPr txBox="1">
            <a:spLocks noChangeArrowheads="1"/>
          </p:cNvSpPr>
          <p:nvPr/>
        </p:nvSpPr>
        <p:spPr bwMode="auto">
          <a:xfrm>
            <a:off x="6332538" y="3276600"/>
            <a:ext cx="1665287" cy="7080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pt-BR" sz="2000" b="1" dirty="0">
                <a:solidFill>
                  <a:srgbClr val="262626"/>
                </a:solidFill>
              </a:rPr>
              <a:t>Com umidade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pt-BR" sz="2000" b="1" dirty="0">
                <a:solidFill>
                  <a:srgbClr val="262626"/>
                </a:solidFill>
              </a:rPr>
              <a:t>herbicida</a:t>
            </a:r>
          </a:p>
        </p:txBody>
      </p:sp>
      <p:sp>
        <p:nvSpPr>
          <p:cNvPr id="197637" name="Rectangle 5"/>
          <p:cNvSpPr>
            <a:spLocks noChangeArrowheads="1"/>
          </p:cNvSpPr>
          <p:nvPr/>
        </p:nvSpPr>
        <p:spPr bwMode="auto">
          <a:xfrm>
            <a:off x="457200" y="409575"/>
            <a:ext cx="8305800" cy="1828800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848902" name="Text Box 6"/>
          <p:cNvSpPr txBox="1">
            <a:spLocks noChangeArrowheads="1"/>
          </p:cNvSpPr>
          <p:nvPr/>
        </p:nvSpPr>
        <p:spPr bwMode="auto">
          <a:xfrm>
            <a:off x="80364" y="142852"/>
            <a:ext cx="2062744" cy="461665"/>
          </a:xfrm>
          <a:prstGeom prst="rect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pt-BR" sz="2400" b="1" dirty="0">
                <a:solidFill>
                  <a:srgbClr val="FFFF00"/>
                </a:solidFill>
              </a:rPr>
              <a:t>ISOXAFLUTOLE</a:t>
            </a:r>
          </a:p>
        </p:txBody>
      </p:sp>
      <p:sp>
        <p:nvSpPr>
          <p:cNvPr id="197641" name="Rectangle 7"/>
          <p:cNvSpPr>
            <a:spLocks noChangeArrowheads="1"/>
          </p:cNvSpPr>
          <p:nvPr/>
        </p:nvSpPr>
        <p:spPr bwMode="auto">
          <a:xfrm>
            <a:off x="457200" y="2252663"/>
            <a:ext cx="8305800" cy="1862137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848904" name="Rectangle 8"/>
          <p:cNvSpPr>
            <a:spLocks noChangeArrowheads="1"/>
          </p:cNvSpPr>
          <p:nvPr/>
        </p:nvSpPr>
        <p:spPr bwMode="auto">
          <a:xfrm>
            <a:off x="0" y="4114800"/>
            <a:ext cx="9144000" cy="2743200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9" name="Botão de ação: Voltar ou Anterior 8">
            <a:hlinkClick r:id="" action="ppaction://noaction" highlightClick="1"/>
          </p:cNvPr>
          <p:cNvSpPr/>
          <p:nvPr/>
        </p:nvSpPr>
        <p:spPr>
          <a:xfrm>
            <a:off x="7858125" y="5857875"/>
            <a:ext cx="1285875" cy="1000125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40552E-E815-4A87-A2FF-641B26053176}" type="datetime8">
              <a:rPr lang="pt-BR">
                <a:solidFill>
                  <a:srgbClr val="262626">
                    <a:tint val="75000"/>
                  </a:srgbClr>
                </a:solidFill>
              </a:rPr>
              <a:pPr>
                <a:defRPr/>
              </a:pPr>
              <a:t>28/02/16 06:42</a:t>
            </a:fld>
            <a:endParaRPr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12" name="Espaço Reservado para Rodapé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>
                <a:solidFill>
                  <a:srgbClr val="262626">
                    <a:tint val="75000"/>
                  </a:srgbClr>
                </a:solidFill>
              </a:rPr>
              <a:t>pjchrist@esalq.usp.br</a:t>
            </a:r>
          </a:p>
        </p:txBody>
      </p:sp>
      <p:sp>
        <p:nvSpPr>
          <p:cNvPr id="11" name="Espaço Reservado para Número de Slid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7F746D-5CD4-4D29-B95C-24FB63EEEBED}" type="slidenum">
              <a:rPr smtClean="0">
                <a:solidFill>
                  <a:srgbClr val="262626">
                    <a:tint val="75000"/>
                  </a:srgbClr>
                </a:solidFill>
              </a:rPr>
              <a:pPr>
                <a:defRPr/>
              </a:pPr>
              <a:t>42</a:t>
            </a:fld>
            <a:endParaRPr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83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658" name="Group 2"/>
          <p:cNvGrpSpPr>
            <a:grpSpLocks/>
          </p:cNvGrpSpPr>
          <p:nvPr/>
        </p:nvGrpSpPr>
        <p:grpSpPr bwMode="auto">
          <a:xfrm>
            <a:off x="357188" y="357188"/>
            <a:ext cx="7786687" cy="2357437"/>
            <a:chOff x="327" y="659"/>
            <a:chExt cx="4905" cy="1485"/>
          </a:xfrm>
          <a:solidFill>
            <a:schemeClr val="bg1"/>
          </a:solidFill>
          <a:effectLst>
            <a:glow rad="101600">
              <a:schemeClr val="tx1">
                <a:alpha val="60000"/>
              </a:schemeClr>
            </a:glow>
          </a:effectLst>
        </p:grpSpPr>
        <p:sp>
          <p:nvSpPr>
            <p:cNvPr id="849923" name="Rectangle 3"/>
            <p:cNvSpPr>
              <a:spLocks noChangeArrowheads="1"/>
            </p:cNvSpPr>
            <p:nvPr/>
          </p:nvSpPr>
          <p:spPr bwMode="auto">
            <a:xfrm>
              <a:off x="597" y="659"/>
              <a:ext cx="4320" cy="397"/>
            </a:xfrm>
            <a:prstGeom prst="rect">
              <a:avLst/>
            </a:prstGeom>
            <a:grpFill/>
            <a:ln>
              <a:headEnd/>
              <a:tailEnd/>
            </a:ln>
            <a:effectLst>
              <a:innerShdw blurRad="114300">
                <a:prstClr val="black"/>
              </a:innerShd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lIns="92075" tIns="46038" rIns="92075" bIns="46038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3200" b="1" dirty="0">
                  <a:solidFill>
                    <a:srgbClr val="008000"/>
                  </a:solidFill>
                </a:rPr>
                <a:t>Isoxaflutole – Superfície do solo</a:t>
              </a:r>
            </a:p>
          </p:txBody>
        </p:sp>
        <p:sp>
          <p:nvSpPr>
            <p:cNvPr id="849924" name="Text Box 4"/>
            <p:cNvSpPr txBox="1">
              <a:spLocks noChangeArrowheads="1"/>
            </p:cNvSpPr>
            <p:nvPr/>
          </p:nvSpPr>
          <p:spPr bwMode="auto">
            <a:xfrm>
              <a:off x="327" y="1659"/>
              <a:ext cx="1935" cy="485"/>
            </a:xfrm>
            <a:prstGeom prst="rect">
              <a:avLst/>
            </a:prstGeom>
            <a:grpFill/>
            <a:ln>
              <a:headEnd/>
              <a:tailEnd/>
            </a:ln>
            <a:effectLst>
              <a:innerShdw blurRad="114300">
                <a:prstClr val="black"/>
              </a:innerShd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kumimoji="1" lang="pt-BR" sz="2000" b="1" dirty="0">
                  <a:solidFill>
                    <a:schemeClr val="accent1">
                      <a:lumMod val="50000"/>
                    </a:schemeClr>
                  </a:solidFill>
                </a:rPr>
                <a:t>Seco – Isoxaflutole (IFT)</a:t>
              </a:r>
            </a:p>
            <a:p>
              <a:pPr algn="ctr" fontAlgn="auto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kumimoji="1" lang="pt-BR" sz="2000" b="1" dirty="0">
                  <a:solidFill>
                    <a:schemeClr val="accent1">
                      <a:lumMod val="50000"/>
                    </a:schemeClr>
                  </a:solidFill>
                </a:rPr>
                <a:t>(+ Lipofílico)</a:t>
              </a:r>
            </a:p>
          </p:txBody>
        </p:sp>
        <p:sp>
          <p:nvSpPr>
            <p:cNvPr id="849925" name="Text Box 5"/>
            <p:cNvSpPr txBox="1">
              <a:spLocks noChangeArrowheads="1"/>
            </p:cNvSpPr>
            <p:nvPr/>
          </p:nvSpPr>
          <p:spPr bwMode="auto">
            <a:xfrm>
              <a:off x="3228" y="1640"/>
              <a:ext cx="2004" cy="485"/>
            </a:xfrm>
            <a:prstGeom prst="rect">
              <a:avLst/>
            </a:prstGeom>
            <a:grpFill/>
            <a:ln>
              <a:headEnd/>
              <a:tailEnd/>
            </a:ln>
            <a:effectLst>
              <a:innerShdw blurRad="114300">
                <a:prstClr val="black"/>
              </a:innerShd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kumimoji="1" lang="pt-BR" sz="2000" b="1" dirty="0">
                  <a:solidFill>
                    <a:schemeClr val="accent1">
                      <a:lumMod val="50000"/>
                    </a:schemeClr>
                  </a:solidFill>
                </a:rPr>
                <a:t>Úmido – </a:t>
              </a:r>
              <a:r>
                <a:rPr kumimoji="1" lang="pt-BR" sz="2000" b="1" dirty="0" err="1">
                  <a:solidFill>
                    <a:schemeClr val="accent1">
                      <a:lumMod val="50000"/>
                    </a:schemeClr>
                  </a:solidFill>
                </a:rPr>
                <a:t>Diketonitrilo</a:t>
              </a:r>
              <a:r>
                <a:rPr kumimoji="1" lang="pt-BR" sz="2000" b="1" dirty="0">
                  <a:solidFill>
                    <a:schemeClr val="accent1">
                      <a:lumMod val="50000"/>
                    </a:schemeClr>
                  </a:solidFill>
                </a:rPr>
                <a:t> (DKN)</a:t>
              </a:r>
            </a:p>
            <a:p>
              <a:pPr algn="ctr" fontAlgn="auto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kumimoji="1" lang="pt-BR" sz="2000" b="1" dirty="0">
                  <a:solidFill>
                    <a:schemeClr val="accent1">
                      <a:lumMod val="50000"/>
                    </a:schemeClr>
                  </a:solidFill>
                </a:rPr>
                <a:t>(+ Hidrofílico)</a:t>
              </a:r>
            </a:p>
          </p:txBody>
        </p:sp>
        <p:sp>
          <p:nvSpPr>
            <p:cNvPr id="849926" name="AutoShape 6"/>
            <p:cNvSpPr>
              <a:spLocks noChangeArrowheads="1"/>
            </p:cNvSpPr>
            <p:nvPr/>
          </p:nvSpPr>
          <p:spPr bwMode="auto">
            <a:xfrm>
              <a:off x="3659" y="1097"/>
              <a:ext cx="1078" cy="510"/>
            </a:xfrm>
            <a:prstGeom prst="downArrow">
              <a:avLst>
                <a:gd name="adj1" fmla="val 50000"/>
                <a:gd name="adj2" fmla="val 25000"/>
              </a:avLst>
            </a:prstGeom>
            <a:grpFill/>
            <a:ln>
              <a:headEnd/>
              <a:tailEnd/>
            </a:ln>
            <a:effectLst>
              <a:innerShdw blurRad="114300">
                <a:prstClr val="black"/>
              </a:innerShd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849927" name="AutoShape 7"/>
            <p:cNvSpPr>
              <a:spLocks noChangeArrowheads="1"/>
            </p:cNvSpPr>
            <p:nvPr/>
          </p:nvSpPr>
          <p:spPr bwMode="auto">
            <a:xfrm>
              <a:off x="725" y="1104"/>
              <a:ext cx="1078" cy="510"/>
            </a:xfrm>
            <a:prstGeom prst="downArrow">
              <a:avLst>
                <a:gd name="adj1" fmla="val 50000"/>
                <a:gd name="adj2" fmla="val 25000"/>
              </a:avLst>
            </a:prstGeom>
            <a:grpFill/>
            <a:ln>
              <a:headEnd/>
              <a:tailEnd/>
            </a:ln>
            <a:effectLst>
              <a:innerShdw blurRad="114300">
                <a:prstClr val="black"/>
              </a:innerShd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47638" y="2771775"/>
            <a:ext cx="3465512" cy="2813050"/>
            <a:chOff x="93" y="2222"/>
            <a:chExt cx="2183" cy="1772"/>
          </a:xfrm>
        </p:grpSpPr>
        <p:sp>
          <p:nvSpPr>
            <p:cNvPr id="849929" name="Line 9"/>
            <p:cNvSpPr>
              <a:spLocks noChangeShapeType="1"/>
            </p:cNvSpPr>
            <p:nvPr/>
          </p:nvSpPr>
          <p:spPr bwMode="auto">
            <a:xfrm>
              <a:off x="419" y="2222"/>
              <a:ext cx="0" cy="397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srgbClr val="262626"/>
                </a:solidFill>
              </a:endParaRPr>
            </a:p>
          </p:txBody>
        </p:sp>
        <p:sp>
          <p:nvSpPr>
            <p:cNvPr id="849930" name="Text Box 10"/>
            <p:cNvSpPr txBox="1">
              <a:spLocks noChangeArrowheads="1"/>
            </p:cNvSpPr>
            <p:nvPr/>
          </p:nvSpPr>
          <p:spPr bwMode="auto">
            <a:xfrm>
              <a:off x="158" y="2654"/>
              <a:ext cx="2118" cy="252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pt-BR" sz="2000" b="1" dirty="0">
                  <a:solidFill>
                    <a:srgbClr val="262626"/>
                  </a:solidFill>
                </a:rPr>
                <a:t>Solubilidade média = 6,2 </a:t>
              </a:r>
              <a:r>
                <a:rPr kumimoji="1" lang="pt-BR" sz="2000" b="1" dirty="0" err="1">
                  <a:solidFill>
                    <a:srgbClr val="262626"/>
                  </a:solidFill>
                </a:rPr>
                <a:t>mg</a:t>
              </a:r>
              <a:r>
                <a:rPr kumimoji="1" lang="pt-BR" sz="2000" b="1" dirty="0">
                  <a:solidFill>
                    <a:srgbClr val="262626"/>
                  </a:solidFill>
                </a:rPr>
                <a:t>/l</a:t>
              </a:r>
            </a:p>
          </p:txBody>
        </p:sp>
        <p:sp>
          <p:nvSpPr>
            <p:cNvPr id="849931" name="Text Box 11"/>
            <p:cNvSpPr txBox="1">
              <a:spLocks noChangeArrowheads="1"/>
            </p:cNvSpPr>
            <p:nvPr/>
          </p:nvSpPr>
          <p:spPr bwMode="auto">
            <a:xfrm>
              <a:off x="565" y="2963"/>
              <a:ext cx="1143" cy="252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pt-BR" sz="2000" b="1" dirty="0">
                  <a:solidFill>
                    <a:srgbClr val="262626"/>
                  </a:solidFill>
                </a:rPr>
                <a:t>Koc = 134 </a:t>
              </a:r>
              <a:r>
                <a:rPr kumimoji="1" lang="pt-BR" sz="2000" b="1" dirty="0" err="1">
                  <a:solidFill>
                    <a:srgbClr val="262626"/>
                  </a:solidFill>
                </a:rPr>
                <a:t>mg</a:t>
              </a:r>
              <a:r>
                <a:rPr kumimoji="1" lang="pt-BR" sz="2000" b="1" dirty="0">
                  <a:solidFill>
                    <a:srgbClr val="262626"/>
                  </a:solidFill>
                </a:rPr>
                <a:t>/L</a:t>
              </a:r>
            </a:p>
          </p:txBody>
        </p:sp>
        <p:sp>
          <p:nvSpPr>
            <p:cNvPr id="849932" name="Line 12"/>
            <p:cNvSpPr>
              <a:spLocks noChangeShapeType="1"/>
            </p:cNvSpPr>
            <p:nvPr/>
          </p:nvSpPr>
          <p:spPr bwMode="auto">
            <a:xfrm>
              <a:off x="403" y="3319"/>
              <a:ext cx="0" cy="397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srgbClr val="262626"/>
                </a:solidFill>
              </a:endParaRPr>
            </a:p>
          </p:txBody>
        </p:sp>
        <p:sp>
          <p:nvSpPr>
            <p:cNvPr id="849933" name="Text Box 13"/>
            <p:cNvSpPr txBox="1">
              <a:spLocks noChangeArrowheads="1"/>
            </p:cNvSpPr>
            <p:nvPr/>
          </p:nvSpPr>
          <p:spPr bwMode="auto">
            <a:xfrm>
              <a:off x="93" y="3761"/>
              <a:ext cx="2112" cy="233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pt-BR" b="1" dirty="0">
                  <a:solidFill>
                    <a:srgbClr val="262626"/>
                  </a:solidFill>
                </a:rPr>
                <a:t>Maior adsorção aos colóides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3643313" y="2763838"/>
            <a:ext cx="4592637" cy="2789237"/>
            <a:chOff x="2295" y="2217"/>
            <a:chExt cx="2893" cy="1757"/>
          </a:xfrm>
        </p:grpSpPr>
        <p:sp>
          <p:nvSpPr>
            <p:cNvPr id="849935" name="Line 15"/>
            <p:cNvSpPr>
              <a:spLocks noChangeShapeType="1"/>
            </p:cNvSpPr>
            <p:nvPr/>
          </p:nvSpPr>
          <p:spPr bwMode="auto">
            <a:xfrm>
              <a:off x="3372" y="2217"/>
              <a:ext cx="0" cy="397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srgbClr val="262626"/>
                </a:solidFill>
              </a:endParaRPr>
            </a:p>
          </p:txBody>
        </p:sp>
        <p:sp>
          <p:nvSpPr>
            <p:cNvPr id="849936" name="Text Box 16"/>
            <p:cNvSpPr txBox="1">
              <a:spLocks noChangeArrowheads="1"/>
            </p:cNvSpPr>
            <p:nvPr/>
          </p:nvSpPr>
          <p:spPr bwMode="auto">
            <a:xfrm>
              <a:off x="3029" y="2607"/>
              <a:ext cx="2159" cy="252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pt-BR" sz="2000" b="1" dirty="0">
                  <a:solidFill>
                    <a:srgbClr val="262626"/>
                  </a:solidFill>
                </a:rPr>
                <a:t>Solubilidade média = 326 </a:t>
              </a:r>
              <a:r>
                <a:rPr kumimoji="1" lang="pt-BR" sz="2000" b="1" dirty="0" err="1">
                  <a:solidFill>
                    <a:srgbClr val="262626"/>
                  </a:solidFill>
                </a:rPr>
                <a:t>mg</a:t>
              </a:r>
              <a:r>
                <a:rPr kumimoji="1" lang="pt-BR" sz="2000" b="1" dirty="0">
                  <a:solidFill>
                    <a:srgbClr val="262626"/>
                  </a:solidFill>
                </a:rPr>
                <a:t>/l</a:t>
              </a:r>
            </a:p>
          </p:txBody>
        </p:sp>
        <p:sp>
          <p:nvSpPr>
            <p:cNvPr id="849937" name="Text Box 17"/>
            <p:cNvSpPr txBox="1">
              <a:spLocks noChangeArrowheads="1"/>
            </p:cNvSpPr>
            <p:nvPr/>
          </p:nvSpPr>
          <p:spPr bwMode="auto">
            <a:xfrm>
              <a:off x="3563" y="2926"/>
              <a:ext cx="1062" cy="252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pt-BR" sz="2000" b="1" dirty="0">
                  <a:solidFill>
                    <a:srgbClr val="262626"/>
                  </a:solidFill>
                </a:rPr>
                <a:t>Koc = 17 </a:t>
              </a:r>
              <a:r>
                <a:rPr kumimoji="1" lang="pt-BR" sz="2000" b="1" dirty="0" err="1">
                  <a:solidFill>
                    <a:srgbClr val="262626"/>
                  </a:solidFill>
                </a:rPr>
                <a:t>mg</a:t>
              </a:r>
              <a:r>
                <a:rPr kumimoji="1" lang="pt-BR" sz="2000" b="1" dirty="0">
                  <a:solidFill>
                    <a:srgbClr val="262626"/>
                  </a:solidFill>
                </a:rPr>
                <a:t>/L</a:t>
              </a:r>
            </a:p>
          </p:txBody>
        </p:sp>
        <p:sp>
          <p:nvSpPr>
            <p:cNvPr id="849938" name="Line 18"/>
            <p:cNvSpPr>
              <a:spLocks noChangeShapeType="1"/>
            </p:cNvSpPr>
            <p:nvPr/>
          </p:nvSpPr>
          <p:spPr bwMode="auto">
            <a:xfrm>
              <a:off x="3356" y="3274"/>
              <a:ext cx="0" cy="397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srgbClr val="262626"/>
                </a:solidFill>
              </a:endParaRPr>
            </a:p>
          </p:txBody>
        </p:sp>
        <p:sp>
          <p:nvSpPr>
            <p:cNvPr id="849939" name="Text Box 19"/>
            <p:cNvSpPr txBox="1">
              <a:spLocks noChangeArrowheads="1"/>
            </p:cNvSpPr>
            <p:nvPr/>
          </p:nvSpPr>
          <p:spPr bwMode="auto">
            <a:xfrm>
              <a:off x="2997" y="3741"/>
              <a:ext cx="2160" cy="233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pt-BR" b="1" dirty="0">
                  <a:solidFill>
                    <a:srgbClr val="262626"/>
                  </a:solidFill>
                </a:rPr>
                <a:t>Menor adsorção aos colóides</a:t>
              </a:r>
            </a:p>
          </p:txBody>
        </p:sp>
        <p:sp>
          <p:nvSpPr>
            <p:cNvPr id="198674" name="Text Box 20"/>
            <p:cNvSpPr txBox="1">
              <a:spLocks noChangeArrowheads="1"/>
            </p:cNvSpPr>
            <p:nvPr/>
          </p:nvSpPr>
          <p:spPr bwMode="auto">
            <a:xfrm>
              <a:off x="2295" y="2509"/>
              <a:ext cx="551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1" lang="pt-BR" sz="2000" b="1">
                  <a:solidFill>
                    <a:srgbClr val="FF0000"/>
                  </a:solidFill>
                  <a:latin typeface="Calibri"/>
                </a:rPr>
                <a:t>50 x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1" lang="pt-BR" sz="2000" b="1">
                  <a:solidFill>
                    <a:srgbClr val="FF0000"/>
                  </a:solidFill>
                  <a:latin typeface="Calibri"/>
                </a:rPr>
                <a:t>maior</a:t>
              </a:r>
            </a:p>
          </p:txBody>
        </p:sp>
        <p:sp>
          <p:nvSpPr>
            <p:cNvPr id="849941" name="Line 21"/>
            <p:cNvSpPr>
              <a:spLocks noChangeShapeType="1"/>
            </p:cNvSpPr>
            <p:nvPr/>
          </p:nvSpPr>
          <p:spPr bwMode="auto">
            <a:xfrm>
              <a:off x="2340" y="2185"/>
              <a:ext cx="510" cy="0"/>
            </a:xfrm>
            <a:prstGeom prst="line">
              <a:avLst/>
            </a:prstGeom>
            <a:ln>
              <a:solidFill>
                <a:srgbClr val="008000"/>
              </a:solidFill>
              <a:headEnd/>
              <a:tailEnd type="triangl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srgbClr val="262626"/>
                </a:solidFill>
              </a:endParaRPr>
            </a:p>
          </p:txBody>
        </p:sp>
      </p:grpSp>
      <p:sp>
        <p:nvSpPr>
          <p:cNvPr id="22" name="Botão de ação: Voltar ou Anterior 21">
            <a:hlinkClick r:id="" action="ppaction://noaction" highlightClick="1"/>
          </p:cNvPr>
          <p:cNvSpPr/>
          <p:nvPr/>
        </p:nvSpPr>
        <p:spPr>
          <a:xfrm>
            <a:off x="7858125" y="5857875"/>
            <a:ext cx="1285875" cy="1000125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3" name="Espaço Reservado para Data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0F4011-2445-44FF-95AA-8414FB15AC34}" type="datetime8">
              <a:rPr lang="pt-BR">
                <a:solidFill>
                  <a:srgbClr val="262626">
                    <a:tint val="75000"/>
                  </a:srgbClr>
                </a:solidFill>
              </a:rPr>
              <a:pPr>
                <a:defRPr/>
              </a:pPr>
              <a:t>28/02/16 06:42</a:t>
            </a:fld>
            <a:endParaRPr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25" name="Espaço Reservado para Rodapé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>
                <a:solidFill>
                  <a:srgbClr val="262626">
                    <a:tint val="75000"/>
                  </a:srgbClr>
                </a:solidFill>
              </a:rPr>
              <a:t>pjchrist@esalq.usp.br</a:t>
            </a:r>
          </a:p>
        </p:txBody>
      </p:sp>
      <p:sp>
        <p:nvSpPr>
          <p:cNvPr id="24" name="Espaço Reservado para Número de Slide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EA5283-B7B4-4840-95A6-A7F17D8A1C89}" type="slidenum">
              <a:rPr smtClean="0">
                <a:solidFill>
                  <a:srgbClr val="262626">
                    <a:tint val="75000"/>
                  </a:srgbClr>
                </a:solidFill>
              </a:rPr>
              <a:pPr>
                <a:defRPr/>
              </a:pPr>
              <a:t>43</a:t>
            </a:fld>
            <a:endParaRPr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40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12D709-A58D-4BC4-B668-EF9D1CF736F3}" type="datetime8">
              <a:rPr lang="pt-BR">
                <a:solidFill>
                  <a:srgbClr val="262626">
                    <a:tint val="75000"/>
                  </a:srgbClr>
                </a:solidFill>
                <a:latin typeface="Arial" charset="0"/>
              </a:rPr>
              <a:pPr>
                <a:defRPr/>
              </a:pPr>
              <a:t>28/02/16 06:42</a:t>
            </a:fld>
            <a:endParaRPr>
              <a:solidFill>
                <a:srgbClr val="262626">
                  <a:tint val="75000"/>
                </a:srgbClr>
              </a:solidFill>
              <a:latin typeface="Arial" charset="0"/>
            </a:endParaRPr>
          </a:p>
        </p:txBody>
      </p:sp>
      <p:sp>
        <p:nvSpPr>
          <p:cNvPr id="53251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>
                <a:solidFill>
                  <a:srgbClr val="262626">
                    <a:tint val="75000"/>
                  </a:srgbClr>
                </a:solidFill>
                <a:latin typeface="Arial" charset="0"/>
              </a:rPr>
              <a:t>pjchrist@esalq.usp.br</a:t>
            </a:r>
          </a:p>
        </p:txBody>
      </p:sp>
      <p:sp>
        <p:nvSpPr>
          <p:cNvPr id="53252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232C58-1B0F-4D8B-BA9A-412226E3458A}" type="slidenum">
              <a:rPr>
                <a:solidFill>
                  <a:srgbClr val="262626">
                    <a:tint val="75000"/>
                  </a:srgbClr>
                </a:solidFill>
                <a:latin typeface="Arial" charset="0"/>
              </a:rPr>
              <a:pPr>
                <a:defRPr/>
              </a:pPr>
              <a:t>44</a:t>
            </a:fld>
            <a:endParaRPr>
              <a:solidFill>
                <a:srgbClr val="262626">
                  <a:tint val="75000"/>
                </a:srgbClr>
              </a:solidFill>
              <a:latin typeface="Arial" charset="0"/>
            </a:endParaRPr>
          </a:p>
        </p:txBody>
      </p:sp>
      <p:pic>
        <p:nvPicPr>
          <p:cNvPr id="200709" name="Picture 5" descr="Figura E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 l="19467" r="15536" b="57304"/>
          <a:stretch>
            <a:fillRect/>
          </a:stretch>
        </p:blipFill>
        <p:spPr>
          <a:xfrm>
            <a:off x="492323" y="1484784"/>
            <a:ext cx="8351838" cy="3578225"/>
          </a:xfrm>
          <a:solidFill>
            <a:schemeClr val="bg1"/>
          </a:solidFill>
        </p:spPr>
      </p:pic>
      <p:graphicFrame>
        <p:nvGraphicFramePr>
          <p:cNvPr id="21" name="Diagrama 20"/>
          <p:cNvGraphicFramePr/>
          <p:nvPr>
            <p:extLst>
              <p:ext uri="{D42A27DB-BD31-4B8C-83A1-F6EECF244321}">
                <p14:modId xmlns:p14="http://schemas.microsoft.com/office/powerpoint/2010/main" val="3844283277"/>
              </p:ext>
            </p:extLst>
          </p:nvPr>
        </p:nvGraphicFramePr>
        <p:xfrm>
          <a:off x="428628" y="500042"/>
          <a:ext cx="8001024" cy="836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00711" name="Text Box 6"/>
          <p:cNvSpPr txBox="1">
            <a:spLocks noChangeArrowheads="1"/>
          </p:cNvSpPr>
          <p:nvPr/>
        </p:nvSpPr>
        <p:spPr bwMode="auto">
          <a:xfrm>
            <a:off x="3608313" y="5101654"/>
            <a:ext cx="2032000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tIns="0" bIns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pt-BR" sz="2000" b="1" dirty="0">
                <a:solidFill>
                  <a:srgbClr val="0000FF"/>
                </a:solidFill>
                <a:latin typeface="Calibri"/>
              </a:rPr>
              <a:t>Tempo em dias</a:t>
            </a:r>
          </a:p>
        </p:txBody>
      </p:sp>
      <p:sp>
        <p:nvSpPr>
          <p:cNvPr id="200712" name="Text Box 7"/>
          <p:cNvSpPr txBox="1">
            <a:spLocks noChangeArrowheads="1"/>
          </p:cNvSpPr>
          <p:nvPr/>
        </p:nvSpPr>
        <p:spPr bwMode="auto">
          <a:xfrm rot="-5400000">
            <a:off x="-961107" y="3036738"/>
            <a:ext cx="2557463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tIns="0" bIns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pt-BR" b="1" dirty="0">
                <a:solidFill>
                  <a:srgbClr val="0000FF"/>
                </a:solidFill>
                <a:latin typeface="Calibri"/>
              </a:rPr>
              <a:t>% de C</a:t>
            </a:r>
            <a:r>
              <a:rPr kumimoji="1" lang="pt-BR" b="1" baseline="-25000" dirty="0">
                <a:solidFill>
                  <a:srgbClr val="0000FF"/>
                </a:solidFill>
                <a:latin typeface="Calibri"/>
              </a:rPr>
              <a:t>14</a:t>
            </a:r>
            <a:r>
              <a:rPr kumimoji="1" lang="pt-BR" b="1" dirty="0">
                <a:solidFill>
                  <a:srgbClr val="0000FF"/>
                </a:solidFill>
                <a:latin typeface="Calibri"/>
              </a:rPr>
              <a:t> extraído</a:t>
            </a:r>
          </a:p>
        </p:txBody>
      </p:sp>
      <p:sp>
        <p:nvSpPr>
          <p:cNvPr id="200713" name="Text Box 8"/>
          <p:cNvSpPr txBox="1">
            <a:spLocks noChangeArrowheads="1"/>
          </p:cNvSpPr>
          <p:nvPr/>
        </p:nvSpPr>
        <p:spPr bwMode="auto">
          <a:xfrm>
            <a:off x="1663725" y="1907059"/>
            <a:ext cx="1384301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tIns="0" bIns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pt-BR" sz="2000" b="1" dirty="0">
                <a:solidFill>
                  <a:srgbClr val="FF0000"/>
                </a:solidFill>
                <a:latin typeface="Calibri"/>
              </a:rPr>
              <a:t>Solo seco</a:t>
            </a:r>
          </a:p>
        </p:txBody>
      </p:sp>
      <p:sp>
        <p:nvSpPr>
          <p:cNvPr id="200714" name="Line 16"/>
          <p:cNvSpPr>
            <a:spLocks noChangeShapeType="1"/>
          </p:cNvSpPr>
          <p:nvPr/>
        </p:nvSpPr>
        <p:spPr bwMode="auto">
          <a:xfrm>
            <a:off x="3479999" y="3734271"/>
            <a:ext cx="431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200715" name="Line 17"/>
          <p:cNvSpPr>
            <a:spLocks noChangeShapeType="1"/>
          </p:cNvSpPr>
          <p:nvPr/>
        </p:nvSpPr>
        <p:spPr bwMode="auto">
          <a:xfrm>
            <a:off x="7728149" y="3300884"/>
            <a:ext cx="431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200716" name="Text Box 18"/>
          <p:cNvSpPr txBox="1">
            <a:spLocks noChangeArrowheads="1"/>
          </p:cNvSpPr>
          <p:nvPr/>
        </p:nvSpPr>
        <p:spPr bwMode="auto">
          <a:xfrm>
            <a:off x="3603824" y="2168996"/>
            <a:ext cx="679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b="1">
                <a:solidFill>
                  <a:srgbClr val="0000FF"/>
                </a:solidFill>
                <a:latin typeface="Calibri"/>
              </a:rPr>
              <a:t>DKN</a:t>
            </a:r>
          </a:p>
        </p:txBody>
      </p:sp>
      <p:sp>
        <p:nvSpPr>
          <p:cNvPr id="200717" name="Text Box 19"/>
          <p:cNvSpPr txBox="1">
            <a:spLocks noChangeArrowheads="1"/>
          </p:cNvSpPr>
          <p:nvPr/>
        </p:nvSpPr>
        <p:spPr bwMode="auto">
          <a:xfrm>
            <a:off x="3551436" y="3870796"/>
            <a:ext cx="527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b="1">
                <a:solidFill>
                  <a:srgbClr val="0000FF"/>
                </a:solidFill>
                <a:latin typeface="Calibri"/>
              </a:rPr>
              <a:t>IFT</a:t>
            </a:r>
          </a:p>
        </p:txBody>
      </p:sp>
      <p:sp>
        <p:nvSpPr>
          <p:cNvPr id="200718" name="Text Box 20"/>
          <p:cNvSpPr txBox="1">
            <a:spLocks noChangeArrowheads="1"/>
          </p:cNvSpPr>
          <p:nvPr/>
        </p:nvSpPr>
        <p:spPr bwMode="auto">
          <a:xfrm>
            <a:off x="3973711" y="4021609"/>
            <a:ext cx="5143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rgbClr val="0000FF"/>
                </a:solidFill>
                <a:latin typeface="Calibri"/>
              </a:rPr>
              <a:t>AB</a:t>
            </a:r>
          </a:p>
        </p:txBody>
      </p:sp>
      <p:sp>
        <p:nvSpPr>
          <p:cNvPr id="200719" name="Text Box 21"/>
          <p:cNvSpPr txBox="1">
            <a:spLocks noChangeArrowheads="1"/>
          </p:cNvSpPr>
          <p:nvPr/>
        </p:nvSpPr>
        <p:spPr bwMode="auto">
          <a:xfrm>
            <a:off x="8201224" y="2869084"/>
            <a:ext cx="679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b="1">
                <a:solidFill>
                  <a:srgbClr val="0000FF"/>
                </a:solidFill>
                <a:latin typeface="Calibri"/>
              </a:rPr>
              <a:t>DKN</a:t>
            </a:r>
          </a:p>
        </p:txBody>
      </p:sp>
      <p:sp>
        <p:nvSpPr>
          <p:cNvPr id="200720" name="Text Box 22"/>
          <p:cNvSpPr txBox="1">
            <a:spLocks noChangeArrowheads="1"/>
          </p:cNvSpPr>
          <p:nvPr/>
        </p:nvSpPr>
        <p:spPr bwMode="auto">
          <a:xfrm>
            <a:off x="8232974" y="4021609"/>
            <a:ext cx="527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b="1">
                <a:solidFill>
                  <a:srgbClr val="0000FF"/>
                </a:solidFill>
                <a:latin typeface="Calibri"/>
              </a:rPr>
              <a:t>IFT</a:t>
            </a:r>
          </a:p>
        </p:txBody>
      </p:sp>
      <p:sp>
        <p:nvSpPr>
          <p:cNvPr id="200721" name="Text Box 23"/>
          <p:cNvSpPr txBox="1">
            <a:spLocks noChangeArrowheads="1"/>
          </p:cNvSpPr>
          <p:nvPr/>
        </p:nvSpPr>
        <p:spPr bwMode="auto">
          <a:xfrm>
            <a:off x="8294886" y="3734271"/>
            <a:ext cx="514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b="1">
                <a:solidFill>
                  <a:srgbClr val="0000FF"/>
                </a:solidFill>
                <a:latin typeface="Calibri"/>
              </a:rPr>
              <a:t>AB</a:t>
            </a:r>
          </a:p>
        </p:txBody>
      </p:sp>
      <p:sp>
        <p:nvSpPr>
          <p:cNvPr id="200722" name="Text Box 24"/>
          <p:cNvSpPr txBox="1">
            <a:spLocks noChangeArrowheads="1"/>
          </p:cNvSpPr>
          <p:nvPr/>
        </p:nvSpPr>
        <p:spPr bwMode="auto">
          <a:xfrm>
            <a:off x="5918795" y="1894359"/>
            <a:ext cx="18097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b="1">
                <a:solidFill>
                  <a:srgbClr val="FF0000"/>
                </a:solidFill>
                <a:latin typeface="Calibri"/>
              </a:rPr>
              <a:t>Solo úmido      </a:t>
            </a:r>
          </a:p>
        </p:txBody>
      </p:sp>
      <p:sp>
        <p:nvSpPr>
          <p:cNvPr id="200723" name="Rectangle 25"/>
          <p:cNvSpPr>
            <a:spLocks noChangeArrowheads="1"/>
          </p:cNvSpPr>
          <p:nvPr/>
        </p:nvSpPr>
        <p:spPr bwMode="auto">
          <a:xfrm>
            <a:off x="2471961" y="2941414"/>
            <a:ext cx="936625" cy="287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200724" name="Rectangle 26"/>
          <p:cNvSpPr>
            <a:spLocks noChangeArrowheads="1"/>
          </p:cNvSpPr>
          <p:nvPr/>
        </p:nvSpPr>
        <p:spPr bwMode="auto">
          <a:xfrm>
            <a:off x="6575896" y="2943696"/>
            <a:ext cx="936625" cy="2873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22" name="Botão de ação: Voltar ou Anterior 21">
            <a:hlinkClick r:id="" action="ppaction://noaction" highlightClick="1"/>
          </p:cNvPr>
          <p:cNvSpPr/>
          <p:nvPr/>
        </p:nvSpPr>
        <p:spPr>
          <a:xfrm>
            <a:off x="7858125" y="5857875"/>
            <a:ext cx="1285875" cy="1000125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94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2A2CA75-AA8D-466B-A1C0-3CD48AC32A3F}" type="datetime8">
              <a:rPr lang="pt-BR">
                <a:solidFill>
                  <a:srgbClr val="262626">
                    <a:tint val="75000"/>
                  </a:srgbClr>
                </a:solidFill>
                <a:latin typeface="Arial" charset="0"/>
              </a:rPr>
              <a:pPr>
                <a:defRPr/>
              </a:pPr>
              <a:t>28/02/16 06:42</a:t>
            </a:fld>
            <a:endParaRPr>
              <a:solidFill>
                <a:srgbClr val="262626">
                  <a:tint val="75000"/>
                </a:srgbClr>
              </a:solidFill>
              <a:latin typeface="Arial" charset="0"/>
            </a:endParaRPr>
          </a:p>
        </p:txBody>
      </p:sp>
      <p:sp>
        <p:nvSpPr>
          <p:cNvPr id="4101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>
                <a:solidFill>
                  <a:srgbClr val="262626">
                    <a:tint val="75000"/>
                  </a:srgbClr>
                </a:solidFill>
                <a:latin typeface="Arial" charset="0"/>
              </a:rPr>
              <a:t>pjchrist@esalq.usp.br</a:t>
            </a:r>
          </a:p>
        </p:txBody>
      </p:sp>
      <p:sp>
        <p:nvSpPr>
          <p:cNvPr id="4102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1818D8-2845-4BBD-9787-9A7A7D2275E5}" type="slidenum">
              <a:rPr>
                <a:solidFill>
                  <a:srgbClr val="262626">
                    <a:tint val="75000"/>
                  </a:srgbClr>
                </a:solidFill>
                <a:latin typeface="Arial" charset="0"/>
              </a:rPr>
              <a:pPr>
                <a:defRPr/>
              </a:pPr>
              <a:t>45</a:t>
            </a:fld>
            <a:endParaRPr>
              <a:solidFill>
                <a:srgbClr val="262626">
                  <a:tint val="75000"/>
                </a:srgbClr>
              </a:solidFill>
              <a:latin typeface="Arial" charset="0"/>
            </a:endParaRPr>
          </a:p>
        </p:txBody>
      </p:sp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161925" y="214313"/>
          <a:ext cx="4624388" cy="286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406" name="Documento" r:id="rId5" imgW="5258520" imgH="3257640" progId="Word.Document.8">
                  <p:embed/>
                </p:oleObj>
              </mc:Choice>
              <mc:Fallback>
                <p:oleObj name="Documento" r:id="rId5" imgW="5258520" imgH="325764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" y="214313"/>
                        <a:ext cx="4624388" cy="286385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39" name="Object 3"/>
          <p:cNvGraphicFramePr>
            <a:graphicFrameLocks noChangeAspect="1"/>
          </p:cNvGraphicFramePr>
          <p:nvPr/>
        </p:nvGraphicFramePr>
        <p:xfrm>
          <a:off x="2928938" y="3214688"/>
          <a:ext cx="5500687" cy="3408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407" name="Documento" r:id="rId8" imgW="5258520" imgH="3257640" progId="Word.Document.8">
                  <p:embed/>
                </p:oleObj>
              </mc:Choice>
              <mc:Fallback>
                <p:oleObj name="Documento" r:id="rId8" imgW="5258520" imgH="325764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8938" y="3214688"/>
                        <a:ext cx="5500687" cy="3408362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3" name="Text Box 4"/>
          <p:cNvSpPr txBox="1">
            <a:spLocks noChangeArrowheads="1"/>
          </p:cNvSpPr>
          <p:nvPr/>
        </p:nvSpPr>
        <p:spPr bwMode="auto">
          <a:xfrm>
            <a:off x="161925" y="3962400"/>
            <a:ext cx="2124075" cy="11588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fontAlgn="auto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CC00"/>
              </a:buClr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Área tratada com isoxaflutole</a:t>
            </a:r>
          </a:p>
          <a:p>
            <a:pPr algn="ctr" eaLnBrk="0" fontAlgn="auto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CC00"/>
              </a:buClr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60 DAT</a:t>
            </a:r>
          </a:p>
        </p:txBody>
      </p:sp>
      <p:sp>
        <p:nvSpPr>
          <p:cNvPr id="4104" name="Text Box 5"/>
          <p:cNvSpPr txBox="1">
            <a:spLocks noChangeArrowheads="1"/>
          </p:cNvSpPr>
          <p:nvPr/>
        </p:nvSpPr>
        <p:spPr bwMode="auto">
          <a:xfrm>
            <a:off x="5746750" y="1189038"/>
            <a:ext cx="1347788" cy="4508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0" fontAlgn="auto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CC00"/>
              </a:buClr>
              <a:defRPr/>
            </a:pPr>
            <a:r>
              <a:rPr lang="pt-BR" b="1" dirty="0">
                <a:solidFill>
                  <a:srgbClr val="262626"/>
                </a:solidFill>
              </a:rPr>
              <a:t>Testemunha</a:t>
            </a:r>
            <a:endParaRPr lang="pt-BR" sz="2400" b="1" dirty="0">
              <a:solidFill>
                <a:srgbClr val="9B9993"/>
              </a:solidFill>
            </a:endParaRPr>
          </a:p>
        </p:txBody>
      </p:sp>
      <p:sp>
        <p:nvSpPr>
          <p:cNvPr id="4105" name="Text Box 6"/>
          <p:cNvSpPr txBox="1">
            <a:spLocks noChangeArrowheads="1"/>
          </p:cNvSpPr>
          <p:nvPr/>
        </p:nvSpPr>
        <p:spPr bwMode="auto">
          <a:xfrm>
            <a:off x="3662363" y="6208713"/>
            <a:ext cx="1958975" cy="369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pt-BR" b="1" dirty="0">
                <a:solidFill>
                  <a:srgbClr val="262626"/>
                </a:solidFill>
              </a:rPr>
              <a:t>Efeito recarregável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357818" y="285728"/>
            <a:ext cx="2062744" cy="461665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pt-BR" sz="2400" b="1" dirty="0">
                <a:solidFill>
                  <a:srgbClr val="008000"/>
                </a:solidFill>
              </a:rPr>
              <a:t>ISOXAFLUTOLE</a:t>
            </a:r>
          </a:p>
        </p:txBody>
      </p:sp>
      <p:sp>
        <p:nvSpPr>
          <p:cNvPr id="12" name="Botão de ação: Voltar ou Anterior 11">
            <a:hlinkClick r:id="" action="ppaction://noaction" highlightClick="1"/>
          </p:cNvPr>
          <p:cNvSpPr/>
          <p:nvPr/>
        </p:nvSpPr>
        <p:spPr>
          <a:xfrm>
            <a:off x="7858125" y="5857875"/>
            <a:ext cx="1285875" cy="1000125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00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400" y="3197496"/>
            <a:ext cx="8686800" cy="10956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t-BR" dirty="0">
                <a:solidFill>
                  <a:srgbClr val="FF0000"/>
                </a:solidFill>
                <a:hlinkClick r:id="rId2" action="ppaction://hlinksldjump"/>
              </a:rPr>
              <a:t>Comportamento dos herbicidas em área de palha (cana-crua)</a:t>
            </a:r>
          </a:p>
        </p:txBody>
      </p:sp>
      <p:pic>
        <p:nvPicPr>
          <p:cNvPr id="229380" name="Picture 4" descr="http://www.infobibos.com/Artigos/2007_2/aquecimentoglobal/image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5226">
            <a:off x="2339752" y="260648"/>
            <a:ext cx="4133850" cy="2733676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229382" name="Picture 6" descr="http://www.monsanto.com.br/produtos/herbicidas/images/tecnologia-herbicida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9016">
            <a:off x="818870" y="4380049"/>
            <a:ext cx="3332805" cy="2266309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229384" name="Picture 8" descr="http://www.agencia.cnptia.embrapa.br/Repositorio/Corda+de+viola_000fk3zb2ak02wyiv80sq98yq3yjpuyj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5357">
            <a:off x="6413527" y="3992952"/>
            <a:ext cx="2211950" cy="2946633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73325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1"/>
          <p:cNvPicPr>
            <a:picLocks noChangeAspect="1" noChangeArrowheads="1"/>
          </p:cNvPicPr>
          <p:nvPr/>
        </p:nvPicPr>
        <p:blipFill rotWithShape="1">
          <a:blip r:embed="rId2"/>
          <a:srcRect t="64864" r="44" b="9823"/>
          <a:stretch/>
        </p:blipFill>
        <p:spPr bwMode="auto">
          <a:xfrm>
            <a:off x="-116606" y="6093296"/>
            <a:ext cx="9377211" cy="936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179511" y="188640"/>
            <a:ext cx="8784976" cy="95410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eaLnBrk="0" hangingPunct="0"/>
            <a:r>
              <a:rPr lang="pt-BR" sz="2800" b="1" dirty="0" smtClean="0">
                <a:ln/>
                <a:solidFill>
                  <a:srgbClr val="B8CA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adoção da colheita mecanizada crua cresceu e trouxe muitas vantagens: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C22E4D-C7C1-4970-95B2-F66FCCB381B3}" type="slidenum">
              <a:rPr lang="en-US" smtClean="0">
                <a:solidFill>
                  <a:srgbClr val="FFFFFF"/>
                </a:solidFill>
              </a:rPr>
              <a:pPr/>
              <a:t>47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fld id="{8371E925-10E3-4D71-A814-D9FA8E285602}" type="datetime1">
              <a:rPr lang="pt-BR" smtClean="0">
                <a:solidFill>
                  <a:srgbClr val="FFFFFF"/>
                </a:solidFill>
              </a:rPr>
              <a:pPr/>
              <a:t>28/02/16</a:t>
            </a:fld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3" name="Diagrama 2"/>
          <p:cNvGraphicFramePr/>
          <p:nvPr>
            <p:extLst/>
          </p:nvPr>
        </p:nvGraphicFramePr>
        <p:xfrm>
          <a:off x="755576" y="1628800"/>
          <a:ext cx="7571184" cy="4245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361952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1"/>
          <p:cNvPicPr>
            <a:picLocks noChangeAspect="1" noChangeArrowheads="1"/>
          </p:cNvPicPr>
          <p:nvPr/>
        </p:nvPicPr>
        <p:blipFill rotWithShape="1">
          <a:blip r:embed="rId2"/>
          <a:srcRect t="64864" r="44" b="9823"/>
          <a:stretch/>
        </p:blipFill>
        <p:spPr bwMode="auto">
          <a:xfrm>
            <a:off x="-116606" y="6093296"/>
            <a:ext cx="9377211" cy="936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179511" y="188640"/>
            <a:ext cx="8784976" cy="52322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eaLnBrk="0" hangingPunct="0"/>
            <a:r>
              <a:rPr lang="pt-BR" sz="2800" b="1" dirty="0" smtClean="0">
                <a:ln>
                  <a:solidFill>
                    <a:srgbClr val="6699FF">
                      <a:lumMod val="75000"/>
                    </a:srgbClr>
                  </a:solidFill>
                </a:ln>
                <a:solidFill>
                  <a:srgbClr val="6699FF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entanto, a palhada influencia negativamente: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C22E4D-C7C1-4970-95B2-F66FCCB381B3}" type="slidenum">
              <a:rPr lang="en-US" smtClean="0">
                <a:solidFill>
                  <a:srgbClr val="FFFFFF"/>
                </a:solidFill>
              </a:rPr>
              <a:pPr/>
              <a:t>48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fld id="{8371E925-10E3-4D71-A814-D9FA8E285602}" type="datetime1">
              <a:rPr lang="pt-BR" smtClean="0">
                <a:solidFill>
                  <a:srgbClr val="FFFFFF"/>
                </a:solidFill>
              </a:rPr>
              <a:pPr/>
              <a:t>28/02/16</a:t>
            </a:fld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7" name="Grupo 16"/>
          <p:cNvGrpSpPr/>
          <p:nvPr/>
        </p:nvGrpSpPr>
        <p:grpSpPr>
          <a:xfrm>
            <a:off x="1004690" y="1001155"/>
            <a:ext cx="7051986" cy="5521917"/>
            <a:chOff x="1004690" y="1001155"/>
            <a:chExt cx="7051986" cy="5521917"/>
          </a:xfrm>
        </p:grpSpPr>
        <p:sp>
          <p:nvSpPr>
            <p:cNvPr id="6" name="Forma livre 5"/>
            <p:cNvSpPr/>
            <p:nvPr/>
          </p:nvSpPr>
          <p:spPr>
            <a:xfrm>
              <a:off x="3508740" y="3232963"/>
              <a:ext cx="2029547" cy="1770431"/>
            </a:xfrm>
            <a:custGeom>
              <a:avLst/>
              <a:gdLst>
                <a:gd name="connsiteX0" fmla="*/ 0 w 1837186"/>
                <a:gd name="connsiteY0" fmla="*/ 885216 h 1770431"/>
                <a:gd name="connsiteX1" fmla="*/ 918593 w 1837186"/>
                <a:gd name="connsiteY1" fmla="*/ 0 h 1770431"/>
                <a:gd name="connsiteX2" fmla="*/ 1837186 w 1837186"/>
                <a:gd name="connsiteY2" fmla="*/ 885216 h 1770431"/>
                <a:gd name="connsiteX3" fmla="*/ 918593 w 1837186"/>
                <a:gd name="connsiteY3" fmla="*/ 1770432 h 1770431"/>
                <a:gd name="connsiteX4" fmla="*/ 0 w 1837186"/>
                <a:gd name="connsiteY4" fmla="*/ 885216 h 1770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7186" h="1770431">
                  <a:moveTo>
                    <a:pt x="0" y="885216"/>
                  </a:moveTo>
                  <a:cubicBezTo>
                    <a:pt x="0" y="396325"/>
                    <a:pt x="411268" y="0"/>
                    <a:pt x="918593" y="0"/>
                  </a:cubicBezTo>
                  <a:cubicBezTo>
                    <a:pt x="1425918" y="0"/>
                    <a:pt x="1837186" y="396325"/>
                    <a:pt x="1837186" y="885216"/>
                  </a:cubicBezTo>
                  <a:cubicBezTo>
                    <a:pt x="1837186" y="1374107"/>
                    <a:pt x="1425918" y="1770432"/>
                    <a:pt x="918593" y="1770432"/>
                  </a:cubicBezTo>
                  <a:cubicBezTo>
                    <a:pt x="411268" y="1770432"/>
                    <a:pt x="0" y="1374107"/>
                    <a:pt x="0" y="885216"/>
                  </a:cubicBezTo>
                  <a:close/>
                </a:path>
              </a:pathLst>
            </a:custGeom>
            <a:blipFill>
              <a:blip r:embed="rId3"/>
              <a:tile tx="0" ty="0" sx="100000" sy="100000" flip="none" algn="tl"/>
            </a:blip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294450" tIns="284674" rIns="294450" bIns="284674" numCol="1" spcCol="1270" anchor="ctr" anchorCtr="0">
              <a:no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 defTabSz="889000" eaLnBrk="0" hangingPunct="0">
                <a:lnSpc>
                  <a:spcPct val="90000"/>
                </a:lnSpc>
                <a:spcAft>
                  <a:spcPct val="35000"/>
                </a:spcAft>
              </a:pPr>
              <a:r>
                <a:rPr lang="pt-BR" sz="2400" b="1" dirty="0" smtClean="0">
                  <a:ln>
                    <a:solidFill>
                      <a:srgbClr val="6699FF">
                        <a:lumMod val="75000"/>
                      </a:srgbClr>
                    </a:solidFill>
                  </a:ln>
                  <a:solidFill>
                    <a:srgbClr val="6699FF">
                      <a:lumMod val="75000"/>
                    </a:srgb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Palhada</a:t>
              </a:r>
              <a:endParaRPr lang="pt-BR" sz="2400" b="1" dirty="0">
                <a:ln>
                  <a:solidFill>
                    <a:srgbClr val="6699FF">
                      <a:lumMod val="75000"/>
                    </a:srgbClr>
                  </a:solidFill>
                </a:ln>
                <a:solidFill>
                  <a:srgbClr val="6699FF">
                    <a:lumMod val="75000"/>
                  </a:srgbClr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orma livre 6"/>
            <p:cNvSpPr/>
            <p:nvPr/>
          </p:nvSpPr>
          <p:spPr>
            <a:xfrm rot="16200000">
              <a:off x="4282525" y="2670602"/>
              <a:ext cx="373266" cy="588163"/>
            </a:xfrm>
            <a:custGeom>
              <a:avLst/>
              <a:gdLst>
                <a:gd name="connsiteX0" fmla="*/ 0 w 373266"/>
                <a:gd name="connsiteY0" fmla="*/ 117633 h 588163"/>
                <a:gd name="connsiteX1" fmla="*/ 186633 w 373266"/>
                <a:gd name="connsiteY1" fmla="*/ 117633 h 588163"/>
                <a:gd name="connsiteX2" fmla="*/ 186633 w 373266"/>
                <a:gd name="connsiteY2" fmla="*/ 0 h 588163"/>
                <a:gd name="connsiteX3" fmla="*/ 373266 w 373266"/>
                <a:gd name="connsiteY3" fmla="*/ 294082 h 588163"/>
                <a:gd name="connsiteX4" fmla="*/ 186633 w 373266"/>
                <a:gd name="connsiteY4" fmla="*/ 588163 h 588163"/>
                <a:gd name="connsiteX5" fmla="*/ 186633 w 373266"/>
                <a:gd name="connsiteY5" fmla="*/ 470530 h 588163"/>
                <a:gd name="connsiteX6" fmla="*/ 0 w 373266"/>
                <a:gd name="connsiteY6" fmla="*/ 470530 h 588163"/>
                <a:gd name="connsiteX7" fmla="*/ 0 w 373266"/>
                <a:gd name="connsiteY7" fmla="*/ 117633 h 588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3266" h="588163">
                  <a:moveTo>
                    <a:pt x="0" y="117633"/>
                  </a:moveTo>
                  <a:lnTo>
                    <a:pt x="186633" y="117633"/>
                  </a:lnTo>
                  <a:lnTo>
                    <a:pt x="186633" y="0"/>
                  </a:lnTo>
                  <a:lnTo>
                    <a:pt x="373266" y="294082"/>
                  </a:lnTo>
                  <a:lnTo>
                    <a:pt x="186633" y="588163"/>
                  </a:lnTo>
                  <a:lnTo>
                    <a:pt x="186633" y="470530"/>
                  </a:lnTo>
                  <a:lnTo>
                    <a:pt x="0" y="470530"/>
                  </a:lnTo>
                  <a:lnTo>
                    <a:pt x="0" y="117633"/>
                  </a:lnTo>
                  <a:close/>
                </a:path>
              </a:pathLst>
            </a:cu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117632" rIns="111980" bIns="117633" numCol="1" spcCol="1270" anchor="ctr" anchorCtr="0">
              <a:noAutofit/>
            </a:bodyPr>
            <a:lstStyle/>
            <a:p>
              <a:pPr algn="ctr" defTabSz="1111250" eaLnBrk="0" hangingPunct="0">
                <a:lnSpc>
                  <a:spcPct val="90000"/>
                </a:lnSpc>
                <a:spcAft>
                  <a:spcPct val="35000"/>
                </a:spcAft>
              </a:pPr>
              <a:endParaRPr lang="pt-BR" sz="2500">
                <a:solidFill>
                  <a:srgbClr val="FFFFFF"/>
                </a:solidFill>
              </a:endParaRPr>
            </a:p>
          </p:txBody>
        </p:sp>
        <p:sp>
          <p:nvSpPr>
            <p:cNvPr id="9" name="Forma livre 8"/>
            <p:cNvSpPr/>
            <p:nvPr/>
          </p:nvSpPr>
          <p:spPr>
            <a:xfrm>
              <a:off x="3416893" y="1001155"/>
              <a:ext cx="2000169" cy="1661266"/>
            </a:xfrm>
            <a:custGeom>
              <a:avLst/>
              <a:gdLst>
                <a:gd name="connsiteX0" fmla="*/ 0 w 2000169"/>
                <a:gd name="connsiteY0" fmla="*/ 830633 h 1661266"/>
                <a:gd name="connsiteX1" fmla="*/ 1000085 w 2000169"/>
                <a:gd name="connsiteY1" fmla="*/ 0 h 1661266"/>
                <a:gd name="connsiteX2" fmla="*/ 2000170 w 2000169"/>
                <a:gd name="connsiteY2" fmla="*/ 830633 h 1661266"/>
                <a:gd name="connsiteX3" fmla="*/ 1000085 w 2000169"/>
                <a:gd name="connsiteY3" fmla="*/ 1661266 h 1661266"/>
                <a:gd name="connsiteX4" fmla="*/ 0 w 2000169"/>
                <a:gd name="connsiteY4" fmla="*/ 830633 h 1661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169" h="1661266">
                  <a:moveTo>
                    <a:pt x="0" y="830633"/>
                  </a:moveTo>
                  <a:cubicBezTo>
                    <a:pt x="0" y="371887"/>
                    <a:pt x="447753" y="0"/>
                    <a:pt x="1000085" y="0"/>
                  </a:cubicBezTo>
                  <a:cubicBezTo>
                    <a:pt x="1552417" y="0"/>
                    <a:pt x="2000170" y="371887"/>
                    <a:pt x="2000170" y="830633"/>
                  </a:cubicBezTo>
                  <a:cubicBezTo>
                    <a:pt x="2000170" y="1289379"/>
                    <a:pt x="1552417" y="1661266"/>
                    <a:pt x="1000085" y="1661266"/>
                  </a:cubicBezTo>
                  <a:cubicBezTo>
                    <a:pt x="447753" y="1661266"/>
                    <a:pt x="0" y="1289379"/>
                    <a:pt x="0" y="830633"/>
                  </a:cubicBezTo>
                  <a:close/>
                </a:path>
              </a:pathLst>
            </a:cu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315778" tIns="266147" rIns="315778" bIns="266147" numCol="1" spcCol="1270" anchor="ctr" anchorCtr="0">
              <a:no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 defTabSz="800100" eaLnBrk="0" hangingPunct="0">
                <a:lnSpc>
                  <a:spcPct val="90000"/>
                </a:lnSpc>
                <a:spcAft>
                  <a:spcPct val="35000"/>
                </a:spcAft>
              </a:pPr>
              <a:r>
                <a:rPr lang="pt-BR" sz="2000" b="1" dirty="0" smtClean="0">
                  <a:ln>
                    <a:solidFill>
                      <a:srgbClr val="6699FF">
                        <a:lumMod val="75000"/>
                      </a:srgbClr>
                    </a:solidFill>
                  </a:ln>
                  <a:solidFill>
                    <a:srgbClr val="6699FF">
                      <a:lumMod val="75000"/>
                    </a:srgb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Seleção de ervas </a:t>
              </a:r>
              <a:endParaRPr lang="pt-BR" sz="2000" b="1" dirty="0">
                <a:ln>
                  <a:solidFill>
                    <a:srgbClr val="6699FF">
                      <a:lumMod val="75000"/>
                    </a:srgbClr>
                  </a:solidFill>
                </a:ln>
                <a:solidFill>
                  <a:srgbClr val="6699FF">
                    <a:lumMod val="75000"/>
                  </a:srgbClr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3" name="Forma livre 12"/>
            <p:cNvSpPr/>
            <p:nvPr/>
          </p:nvSpPr>
          <p:spPr>
            <a:xfrm rot="1176480">
              <a:off x="5503515" y="4226779"/>
              <a:ext cx="422023" cy="588163"/>
            </a:xfrm>
            <a:custGeom>
              <a:avLst/>
              <a:gdLst>
                <a:gd name="connsiteX0" fmla="*/ 0 w 187193"/>
                <a:gd name="connsiteY0" fmla="*/ 117633 h 588163"/>
                <a:gd name="connsiteX1" fmla="*/ 93597 w 187193"/>
                <a:gd name="connsiteY1" fmla="*/ 117633 h 588163"/>
                <a:gd name="connsiteX2" fmla="*/ 93597 w 187193"/>
                <a:gd name="connsiteY2" fmla="*/ 0 h 588163"/>
                <a:gd name="connsiteX3" fmla="*/ 187193 w 187193"/>
                <a:gd name="connsiteY3" fmla="*/ 294082 h 588163"/>
                <a:gd name="connsiteX4" fmla="*/ 93597 w 187193"/>
                <a:gd name="connsiteY4" fmla="*/ 588163 h 588163"/>
                <a:gd name="connsiteX5" fmla="*/ 93597 w 187193"/>
                <a:gd name="connsiteY5" fmla="*/ 470530 h 588163"/>
                <a:gd name="connsiteX6" fmla="*/ 0 w 187193"/>
                <a:gd name="connsiteY6" fmla="*/ 470530 h 588163"/>
                <a:gd name="connsiteX7" fmla="*/ 0 w 187193"/>
                <a:gd name="connsiteY7" fmla="*/ 117633 h 588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7193" h="588163">
                  <a:moveTo>
                    <a:pt x="0" y="117633"/>
                  </a:moveTo>
                  <a:lnTo>
                    <a:pt x="93597" y="117633"/>
                  </a:lnTo>
                  <a:lnTo>
                    <a:pt x="93597" y="0"/>
                  </a:lnTo>
                  <a:lnTo>
                    <a:pt x="187193" y="294082"/>
                  </a:lnTo>
                  <a:lnTo>
                    <a:pt x="93597" y="588163"/>
                  </a:lnTo>
                  <a:lnTo>
                    <a:pt x="93597" y="470530"/>
                  </a:lnTo>
                  <a:lnTo>
                    <a:pt x="0" y="470530"/>
                  </a:lnTo>
                  <a:lnTo>
                    <a:pt x="0" y="117633"/>
                  </a:lnTo>
                  <a:close/>
                </a:path>
              </a:pathLst>
            </a:cu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-6743657"/>
                <a:satOff val="-50000"/>
                <a:lumOff val="-294"/>
                <a:alphaOff val="0"/>
              </a:schemeClr>
            </a:fillRef>
            <a:effectRef idx="0">
              <a:schemeClr val="accent3">
                <a:hueOff val="-6743657"/>
                <a:satOff val="-50000"/>
                <a:lumOff val="-29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117632" rIns="56158" bIns="117633" numCol="1" spcCol="1270" anchor="ctr" anchorCtr="0">
              <a:noAutofit/>
            </a:bodyPr>
            <a:lstStyle/>
            <a:p>
              <a:pPr algn="ctr" defTabSz="1111250" eaLnBrk="0" hangingPunct="0">
                <a:lnSpc>
                  <a:spcPct val="90000"/>
                </a:lnSpc>
                <a:spcAft>
                  <a:spcPct val="35000"/>
                </a:spcAft>
              </a:pPr>
              <a:endParaRPr lang="pt-BR" sz="2500">
                <a:solidFill>
                  <a:srgbClr val="FFFFFF"/>
                </a:solidFill>
              </a:endParaRPr>
            </a:p>
          </p:txBody>
        </p:sp>
        <p:sp>
          <p:nvSpPr>
            <p:cNvPr id="14" name="Forma livre 13"/>
            <p:cNvSpPr/>
            <p:nvPr/>
          </p:nvSpPr>
          <p:spPr>
            <a:xfrm>
              <a:off x="5840841" y="4177956"/>
              <a:ext cx="2215835" cy="1910405"/>
            </a:xfrm>
            <a:custGeom>
              <a:avLst/>
              <a:gdLst>
                <a:gd name="connsiteX0" fmla="*/ 0 w 2215835"/>
                <a:gd name="connsiteY0" fmla="*/ 955203 h 1910405"/>
                <a:gd name="connsiteX1" fmla="*/ 1107918 w 2215835"/>
                <a:gd name="connsiteY1" fmla="*/ 0 h 1910405"/>
                <a:gd name="connsiteX2" fmla="*/ 2215836 w 2215835"/>
                <a:gd name="connsiteY2" fmla="*/ 955203 h 1910405"/>
                <a:gd name="connsiteX3" fmla="*/ 1107918 w 2215835"/>
                <a:gd name="connsiteY3" fmla="*/ 1910406 h 1910405"/>
                <a:gd name="connsiteX4" fmla="*/ 0 w 2215835"/>
                <a:gd name="connsiteY4" fmla="*/ 955203 h 1910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5835" h="1910405">
                  <a:moveTo>
                    <a:pt x="0" y="955203"/>
                  </a:moveTo>
                  <a:cubicBezTo>
                    <a:pt x="0" y="427659"/>
                    <a:pt x="496032" y="0"/>
                    <a:pt x="1107918" y="0"/>
                  </a:cubicBezTo>
                  <a:cubicBezTo>
                    <a:pt x="1719804" y="0"/>
                    <a:pt x="2215836" y="427659"/>
                    <a:pt x="2215836" y="955203"/>
                  </a:cubicBezTo>
                  <a:cubicBezTo>
                    <a:pt x="2215836" y="1482747"/>
                    <a:pt x="1719804" y="1910406"/>
                    <a:pt x="1107918" y="1910406"/>
                  </a:cubicBezTo>
                  <a:cubicBezTo>
                    <a:pt x="496032" y="1910406"/>
                    <a:pt x="0" y="1482747"/>
                    <a:pt x="0" y="955203"/>
                  </a:cubicBezTo>
                  <a:close/>
                </a:path>
              </a:pathLst>
            </a:cu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-6743657"/>
                <a:satOff val="-50000"/>
                <a:lumOff val="-294"/>
                <a:alphaOff val="0"/>
              </a:schemeClr>
            </a:fillRef>
            <a:effectRef idx="0">
              <a:schemeClr val="accent3">
                <a:hueOff val="-6743657"/>
                <a:satOff val="-50000"/>
                <a:lumOff val="-29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7362" tIns="302632" rIns="347362" bIns="302632" numCol="1" spcCol="1270" anchor="ctr" anchorCtr="0">
              <a:no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 defTabSz="800100" eaLnBrk="0" hangingPunct="0">
                <a:lnSpc>
                  <a:spcPct val="90000"/>
                </a:lnSpc>
                <a:spcAft>
                  <a:spcPct val="35000"/>
                </a:spcAft>
              </a:pPr>
              <a:r>
                <a:rPr lang="pt-BR" sz="2400" b="1" dirty="0" smtClean="0">
                  <a:ln>
                    <a:solidFill>
                      <a:srgbClr val="6699FF">
                        <a:lumMod val="75000"/>
                      </a:srgbClr>
                    </a:solidFill>
                  </a:ln>
                  <a:solidFill>
                    <a:srgbClr val="6699FF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Enfoque manejo integrado</a:t>
              </a:r>
              <a:endParaRPr lang="pt-BR" sz="2400" b="1" dirty="0">
                <a:ln>
                  <a:solidFill>
                    <a:srgbClr val="6699FF">
                      <a:lumMod val="75000"/>
                    </a:srgbClr>
                  </a:solidFill>
                </a:ln>
                <a:solidFill>
                  <a:srgbClr val="6699FF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orma livre 14"/>
            <p:cNvSpPr/>
            <p:nvPr/>
          </p:nvSpPr>
          <p:spPr>
            <a:xfrm rot="19800000">
              <a:off x="3217850" y="4504916"/>
              <a:ext cx="398086" cy="588164"/>
            </a:xfrm>
            <a:custGeom>
              <a:avLst/>
              <a:gdLst>
                <a:gd name="connsiteX0" fmla="*/ 0 w 255637"/>
                <a:gd name="connsiteY0" fmla="*/ 117633 h 588163"/>
                <a:gd name="connsiteX1" fmla="*/ 127819 w 255637"/>
                <a:gd name="connsiteY1" fmla="*/ 117633 h 588163"/>
                <a:gd name="connsiteX2" fmla="*/ 127819 w 255637"/>
                <a:gd name="connsiteY2" fmla="*/ 0 h 588163"/>
                <a:gd name="connsiteX3" fmla="*/ 255637 w 255637"/>
                <a:gd name="connsiteY3" fmla="*/ 294082 h 588163"/>
                <a:gd name="connsiteX4" fmla="*/ 127819 w 255637"/>
                <a:gd name="connsiteY4" fmla="*/ 588163 h 588163"/>
                <a:gd name="connsiteX5" fmla="*/ 127819 w 255637"/>
                <a:gd name="connsiteY5" fmla="*/ 470530 h 588163"/>
                <a:gd name="connsiteX6" fmla="*/ 0 w 255637"/>
                <a:gd name="connsiteY6" fmla="*/ 470530 h 588163"/>
                <a:gd name="connsiteX7" fmla="*/ 0 w 255637"/>
                <a:gd name="connsiteY7" fmla="*/ 117633 h 588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5637" h="588163">
                  <a:moveTo>
                    <a:pt x="255636" y="470530"/>
                  </a:moveTo>
                  <a:lnTo>
                    <a:pt x="127818" y="470530"/>
                  </a:lnTo>
                  <a:lnTo>
                    <a:pt x="127818" y="588163"/>
                  </a:lnTo>
                  <a:lnTo>
                    <a:pt x="1" y="294081"/>
                  </a:lnTo>
                  <a:lnTo>
                    <a:pt x="127818" y="0"/>
                  </a:lnTo>
                  <a:lnTo>
                    <a:pt x="127818" y="117633"/>
                  </a:lnTo>
                  <a:lnTo>
                    <a:pt x="255636" y="117633"/>
                  </a:lnTo>
                  <a:lnTo>
                    <a:pt x="255636" y="470530"/>
                  </a:lnTo>
                  <a:close/>
                </a:path>
              </a:pathLst>
            </a:cu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-13487314"/>
                <a:satOff val="-100000"/>
                <a:lumOff val="-588"/>
                <a:alphaOff val="0"/>
              </a:schemeClr>
            </a:fillRef>
            <a:effectRef idx="0">
              <a:schemeClr val="accent3">
                <a:hueOff val="-13487314"/>
                <a:satOff val="-100000"/>
                <a:lumOff val="-58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691" tIns="117633" rIns="0" bIns="117633" numCol="1" spcCol="1270" anchor="ctr" anchorCtr="0">
              <a:noAutofit/>
            </a:bodyPr>
            <a:lstStyle/>
            <a:p>
              <a:pPr algn="ctr" defTabSz="1111250" eaLnBrk="0" hangingPunct="0">
                <a:lnSpc>
                  <a:spcPct val="90000"/>
                </a:lnSpc>
                <a:spcAft>
                  <a:spcPct val="35000"/>
                </a:spcAft>
              </a:pPr>
              <a:endParaRPr lang="pt-BR" sz="2500">
                <a:solidFill>
                  <a:srgbClr val="FFFFFF"/>
                </a:solidFill>
              </a:endParaRPr>
            </a:p>
          </p:txBody>
        </p:sp>
        <p:sp>
          <p:nvSpPr>
            <p:cNvPr id="16" name="Forma livre 15"/>
            <p:cNvSpPr/>
            <p:nvPr/>
          </p:nvSpPr>
          <p:spPr>
            <a:xfrm>
              <a:off x="1004690" y="4277687"/>
              <a:ext cx="2224338" cy="2245385"/>
            </a:xfrm>
            <a:custGeom>
              <a:avLst/>
              <a:gdLst>
                <a:gd name="connsiteX0" fmla="*/ 0 w 2083256"/>
                <a:gd name="connsiteY0" fmla="*/ 989740 h 1979480"/>
                <a:gd name="connsiteX1" fmla="*/ 1041628 w 2083256"/>
                <a:gd name="connsiteY1" fmla="*/ 0 h 1979480"/>
                <a:gd name="connsiteX2" fmla="*/ 2083256 w 2083256"/>
                <a:gd name="connsiteY2" fmla="*/ 989740 h 1979480"/>
                <a:gd name="connsiteX3" fmla="*/ 1041628 w 2083256"/>
                <a:gd name="connsiteY3" fmla="*/ 1979480 h 1979480"/>
                <a:gd name="connsiteX4" fmla="*/ 0 w 2083256"/>
                <a:gd name="connsiteY4" fmla="*/ 989740 h 1979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3256" h="1979480">
                  <a:moveTo>
                    <a:pt x="0" y="989740"/>
                  </a:moveTo>
                  <a:cubicBezTo>
                    <a:pt x="0" y="443122"/>
                    <a:pt x="466353" y="0"/>
                    <a:pt x="1041628" y="0"/>
                  </a:cubicBezTo>
                  <a:cubicBezTo>
                    <a:pt x="1616903" y="0"/>
                    <a:pt x="2083256" y="443122"/>
                    <a:pt x="2083256" y="989740"/>
                  </a:cubicBezTo>
                  <a:cubicBezTo>
                    <a:pt x="2083256" y="1536358"/>
                    <a:pt x="1616903" y="1979480"/>
                    <a:pt x="1041628" y="1979480"/>
                  </a:cubicBezTo>
                  <a:cubicBezTo>
                    <a:pt x="466353" y="1979480"/>
                    <a:pt x="0" y="1536358"/>
                    <a:pt x="0" y="989740"/>
                  </a:cubicBezTo>
                  <a:close/>
                </a:path>
              </a:pathLst>
            </a:cu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327946" tIns="312748" rIns="327946" bIns="312748" numCol="1" spcCol="1270" anchor="ctr" anchorCtr="0">
              <a:no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 defTabSz="800100" eaLnBrk="0" hangingPunct="0">
                <a:lnSpc>
                  <a:spcPct val="90000"/>
                </a:lnSpc>
                <a:spcAft>
                  <a:spcPct val="35000"/>
                </a:spcAft>
              </a:pPr>
              <a:r>
                <a:rPr lang="pt-BR" sz="2000" b="1" dirty="0" smtClean="0">
                  <a:ln>
                    <a:solidFill>
                      <a:srgbClr val="6699FF">
                        <a:lumMod val="75000"/>
                      </a:srgbClr>
                    </a:solidFill>
                  </a:ln>
                  <a:solidFill>
                    <a:srgbClr val="6699FF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Maior dependência do herbicida</a:t>
              </a:r>
              <a:endParaRPr lang="pt-BR" sz="2000" b="1" dirty="0">
                <a:ln>
                  <a:solidFill>
                    <a:srgbClr val="6699FF">
                      <a:lumMod val="75000"/>
                    </a:srgbClr>
                  </a:solidFill>
                </a:ln>
                <a:solidFill>
                  <a:srgbClr val="6699FF">
                    <a:lumMod val="75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76692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fld id="{BD99A074-02F7-454E-BFB4-81716E598B74}" type="datetime1">
              <a:rPr lang="pt-BR" smtClean="0">
                <a:solidFill>
                  <a:srgbClr val="FFFFFF"/>
                </a:solidFill>
              </a:rPr>
              <a:pPr/>
              <a:t>28/02/16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C22E4D-C7C1-4970-95B2-F66FCCB381B3}" type="slidenum">
              <a:rPr lang="en-US" smtClean="0">
                <a:solidFill>
                  <a:srgbClr val="FFFFFF"/>
                </a:solidFill>
              </a:rPr>
              <a:pPr/>
              <a:t>49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pjchrist@usp.br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 rotWithShape="1">
          <a:blip r:embed="rId2"/>
          <a:srcRect t="64864" r="44" b="9823"/>
          <a:stretch/>
        </p:blipFill>
        <p:spPr bwMode="auto">
          <a:xfrm>
            <a:off x="-116606" y="6093296"/>
            <a:ext cx="9377211" cy="936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aixaDeTexto 9"/>
          <p:cNvSpPr txBox="1"/>
          <p:nvPr/>
        </p:nvSpPr>
        <p:spPr>
          <a:xfrm>
            <a:off x="108520" y="169476"/>
            <a:ext cx="8927976" cy="52322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eaLnBrk="0" hangingPunct="0"/>
            <a:r>
              <a:rPr lang="pt-BR" sz="2800" b="1" dirty="0" smtClean="0">
                <a:ln/>
                <a:solidFill>
                  <a:srgbClr val="B8CA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que utilizar o pré emergente sobre a palha?</a:t>
            </a:r>
            <a:endParaRPr lang="pt-BR" sz="2800" b="1" dirty="0">
              <a:ln/>
              <a:solidFill>
                <a:srgbClr val="B8CA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Diagrama 6"/>
          <p:cNvGraphicFramePr/>
          <p:nvPr>
            <p:extLst/>
          </p:nvPr>
        </p:nvGraphicFramePr>
        <p:xfrm>
          <a:off x="354359" y="1088740"/>
          <a:ext cx="8435280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4472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400" y="3197496"/>
            <a:ext cx="8686800" cy="10956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accent1">
                    <a:lumMod val="50000"/>
                  </a:schemeClr>
                </a:solidFill>
                <a:hlinkClick r:id="rId2" action="ppaction://hlinksldjump"/>
              </a:rPr>
              <a:t>Descrição dos fatores que afetam o comportamento dos herbicidas no solo</a:t>
            </a:r>
          </a:p>
        </p:txBody>
      </p:sp>
      <p:pic>
        <p:nvPicPr>
          <p:cNvPr id="226306" name="Picture 2" descr="http://www.scielo.br/img/fbpe/qn/v22n1/1139f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8684">
            <a:off x="2833128" y="250184"/>
            <a:ext cx="3382514" cy="2663209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226308" name="Picture 4" descr="http://www.mpch-mainz.mpg.de/~sander/lectur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7409">
            <a:off x="464989" y="4741147"/>
            <a:ext cx="3698817" cy="2121186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226310" name="Picture 6" descr="http://www.weeds.iastate.edu/mgmt/2002/soilmoistur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0987">
            <a:off x="5285704" y="4683832"/>
            <a:ext cx="2732457" cy="2050479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24010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fld id="{BD99A074-02F7-454E-BFB4-81716E598B74}" type="datetime1">
              <a:rPr lang="pt-BR" smtClean="0">
                <a:solidFill>
                  <a:srgbClr val="FFFFFF"/>
                </a:solidFill>
              </a:rPr>
              <a:pPr/>
              <a:t>28/02/16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C22E4D-C7C1-4970-95B2-F66FCCB381B3}" type="slidenum">
              <a:rPr lang="en-US" smtClean="0">
                <a:solidFill>
                  <a:srgbClr val="FFFFFF"/>
                </a:solidFill>
              </a:rPr>
              <a:pPr/>
              <a:t>50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pjchrist@usp.br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 rotWithShape="1">
          <a:blip r:embed="rId2"/>
          <a:srcRect t="64864" r="44" b="9823"/>
          <a:stretch/>
        </p:blipFill>
        <p:spPr bwMode="auto">
          <a:xfrm>
            <a:off x="-116606" y="6093296"/>
            <a:ext cx="9377211" cy="936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tângulo 8"/>
          <p:cNvSpPr/>
          <p:nvPr/>
        </p:nvSpPr>
        <p:spPr>
          <a:xfrm>
            <a:off x="107504" y="1412776"/>
            <a:ext cx="8927976" cy="4508927"/>
          </a:xfrm>
          <a:prstGeom prst="rect">
            <a:avLst/>
          </a:prstGeom>
          <a:solidFill>
            <a:srgbClr val="F8F8F8">
              <a:alpha val="30000"/>
            </a:srgbClr>
          </a:solidFill>
        </p:spPr>
        <p:txBody>
          <a:bodyPr wrap="square">
            <a:spAutoFit/>
          </a:bodyPr>
          <a:lstStyle/>
          <a:p>
            <a:pPr marL="457200" indent="-457200" eaLnBrk="0" hangingPunct="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sz="23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Usar como parte de um plano de manejo integrado</a:t>
            </a:r>
          </a:p>
          <a:p>
            <a:pPr marL="457200" indent="-457200" eaLnBrk="0" hangingPunct="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sz="23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Maximizar a uniformidade de distribuição da palhada</a:t>
            </a:r>
          </a:p>
          <a:p>
            <a:pPr marL="457200" indent="-457200" eaLnBrk="0" hangingPunct="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sz="23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Minimizar a movimentação de solo nas adubações e cultivo</a:t>
            </a:r>
          </a:p>
          <a:p>
            <a:pPr marL="457200" indent="-457200" eaLnBrk="0" hangingPunct="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sz="23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Banco de sementes deve permanecer superficialmente </a:t>
            </a:r>
          </a:p>
          <a:p>
            <a:pPr marL="457200" indent="-457200" eaLnBrk="0" hangingPunct="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sz="23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Evitar o cultivo da entrelinha</a:t>
            </a:r>
          </a:p>
          <a:p>
            <a:pPr marL="457200" indent="-457200" eaLnBrk="0" hangingPunct="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sz="23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Conhecer as propriedades físico-químicas dos herbicidas</a:t>
            </a:r>
          </a:p>
          <a:p>
            <a:pPr marL="457200" indent="-457200" eaLnBrk="0" hangingPunct="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sz="23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Escolher o herbicida e doses corretas para cada talhão</a:t>
            </a:r>
          </a:p>
          <a:p>
            <a:pPr marL="457200" indent="-457200" eaLnBrk="0" hangingPunct="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sz="23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Selecionar </a:t>
            </a:r>
            <a:r>
              <a:rPr lang="pt-BR" sz="23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herbicidas de melhor comportamento na palha</a:t>
            </a:r>
          </a:p>
          <a:p>
            <a:pPr marL="457200" indent="-457200" eaLnBrk="0" hangingPunct="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sz="23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Maiores doses do </a:t>
            </a:r>
            <a:r>
              <a:rPr lang="pt-BR" sz="23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herbicida</a:t>
            </a:r>
            <a:endParaRPr lang="pt-BR" sz="23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08520" y="139509"/>
            <a:ext cx="8927976" cy="107721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eaLnBrk="0" hangingPunct="0"/>
            <a:r>
              <a:rPr lang="pt-BR" sz="3200" b="1" dirty="0" smtClean="0">
                <a:ln/>
                <a:solidFill>
                  <a:srgbClr val="B8CA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Principais dicas para o uso de pré-emergentes em áreas com palha</a:t>
            </a:r>
            <a:endParaRPr lang="pt-BR" sz="3200" b="1" dirty="0">
              <a:ln/>
              <a:solidFill>
                <a:srgbClr val="B8CA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37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fld id="{BD99A074-02F7-454E-BFB4-81716E598B74}" type="datetime1">
              <a:rPr lang="pt-BR" smtClean="0">
                <a:solidFill>
                  <a:srgbClr val="FFFFFF"/>
                </a:solidFill>
              </a:rPr>
              <a:pPr/>
              <a:t>28/02/16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C22E4D-C7C1-4970-95B2-F66FCCB381B3}" type="slidenum">
              <a:rPr lang="en-US" smtClean="0">
                <a:solidFill>
                  <a:srgbClr val="FFFFFF"/>
                </a:solidFill>
              </a:rPr>
              <a:pPr/>
              <a:t>51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pjchrist@usp.br</a:t>
            </a: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54" name="Group 2"/>
          <p:cNvGrpSpPr>
            <a:grpSpLocks/>
          </p:cNvGrpSpPr>
          <p:nvPr/>
        </p:nvGrpSpPr>
        <p:grpSpPr bwMode="auto">
          <a:xfrm>
            <a:off x="3741738" y="2514327"/>
            <a:ext cx="1258887" cy="627063"/>
            <a:chOff x="790" y="3465"/>
            <a:chExt cx="793" cy="395"/>
          </a:xfrm>
          <a:effectLst>
            <a:glow rad="101600">
              <a:sysClr val="windowText" lastClr="000000">
                <a:alpha val="60000"/>
              </a:sysClr>
            </a:glow>
          </a:effectLst>
        </p:grpSpPr>
        <p:sp>
          <p:nvSpPr>
            <p:cNvPr id="55" name="AutoShape 3"/>
            <p:cNvSpPr>
              <a:spLocks noChangeArrowheads="1"/>
            </p:cNvSpPr>
            <p:nvPr/>
          </p:nvSpPr>
          <p:spPr bwMode="auto">
            <a:xfrm>
              <a:off x="1082" y="3466"/>
              <a:ext cx="501" cy="394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DBDBDB"/>
                </a:gs>
                <a:gs pos="100000">
                  <a:srgbClr val="4D4D4D"/>
                </a:gs>
              </a:gsLst>
              <a:lin ang="5400000" scaled="1"/>
            </a:gra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kern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AutoShape 4"/>
            <p:cNvSpPr>
              <a:spLocks noChangeArrowheads="1"/>
            </p:cNvSpPr>
            <p:nvPr/>
          </p:nvSpPr>
          <p:spPr bwMode="auto">
            <a:xfrm>
              <a:off x="790" y="3466"/>
              <a:ext cx="501" cy="394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DBDBDB"/>
                </a:gs>
                <a:gs pos="100000">
                  <a:srgbClr val="4D4D4D"/>
                </a:gs>
              </a:gsLst>
              <a:lin ang="5400000" scaled="1"/>
            </a:gra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kern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" name="Line 5"/>
            <p:cNvSpPr>
              <a:spLocks noChangeShapeType="1"/>
            </p:cNvSpPr>
            <p:nvPr/>
          </p:nvSpPr>
          <p:spPr bwMode="auto">
            <a:xfrm>
              <a:off x="915" y="3465"/>
              <a:ext cx="563" cy="1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kern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8" name="AutoShape 14"/>
          <p:cNvSpPr>
            <a:spLocks noChangeArrowheads="1"/>
          </p:cNvSpPr>
          <p:nvPr/>
        </p:nvSpPr>
        <p:spPr bwMode="auto">
          <a:xfrm>
            <a:off x="1157288" y="3355702"/>
            <a:ext cx="6911975" cy="1441450"/>
          </a:xfrm>
          <a:prstGeom prst="cube">
            <a:avLst>
              <a:gd name="adj" fmla="val 25000"/>
            </a:avLst>
          </a:prstGeom>
          <a:solidFill>
            <a:srgbClr val="996633"/>
          </a:solidFill>
          <a:ln w="9525">
            <a:noFill/>
            <a:miter lim="800000"/>
            <a:headEnd/>
            <a:tailEnd/>
          </a:ln>
          <a:effectLst>
            <a:glow rad="101600">
              <a:sysClr val="windowText" lastClr="000000">
                <a:alpha val="60000"/>
              </a:sysClr>
            </a:glo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 Box 27"/>
          <p:cNvSpPr txBox="1">
            <a:spLocks noChangeArrowheads="1"/>
          </p:cNvSpPr>
          <p:nvPr/>
        </p:nvSpPr>
        <p:spPr bwMode="auto">
          <a:xfrm>
            <a:off x="3786188" y="2069827"/>
            <a:ext cx="12366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Herbicida</a:t>
            </a:r>
            <a:endParaRPr lang="pt-BR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0" name="Group 29"/>
          <p:cNvGrpSpPr>
            <a:grpSpLocks/>
          </p:cNvGrpSpPr>
          <p:nvPr/>
        </p:nvGrpSpPr>
        <p:grpSpPr bwMode="auto">
          <a:xfrm>
            <a:off x="1144588" y="3125515"/>
            <a:ext cx="7058025" cy="604837"/>
            <a:chOff x="929" y="2704"/>
            <a:chExt cx="4446" cy="381"/>
          </a:xfrm>
          <a:effectLst>
            <a:glow rad="101600">
              <a:sysClr val="windowText" lastClr="000000">
                <a:alpha val="60000"/>
              </a:sysClr>
            </a:glow>
          </a:effectLst>
        </p:grpSpPr>
        <p:grpSp>
          <p:nvGrpSpPr>
            <p:cNvPr id="61" name="Group 30"/>
            <p:cNvGrpSpPr>
              <a:grpSpLocks/>
            </p:cNvGrpSpPr>
            <p:nvPr/>
          </p:nvGrpSpPr>
          <p:grpSpPr bwMode="auto">
            <a:xfrm>
              <a:off x="936" y="2838"/>
              <a:ext cx="4439" cy="247"/>
              <a:chOff x="936" y="2838"/>
              <a:chExt cx="4439" cy="247"/>
            </a:xfrm>
          </p:grpSpPr>
          <p:sp>
            <p:nvSpPr>
              <p:cNvPr id="64" name="Rectangle 31" descr="PALHA CANA"/>
              <p:cNvSpPr>
                <a:spLocks noChangeArrowheads="1"/>
              </p:cNvSpPr>
              <p:nvPr/>
            </p:nvSpPr>
            <p:spPr bwMode="auto">
              <a:xfrm>
                <a:off x="936" y="2931"/>
                <a:ext cx="4127" cy="154"/>
              </a:xfrm>
              <a:prstGeom prst="rect">
                <a:avLst/>
              </a:prstGeom>
              <a:blipFill dpi="0" rotWithShape="0">
                <a:blip r:embed="rId3"/>
                <a:srcRect/>
                <a:stretch>
                  <a:fillRect/>
                </a:stretch>
              </a:blipFill>
              <a:ln w="9525" cap="rnd">
                <a:noFill/>
                <a:prstDash val="sysDot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kern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5" name="AutoShape 32" descr="PALHA CANA"/>
              <p:cNvSpPr>
                <a:spLocks noChangeArrowheads="1"/>
              </p:cNvSpPr>
              <p:nvPr/>
            </p:nvSpPr>
            <p:spPr bwMode="auto">
              <a:xfrm rot="-2513818">
                <a:off x="4959" y="2838"/>
                <a:ext cx="416" cy="119"/>
              </a:xfrm>
              <a:prstGeom prst="parallelogram">
                <a:avLst>
                  <a:gd name="adj" fmla="val 87395"/>
                </a:avLst>
              </a:prstGeom>
              <a:blipFill dpi="0" rotWithShape="0">
                <a:blip r:embed="rId4"/>
                <a:srcRect/>
                <a:stretch>
                  <a:fillRect/>
                </a:stretch>
              </a:blipFill>
              <a:ln w="9525" cap="rnd">
                <a:noFill/>
                <a:prstDash val="sysDot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kern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2" name="AutoShape 33" descr="PALHA CANA"/>
            <p:cNvSpPr>
              <a:spLocks noChangeArrowheads="1"/>
            </p:cNvSpPr>
            <p:nvPr/>
          </p:nvSpPr>
          <p:spPr bwMode="auto">
            <a:xfrm>
              <a:off x="929" y="2704"/>
              <a:ext cx="4354" cy="227"/>
            </a:xfrm>
            <a:prstGeom prst="parallelogram">
              <a:avLst>
                <a:gd name="adj" fmla="val 98745"/>
              </a:avLst>
            </a:prstGeom>
            <a:blipFill dpi="0" rotWithShape="1">
              <a:blip r:embed="rId3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kern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Line 34" descr="PALHA CANA"/>
            <p:cNvSpPr>
              <a:spLocks noChangeShapeType="1"/>
            </p:cNvSpPr>
            <p:nvPr/>
          </p:nvSpPr>
          <p:spPr bwMode="auto">
            <a:xfrm flipH="1">
              <a:off x="5057" y="2705"/>
              <a:ext cx="227" cy="226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kern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6" name="AutoShape 35"/>
          <p:cNvSpPr>
            <a:spLocks noChangeArrowheads="1"/>
          </p:cNvSpPr>
          <p:nvPr/>
        </p:nvSpPr>
        <p:spPr bwMode="auto">
          <a:xfrm>
            <a:off x="4246563" y="3128690"/>
            <a:ext cx="325437" cy="571500"/>
          </a:xfrm>
          <a:prstGeom prst="downArrow">
            <a:avLst>
              <a:gd name="adj1" fmla="val 50000"/>
              <a:gd name="adj2" fmla="val 58455"/>
            </a:avLst>
          </a:prstGeom>
          <a:gradFill flip="none" rotWithShape="1">
            <a:gsLst>
              <a:gs pos="3700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solidFill>
              <a:sysClr val="windowText" lastClr="000000"/>
            </a:solidFill>
            <a:miter lim="800000"/>
            <a:headEnd/>
            <a:tailEnd/>
          </a:ln>
          <a:effectLst>
            <a:glow rad="101600">
              <a:sysClr val="windowText" lastClr="000000">
                <a:alpha val="60000"/>
              </a:sysClr>
            </a:glo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Elipse 33"/>
          <p:cNvSpPr/>
          <p:nvPr/>
        </p:nvSpPr>
        <p:spPr>
          <a:xfrm>
            <a:off x="4168775" y="3712890"/>
            <a:ext cx="46038" cy="46037"/>
          </a:xfrm>
          <a:prstGeom prst="ellipse">
            <a:avLst/>
          </a:prstGeom>
          <a:solidFill>
            <a:sysClr val="windowText" lastClr="000000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Elipse 34"/>
          <p:cNvSpPr/>
          <p:nvPr/>
        </p:nvSpPr>
        <p:spPr>
          <a:xfrm>
            <a:off x="4311650" y="3758927"/>
            <a:ext cx="46038" cy="46038"/>
          </a:xfrm>
          <a:prstGeom prst="ellipse">
            <a:avLst/>
          </a:prstGeom>
          <a:solidFill>
            <a:sysClr val="windowText" lastClr="000000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9" name="Elipse 35"/>
          <p:cNvSpPr/>
          <p:nvPr/>
        </p:nvSpPr>
        <p:spPr>
          <a:xfrm>
            <a:off x="3954463" y="3784327"/>
            <a:ext cx="46037" cy="46038"/>
          </a:xfrm>
          <a:prstGeom prst="ellipse">
            <a:avLst/>
          </a:prstGeom>
          <a:solidFill>
            <a:sysClr val="windowText" lastClr="000000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0" name="Elipse 36"/>
          <p:cNvSpPr/>
          <p:nvPr/>
        </p:nvSpPr>
        <p:spPr>
          <a:xfrm>
            <a:off x="4159250" y="3973240"/>
            <a:ext cx="46038" cy="46037"/>
          </a:xfrm>
          <a:prstGeom prst="ellipse">
            <a:avLst/>
          </a:prstGeom>
          <a:solidFill>
            <a:sysClr val="windowText" lastClr="000000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" name="Elipse 37"/>
          <p:cNvSpPr/>
          <p:nvPr/>
        </p:nvSpPr>
        <p:spPr>
          <a:xfrm>
            <a:off x="4311650" y="4125640"/>
            <a:ext cx="46038" cy="46037"/>
          </a:xfrm>
          <a:prstGeom prst="ellipse">
            <a:avLst/>
          </a:prstGeom>
          <a:solidFill>
            <a:sysClr val="windowText" lastClr="000000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2" name="CaixaDeTexto 38"/>
          <p:cNvSpPr txBox="1">
            <a:spLocks noChangeArrowheads="1"/>
          </p:cNvSpPr>
          <p:nvPr/>
        </p:nvSpPr>
        <p:spPr bwMode="auto">
          <a:xfrm>
            <a:off x="214313" y="4281215"/>
            <a:ext cx="10001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0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solo</a:t>
            </a:r>
          </a:p>
        </p:txBody>
      </p:sp>
      <p:sp>
        <p:nvSpPr>
          <p:cNvPr id="73" name="CaixaDeTexto 39"/>
          <p:cNvSpPr txBox="1">
            <a:spLocks noChangeArrowheads="1"/>
          </p:cNvSpPr>
          <p:nvPr/>
        </p:nvSpPr>
        <p:spPr bwMode="auto">
          <a:xfrm>
            <a:off x="214313" y="3352527"/>
            <a:ext cx="10001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0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palha</a:t>
            </a:r>
          </a:p>
        </p:txBody>
      </p:sp>
      <p:sp>
        <p:nvSpPr>
          <p:cNvPr id="74" name="CaixaDeTexto 40"/>
          <p:cNvSpPr txBox="1">
            <a:spLocks noChangeArrowheads="1"/>
          </p:cNvSpPr>
          <p:nvPr/>
        </p:nvSpPr>
        <p:spPr bwMode="auto">
          <a:xfrm>
            <a:off x="4572000" y="3855765"/>
            <a:ext cx="30718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Sementes das plantas daninhas</a:t>
            </a:r>
          </a:p>
        </p:txBody>
      </p:sp>
      <p:sp>
        <p:nvSpPr>
          <p:cNvPr id="75" name="Elipse 31"/>
          <p:cNvSpPr/>
          <p:nvPr/>
        </p:nvSpPr>
        <p:spPr>
          <a:xfrm>
            <a:off x="4597400" y="3825602"/>
            <a:ext cx="46038" cy="46038"/>
          </a:xfrm>
          <a:prstGeom prst="ellipse">
            <a:avLst/>
          </a:prstGeom>
          <a:solidFill>
            <a:sysClr val="windowText" lastClr="000000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" name="Elipse 32"/>
          <p:cNvSpPr/>
          <p:nvPr/>
        </p:nvSpPr>
        <p:spPr>
          <a:xfrm>
            <a:off x="4740275" y="3871640"/>
            <a:ext cx="46038" cy="46037"/>
          </a:xfrm>
          <a:prstGeom prst="ellipse">
            <a:avLst/>
          </a:prstGeom>
          <a:solidFill>
            <a:sysClr val="windowText" lastClr="000000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7" name="Elipse 42"/>
          <p:cNvSpPr/>
          <p:nvPr/>
        </p:nvSpPr>
        <p:spPr>
          <a:xfrm>
            <a:off x="4383088" y="3897040"/>
            <a:ext cx="46037" cy="46037"/>
          </a:xfrm>
          <a:prstGeom prst="ellipse">
            <a:avLst/>
          </a:prstGeom>
          <a:solidFill>
            <a:sysClr val="windowText" lastClr="000000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8" name="Elipse 43"/>
          <p:cNvSpPr/>
          <p:nvPr/>
        </p:nvSpPr>
        <p:spPr>
          <a:xfrm>
            <a:off x="4587875" y="4085952"/>
            <a:ext cx="46038" cy="46038"/>
          </a:xfrm>
          <a:prstGeom prst="ellipse">
            <a:avLst/>
          </a:prstGeom>
          <a:solidFill>
            <a:sysClr val="windowText" lastClr="000000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9" name="Elipse 44"/>
          <p:cNvSpPr/>
          <p:nvPr/>
        </p:nvSpPr>
        <p:spPr>
          <a:xfrm>
            <a:off x="4740275" y="4238352"/>
            <a:ext cx="46038" cy="46038"/>
          </a:xfrm>
          <a:prstGeom prst="ellipse">
            <a:avLst/>
          </a:prstGeom>
          <a:solidFill>
            <a:sysClr val="windowText" lastClr="000000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0" name="Elipse 45"/>
          <p:cNvSpPr/>
          <p:nvPr/>
        </p:nvSpPr>
        <p:spPr>
          <a:xfrm>
            <a:off x="3571875" y="3641452"/>
            <a:ext cx="46038" cy="46038"/>
          </a:xfrm>
          <a:prstGeom prst="ellipse">
            <a:avLst/>
          </a:prstGeom>
          <a:solidFill>
            <a:sysClr val="windowText" lastClr="000000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1" name="Elipse 46"/>
          <p:cNvSpPr/>
          <p:nvPr/>
        </p:nvSpPr>
        <p:spPr>
          <a:xfrm>
            <a:off x="3714750" y="3687490"/>
            <a:ext cx="46038" cy="46037"/>
          </a:xfrm>
          <a:prstGeom prst="ellipse">
            <a:avLst/>
          </a:prstGeom>
          <a:solidFill>
            <a:sysClr val="windowText" lastClr="000000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2" name="Elipse 47"/>
          <p:cNvSpPr/>
          <p:nvPr/>
        </p:nvSpPr>
        <p:spPr>
          <a:xfrm>
            <a:off x="3357563" y="3712890"/>
            <a:ext cx="46037" cy="46037"/>
          </a:xfrm>
          <a:prstGeom prst="ellipse">
            <a:avLst/>
          </a:prstGeom>
          <a:solidFill>
            <a:sysClr val="windowText" lastClr="000000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3" name="Elipse 48"/>
          <p:cNvSpPr/>
          <p:nvPr/>
        </p:nvSpPr>
        <p:spPr>
          <a:xfrm>
            <a:off x="3562350" y="3901802"/>
            <a:ext cx="46038" cy="46038"/>
          </a:xfrm>
          <a:prstGeom prst="ellipse">
            <a:avLst/>
          </a:prstGeom>
          <a:solidFill>
            <a:sysClr val="windowText" lastClr="000000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4" name="Elipse 49"/>
          <p:cNvSpPr/>
          <p:nvPr/>
        </p:nvSpPr>
        <p:spPr>
          <a:xfrm>
            <a:off x="3714750" y="4054202"/>
            <a:ext cx="46038" cy="46038"/>
          </a:xfrm>
          <a:prstGeom prst="ellipse">
            <a:avLst/>
          </a:prstGeom>
          <a:solidFill>
            <a:sysClr val="windowText" lastClr="000000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5" name="Elipse 50"/>
          <p:cNvSpPr/>
          <p:nvPr/>
        </p:nvSpPr>
        <p:spPr>
          <a:xfrm>
            <a:off x="3857625" y="4039915"/>
            <a:ext cx="46038" cy="46037"/>
          </a:xfrm>
          <a:prstGeom prst="ellipse">
            <a:avLst/>
          </a:prstGeom>
          <a:solidFill>
            <a:sysClr val="windowText" lastClr="000000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6" name="Elipse 51"/>
          <p:cNvSpPr/>
          <p:nvPr/>
        </p:nvSpPr>
        <p:spPr>
          <a:xfrm>
            <a:off x="4000500" y="4085952"/>
            <a:ext cx="46038" cy="46038"/>
          </a:xfrm>
          <a:prstGeom prst="ellipse">
            <a:avLst/>
          </a:prstGeom>
          <a:solidFill>
            <a:sysClr val="windowText" lastClr="000000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7" name="Elipse 52"/>
          <p:cNvSpPr/>
          <p:nvPr/>
        </p:nvSpPr>
        <p:spPr>
          <a:xfrm>
            <a:off x="3643313" y="4111352"/>
            <a:ext cx="46037" cy="46038"/>
          </a:xfrm>
          <a:prstGeom prst="ellipse">
            <a:avLst/>
          </a:prstGeom>
          <a:solidFill>
            <a:sysClr val="windowText" lastClr="000000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8" name="Elipse 53"/>
          <p:cNvSpPr/>
          <p:nvPr/>
        </p:nvSpPr>
        <p:spPr>
          <a:xfrm>
            <a:off x="3848100" y="4300265"/>
            <a:ext cx="46038" cy="46037"/>
          </a:xfrm>
          <a:prstGeom prst="ellipse">
            <a:avLst/>
          </a:prstGeom>
          <a:solidFill>
            <a:sysClr val="windowText" lastClr="000000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9" name="Elipse 54"/>
          <p:cNvSpPr/>
          <p:nvPr/>
        </p:nvSpPr>
        <p:spPr>
          <a:xfrm>
            <a:off x="4000500" y="4452665"/>
            <a:ext cx="46038" cy="46037"/>
          </a:xfrm>
          <a:prstGeom prst="ellipse">
            <a:avLst/>
          </a:prstGeom>
          <a:solidFill>
            <a:sysClr val="windowText" lastClr="000000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0" name="Elipse 55"/>
          <p:cNvSpPr/>
          <p:nvPr/>
        </p:nvSpPr>
        <p:spPr>
          <a:xfrm>
            <a:off x="4383088" y="4192315"/>
            <a:ext cx="46037" cy="46037"/>
          </a:xfrm>
          <a:prstGeom prst="ellipse">
            <a:avLst/>
          </a:prstGeom>
          <a:solidFill>
            <a:sysClr val="windowText" lastClr="000000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1" name="Elipse 56"/>
          <p:cNvSpPr/>
          <p:nvPr/>
        </p:nvSpPr>
        <p:spPr>
          <a:xfrm>
            <a:off x="4525963" y="4238352"/>
            <a:ext cx="46037" cy="46038"/>
          </a:xfrm>
          <a:prstGeom prst="ellipse">
            <a:avLst/>
          </a:prstGeom>
          <a:solidFill>
            <a:sysClr val="windowText" lastClr="000000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2" name="Elipse 57"/>
          <p:cNvSpPr/>
          <p:nvPr/>
        </p:nvSpPr>
        <p:spPr>
          <a:xfrm>
            <a:off x="4168775" y="4263752"/>
            <a:ext cx="46038" cy="46038"/>
          </a:xfrm>
          <a:prstGeom prst="ellipse">
            <a:avLst/>
          </a:prstGeom>
          <a:solidFill>
            <a:sysClr val="windowText" lastClr="000000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3" name="Elipse 58"/>
          <p:cNvSpPr/>
          <p:nvPr/>
        </p:nvSpPr>
        <p:spPr>
          <a:xfrm>
            <a:off x="4373563" y="4452665"/>
            <a:ext cx="46037" cy="46037"/>
          </a:xfrm>
          <a:prstGeom prst="ellipse">
            <a:avLst/>
          </a:prstGeom>
          <a:solidFill>
            <a:sysClr val="windowText" lastClr="000000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4" name="Elipse 59"/>
          <p:cNvSpPr/>
          <p:nvPr/>
        </p:nvSpPr>
        <p:spPr>
          <a:xfrm>
            <a:off x="4525963" y="4605065"/>
            <a:ext cx="46037" cy="46037"/>
          </a:xfrm>
          <a:prstGeom prst="ellipse">
            <a:avLst/>
          </a:prstGeom>
          <a:solidFill>
            <a:sysClr val="windowText" lastClr="000000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5" name="Elipse 60"/>
          <p:cNvSpPr/>
          <p:nvPr/>
        </p:nvSpPr>
        <p:spPr>
          <a:xfrm>
            <a:off x="4010025" y="4192315"/>
            <a:ext cx="46038" cy="46037"/>
          </a:xfrm>
          <a:prstGeom prst="ellipse">
            <a:avLst/>
          </a:prstGeom>
          <a:solidFill>
            <a:sysClr val="windowText" lastClr="000000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6" name="Elipse 61"/>
          <p:cNvSpPr/>
          <p:nvPr/>
        </p:nvSpPr>
        <p:spPr>
          <a:xfrm>
            <a:off x="4152900" y="4238352"/>
            <a:ext cx="46038" cy="46038"/>
          </a:xfrm>
          <a:prstGeom prst="ellipse">
            <a:avLst/>
          </a:prstGeom>
          <a:solidFill>
            <a:sysClr val="windowText" lastClr="000000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7" name="Elipse 62"/>
          <p:cNvSpPr/>
          <p:nvPr/>
        </p:nvSpPr>
        <p:spPr>
          <a:xfrm>
            <a:off x="3795713" y="4263752"/>
            <a:ext cx="46037" cy="46038"/>
          </a:xfrm>
          <a:prstGeom prst="ellipse">
            <a:avLst/>
          </a:prstGeom>
          <a:solidFill>
            <a:sysClr val="windowText" lastClr="000000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8" name="Elipse 63"/>
          <p:cNvSpPr/>
          <p:nvPr/>
        </p:nvSpPr>
        <p:spPr>
          <a:xfrm>
            <a:off x="4000500" y="4452665"/>
            <a:ext cx="46038" cy="46037"/>
          </a:xfrm>
          <a:prstGeom prst="ellipse">
            <a:avLst/>
          </a:prstGeom>
          <a:solidFill>
            <a:sysClr val="windowText" lastClr="000000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9" name="Elipse 64"/>
          <p:cNvSpPr/>
          <p:nvPr/>
        </p:nvSpPr>
        <p:spPr>
          <a:xfrm>
            <a:off x="4152900" y="4605065"/>
            <a:ext cx="46038" cy="46037"/>
          </a:xfrm>
          <a:prstGeom prst="ellipse">
            <a:avLst/>
          </a:prstGeom>
          <a:solidFill>
            <a:sysClr val="windowText" lastClr="000000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0" name="Retângulo 70"/>
          <p:cNvSpPr/>
          <p:nvPr/>
        </p:nvSpPr>
        <p:spPr>
          <a:xfrm>
            <a:off x="4643438" y="3293791"/>
            <a:ext cx="4368800" cy="353943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7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transposição do herbicida pela palhada</a:t>
            </a:r>
            <a:endParaRPr lang="pt-BR" sz="1700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150875" y="92299"/>
            <a:ext cx="8750175" cy="107721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0" hangingPunct="0"/>
            <a:r>
              <a:rPr lang="pt-BR" sz="3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Representação esquemática da transposição do herbicida pela palha</a:t>
            </a:r>
            <a:endParaRPr lang="pt-BR" sz="32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3" name="Picture 11"/>
          <p:cNvPicPr>
            <a:picLocks noChangeAspect="1" noChangeArrowheads="1"/>
          </p:cNvPicPr>
          <p:nvPr/>
        </p:nvPicPr>
        <p:blipFill rotWithShape="1">
          <a:blip r:embed="rId5"/>
          <a:srcRect t="64864" r="44" b="9823"/>
          <a:stretch/>
        </p:blipFill>
        <p:spPr bwMode="auto">
          <a:xfrm>
            <a:off x="-116606" y="6093296"/>
            <a:ext cx="9377211" cy="936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59303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38074" y="179929"/>
            <a:ext cx="1754006" cy="584775"/>
          </a:xfrm>
          <a:prstGeom prst="rect">
            <a:avLst/>
          </a:prstGeom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 eaLnBrk="0" hangingPunct="0"/>
            <a:r>
              <a:rPr lang="pt-BR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pjchrist@usp.br</a:t>
            </a:r>
          </a:p>
          <a:p>
            <a:pPr algn="ctr" eaLnBrk="0" hangingPunct="0"/>
            <a:r>
              <a:rPr lang="pt-BR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ESALQ-USP</a:t>
            </a:r>
            <a:endParaRPr lang="pt-BR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9512" y="188640"/>
            <a:ext cx="8784976" cy="721700"/>
          </a:xfrm>
          <a:prstGeom prst="rect">
            <a:avLst/>
          </a:prstGeom>
          <a:effectLst>
            <a:glow rad="165100">
              <a:srgbClr val="000000">
                <a:alpha val="90000"/>
              </a:srgbClr>
            </a:glow>
            <a:innerShdw blurRad="3556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144000" bIns="144000">
            <a:spAutoFit/>
          </a:bodyPr>
          <a:lstStyle/>
          <a:p>
            <a:pPr algn="ctr" eaLnBrk="0" hangingPunct="0"/>
            <a:r>
              <a:rPr lang="pt-BR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Herbicida x palha de cana de açúcar</a:t>
            </a:r>
            <a:endParaRPr lang="pt-BR" sz="2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9512" y="1578293"/>
            <a:ext cx="8784976" cy="1738938"/>
          </a:xfrm>
          <a:prstGeom prst="rect">
            <a:avLst/>
          </a:prstGeom>
          <a:effectLst>
            <a:glow rad="215900">
              <a:srgbClr val="000000">
                <a:alpha val="78000"/>
              </a:srgbClr>
            </a:glow>
            <a:innerShdw blurRad="3810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600"/>
              </a:spcAft>
            </a:pPr>
            <a:r>
              <a:rPr lang="pt-BR" sz="2300" b="1" dirty="0" smtClean="0">
                <a:solidFill>
                  <a:srgbClr val="B8CAFF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O herbicida na palha pode ser:</a:t>
            </a:r>
          </a:p>
          <a:p>
            <a:pPr marL="914400" lvl="1" indent="-457200" eaLnBrk="0" hangingPunct="0">
              <a:spcAft>
                <a:spcPts val="600"/>
              </a:spcAft>
              <a:buClr>
                <a:srgbClr val="B8CAFF">
                  <a:lumMod val="50000"/>
                </a:srgbClr>
              </a:buClr>
              <a:buFont typeface="Wingdings" pitchFamily="2" charset="2"/>
              <a:buChar char="ü"/>
            </a:pPr>
            <a:r>
              <a:rPr lang="pt-BR" sz="23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Volatilizado/foto-degradado</a:t>
            </a:r>
          </a:p>
          <a:p>
            <a:pPr marL="914400" lvl="1" indent="-457200" eaLnBrk="0" hangingPunct="0">
              <a:spcAft>
                <a:spcPts val="600"/>
              </a:spcAft>
              <a:buClr>
                <a:srgbClr val="B8CAFF">
                  <a:lumMod val="50000"/>
                </a:srgbClr>
              </a:buClr>
              <a:buFont typeface="Wingdings" pitchFamily="2" charset="2"/>
              <a:buChar char="ü"/>
            </a:pPr>
            <a:r>
              <a:rPr lang="pt-BR" sz="23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Retido pela palha</a:t>
            </a:r>
          </a:p>
          <a:p>
            <a:pPr marL="914400" lvl="1" indent="-457200" eaLnBrk="0" hangingPunct="0">
              <a:spcAft>
                <a:spcPts val="600"/>
              </a:spcAft>
              <a:buClr>
                <a:srgbClr val="B8CAFF">
                  <a:lumMod val="50000"/>
                </a:srgbClr>
              </a:buClr>
              <a:buFont typeface="Wingdings" pitchFamily="2" charset="2"/>
              <a:buChar char="ü"/>
            </a:pPr>
            <a:r>
              <a:rPr lang="pt-BR" sz="23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Lixiviado para o solo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79512" y="3946780"/>
            <a:ext cx="8784976" cy="2107821"/>
          </a:xfrm>
          <a:prstGeom prst="rect">
            <a:avLst/>
          </a:prstGeom>
          <a:effectLst>
            <a:glow rad="215900">
              <a:srgbClr val="000000">
                <a:alpha val="80000"/>
              </a:srgbClr>
            </a:glow>
            <a:innerShdw blurRad="3556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2300" b="1" dirty="0" smtClean="0">
                <a:solidFill>
                  <a:srgbClr val="B8CAFF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O transporte de herbicidas da palha para o solo depende: </a:t>
            </a:r>
          </a:p>
          <a:p>
            <a:pPr marL="914400" lvl="1" indent="-457200" eaLnBrk="0" hangingPunct="0">
              <a:lnSpc>
                <a:spcPct val="114000"/>
              </a:lnSpc>
              <a:spcBef>
                <a:spcPts val="0"/>
              </a:spcBef>
              <a:buClr>
                <a:srgbClr val="B8CAFF">
                  <a:lumMod val="50000"/>
                </a:srgbClr>
              </a:buClr>
              <a:buFont typeface="Wingdings" pitchFamily="2" charset="2"/>
              <a:buChar char="ü"/>
            </a:pPr>
            <a:r>
              <a:rPr lang="pt-BR" sz="23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Características físico-químicas de cada herbicida</a:t>
            </a:r>
          </a:p>
          <a:p>
            <a:pPr marL="914400" lvl="1" indent="-457200" eaLnBrk="0" hangingPunct="0">
              <a:lnSpc>
                <a:spcPct val="114000"/>
              </a:lnSpc>
              <a:spcBef>
                <a:spcPts val="600"/>
              </a:spcBef>
              <a:buClr>
                <a:srgbClr val="B8CAFF">
                  <a:lumMod val="50000"/>
                </a:srgbClr>
              </a:buClr>
              <a:buFont typeface="Wingdings" pitchFamily="2" charset="2"/>
              <a:buChar char="ü"/>
            </a:pPr>
            <a:r>
              <a:rPr lang="pt-BR" sz="23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Tempo entre a aplicação do herbicida e a 1ª chuva</a:t>
            </a:r>
          </a:p>
          <a:p>
            <a:pPr marL="914400" lvl="1" indent="-457200" eaLnBrk="0" hangingPunct="0">
              <a:lnSpc>
                <a:spcPct val="114000"/>
              </a:lnSpc>
              <a:spcBef>
                <a:spcPts val="600"/>
              </a:spcBef>
              <a:buClr>
                <a:srgbClr val="B8CAFF">
                  <a:lumMod val="50000"/>
                </a:srgbClr>
              </a:buClr>
              <a:buFont typeface="Wingdings" pitchFamily="2" charset="2"/>
              <a:buChar char="ü"/>
            </a:pPr>
            <a:r>
              <a:rPr lang="pt-BR" sz="23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Intensidade da chuva</a:t>
            </a:r>
            <a:endParaRPr lang="pt-BR" sz="23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pjchrist@usp.br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C22E4D-C7C1-4970-95B2-F66FCCB381B3}" type="slidenum">
              <a:rPr lang="en-US" smtClean="0">
                <a:solidFill>
                  <a:srgbClr val="FFFFFF"/>
                </a:solidFill>
              </a:rPr>
              <a:pPr/>
              <a:t>52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fld id="{86A22037-C572-4591-91B1-BDBE53371AF7}" type="datetime1">
              <a:rPr lang="pt-BR" smtClean="0">
                <a:solidFill>
                  <a:srgbClr val="FFFFFF"/>
                </a:solidFill>
              </a:rPr>
              <a:pPr/>
              <a:t>28/02/16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9" name="Picture 11"/>
          <p:cNvPicPr>
            <a:picLocks noChangeAspect="1" noChangeArrowheads="1"/>
          </p:cNvPicPr>
          <p:nvPr/>
        </p:nvPicPr>
        <p:blipFill rotWithShape="1">
          <a:blip r:embed="rId2"/>
          <a:srcRect t="64864" r="44" b="9823"/>
          <a:stretch/>
        </p:blipFill>
        <p:spPr bwMode="auto">
          <a:xfrm>
            <a:off x="-116606" y="6093296"/>
            <a:ext cx="9377211" cy="936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02698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82059" y="1916832"/>
            <a:ext cx="5219799" cy="1512168"/>
          </a:xfrm>
          <a:solidFill>
            <a:schemeClr val="tx1"/>
          </a:solidFill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268288" indent="-268288">
              <a:lnSpc>
                <a:spcPct val="110000"/>
              </a:lnSpc>
              <a:spcBef>
                <a:spcPts val="6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pt-BR" sz="20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Laboratório Ecotoxicologia, CENA/USP</a:t>
            </a:r>
          </a:p>
          <a:p>
            <a:pPr>
              <a:lnSpc>
                <a:spcPct val="110000"/>
              </a:lnSpc>
              <a:spcBef>
                <a:spcPts val="6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pt-BR" sz="20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Estudo de dessorção realizado 7 dias após o estudo de sorção de diuron e metribuzin;</a:t>
            </a:r>
            <a:endParaRPr lang="pt-BR" sz="2000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 bwMode="auto">
          <a:xfrm>
            <a:off x="179512" y="3789041"/>
            <a:ext cx="5222346" cy="2016223"/>
          </a:xfrm>
          <a:prstGeom prst="rect">
            <a:avLst/>
          </a:prstGeom>
          <a:solidFill>
            <a:schemeClr val="tx1"/>
          </a:solidFill>
          <a:ln/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22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w"/>
              <a:defRPr sz="20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w"/>
              <a:defRPr sz="16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+mn-lt"/>
              </a:defRPr>
            </a:lvl9pPr>
          </a:lstStyle>
          <a:p>
            <a:pPr>
              <a:lnSpc>
                <a:spcPct val="110000"/>
              </a:lnSpc>
              <a:spcBef>
                <a:spcPts val="6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pt-BR" sz="2000" kern="0" dirty="0" smtClean="0">
                <a:solidFill>
                  <a:srgbClr val="B8CAFF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Tubos </a:t>
            </a:r>
            <a:r>
              <a:rPr lang="pt-BR" sz="2000" kern="0" dirty="0">
                <a:solidFill>
                  <a:srgbClr val="B8CAFF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de teflon 10 ml solução e 0,1 g de palha;</a:t>
            </a:r>
          </a:p>
          <a:p>
            <a:pPr>
              <a:lnSpc>
                <a:spcPct val="110000"/>
              </a:lnSpc>
              <a:spcBef>
                <a:spcPts val="6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pt-BR" sz="2000" kern="0" dirty="0" smtClean="0">
                <a:solidFill>
                  <a:srgbClr val="B8CAFF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Agitação por </a:t>
            </a:r>
            <a:r>
              <a:rPr lang="pt-BR" sz="2000" kern="0" dirty="0">
                <a:solidFill>
                  <a:srgbClr val="B8CAFF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24 horas  (180 rpm) até atingir concentração de equilíbrio (Ci);</a:t>
            </a:r>
          </a:p>
          <a:p>
            <a:pPr>
              <a:lnSpc>
                <a:spcPct val="110000"/>
              </a:lnSpc>
              <a:spcBef>
                <a:spcPts val="6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pt-BR" sz="1800" kern="0" dirty="0" smtClean="0">
                <a:solidFill>
                  <a:srgbClr val="B8CAFF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Em seguida foram tiradas duas alíquotas</a:t>
            </a:r>
            <a:endParaRPr lang="pt-BR" sz="1800" kern="0" dirty="0">
              <a:solidFill>
                <a:srgbClr val="B8CAFF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7055" y="1844823"/>
            <a:ext cx="3255425" cy="4104457"/>
          </a:xfrm>
          <a:prstGeom prst="rect">
            <a:avLst/>
          </a:prstGeom>
          <a:solidFill>
            <a:schemeClr val="tx1"/>
          </a:solidFill>
          <a:ln>
            <a:headEnd/>
            <a:tailEnd/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fld id="{DE98802E-9AF4-4EC5-B034-83B461CEA3A1}" type="datetime1">
              <a:rPr lang="pt-BR" smtClean="0">
                <a:solidFill>
                  <a:srgbClr val="FFFFFF"/>
                </a:solidFill>
              </a:rPr>
              <a:pPr/>
              <a:t>28/02/16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pjchrist@usp.br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C22E4D-C7C1-4970-95B2-F66FCCB381B3}" type="slidenum">
              <a:rPr lang="en-US" smtClean="0">
                <a:solidFill>
                  <a:srgbClr val="FFFFFF"/>
                </a:solidFill>
              </a:rPr>
              <a:pPr/>
              <a:t>53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9512" y="116632"/>
            <a:ext cx="8784976" cy="954107"/>
          </a:xfrm>
          <a:prstGeom prst="rect">
            <a:avLst/>
          </a:prstGeom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/>
            <a:r>
              <a:rPr lang="pt-BR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Sorçao e dessorção </a:t>
            </a:r>
            <a:r>
              <a:rPr lang="pt-BR" sz="2800" b="1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14</a:t>
            </a:r>
            <a:r>
              <a:rPr lang="pt-BR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C-Diuron e </a:t>
            </a:r>
            <a:r>
              <a:rPr lang="pt-BR" sz="2800" b="1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14</a:t>
            </a:r>
            <a:r>
              <a:rPr lang="pt-BR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C-Metribuzin pela palha da cana de açúcar</a:t>
            </a:r>
            <a:endParaRPr lang="pt-BR" sz="2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48037" y="1268760"/>
            <a:ext cx="16241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pt-BR" sz="2000" b="1" dirty="0" smtClean="0">
                <a:solidFill>
                  <a:srgbClr val="6699FF">
                    <a:lumMod val="50000"/>
                  </a:srgbClr>
                </a:solidFill>
              </a:rPr>
              <a:t>Prado, 2013</a:t>
            </a:r>
            <a:endParaRPr lang="pt-BR" sz="2000" dirty="0">
              <a:solidFill>
                <a:srgbClr val="6699FF">
                  <a:lumMod val="50000"/>
                </a:srgbClr>
              </a:solidFill>
            </a:endParaRPr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 rotWithShape="1">
          <a:blip r:embed="rId3"/>
          <a:srcRect t="64864" r="44" b="9823"/>
          <a:stretch/>
        </p:blipFill>
        <p:spPr bwMode="auto">
          <a:xfrm>
            <a:off x="-116606" y="6093296"/>
            <a:ext cx="9377211" cy="936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32005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062683"/>
            <a:ext cx="8236630" cy="3960440"/>
          </a:xfrm>
          <a:prstGeom prst="rect">
            <a:avLst/>
          </a:prstGeom>
          <a:ln>
            <a:headEnd/>
            <a:tailEnd/>
          </a:ln>
          <a:effectLst>
            <a:glow rad="165100">
              <a:srgbClr val="000000"/>
            </a:glow>
            <a:innerShdw blurRad="4318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6" name="Título 1"/>
          <p:cNvSpPr txBox="1">
            <a:spLocks/>
          </p:cNvSpPr>
          <p:nvPr/>
        </p:nvSpPr>
        <p:spPr bwMode="auto">
          <a:xfrm>
            <a:off x="1763688" y="188639"/>
            <a:ext cx="6408712" cy="576065"/>
          </a:xfrm>
          <a:prstGeom prst="rect">
            <a:avLst/>
          </a:prstGeom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b="1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Adsorção do herbicida pela palha</a:t>
            </a:r>
            <a:endParaRPr lang="pt-BR" sz="2800" b="1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fld id="{C1C09809-36CA-4BDD-A9E3-44FBFC40E108}" type="datetime1">
              <a:rPr lang="pt-BR" smtClean="0">
                <a:solidFill>
                  <a:srgbClr val="FFFFFF"/>
                </a:solidFill>
              </a:rPr>
              <a:pPr/>
              <a:t>28/02/16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pjchrist@usp.br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C22E4D-C7C1-4970-95B2-F66FCCB381B3}" type="slidenum">
              <a:rPr lang="en-US" smtClean="0">
                <a:solidFill>
                  <a:srgbClr val="FFFFFF"/>
                </a:solidFill>
              </a:rPr>
              <a:pPr/>
              <a:t>54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20072" y="1382653"/>
            <a:ext cx="1011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pt-BR" sz="2000" b="1" dirty="0" smtClean="0">
                <a:solidFill>
                  <a:srgbClr val="FF0000"/>
                </a:solidFill>
              </a:rPr>
              <a:t>Diuron</a:t>
            </a:r>
            <a:endParaRPr lang="pt-BR" sz="20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86854" y="2934891"/>
            <a:ext cx="1465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pt-BR" sz="2000" b="1" dirty="0" smtClean="0">
                <a:solidFill>
                  <a:srgbClr val="FF0000"/>
                </a:solidFill>
              </a:rPr>
              <a:t>Metribuzin</a:t>
            </a:r>
            <a:endParaRPr lang="pt-BR" sz="2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9752" y="4509775"/>
            <a:ext cx="5442516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pPr eaLnBrk="0" hangingPunct="0"/>
            <a:r>
              <a:rPr lang="pt-BR" b="1" dirty="0" smtClean="0">
                <a:solidFill>
                  <a:srgbClr val="6699FF">
                    <a:lumMod val="75000"/>
                  </a:srgbClr>
                </a:solidFill>
              </a:rPr>
              <a:t>Concentração de equilíbrio </a:t>
            </a:r>
            <a:r>
              <a:rPr lang="pt-BR" b="1" dirty="0" smtClean="0">
                <a:solidFill>
                  <a:srgbClr val="FF0000"/>
                </a:solidFill>
              </a:rPr>
              <a:t>(C) </a:t>
            </a:r>
            <a:r>
              <a:rPr lang="pt-BR" b="1" dirty="0" smtClean="0">
                <a:solidFill>
                  <a:srgbClr val="6699FF">
                    <a:lumMod val="75000"/>
                  </a:srgbClr>
                </a:solidFill>
              </a:rPr>
              <a:t>na palha (ug/mL)</a:t>
            </a:r>
            <a:endParaRPr lang="pt-BR" b="1" dirty="0">
              <a:solidFill>
                <a:srgbClr val="6699FF">
                  <a:lumMod val="75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572796" y="2616371"/>
            <a:ext cx="3303076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pt-BR" b="1" dirty="0" smtClean="0">
                <a:solidFill>
                  <a:srgbClr val="6699FF">
                    <a:lumMod val="75000"/>
                  </a:srgbClr>
                </a:solidFill>
              </a:rPr>
              <a:t>Quantidade de herbicida sorvido </a:t>
            </a:r>
            <a:r>
              <a:rPr lang="pt-BR" b="1" dirty="0" smtClean="0">
                <a:solidFill>
                  <a:srgbClr val="FF0000"/>
                </a:solidFill>
              </a:rPr>
              <a:t>(S)</a:t>
            </a:r>
            <a:r>
              <a:rPr lang="pt-BR" b="1" dirty="0" smtClean="0">
                <a:solidFill>
                  <a:srgbClr val="6699FF">
                    <a:lumMod val="75000"/>
                  </a:srgbClr>
                </a:solidFill>
              </a:rPr>
              <a:t> na palha (ug/g)</a:t>
            </a:r>
            <a:endParaRPr lang="pt-BR" b="1" dirty="0">
              <a:solidFill>
                <a:srgbClr val="6699FF">
                  <a:lumMod val="75000"/>
                </a:srgb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39177" y="1278707"/>
            <a:ext cx="1915909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pPr eaLnBrk="0" hangingPunct="0"/>
            <a:r>
              <a:rPr lang="pt-BR" b="1" dirty="0" smtClean="0">
                <a:solidFill>
                  <a:srgbClr val="6699FF">
                    <a:lumMod val="75000"/>
                  </a:srgbClr>
                </a:solidFill>
              </a:rPr>
              <a:t>                           </a:t>
            </a:r>
            <a:endParaRPr lang="pt-BR" b="1" dirty="0">
              <a:solidFill>
                <a:srgbClr val="6699FF">
                  <a:lumMod val="75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6540119" y="1463373"/>
            <a:ext cx="1152935" cy="304581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pt-BR" sz="3200" smtClean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92595" y="1146230"/>
            <a:ext cx="1555869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/>
            <a:r>
              <a:rPr lang="pt-BR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Prado, 2013</a:t>
            </a:r>
            <a:endParaRPr lang="pt-BR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4268202" y="2718867"/>
            <a:ext cx="0" cy="129614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Right Brace 15"/>
          <p:cNvSpPr/>
          <p:nvPr/>
        </p:nvSpPr>
        <p:spPr bwMode="auto">
          <a:xfrm>
            <a:off x="4346437" y="2718867"/>
            <a:ext cx="225563" cy="864096"/>
          </a:xfrm>
          <a:prstGeom prst="rightBrace">
            <a:avLst>
              <a:gd name="adj1" fmla="val 46814"/>
              <a:gd name="adj2" fmla="val 50000"/>
            </a:avLst>
          </a:prstGeom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pt-BR" sz="32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56830" y="2862883"/>
            <a:ext cx="1270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pt-BR" sz="1400" b="1" dirty="0" smtClean="0">
                <a:solidFill>
                  <a:srgbClr val="6699FF">
                    <a:lumMod val="75000"/>
                  </a:srgbClr>
                </a:solidFill>
              </a:rPr>
              <a:t>Diferencial de adsorção</a:t>
            </a:r>
            <a:endParaRPr lang="pt-BR" sz="1400" b="1" dirty="0">
              <a:solidFill>
                <a:srgbClr val="6699FF">
                  <a:lumMod val="75000"/>
                </a:srgbClr>
              </a:solidFill>
            </a:endParaRPr>
          </a:p>
        </p:txBody>
      </p:sp>
      <p:pic>
        <p:nvPicPr>
          <p:cNvPr id="18" name="Picture 11"/>
          <p:cNvPicPr>
            <a:picLocks noChangeAspect="1" noChangeArrowheads="1"/>
          </p:cNvPicPr>
          <p:nvPr/>
        </p:nvPicPr>
        <p:blipFill rotWithShape="1">
          <a:blip r:embed="rId3"/>
          <a:srcRect t="64864" r="44" b="9823"/>
          <a:stretch/>
        </p:blipFill>
        <p:spPr bwMode="auto">
          <a:xfrm>
            <a:off x="-116606" y="6093296"/>
            <a:ext cx="9377211" cy="936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5" name="Conector reto 14"/>
          <p:cNvCxnSpPr/>
          <p:nvPr/>
        </p:nvCxnSpPr>
        <p:spPr bwMode="auto">
          <a:xfrm>
            <a:off x="5004048" y="2286819"/>
            <a:ext cx="1227839" cy="0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Arco 19"/>
          <p:cNvSpPr/>
          <p:nvPr/>
        </p:nvSpPr>
        <p:spPr bwMode="auto">
          <a:xfrm>
            <a:off x="5220072" y="1964878"/>
            <a:ext cx="648072" cy="691273"/>
          </a:xfrm>
          <a:prstGeom prst="arc">
            <a:avLst>
              <a:gd name="adj1" fmla="val 16973484"/>
              <a:gd name="adj2" fmla="val 21319897"/>
            </a:avLst>
          </a:prstGeom>
          <a:noFill/>
          <a:ln w="9525" cap="flat" cmpd="sng" algn="ctr">
            <a:solidFill>
              <a:schemeClr val="bg1">
                <a:lumMod val="60000"/>
                <a:lumOff val="4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pt-BR" sz="3200" smtClean="0">
              <a:solidFill>
                <a:srgbClr val="FFFFFF"/>
              </a:solidFill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6197185" y="1808024"/>
            <a:ext cx="1635384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eaLnBrk="0" hangingPunct="0"/>
            <a:r>
              <a:rPr lang="pt-BR" sz="2400" b="1" dirty="0" err="1" smtClean="0">
                <a:ln/>
                <a:solidFill>
                  <a:srgbClr val="B8CAFF"/>
                </a:solidFill>
              </a:rPr>
              <a:t>Kd</a:t>
            </a:r>
            <a:r>
              <a:rPr lang="pt-BR" sz="2400" b="1" dirty="0" smtClean="0">
                <a:ln/>
                <a:solidFill>
                  <a:srgbClr val="B8CAFF"/>
                </a:solidFill>
              </a:rPr>
              <a:t> </a:t>
            </a:r>
            <a:r>
              <a:rPr lang="pt-BR" sz="2400" b="1" dirty="0" err="1" smtClean="0">
                <a:ln/>
                <a:solidFill>
                  <a:srgbClr val="B8CAFF"/>
                </a:solidFill>
              </a:rPr>
              <a:t>diuron</a:t>
            </a:r>
            <a:endParaRPr lang="pt-BR" sz="2400" b="1" dirty="0">
              <a:ln/>
              <a:solidFill>
                <a:srgbClr val="B8CAFF"/>
              </a:solidFill>
            </a:endParaRPr>
          </a:p>
        </p:txBody>
      </p:sp>
      <p:cxnSp>
        <p:nvCxnSpPr>
          <p:cNvPr id="23" name="Conector reto 22"/>
          <p:cNvCxnSpPr/>
          <p:nvPr/>
        </p:nvCxnSpPr>
        <p:spPr bwMode="auto">
          <a:xfrm>
            <a:off x="5156448" y="3582963"/>
            <a:ext cx="1227839" cy="0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5" name="CaixaDeTexto 24"/>
          <p:cNvSpPr txBox="1"/>
          <p:nvPr/>
        </p:nvSpPr>
        <p:spPr>
          <a:xfrm>
            <a:off x="6511530" y="3438947"/>
            <a:ext cx="2234907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eaLnBrk="0" hangingPunct="0"/>
            <a:r>
              <a:rPr lang="pt-BR" sz="2400" b="1" dirty="0" err="1" smtClean="0">
                <a:ln/>
                <a:solidFill>
                  <a:srgbClr val="B8CAFF"/>
                </a:solidFill>
              </a:rPr>
              <a:t>Kd</a:t>
            </a:r>
            <a:r>
              <a:rPr lang="pt-BR" sz="2400" b="1" dirty="0" smtClean="0">
                <a:ln/>
                <a:solidFill>
                  <a:srgbClr val="B8CAFF"/>
                </a:solidFill>
              </a:rPr>
              <a:t> </a:t>
            </a:r>
            <a:r>
              <a:rPr lang="pt-BR" sz="2400" b="1" dirty="0" err="1" smtClean="0">
                <a:ln/>
                <a:solidFill>
                  <a:srgbClr val="B8CAFF"/>
                </a:solidFill>
              </a:rPr>
              <a:t>metribuzin</a:t>
            </a:r>
            <a:endParaRPr lang="pt-BR" sz="2400" b="1" dirty="0">
              <a:ln/>
              <a:solidFill>
                <a:srgbClr val="B8CAFF"/>
              </a:solidFill>
            </a:endParaRPr>
          </a:p>
        </p:txBody>
      </p:sp>
      <p:cxnSp>
        <p:nvCxnSpPr>
          <p:cNvPr id="26" name="Conector em curva 25"/>
          <p:cNvCxnSpPr>
            <a:stCxn id="21" idx="1"/>
          </p:cNvCxnSpPr>
          <p:nvPr/>
        </p:nvCxnSpPr>
        <p:spPr bwMode="auto">
          <a:xfrm rot="10800000" flipV="1">
            <a:off x="5827669" y="2038856"/>
            <a:ext cx="369517" cy="26421"/>
          </a:xfrm>
          <a:prstGeom prst="curvedConnector3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8" name="Arco 27"/>
          <p:cNvSpPr/>
          <p:nvPr/>
        </p:nvSpPr>
        <p:spPr bwMode="auto">
          <a:xfrm rot="1976778">
            <a:off x="5523258" y="3264866"/>
            <a:ext cx="648072" cy="499699"/>
          </a:xfrm>
          <a:prstGeom prst="arc">
            <a:avLst>
              <a:gd name="adj1" fmla="val 18860548"/>
              <a:gd name="adj2" fmla="val 20289351"/>
            </a:avLst>
          </a:prstGeom>
          <a:noFill/>
          <a:ln w="9525" cap="flat" cmpd="sng" algn="ctr">
            <a:solidFill>
              <a:schemeClr val="bg1">
                <a:lumMod val="60000"/>
                <a:lumOff val="4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pt-BR" sz="3200" smtClean="0">
              <a:solidFill>
                <a:srgbClr val="FFFFFF"/>
              </a:solidFill>
            </a:endParaRPr>
          </a:p>
        </p:txBody>
      </p:sp>
      <p:cxnSp>
        <p:nvCxnSpPr>
          <p:cNvPr id="29" name="Conector em curva 28"/>
          <p:cNvCxnSpPr>
            <a:stCxn id="25" idx="1"/>
          </p:cNvCxnSpPr>
          <p:nvPr/>
        </p:nvCxnSpPr>
        <p:spPr bwMode="auto">
          <a:xfrm rot="10800000">
            <a:off x="6185308" y="3500432"/>
            <a:ext cx="326223" cy="169348"/>
          </a:xfrm>
          <a:prstGeom prst="curvedConnector3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1" name="CaixaDeTexto 30"/>
          <p:cNvSpPr txBox="1"/>
          <p:nvPr/>
        </p:nvSpPr>
        <p:spPr>
          <a:xfrm>
            <a:off x="2303514" y="1772889"/>
            <a:ext cx="18389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pt-BR" sz="3200" dirty="0" smtClean="0">
                <a:solidFill>
                  <a:srgbClr val="000000"/>
                </a:solidFill>
              </a:rPr>
              <a:t>S = </a:t>
            </a:r>
            <a:r>
              <a:rPr lang="pt-BR" sz="3200" dirty="0" err="1" smtClean="0">
                <a:solidFill>
                  <a:srgbClr val="000000"/>
                </a:solidFill>
              </a:rPr>
              <a:t>Kd.C</a:t>
            </a:r>
            <a:endParaRPr lang="pt-BR" sz="3200" dirty="0">
              <a:solidFill>
                <a:srgbClr val="000000"/>
              </a:solidFill>
            </a:endParaRPr>
          </a:p>
        </p:txBody>
      </p:sp>
      <p:sp>
        <p:nvSpPr>
          <p:cNvPr id="5120" name="CaixaDeTexto 5119"/>
          <p:cNvSpPr txBox="1"/>
          <p:nvPr/>
        </p:nvSpPr>
        <p:spPr>
          <a:xfrm>
            <a:off x="143506" y="5443190"/>
            <a:ext cx="8856985" cy="115416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eaLnBrk="0" hangingPunct="0"/>
            <a:r>
              <a:rPr lang="pt-BR" sz="2300" b="1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809296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retenção do herbicida na palha é proporcional a capacidade </a:t>
            </a:r>
            <a:r>
              <a:rPr lang="pt-BR" sz="2300" b="1" dirty="0" err="1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809296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adsortiva</a:t>
            </a:r>
            <a:r>
              <a:rPr lang="pt-BR" sz="2300" b="1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809296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do herbicida no solo e sua solubilidade em água.</a:t>
            </a:r>
          </a:p>
          <a:p>
            <a:pPr algn="ctr" eaLnBrk="0" hangingPunct="0"/>
            <a:r>
              <a:rPr lang="pt-BR" sz="23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809296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Kd</a:t>
            </a:r>
            <a:r>
              <a:rPr lang="pt-BR" sz="23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809296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3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809296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diuron</a:t>
            </a:r>
            <a:r>
              <a:rPr lang="pt-BR" sz="23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809296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&gt; </a:t>
            </a:r>
            <a:r>
              <a:rPr lang="pt-BR" sz="23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809296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Kd</a:t>
            </a:r>
            <a:r>
              <a:rPr lang="pt-BR" sz="23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809296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3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809296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metribuzin</a:t>
            </a:r>
            <a:endParaRPr lang="pt-BR" sz="23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809296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715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5992325"/>
            <a:ext cx="2133600" cy="457200"/>
          </a:xfrm>
        </p:spPr>
        <p:txBody>
          <a:bodyPr/>
          <a:lstStyle/>
          <a:p>
            <a:fld id="{BD99A074-02F7-454E-BFB4-81716E598B74}" type="datetime1">
              <a:rPr lang="pt-BR" smtClean="0">
                <a:solidFill>
                  <a:srgbClr val="FFFFFF"/>
                </a:solidFill>
              </a:rPr>
              <a:pPr/>
              <a:t>28/02/16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>
          <a:xfrm>
            <a:off x="5765802" y="5992325"/>
            <a:ext cx="2133600" cy="457200"/>
          </a:xfrm>
        </p:spPr>
        <p:txBody>
          <a:bodyPr/>
          <a:lstStyle/>
          <a:p>
            <a:fld id="{3BC22E4D-C7C1-4970-95B2-F66FCCB381B3}" type="slidenum">
              <a:rPr lang="en-US" smtClean="0">
                <a:solidFill>
                  <a:srgbClr val="FFFFFF"/>
                </a:solidFill>
              </a:rPr>
              <a:pPr/>
              <a:t>55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>
          <a:xfrm>
            <a:off x="1879602" y="5560276"/>
            <a:ext cx="3810000" cy="457200"/>
          </a:xfrm>
        </p:spPr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pjchrist@usp.br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 rotWithShape="1">
          <a:blip r:embed="rId2"/>
          <a:srcRect t="64864" r="44" b="9823"/>
          <a:stretch/>
        </p:blipFill>
        <p:spPr bwMode="auto">
          <a:xfrm>
            <a:off x="-116606" y="6093296"/>
            <a:ext cx="9377211" cy="936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CaixaDeTexto 15"/>
          <p:cNvSpPr txBox="1"/>
          <p:nvPr/>
        </p:nvSpPr>
        <p:spPr>
          <a:xfrm>
            <a:off x="128300" y="77723"/>
            <a:ext cx="8980204" cy="830997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eaLnBrk="0" hangingPunct="0"/>
            <a:r>
              <a:rPr lang="pt-BR" sz="2400" b="1" dirty="0" smtClean="0">
                <a:ln/>
                <a:solidFill>
                  <a:srgbClr val="B8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Coeficiente de distribuição (</a:t>
            </a:r>
            <a:r>
              <a:rPr lang="pt-BR" sz="2400" b="1" dirty="0" err="1" smtClean="0">
                <a:ln/>
                <a:solidFill>
                  <a:srgbClr val="B8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</a:t>
            </a:r>
            <a:r>
              <a:rPr lang="pt-BR" sz="2400" b="1" dirty="0" smtClean="0">
                <a:ln/>
                <a:solidFill>
                  <a:srgbClr val="B8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para atrazina e metribuzin para palhada e dois tipos de solos versus tempos de reação</a:t>
            </a:r>
            <a:endParaRPr lang="pt-BR" sz="2400" b="1" dirty="0">
              <a:ln/>
              <a:solidFill>
                <a:srgbClr val="B8C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7146694" y="908720"/>
            <a:ext cx="17668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pt-BR" sz="2000" b="1" dirty="0" err="1" smtClean="0">
                <a:solidFill>
                  <a:srgbClr val="FFFFFF"/>
                </a:solidFill>
              </a:rPr>
              <a:t>Naquin</a:t>
            </a:r>
            <a:r>
              <a:rPr lang="pt-BR" sz="2000" b="1" dirty="0" smtClean="0">
                <a:solidFill>
                  <a:srgbClr val="FFFFFF"/>
                </a:solidFill>
              </a:rPr>
              <a:t>, 2001</a:t>
            </a:r>
            <a:endParaRPr lang="pt-BR" sz="2000" b="1" dirty="0">
              <a:solidFill>
                <a:srgbClr val="FFFFFF"/>
              </a:solidFill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112194" y="1017312"/>
            <a:ext cx="6977881" cy="5328593"/>
            <a:chOff x="539552" y="1052736"/>
            <a:chExt cx="6977881" cy="5328593"/>
          </a:xfrm>
        </p:grpSpPr>
        <p:pic>
          <p:nvPicPr>
            <p:cNvPr id="2" name="Imagem 1" descr="Recorte de Tela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786" t="-7330" b="-8134"/>
            <a:stretch/>
          </p:blipFill>
          <p:spPr>
            <a:xfrm>
              <a:off x="539552" y="1052736"/>
              <a:ext cx="6977881" cy="5328593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19" name="CaixaDeTexto 18"/>
            <p:cNvSpPr txBox="1"/>
            <p:nvPr/>
          </p:nvSpPr>
          <p:spPr>
            <a:xfrm>
              <a:off x="2354556" y="1729179"/>
              <a:ext cx="2793507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 eaLnBrk="0" hangingPunct="0"/>
              <a:r>
                <a:rPr lang="pt-BR" b="1" dirty="0" smtClean="0">
                  <a:ln/>
                  <a:solidFill>
                    <a:srgbClr val="FF0000"/>
                  </a:solidFill>
                </a:rPr>
                <a:t>Atrazina</a:t>
              </a:r>
              <a:r>
                <a:rPr lang="pt-BR" b="1" dirty="0" smtClean="0">
                  <a:ln/>
                  <a:solidFill>
                    <a:srgbClr val="B8CAFF"/>
                  </a:solidFill>
                </a:rPr>
                <a:t> na palhada</a:t>
              </a:r>
              <a:endParaRPr lang="pt-BR" b="1" dirty="0">
                <a:ln/>
                <a:solidFill>
                  <a:srgbClr val="B8CAFF"/>
                </a:solidFill>
              </a:endParaRPr>
            </a:p>
          </p:txBody>
        </p:sp>
        <p:sp>
          <p:nvSpPr>
            <p:cNvPr id="21" name="CaixaDeTexto 20"/>
            <p:cNvSpPr txBox="1"/>
            <p:nvPr/>
          </p:nvSpPr>
          <p:spPr>
            <a:xfrm>
              <a:off x="4376937" y="2841542"/>
              <a:ext cx="2793507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 eaLnBrk="0" hangingPunct="0"/>
              <a:r>
                <a:rPr lang="pt-BR" b="1" dirty="0" err="1" smtClean="0">
                  <a:ln/>
                  <a:solidFill>
                    <a:srgbClr val="FF0000"/>
                  </a:solidFill>
                </a:rPr>
                <a:t>Metribuzin</a:t>
              </a:r>
              <a:r>
                <a:rPr lang="pt-BR" b="1" dirty="0" smtClean="0">
                  <a:ln/>
                  <a:solidFill>
                    <a:srgbClr val="B8CAFF"/>
                  </a:solidFill>
                </a:rPr>
                <a:t> na palhada</a:t>
              </a:r>
              <a:endParaRPr lang="pt-BR" b="1" dirty="0">
                <a:ln/>
                <a:solidFill>
                  <a:srgbClr val="B8CAFF"/>
                </a:solidFill>
              </a:endParaRPr>
            </a:p>
          </p:txBody>
        </p:sp>
        <p:sp>
          <p:nvSpPr>
            <p:cNvPr id="22" name="CaixaDeTexto 21"/>
            <p:cNvSpPr txBox="1"/>
            <p:nvPr/>
          </p:nvSpPr>
          <p:spPr>
            <a:xfrm>
              <a:off x="3171906" y="4031052"/>
              <a:ext cx="2793507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 eaLnBrk="0" hangingPunct="0"/>
              <a:r>
                <a:rPr lang="pt-BR" b="1" dirty="0" smtClean="0">
                  <a:ln/>
                  <a:solidFill>
                    <a:srgbClr val="FF0000"/>
                  </a:solidFill>
                </a:rPr>
                <a:t>Atrazina </a:t>
              </a:r>
              <a:r>
                <a:rPr lang="pt-BR" b="1" dirty="0" smtClean="0">
                  <a:ln/>
                  <a:solidFill>
                    <a:srgbClr val="B8CAFF"/>
                  </a:solidFill>
                </a:rPr>
                <a:t>no solo</a:t>
              </a:r>
              <a:endParaRPr lang="pt-BR" b="1" dirty="0">
                <a:ln/>
                <a:solidFill>
                  <a:srgbClr val="B8CAFF"/>
                </a:solidFill>
              </a:endParaRPr>
            </a:p>
          </p:txBody>
        </p:sp>
        <p:sp>
          <p:nvSpPr>
            <p:cNvPr id="23" name="CaixaDeTexto 22"/>
            <p:cNvSpPr txBox="1"/>
            <p:nvPr/>
          </p:nvSpPr>
          <p:spPr>
            <a:xfrm>
              <a:off x="4901597" y="4402980"/>
              <a:ext cx="2310411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 eaLnBrk="0" hangingPunct="0"/>
              <a:r>
                <a:rPr lang="pt-BR" b="1" dirty="0" err="1" smtClean="0">
                  <a:ln/>
                  <a:solidFill>
                    <a:srgbClr val="FF0000"/>
                  </a:solidFill>
                </a:rPr>
                <a:t>Metribuzin</a:t>
              </a:r>
              <a:r>
                <a:rPr lang="pt-BR" b="1" dirty="0" smtClean="0">
                  <a:ln/>
                  <a:solidFill>
                    <a:srgbClr val="B8CAFF"/>
                  </a:solidFill>
                </a:rPr>
                <a:t> no solo</a:t>
              </a:r>
              <a:endParaRPr lang="pt-BR" b="1" dirty="0">
                <a:ln/>
                <a:solidFill>
                  <a:srgbClr val="B8CAFF"/>
                </a:solidFill>
              </a:endParaRPr>
            </a:p>
          </p:txBody>
        </p:sp>
        <p:sp>
          <p:nvSpPr>
            <p:cNvPr id="25" name="CaixaDeTexto 24"/>
            <p:cNvSpPr txBox="1"/>
            <p:nvPr/>
          </p:nvSpPr>
          <p:spPr>
            <a:xfrm>
              <a:off x="2270099" y="5996100"/>
              <a:ext cx="3845034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eaLnBrk="0" hangingPunct="0"/>
              <a:r>
                <a:rPr lang="pt-BR" b="1" dirty="0" smtClean="0">
                  <a:solidFill>
                    <a:srgbClr val="000000"/>
                  </a:solidFill>
                </a:rPr>
                <a:t>Tempo de reação em dias</a:t>
              </a:r>
              <a:endParaRPr lang="pt-BR" b="1" dirty="0">
                <a:solidFill>
                  <a:srgbClr val="000000"/>
                </a:solidFill>
              </a:endParaRPr>
            </a:p>
          </p:txBody>
        </p:sp>
        <p:sp>
          <p:nvSpPr>
            <p:cNvPr id="28" name="CaixaDeTexto 27"/>
            <p:cNvSpPr txBox="1"/>
            <p:nvPr/>
          </p:nvSpPr>
          <p:spPr>
            <a:xfrm rot="16200000">
              <a:off x="-279426" y="3718708"/>
              <a:ext cx="2338291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eaLnBrk="0" hangingPunct="0"/>
              <a:r>
                <a:rPr lang="pt-BR" b="1" dirty="0" err="1" smtClean="0">
                  <a:solidFill>
                    <a:srgbClr val="000000"/>
                  </a:solidFill>
                </a:rPr>
                <a:t>Kd</a:t>
              </a:r>
              <a:r>
                <a:rPr lang="pt-BR" b="1" dirty="0" smtClean="0">
                  <a:solidFill>
                    <a:srgbClr val="000000"/>
                  </a:solidFill>
                </a:rPr>
                <a:t> (</a:t>
              </a:r>
              <a:r>
                <a:rPr lang="pt-BR" b="1" dirty="0" err="1" smtClean="0">
                  <a:solidFill>
                    <a:srgbClr val="000000"/>
                  </a:solidFill>
                </a:rPr>
                <a:t>mL</a:t>
              </a:r>
              <a:r>
                <a:rPr lang="pt-BR" b="1" dirty="0" smtClean="0">
                  <a:solidFill>
                    <a:srgbClr val="000000"/>
                  </a:solidFill>
                </a:rPr>
                <a:t>/g)</a:t>
              </a:r>
              <a:endParaRPr lang="pt-BR" b="1" dirty="0">
                <a:solidFill>
                  <a:srgbClr val="000000"/>
                </a:solidFill>
              </a:endParaRPr>
            </a:p>
          </p:txBody>
        </p:sp>
        <p:sp>
          <p:nvSpPr>
            <p:cNvPr id="29" name="CaixaDeTexto 28"/>
            <p:cNvSpPr txBox="1"/>
            <p:nvPr/>
          </p:nvSpPr>
          <p:spPr>
            <a:xfrm>
              <a:off x="1663972" y="1116204"/>
              <a:ext cx="5478763" cy="36597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eaLnBrk="0" hangingPunct="0"/>
              <a:r>
                <a:rPr lang="pt-BR" b="1" dirty="0" smtClean="0">
                  <a:solidFill>
                    <a:srgbClr val="000000"/>
                  </a:solidFill>
                </a:rPr>
                <a:t>Palhada e solo, </a:t>
              </a:r>
              <a:r>
                <a:rPr lang="pt-BR" b="1" dirty="0" err="1" smtClean="0">
                  <a:solidFill>
                    <a:srgbClr val="000000"/>
                  </a:solidFill>
                </a:rPr>
                <a:t>Kd</a:t>
              </a:r>
              <a:r>
                <a:rPr lang="pt-BR" b="1" dirty="0" smtClean="0">
                  <a:solidFill>
                    <a:srgbClr val="000000"/>
                  </a:solidFill>
                </a:rPr>
                <a:t> versus tempo de reação</a:t>
              </a:r>
              <a:endParaRPr lang="pt-BR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10" name="Texto explicativo em seta para a esquerda 9"/>
          <p:cNvSpPr/>
          <p:nvPr/>
        </p:nvSpPr>
        <p:spPr bwMode="auto">
          <a:xfrm>
            <a:off x="7042568" y="2421751"/>
            <a:ext cx="1893970" cy="879612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9607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0" hangingPunct="0"/>
            <a:r>
              <a:rPr lang="pt-BR" sz="2400" b="1" dirty="0" err="1" smtClean="0">
                <a:ln/>
                <a:solidFill>
                  <a:srgbClr val="FFFF00"/>
                </a:solidFill>
                <a:latin typeface="Arial" charset="0"/>
              </a:rPr>
              <a:t>Kd</a:t>
            </a:r>
            <a:r>
              <a:rPr lang="pt-BR" sz="2400" b="1" dirty="0" smtClean="0">
                <a:ln/>
                <a:solidFill>
                  <a:srgbClr val="FFFF00"/>
                </a:solidFill>
                <a:latin typeface="Arial" charset="0"/>
              </a:rPr>
              <a:t> palhada</a:t>
            </a:r>
          </a:p>
        </p:txBody>
      </p:sp>
      <p:sp>
        <p:nvSpPr>
          <p:cNvPr id="12" name="Chave direita 11"/>
          <p:cNvSpPr/>
          <p:nvPr/>
        </p:nvSpPr>
        <p:spPr bwMode="auto">
          <a:xfrm>
            <a:off x="6614675" y="1853940"/>
            <a:ext cx="503710" cy="1996161"/>
          </a:xfrm>
          <a:prstGeom prst="rightBrace">
            <a:avLst>
              <a:gd name="adj1" fmla="val 63343"/>
              <a:gd name="adj2" fmla="val 50000"/>
            </a:avLst>
          </a:prstGeom>
          <a:solidFill>
            <a:schemeClr val="bg1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pt-BR" sz="32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" name="Texto explicativo em seta para a esquerda 30"/>
          <p:cNvSpPr/>
          <p:nvPr/>
        </p:nvSpPr>
        <p:spPr bwMode="auto">
          <a:xfrm>
            <a:off x="7135928" y="4768448"/>
            <a:ext cx="1893970" cy="470337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9607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0" hangingPunct="0"/>
            <a:r>
              <a:rPr lang="pt-BR" sz="2400" b="1" dirty="0" err="1" smtClean="0">
                <a:ln/>
                <a:solidFill>
                  <a:srgbClr val="FFFF00"/>
                </a:solidFill>
                <a:latin typeface="Arial" charset="0"/>
              </a:rPr>
              <a:t>Kd</a:t>
            </a:r>
            <a:r>
              <a:rPr lang="pt-BR" sz="2400" b="1" dirty="0" smtClean="0">
                <a:ln/>
                <a:solidFill>
                  <a:srgbClr val="FFFF00"/>
                </a:solidFill>
                <a:latin typeface="Arial" charset="0"/>
              </a:rPr>
              <a:t> solo</a:t>
            </a:r>
          </a:p>
        </p:txBody>
      </p:sp>
      <p:sp>
        <p:nvSpPr>
          <p:cNvPr id="32" name="Chave direita 31"/>
          <p:cNvSpPr/>
          <p:nvPr/>
        </p:nvSpPr>
        <p:spPr bwMode="auto">
          <a:xfrm>
            <a:off x="6866530" y="4783796"/>
            <a:ext cx="193613" cy="387950"/>
          </a:xfrm>
          <a:prstGeom prst="rightBrace">
            <a:avLst>
              <a:gd name="adj1" fmla="val 24951"/>
              <a:gd name="adj2" fmla="val 50000"/>
            </a:avLst>
          </a:prstGeom>
          <a:solidFill>
            <a:schemeClr val="bg1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pt-BR" sz="32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128300" y="6407998"/>
            <a:ext cx="8784976" cy="46166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eaLnBrk="0" hangingPunct="0"/>
            <a:r>
              <a:rPr lang="pt-BR" sz="2400" b="1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809296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palhada tem maior capacidade de adsorção que o solo...</a:t>
            </a:r>
            <a:endParaRPr lang="pt-BR" sz="2400" b="1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rgbClr val="809296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4135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 bwMode="auto">
          <a:xfrm>
            <a:off x="31304" y="1769970"/>
            <a:ext cx="9066976" cy="3013908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pt-BR" sz="3200" smtClean="0">
              <a:solidFill>
                <a:srgbClr val="FFFFFF"/>
              </a:solidFill>
            </a:endParaRP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fld id="{BD99A074-02F7-454E-BFB4-81716E598B74}" type="datetime1">
              <a:rPr lang="pt-BR" smtClean="0">
                <a:solidFill>
                  <a:srgbClr val="FFFFFF"/>
                </a:solidFill>
              </a:rPr>
              <a:pPr/>
              <a:t>28/02/16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C22E4D-C7C1-4970-95B2-F66FCCB381B3}" type="slidenum">
              <a:rPr lang="en-US" smtClean="0">
                <a:solidFill>
                  <a:srgbClr val="FFFFFF"/>
                </a:solidFill>
              </a:rPr>
              <a:pPr/>
              <a:t>56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pjchrist@usp.br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 rotWithShape="1">
          <a:blip r:embed="rId2"/>
          <a:srcRect t="64864" r="44" b="9823"/>
          <a:stretch/>
        </p:blipFill>
        <p:spPr bwMode="auto">
          <a:xfrm>
            <a:off x="-116606" y="6093296"/>
            <a:ext cx="9377211" cy="936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CaixaDeTexto 15"/>
          <p:cNvSpPr txBox="1"/>
          <p:nvPr/>
        </p:nvSpPr>
        <p:spPr>
          <a:xfrm>
            <a:off x="175328" y="159188"/>
            <a:ext cx="8737228" cy="830997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eaLnBrk="0" hangingPunct="0"/>
            <a:r>
              <a:rPr lang="pt-BR" sz="2400" b="1" dirty="0" smtClean="0">
                <a:ln/>
                <a:solidFill>
                  <a:srgbClr val="B8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Balanço de massa da atrazina e metribuzin depois de 21 dias da aplicação dos herbicidas e seis desorções.</a:t>
            </a:r>
            <a:endParaRPr lang="pt-BR" sz="2400" b="1" dirty="0">
              <a:ln/>
              <a:solidFill>
                <a:srgbClr val="B8C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7182403" y="1216800"/>
            <a:ext cx="17668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pt-BR" sz="2000" b="1" dirty="0" err="1" smtClean="0">
                <a:solidFill>
                  <a:srgbClr val="FFFFFF"/>
                </a:solidFill>
              </a:rPr>
              <a:t>Naquin</a:t>
            </a:r>
            <a:r>
              <a:rPr lang="pt-BR" sz="2000" b="1" dirty="0" smtClean="0">
                <a:solidFill>
                  <a:srgbClr val="FFFFFF"/>
                </a:solidFill>
              </a:rPr>
              <a:t>, 2001</a:t>
            </a:r>
            <a:endParaRPr lang="pt-BR" sz="2000" b="1" dirty="0">
              <a:solidFill>
                <a:srgbClr val="FFFFFF"/>
              </a:solidFill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83086" y="1844823"/>
            <a:ext cx="8977825" cy="2916815"/>
            <a:chOff x="55030" y="2024353"/>
            <a:chExt cx="8977825" cy="2916815"/>
          </a:xfrm>
        </p:grpSpPr>
        <p:pic>
          <p:nvPicPr>
            <p:cNvPr id="8" name="Imagem 7" descr="Recorte de Tela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5570" b="-1"/>
            <a:stretch/>
          </p:blipFill>
          <p:spPr>
            <a:xfrm>
              <a:off x="55030" y="2024353"/>
              <a:ext cx="8977825" cy="2916815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17" name="CaixaDeTexto 16"/>
            <p:cNvSpPr txBox="1"/>
            <p:nvPr/>
          </p:nvSpPr>
          <p:spPr>
            <a:xfrm>
              <a:off x="254559" y="2403200"/>
              <a:ext cx="10489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/>
              <a:r>
                <a:rPr lang="pt-BR" sz="1400" b="1" dirty="0" smtClean="0">
                  <a:solidFill>
                    <a:srgbClr val="000000"/>
                  </a:solidFill>
                </a:rPr>
                <a:t>Herbicida</a:t>
              </a:r>
              <a:endParaRPr lang="pt-BR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20" name="CaixaDeTexto 19"/>
            <p:cNvSpPr txBox="1"/>
            <p:nvPr/>
          </p:nvSpPr>
          <p:spPr>
            <a:xfrm>
              <a:off x="1289339" y="2168370"/>
              <a:ext cx="1670429" cy="73866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eaLnBrk="0" hangingPunct="0"/>
              <a:r>
                <a:rPr lang="pt-BR" sz="1400" b="1" dirty="0" smtClean="0">
                  <a:solidFill>
                    <a:srgbClr val="000000"/>
                  </a:solidFill>
                </a:rPr>
                <a:t>Concentração </a:t>
              </a:r>
            </a:p>
            <a:p>
              <a:pPr algn="ctr" eaLnBrk="0" hangingPunct="0"/>
              <a:r>
                <a:rPr lang="pt-BR" sz="1400" b="1" dirty="0" smtClean="0">
                  <a:solidFill>
                    <a:srgbClr val="000000"/>
                  </a:solidFill>
                </a:rPr>
                <a:t>Inicial </a:t>
              </a:r>
            </a:p>
            <a:p>
              <a:pPr algn="ctr" eaLnBrk="0" hangingPunct="0"/>
              <a:r>
                <a:rPr lang="pt-BR" sz="1400" b="1" dirty="0" smtClean="0">
                  <a:solidFill>
                    <a:srgbClr val="000000"/>
                  </a:solidFill>
                </a:rPr>
                <a:t>(</a:t>
              </a:r>
              <a:r>
                <a:rPr lang="pt-BR" sz="1400" b="1" dirty="0" err="1" smtClean="0">
                  <a:solidFill>
                    <a:srgbClr val="000000"/>
                  </a:solidFill>
                </a:rPr>
                <a:t>ug</a:t>
              </a:r>
              <a:r>
                <a:rPr lang="pt-BR" sz="1400" b="1" dirty="0" smtClean="0">
                  <a:solidFill>
                    <a:srgbClr val="000000"/>
                  </a:solidFill>
                </a:rPr>
                <a:t>/</a:t>
              </a:r>
              <a:r>
                <a:rPr lang="pt-BR" sz="1400" b="1" dirty="0" err="1" smtClean="0">
                  <a:solidFill>
                    <a:srgbClr val="000000"/>
                  </a:solidFill>
                </a:rPr>
                <a:t>mL</a:t>
              </a:r>
              <a:r>
                <a:rPr lang="pt-BR" sz="1400" b="1" dirty="0" smtClean="0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26" name="CaixaDeTexto 25"/>
            <p:cNvSpPr txBox="1"/>
            <p:nvPr/>
          </p:nvSpPr>
          <p:spPr>
            <a:xfrm>
              <a:off x="2830229" y="2187756"/>
              <a:ext cx="1501918" cy="73866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eaLnBrk="0" hangingPunct="0"/>
              <a:r>
                <a:rPr lang="pt-BR" sz="1400" b="1" dirty="0" smtClean="0">
                  <a:solidFill>
                    <a:srgbClr val="000000"/>
                  </a:solidFill>
                </a:rPr>
                <a:t>Quantidade</a:t>
              </a:r>
            </a:p>
            <a:p>
              <a:pPr algn="ctr" eaLnBrk="0" hangingPunct="0"/>
              <a:r>
                <a:rPr lang="pt-BR" sz="1400" b="1" dirty="0">
                  <a:solidFill>
                    <a:srgbClr val="000000"/>
                  </a:solidFill>
                </a:rPr>
                <a:t>t</a:t>
              </a:r>
              <a:r>
                <a:rPr lang="pt-BR" sz="1400" b="1" dirty="0" smtClean="0">
                  <a:solidFill>
                    <a:srgbClr val="000000"/>
                  </a:solidFill>
                </a:rPr>
                <a:t>otal absorvida</a:t>
              </a:r>
            </a:p>
            <a:p>
              <a:pPr algn="ctr" eaLnBrk="0" hangingPunct="0"/>
              <a:r>
                <a:rPr lang="pt-BR" sz="1400" b="1" dirty="0" smtClean="0">
                  <a:solidFill>
                    <a:srgbClr val="000000"/>
                  </a:solidFill>
                </a:rPr>
                <a:t>(</a:t>
              </a:r>
              <a:r>
                <a:rPr lang="pt-BR" sz="1400" b="1" dirty="0" err="1" smtClean="0">
                  <a:solidFill>
                    <a:srgbClr val="000000"/>
                  </a:solidFill>
                </a:rPr>
                <a:t>ug</a:t>
              </a:r>
              <a:r>
                <a:rPr lang="pt-BR" sz="1400" b="1" dirty="0" smtClean="0">
                  <a:solidFill>
                    <a:srgbClr val="000000"/>
                  </a:solidFill>
                </a:rPr>
                <a:t>/g)</a:t>
              </a:r>
              <a:endParaRPr lang="pt-BR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27" name="CaixaDeTexto 26"/>
            <p:cNvSpPr txBox="1"/>
            <p:nvPr/>
          </p:nvSpPr>
          <p:spPr>
            <a:xfrm>
              <a:off x="4300456" y="2132040"/>
              <a:ext cx="1569829" cy="73866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eaLnBrk="0" hangingPunct="0"/>
              <a:r>
                <a:rPr lang="pt-BR" sz="1400" b="1" dirty="0" smtClean="0">
                  <a:solidFill>
                    <a:srgbClr val="000000"/>
                  </a:solidFill>
                </a:rPr>
                <a:t>Quantidade</a:t>
              </a:r>
            </a:p>
            <a:p>
              <a:pPr algn="ctr" eaLnBrk="0" hangingPunct="0"/>
              <a:r>
                <a:rPr lang="pt-BR" sz="1400" b="1" dirty="0">
                  <a:solidFill>
                    <a:srgbClr val="000000"/>
                  </a:solidFill>
                </a:rPr>
                <a:t>t</a:t>
              </a:r>
              <a:r>
                <a:rPr lang="pt-BR" sz="1400" b="1" dirty="0" smtClean="0">
                  <a:solidFill>
                    <a:srgbClr val="000000"/>
                  </a:solidFill>
                </a:rPr>
                <a:t>otal </a:t>
              </a:r>
              <a:r>
                <a:rPr lang="pt-BR" sz="1400" b="1" dirty="0" err="1" smtClean="0">
                  <a:solidFill>
                    <a:srgbClr val="000000"/>
                  </a:solidFill>
                </a:rPr>
                <a:t>desorvida</a:t>
              </a:r>
              <a:endParaRPr lang="pt-BR" sz="1400" b="1" dirty="0">
                <a:solidFill>
                  <a:srgbClr val="000000"/>
                </a:solidFill>
              </a:endParaRPr>
            </a:p>
            <a:p>
              <a:pPr algn="ctr" eaLnBrk="0" hangingPunct="0"/>
              <a:r>
                <a:rPr lang="pt-BR" sz="1400" b="1" dirty="0" smtClean="0">
                  <a:solidFill>
                    <a:srgbClr val="000000"/>
                  </a:solidFill>
                </a:rPr>
                <a:t>(</a:t>
              </a:r>
              <a:r>
                <a:rPr lang="pt-BR" sz="1400" b="1" dirty="0" err="1" smtClean="0">
                  <a:solidFill>
                    <a:srgbClr val="000000"/>
                  </a:solidFill>
                </a:rPr>
                <a:t>ug</a:t>
              </a:r>
              <a:r>
                <a:rPr lang="pt-BR" sz="1400" b="1" dirty="0" smtClean="0">
                  <a:solidFill>
                    <a:srgbClr val="000000"/>
                  </a:solidFill>
                </a:rPr>
                <a:t>/g)</a:t>
              </a:r>
              <a:endParaRPr lang="pt-BR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28" name="CaixaDeTexto 27"/>
            <p:cNvSpPr txBox="1"/>
            <p:nvPr/>
          </p:nvSpPr>
          <p:spPr>
            <a:xfrm>
              <a:off x="5802374" y="2187756"/>
              <a:ext cx="160109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 eaLnBrk="0" hangingPunct="0"/>
              <a:r>
                <a:rPr lang="pt-BR" sz="1400" b="1" dirty="0" smtClean="0">
                  <a:ln/>
                  <a:solidFill>
                    <a:srgbClr val="FF0000"/>
                  </a:solidFill>
                </a:rPr>
                <a:t>Quantidade</a:t>
              </a:r>
            </a:p>
            <a:p>
              <a:pPr algn="ctr" eaLnBrk="0" hangingPunct="0"/>
              <a:r>
                <a:rPr lang="pt-BR" sz="1400" b="1" dirty="0">
                  <a:ln/>
                  <a:solidFill>
                    <a:srgbClr val="FF0000"/>
                  </a:solidFill>
                </a:rPr>
                <a:t>t</a:t>
              </a:r>
              <a:r>
                <a:rPr lang="pt-BR" sz="1400" b="1" dirty="0" smtClean="0">
                  <a:ln/>
                  <a:solidFill>
                    <a:srgbClr val="FF0000"/>
                  </a:solidFill>
                </a:rPr>
                <a:t>otal </a:t>
              </a:r>
              <a:r>
                <a:rPr lang="pt-BR" sz="1400" b="1" dirty="0" err="1" smtClean="0">
                  <a:ln/>
                  <a:solidFill>
                    <a:srgbClr val="FF0000"/>
                  </a:solidFill>
                </a:rPr>
                <a:t>desorvida</a:t>
              </a:r>
              <a:endParaRPr lang="pt-BR" sz="1400" b="1" dirty="0" smtClean="0">
                <a:ln/>
                <a:solidFill>
                  <a:srgbClr val="FF0000"/>
                </a:solidFill>
              </a:endParaRPr>
            </a:p>
            <a:p>
              <a:pPr algn="ctr" eaLnBrk="0" hangingPunct="0"/>
              <a:r>
                <a:rPr lang="pt-BR" sz="1400" b="1" dirty="0" smtClean="0">
                  <a:ln/>
                  <a:solidFill>
                    <a:srgbClr val="FF0000"/>
                  </a:solidFill>
                </a:rPr>
                <a:t>(% da adsorvida)</a:t>
              </a:r>
              <a:endParaRPr lang="pt-BR" sz="1400" b="1" dirty="0">
                <a:ln/>
                <a:solidFill>
                  <a:srgbClr val="FF0000"/>
                </a:solidFill>
              </a:endParaRPr>
            </a:p>
          </p:txBody>
        </p:sp>
        <p:sp>
          <p:nvSpPr>
            <p:cNvPr id="29" name="CaixaDeTexto 28"/>
            <p:cNvSpPr txBox="1"/>
            <p:nvPr/>
          </p:nvSpPr>
          <p:spPr>
            <a:xfrm>
              <a:off x="7342744" y="2187756"/>
              <a:ext cx="158039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 eaLnBrk="0" hangingPunct="0"/>
              <a:r>
                <a:rPr lang="pt-BR" sz="1400" b="1" dirty="0" smtClean="0">
                  <a:ln/>
                  <a:solidFill>
                    <a:srgbClr val="6699FF">
                      <a:lumMod val="75000"/>
                    </a:srgbClr>
                  </a:solidFill>
                </a:rPr>
                <a:t>Quantidade</a:t>
              </a:r>
            </a:p>
            <a:p>
              <a:pPr algn="ctr" eaLnBrk="0" hangingPunct="0"/>
              <a:r>
                <a:rPr lang="pt-BR" sz="1400" b="1" dirty="0">
                  <a:ln/>
                  <a:solidFill>
                    <a:srgbClr val="6699FF">
                      <a:lumMod val="75000"/>
                    </a:srgbClr>
                  </a:solidFill>
                </a:rPr>
                <a:t>t</a:t>
              </a:r>
              <a:r>
                <a:rPr lang="pt-BR" sz="1400" b="1" dirty="0" smtClean="0">
                  <a:ln/>
                  <a:solidFill>
                    <a:srgbClr val="6699FF">
                      <a:lumMod val="75000"/>
                    </a:srgbClr>
                  </a:solidFill>
                </a:rPr>
                <a:t>otal retida</a:t>
              </a:r>
            </a:p>
            <a:p>
              <a:pPr algn="ctr" eaLnBrk="0" hangingPunct="0"/>
              <a:r>
                <a:rPr lang="pt-BR" sz="1400" b="1" dirty="0" smtClean="0">
                  <a:ln/>
                  <a:solidFill>
                    <a:srgbClr val="6699FF">
                      <a:lumMod val="75000"/>
                    </a:srgbClr>
                  </a:solidFill>
                </a:rPr>
                <a:t>(% da inserida)</a:t>
              </a:r>
              <a:endParaRPr lang="pt-BR" sz="1400" b="1" dirty="0">
                <a:ln/>
                <a:solidFill>
                  <a:srgbClr val="6699FF">
                    <a:lumMod val="75000"/>
                  </a:srgbClr>
                </a:solidFill>
              </a:endParaRPr>
            </a:p>
          </p:txBody>
        </p:sp>
      </p:grpSp>
      <p:sp>
        <p:nvSpPr>
          <p:cNvPr id="11" name="Retângulo 10"/>
          <p:cNvSpPr/>
          <p:nvPr/>
        </p:nvSpPr>
        <p:spPr bwMode="auto">
          <a:xfrm>
            <a:off x="6446520" y="2802606"/>
            <a:ext cx="705403" cy="929666"/>
          </a:xfrm>
          <a:prstGeom prst="rect">
            <a:avLst/>
          </a:prstGeom>
          <a:solidFill>
            <a:srgbClr val="FF0000">
              <a:alpha val="20000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pt-BR" sz="3200" smtClean="0">
              <a:solidFill>
                <a:srgbClr val="FFFFFF"/>
              </a:solidFill>
            </a:endParaRPr>
          </a:p>
        </p:txBody>
      </p:sp>
      <p:sp>
        <p:nvSpPr>
          <p:cNvPr id="38" name="Retângulo 37"/>
          <p:cNvSpPr/>
          <p:nvPr/>
        </p:nvSpPr>
        <p:spPr bwMode="auto">
          <a:xfrm>
            <a:off x="6444208" y="3742433"/>
            <a:ext cx="705403" cy="929666"/>
          </a:xfrm>
          <a:prstGeom prst="rect">
            <a:avLst/>
          </a:prstGeom>
          <a:solidFill>
            <a:srgbClr val="FF0000">
              <a:alpha val="20000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pt-BR" sz="3200" smtClean="0">
              <a:solidFill>
                <a:srgbClr val="FFFFFF"/>
              </a:solidFill>
            </a:endParaRPr>
          </a:p>
        </p:txBody>
      </p:sp>
      <p:sp>
        <p:nvSpPr>
          <p:cNvPr id="39" name="Retângulo 38"/>
          <p:cNvSpPr/>
          <p:nvPr/>
        </p:nvSpPr>
        <p:spPr bwMode="auto">
          <a:xfrm>
            <a:off x="7971053" y="2802134"/>
            <a:ext cx="705403" cy="929666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pt-BR" sz="3200" smtClean="0">
              <a:solidFill>
                <a:srgbClr val="FFFFFF"/>
              </a:solidFill>
            </a:endParaRPr>
          </a:p>
        </p:txBody>
      </p:sp>
      <p:sp>
        <p:nvSpPr>
          <p:cNvPr id="40" name="Retângulo 39"/>
          <p:cNvSpPr/>
          <p:nvPr/>
        </p:nvSpPr>
        <p:spPr bwMode="auto">
          <a:xfrm>
            <a:off x="7973310" y="3741932"/>
            <a:ext cx="705403" cy="929666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pt-BR" sz="3200" smtClean="0">
              <a:solidFill>
                <a:srgbClr val="FFFFFF"/>
              </a:solidFill>
            </a:endParaRPr>
          </a:p>
        </p:txBody>
      </p:sp>
      <p:sp>
        <p:nvSpPr>
          <p:cNvPr id="41" name="CaixaDeTexto 40"/>
          <p:cNvSpPr txBox="1"/>
          <p:nvPr/>
        </p:nvSpPr>
        <p:spPr>
          <a:xfrm>
            <a:off x="200268" y="5142988"/>
            <a:ext cx="8784976" cy="120032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eaLnBrk="0" hangingPunct="0"/>
            <a:r>
              <a:rPr lang="pt-BR" sz="2400" b="1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809296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maior parte do herbicida pode ser </a:t>
            </a:r>
            <a:r>
              <a:rPr lang="pt-BR" sz="2400" b="1" dirty="0" err="1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809296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desorvido</a:t>
            </a:r>
            <a:r>
              <a:rPr lang="pt-BR" sz="2400" b="1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809296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para a solução do solo. Há maior histerese do </a:t>
            </a:r>
            <a:r>
              <a:rPr lang="pt-BR" sz="2400" b="1" dirty="0" err="1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809296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diuron</a:t>
            </a:r>
            <a:r>
              <a:rPr lang="pt-BR" sz="2400" b="1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809296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quando comparado com o </a:t>
            </a:r>
            <a:r>
              <a:rPr lang="pt-BR" sz="2400" b="1" dirty="0" err="1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809296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metribuzin</a:t>
            </a:r>
            <a:endParaRPr lang="pt-BR" sz="2400" b="1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rgbClr val="809296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7352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1"/>
          <p:cNvPicPr>
            <a:picLocks noChangeAspect="1" noChangeArrowheads="1"/>
          </p:cNvPicPr>
          <p:nvPr/>
        </p:nvPicPr>
        <p:blipFill rotWithShape="1">
          <a:blip r:embed="rId2"/>
          <a:srcRect t="64864" r="44" b="9823"/>
          <a:stretch/>
        </p:blipFill>
        <p:spPr bwMode="auto">
          <a:xfrm>
            <a:off x="-116606" y="6093296"/>
            <a:ext cx="9377211" cy="936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fld id="{BD99A074-02F7-454E-BFB4-81716E598B74}" type="datetime1">
              <a:rPr lang="pt-BR" smtClean="0">
                <a:solidFill>
                  <a:srgbClr val="FFFFFF"/>
                </a:solidFill>
              </a:rPr>
              <a:pPr/>
              <a:t>28/02/16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C22E4D-C7C1-4970-95B2-F66FCCB381B3}" type="slidenum">
              <a:rPr lang="en-US" smtClean="0">
                <a:solidFill>
                  <a:srgbClr val="FFFFFF"/>
                </a:solidFill>
              </a:rPr>
              <a:pPr/>
              <a:t>57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pjchrist@usp.br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2268538" y="190381"/>
            <a:ext cx="6119886" cy="70788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defRPr/>
            </a:pPr>
            <a:r>
              <a:rPr lang="pt-BR" sz="20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Quantidade mínima de chuva ou irrigação para transposição do herbicida?</a:t>
            </a:r>
          </a:p>
        </p:txBody>
      </p:sp>
      <p:sp>
        <p:nvSpPr>
          <p:cNvPr id="18" name="Line 6"/>
          <p:cNvSpPr>
            <a:spLocks noChangeShapeType="1"/>
          </p:cNvSpPr>
          <p:nvPr/>
        </p:nvSpPr>
        <p:spPr bwMode="auto">
          <a:xfrm rot="5400000">
            <a:off x="3940969" y="1252538"/>
            <a:ext cx="0" cy="4824412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 type="triangle" w="med" len="med"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6299068" y="3327722"/>
            <a:ext cx="166584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Chuva (mm)</a:t>
            </a: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2681288" y="1852330"/>
            <a:ext cx="1008062" cy="181241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2473325" y="3640931"/>
            <a:ext cx="438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25</a:t>
            </a:r>
          </a:p>
        </p:txBody>
      </p:sp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3460750" y="3634581"/>
            <a:ext cx="438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40</a:t>
            </a:r>
          </a:p>
        </p:txBody>
      </p:sp>
      <p:sp>
        <p:nvSpPr>
          <p:cNvPr id="24" name="Retângulo 17"/>
          <p:cNvSpPr>
            <a:spLocks noChangeArrowheads="1"/>
          </p:cNvSpPr>
          <p:nvPr/>
        </p:nvSpPr>
        <p:spPr bwMode="auto">
          <a:xfrm rot="-5400000">
            <a:off x="-210213" y="2026698"/>
            <a:ext cx="25903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% de transposição do herbicida pela palha</a:t>
            </a:r>
          </a:p>
        </p:txBody>
      </p:sp>
      <p:cxnSp>
        <p:nvCxnSpPr>
          <p:cNvPr id="25" name="Conector de seta reta 19"/>
          <p:cNvCxnSpPr/>
          <p:nvPr/>
        </p:nvCxnSpPr>
        <p:spPr>
          <a:xfrm rot="5400000" flipH="1" flipV="1">
            <a:off x="326231" y="2481263"/>
            <a:ext cx="2714625" cy="1588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19" name="Freeform 7"/>
          <p:cNvSpPr>
            <a:spLocks/>
          </p:cNvSpPr>
          <p:nvPr/>
        </p:nvSpPr>
        <p:spPr bwMode="auto">
          <a:xfrm>
            <a:off x="1649413" y="1791494"/>
            <a:ext cx="4343400" cy="1931987"/>
          </a:xfrm>
          <a:custGeom>
            <a:avLst/>
            <a:gdLst>
              <a:gd name="T0" fmla="*/ 2147483647 w 2736"/>
              <a:gd name="T1" fmla="*/ 2147483647 h 1217"/>
              <a:gd name="T2" fmla="*/ 2147483647 w 2736"/>
              <a:gd name="T3" fmla="*/ 2147483647 h 1217"/>
              <a:gd name="T4" fmla="*/ 2147483647 w 2736"/>
              <a:gd name="T5" fmla="*/ 2147483647 h 1217"/>
              <a:gd name="T6" fmla="*/ 2147483647 w 2736"/>
              <a:gd name="T7" fmla="*/ 2147483647 h 1217"/>
              <a:gd name="T8" fmla="*/ 2147483647 w 2736"/>
              <a:gd name="T9" fmla="*/ 2147483647 h 1217"/>
              <a:gd name="T10" fmla="*/ 2147483647 w 2736"/>
              <a:gd name="T11" fmla="*/ 0 h 12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736"/>
              <a:gd name="T19" fmla="*/ 0 h 1217"/>
              <a:gd name="T20" fmla="*/ 2736 w 2736"/>
              <a:gd name="T21" fmla="*/ 1217 h 12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736" h="1217">
                <a:moveTo>
                  <a:pt x="15" y="1180"/>
                </a:moveTo>
                <a:cubicBezTo>
                  <a:pt x="7" y="1198"/>
                  <a:pt x="0" y="1217"/>
                  <a:pt x="60" y="1134"/>
                </a:cubicBezTo>
                <a:cubicBezTo>
                  <a:pt x="120" y="1051"/>
                  <a:pt x="242" y="832"/>
                  <a:pt x="378" y="681"/>
                </a:cubicBezTo>
                <a:cubicBezTo>
                  <a:pt x="514" y="530"/>
                  <a:pt x="673" y="333"/>
                  <a:pt x="877" y="227"/>
                </a:cubicBezTo>
                <a:cubicBezTo>
                  <a:pt x="1081" y="121"/>
                  <a:pt x="1292" y="84"/>
                  <a:pt x="1602" y="46"/>
                </a:cubicBezTo>
                <a:cubicBezTo>
                  <a:pt x="1912" y="8"/>
                  <a:pt x="2324" y="4"/>
                  <a:pt x="2736" y="0"/>
                </a:cubicBezTo>
              </a:path>
            </a:pathLst>
          </a:custGeom>
          <a:ln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200268" y="4748951"/>
            <a:ext cx="8784976" cy="83099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eaLnBrk="0" hangingPunct="0"/>
            <a:r>
              <a:rPr lang="pt-BR" sz="2400" b="1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809296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quantidade mínima de chuva para a transposição do herbicida pela palha é de 25 a 40 </a:t>
            </a:r>
            <a:r>
              <a:rPr lang="pt-BR" sz="2400" b="1" dirty="0" err="1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809296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mm.</a:t>
            </a:r>
            <a:endParaRPr lang="pt-BR" sz="2400" b="1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rgbClr val="809296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499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/>
          <p:cNvPicPr>
            <a:picLocks noChangeAspect="1" noChangeArrowheads="1"/>
          </p:cNvPicPr>
          <p:nvPr/>
        </p:nvPicPr>
        <p:blipFill rotWithShape="1">
          <a:blip r:embed="rId3"/>
          <a:srcRect t="64864" r="44" b="9823"/>
          <a:stretch/>
        </p:blipFill>
        <p:spPr bwMode="auto">
          <a:xfrm>
            <a:off x="-117366" y="6123657"/>
            <a:ext cx="9377211" cy="936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CaixaDeTexto 15"/>
          <p:cNvSpPr txBox="1"/>
          <p:nvPr/>
        </p:nvSpPr>
        <p:spPr>
          <a:xfrm>
            <a:off x="229224" y="140439"/>
            <a:ext cx="8737228" cy="138499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eaLnBrk="0" hangingPunct="0"/>
            <a:r>
              <a:rPr lang="pt-BR" sz="2800" b="1" dirty="0" smtClean="0">
                <a:ln/>
                <a:solidFill>
                  <a:srgbClr val="B8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Parâmetros do modelo linear e </a:t>
            </a:r>
            <a:r>
              <a:rPr lang="pt-BR" sz="2800" b="1" dirty="0" err="1" smtClean="0">
                <a:ln/>
                <a:solidFill>
                  <a:srgbClr val="B8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Freundlich</a:t>
            </a:r>
            <a:r>
              <a:rPr lang="pt-BR" sz="2800" b="1" dirty="0" smtClean="0">
                <a:ln/>
                <a:solidFill>
                  <a:srgbClr val="B8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para adsorção de atrazina e metribuzin versus o tempo de retenção pela palhada</a:t>
            </a:r>
            <a:endParaRPr lang="pt-BR" sz="2800" b="1" dirty="0">
              <a:ln/>
              <a:solidFill>
                <a:srgbClr val="B8C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7170444" y="5064824"/>
            <a:ext cx="17668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pt-BR" sz="2000" b="1" dirty="0" err="1" smtClean="0">
                <a:solidFill>
                  <a:srgbClr val="FFFFFF"/>
                </a:solidFill>
              </a:rPr>
              <a:t>Naquin</a:t>
            </a:r>
            <a:r>
              <a:rPr lang="pt-BR" sz="2000" b="1" dirty="0" smtClean="0">
                <a:solidFill>
                  <a:srgbClr val="FFFFFF"/>
                </a:solidFill>
              </a:rPr>
              <a:t>, 2001</a:t>
            </a:r>
            <a:endParaRPr lang="pt-BR" sz="2000" b="1" dirty="0">
              <a:solidFill>
                <a:srgbClr val="FFFFFF"/>
              </a:solidFill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54657" y="1772816"/>
            <a:ext cx="9034683" cy="3196208"/>
            <a:chOff x="45326" y="2177008"/>
            <a:chExt cx="9034683" cy="3196208"/>
          </a:xfrm>
        </p:grpSpPr>
        <p:pic>
          <p:nvPicPr>
            <p:cNvPr id="2" name="Imagem 1" descr="Recorte de Tela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5223"/>
            <a:stretch/>
          </p:blipFill>
          <p:spPr>
            <a:xfrm>
              <a:off x="45328" y="2177008"/>
              <a:ext cx="4526672" cy="3196208"/>
            </a:xfrm>
            <a:prstGeom prst="rect">
              <a:avLst/>
            </a:prstGeom>
            <a:solidFill>
              <a:schemeClr val="tx1"/>
            </a:solidFill>
          </p:spPr>
        </p:pic>
        <p:pic>
          <p:nvPicPr>
            <p:cNvPr id="3" name="Imagem 2" descr="Recorte de Tela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5223"/>
            <a:stretch/>
          </p:blipFill>
          <p:spPr>
            <a:xfrm>
              <a:off x="4657924" y="2177008"/>
              <a:ext cx="4422085" cy="3196207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27" name="CaixaDeTexto 26"/>
            <p:cNvSpPr txBox="1"/>
            <p:nvPr/>
          </p:nvSpPr>
          <p:spPr>
            <a:xfrm>
              <a:off x="344582" y="4993096"/>
              <a:ext cx="3845034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eaLnBrk="0" hangingPunct="0"/>
              <a:r>
                <a:rPr lang="pt-BR" sz="1400" b="1" dirty="0" smtClean="0">
                  <a:solidFill>
                    <a:srgbClr val="6699FF">
                      <a:lumMod val="75000"/>
                    </a:srgbClr>
                  </a:solidFill>
                </a:rPr>
                <a:t>Concentração (mg/L)</a:t>
              </a:r>
              <a:endParaRPr lang="pt-BR" sz="1400" b="1" dirty="0">
                <a:solidFill>
                  <a:srgbClr val="6699FF">
                    <a:lumMod val="75000"/>
                  </a:srgbClr>
                </a:solidFill>
              </a:endParaRPr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5047446" y="4993431"/>
              <a:ext cx="3845034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eaLnBrk="0" hangingPunct="0"/>
              <a:r>
                <a:rPr lang="pt-BR" sz="1400" b="1" dirty="0" smtClean="0">
                  <a:solidFill>
                    <a:srgbClr val="6699FF">
                      <a:lumMod val="75000"/>
                    </a:srgbClr>
                  </a:solidFill>
                </a:rPr>
                <a:t>Concentração (mg/L)</a:t>
              </a:r>
              <a:endParaRPr lang="pt-BR" sz="1400" b="1" dirty="0">
                <a:solidFill>
                  <a:srgbClr val="6699FF">
                    <a:lumMod val="75000"/>
                  </a:srgbClr>
                </a:solidFill>
              </a:endParaRPr>
            </a:p>
          </p:txBody>
        </p:sp>
        <p:sp>
          <p:nvSpPr>
            <p:cNvPr id="11" name="CaixaDeTexto 10"/>
            <p:cNvSpPr txBox="1"/>
            <p:nvPr/>
          </p:nvSpPr>
          <p:spPr>
            <a:xfrm rot="16200000">
              <a:off x="3722900" y="3371989"/>
              <a:ext cx="2141280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eaLnBrk="0" hangingPunct="0"/>
              <a:r>
                <a:rPr lang="pt-BR" sz="1200" b="1" dirty="0" err="1" smtClean="0">
                  <a:solidFill>
                    <a:srgbClr val="6699FF">
                      <a:lumMod val="75000"/>
                    </a:srgbClr>
                  </a:solidFill>
                </a:rPr>
                <a:t>Sorvdo</a:t>
              </a:r>
              <a:r>
                <a:rPr lang="pt-BR" sz="1200" b="1" dirty="0" smtClean="0">
                  <a:solidFill>
                    <a:srgbClr val="6699FF">
                      <a:lumMod val="75000"/>
                    </a:srgbClr>
                  </a:solidFill>
                </a:rPr>
                <a:t> (</a:t>
              </a:r>
              <a:r>
                <a:rPr lang="pt-BR" sz="1200" b="1" dirty="0" err="1" smtClean="0">
                  <a:solidFill>
                    <a:srgbClr val="6699FF">
                      <a:lumMod val="75000"/>
                    </a:srgbClr>
                  </a:solidFill>
                </a:rPr>
                <a:t>ug</a:t>
              </a:r>
              <a:r>
                <a:rPr lang="pt-BR" sz="1200" b="1" dirty="0" smtClean="0">
                  <a:solidFill>
                    <a:srgbClr val="6699FF">
                      <a:lumMod val="75000"/>
                    </a:srgbClr>
                  </a:solidFill>
                </a:rPr>
                <a:t>/L)</a:t>
              </a:r>
              <a:endParaRPr lang="pt-BR" sz="1200" b="1" dirty="0">
                <a:solidFill>
                  <a:srgbClr val="6699FF">
                    <a:lumMod val="75000"/>
                  </a:srgbClr>
                </a:solidFill>
              </a:endParaRPr>
            </a:p>
          </p:txBody>
        </p:sp>
        <p:sp>
          <p:nvSpPr>
            <p:cNvPr id="12" name="CaixaDeTexto 11"/>
            <p:cNvSpPr txBox="1"/>
            <p:nvPr/>
          </p:nvSpPr>
          <p:spPr>
            <a:xfrm rot="16200000">
              <a:off x="-886814" y="3453476"/>
              <a:ext cx="2141280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eaLnBrk="0" hangingPunct="0"/>
              <a:r>
                <a:rPr lang="pt-BR" sz="1200" b="1" dirty="0" err="1" smtClean="0">
                  <a:solidFill>
                    <a:srgbClr val="6699FF">
                      <a:lumMod val="75000"/>
                    </a:srgbClr>
                  </a:solidFill>
                </a:rPr>
                <a:t>Sorvdo</a:t>
              </a:r>
              <a:r>
                <a:rPr lang="pt-BR" sz="1200" b="1" dirty="0" smtClean="0">
                  <a:solidFill>
                    <a:srgbClr val="6699FF">
                      <a:lumMod val="75000"/>
                    </a:srgbClr>
                  </a:solidFill>
                </a:rPr>
                <a:t> (</a:t>
              </a:r>
              <a:r>
                <a:rPr lang="pt-BR" sz="1200" b="1" dirty="0" err="1" smtClean="0">
                  <a:solidFill>
                    <a:srgbClr val="6699FF">
                      <a:lumMod val="75000"/>
                    </a:srgbClr>
                  </a:solidFill>
                </a:rPr>
                <a:t>ug</a:t>
              </a:r>
              <a:r>
                <a:rPr lang="pt-BR" sz="1200" b="1" dirty="0" smtClean="0">
                  <a:solidFill>
                    <a:srgbClr val="6699FF">
                      <a:lumMod val="75000"/>
                    </a:srgbClr>
                  </a:solidFill>
                </a:rPr>
                <a:t>/L)</a:t>
              </a:r>
              <a:endParaRPr lang="pt-BR" sz="1200" b="1" dirty="0">
                <a:solidFill>
                  <a:srgbClr val="6699FF">
                    <a:lumMod val="75000"/>
                  </a:srgbClr>
                </a:solidFill>
              </a:endParaRPr>
            </a:p>
          </p:txBody>
        </p:sp>
        <p:sp>
          <p:nvSpPr>
            <p:cNvPr id="28" name="CaixaDeTexto 27"/>
            <p:cNvSpPr txBox="1"/>
            <p:nvPr/>
          </p:nvSpPr>
          <p:spPr>
            <a:xfrm>
              <a:off x="5220072" y="2268160"/>
              <a:ext cx="1656184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eaLnBrk="0" hangingPunct="0"/>
              <a:r>
                <a:rPr lang="pt-BR" sz="1200" b="1" dirty="0" smtClean="0">
                  <a:solidFill>
                    <a:srgbClr val="6699FF">
                      <a:lumMod val="75000"/>
                    </a:srgbClr>
                  </a:solidFill>
                </a:rPr>
                <a:t>Isoterma de sorção do </a:t>
              </a:r>
              <a:r>
                <a:rPr lang="pt-BR" sz="1200" b="1" dirty="0" err="1" smtClean="0">
                  <a:solidFill>
                    <a:srgbClr val="6699FF">
                      <a:lumMod val="75000"/>
                    </a:srgbClr>
                  </a:solidFill>
                </a:rPr>
                <a:t>metribuzin</a:t>
              </a:r>
              <a:endParaRPr lang="pt-BR" sz="1200" b="1" dirty="0">
                <a:solidFill>
                  <a:srgbClr val="6699FF">
                    <a:lumMod val="75000"/>
                  </a:srgbClr>
                </a:solidFill>
              </a:endParaRPr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610358" y="2391270"/>
              <a:ext cx="1656184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eaLnBrk="0" hangingPunct="0"/>
              <a:r>
                <a:rPr lang="pt-BR" sz="1200" b="1" dirty="0" smtClean="0">
                  <a:solidFill>
                    <a:srgbClr val="6699FF">
                      <a:lumMod val="75000"/>
                    </a:srgbClr>
                  </a:solidFill>
                </a:rPr>
                <a:t>Isoterma de sorção do </a:t>
              </a:r>
              <a:r>
                <a:rPr lang="pt-BR" sz="1200" b="1" dirty="0" err="1" smtClean="0">
                  <a:solidFill>
                    <a:srgbClr val="6699FF">
                      <a:lumMod val="75000"/>
                    </a:srgbClr>
                  </a:solidFill>
                </a:rPr>
                <a:t>diuron</a:t>
              </a:r>
              <a:endParaRPr lang="pt-BR" sz="1200" b="1" dirty="0">
                <a:solidFill>
                  <a:srgbClr val="6699FF">
                    <a:lumMod val="75000"/>
                  </a:srgbClr>
                </a:solidFill>
              </a:endParaRPr>
            </a:p>
          </p:txBody>
        </p:sp>
      </p:grpSp>
      <p:sp>
        <p:nvSpPr>
          <p:cNvPr id="5" name="CaixaDeTexto 4"/>
          <p:cNvSpPr txBox="1"/>
          <p:nvPr/>
        </p:nvSpPr>
        <p:spPr>
          <a:xfrm>
            <a:off x="2262801" y="3752859"/>
            <a:ext cx="505267" cy="2616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eaLnBrk="0" hangingPunct="0"/>
            <a:r>
              <a:rPr lang="pt-BR" sz="1050" b="1" dirty="0" smtClean="0">
                <a:solidFill>
                  <a:srgbClr val="FF0000"/>
                </a:solidFill>
              </a:rPr>
              <a:t>1 dia</a:t>
            </a:r>
            <a:endParaRPr lang="pt-BR" sz="1050" b="1" dirty="0">
              <a:solidFill>
                <a:srgbClr val="FF0000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3407181" y="3199490"/>
            <a:ext cx="641522" cy="25391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eaLnBrk="0" hangingPunct="0"/>
            <a:r>
              <a:rPr lang="pt-BR" sz="1050" b="1" dirty="0" smtClean="0">
                <a:solidFill>
                  <a:srgbClr val="FF0000"/>
                </a:solidFill>
              </a:rPr>
              <a:t>14 dias</a:t>
            </a:r>
            <a:endParaRPr lang="pt-BR" sz="1050" b="1" dirty="0">
              <a:solidFill>
                <a:srgbClr val="FF0000"/>
              </a:solidFill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2795104" y="3534361"/>
            <a:ext cx="566181" cy="25391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eaLnBrk="0" hangingPunct="0"/>
            <a:r>
              <a:rPr lang="pt-BR" sz="1050" b="1" dirty="0">
                <a:solidFill>
                  <a:srgbClr val="FF0000"/>
                </a:solidFill>
              </a:rPr>
              <a:t>2</a:t>
            </a:r>
            <a:r>
              <a:rPr lang="pt-BR" sz="1050" b="1" dirty="0" smtClean="0">
                <a:solidFill>
                  <a:srgbClr val="FF0000"/>
                </a:solidFill>
              </a:rPr>
              <a:t> dias</a:t>
            </a:r>
            <a:endParaRPr lang="pt-BR" sz="1050" b="1" dirty="0">
              <a:solidFill>
                <a:srgbClr val="FF0000"/>
              </a:solidFill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1331641" y="2448743"/>
            <a:ext cx="641522" cy="25391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eaLnBrk="0" hangingPunct="0"/>
            <a:r>
              <a:rPr lang="pt-BR" sz="1050" b="1" dirty="0" smtClean="0">
                <a:solidFill>
                  <a:srgbClr val="FF0000"/>
                </a:solidFill>
              </a:rPr>
              <a:t>21 dias</a:t>
            </a:r>
            <a:endParaRPr lang="pt-BR" sz="1050" b="1" dirty="0">
              <a:solidFill>
                <a:srgbClr val="FF0000"/>
              </a:solidFill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7733098" y="3170698"/>
            <a:ext cx="641522" cy="25391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eaLnBrk="0" hangingPunct="0"/>
            <a:r>
              <a:rPr lang="pt-BR" sz="1050" b="1" dirty="0" smtClean="0">
                <a:solidFill>
                  <a:srgbClr val="FF0000"/>
                </a:solidFill>
              </a:rPr>
              <a:t>14 dias</a:t>
            </a:r>
            <a:endParaRPr lang="pt-BR" sz="1050" b="1" dirty="0">
              <a:solidFill>
                <a:srgbClr val="FF0000"/>
              </a:solidFill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7170444" y="3480006"/>
            <a:ext cx="566181" cy="25391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eaLnBrk="0" hangingPunct="0"/>
            <a:r>
              <a:rPr lang="pt-BR" sz="1050" b="1" dirty="0">
                <a:solidFill>
                  <a:srgbClr val="FF0000"/>
                </a:solidFill>
              </a:rPr>
              <a:t>2</a:t>
            </a:r>
            <a:r>
              <a:rPr lang="pt-BR" sz="1050" b="1" dirty="0" smtClean="0">
                <a:solidFill>
                  <a:srgbClr val="FF0000"/>
                </a:solidFill>
              </a:rPr>
              <a:t> dias</a:t>
            </a:r>
            <a:endParaRPr lang="pt-BR" sz="1050" b="1" dirty="0">
              <a:solidFill>
                <a:srgbClr val="FF0000"/>
              </a:solidFill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6716088" y="3733922"/>
            <a:ext cx="490840" cy="25391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eaLnBrk="0" hangingPunct="0"/>
            <a:r>
              <a:rPr lang="pt-BR" sz="1050" b="1" dirty="0" smtClean="0">
                <a:solidFill>
                  <a:srgbClr val="FF0000"/>
                </a:solidFill>
              </a:rPr>
              <a:t>1 dia</a:t>
            </a:r>
            <a:endParaRPr lang="pt-BR" sz="1050" b="1" dirty="0">
              <a:solidFill>
                <a:srgbClr val="FF0000"/>
              </a:solidFill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6450758" y="2310988"/>
            <a:ext cx="641522" cy="25391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eaLnBrk="0" hangingPunct="0"/>
            <a:r>
              <a:rPr lang="pt-BR" sz="1050" b="1" dirty="0" smtClean="0">
                <a:solidFill>
                  <a:srgbClr val="FF0000"/>
                </a:solidFill>
              </a:rPr>
              <a:t>21 dias</a:t>
            </a:r>
            <a:endParaRPr lang="pt-BR" sz="1050" b="1" dirty="0">
              <a:solidFill>
                <a:srgbClr val="FF0000"/>
              </a:solidFill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152298" y="5504005"/>
            <a:ext cx="8784976" cy="83099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eaLnBrk="0" hangingPunct="0"/>
            <a:r>
              <a:rPr lang="pt-BR" sz="2400" b="1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809296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retenção do herbicida na palhada aumenta com </a:t>
            </a:r>
            <a:r>
              <a:rPr lang="pt-BR" sz="2400" b="1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809296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 tempo </a:t>
            </a:r>
            <a:r>
              <a:rPr lang="pt-BR" sz="2400" b="1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809296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permanência do produto na palhada</a:t>
            </a:r>
          </a:p>
        </p:txBody>
      </p:sp>
    </p:spTree>
    <p:extLst>
      <p:ext uri="{BB962C8B-B14F-4D97-AF65-F5344CB8AC3E}">
        <p14:creationId xmlns:p14="http://schemas.microsoft.com/office/powerpoint/2010/main" val="22961941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fld id="{BD99A074-02F7-454E-BFB4-81716E598B74}" type="datetime1">
              <a:rPr lang="pt-BR" smtClean="0">
                <a:solidFill>
                  <a:srgbClr val="FFFFFF"/>
                </a:solidFill>
              </a:rPr>
              <a:pPr/>
              <a:t>28/02/16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C22E4D-C7C1-4970-95B2-F66FCCB381B3}" type="slidenum">
              <a:rPr lang="en-US" smtClean="0">
                <a:solidFill>
                  <a:srgbClr val="FFFFFF"/>
                </a:solidFill>
              </a:rPr>
              <a:pPr/>
              <a:t>59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pjchrist@usp.br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 rotWithShape="1">
          <a:blip r:embed="rId2"/>
          <a:srcRect t="64864" r="44" b="9823"/>
          <a:stretch/>
        </p:blipFill>
        <p:spPr bwMode="auto">
          <a:xfrm>
            <a:off x="-116606" y="6093296"/>
            <a:ext cx="9377211" cy="936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CaixaDeTexto 15"/>
          <p:cNvSpPr txBox="1"/>
          <p:nvPr/>
        </p:nvSpPr>
        <p:spPr>
          <a:xfrm>
            <a:off x="229224" y="140439"/>
            <a:ext cx="8737228" cy="76944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eaLnBrk="0" hangingPunct="0"/>
            <a:r>
              <a:rPr lang="pt-BR" sz="2200" b="1" dirty="0" smtClean="0">
                <a:ln/>
                <a:solidFill>
                  <a:srgbClr val="B8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Parâmetros do modelo linear e </a:t>
            </a:r>
            <a:r>
              <a:rPr lang="pt-BR" sz="2200" b="1" dirty="0" err="1" smtClean="0">
                <a:ln/>
                <a:solidFill>
                  <a:srgbClr val="B8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Freundlich</a:t>
            </a:r>
            <a:r>
              <a:rPr lang="pt-BR" sz="2200" b="1" dirty="0" smtClean="0">
                <a:ln/>
                <a:solidFill>
                  <a:srgbClr val="B8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para adsorção de </a:t>
            </a:r>
            <a:r>
              <a:rPr lang="pt-BR" sz="2200" b="1" dirty="0" err="1" smtClean="0">
                <a:ln/>
                <a:solidFill>
                  <a:srgbClr val="B8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atrazina</a:t>
            </a:r>
            <a:r>
              <a:rPr lang="pt-BR" sz="2200" b="1" dirty="0" smtClean="0">
                <a:ln/>
                <a:solidFill>
                  <a:srgbClr val="B8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metribuzin versus o tempo de retenção pela palhada</a:t>
            </a:r>
            <a:endParaRPr lang="pt-BR" sz="2200" b="1" dirty="0">
              <a:ln/>
              <a:solidFill>
                <a:srgbClr val="B8C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7515714" y="5699389"/>
            <a:ext cx="1449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pt-BR" sz="1600" b="1" dirty="0" err="1" smtClean="0">
                <a:solidFill>
                  <a:srgbClr val="FFFFFF"/>
                </a:solidFill>
              </a:rPr>
              <a:t>Naquin</a:t>
            </a:r>
            <a:r>
              <a:rPr lang="pt-BR" sz="1600" b="1" dirty="0" smtClean="0">
                <a:solidFill>
                  <a:srgbClr val="FFFFFF"/>
                </a:solidFill>
              </a:rPr>
              <a:t>, 2001</a:t>
            </a:r>
            <a:endParaRPr lang="pt-BR" sz="1600" b="1" dirty="0">
              <a:solidFill>
                <a:srgbClr val="FFFFFF"/>
              </a:solidFill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244148" y="980728"/>
            <a:ext cx="8722304" cy="4777234"/>
            <a:chOff x="229224" y="1434745"/>
            <a:chExt cx="8722304" cy="4777234"/>
          </a:xfrm>
        </p:grpSpPr>
        <p:pic>
          <p:nvPicPr>
            <p:cNvPr id="2" name="Imagem 1" descr="Recorte de Tela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224" y="1434745"/>
              <a:ext cx="8722304" cy="4777234"/>
            </a:xfrm>
            <a:prstGeom prst="rect">
              <a:avLst/>
            </a:prstGeom>
          </p:spPr>
        </p:pic>
        <p:sp>
          <p:nvSpPr>
            <p:cNvPr id="19" name="CaixaDeTexto 18"/>
            <p:cNvSpPr txBox="1"/>
            <p:nvPr/>
          </p:nvSpPr>
          <p:spPr>
            <a:xfrm>
              <a:off x="241824" y="1774611"/>
              <a:ext cx="1688649" cy="47281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tIns="36000" bIns="36000" rtlCol="0">
              <a:spAutoFit/>
            </a:bodyPr>
            <a:lstStyle/>
            <a:p>
              <a:pPr eaLnBrk="0" hangingPunct="0"/>
              <a:r>
                <a:rPr lang="pt-BR" sz="1300" b="1" dirty="0" smtClean="0">
                  <a:solidFill>
                    <a:srgbClr val="000000"/>
                  </a:solidFill>
                </a:rPr>
                <a:t>Tempo de retenção em dias</a:t>
              </a:r>
              <a:endParaRPr lang="pt-BR" sz="1300" b="1" dirty="0">
                <a:solidFill>
                  <a:srgbClr val="000000"/>
                </a:solidFill>
              </a:endParaRPr>
            </a:p>
          </p:txBody>
        </p:sp>
        <p:sp>
          <p:nvSpPr>
            <p:cNvPr id="21" name="CaixaDeTexto 20"/>
            <p:cNvSpPr txBox="1"/>
            <p:nvPr/>
          </p:nvSpPr>
          <p:spPr>
            <a:xfrm>
              <a:off x="360215" y="4080505"/>
              <a:ext cx="1688649" cy="47281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tIns="36000" bIns="36000" rtlCol="0">
              <a:spAutoFit/>
            </a:bodyPr>
            <a:lstStyle/>
            <a:p>
              <a:pPr eaLnBrk="0" hangingPunct="0"/>
              <a:r>
                <a:rPr lang="pt-BR" sz="1300" b="1" dirty="0" smtClean="0">
                  <a:solidFill>
                    <a:srgbClr val="000000"/>
                  </a:solidFill>
                </a:rPr>
                <a:t>Tempo de retenção em dias</a:t>
              </a:r>
              <a:endParaRPr lang="pt-BR" sz="1300" b="1" dirty="0">
                <a:solidFill>
                  <a:srgbClr val="000000"/>
                </a:solidFill>
              </a:endParaRPr>
            </a:p>
          </p:txBody>
        </p:sp>
        <p:sp>
          <p:nvSpPr>
            <p:cNvPr id="22" name="CaixaDeTexto 21"/>
            <p:cNvSpPr txBox="1"/>
            <p:nvPr/>
          </p:nvSpPr>
          <p:spPr>
            <a:xfrm>
              <a:off x="2842496" y="1756228"/>
              <a:ext cx="2089544" cy="272758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tIns="36000" bIns="36000" rtlCol="0">
              <a:spAutoFit/>
            </a:bodyPr>
            <a:lstStyle/>
            <a:p>
              <a:pPr eaLnBrk="0" hangingPunct="0"/>
              <a:r>
                <a:rPr lang="pt-BR" sz="1300" b="1" dirty="0" smtClean="0">
                  <a:solidFill>
                    <a:srgbClr val="000000"/>
                  </a:solidFill>
                </a:rPr>
                <a:t>Modelo de </a:t>
              </a:r>
              <a:r>
                <a:rPr lang="pt-BR" sz="1300" b="1" dirty="0" err="1" smtClean="0">
                  <a:solidFill>
                    <a:srgbClr val="000000"/>
                  </a:solidFill>
                </a:rPr>
                <a:t>Freundlich</a:t>
              </a:r>
              <a:endParaRPr lang="pt-BR" sz="1300" b="1" dirty="0">
                <a:solidFill>
                  <a:srgbClr val="000000"/>
                </a:solidFill>
              </a:endParaRPr>
            </a:p>
          </p:txBody>
        </p:sp>
        <p:sp>
          <p:nvSpPr>
            <p:cNvPr id="23" name="CaixaDeTexto 22"/>
            <p:cNvSpPr txBox="1"/>
            <p:nvPr/>
          </p:nvSpPr>
          <p:spPr>
            <a:xfrm>
              <a:off x="6329323" y="1756228"/>
              <a:ext cx="2089544" cy="272758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tIns="36000" bIns="36000" rtlCol="0">
              <a:spAutoFit/>
            </a:bodyPr>
            <a:lstStyle/>
            <a:p>
              <a:pPr eaLnBrk="0" hangingPunct="0"/>
              <a:r>
                <a:rPr lang="pt-BR" sz="1300" b="1" dirty="0" smtClean="0">
                  <a:solidFill>
                    <a:srgbClr val="000000"/>
                  </a:solidFill>
                </a:rPr>
                <a:t>Modelo de Linear</a:t>
              </a:r>
              <a:endParaRPr lang="pt-BR" sz="1300" b="1" dirty="0">
                <a:solidFill>
                  <a:srgbClr val="000000"/>
                </a:solidFill>
              </a:endParaRPr>
            </a:p>
          </p:txBody>
        </p:sp>
        <p:sp>
          <p:nvSpPr>
            <p:cNvPr id="24" name="CaixaDeTexto 23"/>
            <p:cNvSpPr txBox="1"/>
            <p:nvPr/>
          </p:nvSpPr>
          <p:spPr>
            <a:xfrm>
              <a:off x="2856346" y="4078491"/>
              <a:ext cx="2089544" cy="272758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tIns="36000" bIns="36000" rtlCol="0">
              <a:spAutoFit/>
            </a:bodyPr>
            <a:lstStyle/>
            <a:p>
              <a:pPr eaLnBrk="0" hangingPunct="0"/>
              <a:r>
                <a:rPr lang="pt-BR" sz="1300" b="1" dirty="0" smtClean="0">
                  <a:solidFill>
                    <a:srgbClr val="000000"/>
                  </a:solidFill>
                </a:rPr>
                <a:t>Modelo de </a:t>
              </a:r>
              <a:r>
                <a:rPr lang="pt-BR" sz="1300" b="1" dirty="0" err="1" smtClean="0">
                  <a:solidFill>
                    <a:srgbClr val="000000"/>
                  </a:solidFill>
                </a:rPr>
                <a:t>Freundlich</a:t>
              </a:r>
              <a:endParaRPr lang="pt-BR" sz="1300" b="1" dirty="0">
                <a:solidFill>
                  <a:srgbClr val="000000"/>
                </a:solidFill>
              </a:endParaRPr>
            </a:p>
          </p:txBody>
        </p:sp>
        <p:sp>
          <p:nvSpPr>
            <p:cNvPr id="25" name="CaixaDeTexto 24"/>
            <p:cNvSpPr txBox="1"/>
            <p:nvPr/>
          </p:nvSpPr>
          <p:spPr>
            <a:xfrm>
              <a:off x="6343173" y="4078491"/>
              <a:ext cx="2089544" cy="272758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tIns="36000" bIns="36000" rtlCol="0">
              <a:spAutoFit/>
            </a:bodyPr>
            <a:lstStyle/>
            <a:p>
              <a:pPr eaLnBrk="0" hangingPunct="0"/>
              <a:r>
                <a:rPr lang="pt-BR" sz="1300" b="1" dirty="0" smtClean="0">
                  <a:solidFill>
                    <a:srgbClr val="000000"/>
                  </a:solidFill>
                </a:rPr>
                <a:t>Modelo de Linear</a:t>
              </a:r>
              <a:endParaRPr lang="pt-BR" sz="13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17" name="CaixaDeTexto 16"/>
          <p:cNvSpPr txBox="1"/>
          <p:nvPr/>
        </p:nvSpPr>
        <p:spPr>
          <a:xfrm>
            <a:off x="152298" y="6021288"/>
            <a:ext cx="8784976" cy="83099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eaLnBrk="0" hangingPunct="0"/>
            <a:r>
              <a:rPr lang="pt-BR" sz="2400" b="1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809296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retenção do herbicida na palhada aumenta com </a:t>
            </a:r>
            <a:r>
              <a:rPr lang="pt-BR" sz="2400" b="1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809296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 tempo </a:t>
            </a:r>
            <a:r>
              <a:rPr lang="pt-BR" sz="2400" b="1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809296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permanência do produto na palhada</a:t>
            </a:r>
          </a:p>
        </p:txBody>
      </p:sp>
    </p:spTree>
    <p:extLst>
      <p:ext uri="{BB962C8B-B14F-4D97-AF65-F5344CB8AC3E}">
        <p14:creationId xmlns:p14="http://schemas.microsoft.com/office/powerpoint/2010/main" val="36631579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DD82D-F190-4438-AE0F-70E0C578BA8E}" type="datetime1">
              <a:rPr lang="pt-BR"/>
              <a:pPr/>
              <a:t>28/02/16</a:t>
            </a:fld>
            <a:endParaRPr lang="pt-BR"/>
          </a:p>
        </p:txBody>
      </p:sp>
      <p:sp>
        <p:nvSpPr>
          <p:cNvPr id="1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pjchrist@esalq.usp.br</a:t>
            </a:r>
          </a:p>
        </p:txBody>
      </p:sp>
      <p:sp>
        <p:nvSpPr>
          <p:cNvPr id="1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6CFE3-C38F-497C-92A6-9FBE9F08E9EF}" type="slidenum">
              <a:rPr lang="pt-BR"/>
              <a:pPr/>
              <a:t>6</a:t>
            </a:fld>
            <a:endParaRPr lang="pt-BR"/>
          </a:p>
        </p:txBody>
      </p:sp>
      <p:sp>
        <p:nvSpPr>
          <p:cNvPr id="113668" name="Text Box 4"/>
          <p:cNvSpPr txBox="1">
            <a:spLocks noChangeArrowheads="1"/>
          </p:cNvSpPr>
          <p:nvPr/>
        </p:nvSpPr>
        <p:spPr bwMode="auto">
          <a:xfrm>
            <a:off x="381050" y="163513"/>
            <a:ext cx="8367414" cy="523220"/>
          </a:xfrm>
          <a:prstGeom prst="rect">
            <a:avLst/>
          </a:prstGeom>
          <a:ln>
            <a:solidFill>
              <a:schemeClr val="bg1"/>
            </a:solidFill>
            <a:headEnd/>
            <a:tailEnd/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accent2">
                    <a:lumMod val="50000"/>
                  </a:schemeClr>
                </a:solidFill>
              </a:rPr>
              <a:t>Fatores que afetam a sorção de um herbicida no solo:</a:t>
            </a:r>
          </a:p>
        </p:txBody>
      </p:sp>
      <p:sp>
        <p:nvSpPr>
          <p:cNvPr id="113669" name="Text Box 5"/>
          <p:cNvSpPr txBox="1">
            <a:spLocks noChangeArrowheads="1"/>
          </p:cNvSpPr>
          <p:nvPr/>
        </p:nvSpPr>
        <p:spPr bwMode="auto">
          <a:xfrm>
            <a:off x="648717" y="1052736"/>
            <a:ext cx="6775450" cy="10160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pt-BR" sz="2000" b="1" dirty="0"/>
              <a:t> Estrutura química e propriedades do </a:t>
            </a:r>
            <a:r>
              <a:rPr lang="pt-BR" sz="2000" b="1" dirty="0">
                <a:solidFill>
                  <a:srgbClr val="0000FF"/>
                </a:solidFill>
              </a:rPr>
              <a:t>herbicida</a:t>
            </a:r>
          </a:p>
          <a:p>
            <a:pPr>
              <a:buFontTx/>
              <a:buChar char="-"/>
            </a:pPr>
            <a:r>
              <a:rPr lang="pt-BR" sz="2000" b="1" dirty="0"/>
              <a:t> Características físicas, químicas e biológicas do </a:t>
            </a:r>
            <a:r>
              <a:rPr lang="pt-BR" sz="2000" b="1" dirty="0">
                <a:solidFill>
                  <a:srgbClr val="0000FF"/>
                </a:solidFill>
              </a:rPr>
              <a:t>solo</a:t>
            </a:r>
          </a:p>
          <a:p>
            <a:pPr>
              <a:buFontTx/>
              <a:buChar char="-"/>
            </a:pPr>
            <a:r>
              <a:rPr lang="pt-BR" sz="2000" b="1" dirty="0"/>
              <a:t> </a:t>
            </a:r>
            <a:r>
              <a:rPr lang="pt-BR" sz="2000" b="1" dirty="0" smtClean="0"/>
              <a:t>Sistema de produção</a:t>
            </a:r>
            <a:endParaRPr lang="pt-BR" sz="2000" b="1" dirty="0">
              <a:solidFill>
                <a:srgbClr val="0000FF"/>
              </a:solidFill>
            </a:endParaRPr>
          </a:p>
        </p:txBody>
      </p:sp>
      <p:grpSp>
        <p:nvGrpSpPr>
          <p:cNvPr id="113688" name="Group 24"/>
          <p:cNvGrpSpPr>
            <a:grpSpLocks/>
          </p:cNvGrpSpPr>
          <p:nvPr/>
        </p:nvGrpSpPr>
        <p:grpSpPr bwMode="auto">
          <a:xfrm>
            <a:off x="520129" y="2132236"/>
            <a:ext cx="8054975" cy="2097088"/>
            <a:chOff x="314" y="1706"/>
            <a:chExt cx="5074" cy="1321"/>
          </a:xfrm>
        </p:grpSpPr>
        <p:sp>
          <p:nvSpPr>
            <p:cNvPr id="113674" name="Text Box 10"/>
            <p:cNvSpPr txBox="1">
              <a:spLocks noChangeArrowheads="1"/>
            </p:cNvSpPr>
            <p:nvPr/>
          </p:nvSpPr>
          <p:spPr bwMode="auto">
            <a:xfrm>
              <a:off x="2712" y="1752"/>
              <a:ext cx="26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b="1">
                  <a:solidFill>
                    <a:srgbClr val="FF3300"/>
                  </a:solidFill>
                </a:rPr>
                <a:t>Interação destes fatores determinam:</a:t>
              </a:r>
            </a:p>
          </p:txBody>
        </p:sp>
        <p:sp>
          <p:nvSpPr>
            <p:cNvPr id="113676" name="AutoShape 12"/>
            <p:cNvSpPr>
              <a:spLocks noChangeArrowheads="1"/>
            </p:cNvSpPr>
            <p:nvPr/>
          </p:nvSpPr>
          <p:spPr bwMode="auto">
            <a:xfrm>
              <a:off x="2303" y="1706"/>
              <a:ext cx="409" cy="273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3677" name="Text Box 13"/>
            <p:cNvSpPr txBox="1">
              <a:spLocks noChangeArrowheads="1"/>
            </p:cNvSpPr>
            <p:nvPr/>
          </p:nvSpPr>
          <p:spPr bwMode="auto">
            <a:xfrm>
              <a:off x="314" y="2069"/>
              <a:ext cx="4394" cy="95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b="1">
                  <a:solidFill>
                    <a:srgbClr val="FF3300"/>
                  </a:solidFill>
                </a:rPr>
                <a:t>Aplicabilidade dos herbicidas:</a:t>
              </a:r>
            </a:p>
            <a:p>
              <a:endParaRPr lang="pt-BR" sz="300" b="1"/>
            </a:p>
            <a:p>
              <a:pPr>
                <a:buFontTx/>
                <a:buChar char="-"/>
              </a:pPr>
              <a:r>
                <a:rPr lang="pt-BR" b="1"/>
                <a:t> Eficácia e seletividade do herbicida (absorção pelas plantas)</a:t>
              </a:r>
            </a:p>
            <a:p>
              <a:pPr>
                <a:buFontTx/>
                <a:buChar char="-"/>
              </a:pPr>
              <a:r>
                <a:rPr lang="pt-BR" b="1"/>
                <a:t> Efeito residual de controle de plantas daninhas</a:t>
              </a:r>
            </a:p>
            <a:p>
              <a:pPr>
                <a:buFontTx/>
                <a:buChar char="-"/>
              </a:pPr>
              <a:r>
                <a:rPr lang="pt-BR" b="1"/>
                <a:t> Resíduo para culturas em sucessão/rotação</a:t>
              </a:r>
            </a:p>
            <a:p>
              <a:pPr>
                <a:buFontTx/>
                <a:buChar char="-"/>
              </a:pPr>
              <a:r>
                <a:rPr lang="pt-BR" b="1"/>
                <a:t> Perdas: volatilização, lixiviação, resíduo ligado e degradação</a:t>
              </a:r>
            </a:p>
          </p:txBody>
        </p:sp>
      </p:grpSp>
      <p:grpSp>
        <p:nvGrpSpPr>
          <p:cNvPr id="113689" name="Group 25"/>
          <p:cNvGrpSpPr>
            <a:grpSpLocks/>
          </p:cNvGrpSpPr>
          <p:nvPr/>
        </p:nvGrpSpPr>
        <p:grpSpPr bwMode="auto">
          <a:xfrm>
            <a:off x="561404" y="4292824"/>
            <a:ext cx="8547100" cy="1227137"/>
            <a:chOff x="340" y="3067"/>
            <a:chExt cx="5384" cy="773"/>
          </a:xfrm>
        </p:grpSpPr>
        <p:sp>
          <p:nvSpPr>
            <p:cNvPr id="113685" name="Text Box 21"/>
            <p:cNvSpPr txBox="1">
              <a:spLocks noChangeArrowheads="1"/>
            </p:cNvSpPr>
            <p:nvPr/>
          </p:nvSpPr>
          <p:spPr bwMode="auto">
            <a:xfrm>
              <a:off x="340" y="3430"/>
              <a:ext cx="4355" cy="41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buFontTx/>
                <a:buChar char="-"/>
              </a:pPr>
              <a:r>
                <a:rPr lang="pt-BR" b="1"/>
                <a:t> Retenção do herbicida pela partículas minerais e orgânicas</a:t>
              </a:r>
            </a:p>
            <a:p>
              <a:pPr>
                <a:buFontTx/>
                <a:buChar char="-"/>
              </a:pPr>
              <a:r>
                <a:rPr lang="pt-BR" b="1"/>
                <a:t> Degradação biótica e abiótica do herbicida</a:t>
              </a:r>
              <a:endParaRPr lang="pt-BR" b="1">
                <a:solidFill>
                  <a:srgbClr val="0000FF"/>
                </a:solidFill>
              </a:endParaRPr>
            </a:p>
          </p:txBody>
        </p:sp>
        <p:sp>
          <p:nvSpPr>
            <p:cNvPr id="113686" name="Text Box 22"/>
            <p:cNvSpPr txBox="1">
              <a:spLocks noChangeArrowheads="1"/>
            </p:cNvSpPr>
            <p:nvPr/>
          </p:nvSpPr>
          <p:spPr bwMode="auto">
            <a:xfrm>
              <a:off x="2744" y="3067"/>
              <a:ext cx="29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b="1">
                  <a:solidFill>
                    <a:srgbClr val="FF3300"/>
                  </a:solidFill>
                </a:rPr>
                <a:t>É fundamental entender os processos de:</a:t>
              </a:r>
            </a:p>
          </p:txBody>
        </p:sp>
        <p:sp>
          <p:nvSpPr>
            <p:cNvPr id="113687" name="AutoShape 23"/>
            <p:cNvSpPr>
              <a:spLocks noChangeArrowheads="1"/>
            </p:cNvSpPr>
            <p:nvPr/>
          </p:nvSpPr>
          <p:spPr bwMode="auto">
            <a:xfrm>
              <a:off x="2300" y="3067"/>
              <a:ext cx="409" cy="273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5231" t="-10470" r="5287"/>
          <a:stretch/>
        </p:blipFill>
        <p:spPr bwMode="auto">
          <a:xfrm>
            <a:off x="428728" y="806269"/>
            <a:ext cx="3927248" cy="2386437"/>
          </a:xfrm>
          <a:prstGeom prst="rect">
            <a:avLst/>
          </a:prstGeom>
          <a:ln>
            <a:headEnd/>
            <a:tailEnd/>
          </a:ln>
          <a:effectLst>
            <a:glow rad="190500">
              <a:srgbClr val="000000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7765" t="-14509" r="4723" b="5412"/>
          <a:stretch/>
        </p:blipFill>
        <p:spPr bwMode="auto">
          <a:xfrm>
            <a:off x="4843909" y="825786"/>
            <a:ext cx="3998026" cy="2356747"/>
          </a:xfrm>
          <a:prstGeom prst="rect">
            <a:avLst/>
          </a:prstGeom>
          <a:ln>
            <a:headEnd/>
            <a:tailEnd/>
          </a:ln>
          <a:effectLst>
            <a:glow rad="190500">
              <a:srgbClr val="000000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 cstate="print"/>
          <a:srcRect t="-8174" b="6195"/>
          <a:stretch/>
        </p:blipFill>
        <p:spPr bwMode="auto">
          <a:xfrm>
            <a:off x="2123728" y="3484420"/>
            <a:ext cx="5032879" cy="2304256"/>
          </a:xfrm>
          <a:prstGeom prst="rect">
            <a:avLst/>
          </a:prstGeom>
          <a:ln>
            <a:headEnd/>
            <a:tailEnd/>
          </a:ln>
          <a:effectLst>
            <a:glow rad="190500">
              <a:srgbClr val="000000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8" name="CaixaDeTexto 7"/>
          <p:cNvSpPr txBox="1"/>
          <p:nvPr/>
        </p:nvSpPr>
        <p:spPr>
          <a:xfrm>
            <a:off x="7020272" y="1134810"/>
            <a:ext cx="1728192" cy="276999"/>
          </a:xfrm>
          <a:prstGeom prst="rect">
            <a:avLst/>
          </a:prstGeom>
          <a:ln w="1905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0" hangingPunct="0"/>
            <a:r>
              <a:rPr lang="pt-BR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8 dias após sorção</a:t>
            </a:r>
            <a:endParaRPr lang="pt-BR" sz="12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fld id="{C1297722-11CC-4F5C-A5D4-F22EE7F01088}" type="datetime1">
              <a:rPr lang="pt-BR" smtClean="0">
                <a:solidFill>
                  <a:srgbClr val="FFFFFF"/>
                </a:solidFill>
              </a:rPr>
              <a:pPr/>
              <a:t>28/02/16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pjchrist@usp.br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C22E4D-C7C1-4970-95B2-F66FCCB381B3}" type="slidenum">
              <a:rPr lang="en-US" smtClean="0">
                <a:solidFill>
                  <a:srgbClr val="FFFFFF"/>
                </a:solidFill>
              </a:rPr>
              <a:pPr/>
              <a:t>60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 bwMode="auto">
          <a:xfrm>
            <a:off x="1154614" y="47504"/>
            <a:ext cx="6729754" cy="576065"/>
          </a:xfrm>
          <a:prstGeom prst="rect">
            <a:avLst/>
          </a:prstGeom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Adsorção do herbicida da palha em função do tempo de retenção na palhada</a:t>
            </a:r>
            <a:endParaRPr lang="pt-BR" sz="2000" b="1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18358" y="4131493"/>
            <a:ext cx="13356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pt-BR" sz="1600" b="1" dirty="0" smtClean="0">
                <a:solidFill>
                  <a:srgbClr val="6699FF">
                    <a:lumMod val="50000"/>
                  </a:srgbClr>
                </a:solidFill>
              </a:rPr>
              <a:t>Prado, 2013</a:t>
            </a:r>
            <a:endParaRPr lang="pt-BR" sz="1600" dirty="0">
              <a:solidFill>
                <a:srgbClr val="6699FF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74579" y="1927865"/>
            <a:ext cx="6815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pt-BR" sz="1200" b="1" dirty="0" smtClean="0">
                <a:solidFill>
                  <a:srgbClr val="6699FF">
                    <a:lumMod val="75000"/>
                  </a:srgbClr>
                </a:solidFill>
              </a:rPr>
              <a:t>Diuron</a:t>
            </a:r>
            <a:endParaRPr lang="pt-BR" sz="1200" b="1" dirty="0">
              <a:solidFill>
                <a:srgbClr val="6699FF">
                  <a:lumMod val="75000"/>
                </a:srgb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48264" y="2143889"/>
            <a:ext cx="9557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pt-BR" sz="1200" b="1" dirty="0" smtClean="0">
                <a:solidFill>
                  <a:srgbClr val="6699FF">
                    <a:lumMod val="75000"/>
                  </a:srgbClr>
                </a:solidFill>
              </a:rPr>
              <a:t>Metribuzin</a:t>
            </a:r>
            <a:endParaRPr lang="pt-BR" sz="1200" b="1" dirty="0">
              <a:solidFill>
                <a:srgbClr val="6699FF">
                  <a:lumMod val="75000"/>
                </a:srgbClr>
              </a:solidFill>
            </a:endParaRPr>
          </a:p>
        </p:txBody>
      </p:sp>
      <p:sp>
        <p:nvSpPr>
          <p:cNvPr id="17" name="CaixaDeTexto 7"/>
          <p:cNvSpPr txBox="1"/>
          <p:nvPr/>
        </p:nvSpPr>
        <p:spPr>
          <a:xfrm>
            <a:off x="2483768" y="980735"/>
            <a:ext cx="1728192" cy="276999"/>
          </a:xfrm>
          <a:prstGeom prst="rect">
            <a:avLst/>
          </a:prstGeom>
          <a:ln w="1905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0" hangingPunct="0"/>
            <a:r>
              <a:rPr lang="pt-BR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pt-BR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dias após sorção</a:t>
            </a:r>
            <a:endParaRPr lang="pt-BR" sz="12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87624" y="1927865"/>
            <a:ext cx="6815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pt-BR" sz="1200" b="1" dirty="0" smtClean="0">
                <a:solidFill>
                  <a:srgbClr val="6699FF">
                    <a:lumMod val="75000"/>
                  </a:srgbClr>
                </a:solidFill>
              </a:rPr>
              <a:t>Diuron</a:t>
            </a:r>
            <a:endParaRPr lang="pt-BR" sz="1200" b="1" dirty="0">
              <a:solidFill>
                <a:srgbClr val="6699FF">
                  <a:lumMod val="75000"/>
                </a:srgb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80185" y="1814381"/>
            <a:ext cx="9557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pt-BR" sz="1200" b="1" dirty="0" smtClean="0">
                <a:solidFill>
                  <a:srgbClr val="6699FF">
                    <a:lumMod val="75000"/>
                  </a:srgbClr>
                </a:solidFill>
              </a:rPr>
              <a:t>Metribuzin</a:t>
            </a:r>
            <a:endParaRPr lang="pt-BR" sz="1200" b="1" dirty="0">
              <a:solidFill>
                <a:srgbClr val="6699FF">
                  <a:lumMod val="75000"/>
                </a:srgbClr>
              </a:solidFill>
            </a:endParaRPr>
          </a:p>
        </p:txBody>
      </p:sp>
      <p:sp>
        <p:nvSpPr>
          <p:cNvPr id="20" name="CaixaDeTexto 7"/>
          <p:cNvSpPr txBox="1"/>
          <p:nvPr/>
        </p:nvSpPr>
        <p:spPr>
          <a:xfrm>
            <a:off x="5078729" y="3683856"/>
            <a:ext cx="1728192" cy="276999"/>
          </a:xfrm>
          <a:prstGeom prst="rect">
            <a:avLst/>
          </a:prstGeom>
          <a:ln w="1905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0" hangingPunct="0"/>
            <a:r>
              <a:rPr lang="pt-BR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pt-BR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dias após sorção</a:t>
            </a:r>
            <a:endParaRPr lang="pt-BR" sz="12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31840" y="4273351"/>
            <a:ext cx="761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pt-BR" sz="1400" b="1" dirty="0" smtClean="0">
                <a:solidFill>
                  <a:srgbClr val="6699FF">
                    <a:lumMod val="75000"/>
                  </a:srgbClr>
                </a:solidFill>
              </a:rPr>
              <a:t>Diuron</a:t>
            </a:r>
            <a:endParaRPr lang="pt-BR" sz="1400" b="1" dirty="0">
              <a:solidFill>
                <a:srgbClr val="6699FF">
                  <a:lumMod val="75000"/>
                </a:srgb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77034" y="4417367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pt-BR" sz="1400" b="1" dirty="0" smtClean="0">
                <a:solidFill>
                  <a:srgbClr val="6699FF">
                    <a:lumMod val="75000"/>
                  </a:srgbClr>
                </a:solidFill>
              </a:rPr>
              <a:t>Metribuzin</a:t>
            </a:r>
            <a:endParaRPr lang="pt-BR" sz="1400" b="1" dirty="0">
              <a:solidFill>
                <a:srgbClr val="6699FF">
                  <a:lumMod val="75000"/>
                </a:srgbClr>
              </a:solidFill>
            </a:endParaRPr>
          </a:p>
        </p:txBody>
      </p:sp>
      <p:pic>
        <p:nvPicPr>
          <p:cNvPr id="23" name="Picture 11"/>
          <p:cNvPicPr>
            <a:picLocks noChangeAspect="1" noChangeArrowheads="1"/>
          </p:cNvPicPr>
          <p:nvPr/>
        </p:nvPicPr>
        <p:blipFill rotWithShape="1">
          <a:blip r:embed="rId5"/>
          <a:srcRect t="64864" r="44" b="9823"/>
          <a:stretch/>
        </p:blipFill>
        <p:spPr bwMode="auto">
          <a:xfrm>
            <a:off x="-116606" y="6093296"/>
            <a:ext cx="9377211" cy="936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CaixaDeTexto 23"/>
          <p:cNvSpPr txBox="1"/>
          <p:nvPr/>
        </p:nvSpPr>
        <p:spPr>
          <a:xfrm>
            <a:off x="179511" y="5975776"/>
            <a:ext cx="8784976" cy="83099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eaLnBrk="0" hangingPunct="0"/>
            <a:r>
              <a:rPr lang="pt-BR" sz="2400" b="1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809296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retenção do herbicida na palhada aumenta com tempo de permanência do produto na palhada</a:t>
            </a:r>
          </a:p>
        </p:txBody>
      </p:sp>
    </p:spTree>
    <p:extLst>
      <p:ext uri="{BB962C8B-B14F-4D97-AF65-F5344CB8AC3E}">
        <p14:creationId xmlns:p14="http://schemas.microsoft.com/office/powerpoint/2010/main" val="17319689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/>
          <p:cNvPicPr>
            <a:picLocks noChangeAspect="1" noChangeArrowheads="1"/>
          </p:cNvPicPr>
          <p:nvPr/>
        </p:nvPicPr>
        <p:blipFill rotWithShape="1">
          <a:blip r:embed="rId2"/>
          <a:srcRect t="64864" r="44" b="9823"/>
          <a:stretch/>
        </p:blipFill>
        <p:spPr bwMode="auto">
          <a:xfrm>
            <a:off x="-116606" y="6093296"/>
            <a:ext cx="9377211" cy="936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CaixaDeTexto 15"/>
          <p:cNvSpPr txBox="1"/>
          <p:nvPr/>
        </p:nvSpPr>
        <p:spPr>
          <a:xfrm>
            <a:off x="128300" y="188640"/>
            <a:ext cx="8980204" cy="46166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0" hangingPunct="0"/>
            <a:r>
              <a:rPr lang="pt-BR" sz="2400" b="1" dirty="0" smtClean="0">
                <a:ln/>
                <a:solidFill>
                  <a:srgbClr val="B8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Degradação da palhada de cana após a colheita da cana.</a:t>
            </a:r>
            <a:endParaRPr lang="pt-BR" sz="2400" b="1" dirty="0">
              <a:ln/>
              <a:solidFill>
                <a:srgbClr val="B8C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0" name="Grupo 69"/>
          <p:cNvGrpSpPr/>
          <p:nvPr/>
        </p:nvGrpSpPr>
        <p:grpSpPr>
          <a:xfrm>
            <a:off x="683568" y="768190"/>
            <a:ext cx="7848872" cy="5325106"/>
            <a:chOff x="539552" y="1416262"/>
            <a:chExt cx="7848872" cy="5325106"/>
          </a:xfrm>
        </p:grpSpPr>
        <p:sp>
          <p:nvSpPr>
            <p:cNvPr id="68" name="Retângulo 67"/>
            <p:cNvSpPr/>
            <p:nvPr/>
          </p:nvSpPr>
          <p:spPr bwMode="auto">
            <a:xfrm>
              <a:off x="539552" y="1416262"/>
              <a:ext cx="7848872" cy="532510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pt-BR" sz="3200" smtClean="0">
                <a:solidFill>
                  <a:srgbClr val="FFFFFF"/>
                </a:solidFill>
              </a:endParaRPr>
            </a:p>
          </p:txBody>
        </p:sp>
        <p:cxnSp>
          <p:nvCxnSpPr>
            <p:cNvPr id="20" name="Conector angulado 19"/>
            <p:cNvCxnSpPr/>
            <p:nvPr/>
          </p:nvCxnSpPr>
          <p:spPr bwMode="auto">
            <a:xfrm flipV="1">
              <a:off x="2770060" y="3754582"/>
              <a:ext cx="20991" cy="196"/>
            </a:xfrm>
            <a:prstGeom prst="bentConnector3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53" name="Imagem 52" descr="Recorte de Tela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40" t="6728" r="6185" b="8376"/>
            <a:stretch/>
          </p:blipFill>
          <p:spPr>
            <a:xfrm>
              <a:off x="2121988" y="1772815"/>
              <a:ext cx="5760640" cy="3888433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55" name="CaixaDeTexto 54"/>
            <p:cNvSpPr txBox="1"/>
            <p:nvPr/>
          </p:nvSpPr>
          <p:spPr>
            <a:xfrm>
              <a:off x="1473916" y="2564904"/>
              <a:ext cx="534467" cy="38174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eaLnBrk="0" hangingPunct="0"/>
              <a:r>
                <a:rPr lang="pt-BR" b="1" dirty="0" smtClean="0">
                  <a:solidFill>
                    <a:srgbClr val="000000"/>
                  </a:solidFill>
                </a:rPr>
                <a:t>12</a:t>
              </a:r>
              <a:endParaRPr lang="pt-BR" b="1" dirty="0">
                <a:solidFill>
                  <a:srgbClr val="000000"/>
                </a:solidFill>
              </a:endParaRPr>
            </a:p>
          </p:txBody>
        </p:sp>
        <p:sp>
          <p:nvSpPr>
            <p:cNvPr id="56" name="CaixaDeTexto 55"/>
            <p:cNvSpPr txBox="1"/>
            <p:nvPr/>
          </p:nvSpPr>
          <p:spPr>
            <a:xfrm>
              <a:off x="1467102" y="4487899"/>
              <a:ext cx="534467" cy="38174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eaLnBrk="0" hangingPunct="0"/>
              <a:r>
                <a:rPr lang="pt-BR" b="1" dirty="0" smtClean="0">
                  <a:solidFill>
                    <a:srgbClr val="000000"/>
                  </a:solidFill>
                </a:rPr>
                <a:t>6</a:t>
              </a:r>
              <a:endParaRPr lang="pt-BR" b="1" dirty="0">
                <a:solidFill>
                  <a:srgbClr val="000000"/>
                </a:solidFill>
              </a:endParaRPr>
            </a:p>
          </p:txBody>
        </p:sp>
        <p:sp>
          <p:nvSpPr>
            <p:cNvPr id="57" name="CaixaDeTexto 56"/>
            <p:cNvSpPr txBox="1"/>
            <p:nvPr/>
          </p:nvSpPr>
          <p:spPr>
            <a:xfrm>
              <a:off x="1446434" y="3526401"/>
              <a:ext cx="534467" cy="38174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eaLnBrk="0" hangingPunct="0"/>
              <a:r>
                <a:rPr lang="pt-BR" b="1" dirty="0" smtClean="0">
                  <a:solidFill>
                    <a:srgbClr val="000000"/>
                  </a:solidFill>
                </a:rPr>
                <a:t>8</a:t>
              </a:r>
              <a:endParaRPr lang="pt-BR" b="1" dirty="0">
                <a:solidFill>
                  <a:srgbClr val="000000"/>
                </a:solidFill>
              </a:endParaRPr>
            </a:p>
          </p:txBody>
        </p:sp>
        <p:sp>
          <p:nvSpPr>
            <p:cNvPr id="58" name="CaixaDeTexto 57"/>
            <p:cNvSpPr txBox="1"/>
            <p:nvPr/>
          </p:nvSpPr>
          <p:spPr>
            <a:xfrm rot="16200000">
              <a:off x="-685455" y="3486212"/>
              <a:ext cx="3672410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eaLnBrk="0" hangingPunct="0"/>
              <a:r>
                <a:rPr lang="pt-BR" b="1" dirty="0" smtClean="0">
                  <a:solidFill>
                    <a:srgbClr val="000000"/>
                  </a:solidFill>
                </a:rPr>
                <a:t>Matéria seca da palhada </a:t>
              </a:r>
            </a:p>
            <a:p>
              <a:pPr algn="ctr" eaLnBrk="0" hangingPunct="0"/>
              <a:r>
                <a:rPr lang="pt-BR" b="1" dirty="0" smtClean="0">
                  <a:solidFill>
                    <a:srgbClr val="000000"/>
                  </a:solidFill>
                </a:rPr>
                <a:t>(ton/ha)</a:t>
              </a:r>
              <a:endParaRPr lang="pt-BR" b="1" dirty="0">
                <a:solidFill>
                  <a:srgbClr val="000000"/>
                </a:solidFill>
              </a:endParaRPr>
            </a:p>
          </p:txBody>
        </p:sp>
        <p:sp>
          <p:nvSpPr>
            <p:cNvPr id="59" name="CaixaDeTexto 58"/>
            <p:cNvSpPr txBox="1"/>
            <p:nvPr/>
          </p:nvSpPr>
          <p:spPr>
            <a:xfrm>
              <a:off x="2986084" y="6068109"/>
              <a:ext cx="367241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eaLnBrk="0" hangingPunct="0"/>
              <a:r>
                <a:rPr lang="pt-BR" b="1" dirty="0" smtClean="0">
                  <a:solidFill>
                    <a:srgbClr val="000000"/>
                  </a:solidFill>
                </a:rPr>
                <a:t>Idade da palhada (dias)</a:t>
              </a:r>
              <a:endParaRPr lang="pt-BR" b="1" dirty="0">
                <a:solidFill>
                  <a:srgbClr val="000000"/>
                </a:solidFill>
              </a:endParaRPr>
            </a:p>
          </p:txBody>
        </p:sp>
        <p:sp>
          <p:nvSpPr>
            <p:cNvPr id="60" name="CaixaDeTexto 59"/>
            <p:cNvSpPr txBox="1"/>
            <p:nvPr/>
          </p:nvSpPr>
          <p:spPr>
            <a:xfrm>
              <a:off x="1473916" y="5371694"/>
              <a:ext cx="534467" cy="38174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eaLnBrk="0" hangingPunct="0"/>
              <a:r>
                <a:rPr lang="pt-BR" b="1" dirty="0" smtClean="0">
                  <a:solidFill>
                    <a:srgbClr val="000000"/>
                  </a:solidFill>
                </a:rPr>
                <a:t>0</a:t>
              </a:r>
              <a:endParaRPr lang="pt-BR" b="1" dirty="0">
                <a:solidFill>
                  <a:srgbClr val="000000"/>
                </a:solidFill>
              </a:endParaRPr>
            </a:p>
          </p:txBody>
        </p:sp>
        <p:sp>
          <p:nvSpPr>
            <p:cNvPr id="61" name="CaixaDeTexto 60"/>
            <p:cNvSpPr txBox="1"/>
            <p:nvPr/>
          </p:nvSpPr>
          <p:spPr>
            <a:xfrm>
              <a:off x="1960233" y="5688051"/>
              <a:ext cx="534467" cy="38174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eaLnBrk="0" hangingPunct="0"/>
              <a:r>
                <a:rPr lang="pt-BR" b="1" dirty="0" smtClean="0">
                  <a:solidFill>
                    <a:srgbClr val="000000"/>
                  </a:solidFill>
                </a:rPr>
                <a:t>0</a:t>
              </a:r>
              <a:endParaRPr lang="pt-BR" b="1" dirty="0">
                <a:solidFill>
                  <a:srgbClr val="000000"/>
                </a:solidFill>
              </a:endParaRPr>
            </a:p>
          </p:txBody>
        </p:sp>
        <p:sp>
          <p:nvSpPr>
            <p:cNvPr id="62" name="CaixaDeTexto 61"/>
            <p:cNvSpPr txBox="1"/>
            <p:nvPr/>
          </p:nvSpPr>
          <p:spPr>
            <a:xfrm>
              <a:off x="7018532" y="5711554"/>
              <a:ext cx="702486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eaLnBrk="0" hangingPunct="0"/>
              <a:r>
                <a:rPr lang="pt-BR" b="1" dirty="0" smtClean="0">
                  <a:solidFill>
                    <a:srgbClr val="000000"/>
                  </a:solidFill>
                </a:rPr>
                <a:t>145</a:t>
              </a:r>
              <a:endParaRPr lang="pt-BR" b="1" dirty="0">
                <a:solidFill>
                  <a:srgbClr val="000000"/>
                </a:solidFill>
              </a:endParaRPr>
            </a:p>
          </p:txBody>
        </p:sp>
        <p:sp>
          <p:nvSpPr>
            <p:cNvPr id="63" name="CaixaDeTexto 62"/>
            <p:cNvSpPr txBox="1"/>
            <p:nvPr/>
          </p:nvSpPr>
          <p:spPr>
            <a:xfrm>
              <a:off x="2753954" y="5685583"/>
              <a:ext cx="702486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eaLnBrk="0" hangingPunct="0"/>
              <a:r>
                <a:rPr lang="pt-BR" b="1" dirty="0" smtClean="0">
                  <a:solidFill>
                    <a:srgbClr val="000000"/>
                  </a:solidFill>
                </a:rPr>
                <a:t>20</a:t>
              </a:r>
              <a:endParaRPr lang="pt-BR" b="1" dirty="0">
                <a:solidFill>
                  <a:srgbClr val="000000"/>
                </a:solidFill>
              </a:endParaRPr>
            </a:p>
          </p:txBody>
        </p:sp>
        <p:sp>
          <p:nvSpPr>
            <p:cNvPr id="64" name="CaixaDeTexto 63"/>
            <p:cNvSpPr txBox="1"/>
            <p:nvPr/>
          </p:nvSpPr>
          <p:spPr>
            <a:xfrm>
              <a:off x="3545560" y="5688958"/>
              <a:ext cx="702486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eaLnBrk="0" hangingPunct="0"/>
              <a:r>
                <a:rPr lang="pt-BR" b="1" dirty="0" smtClean="0">
                  <a:solidFill>
                    <a:srgbClr val="000000"/>
                  </a:solidFill>
                </a:rPr>
                <a:t>45</a:t>
              </a:r>
              <a:endParaRPr lang="pt-BR" b="1" dirty="0">
                <a:solidFill>
                  <a:srgbClr val="000000"/>
                </a:solidFill>
              </a:endParaRPr>
            </a:p>
          </p:txBody>
        </p:sp>
        <p:sp>
          <p:nvSpPr>
            <p:cNvPr id="65" name="CaixaDeTexto 64"/>
            <p:cNvSpPr txBox="1"/>
            <p:nvPr/>
          </p:nvSpPr>
          <p:spPr>
            <a:xfrm>
              <a:off x="4366077" y="5674442"/>
              <a:ext cx="702486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eaLnBrk="0" hangingPunct="0"/>
              <a:r>
                <a:rPr lang="pt-BR" b="1" dirty="0" smtClean="0">
                  <a:solidFill>
                    <a:srgbClr val="000000"/>
                  </a:solidFill>
                </a:rPr>
                <a:t>70</a:t>
              </a:r>
              <a:endParaRPr lang="pt-BR" b="1" dirty="0">
                <a:solidFill>
                  <a:srgbClr val="000000"/>
                </a:solidFill>
              </a:endParaRPr>
            </a:p>
          </p:txBody>
        </p:sp>
        <p:sp>
          <p:nvSpPr>
            <p:cNvPr id="66" name="CaixaDeTexto 65"/>
            <p:cNvSpPr txBox="1"/>
            <p:nvPr/>
          </p:nvSpPr>
          <p:spPr>
            <a:xfrm>
              <a:off x="5186594" y="5688958"/>
              <a:ext cx="702486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eaLnBrk="0" hangingPunct="0"/>
              <a:r>
                <a:rPr lang="pt-BR" b="1" dirty="0" smtClean="0">
                  <a:solidFill>
                    <a:srgbClr val="000000"/>
                  </a:solidFill>
                </a:rPr>
                <a:t>95</a:t>
              </a:r>
              <a:endParaRPr lang="pt-BR" b="1" dirty="0">
                <a:solidFill>
                  <a:srgbClr val="000000"/>
                </a:solidFill>
              </a:endParaRPr>
            </a:p>
          </p:txBody>
        </p:sp>
        <p:sp>
          <p:nvSpPr>
            <p:cNvPr id="67" name="CaixaDeTexto 66"/>
            <p:cNvSpPr txBox="1"/>
            <p:nvPr/>
          </p:nvSpPr>
          <p:spPr>
            <a:xfrm>
              <a:off x="6028014" y="5688958"/>
              <a:ext cx="702486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eaLnBrk="0" hangingPunct="0"/>
              <a:r>
                <a:rPr lang="pt-BR" b="1" dirty="0" smtClean="0">
                  <a:solidFill>
                    <a:srgbClr val="000000"/>
                  </a:solidFill>
                </a:rPr>
                <a:t>120</a:t>
              </a:r>
              <a:endParaRPr lang="pt-BR" b="1" dirty="0">
                <a:solidFill>
                  <a:srgbClr val="000000"/>
                </a:solidFill>
              </a:endParaRPr>
            </a:p>
          </p:txBody>
        </p:sp>
        <p:sp>
          <p:nvSpPr>
            <p:cNvPr id="69" name="CaixaDeTexto 68"/>
            <p:cNvSpPr txBox="1"/>
            <p:nvPr/>
          </p:nvSpPr>
          <p:spPr>
            <a:xfrm>
              <a:off x="5500859" y="1965446"/>
              <a:ext cx="2100077" cy="138499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eaLnBrk="0" hangingPunct="0"/>
              <a:r>
                <a:rPr lang="pt-BR" sz="1400" b="1" dirty="0" smtClean="0">
                  <a:solidFill>
                    <a:srgbClr val="000000"/>
                  </a:solidFill>
                </a:rPr>
                <a:t>Palhada</a:t>
              </a:r>
            </a:p>
            <a:p>
              <a:pPr eaLnBrk="0" hangingPunct="0"/>
              <a:r>
                <a:rPr lang="pt-BR" sz="1400" b="1" dirty="0" smtClean="0">
                  <a:solidFill>
                    <a:srgbClr val="000000"/>
                  </a:solidFill>
                </a:rPr>
                <a:t>* Primeira soca</a:t>
              </a:r>
              <a:endParaRPr lang="pt-BR" sz="1400" b="1" dirty="0">
                <a:solidFill>
                  <a:srgbClr val="000000"/>
                </a:solidFill>
              </a:endParaRPr>
            </a:p>
            <a:p>
              <a:pPr eaLnBrk="0" hangingPunct="0"/>
              <a:r>
                <a:rPr lang="pt-BR" sz="1400" b="1" dirty="0" smtClean="0">
                  <a:solidFill>
                    <a:srgbClr val="000000"/>
                  </a:solidFill>
                </a:rPr>
                <a:t>• Segunda soca</a:t>
              </a:r>
            </a:p>
            <a:p>
              <a:pPr eaLnBrk="0" hangingPunct="0"/>
              <a:r>
                <a:rPr lang="pt-BR" sz="1050" b="1" dirty="0" smtClean="0">
                  <a:solidFill>
                    <a:srgbClr val="000000"/>
                  </a:solidFill>
                </a:rPr>
                <a:t>♦</a:t>
              </a:r>
              <a:r>
                <a:rPr lang="pt-BR" sz="1400" b="1" dirty="0" smtClean="0">
                  <a:solidFill>
                    <a:srgbClr val="000000"/>
                  </a:solidFill>
                </a:rPr>
                <a:t> Terceira soca</a:t>
              </a:r>
              <a:endParaRPr lang="pt-BR" sz="1400" b="1" dirty="0">
                <a:solidFill>
                  <a:srgbClr val="000000"/>
                </a:solidFill>
              </a:endParaRPr>
            </a:p>
            <a:p>
              <a:pPr eaLnBrk="0" hangingPunct="0"/>
              <a:r>
                <a:rPr lang="pt-BR" sz="1400" b="1" dirty="0" smtClean="0">
                  <a:solidFill>
                    <a:srgbClr val="000000"/>
                  </a:solidFill>
                </a:rPr>
                <a:t> </a:t>
              </a:r>
            </a:p>
            <a:p>
              <a:pPr algn="ctr" eaLnBrk="0" hangingPunct="0"/>
              <a:endParaRPr lang="pt-BR" sz="1400" b="1" dirty="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72" name="Seta para a direita listrada 71"/>
          <p:cNvSpPr/>
          <p:nvPr/>
        </p:nvSpPr>
        <p:spPr bwMode="auto">
          <a:xfrm>
            <a:off x="2513711" y="3537418"/>
            <a:ext cx="4362545" cy="1623260"/>
          </a:xfrm>
          <a:prstGeom prst="stripedRightArrow">
            <a:avLst>
              <a:gd name="adj1" fmla="val 50000"/>
              <a:gd name="adj2" fmla="val 46648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eaLnBrk="0" hangingPunct="0">
              <a:lnSpc>
                <a:spcPct val="80000"/>
              </a:lnSpc>
            </a:pPr>
            <a:r>
              <a:rPr lang="pt-BR" sz="2000" b="1" dirty="0" smtClean="0">
                <a:ln/>
                <a:solidFill>
                  <a:srgbClr val="FFAA99">
                    <a:lumMod val="50000"/>
                  </a:srgbClr>
                </a:solidFill>
                <a:latin typeface="Arial" charset="0"/>
              </a:rPr>
              <a:t>Teor de lignina mantém-se constante apesar da degradação da palhada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6660232" y="5517232"/>
            <a:ext cx="1449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pt-BR" sz="1600" b="1" dirty="0" err="1" smtClean="0">
                <a:solidFill>
                  <a:srgbClr val="6699FF">
                    <a:lumMod val="75000"/>
                  </a:srgbClr>
                </a:solidFill>
              </a:rPr>
              <a:t>Naquin</a:t>
            </a:r>
            <a:r>
              <a:rPr lang="pt-BR" sz="1600" b="1" dirty="0" smtClean="0">
                <a:solidFill>
                  <a:srgbClr val="6699FF">
                    <a:lumMod val="75000"/>
                  </a:srgbClr>
                </a:solidFill>
              </a:rPr>
              <a:t>, 2001</a:t>
            </a:r>
            <a:endParaRPr lang="pt-BR" sz="1600" b="1" dirty="0">
              <a:solidFill>
                <a:srgbClr val="6699FF">
                  <a:lumMod val="75000"/>
                </a:srgbClr>
              </a:solidFill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1351678" y="6351711"/>
            <a:ext cx="6595075" cy="461665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eaLnBrk="0" hangingPunct="0"/>
            <a:r>
              <a:rPr lang="pt-BR" sz="2400" b="1" dirty="0" smtClean="0">
                <a:ln/>
                <a:solidFill>
                  <a:srgbClr val="FFFFFF"/>
                </a:solidFill>
                <a:latin typeface="Arial Black" panose="020B0A04020102020204" pitchFamily="34" charset="0"/>
              </a:rPr>
              <a:t>Meia vida da palhada – 126 – 171 dias </a:t>
            </a:r>
            <a:endParaRPr lang="pt-BR" sz="2400" b="1" dirty="0">
              <a:ln/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4302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fld id="{BD99A074-02F7-454E-BFB4-81716E598B74}" type="datetime1">
              <a:rPr lang="pt-BR" smtClean="0">
                <a:solidFill>
                  <a:srgbClr val="FFFFFF"/>
                </a:solidFill>
              </a:rPr>
              <a:pPr/>
              <a:t>28/02/16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C22E4D-C7C1-4970-95B2-F66FCCB381B3}" type="slidenum">
              <a:rPr lang="en-US" smtClean="0">
                <a:solidFill>
                  <a:srgbClr val="FFFFFF"/>
                </a:solidFill>
              </a:rPr>
              <a:pPr/>
              <a:t>62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pjchrist@usp.br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 rotWithShape="1">
          <a:blip r:embed="rId2"/>
          <a:srcRect t="64864" r="44" b="9823"/>
          <a:stretch/>
        </p:blipFill>
        <p:spPr bwMode="auto">
          <a:xfrm>
            <a:off x="-116606" y="6093296"/>
            <a:ext cx="9377211" cy="936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CaixaDeTexto 15"/>
          <p:cNvSpPr txBox="1"/>
          <p:nvPr/>
        </p:nvSpPr>
        <p:spPr>
          <a:xfrm>
            <a:off x="229224" y="140439"/>
            <a:ext cx="8737228" cy="1200329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eaLnBrk="0" hangingPunct="0"/>
            <a:r>
              <a:rPr lang="pt-BR" sz="2400" b="1" dirty="0" smtClean="0">
                <a:ln/>
                <a:solidFill>
                  <a:srgbClr val="B8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Parâmetros estimados dos modelos linear e </a:t>
            </a:r>
            <a:r>
              <a:rPr lang="pt-BR" sz="2400" b="1" dirty="0" err="1" smtClean="0">
                <a:ln/>
                <a:solidFill>
                  <a:srgbClr val="B8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Freundlich</a:t>
            </a:r>
            <a:r>
              <a:rPr lang="pt-BR" sz="2400" b="1" dirty="0" smtClean="0">
                <a:ln/>
                <a:solidFill>
                  <a:srgbClr val="B8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(com intervalo de confiança de 95%) para atrazina e metribuzin na palhada em função da idade da palhada</a:t>
            </a:r>
            <a:endParaRPr lang="pt-BR" sz="2400" b="1" dirty="0">
              <a:ln/>
              <a:solidFill>
                <a:srgbClr val="B8C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853422" y="1448525"/>
            <a:ext cx="7488832" cy="4572763"/>
            <a:chOff x="971600" y="1700808"/>
            <a:chExt cx="7054550" cy="4211563"/>
          </a:xfrm>
        </p:grpSpPr>
        <p:pic>
          <p:nvPicPr>
            <p:cNvPr id="2" name="Imagem 1" descr="Recorte de Tela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9318" b="-1"/>
            <a:stretch/>
          </p:blipFill>
          <p:spPr>
            <a:xfrm>
              <a:off x="971600" y="1700808"/>
              <a:ext cx="7008440" cy="4211563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19" name="CaixaDeTexto 18"/>
            <p:cNvSpPr txBox="1"/>
            <p:nvPr/>
          </p:nvSpPr>
          <p:spPr>
            <a:xfrm>
              <a:off x="971600" y="1859478"/>
              <a:ext cx="10489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/>
              <a:r>
                <a:rPr lang="pt-BR" sz="1400" b="1" dirty="0" smtClean="0">
                  <a:solidFill>
                    <a:srgbClr val="000000"/>
                  </a:solidFill>
                </a:rPr>
                <a:t>Idade do resíduo</a:t>
              </a:r>
              <a:endParaRPr lang="pt-BR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21" name="CaixaDeTexto 20"/>
            <p:cNvSpPr txBox="1"/>
            <p:nvPr/>
          </p:nvSpPr>
          <p:spPr>
            <a:xfrm>
              <a:off x="2411760" y="1859478"/>
              <a:ext cx="1549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hangingPunct="0"/>
              <a:r>
                <a:rPr lang="pt-BR" sz="1400" b="1" dirty="0" smtClean="0">
                  <a:solidFill>
                    <a:srgbClr val="000000"/>
                  </a:solidFill>
                </a:rPr>
                <a:t>Modelo linear </a:t>
              </a:r>
            </a:p>
            <a:p>
              <a:pPr algn="ctr" eaLnBrk="0" hangingPunct="0"/>
              <a:r>
                <a:rPr lang="pt-BR" sz="1400" b="1" dirty="0" err="1" smtClean="0">
                  <a:solidFill>
                    <a:srgbClr val="000000"/>
                  </a:solidFill>
                </a:rPr>
                <a:t>Kd</a:t>
              </a:r>
              <a:r>
                <a:rPr lang="pt-BR" sz="1400" b="1" dirty="0" smtClean="0">
                  <a:solidFill>
                    <a:srgbClr val="000000"/>
                  </a:solidFill>
                </a:rPr>
                <a:t> (mg/g)</a:t>
              </a:r>
              <a:endParaRPr lang="pt-BR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22" name="CaixaDeTexto 21"/>
            <p:cNvSpPr txBox="1"/>
            <p:nvPr/>
          </p:nvSpPr>
          <p:spPr>
            <a:xfrm>
              <a:off x="4352110" y="1859478"/>
              <a:ext cx="18760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hangingPunct="0"/>
              <a:r>
                <a:rPr lang="pt-BR" sz="1400" b="1" dirty="0" smtClean="0">
                  <a:solidFill>
                    <a:srgbClr val="000000"/>
                  </a:solidFill>
                </a:rPr>
                <a:t>Modelo </a:t>
              </a:r>
              <a:r>
                <a:rPr lang="pt-BR" sz="1400" b="1" dirty="0" err="1" smtClean="0">
                  <a:solidFill>
                    <a:srgbClr val="000000"/>
                  </a:solidFill>
                </a:rPr>
                <a:t>Freundlich</a:t>
              </a:r>
              <a:r>
                <a:rPr lang="pt-BR" sz="1400" b="1" dirty="0" smtClean="0">
                  <a:solidFill>
                    <a:srgbClr val="000000"/>
                  </a:solidFill>
                </a:rPr>
                <a:t> </a:t>
              </a:r>
            </a:p>
            <a:p>
              <a:pPr algn="ctr" eaLnBrk="0" hangingPunct="0"/>
              <a:r>
                <a:rPr lang="pt-BR" sz="1400" b="1" dirty="0" err="1" smtClean="0">
                  <a:solidFill>
                    <a:srgbClr val="000000"/>
                  </a:solidFill>
                </a:rPr>
                <a:t>Kf</a:t>
              </a:r>
              <a:r>
                <a:rPr lang="pt-BR" sz="1400" b="1" dirty="0" smtClean="0">
                  <a:solidFill>
                    <a:srgbClr val="000000"/>
                  </a:solidFill>
                </a:rPr>
                <a:t> (</a:t>
              </a:r>
              <a:r>
                <a:rPr lang="pt-BR" sz="1400" b="1" dirty="0" err="1" smtClean="0">
                  <a:solidFill>
                    <a:srgbClr val="000000"/>
                  </a:solidFill>
                </a:rPr>
                <a:t>mL</a:t>
              </a:r>
              <a:r>
                <a:rPr lang="pt-BR" sz="1400" b="1" dirty="0" smtClean="0">
                  <a:solidFill>
                    <a:srgbClr val="000000"/>
                  </a:solidFill>
                </a:rPr>
                <a:t>/g)</a:t>
              </a:r>
              <a:endParaRPr lang="pt-BR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23" name="CaixaDeTexto 22"/>
            <p:cNvSpPr txBox="1"/>
            <p:nvPr/>
          </p:nvSpPr>
          <p:spPr>
            <a:xfrm>
              <a:off x="6150077" y="2059941"/>
              <a:ext cx="18760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hangingPunct="0"/>
              <a:r>
                <a:rPr lang="pt-BR" sz="1400" b="1" dirty="0" smtClean="0">
                  <a:solidFill>
                    <a:srgbClr val="000000"/>
                  </a:solidFill>
                </a:rPr>
                <a:t>N</a:t>
              </a:r>
              <a:endParaRPr lang="pt-BR" sz="14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10" name="Conector reto 9"/>
            <p:cNvCxnSpPr/>
            <p:nvPr/>
          </p:nvCxnSpPr>
          <p:spPr bwMode="auto">
            <a:xfrm flipV="1">
              <a:off x="4125368" y="1700808"/>
              <a:ext cx="4861" cy="68189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8" name="CaixaDeTexto 17"/>
          <p:cNvSpPr txBox="1"/>
          <p:nvPr/>
        </p:nvSpPr>
        <p:spPr>
          <a:xfrm>
            <a:off x="6948264" y="1465039"/>
            <a:ext cx="1287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pt-BR" sz="1400" b="1" dirty="0" err="1" smtClean="0">
                <a:solidFill>
                  <a:srgbClr val="6699FF">
                    <a:lumMod val="75000"/>
                  </a:srgbClr>
                </a:solidFill>
              </a:rPr>
              <a:t>Naquin</a:t>
            </a:r>
            <a:r>
              <a:rPr lang="pt-BR" sz="1400" b="1" dirty="0" smtClean="0">
                <a:solidFill>
                  <a:srgbClr val="6699FF">
                    <a:lumMod val="75000"/>
                  </a:srgbClr>
                </a:solidFill>
              </a:rPr>
              <a:t>, 2001</a:t>
            </a:r>
            <a:endParaRPr lang="pt-BR" sz="1400" b="1" dirty="0">
              <a:solidFill>
                <a:srgbClr val="6699FF">
                  <a:lumMod val="75000"/>
                </a:srgbClr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179511" y="5975776"/>
            <a:ext cx="8784976" cy="83099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eaLnBrk="0" hangingPunct="0"/>
            <a:r>
              <a:rPr lang="pt-BR" sz="2400" b="1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809296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2400" b="1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809296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idade da palha não interfere na retenção do herbicida pela palhada.</a:t>
            </a:r>
            <a:endParaRPr lang="pt-BR" sz="2400" b="1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rgbClr val="809296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 bwMode="auto">
          <a:xfrm>
            <a:off x="4374965" y="2441719"/>
            <a:ext cx="1786146" cy="1440160"/>
          </a:xfrm>
          <a:prstGeom prst="rect">
            <a:avLst/>
          </a:prstGeom>
          <a:solidFill>
            <a:srgbClr val="FF0000">
              <a:alpha val="19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pt-BR" sz="3200" smtClean="0">
              <a:solidFill>
                <a:srgbClr val="FFFFFF"/>
              </a:solidFill>
            </a:endParaRPr>
          </a:p>
        </p:txBody>
      </p:sp>
      <p:sp>
        <p:nvSpPr>
          <p:cNvPr id="17" name="Retângulo 16"/>
          <p:cNvSpPr/>
          <p:nvPr/>
        </p:nvSpPr>
        <p:spPr bwMode="auto">
          <a:xfrm>
            <a:off x="4403897" y="4293096"/>
            <a:ext cx="1786146" cy="1440160"/>
          </a:xfrm>
          <a:prstGeom prst="rect">
            <a:avLst/>
          </a:prstGeom>
          <a:solidFill>
            <a:srgbClr val="FF0000">
              <a:alpha val="19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pt-BR" sz="3200" smtClean="0">
              <a:solidFill>
                <a:srgbClr val="FFFFFF"/>
              </a:solidFill>
            </a:endParaRPr>
          </a:p>
        </p:txBody>
      </p:sp>
      <p:sp>
        <p:nvSpPr>
          <p:cNvPr id="20" name="Retângulo 19"/>
          <p:cNvSpPr/>
          <p:nvPr/>
        </p:nvSpPr>
        <p:spPr bwMode="auto">
          <a:xfrm>
            <a:off x="975956" y="2492896"/>
            <a:ext cx="517383" cy="1440160"/>
          </a:xfrm>
          <a:prstGeom prst="rect">
            <a:avLst/>
          </a:prstGeom>
          <a:solidFill>
            <a:srgbClr val="FF0000">
              <a:alpha val="19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pt-BR" sz="3200" smtClean="0">
              <a:solidFill>
                <a:srgbClr val="FFFFFF"/>
              </a:solidFill>
            </a:endParaRPr>
          </a:p>
        </p:txBody>
      </p:sp>
      <p:sp>
        <p:nvSpPr>
          <p:cNvPr id="24" name="Retângulo 23"/>
          <p:cNvSpPr/>
          <p:nvPr/>
        </p:nvSpPr>
        <p:spPr bwMode="auto">
          <a:xfrm>
            <a:off x="971600" y="4293096"/>
            <a:ext cx="517383" cy="1440160"/>
          </a:xfrm>
          <a:prstGeom prst="rect">
            <a:avLst/>
          </a:prstGeom>
          <a:solidFill>
            <a:srgbClr val="FF0000">
              <a:alpha val="19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pt-BR" sz="32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6364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/>
          <p:cNvPicPr>
            <a:picLocks noChangeAspect="1" noChangeArrowheads="1"/>
          </p:cNvPicPr>
          <p:nvPr/>
        </p:nvPicPr>
        <p:blipFill rotWithShape="1">
          <a:blip r:embed="rId2"/>
          <a:srcRect t="64864" r="44" b="9823"/>
          <a:stretch/>
        </p:blipFill>
        <p:spPr bwMode="auto">
          <a:xfrm>
            <a:off x="-116606" y="6093296"/>
            <a:ext cx="9377211" cy="936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CaixaDeTexto 15"/>
          <p:cNvSpPr txBox="1"/>
          <p:nvPr/>
        </p:nvSpPr>
        <p:spPr>
          <a:xfrm>
            <a:off x="128300" y="44624"/>
            <a:ext cx="8980204" cy="830997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eaLnBrk="0" hangingPunct="0"/>
            <a:r>
              <a:rPr lang="pt-BR" sz="2400" b="1" dirty="0" smtClean="0">
                <a:ln/>
                <a:solidFill>
                  <a:srgbClr val="B8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Coeficiente de distribuição (</a:t>
            </a:r>
            <a:r>
              <a:rPr lang="pt-BR" sz="2400" b="1" dirty="0" err="1" smtClean="0">
                <a:ln/>
                <a:solidFill>
                  <a:srgbClr val="B8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</a:t>
            </a:r>
            <a:r>
              <a:rPr lang="pt-BR" sz="2400" b="1" dirty="0" smtClean="0">
                <a:ln/>
                <a:solidFill>
                  <a:srgbClr val="B8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para atrazina e metribuzin para palhada e dois tipos de solos versus tempos de reação</a:t>
            </a:r>
            <a:endParaRPr lang="pt-BR" sz="2400" b="1" dirty="0">
              <a:ln/>
              <a:solidFill>
                <a:srgbClr val="B8C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981998" y="998496"/>
            <a:ext cx="7272808" cy="4950784"/>
            <a:chOff x="1115616" y="1806212"/>
            <a:chExt cx="6680448" cy="4683709"/>
          </a:xfrm>
        </p:grpSpPr>
        <p:pic>
          <p:nvPicPr>
            <p:cNvPr id="3" name="Imagem 2" descr="Recorte de Tela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616" y="1806212"/>
              <a:ext cx="6680448" cy="4683709"/>
            </a:xfrm>
            <a:prstGeom prst="rect">
              <a:avLst/>
            </a:prstGeom>
          </p:spPr>
        </p:pic>
        <p:sp>
          <p:nvSpPr>
            <p:cNvPr id="24" name="CaixaDeTexto 23"/>
            <p:cNvSpPr txBox="1"/>
            <p:nvPr/>
          </p:nvSpPr>
          <p:spPr>
            <a:xfrm>
              <a:off x="2619635" y="6021288"/>
              <a:ext cx="367241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eaLnBrk="0" hangingPunct="0"/>
              <a:r>
                <a:rPr lang="pt-BR" b="1" dirty="0" smtClean="0">
                  <a:solidFill>
                    <a:srgbClr val="000000"/>
                  </a:solidFill>
                </a:rPr>
                <a:t>Teor de fibra na palhada (%)</a:t>
              </a:r>
              <a:endParaRPr lang="pt-BR" b="1" dirty="0">
                <a:solidFill>
                  <a:srgbClr val="000000"/>
                </a:solidFill>
              </a:endParaRPr>
            </a:p>
          </p:txBody>
        </p:sp>
        <p:sp>
          <p:nvSpPr>
            <p:cNvPr id="25" name="CaixaDeTexto 24"/>
            <p:cNvSpPr txBox="1"/>
            <p:nvPr/>
          </p:nvSpPr>
          <p:spPr>
            <a:xfrm>
              <a:off x="1314046" y="2018171"/>
              <a:ext cx="5832648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eaLnBrk="0" hangingPunct="0"/>
              <a:r>
                <a:rPr lang="pt-BR" b="1" dirty="0" smtClean="0">
                  <a:solidFill>
                    <a:srgbClr val="000000"/>
                  </a:solidFill>
                </a:rPr>
                <a:t>Valores de </a:t>
              </a:r>
              <a:r>
                <a:rPr lang="pt-BR" b="1" dirty="0" err="1" smtClean="0">
                  <a:solidFill>
                    <a:srgbClr val="000000"/>
                  </a:solidFill>
                </a:rPr>
                <a:t>Kd</a:t>
              </a:r>
              <a:r>
                <a:rPr lang="pt-BR" b="1" dirty="0" smtClean="0">
                  <a:solidFill>
                    <a:srgbClr val="000000"/>
                  </a:solidFill>
                </a:rPr>
                <a:t> do resíduo x teor de fibra na palhada</a:t>
              </a:r>
              <a:endParaRPr lang="pt-BR" b="1" dirty="0">
                <a:solidFill>
                  <a:srgbClr val="000000"/>
                </a:solidFill>
              </a:endParaRPr>
            </a:p>
          </p:txBody>
        </p:sp>
        <p:sp>
          <p:nvSpPr>
            <p:cNvPr id="26" name="CaixaDeTexto 25"/>
            <p:cNvSpPr txBox="1"/>
            <p:nvPr/>
          </p:nvSpPr>
          <p:spPr>
            <a:xfrm rot="16200000">
              <a:off x="265860" y="3909424"/>
              <a:ext cx="2338291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eaLnBrk="0" hangingPunct="0"/>
              <a:r>
                <a:rPr lang="pt-BR" b="1" dirty="0" err="1" smtClean="0">
                  <a:solidFill>
                    <a:srgbClr val="000000"/>
                  </a:solidFill>
                </a:rPr>
                <a:t>Kd</a:t>
              </a:r>
              <a:r>
                <a:rPr lang="pt-BR" b="1" dirty="0" smtClean="0">
                  <a:solidFill>
                    <a:srgbClr val="000000"/>
                  </a:solidFill>
                </a:rPr>
                <a:t> (</a:t>
              </a:r>
              <a:r>
                <a:rPr lang="pt-BR" b="1" dirty="0" err="1" smtClean="0">
                  <a:solidFill>
                    <a:srgbClr val="000000"/>
                  </a:solidFill>
                </a:rPr>
                <a:t>mL</a:t>
              </a:r>
              <a:r>
                <a:rPr lang="pt-BR" b="1" dirty="0" smtClean="0">
                  <a:solidFill>
                    <a:srgbClr val="000000"/>
                  </a:solidFill>
                </a:rPr>
                <a:t>/g)</a:t>
              </a:r>
              <a:endParaRPr lang="pt-BR" b="1" dirty="0">
                <a:solidFill>
                  <a:srgbClr val="000000"/>
                </a:solidFill>
              </a:endParaRPr>
            </a:p>
          </p:txBody>
        </p:sp>
        <p:sp>
          <p:nvSpPr>
            <p:cNvPr id="4" name="Retângulo 3"/>
            <p:cNvSpPr/>
            <p:nvPr/>
          </p:nvSpPr>
          <p:spPr bwMode="auto">
            <a:xfrm>
              <a:off x="5998305" y="2595347"/>
              <a:ext cx="576064" cy="216024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pt-BR" sz="320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29" name="Seta para a direita listrada 28"/>
          <p:cNvSpPr/>
          <p:nvPr/>
        </p:nvSpPr>
        <p:spPr bwMode="auto">
          <a:xfrm>
            <a:off x="3295149" y="2619368"/>
            <a:ext cx="4077295" cy="1298247"/>
          </a:xfrm>
          <a:prstGeom prst="stripedRightArrow">
            <a:avLst>
              <a:gd name="adj1" fmla="val 50000"/>
              <a:gd name="adj2" fmla="val 46648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eaLnBrk="0" hangingPunct="0">
              <a:lnSpc>
                <a:spcPct val="80000"/>
              </a:lnSpc>
            </a:pPr>
            <a:r>
              <a:rPr lang="pt-BR" sz="2400" b="1" dirty="0" smtClean="0">
                <a:ln/>
                <a:solidFill>
                  <a:srgbClr val="FFAA99">
                    <a:lumMod val="50000"/>
                  </a:srgbClr>
                </a:solidFill>
                <a:latin typeface="Arial" charset="0"/>
              </a:rPr>
              <a:t>Não há incremento significativo no </a:t>
            </a:r>
            <a:r>
              <a:rPr lang="pt-BR" sz="2400" b="1" dirty="0" err="1" smtClean="0">
                <a:ln/>
                <a:solidFill>
                  <a:srgbClr val="FFAA99">
                    <a:lumMod val="50000"/>
                  </a:srgbClr>
                </a:solidFill>
                <a:latin typeface="Arial" charset="0"/>
              </a:rPr>
              <a:t>Kd</a:t>
            </a:r>
            <a:endParaRPr lang="pt-BR" sz="2400" b="1" dirty="0" smtClean="0">
              <a:ln/>
              <a:solidFill>
                <a:srgbClr val="FFAA99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6956876" y="1122767"/>
            <a:ext cx="1287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pt-BR" sz="1400" b="1" dirty="0" err="1" smtClean="0">
                <a:solidFill>
                  <a:srgbClr val="6699FF">
                    <a:lumMod val="75000"/>
                  </a:srgbClr>
                </a:solidFill>
              </a:rPr>
              <a:t>Naquin</a:t>
            </a:r>
            <a:r>
              <a:rPr lang="pt-BR" sz="1400" b="1" dirty="0" smtClean="0">
                <a:solidFill>
                  <a:srgbClr val="6699FF">
                    <a:lumMod val="75000"/>
                  </a:srgbClr>
                </a:solidFill>
              </a:rPr>
              <a:t>, 2001</a:t>
            </a:r>
            <a:endParaRPr lang="pt-BR" sz="1400" b="1" dirty="0">
              <a:solidFill>
                <a:srgbClr val="6699FF">
                  <a:lumMod val="75000"/>
                </a:srgbClr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179511" y="5997942"/>
            <a:ext cx="8784976" cy="83099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eaLnBrk="0" hangingPunct="0"/>
            <a:r>
              <a:rPr lang="pt-BR" sz="2400" b="1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809296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 teor de fibra não interfere na retenção do herbicida pela palha da cana de açúcar.</a:t>
            </a:r>
            <a:endParaRPr lang="pt-BR" sz="2400" b="1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rgbClr val="809296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3555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/>
          <p:cNvPicPr>
            <a:picLocks noChangeAspect="1" noChangeArrowheads="1"/>
          </p:cNvPicPr>
          <p:nvPr/>
        </p:nvPicPr>
        <p:blipFill rotWithShape="1">
          <a:blip r:embed="rId2"/>
          <a:srcRect t="64864" r="44" b="9823"/>
          <a:stretch/>
        </p:blipFill>
        <p:spPr bwMode="auto">
          <a:xfrm>
            <a:off x="-116606" y="6093296"/>
            <a:ext cx="9377211" cy="936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CaixaDeTexto 15"/>
          <p:cNvSpPr txBox="1"/>
          <p:nvPr/>
        </p:nvSpPr>
        <p:spPr>
          <a:xfrm>
            <a:off x="229224" y="140439"/>
            <a:ext cx="8737228" cy="76944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eaLnBrk="0" hangingPunct="0"/>
            <a:r>
              <a:rPr lang="pt-BR" sz="2200" b="1" dirty="0" smtClean="0">
                <a:ln/>
                <a:solidFill>
                  <a:srgbClr val="B8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Parâmetros do modelo linear e </a:t>
            </a:r>
            <a:r>
              <a:rPr lang="pt-BR" sz="2200" b="1" dirty="0" err="1" smtClean="0">
                <a:ln/>
                <a:solidFill>
                  <a:srgbClr val="B8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Freundlich</a:t>
            </a:r>
            <a:r>
              <a:rPr lang="pt-BR" sz="2200" b="1" dirty="0" smtClean="0">
                <a:ln/>
                <a:solidFill>
                  <a:srgbClr val="B8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para adsorção de atrazina e metribuzin versus o tempo de retenção pela palhada</a:t>
            </a:r>
            <a:endParaRPr lang="pt-BR" sz="2200" b="1" dirty="0">
              <a:ln/>
              <a:solidFill>
                <a:srgbClr val="B8C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7386329" y="1265627"/>
            <a:ext cx="17668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pt-BR" sz="2000" b="1" dirty="0" err="1" smtClean="0">
                <a:solidFill>
                  <a:srgbClr val="FFFFFF"/>
                </a:solidFill>
              </a:rPr>
              <a:t>Naquin</a:t>
            </a:r>
            <a:r>
              <a:rPr lang="pt-BR" sz="2000" b="1" dirty="0" smtClean="0">
                <a:solidFill>
                  <a:srgbClr val="FFFFFF"/>
                </a:solidFill>
              </a:rPr>
              <a:t>, 2001</a:t>
            </a:r>
            <a:endParaRPr lang="pt-BR" sz="2000" b="1" dirty="0">
              <a:solidFill>
                <a:srgbClr val="FFFFFF"/>
              </a:solidFill>
            </a:endParaRPr>
          </a:p>
        </p:txBody>
      </p:sp>
      <p:pic>
        <p:nvPicPr>
          <p:cNvPr id="26" name="Imagem 25" descr="Recorte de Te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05697"/>
            <a:ext cx="6380188" cy="4787599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193" y="5713300"/>
            <a:ext cx="3845034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0" hangingPunct="0"/>
            <a:r>
              <a:rPr lang="pt-BR" sz="1600" b="1" dirty="0">
                <a:ln/>
                <a:solidFill>
                  <a:srgbClr val="FF0000"/>
                </a:solidFill>
              </a:rPr>
              <a:t>I</a:t>
            </a:r>
            <a:r>
              <a:rPr lang="pt-BR" sz="1600" b="1" dirty="0" smtClean="0">
                <a:ln/>
                <a:solidFill>
                  <a:srgbClr val="FF0000"/>
                </a:solidFill>
              </a:rPr>
              <a:t>dade da palhada (dias)</a:t>
            </a:r>
            <a:endParaRPr lang="pt-BR" sz="1600" b="1" dirty="0">
              <a:ln/>
              <a:solidFill>
                <a:srgbClr val="FF0000"/>
              </a:solidFill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1231108" y="980728"/>
            <a:ext cx="5976664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0" hangingPunct="0"/>
            <a:r>
              <a:rPr lang="pt-BR" sz="2000" b="1" dirty="0" smtClean="0">
                <a:ln/>
                <a:solidFill>
                  <a:srgbClr val="80929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Valores de </a:t>
            </a:r>
            <a:r>
              <a:rPr lang="pt-BR" sz="2000" b="1" dirty="0" err="1" smtClean="0">
                <a:ln/>
                <a:solidFill>
                  <a:srgbClr val="80929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</a:t>
            </a:r>
            <a:r>
              <a:rPr lang="pt-BR" sz="2000" b="1" dirty="0" smtClean="0">
                <a:ln/>
                <a:solidFill>
                  <a:srgbClr val="80929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palhada em função do envelhecimento da palhada                </a:t>
            </a:r>
            <a:endParaRPr lang="pt-BR" sz="2000" b="1" dirty="0">
              <a:ln/>
              <a:solidFill>
                <a:srgbClr val="80929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eta para a direita listrada 28"/>
          <p:cNvSpPr/>
          <p:nvPr/>
        </p:nvSpPr>
        <p:spPr bwMode="auto">
          <a:xfrm>
            <a:off x="2555776" y="3078805"/>
            <a:ext cx="4077295" cy="741110"/>
          </a:xfrm>
          <a:prstGeom prst="stripedRightArrow">
            <a:avLst>
              <a:gd name="adj1" fmla="val 50000"/>
              <a:gd name="adj2" fmla="val 46648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0" hangingPunct="0">
              <a:lnSpc>
                <a:spcPct val="80000"/>
              </a:lnSpc>
            </a:pPr>
            <a:r>
              <a:rPr lang="pt-BR" sz="2400" b="1" dirty="0" err="1" smtClean="0">
                <a:ln/>
                <a:solidFill>
                  <a:srgbClr val="FFAA99">
                    <a:lumMod val="50000"/>
                  </a:srgbClr>
                </a:solidFill>
                <a:latin typeface="Arial" charset="0"/>
              </a:rPr>
              <a:t>Kd</a:t>
            </a:r>
            <a:r>
              <a:rPr lang="pt-BR" sz="2400" b="1" dirty="0" smtClean="0">
                <a:ln/>
                <a:solidFill>
                  <a:srgbClr val="FFAA99">
                    <a:lumMod val="50000"/>
                  </a:srgbClr>
                </a:solidFill>
                <a:latin typeface="Arial" charset="0"/>
              </a:rPr>
              <a:t> não se altera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07504" y="6269250"/>
            <a:ext cx="8784976" cy="40011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eaLnBrk="0" hangingPunct="0"/>
            <a:r>
              <a:rPr lang="pt-BR" sz="2000" b="1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809296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idade da palhada não interfere na retenção do herbicida pela palha</a:t>
            </a:r>
            <a:endParaRPr lang="pt-BR" sz="2000" b="1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rgbClr val="809296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5640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1"/>
          <p:cNvPicPr>
            <a:picLocks noChangeAspect="1" noChangeArrowheads="1"/>
          </p:cNvPicPr>
          <p:nvPr/>
        </p:nvPicPr>
        <p:blipFill rotWithShape="1">
          <a:blip r:embed="rId2"/>
          <a:srcRect t="64864" r="44" b="9823"/>
          <a:stretch/>
        </p:blipFill>
        <p:spPr bwMode="auto">
          <a:xfrm>
            <a:off x="-116606" y="6093296"/>
            <a:ext cx="9377211" cy="936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274" name="Picture 2" descr="http://www.scielo.br/img/revistas/pd/v27n4/20f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38098"/>
            <a:ext cx="4842748" cy="4226166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  <a:effectLst>
            <a:glow rad="228600">
              <a:schemeClr val="tx1">
                <a:alpha val="40000"/>
              </a:schemeClr>
            </a:glow>
            <a:innerShdw blurRad="114300">
              <a:prstClr val="black"/>
            </a:innerShdw>
            <a:softEdge rad="1270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54275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73794" y="116632"/>
            <a:ext cx="5734510" cy="1249657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  <a:effectLst>
            <a:glow rad="127000">
              <a:schemeClr val="tx1"/>
            </a:glow>
            <a:innerShdw blurRad="114300">
              <a:prstClr val="black"/>
            </a:innerShdw>
            <a:softEdge rad="1270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54276" name="Picture 4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26197" y="1412776"/>
            <a:ext cx="4080157" cy="411241"/>
          </a:xfrm>
          <a:prstGeom prst="rect">
            <a:avLst/>
          </a:prstGeom>
          <a:ln>
            <a:solidFill>
              <a:srgbClr val="000000"/>
            </a:solidFill>
          </a:ln>
          <a:effectLst>
            <a:glow rad="127000">
              <a:schemeClr val="tx1"/>
            </a:glow>
            <a:innerShdw blurRad="114300">
              <a:prstClr val="black"/>
            </a:innerShdw>
            <a:softEdge rad="1270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8" name="Right Brace 7"/>
          <p:cNvSpPr/>
          <p:nvPr/>
        </p:nvSpPr>
        <p:spPr bwMode="auto">
          <a:xfrm>
            <a:off x="4868624" y="2003824"/>
            <a:ext cx="432048" cy="1656184"/>
          </a:xfrm>
          <a:prstGeom prst="rightBrace">
            <a:avLst>
              <a:gd name="adj1" fmla="val 13510"/>
              <a:gd name="adj2" fmla="val 50000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65100">
              <a:srgbClr val="000000">
                <a:alpha val="92000"/>
              </a:srgb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pt-BR" sz="3200" smtClean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88174" y="2549764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pt-BR" sz="2000" b="1" dirty="0" smtClean="0">
                <a:solidFill>
                  <a:srgbClr val="6699FF">
                    <a:lumMod val="75000"/>
                  </a:srgbClr>
                </a:solidFill>
              </a:rPr>
              <a:t>30 dias sem chuva</a:t>
            </a:r>
            <a:endParaRPr lang="pt-BR" sz="2000" b="1" dirty="0">
              <a:solidFill>
                <a:srgbClr val="6699FF">
                  <a:lumMod val="75000"/>
                </a:srgbClr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07504" y="6105490"/>
            <a:ext cx="8784976" cy="70788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eaLnBrk="0" hangingPunct="0"/>
            <a:r>
              <a:rPr lang="pt-BR" sz="2000" b="1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809296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 tempo de retenção do tebuthiuron na palha interfere de forma significativa na transposição pela palhada, após os 14 dias estabiliza</a:t>
            </a:r>
            <a:endParaRPr lang="pt-BR" sz="2000" b="1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rgbClr val="809296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ixaDeTexto 3"/>
              <p:cNvSpPr txBox="1"/>
              <p:nvPr/>
            </p:nvSpPr>
            <p:spPr>
              <a:xfrm>
                <a:off x="5388174" y="3885417"/>
                <a:ext cx="3399071" cy="723706"/>
              </a:xfrm>
              <a:prstGeom prst="rect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none" lIns="0" tIns="72000" rIns="0" bIns="72000" rtlCol="0" anchor="ctr" anchorCtr="0">
                <a:spAutoFit/>
              </a:bodyPr>
              <a:lstStyle/>
              <a:p>
                <a:pPr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000" b="1" i="1" smtClean="0">
                              <a:solidFill>
                                <a:srgbClr val="FFFFFF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pt-BR" sz="20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num>
                        <m:den>
                          <m:r>
                            <a:rPr lang="pt-BR" sz="20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𝒅𝒊𝒂</m:t>
                          </m:r>
                        </m:den>
                      </m:f>
                      <m:r>
                        <a:rPr lang="pt-BR" sz="20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000" b="1" i="1" smtClean="0">
                              <a:solidFill>
                                <a:srgbClr val="FFFFFF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pt-BR" sz="20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𝟔𝟎𝟎</m:t>
                          </m:r>
                          <m:r>
                            <a:rPr lang="pt-BR" sz="20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20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num>
                        <m:den>
                          <m:r>
                            <a:rPr lang="pt-BR" sz="20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𝟐𝟖</m:t>
                          </m:r>
                          <m:r>
                            <a:rPr lang="pt-BR" sz="20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20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𝒅𝒊𝒂𝒔</m:t>
                          </m:r>
                        </m:den>
                      </m:f>
                      <m:r>
                        <a:rPr lang="pt-BR" sz="20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0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𝟐𝟏</m:t>
                      </m:r>
                      <m:r>
                        <a:rPr lang="pt-BR" sz="20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pt-BR" sz="20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pt-BR" sz="20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20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𝒈</m:t>
                      </m:r>
                      <m:r>
                        <a:rPr lang="pt-BR" sz="20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pt-BR" sz="20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𝒅𝒊𝒂</m:t>
                      </m:r>
                    </m:oMath>
                  </m:oMathPara>
                </a14:m>
                <a:endParaRPr lang="pt-BR" sz="2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CaixaDeTex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8174" y="3885417"/>
                <a:ext cx="3399071" cy="72370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Elipse 16"/>
          <p:cNvSpPr/>
          <p:nvPr/>
        </p:nvSpPr>
        <p:spPr bwMode="auto">
          <a:xfrm>
            <a:off x="4274861" y="3146085"/>
            <a:ext cx="891415" cy="70509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pt-BR" sz="3200" smtClean="0">
              <a:solidFill>
                <a:srgbClr val="FFFFFF"/>
              </a:solidFill>
            </a:endParaRPr>
          </a:p>
        </p:txBody>
      </p:sp>
      <p:sp>
        <p:nvSpPr>
          <p:cNvPr id="19" name="Fluxograma: Somador 18"/>
          <p:cNvSpPr/>
          <p:nvPr/>
        </p:nvSpPr>
        <p:spPr bwMode="auto">
          <a:xfrm>
            <a:off x="5868144" y="3371976"/>
            <a:ext cx="1872208" cy="1569192"/>
          </a:xfrm>
          <a:prstGeom prst="flowChartSummingJunction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pt-BR" sz="3200" smtClean="0">
              <a:ln w="57150">
                <a:solidFill>
                  <a:srgbClr val="FF0000"/>
                </a:solidFill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7309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091713" y="4960969"/>
            <a:ext cx="25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pt-BR" b="1" dirty="0" smtClean="0">
                <a:solidFill>
                  <a:srgbClr val="B8CAFF">
                    <a:lumMod val="50000"/>
                  </a:srgbClr>
                </a:solidFill>
              </a:rPr>
              <a:t>Monqueiro et al, 2007</a:t>
            </a:r>
            <a:endParaRPr lang="en-US" b="1" dirty="0">
              <a:solidFill>
                <a:srgbClr val="B8CAFF">
                  <a:lumMod val="5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6024" y="140439"/>
            <a:ext cx="8676456" cy="1200329"/>
          </a:xfrm>
          <a:prstGeom prst="rect">
            <a:avLst/>
          </a:prstGeom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0" hangingPunct="0"/>
            <a:r>
              <a:rPr lang="pt-BR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Controle de </a:t>
            </a:r>
            <a:r>
              <a:rPr lang="pt-BR" sz="2400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I. grandifolia e</a:t>
            </a:r>
            <a:r>
              <a:rPr lang="pt-BR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 função de diferentes herbicidas e níveis de palha, 28 dias após a aplicação (</a:t>
            </a:r>
            <a:r>
              <a:rPr lang="pt-BR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Ametrina + Trifloxysulfuron-sodium</a:t>
            </a:r>
            <a:r>
              <a:rPr lang="pt-BR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1463 + 37 g </a:t>
            </a:r>
            <a:r>
              <a:rPr lang="pt-BR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i.a.ha</a:t>
            </a:r>
            <a:r>
              <a:rPr lang="pt-BR" sz="2400" b="1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-1</a:t>
            </a:r>
            <a:r>
              <a:rPr lang="pt-BR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1844824"/>
            <a:ext cx="8892480" cy="2909413"/>
          </a:xfrm>
          <a:prstGeom prst="rect">
            <a:avLst/>
          </a:prstGeom>
          <a:ln/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5" name="Rectangle 4"/>
          <p:cNvSpPr/>
          <p:nvPr/>
        </p:nvSpPr>
        <p:spPr>
          <a:xfrm>
            <a:off x="172483" y="2604388"/>
            <a:ext cx="6559758" cy="997721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3200">
              <a:ln>
                <a:solidFill>
                  <a:srgbClr val="FF0000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>
          <a:xfrm>
            <a:off x="457200" y="6060328"/>
            <a:ext cx="2133600" cy="457200"/>
          </a:xfrm>
        </p:spPr>
        <p:txBody>
          <a:bodyPr/>
          <a:lstStyle/>
          <a:p>
            <a:fld id="{B9536B48-90E2-4DA7-BECF-58CDB23A2853}" type="datetime1">
              <a:rPr lang="pt-BR" smtClean="0">
                <a:solidFill>
                  <a:srgbClr val="FFFFFF"/>
                </a:solidFill>
              </a:rPr>
              <a:pPr/>
              <a:t>28/02/16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2667000" y="6060328"/>
            <a:ext cx="3810000" cy="457200"/>
          </a:xfrm>
        </p:spPr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pjchrist@usp.br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553200" y="6060328"/>
            <a:ext cx="2133600" cy="457200"/>
          </a:xfrm>
        </p:spPr>
        <p:txBody>
          <a:bodyPr/>
          <a:lstStyle/>
          <a:p>
            <a:fld id="{3BC22E4D-C7C1-4970-95B2-F66FCCB381B3}" type="slidenum">
              <a:rPr lang="en-US" smtClean="0">
                <a:solidFill>
                  <a:srgbClr val="FFFFFF"/>
                </a:solidFill>
              </a:rPr>
              <a:pPr/>
              <a:t>66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 rotWithShape="1">
          <a:blip r:embed="rId3"/>
          <a:srcRect t="64864" r="44" b="9823"/>
          <a:stretch/>
        </p:blipFill>
        <p:spPr bwMode="auto">
          <a:xfrm>
            <a:off x="-116606" y="6093296"/>
            <a:ext cx="9377211" cy="936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CaixaDeTexto 11"/>
          <p:cNvSpPr txBox="1"/>
          <p:nvPr/>
        </p:nvSpPr>
        <p:spPr>
          <a:xfrm>
            <a:off x="251520" y="5414503"/>
            <a:ext cx="8784976" cy="101566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eaLnBrk="0" hangingPunct="0"/>
            <a:r>
              <a:rPr lang="pt-BR" sz="2000" b="1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809296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Os herbicidas </a:t>
            </a:r>
            <a:r>
              <a:rPr lang="pt-BR" sz="2000" b="1" dirty="0" err="1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809296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trifloxysulfuron</a:t>
            </a:r>
            <a:r>
              <a:rPr lang="pt-BR" sz="2000" b="1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809296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+ ametrina, imazapyr e imazapic transpõem a palhada até a quantidade de 10 ton/ha. A transposição do </a:t>
            </a:r>
            <a:r>
              <a:rPr lang="pt-BR" sz="2000" b="1" dirty="0" err="1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809296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diuron</a:t>
            </a:r>
            <a:r>
              <a:rPr lang="pt-BR" sz="2000" b="1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809296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pt-BR" sz="2000" b="1" dirty="0" err="1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809296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hexazinone</a:t>
            </a:r>
            <a:r>
              <a:rPr lang="pt-BR" sz="2000" b="1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809296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depende da dose do herbicida</a:t>
            </a:r>
            <a:endParaRPr lang="pt-BR" sz="2000" b="1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rgbClr val="809296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4"/>
          <p:cNvSpPr/>
          <p:nvPr/>
        </p:nvSpPr>
        <p:spPr>
          <a:xfrm>
            <a:off x="179512" y="3612500"/>
            <a:ext cx="5184576" cy="277641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3200">
              <a:ln>
                <a:solidFill>
                  <a:srgbClr val="FF0000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14" name="Rectangle 4"/>
          <p:cNvSpPr/>
          <p:nvPr/>
        </p:nvSpPr>
        <p:spPr>
          <a:xfrm>
            <a:off x="7109307" y="2399489"/>
            <a:ext cx="763459" cy="1521311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3200">
              <a:ln>
                <a:solidFill>
                  <a:srgbClr val="FF0000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15" name="Rectangle 4"/>
          <p:cNvSpPr/>
          <p:nvPr/>
        </p:nvSpPr>
        <p:spPr>
          <a:xfrm>
            <a:off x="8201029" y="2399489"/>
            <a:ext cx="763459" cy="1521311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3200">
              <a:ln>
                <a:solidFill>
                  <a:srgbClr val="FF0000"/>
                </a:solidFill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1988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1"/>
          <p:cNvPicPr>
            <a:picLocks noChangeAspect="1" noChangeArrowheads="1"/>
          </p:cNvPicPr>
          <p:nvPr/>
        </p:nvPicPr>
        <p:blipFill rotWithShape="1">
          <a:blip r:embed="rId2"/>
          <a:srcRect t="64864" r="44" b="9823"/>
          <a:stretch/>
        </p:blipFill>
        <p:spPr bwMode="auto">
          <a:xfrm>
            <a:off x="-116606" y="6093296"/>
            <a:ext cx="9377211" cy="936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79512" y="188640"/>
            <a:ext cx="8784976" cy="415498"/>
          </a:xfrm>
          <a:prstGeom prst="rect">
            <a:avLst/>
          </a:prstGeom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0" hangingPunct="0"/>
            <a:r>
              <a:rPr lang="pt-BR" sz="2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Lixiviação do </a:t>
            </a:r>
            <a:r>
              <a:rPr lang="pt-BR" sz="2100" b="1" dirty="0">
                <a:solidFill>
                  <a:srgbClr val="6699F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Amicarbazone</a:t>
            </a:r>
            <a:r>
              <a:rPr lang="pt-BR" sz="2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aplicado na palha de cana-de-açúcar</a:t>
            </a:r>
            <a:endParaRPr lang="en-US" sz="21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fld id="{CD921830-E626-4157-8A6B-9412129E89D0}" type="datetime1">
              <a:rPr lang="pt-BR" smtClean="0">
                <a:solidFill>
                  <a:srgbClr val="FFFFFF"/>
                </a:solidFill>
              </a:rPr>
              <a:pPr/>
              <a:t>28/02/16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pjchrist@usp.br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C22E4D-C7C1-4970-95B2-F66FCCB381B3}" type="slidenum">
              <a:rPr lang="en-US" smtClean="0">
                <a:solidFill>
                  <a:srgbClr val="FFFFFF"/>
                </a:solidFill>
              </a:rPr>
              <a:pPr/>
              <a:t>67</a:t>
            </a:fld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5" name="Grupo 14"/>
          <p:cNvGrpSpPr/>
          <p:nvPr/>
        </p:nvGrpSpPr>
        <p:grpSpPr>
          <a:xfrm>
            <a:off x="183564" y="931024"/>
            <a:ext cx="5972612" cy="4658216"/>
            <a:chOff x="543604" y="931024"/>
            <a:chExt cx="5972612" cy="4658216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4" y="931024"/>
              <a:ext cx="5972612" cy="4658216"/>
            </a:xfrm>
            <a:prstGeom prst="rect">
              <a:avLst/>
            </a:prstGeom>
            <a:ln w="38100">
              <a:solidFill>
                <a:schemeClr val="tx1"/>
              </a:solidFill>
            </a:ln>
            <a:effectLst>
              <a:glow rad="101600">
                <a:srgbClr val="000000">
                  <a:alpha val="60000"/>
                </a:srgbClr>
              </a:glow>
              <a:innerShdw blurRad="114300">
                <a:prstClr val="black"/>
              </a:innerShdw>
            </a:effectLst>
            <a:ex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pic>
        <p:sp>
          <p:nvSpPr>
            <p:cNvPr id="7" name="TextBox 6"/>
            <p:cNvSpPr txBox="1"/>
            <p:nvPr/>
          </p:nvSpPr>
          <p:spPr>
            <a:xfrm>
              <a:off x="4194706" y="5178678"/>
              <a:ext cx="2260555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eaLnBrk="0" hangingPunct="0"/>
              <a:r>
                <a:rPr lang="pt-BR" sz="1600" b="1" dirty="0" smtClean="0">
                  <a:solidFill>
                    <a:srgbClr val="6699FF">
                      <a:lumMod val="75000"/>
                    </a:srgbClr>
                  </a:solidFill>
                </a:rPr>
                <a:t>Cavenaghi et al, 2007</a:t>
              </a:r>
              <a:endParaRPr lang="en-US" sz="1600" b="1" dirty="0">
                <a:solidFill>
                  <a:srgbClr val="6699FF">
                    <a:lumMod val="75000"/>
                  </a:srgbClr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1599193" y="1797526"/>
              <a:ext cx="1008112" cy="2088232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pt-BR" sz="32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2782853" y="1844824"/>
              <a:ext cx="1008112" cy="2040934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pt-BR" sz="32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3950747" y="2189098"/>
              <a:ext cx="1008112" cy="1696660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pt-BR" sz="32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5137601" y="2341498"/>
              <a:ext cx="1008112" cy="1544260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pt-BR" sz="32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638837" y="4221088"/>
              <a:ext cx="2686146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eaLnBrk="0" hangingPunct="0"/>
              <a:r>
                <a:rPr lang="pt-BR" sz="1600" b="1" dirty="0" smtClean="0">
                  <a:solidFill>
                    <a:srgbClr val="6699FF">
                      <a:lumMod val="75000"/>
                    </a:srgbClr>
                  </a:solidFill>
                </a:rPr>
                <a:t>t/ha de palha de cana</a:t>
              </a:r>
              <a:endParaRPr lang="pt-BR" sz="1600" b="1" dirty="0">
                <a:solidFill>
                  <a:srgbClr val="6699FF">
                    <a:lumMod val="75000"/>
                  </a:srgbClr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16200000">
              <a:off x="-457690" y="2313929"/>
              <a:ext cx="2686146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eaLnBrk="0" hangingPunct="0"/>
              <a:r>
                <a:rPr lang="pt-BR" sz="1400" b="1" dirty="0" smtClean="0">
                  <a:solidFill>
                    <a:srgbClr val="6699FF">
                      <a:lumMod val="75000"/>
                    </a:srgbClr>
                  </a:solidFill>
                </a:rPr>
                <a:t>g/ha de ingrediente ativo</a:t>
              </a:r>
              <a:endParaRPr lang="pt-BR" sz="1400" b="1" dirty="0">
                <a:solidFill>
                  <a:srgbClr val="6699FF">
                    <a:lumMod val="75000"/>
                  </a:srgbClr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87109" y="1268760"/>
              <a:ext cx="995785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eaLnBrk="0" hangingPunct="0"/>
              <a:r>
                <a:rPr lang="pt-BR" sz="2000" b="1" dirty="0">
                  <a:solidFill>
                    <a:srgbClr val="6699FF">
                      <a:lumMod val="75000"/>
                    </a:srgbClr>
                  </a:solidFill>
                </a:rPr>
                <a:t>2</a:t>
              </a:r>
              <a:r>
                <a:rPr lang="pt-BR" sz="2000" b="1" dirty="0" smtClean="0">
                  <a:solidFill>
                    <a:srgbClr val="6699FF">
                      <a:lumMod val="75000"/>
                    </a:srgbClr>
                  </a:solidFill>
                </a:rPr>
                <a:t>0 mm</a:t>
              </a:r>
              <a:endParaRPr lang="pt-BR" sz="2000" b="1" dirty="0">
                <a:solidFill>
                  <a:srgbClr val="6699FF">
                    <a:lumMod val="75000"/>
                  </a:srgbClr>
                </a:solidFill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323" y="5907360"/>
            <a:ext cx="8710165" cy="762000"/>
          </a:xfrm>
          <a:solidFill>
            <a:srgbClr val="C0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Os 20 mm de chuva iniciais são fundamentais para a lixiviação do amicarbazone.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ixaDeTexto 16"/>
              <p:cNvSpPr txBox="1"/>
              <p:nvPr/>
            </p:nvSpPr>
            <p:spPr>
              <a:xfrm>
                <a:off x="6084168" y="2708920"/>
                <a:ext cx="2949525" cy="665870"/>
              </a:xfrm>
              <a:prstGeom prst="rect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none" lIns="0" tIns="72000" rIns="0" bIns="72000" rtlCol="0" anchor="ctr" anchorCtr="0">
                <a:spAutoFit/>
              </a:bodyPr>
              <a:lstStyle/>
              <a:p>
                <a:pPr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b="1" i="1" smtClean="0">
                              <a:solidFill>
                                <a:srgbClr val="FFFFFF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pt-BR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num>
                        <m:den>
                          <m:r>
                            <a:rPr lang="pt-BR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𝒕𝒐𝒏</m:t>
                          </m:r>
                        </m:den>
                      </m:f>
                      <m:r>
                        <a:rPr lang="pt-BR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1" i="1" smtClean="0">
                              <a:solidFill>
                                <a:srgbClr val="FFFFFF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pt-BR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𝟑𝟎𝟎</m:t>
                          </m:r>
                          <m:r>
                            <a:rPr lang="pt-BR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num>
                        <m:den>
                          <m:r>
                            <a:rPr lang="pt-BR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  <m:r>
                            <a:rPr lang="pt-BR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𝒕𝒐𝒏</m:t>
                          </m:r>
                        </m:den>
                      </m:f>
                      <m:r>
                        <a:rPr lang="pt-BR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𝟐𝟎</m:t>
                      </m:r>
                      <m:r>
                        <a:rPr lang="pt-BR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pt-BR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pt-BR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𝒈</m:t>
                      </m:r>
                      <m:r>
                        <a:rPr lang="pt-BR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pt-BR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𝒕𝒐𝒏</m:t>
                      </m:r>
                    </m:oMath>
                  </m:oMathPara>
                </a14:m>
                <a:endParaRPr lang="pt-BR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aixaDeTexto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168" y="2708920"/>
                <a:ext cx="2949525" cy="66587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28082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1"/>
          <p:cNvPicPr>
            <a:picLocks noChangeAspect="1" noChangeArrowheads="1"/>
          </p:cNvPicPr>
          <p:nvPr/>
        </p:nvPicPr>
        <p:blipFill rotWithShape="1">
          <a:blip r:embed="rId2"/>
          <a:srcRect t="64864" r="44" b="9823"/>
          <a:stretch/>
        </p:blipFill>
        <p:spPr bwMode="auto">
          <a:xfrm>
            <a:off x="-116606" y="6093296"/>
            <a:ext cx="9377211" cy="936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70850"/>
            <a:ext cx="5823028" cy="4762406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  <a:ex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5542185" y="5369169"/>
            <a:ext cx="1739579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eaLnBrk="0" hangingPunct="0"/>
            <a:r>
              <a:rPr lang="pt-BR" sz="1200" b="1" dirty="0" smtClean="0">
                <a:solidFill>
                  <a:srgbClr val="6699FF">
                    <a:lumMod val="75000"/>
                  </a:srgbClr>
                </a:solidFill>
              </a:rPr>
              <a:t>Cavenaghi et al, 2007</a:t>
            </a:r>
            <a:endParaRPr lang="en-US" sz="1200" b="1" dirty="0">
              <a:solidFill>
                <a:srgbClr val="6699FF">
                  <a:lumMod val="75000"/>
                </a:srgb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3568" y="188640"/>
            <a:ext cx="7704856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0" hangingPunct="0"/>
            <a:r>
              <a:rPr lang="pt-BR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Aplicação </a:t>
            </a:r>
            <a:r>
              <a:rPr lang="pt-BR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do </a:t>
            </a:r>
            <a:r>
              <a:rPr lang="pt-BR" sz="2400" b="1" dirty="0">
                <a:solidFill>
                  <a:srgbClr val="6699F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Amicarbazone</a:t>
            </a:r>
            <a:r>
              <a:rPr lang="pt-BR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e a primeira chuva</a:t>
            </a:r>
            <a:endParaRPr lang="en-US" sz="2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fld id="{A27CE9A9-1E03-47C7-B796-7DAD3943DFC4}" type="datetime1">
              <a:rPr lang="pt-BR" smtClean="0">
                <a:solidFill>
                  <a:srgbClr val="FFFFFF"/>
                </a:solidFill>
              </a:rPr>
              <a:pPr/>
              <a:t>28/02/16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pjchrist@usp.br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C22E4D-C7C1-4970-95B2-F66FCCB381B3}" type="slidenum">
              <a:rPr lang="en-US" smtClean="0">
                <a:solidFill>
                  <a:srgbClr val="FFFFFF"/>
                </a:solidFill>
              </a:rPr>
              <a:pPr/>
              <a:t>68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ight Brace 7"/>
          <p:cNvSpPr/>
          <p:nvPr/>
        </p:nvSpPr>
        <p:spPr bwMode="auto">
          <a:xfrm>
            <a:off x="5786516" y="1696761"/>
            <a:ext cx="432048" cy="864096"/>
          </a:xfrm>
          <a:prstGeom prst="rightBrace">
            <a:avLst>
              <a:gd name="adj1" fmla="val 20121"/>
              <a:gd name="adj2" fmla="val 50000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65100">
              <a:srgbClr val="000000">
                <a:alpha val="92000"/>
              </a:srgb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pt-BR" sz="3200" smtClean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90572" y="1861915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pt-BR" sz="2000" b="1" dirty="0" smtClean="0">
                <a:solidFill>
                  <a:srgbClr val="6699FF">
                    <a:lumMod val="75000"/>
                  </a:srgbClr>
                </a:solidFill>
              </a:rPr>
              <a:t>30 dias sem chuva</a:t>
            </a:r>
            <a:endParaRPr lang="pt-BR" sz="2000" b="1" dirty="0">
              <a:solidFill>
                <a:srgbClr val="6699FF">
                  <a:lumMod val="75000"/>
                </a:srgb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02140" y="4289049"/>
            <a:ext cx="2534668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eaLnBrk="0" hangingPunct="0"/>
            <a:r>
              <a:rPr lang="pt-BR" sz="1600" b="1" dirty="0" smtClean="0">
                <a:solidFill>
                  <a:srgbClr val="6699FF">
                    <a:lumMod val="75000"/>
                  </a:srgbClr>
                </a:solidFill>
              </a:rPr>
              <a:t>Chuva simulada em mm</a:t>
            </a:r>
            <a:endParaRPr lang="pt-BR" sz="1600" b="1" dirty="0">
              <a:solidFill>
                <a:srgbClr val="6699FF">
                  <a:lumMod val="75000"/>
                </a:srgb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301381" y="2485178"/>
            <a:ext cx="2044149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eaLnBrk="0" hangingPunct="0"/>
            <a:r>
              <a:rPr lang="pt-BR" sz="1400" b="1" dirty="0" smtClean="0">
                <a:solidFill>
                  <a:srgbClr val="6699FF">
                    <a:lumMod val="75000"/>
                  </a:srgbClr>
                </a:solidFill>
              </a:rPr>
              <a:t>Amicarbaozone - g/ha</a:t>
            </a:r>
            <a:endParaRPr lang="pt-BR" sz="1400" b="1" dirty="0">
              <a:solidFill>
                <a:srgbClr val="6699FF">
                  <a:lumMod val="75000"/>
                </a:srgb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56" y="6021213"/>
            <a:ext cx="8229600" cy="792163"/>
          </a:xfrm>
          <a:solidFill>
            <a:srgbClr val="C0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 transposição do </a:t>
            </a:r>
            <a:r>
              <a:rPr lang="pt-BR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amicarbazone</a:t>
            </a:r>
            <a:r>
              <a:rPr lang="pt-B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é reduzida com o aumento do intervalo entre a aplicação e a primeira chuva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/>
              <p:cNvSpPr txBox="1"/>
              <p:nvPr/>
            </p:nvSpPr>
            <p:spPr>
              <a:xfrm>
                <a:off x="5508104" y="3573016"/>
                <a:ext cx="3552960" cy="729990"/>
              </a:xfrm>
              <a:prstGeom prst="rect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none" lIns="0" tIns="72000" rIns="0" bIns="72000" rtlCol="0" anchor="ctr" anchorCtr="0">
                <a:spAutoFit/>
              </a:bodyPr>
              <a:lstStyle/>
              <a:p>
                <a:pPr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000" b="1" i="1" smtClean="0">
                              <a:solidFill>
                                <a:srgbClr val="FFFFFF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pt-BR" sz="20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num>
                        <m:den>
                          <m:r>
                            <a:rPr lang="pt-BR" sz="20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𝒅𝒊𝒂</m:t>
                          </m:r>
                        </m:den>
                      </m:f>
                      <m:r>
                        <a:rPr lang="pt-BR" sz="20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000" b="1" i="1" smtClean="0">
                              <a:solidFill>
                                <a:srgbClr val="FFFFFF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pt-BR" sz="20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𝟓𝟎𝟎</m:t>
                          </m:r>
                          <m:r>
                            <a:rPr lang="pt-BR" sz="20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20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num>
                        <m:den>
                          <m:r>
                            <a:rPr lang="pt-BR" sz="20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𝟐𝟖</m:t>
                          </m:r>
                          <m:r>
                            <a:rPr lang="pt-BR" sz="20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20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𝒅𝒊𝒂𝒔</m:t>
                          </m:r>
                        </m:den>
                      </m:f>
                      <m:r>
                        <a:rPr lang="pt-BR" sz="20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0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𝟏𝟕</m:t>
                      </m:r>
                      <m:r>
                        <a:rPr lang="pt-BR" sz="20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pt-BR" sz="20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𝟖𝟓</m:t>
                      </m:r>
                      <m:r>
                        <a:rPr lang="pt-BR" sz="20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20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𝒈</m:t>
                      </m:r>
                      <m:r>
                        <a:rPr lang="pt-BR" sz="20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pt-BR" sz="20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𝒅𝒊𝒂</m:t>
                      </m:r>
                    </m:oMath>
                  </m:oMathPara>
                </a14:m>
                <a:endParaRPr lang="pt-BR" sz="2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CaixaDeTex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104" y="3573016"/>
                <a:ext cx="3552960" cy="72999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Fluxograma: Somador 14"/>
          <p:cNvSpPr/>
          <p:nvPr/>
        </p:nvSpPr>
        <p:spPr bwMode="auto">
          <a:xfrm>
            <a:off x="6549443" y="3155952"/>
            <a:ext cx="1872208" cy="1569192"/>
          </a:xfrm>
          <a:prstGeom prst="flowChartSummingJunction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pt-BR" sz="3200" smtClean="0">
              <a:ln w="57150">
                <a:solidFill>
                  <a:srgbClr val="FF0000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16" name="Elipse 15"/>
          <p:cNvSpPr/>
          <p:nvPr/>
        </p:nvSpPr>
        <p:spPr bwMode="auto">
          <a:xfrm>
            <a:off x="5192753" y="2132856"/>
            <a:ext cx="891415" cy="70509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pt-BR" sz="32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6183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79512" y="1550111"/>
          <a:ext cx="8845454" cy="2821681"/>
        </p:xfrm>
        <a:graphic>
          <a:graphicData uri="http://schemas.openxmlformats.org/drawingml/2006/table">
            <a:tbl>
              <a:tblPr firstRow="1">
                <a:effectLst>
                  <a:innerShdw blurRad="114300">
                    <a:prstClr val="black"/>
                  </a:innerShdw>
                </a:effectLst>
                <a:tableStyleId>{F2DE63D5-997A-4646-A377-4702673A728D}</a:tableStyleId>
              </a:tblPr>
              <a:tblGrid>
                <a:gridCol w="889000"/>
                <a:gridCol w="1126384"/>
                <a:gridCol w="1584176"/>
                <a:gridCol w="864096"/>
                <a:gridCol w="1440160"/>
                <a:gridCol w="1463675"/>
                <a:gridCol w="1477963"/>
              </a:tblGrid>
              <a:tr h="582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Período</a:t>
                      </a:r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1600" b="1" u="none" strike="noStrike" dirty="0" smtClean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Dias</a:t>
                      </a:r>
                      <a:r>
                        <a:rPr lang="en-US" sz="160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)*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B. </a:t>
                      </a:r>
                      <a:r>
                        <a:rPr lang="en-US" sz="16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pilosa</a:t>
                      </a:r>
                      <a:endParaRPr lang="en-US" sz="1600" b="1" i="1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S.rhombifolia</a:t>
                      </a:r>
                      <a:endParaRPr lang="en-US" sz="1600" b="1" i="1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buNone/>
                      </a:pPr>
                      <a:r>
                        <a:rPr lang="en-US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I. Nil</a:t>
                      </a:r>
                      <a:endParaRPr lang="en-US" sz="1600" b="1" i="1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I. grandifolia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B. </a:t>
                      </a:r>
                      <a:r>
                        <a:rPr lang="en-US" sz="16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decumbens</a:t>
                      </a:r>
                      <a:endParaRPr lang="en-US" sz="1600" b="1" i="1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D. </a:t>
                      </a:r>
                      <a:r>
                        <a:rPr lang="en-US" sz="16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horizontalis</a:t>
                      </a:r>
                      <a:endParaRPr lang="en-US" sz="1600" b="1" i="1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</a:tcPr>
                </a:tc>
              </a:tr>
              <a:tr h="5597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98,0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98,5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98,3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tx1"/>
                    </a:solidFill>
                  </a:tcPr>
                </a:tc>
              </a:tr>
              <a:tr h="5597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98,0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98,3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96,3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97,3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98,0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98,0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tx1"/>
                    </a:solidFill>
                  </a:tcPr>
                </a:tc>
              </a:tr>
              <a:tr h="5597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98,3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99,3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92,8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97,3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96,3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99,0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tx1"/>
                    </a:solidFill>
                  </a:tcPr>
                </a:tc>
              </a:tr>
              <a:tr h="5597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96,0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99,5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93,3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91,5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88,8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96,3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029343" y="4427820"/>
            <a:ext cx="1935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pt-BR" sz="1400" b="1" dirty="0" smtClean="0">
                <a:solidFill>
                  <a:srgbClr val="6699FF">
                    <a:lumMod val="75000"/>
                  </a:srgbClr>
                </a:solidFill>
              </a:rPr>
              <a:t>Carbonari et al, 2010</a:t>
            </a:r>
            <a:endParaRPr lang="en-US" sz="1400" b="1" dirty="0">
              <a:solidFill>
                <a:srgbClr val="6699FF">
                  <a:lumMod val="75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5762" y="170056"/>
            <a:ext cx="7704856" cy="738664"/>
          </a:xfrm>
          <a:prstGeom prst="rect">
            <a:avLst/>
          </a:prstGeom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0" hangingPunct="0"/>
            <a:r>
              <a:rPr lang="pt-BR" sz="2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Porcentagem de controle após 42 dias da </a:t>
            </a:r>
            <a:r>
              <a:rPr lang="pt-BR" sz="2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aplicação do </a:t>
            </a:r>
            <a:r>
              <a:rPr lang="pt-BR" sz="2100" b="1" dirty="0" smtClean="0">
                <a:solidFill>
                  <a:srgbClr val="6699F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Flumioxazin</a:t>
            </a:r>
            <a:r>
              <a:rPr lang="pt-BR" sz="2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sobre </a:t>
            </a:r>
            <a:r>
              <a:rPr lang="pt-BR" sz="2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 palha de cana-de-açúcar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fld id="{DE7A298E-0D1E-4C97-86E9-9D0E7B1B72EC}" type="datetime1">
              <a:rPr lang="pt-BR" smtClean="0">
                <a:solidFill>
                  <a:srgbClr val="FFFFFF"/>
                </a:solidFill>
              </a:rPr>
              <a:pPr/>
              <a:t>28/02/16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pjchrist@usp.br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C22E4D-C7C1-4970-95B2-F66FCCB381B3}" type="slidenum">
              <a:rPr lang="en-US" smtClean="0">
                <a:solidFill>
                  <a:srgbClr val="FFFFFF"/>
                </a:solidFill>
              </a:rPr>
              <a:pPr/>
              <a:t>69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 rotWithShape="1">
          <a:blip r:embed="rId2"/>
          <a:srcRect t="64864" r="44" b="9823"/>
          <a:stretch/>
        </p:blipFill>
        <p:spPr bwMode="auto">
          <a:xfrm>
            <a:off x="-116606" y="6093296"/>
            <a:ext cx="9377211" cy="936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18864" y="5445149"/>
            <a:ext cx="8229600" cy="792163"/>
          </a:xfrm>
          <a:prstGeom prst="rect">
            <a:avLst/>
          </a:prstGeom>
          <a:solidFill>
            <a:srgbClr val="C00000"/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22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w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w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pt-BR" kern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O período de retenção do herbicida na palha não interferiu significativamente na eficácia do </a:t>
            </a:r>
            <a:r>
              <a:rPr lang="pt-BR" kern="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flumioxazin</a:t>
            </a:r>
            <a:r>
              <a:rPr lang="pt-BR" kern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kern="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79512" y="4427820"/>
            <a:ext cx="6532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pt-BR" b="1" dirty="0">
                <a:solidFill>
                  <a:srgbClr val="000000"/>
                </a:solidFill>
              </a:rPr>
              <a:t>* Dias entre a aplicação do </a:t>
            </a:r>
            <a:r>
              <a:rPr lang="pt-BR" b="1" dirty="0" err="1">
                <a:solidFill>
                  <a:srgbClr val="000000"/>
                </a:solidFill>
              </a:rPr>
              <a:t>flumioxazin</a:t>
            </a:r>
            <a:r>
              <a:rPr lang="pt-BR" b="1" dirty="0">
                <a:solidFill>
                  <a:srgbClr val="000000"/>
                </a:solidFill>
              </a:rPr>
              <a:t> e a primeira chuva</a:t>
            </a:r>
          </a:p>
        </p:txBody>
      </p:sp>
    </p:spTree>
    <p:extLst>
      <p:ext uri="{BB962C8B-B14F-4D97-AF65-F5344CB8AC3E}">
        <p14:creationId xmlns:p14="http://schemas.microsoft.com/office/powerpoint/2010/main" val="18009554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2CF6E-7288-4F40-BE08-334D0FC1AB34}" type="datetime1">
              <a:rPr lang="pt-BR"/>
              <a:pPr/>
              <a:t>28/02/16</a:t>
            </a:fld>
            <a:endParaRPr lang="pt-BR"/>
          </a:p>
        </p:txBody>
      </p:sp>
      <p:sp>
        <p:nvSpPr>
          <p:cNvPr id="30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pjchrist@esalq.usp.br</a:t>
            </a:r>
          </a:p>
        </p:txBody>
      </p:sp>
      <p:sp>
        <p:nvSpPr>
          <p:cNvPr id="31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9644-ACB2-4454-A619-A98DD2955B1B}" type="slidenum">
              <a:rPr lang="pt-BR"/>
              <a:pPr/>
              <a:t>7</a:t>
            </a:fld>
            <a:endParaRPr lang="pt-BR"/>
          </a:p>
        </p:txBody>
      </p:sp>
      <p:sp>
        <p:nvSpPr>
          <p:cNvPr id="227332" name="Text Box 4"/>
          <p:cNvSpPr txBox="1">
            <a:spLocks noChangeArrowheads="1"/>
          </p:cNvSpPr>
          <p:nvPr/>
        </p:nvSpPr>
        <p:spPr bwMode="auto">
          <a:xfrm>
            <a:off x="1576388" y="566738"/>
            <a:ext cx="5057795" cy="461665"/>
          </a:xfrm>
          <a:prstGeom prst="rect">
            <a:avLst/>
          </a:prstGeom>
          <a:ln w="38100">
            <a:solidFill>
              <a:schemeClr val="bg1"/>
            </a:solidFill>
            <a:headEnd/>
            <a:tailEnd/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t-BR" sz="2400" b="1" dirty="0">
                <a:solidFill>
                  <a:srgbClr val="008000"/>
                </a:solidFill>
              </a:rPr>
              <a:t>Solubilidade em água de um herbicida</a:t>
            </a:r>
          </a:p>
        </p:txBody>
      </p:sp>
      <p:grpSp>
        <p:nvGrpSpPr>
          <p:cNvPr id="227352" name="Group 24"/>
          <p:cNvGrpSpPr>
            <a:grpSpLocks/>
          </p:cNvGrpSpPr>
          <p:nvPr/>
        </p:nvGrpSpPr>
        <p:grpSpPr bwMode="auto">
          <a:xfrm>
            <a:off x="250825" y="1268760"/>
            <a:ext cx="8640763" cy="1157287"/>
            <a:chOff x="158" y="1113"/>
            <a:chExt cx="5443" cy="729"/>
          </a:xfrm>
        </p:grpSpPr>
        <p:sp>
          <p:nvSpPr>
            <p:cNvPr id="227333" name="Text Box 5"/>
            <p:cNvSpPr txBox="1">
              <a:spLocks noChangeArrowheads="1"/>
            </p:cNvSpPr>
            <p:nvPr/>
          </p:nvSpPr>
          <p:spPr bwMode="auto">
            <a:xfrm>
              <a:off x="433" y="1113"/>
              <a:ext cx="163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2000" b="1">
                  <a:solidFill>
                    <a:srgbClr val="0033CC"/>
                  </a:solidFill>
                </a:rPr>
                <a:t>Unidade de medida:</a:t>
              </a:r>
            </a:p>
          </p:txBody>
        </p:sp>
        <p:sp>
          <p:nvSpPr>
            <p:cNvPr id="227335" name="Text Box 7"/>
            <p:cNvSpPr txBox="1">
              <a:spLocks noChangeArrowheads="1"/>
            </p:cNvSpPr>
            <p:nvPr/>
          </p:nvSpPr>
          <p:spPr bwMode="auto">
            <a:xfrm>
              <a:off x="158" y="1492"/>
              <a:ext cx="21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b="1"/>
                <a:t>1 parte por milhão = 1 ppm = </a:t>
              </a:r>
            </a:p>
          </p:txBody>
        </p:sp>
        <p:sp>
          <p:nvSpPr>
            <p:cNvPr id="227336" name="Line 8"/>
            <p:cNvSpPr>
              <a:spLocks noChangeShapeType="1"/>
            </p:cNvSpPr>
            <p:nvPr/>
          </p:nvSpPr>
          <p:spPr bwMode="auto">
            <a:xfrm>
              <a:off x="2199" y="1616"/>
              <a:ext cx="59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227337" name="Text Box 9"/>
            <p:cNvSpPr txBox="1">
              <a:spLocks noChangeArrowheads="1"/>
            </p:cNvSpPr>
            <p:nvPr/>
          </p:nvSpPr>
          <p:spPr bwMode="auto">
            <a:xfrm>
              <a:off x="2351" y="1385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b="1"/>
                <a:t>1</a:t>
              </a:r>
            </a:p>
          </p:txBody>
        </p:sp>
        <p:sp>
          <p:nvSpPr>
            <p:cNvPr id="227338" name="Text Box 10"/>
            <p:cNvSpPr txBox="1">
              <a:spLocks noChangeArrowheads="1"/>
            </p:cNvSpPr>
            <p:nvPr/>
          </p:nvSpPr>
          <p:spPr bwMode="auto">
            <a:xfrm>
              <a:off x="2134" y="1611"/>
              <a:ext cx="70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b="1"/>
                <a:t>1 milhão</a:t>
              </a:r>
            </a:p>
          </p:txBody>
        </p:sp>
        <p:sp>
          <p:nvSpPr>
            <p:cNvPr id="227339" name="Line 11"/>
            <p:cNvSpPr>
              <a:spLocks noChangeShapeType="1"/>
            </p:cNvSpPr>
            <p:nvPr/>
          </p:nvSpPr>
          <p:spPr bwMode="auto">
            <a:xfrm>
              <a:off x="2995" y="1616"/>
              <a:ext cx="75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227340" name="Text Box 12"/>
            <p:cNvSpPr txBox="1">
              <a:spLocks noChangeArrowheads="1"/>
            </p:cNvSpPr>
            <p:nvPr/>
          </p:nvSpPr>
          <p:spPr bwMode="auto">
            <a:xfrm>
              <a:off x="3187" y="1385"/>
              <a:ext cx="4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b="1"/>
                <a:t>1 mg</a:t>
              </a:r>
            </a:p>
          </p:txBody>
        </p:sp>
        <p:sp>
          <p:nvSpPr>
            <p:cNvPr id="227341" name="Text Box 13"/>
            <p:cNvSpPr txBox="1">
              <a:spLocks noChangeArrowheads="1"/>
            </p:cNvSpPr>
            <p:nvPr/>
          </p:nvSpPr>
          <p:spPr bwMode="auto">
            <a:xfrm>
              <a:off x="2970" y="1611"/>
              <a:ext cx="82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b="1"/>
                <a:t>1 x 10</a:t>
              </a:r>
              <a:r>
                <a:rPr lang="pt-BR" b="1" baseline="30000"/>
                <a:t>6</a:t>
              </a:r>
              <a:r>
                <a:rPr lang="pt-BR" b="1"/>
                <a:t> mg</a:t>
              </a:r>
            </a:p>
          </p:txBody>
        </p:sp>
        <p:sp>
          <p:nvSpPr>
            <p:cNvPr id="227342" name="Text Box 14"/>
            <p:cNvSpPr txBox="1">
              <a:spLocks noChangeArrowheads="1"/>
            </p:cNvSpPr>
            <p:nvPr/>
          </p:nvSpPr>
          <p:spPr bwMode="auto">
            <a:xfrm>
              <a:off x="2789" y="1490"/>
              <a:ext cx="20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b="1"/>
                <a:t>=</a:t>
              </a:r>
            </a:p>
          </p:txBody>
        </p:sp>
        <p:sp>
          <p:nvSpPr>
            <p:cNvPr id="227343" name="Text Box 15"/>
            <p:cNvSpPr txBox="1">
              <a:spLocks noChangeArrowheads="1"/>
            </p:cNvSpPr>
            <p:nvPr/>
          </p:nvSpPr>
          <p:spPr bwMode="auto">
            <a:xfrm>
              <a:off x="3723" y="1500"/>
              <a:ext cx="20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b="1"/>
                <a:t>=</a:t>
              </a:r>
            </a:p>
          </p:txBody>
        </p:sp>
        <p:sp>
          <p:nvSpPr>
            <p:cNvPr id="227344" name="Line 16"/>
            <p:cNvSpPr>
              <a:spLocks noChangeShapeType="1"/>
            </p:cNvSpPr>
            <p:nvPr/>
          </p:nvSpPr>
          <p:spPr bwMode="auto">
            <a:xfrm>
              <a:off x="3948" y="1616"/>
              <a:ext cx="75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227345" name="Text Box 17"/>
            <p:cNvSpPr txBox="1">
              <a:spLocks noChangeArrowheads="1"/>
            </p:cNvSpPr>
            <p:nvPr/>
          </p:nvSpPr>
          <p:spPr bwMode="auto">
            <a:xfrm>
              <a:off x="4063" y="1611"/>
              <a:ext cx="4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b="1"/>
                <a:t>1 kg</a:t>
              </a:r>
            </a:p>
          </p:txBody>
        </p:sp>
        <p:sp>
          <p:nvSpPr>
            <p:cNvPr id="227346" name="Text Box 18"/>
            <p:cNvSpPr txBox="1">
              <a:spLocks noChangeArrowheads="1"/>
            </p:cNvSpPr>
            <p:nvPr/>
          </p:nvSpPr>
          <p:spPr bwMode="auto">
            <a:xfrm>
              <a:off x="4676" y="1500"/>
              <a:ext cx="20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b="1"/>
                <a:t>=</a:t>
              </a:r>
            </a:p>
          </p:txBody>
        </p:sp>
        <p:sp>
          <p:nvSpPr>
            <p:cNvPr id="227347" name="Text Box 19"/>
            <p:cNvSpPr txBox="1">
              <a:spLocks noChangeArrowheads="1"/>
            </p:cNvSpPr>
            <p:nvPr/>
          </p:nvSpPr>
          <p:spPr bwMode="auto">
            <a:xfrm>
              <a:off x="4059" y="1379"/>
              <a:ext cx="4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b="1"/>
                <a:t>1 mg</a:t>
              </a:r>
            </a:p>
          </p:txBody>
        </p:sp>
        <p:sp>
          <p:nvSpPr>
            <p:cNvPr id="227348" name="Line 20"/>
            <p:cNvSpPr>
              <a:spLocks noChangeShapeType="1"/>
            </p:cNvSpPr>
            <p:nvPr/>
          </p:nvSpPr>
          <p:spPr bwMode="auto">
            <a:xfrm>
              <a:off x="4849" y="1616"/>
              <a:ext cx="75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227349" name="Text Box 21"/>
            <p:cNvSpPr txBox="1">
              <a:spLocks noChangeArrowheads="1"/>
            </p:cNvSpPr>
            <p:nvPr/>
          </p:nvSpPr>
          <p:spPr bwMode="auto">
            <a:xfrm>
              <a:off x="4964" y="1611"/>
              <a:ext cx="3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b="1"/>
                <a:t>1 L</a:t>
              </a:r>
            </a:p>
          </p:txBody>
        </p:sp>
        <p:sp>
          <p:nvSpPr>
            <p:cNvPr id="227350" name="Text Box 22"/>
            <p:cNvSpPr txBox="1">
              <a:spLocks noChangeArrowheads="1"/>
            </p:cNvSpPr>
            <p:nvPr/>
          </p:nvSpPr>
          <p:spPr bwMode="auto">
            <a:xfrm>
              <a:off x="4960" y="1379"/>
              <a:ext cx="4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b="1"/>
                <a:t>1 mg</a:t>
              </a:r>
            </a:p>
          </p:txBody>
        </p:sp>
      </p:grpSp>
      <p:grpSp>
        <p:nvGrpSpPr>
          <p:cNvPr id="227359" name="Group 31"/>
          <p:cNvGrpSpPr>
            <a:grpSpLocks/>
          </p:cNvGrpSpPr>
          <p:nvPr/>
        </p:nvGrpSpPr>
        <p:grpSpPr bwMode="auto">
          <a:xfrm>
            <a:off x="251520" y="2564904"/>
            <a:ext cx="8642350" cy="2879725"/>
            <a:chOff x="158" y="1843"/>
            <a:chExt cx="5444" cy="1814"/>
          </a:xfrm>
        </p:grpSpPr>
        <p:sp>
          <p:nvSpPr>
            <p:cNvPr id="227351" name="Text Box 23"/>
            <p:cNvSpPr txBox="1">
              <a:spLocks noChangeArrowheads="1"/>
            </p:cNvSpPr>
            <p:nvPr/>
          </p:nvSpPr>
          <p:spPr bwMode="auto">
            <a:xfrm>
              <a:off x="158" y="1888"/>
              <a:ext cx="401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2000" b="1" dirty="0">
                  <a:solidFill>
                    <a:srgbClr val="0033CC"/>
                  </a:solidFill>
                </a:rPr>
                <a:t>Fatores que afetam a solubilidade de um herbicida:</a:t>
              </a:r>
            </a:p>
          </p:txBody>
        </p:sp>
        <p:sp>
          <p:nvSpPr>
            <p:cNvPr id="227353" name="Text Box 25"/>
            <p:cNvSpPr txBox="1">
              <a:spLocks noChangeArrowheads="1"/>
            </p:cNvSpPr>
            <p:nvPr/>
          </p:nvSpPr>
          <p:spPr bwMode="auto">
            <a:xfrm>
              <a:off x="405" y="2364"/>
              <a:ext cx="199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2000" b="1"/>
                <a:t>- Polaridade da molécula</a:t>
              </a:r>
            </a:p>
          </p:txBody>
        </p:sp>
        <p:pic>
          <p:nvPicPr>
            <p:cNvPr id="227354" name="Picture 26"/>
            <p:cNvPicPr>
              <a:picLocks noChangeAspect="1" noChangeArrowheads="1"/>
            </p:cNvPicPr>
            <p:nvPr/>
          </p:nvPicPr>
          <p:blipFill>
            <a:blip r:embed="rId2"/>
            <a:srcRect l="16484" t="14650"/>
            <a:stretch>
              <a:fillRect/>
            </a:stretch>
          </p:blipFill>
          <p:spPr bwMode="auto">
            <a:xfrm>
              <a:off x="4286" y="1843"/>
              <a:ext cx="917" cy="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7355" name="Text Box 27"/>
            <p:cNvSpPr txBox="1">
              <a:spLocks noChangeArrowheads="1"/>
            </p:cNvSpPr>
            <p:nvPr/>
          </p:nvSpPr>
          <p:spPr bwMode="auto">
            <a:xfrm>
              <a:off x="405" y="2624"/>
              <a:ext cx="519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2000" b="1"/>
                <a:t>- Pontes de hidrogênio entre o H da água e os átomos de N, O ou F</a:t>
              </a:r>
            </a:p>
          </p:txBody>
        </p:sp>
        <p:sp>
          <p:nvSpPr>
            <p:cNvPr id="227356" name="Text Box 28"/>
            <p:cNvSpPr txBox="1">
              <a:spLocks noChangeArrowheads="1"/>
            </p:cNvSpPr>
            <p:nvPr/>
          </p:nvSpPr>
          <p:spPr bwMode="auto">
            <a:xfrm>
              <a:off x="405" y="2885"/>
              <a:ext cx="189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2000" b="1"/>
                <a:t>- Tamanho da molécula</a:t>
              </a:r>
            </a:p>
          </p:txBody>
        </p:sp>
        <p:sp>
          <p:nvSpPr>
            <p:cNvPr id="227357" name="Text Box 29"/>
            <p:cNvSpPr txBox="1">
              <a:spLocks noChangeArrowheads="1"/>
            </p:cNvSpPr>
            <p:nvPr/>
          </p:nvSpPr>
          <p:spPr bwMode="auto">
            <a:xfrm>
              <a:off x="405" y="3146"/>
              <a:ext cx="118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2000" b="1"/>
                <a:t>- Temperatura</a:t>
              </a:r>
            </a:p>
          </p:txBody>
        </p:sp>
        <p:sp>
          <p:nvSpPr>
            <p:cNvPr id="227358" name="Text Box 30"/>
            <p:cNvSpPr txBox="1">
              <a:spLocks noChangeArrowheads="1"/>
            </p:cNvSpPr>
            <p:nvPr/>
          </p:nvSpPr>
          <p:spPr bwMode="auto">
            <a:xfrm>
              <a:off x="405" y="3407"/>
              <a:ext cx="42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2000" b="1"/>
                <a:t>- pH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inamic 2"/>
          <p:cNvPicPr>
            <a:picLocks noChangeAspect="1" noChangeArrowheads="1"/>
          </p:cNvPicPr>
          <p:nvPr/>
        </p:nvPicPr>
        <p:blipFill>
          <a:blip r:embed="rId3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0" y="6435725"/>
            <a:ext cx="9144000" cy="42227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rgbClr val="009999"/>
              </a:buClr>
              <a:buSzPct val="90000"/>
              <a:buFont typeface="Wingdings" pitchFamily="2" charset="2"/>
              <a:buNone/>
            </a:pPr>
            <a:r>
              <a:rPr lang="pt-BR" b="1" dirty="0" smtClean="0">
                <a:solidFill>
                  <a:srgbClr val="FFFFFF"/>
                </a:solidFill>
              </a:rPr>
              <a:t>Sequencia: Chuva 30mm / Palha seca (colheita) / Aplicação Dinamic 1,5 kg / ha:</a:t>
            </a:r>
            <a:r>
              <a:rPr lang="pt-BR" dirty="0" smtClean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6148" name="AutoShape 4"/>
          <p:cNvSpPr>
            <a:spLocks noChangeArrowheads="1"/>
          </p:cNvSpPr>
          <p:nvPr/>
        </p:nvSpPr>
        <p:spPr bwMode="auto">
          <a:xfrm>
            <a:off x="2895600" y="3429000"/>
            <a:ext cx="1150938" cy="457200"/>
          </a:xfrm>
          <a:prstGeom prst="rightArrow">
            <a:avLst>
              <a:gd name="adj1" fmla="val 49778"/>
              <a:gd name="adj2" fmla="val 156251"/>
            </a:avLst>
          </a:prstGeom>
          <a:solidFill>
            <a:schemeClr val="folHlink"/>
          </a:solidFill>
          <a:ln w="38100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Segoe Condensed"/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4876800" y="228600"/>
            <a:ext cx="4114800" cy="5191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pt-BR" sz="2800" b="1" i="1" smtClean="0">
                <a:solidFill>
                  <a:srgbClr val="FFFFFF"/>
                </a:solidFill>
              </a:rPr>
              <a:t>Ipomoea grandifolia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 rot="-5400000">
            <a:off x="-1797843" y="1797843"/>
            <a:ext cx="4114800" cy="5191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pt-BR" sz="2800" b="1" i="1" smtClean="0">
                <a:solidFill>
                  <a:srgbClr val="FFFFFF"/>
                </a:solidFill>
              </a:rPr>
              <a:t>USO EM CANA CRUA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>
                <a:solidFill>
                  <a:srgbClr val="000000"/>
                </a:solidFill>
              </a:rPr>
              <a:t>pjchrist@usp.br</a:t>
            </a:r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66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B6255F6-2825-4E72-BCA6-BB7205CB45A8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2/28/16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CE95E2D-D26E-4F0F-BF9D-1A277EBD60C1}" type="slidenum">
              <a:rPr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71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pjchrist@usp.br</a:t>
            </a:r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625666" name="Gráfico 5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040" y="188640"/>
            <a:ext cx="4320000" cy="2880000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  <a:softEdge rad="1270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625667" name="Gráfico 6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6456" y="2708920"/>
            <a:ext cx="4320000" cy="2880000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  <a:softEdge rad="1270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7" name="CaixaDeTexto 6"/>
          <p:cNvSpPr txBox="1"/>
          <p:nvPr/>
        </p:nvSpPr>
        <p:spPr>
          <a:xfrm>
            <a:off x="5104010" y="908720"/>
            <a:ext cx="3500438" cy="92392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Diferença de suscetibilidade entre as espécies de corda-de-viola ao Flumioxazin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712093" y="3789040"/>
            <a:ext cx="3571875" cy="92392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Necessidade de caracterização da espécie para escolha do herbicida</a:t>
            </a:r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 rotWithShape="1">
          <a:blip r:embed="rId5"/>
          <a:srcRect t="64864" r="44" b="9823"/>
          <a:stretch/>
        </p:blipFill>
        <p:spPr bwMode="auto">
          <a:xfrm>
            <a:off x="-116606" y="6093296"/>
            <a:ext cx="9377211" cy="936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18864" y="5877197"/>
            <a:ext cx="8229600" cy="792163"/>
          </a:xfrm>
          <a:prstGeom prst="rect">
            <a:avLst/>
          </a:prstGeom>
          <a:solidFill>
            <a:srgbClr val="C00000"/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22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w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w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pt-BR" kern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Suscetibilidade diferencial das espécies das cordas de viola ao herbicida </a:t>
            </a:r>
            <a:r>
              <a:rPr lang="pt-BR" kern="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flumioxazin</a:t>
            </a:r>
            <a:r>
              <a:rPr lang="pt-BR" kern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kern="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Conector de seta reta 5"/>
          <p:cNvCxnSpPr/>
          <p:nvPr/>
        </p:nvCxnSpPr>
        <p:spPr bwMode="auto">
          <a:xfrm>
            <a:off x="1618214" y="1021563"/>
            <a:ext cx="165618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Conector de seta reta 13"/>
          <p:cNvCxnSpPr/>
          <p:nvPr/>
        </p:nvCxnSpPr>
        <p:spPr bwMode="auto">
          <a:xfrm>
            <a:off x="3491880" y="1196752"/>
            <a:ext cx="0" cy="115212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Conector de seta reta 18"/>
          <p:cNvCxnSpPr/>
          <p:nvPr/>
        </p:nvCxnSpPr>
        <p:spPr bwMode="auto">
          <a:xfrm>
            <a:off x="6309125" y="3469835"/>
            <a:ext cx="165618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Conector de seta reta 19"/>
          <p:cNvCxnSpPr/>
          <p:nvPr/>
        </p:nvCxnSpPr>
        <p:spPr bwMode="auto">
          <a:xfrm>
            <a:off x="8182791" y="3645024"/>
            <a:ext cx="0" cy="115212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Elipse 16"/>
          <p:cNvSpPr/>
          <p:nvPr/>
        </p:nvSpPr>
        <p:spPr bwMode="auto">
          <a:xfrm>
            <a:off x="2123728" y="44624"/>
            <a:ext cx="1368152" cy="864096"/>
          </a:xfrm>
          <a:prstGeom prst="ellips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pt-BR" sz="3200" smtClean="0">
              <a:solidFill>
                <a:srgbClr val="FFFFFF"/>
              </a:solidFill>
            </a:endParaRPr>
          </a:p>
        </p:txBody>
      </p:sp>
      <p:sp>
        <p:nvSpPr>
          <p:cNvPr id="22" name="Elipse 21"/>
          <p:cNvSpPr/>
          <p:nvPr/>
        </p:nvSpPr>
        <p:spPr bwMode="auto">
          <a:xfrm>
            <a:off x="5868144" y="2492896"/>
            <a:ext cx="1368152" cy="86409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pt-BR" sz="32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2156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1"/>
          <p:cNvPicPr>
            <a:picLocks noChangeAspect="1" noChangeArrowheads="1"/>
          </p:cNvPicPr>
          <p:nvPr/>
        </p:nvPicPr>
        <p:blipFill rotWithShape="1">
          <a:blip r:embed="rId2"/>
          <a:srcRect t="64864" r="44" b="9823"/>
          <a:stretch/>
        </p:blipFill>
        <p:spPr bwMode="auto">
          <a:xfrm>
            <a:off x="-116606" y="6093296"/>
            <a:ext cx="9377211" cy="936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457200" y="6068144"/>
            <a:ext cx="2133600" cy="457200"/>
          </a:xfrm>
        </p:spPr>
        <p:txBody>
          <a:bodyPr/>
          <a:lstStyle/>
          <a:p>
            <a:fld id="{B2C1B10C-F0B3-47EF-9DFA-7E716BA81511}" type="datetime1">
              <a:rPr lang="pt-BR" smtClean="0">
                <a:solidFill>
                  <a:srgbClr val="FFFFFF"/>
                </a:solidFill>
              </a:rPr>
              <a:pPr/>
              <a:t>28/02/16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553200" y="6068144"/>
            <a:ext cx="2133600" cy="457200"/>
          </a:xfrm>
        </p:spPr>
        <p:txBody>
          <a:bodyPr/>
          <a:lstStyle/>
          <a:p>
            <a:fld id="{3BC22E4D-C7C1-4970-95B2-F66FCCB381B3}" type="slidenum">
              <a:rPr lang="en-US" smtClean="0">
                <a:solidFill>
                  <a:srgbClr val="FFFFFF"/>
                </a:solidFill>
              </a:rPr>
              <a:pPr/>
              <a:t>72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2667000" y="6068144"/>
            <a:ext cx="3810000" cy="457200"/>
          </a:xfrm>
        </p:spPr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pjchrist@usp.br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231" y="1093797"/>
            <a:ext cx="5747536" cy="4711467"/>
          </a:xfrm>
          <a:prstGeom prst="rect">
            <a:avLst/>
          </a:prstGeom>
          <a:ln/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79512" y="6021288"/>
            <a:ext cx="8784976" cy="720080"/>
          </a:xfrm>
          <a:solidFill>
            <a:srgbClr val="C0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pt-BR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Uma lâmina 10 </a:t>
            </a:r>
            <a:r>
              <a:rPr lang="pt-BR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mm </a:t>
            </a:r>
            <a:r>
              <a:rPr lang="pt-BR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 água demonstrou </a:t>
            </a:r>
            <a:r>
              <a:rPr lang="pt-BR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ser importante para definir a saída de grande parte do herbicida </a:t>
            </a:r>
            <a:r>
              <a:rPr lang="pt-BR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Front® </a:t>
            </a:r>
            <a:r>
              <a:rPr lang="pt-BR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aplicado em 10 t de </a:t>
            </a:r>
            <a:r>
              <a:rPr lang="pt-BR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palha/ha.</a:t>
            </a:r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Callout 2"/>
          <p:cNvSpPr/>
          <p:nvPr/>
        </p:nvSpPr>
        <p:spPr bwMode="auto">
          <a:xfrm>
            <a:off x="1043608" y="1772816"/>
            <a:ext cx="1440160" cy="36004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2091"/>
            </a:avLst>
          </a:prstGeom>
          <a:ln>
            <a:headEnd type="none" w="med" len="med"/>
            <a:tailEnd type="none" w="med" len="med"/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pt-BR" sz="1400" b="1" dirty="0" smtClean="0">
                <a:solidFill>
                  <a:srgbClr val="000000"/>
                </a:solidFill>
                <a:latin typeface="Arial" charset="0"/>
              </a:rPr>
              <a:t>550 g/ha</a:t>
            </a:r>
          </a:p>
        </p:txBody>
      </p:sp>
      <p:sp>
        <p:nvSpPr>
          <p:cNvPr id="11" name="Right Arrow Callout 10"/>
          <p:cNvSpPr/>
          <p:nvPr/>
        </p:nvSpPr>
        <p:spPr bwMode="auto">
          <a:xfrm rot="10800000" flipV="1">
            <a:off x="6804248" y="1692423"/>
            <a:ext cx="1440160" cy="368424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2091"/>
            </a:avLst>
          </a:prstGeom>
          <a:ln>
            <a:headEnd type="none" w="med" len="med"/>
            <a:tailEnd type="none" w="med" len="med"/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pt-BR" sz="1400" b="1" dirty="0" smtClean="0">
                <a:solidFill>
                  <a:srgbClr val="000000"/>
                </a:solidFill>
                <a:latin typeface="Arial" charset="0"/>
              </a:rPr>
              <a:t>140 g/ha</a:t>
            </a:r>
          </a:p>
        </p:txBody>
      </p:sp>
      <p:sp>
        <p:nvSpPr>
          <p:cNvPr id="12" name="Right Arrow Callout 11"/>
          <p:cNvSpPr/>
          <p:nvPr/>
        </p:nvSpPr>
        <p:spPr bwMode="auto">
          <a:xfrm rot="10800000" flipV="1">
            <a:off x="5580112" y="3789040"/>
            <a:ext cx="1440160" cy="368424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2091"/>
            </a:avLst>
          </a:prstGeom>
          <a:ln>
            <a:headEnd type="none" w="med" len="med"/>
            <a:tailEnd type="none" w="med" len="med"/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pt-BR" sz="1400" b="1" dirty="0" smtClean="0">
                <a:solidFill>
                  <a:srgbClr val="000000"/>
                </a:solidFill>
                <a:latin typeface="Arial" charset="0"/>
              </a:rPr>
              <a:t>15 g/ha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88173" y="4834061"/>
            <a:ext cx="2075696" cy="338554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eaLnBrk="0" hangingPunct="0"/>
            <a:r>
              <a:rPr lang="pt-BR" sz="1600" b="1" dirty="0" smtClean="0">
                <a:solidFill>
                  <a:srgbClr val="000000"/>
                </a:solidFill>
              </a:rPr>
              <a:t>TOLEDO et al, 2012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71800" y="1207785"/>
            <a:ext cx="1224136" cy="276999"/>
          </a:xfrm>
          <a:prstGeom prst="rect">
            <a:avLst/>
          </a:prstGeom>
          <a:solidFill>
            <a:schemeClr val="tx1"/>
          </a:solidFill>
        </p:spPr>
        <p:txBody>
          <a:bodyPr wrap="square" tIns="0" bIns="0" rtlCol="0">
            <a:spAutoFit/>
          </a:bodyPr>
          <a:lstStyle/>
          <a:p>
            <a:pPr algn="ctr" eaLnBrk="0" hangingPunct="0"/>
            <a:r>
              <a:rPr lang="pt-BR" b="1" dirty="0" smtClean="0">
                <a:solidFill>
                  <a:srgbClr val="6699FF">
                    <a:lumMod val="75000"/>
                  </a:srgbClr>
                </a:solidFill>
              </a:rPr>
              <a:t>Diuron</a:t>
            </a:r>
            <a:endParaRPr lang="pt-BR" b="1" dirty="0">
              <a:solidFill>
                <a:srgbClr val="6699FF">
                  <a:lumMod val="75000"/>
                </a:srgb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48064" y="1156682"/>
            <a:ext cx="182988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pt-BR" b="1" dirty="0" smtClean="0">
                <a:solidFill>
                  <a:srgbClr val="6699FF">
                    <a:lumMod val="75000"/>
                  </a:srgbClr>
                </a:solidFill>
              </a:rPr>
              <a:t>Hexazinone</a:t>
            </a:r>
            <a:endParaRPr lang="pt-BR" b="1" dirty="0">
              <a:solidFill>
                <a:srgbClr val="6699FF">
                  <a:lumMod val="75000"/>
                </a:srgb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63888" y="3296017"/>
            <a:ext cx="2205416" cy="276999"/>
          </a:xfrm>
          <a:prstGeom prst="rect">
            <a:avLst/>
          </a:prstGeom>
          <a:solidFill>
            <a:schemeClr val="tx1"/>
          </a:solidFill>
        </p:spPr>
        <p:txBody>
          <a:bodyPr wrap="square" tIns="0" bIns="0" rtlCol="0">
            <a:spAutoFit/>
          </a:bodyPr>
          <a:lstStyle/>
          <a:p>
            <a:pPr algn="ctr" eaLnBrk="0" hangingPunct="0"/>
            <a:r>
              <a:rPr lang="pt-BR" b="1" dirty="0" smtClean="0">
                <a:solidFill>
                  <a:srgbClr val="6699FF">
                    <a:lumMod val="75000"/>
                  </a:srgbClr>
                </a:solidFill>
              </a:rPr>
              <a:t>Sulfometuron</a:t>
            </a:r>
            <a:endParaRPr lang="pt-BR" b="1" dirty="0">
              <a:solidFill>
                <a:srgbClr val="6699FF">
                  <a:lumMod val="75000"/>
                </a:srgbClr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179512" y="116632"/>
            <a:ext cx="8784976" cy="720080"/>
          </a:xfrm>
          <a:prstGeom prst="rect">
            <a:avLst/>
          </a:prstGeom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22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w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w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pt-BR" sz="20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Efeito da quantidade de palha sobre o comportamento dos herbicidas </a:t>
            </a:r>
            <a:r>
              <a:rPr lang="pt-BR" sz="2000" kern="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diuron</a:t>
            </a:r>
            <a:r>
              <a:rPr lang="pt-BR" sz="20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pt-BR" sz="2000" kern="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hexazinone</a:t>
            </a:r>
            <a:r>
              <a:rPr lang="pt-BR" sz="20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pt-BR" sz="2000" kern="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sulfometuron</a:t>
            </a:r>
            <a:r>
              <a:rPr lang="pt-BR" sz="20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na palhada</a:t>
            </a:r>
            <a:endParaRPr lang="en-US" sz="2000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9134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fld id="{F3AA2BFF-BB26-4246-95BB-44A420F2778B}" type="datetime1">
              <a:rPr lang="pt-BR" smtClean="0">
                <a:solidFill>
                  <a:srgbClr val="FFFFFF"/>
                </a:solidFill>
              </a:rPr>
              <a:pPr/>
              <a:t>28/02/16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C22E4D-C7C1-4970-95B2-F66FCCB381B3}" type="slidenum">
              <a:rPr lang="en-US" smtClean="0">
                <a:solidFill>
                  <a:srgbClr val="FFFFFF"/>
                </a:solidFill>
              </a:rPr>
              <a:pPr/>
              <a:t>73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pjchrist@usp.br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87" y="1340769"/>
            <a:ext cx="8049761" cy="4417552"/>
          </a:xfrm>
          <a:prstGeom prst="rect">
            <a:avLst/>
          </a:prstGeom>
          <a:ln/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79512" y="116632"/>
            <a:ext cx="8784976" cy="720080"/>
          </a:xfrm>
          <a:prstGeom prst="rect">
            <a:avLst/>
          </a:prstGeom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22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w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w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pt-BR" sz="20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Transposição do </a:t>
            </a:r>
            <a:r>
              <a:rPr lang="pt-BR" sz="2000" kern="0" dirty="0">
                <a:solidFill>
                  <a:srgbClr val="6699F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metribuzin</a:t>
            </a:r>
            <a:r>
              <a:rPr lang="pt-BR" sz="20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através da palha após simulação de chuva em diferentes quantidades de palha e lâminas de aplicação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69879" y="1556792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pt-BR" b="1" dirty="0" smtClean="0">
                <a:solidFill>
                  <a:srgbClr val="6699FF">
                    <a:lumMod val="75000"/>
                  </a:srgbClr>
                </a:solidFill>
              </a:rPr>
              <a:t>ROSSI et al, 2013</a:t>
            </a:r>
            <a:endParaRPr lang="en-US" b="1" dirty="0">
              <a:solidFill>
                <a:srgbClr val="6699FF">
                  <a:lumMod val="75000"/>
                </a:srgbClr>
              </a:solidFill>
            </a:endParaRPr>
          </a:p>
        </p:txBody>
      </p:sp>
      <p:sp>
        <p:nvSpPr>
          <p:cNvPr id="2" name="Left Arrow 1"/>
          <p:cNvSpPr/>
          <p:nvPr/>
        </p:nvSpPr>
        <p:spPr bwMode="auto">
          <a:xfrm>
            <a:off x="8388424" y="2492896"/>
            <a:ext cx="576064" cy="432048"/>
          </a:xfrm>
          <a:prstGeom prst="leftArrow">
            <a:avLst/>
          </a:prstGeom>
          <a:solidFill>
            <a:schemeClr val="tx1"/>
          </a:solidFill>
          <a:ln>
            <a:headEnd type="none" w="med" len="med"/>
            <a:tailEnd type="none" w="med" len="med"/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pt-BR" sz="3200" smtClean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5897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88640"/>
            <a:ext cx="8799257" cy="864096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 quantidade de palha não reduziu a eficácia do herbicida </a:t>
            </a:r>
            <a:r>
              <a:rPr lang="pt-BR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metolachlor</a:t>
            </a:r>
            <a:r>
              <a:rPr lang="pt-B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no controle do capim braquiária</a:t>
            </a:r>
            <a:endParaRPr 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44" t="-4150" r="-2664" b="-3153"/>
          <a:stretch/>
        </p:blipFill>
        <p:spPr bwMode="auto">
          <a:xfrm>
            <a:off x="1119827" y="1484784"/>
            <a:ext cx="6544187" cy="4520365"/>
          </a:xfrm>
          <a:prstGeom prst="rect">
            <a:avLst/>
          </a:prstGeom>
          <a:solidFill>
            <a:schemeClr val="tx1"/>
          </a:solidFill>
          <a:ln/>
          <a:effectLst>
            <a:glow rad="165100">
              <a:srgbClr val="000000"/>
            </a:glow>
            <a:innerShdw blurRad="2032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5868144" y="1628800"/>
            <a:ext cx="2664296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0" hangingPunct="0"/>
            <a:r>
              <a:rPr lang="pt-BR" sz="2000" b="1" dirty="0" smtClean="0">
                <a:solidFill>
                  <a:srgbClr val="6699F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Correia et al, 2012</a:t>
            </a:r>
            <a:endParaRPr lang="en-US" sz="2000" b="1" dirty="0">
              <a:solidFill>
                <a:srgbClr val="6699FF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fld id="{A144ABB0-3E8C-4EF1-A99D-A402911FAB82}" type="datetime1">
              <a:rPr lang="pt-BR" smtClean="0">
                <a:solidFill>
                  <a:srgbClr val="FFFFFF"/>
                </a:solidFill>
              </a:rPr>
              <a:pPr/>
              <a:t>28/02/16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pjchrist@usp.br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C22E4D-C7C1-4970-95B2-F66FCCB381B3}" type="slidenum">
              <a:rPr lang="en-US" smtClean="0">
                <a:solidFill>
                  <a:srgbClr val="FFFFFF"/>
                </a:solidFill>
              </a:rPr>
              <a:pPr/>
              <a:t>74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36052" y="5589240"/>
            <a:ext cx="2876108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eaLnBrk="0" hangingPunct="0"/>
            <a:r>
              <a:rPr lang="pt-BR" sz="1600" b="1" dirty="0" smtClean="0">
                <a:solidFill>
                  <a:srgbClr val="6699FF">
                    <a:lumMod val="75000"/>
                  </a:srgbClr>
                </a:solidFill>
              </a:rPr>
              <a:t>Quantidade de palha ton/ha</a:t>
            </a:r>
            <a:endParaRPr lang="pt-BR" sz="1600" b="1" dirty="0">
              <a:solidFill>
                <a:srgbClr val="6699FF">
                  <a:lumMod val="75000"/>
                </a:srgb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73156" y="3535357"/>
            <a:ext cx="2999539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eaLnBrk="0" hangingPunct="0"/>
            <a:r>
              <a:rPr lang="pt-BR" sz="1600" b="1" dirty="0" smtClean="0">
                <a:solidFill>
                  <a:srgbClr val="6699FF">
                    <a:lumMod val="75000"/>
                  </a:srgbClr>
                </a:solidFill>
              </a:rPr>
              <a:t>Peso da massa seca g/vaso</a:t>
            </a:r>
            <a:endParaRPr lang="pt-BR" sz="1600" b="1" dirty="0">
              <a:solidFill>
                <a:srgbClr val="6699FF">
                  <a:lumMod val="75000"/>
                </a:srgb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46992" y="1379199"/>
            <a:ext cx="2664296" cy="70788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0" hangingPunct="0"/>
            <a:r>
              <a:rPr lang="pt-BR" sz="2000" b="1" dirty="0" smtClean="0">
                <a:solidFill>
                  <a:srgbClr val="6699F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Capim braquiária</a:t>
            </a:r>
          </a:p>
          <a:p>
            <a:pPr algn="ctr" eaLnBrk="0" hangingPunct="0"/>
            <a:r>
              <a:rPr lang="en-US" sz="2000" b="1" dirty="0" smtClean="0">
                <a:solidFill>
                  <a:srgbClr val="6699F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35 DAA</a:t>
            </a:r>
            <a:endParaRPr lang="en-US" sz="2000" b="1" dirty="0">
              <a:solidFill>
                <a:srgbClr val="6699FF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8406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fld id="{EE47B585-2E74-4C3B-BD7A-0B53A7E31562}" type="datetime1">
              <a:rPr lang="pt-BR" smtClean="0">
                <a:solidFill>
                  <a:srgbClr val="FFFFFF"/>
                </a:solidFill>
              </a:rPr>
              <a:pPr/>
              <a:t>28/02/16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C22E4D-C7C1-4970-95B2-F66FCCB381B3}" type="slidenum">
              <a:rPr lang="en-US" smtClean="0">
                <a:solidFill>
                  <a:srgbClr val="FFFFFF"/>
                </a:solidFill>
              </a:rPr>
              <a:pPr/>
              <a:t>75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pjchrist@usp.br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49" t="-6548" r="-5820" b="-5713"/>
          <a:stretch/>
        </p:blipFill>
        <p:spPr bwMode="auto">
          <a:xfrm>
            <a:off x="662152" y="1300552"/>
            <a:ext cx="7078200" cy="4826738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77800">
              <a:srgbClr val="000000"/>
            </a:glow>
            <a:innerShdw blurRad="241300">
              <a:prstClr val="black"/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79512" y="188640"/>
            <a:ext cx="8799257" cy="864096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 quantidade de palha não reduziu a eficácia do herbicida </a:t>
            </a:r>
            <a:r>
              <a:rPr lang="pt-BR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metolachlor </a:t>
            </a:r>
            <a:r>
              <a:rPr lang="pt-B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no controle do </a:t>
            </a:r>
            <a:r>
              <a:rPr lang="pt-BR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capim colonião</a:t>
            </a:r>
            <a:endParaRPr lang="en-US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64188" y="1484784"/>
            <a:ext cx="2664296" cy="40011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0" hangingPunct="0"/>
            <a:r>
              <a:rPr lang="pt-BR" sz="2000" b="1" dirty="0" smtClean="0">
                <a:solidFill>
                  <a:srgbClr val="6699F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Correia et al, 2012</a:t>
            </a:r>
            <a:endParaRPr lang="en-US" sz="2000" b="1" dirty="0">
              <a:solidFill>
                <a:srgbClr val="6699FF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15816" y="5661248"/>
            <a:ext cx="2876108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eaLnBrk="0" hangingPunct="0"/>
            <a:r>
              <a:rPr lang="pt-BR" sz="1600" b="1" dirty="0" smtClean="0">
                <a:solidFill>
                  <a:srgbClr val="6699FF">
                    <a:lumMod val="75000"/>
                  </a:srgbClr>
                </a:solidFill>
              </a:rPr>
              <a:t>Quantidade de palha ton/ha</a:t>
            </a:r>
            <a:endParaRPr lang="pt-BR" sz="1600" b="1" dirty="0">
              <a:solidFill>
                <a:srgbClr val="6699FF">
                  <a:lumMod val="75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430900" y="3632161"/>
            <a:ext cx="2999539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eaLnBrk="0" hangingPunct="0"/>
            <a:r>
              <a:rPr lang="pt-BR" sz="1600" b="1" dirty="0" smtClean="0">
                <a:solidFill>
                  <a:srgbClr val="6699FF">
                    <a:lumMod val="75000"/>
                  </a:srgbClr>
                </a:solidFill>
              </a:rPr>
              <a:t>Peso da massa seca g/vaso</a:t>
            </a:r>
            <a:endParaRPr lang="pt-BR" sz="1600" b="1" dirty="0">
              <a:solidFill>
                <a:srgbClr val="6699FF">
                  <a:lumMod val="75000"/>
                </a:srgb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99792" y="1424970"/>
            <a:ext cx="2664296" cy="70788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0" hangingPunct="0"/>
            <a:r>
              <a:rPr lang="pt-BR" sz="2000" b="1" dirty="0" smtClean="0">
                <a:solidFill>
                  <a:srgbClr val="6699F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Capim colonião</a:t>
            </a:r>
          </a:p>
          <a:p>
            <a:pPr algn="ctr" eaLnBrk="0" hangingPunct="0"/>
            <a:r>
              <a:rPr lang="en-US" sz="2000" b="1" dirty="0" smtClean="0">
                <a:solidFill>
                  <a:srgbClr val="6699F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35 DAA</a:t>
            </a:r>
            <a:endParaRPr lang="en-US" sz="2000" b="1" dirty="0">
              <a:solidFill>
                <a:srgbClr val="6699FF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6087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88640"/>
            <a:ext cx="8856984" cy="1162075"/>
          </a:xfrm>
          <a:ln/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 intervalo entre a aplicação do </a:t>
            </a:r>
            <a:r>
              <a:rPr lang="pt-BR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sulfentrazone</a:t>
            </a:r>
            <a:r>
              <a:rPr lang="pt-B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e a primeira chuva (0, 20, 40, 60 e 90 dias após a aplicação) não reduziram o controle da corda-de-viola</a:t>
            </a:r>
            <a:endParaRPr 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01" r="-2"/>
          <a:stretch/>
        </p:blipFill>
        <p:spPr bwMode="auto">
          <a:xfrm>
            <a:off x="725214" y="1772816"/>
            <a:ext cx="7375178" cy="4263076"/>
          </a:xfrm>
          <a:prstGeom prst="rect">
            <a:avLst/>
          </a:prstGeom>
          <a:solidFill>
            <a:srgbClr val="F8F8F8"/>
          </a:solidFill>
          <a:ln/>
          <a:effectLst>
            <a:glow rad="279400">
              <a:srgbClr val="000000">
                <a:alpha val="83000"/>
              </a:srgbClr>
            </a:glow>
            <a:innerShdw blurRad="355600">
              <a:srgbClr val="000000"/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4881346" y="1946756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pt-BR" b="1" dirty="0" smtClean="0">
                <a:solidFill>
                  <a:srgbClr val="6699FF">
                    <a:lumMod val="75000"/>
                  </a:srgbClr>
                </a:solidFill>
              </a:rPr>
              <a:t>Correia et al, 2013</a:t>
            </a:r>
            <a:endParaRPr lang="en-US" b="1" dirty="0">
              <a:solidFill>
                <a:srgbClr val="6699FF">
                  <a:lumMod val="75000"/>
                </a:srgb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11760" y="5364505"/>
            <a:ext cx="4939173" cy="584775"/>
          </a:xfrm>
          <a:prstGeom prst="rect">
            <a:avLst/>
          </a:prstGeom>
          <a:solidFill>
            <a:srgbClr val="F8F8F8"/>
          </a:solidFill>
        </p:spPr>
        <p:txBody>
          <a:bodyPr wrap="none" rtlCol="0">
            <a:spAutoFit/>
          </a:bodyPr>
          <a:lstStyle/>
          <a:p>
            <a:pPr algn="ctr" eaLnBrk="0" hangingPunct="0"/>
            <a:r>
              <a:rPr lang="pt-BR" sz="1600" b="1" dirty="0" smtClean="0">
                <a:solidFill>
                  <a:srgbClr val="6699FF">
                    <a:lumMod val="75000"/>
                  </a:srgbClr>
                </a:solidFill>
              </a:rPr>
              <a:t>Simulação de chuva</a:t>
            </a:r>
          </a:p>
          <a:p>
            <a:pPr algn="ctr" eaLnBrk="0" hangingPunct="0"/>
            <a:r>
              <a:rPr lang="pt-BR" sz="1600" b="1" dirty="0" smtClean="0">
                <a:solidFill>
                  <a:srgbClr val="6699FF">
                    <a:lumMod val="75000"/>
                  </a:srgbClr>
                </a:solidFill>
              </a:rPr>
              <a:t>Número de dias após aplicação de sulfentrazone</a:t>
            </a:r>
            <a:endParaRPr lang="pt-BR" sz="1600" b="1" dirty="0">
              <a:solidFill>
                <a:srgbClr val="6699FF">
                  <a:lumMod val="75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222051" y="3461812"/>
            <a:ext cx="2954655" cy="584775"/>
          </a:xfrm>
          <a:prstGeom prst="rect">
            <a:avLst/>
          </a:prstGeom>
          <a:solidFill>
            <a:srgbClr val="F8F8F8"/>
          </a:solidFill>
        </p:spPr>
        <p:txBody>
          <a:bodyPr wrap="none" rtlCol="0">
            <a:spAutoFit/>
          </a:bodyPr>
          <a:lstStyle/>
          <a:p>
            <a:pPr algn="ctr" eaLnBrk="0" hangingPunct="0"/>
            <a:r>
              <a:rPr lang="pt-BR" sz="1600" b="1" dirty="0" smtClean="0">
                <a:solidFill>
                  <a:srgbClr val="6699FF">
                    <a:lumMod val="75000"/>
                  </a:srgbClr>
                </a:solidFill>
              </a:rPr>
              <a:t>Biomassa da planta daninha</a:t>
            </a:r>
          </a:p>
          <a:p>
            <a:pPr algn="ctr" eaLnBrk="0" hangingPunct="0"/>
            <a:r>
              <a:rPr lang="pt-BR" sz="1600" b="1" dirty="0" smtClean="0">
                <a:solidFill>
                  <a:srgbClr val="6699FF">
                    <a:lumMod val="75000"/>
                  </a:srgbClr>
                </a:solidFill>
              </a:rPr>
              <a:t>g/vaso</a:t>
            </a:r>
            <a:endParaRPr lang="pt-BR" sz="1600" b="1" dirty="0">
              <a:solidFill>
                <a:srgbClr val="6699FF">
                  <a:lumMod val="75000"/>
                </a:srgb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fld id="{1618C94A-C1FA-46C1-A1EA-9CFADBE2D3E5}" type="datetime1">
              <a:rPr lang="pt-BR" smtClean="0">
                <a:solidFill>
                  <a:srgbClr val="FFFFFF"/>
                </a:solidFill>
              </a:rPr>
              <a:pPr/>
              <a:t>28/02/16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pjchrist@usp.br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C22E4D-C7C1-4970-95B2-F66FCCB381B3}" type="slidenum">
              <a:rPr lang="en-US" smtClean="0">
                <a:solidFill>
                  <a:srgbClr val="FFFFFF"/>
                </a:solidFill>
              </a:rPr>
              <a:pPr/>
              <a:t>76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64188" y="2996952"/>
            <a:ext cx="2664296" cy="40011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0" hangingPunct="0"/>
            <a:r>
              <a:rPr lang="pt-BR" sz="2000" b="1" dirty="0" smtClean="0">
                <a:solidFill>
                  <a:srgbClr val="6699F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Correia et al, 2012</a:t>
            </a:r>
            <a:endParaRPr lang="en-US" sz="2000" b="1" dirty="0">
              <a:solidFill>
                <a:srgbClr val="6699FF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4229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84" y="1530173"/>
            <a:ext cx="7177608" cy="4635131"/>
          </a:xfrm>
          <a:prstGeom prst="rect">
            <a:avLst/>
          </a:prstGeom>
          <a:ln w="38100"/>
          <a:effectLst>
            <a:glow rad="241300">
              <a:srgbClr val="000000">
                <a:alpha val="87000"/>
              </a:srgbClr>
            </a:glow>
            <a:innerShdw blurRad="546100">
              <a:prstClr val="black">
                <a:alpha val="96000"/>
              </a:prstClr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5886222" y="1705665"/>
            <a:ext cx="1962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pt-BR" b="1" dirty="0" smtClean="0">
                <a:solidFill>
                  <a:srgbClr val="6699FF">
                    <a:lumMod val="50000"/>
                  </a:srgbClr>
                </a:solidFill>
              </a:rPr>
              <a:t>Tofoli et al, 2009</a:t>
            </a:r>
            <a:endParaRPr lang="en-US" b="1" dirty="0">
              <a:solidFill>
                <a:srgbClr val="6699FF">
                  <a:lumMod val="50000"/>
                </a:srgbClr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07504" y="156091"/>
            <a:ext cx="8929566" cy="1040661"/>
          </a:xfrm>
          <a:prstGeom prst="rect">
            <a:avLst/>
          </a:prstGeom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22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w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w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pt-BR" sz="20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Lixiviação do </a:t>
            </a:r>
            <a:r>
              <a:rPr lang="pt-BR" sz="2000" kern="0" dirty="0">
                <a:solidFill>
                  <a:srgbClr val="6699F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tebuthiuron</a:t>
            </a:r>
            <a:r>
              <a:rPr lang="pt-BR" sz="20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em função de diferentes volumes de chuva simulada e em diferentes quantidades de palha de cana-de-açúcar sobre o solo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fld id="{1E126795-D3D2-4051-BAB6-1C2203E6042A}" type="datetime1">
              <a:rPr lang="pt-BR" smtClean="0">
                <a:solidFill>
                  <a:srgbClr val="FFFFFF"/>
                </a:solidFill>
              </a:rPr>
              <a:pPr/>
              <a:t>28/02/16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pjchrist@usp.br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C22E4D-C7C1-4970-95B2-F66FCCB381B3}" type="slidenum">
              <a:rPr lang="en-US" smtClean="0">
                <a:solidFill>
                  <a:srgbClr val="FFFFFF"/>
                </a:solidFill>
              </a:rPr>
              <a:pPr/>
              <a:t>77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0810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509" y="84083"/>
            <a:ext cx="8763000" cy="752629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Lixiviação do </a:t>
            </a:r>
            <a:r>
              <a:rPr lang="pt-BR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tebuthiuron</a:t>
            </a:r>
            <a:r>
              <a:rPr lang="pt-BR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com diferentes </a:t>
            </a:r>
            <a:r>
              <a:rPr lang="pt-B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intervalos de </a:t>
            </a:r>
            <a:r>
              <a:rPr lang="pt-BR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tempo entre a aplicação e a simulação de chuva</a:t>
            </a:r>
            <a:endParaRPr 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319"/>
            <a:ext cx="6943198" cy="4899489"/>
          </a:xfrm>
          <a:prstGeom prst="rect">
            <a:avLst/>
          </a:prstGeom>
          <a:ln/>
          <a:effectLst>
            <a:glow rad="292100">
              <a:srgbClr val="000000">
                <a:alpha val="81000"/>
              </a:srgbClr>
            </a:glow>
            <a:innerShdw blurRad="5461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5432896" y="1331476"/>
            <a:ext cx="21226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pt-BR" sz="2000" b="1" dirty="0" smtClean="0">
                <a:solidFill>
                  <a:srgbClr val="6699FF">
                    <a:lumMod val="50000"/>
                  </a:srgbClr>
                </a:solidFill>
              </a:rPr>
              <a:t>T</a:t>
            </a:r>
            <a:r>
              <a:rPr lang="pt-BR" b="1" dirty="0" smtClean="0">
                <a:solidFill>
                  <a:srgbClr val="6699FF">
                    <a:lumMod val="50000"/>
                  </a:srgbClr>
                </a:solidFill>
              </a:rPr>
              <a:t>ofoli</a:t>
            </a:r>
            <a:r>
              <a:rPr lang="pt-BR" sz="2000" b="1" dirty="0" smtClean="0">
                <a:solidFill>
                  <a:srgbClr val="6699FF">
                    <a:lumMod val="50000"/>
                  </a:srgbClr>
                </a:solidFill>
              </a:rPr>
              <a:t> et al, 2009</a:t>
            </a:r>
            <a:endParaRPr lang="en-US" sz="2000" b="1" dirty="0">
              <a:solidFill>
                <a:srgbClr val="6699FF">
                  <a:lumMod val="50000"/>
                </a:srgb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fld id="{D793725E-FFE9-45F0-9D90-859F5F4DF6C0}" type="datetime1">
              <a:rPr lang="pt-BR" smtClean="0">
                <a:solidFill>
                  <a:srgbClr val="FFFFFF"/>
                </a:solidFill>
              </a:rPr>
              <a:pPr/>
              <a:t>28/02/16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pjchrist@usp.br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C22E4D-C7C1-4970-95B2-F66FCCB381B3}" type="slidenum">
              <a:rPr lang="en-US" smtClean="0">
                <a:solidFill>
                  <a:srgbClr val="FFFFFF"/>
                </a:solidFill>
              </a:rPr>
              <a:pPr/>
              <a:t>78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ight Brace 8"/>
          <p:cNvSpPr/>
          <p:nvPr/>
        </p:nvSpPr>
        <p:spPr bwMode="auto">
          <a:xfrm>
            <a:off x="7017072" y="1844824"/>
            <a:ext cx="432048" cy="2160240"/>
          </a:xfrm>
          <a:prstGeom prst="rightBrace">
            <a:avLst>
              <a:gd name="adj1" fmla="val 13510"/>
              <a:gd name="adj2" fmla="val 50000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65100">
              <a:srgbClr val="000000">
                <a:alpha val="92000"/>
              </a:srgb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pt-BR" sz="3200" smtClean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52320" y="2564904"/>
            <a:ext cx="1605571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eaLnBrk="0" hangingPunct="0"/>
            <a:r>
              <a:rPr lang="pt-BR" sz="2000" b="1" dirty="0" smtClean="0">
                <a:solidFill>
                  <a:srgbClr val="6699FF">
                    <a:lumMod val="75000"/>
                  </a:srgbClr>
                </a:solidFill>
              </a:rPr>
              <a:t>30 dias sem chuva</a:t>
            </a:r>
            <a:endParaRPr lang="pt-BR" sz="2000" b="1" dirty="0">
              <a:solidFill>
                <a:srgbClr val="6699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9314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fld id="{7352619E-11AA-4686-B51F-77878CDDC71C}" type="datetime1">
              <a:rPr lang="pt-BR" smtClean="0">
                <a:solidFill>
                  <a:srgbClr val="FFFFFF"/>
                </a:solidFill>
              </a:rPr>
              <a:pPr/>
              <a:t>28/02/16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8F17E2D-A222-4314-B5FA-9581E533EF27}" type="slidenum">
              <a:rPr lang="en-US" smtClean="0">
                <a:solidFill>
                  <a:srgbClr val="FFFFFF"/>
                </a:solidFill>
              </a:rPr>
              <a:pPr/>
              <a:t>79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pjchrist@usp.br</a:t>
            </a: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18" name="Object 5"/>
          <p:cNvGraphicFramePr>
            <a:graphicFrameLocks noChangeAspect="1"/>
          </p:cNvGraphicFramePr>
          <p:nvPr>
            <p:extLst/>
          </p:nvPr>
        </p:nvGraphicFramePr>
        <p:xfrm>
          <a:off x="250825" y="1125538"/>
          <a:ext cx="8462963" cy="434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434" name="Chart" r:id="rId3" imgW="7772681" imgH="4518638" progId="MSGraph.Chart.8">
                  <p:embed followColorScheme="full"/>
                </p:oleObj>
              </mc:Choice>
              <mc:Fallback>
                <p:oleObj name="Chart" r:id="rId3" imgW="7772681" imgH="451863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125538"/>
                        <a:ext cx="8462963" cy="43465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3553018" y="5066020"/>
            <a:ext cx="2419252" cy="52322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t-BR" sz="1400" b="1" dirty="0" smtClean="0">
                <a:solidFill>
                  <a:srgbClr val="000000"/>
                </a:solidFill>
                <a:latin typeface="Tahoma" pitchFamily="34" charset="0"/>
              </a:rPr>
              <a:t>% Controle aos </a:t>
            </a:r>
            <a:r>
              <a:rPr lang="pt-BR" sz="1400" b="1" dirty="0" smtClean="0">
                <a:solidFill>
                  <a:srgbClr val="0033CC"/>
                </a:solidFill>
                <a:latin typeface="Tahoma" pitchFamily="34" charset="0"/>
              </a:rPr>
              <a:t>178 DAA</a:t>
            </a:r>
          </a:p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Tahoma" pitchFamily="34" charset="0"/>
              </a:rPr>
              <a:t>(3,0 pl. </a:t>
            </a:r>
            <a:r>
              <a:rPr lang="en-US" sz="1400" b="1" dirty="0" err="1" smtClean="0">
                <a:solidFill>
                  <a:srgbClr val="000000"/>
                </a:solidFill>
                <a:latin typeface="Tahoma" pitchFamily="34" charset="0"/>
              </a:rPr>
              <a:t>colonião</a:t>
            </a:r>
            <a:r>
              <a:rPr lang="en-US" sz="1400" b="1" dirty="0" smtClean="0">
                <a:solidFill>
                  <a:srgbClr val="000000"/>
                </a:solidFill>
                <a:latin typeface="Tahoma" pitchFamily="34" charset="0"/>
              </a:rPr>
              <a:t>/m</a:t>
            </a:r>
            <a:r>
              <a:rPr lang="en-US" sz="1400" b="1" baseline="30000" dirty="0" smtClean="0">
                <a:solidFill>
                  <a:srgbClr val="000000"/>
                </a:solidFill>
                <a:latin typeface="Tahoma" pitchFamily="34" charset="0"/>
              </a:rPr>
              <a:t>2</a:t>
            </a:r>
            <a:r>
              <a:rPr lang="en-US" sz="1400" b="1" dirty="0" smtClean="0">
                <a:solidFill>
                  <a:srgbClr val="000000"/>
                </a:solidFill>
                <a:latin typeface="Tahoma" pitchFamily="34" charset="0"/>
              </a:rPr>
              <a:t>)</a:t>
            </a:r>
            <a:endParaRPr lang="pt-BR" sz="1400" b="1" dirty="0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6012160" y="5085184"/>
            <a:ext cx="2419252" cy="52322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t-BR" sz="1400" b="1" dirty="0" smtClean="0">
                <a:solidFill>
                  <a:srgbClr val="000000"/>
                </a:solidFill>
                <a:latin typeface="Tahoma" pitchFamily="34" charset="0"/>
              </a:rPr>
              <a:t>% Controle aos </a:t>
            </a:r>
            <a:r>
              <a:rPr lang="pt-BR" sz="1400" b="1" dirty="0" smtClean="0">
                <a:solidFill>
                  <a:srgbClr val="0033CC"/>
                </a:solidFill>
                <a:latin typeface="Tahoma" pitchFamily="34" charset="0"/>
              </a:rPr>
              <a:t>122 DAA</a:t>
            </a:r>
          </a:p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Tahoma" pitchFamily="34" charset="0"/>
              </a:rPr>
              <a:t>(4,0 pl. </a:t>
            </a:r>
            <a:r>
              <a:rPr lang="en-US" sz="1400" b="1" dirty="0" err="1" smtClean="0">
                <a:solidFill>
                  <a:srgbClr val="000000"/>
                </a:solidFill>
                <a:latin typeface="Tahoma" pitchFamily="34" charset="0"/>
              </a:rPr>
              <a:t>colonião</a:t>
            </a:r>
            <a:r>
              <a:rPr lang="en-US" sz="1400" b="1" dirty="0" smtClean="0">
                <a:solidFill>
                  <a:srgbClr val="000000"/>
                </a:solidFill>
                <a:latin typeface="Tahoma" pitchFamily="34" charset="0"/>
              </a:rPr>
              <a:t>/m</a:t>
            </a:r>
            <a:r>
              <a:rPr lang="en-US" sz="1400" b="1" baseline="30000" dirty="0" smtClean="0">
                <a:solidFill>
                  <a:srgbClr val="000000"/>
                </a:solidFill>
                <a:latin typeface="Tahoma" pitchFamily="34" charset="0"/>
              </a:rPr>
              <a:t>2</a:t>
            </a:r>
            <a:r>
              <a:rPr lang="en-US" sz="1400" b="1" dirty="0" smtClean="0">
                <a:solidFill>
                  <a:srgbClr val="000000"/>
                </a:solidFill>
                <a:latin typeface="Tahoma" pitchFamily="34" charset="0"/>
              </a:rPr>
              <a:t>)</a:t>
            </a:r>
            <a:endParaRPr lang="pt-BR" sz="1400" b="1" dirty="0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960730" y="5092529"/>
            <a:ext cx="2419252" cy="52322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t-BR" sz="1400" b="1" dirty="0" smtClean="0">
                <a:solidFill>
                  <a:srgbClr val="000000"/>
                </a:solidFill>
                <a:latin typeface="Tahoma" pitchFamily="34" charset="0"/>
              </a:rPr>
              <a:t>% Controle aos </a:t>
            </a:r>
            <a:r>
              <a:rPr lang="pt-BR" sz="1400" b="1" dirty="0" smtClean="0">
                <a:solidFill>
                  <a:srgbClr val="0033CC"/>
                </a:solidFill>
                <a:latin typeface="Tahoma" pitchFamily="34" charset="0"/>
              </a:rPr>
              <a:t>208 DAA</a:t>
            </a:r>
          </a:p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Tahoma" pitchFamily="34" charset="0"/>
              </a:rPr>
              <a:t>(7,0 pl. </a:t>
            </a:r>
            <a:r>
              <a:rPr lang="en-US" sz="1400" b="1" dirty="0" err="1" smtClean="0">
                <a:solidFill>
                  <a:srgbClr val="000000"/>
                </a:solidFill>
                <a:latin typeface="Tahoma" pitchFamily="34" charset="0"/>
              </a:rPr>
              <a:t>colonião</a:t>
            </a:r>
            <a:r>
              <a:rPr lang="en-US" sz="1400" b="1" dirty="0" smtClean="0">
                <a:solidFill>
                  <a:srgbClr val="000000"/>
                </a:solidFill>
                <a:latin typeface="Tahoma" pitchFamily="34" charset="0"/>
              </a:rPr>
              <a:t>/m</a:t>
            </a:r>
            <a:r>
              <a:rPr lang="en-US" sz="1400" b="1" baseline="30000" dirty="0" smtClean="0">
                <a:solidFill>
                  <a:srgbClr val="000000"/>
                </a:solidFill>
                <a:latin typeface="Tahoma" pitchFamily="34" charset="0"/>
              </a:rPr>
              <a:t>2</a:t>
            </a:r>
            <a:r>
              <a:rPr lang="en-US" sz="1400" b="1" dirty="0" smtClean="0">
                <a:solidFill>
                  <a:srgbClr val="000000"/>
                </a:solidFill>
                <a:latin typeface="Tahoma" pitchFamily="34" charset="0"/>
              </a:rPr>
              <a:t>)</a:t>
            </a:r>
            <a:endParaRPr lang="pt-BR" sz="1400" b="1" dirty="0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308766" y="3076403"/>
            <a:ext cx="2507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kern="0" dirty="0" smtClean="0">
                <a:solidFill>
                  <a:srgbClr val="000000"/>
                </a:solidFill>
              </a:rPr>
              <a:t>180 g/ha Provence</a:t>
            </a:r>
          </a:p>
        </p:txBody>
      </p:sp>
      <p:sp>
        <p:nvSpPr>
          <p:cNvPr id="23" name="TextBox 22"/>
          <p:cNvSpPr txBox="1"/>
          <p:nvPr/>
        </p:nvSpPr>
        <p:spPr>
          <a:xfrm rot="16200000">
            <a:off x="1358107" y="3080838"/>
            <a:ext cx="2507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kern="0" dirty="0" smtClean="0">
                <a:solidFill>
                  <a:srgbClr val="000000"/>
                </a:solidFill>
              </a:rPr>
              <a:t>200 g/ha Provence</a:t>
            </a:r>
          </a:p>
        </p:txBody>
      </p:sp>
      <p:sp>
        <p:nvSpPr>
          <p:cNvPr id="24" name="TextBox 23"/>
          <p:cNvSpPr txBox="1"/>
          <p:nvPr/>
        </p:nvSpPr>
        <p:spPr>
          <a:xfrm rot="16200000">
            <a:off x="2870274" y="3004395"/>
            <a:ext cx="2507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kern="0" dirty="0" smtClean="0">
                <a:solidFill>
                  <a:srgbClr val="000000"/>
                </a:solidFill>
              </a:rPr>
              <a:t>180 g/ha Provence</a:t>
            </a:r>
          </a:p>
        </p:txBody>
      </p:sp>
      <p:sp>
        <p:nvSpPr>
          <p:cNvPr id="25" name="TextBox 24"/>
          <p:cNvSpPr txBox="1"/>
          <p:nvPr/>
        </p:nvSpPr>
        <p:spPr>
          <a:xfrm rot="16200000">
            <a:off x="3919615" y="3008830"/>
            <a:ext cx="2507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kern="0" dirty="0" smtClean="0">
                <a:solidFill>
                  <a:srgbClr val="000000"/>
                </a:solidFill>
              </a:rPr>
              <a:t>200 g/ha Provence</a:t>
            </a:r>
          </a:p>
        </p:txBody>
      </p:sp>
      <p:sp>
        <p:nvSpPr>
          <p:cNvPr id="26" name="TextBox 25"/>
          <p:cNvSpPr txBox="1"/>
          <p:nvPr/>
        </p:nvSpPr>
        <p:spPr>
          <a:xfrm rot="16200000">
            <a:off x="5461086" y="3011346"/>
            <a:ext cx="2366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kern="0" dirty="0" smtClean="0">
                <a:solidFill>
                  <a:srgbClr val="000000"/>
                </a:solidFill>
              </a:rPr>
              <a:t>100g/ha Provence</a:t>
            </a:r>
          </a:p>
        </p:txBody>
      </p:sp>
      <p:sp>
        <p:nvSpPr>
          <p:cNvPr id="27" name="TextBox 26"/>
          <p:cNvSpPr txBox="1"/>
          <p:nvPr/>
        </p:nvSpPr>
        <p:spPr>
          <a:xfrm rot="16200000">
            <a:off x="6475161" y="3015781"/>
            <a:ext cx="24368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kern="0" dirty="0" smtClean="0">
                <a:solidFill>
                  <a:srgbClr val="000000"/>
                </a:solidFill>
              </a:rPr>
              <a:t>125 g/ha Provence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403902" y="5791534"/>
            <a:ext cx="2392234" cy="461665"/>
          </a:xfrm>
          <a:prstGeom prst="rect">
            <a:avLst/>
          </a:prstGeom>
          <a:solidFill>
            <a:srgbClr val="F8F8F8"/>
          </a:solidFill>
          <a:ln w="28575">
            <a:solidFill>
              <a:srgbClr val="F8F8F8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kern="0" dirty="0" smtClean="0">
                <a:solidFill>
                  <a:srgbClr val="000000"/>
                </a:solidFill>
              </a:rPr>
              <a:t>Resultados – Velini – Unesp/campus Botucatu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259632" y="116632"/>
            <a:ext cx="6552727" cy="830997"/>
          </a:xfrm>
          <a:prstGeom prst="rect">
            <a:avLst/>
          </a:prstGeom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Controle capim colonião com </a:t>
            </a:r>
            <a:r>
              <a:rPr lang="pt-BR" sz="2400" b="1" kern="0" dirty="0" smtClean="0">
                <a:solidFill>
                  <a:srgbClr val="6699F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Provence</a:t>
            </a:r>
            <a:r>
              <a:rPr lang="pt-BR" sz="2400" b="1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em área com 7,5 ton/ha</a:t>
            </a:r>
          </a:p>
        </p:txBody>
      </p:sp>
    </p:spTree>
    <p:extLst>
      <p:ext uri="{BB962C8B-B14F-4D97-AF65-F5344CB8AC3E}">
        <p14:creationId xmlns:p14="http://schemas.microsoft.com/office/powerpoint/2010/main" val="34373714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E8348-42E4-464F-A169-1D12A5D70302}" type="datetime1">
              <a:rPr lang="pt-BR"/>
              <a:pPr/>
              <a:t>28/02/16</a:t>
            </a:fld>
            <a:endParaRPr lang="pt-BR"/>
          </a:p>
        </p:txBody>
      </p:sp>
      <p:sp>
        <p:nvSpPr>
          <p:cNvPr id="11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pjchrist@esalq.usp.br</a:t>
            </a:r>
          </a:p>
        </p:txBody>
      </p:sp>
      <p:sp>
        <p:nvSpPr>
          <p:cNvPr id="12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7AC14-1DDF-477C-96F2-6A3D3EF5358A}" type="slidenum">
              <a:rPr lang="pt-BR"/>
              <a:pPr/>
              <a:t>8</a:t>
            </a:fld>
            <a:endParaRPr lang="pt-BR"/>
          </a:p>
        </p:txBody>
      </p:sp>
      <p:pic>
        <p:nvPicPr>
          <p:cNvPr id="22938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275" y="1124744"/>
            <a:ext cx="8043863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9381" name="Text Box 5"/>
          <p:cNvSpPr txBox="1">
            <a:spLocks noChangeArrowheads="1"/>
          </p:cNvSpPr>
          <p:nvPr/>
        </p:nvSpPr>
        <p:spPr bwMode="auto">
          <a:xfrm>
            <a:off x="1258888" y="495300"/>
            <a:ext cx="6697488" cy="461665"/>
          </a:xfrm>
          <a:prstGeom prst="rect">
            <a:avLst/>
          </a:prstGeom>
          <a:noFill/>
          <a:ln w="28575">
            <a:solidFill>
              <a:schemeClr val="bg1"/>
            </a:solidFill>
            <a:headEnd/>
            <a:tailEnd/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008000"/>
                </a:solidFill>
              </a:rPr>
              <a:t>Eletronegatividade e a polaridade das moléculas</a:t>
            </a:r>
          </a:p>
        </p:txBody>
      </p:sp>
      <p:sp>
        <p:nvSpPr>
          <p:cNvPr id="229382" name="Text Box 6"/>
          <p:cNvSpPr txBox="1">
            <a:spLocks noChangeArrowheads="1"/>
          </p:cNvSpPr>
          <p:nvPr/>
        </p:nvSpPr>
        <p:spPr bwMode="auto">
          <a:xfrm>
            <a:off x="899592" y="4456162"/>
            <a:ext cx="844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/>
              <a:t>H     O</a:t>
            </a:r>
          </a:p>
        </p:txBody>
      </p:sp>
      <p:sp>
        <p:nvSpPr>
          <p:cNvPr id="229383" name="Text Box 7"/>
          <p:cNvSpPr txBox="1">
            <a:spLocks noChangeArrowheads="1"/>
          </p:cNvSpPr>
          <p:nvPr/>
        </p:nvSpPr>
        <p:spPr bwMode="auto">
          <a:xfrm>
            <a:off x="1926704" y="4437112"/>
            <a:ext cx="6191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/>
              <a:t>Diferença de eletro negatividade = 3,5 – 2,1 = 1,4 - polar</a:t>
            </a:r>
          </a:p>
        </p:txBody>
      </p:sp>
      <p:sp>
        <p:nvSpPr>
          <p:cNvPr id="229384" name="Text Box 8"/>
          <p:cNvSpPr txBox="1">
            <a:spLocks noChangeArrowheads="1"/>
          </p:cNvSpPr>
          <p:nvPr/>
        </p:nvSpPr>
        <p:spPr bwMode="auto">
          <a:xfrm>
            <a:off x="1926704" y="4862562"/>
            <a:ext cx="6318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/>
              <a:t>Diferença de eletro negatividade = 2,5 – 2,1 = 0,4 - apolar</a:t>
            </a:r>
          </a:p>
        </p:txBody>
      </p:sp>
      <p:sp>
        <p:nvSpPr>
          <p:cNvPr id="229385" name="Text Box 9"/>
          <p:cNvSpPr txBox="1">
            <a:spLocks noChangeArrowheads="1"/>
          </p:cNvSpPr>
          <p:nvPr/>
        </p:nvSpPr>
        <p:spPr bwMode="auto">
          <a:xfrm>
            <a:off x="918642" y="4868912"/>
            <a:ext cx="831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/>
              <a:t>H     C</a:t>
            </a:r>
          </a:p>
        </p:txBody>
      </p:sp>
      <p:sp>
        <p:nvSpPr>
          <p:cNvPr id="229386" name="Line 10"/>
          <p:cNvSpPr>
            <a:spLocks noChangeShapeType="1"/>
          </p:cNvSpPr>
          <p:nvPr/>
        </p:nvSpPr>
        <p:spPr bwMode="auto">
          <a:xfrm>
            <a:off x="1207567" y="4653012"/>
            <a:ext cx="2159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229387" name="Line 11"/>
          <p:cNvSpPr>
            <a:spLocks noChangeShapeType="1"/>
          </p:cNvSpPr>
          <p:nvPr/>
        </p:nvSpPr>
        <p:spPr bwMode="auto">
          <a:xfrm>
            <a:off x="1207567" y="5053062"/>
            <a:ext cx="2159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3"/>
          <p:cNvGraphicFramePr>
            <a:graphicFrameLocks noChangeAspect="1"/>
          </p:cNvGraphicFramePr>
          <p:nvPr/>
        </p:nvGraphicFramePr>
        <p:xfrm>
          <a:off x="214282" y="1285860"/>
          <a:ext cx="8310588" cy="4083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58" name="Gráfico" r:id="rId4" imgW="8763135" imgH="4305300" progId="Excel.Sheet.8">
                  <p:embed/>
                </p:oleObj>
              </mc:Choice>
              <mc:Fallback>
                <p:oleObj name="Gráfico" r:id="rId4" imgW="8763135" imgH="43053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282" y="1285860"/>
                        <a:ext cx="8310588" cy="4083028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4857752" y="5643578"/>
            <a:ext cx="3257549" cy="338554"/>
          </a:xfrm>
          <a:prstGeom prst="rect">
            <a:avLst/>
          </a:prstGeom>
          <a:ln w="19050">
            <a:solidFill>
              <a:schemeClr val="tx1"/>
            </a:solidFill>
            <a:headEnd/>
            <a:tailEnd/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sz="1600" b="1" dirty="0">
                <a:solidFill>
                  <a:srgbClr val="262699"/>
                </a:solidFill>
                <a:latin typeface="Arial" pitchFamily="34" charset="0"/>
                <a:cs typeface="Arial" pitchFamily="34" charset="0"/>
              </a:rPr>
              <a:t>Adaptado de </a:t>
            </a:r>
            <a:r>
              <a:rPr lang="pt-BR" sz="1600" b="1" dirty="0" err="1">
                <a:solidFill>
                  <a:srgbClr val="262699"/>
                </a:solidFill>
                <a:latin typeface="Arial" pitchFamily="34" charset="0"/>
                <a:cs typeface="Arial" pitchFamily="34" charset="0"/>
              </a:rPr>
              <a:t>Tofoli</a:t>
            </a:r>
            <a:r>
              <a:rPr lang="pt-BR" sz="1600" b="1" dirty="0">
                <a:solidFill>
                  <a:srgbClr val="262699"/>
                </a:solidFill>
                <a:latin typeface="Arial" pitchFamily="34" charset="0"/>
                <a:cs typeface="Arial" pitchFamily="34" charset="0"/>
              </a:rPr>
              <a:t> et </a:t>
            </a:r>
            <a:r>
              <a:rPr lang="pt-BR" sz="1600" b="1" dirty="0" err="1">
                <a:solidFill>
                  <a:srgbClr val="262699"/>
                </a:solidFill>
                <a:latin typeface="Arial" pitchFamily="34" charset="0"/>
                <a:cs typeface="Arial" pitchFamily="34" charset="0"/>
              </a:rPr>
              <a:t>al</a:t>
            </a:r>
            <a:r>
              <a:rPr lang="pt-BR" sz="1600" b="1" dirty="0">
                <a:solidFill>
                  <a:srgbClr val="262699"/>
                </a:solidFill>
                <a:latin typeface="Arial" pitchFamily="34" charset="0"/>
                <a:cs typeface="Arial" pitchFamily="34" charset="0"/>
              </a:rPr>
              <a:t> (2004)</a:t>
            </a:r>
            <a:endParaRPr lang="en-US" sz="1600" b="1" dirty="0">
              <a:solidFill>
                <a:srgbClr val="262699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Conector reto 7"/>
          <p:cNvCxnSpPr/>
          <p:nvPr/>
        </p:nvCxnSpPr>
        <p:spPr>
          <a:xfrm rot="10800000">
            <a:off x="1285875" y="2660033"/>
            <a:ext cx="7572375" cy="1588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Espaço Reservado para Data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3B85376-6B4C-4167-8956-89BB00B2B71C}" type="datetime1">
              <a:rPr lang="pt-BR" smtClean="0">
                <a:solidFill>
                  <a:srgbClr val="FFFFFF"/>
                </a:solidFill>
              </a:rPr>
              <a:pPr>
                <a:defRPr/>
              </a:pPr>
              <a:t>28/02/16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45E93F-8BCA-4EA5-8EE8-E0D3CDEE0787}" type="slidenum">
              <a:rPr smtClean="0">
                <a:solidFill>
                  <a:srgbClr val="FFFFFF"/>
                </a:solidFill>
              </a:rPr>
              <a:pPr>
                <a:defRPr/>
              </a:pPr>
              <a:t>80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smtClean="0">
                <a:solidFill>
                  <a:srgbClr val="FFFFFF"/>
                </a:solidFill>
              </a:rPr>
              <a:t>pjchrist@esalq.usp.br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0" name="Botão de ação: Personalizar 9">
            <a:hlinkClick r:id="rId6" action="ppaction://hlinksldjump" highlightClick="1"/>
          </p:cNvPr>
          <p:cNvSpPr/>
          <p:nvPr/>
        </p:nvSpPr>
        <p:spPr>
          <a:xfrm>
            <a:off x="8715375" y="6572250"/>
            <a:ext cx="428625" cy="28575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pt-BR" sz="320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1560" y="188640"/>
            <a:ext cx="7992888" cy="830997"/>
          </a:xfrm>
          <a:prstGeom prst="rect">
            <a:avLst/>
          </a:prstGeom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0" hangingPunct="0"/>
            <a:r>
              <a:rPr lang="pt-BR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Imazapic recuperado (desorvido) após quatro períodos de seca </a:t>
            </a:r>
          </a:p>
        </p:txBody>
      </p:sp>
    </p:spTree>
    <p:extLst>
      <p:ext uri="{BB962C8B-B14F-4D97-AF65-F5344CB8AC3E}">
        <p14:creationId xmlns:p14="http://schemas.microsoft.com/office/powerpoint/2010/main" val="40851944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:\Pedro 2012 e\12a Palestras Simposios Econtros\Palestras\58 - Bayer - Usina da Pedra 09-08\2 - fotos\Recolhimento de palha (7).JPG"/>
          <p:cNvPicPr>
            <a:picLocks noGrp="1" noChangeAspect="1" noChangeArrowheads="1"/>
          </p:cNvPicPr>
          <p:nvPr>
            <p:ph type="pic" sz="quarter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2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own Arrow 1"/>
          <p:cNvSpPr/>
          <p:nvPr/>
        </p:nvSpPr>
        <p:spPr>
          <a:xfrm>
            <a:off x="1043608" y="2636912"/>
            <a:ext cx="576064" cy="936104"/>
          </a:xfrm>
          <a:prstGeom prst="downArrow">
            <a:avLst/>
          </a:prstGeom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pt-BR" sz="3200">
              <a:solidFill>
                <a:srgbClr val="FFFFFF"/>
              </a:solidFill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7668344" y="3429000"/>
            <a:ext cx="576064" cy="936104"/>
          </a:xfrm>
          <a:prstGeom prst="downArrow">
            <a:avLst/>
          </a:prstGeom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pt-BR" sz="320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188640"/>
            <a:ext cx="7992888" cy="830997"/>
          </a:xfrm>
          <a:prstGeom prst="rect">
            <a:avLst/>
          </a:prstGeom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0" hangingPunct="0"/>
            <a:r>
              <a:rPr lang="pt-BR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Desuniformidade da palha deixada após o recolhimento para produção de bioeletriciade</a:t>
            </a:r>
            <a:endParaRPr lang="pt-BR" sz="2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fld id="{03ABDA8B-47F4-4AC1-B00A-5BAECD1F484F}" type="datetime1">
              <a:rPr lang="pt-BR" smtClean="0">
                <a:solidFill>
                  <a:srgbClr val="FFFFFF"/>
                </a:solidFill>
              </a:rPr>
              <a:pPr/>
              <a:t>28/02/16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pjchrist@usp.br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8F17E2D-A222-4314-B5FA-9581E533EF27}" type="slidenum">
              <a:rPr lang="en-US" smtClean="0">
                <a:solidFill>
                  <a:srgbClr val="FFFFFF"/>
                </a:solidFill>
              </a:rPr>
              <a:pPr/>
              <a:t>81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0334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0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5261766" cy="3946670"/>
          </a:xfrm>
          <a:ln w="38100">
            <a:headEnd/>
            <a:tailEnd/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247813" name="AutoShape 5"/>
          <p:cNvSpPr>
            <a:spLocks noChangeArrowheads="1"/>
          </p:cNvSpPr>
          <p:nvPr/>
        </p:nvSpPr>
        <p:spPr bwMode="auto">
          <a:xfrm>
            <a:off x="179512" y="188640"/>
            <a:ext cx="8768132" cy="954107"/>
          </a:xfrm>
          <a:prstGeom prst="roundRect">
            <a:avLst>
              <a:gd name="adj" fmla="val 0"/>
            </a:avLst>
          </a:prstGeom>
          <a:ln/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pt-BR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Regiões/épocas/variedades com dificuldades de brotação em temperaturas mais baixas</a:t>
            </a:r>
            <a:endParaRPr lang="pt-BR" sz="32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3" descr="100_17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3820994"/>
            <a:ext cx="4519660" cy="2848441"/>
          </a:xfrm>
          <a:prstGeom prst="rect">
            <a:avLst/>
          </a:prstGeom>
          <a:ln w="38100">
            <a:headEnd/>
            <a:tailEnd/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fld id="{1AFE56C2-4E5F-4D42-A226-98812E7F93E6}" type="datetime1">
              <a:rPr lang="pt-BR" smtClean="0">
                <a:solidFill>
                  <a:srgbClr val="FFFFFF"/>
                </a:solidFill>
              </a:rPr>
              <a:pPr/>
              <a:t>28/02/16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pjchrist@usp.br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8F17E2D-A222-4314-B5FA-9581E533EF27}" type="slidenum">
              <a:rPr lang="en-US" smtClean="0">
                <a:solidFill>
                  <a:srgbClr val="FFFFFF"/>
                </a:solidFill>
              </a:rPr>
              <a:pPr/>
              <a:t>82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9875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100_17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80" y="980728"/>
            <a:ext cx="8569325" cy="5400675"/>
          </a:xfrm>
          <a:prstGeom prst="rect">
            <a:avLst/>
          </a:prstGeom>
          <a:solidFill>
            <a:srgbClr val="FFFFCC"/>
          </a:solidFill>
          <a:ln>
            <a:solidFill>
              <a:schemeClr val="bg1"/>
            </a:solidFill>
            <a:headEnd/>
            <a:tailEnd/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19460" name="AutoShape 4"/>
          <p:cNvSpPr>
            <a:spLocks noChangeArrowheads="1"/>
          </p:cNvSpPr>
          <p:nvPr/>
        </p:nvSpPr>
        <p:spPr bwMode="auto">
          <a:xfrm>
            <a:off x="323849" y="117004"/>
            <a:ext cx="8640763" cy="64770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>
            <a:solidFill>
              <a:schemeClr val="bg1"/>
            </a:solidFill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lnSpc>
                <a:spcPct val="80000"/>
              </a:lnSpc>
            </a:pPr>
            <a:r>
              <a:rPr lang="pt-BR" sz="24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Áreas com manejo da palha ?????</a:t>
            </a:r>
          </a:p>
        </p:txBody>
      </p:sp>
      <p:sp>
        <p:nvSpPr>
          <p:cNvPr id="200709" name="Rectangle 5"/>
          <p:cNvSpPr>
            <a:spLocks noChangeArrowheads="1"/>
          </p:cNvSpPr>
          <p:nvPr/>
        </p:nvSpPr>
        <p:spPr bwMode="auto">
          <a:xfrm>
            <a:off x="2195736" y="1484784"/>
            <a:ext cx="3744515" cy="3022600"/>
          </a:xfrm>
          <a:prstGeom prst="rect">
            <a:avLst/>
          </a:prstGeom>
          <a:solidFill>
            <a:srgbClr val="FFFFCC"/>
          </a:solidFill>
          <a:ln>
            <a:solidFill>
              <a:schemeClr val="bg1"/>
            </a:solidFill>
            <a:headEnd/>
            <a:tailEnd/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0488" tIns="44450" rIns="90488" bIns="44450">
            <a:spAutoFit/>
          </a:bodyPr>
          <a:lstStyle/>
          <a:p>
            <a:pPr eaLnBrk="0" hangingPunct="0">
              <a:tabLst>
                <a:tab pos="4200525" algn="l"/>
              </a:tabLst>
            </a:pPr>
            <a:endParaRPr lang="pt-BR" sz="2400" b="1" i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algn="ctr" eaLnBrk="0" hangingPunct="0">
              <a:tabLst>
                <a:tab pos="4200525" algn="l"/>
              </a:tabLst>
            </a:pPr>
            <a:r>
              <a:rPr lang="pt-BR" sz="24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E as gramíneas ???</a:t>
            </a:r>
          </a:p>
          <a:p>
            <a:pPr algn="ctr" eaLnBrk="0" hangingPunct="0">
              <a:tabLst>
                <a:tab pos="4200525" algn="l"/>
              </a:tabLst>
            </a:pPr>
            <a:endParaRPr lang="pt-BR" sz="24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buFont typeface="Wingdings" pitchFamily="2" charset="2"/>
              <a:buChar char="ü"/>
              <a:tabLst>
                <a:tab pos="4200525" algn="l"/>
              </a:tabLst>
            </a:pPr>
            <a:r>
              <a:rPr lang="pt-BR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Capim colonião</a:t>
            </a:r>
          </a:p>
          <a:p>
            <a:pPr marL="342900" indent="-342900" eaLnBrk="0" hangingPunct="0">
              <a:buFont typeface="Wingdings" pitchFamily="2" charset="2"/>
              <a:buChar char="ü"/>
              <a:tabLst>
                <a:tab pos="4200525" algn="l"/>
              </a:tabLst>
            </a:pPr>
            <a:r>
              <a:rPr lang="pt-BR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Capim braquiária</a:t>
            </a:r>
          </a:p>
          <a:p>
            <a:pPr marL="342900" indent="-342900" eaLnBrk="0" hangingPunct="0">
              <a:buFont typeface="Wingdings" pitchFamily="2" charset="2"/>
              <a:buChar char="ü"/>
              <a:tabLst>
                <a:tab pos="4200525" algn="l"/>
              </a:tabLst>
            </a:pPr>
            <a:r>
              <a:rPr lang="pt-BR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Capim marmelada</a:t>
            </a:r>
          </a:p>
          <a:p>
            <a:pPr marL="342900" indent="-342900" eaLnBrk="0" hangingPunct="0">
              <a:buFont typeface="Wingdings" pitchFamily="2" charset="2"/>
              <a:buChar char="ü"/>
              <a:tabLst>
                <a:tab pos="4200525" algn="l"/>
              </a:tabLst>
            </a:pPr>
            <a:r>
              <a:rPr lang="pt-BR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Capim colchão</a:t>
            </a:r>
          </a:p>
          <a:p>
            <a:pPr eaLnBrk="0" hangingPunct="0">
              <a:buFontTx/>
              <a:buChar char="•"/>
              <a:tabLst>
                <a:tab pos="4200525" algn="l"/>
              </a:tabLst>
            </a:pPr>
            <a:endParaRPr lang="pt-BR" sz="24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fld id="{2801BDC2-2D1D-44D0-8818-9EE22D86EFFB}" type="datetime1">
              <a:rPr lang="pt-BR" smtClean="0">
                <a:solidFill>
                  <a:srgbClr val="FFFFFF"/>
                </a:solidFill>
              </a:rPr>
              <a:pPr/>
              <a:t>28/02/16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pjchrist@usp.br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8F17E2D-A222-4314-B5FA-9581E533EF27}" type="slidenum">
              <a:rPr lang="en-US" smtClean="0">
                <a:solidFill>
                  <a:srgbClr val="FFFFFF"/>
                </a:solidFill>
              </a:rPr>
              <a:pPr/>
              <a:t>83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2307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0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09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>
                <a:solidFill>
                  <a:srgbClr val="008000"/>
                </a:solidFill>
                <a:hlinkClick r:id="rId2" action="ppaction://hlinksldjump"/>
              </a:rPr>
              <a:t>Considerações finais</a:t>
            </a:r>
            <a:endParaRPr lang="pt-BR" dirty="0">
              <a:solidFill>
                <a:srgbClr val="008000"/>
              </a:solidFill>
              <a:hlinkClick r:id="rId2" action="ppaction://hlinksldjump"/>
            </a:endParaRPr>
          </a:p>
        </p:txBody>
      </p:sp>
      <p:sp>
        <p:nvSpPr>
          <p:cNvPr id="4" name="AutoShape 2" descr="data:image/jpg;base64,/9j/4AAQSkZJRgABAQAAAQABAAD/2wCEAAkGBhQSEBQUExQUFBUUFxQXFRUUFRQUFxUUFBQXFBQXFxcXHCYeFxkjGhQUHy8gIycpLCwsFR4xNTAqNSYrLCkBCQoKDgwOGg8PGikcHCQsKSkpLCksLCkpKSkpKSkpLCkpKSkpLCwpLCwsKSksLCwpLCkpLCwsKSwpKSwpKSkpKf/AABEIAM0AuAMBIgACEQEDEQH/xAAcAAABBQEBAQAAAAAAAAAAAAACAQMEBQYABwj/xAA7EAABAwIDBgQDBwQABwAAAAABAAIDBBEFEiEGMUFRYXETIoGRMrHwByNCUqHB0RRicoIkNENzkuHx/8QAGgEAAgMBAQAAAAAAAAAAAAAAAAIBAwQFBv/EACgRAAICAgICAQMEAwAAAAAAAAABAhEDIRIxBEFhBRNRFCKx8DJCkf/aAAwDAQACEQMRAD8AbfObo45DdMvQ+MQsZBZscn2OVbDOp8BuEASWuRByBqJFgFmXFyQIZHWBJUDUZva/ELMyjssUxhKtto8QDpCN9lWsmPAK2PR3vGx8YpD0bE8GplrinmMPFOmdWCFCcalDUpTF6Qi6nhL3gdVzloMAwy3mPFLN0jN5OT7cG2W+HUwY0aKS8orICFms8hOTnJtmR26os0d/rReale0YzS54iF5BX05ZI4K3FL0WLojRlSCozk8w6K4fG60G0rkBKRSW8j1uQKK+/JWMoTRashz2hunaVZwlRYrfQU2EBAIeaUYSsjRhiCQFn9rMV8NhA3lX9RIGNudF55tBibZZLDWymKs1+Lic5WVEMRcbuO9TmABLBH0Txsr0elxYqQLXBOhAIwUYZZSakhURCQO5rimHJOHU2d4W1poMrQFmdnIbuutfkWLPLdHC+oyuSiM5UhanC1cQs/I5XFEZ0dwQvMdtsNyS5hzXqZCz+1+FeJETbgmxT4yGSPJCFzDZOSxlriDvCbIXSK6DcuQtK5SNZ7E4oSU+6DmhbTrFaM3FjcZ1VnTqPFShTo2JeY6xj7USFoTNfWCJhPso5tjxxXozm2dUcuUFZKnpgOpUrEK900hJ3JGtstUFo7/jYVGKCAQvalzJc107OlFjNiFJp576FMSXaguNCFHQ10WDwFHeFzX5h1U3CsBfI4E7kSmkJlyqO2XOycJtcrUWUagoRG0BSlgnLk7PO+Rk+5OxshC4JwlNOckM4Dgm5ow5pB4hEShzJSDyja7BzFKXAaFUC9c2jwoTMOnBeV1tGY3kFdDBk5Kga9kUrkRC5aBaPbHNXNCdLErYlyxqCYE+wIWMTzWKADYFmNsKyzct961LtBded4rP4tQb7grId2W42ovkyHT0xPBSxQlTacaaKUAplml6NsfJn6KgUOouQ0EgF3AXNrlQcwMkjACHRuLSDvIBIv8AotDLFmBbzBHuLJ2u2LkrZIKuB7InPiYHBwdZ80Ycy2nB4YNed1biyOXYZPOyY5xb/wAfZniOBUGSItPRSmVLXyPZlLHs3tJF9N/t8ksjLq57OtCcc0eUXZcbOUIe4ErbwU4YNFlNk4jfdoteVlzPZyvqEnzo4lA5KUJCoOaA5NlOEJC1AUR3BAU89qbcoZI0VndoNm2ygkDVaF5TEkymLa6CjyTEsLfESCDouW02kewtN7XXLfDI2tiM2qcaEOVc1YB6H2p9jVGYpDCgBrFX2icRyXmzD53HmSvSsT1jd2XnMMLnSlrQSbn2HE8lZEPgsKVTAPr67qRR4KA0XcSeTdAOlzvU6PBx/cqXJF6g0U5Oq0WyFRmZLBexY4PYeTZDcH/WQH0KhTYU7eBcdN6i0s/9PVQyO0aSYZL6eSTRp9HAe5VmKS5Bnhyx/KKr7S8FdFUx10TdZNXgDQSN0maRyN7/AOygSNDmtkZ8DwHN7Hh6L1PaDBhU08sBAJeC9n/ejHmA/wAmke68dwKXL4lK4+aMlzdPwn4m/qD6ra37J+nZ+GTg+n/J6DswGlivcipdm6fKwK7zLJPbG8neV0J4a4xIy5CSkKKALAgLE4UOVQFEd7EzIxSyxA6JQFEB0Kr6xtgrqWHRVVdFoUWMo2YrGYy4lKrKpptUi0RyUh/tI2xSMCdLVzWrOUHManWJGtXPlDQSdAEAJXD7t3ZZOgojEXEjzON+zdbDqrupxDPpqBy59T/CiyxG1xw6pXL0Xwx1tjtK824/yrCCS6pKCtBu07xvH7q1EmUJHot7LKBwaRy49uKa2y2cbU0cmXSSIF8T/wC5gztF+R3JYAT1VhT1Ja1zXDyuFj00t7apscqewlFtFXsbj39TTMcD5w1rm8y5gOh6/Ez/AMVl9tsKbDXxPjiYW1b4skhzB0eYkFoNw2xcSDccAqnZvEzQ1boi7y5y6M9CdR7gFei7VYYKmjdkALo7Tw8fIdXt/wBXj2C6EWc+UeE0/wC2QcMFmAKxaFDweNro2PaPK5oI721Hobj0U42Hbj0WHnvZukr2EWrgxO5UQCYqGfDXCNSCxcAgUj+EkdEn3FNSvSsCLUN0VNVq1rJNFR1D7pC2KKypAXJuoJv9fXFIrCw2hSWThCSygyHNCr8ecRAXN/CWuPYXB+asQouMOtTydWOaO7hYfNSC0ylpps4BHqrBjLt11Waw6osSN1uG7fxV9TS34pJKjWnZl8fL6aQSsuQN45jiCr7C8ZZOxr2nQ8ORG8HkVMxPCfGj01uvOmeJRVBsCGm2dh00/MORCsilkjXshvi79Hs9K7yi1r2UmN4JWS2c2iZO0FrgRuPP1B3LUQTAqla0x5flGM+0jY972f1EA88fmc0by0cW9enFW/2abSCemyu1dBqRobwv8sg9DY+hWrjeCLceayeIYAaWsZWUzdLkVMLdPEjdo97R+a28cbXWvFkSpMy5YOa0RpHOo6x1OT92SXs7O82nQjXvdaEPBF96rftDw4vpmzx+Z0BAv+aP44T6i49UzsjUOmhEh0DxcDpwKr8iFOx8E+UflFxFLY2Pp/CeBSx0YI1QMNjY8OJ4hUxbHlFDrghTgSlqcpojvCaeFLkYmHtUMEiuqG71TyN1IVzU71VTaOSFsSrqY9VylVbFyay007moUbkNkxjFYFT7TTWETfzFx9gLfNXYCyG2NTado4MYB6uOa/yUpWTHsiTYcSA9nxN17jiD6KTQVQLbj/5z9lKw14IF+VlCxegMDzIB9274wPwn8w/fsl70Xr8mgw+YnkpGKbPx1TbSNBPA7iOx4dlSYbUnQt13e30VewYgSRw59VWtMurVnm2NbDVVE/xqYlwGpsNbci3c4K72S24bL93J5JeR0Dv8f4XocNQ12h4/os3tJ9nMVQfEi+7k35m7id+oWhyU1Uv+lCjxf7dfBdQ11xopZqgW3O9YKnmq6M2qIi+PhLCMwt/cz4mq2o8djqC0NdZtwHHda/C28HgquLRckmaqmtKx0brZZGmO/LW7PZyx+xMhiEtM7R0Ej2W45SczP0JH+q39I1jrBthu0HBY3aan8HEoagaR1bfCf0nYbtJ76j1WmUW8dd0ZotRy/iy6lY4eZpuQL5Sd9t9uvRNMqA7zcwFZUgD26b7blRuOVxA4ErNxraND3otWORAqJTy6J9pUlLQ+Rqm3NRoSUCkGrp9xVTV0h4K9qQoVQFWyyJR1FMeS5W80a5QOiU9CEZC5oVpmCZuWP2rpf+IBPwyNHu3Qj2sVrHu4KFjVEJYso+IeZnRw/ncpToI6ZmsPJis0nd8J6HdfstNS0omYQSLEd9FlnS52W3OF9Oo0IUrCsVI0BvbeDollfZoirBrMAqKQl0Y8WLkzV7AdSMu8t3rqHH2PNiQHcj5Xex1V7S4xfeCO2qbxHCIKkedovwcBZw/lT+2XY21odpq4XtdW9PX24rDT4HNTaxSFzRwPmt6E3HoUg2yEdhK3ebAs19xvshQf+uxW17PQH1jHb9FXV2CQPBNgHfmb5Xe438NFn6Pamneb+K0dyQR7qY3aWDO28jS0G7gDcm24ac1FS9jql0RcWnrqYxsjJNO743FnnaDoBmvo0nfYXV3jeIQVVEY5JGtmDDKG/jDoRq8AagFuU35tKiV+Psn/ABtI10zAb+6z+zErXV7QXZiyUBpd/wBWlnHhSi435HG2vCS/Ba8T24mPyU0ufsvNn8eeGgyDW28WIPYg8SnH1mdznbrm/uqmlw4wPmpze8Ez2i/FjvOw+zlZU1O4mwaSTyBN/orPKPF8TapKSUifRjMFYxhHh+CS2FmEDm4gfPVWEeAvvqWj1J/ZSsU30jPPJBeyGeHZNn9ldswEWGZ5NuQA+akswaIG+W/ck/orV4038Gd54IzEmrev8IDQPePKxx7NK2cdM1vwtaOwCcKsXhfllf6qukY9mzkzhqGt/wAnfxdctcQkVq8PH8i/qZmHI+v2QyOsFLEQQCME3XNNZFDbBCWcVN8O/BL4I5IAw20FL4Mgk3NcfNyDlT46x488I9efuvQcQomyeQgEW1B3HhZZ5+wcDrhoe0HeBJJl1/tLrWUxnFPY6ujBR7R1jPy26tH8qbBt/ONHNa71IWlqNgo2/mPaw6q52U2ApJJCyWMk5czPORe3xA26Eey0qeKbqtlUucFdmHf9oEp0EY9//SosXqp6mxc1rQL2DQQSTzcd6+iqTYOii+CnZpxN3H9SrOHB4WfDFGOzGj9lojh47SRTLPyVNv8Ag+XKTB6knyRSP6NaXfJaDD9h8QlP/JzN6vaGNt3eQvo1sVt2nbRLkV3C+ypZK6PHcN+yeoIvK5kY4jV5/TT9VpKH7OY4/MJnGQA5TYAA9t9lv8qRzQeF0qwxQz8iTVGRw+iE1bI+WPzmOnz3vYSR52OtrqCMjrngQtTDA1ujQB2AHyRinF8waAbWvxtvsnA1WKKWylzdUI36ulaeeh5Jcg9ktkwgiWyQvCQyKSAl1k2Xnp0+ihJ690EhudZco4t3XICjMTfXZcRYWStFzdK0XK4R1Ag2wTjWWF0LdSnWi/p9FSQR5IrapI4QBdPyMuUEw4BVtDpkQRXN05Rjw5mPH4TY9jofmfZPBlkTG6FQm07Je1TNXZdZRcKmzRC+8aH0Uxd6L5JM5MlToHKusiXJhQcq5EUgCAsbL9dy4ko9eyTuUEglptvQE906GhIQT0QFgZegXHdwReH1XGyAGyUg7IzJ0Q+IUAKWHeuQm65SSZYnkiGgQtFynBvXCOoEwWCeGgTbRr2TjdVKFYTG2CbEdzdPv5IToFDQJjBbqjLUrWJTuSUMTMEns5zeB1Culm6N2VwK0bXXAXT8Sdwr8GHyI1KxVy5KthmESEJUhagBLoXSJQxLlCCRvMSlN0QKVzkAB4a7w+aU3SWQB1gkuFxKEuQSKXrk2SkUhRnALBc1I4o7LhHVCG5PRiybsnQpFCCR4TjAhshkIEJJBwTgagO9KxkKG6K5w+W7AqhTcNfrZafHlxmU5lcS0XLly6hzxFyWy6yAESZUqFxQSLZcgsuyoA4vSZkuQJQ1ADTikLU6QkJQFjPhFclMq5SSf//Z"/>
          <p:cNvSpPr>
            <a:spLocks noChangeAspect="1" noChangeArrowheads="1"/>
          </p:cNvSpPr>
          <p:nvPr/>
        </p:nvSpPr>
        <p:spPr bwMode="auto">
          <a:xfrm>
            <a:off x="155575" y="-936625"/>
            <a:ext cx="175260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4" descr="data:image/jpg;base64,/9j/4AAQSkZJRgABAQAAAQABAAD/2wCEAAkGBhQSEBQUExQUFBUUFxQXFRUUFRQUFxUUFBQXFBQXFxcXHCYeFxkjGhQUHy8gIycpLCwsFR4xNTAqNSYrLCkBCQoKDgwOGg8PGikcHCQsKSkpLCksLCkpKSkpKSkpLCkpKSkpLCwpLCwsKSksLCwpLCkpLCwsKSwpKSwpKSkpKf/AABEIAM0AuAMBIgACEQEDEQH/xAAcAAABBQEBAQAAAAAAAAAAAAACAQMEBQYABwj/xAA7EAABAwIDBgQDBwQABwAAAAABAAIDBBEFEiEGMUFRYXETIoGRMrHwByNCUqHB0RRicoIkNENzkuHx/8QAGgEAAgMBAQAAAAAAAAAAAAAAAAIBAwQFBv/EACgRAAICAgICAQMEAwAAAAAAAAABAhEDIRIxBEFhBRNRFCKx8DJCkf/aAAwDAQACEQMRAD8AbfObo45DdMvQ+MQsZBZscn2OVbDOp8BuEASWuRByBqJFgFmXFyQIZHWBJUDUZva/ELMyjssUxhKtto8QDpCN9lWsmPAK2PR3vGx8YpD0bE8GplrinmMPFOmdWCFCcalDUpTF6Qi6nhL3gdVzloMAwy3mPFLN0jN5OT7cG2W+HUwY0aKS8orICFms8hOTnJtmR26os0d/rReale0YzS54iF5BX05ZI4K3FL0WLojRlSCozk8w6K4fG60G0rkBKRSW8j1uQKK+/JWMoTRashz2hunaVZwlRYrfQU2EBAIeaUYSsjRhiCQFn9rMV8NhA3lX9RIGNudF55tBibZZLDWymKs1+Lic5WVEMRcbuO9TmABLBH0Txsr0elxYqQLXBOhAIwUYZZSakhURCQO5rimHJOHU2d4W1poMrQFmdnIbuutfkWLPLdHC+oyuSiM5UhanC1cQs/I5XFEZ0dwQvMdtsNyS5hzXqZCz+1+FeJETbgmxT4yGSPJCFzDZOSxlriDvCbIXSK6DcuQtK5SNZ7E4oSU+6DmhbTrFaM3FjcZ1VnTqPFShTo2JeY6xj7USFoTNfWCJhPso5tjxxXozm2dUcuUFZKnpgOpUrEK900hJ3JGtstUFo7/jYVGKCAQvalzJc107OlFjNiFJp576FMSXaguNCFHQ10WDwFHeFzX5h1U3CsBfI4E7kSmkJlyqO2XOycJtcrUWUagoRG0BSlgnLk7PO+Rk+5OxshC4JwlNOckM4Dgm5ow5pB4hEShzJSDyja7BzFKXAaFUC9c2jwoTMOnBeV1tGY3kFdDBk5Kga9kUrkRC5aBaPbHNXNCdLErYlyxqCYE+wIWMTzWKADYFmNsKyzct961LtBded4rP4tQb7grId2W42ovkyHT0xPBSxQlTacaaKUAplml6NsfJn6KgUOouQ0EgF3AXNrlQcwMkjACHRuLSDvIBIv8AotDLFmBbzBHuLJ2u2LkrZIKuB7InPiYHBwdZ80Ycy2nB4YNed1biyOXYZPOyY5xb/wAfZniOBUGSItPRSmVLXyPZlLHs3tJF9N/t8ksjLq57OtCcc0eUXZcbOUIe4ErbwU4YNFlNk4jfdoteVlzPZyvqEnzo4lA5KUJCoOaA5NlOEJC1AUR3BAU89qbcoZI0VndoNm2ygkDVaF5TEkymLa6CjyTEsLfESCDouW02kewtN7XXLfDI2tiM2qcaEOVc1YB6H2p9jVGYpDCgBrFX2icRyXmzD53HmSvSsT1jd2XnMMLnSlrQSbn2HE8lZEPgsKVTAPr67qRR4KA0XcSeTdAOlzvU6PBx/cqXJF6g0U5Oq0WyFRmZLBexY4PYeTZDcH/WQH0KhTYU7eBcdN6i0s/9PVQyO0aSYZL6eSTRp9HAe5VmKS5Bnhyx/KKr7S8FdFUx10TdZNXgDQSN0maRyN7/AOygSNDmtkZ8DwHN7Hh6L1PaDBhU08sBAJeC9n/ejHmA/wAmke68dwKXL4lK4+aMlzdPwn4m/qD6ra37J+nZ+GTg+n/J6DswGlivcipdm6fKwK7zLJPbG8neV0J4a4xIy5CSkKKALAgLE4UOVQFEd7EzIxSyxA6JQFEB0Kr6xtgrqWHRVVdFoUWMo2YrGYy4lKrKpptUi0RyUh/tI2xSMCdLVzWrOUHManWJGtXPlDQSdAEAJXD7t3ZZOgojEXEjzON+zdbDqrupxDPpqBy59T/CiyxG1xw6pXL0Xwx1tjtK824/yrCCS6pKCtBu07xvH7q1EmUJHot7LKBwaRy49uKa2y2cbU0cmXSSIF8T/wC5gztF+R3JYAT1VhT1Ja1zXDyuFj00t7apscqewlFtFXsbj39TTMcD5w1rm8y5gOh6/Ez/AMVl9tsKbDXxPjiYW1b4skhzB0eYkFoNw2xcSDccAqnZvEzQ1boi7y5y6M9CdR7gFei7VYYKmjdkALo7Tw8fIdXt/wBXj2C6EWc+UeE0/wC2QcMFmAKxaFDweNro2PaPK5oI721Hobj0U42Hbj0WHnvZukr2EWrgxO5UQCYqGfDXCNSCxcAgUj+EkdEn3FNSvSsCLUN0VNVq1rJNFR1D7pC2KKypAXJuoJv9fXFIrCw2hSWThCSygyHNCr8ecRAXN/CWuPYXB+asQouMOtTydWOaO7hYfNSC0ylpps4BHqrBjLt11Waw6osSN1uG7fxV9TS34pJKjWnZl8fL6aQSsuQN45jiCr7C8ZZOxr2nQ8ORG8HkVMxPCfGj01uvOmeJRVBsCGm2dh00/MORCsilkjXshvi79Hs9K7yi1r2UmN4JWS2c2iZO0FrgRuPP1B3LUQTAqla0x5flGM+0jY972f1EA88fmc0by0cW9enFW/2abSCemyu1dBqRobwv8sg9DY+hWrjeCLceayeIYAaWsZWUzdLkVMLdPEjdo97R+a28cbXWvFkSpMy5YOa0RpHOo6x1OT92SXs7O82nQjXvdaEPBF96rftDw4vpmzx+Z0BAv+aP44T6i49UzsjUOmhEh0DxcDpwKr8iFOx8E+UflFxFLY2Pp/CeBSx0YI1QMNjY8OJ4hUxbHlFDrghTgSlqcpojvCaeFLkYmHtUMEiuqG71TyN1IVzU71VTaOSFsSrqY9VylVbFyay007moUbkNkxjFYFT7TTWETfzFx9gLfNXYCyG2NTado4MYB6uOa/yUpWTHsiTYcSA9nxN17jiD6KTQVQLbj/5z9lKw14IF+VlCxegMDzIB9274wPwn8w/fsl70Xr8mgw+YnkpGKbPx1TbSNBPA7iOx4dlSYbUnQt13e30VewYgSRw59VWtMurVnm2NbDVVE/xqYlwGpsNbci3c4K72S24bL93J5JeR0Dv8f4XocNQ12h4/os3tJ9nMVQfEi+7k35m7id+oWhyU1Uv+lCjxf7dfBdQ11xopZqgW3O9YKnmq6M2qIi+PhLCMwt/cz4mq2o8djqC0NdZtwHHda/C28HgquLRckmaqmtKx0brZZGmO/LW7PZyx+xMhiEtM7R0Ej2W45SczP0JH+q39I1jrBthu0HBY3aan8HEoagaR1bfCf0nYbtJ76j1WmUW8dd0ZotRy/iy6lY4eZpuQL5Sd9t9uvRNMqA7zcwFZUgD26b7blRuOVxA4ErNxraND3otWORAqJTy6J9pUlLQ+Rqm3NRoSUCkGrp9xVTV0h4K9qQoVQFWyyJR1FMeS5W80a5QOiU9CEZC5oVpmCZuWP2rpf+IBPwyNHu3Qj2sVrHu4KFjVEJYso+IeZnRw/ncpToI6ZmsPJis0nd8J6HdfstNS0omYQSLEd9FlnS52W3OF9Oo0IUrCsVI0BvbeDollfZoirBrMAqKQl0Y8WLkzV7AdSMu8t3rqHH2PNiQHcj5Xex1V7S4xfeCO2qbxHCIKkedovwcBZw/lT+2XY21odpq4XtdW9PX24rDT4HNTaxSFzRwPmt6E3HoUg2yEdhK3ebAs19xvshQf+uxW17PQH1jHb9FXV2CQPBNgHfmb5Xe438NFn6Pamneb+K0dyQR7qY3aWDO28jS0G7gDcm24ac1FS9jql0RcWnrqYxsjJNO743FnnaDoBmvo0nfYXV3jeIQVVEY5JGtmDDKG/jDoRq8AagFuU35tKiV+Psn/ABtI10zAb+6z+zErXV7QXZiyUBpd/wBWlnHhSi435HG2vCS/Ba8T24mPyU0ufsvNn8eeGgyDW28WIPYg8SnH1mdznbrm/uqmlw4wPmpze8Ez2i/FjvOw+zlZU1O4mwaSTyBN/orPKPF8TapKSUifRjMFYxhHh+CS2FmEDm4gfPVWEeAvvqWj1J/ZSsU30jPPJBeyGeHZNn9ldswEWGZ5NuQA+akswaIG+W/ck/orV4038Gd54IzEmrev8IDQPePKxx7NK2cdM1vwtaOwCcKsXhfllf6qukY9mzkzhqGt/wAnfxdctcQkVq8PH8i/qZmHI+v2QyOsFLEQQCME3XNNZFDbBCWcVN8O/BL4I5IAw20FL4Mgk3NcfNyDlT46x488I9efuvQcQomyeQgEW1B3HhZZ5+wcDrhoe0HeBJJl1/tLrWUxnFPY6ujBR7R1jPy26tH8qbBt/ONHNa71IWlqNgo2/mPaw6q52U2ApJJCyWMk5czPORe3xA26Eey0qeKbqtlUucFdmHf9oEp0EY9//SosXqp6mxc1rQL2DQQSTzcd6+iqTYOii+CnZpxN3H9SrOHB4WfDFGOzGj9lojh47SRTLPyVNv8Ag+XKTB6knyRSP6NaXfJaDD9h8QlP/JzN6vaGNt3eQvo1sVt2nbRLkV3C+ypZK6PHcN+yeoIvK5kY4jV5/TT9VpKH7OY4/MJnGQA5TYAA9t9lv8qRzQeF0qwxQz8iTVGRw+iE1bI+WPzmOnz3vYSR52OtrqCMjrngQtTDA1ujQB2AHyRinF8waAbWvxtvsnA1WKKWylzdUI36ulaeeh5Jcg9ktkwgiWyQvCQyKSAl1k2Xnp0+ihJ690EhudZco4t3XICjMTfXZcRYWStFzdK0XK4R1Ag2wTjWWF0LdSnWi/p9FSQR5IrapI4QBdPyMuUEw4BVtDpkQRXN05Rjw5mPH4TY9jofmfZPBlkTG6FQm07Je1TNXZdZRcKmzRC+8aH0Uxd6L5JM5MlToHKusiXJhQcq5EUgCAsbL9dy4ko9eyTuUEglptvQE906GhIQT0QFgZegXHdwReH1XGyAGyUg7IzJ0Q+IUAKWHeuQm65SSZYnkiGgQtFynBvXCOoEwWCeGgTbRr2TjdVKFYTG2CbEdzdPv5IToFDQJjBbqjLUrWJTuSUMTMEns5zeB1Culm6N2VwK0bXXAXT8Sdwr8GHyI1KxVy5KthmESEJUhagBLoXSJQxLlCCRvMSlN0QKVzkAB4a7w+aU3SWQB1gkuFxKEuQSKXrk2SkUhRnALBc1I4o7LhHVCG5PRiybsnQpFCCR4TjAhshkIEJJBwTgagO9KxkKG6K5w+W7AqhTcNfrZafHlxmU5lcS0XLly6hzxFyWy6yAESZUqFxQSLZcgsuyoA4vSZkuQJQ1ADTikLU6QkJQFjPhFclMq5SSf//Z"/>
          <p:cNvSpPr>
            <a:spLocks noChangeAspect="1" noChangeArrowheads="1"/>
          </p:cNvSpPr>
          <p:nvPr/>
        </p:nvSpPr>
        <p:spPr bwMode="auto">
          <a:xfrm>
            <a:off x="307975" y="-784225"/>
            <a:ext cx="175260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62150" name="Picture 6" descr="http://www.benitopepe.com.br/wp-content/gallery/teset/consideracoes-fina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4958">
            <a:off x="2962514" y="165975"/>
            <a:ext cx="2604823" cy="2898008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262152" name="Picture 8" descr="http://1.bp.blogspot.com/_bB-snXgzmJo/R9DE0IPC9hI/AAAAAAAAAFo/PQAdRZL23Us/S740/book3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6666">
            <a:off x="2398712" y="4437112"/>
            <a:ext cx="4486275" cy="2266951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85919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428874" y="285750"/>
            <a:ext cx="4087341" cy="461665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buClr>
                <a:srgbClr val="FF0000"/>
              </a:buClr>
              <a:defRPr/>
            </a:pPr>
            <a:r>
              <a:rPr lang="pt-BR" sz="24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  <a:hlinkClick r:id="rId2" action="ppaction://hlinksldjump"/>
              </a:rPr>
              <a:t>Considerações Finais</a:t>
            </a:r>
            <a:endParaRPr lang="pt-BR" sz="24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 bwMode="auto">
          <a:xfrm>
            <a:off x="285749" y="1435676"/>
            <a:ext cx="864393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55600" indent="-355600"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pt-BR" b="1" dirty="0" smtClean="0">
                <a:latin typeface="Arial" pitchFamily="34" charset="0"/>
                <a:cs typeface="Arial" pitchFamily="34" charset="0"/>
              </a:rPr>
              <a:t>Logística de aplicação em grandes áreas exige herbicida de seca</a:t>
            </a:r>
            <a:endParaRPr lang="pt-BR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CaixaDeTexto 7"/>
          <p:cNvSpPr txBox="1"/>
          <p:nvPr/>
        </p:nvSpPr>
        <p:spPr bwMode="auto">
          <a:xfrm>
            <a:off x="285750" y="2492971"/>
            <a:ext cx="8643936" cy="92233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55600" indent="-355600"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pt-BR" b="1" dirty="0">
                <a:latin typeface="Arial" pitchFamily="34" charset="0"/>
                <a:cs typeface="Arial" pitchFamily="34" charset="0"/>
              </a:rPr>
              <a:t>A aplicação de herbicidas “de seca” em soqueiras deve estar fundamentada em conhecimento da matologia da área e características físico-química dos herbicidas.</a:t>
            </a:r>
          </a:p>
        </p:txBody>
      </p:sp>
      <p:sp>
        <p:nvSpPr>
          <p:cNvPr id="28" name="CaixaDeTexto 9"/>
          <p:cNvSpPr txBox="1"/>
          <p:nvPr/>
        </p:nvSpPr>
        <p:spPr bwMode="auto">
          <a:xfrm>
            <a:off x="285750" y="4103271"/>
            <a:ext cx="8643936" cy="9239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55600" indent="-355600"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pt-BR" b="1" dirty="0">
                <a:latin typeface="Arial" pitchFamily="34" charset="0"/>
                <a:cs typeface="Arial" pitchFamily="34" charset="0"/>
              </a:rPr>
              <a:t>A transposição dos herbicidas através da palha de cana é dependente de suas características físico-químicas bem como da condição de chuva após sua aplicação.</a:t>
            </a:r>
          </a:p>
        </p:txBody>
      </p:sp>
    </p:spTree>
    <p:extLst>
      <p:ext uri="{BB962C8B-B14F-4D97-AF65-F5344CB8AC3E}">
        <p14:creationId xmlns:p14="http://schemas.microsoft.com/office/powerpoint/2010/main" val="21224916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ChangeArrowheads="1"/>
          </p:cNvSpPr>
          <p:nvPr/>
        </p:nvSpPr>
        <p:spPr bwMode="auto">
          <a:xfrm>
            <a:off x="711200" y="6248400"/>
            <a:ext cx="18970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79203" name="Rectangle 3"/>
          <p:cNvSpPr>
            <a:spLocks noChangeArrowheads="1"/>
          </p:cNvSpPr>
          <p:nvPr/>
        </p:nvSpPr>
        <p:spPr bwMode="auto">
          <a:xfrm>
            <a:off x="3149600" y="6248400"/>
            <a:ext cx="2844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79204" name="Rectangle 4"/>
          <p:cNvSpPr>
            <a:spLocks noChangeArrowheads="1"/>
          </p:cNvSpPr>
          <p:nvPr/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79205" name="Rectangle 5"/>
          <p:cNvSpPr>
            <a:spLocks noChangeArrowheads="1"/>
          </p:cNvSpPr>
          <p:nvPr/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79206" name="Rectangle 6"/>
          <p:cNvSpPr>
            <a:spLocks noChangeArrowheads="1"/>
          </p:cNvSpPr>
          <p:nvPr/>
        </p:nvSpPr>
        <p:spPr bwMode="auto">
          <a:xfrm>
            <a:off x="533400" y="228600"/>
            <a:ext cx="8245475" cy="4002088"/>
          </a:xfrm>
          <a:prstGeom prst="rect">
            <a:avLst/>
          </a:prstGeom>
          <a:solidFill>
            <a:srgbClr val="0000FF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r>
              <a:rPr lang="pt-BR" sz="3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Pedro Jacob Christoffoleti </a:t>
            </a:r>
          </a:p>
          <a:p>
            <a:r>
              <a:rPr lang="pt-BR" sz="3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ESALQ/USP - Dep. Produção Vegetal</a:t>
            </a:r>
          </a:p>
          <a:p>
            <a:r>
              <a:rPr lang="pt-BR" sz="3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Piracicaba - SP - C. P. 09</a:t>
            </a:r>
          </a:p>
          <a:p>
            <a:r>
              <a:rPr lang="pt-BR" sz="3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13418-900</a:t>
            </a:r>
          </a:p>
          <a:p>
            <a:endParaRPr lang="pt-BR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pt-BR" sz="3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Fone - 019 - 3429 4190</a:t>
            </a:r>
          </a:p>
          <a:p>
            <a:endParaRPr lang="pt-BR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pt-BR" sz="3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E-mail - pjchrist@esalq.usp.br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2ADC3-0787-4C73-A856-A6B32120B621}" type="datetime1">
              <a:rPr lang="pt-BR"/>
              <a:pPr/>
              <a:t>28/02/16</a:t>
            </a:fld>
            <a:endParaRPr lang="pt-BR"/>
          </a:p>
        </p:txBody>
      </p:sp>
      <p:sp>
        <p:nvSpPr>
          <p:cNvPr id="9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pjchrist@esalq.usp.br</a:t>
            </a:r>
          </a:p>
        </p:txBody>
      </p:sp>
      <p:sp>
        <p:nvSpPr>
          <p:cNvPr id="10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12C98-0E8D-4ACB-9B60-C61C9752EBC7}" type="slidenum">
              <a:rPr lang="pt-BR"/>
              <a:pPr/>
              <a:t>9</a:t>
            </a:fld>
            <a:endParaRPr lang="pt-BR"/>
          </a:p>
        </p:txBody>
      </p:sp>
      <p:pic>
        <p:nvPicPr>
          <p:cNvPr id="228356" name="Picture 4" descr="Structural formula of imazapi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378818"/>
            <a:ext cx="4464050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7" name="Picture 5" descr="Structural formula of imazapy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1391518"/>
            <a:ext cx="4105275" cy="232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8358" name="Text Box 6"/>
          <p:cNvSpPr txBox="1">
            <a:spLocks noChangeArrowheads="1"/>
          </p:cNvSpPr>
          <p:nvPr/>
        </p:nvSpPr>
        <p:spPr bwMode="auto">
          <a:xfrm>
            <a:off x="1116013" y="4239493"/>
            <a:ext cx="23971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pt-BR" sz="2000" b="1">
                <a:solidFill>
                  <a:srgbClr val="0000FF"/>
                </a:solidFill>
              </a:rPr>
              <a:t>Imazapic (Plateau)</a:t>
            </a:r>
          </a:p>
          <a:p>
            <a:pPr algn="ctr"/>
            <a:r>
              <a:rPr lang="pt-BR" sz="2000" b="1">
                <a:solidFill>
                  <a:srgbClr val="0000FF"/>
                </a:solidFill>
              </a:rPr>
              <a:t>S = 2200</a:t>
            </a:r>
          </a:p>
        </p:txBody>
      </p:sp>
      <p:sp>
        <p:nvSpPr>
          <p:cNvPr id="228359" name="Text Box 7"/>
          <p:cNvSpPr txBox="1">
            <a:spLocks noChangeArrowheads="1"/>
          </p:cNvSpPr>
          <p:nvPr/>
        </p:nvSpPr>
        <p:spPr bwMode="auto">
          <a:xfrm>
            <a:off x="6156325" y="4174406"/>
            <a:ext cx="24685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pt-BR" sz="2000" b="1">
                <a:solidFill>
                  <a:srgbClr val="0000FF"/>
                </a:solidFill>
              </a:rPr>
              <a:t>Imazapyr (Contain)</a:t>
            </a:r>
          </a:p>
          <a:p>
            <a:pPr algn="ctr"/>
            <a:r>
              <a:rPr lang="pt-BR" sz="2000" b="1">
                <a:solidFill>
                  <a:srgbClr val="0000FF"/>
                </a:solidFill>
              </a:rPr>
              <a:t>S = 11.272</a:t>
            </a:r>
          </a:p>
        </p:txBody>
      </p:sp>
      <p:sp>
        <p:nvSpPr>
          <p:cNvPr id="228360" name="Text Box 8"/>
          <p:cNvSpPr txBox="1">
            <a:spLocks noChangeArrowheads="1"/>
          </p:cNvSpPr>
          <p:nvPr/>
        </p:nvSpPr>
        <p:spPr bwMode="auto">
          <a:xfrm>
            <a:off x="1116013" y="523875"/>
            <a:ext cx="71548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400" b="1">
                <a:solidFill>
                  <a:srgbClr val="008000"/>
                </a:solidFill>
              </a:rPr>
              <a:t>Porque Plateau e Contain tem alta solubilidade?</a:t>
            </a:r>
          </a:p>
        </p:txBody>
      </p:sp>
      <p:sp>
        <p:nvSpPr>
          <p:cNvPr id="228361" name="Oval 9"/>
          <p:cNvSpPr>
            <a:spLocks noChangeArrowheads="1"/>
          </p:cNvSpPr>
          <p:nvPr/>
        </p:nvSpPr>
        <p:spPr bwMode="auto">
          <a:xfrm>
            <a:off x="3924300" y="1175618"/>
            <a:ext cx="1152525" cy="647700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aining">
  <a:themeElements>
    <a:clrScheme name="Train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CCFF"/>
      </a:accent1>
      <a:accent2>
        <a:srgbClr val="FFFF00"/>
      </a:accent2>
      <a:accent3>
        <a:srgbClr val="AAAAFF"/>
      </a:accent3>
      <a:accent4>
        <a:srgbClr val="DADADA"/>
      </a:accent4>
      <a:accent5>
        <a:srgbClr val="AAE2FF"/>
      </a:accent5>
      <a:accent6>
        <a:srgbClr val="E7E700"/>
      </a:accent6>
      <a:hlink>
        <a:srgbClr val="FF0033"/>
      </a:hlink>
      <a:folHlink>
        <a:srgbClr val="3366FF"/>
      </a:folHlink>
    </a:clrScheme>
    <a:fontScheme name="Train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rain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CCFF"/>
        </a:accent1>
        <a:accent2>
          <a:srgbClr val="FFFF00"/>
        </a:accent2>
        <a:accent3>
          <a:srgbClr val="AAAAFF"/>
        </a:accent3>
        <a:accent4>
          <a:srgbClr val="DADADA"/>
        </a:accent4>
        <a:accent5>
          <a:srgbClr val="AAE2FF"/>
        </a:accent5>
        <a:accent6>
          <a:srgbClr val="E7E700"/>
        </a:accent6>
        <a:hlink>
          <a:srgbClr val="FF0033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00CCCC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00B9B9"/>
        </a:accent6>
        <a:hlink>
          <a:srgbClr val="CC99FF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5F5F5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FFFF0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E7E700"/>
        </a:accent6>
        <a:hlink>
          <a:srgbClr val="6600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FFFF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E7E700"/>
        </a:accent6>
        <a:hlink>
          <a:srgbClr val="CC0000"/>
        </a:hlink>
        <a:folHlink>
          <a:srgbClr val="CC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6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CCFF"/>
        </a:accent1>
        <a:accent2>
          <a:srgbClr val="000000"/>
        </a:accent2>
        <a:accent3>
          <a:srgbClr val="AAAAFF"/>
        </a:accent3>
        <a:accent4>
          <a:srgbClr val="DADADA"/>
        </a:accent4>
        <a:accent5>
          <a:srgbClr val="AAE2FF"/>
        </a:accent5>
        <a:accent6>
          <a:srgbClr val="000000"/>
        </a:accent6>
        <a:hlink>
          <a:srgbClr val="FF0033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remido">
  <a:themeElements>
    <a:clrScheme name="Tremido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Tremido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remido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mido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mido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mido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mido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mido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mido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emido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emido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raining">
  <a:themeElements>
    <a:clrScheme name="1_Train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CCFF"/>
      </a:accent1>
      <a:accent2>
        <a:srgbClr val="FFFF00"/>
      </a:accent2>
      <a:accent3>
        <a:srgbClr val="AAAAFF"/>
      </a:accent3>
      <a:accent4>
        <a:srgbClr val="DADADA"/>
      </a:accent4>
      <a:accent5>
        <a:srgbClr val="AAE2FF"/>
      </a:accent5>
      <a:accent6>
        <a:srgbClr val="E7E700"/>
      </a:accent6>
      <a:hlink>
        <a:srgbClr val="FF0033"/>
      </a:hlink>
      <a:folHlink>
        <a:srgbClr val="3366FF"/>
      </a:folHlink>
    </a:clrScheme>
    <a:fontScheme name="1_Train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50000"/>
          </a:scheme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50000"/>
          </a:scheme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Train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CCFF"/>
        </a:accent1>
        <a:accent2>
          <a:srgbClr val="FFFF00"/>
        </a:accent2>
        <a:accent3>
          <a:srgbClr val="AAAAFF"/>
        </a:accent3>
        <a:accent4>
          <a:srgbClr val="DADADA"/>
        </a:accent4>
        <a:accent5>
          <a:srgbClr val="AAE2FF"/>
        </a:accent5>
        <a:accent6>
          <a:srgbClr val="E7E700"/>
        </a:accent6>
        <a:hlink>
          <a:srgbClr val="FF0033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rain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00CCCC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00B9B9"/>
        </a:accent6>
        <a:hlink>
          <a:srgbClr val="CC99FF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rain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5F5F5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rain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FFFF0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E7E700"/>
        </a:accent6>
        <a:hlink>
          <a:srgbClr val="6600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rain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FFFF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E7E700"/>
        </a:accent6>
        <a:hlink>
          <a:srgbClr val="CC0000"/>
        </a:hlink>
        <a:folHlink>
          <a:srgbClr val="CC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Introducing PowerPoint 2010">
  <a:themeElements>
    <a:clrScheme name="Fresh">
      <a:dk1>
        <a:srgbClr val="262626"/>
      </a:dk1>
      <a:lt1>
        <a:sysClr val="window" lastClr="FFFFFF"/>
      </a:lt1>
      <a:dk2>
        <a:srgbClr val="595959"/>
      </a:dk2>
      <a:lt2>
        <a:srgbClr val="EEECE1"/>
      </a:lt2>
      <a:accent1>
        <a:srgbClr val="F4891E"/>
      </a:accent1>
      <a:accent2>
        <a:srgbClr val="7BCF27"/>
      </a:accent2>
      <a:accent3>
        <a:srgbClr val="9BBB59"/>
      </a:accent3>
      <a:accent4>
        <a:srgbClr val="00B0F0"/>
      </a:accent4>
      <a:accent5>
        <a:srgbClr val="4BACC6"/>
      </a:accent5>
      <a:accent6>
        <a:srgbClr val="F79646"/>
      </a:accent6>
      <a:hlink>
        <a:srgbClr val="00B0F0"/>
      </a:hlink>
      <a:folHlink>
        <a:srgbClr val="F4891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Introducing PowerPoint 2010">
  <a:themeElements>
    <a:clrScheme name="Fresh">
      <a:dk1>
        <a:srgbClr val="262626"/>
      </a:dk1>
      <a:lt1>
        <a:sysClr val="window" lastClr="FFFFFF"/>
      </a:lt1>
      <a:dk2>
        <a:srgbClr val="595959"/>
      </a:dk2>
      <a:lt2>
        <a:srgbClr val="EEECE1"/>
      </a:lt2>
      <a:accent1>
        <a:srgbClr val="F4891E"/>
      </a:accent1>
      <a:accent2>
        <a:srgbClr val="7BCF27"/>
      </a:accent2>
      <a:accent3>
        <a:srgbClr val="9BBB59"/>
      </a:accent3>
      <a:accent4>
        <a:srgbClr val="00B0F0"/>
      </a:accent4>
      <a:accent5>
        <a:srgbClr val="4BACC6"/>
      </a:accent5>
      <a:accent6>
        <a:srgbClr val="F79646"/>
      </a:accent6>
      <a:hlink>
        <a:srgbClr val="00B0F0"/>
      </a:hlink>
      <a:folHlink>
        <a:srgbClr val="F4891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Introducing PowerPoint 2010">
  <a:themeElements>
    <a:clrScheme name="Fresh">
      <a:dk1>
        <a:srgbClr val="262626"/>
      </a:dk1>
      <a:lt1>
        <a:sysClr val="window" lastClr="FFFFFF"/>
      </a:lt1>
      <a:dk2>
        <a:srgbClr val="595959"/>
      </a:dk2>
      <a:lt2>
        <a:srgbClr val="EEECE1"/>
      </a:lt2>
      <a:accent1>
        <a:srgbClr val="F4891E"/>
      </a:accent1>
      <a:accent2>
        <a:srgbClr val="7BCF27"/>
      </a:accent2>
      <a:accent3>
        <a:srgbClr val="9BBB59"/>
      </a:accent3>
      <a:accent4>
        <a:srgbClr val="00B0F0"/>
      </a:accent4>
      <a:accent5>
        <a:srgbClr val="4BACC6"/>
      </a:accent5>
      <a:accent6>
        <a:srgbClr val="F79646"/>
      </a:accent6>
      <a:hlink>
        <a:srgbClr val="00B0F0"/>
      </a:hlink>
      <a:folHlink>
        <a:srgbClr val="F4891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Introducing PowerPoint 2010">
  <a:themeElements>
    <a:clrScheme name="Fresh">
      <a:dk1>
        <a:srgbClr val="262626"/>
      </a:dk1>
      <a:lt1>
        <a:sysClr val="window" lastClr="FFFFFF"/>
      </a:lt1>
      <a:dk2>
        <a:srgbClr val="595959"/>
      </a:dk2>
      <a:lt2>
        <a:srgbClr val="EEECE1"/>
      </a:lt2>
      <a:accent1>
        <a:srgbClr val="F4891E"/>
      </a:accent1>
      <a:accent2>
        <a:srgbClr val="7BCF27"/>
      </a:accent2>
      <a:accent3>
        <a:srgbClr val="9BBB59"/>
      </a:accent3>
      <a:accent4>
        <a:srgbClr val="00B0F0"/>
      </a:accent4>
      <a:accent5>
        <a:srgbClr val="4BACC6"/>
      </a:accent5>
      <a:accent6>
        <a:srgbClr val="F79646"/>
      </a:accent6>
      <a:hlink>
        <a:srgbClr val="00B0F0"/>
      </a:hlink>
      <a:folHlink>
        <a:srgbClr val="F4891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Sales proposal presentation">
  <a:themeElements>
    <a:clrScheme name="Mountain Top 6">
      <a:dk1>
        <a:srgbClr val="809296"/>
      </a:dk1>
      <a:lt1>
        <a:srgbClr val="FFFFFF"/>
      </a:lt1>
      <a:dk2>
        <a:srgbClr val="6699FF"/>
      </a:dk2>
      <a:lt2>
        <a:srgbClr val="B3EDFF"/>
      </a:lt2>
      <a:accent1>
        <a:srgbClr val="FF9933"/>
      </a:accent1>
      <a:accent2>
        <a:srgbClr val="FFAA99"/>
      </a:accent2>
      <a:accent3>
        <a:srgbClr val="B8CAFF"/>
      </a:accent3>
      <a:accent4>
        <a:srgbClr val="DADADA"/>
      </a:accent4>
      <a:accent5>
        <a:srgbClr val="FFCAAD"/>
      </a:accent5>
      <a:accent6>
        <a:srgbClr val="E79A8A"/>
      </a:accent6>
      <a:hlink>
        <a:srgbClr val="FFCFAB"/>
      </a:hlink>
      <a:folHlink>
        <a:srgbClr val="CC9900"/>
      </a:folHlink>
    </a:clrScheme>
    <a:fontScheme name="Mountain Top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EdBackToSchl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21873A"/>
      </a:hlink>
      <a:folHlink>
        <a:srgbClr val="717E00"/>
      </a:folHlink>
    </a:clrScheme>
    <a:fontScheme name="School Presentation">
      <a:majorFont>
        <a:latin typeface="Bookman Old Style"/>
        <a:ea typeface=""/>
        <a:cs typeface=""/>
      </a:majorFont>
      <a:minorFont>
        <a:latin typeface="Segoe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3494</TotalTime>
  <Words>3847</Words>
  <Application>Microsoft Macintosh PowerPoint</Application>
  <PresentationFormat>Apresentação na tela (4:3)</PresentationFormat>
  <Paragraphs>1094</Paragraphs>
  <Slides>86</Slides>
  <Notes>11</Notes>
  <HiddenSlides>2</HiddenSlides>
  <MMClips>1</MMClips>
  <ScaleCrop>false</ScaleCrop>
  <HeadingPairs>
    <vt:vector size="8" baseType="variant">
      <vt:variant>
        <vt:lpstr>Fontes Usadas</vt:lpstr>
      </vt:variant>
      <vt:variant>
        <vt:i4>12</vt:i4>
      </vt:variant>
      <vt:variant>
        <vt:lpstr>Tema</vt:lpstr>
      </vt:variant>
      <vt:variant>
        <vt:i4>9</vt:i4>
      </vt:variant>
      <vt:variant>
        <vt:lpstr>Servidores OLE Inseridos</vt:lpstr>
      </vt:variant>
      <vt:variant>
        <vt:i4>3</vt:i4>
      </vt:variant>
      <vt:variant>
        <vt:lpstr>Títulos de Slides</vt:lpstr>
      </vt:variant>
      <vt:variant>
        <vt:i4>86</vt:i4>
      </vt:variant>
    </vt:vector>
  </HeadingPairs>
  <TitlesOfParts>
    <vt:vector size="110" baseType="lpstr">
      <vt:lpstr>Arial</vt:lpstr>
      <vt:lpstr>Arial Black</vt:lpstr>
      <vt:lpstr>Bookman Old Style</vt:lpstr>
      <vt:lpstr>Calibri</vt:lpstr>
      <vt:lpstr>Cambria Math</vt:lpstr>
      <vt:lpstr>Century Gothic</vt:lpstr>
      <vt:lpstr>Georgia</vt:lpstr>
      <vt:lpstr>Segoe Condensed</vt:lpstr>
      <vt:lpstr>Symbol</vt:lpstr>
      <vt:lpstr>Tahoma</vt:lpstr>
      <vt:lpstr>Times New Roman</vt:lpstr>
      <vt:lpstr>Wingdings</vt:lpstr>
      <vt:lpstr>Training</vt:lpstr>
      <vt:lpstr>Tremido</vt:lpstr>
      <vt:lpstr>1_Training</vt:lpstr>
      <vt:lpstr>Introducing PowerPoint 2010</vt:lpstr>
      <vt:lpstr>1_Introducing PowerPoint 2010</vt:lpstr>
      <vt:lpstr>3_Introducing PowerPoint 2010</vt:lpstr>
      <vt:lpstr>4_Introducing PowerPoint 2010</vt:lpstr>
      <vt:lpstr>Sales proposal presentation</vt:lpstr>
      <vt:lpstr>2_EdBackToSchl</vt:lpstr>
      <vt:lpstr>Documento</vt:lpstr>
      <vt:lpstr>Chart</vt:lpstr>
      <vt:lpstr>Gráfico</vt:lpstr>
      <vt:lpstr>Apresentação do PowerPoint</vt:lpstr>
      <vt:lpstr>Fundamentos dos comportamento dos herbicidas no solo</vt:lpstr>
      <vt:lpstr>Apresentação do PowerPoint</vt:lpstr>
      <vt:lpstr>Apresentação do PowerPoint</vt:lpstr>
      <vt:lpstr>Descrição dos fatores que afetam o comportamento dos herbicidas no solo</vt:lpstr>
      <vt:lpstr>Apresentação do PowerPoint</vt:lpstr>
      <vt:lpstr>Apresentação do PowerPoint</vt:lpstr>
      <vt:lpstr>Apresentação do PowerPoint</vt:lpstr>
      <vt:lpstr>Apresentação do PowerPoint</vt:lpstr>
      <vt:lpstr>Qual o parâmetro do herbicida que determina a solubilidade?</vt:lpstr>
      <vt:lpstr>Apresentação do PowerPoint</vt:lpstr>
      <vt:lpstr>Apresentação do PowerPoint</vt:lpstr>
      <vt:lpstr>Apresentação do PowerPoint</vt:lpstr>
      <vt:lpstr>Apresentação do PowerPoint</vt:lpstr>
      <vt:lpstr>Qual a relação da solubilidade (S) do herbicida com quantidade de herbicida disponível para absorção?</vt:lpstr>
      <vt:lpstr>Qual a relação da solubilidade (S) do herbicida com a umidade do solo?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Relação entre solubilidade do herbicida e Koc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Relação entre pressão de vapor e solubilidade</vt:lpstr>
      <vt:lpstr>Apresentação do PowerPoint</vt:lpstr>
      <vt:lpstr>Isoxaflutole – um exemplo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Comportamento dos herbicidas em área de palha (cana-crua)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Considerações finais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Pedro</dc:creator>
  <cp:lastModifiedBy>Usuário do Microsoft Office</cp:lastModifiedBy>
  <cp:revision>122</cp:revision>
  <dcterms:created xsi:type="dcterms:W3CDTF">2007-05-05T11:59:09Z</dcterms:created>
  <dcterms:modified xsi:type="dcterms:W3CDTF">2016-02-28T09:45:00Z</dcterms:modified>
</cp:coreProperties>
</file>