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326" r:id="rId2"/>
    <p:sldId id="257" r:id="rId3"/>
    <p:sldId id="258" r:id="rId4"/>
    <p:sldId id="32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77" r:id="rId13"/>
    <p:sldId id="27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8" r:id="rId25"/>
    <p:sldId id="302" r:id="rId26"/>
    <p:sldId id="303" r:id="rId2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27984-CA27-46B2-8F93-F65033E6EF40}" v="17" dt="2023-05-16T21:57:09.9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Garay" userId="4494ff6ae4b2f202" providerId="LiveId" clId="{E35F06E1-E1E0-461B-AA02-F899E7366606}"/>
    <pc:docChg chg="undo custSel addSld delSld modSld sldOrd">
      <pc:chgData name="Miguel Garay" userId="4494ff6ae4b2f202" providerId="LiveId" clId="{E35F06E1-E1E0-461B-AA02-F899E7366606}" dt="2021-05-19T21:39:46.005" v="72" actId="403"/>
      <pc:docMkLst>
        <pc:docMk/>
      </pc:docMkLst>
      <pc:sldChg chg="add">
        <pc:chgData name="Miguel Garay" userId="4494ff6ae4b2f202" providerId="LiveId" clId="{E35F06E1-E1E0-461B-AA02-F899E7366606}" dt="2021-05-19T21:39:04.863" v="60"/>
        <pc:sldMkLst>
          <pc:docMk/>
          <pc:sldMk cId="1214723859" sldId="257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4287330749" sldId="258"/>
        </pc:sldMkLst>
        <pc:spChg chg="mod">
          <ac:chgData name="Miguel Garay" userId="4494ff6ae4b2f202" providerId="LiveId" clId="{E35F06E1-E1E0-461B-AA02-F899E7366606}" dt="2021-05-19T21:39:23.900" v="62" actId="20577"/>
          <ac:spMkLst>
            <pc:docMk/>
            <pc:sldMk cId="4287330749" sldId="258"/>
            <ac:spMk id="26" creationId="{00000000-0000-0000-0000-000000000000}"/>
          </ac:spMkLst>
        </pc:spChg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754853172" sldId="259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2135152799" sldId="260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1904547232" sldId="261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3071097228" sldId="262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1982976927" sldId="263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3199691444" sldId="264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3294732679" sldId="265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2714146522" sldId="266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1177855669" sldId="267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2866745137" sldId="268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177771880" sldId="269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518507822" sldId="270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3360051792" sldId="271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2979047505" sldId="272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977111222" sldId="273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2906760086" sldId="274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1964230214" sldId="275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262520609" sldId="276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2957772891" sldId="277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655261360" sldId="278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2494812458" sldId="279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601558916" sldId="280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1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2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3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4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5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6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7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8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89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0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1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2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3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4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5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6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7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8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299"/>
        </pc:sldMkLst>
      </pc:sldChg>
      <pc:sldChg chg="del">
        <pc:chgData name="Miguel Garay" userId="4494ff6ae4b2f202" providerId="LiveId" clId="{E35F06E1-E1E0-461B-AA02-F899E7366606}" dt="2021-05-19T21:36:39.031" v="0" actId="47"/>
        <pc:sldMkLst>
          <pc:docMk/>
          <pc:sldMk cId="0" sldId="300"/>
        </pc:sldMkLst>
      </pc:sldChg>
      <pc:sldChg chg="add del">
        <pc:chgData name="Miguel Garay" userId="4494ff6ae4b2f202" providerId="LiveId" clId="{E35F06E1-E1E0-461B-AA02-F899E7366606}" dt="2021-05-19T21:37:13.740" v="3" actId="47"/>
        <pc:sldMkLst>
          <pc:docMk/>
          <pc:sldMk cId="0" sldId="301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2456514770" sldId="302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848969099" sldId="303"/>
        </pc:sldMkLst>
      </pc:sldChg>
      <pc:sldChg chg="ord">
        <pc:chgData name="Miguel Garay" userId="4494ff6ae4b2f202" providerId="LiveId" clId="{E35F06E1-E1E0-461B-AA02-F899E7366606}" dt="2021-05-19T21:37:55.408" v="6"/>
        <pc:sldMkLst>
          <pc:docMk/>
          <pc:sldMk cId="0" sldId="311"/>
        </pc:sldMkLst>
      </pc:sldChg>
      <pc:sldChg chg="add">
        <pc:chgData name="Miguel Garay" userId="4494ff6ae4b2f202" providerId="LiveId" clId="{E35F06E1-E1E0-461B-AA02-F899E7366606}" dt="2021-05-19T21:39:04.863" v="60"/>
        <pc:sldMkLst>
          <pc:docMk/>
          <pc:sldMk cId="1571163600" sldId="326"/>
        </pc:sldMkLst>
      </pc:sldChg>
      <pc:sldChg chg="del">
        <pc:chgData name="Miguel Garay" userId="4494ff6ae4b2f202" providerId="LiveId" clId="{E35F06E1-E1E0-461B-AA02-F899E7366606}" dt="2021-05-19T21:39:01.285" v="59" actId="2696"/>
        <pc:sldMkLst>
          <pc:docMk/>
          <pc:sldMk cId="352592992" sldId="327"/>
        </pc:sldMkLst>
      </pc:sldChg>
      <pc:sldChg chg="addSp delSp modSp new mod">
        <pc:chgData name="Miguel Garay" userId="4494ff6ae4b2f202" providerId="LiveId" clId="{E35F06E1-E1E0-461B-AA02-F899E7366606}" dt="2021-05-19T21:39:46.005" v="72" actId="403"/>
        <pc:sldMkLst>
          <pc:docMk/>
          <pc:sldMk cId="3652450894" sldId="328"/>
        </pc:sldMkLst>
        <pc:spChg chg="del">
          <ac:chgData name="Miguel Garay" userId="4494ff6ae4b2f202" providerId="LiveId" clId="{E35F06E1-E1E0-461B-AA02-F899E7366606}" dt="2021-05-19T21:38:05.089" v="8" actId="478"/>
          <ac:spMkLst>
            <pc:docMk/>
            <pc:sldMk cId="3652450894" sldId="328"/>
            <ac:spMk id="2" creationId="{717B9529-BD3C-4F19-98AA-47906A2794D7}"/>
          </ac:spMkLst>
        </pc:spChg>
        <pc:spChg chg="del">
          <ac:chgData name="Miguel Garay" userId="4494ff6ae4b2f202" providerId="LiveId" clId="{E35F06E1-E1E0-461B-AA02-F899E7366606}" dt="2021-05-19T21:38:07.165" v="9" actId="478"/>
          <ac:spMkLst>
            <pc:docMk/>
            <pc:sldMk cId="3652450894" sldId="328"/>
            <ac:spMk id="3" creationId="{3F7145BB-C92F-4FA4-BF6D-A9713588CB34}"/>
          </ac:spMkLst>
        </pc:spChg>
        <pc:spChg chg="add mod">
          <ac:chgData name="Miguel Garay" userId="4494ff6ae4b2f202" providerId="LiveId" clId="{E35F06E1-E1E0-461B-AA02-F899E7366606}" dt="2021-05-19T21:39:46.005" v="72" actId="403"/>
          <ac:spMkLst>
            <pc:docMk/>
            <pc:sldMk cId="3652450894" sldId="328"/>
            <ac:spMk id="4" creationId="{CAA5A29B-83AA-4794-8AEC-808C1D931269}"/>
          </ac:spMkLst>
        </pc:spChg>
      </pc:sldChg>
      <pc:sldMasterChg chg="delSldLayout">
        <pc:chgData name="Miguel Garay" userId="4494ff6ae4b2f202" providerId="LiveId" clId="{E35F06E1-E1E0-461B-AA02-F899E7366606}" dt="2021-05-19T21:36:39.031" v="0" actId="47"/>
        <pc:sldMasterMkLst>
          <pc:docMk/>
          <pc:sldMasterMk cId="0" sldId="2147483711"/>
        </pc:sldMasterMkLst>
        <pc:sldLayoutChg chg="del">
          <pc:chgData name="Miguel Garay" userId="4494ff6ae4b2f202" providerId="LiveId" clId="{E35F06E1-E1E0-461B-AA02-F899E7366606}" dt="2021-05-19T21:36:39.031" v="0" actId="47"/>
          <pc:sldLayoutMkLst>
            <pc:docMk/>
            <pc:sldMasterMk cId="0" sldId="2147483711"/>
            <pc:sldLayoutMk cId="0" sldId="2147483724"/>
          </pc:sldLayoutMkLst>
        </pc:sldLayoutChg>
      </pc:sldMasterChg>
    </pc:docChg>
  </pc:docChgLst>
  <pc:docChgLst>
    <pc:chgData name="Miguel Garay" userId="4494ff6ae4b2f202" providerId="LiveId" clId="{694BE28E-300D-4AF2-8724-6CFD7E7AC37F}"/>
    <pc:docChg chg="delSld">
      <pc:chgData name="Miguel Garay" userId="4494ff6ae4b2f202" providerId="LiveId" clId="{694BE28E-300D-4AF2-8724-6CFD7E7AC37F}" dt="2022-05-03T21:32:15.742" v="1" actId="47"/>
      <pc:docMkLst>
        <pc:docMk/>
      </pc:docMkLst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06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07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08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09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0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1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2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3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4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5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6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7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8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19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20"/>
        </pc:sldMkLst>
      </pc:sldChg>
      <pc:sldChg chg="del">
        <pc:chgData name="Miguel Garay" userId="4494ff6ae4b2f202" providerId="LiveId" clId="{694BE28E-300D-4AF2-8724-6CFD7E7AC37F}" dt="2022-05-03T21:18:02.413" v="0" actId="47"/>
        <pc:sldMkLst>
          <pc:docMk/>
          <pc:sldMk cId="0" sldId="321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22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23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0" sldId="325"/>
        </pc:sldMkLst>
      </pc:sldChg>
      <pc:sldChg chg="del">
        <pc:chgData name="Miguel Garay" userId="4494ff6ae4b2f202" providerId="LiveId" clId="{694BE28E-300D-4AF2-8724-6CFD7E7AC37F}" dt="2022-05-03T21:32:15.742" v="1" actId="47"/>
        <pc:sldMkLst>
          <pc:docMk/>
          <pc:sldMk cId="3652450894" sldId="328"/>
        </pc:sldMkLst>
      </pc:sldChg>
    </pc:docChg>
  </pc:docChgLst>
  <pc:docChgLst>
    <pc:chgData name="Miguel Garay" userId="4494ff6ae4b2f202" providerId="LiveId" clId="{69D27984-CA27-46B2-8F93-F65033E6EF40}"/>
    <pc:docChg chg="undo custSel delSld modSld sldOrd">
      <pc:chgData name="Miguel Garay" userId="4494ff6ae4b2f202" providerId="LiveId" clId="{69D27984-CA27-46B2-8F93-F65033E6EF40}" dt="2023-05-16T22:00:26.288" v="126" actId="404"/>
      <pc:docMkLst>
        <pc:docMk/>
      </pc:docMkLst>
      <pc:sldChg chg="modSp mod">
        <pc:chgData name="Miguel Garay" userId="4494ff6ae4b2f202" providerId="LiveId" clId="{69D27984-CA27-46B2-8F93-F65033E6EF40}" dt="2023-05-16T21:43:22.669" v="12" actId="20577"/>
        <pc:sldMkLst>
          <pc:docMk/>
          <pc:sldMk cId="2135152799" sldId="260"/>
        </pc:sldMkLst>
        <pc:spChg chg="mod">
          <ac:chgData name="Miguel Garay" userId="4494ff6ae4b2f202" providerId="LiveId" clId="{69D27984-CA27-46B2-8F93-F65033E6EF40}" dt="2023-05-16T21:43:22.669" v="12" actId="20577"/>
          <ac:spMkLst>
            <pc:docMk/>
            <pc:sldMk cId="2135152799" sldId="260"/>
            <ac:spMk id="3" creationId="{00000000-0000-0000-0000-000000000000}"/>
          </ac:spMkLst>
        </pc:spChg>
      </pc:sldChg>
      <pc:sldChg chg="addSp delSp modSp mod">
        <pc:chgData name="Miguel Garay" userId="4494ff6ae4b2f202" providerId="LiveId" clId="{69D27984-CA27-46B2-8F93-F65033E6EF40}" dt="2023-05-16T21:52:20.883" v="36"/>
        <pc:sldMkLst>
          <pc:docMk/>
          <pc:sldMk cId="3199691444" sldId="264"/>
        </pc:sldMkLst>
        <pc:spChg chg="del">
          <ac:chgData name="Miguel Garay" userId="4494ff6ae4b2f202" providerId="LiveId" clId="{69D27984-CA27-46B2-8F93-F65033E6EF40}" dt="2023-05-16T21:52:16.407" v="34" actId="478"/>
          <ac:spMkLst>
            <pc:docMk/>
            <pc:sldMk cId="3199691444" sldId="264"/>
            <ac:spMk id="8" creationId="{00000000-0000-0000-0000-000000000000}"/>
          </ac:spMkLst>
        </pc:spChg>
        <pc:spChg chg="add del mod">
          <ac:chgData name="Miguel Garay" userId="4494ff6ae4b2f202" providerId="LiveId" clId="{69D27984-CA27-46B2-8F93-F65033E6EF40}" dt="2023-05-16T21:52:19.783" v="35" actId="478"/>
          <ac:spMkLst>
            <pc:docMk/>
            <pc:sldMk cId="3199691444" sldId="264"/>
            <ac:spMk id="10" creationId="{D224D33C-30BC-2B6F-8979-9C65BE7F8468}"/>
          </ac:spMkLst>
        </pc:spChg>
        <pc:spChg chg="add mod">
          <ac:chgData name="Miguel Garay" userId="4494ff6ae4b2f202" providerId="LiveId" clId="{69D27984-CA27-46B2-8F93-F65033E6EF40}" dt="2023-05-16T21:52:20.883" v="36"/>
          <ac:spMkLst>
            <pc:docMk/>
            <pc:sldMk cId="3199691444" sldId="264"/>
            <ac:spMk id="11" creationId="{800187F7-2D92-3243-D309-2E5B3B15519A}"/>
          </ac:spMkLst>
        </pc:spChg>
      </pc:sldChg>
      <pc:sldChg chg="addSp delSp modSp mod">
        <pc:chgData name="Miguel Garay" userId="4494ff6ae4b2f202" providerId="LiveId" clId="{69D27984-CA27-46B2-8F93-F65033E6EF40}" dt="2023-05-16T21:53:48.837" v="54" actId="207"/>
        <pc:sldMkLst>
          <pc:docMk/>
          <pc:sldMk cId="3294732679" sldId="265"/>
        </pc:sldMkLst>
        <pc:spChg chg="del mod">
          <ac:chgData name="Miguel Garay" userId="4494ff6ae4b2f202" providerId="LiveId" clId="{69D27984-CA27-46B2-8F93-F65033E6EF40}" dt="2023-05-16T21:52:37.078" v="40" actId="478"/>
          <ac:spMkLst>
            <pc:docMk/>
            <pc:sldMk cId="3294732679" sldId="265"/>
            <ac:spMk id="4" creationId="{00000000-0000-0000-0000-000000000000}"/>
          </ac:spMkLst>
        </pc:spChg>
        <pc:spChg chg="add del mod">
          <ac:chgData name="Miguel Garay" userId="4494ff6ae4b2f202" providerId="LiveId" clId="{69D27984-CA27-46B2-8F93-F65033E6EF40}" dt="2023-05-16T21:52:40.990" v="41" actId="478"/>
          <ac:spMkLst>
            <pc:docMk/>
            <pc:sldMk cId="3294732679" sldId="265"/>
            <ac:spMk id="6" creationId="{D2F3A4D1-B3CF-0819-DABC-2C453C1A8C6E}"/>
          </ac:spMkLst>
        </pc:spChg>
        <pc:spChg chg="add del mod">
          <ac:chgData name="Miguel Garay" userId="4494ff6ae4b2f202" providerId="LiveId" clId="{69D27984-CA27-46B2-8F93-F65033E6EF40}" dt="2023-05-16T21:52:43.759" v="43"/>
          <ac:spMkLst>
            <pc:docMk/>
            <pc:sldMk cId="3294732679" sldId="265"/>
            <ac:spMk id="7" creationId="{974A2E01-05F6-F35E-7C8B-03716FC35691}"/>
          </ac:spMkLst>
        </pc:spChg>
        <pc:spChg chg="add del mod">
          <ac:chgData name="Miguel Garay" userId="4494ff6ae4b2f202" providerId="LiveId" clId="{69D27984-CA27-46B2-8F93-F65033E6EF40}" dt="2023-05-16T21:52:49.043" v="45"/>
          <ac:spMkLst>
            <pc:docMk/>
            <pc:sldMk cId="3294732679" sldId="265"/>
            <ac:spMk id="8" creationId="{5426A333-3E2A-89B1-B5E5-31B234D5497A}"/>
          </ac:spMkLst>
        </pc:spChg>
        <pc:spChg chg="add del mod">
          <ac:chgData name="Miguel Garay" userId="4494ff6ae4b2f202" providerId="LiveId" clId="{69D27984-CA27-46B2-8F93-F65033E6EF40}" dt="2023-05-16T21:53:07.893" v="49" actId="478"/>
          <ac:spMkLst>
            <pc:docMk/>
            <pc:sldMk cId="3294732679" sldId="265"/>
            <ac:spMk id="10" creationId="{B5241116-886C-B5F9-2BC7-992F28ECCDC4}"/>
          </ac:spMkLst>
        </pc:spChg>
        <pc:spChg chg="add del mod">
          <ac:chgData name="Miguel Garay" userId="4494ff6ae4b2f202" providerId="LiveId" clId="{69D27984-CA27-46B2-8F93-F65033E6EF40}" dt="2023-05-16T21:53:12.081" v="50" actId="478"/>
          <ac:spMkLst>
            <pc:docMk/>
            <pc:sldMk cId="3294732679" sldId="265"/>
            <ac:spMk id="12" creationId="{35479CB5-7C38-B44C-CE87-6635EC296783}"/>
          </ac:spMkLst>
        </pc:spChg>
        <pc:spChg chg="add mod">
          <ac:chgData name="Miguel Garay" userId="4494ff6ae4b2f202" providerId="LiveId" clId="{69D27984-CA27-46B2-8F93-F65033E6EF40}" dt="2023-05-16T21:53:48.837" v="54" actId="207"/>
          <ac:spMkLst>
            <pc:docMk/>
            <pc:sldMk cId="3294732679" sldId="265"/>
            <ac:spMk id="13" creationId="{46A2E6B8-B366-DE93-42BB-A25D79B98E1F}"/>
          </ac:spMkLst>
        </pc:spChg>
        <pc:picChg chg="add del">
          <ac:chgData name="Miguel Garay" userId="4494ff6ae4b2f202" providerId="LiveId" clId="{69D27984-CA27-46B2-8F93-F65033E6EF40}" dt="2023-05-16T21:52:59.182" v="47"/>
          <ac:picMkLst>
            <pc:docMk/>
            <pc:sldMk cId="3294732679" sldId="265"/>
            <ac:picMk id="9" creationId="{150C9312-3E6C-C131-469E-D62FE848A8A5}"/>
          </ac:picMkLst>
        </pc:picChg>
      </pc:sldChg>
      <pc:sldChg chg="modSp mod">
        <pc:chgData name="Miguel Garay" userId="4494ff6ae4b2f202" providerId="LiveId" clId="{69D27984-CA27-46B2-8F93-F65033E6EF40}" dt="2023-05-16T21:54:01.014" v="57" actId="1076"/>
        <pc:sldMkLst>
          <pc:docMk/>
          <pc:sldMk cId="2714146522" sldId="266"/>
        </pc:sldMkLst>
        <pc:spChg chg="mod">
          <ac:chgData name="Miguel Garay" userId="4494ff6ae4b2f202" providerId="LiveId" clId="{69D27984-CA27-46B2-8F93-F65033E6EF40}" dt="2023-05-16T21:54:01.014" v="57" actId="1076"/>
          <ac:spMkLst>
            <pc:docMk/>
            <pc:sldMk cId="2714146522" sldId="266"/>
            <ac:spMk id="2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4:11.543" v="60" actId="1076"/>
        <pc:sldMkLst>
          <pc:docMk/>
          <pc:sldMk cId="1177855669" sldId="267"/>
        </pc:sldMkLst>
        <pc:spChg chg="mod">
          <ac:chgData name="Miguel Garay" userId="4494ff6ae4b2f202" providerId="LiveId" clId="{69D27984-CA27-46B2-8F93-F65033E6EF40}" dt="2023-05-16T21:54:11.543" v="60" actId="1076"/>
          <ac:spMkLst>
            <pc:docMk/>
            <pc:sldMk cId="1177855669" sldId="267"/>
            <ac:spMk id="7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4:20.570" v="62" actId="1076"/>
        <pc:sldMkLst>
          <pc:docMk/>
          <pc:sldMk cId="2866745137" sldId="268"/>
        </pc:sldMkLst>
        <pc:spChg chg="mod">
          <ac:chgData name="Miguel Garay" userId="4494ff6ae4b2f202" providerId="LiveId" clId="{69D27984-CA27-46B2-8F93-F65033E6EF40}" dt="2023-05-16T21:54:20.570" v="62" actId="1076"/>
          <ac:spMkLst>
            <pc:docMk/>
            <pc:sldMk cId="2866745137" sldId="268"/>
            <ac:spMk id="9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4:27.773" v="64" actId="1076"/>
        <pc:sldMkLst>
          <pc:docMk/>
          <pc:sldMk cId="177771880" sldId="269"/>
        </pc:sldMkLst>
        <pc:spChg chg="mod">
          <ac:chgData name="Miguel Garay" userId="4494ff6ae4b2f202" providerId="LiveId" clId="{69D27984-CA27-46B2-8F93-F65033E6EF40}" dt="2023-05-16T21:54:27.773" v="64" actId="1076"/>
          <ac:spMkLst>
            <pc:docMk/>
            <pc:sldMk cId="177771880" sldId="269"/>
            <ac:spMk id="7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4:34.273" v="66" actId="1076"/>
        <pc:sldMkLst>
          <pc:docMk/>
          <pc:sldMk cId="3518507822" sldId="270"/>
        </pc:sldMkLst>
        <pc:spChg chg="mod">
          <ac:chgData name="Miguel Garay" userId="4494ff6ae4b2f202" providerId="LiveId" clId="{69D27984-CA27-46B2-8F93-F65033E6EF40}" dt="2023-05-16T21:54:34.273" v="66" actId="1076"/>
          <ac:spMkLst>
            <pc:docMk/>
            <pc:sldMk cId="3518507822" sldId="270"/>
            <ac:spMk id="7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4:40.948" v="68" actId="1076"/>
        <pc:sldMkLst>
          <pc:docMk/>
          <pc:sldMk cId="3360051792" sldId="271"/>
        </pc:sldMkLst>
        <pc:spChg chg="mod">
          <ac:chgData name="Miguel Garay" userId="4494ff6ae4b2f202" providerId="LiveId" clId="{69D27984-CA27-46B2-8F93-F65033E6EF40}" dt="2023-05-16T21:54:40.948" v="68" actId="1076"/>
          <ac:spMkLst>
            <pc:docMk/>
            <pc:sldMk cId="3360051792" sldId="271"/>
            <ac:spMk id="7" creationId="{00000000-0000-0000-0000-000000000000}"/>
          </ac:spMkLst>
        </pc:spChg>
      </pc:sldChg>
      <pc:sldChg chg="addSp delSp modSp mod modAnim">
        <pc:chgData name="Miguel Garay" userId="4494ff6ae4b2f202" providerId="LiveId" clId="{69D27984-CA27-46B2-8F93-F65033E6EF40}" dt="2023-05-16T21:54:50.923" v="71"/>
        <pc:sldMkLst>
          <pc:docMk/>
          <pc:sldMk cId="2979047505" sldId="272"/>
        </pc:sldMkLst>
        <pc:spChg chg="del">
          <ac:chgData name="Miguel Garay" userId="4494ff6ae4b2f202" providerId="LiveId" clId="{69D27984-CA27-46B2-8F93-F65033E6EF40}" dt="2023-05-16T21:54:47.523" v="69" actId="478"/>
          <ac:spMkLst>
            <pc:docMk/>
            <pc:sldMk cId="2979047505" sldId="272"/>
            <ac:spMk id="2" creationId="{00000000-0000-0000-0000-000000000000}"/>
          </ac:spMkLst>
        </pc:spChg>
        <pc:spChg chg="mod">
          <ac:chgData name="Miguel Garay" userId="4494ff6ae4b2f202" providerId="LiveId" clId="{69D27984-CA27-46B2-8F93-F65033E6EF40}" dt="2023-05-16T21:47:38.464" v="13" actId="1076"/>
          <ac:spMkLst>
            <pc:docMk/>
            <pc:sldMk cId="2979047505" sldId="272"/>
            <ac:spMk id="11" creationId="{00000000-0000-0000-0000-000000000000}"/>
          </ac:spMkLst>
        </pc:spChg>
        <pc:spChg chg="add del mod">
          <ac:chgData name="Miguel Garay" userId="4494ff6ae4b2f202" providerId="LiveId" clId="{69D27984-CA27-46B2-8F93-F65033E6EF40}" dt="2023-05-16T21:54:50.184" v="70" actId="478"/>
          <ac:spMkLst>
            <pc:docMk/>
            <pc:sldMk cId="2979047505" sldId="272"/>
            <ac:spMk id="13" creationId="{524647F2-0491-40DA-999D-5D4B409C3AEE}"/>
          </ac:spMkLst>
        </pc:spChg>
        <pc:spChg chg="add mod">
          <ac:chgData name="Miguel Garay" userId="4494ff6ae4b2f202" providerId="LiveId" clId="{69D27984-CA27-46B2-8F93-F65033E6EF40}" dt="2023-05-16T21:54:50.923" v="71"/>
          <ac:spMkLst>
            <pc:docMk/>
            <pc:sldMk cId="2979047505" sldId="272"/>
            <ac:spMk id="14" creationId="{6E46FEB2-78BC-5BEA-C00D-0011215E5636}"/>
          </ac:spMkLst>
        </pc:spChg>
      </pc:sldChg>
      <pc:sldChg chg="addSp delSp modSp mod">
        <pc:chgData name="Miguel Garay" userId="4494ff6ae4b2f202" providerId="LiveId" clId="{69D27984-CA27-46B2-8F93-F65033E6EF40}" dt="2023-05-16T21:57:09.935" v="100"/>
        <pc:sldMkLst>
          <pc:docMk/>
          <pc:sldMk cId="3977111222" sldId="273"/>
        </pc:sldMkLst>
        <pc:spChg chg="del mod">
          <ac:chgData name="Miguel Garay" userId="4494ff6ae4b2f202" providerId="LiveId" clId="{69D27984-CA27-46B2-8F93-F65033E6EF40}" dt="2023-05-16T21:57:00.155" v="98" actId="478"/>
          <ac:spMkLst>
            <pc:docMk/>
            <pc:sldMk cId="3977111222" sldId="273"/>
            <ac:spMk id="3" creationId="{00000000-0000-0000-0000-000000000000}"/>
          </ac:spMkLst>
        </pc:spChg>
        <pc:spChg chg="mod">
          <ac:chgData name="Miguel Garay" userId="4494ff6ae4b2f202" providerId="LiveId" clId="{69D27984-CA27-46B2-8F93-F65033E6EF40}" dt="2023-05-16T21:48:17.151" v="15" actId="1076"/>
          <ac:spMkLst>
            <pc:docMk/>
            <pc:sldMk cId="3977111222" sldId="273"/>
            <ac:spMk id="9" creationId="{00000000-0000-0000-0000-000000000000}"/>
          </ac:spMkLst>
        </pc:spChg>
        <pc:spChg chg="add del mod">
          <ac:chgData name="Miguel Garay" userId="4494ff6ae4b2f202" providerId="LiveId" clId="{69D27984-CA27-46B2-8F93-F65033E6EF40}" dt="2023-05-16T21:57:02.659" v="99" actId="478"/>
          <ac:spMkLst>
            <pc:docMk/>
            <pc:sldMk cId="3977111222" sldId="273"/>
            <ac:spMk id="18" creationId="{7FBD97D5-46DF-EB04-1920-2A9C10C5E35F}"/>
          </ac:spMkLst>
        </pc:spChg>
        <pc:spChg chg="add mod">
          <ac:chgData name="Miguel Garay" userId="4494ff6ae4b2f202" providerId="LiveId" clId="{69D27984-CA27-46B2-8F93-F65033E6EF40}" dt="2023-05-16T21:57:09.935" v="100"/>
          <ac:spMkLst>
            <pc:docMk/>
            <pc:sldMk cId="3977111222" sldId="273"/>
            <ac:spMk id="19" creationId="{C9268714-BFDE-C74A-D82B-14C71907C296}"/>
          </ac:spMkLst>
        </pc:spChg>
      </pc:sldChg>
      <pc:sldChg chg="addSp delSp modSp mod ord">
        <pc:chgData name="Miguel Garay" userId="4494ff6ae4b2f202" providerId="LiveId" clId="{69D27984-CA27-46B2-8F93-F65033E6EF40}" dt="2023-05-16T21:52:32.439" v="39"/>
        <pc:sldMkLst>
          <pc:docMk/>
          <pc:sldMk cId="2906760086" sldId="274"/>
        </pc:sldMkLst>
        <pc:spChg chg="del">
          <ac:chgData name="Miguel Garay" userId="4494ff6ae4b2f202" providerId="LiveId" clId="{69D27984-CA27-46B2-8F93-F65033E6EF40}" dt="2023-05-16T21:51:57.967" v="31" actId="478"/>
          <ac:spMkLst>
            <pc:docMk/>
            <pc:sldMk cId="2906760086" sldId="274"/>
            <ac:spMk id="2" creationId="{00000000-0000-0000-0000-000000000000}"/>
          </ac:spMkLst>
        </pc:spChg>
        <pc:spChg chg="add del mod">
          <ac:chgData name="Miguel Garay" userId="4494ff6ae4b2f202" providerId="LiveId" clId="{69D27984-CA27-46B2-8F93-F65033E6EF40}" dt="2023-05-16T21:52:01.729" v="32" actId="478"/>
          <ac:spMkLst>
            <pc:docMk/>
            <pc:sldMk cId="2906760086" sldId="274"/>
            <ac:spMk id="14" creationId="{6720E863-D19B-93F1-13B2-892B2872818F}"/>
          </ac:spMkLst>
        </pc:spChg>
        <pc:spChg chg="add del mod">
          <ac:chgData name="Miguel Garay" userId="4494ff6ae4b2f202" providerId="LiveId" clId="{69D27984-CA27-46B2-8F93-F65033E6EF40}" dt="2023-05-16T21:52:28.614" v="37" actId="478"/>
          <ac:spMkLst>
            <pc:docMk/>
            <pc:sldMk cId="2906760086" sldId="274"/>
            <ac:spMk id="15" creationId="{E91E4116-89EF-C4EB-7812-E82EC0B58BE7}"/>
          </ac:spMkLst>
        </pc:spChg>
        <pc:spChg chg="add del mod">
          <ac:chgData name="Miguel Garay" userId="4494ff6ae4b2f202" providerId="LiveId" clId="{69D27984-CA27-46B2-8F93-F65033E6EF40}" dt="2023-05-16T21:52:31.358" v="38" actId="478"/>
          <ac:spMkLst>
            <pc:docMk/>
            <pc:sldMk cId="2906760086" sldId="274"/>
            <ac:spMk id="17" creationId="{D197F1CF-C887-5D15-E668-EE654BE254E6}"/>
          </ac:spMkLst>
        </pc:spChg>
        <pc:spChg chg="add mod">
          <ac:chgData name="Miguel Garay" userId="4494ff6ae4b2f202" providerId="LiveId" clId="{69D27984-CA27-46B2-8F93-F65033E6EF40}" dt="2023-05-16T21:52:32.439" v="39"/>
          <ac:spMkLst>
            <pc:docMk/>
            <pc:sldMk cId="2906760086" sldId="274"/>
            <ac:spMk id="18" creationId="{C98EBAFF-9198-FCFA-B5FD-501A3CC02402}"/>
          </ac:spMkLst>
        </pc:spChg>
      </pc:sldChg>
      <pc:sldChg chg="del">
        <pc:chgData name="Miguel Garay" userId="4494ff6ae4b2f202" providerId="LiveId" clId="{69D27984-CA27-46B2-8F93-F65033E6EF40}" dt="2023-05-16T21:49:28.101" v="16" actId="47"/>
        <pc:sldMkLst>
          <pc:docMk/>
          <pc:sldMk cId="1964230214" sldId="275"/>
        </pc:sldMkLst>
      </pc:sldChg>
      <pc:sldChg chg="del">
        <pc:chgData name="Miguel Garay" userId="4494ff6ae4b2f202" providerId="LiveId" clId="{69D27984-CA27-46B2-8F93-F65033E6EF40}" dt="2023-05-16T21:49:28.101" v="16" actId="47"/>
        <pc:sldMkLst>
          <pc:docMk/>
          <pc:sldMk cId="3262520609" sldId="276"/>
        </pc:sldMkLst>
      </pc:sldChg>
      <pc:sldChg chg="ord">
        <pc:chgData name="Miguel Garay" userId="4494ff6ae4b2f202" providerId="LiveId" clId="{69D27984-CA27-46B2-8F93-F65033E6EF40}" dt="2023-05-16T21:49:48.106" v="18"/>
        <pc:sldMkLst>
          <pc:docMk/>
          <pc:sldMk cId="2957772891" sldId="277"/>
        </pc:sldMkLst>
      </pc:sldChg>
      <pc:sldChg chg="addSp delSp modSp mod">
        <pc:chgData name="Miguel Garay" userId="4494ff6ae4b2f202" providerId="LiveId" clId="{69D27984-CA27-46B2-8F93-F65033E6EF40}" dt="2023-05-16T21:56:02.368" v="90" actId="207"/>
        <pc:sldMkLst>
          <pc:docMk/>
          <pc:sldMk cId="3655261360" sldId="278"/>
        </pc:sldMkLst>
        <pc:spChg chg="add del mod">
          <ac:chgData name="Miguel Garay" userId="4494ff6ae4b2f202" providerId="LiveId" clId="{69D27984-CA27-46B2-8F93-F65033E6EF40}" dt="2023-05-16T21:55:42.004" v="86" actId="478"/>
          <ac:spMkLst>
            <pc:docMk/>
            <pc:sldMk cId="3655261360" sldId="278"/>
            <ac:spMk id="5" creationId="{A4DE1A66-4342-2895-0D9F-3ED98FEDB5C2}"/>
          </ac:spMkLst>
        </pc:spChg>
        <pc:spChg chg="del">
          <ac:chgData name="Miguel Garay" userId="4494ff6ae4b2f202" providerId="LiveId" clId="{69D27984-CA27-46B2-8F93-F65033E6EF40}" dt="2023-05-16T21:55:38.643" v="85" actId="478"/>
          <ac:spMkLst>
            <pc:docMk/>
            <pc:sldMk cId="3655261360" sldId="278"/>
            <ac:spMk id="10" creationId="{00000000-0000-0000-0000-000000000000}"/>
          </ac:spMkLst>
        </pc:spChg>
        <pc:spChg chg="add mod">
          <ac:chgData name="Miguel Garay" userId="4494ff6ae4b2f202" providerId="LiveId" clId="{69D27984-CA27-46B2-8F93-F65033E6EF40}" dt="2023-05-16T21:56:02.368" v="90" actId="207"/>
          <ac:spMkLst>
            <pc:docMk/>
            <pc:sldMk cId="3655261360" sldId="278"/>
            <ac:spMk id="12" creationId="{E436D9F1-F76B-25F0-2129-5B668B49D7AA}"/>
          </ac:spMkLst>
        </pc:spChg>
      </pc:sldChg>
      <pc:sldChg chg="addSp modSp mod ord">
        <pc:chgData name="Miguel Garay" userId="4494ff6ae4b2f202" providerId="LiveId" clId="{69D27984-CA27-46B2-8F93-F65033E6EF40}" dt="2023-05-16T21:51:11.629" v="28" actId="122"/>
        <pc:sldMkLst>
          <pc:docMk/>
          <pc:sldMk cId="2494812458" sldId="279"/>
        </pc:sldMkLst>
        <pc:spChg chg="add mod">
          <ac:chgData name="Miguel Garay" userId="4494ff6ae4b2f202" providerId="LiveId" clId="{69D27984-CA27-46B2-8F93-F65033E6EF40}" dt="2023-05-16T21:51:11.629" v="28" actId="122"/>
          <ac:spMkLst>
            <pc:docMk/>
            <pc:sldMk cId="2494812458" sldId="279"/>
            <ac:spMk id="11" creationId="{7677AAF6-5719-6AFC-15A1-5172BA790A8C}"/>
          </ac:spMkLst>
        </pc:spChg>
        <pc:spChg chg="add mod">
          <ac:chgData name="Miguel Garay" userId="4494ff6ae4b2f202" providerId="LiveId" clId="{69D27984-CA27-46B2-8F93-F65033E6EF40}" dt="2023-05-16T21:50:59.993" v="24" actId="1076"/>
          <ac:spMkLst>
            <pc:docMk/>
            <pc:sldMk cId="2494812458" sldId="279"/>
            <ac:spMk id="12" creationId="{7C80C922-339C-FE12-9EE4-5179AB9455E7}"/>
          </ac:spMkLst>
        </pc:spChg>
      </pc:sldChg>
      <pc:sldChg chg="modSp mod ord">
        <pc:chgData name="Miguel Garay" userId="4494ff6ae4b2f202" providerId="LiveId" clId="{69D27984-CA27-46B2-8F93-F65033E6EF40}" dt="2023-05-16T22:00:26.288" v="126" actId="404"/>
        <pc:sldMkLst>
          <pc:docMk/>
          <pc:sldMk cId="3601558916" sldId="280"/>
        </pc:sldMkLst>
        <pc:spChg chg="mod">
          <ac:chgData name="Miguel Garay" userId="4494ff6ae4b2f202" providerId="LiveId" clId="{69D27984-CA27-46B2-8F93-F65033E6EF40}" dt="2023-05-16T22:00:23.363" v="125" actId="403"/>
          <ac:spMkLst>
            <pc:docMk/>
            <pc:sldMk cId="3601558916" sldId="280"/>
            <ac:spMk id="6" creationId="{00000000-0000-0000-0000-000000000000}"/>
          </ac:spMkLst>
        </pc:spChg>
        <pc:spChg chg="mod">
          <ac:chgData name="Miguel Garay" userId="4494ff6ae4b2f202" providerId="LiveId" clId="{69D27984-CA27-46B2-8F93-F65033E6EF40}" dt="2023-05-16T21:56:09.005" v="91" actId="1076"/>
          <ac:spMkLst>
            <pc:docMk/>
            <pc:sldMk cId="3601558916" sldId="280"/>
            <ac:spMk id="8" creationId="{00000000-0000-0000-0000-000000000000}"/>
          </ac:spMkLst>
        </pc:spChg>
        <pc:spChg chg="mod">
          <ac:chgData name="Miguel Garay" userId="4494ff6ae4b2f202" providerId="LiveId" clId="{69D27984-CA27-46B2-8F93-F65033E6EF40}" dt="2023-05-16T22:00:26.288" v="126" actId="404"/>
          <ac:spMkLst>
            <pc:docMk/>
            <pc:sldMk cId="3601558916" sldId="280"/>
            <ac:spMk id="10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6:20.097" v="93" actId="403"/>
        <pc:sldMkLst>
          <pc:docMk/>
          <pc:sldMk cId="2456514770" sldId="302"/>
        </pc:sldMkLst>
        <pc:spChg chg="mod">
          <ac:chgData name="Miguel Garay" userId="4494ff6ae4b2f202" providerId="LiveId" clId="{69D27984-CA27-46B2-8F93-F65033E6EF40}" dt="2023-05-16T21:56:20.097" v="93" actId="403"/>
          <ac:spMkLst>
            <pc:docMk/>
            <pc:sldMk cId="2456514770" sldId="302"/>
            <ac:spMk id="12" creationId="{00000000-0000-0000-0000-000000000000}"/>
          </ac:spMkLst>
        </pc:spChg>
      </pc:sldChg>
      <pc:sldChg chg="modSp mod">
        <pc:chgData name="Miguel Garay" userId="4494ff6ae4b2f202" providerId="LiveId" clId="{69D27984-CA27-46B2-8F93-F65033E6EF40}" dt="2023-05-16T21:56:37.825" v="97" actId="14100"/>
        <pc:sldMkLst>
          <pc:docMk/>
          <pc:sldMk cId="848969099" sldId="303"/>
        </pc:sldMkLst>
        <pc:spChg chg="mod">
          <ac:chgData name="Miguel Garay" userId="4494ff6ae4b2f202" providerId="LiveId" clId="{69D27984-CA27-46B2-8F93-F65033E6EF40}" dt="2023-05-16T21:56:37.825" v="97" actId="14100"/>
          <ac:spMkLst>
            <pc:docMk/>
            <pc:sldMk cId="848969099" sldId="303"/>
            <ac:spMk id="3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84825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Times New Roman" pitchFamily="18" charset="0"/>
                <a:cs typeface="Times New Roman" pitchFamily="18" charset="0"/>
              </a:rPr>
              <a:t>enzimas</a:t>
            </a:r>
          </a:p>
        </p:txBody>
      </p:sp>
    </p:spTree>
    <p:extLst>
      <p:ext uri="{BB962C8B-B14F-4D97-AF65-F5344CB8AC3E}">
        <p14:creationId xmlns:p14="http://schemas.microsoft.com/office/powerpoint/2010/main" val="157116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680" r="3082"/>
          <a:stretch>
            <a:fillRect/>
          </a:stretch>
        </p:blipFill>
        <p:spPr>
          <a:xfrm>
            <a:off x="1524000" y="1340738"/>
            <a:ext cx="2743200" cy="24006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rcRect l="18244" r="19912"/>
          <a:stretch>
            <a:fillRect/>
          </a:stretch>
        </p:blipFill>
        <p:spPr>
          <a:xfrm>
            <a:off x="3124200" y="4093083"/>
            <a:ext cx="2819400" cy="25286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446" y="217169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pc="-5" dirty="0"/>
              <a:t>Como as	Enzimas</a:t>
            </a:r>
            <a:r>
              <a:rPr spc="-30" dirty="0"/>
              <a:t> </a:t>
            </a:r>
            <a:r>
              <a:rPr spc="-5" dirty="0"/>
              <a:t>Funcionam...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rcRect t="38354" b="20383"/>
          <a:stretch>
            <a:fillRect/>
          </a:stretch>
        </p:blipFill>
        <p:spPr>
          <a:xfrm>
            <a:off x="5580126" y="2286000"/>
            <a:ext cx="1512189" cy="99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73929" y="2240026"/>
            <a:ext cx="416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5455" y="4195317"/>
            <a:ext cx="222504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formação de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várias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ligações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fracas dão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especificidade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ES!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19800" y="5029200"/>
            <a:ext cx="803910" cy="310515"/>
            <a:chOff x="6029134" y="5248084"/>
            <a:chExt cx="803910" cy="310515"/>
          </a:xfrm>
        </p:grpSpPr>
        <p:sp>
          <p:nvSpPr>
            <p:cNvPr id="9" name="object 9"/>
            <p:cNvSpPr/>
            <p:nvPr/>
          </p:nvSpPr>
          <p:spPr>
            <a:xfrm>
              <a:off x="6033896" y="5252846"/>
              <a:ext cx="794385" cy="300990"/>
            </a:xfrm>
            <a:custGeom>
              <a:avLst/>
              <a:gdLst/>
              <a:ahLst/>
              <a:cxnLst/>
              <a:rect l="l" t="t" r="r" b="b"/>
              <a:pathLst>
                <a:path w="794384" h="300989">
                  <a:moveTo>
                    <a:pt x="772159" y="0"/>
                  </a:moveTo>
                  <a:lnTo>
                    <a:pt x="200025" y="87121"/>
                  </a:lnTo>
                  <a:lnTo>
                    <a:pt x="189102" y="15874"/>
                  </a:lnTo>
                  <a:lnTo>
                    <a:pt x="0" y="190372"/>
                  </a:lnTo>
                  <a:lnTo>
                    <a:pt x="232537" y="300608"/>
                  </a:lnTo>
                  <a:lnTo>
                    <a:pt x="221614" y="229488"/>
                  </a:lnTo>
                  <a:lnTo>
                    <a:pt x="793876" y="142366"/>
                  </a:lnTo>
                  <a:lnTo>
                    <a:pt x="7721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3896" y="5252846"/>
              <a:ext cx="794385" cy="300990"/>
            </a:xfrm>
            <a:custGeom>
              <a:avLst/>
              <a:gdLst/>
              <a:ahLst/>
              <a:cxnLst/>
              <a:rect l="l" t="t" r="r" b="b"/>
              <a:pathLst>
                <a:path w="794384" h="300989">
                  <a:moveTo>
                    <a:pt x="793876" y="142366"/>
                  </a:moveTo>
                  <a:lnTo>
                    <a:pt x="221614" y="229488"/>
                  </a:lnTo>
                  <a:lnTo>
                    <a:pt x="232537" y="300608"/>
                  </a:lnTo>
                  <a:lnTo>
                    <a:pt x="0" y="190372"/>
                  </a:lnTo>
                  <a:lnTo>
                    <a:pt x="189102" y="15874"/>
                  </a:lnTo>
                  <a:lnTo>
                    <a:pt x="200025" y="87121"/>
                  </a:lnTo>
                  <a:lnTo>
                    <a:pt x="772159" y="0"/>
                  </a:lnTo>
                  <a:lnTo>
                    <a:pt x="793876" y="14236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7677AAF6-5719-6AFC-15A1-5172BA790A8C}"/>
              </a:ext>
            </a:extLst>
          </p:cNvPr>
          <p:cNvSpPr txBox="1"/>
          <p:nvPr/>
        </p:nvSpPr>
        <p:spPr>
          <a:xfrm>
            <a:off x="7360666" y="2543536"/>
            <a:ext cx="15230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subs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rato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7C80C922-339C-FE12-9EE4-5179AB9455E7}"/>
              </a:ext>
            </a:extLst>
          </p:cNvPr>
          <p:cNvSpPr txBox="1"/>
          <p:nvPr/>
        </p:nvSpPr>
        <p:spPr>
          <a:xfrm>
            <a:off x="260235" y="2423616"/>
            <a:ext cx="1107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481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7267" y="1491275"/>
            <a:ext cx="3856990" cy="3946525"/>
            <a:chOff x="2517267" y="1491275"/>
            <a:chExt cx="3856990" cy="394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4089" y="1491275"/>
              <a:ext cx="3384277" cy="3946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7267" y="2789046"/>
              <a:ext cx="3856990" cy="1395095"/>
            </a:xfrm>
            <a:custGeom>
              <a:avLst/>
              <a:gdLst/>
              <a:ahLst/>
              <a:cxnLst/>
              <a:rect l="l" t="t" r="r" b="b"/>
              <a:pathLst>
                <a:path w="3856990" h="1395095">
                  <a:moveTo>
                    <a:pt x="1680591" y="697357"/>
                  </a:moveTo>
                  <a:lnTo>
                    <a:pt x="1605280" y="599313"/>
                  </a:lnTo>
                  <a:lnTo>
                    <a:pt x="1600454" y="592963"/>
                  </a:lnTo>
                  <a:lnTo>
                    <a:pt x="1591437" y="591820"/>
                  </a:lnTo>
                  <a:lnTo>
                    <a:pt x="1578991" y="601472"/>
                  </a:lnTo>
                  <a:lnTo>
                    <a:pt x="1577721" y="610362"/>
                  </a:lnTo>
                  <a:lnTo>
                    <a:pt x="1582547" y="616712"/>
                  </a:lnTo>
                  <a:lnTo>
                    <a:pt x="1610829" y="653503"/>
                  </a:lnTo>
                  <a:lnTo>
                    <a:pt x="10795" y="0"/>
                  </a:lnTo>
                  <a:lnTo>
                    <a:pt x="0" y="26416"/>
                  </a:lnTo>
                  <a:lnTo>
                    <a:pt x="1600022" y="679919"/>
                  </a:lnTo>
                  <a:lnTo>
                    <a:pt x="1554099" y="686435"/>
                  </a:lnTo>
                  <a:lnTo>
                    <a:pt x="1546225" y="687451"/>
                  </a:lnTo>
                  <a:lnTo>
                    <a:pt x="1540891" y="694690"/>
                  </a:lnTo>
                  <a:lnTo>
                    <a:pt x="1541907" y="702564"/>
                  </a:lnTo>
                  <a:lnTo>
                    <a:pt x="1543050" y="710311"/>
                  </a:lnTo>
                  <a:lnTo>
                    <a:pt x="1550289" y="715772"/>
                  </a:lnTo>
                  <a:lnTo>
                    <a:pt x="1558036" y="714756"/>
                  </a:lnTo>
                  <a:lnTo>
                    <a:pt x="1662696" y="699897"/>
                  </a:lnTo>
                  <a:lnTo>
                    <a:pt x="1680591" y="697357"/>
                  </a:lnTo>
                  <a:close/>
                </a:path>
                <a:path w="3856990" h="1395095">
                  <a:moveTo>
                    <a:pt x="3856736" y="1368044"/>
                  </a:moveTo>
                  <a:lnTo>
                    <a:pt x="2568257" y="915974"/>
                  </a:lnTo>
                  <a:lnTo>
                    <a:pt x="2613914" y="907161"/>
                  </a:lnTo>
                  <a:lnTo>
                    <a:pt x="2621661" y="905764"/>
                  </a:lnTo>
                  <a:lnTo>
                    <a:pt x="2626563" y="898525"/>
                  </a:lnTo>
                  <a:lnTo>
                    <a:pt x="2626741" y="898271"/>
                  </a:lnTo>
                  <a:lnTo>
                    <a:pt x="2625217" y="890397"/>
                  </a:lnTo>
                  <a:lnTo>
                    <a:pt x="2623820" y="882650"/>
                  </a:lnTo>
                  <a:lnTo>
                    <a:pt x="2616327" y="877697"/>
                  </a:lnTo>
                  <a:lnTo>
                    <a:pt x="2608580" y="879094"/>
                  </a:lnTo>
                  <a:lnTo>
                    <a:pt x="2487041" y="902589"/>
                  </a:lnTo>
                  <a:lnTo>
                    <a:pt x="2572385" y="1002792"/>
                  </a:lnTo>
                  <a:lnTo>
                    <a:pt x="2581402" y="1003554"/>
                  </a:lnTo>
                  <a:lnTo>
                    <a:pt x="2587371" y="998474"/>
                  </a:lnTo>
                  <a:lnTo>
                    <a:pt x="2593340" y="993267"/>
                  </a:lnTo>
                  <a:lnTo>
                    <a:pt x="2594102" y="984250"/>
                  </a:lnTo>
                  <a:lnTo>
                    <a:pt x="2558910" y="942962"/>
                  </a:lnTo>
                  <a:lnTo>
                    <a:pt x="3847338" y="1394968"/>
                  </a:lnTo>
                  <a:lnTo>
                    <a:pt x="3856736" y="1368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92422" y="5501436"/>
            <a:ext cx="1107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8867" y="2416301"/>
            <a:ext cx="1183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sítio ativo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(c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ít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o)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7983" y="3921633"/>
            <a:ext cx="1044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subs</a:t>
            </a:r>
            <a:r>
              <a:rPr sz="2000" b="1" spc="5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rato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00187F7-2D92-3243-D309-2E5B3B1551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446" y="217169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pc="-5" dirty="0"/>
              <a:t>Como as	Enzimas</a:t>
            </a:r>
            <a:r>
              <a:rPr spc="-30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19969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930" y="217169"/>
            <a:ext cx="685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</a:t>
            </a:r>
            <a:r>
              <a:rPr spc="-15" dirty="0"/>
              <a:t> </a:t>
            </a:r>
            <a:r>
              <a:rPr spc="-5" dirty="0"/>
              <a:t>as</a:t>
            </a:r>
            <a:r>
              <a:rPr spc="5" dirty="0"/>
              <a:t> </a:t>
            </a:r>
            <a:r>
              <a:rPr spc="-5" dirty="0"/>
              <a:t>Enzimas</a:t>
            </a:r>
            <a:r>
              <a:rPr spc="5" dirty="0"/>
              <a:t> </a:t>
            </a:r>
            <a:r>
              <a:rPr spc="-5" dirty="0"/>
              <a:t>Funcionam...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833" y="1435301"/>
            <a:ext cx="4156570" cy="43954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8534" y="5899810"/>
            <a:ext cx="110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459862"/>
            <a:ext cx="1645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sítio </a:t>
            </a:r>
            <a:r>
              <a:rPr sz="2800" b="1" dirty="0">
                <a:latin typeface="Times New Roman"/>
                <a:cs typeface="Times New Roman"/>
              </a:rPr>
              <a:t>ativo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ít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co)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2045" y="5808065"/>
            <a:ext cx="144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su</a:t>
            </a:r>
            <a:r>
              <a:rPr sz="2800" b="1" dirty="0">
                <a:latin typeface="Times New Roman"/>
                <a:cs typeface="Times New Roman"/>
              </a:rPr>
              <a:t>b</a:t>
            </a:r>
            <a:r>
              <a:rPr sz="2800" b="1" spc="-5" dirty="0">
                <a:latin typeface="Times New Roman"/>
                <a:cs typeface="Times New Roman"/>
              </a:rPr>
              <a:t>stra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4847" y="2882137"/>
            <a:ext cx="4754245" cy="3148965"/>
          </a:xfrm>
          <a:custGeom>
            <a:avLst/>
            <a:gdLst/>
            <a:ahLst/>
            <a:cxnLst/>
            <a:rect l="l" t="t" r="r" b="b"/>
            <a:pathLst>
              <a:path w="4754245" h="3148965">
                <a:moveTo>
                  <a:pt x="2062353" y="775462"/>
                </a:moveTo>
                <a:lnTo>
                  <a:pt x="1983867" y="679970"/>
                </a:lnTo>
                <a:lnTo>
                  <a:pt x="1978787" y="673862"/>
                </a:lnTo>
                <a:lnTo>
                  <a:pt x="1969770" y="672973"/>
                </a:lnTo>
                <a:lnTo>
                  <a:pt x="1957578" y="682879"/>
                </a:lnTo>
                <a:lnTo>
                  <a:pt x="1956816" y="691908"/>
                </a:lnTo>
                <a:lnTo>
                  <a:pt x="1961769" y="697992"/>
                </a:lnTo>
                <a:lnTo>
                  <a:pt x="1991233" y="733882"/>
                </a:lnTo>
                <a:lnTo>
                  <a:pt x="9906" y="0"/>
                </a:lnTo>
                <a:lnTo>
                  <a:pt x="0" y="26797"/>
                </a:lnTo>
                <a:lnTo>
                  <a:pt x="1981403" y="760704"/>
                </a:lnTo>
                <a:lnTo>
                  <a:pt x="1935607" y="768731"/>
                </a:lnTo>
                <a:lnTo>
                  <a:pt x="1927860" y="770001"/>
                </a:lnTo>
                <a:lnTo>
                  <a:pt x="1922653" y="777494"/>
                </a:lnTo>
                <a:lnTo>
                  <a:pt x="1924050" y="785241"/>
                </a:lnTo>
                <a:lnTo>
                  <a:pt x="1925320" y="792988"/>
                </a:lnTo>
                <a:lnTo>
                  <a:pt x="1932813" y="798195"/>
                </a:lnTo>
                <a:lnTo>
                  <a:pt x="2042045" y="779018"/>
                </a:lnTo>
                <a:lnTo>
                  <a:pt x="2062353" y="775462"/>
                </a:lnTo>
                <a:close/>
              </a:path>
              <a:path w="4754245" h="3148965">
                <a:moveTo>
                  <a:pt x="4753864" y="3129407"/>
                </a:moveTo>
                <a:lnTo>
                  <a:pt x="2864980" y="1100582"/>
                </a:lnTo>
                <a:lnTo>
                  <a:pt x="2916936" y="1116203"/>
                </a:lnTo>
                <a:lnTo>
                  <a:pt x="2924937" y="1112012"/>
                </a:lnTo>
                <a:lnTo>
                  <a:pt x="2927223" y="1104392"/>
                </a:lnTo>
                <a:lnTo>
                  <a:pt x="2929509" y="1096899"/>
                </a:lnTo>
                <a:lnTo>
                  <a:pt x="2925191" y="1088898"/>
                </a:lnTo>
                <a:lnTo>
                  <a:pt x="2835440" y="1061847"/>
                </a:lnTo>
                <a:lnTo>
                  <a:pt x="2799207" y="1050925"/>
                </a:lnTo>
                <a:lnTo>
                  <a:pt x="2826385" y="1171575"/>
                </a:lnTo>
                <a:lnTo>
                  <a:pt x="2828036" y="1179322"/>
                </a:lnTo>
                <a:lnTo>
                  <a:pt x="2835783" y="1184148"/>
                </a:lnTo>
                <a:lnTo>
                  <a:pt x="2851150" y="1180592"/>
                </a:lnTo>
                <a:lnTo>
                  <a:pt x="2855976" y="1172972"/>
                </a:lnTo>
                <a:lnTo>
                  <a:pt x="2854198" y="1165352"/>
                </a:lnTo>
                <a:lnTo>
                  <a:pt x="2843987" y="1120101"/>
                </a:lnTo>
                <a:lnTo>
                  <a:pt x="4732909" y="3148888"/>
                </a:lnTo>
                <a:lnTo>
                  <a:pt x="4753864" y="312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1978" y="2730499"/>
            <a:ext cx="222504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formação de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várias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ligações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fracas dão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especificidade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ES!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45336" y="1925383"/>
            <a:ext cx="297815" cy="802005"/>
            <a:chOff x="7645336" y="1925383"/>
            <a:chExt cx="297815" cy="802005"/>
          </a:xfrm>
        </p:grpSpPr>
        <p:sp>
          <p:nvSpPr>
            <p:cNvPr id="10" name="object 10"/>
            <p:cNvSpPr/>
            <p:nvPr/>
          </p:nvSpPr>
          <p:spPr>
            <a:xfrm>
              <a:off x="7650098" y="1930145"/>
              <a:ext cx="288290" cy="792480"/>
            </a:xfrm>
            <a:custGeom>
              <a:avLst/>
              <a:gdLst/>
              <a:ahLst/>
              <a:cxnLst/>
              <a:rect l="l" t="t" r="r" b="b"/>
              <a:pathLst>
                <a:path w="288290" h="792480">
                  <a:moveTo>
                    <a:pt x="144018" y="0"/>
                  </a:moveTo>
                  <a:lnTo>
                    <a:pt x="0" y="213359"/>
                  </a:lnTo>
                  <a:lnTo>
                    <a:pt x="72008" y="213359"/>
                  </a:lnTo>
                  <a:lnTo>
                    <a:pt x="72008" y="792099"/>
                  </a:lnTo>
                  <a:lnTo>
                    <a:pt x="216026" y="792099"/>
                  </a:lnTo>
                  <a:lnTo>
                    <a:pt x="216026" y="213359"/>
                  </a:lnTo>
                  <a:lnTo>
                    <a:pt x="288035" y="213359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0098" y="1930145"/>
              <a:ext cx="288290" cy="792480"/>
            </a:xfrm>
            <a:custGeom>
              <a:avLst/>
              <a:gdLst/>
              <a:ahLst/>
              <a:cxnLst/>
              <a:rect l="l" t="t" r="r" b="b"/>
              <a:pathLst>
                <a:path w="288290" h="792480">
                  <a:moveTo>
                    <a:pt x="72008" y="792099"/>
                  </a:moveTo>
                  <a:lnTo>
                    <a:pt x="72008" y="213359"/>
                  </a:lnTo>
                  <a:lnTo>
                    <a:pt x="0" y="213359"/>
                  </a:lnTo>
                  <a:lnTo>
                    <a:pt x="144018" y="0"/>
                  </a:lnTo>
                  <a:lnTo>
                    <a:pt x="288035" y="213359"/>
                  </a:lnTo>
                  <a:lnTo>
                    <a:pt x="216026" y="213359"/>
                  </a:lnTo>
                  <a:lnTo>
                    <a:pt x="216026" y="792099"/>
                  </a:lnTo>
                  <a:lnTo>
                    <a:pt x="72008" y="792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779901" y="1772792"/>
            <a:ext cx="2808605" cy="2448560"/>
          </a:xfrm>
          <a:custGeom>
            <a:avLst/>
            <a:gdLst/>
            <a:ahLst/>
            <a:cxnLst/>
            <a:rect l="l" t="t" r="r" b="b"/>
            <a:pathLst>
              <a:path w="2808604" h="2448560">
                <a:moveTo>
                  <a:pt x="0" y="1944243"/>
                </a:moveTo>
                <a:lnTo>
                  <a:pt x="8587" y="1869756"/>
                </a:lnTo>
                <a:lnTo>
                  <a:pt x="33532" y="1798663"/>
                </a:lnTo>
                <a:lnTo>
                  <a:pt x="51756" y="1764633"/>
                </a:lnTo>
                <a:lnTo>
                  <a:pt x="73611" y="1731743"/>
                </a:lnTo>
                <a:lnTo>
                  <a:pt x="98943" y="1700092"/>
                </a:lnTo>
                <a:lnTo>
                  <a:pt x="127599" y="1669776"/>
                </a:lnTo>
                <a:lnTo>
                  <a:pt x="159426" y="1640893"/>
                </a:lnTo>
                <a:lnTo>
                  <a:pt x="194271" y="1613541"/>
                </a:lnTo>
                <a:lnTo>
                  <a:pt x="231981" y="1587817"/>
                </a:lnTo>
                <a:lnTo>
                  <a:pt x="272403" y="1563818"/>
                </a:lnTo>
                <a:lnTo>
                  <a:pt x="315383" y="1541643"/>
                </a:lnTo>
                <a:lnTo>
                  <a:pt x="360770" y="1521388"/>
                </a:lnTo>
                <a:lnTo>
                  <a:pt x="408409" y="1503151"/>
                </a:lnTo>
                <a:lnTo>
                  <a:pt x="458148" y="1487029"/>
                </a:lnTo>
                <a:lnTo>
                  <a:pt x="509833" y="1473120"/>
                </a:lnTo>
                <a:lnTo>
                  <a:pt x="563311" y="1461521"/>
                </a:lnTo>
                <a:lnTo>
                  <a:pt x="618430" y="1452330"/>
                </a:lnTo>
                <a:lnTo>
                  <a:pt x="675036" y="1445645"/>
                </a:lnTo>
                <a:lnTo>
                  <a:pt x="732977" y="1441562"/>
                </a:lnTo>
                <a:lnTo>
                  <a:pt x="792099" y="1440180"/>
                </a:lnTo>
                <a:lnTo>
                  <a:pt x="851220" y="1441562"/>
                </a:lnTo>
                <a:lnTo>
                  <a:pt x="909161" y="1445645"/>
                </a:lnTo>
                <a:lnTo>
                  <a:pt x="965767" y="1452330"/>
                </a:lnTo>
                <a:lnTo>
                  <a:pt x="1020886" y="1461521"/>
                </a:lnTo>
                <a:lnTo>
                  <a:pt x="1074364" y="1473120"/>
                </a:lnTo>
                <a:lnTo>
                  <a:pt x="1126049" y="1487029"/>
                </a:lnTo>
                <a:lnTo>
                  <a:pt x="1175788" y="1503151"/>
                </a:lnTo>
                <a:lnTo>
                  <a:pt x="1223427" y="1521388"/>
                </a:lnTo>
                <a:lnTo>
                  <a:pt x="1268814" y="1541643"/>
                </a:lnTo>
                <a:lnTo>
                  <a:pt x="1311794" y="1563818"/>
                </a:lnTo>
                <a:lnTo>
                  <a:pt x="1352216" y="1587817"/>
                </a:lnTo>
                <a:lnTo>
                  <a:pt x="1389926" y="1613541"/>
                </a:lnTo>
                <a:lnTo>
                  <a:pt x="1424771" y="1640893"/>
                </a:lnTo>
                <a:lnTo>
                  <a:pt x="1456598" y="1669776"/>
                </a:lnTo>
                <a:lnTo>
                  <a:pt x="1485254" y="1700092"/>
                </a:lnTo>
                <a:lnTo>
                  <a:pt x="1510586" y="1731743"/>
                </a:lnTo>
                <a:lnTo>
                  <a:pt x="1532441" y="1764633"/>
                </a:lnTo>
                <a:lnTo>
                  <a:pt x="1550665" y="1798663"/>
                </a:lnTo>
                <a:lnTo>
                  <a:pt x="1575610" y="1869756"/>
                </a:lnTo>
                <a:lnTo>
                  <a:pt x="1584198" y="1944243"/>
                </a:lnTo>
                <a:lnTo>
                  <a:pt x="1582025" y="1981861"/>
                </a:lnTo>
                <a:lnTo>
                  <a:pt x="1575610" y="2018729"/>
                </a:lnTo>
                <a:lnTo>
                  <a:pt x="1550665" y="2089822"/>
                </a:lnTo>
                <a:lnTo>
                  <a:pt x="1532441" y="2123852"/>
                </a:lnTo>
                <a:lnTo>
                  <a:pt x="1510586" y="2156742"/>
                </a:lnTo>
                <a:lnTo>
                  <a:pt x="1485254" y="2188393"/>
                </a:lnTo>
                <a:lnTo>
                  <a:pt x="1456598" y="2218709"/>
                </a:lnTo>
                <a:lnTo>
                  <a:pt x="1424771" y="2247592"/>
                </a:lnTo>
                <a:lnTo>
                  <a:pt x="1389926" y="2274944"/>
                </a:lnTo>
                <a:lnTo>
                  <a:pt x="1352216" y="2300668"/>
                </a:lnTo>
                <a:lnTo>
                  <a:pt x="1311794" y="2324667"/>
                </a:lnTo>
                <a:lnTo>
                  <a:pt x="1268814" y="2346842"/>
                </a:lnTo>
                <a:lnTo>
                  <a:pt x="1223427" y="2367097"/>
                </a:lnTo>
                <a:lnTo>
                  <a:pt x="1175788" y="2385334"/>
                </a:lnTo>
                <a:lnTo>
                  <a:pt x="1126049" y="2401456"/>
                </a:lnTo>
                <a:lnTo>
                  <a:pt x="1074364" y="2415365"/>
                </a:lnTo>
                <a:lnTo>
                  <a:pt x="1020886" y="2426964"/>
                </a:lnTo>
                <a:lnTo>
                  <a:pt x="965767" y="2436155"/>
                </a:lnTo>
                <a:lnTo>
                  <a:pt x="909161" y="2442840"/>
                </a:lnTo>
                <a:lnTo>
                  <a:pt x="851220" y="2446923"/>
                </a:lnTo>
                <a:lnTo>
                  <a:pt x="792099" y="2448306"/>
                </a:lnTo>
                <a:lnTo>
                  <a:pt x="732977" y="2446923"/>
                </a:lnTo>
                <a:lnTo>
                  <a:pt x="675036" y="2442840"/>
                </a:lnTo>
                <a:lnTo>
                  <a:pt x="618430" y="2436155"/>
                </a:lnTo>
                <a:lnTo>
                  <a:pt x="563311" y="2426964"/>
                </a:lnTo>
                <a:lnTo>
                  <a:pt x="509833" y="2415365"/>
                </a:lnTo>
                <a:lnTo>
                  <a:pt x="458148" y="2401456"/>
                </a:lnTo>
                <a:lnTo>
                  <a:pt x="408409" y="2385334"/>
                </a:lnTo>
                <a:lnTo>
                  <a:pt x="360770" y="2367097"/>
                </a:lnTo>
                <a:lnTo>
                  <a:pt x="315383" y="2346842"/>
                </a:lnTo>
                <a:lnTo>
                  <a:pt x="272403" y="2324667"/>
                </a:lnTo>
                <a:lnTo>
                  <a:pt x="231981" y="2300668"/>
                </a:lnTo>
                <a:lnTo>
                  <a:pt x="194271" y="2274944"/>
                </a:lnTo>
                <a:lnTo>
                  <a:pt x="159426" y="2247592"/>
                </a:lnTo>
                <a:lnTo>
                  <a:pt x="127599" y="2218709"/>
                </a:lnTo>
                <a:lnTo>
                  <a:pt x="98943" y="2188393"/>
                </a:lnTo>
                <a:lnTo>
                  <a:pt x="73611" y="2156742"/>
                </a:lnTo>
                <a:lnTo>
                  <a:pt x="51756" y="2123852"/>
                </a:lnTo>
                <a:lnTo>
                  <a:pt x="33532" y="2089822"/>
                </a:lnTo>
                <a:lnTo>
                  <a:pt x="8587" y="2018729"/>
                </a:lnTo>
                <a:lnTo>
                  <a:pt x="0" y="1944243"/>
                </a:lnTo>
                <a:close/>
              </a:path>
              <a:path w="2808604" h="2448560">
                <a:moveTo>
                  <a:pt x="2808351" y="0"/>
                </a:moveTo>
                <a:lnTo>
                  <a:pt x="1224152" y="151218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65214" y="1433829"/>
            <a:ext cx="2254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sítio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ligação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77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04847" y="1435301"/>
            <a:ext cx="4733925" cy="4395470"/>
            <a:chOff x="2204847" y="1435301"/>
            <a:chExt cx="4733925" cy="4395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1834" y="1435301"/>
              <a:ext cx="4156570" cy="439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04847" y="2882137"/>
              <a:ext cx="4733925" cy="1551305"/>
            </a:xfrm>
            <a:custGeom>
              <a:avLst/>
              <a:gdLst/>
              <a:ahLst/>
              <a:cxnLst/>
              <a:rect l="l" t="t" r="r" b="b"/>
              <a:pathLst>
                <a:path w="4733925" h="1551304">
                  <a:moveTo>
                    <a:pt x="2062353" y="775462"/>
                  </a:moveTo>
                  <a:lnTo>
                    <a:pt x="1983867" y="679970"/>
                  </a:lnTo>
                  <a:lnTo>
                    <a:pt x="1978787" y="673862"/>
                  </a:lnTo>
                  <a:lnTo>
                    <a:pt x="1969770" y="672973"/>
                  </a:lnTo>
                  <a:lnTo>
                    <a:pt x="1957578" y="682879"/>
                  </a:lnTo>
                  <a:lnTo>
                    <a:pt x="1956816" y="691908"/>
                  </a:lnTo>
                  <a:lnTo>
                    <a:pt x="1961769" y="697992"/>
                  </a:lnTo>
                  <a:lnTo>
                    <a:pt x="1991233" y="733882"/>
                  </a:lnTo>
                  <a:lnTo>
                    <a:pt x="9906" y="0"/>
                  </a:lnTo>
                  <a:lnTo>
                    <a:pt x="0" y="26797"/>
                  </a:lnTo>
                  <a:lnTo>
                    <a:pt x="1981403" y="760704"/>
                  </a:lnTo>
                  <a:lnTo>
                    <a:pt x="1935607" y="768731"/>
                  </a:lnTo>
                  <a:lnTo>
                    <a:pt x="1927860" y="770001"/>
                  </a:lnTo>
                  <a:lnTo>
                    <a:pt x="1922653" y="777494"/>
                  </a:lnTo>
                  <a:lnTo>
                    <a:pt x="1924050" y="785241"/>
                  </a:lnTo>
                  <a:lnTo>
                    <a:pt x="1925320" y="792988"/>
                  </a:lnTo>
                  <a:lnTo>
                    <a:pt x="1932813" y="798195"/>
                  </a:lnTo>
                  <a:lnTo>
                    <a:pt x="2042045" y="779018"/>
                  </a:lnTo>
                  <a:lnTo>
                    <a:pt x="2062353" y="775462"/>
                  </a:lnTo>
                  <a:close/>
                </a:path>
                <a:path w="4733925" h="1551304">
                  <a:moveTo>
                    <a:pt x="4733671" y="1523873"/>
                  </a:moveTo>
                  <a:lnTo>
                    <a:pt x="3134626" y="1015034"/>
                  </a:lnTo>
                  <a:lnTo>
                    <a:pt x="3187573" y="1003173"/>
                  </a:lnTo>
                  <a:lnTo>
                    <a:pt x="3190227" y="998982"/>
                  </a:lnTo>
                  <a:lnTo>
                    <a:pt x="3192399" y="995553"/>
                  </a:lnTo>
                  <a:lnTo>
                    <a:pt x="3190748" y="987806"/>
                  </a:lnTo>
                  <a:lnTo>
                    <a:pt x="3188970" y="980186"/>
                  </a:lnTo>
                  <a:lnTo>
                    <a:pt x="3181350" y="975360"/>
                  </a:lnTo>
                  <a:lnTo>
                    <a:pt x="3173603" y="977011"/>
                  </a:lnTo>
                  <a:lnTo>
                    <a:pt x="3052826" y="1004062"/>
                  </a:lnTo>
                  <a:lnTo>
                    <a:pt x="3135884" y="1095883"/>
                  </a:lnTo>
                  <a:lnTo>
                    <a:pt x="3141091" y="1101725"/>
                  </a:lnTo>
                  <a:lnTo>
                    <a:pt x="3150108" y="1102233"/>
                  </a:lnTo>
                  <a:lnTo>
                    <a:pt x="3156077" y="1096899"/>
                  </a:lnTo>
                  <a:lnTo>
                    <a:pt x="3161919" y="1091565"/>
                  </a:lnTo>
                  <a:lnTo>
                    <a:pt x="3162300" y="1082548"/>
                  </a:lnTo>
                  <a:lnTo>
                    <a:pt x="3157093" y="1076706"/>
                  </a:lnTo>
                  <a:lnTo>
                    <a:pt x="3126054" y="1042352"/>
                  </a:lnTo>
                  <a:lnTo>
                    <a:pt x="4725035" y="1551051"/>
                  </a:lnTo>
                  <a:lnTo>
                    <a:pt x="4733671" y="152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18534" y="5899810"/>
            <a:ext cx="1106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2459862"/>
            <a:ext cx="1645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sítio </a:t>
            </a:r>
            <a:r>
              <a:rPr sz="2800" b="1" dirty="0">
                <a:latin typeface="Times New Roman"/>
                <a:cs typeface="Times New Roman"/>
              </a:rPr>
              <a:t>ativo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ít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co)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2045" y="4136516"/>
            <a:ext cx="1448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substrato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495" y="4157598"/>
            <a:ext cx="190944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formação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ligações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covalentes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transientes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 o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substrato!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22971" y="3352228"/>
            <a:ext cx="297815" cy="802005"/>
            <a:chOff x="1222971" y="3352228"/>
            <a:chExt cx="297815" cy="802005"/>
          </a:xfrm>
        </p:grpSpPr>
        <p:sp>
          <p:nvSpPr>
            <p:cNvPr id="11" name="object 11"/>
            <p:cNvSpPr/>
            <p:nvPr/>
          </p:nvSpPr>
          <p:spPr>
            <a:xfrm>
              <a:off x="1227734" y="3356990"/>
              <a:ext cx="288290" cy="792480"/>
            </a:xfrm>
            <a:custGeom>
              <a:avLst/>
              <a:gdLst/>
              <a:ahLst/>
              <a:cxnLst/>
              <a:rect l="l" t="t" r="r" b="b"/>
              <a:pathLst>
                <a:path w="288290" h="792479">
                  <a:moveTo>
                    <a:pt x="143992" y="0"/>
                  </a:moveTo>
                  <a:lnTo>
                    <a:pt x="0" y="213360"/>
                  </a:lnTo>
                  <a:lnTo>
                    <a:pt x="71983" y="213360"/>
                  </a:lnTo>
                  <a:lnTo>
                    <a:pt x="71983" y="792099"/>
                  </a:lnTo>
                  <a:lnTo>
                    <a:pt x="216001" y="792099"/>
                  </a:lnTo>
                  <a:lnTo>
                    <a:pt x="216001" y="213360"/>
                  </a:lnTo>
                  <a:lnTo>
                    <a:pt x="288010" y="213360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7734" y="3356990"/>
              <a:ext cx="288290" cy="792480"/>
            </a:xfrm>
            <a:custGeom>
              <a:avLst/>
              <a:gdLst/>
              <a:ahLst/>
              <a:cxnLst/>
              <a:rect l="l" t="t" r="r" b="b"/>
              <a:pathLst>
                <a:path w="288290" h="792479">
                  <a:moveTo>
                    <a:pt x="71983" y="792099"/>
                  </a:moveTo>
                  <a:lnTo>
                    <a:pt x="71983" y="213360"/>
                  </a:lnTo>
                  <a:lnTo>
                    <a:pt x="0" y="213360"/>
                  </a:lnTo>
                  <a:lnTo>
                    <a:pt x="143992" y="0"/>
                  </a:lnTo>
                  <a:lnTo>
                    <a:pt x="288010" y="213360"/>
                  </a:lnTo>
                  <a:lnTo>
                    <a:pt x="216001" y="213360"/>
                  </a:lnTo>
                  <a:lnTo>
                    <a:pt x="216001" y="792099"/>
                  </a:lnTo>
                  <a:lnTo>
                    <a:pt x="71983" y="79209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4">
            <a:extLst>
              <a:ext uri="{FF2B5EF4-FFF2-40B4-BE49-F238E27FC236}">
                <a16:creationId xmlns:a16="http://schemas.microsoft.com/office/drawing/2014/main" id="{C98EBAFF-9198-FCFA-B5FD-501A3CC02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446" y="217169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pc="-5" dirty="0"/>
              <a:t>Como as	Enzimas</a:t>
            </a:r>
            <a:r>
              <a:rPr spc="-30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29067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893060"/>
            <a:ext cx="5384800" cy="3787140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46A2E6B8-B366-DE93-42BB-A25D79B98E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446" y="251579"/>
            <a:ext cx="697928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z="3600" spc="-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Como as	Enzimas</a:t>
            </a:r>
            <a:r>
              <a:rPr sz="3600" spc="-3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sz="3600" spc="-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29473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09" y="290422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3060"/>
            <a:ext cx="5384800" cy="37871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26428" y="6361582"/>
            <a:ext cx="231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como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reação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progride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69" y="2616834"/>
            <a:ext cx="1577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mudança de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energia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durante </a:t>
            </a:r>
            <a:r>
              <a:rPr sz="1800" b="1" spc="-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reação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361" y="3581400"/>
            <a:ext cx="5778500" cy="3027680"/>
          </a:xfrm>
          <a:custGeom>
            <a:avLst/>
            <a:gdLst/>
            <a:ahLst/>
            <a:cxnLst/>
            <a:rect l="l" t="t" r="r" b="b"/>
            <a:pathLst>
              <a:path w="5778500" h="3027679">
                <a:moveTo>
                  <a:pt x="925233" y="1057529"/>
                </a:moveTo>
                <a:lnTo>
                  <a:pt x="63665" y="52311"/>
                </a:lnTo>
                <a:lnTo>
                  <a:pt x="114973" y="70104"/>
                </a:lnTo>
                <a:lnTo>
                  <a:pt x="123113" y="66167"/>
                </a:lnTo>
                <a:lnTo>
                  <a:pt x="125704" y="58674"/>
                </a:lnTo>
                <a:lnTo>
                  <a:pt x="128295" y="51308"/>
                </a:lnTo>
                <a:lnTo>
                  <a:pt x="124345" y="43053"/>
                </a:lnTo>
                <a:lnTo>
                  <a:pt x="35166" y="12192"/>
                </a:lnTo>
                <a:lnTo>
                  <a:pt x="0" y="0"/>
                </a:lnTo>
                <a:lnTo>
                  <a:pt x="23634" y="129413"/>
                </a:lnTo>
                <a:lnTo>
                  <a:pt x="31076" y="134620"/>
                </a:lnTo>
                <a:lnTo>
                  <a:pt x="38836" y="133223"/>
                </a:lnTo>
                <a:lnTo>
                  <a:pt x="46596" y="131699"/>
                </a:lnTo>
                <a:lnTo>
                  <a:pt x="51739" y="124333"/>
                </a:lnTo>
                <a:lnTo>
                  <a:pt x="41960" y="70827"/>
                </a:lnTo>
                <a:lnTo>
                  <a:pt x="903643" y="1076071"/>
                </a:lnTo>
                <a:lnTo>
                  <a:pt x="925233" y="1057529"/>
                </a:lnTo>
                <a:close/>
              </a:path>
              <a:path w="5778500" h="3027679">
                <a:moveTo>
                  <a:pt x="5778157" y="2971800"/>
                </a:moveTo>
                <a:lnTo>
                  <a:pt x="5691162" y="2909811"/>
                </a:lnTo>
                <a:lnTo>
                  <a:pt x="5670969" y="2895460"/>
                </a:lnTo>
                <a:lnTo>
                  <a:pt x="5662079" y="2896959"/>
                </a:lnTo>
                <a:lnTo>
                  <a:pt x="5652935" y="2909824"/>
                </a:lnTo>
                <a:lnTo>
                  <a:pt x="5654459" y="2918739"/>
                </a:lnTo>
                <a:lnTo>
                  <a:pt x="5698642" y="2950235"/>
                </a:lnTo>
                <a:lnTo>
                  <a:pt x="4941227" y="2881363"/>
                </a:lnTo>
                <a:lnTo>
                  <a:pt x="4938687" y="2909824"/>
                </a:lnTo>
                <a:lnTo>
                  <a:pt x="5696051" y="2978683"/>
                </a:lnTo>
                <a:lnTo>
                  <a:pt x="5646839" y="3001670"/>
                </a:lnTo>
                <a:lnTo>
                  <a:pt x="5643791" y="3010179"/>
                </a:lnTo>
                <a:lnTo>
                  <a:pt x="5647093" y="3017329"/>
                </a:lnTo>
                <a:lnTo>
                  <a:pt x="5650509" y="3024479"/>
                </a:lnTo>
                <a:lnTo>
                  <a:pt x="5659031" y="3027553"/>
                </a:lnTo>
                <a:lnTo>
                  <a:pt x="5753239" y="2983458"/>
                </a:lnTo>
                <a:lnTo>
                  <a:pt x="5778157" y="2971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65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893060"/>
            <a:ext cx="5384800" cy="37871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3342" y="5665419"/>
            <a:ext cx="242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variação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energia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livre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padrão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(bioquímica)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1814" y="2921634"/>
            <a:ext cx="1122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energias</a:t>
            </a:r>
            <a:r>
              <a:rPr sz="1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ativação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073" y="3262883"/>
            <a:ext cx="2143760" cy="2452370"/>
          </a:xfrm>
          <a:custGeom>
            <a:avLst/>
            <a:gdLst/>
            <a:ahLst/>
            <a:cxnLst/>
            <a:rect l="l" t="t" r="r" b="b"/>
            <a:pathLst>
              <a:path w="2143759" h="2452370">
                <a:moveTo>
                  <a:pt x="1981327" y="2452154"/>
                </a:moveTo>
                <a:lnTo>
                  <a:pt x="1978660" y="2444242"/>
                </a:lnTo>
                <a:lnTo>
                  <a:pt x="1941957" y="2334857"/>
                </a:lnTo>
                <a:lnTo>
                  <a:pt x="1939544" y="2327376"/>
                </a:lnTo>
                <a:lnTo>
                  <a:pt x="1931416" y="2323338"/>
                </a:lnTo>
                <a:lnTo>
                  <a:pt x="1916430" y="2328367"/>
                </a:lnTo>
                <a:lnTo>
                  <a:pt x="1912366" y="2336469"/>
                </a:lnTo>
                <a:lnTo>
                  <a:pt x="1914906" y="2343950"/>
                </a:lnTo>
                <a:lnTo>
                  <a:pt x="1929714" y="2388031"/>
                </a:lnTo>
                <a:lnTo>
                  <a:pt x="1381125" y="1907921"/>
                </a:lnTo>
                <a:lnTo>
                  <a:pt x="1362329" y="1929511"/>
                </a:lnTo>
                <a:lnTo>
                  <a:pt x="1910791" y="2409431"/>
                </a:lnTo>
                <a:lnTo>
                  <a:pt x="1857502" y="2399144"/>
                </a:lnTo>
                <a:lnTo>
                  <a:pt x="1850009" y="2404211"/>
                </a:lnTo>
                <a:lnTo>
                  <a:pt x="1848612" y="2411958"/>
                </a:lnTo>
                <a:lnTo>
                  <a:pt x="1847088" y="2419705"/>
                </a:lnTo>
                <a:lnTo>
                  <a:pt x="1852168" y="2427198"/>
                </a:lnTo>
                <a:lnTo>
                  <a:pt x="1981327" y="2452154"/>
                </a:lnTo>
                <a:close/>
              </a:path>
              <a:path w="2143759" h="2452370">
                <a:moveTo>
                  <a:pt x="1985518" y="27432"/>
                </a:moveTo>
                <a:lnTo>
                  <a:pt x="1977136" y="0"/>
                </a:lnTo>
                <a:lnTo>
                  <a:pt x="73520" y="585800"/>
                </a:lnTo>
                <a:lnTo>
                  <a:pt x="110236" y="545846"/>
                </a:lnTo>
                <a:lnTo>
                  <a:pt x="109855" y="536829"/>
                </a:lnTo>
                <a:lnTo>
                  <a:pt x="104013" y="531495"/>
                </a:lnTo>
                <a:lnTo>
                  <a:pt x="98298" y="526161"/>
                </a:lnTo>
                <a:lnTo>
                  <a:pt x="89281" y="526542"/>
                </a:lnTo>
                <a:lnTo>
                  <a:pt x="83820" y="532257"/>
                </a:lnTo>
                <a:lnTo>
                  <a:pt x="0" y="623316"/>
                </a:lnTo>
                <a:lnTo>
                  <a:pt x="128270" y="653288"/>
                </a:lnTo>
                <a:lnTo>
                  <a:pt x="135890" y="648462"/>
                </a:lnTo>
                <a:lnTo>
                  <a:pt x="137668" y="640842"/>
                </a:lnTo>
                <a:lnTo>
                  <a:pt x="139573" y="633095"/>
                </a:lnTo>
                <a:lnTo>
                  <a:pt x="136753" y="628650"/>
                </a:lnTo>
                <a:lnTo>
                  <a:pt x="134747" y="625475"/>
                </a:lnTo>
                <a:lnTo>
                  <a:pt x="81813" y="613130"/>
                </a:lnTo>
                <a:lnTo>
                  <a:pt x="1985518" y="27432"/>
                </a:lnTo>
                <a:close/>
              </a:path>
              <a:path w="2143759" h="2452370">
                <a:moveTo>
                  <a:pt x="2143379" y="329057"/>
                </a:moveTo>
                <a:lnTo>
                  <a:pt x="2124075" y="307987"/>
                </a:lnTo>
                <a:lnTo>
                  <a:pt x="1345984" y="1015339"/>
                </a:lnTo>
                <a:lnTo>
                  <a:pt x="1359916" y="971169"/>
                </a:lnTo>
                <a:lnTo>
                  <a:pt x="1362202" y="963549"/>
                </a:lnTo>
                <a:lnTo>
                  <a:pt x="1358011" y="955548"/>
                </a:lnTo>
                <a:lnTo>
                  <a:pt x="1350518" y="953135"/>
                </a:lnTo>
                <a:lnTo>
                  <a:pt x="1343025" y="950849"/>
                </a:lnTo>
                <a:lnTo>
                  <a:pt x="1335024" y="955040"/>
                </a:lnTo>
                <a:lnTo>
                  <a:pt x="1332611" y="962533"/>
                </a:lnTo>
                <a:lnTo>
                  <a:pt x="1295527" y="1080516"/>
                </a:lnTo>
                <a:lnTo>
                  <a:pt x="1335468" y="1072007"/>
                </a:lnTo>
                <a:lnTo>
                  <a:pt x="1416558" y="1054735"/>
                </a:lnTo>
                <a:lnTo>
                  <a:pt x="1424178" y="1053211"/>
                </a:lnTo>
                <a:lnTo>
                  <a:pt x="1429131" y="1045591"/>
                </a:lnTo>
                <a:lnTo>
                  <a:pt x="1425829" y="1030097"/>
                </a:lnTo>
                <a:lnTo>
                  <a:pt x="1418209" y="1025144"/>
                </a:lnTo>
                <a:lnTo>
                  <a:pt x="1365072" y="1036497"/>
                </a:lnTo>
                <a:lnTo>
                  <a:pt x="2143379" y="3290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1554" y="261859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117785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2600" y="2876550"/>
            <a:ext cx="5384800" cy="3803650"/>
            <a:chOff x="1752600" y="2876550"/>
            <a:chExt cx="5384800" cy="38036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2893059"/>
              <a:ext cx="5384800" cy="37871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6000" y="2895600"/>
              <a:ext cx="2388235" cy="457200"/>
            </a:xfrm>
            <a:custGeom>
              <a:avLst/>
              <a:gdLst/>
              <a:ahLst/>
              <a:cxnLst/>
              <a:rect l="l" t="t" r="r" b="b"/>
              <a:pathLst>
                <a:path w="2388235" h="457200">
                  <a:moveTo>
                    <a:pt x="0" y="457200"/>
                  </a:moveTo>
                  <a:lnTo>
                    <a:pt x="2388107" y="457200"/>
                  </a:lnTo>
                  <a:lnTo>
                    <a:pt x="2388107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64881" y="5665419"/>
            <a:ext cx="1330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...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não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aqui!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2444" y="2385186"/>
            <a:ext cx="2901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marR="5080" indent="-9391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aqui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que as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enzimas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agem!!!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273" y="2805429"/>
            <a:ext cx="2828925" cy="2920365"/>
          </a:xfrm>
          <a:custGeom>
            <a:avLst/>
            <a:gdLst/>
            <a:ahLst/>
            <a:cxnLst/>
            <a:rect l="l" t="t" r="r" b="b"/>
            <a:pathLst>
              <a:path w="2828925" h="2920365">
                <a:moveTo>
                  <a:pt x="1298829" y="27940"/>
                </a:moveTo>
                <a:lnTo>
                  <a:pt x="1292225" y="0"/>
                </a:lnTo>
                <a:lnTo>
                  <a:pt x="75946" y="286194"/>
                </a:lnTo>
                <a:lnTo>
                  <a:pt x="115189" y="248920"/>
                </a:lnTo>
                <a:lnTo>
                  <a:pt x="115443" y="239903"/>
                </a:lnTo>
                <a:lnTo>
                  <a:pt x="109982" y="234188"/>
                </a:lnTo>
                <a:lnTo>
                  <a:pt x="104648" y="228473"/>
                </a:lnTo>
                <a:lnTo>
                  <a:pt x="95504" y="228219"/>
                </a:lnTo>
                <a:lnTo>
                  <a:pt x="89789" y="233553"/>
                </a:lnTo>
                <a:lnTo>
                  <a:pt x="0" y="318770"/>
                </a:lnTo>
                <a:lnTo>
                  <a:pt x="125984" y="357251"/>
                </a:lnTo>
                <a:lnTo>
                  <a:pt x="133858" y="353060"/>
                </a:lnTo>
                <a:lnTo>
                  <a:pt x="136271" y="345567"/>
                </a:lnTo>
                <a:lnTo>
                  <a:pt x="138557" y="337947"/>
                </a:lnTo>
                <a:lnTo>
                  <a:pt x="134239" y="329946"/>
                </a:lnTo>
                <a:lnTo>
                  <a:pt x="121805" y="326136"/>
                </a:lnTo>
                <a:lnTo>
                  <a:pt x="82359" y="314058"/>
                </a:lnTo>
                <a:lnTo>
                  <a:pt x="30988" y="326136"/>
                </a:lnTo>
                <a:lnTo>
                  <a:pt x="45554" y="322707"/>
                </a:lnTo>
                <a:lnTo>
                  <a:pt x="82359" y="314058"/>
                </a:lnTo>
                <a:lnTo>
                  <a:pt x="1298829" y="27940"/>
                </a:lnTo>
                <a:close/>
              </a:path>
              <a:path w="2828925" h="2920365">
                <a:moveTo>
                  <a:pt x="2828925" y="2898813"/>
                </a:moveTo>
                <a:lnTo>
                  <a:pt x="2280386" y="2418816"/>
                </a:lnTo>
                <a:lnTo>
                  <a:pt x="2333752" y="2429129"/>
                </a:lnTo>
                <a:lnTo>
                  <a:pt x="2341245" y="2424061"/>
                </a:lnTo>
                <a:lnTo>
                  <a:pt x="2342642" y="2416302"/>
                </a:lnTo>
                <a:lnTo>
                  <a:pt x="2344166" y="2408567"/>
                </a:lnTo>
                <a:lnTo>
                  <a:pt x="2339086" y="2401074"/>
                </a:lnTo>
                <a:lnTo>
                  <a:pt x="2250833" y="2384044"/>
                </a:lnTo>
                <a:lnTo>
                  <a:pt x="2209927" y="2376170"/>
                </a:lnTo>
                <a:lnTo>
                  <a:pt x="2249297" y="2493391"/>
                </a:lnTo>
                <a:lnTo>
                  <a:pt x="2251710" y="2500884"/>
                </a:lnTo>
                <a:lnTo>
                  <a:pt x="2259838" y="2504948"/>
                </a:lnTo>
                <a:lnTo>
                  <a:pt x="2274824" y="2499868"/>
                </a:lnTo>
                <a:lnTo>
                  <a:pt x="2278888" y="2491867"/>
                </a:lnTo>
                <a:lnTo>
                  <a:pt x="2276348" y="2484374"/>
                </a:lnTo>
                <a:lnTo>
                  <a:pt x="2261501" y="2440203"/>
                </a:lnTo>
                <a:lnTo>
                  <a:pt x="2810129" y="2920314"/>
                </a:lnTo>
                <a:lnTo>
                  <a:pt x="2828925" y="28988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594" y="261860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286674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480" y="2879699"/>
            <a:ext cx="5549900" cy="37997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21626" y="2693034"/>
            <a:ext cx="1388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>
                <a:solidFill>
                  <a:srgbClr val="FF0000"/>
                </a:solidFill>
                <a:latin typeface="Times New Roman"/>
                <a:cs typeface="Times New Roman"/>
              </a:rPr>
              <a:t>energia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pt-BR" sz="1800" b="1">
                <a:solidFill>
                  <a:srgbClr val="FF0000"/>
                </a:solidFill>
                <a:latin typeface="Times New Roman"/>
                <a:cs typeface="Times New Roman"/>
              </a:rPr>
              <a:t> ativação</a:t>
            </a:r>
            <a:r>
              <a:rPr lang="pt-BR" sz="1800" b="1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SEM </a:t>
            </a:r>
            <a:r>
              <a:rPr lang="pt-BR" sz="1800" b="1" spc="-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catalisador</a:t>
            </a:r>
            <a:endParaRPr lang="pt-BR"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073" y="3262883"/>
            <a:ext cx="2145030" cy="2156460"/>
          </a:xfrm>
          <a:custGeom>
            <a:avLst/>
            <a:gdLst/>
            <a:ahLst/>
            <a:cxnLst/>
            <a:rect l="l" t="t" r="r" b="b"/>
            <a:pathLst>
              <a:path w="2145029" h="2156460">
                <a:moveTo>
                  <a:pt x="1985518" y="27432"/>
                </a:moveTo>
                <a:lnTo>
                  <a:pt x="1977136" y="0"/>
                </a:lnTo>
                <a:lnTo>
                  <a:pt x="73520" y="585800"/>
                </a:lnTo>
                <a:lnTo>
                  <a:pt x="110236" y="545846"/>
                </a:lnTo>
                <a:lnTo>
                  <a:pt x="109855" y="536829"/>
                </a:lnTo>
                <a:lnTo>
                  <a:pt x="104013" y="531495"/>
                </a:lnTo>
                <a:lnTo>
                  <a:pt x="98298" y="526161"/>
                </a:lnTo>
                <a:lnTo>
                  <a:pt x="89281" y="526542"/>
                </a:lnTo>
                <a:lnTo>
                  <a:pt x="83820" y="532257"/>
                </a:lnTo>
                <a:lnTo>
                  <a:pt x="0" y="623316"/>
                </a:lnTo>
                <a:lnTo>
                  <a:pt x="128270" y="653288"/>
                </a:lnTo>
                <a:lnTo>
                  <a:pt x="135890" y="648462"/>
                </a:lnTo>
                <a:lnTo>
                  <a:pt x="137668" y="640842"/>
                </a:lnTo>
                <a:lnTo>
                  <a:pt x="139573" y="633095"/>
                </a:lnTo>
                <a:lnTo>
                  <a:pt x="136753" y="628650"/>
                </a:lnTo>
                <a:lnTo>
                  <a:pt x="134747" y="625475"/>
                </a:lnTo>
                <a:lnTo>
                  <a:pt x="81813" y="613130"/>
                </a:lnTo>
                <a:lnTo>
                  <a:pt x="1985518" y="27432"/>
                </a:lnTo>
                <a:close/>
              </a:path>
              <a:path w="2145029" h="2156460">
                <a:moveTo>
                  <a:pt x="2144649" y="2138172"/>
                </a:moveTo>
                <a:lnTo>
                  <a:pt x="1815617" y="1743290"/>
                </a:lnTo>
                <a:lnTo>
                  <a:pt x="1859280" y="1759077"/>
                </a:lnTo>
                <a:lnTo>
                  <a:pt x="1866646" y="1761871"/>
                </a:lnTo>
                <a:lnTo>
                  <a:pt x="1874901" y="1757934"/>
                </a:lnTo>
                <a:lnTo>
                  <a:pt x="1880235" y="1743202"/>
                </a:lnTo>
                <a:lnTo>
                  <a:pt x="1876425" y="1734947"/>
                </a:lnTo>
                <a:lnTo>
                  <a:pt x="1787410" y="1702689"/>
                </a:lnTo>
                <a:lnTo>
                  <a:pt x="1752727" y="1690116"/>
                </a:lnTo>
                <a:lnTo>
                  <a:pt x="1773174" y="1812036"/>
                </a:lnTo>
                <a:lnTo>
                  <a:pt x="1774571" y="1819910"/>
                </a:lnTo>
                <a:lnTo>
                  <a:pt x="1781937" y="1825117"/>
                </a:lnTo>
                <a:lnTo>
                  <a:pt x="1789684" y="1823847"/>
                </a:lnTo>
                <a:lnTo>
                  <a:pt x="1797431" y="1822450"/>
                </a:lnTo>
                <a:lnTo>
                  <a:pt x="1802638" y="1815084"/>
                </a:lnTo>
                <a:lnTo>
                  <a:pt x="1801368" y="1807337"/>
                </a:lnTo>
                <a:lnTo>
                  <a:pt x="1793709" y="1761629"/>
                </a:lnTo>
                <a:lnTo>
                  <a:pt x="2122805" y="2156460"/>
                </a:lnTo>
                <a:lnTo>
                  <a:pt x="2144649" y="21381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89621" y="5122926"/>
            <a:ext cx="1452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>
                <a:solidFill>
                  <a:srgbClr val="FF0000"/>
                </a:solidFill>
                <a:latin typeface="Times New Roman"/>
                <a:cs typeface="Times New Roman"/>
              </a:rPr>
              <a:t>energia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pt-BR" sz="1800" b="1">
                <a:solidFill>
                  <a:srgbClr val="FF0000"/>
                </a:solidFill>
                <a:latin typeface="Times New Roman"/>
                <a:cs typeface="Times New Roman"/>
              </a:rPr>
              <a:t> ativação</a:t>
            </a:r>
            <a:r>
              <a:rPr lang="pt-BR" sz="1800" b="1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COM </a:t>
            </a:r>
            <a:r>
              <a:rPr lang="pt-BR" sz="1800" b="1" spc="-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pt-BR" sz="1800" b="1" spc="-5">
                <a:solidFill>
                  <a:srgbClr val="FF0000"/>
                </a:solidFill>
                <a:latin typeface="Times New Roman"/>
                <a:cs typeface="Times New Roman"/>
              </a:rPr>
              <a:t>catalisador</a:t>
            </a:r>
            <a:endParaRPr lang="pt-BR"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234688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17777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89480" y="2735326"/>
            <a:ext cx="5549900" cy="3944620"/>
            <a:chOff x="1689480" y="2735326"/>
            <a:chExt cx="5549900" cy="39446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9480" y="2879699"/>
              <a:ext cx="5549900" cy="37997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29712" y="2735325"/>
              <a:ext cx="1479550" cy="1989455"/>
            </a:xfrm>
            <a:custGeom>
              <a:avLst/>
              <a:gdLst/>
              <a:ahLst/>
              <a:cxnLst/>
              <a:rect l="l" t="t" r="r" b="b"/>
              <a:pathLst>
                <a:path w="1479550" h="1989454">
                  <a:moveTo>
                    <a:pt x="1325626" y="15748"/>
                  </a:moveTo>
                  <a:lnTo>
                    <a:pt x="1301750" y="0"/>
                  </a:lnTo>
                  <a:lnTo>
                    <a:pt x="32880" y="1913534"/>
                  </a:lnTo>
                  <a:lnTo>
                    <a:pt x="35661" y="1865630"/>
                  </a:lnTo>
                  <a:lnTo>
                    <a:pt x="36068" y="1859407"/>
                  </a:lnTo>
                  <a:lnTo>
                    <a:pt x="29972" y="1852549"/>
                  </a:lnTo>
                  <a:lnTo>
                    <a:pt x="22098" y="1852168"/>
                  </a:lnTo>
                  <a:lnTo>
                    <a:pt x="14224" y="1851660"/>
                  </a:lnTo>
                  <a:lnTo>
                    <a:pt x="7493" y="1857756"/>
                  </a:lnTo>
                  <a:lnTo>
                    <a:pt x="7010" y="1867281"/>
                  </a:lnTo>
                  <a:lnTo>
                    <a:pt x="0" y="1989074"/>
                  </a:lnTo>
                  <a:lnTo>
                    <a:pt x="31750" y="1973453"/>
                  </a:lnTo>
                  <a:lnTo>
                    <a:pt x="118110" y="1931035"/>
                  </a:lnTo>
                  <a:lnTo>
                    <a:pt x="121031" y="1922399"/>
                  </a:lnTo>
                  <a:lnTo>
                    <a:pt x="117475" y="1915414"/>
                  </a:lnTo>
                  <a:lnTo>
                    <a:pt x="114046" y="1908302"/>
                  </a:lnTo>
                  <a:lnTo>
                    <a:pt x="105410" y="1905381"/>
                  </a:lnTo>
                  <a:lnTo>
                    <a:pt x="56870" y="1929231"/>
                  </a:lnTo>
                  <a:lnTo>
                    <a:pt x="1325626" y="15748"/>
                  </a:lnTo>
                  <a:close/>
                </a:path>
                <a:path w="1479550" h="1989454">
                  <a:moveTo>
                    <a:pt x="1479042" y="13843"/>
                  </a:moveTo>
                  <a:lnTo>
                    <a:pt x="1453134" y="1905"/>
                  </a:lnTo>
                  <a:lnTo>
                    <a:pt x="572706" y="1909432"/>
                  </a:lnTo>
                  <a:lnTo>
                    <a:pt x="567563" y="1855343"/>
                  </a:lnTo>
                  <a:lnTo>
                    <a:pt x="560578" y="1849628"/>
                  </a:lnTo>
                  <a:lnTo>
                    <a:pt x="544830" y="1851152"/>
                  </a:lnTo>
                  <a:lnTo>
                    <a:pt x="539115" y="1858137"/>
                  </a:lnTo>
                  <a:lnTo>
                    <a:pt x="551688" y="1989074"/>
                  </a:lnTo>
                  <a:lnTo>
                    <a:pt x="579831" y="1969389"/>
                  </a:lnTo>
                  <a:lnTo>
                    <a:pt x="659511" y="1913636"/>
                  </a:lnTo>
                  <a:lnTo>
                    <a:pt x="661162" y="1904746"/>
                  </a:lnTo>
                  <a:lnTo>
                    <a:pt x="652018" y="1891792"/>
                  </a:lnTo>
                  <a:lnTo>
                    <a:pt x="643128" y="1890268"/>
                  </a:lnTo>
                  <a:lnTo>
                    <a:pt x="598551" y="1921510"/>
                  </a:lnTo>
                  <a:lnTo>
                    <a:pt x="1479042" y="138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93921" y="2159634"/>
            <a:ext cx="1757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 marR="5080" indent="-5429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intermediários</a:t>
            </a:r>
            <a:r>
              <a:rPr sz="1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da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reação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78588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51850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2858" y="176275"/>
            <a:ext cx="1886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Enzimas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7461" y="1308938"/>
            <a:ext cx="6067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GRANDE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maioria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formada</a:t>
            </a:r>
            <a:r>
              <a:rPr sz="2800" dirty="0">
                <a:latin typeface="Times New Roman"/>
                <a:cs typeface="Times New Roman"/>
              </a:rPr>
              <a:t> por</a:t>
            </a:r>
            <a:r>
              <a:rPr sz="2800" spc="-5" dirty="0">
                <a:latin typeface="Times New Roman"/>
                <a:cs typeface="Times New Roman"/>
              </a:rPr>
              <a:t> proteínas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(algumas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enzimas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são formadas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por</a:t>
            </a:r>
            <a:r>
              <a:rPr sz="2800" spc="-10" dirty="0">
                <a:latin typeface="Times New Roman"/>
                <a:cs typeface="Times New Roman"/>
              </a:rPr>
              <a:t> RNA)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26" y="2852889"/>
            <a:ext cx="9053957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447800"/>
            <a:ext cx="8128000" cy="825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89480" y="2879699"/>
            <a:ext cx="5703570" cy="3799840"/>
            <a:chOff x="1689480" y="2879699"/>
            <a:chExt cx="5703570" cy="37998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9480" y="2879699"/>
              <a:ext cx="5549900" cy="37997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05073" y="4100576"/>
              <a:ext cx="3887470" cy="376555"/>
            </a:xfrm>
            <a:custGeom>
              <a:avLst/>
              <a:gdLst/>
              <a:ahLst/>
              <a:cxnLst/>
              <a:rect l="l" t="t" r="r" b="b"/>
              <a:pathLst>
                <a:path w="3887470" h="376554">
                  <a:moveTo>
                    <a:pt x="108203" y="243967"/>
                  </a:moveTo>
                  <a:lnTo>
                    <a:pt x="101726" y="248538"/>
                  </a:lnTo>
                  <a:lnTo>
                    <a:pt x="0" y="319024"/>
                  </a:lnTo>
                  <a:lnTo>
                    <a:pt x="118617" y="376300"/>
                  </a:lnTo>
                  <a:lnTo>
                    <a:pt x="127126" y="373253"/>
                  </a:lnTo>
                  <a:lnTo>
                    <a:pt x="133985" y="359029"/>
                  </a:lnTo>
                  <a:lnTo>
                    <a:pt x="131063" y="350519"/>
                  </a:lnTo>
                  <a:lnTo>
                    <a:pt x="90825" y="331088"/>
                  </a:lnTo>
                  <a:lnTo>
                    <a:pt x="29463" y="331088"/>
                  </a:lnTo>
                  <a:lnTo>
                    <a:pt x="27177" y="302513"/>
                  </a:lnTo>
                  <a:lnTo>
                    <a:pt x="79983" y="298373"/>
                  </a:lnTo>
                  <a:lnTo>
                    <a:pt x="117982" y="272034"/>
                  </a:lnTo>
                  <a:lnTo>
                    <a:pt x="124460" y="267462"/>
                  </a:lnTo>
                  <a:lnTo>
                    <a:pt x="126111" y="258572"/>
                  </a:lnTo>
                  <a:lnTo>
                    <a:pt x="121665" y="252094"/>
                  </a:lnTo>
                  <a:lnTo>
                    <a:pt x="117093" y="245618"/>
                  </a:lnTo>
                  <a:lnTo>
                    <a:pt x="108203" y="243967"/>
                  </a:lnTo>
                  <a:close/>
                </a:path>
                <a:path w="3887470" h="376554">
                  <a:moveTo>
                    <a:pt x="79983" y="298373"/>
                  </a:moveTo>
                  <a:lnTo>
                    <a:pt x="27177" y="302513"/>
                  </a:lnTo>
                  <a:lnTo>
                    <a:pt x="29463" y="331088"/>
                  </a:lnTo>
                  <a:lnTo>
                    <a:pt x="61843" y="328549"/>
                  </a:lnTo>
                  <a:lnTo>
                    <a:pt x="36449" y="328549"/>
                  </a:lnTo>
                  <a:lnTo>
                    <a:pt x="34543" y="303911"/>
                  </a:lnTo>
                  <a:lnTo>
                    <a:pt x="71994" y="303911"/>
                  </a:lnTo>
                  <a:lnTo>
                    <a:pt x="79983" y="298373"/>
                  </a:lnTo>
                  <a:close/>
                </a:path>
                <a:path w="3887470" h="376554">
                  <a:moveTo>
                    <a:pt x="82250" y="326948"/>
                  </a:moveTo>
                  <a:lnTo>
                    <a:pt x="29463" y="331088"/>
                  </a:lnTo>
                  <a:lnTo>
                    <a:pt x="90825" y="331088"/>
                  </a:lnTo>
                  <a:lnTo>
                    <a:pt x="82250" y="326948"/>
                  </a:lnTo>
                  <a:close/>
                </a:path>
                <a:path w="3887470" h="376554">
                  <a:moveTo>
                    <a:pt x="34543" y="303911"/>
                  </a:moveTo>
                  <a:lnTo>
                    <a:pt x="36449" y="328549"/>
                  </a:lnTo>
                  <a:lnTo>
                    <a:pt x="56616" y="314569"/>
                  </a:lnTo>
                  <a:lnTo>
                    <a:pt x="34543" y="303911"/>
                  </a:lnTo>
                  <a:close/>
                </a:path>
                <a:path w="3887470" h="376554">
                  <a:moveTo>
                    <a:pt x="56616" y="314569"/>
                  </a:moveTo>
                  <a:lnTo>
                    <a:pt x="36449" y="328549"/>
                  </a:lnTo>
                  <a:lnTo>
                    <a:pt x="61843" y="328549"/>
                  </a:lnTo>
                  <a:lnTo>
                    <a:pt x="82250" y="326948"/>
                  </a:lnTo>
                  <a:lnTo>
                    <a:pt x="56616" y="314569"/>
                  </a:lnTo>
                  <a:close/>
                </a:path>
                <a:path w="3887470" h="376554">
                  <a:moveTo>
                    <a:pt x="3885183" y="0"/>
                  </a:moveTo>
                  <a:lnTo>
                    <a:pt x="79983" y="298373"/>
                  </a:lnTo>
                  <a:lnTo>
                    <a:pt x="56616" y="314569"/>
                  </a:lnTo>
                  <a:lnTo>
                    <a:pt x="82250" y="326948"/>
                  </a:lnTo>
                  <a:lnTo>
                    <a:pt x="3887470" y="28448"/>
                  </a:lnTo>
                  <a:lnTo>
                    <a:pt x="3885183" y="0"/>
                  </a:lnTo>
                  <a:close/>
                </a:path>
                <a:path w="3887470" h="376554">
                  <a:moveTo>
                    <a:pt x="71994" y="303911"/>
                  </a:moveTo>
                  <a:lnTo>
                    <a:pt x="34543" y="303911"/>
                  </a:lnTo>
                  <a:lnTo>
                    <a:pt x="56616" y="314569"/>
                  </a:lnTo>
                  <a:lnTo>
                    <a:pt x="71994" y="3039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22209" y="3836289"/>
            <a:ext cx="1490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passo</a:t>
            </a:r>
            <a:r>
              <a:rPr sz="1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limitante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reação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931" y="251072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Como as</a:t>
            </a:r>
            <a:r>
              <a:rPr spc="10" dirty="0"/>
              <a:t> </a:t>
            </a:r>
            <a:r>
              <a:rPr spc="-5" dirty="0"/>
              <a:t>enzimas</a:t>
            </a:r>
            <a:r>
              <a:rPr spc="15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36005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1628787"/>
            <a:ext cx="7056755" cy="720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259" y="3464483"/>
            <a:ext cx="1805177" cy="2166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2529" y="3356990"/>
            <a:ext cx="1495424" cy="2381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6735" y="3411664"/>
            <a:ext cx="1296162" cy="22719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0979" y="3452063"/>
            <a:ext cx="1944243" cy="21934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82189" y="3968877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9903" y="3968877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728" y="4245483"/>
            <a:ext cx="936625" cy="132715"/>
          </a:xfrm>
          <a:custGeom>
            <a:avLst/>
            <a:gdLst/>
            <a:ahLst/>
            <a:cxnLst/>
            <a:rect l="l" t="t" r="r" b="b"/>
            <a:pathLst>
              <a:path w="936625" h="132714">
                <a:moveTo>
                  <a:pt x="879425" y="66278"/>
                </a:moveTo>
                <a:lnTo>
                  <a:pt x="814832" y="103886"/>
                </a:lnTo>
                <a:lnTo>
                  <a:pt x="807974" y="107950"/>
                </a:lnTo>
                <a:lnTo>
                  <a:pt x="805688" y="116713"/>
                </a:lnTo>
                <a:lnTo>
                  <a:pt x="809751" y="123444"/>
                </a:lnTo>
                <a:lnTo>
                  <a:pt x="813688" y="130302"/>
                </a:lnTo>
                <a:lnTo>
                  <a:pt x="822451" y="132588"/>
                </a:lnTo>
                <a:lnTo>
                  <a:pt x="911729" y="80518"/>
                </a:lnTo>
                <a:lnTo>
                  <a:pt x="907796" y="80518"/>
                </a:lnTo>
                <a:lnTo>
                  <a:pt x="907796" y="78613"/>
                </a:lnTo>
                <a:lnTo>
                  <a:pt x="900557" y="78613"/>
                </a:lnTo>
                <a:lnTo>
                  <a:pt x="879425" y="66278"/>
                </a:lnTo>
                <a:close/>
              </a:path>
              <a:path w="936625" h="132714">
                <a:moveTo>
                  <a:pt x="854866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854967" y="80518"/>
                </a:lnTo>
                <a:lnTo>
                  <a:pt x="879425" y="66278"/>
                </a:lnTo>
                <a:lnTo>
                  <a:pt x="854866" y="51943"/>
                </a:lnTo>
                <a:close/>
              </a:path>
              <a:path w="936625" h="132714">
                <a:moveTo>
                  <a:pt x="911506" y="51943"/>
                </a:moveTo>
                <a:lnTo>
                  <a:pt x="907796" y="51943"/>
                </a:lnTo>
                <a:lnTo>
                  <a:pt x="907796" y="80518"/>
                </a:lnTo>
                <a:lnTo>
                  <a:pt x="911729" y="80518"/>
                </a:lnTo>
                <a:lnTo>
                  <a:pt x="936117" y="66294"/>
                </a:lnTo>
                <a:lnTo>
                  <a:pt x="911506" y="51943"/>
                </a:lnTo>
                <a:close/>
              </a:path>
              <a:path w="936625" h="132714">
                <a:moveTo>
                  <a:pt x="900557" y="53975"/>
                </a:moveTo>
                <a:lnTo>
                  <a:pt x="879425" y="66278"/>
                </a:lnTo>
                <a:lnTo>
                  <a:pt x="900557" y="78613"/>
                </a:lnTo>
                <a:lnTo>
                  <a:pt x="900557" y="53975"/>
                </a:lnTo>
                <a:close/>
              </a:path>
              <a:path w="936625" h="132714">
                <a:moveTo>
                  <a:pt x="907796" y="53975"/>
                </a:moveTo>
                <a:lnTo>
                  <a:pt x="900557" y="53975"/>
                </a:lnTo>
                <a:lnTo>
                  <a:pt x="900557" y="78613"/>
                </a:lnTo>
                <a:lnTo>
                  <a:pt x="907796" y="78613"/>
                </a:lnTo>
                <a:lnTo>
                  <a:pt x="907796" y="53975"/>
                </a:lnTo>
                <a:close/>
              </a:path>
              <a:path w="936625" h="132714">
                <a:moveTo>
                  <a:pt x="822451" y="0"/>
                </a:moveTo>
                <a:lnTo>
                  <a:pt x="813688" y="2286"/>
                </a:lnTo>
                <a:lnTo>
                  <a:pt x="809751" y="9017"/>
                </a:lnTo>
                <a:lnTo>
                  <a:pt x="805688" y="15875"/>
                </a:lnTo>
                <a:lnTo>
                  <a:pt x="807974" y="24638"/>
                </a:lnTo>
                <a:lnTo>
                  <a:pt x="879425" y="66278"/>
                </a:lnTo>
                <a:lnTo>
                  <a:pt x="900557" y="53975"/>
                </a:lnTo>
                <a:lnTo>
                  <a:pt x="907796" y="53975"/>
                </a:lnTo>
                <a:lnTo>
                  <a:pt x="907796" y="51943"/>
                </a:lnTo>
                <a:lnTo>
                  <a:pt x="911506" y="51943"/>
                </a:lnTo>
                <a:lnTo>
                  <a:pt x="822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28800" y="2522728"/>
            <a:ext cx="5739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energia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ativação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monstruosa!!!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E46FEB2-78BC-5BEA-C00D-0011215E5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446" y="217169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pc="-5" dirty="0"/>
              <a:t>Como as	Enzimas</a:t>
            </a:r>
            <a:r>
              <a:rPr spc="-30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29790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8340" y="1879282"/>
          <a:ext cx="8060053" cy="3272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 pitchFamily="18" charset="0"/>
                          <a:cs typeface="Times New Roman" pitchFamily="18" charset="0"/>
                        </a:rPr>
                        <a:t>Enzima</a:t>
                      </a: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8270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Velocidade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na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ausência</a:t>
                      </a:r>
                      <a:r>
                        <a:rPr sz="1400" b="1" spc="-8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sz="14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enzima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“Reações/segundo”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165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Velocidade 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da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 reação</a:t>
                      </a:r>
                      <a:r>
                        <a:rPr sz="1400" b="1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catalisa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“Reações/segundo”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01625" marR="292100" indent="1339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Poder 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 catalí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3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Anidrase</a:t>
                      </a:r>
                      <a:r>
                        <a:rPr sz="16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carbônica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Triosefosfato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isomerase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4.300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Carbo</a:t>
                      </a: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ipept</a:t>
                      </a:r>
                      <a:r>
                        <a:rPr sz="1600" spc="5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sz="1600" spc="5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sz="1600" spc="-9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–9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1.9X</a:t>
                      </a:r>
                      <a:r>
                        <a:rPr sz="1600" spc="-45" dirty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sz="1575" spc="-67" baseline="26455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sz="1575" baseline="26455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AMP</a:t>
                      </a:r>
                      <a:r>
                        <a:rPr sz="16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nucleosidase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575" spc="-82" baseline="26455" dirty="0">
                          <a:latin typeface="Times New Roman" pitchFamily="18" charset="0"/>
                          <a:cs typeface="Times New Roman" pitchFamily="18" charset="0"/>
                        </a:rPr>
                        <a:t>–11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575" spc="-7" baseline="26455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575" baseline="26455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Nuclease</a:t>
                      </a:r>
                      <a:r>
                        <a:rPr sz="1600" spc="39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sz="1600" dirty="0">
                          <a:latin typeface="Times New Roman" pitchFamily="18" charset="0"/>
                          <a:cs typeface="Times New Roman" pitchFamily="18" charset="0"/>
                        </a:rPr>
                        <a:t>estafilococos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575" baseline="26455" dirty="0"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sz="1575" baseline="26455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10" dirty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r>
                        <a:rPr sz="16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575" spc="-7" baseline="26455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sz="1575" baseline="26455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7200" y="5202682"/>
            <a:ext cx="806429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52265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Número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“turnover”</a:t>
            </a:r>
            <a:r>
              <a:rPr sz="18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sz="1800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renovação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quantas</a:t>
            </a:r>
            <a:r>
              <a:rPr sz="1800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vezes</a:t>
            </a:r>
            <a:r>
              <a:rPr sz="1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enzima completa </a:t>
            </a:r>
            <a:r>
              <a:rPr sz="1800" spc="-48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18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ciclo</a:t>
            </a:r>
            <a:r>
              <a:rPr sz="1800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 reação</a:t>
            </a:r>
            <a:r>
              <a:rPr sz="18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 segundo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9604" y="5963665"/>
            <a:ext cx="682625" cy="725805"/>
          </a:xfrm>
          <a:custGeom>
            <a:avLst/>
            <a:gdLst/>
            <a:ahLst/>
            <a:cxnLst/>
            <a:rect l="l" t="t" r="r" b="b"/>
            <a:pathLst>
              <a:path w="682625" h="725804">
                <a:moveTo>
                  <a:pt x="227456" y="0"/>
                </a:moveTo>
                <a:lnTo>
                  <a:pt x="0" y="0"/>
                </a:lnTo>
                <a:lnTo>
                  <a:pt x="0" y="621842"/>
                </a:lnTo>
                <a:lnTo>
                  <a:pt x="455040" y="621842"/>
                </a:lnTo>
                <a:lnTo>
                  <a:pt x="455040" y="725487"/>
                </a:lnTo>
                <a:lnTo>
                  <a:pt x="682625" y="518223"/>
                </a:lnTo>
                <a:lnTo>
                  <a:pt x="455040" y="310921"/>
                </a:lnTo>
                <a:lnTo>
                  <a:pt x="455040" y="414566"/>
                </a:lnTo>
                <a:lnTo>
                  <a:pt x="227456" y="414566"/>
                </a:lnTo>
                <a:lnTo>
                  <a:pt x="22745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9701" y="1436370"/>
            <a:ext cx="270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sz="18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esses</a:t>
            </a:r>
            <a:r>
              <a:rPr sz="18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números </a:t>
            </a:r>
            <a:r>
              <a:rPr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4701" y="5868720"/>
            <a:ext cx="43734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de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catalisado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pt-BR" sz="1800" spc="-5" dirty="0">
                <a:latin typeface="Times New Roman" pitchFamily="18" charset="0"/>
                <a:cs typeface="Times New Roman" pitchFamily="18" charset="0"/>
              </a:rPr>
              <a:t> segundo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3606" y="6192265"/>
            <a:ext cx="3733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enzima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0745" y="5844336"/>
            <a:ext cx="83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mero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0745" y="611865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de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0744" y="6400800"/>
            <a:ext cx="1117855" cy="291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tur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ov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816475" y="1336928"/>
            <a:ext cx="1108075" cy="520700"/>
            <a:chOff x="4816475" y="1336928"/>
            <a:chExt cx="1108075" cy="520700"/>
          </a:xfrm>
        </p:grpSpPr>
        <p:sp>
          <p:nvSpPr>
            <p:cNvPr id="14" name="object 14"/>
            <p:cNvSpPr/>
            <p:nvPr/>
          </p:nvSpPr>
          <p:spPr>
            <a:xfrm>
              <a:off x="5212079" y="1336928"/>
              <a:ext cx="712470" cy="520700"/>
            </a:xfrm>
            <a:custGeom>
              <a:avLst/>
              <a:gdLst/>
              <a:ahLst/>
              <a:cxnLst/>
              <a:rect l="l" t="t" r="r" b="b"/>
              <a:pathLst>
                <a:path w="712470" h="520700">
                  <a:moveTo>
                    <a:pt x="712089" y="347091"/>
                  </a:moveTo>
                  <a:lnTo>
                    <a:pt x="259969" y="347091"/>
                  </a:lnTo>
                  <a:lnTo>
                    <a:pt x="508635" y="520700"/>
                  </a:lnTo>
                  <a:lnTo>
                    <a:pt x="712089" y="347091"/>
                  </a:lnTo>
                  <a:close/>
                </a:path>
                <a:path w="712470" h="520700">
                  <a:moveTo>
                    <a:pt x="226060" y="0"/>
                  </a:moveTo>
                  <a:lnTo>
                    <a:pt x="0" y="0"/>
                  </a:lnTo>
                  <a:lnTo>
                    <a:pt x="41487" y="2856"/>
                  </a:lnTo>
                  <a:lnTo>
                    <a:pt x="81957" y="11264"/>
                  </a:lnTo>
                  <a:lnTo>
                    <a:pt x="121146" y="24979"/>
                  </a:lnTo>
                  <a:lnTo>
                    <a:pt x="158792" y="43758"/>
                  </a:lnTo>
                  <a:lnTo>
                    <a:pt x="194634" y="67358"/>
                  </a:lnTo>
                  <a:lnTo>
                    <a:pt x="228409" y="95535"/>
                  </a:lnTo>
                  <a:lnTo>
                    <a:pt x="259856" y="128046"/>
                  </a:lnTo>
                  <a:lnTo>
                    <a:pt x="288713" y="164648"/>
                  </a:lnTo>
                  <a:lnTo>
                    <a:pt x="314717" y="205097"/>
                  </a:lnTo>
                  <a:lnTo>
                    <a:pt x="337608" y="249149"/>
                  </a:lnTo>
                  <a:lnTo>
                    <a:pt x="357122" y="296561"/>
                  </a:lnTo>
                  <a:lnTo>
                    <a:pt x="372999" y="347091"/>
                  </a:lnTo>
                  <a:lnTo>
                    <a:pt x="599059" y="347091"/>
                  </a:lnTo>
                  <a:lnTo>
                    <a:pt x="583182" y="296561"/>
                  </a:lnTo>
                  <a:lnTo>
                    <a:pt x="563668" y="249149"/>
                  </a:lnTo>
                  <a:lnTo>
                    <a:pt x="540777" y="205097"/>
                  </a:lnTo>
                  <a:lnTo>
                    <a:pt x="514773" y="164648"/>
                  </a:lnTo>
                  <a:lnTo>
                    <a:pt x="485916" y="128046"/>
                  </a:lnTo>
                  <a:lnTo>
                    <a:pt x="454469" y="95535"/>
                  </a:lnTo>
                  <a:lnTo>
                    <a:pt x="420694" y="67358"/>
                  </a:lnTo>
                  <a:lnTo>
                    <a:pt x="384852" y="43758"/>
                  </a:lnTo>
                  <a:lnTo>
                    <a:pt x="347206" y="24979"/>
                  </a:lnTo>
                  <a:lnTo>
                    <a:pt x="308017" y="11264"/>
                  </a:lnTo>
                  <a:lnTo>
                    <a:pt x="267547" y="2856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16475" y="1336928"/>
              <a:ext cx="508634" cy="520700"/>
            </a:xfrm>
            <a:custGeom>
              <a:avLst/>
              <a:gdLst/>
              <a:ahLst/>
              <a:cxnLst/>
              <a:rect l="l" t="t" r="r" b="b"/>
              <a:pathLst>
                <a:path w="508635" h="520700">
                  <a:moveTo>
                    <a:pt x="395604" y="0"/>
                  </a:moveTo>
                  <a:lnTo>
                    <a:pt x="355164" y="2687"/>
                  </a:lnTo>
                  <a:lnTo>
                    <a:pt x="315890" y="10575"/>
                  </a:lnTo>
                  <a:lnTo>
                    <a:pt x="277981" y="23402"/>
                  </a:lnTo>
                  <a:lnTo>
                    <a:pt x="241637" y="40907"/>
                  </a:lnTo>
                  <a:lnTo>
                    <a:pt x="207056" y="62829"/>
                  </a:lnTo>
                  <a:lnTo>
                    <a:pt x="174438" y="88906"/>
                  </a:lnTo>
                  <a:lnTo>
                    <a:pt x="143982" y="118876"/>
                  </a:lnTo>
                  <a:lnTo>
                    <a:pt x="115887" y="152479"/>
                  </a:lnTo>
                  <a:lnTo>
                    <a:pt x="90352" y="189453"/>
                  </a:lnTo>
                  <a:lnTo>
                    <a:pt x="67575" y="229536"/>
                  </a:lnTo>
                  <a:lnTo>
                    <a:pt x="47756" y="272467"/>
                  </a:lnTo>
                  <a:lnTo>
                    <a:pt x="31095" y="317986"/>
                  </a:lnTo>
                  <a:lnTo>
                    <a:pt x="17789" y="365829"/>
                  </a:lnTo>
                  <a:lnTo>
                    <a:pt x="8039" y="415737"/>
                  </a:lnTo>
                  <a:lnTo>
                    <a:pt x="2042" y="467448"/>
                  </a:lnTo>
                  <a:lnTo>
                    <a:pt x="0" y="520700"/>
                  </a:lnTo>
                  <a:lnTo>
                    <a:pt x="226060" y="520700"/>
                  </a:lnTo>
                  <a:lnTo>
                    <a:pt x="228071" y="468099"/>
                  </a:lnTo>
                  <a:lnTo>
                    <a:pt x="233994" y="416769"/>
                  </a:lnTo>
                  <a:lnTo>
                    <a:pt x="243657" y="367007"/>
                  </a:lnTo>
                  <a:lnTo>
                    <a:pt x="256891" y="319116"/>
                  </a:lnTo>
                  <a:lnTo>
                    <a:pt x="273526" y="273393"/>
                  </a:lnTo>
                  <a:lnTo>
                    <a:pt x="293391" y="230140"/>
                  </a:lnTo>
                  <a:lnTo>
                    <a:pt x="316317" y="189657"/>
                  </a:lnTo>
                  <a:lnTo>
                    <a:pt x="342134" y="152243"/>
                  </a:lnTo>
                  <a:lnTo>
                    <a:pt x="370672" y="118199"/>
                  </a:lnTo>
                  <a:lnTo>
                    <a:pt x="401761" y="87824"/>
                  </a:lnTo>
                  <a:lnTo>
                    <a:pt x="435231" y="61418"/>
                  </a:lnTo>
                  <a:lnTo>
                    <a:pt x="470912" y="39283"/>
                  </a:lnTo>
                  <a:lnTo>
                    <a:pt x="508635" y="21717"/>
                  </a:lnTo>
                  <a:lnTo>
                    <a:pt x="480865" y="12215"/>
                  </a:lnTo>
                  <a:lnTo>
                    <a:pt x="452691" y="5429"/>
                  </a:lnTo>
                  <a:lnTo>
                    <a:pt x="424231" y="1357"/>
                  </a:lnTo>
                  <a:lnTo>
                    <a:pt x="395604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005326" y="6192265"/>
            <a:ext cx="3591560" cy="0"/>
          </a:xfrm>
          <a:custGeom>
            <a:avLst/>
            <a:gdLst/>
            <a:ahLst/>
            <a:cxnLst/>
            <a:rect l="l" t="t" r="r" b="b"/>
            <a:pathLst>
              <a:path w="3591559">
                <a:moveTo>
                  <a:pt x="0" y="0"/>
                </a:moveTo>
                <a:lnTo>
                  <a:pt x="359105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15258" y="5990335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=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9268714-BFDE-C74A-D82B-14C71907C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446" y="217169"/>
            <a:ext cx="6979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2490" algn="l"/>
              </a:tabLst>
            </a:pPr>
            <a:r>
              <a:rPr spc="-5" dirty="0"/>
              <a:t>Como as	Enzimas</a:t>
            </a:r>
            <a:r>
              <a:rPr spc="-30" dirty="0"/>
              <a:t> </a:t>
            </a:r>
            <a:r>
              <a:rPr spc="-5" dirty="0"/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97711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01" y="1970874"/>
            <a:ext cx="4333875" cy="4638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60506" y="4511601"/>
            <a:ext cx="4046093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  <a:tabLst>
                <a:tab pos="1631314" algn="l"/>
                <a:tab pos="2856865" algn="l"/>
              </a:tabLst>
            </a:pP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caixe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6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6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2700" marR="5080" algn="just">
              <a:spcBef>
                <a:spcPts val="95"/>
              </a:spcBef>
              <a:tabLst>
                <a:tab pos="1631314" algn="l"/>
                <a:tab pos="2856865" algn="l"/>
              </a:tabLst>
            </a:pPr>
            <a:r>
              <a:rPr lang="pt-BR" sz="1600" spc="-5" dirty="0">
                <a:latin typeface="Times New Roman" pitchFamily="18" charset="0"/>
                <a:cs typeface="Times New Roman" pitchFamily="18" charset="0"/>
              </a:rPr>
              <a:t>Nesse  modelo, o 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contato</a:t>
            </a:r>
            <a:r>
              <a:rPr lang="pt-BR" sz="1600"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BR" sz="16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6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molécula</a:t>
            </a:r>
            <a:r>
              <a:rPr lang="pt-BR" sz="1600"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1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BR" sz="16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sz="1600" b="1" spc="-15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pt-BR" sz="1600" b="1" spc="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to i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600" b="1" spc="-1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sz="1600" b="1" spc="-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as  conformacionais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spc="-5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enzima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spc="-1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pt-BR" sz="1600" spc="-4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spc="-5" dirty="0">
                <a:latin typeface="Times New Roman" pitchFamily="18" charset="0"/>
                <a:cs typeface="Times New Roman" pitchFamily="18" charset="0"/>
              </a:rPr>
              <a:t>otimizam as interações com os resíduos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spc="-5" dirty="0">
                <a:latin typeface="Times New Roman" pitchFamily="18" charset="0"/>
                <a:cs typeface="Times New Roman" pitchFamily="18" charset="0"/>
              </a:rPr>
              <a:t>do sítio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ativo.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200" y="4191000"/>
            <a:ext cx="3276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Modelo</a:t>
            </a:r>
            <a:r>
              <a:rPr sz="20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encaixe</a:t>
            </a:r>
            <a:r>
              <a:rPr sz="2000" b="1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induzido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5400" y="248627"/>
            <a:ext cx="6979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1855" algn="l"/>
              </a:tabLst>
            </a:pPr>
            <a:r>
              <a:rPr spc="-5" dirty="0"/>
              <a:t>Como</a:t>
            </a:r>
            <a:r>
              <a:rPr dirty="0"/>
              <a:t> </a:t>
            </a:r>
            <a:r>
              <a:rPr spc="-5" dirty="0"/>
              <a:t>as	Enzimas</a:t>
            </a:r>
            <a:r>
              <a:rPr spc="-25" dirty="0"/>
              <a:t> </a:t>
            </a:r>
            <a:r>
              <a:rPr spc="-5" dirty="0"/>
              <a:t>Funcionam...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" y="1600200"/>
            <a:ext cx="3016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pt-BR"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Chave-Fechadura</a:t>
            </a:r>
            <a:endParaRPr lang="pt-B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5360" y="2057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chave-fechadura </a:t>
            </a:r>
          </a:p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modelo, o sítio ativo da enzima é pré-formado e 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 forma complementar à molécula  do Substrato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modo que outras  moléculas não teriam acesso a ela.</a:t>
            </a:r>
          </a:p>
        </p:txBody>
      </p:sp>
    </p:spTree>
    <p:extLst>
      <p:ext uri="{BB962C8B-B14F-4D97-AF65-F5344CB8AC3E}">
        <p14:creationId xmlns:p14="http://schemas.microsoft.com/office/powerpoint/2010/main" val="360155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571448" y="1192530"/>
            <a:ext cx="6505752" cy="5040503"/>
            <a:chOff x="1571448" y="1192530"/>
            <a:chExt cx="6505752" cy="50405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448" y="1192530"/>
              <a:ext cx="6480683" cy="50405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43400" y="4648200"/>
              <a:ext cx="3733800" cy="1584325"/>
            </a:xfrm>
            <a:custGeom>
              <a:avLst/>
              <a:gdLst/>
              <a:ahLst/>
              <a:cxnLst/>
              <a:rect l="l" t="t" r="r" b="b"/>
              <a:pathLst>
                <a:path w="3888740" h="1584325">
                  <a:moveTo>
                    <a:pt x="3888486" y="0"/>
                  </a:moveTo>
                  <a:lnTo>
                    <a:pt x="0" y="0"/>
                  </a:lnTo>
                  <a:lnTo>
                    <a:pt x="0" y="1584197"/>
                  </a:lnTo>
                  <a:lnTo>
                    <a:pt x="3888486" y="1584197"/>
                  </a:lnTo>
                  <a:lnTo>
                    <a:pt x="3888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14363" y="3126055"/>
            <a:ext cx="1147445" cy="379730"/>
          </a:xfrm>
          <a:custGeom>
            <a:avLst/>
            <a:gdLst/>
            <a:ahLst/>
            <a:cxnLst/>
            <a:rect l="l" t="t" r="r" b="b"/>
            <a:pathLst>
              <a:path w="1147445" h="379729">
                <a:moveTo>
                  <a:pt x="884237" y="0"/>
                </a:moveTo>
                <a:lnTo>
                  <a:pt x="875118" y="94869"/>
                </a:lnTo>
                <a:lnTo>
                  <a:pt x="18224" y="12446"/>
                </a:lnTo>
                <a:lnTo>
                  <a:pt x="0" y="202057"/>
                </a:lnTo>
                <a:lnTo>
                  <a:pt x="856894" y="284479"/>
                </a:lnTo>
                <a:lnTo>
                  <a:pt x="847775" y="379222"/>
                </a:lnTo>
                <a:lnTo>
                  <a:pt x="1146822" y="216662"/>
                </a:lnTo>
                <a:lnTo>
                  <a:pt x="8842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363" y="3126055"/>
            <a:ext cx="1147445" cy="379730"/>
          </a:xfrm>
          <a:custGeom>
            <a:avLst/>
            <a:gdLst/>
            <a:ahLst/>
            <a:cxnLst/>
            <a:rect l="l" t="t" r="r" b="b"/>
            <a:pathLst>
              <a:path w="1147445" h="379729">
                <a:moveTo>
                  <a:pt x="18224" y="12446"/>
                </a:moveTo>
                <a:lnTo>
                  <a:pt x="875118" y="94869"/>
                </a:lnTo>
                <a:lnTo>
                  <a:pt x="884237" y="0"/>
                </a:lnTo>
                <a:lnTo>
                  <a:pt x="1146822" y="216662"/>
                </a:lnTo>
                <a:lnTo>
                  <a:pt x="847775" y="379222"/>
                </a:lnTo>
                <a:lnTo>
                  <a:pt x="856894" y="284479"/>
                </a:lnTo>
                <a:lnTo>
                  <a:pt x="0" y="202057"/>
                </a:lnTo>
                <a:lnTo>
                  <a:pt x="18224" y="12446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5669" y="4736541"/>
            <a:ext cx="1082675" cy="612140"/>
          </a:xfrm>
          <a:custGeom>
            <a:avLst/>
            <a:gdLst/>
            <a:ahLst/>
            <a:cxnLst/>
            <a:rect l="l" t="t" r="r" b="b"/>
            <a:pathLst>
              <a:path w="1082675" h="612139">
                <a:moveTo>
                  <a:pt x="747179" y="0"/>
                </a:moveTo>
                <a:lnTo>
                  <a:pt x="786041" y="86994"/>
                </a:lnTo>
                <a:lnTo>
                  <a:pt x="0" y="438023"/>
                </a:lnTo>
                <a:lnTo>
                  <a:pt x="77685" y="611885"/>
                </a:lnTo>
                <a:lnTo>
                  <a:pt x="863765" y="260857"/>
                </a:lnTo>
                <a:lnTo>
                  <a:pt x="902500" y="347852"/>
                </a:lnTo>
                <a:lnTo>
                  <a:pt x="1082459" y="58927"/>
                </a:lnTo>
                <a:lnTo>
                  <a:pt x="7471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669" y="4736541"/>
            <a:ext cx="1082675" cy="612140"/>
          </a:xfrm>
          <a:custGeom>
            <a:avLst/>
            <a:gdLst/>
            <a:ahLst/>
            <a:cxnLst/>
            <a:rect l="l" t="t" r="r" b="b"/>
            <a:pathLst>
              <a:path w="1082675" h="612139">
                <a:moveTo>
                  <a:pt x="0" y="438023"/>
                </a:moveTo>
                <a:lnTo>
                  <a:pt x="786041" y="86994"/>
                </a:lnTo>
                <a:lnTo>
                  <a:pt x="747179" y="0"/>
                </a:lnTo>
                <a:lnTo>
                  <a:pt x="1082459" y="58927"/>
                </a:lnTo>
                <a:lnTo>
                  <a:pt x="902500" y="347852"/>
                </a:lnTo>
                <a:lnTo>
                  <a:pt x="863765" y="260857"/>
                </a:lnTo>
                <a:lnTo>
                  <a:pt x="77685" y="611885"/>
                </a:lnTo>
                <a:lnTo>
                  <a:pt x="0" y="438023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436D9F1-F76B-25F0-2129-5B668B49D7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931" y="251072"/>
            <a:ext cx="868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Como as</a:t>
            </a:r>
            <a:r>
              <a:rPr sz="3600" spc="1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sz="3600" spc="-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enzimas</a:t>
            </a:r>
            <a:r>
              <a:rPr sz="3600" spc="1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sz="3600" spc="-5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funcionam...</a:t>
            </a:r>
          </a:p>
        </p:txBody>
      </p:sp>
    </p:spTree>
    <p:extLst>
      <p:ext uri="{BB962C8B-B14F-4D97-AF65-F5344CB8AC3E}">
        <p14:creationId xmlns:p14="http://schemas.microsoft.com/office/powerpoint/2010/main" val="365526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4333" y="1391285"/>
            <a:ext cx="6383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Condições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meio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afetam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estabilidade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protéica</a:t>
            </a:r>
          </a:p>
          <a:p>
            <a:pPr marL="927100" indent="-457834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pH</a:t>
            </a:r>
            <a:endParaRPr sz="2400" dirty="0">
              <a:latin typeface="Times New Roman"/>
              <a:cs typeface="Times New Roman"/>
            </a:endParaRPr>
          </a:p>
          <a:p>
            <a:pPr marL="927100" indent="-457834">
              <a:lnSpc>
                <a:spcPct val="100000"/>
              </a:lnSpc>
              <a:buChar char="•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temperatura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2561" y="2766072"/>
            <a:ext cx="4165600" cy="3049905"/>
            <a:chOff x="782561" y="2766072"/>
            <a:chExt cx="4165600" cy="3049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61" y="2921711"/>
              <a:ext cx="4165600" cy="28939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4148" y="2766072"/>
              <a:ext cx="304800" cy="2825750"/>
            </a:xfrm>
            <a:custGeom>
              <a:avLst/>
              <a:gdLst/>
              <a:ahLst/>
              <a:cxnLst/>
              <a:rect l="l" t="t" r="r" b="b"/>
              <a:pathLst>
                <a:path w="304800" h="2825750">
                  <a:moveTo>
                    <a:pt x="304800" y="0"/>
                  </a:moveTo>
                  <a:lnTo>
                    <a:pt x="0" y="0"/>
                  </a:lnTo>
                  <a:lnTo>
                    <a:pt x="0" y="2825750"/>
                  </a:lnTo>
                  <a:lnTo>
                    <a:pt x="304800" y="282575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8064" y="2847854"/>
            <a:ext cx="224790" cy="266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atividade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enzimática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máxima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0830" y="3062858"/>
            <a:ext cx="2892425" cy="2921635"/>
          </a:xfrm>
          <a:custGeom>
            <a:avLst/>
            <a:gdLst/>
            <a:ahLst/>
            <a:cxnLst/>
            <a:rect l="l" t="t" r="r" b="b"/>
            <a:pathLst>
              <a:path w="2892425" h="2921635">
                <a:moveTo>
                  <a:pt x="85725" y="2772041"/>
                </a:moveTo>
                <a:lnTo>
                  <a:pt x="57086" y="2771914"/>
                </a:lnTo>
                <a:lnTo>
                  <a:pt x="69469" y="25527"/>
                </a:lnTo>
                <a:lnTo>
                  <a:pt x="40894" y="25400"/>
                </a:lnTo>
                <a:lnTo>
                  <a:pt x="28511" y="2771787"/>
                </a:lnTo>
                <a:lnTo>
                  <a:pt x="0" y="2771660"/>
                </a:lnTo>
                <a:lnTo>
                  <a:pt x="42418" y="2857576"/>
                </a:lnTo>
                <a:lnTo>
                  <a:pt x="78536" y="2786215"/>
                </a:lnTo>
                <a:lnTo>
                  <a:pt x="85725" y="2772041"/>
                </a:lnTo>
                <a:close/>
              </a:path>
              <a:path w="2892425" h="2921635">
                <a:moveTo>
                  <a:pt x="1851025" y="2835541"/>
                </a:moveTo>
                <a:lnTo>
                  <a:pt x="1822373" y="2835414"/>
                </a:lnTo>
                <a:lnTo>
                  <a:pt x="1834769" y="12827"/>
                </a:lnTo>
                <a:lnTo>
                  <a:pt x="1806194" y="12700"/>
                </a:lnTo>
                <a:lnTo>
                  <a:pt x="1793798" y="2835287"/>
                </a:lnTo>
                <a:lnTo>
                  <a:pt x="1765287" y="2835160"/>
                </a:lnTo>
                <a:lnTo>
                  <a:pt x="1807718" y="2921076"/>
                </a:lnTo>
                <a:lnTo>
                  <a:pt x="1843836" y="2849715"/>
                </a:lnTo>
                <a:lnTo>
                  <a:pt x="1851025" y="2835541"/>
                </a:lnTo>
                <a:close/>
              </a:path>
              <a:path w="2892425" h="2921635">
                <a:moveTo>
                  <a:pt x="2892425" y="2810141"/>
                </a:moveTo>
                <a:lnTo>
                  <a:pt x="2863773" y="2810014"/>
                </a:lnTo>
                <a:lnTo>
                  <a:pt x="2876169" y="127"/>
                </a:lnTo>
                <a:lnTo>
                  <a:pt x="2847594" y="0"/>
                </a:lnTo>
                <a:lnTo>
                  <a:pt x="2835198" y="2809887"/>
                </a:lnTo>
                <a:lnTo>
                  <a:pt x="2806700" y="2809760"/>
                </a:lnTo>
                <a:lnTo>
                  <a:pt x="2849118" y="2895676"/>
                </a:lnTo>
                <a:lnTo>
                  <a:pt x="2885249" y="2824302"/>
                </a:lnTo>
                <a:lnTo>
                  <a:pt x="2892425" y="281014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0241" y="6036055"/>
            <a:ext cx="10877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sz="16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ótimo=1,5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4520" y="6023254"/>
            <a:ext cx="10877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sz="16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ótimo=6,8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9875" y="6008928"/>
            <a:ext cx="10877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sz="16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ótimo=9,9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4197" y="3623817"/>
            <a:ext cx="3392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O </a:t>
            </a:r>
            <a:r>
              <a:rPr sz="1800" b="1" spc="-5" dirty="0">
                <a:latin typeface="Times New Roman"/>
                <a:cs typeface="Times New Roman"/>
              </a:rPr>
              <a:t>pH </a:t>
            </a:r>
            <a:r>
              <a:rPr sz="1800" b="1" dirty="0">
                <a:latin typeface="Times New Roman"/>
                <a:cs typeface="Times New Roman"/>
              </a:rPr>
              <a:t>ótimo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uma </a:t>
            </a:r>
            <a:r>
              <a:rPr sz="1800" dirty="0">
                <a:latin typeface="Times New Roman"/>
                <a:cs typeface="Times New Roman"/>
              </a:rPr>
              <a:t>enzima </a:t>
            </a:r>
            <a:r>
              <a:rPr sz="1800" spc="-5" dirty="0">
                <a:latin typeface="Times New Roman"/>
                <a:cs typeface="Times New Roman"/>
              </a:rPr>
              <a:t>reflete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variações </a:t>
            </a:r>
            <a:r>
              <a:rPr sz="1800" dirty="0">
                <a:latin typeface="Times New Roman"/>
                <a:cs typeface="Times New Roman"/>
              </a:rPr>
              <a:t>no </a:t>
            </a:r>
            <a:r>
              <a:rPr sz="1800" spc="-5" dirty="0">
                <a:latin typeface="Times New Roman"/>
                <a:cs typeface="Times New Roman"/>
              </a:rPr>
              <a:t>estado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ionização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resíduos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aminoácidos</a:t>
            </a:r>
            <a:r>
              <a:rPr sz="1800" dirty="0">
                <a:latin typeface="Times New Roman"/>
                <a:cs typeface="Times New Roman"/>
              </a:rPr>
              <a:t> do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sítio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ativo.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8818" y="240888"/>
            <a:ext cx="87427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chemeClr val="tx1"/>
                </a:solidFill>
                <a:ea typeface="+mn-ea"/>
                <a:cs typeface="Times New Roman"/>
              </a:rPr>
              <a:t>Fatores que afetam a atividade enzimática</a:t>
            </a:r>
          </a:p>
        </p:txBody>
      </p:sp>
    </p:spTree>
    <p:extLst>
      <p:ext uri="{BB962C8B-B14F-4D97-AF65-F5344CB8AC3E}">
        <p14:creationId xmlns:p14="http://schemas.microsoft.com/office/powerpoint/2010/main" val="245651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737105"/>
            <a:ext cx="7150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Fatores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afetam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estabilidade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proteica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enzimas</a:t>
            </a:r>
            <a:endParaRPr sz="24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Char char="•"/>
              <a:tabLst>
                <a:tab pos="927100" algn="l"/>
                <a:tab pos="927735" algn="l"/>
                <a:tab pos="3157855" algn="l"/>
              </a:tabLst>
            </a:pPr>
            <a:r>
              <a:rPr sz="2400" spc="-30" dirty="0">
                <a:latin typeface="Times New Roman"/>
                <a:cs typeface="Times New Roman"/>
              </a:rPr>
              <a:t>Variações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pH:	pH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ótimo</a:t>
            </a:r>
            <a:endParaRPr sz="240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Char char="•"/>
              <a:tabLst>
                <a:tab pos="927100" algn="l"/>
                <a:tab pos="927735" algn="l"/>
                <a:tab pos="4239260" algn="l"/>
              </a:tabLst>
            </a:pPr>
            <a:r>
              <a:rPr sz="2400" spc="-30" dirty="0">
                <a:solidFill>
                  <a:srgbClr val="00AF50"/>
                </a:solidFill>
                <a:latin typeface="Times New Roman"/>
                <a:cs typeface="Times New Roman"/>
              </a:rPr>
              <a:t>Variações</a:t>
            </a:r>
            <a:r>
              <a:rPr sz="24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temperatura:	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temperatura</a:t>
            </a:r>
            <a:r>
              <a:rPr sz="2400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ótima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03400" y="3454336"/>
            <a:ext cx="3923029" cy="3133725"/>
            <a:chOff x="1803400" y="3454336"/>
            <a:chExt cx="3923029" cy="3133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3400" y="3454336"/>
              <a:ext cx="3922649" cy="3133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58080" y="3498722"/>
              <a:ext cx="85725" cy="2604135"/>
            </a:xfrm>
            <a:custGeom>
              <a:avLst/>
              <a:gdLst/>
              <a:ahLst/>
              <a:cxnLst/>
              <a:rect l="l" t="t" r="r" b="b"/>
              <a:pathLst>
                <a:path w="85725" h="2604135">
                  <a:moveTo>
                    <a:pt x="0" y="2517698"/>
                  </a:moveTo>
                  <a:lnTo>
                    <a:pt x="42418" y="2603627"/>
                  </a:lnTo>
                  <a:lnTo>
                    <a:pt x="78554" y="2532265"/>
                  </a:lnTo>
                  <a:lnTo>
                    <a:pt x="57150" y="2532265"/>
                  </a:lnTo>
                  <a:lnTo>
                    <a:pt x="28575" y="2532126"/>
                  </a:lnTo>
                  <a:lnTo>
                    <a:pt x="28644" y="2517834"/>
                  </a:lnTo>
                  <a:lnTo>
                    <a:pt x="0" y="2517698"/>
                  </a:lnTo>
                  <a:close/>
                </a:path>
                <a:path w="85725" h="2604135">
                  <a:moveTo>
                    <a:pt x="28644" y="2517834"/>
                  </a:moveTo>
                  <a:lnTo>
                    <a:pt x="28575" y="2532126"/>
                  </a:lnTo>
                  <a:lnTo>
                    <a:pt x="57150" y="2532265"/>
                  </a:lnTo>
                  <a:lnTo>
                    <a:pt x="57219" y="2517970"/>
                  </a:lnTo>
                  <a:lnTo>
                    <a:pt x="28644" y="2517834"/>
                  </a:lnTo>
                  <a:close/>
                </a:path>
                <a:path w="85725" h="2604135">
                  <a:moveTo>
                    <a:pt x="57219" y="2517970"/>
                  </a:moveTo>
                  <a:lnTo>
                    <a:pt x="57150" y="2532265"/>
                  </a:lnTo>
                  <a:lnTo>
                    <a:pt x="78554" y="2532265"/>
                  </a:lnTo>
                  <a:lnTo>
                    <a:pt x="85725" y="2518105"/>
                  </a:lnTo>
                  <a:lnTo>
                    <a:pt x="57219" y="2517970"/>
                  </a:lnTo>
                  <a:close/>
                </a:path>
                <a:path w="85725" h="2604135">
                  <a:moveTo>
                    <a:pt x="40894" y="0"/>
                  </a:moveTo>
                  <a:lnTo>
                    <a:pt x="28644" y="2517834"/>
                  </a:lnTo>
                  <a:lnTo>
                    <a:pt x="57219" y="2517970"/>
                  </a:lnTo>
                  <a:lnTo>
                    <a:pt x="69469" y="253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3233" y="3486734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100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292" y="4553839"/>
            <a:ext cx="283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50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1352" y="5620918"/>
            <a:ext cx="184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6593" y="3372720"/>
            <a:ext cx="224790" cy="266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atividade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enzimática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máxima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8150" y="3489325"/>
            <a:ext cx="2729230" cy="2308225"/>
            <a:chOff x="2978150" y="3489325"/>
            <a:chExt cx="2729230" cy="2308225"/>
          </a:xfrm>
        </p:grpSpPr>
        <p:sp>
          <p:nvSpPr>
            <p:cNvPr id="11" name="object 11"/>
            <p:cNvSpPr/>
            <p:nvPr/>
          </p:nvSpPr>
          <p:spPr>
            <a:xfrm>
              <a:off x="3002026" y="3600449"/>
              <a:ext cx="2705100" cy="1333500"/>
            </a:xfrm>
            <a:custGeom>
              <a:avLst/>
              <a:gdLst/>
              <a:ahLst/>
              <a:cxnLst/>
              <a:rect l="l" t="t" r="r" b="b"/>
              <a:pathLst>
                <a:path w="2705100" h="1333500">
                  <a:moveTo>
                    <a:pt x="990600" y="0"/>
                  </a:moveTo>
                  <a:lnTo>
                    <a:pt x="0" y="0"/>
                  </a:lnTo>
                  <a:lnTo>
                    <a:pt x="0" y="482600"/>
                  </a:lnTo>
                  <a:lnTo>
                    <a:pt x="990600" y="482600"/>
                  </a:lnTo>
                  <a:lnTo>
                    <a:pt x="990600" y="0"/>
                  </a:lnTo>
                  <a:close/>
                </a:path>
                <a:path w="2705100" h="1333500">
                  <a:moveTo>
                    <a:pt x="2705100" y="685800"/>
                  </a:moveTo>
                  <a:lnTo>
                    <a:pt x="2019300" y="685800"/>
                  </a:lnTo>
                  <a:lnTo>
                    <a:pt x="2019300" y="1333500"/>
                  </a:lnTo>
                  <a:lnTo>
                    <a:pt x="2705100" y="1333500"/>
                  </a:lnTo>
                  <a:lnTo>
                    <a:pt x="2705100" y="68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501" y="3489325"/>
              <a:ext cx="165100" cy="2524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41826" y="3625849"/>
              <a:ext cx="1295400" cy="2171700"/>
            </a:xfrm>
            <a:custGeom>
              <a:avLst/>
              <a:gdLst/>
              <a:ahLst/>
              <a:cxnLst/>
              <a:rect l="l" t="t" r="r" b="b"/>
              <a:pathLst>
                <a:path w="1295400" h="2171700">
                  <a:moveTo>
                    <a:pt x="355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5600" y="228600"/>
                  </a:lnTo>
                  <a:lnTo>
                    <a:pt x="355600" y="0"/>
                  </a:lnTo>
                  <a:close/>
                </a:path>
                <a:path w="1295400" h="2171700">
                  <a:moveTo>
                    <a:pt x="1295400" y="2012950"/>
                  </a:moveTo>
                  <a:lnTo>
                    <a:pt x="1290396" y="1951177"/>
                  </a:lnTo>
                  <a:lnTo>
                    <a:pt x="1276794" y="1900720"/>
                  </a:lnTo>
                  <a:lnTo>
                    <a:pt x="1260906" y="1873961"/>
                  </a:lnTo>
                  <a:lnTo>
                    <a:pt x="1264996" y="1858835"/>
                  </a:lnTo>
                  <a:lnTo>
                    <a:pt x="1270000" y="1797050"/>
                  </a:lnTo>
                  <a:lnTo>
                    <a:pt x="1264996" y="1735277"/>
                  </a:lnTo>
                  <a:lnTo>
                    <a:pt x="1251394" y="1684820"/>
                  </a:lnTo>
                  <a:lnTo>
                    <a:pt x="1231201" y="1650784"/>
                  </a:lnTo>
                  <a:lnTo>
                    <a:pt x="1206500" y="1638300"/>
                  </a:lnTo>
                  <a:lnTo>
                    <a:pt x="1201674" y="1640738"/>
                  </a:lnTo>
                  <a:lnTo>
                    <a:pt x="1206500" y="1581150"/>
                  </a:lnTo>
                  <a:lnTo>
                    <a:pt x="1201496" y="1519377"/>
                  </a:lnTo>
                  <a:lnTo>
                    <a:pt x="1187894" y="1468920"/>
                  </a:lnTo>
                  <a:lnTo>
                    <a:pt x="1167701" y="1434884"/>
                  </a:lnTo>
                  <a:lnTo>
                    <a:pt x="1144384" y="1423111"/>
                  </a:lnTo>
                  <a:lnTo>
                    <a:pt x="1149794" y="1413992"/>
                  </a:lnTo>
                  <a:lnTo>
                    <a:pt x="1163396" y="1363535"/>
                  </a:lnTo>
                  <a:lnTo>
                    <a:pt x="1168400" y="1301750"/>
                  </a:lnTo>
                  <a:lnTo>
                    <a:pt x="1163396" y="1239977"/>
                  </a:lnTo>
                  <a:lnTo>
                    <a:pt x="1149794" y="1189520"/>
                  </a:lnTo>
                  <a:lnTo>
                    <a:pt x="1129601" y="1155484"/>
                  </a:lnTo>
                  <a:lnTo>
                    <a:pt x="1123950" y="1152639"/>
                  </a:lnTo>
                  <a:lnTo>
                    <a:pt x="1125296" y="1147635"/>
                  </a:lnTo>
                  <a:lnTo>
                    <a:pt x="1130300" y="1085850"/>
                  </a:lnTo>
                  <a:lnTo>
                    <a:pt x="1125296" y="1024077"/>
                  </a:lnTo>
                  <a:lnTo>
                    <a:pt x="1111694" y="973620"/>
                  </a:lnTo>
                  <a:lnTo>
                    <a:pt x="1091501" y="939584"/>
                  </a:lnTo>
                  <a:lnTo>
                    <a:pt x="1074547" y="931024"/>
                  </a:lnTo>
                  <a:lnTo>
                    <a:pt x="1079500" y="869950"/>
                  </a:lnTo>
                  <a:lnTo>
                    <a:pt x="1074496" y="808177"/>
                  </a:lnTo>
                  <a:lnTo>
                    <a:pt x="1060894" y="757720"/>
                  </a:lnTo>
                  <a:lnTo>
                    <a:pt x="1040701" y="723684"/>
                  </a:lnTo>
                  <a:lnTo>
                    <a:pt x="1035050" y="720839"/>
                  </a:lnTo>
                  <a:lnTo>
                    <a:pt x="1036396" y="715835"/>
                  </a:lnTo>
                  <a:lnTo>
                    <a:pt x="1041400" y="654050"/>
                  </a:lnTo>
                  <a:lnTo>
                    <a:pt x="1036396" y="592277"/>
                  </a:lnTo>
                  <a:lnTo>
                    <a:pt x="1022794" y="541820"/>
                  </a:lnTo>
                  <a:lnTo>
                    <a:pt x="1002601" y="507784"/>
                  </a:lnTo>
                  <a:lnTo>
                    <a:pt x="996950" y="504939"/>
                  </a:lnTo>
                  <a:lnTo>
                    <a:pt x="998296" y="499935"/>
                  </a:lnTo>
                  <a:lnTo>
                    <a:pt x="1003300" y="438150"/>
                  </a:lnTo>
                  <a:lnTo>
                    <a:pt x="998296" y="376377"/>
                  </a:lnTo>
                  <a:lnTo>
                    <a:pt x="984694" y="325920"/>
                  </a:lnTo>
                  <a:lnTo>
                    <a:pt x="964501" y="291884"/>
                  </a:lnTo>
                  <a:lnTo>
                    <a:pt x="941641" y="280339"/>
                  </a:lnTo>
                  <a:lnTo>
                    <a:pt x="947496" y="258635"/>
                  </a:lnTo>
                  <a:lnTo>
                    <a:pt x="952500" y="196850"/>
                  </a:lnTo>
                  <a:lnTo>
                    <a:pt x="947496" y="135077"/>
                  </a:lnTo>
                  <a:lnTo>
                    <a:pt x="933894" y="84620"/>
                  </a:lnTo>
                  <a:lnTo>
                    <a:pt x="913701" y="50584"/>
                  </a:lnTo>
                  <a:lnTo>
                    <a:pt x="889000" y="38100"/>
                  </a:lnTo>
                  <a:lnTo>
                    <a:pt x="864235" y="50584"/>
                  </a:lnTo>
                  <a:lnTo>
                    <a:pt x="844054" y="84620"/>
                  </a:lnTo>
                  <a:lnTo>
                    <a:pt x="830465" y="135077"/>
                  </a:lnTo>
                  <a:lnTo>
                    <a:pt x="825500" y="196850"/>
                  </a:lnTo>
                  <a:lnTo>
                    <a:pt x="830465" y="258635"/>
                  </a:lnTo>
                  <a:lnTo>
                    <a:pt x="844054" y="309092"/>
                  </a:lnTo>
                  <a:lnTo>
                    <a:pt x="864235" y="343128"/>
                  </a:lnTo>
                  <a:lnTo>
                    <a:pt x="887107" y="354660"/>
                  </a:lnTo>
                  <a:lnTo>
                    <a:pt x="881265" y="376377"/>
                  </a:lnTo>
                  <a:lnTo>
                    <a:pt x="876300" y="438150"/>
                  </a:lnTo>
                  <a:lnTo>
                    <a:pt x="881265" y="499935"/>
                  </a:lnTo>
                  <a:lnTo>
                    <a:pt x="894854" y="550392"/>
                  </a:lnTo>
                  <a:lnTo>
                    <a:pt x="915035" y="584428"/>
                  </a:lnTo>
                  <a:lnTo>
                    <a:pt x="920699" y="587298"/>
                  </a:lnTo>
                  <a:lnTo>
                    <a:pt x="919365" y="592277"/>
                  </a:lnTo>
                  <a:lnTo>
                    <a:pt x="914400" y="654050"/>
                  </a:lnTo>
                  <a:lnTo>
                    <a:pt x="919365" y="715835"/>
                  </a:lnTo>
                  <a:lnTo>
                    <a:pt x="932954" y="766292"/>
                  </a:lnTo>
                  <a:lnTo>
                    <a:pt x="953135" y="800328"/>
                  </a:lnTo>
                  <a:lnTo>
                    <a:pt x="958799" y="803198"/>
                  </a:lnTo>
                  <a:lnTo>
                    <a:pt x="957465" y="808177"/>
                  </a:lnTo>
                  <a:lnTo>
                    <a:pt x="952500" y="869950"/>
                  </a:lnTo>
                  <a:lnTo>
                    <a:pt x="957465" y="931735"/>
                  </a:lnTo>
                  <a:lnTo>
                    <a:pt x="971054" y="982192"/>
                  </a:lnTo>
                  <a:lnTo>
                    <a:pt x="991235" y="1016228"/>
                  </a:lnTo>
                  <a:lnTo>
                    <a:pt x="1008202" y="1024788"/>
                  </a:lnTo>
                  <a:lnTo>
                    <a:pt x="1003300" y="1085850"/>
                  </a:lnTo>
                  <a:lnTo>
                    <a:pt x="1008265" y="1147635"/>
                  </a:lnTo>
                  <a:lnTo>
                    <a:pt x="1021854" y="1198092"/>
                  </a:lnTo>
                  <a:lnTo>
                    <a:pt x="1042035" y="1232128"/>
                  </a:lnTo>
                  <a:lnTo>
                    <a:pt x="1047699" y="1234998"/>
                  </a:lnTo>
                  <a:lnTo>
                    <a:pt x="1046365" y="1239977"/>
                  </a:lnTo>
                  <a:lnTo>
                    <a:pt x="1041400" y="1301750"/>
                  </a:lnTo>
                  <a:lnTo>
                    <a:pt x="1046365" y="1363535"/>
                  </a:lnTo>
                  <a:lnTo>
                    <a:pt x="1059954" y="1413992"/>
                  </a:lnTo>
                  <a:lnTo>
                    <a:pt x="1080135" y="1448028"/>
                  </a:lnTo>
                  <a:lnTo>
                    <a:pt x="1103464" y="1459788"/>
                  </a:lnTo>
                  <a:lnTo>
                    <a:pt x="1098054" y="1468920"/>
                  </a:lnTo>
                  <a:lnTo>
                    <a:pt x="1084465" y="1519377"/>
                  </a:lnTo>
                  <a:lnTo>
                    <a:pt x="1079500" y="1581150"/>
                  </a:lnTo>
                  <a:lnTo>
                    <a:pt x="1084465" y="1642935"/>
                  </a:lnTo>
                  <a:lnTo>
                    <a:pt x="1098054" y="1693392"/>
                  </a:lnTo>
                  <a:lnTo>
                    <a:pt x="1118235" y="1727428"/>
                  </a:lnTo>
                  <a:lnTo>
                    <a:pt x="1143000" y="1739900"/>
                  </a:lnTo>
                  <a:lnTo>
                    <a:pt x="1147787" y="1737487"/>
                  </a:lnTo>
                  <a:lnTo>
                    <a:pt x="1143000" y="1797050"/>
                  </a:lnTo>
                  <a:lnTo>
                    <a:pt x="1147965" y="1858835"/>
                  </a:lnTo>
                  <a:lnTo>
                    <a:pt x="1161554" y="1909292"/>
                  </a:lnTo>
                  <a:lnTo>
                    <a:pt x="1177429" y="1936076"/>
                  </a:lnTo>
                  <a:lnTo>
                    <a:pt x="1173365" y="1951177"/>
                  </a:lnTo>
                  <a:lnTo>
                    <a:pt x="1168400" y="2012950"/>
                  </a:lnTo>
                  <a:lnTo>
                    <a:pt x="1173365" y="2074748"/>
                  </a:lnTo>
                  <a:lnTo>
                    <a:pt x="1186954" y="2125205"/>
                  </a:lnTo>
                  <a:lnTo>
                    <a:pt x="1207135" y="2159228"/>
                  </a:lnTo>
                  <a:lnTo>
                    <a:pt x="1231900" y="2171700"/>
                  </a:lnTo>
                  <a:lnTo>
                    <a:pt x="1256601" y="2159228"/>
                  </a:lnTo>
                  <a:lnTo>
                    <a:pt x="1276794" y="2125205"/>
                  </a:lnTo>
                  <a:lnTo>
                    <a:pt x="1290396" y="2074748"/>
                  </a:lnTo>
                  <a:lnTo>
                    <a:pt x="1295400" y="2012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325" y="3595751"/>
              <a:ext cx="165100" cy="165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78150" y="3716400"/>
              <a:ext cx="1148080" cy="466725"/>
            </a:xfrm>
            <a:custGeom>
              <a:avLst/>
              <a:gdLst/>
              <a:ahLst/>
              <a:cxnLst/>
              <a:rect l="l" t="t" r="r" b="b"/>
              <a:pathLst>
                <a:path w="1148079" h="466725">
                  <a:moveTo>
                    <a:pt x="1147762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147762" y="466725"/>
                  </a:lnTo>
                  <a:lnTo>
                    <a:pt x="1147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78150" y="3716401"/>
            <a:ext cx="1148080" cy="46672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325"/>
              </a:spcBef>
            </a:pPr>
            <a:r>
              <a:rPr sz="1200" b="1" spc="-10" dirty="0">
                <a:latin typeface="Arial"/>
                <a:cs typeface="Arial"/>
              </a:rPr>
              <a:t>Temperatura</a:t>
            </a:r>
            <a:endParaRPr sz="1200">
              <a:latin typeface="Arial"/>
              <a:cs typeface="Arial"/>
            </a:endParaRPr>
          </a:p>
          <a:p>
            <a:pPr marR="83820" algn="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ótima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86363" y="3256026"/>
            <a:ext cx="1964055" cy="2530475"/>
            <a:chOff x="4686363" y="3256026"/>
            <a:chExt cx="1964055" cy="2530475"/>
          </a:xfrm>
        </p:grpSpPr>
        <p:sp>
          <p:nvSpPr>
            <p:cNvPr id="18" name="object 18"/>
            <p:cNvSpPr/>
            <p:nvPr/>
          </p:nvSpPr>
          <p:spPr>
            <a:xfrm>
              <a:off x="4754626" y="3663950"/>
              <a:ext cx="431800" cy="2108200"/>
            </a:xfrm>
            <a:custGeom>
              <a:avLst/>
              <a:gdLst/>
              <a:ahLst/>
              <a:cxnLst/>
              <a:rect l="l" t="t" r="r" b="b"/>
              <a:pathLst>
                <a:path w="431800" h="2108200">
                  <a:moveTo>
                    <a:pt x="0" y="0"/>
                  </a:moveTo>
                  <a:lnTo>
                    <a:pt x="431800" y="21082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91126" y="3663950"/>
              <a:ext cx="495300" cy="2095500"/>
            </a:xfrm>
            <a:custGeom>
              <a:avLst/>
              <a:gdLst/>
              <a:ahLst/>
              <a:cxnLst/>
              <a:rect l="l" t="t" r="r" b="b"/>
              <a:pathLst>
                <a:path w="495300" h="2095500">
                  <a:moveTo>
                    <a:pt x="76200" y="0"/>
                  </a:moveTo>
                  <a:lnTo>
                    <a:pt x="0" y="25400"/>
                  </a:lnTo>
                </a:path>
                <a:path w="495300" h="2095500">
                  <a:moveTo>
                    <a:pt x="495300" y="2057400"/>
                  </a:moveTo>
                  <a:lnTo>
                    <a:pt x="419100" y="2095500"/>
                  </a:lnTo>
                </a:path>
                <a:path w="495300" h="2095500">
                  <a:moveTo>
                    <a:pt x="279400" y="977900"/>
                  </a:moveTo>
                  <a:lnTo>
                    <a:pt x="317500" y="96520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9675" y="3256026"/>
              <a:ext cx="1630680" cy="739775"/>
            </a:xfrm>
            <a:custGeom>
              <a:avLst/>
              <a:gdLst/>
              <a:ahLst/>
              <a:cxnLst/>
              <a:rect l="l" t="t" r="r" b="b"/>
              <a:pathLst>
                <a:path w="1630679" h="739775">
                  <a:moveTo>
                    <a:pt x="1630426" y="0"/>
                  </a:moveTo>
                  <a:lnTo>
                    <a:pt x="0" y="0"/>
                  </a:lnTo>
                  <a:lnTo>
                    <a:pt x="0" y="739775"/>
                  </a:lnTo>
                  <a:lnTo>
                    <a:pt x="1630426" y="739775"/>
                  </a:lnTo>
                  <a:lnTo>
                    <a:pt x="163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19675" y="3256026"/>
            <a:ext cx="1630680" cy="73977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422909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esnatur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ç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ã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o  térmica da </a:t>
            </a:r>
            <a:r>
              <a:rPr sz="14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proteína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32138" y="3986784"/>
            <a:ext cx="4251325" cy="1533525"/>
            <a:chOff x="2632138" y="3986784"/>
            <a:chExt cx="4251325" cy="1533525"/>
          </a:xfrm>
        </p:grpSpPr>
        <p:sp>
          <p:nvSpPr>
            <p:cNvPr id="23" name="object 23"/>
            <p:cNvSpPr/>
            <p:nvPr/>
          </p:nvSpPr>
          <p:spPr>
            <a:xfrm>
              <a:off x="5002276" y="3986784"/>
              <a:ext cx="1881505" cy="643255"/>
            </a:xfrm>
            <a:custGeom>
              <a:avLst/>
              <a:gdLst/>
              <a:ahLst/>
              <a:cxnLst/>
              <a:rect l="l" t="t" r="r" b="b"/>
              <a:pathLst>
                <a:path w="1881504" h="643254">
                  <a:moveTo>
                    <a:pt x="1728489" y="47290"/>
                  </a:moveTo>
                  <a:lnTo>
                    <a:pt x="1765427" y="70739"/>
                  </a:lnTo>
                  <a:lnTo>
                    <a:pt x="1798954" y="101854"/>
                  </a:lnTo>
                  <a:lnTo>
                    <a:pt x="1827402" y="138557"/>
                  </a:lnTo>
                  <a:lnTo>
                    <a:pt x="1849247" y="179451"/>
                  </a:lnTo>
                  <a:lnTo>
                    <a:pt x="1863344" y="223520"/>
                  </a:lnTo>
                  <a:lnTo>
                    <a:pt x="1868424" y="268097"/>
                  </a:lnTo>
                  <a:lnTo>
                    <a:pt x="1868170" y="273304"/>
                  </a:lnTo>
                  <a:lnTo>
                    <a:pt x="1849247" y="310515"/>
                  </a:lnTo>
                  <a:lnTo>
                    <a:pt x="1809242" y="343281"/>
                  </a:lnTo>
                  <a:lnTo>
                    <a:pt x="1771523" y="364871"/>
                  </a:lnTo>
                  <a:lnTo>
                    <a:pt x="1725802" y="385699"/>
                  </a:lnTo>
                  <a:lnTo>
                    <a:pt x="1672844" y="405638"/>
                  </a:lnTo>
                  <a:lnTo>
                    <a:pt x="1613280" y="424307"/>
                  </a:lnTo>
                  <a:lnTo>
                    <a:pt x="1547876" y="441833"/>
                  </a:lnTo>
                  <a:lnTo>
                    <a:pt x="1477264" y="457581"/>
                  </a:lnTo>
                  <a:lnTo>
                    <a:pt x="1402207" y="471805"/>
                  </a:lnTo>
                  <a:lnTo>
                    <a:pt x="1363345" y="478155"/>
                  </a:lnTo>
                  <a:lnTo>
                    <a:pt x="1323466" y="483997"/>
                  </a:lnTo>
                  <a:lnTo>
                    <a:pt x="1282827" y="489331"/>
                  </a:lnTo>
                  <a:lnTo>
                    <a:pt x="1241552" y="494157"/>
                  </a:lnTo>
                  <a:lnTo>
                    <a:pt x="1199641" y="498348"/>
                  </a:lnTo>
                  <a:lnTo>
                    <a:pt x="1157224" y="502031"/>
                  </a:lnTo>
                  <a:lnTo>
                    <a:pt x="1114425" y="505079"/>
                  </a:lnTo>
                  <a:lnTo>
                    <a:pt x="1071245" y="507492"/>
                  </a:lnTo>
                  <a:lnTo>
                    <a:pt x="1027811" y="509270"/>
                  </a:lnTo>
                  <a:lnTo>
                    <a:pt x="984376" y="510286"/>
                  </a:lnTo>
                  <a:lnTo>
                    <a:pt x="852804" y="511302"/>
                  </a:lnTo>
                  <a:lnTo>
                    <a:pt x="765937" y="513334"/>
                  </a:lnTo>
                  <a:lnTo>
                    <a:pt x="680338" y="516763"/>
                  </a:lnTo>
                  <a:lnTo>
                    <a:pt x="597026" y="521335"/>
                  </a:lnTo>
                  <a:lnTo>
                    <a:pt x="516254" y="527050"/>
                  </a:lnTo>
                  <a:lnTo>
                    <a:pt x="477138" y="530352"/>
                  </a:lnTo>
                  <a:lnTo>
                    <a:pt x="401827" y="537464"/>
                  </a:lnTo>
                  <a:lnTo>
                    <a:pt x="330962" y="545592"/>
                  </a:lnTo>
                  <a:lnTo>
                    <a:pt x="265175" y="554355"/>
                  </a:lnTo>
                  <a:lnTo>
                    <a:pt x="205104" y="563880"/>
                  </a:lnTo>
                  <a:lnTo>
                    <a:pt x="151637" y="574040"/>
                  </a:lnTo>
                  <a:lnTo>
                    <a:pt x="105156" y="584708"/>
                  </a:lnTo>
                  <a:lnTo>
                    <a:pt x="66421" y="595884"/>
                  </a:lnTo>
                  <a:lnTo>
                    <a:pt x="29718" y="610489"/>
                  </a:lnTo>
                  <a:lnTo>
                    <a:pt x="2286" y="633222"/>
                  </a:lnTo>
                  <a:lnTo>
                    <a:pt x="2032" y="633603"/>
                  </a:lnTo>
                  <a:lnTo>
                    <a:pt x="1777" y="634111"/>
                  </a:lnTo>
                  <a:lnTo>
                    <a:pt x="508" y="637794"/>
                  </a:lnTo>
                  <a:lnTo>
                    <a:pt x="0" y="641604"/>
                  </a:lnTo>
                  <a:lnTo>
                    <a:pt x="12700" y="643128"/>
                  </a:lnTo>
                  <a:lnTo>
                    <a:pt x="12898" y="641604"/>
                  </a:lnTo>
                  <a:lnTo>
                    <a:pt x="12826" y="641350"/>
                  </a:lnTo>
                  <a:lnTo>
                    <a:pt x="13081" y="640207"/>
                  </a:lnTo>
                  <a:lnTo>
                    <a:pt x="13329" y="639699"/>
                  </a:lnTo>
                  <a:lnTo>
                    <a:pt x="13081" y="639699"/>
                  </a:lnTo>
                  <a:lnTo>
                    <a:pt x="13715" y="638429"/>
                  </a:lnTo>
                  <a:lnTo>
                    <a:pt x="13889" y="638429"/>
                  </a:lnTo>
                  <a:lnTo>
                    <a:pt x="14859" y="636905"/>
                  </a:lnTo>
                  <a:lnTo>
                    <a:pt x="16763" y="634492"/>
                  </a:lnTo>
                  <a:lnTo>
                    <a:pt x="54863" y="613410"/>
                  </a:lnTo>
                  <a:lnTo>
                    <a:pt x="108458" y="596900"/>
                  </a:lnTo>
                  <a:lnTo>
                    <a:pt x="154304" y="586486"/>
                  </a:lnTo>
                  <a:lnTo>
                    <a:pt x="207390" y="576453"/>
                  </a:lnTo>
                  <a:lnTo>
                    <a:pt x="267081" y="566928"/>
                  </a:lnTo>
                  <a:lnTo>
                    <a:pt x="332486" y="558165"/>
                  </a:lnTo>
                  <a:lnTo>
                    <a:pt x="403225" y="550037"/>
                  </a:lnTo>
                  <a:lnTo>
                    <a:pt x="478282" y="542925"/>
                  </a:lnTo>
                  <a:lnTo>
                    <a:pt x="597915" y="534035"/>
                  </a:lnTo>
                  <a:lnTo>
                    <a:pt x="681101" y="529463"/>
                  </a:lnTo>
                  <a:lnTo>
                    <a:pt x="766445" y="526034"/>
                  </a:lnTo>
                  <a:lnTo>
                    <a:pt x="853059" y="523875"/>
                  </a:lnTo>
                  <a:lnTo>
                    <a:pt x="984376" y="522986"/>
                  </a:lnTo>
                  <a:lnTo>
                    <a:pt x="1028191" y="521970"/>
                  </a:lnTo>
                  <a:lnTo>
                    <a:pt x="1071752" y="520192"/>
                  </a:lnTo>
                  <a:lnTo>
                    <a:pt x="1115187" y="517779"/>
                  </a:lnTo>
                  <a:lnTo>
                    <a:pt x="1158239" y="514731"/>
                  </a:lnTo>
                  <a:lnTo>
                    <a:pt x="1200785" y="511048"/>
                  </a:lnTo>
                  <a:lnTo>
                    <a:pt x="1242822" y="506730"/>
                  </a:lnTo>
                  <a:lnTo>
                    <a:pt x="1284224" y="502031"/>
                  </a:lnTo>
                  <a:lnTo>
                    <a:pt x="1325118" y="496697"/>
                  </a:lnTo>
                  <a:lnTo>
                    <a:pt x="1365123" y="490728"/>
                  </a:lnTo>
                  <a:lnTo>
                    <a:pt x="1404365" y="484378"/>
                  </a:lnTo>
                  <a:lnTo>
                    <a:pt x="1442465" y="477393"/>
                  </a:lnTo>
                  <a:lnTo>
                    <a:pt x="1515872" y="462280"/>
                  </a:lnTo>
                  <a:lnTo>
                    <a:pt x="1584452" y="445516"/>
                  </a:lnTo>
                  <a:lnTo>
                    <a:pt x="1647571" y="427228"/>
                  </a:lnTo>
                  <a:lnTo>
                    <a:pt x="1704467" y="407797"/>
                  </a:lnTo>
                  <a:lnTo>
                    <a:pt x="1754758" y="386969"/>
                  </a:lnTo>
                  <a:lnTo>
                    <a:pt x="1797430" y="365379"/>
                  </a:lnTo>
                  <a:lnTo>
                    <a:pt x="1832228" y="342773"/>
                  </a:lnTo>
                  <a:lnTo>
                    <a:pt x="1863471" y="313055"/>
                  </a:lnTo>
                  <a:lnTo>
                    <a:pt x="1880616" y="275336"/>
                  </a:lnTo>
                  <a:lnTo>
                    <a:pt x="1881124" y="268986"/>
                  </a:lnTo>
                  <a:lnTo>
                    <a:pt x="1880870" y="256794"/>
                  </a:lnTo>
                  <a:lnTo>
                    <a:pt x="1872996" y="209296"/>
                  </a:lnTo>
                  <a:lnTo>
                    <a:pt x="1850644" y="153035"/>
                  </a:lnTo>
                  <a:lnTo>
                    <a:pt x="1824354" y="112268"/>
                  </a:lnTo>
                  <a:lnTo>
                    <a:pt x="1791716" y="76581"/>
                  </a:lnTo>
                  <a:lnTo>
                    <a:pt x="1754377" y="47498"/>
                  </a:lnTo>
                  <a:lnTo>
                    <a:pt x="1729104" y="47498"/>
                  </a:lnTo>
                  <a:lnTo>
                    <a:pt x="1728489" y="47290"/>
                  </a:lnTo>
                  <a:close/>
                </a:path>
                <a:path w="1881504" h="643254">
                  <a:moveTo>
                    <a:pt x="13081" y="640207"/>
                  </a:moveTo>
                  <a:lnTo>
                    <a:pt x="12826" y="641350"/>
                  </a:lnTo>
                  <a:lnTo>
                    <a:pt x="13010" y="640746"/>
                  </a:lnTo>
                  <a:lnTo>
                    <a:pt x="13081" y="640207"/>
                  </a:lnTo>
                  <a:close/>
                </a:path>
                <a:path w="1881504" h="643254">
                  <a:moveTo>
                    <a:pt x="13010" y="640746"/>
                  </a:moveTo>
                  <a:lnTo>
                    <a:pt x="12826" y="641350"/>
                  </a:lnTo>
                  <a:lnTo>
                    <a:pt x="13010" y="640746"/>
                  </a:lnTo>
                  <a:close/>
                </a:path>
                <a:path w="1881504" h="643254">
                  <a:moveTo>
                    <a:pt x="13174" y="640207"/>
                  </a:moveTo>
                  <a:lnTo>
                    <a:pt x="13010" y="640746"/>
                  </a:lnTo>
                  <a:lnTo>
                    <a:pt x="13174" y="640207"/>
                  </a:lnTo>
                  <a:close/>
                </a:path>
                <a:path w="1881504" h="643254">
                  <a:moveTo>
                    <a:pt x="13715" y="638429"/>
                  </a:moveTo>
                  <a:lnTo>
                    <a:pt x="13081" y="639699"/>
                  </a:lnTo>
                  <a:lnTo>
                    <a:pt x="13557" y="638950"/>
                  </a:lnTo>
                  <a:lnTo>
                    <a:pt x="13715" y="638429"/>
                  </a:lnTo>
                  <a:close/>
                </a:path>
                <a:path w="1881504" h="643254">
                  <a:moveTo>
                    <a:pt x="13557" y="638950"/>
                  </a:moveTo>
                  <a:lnTo>
                    <a:pt x="13081" y="639699"/>
                  </a:lnTo>
                  <a:lnTo>
                    <a:pt x="13329" y="639699"/>
                  </a:lnTo>
                  <a:lnTo>
                    <a:pt x="13557" y="638950"/>
                  </a:lnTo>
                  <a:close/>
                </a:path>
                <a:path w="1881504" h="643254">
                  <a:moveTo>
                    <a:pt x="13889" y="638429"/>
                  </a:moveTo>
                  <a:lnTo>
                    <a:pt x="13715" y="638429"/>
                  </a:lnTo>
                  <a:lnTo>
                    <a:pt x="13557" y="638950"/>
                  </a:lnTo>
                  <a:lnTo>
                    <a:pt x="13889" y="638429"/>
                  </a:lnTo>
                  <a:close/>
                </a:path>
                <a:path w="1881504" h="643254">
                  <a:moveTo>
                    <a:pt x="1730628" y="0"/>
                  </a:moveTo>
                  <a:lnTo>
                    <a:pt x="1647825" y="20066"/>
                  </a:lnTo>
                  <a:lnTo>
                    <a:pt x="1713610" y="74295"/>
                  </a:lnTo>
                  <a:lnTo>
                    <a:pt x="1720420" y="44568"/>
                  </a:lnTo>
                  <a:lnTo>
                    <a:pt x="1707642" y="40259"/>
                  </a:lnTo>
                  <a:lnTo>
                    <a:pt x="1711705" y="28194"/>
                  </a:lnTo>
                  <a:lnTo>
                    <a:pt x="1724170" y="28194"/>
                  </a:lnTo>
                  <a:lnTo>
                    <a:pt x="1730628" y="0"/>
                  </a:lnTo>
                  <a:close/>
                </a:path>
                <a:path w="1881504" h="643254">
                  <a:moveTo>
                    <a:pt x="1727962" y="46990"/>
                  </a:moveTo>
                  <a:lnTo>
                    <a:pt x="1728489" y="47290"/>
                  </a:lnTo>
                  <a:lnTo>
                    <a:pt x="1729104" y="47498"/>
                  </a:lnTo>
                  <a:lnTo>
                    <a:pt x="1727962" y="46990"/>
                  </a:lnTo>
                  <a:close/>
                </a:path>
                <a:path w="1881504" h="643254">
                  <a:moveTo>
                    <a:pt x="1753495" y="46990"/>
                  </a:moveTo>
                  <a:lnTo>
                    <a:pt x="1727962" y="46990"/>
                  </a:lnTo>
                  <a:lnTo>
                    <a:pt x="1729104" y="47498"/>
                  </a:lnTo>
                  <a:lnTo>
                    <a:pt x="1754377" y="47498"/>
                  </a:lnTo>
                  <a:lnTo>
                    <a:pt x="1753495" y="46990"/>
                  </a:lnTo>
                  <a:close/>
                </a:path>
                <a:path w="1881504" h="643254">
                  <a:moveTo>
                    <a:pt x="1723277" y="32095"/>
                  </a:moveTo>
                  <a:lnTo>
                    <a:pt x="1720420" y="44568"/>
                  </a:lnTo>
                  <a:lnTo>
                    <a:pt x="1728489" y="47290"/>
                  </a:lnTo>
                  <a:lnTo>
                    <a:pt x="1727962" y="46990"/>
                  </a:lnTo>
                  <a:lnTo>
                    <a:pt x="1753495" y="46990"/>
                  </a:lnTo>
                  <a:lnTo>
                    <a:pt x="1734312" y="35941"/>
                  </a:lnTo>
                  <a:lnTo>
                    <a:pt x="1733930" y="35687"/>
                  </a:lnTo>
                  <a:lnTo>
                    <a:pt x="1723277" y="32095"/>
                  </a:lnTo>
                  <a:close/>
                </a:path>
                <a:path w="1881504" h="643254">
                  <a:moveTo>
                    <a:pt x="1711705" y="28194"/>
                  </a:moveTo>
                  <a:lnTo>
                    <a:pt x="1707642" y="40259"/>
                  </a:lnTo>
                  <a:lnTo>
                    <a:pt x="1720420" y="44568"/>
                  </a:lnTo>
                  <a:lnTo>
                    <a:pt x="1723277" y="32095"/>
                  </a:lnTo>
                  <a:lnTo>
                    <a:pt x="1711705" y="28194"/>
                  </a:lnTo>
                  <a:close/>
                </a:path>
                <a:path w="1881504" h="643254">
                  <a:moveTo>
                    <a:pt x="1724170" y="28194"/>
                  </a:moveTo>
                  <a:lnTo>
                    <a:pt x="1711705" y="28194"/>
                  </a:lnTo>
                  <a:lnTo>
                    <a:pt x="1723277" y="32095"/>
                  </a:lnTo>
                  <a:lnTo>
                    <a:pt x="1724170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46426" y="4324350"/>
              <a:ext cx="1371600" cy="1181100"/>
            </a:xfrm>
            <a:custGeom>
              <a:avLst/>
              <a:gdLst/>
              <a:ahLst/>
              <a:cxnLst/>
              <a:rect l="l" t="t" r="r" b="b"/>
              <a:pathLst>
                <a:path w="1371600" h="1181100">
                  <a:moveTo>
                    <a:pt x="0" y="1181100"/>
                  </a:moveTo>
                  <a:lnTo>
                    <a:pt x="13716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05000" y="4343400"/>
            <a:ext cx="1111250" cy="111825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3398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Pouca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energia  para a reação </a:t>
            </a:r>
            <a:r>
              <a:rPr sz="1400" spc="-3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acontecer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6607" y="4760163"/>
            <a:ext cx="2553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2275" algn="l"/>
                <a:tab pos="1318260" algn="l"/>
                <a:tab pos="1673225" algn="l"/>
                <a:tab pos="2286635" algn="l"/>
              </a:tabLst>
            </a:pP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trário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da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curva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5" dirty="0">
                <a:latin typeface="Times New Roman"/>
                <a:cs typeface="Times New Roman"/>
              </a:rPr>
              <a:t>em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3491" y="5004308"/>
            <a:ext cx="1573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920" algn="l"/>
                <a:tab pos="856615" algn="l"/>
                <a:tab pos="1367155" algn="l"/>
              </a:tabLst>
            </a:pP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ino</a:t>
            </a:r>
            <a:r>
              <a:rPr sz="1600" dirty="0">
                <a:latin typeface="Times New Roman"/>
                <a:cs typeface="Times New Roman"/>
              </a:rPr>
              <a:t>	n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caso</a:t>
            </a:r>
            <a:r>
              <a:rPr sz="1600" dirty="0">
                <a:latin typeface="Times New Roman"/>
                <a:cs typeface="Times New Roman"/>
              </a:rPr>
              <a:t>	da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6607" y="5004308"/>
            <a:ext cx="8540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73405" algn="l"/>
                <a:tab pos="647700" algn="l"/>
              </a:tabLst>
            </a:pP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		de  atividade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pH,	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39482" y="5248147"/>
            <a:ext cx="1057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  <a:tabLst>
                <a:tab pos="862965" algn="l"/>
              </a:tabLst>
            </a:pPr>
            <a:r>
              <a:rPr sz="1600" dirty="0">
                <a:latin typeface="Times New Roman"/>
                <a:cs typeface="Times New Roman"/>
              </a:rPr>
              <a:t>enzimática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enz</a:t>
            </a:r>
            <a:r>
              <a:rPr sz="1600" spc="15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só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29396" y="5248147"/>
            <a:ext cx="546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ve</a:t>
            </a:r>
            <a:r>
              <a:rPr sz="1600" i="1" spc="5" dirty="0">
                <a:latin typeface="Times New Roman"/>
                <a:cs typeface="Times New Roman"/>
              </a:rPr>
              <a:t>r</a:t>
            </a:r>
            <a:r>
              <a:rPr sz="1600" i="1" spc="-5" dirty="0">
                <a:latin typeface="Times New Roman"/>
                <a:cs typeface="Times New Roman"/>
              </a:rPr>
              <a:t>s</a:t>
            </a:r>
            <a:r>
              <a:rPr sz="1600" i="1" dirty="0">
                <a:latin typeface="Times New Roman"/>
                <a:cs typeface="Times New Roman"/>
              </a:rPr>
              <a:t>u</a:t>
            </a:r>
            <a:r>
              <a:rPr sz="1600" i="1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está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6607" y="5735827"/>
            <a:ext cx="25469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desnaturada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em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temperaturas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acima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temperatura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ótima.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04800" y="245128"/>
            <a:ext cx="868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200" b="1" spc="-5" dirty="0">
                <a:solidFill>
                  <a:schemeClr val="tx1"/>
                </a:solidFill>
                <a:ea typeface="+mn-ea"/>
                <a:cs typeface="Times New Roman"/>
              </a:rPr>
              <a:t>Fatores que afetam a atividade enzimática</a:t>
            </a:r>
          </a:p>
        </p:txBody>
      </p:sp>
    </p:spTree>
    <p:extLst>
      <p:ext uri="{BB962C8B-B14F-4D97-AF65-F5344CB8AC3E}">
        <p14:creationId xmlns:p14="http://schemas.microsoft.com/office/powerpoint/2010/main" val="84896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472" y="3200400"/>
            <a:ext cx="2362200" cy="181415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924803" y="2991230"/>
            <a:ext cx="228600" cy="857250"/>
          </a:xfrm>
          <a:custGeom>
            <a:avLst/>
            <a:gdLst/>
            <a:ahLst/>
            <a:cxnLst/>
            <a:rect l="l" t="t" r="r" b="b"/>
            <a:pathLst>
              <a:path w="228600" h="857250">
                <a:moveTo>
                  <a:pt x="152400" y="190500"/>
                </a:moveTo>
                <a:lnTo>
                  <a:pt x="76200" y="190500"/>
                </a:lnTo>
                <a:lnTo>
                  <a:pt x="76200" y="856742"/>
                </a:lnTo>
                <a:lnTo>
                  <a:pt x="152400" y="856742"/>
                </a:lnTo>
                <a:lnTo>
                  <a:pt x="152400" y="190500"/>
                </a:lnTo>
                <a:close/>
              </a:path>
              <a:path w="228600" h="85725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85725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6472" y="4267201"/>
            <a:ext cx="871528" cy="747355"/>
          </a:xfrm>
          <a:custGeom>
            <a:avLst/>
            <a:gdLst/>
            <a:ahLst/>
            <a:cxnLst/>
            <a:rect l="l" t="t" r="r" b="b"/>
            <a:pathLst>
              <a:path w="1130935" h="1153795">
                <a:moveTo>
                  <a:pt x="943738" y="136570"/>
                </a:moveTo>
                <a:lnTo>
                  <a:pt x="0" y="1099947"/>
                </a:lnTo>
                <a:lnTo>
                  <a:pt x="54482" y="1153287"/>
                </a:lnTo>
                <a:lnTo>
                  <a:pt x="998201" y="189930"/>
                </a:lnTo>
                <a:lnTo>
                  <a:pt x="943738" y="136570"/>
                </a:lnTo>
                <a:close/>
              </a:path>
              <a:path w="1130935" h="1153795">
                <a:moveTo>
                  <a:pt x="1095704" y="109347"/>
                </a:moveTo>
                <a:lnTo>
                  <a:pt x="970407" y="109347"/>
                </a:lnTo>
                <a:lnTo>
                  <a:pt x="1024889" y="162687"/>
                </a:lnTo>
                <a:lnTo>
                  <a:pt x="998201" y="189930"/>
                </a:lnTo>
                <a:lnTo>
                  <a:pt x="1052576" y="243205"/>
                </a:lnTo>
                <a:lnTo>
                  <a:pt x="1095704" y="109347"/>
                </a:lnTo>
                <a:close/>
              </a:path>
              <a:path w="1130935" h="1153795">
                <a:moveTo>
                  <a:pt x="970407" y="109347"/>
                </a:moveTo>
                <a:lnTo>
                  <a:pt x="943738" y="136570"/>
                </a:lnTo>
                <a:lnTo>
                  <a:pt x="998201" y="189930"/>
                </a:lnTo>
                <a:lnTo>
                  <a:pt x="1024889" y="162687"/>
                </a:lnTo>
                <a:lnTo>
                  <a:pt x="970407" y="109347"/>
                </a:lnTo>
                <a:close/>
              </a:path>
              <a:path w="1130935" h="1153795">
                <a:moveTo>
                  <a:pt x="1130935" y="0"/>
                </a:moveTo>
                <a:lnTo>
                  <a:pt x="889381" y="83312"/>
                </a:lnTo>
                <a:lnTo>
                  <a:pt x="943738" y="136570"/>
                </a:lnTo>
                <a:lnTo>
                  <a:pt x="970407" y="109347"/>
                </a:lnTo>
                <a:lnTo>
                  <a:pt x="1095704" y="109347"/>
                </a:lnTo>
                <a:lnTo>
                  <a:pt x="1130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429000" y="415409"/>
            <a:ext cx="2438400" cy="566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4800" y="9144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5" dirty="0">
                <a:latin typeface="Times New Roman"/>
                <a:cs typeface="Times New Roman"/>
              </a:rPr>
              <a:t>Função</a:t>
            </a:r>
          </a:p>
          <a:p>
            <a:r>
              <a:rPr lang="pt-BR" sz="2400" spc="-5" dirty="0">
                <a:latin typeface="Times New Roman"/>
                <a:cs typeface="Times New Roman"/>
              </a:rPr>
              <a:t>Catalisadores</a:t>
            </a:r>
            <a:r>
              <a:rPr lang="pt-BR" sz="2400" dirty="0">
                <a:latin typeface="Times New Roman"/>
                <a:cs typeface="Times New Roman"/>
              </a:rPr>
              <a:t> de</a:t>
            </a:r>
            <a:r>
              <a:rPr lang="pt-BR" sz="2400" spc="5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reações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químicas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</a:p>
          <a:p>
            <a:r>
              <a:rPr lang="pt-BR" sz="2400" spc="-5" dirty="0">
                <a:latin typeface="Times New Roman"/>
                <a:cs typeface="Times New Roman"/>
              </a:rPr>
              <a:t>(aceleração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das 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reações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químicas,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especificidade</a:t>
            </a:r>
            <a:r>
              <a:rPr lang="pt-BR" sz="2400" dirty="0">
                <a:latin typeface="Times New Roman"/>
                <a:cs typeface="Times New Roman"/>
              </a:rPr>
              <a:t> pelo</a:t>
            </a:r>
            <a:r>
              <a:rPr lang="pt-BR" sz="2400" spc="5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substrato,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funcionam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spc="10" dirty="0">
                <a:latin typeface="Times New Roman"/>
                <a:cs typeface="Times New Roman"/>
              </a:rPr>
              <a:t>em </a:t>
            </a:r>
            <a:r>
              <a:rPr lang="pt-BR" sz="2400" spc="-59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diversas</a:t>
            </a:r>
            <a:r>
              <a:rPr lang="pt-BR" sz="2400" spc="-3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condições</a:t>
            </a:r>
            <a:r>
              <a:rPr lang="pt-BR" sz="2400" spc="-15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de </a:t>
            </a:r>
            <a:r>
              <a:rPr lang="pt-BR" sz="2400" spc="-5" dirty="0">
                <a:latin typeface="Times New Roman"/>
                <a:cs typeface="Times New Roman"/>
              </a:rPr>
              <a:t>temperatura</a:t>
            </a:r>
            <a:r>
              <a:rPr lang="pt-BR" sz="2400" spc="-20" dirty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e</a:t>
            </a:r>
            <a:r>
              <a:rPr lang="pt-BR" sz="2400" spc="-10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Times New Roman"/>
                <a:cs typeface="Times New Roman"/>
              </a:rPr>
              <a:t>pH)</a:t>
            </a:r>
            <a:endParaRPr lang="pt-BR" sz="2400" dirty="0">
              <a:latin typeface="Times New Roman"/>
              <a:cs typeface="Times New Roman"/>
            </a:endParaRPr>
          </a:p>
          <a:p>
            <a:endParaRPr lang="pt-BR" sz="28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876800" y="2438400"/>
            <a:ext cx="263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spc="-5" dirty="0">
                <a:solidFill>
                  <a:srgbClr val="FF0000"/>
                </a:solidFill>
                <a:latin typeface="Arial"/>
                <a:cs typeface="Arial"/>
              </a:rPr>
              <a:t>Composto</a:t>
            </a:r>
            <a:r>
              <a:rPr lang="pt-BR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b="1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pt-BR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b="1" dirty="0">
                <a:latin typeface="Arial"/>
                <a:cs typeface="Arial"/>
              </a:rPr>
              <a:t>(produto)</a:t>
            </a:r>
            <a:endParaRPr lang="pt-BR" dirty="0">
              <a:latin typeface="Arial"/>
              <a:cs typeface="Arial"/>
            </a:endParaRPr>
          </a:p>
          <a:p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953000" y="4038600"/>
            <a:ext cx="277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spc="-5" dirty="0">
                <a:solidFill>
                  <a:srgbClr val="0033CC"/>
                </a:solidFill>
                <a:latin typeface="Arial"/>
                <a:cs typeface="Arial"/>
              </a:rPr>
              <a:t>Composto</a:t>
            </a:r>
            <a:r>
              <a:rPr lang="pt-BR" b="1" spc="-8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pt-BR" b="1" spc="-5" dirty="0">
                <a:solidFill>
                  <a:srgbClr val="0033CC"/>
                </a:solidFill>
                <a:latin typeface="Arial"/>
                <a:cs typeface="Arial"/>
              </a:rPr>
              <a:t>A</a:t>
            </a:r>
            <a:r>
              <a:rPr lang="pt-BR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pt-BR" b="1" spc="-5" dirty="0">
                <a:latin typeface="Arial"/>
                <a:cs typeface="Arial"/>
              </a:rPr>
              <a:t>(substrato)</a:t>
            </a:r>
            <a:endParaRPr lang="pt-BR" dirty="0">
              <a:latin typeface="Arial"/>
              <a:cs typeface="Arial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62153" y="5093226"/>
            <a:ext cx="3844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Centro ativo ou sítio catalítico de uma enzima é a porção da molécula onde ocorre a atividade catalítica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2484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Reação catalisada pela enzima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918963" y="501455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 há consumo ou alteração permanente da enzima</a:t>
            </a:r>
          </a:p>
        </p:txBody>
      </p:sp>
    </p:spTree>
    <p:extLst>
      <p:ext uri="{BB962C8B-B14F-4D97-AF65-F5344CB8AC3E}">
        <p14:creationId xmlns:p14="http://schemas.microsoft.com/office/powerpoint/2010/main" val="428733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4821" y="2133600"/>
            <a:ext cx="3218179" cy="4649231"/>
          </a:xfrm>
          <a:prstGeom prst="rect">
            <a:avLst/>
          </a:prstGeom>
        </p:spPr>
      </p:pic>
      <p:sp>
        <p:nvSpPr>
          <p:cNvPr id="11" name="object 11"/>
          <p:cNvSpPr txBox="1">
            <a:spLocks/>
          </p:cNvSpPr>
          <p:nvPr/>
        </p:nvSpPr>
        <p:spPr>
          <a:xfrm>
            <a:off x="1600200" y="381000"/>
            <a:ext cx="4985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all" spc="155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Enzimas:</a:t>
            </a:r>
            <a:r>
              <a:rPr kumimoji="0" lang="pt-BR" sz="3600" b="0" i="0" u="none" strike="noStrike" kern="1200" cap="all" spc="20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all" spc="155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Sítio</a:t>
            </a:r>
            <a:r>
              <a:rPr kumimoji="0" lang="pt-BR" sz="3600" b="0" i="0" u="none" strike="noStrike" kern="1200" cap="all" spc="204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600" b="0" i="0" u="none" strike="noStrike" kern="1200" cap="all" spc="13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Ativo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6060" y="2029114"/>
            <a:ext cx="6860540" cy="482888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2425">
              <a:lnSpc>
                <a:spcPct val="100000"/>
              </a:lnSpc>
              <a:spcBef>
                <a:spcPts val="1060"/>
              </a:spcBef>
              <a:buFont typeface="Wingdings" pitchFamily="2" charset="2"/>
              <a:buChar char="Ø"/>
            </a:pPr>
            <a:r>
              <a:rPr sz="1600" b="1" spc="16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1600" b="1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25" dirty="0">
                <a:latin typeface="Times New Roman" pitchFamily="18" charset="0"/>
                <a:cs typeface="Times New Roman" pitchFamily="18" charset="0"/>
              </a:rPr>
              <a:t>SÍTIO</a:t>
            </a:r>
            <a:r>
              <a:rPr sz="1600" b="1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10" dirty="0">
                <a:latin typeface="Times New Roman" pitchFamily="18" charset="0"/>
                <a:cs typeface="Times New Roman" pitchFamily="18" charset="0"/>
              </a:rPr>
              <a:t>ATIVO</a:t>
            </a:r>
            <a:r>
              <a:rPr sz="1600" b="1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75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sz="1600" b="1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30" dirty="0">
                <a:latin typeface="Times New Roman" pitchFamily="18" charset="0"/>
                <a:cs typeface="Times New Roman" pitchFamily="18" charset="0"/>
              </a:rPr>
              <a:t>um</a:t>
            </a:r>
            <a:r>
              <a:rPr sz="1600" b="1" spc="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micro-</a:t>
            </a:r>
            <a:r>
              <a:rPr sz="1600" b="1" spc="85" dirty="0" err="1">
                <a:latin typeface="Times New Roman" pitchFamily="18" charset="0"/>
                <a:cs typeface="Times New Roman" pitchFamily="18" charset="0"/>
              </a:rPr>
              <a:t>ambiente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90488" marR="1623695" indent="-92075" defTabSz="265113">
              <a:lnSpc>
                <a:spcPct val="100000"/>
              </a:lnSpc>
              <a:spcBef>
                <a:spcPts val="960"/>
              </a:spcBef>
              <a:buFont typeface="Wingdings" pitchFamily="2" charset="2"/>
              <a:buChar char="Ø"/>
            </a:pP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Selecionar</a:t>
            </a:r>
            <a:r>
              <a:rPr sz="1600" spc="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0" dirty="0" err="1">
                <a:latin typeface="Times New Roman" pitchFamily="18" charset="0"/>
                <a:cs typeface="Times New Roman" pitchFamily="18" charset="0"/>
              </a:rPr>
              <a:t>substratos</a:t>
            </a:r>
            <a:r>
              <a:rPr sz="160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complementares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90488" marR="1624965" indent="-92075" defTabSz="265113">
              <a:lnSpc>
                <a:spcPct val="100000"/>
              </a:lnSpc>
              <a:spcBef>
                <a:spcPts val="965"/>
              </a:spcBef>
              <a:buFont typeface="Wingdings" pitchFamily="2" charset="2"/>
              <a:buChar char="Ø"/>
            </a:pP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Especificidade</a:t>
            </a:r>
            <a:r>
              <a:rPr sz="1600" spc="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0" dirty="0" err="1">
                <a:latin typeface="Times New Roman" pitchFamily="18" charset="0"/>
                <a:cs typeface="Times New Roman" pitchFamily="18" charset="0"/>
              </a:rPr>
              <a:t>eletrônica</a:t>
            </a:r>
            <a:r>
              <a:rPr sz="1600" spc="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7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1600" spc="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geométrica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4965">
              <a:lnSpc>
                <a:spcPct val="100000"/>
              </a:lnSpc>
              <a:spcBef>
                <a:spcPts val="960"/>
              </a:spcBef>
              <a:buFont typeface="Wingdings" pitchFamily="2" charset="2"/>
              <a:buChar char="Ø"/>
            </a:pPr>
            <a:r>
              <a:rPr lang="pt-BR" sz="16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Influência</a:t>
            </a:r>
            <a:r>
              <a:rPr sz="1600" spc="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90" dirty="0" err="1">
                <a:latin typeface="Times New Roman" pitchFamily="18" charset="0"/>
                <a:cs typeface="Times New Roman" pitchFamily="18" charset="0"/>
              </a:rPr>
              <a:t>nas</a:t>
            </a:r>
            <a:r>
              <a:rPr sz="1600" spc="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5" dirty="0" err="1">
                <a:latin typeface="Times New Roman" pitchFamily="18" charset="0"/>
                <a:cs typeface="Times New Roman" pitchFamily="18" charset="0"/>
              </a:rPr>
              <a:t>propriedades</a:t>
            </a:r>
            <a:r>
              <a:rPr sz="160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70" dirty="0">
                <a:latin typeface="Times New Roman" pitchFamily="18" charset="0"/>
                <a:cs typeface="Times New Roman" pitchFamily="18" charset="0"/>
              </a:rPr>
              <a:t>das</a:t>
            </a:r>
            <a:r>
              <a:rPr sz="1600" spc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0" dirty="0" err="1">
                <a:latin typeface="Times New Roman" pitchFamily="18" charset="0"/>
                <a:cs typeface="Times New Roman" pitchFamily="18" charset="0"/>
              </a:rPr>
              <a:t>cadeias</a:t>
            </a:r>
            <a:r>
              <a:rPr sz="1600" spc="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65" dirty="0" err="1">
                <a:latin typeface="Times New Roman" pitchFamily="18" charset="0"/>
                <a:cs typeface="Times New Roman" pitchFamily="18" charset="0"/>
              </a:rPr>
              <a:t>laterais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4965">
              <a:lnSpc>
                <a:spcPct val="100000"/>
              </a:lnSpc>
              <a:spcBef>
                <a:spcPts val="969"/>
              </a:spcBef>
              <a:buFont typeface="Wingdings" pitchFamily="2" charset="2"/>
              <a:buChar char="Ø"/>
            </a:pPr>
            <a:r>
              <a:rPr lang="pt-BR"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20" dirty="0">
                <a:latin typeface="Times New Roman" pitchFamily="18" charset="0"/>
                <a:cs typeface="Times New Roman" pitchFamily="18" charset="0"/>
              </a:rPr>
              <a:t>São</a:t>
            </a:r>
            <a:r>
              <a:rPr sz="160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5" dirty="0" err="1">
                <a:latin typeface="Times New Roman" pitchFamily="18" charset="0"/>
                <a:cs typeface="Times New Roman" pitchFamily="18" charset="0"/>
              </a:rPr>
              <a:t>quirais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3060">
              <a:lnSpc>
                <a:spcPct val="100000"/>
              </a:lnSpc>
              <a:spcBef>
                <a:spcPts val="950"/>
              </a:spcBef>
              <a:buFont typeface="Wingdings" pitchFamily="2" charset="2"/>
              <a:buChar char="Ø"/>
            </a:pPr>
            <a:r>
              <a:rPr lang="pt-BR" sz="16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20" dirty="0">
                <a:latin typeface="Times New Roman" pitchFamily="18" charset="0"/>
                <a:cs typeface="Times New Roman" pitchFamily="18" charset="0"/>
              </a:rPr>
              <a:t>São</a:t>
            </a:r>
            <a:r>
              <a:rPr sz="1600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80" dirty="0" err="1">
                <a:latin typeface="Times New Roman" pitchFamily="18" charset="0"/>
                <a:cs typeface="Times New Roman" pitchFamily="18" charset="0"/>
              </a:rPr>
              <a:t>estereoespecíficas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 pitchFamily="2" charset="2"/>
              <a:buChar char="Ø"/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4330">
              <a:lnSpc>
                <a:spcPct val="100000"/>
              </a:lnSpc>
              <a:buFont typeface="Wingdings" pitchFamily="2" charset="2"/>
              <a:buChar char="Ø"/>
            </a:pPr>
            <a:r>
              <a:rPr sz="1600" b="1" spc="75" dirty="0" err="1">
                <a:latin typeface="Times New Roman" pitchFamily="18" charset="0"/>
                <a:cs typeface="Times New Roman" pitchFamily="18" charset="0"/>
              </a:rPr>
              <a:t>Tipos</a:t>
            </a:r>
            <a:r>
              <a:rPr sz="1600" b="1" spc="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6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600" b="1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85" dirty="0" err="1">
                <a:latin typeface="Times New Roman" pitchFamily="18" charset="0"/>
                <a:cs typeface="Times New Roman" pitchFamily="18" charset="0"/>
              </a:rPr>
              <a:t>interações</a:t>
            </a:r>
            <a:r>
              <a:rPr sz="1600" b="1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95" dirty="0" err="1">
                <a:latin typeface="Times New Roman" pitchFamily="18" charset="0"/>
                <a:cs typeface="Times New Roman" pitchFamily="18" charset="0"/>
              </a:rPr>
              <a:t>Enzimas-substratos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3060">
              <a:lnSpc>
                <a:spcPct val="100000"/>
              </a:lnSpc>
              <a:spcBef>
                <a:spcPts val="975"/>
              </a:spcBef>
              <a:buFont typeface="Wingdings" pitchFamily="2" charset="2"/>
              <a:buChar char="Ø"/>
            </a:pPr>
            <a:r>
              <a:rPr sz="1600" spc="95" dirty="0">
                <a:latin typeface="Times New Roman" pitchFamily="18" charset="0"/>
                <a:cs typeface="Times New Roman" pitchFamily="18" charset="0"/>
              </a:rPr>
              <a:t>van</a:t>
            </a:r>
            <a:r>
              <a:rPr sz="160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4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sz="1600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35" dirty="0">
                <a:latin typeface="Times New Roman" pitchFamily="18" charset="0"/>
                <a:cs typeface="Times New Roman" pitchFamily="18" charset="0"/>
              </a:rPr>
              <a:t>Walls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4330">
              <a:lnSpc>
                <a:spcPct val="100000"/>
              </a:lnSpc>
              <a:spcBef>
                <a:spcPts val="960"/>
              </a:spcBef>
              <a:buFont typeface="Wingdings" pitchFamily="2" charset="2"/>
              <a:buChar char="Ø"/>
            </a:pPr>
            <a:r>
              <a:rPr sz="1600" spc="100" dirty="0" err="1">
                <a:latin typeface="Times New Roman" pitchFamily="18" charset="0"/>
                <a:cs typeface="Times New Roman" pitchFamily="18" charset="0"/>
              </a:rPr>
              <a:t>Eletrostáticas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3060">
              <a:lnSpc>
                <a:spcPct val="100000"/>
              </a:lnSpc>
              <a:spcBef>
                <a:spcPts val="950"/>
              </a:spcBef>
              <a:buFont typeface="Wingdings" pitchFamily="2" charset="2"/>
              <a:buChar char="Ø"/>
            </a:pPr>
            <a:r>
              <a:rPr sz="1600" spc="95" dirty="0" err="1">
                <a:latin typeface="Times New Roman" pitchFamily="18" charset="0"/>
                <a:cs typeface="Times New Roman" pitchFamily="18" charset="0"/>
              </a:rPr>
              <a:t>Ligações</a:t>
            </a:r>
            <a:r>
              <a:rPr sz="1600" spc="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6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600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70" dirty="0" err="1">
                <a:latin typeface="Times New Roman" pitchFamily="18" charset="0"/>
                <a:cs typeface="Times New Roman" pitchFamily="18" charset="0"/>
              </a:rPr>
              <a:t>hidrogênio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R="1624330">
              <a:lnSpc>
                <a:spcPct val="100000"/>
              </a:lnSpc>
              <a:spcBef>
                <a:spcPts val="960"/>
              </a:spcBef>
              <a:buFont typeface="Wingdings" pitchFamily="2" charset="2"/>
              <a:buChar char="Ø"/>
            </a:pPr>
            <a:r>
              <a:rPr sz="1600" spc="75" dirty="0" err="1">
                <a:latin typeface="Times New Roman" pitchFamily="18" charset="0"/>
                <a:cs typeface="Times New Roman" pitchFamily="18" charset="0"/>
              </a:rPr>
              <a:t>Hidrofóbicas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28600" y="1066800"/>
            <a:ext cx="68704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2920">
              <a:lnSpc>
                <a:spcPct val="100000"/>
              </a:lnSpc>
              <a:spcBef>
                <a:spcPts val="675"/>
              </a:spcBef>
              <a:buFont typeface="Wingdings" pitchFamily="2" charset="2"/>
              <a:buChar char="Ø"/>
            </a:pPr>
            <a:r>
              <a:rPr lang="pt-BR" spc="70" dirty="0">
                <a:latin typeface="Times New Roman" pitchFamily="18" charset="0"/>
                <a:cs typeface="Times New Roman" pitchFamily="18" charset="0"/>
              </a:rPr>
              <a:t>Pequena</a:t>
            </a:r>
            <a:r>
              <a:rPr lang="pt-BR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70" dirty="0">
                <a:latin typeface="Times New Roman" pitchFamily="18" charset="0"/>
                <a:cs typeface="Times New Roman" pitchFamily="18" charset="0"/>
              </a:rPr>
              <a:t>porção</a:t>
            </a:r>
            <a:r>
              <a:rPr lang="pt-BR" spc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65" dirty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BR" spc="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100" dirty="0">
                <a:latin typeface="Times New Roman" pitchFamily="18" charset="0"/>
                <a:cs typeface="Times New Roman" pitchFamily="18" charset="0"/>
              </a:rPr>
              <a:t>enzima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1771014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lang="pt-BR" spc="85" dirty="0">
                <a:latin typeface="Times New Roman" pitchFamily="18" charset="0"/>
                <a:cs typeface="Times New Roman" pitchFamily="18" charset="0"/>
              </a:rPr>
              <a:t>Interagem</a:t>
            </a:r>
            <a:r>
              <a:rPr lang="pt-BR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135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pt-BR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80" dirty="0">
                <a:latin typeface="Times New Roman" pitchFamily="18" charset="0"/>
                <a:cs typeface="Times New Roman" pitchFamily="18" charset="0"/>
              </a:rPr>
              <a:t>substratos</a:t>
            </a:r>
            <a:r>
              <a:rPr lang="pt-BR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40" dirty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pt-BR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85" dirty="0">
                <a:latin typeface="Times New Roman" pitchFamily="18" charset="0"/>
                <a:cs typeface="Times New Roman" pitchFamily="18" charset="0"/>
              </a:rPr>
              <a:t>ligações</a:t>
            </a:r>
            <a:r>
              <a:rPr lang="pt-BR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75" dirty="0">
                <a:latin typeface="Times New Roman" pitchFamily="18" charset="0"/>
                <a:cs typeface="Times New Roman" pitchFamily="18" charset="0"/>
              </a:rPr>
              <a:t>fracas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1772920">
              <a:lnSpc>
                <a:spcPct val="100000"/>
              </a:lnSpc>
              <a:spcBef>
                <a:spcPts val="590"/>
              </a:spcBef>
              <a:buFont typeface="Wingdings" pitchFamily="2" charset="2"/>
              <a:buChar char="Ø"/>
            </a:pPr>
            <a:r>
              <a:rPr lang="pt-BR" spc="110" dirty="0">
                <a:latin typeface="Times New Roman" pitchFamily="18" charset="0"/>
                <a:cs typeface="Times New Roman" pitchFamily="18" charset="0"/>
              </a:rPr>
              <a:t>Formam</a:t>
            </a:r>
            <a:r>
              <a:rPr lang="pt-BR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80" dirty="0">
                <a:latin typeface="Times New Roman" pitchFamily="18" charset="0"/>
                <a:cs typeface="Times New Roman" pitchFamily="18" charset="0"/>
              </a:rPr>
              <a:t>fendas</a:t>
            </a:r>
            <a:r>
              <a:rPr lang="pt-BR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7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90" dirty="0">
                <a:latin typeface="Times New Roman" pitchFamily="18" charset="0"/>
                <a:cs typeface="Times New Roman" pitchFamily="18" charset="0"/>
              </a:rPr>
              <a:t>possuem</a:t>
            </a:r>
            <a:r>
              <a:rPr lang="pt-BR" spc="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50" dirty="0">
                <a:latin typeface="Times New Roman" pitchFamily="18" charset="0"/>
                <a:cs typeface="Times New Roman" pitchFamily="18" charset="0"/>
              </a:rPr>
              <a:t>arranjo</a:t>
            </a:r>
            <a:r>
              <a:rPr lang="pt-BR" spc="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pc="70" dirty="0">
                <a:latin typeface="Times New Roman" pitchFamily="18" charset="0"/>
                <a:cs typeface="Times New Roman" pitchFamily="18" charset="0"/>
              </a:rPr>
              <a:t>definido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9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251578"/>
            <a:ext cx="239191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1628787"/>
            <a:ext cx="7056755" cy="720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259" y="3464483"/>
            <a:ext cx="1805177" cy="2166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2529" y="3356990"/>
            <a:ext cx="1495424" cy="2381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6735" y="3411664"/>
            <a:ext cx="1296162" cy="22719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0979" y="3452063"/>
            <a:ext cx="1944243" cy="21934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82189" y="3968877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9903" y="3968877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728" y="4245483"/>
            <a:ext cx="936625" cy="132715"/>
          </a:xfrm>
          <a:custGeom>
            <a:avLst/>
            <a:gdLst/>
            <a:ahLst/>
            <a:cxnLst/>
            <a:rect l="l" t="t" r="r" b="b"/>
            <a:pathLst>
              <a:path w="936625" h="132714">
                <a:moveTo>
                  <a:pt x="879425" y="66278"/>
                </a:moveTo>
                <a:lnTo>
                  <a:pt x="814832" y="103886"/>
                </a:lnTo>
                <a:lnTo>
                  <a:pt x="807974" y="107950"/>
                </a:lnTo>
                <a:lnTo>
                  <a:pt x="805688" y="116713"/>
                </a:lnTo>
                <a:lnTo>
                  <a:pt x="809751" y="123444"/>
                </a:lnTo>
                <a:lnTo>
                  <a:pt x="813688" y="130302"/>
                </a:lnTo>
                <a:lnTo>
                  <a:pt x="822451" y="132588"/>
                </a:lnTo>
                <a:lnTo>
                  <a:pt x="911729" y="80518"/>
                </a:lnTo>
                <a:lnTo>
                  <a:pt x="907796" y="80518"/>
                </a:lnTo>
                <a:lnTo>
                  <a:pt x="907796" y="78613"/>
                </a:lnTo>
                <a:lnTo>
                  <a:pt x="900557" y="78613"/>
                </a:lnTo>
                <a:lnTo>
                  <a:pt x="879425" y="66278"/>
                </a:lnTo>
                <a:close/>
              </a:path>
              <a:path w="936625" h="132714">
                <a:moveTo>
                  <a:pt x="854866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854967" y="80518"/>
                </a:lnTo>
                <a:lnTo>
                  <a:pt x="879425" y="66278"/>
                </a:lnTo>
                <a:lnTo>
                  <a:pt x="854866" y="51943"/>
                </a:lnTo>
                <a:close/>
              </a:path>
              <a:path w="936625" h="132714">
                <a:moveTo>
                  <a:pt x="911506" y="51943"/>
                </a:moveTo>
                <a:lnTo>
                  <a:pt x="907796" y="51943"/>
                </a:lnTo>
                <a:lnTo>
                  <a:pt x="907796" y="80518"/>
                </a:lnTo>
                <a:lnTo>
                  <a:pt x="911729" y="80518"/>
                </a:lnTo>
                <a:lnTo>
                  <a:pt x="936117" y="66294"/>
                </a:lnTo>
                <a:lnTo>
                  <a:pt x="911506" y="51943"/>
                </a:lnTo>
                <a:close/>
              </a:path>
              <a:path w="936625" h="132714">
                <a:moveTo>
                  <a:pt x="900557" y="53975"/>
                </a:moveTo>
                <a:lnTo>
                  <a:pt x="879425" y="66278"/>
                </a:lnTo>
                <a:lnTo>
                  <a:pt x="900557" y="78613"/>
                </a:lnTo>
                <a:lnTo>
                  <a:pt x="900557" y="53975"/>
                </a:lnTo>
                <a:close/>
              </a:path>
              <a:path w="936625" h="132714">
                <a:moveTo>
                  <a:pt x="907796" y="53975"/>
                </a:moveTo>
                <a:lnTo>
                  <a:pt x="900557" y="53975"/>
                </a:lnTo>
                <a:lnTo>
                  <a:pt x="900557" y="78613"/>
                </a:lnTo>
                <a:lnTo>
                  <a:pt x="907796" y="78613"/>
                </a:lnTo>
                <a:lnTo>
                  <a:pt x="907796" y="53975"/>
                </a:lnTo>
                <a:close/>
              </a:path>
              <a:path w="936625" h="132714">
                <a:moveTo>
                  <a:pt x="822451" y="0"/>
                </a:moveTo>
                <a:lnTo>
                  <a:pt x="813688" y="2286"/>
                </a:lnTo>
                <a:lnTo>
                  <a:pt x="809751" y="9017"/>
                </a:lnTo>
                <a:lnTo>
                  <a:pt x="805688" y="15875"/>
                </a:lnTo>
                <a:lnTo>
                  <a:pt x="807974" y="24638"/>
                </a:lnTo>
                <a:lnTo>
                  <a:pt x="879425" y="66278"/>
                </a:lnTo>
                <a:lnTo>
                  <a:pt x="900557" y="53975"/>
                </a:lnTo>
                <a:lnTo>
                  <a:pt x="907796" y="53975"/>
                </a:lnTo>
                <a:lnTo>
                  <a:pt x="907796" y="51943"/>
                </a:lnTo>
                <a:lnTo>
                  <a:pt x="911506" y="51943"/>
                </a:lnTo>
                <a:lnTo>
                  <a:pt x="822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5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2222245"/>
            <a:ext cx="1650949" cy="646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400" y="2286000"/>
            <a:ext cx="76771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Enzima</a:t>
            </a:r>
            <a:endParaRPr sz="20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5"/>
              </a:spcBef>
            </a:pPr>
            <a:r>
              <a:rPr sz="1200" i="1" spc="-5" dirty="0" err="1">
                <a:latin typeface="Calibri"/>
                <a:cs typeface="Calibri"/>
              </a:rPr>
              <a:t>holo</a:t>
            </a:r>
            <a:r>
              <a:rPr lang="pt-BR" sz="1200" i="1" spc="-5" dirty="0" err="1">
                <a:latin typeface="Calibri"/>
                <a:cs typeface="Calibri"/>
              </a:rPr>
              <a:t>en</a:t>
            </a:r>
            <a:r>
              <a:rPr sz="1200" i="1" spc="-5" dirty="0" err="1">
                <a:latin typeface="Calibri"/>
                <a:cs typeface="Calibri"/>
              </a:rPr>
              <a:t>zima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03208" y="1743265"/>
            <a:ext cx="1792605" cy="1792605"/>
            <a:chOff x="2303208" y="1743265"/>
            <a:chExt cx="1792605" cy="1792605"/>
          </a:xfrm>
        </p:grpSpPr>
        <p:sp>
          <p:nvSpPr>
            <p:cNvPr id="5" name="object 5"/>
            <p:cNvSpPr/>
            <p:nvPr/>
          </p:nvSpPr>
          <p:spPr>
            <a:xfrm>
              <a:off x="2317495" y="1757552"/>
              <a:ext cx="190500" cy="1515745"/>
            </a:xfrm>
            <a:custGeom>
              <a:avLst/>
              <a:gdLst/>
              <a:ahLst/>
              <a:cxnLst/>
              <a:rect l="l" t="t" r="r" b="b"/>
              <a:pathLst>
                <a:path w="190500" h="1515745">
                  <a:moveTo>
                    <a:pt x="190500" y="1515364"/>
                  </a:moveTo>
                  <a:lnTo>
                    <a:pt x="153435" y="1502882"/>
                  </a:lnTo>
                  <a:lnTo>
                    <a:pt x="123158" y="1468850"/>
                  </a:lnTo>
                  <a:lnTo>
                    <a:pt x="102739" y="1418387"/>
                  </a:lnTo>
                  <a:lnTo>
                    <a:pt x="95250" y="1356614"/>
                  </a:lnTo>
                  <a:lnTo>
                    <a:pt x="95250" y="916432"/>
                  </a:lnTo>
                  <a:lnTo>
                    <a:pt x="87778" y="854658"/>
                  </a:lnTo>
                  <a:lnTo>
                    <a:pt x="67389" y="804195"/>
                  </a:lnTo>
                  <a:lnTo>
                    <a:pt x="37117" y="770163"/>
                  </a:lnTo>
                  <a:lnTo>
                    <a:pt x="0" y="757682"/>
                  </a:lnTo>
                  <a:lnTo>
                    <a:pt x="37117" y="745200"/>
                  </a:lnTo>
                  <a:lnTo>
                    <a:pt x="67389" y="711168"/>
                  </a:lnTo>
                  <a:lnTo>
                    <a:pt x="87778" y="660705"/>
                  </a:lnTo>
                  <a:lnTo>
                    <a:pt x="95250" y="598932"/>
                  </a:lnTo>
                  <a:lnTo>
                    <a:pt x="95250" y="158750"/>
                  </a:lnTo>
                  <a:lnTo>
                    <a:pt x="102739" y="96976"/>
                  </a:lnTo>
                  <a:lnTo>
                    <a:pt x="123158" y="46513"/>
                  </a:lnTo>
                  <a:lnTo>
                    <a:pt x="153435" y="12481"/>
                  </a:lnTo>
                  <a:lnTo>
                    <a:pt x="1905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195" y="2949575"/>
              <a:ext cx="1638300" cy="5859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76220" y="3005073"/>
            <a:ext cx="972185" cy="455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Apoenzima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i="1" spc="-5" dirty="0">
                <a:latin typeface="Calibri"/>
                <a:cs typeface="Calibri"/>
              </a:rPr>
              <a:t>parte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proteica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7195" y="1424177"/>
            <a:ext cx="1271651" cy="5758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93670" y="1321688"/>
            <a:ext cx="8439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Parte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Não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proteica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(cofator)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0096" y="1191933"/>
            <a:ext cx="1066800" cy="2727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49597" y="1181861"/>
            <a:ext cx="49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m</a:t>
            </a:r>
            <a:r>
              <a:rPr sz="1600" spc="-25" dirty="0">
                <a:latin typeface="Calibri"/>
                <a:cs typeface="Calibri"/>
              </a:rPr>
              <a:t>et</a:t>
            </a:r>
            <a:r>
              <a:rPr sz="1600" spc="-5" dirty="0"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7396" y="1929295"/>
            <a:ext cx="1079500" cy="27275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36897" y="1919477"/>
            <a:ext cx="810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coenzima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7996" y="1343405"/>
            <a:ext cx="279400" cy="666750"/>
          </a:xfrm>
          <a:custGeom>
            <a:avLst/>
            <a:gdLst/>
            <a:ahLst/>
            <a:cxnLst/>
            <a:rect l="l" t="t" r="r" b="b"/>
            <a:pathLst>
              <a:path w="279400" h="666750">
                <a:moveTo>
                  <a:pt x="279400" y="0"/>
                </a:moveTo>
                <a:lnTo>
                  <a:pt x="25400" y="292989"/>
                </a:lnTo>
              </a:path>
              <a:path w="279400" h="666750">
                <a:moveTo>
                  <a:pt x="0" y="454660"/>
                </a:moveTo>
                <a:lnTo>
                  <a:pt x="254000" y="666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19725" y="1566798"/>
            <a:ext cx="76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76600" y="134231"/>
            <a:ext cx="247637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Enzimas</a:t>
            </a: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3213" y="4097807"/>
            <a:ext cx="2581910" cy="20781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6278" y="4123702"/>
            <a:ext cx="2534603" cy="206133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807210" y="6198209"/>
            <a:ext cx="1661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5" dirty="0">
                <a:latin typeface="Times New Roman"/>
                <a:cs typeface="Times New Roman"/>
              </a:rPr>
              <a:t>oen</a:t>
            </a:r>
            <a:r>
              <a:rPr sz="2800" b="1" spc="-3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0140" y="6198209"/>
            <a:ext cx="1759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h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en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ima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79034" y="1238377"/>
            <a:ext cx="3326638" cy="24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239" y="323176"/>
            <a:ext cx="8577580" cy="5779770"/>
            <a:chOff x="319239" y="323176"/>
            <a:chExt cx="8577580" cy="5779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81" y="332701"/>
              <a:ext cx="8364713" cy="57605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002" y="327939"/>
              <a:ext cx="8568055" cy="5770245"/>
            </a:xfrm>
            <a:custGeom>
              <a:avLst/>
              <a:gdLst/>
              <a:ahLst/>
              <a:cxnLst/>
              <a:rect l="l" t="t" r="r" b="b"/>
              <a:pathLst>
                <a:path w="8568055" h="5770245">
                  <a:moveTo>
                    <a:pt x="0" y="5770118"/>
                  </a:moveTo>
                  <a:lnTo>
                    <a:pt x="8568055" y="5770118"/>
                  </a:lnTo>
                  <a:lnTo>
                    <a:pt x="8568055" y="0"/>
                  </a:lnTo>
                  <a:lnTo>
                    <a:pt x="0" y="0"/>
                  </a:lnTo>
                  <a:lnTo>
                    <a:pt x="0" y="57701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818" y="4637417"/>
              <a:ext cx="2952369" cy="12522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0997" y="6112561"/>
            <a:ext cx="8557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Coenzimas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participam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ciclo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catalítico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enzimas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recebendo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fornecendo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grupos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químicos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9307" y="1070864"/>
            <a:ext cx="158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grupo</a:t>
            </a:r>
            <a:r>
              <a:rPr sz="1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prostético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15507" y="1480819"/>
            <a:ext cx="2258060" cy="4422140"/>
            <a:chOff x="6215507" y="1480819"/>
            <a:chExt cx="2258060" cy="4422140"/>
          </a:xfrm>
        </p:grpSpPr>
        <p:sp>
          <p:nvSpPr>
            <p:cNvPr id="9" name="object 9"/>
            <p:cNvSpPr/>
            <p:nvPr/>
          </p:nvSpPr>
          <p:spPr>
            <a:xfrm>
              <a:off x="6228207" y="2991319"/>
              <a:ext cx="2232660" cy="2898775"/>
            </a:xfrm>
            <a:custGeom>
              <a:avLst/>
              <a:gdLst/>
              <a:ahLst/>
              <a:cxnLst/>
              <a:rect l="l" t="t" r="r" b="b"/>
              <a:pathLst>
                <a:path w="2232659" h="2898775">
                  <a:moveTo>
                    <a:pt x="0" y="2898393"/>
                  </a:moveTo>
                  <a:lnTo>
                    <a:pt x="2232279" y="2898393"/>
                  </a:lnTo>
                  <a:lnTo>
                    <a:pt x="2232279" y="0"/>
                  </a:lnTo>
                  <a:lnTo>
                    <a:pt x="0" y="0"/>
                  </a:lnTo>
                  <a:lnTo>
                    <a:pt x="0" y="289839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9627" y="1480819"/>
              <a:ext cx="286385" cy="842644"/>
            </a:xfrm>
            <a:custGeom>
              <a:avLst/>
              <a:gdLst/>
              <a:ahLst/>
              <a:cxnLst/>
              <a:rect l="l" t="t" r="r" b="b"/>
              <a:pathLst>
                <a:path w="286384" h="842644">
                  <a:moveTo>
                    <a:pt x="19939" y="703326"/>
                  </a:moveTo>
                  <a:lnTo>
                    <a:pt x="12192" y="705357"/>
                  </a:lnTo>
                  <a:lnTo>
                    <a:pt x="4572" y="707263"/>
                  </a:lnTo>
                  <a:lnTo>
                    <a:pt x="0" y="715009"/>
                  </a:lnTo>
                  <a:lnTo>
                    <a:pt x="1904" y="722629"/>
                  </a:lnTo>
                  <a:lnTo>
                    <a:pt x="32512" y="842644"/>
                  </a:lnTo>
                  <a:lnTo>
                    <a:pt x="56849" y="819276"/>
                  </a:lnTo>
                  <a:lnTo>
                    <a:pt x="54101" y="819276"/>
                  </a:lnTo>
                  <a:lnTo>
                    <a:pt x="26543" y="811402"/>
                  </a:lnTo>
                  <a:lnTo>
                    <a:pt x="41053" y="760604"/>
                  </a:lnTo>
                  <a:lnTo>
                    <a:pt x="29591" y="715644"/>
                  </a:lnTo>
                  <a:lnTo>
                    <a:pt x="27686" y="708025"/>
                  </a:lnTo>
                  <a:lnTo>
                    <a:pt x="19939" y="703326"/>
                  </a:lnTo>
                  <a:close/>
                </a:path>
                <a:path w="286384" h="842644">
                  <a:moveTo>
                    <a:pt x="41053" y="760604"/>
                  </a:moveTo>
                  <a:lnTo>
                    <a:pt x="26543" y="811402"/>
                  </a:lnTo>
                  <a:lnTo>
                    <a:pt x="54101" y="819276"/>
                  </a:lnTo>
                  <a:lnTo>
                    <a:pt x="56242" y="811783"/>
                  </a:lnTo>
                  <a:lnTo>
                    <a:pt x="54101" y="811783"/>
                  </a:lnTo>
                  <a:lnTo>
                    <a:pt x="30479" y="805052"/>
                  </a:lnTo>
                  <a:lnTo>
                    <a:pt x="48081" y="788169"/>
                  </a:lnTo>
                  <a:lnTo>
                    <a:pt x="41053" y="760604"/>
                  </a:lnTo>
                  <a:close/>
                </a:path>
                <a:path w="286384" h="842644">
                  <a:moveTo>
                    <a:pt x="107696" y="730884"/>
                  </a:moveTo>
                  <a:lnTo>
                    <a:pt x="102107" y="736345"/>
                  </a:lnTo>
                  <a:lnTo>
                    <a:pt x="68613" y="768474"/>
                  </a:lnTo>
                  <a:lnTo>
                    <a:pt x="54101" y="819276"/>
                  </a:lnTo>
                  <a:lnTo>
                    <a:pt x="56849" y="819276"/>
                  </a:lnTo>
                  <a:lnTo>
                    <a:pt x="127507" y="751458"/>
                  </a:lnTo>
                  <a:lnTo>
                    <a:pt x="127762" y="742441"/>
                  </a:lnTo>
                  <a:lnTo>
                    <a:pt x="116840" y="731012"/>
                  </a:lnTo>
                  <a:lnTo>
                    <a:pt x="107696" y="730884"/>
                  </a:lnTo>
                  <a:close/>
                </a:path>
                <a:path w="286384" h="842644">
                  <a:moveTo>
                    <a:pt x="48081" y="788169"/>
                  </a:moveTo>
                  <a:lnTo>
                    <a:pt x="30479" y="805052"/>
                  </a:lnTo>
                  <a:lnTo>
                    <a:pt x="54101" y="811783"/>
                  </a:lnTo>
                  <a:lnTo>
                    <a:pt x="48081" y="788169"/>
                  </a:lnTo>
                  <a:close/>
                </a:path>
                <a:path w="286384" h="842644">
                  <a:moveTo>
                    <a:pt x="68613" y="768474"/>
                  </a:moveTo>
                  <a:lnTo>
                    <a:pt x="48081" y="788169"/>
                  </a:lnTo>
                  <a:lnTo>
                    <a:pt x="54101" y="811783"/>
                  </a:lnTo>
                  <a:lnTo>
                    <a:pt x="56242" y="811783"/>
                  </a:lnTo>
                  <a:lnTo>
                    <a:pt x="68613" y="768474"/>
                  </a:lnTo>
                  <a:close/>
                </a:path>
                <a:path w="286384" h="842644">
                  <a:moveTo>
                    <a:pt x="258318" y="0"/>
                  </a:moveTo>
                  <a:lnTo>
                    <a:pt x="41053" y="760604"/>
                  </a:lnTo>
                  <a:lnTo>
                    <a:pt x="48081" y="788169"/>
                  </a:lnTo>
                  <a:lnTo>
                    <a:pt x="68613" y="768474"/>
                  </a:lnTo>
                  <a:lnTo>
                    <a:pt x="285876" y="7874"/>
                  </a:lnTo>
                  <a:lnTo>
                    <a:pt x="258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905000" y="457200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5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733" y="406399"/>
            <a:ext cx="246646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Enzimas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9747" y="1408442"/>
            <a:ext cx="7606030" cy="5132070"/>
            <a:chOff x="369747" y="1408442"/>
            <a:chExt cx="7606030" cy="5132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5" y="1408442"/>
              <a:ext cx="6480683" cy="5040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67937" y="4936756"/>
              <a:ext cx="3888740" cy="1584325"/>
            </a:xfrm>
            <a:custGeom>
              <a:avLst/>
              <a:gdLst/>
              <a:ahLst/>
              <a:cxnLst/>
              <a:rect l="l" t="t" r="r" b="b"/>
              <a:pathLst>
                <a:path w="3888740" h="1584325">
                  <a:moveTo>
                    <a:pt x="3888486" y="0"/>
                  </a:moveTo>
                  <a:lnTo>
                    <a:pt x="0" y="0"/>
                  </a:lnTo>
                  <a:lnTo>
                    <a:pt x="0" y="1584198"/>
                  </a:lnTo>
                  <a:lnTo>
                    <a:pt x="3888486" y="1584198"/>
                  </a:lnTo>
                  <a:lnTo>
                    <a:pt x="3888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7937" y="4936756"/>
              <a:ext cx="3888740" cy="1584325"/>
            </a:xfrm>
            <a:custGeom>
              <a:avLst/>
              <a:gdLst/>
              <a:ahLst/>
              <a:cxnLst/>
              <a:rect l="l" t="t" r="r" b="b"/>
              <a:pathLst>
                <a:path w="3888740" h="1584325">
                  <a:moveTo>
                    <a:pt x="0" y="1584198"/>
                  </a:moveTo>
                  <a:lnTo>
                    <a:pt x="3888486" y="1584198"/>
                  </a:lnTo>
                  <a:lnTo>
                    <a:pt x="3888486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510" y="3342004"/>
              <a:ext cx="1147445" cy="379730"/>
            </a:xfrm>
            <a:custGeom>
              <a:avLst/>
              <a:gdLst/>
              <a:ahLst/>
              <a:cxnLst/>
              <a:rect l="l" t="t" r="r" b="b"/>
              <a:pathLst>
                <a:path w="1147445" h="379729">
                  <a:moveTo>
                    <a:pt x="884237" y="0"/>
                  </a:moveTo>
                  <a:lnTo>
                    <a:pt x="875118" y="94742"/>
                  </a:lnTo>
                  <a:lnTo>
                    <a:pt x="18224" y="12319"/>
                  </a:lnTo>
                  <a:lnTo>
                    <a:pt x="0" y="202057"/>
                  </a:lnTo>
                  <a:lnTo>
                    <a:pt x="856894" y="284353"/>
                  </a:lnTo>
                  <a:lnTo>
                    <a:pt x="847775" y="379222"/>
                  </a:lnTo>
                  <a:lnTo>
                    <a:pt x="1146822" y="216535"/>
                  </a:lnTo>
                  <a:lnTo>
                    <a:pt x="8842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510" y="3342004"/>
              <a:ext cx="1147445" cy="379730"/>
            </a:xfrm>
            <a:custGeom>
              <a:avLst/>
              <a:gdLst/>
              <a:ahLst/>
              <a:cxnLst/>
              <a:rect l="l" t="t" r="r" b="b"/>
              <a:pathLst>
                <a:path w="1147445" h="379729">
                  <a:moveTo>
                    <a:pt x="18224" y="12319"/>
                  </a:moveTo>
                  <a:lnTo>
                    <a:pt x="875118" y="94742"/>
                  </a:lnTo>
                  <a:lnTo>
                    <a:pt x="884237" y="0"/>
                  </a:lnTo>
                  <a:lnTo>
                    <a:pt x="1146822" y="216535"/>
                  </a:lnTo>
                  <a:lnTo>
                    <a:pt x="847775" y="379222"/>
                  </a:lnTo>
                  <a:lnTo>
                    <a:pt x="856894" y="284353"/>
                  </a:lnTo>
                  <a:lnTo>
                    <a:pt x="0" y="202057"/>
                  </a:lnTo>
                  <a:lnTo>
                    <a:pt x="18224" y="1231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5816" y="4952491"/>
              <a:ext cx="1082675" cy="612140"/>
            </a:xfrm>
            <a:custGeom>
              <a:avLst/>
              <a:gdLst/>
              <a:ahLst/>
              <a:cxnLst/>
              <a:rect l="l" t="t" r="r" b="b"/>
              <a:pathLst>
                <a:path w="1082675" h="612139">
                  <a:moveTo>
                    <a:pt x="747179" y="0"/>
                  </a:moveTo>
                  <a:lnTo>
                    <a:pt x="786041" y="86867"/>
                  </a:lnTo>
                  <a:lnTo>
                    <a:pt x="0" y="437895"/>
                  </a:lnTo>
                  <a:lnTo>
                    <a:pt x="77685" y="611885"/>
                  </a:lnTo>
                  <a:lnTo>
                    <a:pt x="863765" y="260857"/>
                  </a:lnTo>
                  <a:lnTo>
                    <a:pt x="902500" y="347852"/>
                  </a:lnTo>
                  <a:lnTo>
                    <a:pt x="1082459" y="58800"/>
                  </a:lnTo>
                  <a:lnTo>
                    <a:pt x="7471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5816" y="4952491"/>
              <a:ext cx="1082675" cy="612140"/>
            </a:xfrm>
            <a:custGeom>
              <a:avLst/>
              <a:gdLst/>
              <a:ahLst/>
              <a:cxnLst/>
              <a:rect l="l" t="t" r="r" b="b"/>
              <a:pathLst>
                <a:path w="1082675" h="612139">
                  <a:moveTo>
                    <a:pt x="0" y="437895"/>
                  </a:moveTo>
                  <a:lnTo>
                    <a:pt x="786041" y="86867"/>
                  </a:lnTo>
                  <a:lnTo>
                    <a:pt x="747179" y="0"/>
                  </a:lnTo>
                  <a:lnTo>
                    <a:pt x="1082459" y="58800"/>
                  </a:lnTo>
                  <a:lnTo>
                    <a:pt x="902500" y="347852"/>
                  </a:lnTo>
                  <a:lnTo>
                    <a:pt x="863765" y="260857"/>
                  </a:lnTo>
                  <a:lnTo>
                    <a:pt x="77685" y="611885"/>
                  </a:lnTo>
                  <a:lnTo>
                    <a:pt x="0" y="43789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10972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40601"/>
            <a:ext cx="815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Classificação </a:t>
            </a:r>
            <a:r>
              <a:rPr sz="32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sz="3200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Enzimas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398" y="1142746"/>
            <a:ext cx="376047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Normalmente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adiciona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sufixo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ase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nome</a:t>
            </a:r>
            <a:r>
              <a:rPr sz="1800" dirty="0">
                <a:latin typeface="Calibri"/>
                <a:cs typeface="Calibri"/>
              </a:rPr>
              <a:t> 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substrato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dirty="0">
                <a:latin typeface="Calibri"/>
                <a:cs typeface="Calibri"/>
              </a:rPr>
              <a:t> 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atividade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realizada: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Ure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ase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hidrolisa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uréia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DNA-polimer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ase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polimeriza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Agora….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Nomenclatura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oficial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dirty="0">
                <a:latin typeface="Calibri"/>
                <a:cs typeface="Calibri"/>
              </a:rPr>
              <a:t> enzimas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Enzyme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Comission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International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Union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Biochemistry </a:t>
            </a:r>
            <a:r>
              <a:rPr sz="1800" b="1" dirty="0">
                <a:latin typeface="Calibri"/>
                <a:cs typeface="Calibri"/>
              </a:rPr>
              <a:t> 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Molecular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Biology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(IUBMB)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92275" algn="l"/>
                <a:tab pos="2643505" algn="l"/>
                <a:tab pos="3111500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...	</a:t>
            </a:r>
            <a:r>
              <a:rPr sz="1800" spc="-1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:	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	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398" y="4984242"/>
            <a:ext cx="95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447" y="4984242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  <a:tabLst>
                <a:tab pos="449580" algn="l"/>
                <a:tab pos="1108075" algn="l"/>
              </a:tabLst>
            </a:pPr>
            <a:r>
              <a:rPr sz="1800" dirty="0">
                <a:latin typeface="Calibri"/>
                <a:cs typeface="Calibri"/>
              </a:rPr>
              <a:t>é	</a:t>
            </a:r>
            <a:r>
              <a:rPr sz="1800" spc="-5" dirty="0">
                <a:latin typeface="Calibri"/>
                <a:cs typeface="Calibri"/>
              </a:rPr>
              <a:t>uma	</a:t>
            </a:r>
            <a:r>
              <a:rPr sz="1800" spc="-10" dirty="0">
                <a:latin typeface="Calibri"/>
                <a:cs typeface="Calibri"/>
              </a:rPr>
              <a:t>hidrolase.........................3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94360" algn="l"/>
                <a:tab pos="1184275" algn="l"/>
              </a:tabLst>
            </a:pPr>
            <a:r>
              <a:rPr sz="1800" spc="-5" dirty="0">
                <a:latin typeface="Calibri"/>
                <a:cs typeface="Calibri"/>
              </a:rPr>
              <a:t>atua	</a:t>
            </a:r>
            <a:r>
              <a:rPr sz="1800" dirty="0">
                <a:latin typeface="Calibri"/>
                <a:cs typeface="Calibri"/>
              </a:rPr>
              <a:t>num	</a:t>
            </a:r>
            <a:r>
              <a:rPr sz="1800" spc="-5" dirty="0">
                <a:latin typeface="Calibri"/>
                <a:cs typeface="Calibri"/>
              </a:rPr>
              <a:t>anidrido......................3.6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398" y="5532831"/>
            <a:ext cx="376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anidrido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contém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fosfato..........3.6.1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anidrido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ATP.....................3.6.1.3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51210" y="961580"/>
          <a:ext cx="4573904" cy="5633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 marR="467359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Óxido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dutas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Reações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óxido- </a:t>
                      </a:r>
                      <a:r>
                        <a:rPr sz="12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redução).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E8B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537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Transferência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elétrons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uma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molécula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reduz,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há outra que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oxida.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E8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2075" marR="16510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Transferases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(Transferência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grupos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funcionais)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FC1D0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grupos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aldeído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gupos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acila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grupos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glucosil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grupos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fosfatos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(quinases)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FC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Hidrolases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(Reações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hidrólise)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ABE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1605">
                        <a:lnSpc>
                          <a:spcPct val="100000"/>
                        </a:lnSpc>
                        <a:spcBef>
                          <a:spcPts val="570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Transformam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polímeros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monômeros.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Atuam sobre: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Ligações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éster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Ligações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glicosídicas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Ligações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peptídicas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Ligações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C-N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A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Liases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5524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(Adição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ligações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duplas)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E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ts val="144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4360" lvl="1" indent="-45720">
                        <a:lnSpc>
                          <a:spcPts val="1200"/>
                        </a:lnSpc>
                        <a:buSzPct val="90000"/>
                        <a:buChar char="•"/>
                        <a:tabLst>
                          <a:tab pos="59499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2075" marR="8166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Iso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ases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(Reações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de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isomerização)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FDD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FD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94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Ligases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(Formação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ligações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covalentes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com gasto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de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ATP)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C9D2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35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Char char="•"/>
                        <a:tabLst>
                          <a:tab pos="14668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6821" y="1298689"/>
            <a:ext cx="1024762" cy="5360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4723" y="1966887"/>
            <a:ext cx="1044117" cy="4843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0401" y="3128175"/>
            <a:ext cx="1102207" cy="5116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6336" y="4106964"/>
            <a:ext cx="1102207" cy="511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7733" y="4876800"/>
            <a:ext cx="1077315" cy="7459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0395" y="5889156"/>
            <a:ext cx="1103591" cy="5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6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1734</TotalTime>
  <Words>917</Words>
  <Application>Microsoft Office PowerPoint</Application>
  <PresentationFormat>Apresentação na tela (4:3)</PresentationFormat>
  <Paragraphs>211</Paragraphs>
  <Slides>26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 MT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Viagem</vt:lpstr>
      <vt:lpstr>enzimas</vt:lpstr>
      <vt:lpstr>Apresentação do PowerPoint</vt:lpstr>
      <vt:lpstr>Enzimas</vt:lpstr>
      <vt:lpstr>Apresentação do PowerPoint</vt:lpstr>
      <vt:lpstr>Enzimas</vt:lpstr>
      <vt:lpstr>Enzimas</vt:lpstr>
      <vt:lpstr>grupo prostético</vt:lpstr>
      <vt:lpstr>Enzimas</vt:lpstr>
      <vt:lpstr>Classificação das Enzimas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Como as enzimas funcionam...</vt:lpstr>
      <vt:lpstr>Fatores que afetam a atividade enzimática</vt:lpstr>
      <vt:lpstr>Fatores que afetam a atividade enzimática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Miguel Garay</cp:lastModifiedBy>
  <cp:revision>142</cp:revision>
  <dcterms:created xsi:type="dcterms:W3CDTF">2021-05-18T16:15:21Z</dcterms:created>
  <dcterms:modified xsi:type="dcterms:W3CDTF">2023-05-16T22:00:34Z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2021-05-18T00:00:00Z</vt:filetime>
  </property>
</Properties>
</file>