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815" r:id="rId6"/>
    <p:sldId id="259" r:id="rId7"/>
    <p:sldId id="261" r:id="rId8"/>
    <p:sldId id="262" r:id="rId9"/>
    <p:sldId id="818" r:id="rId10"/>
    <p:sldId id="819" r:id="rId11"/>
    <p:sldId id="300" r:id="rId12"/>
    <p:sldId id="825" r:id="rId13"/>
    <p:sldId id="820" r:id="rId14"/>
    <p:sldId id="821" r:id="rId15"/>
    <p:sldId id="822" r:id="rId16"/>
    <p:sldId id="823" r:id="rId17"/>
    <p:sldId id="824" r:id="rId18"/>
    <p:sldId id="826" r:id="rId19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21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8A025-181A-544A-820C-9D9632F3C8C6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62101-D3F0-6C4B-985A-62BD458B9E3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8060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 altLang="x-none">
              <a:latin typeface="Arial" charset="0"/>
              <a:ea typeface="ＭＳ Ｐゴシック" charset="-128"/>
            </a:endParaRPr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35CBAE1-47F7-8746-BB46-53AA0FC32A20}" type="slidenum">
              <a:rPr lang="en-US" altLang="x-none" sz="1200"/>
              <a:pPr/>
              <a:t>11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363127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 altLang="x-none">
              <a:latin typeface="Arial" charset="0"/>
              <a:ea typeface="ＭＳ Ｐゴシック" charset="-128"/>
            </a:endParaRPr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35CBAE1-47F7-8746-BB46-53AA0FC32A20}" type="slidenum">
              <a:rPr lang="en-US" altLang="x-none" sz="1200"/>
              <a:pPr/>
              <a:t>12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258892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 altLang="x-none">
              <a:latin typeface="Arial" charset="0"/>
              <a:ea typeface="ＭＳ Ｐゴシック" charset="-128"/>
            </a:endParaRPr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35CBAE1-47F7-8746-BB46-53AA0FC32A20}" type="slidenum">
              <a:rPr lang="en-US" altLang="x-none" sz="1200"/>
              <a:pPr/>
              <a:t>13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675566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 altLang="x-none">
              <a:latin typeface="Arial" charset="0"/>
              <a:ea typeface="ＭＳ Ｐゴシック" charset="-128"/>
            </a:endParaRPr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35CBAE1-47F7-8746-BB46-53AA0FC32A20}" type="slidenum">
              <a:rPr lang="en-US" altLang="x-none" sz="1200"/>
              <a:pPr/>
              <a:t>14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2853228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 altLang="x-none">
              <a:latin typeface="Arial" charset="0"/>
              <a:ea typeface="ＭＳ Ｐゴシック" charset="-128"/>
            </a:endParaRPr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35CBAE1-47F7-8746-BB46-53AA0FC32A20}" type="slidenum">
              <a:rPr lang="en-US" altLang="x-none" sz="1200"/>
              <a:pPr/>
              <a:t>15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45666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pt-BR" altLang="x-none">
              <a:latin typeface="Arial" charset="0"/>
              <a:ea typeface="ＭＳ Ｐゴシック" charset="-128"/>
            </a:endParaRPr>
          </a:p>
        </p:txBody>
      </p:sp>
      <p:sp>
        <p:nvSpPr>
          <p:cNvPr id="17411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35CBAE1-47F7-8746-BB46-53AA0FC32A20}" type="slidenum">
              <a:rPr lang="en-US" altLang="x-none" sz="1200"/>
              <a:pPr/>
              <a:t>16</a:t>
            </a:fld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357933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3375B-EBBA-2346-A100-4D9582603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F19A2-5CF7-0D4C-8087-461523E8E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8BDDE-CF6B-CE4C-9359-8825AB3C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776AB-63A4-2140-A521-672CE48B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A6F16-A585-564F-8D4D-40CD1FAA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959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7669D-BE71-5C43-B3D0-153CA3807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3B438-5687-B148-A631-8B152678B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CC975-AD3C-8941-8BD3-98BDC34D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C9BD3-44AC-CB4F-B9CE-2DACD94E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10D75-8D2E-3844-A1C3-B8E79636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85766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B54D92-567D-C24B-8116-7648BF4BC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558A6-3910-0B4B-9C3E-B3556BC6C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FF5B-6EEC-DD48-9790-6DEABF1D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0E63F-F7A8-DD4B-81A6-E755583F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5E3DD-9C74-E844-80B7-589490FF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2424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22EC-893A-7942-A532-6FA351E10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D36AD-B25B-D44C-B694-9A513C3B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EE725-882E-9B47-93DB-EBDFB26A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4C6B2-3F8D-0B4B-93B0-5C907377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05119-B4F6-DA4F-8DB9-F27888AC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6293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6A192-9510-CB45-9AB2-308920E0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18FF4-ECBB-5643-B668-8AB387F4C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03CC8-FD81-3D4A-BE49-5A58138C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37350-AB5B-8449-84B6-097BB0F5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E84BE-C6EC-0E41-9FED-795F031B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15365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1C52F-FA43-C94C-B2F9-09620F3F6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4181-82C3-6E4F-A81B-7834B9833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077AB-109A-E74A-9BB2-4F59074AC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1495F-BB29-284C-9666-E64A8615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EECF-1617-3848-8723-A6F61B08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354D4-544D-5C44-ACB1-435700D1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4727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A154-3872-4248-9891-89BFC7D6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5B820-7510-5D46-B6F9-EC0DF2DB3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374E9-B1D0-5A44-A14C-454CC6ABE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DBCA3-7438-104B-95FA-7FB694437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4BD25-AD65-5248-A357-073744D35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E1A9E-8076-5646-AF99-7AD4CC4D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BE624-C33E-6047-AC13-956B93CC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CA74FB-DBFD-1546-96A8-CA23E74E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7495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2028-9A76-D24D-971D-7BBB8D43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A130C-36CA-6545-AAB1-5EC1AC36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D6C74-16D0-A842-A722-2523F5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2C4D3-20CF-A648-9893-A5545293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8951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445FA6-4122-EC4E-84B4-BA72FD94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ADE497-4226-3049-B648-16D20D47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B6669-232A-7A40-9CFB-BA5985B7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84071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0FB3-C9B8-FA4A-AFD9-4E412E8B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801B3-2186-9C41-B018-F4D37D1BF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3E5EC-B32E-6945-BB5B-0C626089D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DFCBC-204D-B74B-A03B-03A71477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1D0AF-7B5E-7C4B-B564-41946A8D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D5216-504D-C143-A6E7-3C8F26CF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10739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E986-829B-3D40-9D2B-8BD67CE7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699340-4C81-FB43-AC9C-A58D48DCB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AEAD4-211A-FA40-A465-C41B81A51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A6C76-4F0F-BA40-B8B5-B03DF759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4F524-B19A-5E4E-AE07-98498F95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74793-04DE-8C49-854C-42D98C00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10719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83EC35-23CD-E848-980E-6FB635F5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30B03-0D2E-7A4A-962A-48BAD6075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8FBEC-4EC2-5647-A717-885A89F6A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DA14-407C-994B-AABD-2B2D460B5CDB}" type="datetimeFigureOut">
              <a:rPr lang="en-BR" smtClean="0"/>
              <a:t>19/08/20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3595B-A0BB-8542-A4D0-F166BFEFE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AF5-6748-CC43-B575-F46C4FC28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3452-107C-E245-9747-4C4CCC1BBC4A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2093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ademia.edu/14150959/INTERNATIONAL_TRADE_ECONOMIC_ANALYSIS_OF_GLOBALIZATION_AND_POLIC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14150959/INTERNATIONAL_TRADE_ECONOMIC_ANALYSIS_OF_GLOBALIZATION_AND_POLIC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io.ufsc.br/bitstream/handle/123456789/194949/Economia_Internacional_MIOLO.pdf?sequence=1" TargetMode="External"/><Relationship Id="rId2" Type="http://schemas.openxmlformats.org/officeDocument/2006/relationships/hyperlink" Target="https://www.academia.edu/14150959/INTERNATIONAL_TRADE_ECONOMIC_ANALYSIS_OF_GLOBALIZATION_AND_POLIC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ademia.edu/40549224/ECONOMIA_INTERNACIONAL_ECONOMIA_INTERNACIONAL_10_a_edi%C3%A7%C3%A3o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09268-B159-F444-AD96-4E9AD9DBD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361" y="170182"/>
            <a:ext cx="6662829" cy="2387600"/>
          </a:xfrm>
        </p:spPr>
        <p:txBody>
          <a:bodyPr>
            <a:normAutofit/>
          </a:bodyPr>
          <a:lstStyle/>
          <a:p>
            <a:pPr algn="l"/>
            <a:r>
              <a:rPr lang="en-BR" sz="5100" dirty="0"/>
              <a:t>Economia e Comércio Internacional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100EC-F7C3-DA40-B1B6-A48B6784F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626" y="2871451"/>
            <a:ext cx="6610563" cy="1895331"/>
          </a:xfrm>
        </p:spPr>
        <p:txBody>
          <a:bodyPr>
            <a:normAutofit fontScale="70000" lnSpcReduction="20000"/>
          </a:bodyPr>
          <a:lstStyle/>
          <a:p>
            <a:pPr algn="l"/>
            <a:endParaRPr lang="en-BR" dirty="0"/>
          </a:p>
          <a:p>
            <a:pPr algn="l"/>
            <a:r>
              <a:rPr lang="en-BR" sz="3800" dirty="0"/>
              <a:t>SEMESTRE II</a:t>
            </a:r>
          </a:p>
          <a:p>
            <a:pPr algn="l"/>
            <a:r>
              <a:rPr lang="en-BR" sz="3800" dirty="0"/>
              <a:t>2020</a:t>
            </a:r>
          </a:p>
          <a:p>
            <a:pPr algn="l"/>
            <a:endParaRPr lang="en-BR" dirty="0"/>
          </a:p>
          <a:p>
            <a:pPr algn="l"/>
            <a:r>
              <a:rPr lang="en-BR" dirty="0"/>
              <a:t>	</a:t>
            </a:r>
            <a:r>
              <a:rPr lang="en-BR" sz="3600" dirty="0"/>
              <a:t>	PROFA. HELOISA BURNQUIST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07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A892F-408A-094A-B643-D6163ABD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763031"/>
          </a:xfrm>
        </p:spPr>
        <p:txBody>
          <a:bodyPr>
            <a:normAutofit/>
          </a:bodyPr>
          <a:lstStyle/>
          <a:p>
            <a:r>
              <a:rPr lang="en-BR" dirty="0"/>
              <a:t>Tópicos Semana 2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CCC19-F054-2E45-86CB-52C55FB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66" y="1261237"/>
            <a:ext cx="5664523" cy="52316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BR" sz="2400" dirty="0">
                <a:latin typeface="+mj-lt"/>
              </a:rPr>
              <a:t>Aula 3:</a:t>
            </a:r>
          </a:p>
          <a:p>
            <a:pPr marL="0" indent="0">
              <a:buNone/>
            </a:pPr>
            <a:r>
              <a:rPr lang="en-BR" sz="2400" dirty="0">
                <a:latin typeface="+mj-lt"/>
              </a:rPr>
              <a:t> Apresentação e revisão de definições econômicas necessárias para a compreensão dos modelos de economia internacional (Final)</a:t>
            </a:r>
          </a:p>
          <a:p>
            <a:r>
              <a:rPr lang="en-BR" sz="2400" dirty="0">
                <a:latin typeface="+mj-lt"/>
              </a:rPr>
              <a:t>Introdução ao Modelo de Ricardo sobre o Comércio Internacional</a:t>
            </a:r>
          </a:p>
          <a:p>
            <a:endParaRPr lang="en-BR" sz="2400" dirty="0">
              <a:latin typeface="+mj-lt"/>
            </a:endParaRPr>
          </a:p>
          <a:p>
            <a:pPr marL="0" indent="0">
              <a:buNone/>
            </a:pPr>
            <a:r>
              <a:rPr lang="en-BR" sz="2400" dirty="0">
                <a:latin typeface="+mj-lt"/>
              </a:rPr>
              <a:t>Aula 4 </a:t>
            </a:r>
          </a:p>
          <a:p>
            <a:r>
              <a:rPr lang="en-BR" sz="2400" dirty="0">
                <a:latin typeface="+mj-lt"/>
              </a:rPr>
              <a:t>Discussão sobre Globalização – McLaren, J. 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https://www.academia.edu/14150959/INTERNATIONAL_TRADE_ECONOMIC_ANALYSIS_OF_GLOBALIZATION_AND_POLICY</a:t>
            </a:r>
            <a:r>
              <a:rPr lang="en-US" sz="1800" dirty="0"/>
              <a:t>   p.1 - 10</a:t>
            </a:r>
            <a:endParaRPr lang="en-BR" sz="1800" dirty="0">
              <a:latin typeface="+mj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56085"/>
            <a:ext cx="8229600" cy="6432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x-none" dirty="0">
                <a:ea typeface="ＭＳ Ｐゴシック" charset="-128"/>
              </a:rPr>
              <a:t>SEMANA 3</a:t>
            </a:r>
            <a:br>
              <a:rPr lang="pt-BR" altLang="x-none" dirty="0">
                <a:ea typeface="ＭＳ Ｐゴシック" charset="-128"/>
              </a:rPr>
            </a:br>
            <a:endParaRPr lang="pt-BR" altLang="x-none" dirty="0">
              <a:ea typeface="ＭＳ Ｐゴシック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841918" y="1626920"/>
            <a:ext cx="10994811" cy="4374995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eaLnBrk="1" hangingPunct="1">
              <a:buFontTx/>
              <a:buNone/>
            </a:pPr>
            <a:r>
              <a:rPr lang="pt-BR" altLang="x-none" dirty="0">
                <a:latin typeface="+mj-lt"/>
                <a:ea typeface="ＭＳ Ｐゴシック" charset="-128"/>
              </a:rPr>
              <a:t>Aula 5: Modelo de Ricardo (Finalização)</a:t>
            </a: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  <a:p>
            <a:pPr lvl="1">
              <a:buNone/>
            </a:pPr>
            <a:r>
              <a:rPr lang="pt-BR" altLang="x-none" dirty="0">
                <a:latin typeface="+mj-lt"/>
                <a:ea typeface="ＭＳ Ｐゴシック" charset="-128"/>
              </a:rPr>
              <a:t>Aula 6 : Discussão de Lista de Exercícios sobre Vantagens Comparativas e Especialização Completa - Ricardo</a:t>
            </a:r>
          </a:p>
          <a:p>
            <a:pPr lvl="1">
              <a:buNone/>
            </a:pPr>
            <a:endParaRPr lang="pt-BR" altLang="x-none" dirty="0">
              <a:ea typeface="ＭＳ Ｐゴシック" charset="-128"/>
            </a:endParaRPr>
          </a:p>
          <a:p>
            <a:pPr lvl="1"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fld id="{CDAC6EDF-67AD-EE43-B694-E31DC751C8EC}" type="slidenum">
              <a:rPr lang="en-US" altLang="x-none" sz="1400"/>
              <a:pPr algn="ctr"/>
              <a:t>11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1920059104"/>
      </p:ext>
    </p:extLst>
  </p:cSld>
  <p:clrMapOvr>
    <a:masterClrMapping/>
  </p:clrMapOvr>
  <p:transition>
    <p:pull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6432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x-none" dirty="0">
                <a:ea typeface="ＭＳ Ｐゴシック" charset="-128"/>
              </a:rPr>
              <a:t>SEMANA 4</a:t>
            </a:r>
            <a:br>
              <a:rPr lang="pt-BR" altLang="x-none" dirty="0">
                <a:ea typeface="ＭＳ Ｐゴシック" charset="-128"/>
              </a:rPr>
            </a:br>
            <a:endParaRPr lang="pt-BR" altLang="x-none" dirty="0">
              <a:ea typeface="ＭＳ Ｐゴシック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853793" y="1791726"/>
            <a:ext cx="10994811" cy="4374995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eaLnBrk="1" hangingPunct="1">
              <a:buFontTx/>
              <a:buNone/>
            </a:pPr>
            <a:r>
              <a:rPr lang="pt-BR" altLang="x-none" sz="2800" dirty="0">
                <a:latin typeface="+mj-lt"/>
                <a:ea typeface="ＭＳ Ｐゴシック" charset="-128"/>
              </a:rPr>
              <a:t>Aula 7:MODELO DAS PROPORÇÕES DOS FATORES (</a:t>
            </a:r>
            <a:r>
              <a:rPr lang="pt-BR" altLang="x-none" sz="2800" dirty="0" err="1">
                <a:latin typeface="+mj-lt"/>
                <a:ea typeface="ＭＳ Ｐゴシック" charset="-128"/>
              </a:rPr>
              <a:t>Hecksher</a:t>
            </a:r>
            <a:r>
              <a:rPr lang="pt-BR" altLang="x-none" sz="2800" dirty="0">
                <a:latin typeface="+mj-lt"/>
                <a:ea typeface="ＭＳ Ｐゴシック" charset="-128"/>
              </a:rPr>
              <a:t>-Ohlin)</a:t>
            </a:r>
          </a:p>
          <a:p>
            <a:pPr lvl="1" eaLnBrk="1" hangingPunct="1">
              <a:buFontTx/>
              <a:buNone/>
            </a:pPr>
            <a:endParaRPr lang="pt-BR" altLang="x-none" sz="2800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sz="2800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sz="2800" dirty="0">
              <a:latin typeface="+mj-lt"/>
              <a:ea typeface="ＭＳ Ｐゴシック" charset="-128"/>
            </a:endParaRPr>
          </a:p>
          <a:p>
            <a:pPr lvl="1">
              <a:buNone/>
            </a:pPr>
            <a:r>
              <a:rPr lang="pt-BR" altLang="x-none" sz="2800" dirty="0">
                <a:latin typeface="+mj-lt"/>
                <a:ea typeface="ＭＳ Ｐゴシック" charset="-128"/>
              </a:rPr>
              <a:t>Aula 8 : </a:t>
            </a:r>
            <a:r>
              <a:rPr lang="pt-BR" altLang="x-none" sz="2800" dirty="0">
                <a:ea typeface="ＭＳ Ｐゴシック" charset="-128"/>
              </a:rPr>
              <a:t>Discussão dos Exercícios sobre Vantagens Comparativas e Especialização Completa – Ricardo </a:t>
            </a:r>
            <a:r>
              <a:rPr lang="en-US" dirty="0">
                <a:hlinkClick r:id="rId3"/>
              </a:rPr>
              <a:t>https://www.academia.edu/14150959/INTERNATIONAL_TRADE_ECONOMIC_ANALYSIS_OF_GLOBALIZATION_AND_POLICY</a:t>
            </a:r>
            <a:endParaRPr lang="en-BR" dirty="0"/>
          </a:p>
          <a:p>
            <a:pPr lvl="1">
              <a:buNone/>
            </a:pPr>
            <a:r>
              <a:rPr lang="pt-BR" altLang="x-none" dirty="0">
                <a:ea typeface="ＭＳ Ｐゴシック" charset="-128"/>
              </a:rPr>
              <a:t>    </a:t>
            </a:r>
            <a:r>
              <a:rPr lang="pt-BR" altLang="x-none" dirty="0" err="1">
                <a:ea typeface="ＭＳ Ｐゴシック" charset="-128"/>
              </a:rPr>
              <a:t>Part</a:t>
            </a:r>
            <a:r>
              <a:rPr lang="pt-BR" altLang="x-none" dirty="0">
                <a:ea typeface="ＭＳ Ｐゴシック" charset="-128"/>
              </a:rPr>
              <a:t> 1. </a:t>
            </a:r>
            <a:r>
              <a:rPr lang="pt-BR" altLang="x-none" dirty="0" err="1">
                <a:ea typeface="ＭＳ Ｐゴシック" charset="-128"/>
              </a:rPr>
              <a:t>Cap</a:t>
            </a:r>
            <a:r>
              <a:rPr lang="pt-BR" altLang="x-none" dirty="0">
                <a:ea typeface="ＭＳ Ｐゴシック" charset="-128"/>
              </a:rPr>
              <a:t> 2:  pp.13- 27 </a:t>
            </a:r>
            <a:r>
              <a:rPr lang="pt-BR" altLang="x-none" dirty="0" err="1">
                <a:ea typeface="ＭＳ Ｐゴシック" charset="-128"/>
              </a:rPr>
              <a:t>Should</a:t>
            </a:r>
            <a:r>
              <a:rPr lang="pt-BR" altLang="x-none" dirty="0">
                <a:ea typeface="ＭＳ Ｐゴシック" charset="-128"/>
              </a:rPr>
              <a:t> </a:t>
            </a:r>
            <a:r>
              <a:rPr lang="pt-BR" altLang="x-none" dirty="0" err="1">
                <a:ea typeface="ＭＳ Ｐゴシック" charset="-128"/>
              </a:rPr>
              <a:t>Nigeria</a:t>
            </a:r>
            <a:r>
              <a:rPr lang="pt-BR" altLang="x-none" dirty="0">
                <a:ea typeface="ＭＳ Ｐゴシック" charset="-128"/>
              </a:rPr>
              <a:t> </a:t>
            </a:r>
            <a:r>
              <a:rPr lang="pt-BR" altLang="x-none" dirty="0" err="1">
                <a:ea typeface="ＭＳ Ｐゴシック" charset="-128"/>
              </a:rPr>
              <a:t>Strive</a:t>
            </a:r>
            <a:r>
              <a:rPr lang="pt-BR" altLang="x-none" dirty="0">
                <a:ea typeface="ＭＳ Ｐゴシック" charset="-128"/>
              </a:rPr>
              <a:t> for Self </a:t>
            </a:r>
            <a:r>
              <a:rPr lang="pt-BR" altLang="x-none" dirty="0" err="1">
                <a:ea typeface="ＭＳ Ｐゴシック" charset="-128"/>
              </a:rPr>
              <a:t>Sufficiency</a:t>
            </a:r>
            <a:r>
              <a:rPr lang="pt-BR" altLang="x-none" dirty="0">
                <a:ea typeface="ＭＳ Ｐゴシック" charset="-128"/>
              </a:rPr>
              <a:t> in </a:t>
            </a:r>
            <a:r>
              <a:rPr lang="pt-BR" altLang="x-none" dirty="0" err="1">
                <a:ea typeface="ＭＳ Ｐゴシック" charset="-128"/>
              </a:rPr>
              <a:t>Food</a:t>
            </a:r>
            <a:r>
              <a:rPr lang="pt-BR" altLang="x-none" dirty="0">
                <a:ea typeface="ＭＳ Ｐゴシック" charset="-128"/>
              </a:rPr>
              <a:t>?</a:t>
            </a:r>
          </a:p>
          <a:p>
            <a:pPr lvl="1" eaLnBrk="1" hangingPunct="1">
              <a:buFontTx/>
              <a:buNone/>
            </a:pPr>
            <a:endParaRPr lang="pt-BR" altLang="x-none" sz="2800" dirty="0">
              <a:latin typeface="+mj-lt"/>
              <a:ea typeface="ＭＳ Ｐゴシック" charset="-128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fld id="{CDAC6EDF-67AD-EE43-B694-E31DC751C8EC}" type="slidenum">
              <a:rPr lang="en-US" altLang="x-none" sz="1400"/>
              <a:pPr algn="ctr"/>
              <a:t>12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818624135"/>
      </p:ext>
    </p:extLst>
  </p:cSld>
  <p:clrMapOvr>
    <a:masterClrMapping/>
  </p:clrMapOvr>
  <p:transition>
    <p:pull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6432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x-none" dirty="0">
                <a:ea typeface="ＭＳ Ｐゴシック" charset="-128"/>
              </a:rPr>
              <a:t>SEMANA 5</a:t>
            </a:r>
            <a:br>
              <a:rPr lang="pt-BR" altLang="x-none" dirty="0">
                <a:ea typeface="ＭＳ Ｐゴシック" charset="-128"/>
              </a:rPr>
            </a:br>
            <a:endParaRPr lang="pt-BR" altLang="x-none" dirty="0">
              <a:ea typeface="ＭＳ Ｐゴシック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806292" y="1755259"/>
            <a:ext cx="10994811" cy="4374995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eaLnBrk="1" hangingPunct="1">
              <a:buFontTx/>
              <a:buNone/>
            </a:pPr>
            <a:r>
              <a:rPr lang="pt-BR" altLang="x-none" sz="2800" dirty="0">
                <a:latin typeface="+mj-lt"/>
                <a:ea typeface="ＭＳ Ｐゴシック" charset="-128"/>
              </a:rPr>
              <a:t>Aula 7 Instrumento de Políticas de Comércio Internacional - Tarifas</a:t>
            </a:r>
          </a:p>
          <a:p>
            <a:pPr lvl="1" eaLnBrk="1" hangingPunct="1">
              <a:buFontTx/>
              <a:buNone/>
            </a:pPr>
            <a:endParaRPr lang="pt-BR" altLang="x-none" sz="2800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sz="2800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sz="2800" dirty="0">
              <a:latin typeface="+mj-lt"/>
              <a:ea typeface="ＭＳ Ｐゴシック" charset="-128"/>
            </a:endParaRPr>
          </a:p>
          <a:p>
            <a:pPr lvl="1">
              <a:buNone/>
            </a:pPr>
            <a:r>
              <a:rPr lang="pt-BR" altLang="x-none" sz="2800" dirty="0">
                <a:latin typeface="+mj-lt"/>
                <a:ea typeface="ＭＳ Ｐゴシック" charset="-128"/>
              </a:rPr>
              <a:t>Aula </a:t>
            </a:r>
            <a:r>
              <a:rPr lang="pt-BR" altLang="x-none" sz="2800">
                <a:latin typeface="+mj-lt"/>
                <a:ea typeface="ＭＳ Ｐゴシック" charset="-128"/>
              </a:rPr>
              <a:t>8 Discussão </a:t>
            </a:r>
            <a:r>
              <a:rPr lang="pt-BR" altLang="x-none" sz="2800" dirty="0">
                <a:latin typeface="+mj-lt"/>
                <a:ea typeface="ＭＳ Ｐゴシック" charset="-128"/>
              </a:rPr>
              <a:t>dos Exercícios sobre Vantagens Comparativas e Proporções de Fatores (HO)</a:t>
            </a: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fld id="{CDAC6EDF-67AD-EE43-B694-E31DC751C8EC}" type="slidenum">
              <a:rPr lang="en-US" altLang="x-none" sz="1400"/>
              <a:pPr algn="ctr"/>
              <a:t>13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3415708327"/>
      </p:ext>
    </p:extLst>
  </p:cSld>
  <p:clrMapOvr>
    <a:masterClrMapping/>
  </p:clrMapOvr>
  <p:transition>
    <p:pull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6432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x-none" dirty="0">
                <a:ea typeface="ＭＳ Ｐゴシック" charset="-128"/>
              </a:rPr>
              <a:t>SEMANA  6</a:t>
            </a:r>
            <a:br>
              <a:rPr lang="pt-BR" altLang="x-none" dirty="0">
                <a:ea typeface="ＭＳ Ｐゴシック" charset="-128"/>
              </a:rPr>
            </a:br>
            <a:endParaRPr lang="pt-BR" altLang="x-none" dirty="0">
              <a:ea typeface="ＭＳ Ｐゴシック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806292" y="2208810"/>
            <a:ext cx="10994811" cy="3921444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eaLnBrk="1" hangingPunct="1">
              <a:buFontTx/>
              <a:buNone/>
            </a:pPr>
            <a:r>
              <a:rPr lang="pt-BR" altLang="x-none" dirty="0">
                <a:latin typeface="+mj-lt"/>
                <a:ea typeface="ＭＳ Ｐゴシック" charset="-128"/>
              </a:rPr>
              <a:t>Aula 8  Instrumentos Políticas de Comércio Internacional – Barreiras não Tarifárias: Quotas </a:t>
            </a:r>
            <a:r>
              <a:rPr lang="pt-BR" altLang="x-none" dirty="0" err="1">
                <a:latin typeface="+mj-lt"/>
                <a:ea typeface="ＭＳ Ｐゴシック" charset="-128"/>
              </a:rPr>
              <a:t>vs</a:t>
            </a:r>
            <a:r>
              <a:rPr lang="pt-BR" altLang="x-none" dirty="0">
                <a:latin typeface="+mj-lt"/>
                <a:ea typeface="ＭＳ Ｐゴシック" charset="-128"/>
              </a:rPr>
              <a:t> Tarifas </a:t>
            </a:r>
            <a:r>
              <a:rPr lang="pt-BR" altLang="x-none" dirty="0" err="1">
                <a:latin typeface="+mj-lt"/>
                <a:ea typeface="ＭＳ Ｐゴシック" charset="-128"/>
              </a:rPr>
              <a:t>vs</a:t>
            </a:r>
            <a:r>
              <a:rPr lang="pt-BR" altLang="x-none" dirty="0">
                <a:latin typeface="+mj-lt"/>
                <a:ea typeface="ＭＳ Ｐゴシック" charset="-128"/>
              </a:rPr>
              <a:t> Subsídios</a:t>
            </a:r>
          </a:p>
          <a:p>
            <a:pPr lvl="1" eaLnBrk="1" hangingPunct="1">
              <a:buFontTx/>
              <a:buNone/>
            </a:pPr>
            <a:endParaRPr lang="pt-BR" altLang="x-none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  <a:p>
            <a:pPr lvl="1">
              <a:buNone/>
            </a:pPr>
            <a:r>
              <a:rPr lang="pt-BR" altLang="x-none" dirty="0">
                <a:latin typeface="+mj-lt"/>
                <a:ea typeface="ＭＳ Ｐゴシック" charset="-128"/>
              </a:rPr>
              <a:t>Aula 9  Apresentação e Discussão de exercícios sobre Tarifas</a:t>
            </a: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fld id="{CDAC6EDF-67AD-EE43-B694-E31DC751C8EC}" type="slidenum">
              <a:rPr lang="en-US" altLang="x-none" sz="1400"/>
              <a:pPr algn="ctr"/>
              <a:t>14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3096710052"/>
      </p:ext>
    </p:extLst>
  </p:cSld>
  <p:clrMapOvr>
    <a:masterClrMapping/>
  </p:clrMapOvr>
  <p:transition>
    <p:pull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7948"/>
            <a:ext cx="8229600" cy="6432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x-none" dirty="0">
                <a:ea typeface="ＭＳ Ｐゴシック" charset="-128"/>
              </a:rPr>
              <a:t>SEMANA 7</a:t>
            </a:r>
            <a:br>
              <a:rPr lang="pt-BR" altLang="x-none" dirty="0">
                <a:ea typeface="ＭＳ Ｐゴシック" charset="-128"/>
              </a:rPr>
            </a:br>
            <a:endParaRPr lang="pt-BR" altLang="x-none" dirty="0">
              <a:ea typeface="ＭＳ Ｐゴシック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806292" y="1852551"/>
            <a:ext cx="10994811" cy="4277703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eaLnBrk="1" hangingPunct="1">
              <a:buFontTx/>
              <a:buNone/>
            </a:pPr>
            <a:r>
              <a:rPr lang="pt-BR" altLang="x-none" dirty="0">
                <a:latin typeface="+mj-lt"/>
                <a:ea typeface="ＭＳ Ｐゴシック" charset="-128"/>
              </a:rPr>
              <a:t>Aula 10 Instrumentos de Políticas de Comércio Internacional – Barreiras Sanitárias e Técnicas</a:t>
            </a: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  <a:p>
            <a:pPr lvl="1">
              <a:buNone/>
            </a:pPr>
            <a:r>
              <a:rPr lang="pt-BR" altLang="x-none" dirty="0">
                <a:latin typeface="+mj-lt"/>
                <a:ea typeface="ＭＳ Ｐゴシック" charset="-128"/>
              </a:rPr>
              <a:t>Aula 11  Apresentação e Discussão sobre Políticas Comerciais – Quotas e Subsídios</a:t>
            </a: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fld id="{CDAC6EDF-67AD-EE43-B694-E31DC751C8EC}" type="slidenum">
              <a:rPr lang="en-US" altLang="x-none" sz="1400"/>
              <a:pPr algn="ctr"/>
              <a:t>15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4171238711"/>
      </p:ext>
    </p:extLst>
  </p:cSld>
  <p:clrMapOvr>
    <a:masterClrMapping/>
  </p:clrMapOvr>
  <p:transition>
    <p:pull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6432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x-none" dirty="0">
                <a:ea typeface="ＭＳ Ｐゴシック" charset="-128"/>
              </a:rPr>
              <a:t>SEMANA 8</a:t>
            </a:r>
            <a:br>
              <a:rPr lang="pt-BR" altLang="x-none" dirty="0">
                <a:ea typeface="ＭＳ Ｐゴシック" charset="-128"/>
              </a:rPr>
            </a:br>
            <a:endParaRPr lang="pt-BR" altLang="x-none" dirty="0">
              <a:ea typeface="ＭＳ Ｐゴシック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806292" y="1852551"/>
            <a:ext cx="10994811" cy="4277703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1" eaLnBrk="1" hangingPunct="1">
              <a:buFontTx/>
              <a:buNone/>
            </a:pPr>
            <a:r>
              <a:rPr lang="pt-BR" altLang="x-none" dirty="0">
                <a:latin typeface="+mj-lt"/>
                <a:ea typeface="ＭＳ Ｐゴシック" charset="-128"/>
              </a:rPr>
              <a:t>Aula 10 Instrumentos de Políticas de Comércio Internacional não Tarifárias – Dumping</a:t>
            </a:r>
          </a:p>
          <a:p>
            <a:pPr lvl="1" eaLnBrk="1" hangingPunct="1">
              <a:buFontTx/>
              <a:buNone/>
            </a:pPr>
            <a:endParaRPr lang="pt-BR" altLang="x-none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b="1" dirty="0">
              <a:latin typeface="+mj-lt"/>
              <a:ea typeface="ＭＳ Ｐゴシック" charset="-128"/>
            </a:endParaRP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  <a:p>
            <a:pPr lvl="1">
              <a:buNone/>
            </a:pPr>
            <a:r>
              <a:rPr lang="pt-BR" altLang="x-none" dirty="0">
                <a:latin typeface="+mj-lt"/>
                <a:ea typeface="ＭＳ Ｐゴシック" charset="-128"/>
              </a:rPr>
              <a:t>Aula 11  : Discussão de Tarefa sobre Políticas Comerciais relacionadas a Barreiras Técnicas e Sanitárias</a:t>
            </a:r>
          </a:p>
          <a:p>
            <a:pPr lvl="1" eaLnBrk="1" hangingPunct="1">
              <a:buFontTx/>
              <a:buNone/>
            </a:pPr>
            <a:endParaRPr lang="pt-BR" altLang="x-none" dirty="0">
              <a:latin typeface="+mj-lt"/>
              <a:ea typeface="ＭＳ Ｐゴシック" charset="-128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fld id="{CDAC6EDF-67AD-EE43-B694-E31DC751C8EC}" type="slidenum">
              <a:rPr lang="en-US" altLang="x-none" sz="1400"/>
              <a:pPr algn="ctr"/>
              <a:t>16</a:t>
            </a:fld>
            <a:endParaRPr lang="en-US" altLang="x-none" sz="1400"/>
          </a:p>
        </p:txBody>
      </p:sp>
    </p:spTree>
    <p:extLst>
      <p:ext uri="{BB962C8B-B14F-4D97-AF65-F5344CB8AC3E}">
        <p14:creationId xmlns:p14="http://schemas.microsoft.com/office/powerpoint/2010/main" val="1925442399"/>
      </p:ext>
    </p:extLst>
  </p:cSld>
  <p:clrMapOvr>
    <a:masterClrMapping/>
  </p:clrMapOvr>
  <p:transition>
    <p:pull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3D843-B4B0-D946-A133-7BE65755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dirty="0"/>
              <a:t>Semana 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4781E-6E13-0E4C-9AB7-C33613F58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888191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3D843-B4B0-D946-A133-7BE65755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R" dirty="0"/>
              <a:t>Semana 10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4781E-6E13-0E4C-9AB7-C33613F58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7951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589481-939C-C648-B0FF-0C6A2217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BR" dirty="0"/>
              <a:t>DIRETRIZES PARA A DISCIPLINA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BA8D3-EBC5-EE4B-9CB2-D20F05DEB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46455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BR" dirty="0"/>
              <a:t>. As aulas serão Teóricas e Práticas. </a:t>
            </a:r>
          </a:p>
          <a:p>
            <a:pPr marL="0" indent="0">
              <a:buNone/>
            </a:pPr>
            <a:endParaRPr lang="en-BR" dirty="0"/>
          </a:p>
          <a:p>
            <a:r>
              <a:rPr lang="en-BR" dirty="0"/>
              <a:t>B. Na aula de 3a. </a:t>
            </a:r>
            <a:r>
              <a:rPr lang="en-US" dirty="0"/>
              <a:t>F</a:t>
            </a:r>
            <a:r>
              <a:rPr lang="en-BR" dirty="0"/>
              <a:t>eira: discutimos os Conceitos Teóricos.</a:t>
            </a:r>
          </a:p>
          <a:p>
            <a:pPr marL="0" indent="0">
              <a:buNone/>
            </a:pPr>
            <a:endParaRPr lang="en-BR" dirty="0"/>
          </a:p>
          <a:p>
            <a:r>
              <a:rPr lang="en-BR" dirty="0"/>
              <a:t>C. Na aula de 4a. Feira:  Exercícios e outras Dinâmicas estruturadas para a compreensão e análise dos conceitos teóricos.</a:t>
            </a:r>
          </a:p>
          <a:p>
            <a:pPr marL="0" indent="0">
              <a:buNone/>
            </a:pPr>
            <a:endParaRPr lang="en-BR" dirty="0"/>
          </a:p>
          <a:p>
            <a:r>
              <a:rPr lang="en-BR" dirty="0"/>
              <a:t>D. A presença é obrigatória nos horários de aula.</a:t>
            </a:r>
          </a:p>
          <a:p>
            <a:pPr marL="0" indent="0">
              <a:buNone/>
            </a:pPr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90395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D81D0-3FD3-9845-A38B-E6F04F74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BR">
                <a:solidFill>
                  <a:srgbClr val="FFFFFF"/>
                </a:solidFill>
              </a:rPr>
              <a:t>DIRETRIZES PARA A DISCIPLINA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EF12A-2BC7-EC48-892E-A9CF558D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319088"/>
            <a:ext cx="7466565" cy="5748700"/>
          </a:xfrm>
        </p:spPr>
        <p:txBody>
          <a:bodyPr anchor="ctr">
            <a:normAutofit lnSpcReduction="10000"/>
          </a:bodyPr>
          <a:lstStyle/>
          <a:p>
            <a:r>
              <a:rPr lang="en-BR" sz="2600" b="1" dirty="0"/>
              <a:t>Os alunos que não dispõem de equipamento para assistir aula e encaminhar as tarefas devem comunicar a professora no início da disciplina. </a:t>
            </a:r>
          </a:p>
          <a:p>
            <a:r>
              <a:rPr lang="en-BR" sz="2600" b="1" dirty="0"/>
              <a:t>O mesmo se aplica para o caso em que há dificuldade em acessar a aula. </a:t>
            </a:r>
          </a:p>
          <a:p>
            <a:endParaRPr lang="en-BR" sz="2600" b="1" dirty="0"/>
          </a:p>
          <a:p>
            <a:r>
              <a:rPr lang="en-BR" sz="2600" b="1" dirty="0"/>
              <a:t>É muito importante comunicar o professor para que providências possam ser tomadas. Lembrem-se, no entanto, que um computador pode ser utilizado por mais de um aluno para assistir às aulas.</a:t>
            </a:r>
          </a:p>
          <a:p>
            <a:endParaRPr lang="en-BR" sz="2600" dirty="0"/>
          </a:p>
          <a:p>
            <a:r>
              <a:rPr lang="en-BR" sz="2600" dirty="0"/>
              <a:t>Deve ser comunicada à professora logo ao final da aula, ainda no período da manhã. No entanto, isso não pode ocorrer de forma recorrente. </a:t>
            </a:r>
          </a:p>
        </p:txBody>
      </p:sp>
    </p:spTree>
    <p:extLst>
      <p:ext uri="{BB962C8B-B14F-4D97-AF65-F5344CB8AC3E}">
        <p14:creationId xmlns:p14="http://schemas.microsoft.com/office/powerpoint/2010/main" val="43305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589481-939C-C648-B0FF-0C6A2217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BR">
                <a:solidFill>
                  <a:srgbClr val="FFFFFF"/>
                </a:solidFill>
              </a:rPr>
              <a:t>DIRETRIZES PARA A DISCIPLINA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BA8D3-EBC5-EE4B-9CB2-D20F05DEB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127" y="1572332"/>
            <a:ext cx="6644369" cy="4712721"/>
          </a:xfrm>
        </p:spPr>
        <p:txBody>
          <a:bodyPr>
            <a:normAutofit fontScale="92500" lnSpcReduction="10000"/>
          </a:bodyPr>
          <a:lstStyle/>
          <a:p>
            <a:r>
              <a:rPr lang="en-BR" dirty="0"/>
              <a:t>E. Todo o material – aulas e tarefas serão disponibilizados no e-disciplinas.</a:t>
            </a:r>
          </a:p>
          <a:p>
            <a:endParaRPr lang="en-BR" dirty="0"/>
          </a:p>
          <a:p>
            <a:r>
              <a:rPr lang="en-BR" dirty="0"/>
              <a:t>F. A comunicação referente a dúvidas não apenas quanto ao conteúdo da matéria, como também à forma como as atividades devem ser conduzidas, quando não ficar claro, devem ser discutidas no período da classe. </a:t>
            </a:r>
          </a:p>
          <a:p>
            <a:endParaRPr lang="en-BR" dirty="0"/>
          </a:p>
          <a:p>
            <a:r>
              <a:rPr lang="pt-BR" dirty="0"/>
              <a:t>G. Teremos também um período para esclarecimento de dúvidas individuais que podem ser agendados para 3ª. Feira à tarde.</a:t>
            </a:r>
          </a:p>
          <a:p>
            <a:pPr marL="0" indent="0">
              <a:buNone/>
            </a:pPr>
            <a:endParaRPr lang="en-BR" sz="2000" dirty="0"/>
          </a:p>
        </p:txBody>
      </p:sp>
    </p:spTree>
    <p:extLst>
      <p:ext uri="{BB962C8B-B14F-4D97-AF65-F5344CB8AC3E}">
        <p14:creationId xmlns:p14="http://schemas.microsoft.com/office/powerpoint/2010/main" val="336340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D81D0-3FD3-9845-A38B-E6F04F74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87" y="112714"/>
            <a:ext cx="6997191" cy="1325563"/>
          </a:xfrm>
        </p:spPr>
        <p:txBody>
          <a:bodyPr>
            <a:normAutofit/>
          </a:bodyPr>
          <a:lstStyle/>
          <a:p>
            <a:r>
              <a:rPr lang="en-BR" sz="4000" dirty="0"/>
              <a:t>DIRETRIZES PARA A DISCIPLINA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EF12A-2BC7-EC48-892E-A9CF558D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514" y="1489533"/>
            <a:ext cx="632097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BR" sz="2600" dirty="0"/>
              <a:t>As tarefas incluem cálculos para interpretação da lógica dos conceitos e textos interpretativos.</a:t>
            </a:r>
          </a:p>
          <a:p>
            <a:pPr marL="0" indent="0">
              <a:buNone/>
            </a:pPr>
            <a:endParaRPr lang="en-BR" sz="2600" dirty="0"/>
          </a:p>
          <a:p>
            <a:r>
              <a:rPr lang="en-BR" sz="2600" dirty="0"/>
              <a:t>Dado o tema central da disciplina – teoria e comércio internacional - poderemos ter textos em inglês. Nestes casos, vocês devem utilizar o google tradução se não tiverem treinamento para compreender a língua inglesa.</a:t>
            </a:r>
          </a:p>
          <a:p>
            <a:pPr marL="0" indent="0">
              <a:buNone/>
            </a:pPr>
            <a:endParaRPr lang="en-BR" sz="2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8D81D0-3FD3-9845-A38B-E6F04F741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BR" dirty="0"/>
              <a:t>Avaliação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EF12A-2BC7-EC48-892E-A9CF558DB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1" y="1394740"/>
            <a:ext cx="6095485" cy="4971336"/>
          </a:xfrm>
        </p:spPr>
        <p:txBody>
          <a:bodyPr>
            <a:normAutofit/>
          </a:bodyPr>
          <a:lstStyle/>
          <a:p>
            <a:r>
              <a:rPr lang="en-BR" sz="2600" dirty="0"/>
              <a:t>Lista de tarefas – enviar no horário/dia previamente determinados no e-disciplinas (3,0)</a:t>
            </a:r>
          </a:p>
          <a:p>
            <a:endParaRPr lang="en-BR" sz="2600" dirty="0"/>
          </a:p>
          <a:p>
            <a:r>
              <a:rPr lang="en-BR" sz="2600" dirty="0"/>
              <a:t>Apresentação individual de estudos de caso durante as aulas práticas tarefas – enviar no horário/dia marcado (3,0)</a:t>
            </a:r>
          </a:p>
          <a:p>
            <a:endParaRPr lang="en-BR" sz="2600" dirty="0"/>
          </a:p>
          <a:p>
            <a:r>
              <a:rPr lang="en-BR" sz="2600" dirty="0"/>
              <a:t>Projeto Final em Grupo (máximo de 4 componentes) – Apresentação e texto no final da disciplina – o período está agendado no e-displinas; (4,0)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5B1E-97EF-5B4C-B318-9B3A8C3EE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89" y="1988058"/>
            <a:ext cx="6509169" cy="4619938"/>
          </a:xfrm>
        </p:spPr>
        <p:txBody>
          <a:bodyPr>
            <a:normAutofit/>
          </a:bodyPr>
          <a:lstStyle/>
          <a:p>
            <a:r>
              <a:rPr lang="en-BR" sz="2400" dirty="0"/>
              <a:t>Aplicativo a ser utilizado para as aulas: Zoom</a:t>
            </a:r>
          </a:p>
          <a:p>
            <a:endParaRPr lang="en-BR" sz="2400" dirty="0"/>
          </a:p>
          <a:p>
            <a:r>
              <a:rPr lang="en-BR" sz="2400" dirty="0"/>
              <a:t>Vocês não precisam fazer download do Zoom para acessar e acompanhar as aulas.</a:t>
            </a:r>
          </a:p>
          <a:p>
            <a:endParaRPr lang="en-BR" sz="2400" dirty="0"/>
          </a:p>
          <a:p>
            <a:r>
              <a:rPr lang="en-US" sz="2400" dirty="0"/>
              <a:t>O</a:t>
            </a:r>
            <a:r>
              <a:rPr lang="en-BR" sz="2400" dirty="0"/>
              <a:t> link será enviado um dia antes por email (e também postado no espaço da aula no e-disciplina?)</a:t>
            </a:r>
          </a:p>
          <a:p>
            <a:endParaRPr lang="en-BR" sz="2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D5A4F6-B676-E741-BD29-85D2E149C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BR">
                <a:solidFill>
                  <a:srgbClr val="FFFFFF"/>
                </a:solidFill>
              </a:rPr>
              <a:t>ACESSO ÀS AULAS</a:t>
            </a:r>
          </a:p>
        </p:txBody>
      </p:sp>
    </p:spTree>
    <p:extLst>
      <p:ext uri="{BB962C8B-B14F-4D97-AF65-F5344CB8AC3E}">
        <p14:creationId xmlns:p14="http://schemas.microsoft.com/office/powerpoint/2010/main" val="25450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2B07F1-42BD-B04D-B594-EC14235F9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BR">
                <a:solidFill>
                  <a:srgbClr val="FFFFFF"/>
                </a:solidFill>
              </a:rPr>
              <a:t>Tópicos da Disciplina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3535E-87AF-A741-9F95-805451C4F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731823" cy="4889350"/>
          </a:xfrm>
        </p:spPr>
        <p:txBody>
          <a:bodyPr anchor="t">
            <a:normAutofit fontScale="55000" lnSpcReduction="20000"/>
          </a:bodyPr>
          <a:lstStyle/>
          <a:p>
            <a:r>
              <a:rPr lang="en-BR" dirty="0"/>
              <a:t>Os tópicos da disciplina serão apresentados previamente no e-disciplina.</a:t>
            </a:r>
          </a:p>
          <a:p>
            <a:endParaRPr lang="en-BR" dirty="0"/>
          </a:p>
          <a:p>
            <a:pPr lvl="1">
              <a:buNone/>
            </a:pPr>
            <a:r>
              <a:rPr lang="pt-BR" altLang="x-none" dirty="0">
                <a:latin typeface="Calibri" charset="0"/>
                <a:ea typeface="ＭＳ Ｐゴシック" charset="-128"/>
              </a:rPr>
              <a:t>Livros-texto: </a:t>
            </a:r>
          </a:p>
          <a:p>
            <a:pPr lvl="1">
              <a:buNone/>
            </a:pPr>
            <a:r>
              <a:rPr lang="en-US" dirty="0">
                <a:hlinkClick r:id="rId2"/>
              </a:rPr>
              <a:t>McLaren, https://www.academia.edu/14150959/INTERNATIONAL_TRADE_ECONOMIC_ANALYSIS_OF_GLOBALIZATION_AND_POLICY</a:t>
            </a:r>
            <a:endParaRPr lang="pt-BR" altLang="x-none" dirty="0">
              <a:latin typeface="Calibri" charset="0"/>
              <a:ea typeface="ＭＳ Ｐゴシック" charset="-128"/>
            </a:endParaRPr>
          </a:p>
          <a:p>
            <a:pPr>
              <a:buNone/>
            </a:pPr>
            <a:r>
              <a:rPr lang="pt-BR" altLang="x-none" sz="2300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Seabra, F. Economia Internacional </a:t>
            </a:r>
            <a:r>
              <a:rPr lang="en-US" sz="2400" dirty="0">
                <a:hlinkClick r:id="rId3"/>
              </a:rPr>
              <a:t>https://repositorio.ufsc.br/bitstream/handle/123456789/194949/Economia_Internacional_MIOLO.pdf?sequence=1</a:t>
            </a:r>
            <a:endParaRPr lang="pt-BR" altLang="x-none" sz="2300" dirty="0"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>
              <a:buNone/>
            </a:pPr>
            <a:r>
              <a:rPr lang="pt-BR" altLang="x-none" sz="2300" dirty="0" err="1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Carbaugh</a:t>
            </a:r>
            <a:r>
              <a:rPr lang="pt-BR" altLang="x-none" sz="2300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 R. Economia Internacional. Ed. Thomson. 2004</a:t>
            </a:r>
          </a:p>
          <a:p>
            <a:pPr marL="0" indent="0">
              <a:buNone/>
            </a:pPr>
            <a:r>
              <a:rPr lang="pt-BR" altLang="x-none" sz="2300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KRUGMAN, P. R.; OBSTFELD, M.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Economia Internacional Teoria e Política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. Ed. Addison Wesley.  2007 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https://www.academia.edu/40549224/ECONOMIA_INTERNACIONAL_ECONOMIA_INTERNACIONAL_10_a_edi%C3%A7%C3%A3o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Robert C. </a:t>
            </a:r>
            <a:r>
              <a:rPr lang="en-US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Feenstra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 and Alan M. Taylor, International Economics, Worth Publishers, 2nd ed., 2012.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x-none" sz="2300" dirty="0"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r>
              <a:rPr lang="pt-BR" altLang="x-none" sz="2300" dirty="0" err="1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Appleyard</a:t>
            </a:r>
            <a:r>
              <a:rPr lang="pt-BR" altLang="x-none" sz="2300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, Field, </a:t>
            </a:r>
            <a:r>
              <a:rPr lang="pt-BR" altLang="x-none" sz="2300" dirty="0" err="1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Cobb</a:t>
            </a:r>
            <a:r>
              <a:rPr lang="pt-BR" altLang="x-none" sz="2300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, </a:t>
            </a:r>
            <a:r>
              <a:rPr lang="pt-BR" altLang="x-none" sz="2300" dirty="0" err="1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International</a:t>
            </a:r>
            <a:r>
              <a:rPr lang="pt-BR" altLang="x-none" sz="2300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</a:t>
            </a:r>
            <a:r>
              <a:rPr lang="pt-BR" altLang="x-none" sz="2300" dirty="0" err="1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Economics</a:t>
            </a:r>
            <a:r>
              <a:rPr lang="pt-BR" altLang="x-none" sz="2300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6th </a:t>
            </a:r>
            <a:r>
              <a:rPr lang="pt-BR" altLang="x-none" sz="2300" dirty="0" err="1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Edition</a:t>
            </a:r>
            <a:r>
              <a:rPr lang="pt-BR" altLang="x-none" sz="2300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.</a:t>
            </a:r>
          </a:p>
          <a:p>
            <a:pPr lvl="1">
              <a:buNone/>
            </a:pPr>
            <a:r>
              <a:rPr lang="pt-BR" altLang="x-none" b="1" dirty="0">
                <a:ea typeface="ＭＳ Ｐゴシック" charset="-128"/>
              </a:rPr>
              <a:t>Leituras:</a:t>
            </a:r>
          </a:p>
          <a:p>
            <a:pPr lvl="2"/>
            <a:r>
              <a:rPr lang="pt-BR" altLang="x-none" sz="2400" dirty="0">
                <a:ea typeface="ＭＳ Ｐゴシック" charset="-128"/>
              </a:rPr>
              <a:t>Indicações de links na web e Xerox</a:t>
            </a:r>
          </a:p>
          <a:p>
            <a:pPr lvl="1">
              <a:buNone/>
            </a:pPr>
            <a:r>
              <a:rPr lang="pt-BR" altLang="x-none" dirty="0">
                <a:ea typeface="ＭＳ Ｐゴシック" charset="-128"/>
              </a:rPr>
              <a:t>Notícias - jornais, revistas (The </a:t>
            </a:r>
            <a:r>
              <a:rPr lang="pt-BR" altLang="x-none" dirty="0" err="1">
                <a:ea typeface="ＭＳ Ｐゴシック" charset="-128"/>
              </a:rPr>
              <a:t>Economist</a:t>
            </a:r>
            <a:r>
              <a:rPr lang="pt-BR" altLang="x-none" dirty="0">
                <a:ea typeface="ＭＳ Ｐゴシック" charset="-128"/>
              </a:rPr>
              <a:t>)</a:t>
            </a:r>
          </a:p>
          <a:p>
            <a:r>
              <a:rPr lang="en-BR" dirty="0"/>
              <a:t>Outros textos são distribuídos para leitura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61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892F-408A-094A-B643-D6163ABD0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BR"/>
              <a:t>Tópicos Semana 1 </a:t>
            </a:r>
            <a:endParaRPr lang="en-BR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CCC19-F054-2E45-86CB-52C55FB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353" y="1687908"/>
            <a:ext cx="9367204" cy="404164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en-BR" sz="2400" dirty="0"/>
          </a:p>
          <a:p>
            <a:pPr marL="0" indent="0">
              <a:buNone/>
            </a:pPr>
            <a:r>
              <a:rPr lang="en-BR" sz="2400" dirty="0">
                <a:latin typeface="+mj-lt"/>
              </a:rPr>
              <a:t>Aula 1 (18/08/2020) </a:t>
            </a:r>
          </a:p>
          <a:p>
            <a:r>
              <a:rPr lang="en-BR" sz="2400" dirty="0">
                <a:latin typeface="+mj-lt"/>
              </a:rPr>
              <a:t>Introdução</a:t>
            </a:r>
          </a:p>
          <a:p>
            <a:r>
              <a:rPr lang="en-BR" sz="2400" dirty="0">
                <a:latin typeface="+mj-lt"/>
              </a:rPr>
              <a:t>Diretrizes da Disciplina</a:t>
            </a:r>
          </a:p>
          <a:p>
            <a:r>
              <a:rPr lang="en-BR" sz="2400" dirty="0">
                <a:latin typeface="+mj-lt"/>
              </a:rPr>
              <a:t>Apresentação dos alunos (questionário)</a:t>
            </a:r>
          </a:p>
          <a:p>
            <a:endParaRPr lang="en-BR" sz="2400" dirty="0">
              <a:latin typeface="+mj-lt"/>
            </a:endParaRPr>
          </a:p>
          <a:p>
            <a:endParaRPr lang="en-BR" sz="2400" dirty="0">
              <a:latin typeface="+mj-lt"/>
            </a:endParaRPr>
          </a:p>
          <a:p>
            <a:pPr marL="0" indent="0">
              <a:buNone/>
            </a:pPr>
            <a:r>
              <a:rPr lang="en-BR" sz="2400" dirty="0">
                <a:latin typeface="+mj-lt"/>
              </a:rPr>
              <a:t>Aula 2 (19/08/2020)</a:t>
            </a:r>
          </a:p>
          <a:p>
            <a:pPr marL="0" indent="0">
              <a:buNone/>
            </a:pPr>
            <a:endParaRPr lang="en-BR" sz="2400" dirty="0">
              <a:latin typeface="+mj-lt"/>
            </a:endParaRPr>
          </a:p>
          <a:p>
            <a:r>
              <a:rPr lang="en-BR" sz="2400" dirty="0">
                <a:latin typeface="+mj-lt"/>
              </a:rPr>
              <a:t>Apresentação e revisão de definições econômicas necessárias para a compreensão dos modelos de economia internacional.</a:t>
            </a:r>
          </a:p>
          <a:p>
            <a:pPr marL="0" indent="0">
              <a:buNone/>
            </a:pPr>
            <a:endParaRPr lang="en-BR" sz="2400" dirty="0"/>
          </a:p>
        </p:txBody>
      </p:sp>
    </p:spTree>
    <p:extLst>
      <p:ext uri="{BB962C8B-B14F-4D97-AF65-F5344CB8AC3E}">
        <p14:creationId xmlns:p14="http://schemas.microsoft.com/office/powerpoint/2010/main" val="381516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966</Words>
  <Application>Microsoft Macintosh PowerPoint</Application>
  <PresentationFormat>Widescreen</PresentationFormat>
  <Paragraphs>131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Economia e Comércio Internacional </vt:lpstr>
      <vt:lpstr>DIRETRIZES PARA A DISCIPLINA</vt:lpstr>
      <vt:lpstr>DIRETRIZES PARA A DISCIPLINA</vt:lpstr>
      <vt:lpstr>DIRETRIZES PARA A DISCIPLINA</vt:lpstr>
      <vt:lpstr>DIRETRIZES PARA A DISCIPLINA</vt:lpstr>
      <vt:lpstr>Avaliação</vt:lpstr>
      <vt:lpstr>ACESSO ÀS AULAS</vt:lpstr>
      <vt:lpstr>Tópicos da Disciplina</vt:lpstr>
      <vt:lpstr>Tópicos Semana 1 </vt:lpstr>
      <vt:lpstr>Tópicos Semana 2 </vt:lpstr>
      <vt:lpstr>SEMANA 3 </vt:lpstr>
      <vt:lpstr>SEMANA 4 </vt:lpstr>
      <vt:lpstr>SEMANA 5 </vt:lpstr>
      <vt:lpstr>SEMANA  6 </vt:lpstr>
      <vt:lpstr>SEMANA 7 </vt:lpstr>
      <vt:lpstr>SEMANA 8 </vt:lpstr>
      <vt:lpstr>Semana 9 </vt:lpstr>
      <vt:lpstr>Semana 10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e Comércio Internacional </dc:title>
  <dc:creator>Heloisa Burnquist</dc:creator>
  <cp:lastModifiedBy>Heloisa Burnquist</cp:lastModifiedBy>
  <cp:revision>6</cp:revision>
  <dcterms:created xsi:type="dcterms:W3CDTF">2020-08-14T13:29:56Z</dcterms:created>
  <dcterms:modified xsi:type="dcterms:W3CDTF">2020-08-19T18:44:54Z</dcterms:modified>
</cp:coreProperties>
</file>