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88" r:id="rId4"/>
    <p:sldId id="261" r:id="rId5"/>
    <p:sldId id="295" r:id="rId6"/>
    <p:sldId id="258" r:id="rId7"/>
    <p:sldId id="293" r:id="rId8"/>
    <p:sldId id="294" r:id="rId9"/>
    <p:sldId id="289" r:id="rId10"/>
    <p:sldId id="259" r:id="rId11"/>
    <p:sldId id="260" r:id="rId12"/>
    <p:sldId id="290" r:id="rId13"/>
    <p:sldId id="262" r:id="rId14"/>
    <p:sldId id="263" r:id="rId15"/>
    <p:sldId id="264" r:id="rId16"/>
    <p:sldId id="265" r:id="rId17"/>
    <p:sldId id="291" r:id="rId18"/>
    <p:sldId id="292" r:id="rId19"/>
    <p:sldId id="267" r:id="rId20"/>
    <p:sldId id="296" r:id="rId21"/>
    <p:sldId id="268" r:id="rId22"/>
    <p:sldId id="269" r:id="rId23"/>
    <p:sldId id="297" r:id="rId24"/>
    <p:sldId id="298" r:id="rId25"/>
    <p:sldId id="299" r:id="rId26"/>
    <p:sldId id="300" r:id="rId27"/>
    <p:sldId id="302" r:id="rId28"/>
    <p:sldId id="303" r:id="rId29"/>
    <p:sldId id="301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5AAA7-2ED0-4634-9B0B-EDAACB8A065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F9A5D6-1ABE-4862-8215-7821ED7795A1}">
      <dgm:prSet phldrT="[Texto]"/>
      <dgm:spPr/>
      <dgm:t>
        <a:bodyPr/>
        <a:lstStyle/>
        <a:p>
          <a:r>
            <a:rPr lang="pt-BR" dirty="0">
              <a:solidFill>
                <a:srgbClr val="000000"/>
              </a:solidFill>
              <a:latin typeface="Calibri"/>
            </a:rPr>
            <a:t>Preferências do Consumidor</a:t>
          </a:r>
          <a:endParaRPr lang="pt-BR" dirty="0"/>
        </a:p>
      </dgm:t>
    </dgm:pt>
    <dgm:pt modelId="{8B17767A-FE4D-4C64-A76B-3F4946CB23C2}" type="parTrans" cxnId="{32C1433E-5802-4F15-9B76-0C547C80D1D2}">
      <dgm:prSet/>
      <dgm:spPr/>
      <dgm:t>
        <a:bodyPr/>
        <a:lstStyle/>
        <a:p>
          <a:endParaRPr lang="pt-BR"/>
        </a:p>
      </dgm:t>
    </dgm:pt>
    <dgm:pt modelId="{4B37657E-C30E-4E91-8249-49403CD728B2}" type="sibTrans" cxnId="{32C1433E-5802-4F15-9B76-0C547C80D1D2}">
      <dgm:prSet/>
      <dgm:spPr/>
      <dgm:t>
        <a:bodyPr/>
        <a:lstStyle/>
        <a:p>
          <a:endParaRPr lang="pt-BR"/>
        </a:p>
      </dgm:t>
    </dgm:pt>
    <dgm:pt modelId="{24412443-7D21-45B9-922B-514F79BB7ECD}">
      <dgm:prSet phldrT="[Texto]"/>
      <dgm:spPr/>
      <dgm:t>
        <a:bodyPr/>
        <a:lstStyle/>
        <a:p>
          <a:r>
            <a:rPr lang="pt-BR" dirty="0"/>
            <a:t>Satisfação</a:t>
          </a:r>
        </a:p>
      </dgm:t>
    </dgm:pt>
    <dgm:pt modelId="{0EBFFD3A-BB19-44EF-928D-7A53E16E9D0A}" type="parTrans" cxnId="{82E49487-6AE1-4A66-A737-3452A5DF2E6D}">
      <dgm:prSet/>
      <dgm:spPr/>
      <dgm:t>
        <a:bodyPr/>
        <a:lstStyle/>
        <a:p>
          <a:endParaRPr lang="pt-BR"/>
        </a:p>
      </dgm:t>
    </dgm:pt>
    <dgm:pt modelId="{DAE06B0C-F95B-46A7-A4C8-D618F6552030}" type="sibTrans" cxnId="{82E49487-6AE1-4A66-A737-3452A5DF2E6D}">
      <dgm:prSet/>
      <dgm:spPr/>
      <dgm:t>
        <a:bodyPr/>
        <a:lstStyle/>
        <a:p>
          <a:endParaRPr lang="pt-BR"/>
        </a:p>
      </dgm:t>
    </dgm:pt>
    <dgm:pt modelId="{E61FAD6C-6709-422B-B5A3-D1E957F5F20B}">
      <dgm:prSet phldrT="[Texto]"/>
      <dgm:spPr/>
      <dgm:t>
        <a:bodyPr/>
        <a:lstStyle/>
        <a:p>
          <a:r>
            <a:rPr lang="pt-BR" dirty="0"/>
            <a:t>Utilidade</a:t>
          </a:r>
        </a:p>
      </dgm:t>
    </dgm:pt>
    <dgm:pt modelId="{7FBE7477-EAEF-4B96-90AA-512895C19AC7}" type="parTrans" cxnId="{AF0DE985-A34E-41B3-BAFB-D1C6522AD00E}">
      <dgm:prSet/>
      <dgm:spPr/>
      <dgm:t>
        <a:bodyPr/>
        <a:lstStyle/>
        <a:p>
          <a:endParaRPr lang="pt-BR"/>
        </a:p>
      </dgm:t>
    </dgm:pt>
    <dgm:pt modelId="{DF4FAC71-B605-4691-BCA2-6D680C27A5DF}" type="sibTrans" cxnId="{AF0DE985-A34E-41B3-BAFB-D1C6522AD00E}">
      <dgm:prSet/>
      <dgm:spPr/>
      <dgm:t>
        <a:bodyPr/>
        <a:lstStyle/>
        <a:p>
          <a:endParaRPr lang="pt-BR"/>
        </a:p>
      </dgm:t>
    </dgm:pt>
    <dgm:pt modelId="{FC952BB5-0AB5-4745-A298-432B658741C2}">
      <dgm:prSet phldrT="[Texto]"/>
      <dgm:spPr/>
      <dgm:t>
        <a:bodyPr/>
        <a:lstStyle/>
        <a:p>
          <a:r>
            <a:rPr lang="pt-BR" dirty="0">
              <a:solidFill>
                <a:srgbClr val="000000"/>
              </a:solidFill>
              <a:latin typeface="Calibri"/>
            </a:rPr>
            <a:t>Restrição Orçamentária</a:t>
          </a:r>
          <a:endParaRPr lang="pt-BR" dirty="0"/>
        </a:p>
      </dgm:t>
    </dgm:pt>
    <dgm:pt modelId="{EFB22718-9620-41B0-BA2B-1647AF0784B2}" type="parTrans" cxnId="{E900351E-F8E0-4877-9D63-6B018DB72FFA}">
      <dgm:prSet/>
      <dgm:spPr/>
      <dgm:t>
        <a:bodyPr/>
        <a:lstStyle/>
        <a:p>
          <a:endParaRPr lang="pt-BR"/>
        </a:p>
      </dgm:t>
    </dgm:pt>
    <dgm:pt modelId="{DB717AFD-8019-48F8-9DAC-0DA36AB0BC63}" type="sibTrans" cxnId="{E900351E-F8E0-4877-9D63-6B018DB72FFA}">
      <dgm:prSet/>
      <dgm:spPr/>
      <dgm:t>
        <a:bodyPr/>
        <a:lstStyle/>
        <a:p>
          <a:endParaRPr lang="pt-BR"/>
        </a:p>
      </dgm:t>
    </dgm:pt>
    <dgm:pt modelId="{3264ACEF-CE95-4854-9971-8EDB4917E525}">
      <dgm:prSet phldrT="[Texto]"/>
      <dgm:spPr/>
      <dgm:t>
        <a:bodyPr/>
        <a:lstStyle/>
        <a:p>
          <a:r>
            <a:rPr lang="pt-BR" dirty="0"/>
            <a:t>Renda</a:t>
          </a:r>
        </a:p>
      </dgm:t>
    </dgm:pt>
    <dgm:pt modelId="{138321F9-1DE1-410B-BD69-C2E61437F972}" type="parTrans" cxnId="{B555F981-1DED-43B6-8EA4-4B32ED1C9BA0}">
      <dgm:prSet/>
      <dgm:spPr/>
      <dgm:t>
        <a:bodyPr/>
        <a:lstStyle/>
        <a:p>
          <a:endParaRPr lang="pt-BR"/>
        </a:p>
      </dgm:t>
    </dgm:pt>
    <dgm:pt modelId="{FCF70C91-380D-40BF-A558-F84B84C1B1BE}" type="sibTrans" cxnId="{B555F981-1DED-43B6-8EA4-4B32ED1C9BA0}">
      <dgm:prSet/>
      <dgm:spPr/>
      <dgm:t>
        <a:bodyPr/>
        <a:lstStyle/>
        <a:p>
          <a:endParaRPr lang="pt-BR"/>
        </a:p>
      </dgm:t>
    </dgm:pt>
    <dgm:pt modelId="{E84F2F12-C6F4-48C2-836B-E07C32EB0E19}">
      <dgm:prSet phldrT="[Texto]"/>
      <dgm:spPr/>
      <dgm:t>
        <a:bodyPr/>
        <a:lstStyle/>
        <a:p>
          <a:r>
            <a:rPr lang="pt-BR" dirty="0"/>
            <a:t>Orçamento</a:t>
          </a:r>
        </a:p>
      </dgm:t>
    </dgm:pt>
    <dgm:pt modelId="{BEB7C6E2-EE97-48AA-8779-1988258BBC07}" type="parTrans" cxnId="{7DE2B3E0-61FE-427A-B925-65FC1FEA7FC8}">
      <dgm:prSet/>
      <dgm:spPr/>
      <dgm:t>
        <a:bodyPr/>
        <a:lstStyle/>
        <a:p>
          <a:endParaRPr lang="pt-BR"/>
        </a:p>
      </dgm:t>
    </dgm:pt>
    <dgm:pt modelId="{1244EF8B-89B7-42BD-BD96-027BA8B2DD36}" type="sibTrans" cxnId="{7DE2B3E0-61FE-427A-B925-65FC1FEA7FC8}">
      <dgm:prSet/>
      <dgm:spPr/>
      <dgm:t>
        <a:bodyPr/>
        <a:lstStyle/>
        <a:p>
          <a:endParaRPr lang="pt-BR"/>
        </a:p>
      </dgm:t>
    </dgm:pt>
    <dgm:pt modelId="{DB06CECB-ED24-4F6D-A814-0C12E2A29A34}">
      <dgm:prSet phldrT="[Texto]"/>
      <dgm:spPr/>
      <dgm:t>
        <a:bodyPr/>
        <a:lstStyle/>
        <a:p>
          <a:r>
            <a:rPr lang="pt-BR" dirty="0">
              <a:solidFill>
                <a:srgbClr val="000000"/>
              </a:solidFill>
              <a:latin typeface="Calibri"/>
            </a:rPr>
            <a:t>Escolha Conjunta</a:t>
          </a:r>
          <a:endParaRPr lang="pt-BR" dirty="0"/>
        </a:p>
      </dgm:t>
    </dgm:pt>
    <dgm:pt modelId="{9C8B89AC-9449-45CE-B05B-A9615A637617}" type="parTrans" cxnId="{D41A77EE-3EC9-4588-888A-A4DFC8E7E511}">
      <dgm:prSet/>
      <dgm:spPr/>
      <dgm:t>
        <a:bodyPr/>
        <a:lstStyle/>
        <a:p>
          <a:endParaRPr lang="pt-BR"/>
        </a:p>
      </dgm:t>
    </dgm:pt>
    <dgm:pt modelId="{1D89B49D-83F0-4F0E-AA69-D24E8CF4E600}" type="sibTrans" cxnId="{D41A77EE-3EC9-4588-888A-A4DFC8E7E511}">
      <dgm:prSet/>
      <dgm:spPr/>
      <dgm:t>
        <a:bodyPr/>
        <a:lstStyle/>
        <a:p>
          <a:endParaRPr lang="pt-BR"/>
        </a:p>
      </dgm:t>
    </dgm:pt>
    <dgm:pt modelId="{17E2F657-7D47-44CC-B25F-9326A8B24125}">
      <dgm:prSet phldrT="[Texto]"/>
      <dgm:spPr/>
      <dgm:t>
        <a:bodyPr/>
        <a:lstStyle/>
        <a:p>
          <a:r>
            <a:rPr lang="pt-BR" dirty="0"/>
            <a:t>Restrição Orçamentária</a:t>
          </a:r>
        </a:p>
      </dgm:t>
    </dgm:pt>
    <dgm:pt modelId="{7ED9114D-9684-46FB-84BD-BEF3E6456F55}" type="parTrans" cxnId="{154C11FD-C9FC-4D9F-86A5-A9F206A48F2B}">
      <dgm:prSet/>
      <dgm:spPr/>
      <dgm:t>
        <a:bodyPr/>
        <a:lstStyle/>
        <a:p>
          <a:endParaRPr lang="pt-BR"/>
        </a:p>
      </dgm:t>
    </dgm:pt>
    <dgm:pt modelId="{24C5D583-2BBA-4A17-B89D-2A0F105C0793}" type="sibTrans" cxnId="{154C11FD-C9FC-4D9F-86A5-A9F206A48F2B}">
      <dgm:prSet/>
      <dgm:spPr/>
      <dgm:t>
        <a:bodyPr/>
        <a:lstStyle/>
        <a:p>
          <a:endParaRPr lang="pt-BR"/>
        </a:p>
      </dgm:t>
    </dgm:pt>
    <dgm:pt modelId="{08BA2CF1-EA12-45AD-9017-10757A31BA89}">
      <dgm:prSet phldrT="[Texto]"/>
      <dgm:spPr/>
      <dgm:t>
        <a:bodyPr/>
        <a:lstStyle/>
        <a:p>
          <a:r>
            <a:rPr lang="pt-BR" dirty="0"/>
            <a:t>Utilidade</a:t>
          </a:r>
        </a:p>
      </dgm:t>
    </dgm:pt>
    <dgm:pt modelId="{602DBB27-4849-4F43-87A7-609E3ED7F04E}" type="parTrans" cxnId="{81AA3412-E22C-41D2-886B-FEB61D731B68}">
      <dgm:prSet/>
      <dgm:spPr/>
      <dgm:t>
        <a:bodyPr/>
        <a:lstStyle/>
        <a:p>
          <a:endParaRPr lang="pt-BR"/>
        </a:p>
      </dgm:t>
    </dgm:pt>
    <dgm:pt modelId="{7BAB5980-1714-484C-B01E-38DCFC38F058}" type="sibTrans" cxnId="{81AA3412-E22C-41D2-886B-FEB61D731B68}">
      <dgm:prSet/>
      <dgm:spPr/>
      <dgm:t>
        <a:bodyPr/>
        <a:lstStyle/>
        <a:p>
          <a:endParaRPr lang="pt-BR"/>
        </a:p>
      </dgm:t>
    </dgm:pt>
    <dgm:pt modelId="{2055B15F-C09B-4D84-8370-F90808C61BDE}" type="pres">
      <dgm:prSet presAssocID="{F785AAA7-2ED0-4634-9B0B-EDAACB8A06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1B77E8-5F22-463C-ACBC-26247D2C2D69}" type="pres">
      <dgm:prSet presAssocID="{F785AAA7-2ED0-4634-9B0B-EDAACB8A0652}" presName="tSp" presStyleCnt="0"/>
      <dgm:spPr/>
    </dgm:pt>
    <dgm:pt modelId="{85E7E98E-79D7-4836-8081-C388B0A805AC}" type="pres">
      <dgm:prSet presAssocID="{F785AAA7-2ED0-4634-9B0B-EDAACB8A0652}" presName="bSp" presStyleCnt="0"/>
      <dgm:spPr/>
    </dgm:pt>
    <dgm:pt modelId="{A5562033-D10D-4D34-9D61-0C12DFC69876}" type="pres">
      <dgm:prSet presAssocID="{F785AAA7-2ED0-4634-9B0B-EDAACB8A0652}" presName="process" presStyleCnt="0"/>
      <dgm:spPr/>
    </dgm:pt>
    <dgm:pt modelId="{9D4F2C99-26A5-4368-A304-76127470FCA5}" type="pres">
      <dgm:prSet presAssocID="{8AF9A5D6-1ABE-4862-8215-7821ED7795A1}" presName="composite1" presStyleCnt="0"/>
      <dgm:spPr/>
    </dgm:pt>
    <dgm:pt modelId="{B54F1905-35DF-40CE-8025-E3B288BC1495}" type="pres">
      <dgm:prSet presAssocID="{8AF9A5D6-1ABE-4862-8215-7821ED7795A1}" presName="dummyNode1" presStyleLbl="node1" presStyleIdx="0" presStyleCnt="3"/>
      <dgm:spPr/>
    </dgm:pt>
    <dgm:pt modelId="{FDAFA90A-65AB-4FB1-A99B-CD6E0A07A9BC}" type="pres">
      <dgm:prSet presAssocID="{8AF9A5D6-1ABE-4862-8215-7821ED7795A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F44B40-653A-4A9A-B748-1EB055C09A2F}" type="pres">
      <dgm:prSet presAssocID="{8AF9A5D6-1ABE-4862-8215-7821ED7795A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A4BEA9-5D81-4FA8-849A-7A68C77EDFA5}" type="pres">
      <dgm:prSet presAssocID="{8AF9A5D6-1ABE-4862-8215-7821ED7795A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6D7150-8F4C-4FA8-8110-47C11360AB99}" type="pres">
      <dgm:prSet presAssocID="{8AF9A5D6-1ABE-4862-8215-7821ED7795A1}" presName="connSite1" presStyleCnt="0"/>
      <dgm:spPr/>
    </dgm:pt>
    <dgm:pt modelId="{04B25EFC-833A-4E5E-810D-3E60124BADF0}" type="pres">
      <dgm:prSet presAssocID="{4B37657E-C30E-4E91-8249-49403CD728B2}" presName="Name9" presStyleLbl="sibTrans2D1" presStyleIdx="0" presStyleCnt="2"/>
      <dgm:spPr/>
      <dgm:t>
        <a:bodyPr/>
        <a:lstStyle/>
        <a:p>
          <a:endParaRPr lang="pt-BR"/>
        </a:p>
      </dgm:t>
    </dgm:pt>
    <dgm:pt modelId="{EA3FF563-3B82-4E85-B63F-7B0963137801}" type="pres">
      <dgm:prSet presAssocID="{FC952BB5-0AB5-4745-A298-432B658741C2}" presName="composite2" presStyleCnt="0"/>
      <dgm:spPr/>
    </dgm:pt>
    <dgm:pt modelId="{747C7045-5489-4B46-8B85-D47840CDF0EC}" type="pres">
      <dgm:prSet presAssocID="{FC952BB5-0AB5-4745-A298-432B658741C2}" presName="dummyNode2" presStyleLbl="node1" presStyleIdx="0" presStyleCnt="3"/>
      <dgm:spPr/>
    </dgm:pt>
    <dgm:pt modelId="{C9CD276A-236B-4378-BFBA-62B8A90F509B}" type="pres">
      <dgm:prSet presAssocID="{FC952BB5-0AB5-4745-A298-432B658741C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DE416B-7EC5-444B-99EA-868332892BEA}" type="pres">
      <dgm:prSet presAssocID="{FC952BB5-0AB5-4745-A298-432B658741C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0EB1EC-2083-4931-991E-D7E73D330FC4}" type="pres">
      <dgm:prSet presAssocID="{FC952BB5-0AB5-4745-A298-432B658741C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DBC58B-DCED-4F0B-AAC9-233117CC12FC}" type="pres">
      <dgm:prSet presAssocID="{FC952BB5-0AB5-4745-A298-432B658741C2}" presName="connSite2" presStyleCnt="0"/>
      <dgm:spPr/>
    </dgm:pt>
    <dgm:pt modelId="{1374FF61-152C-439A-B335-297794890AE8}" type="pres">
      <dgm:prSet presAssocID="{DB717AFD-8019-48F8-9DAC-0DA36AB0BC63}" presName="Name18" presStyleLbl="sibTrans2D1" presStyleIdx="1" presStyleCnt="2"/>
      <dgm:spPr/>
      <dgm:t>
        <a:bodyPr/>
        <a:lstStyle/>
        <a:p>
          <a:endParaRPr lang="pt-BR"/>
        </a:p>
      </dgm:t>
    </dgm:pt>
    <dgm:pt modelId="{E5205D26-D943-43F0-B96B-371018C0ED27}" type="pres">
      <dgm:prSet presAssocID="{DB06CECB-ED24-4F6D-A814-0C12E2A29A34}" presName="composite1" presStyleCnt="0"/>
      <dgm:spPr/>
    </dgm:pt>
    <dgm:pt modelId="{81B7379D-2A55-4ECE-9B7A-24B5C4368AC0}" type="pres">
      <dgm:prSet presAssocID="{DB06CECB-ED24-4F6D-A814-0C12E2A29A34}" presName="dummyNode1" presStyleLbl="node1" presStyleIdx="1" presStyleCnt="3"/>
      <dgm:spPr/>
    </dgm:pt>
    <dgm:pt modelId="{46895DD8-7DBD-4BEC-8030-E117D4950E63}" type="pres">
      <dgm:prSet presAssocID="{DB06CECB-ED24-4F6D-A814-0C12E2A29A3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E8A5AF-D27C-4FEC-845F-BAEA2F9C58A1}" type="pres">
      <dgm:prSet presAssocID="{DB06CECB-ED24-4F6D-A814-0C12E2A29A3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E5DD65-4F52-4528-B80D-1B42F940CAE8}" type="pres">
      <dgm:prSet presAssocID="{DB06CECB-ED24-4F6D-A814-0C12E2A29A3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D8F5A3-6A85-4D7A-AE4F-89D1EC67ED94}" type="pres">
      <dgm:prSet presAssocID="{DB06CECB-ED24-4F6D-A814-0C12E2A29A34}" presName="connSite1" presStyleCnt="0"/>
      <dgm:spPr/>
    </dgm:pt>
  </dgm:ptLst>
  <dgm:cxnLst>
    <dgm:cxn modelId="{F841111A-853A-4472-B366-D6C8CD0BB178}" type="presOf" srcId="{24412443-7D21-45B9-922B-514F79BB7ECD}" destId="{16F44B40-653A-4A9A-B748-1EB055C09A2F}" srcOrd="1" destOrd="0" presId="urn:microsoft.com/office/officeart/2005/8/layout/hProcess4"/>
    <dgm:cxn modelId="{D2E9E924-0251-4665-A4E0-9267CF5D8287}" type="presOf" srcId="{08BA2CF1-EA12-45AD-9017-10757A31BA89}" destId="{46895DD8-7DBD-4BEC-8030-E117D4950E63}" srcOrd="0" destOrd="1" presId="urn:microsoft.com/office/officeart/2005/8/layout/hProcess4"/>
    <dgm:cxn modelId="{B555F981-1DED-43B6-8EA4-4B32ED1C9BA0}" srcId="{FC952BB5-0AB5-4745-A298-432B658741C2}" destId="{3264ACEF-CE95-4854-9971-8EDB4917E525}" srcOrd="0" destOrd="0" parTransId="{138321F9-1DE1-410B-BD69-C2E61437F972}" sibTransId="{FCF70C91-380D-40BF-A558-F84B84C1B1BE}"/>
    <dgm:cxn modelId="{6A418A54-D33A-4A06-A6C8-D7B278898BC2}" type="presOf" srcId="{E61FAD6C-6709-422B-B5A3-D1E957F5F20B}" destId="{FDAFA90A-65AB-4FB1-A99B-CD6E0A07A9BC}" srcOrd="0" destOrd="1" presId="urn:microsoft.com/office/officeart/2005/8/layout/hProcess4"/>
    <dgm:cxn modelId="{A33FD793-C23E-418D-BE39-62BE417805D4}" type="presOf" srcId="{DB717AFD-8019-48F8-9DAC-0DA36AB0BC63}" destId="{1374FF61-152C-439A-B335-297794890AE8}" srcOrd="0" destOrd="0" presId="urn:microsoft.com/office/officeart/2005/8/layout/hProcess4"/>
    <dgm:cxn modelId="{154C11FD-C9FC-4D9F-86A5-A9F206A48F2B}" srcId="{DB06CECB-ED24-4F6D-A814-0C12E2A29A34}" destId="{17E2F657-7D47-44CC-B25F-9326A8B24125}" srcOrd="0" destOrd="0" parTransId="{7ED9114D-9684-46FB-84BD-BEF3E6456F55}" sibTransId="{24C5D583-2BBA-4A17-B89D-2A0F105C0793}"/>
    <dgm:cxn modelId="{7DE2B3E0-61FE-427A-B925-65FC1FEA7FC8}" srcId="{FC952BB5-0AB5-4745-A298-432B658741C2}" destId="{E84F2F12-C6F4-48C2-836B-E07C32EB0E19}" srcOrd="1" destOrd="0" parTransId="{BEB7C6E2-EE97-48AA-8779-1988258BBC07}" sibTransId="{1244EF8B-89B7-42BD-BD96-027BA8B2DD36}"/>
    <dgm:cxn modelId="{81AA3412-E22C-41D2-886B-FEB61D731B68}" srcId="{DB06CECB-ED24-4F6D-A814-0C12E2A29A34}" destId="{08BA2CF1-EA12-45AD-9017-10757A31BA89}" srcOrd="1" destOrd="0" parTransId="{602DBB27-4849-4F43-87A7-609E3ED7F04E}" sibTransId="{7BAB5980-1714-484C-B01E-38DCFC38F058}"/>
    <dgm:cxn modelId="{55A1C655-E053-4093-9316-494467DDB026}" type="presOf" srcId="{FC952BB5-0AB5-4745-A298-432B658741C2}" destId="{D60EB1EC-2083-4931-991E-D7E73D330FC4}" srcOrd="0" destOrd="0" presId="urn:microsoft.com/office/officeart/2005/8/layout/hProcess4"/>
    <dgm:cxn modelId="{82E49487-6AE1-4A66-A737-3452A5DF2E6D}" srcId="{8AF9A5D6-1ABE-4862-8215-7821ED7795A1}" destId="{24412443-7D21-45B9-922B-514F79BB7ECD}" srcOrd="0" destOrd="0" parTransId="{0EBFFD3A-BB19-44EF-928D-7A53E16E9D0A}" sibTransId="{DAE06B0C-F95B-46A7-A4C8-D618F6552030}"/>
    <dgm:cxn modelId="{83CF6FF0-2885-49C0-A51B-C193B41A2B20}" type="presOf" srcId="{8AF9A5D6-1ABE-4862-8215-7821ED7795A1}" destId="{AFA4BEA9-5D81-4FA8-849A-7A68C77EDFA5}" srcOrd="0" destOrd="0" presId="urn:microsoft.com/office/officeart/2005/8/layout/hProcess4"/>
    <dgm:cxn modelId="{B43BC7A5-C4D0-4046-A268-2FA8253DE99D}" type="presOf" srcId="{08BA2CF1-EA12-45AD-9017-10757A31BA89}" destId="{D5E8A5AF-D27C-4FEC-845F-BAEA2F9C58A1}" srcOrd="1" destOrd="1" presId="urn:microsoft.com/office/officeart/2005/8/layout/hProcess4"/>
    <dgm:cxn modelId="{4A4A7E28-9E76-45E3-AD59-B6215FD630B7}" type="presOf" srcId="{24412443-7D21-45B9-922B-514F79BB7ECD}" destId="{FDAFA90A-65AB-4FB1-A99B-CD6E0A07A9BC}" srcOrd="0" destOrd="0" presId="urn:microsoft.com/office/officeart/2005/8/layout/hProcess4"/>
    <dgm:cxn modelId="{32C1433E-5802-4F15-9B76-0C547C80D1D2}" srcId="{F785AAA7-2ED0-4634-9B0B-EDAACB8A0652}" destId="{8AF9A5D6-1ABE-4862-8215-7821ED7795A1}" srcOrd="0" destOrd="0" parTransId="{8B17767A-FE4D-4C64-A76B-3F4946CB23C2}" sibTransId="{4B37657E-C30E-4E91-8249-49403CD728B2}"/>
    <dgm:cxn modelId="{AF0DE985-A34E-41B3-BAFB-D1C6522AD00E}" srcId="{8AF9A5D6-1ABE-4862-8215-7821ED7795A1}" destId="{E61FAD6C-6709-422B-B5A3-D1E957F5F20B}" srcOrd="1" destOrd="0" parTransId="{7FBE7477-EAEF-4B96-90AA-512895C19AC7}" sibTransId="{DF4FAC71-B605-4691-BCA2-6D680C27A5DF}"/>
    <dgm:cxn modelId="{EE4F44FD-46A6-40CF-ADC6-D95339C6D608}" type="presOf" srcId="{E61FAD6C-6709-422B-B5A3-D1E957F5F20B}" destId="{16F44B40-653A-4A9A-B748-1EB055C09A2F}" srcOrd="1" destOrd="1" presId="urn:microsoft.com/office/officeart/2005/8/layout/hProcess4"/>
    <dgm:cxn modelId="{487035CD-6E22-40C0-A18B-DBDB2B1EA02A}" type="presOf" srcId="{3264ACEF-CE95-4854-9971-8EDB4917E525}" destId="{5BDE416B-7EC5-444B-99EA-868332892BEA}" srcOrd="1" destOrd="0" presId="urn:microsoft.com/office/officeart/2005/8/layout/hProcess4"/>
    <dgm:cxn modelId="{58C1F4C1-0E52-4A25-9712-4828D35C3B11}" type="presOf" srcId="{F785AAA7-2ED0-4634-9B0B-EDAACB8A0652}" destId="{2055B15F-C09B-4D84-8370-F90808C61BDE}" srcOrd="0" destOrd="0" presId="urn:microsoft.com/office/officeart/2005/8/layout/hProcess4"/>
    <dgm:cxn modelId="{C4F09475-239B-4997-A0CA-A3EF2CA692AD}" type="presOf" srcId="{17E2F657-7D47-44CC-B25F-9326A8B24125}" destId="{46895DD8-7DBD-4BEC-8030-E117D4950E63}" srcOrd="0" destOrd="0" presId="urn:microsoft.com/office/officeart/2005/8/layout/hProcess4"/>
    <dgm:cxn modelId="{EC44447D-F2DC-427C-9FA2-328F69052B14}" type="presOf" srcId="{E84F2F12-C6F4-48C2-836B-E07C32EB0E19}" destId="{C9CD276A-236B-4378-BFBA-62B8A90F509B}" srcOrd="0" destOrd="1" presId="urn:microsoft.com/office/officeart/2005/8/layout/hProcess4"/>
    <dgm:cxn modelId="{7DFF4736-F475-48D8-BC5E-C81CC200598E}" type="presOf" srcId="{4B37657E-C30E-4E91-8249-49403CD728B2}" destId="{04B25EFC-833A-4E5E-810D-3E60124BADF0}" srcOrd="0" destOrd="0" presId="urn:microsoft.com/office/officeart/2005/8/layout/hProcess4"/>
    <dgm:cxn modelId="{108B7ACA-77AA-4994-A724-B121B64A9E10}" type="presOf" srcId="{E84F2F12-C6F4-48C2-836B-E07C32EB0E19}" destId="{5BDE416B-7EC5-444B-99EA-868332892BEA}" srcOrd="1" destOrd="1" presId="urn:microsoft.com/office/officeart/2005/8/layout/hProcess4"/>
    <dgm:cxn modelId="{D41A77EE-3EC9-4588-888A-A4DFC8E7E511}" srcId="{F785AAA7-2ED0-4634-9B0B-EDAACB8A0652}" destId="{DB06CECB-ED24-4F6D-A814-0C12E2A29A34}" srcOrd="2" destOrd="0" parTransId="{9C8B89AC-9449-45CE-B05B-A9615A637617}" sibTransId="{1D89B49D-83F0-4F0E-AA69-D24E8CF4E600}"/>
    <dgm:cxn modelId="{A89ACCF7-EFAE-40C0-86F5-80CDE4C6C25C}" type="presOf" srcId="{3264ACEF-CE95-4854-9971-8EDB4917E525}" destId="{C9CD276A-236B-4378-BFBA-62B8A90F509B}" srcOrd="0" destOrd="0" presId="urn:microsoft.com/office/officeart/2005/8/layout/hProcess4"/>
    <dgm:cxn modelId="{E900351E-F8E0-4877-9D63-6B018DB72FFA}" srcId="{F785AAA7-2ED0-4634-9B0B-EDAACB8A0652}" destId="{FC952BB5-0AB5-4745-A298-432B658741C2}" srcOrd="1" destOrd="0" parTransId="{EFB22718-9620-41B0-BA2B-1647AF0784B2}" sibTransId="{DB717AFD-8019-48F8-9DAC-0DA36AB0BC63}"/>
    <dgm:cxn modelId="{895D9CFD-51D8-4DB9-A50B-1B1E3956957A}" type="presOf" srcId="{17E2F657-7D47-44CC-B25F-9326A8B24125}" destId="{D5E8A5AF-D27C-4FEC-845F-BAEA2F9C58A1}" srcOrd="1" destOrd="0" presId="urn:microsoft.com/office/officeart/2005/8/layout/hProcess4"/>
    <dgm:cxn modelId="{A85AB179-08C1-46AA-8FAA-24C4C8CE74E7}" type="presOf" srcId="{DB06CECB-ED24-4F6D-A814-0C12E2A29A34}" destId="{7EE5DD65-4F52-4528-B80D-1B42F940CAE8}" srcOrd="0" destOrd="0" presId="urn:microsoft.com/office/officeart/2005/8/layout/hProcess4"/>
    <dgm:cxn modelId="{1ADFDEA2-0EBC-4DAA-8D65-D98C1D466066}" type="presParOf" srcId="{2055B15F-C09B-4D84-8370-F90808C61BDE}" destId="{4D1B77E8-5F22-463C-ACBC-26247D2C2D69}" srcOrd="0" destOrd="0" presId="urn:microsoft.com/office/officeart/2005/8/layout/hProcess4"/>
    <dgm:cxn modelId="{BD2B6C16-8955-4B5D-B68F-107D53B803CF}" type="presParOf" srcId="{2055B15F-C09B-4D84-8370-F90808C61BDE}" destId="{85E7E98E-79D7-4836-8081-C388B0A805AC}" srcOrd="1" destOrd="0" presId="urn:microsoft.com/office/officeart/2005/8/layout/hProcess4"/>
    <dgm:cxn modelId="{D424DEA8-3234-4361-B247-22E49A2AFEE7}" type="presParOf" srcId="{2055B15F-C09B-4D84-8370-F90808C61BDE}" destId="{A5562033-D10D-4D34-9D61-0C12DFC69876}" srcOrd="2" destOrd="0" presId="urn:microsoft.com/office/officeart/2005/8/layout/hProcess4"/>
    <dgm:cxn modelId="{EF6A3152-F35B-454E-A37A-F2A86BBD28C3}" type="presParOf" srcId="{A5562033-D10D-4D34-9D61-0C12DFC69876}" destId="{9D4F2C99-26A5-4368-A304-76127470FCA5}" srcOrd="0" destOrd="0" presId="urn:microsoft.com/office/officeart/2005/8/layout/hProcess4"/>
    <dgm:cxn modelId="{7EA66A42-949C-487D-876F-36C37D653A18}" type="presParOf" srcId="{9D4F2C99-26A5-4368-A304-76127470FCA5}" destId="{B54F1905-35DF-40CE-8025-E3B288BC1495}" srcOrd="0" destOrd="0" presId="urn:microsoft.com/office/officeart/2005/8/layout/hProcess4"/>
    <dgm:cxn modelId="{FBC71C5B-1637-490A-A677-6D2D82A6CF99}" type="presParOf" srcId="{9D4F2C99-26A5-4368-A304-76127470FCA5}" destId="{FDAFA90A-65AB-4FB1-A99B-CD6E0A07A9BC}" srcOrd="1" destOrd="0" presId="urn:microsoft.com/office/officeart/2005/8/layout/hProcess4"/>
    <dgm:cxn modelId="{2CAED267-5473-4637-8290-64CDF0747384}" type="presParOf" srcId="{9D4F2C99-26A5-4368-A304-76127470FCA5}" destId="{16F44B40-653A-4A9A-B748-1EB055C09A2F}" srcOrd="2" destOrd="0" presId="urn:microsoft.com/office/officeart/2005/8/layout/hProcess4"/>
    <dgm:cxn modelId="{8BA56CBD-CB97-4679-ACA2-68263168A10E}" type="presParOf" srcId="{9D4F2C99-26A5-4368-A304-76127470FCA5}" destId="{AFA4BEA9-5D81-4FA8-849A-7A68C77EDFA5}" srcOrd="3" destOrd="0" presId="urn:microsoft.com/office/officeart/2005/8/layout/hProcess4"/>
    <dgm:cxn modelId="{71BEF794-4AA4-4317-99B4-E669E0689AF7}" type="presParOf" srcId="{9D4F2C99-26A5-4368-A304-76127470FCA5}" destId="{8C6D7150-8F4C-4FA8-8110-47C11360AB99}" srcOrd="4" destOrd="0" presId="urn:microsoft.com/office/officeart/2005/8/layout/hProcess4"/>
    <dgm:cxn modelId="{924AD834-88BE-4979-A42A-3EF7CBE5DA47}" type="presParOf" srcId="{A5562033-D10D-4D34-9D61-0C12DFC69876}" destId="{04B25EFC-833A-4E5E-810D-3E60124BADF0}" srcOrd="1" destOrd="0" presId="urn:microsoft.com/office/officeart/2005/8/layout/hProcess4"/>
    <dgm:cxn modelId="{A18B9B60-1F70-47EA-A948-EE3EA2E50C62}" type="presParOf" srcId="{A5562033-D10D-4D34-9D61-0C12DFC69876}" destId="{EA3FF563-3B82-4E85-B63F-7B0963137801}" srcOrd="2" destOrd="0" presId="urn:microsoft.com/office/officeart/2005/8/layout/hProcess4"/>
    <dgm:cxn modelId="{591DAFA5-AFC2-4EB1-9E39-9FA7E848C2BC}" type="presParOf" srcId="{EA3FF563-3B82-4E85-B63F-7B0963137801}" destId="{747C7045-5489-4B46-8B85-D47840CDF0EC}" srcOrd="0" destOrd="0" presId="urn:microsoft.com/office/officeart/2005/8/layout/hProcess4"/>
    <dgm:cxn modelId="{7A2AC927-8B6B-4084-B924-A968413633C1}" type="presParOf" srcId="{EA3FF563-3B82-4E85-B63F-7B0963137801}" destId="{C9CD276A-236B-4378-BFBA-62B8A90F509B}" srcOrd="1" destOrd="0" presId="urn:microsoft.com/office/officeart/2005/8/layout/hProcess4"/>
    <dgm:cxn modelId="{1A8D0127-DD7D-4DC1-A9F9-C05CA4390989}" type="presParOf" srcId="{EA3FF563-3B82-4E85-B63F-7B0963137801}" destId="{5BDE416B-7EC5-444B-99EA-868332892BEA}" srcOrd="2" destOrd="0" presId="urn:microsoft.com/office/officeart/2005/8/layout/hProcess4"/>
    <dgm:cxn modelId="{5D89C0E5-1DCB-4E38-A84E-89CA2FE0B823}" type="presParOf" srcId="{EA3FF563-3B82-4E85-B63F-7B0963137801}" destId="{D60EB1EC-2083-4931-991E-D7E73D330FC4}" srcOrd="3" destOrd="0" presId="urn:microsoft.com/office/officeart/2005/8/layout/hProcess4"/>
    <dgm:cxn modelId="{48CB0FA2-4618-4124-BAC0-ECEA3BD9983C}" type="presParOf" srcId="{EA3FF563-3B82-4E85-B63F-7B0963137801}" destId="{13DBC58B-DCED-4F0B-AAC9-233117CC12FC}" srcOrd="4" destOrd="0" presId="urn:microsoft.com/office/officeart/2005/8/layout/hProcess4"/>
    <dgm:cxn modelId="{48A84D8B-E92E-48BE-BAB8-146CA02BF3F2}" type="presParOf" srcId="{A5562033-D10D-4D34-9D61-0C12DFC69876}" destId="{1374FF61-152C-439A-B335-297794890AE8}" srcOrd="3" destOrd="0" presId="urn:microsoft.com/office/officeart/2005/8/layout/hProcess4"/>
    <dgm:cxn modelId="{22DCBEA1-5ABF-49B9-B236-8B3154BB8A40}" type="presParOf" srcId="{A5562033-D10D-4D34-9D61-0C12DFC69876}" destId="{E5205D26-D943-43F0-B96B-371018C0ED27}" srcOrd="4" destOrd="0" presId="urn:microsoft.com/office/officeart/2005/8/layout/hProcess4"/>
    <dgm:cxn modelId="{1C003C28-6D57-439A-8ACB-10CD631210A1}" type="presParOf" srcId="{E5205D26-D943-43F0-B96B-371018C0ED27}" destId="{81B7379D-2A55-4ECE-9B7A-24B5C4368AC0}" srcOrd="0" destOrd="0" presId="urn:microsoft.com/office/officeart/2005/8/layout/hProcess4"/>
    <dgm:cxn modelId="{01CB2317-BF30-49B4-A33A-CA7DD3AC67EC}" type="presParOf" srcId="{E5205D26-D943-43F0-B96B-371018C0ED27}" destId="{46895DD8-7DBD-4BEC-8030-E117D4950E63}" srcOrd="1" destOrd="0" presId="urn:microsoft.com/office/officeart/2005/8/layout/hProcess4"/>
    <dgm:cxn modelId="{BE026B2F-7DF9-4A6A-B7B5-6E8736E45ACA}" type="presParOf" srcId="{E5205D26-D943-43F0-B96B-371018C0ED27}" destId="{D5E8A5AF-D27C-4FEC-845F-BAEA2F9C58A1}" srcOrd="2" destOrd="0" presId="urn:microsoft.com/office/officeart/2005/8/layout/hProcess4"/>
    <dgm:cxn modelId="{1C0B47B3-91CE-49E7-B694-F61734ED99D6}" type="presParOf" srcId="{E5205D26-D943-43F0-B96B-371018C0ED27}" destId="{7EE5DD65-4F52-4528-B80D-1B42F940CAE8}" srcOrd="3" destOrd="0" presId="urn:microsoft.com/office/officeart/2005/8/layout/hProcess4"/>
    <dgm:cxn modelId="{28088A69-285A-4243-B132-5144F9677D0B}" type="presParOf" srcId="{E5205D26-D943-43F0-B96B-371018C0ED27}" destId="{90D8F5A3-6A85-4D7A-AE4F-89D1EC67ED9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AF657-BD71-40AD-8645-7D3BAC908B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FE6A347-0B65-487A-BE2B-89C5F7F56BB2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1-</a:t>
          </a:r>
          <a:r>
            <a:rPr lang="pt-BR" dirty="0"/>
            <a:t> </a:t>
          </a:r>
          <a:r>
            <a:rPr lang="pt-BR" dirty="0">
              <a:solidFill>
                <a:srgbClr val="000000"/>
              </a:solidFill>
              <a:latin typeface="Calibri"/>
            </a:rPr>
            <a:t>Preferências são completas</a:t>
          </a:r>
          <a:r>
            <a:rPr lang="pt-BR" dirty="0"/>
            <a:t> </a:t>
          </a:r>
        </a:p>
      </dgm:t>
    </dgm:pt>
    <dgm:pt modelId="{CBD16B56-4E48-49B4-9FB0-E02ED2E7B1A0}" type="parTrans" cxnId="{7E601C38-5412-4A19-8EE0-55C147C18EC2}">
      <dgm:prSet/>
      <dgm:spPr/>
      <dgm:t>
        <a:bodyPr/>
        <a:lstStyle/>
        <a:p>
          <a:endParaRPr lang="pt-BR"/>
        </a:p>
      </dgm:t>
    </dgm:pt>
    <dgm:pt modelId="{FC8272BF-1EDD-4599-98FF-108D330948A7}" type="sibTrans" cxnId="{7E601C38-5412-4A19-8EE0-55C147C18EC2}">
      <dgm:prSet/>
      <dgm:spPr/>
      <dgm:t>
        <a:bodyPr/>
        <a:lstStyle/>
        <a:p>
          <a:endParaRPr lang="pt-BR"/>
        </a:p>
      </dgm:t>
    </dgm:pt>
    <dgm:pt modelId="{FA4267F2-A8DB-498C-9A9F-2EE422B6C9B7}">
      <dgm:prSet phldrT="[Texto]"/>
      <dgm:spPr/>
      <dgm:t>
        <a:bodyPr/>
        <a:lstStyle/>
        <a:p>
          <a:pPr>
            <a:buNone/>
          </a:pPr>
          <a:r>
            <a:rPr lang="pt-BR" dirty="0">
              <a:solidFill>
                <a:srgbClr val="000000"/>
              </a:solidFill>
              <a:latin typeface="Calibri"/>
            </a:rPr>
            <a:t>Indica que os consumidores podem comparar e ordenar todas as cestas de mercado.</a:t>
          </a:r>
          <a:endParaRPr lang="pt-BR" dirty="0"/>
        </a:p>
      </dgm:t>
    </dgm:pt>
    <dgm:pt modelId="{4A0FF553-282A-4674-BC33-7DB8F5EE2124}" type="parTrans" cxnId="{2F0EFF95-1117-4CD1-9C33-E6D2073BF621}">
      <dgm:prSet/>
      <dgm:spPr/>
      <dgm:t>
        <a:bodyPr/>
        <a:lstStyle/>
        <a:p>
          <a:endParaRPr lang="pt-BR"/>
        </a:p>
      </dgm:t>
    </dgm:pt>
    <dgm:pt modelId="{EB9DF87E-11BD-467C-B86E-223FDADDA606}" type="sibTrans" cxnId="{2F0EFF95-1117-4CD1-9C33-E6D2073BF621}">
      <dgm:prSet/>
      <dgm:spPr/>
      <dgm:t>
        <a:bodyPr/>
        <a:lstStyle/>
        <a:p>
          <a:endParaRPr lang="pt-BR"/>
        </a:p>
      </dgm:t>
    </dgm:pt>
    <dgm:pt modelId="{EE9C8FE0-52A5-41E1-8231-9802261C3EFE}">
      <dgm:prSet phldrT="[Texto]"/>
      <dgm:spPr/>
      <dgm:t>
        <a:bodyPr/>
        <a:lstStyle/>
        <a:p>
          <a:r>
            <a:rPr lang="pt-BR" dirty="0">
              <a:solidFill>
                <a:srgbClr val="000000"/>
              </a:solidFill>
              <a:latin typeface="Calibri"/>
            </a:rPr>
            <a:t>2 - As preferências são transitivas</a:t>
          </a:r>
          <a:endParaRPr lang="pt-BR" dirty="0"/>
        </a:p>
      </dgm:t>
    </dgm:pt>
    <dgm:pt modelId="{4432060D-9AF2-42CC-A8AB-D7E48FD77738}" type="parTrans" cxnId="{1C103655-9D78-48D7-BE5D-E1EA68A2530B}">
      <dgm:prSet/>
      <dgm:spPr/>
      <dgm:t>
        <a:bodyPr/>
        <a:lstStyle/>
        <a:p>
          <a:endParaRPr lang="pt-BR"/>
        </a:p>
      </dgm:t>
    </dgm:pt>
    <dgm:pt modelId="{93070B91-F4E2-4FE0-9B4B-578CE45337BE}" type="sibTrans" cxnId="{1C103655-9D78-48D7-BE5D-E1EA68A2530B}">
      <dgm:prSet/>
      <dgm:spPr/>
      <dgm:t>
        <a:bodyPr/>
        <a:lstStyle/>
        <a:p>
          <a:endParaRPr lang="pt-BR"/>
        </a:p>
      </dgm:t>
    </dgm:pt>
    <dgm:pt modelId="{E0E32B91-96AB-4CE3-98A6-C2FE0CC58BE7}">
      <dgm:prSet phldrT="[Texto]"/>
      <dgm:spPr/>
      <dgm:t>
        <a:bodyPr/>
        <a:lstStyle/>
        <a:p>
          <a:pPr>
            <a:buNone/>
          </a:pPr>
          <a:r>
            <a:rPr lang="pt-BR" dirty="0">
              <a:solidFill>
                <a:srgbClr val="000000"/>
              </a:solidFill>
              <a:latin typeface="Calibri"/>
            </a:rPr>
            <a:t>Se A&gt;B e B&gt;C então A&gt;C</a:t>
          </a:r>
          <a:endParaRPr lang="pt-BR" dirty="0"/>
        </a:p>
      </dgm:t>
    </dgm:pt>
    <dgm:pt modelId="{7B50784B-D02D-41C0-B05E-3060DD6B1B8B}" type="parTrans" cxnId="{F2B31EEC-93E3-4A7C-804F-8CB8648D7547}">
      <dgm:prSet/>
      <dgm:spPr/>
      <dgm:t>
        <a:bodyPr/>
        <a:lstStyle/>
        <a:p>
          <a:endParaRPr lang="pt-BR"/>
        </a:p>
      </dgm:t>
    </dgm:pt>
    <dgm:pt modelId="{C640B775-DC0F-4945-B468-97301195A5CB}" type="sibTrans" cxnId="{F2B31EEC-93E3-4A7C-804F-8CB8648D7547}">
      <dgm:prSet/>
      <dgm:spPr/>
      <dgm:t>
        <a:bodyPr/>
        <a:lstStyle/>
        <a:p>
          <a:endParaRPr lang="pt-BR"/>
        </a:p>
      </dgm:t>
    </dgm:pt>
    <dgm:pt modelId="{7A26C27B-0B98-44FF-96DE-1949F715CC63}">
      <dgm:prSet phldrT="[Texto]"/>
      <dgm:spPr/>
      <dgm:t>
        <a:bodyPr/>
        <a:lstStyle/>
        <a:p>
          <a:r>
            <a:rPr lang="pt-BR" dirty="0">
              <a:solidFill>
                <a:srgbClr val="000000"/>
              </a:solidFill>
              <a:latin typeface="Calibri"/>
            </a:rPr>
            <a:t>3 - Consumidores sempre preferem maiores quantidades de uma mercadoria</a:t>
          </a:r>
          <a:endParaRPr lang="pt-BR" dirty="0"/>
        </a:p>
      </dgm:t>
    </dgm:pt>
    <dgm:pt modelId="{4F30B1DF-EFD7-4FC5-8653-D2DE9FA010C0}" type="parTrans" cxnId="{0A36FF22-11BA-4D30-B759-F9B432EC7F8D}">
      <dgm:prSet/>
      <dgm:spPr/>
      <dgm:t>
        <a:bodyPr/>
        <a:lstStyle/>
        <a:p>
          <a:endParaRPr lang="pt-BR"/>
        </a:p>
      </dgm:t>
    </dgm:pt>
    <dgm:pt modelId="{1D6CA099-2E65-4932-9744-413EDF1FE4CC}" type="sibTrans" cxnId="{0A36FF22-11BA-4D30-B759-F9B432EC7F8D}">
      <dgm:prSet/>
      <dgm:spPr/>
      <dgm:t>
        <a:bodyPr/>
        <a:lstStyle/>
        <a:p>
          <a:endParaRPr lang="pt-BR"/>
        </a:p>
      </dgm:t>
    </dgm:pt>
    <dgm:pt modelId="{7D1E9AB6-4A3D-456F-8D42-2B2CCED34002}" type="pres">
      <dgm:prSet presAssocID="{131AF657-BD71-40AD-8645-7D3BAC908B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831A6A-EC5C-4D39-91E7-15C34CF456DC}" type="pres">
      <dgm:prSet presAssocID="{4FE6A347-0B65-487A-BE2B-89C5F7F56BB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BAEA27-C66B-4E05-9BEB-720F3C56C4A1}" type="pres">
      <dgm:prSet presAssocID="{4FE6A347-0B65-487A-BE2B-89C5F7F56B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9FE222-F000-4456-9CE1-0F9A3A5F2EB8}" type="pres">
      <dgm:prSet presAssocID="{EE9C8FE0-52A5-41E1-8231-9802261C3EFE}" presName="parentText" presStyleLbl="node1" presStyleIdx="1" presStyleCnt="3" custLinFactNeighborX="7863" custLinFactNeighborY="-213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15034-8E5B-4CB2-ACD8-A8DF6F7F9873}" type="pres">
      <dgm:prSet presAssocID="{EE9C8FE0-52A5-41E1-8231-9802261C3EF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C5B42A-1432-4AA4-89BA-9EDB83B48A76}" type="pres">
      <dgm:prSet presAssocID="{7A26C27B-0B98-44FF-96DE-1949F715CC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A36FF22-11BA-4D30-B759-F9B432EC7F8D}" srcId="{131AF657-BD71-40AD-8645-7D3BAC908B2A}" destId="{7A26C27B-0B98-44FF-96DE-1949F715CC63}" srcOrd="2" destOrd="0" parTransId="{4F30B1DF-EFD7-4FC5-8653-D2DE9FA010C0}" sibTransId="{1D6CA099-2E65-4932-9744-413EDF1FE4CC}"/>
    <dgm:cxn modelId="{2F0EFF95-1117-4CD1-9C33-E6D2073BF621}" srcId="{4FE6A347-0B65-487A-BE2B-89C5F7F56BB2}" destId="{FA4267F2-A8DB-498C-9A9F-2EE422B6C9B7}" srcOrd="0" destOrd="0" parTransId="{4A0FF553-282A-4674-BC33-7DB8F5EE2124}" sibTransId="{EB9DF87E-11BD-467C-B86E-223FDADDA606}"/>
    <dgm:cxn modelId="{3A2AEAD5-C2A6-4E10-863A-9A14810E31D3}" type="presOf" srcId="{7A26C27B-0B98-44FF-96DE-1949F715CC63}" destId="{BCC5B42A-1432-4AA4-89BA-9EDB83B48A76}" srcOrd="0" destOrd="0" presId="urn:microsoft.com/office/officeart/2005/8/layout/vList2"/>
    <dgm:cxn modelId="{C589B645-8D61-41CA-8B53-D2BC42DEE3A2}" type="presOf" srcId="{E0E32B91-96AB-4CE3-98A6-C2FE0CC58BE7}" destId="{FC215034-8E5B-4CB2-ACD8-A8DF6F7F9873}" srcOrd="0" destOrd="0" presId="urn:microsoft.com/office/officeart/2005/8/layout/vList2"/>
    <dgm:cxn modelId="{CB60A8A8-D058-493D-9383-0740BA59C4A0}" type="presOf" srcId="{FA4267F2-A8DB-498C-9A9F-2EE422B6C9B7}" destId="{34BAEA27-C66B-4E05-9BEB-720F3C56C4A1}" srcOrd="0" destOrd="0" presId="urn:microsoft.com/office/officeart/2005/8/layout/vList2"/>
    <dgm:cxn modelId="{7E601C38-5412-4A19-8EE0-55C147C18EC2}" srcId="{131AF657-BD71-40AD-8645-7D3BAC908B2A}" destId="{4FE6A347-0B65-487A-BE2B-89C5F7F56BB2}" srcOrd="0" destOrd="0" parTransId="{CBD16B56-4E48-49B4-9FB0-E02ED2E7B1A0}" sibTransId="{FC8272BF-1EDD-4599-98FF-108D330948A7}"/>
    <dgm:cxn modelId="{F2B31EEC-93E3-4A7C-804F-8CB8648D7547}" srcId="{EE9C8FE0-52A5-41E1-8231-9802261C3EFE}" destId="{E0E32B91-96AB-4CE3-98A6-C2FE0CC58BE7}" srcOrd="0" destOrd="0" parTransId="{7B50784B-D02D-41C0-B05E-3060DD6B1B8B}" sibTransId="{C640B775-DC0F-4945-B468-97301195A5CB}"/>
    <dgm:cxn modelId="{1C103655-9D78-48D7-BE5D-E1EA68A2530B}" srcId="{131AF657-BD71-40AD-8645-7D3BAC908B2A}" destId="{EE9C8FE0-52A5-41E1-8231-9802261C3EFE}" srcOrd="1" destOrd="0" parTransId="{4432060D-9AF2-42CC-A8AB-D7E48FD77738}" sibTransId="{93070B91-F4E2-4FE0-9B4B-578CE45337BE}"/>
    <dgm:cxn modelId="{F2C6D38B-A228-48EB-AC1A-194B442DA616}" type="presOf" srcId="{4FE6A347-0B65-487A-BE2B-89C5F7F56BB2}" destId="{09831A6A-EC5C-4D39-91E7-15C34CF456DC}" srcOrd="0" destOrd="0" presId="urn:microsoft.com/office/officeart/2005/8/layout/vList2"/>
    <dgm:cxn modelId="{E3E41147-A445-417B-B2AD-22EDF16389B7}" type="presOf" srcId="{131AF657-BD71-40AD-8645-7D3BAC908B2A}" destId="{7D1E9AB6-4A3D-456F-8D42-2B2CCED34002}" srcOrd="0" destOrd="0" presId="urn:microsoft.com/office/officeart/2005/8/layout/vList2"/>
    <dgm:cxn modelId="{0E72D7FD-AE09-436A-BE50-46CB46189EE7}" type="presOf" srcId="{EE9C8FE0-52A5-41E1-8231-9802261C3EFE}" destId="{B09FE222-F000-4456-9CE1-0F9A3A5F2EB8}" srcOrd="0" destOrd="0" presId="urn:microsoft.com/office/officeart/2005/8/layout/vList2"/>
    <dgm:cxn modelId="{9260E12B-9EE9-472F-8C81-5B17DF6A3361}" type="presParOf" srcId="{7D1E9AB6-4A3D-456F-8D42-2B2CCED34002}" destId="{09831A6A-EC5C-4D39-91E7-15C34CF456DC}" srcOrd="0" destOrd="0" presId="urn:microsoft.com/office/officeart/2005/8/layout/vList2"/>
    <dgm:cxn modelId="{A4E0B48C-B7BC-4663-B5CB-183F381410B8}" type="presParOf" srcId="{7D1E9AB6-4A3D-456F-8D42-2B2CCED34002}" destId="{34BAEA27-C66B-4E05-9BEB-720F3C56C4A1}" srcOrd="1" destOrd="0" presId="urn:microsoft.com/office/officeart/2005/8/layout/vList2"/>
    <dgm:cxn modelId="{91AFDEFA-D174-4DCF-9FDA-270E142F038C}" type="presParOf" srcId="{7D1E9AB6-4A3D-456F-8D42-2B2CCED34002}" destId="{B09FE222-F000-4456-9CE1-0F9A3A5F2EB8}" srcOrd="2" destOrd="0" presId="urn:microsoft.com/office/officeart/2005/8/layout/vList2"/>
    <dgm:cxn modelId="{9F368502-A8F3-49D1-94EA-4C0B94A5A2AE}" type="presParOf" srcId="{7D1E9AB6-4A3D-456F-8D42-2B2CCED34002}" destId="{FC215034-8E5B-4CB2-ACD8-A8DF6F7F9873}" srcOrd="3" destOrd="0" presId="urn:microsoft.com/office/officeart/2005/8/layout/vList2"/>
    <dgm:cxn modelId="{14139A6E-6C21-483B-856B-F250155574DF}" type="presParOf" srcId="{7D1E9AB6-4A3D-456F-8D42-2B2CCED34002}" destId="{BCC5B42A-1432-4AA4-89BA-9EDB83B48A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B5512D-FBEC-49F6-9AF1-DE7C0833F72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D832BD-8C8A-4D6A-B086-B7C93FEC1D45}">
      <dgm:prSet phldrT="[Texto]"/>
      <dgm:spPr/>
      <dgm:t>
        <a:bodyPr/>
        <a:lstStyle/>
        <a:p>
          <a:r>
            <a:rPr lang="pt-BR" dirty="0">
              <a:solidFill>
                <a:srgbClr val="000000"/>
              </a:solidFill>
              <a:latin typeface="Calibri"/>
            </a:rPr>
            <a:t>1- a taxa pela qual podemos trocar um bem por outro varia 1</a:t>
          </a:r>
          <a:endParaRPr lang="pt-BR" dirty="0"/>
        </a:p>
      </dgm:t>
    </dgm:pt>
    <dgm:pt modelId="{E6A63B4C-428A-44B8-81EB-DC31C9BB022B}" type="parTrans" cxnId="{9271470C-4D94-4755-B53C-0C1D99AD5060}">
      <dgm:prSet/>
      <dgm:spPr/>
      <dgm:t>
        <a:bodyPr/>
        <a:lstStyle/>
        <a:p>
          <a:endParaRPr lang="pt-BR"/>
        </a:p>
      </dgm:t>
    </dgm:pt>
    <dgm:pt modelId="{685F54DE-BA89-4B6D-AB5F-7DD56E2A817A}" type="sibTrans" cxnId="{9271470C-4D94-4755-B53C-0C1D99AD5060}">
      <dgm:prSet/>
      <dgm:spPr/>
      <dgm:t>
        <a:bodyPr/>
        <a:lstStyle/>
        <a:p>
          <a:endParaRPr lang="pt-BR"/>
        </a:p>
      </dgm:t>
    </dgm:pt>
    <dgm:pt modelId="{60F2ED19-5B7C-46D3-AC21-2664A5F1DD0F}">
      <dgm:prSet phldrT="[Texto]"/>
      <dgm:spPr/>
      <dgm:t>
        <a:bodyPr/>
        <a:lstStyle/>
        <a:p>
          <a:r>
            <a:rPr lang="pt-BR" dirty="0">
              <a:solidFill>
                <a:srgbClr val="000000"/>
              </a:solidFill>
              <a:latin typeface="Calibri"/>
            </a:rPr>
            <a:t>2 - poder aquisitivo total da renda é alterado. </a:t>
          </a:r>
          <a:endParaRPr lang="pt-BR" dirty="0"/>
        </a:p>
      </dgm:t>
    </dgm:pt>
    <dgm:pt modelId="{766AC72D-F6BB-4A5D-A19A-5A28924A0B7E}" type="parTrans" cxnId="{3DEC58DC-C304-429E-8719-46E62B4D766E}">
      <dgm:prSet/>
      <dgm:spPr/>
      <dgm:t>
        <a:bodyPr/>
        <a:lstStyle/>
        <a:p>
          <a:endParaRPr lang="pt-BR"/>
        </a:p>
      </dgm:t>
    </dgm:pt>
    <dgm:pt modelId="{7EF3B777-1A7A-4AD8-96AF-55DBF61457D0}" type="sibTrans" cxnId="{3DEC58DC-C304-429E-8719-46E62B4D766E}">
      <dgm:prSet/>
      <dgm:spPr/>
      <dgm:t>
        <a:bodyPr/>
        <a:lstStyle/>
        <a:p>
          <a:endParaRPr lang="pt-BR"/>
        </a:p>
      </dgm:t>
    </dgm:pt>
    <dgm:pt modelId="{B7037205-6C1D-46BF-AB90-F3548E68DADB}" type="pres">
      <dgm:prSet presAssocID="{30B5512D-FBEC-49F6-9AF1-DE7C0833F7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BD6BD80-A58D-4822-A68B-12CCE13E0B66}" type="pres">
      <dgm:prSet presAssocID="{23D832BD-8C8A-4D6A-B086-B7C93FEC1D45}" presName="parentLin" presStyleCnt="0"/>
      <dgm:spPr/>
    </dgm:pt>
    <dgm:pt modelId="{77197178-66B4-41A2-BE8E-DD23735C6A91}" type="pres">
      <dgm:prSet presAssocID="{23D832BD-8C8A-4D6A-B086-B7C93FEC1D45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665061B2-A0C4-4E22-AFC9-89DEE6242C73}" type="pres">
      <dgm:prSet presAssocID="{23D832BD-8C8A-4D6A-B086-B7C93FEC1D4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301B1B-6507-4418-BA5E-4A80CBDA89AD}" type="pres">
      <dgm:prSet presAssocID="{23D832BD-8C8A-4D6A-B086-B7C93FEC1D45}" presName="negativeSpace" presStyleCnt="0"/>
      <dgm:spPr/>
    </dgm:pt>
    <dgm:pt modelId="{5ED6D3AF-3B89-4860-8C09-1689CFA44498}" type="pres">
      <dgm:prSet presAssocID="{23D832BD-8C8A-4D6A-B086-B7C93FEC1D45}" presName="childText" presStyleLbl="conFgAcc1" presStyleIdx="0" presStyleCnt="2">
        <dgm:presLayoutVars>
          <dgm:bulletEnabled val="1"/>
        </dgm:presLayoutVars>
      </dgm:prSet>
      <dgm:spPr/>
    </dgm:pt>
    <dgm:pt modelId="{4641B64A-3000-4EBA-AAA7-440A760BD79F}" type="pres">
      <dgm:prSet presAssocID="{685F54DE-BA89-4B6D-AB5F-7DD56E2A817A}" presName="spaceBetweenRectangles" presStyleCnt="0"/>
      <dgm:spPr/>
    </dgm:pt>
    <dgm:pt modelId="{ED103A01-2121-4CD0-AC13-BB3C940F5224}" type="pres">
      <dgm:prSet presAssocID="{60F2ED19-5B7C-46D3-AC21-2664A5F1DD0F}" presName="parentLin" presStyleCnt="0"/>
      <dgm:spPr/>
    </dgm:pt>
    <dgm:pt modelId="{87613A2D-A72C-4310-AE8A-25FF4ACB9231}" type="pres">
      <dgm:prSet presAssocID="{60F2ED19-5B7C-46D3-AC21-2664A5F1DD0F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67D7F494-FB0D-487A-BA28-E9E6B013B161}" type="pres">
      <dgm:prSet presAssocID="{60F2ED19-5B7C-46D3-AC21-2664A5F1DD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D1B8CE-A5F6-4CC8-9F2E-741043DCDCD7}" type="pres">
      <dgm:prSet presAssocID="{60F2ED19-5B7C-46D3-AC21-2664A5F1DD0F}" presName="negativeSpace" presStyleCnt="0"/>
      <dgm:spPr/>
    </dgm:pt>
    <dgm:pt modelId="{16AFE0A2-6E01-4445-A0BB-93068332BF83}" type="pres">
      <dgm:prSet presAssocID="{60F2ED19-5B7C-46D3-AC21-2664A5F1DD0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F13C8BA-BD4B-420C-BD71-7F099001646B}" type="presOf" srcId="{60F2ED19-5B7C-46D3-AC21-2664A5F1DD0F}" destId="{87613A2D-A72C-4310-AE8A-25FF4ACB9231}" srcOrd="0" destOrd="0" presId="urn:microsoft.com/office/officeart/2005/8/layout/list1"/>
    <dgm:cxn modelId="{2ACD0586-96FC-47F4-AC19-E8C83C7EB399}" type="presOf" srcId="{30B5512D-FBEC-49F6-9AF1-DE7C0833F721}" destId="{B7037205-6C1D-46BF-AB90-F3548E68DADB}" srcOrd="0" destOrd="0" presId="urn:microsoft.com/office/officeart/2005/8/layout/list1"/>
    <dgm:cxn modelId="{E0559FBF-B155-4CB9-9A69-87C9414DEC2E}" type="presOf" srcId="{23D832BD-8C8A-4D6A-B086-B7C93FEC1D45}" destId="{77197178-66B4-41A2-BE8E-DD23735C6A91}" srcOrd="0" destOrd="0" presId="urn:microsoft.com/office/officeart/2005/8/layout/list1"/>
    <dgm:cxn modelId="{9271470C-4D94-4755-B53C-0C1D99AD5060}" srcId="{30B5512D-FBEC-49F6-9AF1-DE7C0833F721}" destId="{23D832BD-8C8A-4D6A-B086-B7C93FEC1D45}" srcOrd="0" destOrd="0" parTransId="{E6A63B4C-428A-44B8-81EB-DC31C9BB022B}" sibTransId="{685F54DE-BA89-4B6D-AB5F-7DD56E2A817A}"/>
    <dgm:cxn modelId="{3DEC58DC-C304-429E-8719-46E62B4D766E}" srcId="{30B5512D-FBEC-49F6-9AF1-DE7C0833F721}" destId="{60F2ED19-5B7C-46D3-AC21-2664A5F1DD0F}" srcOrd="1" destOrd="0" parTransId="{766AC72D-F6BB-4A5D-A19A-5A28924A0B7E}" sibTransId="{7EF3B777-1A7A-4AD8-96AF-55DBF61457D0}"/>
    <dgm:cxn modelId="{E580C13C-78B4-4454-8357-91C254CD05BD}" type="presOf" srcId="{23D832BD-8C8A-4D6A-B086-B7C93FEC1D45}" destId="{665061B2-A0C4-4E22-AFC9-89DEE6242C73}" srcOrd="1" destOrd="0" presId="urn:microsoft.com/office/officeart/2005/8/layout/list1"/>
    <dgm:cxn modelId="{9C15AAF5-3FA2-4E14-B08C-E1CD55FF6F32}" type="presOf" srcId="{60F2ED19-5B7C-46D3-AC21-2664A5F1DD0F}" destId="{67D7F494-FB0D-487A-BA28-E9E6B013B161}" srcOrd="1" destOrd="0" presId="urn:microsoft.com/office/officeart/2005/8/layout/list1"/>
    <dgm:cxn modelId="{F2A1506C-965A-42B5-AC99-AC725C0EB9E8}" type="presParOf" srcId="{B7037205-6C1D-46BF-AB90-F3548E68DADB}" destId="{7BD6BD80-A58D-4822-A68B-12CCE13E0B66}" srcOrd="0" destOrd="0" presId="urn:microsoft.com/office/officeart/2005/8/layout/list1"/>
    <dgm:cxn modelId="{3023ABE9-B1A4-418C-8D3B-690A5BAC45C5}" type="presParOf" srcId="{7BD6BD80-A58D-4822-A68B-12CCE13E0B66}" destId="{77197178-66B4-41A2-BE8E-DD23735C6A91}" srcOrd="0" destOrd="0" presId="urn:microsoft.com/office/officeart/2005/8/layout/list1"/>
    <dgm:cxn modelId="{403E09C4-6E54-43E7-B480-746675533C86}" type="presParOf" srcId="{7BD6BD80-A58D-4822-A68B-12CCE13E0B66}" destId="{665061B2-A0C4-4E22-AFC9-89DEE6242C73}" srcOrd="1" destOrd="0" presId="urn:microsoft.com/office/officeart/2005/8/layout/list1"/>
    <dgm:cxn modelId="{7D3FFD6B-8EB2-41F5-ACE7-632A11D18C2A}" type="presParOf" srcId="{B7037205-6C1D-46BF-AB90-F3548E68DADB}" destId="{0C301B1B-6507-4418-BA5E-4A80CBDA89AD}" srcOrd="1" destOrd="0" presId="urn:microsoft.com/office/officeart/2005/8/layout/list1"/>
    <dgm:cxn modelId="{9397946B-D83C-4154-B487-7BC7C7B0189B}" type="presParOf" srcId="{B7037205-6C1D-46BF-AB90-F3548E68DADB}" destId="{5ED6D3AF-3B89-4860-8C09-1689CFA44498}" srcOrd="2" destOrd="0" presId="urn:microsoft.com/office/officeart/2005/8/layout/list1"/>
    <dgm:cxn modelId="{758E0F95-F71C-4490-BC39-09DDFEF9B5BD}" type="presParOf" srcId="{B7037205-6C1D-46BF-AB90-F3548E68DADB}" destId="{4641B64A-3000-4EBA-AAA7-440A760BD79F}" srcOrd="3" destOrd="0" presId="urn:microsoft.com/office/officeart/2005/8/layout/list1"/>
    <dgm:cxn modelId="{F64A6F40-E109-4DFB-A7FA-4FE701058D04}" type="presParOf" srcId="{B7037205-6C1D-46BF-AB90-F3548E68DADB}" destId="{ED103A01-2121-4CD0-AC13-BB3C940F5224}" srcOrd="4" destOrd="0" presId="urn:microsoft.com/office/officeart/2005/8/layout/list1"/>
    <dgm:cxn modelId="{9A090CFC-C2E1-496A-906B-073C61142D19}" type="presParOf" srcId="{ED103A01-2121-4CD0-AC13-BB3C940F5224}" destId="{87613A2D-A72C-4310-AE8A-25FF4ACB9231}" srcOrd="0" destOrd="0" presId="urn:microsoft.com/office/officeart/2005/8/layout/list1"/>
    <dgm:cxn modelId="{933638BF-AB25-450D-8260-793045D25926}" type="presParOf" srcId="{ED103A01-2121-4CD0-AC13-BB3C940F5224}" destId="{67D7F494-FB0D-487A-BA28-E9E6B013B161}" srcOrd="1" destOrd="0" presId="urn:microsoft.com/office/officeart/2005/8/layout/list1"/>
    <dgm:cxn modelId="{7F5F4671-3B1B-4757-8A98-2E753BC272B2}" type="presParOf" srcId="{B7037205-6C1D-46BF-AB90-F3548E68DADB}" destId="{40D1B8CE-A5F6-4CC8-9F2E-741043DCDCD7}" srcOrd="5" destOrd="0" presId="urn:microsoft.com/office/officeart/2005/8/layout/list1"/>
    <dgm:cxn modelId="{3B50B4CD-2081-4503-9233-922DA526C552}" type="presParOf" srcId="{B7037205-6C1D-46BF-AB90-F3548E68DADB}" destId="{16AFE0A2-6E01-4445-A0BB-93068332BF8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071D2D-0C1F-462D-97C0-1C1342CE717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8A126A3-EDEF-467D-9B6C-92E655187E75}">
      <dgm:prSet phldrT="[Texto]"/>
      <dgm:spPr/>
      <dgm:t>
        <a:bodyPr/>
        <a:lstStyle/>
        <a:p>
          <a:r>
            <a:rPr lang="pt-BR" dirty="0">
              <a:solidFill>
                <a:srgbClr val="000000"/>
              </a:solidFill>
              <a:latin typeface="Calibri"/>
            </a:rPr>
            <a:t>1 - Deixaremos que os preços relativos variem e ajustaremos a renda monetária para manter constante o poder aquisitivo; </a:t>
          </a:r>
          <a:endParaRPr lang="pt-BR" dirty="0"/>
        </a:p>
      </dgm:t>
    </dgm:pt>
    <dgm:pt modelId="{88ED8A5A-D942-416B-9574-CC3E2693346F}" type="parTrans" cxnId="{477FAA39-A690-4251-8D40-168D2477AEC2}">
      <dgm:prSet/>
      <dgm:spPr/>
      <dgm:t>
        <a:bodyPr/>
        <a:lstStyle/>
        <a:p>
          <a:endParaRPr lang="pt-BR"/>
        </a:p>
      </dgm:t>
    </dgm:pt>
    <dgm:pt modelId="{94DCAF68-1E64-4DA1-9508-A7FBE3EE5664}" type="sibTrans" cxnId="{477FAA39-A690-4251-8D40-168D2477AEC2}">
      <dgm:prSet/>
      <dgm:spPr/>
      <dgm:t>
        <a:bodyPr/>
        <a:lstStyle/>
        <a:p>
          <a:endParaRPr lang="pt-BR"/>
        </a:p>
      </dgm:t>
    </dgm:pt>
    <dgm:pt modelId="{DF4CFEFA-3CC3-4FA1-971B-BE04E3816CE7}">
      <dgm:prSet phldrT="[Texto]"/>
      <dgm:spPr/>
      <dgm:t>
        <a:bodyPr/>
        <a:lstStyle/>
        <a:p>
          <a:r>
            <a:rPr lang="pt-BR" dirty="0">
              <a:solidFill>
                <a:srgbClr val="000000"/>
              </a:solidFill>
              <a:latin typeface="Calibri"/>
            </a:rPr>
            <a:t>2 - Deixaremos que o poder aquisitivo se ajuste enquanto mantemos constantes os preços relativos.</a:t>
          </a:r>
          <a:br>
            <a:rPr lang="pt-BR" dirty="0">
              <a:solidFill>
                <a:srgbClr val="000000"/>
              </a:solidFill>
              <a:latin typeface="Calibri"/>
            </a:rPr>
          </a:br>
          <a:endParaRPr lang="pt-BR" dirty="0"/>
        </a:p>
      </dgm:t>
    </dgm:pt>
    <dgm:pt modelId="{6DB812D3-CE8E-4163-A88C-C0F3AE9F39E7}" type="parTrans" cxnId="{17B79A6C-6B0E-4E24-8C9A-9789F9CE9B29}">
      <dgm:prSet/>
      <dgm:spPr/>
      <dgm:t>
        <a:bodyPr/>
        <a:lstStyle/>
        <a:p>
          <a:endParaRPr lang="pt-BR"/>
        </a:p>
      </dgm:t>
    </dgm:pt>
    <dgm:pt modelId="{0BF52F89-A991-472F-A467-C795600520A5}" type="sibTrans" cxnId="{17B79A6C-6B0E-4E24-8C9A-9789F9CE9B29}">
      <dgm:prSet/>
      <dgm:spPr/>
      <dgm:t>
        <a:bodyPr/>
        <a:lstStyle/>
        <a:p>
          <a:endParaRPr lang="pt-BR"/>
        </a:p>
      </dgm:t>
    </dgm:pt>
    <dgm:pt modelId="{849F9BF3-DD31-4E06-9FCC-E7E7597D7055}" type="pres">
      <dgm:prSet presAssocID="{DE071D2D-0C1F-462D-97C0-1C1342CE717F}" presName="Name0" presStyleCnt="0">
        <dgm:presLayoutVars>
          <dgm:dir/>
          <dgm:resizeHandles val="exact"/>
        </dgm:presLayoutVars>
      </dgm:prSet>
      <dgm:spPr/>
    </dgm:pt>
    <dgm:pt modelId="{EE12A70D-C287-4891-90A4-B34DCFF52615}" type="pres">
      <dgm:prSet presAssocID="{D8A126A3-EDEF-467D-9B6C-92E655187E7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B98F2B-9953-4397-93E6-DC53361CE065}" type="pres">
      <dgm:prSet presAssocID="{94DCAF68-1E64-4DA1-9508-A7FBE3EE5664}" presName="sibTrans" presStyleLbl="sibTrans2D1" presStyleIdx="0" presStyleCnt="1"/>
      <dgm:spPr/>
      <dgm:t>
        <a:bodyPr/>
        <a:lstStyle/>
        <a:p>
          <a:endParaRPr lang="pt-BR"/>
        </a:p>
      </dgm:t>
    </dgm:pt>
    <dgm:pt modelId="{DB02510A-DEF0-463D-A915-ED9A8EF49BD5}" type="pres">
      <dgm:prSet presAssocID="{94DCAF68-1E64-4DA1-9508-A7FBE3EE5664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307DE740-B55A-40B2-8198-A7B07EC6527F}" type="pres">
      <dgm:prSet presAssocID="{DF4CFEFA-3CC3-4FA1-971B-BE04E3816CE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7FAA39-A690-4251-8D40-168D2477AEC2}" srcId="{DE071D2D-0C1F-462D-97C0-1C1342CE717F}" destId="{D8A126A3-EDEF-467D-9B6C-92E655187E75}" srcOrd="0" destOrd="0" parTransId="{88ED8A5A-D942-416B-9574-CC3E2693346F}" sibTransId="{94DCAF68-1E64-4DA1-9508-A7FBE3EE5664}"/>
    <dgm:cxn modelId="{13384950-ED94-44C5-B7AE-3CF9A3F2E9CB}" type="presOf" srcId="{94DCAF68-1E64-4DA1-9508-A7FBE3EE5664}" destId="{DB02510A-DEF0-463D-A915-ED9A8EF49BD5}" srcOrd="1" destOrd="0" presId="urn:microsoft.com/office/officeart/2005/8/layout/process1"/>
    <dgm:cxn modelId="{1F973974-BE8A-4D3B-B695-D12ADC6D85EE}" type="presOf" srcId="{DE071D2D-0C1F-462D-97C0-1C1342CE717F}" destId="{849F9BF3-DD31-4E06-9FCC-E7E7597D7055}" srcOrd="0" destOrd="0" presId="urn:microsoft.com/office/officeart/2005/8/layout/process1"/>
    <dgm:cxn modelId="{17B79A6C-6B0E-4E24-8C9A-9789F9CE9B29}" srcId="{DE071D2D-0C1F-462D-97C0-1C1342CE717F}" destId="{DF4CFEFA-3CC3-4FA1-971B-BE04E3816CE7}" srcOrd="1" destOrd="0" parTransId="{6DB812D3-CE8E-4163-A88C-C0F3AE9F39E7}" sibTransId="{0BF52F89-A991-472F-A467-C795600520A5}"/>
    <dgm:cxn modelId="{08E89EF7-A617-4FB3-B848-ACB3235679DB}" type="presOf" srcId="{DF4CFEFA-3CC3-4FA1-971B-BE04E3816CE7}" destId="{307DE740-B55A-40B2-8198-A7B07EC6527F}" srcOrd="0" destOrd="0" presId="urn:microsoft.com/office/officeart/2005/8/layout/process1"/>
    <dgm:cxn modelId="{065F458B-88F0-4A90-B6FC-5DEB67F4249D}" type="presOf" srcId="{94DCAF68-1E64-4DA1-9508-A7FBE3EE5664}" destId="{11B98F2B-9953-4397-93E6-DC53361CE065}" srcOrd="0" destOrd="0" presId="urn:microsoft.com/office/officeart/2005/8/layout/process1"/>
    <dgm:cxn modelId="{1C3C1D55-B0FE-4B4F-8213-A01F3449FD56}" type="presOf" srcId="{D8A126A3-EDEF-467D-9B6C-92E655187E75}" destId="{EE12A70D-C287-4891-90A4-B34DCFF52615}" srcOrd="0" destOrd="0" presId="urn:microsoft.com/office/officeart/2005/8/layout/process1"/>
    <dgm:cxn modelId="{AD2F3E6B-2DB7-444B-8E85-2592307E8043}" type="presParOf" srcId="{849F9BF3-DD31-4E06-9FCC-E7E7597D7055}" destId="{EE12A70D-C287-4891-90A4-B34DCFF52615}" srcOrd="0" destOrd="0" presId="urn:microsoft.com/office/officeart/2005/8/layout/process1"/>
    <dgm:cxn modelId="{C0BE8327-312E-401F-AFA3-EC3BC64929EA}" type="presParOf" srcId="{849F9BF3-DD31-4E06-9FCC-E7E7597D7055}" destId="{11B98F2B-9953-4397-93E6-DC53361CE065}" srcOrd="1" destOrd="0" presId="urn:microsoft.com/office/officeart/2005/8/layout/process1"/>
    <dgm:cxn modelId="{8C2A8DBA-A00B-4B36-80E6-8661B5F1C7EE}" type="presParOf" srcId="{11B98F2B-9953-4397-93E6-DC53361CE065}" destId="{DB02510A-DEF0-463D-A915-ED9A8EF49BD5}" srcOrd="0" destOrd="0" presId="urn:microsoft.com/office/officeart/2005/8/layout/process1"/>
    <dgm:cxn modelId="{B9451D39-283E-4F67-9D4E-6A16663195E6}" type="presParOf" srcId="{849F9BF3-DD31-4E06-9FCC-E7E7597D7055}" destId="{307DE740-B55A-40B2-8198-A7B07EC6527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FA90A-65AB-4FB1-A99B-CD6E0A07A9BC}">
      <dsp:nvSpPr>
        <dsp:cNvPr id="0" name=""/>
        <dsp:cNvSpPr/>
      </dsp:nvSpPr>
      <dsp:spPr>
        <a:xfrm>
          <a:off x="881640" y="829684"/>
          <a:ext cx="1932970" cy="1594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/>
            <a:t>Satisfação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/>
            <a:t>Utilidade</a:t>
          </a:r>
        </a:p>
      </dsp:txBody>
      <dsp:txXfrm>
        <a:off x="918329" y="866373"/>
        <a:ext cx="1859592" cy="1179283"/>
      </dsp:txXfrm>
    </dsp:sp>
    <dsp:sp modelId="{04B25EFC-833A-4E5E-810D-3E60124BADF0}">
      <dsp:nvSpPr>
        <dsp:cNvPr id="0" name=""/>
        <dsp:cNvSpPr/>
      </dsp:nvSpPr>
      <dsp:spPr>
        <a:xfrm>
          <a:off x="1926864" y="1061945"/>
          <a:ext cx="2349536" cy="2349536"/>
        </a:xfrm>
        <a:prstGeom prst="leftCircularArrow">
          <a:avLst>
            <a:gd name="adj1" fmla="val 4075"/>
            <a:gd name="adj2" fmla="val 512651"/>
            <a:gd name="adj3" fmla="val 2288162"/>
            <a:gd name="adj4" fmla="val 9024489"/>
            <a:gd name="adj5" fmla="val 475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4BEA9-5D81-4FA8-849A-7A68C77EDFA5}">
      <dsp:nvSpPr>
        <dsp:cNvPr id="0" name=""/>
        <dsp:cNvSpPr/>
      </dsp:nvSpPr>
      <dsp:spPr>
        <a:xfrm>
          <a:off x="1311189" y="2082346"/>
          <a:ext cx="1718195" cy="683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rgbClr val="000000"/>
              </a:solidFill>
              <a:latin typeface="Calibri"/>
            </a:rPr>
            <a:t>Preferências do Consumidor</a:t>
          </a:r>
          <a:endParaRPr lang="pt-BR" sz="2000" kern="1200" dirty="0"/>
        </a:p>
      </dsp:txBody>
      <dsp:txXfrm>
        <a:off x="1331201" y="2102358"/>
        <a:ext cx="1678171" cy="643245"/>
      </dsp:txXfrm>
    </dsp:sp>
    <dsp:sp modelId="{C9CD276A-236B-4378-BFBA-62B8A90F509B}">
      <dsp:nvSpPr>
        <dsp:cNvPr id="0" name=""/>
        <dsp:cNvSpPr/>
      </dsp:nvSpPr>
      <dsp:spPr>
        <a:xfrm>
          <a:off x="3485303" y="829684"/>
          <a:ext cx="1932970" cy="1594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/>
            <a:t>Renda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/>
            <a:t>Orçamento</a:t>
          </a:r>
        </a:p>
      </dsp:txBody>
      <dsp:txXfrm>
        <a:off x="3521992" y="1208008"/>
        <a:ext cx="1859592" cy="1179283"/>
      </dsp:txXfrm>
    </dsp:sp>
    <dsp:sp modelId="{1374FF61-152C-439A-B335-297794890AE8}">
      <dsp:nvSpPr>
        <dsp:cNvPr id="0" name=""/>
        <dsp:cNvSpPr/>
      </dsp:nvSpPr>
      <dsp:spPr>
        <a:xfrm>
          <a:off x="4514418" y="-220327"/>
          <a:ext cx="2596527" cy="2596527"/>
        </a:xfrm>
        <a:prstGeom prst="circularArrow">
          <a:avLst>
            <a:gd name="adj1" fmla="val 3687"/>
            <a:gd name="adj2" fmla="val 459568"/>
            <a:gd name="adj3" fmla="val 19364921"/>
            <a:gd name="adj4" fmla="val 12575511"/>
            <a:gd name="adj5" fmla="val 43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EB1EC-2083-4931-991E-D7E73D330FC4}">
      <dsp:nvSpPr>
        <dsp:cNvPr id="0" name=""/>
        <dsp:cNvSpPr/>
      </dsp:nvSpPr>
      <dsp:spPr>
        <a:xfrm>
          <a:off x="3914852" y="488049"/>
          <a:ext cx="1718195" cy="683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rgbClr val="000000"/>
              </a:solidFill>
              <a:latin typeface="Calibri"/>
            </a:rPr>
            <a:t>Restrição Orçamentária</a:t>
          </a:r>
          <a:endParaRPr lang="pt-BR" sz="2000" kern="1200" dirty="0"/>
        </a:p>
      </dsp:txBody>
      <dsp:txXfrm>
        <a:off x="3934864" y="508061"/>
        <a:ext cx="1678171" cy="643245"/>
      </dsp:txXfrm>
    </dsp:sp>
    <dsp:sp modelId="{46895DD8-7DBD-4BEC-8030-E117D4950E63}">
      <dsp:nvSpPr>
        <dsp:cNvPr id="0" name=""/>
        <dsp:cNvSpPr/>
      </dsp:nvSpPr>
      <dsp:spPr>
        <a:xfrm>
          <a:off x="6088965" y="829684"/>
          <a:ext cx="1932970" cy="1594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/>
            <a:t>Restrição Orçamentária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/>
            <a:t>Utilidade</a:t>
          </a:r>
        </a:p>
      </dsp:txBody>
      <dsp:txXfrm>
        <a:off x="6125654" y="866373"/>
        <a:ext cx="1859592" cy="1179283"/>
      </dsp:txXfrm>
    </dsp:sp>
    <dsp:sp modelId="{7EE5DD65-4F52-4528-B80D-1B42F940CAE8}">
      <dsp:nvSpPr>
        <dsp:cNvPr id="0" name=""/>
        <dsp:cNvSpPr/>
      </dsp:nvSpPr>
      <dsp:spPr>
        <a:xfrm>
          <a:off x="6518514" y="2082346"/>
          <a:ext cx="1718195" cy="683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rgbClr val="000000"/>
              </a:solidFill>
              <a:latin typeface="Calibri"/>
            </a:rPr>
            <a:t>Escolha Conjunta</a:t>
          </a:r>
          <a:endParaRPr lang="pt-BR" sz="2000" kern="1200" dirty="0"/>
        </a:p>
      </dsp:txBody>
      <dsp:txXfrm>
        <a:off x="6538526" y="2102358"/>
        <a:ext cx="1678171" cy="643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31A6A-EC5C-4D39-91E7-15C34CF456DC}">
      <dsp:nvSpPr>
        <dsp:cNvPr id="0" name=""/>
        <dsp:cNvSpPr/>
      </dsp:nvSpPr>
      <dsp:spPr>
        <a:xfrm>
          <a:off x="0" y="528524"/>
          <a:ext cx="1038734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>
              <a:solidFill>
                <a:schemeClr val="tx1"/>
              </a:solidFill>
            </a:rPr>
            <a:t>1-</a:t>
          </a:r>
          <a:r>
            <a:rPr lang="pt-BR" sz="2500" kern="1200" dirty="0"/>
            <a:t> </a:t>
          </a:r>
          <a:r>
            <a:rPr lang="pt-BR" sz="2500" kern="1200" dirty="0">
              <a:solidFill>
                <a:srgbClr val="000000"/>
              </a:solidFill>
              <a:latin typeface="Calibri"/>
            </a:rPr>
            <a:t>Preferências são completas</a:t>
          </a:r>
          <a:r>
            <a:rPr lang="pt-BR" sz="2500" kern="1200" dirty="0"/>
            <a:t> </a:t>
          </a:r>
        </a:p>
      </dsp:txBody>
      <dsp:txXfrm>
        <a:off x="29271" y="557795"/>
        <a:ext cx="10328804" cy="541083"/>
      </dsp:txXfrm>
    </dsp:sp>
    <dsp:sp modelId="{34BAEA27-C66B-4E05-9BEB-720F3C56C4A1}">
      <dsp:nvSpPr>
        <dsp:cNvPr id="0" name=""/>
        <dsp:cNvSpPr/>
      </dsp:nvSpPr>
      <dsp:spPr>
        <a:xfrm>
          <a:off x="0" y="1128149"/>
          <a:ext cx="1038734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79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>
              <a:solidFill>
                <a:srgbClr val="000000"/>
              </a:solidFill>
              <a:latin typeface="Calibri"/>
            </a:rPr>
            <a:t>Indica que os consumidores podem comparar e ordenar todas as cestas de mercado.</a:t>
          </a:r>
          <a:endParaRPr lang="pt-BR" sz="2000" kern="1200" dirty="0"/>
        </a:p>
      </dsp:txBody>
      <dsp:txXfrm>
        <a:off x="0" y="1128149"/>
        <a:ext cx="10387346" cy="414000"/>
      </dsp:txXfrm>
    </dsp:sp>
    <dsp:sp modelId="{B09FE222-F000-4456-9CE1-0F9A3A5F2EB8}">
      <dsp:nvSpPr>
        <dsp:cNvPr id="0" name=""/>
        <dsp:cNvSpPr/>
      </dsp:nvSpPr>
      <dsp:spPr>
        <a:xfrm>
          <a:off x="0" y="1533318"/>
          <a:ext cx="1038734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>
              <a:solidFill>
                <a:srgbClr val="000000"/>
              </a:solidFill>
              <a:latin typeface="Calibri"/>
            </a:rPr>
            <a:t>2 - As preferências são transitivas</a:t>
          </a:r>
          <a:endParaRPr lang="pt-BR" sz="2500" kern="1200" dirty="0"/>
        </a:p>
      </dsp:txBody>
      <dsp:txXfrm>
        <a:off x="29271" y="1562589"/>
        <a:ext cx="10328804" cy="541083"/>
      </dsp:txXfrm>
    </dsp:sp>
    <dsp:sp modelId="{FC215034-8E5B-4CB2-ACD8-A8DF6F7F9873}">
      <dsp:nvSpPr>
        <dsp:cNvPr id="0" name=""/>
        <dsp:cNvSpPr/>
      </dsp:nvSpPr>
      <dsp:spPr>
        <a:xfrm>
          <a:off x="0" y="2141774"/>
          <a:ext cx="1038734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79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000" kern="1200" dirty="0">
              <a:solidFill>
                <a:srgbClr val="000000"/>
              </a:solidFill>
              <a:latin typeface="Calibri"/>
            </a:rPr>
            <a:t>Se A&gt;B e B&gt;C então A&gt;C</a:t>
          </a:r>
          <a:endParaRPr lang="pt-BR" sz="2000" kern="1200" dirty="0"/>
        </a:p>
      </dsp:txBody>
      <dsp:txXfrm>
        <a:off x="0" y="2141774"/>
        <a:ext cx="10387346" cy="414000"/>
      </dsp:txXfrm>
    </dsp:sp>
    <dsp:sp modelId="{BCC5B42A-1432-4AA4-89BA-9EDB83B48A76}">
      <dsp:nvSpPr>
        <dsp:cNvPr id="0" name=""/>
        <dsp:cNvSpPr/>
      </dsp:nvSpPr>
      <dsp:spPr>
        <a:xfrm>
          <a:off x="0" y="2555774"/>
          <a:ext cx="1038734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>
              <a:solidFill>
                <a:srgbClr val="000000"/>
              </a:solidFill>
              <a:latin typeface="Calibri"/>
            </a:rPr>
            <a:t>3 - Consumidores sempre preferem maiores quantidades de uma mercadoria</a:t>
          </a:r>
          <a:endParaRPr lang="pt-BR" sz="2500" kern="1200" dirty="0"/>
        </a:p>
      </dsp:txBody>
      <dsp:txXfrm>
        <a:off x="29271" y="2585045"/>
        <a:ext cx="10328804" cy="541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6D3AF-3B89-4860-8C09-1689CFA44498}">
      <dsp:nvSpPr>
        <dsp:cNvPr id="0" name=""/>
        <dsp:cNvSpPr/>
      </dsp:nvSpPr>
      <dsp:spPr>
        <a:xfrm>
          <a:off x="0" y="343693"/>
          <a:ext cx="8128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061B2-A0C4-4E22-AFC9-89DEE6242C73}">
      <dsp:nvSpPr>
        <dsp:cNvPr id="0" name=""/>
        <dsp:cNvSpPr/>
      </dsp:nvSpPr>
      <dsp:spPr>
        <a:xfrm>
          <a:off x="406400" y="107533"/>
          <a:ext cx="56896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rgbClr val="000000"/>
              </a:solidFill>
              <a:latin typeface="Calibri"/>
            </a:rPr>
            <a:t>1- a taxa pela qual podemos trocar um bem por outro varia 1</a:t>
          </a:r>
          <a:endParaRPr lang="pt-BR" sz="1600" kern="1200" dirty="0"/>
        </a:p>
      </dsp:txBody>
      <dsp:txXfrm>
        <a:off x="429457" y="130590"/>
        <a:ext cx="5643486" cy="426206"/>
      </dsp:txXfrm>
    </dsp:sp>
    <dsp:sp modelId="{16AFE0A2-6E01-4445-A0BB-93068332BF83}">
      <dsp:nvSpPr>
        <dsp:cNvPr id="0" name=""/>
        <dsp:cNvSpPr/>
      </dsp:nvSpPr>
      <dsp:spPr>
        <a:xfrm>
          <a:off x="0" y="1069453"/>
          <a:ext cx="8128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7F494-FB0D-487A-BA28-E9E6B013B161}">
      <dsp:nvSpPr>
        <dsp:cNvPr id="0" name=""/>
        <dsp:cNvSpPr/>
      </dsp:nvSpPr>
      <dsp:spPr>
        <a:xfrm>
          <a:off x="406400" y="833294"/>
          <a:ext cx="56896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rgbClr val="000000"/>
              </a:solidFill>
              <a:latin typeface="Calibri"/>
            </a:rPr>
            <a:t>2 - poder aquisitivo total da renda é alterado. </a:t>
          </a:r>
          <a:endParaRPr lang="pt-BR" sz="1600" kern="1200" dirty="0"/>
        </a:p>
      </dsp:txBody>
      <dsp:txXfrm>
        <a:off x="429457" y="856351"/>
        <a:ext cx="5643486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2A70D-C287-4891-90A4-B34DCFF52615}">
      <dsp:nvSpPr>
        <dsp:cNvPr id="0" name=""/>
        <dsp:cNvSpPr/>
      </dsp:nvSpPr>
      <dsp:spPr>
        <a:xfrm>
          <a:off x="2067" y="0"/>
          <a:ext cx="4408640" cy="2279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solidFill>
                <a:srgbClr val="000000"/>
              </a:solidFill>
              <a:latin typeface="Calibri"/>
            </a:rPr>
            <a:t>1 - Deixaremos que os preços relativos variem e ajustaremos a renda monetária para manter constante o poder aquisitivo; </a:t>
          </a:r>
          <a:endParaRPr lang="pt-BR" sz="2700" kern="1200" dirty="0"/>
        </a:p>
      </dsp:txBody>
      <dsp:txXfrm>
        <a:off x="68841" y="66774"/>
        <a:ext cx="4275092" cy="2146293"/>
      </dsp:txXfrm>
    </dsp:sp>
    <dsp:sp modelId="{11B98F2B-9953-4397-93E6-DC53361CE065}">
      <dsp:nvSpPr>
        <dsp:cNvPr id="0" name=""/>
        <dsp:cNvSpPr/>
      </dsp:nvSpPr>
      <dsp:spPr>
        <a:xfrm>
          <a:off x="4851572" y="593249"/>
          <a:ext cx="934631" cy="1093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>
        <a:off x="4851572" y="811917"/>
        <a:ext cx="654242" cy="656006"/>
      </dsp:txXfrm>
    </dsp:sp>
    <dsp:sp modelId="{307DE740-B55A-40B2-8198-A7B07EC6527F}">
      <dsp:nvSpPr>
        <dsp:cNvPr id="0" name=""/>
        <dsp:cNvSpPr/>
      </dsp:nvSpPr>
      <dsp:spPr>
        <a:xfrm>
          <a:off x="6174164" y="0"/>
          <a:ext cx="4408640" cy="2279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solidFill>
                <a:srgbClr val="000000"/>
              </a:solidFill>
              <a:latin typeface="Calibri"/>
            </a:rPr>
            <a:t>2 - Deixaremos que o poder aquisitivo se ajuste enquanto mantemos constantes os preços relativos.</a:t>
          </a:r>
          <a:br>
            <a:rPr lang="pt-BR" sz="2700" kern="1200" dirty="0">
              <a:solidFill>
                <a:srgbClr val="000000"/>
              </a:solidFill>
              <a:latin typeface="Calibri"/>
            </a:rPr>
          </a:br>
          <a:endParaRPr lang="pt-BR" sz="2700" kern="1200" dirty="0"/>
        </a:p>
      </dsp:txBody>
      <dsp:txXfrm>
        <a:off x="6240938" y="66774"/>
        <a:ext cx="4275092" cy="2146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709F7-7DEB-46F1-819B-290979864436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03484-C1BD-4F5E-BF6B-41DFBFC02C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28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03484-C1BD-4F5E-BF6B-41DFBFC02C0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01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18/09/18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80F0E1D-139B-4424-AB9F-F2142F7A3FEB}" type="slidenum">
              <a:rPr lang="pt-BR" sz="1200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Economia para Computação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1523880" y="3602160"/>
            <a:ext cx="9143640" cy="10609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Prof. Gerson Nassor Cardoso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gersonnassor@usp.br</a:t>
            </a:r>
            <a:endParaRPr/>
          </a:p>
        </p:txBody>
      </p:sp>
      <p:pic>
        <p:nvPicPr>
          <p:cNvPr id="4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1" name="TextShape 1"/>
          <p:cNvSpPr txBox="1"/>
          <p:nvPr/>
        </p:nvSpPr>
        <p:spPr>
          <a:xfrm>
            <a:off x="376964" y="805287"/>
            <a:ext cx="11536200" cy="2949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/>
              </a:rPr>
              <a:t>Taxa Marginal de Substituição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A inclinação negativa de uma curva de indiferença é medida pela sua TMS – Taxa Marginal de Substituição</a:t>
            </a:r>
            <a:endParaRPr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9757"/>
          <a:stretch/>
        </p:blipFill>
        <p:spPr>
          <a:xfrm>
            <a:off x="1249073" y="2427358"/>
            <a:ext cx="7522070" cy="4236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9114837" y="2697353"/>
                <a:ext cx="2589483" cy="658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𝑇𝑀𝑆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837" y="2697353"/>
                <a:ext cx="2589483" cy="658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/>
          <p:nvPr/>
        </p:nvSpPr>
        <p:spPr>
          <a:xfrm>
            <a:off x="376964" y="805287"/>
            <a:ext cx="11536200" cy="1231331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/>
              </a:rPr>
              <a:t>Substitutos Perfeitos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Totalmente indiferente entre os produtos: TMS=1</a:t>
            </a:r>
            <a:endParaRPr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40439" t="42798" r="40869" b="25541"/>
          <a:stretch/>
        </p:blipFill>
        <p:spPr>
          <a:xfrm>
            <a:off x="2761649" y="2271713"/>
            <a:ext cx="4364182" cy="415621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 rot="16200000">
            <a:off x="1829182" y="2636408"/>
            <a:ext cx="1495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/>
              </a:rPr>
              <a:t>Suco de limão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463453" y="6441705"/>
            <a:ext cx="1662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/>
              </a:rPr>
              <a:t>Suco de laranja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3233608" y="1865726"/>
            <a:ext cx="240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Calibri"/>
              </a:rPr>
              <a:t>a) Substitutos Perfeitos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/>
          <p:nvPr/>
        </p:nvSpPr>
        <p:spPr>
          <a:xfrm>
            <a:off x="376964" y="805287"/>
            <a:ext cx="11536200" cy="1231331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/>
              </a:rPr>
              <a:t>Complementos Perfeitos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A satisfação somente se eleva com aumento simultânea na quantidades dos bens.</a:t>
            </a:r>
            <a:endParaRPr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14674" t="39146" r="66732" b="25678"/>
          <a:stretch/>
        </p:blipFill>
        <p:spPr>
          <a:xfrm>
            <a:off x="2775238" y="2387192"/>
            <a:ext cx="3556788" cy="378279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233608" y="1865726"/>
            <a:ext cx="289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Calibri"/>
              </a:rPr>
              <a:t>b) Complementos Perfeitos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 rot="16200000">
            <a:off x="1491553" y="3301545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Sapatos Esquerdos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78908" y="6128236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/>
              </a:rPr>
              <a:t>Sapatos Direitos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55584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Shape 1"/>
              <p:cNvSpPr txBox="1"/>
              <p:nvPr/>
            </p:nvSpPr>
            <p:spPr>
              <a:xfrm>
                <a:off x="376964" y="3234017"/>
                <a:ext cx="11880000" cy="3054241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r>
                  <a:rPr lang="pt-BR" b="1" dirty="0">
                    <a:latin typeface="Calibri"/>
                  </a:rPr>
                  <a:t>Linha do Orçamento:</a:t>
                </a:r>
                <a:r>
                  <a:rPr lang="pt-BR" dirty="0">
                    <a:latin typeface="Calibri"/>
                  </a:rPr>
                  <a:t> indica todas combinações possíveis de duas cestas de bens para os quais o total de dinheiro gasto seja igual à renda disponível.</a:t>
                </a:r>
              </a:p>
              <a:p>
                <a:endParaRPr lang="pt-BR" dirty="0">
                  <a:latin typeface="Calibri"/>
                </a:endParaRP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preço do bem 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pt-BR" dirty="0"/>
                  <a:t> cesta de bens 1</a:t>
                </a: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preço do bem 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AE" dirty="0"/>
                  <a:t> </a:t>
                </a:r>
                <a:r>
                  <a:rPr lang="pt-BR" dirty="0"/>
                  <a:t> cesta de bens 2</a:t>
                </a:r>
              </a:p>
              <a:p>
                <a:endParaRPr lang="pt-BR" dirty="0"/>
              </a:p>
              <a:p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pt-BR" dirty="0"/>
                  <a:t> renda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dirty="0"/>
              </a:p>
            </p:txBody>
          </p:sp>
        </mc:Choice>
        <mc:Fallback xmlns="">
          <p:sp>
            <p:nvSpPr>
              <p:cNvPr id="74" name="TextShap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64" y="3234017"/>
                <a:ext cx="11880000" cy="3054241"/>
              </a:xfrm>
              <a:prstGeom prst="rect">
                <a:avLst/>
              </a:prstGeom>
              <a:blipFill>
                <a:blip r:embed="rId3"/>
                <a:stretch>
                  <a:fillRect l="-462" t="-1198" b="-47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Shape 1"/>
          <p:cNvSpPr txBox="1"/>
          <p:nvPr/>
        </p:nvSpPr>
        <p:spPr>
          <a:xfrm>
            <a:off x="376964" y="805287"/>
            <a:ext cx="11536200" cy="2428731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/>
              </a:rPr>
              <a:t>Restrição Orçamentária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Um mapa de indiferença descreve as preferências de um consumidor em relação a diversas combinações de bens e serviços. 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Essas combinações também são influenciadas pelas restrições orçamentárias, que constitui a renda do consumidor.</a:t>
            </a:r>
            <a:endParaRPr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791328" y="4545693"/>
                <a:ext cx="27074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328" y="4545693"/>
                <a:ext cx="270747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" y="1423855"/>
            <a:ext cx="7883349" cy="503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3942278" y="357577"/>
            <a:ext cx="2802240" cy="39544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dirty="0">
                <a:latin typeface="Calibri"/>
              </a:rPr>
              <a:t>Aumento de renda</a:t>
            </a:r>
            <a:endParaRPr dirty="0"/>
          </a:p>
          <a:p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16" y="1029960"/>
            <a:ext cx="7914364" cy="5297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3576517" y="555300"/>
            <a:ext cx="2964960" cy="57832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dirty="0"/>
              <a:t>Variação dos preços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5" y="1255043"/>
            <a:ext cx="7918560" cy="545355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096000" y="1872826"/>
            <a:ext cx="4932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000000"/>
                </a:solidFill>
                <a:latin typeface="TimesNewRomanPS-ItalicMT"/>
              </a:rPr>
              <a:t>Se o bem 1 encarecer, a reta orçamentária ficará mais inclinada.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>
          <a:xfrm>
            <a:off x="3576517" y="555300"/>
            <a:ext cx="2964960" cy="57832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dirty="0"/>
              <a:t>Imposto sobre o consumo</a:t>
            </a: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082" y="1884218"/>
            <a:ext cx="6670495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849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>
          <a:xfrm>
            <a:off x="3576517" y="555300"/>
            <a:ext cx="2964960" cy="57832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dirty="0"/>
              <a:t>Imposto sobre o consumo</a:t>
            </a: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64" y="1184666"/>
            <a:ext cx="8227465" cy="56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811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567692" y="335257"/>
            <a:ext cx="3582277" cy="44008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>
                <a:latin typeface="Arial"/>
              </a:rPr>
              <a:t>Escolha do Consumidor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" y="1170637"/>
            <a:ext cx="7243396" cy="5551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7368417" y="2869809"/>
                <a:ext cx="1944186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𝑇𝑀𝑆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417" y="2869809"/>
                <a:ext cx="1944186" cy="565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6911401" y="2302830"/>
            <a:ext cx="141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/>
              </a:rPr>
              <a:t>Ponto ótimo: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487800" y="1179360"/>
            <a:ext cx="11536200" cy="2681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/>
              </a:rPr>
              <a:t>Teoria do Consumidor e da Demanda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Tenta descrever o comportamento do consumidor, divido em três etapas: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D0B8DB-0240-490E-9726-398135537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64850"/>
              </p:ext>
            </p:extLst>
          </p:nvPr>
        </p:nvGraphicFramePr>
        <p:xfrm>
          <a:off x="1197501" y="2849732"/>
          <a:ext cx="9118351" cy="325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567692" y="335257"/>
            <a:ext cx="4538880" cy="440086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b="1" dirty="0">
                <a:latin typeface="Arial"/>
              </a:rPr>
              <a:t>Escolha do Consumidor - Dualidade</a:t>
            </a:r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567692" y="1576814"/>
            <a:ext cx="244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/>
              </a:rPr>
              <a:t>Maximiza sua utilidade: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891487" y="1594863"/>
                <a:ext cx="3004146" cy="383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487" y="1594863"/>
                <a:ext cx="3004146" cy="383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567692" y="3023442"/>
            <a:ext cx="332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/>
              </a:rPr>
              <a:t>Com restrição de um orçamento: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4255457" y="2832380"/>
                <a:ext cx="27074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57" y="2832380"/>
                <a:ext cx="270747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644889" y="4516192"/>
                <a:ext cx="2222532" cy="810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889" y="4516192"/>
                <a:ext cx="2222532" cy="81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308269" y="4476148"/>
                <a:ext cx="2230802" cy="890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269" y="4476148"/>
                <a:ext cx="2230802" cy="8905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3830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24885" y="370634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Estimativa da Função Utilidade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515" y="1295782"/>
            <a:ext cx="8032652" cy="356403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24885" y="833208"/>
            <a:ext cx="118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/>
              </a:rPr>
              <a:t>Considere: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218252" y="5471479"/>
                <a:ext cx="3421562" cy="854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Sup>
                        <m:sSub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f>
                            <m:f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f>
                            <m:f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52" y="5471479"/>
                <a:ext cx="3421562" cy="854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886695" y="5627455"/>
                <a:ext cx="27074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695" y="5627455"/>
                <a:ext cx="270747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1199187" y="1029960"/>
            <a:ext cx="10124640" cy="13420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De mãos de tais informações, suponhamos que o governo planeja a adoção de um sistema de subsídios às famílias. Tal medida as levam a ter uma renda de 200. O subsídio será  custeado por aumento de impostos sobre produtos e serviços que causarão impacto nos preços fazendo o consumidor enfrentar preços 2 e 3 respectivamente.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617947" y="2681805"/>
                <a:ext cx="4409477" cy="881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947" y="2681805"/>
                <a:ext cx="4409477" cy="8819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463202" y="4281026"/>
                <a:ext cx="4417748" cy="890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02" y="4281026"/>
                <a:ext cx="4417748" cy="890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6571019" y="3563778"/>
                <a:ext cx="4232969" cy="71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f>
                            <m:f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50</m:t>
                          </m:r>
                        </m:e>
                        <m:sup>
                          <m:f>
                            <m:f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pt-BR" sz="2800" dirty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800" b="0" i="0" dirty="0" smtClean="0"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019" y="3563778"/>
                <a:ext cx="4232969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49" y="1264882"/>
            <a:ext cx="9017390" cy="4000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717665" y="196676"/>
                <a:ext cx="4232969" cy="71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f>
                            <m:f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50</m:t>
                          </m:r>
                        </m:e>
                        <m:sup>
                          <m:f>
                            <m:f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pt-BR" sz="2800" dirty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800" b="0" i="0" dirty="0" smtClean="0"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665" y="196676"/>
                <a:ext cx="4232969" cy="717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505616" y="5616799"/>
            <a:ext cx="10890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/>
              </a:rPr>
              <a:t>Isso significa que a nova política tributária irá deixar o consumidor melhor que estava </a:t>
            </a:r>
            <a:r>
              <a:rPr lang="pt-BR">
                <a:solidFill>
                  <a:srgbClr val="000000"/>
                </a:solidFill>
                <a:latin typeface="Calibri"/>
              </a:rPr>
              <a:t>no ano 2 </a:t>
            </a:r>
            <a:r>
              <a:rPr lang="pt-BR" dirty="0">
                <a:solidFill>
                  <a:srgbClr val="000000"/>
                </a:solidFill>
                <a:latin typeface="Calibri"/>
              </a:rPr>
              <a:t>mas pior do que em todos demais anos, inclusive em anos com renda 100</a:t>
            </a:r>
          </a:p>
        </p:txBody>
      </p:sp>
    </p:spTree>
    <p:extLst>
      <p:ext uri="{BB962C8B-B14F-4D97-AF65-F5344CB8AC3E}">
        <p14:creationId xmlns:p14="http://schemas.microsoft.com/office/powerpoint/2010/main" val="21983772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394779" y="185968"/>
            <a:ext cx="4717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/>
              </a:rPr>
              <a:t>Imposto de Renda ou Imposto Sobre Serviços?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64" y="709501"/>
            <a:ext cx="6788482" cy="590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574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0988"/>
            <a:ext cx="4956802" cy="480449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710" y="1352496"/>
            <a:ext cx="4339071" cy="49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94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37309" y="555300"/>
            <a:ext cx="1098665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Calibri"/>
              </a:rPr>
              <a:t>O efeito substituição e efeito renda</a:t>
            </a:r>
          </a:p>
          <a:p>
            <a:r>
              <a:rPr lang="pt-BR" sz="2000" b="1" dirty="0">
                <a:solidFill>
                  <a:srgbClr val="7C7C7B"/>
                </a:solidFill>
                <a:latin typeface="TimesNewRomanPS-BoldMT"/>
              </a:rPr>
              <a:t/>
            </a:r>
            <a:br>
              <a:rPr lang="pt-BR" sz="2000" b="1" dirty="0">
                <a:solidFill>
                  <a:srgbClr val="7C7C7B"/>
                </a:solidFill>
                <a:latin typeface="TimesNewRomanPS-BoldMT"/>
              </a:rPr>
            </a:br>
            <a:r>
              <a:rPr lang="pt-BR" dirty="0">
                <a:solidFill>
                  <a:srgbClr val="000000"/>
                </a:solidFill>
                <a:latin typeface="Calibri"/>
              </a:rPr>
              <a:t>Quando o preço de um bem varia, há dois tipos de efeitos: 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AutoNum type="arabicPeriod"/>
            </a:pPr>
            <a:endParaRPr lang="pt-BR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AutoNum type="arabicPeriod"/>
            </a:pPr>
            <a:endParaRPr lang="pt-BR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AutoNum type="arabicPeriod"/>
            </a:pPr>
            <a:endParaRPr lang="pt-BR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AutoNum type="arabicPeriod"/>
            </a:pPr>
            <a:endParaRPr lang="pt-BR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AutoNum type="arabicPeriod"/>
            </a:pPr>
            <a:endParaRPr lang="pt-BR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AutoNum type="arabicPeriod"/>
            </a:pPr>
            <a:endParaRPr lang="pt-BR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buAutoNum type="arabicPeriod"/>
            </a:pPr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Se, por exemplo, o bem 1 ficar mais barato, isso significa que temos de dar menos do bem 2 para comprar o bem 1. A variação no preço do bem 1 alterou a taxa pela qual o mercado permite que se “substitua” o bem 2 pelo bem 1. Ou seja, mudaram as condições de troca de um bem por outro que o mercado oferece ao consumidor. 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Ao mesmo tempo, se o bem 1 ficar mais barato, isso significa que nossa renda monetária comprará mais do bem 1. O poder aquisitivo de nosso dinheiro aumentou; embora a quantidade de dinheiro que temos continue a mesma, cresceu a quantidade de bens que esse dinheiro pode comprar.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96398468"/>
              </p:ext>
            </p:extLst>
          </p:nvPr>
        </p:nvGraphicFramePr>
        <p:xfrm>
          <a:off x="637309" y="1674654"/>
          <a:ext cx="8128000" cy="158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64742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831272" y="1386573"/>
            <a:ext cx="10986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/>
              </a:rPr>
              <a:t>O primeiro efeito – a variação na demanda devido à variação da taxa pela qual os dois bens são trocados – é chamado efeito substituição. 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Já o segundo – a variação na demanda dado o aumento do poder aquisitivo – denomina-se efeito renda. 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Iremos analisar os efeitos em duas etapas: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63231196"/>
              </p:ext>
            </p:extLst>
          </p:nvPr>
        </p:nvGraphicFramePr>
        <p:xfrm>
          <a:off x="678872" y="3691468"/>
          <a:ext cx="10584873" cy="227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09262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41" y="1346488"/>
            <a:ext cx="8373340" cy="505287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17419" y="555300"/>
            <a:ext cx="2840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000000"/>
                </a:solidFill>
                <a:latin typeface="Calibri"/>
              </a:rPr>
              <a:t>Diminuição do preço 1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5486399" y="1451816"/>
            <a:ext cx="6456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rgbClr val="000000"/>
                </a:solidFill>
                <a:latin typeface="TimesNewRomanPS-ItalicMT"/>
              </a:rPr>
              <a:t>Quando o preço do bem 1 varia e a renda permanece fixa, a reta orçamentária gira em torno do eixo vertical. Esse ajuste ocorre em duas etapas: primeiro, a reta  orçamentária gira em torno da escolha original, e, depois, se desloca para fora em direção à nova cesta demandada.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920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526473" y="1151045"/>
            <a:ext cx="10986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Calibri"/>
              </a:rPr>
              <a:t>Qual o sentido econômico das retas orçamentárias giradas (efeito substituição) e deslocadas (efeito renda)? 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Qual o sentido econômico das retas orçamentárias giradas e deslocadas? Examinemos primeiro a reta girada. Temos aqui uma reta orçamentária com a mesma inclinação e, portanto, os mesmos preços relativos da reta orçamentária final. 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No entanto, a renda monetária associada a essa reta orçamentária é diferente, uma vez que o intercepto vertical é diferente. Como a cesta de consumo original está sobre a reta orçamentária girada, essa cesta pode ser exatamente adquirida. 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O poder de compra do consumidor permaneceu constante, no sentido de que a cesta de bens original pode ser adquirida exatamente à nova reta girada. </a:t>
            </a:r>
            <a:br>
              <a:rPr lang="pt-BR" dirty="0">
                <a:solidFill>
                  <a:srgbClr val="000000"/>
                </a:solidFill>
                <a:latin typeface="Calibri"/>
              </a:rPr>
            </a:br>
            <a:r>
              <a:rPr lang="pt-BR" dirty="0">
                <a:solidFill>
                  <a:srgbClr val="000000"/>
                </a:solidFill>
                <a:latin typeface="Calibri"/>
              </a:rPr>
              <a:t/>
            </a:r>
            <a:br>
              <a:rPr lang="pt-BR" dirty="0">
                <a:solidFill>
                  <a:srgbClr val="000000"/>
                </a:solidFill>
                <a:latin typeface="Calibri"/>
              </a:rPr>
            </a:br>
            <a:endParaRPr lang="pt-BR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06575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487800" y="1179360"/>
            <a:ext cx="11536200" cy="2681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/>
              </a:rPr>
              <a:t>Premissas Básicas das Preferências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7E28064-6CAC-4981-BC4E-F02821B98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191262"/>
              </p:ext>
            </p:extLst>
          </p:nvPr>
        </p:nvGraphicFramePr>
        <p:xfrm>
          <a:off x="789641" y="2168078"/>
          <a:ext cx="10387346" cy="368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45572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526473" y="1151045"/>
            <a:ext cx="10986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Calibri"/>
              </a:rPr>
              <a:t>Qual o sentido econômico das retas orçamentárias giradas e deslocadas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Qual o sentido econômico das retas orçamentárias giradas e deslocadas? Examinemos primeiro a reta girada. Temos aqui uma reta orçamentária com a mesma inclinação e, portanto, os mesmos preços relativos da reta orçamentária final. 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No entanto, a renda monetária associada a essa reta orçamentária é diferente, uma vez que o intercepto vertical é diferente. Como a cesta de consumo original está sobre a reta orçamentária girada, essa cesta pode ser exatamente adquirida. 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O poder de compra do consumidor permaneceu constante, no sentido de que a cesta de bens original pode ser adquirida exatamente à nova reta girada. </a:t>
            </a:r>
            <a:br>
              <a:rPr lang="pt-BR" dirty="0">
                <a:solidFill>
                  <a:srgbClr val="000000"/>
                </a:solidFill>
                <a:latin typeface="Calibri"/>
              </a:rPr>
            </a:br>
            <a:r>
              <a:rPr lang="pt-BR" dirty="0">
                <a:solidFill>
                  <a:srgbClr val="000000"/>
                </a:solidFill>
                <a:latin typeface="Calibri"/>
              </a:rPr>
              <a:t/>
            </a:r>
            <a:br>
              <a:rPr lang="pt-BR" dirty="0">
                <a:solidFill>
                  <a:srgbClr val="000000"/>
                </a:solidFill>
                <a:latin typeface="Calibri"/>
              </a:rPr>
            </a:br>
            <a:endParaRPr lang="pt-BR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0515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429491" y="957080"/>
            <a:ext cx="10986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Calibri"/>
              </a:rPr>
              <a:t>Efeito Substituição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O movimento de X para Y é o efeito substituição. Ele indica como o consumidor “substitui” um bem por outro quando o preço varia, mas o poder aquisitivo permanece constante. </a:t>
            </a:r>
            <a:br>
              <a:rPr lang="pt-BR" dirty="0">
                <a:solidFill>
                  <a:srgbClr val="000000"/>
                </a:solidFill>
                <a:latin typeface="Calibri"/>
              </a:rPr>
            </a:br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878" y="2434408"/>
            <a:ext cx="6482194" cy="42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08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74073" y="578022"/>
            <a:ext cx="10986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Calibri"/>
              </a:rPr>
              <a:t>Efeito Substituição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O movimento de X para Y é o efeito substituição. Ele indica como o consumidor “substitui” um bem por outro quando o preço varia, mas o poder aquisitivo permanece constante. 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O giro proporciona o efeito substituição e o deslocamento, o efeito renda. 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rgbClr val="000000"/>
                </a:solidFill>
                <a:latin typeface="Calibri"/>
              </a:rPr>
              <a:t/>
            </a:r>
            <a:br>
              <a:rPr lang="pt-BR" dirty="0">
                <a:solidFill>
                  <a:srgbClr val="000000"/>
                </a:solidFill>
                <a:latin typeface="Calibri"/>
              </a:rPr>
            </a:br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78" y="2434408"/>
            <a:ext cx="6482194" cy="42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420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74073" y="1450858"/>
            <a:ext cx="109866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O efeito substituição é às vezes chamado de variação na </a:t>
            </a:r>
            <a:r>
              <a:rPr lang="pt-BR" b="1" dirty="0">
                <a:solidFill>
                  <a:srgbClr val="000000"/>
                </a:solidFill>
                <a:latin typeface="Calibri"/>
              </a:rPr>
              <a:t>demanda compensada</a:t>
            </a:r>
            <a:r>
              <a:rPr lang="pt-BR" dirty="0">
                <a:solidFill>
                  <a:srgbClr val="000000"/>
                </a:solidFill>
                <a:latin typeface="Calibri"/>
              </a:rPr>
              <a:t>. </a:t>
            </a:r>
            <a:endParaRPr lang="pt-BR" dirty="0" smtClean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A </a:t>
            </a:r>
            <a:r>
              <a:rPr lang="pt-BR" dirty="0">
                <a:solidFill>
                  <a:srgbClr val="000000"/>
                </a:solidFill>
                <a:latin typeface="Calibri"/>
              </a:rPr>
              <a:t>ideia é de que o consumidor é compensado pelo aumento de preço ao receber dinheiro suficiente para comprar sua antiga cesta. </a:t>
            </a:r>
            <a:endParaRPr lang="pt-BR" dirty="0" smtClean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Naturalmente</a:t>
            </a:r>
            <a:r>
              <a:rPr lang="pt-BR" dirty="0">
                <a:solidFill>
                  <a:srgbClr val="000000"/>
                </a:solidFill>
                <a:latin typeface="Calibri"/>
              </a:rPr>
              <a:t>, se o preço diminuir, ele será “compensado” pela subtração de parte de seu dinheiro. </a:t>
            </a:r>
            <a:endParaRPr lang="pt-BR" dirty="0" smtClean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Empregaremos</a:t>
            </a:r>
            <a:r>
              <a:rPr lang="pt-BR" dirty="0">
                <a:solidFill>
                  <a:srgbClr val="000000"/>
                </a:solidFill>
                <a:latin typeface="Calibri"/>
              </a:rPr>
              <a:t>, em geral, o termo “substituição” para manter a coerência, mas a terminologia “compensação” é amplamente usada. </a:t>
            </a:r>
            <a:br>
              <a:rPr lang="pt-BR" dirty="0">
                <a:solidFill>
                  <a:srgbClr val="000000"/>
                </a:solidFill>
                <a:latin typeface="Calibri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rgbClr val="000000"/>
                </a:solidFill>
                <a:latin typeface="Calibri"/>
              </a:rPr>
              <a:t/>
            </a:r>
            <a:br>
              <a:rPr lang="pt-BR" dirty="0">
                <a:solidFill>
                  <a:srgbClr val="000000"/>
                </a:solidFill>
                <a:latin typeface="Calibri"/>
              </a:rPr>
            </a:br>
            <a:endParaRPr lang="pt-BR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1565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085" y="1029960"/>
            <a:ext cx="5410567" cy="51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940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7" y="1267265"/>
            <a:ext cx="7850432" cy="4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347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b="38288"/>
          <a:stretch/>
        </p:blipFill>
        <p:spPr>
          <a:xfrm>
            <a:off x="1556563" y="416463"/>
            <a:ext cx="5543550" cy="61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128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b="38288"/>
          <a:stretch/>
        </p:blipFill>
        <p:spPr>
          <a:xfrm>
            <a:off x="1556563" y="416463"/>
            <a:ext cx="5543550" cy="61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81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TextShape 1"/>
          <p:cNvSpPr txBox="1"/>
          <p:nvPr/>
        </p:nvSpPr>
        <p:spPr>
          <a:xfrm>
            <a:off x="487800" y="1179360"/>
            <a:ext cx="11536200" cy="2681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/>
              </a:rPr>
              <a:t>Utilidade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Calibri"/>
              </a:rPr>
              <a:t>É um modo de descrever preferências, intuitivamente relaciona utilidade à satisfação.</a:t>
            </a:r>
          </a:p>
          <a:p>
            <a:pPr>
              <a:lnSpc>
                <a:spcPct val="100000"/>
              </a:lnSpc>
            </a:pPr>
            <a:endParaRPr lang="pt-BR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Calibri"/>
              </a:rPr>
              <a:t>A função utilidade é um modo de atribuir um número a cada possível cesta de consumo, de modo que se atribuam às cestas mais preferidas números maiores que os atribuídos às menos preferidas.</a:t>
            </a:r>
          </a:p>
          <a:p>
            <a:pPr>
              <a:lnSpc>
                <a:spcPct val="100000"/>
              </a:lnSpc>
            </a:pPr>
            <a:endParaRPr lang="pt-BR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Calibri"/>
              </a:rPr>
              <a:t>Se B é preferível a C então utilidade de B é maior que a de C</a:t>
            </a:r>
            <a:endParaRPr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2206964" y="4119244"/>
            <a:ext cx="2768311" cy="346089"/>
            <a:chOff x="3022890" y="4400598"/>
            <a:chExt cx="2768311" cy="34608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2890" y="4469503"/>
              <a:ext cx="510019" cy="277184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9962" y="4400598"/>
              <a:ext cx="1251239" cy="346088"/>
            </a:xfrm>
            <a:prstGeom prst="rect">
              <a:avLst/>
            </a:prstGeom>
          </p:spPr>
        </p:pic>
        <p:cxnSp>
          <p:nvCxnSpPr>
            <p:cNvPr id="6" name="Conector de Seta Reta 5"/>
            <p:cNvCxnSpPr/>
            <p:nvPr/>
          </p:nvCxnSpPr>
          <p:spPr>
            <a:xfrm flipV="1">
              <a:off x="3782291" y="4613564"/>
              <a:ext cx="526473" cy="1385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tângulo 9"/>
          <p:cNvSpPr/>
          <p:nvPr/>
        </p:nvSpPr>
        <p:spPr>
          <a:xfrm>
            <a:off x="1008228" y="4953629"/>
            <a:ext cx="4202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/>
              </a:rPr>
              <a:t>Considerando duas cestas de bens </a:t>
            </a:r>
            <a:r>
              <a:rPr lang="pt-B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baseline="-25000" dirty="0">
                <a:solidFill>
                  <a:srgbClr val="000000"/>
                </a:solidFill>
                <a:latin typeface="Calibri"/>
              </a:rPr>
              <a:t>1</a:t>
            </a:r>
            <a:r>
              <a:rPr lang="pt-BR" dirty="0">
                <a:solidFill>
                  <a:srgbClr val="000000"/>
                </a:solidFill>
                <a:latin typeface="Calibri"/>
              </a:rPr>
              <a:t> e </a:t>
            </a:r>
            <a:r>
              <a:rPr lang="pt-BR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baseline="-25000" dirty="0">
                <a:solidFill>
                  <a:srgbClr val="000000"/>
                </a:solidFill>
                <a:latin typeface="Calibri"/>
              </a:rPr>
              <a:t>2  </a:t>
            </a:r>
            <a:endParaRPr lang="pt-BR" baseline="-25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461973" y="5854606"/>
                <a:ext cx="3004146" cy="383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sSubSup>
                        <m:sSub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973" y="5854606"/>
                <a:ext cx="3004146" cy="3839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FB16621D-7405-4C92-9225-30D1A65EE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496" y="3245282"/>
            <a:ext cx="2897080" cy="289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Shape 1"/>
              <p:cNvSpPr txBox="1"/>
              <p:nvPr/>
            </p:nvSpPr>
            <p:spPr>
              <a:xfrm>
                <a:off x="487800" y="1179360"/>
                <a:ext cx="11536200" cy="2065922"/>
              </a:xfrm>
              <a:prstGeom prst="rect">
                <a:avLst/>
              </a:prstGeom>
            </p:spPr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pt-BR" sz="2400" b="1" dirty="0">
                    <a:solidFill>
                      <a:srgbClr val="000000"/>
                    </a:solidFill>
                    <a:latin typeface="Calibri"/>
                  </a:rPr>
                  <a:t>Utilidade Marginal</a:t>
                </a:r>
              </a:p>
              <a:p>
                <a:pPr>
                  <a:lnSpc>
                    <a:spcPct val="100000"/>
                  </a:lnSpc>
                </a:pPr>
                <a:endParaRPr dirty="0"/>
              </a:p>
              <a:p>
                <a:pPr>
                  <a:lnSpc>
                    <a:spcPct val="100000"/>
                  </a:lnSpc>
                </a:pPr>
                <a:r>
                  <a:rPr lang="pt-BR" dirty="0">
                    <a:solidFill>
                      <a:srgbClr val="000000"/>
                    </a:solidFill>
                    <a:latin typeface="Calibri"/>
                  </a:rPr>
                  <a:t>Imaginemos um consumidor que consuma uma cesta de bens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0000"/>
                    </a:solidFill>
                    <a:latin typeface="Calibri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0000"/>
                    </a:solidFill>
                    <a:latin typeface="Calibri"/>
                  </a:rPr>
                  <a:t>. Como varia a utilidade quando acrescentamos uma unidade de x1?</a:t>
                </a:r>
              </a:p>
              <a:p>
                <a:pPr>
                  <a:lnSpc>
                    <a:spcPct val="100000"/>
                  </a:lnSpc>
                </a:pPr>
                <a:endParaRPr lang="pt-BR" dirty="0">
                  <a:solidFill>
                    <a:srgbClr val="000000"/>
                  </a:solidFill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pt-BR" dirty="0">
                    <a:solidFill>
                      <a:srgbClr val="000000"/>
                    </a:solidFill>
                    <a:latin typeface="Calibri"/>
                  </a:rPr>
                  <a:t>Essa taxa de variação é a utilidade marginal com respeito ao bem 1</a:t>
                </a:r>
              </a:p>
            </p:txBody>
          </p:sp>
        </mc:Choice>
        <mc:Fallback xmlns="">
          <p:sp>
            <p:nvSpPr>
              <p:cNvPr id="4" name="TextShap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00" y="1179360"/>
                <a:ext cx="11536200" cy="2065922"/>
              </a:xfrm>
              <a:prstGeom prst="rect">
                <a:avLst/>
              </a:prstGeom>
              <a:blipFill>
                <a:blip r:embed="rId3"/>
                <a:stretch>
                  <a:fillRect l="-846" t="-2360" r="-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474847" y="4152415"/>
                <a:ext cx="3004146" cy="7543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847" y="4152415"/>
                <a:ext cx="3004146" cy="7543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8961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564120" y="555300"/>
            <a:ext cx="11536200" cy="3589201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/>
              </a:rPr>
              <a:t>Curvas de Indiferença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Podemos apresentar graficamente as preferências de um consumidor por meio de curvas de indiferenças.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Uma curva de indiferença representa todas as combinações de cestas de mercado que fornecem o mesmo nível de satisfação a uma pessoa.</a:t>
            </a:r>
          </a:p>
          <a:p>
            <a:endParaRPr lang="pt-BR" dirty="0"/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Assim, admitindo-se as premissas anteriores, os consumidores sempre poderão optar por uma cesta de bens em relação à outra ou ser indiferente entre ambas.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>
                <a:solidFill>
                  <a:srgbClr val="000000"/>
                </a:solidFill>
                <a:latin typeface="Calibri"/>
              </a:rPr>
              <a:t>Curvas de indiferenças são convexas, arqueadas para dentro: a medida que maiores quantidades de uma mercadoria são consumidas, esperamos que o consumidor prefira abrir mão de cada vez menos unidades de uma segunda mercadoria para obter unidade adicionais de outra.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/>
          <a:stretch/>
        </p:blipFill>
        <p:spPr>
          <a:xfrm>
            <a:off x="4386262" y="4144501"/>
            <a:ext cx="3580102" cy="268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2798"/>
            <a:ext cx="7475616" cy="559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575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1" name="TextShape 1"/>
          <p:cNvSpPr txBox="1"/>
          <p:nvPr/>
        </p:nvSpPr>
        <p:spPr>
          <a:xfrm>
            <a:off x="376964" y="805287"/>
            <a:ext cx="4504525" cy="460805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/>
              </a:rPr>
              <a:t>Mapa de Curvas de Indiferença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32907" t="42969" r="30888" b="23242"/>
          <a:stretch/>
        </p:blipFill>
        <p:spPr>
          <a:xfrm>
            <a:off x="1122552" y="1416000"/>
            <a:ext cx="9948722" cy="52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825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00" y="1294100"/>
            <a:ext cx="7826375" cy="482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214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1177</Words>
  <Application>Microsoft Office PowerPoint</Application>
  <PresentationFormat>Widescreen</PresentationFormat>
  <Paragraphs>162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DejaVu Sans</vt:lpstr>
      <vt:lpstr>StarSymbol</vt:lpstr>
      <vt:lpstr>Times New Roman</vt:lpstr>
      <vt:lpstr>TimesNewRomanPS-BoldMT</vt:lpstr>
      <vt:lpstr>TimesNewRomanPS-ItalicMT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Gerson Nassor</dc:creator>
  <cp:lastModifiedBy>Gerson Nassor Cardoso</cp:lastModifiedBy>
  <cp:revision>77</cp:revision>
  <dcterms:modified xsi:type="dcterms:W3CDTF">2018-09-26T16:05:46Z</dcterms:modified>
</cp:coreProperties>
</file>