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60" r:id="rId5"/>
    <p:sldId id="259" r:id="rId6"/>
    <p:sldId id="262" r:id="rId7"/>
    <p:sldId id="263" r:id="rId8"/>
    <p:sldId id="266" r:id="rId9"/>
    <p:sldId id="267" r:id="rId10"/>
    <p:sldId id="268" r:id="rId11"/>
    <p:sldId id="291" r:id="rId12"/>
    <p:sldId id="269" r:id="rId13"/>
    <p:sldId id="270" r:id="rId14"/>
    <p:sldId id="276" r:id="rId15"/>
    <p:sldId id="290" r:id="rId16"/>
    <p:sldId id="273" r:id="rId17"/>
    <p:sldId id="264" r:id="rId18"/>
    <p:sldId id="278" r:id="rId19"/>
    <p:sldId id="277" r:id="rId20"/>
    <p:sldId id="265" r:id="rId21"/>
    <p:sldId id="281" r:id="rId22"/>
    <p:sldId id="283" r:id="rId23"/>
    <p:sldId id="282" r:id="rId24"/>
    <p:sldId id="285" r:id="rId25"/>
    <p:sldId id="287" r:id="rId26"/>
    <p:sldId id="288" r:id="rId27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CC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AFC8A-3A54-CF29-D42D-988EFE414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96B210-9E4F-D532-2053-9173715B8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1E89F7-B459-03DE-2B1B-C644A0D1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8485E6-F253-3389-3CAE-282D591E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750DD8-87AB-C70D-83F7-083C7F32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51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944B9D-7014-ECD1-FBD6-CE4EE449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08522D-541A-0B04-01A1-9A31FED04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DC835C-4120-7ACC-AF3F-0F0563F0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4F04C8-277B-AC53-DA05-F9ADF10D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4324D1-A7AD-E5C8-F7DC-6A250C42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38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7813D2-75E3-4A0C-C87A-A9C9443CF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6C9A94-1AC4-16E8-DB54-CA493F8E2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DFB3D6-0ECC-08E6-2D58-404949AC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11AB11-B69D-7E56-0C19-A906A988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4B87E7-CA61-E105-1F4A-130E8FC7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23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F3284-4B02-B2BE-0A04-80CEB79C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9B55B7-808C-E6DA-9966-5532891DD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FDFF5-9506-EC72-FF30-1214D4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697CE4-0A8C-17A3-732C-F9D8A0E2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581A6B-DF03-4E8B-DD8F-FF8B35D1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74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33ECE-D608-0DD7-74DF-026EFC02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3A0B07-9CA5-F279-E28F-8BE1A8871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53F1BB-A4CC-E007-8696-E513B490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E0AAD5-E032-8AF3-552E-6CDB39C8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179AAC-FA89-9DDD-BCC7-483ABB20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40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EB3A1-41F2-D0A0-D7D6-4D9C3048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4CF1AF-38E1-5498-9D3A-03DA890BA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BDB99F-781D-854F-9AA2-AB3EC910E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EC84D2-6042-A4BF-4A17-3CDA0588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8CE567-7482-B8FF-E85E-8F658F5C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476161-0C7A-B586-C336-D1DC8D26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79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9F752-D283-A628-5D7F-E4D210A0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4A9F99-F3AE-9A99-C72A-F1513E753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D707E3-99AB-F648-6C62-1A7737B59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21236-8FE1-975D-D410-2D1EAF1D6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FCC9E0F-4EAD-EA50-C9B5-50D16F57D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992C94A-6839-9142-01D5-DA6F3DAF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4CA2230-8B4D-16F8-CD08-CC5C9879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A633E58-8042-730A-7343-FCEC979A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54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A2587-A32C-D863-552A-CD99B041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D552012-729A-674F-18E5-4F666EEA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BC38AA-A2AA-B9D9-4B62-AA0AFECE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12C035-8968-84CC-B702-661CDCD8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66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0CFAFB-B971-6AB7-68A1-D527EF9D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D3F6598-4679-2444-A507-D99836DF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A5ED4F-988A-0116-1BA6-EE29C75A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50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DB5FC-0C26-9397-21B6-249C046B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1506DB-6917-473F-8D97-D416FE508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AC98EF-5F15-A151-D615-18CB70814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D47F9D-D71B-E17E-79E9-7F470CCA8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E632DD-2FEB-DAA9-DBBD-9A1A8C60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4B99F9-40E2-E95C-A850-B7CCB450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41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6FBD6-FCB5-87A5-7DB3-E5718FFA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2C7A9A5-1AE0-BE8D-5E7B-6A2D4CB62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315A9E-0CDA-5264-E74D-2158620F8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963D01-40C0-E4E1-0742-7744CB97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B8903B-8EAA-F677-2A2D-A9A08B8A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B46A72-D40B-4957-2BF9-45DE77C4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1FD94C-451B-AA3A-84CD-48CEC3E7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B58734-41D6-66E7-64F5-149793FF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1AE05-9B64-7CB8-3116-261329B2D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6795-6C93-4A4C-A9A8-648CFCFF9A2F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DE781-F923-70E7-A893-41DE189D0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A10EF-CA46-B971-58FD-EDD90F189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17246-A1BD-4CFC-9DFD-032251908E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90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hyperlink" Target="https://eaulas.usp.br/portal/video.action?idItem=15014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hyperlink" Target="https://eaulas.usp.br/portal/video.action?idItem=15014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5Y2FgnZXc" TargetMode="External"/><Relationship Id="rId2" Type="http://schemas.openxmlformats.org/officeDocument/2006/relationships/hyperlink" Target="https://www.youtube.com/watch?v=ix8dfE72dH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ulas.usp.br/portal/video.action?idItem=150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2ECFD9-86AD-9858-9A96-0ED6B1E32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33387"/>
            <a:ext cx="5032744" cy="3365646"/>
          </a:xfrm>
        </p:spPr>
        <p:txBody>
          <a:bodyPr>
            <a:normAutofit/>
          </a:bodyPr>
          <a:lstStyle/>
          <a:p>
            <a:pPr algn="l"/>
            <a:r>
              <a:rPr lang="pt-BR" sz="5600" b="1" dirty="0">
                <a:solidFill>
                  <a:srgbClr val="FF0000"/>
                </a:solidFill>
              </a:rPr>
              <a:t>Proteínas e Lipídios </a:t>
            </a:r>
            <a:br>
              <a:rPr lang="pt-BR" sz="5600" b="1" dirty="0">
                <a:solidFill>
                  <a:srgbClr val="FF0000"/>
                </a:solidFill>
              </a:rPr>
            </a:br>
            <a:r>
              <a:rPr lang="pt-BR" sz="5600" b="1" dirty="0">
                <a:solidFill>
                  <a:srgbClr val="FF0000"/>
                </a:solidFill>
              </a:rPr>
              <a:t>Composição Centesimal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F38173-6557-C2DE-7E75-48A06AB2D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264579"/>
            <a:ext cx="5032744" cy="1845282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Profa. Dra. Marta H. </a:t>
            </a:r>
            <a:r>
              <a:rPr lang="pt-BR" dirty="0" err="1"/>
              <a:t>Fillet</a:t>
            </a:r>
            <a:r>
              <a:rPr lang="pt-BR" dirty="0"/>
              <a:t> Spoto</a:t>
            </a:r>
          </a:p>
          <a:p>
            <a:pPr algn="l"/>
            <a:r>
              <a:rPr lang="pt-BR" dirty="0"/>
              <a:t>Técnica C.A Mariana D. B. </a:t>
            </a:r>
            <a:r>
              <a:rPr lang="pt-BR" dirty="0" err="1"/>
              <a:t>Dargelio</a:t>
            </a:r>
            <a:endParaRPr lang="pt-BR" dirty="0"/>
          </a:p>
          <a:p>
            <a:pPr algn="l"/>
            <a:r>
              <a:rPr lang="pt-BR" dirty="0"/>
              <a:t>Dra. Paula Porrelli M. Silva</a:t>
            </a:r>
          </a:p>
          <a:p>
            <a:pPr algn="l"/>
            <a:r>
              <a:rPr lang="pt-BR" dirty="0"/>
              <a:t>Março, 2024</a:t>
            </a:r>
          </a:p>
          <a:p>
            <a:pPr algn="l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1AC948C-BDAF-E5C2-DC12-D9B012A5E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35966"/>
            <a:ext cx="5593768" cy="2307428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005089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Liquidificador em cima da pia&#10;&#10;Descrição gerada automaticamente com confiança baixa">
            <a:extLst>
              <a:ext uri="{FF2B5EF4-FFF2-40B4-BE49-F238E27FC236}">
                <a16:creationId xmlns:a16="http://schemas.microsoft.com/office/drawing/2014/main" id="{62FA9F07-1E1C-9820-8900-4304F408F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058" y="4164506"/>
            <a:ext cx="1438723" cy="2055320"/>
          </a:xfrm>
          <a:prstGeom prst="rect">
            <a:avLst/>
          </a:prstGeom>
        </p:spPr>
      </p:pic>
      <p:pic>
        <p:nvPicPr>
          <p:cNvPr id="8" name="Imagem 7" descr="Desenho de frutas&#10;&#10;Descrição gerada automaticamente com confiança média">
            <a:extLst>
              <a:ext uri="{FF2B5EF4-FFF2-40B4-BE49-F238E27FC236}">
                <a16:creationId xmlns:a16="http://schemas.microsoft.com/office/drawing/2014/main" id="{EBA57EC0-7DAC-D1BB-9BC3-97A5DF01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369" y="4450568"/>
            <a:ext cx="2683879" cy="14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1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12F2C-4CDD-2A0B-ED80-CAB0715B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2. </a:t>
            </a:r>
            <a:r>
              <a:rPr lang="pt-BR" b="1" u="sng" dirty="0">
                <a:solidFill>
                  <a:srgbClr val="FF0000"/>
                </a:solidFill>
              </a:rPr>
              <a:t>Neutralização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123C85-F6B6-08C7-7D5E-D150BA41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50560" cy="3628691"/>
          </a:xfrm>
        </p:spPr>
        <p:txBody>
          <a:bodyPr>
            <a:normAutofit/>
          </a:bodyPr>
          <a:lstStyle/>
          <a:p>
            <a:r>
              <a:rPr lang="pt-BR" dirty="0"/>
              <a:t>A próxima etapa é a transformação de sulfato de amônia </a:t>
            </a:r>
            <a:r>
              <a:rPr lang="pt-BR" b="1" dirty="0"/>
              <a:t>(NH</a:t>
            </a:r>
            <a:r>
              <a:rPr lang="pt-BR" b="1" baseline="-25000" dirty="0"/>
              <a:t>4</a:t>
            </a:r>
            <a:r>
              <a:rPr lang="pt-BR" b="1" dirty="0"/>
              <a:t>)</a:t>
            </a:r>
            <a:r>
              <a:rPr lang="pt-BR" b="1" baseline="-25000" dirty="0"/>
              <a:t>2</a:t>
            </a:r>
            <a:r>
              <a:rPr lang="pt-BR" b="1" dirty="0"/>
              <a:t>SO</a:t>
            </a:r>
            <a:r>
              <a:rPr lang="pt-BR" b="1" baseline="-25000" dirty="0"/>
              <a:t>4</a:t>
            </a:r>
            <a:r>
              <a:rPr lang="pt-BR" dirty="0"/>
              <a:t>, não volátil em amônia </a:t>
            </a:r>
            <a:r>
              <a:rPr lang="pt-BR" b="1" dirty="0"/>
              <a:t>(NH</a:t>
            </a:r>
            <a:r>
              <a:rPr lang="pt-BR" b="1" baseline="-25000" dirty="0"/>
              <a:t>3</a:t>
            </a:r>
            <a:r>
              <a:rPr lang="pt-BR" b="1" dirty="0"/>
              <a:t>)</a:t>
            </a:r>
            <a:r>
              <a:rPr lang="pt-BR" dirty="0"/>
              <a:t>, volátil, pela alcalinização com </a:t>
            </a:r>
            <a:r>
              <a:rPr lang="pt-BR" dirty="0" err="1"/>
              <a:t>NaOH</a:t>
            </a:r>
            <a:r>
              <a:rPr lang="pt-BR" dirty="0"/>
              <a:t> (base).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8AC4D98-4C96-D7EC-6DD8-B17D8334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762" y="2928090"/>
            <a:ext cx="6102751" cy="5289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51FA49-63B5-BFB7-B7C5-77232AFB1AC1}"/>
              </a:ext>
            </a:extLst>
          </p:cNvPr>
          <p:cNvSpPr txBox="1"/>
          <p:nvPr/>
        </p:nvSpPr>
        <p:spPr>
          <a:xfrm>
            <a:off x="838200" y="3728464"/>
            <a:ext cx="66539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É adicionada solução concentrada de </a:t>
            </a:r>
            <a:r>
              <a:rPr lang="pt-BR" sz="2800" dirty="0" err="1"/>
              <a:t>NaOH</a:t>
            </a:r>
            <a:r>
              <a:rPr lang="pt-BR" sz="2800" dirty="0"/>
              <a:t> (50%) → </a:t>
            </a:r>
            <a:r>
              <a:rPr lang="pt-BR" sz="2800" b="1" dirty="0"/>
              <a:t>alcaliniza</a:t>
            </a:r>
            <a:r>
              <a:rPr lang="pt-BR" sz="2800" dirty="0"/>
              <a:t> o meio (↑pH) → </a:t>
            </a:r>
            <a:r>
              <a:rPr lang="pt-BR" sz="2800" b="1" dirty="0"/>
              <a:t>quebra</a:t>
            </a:r>
            <a:r>
              <a:rPr lang="pt-BR" sz="2800" dirty="0"/>
              <a:t> o sulfato de amônia + calor → </a:t>
            </a:r>
            <a:r>
              <a:rPr lang="pt-BR" sz="2800" b="1" dirty="0"/>
              <a:t>libera</a:t>
            </a:r>
            <a:r>
              <a:rPr lang="pt-BR" sz="2800" dirty="0"/>
              <a:t> a amônia na forma volátil (</a:t>
            </a:r>
            <a:r>
              <a:rPr lang="pt-BR" sz="2800" b="1" dirty="0"/>
              <a:t>NH</a:t>
            </a:r>
            <a:r>
              <a:rPr lang="pt-BR" sz="2800" b="1" baseline="-25000" dirty="0"/>
              <a:t>3</a:t>
            </a:r>
            <a:r>
              <a:rPr lang="pt-BR" sz="2800" dirty="0"/>
              <a:t>) (gás)</a:t>
            </a:r>
          </a:p>
          <a:p>
            <a:endParaRPr lang="pt-BR" sz="2800" dirty="0"/>
          </a:p>
          <a:p>
            <a:r>
              <a:rPr lang="pt-BR" sz="2800" dirty="0"/>
              <a:t>*Sistema fechado!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4BD8720-DC59-4C75-6C26-4C8B57B0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45" y="3728464"/>
            <a:ext cx="4021651" cy="25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2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12F2C-4CDD-2A0B-ED80-CAB0715B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1494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3. </a:t>
            </a:r>
            <a:r>
              <a:rPr lang="pt-BR" b="1" u="sng" dirty="0">
                <a:solidFill>
                  <a:srgbClr val="FF0000"/>
                </a:solidFill>
              </a:rPr>
              <a:t>Destilação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123C85-F6B6-08C7-7D5E-D150BA41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7774858" cy="362869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Segue-se a destilação em um sistema fechado </a:t>
            </a:r>
            <a:r>
              <a:rPr lang="pt-BR" dirty="0">
                <a:sym typeface="Wingdings" panose="05000000000000000000" pitchFamily="2" charset="2"/>
              </a:rPr>
              <a:t> gás entra em contato com água fria e condensa em líquido.</a:t>
            </a:r>
            <a:endParaRPr lang="pt-BR" dirty="0"/>
          </a:p>
          <a:p>
            <a:r>
              <a:rPr lang="pt-BR" dirty="0"/>
              <a:t>Nessa fase, a amônia é condensada e recebida em ácido bórico </a:t>
            </a:r>
            <a:r>
              <a:rPr lang="pt-BR" b="1" dirty="0"/>
              <a:t>(H</a:t>
            </a:r>
            <a:r>
              <a:rPr lang="pt-BR" b="1" baseline="-25000" dirty="0"/>
              <a:t>3</a:t>
            </a:r>
            <a:r>
              <a:rPr lang="pt-BR" b="1" dirty="0"/>
              <a:t>BO</a:t>
            </a:r>
            <a:r>
              <a:rPr lang="pt-BR" b="1" baseline="-25000" dirty="0"/>
              <a:t>3 </a:t>
            </a:r>
            <a:r>
              <a:rPr lang="pt-BR" b="1" dirty="0"/>
              <a:t>-</a:t>
            </a:r>
            <a:r>
              <a:rPr lang="pt-BR" b="1" baseline="-25000" dirty="0"/>
              <a:t> </a:t>
            </a:r>
            <a:r>
              <a:rPr lang="pt-BR" b="1" dirty="0"/>
              <a:t>de cor </a:t>
            </a:r>
            <a:r>
              <a:rPr lang="pt-BR" b="1" dirty="0">
                <a:solidFill>
                  <a:srgbClr val="CC0099"/>
                </a:solidFill>
              </a:rPr>
              <a:t>rosa-violeta</a:t>
            </a:r>
            <a:r>
              <a:rPr lang="pt-BR" b="1" dirty="0"/>
              <a:t>)</a:t>
            </a:r>
            <a:r>
              <a:rPr lang="pt-BR" dirty="0"/>
              <a:t>, quando se transforma em </a:t>
            </a:r>
            <a:r>
              <a:rPr lang="pt-BR" b="1" dirty="0"/>
              <a:t>borato de amônia (NH</a:t>
            </a:r>
            <a:r>
              <a:rPr lang="pt-BR" b="1" baseline="-25000" dirty="0"/>
              <a:t>4</a:t>
            </a:r>
            <a:r>
              <a:rPr lang="pt-BR" b="1" dirty="0"/>
              <a:t>)</a:t>
            </a:r>
            <a:r>
              <a:rPr lang="pt-BR" b="1" baseline="-25000" dirty="0"/>
              <a:t>3</a:t>
            </a:r>
            <a:r>
              <a:rPr lang="pt-BR" b="1" dirty="0"/>
              <a:t>BO</a:t>
            </a:r>
            <a:r>
              <a:rPr lang="pt-BR" b="1" baseline="-25000" dirty="0"/>
              <a:t>3 </a:t>
            </a:r>
            <a:r>
              <a:rPr lang="pt-BR" dirty="0"/>
              <a:t>não volátil, com consequente elevação do pH. </a:t>
            </a:r>
          </a:p>
          <a:p>
            <a:r>
              <a:rPr lang="pt-BR" dirty="0"/>
              <a:t>Nessa fase final a coloração resultante do meio se torna </a:t>
            </a:r>
            <a:r>
              <a:rPr lang="pt-BR" b="1" dirty="0">
                <a:solidFill>
                  <a:srgbClr val="00CC99"/>
                </a:solidFill>
              </a:rPr>
              <a:t>verde</a:t>
            </a:r>
            <a:r>
              <a:rPr lang="pt-BR" dirty="0"/>
              <a:t>.</a:t>
            </a:r>
            <a:endParaRPr lang="pt-BR" b="1" baseline="-25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90188E-BEB3-F89F-0B2F-F4CE1A151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41" y="4911701"/>
            <a:ext cx="4363059" cy="135273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E2EB294-0B92-75A7-35FB-2D1BF1E5A82C}"/>
              </a:ext>
            </a:extLst>
          </p:cNvPr>
          <p:cNvSpPr txBox="1"/>
          <p:nvPr/>
        </p:nvSpPr>
        <p:spPr>
          <a:xfrm>
            <a:off x="4298589" y="6264440"/>
            <a:ext cx="3851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Análise de nitrogênio _Prof. Ives Bueno</a:t>
            </a:r>
          </a:p>
          <a:p>
            <a:r>
              <a:rPr lang="pt-BR" sz="1200" dirty="0">
                <a:hlinkClick r:id="rId5"/>
              </a:rPr>
              <a:t>https://eaulas.usp.br/portal/video.action?idItem=15014</a:t>
            </a:r>
            <a:r>
              <a:rPr lang="pt-BR" sz="1200" dirty="0"/>
              <a:t> </a:t>
            </a:r>
          </a:p>
        </p:txBody>
      </p:sp>
      <p:pic>
        <p:nvPicPr>
          <p:cNvPr id="4" name="Proteína Destilação da amostra">
            <a:hlinkClick r:id="" action="ppaction://media"/>
            <a:extLst>
              <a:ext uri="{FF2B5EF4-FFF2-40B4-BE49-F238E27FC236}">
                <a16:creationId xmlns:a16="http://schemas.microsoft.com/office/drawing/2014/main" id="{7B259DEB-90CC-6463-16CF-D8630766E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595" y="1825625"/>
            <a:ext cx="23939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50128-0CFF-2ADC-4971-8AC7EB83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3577"/>
            <a:ext cx="105156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 Light" panose="020F0302020204030204"/>
              </a:rPr>
              <a:t>3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 </a:t>
            </a:r>
            <a:r>
              <a:rPr kumimoji="0" lang="pt-BR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Titulação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BCCD89-EDE6-D5C8-4113-17A3FEEC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0" y="1459140"/>
            <a:ext cx="8232059" cy="4351338"/>
          </a:xfrm>
        </p:spPr>
        <p:txBody>
          <a:bodyPr/>
          <a:lstStyle/>
          <a:p>
            <a:r>
              <a:rPr lang="pt-BR" dirty="0"/>
              <a:t>Na terceira etapa, a </a:t>
            </a:r>
            <a:r>
              <a:rPr lang="pt-BR" b="1" dirty="0">
                <a:solidFill>
                  <a:srgbClr val="FF0000"/>
                </a:solidFill>
              </a:rPr>
              <a:t>Titulação</a:t>
            </a:r>
            <a:r>
              <a:rPr lang="pt-BR" dirty="0"/>
              <a:t>, ocorre a reversão da alteração do pH, causada pela entrada de </a:t>
            </a:r>
            <a:r>
              <a:rPr lang="pt-BR" b="1" dirty="0">
                <a:solidFill>
                  <a:srgbClr val="00CC99"/>
                </a:solidFill>
              </a:rPr>
              <a:t>NH</a:t>
            </a:r>
            <a:r>
              <a:rPr lang="pt-BR" b="1" baseline="-25000" dirty="0">
                <a:solidFill>
                  <a:srgbClr val="00CC99"/>
                </a:solidFill>
              </a:rPr>
              <a:t>3</a:t>
            </a:r>
            <a:r>
              <a:rPr lang="pt-BR" dirty="0"/>
              <a:t>, na solução de ácido bórico (H</a:t>
            </a:r>
            <a:r>
              <a:rPr lang="pt-BR" baseline="-25000" dirty="0"/>
              <a:t>3</a:t>
            </a:r>
            <a:r>
              <a:rPr lang="pt-BR" dirty="0"/>
              <a:t>BO</a:t>
            </a:r>
            <a:r>
              <a:rPr lang="pt-BR" baseline="-25000" dirty="0"/>
              <a:t>3</a:t>
            </a:r>
            <a:r>
              <a:rPr lang="pt-BR" dirty="0"/>
              <a:t>).</a:t>
            </a:r>
          </a:p>
          <a:p>
            <a:r>
              <a:rPr lang="pt-BR" dirty="0"/>
              <a:t>Para isso, usamos uma solução ácida (H</a:t>
            </a:r>
            <a:r>
              <a:rPr lang="pt-BR" baseline="-25000" dirty="0"/>
              <a:t>2</a:t>
            </a:r>
            <a:r>
              <a:rPr lang="pt-BR" dirty="0"/>
              <a:t>SO</a:t>
            </a:r>
            <a:r>
              <a:rPr lang="pt-BR" baseline="-25000" dirty="0"/>
              <a:t>4</a:t>
            </a:r>
            <a:r>
              <a:rPr lang="pt-BR" dirty="0"/>
              <a:t>) na bureta, e medimos o preciso volume do ácido sulfúrico para retornar ao pH inicial. </a:t>
            </a:r>
          </a:p>
          <a:p>
            <a:r>
              <a:rPr lang="pt-BR" dirty="0"/>
              <a:t>Nesse instante, a coloração volta a ser </a:t>
            </a:r>
            <a:r>
              <a:rPr lang="pt-BR" dirty="0">
                <a:solidFill>
                  <a:srgbClr val="CC0099"/>
                </a:solidFill>
              </a:rPr>
              <a:t>rosa-violeta</a:t>
            </a:r>
            <a:r>
              <a:rPr lang="pt-BR" dirty="0"/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3724D4-0EA3-E702-81B3-146DD2E7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680" y="4540798"/>
            <a:ext cx="4672065" cy="204020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44DB7C-8E03-7B21-1F03-EFADF689C61D}"/>
              </a:ext>
            </a:extLst>
          </p:cNvPr>
          <p:cNvSpPr txBox="1"/>
          <p:nvPr/>
        </p:nvSpPr>
        <p:spPr>
          <a:xfrm>
            <a:off x="4170285" y="6494890"/>
            <a:ext cx="3851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5"/>
              </a:rPr>
              <a:t>https://eaulas.usp.br/portal/video.action?idItem=15014</a:t>
            </a:r>
            <a:r>
              <a:rPr lang="pt-BR" sz="1200" dirty="0"/>
              <a:t> </a:t>
            </a:r>
          </a:p>
        </p:txBody>
      </p:sp>
      <p:pic>
        <p:nvPicPr>
          <p:cNvPr id="4" name="Proteína Titulação com ácido sulfúrico">
            <a:hlinkClick r:id="" action="ppaction://media"/>
            <a:extLst>
              <a:ext uri="{FF2B5EF4-FFF2-40B4-BE49-F238E27FC236}">
                <a16:creationId xmlns:a16="http://schemas.microsoft.com/office/drawing/2014/main" id="{2482AF0A-E800-6ACC-AB81-E713FFF49B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9849" y="1648644"/>
            <a:ext cx="23939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78823-1BE4-1C5C-A73B-E7197544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>
                <a:solidFill>
                  <a:srgbClr val="FF0000"/>
                </a:solidFill>
              </a:rPr>
              <a:t>Cálculo para o N Total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C4B191-3314-4508-1EAF-3D0330DCC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Pela fórmula temos:</a:t>
            </a:r>
          </a:p>
          <a:p>
            <a:pPr marL="0" indent="0" algn="ctr">
              <a:buNone/>
            </a:pPr>
            <a:r>
              <a:rPr lang="pt-BR" b="1" dirty="0"/>
              <a:t>N total (%) = </a:t>
            </a:r>
            <a:r>
              <a:rPr lang="pt-BR" b="1" u="sng" dirty="0"/>
              <a:t>(V – V’) x </a:t>
            </a:r>
            <a:r>
              <a:rPr lang="pt-BR" b="1" u="sng" dirty="0" err="1"/>
              <a:t>fc</a:t>
            </a:r>
            <a:r>
              <a:rPr lang="pt-BR" b="1" u="sng" dirty="0"/>
              <a:t> x N </a:t>
            </a:r>
            <a:r>
              <a:rPr lang="pt-BR" b="1" u="sng"/>
              <a:t>x 14</a:t>
            </a:r>
            <a:r>
              <a:rPr lang="pt-BR" b="1"/>
              <a:t> </a:t>
            </a:r>
            <a:r>
              <a:rPr lang="pt-BR" b="1" dirty="0"/>
              <a:t>x 100</a:t>
            </a:r>
          </a:p>
          <a:p>
            <a:pPr marL="0" indent="0" algn="ctr">
              <a:buNone/>
            </a:pPr>
            <a:r>
              <a:rPr lang="pt-BR" sz="2800" b="1" dirty="0"/>
              <a:t>P</a:t>
            </a:r>
          </a:p>
          <a:p>
            <a:r>
              <a:rPr lang="pt-BR" sz="2800" dirty="0"/>
              <a:t>Onde:</a:t>
            </a:r>
          </a:p>
          <a:p>
            <a:pPr lvl="1"/>
            <a:r>
              <a:rPr lang="pt-BR" dirty="0"/>
              <a:t>P = peso seco da amostra analisada (mg MS)</a:t>
            </a:r>
          </a:p>
          <a:p>
            <a:pPr lvl="1"/>
            <a:r>
              <a:rPr lang="pt-BR" dirty="0"/>
              <a:t>V = volume do ácido usado na titulação (ml)</a:t>
            </a:r>
          </a:p>
          <a:p>
            <a:pPr lvl="1"/>
            <a:r>
              <a:rPr lang="pt-BR" dirty="0"/>
              <a:t>V’ = volume do ácido usado no branco (ml)</a:t>
            </a:r>
          </a:p>
          <a:p>
            <a:pPr lvl="1"/>
            <a:r>
              <a:rPr lang="pt-BR" dirty="0" err="1"/>
              <a:t>fc</a:t>
            </a:r>
            <a:r>
              <a:rPr lang="pt-BR" dirty="0"/>
              <a:t> = fator de correção do ácido usado na titulação</a:t>
            </a:r>
          </a:p>
          <a:p>
            <a:pPr lvl="1"/>
            <a:r>
              <a:rPr lang="pt-BR" dirty="0"/>
              <a:t>N = normalidade do ácido usado na titulação</a:t>
            </a:r>
          </a:p>
          <a:p>
            <a:pPr lvl="1"/>
            <a:r>
              <a:rPr lang="pt-BR" dirty="0"/>
              <a:t>0,014 = miliequivalente-grama do Nitrogênio</a:t>
            </a:r>
          </a:p>
          <a:p>
            <a:endParaRPr lang="pt-BR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EBC697-00D8-B5A9-4EE5-37B32F3BE597}"/>
              </a:ext>
            </a:extLst>
          </p:cNvPr>
          <p:cNvSpPr/>
          <p:nvPr/>
        </p:nvSpPr>
        <p:spPr>
          <a:xfrm>
            <a:off x="2895600" y="2216397"/>
            <a:ext cx="6400800" cy="9304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85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78823-1BE4-1C5C-A73B-E7197544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>
                <a:solidFill>
                  <a:srgbClr val="FF0000"/>
                </a:solidFill>
              </a:rPr>
              <a:t>Cálculo para a PB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C4B191-3314-4508-1EAF-3D0330DCC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0642" cy="3179512"/>
          </a:xfrm>
        </p:spPr>
        <p:txBody>
          <a:bodyPr>
            <a:normAutofit/>
          </a:bodyPr>
          <a:lstStyle/>
          <a:p>
            <a:r>
              <a:rPr lang="pt-BR" dirty="0"/>
              <a:t>Pela fórmula temos:</a:t>
            </a:r>
          </a:p>
          <a:p>
            <a:pPr marL="0" indent="0" algn="ctr">
              <a:buNone/>
            </a:pPr>
            <a:r>
              <a:rPr lang="pt-BR" b="1" dirty="0"/>
              <a:t>PB (%) = 6,25 x NT</a:t>
            </a:r>
            <a:endParaRPr lang="pt-BR" sz="2800" b="1" dirty="0"/>
          </a:p>
          <a:p>
            <a:r>
              <a:rPr lang="pt-BR" sz="2800" dirty="0"/>
              <a:t>Onde:</a:t>
            </a:r>
          </a:p>
          <a:p>
            <a:pPr lvl="1"/>
            <a:r>
              <a:rPr lang="pt-BR" dirty="0"/>
              <a:t>PB = proteína Bruta (%)</a:t>
            </a:r>
          </a:p>
          <a:p>
            <a:pPr lvl="1"/>
            <a:r>
              <a:rPr lang="pt-BR" dirty="0"/>
              <a:t>NT = Nitrogênio Total (%)</a:t>
            </a:r>
          </a:p>
          <a:p>
            <a:pPr lvl="1"/>
            <a:r>
              <a:rPr lang="pt-BR" dirty="0"/>
              <a:t>6,25 = fator de conversão de N em proteína</a:t>
            </a:r>
          </a:p>
          <a:p>
            <a:pPr marL="0" indent="0">
              <a:buNone/>
            </a:pPr>
            <a:endParaRPr lang="pt-BR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EBC697-00D8-B5A9-4EE5-37B32F3BE597}"/>
              </a:ext>
            </a:extLst>
          </p:cNvPr>
          <p:cNvSpPr/>
          <p:nvPr/>
        </p:nvSpPr>
        <p:spPr>
          <a:xfrm>
            <a:off x="4363452" y="2149641"/>
            <a:ext cx="3561347" cy="7860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09A586-7E7C-E72D-F06A-D828F8B75F8E}"/>
              </a:ext>
            </a:extLst>
          </p:cNvPr>
          <p:cNvSpPr txBox="1"/>
          <p:nvPr/>
        </p:nvSpPr>
        <p:spPr>
          <a:xfrm>
            <a:off x="1028700" y="5245100"/>
            <a:ext cx="590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Vídeos</a:t>
            </a:r>
          </a:p>
          <a:p>
            <a:r>
              <a:rPr lang="pt-BR" dirty="0">
                <a:hlinkClick r:id="rId2"/>
              </a:rPr>
              <a:t>https://www.youtube.com/watch?v=ix8dfE72dHM</a:t>
            </a:r>
            <a:r>
              <a:rPr lang="pt-BR" dirty="0"/>
              <a:t> </a:t>
            </a:r>
          </a:p>
          <a:p>
            <a:r>
              <a:rPr lang="pt-BR" dirty="0">
                <a:hlinkClick r:id="rId3"/>
              </a:rPr>
              <a:t>https://www.youtube.com/watch?v=UK5Y2FgnZXc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18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5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5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2F12DF-AB3E-8BB7-D21C-57D6E7A9F154}"/>
              </a:ext>
            </a:extLst>
          </p:cNvPr>
          <p:cNvSpPr txBox="1"/>
          <p:nvPr/>
        </p:nvSpPr>
        <p:spPr>
          <a:xfrm>
            <a:off x="2035278" y="625460"/>
            <a:ext cx="9173496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Extração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Lipídios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Extrato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Etéreo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Método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Soxhlet</a:t>
            </a:r>
          </a:p>
        </p:txBody>
      </p:sp>
    </p:spTree>
    <p:extLst>
      <p:ext uri="{BB962C8B-B14F-4D97-AF65-F5344CB8AC3E}">
        <p14:creationId xmlns:p14="http://schemas.microsoft.com/office/powerpoint/2010/main" val="2045054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25797-E319-629D-16BC-8A5BDBB7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Análise Geral de lipídios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80D894-066F-FFE4-1FF3-319E13A9C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análise do </a:t>
            </a:r>
            <a:r>
              <a:rPr lang="pt-BR" dirty="0">
                <a:solidFill>
                  <a:srgbClr val="FF0000"/>
                </a:solidFill>
              </a:rPr>
              <a:t>extrato etéreo </a:t>
            </a:r>
            <a:r>
              <a:rPr lang="pt-BR" dirty="0"/>
              <a:t>se propõe a analisar o teor de lipídios</a:t>
            </a:r>
          </a:p>
          <a:p>
            <a:r>
              <a:rPr lang="pt-BR" dirty="0"/>
              <a:t>Lipídios - classe grande de compostos que incluem </a:t>
            </a:r>
            <a:r>
              <a:rPr lang="pt-BR" dirty="0">
                <a:solidFill>
                  <a:srgbClr val="FF0000"/>
                </a:solidFill>
              </a:rPr>
              <a:t>gorduras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óleos,</a:t>
            </a:r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ceras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colesterol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fosfolipídios,</a:t>
            </a:r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lipoproteínas</a:t>
            </a:r>
            <a:r>
              <a:rPr lang="pt-BR" dirty="0"/>
              <a:t>. </a:t>
            </a:r>
          </a:p>
          <a:p>
            <a:r>
              <a:rPr lang="pt-BR" u="sng" dirty="0"/>
              <a:t>Propriedades</a:t>
            </a:r>
            <a:r>
              <a:rPr lang="pt-BR" dirty="0"/>
              <a:t>: insolubilidade dos lipídios em água (</a:t>
            </a:r>
            <a:r>
              <a:rPr lang="pt-BR" b="1" dirty="0"/>
              <a:t>polar</a:t>
            </a:r>
            <a:r>
              <a:rPr lang="pt-BR" dirty="0"/>
              <a:t>) e solubilidade em solventes orgânicos (</a:t>
            </a:r>
            <a:r>
              <a:rPr lang="pt-BR" b="1" dirty="0"/>
              <a:t>apolares</a:t>
            </a:r>
            <a:r>
              <a:rPr lang="pt-BR" dirty="0"/>
              <a:t>).</a:t>
            </a:r>
          </a:p>
          <a:p>
            <a:r>
              <a:rPr lang="pt-BR" sz="2800" dirty="0"/>
              <a:t>Os </a:t>
            </a:r>
            <a:r>
              <a:rPr lang="pt-BR" sz="2800" dirty="0">
                <a:solidFill>
                  <a:srgbClr val="FF0000"/>
                </a:solidFill>
              </a:rPr>
              <a:t>óleos</a:t>
            </a:r>
            <a:r>
              <a:rPr lang="pt-BR" sz="2800" dirty="0"/>
              <a:t> e as </a:t>
            </a:r>
            <a:r>
              <a:rPr lang="pt-BR" sz="2800" dirty="0">
                <a:solidFill>
                  <a:srgbClr val="FF0000"/>
                </a:solidFill>
              </a:rPr>
              <a:t>graxas</a:t>
            </a:r>
            <a:r>
              <a:rPr lang="pt-BR" sz="2800" dirty="0"/>
              <a:t> são extraídos da amostra por contato com </a:t>
            </a:r>
            <a:r>
              <a:rPr lang="pt-BR" sz="2800" dirty="0">
                <a:solidFill>
                  <a:srgbClr val="FF0000"/>
                </a:solidFill>
              </a:rPr>
              <a:t>solvente orgânico </a:t>
            </a:r>
            <a:r>
              <a:rPr lang="pt-BR" sz="2800" dirty="0"/>
              <a:t>e este posteriormente separado. </a:t>
            </a:r>
          </a:p>
          <a:p>
            <a:r>
              <a:rPr lang="pt-BR" sz="2800" dirty="0"/>
              <a:t>O teor dos </a:t>
            </a:r>
            <a:r>
              <a:rPr lang="pt-BR" sz="2800" dirty="0">
                <a:solidFill>
                  <a:srgbClr val="FF0000"/>
                </a:solidFill>
              </a:rPr>
              <a:t>óleos e gorduras </a:t>
            </a:r>
            <a:r>
              <a:rPr lang="pt-BR" sz="2800" dirty="0"/>
              <a:t>corresponde ao </a:t>
            </a:r>
            <a:r>
              <a:rPr lang="pt-BR" sz="2800" dirty="0">
                <a:solidFill>
                  <a:srgbClr val="FF0000"/>
                </a:solidFill>
              </a:rPr>
              <a:t>peso do resíduo </a:t>
            </a:r>
            <a:r>
              <a:rPr lang="pt-BR" sz="2800" dirty="0"/>
              <a:t>remanescente após a evaporação do solvente.</a:t>
            </a:r>
          </a:p>
          <a:p>
            <a:endParaRPr lang="pt-BR" sz="2800" dirty="0"/>
          </a:p>
        </p:txBody>
      </p:sp>
      <p:sp>
        <p:nvSpPr>
          <p:cNvPr id="4" name="Seta: Curva para a Esquerda 3">
            <a:extLst>
              <a:ext uri="{FF2B5EF4-FFF2-40B4-BE49-F238E27FC236}">
                <a16:creationId xmlns:a16="http://schemas.microsoft.com/office/drawing/2014/main" id="{28E1A84F-2C27-3DF4-C893-D3334074BC88}"/>
              </a:ext>
            </a:extLst>
          </p:cNvPr>
          <p:cNvSpPr/>
          <p:nvPr/>
        </p:nvSpPr>
        <p:spPr>
          <a:xfrm rot="20038736">
            <a:off x="8067374" y="3802191"/>
            <a:ext cx="285135" cy="3982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0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8D23A-A58B-F34E-8459-84AF76087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Extração de lipídios pelo método de </a:t>
            </a:r>
            <a:r>
              <a:rPr lang="pt-BR" b="1" dirty="0" err="1">
                <a:solidFill>
                  <a:srgbClr val="FF0000"/>
                </a:solidFill>
              </a:rPr>
              <a:t>Soxhlet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C29EBF-876E-0E42-396E-A11274A60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3477" cy="4351338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Método de </a:t>
            </a:r>
            <a:r>
              <a:rPr lang="pt-BR" b="1" dirty="0" err="1">
                <a:solidFill>
                  <a:srgbClr val="FF0000"/>
                </a:solidFill>
              </a:rPr>
              <a:t>Soxhlet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dirty="0"/>
              <a:t>- processo contínuo de extração de lipídios de alimentos</a:t>
            </a:r>
          </a:p>
          <a:p>
            <a:r>
              <a:rPr lang="pt-BR" dirty="0"/>
              <a:t>Envolve três fases principais:</a:t>
            </a:r>
          </a:p>
          <a:p>
            <a:pPr marL="0" indent="0">
              <a:buNone/>
            </a:pPr>
            <a:r>
              <a:rPr lang="pt-BR" dirty="0"/>
              <a:t>1ª fase: extração da gordura da amostra com solvente orgânico (</a:t>
            </a:r>
            <a:r>
              <a:rPr lang="pt-BR" dirty="0">
                <a:solidFill>
                  <a:srgbClr val="FF0000"/>
                </a:solidFill>
              </a:rPr>
              <a:t>Hexano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Éter de Petróleo </a:t>
            </a:r>
            <a:r>
              <a:rPr lang="pt-BR" dirty="0"/>
              <a:t>ou </a:t>
            </a:r>
            <a:r>
              <a:rPr lang="pt-BR" dirty="0">
                <a:solidFill>
                  <a:srgbClr val="FF0000"/>
                </a:solidFill>
              </a:rPr>
              <a:t>Éter Etílico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dirty="0"/>
              <a:t>2ª fase: evaporação do solvente</a:t>
            </a:r>
          </a:p>
          <a:p>
            <a:pPr marL="0" indent="0">
              <a:buNone/>
            </a:pPr>
            <a:r>
              <a:rPr lang="pt-BR" dirty="0"/>
              <a:t>3ª fase: pesagem da gordura extraída.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416F92-EAD7-47BD-FDEB-008B987A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44" y="1825625"/>
            <a:ext cx="3943900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89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58D23A-A58B-F34E-8459-84AF760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pt-BR" sz="3000" b="1" dirty="0">
                <a:solidFill>
                  <a:srgbClr val="FF0000"/>
                </a:solidFill>
              </a:rPr>
              <a:t>Extração de lipídios pelo método de </a:t>
            </a:r>
            <a:r>
              <a:rPr lang="pt-BR" sz="3000" b="1" dirty="0" err="1">
                <a:solidFill>
                  <a:srgbClr val="FF0000"/>
                </a:solidFill>
              </a:rPr>
              <a:t>Soxhlet</a:t>
            </a:r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F35EDF1-0931-68B8-A63F-A53C122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542" y="411479"/>
            <a:ext cx="7387173" cy="1756533"/>
          </a:xfrm>
        </p:spPr>
        <p:txBody>
          <a:bodyPr anchor="ctr">
            <a:normAutofit lnSpcReduction="10000"/>
          </a:bodyPr>
          <a:lstStyle/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Amostra seca e moída é colocada em cartucho poroso. </a:t>
            </a:r>
          </a:p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O cartucho é colocado na câmara de extração.</a:t>
            </a:r>
          </a:p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O balão é aquecido e evapora o solvente  que se move em direção ao condensador;</a:t>
            </a:r>
          </a:p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O vapor, então, se condensa e o líquido goteja no cartucho que contém a amostra.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AB214CF-7E5A-38CC-78BD-99CDB5461964}"/>
              </a:ext>
            </a:extLst>
          </p:cNvPr>
          <p:cNvGrpSpPr/>
          <p:nvPr/>
        </p:nvGrpSpPr>
        <p:grpSpPr>
          <a:xfrm>
            <a:off x="501443" y="2441448"/>
            <a:ext cx="8642555" cy="3959352"/>
            <a:chOff x="1074366" y="2290936"/>
            <a:chExt cx="9383735" cy="395935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81CACD8-9D67-A771-08E7-CB9EA18C7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1707" y="2290936"/>
              <a:ext cx="8736394" cy="3959352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DC41516C-BB21-B025-9686-E285B5AECFCA}"/>
                </a:ext>
              </a:extLst>
            </p:cNvPr>
            <p:cNvSpPr txBox="1"/>
            <p:nvPr/>
          </p:nvSpPr>
          <p:spPr>
            <a:xfrm>
              <a:off x="1074366" y="4101335"/>
              <a:ext cx="19352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/>
                <a:t>Câmara de extração</a:t>
              </a:r>
            </a:p>
          </p:txBody>
        </p:sp>
        <p:cxnSp>
          <p:nvCxnSpPr>
            <p:cNvPr id="5" name="Conector de Seta Reta 4">
              <a:extLst>
                <a:ext uri="{FF2B5EF4-FFF2-40B4-BE49-F238E27FC236}">
                  <a16:creationId xmlns:a16="http://schemas.microsoft.com/office/drawing/2014/main" id="{95BB6F60-FB76-CDCC-8448-790DD78ECD68}"/>
                </a:ext>
              </a:extLst>
            </p:cNvPr>
            <p:cNvCxnSpPr/>
            <p:nvPr/>
          </p:nvCxnSpPr>
          <p:spPr>
            <a:xfrm>
              <a:off x="2340864" y="4270612"/>
              <a:ext cx="3606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C7768A-E9C8-954A-C06B-C25FF821DB4C}"/>
              </a:ext>
            </a:extLst>
          </p:cNvPr>
          <p:cNvSpPr txBox="1"/>
          <p:nvPr/>
        </p:nvSpPr>
        <p:spPr>
          <a:xfrm>
            <a:off x="4334254" y="6267487"/>
            <a:ext cx="4960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Prof. Ives Bueno – ZAZ1318 Alimentos e </a:t>
            </a:r>
            <a:r>
              <a:rPr lang="pt-BR" sz="1400" dirty="0" err="1">
                <a:solidFill>
                  <a:srgbClr val="0070C0"/>
                </a:solidFill>
              </a:rPr>
              <a:t>Bromatologia</a:t>
            </a:r>
            <a:endParaRPr lang="pt-BR" sz="1400" dirty="0">
              <a:solidFill>
                <a:srgbClr val="0070C0"/>
              </a:solidFill>
            </a:endParaRPr>
          </a:p>
          <a:p>
            <a:r>
              <a:rPr lang="pt-BR" sz="1400" dirty="0">
                <a:solidFill>
                  <a:srgbClr val="0070C0"/>
                </a:solidFill>
              </a:rPr>
              <a:t>https://eaulas.usp.br/portal/video?idItem=26219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BF30968-D23F-79DC-281A-D2A337A78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110" y="3276277"/>
            <a:ext cx="2745778" cy="16044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F4D1AD0-CB8E-D547-B151-E97AA2F5CA5A}"/>
              </a:ext>
            </a:extLst>
          </p:cNvPr>
          <p:cNvSpPr txBox="1"/>
          <p:nvPr/>
        </p:nvSpPr>
        <p:spPr>
          <a:xfrm>
            <a:off x="946541" y="3117370"/>
            <a:ext cx="92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35°C p. ebulição éter</a:t>
            </a:r>
          </a:p>
        </p:txBody>
      </p:sp>
    </p:spTree>
    <p:extLst>
      <p:ext uri="{BB962C8B-B14F-4D97-AF65-F5344CB8AC3E}">
        <p14:creationId xmlns:p14="http://schemas.microsoft.com/office/powerpoint/2010/main" val="36894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58D23A-A58B-F34E-8459-84AF760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pt-BR" sz="3000" b="1" dirty="0">
                <a:solidFill>
                  <a:srgbClr val="FF0000"/>
                </a:solidFill>
              </a:rPr>
              <a:t>Extração de lipídios pelo método de </a:t>
            </a:r>
            <a:r>
              <a:rPr lang="pt-BR" sz="3000" b="1" dirty="0" err="1">
                <a:solidFill>
                  <a:srgbClr val="FF0000"/>
                </a:solidFill>
              </a:rPr>
              <a:t>Soxhlet</a:t>
            </a:r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7E66F754-3729-3634-2F24-4023A644C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pt-BR" sz="2200" dirty="0"/>
              <a:t>O éter se acumula e solubiliza os lipídios da amostra. Ao atingir o ponto máximo do sifão, o éter, juntamente com os lipídios que foram solubilizados, caem no balão.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C7862F1-51A2-83A6-7A02-AFD102CDA6DC}"/>
              </a:ext>
            </a:extLst>
          </p:cNvPr>
          <p:cNvGrpSpPr/>
          <p:nvPr/>
        </p:nvGrpSpPr>
        <p:grpSpPr>
          <a:xfrm>
            <a:off x="914249" y="2372131"/>
            <a:ext cx="7480092" cy="3982949"/>
            <a:chOff x="2357082" y="2267339"/>
            <a:chExt cx="7480092" cy="3982949"/>
          </a:xfrm>
        </p:grpSpPr>
        <p:pic>
          <p:nvPicPr>
            <p:cNvPr id="9" name="Espaço Reservado para Conteúdo 8">
              <a:extLst>
                <a:ext uri="{FF2B5EF4-FFF2-40B4-BE49-F238E27FC236}">
                  <a16:creationId xmlns:a16="http://schemas.microsoft.com/office/drawing/2014/main" id="{7B37C0E6-C9A1-BABF-9FB7-BCAF0449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7082" y="2290936"/>
              <a:ext cx="7465644" cy="3959352"/>
            </a:xfrm>
            <a:prstGeom prst="rect">
              <a:avLst/>
            </a:prstGeom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A22006F-7121-B76A-AB0A-D67982C5E84E}"/>
                </a:ext>
              </a:extLst>
            </p:cNvPr>
            <p:cNvSpPr/>
            <p:nvPr/>
          </p:nvSpPr>
          <p:spPr>
            <a:xfrm>
              <a:off x="9085006" y="2267339"/>
              <a:ext cx="752168" cy="560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60C35B-8ECC-F81E-0391-95BA0C59ED6F}"/>
              </a:ext>
            </a:extLst>
          </p:cNvPr>
          <p:cNvSpPr txBox="1"/>
          <p:nvPr/>
        </p:nvSpPr>
        <p:spPr>
          <a:xfrm>
            <a:off x="4334255" y="6267487"/>
            <a:ext cx="3957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https://eaulas.usp.br/portal/video?idItem=26219</a:t>
            </a:r>
          </a:p>
        </p:txBody>
      </p:sp>
      <p:pic>
        <p:nvPicPr>
          <p:cNvPr id="6" name="Refluxo do Hexano na amostra">
            <a:hlinkClick r:id="" action="ppaction://media"/>
            <a:extLst>
              <a:ext uri="{FF2B5EF4-FFF2-40B4-BE49-F238E27FC236}">
                <a16:creationId xmlns:a16="http://schemas.microsoft.com/office/drawing/2014/main" id="{829FED33-AB0E-CA3C-6D0B-75518239F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1747" y="2070037"/>
            <a:ext cx="23939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2BCD7D-CB7D-1103-C546-8BE6170F5331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Proteínas</a:t>
            </a:r>
            <a:endParaRPr lang="en-US" sz="5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9C4DE1-5BF9-B44F-21E8-238BE4EB8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72" r="-1" b="114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148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531890A-EC53-B21A-731C-D35ABE4B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Extração</a:t>
            </a:r>
            <a:r>
              <a:rPr lang="en-US" sz="3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lipídios</a:t>
            </a:r>
            <a:r>
              <a:rPr lang="en-US" sz="3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pelo</a:t>
            </a:r>
            <a:r>
              <a:rPr lang="en-US" sz="3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método</a:t>
            </a:r>
            <a:r>
              <a:rPr lang="en-US" sz="3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de Soxhlet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419C02-C65F-5376-B781-646BB0A90E8D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O éter, agora, com parte dos lipídios da amostra, continua a ser aquecido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Porém nessa temperatura (35°C), apenas o éter é evaporado. Os lipídios permanecem no balão.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 Ao chegar no condensador, o éter se resfria e condensa, gotejando novamente sobre a amostra, e assim solubiliza mais lipídios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1C58B10-5718-15A7-3D62-3CE04B96E124}"/>
              </a:ext>
            </a:extLst>
          </p:cNvPr>
          <p:cNvGrpSpPr/>
          <p:nvPr/>
        </p:nvGrpSpPr>
        <p:grpSpPr>
          <a:xfrm>
            <a:off x="1725561" y="2290936"/>
            <a:ext cx="8672052" cy="3959352"/>
            <a:chOff x="2189065" y="2290936"/>
            <a:chExt cx="7801678" cy="3959352"/>
          </a:xfrm>
        </p:grpSpPr>
        <p:pic>
          <p:nvPicPr>
            <p:cNvPr id="5" name="Imagem 4" descr="Diagrama&#10;&#10;Descrição gerada automaticamente">
              <a:extLst>
                <a:ext uri="{FF2B5EF4-FFF2-40B4-BE49-F238E27FC236}">
                  <a16:creationId xmlns:a16="http://schemas.microsoft.com/office/drawing/2014/main" id="{75545DC0-3E14-5DB0-FA94-0B87BA9E5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9065" y="2290936"/>
              <a:ext cx="7801678" cy="3959352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1E04C24-00DF-CD7F-6EF5-8BF4B0B1A1A7}"/>
                </a:ext>
              </a:extLst>
            </p:cNvPr>
            <p:cNvSpPr/>
            <p:nvPr/>
          </p:nvSpPr>
          <p:spPr>
            <a:xfrm>
              <a:off x="8685672" y="2468880"/>
              <a:ext cx="752168" cy="560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0A5604-7657-53A4-8F4A-809C8779A330}"/>
              </a:ext>
            </a:extLst>
          </p:cNvPr>
          <p:cNvSpPr txBox="1"/>
          <p:nvPr/>
        </p:nvSpPr>
        <p:spPr>
          <a:xfrm>
            <a:off x="4334255" y="6267487"/>
            <a:ext cx="3957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https://eaulas.usp.br/portal/video?idItem=26219</a:t>
            </a:r>
          </a:p>
        </p:txBody>
      </p:sp>
    </p:spTree>
    <p:extLst>
      <p:ext uri="{BB962C8B-B14F-4D97-AF65-F5344CB8AC3E}">
        <p14:creationId xmlns:p14="http://schemas.microsoft.com/office/powerpoint/2010/main" val="1483248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531890A-EC53-B21A-731C-D35ABE4B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Extração</a:t>
            </a:r>
            <a:r>
              <a:rPr lang="en-US" sz="3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lipídios</a:t>
            </a:r>
            <a:r>
              <a:rPr lang="en-US" sz="3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pelo</a:t>
            </a:r>
            <a:r>
              <a:rPr lang="en-US" sz="3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método</a:t>
            </a:r>
            <a:r>
              <a:rPr lang="en-US" sz="3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de Soxhlet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419C02-C65F-5376-B781-646BB0A90E8D}"/>
              </a:ext>
            </a:extLst>
          </p:cNvPr>
          <p:cNvSpPr txBox="1"/>
          <p:nvPr/>
        </p:nvSpPr>
        <p:spPr>
          <a:xfrm>
            <a:off x="630936" y="2807208"/>
            <a:ext cx="3542858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O ciclo se repete até que a amostra fique totalmente desengordurada e todo o lipídio esteja no balão.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Neste momento podemos retirar a amostra e continuar a destilação do éter, recuperando o éter antes que ele volte ao balão.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Ao final do processo teremos apenas os lipídios, ou o extrato etéreo do balão. </a:t>
            </a:r>
          </a:p>
        </p:txBody>
      </p:sp>
      <p:pic>
        <p:nvPicPr>
          <p:cNvPr id="3" name="Imagem 2" descr="Diagrama&#10;&#10;Descrição gerada automaticamente com confiança baixa">
            <a:extLst>
              <a:ext uri="{FF2B5EF4-FFF2-40B4-BE49-F238E27FC236}">
                <a16:creationId xmlns:a16="http://schemas.microsoft.com/office/drawing/2014/main" id="{D94FC4C8-7D99-C7AD-26A2-0CD43050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9" y="745620"/>
            <a:ext cx="6903720" cy="536676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418D619-1368-2E01-6F36-970F1FC060BC}"/>
              </a:ext>
            </a:extLst>
          </p:cNvPr>
          <p:cNvSpPr txBox="1"/>
          <p:nvPr/>
        </p:nvSpPr>
        <p:spPr>
          <a:xfrm>
            <a:off x="6227783" y="6251660"/>
            <a:ext cx="3957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https://eaulas.usp.br/portal/video?idItem=26219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F9AA3D-BBB6-A32A-B6F1-A37E9D2AE773}"/>
              </a:ext>
            </a:extLst>
          </p:cNvPr>
          <p:cNvSpPr txBox="1"/>
          <p:nvPr/>
        </p:nvSpPr>
        <p:spPr>
          <a:xfrm>
            <a:off x="3410770" y="262391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https://www.youtube.com/watch?v=NaWcZyD517M</a:t>
            </a:r>
          </a:p>
        </p:txBody>
      </p:sp>
    </p:spTree>
    <p:extLst>
      <p:ext uri="{BB962C8B-B14F-4D97-AF65-F5344CB8AC3E}">
        <p14:creationId xmlns:p14="http://schemas.microsoft.com/office/powerpoint/2010/main" val="916593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B7D92-0E93-0ECB-7445-11FA6705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Aula Prática Análise pelo método de </a:t>
            </a:r>
            <a:r>
              <a:rPr lang="pt-BR" b="1" dirty="0" err="1">
                <a:solidFill>
                  <a:srgbClr val="FF0000"/>
                </a:solidFill>
              </a:rPr>
              <a:t>Soxhlet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CAECEC-3026-29DC-1CF4-F52871FD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68" y="2118392"/>
            <a:ext cx="10515600" cy="2955053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Finalidade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Determinar o teor de lipídios da amostra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Princípio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Lipídios são solúveis em éter e hexano - solventes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ponto de ebulição do solvente é menor que o dos lipídios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pesagem do resíduo permite a determinação gravimétrica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7A1FF5-D3F5-9653-7688-8281C8F37DB4}"/>
              </a:ext>
            </a:extLst>
          </p:cNvPr>
          <p:cNvSpPr txBox="1"/>
          <p:nvPr/>
        </p:nvSpPr>
        <p:spPr>
          <a:xfrm>
            <a:off x="5589639" y="1304407"/>
            <a:ext cx="564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Cientista de Alimentos: Mariana D. </a:t>
            </a:r>
            <a:r>
              <a:rPr lang="pt-BR" sz="2000" dirty="0" err="1"/>
              <a:t>Baccarin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3720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EB7D92-0E93-0ECB-7445-11FA6705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Aula Prática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CAECEC-3026-29DC-1CF4-F52871FD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 b="1" u="sng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Materiais necessários</a:t>
            </a:r>
            <a:endParaRPr lang="pt-BR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Extrator Soxlhet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Balança Analítica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Dessecador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Balões de fundo chato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Papel de filtro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Pinça de aço inoxidável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Cornetas de vidro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Lápis de grafite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Espátula</a:t>
            </a:r>
            <a:endParaRPr lang="pt-BR" sz="2200">
              <a:effectLst/>
              <a:latin typeface="Noto Sans Symbols"/>
              <a:ea typeface="Noto Sans Symbols"/>
              <a:cs typeface="Noto Sans Symbol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 b="1" u="sng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Reagentes</a:t>
            </a:r>
            <a:endParaRPr lang="pt-BR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Éter etílico, éter de petróleo ou hexano</a:t>
            </a: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26587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EB7D92-0E93-0ECB-7445-11FA6705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Aula Prática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CAECEC-3026-29DC-1CF4-F52871FD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 b="1" u="sng">
                <a:latin typeface="Arial" panose="020B0604020202020204" pitchFamily="34" charset="0"/>
              </a:rPr>
              <a:t>Procedimento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200">
                <a:latin typeface="Arial" panose="020B0604020202020204" pitchFamily="34" charset="0"/>
              </a:rPr>
              <a:t>Levar o balão de Soxleht à estufa a 105°C para retirar toda a umidade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200">
                <a:latin typeface="Arial" panose="020B0604020202020204" pitchFamily="34" charset="0"/>
              </a:rPr>
              <a:t>Depois de 2hs, retirar da estufa e esfriar em dessecador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200">
                <a:latin typeface="Arial" panose="020B0604020202020204" pitchFamily="34" charset="0"/>
              </a:rPr>
              <a:t>Após o resfriamento, pesar em balança analítica. Anotar a identificação (n° do balão) e o peso (tara do balão)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200">
                <a:latin typeface="Arial" panose="020B0604020202020204" pitchFamily="34" charset="0"/>
              </a:rPr>
              <a:t>Pesar 2 g de amostra em papel de filtro e colocar em cartucho de celulose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200">
                <a:latin typeface="Arial" panose="020B0604020202020204" pitchFamily="34" charset="0"/>
              </a:rPr>
              <a:t>Anotar o peso da amostra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200">
                <a:latin typeface="Arial" panose="020B0604020202020204" pitchFamily="34" charset="0"/>
              </a:rPr>
              <a:t>Introduzir o cartucho no extrator de gordura de Soxhlet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920388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EB7D92-0E93-0ECB-7445-11FA6705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Aula Prática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CAECEC-3026-29DC-1CF4-F52871FD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 b="1" u="sng">
                <a:latin typeface="Arial" panose="020B0604020202020204" pitchFamily="34" charset="0"/>
              </a:rPr>
              <a:t>Procedimento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pt-BR" sz="2200">
                <a:latin typeface="Arial" panose="020B0604020202020204" pitchFamily="34" charset="0"/>
              </a:rPr>
              <a:t>Juntar 200ml de Hexano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pt-BR" sz="2200">
                <a:latin typeface="Arial" panose="020B0604020202020204" pitchFamily="34" charset="0"/>
              </a:rPr>
              <a:t>Aquecer o balão até a temperatura de ebulição do Hexano, deixando por um período de quase 6 horas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pt-BR" sz="2200">
                <a:latin typeface="Arial" panose="020B0604020202020204" pitchFamily="34" charset="0"/>
              </a:rPr>
              <a:t>Se não houver gordura no hexano do extrator, retirar o cartucho (amostra) e proceder a recuperação do hexano do balão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pt-BR" sz="2200">
                <a:latin typeface="Arial" panose="020B0604020202020204" pitchFamily="34" charset="0"/>
              </a:rPr>
              <a:t>Levar à estufa a 105°C e deixar por, no mínimo 2hs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pt-BR" sz="2200">
                <a:latin typeface="Arial" panose="020B0604020202020204" pitchFamily="34" charset="0"/>
              </a:rPr>
              <a:t>Transferir do balão para o dessecador</a:t>
            </a:r>
          </a:p>
          <a:p>
            <a:pPr marL="457200" lvl="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pt-BR" sz="2200">
                <a:latin typeface="Arial" panose="020B0604020202020204" pitchFamily="34" charset="0"/>
              </a:rPr>
              <a:t> Depois de frio, pesar em balança analítica, anotando a tara mais o extrato etéreo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675947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EB7D92-0E93-0ECB-7445-11FA6705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Aula Prática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CAECEC-3026-29DC-1CF4-F52871FD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Autofit/>
          </a:bodyPr>
          <a:lstStyle/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u="sng" dirty="0">
                <a:latin typeface="Arial" panose="020B0604020202020204" pitchFamily="34" charset="0"/>
              </a:rPr>
              <a:t>Procedimento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latin typeface="Arial" panose="020B0604020202020204" pitchFamily="34" charset="0"/>
              </a:rPr>
              <a:t>13. Expressar o resultado em porcentagem, de acordo com o cálculo:</a:t>
            </a:r>
          </a:p>
          <a:p>
            <a:pPr marL="45720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3"/>
            </a:pPr>
            <a:endParaRPr lang="pt-BR" sz="2000" dirty="0"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latin typeface="Arial" panose="020B0604020202020204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% Extrato Etéreo = </a:t>
            </a:r>
            <a:r>
              <a:rPr lang="pt-BR" sz="2000" b="1" u="sng" dirty="0">
                <a:solidFill>
                  <a:srgbClr val="FF0000"/>
                </a:solidFill>
                <a:latin typeface="Arial" panose="020B0604020202020204" pitchFamily="34" charset="0"/>
              </a:rPr>
              <a:t>[(Balão + gordura) - Tara do balão] x 100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		                                Peso amostra inicial</a:t>
            </a:r>
          </a:p>
          <a:p>
            <a:pPr marL="457200" indent="-45720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endParaRPr lang="pt-BR" sz="2000" dirty="0"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u="sng" dirty="0">
                <a:latin typeface="Arial" panose="020B0604020202020204" pitchFamily="34" charset="0"/>
              </a:rPr>
              <a:t>Descarte de Resíduo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latin typeface="Arial" panose="020B0604020202020204" pitchFamily="34" charset="0"/>
              </a:rPr>
              <a:t>O resíduo será recuperado para posterior reutilização.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latin typeface="Arial" panose="020B0604020202020204" pitchFamily="34" charset="0"/>
              </a:rPr>
              <a:t> 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 err="1">
                <a:latin typeface="Arial" panose="020B0604020202020204" pitchFamily="34" charset="0"/>
              </a:rPr>
              <a:t>Referência</a:t>
            </a:r>
            <a:endParaRPr lang="pt-BR" sz="2000" b="1" u="sng" dirty="0"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 panose="020B0604020202020204" pitchFamily="34" charset="0"/>
              </a:rPr>
              <a:t>Association of Official Analytical Chemists. Official methods of analysis of the Association of Official Analytical  Chemists. </a:t>
            </a:r>
            <a:r>
              <a:rPr lang="pt-BR" sz="2000" dirty="0">
                <a:latin typeface="Arial" panose="020B0604020202020204" pitchFamily="34" charset="0"/>
              </a:rPr>
              <a:t>16 ed. Washington: AOAC, 1995. 2v.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18891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AAB598-F469-4345-140A-CB520F2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Proteínas - Definição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8841E4-AB78-8562-756A-E14A519A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t-BR" sz="2200" dirty="0"/>
              <a:t>Proteínas são longas cadeias de aminoácidos, e os aminoácidos têm em sua composição os </a:t>
            </a:r>
            <a:r>
              <a:rPr lang="pt-BR" sz="2200" b="1" dirty="0"/>
              <a:t>compostos nitrogenados, </a:t>
            </a:r>
            <a:r>
              <a:rPr lang="pt-BR" sz="2200" dirty="0"/>
              <a:t>formados principalmente por C,H,O e </a:t>
            </a:r>
            <a:r>
              <a:rPr lang="pt-BR" sz="22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96569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A8B02-B71F-BBAC-DD7A-B6B3E102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Teor de Nitrogênio nas proteínas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75F95F-AC43-2E7F-8553-4A321B1B6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1744305"/>
            <a:ext cx="7642532" cy="4101011"/>
          </a:xfrm>
        </p:spPr>
        <p:txBody>
          <a:bodyPr>
            <a:normAutofit/>
          </a:bodyPr>
          <a:lstStyle/>
          <a:p>
            <a:pPr lvl="1"/>
            <a:r>
              <a:rPr lang="pt-BR" sz="2800" dirty="0"/>
              <a:t>farelo de trigo - 15,8%</a:t>
            </a:r>
          </a:p>
          <a:p>
            <a:pPr lvl="1"/>
            <a:r>
              <a:rPr lang="pt-BR" sz="2800" dirty="0"/>
              <a:t>trigo grão – 17,8%</a:t>
            </a:r>
          </a:p>
          <a:p>
            <a:pPr lvl="1"/>
            <a:r>
              <a:rPr lang="pt-BR" sz="2800" dirty="0"/>
              <a:t>milho (grão) – 16%</a:t>
            </a:r>
          </a:p>
          <a:p>
            <a:pPr lvl="1"/>
            <a:r>
              <a:rPr lang="pt-BR" sz="2800" dirty="0"/>
              <a:t>aveia grão – 17,2%</a:t>
            </a:r>
          </a:p>
          <a:p>
            <a:pPr lvl="1"/>
            <a:r>
              <a:rPr lang="pt-BR" sz="2800" dirty="0"/>
              <a:t>soja – 18,1%</a:t>
            </a:r>
          </a:p>
          <a:p>
            <a:pPr lvl="1"/>
            <a:r>
              <a:rPr lang="pt-BR" sz="2800" dirty="0"/>
              <a:t>carne – 16%</a:t>
            </a:r>
          </a:p>
          <a:p>
            <a:pPr lvl="1"/>
            <a:r>
              <a:rPr lang="pt-BR" sz="2800" dirty="0"/>
              <a:t>amendoim – 18,3%</a:t>
            </a:r>
          </a:p>
          <a:p>
            <a:pPr lvl="1"/>
            <a:r>
              <a:rPr lang="pt-BR" sz="2800" dirty="0"/>
              <a:t>leite – 15,8%</a:t>
            </a:r>
          </a:p>
          <a:p>
            <a:pPr lvl="1"/>
            <a:r>
              <a:rPr lang="pt-BR" sz="2800" dirty="0"/>
              <a:t>ovo – 16%.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540730-2157-C753-864A-6DB152646124}"/>
              </a:ext>
            </a:extLst>
          </p:cNvPr>
          <p:cNvSpPr txBox="1"/>
          <p:nvPr/>
        </p:nvSpPr>
        <p:spPr>
          <a:xfrm>
            <a:off x="8404943" y="2736502"/>
            <a:ext cx="272025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Em média assume-se 16% de N na Proteína.</a:t>
            </a: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00CC4FD6-B823-BE1D-A48C-3BC96A79996C}"/>
              </a:ext>
            </a:extLst>
          </p:cNvPr>
          <p:cNvSpPr/>
          <p:nvPr/>
        </p:nvSpPr>
        <p:spPr>
          <a:xfrm rot="5400000">
            <a:off x="7529460" y="3093473"/>
            <a:ext cx="545691" cy="671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097AA43-59A7-0AB9-B8E5-4B1F42415146}"/>
              </a:ext>
            </a:extLst>
          </p:cNvPr>
          <p:cNvSpPr txBox="1">
            <a:spLocks/>
          </p:cNvSpPr>
          <p:nvPr/>
        </p:nvSpPr>
        <p:spPr>
          <a:xfrm>
            <a:off x="203201" y="2071115"/>
            <a:ext cx="3787058" cy="2715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dirty="0">
                <a:solidFill>
                  <a:srgbClr val="FF0000"/>
                </a:solidFill>
              </a:rPr>
              <a:t>Proteínas são longas cadeias de aminoácidos, e os aminoácidos têm em sua composição os </a:t>
            </a:r>
            <a:r>
              <a:rPr lang="pt-BR" sz="2200" b="1" dirty="0">
                <a:solidFill>
                  <a:srgbClr val="FF0000"/>
                </a:solidFill>
              </a:rPr>
              <a:t>compostos nitrogenados, </a:t>
            </a:r>
            <a:r>
              <a:rPr lang="pt-BR" sz="2200" dirty="0">
                <a:solidFill>
                  <a:srgbClr val="FF0000"/>
                </a:solidFill>
              </a:rPr>
              <a:t>formados principalmente por C,H,O e </a:t>
            </a:r>
            <a:r>
              <a:rPr lang="pt-BR" sz="2200" b="1" dirty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-"/>
            </a:pPr>
            <a:r>
              <a:rPr lang="pt-BR" sz="2200" b="1" dirty="0">
                <a:solidFill>
                  <a:srgbClr val="FF0000"/>
                </a:solidFill>
              </a:rPr>
              <a:t>grupo amino (-NH2)</a:t>
            </a:r>
          </a:p>
          <a:p>
            <a:pPr>
              <a:buFontTx/>
              <a:buChar char="-"/>
            </a:pPr>
            <a:r>
              <a:rPr lang="pt-BR" sz="2200" dirty="0">
                <a:solidFill>
                  <a:srgbClr val="FF0000"/>
                </a:solidFill>
              </a:rPr>
              <a:t>grupo carboxila (-COOH),</a:t>
            </a:r>
          </a:p>
          <a:p>
            <a:pPr>
              <a:buFontTx/>
              <a:buChar char="-"/>
            </a:pPr>
            <a:r>
              <a:rPr lang="pt-BR" sz="2200" dirty="0">
                <a:solidFill>
                  <a:srgbClr val="FF0000"/>
                </a:solidFill>
              </a:rPr>
              <a:t> um átomo de hidrogênio</a:t>
            </a:r>
          </a:p>
          <a:p>
            <a:pPr>
              <a:buFontTx/>
              <a:buChar char="-"/>
            </a:pPr>
            <a:r>
              <a:rPr lang="pt-BR" sz="2200" dirty="0">
                <a:solidFill>
                  <a:srgbClr val="FF0000"/>
                </a:solidFill>
              </a:rPr>
              <a:t>uma cadeia lateral variável</a:t>
            </a:r>
          </a:p>
        </p:txBody>
      </p:sp>
    </p:spTree>
    <p:extLst>
      <p:ext uri="{BB962C8B-B14F-4D97-AF65-F5344CB8AC3E}">
        <p14:creationId xmlns:p14="http://schemas.microsoft.com/office/powerpoint/2010/main" val="222142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32C52-FF48-2DE4-39C3-A9DC8A63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Determinação do nitrogênio no alimento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B37D30-4756-13E6-EF0E-EC810947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706"/>
            <a:ext cx="10515600" cy="235810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Então determinando o </a:t>
            </a:r>
            <a:r>
              <a:rPr lang="pt-BR" b="1" dirty="0"/>
              <a:t>NITROGÊNIO</a:t>
            </a:r>
            <a:r>
              <a:rPr lang="pt-BR" dirty="0"/>
              <a:t> - </a:t>
            </a:r>
            <a:r>
              <a:rPr lang="pt-BR" b="1" dirty="0"/>
              <a:t>N</a:t>
            </a:r>
            <a:r>
              <a:rPr lang="pt-BR" dirty="0"/>
              <a:t>, por correlação (Cálculo final) consegue-se obter o conteúdo de </a:t>
            </a:r>
            <a:r>
              <a:rPr lang="pt-BR" b="1" dirty="0"/>
              <a:t>proteína da amostra</a:t>
            </a:r>
          </a:p>
          <a:p>
            <a:r>
              <a:rPr lang="pt-BR" dirty="0"/>
              <a:t>E para a determinar a presença de </a:t>
            </a:r>
            <a:r>
              <a:rPr lang="pt-BR" b="1" dirty="0"/>
              <a:t>N</a:t>
            </a:r>
            <a:r>
              <a:rPr lang="pt-BR" dirty="0"/>
              <a:t> nos alimentos, usa-se o método padrão </a:t>
            </a:r>
            <a:r>
              <a:rPr lang="pt-BR" dirty="0">
                <a:highlight>
                  <a:srgbClr val="FFFF00"/>
                </a:highlight>
              </a:rPr>
              <a:t>de </a:t>
            </a:r>
            <a:r>
              <a:rPr lang="pt-BR" dirty="0" err="1">
                <a:highlight>
                  <a:srgbClr val="FFFF00"/>
                </a:highlight>
              </a:rPr>
              <a:t>Kjeldahl</a:t>
            </a:r>
            <a:r>
              <a:rPr lang="pt-BR" dirty="0">
                <a:highlight>
                  <a:srgbClr val="FFFF00"/>
                </a:highlight>
              </a:rPr>
              <a:t> (Johann </a:t>
            </a:r>
            <a:r>
              <a:rPr lang="pt-BR" dirty="0" err="1">
                <a:highlight>
                  <a:srgbClr val="FFFF00"/>
                </a:highlight>
              </a:rPr>
              <a:t>Kjeldahl</a:t>
            </a:r>
            <a:r>
              <a:rPr lang="pt-BR" dirty="0">
                <a:highlight>
                  <a:srgbClr val="FFFF00"/>
                </a:highlight>
              </a:rPr>
              <a:t>, 1883).</a:t>
            </a:r>
          </a:p>
          <a:p>
            <a:r>
              <a:rPr lang="pt-BR" dirty="0"/>
              <a:t>Esse método é usado para analisar amostras de origem biológica (alimentos, rações, forragens, concentrados, matérias primas, etc.)</a:t>
            </a:r>
          </a:p>
        </p:txBody>
      </p:sp>
    </p:spTree>
    <p:extLst>
      <p:ext uri="{BB962C8B-B14F-4D97-AF65-F5344CB8AC3E}">
        <p14:creationId xmlns:p14="http://schemas.microsoft.com/office/powerpoint/2010/main" val="393016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6C66A-547D-26EB-1BA2-E2D2CB3B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Fator de Conversão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44D5DE-6D5F-A63E-A60E-1334D012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917575"/>
          </a:xfrm>
        </p:spPr>
        <p:txBody>
          <a:bodyPr>
            <a:normAutofit/>
          </a:bodyPr>
          <a:lstStyle/>
          <a:p>
            <a:r>
              <a:rPr lang="pt-BR" dirty="0"/>
              <a:t>Para determinação de </a:t>
            </a:r>
            <a:r>
              <a:rPr lang="pt-BR" b="1" dirty="0">
                <a:solidFill>
                  <a:srgbClr val="FF0000"/>
                </a:solidFill>
              </a:rPr>
              <a:t>Proteína </a:t>
            </a:r>
            <a:r>
              <a:rPr lang="pt-BR" dirty="0"/>
              <a:t>pela análise do </a:t>
            </a:r>
            <a:r>
              <a:rPr lang="pt-BR" b="1" dirty="0">
                <a:solidFill>
                  <a:srgbClr val="FF0000"/>
                </a:solidFill>
              </a:rPr>
              <a:t>N total  </a:t>
            </a:r>
            <a:r>
              <a:rPr lang="pt-BR" dirty="0"/>
              <a:t>temos que usar um </a:t>
            </a:r>
            <a:r>
              <a:rPr lang="pt-BR" b="1" dirty="0"/>
              <a:t>Fator de Conversão</a:t>
            </a:r>
            <a:r>
              <a:rPr lang="pt-BR" dirty="0"/>
              <a:t>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1E804E-EAAB-E106-7346-821BAEAB653D}"/>
              </a:ext>
            </a:extLst>
          </p:cNvPr>
          <p:cNvSpPr txBox="1"/>
          <p:nvPr/>
        </p:nvSpPr>
        <p:spPr>
          <a:xfrm>
            <a:off x="1433867" y="2324100"/>
            <a:ext cx="9170285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7030A0"/>
                </a:solidFill>
              </a:rPr>
              <a:t>Se a Proteína Bruta tem em média 16% de N →</a:t>
            </a:r>
          </a:p>
          <a:p>
            <a:pPr algn="ctr"/>
            <a:r>
              <a:rPr lang="pt-BR" sz="2400" dirty="0">
                <a:solidFill>
                  <a:srgbClr val="7030A0"/>
                </a:solidFill>
              </a:rPr>
              <a:t>Pela regra de três (100/16) resulta-se em um fator de conversão de </a:t>
            </a:r>
            <a:r>
              <a:rPr lang="pt-BR" sz="2400" b="1" dirty="0">
                <a:solidFill>
                  <a:srgbClr val="7030A0"/>
                </a:solidFill>
              </a:rPr>
              <a:t>6,25</a:t>
            </a:r>
            <a:r>
              <a:rPr lang="pt-BR" sz="2400" dirty="0">
                <a:solidFill>
                  <a:srgbClr val="7030A0"/>
                </a:solidFill>
              </a:rPr>
              <a:t> →</a:t>
            </a:r>
          </a:p>
          <a:p>
            <a:pPr algn="ctr"/>
            <a:r>
              <a:rPr lang="pt-BR" sz="2400" dirty="0">
                <a:solidFill>
                  <a:srgbClr val="7030A0"/>
                </a:solidFill>
              </a:rPr>
              <a:t>Então, multiplicando-se a quantidade de N da amostra por 6,25 →</a:t>
            </a:r>
          </a:p>
          <a:p>
            <a:pPr algn="ctr"/>
            <a:r>
              <a:rPr lang="pt-BR" sz="2400" dirty="0">
                <a:solidFill>
                  <a:srgbClr val="7030A0"/>
                </a:solidFill>
              </a:rPr>
              <a:t>Tem-se a quantidade de proteína dessa amostra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F16EFC5-47BF-386D-32D8-EFFEC843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8" y="4618047"/>
            <a:ext cx="6055709" cy="182511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AE1336F-DC08-737C-9886-C42655B7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602" y="4618047"/>
            <a:ext cx="4026300" cy="20378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E6188D-5178-E038-24B4-14F293420A52}"/>
              </a:ext>
            </a:extLst>
          </p:cNvPr>
          <p:cNvSpPr txBox="1"/>
          <p:nvPr/>
        </p:nvSpPr>
        <p:spPr>
          <a:xfrm>
            <a:off x="4033368" y="6443160"/>
            <a:ext cx="3851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4"/>
              </a:rPr>
              <a:t>https://eaulas.usp.br/portal/video.action?idItem=15014</a:t>
            </a:r>
            <a:r>
              <a:rPr lang="pt-B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05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204D8-1443-3F84-D142-6B56AF8A2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>
                <a:solidFill>
                  <a:srgbClr val="FF0000"/>
                </a:solidFill>
              </a:rPr>
              <a:t>Determinando o teor total de N da amostra</a:t>
            </a:r>
            <a:br>
              <a:rPr lang="pt-BR"/>
            </a:br>
            <a:r>
              <a:rPr lang="pt-BR" sz="3600" b="1"/>
              <a:t>Método Kjeldahl</a:t>
            </a:r>
            <a:endParaRPr lang="pt-BR" sz="36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14B444-2F80-992B-D765-1BB4D24CA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307"/>
            <a:ext cx="10515600" cy="332299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0"/>
              </a:lnSpc>
              <a:spcBef>
                <a:spcPts val="0"/>
              </a:spcBef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</a:t>
            </a:r>
            <a:r>
              <a:rPr lang="pt-BR" b="1" dirty="0"/>
              <a:t>Método </a:t>
            </a:r>
            <a:r>
              <a:rPr lang="pt-BR" b="1" dirty="0" err="1"/>
              <a:t>Kjeldahl</a:t>
            </a:r>
            <a:r>
              <a:rPr lang="pt-BR" b="1" dirty="0"/>
              <a:t> </a:t>
            </a:r>
            <a:r>
              <a:rPr lang="pt-BR" dirty="0"/>
              <a:t>consiste em quatro etapas básicas:</a:t>
            </a:r>
          </a:p>
          <a:p>
            <a:r>
              <a:rPr lang="pt-BR" b="1" u="sng" dirty="0">
                <a:solidFill>
                  <a:srgbClr val="FF0000"/>
                </a:solidFill>
              </a:rPr>
              <a:t>Digestão</a:t>
            </a:r>
            <a:r>
              <a:rPr lang="pt-BR" dirty="0"/>
              <a:t> da amostra em Ácido sulfúrico – que resulta em transformação do </a:t>
            </a:r>
            <a:r>
              <a:rPr lang="pt-BR" b="1" dirty="0"/>
              <a:t>Nitrogênio</a:t>
            </a:r>
            <a:r>
              <a:rPr lang="pt-BR" dirty="0"/>
              <a:t> em </a:t>
            </a:r>
            <a:r>
              <a:rPr lang="pt-BR" b="1" dirty="0"/>
              <a:t>Amônia</a:t>
            </a:r>
          </a:p>
          <a:p>
            <a:r>
              <a:rPr lang="pt-BR" b="1" u="sng" dirty="0">
                <a:solidFill>
                  <a:srgbClr val="FF0000"/>
                </a:solidFill>
              </a:rPr>
              <a:t>Neutralização</a:t>
            </a:r>
            <a:r>
              <a:rPr lang="pt-BR" dirty="0"/>
              <a:t> da solução com </a:t>
            </a:r>
            <a:r>
              <a:rPr lang="pt-BR" dirty="0" err="1"/>
              <a:t>NaOH</a:t>
            </a:r>
            <a:r>
              <a:rPr lang="pt-BR" dirty="0"/>
              <a:t> para alcalinizar o meio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u="sng" dirty="0">
                <a:solidFill>
                  <a:srgbClr val="FF0000"/>
                </a:solidFill>
              </a:rPr>
              <a:t>Destilação</a:t>
            </a:r>
            <a:r>
              <a:rPr lang="pt-BR" dirty="0"/>
              <a:t> da </a:t>
            </a:r>
            <a:r>
              <a:rPr lang="pt-BR" b="1" dirty="0"/>
              <a:t>Amônia</a:t>
            </a:r>
            <a:r>
              <a:rPr lang="pt-BR" dirty="0"/>
              <a:t> em </a:t>
            </a:r>
            <a:r>
              <a:rPr lang="pt-BR" u="sng" dirty="0"/>
              <a:t>Solução Receptora</a:t>
            </a:r>
            <a:r>
              <a:rPr lang="pt-BR" dirty="0"/>
              <a:t> (Sulfato de sódio ou de potássio + Sulfato de cobre) </a:t>
            </a:r>
          </a:p>
          <a:p>
            <a:r>
              <a:rPr lang="pt-BR" b="1" u="sng" dirty="0">
                <a:solidFill>
                  <a:srgbClr val="FF0000"/>
                </a:solidFill>
              </a:rPr>
              <a:t>Titulação</a:t>
            </a:r>
            <a:r>
              <a:rPr lang="pt-BR" dirty="0"/>
              <a:t> com solução padrão (H</a:t>
            </a:r>
            <a:r>
              <a:rPr lang="pt-BR" baseline="-25000" dirty="0"/>
              <a:t>2</a:t>
            </a:r>
            <a:r>
              <a:rPr lang="pt-BR" dirty="0"/>
              <a:t>SO</a:t>
            </a:r>
            <a:r>
              <a:rPr lang="pt-BR" baseline="-25000" dirty="0"/>
              <a:t>4</a:t>
            </a:r>
            <a:r>
              <a:rPr lang="pt-BR" dirty="0"/>
              <a:t>) para quantificação da amônia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761A965-619D-9772-7AC2-8F7936A3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301" y="5311317"/>
            <a:ext cx="3534268" cy="141942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960A9BD-9A87-8D03-820A-E31052E51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566" y="5339896"/>
            <a:ext cx="1009791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1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936A68-1867-2AA9-C0D7-8A512355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6600" b="1" dirty="0">
                <a:solidFill>
                  <a:srgbClr val="FF0000"/>
                </a:solidFill>
              </a:rPr>
              <a:t>Digestão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5AECC9-50FC-717D-B43D-2B2620FE7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20000"/>
          </a:bodyPr>
          <a:lstStyle/>
          <a:p>
            <a:r>
              <a:rPr lang="pt-BR" sz="2400" dirty="0"/>
              <a:t>A primeira etapa é uma digestão ácida (</a:t>
            </a:r>
            <a:r>
              <a:rPr lang="pt-BR" sz="2400" b="1" dirty="0"/>
              <a:t>ácido sulfúrico</a:t>
            </a:r>
            <a:r>
              <a:rPr lang="pt-BR" sz="2400" dirty="0"/>
              <a:t>), com catalisadores (</a:t>
            </a:r>
            <a:r>
              <a:rPr lang="pt-BR" sz="2400" b="1" dirty="0"/>
              <a:t>sulfato de sódio ou de potássio e sulfato de cobre</a:t>
            </a:r>
            <a:r>
              <a:rPr lang="pt-BR" sz="2400" dirty="0"/>
              <a:t>)</a:t>
            </a:r>
          </a:p>
          <a:p>
            <a:pPr marL="0" indent="0">
              <a:buNone/>
            </a:pPr>
            <a:endParaRPr lang="pt-BR" sz="2400" dirty="0"/>
          </a:p>
          <a:p>
            <a:pPr lvl="1"/>
            <a:r>
              <a:rPr lang="pt-BR" b="1" dirty="0">
                <a:solidFill>
                  <a:srgbClr val="FF0000"/>
                </a:solidFill>
              </a:rPr>
              <a:t>Amostra de alimento</a:t>
            </a:r>
          </a:p>
          <a:p>
            <a:pPr lvl="1"/>
            <a:r>
              <a:rPr lang="pt-BR" b="1" dirty="0">
                <a:solidFill>
                  <a:srgbClr val="FF0000"/>
                </a:solidFill>
              </a:rPr>
              <a:t>Ácido sulfúrico </a:t>
            </a:r>
            <a:r>
              <a:rPr lang="pt-BR" dirty="0"/>
              <a:t>– pra fazer a digestão da matéria orgânica</a:t>
            </a:r>
          </a:p>
          <a:p>
            <a:pPr lvl="1"/>
            <a:r>
              <a:rPr lang="pt-BR" b="1" dirty="0">
                <a:solidFill>
                  <a:srgbClr val="FF0000"/>
                </a:solidFill>
              </a:rPr>
              <a:t>Sulfato de sódio (ou de potássio)</a:t>
            </a:r>
            <a:r>
              <a:rPr lang="pt-BR" b="1" dirty="0"/>
              <a:t> </a:t>
            </a:r>
            <a:r>
              <a:rPr lang="pt-BR" dirty="0"/>
              <a:t>– para </a:t>
            </a:r>
            <a:r>
              <a:rPr lang="pt-BR" b="1" dirty="0"/>
              <a:t>elevar o ponto de ebulição</a:t>
            </a:r>
            <a:r>
              <a:rPr lang="pt-BR" dirty="0"/>
              <a:t> do ácido sulfúrico de 180°C para 400°C e tornar a digestão mais rápida</a:t>
            </a:r>
          </a:p>
          <a:p>
            <a:pPr lvl="1"/>
            <a:r>
              <a:rPr lang="pt-BR" b="1" dirty="0">
                <a:solidFill>
                  <a:srgbClr val="FF0000"/>
                </a:solidFill>
              </a:rPr>
              <a:t>Sulfato de cobre </a:t>
            </a:r>
            <a:r>
              <a:rPr lang="pt-BR" dirty="0"/>
              <a:t>– para aumentar o poder oxidativo e a queima da matéria orgânica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62B665-A900-30FA-8CDC-8CB7BD05F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8" r="-3" b="9100"/>
          <a:stretch/>
        </p:blipFill>
        <p:spPr>
          <a:xfrm>
            <a:off x="8156453" y="2635000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Imagem 4" descr="Pia de cozinha&#10;&#10;Descrição gerada automaticamente com confiança baixa">
            <a:extLst>
              <a:ext uri="{FF2B5EF4-FFF2-40B4-BE49-F238E27FC236}">
                <a16:creationId xmlns:a16="http://schemas.microsoft.com/office/drawing/2014/main" id="{7880BBD0-49F4-9B24-C172-BC50DCA55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19" r="3" b="12473"/>
          <a:stretch/>
        </p:blipFill>
        <p:spPr>
          <a:xfrm>
            <a:off x="8156453" y="0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D1DE0A-AAB4-8105-F4A4-08BC1851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814" y="329184"/>
            <a:ext cx="1427367" cy="19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24F87-7D78-09DF-CBED-7DB392CE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1. </a:t>
            </a:r>
            <a:r>
              <a:rPr lang="pt-BR" b="1" u="sng" dirty="0">
                <a:solidFill>
                  <a:srgbClr val="FF0000"/>
                </a:solidFill>
              </a:rPr>
              <a:t>Digestão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9D5908-5807-A09D-0144-FA91E31EB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7833852" cy="40906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400" dirty="0"/>
              <a:t>Nessa etapa são colocados no tubo de digestão, 100 mg da </a:t>
            </a:r>
            <a:r>
              <a:rPr lang="pt-BR" sz="2400" b="1" dirty="0">
                <a:solidFill>
                  <a:srgbClr val="FF0000"/>
                </a:solidFill>
              </a:rPr>
              <a:t>amostra</a:t>
            </a:r>
            <a:r>
              <a:rPr lang="pt-BR" sz="2400" dirty="0"/>
              <a:t> + o </a:t>
            </a:r>
            <a:r>
              <a:rPr lang="pt-BR" sz="2400" b="1" dirty="0">
                <a:solidFill>
                  <a:srgbClr val="FF0000"/>
                </a:solidFill>
              </a:rPr>
              <a:t>ácido sulfúrico </a:t>
            </a:r>
            <a:r>
              <a:rPr lang="pt-BR" sz="2400" dirty="0"/>
              <a:t>+ o </a:t>
            </a:r>
            <a:r>
              <a:rPr lang="pt-BR" sz="2400" b="1" dirty="0">
                <a:solidFill>
                  <a:srgbClr val="FF0000"/>
                </a:solidFill>
              </a:rPr>
              <a:t>Solução catalítica/digestora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Essa mistura é levada ao digestor onde ocorrerá o aquecimento e digestão </a:t>
            </a:r>
            <a:r>
              <a:rPr lang="pt-BR" sz="2400" dirty="0">
                <a:sym typeface="Wingdings" panose="05000000000000000000" pitchFamily="2" charset="2"/>
              </a:rPr>
              <a:t> +- 4 h/ 450°C (verde esmeralda)</a:t>
            </a: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3. Nesse processo todo o </a:t>
            </a:r>
            <a:r>
              <a:rPr lang="pt-BR" sz="2400" b="1" dirty="0">
                <a:solidFill>
                  <a:srgbClr val="FF0000"/>
                </a:solidFill>
              </a:rPr>
              <a:t>Nitrogênio</a:t>
            </a:r>
            <a:r>
              <a:rPr lang="pt-BR" sz="2400" dirty="0"/>
              <a:t> é convertido em </a:t>
            </a:r>
            <a:r>
              <a:rPr lang="pt-BR" sz="2400" b="1" dirty="0">
                <a:solidFill>
                  <a:srgbClr val="FF0000"/>
                </a:solidFill>
              </a:rPr>
              <a:t>Sulfato de Amônia - </a:t>
            </a:r>
            <a:r>
              <a:rPr lang="pt-BR" sz="2400" b="1" dirty="0"/>
              <a:t>(NH</a:t>
            </a:r>
            <a:r>
              <a:rPr lang="pt-BR" sz="2400" b="1" baseline="-25000" dirty="0"/>
              <a:t>4</a:t>
            </a:r>
            <a:r>
              <a:rPr lang="pt-BR" sz="2400" b="1" dirty="0"/>
              <a:t>)</a:t>
            </a:r>
            <a:r>
              <a:rPr lang="pt-BR" sz="2400" b="1" baseline="-25000" dirty="0"/>
              <a:t>2</a:t>
            </a:r>
            <a:r>
              <a:rPr lang="pt-BR" sz="2400" b="1" dirty="0"/>
              <a:t>SO</a:t>
            </a:r>
            <a:r>
              <a:rPr lang="pt-BR" sz="2400" b="1" baseline="-25000" dirty="0"/>
              <a:t>4</a:t>
            </a:r>
          </a:p>
          <a:p>
            <a:pPr marL="514350" indent="-514350">
              <a:buFont typeface="+mj-lt"/>
              <a:buAutoNum type="arabicPeriod"/>
            </a:pP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87C660D-BE4C-F982-442B-1E7233CB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71" y="5397970"/>
            <a:ext cx="7527112" cy="766795"/>
          </a:xfrm>
          <a:prstGeom prst="rect">
            <a:avLst/>
          </a:prstGeom>
        </p:spPr>
      </p:pic>
      <p:pic>
        <p:nvPicPr>
          <p:cNvPr id="4" name="Colocando a solução digestora">
            <a:hlinkClick r:id="" action="ppaction://media"/>
            <a:extLst>
              <a:ext uri="{FF2B5EF4-FFF2-40B4-BE49-F238E27FC236}">
                <a16:creationId xmlns:a16="http://schemas.microsoft.com/office/drawing/2014/main" id="{BE8417D9-090D-415F-C661-12E562B61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3220" y="1560359"/>
            <a:ext cx="23939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1785</Words>
  <Application>Microsoft Office PowerPoint</Application>
  <PresentationFormat>Widescreen</PresentationFormat>
  <Paragraphs>179</Paragraphs>
  <Slides>26</Slides>
  <Notes>0</Notes>
  <HiddenSlides>7</HiddenSlides>
  <MMClips>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Noto Sans Symbols</vt:lpstr>
      <vt:lpstr>Times New Roman</vt:lpstr>
      <vt:lpstr>Wingdings</vt:lpstr>
      <vt:lpstr>Tema do Office</vt:lpstr>
      <vt:lpstr>Proteínas e Lipídios  Composição Centesimal</vt:lpstr>
      <vt:lpstr>Apresentação do PowerPoint</vt:lpstr>
      <vt:lpstr>Proteínas - Definição</vt:lpstr>
      <vt:lpstr>Teor de Nitrogênio nas proteínas</vt:lpstr>
      <vt:lpstr>Determinação do nitrogênio no alimento</vt:lpstr>
      <vt:lpstr>Fator de Conversão</vt:lpstr>
      <vt:lpstr>Determinando o teor total de N da amostra Método Kjeldahl</vt:lpstr>
      <vt:lpstr>Digestão</vt:lpstr>
      <vt:lpstr>1. Digestão</vt:lpstr>
      <vt:lpstr>2. Neutralização</vt:lpstr>
      <vt:lpstr>3. Destilação</vt:lpstr>
      <vt:lpstr>3. Titulação</vt:lpstr>
      <vt:lpstr>Cálculo para o N Total </vt:lpstr>
      <vt:lpstr>Cálculo para a PB</vt:lpstr>
      <vt:lpstr>Apresentação do PowerPoint</vt:lpstr>
      <vt:lpstr>Análise Geral de lipídios</vt:lpstr>
      <vt:lpstr>Extração de lipídios pelo método de Soxhlet</vt:lpstr>
      <vt:lpstr>Extração de lipídios pelo método de Soxhlet</vt:lpstr>
      <vt:lpstr>Extração de lipídios pelo método de Soxhlet</vt:lpstr>
      <vt:lpstr>Extração de lipídios pelo método de Soxhlet</vt:lpstr>
      <vt:lpstr>Extração de lipídios pelo método de Soxhlet</vt:lpstr>
      <vt:lpstr>Aula Prática Análise pelo método de Soxhlet</vt:lpstr>
      <vt:lpstr>Aula Prática</vt:lpstr>
      <vt:lpstr>Aula Prática</vt:lpstr>
      <vt:lpstr>Aula Prática</vt:lpstr>
      <vt:lpstr>Aula Prática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Proteínas e Lipídios  Composição Centesimal</dc:title>
  <dc:creator>RENATO FILLET SPOTO</dc:creator>
  <cp:lastModifiedBy>Antonio Baptista</cp:lastModifiedBy>
  <cp:revision>39</cp:revision>
  <cp:lastPrinted>2023-04-28T23:35:41Z</cp:lastPrinted>
  <dcterms:created xsi:type="dcterms:W3CDTF">2023-04-19T17:58:52Z</dcterms:created>
  <dcterms:modified xsi:type="dcterms:W3CDTF">2024-04-04T20:53:20Z</dcterms:modified>
</cp:coreProperties>
</file>