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66" r:id="rId3"/>
    <p:sldId id="259" r:id="rId4"/>
    <p:sldId id="325" r:id="rId5"/>
    <p:sldId id="323" r:id="rId6"/>
    <p:sldId id="300" r:id="rId7"/>
    <p:sldId id="327" r:id="rId8"/>
    <p:sldId id="324" r:id="rId9"/>
    <p:sldId id="329" r:id="rId10"/>
    <p:sldId id="297" r:id="rId11"/>
    <p:sldId id="330" r:id="rId12"/>
    <p:sldId id="331" r:id="rId13"/>
    <p:sldId id="322" r:id="rId14"/>
    <p:sldId id="328" r:id="rId15"/>
    <p:sldId id="301" r:id="rId16"/>
    <p:sldId id="304" r:id="rId17"/>
    <p:sldId id="303" r:id="rId18"/>
    <p:sldId id="305" r:id="rId19"/>
    <p:sldId id="306" r:id="rId20"/>
    <p:sldId id="307" r:id="rId21"/>
    <p:sldId id="314" r:id="rId22"/>
    <p:sldId id="315" r:id="rId23"/>
    <p:sldId id="332" r:id="rId24"/>
    <p:sldId id="333" r:id="rId25"/>
    <p:sldId id="334" r:id="rId26"/>
    <p:sldId id="268" r:id="rId27"/>
    <p:sldId id="326" r:id="rId28"/>
    <p:sldId id="261" r:id="rId29"/>
    <p:sldId id="335" r:id="rId30"/>
    <p:sldId id="336" r:id="rId31"/>
    <p:sldId id="279" r:id="rId32"/>
    <p:sldId id="270" r:id="rId33"/>
    <p:sldId id="286" r:id="rId34"/>
    <p:sldId id="287" r:id="rId35"/>
    <p:sldId id="284" r:id="rId36"/>
    <p:sldId id="285" r:id="rId37"/>
    <p:sldId id="298" r:id="rId38"/>
    <p:sldId id="299" r:id="rId39"/>
    <p:sldId id="294" r:id="rId40"/>
    <p:sldId id="282" r:id="rId41"/>
    <p:sldId id="281" r:id="rId42"/>
    <p:sldId id="274" r:id="rId43"/>
    <p:sldId id="283" r:id="rId44"/>
    <p:sldId id="311" r:id="rId45"/>
    <p:sldId id="309" r:id="rId46"/>
    <p:sldId id="310" r:id="rId47"/>
    <p:sldId id="312" r:id="rId48"/>
    <p:sldId id="338" r:id="rId49"/>
    <p:sldId id="288" r:id="rId50"/>
    <p:sldId id="291" r:id="rId51"/>
    <p:sldId id="318" r:id="rId52"/>
    <p:sldId id="337" r:id="rId53"/>
    <p:sldId id="317" r:id="rId54"/>
    <p:sldId id="290" r:id="rId55"/>
    <p:sldId id="276" r:id="rId56"/>
    <p:sldId id="265" r:id="rId57"/>
    <p:sldId id="267" r:id="rId5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a.ortelan\Dropbox\AULAS%20E%20PALESTRAS\PALESTRAS\CARREFOUR%202016\Dados%20Apresenta&#231;&#227;o%20Carrefou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a.ortelan\Dropbox\AULAS%20E%20PALESTRAS\PALESTRAS\CARREFOUR%202016\Dados%20Apresenta&#231;&#227;o%20Carrefour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.ortelan\Dropbox\AULAS%20E%20PALESTRAS\PALESTRAS\CARREFOUR%202016\Dados%20Apresenta&#231;&#227;o%20Carrefou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.ortelan\Dropbox\AULAS%20E%20PALESTRAS\PALESTRAS\CARREFOUR%202016\Dados%20Apresenta&#231;&#227;o%20Carrefou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.ortelan\Dropbox\CEPEA%20NOVO\EQUIPE\Apresenta&#231;&#245;es%20Estagi&#225;rios\Semin&#225;rios%20Prote&#237;na\2016_03_Mar&#231;o\Dados%20frang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.ortelan\Dropbox\AULAS%20E%20PALESTRAS\PALESTRAS\CARREFOUR%202016\Dados%20Apresenta&#231;&#227;o%20Carrefou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.ortelan\Dropbox\AULAS%20E%20PALESTRAS\PALESTRAS\CARREFOUR%202016\Dados%20Apresenta&#231;&#227;o%20Carrefour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.ortelan\Dropbox\CEPEA%20NOVO\EQUIPE\Apresenta&#231;&#245;es%20Estagi&#225;rios\Semin&#225;rios%20Prote&#237;na\2016_03_Mar&#231;o\S&#233;ries%20pre&#231;os%20-%20Frango%20(1)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.ortelan\Dropbox\CEPEA%20NOVO\ARQUIVOS%2029-02\Exporta&#231;&#245;es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a.ortelan\Dropbox\AULAS%20E%20PALESTRAS\PALESTRAS\CARREFOUR%202016\Dados%20Apresenta&#231;&#227;o%20Carrefour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a.ortelan\Downloads\Apresenta&#231;&#227;o%20Prote&#237;na%20Animal%202.xls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.ortelan\Dropbox\AULAS%20E%20PALESTRAS\PALESTRAS\CARREFOUR%202016\Gr&#225;ficos%20Boletim%20do%20Su&#237;n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.ortelan\Dropbox\CEPEA%20NOVO\BANCO%20DE%20DADOS\IBGE_Abate%20Suino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.ortelan\Dropbox\AULAS%20E%20PALESTRAS\PALESTRAS\CARREFOUR%202016\Dados%20Apresenta&#231;&#227;o%20Carrefour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.ortelan\Dropbox\AULAS%20E%20PALESTRAS\PALESTRAS\CARREFOUR%202016\Dados%20Apresenta&#231;&#227;o%20Carrefour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.ortelan\Dropbox\CEPEA%20NOVO\ARQUIVOS%2005-04\Secex%20Carne%20Su&#237;n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.ortelan\Dropbox\AULAS%20E%20PALESTRAS\AULAS\2015\Pasta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.ortelan\Dropbox\CEPEA%20NOVO\BANCO%20DE%20DADOS\SECEX_Exporta&#231;&#227;o%20de%20Frango%20por%20Pa&#237;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.ortelan\Dropbox\CEPEA%20NOVO\BANCO%20DE%20DADOS\SECEX_Exporta&#231;&#227;o%20de%20Su&#237;nos%20por%20Pa&#237;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a.ortelan\Dropbox\AULAS%20E%20PALESTRAS\PALESTRAS\CARREFOUR%202016\Dados%20Apresenta&#231;&#227;o%20Carrefou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a.ortelan\Dropbox\AULAS%20E%20PALESTRAS\PALESTRAS\CARREFOUR%202016\Dados%20Apresenta&#231;&#227;o%20Carrefou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a.ortelan\Dropbox\AULAS%20E%20PALESTRAS\PALESTRAS\CARREFOUR%202016\Dados%20Apresenta&#231;&#227;o%20Carrefou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a.ortelan\Dropbox\AULAS%20E%20PALESTRAS\PALESTRAS\CARREFOUR%202016\Dados%20Apresenta&#231;&#227;o%20Carrefou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16255261076943"/>
          <c:y val="2.7839479066233481E-2"/>
          <c:w val="0.81616123147047459"/>
          <c:h val="0.8933255716877079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Plan1!$D$3</c:f>
              <c:strCache>
                <c:ptCount val="1"/>
                <c:pt idx="0">
                  <c:v>Brasil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Plan1!$E$2:$G$2</c:f>
              <c:strCache>
                <c:ptCount val="3"/>
                <c:pt idx="0">
                  <c:v>Frango</c:v>
                </c:pt>
                <c:pt idx="1">
                  <c:v>Suíno</c:v>
                </c:pt>
                <c:pt idx="2">
                  <c:v>Bovino</c:v>
                </c:pt>
              </c:strCache>
            </c:strRef>
          </c:cat>
          <c:val>
            <c:numRef>
              <c:f>Plan1!$E$3:$G$3</c:f>
              <c:numCache>
                <c:formatCode>General</c:formatCode>
                <c:ptCount val="3"/>
                <c:pt idx="0">
                  <c:v>3740</c:v>
                </c:pt>
                <c:pt idx="1">
                  <c:v>627</c:v>
                </c:pt>
                <c:pt idx="2">
                  <c:v>1625</c:v>
                </c:pt>
              </c:numCache>
            </c:numRef>
          </c:val>
        </c:ser>
        <c:ser>
          <c:idx val="1"/>
          <c:order val="1"/>
          <c:tx>
            <c:strRef>
              <c:f>Plan1!$D$4</c:f>
              <c:strCache>
                <c:ptCount val="1"/>
                <c:pt idx="0">
                  <c:v>Mundo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Plan1!$E$2:$G$2</c:f>
              <c:strCache>
                <c:ptCount val="3"/>
                <c:pt idx="0">
                  <c:v>Frango</c:v>
                </c:pt>
                <c:pt idx="1">
                  <c:v>Suíno</c:v>
                </c:pt>
                <c:pt idx="2">
                  <c:v>Bovino</c:v>
                </c:pt>
              </c:strCache>
            </c:strRef>
          </c:cat>
          <c:val>
            <c:numRef>
              <c:f>Plan1!$E$4:$G$4</c:f>
              <c:numCache>
                <c:formatCode>General</c:formatCode>
                <c:ptCount val="3"/>
                <c:pt idx="0">
                  <c:v>10231</c:v>
                </c:pt>
                <c:pt idx="1">
                  <c:v>7208</c:v>
                </c:pt>
                <c:pt idx="2">
                  <c:v>9601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2481872"/>
        <c:axId val="1442478608"/>
        <c:axId val="1478655920"/>
      </c:bar3DChart>
      <c:catAx>
        <c:axId val="144248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2478608"/>
        <c:crosses val="autoZero"/>
        <c:auto val="1"/>
        <c:lblAlgn val="ctr"/>
        <c:lblOffset val="100"/>
        <c:noMultiLvlLbl val="0"/>
      </c:catAx>
      <c:valAx>
        <c:axId val="144247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MIL TONELADAS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2481872"/>
        <c:crosses val="autoZero"/>
        <c:crossBetween val="between"/>
      </c:valAx>
      <c:serAx>
        <c:axId val="1478655920"/>
        <c:scaling>
          <c:orientation val="minMax"/>
        </c:scaling>
        <c:delete val="1"/>
        <c:axPos val="b"/>
        <c:majorTickMark val="none"/>
        <c:minorTickMark val="none"/>
        <c:tickLblPos val="nextTo"/>
        <c:crossAx val="1442478608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830702114368863"/>
          <c:y val="0.90047439389662742"/>
          <c:w val="0.23889705287028326"/>
          <c:h val="6.0372438087982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7156398185143016"/>
          <c:y val="0.16573736510074952"/>
          <c:w val="0.44758370529320279"/>
          <c:h val="0.72407157922634358"/>
        </c:manualLayout>
      </c:layout>
      <c:doughnutChart>
        <c:varyColors val="1"/>
        <c:ser>
          <c:idx val="0"/>
          <c:order val="0"/>
          <c:tx>
            <c:strRef>
              <c:f>Plan2!$R$43</c:f>
              <c:strCache>
                <c:ptCount val="1"/>
                <c:pt idx="0">
                  <c:v>Aves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Plan2!$S$38:$X$38</c:f>
              <c:strCache>
                <c:ptCount val="6"/>
                <c:pt idx="0">
                  <c:v>Até 830</c:v>
                </c:pt>
                <c:pt idx="1">
                  <c:v>Mais de 830 a 1.245</c:v>
                </c:pt>
                <c:pt idx="2">
                  <c:v>Mais de 1.245 a 2.490</c:v>
                </c:pt>
                <c:pt idx="3">
                  <c:v>Mais de 2.490 a 4.150</c:v>
                </c:pt>
                <c:pt idx="4">
                  <c:v>Mais de 4.150 a 6.225</c:v>
                </c:pt>
                <c:pt idx="5">
                  <c:v>Mais de 6.225</c:v>
                </c:pt>
              </c:strCache>
            </c:strRef>
          </c:cat>
          <c:val>
            <c:numRef>
              <c:f>Plan2!$S$43:$X$43</c:f>
              <c:numCache>
                <c:formatCode>0%</c:formatCode>
                <c:ptCount val="6"/>
                <c:pt idx="0">
                  <c:v>0.140925559332163</c:v>
                </c:pt>
                <c:pt idx="1">
                  <c:v>0.15991234950634345</c:v>
                </c:pt>
                <c:pt idx="2">
                  <c:v>0.16768137053499171</c:v>
                </c:pt>
                <c:pt idx="3">
                  <c:v>0.17968351199591628</c:v>
                </c:pt>
                <c:pt idx="4">
                  <c:v>0.17132932431927686</c:v>
                </c:pt>
                <c:pt idx="5">
                  <c:v>0.18046788431130864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095"/>
          <c:y val="0.13514518002322881"/>
          <c:w val="0.38933333333333331"/>
          <c:h val="0.65114982578397218"/>
        </c:manualLayout>
      </c:layout>
      <c:doughnutChart>
        <c:varyColors val="1"/>
        <c:ser>
          <c:idx val="0"/>
          <c:order val="0"/>
          <c:tx>
            <c:strRef>
              <c:f>Plan2!$R$42</c:f>
              <c:strCache>
                <c:ptCount val="1"/>
                <c:pt idx="0">
                  <c:v>Suína salg/ind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Plan2!$S$38:$X$38</c:f>
              <c:strCache>
                <c:ptCount val="6"/>
                <c:pt idx="0">
                  <c:v>Até 830</c:v>
                </c:pt>
                <c:pt idx="1">
                  <c:v>Mais de 830 a 1.245</c:v>
                </c:pt>
                <c:pt idx="2">
                  <c:v>Mais de 1.245 a 2.490</c:v>
                </c:pt>
                <c:pt idx="3">
                  <c:v>Mais de 2.490 a 4.150</c:v>
                </c:pt>
                <c:pt idx="4">
                  <c:v>Mais de 4.150 a 6.225</c:v>
                </c:pt>
                <c:pt idx="5">
                  <c:v>Mais de 6.225</c:v>
                </c:pt>
              </c:strCache>
            </c:strRef>
          </c:cat>
          <c:val>
            <c:numRef>
              <c:f>Plan2!$S$42:$X$42</c:f>
              <c:numCache>
                <c:formatCode>0%</c:formatCode>
                <c:ptCount val="6"/>
                <c:pt idx="0">
                  <c:v>0.10217443249701313</c:v>
                </c:pt>
                <c:pt idx="1">
                  <c:v>0.12927120669056152</c:v>
                </c:pt>
                <c:pt idx="2">
                  <c:v>0.14876941457586618</c:v>
                </c:pt>
                <c:pt idx="3">
                  <c:v>0.19794504181600958</c:v>
                </c:pt>
                <c:pt idx="4">
                  <c:v>0.19646356033452805</c:v>
                </c:pt>
                <c:pt idx="5">
                  <c:v>0.2253763440860215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209295713035871"/>
          <c:y val="0.14597222222222223"/>
          <c:w val="0.70168482064741911"/>
          <c:h val="0.4549617235345581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Plan1!$B$7</c:f>
              <c:strCache>
                <c:ptCount val="1"/>
                <c:pt idx="0">
                  <c:v>Há hormônios na criação de frango?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Plan1!$A$8:$A$9</c:f>
              <c:strCache>
                <c:ptCount val="2"/>
                <c:pt idx="0">
                  <c:v>Atualmente</c:v>
                </c:pt>
                <c:pt idx="1">
                  <c:v>Há 4 anos</c:v>
                </c:pt>
              </c:strCache>
            </c:strRef>
          </c:cat>
          <c:val>
            <c:numRef>
              <c:f>Plan1!$B$8:$B$9</c:f>
              <c:numCache>
                <c:formatCode>0%</c:formatCode>
                <c:ptCount val="2"/>
                <c:pt idx="0">
                  <c:v>0.31</c:v>
                </c:pt>
                <c:pt idx="1">
                  <c:v>0.72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6339264"/>
        <c:axId val="886332736"/>
        <c:axId val="0"/>
      </c:bar3DChart>
      <c:catAx>
        <c:axId val="886339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6332736"/>
        <c:crosses val="autoZero"/>
        <c:auto val="1"/>
        <c:lblAlgn val="ctr"/>
        <c:lblOffset val="100"/>
        <c:noMultiLvlLbl val="0"/>
      </c:catAx>
      <c:valAx>
        <c:axId val="886332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633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455336832895889"/>
          <c:y val="0.17171296296296296"/>
          <c:w val="0.78311329833770782"/>
          <c:h val="0.5079246864975210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ABPA!$B$21</c:f>
              <c:strCache>
                <c:ptCount val="1"/>
                <c:pt idx="0">
                  <c:v>A carne suína é gordurosa?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ABPA!$A$22:$A$23</c:f>
              <c:strCache>
                <c:ptCount val="2"/>
                <c:pt idx="0">
                  <c:v>Hoje</c:v>
                </c:pt>
                <c:pt idx="1">
                  <c:v>2008</c:v>
                </c:pt>
              </c:strCache>
            </c:strRef>
          </c:cat>
          <c:val>
            <c:numRef>
              <c:f>ABPA!$B$22:$B$23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6962656"/>
        <c:axId val="826968096"/>
        <c:axId val="0"/>
      </c:bar3DChart>
      <c:catAx>
        <c:axId val="826962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6968096"/>
        <c:crosses val="autoZero"/>
        <c:auto val="1"/>
        <c:lblAlgn val="ctr"/>
        <c:lblOffset val="100"/>
        <c:noMultiLvlLbl val="0"/>
      </c:catAx>
      <c:valAx>
        <c:axId val="826968096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696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Sheet4!$G$13:$G$22</c:f>
              <c:strCache>
                <c:ptCount val="10"/>
                <c:pt idx="0">
                  <c:v>Frangos de Corte</c:v>
                </c:pt>
                <c:pt idx="1">
                  <c:v>Suínos</c:v>
                </c:pt>
                <c:pt idx="2">
                  <c:v>Bov. Leite</c:v>
                </c:pt>
                <c:pt idx="3">
                  <c:v>Poedeiras</c:v>
                </c:pt>
                <c:pt idx="4">
                  <c:v>Bov. Corte</c:v>
                </c:pt>
                <c:pt idx="5">
                  <c:v>Sal Mineral</c:v>
                </c:pt>
                <c:pt idx="6">
                  <c:v>Cães e Gatos</c:v>
                </c:pt>
                <c:pt idx="7">
                  <c:v>Equinos</c:v>
                </c:pt>
                <c:pt idx="8">
                  <c:v>Aquáticos</c:v>
                </c:pt>
                <c:pt idx="9">
                  <c:v>Outros</c:v>
                </c:pt>
              </c:strCache>
            </c:strRef>
          </c:cat>
          <c:val>
            <c:numRef>
              <c:f>Sheet4!$H$13:$H$22</c:f>
              <c:numCache>
                <c:formatCode>0%</c:formatCode>
                <c:ptCount val="10"/>
                <c:pt idx="0">
                  <c:v>0.48000000000000032</c:v>
                </c:pt>
                <c:pt idx="1">
                  <c:v>0.23</c:v>
                </c:pt>
                <c:pt idx="2">
                  <c:v>8.0000000000000071E-2</c:v>
                </c:pt>
                <c:pt idx="3">
                  <c:v>7.0000000000000034E-2</c:v>
                </c:pt>
                <c:pt idx="4">
                  <c:v>4.0000000000000036E-2</c:v>
                </c:pt>
                <c:pt idx="5">
                  <c:v>4.0000000000000036E-2</c:v>
                </c:pt>
                <c:pt idx="6">
                  <c:v>3.0000000000000009E-2</c:v>
                </c:pt>
                <c:pt idx="7">
                  <c:v>1.0000000000000009E-2</c:v>
                </c:pt>
                <c:pt idx="8">
                  <c:v>1.0000000000000009E-2</c:v>
                </c:pt>
                <c:pt idx="9">
                  <c:v>1.0000000000000009E-2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solidFill>
            <a:schemeClr val="tx1"/>
          </a:solidFill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1"/>
          <c:tx>
            <c:v>DISPONIBILIDADE</c:v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Plan1!$A$61:$A$78</c:f>
              <c:numCache>
                <c:formatCode>mmm\-yy</c:formatCode>
                <c:ptCount val="18"/>
                <c:pt idx="0">
                  <c:v>41913</c:v>
                </c:pt>
                <c:pt idx="1">
                  <c:v>41944</c:v>
                </c:pt>
                <c:pt idx="2">
                  <c:v>41974</c:v>
                </c:pt>
                <c:pt idx="3">
                  <c:v>42005</c:v>
                </c:pt>
                <c:pt idx="4">
                  <c:v>42036</c:v>
                </c:pt>
                <c:pt idx="5">
                  <c:v>42064</c:v>
                </c:pt>
                <c:pt idx="6">
                  <c:v>42095</c:v>
                </c:pt>
                <c:pt idx="7">
                  <c:v>42125</c:v>
                </c:pt>
                <c:pt idx="8">
                  <c:v>42156</c:v>
                </c:pt>
                <c:pt idx="9">
                  <c:v>42186</c:v>
                </c:pt>
                <c:pt idx="10">
                  <c:v>42217</c:v>
                </c:pt>
                <c:pt idx="11">
                  <c:v>42248</c:v>
                </c:pt>
                <c:pt idx="12">
                  <c:v>42278</c:v>
                </c:pt>
                <c:pt idx="13">
                  <c:v>42309</c:v>
                </c:pt>
                <c:pt idx="14">
                  <c:v>42339</c:v>
                </c:pt>
                <c:pt idx="15">
                  <c:v>42370</c:v>
                </c:pt>
                <c:pt idx="16">
                  <c:v>42401</c:v>
                </c:pt>
                <c:pt idx="17">
                  <c:v>42430</c:v>
                </c:pt>
              </c:numCache>
            </c:numRef>
          </c:cat>
          <c:val>
            <c:numRef>
              <c:f>Plan1!$E$61:$E$78</c:f>
              <c:numCache>
                <c:formatCode>0.0</c:formatCode>
                <c:ptCount val="18"/>
                <c:pt idx="0">
                  <c:v>761.09999999999991</c:v>
                </c:pt>
                <c:pt idx="1">
                  <c:v>777.50000000000011</c:v>
                </c:pt>
                <c:pt idx="2">
                  <c:v>729.7</c:v>
                </c:pt>
                <c:pt idx="3">
                  <c:v>845.59999999999991</c:v>
                </c:pt>
                <c:pt idx="4">
                  <c:v>737.1</c:v>
                </c:pt>
                <c:pt idx="5">
                  <c:v>801.5</c:v>
                </c:pt>
                <c:pt idx="6">
                  <c:v>757.18299999999999</c:v>
                </c:pt>
                <c:pt idx="7">
                  <c:v>812.7</c:v>
                </c:pt>
                <c:pt idx="8">
                  <c:v>689.3</c:v>
                </c:pt>
                <c:pt idx="9">
                  <c:v>701.8</c:v>
                </c:pt>
                <c:pt idx="10">
                  <c:v>817.7</c:v>
                </c:pt>
                <c:pt idx="11">
                  <c:v>779.40000000000009</c:v>
                </c:pt>
                <c:pt idx="12">
                  <c:v>864.69999999999993</c:v>
                </c:pt>
                <c:pt idx="13">
                  <c:v>784.5</c:v>
                </c:pt>
                <c:pt idx="14">
                  <c:v>729.89999999999986</c:v>
                </c:pt>
                <c:pt idx="15">
                  <c:v>844.9</c:v>
                </c:pt>
                <c:pt idx="16">
                  <c:v>726.98926300000005</c:v>
                </c:pt>
                <c:pt idx="17">
                  <c:v>910.40081400000008</c:v>
                </c:pt>
              </c:numCache>
            </c:numRef>
          </c:val>
        </c:ser>
        <c:ser>
          <c:idx val="2"/>
          <c:order val="2"/>
          <c:tx>
            <c:v>EXPORTAÇÃO</c:v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Plan1!$A$61:$A$78</c:f>
              <c:numCache>
                <c:formatCode>mmm\-yy</c:formatCode>
                <c:ptCount val="18"/>
                <c:pt idx="0">
                  <c:v>41913</c:v>
                </c:pt>
                <c:pt idx="1">
                  <c:v>41944</c:v>
                </c:pt>
                <c:pt idx="2">
                  <c:v>41974</c:v>
                </c:pt>
                <c:pt idx="3">
                  <c:v>42005</c:v>
                </c:pt>
                <c:pt idx="4">
                  <c:v>42036</c:v>
                </c:pt>
                <c:pt idx="5">
                  <c:v>42064</c:v>
                </c:pt>
                <c:pt idx="6">
                  <c:v>42095</c:v>
                </c:pt>
                <c:pt idx="7">
                  <c:v>42125</c:v>
                </c:pt>
                <c:pt idx="8">
                  <c:v>42156</c:v>
                </c:pt>
                <c:pt idx="9">
                  <c:v>42186</c:v>
                </c:pt>
                <c:pt idx="10">
                  <c:v>42217</c:v>
                </c:pt>
                <c:pt idx="11">
                  <c:v>42248</c:v>
                </c:pt>
                <c:pt idx="12">
                  <c:v>42278</c:v>
                </c:pt>
                <c:pt idx="13">
                  <c:v>42309</c:v>
                </c:pt>
                <c:pt idx="14">
                  <c:v>42339</c:v>
                </c:pt>
                <c:pt idx="15">
                  <c:v>42370</c:v>
                </c:pt>
                <c:pt idx="16">
                  <c:v>42401</c:v>
                </c:pt>
                <c:pt idx="17">
                  <c:v>42430</c:v>
                </c:pt>
              </c:numCache>
            </c:numRef>
          </c:cat>
          <c:val>
            <c:numRef>
              <c:f>Plan1!$F$61:$F$78</c:f>
              <c:numCache>
                <c:formatCode>0.0</c:formatCode>
                <c:ptCount val="18"/>
                <c:pt idx="0">
                  <c:v>362.2</c:v>
                </c:pt>
                <c:pt idx="1">
                  <c:v>327.39999999999998</c:v>
                </c:pt>
                <c:pt idx="2">
                  <c:v>340.7</c:v>
                </c:pt>
                <c:pt idx="3">
                  <c:v>271</c:v>
                </c:pt>
                <c:pt idx="4">
                  <c:v>296.39999999999998</c:v>
                </c:pt>
                <c:pt idx="5">
                  <c:v>343</c:v>
                </c:pt>
                <c:pt idx="6">
                  <c:v>330</c:v>
                </c:pt>
                <c:pt idx="7">
                  <c:v>322.2</c:v>
                </c:pt>
                <c:pt idx="8">
                  <c:v>389.3</c:v>
                </c:pt>
                <c:pt idx="9">
                  <c:v>440.5</c:v>
                </c:pt>
                <c:pt idx="10">
                  <c:v>375.2</c:v>
                </c:pt>
                <c:pt idx="11">
                  <c:v>361</c:v>
                </c:pt>
                <c:pt idx="12">
                  <c:v>324.10000000000002</c:v>
                </c:pt>
                <c:pt idx="13">
                  <c:v>379.7</c:v>
                </c:pt>
                <c:pt idx="14">
                  <c:v>392.7</c:v>
                </c:pt>
                <c:pt idx="15">
                  <c:v>311.10000000000002</c:v>
                </c:pt>
                <c:pt idx="16">
                  <c:v>314.56673699999999</c:v>
                </c:pt>
                <c:pt idx="17">
                  <c:v>368.629954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8487360"/>
        <c:axId val="748485184"/>
      </c:areaChart>
      <c:lineChart>
        <c:grouping val="standard"/>
        <c:varyColors val="0"/>
        <c:ser>
          <c:idx val="0"/>
          <c:order val="0"/>
          <c:tx>
            <c:v>ALOJAMENTO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Plan1!$A$61:$A$78</c:f>
              <c:numCache>
                <c:formatCode>mmm\-yy</c:formatCode>
                <c:ptCount val="18"/>
                <c:pt idx="0">
                  <c:v>41913</c:v>
                </c:pt>
                <c:pt idx="1">
                  <c:v>41944</c:v>
                </c:pt>
                <c:pt idx="2">
                  <c:v>41974</c:v>
                </c:pt>
                <c:pt idx="3">
                  <c:v>42005</c:v>
                </c:pt>
                <c:pt idx="4">
                  <c:v>42036</c:v>
                </c:pt>
                <c:pt idx="5">
                  <c:v>42064</c:v>
                </c:pt>
                <c:pt idx="6">
                  <c:v>42095</c:v>
                </c:pt>
                <c:pt idx="7">
                  <c:v>42125</c:v>
                </c:pt>
                <c:pt idx="8">
                  <c:v>42156</c:v>
                </c:pt>
                <c:pt idx="9">
                  <c:v>42186</c:v>
                </c:pt>
                <c:pt idx="10">
                  <c:v>42217</c:v>
                </c:pt>
                <c:pt idx="11">
                  <c:v>42248</c:v>
                </c:pt>
                <c:pt idx="12">
                  <c:v>42278</c:v>
                </c:pt>
                <c:pt idx="13">
                  <c:v>42309</c:v>
                </c:pt>
                <c:pt idx="14">
                  <c:v>42339</c:v>
                </c:pt>
                <c:pt idx="15">
                  <c:v>42370</c:v>
                </c:pt>
                <c:pt idx="16">
                  <c:v>42401</c:v>
                </c:pt>
                <c:pt idx="17">
                  <c:v>42430</c:v>
                </c:pt>
              </c:numCache>
            </c:numRef>
          </c:cat>
          <c:val>
            <c:numRef>
              <c:f>Plan1!$B$61:$B$78</c:f>
              <c:numCache>
                <c:formatCode>0.0</c:formatCode>
                <c:ptCount val="18"/>
                <c:pt idx="0">
                  <c:v>567.5</c:v>
                </c:pt>
                <c:pt idx="1">
                  <c:v>480.8</c:v>
                </c:pt>
                <c:pt idx="2">
                  <c:v>544.19999999999993</c:v>
                </c:pt>
                <c:pt idx="3">
                  <c:v>539.30000000000007</c:v>
                </c:pt>
                <c:pt idx="4">
                  <c:v>495.5</c:v>
                </c:pt>
                <c:pt idx="5">
                  <c:v>522.69999999999993</c:v>
                </c:pt>
                <c:pt idx="6">
                  <c:v>526.69999999999993</c:v>
                </c:pt>
                <c:pt idx="7">
                  <c:v>535.19999999999993</c:v>
                </c:pt>
                <c:pt idx="8">
                  <c:v>551.69999999999993</c:v>
                </c:pt>
                <c:pt idx="9">
                  <c:v>568.4</c:v>
                </c:pt>
                <c:pt idx="10">
                  <c:v>551.1</c:v>
                </c:pt>
                <c:pt idx="11">
                  <c:v>554.49999999999989</c:v>
                </c:pt>
                <c:pt idx="12">
                  <c:v>581.20000000000005</c:v>
                </c:pt>
                <c:pt idx="13">
                  <c:v>497.2</c:v>
                </c:pt>
                <c:pt idx="14">
                  <c:v>572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8483008"/>
        <c:axId val="748483552"/>
      </c:lineChart>
      <c:dateAx>
        <c:axId val="748483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8483552"/>
        <c:crosses val="autoZero"/>
        <c:auto val="1"/>
        <c:lblOffset val="100"/>
        <c:baseTimeUnit val="months"/>
      </c:dateAx>
      <c:valAx>
        <c:axId val="748483552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CARNE (1.000 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8483008"/>
        <c:crosses val="autoZero"/>
        <c:crossBetween val="midCat"/>
      </c:valAx>
      <c:valAx>
        <c:axId val="74848518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ALOJAMENTO (MILHÕES DE CABEÇAS)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8487360"/>
        <c:crosses val="max"/>
        <c:crossBetween val="between"/>
      </c:valAx>
      <c:dateAx>
        <c:axId val="74848736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4848518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/>
              <a:t>PREÇOS FRANGO INTEIRO RESFRIADO – ATACADO SP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'Saz-Frango'!$G$18:$G$29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'Saz-Frango'!$K$18:$K$29</c:f>
              <c:numCache>
                <c:formatCode>0.00</c:formatCode>
                <c:ptCount val="12"/>
                <c:pt idx="0">
                  <c:v>101.80045251923566</c:v>
                </c:pt>
                <c:pt idx="1">
                  <c:v>98.698026488868706</c:v>
                </c:pt>
                <c:pt idx="2">
                  <c:v>97.784143734227868</c:v>
                </c:pt>
                <c:pt idx="3">
                  <c:v>94.374840900755871</c:v>
                </c:pt>
                <c:pt idx="4">
                  <c:v>94.010203424702354</c:v>
                </c:pt>
                <c:pt idx="5">
                  <c:v>93.132203289089077</c:v>
                </c:pt>
                <c:pt idx="6">
                  <c:v>94.34120279336301</c:v>
                </c:pt>
                <c:pt idx="7">
                  <c:v>99.608607664956168</c:v>
                </c:pt>
                <c:pt idx="8">
                  <c:v>107.04152763909811</c:v>
                </c:pt>
                <c:pt idx="9">
                  <c:v>107.39383556250787</c:v>
                </c:pt>
                <c:pt idx="10">
                  <c:v>106.90863978627208</c:v>
                </c:pt>
                <c:pt idx="11">
                  <c:v>106.65950128959531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442621952"/>
        <c:axId val="1442628480"/>
      </c:lineChart>
      <c:catAx>
        <c:axId val="144262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2628480"/>
        <c:crossesAt val="100"/>
        <c:auto val="1"/>
        <c:lblAlgn val="ctr"/>
        <c:lblOffset val="100"/>
        <c:noMultiLvlLbl val="0"/>
      </c:catAx>
      <c:valAx>
        <c:axId val="1442628480"/>
        <c:scaling>
          <c:orientation val="minMax"/>
          <c:min val="90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262195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u="none" strike="noStrike" cap="none" baseline="0" dirty="0" smtClean="0">
                <a:effectLst/>
              </a:rPr>
              <a:t>CORTES CARNE DE FRANGO – ATACADO SP</a:t>
            </a:r>
            <a:endParaRPr lang="pt-BR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'Saz-FrangoFilé'!$H$36</c:f>
              <c:strCache>
                <c:ptCount val="1"/>
                <c:pt idx="0">
                  <c:v>Filé</c:v>
                </c:pt>
              </c:strCache>
            </c:strRef>
          </c:tx>
          <c:spPr>
            <a:ln w="349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'Saz-FrangoFilé'!$G$37:$G$48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'Saz-FrangoFilé'!$H$37:$H$48</c:f>
              <c:numCache>
                <c:formatCode>0.00</c:formatCode>
                <c:ptCount val="12"/>
                <c:pt idx="0">
                  <c:v>102.5865249266963</c:v>
                </c:pt>
                <c:pt idx="1">
                  <c:v>101.10111943622007</c:v>
                </c:pt>
                <c:pt idx="2">
                  <c:v>100.63617251776205</c:v>
                </c:pt>
                <c:pt idx="3">
                  <c:v>98.87466605340299</c:v>
                </c:pt>
                <c:pt idx="4">
                  <c:v>97.943939309399667</c:v>
                </c:pt>
                <c:pt idx="5">
                  <c:v>97.118153006961734</c:v>
                </c:pt>
                <c:pt idx="6">
                  <c:v>95.844012671675515</c:v>
                </c:pt>
                <c:pt idx="7">
                  <c:v>97.370484870074549</c:v>
                </c:pt>
                <c:pt idx="8">
                  <c:v>100.1233223847568</c:v>
                </c:pt>
                <c:pt idx="9">
                  <c:v>101.49678652162726</c:v>
                </c:pt>
                <c:pt idx="10">
                  <c:v>102.55935341025176</c:v>
                </c:pt>
                <c:pt idx="11">
                  <c:v>104.73249637609966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'Saz-FrangoFilé'!$I$36</c:f>
              <c:strCache>
                <c:ptCount val="1"/>
                <c:pt idx="0">
                  <c:v>Coxa/antecoxa</c:v>
                </c:pt>
              </c:strCache>
            </c:strRef>
          </c:tx>
          <c:spPr>
            <a:ln w="349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'Saz-FrangoFilé'!$G$37:$G$48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'Saz-FrangoFilé'!$I$37:$I$48</c:f>
              <c:numCache>
                <c:formatCode>0.00</c:formatCode>
                <c:ptCount val="12"/>
                <c:pt idx="0">
                  <c:v>98.056961332672941</c:v>
                </c:pt>
                <c:pt idx="1">
                  <c:v>94.357650272834761</c:v>
                </c:pt>
                <c:pt idx="2">
                  <c:v>95.366723982342677</c:v>
                </c:pt>
                <c:pt idx="3">
                  <c:v>94.310160322256181</c:v>
                </c:pt>
                <c:pt idx="4">
                  <c:v>95.825277625934774</c:v>
                </c:pt>
                <c:pt idx="5">
                  <c:v>96.294409116929657</c:v>
                </c:pt>
                <c:pt idx="6">
                  <c:v>97.321101511004485</c:v>
                </c:pt>
                <c:pt idx="7">
                  <c:v>102.00931956512838</c:v>
                </c:pt>
                <c:pt idx="8">
                  <c:v>106.84201003880912</c:v>
                </c:pt>
                <c:pt idx="9">
                  <c:v>108.29588180149541</c:v>
                </c:pt>
                <c:pt idx="10">
                  <c:v>107.84631596912223</c:v>
                </c:pt>
                <c:pt idx="11">
                  <c:v>105.12397476789654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'Saz-FrangoFilé'!$J$36</c:f>
              <c:strCache>
                <c:ptCount val="1"/>
                <c:pt idx="0">
                  <c:v>Asa</c:v>
                </c:pt>
              </c:strCache>
            </c:strRef>
          </c:tx>
          <c:spPr>
            <a:ln w="349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'Saz-FrangoFilé'!$G$37:$G$48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'Saz-FrangoFilé'!$J$37:$J$48</c:f>
              <c:numCache>
                <c:formatCode>0.00</c:formatCode>
                <c:ptCount val="12"/>
                <c:pt idx="0">
                  <c:v>109.67416471900782</c:v>
                </c:pt>
                <c:pt idx="1">
                  <c:v>102.48877060941247</c:v>
                </c:pt>
                <c:pt idx="2">
                  <c:v>97.429726180415983</c:v>
                </c:pt>
                <c:pt idx="3">
                  <c:v>92.506884171458225</c:v>
                </c:pt>
                <c:pt idx="4">
                  <c:v>91.917146363287372</c:v>
                </c:pt>
                <c:pt idx="5">
                  <c:v>91.070644265014195</c:v>
                </c:pt>
                <c:pt idx="6">
                  <c:v>90.92435956662294</c:v>
                </c:pt>
                <c:pt idx="7">
                  <c:v>95.463900561642006</c:v>
                </c:pt>
                <c:pt idx="8">
                  <c:v>104.29103569066606</c:v>
                </c:pt>
                <c:pt idx="9">
                  <c:v>106.29155900136205</c:v>
                </c:pt>
                <c:pt idx="10">
                  <c:v>108.36097705916052</c:v>
                </c:pt>
                <c:pt idx="11">
                  <c:v>113.09432378197347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'Saz-FrangoFilé'!$K$36</c:f>
              <c:strCache>
                <c:ptCount val="1"/>
                <c:pt idx="0">
                  <c:v>Peito</c:v>
                </c:pt>
              </c:strCache>
            </c:strRef>
          </c:tx>
          <c:spPr>
            <a:ln w="349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'Saz-FrangoFilé'!$G$37:$G$48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'Saz-FrangoFilé'!$K$37:$K$48</c:f>
              <c:numCache>
                <c:formatCode>0.00</c:formatCode>
                <c:ptCount val="12"/>
                <c:pt idx="0">
                  <c:v>103.19409724365026</c:v>
                </c:pt>
                <c:pt idx="1">
                  <c:v>99.445409226307305</c:v>
                </c:pt>
                <c:pt idx="2">
                  <c:v>98.737373385584618</c:v>
                </c:pt>
                <c:pt idx="3">
                  <c:v>97.296935333947673</c:v>
                </c:pt>
                <c:pt idx="4">
                  <c:v>96.108162575456305</c:v>
                </c:pt>
                <c:pt idx="5">
                  <c:v>95.701417118797849</c:v>
                </c:pt>
                <c:pt idx="6">
                  <c:v>94.76322115467525</c:v>
                </c:pt>
                <c:pt idx="7">
                  <c:v>96.559581186710915</c:v>
                </c:pt>
                <c:pt idx="8">
                  <c:v>103.34981691893802</c:v>
                </c:pt>
                <c:pt idx="9">
                  <c:v>103.90026672707125</c:v>
                </c:pt>
                <c:pt idx="10">
                  <c:v>105.33192696680007</c:v>
                </c:pt>
                <c:pt idx="11">
                  <c:v>106.55637536389922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'Saz-FrangoFilé'!$L$36</c:f>
              <c:strCache>
                <c:ptCount val="1"/>
                <c:pt idx="0">
                  <c:v>Coração</c:v>
                </c:pt>
              </c:strCache>
            </c:strRef>
          </c:tx>
          <c:spPr>
            <a:ln w="349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'Saz-FrangoFilé'!$G$37:$G$48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'Saz-FrangoFilé'!$L$37:$L$48</c:f>
              <c:numCache>
                <c:formatCode>0.00</c:formatCode>
                <c:ptCount val="12"/>
                <c:pt idx="0">
                  <c:v>109.03524990570605</c:v>
                </c:pt>
                <c:pt idx="1">
                  <c:v>100.6551509458853</c:v>
                </c:pt>
                <c:pt idx="2">
                  <c:v>99.466510803737009</c:v>
                </c:pt>
                <c:pt idx="3">
                  <c:v>96.006766325348551</c:v>
                </c:pt>
                <c:pt idx="4">
                  <c:v>95.39558282164181</c:v>
                </c:pt>
                <c:pt idx="5">
                  <c:v>95.225317741827411</c:v>
                </c:pt>
                <c:pt idx="6">
                  <c:v>93.096274121391346</c:v>
                </c:pt>
                <c:pt idx="7">
                  <c:v>96.218905627246812</c:v>
                </c:pt>
                <c:pt idx="8">
                  <c:v>100.17724367688452</c:v>
                </c:pt>
                <c:pt idx="9">
                  <c:v>100.790840394695</c:v>
                </c:pt>
                <c:pt idx="10">
                  <c:v>103.92330978883471</c:v>
                </c:pt>
                <c:pt idx="11">
                  <c:v>111.74853103318793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442617600"/>
        <c:axId val="1442624128"/>
      </c:lineChart>
      <c:catAx>
        <c:axId val="144261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2624128"/>
        <c:crossesAt val="100"/>
        <c:auto val="1"/>
        <c:lblAlgn val="ctr"/>
        <c:lblOffset val="100"/>
        <c:noMultiLvlLbl val="0"/>
      </c:catAx>
      <c:valAx>
        <c:axId val="1442624128"/>
        <c:scaling>
          <c:orientation val="minMax"/>
          <c:min val="85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261760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Frango in natura Congelado - Estado de SP</a:t>
            </a:r>
            <a:br>
              <a:rPr lang="en-US"/>
            </a:b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Cong!$T$3026:$T$3040</c:f>
              <c:numCache>
                <c:formatCode>mmm\-yy</c:formatCode>
                <c:ptCount val="15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</c:numCache>
            </c:numRef>
          </c:cat>
          <c:val>
            <c:numRef>
              <c:f>Cong!$U$3026:$U$3040</c:f>
              <c:numCache>
                <c:formatCode>0.00</c:formatCode>
                <c:ptCount val="15"/>
                <c:pt idx="0">
                  <c:v>3.4267904761904768</c:v>
                </c:pt>
                <c:pt idx="1">
                  <c:v>3.4633166666666662</c:v>
                </c:pt>
                <c:pt idx="2">
                  <c:v>3.4471272727272719</c:v>
                </c:pt>
                <c:pt idx="3">
                  <c:v>3.3465949999999998</c:v>
                </c:pt>
                <c:pt idx="4">
                  <c:v>3.3479649999999994</c:v>
                </c:pt>
                <c:pt idx="5">
                  <c:v>3.4018809523809521</c:v>
                </c:pt>
                <c:pt idx="6">
                  <c:v>3.3903565217391303</c:v>
                </c:pt>
                <c:pt idx="7">
                  <c:v>3.4985761904761907</c:v>
                </c:pt>
                <c:pt idx="8">
                  <c:v>3.9769857142857137</c:v>
                </c:pt>
                <c:pt idx="9">
                  <c:v>4.1226150000000006</c:v>
                </c:pt>
                <c:pt idx="10">
                  <c:v>4.1020000000000003</c:v>
                </c:pt>
                <c:pt idx="11">
                  <c:v>4.1386249999999993</c:v>
                </c:pt>
                <c:pt idx="12">
                  <c:v>3.8992199999999997</c:v>
                </c:pt>
                <c:pt idx="13">
                  <c:v>3.9768578947368427</c:v>
                </c:pt>
                <c:pt idx="14">
                  <c:v>3.8289454545454551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748487904"/>
        <c:axId val="748489536"/>
      </c:lineChart>
      <c:dateAx>
        <c:axId val="74848790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8489536"/>
        <c:crosses val="autoZero"/>
        <c:auto val="1"/>
        <c:lblOffset val="100"/>
        <c:baseTimeUnit val="months"/>
      </c:dateAx>
      <c:valAx>
        <c:axId val="748489536"/>
        <c:scaling>
          <c:orientation val="minMax"/>
          <c:min val="2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R$/KG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848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pt-BR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'CARNE FRANGO IN NATURA'!$J$186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'CARNE FRANGO IN NATURA'!$B$187:$B$198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'CARNE FRANGO IN NATURA'!$J$187:$J$198</c:f>
              <c:numCache>
                <c:formatCode>0.00</c:formatCode>
                <c:ptCount val="12"/>
                <c:pt idx="0">
                  <c:v>208</c:v>
                </c:pt>
                <c:pt idx="1">
                  <c:v>255.7</c:v>
                </c:pt>
                <c:pt idx="2">
                  <c:v>306.2</c:v>
                </c:pt>
                <c:pt idx="3">
                  <c:v>279.10000000000002</c:v>
                </c:pt>
                <c:pt idx="4">
                  <c:v>290.3</c:v>
                </c:pt>
                <c:pt idx="5">
                  <c:v>307.3</c:v>
                </c:pt>
                <c:pt idx="6">
                  <c:v>324.10000000000002</c:v>
                </c:pt>
                <c:pt idx="7">
                  <c:v>315.3</c:v>
                </c:pt>
                <c:pt idx="8">
                  <c:v>311.89999999999998</c:v>
                </c:pt>
                <c:pt idx="9">
                  <c:v>293.3</c:v>
                </c:pt>
                <c:pt idx="10">
                  <c:v>285.7</c:v>
                </c:pt>
                <c:pt idx="11">
                  <c:v>283.89999999999998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'CARNE FRANGO IN NATURA'!$K$186</c:f>
              <c:strCache>
                <c:ptCount val="1"/>
                <c:pt idx="0">
                  <c:v>2011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'CARNE FRANGO IN NATURA'!$B$187:$B$198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'CARNE FRANGO IN NATURA'!$K$187:$K$198</c:f>
              <c:numCache>
                <c:formatCode>0.00</c:formatCode>
                <c:ptCount val="12"/>
                <c:pt idx="0">
                  <c:v>267.8</c:v>
                </c:pt>
                <c:pt idx="1">
                  <c:v>268.60000000000002</c:v>
                </c:pt>
                <c:pt idx="2">
                  <c:v>312.3</c:v>
                </c:pt>
                <c:pt idx="3">
                  <c:v>289.5</c:v>
                </c:pt>
                <c:pt idx="4">
                  <c:v>303.10000000000002</c:v>
                </c:pt>
                <c:pt idx="5">
                  <c:v>310.89999999999998</c:v>
                </c:pt>
                <c:pt idx="6">
                  <c:v>276.89999999999998</c:v>
                </c:pt>
                <c:pt idx="7">
                  <c:v>318.2</c:v>
                </c:pt>
                <c:pt idx="8">
                  <c:v>277.7</c:v>
                </c:pt>
                <c:pt idx="9">
                  <c:v>303.2</c:v>
                </c:pt>
                <c:pt idx="10">
                  <c:v>321.8</c:v>
                </c:pt>
                <c:pt idx="11">
                  <c:v>319.89999999999998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'CARNE FRANGO IN NATURA'!$L$186</c:f>
              <c:strCache>
                <c:ptCount val="1"/>
                <c:pt idx="0">
                  <c:v>2012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'CARNE FRANGO IN NATURA'!$B$187:$B$198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'CARNE FRANGO IN NATURA'!$L$187:$L$198</c:f>
              <c:numCache>
                <c:formatCode>0.00</c:formatCode>
                <c:ptCount val="12"/>
                <c:pt idx="0">
                  <c:v>293.7</c:v>
                </c:pt>
                <c:pt idx="1">
                  <c:v>257</c:v>
                </c:pt>
                <c:pt idx="2">
                  <c:v>335.9</c:v>
                </c:pt>
                <c:pt idx="3">
                  <c:v>298.5</c:v>
                </c:pt>
                <c:pt idx="4">
                  <c:v>338.4</c:v>
                </c:pt>
                <c:pt idx="5">
                  <c:v>287.89999999999998</c:v>
                </c:pt>
                <c:pt idx="6">
                  <c:v>278.60000000000002</c:v>
                </c:pt>
                <c:pt idx="7">
                  <c:v>284.5</c:v>
                </c:pt>
                <c:pt idx="8">
                  <c:v>281.39999999999998</c:v>
                </c:pt>
                <c:pt idx="9">
                  <c:v>310.5</c:v>
                </c:pt>
                <c:pt idx="10">
                  <c:v>279.60000000000002</c:v>
                </c:pt>
                <c:pt idx="11">
                  <c:v>314.2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'CARNE FRANGO IN NATURA'!$M$186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'CARNE FRANGO IN NATURA'!$B$187:$B$198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'CARNE FRANGO IN NATURA'!$M$187:$M$198</c:f>
              <c:numCache>
                <c:formatCode>0.00</c:formatCode>
                <c:ptCount val="12"/>
                <c:pt idx="0">
                  <c:v>259.89999999999998</c:v>
                </c:pt>
                <c:pt idx="1">
                  <c:v>263.7</c:v>
                </c:pt>
                <c:pt idx="2">
                  <c:v>296.5</c:v>
                </c:pt>
                <c:pt idx="3">
                  <c:v>307.39999999999998</c:v>
                </c:pt>
                <c:pt idx="4">
                  <c:v>313.3</c:v>
                </c:pt>
                <c:pt idx="5">
                  <c:v>289.89999999999998</c:v>
                </c:pt>
                <c:pt idx="6">
                  <c:v>311.39999999999998</c:v>
                </c:pt>
                <c:pt idx="7">
                  <c:v>304</c:v>
                </c:pt>
                <c:pt idx="8">
                  <c:v>277.5</c:v>
                </c:pt>
                <c:pt idx="9">
                  <c:v>319.60000000000002</c:v>
                </c:pt>
                <c:pt idx="10">
                  <c:v>315</c:v>
                </c:pt>
                <c:pt idx="11">
                  <c:v>294.39999999999998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'CARNE FRANGO IN NATURA'!$N$186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'CARNE FRANGO IN NATURA'!$B$187:$B$198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'CARNE FRANGO IN NATURA'!$N$187:$N$198</c:f>
              <c:numCache>
                <c:formatCode>0.00</c:formatCode>
                <c:ptCount val="12"/>
                <c:pt idx="0">
                  <c:v>269.89999999999998</c:v>
                </c:pt>
                <c:pt idx="1">
                  <c:v>261.3</c:v>
                </c:pt>
                <c:pt idx="2">
                  <c:v>295.10000000000002</c:v>
                </c:pt>
                <c:pt idx="3">
                  <c:v>318</c:v>
                </c:pt>
                <c:pt idx="4">
                  <c:v>314.89999999999998</c:v>
                </c:pt>
                <c:pt idx="5">
                  <c:v>280.10000000000002</c:v>
                </c:pt>
                <c:pt idx="6">
                  <c:v>337.2</c:v>
                </c:pt>
                <c:pt idx="7">
                  <c:v>301.60000000000002</c:v>
                </c:pt>
                <c:pt idx="8">
                  <c:v>331.4</c:v>
                </c:pt>
                <c:pt idx="9">
                  <c:v>329.7</c:v>
                </c:pt>
                <c:pt idx="10">
                  <c:v>297.566485</c:v>
                </c:pt>
                <c:pt idx="11">
                  <c:v>311.8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'CARNE FRANGO IN NATURA'!$O$186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'CARNE FRANGO IN NATURA'!$B$187:$B$198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'CARNE FRANGO IN NATURA'!$O$187:$O$198</c:f>
              <c:numCache>
                <c:formatCode>0.00</c:formatCode>
                <c:ptCount val="12"/>
                <c:pt idx="0">
                  <c:v>247.4</c:v>
                </c:pt>
                <c:pt idx="1">
                  <c:v>267.736919</c:v>
                </c:pt>
                <c:pt idx="2">
                  <c:v>316.97155600000002</c:v>
                </c:pt>
                <c:pt idx="3">
                  <c:v>301.26420100000001</c:v>
                </c:pt>
                <c:pt idx="4">
                  <c:v>291.85344400000002</c:v>
                </c:pt>
                <c:pt idx="5">
                  <c:v>371.3</c:v>
                </c:pt>
                <c:pt idx="6">
                  <c:v>409.8</c:v>
                </c:pt>
                <c:pt idx="7">
                  <c:v>344.864869</c:v>
                </c:pt>
                <c:pt idx="8">
                  <c:v>333.09498100000002</c:v>
                </c:pt>
                <c:pt idx="9">
                  <c:v>298.39999999999998</c:v>
                </c:pt>
                <c:pt idx="10">
                  <c:v>343.6</c:v>
                </c:pt>
                <c:pt idx="11">
                  <c:v>362.1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'CARNE FRANGO IN NATURA'!$P$186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'CARNE FRANGO IN NATURA'!$B$187:$B$198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'CARNE FRANGO IN NATURA'!$P$187:$P$198</c:f>
              <c:numCache>
                <c:formatCode>0.00</c:formatCode>
                <c:ptCount val="12"/>
                <c:pt idx="0">
                  <c:v>286.39892800000001</c:v>
                </c:pt>
                <c:pt idx="1">
                  <c:v>287.99009100000001</c:v>
                </c:pt>
                <c:pt idx="2">
                  <c:v>368.629954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5885088"/>
        <c:axId val="1605887264"/>
      </c:lineChart>
      <c:catAx>
        <c:axId val="160588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05887264"/>
        <c:crosses val="autoZero"/>
        <c:auto val="1"/>
        <c:lblAlgn val="ctr"/>
        <c:lblOffset val="100"/>
        <c:noMultiLvlLbl val="0"/>
      </c:catAx>
      <c:valAx>
        <c:axId val="1605887264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 smtClean="0"/>
                  <a:t>VOLUME EXPORTADO</a:t>
                </a:r>
                <a:r>
                  <a:rPr lang="pt-BR" baseline="0" dirty="0" smtClean="0"/>
                  <a:t> (EM 1.000 T)</a:t>
                </a:r>
                <a:endParaRPr lang="pt-B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0588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Plan1!$K$3</c:f>
              <c:strCache>
                <c:ptCount val="1"/>
                <c:pt idx="0">
                  <c:v>Destino</c:v>
                </c:pt>
              </c:strCache>
            </c:strRef>
          </c:tx>
          <c:spPr>
            <a:gradFill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31325220647234"/>
                      <c:h val="0.1384384214107507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Plan1!$J$4:$J$5</c:f>
              <c:strCache>
                <c:ptCount val="2"/>
                <c:pt idx="0">
                  <c:v>Exterior</c:v>
                </c:pt>
                <c:pt idx="1">
                  <c:v>Brasil</c:v>
                </c:pt>
              </c:strCache>
            </c:strRef>
          </c:cat>
          <c:val>
            <c:numRef>
              <c:f>Plan1!$K$4:$K$5</c:f>
              <c:numCache>
                <c:formatCode>0%</c:formatCode>
                <c:ptCount val="2"/>
                <c:pt idx="0">
                  <c:v>0.22664096736810002</c:v>
                </c:pt>
                <c:pt idx="1">
                  <c:v>0.77335903263189987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Vivo!$B$1</c:f>
              <c:strCache>
                <c:ptCount val="1"/>
                <c:pt idx="0">
                  <c:v>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Vivo!$A$2:$A$14</c:f>
              <c:numCache>
                <c:formatCode>mmm\-yy</c:formatCode>
                <c:ptCount val="13"/>
                <c:pt idx="0">
                  <c:v>42064</c:v>
                </c:pt>
                <c:pt idx="1">
                  <c:v>42095</c:v>
                </c:pt>
                <c:pt idx="2">
                  <c:v>42125</c:v>
                </c:pt>
                <c:pt idx="3">
                  <c:v>42156</c:v>
                </c:pt>
                <c:pt idx="4">
                  <c:v>42186</c:v>
                </c:pt>
                <c:pt idx="5">
                  <c:v>42217</c:v>
                </c:pt>
                <c:pt idx="6">
                  <c:v>42248</c:v>
                </c:pt>
                <c:pt idx="7">
                  <c:v>42278</c:v>
                </c:pt>
                <c:pt idx="8">
                  <c:v>42309</c:v>
                </c:pt>
                <c:pt idx="9">
                  <c:v>42339</c:v>
                </c:pt>
                <c:pt idx="10">
                  <c:v>42370</c:v>
                </c:pt>
                <c:pt idx="11">
                  <c:v>42401</c:v>
                </c:pt>
                <c:pt idx="12">
                  <c:v>42430</c:v>
                </c:pt>
              </c:numCache>
            </c:numRef>
          </c:cat>
          <c:val>
            <c:numRef>
              <c:f>Vivo!$B$2:$B$14</c:f>
              <c:numCache>
                <c:formatCode>0.00</c:formatCode>
                <c:ptCount val="13"/>
                <c:pt idx="0">
                  <c:v>3.3002529411764709</c:v>
                </c:pt>
                <c:pt idx="1">
                  <c:v>2.94529</c:v>
                </c:pt>
                <c:pt idx="2">
                  <c:v>2.8951250000000002</c:v>
                </c:pt>
                <c:pt idx="3">
                  <c:v>3.1129047619047623</c:v>
                </c:pt>
                <c:pt idx="4">
                  <c:v>3.0964434782608694</c:v>
                </c:pt>
                <c:pt idx="5">
                  <c:v>3.078471428571429</c:v>
                </c:pt>
                <c:pt idx="6">
                  <c:v>3.7225809523809517</c:v>
                </c:pt>
                <c:pt idx="7">
                  <c:v>3.9924666666666671</c:v>
                </c:pt>
                <c:pt idx="8">
                  <c:v>3.74274</c:v>
                </c:pt>
                <c:pt idx="9">
                  <c:v>3.728145</c:v>
                </c:pt>
                <c:pt idx="10">
                  <c:v>3.4294849999999997</c:v>
                </c:pt>
                <c:pt idx="11">
                  <c:v>2.9990789473684205</c:v>
                </c:pt>
                <c:pt idx="12">
                  <c:v>3.1241500000000002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Vivo!$C$1</c:f>
              <c:strCache>
                <c:ptCount val="1"/>
                <c:pt idx="0">
                  <c:v>MG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Vivo!$A$2:$A$14</c:f>
              <c:numCache>
                <c:formatCode>mmm\-yy</c:formatCode>
                <c:ptCount val="13"/>
                <c:pt idx="0">
                  <c:v>42064</c:v>
                </c:pt>
                <c:pt idx="1">
                  <c:v>42095</c:v>
                </c:pt>
                <c:pt idx="2">
                  <c:v>42125</c:v>
                </c:pt>
                <c:pt idx="3">
                  <c:v>42156</c:v>
                </c:pt>
                <c:pt idx="4">
                  <c:v>42186</c:v>
                </c:pt>
                <c:pt idx="5">
                  <c:v>42217</c:v>
                </c:pt>
                <c:pt idx="6">
                  <c:v>42248</c:v>
                </c:pt>
                <c:pt idx="7">
                  <c:v>42278</c:v>
                </c:pt>
                <c:pt idx="8">
                  <c:v>42309</c:v>
                </c:pt>
                <c:pt idx="9">
                  <c:v>42339</c:v>
                </c:pt>
                <c:pt idx="10">
                  <c:v>42370</c:v>
                </c:pt>
                <c:pt idx="11">
                  <c:v>42401</c:v>
                </c:pt>
                <c:pt idx="12">
                  <c:v>42430</c:v>
                </c:pt>
              </c:numCache>
            </c:numRef>
          </c:cat>
          <c:val>
            <c:numRef>
              <c:f>Vivo!$C$2:$C$14</c:f>
              <c:numCache>
                <c:formatCode>0.00</c:formatCode>
                <c:ptCount val="13"/>
                <c:pt idx="0">
                  <c:v>3.7017411764705881</c:v>
                </c:pt>
                <c:pt idx="1">
                  <c:v>3.2475300000000002</c:v>
                </c:pt>
                <c:pt idx="2">
                  <c:v>3.3271550000000003</c:v>
                </c:pt>
                <c:pt idx="3">
                  <c:v>3.6080000000000001</c:v>
                </c:pt>
                <c:pt idx="4">
                  <c:v>3.5031333333333339</c:v>
                </c:pt>
                <c:pt idx="5">
                  <c:v>3.6062523809523817</c:v>
                </c:pt>
                <c:pt idx="6">
                  <c:v>4.2784380952380952</c:v>
                </c:pt>
                <c:pt idx="7">
                  <c:v>4.3755666666666668</c:v>
                </c:pt>
                <c:pt idx="8">
                  <c:v>4.1072250000000006</c:v>
                </c:pt>
                <c:pt idx="9">
                  <c:v>4.3023750000000005</c:v>
                </c:pt>
                <c:pt idx="10">
                  <c:v>4.1682550000000003</c:v>
                </c:pt>
                <c:pt idx="11">
                  <c:v>3.5673631578947367</c:v>
                </c:pt>
                <c:pt idx="12">
                  <c:v>3.4695045454545452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Vivo!$D$1</c:f>
              <c:strCache>
                <c:ptCount val="1"/>
                <c:pt idx="0">
                  <c:v>PR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Vivo!$A$2:$A$14</c:f>
              <c:numCache>
                <c:formatCode>mmm\-yy</c:formatCode>
                <c:ptCount val="13"/>
                <c:pt idx="0">
                  <c:v>42064</c:v>
                </c:pt>
                <c:pt idx="1">
                  <c:v>42095</c:v>
                </c:pt>
                <c:pt idx="2">
                  <c:v>42125</c:v>
                </c:pt>
                <c:pt idx="3">
                  <c:v>42156</c:v>
                </c:pt>
                <c:pt idx="4">
                  <c:v>42186</c:v>
                </c:pt>
                <c:pt idx="5">
                  <c:v>42217</c:v>
                </c:pt>
                <c:pt idx="6">
                  <c:v>42248</c:v>
                </c:pt>
                <c:pt idx="7">
                  <c:v>42278</c:v>
                </c:pt>
                <c:pt idx="8">
                  <c:v>42309</c:v>
                </c:pt>
                <c:pt idx="9">
                  <c:v>42339</c:v>
                </c:pt>
                <c:pt idx="10">
                  <c:v>42370</c:v>
                </c:pt>
                <c:pt idx="11">
                  <c:v>42401</c:v>
                </c:pt>
                <c:pt idx="12">
                  <c:v>42430</c:v>
                </c:pt>
              </c:numCache>
            </c:numRef>
          </c:cat>
          <c:val>
            <c:numRef>
              <c:f>Vivo!$D$2:$D$14</c:f>
              <c:numCache>
                <c:formatCode>0.00</c:formatCode>
                <c:ptCount val="13"/>
                <c:pt idx="0">
                  <c:v>3.3810176470588233</c:v>
                </c:pt>
                <c:pt idx="1">
                  <c:v>2.9737749999999998</c:v>
                </c:pt>
                <c:pt idx="2">
                  <c:v>2.9952250000000014</c:v>
                </c:pt>
                <c:pt idx="3">
                  <c:v>3.3202523809523798</c:v>
                </c:pt>
                <c:pt idx="4">
                  <c:v>3.2212521739130433</c:v>
                </c:pt>
                <c:pt idx="5">
                  <c:v>3.2304523809523809</c:v>
                </c:pt>
                <c:pt idx="6">
                  <c:v>4.0145523809523791</c:v>
                </c:pt>
                <c:pt idx="7">
                  <c:v>4.1320523809523815</c:v>
                </c:pt>
                <c:pt idx="8">
                  <c:v>3.8068949999999995</c:v>
                </c:pt>
                <c:pt idx="9">
                  <c:v>3.8326949999999997</c:v>
                </c:pt>
                <c:pt idx="10">
                  <c:v>3.5416999999999996</c:v>
                </c:pt>
                <c:pt idx="11">
                  <c:v>2.9620315789473683</c:v>
                </c:pt>
                <c:pt idx="12">
                  <c:v>3.1087727272727275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Vivo!$E$1</c:f>
              <c:strCache>
                <c:ptCount val="1"/>
                <c:pt idx="0">
                  <c:v>SP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Vivo!$A$2:$A$14</c:f>
              <c:numCache>
                <c:formatCode>mmm\-yy</c:formatCode>
                <c:ptCount val="13"/>
                <c:pt idx="0">
                  <c:v>42064</c:v>
                </c:pt>
                <c:pt idx="1">
                  <c:v>42095</c:v>
                </c:pt>
                <c:pt idx="2">
                  <c:v>42125</c:v>
                </c:pt>
                <c:pt idx="3">
                  <c:v>42156</c:v>
                </c:pt>
                <c:pt idx="4">
                  <c:v>42186</c:v>
                </c:pt>
                <c:pt idx="5">
                  <c:v>42217</c:v>
                </c:pt>
                <c:pt idx="6">
                  <c:v>42248</c:v>
                </c:pt>
                <c:pt idx="7">
                  <c:v>42278</c:v>
                </c:pt>
                <c:pt idx="8">
                  <c:v>42309</c:v>
                </c:pt>
                <c:pt idx="9">
                  <c:v>42339</c:v>
                </c:pt>
                <c:pt idx="10">
                  <c:v>42370</c:v>
                </c:pt>
                <c:pt idx="11">
                  <c:v>42401</c:v>
                </c:pt>
                <c:pt idx="12">
                  <c:v>42430</c:v>
                </c:pt>
              </c:numCache>
            </c:numRef>
          </c:cat>
          <c:val>
            <c:numRef>
              <c:f>Vivo!$E$2:$E$14</c:f>
              <c:numCache>
                <c:formatCode>0.00</c:formatCode>
                <c:ptCount val="13"/>
                <c:pt idx="0">
                  <c:v>3.5701705882352948</c:v>
                </c:pt>
                <c:pt idx="1">
                  <c:v>3.1595549999999992</c:v>
                </c:pt>
                <c:pt idx="2">
                  <c:v>3.2329849999999993</c:v>
                </c:pt>
                <c:pt idx="3">
                  <c:v>3.5534380952380951</c:v>
                </c:pt>
                <c:pt idx="4">
                  <c:v>3.3491304347826087</c:v>
                </c:pt>
                <c:pt idx="5">
                  <c:v>3.4408238095238088</c:v>
                </c:pt>
                <c:pt idx="6">
                  <c:v>4.2526428571428578</c:v>
                </c:pt>
                <c:pt idx="7">
                  <c:v>4.3545238095238084</c:v>
                </c:pt>
                <c:pt idx="8">
                  <c:v>4.0535549999999994</c:v>
                </c:pt>
                <c:pt idx="9">
                  <c:v>4.1203000000000012</c:v>
                </c:pt>
                <c:pt idx="10">
                  <c:v>3.8541499999999997</c:v>
                </c:pt>
                <c:pt idx="11">
                  <c:v>3.1593684210526307</c:v>
                </c:pt>
                <c:pt idx="12">
                  <c:v>3.3566500000000001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Vivo!$F$1</c:f>
              <c:strCache>
                <c:ptCount val="1"/>
                <c:pt idx="0">
                  <c:v>SC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Vivo!$A$2:$A$14</c:f>
              <c:numCache>
                <c:formatCode>mmm\-yy</c:formatCode>
                <c:ptCount val="13"/>
                <c:pt idx="0">
                  <c:v>42064</c:v>
                </c:pt>
                <c:pt idx="1">
                  <c:v>42095</c:v>
                </c:pt>
                <c:pt idx="2">
                  <c:v>42125</c:v>
                </c:pt>
                <c:pt idx="3">
                  <c:v>42156</c:v>
                </c:pt>
                <c:pt idx="4">
                  <c:v>42186</c:v>
                </c:pt>
                <c:pt idx="5">
                  <c:v>42217</c:v>
                </c:pt>
                <c:pt idx="6">
                  <c:v>42248</c:v>
                </c:pt>
                <c:pt idx="7">
                  <c:v>42278</c:v>
                </c:pt>
                <c:pt idx="8">
                  <c:v>42309</c:v>
                </c:pt>
                <c:pt idx="9">
                  <c:v>42339</c:v>
                </c:pt>
                <c:pt idx="10">
                  <c:v>42370</c:v>
                </c:pt>
                <c:pt idx="11">
                  <c:v>42401</c:v>
                </c:pt>
                <c:pt idx="12">
                  <c:v>42430</c:v>
                </c:pt>
              </c:numCache>
            </c:numRef>
          </c:cat>
          <c:val>
            <c:numRef>
              <c:f>Vivo!$F$2:$F$14</c:f>
              <c:numCache>
                <c:formatCode>0.00</c:formatCode>
                <c:ptCount val="13"/>
                <c:pt idx="0">
                  <c:v>3.1320647058823532</c:v>
                </c:pt>
                <c:pt idx="1">
                  <c:v>2.81487</c:v>
                </c:pt>
                <c:pt idx="2">
                  <c:v>2.7802100000000003</c:v>
                </c:pt>
                <c:pt idx="3">
                  <c:v>3.0520238095238095</c:v>
                </c:pt>
                <c:pt idx="4">
                  <c:v>2.9370304347826077</c:v>
                </c:pt>
                <c:pt idx="5">
                  <c:v>3.0092952380952385</c:v>
                </c:pt>
                <c:pt idx="6">
                  <c:v>3.7443142857142857</c:v>
                </c:pt>
                <c:pt idx="7">
                  <c:v>3.9036904761904752</c:v>
                </c:pt>
                <c:pt idx="8">
                  <c:v>3.5861099999999992</c:v>
                </c:pt>
                <c:pt idx="9">
                  <c:v>3.6136250000000012</c:v>
                </c:pt>
                <c:pt idx="10">
                  <c:v>3.3208849999999996</c:v>
                </c:pt>
                <c:pt idx="11">
                  <c:v>2.9277894736842107</c:v>
                </c:pt>
                <c:pt idx="12">
                  <c:v>3.0988045454545454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9963328"/>
        <c:axId val="1489964416"/>
      </c:lineChart>
      <c:dateAx>
        <c:axId val="148996332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489964416"/>
        <c:crosses val="autoZero"/>
        <c:auto val="1"/>
        <c:lblOffset val="100"/>
        <c:baseTimeUnit val="months"/>
      </c:dateAx>
      <c:valAx>
        <c:axId val="1489964416"/>
        <c:scaling>
          <c:orientation val="minMax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R$/kg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4899633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vert="horz"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'Relação de Troca'!$B$79</c:f>
              <c:strCache>
                <c:ptCount val="1"/>
                <c:pt idx="0">
                  <c:v>SP Suíno/Milho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'Relação de Troca'!$A$81:$A$154</c:f>
              <c:numCache>
                <c:formatCode>mmm\-yy</c:formatCode>
                <c:ptCount val="7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</c:numCache>
            </c:numRef>
          </c:cat>
          <c:val>
            <c:numRef>
              <c:f>'Relação de Troca'!$B$81:$B$154</c:f>
              <c:numCache>
                <c:formatCode>0.0</c:formatCode>
                <c:ptCount val="74"/>
                <c:pt idx="0">
                  <c:v>9.5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10.5</c:v>
                </c:pt>
                <c:pt idx="5">
                  <c:v>11</c:v>
                </c:pt>
                <c:pt idx="6">
                  <c:v>10.5</c:v>
                </c:pt>
                <c:pt idx="7">
                  <c:v>10</c:v>
                </c:pt>
                <c:pt idx="8">
                  <c:v>9.5</c:v>
                </c:pt>
                <c:pt idx="9">
                  <c:v>9</c:v>
                </c:pt>
                <c:pt idx="10">
                  <c:v>8.5</c:v>
                </c:pt>
                <c:pt idx="11">
                  <c:v>7.22</c:v>
                </c:pt>
                <c:pt idx="12">
                  <c:v>6.1650617345167857</c:v>
                </c:pt>
                <c:pt idx="13">
                  <c:v>4.51</c:v>
                </c:pt>
                <c:pt idx="14">
                  <c:v>4.9581567160733258</c:v>
                </c:pt>
                <c:pt idx="15">
                  <c:v>5.4663972678670403</c:v>
                </c:pt>
                <c:pt idx="16">
                  <c:v>5.1721693087527854</c:v>
                </c:pt>
                <c:pt idx="17">
                  <c:v>4.1310686661404894</c:v>
                </c:pt>
                <c:pt idx="18">
                  <c:v>5.3200461050811638</c:v>
                </c:pt>
                <c:pt idx="19">
                  <c:v>5.3784473279085105</c:v>
                </c:pt>
                <c:pt idx="20">
                  <c:v>4.9113525175483908</c:v>
                </c:pt>
                <c:pt idx="21">
                  <c:v>5.4490939808526848</c:v>
                </c:pt>
                <c:pt idx="22">
                  <c:v>5.7492179495936071</c:v>
                </c:pt>
                <c:pt idx="23">
                  <c:v>6.6910752316665025</c:v>
                </c:pt>
                <c:pt idx="24">
                  <c:v>5.5271723703557125</c:v>
                </c:pt>
                <c:pt idx="25">
                  <c:v>5.7330892344858819</c:v>
                </c:pt>
                <c:pt idx="26">
                  <c:v>5.2213285089896084</c:v>
                </c:pt>
                <c:pt idx="27">
                  <c:v>5.1654947916666654</c:v>
                </c:pt>
                <c:pt idx="28">
                  <c:v>5.5668295946624049</c:v>
                </c:pt>
                <c:pt idx="29">
                  <c:v>5.2197220635827151</c:v>
                </c:pt>
                <c:pt idx="30">
                  <c:v>4.4637870257927545</c:v>
                </c:pt>
                <c:pt idx="31">
                  <c:v>5.7978895392824423</c:v>
                </c:pt>
                <c:pt idx="32">
                  <c:v>5.2653505357823081</c:v>
                </c:pt>
                <c:pt idx="33">
                  <c:v>6.3059030992373124</c:v>
                </c:pt>
                <c:pt idx="34">
                  <c:v>6.0293046062407134</c:v>
                </c:pt>
                <c:pt idx="35">
                  <c:v>6.3776552832462832</c:v>
                </c:pt>
                <c:pt idx="36">
                  <c:v>6.8424523920111469</c:v>
                </c:pt>
                <c:pt idx="37">
                  <c:v>6.6122858336815709</c:v>
                </c:pt>
                <c:pt idx="38">
                  <c:v>6.5278553739474967</c:v>
                </c:pt>
                <c:pt idx="39">
                  <c:v>6.5240836046633772</c:v>
                </c:pt>
                <c:pt idx="40">
                  <c:v>6.293351955307263</c:v>
                </c:pt>
                <c:pt idx="41">
                  <c:v>5.7581673459970775</c:v>
                </c:pt>
                <c:pt idx="42">
                  <c:v>6.63321170140392</c:v>
                </c:pt>
                <c:pt idx="43">
                  <c:v>8.2550935990919054</c:v>
                </c:pt>
                <c:pt idx="44">
                  <c:v>8.650927858965435</c:v>
                </c:pt>
                <c:pt idx="45">
                  <c:v>10.203132843559352</c:v>
                </c:pt>
                <c:pt idx="46">
                  <c:v>9.3896096167579124</c:v>
                </c:pt>
                <c:pt idx="47">
                  <c:v>9.2246704064480873</c:v>
                </c:pt>
                <c:pt idx="48">
                  <c:v>9.4577986383329886</c:v>
                </c:pt>
                <c:pt idx="49">
                  <c:v>7.0682948637281839</c:v>
                </c:pt>
                <c:pt idx="50">
                  <c:v>6.3928678190798012</c:v>
                </c:pt>
                <c:pt idx="51">
                  <c:v>7.1218346295271902</c:v>
                </c:pt>
                <c:pt idx="52">
                  <c:v>7.3449120793816869</c:v>
                </c:pt>
                <c:pt idx="53">
                  <c:v>8.0294479476962355</c:v>
                </c:pt>
                <c:pt idx="54">
                  <c:v>9.9620272503462903</c:v>
                </c:pt>
                <c:pt idx="55">
                  <c:v>11.288020866467331</c:v>
                </c:pt>
                <c:pt idx="56">
                  <c:v>12.591060063224447</c:v>
                </c:pt>
                <c:pt idx="57">
                  <c:v>12.753839245621913</c:v>
                </c:pt>
                <c:pt idx="58">
                  <c:v>11.201952887957196</c:v>
                </c:pt>
                <c:pt idx="59">
                  <c:v>9.9066421799617981</c:v>
                </c:pt>
                <c:pt idx="60">
                  <c:v>9.6600838774751807</c:v>
                </c:pt>
                <c:pt idx="61">
                  <c:v>7.4973582161900163</c:v>
                </c:pt>
                <c:pt idx="62">
                  <c:v>7.3902439024390256</c:v>
                </c:pt>
                <c:pt idx="63">
                  <c:v>7.0249672358098758</c:v>
                </c:pt>
                <c:pt idx="64">
                  <c:v>7.8646181708421352</c:v>
                </c:pt>
                <c:pt idx="65">
                  <c:v>8.6816217368553641</c:v>
                </c:pt>
                <c:pt idx="66">
                  <c:v>8.0106397122743616</c:v>
                </c:pt>
                <c:pt idx="67">
                  <c:v>7.7106292966684276</c:v>
                </c:pt>
                <c:pt idx="68">
                  <c:v>8.4267329965021371</c:v>
                </c:pt>
                <c:pt idx="69">
                  <c:v>8.1096227414513589</c:v>
                </c:pt>
                <c:pt idx="70">
                  <c:v>7.4433371117660387</c:v>
                </c:pt>
                <c:pt idx="71">
                  <c:v>7.1902778770933757</c:v>
                </c:pt>
                <c:pt idx="72">
                  <c:v>5.6538327357302061</c:v>
                </c:pt>
                <c:pt idx="73">
                  <c:v>4.5408474031592228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'Relação de Troca'!$C$79</c:f>
              <c:strCache>
                <c:ptCount val="1"/>
                <c:pt idx="0">
                  <c:v>SP Suíno/Farelo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'Relação de Troca'!$A$81:$A$154</c:f>
              <c:numCache>
                <c:formatCode>mmm\-yy</c:formatCode>
                <c:ptCount val="7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</c:numCache>
            </c:numRef>
          </c:cat>
          <c:val>
            <c:numRef>
              <c:f>'Relação de Troca'!$C$81:$C$154</c:f>
              <c:numCache>
                <c:formatCode>0.0</c:formatCode>
                <c:ptCount val="74"/>
                <c:pt idx="0">
                  <c:v>3.8</c:v>
                </c:pt>
                <c:pt idx="1">
                  <c:v>3.5</c:v>
                </c:pt>
                <c:pt idx="2">
                  <c:v>3.7</c:v>
                </c:pt>
                <c:pt idx="3">
                  <c:v>3.9</c:v>
                </c:pt>
                <c:pt idx="4">
                  <c:v>4</c:v>
                </c:pt>
                <c:pt idx="5">
                  <c:v>4.5</c:v>
                </c:pt>
                <c:pt idx="6">
                  <c:v>4.8</c:v>
                </c:pt>
                <c:pt idx="7">
                  <c:v>5.5</c:v>
                </c:pt>
                <c:pt idx="8">
                  <c:v>5.2</c:v>
                </c:pt>
                <c:pt idx="9">
                  <c:v>4.9000000000000004</c:v>
                </c:pt>
                <c:pt idx="10">
                  <c:v>5</c:v>
                </c:pt>
                <c:pt idx="11">
                  <c:v>4.3600000000000003</c:v>
                </c:pt>
                <c:pt idx="12">
                  <c:v>3.9165795656225244</c:v>
                </c:pt>
                <c:pt idx="13">
                  <c:v>3.27</c:v>
                </c:pt>
                <c:pt idx="14">
                  <c:v>3.97259331333079</c:v>
                </c:pt>
                <c:pt idx="15">
                  <c:v>4.4862568038022044</c:v>
                </c:pt>
                <c:pt idx="16">
                  <c:v>4.0803458106675903</c:v>
                </c:pt>
                <c:pt idx="17">
                  <c:v>3.4410254630140948</c:v>
                </c:pt>
                <c:pt idx="18">
                  <c:v>4.3807426706181696</c:v>
                </c:pt>
                <c:pt idx="19">
                  <c:v>4.3405152859943055</c:v>
                </c:pt>
                <c:pt idx="20">
                  <c:v>3.9217554612489729</c:v>
                </c:pt>
                <c:pt idx="21">
                  <c:v>4.3064073896922253</c:v>
                </c:pt>
                <c:pt idx="22">
                  <c:v>4.630828951407663</c:v>
                </c:pt>
                <c:pt idx="23">
                  <c:v>5.1016167478535932</c:v>
                </c:pt>
                <c:pt idx="24">
                  <c:v>4.1701337987235485</c:v>
                </c:pt>
                <c:pt idx="25">
                  <c:v>4.0208528080526662</c:v>
                </c:pt>
                <c:pt idx="26">
                  <c:v>3.5956046950990408</c:v>
                </c:pt>
                <c:pt idx="27">
                  <c:v>2.7817363788425835</c:v>
                </c:pt>
                <c:pt idx="28">
                  <c:v>2.5562297423923561</c:v>
                </c:pt>
                <c:pt idx="29">
                  <c:v>2.138645987343506</c:v>
                </c:pt>
                <c:pt idx="30">
                  <c:v>1.8778412556744846</c:v>
                </c:pt>
                <c:pt idx="31">
                  <c:v>2.3729003600360619</c:v>
                </c:pt>
                <c:pt idx="32">
                  <c:v>2.1067788880366791</c:v>
                </c:pt>
                <c:pt idx="33">
                  <c:v>2.7265109562292178</c:v>
                </c:pt>
                <c:pt idx="34">
                  <c:v>3.0395795654346913</c:v>
                </c:pt>
                <c:pt idx="35">
                  <c:v>3.3155628675967459</c:v>
                </c:pt>
                <c:pt idx="36">
                  <c:v>3.6376709179916893</c:v>
                </c:pt>
                <c:pt idx="37">
                  <c:v>3.8919190142793716</c:v>
                </c:pt>
                <c:pt idx="38">
                  <c:v>4.1596254622072584</c:v>
                </c:pt>
                <c:pt idx="39">
                  <c:v>3.7903106226793306</c:v>
                </c:pt>
                <c:pt idx="40">
                  <c:v>3.2893684118316937</c:v>
                </c:pt>
                <c:pt idx="41">
                  <c:v>2.9072521635306079</c:v>
                </c:pt>
                <c:pt idx="42">
                  <c:v>2.5434847390265194</c:v>
                </c:pt>
                <c:pt idx="43">
                  <c:v>3.1492774001996691</c:v>
                </c:pt>
                <c:pt idx="44">
                  <c:v>3.0290587530584685</c:v>
                </c:pt>
                <c:pt idx="45">
                  <c:v>3.3987466106675415</c:v>
                </c:pt>
                <c:pt idx="46">
                  <c:v>3.2971044626039232</c:v>
                </c:pt>
                <c:pt idx="47">
                  <c:v>3.2652926924626988</c:v>
                </c:pt>
                <c:pt idx="48">
                  <c:v>3.7077751989993311</c:v>
                </c:pt>
                <c:pt idx="49">
                  <c:v>3.2103861013268942</c:v>
                </c:pt>
                <c:pt idx="50">
                  <c:v>3.1612219685171064</c:v>
                </c:pt>
                <c:pt idx="51">
                  <c:v>3.4928437439853854</c:v>
                </c:pt>
                <c:pt idx="52">
                  <c:v>3.328179468286296</c:v>
                </c:pt>
                <c:pt idx="53">
                  <c:v>3.2851700482582538</c:v>
                </c:pt>
                <c:pt idx="54">
                  <c:v>3.9739547700968192</c:v>
                </c:pt>
                <c:pt idx="55">
                  <c:v>4.2435255267205951</c:v>
                </c:pt>
                <c:pt idx="56">
                  <c:v>4.6768895917515199</c:v>
                </c:pt>
                <c:pt idx="57">
                  <c:v>5.0499657294036373</c:v>
                </c:pt>
                <c:pt idx="58">
                  <c:v>4.6278216548664224</c:v>
                </c:pt>
                <c:pt idx="59">
                  <c:v>4.2783298799143905</c:v>
                </c:pt>
                <c:pt idx="60">
                  <c:v>4.2733796257155676</c:v>
                </c:pt>
                <c:pt idx="61">
                  <c:v>3.6006308707646113</c:v>
                </c:pt>
                <c:pt idx="62">
                  <c:v>3.3877327875510437</c:v>
                </c:pt>
                <c:pt idx="63">
                  <c:v>3.172365089860071</c:v>
                </c:pt>
                <c:pt idx="64">
                  <c:v>3.4374510216779051</c:v>
                </c:pt>
                <c:pt idx="65">
                  <c:v>3.8178441342076233</c:v>
                </c:pt>
                <c:pt idx="66">
                  <c:v>3.2639973796910215</c:v>
                </c:pt>
                <c:pt idx="67">
                  <c:v>3.0129242813908608</c:v>
                </c:pt>
                <c:pt idx="68">
                  <c:v>3.3844919287253754</c:v>
                </c:pt>
                <c:pt idx="69">
                  <c:v>3.3661962953679643</c:v>
                </c:pt>
                <c:pt idx="70">
                  <c:v>3.3912552718907407</c:v>
                </c:pt>
                <c:pt idx="71">
                  <c:v>3.5716636133543274</c:v>
                </c:pt>
                <c:pt idx="72">
                  <c:v>2.9117519351989092</c:v>
                </c:pt>
                <c:pt idx="73">
                  <c:v>2.7104158606579509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469542848"/>
        <c:axId val="1469542304"/>
      </c:lineChart>
      <c:dateAx>
        <c:axId val="14695428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9542304"/>
        <c:crosses val="autoZero"/>
        <c:auto val="1"/>
        <c:lblOffset val="100"/>
        <c:baseTimeUnit val="months"/>
      </c:dateAx>
      <c:valAx>
        <c:axId val="146954230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954284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39694677074093"/>
          <c:y val="3.496601291592534E-2"/>
          <c:w val="0.77702971305187174"/>
          <c:h val="0.83853690791422097"/>
        </c:manualLayout>
      </c:layout>
      <c:lineChart>
        <c:grouping val="standard"/>
        <c:varyColors val="0"/>
        <c:ser>
          <c:idx val="0"/>
          <c:order val="0"/>
          <c:tx>
            <c:strRef>
              <c:f>'Banco de Dados'!$D$2</c:f>
              <c:strCache>
                <c:ptCount val="1"/>
                <c:pt idx="0">
                  <c:v>ANIMAIS (CAB)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'Banco de Dados'!$C$3:$C$227</c:f>
              <c:numCache>
                <c:formatCode>mmm\-yy</c:formatCode>
                <c:ptCount val="225"/>
                <c:pt idx="0">
                  <c:v>35431</c:v>
                </c:pt>
                <c:pt idx="1">
                  <c:v>35462</c:v>
                </c:pt>
                <c:pt idx="2">
                  <c:v>35490</c:v>
                </c:pt>
                <c:pt idx="3">
                  <c:v>35521</c:v>
                </c:pt>
                <c:pt idx="4">
                  <c:v>35551</c:v>
                </c:pt>
                <c:pt idx="5">
                  <c:v>35582</c:v>
                </c:pt>
                <c:pt idx="6">
                  <c:v>35612</c:v>
                </c:pt>
                <c:pt idx="7">
                  <c:v>35643</c:v>
                </c:pt>
                <c:pt idx="8">
                  <c:v>35674</c:v>
                </c:pt>
                <c:pt idx="9">
                  <c:v>35704</c:v>
                </c:pt>
                <c:pt idx="10">
                  <c:v>35735</c:v>
                </c:pt>
                <c:pt idx="11">
                  <c:v>35765</c:v>
                </c:pt>
                <c:pt idx="12">
                  <c:v>35796</c:v>
                </c:pt>
                <c:pt idx="13">
                  <c:v>35827</c:v>
                </c:pt>
                <c:pt idx="14">
                  <c:v>35855</c:v>
                </c:pt>
                <c:pt idx="15">
                  <c:v>35886</c:v>
                </c:pt>
                <c:pt idx="16">
                  <c:v>35916</c:v>
                </c:pt>
                <c:pt idx="17">
                  <c:v>35947</c:v>
                </c:pt>
                <c:pt idx="18">
                  <c:v>35977</c:v>
                </c:pt>
                <c:pt idx="19">
                  <c:v>36008</c:v>
                </c:pt>
                <c:pt idx="20">
                  <c:v>36039</c:v>
                </c:pt>
                <c:pt idx="21">
                  <c:v>36069</c:v>
                </c:pt>
                <c:pt idx="22">
                  <c:v>36100</c:v>
                </c:pt>
                <c:pt idx="23">
                  <c:v>36130</c:v>
                </c:pt>
                <c:pt idx="24">
                  <c:v>36161</c:v>
                </c:pt>
                <c:pt idx="25">
                  <c:v>36192</c:v>
                </c:pt>
                <c:pt idx="26">
                  <c:v>36220</c:v>
                </c:pt>
                <c:pt idx="27">
                  <c:v>36251</c:v>
                </c:pt>
                <c:pt idx="28">
                  <c:v>36281</c:v>
                </c:pt>
                <c:pt idx="29">
                  <c:v>36312</c:v>
                </c:pt>
                <c:pt idx="30">
                  <c:v>36342</c:v>
                </c:pt>
                <c:pt idx="31">
                  <c:v>36373</c:v>
                </c:pt>
                <c:pt idx="32">
                  <c:v>36404</c:v>
                </c:pt>
                <c:pt idx="33">
                  <c:v>36434</c:v>
                </c:pt>
                <c:pt idx="34">
                  <c:v>36465</c:v>
                </c:pt>
                <c:pt idx="35">
                  <c:v>36495</c:v>
                </c:pt>
                <c:pt idx="36">
                  <c:v>36526</c:v>
                </c:pt>
                <c:pt idx="37">
                  <c:v>36557</c:v>
                </c:pt>
                <c:pt idx="38">
                  <c:v>36586</c:v>
                </c:pt>
                <c:pt idx="39">
                  <c:v>36617</c:v>
                </c:pt>
                <c:pt idx="40">
                  <c:v>36647</c:v>
                </c:pt>
                <c:pt idx="41">
                  <c:v>36678</c:v>
                </c:pt>
                <c:pt idx="42">
                  <c:v>36708</c:v>
                </c:pt>
                <c:pt idx="43">
                  <c:v>36739</c:v>
                </c:pt>
                <c:pt idx="44">
                  <c:v>36770</c:v>
                </c:pt>
                <c:pt idx="45">
                  <c:v>36800</c:v>
                </c:pt>
                <c:pt idx="46">
                  <c:v>36831</c:v>
                </c:pt>
                <c:pt idx="47">
                  <c:v>36861</c:v>
                </c:pt>
                <c:pt idx="48">
                  <c:v>36892</c:v>
                </c:pt>
                <c:pt idx="49">
                  <c:v>36923</c:v>
                </c:pt>
                <c:pt idx="50">
                  <c:v>36951</c:v>
                </c:pt>
                <c:pt idx="51">
                  <c:v>36982</c:v>
                </c:pt>
                <c:pt idx="52">
                  <c:v>37012</c:v>
                </c:pt>
                <c:pt idx="53">
                  <c:v>37043</c:v>
                </c:pt>
                <c:pt idx="54">
                  <c:v>37073</c:v>
                </c:pt>
                <c:pt idx="55">
                  <c:v>37104</c:v>
                </c:pt>
                <c:pt idx="56">
                  <c:v>37135</c:v>
                </c:pt>
                <c:pt idx="57">
                  <c:v>37165</c:v>
                </c:pt>
                <c:pt idx="58">
                  <c:v>37196</c:v>
                </c:pt>
                <c:pt idx="59">
                  <c:v>37226</c:v>
                </c:pt>
                <c:pt idx="60">
                  <c:v>37257</c:v>
                </c:pt>
                <c:pt idx="61">
                  <c:v>37288</c:v>
                </c:pt>
                <c:pt idx="62">
                  <c:v>37316</c:v>
                </c:pt>
                <c:pt idx="63">
                  <c:v>37347</c:v>
                </c:pt>
                <c:pt idx="64">
                  <c:v>37377</c:v>
                </c:pt>
                <c:pt idx="65">
                  <c:v>37408</c:v>
                </c:pt>
                <c:pt idx="66">
                  <c:v>37438</c:v>
                </c:pt>
                <c:pt idx="67">
                  <c:v>37469</c:v>
                </c:pt>
                <c:pt idx="68">
                  <c:v>37500</c:v>
                </c:pt>
                <c:pt idx="69">
                  <c:v>37530</c:v>
                </c:pt>
                <c:pt idx="70">
                  <c:v>37561</c:v>
                </c:pt>
                <c:pt idx="71">
                  <c:v>37591</c:v>
                </c:pt>
                <c:pt idx="72">
                  <c:v>37622</c:v>
                </c:pt>
                <c:pt idx="73">
                  <c:v>37653</c:v>
                </c:pt>
                <c:pt idx="74">
                  <c:v>37681</c:v>
                </c:pt>
                <c:pt idx="75">
                  <c:v>37712</c:v>
                </c:pt>
                <c:pt idx="76">
                  <c:v>37742</c:v>
                </c:pt>
                <c:pt idx="77">
                  <c:v>37773</c:v>
                </c:pt>
                <c:pt idx="78">
                  <c:v>37803</c:v>
                </c:pt>
                <c:pt idx="79">
                  <c:v>37834</c:v>
                </c:pt>
                <c:pt idx="80">
                  <c:v>37865</c:v>
                </c:pt>
                <c:pt idx="81">
                  <c:v>37895</c:v>
                </c:pt>
                <c:pt idx="82">
                  <c:v>37926</c:v>
                </c:pt>
                <c:pt idx="83">
                  <c:v>37956</c:v>
                </c:pt>
                <c:pt idx="84">
                  <c:v>37987</c:v>
                </c:pt>
                <c:pt idx="85">
                  <c:v>38018</c:v>
                </c:pt>
                <c:pt idx="86">
                  <c:v>38047</c:v>
                </c:pt>
                <c:pt idx="87">
                  <c:v>38078</c:v>
                </c:pt>
                <c:pt idx="88">
                  <c:v>38108</c:v>
                </c:pt>
                <c:pt idx="89">
                  <c:v>38139</c:v>
                </c:pt>
                <c:pt idx="90">
                  <c:v>38169</c:v>
                </c:pt>
                <c:pt idx="91">
                  <c:v>38200</c:v>
                </c:pt>
                <c:pt idx="92">
                  <c:v>38231</c:v>
                </c:pt>
                <c:pt idx="93">
                  <c:v>38261</c:v>
                </c:pt>
                <c:pt idx="94">
                  <c:v>38292</c:v>
                </c:pt>
                <c:pt idx="95">
                  <c:v>38322</c:v>
                </c:pt>
                <c:pt idx="96">
                  <c:v>38353</c:v>
                </c:pt>
                <c:pt idx="97">
                  <c:v>38384</c:v>
                </c:pt>
                <c:pt idx="98">
                  <c:v>38412</c:v>
                </c:pt>
                <c:pt idx="99">
                  <c:v>38443</c:v>
                </c:pt>
                <c:pt idx="100">
                  <c:v>38473</c:v>
                </c:pt>
                <c:pt idx="101">
                  <c:v>38504</c:v>
                </c:pt>
                <c:pt idx="102">
                  <c:v>38534</c:v>
                </c:pt>
                <c:pt idx="103">
                  <c:v>38565</c:v>
                </c:pt>
                <c:pt idx="104">
                  <c:v>38596</c:v>
                </c:pt>
                <c:pt idx="105">
                  <c:v>38626</c:v>
                </c:pt>
                <c:pt idx="106">
                  <c:v>38657</c:v>
                </c:pt>
                <c:pt idx="107">
                  <c:v>38687</c:v>
                </c:pt>
                <c:pt idx="108">
                  <c:v>38718</c:v>
                </c:pt>
                <c:pt idx="109">
                  <c:v>38749</c:v>
                </c:pt>
                <c:pt idx="110">
                  <c:v>38777</c:v>
                </c:pt>
                <c:pt idx="111">
                  <c:v>38808</c:v>
                </c:pt>
                <c:pt idx="112">
                  <c:v>38838</c:v>
                </c:pt>
                <c:pt idx="113">
                  <c:v>38869</c:v>
                </c:pt>
                <c:pt idx="114">
                  <c:v>38899</c:v>
                </c:pt>
                <c:pt idx="115">
                  <c:v>38930</c:v>
                </c:pt>
                <c:pt idx="116">
                  <c:v>38961</c:v>
                </c:pt>
                <c:pt idx="117">
                  <c:v>38991</c:v>
                </c:pt>
                <c:pt idx="118">
                  <c:v>39022</c:v>
                </c:pt>
                <c:pt idx="119">
                  <c:v>39052</c:v>
                </c:pt>
                <c:pt idx="120">
                  <c:v>39083</c:v>
                </c:pt>
                <c:pt idx="121">
                  <c:v>39114</c:v>
                </c:pt>
                <c:pt idx="122">
                  <c:v>39142</c:v>
                </c:pt>
                <c:pt idx="123">
                  <c:v>39173</c:v>
                </c:pt>
                <c:pt idx="124">
                  <c:v>39203</c:v>
                </c:pt>
                <c:pt idx="125">
                  <c:v>39234</c:v>
                </c:pt>
                <c:pt idx="126">
                  <c:v>39264</c:v>
                </c:pt>
                <c:pt idx="127">
                  <c:v>39295</c:v>
                </c:pt>
                <c:pt idx="128">
                  <c:v>39326</c:v>
                </c:pt>
                <c:pt idx="129">
                  <c:v>39356</c:v>
                </c:pt>
                <c:pt idx="130">
                  <c:v>39387</c:v>
                </c:pt>
                <c:pt idx="131">
                  <c:v>39417</c:v>
                </c:pt>
                <c:pt idx="132">
                  <c:v>39448</c:v>
                </c:pt>
                <c:pt idx="133">
                  <c:v>39479</c:v>
                </c:pt>
                <c:pt idx="134">
                  <c:v>39508</c:v>
                </c:pt>
                <c:pt idx="135">
                  <c:v>39539</c:v>
                </c:pt>
                <c:pt idx="136">
                  <c:v>39569</c:v>
                </c:pt>
                <c:pt idx="137">
                  <c:v>39600</c:v>
                </c:pt>
                <c:pt idx="138">
                  <c:v>39630</c:v>
                </c:pt>
                <c:pt idx="139">
                  <c:v>39661</c:v>
                </c:pt>
                <c:pt idx="140">
                  <c:v>39692</c:v>
                </c:pt>
                <c:pt idx="141">
                  <c:v>39722</c:v>
                </c:pt>
                <c:pt idx="142">
                  <c:v>39753</c:v>
                </c:pt>
                <c:pt idx="143">
                  <c:v>39783</c:v>
                </c:pt>
                <c:pt idx="144">
                  <c:v>39814</c:v>
                </c:pt>
                <c:pt idx="145">
                  <c:v>39845</c:v>
                </c:pt>
                <c:pt idx="146">
                  <c:v>39873</c:v>
                </c:pt>
                <c:pt idx="147">
                  <c:v>39904</c:v>
                </c:pt>
                <c:pt idx="148">
                  <c:v>39934</c:v>
                </c:pt>
                <c:pt idx="149">
                  <c:v>39965</c:v>
                </c:pt>
                <c:pt idx="150">
                  <c:v>39995</c:v>
                </c:pt>
                <c:pt idx="151">
                  <c:v>40026</c:v>
                </c:pt>
                <c:pt idx="152">
                  <c:v>40057</c:v>
                </c:pt>
                <c:pt idx="153">
                  <c:v>40087</c:v>
                </c:pt>
                <c:pt idx="154">
                  <c:v>40118</c:v>
                </c:pt>
                <c:pt idx="155">
                  <c:v>40148</c:v>
                </c:pt>
                <c:pt idx="156">
                  <c:v>40179</c:v>
                </c:pt>
                <c:pt idx="157">
                  <c:v>40210</c:v>
                </c:pt>
                <c:pt idx="158">
                  <c:v>40238</c:v>
                </c:pt>
                <c:pt idx="159">
                  <c:v>40269</c:v>
                </c:pt>
                <c:pt idx="160">
                  <c:v>40299</c:v>
                </c:pt>
                <c:pt idx="161">
                  <c:v>40330</c:v>
                </c:pt>
                <c:pt idx="162">
                  <c:v>40360</c:v>
                </c:pt>
                <c:pt idx="163">
                  <c:v>40391</c:v>
                </c:pt>
                <c:pt idx="164">
                  <c:v>40422</c:v>
                </c:pt>
                <c:pt idx="165">
                  <c:v>40452</c:v>
                </c:pt>
                <c:pt idx="166">
                  <c:v>40483</c:v>
                </c:pt>
                <c:pt idx="167">
                  <c:v>40513</c:v>
                </c:pt>
                <c:pt idx="168">
                  <c:v>40544</c:v>
                </c:pt>
                <c:pt idx="169">
                  <c:v>40575</c:v>
                </c:pt>
                <c:pt idx="170">
                  <c:v>40603</c:v>
                </c:pt>
                <c:pt idx="171">
                  <c:v>40634</c:v>
                </c:pt>
                <c:pt idx="172">
                  <c:v>40664</c:v>
                </c:pt>
                <c:pt idx="173">
                  <c:v>40695</c:v>
                </c:pt>
                <c:pt idx="174">
                  <c:v>40725</c:v>
                </c:pt>
                <c:pt idx="175">
                  <c:v>40756</c:v>
                </c:pt>
                <c:pt idx="176">
                  <c:v>40787</c:v>
                </c:pt>
                <c:pt idx="177">
                  <c:v>40817</c:v>
                </c:pt>
                <c:pt idx="178">
                  <c:v>40848</c:v>
                </c:pt>
                <c:pt idx="179">
                  <c:v>40878</c:v>
                </c:pt>
                <c:pt idx="180">
                  <c:v>40909</c:v>
                </c:pt>
                <c:pt idx="181">
                  <c:v>40940</c:v>
                </c:pt>
                <c:pt idx="182">
                  <c:v>40969</c:v>
                </c:pt>
                <c:pt idx="183">
                  <c:v>41000</c:v>
                </c:pt>
                <c:pt idx="184">
                  <c:v>41030</c:v>
                </c:pt>
                <c:pt idx="185">
                  <c:v>41061</c:v>
                </c:pt>
                <c:pt idx="186">
                  <c:v>41091</c:v>
                </c:pt>
                <c:pt idx="187">
                  <c:v>41122</c:v>
                </c:pt>
                <c:pt idx="188">
                  <c:v>41153</c:v>
                </c:pt>
                <c:pt idx="189">
                  <c:v>41183</c:v>
                </c:pt>
                <c:pt idx="190">
                  <c:v>41214</c:v>
                </c:pt>
                <c:pt idx="191">
                  <c:v>41244</c:v>
                </c:pt>
                <c:pt idx="192">
                  <c:v>41275</c:v>
                </c:pt>
                <c:pt idx="193">
                  <c:v>41306</c:v>
                </c:pt>
                <c:pt idx="194">
                  <c:v>41334</c:v>
                </c:pt>
                <c:pt idx="195">
                  <c:v>41365</c:v>
                </c:pt>
                <c:pt idx="196">
                  <c:v>41395</c:v>
                </c:pt>
                <c:pt idx="197">
                  <c:v>41426</c:v>
                </c:pt>
                <c:pt idx="198">
                  <c:v>41456</c:v>
                </c:pt>
                <c:pt idx="199">
                  <c:v>41487</c:v>
                </c:pt>
                <c:pt idx="200">
                  <c:v>41518</c:v>
                </c:pt>
                <c:pt idx="201">
                  <c:v>41548</c:v>
                </c:pt>
                <c:pt idx="202">
                  <c:v>41579</c:v>
                </c:pt>
                <c:pt idx="203">
                  <c:v>41609</c:v>
                </c:pt>
                <c:pt idx="204">
                  <c:v>41640</c:v>
                </c:pt>
                <c:pt idx="205">
                  <c:v>41671</c:v>
                </c:pt>
                <c:pt idx="206">
                  <c:v>41699</c:v>
                </c:pt>
                <c:pt idx="207">
                  <c:v>41730</c:v>
                </c:pt>
                <c:pt idx="208">
                  <c:v>41760</c:v>
                </c:pt>
                <c:pt idx="209">
                  <c:v>41791</c:v>
                </c:pt>
                <c:pt idx="210">
                  <c:v>41821</c:v>
                </c:pt>
                <c:pt idx="211">
                  <c:v>41852</c:v>
                </c:pt>
                <c:pt idx="212">
                  <c:v>41883</c:v>
                </c:pt>
                <c:pt idx="213">
                  <c:v>41913</c:v>
                </c:pt>
                <c:pt idx="214">
                  <c:v>41944</c:v>
                </c:pt>
                <c:pt idx="215">
                  <c:v>41974</c:v>
                </c:pt>
                <c:pt idx="216">
                  <c:v>42005</c:v>
                </c:pt>
                <c:pt idx="217">
                  <c:v>42036</c:v>
                </c:pt>
                <c:pt idx="218">
                  <c:v>42064</c:v>
                </c:pt>
                <c:pt idx="219">
                  <c:v>42095</c:v>
                </c:pt>
                <c:pt idx="220">
                  <c:v>42125</c:v>
                </c:pt>
                <c:pt idx="221">
                  <c:v>42156</c:v>
                </c:pt>
                <c:pt idx="222">
                  <c:v>42186</c:v>
                </c:pt>
                <c:pt idx="223">
                  <c:v>42217</c:v>
                </c:pt>
                <c:pt idx="224">
                  <c:v>42248</c:v>
                </c:pt>
              </c:numCache>
            </c:numRef>
          </c:cat>
          <c:val>
            <c:numRef>
              <c:f>'Banco de Dados'!$D$3:$D$227</c:f>
              <c:numCache>
                <c:formatCode>#,##0</c:formatCode>
                <c:ptCount val="225"/>
                <c:pt idx="0">
                  <c:v>1192779</c:v>
                </c:pt>
                <c:pt idx="1">
                  <c:v>1026574</c:v>
                </c:pt>
                <c:pt idx="2">
                  <c:v>1066466</c:v>
                </c:pt>
                <c:pt idx="3">
                  <c:v>1113504</c:v>
                </c:pt>
                <c:pt idx="4">
                  <c:v>1084008</c:v>
                </c:pt>
                <c:pt idx="5">
                  <c:v>1145489</c:v>
                </c:pt>
                <c:pt idx="6">
                  <c:v>1188661</c:v>
                </c:pt>
                <c:pt idx="7">
                  <c:v>1083145</c:v>
                </c:pt>
                <c:pt idx="8">
                  <c:v>1156268</c:v>
                </c:pt>
                <c:pt idx="9">
                  <c:v>1223608</c:v>
                </c:pt>
                <c:pt idx="10">
                  <c:v>1107990</c:v>
                </c:pt>
                <c:pt idx="11">
                  <c:v>1235190</c:v>
                </c:pt>
                <c:pt idx="12">
                  <c:v>1197275</c:v>
                </c:pt>
                <c:pt idx="13">
                  <c:v>1115810</c:v>
                </c:pt>
                <c:pt idx="14">
                  <c:v>1248738</c:v>
                </c:pt>
                <c:pt idx="15">
                  <c:v>1165028</c:v>
                </c:pt>
                <c:pt idx="16">
                  <c:v>1235004</c:v>
                </c:pt>
                <c:pt idx="17">
                  <c:v>1264536</c:v>
                </c:pt>
                <c:pt idx="18">
                  <c:v>1333253</c:v>
                </c:pt>
                <c:pt idx="19">
                  <c:v>1235370</c:v>
                </c:pt>
                <c:pt idx="20">
                  <c:v>1258796</c:v>
                </c:pt>
                <c:pt idx="21">
                  <c:v>1278900</c:v>
                </c:pt>
                <c:pt idx="22">
                  <c:v>1255771</c:v>
                </c:pt>
                <c:pt idx="23">
                  <c:v>1285333</c:v>
                </c:pt>
                <c:pt idx="24">
                  <c:v>1246619</c:v>
                </c:pt>
                <c:pt idx="25">
                  <c:v>1181308</c:v>
                </c:pt>
                <c:pt idx="26">
                  <c:v>1365185</c:v>
                </c:pt>
                <c:pt idx="27">
                  <c:v>1227586</c:v>
                </c:pt>
                <c:pt idx="28">
                  <c:v>1341150</c:v>
                </c:pt>
                <c:pt idx="29">
                  <c:v>1329908</c:v>
                </c:pt>
                <c:pt idx="30">
                  <c:v>1278728</c:v>
                </c:pt>
                <c:pt idx="31">
                  <c:v>1411341</c:v>
                </c:pt>
                <c:pt idx="32">
                  <c:v>1345061</c:v>
                </c:pt>
                <c:pt idx="33">
                  <c:v>1292553</c:v>
                </c:pt>
                <c:pt idx="34">
                  <c:v>1316326</c:v>
                </c:pt>
                <c:pt idx="35">
                  <c:v>1457641</c:v>
                </c:pt>
                <c:pt idx="36">
                  <c:v>1263268</c:v>
                </c:pt>
                <c:pt idx="37">
                  <c:v>1288688</c:v>
                </c:pt>
                <c:pt idx="38">
                  <c:v>1385082</c:v>
                </c:pt>
                <c:pt idx="39">
                  <c:v>1223025</c:v>
                </c:pt>
                <c:pt idx="40">
                  <c:v>1415031</c:v>
                </c:pt>
                <c:pt idx="41">
                  <c:v>1379200</c:v>
                </c:pt>
                <c:pt idx="42">
                  <c:v>1428321</c:v>
                </c:pt>
                <c:pt idx="43">
                  <c:v>1466465</c:v>
                </c:pt>
                <c:pt idx="44">
                  <c:v>1354548</c:v>
                </c:pt>
                <c:pt idx="45">
                  <c:v>1421669</c:v>
                </c:pt>
                <c:pt idx="46">
                  <c:v>1415679</c:v>
                </c:pt>
                <c:pt idx="47">
                  <c:v>1435353</c:v>
                </c:pt>
                <c:pt idx="48">
                  <c:v>1469436</c:v>
                </c:pt>
                <c:pt idx="49">
                  <c:v>1339852</c:v>
                </c:pt>
                <c:pt idx="50">
                  <c:v>1542080</c:v>
                </c:pt>
                <c:pt idx="51">
                  <c:v>1481812</c:v>
                </c:pt>
                <c:pt idx="52">
                  <c:v>1648020</c:v>
                </c:pt>
                <c:pt idx="53">
                  <c:v>1504632</c:v>
                </c:pt>
                <c:pt idx="54">
                  <c:v>1616281</c:v>
                </c:pt>
                <c:pt idx="55">
                  <c:v>1684720</c:v>
                </c:pt>
                <c:pt idx="56">
                  <c:v>1518905</c:v>
                </c:pt>
                <c:pt idx="57">
                  <c:v>1769666</c:v>
                </c:pt>
                <c:pt idx="58">
                  <c:v>1647989</c:v>
                </c:pt>
                <c:pt idx="59">
                  <c:v>1638068</c:v>
                </c:pt>
                <c:pt idx="60">
                  <c:v>1736832</c:v>
                </c:pt>
                <c:pt idx="61">
                  <c:v>1604272</c:v>
                </c:pt>
                <c:pt idx="62">
                  <c:v>1655482</c:v>
                </c:pt>
                <c:pt idx="63">
                  <c:v>1842254</c:v>
                </c:pt>
                <c:pt idx="64">
                  <c:v>1835283</c:v>
                </c:pt>
                <c:pt idx="65">
                  <c:v>1780119</c:v>
                </c:pt>
                <c:pt idx="66">
                  <c:v>2015245</c:v>
                </c:pt>
                <c:pt idx="67">
                  <c:v>2011376</c:v>
                </c:pt>
                <c:pt idx="68">
                  <c:v>1929777</c:v>
                </c:pt>
                <c:pt idx="69">
                  <c:v>2054114</c:v>
                </c:pt>
                <c:pt idx="70">
                  <c:v>1925713</c:v>
                </c:pt>
                <c:pt idx="71">
                  <c:v>1902371</c:v>
                </c:pt>
                <c:pt idx="72">
                  <c:v>1963272</c:v>
                </c:pt>
                <c:pt idx="73">
                  <c:v>1851866</c:v>
                </c:pt>
                <c:pt idx="74">
                  <c:v>1830669</c:v>
                </c:pt>
                <c:pt idx="75">
                  <c:v>1806972</c:v>
                </c:pt>
                <c:pt idx="76">
                  <c:v>1889062</c:v>
                </c:pt>
                <c:pt idx="77">
                  <c:v>1843734</c:v>
                </c:pt>
                <c:pt idx="78">
                  <c:v>2004418</c:v>
                </c:pt>
                <c:pt idx="79">
                  <c:v>1821106</c:v>
                </c:pt>
                <c:pt idx="80">
                  <c:v>1796555</c:v>
                </c:pt>
                <c:pt idx="81">
                  <c:v>2087106</c:v>
                </c:pt>
                <c:pt idx="82">
                  <c:v>1803333</c:v>
                </c:pt>
                <c:pt idx="83">
                  <c:v>1855817</c:v>
                </c:pt>
                <c:pt idx="84">
                  <c:v>1747750</c:v>
                </c:pt>
                <c:pt idx="85">
                  <c:v>1674655</c:v>
                </c:pt>
                <c:pt idx="86">
                  <c:v>1903084</c:v>
                </c:pt>
                <c:pt idx="87">
                  <c:v>1738942</c:v>
                </c:pt>
                <c:pt idx="88">
                  <c:v>1846942</c:v>
                </c:pt>
                <c:pt idx="89">
                  <c:v>1821478</c:v>
                </c:pt>
                <c:pt idx="90">
                  <c:v>1890685</c:v>
                </c:pt>
                <c:pt idx="91">
                  <c:v>1830901</c:v>
                </c:pt>
                <c:pt idx="92">
                  <c:v>1770505</c:v>
                </c:pt>
                <c:pt idx="93">
                  <c:v>1747303</c:v>
                </c:pt>
                <c:pt idx="94">
                  <c:v>1769362</c:v>
                </c:pt>
                <c:pt idx="95">
                  <c:v>1882183</c:v>
                </c:pt>
                <c:pt idx="96">
                  <c:v>1726053</c:v>
                </c:pt>
                <c:pt idx="97">
                  <c:v>1709633</c:v>
                </c:pt>
                <c:pt idx="98">
                  <c:v>1896639</c:v>
                </c:pt>
                <c:pt idx="99">
                  <c:v>1831108</c:v>
                </c:pt>
                <c:pt idx="100">
                  <c:v>1976585</c:v>
                </c:pt>
                <c:pt idx="101">
                  <c:v>2034404</c:v>
                </c:pt>
                <c:pt idx="102">
                  <c:v>2007179</c:v>
                </c:pt>
                <c:pt idx="103">
                  <c:v>2103366</c:v>
                </c:pt>
                <c:pt idx="104">
                  <c:v>2034843</c:v>
                </c:pt>
                <c:pt idx="105">
                  <c:v>2047112</c:v>
                </c:pt>
                <c:pt idx="106">
                  <c:v>2035607</c:v>
                </c:pt>
                <c:pt idx="107">
                  <c:v>2060133</c:v>
                </c:pt>
                <c:pt idx="108">
                  <c:v>1948448</c:v>
                </c:pt>
                <c:pt idx="109">
                  <c:v>1820596</c:v>
                </c:pt>
                <c:pt idx="110">
                  <c:v>2063582</c:v>
                </c:pt>
                <c:pt idx="111">
                  <c:v>1786258</c:v>
                </c:pt>
                <c:pt idx="112">
                  <c:v>2197964</c:v>
                </c:pt>
                <c:pt idx="113">
                  <c:v>2138464</c:v>
                </c:pt>
                <c:pt idx="114">
                  <c:v>2226803</c:v>
                </c:pt>
                <c:pt idx="115">
                  <c:v>2269416</c:v>
                </c:pt>
                <c:pt idx="116">
                  <c:v>2115255</c:v>
                </c:pt>
                <c:pt idx="117">
                  <c:v>2251154</c:v>
                </c:pt>
                <c:pt idx="118">
                  <c:v>2197891</c:v>
                </c:pt>
                <c:pt idx="119">
                  <c:v>2206060</c:v>
                </c:pt>
                <c:pt idx="120">
                  <c:v>2271369</c:v>
                </c:pt>
                <c:pt idx="121">
                  <c:v>2060844</c:v>
                </c:pt>
                <c:pt idx="122">
                  <c:v>2310869</c:v>
                </c:pt>
                <c:pt idx="123">
                  <c:v>2125362</c:v>
                </c:pt>
                <c:pt idx="124">
                  <c:v>2407393</c:v>
                </c:pt>
                <c:pt idx="125">
                  <c:v>2265063</c:v>
                </c:pt>
                <c:pt idx="126">
                  <c:v>2377926</c:v>
                </c:pt>
                <c:pt idx="127">
                  <c:v>2442977</c:v>
                </c:pt>
                <c:pt idx="128">
                  <c:v>2181798</c:v>
                </c:pt>
                <c:pt idx="129">
                  <c:v>2442832</c:v>
                </c:pt>
                <c:pt idx="130">
                  <c:v>2345171</c:v>
                </c:pt>
                <c:pt idx="131">
                  <c:v>2178704</c:v>
                </c:pt>
                <c:pt idx="132">
                  <c:v>2350025</c:v>
                </c:pt>
                <c:pt idx="133">
                  <c:v>2222277</c:v>
                </c:pt>
                <c:pt idx="134">
                  <c:v>2261346</c:v>
                </c:pt>
                <c:pt idx="135">
                  <c:v>2417322</c:v>
                </c:pt>
                <c:pt idx="136">
                  <c:v>2398933</c:v>
                </c:pt>
                <c:pt idx="137">
                  <c:v>2437761</c:v>
                </c:pt>
                <c:pt idx="138">
                  <c:v>2541083</c:v>
                </c:pt>
                <c:pt idx="139">
                  <c:v>2385963</c:v>
                </c:pt>
                <c:pt idx="140">
                  <c:v>2412531</c:v>
                </c:pt>
                <c:pt idx="141">
                  <c:v>2578512</c:v>
                </c:pt>
                <c:pt idx="142">
                  <c:v>2312291</c:v>
                </c:pt>
                <c:pt idx="143">
                  <c:v>2522039</c:v>
                </c:pt>
                <c:pt idx="144">
                  <c:v>2410364</c:v>
                </c:pt>
                <c:pt idx="145">
                  <c:v>2338634</c:v>
                </c:pt>
                <c:pt idx="146">
                  <c:v>2574867</c:v>
                </c:pt>
                <c:pt idx="147">
                  <c:v>2478624</c:v>
                </c:pt>
                <c:pt idx="148">
                  <c:v>2521417</c:v>
                </c:pt>
                <c:pt idx="149">
                  <c:v>2589343</c:v>
                </c:pt>
                <c:pt idx="150">
                  <c:v>2940892</c:v>
                </c:pt>
                <c:pt idx="151">
                  <c:v>2590611</c:v>
                </c:pt>
                <c:pt idx="152">
                  <c:v>2572211</c:v>
                </c:pt>
                <c:pt idx="153">
                  <c:v>2662359</c:v>
                </c:pt>
                <c:pt idx="154">
                  <c:v>2520469</c:v>
                </c:pt>
                <c:pt idx="155">
                  <c:v>2733039</c:v>
                </c:pt>
                <c:pt idx="156">
                  <c:v>2473460</c:v>
                </c:pt>
                <c:pt idx="157">
                  <c:v>2478287</c:v>
                </c:pt>
                <c:pt idx="158">
                  <c:v>2858417</c:v>
                </c:pt>
                <c:pt idx="159">
                  <c:v>2585513</c:v>
                </c:pt>
                <c:pt idx="160">
                  <c:v>2730925</c:v>
                </c:pt>
                <c:pt idx="161">
                  <c:v>2755943</c:v>
                </c:pt>
                <c:pt idx="162">
                  <c:v>2826396</c:v>
                </c:pt>
                <c:pt idx="163">
                  <c:v>2769004</c:v>
                </c:pt>
                <c:pt idx="164">
                  <c:v>2713582</c:v>
                </c:pt>
                <c:pt idx="165">
                  <c:v>2664805</c:v>
                </c:pt>
                <c:pt idx="166">
                  <c:v>2689032</c:v>
                </c:pt>
                <c:pt idx="167">
                  <c:v>2965205</c:v>
                </c:pt>
                <c:pt idx="168">
                  <c:v>2660648</c:v>
                </c:pt>
                <c:pt idx="169">
                  <c:v>2555617</c:v>
                </c:pt>
                <c:pt idx="170">
                  <c:v>2965128</c:v>
                </c:pt>
                <c:pt idx="171">
                  <c:v>2662214</c:v>
                </c:pt>
                <c:pt idx="172">
                  <c:v>3020582</c:v>
                </c:pt>
                <c:pt idx="173">
                  <c:v>2932361</c:v>
                </c:pt>
                <c:pt idx="174">
                  <c:v>2961132</c:v>
                </c:pt>
                <c:pt idx="175">
                  <c:v>3127175</c:v>
                </c:pt>
                <c:pt idx="176">
                  <c:v>2977441</c:v>
                </c:pt>
                <c:pt idx="177">
                  <c:v>2925096</c:v>
                </c:pt>
                <c:pt idx="178">
                  <c:v>2942641</c:v>
                </c:pt>
                <c:pt idx="179">
                  <c:v>3143119</c:v>
                </c:pt>
                <c:pt idx="180">
                  <c:v>2914219</c:v>
                </c:pt>
                <c:pt idx="181">
                  <c:v>2779749</c:v>
                </c:pt>
                <c:pt idx="182">
                  <c:v>3070617</c:v>
                </c:pt>
                <c:pt idx="183">
                  <c:v>2783127</c:v>
                </c:pt>
                <c:pt idx="184">
                  <c:v>3111206</c:v>
                </c:pt>
                <c:pt idx="185">
                  <c:v>2947883</c:v>
                </c:pt>
                <c:pt idx="186">
                  <c:v>3186782</c:v>
                </c:pt>
                <c:pt idx="187">
                  <c:v>3263973</c:v>
                </c:pt>
                <c:pt idx="188">
                  <c:v>2836763</c:v>
                </c:pt>
                <c:pt idx="189">
                  <c:v>3201753</c:v>
                </c:pt>
                <c:pt idx="190">
                  <c:v>3003859</c:v>
                </c:pt>
                <c:pt idx="191">
                  <c:v>2905866</c:v>
                </c:pt>
                <c:pt idx="192">
                  <c:v>3117788</c:v>
                </c:pt>
                <c:pt idx="193">
                  <c:v>2794669</c:v>
                </c:pt>
                <c:pt idx="194">
                  <c:v>2900040</c:v>
                </c:pt>
                <c:pt idx="195">
                  <c:v>3127981</c:v>
                </c:pt>
                <c:pt idx="196">
                  <c:v>3075159</c:v>
                </c:pt>
                <c:pt idx="197">
                  <c:v>2897304</c:v>
                </c:pt>
                <c:pt idx="198">
                  <c:v>3230698</c:v>
                </c:pt>
                <c:pt idx="199">
                  <c:v>3162417</c:v>
                </c:pt>
                <c:pt idx="200">
                  <c:v>2966705</c:v>
                </c:pt>
                <c:pt idx="201">
                  <c:v>3180153</c:v>
                </c:pt>
                <c:pt idx="202">
                  <c:v>2881783</c:v>
                </c:pt>
                <c:pt idx="203">
                  <c:v>2951401</c:v>
                </c:pt>
                <c:pt idx="204">
                  <c:v>3017207</c:v>
                </c:pt>
                <c:pt idx="205">
                  <c:v>2826075</c:v>
                </c:pt>
                <c:pt idx="206">
                  <c:v>2958424</c:v>
                </c:pt>
                <c:pt idx="207">
                  <c:v>3004495</c:v>
                </c:pt>
                <c:pt idx="208">
                  <c:v>3181066</c:v>
                </c:pt>
                <c:pt idx="209">
                  <c:v>2987550</c:v>
                </c:pt>
                <c:pt idx="210">
                  <c:v>3359309</c:v>
                </c:pt>
                <c:pt idx="211">
                  <c:v>3069471</c:v>
                </c:pt>
                <c:pt idx="212">
                  <c:v>3219072</c:v>
                </c:pt>
                <c:pt idx="213">
                  <c:v>3334352</c:v>
                </c:pt>
                <c:pt idx="214">
                  <c:v>2972050</c:v>
                </c:pt>
                <c:pt idx="215">
                  <c:v>3189695</c:v>
                </c:pt>
                <c:pt idx="216">
                  <c:v>3046946</c:v>
                </c:pt>
                <c:pt idx="217">
                  <c:v>2757127</c:v>
                </c:pt>
                <c:pt idx="218">
                  <c:v>3373790</c:v>
                </c:pt>
                <c:pt idx="219">
                  <c:v>3165490</c:v>
                </c:pt>
                <c:pt idx="220">
                  <c:v>3210663</c:v>
                </c:pt>
                <c:pt idx="221">
                  <c:v>3308693</c:v>
                </c:pt>
                <c:pt idx="222">
                  <c:v>3554132</c:v>
                </c:pt>
                <c:pt idx="223">
                  <c:v>3322770</c:v>
                </c:pt>
                <c:pt idx="224">
                  <c:v>3301224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9538496"/>
        <c:axId val="1442487312"/>
      </c:lineChart>
      <c:lineChart>
        <c:grouping val="standard"/>
        <c:varyColors val="0"/>
        <c:ser>
          <c:idx val="2"/>
          <c:order val="1"/>
          <c:tx>
            <c:strRef>
              <c:f>'Banco de Dados'!$F$2</c:f>
              <c:strCache>
                <c:ptCount val="1"/>
                <c:pt idx="0">
                  <c:v>PESO MÉDIO (KG/CAB)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'Banco de Dados'!$C$3:$C$227</c:f>
              <c:numCache>
                <c:formatCode>mmm\-yy</c:formatCode>
                <c:ptCount val="225"/>
                <c:pt idx="0">
                  <c:v>35431</c:v>
                </c:pt>
                <c:pt idx="1">
                  <c:v>35462</c:v>
                </c:pt>
                <c:pt idx="2">
                  <c:v>35490</c:v>
                </c:pt>
                <c:pt idx="3">
                  <c:v>35521</c:v>
                </c:pt>
                <c:pt idx="4">
                  <c:v>35551</c:v>
                </c:pt>
                <c:pt idx="5">
                  <c:v>35582</c:v>
                </c:pt>
                <c:pt idx="6">
                  <c:v>35612</c:v>
                </c:pt>
                <c:pt idx="7">
                  <c:v>35643</c:v>
                </c:pt>
                <c:pt idx="8">
                  <c:v>35674</c:v>
                </c:pt>
                <c:pt idx="9">
                  <c:v>35704</c:v>
                </c:pt>
                <c:pt idx="10">
                  <c:v>35735</c:v>
                </c:pt>
                <c:pt idx="11">
                  <c:v>35765</c:v>
                </c:pt>
                <c:pt idx="12">
                  <c:v>35796</c:v>
                </c:pt>
                <c:pt idx="13">
                  <c:v>35827</c:v>
                </c:pt>
                <c:pt idx="14">
                  <c:v>35855</c:v>
                </c:pt>
                <c:pt idx="15">
                  <c:v>35886</c:v>
                </c:pt>
                <c:pt idx="16">
                  <c:v>35916</c:v>
                </c:pt>
                <c:pt idx="17">
                  <c:v>35947</c:v>
                </c:pt>
                <c:pt idx="18">
                  <c:v>35977</c:v>
                </c:pt>
                <c:pt idx="19">
                  <c:v>36008</c:v>
                </c:pt>
                <c:pt idx="20">
                  <c:v>36039</c:v>
                </c:pt>
                <c:pt idx="21">
                  <c:v>36069</c:v>
                </c:pt>
                <c:pt idx="22">
                  <c:v>36100</c:v>
                </c:pt>
                <c:pt idx="23">
                  <c:v>36130</c:v>
                </c:pt>
                <c:pt idx="24">
                  <c:v>36161</c:v>
                </c:pt>
                <c:pt idx="25">
                  <c:v>36192</c:v>
                </c:pt>
                <c:pt idx="26">
                  <c:v>36220</c:v>
                </c:pt>
                <c:pt idx="27">
                  <c:v>36251</c:v>
                </c:pt>
                <c:pt idx="28">
                  <c:v>36281</c:v>
                </c:pt>
                <c:pt idx="29">
                  <c:v>36312</c:v>
                </c:pt>
                <c:pt idx="30">
                  <c:v>36342</c:v>
                </c:pt>
                <c:pt idx="31">
                  <c:v>36373</c:v>
                </c:pt>
                <c:pt idx="32">
                  <c:v>36404</c:v>
                </c:pt>
                <c:pt idx="33">
                  <c:v>36434</c:v>
                </c:pt>
                <c:pt idx="34">
                  <c:v>36465</c:v>
                </c:pt>
                <c:pt idx="35">
                  <c:v>36495</c:v>
                </c:pt>
                <c:pt idx="36">
                  <c:v>36526</c:v>
                </c:pt>
                <c:pt idx="37">
                  <c:v>36557</c:v>
                </c:pt>
                <c:pt idx="38">
                  <c:v>36586</c:v>
                </c:pt>
                <c:pt idx="39">
                  <c:v>36617</c:v>
                </c:pt>
                <c:pt idx="40">
                  <c:v>36647</c:v>
                </c:pt>
                <c:pt idx="41">
                  <c:v>36678</c:v>
                </c:pt>
                <c:pt idx="42">
                  <c:v>36708</c:v>
                </c:pt>
                <c:pt idx="43">
                  <c:v>36739</c:v>
                </c:pt>
                <c:pt idx="44">
                  <c:v>36770</c:v>
                </c:pt>
                <c:pt idx="45">
                  <c:v>36800</c:v>
                </c:pt>
                <c:pt idx="46">
                  <c:v>36831</c:v>
                </c:pt>
                <c:pt idx="47">
                  <c:v>36861</c:v>
                </c:pt>
                <c:pt idx="48">
                  <c:v>36892</c:v>
                </c:pt>
                <c:pt idx="49">
                  <c:v>36923</c:v>
                </c:pt>
                <c:pt idx="50">
                  <c:v>36951</c:v>
                </c:pt>
                <c:pt idx="51">
                  <c:v>36982</c:v>
                </c:pt>
                <c:pt idx="52">
                  <c:v>37012</c:v>
                </c:pt>
                <c:pt idx="53">
                  <c:v>37043</c:v>
                </c:pt>
                <c:pt idx="54">
                  <c:v>37073</c:v>
                </c:pt>
                <c:pt idx="55">
                  <c:v>37104</c:v>
                </c:pt>
                <c:pt idx="56">
                  <c:v>37135</c:v>
                </c:pt>
                <c:pt idx="57">
                  <c:v>37165</c:v>
                </c:pt>
                <c:pt idx="58">
                  <c:v>37196</c:v>
                </c:pt>
                <c:pt idx="59">
                  <c:v>37226</c:v>
                </c:pt>
                <c:pt idx="60">
                  <c:v>37257</c:v>
                </c:pt>
                <c:pt idx="61">
                  <c:v>37288</c:v>
                </c:pt>
                <c:pt idx="62">
                  <c:v>37316</c:v>
                </c:pt>
                <c:pt idx="63">
                  <c:v>37347</c:v>
                </c:pt>
                <c:pt idx="64">
                  <c:v>37377</c:v>
                </c:pt>
                <c:pt idx="65">
                  <c:v>37408</c:v>
                </c:pt>
                <c:pt idx="66">
                  <c:v>37438</c:v>
                </c:pt>
                <c:pt idx="67">
                  <c:v>37469</c:v>
                </c:pt>
                <c:pt idx="68">
                  <c:v>37500</c:v>
                </c:pt>
                <c:pt idx="69">
                  <c:v>37530</c:v>
                </c:pt>
                <c:pt idx="70">
                  <c:v>37561</c:v>
                </c:pt>
                <c:pt idx="71">
                  <c:v>37591</c:v>
                </c:pt>
                <c:pt idx="72">
                  <c:v>37622</c:v>
                </c:pt>
                <c:pt idx="73">
                  <c:v>37653</c:v>
                </c:pt>
                <c:pt idx="74">
                  <c:v>37681</c:v>
                </c:pt>
                <c:pt idx="75">
                  <c:v>37712</c:v>
                </c:pt>
                <c:pt idx="76">
                  <c:v>37742</c:v>
                </c:pt>
                <c:pt idx="77">
                  <c:v>37773</c:v>
                </c:pt>
                <c:pt idx="78">
                  <c:v>37803</c:v>
                </c:pt>
                <c:pt idx="79">
                  <c:v>37834</c:v>
                </c:pt>
                <c:pt idx="80">
                  <c:v>37865</c:v>
                </c:pt>
                <c:pt idx="81">
                  <c:v>37895</c:v>
                </c:pt>
                <c:pt idx="82">
                  <c:v>37926</c:v>
                </c:pt>
                <c:pt idx="83">
                  <c:v>37956</c:v>
                </c:pt>
                <c:pt idx="84">
                  <c:v>37987</c:v>
                </c:pt>
                <c:pt idx="85">
                  <c:v>38018</c:v>
                </c:pt>
                <c:pt idx="86">
                  <c:v>38047</c:v>
                </c:pt>
                <c:pt idx="87">
                  <c:v>38078</c:v>
                </c:pt>
                <c:pt idx="88">
                  <c:v>38108</c:v>
                </c:pt>
                <c:pt idx="89">
                  <c:v>38139</c:v>
                </c:pt>
                <c:pt idx="90">
                  <c:v>38169</c:v>
                </c:pt>
                <c:pt idx="91">
                  <c:v>38200</c:v>
                </c:pt>
                <c:pt idx="92">
                  <c:v>38231</c:v>
                </c:pt>
                <c:pt idx="93">
                  <c:v>38261</c:v>
                </c:pt>
                <c:pt idx="94">
                  <c:v>38292</c:v>
                </c:pt>
                <c:pt idx="95">
                  <c:v>38322</c:v>
                </c:pt>
                <c:pt idx="96">
                  <c:v>38353</c:v>
                </c:pt>
                <c:pt idx="97">
                  <c:v>38384</c:v>
                </c:pt>
                <c:pt idx="98">
                  <c:v>38412</c:v>
                </c:pt>
                <c:pt idx="99">
                  <c:v>38443</c:v>
                </c:pt>
                <c:pt idx="100">
                  <c:v>38473</c:v>
                </c:pt>
                <c:pt idx="101">
                  <c:v>38504</c:v>
                </c:pt>
                <c:pt idx="102">
                  <c:v>38534</c:v>
                </c:pt>
                <c:pt idx="103">
                  <c:v>38565</c:v>
                </c:pt>
                <c:pt idx="104">
                  <c:v>38596</c:v>
                </c:pt>
                <c:pt idx="105">
                  <c:v>38626</c:v>
                </c:pt>
                <c:pt idx="106">
                  <c:v>38657</c:v>
                </c:pt>
                <c:pt idx="107">
                  <c:v>38687</c:v>
                </c:pt>
                <c:pt idx="108">
                  <c:v>38718</c:v>
                </c:pt>
                <c:pt idx="109">
                  <c:v>38749</c:v>
                </c:pt>
                <c:pt idx="110">
                  <c:v>38777</c:v>
                </c:pt>
                <c:pt idx="111">
                  <c:v>38808</c:v>
                </c:pt>
                <c:pt idx="112">
                  <c:v>38838</c:v>
                </c:pt>
                <c:pt idx="113">
                  <c:v>38869</c:v>
                </c:pt>
                <c:pt idx="114">
                  <c:v>38899</c:v>
                </c:pt>
                <c:pt idx="115">
                  <c:v>38930</c:v>
                </c:pt>
                <c:pt idx="116">
                  <c:v>38961</c:v>
                </c:pt>
                <c:pt idx="117">
                  <c:v>38991</c:v>
                </c:pt>
                <c:pt idx="118">
                  <c:v>39022</c:v>
                </c:pt>
                <c:pt idx="119">
                  <c:v>39052</c:v>
                </c:pt>
                <c:pt idx="120">
                  <c:v>39083</c:v>
                </c:pt>
                <c:pt idx="121">
                  <c:v>39114</c:v>
                </c:pt>
                <c:pt idx="122">
                  <c:v>39142</c:v>
                </c:pt>
                <c:pt idx="123">
                  <c:v>39173</c:v>
                </c:pt>
                <c:pt idx="124">
                  <c:v>39203</c:v>
                </c:pt>
                <c:pt idx="125">
                  <c:v>39234</c:v>
                </c:pt>
                <c:pt idx="126">
                  <c:v>39264</c:v>
                </c:pt>
                <c:pt idx="127">
                  <c:v>39295</c:v>
                </c:pt>
                <c:pt idx="128">
                  <c:v>39326</c:v>
                </c:pt>
                <c:pt idx="129">
                  <c:v>39356</c:v>
                </c:pt>
                <c:pt idx="130">
                  <c:v>39387</c:v>
                </c:pt>
                <c:pt idx="131">
                  <c:v>39417</c:v>
                </c:pt>
                <c:pt idx="132">
                  <c:v>39448</c:v>
                </c:pt>
                <c:pt idx="133">
                  <c:v>39479</c:v>
                </c:pt>
                <c:pt idx="134">
                  <c:v>39508</c:v>
                </c:pt>
                <c:pt idx="135">
                  <c:v>39539</c:v>
                </c:pt>
                <c:pt idx="136">
                  <c:v>39569</c:v>
                </c:pt>
                <c:pt idx="137">
                  <c:v>39600</c:v>
                </c:pt>
                <c:pt idx="138">
                  <c:v>39630</c:v>
                </c:pt>
                <c:pt idx="139">
                  <c:v>39661</c:v>
                </c:pt>
                <c:pt idx="140">
                  <c:v>39692</c:v>
                </c:pt>
                <c:pt idx="141">
                  <c:v>39722</c:v>
                </c:pt>
                <c:pt idx="142">
                  <c:v>39753</c:v>
                </c:pt>
                <c:pt idx="143">
                  <c:v>39783</c:v>
                </c:pt>
                <c:pt idx="144">
                  <c:v>39814</c:v>
                </c:pt>
                <c:pt idx="145">
                  <c:v>39845</c:v>
                </c:pt>
                <c:pt idx="146">
                  <c:v>39873</c:v>
                </c:pt>
                <c:pt idx="147">
                  <c:v>39904</c:v>
                </c:pt>
                <c:pt idx="148">
                  <c:v>39934</c:v>
                </c:pt>
                <c:pt idx="149">
                  <c:v>39965</c:v>
                </c:pt>
                <c:pt idx="150">
                  <c:v>39995</c:v>
                </c:pt>
                <c:pt idx="151">
                  <c:v>40026</c:v>
                </c:pt>
                <c:pt idx="152">
                  <c:v>40057</c:v>
                </c:pt>
                <c:pt idx="153">
                  <c:v>40087</c:v>
                </c:pt>
                <c:pt idx="154">
                  <c:v>40118</c:v>
                </c:pt>
                <c:pt idx="155">
                  <c:v>40148</c:v>
                </c:pt>
                <c:pt idx="156">
                  <c:v>40179</c:v>
                </c:pt>
                <c:pt idx="157">
                  <c:v>40210</c:v>
                </c:pt>
                <c:pt idx="158">
                  <c:v>40238</c:v>
                </c:pt>
                <c:pt idx="159">
                  <c:v>40269</c:v>
                </c:pt>
                <c:pt idx="160">
                  <c:v>40299</c:v>
                </c:pt>
                <c:pt idx="161">
                  <c:v>40330</c:v>
                </c:pt>
                <c:pt idx="162">
                  <c:v>40360</c:v>
                </c:pt>
                <c:pt idx="163">
                  <c:v>40391</c:v>
                </c:pt>
                <c:pt idx="164">
                  <c:v>40422</c:v>
                </c:pt>
                <c:pt idx="165">
                  <c:v>40452</c:v>
                </c:pt>
                <c:pt idx="166">
                  <c:v>40483</c:v>
                </c:pt>
                <c:pt idx="167">
                  <c:v>40513</c:v>
                </c:pt>
                <c:pt idx="168">
                  <c:v>40544</c:v>
                </c:pt>
                <c:pt idx="169">
                  <c:v>40575</c:v>
                </c:pt>
                <c:pt idx="170">
                  <c:v>40603</c:v>
                </c:pt>
                <c:pt idx="171">
                  <c:v>40634</c:v>
                </c:pt>
                <c:pt idx="172">
                  <c:v>40664</c:v>
                </c:pt>
                <c:pt idx="173">
                  <c:v>40695</c:v>
                </c:pt>
                <c:pt idx="174">
                  <c:v>40725</c:v>
                </c:pt>
                <c:pt idx="175">
                  <c:v>40756</c:v>
                </c:pt>
                <c:pt idx="176">
                  <c:v>40787</c:v>
                </c:pt>
                <c:pt idx="177">
                  <c:v>40817</c:v>
                </c:pt>
                <c:pt idx="178">
                  <c:v>40848</c:v>
                </c:pt>
                <c:pt idx="179">
                  <c:v>40878</c:v>
                </c:pt>
                <c:pt idx="180">
                  <c:v>40909</c:v>
                </c:pt>
                <c:pt idx="181">
                  <c:v>40940</c:v>
                </c:pt>
                <c:pt idx="182">
                  <c:v>40969</c:v>
                </c:pt>
                <c:pt idx="183">
                  <c:v>41000</c:v>
                </c:pt>
                <c:pt idx="184">
                  <c:v>41030</c:v>
                </c:pt>
                <c:pt idx="185">
                  <c:v>41061</c:v>
                </c:pt>
                <c:pt idx="186">
                  <c:v>41091</c:v>
                </c:pt>
                <c:pt idx="187">
                  <c:v>41122</c:v>
                </c:pt>
                <c:pt idx="188">
                  <c:v>41153</c:v>
                </c:pt>
                <c:pt idx="189">
                  <c:v>41183</c:v>
                </c:pt>
                <c:pt idx="190">
                  <c:v>41214</c:v>
                </c:pt>
                <c:pt idx="191">
                  <c:v>41244</c:v>
                </c:pt>
                <c:pt idx="192">
                  <c:v>41275</c:v>
                </c:pt>
                <c:pt idx="193">
                  <c:v>41306</c:v>
                </c:pt>
                <c:pt idx="194">
                  <c:v>41334</c:v>
                </c:pt>
                <c:pt idx="195">
                  <c:v>41365</c:v>
                </c:pt>
                <c:pt idx="196">
                  <c:v>41395</c:v>
                </c:pt>
                <c:pt idx="197">
                  <c:v>41426</c:v>
                </c:pt>
                <c:pt idx="198">
                  <c:v>41456</c:v>
                </c:pt>
                <c:pt idx="199">
                  <c:v>41487</c:v>
                </c:pt>
                <c:pt idx="200">
                  <c:v>41518</c:v>
                </c:pt>
                <c:pt idx="201">
                  <c:v>41548</c:v>
                </c:pt>
                <c:pt idx="202">
                  <c:v>41579</c:v>
                </c:pt>
                <c:pt idx="203">
                  <c:v>41609</c:v>
                </c:pt>
                <c:pt idx="204">
                  <c:v>41640</c:v>
                </c:pt>
                <c:pt idx="205">
                  <c:v>41671</c:v>
                </c:pt>
                <c:pt idx="206">
                  <c:v>41699</c:v>
                </c:pt>
                <c:pt idx="207">
                  <c:v>41730</c:v>
                </c:pt>
                <c:pt idx="208">
                  <c:v>41760</c:v>
                </c:pt>
                <c:pt idx="209">
                  <c:v>41791</c:v>
                </c:pt>
                <c:pt idx="210">
                  <c:v>41821</c:v>
                </c:pt>
                <c:pt idx="211">
                  <c:v>41852</c:v>
                </c:pt>
                <c:pt idx="212">
                  <c:v>41883</c:v>
                </c:pt>
                <c:pt idx="213">
                  <c:v>41913</c:v>
                </c:pt>
                <c:pt idx="214">
                  <c:v>41944</c:v>
                </c:pt>
                <c:pt idx="215">
                  <c:v>41974</c:v>
                </c:pt>
                <c:pt idx="216">
                  <c:v>42005</c:v>
                </c:pt>
                <c:pt idx="217">
                  <c:v>42036</c:v>
                </c:pt>
                <c:pt idx="218">
                  <c:v>42064</c:v>
                </c:pt>
                <c:pt idx="219">
                  <c:v>42095</c:v>
                </c:pt>
                <c:pt idx="220">
                  <c:v>42125</c:v>
                </c:pt>
                <c:pt idx="221">
                  <c:v>42156</c:v>
                </c:pt>
                <c:pt idx="222">
                  <c:v>42186</c:v>
                </c:pt>
                <c:pt idx="223">
                  <c:v>42217</c:v>
                </c:pt>
                <c:pt idx="224">
                  <c:v>42248</c:v>
                </c:pt>
              </c:numCache>
            </c:numRef>
          </c:cat>
          <c:val>
            <c:numRef>
              <c:f>'Banco de Dados'!$F$3:$F$227</c:f>
              <c:numCache>
                <c:formatCode>0.00</c:formatCode>
                <c:ptCount val="225"/>
                <c:pt idx="0">
                  <c:v>71.280801389025129</c:v>
                </c:pt>
                <c:pt idx="1">
                  <c:v>71.965893350114072</c:v>
                </c:pt>
                <c:pt idx="2">
                  <c:v>71.993940735100793</c:v>
                </c:pt>
                <c:pt idx="3">
                  <c:v>74.825663850331921</c:v>
                </c:pt>
                <c:pt idx="4">
                  <c:v>75.485171696149848</c:v>
                </c:pt>
                <c:pt idx="5">
                  <c:v>76.232979976237218</c:v>
                </c:pt>
                <c:pt idx="6">
                  <c:v>74.530247059506451</c:v>
                </c:pt>
                <c:pt idx="7">
                  <c:v>75.105977500703972</c:v>
                </c:pt>
                <c:pt idx="8">
                  <c:v>75.441510964586058</c:v>
                </c:pt>
                <c:pt idx="9">
                  <c:v>75.251461252296494</c:v>
                </c:pt>
                <c:pt idx="10">
                  <c:v>75.113512757335357</c:v>
                </c:pt>
                <c:pt idx="11">
                  <c:v>72.648085719605888</c:v>
                </c:pt>
                <c:pt idx="12">
                  <c:v>75.140615982126079</c:v>
                </c:pt>
                <c:pt idx="13">
                  <c:v>74.51737123703856</c:v>
                </c:pt>
                <c:pt idx="14">
                  <c:v>74.788162929293421</c:v>
                </c:pt>
                <c:pt idx="15">
                  <c:v>75.535363956917777</c:v>
                </c:pt>
                <c:pt idx="16">
                  <c:v>76.559042723748263</c:v>
                </c:pt>
                <c:pt idx="17">
                  <c:v>76.386654077068584</c:v>
                </c:pt>
                <c:pt idx="18">
                  <c:v>75.84629548930323</c:v>
                </c:pt>
                <c:pt idx="19">
                  <c:v>75.891701271683786</c:v>
                </c:pt>
                <c:pt idx="20">
                  <c:v>75.770970038036353</c:v>
                </c:pt>
                <c:pt idx="21">
                  <c:v>75.907343811087657</c:v>
                </c:pt>
                <c:pt idx="22">
                  <c:v>74.418034020533995</c:v>
                </c:pt>
                <c:pt idx="23">
                  <c:v>72.124913154801135</c:v>
                </c:pt>
                <c:pt idx="24">
                  <c:v>75.864572094601485</c:v>
                </c:pt>
                <c:pt idx="25">
                  <c:v>75.148635241613533</c:v>
                </c:pt>
                <c:pt idx="26">
                  <c:v>75.948817193274166</c:v>
                </c:pt>
                <c:pt idx="27">
                  <c:v>78.048116384514003</c:v>
                </c:pt>
                <c:pt idx="28">
                  <c:v>79.342991462550799</c:v>
                </c:pt>
                <c:pt idx="29">
                  <c:v>79.894979953500538</c:v>
                </c:pt>
                <c:pt idx="30">
                  <c:v>78.698415925826296</c:v>
                </c:pt>
                <c:pt idx="31">
                  <c:v>80.263674051841477</c:v>
                </c:pt>
                <c:pt idx="32">
                  <c:v>78.799980075253089</c:v>
                </c:pt>
                <c:pt idx="33">
                  <c:v>80.492321784870711</c:v>
                </c:pt>
                <c:pt idx="34">
                  <c:v>79.869339358183311</c:v>
                </c:pt>
                <c:pt idx="35">
                  <c:v>77.438210780295009</c:v>
                </c:pt>
                <c:pt idx="36">
                  <c:v>77.185354968225269</c:v>
                </c:pt>
                <c:pt idx="37">
                  <c:v>77.891755801249019</c:v>
                </c:pt>
                <c:pt idx="38">
                  <c:v>79.871973644881678</c:v>
                </c:pt>
                <c:pt idx="39">
                  <c:v>81.182671654299796</c:v>
                </c:pt>
                <c:pt idx="40">
                  <c:v>84.487951854058323</c:v>
                </c:pt>
                <c:pt idx="41">
                  <c:v>83.381231148491878</c:v>
                </c:pt>
                <c:pt idx="42">
                  <c:v>83.002357313237013</c:v>
                </c:pt>
                <c:pt idx="43">
                  <c:v>83.093396023771447</c:v>
                </c:pt>
                <c:pt idx="44">
                  <c:v>83.12955022634857</c:v>
                </c:pt>
                <c:pt idx="45">
                  <c:v>82.756882227860359</c:v>
                </c:pt>
                <c:pt idx="46">
                  <c:v>82.415131537587257</c:v>
                </c:pt>
                <c:pt idx="47">
                  <c:v>79.898210405384603</c:v>
                </c:pt>
                <c:pt idx="48">
                  <c:v>82.077793112459474</c:v>
                </c:pt>
                <c:pt idx="49">
                  <c:v>82.473327651113706</c:v>
                </c:pt>
                <c:pt idx="50">
                  <c:v>82.483614987549288</c:v>
                </c:pt>
                <c:pt idx="51">
                  <c:v>83.911413188717603</c:v>
                </c:pt>
                <c:pt idx="52">
                  <c:v>85.066777709008392</c:v>
                </c:pt>
                <c:pt idx="53">
                  <c:v>85.358060974377793</c:v>
                </c:pt>
                <c:pt idx="54">
                  <c:v>85.205063970930794</c:v>
                </c:pt>
                <c:pt idx="55">
                  <c:v>85.050833966475139</c:v>
                </c:pt>
                <c:pt idx="56">
                  <c:v>85.691271672685261</c:v>
                </c:pt>
                <c:pt idx="57">
                  <c:v>84.872338622090268</c:v>
                </c:pt>
                <c:pt idx="58">
                  <c:v>83.957486366717248</c:v>
                </c:pt>
                <c:pt idx="59">
                  <c:v>81.94646437144246</c:v>
                </c:pt>
                <c:pt idx="60">
                  <c:v>84.010716638108931</c:v>
                </c:pt>
                <c:pt idx="61">
                  <c:v>84.254180089161935</c:v>
                </c:pt>
                <c:pt idx="62">
                  <c:v>84.740445380861885</c:v>
                </c:pt>
                <c:pt idx="63">
                  <c:v>85.449445081948525</c:v>
                </c:pt>
                <c:pt idx="64">
                  <c:v>85.548238609522343</c:v>
                </c:pt>
                <c:pt idx="65">
                  <c:v>86.13872611887183</c:v>
                </c:pt>
                <c:pt idx="66">
                  <c:v>85.433131951698186</c:v>
                </c:pt>
                <c:pt idx="67">
                  <c:v>85.093601594132579</c:v>
                </c:pt>
                <c:pt idx="68">
                  <c:v>84.835543174159497</c:v>
                </c:pt>
                <c:pt idx="69">
                  <c:v>83.241394099840619</c:v>
                </c:pt>
                <c:pt idx="70">
                  <c:v>82.314157405594713</c:v>
                </c:pt>
                <c:pt idx="71">
                  <c:v>80.319579093667855</c:v>
                </c:pt>
                <c:pt idx="72">
                  <c:v>82.444210990631959</c:v>
                </c:pt>
                <c:pt idx="73">
                  <c:v>82.83272385798972</c:v>
                </c:pt>
                <c:pt idx="74">
                  <c:v>83.374823630050003</c:v>
                </c:pt>
                <c:pt idx="75">
                  <c:v>84.699641721067067</c:v>
                </c:pt>
                <c:pt idx="76">
                  <c:v>85.742470601811902</c:v>
                </c:pt>
                <c:pt idx="77">
                  <c:v>86.840664108813968</c:v>
                </c:pt>
                <c:pt idx="78">
                  <c:v>86.651769241744987</c:v>
                </c:pt>
                <c:pt idx="79">
                  <c:v>86.317980941252188</c:v>
                </c:pt>
                <c:pt idx="80">
                  <c:v>86.662033169037414</c:v>
                </c:pt>
                <c:pt idx="81">
                  <c:v>86.636887153790937</c:v>
                </c:pt>
                <c:pt idx="82">
                  <c:v>85.237290616874418</c:v>
                </c:pt>
                <c:pt idx="83">
                  <c:v>82.641265814463381</c:v>
                </c:pt>
                <c:pt idx="84">
                  <c:v>86.518814475754539</c:v>
                </c:pt>
                <c:pt idx="85">
                  <c:v>85.695158107192228</c:v>
                </c:pt>
                <c:pt idx="86">
                  <c:v>85.759787271607564</c:v>
                </c:pt>
                <c:pt idx="87">
                  <c:v>86.89300390697332</c:v>
                </c:pt>
                <c:pt idx="88">
                  <c:v>86.483456979157978</c:v>
                </c:pt>
                <c:pt idx="89">
                  <c:v>86.154246716128327</c:v>
                </c:pt>
                <c:pt idx="90">
                  <c:v>86.401668707373247</c:v>
                </c:pt>
                <c:pt idx="91">
                  <c:v>87.037251604537872</c:v>
                </c:pt>
                <c:pt idx="92">
                  <c:v>87.446236525737007</c:v>
                </c:pt>
                <c:pt idx="93">
                  <c:v>86.043308458807658</c:v>
                </c:pt>
                <c:pt idx="94">
                  <c:v>86.688872034100427</c:v>
                </c:pt>
                <c:pt idx="95">
                  <c:v>85.395145424222832</c:v>
                </c:pt>
                <c:pt idx="96">
                  <c:v>91.095467520406388</c:v>
                </c:pt>
                <c:pt idx="97">
                  <c:v>90.635564474948723</c:v>
                </c:pt>
                <c:pt idx="98">
                  <c:v>91.763586533863318</c:v>
                </c:pt>
                <c:pt idx="99">
                  <c:v>93.3402475441099</c:v>
                </c:pt>
                <c:pt idx="100">
                  <c:v>93.489488688824409</c:v>
                </c:pt>
                <c:pt idx="101">
                  <c:v>93.270594237919312</c:v>
                </c:pt>
                <c:pt idx="102">
                  <c:v>93.897810309892634</c:v>
                </c:pt>
                <c:pt idx="103">
                  <c:v>93.04892824168499</c:v>
                </c:pt>
                <c:pt idx="104">
                  <c:v>93.580222159645729</c:v>
                </c:pt>
                <c:pt idx="105">
                  <c:v>91.072915404726274</c:v>
                </c:pt>
                <c:pt idx="106">
                  <c:v>89.7380781260823</c:v>
                </c:pt>
                <c:pt idx="107">
                  <c:v>87.914393391106302</c:v>
                </c:pt>
                <c:pt idx="108">
                  <c:v>90.923454462218132</c:v>
                </c:pt>
                <c:pt idx="109">
                  <c:v>91.082006661554786</c:v>
                </c:pt>
                <c:pt idx="110">
                  <c:v>90.594732848028329</c:v>
                </c:pt>
                <c:pt idx="111">
                  <c:v>88.567579263465859</c:v>
                </c:pt>
                <c:pt idx="112">
                  <c:v>92.270090865910447</c:v>
                </c:pt>
                <c:pt idx="113">
                  <c:v>91.652661910604991</c:v>
                </c:pt>
                <c:pt idx="114">
                  <c:v>94.01311566402596</c:v>
                </c:pt>
                <c:pt idx="115">
                  <c:v>92.538105398040727</c:v>
                </c:pt>
                <c:pt idx="116">
                  <c:v>91.628147906517185</c:v>
                </c:pt>
                <c:pt idx="117">
                  <c:v>91.171614647420839</c:v>
                </c:pt>
                <c:pt idx="118">
                  <c:v>89.839973410874336</c:v>
                </c:pt>
                <c:pt idx="119">
                  <c:v>88.587547936139543</c:v>
                </c:pt>
                <c:pt idx="120">
                  <c:v>90.989230283586679</c:v>
                </c:pt>
                <c:pt idx="121">
                  <c:v>90.720429105745026</c:v>
                </c:pt>
                <c:pt idx="122">
                  <c:v>91.200272278523798</c:v>
                </c:pt>
                <c:pt idx="123">
                  <c:v>90.665048589369718</c:v>
                </c:pt>
                <c:pt idx="124">
                  <c:v>91.234780943535185</c:v>
                </c:pt>
                <c:pt idx="125">
                  <c:v>91.675035970301934</c:v>
                </c:pt>
                <c:pt idx="126">
                  <c:v>90.609944968851011</c:v>
                </c:pt>
                <c:pt idx="127">
                  <c:v>91.002452335818148</c:v>
                </c:pt>
                <c:pt idx="128">
                  <c:v>90.544222242389068</c:v>
                </c:pt>
                <c:pt idx="129">
                  <c:v>90.269964532968288</c:v>
                </c:pt>
                <c:pt idx="130">
                  <c:v>89.450678436668369</c:v>
                </c:pt>
                <c:pt idx="131">
                  <c:v>87.191022277464029</c:v>
                </c:pt>
                <c:pt idx="132">
                  <c:v>89.311269880107659</c:v>
                </c:pt>
                <c:pt idx="133">
                  <c:v>89.598792589762667</c:v>
                </c:pt>
                <c:pt idx="134">
                  <c:v>90.460496536133789</c:v>
                </c:pt>
                <c:pt idx="135">
                  <c:v>91.19709041658497</c:v>
                </c:pt>
                <c:pt idx="136">
                  <c:v>91.212595766534534</c:v>
                </c:pt>
                <c:pt idx="137">
                  <c:v>91.955276173505112</c:v>
                </c:pt>
                <c:pt idx="138">
                  <c:v>91.510668482690249</c:v>
                </c:pt>
                <c:pt idx="139">
                  <c:v>90.849033702534371</c:v>
                </c:pt>
                <c:pt idx="140">
                  <c:v>91.838426117633304</c:v>
                </c:pt>
                <c:pt idx="141">
                  <c:v>91.972191325849948</c:v>
                </c:pt>
                <c:pt idx="142">
                  <c:v>94.406145247289373</c:v>
                </c:pt>
                <c:pt idx="143">
                  <c:v>92.088183410327915</c:v>
                </c:pt>
                <c:pt idx="144">
                  <c:v>95.099135234346349</c:v>
                </c:pt>
                <c:pt idx="145">
                  <c:v>95.053815175867626</c:v>
                </c:pt>
                <c:pt idx="146">
                  <c:v>95.420197237371866</c:v>
                </c:pt>
                <c:pt idx="147">
                  <c:v>95.661331044966886</c:v>
                </c:pt>
                <c:pt idx="148">
                  <c:v>97.275751293816143</c:v>
                </c:pt>
                <c:pt idx="149">
                  <c:v>96.141242778573556</c:v>
                </c:pt>
                <c:pt idx="150">
                  <c:v>95.880658657305332</c:v>
                </c:pt>
                <c:pt idx="151">
                  <c:v>95.888286199664861</c:v>
                </c:pt>
                <c:pt idx="152">
                  <c:v>93.33689732296456</c:v>
                </c:pt>
                <c:pt idx="153">
                  <c:v>94.149751029068582</c:v>
                </c:pt>
                <c:pt idx="154">
                  <c:v>93.156044767858674</c:v>
                </c:pt>
                <c:pt idx="155">
                  <c:v>89.84898386009128</c:v>
                </c:pt>
                <c:pt idx="156">
                  <c:v>92.314757060959138</c:v>
                </c:pt>
                <c:pt idx="157">
                  <c:v>92.685973012810862</c:v>
                </c:pt>
                <c:pt idx="158">
                  <c:v>93.413317581024742</c:v>
                </c:pt>
                <c:pt idx="159">
                  <c:v>94.864563821570414</c:v>
                </c:pt>
                <c:pt idx="160">
                  <c:v>95.463835513608032</c:v>
                </c:pt>
                <c:pt idx="161">
                  <c:v>94.99805765213577</c:v>
                </c:pt>
                <c:pt idx="162">
                  <c:v>95.736426176657488</c:v>
                </c:pt>
                <c:pt idx="163">
                  <c:v>96.141600373275011</c:v>
                </c:pt>
                <c:pt idx="164">
                  <c:v>96.672146262762652</c:v>
                </c:pt>
                <c:pt idx="165">
                  <c:v>94.177942851353095</c:v>
                </c:pt>
                <c:pt idx="166">
                  <c:v>95.923073433116457</c:v>
                </c:pt>
                <c:pt idx="167">
                  <c:v>93.596838667141057</c:v>
                </c:pt>
                <c:pt idx="168">
                  <c:v>96.770881755121309</c:v>
                </c:pt>
                <c:pt idx="169">
                  <c:v>96.851881169987522</c:v>
                </c:pt>
                <c:pt idx="170">
                  <c:v>97.732796358201057</c:v>
                </c:pt>
                <c:pt idx="171">
                  <c:v>95.914498609052458</c:v>
                </c:pt>
                <c:pt idx="172">
                  <c:v>96.795162985146575</c:v>
                </c:pt>
                <c:pt idx="173">
                  <c:v>94.389111026916538</c:v>
                </c:pt>
                <c:pt idx="174">
                  <c:v>96.247042347318526</c:v>
                </c:pt>
                <c:pt idx="175">
                  <c:v>96.833734920495331</c:v>
                </c:pt>
                <c:pt idx="176">
                  <c:v>97.054612669067168</c:v>
                </c:pt>
                <c:pt idx="177">
                  <c:v>97.980342867379392</c:v>
                </c:pt>
                <c:pt idx="178">
                  <c:v>97.432885968760715</c:v>
                </c:pt>
                <c:pt idx="179">
                  <c:v>95.519089159525933</c:v>
                </c:pt>
                <c:pt idx="180">
                  <c:v>86.797447961186165</c:v>
                </c:pt>
                <c:pt idx="181">
                  <c:v>84.729620552071424</c:v>
                </c:pt>
                <c:pt idx="182">
                  <c:v>85.661952956034568</c:v>
                </c:pt>
                <c:pt idx="183">
                  <c:v>88.860465584215163</c:v>
                </c:pt>
                <c:pt idx="184">
                  <c:v>89.856163815575059</c:v>
                </c:pt>
                <c:pt idx="185">
                  <c:v>89.74122412592358</c:v>
                </c:pt>
                <c:pt idx="186">
                  <c:v>88.371126735371291</c:v>
                </c:pt>
                <c:pt idx="187">
                  <c:v>88.279751701377435</c:v>
                </c:pt>
                <c:pt idx="188">
                  <c:v>87.205998527194552</c:v>
                </c:pt>
                <c:pt idx="189">
                  <c:v>88.1514464107631</c:v>
                </c:pt>
                <c:pt idx="190">
                  <c:v>87.033659369497698</c:v>
                </c:pt>
                <c:pt idx="191">
                  <c:v>84.64893597984215</c:v>
                </c:pt>
                <c:pt idx="192">
                  <c:v>84.904986804747466</c:v>
                </c:pt>
                <c:pt idx="193">
                  <c:v>85.160329183885466</c:v>
                </c:pt>
                <c:pt idx="194">
                  <c:v>85.768031475427918</c:v>
                </c:pt>
                <c:pt idx="195">
                  <c:v>87.080394030526406</c:v>
                </c:pt>
                <c:pt idx="196">
                  <c:v>87.47401516474433</c:v>
                </c:pt>
                <c:pt idx="197">
                  <c:v>88.442474797259791</c:v>
                </c:pt>
                <c:pt idx="198">
                  <c:v>87.687594445534685</c:v>
                </c:pt>
                <c:pt idx="199">
                  <c:v>86.555241766028956</c:v>
                </c:pt>
                <c:pt idx="200">
                  <c:v>85.535100389152277</c:v>
                </c:pt>
                <c:pt idx="201">
                  <c:v>84.828713901500961</c:v>
                </c:pt>
                <c:pt idx="202">
                  <c:v>84.547023839060742</c:v>
                </c:pt>
                <c:pt idx="203">
                  <c:v>82.615328787921399</c:v>
                </c:pt>
                <c:pt idx="204">
                  <c:v>85.844001422507631</c:v>
                </c:pt>
                <c:pt idx="205">
                  <c:v>85.729792379890839</c:v>
                </c:pt>
                <c:pt idx="206">
                  <c:v>86.413832500006762</c:v>
                </c:pt>
                <c:pt idx="207">
                  <c:v>86.674624188091514</c:v>
                </c:pt>
                <c:pt idx="208">
                  <c:v>87.731008096028191</c:v>
                </c:pt>
                <c:pt idx="209">
                  <c:v>86.88486552526318</c:v>
                </c:pt>
                <c:pt idx="210">
                  <c:v>86.603075811126629</c:v>
                </c:pt>
                <c:pt idx="211">
                  <c:v>86.770111201571865</c:v>
                </c:pt>
                <c:pt idx="212">
                  <c:v>85.88055967682611</c:v>
                </c:pt>
                <c:pt idx="213">
                  <c:v>85.710250147554902</c:v>
                </c:pt>
                <c:pt idx="214">
                  <c:v>84.724218973435839</c:v>
                </c:pt>
                <c:pt idx="215">
                  <c:v>83.073852202169803</c:v>
                </c:pt>
                <c:pt idx="216">
                  <c:v>86.248699845681543</c:v>
                </c:pt>
                <c:pt idx="217">
                  <c:v>85.902616382923242</c:v>
                </c:pt>
                <c:pt idx="218">
                  <c:v>87.49948989119062</c:v>
                </c:pt>
                <c:pt idx="219">
                  <c:v>88.310355110899096</c:v>
                </c:pt>
                <c:pt idx="220">
                  <c:v>89.306865591312445</c:v>
                </c:pt>
                <c:pt idx="221">
                  <c:v>88.991738429645778</c:v>
                </c:pt>
                <c:pt idx="222">
                  <c:v>88.305920545438383</c:v>
                </c:pt>
                <c:pt idx="223">
                  <c:v>87.991408674088191</c:v>
                </c:pt>
                <c:pt idx="224">
                  <c:v>87.894107155406601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478064"/>
        <c:axId val="1442474800"/>
      </c:lineChart>
      <c:dateAx>
        <c:axId val="14695384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2487312"/>
        <c:crosses val="autoZero"/>
        <c:auto val="1"/>
        <c:lblOffset val="100"/>
        <c:baseTimeUnit val="months"/>
      </c:dateAx>
      <c:valAx>
        <c:axId val="144248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 dirty="0" smtClean="0"/>
                  <a:t>Nº DE ANIMAIS ABATIDOS (EM</a:t>
                </a:r>
                <a:r>
                  <a:rPr lang="pt-BR" b="1" baseline="0" dirty="0" smtClean="0"/>
                  <a:t> 1.000 CABEÇAS)</a:t>
                </a:r>
                <a:endParaRPr lang="pt-BR" b="1" dirty="0"/>
              </a:p>
            </c:rich>
          </c:tx>
          <c:layout>
            <c:manualLayout>
              <c:xMode val="edge"/>
              <c:yMode val="edge"/>
              <c:x val="7.3810706109248211E-3"/>
              <c:y val="7.940381282213841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9538496"/>
        <c:crosses val="autoZero"/>
        <c:crossBetween val="between"/>
        <c:dispUnits>
          <c:builtInUnit val="thousands"/>
        </c:dispUnits>
      </c:valAx>
      <c:valAx>
        <c:axId val="144247480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 dirty="0" smtClean="0"/>
                  <a:t>PESO MÉDIO DAS CARCAÇAS</a:t>
                </a:r>
                <a:endParaRPr lang="pt-BR" b="1" dirty="0"/>
              </a:p>
            </c:rich>
          </c:tx>
          <c:layout>
            <c:manualLayout>
              <c:xMode val="edge"/>
              <c:yMode val="edge"/>
              <c:x val="0.97034285828530409"/>
              <c:y val="0.221488341782760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2478064"/>
        <c:crosses val="max"/>
        <c:crossBetween val="between"/>
      </c:valAx>
      <c:dateAx>
        <c:axId val="144247806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442474800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PREÇOS DA CARCAÇA ESPECIAL SUÍNA – ATACADO SP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'Saz-Carcaça'!$G$18:$G$29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'Saz-Carcaça'!$K$18:$K$29</c:f>
              <c:numCache>
                <c:formatCode>0.00</c:formatCode>
                <c:ptCount val="12"/>
                <c:pt idx="0">
                  <c:v>107.23285418606342</c:v>
                </c:pt>
                <c:pt idx="1">
                  <c:v>96.170595438638699</c:v>
                </c:pt>
                <c:pt idx="2">
                  <c:v>94.906636414238363</c:v>
                </c:pt>
                <c:pt idx="3">
                  <c:v>92.290130902565252</c:v>
                </c:pt>
                <c:pt idx="4">
                  <c:v>90.073550586814818</c:v>
                </c:pt>
                <c:pt idx="5">
                  <c:v>90.576970016633027</c:v>
                </c:pt>
                <c:pt idx="6">
                  <c:v>92.057209705538938</c:v>
                </c:pt>
                <c:pt idx="7">
                  <c:v>101.63838397413183</c:v>
                </c:pt>
                <c:pt idx="8">
                  <c:v>103.92468300694195</c:v>
                </c:pt>
                <c:pt idx="9">
                  <c:v>110.65633485618537</c:v>
                </c:pt>
                <c:pt idx="10">
                  <c:v>110.19691941205143</c:v>
                </c:pt>
                <c:pt idx="11">
                  <c:v>114.44133421969032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489962240"/>
        <c:axId val="1489961152"/>
      </c:lineChart>
      <c:catAx>
        <c:axId val="148996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9961152"/>
        <c:crossesAt val="100"/>
        <c:auto val="1"/>
        <c:lblAlgn val="ctr"/>
        <c:lblOffset val="100"/>
        <c:noMultiLvlLbl val="0"/>
      </c:catAx>
      <c:valAx>
        <c:axId val="1489961152"/>
        <c:scaling>
          <c:orientation val="minMax"/>
          <c:min val="80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996224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dirty="0" smtClean="0"/>
              <a:t>CORTES CARNE SUÍNA – ATACADO SP</a:t>
            </a:r>
            <a:endParaRPr lang="pt-BR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'Saz-SuínoLombo'!$H$37</c:f>
              <c:strCache>
                <c:ptCount val="1"/>
                <c:pt idx="0">
                  <c:v>Lombo</c:v>
                </c:pt>
              </c:strCache>
            </c:strRef>
          </c:tx>
          <c:spPr>
            <a:ln w="349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'Saz-SuínoLombo'!$G$38:$G$49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'Saz-SuínoLombo'!$H$38:$H$49</c:f>
              <c:numCache>
                <c:formatCode>0.00</c:formatCode>
                <c:ptCount val="12"/>
                <c:pt idx="0">
                  <c:v>108.93727632613766</c:v>
                </c:pt>
                <c:pt idx="1">
                  <c:v>100.33936300833889</c:v>
                </c:pt>
                <c:pt idx="2">
                  <c:v>96.672617388825699</c:v>
                </c:pt>
                <c:pt idx="3">
                  <c:v>94.331825494579633</c:v>
                </c:pt>
                <c:pt idx="4">
                  <c:v>92.494139543273846</c:v>
                </c:pt>
                <c:pt idx="5">
                  <c:v>92.060988809565671</c:v>
                </c:pt>
                <c:pt idx="6">
                  <c:v>93.294169246712642</c:v>
                </c:pt>
                <c:pt idx="7">
                  <c:v>96.800659494964805</c:v>
                </c:pt>
                <c:pt idx="8">
                  <c:v>101.96622669132229</c:v>
                </c:pt>
                <c:pt idx="9">
                  <c:v>104.79934364518145</c:v>
                </c:pt>
                <c:pt idx="10">
                  <c:v>109.02504084899005</c:v>
                </c:pt>
                <c:pt idx="11">
                  <c:v>111.97642364275855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'Saz-SuínoLombo'!$I$37</c:f>
              <c:strCache>
                <c:ptCount val="1"/>
                <c:pt idx="0">
                  <c:v>Pernil com osso</c:v>
                </c:pt>
              </c:strCache>
            </c:strRef>
          </c:tx>
          <c:spPr>
            <a:ln w="349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'Saz-SuínoLombo'!$G$38:$G$49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'Saz-SuínoLombo'!$I$38:$I$49</c:f>
              <c:numCache>
                <c:formatCode>0.00</c:formatCode>
                <c:ptCount val="12"/>
                <c:pt idx="0">
                  <c:v>113.14691576648153</c:v>
                </c:pt>
                <c:pt idx="1">
                  <c:v>100.81979837879003</c:v>
                </c:pt>
                <c:pt idx="2">
                  <c:v>100.66963509489678</c:v>
                </c:pt>
                <c:pt idx="3">
                  <c:v>93.340962691267762</c:v>
                </c:pt>
                <c:pt idx="4">
                  <c:v>89.31893514072749</c:v>
                </c:pt>
                <c:pt idx="5">
                  <c:v>87.405885261887903</c:v>
                </c:pt>
                <c:pt idx="6">
                  <c:v>88.790411287888531</c:v>
                </c:pt>
                <c:pt idx="7">
                  <c:v>93.600960602730879</c:v>
                </c:pt>
                <c:pt idx="8">
                  <c:v>100.15310059801166</c:v>
                </c:pt>
                <c:pt idx="9">
                  <c:v>108.58101369621977</c:v>
                </c:pt>
                <c:pt idx="10">
                  <c:v>114.72264328645528</c:v>
                </c:pt>
                <c:pt idx="11">
                  <c:v>115.25045890012409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'Saz-SuínoLombo'!$J$37</c:f>
              <c:strCache>
                <c:ptCount val="1"/>
                <c:pt idx="0">
                  <c:v>Costela</c:v>
                </c:pt>
              </c:strCache>
            </c:strRef>
          </c:tx>
          <c:spPr>
            <a:ln w="349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'Saz-SuínoLombo'!$G$38:$G$49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'Saz-SuínoLombo'!$J$38:$J$49</c:f>
              <c:numCache>
                <c:formatCode>0.00</c:formatCode>
                <c:ptCount val="12"/>
                <c:pt idx="0">
                  <c:v>102.79827497424853</c:v>
                </c:pt>
                <c:pt idx="1">
                  <c:v>95.013581544076885</c:v>
                </c:pt>
                <c:pt idx="2">
                  <c:v>93.343482088296881</c:v>
                </c:pt>
                <c:pt idx="3">
                  <c:v>93.380893270606038</c:v>
                </c:pt>
                <c:pt idx="4">
                  <c:v>95.579503259401136</c:v>
                </c:pt>
                <c:pt idx="5">
                  <c:v>98.551387966842583</c:v>
                </c:pt>
                <c:pt idx="6">
                  <c:v>99.736585447307007</c:v>
                </c:pt>
                <c:pt idx="7">
                  <c:v>102.08026377441952</c:v>
                </c:pt>
                <c:pt idx="8">
                  <c:v>103.11029993368678</c:v>
                </c:pt>
                <c:pt idx="9">
                  <c:v>104.34381729949682</c:v>
                </c:pt>
                <c:pt idx="10">
                  <c:v>106.84213072435466</c:v>
                </c:pt>
                <c:pt idx="11">
                  <c:v>106.54948551720261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'Saz-SuínoLombo'!$K$37</c:f>
              <c:strCache>
                <c:ptCount val="1"/>
                <c:pt idx="0">
                  <c:v>Carré</c:v>
                </c:pt>
              </c:strCache>
            </c:strRef>
          </c:tx>
          <c:spPr>
            <a:ln w="349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'Saz-SuínoLombo'!$G$38:$G$49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'Saz-SuínoLombo'!$K$38:$K$49</c:f>
              <c:numCache>
                <c:formatCode>0.00</c:formatCode>
                <c:ptCount val="12"/>
                <c:pt idx="0">
                  <c:v>106.53667324994881</c:v>
                </c:pt>
                <c:pt idx="1">
                  <c:v>98.467425163543965</c:v>
                </c:pt>
                <c:pt idx="2">
                  <c:v>96.86825124066128</c:v>
                </c:pt>
                <c:pt idx="3">
                  <c:v>94.595129893669878</c:v>
                </c:pt>
                <c:pt idx="4">
                  <c:v>92.521005733638191</c:v>
                </c:pt>
                <c:pt idx="5">
                  <c:v>94.368862335789416</c:v>
                </c:pt>
                <c:pt idx="6">
                  <c:v>93.398687867606526</c:v>
                </c:pt>
                <c:pt idx="7">
                  <c:v>96.381446189203558</c:v>
                </c:pt>
                <c:pt idx="8">
                  <c:v>101.89744271441533</c:v>
                </c:pt>
                <c:pt idx="9">
                  <c:v>106.95235647416871</c:v>
                </c:pt>
                <c:pt idx="10">
                  <c:v>111.05925865583633</c:v>
                </c:pt>
                <c:pt idx="11">
                  <c:v>109.35694240772155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'Saz-SuínoLombo'!$L$37</c:f>
              <c:strCache>
                <c:ptCount val="1"/>
                <c:pt idx="0">
                  <c:v>Paleta sem osso</c:v>
                </c:pt>
              </c:strCache>
            </c:strRef>
          </c:tx>
          <c:spPr>
            <a:ln w="349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'Saz-SuínoLombo'!$G$38:$G$49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'Saz-SuínoLombo'!$L$38:$L$49</c:f>
              <c:numCache>
                <c:formatCode>0.00</c:formatCode>
                <c:ptCount val="12"/>
                <c:pt idx="0">
                  <c:v>106.46410102038753</c:v>
                </c:pt>
                <c:pt idx="1">
                  <c:v>100.93029772282888</c:v>
                </c:pt>
                <c:pt idx="2">
                  <c:v>98.579697608236586</c:v>
                </c:pt>
                <c:pt idx="3">
                  <c:v>96.034031609242618</c:v>
                </c:pt>
                <c:pt idx="4">
                  <c:v>95.503886503099878</c:v>
                </c:pt>
                <c:pt idx="5">
                  <c:v>93.394058069106805</c:v>
                </c:pt>
                <c:pt idx="6">
                  <c:v>90.889534743607129</c:v>
                </c:pt>
                <c:pt idx="7">
                  <c:v>94.146200893193665</c:v>
                </c:pt>
                <c:pt idx="8">
                  <c:v>99.509180155463596</c:v>
                </c:pt>
                <c:pt idx="9">
                  <c:v>105.91251375929478</c:v>
                </c:pt>
                <c:pt idx="10">
                  <c:v>110.37059795655847</c:v>
                </c:pt>
                <c:pt idx="11">
                  <c:v>110.72401368723267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442618688"/>
        <c:axId val="1442627936"/>
      </c:lineChart>
      <c:catAx>
        <c:axId val="144261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2627936"/>
        <c:crossesAt val="100"/>
        <c:auto val="1"/>
        <c:lblAlgn val="ctr"/>
        <c:lblOffset val="100"/>
        <c:noMultiLvlLbl val="0"/>
      </c:catAx>
      <c:valAx>
        <c:axId val="1442627936"/>
        <c:scaling>
          <c:orientation val="minMax"/>
          <c:min val="80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261868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61592300962376E-2"/>
          <c:y val="8.7962962962962965E-2"/>
          <c:w val="0.87129396325459318"/>
          <c:h val="0.74719752145624596"/>
        </c:manualLayout>
      </c:layout>
      <c:lineChart>
        <c:grouping val="standard"/>
        <c:varyColors val="0"/>
        <c:ser>
          <c:idx val="0"/>
          <c:order val="0"/>
          <c:tx>
            <c:strRef>
              <c:f>Suínos!$I$204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Suínos!$B$205:$B$216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Suínos!$I$205:$I$216</c:f>
              <c:numCache>
                <c:formatCode>0.00</c:formatCode>
                <c:ptCount val="12"/>
                <c:pt idx="0">
                  <c:v>34.1</c:v>
                </c:pt>
                <c:pt idx="1">
                  <c:v>29.6</c:v>
                </c:pt>
                <c:pt idx="2">
                  <c:v>43</c:v>
                </c:pt>
                <c:pt idx="3">
                  <c:v>44.7</c:v>
                </c:pt>
                <c:pt idx="4">
                  <c:v>39.200000000000003</c:v>
                </c:pt>
                <c:pt idx="5">
                  <c:v>41.3</c:v>
                </c:pt>
                <c:pt idx="6">
                  <c:v>38.200000000000003</c:v>
                </c:pt>
                <c:pt idx="7">
                  <c:v>41.9</c:v>
                </c:pt>
                <c:pt idx="8">
                  <c:v>44.6</c:v>
                </c:pt>
                <c:pt idx="9">
                  <c:v>42.3</c:v>
                </c:pt>
                <c:pt idx="10">
                  <c:v>36.1</c:v>
                </c:pt>
                <c:pt idx="11">
                  <c:v>28.5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Suínos!$J$204</c:f>
              <c:strCache>
                <c:ptCount val="1"/>
                <c:pt idx="0">
                  <c:v>2011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Suínos!$B$205:$B$216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Suínos!$J$205:$J$216</c:f>
              <c:numCache>
                <c:formatCode>0.00</c:formatCode>
                <c:ptCount val="12"/>
                <c:pt idx="0">
                  <c:v>29</c:v>
                </c:pt>
                <c:pt idx="1">
                  <c:v>32.799999999999997</c:v>
                </c:pt>
                <c:pt idx="2">
                  <c:v>37.299999999999997</c:v>
                </c:pt>
                <c:pt idx="3">
                  <c:v>44.1</c:v>
                </c:pt>
                <c:pt idx="4">
                  <c:v>38.700000000000003</c:v>
                </c:pt>
                <c:pt idx="5">
                  <c:v>46</c:v>
                </c:pt>
                <c:pt idx="6">
                  <c:v>30</c:v>
                </c:pt>
                <c:pt idx="7">
                  <c:v>38.700000000000003</c:v>
                </c:pt>
                <c:pt idx="8">
                  <c:v>35.1</c:v>
                </c:pt>
                <c:pt idx="9">
                  <c:v>38.4</c:v>
                </c:pt>
                <c:pt idx="10">
                  <c:v>35.700000000000003</c:v>
                </c:pt>
                <c:pt idx="11">
                  <c:v>30.1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Suínos!$K$204</c:f>
              <c:strCache>
                <c:ptCount val="1"/>
                <c:pt idx="0">
                  <c:v>2012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Suínos!$B$205:$B$216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Suínos!$K$205:$K$216</c:f>
              <c:numCache>
                <c:formatCode>0.00</c:formatCode>
                <c:ptCount val="12"/>
                <c:pt idx="0">
                  <c:v>30.7</c:v>
                </c:pt>
                <c:pt idx="1">
                  <c:v>30.8</c:v>
                </c:pt>
                <c:pt idx="2">
                  <c:v>40.6</c:v>
                </c:pt>
                <c:pt idx="3">
                  <c:v>41.4</c:v>
                </c:pt>
                <c:pt idx="4">
                  <c:v>47</c:v>
                </c:pt>
                <c:pt idx="5">
                  <c:v>38.5</c:v>
                </c:pt>
                <c:pt idx="6">
                  <c:v>37.6</c:v>
                </c:pt>
                <c:pt idx="7">
                  <c:v>47</c:v>
                </c:pt>
                <c:pt idx="8">
                  <c:v>54.5</c:v>
                </c:pt>
                <c:pt idx="9">
                  <c:v>54.2</c:v>
                </c:pt>
                <c:pt idx="10">
                  <c:v>44.4</c:v>
                </c:pt>
                <c:pt idx="11">
                  <c:v>32.299999999999997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Suínos!$L$204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Suínos!$B$205:$B$216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Suínos!$L$205:$L$216</c:f>
              <c:numCache>
                <c:formatCode>0.00</c:formatCode>
                <c:ptCount val="12"/>
                <c:pt idx="0">
                  <c:v>34.6</c:v>
                </c:pt>
                <c:pt idx="1">
                  <c:v>34.6</c:v>
                </c:pt>
                <c:pt idx="2">
                  <c:v>32.700000000000003</c:v>
                </c:pt>
                <c:pt idx="3">
                  <c:v>29.4</c:v>
                </c:pt>
                <c:pt idx="4">
                  <c:v>37.200000000000003</c:v>
                </c:pt>
                <c:pt idx="5">
                  <c:v>34.299999999999997</c:v>
                </c:pt>
                <c:pt idx="6">
                  <c:v>43.5</c:v>
                </c:pt>
                <c:pt idx="7">
                  <c:v>45.7</c:v>
                </c:pt>
                <c:pt idx="8">
                  <c:v>39.9</c:v>
                </c:pt>
                <c:pt idx="9">
                  <c:v>44.9</c:v>
                </c:pt>
                <c:pt idx="10">
                  <c:v>31.7</c:v>
                </c:pt>
                <c:pt idx="11">
                  <c:v>31.2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Suínos!$M$204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Suínos!$B$205:$B$216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Suínos!$M$205:$M$216</c:f>
              <c:numCache>
                <c:formatCode>0.00</c:formatCode>
                <c:ptCount val="12"/>
                <c:pt idx="0">
                  <c:v>29.2</c:v>
                </c:pt>
                <c:pt idx="1">
                  <c:v>31.1</c:v>
                </c:pt>
                <c:pt idx="2">
                  <c:v>32.299999999999997</c:v>
                </c:pt>
                <c:pt idx="3">
                  <c:v>36.700000000000003</c:v>
                </c:pt>
                <c:pt idx="4">
                  <c:v>32.5</c:v>
                </c:pt>
                <c:pt idx="5">
                  <c:v>38.9</c:v>
                </c:pt>
                <c:pt idx="6">
                  <c:v>34.5</c:v>
                </c:pt>
                <c:pt idx="7">
                  <c:v>35.5</c:v>
                </c:pt>
                <c:pt idx="8">
                  <c:v>36</c:v>
                </c:pt>
                <c:pt idx="9">
                  <c:v>43.6</c:v>
                </c:pt>
                <c:pt idx="10">
                  <c:v>36.705571999999997</c:v>
                </c:pt>
                <c:pt idx="11">
                  <c:v>31.4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Suínos!$N$204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Suínos!$B$205:$B$216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Suínos!$N$205:$N$216</c:f>
              <c:numCache>
                <c:formatCode>0.00</c:formatCode>
                <c:ptCount val="12"/>
                <c:pt idx="0">
                  <c:v>23.8</c:v>
                </c:pt>
                <c:pt idx="1">
                  <c:v>21.989750000000001</c:v>
                </c:pt>
                <c:pt idx="2">
                  <c:v>30.639182000000002</c:v>
                </c:pt>
                <c:pt idx="3">
                  <c:v>35.949913000000002</c:v>
                </c:pt>
                <c:pt idx="4">
                  <c:v>40.697668999999998</c:v>
                </c:pt>
                <c:pt idx="5">
                  <c:v>40.6</c:v>
                </c:pt>
                <c:pt idx="6">
                  <c:v>54.9</c:v>
                </c:pt>
                <c:pt idx="7">
                  <c:v>42.134915999999997</c:v>
                </c:pt>
                <c:pt idx="8">
                  <c:v>45.161333999999997</c:v>
                </c:pt>
                <c:pt idx="9">
                  <c:v>44</c:v>
                </c:pt>
                <c:pt idx="10">
                  <c:v>55.3</c:v>
                </c:pt>
                <c:pt idx="11">
                  <c:v>37.6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Suínos!$O$204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Suínos!$B$205:$B$216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Suínos!$O$205:$O$216</c:f>
              <c:numCache>
                <c:formatCode>0.00</c:formatCode>
                <c:ptCount val="12"/>
                <c:pt idx="0">
                  <c:v>39.143028999999999</c:v>
                </c:pt>
                <c:pt idx="1">
                  <c:v>43.841256999999999</c:v>
                </c:pt>
                <c:pt idx="2">
                  <c:v>56.728318999999999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9544480"/>
        <c:axId val="1469539040"/>
      </c:lineChart>
      <c:catAx>
        <c:axId val="146954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9539040"/>
        <c:crosses val="autoZero"/>
        <c:auto val="1"/>
        <c:lblAlgn val="ctr"/>
        <c:lblOffset val="100"/>
        <c:noMultiLvlLbl val="0"/>
      </c:catAx>
      <c:valAx>
        <c:axId val="1469539040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 smtClean="0"/>
                  <a:t>VOLUME EXPORTADO</a:t>
                </a:r>
                <a:r>
                  <a:rPr lang="pt-BR" baseline="0" dirty="0" smtClean="0"/>
                  <a:t> (em 1.000T)</a:t>
                </a:r>
                <a:endParaRPr lang="pt-B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954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28926071741031"/>
          <c:y val="2.7785013612754116E-2"/>
          <c:w val="0.87696741032370951"/>
          <c:h val="0.88923334426858158"/>
        </c:manualLayout>
      </c:layout>
      <c:line3DChart>
        <c:grouping val="standard"/>
        <c:varyColors val="0"/>
        <c:ser>
          <c:idx val="0"/>
          <c:order val="0"/>
          <c:tx>
            <c:strRef>
              <c:f>Plan2!$B$9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009E00"/>
            </a:solidFill>
            <a:ln>
              <a:noFill/>
            </a:ln>
            <a:effectLst/>
            <a:sp3d/>
          </c:spPr>
          <c:cat>
            <c:numRef>
              <c:f>Plan2!$A$10:$A$64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Plan2!$B$10:$B$64</c:f>
              <c:numCache>
                <c:formatCode>_-* #,##0_-;\-* #,##0_-;_-* "-"??_-;_-@_-</c:formatCode>
                <c:ptCount val="5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9</c:v>
                </c:pt>
                <c:pt idx="16">
                  <c:v>20</c:v>
                </c:pt>
                <c:pt idx="17">
                  <c:v>33</c:v>
                </c:pt>
                <c:pt idx="18">
                  <c:v>51</c:v>
                </c:pt>
                <c:pt idx="19">
                  <c:v>81</c:v>
                </c:pt>
                <c:pt idx="20">
                  <c:v>169</c:v>
                </c:pt>
                <c:pt idx="21">
                  <c:v>294</c:v>
                </c:pt>
                <c:pt idx="22">
                  <c:v>302</c:v>
                </c:pt>
                <c:pt idx="23">
                  <c:v>290</c:v>
                </c:pt>
                <c:pt idx="24">
                  <c:v>280</c:v>
                </c:pt>
                <c:pt idx="25">
                  <c:v>273</c:v>
                </c:pt>
                <c:pt idx="26">
                  <c:v>225</c:v>
                </c:pt>
                <c:pt idx="27">
                  <c:v>215</c:v>
                </c:pt>
                <c:pt idx="28">
                  <c:v>236</c:v>
                </c:pt>
                <c:pt idx="29">
                  <c:v>244</c:v>
                </c:pt>
                <c:pt idx="30">
                  <c:v>300</c:v>
                </c:pt>
                <c:pt idx="31">
                  <c:v>322</c:v>
                </c:pt>
                <c:pt idx="32">
                  <c:v>378</c:v>
                </c:pt>
                <c:pt idx="33">
                  <c:v>417</c:v>
                </c:pt>
                <c:pt idx="34">
                  <c:v>481</c:v>
                </c:pt>
                <c:pt idx="35">
                  <c:v>428</c:v>
                </c:pt>
                <c:pt idx="36">
                  <c:v>560</c:v>
                </c:pt>
                <c:pt idx="37">
                  <c:v>619</c:v>
                </c:pt>
                <c:pt idx="38">
                  <c:v>584</c:v>
                </c:pt>
                <c:pt idx="39">
                  <c:v>735</c:v>
                </c:pt>
                <c:pt idx="40">
                  <c:v>870</c:v>
                </c:pt>
                <c:pt idx="41">
                  <c:v>1226</c:v>
                </c:pt>
                <c:pt idx="42">
                  <c:v>1577</c:v>
                </c:pt>
                <c:pt idx="43">
                  <c:v>1903</c:v>
                </c:pt>
                <c:pt idx="44">
                  <c:v>2416</c:v>
                </c:pt>
                <c:pt idx="45">
                  <c:v>2739</c:v>
                </c:pt>
                <c:pt idx="46">
                  <c:v>2502</c:v>
                </c:pt>
                <c:pt idx="47">
                  <c:v>2922</c:v>
                </c:pt>
                <c:pt idx="48">
                  <c:v>3242</c:v>
                </c:pt>
                <c:pt idx="49">
                  <c:v>3222</c:v>
                </c:pt>
                <c:pt idx="50">
                  <c:v>3272</c:v>
                </c:pt>
                <c:pt idx="51">
                  <c:v>3443</c:v>
                </c:pt>
                <c:pt idx="52">
                  <c:v>3508</c:v>
                </c:pt>
                <c:pt idx="53">
                  <c:v>3482</c:v>
                </c:pt>
                <c:pt idx="54">
                  <c:v>3558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Plan2!$C$9</c:f>
              <c:strCache>
                <c:ptCount val="1"/>
                <c:pt idx="0">
                  <c:v>EUA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cat>
            <c:numRef>
              <c:f>Plan2!$A$10:$A$64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Plan2!$C$10:$C$64</c:f>
              <c:numCache>
                <c:formatCode>_-* #,##0_-;\-* #,##0_-;_-* "-"??_-;_-@_-</c:formatCode>
                <c:ptCount val="55"/>
                <c:pt idx="0">
                  <c:v>42</c:v>
                </c:pt>
                <c:pt idx="1">
                  <c:v>68</c:v>
                </c:pt>
                <c:pt idx="2">
                  <c:v>78</c:v>
                </c:pt>
                <c:pt idx="3">
                  <c:v>51</c:v>
                </c:pt>
                <c:pt idx="4">
                  <c:v>50</c:v>
                </c:pt>
                <c:pt idx="5">
                  <c:v>40</c:v>
                </c:pt>
                <c:pt idx="6">
                  <c:v>41</c:v>
                </c:pt>
                <c:pt idx="7">
                  <c:v>36</c:v>
                </c:pt>
                <c:pt idx="8">
                  <c:v>39</c:v>
                </c:pt>
                <c:pt idx="9">
                  <c:v>38</c:v>
                </c:pt>
                <c:pt idx="10">
                  <c:v>43</c:v>
                </c:pt>
                <c:pt idx="11">
                  <c:v>46</c:v>
                </c:pt>
                <c:pt idx="12">
                  <c:v>43</c:v>
                </c:pt>
                <c:pt idx="13">
                  <c:v>43</c:v>
                </c:pt>
                <c:pt idx="14">
                  <c:v>52</c:v>
                </c:pt>
                <c:pt idx="15">
                  <c:v>62</c:v>
                </c:pt>
                <c:pt idx="16">
                  <c:v>130</c:v>
                </c:pt>
                <c:pt idx="17">
                  <c:v>142</c:v>
                </c:pt>
                <c:pt idx="18">
                  <c:v>150</c:v>
                </c:pt>
                <c:pt idx="19">
                  <c:v>182</c:v>
                </c:pt>
                <c:pt idx="20">
                  <c:v>257</c:v>
                </c:pt>
                <c:pt idx="21">
                  <c:v>326</c:v>
                </c:pt>
                <c:pt idx="22">
                  <c:v>227</c:v>
                </c:pt>
                <c:pt idx="23">
                  <c:v>196</c:v>
                </c:pt>
                <c:pt idx="24">
                  <c:v>185</c:v>
                </c:pt>
                <c:pt idx="25">
                  <c:v>189</c:v>
                </c:pt>
                <c:pt idx="26">
                  <c:v>257</c:v>
                </c:pt>
                <c:pt idx="27">
                  <c:v>341</c:v>
                </c:pt>
                <c:pt idx="28">
                  <c:v>347</c:v>
                </c:pt>
                <c:pt idx="29">
                  <c:v>369</c:v>
                </c:pt>
                <c:pt idx="30">
                  <c:v>518</c:v>
                </c:pt>
                <c:pt idx="31">
                  <c:v>572</c:v>
                </c:pt>
                <c:pt idx="32">
                  <c:v>675</c:v>
                </c:pt>
                <c:pt idx="33">
                  <c:v>891</c:v>
                </c:pt>
                <c:pt idx="34">
                  <c:v>1304</c:v>
                </c:pt>
                <c:pt idx="35">
                  <c:v>1766</c:v>
                </c:pt>
                <c:pt idx="36">
                  <c:v>2005</c:v>
                </c:pt>
                <c:pt idx="37">
                  <c:v>1997</c:v>
                </c:pt>
                <c:pt idx="38">
                  <c:v>1978</c:v>
                </c:pt>
                <c:pt idx="39">
                  <c:v>2080</c:v>
                </c:pt>
                <c:pt idx="40">
                  <c:v>2231</c:v>
                </c:pt>
                <c:pt idx="41">
                  <c:v>2520</c:v>
                </c:pt>
                <c:pt idx="42">
                  <c:v>2181</c:v>
                </c:pt>
                <c:pt idx="43">
                  <c:v>2232</c:v>
                </c:pt>
                <c:pt idx="44">
                  <c:v>2170</c:v>
                </c:pt>
                <c:pt idx="45">
                  <c:v>2360</c:v>
                </c:pt>
                <c:pt idx="46">
                  <c:v>2361</c:v>
                </c:pt>
                <c:pt idx="47">
                  <c:v>2678</c:v>
                </c:pt>
                <c:pt idx="48">
                  <c:v>3157</c:v>
                </c:pt>
                <c:pt idx="49">
                  <c:v>3093</c:v>
                </c:pt>
                <c:pt idx="50">
                  <c:v>3067</c:v>
                </c:pt>
                <c:pt idx="51">
                  <c:v>3165</c:v>
                </c:pt>
                <c:pt idx="52">
                  <c:v>3300</c:v>
                </c:pt>
                <c:pt idx="53">
                  <c:v>3332</c:v>
                </c:pt>
                <c:pt idx="54">
                  <c:v>3313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3709328"/>
        <c:axId val="1593709872"/>
        <c:axId val="705767616"/>
      </c:line3DChart>
      <c:catAx>
        <c:axId val="159370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93709872"/>
        <c:crosses val="autoZero"/>
        <c:auto val="1"/>
        <c:lblAlgn val="ctr"/>
        <c:lblOffset val="100"/>
        <c:noMultiLvlLbl val="0"/>
      </c:catAx>
      <c:valAx>
        <c:axId val="159370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b="1" dirty="0">
                    <a:solidFill>
                      <a:schemeClr val="tx1"/>
                    </a:solidFill>
                  </a:rPr>
                  <a:t>Mil toneladas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93709328"/>
        <c:crosses val="autoZero"/>
        <c:crossBetween val="between"/>
      </c:valAx>
      <c:serAx>
        <c:axId val="705767616"/>
        <c:scaling>
          <c:orientation val="minMax"/>
        </c:scaling>
        <c:delete val="1"/>
        <c:axPos val="b"/>
        <c:majorTickMark val="out"/>
        <c:minorTickMark val="none"/>
        <c:tickLblPos val="nextTo"/>
        <c:crossAx val="159370987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'Rel. Volume'!$IW$6:$IW$16</c:f>
              <c:strCache>
                <c:ptCount val="11"/>
                <c:pt idx="0">
                  <c:v>Oriente Médio</c:v>
                </c:pt>
                <c:pt idx="1">
                  <c:v>Japão</c:v>
                </c:pt>
                <c:pt idx="2">
                  <c:v>EU</c:v>
                </c:pt>
                <c:pt idx="3">
                  <c:v>China</c:v>
                </c:pt>
                <c:pt idx="4">
                  <c:v>Hong Kong</c:v>
                </c:pt>
                <c:pt idx="5">
                  <c:v>África do Sul</c:v>
                </c:pt>
                <c:pt idx="6">
                  <c:v>Venezuela</c:v>
                </c:pt>
                <c:pt idx="7">
                  <c:v>Cuba</c:v>
                </c:pt>
                <c:pt idx="8">
                  <c:v>Coreia do Sul</c:v>
                </c:pt>
                <c:pt idx="9">
                  <c:v>Rússia</c:v>
                </c:pt>
                <c:pt idx="10">
                  <c:v>Outros</c:v>
                </c:pt>
              </c:strCache>
            </c:strRef>
          </c:cat>
          <c:val>
            <c:numRef>
              <c:f>'Rel. Volume'!$IX$6:$IX$16</c:f>
              <c:numCache>
                <c:formatCode>#,##0</c:formatCode>
                <c:ptCount val="11"/>
                <c:pt idx="0">
                  <c:v>1564.5825950000001</c:v>
                </c:pt>
                <c:pt idx="1">
                  <c:v>420.50386099999997</c:v>
                </c:pt>
                <c:pt idx="2">
                  <c:v>400.36120099999999</c:v>
                </c:pt>
                <c:pt idx="3">
                  <c:v>307.04226699999998</c:v>
                </c:pt>
                <c:pt idx="4">
                  <c:v>236.290818</c:v>
                </c:pt>
                <c:pt idx="5">
                  <c:v>227.26974100000001</c:v>
                </c:pt>
                <c:pt idx="6">
                  <c:v>132.08016799999999</c:v>
                </c:pt>
                <c:pt idx="7">
                  <c:v>99.663781999999998</c:v>
                </c:pt>
                <c:pt idx="8">
                  <c:v>93.284678999999997</c:v>
                </c:pt>
                <c:pt idx="9">
                  <c:v>90.534256999999997</c:v>
                </c:pt>
                <c:pt idx="10">
                  <c:v>645.54869199999996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/>
      <c:overlay val="0"/>
      <c:spPr>
        <a:solidFill>
          <a:schemeClr val="bg1">
            <a:alpha val="70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layout>
                <c:manualLayout>
                  <c:x val="-4.6044098886772147E-2"/>
                  <c:y val="5.09289112601817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6740164811286843E-2"/>
                  <c:y val="3.56502378821272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8227410958447198E-2"/>
                  <c:y val="7.639336689027242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1664505051315605"/>
                  <c:y val="-2.03715645040727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0897103403202736"/>
                  <c:y val="-5.6021802386199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2183312071675071E-2"/>
                  <c:y val="-7.63933668902726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8417639554708792E-2"/>
                  <c:y val="-6.36611390752272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4.1439688998094908E-2"/>
                  <c:y val="-1.7825118941063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Plan1!$G$5:$G$16</c:f>
              <c:strCache>
                <c:ptCount val="12"/>
                <c:pt idx="0">
                  <c:v>Rússia</c:v>
                </c:pt>
                <c:pt idx="1">
                  <c:v>Hong Kong</c:v>
                </c:pt>
                <c:pt idx="2">
                  <c:v>Angola</c:v>
                </c:pt>
                <c:pt idx="3">
                  <c:v>Cingapura</c:v>
                </c:pt>
                <c:pt idx="4">
                  <c:v>Uruguai</c:v>
                </c:pt>
                <c:pt idx="5">
                  <c:v>Argentina</c:v>
                </c:pt>
                <c:pt idx="6">
                  <c:v>Venezuela</c:v>
                </c:pt>
                <c:pt idx="7">
                  <c:v>Chile</c:v>
                </c:pt>
                <c:pt idx="8">
                  <c:v>Geórgia</c:v>
                </c:pt>
                <c:pt idx="9">
                  <c:v>Oriente Médio</c:v>
                </c:pt>
                <c:pt idx="10">
                  <c:v>China</c:v>
                </c:pt>
                <c:pt idx="11">
                  <c:v>Outros</c:v>
                </c:pt>
              </c:strCache>
            </c:strRef>
          </c:cat>
          <c:val>
            <c:numRef>
              <c:f>Plan1!$I$5:$I$16</c:f>
              <c:numCache>
                <c:formatCode>0</c:formatCode>
                <c:ptCount val="12"/>
                <c:pt idx="0">
                  <c:v>239.99299999999999</c:v>
                </c:pt>
                <c:pt idx="1">
                  <c:v>123.73346100000001</c:v>
                </c:pt>
                <c:pt idx="2">
                  <c:v>35.569876000000001</c:v>
                </c:pt>
                <c:pt idx="3">
                  <c:v>28.079922</c:v>
                </c:pt>
                <c:pt idx="4">
                  <c:v>22.294253000000001</c:v>
                </c:pt>
                <c:pt idx="5">
                  <c:v>10.888801000000001</c:v>
                </c:pt>
                <c:pt idx="6">
                  <c:v>9.9486279999999994</c:v>
                </c:pt>
                <c:pt idx="7">
                  <c:v>8.2740460000000002</c:v>
                </c:pt>
                <c:pt idx="8">
                  <c:v>7.4298539999999997</c:v>
                </c:pt>
                <c:pt idx="9">
                  <c:v>5.739611</c:v>
                </c:pt>
                <c:pt idx="10">
                  <c:v>5.2252359999999998</c:v>
                </c:pt>
                <c:pt idx="11">
                  <c:v>40.770465999999999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/>
      <c:overlay val="0"/>
      <c:spPr>
        <a:solidFill>
          <a:schemeClr val="bg1">
            <a:alpha val="70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Plan1!$K$20</c:f>
              <c:strCache>
                <c:ptCount val="1"/>
                <c:pt idx="0">
                  <c:v>Brasil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Plan1!$J$21:$J$23</c:f>
              <c:strCache>
                <c:ptCount val="3"/>
                <c:pt idx="0">
                  <c:v>Suína</c:v>
                </c:pt>
                <c:pt idx="1">
                  <c:v>Bovina</c:v>
                </c:pt>
                <c:pt idx="2">
                  <c:v>Frango</c:v>
                </c:pt>
              </c:strCache>
            </c:strRef>
          </c:cat>
          <c:val>
            <c:numRef>
              <c:f>Plan1!$K$21:$K$23</c:f>
              <c:numCache>
                <c:formatCode>0%</c:formatCode>
                <c:ptCount val="3"/>
                <c:pt idx="0">
                  <c:v>0.84506130357142861</c:v>
                </c:pt>
                <c:pt idx="1">
                  <c:v>0.86480683793445889</c:v>
                </c:pt>
                <c:pt idx="2">
                  <c:v>0.68117387234042548</c:v>
                </c:pt>
              </c:numCache>
            </c:numRef>
          </c:val>
        </c:ser>
        <c:ser>
          <c:idx val="1"/>
          <c:order val="1"/>
          <c:tx>
            <c:strRef>
              <c:f>Plan1!$L$20</c:f>
              <c:strCache>
                <c:ptCount val="1"/>
                <c:pt idx="0">
                  <c:v>Exterior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Plan1!$J$21:$J$23</c:f>
              <c:strCache>
                <c:ptCount val="3"/>
                <c:pt idx="0">
                  <c:v>Suína</c:v>
                </c:pt>
                <c:pt idx="1">
                  <c:v>Bovina</c:v>
                </c:pt>
                <c:pt idx="2">
                  <c:v>Frango</c:v>
                </c:pt>
              </c:strCache>
            </c:strRef>
          </c:cat>
          <c:val>
            <c:numRef>
              <c:f>Plan1!$L$21:$L$23</c:f>
              <c:numCache>
                <c:formatCode>0%</c:formatCode>
                <c:ptCount val="3"/>
                <c:pt idx="0">
                  <c:v>0.15493869642857142</c:v>
                </c:pt>
                <c:pt idx="1">
                  <c:v>0.13519316206554122</c:v>
                </c:pt>
                <c:pt idx="2">
                  <c:v>0.31882612765957447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5129360"/>
        <c:axId val="1485132080"/>
      </c:barChart>
      <c:catAx>
        <c:axId val="1485129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485132080"/>
        <c:crosses val="autoZero"/>
        <c:auto val="1"/>
        <c:lblAlgn val="ctr"/>
        <c:lblOffset val="100"/>
        <c:noMultiLvlLbl val="0"/>
      </c:catAx>
      <c:valAx>
        <c:axId val="1485132080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8512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2100928354745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8789435774065802"/>
          <c:y val="0.13896604387866152"/>
          <c:w val="0.4564669894607658"/>
          <c:h val="0.65744538030307176"/>
        </c:manualLayout>
      </c:layout>
      <c:doughnutChart>
        <c:varyColors val="1"/>
        <c:ser>
          <c:idx val="0"/>
          <c:order val="0"/>
          <c:tx>
            <c:strRef>
              <c:f>Plan2!$R$39</c:f>
              <c:strCache>
                <c:ptCount val="1"/>
                <c:pt idx="0">
                  <c:v>Bovina de primeira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Plan2!$S$38:$X$38</c:f>
              <c:strCache>
                <c:ptCount val="6"/>
                <c:pt idx="0">
                  <c:v>Até 830</c:v>
                </c:pt>
                <c:pt idx="1">
                  <c:v>Mais de 830 a 1.245</c:v>
                </c:pt>
                <c:pt idx="2">
                  <c:v>Mais de 1.245 a 2.490</c:v>
                </c:pt>
                <c:pt idx="3">
                  <c:v>Mais de 2.490 a 4.150</c:v>
                </c:pt>
                <c:pt idx="4">
                  <c:v>Mais de 4.150 a 6.225</c:v>
                </c:pt>
                <c:pt idx="5">
                  <c:v>Mais de 6.225</c:v>
                </c:pt>
              </c:strCache>
            </c:strRef>
          </c:cat>
          <c:val>
            <c:numRef>
              <c:f>Plan2!$S$39:$X$39</c:f>
              <c:numCache>
                <c:formatCode>0%</c:formatCode>
                <c:ptCount val="6"/>
                <c:pt idx="0">
                  <c:v>6.8218836830506849E-2</c:v>
                </c:pt>
                <c:pt idx="1">
                  <c:v>0.10328638497652583</c:v>
                </c:pt>
                <c:pt idx="2">
                  <c:v>0.1364376736610137</c:v>
                </c:pt>
                <c:pt idx="3">
                  <c:v>0.1908594423684967</c:v>
                </c:pt>
                <c:pt idx="4">
                  <c:v>0.22975950943757786</c:v>
                </c:pt>
                <c:pt idx="5">
                  <c:v>0.27143815272587912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8147235413291982"/>
          <c:y val="0.16123330473736472"/>
          <c:w val="0.41068107454531183"/>
          <c:h val="0.68284449062088026"/>
        </c:manualLayout>
      </c:layout>
      <c:doughnutChart>
        <c:varyColors val="1"/>
        <c:ser>
          <c:idx val="0"/>
          <c:order val="0"/>
          <c:tx>
            <c:strRef>
              <c:f>Plan2!$R$40</c:f>
              <c:strCache>
                <c:ptCount val="1"/>
                <c:pt idx="0">
                  <c:v>Bovina de segunda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Plan2!$S$38:$X$38</c:f>
              <c:strCache>
                <c:ptCount val="6"/>
                <c:pt idx="0">
                  <c:v>Até 830</c:v>
                </c:pt>
                <c:pt idx="1">
                  <c:v>Mais de 830 a 1.245</c:v>
                </c:pt>
                <c:pt idx="2">
                  <c:v>Mais de 1.245 a 2.490</c:v>
                </c:pt>
                <c:pt idx="3">
                  <c:v>Mais de 2.490 a 4.150</c:v>
                </c:pt>
                <c:pt idx="4">
                  <c:v>Mais de 4.150 a 6.225</c:v>
                </c:pt>
                <c:pt idx="5">
                  <c:v>Mais de 6.225</c:v>
                </c:pt>
              </c:strCache>
            </c:strRef>
          </c:cat>
          <c:val>
            <c:numRef>
              <c:f>Plan2!$S$40:$X$40</c:f>
              <c:numCache>
                <c:formatCode>0%</c:formatCode>
                <c:ptCount val="6"/>
                <c:pt idx="0">
                  <c:v>0.14730670575302307</c:v>
                </c:pt>
                <c:pt idx="1">
                  <c:v>0.17097838035910587</c:v>
                </c:pt>
                <c:pt idx="2">
                  <c:v>0.17891779650665687</c:v>
                </c:pt>
                <c:pt idx="3">
                  <c:v>0.17974838158055451</c:v>
                </c:pt>
                <c:pt idx="4">
                  <c:v>0.16965921582997434</c:v>
                </c:pt>
                <c:pt idx="5">
                  <c:v>0.15338951997068523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461716792210517"/>
          <c:y val="9.291521486643437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3632882215704817"/>
          <c:y val="0.12120789779326364"/>
          <c:w val="0.22030616871121148"/>
          <c:h val="0.63779271493502332"/>
        </c:manualLayout>
      </c:layout>
      <c:doughnutChart>
        <c:varyColors val="1"/>
        <c:ser>
          <c:idx val="0"/>
          <c:order val="0"/>
          <c:tx>
            <c:strRef>
              <c:f>Plan2!$R$41</c:f>
              <c:strCache>
                <c:ptCount val="1"/>
                <c:pt idx="0">
                  <c:v>Suína in natura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Plan2!$S$38:$X$38</c:f>
              <c:strCache>
                <c:ptCount val="6"/>
                <c:pt idx="0">
                  <c:v>Até 830</c:v>
                </c:pt>
                <c:pt idx="1">
                  <c:v>Mais de 830 a 1.245</c:v>
                </c:pt>
                <c:pt idx="2">
                  <c:v>Mais de 1.245 a 2.490</c:v>
                </c:pt>
                <c:pt idx="3">
                  <c:v>Mais de 2.490 a 4.150</c:v>
                </c:pt>
                <c:pt idx="4">
                  <c:v>Mais de 4.150 a 6.225</c:v>
                </c:pt>
                <c:pt idx="5">
                  <c:v>Mais de 6.225</c:v>
                </c:pt>
              </c:strCache>
            </c:strRef>
          </c:cat>
          <c:val>
            <c:numRef>
              <c:f>Plan2!$S$41:$X$41</c:f>
              <c:numCache>
                <c:formatCode>0%</c:formatCode>
                <c:ptCount val="6"/>
                <c:pt idx="0">
                  <c:v>7.8330294838750231E-2</c:v>
                </c:pt>
                <c:pt idx="1">
                  <c:v>0.10705978500031432</c:v>
                </c:pt>
                <c:pt idx="2">
                  <c:v>0.12950273464512477</c:v>
                </c:pt>
                <c:pt idx="3">
                  <c:v>0.21204501163009995</c:v>
                </c:pt>
                <c:pt idx="4">
                  <c:v>0.31294398692399567</c:v>
                </c:pt>
                <c:pt idx="5">
                  <c:v>0.16011818696171495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440234810543472E-2"/>
          <c:y val="0.72699954643775333"/>
          <c:w val="0.97556553721802741"/>
          <c:h val="0.1562388211393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C68E63-5F9B-4A87-BF6E-D7893E060F3A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5558A4C9-D543-4A93-A214-2446AA453D71}">
      <dgm:prSet phldrT="[Texto]"/>
      <dgm:spPr/>
      <dgm:t>
        <a:bodyPr/>
        <a:lstStyle/>
        <a:p>
          <a:r>
            <a:rPr lang="pt-BR" dirty="0" smtClean="0"/>
            <a:t>Produtor</a:t>
          </a:r>
          <a:endParaRPr lang="pt-BR" dirty="0"/>
        </a:p>
      </dgm:t>
    </dgm:pt>
    <dgm:pt modelId="{F3863B21-BA32-48AE-B281-E3B00601F28D}" type="parTrans" cxnId="{E2C43101-7DD6-4975-A4F2-F1A7C91E377E}">
      <dgm:prSet/>
      <dgm:spPr/>
      <dgm:t>
        <a:bodyPr/>
        <a:lstStyle/>
        <a:p>
          <a:endParaRPr lang="pt-BR"/>
        </a:p>
      </dgm:t>
    </dgm:pt>
    <dgm:pt modelId="{A87D8267-32AC-4B47-82E3-1EE5BD2A2118}" type="sibTrans" cxnId="{E2C43101-7DD6-4975-A4F2-F1A7C91E377E}">
      <dgm:prSet/>
      <dgm:spPr/>
      <dgm:t>
        <a:bodyPr/>
        <a:lstStyle/>
        <a:p>
          <a:endParaRPr lang="pt-BR"/>
        </a:p>
      </dgm:t>
    </dgm:pt>
    <dgm:pt modelId="{00985298-C31B-4318-B192-687B4907A3B2}">
      <dgm:prSet phldrT="[Texto]"/>
      <dgm:spPr/>
      <dgm:t>
        <a:bodyPr/>
        <a:lstStyle/>
        <a:p>
          <a:r>
            <a:rPr lang="pt-BR" dirty="0" smtClean="0"/>
            <a:t>Agroindústria integradora</a:t>
          </a:r>
          <a:endParaRPr lang="pt-BR" dirty="0"/>
        </a:p>
      </dgm:t>
    </dgm:pt>
    <dgm:pt modelId="{6FFA8D47-7578-4EAD-8193-068C5EFA501C}" type="parTrans" cxnId="{2E56B047-70A3-48D1-A2B0-86E4F25089B6}">
      <dgm:prSet/>
      <dgm:spPr/>
      <dgm:t>
        <a:bodyPr/>
        <a:lstStyle/>
        <a:p>
          <a:endParaRPr lang="pt-BR"/>
        </a:p>
      </dgm:t>
    </dgm:pt>
    <dgm:pt modelId="{ECEFDF7D-F642-47D6-AE12-4D1BF953E395}" type="sibTrans" cxnId="{2E56B047-70A3-48D1-A2B0-86E4F25089B6}">
      <dgm:prSet/>
      <dgm:spPr/>
      <dgm:t>
        <a:bodyPr/>
        <a:lstStyle/>
        <a:p>
          <a:endParaRPr lang="pt-BR"/>
        </a:p>
      </dgm:t>
    </dgm:pt>
    <dgm:pt modelId="{9BF00ABF-7AA8-4447-B5BA-0715474285A0}">
      <dgm:prSet/>
      <dgm:spPr/>
      <dgm:t>
        <a:bodyPr/>
        <a:lstStyle/>
        <a:p>
          <a:r>
            <a:rPr lang="pt-BR" dirty="0" smtClean="0"/>
            <a:t>Instalações</a:t>
          </a:r>
          <a:endParaRPr lang="pt-BR" dirty="0"/>
        </a:p>
      </dgm:t>
    </dgm:pt>
    <dgm:pt modelId="{4BC6A43D-944C-4A82-BA54-FAEB1A651782}" type="parTrans" cxnId="{B4481847-BAB7-41E4-A6E4-2A3838FEEDE6}">
      <dgm:prSet/>
      <dgm:spPr/>
      <dgm:t>
        <a:bodyPr/>
        <a:lstStyle/>
        <a:p>
          <a:endParaRPr lang="pt-BR"/>
        </a:p>
      </dgm:t>
    </dgm:pt>
    <dgm:pt modelId="{78417AB9-AB2A-4194-BA1A-639A4E9D604C}" type="sibTrans" cxnId="{B4481847-BAB7-41E4-A6E4-2A3838FEEDE6}">
      <dgm:prSet/>
      <dgm:spPr/>
      <dgm:t>
        <a:bodyPr/>
        <a:lstStyle/>
        <a:p>
          <a:endParaRPr lang="pt-BR"/>
        </a:p>
      </dgm:t>
    </dgm:pt>
    <dgm:pt modelId="{8403AE91-11E4-47A1-8865-6A6B0FA095D7}">
      <dgm:prSet/>
      <dgm:spPr/>
      <dgm:t>
        <a:bodyPr/>
        <a:lstStyle/>
        <a:p>
          <a:r>
            <a:rPr lang="pt-BR" dirty="0" err="1" smtClean="0"/>
            <a:t>Mão-de-obra</a:t>
          </a:r>
          <a:endParaRPr lang="pt-BR" dirty="0"/>
        </a:p>
      </dgm:t>
    </dgm:pt>
    <dgm:pt modelId="{BC88CA2A-DA58-40A9-AA7E-4E0D083F321B}" type="parTrans" cxnId="{FE42E5DC-900B-43A2-BE00-D17764D37454}">
      <dgm:prSet/>
      <dgm:spPr/>
      <dgm:t>
        <a:bodyPr/>
        <a:lstStyle/>
        <a:p>
          <a:endParaRPr lang="pt-BR"/>
        </a:p>
      </dgm:t>
    </dgm:pt>
    <dgm:pt modelId="{5F825907-249E-45E1-9E97-59F842FFED01}" type="sibTrans" cxnId="{FE42E5DC-900B-43A2-BE00-D17764D37454}">
      <dgm:prSet/>
      <dgm:spPr/>
      <dgm:t>
        <a:bodyPr/>
        <a:lstStyle/>
        <a:p>
          <a:endParaRPr lang="pt-BR"/>
        </a:p>
      </dgm:t>
    </dgm:pt>
    <dgm:pt modelId="{40E7470D-DE5E-44E9-92B5-551524A75380}">
      <dgm:prSet/>
      <dgm:spPr/>
      <dgm:t>
        <a:bodyPr/>
        <a:lstStyle/>
        <a:p>
          <a:r>
            <a:rPr lang="pt-BR" dirty="0" smtClean="0"/>
            <a:t>Água</a:t>
          </a:r>
          <a:endParaRPr lang="pt-BR" dirty="0"/>
        </a:p>
      </dgm:t>
    </dgm:pt>
    <dgm:pt modelId="{E6E993BD-BE3D-4C0C-9528-7021E1589D4B}" type="parTrans" cxnId="{277C556A-EDB9-4C7C-BDD2-ED76464BBD89}">
      <dgm:prSet/>
      <dgm:spPr/>
      <dgm:t>
        <a:bodyPr/>
        <a:lstStyle/>
        <a:p>
          <a:endParaRPr lang="pt-BR"/>
        </a:p>
      </dgm:t>
    </dgm:pt>
    <dgm:pt modelId="{90239CED-DA14-443A-A949-9ED4EEE84106}" type="sibTrans" cxnId="{277C556A-EDB9-4C7C-BDD2-ED76464BBD89}">
      <dgm:prSet/>
      <dgm:spPr/>
      <dgm:t>
        <a:bodyPr/>
        <a:lstStyle/>
        <a:p>
          <a:endParaRPr lang="pt-BR"/>
        </a:p>
      </dgm:t>
    </dgm:pt>
    <dgm:pt modelId="{EB56E52D-61A7-4B09-819D-D9C8ED13217F}">
      <dgm:prSet/>
      <dgm:spPr/>
      <dgm:t>
        <a:bodyPr/>
        <a:lstStyle/>
        <a:p>
          <a:r>
            <a:rPr lang="pt-BR" dirty="0" smtClean="0"/>
            <a:t>Energia elétrica</a:t>
          </a:r>
          <a:endParaRPr lang="pt-BR" dirty="0"/>
        </a:p>
      </dgm:t>
    </dgm:pt>
    <dgm:pt modelId="{0DBB0DF0-D0AD-4945-AB5B-A704BD9E276D}" type="parTrans" cxnId="{824364F2-3D75-4446-B044-36E692F434BB}">
      <dgm:prSet/>
      <dgm:spPr/>
      <dgm:t>
        <a:bodyPr/>
        <a:lstStyle/>
        <a:p>
          <a:endParaRPr lang="pt-BR"/>
        </a:p>
      </dgm:t>
    </dgm:pt>
    <dgm:pt modelId="{DFE36A94-BCA3-4483-8B23-FF0BB04FF6F4}" type="sibTrans" cxnId="{824364F2-3D75-4446-B044-36E692F434BB}">
      <dgm:prSet/>
      <dgm:spPr/>
      <dgm:t>
        <a:bodyPr/>
        <a:lstStyle/>
        <a:p>
          <a:endParaRPr lang="pt-BR"/>
        </a:p>
      </dgm:t>
    </dgm:pt>
    <dgm:pt modelId="{A78A2B61-937B-421E-BA9B-824C2E6B3D6C}">
      <dgm:prSet/>
      <dgm:spPr/>
      <dgm:t>
        <a:bodyPr/>
        <a:lstStyle/>
        <a:p>
          <a:r>
            <a:rPr lang="pt-BR" dirty="0" smtClean="0"/>
            <a:t>Gestão ambiental </a:t>
          </a:r>
          <a:endParaRPr lang="pt-BR" dirty="0"/>
        </a:p>
      </dgm:t>
    </dgm:pt>
    <dgm:pt modelId="{C4F92B47-F217-41DA-A7FD-3B0ECF773D0D}" type="parTrans" cxnId="{3FFBBEBF-1721-4766-AD7A-FE18DF4484A5}">
      <dgm:prSet/>
      <dgm:spPr/>
      <dgm:t>
        <a:bodyPr/>
        <a:lstStyle/>
        <a:p>
          <a:endParaRPr lang="pt-BR"/>
        </a:p>
      </dgm:t>
    </dgm:pt>
    <dgm:pt modelId="{E54A58C8-78D5-4E1B-A6EE-03FFE00D3B17}" type="sibTrans" cxnId="{3FFBBEBF-1721-4766-AD7A-FE18DF4484A5}">
      <dgm:prSet/>
      <dgm:spPr/>
      <dgm:t>
        <a:bodyPr/>
        <a:lstStyle/>
        <a:p>
          <a:endParaRPr lang="pt-BR"/>
        </a:p>
      </dgm:t>
    </dgm:pt>
    <dgm:pt modelId="{20BEED7A-78E0-4662-A1E8-2655FA0D35AA}">
      <dgm:prSet phldrT="[Texto]"/>
      <dgm:spPr/>
      <dgm:t>
        <a:bodyPr/>
        <a:lstStyle/>
        <a:p>
          <a:r>
            <a:rPr lang="pt-BR" dirty="0" smtClean="0"/>
            <a:t>Animais</a:t>
          </a:r>
          <a:endParaRPr lang="pt-BR" dirty="0"/>
        </a:p>
      </dgm:t>
    </dgm:pt>
    <dgm:pt modelId="{CBD09300-BE05-4A01-ABB1-B9BAB08FABB5}" type="parTrans" cxnId="{8A37ADC9-6640-4F2A-B341-7F1E4AC71627}">
      <dgm:prSet/>
      <dgm:spPr/>
      <dgm:t>
        <a:bodyPr/>
        <a:lstStyle/>
        <a:p>
          <a:endParaRPr lang="pt-BR"/>
        </a:p>
      </dgm:t>
    </dgm:pt>
    <dgm:pt modelId="{319C0A40-84CD-4E25-9015-DD2AAE432A6E}" type="sibTrans" cxnId="{8A37ADC9-6640-4F2A-B341-7F1E4AC71627}">
      <dgm:prSet/>
      <dgm:spPr/>
      <dgm:t>
        <a:bodyPr/>
        <a:lstStyle/>
        <a:p>
          <a:endParaRPr lang="pt-BR"/>
        </a:p>
      </dgm:t>
    </dgm:pt>
    <dgm:pt modelId="{FC6F3EEF-D3C5-43AD-8817-A1365C8E6679}">
      <dgm:prSet phldrT="[Texto]"/>
      <dgm:spPr/>
      <dgm:t>
        <a:bodyPr/>
        <a:lstStyle/>
        <a:p>
          <a:r>
            <a:rPr lang="pt-BR" dirty="0" smtClean="0"/>
            <a:t>Insumos</a:t>
          </a:r>
          <a:endParaRPr lang="pt-BR" dirty="0"/>
        </a:p>
      </dgm:t>
    </dgm:pt>
    <dgm:pt modelId="{61ABAE9F-AF56-4C52-B187-236492082AED}" type="parTrans" cxnId="{28212747-E75B-4484-8757-1508E2750A86}">
      <dgm:prSet/>
      <dgm:spPr/>
      <dgm:t>
        <a:bodyPr/>
        <a:lstStyle/>
        <a:p>
          <a:endParaRPr lang="pt-BR"/>
        </a:p>
      </dgm:t>
    </dgm:pt>
    <dgm:pt modelId="{9A0BD3F1-2AB3-49B5-A1D8-CF68429163E6}" type="sibTrans" cxnId="{28212747-E75B-4484-8757-1508E2750A86}">
      <dgm:prSet/>
      <dgm:spPr/>
      <dgm:t>
        <a:bodyPr/>
        <a:lstStyle/>
        <a:p>
          <a:endParaRPr lang="pt-BR"/>
        </a:p>
      </dgm:t>
    </dgm:pt>
    <dgm:pt modelId="{1CDB81F0-42AC-4D41-BADF-5967DB8B4287}">
      <dgm:prSet phldrT="[Texto]"/>
      <dgm:spPr/>
      <dgm:t>
        <a:bodyPr/>
        <a:lstStyle/>
        <a:p>
          <a:r>
            <a:rPr lang="pt-BR" dirty="0" smtClean="0"/>
            <a:t>Assistência técnica</a:t>
          </a:r>
          <a:endParaRPr lang="pt-BR" dirty="0"/>
        </a:p>
      </dgm:t>
    </dgm:pt>
    <dgm:pt modelId="{68927E9B-B18C-44EE-A2A1-7C52989B6A74}" type="parTrans" cxnId="{5D723E6A-AF93-4648-9F9D-6BC0B03DE24F}">
      <dgm:prSet/>
      <dgm:spPr/>
      <dgm:t>
        <a:bodyPr/>
        <a:lstStyle/>
        <a:p>
          <a:endParaRPr lang="pt-BR"/>
        </a:p>
      </dgm:t>
    </dgm:pt>
    <dgm:pt modelId="{20B3F5AD-B3F3-482D-9F9A-863094276A85}" type="sibTrans" cxnId="{5D723E6A-AF93-4648-9F9D-6BC0B03DE24F}">
      <dgm:prSet/>
      <dgm:spPr/>
      <dgm:t>
        <a:bodyPr/>
        <a:lstStyle/>
        <a:p>
          <a:endParaRPr lang="pt-BR"/>
        </a:p>
      </dgm:t>
    </dgm:pt>
    <dgm:pt modelId="{84F9DFE5-340C-48CD-AB43-E1949CA1756B}">
      <dgm:prSet phldrT="[Texto]"/>
      <dgm:spPr/>
      <dgm:t>
        <a:bodyPr/>
        <a:lstStyle/>
        <a:p>
          <a:r>
            <a:rPr lang="pt-BR" dirty="0" smtClean="0"/>
            <a:t>Logística ao produtor</a:t>
          </a:r>
          <a:endParaRPr lang="pt-BR" dirty="0"/>
        </a:p>
      </dgm:t>
    </dgm:pt>
    <dgm:pt modelId="{0DF6E765-6C17-4116-AB3D-B953668B497C}" type="parTrans" cxnId="{0F8925DA-60E9-475F-A4A0-C9C737ECD208}">
      <dgm:prSet/>
      <dgm:spPr/>
      <dgm:t>
        <a:bodyPr/>
        <a:lstStyle/>
        <a:p>
          <a:endParaRPr lang="pt-BR"/>
        </a:p>
      </dgm:t>
    </dgm:pt>
    <dgm:pt modelId="{1106C637-BD4A-439A-A87F-E3073EF3AD7A}" type="sibTrans" cxnId="{0F8925DA-60E9-475F-A4A0-C9C737ECD208}">
      <dgm:prSet/>
      <dgm:spPr/>
      <dgm:t>
        <a:bodyPr/>
        <a:lstStyle/>
        <a:p>
          <a:endParaRPr lang="pt-BR"/>
        </a:p>
      </dgm:t>
    </dgm:pt>
    <dgm:pt modelId="{89A9FBE5-7E98-4880-BEEB-39B036AD94C0}" type="pres">
      <dgm:prSet presAssocID="{02C68E63-5F9B-4A87-BF6E-D7893E060F3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9E376A0-196A-41F8-8D5B-C814C359BC4A}" type="pres">
      <dgm:prSet presAssocID="{5558A4C9-D543-4A93-A214-2446AA453D71}" presName="compNode" presStyleCnt="0"/>
      <dgm:spPr/>
    </dgm:pt>
    <dgm:pt modelId="{409169C5-1D76-4D31-BB62-D314A56B86C9}" type="pres">
      <dgm:prSet presAssocID="{5558A4C9-D543-4A93-A214-2446AA453D71}" presName="aNode" presStyleLbl="bgShp" presStyleIdx="0" presStyleCnt="2"/>
      <dgm:spPr/>
      <dgm:t>
        <a:bodyPr/>
        <a:lstStyle/>
        <a:p>
          <a:endParaRPr lang="pt-BR"/>
        </a:p>
      </dgm:t>
    </dgm:pt>
    <dgm:pt modelId="{002A6522-4172-421F-B96B-5117F0BBAA60}" type="pres">
      <dgm:prSet presAssocID="{5558A4C9-D543-4A93-A214-2446AA453D71}" presName="textNode" presStyleLbl="bgShp" presStyleIdx="0" presStyleCnt="2"/>
      <dgm:spPr/>
      <dgm:t>
        <a:bodyPr/>
        <a:lstStyle/>
        <a:p>
          <a:endParaRPr lang="pt-BR"/>
        </a:p>
      </dgm:t>
    </dgm:pt>
    <dgm:pt modelId="{97238457-A457-4E27-972E-AC6BEF1F4641}" type="pres">
      <dgm:prSet presAssocID="{5558A4C9-D543-4A93-A214-2446AA453D71}" presName="compChildNode" presStyleCnt="0"/>
      <dgm:spPr/>
    </dgm:pt>
    <dgm:pt modelId="{EF1BBD04-DCD2-41E9-940C-ECFC00A0385E}" type="pres">
      <dgm:prSet presAssocID="{5558A4C9-D543-4A93-A214-2446AA453D71}" presName="theInnerList" presStyleCnt="0"/>
      <dgm:spPr/>
    </dgm:pt>
    <dgm:pt modelId="{B781217C-FDDC-4E1F-9AC1-0124F0CECFAC}" type="pres">
      <dgm:prSet presAssocID="{9BF00ABF-7AA8-4447-B5BA-0715474285A0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E4DF1E-182A-4145-8F5E-0CB730BD82A1}" type="pres">
      <dgm:prSet presAssocID="{9BF00ABF-7AA8-4447-B5BA-0715474285A0}" presName="aSpace2" presStyleCnt="0"/>
      <dgm:spPr/>
    </dgm:pt>
    <dgm:pt modelId="{75C0ED7D-1EBA-4BB7-B09E-F28F2DF3DF6C}" type="pres">
      <dgm:prSet presAssocID="{8403AE91-11E4-47A1-8865-6A6B0FA095D7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7312AF-1E8C-417E-BB9C-80FA6EEDB3F5}" type="pres">
      <dgm:prSet presAssocID="{8403AE91-11E4-47A1-8865-6A6B0FA095D7}" presName="aSpace2" presStyleCnt="0"/>
      <dgm:spPr/>
    </dgm:pt>
    <dgm:pt modelId="{5B076093-71ED-460A-94A2-EFEE7A759CF3}" type="pres">
      <dgm:prSet presAssocID="{40E7470D-DE5E-44E9-92B5-551524A75380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3C7346-AD38-4360-8177-26A1B66B0A6B}" type="pres">
      <dgm:prSet presAssocID="{40E7470D-DE5E-44E9-92B5-551524A75380}" presName="aSpace2" presStyleCnt="0"/>
      <dgm:spPr/>
    </dgm:pt>
    <dgm:pt modelId="{5F986BEA-95E8-4A34-A4AE-1DF5A36202D9}" type="pres">
      <dgm:prSet presAssocID="{EB56E52D-61A7-4B09-819D-D9C8ED13217F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B4621C-FDFF-43A7-85C9-8A876CC77828}" type="pres">
      <dgm:prSet presAssocID="{EB56E52D-61A7-4B09-819D-D9C8ED13217F}" presName="aSpace2" presStyleCnt="0"/>
      <dgm:spPr/>
    </dgm:pt>
    <dgm:pt modelId="{5F27B8F1-0B7F-4AEE-8FC7-1110528D84FE}" type="pres">
      <dgm:prSet presAssocID="{A78A2B61-937B-421E-BA9B-824C2E6B3D6C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3C434D-4380-47E9-BDD4-9F5E3CFF5B92}" type="pres">
      <dgm:prSet presAssocID="{5558A4C9-D543-4A93-A214-2446AA453D71}" presName="aSpace" presStyleCnt="0"/>
      <dgm:spPr/>
    </dgm:pt>
    <dgm:pt modelId="{52C8C346-DE37-4AE8-808B-363961C3AB5B}" type="pres">
      <dgm:prSet presAssocID="{00985298-C31B-4318-B192-687B4907A3B2}" presName="compNode" presStyleCnt="0"/>
      <dgm:spPr/>
    </dgm:pt>
    <dgm:pt modelId="{ED5D6269-D7DB-4497-993B-DDE0EC4B12E0}" type="pres">
      <dgm:prSet presAssocID="{00985298-C31B-4318-B192-687B4907A3B2}" presName="aNode" presStyleLbl="bgShp" presStyleIdx="1" presStyleCnt="2"/>
      <dgm:spPr/>
      <dgm:t>
        <a:bodyPr/>
        <a:lstStyle/>
        <a:p>
          <a:endParaRPr lang="pt-BR"/>
        </a:p>
      </dgm:t>
    </dgm:pt>
    <dgm:pt modelId="{149F4182-BCB5-4C39-8BE2-212577BF9574}" type="pres">
      <dgm:prSet presAssocID="{00985298-C31B-4318-B192-687B4907A3B2}" presName="textNode" presStyleLbl="bgShp" presStyleIdx="1" presStyleCnt="2"/>
      <dgm:spPr/>
      <dgm:t>
        <a:bodyPr/>
        <a:lstStyle/>
        <a:p>
          <a:endParaRPr lang="pt-BR"/>
        </a:p>
      </dgm:t>
    </dgm:pt>
    <dgm:pt modelId="{0B8E4B05-7F2D-4891-B63C-1DF56B5225E5}" type="pres">
      <dgm:prSet presAssocID="{00985298-C31B-4318-B192-687B4907A3B2}" presName="compChildNode" presStyleCnt="0"/>
      <dgm:spPr/>
    </dgm:pt>
    <dgm:pt modelId="{C897A254-3662-4148-9E7A-BAF2899E6D75}" type="pres">
      <dgm:prSet presAssocID="{00985298-C31B-4318-B192-687B4907A3B2}" presName="theInnerList" presStyleCnt="0"/>
      <dgm:spPr/>
    </dgm:pt>
    <dgm:pt modelId="{04C66CEB-CC40-40C2-944D-F6707E5C9C2A}" type="pres">
      <dgm:prSet presAssocID="{20BEED7A-78E0-4662-A1E8-2655FA0D35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7B7DE0-5DA8-4C8E-846C-84EF7BA68366}" type="pres">
      <dgm:prSet presAssocID="{20BEED7A-78E0-4662-A1E8-2655FA0D35AA}" presName="aSpace2" presStyleCnt="0"/>
      <dgm:spPr/>
    </dgm:pt>
    <dgm:pt modelId="{03598972-7081-4F50-B836-85CB0BDDABA1}" type="pres">
      <dgm:prSet presAssocID="{FC6F3EEF-D3C5-43AD-8817-A1365C8E6679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B35275-E815-4CE1-8911-D092CC7C0739}" type="pres">
      <dgm:prSet presAssocID="{FC6F3EEF-D3C5-43AD-8817-A1365C8E6679}" presName="aSpace2" presStyleCnt="0"/>
      <dgm:spPr/>
    </dgm:pt>
    <dgm:pt modelId="{35696944-4C95-4F46-87DF-B937BAF1A339}" type="pres">
      <dgm:prSet presAssocID="{1CDB81F0-42AC-4D41-BADF-5967DB8B428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2357B7-A5F0-429E-985D-B0BA5700BDCD}" type="pres">
      <dgm:prSet presAssocID="{1CDB81F0-42AC-4D41-BADF-5967DB8B4287}" presName="aSpace2" presStyleCnt="0"/>
      <dgm:spPr/>
    </dgm:pt>
    <dgm:pt modelId="{5AB594EE-05F7-4A3F-AE6E-6315533A070F}" type="pres">
      <dgm:prSet presAssocID="{84F9DFE5-340C-48CD-AB43-E1949CA1756B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24364F2-3D75-4446-B044-36E692F434BB}" srcId="{5558A4C9-D543-4A93-A214-2446AA453D71}" destId="{EB56E52D-61A7-4B09-819D-D9C8ED13217F}" srcOrd="3" destOrd="0" parTransId="{0DBB0DF0-D0AD-4945-AB5B-A704BD9E276D}" sibTransId="{DFE36A94-BCA3-4483-8B23-FF0BB04FF6F4}"/>
    <dgm:cxn modelId="{FE42E5DC-900B-43A2-BE00-D17764D37454}" srcId="{5558A4C9-D543-4A93-A214-2446AA453D71}" destId="{8403AE91-11E4-47A1-8865-6A6B0FA095D7}" srcOrd="1" destOrd="0" parTransId="{BC88CA2A-DA58-40A9-AA7E-4E0D083F321B}" sibTransId="{5F825907-249E-45E1-9E97-59F842FFED01}"/>
    <dgm:cxn modelId="{277C556A-EDB9-4C7C-BDD2-ED76464BBD89}" srcId="{5558A4C9-D543-4A93-A214-2446AA453D71}" destId="{40E7470D-DE5E-44E9-92B5-551524A75380}" srcOrd="2" destOrd="0" parTransId="{E6E993BD-BE3D-4C0C-9528-7021E1589D4B}" sibTransId="{90239CED-DA14-443A-A949-9ED4EEE84106}"/>
    <dgm:cxn modelId="{1AD268D7-7069-4E87-927E-05268B497598}" type="presOf" srcId="{9BF00ABF-7AA8-4447-B5BA-0715474285A0}" destId="{B781217C-FDDC-4E1F-9AC1-0124F0CECFAC}" srcOrd="0" destOrd="0" presId="urn:microsoft.com/office/officeart/2005/8/layout/lProcess2"/>
    <dgm:cxn modelId="{CA8E9A3C-99AF-4348-8E99-179A59355BCD}" type="presOf" srcId="{8403AE91-11E4-47A1-8865-6A6B0FA095D7}" destId="{75C0ED7D-1EBA-4BB7-B09E-F28F2DF3DF6C}" srcOrd="0" destOrd="0" presId="urn:microsoft.com/office/officeart/2005/8/layout/lProcess2"/>
    <dgm:cxn modelId="{681F9A2F-993C-46B9-BD48-3E135A9E3051}" type="presOf" srcId="{00985298-C31B-4318-B192-687B4907A3B2}" destId="{149F4182-BCB5-4C39-8BE2-212577BF9574}" srcOrd="1" destOrd="0" presId="urn:microsoft.com/office/officeart/2005/8/layout/lProcess2"/>
    <dgm:cxn modelId="{8B665896-6964-422E-9040-F2A2386918A4}" type="presOf" srcId="{84F9DFE5-340C-48CD-AB43-E1949CA1756B}" destId="{5AB594EE-05F7-4A3F-AE6E-6315533A070F}" srcOrd="0" destOrd="0" presId="urn:microsoft.com/office/officeart/2005/8/layout/lProcess2"/>
    <dgm:cxn modelId="{80EABAE2-6394-45A0-9B08-4F147E418C4E}" type="presOf" srcId="{40E7470D-DE5E-44E9-92B5-551524A75380}" destId="{5B076093-71ED-460A-94A2-EFEE7A759CF3}" srcOrd="0" destOrd="0" presId="urn:microsoft.com/office/officeart/2005/8/layout/lProcess2"/>
    <dgm:cxn modelId="{3B5A140D-D145-4995-B6EB-8619BD8FE299}" type="presOf" srcId="{EB56E52D-61A7-4B09-819D-D9C8ED13217F}" destId="{5F986BEA-95E8-4A34-A4AE-1DF5A36202D9}" srcOrd="0" destOrd="0" presId="urn:microsoft.com/office/officeart/2005/8/layout/lProcess2"/>
    <dgm:cxn modelId="{CFE00342-46B9-42CD-912B-0AC86CCE5663}" type="presOf" srcId="{00985298-C31B-4318-B192-687B4907A3B2}" destId="{ED5D6269-D7DB-4497-993B-DDE0EC4B12E0}" srcOrd="0" destOrd="0" presId="urn:microsoft.com/office/officeart/2005/8/layout/lProcess2"/>
    <dgm:cxn modelId="{80E88524-1192-492C-9460-2CDDA66818D8}" type="presOf" srcId="{A78A2B61-937B-421E-BA9B-824C2E6B3D6C}" destId="{5F27B8F1-0B7F-4AEE-8FC7-1110528D84FE}" srcOrd="0" destOrd="0" presId="urn:microsoft.com/office/officeart/2005/8/layout/lProcess2"/>
    <dgm:cxn modelId="{0F8925DA-60E9-475F-A4A0-C9C737ECD208}" srcId="{00985298-C31B-4318-B192-687B4907A3B2}" destId="{84F9DFE5-340C-48CD-AB43-E1949CA1756B}" srcOrd="3" destOrd="0" parTransId="{0DF6E765-6C17-4116-AB3D-B953668B497C}" sibTransId="{1106C637-BD4A-439A-A87F-E3073EF3AD7A}"/>
    <dgm:cxn modelId="{3F73526F-CD48-44C2-A14A-56D2C577F476}" type="presOf" srcId="{20BEED7A-78E0-4662-A1E8-2655FA0D35AA}" destId="{04C66CEB-CC40-40C2-944D-F6707E5C9C2A}" srcOrd="0" destOrd="0" presId="urn:microsoft.com/office/officeart/2005/8/layout/lProcess2"/>
    <dgm:cxn modelId="{B075551A-4954-4B51-ACB4-01EE5C57078B}" type="presOf" srcId="{FC6F3EEF-D3C5-43AD-8817-A1365C8E6679}" destId="{03598972-7081-4F50-B836-85CB0BDDABA1}" srcOrd="0" destOrd="0" presId="urn:microsoft.com/office/officeart/2005/8/layout/lProcess2"/>
    <dgm:cxn modelId="{BB55F4AE-C123-4379-9417-A8022EA1026B}" type="presOf" srcId="{02C68E63-5F9B-4A87-BF6E-D7893E060F3A}" destId="{89A9FBE5-7E98-4880-BEEB-39B036AD94C0}" srcOrd="0" destOrd="0" presId="urn:microsoft.com/office/officeart/2005/8/layout/lProcess2"/>
    <dgm:cxn modelId="{E2C43101-7DD6-4975-A4F2-F1A7C91E377E}" srcId="{02C68E63-5F9B-4A87-BF6E-D7893E060F3A}" destId="{5558A4C9-D543-4A93-A214-2446AA453D71}" srcOrd="0" destOrd="0" parTransId="{F3863B21-BA32-48AE-B281-E3B00601F28D}" sibTransId="{A87D8267-32AC-4B47-82E3-1EE5BD2A2118}"/>
    <dgm:cxn modelId="{B4481847-BAB7-41E4-A6E4-2A3838FEEDE6}" srcId="{5558A4C9-D543-4A93-A214-2446AA453D71}" destId="{9BF00ABF-7AA8-4447-B5BA-0715474285A0}" srcOrd="0" destOrd="0" parTransId="{4BC6A43D-944C-4A82-BA54-FAEB1A651782}" sibTransId="{78417AB9-AB2A-4194-BA1A-639A4E9D604C}"/>
    <dgm:cxn modelId="{8A37ADC9-6640-4F2A-B341-7F1E4AC71627}" srcId="{00985298-C31B-4318-B192-687B4907A3B2}" destId="{20BEED7A-78E0-4662-A1E8-2655FA0D35AA}" srcOrd="0" destOrd="0" parTransId="{CBD09300-BE05-4A01-ABB1-B9BAB08FABB5}" sibTransId="{319C0A40-84CD-4E25-9015-DD2AAE432A6E}"/>
    <dgm:cxn modelId="{3FC022FA-0A97-4B58-AB74-B350241A66A2}" type="presOf" srcId="{5558A4C9-D543-4A93-A214-2446AA453D71}" destId="{409169C5-1D76-4D31-BB62-D314A56B86C9}" srcOrd="0" destOrd="0" presId="urn:microsoft.com/office/officeart/2005/8/layout/lProcess2"/>
    <dgm:cxn modelId="{28212747-E75B-4484-8757-1508E2750A86}" srcId="{00985298-C31B-4318-B192-687B4907A3B2}" destId="{FC6F3EEF-D3C5-43AD-8817-A1365C8E6679}" srcOrd="1" destOrd="0" parTransId="{61ABAE9F-AF56-4C52-B187-236492082AED}" sibTransId="{9A0BD3F1-2AB3-49B5-A1D8-CF68429163E6}"/>
    <dgm:cxn modelId="{2E56B047-70A3-48D1-A2B0-86E4F25089B6}" srcId="{02C68E63-5F9B-4A87-BF6E-D7893E060F3A}" destId="{00985298-C31B-4318-B192-687B4907A3B2}" srcOrd="1" destOrd="0" parTransId="{6FFA8D47-7578-4EAD-8193-068C5EFA501C}" sibTransId="{ECEFDF7D-F642-47D6-AE12-4D1BF953E395}"/>
    <dgm:cxn modelId="{3FFBBEBF-1721-4766-AD7A-FE18DF4484A5}" srcId="{5558A4C9-D543-4A93-A214-2446AA453D71}" destId="{A78A2B61-937B-421E-BA9B-824C2E6B3D6C}" srcOrd="4" destOrd="0" parTransId="{C4F92B47-F217-41DA-A7FD-3B0ECF773D0D}" sibTransId="{E54A58C8-78D5-4E1B-A6EE-03FFE00D3B17}"/>
    <dgm:cxn modelId="{5D723E6A-AF93-4648-9F9D-6BC0B03DE24F}" srcId="{00985298-C31B-4318-B192-687B4907A3B2}" destId="{1CDB81F0-42AC-4D41-BADF-5967DB8B4287}" srcOrd="2" destOrd="0" parTransId="{68927E9B-B18C-44EE-A2A1-7C52989B6A74}" sibTransId="{20B3F5AD-B3F3-482D-9F9A-863094276A85}"/>
    <dgm:cxn modelId="{139A47CB-0FB3-4E76-8561-DE1AC5012F42}" type="presOf" srcId="{5558A4C9-D543-4A93-A214-2446AA453D71}" destId="{002A6522-4172-421F-B96B-5117F0BBAA60}" srcOrd="1" destOrd="0" presId="urn:microsoft.com/office/officeart/2005/8/layout/lProcess2"/>
    <dgm:cxn modelId="{579DA869-4D29-4AA2-B619-D647BA2D56F8}" type="presOf" srcId="{1CDB81F0-42AC-4D41-BADF-5967DB8B4287}" destId="{35696944-4C95-4F46-87DF-B937BAF1A339}" srcOrd="0" destOrd="0" presId="urn:microsoft.com/office/officeart/2005/8/layout/lProcess2"/>
    <dgm:cxn modelId="{2E62586D-E98B-4C5B-A032-8A3C858B6310}" type="presParOf" srcId="{89A9FBE5-7E98-4880-BEEB-39B036AD94C0}" destId="{59E376A0-196A-41F8-8D5B-C814C359BC4A}" srcOrd="0" destOrd="0" presId="urn:microsoft.com/office/officeart/2005/8/layout/lProcess2"/>
    <dgm:cxn modelId="{B16A131E-8A84-470B-8673-4E465D82436B}" type="presParOf" srcId="{59E376A0-196A-41F8-8D5B-C814C359BC4A}" destId="{409169C5-1D76-4D31-BB62-D314A56B86C9}" srcOrd="0" destOrd="0" presId="urn:microsoft.com/office/officeart/2005/8/layout/lProcess2"/>
    <dgm:cxn modelId="{9E3FB57F-FEC9-4BA4-9D1C-5E1919E268A0}" type="presParOf" srcId="{59E376A0-196A-41F8-8D5B-C814C359BC4A}" destId="{002A6522-4172-421F-B96B-5117F0BBAA60}" srcOrd="1" destOrd="0" presId="urn:microsoft.com/office/officeart/2005/8/layout/lProcess2"/>
    <dgm:cxn modelId="{C0B6E8F0-E824-4D49-85E3-94C95FD3C486}" type="presParOf" srcId="{59E376A0-196A-41F8-8D5B-C814C359BC4A}" destId="{97238457-A457-4E27-972E-AC6BEF1F4641}" srcOrd="2" destOrd="0" presId="urn:microsoft.com/office/officeart/2005/8/layout/lProcess2"/>
    <dgm:cxn modelId="{D3DB40F8-9C73-4503-808B-29074A4AEE3E}" type="presParOf" srcId="{97238457-A457-4E27-972E-AC6BEF1F4641}" destId="{EF1BBD04-DCD2-41E9-940C-ECFC00A0385E}" srcOrd="0" destOrd="0" presId="urn:microsoft.com/office/officeart/2005/8/layout/lProcess2"/>
    <dgm:cxn modelId="{99F6B716-3FF5-4C8A-B3E6-CF61051D4A69}" type="presParOf" srcId="{EF1BBD04-DCD2-41E9-940C-ECFC00A0385E}" destId="{B781217C-FDDC-4E1F-9AC1-0124F0CECFAC}" srcOrd="0" destOrd="0" presId="urn:microsoft.com/office/officeart/2005/8/layout/lProcess2"/>
    <dgm:cxn modelId="{16C7B045-EF1D-49D4-9F19-DFD6C8CF8983}" type="presParOf" srcId="{EF1BBD04-DCD2-41E9-940C-ECFC00A0385E}" destId="{AAE4DF1E-182A-4145-8F5E-0CB730BD82A1}" srcOrd="1" destOrd="0" presId="urn:microsoft.com/office/officeart/2005/8/layout/lProcess2"/>
    <dgm:cxn modelId="{24108FDD-BFA8-42AA-A101-BA970B926E14}" type="presParOf" srcId="{EF1BBD04-DCD2-41E9-940C-ECFC00A0385E}" destId="{75C0ED7D-1EBA-4BB7-B09E-F28F2DF3DF6C}" srcOrd="2" destOrd="0" presId="urn:microsoft.com/office/officeart/2005/8/layout/lProcess2"/>
    <dgm:cxn modelId="{046221FC-01A6-43A5-9B87-170405878C26}" type="presParOf" srcId="{EF1BBD04-DCD2-41E9-940C-ECFC00A0385E}" destId="{E47312AF-1E8C-417E-BB9C-80FA6EEDB3F5}" srcOrd="3" destOrd="0" presId="urn:microsoft.com/office/officeart/2005/8/layout/lProcess2"/>
    <dgm:cxn modelId="{42873C1A-A7D4-4EF5-A88B-6779173060E5}" type="presParOf" srcId="{EF1BBD04-DCD2-41E9-940C-ECFC00A0385E}" destId="{5B076093-71ED-460A-94A2-EFEE7A759CF3}" srcOrd="4" destOrd="0" presId="urn:microsoft.com/office/officeart/2005/8/layout/lProcess2"/>
    <dgm:cxn modelId="{B1E8AE3B-1F47-49A0-ABE2-F72DF0C024E1}" type="presParOf" srcId="{EF1BBD04-DCD2-41E9-940C-ECFC00A0385E}" destId="{D83C7346-AD38-4360-8177-26A1B66B0A6B}" srcOrd="5" destOrd="0" presId="urn:microsoft.com/office/officeart/2005/8/layout/lProcess2"/>
    <dgm:cxn modelId="{21E3BB47-CABC-44E8-8FE3-F6109A46F51E}" type="presParOf" srcId="{EF1BBD04-DCD2-41E9-940C-ECFC00A0385E}" destId="{5F986BEA-95E8-4A34-A4AE-1DF5A36202D9}" srcOrd="6" destOrd="0" presId="urn:microsoft.com/office/officeart/2005/8/layout/lProcess2"/>
    <dgm:cxn modelId="{D6CCA293-0F22-407D-B5D6-B9772D6F1BE6}" type="presParOf" srcId="{EF1BBD04-DCD2-41E9-940C-ECFC00A0385E}" destId="{32B4621C-FDFF-43A7-85C9-8A876CC77828}" srcOrd="7" destOrd="0" presId="urn:microsoft.com/office/officeart/2005/8/layout/lProcess2"/>
    <dgm:cxn modelId="{3576B4C6-9DF9-4A5C-8EA7-9834F68D7DF3}" type="presParOf" srcId="{EF1BBD04-DCD2-41E9-940C-ECFC00A0385E}" destId="{5F27B8F1-0B7F-4AEE-8FC7-1110528D84FE}" srcOrd="8" destOrd="0" presId="urn:microsoft.com/office/officeart/2005/8/layout/lProcess2"/>
    <dgm:cxn modelId="{EAE58BA8-6D69-4EC9-834C-5386148D80D5}" type="presParOf" srcId="{89A9FBE5-7E98-4880-BEEB-39B036AD94C0}" destId="{223C434D-4380-47E9-BDD4-9F5E3CFF5B92}" srcOrd="1" destOrd="0" presId="urn:microsoft.com/office/officeart/2005/8/layout/lProcess2"/>
    <dgm:cxn modelId="{CEB6AC31-212C-47FB-B5CA-796109C5DCB5}" type="presParOf" srcId="{89A9FBE5-7E98-4880-BEEB-39B036AD94C0}" destId="{52C8C346-DE37-4AE8-808B-363961C3AB5B}" srcOrd="2" destOrd="0" presId="urn:microsoft.com/office/officeart/2005/8/layout/lProcess2"/>
    <dgm:cxn modelId="{6ECE3D25-C889-4A43-B00A-7FB63A06AF3E}" type="presParOf" srcId="{52C8C346-DE37-4AE8-808B-363961C3AB5B}" destId="{ED5D6269-D7DB-4497-993B-DDE0EC4B12E0}" srcOrd="0" destOrd="0" presId="urn:microsoft.com/office/officeart/2005/8/layout/lProcess2"/>
    <dgm:cxn modelId="{EAD27283-3C9F-4441-8A5D-4D95A6BD0C26}" type="presParOf" srcId="{52C8C346-DE37-4AE8-808B-363961C3AB5B}" destId="{149F4182-BCB5-4C39-8BE2-212577BF9574}" srcOrd="1" destOrd="0" presId="urn:microsoft.com/office/officeart/2005/8/layout/lProcess2"/>
    <dgm:cxn modelId="{DE113EC3-66DB-49ED-B3ED-C4CEB5200B4B}" type="presParOf" srcId="{52C8C346-DE37-4AE8-808B-363961C3AB5B}" destId="{0B8E4B05-7F2D-4891-B63C-1DF56B5225E5}" srcOrd="2" destOrd="0" presId="urn:microsoft.com/office/officeart/2005/8/layout/lProcess2"/>
    <dgm:cxn modelId="{539CF646-6A1D-45D1-9F15-1759C9B62848}" type="presParOf" srcId="{0B8E4B05-7F2D-4891-B63C-1DF56B5225E5}" destId="{C897A254-3662-4148-9E7A-BAF2899E6D75}" srcOrd="0" destOrd="0" presId="urn:microsoft.com/office/officeart/2005/8/layout/lProcess2"/>
    <dgm:cxn modelId="{779DF8EF-58A9-4E4B-8906-5642E45706EE}" type="presParOf" srcId="{C897A254-3662-4148-9E7A-BAF2899E6D75}" destId="{04C66CEB-CC40-40C2-944D-F6707E5C9C2A}" srcOrd="0" destOrd="0" presId="urn:microsoft.com/office/officeart/2005/8/layout/lProcess2"/>
    <dgm:cxn modelId="{36A5874D-4FC6-4093-9217-D85A93996621}" type="presParOf" srcId="{C897A254-3662-4148-9E7A-BAF2899E6D75}" destId="{3C7B7DE0-5DA8-4C8E-846C-84EF7BA68366}" srcOrd="1" destOrd="0" presId="urn:microsoft.com/office/officeart/2005/8/layout/lProcess2"/>
    <dgm:cxn modelId="{AF8560C7-A4B4-47D6-89C9-324F3C638194}" type="presParOf" srcId="{C897A254-3662-4148-9E7A-BAF2899E6D75}" destId="{03598972-7081-4F50-B836-85CB0BDDABA1}" srcOrd="2" destOrd="0" presId="urn:microsoft.com/office/officeart/2005/8/layout/lProcess2"/>
    <dgm:cxn modelId="{41195119-3B69-4823-B305-1FD60AE300FB}" type="presParOf" srcId="{C897A254-3662-4148-9E7A-BAF2899E6D75}" destId="{7AB35275-E815-4CE1-8911-D092CC7C0739}" srcOrd="3" destOrd="0" presId="urn:microsoft.com/office/officeart/2005/8/layout/lProcess2"/>
    <dgm:cxn modelId="{A4B8EFFF-1038-4BF0-ACD1-1539DD51C90F}" type="presParOf" srcId="{C897A254-3662-4148-9E7A-BAF2899E6D75}" destId="{35696944-4C95-4F46-87DF-B937BAF1A339}" srcOrd="4" destOrd="0" presId="urn:microsoft.com/office/officeart/2005/8/layout/lProcess2"/>
    <dgm:cxn modelId="{5AEBF742-FD54-47EF-8986-C0E4B09EA9E0}" type="presParOf" srcId="{C897A254-3662-4148-9E7A-BAF2899E6D75}" destId="{842357B7-A5F0-429E-985D-B0BA5700BDCD}" srcOrd="5" destOrd="0" presId="urn:microsoft.com/office/officeart/2005/8/layout/lProcess2"/>
    <dgm:cxn modelId="{A4E3B9D2-D7AF-4398-835A-F69AC82CA43D}" type="presParOf" srcId="{C897A254-3662-4148-9E7A-BAF2899E6D75}" destId="{5AB594EE-05F7-4A3F-AE6E-6315533A070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C68E63-5F9B-4A87-BF6E-D7893E060F3A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5558A4C9-D543-4A93-A214-2446AA453D71}">
      <dgm:prSet phldrT="[Texto]" custT="1"/>
      <dgm:spPr/>
      <dgm:t>
        <a:bodyPr/>
        <a:lstStyle/>
        <a:p>
          <a:r>
            <a:rPr lang="pt-BR" sz="2400" b="1" dirty="0" smtClean="0"/>
            <a:t>Produtor</a:t>
          </a:r>
          <a:endParaRPr lang="pt-BR" sz="2400" b="1" dirty="0"/>
        </a:p>
      </dgm:t>
    </dgm:pt>
    <dgm:pt modelId="{F3863B21-BA32-48AE-B281-E3B00601F28D}" type="parTrans" cxnId="{E2C43101-7DD6-4975-A4F2-F1A7C91E377E}">
      <dgm:prSet/>
      <dgm:spPr/>
      <dgm:t>
        <a:bodyPr/>
        <a:lstStyle/>
        <a:p>
          <a:endParaRPr lang="pt-BR"/>
        </a:p>
      </dgm:t>
    </dgm:pt>
    <dgm:pt modelId="{A87D8267-32AC-4B47-82E3-1EE5BD2A2118}" type="sibTrans" cxnId="{E2C43101-7DD6-4975-A4F2-F1A7C91E377E}">
      <dgm:prSet/>
      <dgm:spPr/>
      <dgm:t>
        <a:bodyPr/>
        <a:lstStyle/>
        <a:p>
          <a:endParaRPr lang="pt-BR"/>
        </a:p>
      </dgm:t>
    </dgm:pt>
    <dgm:pt modelId="{00985298-C31B-4318-B192-687B4907A3B2}">
      <dgm:prSet phldrT="[Texto]" custT="1"/>
      <dgm:spPr/>
      <dgm:t>
        <a:bodyPr/>
        <a:lstStyle/>
        <a:p>
          <a:r>
            <a:rPr lang="pt-BR" sz="2400" b="1" dirty="0" smtClean="0"/>
            <a:t>Agroindústria integradora</a:t>
          </a:r>
          <a:endParaRPr lang="pt-BR" sz="2400" b="1" dirty="0"/>
        </a:p>
      </dgm:t>
    </dgm:pt>
    <dgm:pt modelId="{6FFA8D47-7578-4EAD-8193-068C5EFA501C}" type="parTrans" cxnId="{2E56B047-70A3-48D1-A2B0-86E4F25089B6}">
      <dgm:prSet/>
      <dgm:spPr/>
      <dgm:t>
        <a:bodyPr/>
        <a:lstStyle/>
        <a:p>
          <a:endParaRPr lang="pt-BR"/>
        </a:p>
      </dgm:t>
    </dgm:pt>
    <dgm:pt modelId="{ECEFDF7D-F642-47D6-AE12-4D1BF953E395}" type="sibTrans" cxnId="{2E56B047-70A3-48D1-A2B0-86E4F25089B6}">
      <dgm:prSet/>
      <dgm:spPr/>
      <dgm:t>
        <a:bodyPr/>
        <a:lstStyle/>
        <a:p>
          <a:endParaRPr lang="pt-BR"/>
        </a:p>
      </dgm:t>
    </dgm:pt>
    <dgm:pt modelId="{E9EAC004-EF1A-4E03-A70A-8BDB2B59F689}">
      <dgm:prSet phldrT="[Texto]"/>
      <dgm:spPr/>
      <dgm:t>
        <a:bodyPr/>
        <a:lstStyle/>
        <a:p>
          <a:r>
            <a:rPr lang="pt-BR" dirty="0" smtClean="0"/>
            <a:t>Benefícios</a:t>
          </a:r>
          <a:endParaRPr lang="pt-BR" dirty="0"/>
        </a:p>
      </dgm:t>
    </dgm:pt>
    <dgm:pt modelId="{C81E5F39-58A9-419C-A4C2-0BB6018A329A}" type="parTrans" cxnId="{0A2AAEB8-74D1-4794-A465-3FF73284488D}">
      <dgm:prSet/>
      <dgm:spPr/>
      <dgm:t>
        <a:bodyPr/>
        <a:lstStyle/>
        <a:p>
          <a:endParaRPr lang="pt-BR"/>
        </a:p>
      </dgm:t>
    </dgm:pt>
    <dgm:pt modelId="{77C72BC2-8616-4C22-BD18-1A4B9342C4C0}" type="sibTrans" cxnId="{0A2AAEB8-74D1-4794-A465-3FF73284488D}">
      <dgm:prSet/>
      <dgm:spPr/>
      <dgm:t>
        <a:bodyPr/>
        <a:lstStyle/>
        <a:p>
          <a:endParaRPr lang="pt-BR"/>
        </a:p>
      </dgm:t>
    </dgm:pt>
    <dgm:pt modelId="{1372A394-B5D9-4844-9271-130C5857AF64}">
      <dgm:prSet phldrT="[Texto]"/>
      <dgm:spPr/>
      <dgm:t>
        <a:bodyPr/>
        <a:lstStyle/>
        <a:p>
          <a:r>
            <a:rPr lang="pt-BR" dirty="0" smtClean="0">
              <a:latin typeface="Cambria" pitchFamily="18" charset="0"/>
            </a:rPr>
            <a:t>Diminui riscos de preços – menor variabilidade da renda; </a:t>
          </a:r>
          <a:endParaRPr lang="pt-BR" dirty="0"/>
        </a:p>
      </dgm:t>
    </dgm:pt>
    <dgm:pt modelId="{4F71DA7C-33FD-4AC1-A8ED-19E646436D30}" type="parTrans" cxnId="{FD718475-B1CF-4218-AEC0-D6F6D98C4AAA}">
      <dgm:prSet/>
      <dgm:spPr/>
      <dgm:t>
        <a:bodyPr/>
        <a:lstStyle/>
        <a:p>
          <a:endParaRPr lang="pt-BR"/>
        </a:p>
      </dgm:t>
    </dgm:pt>
    <dgm:pt modelId="{9218D9E7-33E0-4B1E-99FF-46680C844F58}" type="sibTrans" cxnId="{FD718475-B1CF-4218-AEC0-D6F6D98C4AAA}">
      <dgm:prSet/>
      <dgm:spPr/>
      <dgm:t>
        <a:bodyPr/>
        <a:lstStyle/>
        <a:p>
          <a:endParaRPr lang="pt-BR"/>
        </a:p>
      </dgm:t>
    </dgm:pt>
    <dgm:pt modelId="{7E0B6F41-8CCD-4DD7-BAFB-18B995A061A2}">
      <dgm:prSet phldrT="[Texto]"/>
      <dgm:spPr/>
      <dgm:t>
        <a:bodyPr/>
        <a:lstStyle/>
        <a:p>
          <a:r>
            <a:rPr lang="pt-BR" dirty="0" smtClean="0">
              <a:latin typeface="Cambria" pitchFamily="18" charset="0"/>
            </a:rPr>
            <a:t>Fluxo de caixa previsível;</a:t>
          </a:r>
          <a:endParaRPr lang="pt-BR" dirty="0"/>
        </a:p>
      </dgm:t>
    </dgm:pt>
    <dgm:pt modelId="{9CE3D84F-DCBF-4646-B8D8-B6C3AAF1F0AF}" type="parTrans" cxnId="{F65D4C11-2090-4831-883F-583F5094B981}">
      <dgm:prSet/>
      <dgm:spPr/>
      <dgm:t>
        <a:bodyPr/>
        <a:lstStyle/>
        <a:p>
          <a:endParaRPr lang="pt-BR"/>
        </a:p>
      </dgm:t>
    </dgm:pt>
    <dgm:pt modelId="{11B86505-2DC8-4F1F-ACFD-0229F6C5DB39}" type="sibTrans" cxnId="{F65D4C11-2090-4831-883F-583F5094B981}">
      <dgm:prSet/>
      <dgm:spPr/>
      <dgm:t>
        <a:bodyPr/>
        <a:lstStyle/>
        <a:p>
          <a:endParaRPr lang="pt-BR"/>
        </a:p>
      </dgm:t>
    </dgm:pt>
    <dgm:pt modelId="{9EC09743-2BE9-4246-AC54-146278F6D219}">
      <dgm:prSet phldrT="[Texto]"/>
      <dgm:spPr/>
      <dgm:t>
        <a:bodyPr/>
        <a:lstStyle/>
        <a:p>
          <a:r>
            <a:rPr lang="pt-BR" dirty="0" smtClean="0">
              <a:latin typeface="Cambria" pitchFamily="18" charset="0"/>
            </a:rPr>
            <a:t>Acelera a introdução de novos conhecimentos (integrador fornece assistência técnica melhor que a dos órgão oficiais)</a:t>
          </a:r>
          <a:endParaRPr lang="pt-BR" dirty="0"/>
        </a:p>
      </dgm:t>
    </dgm:pt>
    <dgm:pt modelId="{559279B2-3FCA-4A89-8979-E3D86D9440C7}" type="parTrans" cxnId="{17B4878F-F789-4D75-8F15-56C0D94D3828}">
      <dgm:prSet/>
      <dgm:spPr/>
      <dgm:t>
        <a:bodyPr/>
        <a:lstStyle/>
        <a:p>
          <a:endParaRPr lang="pt-BR"/>
        </a:p>
      </dgm:t>
    </dgm:pt>
    <dgm:pt modelId="{1736ADA8-77AB-48B0-A8E5-267B8DC48F97}" type="sibTrans" cxnId="{17B4878F-F789-4D75-8F15-56C0D94D3828}">
      <dgm:prSet/>
      <dgm:spPr/>
      <dgm:t>
        <a:bodyPr/>
        <a:lstStyle/>
        <a:p>
          <a:endParaRPr lang="pt-BR"/>
        </a:p>
      </dgm:t>
    </dgm:pt>
    <dgm:pt modelId="{F13B987E-20E1-428F-A529-09B3F6729508}">
      <dgm:prSet phldrT="[Texto]"/>
      <dgm:spPr/>
      <dgm:t>
        <a:bodyPr/>
        <a:lstStyle/>
        <a:p>
          <a:r>
            <a:rPr lang="pt-BR" dirty="0" smtClean="0">
              <a:latin typeface="Cambria" pitchFamily="18" charset="0"/>
            </a:rPr>
            <a:t>Difusão de tecnologia – fluxo de informações. </a:t>
          </a:r>
          <a:endParaRPr lang="pt-BR" dirty="0"/>
        </a:p>
      </dgm:t>
    </dgm:pt>
    <dgm:pt modelId="{7274ACEA-DE80-4089-B15D-D030B6412F35}" type="parTrans" cxnId="{92DA62F9-F2B5-491C-B919-4A02672E5C60}">
      <dgm:prSet/>
      <dgm:spPr/>
      <dgm:t>
        <a:bodyPr/>
        <a:lstStyle/>
        <a:p>
          <a:endParaRPr lang="pt-BR"/>
        </a:p>
      </dgm:t>
    </dgm:pt>
    <dgm:pt modelId="{0D379B9A-9FFE-4B56-A2BF-F3D3F914B6A8}" type="sibTrans" cxnId="{92DA62F9-F2B5-491C-B919-4A02672E5C60}">
      <dgm:prSet/>
      <dgm:spPr/>
      <dgm:t>
        <a:bodyPr/>
        <a:lstStyle/>
        <a:p>
          <a:endParaRPr lang="pt-BR"/>
        </a:p>
      </dgm:t>
    </dgm:pt>
    <dgm:pt modelId="{3E991DD5-FC39-4B3C-862C-DF625DD9D884}">
      <dgm:prSet phldrT="[Texto]"/>
      <dgm:spPr/>
      <dgm:t>
        <a:bodyPr/>
        <a:lstStyle/>
        <a:p>
          <a:r>
            <a:rPr lang="pt-BR" dirty="0" smtClean="0">
              <a:latin typeface="Cambria" pitchFamily="18" charset="0"/>
            </a:rPr>
            <a:t>Aumento da eficiência econômica; </a:t>
          </a:r>
          <a:endParaRPr lang="pt-BR" dirty="0"/>
        </a:p>
      </dgm:t>
    </dgm:pt>
    <dgm:pt modelId="{1612598C-D089-4B6C-8CF6-BBB1116ADE48}" type="parTrans" cxnId="{6272849A-4E11-4F2D-A4FB-7B56A770ADEB}">
      <dgm:prSet/>
      <dgm:spPr/>
      <dgm:t>
        <a:bodyPr/>
        <a:lstStyle/>
        <a:p>
          <a:endParaRPr lang="pt-BR"/>
        </a:p>
      </dgm:t>
    </dgm:pt>
    <dgm:pt modelId="{4E2A73B7-0E69-404D-A411-2C32A12E71C4}" type="sibTrans" cxnId="{6272849A-4E11-4F2D-A4FB-7B56A770ADEB}">
      <dgm:prSet/>
      <dgm:spPr/>
      <dgm:t>
        <a:bodyPr/>
        <a:lstStyle/>
        <a:p>
          <a:endParaRPr lang="pt-BR"/>
        </a:p>
      </dgm:t>
    </dgm:pt>
    <dgm:pt modelId="{41340C2E-3AE0-4D53-84FF-124E51AC07F6}">
      <dgm:prSet phldrT="[Texto]"/>
      <dgm:spPr/>
      <dgm:t>
        <a:bodyPr/>
        <a:lstStyle/>
        <a:p>
          <a:r>
            <a:rPr lang="pt-BR" dirty="0" smtClean="0">
              <a:latin typeface="Cambria" pitchFamily="18" charset="0"/>
            </a:rPr>
            <a:t>Redução de custos (ganhos de escala); </a:t>
          </a:r>
          <a:endParaRPr lang="pt-BR" dirty="0"/>
        </a:p>
      </dgm:t>
    </dgm:pt>
    <dgm:pt modelId="{8CF2589C-0A71-4402-95E5-5021526C7874}" type="parTrans" cxnId="{8E35DD2B-8961-458C-9ACE-5B421A54FE54}">
      <dgm:prSet/>
      <dgm:spPr/>
      <dgm:t>
        <a:bodyPr/>
        <a:lstStyle/>
        <a:p>
          <a:endParaRPr lang="pt-BR"/>
        </a:p>
      </dgm:t>
    </dgm:pt>
    <dgm:pt modelId="{1CF4423A-06D7-4F4A-A220-9E96AD2AD7F5}" type="sibTrans" cxnId="{8E35DD2B-8961-458C-9ACE-5B421A54FE54}">
      <dgm:prSet/>
      <dgm:spPr/>
      <dgm:t>
        <a:bodyPr/>
        <a:lstStyle/>
        <a:p>
          <a:endParaRPr lang="pt-BR"/>
        </a:p>
      </dgm:t>
    </dgm:pt>
    <dgm:pt modelId="{41C82049-CD50-465C-8275-67DF405AF958}">
      <dgm:prSet phldrT="[Texto]"/>
      <dgm:spPr/>
      <dgm:t>
        <a:bodyPr/>
        <a:lstStyle/>
        <a:p>
          <a:r>
            <a:rPr lang="pt-BR" dirty="0" smtClean="0">
              <a:latin typeface="Cambria" pitchFamily="18" charset="0"/>
            </a:rPr>
            <a:t>Redução de custos de comercialização; </a:t>
          </a:r>
          <a:endParaRPr lang="pt-BR" dirty="0"/>
        </a:p>
      </dgm:t>
    </dgm:pt>
    <dgm:pt modelId="{7803E706-63C1-4811-9274-A4C7D4D06313}" type="parTrans" cxnId="{DFFA41F2-1090-4031-B4F1-23F30C56CE4C}">
      <dgm:prSet/>
      <dgm:spPr/>
      <dgm:t>
        <a:bodyPr/>
        <a:lstStyle/>
        <a:p>
          <a:endParaRPr lang="pt-BR"/>
        </a:p>
      </dgm:t>
    </dgm:pt>
    <dgm:pt modelId="{FC864C71-303E-4266-990D-7321336D21A7}" type="sibTrans" cxnId="{DFFA41F2-1090-4031-B4F1-23F30C56CE4C}">
      <dgm:prSet/>
      <dgm:spPr/>
      <dgm:t>
        <a:bodyPr/>
        <a:lstStyle/>
        <a:p>
          <a:endParaRPr lang="pt-BR"/>
        </a:p>
      </dgm:t>
    </dgm:pt>
    <dgm:pt modelId="{E3C3A508-D254-488A-8040-445C59F3237D}">
      <dgm:prSet phldrT="[Texto]"/>
      <dgm:spPr/>
      <dgm:t>
        <a:bodyPr/>
        <a:lstStyle/>
        <a:p>
          <a:r>
            <a:rPr lang="pt-BR" dirty="0" smtClean="0">
              <a:latin typeface="Cambria" pitchFamily="18" charset="0"/>
            </a:rPr>
            <a:t>Reduz incerteza quanto à qualidade e entrega da matéria-prima.</a:t>
          </a:r>
          <a:endParaRPr lang="pt-BR" dirty="0"/>
        </a:p>
      </dgm:t>
    </dgm:pt>
    <dgm:pt modelId="{743F55A9-C85B-4149-89AA-12633B4C407E}" type="parTrans" cxnId="{D53D68E1-0260-43E3-8B64-CA95674877D1}">
      <dgm:prSet/>
      <dgm:spPr/>
      <dgm:t>
        <a:bodyPr/>
        <a:lstStyle/>
        <a:p>
          <a:endParaRPr lang="pt-BR"/>
        </a:p>
      </dgm:t>
    </dgm:pt>
    <dgm:pt modelId="{69C2279D-3F8A-46E6-B8B7-AC6388AFCA82}" type="sibTrans" cxnId="{D53D68E1-0260-43E3-8B64-CA95674877D1}">
      <dgm:prSet/>
      <dgm:spPr/>
      <dgm:t>
        <a:bodyPr/>
        <a:lstStyle/>
        <a:p>
          <a:endParaRPr lang="pt-BR"/>
        </a:p>
      </dgm:t>
    </dgm:pt>
    <dgm:pt modelId="{9FDABE4B-8E4A-4CC1-9CBA-39E137CFE26D}">
      <dgm:prSet phldrT="[Texto]"/>
      <dgm:spPr/>
      <dgm:t>
        <a:bodyPr/>
        <a:lstStyle/>
        <a:p>
          <a:r>
            <a:rPr lang="pt-BR" dirty="0" smtClean="0"/>
            <a:t>Desvantagens</a:t>
          </a:r>
          <a:endParaRPr lang="pt-BR" dirty="0"/>
        </a:p>
      </dgm:t>
    </dgm:pt>
    <dgm:pt modelId="{0F2B19B7-8462-4DB9-A2A6-D268D7F88B5F}" type="parTrans" cxnId="{488C166F-5351-4A94-B274-4A980B9442C6}">
      <dgm:prSet/>
      <dgm:spPr/>
      <dgm:t>
        <a:bodyPr/>
        <a:lstStyle/>
        <a:p>
          <a:endParaRPr lang="pt-BR"/>
        </a:p>
      </dgm:t>
    </dgm:pt>
    <dgm:pt modelId="{A3A057BC-1520-471D-85A2-3ABA377BA782}" type="sibTrans" cxnId="{488C166F-5351-4A94-B274-4A980B9442C6}">
      <dgm:prSet/>
      <dgm:spPr/>
      <dgm:t>
        <a:bodyPr/>
        <a:lstStyle/>
        <a:p>
          <a:endParaRPr lang="pt-BR"/>
        </a:p>
      </dgm:t>
    </dgm:pt>
    <dgm:pt modelId="{ACB35F7C-5444-40BC-8281-3824B4E901D0}">
      <dgm:prSet phldrT="[Texto]"/>
      <dgm:spPr/>
      <dgm:t>
        <a:bodyPr/>
        <a:lstStyle/>
        <a:p>
          <a:r>
            <a:rPr lang="pt-BR" dirty="0" smtClean="0">
              <a:latin typeface="Cambria" pitchFamily="18" charset="0"/>
            </a:rPr>
            <a:t>Impede que produtores agrícolas se beneficiem de condições favoráveis  de mercado, reduzindo as opções de venda do agricultores.</a:t>
          </a:r>
          <a:endParaRPr lang="pt-BR" dirty="0"/>
        </a:p>
      </dgm:t>
    </dgm:pt>
    <dgm:pt modelId="{FB809391-822C-48D3-AFD7-A3139EB91153}" type="parTrans" cxnId="{B7C0A64A-BB67-479B-BFD3-15CC4DFFED04}">
      <dgm:prSet/>
      <dgm:spPr/>
      <dgm:t>
        <a:bodyPr/>
        <a:lstStyle/>
        <a:p>
          <a:endParaRPr lang="pt-BR"/>
        </a:p>
      </dgm:t>
    </dgm:pt>
    <dgm:pt modelId="{89338839-84D8-4D8A-901D-ED2A6E7EE02C}" type="sibTrans" cxnId="{B7C0A64A-BB67-479B-BFD3-15CC4DFFED04}">
      <dgm:prSet/>
      <dgm:spPr/>
      <dgm:t>
        <a:bodyPr/>
        <a:lstStyle/>
        <a:p>
          <a:endParaRPr lang="pt-BR"/>
        </a:p>
      </dgm:t>
    </dgm:pt>
    <dgm:pt modelId="{E6E1EA21-113C-4C15-8E70-A36DD0355737}" type="pres">
      <dgm:prSet presAssocID="{02C68E63-5F9B-4A87-BF6E-D7893E060F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CF656F-7688-4382-8ADA-3A20FE2FAC86}" type="pres">
      <dgm:prSet presAssocID="{5558A4C9-D543-4A93-A214-2446AA453D71}" presName="composite" presStyleCnt="0"/>
      <dgm:spPr/>
    </dgm:pt>
    <dgm:pt modelId="{8F35160E-4F12-4E22-80A6-4AB61FDDFE24}" type="pres">
      <dgm:prSet presAssocID="{5558A4C9-D543-4A93-A214-2446AA453D7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171052-9294-4158-8B73-1F86F115DF38}" type="pres">
      <dgm:prSet presAssocID="{5558A4C9-D543-4A93-A214-2446AA453D7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C65BE8-3857-4C18-B5A8-931C564BDA8A}" type="pres">
      <dgm:prSet presAssocID="{A87D8267-32AC-4B47-82E3-1EE5BD2A2118}" presName="space" presStyleCnt="0"/>
      <dgm:spPr/>
    </dgm:pt>
    <dgm:pt modelId="{ABA4FB21-0283-442D-9EC0-C1D7969E752A}" type="pres">
      <dgm:prSet presAssocID="{00985298-C31B-4318-B192-687B4907A3B2}" presName="composite" presStyleCnt="0"/>
      <dgm:spPr/>
    </dgm:pt>
    <dgm:pt modelId="{5F555A1C-8625-40B1-B9D2-330976CAB320}" type="pres">
      <dgm:prSet presAssocID="{00985298-C31B-4318-B192-687B4907A3B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FAC755-8861-4114-902E-67C27EE6EE8B}" type="pres">
      <dgm:prSet presAssocID="{00985298-C31B-4318-B192-687B4907A3B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2DA62F9-F2B5-491C-B919-4A02672E5C60}" srcId="{E9EAC004-EF1A-4E03-A70A-8BDB2B59F689}" destId="{F13B987E-20E1-428F-A529-09B3F6729508}" srcOrd="3" destOrd="0" parTransId="{7274ACEA-DE80-4089-B15D-D030B6412F35}" sibTransId="{0D379B9A-9FFE-4B56-A2BF-F3D3F914B6A8}"/>
    <dgm:cxn modelId="{D53D68E1-0260-43E3-8B64-CA95674877D1}" srcId="{00985298-C31B-4318-B192-687B4907A3B2}" destId="{E3C3A508-D254-488A-8040-445C59F3237D}" srcOrd="3" destOrd="0" parTransId="{743F55A9-C85B-4149-89AA-12633B4C407E}" sibTransId="{69C2279D-3F8A-46E6-B8B7-AC6388AFCA82}"/>
    <dgm:cxn modelId="{6107A766-759B-4419-A118-110D7DAD8331}" type="presOf" srcId="{ACB35F7C-5444-40BC-8281-3824B4E901D0}" destId="{CA171052-9294-4158-8B73-1F86F115DF38}" srcOrd="0" destOrd="6" presId="urn:microsoft.com/office/officeart/2005/8/layout/hList1"/>
    <dgm:cxn modelId="{8E35DD2B-8961-458C-9ACE-5B421A54FE54}" srcId="{00985298-C31B-4318-B192-687B4907A3B2}" destId="{41340C2E-3AE0-4D53-84FF-124E51AC07F6}" srcOrd="1" destOrd="0" parTransId="{8CF2589C-0A71-4402-95E5-5021526C7874}" sibTransId="{1CF4423A-06D7-4F4A-A220-9E96AD2AD7F5}"/>
    <dgm:cxn modelId="{EC66F4C8-A927-45D1-92D5-A3D3D9A0E902}" type="presOf" srcId="{5558A4C9-D543-4A93-A214-2446AA453D71}" destId="{8F35160E-4F12-4E22-80A6-4AB61FDDFE24}" srcOrd="0" destOrd="0" presId="urn:microsoft.com/office/officeart/2005/8/layout/hList1"/>
    <dgm:cxn modelId="{2E56B047-70A3-48D1-A2B0-86E4F25089B6}" srcId="{02C68E63-5F9B-4A87-BF6E-D7893E060F3A}" destId="{00985298-C31B-4318-B192-687B4907A3B2}" srcOrd="1" destOrd="0" parTransId="{6FFA8D47-7578-4EAD-8193-068C5EFA501C}" sibTransId="{ECEFDF7D-F642-47D6-AE12-4D1BF953E395}"/>
    <dgm:cxn modelId="{A83C424F-4FE2-4684-ABA7-F8C569175277}" type="presOf" srcId="{F13B987E-20E1-428F-A529-09B3F6729508}" destId="{CA171052-9294-4158-8B73-1F86F115DF38}" srcOrd="0" destOrd="4" presId="urn:microsoft.com/office/officeart/2005/8/layout/hList1"/>
    <dgm:cxn modelId="{0B955B77-F1DB-4940-8ECB-6E0468CF3F1C}" type="presOf" srcId="{00985298-C31B-4318-B192-687B4907A3B2}" destId="{5F555A1C-8625-40B1-B9D2-330976CAB320}" srcOrd="0" destOrd="0" presId="urn:microsoft.com/office/officeart/2005/8/layout/hList1"/>
    <dgm:cxn modelId="{DFFA41F2-1090-4031-B4F1-23F30C56CE4C}" srcId="{00985298-C31B-4318-B192-687B4907A3B2}" destId="{41C82049-CD50-465C-8275-67DF405AF958}" srcOrd="2" destOrd="0" parTransId="{7803E706-63C1-4811-9274-A4C7D4D06313}" sibTransId="{FC864C71-303E-4266-990D-7321336D21A7}"/>
    <dgm:cxn modelId="{CBEAC1F9-2DB4-4947-9D13-6D8FCBBC1931}" type="presOf" srcId="{3E991DD5-FC39-4B3C-862C-DF625DD9D884}" destId="{58FAC755-8861-4114-902E-67C27EE6EE8B}" srcOrd="0" destOrd="0" presId="urn:microsoft.com/office/officeart/2005/8/layout/hList1"/>
    <dgm:cxn modelId="{29EBDDF7-24C9-4D2B-BC54-F31BB7A2725D}" type="presOf" srcId="{E3C3A508-D254-488A-8040-445C59F3237D}" destId="{58FAC755-8861-4114-902E-67C27EE6EE8B}" srcOrd="0" destOrd="3" presId="urn:microsoft.com/office/officeart/2005/8/layout/hList1"/>
    <dgm:cxn modelId="{3F729D48-235C-499A-BB3E-B80A61E336BC}" type="presOf" srcId="{9FDABE4B-8E4A-4CC1-9CBA-39E137CFE26D}" destId="{CA171052-9294-4158-8B73-1F86F115DF38}" srcOrd="0" destOrd="5" presId="urn:microsoft.com/office/officeart/2005/8/layout/hList1"/>
    <dgm:cxn modelId="{35E70439-3BE4-45FD-83E1-81A0C5E22F34}" type="presOf" srcId="{E9EAC004-EF1A-4E03-A70A-8BDB2B59F689}" destId="{CA171052-9294-4158-8B73-1F86F115DF38}" srcOrd="0" destOrd="0" presId="urn:microsoft.com/office/officeart/2005/8/layout/hList1"/>
    <dgm:cxn modelId="{17B4878F-F789-4D75-8F15-56C0D94D3828}" srcId="{E9EAC004-EF1A-4E03-A70A-8BDB2B59F689}" destId="{9EC09743-2BE9-4246-AC54-146278F6D219}" srcOrd="2" destOrd="0" parTransId="{559279B2-3FCA-4A89-8979-E3D86D9440C7}" sibTransId="{1736ADA8-77AB-48B0-A8E5-267B8DC48F97}"/>
    <dgm:cxn modelId="{B7C0A64A-BB67-479B-BFD3-15CC4DFFED04}" srcId="{9FDABE4B-8E4A-4CC1-9CBA-39E137CFE26D}" destId="{ACB35F7C-5444-40BC-8281-3824B4E901D0}" srcOrd="0" destOrd="0" parTransId="{FB809391-822C-48D3-AFD7-A3139EB91153}" sibTransId="{89338839-84D8-4D8A-901D-ED2A6E7EE02C}"/>
    <dgm:cxn modelId="{FD718475-B1CF-4218-AEC0-D6F6D98C4AAA}" srcId="{E9EAC004-EF1A-4E03-A70A-8BDB2B59F689}" destId="{1372A394-B5D9-4844-9271-130C5857AF64}" srcOrd="0" destOrd="0" parTransId="{4F71DA7C-33FD-4AC1-A8ED-19E646436D30}" sibTransId="{9218D9E7-33E0-4B1E-99FF-46680C844F58}"/>
    <dgm:cxn modelId="{0A2AAEB8-74D1-4794-A465-3FF73284488D}" srcId="{5558A4C9-D543-4A93-A214-2446AA453D71}" destId="{E9EAC004-EF1A-4E03-A70A-8BDB2B59F689}" srcOrd="0" destOrd="0" parTransId="{C81E5F39-58A9-419C-A4C2-0BB6018A329A}" sibTransId="{77C72BC2-8616-4C22-BD18-1A4B9342C4C0}"/>
    <dgm:cxn modelId="{1CDFE210-75BA-46EF-9458-BD3F196BC38C}" type="presOf" srcId="{02C68E63-5F9B-4A87-BF6E-D7893E060F3A}" destId="{E6E1EA21-113C-4C15-8E70-A36DD0355737}" srcOrd="0" destOrd="0" presId="urn:microsoft.com/office/officeart/2005/8/layout/hList1"/>
    <dgm:cxn modelId="{E2C43101-7DD6-4975-A4F2-F1A7C91E377E}" srcId="{02C68E63-5F9B-4A87-BF6E-D7893E060F3A}" destId="{5558A4C9-D543-4A93-A214-2446AA453D71}" srcOrd="0" destOrd="0" parTransId="{F3863B21-BA32-48AE-B281-E3B00601F28D}" sibTransId="{A87D8267-32AC-4B47-82E3-1EE5BD2A2118}"/>
    <dgm:cxn modelId="{98FBA457-C65A-41C6-9441-FD45E2A1173E}" type="presOf" srcId="{1372A394-B5D9-4844-9271-130C5857AF64}" destId="{CA171052-9294-4158-8B73-1F86F115DF38}" srcOrd="0" destOrd="1" presId="urn:microsoft.com/office/officeart/2005/8/layout/hList1"/>
    <dgm:cxn modelId="{38318DA1-7FAC-4B35-B657-1ECA3B7E1BBE}" type="presOf" srcId="{9EC09743-2BE9-4246-AC54-146278F6D219}" destId="{CA171052-9294-4158-8B73-1F86F115DF38}" srcOrd="0" destOrd="3" presId="urn:microsoft.com/office/officeart/2005/8/layout/hList1"/>
    <dgm:cxn modelId="{072A12CE-8D77-4B97-809A-19E7A248F07F}" type="presOf" srcId="{41C82049-CD50-465C-8275-67DF405AF958}" destId="{58FAC755-8861-4114-902E-67C27EE6EE8B}" srcOrd="0" destOrd="2" presId="urn:microsoft.com/office/officeart/2005/8/layout/hList1"/>
    <dgm:cxn modelId="{6272849A-4E11-4F2D-A4FB-7B56A770ADEB}" srcId="{00985298-C31B-4318-B192-687B4907A3B2}" destId="{3E991DD5-FC39-4B3C-862C-DF625DD9D884}" srcOrd="0" destOrd="0" parTransId="{1612598C-D089-4B6C-8CF6-BBB1116ADE48}" sibTransId="{4E2A73B7-0E69-404D-A411-2C32A12E71C4}"/>
    <dgm:cxn modelId="{76D15920-F205-477D-84C5-419BAB89FDE7}" type="presOf" srcId="{7E0B6F41-8CCD-4DD7-BAFB-18B995A061A2}" destId="{CA171052-9294-4158-8B73-1F86F115DF38}" srcOrd="0" destOrd="2" presId="urn:microsoft.com/office/officeart/2005/8/layout/hList1"/>
    <dgm:cxn modelId="{F65D4C11-2090-4831-883F-583F5094B981}" srcId="{E9EAC004-EF1A-4E03-A70A-8BDB2B59F689}" destId="{7E0B6F41-8CCD-4DD7-BAFB-18B995A061A2}" srcOrd="1" destOrd="0" parTransId="{9CE3D84F-DCBF-4646-B8D8-B6C3AAF1F0AF}" sibTransId="{11B86505-2DC8-4F1F-ACFD-0229F6C5DB39}"/>
    <dgm:cxn modelId="{FAA0B774-62C8-4D6D-9AA9-D21C1FC1DA96}" type="presOf" srcId="{41340C2E-3AE0-4D53-84FF-124E51AC07F6}" destId="{58FAC755-8861-4114-902E-67C27EE6EE8B}" srcOrd="0" destOrd="1" presId="urn:microsoft.com/office/officeart/2005/8/layout/hList1"/>
    <dgm:cxn modelId="{488C166F-5351-4A94-B274-4A980B9442C6}" srcId="{5558A4C9-D543-4A93-A214-2446AA453D71}" destId="{9FDABE4B-8E4A-4CC1-9CBA-39E137CFE26D}" srcOrd="1" destOrd="0" parTransId="{0F2B19B7-8462-4DB9-A2A6-D268D7F88B5F}" sibTransId="{A3A057BC-1520-471D-85A2-3ABA377BA782}"/>
    <dgm:cxn modelId="{4D90D1FA-2E35-4B51-B0D8-04235E2CA245}" type="presParOf" srcId="{E6E1EA21-113C-4C15-8E70-A36DD0355737}" destId="{94CF656F-7688-4382-8ADA-3A20FE2FAC86}" srcOrd="0" destOrd="0" presId="urn:microsoft.com/office/officeart/2005/8/layout/hList1"/>
    <dgm:cxn modelId="{C2DF0D09-8A45-4DF6-973E-D165D5DA5837}" type="presParOf" srcId="{94CF656F-7688-4382-8ADA-3A20FE2FAC86}" destId="{8F35160E-4F12-4E22-80A6-4AB61FDDFE24}" srcOrd="0" destOrd="0" presId="urn:microsoft.com/office/officeart/2005/8/layout/hList1"/>
    <dgm:cxn modelId="{0E5D80DA-A1A5-4DEC-B84A-4EF0B29F9CC8}" type="presParOf" srcId="{94CF656F-7688-4382-8ADA-3A20FE2FAC86}" destId="{CA171052-9294-4158-8B73-1F86F115DF38}" srcOrd="1" destOrd="0" presId="urn:microsoft.com/office/officeart/2005/8/layout/hList1"/>
    <dgm:cxn modelId="{04FC5364-4DF2-4FEA-824E-113269A231C2}" type="presParOf" srcId="{E6E1EA21-113C-4C15-8E70-A36DD0355737}" destId="{ECC65BE8-3857-4C18-B5A8-931C564BDA8A}" srcOrd="1" destOrd="0" presId="urn:microsoft.com/office/officeart/2005/8/layout/hList1"/>
    <dgm:cxn modelId="{A99D9369-732E-47E4-975F-2020E3363D84}" type="presParOf" srcId="{E6E1EA21-113C-4C15-8E70-A36DD0355737}" destId="{ABA4FB21-0283-442D-9EC0-C1D7969E752A}" srcOrd="2" destOrd="0" presId="urn:microsoft.com/office/officeart/2005/8/layout/hList1"/>
    <dgm:cxn modelId="{697DD87E-94A1-43E4-9A4B-61CAC2A786E1}" type="presParOf" srcId="{ABA4FB21-0283-442D-9EC0-C1D7969E752A}" destId="{5F555A1C-8625-40B1-B9D2-330976CAB320}" srcOrd="0" destOrd="0" presId="urn:microsoft.com/office/officeart/2005/8/layout/hList1"/>
    <dgm:cxn modelId="{A44ED7AD-95AC-4FB9-908B-8785FF4C3DBE}" type="presParOf" srcId="{ABA4FB21-0283-442D-9EC0-C1D7969E752A}" destId="{58FAC755-8861-4114-902E-67C27EE6EE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AE6270-7C32-46BC-A762-94A7893F3DB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E739829F-0731-4AD5-945D-6B59A2682990}">
      <dgm:prSet phldrT="[Texto]"/>
      <dgm:spPr/>
      <dgm:t>
        <a:bodyPr/>
        <a:lstStyle/>
        <a:p>
          <a:r>
            <a:rPr lang="pt-BR" smtClean="0"/>
            <a:t>Genética</a:t>
          </a:r>
          <a:endParaRPr lang="pt-BR"/>
        </a:p>
      </dgm:t>
    </dgm:pt>
    <dgm:pt modelId="{CE766129-24D6-42D3-86C4-55971114005F}" type="parTrans" cxnId="{B59FA510-F16F-4B17-9BFA-BACE53AFB225}">
      <dgm:prSet/>
      <dgm:spPr/>
      <dgm:t>
        <a:bodyPr/>
        <a:lstStyle/>
        <a:p>
          <a:endParaRPr lang="pt-BR"/>
        </a:p>
      </dgm:t>
    </dgm:pt>
    <dgm:pt modelId="{8290134A-F7B4-47B3-A8C2-F9D5B5981EA9}" type="sibTrans" cxnId="{B59FA510-F16F-4B17-9BFA-BACE53AFB225}">
      <dgm:prSet/>
      <dgm:spPr/>
      <dgm:t>
        <a:bodyPr/>
        <a:lstStyle/>
        <a:p>
          <a:endParaRPr lang="pt-BR"/>
        </a:p>
      </dgm:t>
    </dgm:pt>
    <dgm:pt modelId="{2402C620-0F47-48A9-8010-886CD3A10A04}">
      <dgm:prSet/>
      <dgm:spPr/>
      <dgm:t>
        <a:bodyPr/>
        <a:lstStyle/>
        <a:p>
          <a:r>
            <a:rPr lang="pt-BR" smtClean="0"/>
            <a:t>Sanidade</a:t>
          </a:r>
          <a:endParaRPr lang="pt-BR" dirty="0" smtClean="0"/>
        </a:p>
      </dgm:t>
    </dgm:pt>
    <dgm:pt modelId="{98603E92-3A06-4B2F-9CC1-56D1FAD19164}" type="parTrans" cxnId="{60ED7E6C-805A-478E-9E73-7911F1AEC13B}">
      <dgm:prSet/>
      <dgm:spPr/>
      <dgm:t>
        <a:bodyPr/>
        <a:lstStyle/>
        <a:p>
          <a:endParaRPr lang="pt-BR"/>
        </a:p>
      </dgm:t>
    </dgm:pt>
    <dgm:pt modelId="{5B5287B1-A47E-4021-BD40-B03B53A2C45A}" type="sibTrans" cxnId="{60ED7E6C-805A-478E-9E73-7911F1AEC13B}">
      <dgm:prSet/>
      <dgm:spPr/>
      <dgm:t>
        <a:bodyPr/>
        <a:lstStyle/>
        <a:p>
          <a:endParaRPr lang="pt-BR"/>
        </a:p>
      </dgm:t>
    </dgm:pt>
    <dgm:pt modelId="{96089A2F-9DEE-453E-9BC7-FB52E1A815B8}">
      <dgm:prSet/>
      <dgm:spPr/>
      <dgm:t>
        <a:bodyPr/>
        <a:lstStyle/>
        <a:p>
          <a:r>
            <a:rPr lang="pt-BR" smtClean="0"/>
            <a:t>Nutrição animal</a:t>
          </a:r>
          <a:endParaRPr lang="pt-BR" dirty="0" smtClean="0"/>
        </a:p>
      </dgm:t>
    </dgm:pt>
    <dgm:pt modelId="{664C7F8E-67EC-4446-AAE2-32D4555DBEA2}" type="parTrans" cxnId="{91608675-9550-42C7-9175-EF434ECFD17F}">
      <dgm:prSet/>
      <dgm:spPr/>
      <dgm:t>
        <a:bodyPr/>
        <a:lstStyle/>
        <a:p>
          <a:endParaRPr lang="pt-BR"/>
        </a:p>
      </dgm:t>
    </dgm:pt>
    <dgm:pt modelId="{E02DE18C-E05A-42B2-B71C-FD86D92BFE4E}" type="sibTrans" cxnId="{91608675-9550-42C7-9175-EF434ECFD17F}">
      <dgm:prSet/>
      <dgm:spPr/>
      <dgm:t>
        <a:bodyPr/>
        <a:lstStyle/>
        <a:p>
          <a:endParaRPr lang="pt-BR"/>
        </a:p>
      </dgm:t>
    </dgm:pt>
    <dgm:pt modelId="{B2B8E313-5D2B-49D5-90BA-D1C3AFFF7DF3}">
      <dgm:prSet/>
      <dgm:spPr/>
      <dgm:t>
        <a:bodyPr/>
        <a:lstStyle/>
        <a:p>
          <a:r>
            <a:rPr lang="pt-BR" smtClean="0"/>
            <a:t>Aspectos ambientais</a:t>
          </a:r>
          <a:endParaRPr lang="pt-BR" dirty="0" smtClean="0"/>
        </a:p>
      </dgm:t>
    </dgm:pt>
    <dgm:pt modelId="{54BAD983-813A-4601-A15B-5366D2FB1D75}" type="parTrans" cxnId="{8957269A-F394-4982-9B25-C068EEDD0FBB}">
      <dgm:prSet/>
      <dgm:spPr/>
      <dgm:t>
        <a:bodyPr/>
        <a:lstStyle/>
        <a:p>
          <a:endParaRPr lang="pt-BR"/>
        </a:p>
      </dgm:t>
    </dgm:pt>
    <dgm:pt modelId="{F359C662-4D9E-4171-9712-1BAB1152B1E6}" type="sibTrans" cxnId="{8957269A-F394-4982-9B25-C068EEDD0FBB}">
      <dgm:prSet/>
      <dgm:spPr/>
      <dgm:t>
        <a:bodyPr/>
        <a:lstStyle/>
        <a:p>
          <a:endParaRPr lang="pt-BR"/>
        </a:p>
      </dgm:t>
    </dgm:pt>
    <dgm:pt modelId="{EA9F1DAC-0716-48CD-8AB4-140211AFAA03}">
      <dgm:prSet/>
      <dgm:spPr/>
      <dgm:t>
        <a:bodyPr/>
        <a:lstStyle/>
        <a:p>
          <a:r>
            <a:rPr lang="pt-BR" smtClean="0"/>
            <a:t>Bem-estar animal</a:t>
          </a:r>
          <a:endParaRPr lang="pt-BR" dirty="0" smtClean="0"/>
        </a:p>
      </dgm:t>
    </dgm:pt>
    <dgm:pt modelId="{2167EFF3-EF16-4D2A-BD3D-35CDE125EC1F}" type="parTrans" cxnId="{4025BEE7-CEF9-4FDE-BEAE-B082F86F9971}">
      <dgm:prSet/>
      <dgm:spPr/>
      <dgm:t>
        <a:bodyPr/>
        <a:lstStyle/>
        <a:p>
          <a:endParaRPr lang="pt-BR"/>
        </a:p>
      </dgm:t>
    </dgm:pt>
    <dgm:pt modelId="{0BAD6591-7BF1-411E-88AC-50E778E4BB5E}" type="sibTrans" cxnId="{4025BEE7-CEF9-4FDE-BEAE-B082F86F9971}">
      <dgm:prSet/>
      <dgm:spPr/>
      <dgm:t>
        <a:bodyPr/>
        <a:lstStyle/>
        <a:p>
          <a:endParaRPr lang="pt-BR"/>
        </a:p>
      </dgm:t>
    </dgm:pt>
    <dgm:pt modelId="{67F520C6-FD2C-4AC2-B6BA-5A2BD78995F6}">
      <dgm:prSet/>
      <dgm:spPr/>
      <dgm:t>
        <a:bodyPr/>
        <a:lstStyle/>
        <a:p>
          <a:r>
            <a:rPr lang="pt-BR" smtClean="0"/>
            <a:t>Manejo</a:t>
          </a:r>
          <a:endParaRPr lang="pt-BR" dirty="0" smtClean="0"/>
        </a:p>
      </dgm:t>
    </dgm:pt>
    <dgm:pt modelId="{37AD12B1-055C-40AE-8327-E2976DA95EA6}" type="parTrans" cxnId="{85B89705-8E97-409B-B982-AE7CC9CF34A9}">
      <dgm:prSet/>
      <dgm:spPr/>
      <dgm:t>
        <a:bodyPr/>
        <a:lstStyle/>
        <a:p>
          <a:endParaRPr lang="pt-BR"/>
        </a:p>
      </dgm:t>
    </dgm:pt>
    <dgm:pt modelId="{2B7CF130-EF15-4C3B-ADDE-F55EA54403A8}" type="sibTrans" cxnId="{85B89705-8E97-409B-B982-AE7CC9CF34A9}">
      <dgm:prSet/>
      <dgm:spPr/>
      <dgm:t>
        <a:bodyPr/>
        <a:lstStyle/>
        <a:p>
          <a:endParaRPr lang="pt-BR"/>
        </a:p>
      </dgm:t>
    </dgm:pt>
    <dgm:pt modelId="{16AA2839-FEEC-4181-AE70-08DC111FB07A}">
      <dgm:prSet/>
      <dgm:spPr/>
      <dgm:t>
        <a:bodyPr/>
        <a:lstStyle/>
        <a:p>
          <a:r>
            <a:rPr lang="pt-BR" smtClean="0"/>
            <a:t>Gestão da produção</a:t>
          </a:r>
          <a:endParaRPr lang="pt-BR" dirty="0"/>
        </a:p>
      </dgm:t>
    </dgm:pt>
    <dgm:pt modelId="{A7B0D9E7-FF18-431E-B469-8F89E7D04548}" type="parTrans" cxnId="{6B821FD6-9A33-4EC6-879D-5D3B47DDB3B0}">
      <dgm:prSet/>
      <dgm:spPr/>
      <dgm:t>
        <a:bodyPr/>
        <a:lstStyle/>
        <a:p>
          <a:endParaRPr lang="pt-BR"/>
        </a:p>
      </dgm:t>
    </dgm:pt>
    <dgm:pt modelId="{04F81140-9469-4408-B0E7-93F47838CD8A}" type="sibTrans" cxnId="{6B821FD6-9A33-4EC6-879D-5D3B47DDB3B0}">
      <dgm:prSet/>
      <dgm:spPr/>
      <dgm:t>
        <a:bodyPr/>
        <a:lstStyle/>
        <a:p>
          <a:endParaRPr lang="pt-BR"/>
        </a:p>
      </dgm:t>
    </dgm:pt>
    <dgm:pt modelId="{521B9237-C02F-4E95-976C-D89C7D9E3BFB}" type="pres">
      <dgm:prSet presAssocID="{D5AE6270-7C32-46BC-A762-94A7893F3D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4937FA-DB34-4B94-966B-DF95E45D1847}" type="pres">
      <dgm:prSet presAssocID="{E739829F-0731-4AD5-945D-6B59A2682990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F2FC99-A0D8-4980-83C7-9E96EA9EAC6C}" type="pres">
      <dgm:prSet presAssocID="{8290134A-F7B4-47B3-A8C2-F9D5B5981EA9}" presName="spacer" presStyleCnt="0"/>
      <dgm:spPr/>
      <dgm:t>
        <a:bodyPr/>
        <a:lstStyle/>
        <a:p>
          <a:endParaRPr lang="pt-BR"/>
        </a:p>
      </dgm:t>
    </dgm:pt>
    <dgm:pt modelId="{503CA1CA-E8EE-45C6-A47C-E1BE50264B64}" type="pres">
      <dgm:prSet presAssocID="{2402C620-0F47-48A9-8010-886CD3A10A0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0A15C8-6B33-4652-A8BF-8EBBD06E9361}" type="pres">
      <dgm:prSet presAssocID="{5B5287B1-A47E-4021-BD40-B03B53A2C45A}" presName="spacer" presStyleCnt="0"/>
      <dgm:spPr/>
      <dgm:t>
        <a:bodyPr/>
        <a:lstStyle/>
        <a:p>
          <a:endParaRPr lang="pt-BR"/>
        </a:p>
      </dgm:t>
    </dgm:pt>
    <dgm:pt modelId="{68D79808-1219-49F7-AC7D-48AB384FB37D}" type="pres">
      <dgm:prSet presAssocID="{96089A2F-9DEE-453E-9BC7-FB52E1A815B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6B6AAA-0724-4C04-8396-1BF70FC4D03A}" type="pres">
      <dgm:prSet presAssocID="{E02DE18C-E05A-42B2-B71C-FD86D92BFE4E}" presName="spacer" presStyleCnt="0"/>
      <dgm:spPr/>
      <dgm:t>
        <a:bodyPr/>
        <a:lstStyle/>
        <a:p>
          <a:endParaRPr lang="pt-BR"/>
        </a:p>
      </dgm:t>
    </dgm:pt>
    <dgm:pt modelId="{6A484B50-886A-4E0C-A1AA-5117C6E52A91}" type="pres">
      <dgm:prSet presAssocID="{B2B8E313-5D2B-49D5-90BA-D1C3AFFF7DF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8C460B-9F91-4B1D-BBA9-DC4C56C56258}" type="pres">
      <dgm:prSet presAssocID="{F359C662-4D9E-4171-9712-1BAB1152B1E6}" presName="spacer" presStyleCnt="0"/>
      <dgm:spPr/>
      <dgm:t>
        <a:bodyPr/>
        <a:lstStyle/>
        <a:p>
          <a:endParaRPr lang="pt-BR"/>
        </a:p>
      </dgm:t>
    </dgm:pt>
    <dgm:pt modelId="{FF3960A4-5BD9-406E-AD25-409945E6A432}" type="pres">
      <dgm:prSet presAssocID="{EA9F1DAC-0716-48CD-8AB4-140211AFAA0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B7E1DA-A3C5-42A3-9A1F-469B2F2C9C68}" type="pres">
      <dgm:prSet presAssocID="{0BAD6591-7BF1-411E-88AC-50E778E4BB5E}" presName="spacer" presStyleCnt="0"/>
      <dgm:spPr/>
      <dgm:t>
        <a:bodyPr/>
        <a:lstStyle/>
        <a:p>
          <a:endParaRPr lang="pt-BR"/>
        </a:p>
      </dgm:t>
    </dgm:pt>
    <dgm:pt modelId="{30F744F4-7C1D-4DFA-B9A0-5D7C41635B21}" type="pres">
      <dgm:prSet presAssocID="{67F520C6-FD2C-4AC2-B6BA-5A2BD78995F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23A51B-FBF7-4267-83EF-31BB4BE6A47B}" type="pres">
      <dgm:prSet presAssocID="{2B7CF130-EF15-4C3B-ADDE-F55EA54403A8}" presName="spacer" presStyleCnt="0"/>
      <dgm:spPr/>
      <dgm:t>
        <a:bodyPr/>
        <a:lstStyle/>
        <a:p>
          <a:endParaRPr lang="pt-BR"/>
        </a:p>
      </dgm:t>
    </dgm:pt>
    <dgm:pt modelId="{938CC79E-C24D-483D-A6CE-E16C1397CCEE}" type="pres">
      <dgm:prSet presAssocID="{16AA2839-FEEC-4181-AE70-08DC111FB07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025BEE7-CEF9-4FDE-BEAE-B082F86F9971}" srcId="{D5AE6270-7C32-46BC-A762-94A7893F3DB5}" destId="{EA9F1DAC-0716-48CD-8AB4-140211AFAA03}" srcOrd="4" destOrd="0" parTransId="{2167EFF3-EF16-4D2A-BD3D-35CDE125EC1F}" sibTransId="{0BAD6591-7BF1-411E-88AC-50E778E4BB5E}"/>
    <dgm:cxn modelId="{E82ED24B-B029-4167-BB97-E670C82EB68B}" type="presOf" srcId="{16AA2839-FEEC-4181-AE70-08DC111FB07A}" destId="{938CC79E-C24D-483D-A6CE-E16C1397CCEE}" srcOrd="0" destOrd="0" presId="urn:microsoft.com/office/officeart/2005/8/layout/vList2"/>
    <dgm:cxn modelId="{2F6E7FF5-B240-424D-BF58-F287BDFF260D}" type="presOf" srcId="{B2B8E313-5D2B-49D5-90BA-D1C3AFFF7DF3}" destId="{6A484B50-886A-4E0C-A1AA-5117C6E52A91}" srcOrd="0" destOrd="0" presId="urn:microsoft.com/office/officeart/2005/8/layout/vList2"/>
    <dgm:cxn modelId="{8957269A-F394-4982-9B25-C068EEDD0FBB}" srcId="{D5AE6270-7C32-46BC-A762-94A7893F3DB5}" destId="{B2B8E313-5D2B-49D5-90BA-D1C3AFFF7DF3}" srcOrd="3" destOrd="0" parTransId="{54BAD983-813A-4601-A15B-5366D2FB1D75}" sibTransId="{F359C662-4D9E-4171-9712-1BAB1152B1E6}"/>
    <dgm:cxn modelId="{91608675-9550-42C7-9175-EF434ECFD17F}" srcId="{D5AE6270-7C32-46BC-A762-94A7893F3DB5}" destId="{96089A2F-9DEE-453E-9BC7-FB52E1A815B8}" srcOrd="2" destOrd="0" parTransId="{664C7F8E-67EC-4446-AAE2-32D4555DBEA2}" sibTransId="{E02DE18C-E05A-42B2-B71C-FD86D92BFE4E}"/>
    <dgm:cxn modelId="{85B89705-8E97-409B-B982-AE7CC9CF34A9}" srcId="{D5AE6270-7C32-46BC-A762-94A7893F3DB5}" destId="{67F520C6-FD2C-4AC2-B6BA-5A2BD78995F6}" srcOrd="5" destOrd="0" parTransId="{37AD12B1-055C-40AE-8327-E2976DA95EA6}" sibTransId="{2B7CF130-EF15-4C3B-ADDE-F55EA54403A8}"/>
    <dgm:cxn modelId="{DBFA3F55-CD6A-4959-ACBD-26465EA07087}" type="presOf" srcId="{67F520C6-FD2C-4AC2-B6BA-5A2BD78995F6}" destId="{30F744F4-7C1D-4DFA-B9A0-5D7C41635B21}" srcOrd="0" destOrd="0" presId="urn:microsoft.com/office/officeart/2005/8/layout/vList2"/>
    <dgm:cxn modelId="{33E7BDEB-54CD-45A0-94CC-95FF5F7878EF}" type="presOf" srcId="{96089A2F-9DEE-453E-9BC7-FB52E1A815B8}" destId="{68D79808-1219-49F7-AC7D-48AB384FB37D}" srcOrd="0" destOrd="0" presId="urn:microsoft.com/office/officeart/2005/8/layout/vList2"/>
    <dgm:cxn modelId="{6B821FD6-9A33-4EC6-879D-5D3B47DDB3B0}" srcId="{D5AE6270-7C32-46BC-A762-94A7893F3DB5}" destId="{16AA2839-FEEC-4181-AE70-08DC111FB07A}" srcOrd="6" destOrd="0" parTransId="{A7B0D9E7-FF18-431E-B469-8F89E7D04548}" sibTransId="{04F81140-9469-4408-B0E7-93F47838CD8A}"/>
    <dgm:cxn modelId="{B59FA510-F16F-4B17-9BFA-BACE53AFB225}" srcId="{D5AE6270-7C32-46BC-A762-94A7893F3DB5}" destId="{E739829F-0731-4AD5-945D-6B59A2682990}" srcOrd="0" destOrd="0" parTransId="{CE766129-24D6-42D3-86C4-55971114005F}" sibTransId="{8290134A-F7B4-47B3-A8C2-F9D5B5981EA9}"/>
    <dgm:cxn modelId="{60ED7E6C-805A-478E-9E73-7911F1AEC13B}" srcId="{D5AE6270-7C32-46BC-A762-94A7893F3DB5}" destId="{2402C620-0F47-48A9-8010-886CD3A10A04}" srcOrd="1" destOrd="0" parTransId="{98603E92-3A06-4B2F-9CC1-56D1FAD19164}" sibTransId="{5B5287B1-A47E-4021-BD40-B03B53A2C45A}"/>
    <dgm:cxn modelId="{45DB993E-9625-4780-80CD-5475FC79CC46}" type="presOf" srcId="{D5AE6270-7C32-46BC-A762-94A7893F3DB5}" destId="{521B9237-C02F-4E95-976C-D89C7D9E3BFB}" srcOrd="0" destOrd="0" presId="urn:microsoft.com/office/officeart/2005/8/layout/vList2"/>
    <dgm:cxn modelId="{3316E9B3-74C3-4785-B5BC-91041875F295}" type="presOf" srcId="{2402C620-0F47-48A9-8010-886CD3A10A04}" destId="{503CA1CA-E8EE-45C6-A47C-E1BE50264B64}" srcOrd="0" destOrd="0" presId="urn:microsoft.com/office/officeart/2005/8/layout/vList2"/>
    <dgm:cxn modelId="{C9EB83C3-0FDA-4419-A7C3-8C0556BC342C}" type="presOf" srcId="{EA9F1DAC-0716-48CD-8AB4-140211AFAA03}" destId="{FF3960A4-5BD9-406E-AD25-409945E6A432}" srcOrd="0" destOrd="0" presId="urn:microsoft.com/office/officeart/2005/8/layout/vList2"/>
    <dgm:cxn modelId="{2BEFE5BD-6F71-4DD2-B1D0-5CEA1F6E8379}" type="presOf" srcId="{E739829F-0731-4AD5-945D-6B59A2682990}" destId="{214937FA-DB34-4B94-966B-DF95E45D1847}" srcOrd="0" destOrd="0" presId="urn:microsoft.com/office/officeart/2005/8/layout/vList2"/>
    <dgm:cxn modelId="{8C4D4C68-804F-4C7E-93E1-7C704E2E8DCC}" type="presParOf" srcId="{521B9237-C02F-4E95-976C-D89C7D9E3BFB}" destId="{214937FA-DB34-4B94-966B-DF95E45D1847}" srcOrd="0" destOrd="0" presId="urn:microsoft.com/office/officeart/2005/8/layout/vList2"/>
    <dgm:cxn modelId="{562F94C1-BF4B-4CB7-BA3B-05BA48494371}" type="presParOf" srcId="{521B9237-C02F-4E95-976C-D89C7D9E3BFB}" destId="{02F2FC99-A0D8-4980-83C7-9E96EA9EAC6C}" srcOrd="1" destOrd="0" presId="urn:microsoft.com/office/officeart/2005/8/layout/vList2"/>
    <dgm:cxn modelId="{DDD33695-A902-4C69-BC41-CEA90A7ABDE6}" type="presParOf" srcId="{521B9237-C02F-4E95-976C-D89C7D9E3BFB}" destId="{503CA1CA-E8EE-45C6-A47C-E1BE50264B64}" srcOrd="2" destOrd="0" presId="urn:microsoft.com/office/officeart/2005/8/layout/vList2"/>
    <dgm:cxn modelId="{46C0A531-CF4F-4F04-9BC5-1178EC2763B3}" type="presParOf" srcId="{521B9237-C02F-4E95-976C-D89C7D9E3BFB}" destId="{3D0A15C8-6B33-4652-A8BF-8EBBD06E9361}" srcOrd="3" destOrd="0" presId="urn:microsoft.com/office/officeart/2005/8/layout/vList2"/>
    <dgm:cxn modelId="{EE9878E6-28B4-476E-B41F-9923E28AE0DF}" type="presParOf" srcId="{521B9237-C02F-4E95-976C-D89C7D9E3BFB}" destId="{68D79808-1219-49F7-AC7D-48AB384FB37D}" srcOrd="4" destOrd="0" presId="urn:microsoft.com/office/officeart/2005/8/layout/vList2"/>
    <dgm:cxn modelId="{A3476522-99F5-44B0-AC6C-34E02078B2ED}" type="presParOf" srcId="{521B9237-C02F-4E95-976C-D89C7D9E3BFB}" destId="{E16B6AAA-0724-4C04-8396-1BF70FC4D03A}" srcOrd="5" destOrd="0" presId="urn:microsoft.com/office/officeart/2005/8/layout/vList2"/>
    <dgm:cxn modelId="{F4C873EE-9EAF-4FDD-8FF7-9F99BF773836}" type="presParOf" srcId="{521B9237-C02F-4E95-976C-D89C7D9E3BFB}" destId="{6A484B50-886A-4E0C-A1AA-5117C6E52A91}" srcOrd="6" destOrd="0" presId="urn:microsoft.com/office/officeart/2005/8/layout/vList2"/>
    <dgm:cxn modelId="{F7B0E0BA-21B7-4CB3-94FA-25EA741AA3B7}" type="presParOf" srcId="{521B9237-C02F-4E95-976C-D89C7D9E3BFB}" destId="{CE8C460B-9F91-4B1D-BBA9-DC4C56C56258}" srcOrd="7" destOrd="0" presId="urn:microsoft.com/office/officeart/2005/8/layout/vList2"/>
    <dgm:cxn modelId="{133C853F-F2E8-4897-B4EF-82880B8829E4}" type="presParOf" srcId="{521B9237-C02F-4E95-976C-D89C7D9E3BFB}" destId="{FF3960A4-5BD9-406E-AD25-409945E6A432}" srcOrd="8" destOrd="0" presId="urn:microsoft.com/office/officeart/2005/8/layout/vList2"/>
    <dgm:cxn modelId="{5B9CE67A-B6C1-4279-A951-80F8DBA3041B}" type="presParOf" srcId="{521B9237-C02F-4E95-976C-D89C7D9E3BFB}" destId="{2AB7E1DA-A3C5-42A3-9A1F-469B2F2C9C68}" srcOrd="9" destOrd="0" presId="urn:microsoft.com/office/officeart/2005/8/layout/vList2"/>
    <dgm:cxn modelId="{6AF1D6C8-AEFF-444F-916C-3F5912C1B7B9}" type="presParOf" srcId="{521B9237-C02F-4E95-976C-D89C7D9E3BFB}" destId="{30F744F4-7C1D-4DFA-B9A0-5D7C41635B21}" srcOrd="10" destOrd="0" presId="urn:microsoft.com/office/officeart/2005/8/layout/vList2"/>
    <dgm:cxn modelId="{A375D7C4-555A-4670-BF38-CC4F109C2E9F}" type="presParOf" srcId="{521B9237-C02F-4E95-976C-D89C7D9E3BFB}" destId="{9223A51B-FBF7-4267-83EF-31BB4BE6A47B}" srcOrd="11" destOrd="0" presId="urn:microsoft.com/office/officeart/2005/8/layout/vList2"/>
    <dgm:cxn modelId="{4AEC3EBF-9C29-4CDF-9ECD-FDEF24157FE8}" type="presParOf" srcId="{521B9237-C02F-4E95-976C-D89C7D9E3BFB}" destId="{938CC79E-C24D-483D-A6CE-E16C1397CCE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C43F5B-00C0-4713-8EAA-75139B9330EA}" type="doc">
      <dgm:prSet loTypeId="urn:microsoft.com/office/officeart/2005/8/layout/hierarchy4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D98DAEFD-0A89-437E-B5FC-C6CAB267F615}">
      <dgm:prSet phldrT="[Texto]"/>
      <dgm:spPr/>
      <dgm:t>
        <a:bodyPr/>
        <a:lstStyle/>
        <a:p>
          <a:r>
            <a:rPr lang="pt-BR" dirty="0" smtClean="0"/>
            <a:t>Preços dos insumos</a:t>
          </a:r>
          <a:endParaRPr lang="pt-BR" dirty="0"/>
        </a:p>
      </dgm:t>
    </dgm:pt>
    <dgm:pt modelId="{31BBC772-CC91-4A75-8514-D905BE928DB9}" type="parTrans" cxnId="{1D8E760E-4F89-4ACC-A19A-C1F4A683E4D2}">
      <dgm:prSet/>
      <dgm:spPr/>
      <dgm:t>
        <a:bodyPr/>
        <a:lstStyle/>
        <a:p>
          <a:endParaRPr lang="pt-BR"/>
        </a:p>
      </dgm:t>
    </dgm:pt>
    <dgm:pt modelId="{39843F74-F15B-4A72-85FF-BDAE39301FDA}" type="sibTrans" cxnId="{1D8E760E-4F89-4ACC-A19A-C1F4A683E4D2}">
      <dgm:prSet/>
      <dgm:spPr/>
      <dgm:t>
        <a:bodyPr/>
        <a:lstStyle/>
        <a:p>
          <a:endParaRPr lang="pt-BR"/>
        </a:p>
      </dgm:t>
    </dgm:pt>
    <dgm:pt modelId="{EFCB7B48-D23E-4411-A22E-9FDF4BA9CC45}">
      <dgm:prSet phldrT="[Texto]"/>
      <dgm:spPr/>
      <dgm:t>
        <a:bodyPr/>
        <a:lstStyle/>
        <a:p>
          <a:r>
            <a:rPr lang="pt-BR" dirty="0" smtClean="0"/>
            <a:t>Preços das carnes concorrentes</a:t>
          </a:r>
          <a:endParaRPr lang="pt-BR" dirty="0"/>
        </a:p>
      </dgm:t>
    </dgm:pt>
    <dgm:pt modelId="{15493501-D1CB-4A23-A96A-2E11B132EFEF}" type="parTrans" cxnId="{18C20A41-4886-44CC-8BDF-3823189D8900}">
      <dgm:prSet/>
      <dgm:spPr/>
      <dgm:t>
        <a:bodyPr/>
        <a:lstStyle/>
        <a:p>
          <a:endParaRPr lang="pt-BR"/>
        </a:p>
      </dgm:t>
    </dgm:pt>
    <dgm:pt modelId="{2E4A37BF-2D89-4B16-A5AA-5BF18BB62531}" type="sibTrans" cxnId="{18C20A41-4886-44CC-8BDF-3823189D8900}">
      <dgm:prSet/>
      <dgm:spPr/>
      <dgm:t>
        <a:bodyPr/>
        <a:lstStyle/>
        <a:p>
          <a:endParaRPr lang="pt-BR"/>
        </a:p>
      </dgm:t>
    </dgm:pt>
    <dgm:pt modelId="{E75152DF-2E07-4DC5-8FE2-33476B19AC1E}">
      <dgm:prSet phldrT="[Texto]"/>
      <dgm:spPr/>
      <dgm:t>
        <a:bodyPr/>
        <a:lstStyle/>
        <a:p>
          <a:r>
            <a:rPr lang="pt-BR" dirty="0" smtClean="0"/>
            <a:t>Exportações</a:t>
          </a:r>
          <a:endParaRPr lang="pt-BR" dirty="0"/>
        </a:p>
      </dgm:t>
    </dgm:pt>
    <dgm:pt modelId="{6AC466B1-636F-492C-B1F3-6D7AD1EB2E08}" type="parTrans" cxnId="{DA26277A-D1E6-4EF3-AE16-241A64A15627}">
      <dgm:prSet/>
      <dgm:spPr/>
      <dgm:t>
        <a:bodyPr/>
        <a:lstStyle/>
        <a:p>
          <a:endParaRPr lang="pt-BR"/>
        </a:p>
      </dgm:t>
    </dgm:pt>
    <dgm:pt modelId="{56EFEBB0-7FE8-4B24-B671-B54BE1DF72C8}" type="sibTrans" cxnId="{DA26277A-D1E6-4EF3-AE16-241A64A15627}">
      <dgm:prSet/>
      <dgm:spPr/>
      <dgm:t>
        <a:bodyPr/>
        <a:lstStyle/>
        <a:p>
          <a:endParaRPr lang="pt-BR"/>
        </a:p>
      </dgm:t>
    </dgm:pt>
    <dgm:pt modelId="{90CC7600-6195-4679-A8AA-A978910B696B}">
      <dgm:prSet phldrT="[Texto]"/>
      <dgm:spPr/>
      <dgm:t>
        <a:bodyPr/>
        <a:lstStyle/>
        <a:p>
          <a:r>
            <a:rPr lang="pt-BR" dirty="0" smtClean="0"/>
            <a:t>Sazonalidade mensal e anual</a:t>
          </a:r>
          <a:endParaRPr lang="pt-BR" dirty="0"/>
        </a:p>
      </dgm:t>
    </dgm:pt>
    <dgm:pt modelId="{98B1B68F-D41E-4F1F-A900-95A74D39AB96}" type="parTrans" cxnId="{275820C8-6043-48DD-970C-51A398E4227B}">
      <dgm:prSet/>
      <dgm:spPr/>
      <dgm:t>
        <a:bodyPr/>
        <a:lstStyle/>
        <a:p>
          <a:endParaRPr lang="pt-BR"/>
        </a:p>
      </dgm:t>
    </dgm:pt>
    <dgm:pt modelId="{36CA124A-F4C8-457A-9D9A-6E8CB9D378C2}" type="sibTrans" cxnId="{275820C8-6043-48DD-970C-51A398E4227B}">
      <dgm:prSet/>
      <dgm:spPr/>
      <dgm:t>
        <a:bodyPr/>
        <a:lstStyle/>
        <a:p>
          <a:endParaRPr lang="pt-BR"/>
        </a:p>
      </dgm:t>
    </dgm:pt>
    <dgm:pt modelId="{BB0298A3-01A4-4C6A-B6D3-B5B658B2B94D}">
      <dgm:prSet phldrT="[Texto]"/>
      <dgm:spPr/>
      <dgm:t>
        <a:bodyPr/>
        <a:lstStyle/>
        <a:p>
          <a:r>
            <a:rPr lang="pt-BR" dirty="0" smtClean="0"/>
            <a:t>Movimento entre regiões</a:t>
          </a:r>
          <a:endParaRPr lang="pt-BR" dirty="0"/>
        </a:p>
      </dgm:t>
    </dgm:pt>
    <dgm:pt modelId="{5DA9444A-984D-4F87-9780-C2852307F367}" type="parTrans" cxnId="{4625C9B9-E21A-4A9B-B74A-13D4B9409954}">
      <dgm:prSet/>
      <dgm:spPr/>
      <dgm:t>
        <a:bodyPr/>
        <a:lstStyle/>
        <a:p>
          <a:endParaRPr lang="pt-BR"/>
        </a:p>
      </dgm:t>
    </dgm:pt>
    <dgm:pt modelId="{861C6F6E-5F73-4FA9-BAC5-DBF921451AA8}" type="sibTrans" cxnId="{4625C9B9-E21A-4A9B-B74A-13D4B9409954}">
      <dgm:prSet/>
      <dgm:spPr/>
      <dgm:t>
        <a:bodyPr/>
        <a:lstStyle/>
        <a:p>
          <a:endParaRPr lang="pt-BR"/>
        </a:p>
      </dgm:t>
    </dgm:pt>
    <dgm:pt modelId="{15D21A13-0D85-482C-96D0-17367398A5E9}">
      <dgm:prSet phldrT="[Texto]"/>
      <dgm:spPr/>
      <dgm:t>
        <a:bodyPr/>
        <a:lstStyle/>
        <a:p>
          <a:r>
            <a:rPr lang="en-US" dirty="0" err="1" smtClean="0"/>
            <a:t>Fatores</a:t>
          </a:r>
          <a:r>
            <a:rPr lang="en-US" dirty="0" smtClean="0"/>
            <a:t> </a:t>
          </a:r>
          <a:r>
            <a:rPr lang="en-US" dirty="0" err="1" smtClean="0"/>
            <a:t>pol</a:t>
          </a:r>
          <a:r>
            <a:rPr lang="pt-BR" dirty="0" smtClean="0"/>
            <a:t>í</a:t>
          </a:r>
          <a:r>
            <a:rPr lang="en-US" dirty="0" err="1" smtClean="0"/>
            <a:t>ticos</a:t>
          </a:r>
          <a:r>
            <a:rPr lang="en-US" dirty="0" smtClean="0"/>
            <a:t> </a:t>
          </a:r>
          <a:r>
            <a:rPr lang="en-US" dirty="0" err="1" smtClean="0"/>
            <a:t>internos</a:t>
          </a:r>
          <a:r>
            <a:rPr lang="en-US" dirty="0" smtClean="0"/>
            <a:t> e </a:t>
          </a:r>
          <a:r>
            <a:rPr lang="en-US" dirty="0" err="1" smtClean="0"/>
            <a:t>externos</a:t>
          </a:r>
          <a:endParaRPr lang="pt-BR" dirty="0"/>
        </a:p>
      </dgm:t>
    </dgm:pt>
    <dgm:pt modelId="{75B926D4-C5E0-42EC-BE43-08D21E417E76}" type="parTrans" cxnId="{4E5DEF1F-A065-4A7E-AC96-8922CA3C582F}">
      <dgm:prSet/>
      <dgm:spPr/>
      <dgm:t>
        <a:bodyPr/>
        <a:lstStyle/>
        <a:p>
          <a:endParaRPr lang="pt-BR"/>
        </a:p>
      </dgm:t>
    </dgm:pt>
    <dgm:pt modelId="{0E6AB0C3-73B2-491C-99B4-A37362A82392}" type="sibTrans" cxnId="{4E5DEF1F-A065-4A7E-AC96-8922CA3C582F}">
      <dgm:prSet/>
      <dgm:spPr/>
      <dgm:t>
        <a:bodyPr/>
        <a:lstStyle/>
        <a:p>
          <a:endParaRPr lang="pt-BR"/>
        </a:p>
      </dgm:t>
    </dgm:pt>
    <dgm:pt modelId="{58651664-D54B-43BE-AFEF-6831F0023327}" type="pres">
      <dgm:prSet presAssocID="{0FC43F5B-00C0-4713-8EAA-75139B9330E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974A95C-DA03-427D-8EB0-068FE9FBC13C}" type="pres">
      <dgm:prSet presAssocID="{D98DAEFD-0A89-437E-B5FC-C6CAB267F615}" presName="vertOne" presStyleCnt="0"/>
      <dgm:spPr/>
    </dgm:pt>
    <dgm:pt modelId="{85CDB514-2E9F-4E2C-846A-6D51DA8AEC7C}" type="pres">
      <dgm:prSet presAssocID="{D98DAEFD-0A89-437E-B5FC-C6CAB267F61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AC51936-5388-4DBE-8456-2429C8EFC7F6}" type="pres">
      <dgm:prSet presAssocID="{D98DAEFD-0A89-437E-B5FC-C6CAB267F615}" presName="parTransOne" presStyleCnt="0"/>
      <dgm:spPr/>
    </dgm:pt>
    <dgm:pt modelId="{C017DA0E-01C1-4B5E-BADE-6B48A12D9926}" type="pres">
      <dgm:prSet presAssocID="{D98DAEFD-0A89-437E-B5FC-C6CAB267F615}" presName="horzOne" presStyleCnt="0"/>
      <dgm:spPr/>
    </dgm:pt>
    <dgm:pt modelId="{532AADDA-E14F-4315-86C3-3E9EBA319416}" type="pres">
      <dgm:prSet presAssocID="{EFCB7B48-D23E-4411-A22E-9FDF4BA9CC45}" presName="vertTwo" presStyleCnt="0"/>
      <dgm:spPr/>
    </dgm:pt>
    <dgm:pt modelId="{2A77B479-3D08-44E6-87F3-0C2E3562A2A8}" type="pres">
      <dgm:prSet presAssocID="{EFCB7B48-D23E-4411-A22E-9FDF4BA9CC45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2F36430-BFF6-45CC-977A-94018A859F03}" type="pres">
      <dgm:prSet presAssocID="{EFCB7B48-D23E-4411-A22E-9FDF4BA9CC45}" presName="parTransTwo" presStyleCnt="0"/>
      <dgm:spPr/>
    </dgm:pt>
    <dgm:pt modelId="{340C31A1-76EF-41F7-997E-F37382637D5B}" type="pres">
      <dgm:prSet presAssocID="{EFCB7B48-D23E-4411-A22E-9FDF4BA9CC45}" presName="horzTwo" presStyleCnt="0"/>
      <dgm:spPr/>
    </dgm:pt>
    <dgm:pt modelId="{D22EBB33-2692-4D27-A458-6C3568A2A004}" type="pres">
      <dgm:prSet presAssocID="{E75152DF-2E07-4DC5-8FE2-33476B19AC1E}" presName="vertThree" presStyleCnt="0"/>
      <dgm:spPr/>
    </dgm:pt>
    <dgm:pt modelId="{AEDD5066-7B99-4548-8BB5-F3DCA67898D8}" type="pres">
      <dgm:prSet presAssocID="{E75152DF-2E07-4DC5-8FE2-33476B19AC1E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96AE28F-5F36-4571-A286-147BDCE44375}" type="pres">
      <dgm:prSet presAssocID="{E75152DF-2E07-4DC5-8FE2-33476B19AC1E}" presName="parTransThree" presStyleCnt="0"/>
      <dgm:spPr/>
    </dgm:pt>
    <dgm:pt modelId="{0FB06916-0917-42BA-B9CF-F876DD104CCB}" type="pres">
      <dgm:prSet presAssocID="{E75152DF-2E07-4DC5-8FE2-33476B19AC1E}" presName="horzThree" presStyleCnt="0"/>
      <dgm:spPr/>
    </dgm:pt>
    <dgm:pt modelId="{34389AB0-70B8-49CB-B491-7F20372BC7D7}" type="pres">
      <dgm:prSet presAssocID="{90CC7600-6195-4679-A8AA-A978910B696B}" presName="vertFour" presStyleCnt="0">
        <dgm:presLayoutVars>
          <dgm:chPref val="3"/>
        </dgm:presLayoutVars>
      </dgm:prSet>
      <dgm:spPr/>
    </dgm:pt>
    <dgm:pt modelId="{CAB0B63E-F66F-46B0-80C6-7149D053FC42}" type="pres">
      <dgm:prSet presAssocID="{90CC7600-6195-4679-A8AA-A978910B696B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6D7EBDA-C2E0-4FB3-A60E-9E4AA1F2E538}" type="pres">
      <dgm:prSet presAssocID="{90CC7600-6195-4679-A8AA-A978910B696B}" presName="parTransFour" presStyleCnt="0"/>
      <dgm:spPr/>
    </dgm:pt>
    <dgm:pt modelId="{E264B89B-6559-4211-BD05-F21BA4BC1A14}" type="pres">
      <dgm:prSet presAssocID="{90CC7600-6195-4679-A8AA-A978910B696B}" presName="horzFour" presStyleCnt="0"/>
      <dgm:spPr/>
    </dgm:pt>
    <dgm:pt modelId="{89A67132-B1B7-409C-BEE6-B4574730D73F}" type="pres">
      <dgm:prSet presAssocID="{BB0298A3-01A4-4C6A-B6D3-B5B658B2B94D}" presName="vertFour" presStyleCnt="0">
        <dgm:presLayoutVars>
          <dgm:chPref val="3"/>
        </dgm:presLayoutVars>
      </dgm:prSet>
      <dgm:spPr/>
    </dgm:pt>
    <dgm:pt modelId="{77AA8F91-AD87-4544-8D85-692FC6D1C804}" type="pres">
      <dgm:prSet presAssocID="{BB0298A3-01A4-4C6A-B6D3-B5B658B2B94D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8B89A4A-B40A-4504-B59F-0E314F633378}" type="pres">
      <dgm:prSet presAssocID="{BB0298A3-01A4-4C6A-B6D3-B5B658B2B94D}" presName="parTransFour" presStyleCnt="0"/>
      <dgm:spPr/>
    </dgm:pt>
    <dgm:pt modelId="{F69A5DAD-014E-44D2-9403-763DE3E0B343}" type="pres">
      <dgm:prSet presAssocID="{BB0298A3-01A4-4C6A-B6D3-B5B658B2B94D}" presName="horzFour" presStyleCnt="0"/>
      <dgm:spPr/>
    </dgm:pt>
    <dgm:pt modelId="{3B7FC138-6981-4440-96FA-375DD46E97F9}" type="pres">
      <dgm:prSet presAssocID="{15D21A13-0D85-482C-96D0-17367398A5E9}" presName="vertFour" presStyleCnt="0">
        <dgm:presLayoutVars>
          <dgm:chPref val="3"/>
        </dgm:presLayoutVars>
      </dgm:prSet>
      <dgm:spPr/>
    </dgm:pt>
    <dgm:pt modelId="{1B7E7DE4-5143-4EB2-8FC5-8494F0F28C09}" type="pres">
      <dgm:prSet presAssocID="{15D21A13-0D85-482C-96D0-17367398A5E9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0B49FAA-AD39-4ABD-B3F7-D17A105B9EBA}" type="pres">
      <dgm:prSet presAssocID="{15D21A13-0D85-482C-96D0-17367398A5E9}" presName="horzFour" presStyleCnt="0"/>
      <dgm:spPr/>
    </dgm:pt>
  </dgm:ptLst>
  <dgm:cxnLst>
    <dgm:cxn modelId="{DA26277A-D1E6-4EF3-AE16-241A64A15627}" srcId="{EFCB7B48-D23E-4411-A22E-9FDF4BA9CC45}" destId="{E75152DF-2E07-4DC5-8FE2-33476B19AC1E}" srcOrd="0" destOrd="0" parTransId="{6AC466B1-636F-492C-B1F3-6D7AD1EB2E08}" sibTransId="{56EFEBB0-7FE8-4B24-B671-B54BE1DF72C8}"/>
    <dgm:cxn modelId="{395D1757-1A25-4051-9DC4-450AAD401C50}" type="presOf" srcId="{90CC7600-6195-4679-A8AA-A978910B696B}" destId="{CAB0B63E-F66F-46B0-80C6-7149D053FC42}" srcOrd="0" destOrd="0" presId="urn:microsoft.com/office/officeart/2005/8/layout/hierarchy4"/>
    <dgm:cxn modelId="{1C97590E-5FDC-4EC3-A14E-F23616F9D917}" type="presOf" srcId="{D98DAEFD-0A89-437E-B5FC-C6CAB267F615}" destId="{85CDB514-2E9F-4E2C-846A-6D51DA8AEC7C}" srcOrd="0" destOrd="0" presId="urn:microsoft.com/office/officeart/2005/8/layout/hierarchy4"/>
    <dgm:cxn modelId="{275820C8-6043-48DD-970C-51A398E4227B}" srcId="{E75152DF-2E07-4DC5-8FE2-33476B19AC1E}" destId="{90CC7600-6195-4679-A8AA-A978910B696B}" srcOrd="0" destOrd="0" parTransId="{98B1B68F-D41E-4F1F-A900-95A74D39AB96}" sibTransId="{36CA124A-F4C8-457A-9D9A-6E8CB9D378C2}"/>
    <dgm:cxn modelId="{4625C9B9-E21A-4A9B-B74A-13D4B9409954}" srcId="{90CC7600-6195-4679-A8AA-A978910B696B}" destId="{BB0298A3-01A4-4C6A-B6D3-B5B658B2B94D}" srcOrd="0" destOrd="0" parTransId="{5DA9444A-984D-4F87-9780-C2852307F367}" sibTransId="{861C6F6E-5F73-4FA9-BAC5-DBF921451AA8}"/>
    <dgm:cxn modelId="{F7D00893-82A1-4F16-AAF4-89D5C2CD1589}" type="presOf" srcId="{EFCB7B48-D23E-4411-A22E-9FDF4BA9CC45}" destId="{2A77B479-3D08-44E6-87F3-0C2E3562A2A8}" srcOrd="0" destOrd="0" presId="urn:microsoft.com/office/officeart/2005/8/layout/hierarchy4"/>
    <dgm:cxn modelId="{A9186946-A217-4F0D-BC19-E101E5AA7251}" type="presOf" srcId="{BB0298A3-01A4-4C6A-B6D3-B5B658B2B94D}" destId="{77AA8F91-AD87-4544-8D85-692FC6D1C804}" srcOrd="0" destOrd="0" presId="urn:microsoft.com/office/officeart/2005/8/layout/hierarchy4"/>
    <dgm:cxn modelId="{18C20A41-4886-44CC-8BDF-3823189D8900}" srcId="{D98DAEFD-0A89-437E-B5FC-C6CAB267F615}" destId="{EFCB7B48-D23E-4411-A22E-9FDF4BA9CC45}" srcOrd="0" destOrd="0" parTransId="{15493501-D1CB-4A23-A96A-2E11B132EFEF}" sibTransId="{2E4A37BF-2D89-4B16-A5AA-5BF18BB62531}"/>
    <dgm:cxn modelId="{1D8E760E-4F89-4ACC-A19A-C1F4A683E4D2}" srcId="{0FC43F5B-00C0-4713-8EAA-75139B9330EA}" destId="{D98DAEFD-0A89-437E-B5FC-C6CAB267F615}" srcOrd="0" destOrd="0" parTransId="{31BBC772-CC91-4A75-8514-D905BE928DB9}" sibTransId="{39843F74-F15B-4A72-85FF-BDAE39301FDA}"/>
    <dgm:cxn modelId="{4E5DEF1F-A065-4A7E-AC96-8922CA3C582F}" srcId="{BB0298A3-01A4-4C6A-B6D3-B5B658B2B94D}" destId="{15D21A13-0D85-482C-96D0-17367398A5E9}" srcOrd="0" destOrd="0" parTransId="{75B926D4-C5E0-42EC-BE43-08D21E417E76}" sibTransId="{0E6AB0C3-73B2-491C-99B4-A37362A82392}"/>
    <dgm:cxn modelId="{89A79DD7-35F7-4F79-B87E-7C6AFDFB6483}" type="presOf" srcId="{0FC43F5B-00C0-4713-8EAA-75139B9330EA}" destId="{58651664-D54B-43BE-AFEF-6831F0023327}" srcOrd="0" destOrd="0" presId="urn:microsoft.com/office/officeart/2005/8/layout/hierarchy4"/>
    <dgm:cxn modelId="{3EA3FACC-9DD1-4868-8135-F40E18DFB1B7}" type="presOf" srcId="{15D21A13-0D85-482C-96D0-17367398A5E9}" destId="{1B7E7DE4-5143-4EB2-8FC5-8494F0F28C09}" srcOrd="0" destOrd="0" presId="urn:microsoft.com/office/officeart/2005/8/layout/hierarchy4"/>
    <dgm:cxn modelId="{C274CBC8-F38B-4BA6-9D72-76350F4BE6D6}" type="presOf" srcId="{E75152DF-2E07-4DC5-8FE2-33476B19AC1E}" destId="{AEDD5066-7B99-4548-8BB5-F3DCA67898D8}" srcOrd="0" destOrd="0" presId="urn:microsoft.com/office/officeart/2005/8/layout/hierarchy4"/>
    <dgm:cxn modelId="{D14417E0-DA13-40C3-9972-7E757744D799}" type="presParOf" srcId="{58651664-D54B-43BE-AFEF-6831F0023327}" destId="{4974A95C-DA03-427D-8EB0-068FE9FBC13C}" srcOrd="0" destOrd="0" presId="urn:microsoft.com/office/officeart/2005/8/layout/hierarchy4"/>
    <dgm:cxn modelId="{F07E5F7B-FE2A-4475-815B-1FE91E4911F8}" type="presParOf" srcId="{4974A95C-DA03-427D-8EB0-068FE9FBC13C}" destId="{85CDB514-2E9F-4E2C-846A-6D51DA8AEC7C}" srcOrd="0" destOrd="0" presId="urn:microsoft.com/office/officeart/2005/8/layout/hierarchy4"/>
    <dgm:cxn modelId="{1AB9BA95-6489-4E34-9099-1F6B225CCDA8}" type="presParOf" srcId="{4974A95C-DA03-427D-8EB0-068FE9FBC13C}" destId="{FAC51936-5388-4DBE-8456-2429C8EFC7F6}" srcOrd="1" destOrd="0" presId="urn:microsoft.com/office/officeart/2005/8/layout/hierarchy4"/>
    <dgm:cxn modelId="{56A634A1-2B16-4F18-A4FD-DA7C2754DDBB}" type="presParOf" srcId="{4974A95C-DA03-427D-8EB0-068FE9FBC13C}" destId="{C017DA0E-01C1-4B5E-BADE-6B48A12D9926}" srcOrd="2" destOrd="0" presId="urn:microsoft.com/office/officeart/2005/8/layout/hierarchy4"/>
    <dgm:cxn modelId="{4FE895E1-D9E4-42F5-BA50-77345B15E57F}" type="presParOf" srcId="{C017DA0E-01C1-4B5E-BADE-6B48A12D9926}" destId="{532AADDA-E14F-4315-86C3-3E9EBA319416}" srcOrd="0" destOrd="0" presId="urn:microsoft.com/office/officeart/2005/8/layout/hierarchy4"/>
    <dgm:cxn modelId="{AD68BA9C-964F-4358-9236-84BFA54261CB}" type="presParOf" srcId="{532AADDA-E14F-4315-86C3-3E9EBA319416}" destId="{2A77B479-3D08-44E6-87F3-0C2E3562A2A8}" srcOrd="0" destOrd="0" presId="urn:microsoft.com/office/officeart/2005/8/layout/hierarchy4"/>
    <dgm:cxn modelId="{1CAF37B6-7FC3-4093-AEB3-633DEBF3B620}" type="presParOf" srcId="{532AADDA-E14F-4315-86C3-3E9EBA319416}" destId="{F2F36430-BFF6-45CC-977A-94018A859F03}" srcOrd="1" destOrd="0" presId="urn:microsoft.com/office/officeart/2005/8/layout/hierarchy4"/>
    <dgm:cxn modelId="{3EC91A6F-DAA2-433B-9186-7C0BA99BB606}" type="presParOf" srcId="{532AADDA-E14F-4315-86C3-3E9EBA319416}" destId="{340C31A1-76EF-41F7-997E-F37382637D5B}" srcOrd="2" destOrd="0" presId="urn:microsoft.com/office/officeart/2005/8/layout/hierarchy4"/>
    <dgm:cxn modelId="{9282CB33-844D-416D-999D-CCC3BD6AFD9F}" type="presParOf" srcId="{340C31A1-76EF-41F7-997E-F37382637D5B}" destId="{D22EBB33-2692-4D27-A458-6C3568A2A004}" srcOrd="0" destOrd="0" presId="urn:microsoft.com/office/officeart/2005/8/layout/hierarchy4"/>
    <dgm:cxn modelId="{406DEB8E-6C19-41E0-BE8C-E66D0884D2F9}" type="presParOf" srcId="{D22EBB33-2692-4D27-A458-6C3568A2A004}" destId="{AEDD5066-7B99-4548-8BB5-F3DCA67898D8}" srcOrd="0" destOrd="0" presId="urn:microsoft.com/office/officeart/2005/8/layout/hierarchy4"/>
    <dgm:cxn modelId="{E593A143-8A2A-40EA-888B-3F16B4590B79}" type="presParOf" srcId="{D22EBB33-2692-4D27-A458-6C3568A2A004}" destId="{396AE28F-5F36-4571-A286-147BDCE44375}" srcOrd="1" destOrd="0" presId="urn:microsoft.com/office/officeart/2005/8/layout/hierarchy4"/>
    <dgm:cxn modelId="{1825A208-6E55-44C4-886B-73EE9F7EED44}" type="presParOf" srcId="{D22EBB33-2692-4D27-A458-6C3568A2A004}" destId="{0FB06916-0917-42BA-B9CF-F876DD104CCB}" srcOrd="2" destOrd="0" presId="urn:microsoft.com/office/officeart/2005/8/layout/hierarchy4"/>
    <dgm:cxn modelId="{2BA47457-0703-4963-93F7-070F6A7BC529}" type="presParOf" srcId="{0FB06916-0917-42BA-B9CF-F876DD104CCB}" destId="{34389AB0-70B8-49CB-B491-7F20372BC7D7}" srcOrd="0" destOrd="0" presId="urn:microsoft.com/office/officeart/2005/8/layout/hierarchy4"/>
    <dgm:cxn modelId="{C1DA3F56-3204-4071-86AA-1E2D8A579EF0}" type="presParOf" srcId="{34389AB0-70B8-49CB-B491-7F20372BC7D7}" destId="{CAB0B63E-F66F-46B0-80C6-7149D053FC42}" srcOrd="0" destOrd="0" presId="urn:microsoft.com/office/officeart/2005/8/layout/hierarchy4"/>
    <dgm:cxn modelId="{679B2ED0-6D5A-494C-A5FC-B8211B1C56C7}" type="presParOf" srcId="{34389AB0-70B8-49CB-B491-7F20372BC7D7}" destId="{76D7EBDA-C2E0-4FB3-A60E-9E4AA1F2E538}" srcOrd="1" destOrd="0" presId="urn:microsoft.com/office/officeart/2005/8/layout/hierarchy4"/>
    <dgm:cxn modelId="{653BA48B-1650-41D3-A69A-965454C0A43E}" type="presParOf" srcId="{34389AB0-70B8-49CB-B491-7F20372BC7D7}" destId="{E264B89B-6559-4211-BD05-F21BA4BC1A14}" srcOrd="2" destOrd="0" presId="urn:microsoft.com/office/officeart/2005/8/layout/hierarchy4"/>
    <dgm:cxn modelId="{FEBCF2AE-5164-46F4-B96A-024F893626D4}" type="presParOf" srcId="{E264B89B-6559-4211-BD05-F21BA4BC1A14}" destId="{89A67132-B1B7-409C-BEE6-B4574730D73F}" srcOrd="0" destOrd="0" presId="urn:microsoft.com/office/officeart/2005/8/layout/hierarchy4"/>
    <dgm:cxn modelId="{58DD1680-627D-43E5-9179-B6F7A159523B}" type="presParOf" srcId="{89A67132-B1B7-409C-BEE6-B4574730D73F}" destId="{77AA8F91-AD87-4544-8D85-692FC6D1C804}" srcOrd="0" destOrd="0" presId="urn:microsoft.com/office/officeart/2005/8/layout/hierarchy4"/>
    <dgm:cxn modelId="{D15150D3-A5A6-403B-BEAC-34F4F4FCE531}" type="presParOf" srcId="{89A67132-B1B7-409C-BEE6-B4574730D73F}" destId="{B8B89A4A-B40A-4504-B59F-0E314F633378}" srcOrd="1" destOrd="0" presId="urn:microsoft.com/office/officeart/2005/8/layout/hierarchy4"/>
    <dgm:cxn modelId="{70CFA7B0-FA92-4D56-8BDE-C805FFD6D6E7}" type="presParOf" srcId="{89A67132-B1B7-409C-BEE6-B4574730D73F}" destId="{F69A5DAD-014E-44D2-9403-763DE3E0B343}" srcOrd="2" destOrd="0" presId="urn:microsoft.com/office/officeart/2005/8/layout/hierarchy4"/>
    <dgm:cxn modelId="{B2C2A698-F701-4FC0-9E0E-08125D9E8A0D}" type="presParOf" srcId="{F69A5DAD-014E-44D2-9403-763DE3E0B343}" destId="{3B7FC138-6981-4440-96FA-375DD46E97F9}" srcOrd="0" destOrd="0" presId="urn:microsoft.com/office/officeart/2005/8/layout/hierarchy4"/>
    <dgm:cxn modelId="{F0FF120F-163B-4A50-A3C1-C657D4280491}" type="presParOf" srcId="{3B7FC138-6981-4440-96FA-375DD46E97F9}" destId="{1B7E7DE4-5143-4EB2-8FC5-8494F0F28C09}" srcOrd="0" destOrd="0" presId="urn:microsoft.com/office/officeart/2005/8/layout/hierarchy4"/>
    <dgm:cxn modelId="{4872C2AB-1B9A-4BDD-BBE0-D62370A75DDD}" type="presParOf" srcId="{3B7FC138-6981-4440-96FA-375DD46E97F9}" destId="{80B49FAA-AD39-4ABD-B3F7-D17A105B9EB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169C5-1D76-4D31-BB62-D314A56B86C9}">
      <dsp:nvSpPr>
        <dsp:cNvPr id="0" name=""/>
        <dsp:cNvSpPr/>
      </dsp:nvSpPr>
      <dsp:spPr>
        <a:xfrm>
          <a:off x="4118" y="0"/>
          <a:ext cx="3962102" cy="484028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Produtor</a:t>
          </a:r>
          <a:endParaRPr lang="pt-BR" sz="4000" kern="1200" dirty="0"/>
        </a:p>
      </dsp:txBody>
      <dsp:txXfrm>
        <a:off x="4118" y="0"/>
        <a:ext cx="3962102" cy="1452086"/>
      </dsp:txXfrm>
    </dsp:sp>
    <dsp:sp modelId="{B781217C-FDDC-4E1F-9AC1-0124F0CECFAC}">
      <dsp:nvSpPr>
        <dsp:cNvPr id="0" name=""/>
        <dsp:cNvSpPr/>
      </dsp:nvSpPr>
      <dsp:spPr>
        <a:xfrm>
          <a:off x="400329" y="1453002"/>
          <a:ext cx="3169681" cy="5599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Instalações</a:t>
          </a:r>
          <a:endParaRPr lang="pt-BR" sz="2700" kern="1200" dirty="0"/>
        </a:p>
      </dsp:txBody>
      <dsp:txXfrm>
        <a:off x="416729" y="1469402"/>
        <a:ext cx="3136881" cy="527153"/>
      </dsp:txXfrm>
    </dsp:sp>
    <dsp:sp modelId="{75C0ED7D-1EBA-4BB7-B09E-F28F2DF3DF6C}">
      <dsp:nvSpPr>
        <dsp:cNvPr id="0" name=""/>
        <dsp:cNvSpPr/>
      </dsp:nvSpPr>
      <dsp:spPr>
        <a:xfrm>
          <a:off x="400329" y="2099102"/>
          <a:ext cx="3169681" cy="5599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err="1" smtClean="0"/>
            <a:t>Mão-de-obra</a:t>
          </a:r>
          <a:endParaRPr lang="pt-BR" sz="2700" kern="1200" dirty="0"/>
        </a:p>
      </dsp:txBody>
      <dsp:txXfrm>
        <a:off x="416729" y="2115502"/>
        <a:ext cx="3136881" cy="527153"/>
      </dsp:txXfrm>
    </dsp:sp>
    <dsp:sp modelId="{5B076093-71ED-460A-94A2-EFEE7A759CF3}">
      <dsp:nvSpPr>
        <dsp:cNvPr id="0" name=""/>
        <dsp:cNvSpPr/>
      </dsp:nvSpPr>
      <dsp:spPr>
        <a:xfrm>
          <a:off x="400329" y="2745203"/>
          <a:ext cx="3169681" cy="5599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Água</a:t>
          </a:r>
          <a:endParaRPr lang="pt-BR" sz="2700" kern="1200" dirty="0"/>
        </a:p>
      </dsp:txBody>
      <dsp:txXfrm>
        <a:off x="416729" y="2761603"/>
        <a:ext cx="3136881" cy="527153"/>
      </dsp:txXfrm>
    </dsp:sp>
    <dsp:sp modelId="{5F986BEA-95E8-4A34-A4AE-1DF5A36202D9}">
      <dsp:nvSpPr>
        <dsp:cNvPr id="0" name=""/>
        <dsp:cNvSpPr/>
      </dsp:nvSpPr>
      <dsp:spPr>
        <a:xfrm>
          <a:off x="400329" y="3391303"/>
          <a:ext cx="3169681" cy="5599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Energia elétrica</a:t>
          </a:r>
          <a:endParaRPr lang="pt-BR" sz="2700" kern="1200" dirty="0"/>
        </a:p>
      </dsp:txBody>
      <dsp:txXfrm>
        <a:off x="416729" y="3407703"/>
        <a:ext cx="3136881" cy="527153"/>
      </dsp:txXfrm>
    </dsp:sp>
    <dsp:sp modelId="{5F27B8F1-0B7F-4AEE-8FC7-1110528D84FE}">
      <dsp:nvSpPr>
        <dsp:cNvPr id="0" name=""/>
        <dsp:cNvSpPr/>
      </dsp:nvSpPr>
      <dsp:spPr>
        <a:xfrm>
          <a:off x="400329" y="4037404"/>
          <a:ext cx="3169681" cy="5599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Gestão ambiental </a:t>
          </a:r>
          <a:endParaRPr lang="pt-BR" sz="2700" kern="1200" dirty="0"/>
        </a:p>
      </dsp:txBody>
      <dsp:txXfrm>
        <a:off x="416729" y="4053804"/>
        <a:ext cx="3136881" cy="527153"/>
      </dsp:txXfrm>
    </dsp:sp>
    <dsp:sp modelId="{ED5D6269-D7DB-4497-993B-DDE0EC4B12E0}">
      <dsp:nvSpPr>
        <dsp:cNvPr id="0" name=""/>
        <dsp:cNvSpPr/>
      </dsp:nvSpPr>
      <dsp:spPr>
        <a:xfrm>
          <a:off x="4263378" y="0"/>
          <a:ext cx="3962102" cy="484028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Agroindústria integradora</a:t>
          </a:r>
          <a:endParaRPr lang="pt-BR" sz="4000" kern="1200" dirty="0"/>
        </a:p>
      </dsp:txBody>
      <dsp:txXfrm>
        <a:off x="4263378" y="0"/>
        <a:ext cx="3962102" cy="1452086"/>
      </dsp:txXfrm>
    </dsp:sp>
    <dsp:sp modelId="{04C66CEB-CC40-40C2-944D-F6707E5C9C2A}">
      <dsp:nvSpPr>
        <dsp:cNvPr id="0" name=""/>
        <dsp:cNvSpPr/>
      </dsp:nvSpPr>
      <dsp:spPr>
        <a:xfrm>
          <a:off x="4659589" y="1452204"/>
          <a:ext cx="3169681" cy="7051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Animais</a:t>
          </a:r>
          <a:endParaRPr lang="pt-BR" sz="2700" kern="1200" dirty="0"/>
        </a:p>
      </dsp:txBody>
      <dsp:txXfrm>
        <a:off x="4680241" y="1472856"/>
        <a:ext cx="3128377" cy="663822"/>
      </dsp:txXfrm>
    </dsp:sp>
    <dsp:sp modelId="{03598972-7081-4F50-B836-85CB0BDDABA1}">
      <dsp:nvSpPr>
        <dsp:cNvPr id="0" name=""/>
        <dsp:cNvSpPr/>
      </dsp:nvSpPr>
      <dsp:spPr>
        <a:xfrm>
          <a:off x="4659589" y="2265812"/>
          <a:ext cx="3169681" cy="7051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Insumos</a:t>
          </a:r>
          <a:endParaRPr lang="pt-BR" sz="2700" kern="1200" dirty="0"/>
        </a:p>
      </dsp:txBody>
      <dsp:txXfrm>
        <a:off x="4680241" y="2286464"/>
        <a:ext cx="3128377" cy="663822"/>
      </dsp:txXfrm>
    </dsp:sp>
    <dsp:sp modelId="{35696944-4C95-4F46-87DF-B937BAF1A339}">
      <dsp:nvSpPr>
        <dsp:cNvPr id="0" name=""/>
        <dsp:cNvSpPr/>
      </dsp:nvSpPr>
      <dsp:spPr>
        <a:xfrm>
          <a:off x="4659589" y="3079420"/>
          <a:ext cx="3169681" cy="7051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Assistência técnica</a:t>
          </a:r>
          <a:endParaRPr lang="pt-BR" sz="2700" kern="1200" dirty="0"/>
        </a:p>
      </dsp:txBody>
      <dsp:txXfrm>
        <a:off x="4680241" y="3100072"/>
        <a:ext cx="3128377" cy="663822"/>
      </dsp:txXfrm>
    </dsp:sp>
    <dsp:sp modelId="{5AB594EE-05F7-4A3F-AE6E-6315533A070F}">
      <dsp:nvSpPr>
        <dsp:cNvPr id="0" name=""/>
        <dsp:cNvSpPr/>
      </dsp:nvSpPr>
      <dsp:spPr>
        <a:xfrm>
          <a:off x="4659589" y="3893028"/>
          <a:ext cx="3169681" cy="7051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Logística ao produtor</a:t>
          </a:r>
          <a:endParaRPr lang="pt-BR" sz="2700" kern="1200" dirty="0"/>
        </a:p>
      </dsp:txBody>
      <dsp:txXfrm>
        <a:off x="4680241" y="3913680"/>
        <a:ext cx="3128377" cy="663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5160E-4F12-4E22-80A6-4AB61FDDFE24}">
      <dsp:nvSpPr>
        <dsp:cNvPr id="0" name=""/>
        <dsp:cNvSpPr/>
      </dsp:nvSpPr>
      <dsp:spPr>
        <a:xfrm>
          <a:off x="42" y="165495"/>
          <a:ext cx="4072593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Produtor</a:t>
          </a:r>
          <a:endParaRPr lang="pt-BR" sz="2400" b="1" kern="1200" dirty="0"/>
        </a:p>
      </dsp:txBody>
      <dsp:txXfrm>
        <a:off x="42" y="165495"/>
        <a:ext cx="4072593" cy="547200"/>
      </dsp:txXfrm>
    </dsp:sp>
    <dsp:sp modelId="{CA171052-9294-4158-8B73-1F86F115DF38}">
      <dsp:nvSpPr>
        <dsp:cNvPr id="0" name=""/>
        <dsp:cNvSpPr/>
      </dsp:nvSpPr>
      <dsp:spPr>
        <a:xfrm>
          <a:off x="42" y="712695"/>
          <a:ext cx="4072593" cy="469394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Benefícios</a:t>
          </a:r>
          <a:endParaRPr lang="pt-BR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latin typeface="Cambria" pitchFamily="18" charset="0"/>
            </a:rPr>
            <a:t>Diminui riscos de preços – menor variabilidade da renda; </a:t>
          </a:r>
          <a:endParaRPr lang="pt-BR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latin typeface="Cambria" pitchFamily="18" charset="0"/>
            </a:rPr>
            <a:t>Fluxo de caixa previsível;</a:t>
          </a:r>
          <a:endParaRPr lang="pt-BR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latin typeface="Cambria" pitchFamily="18" charset="0"/>
            </a:rPr>
            <a:t>Acelera a introdução de novos conhecimentos (integrador fornece assistência técnica melhor que a dos órgão oficiais)</a:t>
          </a:r>
          <a:endParaRPr lang="pt-BR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latin typeface="Cambria" pitchFamily="18" charset="0"/>
            </a:rPr>
            <a:t>Difusão de tecnologia – fluxo de informações. 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Desvantagens</a:t>
          </a:r>
          <a:endParaRPr lang="pt-BR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latin typeface="Cambria" pitchFamily="18" charset="0"/>
            </a:rPr>
            <a:t>Impede que produtores agrícolas se beneficiem de condições favoráveis  de mercado, reduzindo as opções de venda do agricultores.</a:t>
          </a:r>
          <a:endParaRPr lang="pt-BR" sz="1900" kern="1200" dirty="0"/>
        </a:p>
      </dsp:txBody>
      <dsp:txXfrm>
        <a:off x="42" y="712695"/>
        <a:ext cx="4072593" cy="4693949"/>
      </dsp:txXfrm>
    </dsp:sp>
    <dsp:sp modelId="{5F555A1C-8625-40B1-B9D2-330976CAB320}">
      <dsp:nvSpPr>
        <dsp:cNvPr id="0" name=""/>
        <dsp:cNvSpPr/>
      </dsp:nvSpPr>
      <dsp:spPr>
        <a:xfrm>
          <a:off x="4642799" y="165495"/>
          <a:ext cx="4072593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Agroindústria integradora</a:t>
          </a:r>
          <a:endParaRPr lang="pt-BR" sz="2400" b="1" kern="1200" dirty="0"/>
        </a:p>
      </dsp:txBody>
      <dsp:txXfrm>
        <a:off x="4642799" y="165495"/>
        <a:ext cx="4072593" cy="547200"/>
      </dsp:txXfrm>
    </dsp:sp>
    <dsp:sp modelId="{58FAC755-8861-4114-902E-67C27EE6EE8B}">
      <dsp:nvSpPr>
        <dsp:cNvPr id="0" name=""/>
        <dsp:cNvSpPr/>
      </dsp:nvSpPr>
      <dsp:spPr>
        <a:xfrm>
          <a:off x="4642799" y="712695"/>
          <a:ext cx="4072593" cy="469394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latin typeface="Cambria" pitchFamily="18" charset="0"/>
            </a:rPr>
            <a:t>Aumento da eficiência econômica; 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latin typeface="Cambria" pitchFamily="18" charset="0"/>
            </a:rPr>
            <a:t>Redução de custos (ganhos de escala); 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latin typeface="Cambria" pitchFamily="18" charset="0"/>
            </a:rPr>
            <a:t>Redução de custos de comercialização; 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latin typeface="Cambria" pitchFamily="18" charset="0"/>
            </a:rPr>
            <a:t>Reduz incerteza quanto à qualidade e entrega da matéria-prima.</a:t>
          </a:r>
          <a:endParaRPr lang="pt-BR" sz="1900" kern="1200" dirty="0"/>
        </a:p>
      </dsp:txBody>
      <dsp:txXfrm>
        <a:off x="4642799" y="712695"/>
        <a:ext cx="4072593" cy="4693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937FA-DB34-4B94-966B-DF95E45D1847}">
      <dsp:nvSpPr>
        <dsp:cNvPr id="0" name=""/>
        <dsp:cNvSpPr/>
      </dsp:nvSpPr>
      <dsp:spPr>
        <a:xfrm>
          <a:off x="0" y="46156"/>
          <a:ext cx="7886700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Genética</a:t>
          </a:r>
          <a:endParaRPr lang="pt-BR" sz="2300" kern="1200"/>
        </a:p>
      </dsp:txBody>
      <dsp:txXfrm>
        <a:off x="26930" y="73086"/>
        <a:ext cx="7832840" cy="497795"/>
      </dsp:txXfrm>
    </dsp:sp>
    <dsp:sp modelId="{503CA1CA-E8EE-45C6-A47C-E1BE50264B64}">
      <dsp:nvSpPr>
        <dsp:cNvPr id="0" name=""/>
        <dsp:cNvSpPr/>
      </dsp:nvSpPr>
      <dsp:spPr>
        <a:xfrm>
          <a:off x="0" y="664051"/>
          <a:ext cx="7886700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Sanidade</a:t>
          </a:r>
          <a:endParaRPr lang="pt-BR" sz="2300" kern="1200" dirty="0" smtClean="0"/>
        </a:p>
      </dsp:txBody>
      <dsp:txXfrm>
        <a:off x="26930" y="690981"/>
        <a:ext cx="7832840" cy="497795"/>
      </dsp:txXfrm>
    </dsp:sp>
    <dsp:sp modelId="{68D79808-1219-49F7-AC7D-48AB384FB37D}">
      <dsp:nvSpPr>
        <dsp:cNvPr id="0" name=""/>
        <dsp:cNvSpPr/>
      </dsp:nvSpPr>
      <dsp:spPr>
        <a:xfrm>
          <a:off x="0" y="1281946"/>
          <a:ext cx="7886700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Nutrição animal</a:t>
          </a:r>
          <a:endParaRPr lang="pt-BR" sz="2300" kern="1200" dirty="0" smtClean="0"/>
        </a:p>
      </dsp:txBody>
      <dsp:txXfrm>
        <a:off x="26930" y="1308876"/>
        <a:ext cx="7832840" cy="497795"/>
      </dsp:txXfrm>
    </dsp:sp>
    <dsp:sp modelId="{6A484B50-886A-4E0C-A1AA-5117C6E52A91}">
      <dsp:nvSpPr>
        <dsp:cNvPr id="0" name=""/>
        <dsp:cNvSpPr/>
      </dsp:nvSpPr>
      <dsp:spPr>
        <a:xfrm>
          <a:off x="0" y="1899841"/>
          <a:ext cx="7886700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Aspectos ambientais</a:t>
          </a:r>
          <a:endParaRPr lang="pt-BR" sz="2300" kern="1200" dirty="0" smtClean="0"/>
        </a:p>
      </dsp:txBody>
      <dsp:txXfrm>
        <a:off x="26930" y="1926771"/>
        <a:ext cx="7832840" cy="497795"/>
      </dsp:txXfrm>
    </dsp:sp>
    <dsp:sp modelId="{FF3960A4-5BD9-406E-AD25-409945E6A432}">
      <dsp:nvSpPr>
        <dsp:cNvPr id="0" name=""/>
        <dsp:cNvSpPr/>
      </dsp:nvSpPr>
      <dsp:spPr>
        <a:xfrm>
          <a:off x="0" y="2517736"/>
          <a:ext cx="7886700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Bem-estar animal</a:t>
          </a:r>
          <a:endParaRPr lang="pt-BR" sz="2300" kern="1200" dirty="0" smtClean="0"/>
        </a:p>
      </dsp:txBody>
      <dsp:txXfrm>
        <a:off x="26930" y="2544666"/>
        <a:ext cx="7832840" cy="497795"/>
      </dsp:txXfrm>
    </dsp:sp>
    <dsp:sp modelId="{30F744F4-7C1D-4DFA-B9A0-5D7C41635B21}">
      <dsp:nvSpPr>
        <dsp:cNvPr id="0" name=""/>
        <dsp:cNvSpPr/>
      </dsp:nvSpPr>
      <dsp:spPr>
        <a:xfrm>
          <a:off x="0" y="3135631"/>
          <a:ext cx="7886700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Manejo</a:t>
          </a:r>
          <a:endParaRPr lang="pt-BR" sz="2300" kern="1200" dirty="0" smtClean="0"/>
        </a:p>
      </dsp:txBody>
      <dsp:txXfrm>
        <a:off x="26930" y="3162561"/>
        <a:ext cx="7832840" cy="497795"/>
      </dsp:txXfrm>
    </dsp:sp>
    <dsp:sp modelId="{938CC79E-C24D-483D-A6CE-E16C1397CCEE}">
      <dsp:nvSpPr>
        <dsp:cNvPr id="0" name=""/>
        <dsp:cNvSpPr/>
      </dsp:nvSpPr>
      <dsp:spPr>
        <a:xfrm>
          <a:off x="0" y="3753526"/>
          <a:ext cx="7886700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Gestão da produção</a:t>
          </a:r>
          <a:endParaRPr lang="pt-BR" sz="2300" kern="1200" dirty="0"/>
        </a:p>
      </dsp:txBody>
      <dsp:txXfrm>
        <a:off x="26930" y="3780456"/>
        <a:ext cx="7832840" cy="4977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DB514-2E9F-4E2C-846A-6D51DA8AEC7C}">
      <dsp:nvSpPr>
        <dsp:cNvPr id="0" name=""/>
        <dsp:cNvSpPr/>
      </dsp:nvSpPr>
      <dsp:spPr>
        <a:xfrm>
          <a:off x="4018" y="1847"/>
          <a:ext cx="8221563" cy="7468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Preços dos insumos</a:t>
          </a:r>
          <a:endParaRPr lang="pt-BR" sz="3200" kern="1200" dirty="0"/>
        </a:p>
      </dsp:txBody>
      <dsp:txXfrm>
        <a:off x="25892" y="23721"/>
        <a:ext cx="8177815" cy="703093"/>
      </dsp:txXfrm>
    </dsp:sp>
    <dsp:sp modelId="{2A77B479-3D08-44E6-87F3-0C2E3562A2A8}">
      <dsp:nvSpPr>
        <dsp:cNvPr id="0" name=""/>
        <dsp:cNvSpPr/>
      </dsp:nvSpPr>
      <dsp:spPr>
        <a:xfrm>
          <a:off x="4018" y="819798"/>
          <a:ext cx="8221563" cy="7468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Preços das carnes concorrentes</a:t>
          </a:r>
          <a:endParaRPr lang="pt-BR" sz="3200" kern="1200" dirty="0"/>
        </a:p>
      </dsp:txBody>
      <dsp:txXfrm>
        <a:off x="25892" y="841672"/>
        <a:ext cx="8177815" cy="703093"/>
      </dsp:txXfrm>
    </dsp:sp>
    <dsp:sp modelId="{AEDD5066-7B99-4548-8BB5-F3DCA67898D8}">
      <dsp:nvSpPr>
        <dsp:cNvPr id="0" name=""/>
        <dsp:cNvSpPr/>
      </dsp:nvSpPr>
      <dsp:spPr>
        <a:xfrm>
          <a:off x="4018" y="1637748"/>
          <a:ext cx="8221563" cy="7468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Exportações</a:t>
          </a:r>
          <a:endParaRPr lang="pt-BR" sz="3200" kern="1200" dirty="0"/>
        </a:p>
      </dsp:txBody>
      <dsp:txXfrm>
        <a:off x="25892" y="1659622"/>
        <a:ext cx="8177815" cy="703093"/>
      </dsp:txXfrm>
    </dsp:sp>
    <dsp:sp modelId="{CAB0B63E-F66F-46B0-80C6-7149D053FC42}">
      <dsp:nvSpPr>
        <dsp:cNvPr id="0" name=""/>
        <dsp:cNvSpPr/>
      </dsp:nvSpPr>
      <dsp:spPr>
        <a:xfrm>
          <a:off x="4018" y="2455698"/>
          <a:ext cx="8221563" cy="7468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Sazonalidade mensal e anual</a:t>
          </a:r>
          <a:endParaRPr lang="pt-BR" sz="3200" kern="1200" dirty="0"/>
        </a:p>
      </dsp:txBody>
      <dsp:txXfrm>
        <a:off x="25892" y="2477572"/>
        <a:ext cx="8177815" cy="703093"/>
      </dsp:txXfrm>
    </dsp:sp>
    <dsp:sp modelId="{77AA8F91-AD87-4544-8D85-692FC6D1C804}">
      <dsp:nvSpPr>
        <dsp:cNvPr id="0" name=""/>
        <dsp:cNvSpPr/>
      </dsp:nvSpPr>
      <dsp:spPr>
        <a:xfrm>
          <a:off x="4018" y="3273648"/>
          <a:ext cx="8221563" cy="7468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Movimento entre regiões</a:t>
          </a:r>
          <a:endParaRPr lang="pt-BR" sz="3200" kern="1200" dirty="0"/>
        </a:p>
      </dsp:txBody>
      <dsp:txXfrm>
        <a:off x="25892" y="3295522"/>
        <a:ext cx="8177815" cy="703093"/>
      </dsp:txXfrm>
    </dsp:sp>
    <dsp:sp modelId="{1B7E7DE4-5143-4EB2-8FC5-8494F0F28C09}">
      <dsp:nvSpPr>
        <dsp:cNvPr id="0" name=""/>
        <dsp:cNvSpPr/>
      </dsp:nvSpPr>
      <dsp:spPr>
        <a:xfrm>
          <a:off x="4018" y="4091598"/>
          <a:ext cx="8221563" cy="7468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Fatores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pol</a:t>
          </a:r>
          <a:r>
            <a:rPr lang="pt-BR" sz="3200" kern="1200" dirty="0" smtClean="0"/>
            <a:t>í</a:t>
          </a:r>
          <a:r>
            <a:rPr lang="en-US" sz="3200" kern="1200" dirty="0" err="1" smtClean="0"/>
            <a:t>ticos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internos</a:t>
          </a:r>
          <a:r>
            <a:rPr lang="en-US" sz="3200" kern="1200" dirty="0" smtClean="0"/>
            <a:t> e </a:t>
          </a:r>
          <a:r>
            <a:rPr lang="en-US" sz="3200" kern="1200" dirty="0" err="1" smtClean="0"/>
            <a:t>externos</a:t>
          </a:r>
          <a:endParaRPr lang="pt-BR" sz="3200" kern="1200" dirty="0"/>
        </a:p>
      </dsp:txBody>
      <dsp:txXfrm>
        <a:off x="25892" y="4113472"/>
        <a:ext cx="8177815" cy="703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0.09594</cdr:x>
      <cdr:y>0.38398</cdr:y>
    </cdr:from>
    <cdr:to>
      <cdr:x>0.2748</cdr:x>
      <cdr:y>0.63394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849710" y="1769826"/>
          <a:ext cx="1584176" cy="11521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  <cdr:relSizeAnchor xmlns:cdr="http://schemas.openxmlformats.org/drawingml/2006/chartDrawing">
    <cdr:from>
      <cdr:x>0.80109</cdr:x>
      <cdr:y>0.19517</cdr:y>
    </cdr:from>
    <cdr:to>
      <cdr:x>0.97995</cdr:x>
      <cdr:y>0.44514</cdr:y>
    </cdr:to>
    <cdr:sp macro="" textlink="">
      <cdr:nvSpPr>
        <cdr:cNvPr id="3" name="Retângulo 2"/>
        <cdr:cNvSpPr/>
      </cdr:nvSpPr>
      <cdr:spPr>
        <a:xfrm xmlns:a="http://schemas.openxmlformats.org/drawingml/2006/main">
          <a:off x="7095248" y="899592"/>
          <a:ext cx="1584176" cy="11521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8A286-B3FB-4C5D-9003-39E29620D6A8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930E4-D16F-4F18-A811-9130ACB629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42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Fonte: USDA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B2C38-1A18-40C0-8E0B-A28EA5AA7B4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34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Fonte:</a:t>
            </a:r>
            <a:r>
              <a:rPr lang="pt-BR" baseline="0" dirty="0" smtClean="0"/>
              <a:t> USDA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B2C38-1A18-40C0-8E0B-A28EA5AA7B4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01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Fonte: MDIC/Secex</a:t>
            </a:r>
            <a:r>
              <a:rPr lang="pt-BR" baseline="0" dirty="0" smtClean="0"/>
              <a:t> e USDA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B2C38-1A18-40C0-8E0B-A28EA5AA7B4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959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Fonte: MDIC/Secex</a:t>
            </a:r>
            <a:r>
              <a:rPr lang="pt-BR" baseline="0" dirty="0" smtClean="0"/>
              <a:t> e USDA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B2C38-1A18-40C0-8E0B-A28EA5AA7B4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638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D1B2D-D145-47F4-AB8F-9E043260EBD2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71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D1B2D-D145-47F4-AB8F-9E043260EBD2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34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68F-29FD-4B5B-AF81-D1ECD0497770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5F94-A3B3-4688-9F0F-8631D3CABE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39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68F-29FD-4B5B-AF81-D1ECD0497770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5F94-A3B3-4688-9F0F-8631D3CABE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12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68F-29FD-4B5B-AF81-D1ECD0497770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5F94-A3B3-4688-9F0F-8631D3CABE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683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BAB6-1AB1-4E69-A8C3-FDBCC879AF1F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2967-90B3-4FC0-98F7-2D82C26256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60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881563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6934-B9C4-4345-A0E3-6778A61EB135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3202-4FB4-4F24-A274-C482198289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710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881563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6934-B9C4-4345-A0E3-6778A61EB135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3202-4FB4-4F24-A274-C482198289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984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881563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6934-B9C4-4345-A0E3-6778A61EB135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3202-4FB4-4F24-A274-C482198289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57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881563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6934-B9C4-4345-A0E3-6778A61EB135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3202-4FB4-4F24-A274-C482198289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600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881563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6934-B9C4-4345-A0E3-6778A61EB135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3202-4FB4-4F24-A274-C482198289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420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881563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6934-B9C4-4345-A0E3-6778A61EB135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3202-4FB4-4F24-A274-C482198289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707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881563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6934-B9C4-4345-A0E3-6778A61EB135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3202-4FB4-4F24-A274-C482198289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94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68F-29FD-4B5B-AF81-D1ECD0497770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5F94-A3B3-4688-9F0F-8631D3CABE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996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881563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6934-B9C4-4345-A0E3-6778A61EB135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3202-4FB4-4F24-A274-C482198289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988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57300"/>
            <a:ext cx="7886700" cy="4919663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998C-E86D-4A0D-BB6C-CB37ABD05081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C4B1-8593-4C96-A6CD-4EE7375A596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2"/>
          <p:cNvSpPr txBox="1">
            <a:spLocks/>
          </p:cNvSpPr>
          <p:nvPr userDrawn="1"/>
        </p:nvSpPr>
        <p:spPr>
          <a:xfrm>
            <a:off x="1091911" y="166660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endParaRPr lang="en-US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55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57300"/>
            <a:ext cx="7886700" cy="4919663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998C-E86D-4A0D-BB6C-CB37ABD05081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C4B1-8593-4C96-A6CD-4EE7375A596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2"/>
          <p:cNvSpPr txBox="1">
            <a:spLocks/>
          </p:cNvSpPr>
          <p:nvPr userDrawn="1"/>
        </p:nvSpPr>
        <p:spPr>
          <a:xfrm>
            <a:off x="1091911" y="166660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endParaRPr lang="en-US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11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57300"/>
            <a:ext cx="7886700" cy="4919663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998C-E86D-4A0D-BB6C-CB37ABD05081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C4B1-8593-4C96-A6CD-4EE7375A596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2"/>
          <p:cNvSpPr txBox="1">
            <a:spLocks/>
          </p:cNvSpPr>
          <p:nvPr userDrawn="1"/>
        </p:nvSpPr>
        <p:spPr>
          <a:xfrm>
            <a:off x="1091911" y="166660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endParaRPr lang="en-US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21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57300"/>
            <a:ext cx="7886700" cy="4919663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998C-E86D-4A0D-BB6C-CB37ABD05081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C4B1-8593-4C96-A6CD-4EE7375A596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2"/>
          <p:cNvSpPr txBox="1">
            <a:spLocks/>
          </p:cNvSpPr>
          <p:nvPr userDrawn="1"/>
        </p:nvSpPr>
        <p:spPr>
          <a:xfrm>
            <a:off x="1091911" y="166660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endParaRPr lang="en-US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0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68F-29FD-4B5B-AF81-D1ECD0497770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5F94-A3B3-4688-9F0F-8631D3CABE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17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68F-29FD-4B5B-AF81-D1ECD0497770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5F94-A3B3-4688-9F0F-8631D3CABE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19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68F-29FD-4B5B-AF81-D1ECD0497770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5F94-A3B3-4688-9F0F-8631D3CABE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57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68F-29FD-4B5B-AF81-D1ECD0497770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5F94-A3B3-4688-9F0F-8631D3CABE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35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68F-29FD-4B5B-AF81-D1ECD0497770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5F94-A3B3-4688-9F0F-8631D3CABE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91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68F-29FD-4B5B-AF81-D1ECD0497770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5F94-A3B3-4688-9F0F-8631D3CABE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04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68F-29FD-4B5B-AF81-D1ECD0497770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5F94-A3B3-4688-9F0F-8631D3CABE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87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A68F-29FD-4B5B-AF81-D1ECD0497770}" type="datetimeFigureOut">
              <a:rPr lang="pt-BR" smtClean="0"/>
              <a:t>17/04/2016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35F94-A3B3-4688-9F0F-8631D3CABED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3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  <a:gs pos="87000">
                <a:schemeClr val="accent6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C:\Users\Graziela\Desktop\Cepea Marca D Agua.png"/>
          <p:cNvPicPr>
            <a:picLocks noChangeAspect="1" noChangeArrowheads="1"/>
          </p:cNvPicPr>
          <p:nvPr userDrawn="1"/>
        </p:nvPicPr>
        <p:blipFill>
          <a:blip r:embed="rId26" cstate="print">
            <a:lum bright="11000" contrast="-12000"/>
          </a:blip>
          <a:srcRect/>
          <a:stretch>
            <a:fillRect/>
          </a:stretch>
        </p:blipFill>
        <p:spPr bwMode="auto">
          <a:xfrm>
            <a:off x="0" y="2890488"/>
            <a:ext cx="5292080" cy="396949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0394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  <p:sldLayoutId id="2147483679" r:id="rId18"/>
    <p:sldLayoutId id="2147483680" r:id="rId19"/>
    <p:sldLayoutId id="2147483681" r:id="rId20"/>
    <p:sldLayoutId id="2147483683" r:id="rId21"/>
    <p:sldLayoutId id="2147483684" r:id="rId22"/>
    <p:sldLayoutId id="2147483686" r:id="rId23"/>
    <p:sldLayoutId id="214748368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pea.esalq.usp.br/" TargetMode="External"/><Relationship Id="rId4" Type="http://schemas.openxmlformats.org/officeDocument/2006/relationships/hyperlink" Target="mailto:camilabo@cepea.org.b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AGRONEGÓCIO:</a:t>
            </a:r>
            <a:br>
              <a:rPr lang="pt-BR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pt-BR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SUÍNOS E AVES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Camila Brito Ortelan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www.esalq.usp.br/instituicao/images/logoesalq300dpijpg_250_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928694" cy="1365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http://www.sindrof.com.br/wp-content/uploads/cepea_esalq_u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4694" y="372895"/>
            <a:ext cx="1502147" cy="1191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spaço Reservado para Data 9"/>
          <p:cNvSpPr txBox="1">
            <a:spLocks/>
          </p:cNvSpPr>
          <p:nvPr/>
        </p:nvSpPr>
        <p:spPr>
          <a:xfrm>
            <a:off x="285720" y="5135577"/>
            <a:ext cx="8643998" cy="65087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Pesquisadora</a:t>
            </a:r>
            <a:r>
              <a:rPr kumimoji="0" lang="pt-BR" sz="16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da área de suínos, aves e ovos do </a:t>
            </a:r>
            <a:r>
              <a:rPr kumimoji="0" lang="pt-BR" sz="1600" b="1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Cepea</a:t>
            </a:r>
            <a:r>
              <a:rPr kumimoji="0" lang="pt-BR" sz="16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/Esalq-USP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Mestranda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FEA/USP</a:t>
            </a:r>
            <a:endParaRPr kumimoji="0" lang="pt-BR" sz="1600" b="1" i="0" u="none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285720" y="6135709"/>
            <a:ext cx="8643998" cy="650877"/>
          </a:xfrm>
        </p:spPr>
        <p:txBody>
          <a:bodyPr/>
          <a:lstStyle/>
          <a:p>
            <a:pPr algn="ctr"/>
            <a:r>
              <a:rPr lang="pt-B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202 – Economia dos Sistemas de Produção Agroindustrial</a:t>
            </a:r>
          </a:p>
          <a:p>
            <a:pPr algn="ctr"/>
            <a:r>
              <a:rPr lang="pt-B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pt-B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/04/2016</a:t>
            </a:r>
            <a:endPara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19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43428" y="568755"/>
            <a:ext cx="39273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Cambria" panose="02040503050406030204" pitchFamily="18" charset="0"/>
              </a:rPr>
              <a:t>Em </a:t>
            </a:r>
            <a:r>
              <a:rPr lang="pt-BR" sz="2800" b="1" dirty="0" smtClean="0">
                <a:latin typeface="Cambria" panose="02040503050406030204" pitchFamily="18" charset="0"/>
              </a:rPr>
              <a:t>2015, </a:t>
            </a:r>
            <a:r>
              <a:rPr lang="pt-BR" sz="2800" b="1" dirty="0" smtClean="0">
                <a:latin typeface="Cambria" panose="02040503050406030204" pitchFamily="18" charset="0"/>
              </a:rPr>
              <a:t>o Brasil exportou </a:t>
            </a:r>
            <a:r>
              <a:rPr lang="pt-BR" sz="2800" b="1" dirty="0" smtClean="0">
                <a:latin typeface="Cambria" panose="02040503050406030204" pitchFamily="18" charset="0"/>
              </a:rPr>
              <a:t>carne</a:t>
            </a:r>
          </a:p>
          <a:p>
            <a:r>
              <a:rPr lang="pt-BR" sz="2800" b="1" dirty="0" smtClean="0">
                <a:latin typeface="Cambria" panose="02040503050406030204" pitchFamily="18" charset="0"/>
              </a:rPr>
              <a:t>de </a:t>
            </a:r>
            <a:r>
              <a:rPr lang="pt-BR" sz="2800" b="1" dirty="0" smtClean="0">
                <a:latin typeface="Cambria" panose="02040503050406030204" pitchFamily="18" charset="0"/>
              </a:rPr>
              <a:t>frango </a:t>
            </a:r>
            <a:r>
              <a:rPr lang="pt-BR" sz="2800" b="1" dirty="0" smtClean="0">
                <a:latin typeface="Cambria" panose="02040503050406030204" pitchFamily="18" charset="0"/>
              </a:rPr>
              <a:t>para </a:t>
            </a:r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199 </a:t>
            </a:r>
            <a:r>
              <a:rPr lang="pt-BR" sz="2800" b="1" dirty="0" smtClean="0">
                <a:latin typeface="Cambria" panose="02040503050406030204" pitchFamily="18" charset="0"/>
              </a:rPr>
              <a:t>países</a:t>
            </a:r>
            <a:endParaRPr lang="pt-BR" sz="2800" b="1" dirty="0">
              <a:latin typeface="Cambria" panose="02040503050406030204" pitchFamily="18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841960"/>
              </p:ext>
            </p:extLst>
          </p:nvPr>
        </p:nvGraphicFramePr>
        <p:xfrm>
          <a:off x="3987070" y="193179"/>
          <a:ext cx="4087979" cy="641368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62966"/>
                <a:gridCol w="2125013"/>
              </a:tblGrid>
              <a:tr h="8334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Rockwell Extra Bold" panose="02060903040505020403" pitchFamily="18" charset="0"/>
                          <a:ea typeface="+mn-ea"/>
                          <a:cs typeface="+mn-cs"/>
                        </a:rPr>
                        <a:t>País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Rockwell Extra Bold" panose="020609030405050204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Rockwell Extra Bold" panose="02060903040505020403" pitchFamily="18" charset="0"/>
                          <a:ea typeface="+mn-ea"/>
                          <a:cs typeface="+mn-cs"/>
                        </a:rPr>
                        <a:t>Volume 2015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Rockwell Extra Bold" panose="020609030405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kern="1200" baseline="0" dirty="0" smtClean="0">
                          <a:solidFill>
                            <a:schemeClr val="dk1"/>
                          </a:solidFill>
                          <a:latin typeface="Rockwell Extra Bold" panose="02060903040505020403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200" kern="1200" baseline="0" dirty="0" smtClean="0">
                          <a:solidFill>
                            <a:schemeClr val="dk1"/>
                          </a:solidFill>
                          <a:latin typeface="Rockwell Extra Bold" panose="02060903040505020403" pitchFamily="18" charset="0"/>
                          <a:ea typeface="+mn-ea"/>
                          <a:cs typeface="+mn-cs"/>
                        </a:rPr>
                        <a:t>Mil toneladas)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Rockwell Extra Bold" panose="020609030405050204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027">
                <a:tc>
                  <a:txBody>
                    <a:bodyPr/>
                    <a:lstStyle/>
                    <a:p>
                      <a:pPr>
                        <a:buAutoNum type="arabicPeriod"/>
                      </a:pPr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Japão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900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02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2. </a:t>
                      </a:r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A. Saudita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900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02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3. </a:t>
                      </a:r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México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760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02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4.</a:t>
                      </a:r>
                      <a:r>
                        <a:rPr lang="pt-BR" sz="1600" baseline="0" dirty="0" smtClean="0">
                          <a:latin typeface="Rockwell Extra Bold" panose="02060903040505020403" pitchFamily="18" charset="0"/>
                        </a:rPr>
                        <a:t> </a:t>
                      </a:r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EU-27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710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02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5.</a:t>
                      </a:r>
                      <a:r>
                        <a:rPr lang="pt-BR" sz="1600" baseline="0" dirty="0" smtClean="0">
                          <a:latin typeface="Rockwell Extra Bold" panose="02060903040505020403" pitchFamily="18" charset="0"/>
                        </a:rPr>
                        <a:t> </a:t>
                      </a:r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Iraque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690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02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6. </a:t>
                      </a:r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África</a:t>
                      </a:r>
                      <a:r>
                        <a:rPr lang="pt-BR" sz="1600" baseline="0" dirty="0" smtClean="0">
                          <a:latin typeface="Rockwell Extra Bold" panose="02060903040505020403" pitchFamily="18" charset="0"/>
                        </a:rPr>
                        <a:t> do Sul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420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02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7. </a:t>
                      </a:r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Hong</a:t>
                      </a:r>
                      <a:r>
                        <a:rPr lang="pt-BR" sz="1600" baseline="0" dirty="0" smtClean="0">
                          <a:latin typeface="Rockwell Extra Bold" panose="02060903040505020403" pitchFamily="18" charset="0"/>
                        </a:rPr>
                        <a:t> Kong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360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02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8. </a:t>
                      </a:r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Rússia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260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02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9. </a:t>
                      </a:r>
                      <a:r>
                        <a:rPr lang="pt-BR" sz="1600" baseline="0" dirty="0" smtClean="0">
                          <a:latin typeface="Rockwell Extra Bold" panose="02060903040505020403" pitchFamily="18" charset="0"/>
                        </a:rPr>
                        <a:t>China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250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02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10. Angola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240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987072" y="1035695"/>
            <a:ext cx="502935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2  </a:t>
            </a:r>
            <a:r>
              <a:rPr lang="pt-BR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 </a:t>
            </a:r>
            <a:r>
              <a:rPr lang="pt-BR" sz="1200" dirty="0" smtClean="0">
                <a:latin typeface="Rockwell Extra Bold" panose="02060903040505020403" pitchFamily="18" charset="0"/>
              </a:rPr>
              <a:t>47%</a:t>
            </a:r>
            <a:r>
              <a:rPr lang="pt-BR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 </a:t>
            </a:r>
            <a:endParaRPr lang="pt-BR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87071" y="1616018"/>
            <a:ext cx="502813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r"/>
            <a:r>
              <a:rPr lang="pt-BR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1  </a:t>
            </a:r>
            <a:r>
              <a:rPr lang="pt-BR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 </a:t>
            </a:r>
            <a:r>
              <a:rPr lang="pt-BR" sz="1200" dirty="0" smtClean="0">
                <a:solidFill>
                  <a:prstClr val="black"/>
                </a:solidFill>
                <a:latin typeface="Rockwell Extra Bold" panose="02060903040505020403" pitchFamily="18" charset="0"/>
              </a:rPr>
              <a:t>88%</a:t>
            </a:r>
            <a:endParaRPr lang="pt-BR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87071" y="5495314"/>
            <a:ext cx="502813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r"/>
            <a:r>
              <a:rPr lang="pt-BR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4</a:t>
            </a:r>
            <a:r>
              <a:rPr lang="pt-BR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  </a:t>
            </a:r>
            <a:r>
              <a:rPr lang="pt-BR" sz="1200" dirty="0" smtClean="0">
                <a:solidFill>
                  <a:prstClr val="black"/>
                </a:solidFill>
                <a:latin typeface="Rockwell Extra Bold" panose="02060903040505020403" pitchFamily="18" charset="0"/>
              </a:rPr>
              <a:t>123%</a:t>
            </a:r>
            <a:endParaRPr lang="pt-BR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87071" y="4935421"/>
            <a:ext cx="502813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r"/>
            <a:r>
              <a:rPr lang="pt-BR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11  </a:t>
            </a:r>
            <a:r>
              <a:rPr lang="pt-BR" sz="1200" dirty="0" smtClean="0">
                <a:solidFill>
                  <a:prstClr val="black"/>
                </a:solidFill>
                <a:latin typeface="Rockwell Extra Bold" panose="02060903040505020403" pitchFamily="18" charset="0"/>
              </a:rPr>
              <a:t>35%</a:t>
            </a:r>
            <a:endParaRPr lang="pt-BR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87071" y="2183462"/>
            <a:ext cx="502813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r"/>
            <a:r>
              <a:rPr lang="pt-BR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9     </a:t>
            </a:r>
            <a:r>
              <a:rPr lang="pt-BR" sz="1200" dirty="0" smtClean="0">
                <a:solidFill>
                  <a:prstClr val="black"/>
                </a:solidFill>
                <a:latin typeface="Rockwell Extra Bold" panose="02060903040505020403" pitchFamily="18" charset="0"/>
              </a:rPr>
              <a:t>3%</a:t>
            </a:r>
            <a:endParaRPr lang="pt-BR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987071" y="3798487"/>
            <a:ext cx="502813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r"/>
            <a:r>
              <a:rPr lang="pt-BR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7   </a:t>
            </a:r>
            <a:r>
              <a:rPr lang="pt-BR" sz="1200" dirty="0" smtClean="0">
                <a:solidFill>
                  <a:prstClr val="black"/>
                </a:solidFill>
                <a:latin typeface="Rockwell Extra Bold" panose="02060903040505020403" pitchFamily="18" charset="0"/>
              </a:rPr>
              <a:t>54%</a:t>
            </a:r>
            <a:endParaRPr lang="pt-BR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987070" y="4392712"/>
            <a:ext cx="502813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r"/>
            <a:r>
              <a:rPr lang="pt-BR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6   </a:t>
            </a:r>
            <a:r>
              <a:rPr lang="pt-BR" sz="1200" dirty="0" smtClean="0">
                <a:solidFill>
                  <a:prstClr val="black"/>
                </a:solidFill>
                <a:latin typeface="Rockwell Extra Bold" panose="02060903040505020403" pitchFamily="18" charset="0"/>
              </a:rPr>
              <a:t>66%</a:t>
            </a:r>
            <a:endParaRPr lang="pt-BR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987070" y="2719316"/>
            <a:ext cx="502813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r"/>
            <a:r>
              <a:rPr lang="pt-BR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3  </a:t>
            </a:r>
            <a:r>
              <a:rPr lang="pt-BR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 </a:t>
            </a:r>
            <a:r>
              <a:rPr lang="pt-BR" sz="1200" dirty="0" smtClean="0">
                <a:solidFill>
                  <a:prstClr val="black"/>
                </a:solidFill>
                <a:latin typeface="Rockwell Extra Bold" panose="02060903040505020403" pitchFamily="18" charset="0"/>
              </a:rPr>
              <a:t>56%</a:t>
            </a:r>
            <a:endParaRPr lang="pt-BR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0" y="6596390"/>
            <a:ext cx="3786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</a:t>
            </a:r>
            <a:r>
              <a:rPr lang="pt-BR" sz="1100" i="1" dirty="0" smtClean="0"/>
              <a:t> </a:t>
            </a:r>
            <a:r>
              <a:rPr lang="pt-BR" sz="1100" i="1" dirty="0" smtClean="0"/>
              <a:t>USDA e </a:t>
            </a:r>
            <a:r>
              <a:rPr lang="pt-BR" sz="1100" i="1" dirty="0" smtClean="0"/>
              <a:t>MDIC/SECEX</a:t>
            </a:r>
            <a:r>
              <a:rPr lang="pt-BR" sz="1100" i="1" dirty="0" smtClean="0"/>
              <a:t> (2016). Elaborado pela autora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52623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767107" y="243162"/>
            <a:ext cx="7609786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EXPORTAÇÕES DE CARNE SUÍNA </a:t>
            </a:r>
          </a:p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POR PAÍS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245148"/>
              </p:ext>
            </p:extLst>
          </p:nvPr>
        </p:nvGraphicFramePr>
        <p:xfrm>
          <a:off x="444321" y="1555124"/>
          <a:ext cx="8274676" cy="498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0" y="6596390"/>
            <a:ext cx="4468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MDIC/SECEX</a:t>
            </a:r>
            <a:r>
              <a:rPr lang="pt-BR" sz="1100" i="1" dirty="0" smtClean="0"/>
              <a:t> (2016). Elaborado pela autora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8329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43428" y="568755"/>
            <a:ext cx="39273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Cambria" panose="02040503050406030204" pitchFamily="18" charset="0"/>
              </a:rPr>
              <a:t>Em </a:t>
            </a:r>
            <a:r>
              <a:rPr lang="pt-BR" sz="2800" b="1" dirty="0" smtClean="0">
                <a:latin typeface="Cambria" panose="02040503050406030204" pitchFamily="18" charset="0"/>
              </a:rPr>
              <a:t>2015, </a:t>
            </a:r>
            <a:r>
              <a:rPr lang="pt-BR" sz="2800" b="1" dirty="0" smtClean="0">
                <a:latin typeface="Cambria" panose="02040503050406030204" pitchFamily="18" charset="0"/>
              </a:rPr>
              <a:t>o Brasil exportou </a:t>
            </a:r>
            <a:r>
              <a:rPr lang="pt-BR" sz="2800" b="1" dirty="0" smtClean="0">
                <a:latin typeface="Cambria" panose="02040503050406030204" pitchFamily="18" charset="0"/>
              </a:rPr>
              <a:t>carne</a:t>
            </a:r>
          </a:p>
          <a:p>
            <a:r>
              <a:rPr lang="pt-BR" sz="2800" b="1" dirty="0">
                <a:latin typeface="Cambria" panose="02040503050406030204" pitchFamily="18" charset="0"/>
              </a:rPr>
              <a:t>s</a:t>
            </a:r>
            <a:r>
              <a:rPr lang="pt-BR" sz="2800" b="1" dirty="0" smtClean="0">
                <a:latin typeface="Cambria" panose="02040503050406030204" pitchFamily="18" charset="0"/>
              </a:rPr>
              <a:t>uína </a:t>
            </a:r>
            <a:r>
              <a:rPr lang="pt-BR" sz="2800" b="1" dirty="0" smtClean="0">
                <a:latin typeface="Cambria" panose="02040503050406030204" pitchFamily="18" charset="0"/>
              </a:rPr>
              <a:t>para</a:t>
            </a:r>
          </a:p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70</a:t>
            </a:r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t-BR" sz="2800" b="1" dirty="0" smtClean="0">
                <a:latin typeface="Cambria" panose="02040503050406030204" pitchFamily="18" charset="0"/>
              </a:rPr>
              <a:t>países</a:t>
            </a:r>
            <a:endParaRPr lang="pt-BR" sz="2800" b="1" dirty="0">
              <a:latin typeface="Cambria" panose="02040503050406030204" pitchFamily="18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348968"/>
              </p:ext>
            </p:extLst>
          </p:nvPr>
        </p:nvGraphicFramePr>
        <p:xfrm>
          <a:off x="3850784" y="193179"/>
          <a:ext cx="4224266" cy="641368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12134"/>
                <a:gridCol w="2112132"/>
              </a:tblGrid>
              <a:tr h="8334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Rockwell Extra Bold" panose="02060903040505020403" pitchFamily="18" charset="0"/>
                          <a:ea typeface="+mn-ea"/>
                          <a:cs typeface="+mn-cs"/>
                        </a:rPr>
                        <a:t>País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Rockwell Extra Bold" panose="020609030405050204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Rockwell Extra Bold" panose="02060903040505020403" pitchFamily="18" charset="0"/>
                          <a:ea typeface="+mn-ea"/>
                          <a:cs typeface="+mn-cs"/>
                        </a:rPr>
                        <a:t>Volume 2015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Rockwell Extra Bold" panose="020609030405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kern="1200" baseline="0" dirty="0" smtClean="0">
                          <a:solidFill>
                            <a:schemeClr val="dk1"/>
                          </a:solidFill>
                          <a:latin typeface="Rockwell Extra Bold" panose="02060903040505020403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200" kern="1200" baseline="0" dirty="0" smtClean="0">
                          <a:solidFill>
                            <a:schemeClr val="dk1"/>
                          </a:solidFill>
                          <a:latin typeface="Rockwell Extra Bold" panose="02060903040505020403" pitchFamily="18" charset="0"/>
                          <a:ea typeface="+mn-ea"/>
                          <a:cs typeface="+mn-cs"/>
                        </a:rPr>
                        <a:t>Mil toneladas)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Rockwell Extra Bold" panose="020609030405050204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027">
                <a:tc>
                  <a:txBody>
                    <a:bodyPr/>
                    <a:lstStyle/>
                    <a:p>
                      <a:pPr>
                        <a:buAutoNum type="arabicPeriod"/>
                      </a:pPr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Japão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1.270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02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2. </a:t>
                      </a:r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China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1.029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02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3. </a:t>
                      </a:r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México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981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02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4.</a:t>
                      </a:r>
                      <a:r>
                        <a:rPr lang="pt-BR" sz="1600" baseline="0" dirty="0" smtClean="0">
                          <a:latin typeface="Rockwell Extra Bold" panose="02060903040505020403" pitchFamily="18" charset="0"/>
                        </a:rPr>
                        <a:t> </a:t>
                      </a:r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Coreia</a:t>
                      </a:r>
                      <a:r>
                        <a:rPr lang="pt-BR" sz="1600" baseline="0" dirty="0" smtClean="0">
                          <a:latin typeface="Rockwell Extra Bold" panose="02060903040505020403" pitchFamily="18" charset="0"/>
                        </a:rPr>
                        <a:t> </a:t>
                      </a:r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 do Sul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599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02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5.</a:t>
                      </a:r>
                      <a:r>
                        <a:rPr lang="pt-BR" sz="1600" baseline="0" dirty="0" smtClean="0">
                          <a:latin typeface="Rockwell Extra Bold" panose="02060903040505020403" pitchFamily="18" charset="0"/>
                        </a:rPr>
                        <a:t> </a:t>
                      </a:r>
                      <a:r>
                        <a:rPr lang="pt-BR" sz="1600" baseline="0" dirty="0" smtClean="0">
                          <a:latin typeface="Rockwell Extra Bold" panose="02060903040505020403" pitchFamily="18" charset="0"/>
                        </a:rPr>
                        <a:t>EUA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504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02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6. </a:t>
                      </a:r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Rússia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408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02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7. </a:t>
                      </a:r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Hong</a:t>
                      </a:r>
                      <a:r>
                        <a:rPr lang="pt-BR" sz="1600" baseline="0" dirty="0" smtClean="0">
                          <a:latin typeface="Rockwell Extra Bold" panose="02060903040505020403" pitchFamily="18" charset="0"/>
                        </a:rPr>
                        <a:t> Kong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397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02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8. </a:t>
                      </a:r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Austrália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220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02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9. </a:t>
                      </a:r>
                      <a:r>
                        <a:rPr lang="pt-BR" sz="1600" baseline="0" dirty="0" smtClean="0">
                          <a:latin typeface="Rockwell Extra Bold" panose="02060903040505020403" pitchFamily="18" charset="0"/>
                        </a:rPr>
                        <a:t>Canadá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216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02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10. </a:t>
                      </a:r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Filipinas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Rockwell Extra Bold" panose="02060903040505020403" pitchFamily="18" charset="0"/>
                        </a:rPr>
                        <a:t>175</a:t>
                      </a:r>
                      <a:endParaRPr lang="pt-BR" sz="16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3825027" y="3798487"/>
            <a:ext cx="519018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r"/>
            <a:r>
              <a:rPr lang="pt-BR" dirty="0">
                <a:solidFill>
                  <a:srgbClr val="FF0000"/>
                </a:solidFill>
                <a:latin typeface="Rockwell Extra Bold" panose="02060903040505020403" pitchFamily="18" charset="0"/>
              </a:rPr>
              <a:t>1</a:t>
            </a:r>
            <a:r>
              <a:rPr lang="pt-BR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   </a:t>
            </a:r>
            <a:r>
              <a:rPr lang="pt-BR" sz="1200" dirty="0" smtClean="0">
                <a:solidFill>
                  <a:prstClr val="black"/>
                </a:solidFill>
                <a:latin typeface="Rockwell Extra Bold" panose="02060903040505020403" pitchFamily="18" charset="0"/>
              </a:rPr>
              <a:t>59%</a:t>
            </a:r>
            <a:endParaRPr lang="pt-BR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825026" y="4392712"/>
            <a:ext cx="519018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r"/>
            <a:r>
              <a:rPr lang="pt-BR" dirty="0">
                <a:solidFill>
                  <a:srgbClr val="FF0000"/>
                </a:solidFill>
                <a:latin typeface="Rockwell Extra Bold" panose="02060903040505020403" pitchFamily="18" charset="0"/>
              </a:rPr>
              <a:t>2</a:t>
            </a:r>
            <a:r>
              <a:rPr lang="pt-BR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   </a:t>
            </a:r>
            <a:r>
              <a:rPr lang="pt-BR" sz="1200" dirty="0" smtClean="0">
                <a:solidFill>
                  <a:prstClr val="black"/>
                </a:solidFill>
                <a:latin typeface="Rockwell Extra Bold" panose="02060903040505020403" pitchFamily="18" charset="0"/>
              </a:rPr>
              <a:t>31%</a:t>
            </a:r>
            <a:endParaRPr lang="pt-BR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6596390"/>
            <a:ext cx="3554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</a:t>
            </a:r>
            <a:r>
              <a:rPr lang="pt-BR" sz="1100" i="1" dirty="0" smtClean="0"/>
              <a:t> </a:t>
            </a:r>
            <a:r>
              <a:rPr lang="pt-BR" sz="1100" i="1" dirty="0" smtClean="0"/>
              <a:t>USDA e </a:t>
            </a:r>
            <a:r>
              <a:rPr lang="pt-BR" sz="1100" i="1" dirty="0" smtClean="0"/>
              <a:t>MDIC/SECEX</a:t>
            </a:r>
            <a:r>
              <a:rPr lang="pt-BR" sz="1100" i="1" dirty="0" smtClean="0"/>
              <a:t> (2016). Elaborado pela autora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6569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46976"/>
            <a:ext cx="7886700" cy="5534762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MAS, PRINCIPALMENTE...</a:t>
            </a:r>
            <a:b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PORQUE A CARNE DE </a:t>
            </a:r>
            <a:r>
              <a:rPr lang="pt-BR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FRANGO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ESTÁ PRESENTE</a:t>
            </a:r>
            <a:b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EM </a:t>
            </a:r>
            <a:r>
              <a:rPr lang="pt-BR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99%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DOS LARES BRASILEIROS</a:t>
            </a:r>
            <a:b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 A CARNE </a:t>
            </a:r>
            <a:r>
              <a:rPr lang="pt-BR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SUÍNA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EM </a:t>
            </a:r>
            <a:r>
              <a:rPr lang="pt-B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73%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96390"/>
            <a:ext cx="22666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>
                <a:solidFill>
                  <a:schemeClr val="bg1"/>
                </a:solidFill>
              </a:rPr>
              <a:t>Fonte:</a:t>
            </a:r>
            <a:r>
              <a:rPr lang="pt-BR" sz="1100" i="1" dirty="0" smtClean="0">
                <a:solidFill>
                  <a:schemeClr val="bg1"/>
                </a:solidFill>
              </a:rPr>
              <a:t> </a:t>
            </a:r>
            <a:r>
              <a:rPr lang="pt-BR" sz="1100" i="1" dirty="0" smtClean="0">
                <a:solidFill>
                  <a:schemeClr val="bg1"/>
                </a:solidFill>
              </a:rPr>
              <a:t>ABPA (2016)</a:t>
            </a:r>
            <a:endParaRPr lang="pt-BR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41786" y="217405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DESTINO DA CARNE BRASILEIRA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83480"/>
              </p:ext>
            </p:extLst>
          </p:nvPr>
        </p:nvGraphicFramePr>
        <p:xfrm>
          <a:off x="321973" y="1983345"/>
          <a:ext cx="8538692" cy="3631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0" y="6596390"/>
            <a:ext cx="343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ABIEC e ABPA (2015</a:t>
            </a:r>
            <a:r>
              <a:rPr lang="pt-BR" sz="1100" i="1" dirty="0" smtClean="0"/>
              <a:t>). Elaborado pela autora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42018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091911" y="234900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003300"/>
                </a:solidFill>
              </a:rPr>
              <a:t>CONSUMO DE CARNE NO BRASIL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1" y="1433730"/>
            <a:ext cx="8759825" cy="518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6596390"/>
            <a:ext cx="343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ABIEC e ABPA (2015</a:t>
            </a:r>
            <a:r>
              <a:rPr lang="pt-BR" sz="1100" i="1" dirty="0" smtClean="0"/>
              <a:t>). Elaborado pela autora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37354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187436"/>
              </p:ext>
            </p:extLst>
          </p:nvPr>
        </p:nvGraphicFramePr>
        <p:xfrm>
          <a:off x="728479" y="2240318"/>
          <a:ext cx="3514289" cy="4143408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562287"/>
                <a:gridCol w="2952002"/>
              </a:tblGrid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/>
                        <a:t>1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Kuwait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/>
                        <a:t>2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Israel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/>
                        <a:t>3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/>
                        <a:t>Santa Lúcia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/>
                        <a:t>4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S.</a:t>
                      </a:r>
                      <a:r>
                        <a:rPr lang="en-US" sz="2000" u="none" strike="noStrike" baseline="0" dirty="0" smtClean="0"/>
                        <a:t> Vicente e </a:t>
                      </a:r>
                      <a:r>
                        <a:rPr lang="en-US" sz="2000" u="none" strike="noStrike" dirty="0" smtClean="0"/>
                        <a:t> </a:t>
                      </a:r>
                      <a:r>
                        <a:rPr lang="en-US" sz="2000" u="none" strike="noStrike" dirty="0" err="1" smtClean="0"/>
                        <a:t>Granadinas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/>
                        <a:t>5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/>
                        <a:t>Holanda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/>
                        <a:t>6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Bahamas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/>
                        <a:t>7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err="1" smtClean="0"/>
                        <a:t>Antígua</a:t>
                      </a:r>
                      <a:r>
                        <a:rPr lang="pt-BR" sz="2000" u="none" strike="noStrike" dirty="0" smtClean="0"/>
                        <a:t> e Barbuda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/>
                        <a:t>8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/>
                        <a:t>Brunei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/>
                        <a:t>9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/>
                        <a:t>E. Árabes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/>
                        <a:t>10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/>
                        <a:t>EUA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/>
                        <a:t>...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/>
                        <a:t>27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/>
                        <a:t>Brasil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1091911" y="166660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3300"/>
                </a:solidFill>
              </a:rPr>
              <a:t>RANKING MUNDIAL DE CONSUMO </a:t>
            </a:r>
            <a:r>
              <a:rPr lang="en-US" dirty="0" smtClean="0">
                <a:solidFill>
                  <a:srgbClr val="003300"/>
                </a:solidFill>
              </a:rPr>
              <a:t>PER CAPITA</a:t>
            </a:r>
          </a:p>
        </p:txBody>
      </p:sp>
      <p:graphicFrame>
        <p:nvGraphicFramePr>
          <p:cNvPr id="10" name="Espaço Reservado para Conteú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331380"/>
              </p:ext>
            </p:extLst>
          </p:nvPr>
        </p:nvGraphicFramePr>
        <p:xfrm>
          <a:off x="5215944" y="2232837"/>
          <a:ext cx="3590449" cy="4143408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511768"/>
                <a:gridCol w="2078681"/>
              </a:tblGrid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/>
                        <a:t>1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Áustria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/>
                        <a:t>2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Alemanha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/>
                        <a:t>3</a:t>
                      </a:r>
                      <a:endParaRPr lang="pt-BR" sz="2000" b="1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Lituânia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/>
                        <a:t>4</a:t>
                      </a:r>
                      <a:endParaRPr lang="pt-BR" sz="2000" b="1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Polônia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/>
                        <a:t>5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/>
                        <a:t>Espanha</a:t>
                      </a:r>
                      <a:endParaRPr lang="pt-BR" sz="2000" b="1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/>
                        <a:t>6</a:t>
                      </a:r>
                      <a:endParaRPr lang="pt-BR" sz="2000" b="1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Dinamarca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/>
                        <a:t>7</a:t>
                      </a:r>
                      <a:endParaRPr lang="pt-BR" sz="2000" b="1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/>
                        <a:t>Rep. Checa</a:t>
                      </a:r>
                      <a:endParaRPr lang="pt-BR" sz="2000" b="1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/>
                        <a:t>8</a:t>
                      </a:r>
                      <a:endParaRPr lang="pt-BR" sz="2000" b="1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/>
                        <a:t>Croácia</a:t>
                      </a:r>
                      <a:endParaRPr lang="pt-BR" sz="2000" b="1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/>
                        <a:t>9</a:t>
                      </a:r>
                      <a:endParaRPr lang="pt-BR" sz="2000" b="1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/>
                        <a:t>Hungria</a:t>
                      </a:r>
                      <a:endParaRPr lang="pt-BR" sz="2000" b="1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/>
                        <a:t>10</a:t>
                      </a:r>
                      <a:endParaRPr lang="pt-BR" sz="2000" b="1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Luxemburgo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/>
                        <a:t>...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/>
                        <a:t>68</a:t>
                      </a:r>
                      <a:endParaRPr lang="pt-BR" sz="2000" b="1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Brasil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Title 2"/>
          <p:cNvSpPr txBox="1">
            <a:spLocks/>
          </p:cNvSpPr>
          <p:nvPr/>
        </p:nvSpPr>
        <p:spPr>
          <a:xfrm>
            <a:off x="971022" y="1438751"/>
            <a:ext cx="2892640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CARNE DE </a:t>
            </a:r>
          </a:p>
          <a:p>
            <a:pPr algn="ctr"/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FRANGO</a:t>
            </a:r>
            <a:endParaRPr lang="en-US" sz="24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484253" y="1438751"/>
            <a:ext cx="2892640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CARNE </a:t>
            </a:r>
            <a:endParaRPr lang="en-US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SUÍNA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6596390"/>
            <a:ext cx="343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FAO (2011). Elaborado pela autora</a:t>
            </a:r>
            <a:endParaRPr lang="pt-BR" sz="1100" i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91573" y="6038518"/>
            <a:ext cx="357133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pt-BR" dirty="0">
              <a:latin typeface="Rockwell Extra Bold" panose="02060903040505020403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222180" y="6038518"/>
            <a:ext cx="357133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pt-BR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091911" y="180308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3300"/>
                </a:solidFill>
              </a:rPr>
              <a:t>AQUISIÇÃO DOMICILIAR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-218364" y="1121821"/>
            <a:ext cx="9873872" cy="5736179"/>
            <a:chOff x="-414340" y="1389906"/>
            <a:chExt cx="9873872" cy="5074882"/>
          </a:xfrm>
        </p:grpSpPr>
        <p:graphicFrame>
          <p:nvGraphicFramePr>
            <p:cNvPr id="7" name="Gráfico 6"/>
            <p:cNvGraphicFramePr>
              <a:graphicFrameLocks/>
            </p:cNvGraphicFramePr>
            <p:nvPr>
              <p:extLst/>
            </p:nvPr>
          </p:nvGraphicFramePr>
          <p:xfrm>
            <a:off x="-414340" y="1454730"/>
            <a:ext cx="3937288" cy="2733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Gráfico 7"/>
            <p:cNvGraphicFramePr>
              <a:graphicFrameLocks/>
            </p:cNvGraphicFramePr>
            <p:nvPr>
              <p:extLst/>
            </p:nvPr>
          </p:nvGraphicFramePr>
          <p:xfrm>
            <a:off x="2444193" y="1389906"/>
            <a:ext cx="4333740" cy="26064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0" name="Gráfico 9"/>
            <p:cNvGraphicFramePr>
              <a:graphicFrameLocks/>
            </p:cNvGraphicFramePr>
            <p:nvPr>
              <p:extLst/>
            </p:nvPr>
          </p:nvGraphicFramePr>
          <p:xfrm>
            <a:off x="46218" y="3370982"/>
            <a:ext cx="8696032" cy="30938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Gráfico 8"/>
            <p:cNvGraphicFramePr>
              <a:graphicFrameLocks/>
            </p:cNvGraphicFramePr>
            <p:nvPr>
              <p:extLst/>
            </p:nvPr>
          </p:nvGraphicFramePr>
          <p:xfrm>
            <a:off x="5357611" y="1399868"/>
            <a:ext cx="4101921" cy="25355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1" name="Gráfico 10"/>
            <p:cNvGraphicFramePr>
              <a:graphicFrameLocks/>
            </p:cNvGraphicFramePr>
            <p:nvPr>
              <p:extLst/>
            </p:nvPr>
          </p:nvGraphicFramePr>
          <p:xfrm>
            <a:off x="3803112" y="3421403"/>
            <a:ext cx="4926548" cy="29127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5" name="CaixaDeTexto 14"/>
          <p:cNvSpPr txBox="1"/>
          <p:nvPr/>
        </p:nvSpPr>
        <p:spPr>
          <a:xfrm>
            <a:off x="0" y="6596390"/>
            <a:ext cx="343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POF 2008-09/IBGE. Elaborado pela autora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18777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4" y="1919133"/>
            <a:ext cx="8408912" cy="342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091911" y="166660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3300"/>
                </a:solidFill>
              </a:rPr>
              <a:t>AQUISIÇÃO </a:t>
            </a:r>
            <a:r>
              <a:rPr lang="en-US" dirty="0" smtClean="0">
                <a:solidFill>
                  <a:srgbClr val="003300"/>
                </a:solidFill>
              </a:rPr>
              <a:t>DOMICILIAR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</a:rPr>
              <a:t>CARNE DE FRANGO</a:t>
            </a:r>
            <a:endParaRPr lang="en-US" dirty="0" smtClean="0">
              <a:solidFill>
                <a:srgbClr val="0033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6596390"/>
            <a:ext cx="343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POF 2008-09/IBGE. 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25820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091911" y="166660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3300"/>
                </a:solidFill>
              </a:rPr>
              <a:t>PESQUISA ABPA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25184"/>
              </p:ext>
            </p:extLst>
          </p:nvPr>
        </p:nvGraphicFramePr>
        <p:xfrm>
          <a:off x="127392" y="14079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932609" y="1348380"/>
            <a:ext cx="42113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Maior praticidade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Versatilidade no preparo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barata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recomendada pelos nutricionistas</a:t>
            </a:r>
          </a:p>
        </p:txBody>
      </p:sp>
      <p:pic>
        <p:nvPicPr>
          <p:cNvPr id="8" name="Picture 8" descr="http://rowanmarketing.com.br/super_admin/Uploads/ckfinder/userfiles/images/11796%20SHUTTER%20AVICULTURA%20CARNE%20FRANGO%2010%2012%20-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22" y="4491537"/>
            <a:ext cx="2623751" cy="1862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43944" y="4696197"/>
            <a:ext cx="3683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Frequência de compra: 6,3 dias</a:t>
            </a:r>
          </a:p>
          <a:p>
            <a:r>
              <a:rPr lang="pt-B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Frequência de consumo: 4 dias</a:t>
            </a:r>
          </a:p>
          <a:p>
            <a:endParaRPr lang="pt-BR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6596390"/>
            <a:ext cx="343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ABPA (2016)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885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umaniversidade.com.br/boletins/viver_eternamente_agora_img/quem_e_sua_essenci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28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821251" y="0"/>
            <a:ext cx="332274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971245" y="2551837"/>
            <a:ext cx="38765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2700" cmpd="sng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QUEM VOCÊ QUER SER?</a:t>
            </a:r>
            <a:endParaRPr lang="pt-BR" sz="5400" b="1" dirty="0">
              <a:ln w="12700" cmpd="sng">
                <a:solidFill>
                  <a:srgbClr val="92D050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5" y="2140928"/>
            <a:ext cx="8397025" cy="2440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tângulo 1"/>
          <p:cNvSpPr/>
          <p:nvPr/>
        </p:nvSpPr>
        <p:spPr>
          <a:xfrm>
            <a:off x="399245" y="3850783"/>
            <a:ext cx="8397025" cy="3734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091911" y="166660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003300"/>
                </a:solidFill>
              </a:rPr>
              <a:t>ELASTICIDADE RENDA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596390"/>
            <a:ext cx="343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CARVALHO (2007)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420195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091911" y="166660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3300"/>
                </a:solidFill>
              </a:rPr>
              <a:t>AQUISIÇÃO </a:t>
            </a:r>
            <a:r>
              <a:rPr lang="en-US" dirty="0" smtClean="0">
                <a:solidFill>
                  <a:srgbClr val="003300"/>
                </a:solidFill>
              </a:rPr>
              <a:t>DOMICILIAR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</a:rPr>
              <a:t>CARNE SUÍNA</a:t>
            </a:r>
            <a:endParaRPr lang="en-US" dirty="0" smtClean="0">
              <a:solidFill>
                <a:srgbClr val="003300"/>
              </a:solidFill>
            </a:endParaRPr>
          </a:p>
        </p:txBody>
      </p:sp>
      <p:pic>
        <p:nvPicPr>
          <p:cNvPr id="10" name="Imagem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2" y="1406749"/>
            <a:ext cx="8550896" cy="4749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6596390"/>
            <a:ext cx="343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POF 2008-09/IBGE. 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30688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091911" y="166660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3300"/>
                </a:solidFill>
              </a:rPr>
              <a:t>PESQUISA ABPA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99392" y="1658085"/>
            <a:ext cx="4211391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Produto mais “gostoso” para ocasiões especiais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37504" y="4888720"/>
            <a:ext cx="3387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Frequência 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consumo: </a:t>
            </a:r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vez por semana</a:t>
            </a:r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pic>
        <p:nvPicPr>
          <p:cNvPr id="11" name="Picture 6" descr="http://www.abrigo.org.br/arquivos/carne_suin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332" y="4605693"/>
            <a:ext cx="2093510" cy="1489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277277"/>
              </p:ext>
            </p:extLst>
          </p:nvPr>
        </p:nvGraphicFramePr>
        <p:xfrm>
          <a:off x="0" y="13041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0" y="6596390"/>
            <a:ext cx="343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ABPA (2016)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26746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7.quickcachr.fotos.sapo.pt/i/G9b02b39e/17286673_IvYI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4842456"/>
            <a:ext cx="7886700" cy="1654935"/>
          </a:xfrm>
          <a:solidFill>
            <a:schemeClr val="bg1">
              <a:alpha val="66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pt-BR" sz="4800" b="1" dirty="0" smtClean="0">
                <a:latin typeface="Cambria" panose="02040503050406030204" pitchFamily="18" charset="0"/>
              </a:rPr>
              <a:t>MAS O CONSUMIDOR É SÓ A </a:t>
            </a:r>
            <a:r>
              <a:rPr lang="pt-BR" sz="4800" b="1" u="sng" dirty="0" smtClean="0">
                <a:latin typeface="Cambria" panose="02040503050406030204" pitchFamily="18" charset="0"/>
              </a:rPr>
              <a:t>PONTA DO ICEBERG</a:t>
            </a:r>
            <a:endParaRPr lang="pt-BR" sz="4800" b="1" u="sng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slidesharecdn.com/oespaoagrrionobrasil-150322125035-conversion-gate01/95/o-espao-agrrio-no-brasil-82-638.jpg?cb=14270468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6" b="13868"/>
          <a:stretch/>
        </p:blipFill>
        <p:spPr bwMode="auto">
          <a:xfrm>
            <a:off x="1069461" y="2112135"/>
            <a:ext cx="7005078" cy="3631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091911" y="166660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3300"/>
                </a:solidFill>
              </a:rPr>
              <a:t>SISTEMA AGROINDUSTRIAL</a:t>
            </a:r>
            <a:endParaRPr lang="en-US" dirty="0" smtClean="0">
              <a:solidFill>
                <a:srgbClr val="0033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6596390"/>
            <a:ext cx="343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ZYLBERSZTAJN e FARINA (1997)</a:t>
            </a:r>
            <a:r>
              <a:rPr lang="pt-BR" sz="1100" i="1" dirty="0" smtClean="0"/>
              <a:t>. 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42534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2416" t="11096" r="13537" b="5752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05341" y="6596390"/>
            <a:ext cx="343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i="1" dirty="0" smtClean="0"/>
              <a:t>Fonte: </a:t>
            </a:r>
            <a:r>
              <a:rPr lang="pt-BR" sz="1100" i="1" dirty="0" smtClean="0"/>
              <a:t>BRF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34841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3447010"/>
            <a:ext cx="7886700" cy="2852737"/>
          </a:xfrm>
        </p:spPr>
        <p:txBody>
          <a:bodyPr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QUEM PRODUZ A CARNE?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122" name="Picture 2" descr="https://encrypted-tbn1.gstatic.com/images?q=tbn:ANd9GcS1k6C4iMSeIgBq6I5-Fn4kcvregSEYsvu2PRg3mcsVD86a98hn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04" y="874758"/>
            <a:ext cx="2133600" cy="213360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ZlCGf0A40Rk/VeeI4j3HJUI/AAAAAAAAEwU/LynWR93jSF0/s1600/HAMBURG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09" y="847225"/>
            <a:ext cx="2390194" cy="21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7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41786" y="217405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PRODUÇÃO BRASILEIRA DE CARNES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244699" y="2823933"/>
            <a:ext cx="4069724" cy="13230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 smtClean="0"/>
              <a:t>Hoje no BR são produzidas cerca de </a:t>
            </a:r>
          </a:p>
          <a:p>
            <a:pPr algn="ctr"/>
            <a:r>
              <a:rPr lang="pt-B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26.000</a:t>
            </a:r>
            <a:r>
              <a:rPr lang="pt-BR" dirty="0" smtClean="0"/>
              <a:t> </a:t>
            </a:r>
            <a:r>
              <a:rPr lang="pt-BR" i="1" dirty="0" smtClean="0"/>
              <a:t>toneladas de carne</a:t>
            </a:r>
            <a:endParaRPr lang="pt-BR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97" y="1182571"/>
            <a:ext cx="4383703" cy="532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0" y="6596390"/>
            <a:ext cx="343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ABIEC e ABPA (2015</a:t>
            </a:r>
            <a:r>
              <a:rPr lang="pt-BR" sz="1100" i="1" dirty="0" smtClean="0"/>
              <a:t>). Elaborado pela autora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24143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hojesaopaulo.com.br/imagem/0/3964/com-31-marcas-consolidadas-brf-aumenta-lucro-liquido-para-r-1-1-bilh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77" y="3392488"/>
            <a:ext cx="5968843" cy="3201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www.hdicon.com/wp-content/uploads/2013/08/brf_201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6" b="27662"/>
          <a:stretch/>
        </p:blipFill>
        <p:spPr bwMode="auto">
          <a:xfrm>
            <a:off x="2591152" y="1390918"/>
            <a:ext cx="3961695" cy="182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941786" y="217405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AS PRINCIPAIS EMPRESAS DE </a:t>
            </a:r>
          </a:p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AVES E SUÍNOS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941786" y="217405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AS PRINCIPAIS EMPRESAS DE </a:t>
            </a:r>
          </a:p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AVES E SUÍNOS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8678" name="Picture 6" descr="https://app.jbs.com.br/Corporat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87" y="1725769"/>
            <a:ext cx="4343225" cy="138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http://wp.clicrbs.com.br/acertodecontas/files/2013/06/foto-blog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15" y="3271234"/>
            <a:ext cx="5765369" cy="3406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429000"/>
            <a:ext cx="78867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POR QUE AVICULTURA E SUINOCULTURA SÃO IMPORTANTES?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7980" t="7124" r="7980" b="9623"/>
          <a:stretch/>
        </p:blipFill>
        <p:spPr>
          <a:xfrm>
            <a:off x="3271233" y="656822"/>
            <a:ext cx="2601533" cy="25576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233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auroraalimentos.com.br/img/aurora_logo_rodape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8" t="19184" r="24510"/>
          <a:stretch/>
        </p:blipFill>
        <p:spPr bwMode="auto">
          <a:xfrm>
            <a:off x="3277673" y="1537931"/>
            <a:ext cx="2588653" cy="15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941786" y="217405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AS PRINCIPAIS EMPRESAS DE </a:t>
            </a:r>
          </a:p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AVES E SUÍNOS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9700" name="Picture 4" descr="http://4.bp.blogspot.com/-ZDB4oH-JKAQ/VahZnPrS2LI/AAAAAAAAWCo/DWnmBI6GxsU/s400/Captura%2Bde%2BTela%2B2015-07-16%2Ba%25CC%2580s%2B22.25.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59" y="3392488"/>
            <a:ext cx="6522681" cy="2886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4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87" y="2839414"/>
            <a:ext cx="4208172" cy="235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941786" y="217405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CADEIAS DE DESMONTAGEM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Picture 2" descr="http://www.abef.com.br/uba/imagens/tipo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430" y="2406877"/>
            <a:ext cx="3721824" cy="3574464"/>
          </a:xfrm>
          <a:prstGeom prst="rect">
            <a:avLst/>
          </a:prstGeom>
          <a:noFill/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971022" y="1438751"/>
            <a:ext cx="2892640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CARNE DE </a:t>
            </a:r>
          </a:p>
          <a:p>
            <a:pPr algn="ctr"/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FRANGO</a:t>
            </a:r>
            <a:endParaRPr lang="en-US" sz="24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484253" y="1438751"/>
            <a:ext cx="2892640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CARNE </a:t>
            </a:r>
            <a:endParaRPr lang="en-US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SUÍNA</a:t>
            </a:r>
          </a:p>
        </p:txBody>
      </p:sp>
    </p:spTree>
    <p:extLst>
      <p:ext uri="{BB962C8B-B14F-4D97-AF65-F5344CB8AC3E}">
        <p14:creationId xmlns:p14="http://schemas.microsoft.com/office/powerpoint/2010/main" val="2627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3429000"/>
            <a:ext cx="7886700" cy="2852737"/>
          </a:xfrm>
        </p:spPr>
        <p:txBody>
          <a:bodyPr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QUEM PRODUZ OS ANIMAIS?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076" name="Picture 4" descr="https://s-media-cache-ak0.pinimg.com/236x/9d/69/a5/9d69a514ef27b227ac2b475e9808ba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16" y="808459"/>
            <a:ext cx="2030827" cy="20308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h0.redbubble.net/image.78517004.8072/ap,550x550,16x12,1,transparent,t.u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r="9140"/>
          <a:stretch/>
        </p:blipFill>
        <p:spPr bwMode="auto">
          <a:xfrm>
            <a:off x="5417085" y="808459"/>
            <a:ext cx="2220973" cy="20311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457200" y="1517670"/>
          <a:ext cx="8229600" cy="484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941786" y="217405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INTEGRAÇÃO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1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715436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941786" y="217405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INTEGRAÇÃO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15788" y="1052736"/>
            <a:ext cx="4040188" cy="423738"/>
          </a:xfrm>
        </p:spPr>
        <p:txBody>
          <a:bodyPr>
            <a:normAutofit/>
          </a:bodyPr>
          <a:lstStyle/>
          <a:p>
            <a:r>
              <a:rPr lang="pt-BR" sz="2000" dirty="0" smtClean="0"/>
              <a:t>Gestação</a:t>
            </a:r>
            <a:endParaRPr lang="pt-BR" sz="2000" dirty="0"/>
          </a:p>
        </p:txBody>
      </p:sp>
      <p:pic>
        <p:nvPicPr>
          <p:cNvPr id="8" name="Picture 5" descr="D:\imagens\gestaçã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65428"/>
            <a:ext cx="3888432" cy="239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imagens\maternidad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0033" y="1484784"/>
            <a:ext cx="3888431" cy="2376265"/>
          </a:xfrm>
          <a:noFill/>
        </p:spPr>
      </p:pic>
      <p:pic>
        <p:nvPicPr>
          <p:cNvPr id="11" name="Picture 10" descr="http://belojardim.ifpe.edu.br/userfiles/images/projeto_suino/crech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38884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D:\imagens\suino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293096"/>
            <a:ext cx="3888432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3"/>
          <p:cNvSpPr>
            <a:spLocks noGrp="1"/>
          </p:cNvSpPr>
          <p:nvPr>
            <p:ph type="body" idx="1"/>
          </p:nvPr>
        </p:nvSpPr>
        <p:spPr>
          <a:xfrm>
            <a:off x="323528" y="3861048"/>
            <a:ext cx="4040188" cy="423738"/>
          </a:xfrm>
        </p:spPr>
        <p:txBody>
          <a:bodyPr>
            <a:normAutofit/>
          </a:bodyPr>
          <a:lstStyle/>
          <a:p>
            <a:r>
              <a:rPr lang="pt-BR" sz="2000" dirty="0" smtClean="0"/>
              <a:t>Creche</a:t>
            </a:r>
            <a:endParaRPr lang="pt-BR" sz="200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idx="1"/>
          </p:nvPr>
        </p:nvSpPr>
        <p:spPr>
          <a:xfrm>
            <a:off x="4780284" y="1052736"/>
            <a:ext cx="4040188" cy="423738"/>
          </a:xfrm>
        </p:spPr>
        <p:txBody>
          <a:bodyPr>
            <a:normAutofit/>
          </a:bodyPr>
          <a:lstStyle/>
          <a:p>
            <a:r>
              <a:rPr lang="pt-BR" sz="2000" dirty="0" smtClean="0"/>
              <a:t>Maternidade</a:t>
            </a:r>
            <a:endParaRPr lang="pt-BR" sz="200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4780284" y="3861048"/>
            <a:ext cx="4040188" cy="423738"/>
          </a:xfrm>
        </p:spPr>
        <p:txBody>
          <a:bodyPr>
            <a:normAutofit/>
          </a:bodyPr>
          <a:lstStyle/>
          <a:p>
            <a:r>
              <a:rPr lang="pt-BR" sz="2000" dirty="0" smtClean="0"/>
              <a:t>Crescimento e Terminação</a:t>
            </a:r>
            <a:endParaRPr lang="pt-BR" sz="2000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941786" y="217405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PRODUÇÃO DE SUÍNOS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6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13" grpId="0" build="p"/>
      <p:bldP spid="13" grpId="1" build="p"/>
      <p:bldP spid="14" grpId="0" build="p"/>
      <p:bldP spid="14" grpId="1" build="p"/>
      <p:bldP spid="1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mila.ortelan\Dropbox\Camera Uploads\2013-11-26 14.25.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5"/>
            <a:ext cx="3744416" cy="4992555"/>
          </a:xfrm>
          <a:prstGeom prst="rect">
            <a:avLst/>
          </a:prstGeom>
          <a:noFill/>
        </p:spPr>
      </p:pic>
      <p:pic>
        <p:nvPicPr>
          <p:cNvPr id="2051" name="Picture 3" descr="C:\Users\camila.ortelan\Dropbox\Camera Uploads\2012-10-29 10.46.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723878" cy="4965171"/>
          </a:xfrm>
          <a:prstGeom prst="rect">
            <a:avLst/>
          </a:prstGeom>
          <a:noFill/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941786" y="217405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PRODUÇÃO DE SUÍNOS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/>
          <a:lstStyle/>
          <a:p>
            <a:r>
              <a:rPr lang="pt-BR" dirty="0" smtClean="0"/>
              <a:t>Suíno tipo banha</a:t>
            </a:r>
            <a:endParaRPr lang="pt-B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Aptidão – banha/gordura;</a:t>
            </a:r>
          </a:p>
          <a:p>
            <a:r>
              <a:rPr lang="pt-BR" dirty="0" smtClean="0"/>
              <a:t>Animal de pequeno porte;</a:t>
            </a:r>
          </a:p>
          <a:p>
            <a:r>
              <a:rPr lang="pt-BR" dirty="0" smtClean="0"/>
              <a:t>Formas arredondadas; pele enrugada</a:t>
            </a:r>
          </a:p>
          <a:p>
            <a:r>
              <a:rPr lang="pt-BR" dirty="0" smtClean="0"/>
              <a:t>Cabeça grande em relação ao</a:t>
            </a:r>
          </a:p>
          <a:p>
            <a:r>
              <a:rPr lang="pt-BR" dirty="0" smtClean="0"/>
              <a:t>tamanho do corpo;</a:t>
            </a:r>
          </a:p>
          <a:p>
            <a:r>
              <a:rPr lang="pt-BR" dirty="0" smtClean="0"/>
              <a:t>Acúmulo de gordura na papada</a:t>
            </a:r>
          </a:p>
          <a:p>
            <a:r>
              <a:rPr lang="pt-BR" dirty="0" smtClean="0"/>
              <a:t>Crescimento tardio;</a:t>
            </a:r>
          </a:p>
          <a:p>
            <a:r>
              <a:rPr lang="pt-BR" dirty="0" smtClean="0"/>
              <a:t>12 a 16 meses - 90 kg/PV;</a:t>
            </a:r>
          </a:p>
          <a:p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131762"/>
            <a:ext cx="8943980" cy="939784"/>
          </a:xfrm>
        </p:spPr>
        <p:txBody>
          <a:bodyPr/>
          <a:lstStyle/>
          <a:p>
            <a:r>
              <a:rPr lang="pt-BR" dirty="0" smtClean="0"/>
              <a:t>Produção </a:t>
            </a:r>
            <a:r>
              <a:rPr lang="pt-BR" dirty="0" err="1" smtClean="0"/>
              <a:t>Suinícola</a:t>
            </a:r>
            <a:endParaRPr lang="pt-B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5978" y="1412776"/>
            <a:ext cx="31704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6058" y="2420888"/>
            <a:ext cx="3500438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5978" y="4149080"/>
            <a:ext cx="3586162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983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Suíno tipo carne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Apitidão - carne;</a:t>
            </a:r>
          </a:p>
          <a:p>
            <a:r>
              <a:rPr lang="pt-BR" dirty="0" smtClean="0"/>
              <a:t>Atualmente: produção de carne magra;</a:t>
            </a:r>
          </a:p>
          <a:p>
            <a:r>
              <a:rPr lang="pt-BR" dirty="0" smtClean="0"/>
              <a:t>Ótimo rendimento de carcaça;</a:t>
            </a:r>
          </a:p>
          <a:p>
            <a:r>
              <a:rPr lang="pt-BR" dirty="0" smtClean="0"/>
              <a:t>Excelente conversão alimentar;</a:t>
            </a:r>
          </a:p>
          <a:p>
            <a:r>
              <a:rPr lang="pt-BR" dirty="0" smtClean="0"/>
              <a:t>Animal comprido;</a:t>
            </a:r>
          </a:p>
          <a:p>
            <a:r>
              <a:rPr lang="pt-BR" dirty="0" smtClean="0"/>
              <a:t>Sem gordura na papada;</a:t>
            </a:r>
          </a:p>
          <a:p>
            <a:r>
              <a:rPr lang="pt-BR" dirty="0" smtClean="0"/>
              <a:t>5 a 6 m - 100 kg/PV;</a:t>
            </a:r>
          </a:p>
          <a:p>
            <a:r>
              <a:rPr lang="pt-BR" dirty="0" smtClean="0"/>
              <a:t>Animal prolífero;</a:t>
            </a:r>
          </a:p>
          <a:p>
            <a:r>
              <a:rPr lang="pt-BR" dirty="0" smtClean="0"/>
              <a:t>Preferência do mercado atual;</a:t>
            </a:r>
          </a:p>
          <a:p>
            <a:endParaRPr lang="pt-B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406" y="131762"/>
            <a:ext cx="8943980" cy="939784"/>
          </a:xfrm>
        </p:spPr>
        <p:txBody>
          <a:bodyPr>
            <a:normAutofit/>
          </a:bodyPr>
          <a:lstStyle/>
          <a:p>
            <a:r>
              <a:rPr lang="pt-BR" dirty="0" smtClean="0"/>
              <a:t>Produção </a:t>
            </a:r>
            <a:r>
              <a:rPr lang="pt-BR" dirty="0" err="1" smtClean="0"/>
              <a:t>Suinícola</a:t>
            </a:r>
            <a:endParaRPr lang="pt-B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204864"/>
            <a:ext cx="2759022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0135"/>
            <a:ext cx="3071812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81128"/>
            <a:ext cx="3214687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130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mila.ortelan\Dropbox\Camera Uploads\2014-02-06 11.11.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5141" y="1285875"/>
            <a:ext cx="6453717" cy="4840288"/>
          </a:xfrm>
          <a:prstGeom prst="rect">
            <a:avLst/>
          </a:prstGeom>
          <a:noFill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941786" y="217405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PRODUÇÃO DE FRANGO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30311"/>
            <a:ext cx="7886700" cy="4533362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... PORQUE  A AVICULTURA E SUINOCULTURA</a:t>
            </a:r>
            <a:b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BRASILEIRAS REPRESENTAM JUNTAS </a:t>
            </a:r>
            <a:r>
              <a:rPr lang="pt-BR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25%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DO </a:t>
            </a:r>
            <a:r>
              <a:rPr lang="pt-BR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COMÉRCIO </a:t>
            </a:r>
            <a:r>
              <a:rPr lang="pt-BR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MUNDIAL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b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DESSES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PRODUTOS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96390"/>
            <a:ext cx="31553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>
                <a:solidFill>
                  <a:schemeClr val="bg1"/>
                </a:solidFill>
              </a:rPr>
              <a:t>Fonte:</a:t>
            </a:r>
            <a:r>
              <a:rPr lang="pt-BR" sz="1100" i="1" dirty="0" smtClean="0">
                <a:solidFill>
                  <a:schemeClr val="bg1"/>
                </a:solidFill>
              </a:rPr>
              <a:t> </a:t>
            </a:r>
            <a:r>
              <a:rPr lang="pt-BR" sz="1100" i="1" dirty="0" smtClean="0">
                <a:solidFill>
                  <a:schemeClr val="bg1"/>
                </a:solidFill>
              </a:rPr>
              <a:t>USDA (2015). </a:t>
            </a:r>
            <a:r>
              <a:rPr lang="pt-BR" sz="1100" i="1" dirty="0" smtClean="0">
                <a:solidFill>
                  <a:schemeClr val="bg1"/>
                </a:solidFill>
              </a:rPr>
              <a:t>Calculado pela autora</a:t>
            </a:r>
            <a:endParaRPr lang="pt-BR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54404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941786" y="217405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 QUE INFLUENCIA</a:t>
            </a:r>
          </a:p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NA PRODUÇÃO ANIMAL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3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71895604"/>
              </p:ext>
            </p:extLst>
          </p:nvPr>
        </p:nvGraphicFramePr>
        <p:xfrm>
          <a:off x="285720" y="1142984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550223"/>
            <a:ext cx="472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/>
              <a:t>Fonte</a:t>
            </a:r>
            <a:r>
              <a:rPr lang="en-US" sz="1400" b="1" dirty="0"/>
              <a:t>: </a:t>
            </a:r>
            <a:r>
              <a:rPr lang="en-US" sz="1400" b="1" dirty="0" err="1" smtClean="0"/>
              <a:t>Boletim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Informativo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Sindirações</a:t>
            </a:r>
            <a:r>
              <a:rPr lang="en-US" sz="1400" b="1" dirty="0" smtClean="0"/>
              <a:t> (Mai/12)</a:t>
            </a:r>
            <a:endParaRPr lang="pt-BR" sz="1400" b="1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941786" y="217405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CONSUMO DE RAÇÃO POR ESPÉCIE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2320324"/>
            <a:ext cx="7886700" cy="4137474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OK! </a:t>
            </a:r>
            <a:b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AGORA QUE </a:t>
            </a:r>
            <a:b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CONHEÇO TODO MUNDO... </a:t>
            </a:r>
            <a:b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COMO FUNCIONA?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153" y="346502"/>
            <a:ext cx="2403693" cy="221639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17670"/>
          <a:ext cx="8229600" cy="484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941786" y="217405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FATORES QUE INFLUENCIAM NA COMERCIALIZAÇÃO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7"/>
          <p:cNvGraphicFramePr>
            <a:graphicFrameLocks noGrp="1"/>
          </p:cNvGraphicFramePr>
          <p:nvPr>
            <p:ph idx="1"/>
            <p:extLst/>
          </p:nvPr>
        </p:nvGraphicFramePr>
        <p:xfrm>
          <a:off x="283335" y="1295400"/>
          <a:ext cx="8512935" cy="488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31027" y="6276517"/>
            <a:ext cx="574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Disponibilidade interna para </a:t>
            </a:r>
            <a:r>
              <a:rPr lang="pt-BR" sz="1200" i="1" dirty="0" err="1"/>
              <a:t>fev</a:t>
            </a:r>
            <a:r>
              <a:rPr lang="pt-BR" sz="1200" i="1" dirty="0"/>
              <a:t>/16 e </a:t>
            </a:r>
            <a:r>
              <a:rPr lang="pt-BR" sz="1200" i="1" dirty="0" smtClean="0"/>
              <a:t>mar/16: estimativa</a:t>
            </a:r>
            <a:endParaRPr lang="pt-BR" sz="1200" i="1" dirty="0"/>
          </a:p>
          <a:p>
            <a:r>
              <a:rPr lang="pt-BR" sz="1200" i="1" dirty="0" smtClean="0"/>
              <a:t>Fonte: APINCO e SECEX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11370" y="166660"/>
            <a:ext cx="7804596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003300"/>
                </a:solidFill>
              </a:rPr>
              <a:t>DISPONIBILIDADE INTERNA</a:t>
            </a:r>
          </a:p>
        </p:txBody>
      </p:sp>
      <p:sp>
        <p:nvSpPr>
          <p:cNvPr id="6" name="Retângulo 5"/>
          <p:cNvSpPr/>
          <p:nvPr/>
        </p:nvSpPr>
        <p:spPr>
          <a:xfrm>
            <a:off x="2270377" y="1429554"/>
            <a:ext cx="792088" cy="3760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878874" y="1427406"/>
            <a:ext cx="792088" cy="3760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1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/>
          </p:nvPr>
        </p:nvGraphicFramePr>
        <p:xfrm>
          <a:off x="360607" y="1295400"/>
          <a:ext cx="8358389" cy="488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1091911" y="166660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003300"/>
                </a:solidFill>
              </a:rPr>
              <a:t>ÍNDICE DE SAZONALIDADE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0238" y="6490954"/>
            <a:ext cx="22666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CEPEA/ESALQ-USP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11345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/>
          </p:nvPr>
        </p:nvGraphicFramePr>
        <p:xfrm>
          <a:off x="345314" y="1243885"/>
          <a:ext cx="8438078" cy="514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1091911" y="166660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003300"/>
                </a:solidFill>
              </a:rPr>
              <a:t>ÍNDICE DE SAZONALIDADE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0238" y="6490954"/>
            <a:ext cx="22666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CEPEA/ESALQ-USP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87902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9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340768"/>
          <a:ext cx="8856984" cy="4609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811370" y="166660"/>
            <a:ext cx="7804596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003300"/>
                </a:solidFill>
              </a:rPr>
              <a:t>PREÇOS CARNE DE FRANGO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0238" y="6490954"/>
            <a:ext cx="22666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CEPEA/ESALQ-USP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11518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604412"/>
              </p:ext>
            </p:extLst>
          </p:nvPr>
        </p:nvGraphicFramePr>
        <p:xfrm>
          <a:off x="628650" y="1295400"/>
          <a:ext cx="7886700" cy="488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811370" y="166660"/>
            <a:ext cx="7804596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003300"/>
                </a:solidFill>
              </a:rPr>
              <a:t>EXPORTAÇÃO DE CARNE DE FRANGO</a:t>
            </a:r>
            <a:endParaRPr lang="en-US" sz="2800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05938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941786" y="217405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INDICADOR DO SUÍNO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905093"/>
              </p:ext>
            </p:extLst>
          </p:nvPr>
        </p:nvGraphicFramePr>
        <p:xfrm>
          <a:off x="255274" y="721217"/>
          <a:ext cx="8633451" cy="583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934626" y="5781221"/>
            <a:ext cx="6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37%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749619" y="5781221"/>
            <a:ext cx="6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9</a:t>
            </a:r>
            <a:r>
              <a:rPr lang="pt-BR" b="1" dirty="0" smtClean="0"/>
              <a:t>%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769713" y="5781221"/>
            <a:ext cx="6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17</a:t>
            </a:r>
            <a:r>
              <a:rPr lang="pt-BR" b="1" dirty="0" smtClean="0"/>
              <a:t>%</a:t>
            </a:r>
            <a:endParaRPr lang="pt-BR" b="1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767107" y="243162"/>
            <a:ext cx="7609786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BRASIL E AS EXPORTAÇÕES MUNDIAIS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6596390"/>
            <a:ext cx="32068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USDA (2015). Elaborado pela autora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9456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5029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941786" y="217405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RELAÇÃO DE TROCA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091911" y="166660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3300"/>
                </a:solidFill>
              </a:rPr>
              <a:t>ABATE DE ANIMAIS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257577" y="1360331"/>
          <a:ext cx="8603088" cy="491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0238" y="6490954"/>
            <a:ext cx="22666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IBGE (2016)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8262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01155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941786" y="217405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ÍNDICE DE SAZONALIDADE DA CARCAÇA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/>
          </p:nvPr>
        </p:nvGraphicFramePr>
        <p:xfrm>
          <a:off x="386366" y="1257300"/>
          <a:ext cx="8319752" cy="500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1091911" y="166660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003300"/>
                </a:solidFill>
              </a:rPr>
              <a:t>ÍNDICE DE SAZONALIDADE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0238" y="6490954"/>
            <a:ext cx="22666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CEPEA/ESALQ-USP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28644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71293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941786" y="217405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EXPORTAÇÃO DE CARNE SUÍNA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0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6579" t="6238" r="6577" b="13502"/>
          <a:stretch/>
        </p:blipFill>
        <p:spPr>
          <a:xfrm>
            <a:off x="3168202" y="592428"/>
            <a:ext cx="2807595" cy="2736695"/>
          </a:xfrm>
          <a:prstGeom prst="ellipse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3429000"/>
            <a:ext cx="7886700" cy="2852737"/>
          </a:xfrm>
        </p:spPr>
        <p:txBody>
          <a:bodyPr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 EU COM ISSO?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28650" y="3392488"/>
            <a:ext cx="7886700" cy="2852737"/>
          </a:xfrm>
        </p:spPr>
        <p:txBody>
          <a:bodyPr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APROVEITE ESSA OPORTUNIDADE!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6463" t="10060" r="9021" b="11797"/>
          <a:stretch/>
        </p:blipFill>
        <p:spPr>
          <a:xfrm>
            <a:off x="3200400" y="645468"/>
            <a:ext cx="2743200" cy="271913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807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8" y="-16224"/>
            <a:ext cx="7601803" cy="68742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Rockwell Extra Bold" panose="02060903040505020403" pitchFamily="18" charset="0"/>
              </a:rPr>
              <a:t>Contato</a:t>
            </a:r>
            <a:endParaRPr lang="pt-BR" dirty="0">
              <a:latin typeface="Rockwell Extra Bold" panose="020609030405050204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161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Camila Brito Ortelan</a:t>
            </a:r>
          </a:p>
          <a:p>
            <a:pPr>
              <a:buNone/>
            </a:pPr>
            <a:endParaRPr lang="pt-BR" sz="2000" dirty="0"/>
          </a:p>
          <a:p>
            <a:pPr>
              <a:buNone/>
            </a:pPr>
            <a:r>
              <a:rPr lang="pt-BR" b="1" dirty="0"/>
              <a:t>Setor de suínos e aves</a:t>
            </a:r>
          </a:p>
          <a:p>
            <a:pPr>
              <a:buNone/>
            </a:pPr>
            <a:r>
              <a:rPr lang="pt-BR" sz="2000" dirty="0"/>
              <a:t>Centro de Estudos Avançados em Economia Aplicada </a:t>
            </a:r>
            <a:r>
              <a:rPr lang="pt-BR" sz="2000" dirty="0" smtClean="0"/>
              <a:t>(</a:t>
            </a:r>
            <a:r>
              <a:rPr lang="pt-BR" sz="2000" dirty="0" err="1" smtClean="0"/>
              <a:t>Cepea</a:t>
            </a:r>
            <a:r>
              <a:rPr lang="pt-BR" sz="2000" dirty="0" smtClean="0"/>
              <a:t>/</a:t>
            </a:r>
            <a:r>
              <a:rPr lang="pt-BR" sz="2000" dirty="0" err="1" smtClean="0"/>
              <a:t>Esalq</a:t>
            </a:r>
            <a:r>
              <a:rPr lang="pt-BR" sz="2000" dirty="0" smtClean="0"/>
              <a:t>-USP)</a:t>
            </a:r>
          </a:p>
          <a:p>
            <a:pPr>
              <a:buNone/>
            </a:pPr>
            <a:endParaRPr lang="pt-BR" sz="2000" dirty="0"/>
          </a:p>
          <a:p>
            <a:pPr>
              <a:buNone/>
            </a:pPr>
            <a:r>
              <a:rPr lang="pt-BR" dirty="0" smtClean="0"/>
              <a:t>E-mail</a:t>
            </a:r>
            <a:r>
              <a:rPr lang="pt-BR" dirty="0"/>
              <a:t>: </a:t>
            </a:r>
            <a:r>
              <a:rPr lang="pt-BR" b="1" dirty="0">
                <a:hlinkClick r:id="rId4"/>
              </a:rPr>
              <a:t>camilabo@cepea.org.br</a:t>
            </a:r>
            <a:r>
              <a:rPr lang="pt-BR" b="1" dirty="0"/>
              <a:t> </a:t>
            </a:r>
          </a:p>
          <a:p>
            <a:pPr>
              <a:buNone/>
            </a:pPr>
            <a:r>
              <a:rPr lang="pt-BR" dirty="0" err="1"/>
              <a:t>Tel</a:t>
            </a:r>
            <a:r>
              <a:rPr lang="pt-BR" dirty="0"/>
              <a:t>: </a:t>
            </a:r>
            <a:r>
              <a:rPr lang="pt-BR" b="1" dirty="0"/>
              <a:t>(19) 3429-8859 </a:t>
            </a:r>
          </a:p>
          <a:p>
            <a:pPr>
              <a:buNone/>
            </a:pPr>
            <a:endParaRPr lang="pt-BR" sz="1400" dirty="0"/>
          </a:p>
          <a:p>
            <a:pPr>
              <a:buNone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Acesse:</a:t>
            </a:r>
          </a:p>
          <a:p>
            <a:pPr>
              <a:buNone/>
            </a:pPr>
            <a:r>
              <a:rPr lang="pt-BR" b="1" dirty="0">
                <a:hlinkClick r:id="rId5"/>
              </a:rPr>
              <a:t>www.cepea.esalq.usp.br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95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41786" y="217405"/>
            <a:ext cx="7214962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DESTINO DA CARNE BRASILEIRA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596390"/>
            <a:ext cx="343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ABIEC e ABPA (2015</a:t>
            </a:r>
            <a:r>
              <a:rPr lang="pt-BR" sz="1100" i="1" dirty="0" smtClean="0"/>
              <a:t>). Elaborado pela autora</a:t>
            </a:r>
            <a:endParaRPr lang="pt-BR" sz="1100" i="1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696469"/>
              </p:ext>
            </p:extLst>
          </p:nvPr>
        </p:nvGraphicFramePr>
        <p:xfrm>
          <a:off x="922736" y="1290192"/>
          <a:ext cx="7298528" cy="447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84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767107" y="243162"/>
            <a:ext cx="7609786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RANKING DOS EXPORTADORES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910372"/>
              </p:ext>
            </p:extLst>
          </p:nvPr>
        </p:nvGraphicFramePr>
        <p:xfrm>
          <a:off x="971022" y="2249484"/>
          <a:ext cx="2892640" cy="400964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446320"/>
                <a:gridCol w="1446320"/>
              </a:tblGrid>
              <a:tr h="3341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Brasil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3.740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41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EUA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2.990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41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EU-27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1.150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41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Tailândia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580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41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China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395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41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Turquia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340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41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Argentina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200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41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Ucrânia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180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41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Canadá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130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41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Belarus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120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41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Outros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406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41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Total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10.231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971022" y="1438751"/>
            <a:ext cx="2892640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CARNE DE </a:t>
            </a:r>
          </a:p>
          <a:p>
            <a:pPr algn="ctr"/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FRANGO</a:t>
            </a:r>
            <a:endParaRPr lang="en-US" sz="24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959858"/>
              </p:ext>
            </p:extLst>
          </p:nvPr>
        </p:nvGraphicFramePr>
        <p:xfrm>
          <a:off x="5484253" y="2266687"/>
          <a:ext cx="2892640" cy="400532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446320"/>
                <a:gridCol w="1446320"/>
              </a:tblGrid>
              <a:tr h="3337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EU-27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2.388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7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EUA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2.241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7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Canadá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1.236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7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Brasil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627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7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China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231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7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Chile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178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7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México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128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7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Vietnan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40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7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Austrália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36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7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Ucrânia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36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7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Outros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67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7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effectLst/>
                        </a:rPr>
                        <a:t>South Africa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7.208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5484253" y="1438751"/>
            <a:ext cx="2892640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CARNE </a:t>
            </a:r>
            <a:endParaRPr lang="en-US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SUÍNA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12125" y="2265008"/>
            <a:ext cx="345153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t-BR" dirty="0" smtClean="0">
                <a:latin typeface="Rockwell Extra Bold" panose="02060903040505020403" pitchFamily="18" charset="0"/>
              </a:rPr>
              <a:t>1º</a:t>
            </a:r>
            <a:endParaRPr lang="pt-BR" dirty="0">
              <a:latin typeface="Rockwell Extra Bold" panose="02060903040505020403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925355" y="3272217"/>
            <a:ext cx="345153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latin typeface="Rockwell Extra Bold" panose="02060903040505020403" pitchFamily="18" charset="0"/>
              </a:rPr>
              <a:t>4</a:t>
            </a:r>
            <a:r>
              <a:rPr lang="pt-BR" dirty="0" smtClean="0">
                <a:latin typeface="Rockwell Extra Bold" panose="02060903040505020403" pitchFamily="18" charset="0"/>
              </a:rPr>
              <a:t>º</a:t>
            </a:r>
            <a:endParaRPr lang="pt-BR" dirty="0">
              <a:latin typeface="Rockwell Extra Bold" panose="02060903040505020403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6596390"/>
            <a:ext cx="3116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USDA (2016). Elaborado pela autora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335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706383"/>
              </p:ext>
            </p:extLst>
          </p:nvPr>
        </p:nvGraphicFramePr>
        <p:xfrm>
          <a:off x="0" y="109182"/>
          <a:ext cx="9144000" cy="6748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767107" y="243162"/>
            <a:ext cx="7609786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FRANGO: BRASIL X EUA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6596390"/>
            <a:ext cx="2987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USDA (2016). Elaborado pela autora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220409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767107" y="243162"/>
            <a:ext cx="7609786" cy="696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ckwell Extra Bold" panose="020609030405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EXPORTAÇÕES DE CARNE DE FRANGO POR PAÍS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564069"/>
              </p:ext>
            </p:extLst>
          </p:nvPr>
        </p:nvGraphicFramePr>
        <p:xfrm>
          <a:off x="195262" y="1434753"/>
          <a:ext cx="8613887" cy="504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6596390"/>
            <a:ext cx="3271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/>
              <a:t>Fonte: </a:t>
            </a:r>
            <a:r>
              <a:rPr lang="pt-BR" sz="1100" i="1" dirty="0" smtClean="0"/>
              <a:t>MDIC/SECEX</a:t>
            </a:r>
            <a:r>
              <a:rPr lang="pt-BR" sz="1100" i="1" dirty="0" smtClean="0"/>
              <a:t> (2016). Elaborado pela autora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25843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1168</TotalTime>
  <Words>1230</Words>
  <Application>Microsoft Office PowerPoint</Application>
  <PresentationFormat>Apresentação na tela (4:3)</PresentationFormat>
  <Paragraphs>390</Paragraphs>
  <Slides>57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5" baseType="lpstr">
      <vt:lpstr>Arial</vt:lpstr>
      <vt:lpstr>Calibri</vt:lpstr>
      <vt:lpstr>Calibri Light</vt:lpstr>
      <vt:lpstr>Cambria</vt:lpstr>
      <vt:lpstr>Rockwell Extra Bold</vt:lpstr>
      <vt:lpstr>Verdana</vt:lpstr>
      <vt:lpstr>Wingdings</vt:lpstr>
      <vt:lpstr>Tema do Office</vt:lpstr>
      <vt:lpstr>AGRONEGÓCIO: SUÍNOS E AVES</vt:lpstr>
      <vt:lpstr>Apresentação do PowerPoint</vt:lpstr>
      <vt:lpstr>POR QUE AVICULTURA E SUINOCULTURA SÃO IMPORTANTES?</vt:lpstr>
      <vt:lpstr>... PORQUE  A AVICULTURA E SUINOCULTURA   BRASILEIRAS REPRESENTAM JUNTAS 25%   DO COMÉRCIO MUNDIAL   DESSES PRODUTOS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MAS, PRINCIPALMENTE...  PORQUE A CARNE DE FRANGO ESTÁ PRESENTE   EM 99% DOS LARES BRASILEIROS  E A CARNE SUÍNA, EM 73%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MAS O CONSUMIDOR É SÓ A PONTA DO ICEBERG</vt:lpstr>
      <vt:lpstr>Apresentação do PowerPoint</vt:lpstr>
      <vt:lpstr>Apresentação do PowerPoint</vt:lpstr>
      <vt:lpstr>QUEM PRODUZ A CARNE?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 E QUEM PRODUZ OS ANIMAIS?</vt:lpstr>
      <vt:lpstr>Apresentação do PowerPoint</vt:lpstr>
      <vt:lpstr>Apresentação do PowerPoint</vt:lpstr>
      <vt:lpstr>Apresentação do PowerPoint</vt:lpstr>
      <vt:lpstr>Apresentação do PowerPoint</vt:lpstr>
      <vt:lpstr>Produção Suinícola</vt:lpstr>
      <vt:lpstr>Produção Suinícola</vt:lpstr>
      <vt:lpstr>Apresentação do PowerPoint</vt:lpstr>
      <vt:lpstr>Apresentação do PowerPoint</vt:lpstr>
      <vt:lpstr>Apresentação do PowerPoint</vt:lpstr>
      <vt:lpstr>OK!  AGORA QUE  CONHEÇO TODO MUNDO...   COMO FUNCIONA?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 EU COM ISSO?</vt:lpstr>
      <vt:lpstr>APROVEITE ESSA OPORTUNIDADE!</vt:lpstr>
      <vt:lpstr>Contato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Brito Ortelan</dc:creator>
  <cp:lastModifiedBy>Camila Brito Ortelan</cp:lastModifiedBy>
  <cp:revision>40</cp:revision>
  <dcterms:created xsi:type="dcterms:W3CDTF">2016-04-17T15:09:46Z</dcterms:created>
  <dcterms:modified xsi:type="dcterms:W3CDTF">2016-04-18T10:38:18Z</dcterms:modified>
</cp:coreProperties>
</file>