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59" r:id="rId5"/>
    <p:sldId id="260" r:id="rId6"/>
    <p:sldId id="284" r:id="rId7"/>
    <p:sldId id="285" r:id="rId8"/>
    <p:sldId id="282" r:id="rId9"/>
    <p:sldId id="283" r:id="rId10"/>
    <p:sldId id="281" r:id="rId11"/>
    <p:sldId id="286" r:id="rId12"/>
    <p:sldId id="288" r:id="rId13"/>
    <p:sldId id="280" r:id="rId14"/>
    <p:sldId id="289" r:id="rId15"/>
    <p:sldId id="272" r:id="rId16"/>
    <p:sldId id="271" r:id="rId17"/>
    <p:sldId id="264" r:id="rId18"/>
    <p:sldId id="266" r:id="rId19"/>
    <p:sldId id="267" r:id="rId20"/>
    <p:sldId id="268" r:id="rId21"/>
    <p:sldId id="269" r:id="rId22"/>
    <p:sldId id="270" r:id="rId23"/>
    <p:sldId id="273" r:id="rId24"/>
    <p:sldId id="274" r:id="rId25"/>
    <p:sldId id="275" r:id="rId26"/>
    <p:sldId id="276" r:id="rId27"/>
    <p:sldId id="287" r:id="rId28"/>
    <p:sldId id="290" r:id="rId29"/>
    <p:sldId id="291" r:id="rId30"/>
    <p:sldId id="292" r:id="rId31"/>
    <p:sldId id="293" r:id="rId32"/>
    <p:sldId id="294" r:id="rId33"/>
    <p:sldId id="295" r:id="rId34"/>
    <p:sldId id="296" r:id="rId35"/>
    <p:sldId id="297" r:id="rId3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lo Salgado" initials="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sorterViewPr>
    <p:cViewPr>
      <p:scale>
        <a:sx n="86" d="100"/>
        <a:sy n="8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5-14T15:09:27.786" idx="1">
    <p:pos x="2584" y="2736"/>
    <p:text>Pode ser usado  que pode ser usado juntamente com outras medidas de dano para medir a melhoria local e do sistema. O SNS Safety Termômetro permite que as equipes possa medir danos e a proporção de pacientes que são/estão 'livre de danos" durante o seu dia de trabalho, por exemplo, na troca de plantão ou durante as visitas.</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3FF2F6-4755-423C-82C9-B167A7BD1413}" type="datetimeFigureOut">
              <a:rPr lang="pt-BR" smtClean="0"/>
              <a:t>27/05/2014</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1A5F71-2CA8-4EE5-8AE6-976DD1E0C3C7}" type="slidenum">
              <a:rPr lang="pt-BR" smtClean="0"/>
              <a:t>‹nº›</a:t>
            </a:fld>
            <a:endParaRPr lang="pt-BR"/>
          </a:p>
        </p:txBody>
      </p:sp>
    </p:spTree>
    <p:extLst>
      <p:ext uri="{BB962C8B-B14F-4D97-AF65-F5344CB8AC3E}">
        <p14:creationId xmlns:p14="http://schemas.microsoft.com/office/powerpoint/2010/main" val="2729692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0"/>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256FD01C-7C68-4D4D-8004-A2F59A635005}" type="slidenum">
              <a:rPr lang="en-GB" altLang="pt-BR" sz="1200"/>
              <a:pPr eaLnBrk="1" hangingPunct="1"/>
              <a:t>6</a:t>
            </a:fld>
            <a:endParaRPr lang="en-GB" altLang="pt-BR" sz="1200"/>
          </a:p>
        </p:txBody>
      </p:sp>
      <p:sp>
        <p:nvSpPr>
          <p:cNvPr id="3789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lnSpc>
                <a:spcPct val="76000"/>
              </a:lnSpc>
              <a:buClr>
                <a:srgbClr val="000000"/>
              </a:buClr>
              <a:buSzPct val="100000"/>
              <a:buFont typeface="Arial" pitchFamily="34" charset="0"/>
              <a:buNone/>
            </a:pPr>
            <a:endParaRPr lang="en-US" altLang="pt-BR" sz="1800">
              <a:solidFill>
                <a:schemeClr val="bg1"/>
              </a:solidFill>
              <a:latin typeface="Arial" pitchFamily="34" charset="0"/>
              <a:cs typeface="Arial" pitchFamily="34" charset="0"/>
            </a:endParaRPr>
          </a:p>
        </p:txBody>
      </p:sp>
      <p:sp>
        <p:nvSpPr>
          <p:cNvPr id="37892" name="Rectangle 2"/>
          <p:cNvSpPr>
            <a:spLocks noGrp="1" noChangeArrowheads="1"/>
          </p:cNvSpPr>
          <p:nvPr>
            <p:ph type="body"/>
          </p:nvPr>
        </p:nvSpPr>
        <p:spPr bwMode="auto">
          <a:xfrm>
            <a:off x="685800" y="4343400"/>
            <a:ext cx="548163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ct val="0"/>
              </a:spcBef>
            </a:pPr>
            <a:endParaRPr lang="en-US" alt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0"/>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174E52F2-D705-4EC0-A301-538C75B4B01D}" type="slidenum">
              <a:rPr lang="en-GB" altLang="pt-BR" sz="1200"/>
              <a:pPr eaLnBrk="1" hangingPunct="1"/>
              <a:t>7</a:t>
            </a:fld>
            <a:endParaRPr lang="en-GB" altLang="pt-BR" sz="1200"/>
          </a:p>
        </p:txBody>
      </p:sp>
      <p:sp>
        <p:nvSpPr>
          <p:cNvPr id="3993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lnSpc>
                <a:spcPct val="76000"/>
              </a:lnSpc>
              <a:buClr>
                <a:srgbClr val="000000"/>
              </a:buClr>
              <a:buSzPct val="100000"/>
              <a:buFont typeface="Arial" pitchFamily="34" charset="0"/>
              <a:buNone/>
            </a:pPr>
            <a:endParaRPr lang="en-US" altLang="pt-BR" sz="1800">
              <a:solidFill>
                <a:schemeClr val="bg1"/>
              </a:solidFill>
              <a:latin typeface="Arial" pitchFamily="34" charset="0"/>
              <a:cs typeface="Arial" pitchFamily="34" charset="0"/>
            </a:endParaRPr>
          </a:p>
        </p:txBody>
      </p:sp>
      <p:sp>
        <p:nvSpPr>
          <p:cNvPr id="39940" name="Rectangle 2"/>
          <p:cNvSpPr>
            <a:spLocks noGrp="1" noChangeArrowheads="1"/>
          </p:cNvSpPr>
          <p:nvPr>
            <p:ph type="body"/>
          </p:nvPr>
        </p:nvSpPr>
        <p:spPr bwMode="auto">
          <a:xfrm>
            <a:off x="685800" y="4343400"/>
            <a:ext cx="548163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ct val="0"/>
              </a:spcBef>
            </a:pPr>
            <a:endParaRPr lang="en-US" altLang="pt-B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pt-BR" smtClean="0"/>
              <a:t>Human rights are due to all people, have been recognized by societies and governments and held up in international declarations and conventions. To date, no universal charter or instrument shows how human rights apply to the childbearing process. </a:t>
            </a:r>
          </a:p>
          <a:p>
            <a:pPr eaLnBrk="1" hangingPunct="1">
              <a:spcBef>
                <a:spcPct val="0"/>
              </a:spcBef>
            </a:pPr>
            <a:endParaRPr lang="en-US" altLang="pt-BR" smtClean="0"/>
          </a:p>
          <a:p>
            <a:pPr eaLnBrk="1" hangingPunct="1">
              <a:spcBef>
                <a:spcPct val="0"/>
              </a:spcBef>
            </a:pPr>
            <a:r>
              <a:rPr lang="en-US" altLang="pt-BR" smtClean="0"/>
              <a:t>To promote Respectful Maternity Care, </a:t>
            </a:r>
            <a:r>
              <a:rPr lang="en-US" altLang="pt-BR" smtClean="0">
                <a:latin typeface="Arial" pitchFamily="34" charset="0"/>
              </a:rPr>
              <a:t>WRA facilitated the development of a rights charter, with broad input from its project partners and representatives from the network of WRA National Alliances and international NGOs around the globe who </a:t>
            </a:r>
            <a:r>
              <a:rPr lang="en-US" altLang="pt-BR" smtClean="0"/>
              <a:t>contributed to this consensus document.</a:t>
            </a:r>
            <a:endParaRPr lang="en-US" altLang="pt-BR" smtClean="0">
              <a:latin typeface="Arial" pitchFamily="34" charset="0"/>
            </a:endParaRPr>
          </a:p>
          <a:p>
            <a:pPr eaLnBrk="1" hangingPunct="1">
              <a:spcBef>
                <a:spcPct val="0"/>
              </a:spcBef>
            </a:pPr>
            <a:endParaRPr lang="en-US" altLang="pt-BR" smtClean="0"/>
          </a:p>
          <a:p>
            <a:pPr eaLnBrk="1" hangingPunct="1">
              <a:spcBef>
                <a:spcPct val="0"/>
              </a:spcBef>
            </a:pPr>
            <a:r>
              <a:rPr lang="en-US" altLang="pt-BR" smtClean="0"/>
              <a:t>Seven rights are included, drawn from the categories of disrespect and abuse identified by Bowser and Hill (2010) in their landscape analysis. All these rights are based on international or multinational human rights instruments. The Charter demonstrates the legitimate place of maternal health rights within the broader context of human rights. </a:t>
            </a:r>
            <a:endParaRPr lang="en-US" altLang="pt-BR" smtClean="0">
              <a:latin typeface="Arial" pitchFamily="34" charset="0"/>
            </a:endParaRPr>
          </a:p>
          <a:p>
            <a:pPr eaLnBrk="1" hangingPunct="1">
              <a:spcBef>
                <a:spcPct val="0"/>
              </a:spcBef>
            </a:pPr>
            <a:endParaRPr lang="en-US" altLang="pt-BR" smtClean="0"/>
          </a:p>
          <a:p>
            <a:endParaRPr lang="en-US" altLang="pt-BR" smtClean="0"/>
          </a:p>
          <a:p>
            <a:endParaRPr lang="en-US" altLang="pt-BR" smtClean="0"/>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2188652C-FB51-423F-98F8-7F1B18CFD1EE}" type="slidenum">
              <a:rPr lang="en-US" altLang="pt-BR" sz="1200"/>
              <a:pPr eaLnBrk="1" hangingPunct="1"/>
              <a:t>16</a:t>
            </a:fld>
            <a:endParaRPr lang="en-US" altLang="pt-B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924137DA-44C3-4B8D-8CA5-16AD563A7474}" type="slidenum">
              <a:rPr lang="en-US" altLang="pt-BR" sz="1200">
                <a:cs typeface="Arial" pitchFamily="34" charset="0"/>
              </a:rPr>
              <a:pPr eaLnBrk="1" hangingPunct="1"/>
              <a:t>25</a:t>
            </a:fld>
            <a:endParaRPr lang="en-US" altLang="pt-BR" sz="1200">
              <a:cs typeface="Arial" pitchFamily="34" charset="0"/>
            </a:endParaRPr>
          </a:p>
        </p:txBody>
      </p:sp>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pt-BR" smtClean="0"/>
          </a:p>
        </p:txBody>
      </p:sp>
      <p:sp>
        <p:nvSpPr>
          <p:cNvPr id="276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E3D1FCF6-F622-411D-9B1C-C88D84A4C627}" type="slidenum">
              <a:rPr lang="pt-BR" altLang="pt-BR" sz="1200">
                <a:cs typeface="Arial" pitchFamily="34" charset="0"/>
              </a:rPr>
              <a:pPr algn="r" eaLnBrk="1" hangingPunct="1"/>
              <a:t>25</a:t>
            </a:fld>
            <a:endParaRPr lang="pt-BR" altLang="pt-BR" sz="120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pt-BR" smtClean="0"/>
          </a:p>
        </p:txBody>
      </p:sp>
      <p:sp>
        <p:nvSpPr>
          <p:cNvPr id="5120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1A07BE16-5C93-4524-9568-CC922A3DA518}" type="slidenum">
              <a:rPr lang="pt-BR" altLang="pt-BR" sz="1200">
                <a:latin typeface="Arial" pitchFamily="34" charset="0"/>
                <a:cs typeface="Arial" pitchFamily="34" charset="0"/>
              </a:rPr>
              <a:pPr eaLnBrk="1" hangingPunct="1"/>
              <a:t>32</a:t>
            </a:fld>
            <a:endParaRPr lang="pt-BR" altLang="pt-BR" sz="120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DC95A311-050F-41EF-B1C8-A531F1CF69AE}" type="datetimeFigureOut">
              <a:rPr lang="pt-BR" smtClean="0"/>
              <a:t>27/05/2014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82985E7-5A65-419F-A78D-E2E470D776F7}" type="slidenum">
              <a:rPr lang="pt-BR" smtClean="0"/>
              <a:t>‹nº›</a:t>
            </a:fld>
            <a:endParaRPr lang="pt-BR"/>
          </a:p>
        </p:txBody>
      </p:sp>
    </p:spTree>
    <p:extLst>
      <p:ext uri="{BB962C8B-B14F-4D97-AF65-F5344CB8AC3E}">
        <p14:creationId xmlns:p14="http://schemas.microsoft.com/office/powerpoint/2010/main" val="1242594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C95A311-050F-41EF-B1C8-A531F1CF69AE}" type="datetimeFigureOut">
              <a:rPr lang="pt-BR" smtClean="0"/>
              <a:t>27/05/2014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82985E7-5A65-419F-A78D-E2E470D776F7}" type="slidenum">
              <a:rPr lang="pt-BR" smtClean="0"/>
              <a:t>‹nº›</a:t>
            </a:fld>
            <a:endParaRPr lang="pt-BR"/>
          </a:p>
        </p:txBody>
      </p:sp>
    </p:spTree>
    <p:extLst>
      <p:ext uri="{BB962C8B-B14F-4D97-AF65-F5344CB8AC3E}">
        <p14:creationId xmlns:p14="http://schemas.microsoft.com/office/powerpoint/2010/main" val="2604609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C95A311-050F-41EF-B1C8-A531F1CF69AE}" type="datetimeFigureOut">
              <a:rPr lang="pt-BR" smtClean="0"/>
              <a:t>27/05/2014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82985E7-5A65-419F-A78D-E2E470D776F7}" type="slidenum">
              <a:rPr lang="pt-BR" smtClean="0"/>
              <a:t>‹nº›</a:t>
            </a:fld>
            <a:endParaRPr lang="pt-BR"/>
          </a:p>
        </p:txBody>
      </p:sp>
    </p:spTree>
    <p:extLst>
      <p:ext uri="{BB962C8B-B14F-4D97-AF65-F5344CB8AC3E}">
        <p14:creationId xmlns:p14="http://schemas.microsoft.com/office/powerpoint/2010/main" val="3690804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C95A311-050F-41EF-B1C8-A531F1CF69AE}" type="datetimeFigureOut">
              <a:rPr lang="pt-BR" smtClean="0"/>
              <a:t>27/05/2014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82985E7-5A65-419F-A78D-E2E470D776F7}" type="slidenum">
              <a:rPr lang="pt-BR" smtClean="0"/>
              <a:t>‹nº›</a:t>
            </a:fld>
            <a:endParaRPr lang="pt-BR"/>
          </a:p>
        </p:txBody>
      </p:sp>
    </p:spTree>
    <p:extLst>
      <p:ext uri="{BB962C8B-B14F-4D97-AF65-F5344CB8AC3E}">
        <p14:creationId xmlns:p14="http://schemas.microsoft.com/office/powerpoint/2010/main" val="4219839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DC95A311-050F-41EF-B1C8-A531F1CF69AE}" type="datetimeFigureOut">
              <a:rPr lang="pt-BR" smtClean="0"/>
              <a:t>27/05/2014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82985E7-5A65-419F-A78D-E2E470D776F7}" type="slidenum">
              <a:rPr lang="pt-BR" smtClean="0"/>
              <a:t>‹nº›</a:t>
            </a:fld>
            <a:endParaRPr lang="pt-BR"/>
          </a:p>
        </p:txBody>
      </p:sp>
    </p:spTree>
    <p:extLst>
      <p:ext uri="{BB962C8B-B14F-4D97-AF65-F5344CB8AC3E}">
        <p14:creationId xmlns:p14="http://schemas.microsoft.com/office/powerpoint/2010/main" val="3638488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DC95A311-050F-41EF-B1C8-A531F1CF69AE}" type="datetimeFigureOut">
              <a:rPr lang="pt-BR" smtClean="0"/>
              <a:t>27/05/2014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82985E7-5A65-419F-A78D-E2E470D776F7}" type="slidenum">
              <a:rPr lang="pt-BR" smtClean="0"/>
              <a:t>‹nº›</a:t>
            </a:fld>
            <a:endParaRPr lang="pt-BR"/>
          </a:p>
        </p:txBody>
      </p:sp>
    </p:spTree>
    <p:extLst>
      <p:ext uri="{BB962C8B-B14F-4D97-AF65-F5344CB8AC3E}">
        <p14:creationId xmlns:p14="http://schemas.microsoft.com/office/powerpoint/2010/main" val="1082289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DC95A311-050F-41EF-B1C8-A531F1CF69AE}" type="datetimeFigureOut">
              <a:rPr lang="pt-BR" smtClean="0"/>
              <a:t>27/05/2014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82985E7-5A65-419F-A78D-E2E470D776F7}" type="slidenum">
              <a:rPr lang="pt-BR" smtClean="0"/>
              <a:t>‹nº›</a:t>
            </a:fld>
            <a:endParaRPr lang="pt-BR"/>
          </a:p>
        </p:txBody>
      </p:sp>
    </p:spTree>
    <p:extLst>
      <p:ext uri="{BB962C8B-B14F-4D97-AF65-F5344CB8AC3E}">
        <p14:creationId xmlns:p14="http://schemas.microsoft.com/office/powerpoint/2010/main" val="1659157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DC95A311-050F-41EF-B1C8-A531F1CF69AE}" type="datetimeFigureOut">
              <a:rPr lang="pt-BR" smtClean="0"/>
              <a:t>27/05/2014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82985E7-5A65-419F-A78D-E2E470D776F7}" type="slidenum">
              <a:rPr lang="pt-BR" smtClean="0"/>
              <a:t>‹nº›</a:t>
            </a:fld>
            <a:endParaRPr lang="pt-BR"/>
          </a:p>
        </p:txBody>
      </p:sp>
    </p:spTree>
    <p:extLst>
      <p:ext uri="{BB962C8B-B14F-4D97-AF65-F5344CB8AC3E}">
        <p14:creationId xmlns:p14="http://schemas.microsoft.com/office/powerpoint/2010/main" val="113409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C95A311-050F-41EF-B1C8-A531F1CF69AE}" type="datetimeFigureOut">
              <a:rPr lang="pt-BR" smtClean="0"/>
              <a:t>27/05/2014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82985E7-5A65-419F-A78D-E2E470D776F7}" type="slidenum">
              <a:rPr lang="pt-BR" smtClean="0"/>
              <a:t>‹nº›</a:t>
            </a:fld>
            <a:endParaRPr lang="pt-BR"/>
          </a:p>
        </p:txBody>
      </p:sp>
    </p:spTree>
    <p:extLst>
      <p:ext uri="{BB962C8B-B14F-4D97-AF65-F5344CB8AC3E}">
        <p14:creationId xmlns:p14="http://schemas.microsoft.com/office/powerpoint/2010/main" val="3476136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DC95A311-050F-41EF-B1C8-A531F1CF69AE}" type="datetimeFigureOut">
              <a:rPr lang="pt-BR" smtClean="0"/>
              <a:t>27/05/2014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82985E7-5A65-419F-A78D-E2E470D776F7}" type="slidenum">
              <a:rPr lang="pt-BR" smtClean="0"/>
              <a:t>‹nº›</a:t>
            </a:fld>
            <a:endParaRPr lang="pt-BR"/>
          </a:p>
        </p:txBody>
      </p:sp>
    </p:spTree>
    <p:extLst>
      <p:ext uri="{BB962C8B-B14F-4D97-AF65-F5344CB8AC3E}">
        <p14:creationId xmlns:p14="http://schemas.microsoft.com/office/powerpoint/2010/main" val="3715027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DC95A311-050F-41EF-B1C8-A531F1CF69AE}" type="datetimeFigureOut">
              <a:rPr lang="pt-BR" smtClean="0"/>
              <a:t>27/05/2014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82985E7-5A65-419F-A78D-E2E470D776F7}" type="slidenum">
              <a:rPr lang="pt-BR" smtClean="0"/>
              <a:t>‹nº›</a:t>
            </a:fld>
            <a:endParaRPr lang="pt-BR"/>
          </a:p>
        </p:txBody>
      </p:sp>
    </p:spTree>
    <p:extLst>
      <p:ext uri="{BB962C8B-B14F-4D97-AF65-F5344CB8AC3E}">
        <p14:creationId xmlns:p14="http://schemas.microsoft.com/office/powerpoint/2010/main" val="18717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5A311-050F-41EF-B1C8-A531F1CF69AE}" type="datetimeFigureOut">
              <a:rPr lang="pt-BR" smtClean="0"/>
              <a:t>27/05/2014</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985E7-5A65-419F-A78D-E2E470D776F7}" type="slidenum">
              <a:rPr lang="pt-BR" smtClean="0"/>
              <a:t>‹nº›</a:t>
            </a:fld>
            <a:endParaRPr lang="pt-BR"/>
          </a:p>
        </p:txBody>
      </p:sp>
    </p:spTree>
    <p:extLst>
      <p:ext uri="{BB962C8B-B14F-4D97-AF65-F5344CB8AC3E}">
        <p14:creationId xmlns:p14="http://schemas.microsoft.com/office/powerpoint/2010/main" val="737005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hyperlink" Target="http://lib.bioinfo.pl/pmid:21645799" TargetMode="External"/><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hyperlink" Target="http://lib.bioinfo.pl/pmid/journal/Clin%20Perinatol"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3.png"/><Relationship Id="rId5" Type="http://schemas.openxmlformats.org/officeDocument/2006/relationships/image" Target="../media/image28.png"/><Relationship Id="rId10" Type="http://schemas.openxmlformats.org/officeDocument/2006/relationships/hyperlink" Target="http://lib.bioinfo.pl/citwww/paper/21645799" TargetMode="External"/><Relationship Id="rId4" Type="http://schemas.openxmlformats.org/officeDocument/2006/relationships/image" Target="../media/image27.png"/><Relationship Id="rId9"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55576" y="620688"/>
            <a:ext cx="7772400" cy="2232248"/>
          </a:xfrm>
        </p:spPr>
        <p:txBody>
          <a:bodyPr>
            <a:normAutofit fontScale="90000"/>
          </a:bodyPr>
          <a:lstStyle/>
          <a:p>
            <a:r>
              <a:rPr lang="pt-BR" sz="3100" b="1" dirty="0">
                <a:solidFill>
                  <a:srgbClr val="7030A0"/>
                </a:solidFill>
              </a:rPr>
              <a:t>Mortalidade e morbidade materna, e </a:t>
            </a:r>
            <a:r>
              <a:rPr lang="pt-BR" sz="3100" b="1" dirty="0" err="1">
                <a:solidFill>
                  <a:srgbClr val="7030A0"/>
                </a:solidFill>
              </a:rPr>
              <a:t>near</a:t>
            </a:r>
            <a:r>
              <a:rPr lang="pt-BR" sz="3100" b="1" dirty="0">
                <a:solidFill>
                  <a:srgbClr val="7030A0"/>
                </a:solidFill>
              </a:rPr>
              <a:t> miss: informação, prevenção e manejo </a:t>
            </a:r>
            <a:br>
              <a:rPr lang="pt-BR" sz="3100" b="1" dirty="0">
                <a:solidFill>
                  <a:srgbClr val="7030A0"/>
                </a:solidFill>
              </a:rPr>
            </a:br>
            <a:r>
              <a:rPr lang="pt-BR" sz="3100" b="1" dirty="0">
                <a:solidFill>
                  <a:srgbClr val="7030A0"/>
                </a:solidFill>
              </a:rPr>
              <a:t>Assistência ao parto no Brasil: evidências e direitos</a:t>
            </a:r>
            <a:br>
              <a:rPr lang="pt-BR" sz="3100" b="1" dirty="0">
                <a:solidFill>
                  <a:srgbClr val="7030A0"/>
                </a:solidFill>
              </a:rPr>
            </a:br>
            <a:r>
              <a:rPr lang="pt-BR" sz="2400" dirty="0"/>
              <a:t>Aula para graduação em Saúde Pública – profa. Simone G. Diniz - Saúde e Ciclos de Vida I – 28 de maio de 2014</a:t>
            </a:r>
            <a:br>
              <a:rPr lang="pt-BR" sz="2400" dirty="0"/>
            </a:br>
            <a:r>
              <a:rPr lang="pt-BR" sz="2400" dirty="0" smtClean="0"/>
              <a:t>(2ª. Parte)</a:t>
            </a:r>
            <a:endParaRPr lang="pt-BR" dirty="0"/>
          </a:p>
        </p:txBody>
      </p:sp>
      <p:sp>
        <p:nvSpPr>
          <p:cNvPr id="3" name="Subtítulo 2"/>
          <p:cNvSpPr>
            <a:spLocks noGrp="1"/>
          </p:cNvSpPr>
          <p:nvPr>
            <p:ph type="subTitle" idx="1"/>
          </p:nvPr>
        </p:nvSpPr>
        <p:spPr/>
        <p:txBody>
          <a:bodyPr/>
          <a:lstStyle/>
          <a:p>
            <a:endParaRPr lang="pt-B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568986"/>
            <a:ext cx="7726975" cy="273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0582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50825" y="188913"/>
            <a:ext cx="8353425" cy="863600"/>
          </a:xfrm>
        </p:spPr>
        <p:txBody>
          <a:bodyPr>
            <a:normAutofit/>
          </a:bodyPr>
          <a:lstStyle/>
          <a:p>
            <a:pPr algn="ctr" eaLnBrk="1" hangingPunct="1"/>
            <a:r>
              <a:rPr lang="pt-BR" altLang="pt-BR" sz="2500" smtClean="0">
                <a:solidFill>
                  <a:srgbClr val="262626"/>
                </a:solidFill>
              </a:rPr>
              <a:t>Prevenção da dor iatrogência  e uso seletivo, criterioso de ocitocina e procedimentos doloroso</a:t>
            </a:r>
            <a:r>
              <a:rPr lang="pt-BR" altLang="pt-BR" sz="2200" smtClean="0">
                <a:solidFill>
                  <a:srgbClr val="262626"/>
                </a:solidFill>
              </a:rPr>
              <a:t>s</a:t>
            </a:r>
          </a:p>
        </p:txBody>
      </p:sp>
      <p:sp>
        <p:nvSpPr>
          <p:cNvPr id="6" name="Espaço Reservado para Texto 5"/>
          <p:cNvSpPr>
            <a:spLocks noGrp="1"/>
          </p:cNvSpPr>
          <p:nvPr>
            <p:ph type="body" sz="half" idx="2"/>
          </p:nvPr>
        </p:nvSpPr>
        <p:spPr>
          <a:xfrm>
            <a:off x="323850" y="1268413"/>
            <a:ext cx="3600450" cy="5256212"/>
          </a:xfrm>
        </p:spPr>
        <p:txBody>
          <a:bodyPr>
            <a:normAutofit/>
          </a:bodyPr>
          <a:lstStyle/>
          <a:p>
            <a:pPr eaLnBrk="1" hangingPunct="1"/>
            <a:r>
              <a:rPr lang="pt-BR" altLang="pt-BR" sz="2600" b="1" smtClean="0"/>
              <a:t>Ocitocina de rotina – alto risco materno e neonatal</a:t>
            </a:r>
          </a:p>
          <a:p>
            <a:pPr eaLnBrk="1" hangingPunct="1"/>
            <a:endParaRPr lang="pt-BR" altLang="pt-BR" sz="2600" b="1" smtClean="0"/>
          </a:p>
          <a:p>
            <a:pPr eaLnBrk="1" hangingPunct="1"/>
            <a:r>
              <a:rPr lang="pt-BR" altLang="pt-BR" sz="2600" b="1" smtClean="0"/>
              <a:t>Manobra de Kristeller – muito comum no SUS e setor privado. Riscos, </a:t>
            </a:r>
            <a:r>
              <a:rPr lang="pt-BR" altLang="pt-BR" sz="2600" b="1" smtClean="0">
                <a:solidFill>
                  <a:srgbClr val="31859C"/>
                </a:solidFill>
              </a:rPr>
              <a:t>segurança materna e neonatal</a:t>
            </a:r>
          </a:p>
          <a:p>
            <a:pPr eaLnBrk="1" hangingPunct="1"/>
            <a:r>
              <a:rPr lang="pt-BR" altLang="pt-BR" sz="2600" b="1" smtClean="0"/>
              <a:t>Litotomia e evolução do período expulsivo </a:t>
            </a:r>
            <a:endParaRPr lang="pt-BR" altLang="pt-BR" sz="2600" smtClean="0"/>
          </a:p>
          <a:p>
            <a:pPr eaLnBrk="1" hangingPunct="1"/>
            <a:endParaRPr lang="pt-BR" altLang="pt-BR" sz="3200" smtClean="0"/>
          </a:p>
        </p:txBody>
      </p:sp>
      <p:sp>
        <p:nvSpPr>
          <p:cNvPr id="33795" name="CaixaDeTexto 7"/>
          <p:cNvSpPr txBox="1">
            <a:spLocks noChangeArrowheads="1"/>
          </p:cNvSpPr>
          <p:nvPr/>
        </p:nvSpPr>
        <p:spPr bwMode="auto">
          <a:xfrm>
            <a:off x="3924300" y="6488113"/>
            <a:ext cx="7413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pt-BR" altLang="pt-BR" sz="1100"/>
              <a:t>Anônima</a:t>
            </a:r>
          </a:p>
        </p:txBody>
      </p:sp>
      <p:pic>
        <p:nvPicPr>
          <p:cNvPr id="33796"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51275" y="1196975"/>
            <a:ext cx="4752975" cy="5419725"/>
          </a:xfrm>
        </p:spPr>
      </p:pic>
    </p:spTree>
    <p:extLst>
      <p:ext uri="{BB962C8B-B14F-4D97-AF65-F5344CB8AC3E}">
        <p14:creationId xmlns:p14="http://schemas.microsoft.com/office/powerpoint/2010/main" val="2287587149"/>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404813"/>
            <a:ext cx="4398963" cy="623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364163" y="404813"/>
            <a:ext cx="3529012" cy="6340475"/>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pt-BR" sz="2800" b="1"/>
              <a:t>O </a:t>
            </a:r>
            <a:r>
              <a:rPr lang="en-US" altLang="en-US" sz="2800" b="1"/>
              <a:t>“</a:t>
            </a:r>
            <a:r>
              <a:rPr lang="en-US" altLang="ja-JP" sz="2800" b="1"/>
              <a:t>sorinho</a:t>
            </a:r>
            <a:r>
              <a:rPr lang="en-US" altLang="en-US" sz="2800" b="1"/>
              <a:t>”</a:t>
            </a:r>
            <a:endParaRPr lang="en-US" altLang="ja-JP" sz="2800" b="1"/>
          </a:p>
          <a:p>
            <a:pPr eaLnBrk="1" hangingPunct="1">
              <a:buFontTx/>
              <a:buChar char="•"/>
            </a:pPr>
            <a:endParaRPr lang="en-US" altLang="pt-BR" sz="1800"/>
          </a:p>
          <a:p>
            <a:pPr eaLnBrk="1" hangingPunct="1"/>
            <a:r>
              <a:rPr lang="en-US" altLang="pt-BR" sz="1800"/>
              <a:t>Intervenções danosas e invisíveis: ocitocina usada sem devida </a:t>
            </a:r>
          </a:p>
          <a:p>
            <a:pPr eaLnBrk="1" hangingPunct="1"/>
            <a:r>
              <a:rPr lang="en-US" altLang="pt-BR" sz="1800"/>
              <a:t>indicação clínica e de forma insegura</a:t>
            </a:r>
          </a:p>
          <a:p>
            <a:pPr eaLnBrk="1" hangingPunct="1"/>
            <a:endParaRPr lang="en-US" altLang="pt-BR" sz="1800"/>
          </a:p>
          <a:p>
            <a:pPr eaLnBrk="1" hangingPunct="1"/>
            <a:r>
              <a:rPr lang="en-US" altLang="pt-BR" sz="1800"/>
              <a:t>Ocitocina: droga de alto alerta (cuidado 1:1</a:t>
            </a:r>
          </a:p>
          <a:p>
            <a:pPr eaLnBrk="1" hangingPunct="1"/>
            <a:endParaRPr lang="en-US" altLang="pt-BR" sz="1800"/>
          </a:p>
          <a:p>
            <a:pPr eaLnBrk="1" hangingPunct="1"/>
            <a:r>
              <a:rPr lang="en-US" altLang="pt-BR" sz="1800"/>
              <a:t>Intenso sofrimento físico e emocional das mulheres, geralmente sem alívio efetivo da dor</a:t>
            </a:r>
          </a:p>
          <a:p>
            <a:pPr eaLnBrk="1" hangingPunct="1"/>
            <a:endParaRPr lang="en-US" altLang="pt-BR" sz="1800"/>
          </a:p>
          <a:p>
            <a:pPr eaLnBrk="1" hangingPunct="1"/>
            <a:r>
              <a:rPr lang="en-US" altLang="pt-BR" sz="1800"/>
              <a:t>Riscos aumentados para mãe e bebê</a:t>
            </a:r>
          </a:p>
          <a:p>
            <a:pPr eaLnBrk="1" hangingPunct="1"/>
            <a:endParaRPr lang="en-US" altLang="pt-BR" sz="1800"/>
          </a:p>
          <a:p>
            <a:pPr eaLnBrk="1" hangingPunct="1"/>
            <a:r>
              <a:rPr lang="en-US" altLang="pt-BR" sz="1800"/>
              <a:t>Associado a risco aumentado de hemorragia pos-parto e problemas de aleitamento</a:t>
            </a:r>
          </a:p>
          <a:p>
            <a:pPr eaLnBrk="1" hangingPunct="1"/>
            <a:endParaRPr lang="en-US" altLang="pt-BR" sz="1800"/>
          </a:p>
        </p:txBody>
      </p:sp>
    </p:spTree>
    <p:extLst>
      <p:ext uri="{BB962C8B-B14F-4D97-AF65-F5344CB8AC3E}">
        <p14:creationId xmlns:p14="http://schemas.microsoft.com/office/powerpoint/2010/main" val="903772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2276475"/>
            <a:ext cx="712787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TextBox 2"/>
          <p:cNvSpPr txBox="1">
            <a:spLocks noChangeArrowheads="1"/>
          </p:cNvSpPr>
          <p:nvPr/>
        </p:nvSpPr>
        <p:spPr bwMode="auto">
          <a:xfrm>
            <a:off x="323850" y="188913"/>
            <a:ext cx="8640763"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pt-BR" sz="2800" b="1"/>
              <a:t>Pesquisa Nascer no Brasil:</a:t>
            </a:r>
          </a:p>
          <a:p>
            <a:pPr algn="ctr" eaLnBrk="1" hangingPunct="1"/>
            <a:endParaRPr lang="en-US" altLang="pt-BR" sz="1800"/>
          </a:p>
          <a:p>
            <a:pPr algn="ctr" eaLnBrk="1" hangingPunct="1"/>
            <a:r>
              <a:rPr lang="en-US" altLang="pt-BR"/>
              <a:t>Acompanhante é altamente protetor contra todas as formas de violência no parto</a:t>
            </a:r>
          </a:p>
          <a:p>
            <a:pPr algn="ctr" eaLnBrk="1" hangingPunct="1"/>
            <a:r>
              <a:rPr lang="en-US" altLang="pt-BR"/>
              <a:t>Entrar em trabalho de parto aumenta os riscos de sofrer violência</a:t>
            </a:r>
          </a:p>
        </p:txBody>
      </p:sp>
    </p:spTree>
    <p:extLst>
      <p:ext uri="{BB962C8B-B14F-4D97-AF65-F5344CB8AC3E}">
        <p14:creationId xmlns:p14="http://schemas.microsoft.com/office/powerpoint/2010/main" val="17598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altLang="pt-BR" smtClean="0"/>
              <a:t>Consequências para a saúde física e emocional das mulheres</a:t>
            </a:r>
          </a:p>
        </p:txBody>
      </p:sp>
      <p:pic>
        <p:nvPicPr>
          <p:cNvPr id="32770" name="Content Placeholder 4" descr="meme.jpg"/>
          <p:cNvPicPr>
            <a:picLocks noGrp="1" noChangeAspect="1"/>
          </p:cNvPicPr>
          <p:nvPr>
            <p:ph idx="1"/>
          </p:nvPr>
        </p:nvPicPr>
        <p:blipFill>
          <a:blip r:embed="rId2">
            <a:extLst>
              <a:ext uri="{28A0092B-C50C-407E-A947-70E740481C1C}">
                <a14:useLocalDpi xmlns:a14="http://schemas.microsoft.com/office/drawing/2010/main" val="0"/>
              </a:ext>
            </a:extLst>
          </a:blip>
          <a:srcRect t="9685" b="9685"/>
          <a:stretch>
            <a:fillRect/>
          </a:stretch>
        </p:blipFill>
        <p:spPr/>
      </p:pic>
      <p:sp>
        <p:nvSpPr>
          <p:cNvPr id="4" name="Text Placeholder 3"/>
          <p:cNvSpPr>
            <a:spLocks noGrp="1"/>
          </p:cNvSpPr>
          <p:nvPr>
            <p:ph type="body" sz="half" idx="2"/>
          </p:nvPr>
        </p:nvSpPr>
        <p:spPr>
          <a:xfrm>
            <a:off x="457200" y="1435100"/>
            <a:ext cx="3035300" cy="5162550"/>
          </a:xfrm>
        </p:spPr>
        <p:txBody>
          <a:bodyPr>
            <a:normAutofit/>
          </a:bodyPr>
          <a:lstStyle/>
          <a:p>
            <a:pPr marL="342900" indent="-342900" eaLnBrk="1" hangingPunct="1">
              <a:buFontTx/>
              <a:buChar char="-"/>
            </a:pPr>
            <a:r>
              <a:rPr lang="en-US" altLang="pt-BR" sz="2000" smtClean="0"/>
              <a:t>Redução da capacidade de se defender e de buscar ajuda em situações de risco à saúde (estudos de near miss, Rance e Sandall, 2013)</a:t>
            </a:r>
          </a:p>
          <a:p>
            <a:pPr marL="342900" indent="-342900" eaLnBrk="1" hangingPunct="1">
              <a:buFontTx/>
              <a:buChar char="-"/>
            </a:pPr>
            <a:r>
              <a:rPr lang="en-US" altLang="pt-BR" sz="2000" smtClean="0"/>
              <a:t>Stress pós-traumático e depressão pós-parto</a:t>
            </a:r>
          </a:p>
          <a:p>
            <a:pPr marL="342900" indent="-342900" eaLnBrk="1" hangingPunct="1">
              <a:buFontTx/>
              <a:buChar char="-"/>
            </a:pPr>
            <a:r>
              <a:rPr lang="en-US" altLang="pt-BR" sz="2000" smtClean="0"/>
              <a:t>Sequelas físicas de intervenções arriscadas e invasivas</a:t>
            </a:r>
          </a:p>
          <a:p>
            <a:pPr marL="342900" indent="-342900" eaLnBrk="1" hangingPunct="1">
              <a:buFontTx/>
              <a:buChar char="-"/>
            </a:pPr>
            <a:r>
              <a:rPr lang="en-US" altLang="pt-BR" sz="2000" smtClean="0"/>
              <a:t>Riscos aumentados associados ao excesso de intervenções "correcionais</a:t>
            </a:r>
            <a:r>
              <a:rPr lang="en-US" altLang="en-US" sz="2000" smtClean="0"/>
              <a:t>”</a:t>
            </a:r>
            <a:endParaRPr lang="en-US" altLang="pt-BR" sz="2000" smtClean="0"/>
          </a:p>
          <a:p>
            <a:pPr marL="342900" indent="-342900" eaLnBrk="1" hangingPunct="1"/>
            <a:endParaRPr lang="en-US" altLang="pt-BR" sz="2000" smtClean="0"/>
          </a:p>
        </p:txBody>
      </p:sp>
    </p:spTree>
    <p:extLst>
      <p:ext uri="{BB962C8B-B14F-4D97-AF65-F5344CB8AC3E}">
        <p14:creationId xmlns:p14="http://schemas.microsoft.com/office/powerpoint/2010/main" val="1769488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412875"/>
            <a:ext cx="7345362" cy="500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TextBox 2"/>
          <p:cNvSpPr txBox="1">
            <a:spLocks noChangeArrowheads="1"/>
          </p:cNvSpPr>
          <p:nvPr/>
        </p:nvSpPr>
        <p:spPr bwMode="auto">
          <a:xfrm>
            <a:off x="179388" y="260350"/>
            <a:ext cx="8496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pt-BR"/>
              <a:t>Pesquisa Nascer no Brasil: acompanhantes mais  associados a maior renda, setor privado, cesárea, sem trabalho de parto</a:t>
            </a:r>
          </a:p>
        </p:txBody>
      </p:sp>
    </p:spTree>
    <p:extLst>
      <p:ext uri="{BB962C8B-B14F-4D97-AF65-F5344CB8AC3E}">
        <p14:creationId xmlns:p14="http://schemas.microsoft.com/office/powerpoint/2010/main" val="4226980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ítulo 1"/>
          <p:cNvSpPr>
            <a:spLocks noGrp="1"/>
          </p:cNvSpPr>
          <p:nvPr>
            <p:ph type="title" idx="4294967295"/>
          </p:nvPr>
        </p:nvSpPr>
        <p:spPr>
          <a:xfrm>
            <a:off x="-12700" y="0"/>
            <a:ext cx="9036050" cy="633413"/>
          </a:xfrm>
        </p:spPr>
        <p:txBody>
          <a:bodyPr>
            <a:normAutofit fontScale="90000"/>
          </a:bodyPr>
          <a:lstStyle/>
          <a:p>
            <a:pPr eaLnBrk="1" hangingPunct="1"/>
            <a:r>
              <a:rPr lang="pt-BR" altLang="pt-BR" sz="3600" b="1" smtClean="0"/>
              <a:t>Gênero e seus sentidos no parto: violência</a:t>
            </a:r>
          </a:p>
        </p:txBody>
      </p:sp>
      <p:sp>
        <p:nvSpPr>
          <p:cNvPr id="3" name="Espaço Reservado para Conteúdo 2"/>
          <p:cNvSpPr>
            <a:spLocks noGrp="1"/>
          </p:cNvSpPr>
          <p:nvPr>
            <p:ph sz="half" idx="4294967295"/>
          </p:nvPr>
        </p:nvSpPr>
        <p:spPr>
          <a:xfrm>
            <a:off x="323850" y="620713"/>
            <a:ext cx="8569325" cy="2879725"/>
          </a:xfrm>
        </p:spPr>
        <p:txBody>
          <a:bodyPr>
            <a:normAutofit/>
          </a:bodyPr>
          <a:lstStyle/>
          <a:p>
            <a:pPr eaLnBrk="1" hangingPunct="1">
              <a:lnSpc>
                <a:spcPct val="80000"/>
              </a:lnSpc>
            </a:pPr>
            <a:r>
              <a:rPr lang="pt-BR" altLang="pt-BR" sz="2600" smtClean="0">
                <a:solidFill>
                  <a:srgbClr val="953735"/>
                </a:solidFill>
              </a:rPr>
              <a:t>Corpo feminino como necessitado de correção, disciplina, tutela, controle (abordagem correcional)</a:t>
            </a:r>
          </a:p>
          <a:p>
            <a:pPr eaLnBrk="1" hangingPunct="1">
              <a:lnSpc>
                <a:spcPct val="80000"/>
              </a:lnSpc>
            </a:pPr>
            <a:r>
              <a:rPr lang="pt-BR" altLang="pt-BR" sz="2600" smtClean="0">
                <a:solidFill>
                  <a:srgbClr val="953735"/>
                </a:solidFill>
              </a:rPr>
              <a:t>Sexo como sujo, necessitado de punição (tutela religiosa das práticas e políticas públicas)</a:t>
            </a:r>
          </a:p>
          <a:p>
            <a:pPr eaLnBrk="1" hangingPunct="1">
              <a:lnSpc>
                <a:spcPct val="80000"/>
              </a:lnSpc>
            </a:pPr>
            <a:r>
              <a:rPr lang="pt-BR" altLang="pt-BR" sz="2600" smtClean="0">
                <a:solidFill>
                  <a:srgbClr val="953735"/>
                </a:solidFill>
              </a:rPr>
              <a:t>Limpo x sujo, superior x inferior, primitivo x civilizado, decente x indecente, seguro x inseguro</a:t>
            </a:r>
          </a:p>
          <a:p>
            <a:pPr eaLnBrk="1" hangingPunct="1">
              <a:lnSpc>
                <a:spcPct val="80000"/>
              </a:lnSpc>
            </a:pPr>
            <a:r>
              <a:rPr lang="pt-BR" altLang="pt-BR" sz="2600" smtClean="0">
                <a:solidFill>
                  <a:srgbClr val="953735"/>
                </a:solidFill>
              </a:rPr>
              <a:t>Solidariedade x Cumplicidade institucional – profissionais e gestores</a:t>
            </a:r>
          </a:p>
          <a:p>
            <a:pPr eaLnBrk="1" hangingPunct="1">
              <a:lnSpc>
                <a:spcPct val="80000"/>
              </a:lnSpc>
            </a:pPr>
            <a:endParaRPr lang="pt-BR" altLang="pt-BR" sz="2600" smtClean="0">
              <a:solidFill>
                <a:srgbClr val="953735"/>
              </a:solidFill>
            </a:endParaRPr>
          </a:p>
          <a:p>
            <a:pPr eaLnBrk="1" hangingPunct="1">
              <a:lnSpc>
                <a:spcPct val="80000"/>
              </a:lnSpc>
            </a:pPr>
            <a:endParaRPr lang="pt-BR" altLang="pt-BR" sz="2600" smtClean="0"/>
          </a:p>
        </p:txBody>
      </p:sp>
      <p:pic>
        <p:nvPicPr>
          <p:cNvPr id="2355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644900"/>
            <a:ext cx="4192587" cy="2792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3667125"/>
            <a:ext cx="3743325" cy="2795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2582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39825"/>
          </a:xfrm>
        </p:spPr>
        <p:txBody>
          <a:bodyPr>
            <a:normAutofit fontScale="90000"/>
          </a:bodyPr>
          <a:lstStyle/>
          <a:p>
            <a:pPr eaLnBrk="1" hangingPunct="1"/>
            <a:r>
              <a:rPr lang="en-US" altLang="pt-BR" sz="4000" b="1" smtClean="0"/>
              <a:t>The Charter</a:t>
            </a:r>
            <a:r>
              <a:rPr lang="en-US" altLang="pt-BR" sz="4000" smtClean="0"/>
              <a:t/>
            </a:r>
            <a:br>
              <a:rPr lang="en-US" altLang="pt-BR" sz="4000" smtClean="0"/>
            </a:br>
            <a:endParaRPr lang="en-US" altLang="pt-BR" sz="4000" smtClean="0"/>
          </a:p>
        </p:txBody>
      </p:sp>
      <p:graphicFrame>
        <p:nvGraphicFramePr>
          <p:cNvPr id="10" name="Content Placeholder 9"/>
          <p:cNvGraphicFramePr>
            <a:graphicFrameLocks noGrp="1"/>
          </p:cNvGraphicFramePr>
          <p:nvPr>
            <p:ph idx="1"/>
          </p:nvPr>
        </p:nvGraphicFramePr>
        <p:xfrm>
          <a:off x="304800" y="1673225"/>
          <a:ext cx="8458200" cy="4540251"/>
        </p:xfrm>
        <a:graphic>
          <a:graphicData uri="http://schemas.openxmlformats.org/drawingml/2006/table">
            <a:tbl>
              <a:tblPr/>
              <a:tblGrid>
                <a:gridCol w="546100"/>
                <a:gridCol w="3598863"/>
                <a:gridCol w="4313237"/>
              </a:tblGrid>
              <a:tr h="427038">
                <a:tc gridSpan="2">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pt-BR" sz="1400" b="0" i="0" u="none" strike="noStrike" cap="none" normalizeH="0" baseline="0" smtClean="0">
                          <a:ln>
                            <a:noFill/>
                          </a:ln>
                          <a:solidFill>
                            <a:schemeClr val="tx1"/>
                          </a:solidFill>
                          <a:effectLst/>
                          <a:latin typeface="Calibri" pitchFamily="34" charset="0"/>
                          <a:ea typeface="MS PGothic" pitchFamily="34" charset="-128"/>
                        </a:rPr>
                        <a:t>Categoria de desrespeito e abuso</a:t>
                      </a:r>
                      <a:endParaRPr kumimoji="0" lang="en-US" altLang="pt-BR" sz="1400" b="0" i="0" u="none" strike="noStrike" cap="none" normalizeH="0" baseline="0" smtClean="0">
                        <a:ln>
                          <a:noFill/>
                        </a:ln>
                        <a:solidFill>
                          <a:schemeClr val="tx1"/>
                        </a:solidFill>
                        <a:effectLst/>
                        <a:latin typeface="Baskerville Old Face" pitchFamily="18" charset="0"/>
                        <a:ea typeface="Calibri" pitchFamily="34" charset="0"/>
                      </a:endParaRPr>
                    </a:p>
                  </a:txBody>
                  <a:tcPr marL="73025" marR="73025"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6322"/>
                    </a:solidFill>
                  </a:tcPr>
                </a:tc>
                <a:tc hMerge="1">
                  <a:txBody>
                    <a:bodyPr/>
                    <a:lstStyle/>
                    <a:p>
                      <a:endParaRPr lang="pt-BR"/>
                    </a:p>
                  </a:txBody>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pt-BR" sz="1400" b="0" i="0" u="none" strike="noStrike" cap="none" normalizeH="0" baseline="0" smtClean="0">
                          <a:ln>
                            <a:noFill/>
                          </a:ln>
                          <a:solidFill>
                            <a:schemeClr val="tx1"/>
                          </a:solidFill>
                          <a:effectLst/>
                          <a:latin typeface="Calibri" pitchFamily="34" charset="0"/>
                          <a:ea typeface="MS PGothic" pitchFamily="34" charset="-128"/>
                        </a:rPr>
                        <a:t>DIREITO CORRESPONDENTE</a:t>
                      </a:r>
                      <a:endParaRPr kumimoji="0" lang="en-US" altLang="pt-BR" sz="1400" b="0" i="0" u="none" strike="noStrike" cap="none" normalizeH="0" baseline="0" smtClean="0">
                        <a:ln>
                          <a:noFill/>
                        </a:ln>
                        <a:solidFill>
                          <a:schemeClr val="tx1"/>
                        </a:solidFill>
                        <a:effectLst/>
                        <a:latin typeface="Baskerville Old Face" pitchFamily="18" charset="0"/>
                        <a:ea typeface="Calibri" pitchFamily="34" charset="0"/>
                      </a:endParaRPr>
                    </a:p>
                  </a:txBody>
                  <a:tcPr marL="73025" marR="73025"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6322"/>
                    </a:solidFill>
                  </a:tcPr>
                </a:tc>
              </a:tr>
              <a:tr h="40322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1400" b="0" i="0" u="none" strike="noStrike" cap="none" normalizeH="0" baseline="0" smtClean="0">
                          <a:ln>
                            <a:noFill/>
                          </a:ln>
                          <a:solidFill>
                            <a:schemeClr val="tx1"/>
                          </a:solidFill>
                          <a:effectLst/>
                          <a:latin typeface="Calibri" pitchFamily="34" charset="0"/>
                          <a:ea typeface="MS PGothic" pitchFamily="34" charset="-128"/>
                        </a:rPr>
                        <a:t>1.</a:t>
                      </a:r>
                      <a:endParaRPr kumimoji="0" lang="en-US" altLang="pt-BR" sz="1400" b="0" i="0" u="none" strike="noStrike" cap="none" normalizeH="0" baseline="0" smtClean="0">
                        <a:ln>
                          <a:noFill/>
                        </a:ln>
                        <a:solidFill>
                          <a:schemeClr val="tx1"/>
                        </a:solidFill>
                        <a:effectLst/>
                        <a:latin typeface="Baskerville Old Face" pitchFamily="18" charset="0"/>
                        <a:ea typeface="Calibri" pitchFamily="34" charset="0"/>
                      </a:endParaRPr>
                    </a:p>
                  </a:txBody>
                  <a:tcPr marL="73025" marR="73025"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632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pt-BR" sz="1400" b="0" i="0" u="none" strike="noStrike" cap="none" normalizeH="0" baseline="0" smtClean="0">
                          <a:ln>
                            <a:noFill/>
                          </a:ln>
                          <a:solidFill>
                            <a:schemeClr val="tx1"/>
                          </a:solidFill>
                          <a:effectLst/>
                          <a:latin typeface="Calibri" pitchFamily="34" charset="0"/>
                          <a:ea typeface="MS PGothic" pitchFamily="34" charset="-128"/>
                        </a:rPr>
                        <a:t>Abuso físico</a:t>
                      </a:r>
                    </a:p>
                  </a:txBody>
                  <a:tcPr marL="73025" marR="73025"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pt-BR" sz="1400" b="0" i="0" u="none" strike="noStrike" cap="none" normalizeH="0" baseline="0" smtClean="0">
                          <a:ln>
                            <a:noFill/>
                          </a:ln>
                          <a:solidFill>
                            <a:schemeClr val="tx1"/>
                          </a:solidFill>
                          <a:effectLst/>
                          <a:latin typeface="Calibri" pitchFamily="34" charset="0"/>
                          <a:ea typeface="MS PGothic" pitchFamily="34" charset="-128"/>
                        </a:rPr>
                        <a:t>Liberdade de danos e maus-tratos</a:t>
                      </a:r>
                    </a:p>
                  </a:txBody>
                  <a:tcPr marL="73025" marR="73025"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016000">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1400" b="0" i="0" u="none" strike="noStrike" cap="none" normalizeH="0" baseline="0" smtClean="0">
                          <a:ln>
                            <a:noFill/>
                          </a:ln>
                          <a:solidFill>
                            <a:schemeClr val="tx1"/>
                          </a:solidFill>
                          <a:effectLst/>
                          <a:latin typeface="Calibri" pitchFamily="34" charset="0"/>
                          <a:ea typeface="MS PGothic" pitchFamily="34" charset="-128"/>
                        </a:rPr>
                        <a:t>2.</a:t>
                      </a:r>
                      <a:endParaRPr kumimoji="0" lang="en-US" altLang="pt-BR" sz="1400" b="0" i="0" u="none" strike="noStrike" cap="none" normalizeH="0" baseline="0" smtClean="0">
                        <a:ln>
                          <a:noFill/>
                        </a:ln>
                        <a:solidFill>
                          <a:schemeClr val="tx1"/>
                        </a:solidFill>
                        <a:effectLst/>
                        <a:latin typeface="Baskerville Old Face" pitchFamily="18" charset="0"/>
                        <a:ea typeface="Calibri" pitchFamily="34" charset="0"/>
                      </a:endParaRPr>
                    </a:p>
                  </a:txBody>
                  <a:tcPr marL="73025" marR="73025"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632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pt-BR" sz="1400" b="0" i="0" u="none" strike="noStrike" cap="none" normalizeH="0" baseline="0" smtClean="0">
                          <a:ln>
                            <a:noFill/>
                          </a:ln>
                          <a:solidFill>
                            <a:schemeClr val="tx1"/>
                          </a:solidFill>
                          <a:effectLst/>
                          <a:latin typeface="Calibri" pitchFamily="34" charset="0"/>
                          <a:ea typeface="MS PGothic" pitchFamily="34" charset="-128"/>
                        </a:rPr>
                        <a:t>Cuidado não-consentido</a:t>
                      </a:r>
                    </a:p>
                  </a:txBody>
                  <a:tcPr marL="73025" marR="73025"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pt-BR" sz="1400" b="0" i="0" u="none" strike="noStrike" cap="none" normalizeH="0" baseline="0" smtClean="0">
                          <a:ln>
                            <a:noFill/>
                          </a:ln>
                          <a:solidFill>
                            <a:schemeClr val="tx1"/>
                          </a:solidFill>
                          <a:effectLst/>
                          <a:latin typeface="Calibri" pitchFamily="34" charset="0"/>
                          <a:ea typeface="MS PGothic" pitchFamily="34" charset="-128"/>
                        </a:rPr>
                        <a:t>Direito à informação, o consentimento informado ea recusa, e respeito pelas escolhas e preferências, incluindo acompanhantes durante o atendimento de maternidade</a:t>
                      </a:r>
                    </a:p>
                  </a:txBody>
                  <a:tcPr marL="73025" marR="73025"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40322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1400" b="0" i="0" u="none" strike="noStrike" cap="none" normalizeH="0" baseline="0" smtClean="0">
                          <a:ln>
                            <a:noFill/>
                          </a:ln>
                          <a:solidFill>
                            <a:schemeClr val="tx1"/>
                          </a:solidFill>
                          <a:effectLst/>
                          <a:latin typeface="Calibri" pitchFamily="34" charset="0"/>
                          <a:ea typeface="MS PGothic" pitchFamily="34" charset="-128"/>
                        </a:rPr>
                        <a:t>3.</a:t>
                      </a:r>
                      <a:endParaRPr kumimoji="0" lang="en-US" altLang="pt-BR" sz="1400" b="0" i="0" u="none" strike="noStrike" cap="none" normalizeH="0" baseline="0" smtClean="0">
                        <a:ln>
                          <a:noFill/>
                        </a:ln>
                        <a:solidFill>
                          <a:schemeClr val="tx1"/>
                        </a:solidFill>
                        <a:effectLst/>
                        <a:latin typeface="Baskerville Old Face" pitchFamily="18" charset="0"/>
                        <a:ea typeface="Calibri" pitchFamily="34" charset="0"/>
                      </a:endParaRPr>
                    </a:p>
                  </a:txBody>
                  <a:tcPr marL="73025" marR="73025"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632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pt-BR" sz="1400" b="0" i="0" u="none" strike="noStrike" cap="none" normalizeH="0" baseline="0" smtClean="0">
                          <a:ln>
                            <a:noFill/>
                          </a:ln>
                          <a:solidFill>
                            <a:schemeClr val="tx1"/>
                          </a:solidFill>
                          <a:effectLst/>
                          <a:latin typeface="Calibri" pitchFamily="34" charset="0"/>
                          <a:ea typeface="MS PGothic" pitchFamily="34" charset="-128"/>
                        </a:rPr>
                        <a:t>Cuidado não confidencial ou privativo</a:t>
                      </a:r>
                    </a:p>
                  </a:txBody>
                  <a:tcPr marL="73025" marR="73025"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pt-BR" sz="1400" b="0" i="0" u="none" strike="noStrike" cap="none" normalizeH="0" baseline="0" smtClean="0">
                          <a:ln>
                            <a:noFill/>
                          </a:ln>
                          <a:solidFill>
                            <a:schemeClr val="tx1"/>
                          </a:solidFill>
                          <a:effectLst/>
                          <a:latin typeface="Calibri" pitchFamily="34" charset="0"/>
                          <a:ea typeface="MS PGothic" pitchFamily="34" charset="-128"/>
                        </a:rPr>
                        <a:t>Confidencialidade, privacidade</a:t>
                      </a:r>
                    </a:p>
                  </a:txBody>
                  <a:tcPr marL="73025" marR="73025"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40322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1400" b="0" i="0" u="none" strike="noStrike" cap="none" normalizeH="0" baseline="0" smtClean="0">
                          <a:ln>
                            <a:noFill/>
                          </a:ln>
                          <a:solidFill>
                            <a:schemeClr val="tx1"/>
                          </a:solidFill>
                          <a:effectLst/>
                          <a:latin typeface="Calibri" pitchFamily="34" charset="0"/>
                          <a:ea typeface="MS PGothic" pitchFamily="34" charset="-128"/>
                        </a:rPr>
                        <a:t>4.</a:t>
                      </a:r>
                      <a:endParaRPr kumimoji="0" lang="en-US" altLang="pt-BR" sz="1400" b="0" i="0" u="none" strike="noStrike" cap="none" normalizeH="0" baseline="0" smtClean="0">
                        <a:ln>
                          <a:noFill/>
                        </a:ln>
                        <a:solidFill>
                          <a:schemeClr val="tx1"/>
                        </a:solidFill>
                        <a:effectLst/>
                        <a:latin typeface="Baskerville Old Face" pitchFamily="18" charset="0"/>
                        <a:ea typeface="Calibri" pitchFamily="34" charset="0"/>
                      </a:endParaRPr>
                    </a:p>
                  </a:txBody>
                  <a:tcPr marL="73025" marR="73025"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632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pt-BR" sz="1400" b="0" i="0" u="none" strike="noStrike" cap="none" normalizeH="0" baseline="0" smtClean="0">
                          <a:ln>
                            <a:noFill/>
                          </a:ln>
                          <a:solidFill>
                            <a:schemeClr val="tx1"/>
                          </a:solidFill>
                          <a:effectLst/>
                          <a:latin typeface="Calibri" pitchFamily="34" charset="0"/>
                          <a:ea typeface="MS PGothic" pitchFamily="34" charset="-128"/>
                        </a:rPr>
                        <a:t>Cuidado indigno e abuso verbal</a:t>
                      </a:r>
                    </a:p>
                  </a:txBody>
                  <a:tcPr marL="73025" marR="73025"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pt-BR" sz="1400" b="0" i="0" u="none" strike="noStrike" cap="none" normalizeH="0" baseline="0" smtClean="0">
                          <a:ln>
                            <a:noFill/>
                          </a:ln>
                          <a:solidFill>
                            <a:schemeClr val="tx1"/>
                          </a:solidFill>
                          <a:effectLst/>
                          <a:latin typeface="Calibri" pitchFamily="34" charset="0"/>
                          <a:ea typeface="MS PGothic" pitchFamily="34" charset="-128"/>
                        </a:rPr>
                        <a:t>Dignidade, respeito</a:t>
                      </a:r>
                    </a:p>
                  </a:txBody>
                  <a:tcPr marL="73025" marR="73025"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560388">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1400" b="0" i="0" u="none" strike="noStrike" cap="none" normalizeH="0" baseline="0" smtClean="0">
                          <a:ln>
                            <a:noFill/>
                          </a:ln>
                          <a:solidFill>
                            <a:schemeClr val="tx1"/>
                          </a:solidFill>
                          <a:effectLst/>
                          <a:latin typeface="Calibri" pitchFamily="34" charset="0"/>
                          <a:ea typeface="MS PGothic" pitchFamily="34" charset="-128"/>
                        </a:rPr>
                        <a:t>5.</a:t>
                      </a:r>
                      <a:endParaRPr kumimoji="0" lang="en-US" altLang="pt-BR" sz="1400" b="0" i="0" u="none" strike="noStrike" cap="none" normalizeH="0" baseline="0" smtClean="0">
                        <a:ln>
                          <a:noFill/>
                        </a:ln>
                        <a:solidFill>
                          <a:schemeClr val="tx1"/>
                        </a:solidFill>
                        <a:effectLst/>
                        <a:latin typeface="Baskerville Old Face" pitchFamily="18" charset="0"/>
                        <a:ea typeface="Calibri" pitchFamily="34" charset="0"/>
                      </a:endParaRPr>
                    </a:p>
                  </a:txBody>
                  <a:tcPr marL="73025" marR="73025"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632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pt-BR" sz="1400" b="0" i="0" u="none" strike="noStrike" cap="none" normalizeH="0" baseline="0" smtClean="0">
                          <a:ln>
                            <a:noFill/>
                          </a:ln>
                          <a:solidFill>
                            <a:schemeClr val="tx1"/>
                          </a:solidFill>
                          <a:effectLst/>
                          <a:latin typeface="Calibri" pitchFamily="34" charset="0"/>
                          <a:ea typeface="MS PGothic" pitchFamily="34" charset="-128"/>
                        </a:rPr>
                        <a:t>Discriminação baseada em certos atributos</a:t>
                      </a:r>
                    </a:p>
                  </a:txBody>
                  <a:tcPr marL="73025" marR="73025"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pt-BR" sz="1400" b="0" i="0" u="none" strike="noStrike" cap="none" normalizeH="0" baseline="0" smtClean="0">
                          <a:ln>
                            <a:noFill/>
                          </a:ln>
                          <a:solidFill>
                            <a:schemeClr val="tx1"/>
                          </a:solidFill>
                          <a:effectLst/>
                          <a:latin typeface="Calibri" pitchFamily="34" charset="0"/>
                          <a:ea typeface="MS PGothic" pitchFamily="34" charset="-128"/>
                        </a:rPr>
                        <a:t>Igualdade, a não discriminação, à eqüidade da atenção</a:t>
                      </a:r>
                    </a:p>
                  </a:txBody>
                  <a:tcPr marL="73025" marR="73025"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66357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1400" b="0" i="0" u="none" strike="noStrike" cap="none" normalizeH="0" baseline="0" smtClean="0">
                          <a:ln>
                            <a:noFill/>
                          </a:ln>
                          <a:solidFill>
                            <a:schemeClr val="tx1"/>
                          </a:solidFill>
                          <a:effectLst/>
                          <a:latin typeface="Calibri" pitchFamily="34" charset="0"/>
                          <a:ea typeface="MS PGothic" pitchFamily="34" charset="-128"/>
                        </a:rPr>
                        <a:t>6.</a:t>
                      </a:r>
                      <a:endParaRPr kumimoji="0" lang="en-US" altLang="pt-BR" sz="1400" b="0" i="0" u="none" strike="noStrike" cap="none" normalizeH="0" baseline="0" smtClean="0">
                        <a:ln>
                          <a:noFill/>
                        </a:ln>
                        <a:solidFill>
                          <a:schemeClr val="tx1"/>
                        </a:solidFill>
                        <a:effectLst/>
                        <a:latin typeface="Baskerville Old Face" pitchFamily="18" charset="0"/>
                        <a:ea typeface="Calibri" pitchFamily="34" charset="0"/>
                      </a:endParaRPr>
                    </a:p>
                  </a:txBody>
                  <a:tcPr marL="73025" marR="73025"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632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pt-BR" sz="1400" b="0" i="0" u="none" strike="noStrike" cap="none" normalizeH="0" baseline="0" smtClean="0">
                          <a:ln>
                            <a:noFill/>
                          </a:ln>
                          <a:solidFill>
                            <a:schemeClr val="tx1"/>
                          </a:solidFill>
                          <a:effectLst/>
                          <a:latin typeface="Calibri" pitchFamily="34" charset="0"/>
                          <a:ea typeface="MS PGothic" pitchFamily="34" charset="-128"/>
                        </a:rPr>
                        <a:t>Abandono, negligência ou recusa de assistência</a:t>
                      </a:r>
                    </a:p>
                  </a:txBody>
                  <a:tcPr marL="73025" marR="73025"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pt-BR" sz="1400" b="0" i="0" u="none" strike="noStrike" cap="none" normalizeH="0" baseline="0" smtClean="0">
                          <a:ln>
                            <a:noFill/>
                          </a:ln>
                          <a:solidFill>
                            <a:schemeClr val="tx1"/>
                          </a:solidFill>
                          <a:effectLst/>
                          <a:latin typeface="Calibri" pitchFamily="34" charset="0"/>
                          <a:ea typeface="MS PGothic" pitchFamily="34" charset="-128"/>
                        </a:rPr>
                        <a:t>Direito ao cuidado à saúde em tempo oportuno e ao mais alto nível possível de saúde</a:t>
                      </a:r>
                    </a:p>
                  </a:txBody>
                  <a:tcPr marL="73025" marR="73025"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66357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1400" b="0" i="0" u="none" strike="noStrike" cap="none" normalizeH="0" baseline="0" smtClean="0">
                          <a:ln>
                            <a:noFill/>
                          </a:ln>
                          <a:solidFill>
                            <a:schemeClr val="tx1"/>
                          </a:solidFill>
                          <a:effectLst/>
                          <a:latin typeface="Calibri" pitchFamily="34" charset="0"/>
                          <a:ea typeface="MS PGothic" pitchFamily="34" charset="-128"/>
                        </a:rPr>
                        <a:t>7.</a:t>
                      </a:r>
                      <a:endParaRPr kumimoji="0" lang="en-US" altLang="pt-BR" sz="1400" b="0" i="0" u="none" strike="noStrike" cap="none" normalizeH="0" baseline="0" smtClean="0">
                        <a:ln>
                          <a:noFill/>
                        </a:ln>
                        <a:solidFill>
                          <a:schemeClr val="tx1"/>
                        </a:solidFill>
                        <a:effectLst/>
                        <a:latin typeface="Baskerville Old Face" pitchFamily="18" charset="0"/>
                        <a:ea typeface="Calibri" pitchFamily="34" charset="0"/>
                      </a:endParaRPr>
                    </a:p>
                  </a:txBody>
                  <a:tcPr marL="73025" marR="73025"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632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pt-BR" sz="1400" b="0" i="0" u="none" strike="noStrike" cap="none" normalizeH="0" baseline="0" smtClean="0">
                          <a:ln>
                            <a:noFill/>
                          </a:ln>
                          <a:solidFill>
                            <a:schemeClr val="tx1"/>
                          </a:solidFill>
                          <a:effectLst/>
                          <a:latin typeface="Calibri" pitchFamily="34" charset="0"/>
                          <a:ea typeface="MS PGothic" pitchFamily="34" charset="-128"/>
                        </a:rPr>
                        <a:t>Detenção nos serviços</a:t>
                      </a:r>
                    </a:p>
                  </a:txBody>
                  <a:tcPr marL="73025" marR="73025"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pt-BR" sz="1400" b="0" i="0" u="none" strike="noStrike" cap="none" normalizeH="0" baseline="0" smtClean="0">
                          <a:ln>
                            <a:noFill/>
                          </a:ln>
                          <a:solidFill>
                            <a:schemeClr val="tx1"/>
                          </a:solidFill>
                          <a:effectLst/>
                          <a:latin typeface="Calibri" pitchFamily="34" charset="0"/>
                          <a:ea typeface="MS PGothic" pitchFamily="34" charset="-128"/>
                        </a:rPr>
                        <a:t>Liberdade, autonomia</a:t>
                      </a:r>
                    </a:p>
                  </a:txBody>
                  <a:tcPr marL="73025" marR="73025"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bl>
          </a:graphicData>
        </a:graphic>
      </p:graphicFrame>
      <p:cxnSp>
        <p:nvCxnSpPr>
          <p:cNvPr id="4" name="Straight Connector 3"/>
          <p:cNvCxnSpPr/>
          <p:nvPr/>
        </p:nvCxnSpPr>
        <p:spPr>
          <a:xfrm>
            <a:off x="304800" y="1477963"/>
            <a:ext cx="8534400" cy="0"/>
          </a:xfrm>
          <a:prstGeom prst="line">
            <a:avLst/>
          </a:prstGeom>
          <a:ln w="317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04800" y="228600"/>
            <a:ext cx="8534400" cy="6324600"/>
          </a:xfrm>
          <a:prstGeom prst="rect">
            <a:avLst/>
          </a:prstGeom>
          <a:noFill/>
          <a:ln w="3175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ext Box 1"/>
          <p:cNvSpPr txBox="1"/>
          <p:nvPr/>
        </p:nvSpPr>
        <p:spPr>
          <a:xfrm>
            <a:off x="0" y="20638"/>
            <a:ext cx="9144000" cy="1524000"/>
          </a:xfrm>
          <a:prstGeom prst="rect">
            <a:avLst/>
          </a:prstGeom>
          <a:solidFill>
            <a:srgbClr val="FAA61A"/>
          </a:solidFill>
          <a:ln w="6350">
            <a:noFill/>
          </a:ln>
          <a:effectLst/>
        </p:spPr>
        <p:style>
          <a:lnRef idx="0">
            <a:schemeClr val="accent1"/>
          </a:lnRef>
          <a:fillRef idx="0">
            <a:schemeClr val="accent1"/>
          </a:fillRef>
          <a:effectRef idx="0">
            <a:schemeClr val="accent1"/>
          </a:effectRef>
          <a:fontRef idx="minor">
            <a:schemeClr val="dk1"/>
          </a:fontRef>
        </p:style>
        <p:txBody>
          <a:bodyPr lIns="365760" tIns="365760" rIns="365760" bIns="36576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spcAft>
                <a:spcPts val="600"/>
              </a:spcAft>
            </a:pPr>
            <a:r>
              <a:rPr lang="en-US" altLang="pt-BR" sz="800" b="1">
                <a:solidFill>
                  <a:srgbClr val="000000"/>
                </a:solidFill>
                <a:latin typeface="Arial" pitchFamily="34" charset="0"/>
                <a:ea typeface="Calibri" pitchFamily="34" charset="0"/>
              </a:rPr>
              <a:t> </a:t>
            </a:r>
            <a:endParaRPr lang="en-US" altLang="pt-BR" sz="1100">
              <a:solidFill>
                <a:srgbClr val="000000"/>
              </a:solidFill>
              <a:ea typeface="Calibri" pitchFamily="34" charset="0"/>
            </a:endParaRPr>
          </a:p>
          <a:p>
            <a:pPr eaLnBrk="1" hangingPunct="1"/>
            <a:r>
              <a:rPr lang="en-US" altLang="pt-BR" sz="1100" b="1">
                <a:solidFill>
                  <a:srgbClr val="FFFFFF"/>
                </a:solidFill>
                <a:latin typeface="MS Reference Sans Serif" pitchFamily="34" charset="0"/>
                <a:ea typeface="Calibri" pitchFamily="34" charset="0"/>
              </a:rPr>
              <a:t> </a:t>
            </a:r>
            <a:endParaRPr lang="en-US" altLang="pt-BR" sz="1100">
              <a:solidFill>
                <a:srgbClr val="000000"/>
              </a:solidFill>
              <a:ea typeface="Calibri" pitchFamily="34" charset="0"/>
            </a:endParaRPr>
          </a:p>
          <a:p>
            <a:pPr eaLnBrk="1" hangingPunct="1">
              <a:spcAft>
                <a:spcPts val="1000"/>
              </a:spcAft>
            </a:pPr>
            <a:r>
              <a:rPr lang="en-US" altLang="pt-BR" sz="1100">
                <a:solidFill>
                  <a:srgbClr val="000000"/>
                </a:solidFill>
                <a:ea typeface="Calibri" pitchFamily="34" charset="0"/>
              </a:rPr>
              <a:t> </a:t>
            </a:r>
          </a:p>
        </p:txBody>
      </p:sp>
      <p:sp>
        <p:nvSpPr>
          <p:cNvPr id="12" name="Text Box 6"/>
          <p:cNvSpPr txBox="1"/>
          <p:nvPr/>
        </p:nvSpPr>
        <p:spPr>
          <a:xfrm>
            <a:off x="-6350" y="49213"/>
            <a:ext cx="6686550" cy="1524000"/>
          </a:xfrm>
          <a:prstGeom prst="rect">
            <a:avLst/>
          </a:prstGeom>
          <a:solidFill>
            <a:srgbClr val="F26322"/>
          </a:solidFill>
          <a:ln w="6350">
            <a:noFill/>
          </a:ln>
          <a:effectLst/>
        </p:spPr>
        <p:style>
          <a:lnRef idx="0">
            <a:schemeClr val="accent1"/>
          </a:lnRef>
          <a:fillRef idx="0">
            <a:schemeClr val="accent1"/>
          </a:fillRef>
          <a:effectRef idx="0">
            <a:schemeClr val="accent1"/>
          </a:effectRef>
          <a:fontRef idx="minor">
            <a:schemeClr val="dk1"/>
          </a:fontRef>
        </p:style>
        <p:txBody>
          <a:bodyPr/>
          <a:lstStyle>
            <a:lvl1pPr marL="457200"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spcAft>
                <a:spcPts val="600"/>
              </a:spcAft>
            </a:pPr>
            <a:r>
              <a:rPr lang="en-US" altLang="pt-BR" b="1">
                <a:solidFill>
                  <a:srgbClr val="000000"/>
                </a:solidFill>
                <a:latin typeface="Arial" pitchFamily="34" charset="0"/>
                <a:ea typeface="Calibri" pitchFamily="34" charset="0"/>
              </a:rPr>
              <a:t>CUIDADO RESPEITOSO NO PARTO – PREVENÇÃO DA VIOLÊNCIA NO PARTO</a:t>
            </a:r>
          </a:p>
          <a:p>
            <a:pPr eaLnBrk="1" hangingPunct="1">
              <a:spcAft>
                <a:spcPts val="600"/>
              </a:spcAft>
            </a:pPr>
            <a:r>
              <a:rPr lang="en-US" altLang="pt-BR" sz="1600" b="1">
                <a:solidFill>
                  <a:srgbClr val="000000"/>
                </a:solidFill>
                <a:latin typeface="Arial" pitchFamily="34" charset="0"/>
                <a:ea typeface="Calibri" pitchFamily="34" charset="0"/>
              </a:rPr>
              <a:t>RESPECTFUL MATERNITY CARE:</a:t>
            </a:r>
            <a:endParaRPr lang="en-US" altLang="pt-BR" sz="1600">
              <a:solidFill>
                <a:srgbClr val="000000"/>
              </a:solidFill>
              <a:ea typeface="Calibri" pitchFamily="34" charset="0"/>
            </a:endParaRPr>
          </a:p>
          <a:p>
            <a:pPr eaLnBrk="1" hangingPunct="1"/>
            <a:r>
              <a:rPr lang="en-US" altLang="pt-BR" sz="1600">
                <a:solidFill>
                  <a:srgbClr val="000000"/>
                </a:solidFill>
                <a:latin typeface="MS Reference Sans Serif" pitchFamily="34" charset="0"/>
                <a:ea typeface="Calibri" pitchFamily="34" charset="0"/>
              </a:rPr>
              <a:t>THE</a:t>
            </a:r>
            <a:r>
              <a:rPr lang="en-US" altLang="pt-BR" sz="1600" b="1">
                <a:solidFill>
                  <a:srgbClr val="000000"/>
                </a:solidFill>
                <a:latin typeface="MS Reference Sans Serif" pitchFamily="34" charset="0"/>
                <a:ea typeface="Calibri" pitchFamily="34" charset="0"/>
              </a:rPr>
              <a:t> </a:t>
            </a:r>
            <a:r>
              <a:rPr lang="en-US" altLang="pt-BR" sz="1600" b="1">
                <a:solidFill>
                  <a:srgbClr val="FFFFFF"/>
                </a:solidFill>
                <a:latin typeface="MS Reference Sans Serif" pitchFamily="34" charset="0"/>
                <a:ea typeface="Calibri" pitchFamily="34" charset="0"/>
              </a:rPr>
              <a:t>UNIVERSAL RIGHTS </a:t>
            </a:r>
            <a:r>
              <a:rPr lang="en-US" altLang="pt-BR" sz="1600">
                <a:solidFill>
                  <a:srgbClr val="000000"/>
                </a:solidFill>
                <a:latin typeface="MS Reference Sans Serif" pitchFamily="34" charset="0"/>
                <a:ea typeface="Calibri" pitchFamily="34" charset="0"/>
              </a:rPr>
              <a:t>OF CHILDBEARING WOMEN</a:t>
            </a:r>
            <a:endParaRPr lang="en-US" altLang="pt-BR" sz="1600">
              <a:solidFill>
                <a:srgbClr val="000000"/>
              </a:solidFill>
              <a:ea typeface="Calibri" pitchFamily="34" charset="0"/>
            </a:endParaRPr>
          </a:p>
        </p:txBody>
      </p:sp>
      <p:pic>
        <p:nvPicPr>
          <p:cNvPr id="21547"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8188" y="179388"/>
            <a:ext cx="1406525"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0" y="1550988"/>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549" name="TextBox 2"/>
          <p:cNvSpPr txBox="1">
            <a:spLocks noChangeArrowheads="1"/>
          </p:cNvSpPr>
          <p:nvPr/>
        </p:nvSpPr>
        <p:spPr bwMode="auto">
          <a:xfrm>
            <a:off x="1868488" y="6229350"/>
            <a:ext cx="65135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pt-BR" sz="1800"/>
              <a:t>www.tractionproject.org/content/respectful-care-during-</a:t>
            </a:r>
            <a:r>
              <a:rPr lang="en-US" altLang="pt-BR" sz="1800" b="1"/>
              <a:t>childbirth</a:t>
            </a:r>
            <a:endParaRPr lang="en-US" altLang="pt-BR" sz="1800"/>
          </a:p>
          <a:p>
            <a:pPr eaLnBrk="1" hangingPunct="1"/>
            <a:endParaRPr lang="en-US" altLang="pt-BR" sz="1800"/>
          </a:p>
        </p:txBody>
      </p:sp>
    </p:spTree>
    <p:extLst>
      <p:ext uri="{BB962C8B-B14F-4D97-AF65-F5344CB8AC3E}">
        <p14:creationId xmlns:p14="http://schemas.microsoft.com/office/powerpoint/2010/main" val="164172363"/>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55650" y="188913"/>
            <a:ext cx="7772400" cy="792162"/>
          </a:xfrm>
        </p:spPr>
        <p:txBody>
          <a:bodyPr>
            <a:normAutofit fontScale="90000"/>
          </a:bodyPr>
          <a:lstStyle/>
          <a:p>
            <a:pPr eaLnBrk="1" hangingPunct="1"/>
            <a:r>
              <a:rPr lang="pt-BR" altLang="pt-BR" sz="4000" b="1" smtClean="0"/>
              <a:t/>
            </a:r>
            <a:br>
              <a:rPr lang="pt-BR" altLang="pt-BR" sz="4000" b="1" smtClean="0"/>
            </a:br>
            <a:r>
              <a:rPr lang="pt-BR" altLang="pt-BR" sz="4000" b="1" smtClean="0">
                <a:solidFill>
                  <a:srgbClr val="632523"/>
                </a:solidFill>
              </a:rPr>
              <a:t>Violência na assistência ao parto: </a:t>
            </a:r>
            <a:r>
              <a:rPr lang="pt-BR" altLang="pt-BR" sz="2400" b="1" smtClean="0">
                <a:solidFill>
                  <a:srgbClr val="632523"/>
                </a:solidFill>
              </a:rPr>
              <a:t>definições, impacto na morbidade e mortalidade maternas, e propostas para sua superação</a:t>
            </a:r>
            <a:br>
              <a:rPr lang="pt-BR" altLang="pt-BR" sz="2400" b="1" smtClean="0">
                <a:solidFill>
                  <a:srgbClr val="632523"/>
                </a:solidFill>
              </a:rPr>
            </a:br>
            <a:endParaRPr lang="pt-BR" altLang="pt-BR" sz="2400" smtClean="0">
              <a:solidFill>
                <a:srgbClr val="632523"/>
              </a:solidFill>
            </a:endParaRPr>
          </a:p>
        </p:txBody>
      </p:sp>
      <p:sp>
        <p:nvSpPr>
          <p:cNvPr id="5" name="Subtítulo 4"/>
          <p:cNvSpPr>
            <a:spLocks noGrp="1"/>
          </p:cNvSpPr>
          <p:nvPr>
            <p:ph type="subTitle" idx="1"/>
          </p:nvPr>
        </p:nvSpPr>
        <p:spPr>
          <a:xfrm>
            <a:off x="0" y="6161088"/>
            <a:ext cx="8667750" cy="696912"/>
          </a:xfrm>
        </p:spPr>
        <p:txBody>
          <a:bodyPr>
            <a:noAutofit/>
          </a:bodyPr>
          <a:lstStyle/>
          <a:p>
            <a:pPr eaLnBrk="1" hangingPunct="1"/>
            <a:endParaRPr lang="pt-BR" altLang="pt-BR" sz="1800" dirty="0" smtClean="0">
              <a:solidFill>
                <a:srgbClr val="953735"/>
              </a:solidFill>
            </a:endParaRPr>
          </a:p>
        </p:txBody>
      </p:sp>
      <p:sp>
        <p:nvSpPr>
          <p:cNvPr id="14339" name="CaixaDeTexto 5"/>
          <p:cNvSpPr txBox="1">
            <a:spLocks noChangeArrowheads="1"/>
          </p:cNvSpPr>
          <p:nvPr/>
        </p:nvSpPr>
        <p:spPr bwMode="auto">
          <a:xfrm>
            <a:off x="4743450" y="59007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endParaRPr lang="en-US" altLang="pt-BR" sz="1800" b="1"/>
          </a:p>
        </p:txBody>
      </p:sp>
      <p:sp>
        <p:nvSpPr>
          <p:cNvPr id="14340" name="CaixaDeTexto 2"/>
          <p:cNvSpPr txBox="1">
            <a:spLocks noChangeArrowheads="1"/>
          </p:cNvSpPr>
          <p:nvPr/>
        </p:nvSpPr>
        <p:spPr bwMode="auto">
          <a:xfrm>
            <a:off x="5508625" y="5581650"/>
            <a:ext cx="21240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pt-BR" altLang="pt-BR" sz="1100"/>
              <a:t>Foto cedida por Raquel Gonçalves</a:t>
            </a:r>
          </a:p>
        </p:txBody>
      </p:sp>
      <p:pic>
        <p:nvPicPr>
          <p:cNvPr id="1434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341438"/>
            <a:ext cx="6337300" cy="474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03582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274638"/>
            <a:ext cx="8229600" cy="850900"/>
          </a:xfrm>
        </p:spPr>
        <p:txBody>
          <a:bodyPr/>
          <a:lstStyle/>
          <a:p>
            <a:pPr eaLnBrk="1" hangingPunct="1"/>
            <a:r>
              <a:rPr lang="en-US" altLang="pt-BR" smtClean="0"/>
              <a:t>O que é a violência obstétrica?</a:t>
            </a:r>
          </a:p>
        </p:txBody>
      </p:sp>
      <p:sp>
        <p:nvSpPr>
          <p:cNvPr id="3" name="Content Placeholder 2"/>
          <p:cNvSpPr>
            <a:spLocks noGrp="1"/>
          </p:cNvSpPr>
          <p:nvPr>
            <p:ph idx="1"/>
          </p:nvPr>
        </p:nvSpPr>
        <p:spPr>
          <a:xfrm>
            <a:off x="323850" y="1412875"/>
            <a:ext cx="4535488" cy="5184775"/>
          </a:xfrm>
        </p:spPr>
        <p:txBody>
          <a:bodyPr>
            <a:normAutofit/>
          </a:bodyPr>
          <a:lstStyle/>
          <a:p>
            <a:pPr eaLnBrk="1" hangingPunct="1">
              <a:lnSpc>
                <a:spcPct val="80000"/>
              </a:lnSpc>
            </a:pPr>
            <a:r>
              <a:rPr lang="en-US" altLang="pt-BR" sz="2500" smtClean="0"/>
              <a:t>Violência obstétrica: histórico</a:t>
            </a:r>
          </a:p>
          <a:p>
            <a:pPr eaLnBrk="1" hangingPunct="1">
              <a:lnSpc>
                <a:spcPct val="80000"/>
              </a:lnSpc>
            </a:pPr>
            <a:r>
              <a:rPr lang="en-US" altLang="pt-BR" sz="2500" smtClean="0"/>
              <a:t>Violência obstétrica: definições e termos</a:t>
            </a:r>
          </a:p>
          <a:p>
            <a:pPr eaLnBrk="1" hangingPunct="1">
              <a:lnSpc>
                <a:spcPct val="80000"/>
              </a:lnSpc>
            </a:pPr>
            <a:r>
              <a:rPr lang="en-US" altLang="pt-BR" sz="2500" smtClean="0"/>
              <a:t>Porque acontece?</a:t>
            </a:r>
          </a:p>
          <a:p>
            <a:pPr eaLnBrk="1" hangingPunct="1">
              <a:lnSpc>
                <a:spcPct val="80000"/>
              </a:lnSpc>
            </a:pPr>
            <a:r>
              <a:rPr lang="en-US" altLang="pt-BR" sz="2500" smtClean="0"/>
              <a:t>Violência obstétrica: o que mostram as pesquisas no Brasil – SUS e setor privado</a:t>
            </a:r>
          </a:p>
          <a:p>
            <a:pPr eaLnBrk="1" hangingPunct="1">
              <a:lnSpc>
                <a:spcPct val="80000"/>
              </a:lnSpc>
            </a:pPr>
            <a:r>
              <a:rPr lang="en-US" altLang="pt-BR" sz="2500" smtClean="0"/>
              <a:t>Implicações para morbidade e mortalidade materna</a:t>
            </a:r>
          </a:p>
          <a:p>
            <a:pPr eaLnBrk="1" hangingPunct="1">
              <a:lnSpc>
                <a:spcPct val="80000"/>
              </a:lnSpc>
            </a:pPr>
            <a:r>
              <a:rPr lang="en-US" altLang="pt-BR" sz="2500" smtClean="0"/>
              <a:t>Movimento contra a violência obstétrica no Brasile no mundo</a:t>
            </a:r>
          </a:p>
          <a:p>
            <a:pPr eaLnBrk="1" hangingPunct="1">
              <a:lnSpc>
                <a:spcPct val="80000"/>
              </a:lnSpc>
            </a:pPr>
            <a:r>
              <a:rPr lang="en-US" altLang="pt-BR" sz="2500" smtClean="0"/>
              <a:t>Como visibilizar e prevenir a violência obstétrica?</a:t>
            </a:r>
          </a:p>
        </p:txBody>
      </p:sp>
      <p:pic>
        <p:nvPicPr>
          <p:cNvPr id="1638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557338"/>
            <a:ext cx="4105275"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285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3412"/>
          </a:xfrm>
        </p:spPr>
        <p:txBody>
          <a:bodyPr>
            <a:normAutofit fontScale="90000"/>
          </a:bodyPr>
          <a:lstStyle/>
          <a:p>
            <a:pPr eaLnBrk="1" hangingPunct="1"/>
            <a:r>
              <a:rPr lang="en-US" altLang="pt-BR" sz="4000" smtClean="0"/>
              <a:t>Breve histórico</a:t>
            </a:r>
          </a:p>
        </p:txBody>
      </p:sp>
      <p:sp>
        <p:nvSpPr>
          <p:cNvPr id="3" name="Content Placeholder 2"/>
          <p:cNvSpPr>
            <a:spLocks noGrp="1"/>
          </p:cNvSpPr>
          <p:nvPr>
            <p:ph idx="1"/>
          </p:nvPr>
        </p:nvSpPr>
        <p:spPr>
          <a:xfrm>
            <a:off x="323850" y="981075"/>
            <a:ext cx="5111750" cy="5472113"/>
          </a:xfrm>
        </p:spPr>
        <p:txBody>
          <a:bodyPr>
            <a:normAutofit/>
          </a:bodyPr>
          <a:lstStyle/>
          <a:p>
            <a:pPr eaLnBrk="1" hangingPunct="1">
              <a:lnSpc>
                <a:spcPct val="90000"/>
              </a:lnSpc>
            </a:pPr>
            <a:r>
              <a:rPr lang="en-US" altLang="pt-BR" sz="2400" smtClean="0"/>
              <a:t>Década de 50: criação de grupos como a </a:t>
            </a:r>
            <a:r>
              <a:rPr lang="en-US" altLang="pt-BR" sz="2400" b="1" smtClean="0"/>
              <a:t>Associações de Combate à Crueldade contra as Grávidas</a:t>
            </a:r>
            <a:r>
              <a:rPr lang="en-US" altLang="pt-BR" sz="2400" smtClean="0"/>
              <a:t> (parturientes amarradas, dopadas, hematomas, proibição de acompanhantes)</a:t>
            </a:r>
          </a:p>
          <a:p>
            <a:pPr eaLnBrk="1" hangingPunct="1">
              <a:lnSpc>
                <a:spcPct val="90000"/>
              </a:lnSpc>
            </a:pPr>
            <a:r>
              <a:rPr lang="en-US" altLang="pt-BR" sz="2400" smtClean="0"/>
              <a:t>Décadas de 70/80: </a:t>
            </a:r>
            <a:r>
              <a:rPr lang="en-US" altLang="pt-BR" sz="2400" b="1" smtClean="0"/>
              <a:t>pesquisas brasileiras</a:t>
            </a:r>
            <a:r>
              <a:rPr lang="en-US" altLang="pt-BR" sz="2400" smtClean="0"/>
              <a:t>, Dossiê Caxias, </a:t>
            </a:r>
            <a:r>
              <a:rPr lang="en-US" altLang="en-US" sz="2400" smtClean="0"/>
              <a:t>“</a:t>
            </a:r>
            <a:r>
              <a:rPr lang="en-US" altLang="ja-JP" sz="2400" smtClean="0"/>
              <a:t>Violência, um Olhar sobre a Cidade</a:t>
            </a:r>
            <a:r>
              <a:rPr lang="en-US" altLang="en-US" sz="2400" smtClean="0"/>
              <a:t>”</a:t>
            </a:r>
            <a:endParaRPr lang="en-US" altLang="ja-JP" sz="2400" smtClean="0"/>
          </a:p>
          <a:p>
            <a:pPr eaLnBrk="1" hangingPunct="1">
              <a:lnSpc>
                <a:spcPct val="90000"/>
              </a:lnSpc>
            </a:pPr>
            <a:r>
              <a:rPr lang="en-US" altLang="pt-BR" sz="2400" smtClean="0"/>
              <a:t>Década de 90: Criação da </a:t>
            </a:r>
            <a:r>
              <a:rPr lang="en-US" altLang="pt-BR" sz="2400" b="1" smtClean="0"/>
              <a:t>Rehuna</a:t>
            </a:r>
            <a:r>
              <a:rPr lang="en-US" altLang="pt-BR" sz="2400" smtClean="0"/>
              <a:t>: </a:t>
            </a:r>
            <a:r>
              <a:rPr lang="en-US" altLang="en-US" sz="2400" smtClean="0"/>
              <a:t>“</a:t>
            </a:r>
            <a:r>
              <a:rPr lang="en-US" altLang="pt-BR" sz="2400" smtClean="0"/>
              <a:t>as circunstâncias de violência</a:t>
            </a:r>
            <a:r>
              <a:rPr lang="en-US" altLang="en-US" sz="2400" smtClean="0"/>
              <a:t>”</a:t>
            </a:r>
            <a:r>
              <a:rPr lang="en-US" altLang="pt-BR" sz="2400" smtClean="0"/>
              <a:t> no parto. Humanização como termo mais diplomático.</a:t>
            </a:r>
          </a:p>
          <a:p>
            <a:pPr eaLnBrk="1" hangingPunct="1">
              <a:lnSpc>
                <a:spcPct val="90000"/>
              </a:lnSpc>
            </a:pPr>
            <a:r>
              <a:rPr lang="en-US" altLang="pt-BR" sz="2400" b="1" smtClean="0"/>
              <a:t>Direitos Humanos no Parto</a:t>
            </a:r>
            <a:r>
              <a:rPr lang="en-US" altLang="pt-BR" sz="2400" smtClean="0"/>
              <a:t>, várias iniciativas na década de 90</a:t>
            </a:r>
          </a:p>
          <a:p>
            <a:pPr eaLnBrk="1" hangingPunct="1">
              <a:lnSpc>
                <a:spcPct val="90000"/>
              </a:lnSpc>
            </a:pPr>
            <a:endParaRPr lang="en-US" altLang="pt-BR" sz="2300" smtClean="0"/>
          </a:p>
          <a:p>
            <a:pPr eaLnBrk="1" hangingPunct="1">
              <a:lnSpc>
                <a:spcPct val="90000"/>
              </a:lnSpc>
            </a:pPr>
            <a:endParaRPr lang="en-US" altLang="pt-BR" sz="2800" smtClean="0"/>
          </a:p>
          <a:p>
            <a:pPr eaLnBrk="1" hangingPunct="1">
              <a:lnSpc>
                <a:spcPct val="90000"/>
              </a:lnSpc>
            </a:pPr>
            <a:endParaRPr lang="en-US" altLang="pt-BR" sz="2800" smtClean="0"/>
          </a:p>
          <a:p>
            <a:pPr eaLnBrk="1" hangingPunct="1">
              <a:lnSpc>
                <a:spcPct val="90000"/>
              </a:lnSpc>
            </a:pPr>
            <a:endParaRPr lang="en-US" altLang="pt-BR" sz="2800" smtClean="0"/>
          </a:p>
          <a:p>
            <a:pPr eaLnBrk="1" hangingPunct="1">
              <a:lnSpc>
                <a:spcPct val="90000"/>
              </a:lnSpc>
            </a:pPr>
            <a:endParaRPr lang="en-US" altLang="pt-BR" sz="2800" smtClean="0"/>
          </a:p>
          <a:p>
            <a:pPr eaLnBrk="1" hangingPunct="1">
              <a:lnSpc>
                <a:spcPct val="90000"/>
              </a:lnSpc>
            </a:pPr>
            <a:endParaRPr lang="en-US" altLang="pt-BR" sz="2800" smtClean="0"/>
          </a:p>
        </p:txBody>
      </p:sp>
      <p:pic>
        <p:nvPicPr>
          <p:cNvPr id="1741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1196975"/>
            <a:ext cx="30861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2760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smtClean="0"/>
              <a:t>MORBIDADE MATERNA GRAVE (NEAR-MISS)</a:t>
            </a:r>
            <a:endParaRPr lang="pt-BR" b="1" dirty="0"/>
          </a:p>
        </p:txBody>
      </p:sp>
      <p:sp>
        <p:nvSpPr>
          <p:cNvPr id="3" name="Espaço Reservado para Conteúdo 2"/>
          <p:cNvSpPr>
            <a:spLocks noGrp="1"/>
          </p:cNvSpPr>
          <p:nvPr>
            <p:ph idx="1"/>
          </p:nvPr>
        </p:nvSpPr>
        <p:spPr>
          <a:xfrm>
            <a:off x="859808" y="1865966"/>
            <a:ext cx="7455772" cy="4351338"/>
          </a:xfrm>
        </p:spPr>
        <p:txBody>
          <a:bodyPr>
            <a:normAutofit lnSpcReduction="10000"/>
          </a:bodyPr>
          <a:lstStyle/>
          <a:p>
            <a:pPr algn="just">
              <a:lnSpc>
                <a:spcPct val="150000"/>
              </a:lnSpc>
            </a:pPr>
            <a:r>
              <a:rPr lang="pt-BR" sz="2800" dirty="0" smtClean="0"/>
              <a:t>“A </a:t>
            </a:r>
            <a:r>
              <a:rPr lang="pt-BR" sz="2800" dirty="0"/>
              <a:t>morbidade materna é um </a:t>
            </a:r>
            <a:r>
              <a:rPr lang="pt-BR" sz="2800" i="1" dirty="0" err="1"/>
              <a:t>continuum</a:t>
            </a:r>
            <a:r>
              <a:rPr lang="pt-BR" sz="2800" dirty="0"/>
              <a:t> que se inicia com a ocorrência de uma complicação durante a gestação, parto ou puerpério, e que termina na morte, podendo-se reconhecer, separadamente, um grupo de extrema gravidade, conhecido como ‘</a:t>
            </a:r>
            <a:r>
              <a:rPr lang="pt-BR" sz="2800" dirty="0" err="1"/>
              <a:t>near</a:t>
            </a:r>
            <a:r>
              <a:rPr lang="pt-BR" sz="2800" dirty="0"/>
              <a:t> miss’.” (</a:t>
            </a:r>
            <a:r>
              <a:rPr lang="pt-BR" sz="2800" dirty="0" smtClean="0"/>
              <a:t>AMARAL </a:t>
            </a:r>
            <a:r>
              <a:rPr lang="pt-BR" sz="2800" i="1" dirty="0" smtClean="0"/>
              <a:t>et al</a:t>
            </a:r>
            <a:r>
              <a:rPr lang="pt-BR" sz="2800" dirty="0" smtClean="0"/>
              <a:t>, </a:t>
            </a:r>
            <a:r>
              <a:rPr lang="pt-BR" sz="2800" dirty="0"/>
              <a:t>2007)</a:t>
            </a:r>
          </a:p>
        </p:txBody>
      </p:sp>
    </p:spTree>
    <p:extLst>
      <p:ext uri="{BB962C8B-B14F-4D97-AF65-F5344CB8AC3E}">
        <p14:creationId xmlns:p14="http://schemas.microsoft.com/office/powerpoint/2010/main" val="1737782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229600" cy="706437"/>
          </a:xfrm>
        </p:spPr>
        <p:txBody>
          <a:bodyPr>
            <a:normAutofit/>
          </a:bodyPr>
          <a:lstStyle/>
          <a:p>
            <a:pPr eaLnBrk="1" hangingPunct="1"/>
            <a:r>
              <a:rPr lang="en-US" altLang="pt-BR" sz="4000" smtClean="0"/>
              <a:t>Breve histórico (cont.)</a:t>
            </a:r>
          </a:p>
        </p:txBody>
      </p:sp>
      <p:sp>
        <p:nvSpPr>
          <p:cNvPr id="3" name="Content Placeholder 2"/>
          <p:cNvSpPr>
            <a:spLocks noGrp="1"/>
          </p:cNvSpPr>
          <p:nvPr>
            <p:ph idx="1"/>
          </p:nvPr>
        </p:nvSpPr>
        <p:spPr>
          <a:xfrm>
            <a:off x="457200" y="1196975"/>
            <a:ext cx="4114800" cy="5400675"/>
          </a:xfrm>
        </p:spPr>
        <p:txBody>
          <a:bodyPr>
            <a:normAutofit/>
          </a:bodyPr>
          <a:lstStyle/>
          <a:p>
            <a:pPr eaLnBrk="1" hangingPunct="1">
              <a:lnSpc>
                <a:spcPct val="80000"/>
              </a:lnSpc>
            </a:pPr>
            <a:r>
              <a:rPr lang="en-US" altLang="pt-BR" sz="2200" smtClean="0"/>
              <a:t>2000s: Criação de Redes de mulheres como </a:t>
            </a:r>
            <a:r>
              <a:rPr lang="en-US" altLang="pt-BR" sz="2200" b="1" smtClean="0"/>
              <a:t>Parto do Princípio</a:t>
            </a:r>
          </a:p>
          <a:p>
            <a:pPr eaLnBrk="1" hangingPunct="1">
              <a:lnSpc>
                <a:spcPct val="80000"/>
              </a:lnSpc>
            </a:pPr>
            <a:r>
              <a:rPr lang="en-US" altLang="pt-BR" sz="2200" smtClean="0"/>
              <a:t>Países da América latina tipificam a </a:t>
            </a:r>
            <a:r>
              <a:rPr lang="en-US" altLang="pt-BR" sz="2200" b="1" smtClean="0"/>
              <a:t>violência obstétrica e criam legislação específica</a:t>
            </a:r>
          </a:p>
          <a:p>
            <a:pPr eaLnBrk="1" hangingPunct="1">
              <a:lnSpc>
                <a:spcPct val="80000"/>
              </a:lnSpc>
            </a:pPr>
            <a:r>
              <a:rPr lang="en-US" altLang="pt-BR" sz="2200" smtClean="0"/>
              <a:t>Pesquisas como a </a:t>
            </a:r>
            <a:r>
              <a:rPr lang="en-US" altLang="pt-BR" sz="2200" b="1" smtClean="0"/>
              <a:t>da Fundação Perseu Abramo</a:t>
            </a:r>
          </a:p>
          <a:p>
            <a:pPr eaLnBrk="1" hangingPunct="1">
              <a:lnSpc>
                <a:spcPct val="80000"/>
              </a:lnSpc>
            </a:pPr>
            <a:r>
              <a:rPr lang="en-US" altLang="pt-BR" sz="2200" smtClean="0"/>
              <a:t>Criação da Iniciativa Internacional delo Cuidado Respeitoso no Parto – </a:t>
            </a:r>
            <a:r>
              <a:rPr lang="en-US" altLang="pt-BR" sz="2200" b="1" smtClean="0"/>
              <a:t>White Ribbon Alliance</a:t>
            </a:r>
          </a:p>
          <a:p>
            <a:pPr eaLnBrk="1" hangingPunct="1">
              <a:lnSpc>
                <a:spcPct val="80000"/>
              </a:lnSpc>
            </a:pPr>
            <a:r>
              <a:rPr lang="en-US" altLang="pt-BR" sz="2200" smtClean="0"/>
              <a:t>Audiências Públicas pelo Brasil sobre violência Obstétrica, vídeo violência obstétrica, consolidação como objeto de pesquisa </a:t>
            </a:r>
          </a:p>
        </p:txBody>
      </p:sp>
      <p:pic>
        <p:nvPicPr>
          <p:cNvPr id="1843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125538"/>
            <a:ext cx="3749675"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9898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3"/>
          <p:cNvSpPr>
            <a:spLocks noGrp="1"/>
          </p:cNvSpPr>
          <p:nvPr>
            <p:ph type="title"/>
          </p:nvPr>
        </p:nvSpPr>
        <p:spPr>
          <a:xfrm>
            <a:off x="457200" y="274638"/>
            <a:ext cx="8229600" cy="777875"/>
          </a:xfrm>
        </p:spPr>
        <p:txBody>
          <a:bodyPr/>
          <a:lstStyle/>
          <a:p>
            <a:pPr eaLnBrk="1" hangingPunct="1"/>
            <a:r>
              <a:rPr lang="en-US" altLang="pt-BR" smtClean="0"/>
              <a:t>Muitos termos / descritores</a:t>
            </a:r>
          </a:p>
        </p:txBody>
      </p:sp>
      <p:sp>
        <p:nvSpPr>
          <p:cNvPr id="3" name="Content Placeholder 2"/>
          <p:cNvSpPr>
            <a:spLocks noGrp="1"/>
          </p:cNvSpPr>
          <p:nvPr>
            <p:ph sz="half" idx="1"/>
          </p:nvPr>
        </p:nvSpPr>
        <p:spPr>
          <a:xfrm>
            <a:off x="468313" y="1196975"/>
            <a:ext cx="3897312" cy="5068888"/>
          </a:xfrm>
        </p:spPr>
        <p:txBody>
          <a:bodyPr>
            <a:normAutofit/>
          </a:bodyPr>
          <a:lstStyle/>
          <a:p>
            <a:pPr eaLnBrk="1" hangingPunct="1">
              <a:lnSpc>
                <a:spcPct val="90000"/>
              </a:lnSpc>
            </a:pPr>
            <a:r>
              <a:rPr lang="en-US" altLang="pt-BR" sz="2400" smtClean="0"/>
              <a:t>Violência obstétrica</a:t>
            </a:r>
          </a:p>
          <a:p>
            <a:pPr eaLnBrk="1" hangingPunct="1">
              <a:lnSpc>
                <a:spcPct val="90000"/>
              </a:lnSpc>
            </a:pPr>
            <a:r>
              <a:rPr lang="en-US" altLang="pt-BR" sz="2400" smtClean="0"/>
              <a:t>Violência no parto</a:t>
            </a:r>
          </a:p>
          <a:p>
            <a:pPr eaLnBrk="1" hangingPunct="1">
              <a:lnSpc>
                <a:spcPct val="90000"/>
              </a:lnSpc>
            </a:pPr>
            <a:r>
              <a:rPr lang="en-US" altLang="pt-BR" sz="2400" smtClean="0"/>
              <a:t>Abuso obstétrico</a:t>
            </a:r>
          </a:p>
          <a:p>
            <a:pPr eaLnBrk="1" hangingPunct="1">
              <a:lnSpc>
                <a:spcPct val="90000"/>
              </a:lnSpc>
            </a:pPr>
            <a:r>
              <a:rPr lang="en-US" altLang="pt-BR" sz="2400" smtClean="0"/>
              <a:t>Desrespeito e abuso</a:t>
            </a:r>
          </a:p>
          <a:p>
            <a:pPr eaLnBrk="1" hangingPunct="1">
              <a:lnSpc>
                <a:spcPct val="90000"/>
              </a:lnSpc>
            </a:pPr>
            <a:r>
              <a:rPr lang="en-US" altLang="pt-BR" sz="2400" smtClean="0"/>
              <a:t>Violência de gênero no parto e aborto</a:t>
            </a:r>
          </a:p>
          <a:p>
            <a:pPr eaLnBrk="1" hangingPunct="1">
              <a:lnSpc>
                <a:spcPct val="90000"/>
              </a:lnSpc>
            </a:pPr>
            <a:r>
              <a:rPr lang="en-US" altLang="pt-BR" sz="2400" smtClean="0"/>
              <a:t>Violência institucional de gênero no parto e aborto</a:t>
            </a:r>
          </a:p>
          <a:p>
            <a:pPr eaLnBrk="1" hangingPunct="1">
              <a:lnSpc>
                <a:spcPct val="90000"/>
              </a:lnSpc>
            </a:pPr>
            <a:r>
              <a:rPr lang="en-US" altLang="pt-BR" sz="2400" smtClean="0"/>
              <a:t>Assistência desumana / desumanizada</a:t>
            </a:r>
          </a:p>
          <a:p>
            <a:pPr eaLnBrk="1" hangingPunct="1">
              <a:lnSpc>
                <a:spcPct val="90000"/>
              </a:lnSpc>
            </a:pPr>
            <a:r>
              <a:rPr lang="en-US" altLang="pt-BR" sz="2400" smtClean="0"/>
              <a:t>Crueldade no parto</a:t>
            </a:r>
          </a:p>
          <a:p>
            <a:pPr eaLnBrk="1" hangingPunct="1">
              <a:lnSpc>
                <a:spcPct val="90000"/>
              </a:lnSpc>
            </a:pPr>
            <a:r>
              <a:rPr lang="en-US" altLang="pt-BR" sz="2400" smtClean="0"/>
              <a:t>Violações dos DDHH das mulheres no parto</a:t>
            </a:r>
          </a:p>
        </p:txBody>
      </p:sp>
      <p:pic>
        <p:nvPicPr>
          <p:cNvPr id="19459" name="Content Placeholder 5" descr="abuso.jpg"/>
          <p:cNvPicPr>
            <a:picLocks noGrp="1" noChangeAspect="1"/>
          </p:cNvPicPr>
          <p:nvPr>
            <p:ph sz="half" idx="2"/>
          </p:nvPr>
        </p:nvPicPr>
        <p:blipFill>
          <a:blip r:embed="rId2">
            <a:extLst>
              <a:ext uri="{28A0092B-C50C-407E-A947-70E740481C1C}">
                <a14:useLocalDpi xmlns:a14="http://schemas.microsoft.com/office/drawing/2010/main" val="0"/>
              </a:ext>
            </a:extLst>
          </a:blip>
          <a:srcRect l="5383" r="5383"/>
          <a:stretch>
            <a:fillRect/>
          </a:stretch>
        </p:blipFill>
        <p:spPr/>
      </p:pic>
    </p:spTree>
    <p:extLst>
      <p:ext uri="{BB962C8B-B14F-4D97-AF65-F5344CB8AC3E}">
        <p14:creationId xmlns:p14="http://schemas.microsoft.com/office/powerpoint/2010/main" val="445494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normAutofit/>
          </a:bodyPr>
          <a:lstStyle/>
          <a:p>
            <a:pPr eaLnBrk="1" hangingPunct="1"/>
            <a:r>
              <a:rPr lang="en-US" altLang="pt-BR" smtClean="0"/>
              <a:t>Definições de violência obstétrica</a:t>
            </a:r>
          </a:p>
        </p:txBody>
      </p:sp>
      <p:sp>
        <p:nvSpPr>
          <p:cNvPr id="3" name="Content Placeholder 2"/>
          <p:cNvSpPr>
            <a:spLocks noGrp="1"/>
          </p:cNvSpPr>
          <p:nvPr>
            <p:ph idx="1"/>
          </p:nvPr>
        </p:nvSpPr>
        <p:spPr>
          <a:xfrm>
            <a:off x="457200" y="1600200"/>
            <a:ext cx="8291513" cy="4852988"/>
          </a:xfrm>
        </p:spPr>
        <p:txBody>
          <a:bodyPr>
            <a:normAutofit/>
          </a:bodyPr>
          <a:lstStyle/>
          <a:p>
            <a:pPr eaLnBrk="1" hangingPunct="1">
              <a:lnSpc>
                <a:spcPct val="80000"/>
              </a:lnSpc>
            </a:pPr>
            <a:r>
              <a:rPr lang="en-US" altLang="pt-BR" sz="3000" smtClean="0"/>
              <a:t>Qualquer conduta, ato ou omissão por profissional de saúde,  tanto em público como privado, que direta ou indiretamente leva à apropriação indevida dos processos corporais e reprodutivos das mulheres, e se expressa em </a:t>
            </a:r>
            <a:r>
              <a:rPr lang="en-US" altLang="pt-BR" sz="3000" b="1" smtClean="0"/>
              <a:t>tratamento desumano</a:t>
            </a:r>
            <a:r>
              <a:rPr lang="en-US" altLang="pt-BR" sz="3000" smtClean="0"/>
              <a:t>, no </a:t>
            </a:r>
            <a:r>
              <a:rPr lang="en-US" altLang="pt-BR" sz="3000" b="1" smtClean="0"/>
              <a:t>abuso da medicalização </a:t>
            </a:r>
            <a:r>
              <a:rPr lang="en-US" altLang="pt-BR" sz="3000" smtClean="0"/>
              <a:t>e na </a:t>
            </a:r>
            <a:r>
              <a:rPr lang="en-US" altLang="pt-BR" sz="3000" b="1" smtClean="0"/>
              <a:t>patologização dos processos naturais</a:t>
            </a:r>
            <a:r>
              <a:rPr lang="en-US" altLang="pt-BR" sz="3000" smtClean="0"/>
              <a:t>, levando à </a:t>
            </a:r>
            <a:r>
              <a:rPr lang="en-US" altLang="pt-BR" sz="3000" b="1" smtClean="0"/>
              <a:t>perda da autonomia</a:t>
            </a:r>
            <a:r>
              <a:rPr lang="en-US" altLang="pt-BR" sz="3000" smtClean="0"/>
              <a:t> e da capacidade de decidir livremente sobre seu </a:t>
            </a:r>
            <a:r>
              <a:rPr lang="en-US" altLang="pt-BR" sz="3000" b="1" smtClean="0"/>
              <a:t>corpo e sexualidade</a:t>
            </a:r>
            <a:r>
              <a:rPr lang="en-US" altLang="pt-BR" sz="3000" smtClean="0"/>
              <a:t>, impactando negativamente a qualidade de vida de mulheres. </a:t>
            </a:r>
          </a:p>
          <a:p>
            <a:pPr eaLnBrk="1" hangingPunct="1">
              <a:lnSpc>
                <a:spcPct val="80000"/>
              </a:lnSpc>
              <a:buFont typeface="Arial" pitchFamily="34" charset="0"/>
              <a:buNone/>
            </a:pPr>
            <a:r>
              <a:rPr lang="en-US" altLang="pt-BR" sz="3000" smtClean="0"/>
              <a:t>(baseado na legislação da Venezuela)</a:t>
            </a:r>
          </a:p>
        </p:txBody>
      </p:sp>
    </p:spTree>
    <p:extLst>
      <p:ext uri="{BB962C8B-B14F-4D97-AF65-F5344CB8AC3E}">
        <p14:creationId xmlns:p14="http://schemas.microsoft.com/office/powerpoint/2010/main" val="119333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950" y="274638"/>
            <a:ext cx="8928100" cy="777875"/>
          </a:xfrm>
        </p:spPr>
        <p:txBody>
          <a:bodyPr rtlCol="0">
            <a:noAutofit/>
          </a:bodyPr>
          <a:lstStyle/>
          <a:p>
            <a:pPr eaLnBrk="1" fontAlgn="auto" hangingPunct="1">
              <a:spcAft>
                <a:spcPts val="0"/>
              </a:spcAft>
              <a:defRPr/>
            </a:pPr>
            <a:r>
              <a:rPr lang="pt-BR" sz="3500" b="1" dirty="0" smtClean="0">
                <a:solidFill>
                  <a:schemeClr val="tx2">
                    <a:lumMod val="50000"/>
                  </a:schemeClr>
                </a:solidFill>
                <a:ea typeface="+mj-ea"/>
                <a:cs typeface="+mj-cs"/>
              </a:rPr>
              <a:t>Gênero, hierarquias sociais e manejo do tempo </a:t>
            </a:r>
            <a:endParaRPr lang="pt-BR" sz="3500" dirty="0">
              <a:solidFill>
                <a:schemeClr val="tx2">
                  <a:lumMod val="50000"/>
                </a:schemeClr>
              </a:solidFill>
              <a:ea typeface="+mj-ea"/>
              <a:cs typeface="+mj-cs"/>
            </a:endParaRPr>
          </a:p>
        </p:txBody>
      </p:sp>
      <p:sp>
        <p:nvSpPr>
          <p:cNvPr id="3" name="Espaço Reservado para Conteúdo 2"/>
          <p:cNvSpPr>
            <a:spLocks noGrp="1"/>
          </p:cNvSpPr>
          <p:nvPr>
            <p:ph idx="1"/>
          </p:nvPr>
        </p:nvSpPr>
        <p:spPr>
          <a:xfrm>
            <a:off x="107950" y="1052513"/>
            <a:ext cx="4248150" cy="5545137"/>
          </a:xfrm>
        </p:spPr>
        <p:txBody>
          <a:bodyPr>
            <a:normAutofit/>
          </a:bodyPr>
          <a:lstStyle/>
          <a:p>
            <a:pPr marL="0" indent="0" eaLnBrk="1" hangingPunct="1">
              <a:lnSpc>
                <a:spcPct val="90000"/>
              </a:lnSpc>
              <a:buFont typeface="Arial" pitchFamily="34" charset="0"/>
              <a:buNone/>
            </a:pPr>
            <a:r>
              <a:rPr lang="pt-BR" altLang="pt-BR" sz="2400" smtClean="0"/>
              <a:t>Disse Dráuzio Varella certa vez em entrevista à Revista Claudia:</a:t>
            </a:r>
          </a:p>
          <a:p>
            <a:pPr marL="0" indent="0" eaLnBrk="1" hangingPunct="1">
              <a:lnSpc>
                <a:spcPct val="90000"/>
              </a:lnSpc>
              <a:buFontTx/>
              <a:buChar char="-"/>
            </a:pPr>
            <a:r>
              <a:rPr lang="pt-BR" altLang="pt-BR" sz="3300" b="1" smtClean="0">
                <a:solidFill>
                  <a:srgbClr val="10253F"/>
                </a:solidFill>
              </a:rPr>
              <a:t>"Parto normal é muito chato. É muito mais fácil botar a mulher na maca e 'Pumba!' fazer uma cesárea."</a:t>
            </a:r>
          </a:p>
          <a:p>
            <a:pPr marL="0" indent="0" eaLnBrk="1" hangingPunct="1">
              <a:lnSpc>
                <a:spcPct val="90000"/>
              </a:lnSpc>
              <a:buFontTx/>
              <a:buChar char="-"/>
            </a:pPr>
            <a:r>
              <a:rPr lang="pt-BR" altLang="pt-BR" sz="2200" smtClean="0"/>
              <a:t>Os </a:t>
            </a:r>
            <a:r>
              <a:rPr lang="pt-BR" altLang="pt-BR" sz="2200" b="1" smtClean="0"/>
              <a:t>tempos</a:t>
            </a:r>
            <a:r>
              <a:rPr lang="pt-BR" altLang="pt-BR" sz="2200" smtClean="0"/>
              <a:t> femininos, da sua </a:t>
            </a:r>
            <a:r>
              <a:rPr lang="pt-BR" altLang="pt-BR" sz="2200" b="1" smtClean="0"/>
              <a:t>fisiologia</a:t>
            </a:r>
            <a:r>
              <a:rPr lang="pt-BR" altLang="pt-BR" sz="2200" smtClean="0"/>
              <a:t>, se tornam inaceitáveis, </a:t>
            </a:r>
            <a:r>
              <a:rPr lang="pt-BR" altLang="pt-BR" sz="2200" b="1" smtClean="0"/>
              <a:t>inconvenientes</a:t>
            </a:r>
            <a:r>
              <a:rPr lang="pt-BR" altLang="pt-BR" sz="2200" smtClean="0"/>
              <a:t>, devem ser corrigidos</a:t>
            </a:r>
          </a:p>
          <a:p>
            <a:pPr marL="0" indent="0" eaLnBrk="1" hangingPunct="1">
              <a:lnSpc>
                <a:spcPct val="90000"/>
              </a:lnSpc>
              <a:buFontTx/>
              <a:buChar char="-"/>
            </a:pPr>
            <a:r>
              <a:rPr lang="pt-BR" altLang="pt-BR" sz="2200" smtClean="0"/>
              <a:t>Além disso, </a:t>
            </a:r>
            <a:r>
              <a:rPr lang="pt-BR" altLang="pt-BR" sz="2200" b="1" smtClean="0"/>
              <a:t>desorganizam</a:t>
            </a:r>
            <a:r>
              <a:rPr lang="pt-BR" altLang="pt-BR" sz="2200" smtClean="0"/>
              <a:t> o planejamento hospitalar</a:t>
            </a:r>
          </a:p>
        </p:txBody>
      </p:sp>
      <p:pic>
        <p:nvPicPr>
          <p:cNvPr id="245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092200"/>
            <a:ext cx="4032250" cy="5259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98340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00" y="1341438"/>
            <a:ext cx="7537450" cy="503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extBox 2"/>
          <p:cNvSpPr txBox="1">
            <a:spLocks noChangeArrowheads="1"/>
          </p:cNvSpPr>
          <p:nvPr/>
        </p:nvSpPr>
        <p:spPr bwMode="auto">
          <a:xfrm>
            <a:off x="611188" y="260350"/>
            <a:ext cx="77771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pt-BR"/>
              <a:t>Mulheres vão às ruas por parto humanizado, parteiras, casas de parto, acompanhantes</a:t>
            </a:r>
          </a:p>
          <a:p>
            <a:pPr algn="ctr" eaLnBrk="1" hangingPunct="1"/>
            <a:r>
              <a:rPr lang="en-US" altLang="pt-BR"/>
              <a:t>Ativa </a:t>
            </a:r>
            <a:r>
              <a:rPr lang="en-US" altLang="en-US"/>
              <a:t>“</a:t>
            </a:r>
            <a:r>
              <a:rPr lang="en-US" altLang="ja-JP"/>
              <a:t>Blogosfera materna</a:t>
            </a:r>
            <a:r>
              <a:rPr lang="en-US" altLang="en-US"/>
              <a:t>”</a:t>
            </a:r>
            <a:endParaRPr lang="en-US" altLang="pt-BR"/>
          </a:p>
        </p:txBody>
      </p:sp>
    </p:spTree>
    <p:extLst>
      <p:ext uri="{BB962C8B-B14F-4D97-AF65-F5344CB8AC3E}">
        <p14:creationId xmlns:p14="http://schemas.microsoft.com/office/powerpoint/2010/main" val="1121872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Title 1"/>
          <p:cNvSpPr>
            <a:spLocks noGrp="1"/>
          </p:cNvSpPr>
          <p:nvPr>
            <p:ph type="title" idx="4294967295"/>
          </p:nvPr>
        </p:nvSpPr>
        <p:spPr>
          <a:xfrm>
            <a:off x="457200" y="142875"/>
            <a:ext cx="8229600" cy="1274763"/>
          </a:xfrm>
        </p:spPr>
        <p:txBody>
          <a:bodyPr/>
          <a:lstStyle/>
          <a:p>
            <a:pPr eaLnBrk="1" hangingPunct="1"/>
            <a:r>
              <a:rPr lang="pt-BR" altLang="pt-BR" sz="2200" smtClean="0">
                <a:solidFill>
                  <a:srgbClr val="8064A2"/>
                </a:solidFill>
              </a:rPr>
              <a:t>Gênero, maternidade e desigualdades, hierarquias e discriminação (baseado em Gayle Rubin, 1984)*</a:t>
            </a:r>
            <a:br>
              <a:rPr lang="pt-BR" altLang="pt-BR" sz="2200" smtClean="0">
                <a:solidFill>
                  <a:srgbClr val="8064A2"/>
                </a:solidFill>
              </a:rPr>
            </a:br>
            <a:r>
              <a:rPr lang="pt-BR" altLang="pt-BR" sz="2200" b="1" smtClean="0"/>
              <a:t>Todas as combinações/ sinergias são possíveis</a:t>
            </a:r>
          </a:p>
        </p:txBody>
      </p:sp>
      <p:sp>
        <p:nvSpPr>
          <p:cNvPr id="4" name="Isosceles Triangle 3"/>
          <p:cNvSpPr/>
          <p:nvPr/>
        </p:nvSpPr>
        <p:spPr>
          <a:xfrm>
            <a:off x="571500" y="1643063"/>
            <a:ext cx="6215063" cy="4572000"/>
          </a:xfrm>
          <a:prstGeom prst="triangle">
            <a:avLst>
              <a:gd name="adj" fmla="val 5000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26627" name="TextBox 4"/>
          <p:cNvSpPr txBox="1">
            <a:spLocks noChangeArrowheads="1"/>
          </p:cNvSpPr>
          <p:nvPr/>
        </p:nvSpPr>
        <p:spPr bwMode="auto">
          <a:xfrm>
            <a:off x="4071938" y="1500188"/>
            <a:ext cx="4957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pt-BR" altLang="pt-BR" sz="1800">
                <a:cs typeface="Arial" pitchFamily="34" charset="0"/>
              </a:rPr>
              <a:t>Brancas, casadas, heterossexuais, &gt;=classe média </a:t>
            </a:r>
          </a:p>
        </p:txBody>
      </p:sp>
      <p:sp>
        <p:nvSpPr>
          <p:cNvPr id="26628" name="TextBox 6"/>
          <p:cNvSpPr txBox="1">
            <a:spLocks noChangeArrowheads="1"/>
          </p:cNvSpPr>
          <p:nvPr/>
        </p:nvSpPr>
        <p:spPr bwMode="auto">
          <a:xfrm>
            <a:off x="7143750" y="5786438"/>
            <a:ext cx="1257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pt-BR" altLang="pt-BR" sz="1800">
                <a:cs typeface="Arial" pitchFamily="34" charset="0"/>
              </a:rPr>
              <a:t>Presidiárias</a:t>
            </a:r>
          </a:p>
        </p:txBody>
      </p:sp>
      <p:sp>
        <p:nvSpPr>
          <p:cNvPr id="26629" name="TextBox 7"/>
          <p:cNvSpPr txBox="1">
            <a:spLocks noChangeArrowheads="1"/>
          </p:cNvSpPr>
          <p:nvPr/>
        </p:nvSpPr>
        <p:spPr bwMode="auto">
          <a:xfrm>
            <a:off x="5214938" y="3357563"/>
            <a:ext cx="2847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pt-BR" altLang="pt-BR" sz="1800">
                <a:cs typeface="Arial" pitchFamily="34" charset="0"/>
              </a:rPr>
              <a:t>Soropositivas (HIV, sífilis etc)</a:t>
            </a:r>
          </a:p>
        </p:txBody>
      </p:sp>
      <p:sp>
        <p:nvSpPr>
          <p:cNvPr id="26630" name="TextBox 8"/>
          <p:cNvSpPr txBox="1">
            <a:spLocks noChangeArrowheads="1"/>
          </p:cNvSpPr>
          <p:nvPr/>
        </p:nvSpPr>
        <p:spPr bwMode="auto">
          <a:xfrm>
            <a:off x="5929313" y="1857375"/>
            <a:ext cx="2865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pt-BR" altLang="pt-BR" sz="1800">
                <a:cs typeface="Arial" pitchFamily="34" charset="0"/>
              </a:rPr>
              <a:t>Adolescentes, </a:t>
            </a:r>
            <a:r>
              <a:rPr lang="ja-JP" altLang="pt-BR" sz="1800">
                <a:cs typeface="Arial" pitchFamily="34" charset="0"/>
              </a:rPr>
              <a:t>“</a:t>
            </a:r>
            <a:r>
              <a:rPr lang="pt-BR" altLang="ja-JP" sz="1800">
                <a:cs typeface="Arial" pitchFamily="34" charset="0"/>
              </a:rPr>
              <a:t>idosas</a:t>
            </a:r>
            <a:r>
              <a:rPr lang="ja-JP" altLang="pt-BR" sz="1800">
                <a:cs typeface="Arial" pitchFamily="34" charset="0"/>
              </a:rPr>
              <a:t>”</a:t>
            </a:r>
            <a:r>
              <a:rPr lang="pt-BR" altLang="ja-JP" sz="1800">
                <a:cs typeface="Arial" pitchFamily="34" charset="0"/>
              </a:rPr>
              <a:t> (&gt;35)</a:t>
            </a:r>
            <a:endParaRPr lang="pt-BR" altLang="pt-BR" sz="1800">
              <a:cs typeface="Arial" pitchFamily="34" charset="0"/>
            </a:endParaRPr>
          </a:p>
        </p:txBody>
      </p:sp>
      <p:sp>
        <p:nvSpPr>
          <p:cNvPr id="26631" name="TextBox 9"/>
          <p:cNvSpPr txBox="1">
            <a:spLocks noChangeArrowheads="1"/>
          </p:cNvSpPr>
          <p:nvPr/>
        </p:nvSpPr>
        <p:spPr bwMode="auto">
          <a:xfrm>
            <a:off x="4286250" y="1857375"/>
            <a:ext cx="984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pt-BR" altLang="pt-BR" sz="1800">
                <a:cs typeface="Arial" pitchFamily="34" charset="0"/>
              </a:rPr>
              <a:t>Solteiras</a:t>
            </a:r>
          </a:p>
        </p:txBody>
      </p:sp>
      <p:sp>
        <p:nvSpPr>
          <p:cNvPr id="26632" name="TextBox 10"/>
          <p:cNvSpPr txBox="1">
            <a:spLocks noChangeArrowheads="1"/>
          </p:cNvSpPr>
          <p:nvPr/>
        </p:nvSpPr>
        <p:spPr bwMode="auto">
          <a:xfrm>
            <a:off x="6643688" y="5286375"/>
            <a:ext cx="2271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pt-BR" altLang="pt-BR" sz="1800">
                <a:cs typeface="Arial" pitchFamily="34" charset="0"/>
              </a:rPr>
              <a:t>Trabalhadoras do sexo</a:t>
            </a:r>
          </a:p>
        </p:txBody>
      </p:sp>
      <p:sp>
        <p:nvSpPr>
          <p:cNvPr id="26633" name="TextBox 11"/>
          <p:cNvSpPr txBox="1">
            <a:spLocks noChangeArrowheads="1"/>
          </p:cNvSpPr>
          <p:nvPr/>
        </p:nvSpPr>
        <p:spPr bwMode="auto">
          <a:xfrm>
            <a:off x="6072188" y="4286250"/>
            <a:ext cx="195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pt-BR" altLang="pt-BR" sz="1800">
                <a:cs typeface="Arial" pitchFamily="34" charset="0"/>
              </a:rPr>
              <a:t>Usuárias de drogas</a:t>
            </a:r>
          </a:p>
        </p:txBody>
      </p:sp>
      <p:sp>
        <p:nvSpPr>
          <p:cNvPr id="26634" name="TextBox 12"/>
          <p:cNvSpPr txBox="1">
            <a:spLocks noChangeArrowheads="1"/>
          </p:cNvSpPr>
          <p:nvPr/>
        </p:nvSpPr>
        <p:spPr bwMode="auto">
          <a:xfrm>
            <a:off x="5500688" y="3786188"/>
            <a:ext cx="1906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pt-BR" altLang="pt-BR" sz="1800">
                <a:cs typeface="Arial" pitchFamily="34" charset="0"/>
              </a:rPr>
              <a:t>Doentes mentais</a:t>
            </a:r>
          </a:p>
        </p:txBody>
      </p:sp>
      <p:sp>
        <p:nvSpPr>
          <p:cNvPr id="26635" name="TextBox 13"/>
          <p:cNvSpPr txBox="1">
            <a:spLocks noChangeArrowheads="1"/>
          </p:cNvSpPr>
          <p:nvPr/>
        </p:nvSpPr>
        <p:spPr bwMode="auto">
          <a:xfrm>
            <a:off x="4786313" y="2571750"/>
            <a:ext cx="823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pt-BR" altLang="pt-BR" sz="1800">
                <a:cs typeface="Arial" pitchFamily="34" charset="0"/>
              </a:rPr>
              <a:t>Pobres</a:t>
            </a:r>
          </a:p>
        </p:txBody>
      </p:sp>
      <p:sp>
        <p:nvSpPr>
          <p:cNvPr id="26636" name="TextBox 15"/>
          <p:cNvSpPr txBox="1">
            <a:spLocks noChangeArrowheads="1"/>
          </p:cNvSpPr>
          <p:nvPr/>
        </p:nvSpPr>
        <p:spPr bwMode="auto">
          <a:xfrm>
            <a:off x="6357938" y="4786313"/>
            <a:ext cx="1865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pt-BR" altLang="pt-BR" sz="1800">
                <a:cs typeface="Arial" pitchFamily="34" charset="0"/>
              </a:rPr>
              <a:t>Moradoras de rua</a:t>
            </a:r>
          </a:p>
        </p:txBody>
      </p:sp>
      <p:sp>
        <p:nvSpPr>
          <p:cNvPr id="26637" name="TextBox 16"/>
          <p:cNvSpPr txBox="1">
            <a:spLocks noChangeArrowheads="1"/>
          </p:cNvSpPr>
          <p:nvPr/>
        </p:nvSpPr>
        <p:spPr bwMode="auto">
          <a:xfrm>
            <a:off x="6286500" y="2571750"/>
            <a:ext cx="2041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pt-BR" altLang="pt-BR" sz="1800">
                <a:cs typeface="Arial" pitchFamily="34" charset="0"/>
              </a:rPr>
              <a:t>Negras, nordestinas</a:t>
            </a:r>
          </a:p>
        </p:txBody>
      </p:sp>
      <p:sp>
        <p:nvSpPr>
          <p:cNvPr id="26638" name="TextBox 17"/>
          <p:cNvSpPr txBox="1">
            <a:spLocks noChangeArrowheads="1"/>
          </p:cNvSpPr>
          <p:nvPr/>
        </p:nvSpPr>
        <p:spPr bwMode="auto">
          <a:xfrm>
            <a:off x="4929188" y="2928938"/>
            <a:ext cx="958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pt-BR" altLang="pt-BR" sz="1800">
                <a:cs typeface="Arial" pitchFamily="34" charset="0"/>
              </a:rPr>
              <a:t>Lésbicas</a:t>
            </a:r>
          </a:p>
        </p:txBody>
      </p:sp>
      <p:sp>
        <p:nvSpPr>
          <p:cNvPr id="26639" name="TextBox 18"/>
          <p:cNvSpPr txBox="1">
            <a:spLocks noChangeArrowheads="1"/>
          </p:cNvSpPr>
          <p:nvPr/>
        </p:nvSpPr>
        <p:spPr bwMode="auto">
          <a:xfrm>
            <a:off x="6500813" y="2928938"/>
            <a:ext cx="1844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pt-BR" altLang="pt-BR" sz="1800">
                <a:cs typeface="Arial" pitchFamily="34" charset="0"/>
              </a:rPr>
              <a:t>Deficientes físicas</a:t>
            </a:r>
          </a:p>
        </p:txBody>
      </p:sp>
      <p:sp>
        <p:nvSpPr>
          <p:cNvPr id="26640" name="TextBox 19"/>
          <p:cNvSpPr txBox="1">
            <a:spLocks noChangeArrowheads="1"/>
          </p:cNvSpPr>
          <p:nvPr/>
        </p:nvSpPr>
        <p:spPr bwMode="auto">
          <a:xfrm>
            <a:off x="7500938" y="3786188"/>
            <a:ext cx="1341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pt-BR" altLang="pt-BR" sz="1800">
                <a:cs typeface="Arial" pitchFamily="34" charset="0"/>
              </a:rPr>
              <a:t>Transgender</a:t>
            </a:r>
          </a:p>
        </p:txBody>
      </p:sp>
      <p:sp>
        <p:nvSpPr>
          <p:cNvPr id="26641" name="TextBox 20"/>
          <p:cNvSpPr txBox="1">
            <a:spLocks noChangeArrowheads="1"/>
          </p:cNvSpPr>
          <p:nvPr/>
        </p:nvSpPr>
        <p:spPr bwMode="auto">
          <a:xfrm>
            <a:off x="285750" y="6488113"/>
            <a:ext cx="86439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pt-BR" sz="1100" b="1">
                <a:cs typeface="Arial" pitchFamily="34" charset="0"/>
              </a:rPr>
              <a:t>*Thinking Sex: Notes for a Radical Theory of the Politics of Sexuality</a:t>
            </a:r>
            <a:r>
              <a:rPr lang="en-US" altLang="pt-BR" sz="1100" b="1" i="1">
                <a:cs typeface="Arial" pitchFamily="34" charset="0"/>
              </a:rPr>
              <a:t>, in Carole Vance, ed.,</a:t>
            </a:r>
            <a:r>
              <a:rPr lang="en-US" altLang="pt-BR" sz="1100" b="1">
                <a:cs typeface="Arial" pitchFamily="34" charset="0"/>
              </a:rPr>
              <a:t> Pleasure and Danger</a:t>
            </a:r>
            <a:r>
              <a:rPr lang="en-US" altLang="pt-BR" sz="1100" b="1" i="1">
                <a:cs typeface="Arial" pitchFamily="34" charset="0"/>
              </a:rPr>
              <a:t>, (Routledge &amp; Kegan, Paul, 1984</a:t>
            </a:r>
            <a:endParaRPr lang="pt-BR" altLang="pt-BR" sz="1100" b="1">
              <a:cs typeface="Arial" pitchFamily="34" charset="0"/>
            </a:endParaRPr>
          </a:p>
        </p:txBody>
      </p:sp>
      <p:sp>
        <p:nvSpPr>
          <p:cNvPr id="26642" name="TextBox 21"/>
          <p:cNvSpPr txBox="1">
            <a:spLocks noChangeArrowheads="1"/>
          </p:cNvSpPr>
          <p:nvPr/>
        </p:nvSpPr>
        <p:spPr bwMode="auto">
          <a:xfrm>
            <a:off x="4572000" y="2214563"/>
            <a:ext cx="3832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pt-BR" altLang="pt-BR" sz="1800">
                <a:cs typeface="Arial" pitchFamily="34" charset="0"/>
              </a:rPr>
              <a:t>Doentes em geral (diabetes, lupus, HA)</a:t>
            </a:r>
          </a:p>
        </p:txBody>
      </p:sp>
      <p:sp>
        <p:nvSpPr>
          <p:cNvPr id="26643" name="TextBox 22"/>
          <p:cNvSpPr txBox="1">
            <a:spLocks noChangeArrowheads="1"/>
          </p:cNvSpPr>
          <p:nvPr/>
        </p:nvSpPr>
        <p:spPr bwMode="auto">
          <a:xfrm>
            <a:off x="2601913" y="3644900"/>
            <a:ext cx="20510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pt-BR" altLang="pt-BR" b="1">
                <a:cs typeface="Arial" pitchFamily="34" charset="0"/>
              </a:rPr>
              <a:t>Hierarquias de</a:t>
            </a:r>
          </a:p>
          <a:p>
            <a:pPr algn="ctr" eaLnBrk="1" hangingPunct="1"/>
            <a:r>
              <a:rPr lang="pt-BR" altLang="pt-BR" b="1">
                <a:cs typeface="Arial" pitchFamily="34" charset="0"/>
              </a:rPr>
              <a:t> maternidades</a:t>
            </a:r>
          </a:p>
          <a:p>
            <a:pPr algn="ctr" eaLnBrk="1" hangingPunct="1"/>
            <a:endParaRPr lang="pt-BR" altLang="pt-BR" b="1">
              <a:cs typeface="Arial" pitchFamily="34" charset="0"/>
            </a:endParaRPr>
          </a:p>
          <a:p>
            <a:pPr algn="ctr" eaLnBrk="1" hangingPunct="1"/>
            <a:r>
              <a:rPr lang="pt-BR" altLang="pt-BR" b="1">
                <a:cs typeface="Arial" pitchFamily="34" charset="0"/>
              </a:rPr>
              <a:t>Maternidade </a:t>
            </a:r>
          </a:p>
          <a:p>
            <a:pPr algn="ctr" eaLnBrk="1" hangingPunct="1"/>
            <a:r>
              <a:rPr lang="pt-BR" altLang="pt-BR" b="1">
                <a:cs typeface="Arial" pitchFamily="34" charset="0"/>
              </a:rPr>
              <a:t>e estigma</a:t>
            </a:r>
          </a:p>
        </p:txBody>
      </p:sp>
      <p:sp>
        <p:nvSpPr>
          <p:cNvPr id="26644" name="TextBox 1"/>
          <p:cNvSpPr txBox="1">
            <a:spLocks noChangeArrowheads="1"/>
          </p:cNvSpPr>
          <p:nvPr/>
        </p:nvSpPr>
        <p:spPr bwMode="auto">
          <a:xfrm>
            <a:off x="323850" y="1628775"/>
            <a:ext cx="22320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pt-BR" sz="1800"/>
              <a:t>A violência não se distribui uniformemente – algumas mulheres são mais vulneráveis que outras</a:t>
            </a:r>
          </a:p>
        </p:txBody>
      </p:sp>
    </p:spTree>
    <p:extLst>
      <p:ext uri="{BB962C8B-B14F-4D97-AF65-F5344CB8AC3E}">
        <p14:creationId xmlns:p14="http://schemas.microsoft.com/office/powerpoint/2010/main" val="22521063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p:cTn id="7" dur="1000" fill="hold"/>
                                        <p:tgtEl>
                                          <p:spTgt spid="45058"/>
                                        </p:tgtEl>
                                        <p:attrNameLst>
                                          <p:attrName>ppt_x</p:attrName>
                                        </p:attrNameLst>
                                      </p:cBhvr>
                                      <p:tavLst>
                                        <p:tav tm="0">
                                          <p:val>
                                            <p:strVal val="#ppt_x-.2"/>
                                          </p:val>
                                        </p:tav>
                                        <p:tav tm="100000">
                                          <p:val>
                                            <p:strVal val="#ppt_x"/>
                                          </p:val>
                                        </p:tav>
                                      </p:tavLst>
                                    </p:anim>
                                    <p:anim calcmode="lin" valueType="num">
                                      <p:cBhvr>
                                        <p:cTn id="8" dur="1000" fill="hold"/>
                                        <p:tgtEl>
                                          <p:spTgt spid="45058"/>
                                        </p:tgtEl>
                                        <p:attrNameLst>
                                          <p:attrName>ppt_y</p:attrName>
                                        </p:attrNameLst>
                                      </p:cBhvr>
                                      <p:tavLst>
                                        <p:tav tm="0">
                                          <p:val>
                                            <p:strVal val="#ppt_y"/>
                                          </p:val>
                                        </p:tav>
                                        <p:tav tm="100000">
                                          <p:val>
                                            <p:strVal val="#ppt_y"/>
                                          </p:val>
                                        </p:tav>
                                      </p:tavLst>
                                    </p:anim>
                                    <p:animEffect transition="in" filter="wipe(right)" prLst="gradientSize: 0.1">
                                      <p:cBhvr>
                                        <p:cTn id="9" dur="10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descr="parto_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836613"/>
            <a:ext cx="8512175" cy="570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extBox 4"/>
          <p:cNvSpPr txBox="1">
            <a:spLocks noChangeArrowheads="1"/>
          </p:cNvSpPr>
          <p:nvPr/>
        </p:nvSpPr>
        <p:spPr bwMode="auto">
          <a:xfrm>
            <a:off x="454025" y="260350"/>
            <a:ext cx="8150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pt-BR" sz="2800" b="1"/>
              <a:t>O que dizem as pesquisas – Fundação Perseu Abramo</a:t>
            </a:r>
          </a:p>
        </p:txBody>
      </p:sp>
    </p:spTree>
    <p:extLst>
      <p:ext uri="{BB962C8B-B14F-4D97-AF65-F5344CB8AC3E}">
        <p14:creationId xmlns:p14="http://schemas.microsoft.com/office/powerpoint/2010/main" val="714578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981075"/>
            <a:ext cx="597535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TextBox 2"/>
          <p:cNvSpPr txBox="1">
            <a:spLocks noChangeArrowheads="1"/>
          </p:cNvSpPr>
          <p:nvPr/>
        </p:nvSpPr>
        <p:spPr bwMode="auto">
          <a:xfrm>
            <a:off x="179388" y="260350"/>
            <a:ext cx="8715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pt-BR" sz="2800"/>
              <a:t>O sofrimento físico e o sofrimento emocional - preveníveis</a:t>
            </a:r>
          </a:p>
        </p:txBody>
      </p:sp>
    </p:spTree>
    <p:extLst>
      <p:ext uri="{BB962C8B-B14F-4D97-AF65-F5344CB8AC3E}">
        <p14:creationId xmlns:p14="http://schemas.microsoft.com/office/powerpoint/2010/main" val="1106795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ítulo 1"/>
          <p:cNvSpPr>
            <a:spLocks noGrp="1"/>
          </p:cNvSpPr>
          <p:nvPr>
            <p:ph type="title"/>
          </p:nvPr>
        </p:nvSpPr>
        <p:spPr>
          <a:xfrm>
            <a:off x="250825" y="274638"/>
            <a:ext cx="8642350" cy="993775"/>
          </a:xfrm>
        </p:spPr>
        <p:txBody>
          <a:bodyPr>
            <a:normAutofit/>
          </a:bodyPr>
          <a:lstStyle/>
          <a:p>
            <a:pPr eaLnBrk="1" hangingPunct="1"/>
            <a:r>
              <a:rPr lang="pt-BR" altLang="en-US" sz="2800" smtClean="0"/>
              <a:t>“</a:t>
            </a:r>
            <a:r>
              <a:rPr lang="pt-BR" altLang="ja-JP" sz="2800" b="1" smtClean="0"/>
              <a:t>Chega de parto violento para vender cesárea</a:t>
            </a:r>
            <a:r>
              <a:rPr lang="pt-BR" altLang="en-US" sz="2800" b="1" smtClean="0"/>
              <a:t>”</a:t>
            </a:r>
            <a:r>
              <a:rPr lang="pt-BR" altLang="ja-JP" sz="2800" b="1" smtClean="0"/>
              <a:t/>
            </a:r>
            <a:br>
              <a:rPr lang="pt-BR" altLang="ja-JP" sz="2800" b="1" smtClean="0"/>
            </a:br>
            <a:r>
              <a:rPr lang="pt-BR" altLang="ja-JP" sz="2800" b="1" smtClean="0"/>
              <a:t>Cesárea como (comparativamente) </a:t>
            </a:r>
            <a:r>
              <a:rPr lang="pt-BR" altLang="en-US" sz="2800" b="1" smtClean="0"/>
              <a:t>“</a:t>
            </a:r>
            <a:r>
              <a:rPr lang="pt-BR" altLang="ja-JP" sz="2800" b="1" smtClean="0"/>
              <a:t>menos insegura</a:t>
            </a:r>
            <a:r>
              <a:rPr lang="pt-BR" altLang="en-US" sz="2800" b="1" smtClean="0"/>
              <a:t>”</a:t>
            </a:r>
            <a:endParaRPr lang="pt-BR" altLang="pt-BR" sz="2800" b="1" smtClean="0"/>
          </a:p>
        </p:txBody>
      </p:sp>
      <p:pic>
        <p:nvPicPr>
          <p:cNvPr id="45058" name="Picture 2" descr="C:\Users\casa\Pictures\26-03-2011\DSC0135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71550" y="1412875"/>
            <a:ext cx="7129463" cy="5149850"/>
          </a:xfrm>
        </p:spPr>
      </p:pic>
    </p:spTree>
    <p:extLst>
      <p:ext uri="{BB962C8B-B14F-4D97-AF65-F5344CB8AC3E}">
        <p14:creationId xmlns:p14="http://schemas.microsoft.com/office/powerpoint/2010/main" val="2759776861"/>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ítulo 1"/>
          <p:cNvSpPr>
            <a:spLocks noGrp="1"/>
          </p:cNvSpPr>
          <p:nvPr>
            <p:ph type="title"/>
          </p:nvPr>
        </p:nvSpPr>
        <p:spPr/>
        <p:txBody>
          <a:bodyPr>
            <a:normAutofit/>
          </a:bodyPr>
          <a:lstStyle/>
          <a:p>
            <a:pPr eaLnBrk="1" hangingPunct="1"/>
            <a:r>
              <a:rPr lang="pt-BR" altLang="pt-BR" sz="2800" b="1" smtClean="0"/>
              <a:t>Gênero: corpo feminino como incompetente, ameaçador, necessitado de tutela e de correção</a:t>
            </a:r>
          </a:p>
        </p:txBody>
      </p:sp>
      <p:sp>
        <p:nvSpPr>
          <p:cNvPr id="46082" name="Espaço Reservado para Conteúdo 2"/>
          <p:cNvSpPr>
            <a:spLocks noGrp="1"/>
          </p:cNvSpPr>
          <p:nvPr>
            <p:ph idx="1"/>
          </p:nvPr>
        </p:nvSpPr>
        <p:spPr/>
        <p:txBody>
          <a:bodyPr/>
          <a:lstStyle/>
          <a:p>
            <a:pPr eaLnBrk="1" hangingPunct="1"/>
            <a:endParaRPr lang="en-US" altLang="pt-BR" smtClean="0"/>
          </a:p>
        </p:txBody>
      </p:sp>
      <p:pic>
        <p:nvPicPr>
          <p:cNvPr id="4608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425" y="1341438"/>
            <a:ext cx="6481763"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084" name="CaixaDeTexto 3"/>
          <p:cNvSpPr txBox="1">
            <a:spLocks noChangeArrowheads="1"/>
          </p:cNvSpPr>
          <p:nvPr/>
        </p:nvSpPr>
        <p:spPr bwMode="auto">
          <a:xfrm>
            <a:off x="222250" y="5300663"/>
            <a:ext cx="871537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pt-BR" altLang="pt-BR" sz="2800" b="1"/>
              <a:t>Movimentos sociais conhecem as evidências científicas, </a:t>
            </a:r>
          </a:p>
          <a:p>
            <a:pPr algn="ctr" eaLnBrk="1" hangingPunct="1"/>
            <a:r>
              <a:rPr lang="pt-BR" altLang="pt-BR" sz="2800" b="1"/>
              <a:t>os profissionais frequentemente desconhecem e seguem </a:t>
            </a:r>
          </a:p>
          <a:p>
            <a:pPr algn="ctr" eaLnBrk="1" hangingPunct="1"/>
            <a:r>
              <a:rPr lang="pt-BR" altLang="pt-BR" sz="2800" b="1"/>
              <a:t>preconceitos (vieses) de gênero</a:t>
            </a:r>
          </a:p>
        </p:txBody>
      </p:sp>
    </p:spTree>
    <p:extLst>
      <p:ext uri="{BB962C8B-B14F-4D97-AF65-F5344CB8AC3E}">
        <p14:creationId xmlns:p14="http://schemas.microsoft.com/office/powerpoint/2010/main" val="4093596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HARM FREE CARE</a:t>
            </a:r>
            <a:endParaRPr lang="pt-BR" b="1" dirty="0"/>
          </a:p>
        </p:txBody>
      </p:sp>
      <p:sp>
        <p:nvSpPr>
          <p:cNvPr id="3" name="Espaço Reservado para Conteúdo 2"/>
          <p:cNvSpPr>
            <a:spLocks noGrp="1"/>
          </p:cNvSpPr>
          <p:nvPr>
            <p:ph idx="1"/>
          </p:nvPr>
        </p:nvSpPr>
        <p:spPr/>
        <p:txBody>
          <a:bodyPr>
            <a:noAutofit/>
          </a:bodyPr>
          <a:lstStyle/>
          <a:p>
            <a:pPr>
              <a:lnSpc>
                <a:spcPct val="150000"/>
              </a:lnSpc>
            </a:pPr>
            <a:r>
              <a:rPr lang="pt-BR" sz="2800" dirty="0" smtClean="0"/>
              <a:t>Estratégia do NHS </a:t>
            </a:r>
            <a:r>
              <a:rPr lang="pt-BR" sz="2800" dirty="0"/>
              <a:t>para </a:t>
            </a:r>
            <a:r>
              <a:rPr lang="pt-BR" sz="2800" dirty="0" smtClean="0"/>
              <a:t>deixar de lidar com as </a:t>
            </a:r>
            <a:r>
              <a:rPr lang="pt-BR" sz="2800" dirty="0"/>
              <a:t>questões de segurança </a:t>
            </a:r>
            <a:r>
              <a:rPr lang="pt-BR" sz="2800" dirty="0" smtClean="0"/>
              <a:t>isoladamente e pensar sobre </a:t>
            </a:r>
            <a:r>
              <a:rPr lang="pt-BR" sz="2800" dirty="0"/>
              <a:t>as complicações do ponto de vista do </a:t>
            </a:r>
            <a:r>
              <a:rPr lang="pt-BR" sz="2800" dirty="0" smtClean="0"/>
              <a:t>paciente.</a:t>
            </a:r>
          </a:p>
          <a:p>
            <a:pPr marL="457200" lvl="1" indent="0">
              <a:lnSpc>
                <a:spcPct val="150000"/>
              </a:lnSpc>
              <a:buNone/>
            </a:pPr>
            <a:r>
              <a:rPr lang="pt-BR" sz="2600" dirty="0" smtClean="0"/>
              <a:t>- NHS </a:t>
            </a:r>
            <a:r>
              <a:rPr lang="pt-BR" sz="2600" dirty="0" err="1"/>
              <a:t>Safety</a:t>
            </a:r>
            <a:r>
              <a:rPr lang="pt-BR" sz="2600" dirty="0"/>
              <a:t> </a:t>
            </a:r>
            <a:r>
              <a:rPr lang="pt-BR" sz="2600" dirty="0" err="1"/>
              <a:t>Thermometer</a:t>
            </a:r>
            <a:r>
              <a:rPr lang="pt-BR" sz="2600" dirty="0"/>
              <a:t> (Termômetro de Segurança do NHS): instrumento de pesquisa </a:t>
            </a:r>
            <a:r>
              <a:rPr lang="pt-BR" sz="2600" dirty="0" smtClean="0"/>
              <a:t>do </a:t>
            </a:r>
            <a:r>
              <a:rPr lang="pt-BR" sz="2600" dirty="0"/>
              <a:t>cuidado, desenvolvido pelo NHS para o NHS, e que oferece um "exame de temperatura" </a:t>
            </a:r>
            <a:r>
              <a:rPr lang="pt-BR" sz="2600" dirty="0" smtClean="0"/>
              <a:t>do </a:t>
            </a:r>
            <a:r>
              <a:rPr lang="pt-BR" sz="2600" dirty="0"/>
              <a:t>dano. </a:t>
            </a:r>
          </a:p>
          <a:p>
            <a:pPr>
              <a:lnSpc>
                <a:spcPct val="150000"/>
              </a:lnSpc>
            </a:pPr>
            <a:endParaRPr lang="pt-BR" sz="2800" dirty="0" smtClean="0"/>
          </a:p>
          <a:p>
            <a:pPr marL="0" indent="0" algn="r">
              <a:lnSpc>
                <a:spcPct val="150000"/>
              </a:lnSpc>
              <a:buNone/>
            </a:pPr>
            <a:r>
              <a:rPr lang="pt-BR" sz="2800" dirty="0"/>
              <a:t>http://harmfreecare.org/</a:t>
            </a:r>
            <a:endParaRPr lang="pt-BR" sz="2800" dirty="0" smtClean="0"/>
          </a:p>
        </p:txBody>
      </p:sp>
    </p:spTree>
    <p:extLst>
      <p:ext uri="{BB962C8B-B14F-4D97-AF65-F5344CB8AC3E}">
        <p14:creationId xmlns:p14="http://schemas.microsoft.com/office/powerpoint/2010/main" val="41790876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ítulo 1"/>
          <p:cNvSpPr>
            <a:spLocks noGrp="1"/>
          </p:cNvSpPr>
          <p:nvPr>
            <p:ph type="title"/>
          </p:nvPr>
        </p:nvSpPr>
        <p:spPr>
          <a:xfrm>
            <a:off x="323850" y="274638"/>
            <a:ext cx="8569325" cy="1143000"/>
          </a:xfrm>
        </p:spPr>
        <p:txBody>
          <a:bodyPr>
            <a:normAutofit fontScale="90000"/>
          </a:bodyPr>
          <a:lstStyle/>
          <a:p>
            <a:pPr eaLnBrk="1" hangingPunct="1"/>
            <a:r>
              <a:rPr lang="pt-BR" altLang="pt-BR" sz="4000" smtClean="0"/>
              <a:t>Direito à informação: Consequências para o bebê das diferentes vias de parto</a:t>
            </a:r>
          </a:p>
        </p:txBody>
      </p:sp>
      <p:sp>
        <p:nvSpPr>
          <p:cNvPr id="61443" name="Espaço Reservado para Conteúdo 3"/>
          <p:cNvSpPr>
            <a:spLocks noGrp="1"/>
          </p:cNvSpPr>
          <p:nvPr>
            <p:ph sz="half" idx="1"/>
          </p:nvPr>
        </p:nvSpPr>
        <p:spPr>
          <a:xfrm>
            <a:off x="457200" y="1600200"/>
            <a:ext cx="3683000" cy="4525963"/>
          </a:xfrm>
        </p:spPr>
        <p:txBody>
          <a:bodyPr rtlCol="0">
            <a:normAutofit/>
          </a:bodyPr>
          <a:lstStyle/>
          <a:p>
            <a:pPr eaLnBrk="1" fontAlgn="auto" hangingPunct="1">
              <a:spcAft>
                <a:spcPts val="0"/>
              </a:spcAft>
              <a:defRPr/>
            </a:pPr>
            <a:endParaRPr lang="pt-BR" smtClean="0">
              <a:ea typeface="+mn-ea"/>
              <a:cs typeface="+mn-cs"/>
            </a:endParaRPr>
          </a:p>
        </p:txBody>
      </p:sp>
      <p:sp>
        <p:nvSpPr>
          <p:cNvPr id="61444" name="Espaço Reservado para Conteúdo 4"/>
          <p:cNvSpPr>
            <a:spLocks noGrp="1"/>
          </p:cNvSpPr>
          <p:nvPr>
            <p:ph sz="half" idx="2"/>
          </p:nvPr>
        </p:nvSpPr>
        <p:spPr>
          <a:xfrm>
            <a:off x="4356100" y="1600200"/>
            <a:ext cx="4537075" cy="4924425"/>
          </a:xfrm>
        </p:spPr>
        <p:txBody>
          <a:bodyPr>
            <a:normAutofit/>
          </a:bodyPr>
          <a:lstStyle/>
          <a:p>
            <a:pPr eaLnBrk="1" hangingPunct="1">
              <a:lnSpc>
                <a:spcPct val="80000"/>
              </a:lnSpc>
            </a:pPr>
            <a:r>
              <a:rPr lang="pt-BR" altLang="pt-BR" sz="2200" smtClean="0"/>
              <a:t>A cesárea bem indicada é um recurso muito importante! Porém o seu excesso produz efeitos adversos   </a:t>
            </a:r>
          </a:p>
          <a:p>
            <a:pPr eaLnBrk="1" hangingPunct="1">
              <a:lnSpc>
                <a:spcPct val="80000"/>
              </a:lnSpc>
            </a:pPr>
            <a:r>
              <a:rPr lang="pt-BR" altLang="pt-BR" sz="2200" smtClean="0"/>
              <a:t>Curto prazo: parto pré-termo, baixo peso ao nascer, dificuldades com amamentação</a:t>
            </a:r>
          </a:p>
          <a:p>
            <a:pPr eaLnBrk="1" hangingPunct="1">
              <a:lnSpc>
                <a:spcPct val="80000"/>
              </a:lnSpc>
            </a:pPr>
            <a:r>
              <a:rPr lang="pt-BR" altLang="pt-BR" sz="2200" smtClean="0"/>
              <a:t>Médio-longo prazo: aumento de sobrepeso e obesidade, asma, diabetes tipo 1 e outras doenças não-transmissíveis </a:t>
            </a:r>
          </a:p>
          <a:p>
            <a:pPr eaLnBrk="1" hangingPunct="1">
              <a:lnSpc>
                <a:spcPct val="80000"/>
              </a:lnSpc>
            </a:pPr>
            <a:r>
              <a:rPr lang="pt-BR" altLang="pt-BR" sz="2200" smtClean="0"/>
              <a:t>Profissionais dizem para as mulheres que cesárea é mais segura – ausência de autoridade sanitária para regulação (Ministério, CRMs, etc)</a:t>
            </a:r>
          </a:p>
        </p:txBody>
      </p:sp>
      <p:pic>
        <p:nvPicPr>
          <p:cNvPr id="471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628775"/>
            <a:ext cx="3455988" cy="465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3602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fontScale="90000"/>
          </a:bodyPr>
          <a:lstStyle/>
          <a:p>
            <a:pPr eaLnBrk="1" hangingPunct="1"/>
            <a:r>
              <a:rPr lang="pt-BR" altLang="pt-BR" sz="4000" smtClean="0"/>
              <a:t>Epidemias de obesidade e doenças crônicas / não transmissíveis</a:t>
            </a:r>
          </a:p>
        </p:txBody>
      </p:sp>
      <p:sp>
        <p:nvSpPr>
          <p:cNvPr id="49154" name="Espaço Reservado para Conteúdo 5"/>
          <p:cNvSpPr>
            <a:spLocks noGrp="1"/>
          </p:cNvSpPr>
          <p:nvPr>
            <p:ph idx="1"/>
          </p:nvPr>
        </p:nvSpPr>
        <p:spPr>
          <a:xfrm>
            <a:off x="250825" y="1600200"/>
            <a:ext cx="4392613" cy="4997450"/>
          </a:xfrm>
        </p:spPr>
        <p:txBody>
          <a:bodyPr/>
          <a:lstStyle/>
          <a:p>
            <a:pPr eaLnBrk="1" hangingPunct="1"/>
            <a:r>
              <a:rPr lang="pt-BR" altLang="pt-BR" sz="2800" smtClean="0"/>
              <a:t>Epidemias complexas e multifatoriais</a:t>
            </a:r>
          </a:p>
          <a:p>
            <a:pPr eaLnBrk="1" hangingPunct="1"/>
            <a:r>
              <a:rPr lang="pt-BR" altLang="pt-BR" sz="2800" smtClean="0"/>
              <a:t>Associados ao consumo excessivo de calorias, alimentos nutricionalmente pobres, sedentarismo, outros fatores</a:t>
            </a:r>
          </a:p>
          <a:p>
            <a:pPr eaLnBrk="1" hangingPunct="1"/>
            <a:r>
              <a:rPr lang="pt-BR" altLang="pt-BR" sz="2800" smtClean="0"/>
              <a:t>Cesárea/ via de parto/ microbioma intestinal: mais um fator</a:t>
            </a:r>
          </a:p>
        </p:txBody>
      </p:sp>
      <p:pic>
        <p:nvPicPr>
          <p:cNvPr id="491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700213"/>
            <a:ext cx="3889375" cy="462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4146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aixaDeTexto 1"/>
          <p:cNvSpPr txBox="1">
            <a:spLocks noChangeArrowheads="1"/>
          </p:cNvSpPr>
          <p:nvPr/>
        </p:nvSpPr>
        <p:spPr bwMode="auto">
          <a:xfrm>
            <a:off x="546100" y="479425"/>
            <a:ext cx="7805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pt-BR" altLang="pt-BR" sz="3200">
                <a:latin typeface="Arial" pitchFamily="34" charset="0"/>
              </a:rPr>
              <a:t>VIA DE PARTO E DOENÇAS CRÔNICAS</a:t>
            </a:r>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1219200"/>
            <a:ext cx="81724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5" descr="go to Publish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63" y="363538"/>
            <a:ext cx="1905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6" descr="go to Pubm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588" y="363538"/>
            <a:ext cx="1905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7" descr="go to Schola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363538"/>
            <a:ext cx="1905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8" descr="go to Goog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5838" y="363538"/>
            <a:ext cx="1905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9" descr="show EndNote Citat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7463" y="363538"/>
            <a:ext cx="1905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10" descr="show BibTex Citati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9088" y="363538"/>
            <a:ext cx="1905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Picture 11" descr="Update citations of this paper">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33575" y="363538"/>
            <a:ext cx="1905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6" name="Rectangle 12"/>
          <p:cNvSpPr>
            <a:spLocks noChangeArrowheads="1"/>
          </p:cNvSpPr>
          <p:nvPr/>
        </p:nvSpPr>
        <p:spPr bwMode="auto">
          <a:xfrm>
            <a:off x="395288" y="5949950"/>
            <a:ext cx="8280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fontAlgn="t"/>
            <a:r>
              <a:rPr lang="pt-BR" altLang="pt-BR" sz="1800">
                <a:solidFill>
                  <a:srgbClr val="8CAB15"/>
                </a:solidFill>
                <a:hlinkClick r:id="rId12"/>
                <a:hlinkMouseOver r:id="" action="ppaction://hlinkfile"/>
              </a:rPr>
              <a:t>Clin Perinatol. 2011 Jun ;38 (2):321-31</a:t>
            </a:r>
            <a:r>
              <a:rPr lang="pt-BR" altLang="pt-BR" sz="1800">
                <a:solidFill>
                  <a:srgbClr val="8CAB15"/>
                </a:solidFill>
              </a:rPr>
              <a:t>  21645799  </a:t>
            </a:r>
            <a:endParaRPr lang="pt-BR" altLang="pt-BR" sz="1800">
              <a:solidFill>
                <a:srgbClr val="000000"/>
              </a:solidFill>
            </a:endParaRPr>
          </a:p>
          <a:p>
            <a:pPr fontAlgn="t"/>
            <a:r>
              <a:rPr lang="pt-BR" altLang="pt-BR" sz="1800">
                <a:hlinkMouseOver r:id="" action="ppaction://hlinkfile"/>
              </a:rPr>
              <a:t>  </a:t>
            </a:r>
            <a:r>
              <a:rPr lang="pt-BR" altLang="pt-BR" sz="1300"/>
              <a:t> </a:t>
            </a:r>
            <a:r>
              <a:rPr lang="pt-BR" altLang="pt-BR" sz="1800"/>
              <a:t> </a:t>
            </a:r>
            <a:r>
              <a:rPr lang="pt-BR" altLang="pt-BR" sz="1800">
                <a:hlinkMouseOver r:id="" action="ppaction://hlinkfile"/>
              </a:rPr>
              <a:t>  </a:t>
            </a:r>
            <a:r>
              <a:rPr lang="pt-BR" altLang="pt-BR" sz="1300"/>
              <a:t> </a:t>
            </a:r>
            <a:r>
              <a:rPr lang="pt-BR" altLang="pt-BR" sz="1800"/>
              <a:t> </a:t>
            </a:r>
            <a:r>
              <a:rPr lang="pt-BR" altLang="pt-BR" sz="1800">
                <a:hlinkMouseOver r:id="" action="ppaction://hlinkfile"/>
              </a:rPr>
              <a:t>  </a:t>
            </a:r>
            <a:r>
              <a:rPr lang="pt-BR" altLang="pt-BR" sz="1300"/>
              <a:t> </a:t>
            </a:r>
            <a:r>
              <a:rPr lang="pt-BR" altLang="pt-BR" sz="1800"/>
              <a:t> </a:t>
            </a:r>
            <a:r>
              <a:rPr lang="pt-BR" altLang="pt-BR" sz="1800">
                <a:hlinkMouseOver r:id="" action="ppaction://hlinkfile"/>
              </a:rPr>
              <a:t>  </a:t>
            </a:r>
            <a:r>
              <a:rPr lang="pt-BR" altLang="pt-BR" sz="1300"/>
              <a:t> </a:t>
            </a:r>
            <a:r>
              <a:rPr lang="pt-BR" altLang="pt-BR" sz="1800"/>
              <a:t> </a:t>
            </a:r>
            <a:r>
              <a:rPr lang="pt-BR" altLang="pt-BR" sz="1800">
                <a:hlinkMouseOver r:id="" action="ppaction://hlinkfile"/>
              </a:rPr>
              <a:t>  </a:t>
            </a:r>
            <a:r>
              <a:rPr lang="pt-BR" altLang="pt-BR" sz="1300"/>
              <a:t> </a:t>
            </a:r>
            <a:r>
              <a:rPr lang="pt-BR" altLang="pt-BR" sz="1800"/>
              <a:t> </a:t>
            </a:r>
            <a:r>
              <a:rPr lang="pt-BR" altLang="pt-BR" sz="1800">
                <a:hlinkMouseOver r:id="" action="ppaction://hlinkfile"/>
              </a:rPr>
              <a:t>  </a:t>
            </a:r>
            <a:r>
              <a:rPr lang="pt-BR" altLang="pt-BR" sz="1300"/>
              <a:t> </a:t>
            </a:r>
            <a:r>
              <a:rPr lang="pt-BR" altLang="pt-BR" sz="1800"/>
              <a:t>  </a:t>
            </a:r>
            <a:r>
              <a:rPr lang="pt-BR" altLang="pt-BR" sz="1000" b="1">
                <a:hlinkClick r:id="rId10"/>
                <a:hlinkMouseOver r:id="" action="ppaction://hlinkfile"/>
              </a:rPr>
              <a:t>  </a:t>
            </a:r>
            <a:r>
              <a:rPr lang="pt-BR" altLang="pt-BR" sz="1300" b="1"/>
              <a:t> </a:t>
            </a:r>
            <a:r>
              <a:rPr lang="pt-BR" altLang="pt-BR" sz="1000" b="1"/>
              <a:t>   </a:t>
            </a:r>
            <a:r>
              <a:rPr lang="pt-BR" altLang="pt-BR" sz="800"/>
              <a:t> </a:t>
            </a:r>
            <a:endParaRPr lang="pt-BR" altLang="pt-BR" sz="1000" b="1"/>
          </a:p>
          <a:p>
            <a:pPr fontAlgn="t"/>
            <a:r>
              <a:rPr lang="pt-BR" altLang="pt-BR" sz="1000" b="1">
                <a:solidFill>
                  <a:srgbClr val="000000"/>
                </a:solidFill>
                <a:hlinkClick r:id="rId13" tooltip="Show full info about paper"/>
              </a:rPr>
              <a:t>Cesarean Versus Vaginal Delivery: Long-term Infant Outcomes and the Hygiene Hypothesis.</a:t>
            </a:r>
            <a:endParaRPr lang="fr-FR" altLang="pt-BR" sz="1800"/>
          </a:p>
        </p:txBody>
      </p:sp>
    </p:spTree>
    <p:extLst>
      <p:ext uri="{BB962C8B-B14F-4D97-AF65-F5344CB8AC3E}">
        <p14:creationId xmlns:p14="http://schemas.microsoft.com/office/powerpoint/2010/main" val="67764203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23950"/>
            <a:ext cx="8877300" cy="560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6" name="CaixaDeTexto 1"/>
          <p:cNvSpPr txBox="1">
            <a:spLocks noChangeArrowheads="1"/>
          </p:cNvSpPr>
          <p:nvPr/>
        </p:nvSpPr>
        <p:spPr bwMode="auto">
          <a:xfrm>
            <a:off x="250825" y="446088"/>
            <a:ext cx="90344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pt-BR" altLang="pt-BR" sz="2600" b="1"/>
              <a:t>Configuração da flora intestinal – uma questão de saúde pública</a:t>
            </a:r>
          </a:p>
        </p:txBody>
      </p:sp>
    </p:spTree>
    <p:extLst>
      <p:ext uri="{BB962C8B-B14F-4D97-AF65-F5344CB8AC3E}">
        <p14:creationId xmlns:p14="http://schemas.microsoft.com/office/powerpoint/2010/main" val="3963508611"/>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33412"/>
          </a:xfrm>
        </p:spPr>
        <p:txBody>
          <a:bodyPr rtlCol="0">
            <a:normAutofit fontScale="90000"/>
          </a:bodyPr>
          <a:lstStyle/>
          <a:p>
            <a:pPr eaLnBrk="1" fontAlgn="auto" hangingPunct="1">
              <a:spcAft>
                <a:spcPts val="0"/>
              </a:spcAft>
              <a:defRPr/>
            </a:pPr>
            <a:r>
              <a:rPr lang="pt-BR" b="1" dirty="0" smtClean="0">
                <a:solidFill>
                  <a:schemeClr val="accent2">
                    <a:lumMod val="50000"/>
                  </a:schemeClr>
                </a:solidFill>
                <a:ea typeface="+mj-ea"/>
                <a:cs typeface="+mj-cs"/>
              </a:rPr>
              <a:t>Propostas</a:t>
            </a:r>
            <a:endParaRPr lang="pt-BR" b="1" dirty="0">
              <a:solidFill>
                <a:schemeClr val="accent2">
                  <a:lumMod val="50000"/>
                </a:schemeClr>
              </a:solidFill>
              <a:ea typeface="+mj-ea"/>
              <a:cs typeface="+mj-cs"/>
            </a:endParaRPr>
          </a:p>
        </p:txBody>
      </p:sp>
      <p:sp>
        <p:nvSpPr>
          <p:cNvPr id="3" name="Espaço Reservado para Conteúdo 2"/>
          <p:cNvSpPr>
            <a:spLocks noGrp="1"/>
          </p:cNvSpPr>
          <p:nvPr>
            <p:ph idx="1"/>
          </p:nvPr>
        </p:nvSpPr>
        <p:spPr>
          <a:xfrm>
            <a:off x="5580063" y="1266825"/>
            <a:ext cx="3240087" cy="5183188"/>
          </a:xfrm>
        </p:spPr>
        <p:txBody>
          <a:bodyPr>
            <a:normAutofit/>
          </a:bodyPr>
          <a:lstStyle/>
          <a:p>
            <a:pPr eaLnBrk="1" hangingPunct="1">
              <a:lnSpc>
                <a:spcPct val="80000"/>
              </a:lnSpc>
            </a:pPr>
            <a:r>
              <a:rPr lang="pt-BR" altLang="pt-BR" sz="2500" b="1" smtClean="0">
                <a:solidFill>
                  <a:srgbClr val="632523"/>
                </a:solidFill>
              </a:rPr>
              <a:t>Acompanhantes – disk-denúncia e responsabilização</a:t>
            </a:r>
          </a:p>
          <a:p>
            <a:pPr eaLnBrk="1" hangingPunct="1">
              <a:lnSpc>
                <a:spcPct val="80000"/>
              </a:lnSpc>
            </a:pPr>
            <a:r>
              <a:rPr lang="pt-BR" altLang="pt-BR" sz="2500" b="1" smtClean="0"/>
              <a:t>Centro de parto normal-escola Já</a:t>
            </a:r>
          </a:p>
          <a:p>
            <a:pPr eaLnBrk="1" hangingPunct="1">
              <a:lnSpc>
                <a:spcPct val="80000"/>
              </a:lnSpc>
            </a:pPr>
            <a:r>
              <a:rPr lang="pt-BR" altLang="pt-BR" sz="2500" b="1" smtClean="0">
                <a:solidFill>
                  <a:srgbClr val="632523"/>
                </a:solidFill>
              </a:rPr>
              <a:t>Notificação de violência </a:t>
            </a:r>
          </a:p>
          <a:p>
            <a:pPr eaLnBrk="1" hangingPunct="1">
              <a:lnSpc>
                <a:spcPct val="80000"/>
              </a:lnSpc>
            </a:pPr>
            <a:r>
              <a:rPr lang="pt-BR" altLang="pt-BR" sz="2500" b="1" smtClean="0"/>
              <a:t>Mudanças na formação, com contato direto das mulheres que se sentem violentadas violentadas com os alunos</a:t>
            </a:r>
          </a:p>
        </p:txBody>
      </p:sp>
      <p:pic>
        <p:nvPicPr>
          <p:cNvPr id="532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268413"/>
            <a:ext cx="4535487"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9220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68313" y="260350"/>
            <a:ext cx="8229600" cy="1143000"/>
          </a:xfrm>
        </p:spPr>
        <p:txBody>
          <a:bodyPr/>
          <a:lstStyle/>
          <a:p>
            <a:pPr eaLnBrk="1" hangingPunct="1"/>
            <a:r>
              <a:rPr lang="en-US" altLang="pt-BR" sz="2800" b="1" smtClean="0"/>
              <a:t>Recomendações Comissão Parlamentar Mista de Inquérito Senado Junho 2013 </a:t>
            </a:r>
          </a:p>
        </p:txBody>
      </p:sp>
      <p:sp>
        <p:nvSpPr>
          <p:cNvPr id="3" name="Content Placeholder 2"/>
          <p:cNvSpPr>
            <a:spLocks noGrp="1"/>
          </p:cNvSpPr>
          <p:nvPr>
            <p:ph idx="1"/>
          </p:nvPr>
        </p:nvSpPr>
        <p:spPr>
          <a:xfrm>
            <a:off x="457200" y="1600200"/>
            <a:ext cx="8229600" cy="4997450"/>
          </a:xfrm>
        </p:spPr>
        <p:txBody>
          <a:bodyPr>
            <a:normAutofit/>
          </a:bodyPr>
          <a:lstStyle/>
          <a:p>
            <a:pPr eaLnBrk="1" hangingPunct="1">
              <a:lnSpc>
                <a:spcPct val="80000"/>
              </a:lnSpc>
            </a:pPr>
            <a:r>
              <a:rPr lang="en-US" altLang="pt-BR" sz="2600" smtClean="0"/>
              <a:t>Que o Ligue 180, da Secretaria de Políticas para as Mulheres receba denúncias de violência no parto e capacite as atendentes para isso; </a:t>
            </a:r>
          </a:p>
          <a:p>
            <a:pPr eaLnBrk="1" hangingPunct="1">
              <a:lnSpc>
                <a:spcPct val="80000"/>
              </a:lnSpc>
            </a:pPr>
            <a:r>
              <a:rPr lang="en-US" altLang="pt-BR" sz="2600" smtClean="0"/>
              <a:t>Alteração na Lei 11.108/2005 para incluir punição em caso de descumprimento; </a:t>
            </a:r>
          </a:p>
          <a:p>
            <a:pPr eaLnBrk="1" hangingPunct="1">
              <a:lnSpc>
                <a:spcPct val="80000"/>
              </a:lnSpc>
            </a:pPr>
            <a:r>
              <a:rPr lang="en-US" altLang="pt-BR" sz="2600" smtClean="0"/>
              <a:t>Alteração da Lei 8.080/1990 garantir expressamente no texto legal o direito a acompanhante no parte nos serviços de saúde públicos e privados e inclusão de punição em caso de descumprimento. </a:t>
            </a:r>
          </a:p>
          <a:p>
            <a:pPr eaLnBrk="1" hangingPunct="1">
              <a:lnSpc>
                <a:spcPct val="80000"/>
              </a:lnSpc>
            </a:pPr>
            <a:r>
              <a:rPr lang="en-US" altLang="pt-BR" sz="2600" smtClean="0"/>
              <a:t>Capacitação dos profissionais de saúde para o abortamento humanizado em conformidade com a Norma Técnica do Ministério da Saúde. </a:t>
            </a:r>
          </a:p>
          <a:p>
            <a:pPr eaLnBrk="1" hangingPunct="1">
              <a:lnSpc>
                <a:spcPct val="80000"/>
              </a:lnSpc>
            </a:pPr>
            <a:r>
              <a:rPr lang="en-US" altLang="pt-BR" sz="1400" smtClean="0"/>
              <a:t>COMISSÃO PARLAMENTAR MISTA DE INQUÉRITO </a:t>
            </a:r>
            <a:r>
              <a:rPr lang="en-US" altLang="en-US" sz="1400" smtClean="0"/>
              <a:t>“</a:t>
            </a:r>
            <a:r>
              <a:rPr lang="en-US" altLang="ja-JP" sz="1400" smtClean="0"/>
              <a:t>Com a finalidade de investigar a situação da violência contra a mulher no Brasil e apurar denúncias de omissão por parte do poder público com relação à aplicação de instrumentos instituídos em lei para proteger as mulheres em situação de violência</a:t>
            </a:r>
            <a:r>
              <a:rPr lang="en-US" altLang="en-US" sz="1400" smtClean="0"/>
              <a:t>”</a:t>
            </a:r>
            <a:r>
              <a:rPr lang="en-US" altLang="ja-JP" sz="1400" smtClean="0"/>
              <a:t>. RELATÓRIO FINAL </a:t>
            </a:r>
          </a:p>
          <a:p>
            <a:pPr eaLnBrk="1" hangingPunct="1">
              <a:lnSpc>
                <a:spcPct val="80000"/>
              </a:lnSpc>
            </a:pPr>
            <a:endParaRPr lang="en-US" altLang="pt-BR" sz="2500" smtClean="0"/>
          </a:p>
          <a:p>
            <a:pPr eaLnBrk="1" hangingPunct="1">
              <a:lnSpc>
                <a:spcPct val="80000"/>
              </a:lnSpc>
            </a:pPr>
            <a:endParaRPr lang="en-US" altLang="pt-BR" sz="2500" smtClean="0"/>
          </a:p>
        </p:txBody>
      </p:sp>
    </p:spTree>
    <p:extLst>
      <p:ext uri="{BB962C8B-B14F-4D97-AF65-F5344CB8AC3E}">
        <p14:creationId xmlns:p14="http://schemas.microsoft.com/office/powerpoint/2010/main" val="288945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normAutofit/>
          </a:bodyPr>
          <a:lstStyle/>
          <a:p>
            <a:r>
              <a:rPr lang="pt-BR" b="1" dirty="0" err="1"/>
              <a:t>Maternity</a:t>
            </a:r>
            <a:r>
              <a:rPr lang="pt-BR" b="1" dirty="0"/>
              <a:t> </a:t>
            </a:r>
            <a:r>
              <a:rPr lang="pt-BR" b="1" dirty="0" err="1"/>
              <a:t>Safety</a:t>
            </a:r>
            <a:r>
              <a:rPr lang="pt-BR" b="1" dirty="0"/>
              <a:t> </a:t>
            </a:r>
            <a:r>
              <a:rPr lang="pt-BR" b="1" dirty="0" err="1"/>
              <a:t>Thermometer</a:t>
            </a:r>
            <a:endParaRPr lang="pt-BR" b="1" dirty="0"/>
          </a:p>
        </p:txBody>
      </p:sp>
      <p:sp>
        <p:nvSpPr>
          <p:cNvPr id="3" name="Espaço Reservado para Conteúdo 2"/>
          <p:cNvSpPr>
            <a:spLocks noGrp="1"/>
          </p:cNvSpPr>
          <p:nvPr>
            <p:ph idx="1"/>
          </p:nvPr>
        </p:nvSpPr>
        <p:spPr>
          <a:xfrm>
            <a:off x="822960" y="1813520"/>
            <a:ext cx="7543800" cy="4642872"/>
          </a:xfrm>
        </p:spPr>
        <p:txBody>
          <a:bodyPr>
            <a:noAutofit/>
          </a:bodyPr>
          <a:lstStyle/>
          <a:p>
            <a:pPr marL="0" indent="0">
              <a:lnSpc>
                <a:spcPct val="150000"/>
              </a:lnSpc>
              <a:buNone/>
            </a:pPr>
            <a:r>
              <a:rPr lang="pt-BR" sz="2600" dirty="0"/>
              <a:t>“O NHS ´</a:t>
            </a:r>
            <a:r>
              <a:rPr lang="pt-BR" sz="2600" dirty="0" err="1"/>
              <a:t>Maternity</a:t>
            </a:r>
            <a:r>
              <a:rPr lang="pt-BR" sz="2600" dirty="0"/>
              <a:t> </a:t>
            </a:r>
            <a:r>
              <a:rPr lang="pt-BR" sz="2600" dirty="0" err="1"/>
              <a:t>Safety</a:t>
            </a:r>
            <a:r>
              <a:rPr lang="pt-BR" sz="2600" dirty="0"/>
              <a:t> </a:t>
            </a:r>
            <a:r>
              <a:rPr lang="pt-BR" sz="2600" dirty="0" err="1"/>
              <a:t>Thermometer</a:t>
            </a:r>
            <a:r>
              <a:rPr lang="pt-BR" sz="2600" dirty="0"/>
              <a:t>´ permite às equipes das maternidades ´checarem a temperatura´ dos danos e registrar a proporção de mães que receberam “</a:t>
            </a:r>
            <a:r>
              <a:rPr lang="pt-BR" sz="2600" dirty="0" err="1"/>
              <a:t>harm</a:t>
            </a:r>
            <a:r>
              <a:rPr lang="pt-BR" sz="2600" dirty="0"/>
              <a:t> </a:t>
            </a:r>
            <a:r>
              <a:rPr lang="pt-BR" sz="2600" dirty="0" err="1"/>
              <a:t>free</a:t>
            </a:r>
            <a:r>
              <a:rPr lang="pt-BR" sz="2600" dirty="0"/>
              <a:t> </a:t>
            </a:r>
            <a:r>
              <a:rPr lang="pt-BR" sz="2600" dirty="0" err="1"/>
              <a:t>care</a:t>
            </a:r>
            <a:r>
              <a:rPr lang="pt-BR" sz="2600" dirty="0" smtClean="0"/>
              <a:t>”, </a:t>
            </a:r>
            <a:r>
              <a:rPr lang="pt-BR" sz="2600" dirty="0"/>
              <a:t>mas também registra o número de dano(s) associado aos cuidados na assistência obstétrica. O “</a:t>
            </a:r>
            <a:r>
              <a:rPr lang="pt-BR" sz="2600" dirty="0" err="1"/>
              <a:t>Maternity</a:t>
            </a:r>
            <a:r>
              <a:rPr lang="pt-BR" sz="2600" dirty="0"/>
              <a:t> </a:t>
            </a:r>
            <a:r>
              <a:rPr lang="pt-BR" sz="2600" dirty="0" err="1"/>
              <a:t>Safety</a:t>
            </a:r>
            <a:r>
              <a:rPr lang="pt-BR" sz="2600" dirty="0"/>
              <a:t> </a:t>
            </a:r>
            <a:r>
              <a:rPr lang="pt-BR" sz="2600" dirty="0" err="1"/>
              <a:t>Thermometer</a:t>
            </a:r>
            <a:r>
              <a:rPr lang="pt-BR" sz="2600" dirty="0"/>
              <a:t>” mede dano perineal e/ou trauma abdominal, hemorragia pós-parto, infecção, separação mãe-bebê e segurança emocional</a:t>
            </a:r>
            <a:r>
              <a:rPr lang="pt-BR" sz="2600" dirty="0" smtClean="0"/>
              <a:t>.” </a:t>
            </a:r>
            <a:r>
              <a:rPr lang="pt-BR" sz="2600" dirty="0"/>
              <a:t>(NHS, 2013 – tradução </a:t>
            </a:r>
            <a:r>
              <a:rPr lang="pt-BR" sz="2600" dirty="0" smtClean="0"/>
              <a:t>livre)</a:t>
            </a:r>
          </a:p>
          <a:p>
            <a:pPr marL="0" indent="0" algn="r">
              <a:lnSpc>
                <a:spcPct val="150000"/>
              </a:lnSpc>
              <a:buNone/>
            </a:pPr>
            <a:r>
              <a:rPr lang="pt-BR" sz="2600" dirty="0" smtClean="0"/>
              <a:t>http</a:t>
            </a:r>
            <a:r>
              <a:rPr lang="pt-BR" sz="2600" dirty="0"/>
              <a:t>://www.safetythermometer.nhs.uk/</a:t>
            </a:r>
          </a:p>
        </p:txBody>
      </p:sp>
    </p:spTree>
    <p:extLst>
      <p:ext uri="{BB962C8B-B14F-4D97-AF65-F5344CB8AC3E}">
        <p14:creationId xmlns:p14="http://schemas.microsoft.com/office/powerpoint/2010/main" val="2242617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2960" y="272956"/>
            <a:ext cx="7543800" cy="1450757"/>
          </a:xfrm>
        </p:spPr>
        <p:txBody>
          <a:bodyPr/>
          <a:lstStyle/>
          <a:p>
            <a:r>
              <a:rPr lang="pt-BR" b="1" dirty="0"/>
              <a:t>Termômetro de Segurança Materna</a:t>
            </a:r>
          </a:p>
        </p:txBody>
      </p:sp>
      <p:sp>
        <p:nvSpPr>
          <p:cNvPr id="3" name="Espaço Reservado para Conteúdo 2"/>
          <p:cNvSpPr>
            <a:spLocks noGrp="1"/>
          </p:cNvSpPr>
          <p:nvPr>
            <p:ph idx="1"/>
          </p:nvPr>
        </p:nvSpPr>
        <p:spPr>
          <a:xfrm>
            <a:off x="822960" y="1752337"/>
            <a:ext cx="7543800" cy="4894730"/>
          </a:xfrm>
        </p:spPr>
        <p:txBody>
          <a:bodyPr>
            <a:noAutofit/>
          </a:bodyPr>
          <a:lstStyle/>
          <a:p>
            <a:pPr>
              <a:lnSpc>
                <a:spcPct val="150000"/>
              </a:lnSpc>
            </a:pPr>
            <a:r>
              <a:rPr lang="pt-BR" b="1" dirty="0" smtClean="0"/>
              <a:t>Dano perineal</a:t>
            </a:r>
            <a:r>
              <a:rPr lang="pt-BR" dirty="0" smtClean="0"/>
              <a:t>: laceração e </a:t>
            </a:r>
            <a:r>
              <a:rPr lang="pt-BR" dirty="0" err="1" smtClean="0"/>
              <a:t>episiotomia</a:t>
            </a:r>
            <a:r>
              <a:rPr lang="pt-BR" dirty="0" smtClean="0"/>
              <a:t> </a:t>
            </a:r>
          </a:p>
          <a:p>
            <a:pPr>
              <a:lnSpc>
                <a:spcPct val="150000"/>
              </a:lnSpc>
            </a:pPr>
            <a:r>
              <a:rPr lang="pt-BR" b="1" dirty="0"/>
              <a:t>T</a:t>
            </a:r>
            <a:r>
              <a:rPr lang="pt-BR" b="1" dirty="0" smtClean="0"/>
              <a:t>rauma abdominal</a:t>
            </a:r>
            <a:r>
              <a:rPr lang="pt-BR" dirty="0" smtClean="0"/>
              <a:t>: cesárea ou </a:t>
            </a:r>
            <a:r>
              <a:rPr lang="pt-BR" dirty="0" err="1" smtClean="0"/>
              <a:t>laparotomia</a:t>
            </a:r>
            <a:endParaRPr lang="pt-BR" dirty="0" smtClean="0"/>
          </a:p>
          <a:p>
            <a:pPr>
              <a:lnSpc>
                <a:spcPct val="150000"/>
              </a:lnSpc>
            </a:pPr>
            <a:r>
              <a:rPr lang="pt-BR" b="1" dirty="0"/>
              <a:t>H</a:t>
            </a:r>
            <a:r>
              <a:rPr lang="pt-BR" b="1" dirty="0" smtClean="0"/>
              <a:t>emorragia pós-parto</a:t>
            </a:r>
            <a:r>
              <a:rPr lang="pt-BR" dirty="0" smtClean="0"/>
              <a:t>: </a:t>
            </a:r>
          </a:p>
          <a:p>
            <a:pPr>
              <a:lnSpc>
                <a:spcPct val="150000"/>
              </a:lnSpc>
            </a:pPr>
            <a:r>
              <a:rPr lang="pt-BR" b="1" dirty="0" smtClean="0"/>
              <a:t>Infecção</a:t>
            </a:r>
            <a:r>
              <a:rPr lang="pt-BR" dirty="0" smtClean="0"/>
              <a:t>: trato urinário, mastite, ferida perineal, cesárea, </a:t>
            </a:r>
            <a:r>
              <a:rPr lang="pt-BR" dirty="0" err="1" smtClean="0"/>
              <a:t>laparotomia</a:t>
            </a:r>
            <a:r>
              <a:rPr lang="pt-BR" dirty="0" smtClean="0"/>
              <a:t>, uterina</a:t>
            </a:r>
          </a:p>
          <a:p>
            <a:pPr>
              <a:lnSpc>
                <a:spcPct val="150000"/>
              </a:lnSpc>
            </a:pPr>
            <a:r>
              <a:rPr lang="pt-BR" b="1" dirty="0" smtClean="0"/>
              <a:t>Bebê</a:t>
            </a:r>
            <a:r>
              <a:rPr lang="pt-BR" dirty="0" smtClean="0"/>
              <a:t>: </a:t>
            </a:r>
            <a:r>
              <a:rPr lang="pt-BR" dirty="0" err="1" smtClean="0"/>
              <a:t>apgar</a:t>
            </a:r>
            <a:r>
              <a:rPr lang="pt-BR" dirty="0" smtClean="0"/>
              <a:t> &lt;7 (5º min), transferência, UTI neonatal</a:t>
            </a:r>
          </a:p>
          <a:p>
            <a:pPr>
              <a:lnSpc>
                <a:spcPct val="150000"/>
              </a:lnSpc>
            </a:pPr>
            <a:r>
              <a:rPr lang="pt-BR" b="1" dirty="0"/>
              <a:t>S</a:t>
            </a:r>
            <a:r>
              <a:rPr lang="pt-BR" b="1" dirty="0" smtClean="0"/>
              <a:t>egurança emocional</a:t>
            </a:r>
            <a:r>
              <a:rPr lang="pt-BR" dirty="0" smtClean="0"/>
              <a:t>: separação mãe-bebê, deixada sozinha pela equipe quando preocupada, preocupação sobre segurança durante assistência levada em consideração, dúvida que não foi sanada.</a:t>
            </a:r>
            <a:endParaRPr lang="pt-BR" dirty="0"/>
          </a:p>
        </p:txBody>
      </p:sp>
    </p:spTree>
    <p:extLst>
      <p:ext uri="{BB962C8B-B14F-4D97-AF65-F5344CB8AC3E}">
        <p14:creationId xmlns:p14="http://schemas.microsoft.com/office/powerpoint/2010/main" val="3009953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body"/>
          </p:nvPr>
        </p:nvSpPr>
        <p:spPr>
          <a:xfrm>
            <a:off x="-107950" y="-100013"/>
            <a:ext cx="9001125" cy="6408738"/>
          </a:xfrm>
        </p:spPr>
        <p:txBody>
          <a:bodyPr anchor="t">
            <a:normAutofit/>
          </a:bodyPr>
          <a:lstStyle/>
          <a:p>
            <a:pPr marL="741363" lvl="4" indent="30163" algn="l" eaLnBrk="1" hangingPunct="1">
              <a:lnSpc>
                <a:spcPct val="81000"/>
              </a:lnSpc>
              <a:spcBef>
                <a:spcPts val="600"/>
              </a:spcBef>
              <a:tabLst>
                <a:tab pos="3940175" algn="ctr"/>
                <a:tab pos="7720013" algn="r"/>
                <a:tab pos="8531225" algn="l"/>
                <a:tab pos="8980488" algn="l"/>
              </a:tabLst>
            </a:pPr>
            <a:endParaRPr lang="en-GB" altLang="pt-BR" sz="2400" b="1" smtClean="0">
              <a:solidFill>
                <a:srgbClr val="7030A0"/>
              </a:solidFill>
              <a:latin typeface="Calibri" pitchFamily="34" charset="0"/>
            </a:endParaRPr>
          </a:p>
          <a:p>
            <a:pPr marL="741363" lvl="4" indent="30163" algn="l" eaLnBrk="1" hangingPunct="1">
              <a:lnSpc>
                <a:spcPct val="81000"/>
              </a:lnSpc>
              <a:spcBef>
                <a:spcPts val="600"/>
              </a:spcBef>
              <a:tabLst>
                <a:tab pos="3940175" algn="ctr"/>
                <a:tab pos="7720013" algn="r"/>
                <a:tab pos="8531225" algn="l"/>
                <a:tab pos="8980488" algn="l"/>
              </a:tabLst>
            </a:pPr>
            <a:r>
              <a:rPr lang="en-US" altLang="pt-BR" sz="2400" b="1" smtClean="0">
                <a:solidFill>
                  <a:srgbClr val="7030A0"/>
                </a:solidFill>
                <a:latin typeface="Calibri" pitchFamily="34" charset="0"/>
              </a:rPr>
              <a:t>INTERVENÇÕES DURANTE O PARTO</a:t>
            </a:r>
            <a:endParaRPr lang="en-GB" altLang="pt-BR" sz="2400" b="1" smtClean="0">
              <a:solidFill>
                <a:srgbClr val="7030A0"/>
              </a:solidFill>
              <a:latin typeface="Calibri" pitchFamily="34" charset="0"/>
            </a:endParaRPr>
          </a:p>
          <a:p>
            <a:pPr marL="741363" lvl="4" indent="30163" algn="l" eaLnBrk="1" hangingPunct="1">
              <a:lnSpc>
                <a:spcPct val="81000"/>
              </a:lnSpc>
              <a:spcBef>
                <a:spcPts val="600"/>
              </a:spcBef>
              <a:tabLst>
                <a:tab pos="3940175" algn="ctr"/>
                <a:tab pos="7720013" algn="r"/>
                <a:tab pos="8531225" algn="l"/>
                <a:tab pos="8980488" algn="l"/>
              </a:tabLst>
            </a:pPr>
            <a:r>
              <a:rPr lang="en-GB" altLang="pt-BR" sz="1600" b="1" smtClean="0">
                <a:latin typeface="Calibri" pitchFamily="34" charset="0"/>
              </a:rPr>
              <a:t>   </a:t>
            </a:r>
          </a:p>
          <a:p>
            <a:pPr marL="741363" lvl="4" indent="30163" algn="l" eaLnBrk="1" hangingPunct="1">
              <a:lnSpc>
                <a:spcPct val="81000"/>
              </a:lnSpc>
              <a:spcBef>
                <a:spcPts val="600"/>
              </a:spcBef>
              <a:tabLst>
                <a:tab pos="3940175" algn="ctr"/>
                <a:tab pos="7720013" algn="r"/>
                <a:tab pos="8531225" algn="l"/>
                <a:tab pos="8980488" algn="l"/>
              </a:tabLst>
            </a:pPr>
            <a:endParaRPr lang="en-GB" altLang="pt-BR" sz="1600" b="1" smtClean="0">
              <a:latin typeface="Calibri" pitchFamily="34" charset="0"/>
            </a:endParaRPr>
          </a:p>
          <a:p>
            <a:pPr marL="741363" lvl="4" indent="30163" algn="l" eaLnBrk="1" hangingPunct="1">
              <a:lnSpc>
                <a:spcPct val="81000"/>
              </a:lnSpc>
              <a:spcBef>
                <a:spcPts val="600"/>
              </a:spcBef>
              <a:tabLst>
                <a:tab pos="3940175" algn="ctr"/>
                <a:tab pos="7720013" algn="r"/>
                <a:tab pos="8531225" algn="l"/>
                <a:tab pos="8980488" algn="l"/>
              </a:tabLst>
            </a:pPr>
            <a:endParaRPr lang="en-GB" altLang="pt-BR" sz="1600" b="1" smtClean="0">
              <a:latin typeface="Calibri" pitchFamily="34" charset="0"/>
            </a:endParaRPr>
          </a:p>
          <a:p>
            <a:pPr marL="741363" lvl="4" indent="30163" algn="l" eaLnBrk="1" hangingPunct="1">
              <a:lnSpc>
                <a:spcPct val="81000"/>
              </a:lnSpc>
              <a:spcBef>
                <a:spcPts val="600"/>
              </a:spcBef>
              <a:tabLst>
                <a:tab pos="3940175" algn="ctr"/>
                <a:tab pos="7720013" algn="r"/>
                <a:tab pos="8531225" algn="l"/>
                <a:tab pos="8980488" algn="l"/>
              </a:tabLst>
            </a:pPr>
            <a:endParaRPr lang="en-GB" altLang="pt-BR" sz="1600" b="1" smtClean="0">
              <a:latin typeface="Calibri" pitchFamily="34" charset="0"/>
            </a:endParaRPr>
          </a:p>
          <a:p>
            <a:pPr marL="741363" lvl="4" indent="30163" algn="l" eaLnBrk="1" hangingPunct="1">
              <a:lnSpc>
                <a:spcPct val="81000"/>
              </a:lnSpc>
              <a:spcBef>
                <a:spcPts val="600"/>
              </a:spcBef>
              <a:tabLst>
                <a:tab pos="3940175" algn="ctr"/>
                <a:tab pos="7720013" algn="r"/>
                <a:tab pos="8531225" algn="l"/>
                <a:tab pos="8980488" algn="l"/>
              </a:tabLst>
            </a:pPr>
            <a:endParaRPr lang="en-GB" altLang="pt-BR" sz="1600" b="1" smtClean="0">
              <a:latin typeface="Calibri" pitchFamily="34" charset="0"/>
              <a:ea typeface="Calibri" pitchFamily="34" charset="0"/>
            </a:endParaRPr>
          </a:p>
          <a:p>
            <a:pPr marL="741363" lvl="4" indent="30163" algn="l" eaLnBrk="1" hangingPunct="1">
              <a:lnSpc>
                <a:spcPct val="81000"/>
              </a:lnSpc>
              <a:spcBef>
                <a:spcPts val="600"/>
              </a:spcBef>
              <a:tabLst>
                <a:tab pos="3940175" algn="ctr"/>
                <a:tab pos="7720013" algn="r"/>
                <a:tab pos="8531225" algn="l"/>
                <a:tab pos="8980488" algn="l"/>
              </a:tabLst>
            </a:pPr>
            <a:endParaRPr lang="en-GB" altLang="pt-BR" sz="2400" b="1" smtClean="0">
              <a:solidFill>
                <a:srgbClr val="7030A0"/>
              </a:solidFill>
              <a:latin typeface="Calibri" pitchFamily="34" charset="0"/>
              <a:ea typeface="Calibri" pitchFamily="34" charset="0"/>
            </a:endParaRPr>
          </a:p>
          <a:p>
            <a:pPr marL="741363" lvl="4" indent="30163" algn="l" eaLnBrk="1" hangingPunct="1">
              <a:lnSpc>
                <a:spcPct val="81000"/>
              </a:lnSpc>
              <a:spcBef>
                <a:spcPts val="600"/>
              </a:spcBef>
              <a:tabLst>
                <a:tab pos="3940175" algn="ctr"/>
                <a:tab pos="7720013" algn="r"/>
                <a:tab pos="8531225" algn="l"/>
                <a:tab pos="8980488" algn="l"/>
              </a:tabLst>
            </a:pPr>
            <a:endParaRPr lang="en-GB" altLang="pt-BR" sz="2400" b="1" smtClean="0">
              <a:solidFill>
                <a:srgbClr val="7030A0"/>
              </a:solidFill>
              <a:latin typeface="Calibri" pitchFamily="34" charset="0"/>
              <a:ea typeface="Calibri" pitchFamily="34" charset="0"/>
            </a:endParaRPr>
          </a:p>
          <a:p>
            <a:pPr marL="741363" lvl="4" indent="30163" algn="l" eaLnBrk="1" hangingPunct="1">
              <a:lnSpc>
                <a:spcPct val="81000"/>
              </a:lnSpc>
              <a:spcBef>
                <a:spcPts val="600"/>
              </a:spcBef>
              <a:tabLst>
                <a:tab pos="3940175" algn="ctr"/>
                <a:tab pos="7720013" algn="r"/>
                <a:tab pos="8531225" algn="l"/>
                <a:tab pos="8980488" algn="l"/>
              </a:tabLst>
            </a:pPr>
            <a:endParaRPr lang="en-GB" altLang="pt-BR" sz="2400" b="1" smtClean="0">
              <a:solidFill>
                <a:srgbClr val="7030A0"/>
              </a:solidFill>
              <a:latin typeface="Calibri" pitchFamily="34" charset="0"/>
              <a:ea typeface="Calibri" pitchFamily="34" charset="0"/>
            </a:endParaRPr>
          </a:p>
          <a:p>
            <a:pPr marL="741363" lvl="4" indent="30163" algn="l" eaLnBrk="1" hangingPunct="1">
              <a:lnSpc>
                <a:spcPct val="81000"/>
              </a:lnSpc>
              <a:spcBef>
                <a:spcPts val="600"/>
              </a:spcBef>
              <a:tabLst>
                <a:tab pos="3940175" algn="ctr"/>
                <a:tab pos="7720013" algn="r"/>
                <a:tab pos="8531225" algn="l"/>
                <a:tab pos="8980488" algn="l"/>
              </a:tabLst>
            </a:pPr>
            <a:endParaRPr lang="en-GB" altLang="pt-BR" sz="2400" b="1" smtClean="0">
              <a:solidFill>
                <a:srgbClr val="7030A0"/>
              </a:solidFill>
              <a:latin typeface="Calibri" pitchFamily="34" charset="0"/>
            </a:endParaRPr>
          </a:p>
          <a:p>
            <a:pPr marL="741363" lvl="4" indent="30163" algn="l" eaLnBrk="1" hangingPunct="1">
              <a:lnSpc>
                <a:spcPct val="81000"/>
              </a:lnSpc>
              <a:spcBef>
                <a:spcPts val="600"/>
              </a:spcBef>
              <a:tabLst>
                <a:tab pos="3940175" algn="ctr"/>
                <a:tab pos="7720013" algn="r"/>
                <a:tab pos="8531225" algn="l"/>
                <a:tab pos="8980488" algn="l"/>
              </a:tabLst>
            </a:pPr>
            <a:endParaRPr lang="en-GB" altLang="pt-BR" sz="2400" b="1" smtClean="0">
              <a:solidFill>
                <a:srgbClr val="7030A0"/>
              </a:solidFill>
              <a:latin typeface="Arial" pitchFamily="34" charset="0"/>
            </a:endParaRPr>
          </a:p>
          <a:p>
            <a:pPr marL="741363" lvl="4" indent="30163" algn="l" eaLnBrk="1" hangingPunct="1">
              <a:lnSpc>
                <a:spcPct val="81000"/>
              </a:lnSpc>
              <a:spcBef>
                <a:spcPts val="500"/>
              </a:spcBef>
              <a:tabLst>
                <a:tab pos="3940175" algn="ctr"/>
                <a:tab pos="7720013" algn="r"/>
                <a:tab pos="8531225" algn="l"/>
                <a:tab pos="8980488" algn="l"/>
              </a:tabLst>
            </a:pPr>
            <a:endParaRPr lang="en-GB" altLang="pt-BR" sz="2400" b="1" smtClean="0">
              <a:solidFill>
                <a:srgbClr val="000066"/>
              </a:solidFill>
              <a:latin typeface="Arial" pitchFamily="34" charset="0"/>
            </a:endParaRPr>
          </a:p>
          <a:p>
            <a:pPr marL="741363" lvl="4" indent="30163" algn="l" eaLnBrk="1" hangingPunct="1">
              <a:lnSpc>
                <a:spcPct val="81000"/>
              </a:lnSpc>
              <a:spcBef>
                <a:spcPts val="600"/>
              </a:spcBef>
              <a:tabLst>
                <a:tab pos="3940175" algn="ctr"/>
                <a:tab pos="7720013" algn="r"/>
                <a:tab pos="8531225" algn="l"/>
                <a:tab pos="8980488" algn="l"/>
              </a:tabLst>
            </a:pPr>
            <a:endParaRPr lang="en-GB" altLang="pt-BR" sz="2200" b="1" smtClean="0">
              <a:latin typeface="Arial" pitchFamily="34" charset="0"/>
            </a:endParaRPr>
          </a:p>
          <a:p>
            <a:pPr marL="741363" lvl="4" indent="30163" algn="l" eaLnBrk="1" hangingPunct="1">
              <a:lnSpc>
                <a:spcPct val="81000"/>
              </a:lnSpc>
              <a:spcBef>
                <a:spcPts val="600"/>
              </a:spcBef>
              <a:tabLst>
                <a:tab pos="3940175" algn="ctr"/>
                <a:tab pos="7720013" algn="r"/>
                <a:tab pos="8531225" algn="l"/>
                <a:tab pos="8980488" algn="l"/>
              </a:tabLst>
            </a:pPr>
            <a:r>
              <a:rPr lang="en-GB" altLang="pt-BR" sz="2200" b="1" smtClean="0">
                <a:latin typeface="Arial" pitchFamily="34" charset="0"/>
              </a:rPr>
              <a:t>	</a:t>
            </a:r>
            <a:endParaRPr lang="en-GB" altLang="pt-BR" sz="2000" b="1" smtClean="0">
              <a:latin typeface="Arial" pitchFamily="34" charset="0"/>
            </a:endParaRPr>
          </a:p>
          <a:p>
            <a:pPr marL="741363" lvl="4" indent="30163" algn="l" eaLnBrk="1" hangingPunct="1">
              <a:lnSpc>
                <a:spcPct val="81000"/>
              </a:lnSpc>
              <a:spcBef>
                <a:spcPts val="500"/>
              </a:spcBef>
              <a:tabLst>
                <a:tab pos="3940175" algn="ctr"/>
                <a:tab pos="7720013" algn="r"/>
                <a:tab pos="8531225" algn="l"/>
                <a:tab pos="8980488" algn="l"/>
              </a:tabLst>
            </a:pPr>
            <a:endParaRPr lang="en-GB" altLang="pt-BR" sz="2000" b="1" smtClean="0">
              <a:latin typeface="Arial" pitchFamily="34" charset="0"/>
            </a:endParaRPr>
          </a:p>
          <a:p>
            <a:pPr marL="741363" lvl="4" indent="30163" algn="l" eaLnBrk="1" hangingPunct="1">
              <a:lnSpc>
                <a:spcPct val="81000"/>
              </a:lnSpc>
              <a:spcBef>
                <a:spcPts val="500"/>
              </a:spcBef>
              <a:tabLst>
                <a:tab pos="3940175" algn="ctr"/>
                <a:tab pos="7720013" algn="r"/>
                <a:tab pos="8531225" algn="l"/>
                <a:tab pos="8980488" algn="l"/>
              </a:tabLst>
            </a:pPr>
            <a:endParaRPr lang="en-GB" altLang="pt-BR" sz="1800" b="1" smtClean="0">
              <a:latin typeface="Arial" pitchFamily="34" charset="0"/>
            </a:endParaRPr>
          </a:p>
          <a:p>
            <a:pPr marL="741363" lvl="4" indent="30163" algn="l" eaLnBrk="1" hangingPunct="1">
              <a:lnSpc>
                <a:spcPct val="81000"/>
              </a:lnSpc>
              <a:spcBef>
                <a:spcPts val="500"/>
              </a:spcBef>
              <a:tabLst>
                <a:tab pos="3940175" algn="ctr"/>
                <a:tab pos="7720013" algn="r"/>
                <a:tab pos="8531225" algn="l"/>
                <a:tab pos="8980488" algn="l"/>
              </a:tabLst>
            </a:pPr>
            <a:r>
              <a:rPr lang="en-GB" altLang="pt-BR" sz="1800" b="1" smtClean="0">
                <a:latin typeface="Arial" pitchFamily="34" charset="0"/>
              </a:rPr>
              <a:t>	</a:t>
            </a:r>
            <a:endParaRPr lang="en-GB" altLang="pt-BR" sz="1600" b="1" smtClean="0">
              <a:latin typeface="Arial" pitchFamily="34" charset="0"/>
            </a:endParaRPr>
          </a:p>
          <a:p>
            <a:pPr marL="741363" lvl="4" indent="30163" algn="l" eaLnBrk="1" hangingPunct="1">
              <a:lnSpc>
                <a:spcPct val="81000"/>
              </a:lnSpc>
              <a:spcBef>
                <a:spcPts val="500"/>
              </a:spcBef>
              <a:tabLst>
                <a:tab pos="3940175" algn="ctr"/>
                <a:tab pos="7720013" algn="r"/>
                <a:tab pos="8531225" algn="l"/>
                <a:tab pos="8980488" algn="l"/>
              </a:tabLst>
            </a:pPr>
            <a:endParaRPr lang="en-GB" altLang="pt-BR" sz="1600" b="1" smtClean="0">
              <a:latin typeface="Arial" pitchFamily="34" charset="0"/>
            </a:endParaRPr>
          </a:p>
          <a:p>
            <a:pPr marL="741363" lvl="4" indent="30163" algn="l" eaLnBrk="1" hangingPunct="1">
              <a:lnSpc>
                <a:spcPct val="81000"/>
              </a:lnSpc>
              <a:spcBef>
                <a:spcPts val="500"/>
              </a:spcBef>
              <a:tabLst>
                <a:tab pos="3940175" algn="ctr"/>
                <a:tab pos="7720013" algn="r"/>
                <a:tab pos="8531225" algn="l"/>
                <a:tab pos="8980488" algn="l"/>
              </a:tabLst>
            </a:pPr>
            <a:endParaRPr lang="en-GB" altLang="pt-BR" sz="1600" b="1" smtClean="0">
              <a:latin typeface="Arial" pitchFamily="34" charset="0"/>
            </a:endParaRPr>
          </a:p>
          <a:p>
            <a:pPr marL="741363" lvl="4" indent="30163" algn="l" eaLnBrk="1" hangingPunct="1">
              <a:lnSpc>
                <a:spcPct val="81000"/>
              </a:lnSpc>
              <a:spcBef>
                <a:spcPts val="500"/>
              </a:spcBef>
              <a:tabLst>
                <a:tab pos="3940175" algn="ctr"/>
                <a:tab pos="7720013" algn="r"/>
                <a:tab pos="8531225" algn="l"/>
                <a:tab pos="8980488" algn="l"/>
              </a:tabLst>
            </a:pPr>
            <a:endParaRPr lang="en-GB" altLang="pt-BR" sz="2400" smtClean="0">
              <a:latin typeface="Arial" pitchFamily="34" charset="0"/>
            </a:endParaRPr>
          </a:p>
        </p:txBody>
      </p:sp>
      <p:graphicFrame>
        <p:nvGraphicFramePr>
          <p:cNvPr id="4" name="Tabela 3"/>
          <p:cNvGraphicFramePr>
            <a:graphicFrameLocks noGrp="1"/>
          </p:cNvGraphicFramePr>
          <p:nvPr/>
        </p:nvGraphicFramePr>
        <p:xfrm>
          <a:off x="539750" y="765175"/>
          <a:ext cx="8208963" cy="5527679"/>
        </p:xfrm>
        <a:graphic>
          <a:graphicData uri="http://schemas.openxmlformats.org/drawingml/2006/table">
            <a:tbl>
              <a:tblPr/>
              <a:tblGrid>
                <a:gridCol w="1368425"/>
                <a:gridCol w="863600"/>
                <a:gridCol w="936625"/>
                <a:gridCol w="935038"/>
                <a:gridCol w="1152525"/>
                <a:gridCol w="1152525"/>
                <a:gridCol w="936625"/>
                <a:gridCol w="863600"/>
              </a:tblGrid>
              <a:tr h="887413">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 </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Litotomia</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Punção Venosa</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pt-BR" sz="1400" b="1" i="0" u="none" strike="noStrike" cap="none" normalizeH="0" baseline="0" smtClean="0">
                          <a:ln>
                            <a:noFill/>
                          </a:ln>
                          <a:solidFill>
                            <a:srgbClr val="F8F8F8"/>
                          </a:solidFill>
                          <a:effectLst/>
                          <a:latin typeface="Arial" pitchFamily="34" charset="0"/>
                          <a:ea typeface="MS PGothic" pitchFamily="34" charset="-128"/>
                        </a:rPr>
                        <a:t>Ocitocina</a:t>
                      </a:r>
                      <a:endParaRPr kumimoji="0" lang="pt-BR" altLang="pt-BR" sz="1400" b="1" i="0" u="none" strike="noStrike" cap="none" normalizeH="0" baseline="0" smtClean="0">
                        <a:ln>
                          <a:noFill/>
                        </a:ln>
                        <a:solidFill>
                          <a:srgbClr val="F8F8F8"/>
                        </a:solidFill>
                        <a:effectLst/>
                        <a:latin typeface="Arial" pitchFamily="34" charset="0"/>
                        <a:ea typeface="MS PGothic" pitchFamily="34" charset="-128"/>
                      </a:endParaRP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Manobra de Kristeler</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Episiotomia</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Analgesia</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Parto cesariana</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r>
              <a:tr h="277813">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Escolaridade</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 </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 </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pt-BR" altLang="pt-BR" sz="1400" b="1" i="0" u="none" strike="noStrike" cap="none" normalizeH="0" baseline="0" smtClean="0">
                        <a:ln>
                          <a:noFill/>
                        </a:ln>
                        <a:solidFill>
                          <a:srgbClr val="F8F8F8"/>
                        </a:solidFill>
                        <a:effectLst/>
                        <a:latin typeface="Arial" pitchFamily="34" charset="0"/>
                        <a:ea typeface="MS PGothic" pitchFamily="34" charset="-128"/>
                      </a:endParaRP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 </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 </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 </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 </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r>
              <a:tr h="26987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Menos que EF</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92,4</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66,0</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pt-BR" sz="1400" b="0" i="0" u="none" strike="noStrike" cap="none" normalizeH="0" baseline="0" smtClean="0">
                          <a:ln>
                            <a:noFill/>
                          </a:ln>
                          <a:solidFill>
                            <a:srgbClr val="000000"/>
                          </a:solidFill>
                          <a:effectLst/>
                          <a:latin typeface="Arial" pitchFamily="34" charset="0"/>
                          <a:ea typeface="MS PGothic" pitchFamily="34" charset="-128"/>
                        </a:rPr>
                        <a:t>52,0</a:t>
                      </a:r>
                      <a:endParaRPr kumimoji="0" lang="pt-BR" altLang="pt-BR" sz="1400" b="0" i="0" u="none" strike="noStrike" cap="none" normalizeH="0" baseline="0" smtClean="0">
                        <a:ln>
                          <a:noFill/>
                        </a:ln>
                        <a:solidFill>
                          <a:srgbClr val="000000"/>
                        </a:solidFill>
                        <a:effectLst/>
                        <a:latin typeface="Arial" pitchFamily="34" charset="0"/>
                        <a:ea typeface="MS PGothic" pitchFamily="34" charset="-128"/>
                      </a:endParaRP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38,8</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38,9</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6,1</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37,0</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4E8F8"/>
                    </a:solidFill>
                  </a:tcPr>
                </a:tc>
              </a:tr>
              <a:tr h="26987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EF completo</a:t>
                      </a:r>
                    </a:p>
                  </a:txBody>
                  <a:tcPr marL="4758" marR="4758" marT="4758" marB="0" anchor="ctr" horzOverflow="overflow">
                    <a:lnL>
                      <a:noFill/>
                    </a:lnL>
                    <a:lnR>
                      <a:noFill/>
                    </a:lnR>
                    <a:lnT>
                      <a:noFill/>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93,9</a:t>
                      </a:r>
                    </a:p>
                  </a:txBody>
                  <a:tcPr marL="4758" marR="4758" marT="4758" marB="0" anchor="ctr" horzOverflow="overflow">
                    <a:lnL>
                      <a:noFill/>
                    </a:lnL>
                    <a:lnR>
                      <a:noFill/>
                    </a:lnR>
                    <a:lnT>
                      <a:noFill/>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69,0</a:t>
                      </a:r>
                    </a:p>
                  </a:txBody>
                  <a:tcPr marL="4758" marR="4758" marT="4758" marB="0" anchor="ctr" horzOverflow="overflow">
                    <a:lnL>
                      <a:noFill/>
                    </a:lnL>
                    <a:lnR>
                      <a:noFill/>
                    </a:lnR>
                    <a:lnT>
                      <a:noFill/>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pt-BR" sz="1400" b="0" i="0" u="none" strike="noStrike" cap="none" normalizeH="0" baseline="0" smtClean="0">
                          <a:ln>
                            <a:noFill/>
                          </a:ln>
                          <a:solidFill>
                            <a:srgbClr val="000000"/>
                          </a:solidFill>
                          <a:effectLst/>
                          <a:latin typeface="Arial" pitchFamily="34" charset="0"/>
                          <a:ea typeface="MS PGothic" pitchFamily="34" charset="-128"/>
                        </a:rPr>
                        <a:t>48,5</a:t>
                      </a:r>
                      <a:endParaRPr kumimoji="0" lang="pt-BR" altLang="pt-BR" sz="1400" b="0" i="0" u="none" strike="noStrike" cap="none" normalizeH="0" baseline="0" smtClean="0">
                        <a:ln>
                          <a:noFill/>
                        </a:ln>
                        <a:solidFill>
                          <a:srgbClr val="000000"/>
                        </a:solidFill>
                        <a:effectLst/>
                        <a:latin typeface="Arial" pitchFamily="34" charset="0"/>
                        <a:ea typeface="MS PGothic" pitchFamily="34" charset="-128"/>
                      </a:endParaRPr>
                    </a:p>
                  </a:txBody>
                  <a:tcPr marL="4758" marR="4758" marT="4758" marB="0" anchor="ctr" horzOverflow="overflow">
                    <a:lnL>
                      <a:noFill/>
                    </a:lnL>
                    <a:lnR>
                      <a:noFill/>
                    </a:lnR>
                    <a:lnT>
                      <a:noFill/>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38,6</a:t>
                      </a:r>
                    </a:p>
                  </a:txBody>
                  <a:tcPr marL="4758" marR="4758" marT="4758" marB="0" anchor="ctr" horzOverflow="overflow">
                    <a:lnL>
                      <a:noFill/>
                    </a:lnL>
                    <a:lnR>
                      <a:noFill/>
                    </a:lnR>
                    <a:lnT>
                      <a:noFill/>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53,4</a:t>
                      </a:r>
                    </a:p>
                  </a:txBody>
                  <a:tcPr marL="4758" marR="4758" marT="4758" marB="0" anchor="ctr" horzOverflow="overflow">
                    <a:lnL>
                      <a:noFill/>
                    </a:lnL>
                    <a:lnR>
                      <a:noFill/>
                    </a:lnR>
                    <a:lnT>
                      <a:noFill/>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7,5</a:t>
                      </a:r>
                    </a:p>
                  </a:txBody>
                  <a:tcPr marL="4758" marR="4758" marT="4758" marB="0" anchor="ctr" horzOverflow="overflow">
                    <a:lnL>
                      <a:noFill/>
                    </a:lnL>
                    <a:lnR>
                      <a:noFill/>
                    </a:lnR>
                    <a:lnT>
                      <a:noFill/>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45,1</a:t>
                      </a:r>
                    </a:p>
                  </a:txBody>
                  <a:tcPr marL="4758" marR="4758" marT="4758" marB="0" anchor="ctr" horzOverflow="overflow">
                    <a:lnL>
                      <a:noFill/>
                    </a:lnL>
                    <a:lnR>
                      <a:noFill/>
                    </a:lnR>
                    <a:lnT>
                      <a:noFill/>
                    </a:lnT>
                    <a:lnB>
                      <a:noFill/>
                    </a:lnB>
                    <a:lnTlToBr>
                      <a:noFill/>
                    </a:lnTlToBr>
                    <a:lnBlToTr>
                      <a:noFill/>
                    </a:lnBlToTr>
                    <a:solidFill>
                      <a:srgbClr val="F8F8F8"/>
                    </a:solidFill>
                  </a:tcPr>
                </a:tc>
              </a:tr>
              <a:tr h="382588">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EM completo</a:t>
                      </a:r>
                    </a:p>
                  </a:txBody>
                  <a:tcPr marL="4758" marR="4758" marT="4758" marB="0" anchor="ctr" horzOverflow="overflow">
                    <a:lnL>
                      <a:noFill/>
                    </a:lnL>
                    <a:lnR>
                      <a:noFill/>
                    </a:lnR>
                    <a:lnT>
                      <a:noFill/>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94,1</a:t>
                      </a:r>
                    </a:p>
                  </a:txBody>
                  <a:tcPr marL="4758" marR="4758" marT="4758" marB="0" anchor="ctr" horzOverflow="overflow">
                    <a:lnL>
                      <a:noFill/>
                    </a:lnL>
                    <a:lnR>
                      <a:noFill/>
                    </a:lnR>
                    <a:lnT>
                      <a:noFill/>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73,6</a:t>
                      </a:r>
                    </a:p>
                  </a:txBody>
                  <a:tcPr marL="4758" marR="4758" marT="4758" marB="0" anchor="ctr" horzOverflow="overflow">
                    <a:lnL>
                      <a:noFill/>
                    </a:lnL>
                    <a:lnR>
                      <a:noFill/>
                    </a:lnR>
                    <a:lnT>
                      <a:noFill/>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pt-BR" sz="1400" b="0" i="0" u="none" strike="noStrike" cap="none" normalizeH="0" baseline="0" smtClean="0">
                          <a:ln>
                            <a:noFill/>
                          </a:ln>
                          <a:solidFill>
                            <a:srgbClr val="000000"/>
                          </a:solidFill>
                          <a:effectLst/>
                          <a:latin typeface="Arial" pitchFamily="34" charset="0"/>
                          <a:ea typeface="MS PGothic" pitchFamily="34" charset="-128"/>
                        </a:rPr>
                        <a:t>46,0</a:t>
                      </a:r>
                      <a:endParaRPr kumimoji="0" lang="pt-BR" altLang="pt-BR" sz="1400" b="0" i="0" u="none" strike="noStrike" cap="none" normalizeH="0" baseline="0" smtClean="0">
                        <a:ln>
                          <a:noFill/>
                        </a:ln>
                        <a:solidFill>
                          <a:srgbClr val="000000"/>
                        </a:solidFill>
                        <a:effectLst/>
                        <a:latin typeface="Arial" pitchFamily="34" charset="0"/>
                        <a:ea typeface="MS PGothic" pitchFamily="34" charset="-128"/>
                      </a:endParaRPr>
                    </a:p>
                  </a:txBody>
                  <a:tcPr marL="4758" marR="4758" marT="4758" marB="0" anchor="ctr" horzOverflow="overflow">
                    <a:lnL>
                      <a:noFill/>
                    </a:lnL>
                    <a:lnR>
                      <a:noFill/>
                    </a:lnR>
                    <a:lnT>
                      <a:noFill/>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40,0</a:t>
                      </a:r>
                    </a:p>
                  </a:txBody>
                  <a:tcPr marL="4758" marR="4758" marT="4758" marB="0" anchor="ctr" horzOverflow="overflow">
                    <a:lnL>
                      <a:noFill/>
                    </a:lnL>
                    <a:lnR>
                      <a:noFill/>
                    </a:lnR>
                    <a:lnT>
                      <a:noFill/>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58,9</a:t>
                      </a:r>
                    </a:p>
                  </a:txBody>
                  <a:tcPr marL="4758" marR="4758" marT="4758" marB="0" anchor="ctr" horzOverflow="overflow">
                    <a:lnL>
                      <a:noFill/>
                    </a:lnL>
                    <a:lnR>
                      <a:noFill/>
                    </a:lnR>
                    <a:lnT>
                      <a:noFill/>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11,2</a:t>
                      </a:r>
                    </a:p>
                  </a:txBody>
                  <a:tcPr marL="4758" marR="4758" marT="4758" marB="0" anchor="ctr" horzOverflow="overflow">
                    <a:lnL>
                      <a:noFill/>
                    </a:lnL>
                    <a:lnR>
                      <a:noFill/>
                    </a:lnR>
                    <a:lnT>
                      <a:noFill/>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60,7</a:t>
                      </a:r>
                    </a:p>
                  </a:txBody>
                  <a:tcPr marL="4758" marR="4758" marT="4758" marB="0" anchor="ctr" horzOverflow="overflow">
                    <a:lnL>
                      <a:noFill/>
                    </a:lnL>
                    <a:lnR>
                      <a:noFill/>
                    </a:lnR>
                    <a:lnT>
                      <a:noFill/>
                    </a:lnT>
                    <a:lnB>
                      <a:noFill/>
                    </a:lnB>
                    <a:lnTlToBr>
                      <a:noFill/>
                    </a:lnTlToBr>
                    <a:lnBlToTr>
                      <a:noFill/>
                    </a:lnBlToTr>
                    <a:solidFill>
                      <a:srgbClr val="D4E8F8"/>
                    </a:solidFill>
                  </a:tcPr>
                </a:tc>
              </a:tr>
              <a:tr h="277813">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ES completo</a:t>
                      </a:r>
                    </a:p>
                  </a:txBody>
                  <a:tcPr marL="4758" marR="4758" marT="4758"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90,5</a:t>
                      </a:r>
                    </a:p>
                  </a:txBody>
                  <a:tcPr marL="4758" marR="4758" marT="4758"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73,4</a:t>
                      </a:r>
                    </a:p>
                  </a:txBody>
                  <a:tcPr marL="4758" marR="4758" marT="4758"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pt-BR" sz="1400" b="0" i="0" u="none" strike="noStrike" cap="none" normalizeH="0" baseline="0" smtClean="0">
                          <a:ln>
                            <a:noFill/>
                          </a:ln>
                          <a:solidFill>
                            <a:srgbClr val="00B050"/>
                          </a:solidFill>
                          <a:effectLst/>
                          <a:latin typeface="Arial" pitchFamily="34" charset="0"/>
                          <a:ea typeface="MS PGothic" pitchFamily="34" charset="-128"/>
                        </a:rPr>
                        <a:t>42,4</a:t>
                      </a:r>
                      <a:endParaRPr kumimoji="0" lang="pt-BR" altLang="pt-BR" sz="1400" b="0" i="0" u="none" strike="noStrike" cap="none" normalizeH="0" baseline="0" smtClean="0">
                        <a:ln>
                          <a:noFill/>
                        </a:ln>
                        <a:solidFill>
                          <a:srgbClr val="00B050"/>
                        </a:solidFill>
                        <a:effectLst/>
                        <a:latin typeface="Arial" pitchFamily="34" charset="0"/>
                        <a:ea typeface="MS PGothic" pitchFamily="34" charset="-128"/>
                      </a:endParaRPr>
                    </a:p>
                  </a:txBody>
                  <a:tcPr marL="4758" marR="4758" marT="4758"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FF0000"/>
                          </a:solidFill>
                          <a:effectLst/>
                          <a:latin typeface="Arial" pitchFamily="34" charset="0"/>
                          <a:ea typeface="MS PGothic" pitchFamily="34" charset="-128"/>
                        </a:rPr>
                        <a:t>43,1</a:t>
                      </a:r>
                    </a:p>
                  </a:txBody>
                  <a:tcPr marL="4758" marR="4758" marT="4758"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FF0000"/>
                          </a:solidFill>
                          <a:effectLst/>
                          <a:latin typeface="Arial" pitchFamily="34" charset="0"/>
                          <a:ea typeface="MS PGothic" pitchFamily="34" charset="-128"/>
                        </a:rPr>
                        <a:t>63,8</a:t>
                      </a:r>
                    </a:p>
                  </a:txBody>
                  <a:tcPr marL="4758" marR="4758" marT="4758"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FF0000"/>
                          </a:solidFill>
                          <a:effectLst/>
                          <a:latin typeface="Arial" pitchFamily="34" charset="0"/>
                          <a:ea typeface="MS PGothic" pitchFamily="34" charset="-128"/>
                        </a:rPr>
                        <a:t>36,8</a:t>
                      </a:r>
                    </a:p>
                  </a:txBody>
                  <a:tcPr marL="4758" marR="4758" marT="4758"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FF0000"/>
                          </a:solidFill>
                          <a:effectLst/>
                          <a:latin typeface="Arial" pitchFamily="34" charset="0"/>
                          <a:ea typeface="MS PGothic" pitchFamily="34" charset="-128"/>
                        </a:rPr>
                        <a:t>85,4</a:t>
                      </a:r>
                    </a:p>
                  </a:txBody>
                  <a:tcPr marL="4758" marR="4758" marT="4758"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8F8F8"/>
                    </a:solidFill>
                  </a:tcPr>
                </a:tc>
              </a:tr>
              <a:tr h="277813">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Cor da pele</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 </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 </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pt-BR" altLang="pt-BR" sz="1400" b="1" i="0" u="none" strike="noStrike" cap="none" normalizeH="0" baseline="0" smtClean="0">
                        <a:ln>
                          <a:noFill/>
                        </a:ln>
                        <a:solidFill>
                          <a:srgbClr val="F8F8F8"/>
                        </a:solidFill>
                        <a:effectLst/>
                        <a:latin typeface="Arial" pitchFamily="34" charset="0"/>
                        <a:ea typeface="MS PGothic" pitchFamily="34" charset="-128"/>
                      </a:endParaRP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 </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 </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 </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 </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r>
              <a:tr h="26987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Branca</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93,6</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72,3</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pt-BR" sz="1400" b="0" i="0" u="none" strike="noStrike" cap="none" normalizeH="0" baseline="0" smtClean="0">
                          <a:ln>
                            <a:noFill/>
                          </a:ln>
                          <a:solidFill>
                            <a:srgbClr val="000000"/>
                          </a:solidFill>
                          <a:effectLst/>
                          <a:latin typeface="Arial" pitchFamily="34" charset="0"/>
                          <a:ea typeface="MS PGothic" pitchFamily="34" charset="-128"/>
                        </a:rPr>
                        <a:t>46,3</a:t>
                      </a:r>
                      <a:endParaRPr kumimoji="0" lang="pt-BR" altLang="pt-BR" sz="1400" b="0" i="0" u="none" strike="noStrike" cap="none" normalizeH="0" baseline="0" smtClean="0">
                        <a:ln>
                          <a:noFill/>
                        </a:ln>
                        <a:solidFill>
                          <a:srgbClr val="000000"/>
                        </a:solidFill>
                        <a:effectLst/>
                        <a:latin typeface="Arial" pitchFamily="34" charset="0"/>
                        <a:ea typeface="MS PGothic" pitchFamily="34" charset="-128"/>
                      </a:endParaRP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38,9</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FF0000"/>
                          </a:solidFill>
                          <a:effectLst/>
                          <a:latin typeface="Arial" pitchFamily="34" charset="0"/>
                          <a:ea typeface="MS PGothic" pitchFamily="34" charset="-128"/>
                        </a:rPr>
                        <a:t>57,1</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FF0000"/>
                          </a:solidFill>
                          <a:effectLst/>
                          <a:latin typeface="Arial" pitchFamily="34" charset="0"/>
                          <a:ea typeface="MS PGothic" pitchFamily="34" charset="-128"/>
                        </a:rPr>
                        <a:t>13,4</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FF0000"/>
                          </a:solidFill>
                          <a:effectLst/>
                          <a:latin typeface="Arial" pitchFamily="34" charset="0"/>
                          <a:ea typeface="MS PGothic" pitchFamily="34" charset="-128"/>
                        </a:rPr>
                        <a:t>62,8</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4E8F8"/>
                    </a:solidFill>
                  </a:tcPr>
                </a:tc>
              </a:tr>
              <a:tr h="26987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Preta</a:t>
                      </a:r>
                    </a:p>
                  </a:txBody>
                  <a:tcPr marL="4758" marR="4758" marT="4758" marB="0" anchor="ctr" horzOverflow="overflow">
                    <a:lnL>
                      <a:noFill/>
                    </a:lnL>
                    <a:lnR>
                      <a:noFill/>
                    </a:lnR>
                    <a:lnT>
                      <a:noFill/>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89,4</a:t>
                      </a:r>
                    </a:p>
                  </a:txBody>
                  <a:tcPr marL="4758" marR="4758" marT="4758" marB="0" anchor="ctr" horzOverflow="overflow">
                    <a:lnL>
                      <a:noFill/>
                    </a:lnL>
                    <a:lnR>
                      <a:noFill/>
                    </a:lnR>
                    <a:lnT>
                      <a:noFill/>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70,1</a:t>
                      </a:r>
                    </a:p>
                  </a:txBody>
                  <a:tcPr marL="4758" marR="4758" marT="4758" marB="0" anchor="ctr" horzOverflow="overflow">
                    <a:lnL>
                      <a:noFill/>
                    </a:lnL>
                    <a:lnR>
                      <a:noFill/>
                    </a:lnR>
                    <a:lnT>
                      <a:noFill/>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pt-BR" sz="1400" b="0" i="0" u="none" strike="noStrike" cap="none" normalizeH="0" baseline="0" smtClean="0">
                          <a:ln>
                            <a:noFill/>
                          </a:ln>
                          <a:solidFill>
                            <a:srgbClr val="000000"/>
                          </a:solidFill>
                          <a:effectLst/>
                          <a:latin typeface="Arial" pitchFamily="34" charset="0"/>
                          <a:ea typeface="MS PGothic" pitchFamily="34" charset="-128"/>
                        </a:rPr>
                        <a:t>47,0</a:t>
                      </a:r>
                      <a:endParaRPr kumimoji="0" lang="pt-BR" altLang="pt-BR" sz="1400" b="0" i="0" u="none" strike="noStrike" cap="none" normalizeH="0" baseline="0" smtClean="0">
                        <a:ln>
                          <a:noFill/>
                        </a:ln>
                        <a:solidFill>
                          <a:srgbClr val="000000"/>
                        </a:solidFill>
                        <a:effectLst/>
                        <a:latin typeface="Arial" pitchFamily="34" charset="0"/>
                        <a:ea typeface="MS PGothic" pitchFamily="34" charset="-128"/>
                      </a:endParaRPr>
                    </a:p>
                  </a:txBody>
                  <a:tcPr marL="4758" marR="4758" marT="4758" marB="0" anchor="ctr" horzOverflow="overflow">
                    <a:lnL>
                      <a:noFill/>
                    </a:lnL>
                    <a:lnR>
                      <a:noFill/>
                    </a:lnR>
                    <a:lnT>
                      <a:noFill/>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38,3</a:t>
                      </a:r>
                    </a:p>
                  </a:txBody>
                  <a:tcPr marL="4758" marR="4758" marT="4758" marB="0" anchor="ctr" horzOverflow="overflow">
                    <a:lnL>
                      <a:noFill/>
                    </a:lnL>
                    <a:lnR>
                      <a:noFill/>
                    </a:lnR>
                    <a:lnT>
                      <a:noFill/>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50,3</a:t>
                      </a:r>
                    </a:p>
                  </a:txBody>
                  <a:tcPr marL="4758" marR="4758" marT="4758" marB="0" anchor="ctr" horzOverflow="overflow">
                    <a:lnL>
                      <a:noFill/>
                    </a:lnL>
                    <a:lnR>
                      <a:noFill/>
                    </a:lnR>
                    <a:lnT>
                      <a:noFill/>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7,8</a:t>
                      </a:r>
                    </a:p>
                  </a:txBody>
                  <a:tcPr marL="4758" marR="4758" marT="4758" marB="0" anchor="ctr" horzOverflow="overflow">
                    <a:lnL>
                      <a:noFill/>
                    </a:lnL>
                    <a:lnR>
                      <a:noFill/>
                    </a:lnR>
                    <a:lnT>
                      <a:noFill/>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45,6</a:t>
                      </a:r>
                    </a:p>
                  </a:txBody>
                  <a:tcPr marL="4758" marR="4758" marT="4758" marB="0" anchor="ctr" horzOverflow="overflow">
                    <a:lnL>
                      <a:noFill/>
                    </a:lnL>
                    <a:lnR>
                      <a:noFill/>
                    </a:lnR>
                    <a:lnT>
                      <a:noFill/>
                    </a:lnT>
                    <a:lnB>
                      <a:noFill/>
                    </a:lnB>
                    <a:lnTlToBr>
                      <a:noFill/>
                    </a:lnTlToBr>
                    <a:lnBlToTr>
                      <a:noFill/>
                    </a:lnBlToTr>
                    <a:solidFill>
                      <a:srgbClr val="F8F8F8"/>
                    </a:solidFill>
                  </a:tcPr>
                </a:tc>
              </a:tr>
              <a:tr h="431800">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Parda/morena/ mulata</a:t>
                      </a:r>
                    </a:p>
                  </a:txBody>
                  <a:tcPr marL="4758" marR="4758" marT="4758" marB="0" anchor="ctr" horzOverflow="overflow">
                    <a:lnL>
                      <a:noFill/>
                    </a:lnL>
                    <a:lnR>
                      <a:noFill/>
                    </a:lnR>
                    <a:lnT>
                      <a:noFill/>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93,6</a:t>
                      </a:r>
                    </a:p>
                  </a:txBody>
                  <a:tcPr marL="4758" marR="4758" marT="4758" marB="0" anchor="ctr" horzOverflow="overflow">
                    <a:lnL>
                      <a:noFill/>
                    </a:lnL>
                    <a:lnR>
                      <a:noFill/>
                    </a:lnR>
                    <a:lnT>
                      <a:noFill/>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68,1</a:t>
                      </a:r>
                    </a:p>
                  </a:txBody>
                  <a:tcPr marL="4758" marR="4758" marT="4758" marB="0" anchor="ctr" horzOverflow="overflow">
                    <a:lnL>
                      <a:noFill/>
                    </a:lnL>
                    <a:lnR>
                      <a:noFill/>
                    </a:lnR>
                    <a:lnT>
                      <a:noFill/>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pt-BR" sz="1400" b="0" i="0" u="none" strike="noStrike" cap="none" normalizeH="0" baseline="0" smtClean="0">
                          <a:ln>
                            <a:noFill/>
                          </a:ln>
                          <a:solidFill>
                            <a:srgbClr val="000000"/>
                          </a:solidFill>
                          <a:effectLst/>
                          <a:latin typeface="Arial" pitchFamily="34" charset="0"/>
                          <a:ea typeface="MS PGothic" pitchFamily="34" charset="-128"/>
                        </a:rPr>
                        <a:t>48,1</a:t>
                      </a:r>
                      <a:endParaRPr kumimoji="0" lang="pt-BR" altLang="pt-BR" sz="1400" b="0" i="0" u="none" strike="noStrike" cap="none" normalizeH="0" baseline="0" smtClean="0">
                        <a:ln>
                          <a:noFill/>
                        </a:ln>
                        <a:solidFill>
                          <a:srgbClr val="000000"/>
                        </a:solidFill>
                        <a:effectLst/>
                        <a:latin typeface="Arial" pitchFamily="34" charset="0"/>
                        <a:ea typeface="MS PGothic" pitchFamily="34" charset="-128"/>
                      </a:endParaRPr>
                    </a:p>
                  </a:txBody>
                  <a:tcPr marL="4758" marR="4758" marT="4758" marB="0" anchor="ctr" horzOverflow="overflow">
                    <a:lnL>
                      <a:noFill/>
                    </a:lnL>
                    <a:lnR>
                      <a:noFill/>
                    </a:lnR>
                    <a:lnT>
                      <a:noFill/>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39,5</a:t>
                      </a:r>
                    </a:p>
                  </a:txBody>
                  <a:tcPr marL="4758" marR="4758" marT="4758" marB="0" anchor="ctr" horzOverflow="overflow">
                    <a:lnL>
                      <a:noFill/>
                    </a:lnL>
                    <a:lnR>
                      <a:noFill/>
                    </a:lnR>
                    <a:lnT>
                      <a:noFill/>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47,2</a:t>
                      </a:r>
                    </a:p>
                  </a:txBody>
                  <a:tcPr marL="4758" marR="4758" marT="4758" marB="0" anchor="ctr" horzOverflow="overflow">
                    <a:lnL>
                      <a:noFill/>
                    </a:lnL>
                    <a:lnR>
                      <a:noFill/>
                    </a:lnR>
                    <a:lnT>
                      <a:noFill/>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7,3</a:t>
                      </a:r>
                    </a:p>
                  </a:txBody>
                  <a:tcPr marL="4758" marR="4758" marT="4758" marB="0" anchor="ctr" horzOverflow="overflow">
                    <a:lnL>
                      <a:noFill/>
                    </a:lnL>
                    <a:lnR>
                      <a:noFill/>
                    </a:lnR>
                    <a:lnT>
                      <a:noFill/>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47,4</a:t>
                      </a:r>
                    </a:p>
                  </a:txBody>
                  <a:tcPr marL="4758" marR="4758" marT="4758" marB="0" anchor="ctr" horzOverflow="overflow">
                    <a:lnL>
                      <a:noFill/>
                    </a:lnL>
                    <a:lnR>
                      <a:noFill/>
                    </a:lnR>
                    <a:lnT>
                      <a:noFill/>
                    </a:lnT>
                    <a:lnB>
                      <a:noFill/>
                    </a:lnB>
                    <a:lnTlToBr>
                      <a:noFill/>
                    </a:lnTlToBr>
                    <a:lnBlToTr>
                      <a:noFill/>
                    </a:lnBlToTr>
                    <a:solidFill>
                      <a:srgbClr val="D4E8F8"/>
                    </a:solidFill>
                  </a:tcPr>
                </a:tc>
              </a:tr>
              <a:tr h="26987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Amarela/oriental</a:t>
                      </a:r>
                    </a:p>
                  </a:txBody>
                  <a:tcPr marL="4758" marR="4758" marT="4758" marB="0" anchor="ctr" horzOverflow="overflow">
                    <a:lnL>
                      <a:noFill/>
                    </a:lnL>
                    <a:lnR>
                      <a:noFill/>
                    </a:lnR>
                    <a:lnT>
                      <a:noFill/>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93,6</a:t>
                      </a:r>
                    </a:p>
                  </a:txBody>
                  <a:tcPr marL="4758" marR="4758" marT="4758" marB="0" anchor="ctr" horzOverflow="overflow">
                    <a:lnL>
                      <a:noFill/>
                    </a:lnL>
                    <a:lnR>
                      <a:noFill/>
                    </a:lnR>
                    <a:lnT>
                      <a:noFill/>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68,2</a:t>
                      </a:r>
                    </a:p>
                  </a:txBody>
                  <a:tcPr marL="4758" marR="4758" marT="4758" marB="0" anchor="ctr" horzOverflow="overflow">
                    <a:lnL>
                      <a:noFill/>
                    </a:lnL>
                    <a:lnR>
                      <a:noFill/>
                    </a:lnR>
                    <a:lnT>
                      <a:noFill/>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pt-BR" sz="1400" b="0" i="0" u="none" strike="noStrike" cap="none" normalizeH="0" baseline="0" smtClean="0">
                          <a:ln>
                            <a:noFill/>
                          </a:ln>
                          <a:solidFill>
                            <a:srgbClr val="000000"/>
                          </a:solidFill>
                          <a:effectLst/>
                          <a:latin typeface="Arial" pitchFamily="34" charset="0"/>
                          <a:ea typeface="MS PGothic" pitchFamily="34" charset="-128"/>
                        </a:rPr>
                        <a:t>46,0</a:t>
                      </a:r>
                      <a:endParaRPr kumimoji="0" lang="pt-BR" altLang="pt-BR" sz="1400" b="0" i="0" u="none" strike="noStrike" cap="none" normalizeH="0" baseline="0" smtClean="0">
                        <a:ln>
                          <a:noFill/>
                        </a:ln>
                        <a:solidFill>
                          <a:srgbClr val="000000"/>
                        </a:solidFill>
                        <a:effectLst/>
                        <a:latin typeface="Arial" pitchFamily="34" charset="0"/>
                        <a:ea typeface="MS PGothic" pitchFamily="34" charset="-128"/>
                      </a:endParaRPr>
                    </a:p>
                  </a:txBody>
                  <a:tcPr marL="4758" marR="4758" marT="4758" marB="0" anchor="ctr" horzOverflow="overflow">
                    <a:lnL>
                      <a:noFill/>
                    </a:lnL>
                    <a:lnR>
                      <a:noFill/>
                    </a:lnR>
                    <a:lnT>
                      <a:noFill/>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42,9</a:t>
                      </a:r>
                    </a:p>
                  </a:txBody>
                  <a:tcPr marL="4758" marR="4758" marT="4758" marB="0" anchor="ctr" horzOverflow="overflow">
                    <a:lnL>
                      <a:noFill/>
                    </a:lnL>
                    <a:lnR>
                      <a:noFill/>
                    </a:lnR>
                    <a:lnT>
                      <a:noFill/>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52,7</a:t>
                      </a:r>
                    </a:p>
                  </a:txBody>
                  <a:tcPr marL="4758" marR="4758" marT="4758" marB="0" anchor="ctr" horzOverflow="overflow">
                    <a:lnL>
                      <a:noFill/>
                    </a:lnL>
                    <a:lnR>
                      <a:noFill/>
                    </a:lnR>
                    <a:lnT>
                      <a:noFill/>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10,1</a:t>
                      </a:r>
                    </a:p>
                  </a:txBody>
                  <a:tcPr marL="4758" marR="4758" marT="4758" marB="0" anchor="ctr" horzOverflow="overflow">
                    <a:lnL>
                      <a:noFill/>
                    </a:lnL>
                    <a:lnR>
                      <a:noFill/>
                    </a:lnR>
                    <a:lnT>
                      <a:noFill/>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53,0</a:t>
                      </a:r>
                    </a:p>
                  </a:txBody>
                  <a:tcPr marL="4758" marR="4758" marT="4758" marB="0" anchor="ctr" horzOverflow="overflow">
                    <a:lnL>
                      <a:noFill/>
                    </a:lnL>
                    <a:lnR>
                      <a:noFill/>
                    </a:lnR>
                    <a:lnT>
                      <a:noFill/>
                    </a:lnT>
                    <a:lnB>
                      <a:noFill/>
                    </a:lnB>
                    <a:lnTlToBr>
                      <a:noFill/>
                    </a:lnTlToBr>
                    <a:lnBlToTr>
                      <a:noFill/>
                    </a:lnBlToTr>
                    <a:solidFill>
                      <a:srgbClr val="F8F8F8"/>
                    </a:solidFill>
                  </a:tcPr>
                </a:tc>
              </a:tr>
              <a:tr h="277813">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Indígena</a:t>
                      </a:r>
                    </a:p>
                  </a:txBody>
                  <a:tcPr marL="4758" marR="4758" marT="4758"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98,4</a:t>
                      </a:r>
                    </a:p>
                  </a:txBody>
                  <a:tcPr marL="4758" marR="4758" marT="4758"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70,0</a:t>
                      </a:r>
                    </a:p>
                  </a:txBody>
                  <a:tcPr marL="4758" marR="4758" marT="4758"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pt-BR" sz="1400" b="0" i="0" u="none" strike="noStrike" cap="none" normalizeH="0" baseline="0" smtClean="0">
                          <a:ln>
                            <a:noFill/>
                          </a:ln>
                          <a:solidFill>
                            <a:srgbClr val="000000"/>
                          </a:solidFill>
                          <a:effectLst/>
                          <a:latin typeface="Arial" pitchFamily="34" charset="0"/>
                          <a:ea typeface="MS PGothic" pitchFamily="34" charset="-128"/>
                        </a:rPr>
                        <a:t>45,8</a:t>
                      </a:r>
                      <a:endParaRPr kumimoji="0" lang="pt-BR" altLang="pt-BR" sz="1400" b="0" i="0" u="none" strike="noStrike" cap="none" normalizeH="0" baseline="0" smtClean="0">
                        <a:ln>
                          <a:noFill/>
                        </a:ln>
                        <a:solidFill>
                          <a:srgbClr val="000000"/>
                        </a:solidFill>
                        <a:effectLst/>
                        <a:latin typeface="Arial" pitchFamily="34" charset="0"/>
                        <a:ea typeface="MS PGothic" pitchFamily="34" charset="-128"/>
                      </a:endParaRPr>
                    </a:p>
                  </a:txBody>
                  <a:tcPr marL="4758" marR="4758" marT="4758"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29,5</a:t>
                      </a:r>
                    </a:p>
                  </a:txBody>
                  <a:tcPr marL="4758" marR="4758" marT="4758"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33,8</a:t>
                      </a:r>
                    </a:p>
                  </a:txBody>
                  <a:tcPr marL="4758" marR="4758" marT="4758"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11,4</a:t>
                      </a:r>
                    </a:p>
                  </a:txBody>
                  <a:tcPr marL="4758" marR="4758" marT="4758"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28,6</a:t>
                      </a:r>
                    </a:p>
                  </a:txBody>
                  <a:tcPr marL="4758" marR="4758" marT="4758"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4E8F8"/>
                    </a:solidFill>
                  </a:tcPr>
                </a:tc>
              </a:tr>
              <a:tr h="277813">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Paridade</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 </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 </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pt-BR" altLang="pt-BR" sz="1400" b="1" i="0" u="none" strike="noStrike" cap="none" normalizeH="0" baseline="0" smtClean="0">
                        <a:ln>
                          <a:noFill/>
                        </a:ln>
                        <a:solidFill>
                          <a:srgbClr val="F8F8F8"/>
                        </a:solidFill>
                        <a:effectLst/>
                        <a:latin typeface="Arial" pitchFamily="34" charset="0"/>
                        <a:ea typeface="MS PGothic" pitchFamily="34" charset="-128"/>
                      </a:endParaRP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 </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 </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 </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 </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r>
              <a:tr h="26987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Primípara</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93,6</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FF0000"/>
                          </a:solidFill>
                          <a:effectLst/>
                          <a:latin typeface="Arial" pitchFamily="34" charset="0"/>
                          <a:ea typeface="MS PGothic" pitchFamily="34" charset="-128"/>
                        </a:rPr>
                        <a:t>76,0</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pt-BR" sz="1400" b="0" i="0" u="none" strike="noStrike" cap="none" normalizeH="0" baseline="0" smtClean="0">
                          <a:ln>
                            <a:noFill/>
                          </a:ln>
                          <a:solidFill>
                            <a:srgbClr val="FF0000"/>
                          </a:solidFill>
                          <a:effectLst/>
                          <a:latin typeface="Arial" pitchFamily="34" charset="0"/>
                          <a:ea typeface="MS PGothic" pitchFamily="34" charset="-128"/>
                        </a:rPr>
                        <a:t>51,7</a:t>
                      </a:r>
                      <a:endParaRPr kumimoji="0" lang="pt-BR" altLang="pt-BR" sz="1400" b="0" i="0" u="none" strike="noStrike" cap="none" normalizeH="0" baseline="0" smtClean="0">
                        <a:ln>
                          <a:noFill/>
                        </a:ln>
                        <a:solidFill>
                          <a:srgbClr val="FF0000"/>
                        </a:solidFill>
                        <a:effectLst/>
                        <a:latin typeface="Arial" pitchFamily="34" charset="0"/>
                        <a:ea typeface="MS PGothic" pitchFamily="34" charset="-128"/>
                      </a:endParaRP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FF0000"/>
                          </a:solidFill>
                          <a:effectLst/>
                          <a:latin typeface="Arial" pitchFamily="34" charset="0"/>
                          <a:ea typeface="MS PGothic" pitchFamily="34" charset="-128"/>
                        </a:rPr>
                        <a:t>52,2</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FF0000"/>
                          </a:solidFill>
                          <a:effectLst/>
                          <a:latin typeface="Arial" pitchFamily="34" charset="0"/>
                          <a:ea typeface="MS PGothic" pitchFamily="34" charset="-128"/>
                        </a:rPr>
                        <a:t>68,8</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FF0000"/>
                          </a:solidFill>
                          <a:effectLst/>
                          <a:latin typeface="Arial" pitchFamily="34" charset="0"/>
                          <a:ea typeface="MS PGothic" pitchFamily="34" charset="-128"/>
                        </a:rPr>
                        <a:t>12,7</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FF0000"/>
                          </a:solidFill>
                          <a:effectLst/>
                          <a:latin typeface="Arial" pitchFamily="34" charset="0"/>
                          <a:ea typeface="MS PGothic" pitchFamily="34" charset="-128"/>
                        </a:rPr>
                        <a:t>56,1</a:t>
                      </a:r>
                    </a:p>
                  </a:txBody>
                  <a:tcPr marL="4758" marR="4758" marT="4758"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4E8F8"/>
                    </a:solidFill>
                  </a:tcPr>
                </a:tc>
              </a:tr>
              <a:tr h="26987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Secundípara</a:t>
                      </a:r>
                    </a:p>
                  </a:txBody>
                  <a:tcPr marL="4758" marR="4758" marT="4758" marB="0" anchor="ctr" horzOverflow="overflow">
                    <a:lnL>
                      <a:noFill/>
                    </a:lnL>
                    <a:lnR>
                      <a:noFill/>
                    </a:lnR>
                    <a:lnT>
                      <a:noFill/>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93,3</a:t>
                      </a:r>
                    </a:p>
                  </a:txBody>
                  <a:tcPr marL="4758" marR="4758" marT="4758" marB="0" anchor="ctr" horzOverflow="overflow">
                    <a:lnL>
                      <a:noFill/>
                    </a:lnL>
                    <a:lnR>
                      <a:noFill/>
                    </a:lnR>
                    <a:lnT>
                      <a:noFill/>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65,3</a:t>
                      </a:r>
                    </a:p>
                  </a:txBody>
                  <a:tcPr marL="4758" marR="4758" marT="4758" marB="0" anchor="ctr" horzOverflow="overflow">
                    <a:lnL>
                      <a:noFill/>
                    </a:lnL>
                    <a:lnR>
                      <a:noFill/>
                    </a:lnR>
                    <a:lnT>
                      <a:noFill/>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pt-BR" sz="1400" b="0" i="0" u="none" strike="noStrike" cap="none" normalizeH="0" baseline="0" smtClean="0">
                          <a:ln>
                            <a:noFill/>
                          </a:ln>
                          <a:solidFill>
                            <a:srgbClr val="000000"/>
                          </a:solidFill>
                          <a:effectLst/>
                          <a:latin typeface="Arial" pitchFamily="34" charset="0"/>
                          <a:ea typeface="MS PGothic" pitchFamily="34" charset="-128"/>
                        </a:rPr>
                        <a:t>46,2</a:t>
                      </a:r>
                      <a:endParaRPr kumimoji="0" lang="pt-BR" altLang="pt-BR" sz="1400" b="0" i="0" u="none" strike="noStrike" cap="none" normalizeH="0" baseline="0" smtClean="0">
                        <a:ln>
                          <a:noFill/>
                        </a:ln>
                        <a:solidFill>
                          <a:srgbClr val="000000"/>
                        </a:solidFill>
                        <a:effectLst/>
                        <a:latin typeface="Arial" pitchFamily="34" charset="0"/>
                        <a:ea typeface="MS PGothic" pitchFamily="34" charset="-128"/>
                      </a:endParaRPr>
                    </a:p>
                  </a:txBody>
                  <a:tcPr marL="4758" marR="4758" marT="4758" marB="0" anchor="ctr" horzOverflow="overflow">
                    <a:lnL>
                      <a:noFill/>
                    </a:lnL>
                    <a:lnR>
                      <a:noFill/>
                    </a:lnR>
                    <a:lnT>
                      <a:noFill/>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33,2</a:t>
                      </a:r>
                    </a:p>
                  </a:txBody>
                  <a:tcPr marL="4758" marR="4758" marT="4758" marB="0" anchor="ctr" horzOverflow="overflow">
                    <a:lnL>
                      <a:noFill/>
                    </a:lnL>
                    <a:lnR>
                      <a:noFill/>
                    </a:lnR>
                    <a:lnT>
                      <a:noFill/>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48,6</a:t>
                      </a:r>
                    </a:p>
                  </a:txBody>
                  <a:tcPr marL="4758" marR="4758" marT="4758" marB="0" anchor="ctr" horzOverflow="overflow">
                    <a:lnL>
                      <a:noFill/>
                    </a:lnL>
                    <a:lnR>
                      <a:noFill/>
                    </a:lnR>
                    <a:lnT>
                      <a:noFill/>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8,7</a:t>
                      </a:r>
                    </a:p>
                  </a:txBody>
                  <a:tcPr marL="4758" marR="4758" marT="4758" marB="0" anchor="ctr" horzOverflow="overflow">
                    <a:lnL>
                      <a:noFill/>
                    </a:lnL>
                    <a:lnR>
                      <a:noFill/>
                    </a:lnR>
                    <a:lnT>
                      <a:noFill/>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53,8</a:t>
                      </a:r>
                    </a:p>
                  </a:txBody>
                  <a:tcPr marL="4758" marR="4758" marT="4758" marB="0" anchor="ctr" horzOverflow="overflow">
                    <a:lnL>
                      <a:noFill/>
                    </a:lnL>
                    <a:lnR>
                      <a:noFill/>
                    </a:lnR>
                    <a:lnT>
                      <a:noFill/>
                    </a:lnT>
                    <a:lnB>
                      <a:noFill/>
                    </a:lnB>
                    <a:lnTlToBr>
                      <a:noFill/>
                    </a:lnTlToBr>
                    <a:lnBlToTr>
                      <a:noFill/>
                    </a:lnBlToTr>
                    <a:solidFill>
                      <a:srgbClr val="F8F8F8"/>
                    </a:solidFill>
                  </a:tcPr>
                </a:tc>
              </a:tr>
              <a:tr h="26987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Terceiro parto</a:t>
                      </a:r>
                    </a:p>
                  </a:txBody>
                  <a:tcPr marL="4758" marR="4758" marT="4758" marB="0" anchor="ctr" horzOverflow="overflow">
                    <a:lnL>
                      <a:noFill/>
                    </a:lnL>
                    <a:lnR>
                      <a:noFill/>
                    </a:lnR>
                    <a:lnT>
                      <a:noFill/>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93,6</a:t>
                      </a:r>
                    </a:p>
                  </a:txBody>
                  <a:tcPr marL="4758" marR="4758" marT="4758" marB="0" anchor="ctr" horzOverflow="overflow">
                    <a:lnL>
                      <a:noFill/>
                    </a:lnL>
                    <a:lnR>
                      <a:noFill/>
                    </a:lnR>
                    <a:lnT>
                      <a:noFill/>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65,2</a:t>
                      </a:r>
                    </a:p>
                  </a:txBody>
                  <a:tcPr marL="4758" marR="4758" marT="4758" marB="0" anchor="ctr" horzOverflow="overflow">
                    <a:lnL>
                      <a:noFill/>
                    </a:lnL>
                    <a:lnR>
                      <a:noFill/>
                    </a:lnR>
                    <a:lnT>
                      <a:noFill/>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pt-BR" sz="1400" b="0" i="0" u="none" strike="noStrike" cap="none" normalizeH="0" baseline="0" smtClean="0">
                          <a:ln>
                            <a:noFill/>
                          </a:ln>
                          <a:solidFill>
                            <a:srgbClr val="000000"/>
                          </a:solidFill>
                          <a:effectLst/>
                          <a:latin typeface="Arial" pitchFamily="34" charset="0"/>
                          <a:ea typeface="MS PGothic" pitchFamily="34" charset="-128"/>
                        </a:rPr>
                        <a:t>47,0</a:t>
                      </a:r>
                      <a:endParaRPr kumimoji="0" lang="pt-BR" altLang="pt-BR" sz="1400" b="0" i="0" u="none" strike="noStrike" cap="none" normalizeH="0" baseline="0" smtClean="0">
                        <a:ln>
                          <a:noFill/>
                        </a:ln>
                        <a:solidFill>
                          <a:srgbClr val="000000"/>
                        </a:solidFill>
                        <a:effectLst/>
                        <a:latin typeface="Arial" pitchFamily="34" charset="0"/>
                        <a:ea typeface="MS PGothic" pitchFamily="34" charset="-128"/>
                      </a:endParaRPr>
                    </a:p>
                  </a:txBody>
                  <a:tcPr marL="4758" marR="4758" marT="4758" marB="0" anchor="ctr" horzOverflow="overflow">
                    <a:lnL>
                      <a:noFill/>
                    </a:lnL>
                    <a:lnR>
                      <a:noFill/>
                    </a:lnR>
                    <a:lnT>
                      <a:noFill/>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28,1</a:t>
                      </a:r>
                    </a:p>
                  </a:txBody>
                  <a:tcPr marL="4758" marR="4758" marT="4758" marB="0" anchor="ctr" horzOverflow="overflow">
                    <a:lnL>
                      <a:noFill/>
                    </a:lnL>
                    <a:lnR>
                      <a:noFill/>
                    </a:lnR>
                    <a:lnT>
                      <a:noFill/>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31,5</a:t>
                      </a:r>
                    </a:p>
                  </a:txBody>
                  <a:tcPr marL="4758" marR="4758" marT="4758" marB="0" anchor="ctr" horzOverflow="overflow">
                    <a:lnL>
                      <a:noFill/>
                    </a:lnL>
                    <a:lnR>
                      <a:noFill/>
                    </a:lnR>
                    <a:lnT>
                      <a:noFill/>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5,1</a:t>
                      </a:r>
                    </a:p>
                  </a:txBody>
                  <a:tcPr marL="4758" marR="4758" marT="4758" marB="0" anchor="ctr" horzOverflow="overflow">
                    <a:lnL>
                      <a:noFill/>
                    </a:lnL>
                    <a:lnR>
                      <a:noFill/>
                    </a:lnR>
                    <a:lnT>
                      <a:noFill/>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49,5</a:t>
                      </a:r>
                    </a:p>
                  </a:txBody>
                  <a:tcPr marL="4758" marR="4758" marT="4758" marB="0" anchor="ctr" horzOverflow="overflow">
                    <a:lnL>
                      <a:noFill/>
                    </a:lnL>
                    <a:lnR>
                      <a:noFill/>
                    </a:lnR>
                    <a:lnT>
                      <a:noFill/>
                    </a:lnT>
                    <a:lnB>
                      <a:noFill/>
                    </a:lnB>
                    <a:lnTlToBr>
                      <a:noFill/>
                    </a:lnTlToBr>
                    <a:lnBlToTr>
                      <a:noFill/>
                    </a:lnBlToTr>
                    <a:solidFill>
                      <a:srgbClr val="D4E8F8"/>
                    </a:solidFill>
                  </a:tcPr>
                </a:tc>
              </a:tr>
              <a:tr h="277813">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4 partos ou mais</a:t>
                      </a:r>
                    </a:p>
                  </a:txBody>
                  <a:tcPr marL="4758" marR="4758" marT="4758"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91,7</a:t>
                      </a:r>
                    </a:p>
                  </a:txBody>
                  <a:tcPr marL="4758" marR="4758" marT="4758"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62,6</a:t>
                      </a:r>
                    </a:p>
                  </a:txBody>
                  <a:tcPr marL="4758" marR="4758" marT="4758"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pt-BR" sz="1400" b="0" i="0" u="none" strike="noStrike" cap="none" normalizeH="0" baseline="0" smtClean="0">
                          <a:ln>
                            <a:noFill/>
                          </a:ln>
                          <a:solidFill>
                            <a:srgbClr val="000000"/>
                          </a:solidFill>
                          <a:effectLst/>
                          <a:latin typeface="Arial" pitchFamily="34" charset="0"/>
                          <a:ea typeface="MS PGothic" pitchFamily="34" charset="-128"/>
                        </a:rPr>
                        <a:t>47,2</a:t>
                      </a:r>
                      <a:endParaRPr kumimoji="0" lang="pt-BR" altLang="pt-BR" sz="1400" b="0" i="0" u="none" strike="noStrike" cap="none" normalizeH="0" baseline="0" smtClean="0">
                        <a:ln>
                          <a:noFill/>
                        </a:ln>
                        <a:solidFill>
                          <a:srgbClr val="000000"/>
                        </a:solidFill>
                        <a:effectLst/>
                        <a:latin typeface="Arial" pitchFamily="34" charset="0"/>
                        <a:ea typeface="MS PGothic" pitchFamily="34" charset="-128"/>
                      </a:endParaRPr>
                    </a:p>
                  </a:txBody>
                  <a:tcPr marL="4758" marR="4758" marT="4758"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24,6</a:t>
                      </a:r>
                    </a:p>
                  </a:txBody>
                  <a:tcPr marL="4758" marR="4758" marT="4758"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16,2</a:t>
                      </a:r>
                    </a:p>
                  </a:txBody>
                  <a:tcPr marL="4758" marR="4758" marT="4758"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2,8</a:t>
                      </a:r>
                    </a:p>
                  </a:txBody>
                  <a:tcPr marL="4758" marR="4758" marT="4758"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35,5</a:t>
                      </a:r>
                    </a:p>
                  </a:txBody>
                  <a:tcPr marL="4758" marR="4758" marT="4758"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8F8F8"/>
                    </a:solidFill>
                  </a:tcPr>
                </a:tc>
              </a:tr>
            </a:tbl>
          </a:graphicData>
        </a:graphic>
      </p:graphicFrame>
    </p:spTree>
    <p:extLst>
      <p:ext uri="{BB962C8B-B14F-4D97-AF65-F5344CB8AC3E}">
        <p14:creationId xmlns:p14="http://schemas.microsoft.com/office/powerpoint/2010/main" val="52084953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body"/>
          </p:nvPr>
        </p:nvSpPr>
        <p:spPr>
          <a:xfrm>
            <a:off x="-107950" y="-100013"/>
            <a:ext cx="9001125" cy="6408738"/>
          </a:xfrm>
        </p:spPr>
        <p:txBody>
          <a:bodyPr anchor="t">
            <a:normAutofit/>
          </a:bodyPr>
          <a:lstStyle/>
          <a:p>
            <a:pPr marL="741363" lvl="4" indent="30163" algn="l" eaLnBrk="1" hangingPunct="1">
              <a:lnSpc>
                <a:spcPct val="81000"/>
              </a:lnSpc>
              <a:spcBef>
                <a:spcPts val="600"/>
              </a:spcBef>
              <a:tabLst>
                <a:tab pos="3940175" algn="ctr"/>
                <a:tab pos="7720013" algn="r"/>
                <a:tab pos="8531225" algn="l"/>
                <a:tab pos="8980488" algn="l"/>
              </a:tabLst>
            </a:pPr>
            <a:endParaRPr lang="en-GB" altLang="pt-BR" sz="2400" b="1" smtClean="0">
              <a:solidFill>
                <a:srgbClr val="7030A0"/>
              </a:solidFill>
              <a:latin typeface="Calibri" pitchFamily="34" charset="0"/>
            </a:endParaRPr>
          </a:p>
          <a:p>
            <a:pPr marL="741363" lvl="4" indent="30163" algn="l" eaLnBrk="1" hangingPunct="1">
              <a:lnSpc>
                <a:spcPct val="81000"/>
              </a:lnSpc>
              <a:spcBef>
                <a:spcPts val="600"/>
              </a:spcBef>
              <a:tabLst>
                <a:tab pos="3940175" algn="ctr"/>
                <a:tab pos="7720013" algn="r"/>
                <a:tab pos="8531225" algn="l"/>
                <a:tab pos="8980488" algn="l"/>
              </a:tabLst>
            </a:pPr>
            <a:r>
              <a:rPr lang="en-US" altLang="pt-BR" sz="2400" b="1" smtClean="0">
                <a:solidFill>
                  <a:srgbClr val="7030A0"/>
                </a:solidFill>
                <a:latin typeface="Calibri" pitchFamily="34" charset="0"/>
              </a:rPr>
              <a:t>INTERVENÇÕES DURANTE O PARTO</a:t>
            </a:r>
            <a:endParaRPr lang="en-GB" altLang="pt-BR" sz="2400" b="1" smtClean="0">
              <a:solidFill>
                <a:srgbClr val="7030A0"/>
              </a:solidFill>
              <a:latin typeface="Calibri" pitchFamily="34" charset="0"/>
            </a:endParaRPr>
          </a:p>
          <a:p>
            <a:pPr marL="741363" lvl="4" indent="30163" algn="l" eaLnBrk="1" hangingPunct="1">
              <a:lnSpc>
                <a:spcPct val="81000"/>
              </a:lnSpc>
              <a:spcBef>
                <a:spcPts val="600"/>
              </a:spcBef>
              <a:tabLst>
                <a:tab pos="3940175" algn="ctr"/>
                <a:tab pos="7720013" algn="r"/>
                <a:tab pos="8531225" algn="l"/>
                <a:tab pos="8980488" algn="l"/>
              </a:tabLst>
            </a:pPr>
            <a:r>
              <a:rPr lang="en-GB" altLang="pt-BR" sz="1600" b="1" smtClean="0">
                <a:latin typeface="Calibri" pitchFamily="34" charset="0"/>
              </a:rPr>
              <a:t>   </a:t>
            </a:r>
          </a:p>
          <a:p>
            <a:pPr marL="741363" lvl="4" indent="30163" algn="l" eaLnBrk="1" hangingPunct="1">
              <a:lnSpc>
                <a:spcPct val="81000"/>
              </a:lnSpc>
              <a:spcBef>
                <a:spcPts val="600"/>
              </a:spcBef>
              <a:tabLst>
                <a:tab pos="3940175" algn="ctr"/>
                <a:tab pos="7720013" algn="r"/>
                <a:tab pos="8531225" algn="l"/>
                <a:tab pos="8980488" algn="l"/>
              </a:tabLst>
            </a:pPr>
            <a:endParaRPr lang="en-GB" altLang="pt-BR" sz="1600" b="1" smtClean="0">
              <a:latin typeface="Calibri" pitchFamily="34" charset="0"/>
            </a:endParaRPr>
          </a:p>
          <a:p>
            <a:pPr marL="741363" lvl="4" indent="30163" algn="l" eaLnBrk="1" hangingPunct="1">
              <a:lnSpc>
                <a:spcPct val="81000"/>
              </a:lnSpc>
              <a:spcBef>
                <a:spcPts val="600"/>
              </a:spcBef>
              <a:tabLst>
                <a:tab pos="3940175" algn="ctr"/>
                <a:tab pos="7720013" algn="r"/>
                <a:tab pos="8531225" algn="l"/>
                <a:tab pos="8980488" algn="l"/>
              </a:tabLst>
            </a:pPr>
            <a:endParaRPr lang="en-GB" altLang="pt-BR" sz="1600" b="1" smtClean="0">
              <a:latin typeface="Calibri" pitchFamily="34" charset="0"/>
            </a:endParaRPr>
          </a:p>
          <a:p>
            <a:pPr marL="741363" lvl="4" indent="30163" algn="l" eaLnBrk="1" hangingPunct="1">
              <a:lnSpc>
                <a:spcPct val="81000"/>
              </a:lnSpc>
              <a:spcBef>
                <a:spcPts val="600"/>
              </a:spcBef>
              <a:tabLst>
                <a:tab pos="3940175" algn="ctr"/>
                <a:tab pos="7720013" algn="r"/>
                <a:tab pos="8531225" algn="l"/>
                <a:tab pos="8980488" algn="l"/>
              </a:tabLst>
            </a:pPr>
            <a:endParaRPr lang="en-GB" altLang="pt-BR" sz="1600" b="1" smtClean="0">
              <a:latin typeface="Calibri" pitchFamily="34" charset="0"/>
            </a:endParaRPr>
          </a:p>
          <a:p>
            <a:pPr marL="741363" lvl="4" indent="30163" algn="l" eaLnBrk="1" hangingPunct="1">
              <a:lnSpc>
                <a:spcPct val="81000"/>
              </a:lnSpc>
              <a:spcBef>
                <a:spcPts val="600"/>
              </a:spcBef>
              <a:tabLst>
                <a:tab pos="3940175" algn="ctr"/>
                <a:tab pos="7720013" algn="r"/>
                <a:tab pos="8531225" algn="l"/>
                <a:tab pos="8980488" algn="l"/>
              </a:tabLst>
            </a:pPr>
            <a:endParaRPr lang="en-GB" altLang="pt-BR" sz="1600" b="1" smtClean="0">
              <a:latin typeface="Calibri" pitchFamily="34" charset="0"/>
              <a:ea typeface="Calibri" pitchFamily="34" charset="0"/>
            </a:endParaRPr>
          </a:p>
          <a:p>
            <a:pPr marL="741363" lvl="4" indent="30163" algn="l" eaLnBrk="1" hangingPunct="1">
              <a:lnSpc>
                <a:spcPct val="81000"/>
              </a:lnSpc>
              <a:spcBef>
                <a:spcPts val="600"/>
              </a:spcBef>
              <a:tabLst>
                <a:tab pos="3940175" algn="ctr"/>
                <a:tab pos="7720013" algn="r"/>
                <a:tab pos="8531225" algn="l"/>
                <a:tab pos="8980488" algn="l"/>
              </a:tabLst>
            </a:pPr>
            <a:endParaRPr lang="en-GB" altLang="pt-BR" sz="2400" b="1" smtClean="0">
              <a:solidFill>
                <a:srgbClr val="7030A0"/>
              </a:solidFill>
              <a:latin typeface="Calibri" pitchFamily="34" charset="0"/>
              <a:ea typeface="Calibri" pitchFamily="34" charset="0"/>
            </a:endParaRPr>
          </a:p>
          <a:p>
            <a:pPr marL="741363" lvl="4" indent="30163" algn="l" eaLnBrk="1" hangingPunct="1">
              <a:lnSpc>
                <a:spcPct val="81000"/>
              </a:lnSpc>
              <a:spcBef>
                <a:spcPts val="600"/>
              </a:spcBef>
              <a:tabLst>
                <a:tab pos="3940175" algn="ctr"/>
                <a:tab pos="7720013" algn="r"/>
                <a:tab pos="8531225" algn="l"/>
                <a:tab pos="8980488" algn="l"/>
              </a:tabLst>
            </a:pPr>
            <a:endParaRPr lang="en-GB" altLang="pt-BR" sz="2400" b="1" smtClean="0">
              <a:solidFill>
                <a:srgbClr val="7030A0"/>
              </a:solidFill>
              <a:latin typeface="Calibri" pitchFamily="34" charset="0"/>
              <a:ea typeface="Calibri" pitchFamily="34" charset="0"/>
            </a:endParaRPr>
          </a:p>
          <a:p>
            <a:pPr marL="741363" lvl="4" indent="30163" algn="l" eaLnBrk="1" hangingPunct="1">
              <a:lnSpc>
                <a:spcPct val="81000"/>
              </a:lnSpc>
              <a:spcBef>
                <a:spcPts val="600"/>
              </a:spcBef>
              <a:tabLst>
                <a:tab pos="3940175" algn="ctr"/>
                <a:tab pos="7720013" algn="r"/>
                <a:tab pos="8531225" algn="l"/>
                <a:tab pos="8980488" algn="l"/>
              </a:tabLst>
            </a:pPr>
            <a:endParaRPr lang="en-GB" altLang="pt-BR" sz="2400" b="1" smtClean="0">
              <a:solidFill>
                <a:srgbClr val="7030A0"/>
              </a:solidFill>
              <a:latin typeface="Calibri" pitchFamily="34" charset="0"/>
              <a:ea typeface="Calibri" pitchFamily="34" charset="0"/>
            </a:endParaRPr>
          </a:p>
          <a:p>
            <a:pPr marL="741363" lvl="4" indent="30163" algn="l" eaLnBrk="1" hangingPunct="1">
              <a:lnSpc>
                <a:spcPct val="81000"/>
              </a:lnSpc>
              <a:spcBef>
                <a:spcPts val="600"/>
              </a:spcBef>
              <a:tabLst>
                <a:tab pos="3940175" algn="ctr"/>
                <a:tab pos="7720013" algn="r"/>
                <a:tab pos="8531225" algn="l"/>
                <a:tab pos="8980488" algn="l"/>
              </a:tabLst>
            </a:pPr>
            <a:endParaRPr lang="en-GB" altLang="pt-BR" sz="2400" b="1" smtClean="0">
              <a:solidFill>
                <a:srgbClr val="7030A0"/>
              </a:solidFill>
              <a:latin typeface="Calibri" pitchFamily="34" charset="0"/>
            </a:endParaRPr>
          </a:p>
          <a:p>
            <a:pPr marL="741363" lvl="4" indent="30163" algn="l" eaLnBrk="1" hangingPunct="1">
              <a:lnSpc>
                <a:spcPct val="81000"/>
              </a:lnSpc>
              <a:spcBef>
                <a:spcPts val="600"/>
              </a:spcBef>
              <a:tabLst>
                <a:tab pos="3940175" algn="ctr"/>
                <a:tab pos="7720013" algn="r"/>
                <a:tab pos="8531225" algn="l"/>
                <a:tab pos="8980488" algn="l"/>
              </a:tabLst>
            </a:pPr>
            <a:endParaRPr lang="en-GB" altLang="pt-BR" sz="2400" b="1" smtClean="0">
              <a:solidFill>
                <a:srgbClr val="7030A0"/>
              </a:solidFill>
              <a:latin typeface="Arial" pitchFamily="34" charset="0"/>
            </a:endParaRPr>
          </a:p>
          <a:p>
            <a:pPr marL="741363" lvl="4" indent="30163" algn="l" eaLnBrk="1" hangingPunct="1">
              <a:lnSpc>
                <a:spcPct val="81000"/>
              </a:lnSpc>
              <a:spcBef>
                <a:spcPts val="500"/>
              </a:spcBef>
              <a:tabLst>
                <a:tab pos="3940175" algn="ctr"/>
                <a:tab pos="7720013" algn="r"/>
                <a:tab pos="8531225" algn="l"/>
                <a:tab pos="8980488" algn="l"/>
              </a:tabLst>
            </a:pPr>
            <a:endParaRPr lang="en-GB" altLang="pt-BR" sz="2400" b="1" smtClean="0">
              <a:solidFill>
                <a:srgbClr val="000066"/>
              </a:solidFill>
              <a:latin typeface="Arial" pitchFamily="34" charset="0"/>
            </a:endParaRPr>
          </a:p>
          <a:p>
            <a:pPr marL="741363" lvl="4" indent="30163" algn="l" eaLnBrk="1" hangingPunct="1">
              <a:lnSpc>
                <a:spcPct val="81000"/>
              </a:lnSpc>
              <a:spcBef>
                <a:spcPts val="600"/>
              </a:spcBef>
              <a:tabLst>
                <a:tab pos="3940175" algn="ctr"/>
                <a:tab pos="7720013" algn="r"/>
                <a:tab pos="8531225" algn="l"/>
                <a:tab pos="8980488" algn="l"/>
              </a:tabLst>
            </a:pPr>
            <a:endParaRPr lang="en-GB" altLang="pt-BR" sz="2200" b="1" smtClean="0">
              <a:latin typeface="Arial" pitchFamily="34" charset="0"/>
            </a:endParaRPr>
          </a:p>
          <a:p>
            <a:pPr marL="741363" lvl="4" indent="30163" algn="l" eaLnBrk="1" hangingPunct="1">
              <a:lnSpc>
                <a:spcPct val="81000"/>
              </a:lnSpc>
              <a:spcBef>
                <a:spcPts val="600"/>
              </a:spcBef>
              <a:tabLst>
                <a:tab pos="3940175" algn="ctr"/>
                <a:tab pos="7720013" algn="r"/>
                <a:tab pos="8531225" algn="l"/>
                <a:tab pos="8980488" algn="l"/>
              </a:tabLst>
            </a:pPr>
            <a:r>
              <a:rPr lang="en-GB" altLang="pt-BR" sz="2200" b="1" smtClean="0">
                <a:latin typeface="Arial" pitchFamily="34" charset="0"/>
              </a:rPr>
              <a:t>	</a:t>
            </a:r>
            <a:endParaRPr lang="en-GB" altLang="pt-BR" sz="2000" b="1" smtClean="0">
              <a:latin typeface="Arial" pitchFamily="34" charset="0"/>
            </a:endParaRPr>
          </a:p>
          <a:p>
            <a:pPr marL="741363" lvl="4" indent="30163" algn="l" eaLnBrk="1" hangingPunct="1">
              <a:lnSpc>
                <a:spcPct val="81000"/>
              </a:lnSpc>
              <a:spcBef>
                <a:spcPts val="500"/>
              </a:spcBef>
              <a:tabLst>
                <a:tab pos="3940175" algn="ctr"/>
                <a:tab pos="7720013" algn="r"/>
                <a:tab pos="8531225" algn="l"/>
                <a:tab pos="8980488" algn="l"/>
              </a:tabLst>
            </a:pPr>
            <a:endParaRPr lang="en-GB" altLang="pt-BR" sz="2000" b="1" smtClean="0">
              <a:latin typeface="Arial" pitchFamily="34" charset="0"/>
            </a:endParaRPr>
          </a:p>
          <a:p>
            <a:pPr marL="741363" lvl="4" indent="30163" algn="l" eaLnBrk="1" hangingPunct="1">
              <a:lnSpc>
                <a:spcPct val="81000"/>
              </a:lnSpc>
              <a:spcBef>
                <a:spcPts val="500"/>
              </a:spcBef>
              <a:tabLst>
                <a:tab pos="3940175" algn="ctr"/>
                <a:tab pos="7720013" algn="r"/>
                <a:tab pos="8531225" algn="l"/>
                <a:tab pos="8980488" algn="l"/>
              </a:tabLst>
            </a:pPr>
            <a:endParaRPr lang="en-GB" altLang="pt-BR" sz="1800" b="1" smtClean="0">
              <a:latin typeface="Arial" pitchFamily="34" charset="0"/>
            </a:endParaRPr>
          </a:p>
          <a:p>
            <a:pPr marL="741363" lvl="4" indent="30163" algn="l" eaLnBrk="1" hangingPunct="1">
              <a:lnSpc>
                <a:spcPct val="81000"/>
              </a:lnSpc>
              <a:spcBef>
                <a:spcPts val="500"/>
              </a:spcBef>
              <a:tabLst>
                <a:tab pos="3940175" algn="ctr"/>
                <a:tab pos="7720013" algn="r"/>
                <a:tab pos="8531225" algn="l"/>
                <a:tab pos="8980488" algn="l"/>
              </a:tabLst>
            </a:pPr>
            <a:r>
              <a:rPr lang="en-GB" altLang="pt-BR" sz="1800" b="1" smtClean="0">
                <a:latin typeface="Arial" pitchFamily="34" charset="0"/>
              </a:rPr>
              <a:t>	</a:t>
            </a:r>
            <a:endParaRPr lang="en-GB" altLang="pt-BR" sz="1600" b="1" smtClean="0">
              <a:latin typeface="Arial" pitchFamily="34" charset="0"/>
            </a:endParaRPr>
          </a:p>
          <a:p>
            <a:pPr marL="741363" lvl="4" indent="30163" algn="l" eaLnBrk="1" hangingPunct="1">
              <a:lnSpc>
                <a:spcPct val="81000"/>
              </a:lnSpc>
              <a:spcBef>
                <a:spcPts val="500"/>
              </a:spcBef>
              <a:tabLst>
                <a:tab pos="3940175" algn="ctr"/>
                <a:tab pos="7720013" algn="r"/>
                <a:tab pos="8531225" algn="l"/>
                <a:tab pos="8980488" algn="l"/>
              </a:tabLst>
            </a:pPr>
            <a:endParaRPr lang="en-GB" altLang="pt-BR" sz="1600" b="1" smtClean="0">
              <a:latin typeface="Arial" pitchFamily="34" charset="0"/>
            </a:endParaRPr>
          </a:p>
          <a:p>
            <a:pPr marL="741363" lvl="4" indent="30163" algn="l" eaLnBrk="1" hangingPunct="1">
              <a:lnSpc>
                <a:spcPct val="81000"/>
              </a:lnSpc>
              <a:spcBef>
                <a:spcPts val="500"/>
              </a:spcBef>
              <a:tabLst>
                <a:tab pos="3940175" algn="ctr"/>
                <a:tab pos="7720013" algn="r"/>
                <a:tab pos="8531225" algn="l"/>
                <a:tab pos="8980488" algn="l"/>
              </a:tabLst>
            </a:pPr>
            <a:endParaRPr lang="en-GB" altLang="pt-BR" sz="1600" b="1" smtClean="0">
              <a:latin typeface="Arial" pitchFamily="34" charset="0"/>
            </a:endParaRPr>
          </a:p>
          <a:p>
            <a:pPr marL="741363" lvl="4" indent="30163" algn="l" eaLnBrk="1" hangingPunct="1">
              <a:lnSpc>
                <a:spcPct val="81000"/>
              </a:lnSpc>
              <a:spcBef>
                <a:spcPts val="500"/>
              </a:spcBef>
              <a:tabLst>
                <a:tab pos="3940175" algn="ctr"/>
                <a:tab pos="7720013" algn="r"/>
                <a:tab pos="8531225" algn="l"/>
                <a:tab pos="8980488" algn="l"/>
              </a:tabLst>
            </a:pPr>
            <a:endParaRPr lang="en-GB" altLang="pt-BR" sz="2400" smtClean="0">
              <a:latin typeface="Arial" pitchFamily="34" charset="0"/>
            </a:endParaRPr>
          </a:p>
        </p:txBody>
      </p:sp>
      <p:graphicFrame>
        <p:nvGraphicFramePr>
          <p:cNvPr id="5" name="Tabela 4"/>
          <p:cNvGraphicFramePr>
            <a:graphicFrameLocks noGrp="1"/>
          </p:cNvGraphicFramePr>
          <p:nvPr/>
        </p:nvGraphicFramePr>
        <p:xfrm>
          <a:off x="468313" y="765175"/>
          <a:ext cx="8353425" cy="5434013"/>
        </p:xfrm>
        <a:graphic>
          <a:graphicData uri="http://schemas.openxmlformats.org/drawingml/2006/table">
            <a:tbl>
              <a:tblPr/>
              <a:tblGrid>
                <a:gridCol w="1439862"/>
                <a:gridCol w="935038"/>
                <a:gridCol w="1009650"/>
                <a:gridCol w="863600"/>
                <a:gridCol w="1152525"/>
                <a:gridCol w="1079500"/>
                <a:gridCol w="863600"/>
                <a:gridCol w="1009650"/>
              </a:tblGrid>
              <a:tr h="909638">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 </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Litotomia</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Punção Venosa</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pt-BR" sz="1400" b="1" i="0" u="none" strike="noStrike" cap="none" normalizeH="0" baseline="0" smtClean="0">
                          <a:ln>
                            <a:noFill/>
                          </a:ln>
                          <a:solidFill>
                            <a:srgbClr val="F8F8F8"/>
                          </a:solidFill>
                          <a:effectLst/>
                          <a:latin typeface="Arial" pitchFamily="34" charset="0"/>
                          <a:ea typeface="MS PGothic" pitchFamily="34" charset="-128"/>
                        </a:rPr>
                        <a:t>Ocitocina</a:t>
                      </a:r>
                      <a:endParaRPr kumimoji="0" lang="pt-BR" altLang="pt-BR" sz="1400" b="1" i="0" u="none" strike="noStrike" cap="none" normalizeH="0" baseline="0" smtClean="0">
                        <a:ln>
                          <a:noFill/>
                        </a:ln>
                        <a:solidFill>
                          <a:srgbClr val="F8F8F8"/>
                        </a:solidFill>
                        <a:effectLst/>
                        <a:latin typeface="Arial" pitchFamily="34" charset="0"/>
                        <a:ea typeface="MS PGothic" pitchFamily="34" charset="-128"/>
                      </a:endParaRP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Manobra de Kristeler</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Episiotomia</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Analgesia</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Parto cesariana</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r>
              <a:tr h="31432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Região</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 </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 </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pt-BR" altLang="pt-BR" sz="1400" b="1" i="0" u="none" strike="noStrike" cap="none" normalizeH="0" baseline="0" smtClean="0">
                        <a:ln>
                          <a:noFill/>
                        </a:ln>
                        <a:solidFill>
                          <a:srgbClr val="F8F8F8"/>
                        </a:solidFill>
                        <a:effectLst/>
                        <a:latin typeface="Arial" pitchFamily="34" charset="0"/>
                        <a:ea typeface="MS PGothic" pitchFamily="34" charset="-128"/>
                      </a:endParaRP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 </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 </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 </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 </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r>
              <a:tr h="27622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Norte</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92,2</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64,9</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45,1</a:t>
                      </a:r>
                    </a:p>
                  </a:txBody>
                  <a:tcPr marL="9526" marR="9526" marT="9526"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35,0</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37,2</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1,2</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48,1</a:t>
                      </a:r>
                    </a:p>
                  </a:txBody>
                  <a:tcPr marL="9526" marR="9526" marT="9526"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8F8F8"/>
                    </a:solidFill>
                  </a:tcPr>
                </a:tc>
              </a:tr>
              <a:tr h="27622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Nordeste</a:t>
                      </a:r>
                    </a:p>
                  </a:txBody>
                  <a:tcPr marL="4758" marR="4758" marT="4759" marB="0" anchor="ctr" horzOverflow="overflow">
                    <a:lnL>
                      <a:noFill/>
                    </a:lnL>
                    <a:lnR>
                      <a:noFill/>
                    </a:lnR>
                    <a:lnT>
                      <a:noFill/>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91,7</a:t>
                      </a:r>
                    </a:p>
                  </a:txBody>
                  <a:tcPr marL="4758" marR="4758" marT="4759" marB="0" anchor="ctr" horzOverflow="overflow">
                    <a:lnL>
                      <a:noFill/>
                    </a:lnL>
                    <a:lnR>
                      <a:noFill/>
                    </a:lnR>
                    <a:lnT>
                      <a:noFill/>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64,5</a:t>
                      </a:r>
                    </a:p>
                  </a:txBody>
                  <a:tcPr marL="4758" marR="4758" marT="4759" marB="0" anchor="ctr" horzOverflow="overflow">
                    <a:lnL>
                      <a:noFill/>
                    </a:lnL>
                    <a:lnR>
                      <a:noFill/>
                    </a:lnR>
                    <a:lnT>
                      <a:noFill/>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47,5</a:t>
                      </a:r>
                    </a:p>
                  </a:txBody>
                  <a:tcPr marL="9526" marR="9526" marT="9526" marB="0" anchor="ctr" horzOverflow="overflow">
                    <a:lnL>
                      <a:noFill/>
                    </a:lnL>
                    <a:lnR>
                      <a:noFill/>
                    </a:lnR>
                    <a:lnT>
                      <a:noFill/>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FF0000"/>
                          </a:solidFill>
                          <a:effectLst/>
                          <a:latin typeface="Arial" pitchFamily="34" charset="0"/>
                          <a:ea typeface="MS PGothic" pitchFamily="34" charset="-128"/>
                        </a:rPr>
                        <a:t>42,4</a:t>
                      </a:r>
                    </a:p>
                  </a:txBody>
                  <a:tcPr marL="4758" marR="4758" marT="4759" marB="0" anchor="ctr" horzOverflow="overflow">
                    <a:lnL>
                      <a:noFill/>
                    </a:lnL>
                    <a:lnR>
                      <a:noFill/>
                    </a:lnR>
                    <a:lnT>
                      <a:noFill/>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41,9</a:t>
                      </a:r>
                    </a:p>
                  </a:txBody>
                  <a:tcPr marL="4758" marR="4758" marT="4759" marB="0" anchor="ctr" horzOverflow="overflow">
                    <a:lnL>
                      <a:noFill/>
                    </a:lnL>
                    <a:lnR>
                      <a:noFill/>
                    </a:lnR>
                    <a:lnT>
                      <a:noFill/>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3,0</a:t>
                      </a:r>
                    </a:p>
                  </a:txBody>
                  <a:tcPr marL="4758" marR="4758" marT="4759" marB="0" anchor="ctr" horzOverflow="overflow">
                    <a:lnL>
                      <a:noFill/>
                    </a:lnL>
                    <a:lnR>
                      <a:noFill/>
                    </a:lnR>
                    <a:lnT>
                      <a:noFill/>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46,9</a:t>
                      </a:r>
                    </a:p>
                  </a:txBody>
                  <a:tcPr marL="9526" marR="9526" marT="9526" marB="0" anchor="ctr" horzOverflow="overflow">
                    <a:lnL>
                      <a:noFill/>
                    </a:lnL>
                    <a:lnR>
                      <a:noFill/>
                    </a:lnR>
                    <a:lnT>
                      <a:noFill/>
                    </a:lnT>
                    <a:lnB>
                      <a:noFill/>
                    </a:lnB>
                    <a:lnTlToBr>
                      <a:noFill/>
                    </a:lnTlToBr>
                    <a:lnBlToTr>
                      <a:noFill/>
                    </a:lnBlToTr>
                    <a:solidFill>
                      <a:srgbClr val="D4E8F8"/>
                    </a:solidFill>
                  </a:tcPr>
                </a:tc>
              </a:tr>
              <a:tr h="27622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Sudeste</a:t>
                      </a:r>
                    </a:p>
                  </a:txBody>
                  <a:tcPr marL="4758" marR="4758" marT="4759" marB="0" anchor="ctr" horzOverflow="overflow">
                    <a:lnL>
                      <a:noFill/>
                    </a:lnL>
                    <a:lnR>
                      <a:noFill/>
                    </a:lnR>
                    <a:lnT>
                      <a:noFill/>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93,6</a:t>
                      </a:r>
                    </a:p>
                  </a:txBody>
                  <a:tcPr marL="4758" marR="4758" marT="4759" marB="0" anchor="ctr" horzOverflow="overflow">
                    <a:lnL>
                      <a:noFill/>
                    </a:lnL>
                    <a:lnR>
                      <a:noFill/>
                    </a:lnR>
                    <a:lnT>
                      <a:noFill/>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FF0000"/>
                          </a:solidFill>
                          <a:effectLst/>
                          <a:latin typeface="Arial" pitchFamily="34" charset="0"/>
                          <a:ea typeface="MS PGothic" pitchFamily="34" charset="-128"/>
                        </a:rPr>
                        <a:t>76,3</a:t>
                      </a:r>
                    </a:p>
                  </a:txBody>
                  <a:tcPr marL="4758" marR="4758" marT="4759" marB="0" anchor="ctr" horzOverflow="overflow">
                    <a:lnL>
                      <a:noFill/>
                    </a:lnL>
                    <a:lnR>
                      <a:noFill/>
                    </a:lnR>
                    <a:lnT>
                      <a:noFill/>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FF0000"/>
                          </a:solidFill>
                          <a:effectLst/>
                          <a:latin typeface="Arial" pitchFamily="34" charset="0"/>
                          <a:ea typeface="MS PGothic" pitchFamily="34" charset="-128"/>
                        </a:rPr>
                        <a:t>54,2</a:t>
                      </a:r>
                    </a:p>
                  </a:txBody>
                  <a:tcPr marL="9526" marR="9526" marT="9526" marB="0" anchor="ctr" horzOverflow="overflow">
                    <a:lnL>
                      <a:noFill/>
                    </a:lnL>
                    <a:lnR>
                      <a:noFill/>
                    </a:lnR>
                    <a:lnT>
                      <a:noFill/>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FF0000"/>
                          </a:solidFill>
                          <a:effectLst/>
                          <a:latin typeface="Arial" pitchFamily="34" charset="0"/>
                          <a:ea typeface="MS PGothic" pitchFamily="34" charset="-128"/>
                        </a:rPr>
                        <a:t>40,1</a:t>
                      </a:r>
                    </a:p>
                  </a:txBody>
                  <a:tcPr marL="4758" marR="4758" marT="4759" marB="0" anchor="ctr" horzOverflow="overflow">
                    <a:lnL>
                      <a:noFill/>
                    </a:lnL>
                    <a:lnR>
                      <a:noFill/>
                    </a:lnR>
                    <a:lnT>
                      <a:noFill/>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57,2</a:t>
                      </a:r>
                    </a:p>
                  </a:txBody>
                  <a:tcPr marL="4758" marR="4758" marT="4759" marB="0" anchor="ctr" horzOverflow="overflow">
                    <a:lnL>
                      <a:noFill/>
                    </a:lnL>
                    <a:lnR>
                      <a:noFill/>
                    </a:lnR>
                    <a:lnT>
                      <a:noFill/>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FF0000"/>
                          </a:solidFill>
                          <a:effectLst/>
                          <a:latin typeface="Arial" pitchFamily="34" charset="0"/>
                          <a:ea typeface="MS PGothic" pitchFamily="34" charset="-128"/>
                        </a:rPr>
                        <a:t>17,3</a:t>
                      </a:r>
                    </a:p>
                  </a:txBody>
                  <a:tcPr marL="4758" marR="4758" marT="4759" marB="0" anchor="ctr" horzOverflow="overflow">
                    <a:lnL>
                      <a:noFill/>
                    </a:lnL>
                    <a:lnR>
                      <a:noFill/>
                    </a:lnR>
                    <a:lnT>
                      <a:noFill/>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FF0000"/>
                          </a:solidFill>
                          <a:effectLst/>
                          <a:latin typeface="Arial" pitchFamily="34" charset="0"/>
                          <a:ea typeface="MS PGothic" pitchFamily="34" charset="-128"/>
                        </a:rPr>
                        <a:t>56,5</a:t>
                      </a:r>
                    </a:p>
                  </a:txBody>
                  <a:tcPr marL="9526" marR="9526" marT="9526" marB="0" anchor="ctr" horzOverflow="overflow">
                    <a:lnL>
                      <a:noFill/>
                    </a:lnL>
                    <a:lnR>
                      <a:noFill/>
                    </a:lnR>
                    <a:lnT>
                      <a:noFill/>
                    </a:lnT>
                    <a:lnB>
                      <a:noFill/>
                    </a:lnB>
                    <a:lnTlToBr>
                      <a:noFill/>
                    </a:lnTlToBr>
                    <a:lnBlToTr>
                      <a:noFill/>
                    </a:lnBlToTr>
                    <a:solidFill>
                      <a:srgbClr val="F8F8F8"/>
                    </a:solidFill>
                  </a:tcPr>
                </a:tc>
              </a:tr>
              <a:tr h="27622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Sul</a:t>
                      </a:r>
                    </a:p>
                  </a:txBody>
                  <a:tcPr marL="4758" marR="4758" marT="4759" marB="0" anchor="ctr" horzOverflow="overflow">
                    <a:lnL>
                      <a:noFill/>
                    </a:lnL>
                    <a:lnR>
                      <a:noFill/>
                    </a:lnR>
                    <a:lnT>
                      <a:noFill/>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FF0000"/>
                          </a:solidFill>
                          <a:effectLst/>
                          <a:latin typeface="Arial" pitchFamily="34" charset="0"/>
                          <a:ea typeface="MS PGothic" pitchFamily="34" charset="-128"/>
                        </a:rPr>
                        <a:t>94,4</a:t>
                      </a:r>
                    </a:p>
                  </a:txBody>
                  <a:tcPr marL="4758" marR="4758" marT="4759" marB="0" anchor="ctr" horzOverflow="overflow">
                    <a:lnL>
                      <a:noFill/>
                    </a:lnL>
                    <a:lnR>
                      <a:noFill/>
                    </a:lnR>
                    <a:lnT>
                      <a:noFill/>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70,2</a:t>
                      </a:r>
                    </a:p>
                  </a:txBody>
                  <a:tcPr marL="4758" marR="4758" marT="4759" marB="0" anchor="ctr" horzOverflow="overflow">
                    <a:lnL>
                      <a:noFill/>
                    </a:lnL>
                    <a:lnR>
                      <a:noFill/>
                    </a:lnR>
                    <a:lnT>
                      <a:noFill/>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48,6</a:t>
                      </a:r>
                    </a:p>
                  </a:txBody>
                  <a:tcPr marL="9526" marR="9526" marT="9526" marB="0" anchor="ctr" horzOverflow="overflow">
                    <a:lnL>
                      <a:noFill/>
                    </a:lnL>
                    <a:lnR>
                      <a:noFill/>
                    </a:lnR>
                    <a:lnT>
                      <a:noFill/>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33,4</a:t>
                      </a:r>
                    </a:p>
                  </a:txBody>
                  <a:tcPr marL="4758" marR="4758" marT="4759" marB="0" anchor="ctr" horzOverflow="overflow">
                    <a:lnL>
                      <a:noFill/>
                    </a:lnL>
                    <a:lnR>
                      <a:noFill/>
                    </a:lnR>
                    <a:lnT>
                      <a:noFill/>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57,6</a:t>
                      </a:r>
                    </a:p>
                  </a:txBody>
                  <a:tcPr marL="4758" marR="4758" marT="4759" marB="0" anchor="ctr" horzOverflow="overflow">
                    <a:lnL>
                      <a:noFill/>
                    </a:lnL>
                    <a:lnR>
                      <a:noFill/>
                    </a:lnR>
                    <a:lnT>
                      <a:noFill/>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7,0</a:t>
                      </a:r>
                    </a:p>
                  </a:txBody>
                  <a:tcPr marL="4758" marR="4758" marT="4759" marB="0" anchor="ctr" horzOverflow="overflow">
                    <a:lnL>
                      <a:noFill/>
                    </a:lnL>
                    <a:lnR>
                      <a:noFill/>
                    </a:lnR>
                    <a:lnT>
                      <a:noFill/>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54,3</a:t>
                      </a:r>
                    </a:p>
                  </a:txBody>
                  <a:tcPr marL="9526" marR="9526" marT="9526" marB="0" anchor="ctr" horzOverflow="overflow">
                    <a:lnL>
                      <a:noFill/>
                    </a:lnL>
                    <a:lnR>
                      <a:noFill/>
                    </a:lnR>
                    <a:lnT>
                      <a:noFill/>
                    </a:lnT>
                    <a:lnB>
                      <a:noFill/>
                    </a:lnB>
                    <a:lnTlToBr>
                      <a:noFill/>
                    </a:lnTlToBr>
                    <a:lnBlToTr>
                      <a:noFill/>
                    </a:lnBlToTr>
                    <a:solidFill>
                      <a:srgbClr val="D4E8F8"/>
                    </a:solidFill>
                  </a:tcPr>
                </a:tc>
              </a:tr>
              <a:tr h="285750">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Centro-oeste</a:t>
                      </a:r>
                    </a:p>
                  </a:txBody>
                  <a:tcPr marL="4758" marR="4758" marT="4759"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FF0000"/>
                          </a:solidFill>
                          <a:effectLst/>
                          <a:latin typeface="Arial" pitchFamily="34" charset="0"/>
                          <a:ea typeface="MS PGothic" pitchFamily="34" charset="-128"/>
                        </a:rPr>
                        <a:t>96,5</a:t>
                      </a:r>
                    </a:p>
                  </a:txBody>
                  <a:tcPr marL="4758" marR="4758" marT="4759"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65,9</a:t>
                      </a:r>
                    </a:p>
                  </a:txBody>
                  <a:tcPr marL="4758" marR="4758" marT="4759"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42,3</a:t>
                      </a:r>
                    </a:p>
                  </a:txBody>
                  <a:tcPr marL="9526" marR="9526" marT="9526"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FF0000"/>
                          </a:solidFill>
                          <a:effectLst/>
                          <a:latin typeface="Arial" pitchFamily="34" charset="0"/>
                          <a:ea typeface="MS PGothic" pitchFamily="34" charset="-128"/>
                        </a:rPr>
                        <a:t>43,2</a:t>
                      </a:r>
                    </a:p>
                  </a:txBody>
                  <a:tcPr marL="4758" marR="4758" marT="4759"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59,2</a:t>
                      </a:r>
                    </a:p>
                  </a:txBody>
                  <a:tcPr marL="4758" marR="4758" marT="4759"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7,6</a:t>
                      </a:r>
                    </a:p>
                  </a:txBody>
                  <a:tcPr marL="4758" marR="4758" marT="4759"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FF0000"/>
                          </a:solidFill>
                          <a:effectLst/>
                          <a:latin typeface="Arial" pitchFamily="34" charset="0"/>
                          <a:ea typeface="MS PGothic" pitchFamily="34" charset="-128"/>
                        </a:rPr>
                        <a:t>60,1</a:t>
                      </a:r>
                    </a:p>
                  </a:txBody>
                  <a:tcPr marL="9526" marR="9526" marT="9526"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8F8F8"/>
                    </a:solidFill>
                  </a:tcPr>
                </a:tc>
              </a:tr>
              <a:tr h="285750">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Localidade</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 </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 </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pt-BR" altLang="pt-BR" sz="1400" b="1" i="0" u="none" strike="noStrike" cap="none" normalizeH="0" baseline="0" smtClean="0">
                        <a:ln>
                          <a:noFill/>
                        </a:ln>
                        <a:solidFill>
                          <a:srgbClr val="F8F8F8"/>
                        </a:solidFill>
                        <a:effectLst/>
                        <a:latin typeface="Arial" pitchFamily="34" charset="0"/>
                        <a:ea typeface="MS PGothic" pitchFamily="34" charset="-128"/>
                      </a:endParaRP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 </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 </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 </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 </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r>
              <a:tr h="27622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Interior</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FF0000"/>
                          </a:solidFill>
                          <a:effectLst/>
                          <a:latin typeface="Arial" pitchFamily="34" charset="0"/>
                          <a:ea typeface="MS PGothic" pitchFamily="34" charset="-128"/>
                        </a:rPr>
                        <a:t>94,7</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69,1</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pt-BR" sz="1400" b="0" i="0" u="none" strike="noStrike" cap="none" normalizeH="0" baseline="0" smtClean="0">
                          <a:ln>
                            <a:noFill/>
                          </a:ln>
                          <a:solidFill>
                            <a:srgbClr val="FF0000"/>
                          </a:solidFill>
                          <a:effectLst/>
                          <a:latin typeface="Arial" pitchFamily="34" charset="0"/>
                          <a:ea typeface="MS PGothic" pitchFamily="34" charset="-128"/>
                        </a:rPr>
                        <a:t>48,2</a:t>
                      </a:r>
                      <a:endParaRPr kumimoji="0" lang="pt-BR" altLang="pt-BR" sz="1400" b="0" i="0" u="none" strike="noStrike" cap="none" normalizeH="0" baseline="0" smtClean="0">
                        <a:ln>
                          <a:noFill/>
                        </a:ln>
                        <a:solidFill>
                          <a:srgbClr val="FF0000"/>
                        </a:solidFill>
                        <a:effectLst/>
                        <a:latin typeface="Arial" pitchFamily="34" charset="0"/>
                        <a:ea typeface="MS PGothic" pitchFamily="34" charset="-128"/>
                      </a:endParaRP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FF0000"/>
                          </a:solidFill>
                          <a:effectLst/>
                          <a:latin typeface="Arial" pitchFamily="34" charset="0"/>
                          <a:ea typeface="MS PGothic" pitchFamily="34" charset="-128"/>
                        </a:rPr>
                        <a:t>41,5</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FF0000"/>
                          </a:solidFill>
                          <a:effectLst/>
                          <a:latin typeface="Arial" pitchFamily="34" charset="0"/>
                          <a:ea typeface="MS PGothic" pitchFamily="34" charset="-128"/>
                        </a:rPr>
                        <a:t>51,6</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6,8</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50,3</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8F8F8"/>
                    </a:solidFill>
                  </a:tcPr>
                </a:tc>
              </a:tr>
              <a:tr h="285750">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Capital</a:t>
                      </a:r>
                    </a:p>
                  </a:txBody>
                  <a:tcPr marL="4758" marR="4758" marT="4759"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89,2</a:t>
                      </a:r>
                    </a:p>
                  </a:txBody>
                  <a:tcPr marL="4758" marR="4758" marT="4759"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70,1</a:t>
                      </a:r>
                    </a:p>
                  </a:txBody>
                  <a:tcPr marL="4758" marR="4758" marT="4759"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pt-BR" sz="1400" b="0" i="0" u="none" strike="noStrike" cap="none" normalizeH="0" baseline="0" smtClean="0">
                          <a:ln>
                            <a:noFill/>
                          </a:ln>
                          <a:solidFill>
                            <a:srgbClr val="000000"/>
                          </a:solidFill>
                          <a:effectLst/>
                          <a:latin typeface="Arial" pitchFamily="34" charset="0"/>
                          <a:ea typeface="MS PGothic" pitchFamily="34" charset="-128"/>
                        </a:rPr>
                        <a:t>45,6</a:t>
                      </a:r>
                      <a:endParaRPr kumimoji="0" lang="pt-BR" altLang="pt-BR" sz="1400" b="0" i="0" u="none" strike="noStrike" cap="none" normalizeH="0" baseline="0" smtClean="0">
                        <a:ln>
                          <a:noFill/>
                        </a:ln>
                        <a:solidFill>
                          <a:srgbClr val="000000"/>
                        </a:solidFill>
                        <a:effectLst/>
                        <a:latin typeface="Arial" pitchFamily="34" charset="0"/>
                        <a:ea typeface="MS PGothic" pitchFamily="34" charset="-128"/>
                      </a:endParaRPr>
                    </a:p>
                  </a:txBody>
                  <a:tcPr marL="4758" marR="4758" marT="4759"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33,0</a:t>
                      </a:r>
                    </a:p>
                  </a:txBody>
                  <a:tcPr marL="4758" marR="4758" marT="4759"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46,9</a:t>
                      </a:r>
                    </a:p>
                  </a:txBody>
                  <a:tcPr marL="4758" marR="4758" marT="4759"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FF0000"/>
                          </a:solidFill>
                          <a:effectLst/>
                          <a:latin typeface="Arial" pitchFamily="34" charset="0"/>
                          <a:ea typeface="MS PGothic" pitchFamily="34" charset="-128"/>
                        </a:rPr>
                        <a:t>13,4</a:t>
                      </a:r>
                    </a:p>
                  </a:txBody>
                  <a:tcPr marL="4758" marR="4758" marT="4759"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FF0000"/>
                          </a:solidFill>
                          <a:effectLst/>
                          <a:latin typeface="Arial" pitchFamily="34" charset="0"/>
                          <a:ea typeface="MS PGothic" pitchFamily="34" charset="-128"/>
                        </a:rPr>
                        <a:t>56,1</a:t>
                      </a:r>
                    </a:p>
                  </a:txBody>
                  <a:tcPr marL="4758" marR="4758" marT="4759"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4E8F8"/>
                    </a:solidFill>
                  </a:tcPr>
                </a:tc>
              </a:tr>
              <a:tr h="285750">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Plano de saúde</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 </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 </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pt-BR" altLang="pt-BR" sz="1400" b="1" i="0" u="none" strike="noStrike" cap="none" normalizeH="0" baseline="0" smtClean="0">
                        <a:ln>
                          <a:noFill/>
                        </a:ln>
                        <a:solidFill>
                          <a:srgbClr val="F8F8F8"/>
                        </a:solidFill>
                        <a:effectLst/>
                        <a:latin typeface="Arial" pitchFamily="34" charset="0"/>
                        <a:ea typeface="MS PGothic" pitchFamily="34" charset="-128"/>
                      </a:endParaRP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 </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 </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 </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 </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r>
              <a:tr h="27622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Não</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93,3</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68,6</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pt-BR" sz="1400" b="0" i="0" u="none" strike="noStrike" cap="none" normalizeH="0" baseline="0" smtClean="0">
                          <a:ln>
                            <a:noFill/>
                          </a:ln>
                          <a:solidFill>
                            <a:srgbClr val="FF0000"/>
                          </a:solidFill>
                          <a:effectLst/>
                          <a:latin typeface="Arial" pitchFamily="34" charset="0"/>
                          <a:ea typeface="MS PGothic" pitchFamily="34" charset="-128"/>
                        </a:rPr>
                        <a:t>51,2</a:t>
                      </a:r>
                      <a:endParaRPr kumimoji="0" lang="pt-BR" altLang="pt-BR" sz="1400" b="0" i="0" u="none" strike="noStrike" cap="none" normalizeH="0" baseline="0" smtClean="0">
                        <a:ln>
                          <a:noFill/>
                        </a:ln>
                        <a:solidFill>
                          <a:srgbClr val="FF0000"/>
                        </a:solidFill>
                        <a:effectLst/>
                        <a:latin typeface="Arial" pitchFamily="34" charset="0"/>
                        <a:ea typeface="MS PGothic" pitchFamily="34" charset="-128"/>
                      </a:endParaRP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38,4</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48,9</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6,1</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43,6</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4E8F8"/>
                    </a:solidFill>
                  </a:tcPr>
                </a:tc>
              </a:tr>
              <a:tr h="285750">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Sim</a:t>
                      </a:r>
                    </a:p>
                  </a:txBody>
                  <a:tcPr marL="4758" marR="4758" marT="4759"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93,9</a:t>
                      </a:r>
                    </a:p>
                  </a:txBody>
                  <a:tcPr marL="4758" marR="4758" marT="4759"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74,5</a:t>
                      </a:r>
                    </a:p>
                  </a:txBody>
                  <a:tcPr marL="4758" marR="4758" marT="4759"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pt-BR" sz="1400" b="0" i="0" u="none" strike="noStrike" cap="none" normalizeH="0" baseline="0" smtClean="0">
                          <a:ln>
                            <a:noFill/>
                          </a:ln>
                          <a:solidFill>
                            <a:schemeClr val="tx1"/>
                          </a:solidFill>
                          <a:effectLst/>
                          <a:latin typeface="Arial" pitchFamily="34" charset="0"/>
                          <a:ea typeface="MS PGothic" pitchFamily="34" charset="-128"/>
                        </a:rPr>
                        <a:t>47,5</a:t>
                      </a:r>
                      <a:endParaRPr kumimoji="0" lang="pt-BR" altLang="pt-BR" sz="1400" b="0" i="0" u="none" strike="noStrike" cap="none" normalizeH="0" baseline="0" smtClean="0">
                        <a:ln>
                          <a:noFill/>
                        </a:ln>
                        <a:solidFill>
                          <a:schemeClr val="tx1"/>
                        </a:solidFill>
                        <a:effectLst/>
                        <a:latin typeface="Arial" pitchFamily="34" charset="0"/>
                        <a:ea typeface="MS PGothic" pitchFamily="34" charset="-128"/>
                      </a:endParaRPr>
                    </a:p>
                  </a:txBody>
                  <a:tcPr marL="9526" marR="9526" marT="9526"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39,8</a:t>
                      </a:r>
                    </a:p>
                  </a:txBody>
                  <a:tcPr marL="4758" marR="4758" marT="4759"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FF0000"/>
                          </a:solidFill>
                          <a:effectLst/>
                          <a:latin typeface="Arial" pitchFamily="34" charset="0"/>
                          <a:ea typeface="MS PGothic" pitchFamily="34" charset="-128"/>
                        </a:rPr>
                        <a:t>61,3</a:t>
                      </a:r>
                    </a:p>
                  </a:txBody>
                  <a:tcPr marL="4758" marR="4758" marT="4759"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FF0000"/>
                          </a:solidFill>
                          <a:effectLst/>
                          <a:latin typeface="Arial" pitchFamily="34" charset="0"/>
                          <a:ea typeface="MS PGothic" pitchFamily="34" charset="-128"/>
                        </a:rPr>
                        <a:t>25,2</a:t>
                      </a:r>
                    </a:p>
                  </a:txBody>
                  <a:tcPr marL="4758" marR="4758" marT="4759"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FF0000"/>
                          </a:solidFill>
                          <a:effectLst/>
                          <a:latin typeface="Arial" pitchFamily="34" charset="0"/>
                          <a:ea typeface="MS PGothic" pitchFamily="34" charset="-128"/>
                        </a:rPr>
                        <a:t>79,2</a:t>
                      </a:r>
                    </a:p>
                  </a:txBody>
                  <a:tcPr marL="4758" marR="4758" marT="4759"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8F8F8"/>
                    </a:solidFill>
                  </a:tcPr>
                </a:tc>
              </a:tr>
              <a:tr h="285750">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Idade</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 </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 </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pt-BR" altLang="pt-BR" sz="1400" b="1" i="0" u="none" strike="noStrike" cap="none" normalizeH="0" baseline="0" smtClean="0">
                        <a:ln>
                          <a:noFill/>
                        </a:ln>
                        <a:solidFill>
                          <a:srgbClr val="F8F8F8"/>
                        </a:solidFill>
                        <a:effectLst/>
                        <a:latin typeface="Arial" pitchFamily="34" charset="0"/>
                        <a:ea typeface="MS PGothic" pitchFamily="34" charset="-128"/>
                      </a:endParaRP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 </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 </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 </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rgbClr val="F8F8F8"/>
                          </a:solidFill>
                          <a:effectLst/>
                          <a:latin typeface="Arial" pitchFamily="34" charset="0"/>
                          <a:ea typeface="MS PGothic" pitchFamily="34" charset="-128"/>
                        </a:rPr>
                        <a:t> </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96D1"/>
                    </a:solidFill>
                  </a:tcPr>
                </a:tc>
              </a:tr>
              <a:tr h="27622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&lt; 20</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93,3</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70,3</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47,0</a:t>
                      </a:r>
                    </a:p>
                  </a:txBody>
                  <a:tcPr marL="9526" marR="9526" marT="9526"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FF0000"/>
                          </a:solidFill>
                          <a:effectLst/>
                          <a:latin typeface="Arial" pitchFamily="34" charset="0"/>
                          <a:ea typeface="MS PGothic" pitchFamily="34" charset="-128"/>
                        </a:rPr>
                        <a:t>46,5</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FF0000"/>
                          </a:solidFill>
                          <a:effectLst/>
                          <a:latin typeface="Arial" pitchFamily="34" charset="0"/>
                          <a:ea typeface="MS PGothic" pitchFamily="34" charset="-128"/>
                        </a:rPr>
                        <a:t>61,5</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9,2</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38,0</a:t>
                      </a:r>
                    </a:p>
                  </a:txBody>
                  <a:tcPr marL="4758" marR="4758" marT="4759"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4E8F8"/>
                    </a:solidFill>
                  </a:tcPr>
                </a:tc>
              </a:tr>
              <a:tr h="27622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20 a 34</a:t>
                      </a:r>
                    </a:p>
                  </a:txBody>
                  <a:tcPr marL="4758" marR="4758" marT="4759" marB="0" anchor="ctr" horzOverflow="overflow">
                    <a:lnL>
                      <a:noFill/>
                    </a:lnL>
                    <a:lnR>
                      <a:noFill/>
                    </a:lnR>
                    <a:lnT>
                      <a:noFill/>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93,4</a:t>
                      </a:r>
                    </a:p>
                  </a:txBody>
                  <a:tcPr marL="4758" marR="4758" marT="4759" marB="0" anchor="ctr" horzOverflow="overflow">
                    <a:lnL>
                      <a:noFill/>
                    </a:lnL>
                    <a:lnR>
                      <a:noFill/>
                    </a:lnR>
                    <a:lnT>
                      <a:noFill/>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69,0</a:t>
                      </a:r>
                    </a:p>
                  </a:txBody>
                  <a:tcPr marL="4758" marR="4758" marT="4759" marB="0" anchor="ctr" horzOverflow="overflow">
                    <a:lnL>
                      <a:noFill/>
                    </a:lnL>
                    <a:lnR>
                      <a:noFill/>
                    </a:lnR>
                    <a:lnT>
                      <a:noFill/>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48,3</a:t>
                      </a:r>
                    </a:p>
                  </a:txBody>
                  <a:tcPr marL="9526" marR="9526" marT="9526" marB="0" anchor="b" horzOverflow="overflow">
                    <a:lnL>
                      <a:noFill/>
                    </a:lnL>
                    <a:lnR>
                      <a:noFill/>
                    </a:lnR>
                    <a:lnT>
                      <a:noFill/>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37,0</a:t>
                      </a:r>
                    </a:p>
                  </a:txBody>
                  <a:tcPr marL="4758" marR="4758" marT="4759" marB="0" anchor="ctr" horzOverflow="overflow">
                    <a:lnL>
                      <a:noFill/>
                    </a:lnL>
                    <a:lnR>
                      <a:noFill/>
                    </a:lnR>
                    <a:lnT>
                      <a:noFill/>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47,6</a:t>
                      </a:r>
                    </a:p>
                  </a:txBody>
                  <a:tcPr marL="4758" marR="4758" marT="4759" marB="0" anchor="ctr" horzOverflow="overflow">
                    <a:lnL>
                      <a:noFill/>
                    </a:lnL>
                    <a:lnR>
                      <a:noFill/>
                    </a:lnR>
                    <a:lnT>
                      <a:noFill/>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8,9</a:t>
                      </a:r>
                    </a:p>
                  </a:txBody>
                  <a:tcPr marL="4758" marR="4758" marT="4759" marB="0" anchor="ctr" horzOverflow="overflow">
                    <a:lnL>
                      <a:noFill/>
                    </a:lnL>
                    <a:lnR>
                      <a:noFill/>
                    </a:lnR>
                    <a:lnT>
                      <a:noFill/>
                    </a:lnT>
                    <a:lnB>
                      <a:noFill/>
                    </a:lnB>
                    <a:lnTlToBr>
                      <a:noFill/>
                    </a:lnTlToBr>
                    <a:lnBlToTr>
                      <a:noFill/>
                    </a:lnBlToTr>
                    <a:solidFill>
                      <a:srgbClr val="F8F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FF0000"/>
                          </a:solidFill>
                          <a:effectLst/>
                          <a:latin typeface="Arial" pitchFamily="34" charset="0"/>
                          <a:ea typeface="MS PGothic" pitchFamily="34" charset="-128"/>
                        </a:rPr>
                        <a:t>54,4</a:t>
                      </a:r>
                    </a:p>
                  </a:txBody>
                  <a:tcPr marL="4758" marR="4758" marT="4759" marB="0" anchor="ctr" horzOverflow="overflow">
                    <a:lnL>
                      <a:noFill/>
                    </a:lnL>
                    <a:lnR>
                      <a:noFill/>
                    </a:lnR>
                    <a:lnT>
                      <a:noFill/>
                    </a:lnT>
                    <a:lnB>
                      <a:noFill/>
                    </a:lnB>
                    <a:lnTlToBr>
                      <a:noFill/>
                    </a:lnTlToBr>
                    <a:lnBlToTr>
                      <a:noFill/>
                    </a:lnBlToTr>
                    <a:solidFill>
                      <a:srgbClr val="F8F8F8"/>
                    </a:solidFill>
                  </a:tcPr>
                </a:tc>
              </a:tr>
              <a:tr h="285750">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 35</a:t>
                      </a:r>
                    </a:p>
                  </a:txBody>
                  <a:tcPr marL="4758" marR="4758" marT="4759" marB="0" anchor="ctr" horzOverflow="overflow">
                    <a:lnL>
                      <a:noFill/>
                    </a:lnL>
                    <a:lnR>
                      <a:noFill/>
                    </a:lnR>
                    <a:lnT>
                      <a:noFill/>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92,0</a:t>
                      </a:r>
                    </a:p>
                  </a:txBody>
                  <a:tcPr marL="4758" marR="4758" marT="4759" marB="0" anchor="ctr" horzOverflow="overflow">
                    <a:lnL>
                      <a:noFill/>
                    </a:lnL>
                    <a:lnR>
                      <a:noFill/>
                    </a:lnR>
                    <a:lnT>
                      <a:noFill/>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71,1</a:t>
                      </a:r>
                    </a:p>
                  </a:txBody>
                  <a:tcPr marL="4758" marR="4758" marT="4759" marB="0" anchor="ctr" horzOverflow="overflow">
                    <a:lnL>
                      <a:noFill/>
                    </a:lnL>
                    <a:lnR>
                      <a:noFill/>
                    </a:lnR>
                    <a:lnT>
                      <a:noFill/>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pt-BR" sz="1400" b="0" i="0" u="none" strike="noStrike" cap="none" normalizeH="0" baseline="0" smtClean="0">
                          <a:ln>
                            <a:noFill/>
                          </a:ln>
                          <a:solidFill>
                            <a:srgbClr val="FF0000"/>
                          </a:solidFill>
                          <a:effectLst/>
                          <a:latin typeface="Arial" pitchFamily="34" charset="0"/>
                          <a:ea typeface="MS PGothic" pitchFamily="34" charset="-128"/>
                        </a:rPr>
                        <a:t>54,3</a:t>
                      </a:r>
                      <a:endParaRPr kumimoji="0" lang="pt-BR" altLang="pt-BR" sz="1400" b="0" i="0" u="none" strike="noStrike" cap="none" normalizeH="0" baseline="0" smtClean="0">
                        <a:ln>
                          <a:noFill/>
                        </a:ln>
                        <a:solidFill>
                          <a:srgbClr val="FF0000"/>
                        </a:solidFill>
                        <a:effectLst/>
                        <a:latin typeface="Arial" pitchFamily="34" charset="0"/>
                        <a:ea typeface="MS PGothic" pitchFamily="34" charset="-128"/>
                      </a:endParaRPr>
                    </a:p>
                  </a:txBody>
                  <a:tcPr marL="4758" marR="4758" marT="4759" marB="0" anchor="ctr" horzOverflow="overflow">
                    <a:lnL>
                      <a:noFill/>
                    </a:lnL>
                    <a:lnR>
                      <a:noFill/>
                    </a:lnR>
                    <a:lnT>
                      <a:noFill/>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34,5</a:t>
                      </a:r>
                    </a:p>
                  </a:txBody>
                  <a:tcPr marL="4758" marR="4758" marT="4759" marB="0" anchor="ctr" horzOverflow="overflow">
                    <a:lnL>
                      <a:noFill/>
                    </a:lnL>
                    <a:lnR>
                      <a:noFill/>
                    </a:lnR>
                    <a:lnT>
                      <a:noFill/>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36,6</a:t>
                      </a:r>
                    </a:p>
                  </a:txBody>
                  <a:tcPr marL="4758" marR="4758" marT="4759" marB="0" anchor="ctr" horzOverflow="overflow">
                    <a:lnL>
                      <a:noFill/>
                    </a:lnL>
                    <a:lnR>
                      <a:noFill/>
                    </a:lnR>
                    <a:lnT>
                      <a:noFill/>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000000"/>
                          </a:solidFill>
                          <a:effectLst/>
                          <a:latin typeface="Arial" pitchFamily="34" charset="0"/>
                          <a:ea typeface="MS PGothic" pitchFamily="34" charset="-128"/>
                        </a:rPr>
                        <a:t>9,5</a:t>
                      </a:r>
                    </a:p>
                  </a:txBody>
                  <a:tcPr marL="4758" marR="4758" marT="4759" marB="0" anchor="ctr" horzOverflow="overflow">
                    <a:lnL>
                      <a:noFill/>
                    </a:lnL>
                    <a:lnR>
                      <a:noFill/>
                    </a:lnR>
                    <a:lnT>
                      <a:noFill/>
                    </a:lnT>
                    <a:lnB>
                      <a:noFill/>
                    </a:lnB>
                    <a:lnTlToBr>
                      <a:noFill/>
                    </a:lnTlToBr>
                    <a:lnBlToTr>
                      <a:noFill/>
                    </a:lnBlToTr>
                    <a:solidFill>
                      <a:srgbClr val="D4E8F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rgbClr val="FF0000"/>
                          </a:solidFill>
                          <a:effectLst/>
                          <a:latin typeface="Arial" pitchFamily="34" charset="0"/>
                          <a:ea typeface="MS PGothic" pitchFamily="34" charset="-128"/>
                        </a:rPr>
                        <a:t>65,9</a:t>
                      </a:r>
                    </a:p>
                  </a:txBody>
                  <a:tcPr marL="4758" marR="4758" marT="4759" marB="0" anchor="ctr" horzOverflow="overflow">
                    <a:lnL>
                      <a:noFill/>
                    </a:lnL>
                    <a:lnR>
                      <a:noFill/>
                    </a:lnR>
                    <a:lnT>
                      <a:noFill/>
                    </a:lnT>
                    <a:lnB>
                      <a:noFill/>
                    </a:lnB>
                    <a:lnTlToBr>
                      <a:noFill/>
                    </a:lnTlToBr>
                    <a:lnBlToTr>
                      <a:noFill/>
                    </a:lnBlToTr>
                    <a:solidFill>
                      <a:srgbClr val="D4E8F8"/>
                    </a:solidFill>
                  </a:tcPr>
                </a:tc>
              </a:tr>
            </a:tbl>
          </a:graphicData>
        </a:graphic>
      </p:graphicFrame>
    </p:spTree>
    <p:extLst>
      <p:ext uri="{BB962C8B-B14F-4D97-AF65-F5344CB8AC3E}">
        <p14:creationId xmlns:p14="http://schemas.microsoft.com/office/powerpoint/2010/main" val="16270443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9154" name="Espaço Reservado para Conteúdo 6" descr="episio1-1.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611188" y="1522413"/>
            <a:ext cx="3960812" cy="5146675"/>
          </a:xfrm>
        </p:spPr>
      </p:pic>
      <p:pic>
        <p:nvPicPr>
          <p:cNvPr id="34818" name="Imagem 7" descr="episio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604963"/>
            <a:ext cx="3527425" cy="499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CaixaDeTexto 8"/>
          <p:cNvSpPr txBox="1">
            <a:spLocks noChangeArrowheads="1"/>
          </p:cNvSpPr>
          <p:nvPr/>
        </p:nvSpPr>
        <p:spPr bwMode="auto">
          <a:xfrm>
            <a:off x="323850" y="260350"/>
            <a:ext cx="8632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pt-BR" altLang="pt-BR" b="1">
                <a:latin typeface="Arial" pitchFamily="34" charset="0"/>
              </a:rPr>
              <a:t>Episiotomia - Ação direta da Rede Parto do Princípio 2011</a:t>
            </a:r>
          </a:p>
        </p:txBody>
      </p:sp>
      <p:sp>
        <p:nvSpPr>
          <p:cNvPr id="10" name="CaixaDeTexto 9"/>
          <p:cNvSpPr txBox="1"/>
          <p:nvPr/>
        </p:nvSpPr>
        <p:spPr>
          <a:xfrm>
            <a:off x="468313" y="692150"/>
            <a:ext cx="7920037" cy="831850"/>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pt-BR" altLang="pt-BR" b="1">
                <a:solidFill>
                  <a:srgbClr val="953735"/>
                </a:solidFill>
              </a:rPr>
              <a:t>Efeitos das intervenções (episiotomias, fórceps) </a:t>
            </a:r>
          </a:p>
          <a:p>
            <a:pPr algn="ctr" eaLnBrk="1" hangingPunct="1"/>
            <a:r>
              <a:rPr lang="pt-BR" altLang="pt-BR" b="1">
                <a:solidFill>
                  <a:srgbClr val="953735"/>
                </a:solidFill>
              </a:rPr>
              <a:t>são entendidos como  se fossem </a:t>
            </a:r>
            <a:r>
              <a:rPr lang="pt-BR" altLang="en-US" b="1">
                <a:solidFill>
                  <a:srgbClr val="953735"/>
                </a:solidFill>
              </a:rPr>
              <a:t>“</a:t>
            </a:r>
            <a:r>
              <a:rPr lang="pt-BR" altLang="pt-BR" b="1">
                <a:solidFill>
                  <a:srgbClr val="953735"/>
                </a:solidFill>
              </a:rPr>
              <a:t>do parto normal</a:t>
            </a:r>
            <a:r>
              <a:rPr lang="pt-BR" altLang="en-US" b="1">
                <a:solidFill>
                  <a:srgbClr val="953735"/>
                </a:solidFill>
              </a:rPr>
              <a:t>”</a:t>
            </a:r>
            <a:endParaRPr lang="pt-BR" altLang="pt-BR" b="1">
              <a:solidFill>
                <a:srgbClr val="953735"/>
              </a:solidFill>
            </a:endParaRPr>
          </a:p>
        </p:txBody>
      </p:sp>
    </p:spTree>
    <p:extLst>
      <p:ext uri="{BB962C8B-B14F-4D97-AF65-F5344CB8AC3E}">
        <p14:creationId xmlns:p14="http://schemas.microsoft.com/office/powerpoint/2010/main" val="185475440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fade">
                                      <p:cBhvr>
                                        <p:cTn id="7" dur="500"/>
                                        <p:tgtEl>
                                          <p:spTgt spid="49154"/>
                                        </p:tgtEl>
                                      </p:cBhvr>
                                    </p:animEffect>
                                    <p:anim calcmode="lin" valueType="num">
                                      <p:cBhvr>
                                        <p:cTn id="8" dur="500" fill="hold"/>
                                        <p:tgtEl>
                                          <p:spTgt spid="49154"/>
                                        </p:tgtEl>
                                        <p:attrNameLst>
                                          <p:attrName>ppt_x</p:attrName>
                                        </p:attrNameLst>
                                      </p:cBhvr>
                                      <p:tavLst>
                                        <p:tav tm="0">
                                          <p:val>
                                            <p:strVal val="#ppt_x"/>
                                          </p:val>
                                        </p:tav>
                                        <p:tav tm="100000">
                                          <p:val>
                                            <p:strVal val="#ppt_x"/>
                                          </p:val>
                                        </p:tav>
                                      </p:tavLst>
                                    </p:anim>
                                    <p:anim calcmode="lin" valueType="num">
                                      <p:cBhvr>
                                        <p:cTn id="9" dur="500" fill="hold"/>
                                        <p:tgtEl>
                                          <p:spTgt spid="49154"/>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171575"/>
            <a:ext cx="8208962"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TextBox 2"/>
          <p:cNvSpPr txBox="1">
            <a:spLocks noChangeArrowheads="1"/>
          </p:cNvSpPr>
          <p:nvPr/>
        </p:nvSpPr>
        <p:spPr bwMode="auto">
          <a:xfrm>
            <a:off x="1027113" y="188913"/>
            <a:ext cx="6148387"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pt-BR" sz="2800" b="1"/>
              <a:t>Carla Raiter:  mostra de fotografias 1:4</a:t>
            </a:r>
            <a:r>
              <a:rPr lang="en-US" altLang="pt-BR" sz="2200"/>
              <a:t>  </a:t>
            </a:r>
          </a:p>
          <a:p>
            <a:pPr algn="ctr" eaLnBrk="1" hangingPunct="1"/>
            <a:r>
              <a:rPr lang="en-US" altLang="pt-BR" sz="2200"/>
              <a:t>http://carlaraiter.com/1em4/</a:t>
            </a:r>
          </a:p>
        </p:txBody>
      </p:sp>
    </p:spTree>
    <p:extLst>
      <p:ext uri="{BB962C8B-B14F-4D97-AF65-F5344CB8AC3E}">
        <p14:creationId xmlns:p14="http://schemas.microsoft.com/office/powerpoint/2010/main" val="1063495394"/>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2142</Words>
  <Application>Microsoft Office PowerPoint</Application>
  <PresentationFormat>Apresentação na tela (4:3)</PresentationFormat>
  <Paragraphs>502</Paragraphs>
  <Slides>35</Slides>
  <Notes>5</Notes>
  <HiddenSlides>0</HiddenSlides>
  <MMClips>0</MMClips>
  <ScaleCrop>false</ScaleCrop>
  <HeadingPairs>
    <vt:vector size="4" baseType="variant">
      <vt:variant>
        <vt:lpstr>Tema</vt:lpstr>
      </vt:variant>
      <vt:variant>
        <vt:i4>1</vt:i4>
      </vt:variant>
      <vt:variant>
        <vt:lpstr>Títulos de slides</vt:lpstr>
      </vt:variant>
      <vt:variant>
        <vt:i4>35</vt:i4>
      </vt:variant>
    </vt:vector>
  </HeadingPairs>
  <TitlesOfParts>
    <vt:vector size="36" baseType="lpstr">
      <vt:lpstr>Tema do Office</vt:lpstr>
      <vt:lpstr>Mortalidade e morbidade materna, e near miss: informação, prevenção e manejo  Assistência ao parto no Brasil: evidências e direitos Aula para graduação em Saúde Pública – profa. Simone G. Diniz - Saúde e Ciclos de Vida I – 28 de maio de 2014 (2ª. Parte)</vt:lpstr>
      <vt:lpstr>MORBIDADE MATERNA GRAVE (NEAR-MISS)</vt:lpstr>
      <vt:lpstr>HARM FREE CARE</vt:lpstr>
      <vt:lpstr>Maternity Safety Thermometer</vt:lpstr>
      <vt:lpstr>Termômetro de Segurança Materna</vt:lpstr>
      <vt:lpstr>Apresentação do PowerPoint</vt:lpstr>
      <vt:lpstr>Apresentação do PowerPoint</vt:lpstr>
      <vt:lpstr>Apresentação do PowerPoint</vt:lpstr>
      <vt:lpstr>Apresentação do PowerPoint</vt:lpstr>
      <vt:lpstr>Prevenção da dor iatrogência  e uso seletivo, criterioso de ocitocina e procedimentos dolorosos</vt:lpstr>
      <vt:lpstr>Apresentação do PowerPoint</vt:lpstr>
      <vt:lpstr>Apresentação do PowerPoint</vt:lpstr>
      <vt:lpstr>Consequências para a saúde física e emocional das mulheres</vt:lpstr>
      <vt:lpstr>Apresentação do PowerPoint</vt:lpstr>
      <vt:lpstr>Gênero e seus sentidos no parto: violência</vt:lpstr>
      <vt:lpstr>The Charter </vt:lpstr>
      <vt:lpstr> Violência na assistência ao parto: definições, impacto na morbidade e mortalidade maternas, e propostas para sua superação </vt:lpstr>
      <vt:lpstr>O que é a violência obstétrica?</vt:lpstr>
      <vt:lpstr>Breve histórico</vt:lpstr>
      <vt:lpstr>Breve histórico (cont.)</vt:lpstr>
      <vt:lpstr>Muitos termos / descritores</vt:lpstr>
      <vt:lpstr>Definições de violência obstétrica</vt:lpstr>
      <vt:lpstr>Gênero, hierarquias sociais e manejo do tempo </vt:lpstr>
      <vt:lpstr>Apresentação do PowerPoint</vt:lpstr>
      <vt:lpstr>Gênero, maternidade e desigualdades, hierarquias e discriminação (baseado em Gayle Rubin, 1984)* Todas as combinações/ sinergias são possíveis</vt:lpstr>
      <vt:lpstr>Apresentação do PowerPoint</vt:lpstr>
      <vt:lpstr>Apresentação do PowerPoint</vt:lpstr>
      <vt:lpstr>“Chega de parto violento para vender cesárea” Cesárea como (comparativamente) “menos insegura”</vt:lpstr>
      <vt:lpstr>Gênero: corpo feminino como incompetente, ameaçador, necessitado de tutela e de correção</vt:lpstr>
      <vt:lpstr>Direito à informação: Consequências para o bebê das diferentes vias de parto</vt:lpstr>
      <vt:lpstr>Epidemias de obesidade e doenças crônicas / não transmissíveis</vt:lpstr>
      <vt:lpstr>Apresentação do PowerPoint</vt:lpstr>
      <vt:lpstr>Apresentação do PowerPoint</vt:lpstr>
      <vt:lpstr>Propostas</vt:lpstr>
      <vt:lpstr>Recomendações Comissão Parlamentar Mista de Inquérito Senado Junho 2013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Carmen Simone G. Diniz</dc:creator>
  <cp:lastModifiedBy>Carmen Simone G. Diniz</cp:lastModifiedBy>
  <cp:revision>2</cp:revision>
  <dcterms:created xsi:type="dcterms:W3CDTF">2014-05-27T18:56:40Z</dcterms:created>
  <dcterms:modified xsi:type="dcterms:W3CDTF">2014-05-27T19:07:41Z</dcterms:modified>
</cp:coreProperties>
</file>