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3C5FF-ED33-4496-B340-909B436457C0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AB4CF-E40F-45D3-A3B8-C98FEB6F0B3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03727-4727-4145-8724-6E1CAA87046F}" type="datetimeFigureOut">
              <a:rPr lang="pt-BR" smtClean="0"/>
              <a:t>30/03/2010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9527E-9B3D-4A8E-AA86-88B0935A9A8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ChangeArrowheads="1"/>
          </p:cNvSpPr>
          <p:nvPr/>
        </p:nvSpPr>
        <p:spPr bwMode="auto">
          <a:xfrm>
            <a:off x="6981861" y="1357297"/>
            <a:ext cx="2233609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Fluxo de Energia</a:t>
            </a:r>
          </a:p>
        </p:txBody>
      </p:sp>
      <p:sp>
        <p:nvSpPr>
          <p:cNvPr id="504835" name="Line 3"/>
          <p:cNvSpPr>
            <a:spLocks noChangeShapeType="1"/>
          </p:cNvSpPr>
          <p:nvPr/>
        </p:nvSpPr>
        <p:spPr bwMode="auto">
          <a:xfrm>
            <a:off x="7439061" y="1857364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504837" name="Rectangle 5"/>
          <p:cNvSpPr>
            <a:spLocks noChangeArrowheads="1"/>
          </p:cNvSpPr>
          <p:nvPr/>
        </p:nvSpPr>
        <p:spPr bwMode="auto">
          <a:xfrm>
            <a:off x="1662113" y="115888"/>
            <a:ext cx="176530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Fonte externa </a:t>
            </a:r>
            <a:b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r>
              <a:rPr lang="pt-BR" sz="18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ilimitada</a:t>
            </a:r>
            <a:endParaRPr lang="pt-BR" sz="180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504839" name="Rectangle 7"/>
          <p:cNvSpPr>
            <a:spLocks noChangeArrowheads="1"/>
          </p:cNvSpPr>
          <p:nvPr/>
        </p:nvSpPr>
        <p:spPr bwMode="auto">
          <a:xfrm>
            <a:off x="7467600" y="5788025"/>
            <a:ext cx="15144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Transação</a:t>
            </a:r>
            <a:endParaRPr lang="pt-BR" sz="1800" b="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504841" name="AutoShape 9"/>
          <p:cNvSpPr>
            <a:spLocks noChangeArrowheads="1"/>
          </p:cNvSpPr>
          <p:nvPr/>
        </p:nvSpPr>
        <p:spPr bwMode="auto">
          <a:xfrm>
            <a:off x="7086600" y="4334977"/>
            <a:ext cx="635000" cy="550247"/>
          </a:xfrm>
          <a:prstGeom prst="flowChartDecision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81800" y="3767139"/>
            <a:ext cx="1603375" cy="1566863"/>
            <a:chOff x="4272" y="2373"/>
            <a:chExt cx="1010" cy="987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4512" y="3264"/>
              <a:ext cx="336" cy="96"/>
              <a:chOff x="1680" y="3456"/>
              <a:chExt cx="336" cy="96"/>
            </a:xfrm>
          </p:grpSpPr>
          <p:sp>
            <p:nvSpPr>
              <p:cNvPr id="504844" name="Line 12"/>
              <p:cNvSpPr>
                <a:spLocks noChangeShapeType="1"/>
              </p:cNvSpPr>
              <p:nvPr/>
            </p:nvSpPr>
            <p:spPr bwMode="auto">
              <a:xfrm>
                <a:off x="1680" y="3456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  <p:sp>
            <p:nvSpPr>
              <p:cNvPr id="504845" name="Line 13"/>
              <p:cNvSpPr>
                <a:spLocks noChangeShapeType="1"/>
              </p:cNvSpPr>
              <p:nvPr/>
            </p:nvSpPr>
            <p:spPr bwMode="auto">
              <a:xfrm>
                <a:off x="1728" y="3504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  <p:sp>
            <p:nvSpPr>
              <p:cNvPr id="504846" name="Line 14"/>
              <p:cNvSpPr>
                <a:spLocks noChangeShapeType="1"/>
              </p:cNvSpPr>
              <p:nvPr/>
            </p:nvSpPr>
            <p:spPr bwMode="auto">
              <a:xfrm>
                <a:off x="1776" y="3552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4847" name="Line 15"/>
            <p:cNvSpPr>
              <a:spLocks noChangeShapeType="1"/>
            </p:cNvSpPr>
            <p:nvPr/>
          </p:nvSpPr>
          <p:spPr bwMode="auto">
            <a:xfrm>
              <a:off x="4272" y="2832"/>
              <a:ext cx="768" cy="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848" name="Line 16"/>
            <p:cNvSpPr>
              <a:spLocks noChangeShapeType="1"/>
            </p:cNvSpPr>
            <p:nvPr/>
          </p:nvSpPr>
          <p:spPr bwMode="auto">
            <a:xfrm>
              <a:off x="4312" y="2968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849" name="Line 17"/>
            <p:cNvSpPr>
              <a:spLocks noChangeShapeType="1"/>
            </p:cNvSpPr>
            <p:nvPr/>
          </p:nvSpPr>
          <p:spPr bwMode="auto">
            <a:xfrm>
              <a:off x="4656" y="307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850" name="Freeform 18"/>
            <p:cNvSpPr>
              <a:spLocks/>
            </p:cNvSpPr>
            <p:nvPr/>
          </p:nvSpPr>
          <p:spPr bwMode="auto">
            <a:xfrm>
              <a:off x="4650" y="2524"/>
              <a:ext cx="150" cy="174"/>
            </a:xfrm>
            <a:custGeom>
              <a:avLst/>
              <a:gdLst/>
              <a:ahLst/>
              <a:cxnLst>
                <a:cxn ang="0">
                  <a:pos x="6" y="267"/>
                </a:cxn>
                <a:cxn ang="0">
                  <a:pos x="24" y="69"/>
                </a:cxn>
                <a:cxn ang="0">
                  <a:pos x="150" y="0"/>
                </a:cxn>
              </a:cxnLst>
              <a:rect l="0" t="0" r="r" b="b"/>
              <a:pathLst>
                <a:path w="150" h="267">
                  <a:moveTo>
                    <a:pt x="6" y="267"/>
                  </a:moveTo>
                  <a:cubicBezTo>
                    <a:pt x="9" y="234"/>
                    <a:pt x="0" y="113"/>
                    <a:pt x="24" y="69"/>
                  </a:cubicBezTo>
                  <a:cubicBezTo>
                    <a:pt x="48" y="25"/>
                    <a:pt x="124" y="14"/>
                    <a:pt x="15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851" name="Oval 19"/>
            <p:cNvSpPr>
              <a:spLocks noChangeArrowheads="1"/>
            </p:cNvSpPr>
            <p:nvPr/>
          </p:nvSpPr>
          <p:spPr bwMode="auto">
            <a:xfrm>
              <a:off x="4800" y="2373"/>
              <a:ext cx="473" cy="24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852" name="Text Box 20"/>
            <p:cNvSpPr txBox="1">
              <a:spLocks noChangeArrowheads="1"/>
            </p:cNvSpPr>
            <p:nvPr/>
          </p:nvSpPr>
          <p:spPr bwMode="auto">
            <a:xfrm>
              <a:off x="4815" y="2400"/>
              <a:ext cx="467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0">
                  <a:solidFill>
                    <a:schemeClr val="tx1"/>
                  </a:solidFill>
                  <a:latin typeface="Arial" charset="0"/>
                </a:rPr>
                <a:t>preço</a:t>
              </a:r>
            </a:p>
          </p:txBody>
        </p:sp>
      </p:grpSp>
      <p:sp>
        <p:nvSpPr>
          <p:cNvPr id="504853" name="Rectangle 21"/>
          <p:cNvSpPr>
            <a:spLocks noChangeArrowheads="1"/>
          </p:cNvSpPr>
          <p:nvPr/>
        </p:nvSpPr>
        <p:spPr bwMode="auto">
          <a:xfrm>
            <a:off x="4143372" y="2786058"/>
            <a:ext cx="25908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Sumidouro de Energia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440360" y="3192458"/>
            <a:ext cx="352425" cy="533400"/>
            <a:chOff x="4881" y="1128"/>
            <a:chExt cx="222" cy="336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4881" y="1368"/>
              <a:ext cx="222" cy="96"/>
              <a:chOff x="1680" y="3360"/>
              <a:chExt cx="336" cy="96"/>
            </a:xfrm>
          </p:grpSpPr>
          <p:sp>
            <p:nvSpPr>
              <p:cNvPr id="504856" name="Line 24"/>
              <p:cNvSpPr>
                <a:spLocks noChangeShapeType="1"/>
              </p:cNvSpPr>
              <p:nvPr/>
            </p:nvSpPr>
            <p:spPr bwMode="auto">
              <a:xfrm>
                <a:off x="1680" y="3360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  <p:sp>
            <p:nvSpPr>
              <p:cNvPr id="504857" name="Line 25"/>
              <p:cNvSpPr>
                <a:spLocks noChangeShapeType="1"/>
              </p:cNvSpPr>
              <p:nvPr/>
            </p:nvSpPr>
            <p:spPr bwMode="auto">
              <a:xfrm>
                <a:off x="1728" y="3408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  <p:sp>
            <p:nvSpPr>
              <p:cNvPr id="504858" name="Line 26"/>
              <p:cNvSpPr>
                <a:spLocks noChangeShapeType="1"/>
              </p:cNvSpPr>
              <p:nvPr/>
            </p:nvSpPr>
            <p:spPr bwMode="auto">
              <a:xfrm>
                <a:off x="1776" y="3456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4859" name="Line 27"/>
            <p:cNvSpPr>
              <a:spLocks noChangeShapeType="1"/>
            </p:cNvSpPr>
            <p:nvPr/>
          </p:nvSpPr>
          <p:spPr bwMode="auto">
            <a:xfrm>
              <a:off x="4992" y="112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</p:grpSp>
      <p:sp>
        <p:nvSpPr>
          <p:cNvPr id="504860" name="Rectangle 28"/>
          <p:cNvSpPr>
            <a:spLocks noChangeArrowheads="1"/>
          </p:cNvSpPr>
          <p:nvPr/>
        </p:nvSpPr>
        <p:spPr bwMode="auto">
          <a:xfrm>
            <a:off x="1620838" y="2225675"/>
            <a:ext cx="2303462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1800" b="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Estoque</a:t>
            </a:r>
            <a:endParaRPr lang="pt-BR" sz="2800" dirty="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504861" name="Rectangle 29"/>
          <p:cNvSpPr>
            <a:spLocks noChangeArrowheads="1"/>
          </p:cNvSpPr>
          <p:nvPr/>
        </p:nvSpPr>
        <p:spPr bwMode="auto">
          <a:xfrm>
            <a:off x="3017838" y="6324600"/>
            <a:ext cx="1509712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Consumidor</a:t>
            </a:r>
            <a:endParaRPr lang="pt-BR" sz="1800" b="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504864" name="Rectangle 32"/>
          <p:cNvSpPr>
            <a:spLocks noChangeArrowheads="1"/>
          </p:cNvSpPr>
          <p:nvPr/>
        </p:nvSpPr>
        <p:spPr bwMode="auto">
          <a:xfrm>
            <a:off x="3856038" y="1905000"/>
            <a:ext cx="258762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Sistema ou subsistema</a:t>
            </a:r>
          </a:p>
        </p:txBody>
      </p: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250825" y="115888"/>
            <a:ext cx="1296988" cy="876300"/>
            <a:chOff x="235" y="288"/>
            <a:chExt cx="817" cy="552"/>
          </a:xfrm>
        </p:grpSpPr>
        <p:sp>
          <p:nvSpPr>
            <p:cNvPr id="504881" name="Line 49"/>
            <p:cNvSpPr>
              <a:spLocks noChangeShapeType="1"/>
            </p:cNvSpPr>
            <p:nvPr/>
          </p:nvSpPr>
          <p:spPr bwMode="auto">
            <a:xfrm>
              <a:off x="816" y="576"/>
              <a:ext cx="2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882" name="Oval 50"/>
            <p:cNvSpPr>
              <a:spLocks noChangeArrowheads="1"/>
            </p:cNvSpPr>
            <p:nvPr/>
          </p:nvSpPr>
          <p:spPr bwMode="auto">
            <a:xfrm>
              <a:off x="235" y="288"/>
              <a:ext cx="581" cy="5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04884" name="Freeform 52"/>
          <p:cNvSpPr>
            <a:spLocks/>
          </p:cNvSpPr>
          <p:nvPr/>
        </p:nvSpPr>
        <p:spPr bwMode="auto">
          <a:xfrm>
            <a:off x="2714612" y="2357430"/>
            <a:ext cx="765373" cy="834390"/>
          </a:xfrm>
          <a:custGeom>
            <a:avLst/>
            <a:gdLst/>
            <a:ahLst/>
            <a:cxnLst>
              <a:cxn ang="0">
                <a:pos x="1005" y="294"/>
              </a:cxn>
              <a:cxn ang="0">
                <a:pos x="1014" y="437"/>
              </a:cxn>
              <a:cxn ang="0">
                <a:pos x="1005" y="580"/>
              </a:cxn>
              <a:cxn ang="0">
                <a:pos x="958" y="714"/>
              </a:cxn>
              <a:cxn ang="0">
                <a:pos x="885" y="830"/>
              </a:cxn>
              <a:cxn ang="0">
                <a:pos x="793" y="928"/>
              </a:cxn>
              <a:cxn ang="0">
                <a:pos x="691" y="1000"/>
              </a:cxn>
              <a:cxn ang="0">
                <a:pos x="571" y="1026"/>
              </a:cxn>
              <a:cxn ang="0">
                <a:pos x="442" y="1026"/>
              </a:cxn>
              <a:cxn ang="0">
                <a:pos x="323" y="1000"/>
              </a:cxn>
              <a:cxn ang="0">
                <a:pos x="221" y="928"/>
              </a:cxn>
              <a:cxn ang="0">
                <a:pos x="129" y="830"/>
              </a:cxn>
              <a:cxn ang="0">
                <a:pos x="55" y="714"/>
              </a:cxn>
              <a:cxn ang="0">
                <a:pos x="9" y="580"/>
              </a:cxn>
              <a:cxn ang="0">
                <a:pos x="0" y="437"/>
              </a:cxn>
              <a:cxn ang="0">
                <a:pos x="9" y="294"/>
              </a:cxn>
              <a:cxn ang="0">
                <a:pos x="507" y="0"/>
              </a:cxn>
              <a:cxn ang="0">
                <a:pos x="1005" y="294"/>
              </a:cxn>
            </a:cxnLst>
            <a:rect l="0" t="0" r="r" b="b"/>
            <a:pathLst>
              <a:path w="1014" h="1026">
                <a:moveTo>
                  <a:pt x="1005" y="294"/>
                </a:moveTo>
                <a:lnTo>
                  <a:pt x="1014" y="437"/>
                </a:lnTo>
                <a:lnTo>
                  <a:pt x="1005" y="580"/>
                </a:lnTo>
                <a:lnTo>
                  <a:pt x="958" y="714"/>
                </a:lnTo>
                <a:lnTo>
                  <a:pt x="885" y="830"/>
                </a:lnTo>
                <a:lnTo>
                  <a:pt x="793" y="928"/>
                </a:lnTo>
                <a:lnTo>
                  <a:pt x="691" y="1000"/>
                </a:lnTo>
                <a:lnTo>
                  <a:pt x="571" y="1026"/>
                </a:lnTo>
                <a:lnTo>
                  <a:pt x="442" y="1026"/>
                </a:lnTo>
                <a:lnTo>
                  <a:pt x="323" y="1000"/>
                </a:lnTo>
                <a:lnTo>
                  <a:pt x="221" y="928"/>
                </a:lnTo>
                <a:lnTo>
                  <a:pt x="129" y="830"/>
                </a:lnTo>
                <a:lnTo>
                  <a:pt x="55" y="714"/>
                </a:lnTo>
                <a:lnTo>
                  <a:pt x="9" y="580"/>
                </a:lnTo>
                <a:lnTo>
                  <a:pt x="0" y="437"/>
                </a:lnTo>
                <a:lnTo>
                  <a:pt x="9" y="294"/>
                </a:lnTo>
                <a:lnTo>
                  <a:pt x="507" y="0"/>
                </a:lnTo>
                <a:lnTo>
                  <a:pt x="1005" y="294"/>
                </a:lnTo>
                <a:close/>
              </a:path>
            </a:pathLst>
          </a:custGeom>
          <a:noFill/>
          <a:ln w="381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504893" name="Freeform 61"/>
          <p:cNvSpPr>
            <a:spLocks/>
          </p:cNvSpPr>
          <p:nvPr/>
        </p:nvSpPr>
        <p:spPr bwMode="auto">
          <a:xfrm>
            <a:off x="939800" y="3778251"/>
            <a:ext cx="869950" cy="538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36"/>
              </a:cxn>
              <a:cxn ang="0">
                <a:pos x="860" y="1036"/>
              </a:cxn>
              <a:cxn ang="0">
                <a:pos x="1001" y="1027"/>
              </a:cxn>
              <a:cxn ang="0">
                <a:pos x="1131" y="981"/>
              </a:cxn>
              <a:cxn ang="0">
                <a:pos x="1244" y="908"/>
              </a:cxn>
              <a:cxn ang="0">
                <a:pos x="1337" y="818"/>
              </a:cxn>
              <a:cxn ang="0">
                <a:pos x="1403" y="700"/>
              </a:cxn>
              <a:cxn ang="0">
                <a:pos x="1431" y="582"/>
              </a:cxn>
              <a:cxn ang="0">
                <a:pos x="1431" y="454"/>
              </a:cxn>
              <a:cxn ang="0">
                <a:pos x="1403" y="336"/>
              </a:cxn>
              <a:cxn ang="0">
                <a:pos x="1337" y="218"/>
              </a:cxn>
              <a:cxn ang="0">
                <a:pos x="1244" y="127"/>
              </a:cxn>
              <a:cxn ang="0">
                <a:pos x="1131" y="55"/>
              </a:cxn>
              <a:cxn ang="0">
                <a:pos x="1001" y="9"/>
              </a:cxn>
              <a:cxn ang="0">
                <a:pos x="860" y="0"/>
              </a:cxn>
              <a:cxn ang="0">
                <a:pos x="0" y="0"/>
              </a:cxn>
            </a:cxnLst>
            <a:rect l="0" t="0" r="r" b="b"/>
            <a:pathLst>
              <a:path w="1431" h="1036">
                <a:moveTo>
                  <a:pt x="0" y="0"/>
                </a:moveTo>
                <a:lnTo>
                  <a:pt x="0" y="1036"/>
                </a:lnTo>
                <a:lnTo>
                  <a:pt x="860" y="1036"/>
                </a:lnTo>
                <a:lnTo>
                  <a:pt x="1001" y="1027"/>
                </a:lnTo>
                <a:lnTo>
                  <a:pt x="1131" y="981"/>
                </a:lnTo>
                <a:lnTo>
                  <a:pt x="1244" y="908"/>
                </a:lnTo>
                <a:lnTo>
                  <a:pt x="1337" y="818"/>
                </a:lnTo>
                <a:lnTo>
                  <a:pt x="1403" y="700"/>
                </a:lnTo>
                <a:lnTo>
                  <a:pt x="1431" y="582"/>
                </a:lnTo>
                <a:lnTo>
                  <a:pt x="1431" y="454"/>
                </a:lnTo>
                <a:lnTo>
                  <a:pt x="1403" y="336"/>
                </a:lnTo>
                <a:lnTo>
                  <a:pt x="1337" y="218"/>
                </a:lnTo>
                <a:lnTo>
                  <a:pt x="1244" y="127"/>
                </a:lnTo>
                <a:lnTo>
                  <a:pt x="1131" y="55"/>
                </a:lnTo>
                <a:lnTo>
                  <a:pt x="1001" y="9"/>
                </a:lnTo>
                <a:lnTo>
                  <a:pt x="860" y="0"/>
                </a:lnTo>
                <a:lnTo>
                  <a:pt x="0" y="0"/>
                </a:lnTo>
                <a:close/>
              </a:path>
            </a:pathLst>
          </a:custGeom>
          <a:noFill/>
          <a:ln w="381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15" name="Group 66"/>
          <p:cNvGrpSpPr>
            <a:grpSpLocks/>
          </p:cNvGrpSpPr>
          <p:nvPr/>
        </p:nvGrpSpPr>
        <p:grpSpPr bwMode="auto">
          <a:xfrm>
            <a:off x="1000100" y="5643578"/>
            <a:ext cx="666750" cy="439738"/>
            <a:chOff x="2342" y="2064"/>
            <a:chExt cx="317" cy="147"/>
          </a:xfrm>
        </p:grpSpPr>
        <p:sp>
          <p:nvSpPr>
            <p:cNvPr id="504899" name="Line 67"/>
            <p:cNvSpPr>
              <a:spLocks noChangeShapeType="1"/>
            </p:cNvSpPr>
            <p:nvPr/>
          </p:nvSpPr>
          <p:spPr bwMode="auto">
            <a:xfrm>
              <a:off x="2342" y="2072"/>
              <a:ext cx="82" cy="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900" name="Freeform 68"/>
            <p:cNvSpPr>
              <a:spLocks/>
            </p:cNvSpPr>
            <p:nvPr/>
          </p:nvSpPr>
          <p:spPr bwMode="auto">
            <a:xfrm>
              <a:off x="2342" y="2064"/>
              <a:ext cx="317" cy="1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5" y="0"/>
                </a:cxn>
                <a:cxn ang="0">
                  <a:pos x="317" y="74"/>
                </a:cxn>
                <a:cxn ang="0">
                  <a:pos x="235" y="147"/>
                </a:cxn>
                <a:cxn ang="0">
                  <a:pos x="0" y="147"/>
                </a:cxn>
                <a:cxn ang="0">
                  <a:pos x="82" y="74"/>
                </a:cxn>
              </a:cxnLst>
              <a:rect l="0" t="0" r="r" b="b"/>
              <a:pathLst>
                <a:path w="317" h="147">
                  <a:moveTo>
                    <a:pt x="0" y="0"/>
                  </a:moveTo>
                  <a:lnTo>
                    <a:pt x="235" y="0"/>
                  </a:lnTo>
                  <a:lnTo>
                    <a:pt x="317" y="74"/>
                  </a:lnTo>
                  <a:lnTo>
                    <a:pt x="235" y="147"/>
                  </a:lnTo>
                  <a:lnTo>
                    <a:pt x="0" y="147"/>
                  </a:lnTo>
                  <a:lnTo>
                    <a:pt x="82" y="74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79"/>
          <p:cNvGrpSpPr>
            <a:grpSpLocks/>
          </p:cNvGrpSpPr>
          <p:nvPr/>
        </p:nvGrpSpPr>
        <p:grpSpPr bwMode="auto">
          <a:xfrm>
            <a:off x="3124200" y="4724400"/>
            <a:ext cx="781050" cy="914400"/>
            <a:chOff x="3376" y="1839"/>
            <a:chExt cx="687" cy="770"/>
          </a:xfrm>
        </p:grpSpPr>
        <p:sp>
          <p:nvSpPr>
            <p:cNvPr id="504912" name="Freeform 80"/>
            <p:cNvSpPr>
              <a:spLocks/>
            </p:cNvSpPr>
            <p:nvPr/>
          </p:nvSpPr>
          <p:spPr bwMode="auto">
            <a:xfrm>
              <a:off x="3376" y="1839"/>
              <a:ext cx="687" cy="578"/>
            </a:xfrm>
            <a:custGeom>
              <a:avLst/>
              <a:gdLst/>
              <a:ahLst/>
              <a:cxnLst>
                <a:cxn ang="0">
                  <a:pos x="687" y="578"/>
                </a:cxn>
                <a:cxn ang="0">
                  <a:pos x="687" y="193"/>
                </a:cxn>
                <a:cxn ang="0">
                  <a:pos x="344" y="0"/>
                </a:cxn>
                <a:cxn ang="0">
                  <a:pos x="0" y="193"/>
                </a:cxn>
                <a:cxn ang="0">
                  <a:pos x="0" y="578"/>
                </a:cxn>
              </a:cxnLst>
              <a:rect l="0" t="0" r="r" b="b"/>
              <a:pathLst>
                <a:path w="687" h="578">
                  <a:moveTo>
                    <a:pt x="687" y="578"/>
                  </a:moveTo>
                  <a:lnTo>
                    <a:pt x="687" y="193"/>
                  </a:lnTo>
                  <a:lnTo>
                    <a:pt x="344" y="0"/>
                  </a:lnTo>
                  <a:lnTo>
                    <a:pt x="0" y="193"/>
                  </a:lnTo>
                  <a:lnTo>
                    <a:pt x="0" y="57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913" name="Freeform 81"/>
            <p:cNvSpPr>
              <a:spLocks/>
            </p:cNvSpPr>
            <p:nvPr/>
          </p:nvSpPr>
          <p:spPr bwMode="auto">
            <a:xfrm>
              <a:off x="3376" y="2417"/>
              <a:ext cx="687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4" y="192"/>
                </a:cxn>
                <a:cxn ang="0">
                  <a:pos x="687" y="0"/>
                </a:cxn>
              </a:cxnLst>
              <a:rect l="0" t="0" r="r" b="b"/>
              <a:pathLst>
                <a:path w="687" h="192">
                  <a:moveTo>
                    <a:pt x="0" y="0"/>
                  </a:moveTo>
                  <a:lnTo>
                    <a:pt x="344" y="192"/>
                  </a:lnTo>
                  <a:lnTo>
                    <a:pt x="687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</p:grpSp>
      <p:sp>
        <p:nvSpPr>
          <p:cNvPr id="504926" name="Freeform 94"/>
          <p:cNvSpPr>
            <a:spLocks/>
          </p:cNvSpPr>
          <p:nvPr/>
        </p:nvSpPr>
        <p:spPr bwMode="auto">
          <a:xfrm>
            <a:off x="5334000" y="5029200"/>
            <a:ext cx="698500" cy="6223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104" y="104"/>
              </a:cxn>
              <a:cxn ang="0">
                <a:pos x="8" y="200"/>
              </a:cxn>
              <a:cxn ang="0">
                <a:pos x="152" y="152"/>
              </a:cxn>
              <a:cxn ang="0">
                <a:pos x="296" y="200"/>
              </a:cxn>
              <a:cxn ang="0">
                <a:pos x="200" y="104"/>
              </a:cxn>
              <a:cxn ang="0">
                <a:pos x="296" y="8"/>
              </a:cxn>
              <a:cxn ang="0">
                <a:pos x="152" y="56"/>
              </a:cxn>
              <a:cxn ang="0">
                <a:pos x="8" y="8"/>
              </a:cxn>
            </a:cxnLst>
            <a:rect l="0" t="0" r="r" b="b"/>
            <a:pathLst>
              <a:path w="304" h="208">
                <a:moveTo>
                  <a:pt x="8" y="8"/>
                </a:moveTo>
                <a:cubicBezTo>
                  <a:pt x="0" y="16"/>
                  <a:pt x="104" y="72"/>
                  <a:pt x="104" y="104"/>
                </a:cubicBezTo>
                <a:cubicBezTo>
                  <a:pt x="104" y="136"/>
                  <a:pt x="0" y="192"/>
                  <a:pt x="8" y="200"/>
                </a:cubicBezTo>
                <a:cubicBezTo>
                  <a:pt x="16" y="208"/>
                  <a:pt x="104" y="152"/>
                  <a:pt x="152" y="152"/>
                </a:cubicBezTo>
                <a:cubicBezTo>
                  <a:pt x="200" y="152"/>
                  <a:pt x="288" y="208"/>
                  <a:pt x="296" y="200"/>
                </a:cubicBezTo>
                <a:cubicBezTo>
                  <a:pt x="304" y="192"/>
                  <a:pt x="200" y="136"/>
                  <a:pt x="200" y="104"/>
                </a:cubicBezTo>
                <a:cubicBezTo>
                  <a:pt x="200" y="72"/>
                  <a:pt x="304" y="16"/>
                  <a:pt x="296" y="8"/>
                </a:cubicBezTo>
                <a:cubicBezTo>
                  <a:pt x="288" y="0"/>
                  <a:pt x="200" y="56"/>
                  <a:pt x="152" y="56"/>
                </a:cubicBezTo>
                <a:cubicBezTo>
                  <a:pt x="104" y="56"/>
                  <a:pt x="16" y="0"/>
                  <a:pt x="8" y="8"/>
                </a:cubicBez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504938" name="Rectangle 106"/>
          <p:cNvSpPr>
            <a:spLocks noChangeArrowheads="1"/>
          </p:cNvSpPr>
          <p:nvPr/>
        </p:nvSpPr>
        <p:spPr bwMode="auto">
          <a:xfrm>
            <a:off x="5257800" y="6096000"/>
            <a:ext cx="18288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Interruptor</a:t>
            </a:r>
            <a:endParaRPr lang="pt-BR" sz="1800" b="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504939" name="Rectangle 107"/>
          <p:cNvSpPr>
            <a:spLocks noChangeArrowheads="1"/>
          </p:cNvSpPr>
          <p:nvPr/>
        </p:nvSpPr>
        <p:spPr bwMode="auto">
          <a:xfrm>
            <a:off x="4010025" y="152400"/>
            <a:ext cx="3657600" cy="388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/>
            <a:r>
              <a:rPr lang="pt-BR" sz="2000" dirty="0">
                <a:solidFill>
                  <a:schemeClr val="tx1"/>
                </a:solidFill>
                <a:latin typeface="Arial" charset="0"/>
              </a:rPr>
              <a:t>Símbolos com conexões</a:t>
            </a:r>
          </a:p>
        </p:txBody>
      </p:sp>
      <p:grpSp>
        <p:nvGrpSpPr>
          <p:cNvPr id="25" name="Group 108"/>
          <p:cNvGrpSpPr>
            <a:grpSpLocks/>
          </p:cNvGrpSpPr>
          <p:nvPr/>
        </p:nvGrpSpPr>
        <p:grpSpPr bwMode="auto">
          <a:xfrm>
            <a:off x="250825" y="1112838"/>
            <a:ext cx="1296988" cy="876300"/>
            <a:chOff x="235" y="288"/>
            <a:chExt cx="817" cy="552"/>
          </a:xfrm>
        </p:grpSpPr>
        <p:sp>
          <p:nvSpPr>
            <p:cNvPr id="504941" name="Line 109"/>
            <p:cNvSpPr>
              <a:spLocks noChangeShapeType="1"/>
            </p:cNvSpPr>
            <p:nvPr/>
          </p:nvSpPr>
          <p:spPr bwMode="auto">
            <a:xfrm>
              <a:off x="816" y="576"/>
              <a:ext cx="2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4942" name="Oval 110"/>
            <p:cNvSpPr>
              <a:spLocks noChangeArrowheads="1"/>
            </p:cNvSpPr>
            <p:nvPr/>
          </p:nvSpPr>
          <p:spPr bwMode="auto">
            <a:xfrm>
              <a:off x="235" y="288"/>
              <a:ext cx="581" cy="5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04943" name="Rectangle 111"/>
          <p:cNvSpPr>
            <a:spLocks noChangeArrowheads="1"/>
          </p:cNvSpPr>
          <p:nvPr/>
        </p:nvSpPr>
        <p:spPr bwMode="auto">
          <a:xfrm>
            <a:off x="1662113" y="1131888"/>
            <a:ext cx="1843087" cy="9461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Fonte externa renovável</a:t>
            </a:r>
          </a:p>
          <a:p>
            <a:pPr algn="l"/>
            <a:r>
              <a:rPr lang="pt-BR" sz="20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limitada</a:t>
            </a:r>
            <a:endParaRPr lang="pt-BR" sz="1800" b="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504944" name="Freeform 112"/>
          <p:cNvSpPr>
            <a:spLocks/>
          </p:cNvSpPr>
          <p:nvPr/>
        </p:nvSpPr>
        <p:spPr bwMode="auto">
          <a:xfrm>
            <a:off x="1036638" y="1558925"/>
            <a:ext cx="307975" cy="533400"/>
          </a:xfrm>
          <a:custGeom>
            <a:avLst/>
            <a:gdLst/>
            <a:ahLst/>
            <a:cxnLst>
              <a:cxn ang="0">
                <a:pos x="89" y="4"/>
              </a:cxn>
              <a:cxn ang="0">
                <a:pos x="140" y="6"/>
              </a:cxn>
              <a:cxn ang="0">
                <a:pos x="177" y="43"/>
              </a:cxn>
              <a:cxn ang="0">
                <a:pos x="186" y="96"/>
              </a:cxn>
              <a:cxn ang="0">
                <a:pos x="129" y="170"/>
              </a:cxn>
              <a:cxn ang="0">
                <a:pos x="0" y="336"/>
              </a:cxn>
            </a:cxnLst>
            <a:rect l="0" t="0" r="r" b="b"/>
            <a:pathLst>
              <a:path w="194" h="336">
                <a:moveTo>
                  <a:pt x="89" y="4"/>
                </a:moveTo>
                <a:cubicBezTo>
                  <a:pt x="98" y="4"/>
                  <a:pt x="125" y="0"/>
                  <a:pt x="140" y="6"/>
                </a:cubicBezTo>
                <a:cubicBezTo>
                  <a:pt x="155" y="12"/>
                  <a:pt x="169" y="28"/>
                  <a:pt x="177" y="43"/>
                </a:cubicBezTo>
                <a:cubicBezTo>
                  <a:pt x="185" y="58"/>
                  <a:pt x="194" y="75"/>
                  <a:pt x="186" y="96"/>
                </a:cubicBezTo>
                <a:cubicBezTo>
                  <a:pt x="178" y="117"/>
                  <a:pt x="160" y="130"/>
                  <a:pt x="129" y="170"/>
                </a:cubicBezTo>
                <a:cubicBezTo>
                  <a:pt x="98" y="210"/>
                  <a:pt x="27" y="302"/>
                  <a:pt x="0" y="33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113" name="Rectangle 4"/>
          <p:cNvSpPr>
            <a:spLocks noChangeArrowheads="1"/>
          </p:cNvSpPr>
          <p:nvPr/>
        </p:nvSpPr>
        <p:spPr bwMode="auto">
          <a:xfrm>
            <a:off x="2047081" y="3579812"/>
            <a:ext cx="11430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Produtor</a:t>
            </a:r>
            <a:endParaRPr lang="pt-BR" sz="1800" b="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117" name="Rectangle 30"/>
          <p:cNvSpPr>
            <a:spLocks noChangeArrowheads="1"/>
          </p:cNvSpPr>
          <p:nvPr/>
        </p:nvSpPr>
        <p:spPr bwMode="auto">
          <a:xfrm>
            <a:off x="615156" y="6361112"/>
            <a:ext cx="15176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800" b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Interação</a:t>
            </a:r>
            <a:endParaRPr lang="pt-BR" sz="1800" b="0">
              <a:solidFill>
                <a:schemeClr val="tx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112" name="Retângulo de cantos arredondados 111"/>
          <p:cNvSpPr/>
          <p:nvPr/>
        </p:nvSpPr>
        <p:spPr>
          <a:xfrm>
            <a:off x="3929058" y="714356"/>
            <a:ext cx="2143140" cy="1143008"/>
          </a:xfrm>
          <a:prstGeom prst="roundRect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0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0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0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4" grpId="0" autoUpdateAnimBg="0"/>
      <p:bldP spid="504835" grpId="0" animBg="1"/>
      <p:bldP spid="504837" grpId="0" autoUpdateAnimBg="0"/>
      <p:bldP spid="504839" grpId="0" autoUpdateAnimBg="0"/>
      <p:bldP spid="504853" grpId="0" autoUpdateAnimBg="0"/>
      <p:bldP spid="504860" grpId="0" autoUpdateAnimBg="0"/>
      <p:bldP spid="504861" grpId="0" autoUpdateAnimBg="0"/>
      <p:bldP spid="504864" grpId="0" autoUpdateAnimBg="0"/>
      <p:bldP spid="504938" grpId="0" autoUpdateAnimBg="0"/>
      <p:bldP spid="504943" grpId="0" autoUpdateAnimBg="0"/>
      <p:bldP spid="504944" grpId="0" animBg="1"/>
      <p:bldP spid="113" grpId="0" autoUpdateAnimBg="0"/>
      <p:bldP spid="11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214678" y="1785926"/>
            <a:ext cx="4500594" cy="3571900"/>
          </a:xfrm>
          <a:prstGeom prst="roundRect">
            <a:avLst/>
          </a:prstGeom>
          <a:noFill/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110"/>
          <p:cNvSpPr>
            <a:spLocks noChangeArrowheads="1"/>
          </p:cNvSpPr>
          <p:nvPr/>
        </p:nvSpPr>
        <p:spPr bwMode="auto">
          <a:xfrm>
            <a:off x="1774814" y="2928934"/>
            <a:ext cx="922338" cy="8763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" name="Freeform 112"/>
          <p:cNvSpPr>
            <a:spLocks/>
          </p:cNvSpPr>
          <p:nvPr/>
        </p:nvSpPr>
        <p:spPr bwMode="auto">
          <a:xfrm>
            <a:off x="2560627" y="3375021"/>
            <a:ext cx="307975" cy="533400"/>
          </a:xfrm>
          <a:custGeom>
            <a:avLst/>
            <a:gdLst/>
            <a:ahLst/>
            <a:cxnLst>
              <a:cxn ang="0">
                <a:pos x="89" y="4"/>
              </a:cxn>
              <a:cxn ang="0">
                <a:pos x="140" y="6"/>
              </a:cxn>
              <a:cxn ang="0">
                <a:pos x="177" y="43"/>
              </a:cxn>
              <a:cxn ang="0">
                <a:pos x="186" y="96"/>
              </a:cxn>
              <a:cxn ang="0">
                <a:pos x="129" y="170"/>
              </a:cxn>
              <a:cxn ang="0">
                <a:pos x="0" y="336"/>
              </a:cxn>
            </a:cxnLst>
            <a:rect l="0" t="0" r="r" b="b"/>
            <a:pathLst>
              <a:path w="194" h="336">
                <a:moveTo>
                  <a:pt x="89" y="4"/>
                </a:moveTo>
                <a:cubicBezTo>
                  <a:pt x="98" y="4"/>
                  <a:pt x="125" y="0"/>
                  <a:pt x="140" y="6"/>
                </a:cubicBezTo>
                <a:cubicBezTo>
                  <a:pt x="155" y="12"/>
                  <a:pt x="169" y="28"/>
                  <a:pt x="177" y="43"/>
                </a:cubicBezTo>
                <a:cubicBezTo>
                  <a:pt x="185" y="58"/>
                  <a:pt x="194" y="75"/>
                  <a:pt x="186" y="96"/>
                </a:cubicBezTo>
                <a:cubicBezTo>
                  <a:pt x="178" y="117"/>
                  <a:pt x="160" y="130"/>
                  <a:pt x="129" y="170"/>
                </a:cubicBezTo>
                <a:cubicBezTo>
                  <a:pt x="98" y="210"/>
                  <a:pt x="27" y="302"/>
                  <a:pt x="0" y="33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Freeform 61"/>
          <p:cNvSpPr>
            <a:spLocks/>
          </p:cNvSpPr>
          <p:nvPr/>
        </p:nvSpPr>
        <p:spPr bwMode="auto">
          <a:xfrm>
            <a:off x="3786182" y="3176589"/>
            <a:ext cx="869950" cy="538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36"/>
              </a:cxn>
              <a:cxn ang="0">
                <a:pos x="860" y="1036"/>
              </a:cxn>
              <a:cxn ang="0">
                <a:pos x="1001" y="1027"/>
              </a:cxn>
              <a:cxn ang="0">
                <a:pos x="1131" y="981"/>
              </a:cxn>
              <a:cxn ang="0">
                <a:pos x="1244" y="908"/>
              </a:cxn>
              <a:cxn ang="0">
                <a:pos x="1337" y="818"/>
              </a:cxn>
              <a:cxn ang="0">
                <a:pos x="1403" y="700"/>
              </a:cxn>
              <a:cxn ang="0">
                <a:pos x="1431" y="582"/>
              </a:cxn>
              <a:cxn ang="0">
                <a:pos x="1431" y="454"/>
              </a:cxn>
              <a:cxn ang="0">
                <a:pos x="1403" y="336"/>
              </a:cxn>
              <a:cxn ang="0">
                <a:pos x="1337" y="218"/>
              </a:cxn>
              <a:cxn ang="0">
                <a:pos x="1244" y="127"/>
              </a:cxn>
              <a:cxn ang="0">
                <a:pos x="1131" y="55"/>
              </a:cxn>
              <a:cxn ang="0">
                <a:pos x="1001" y="9"/>
              </a:cxn>
              <a:cxn ang="0">
                <a:pos x="860" y="0"/>
              </a:cxn>
              <a:cxn ang="0">
                <a:pos x="0" y="0"/>
              </a:cxn>
            </a:cxnLst>
            <a:rect l="0" t="0" r="r" b="b"/>
            <a:pathLst>
              <a:path w="1431" h="1036">
                <a:moveTo>
                  <a:pt x="0" y="0"/>
                </a:moveTo>
                <a:lnTo>
                  <a:pt x="0" y="1036"/>
                </a:lnTo>
                <a:lnTo>
                  <a:pt x="860" y="1036"/>
                </a:lnTo>
                <a:lnTo>
                  <a:pt x="1001" y="1027"/>
                </a:lnTo>
                <a:lnTo>
                  <a:pt x="1131" y="981"/>
                </a:lnTo>
                <a:lnTo>
                  <a:pt x="1244" y="908"/>
                </a:lnTo>
                <a:lnTo>
                  <a:pt x="1337" y="818"/>
                </a:lnTo>
                <a:lnTo>
                  <a:pt x="1403" y="700"/>
                </a:lnTo>
                <a:lnTo>
                  <a:pt x="1431" y="582"/>
                </a:lnTo>
                <a:lnTo>
                  <a:pt x="1431" y="454"/>
                </a:lnTo>
                <a:lnTo>
                  <a:pt x="1403" y="336"/>
                </a:lnTo>
                <a:lnTo>
                  <a:pt x="1337" y="218"/>
                </a:lnTo>
                <a:lnTo>
                  <a:pt x="1244" y="127"/>
                </a:lnTo>
                <a:lnTo>
                  <a:pt x="1131" y="55"/>
                </a:lnTo>
                <a:lnTo>
                  <a:pt x="1001" y="9"/>
                </a:lnTo>
                <a:lnTo>
                  <a:pt x="860" y="0"/>
                </a:lnTo>
                <a:lnTo>
                  <a:pt x="0" y="0"/>
                </a:lnTo>
                <a:close/>
              </a:path>
            </a:pathLst>
          </a:custGeom>
          <a:noFill/>
          <a:ln w="381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13" name="Group 79"/>
          <p:cNvGrpSpPr>
            <a:grpSpLocks/>
          </p:cNvGrpSpPr>
          <p:nvPr/>
        </p:nvGrpSpPr>
        <p:grpSpPr bwMode="auto">
          <a:xfrm>
            <a:off x="5786446" y="3000372"/>
            <a:ext cx="781050" cy="914400"/>
            <a:chOff x="3376" y="1839"/>
            <a:chExt cx="687" cy="770"/>
          </a:xfrm>
        </p:grpSpPr>
        <p:sp>
          <p:nvSpPr>
            <p:cNvPr id="14" name="Freeform 80"/>
            <p:cNvSpPr>
              <a:spLocks/>
            </p:cNvSpPr>
            <p:nvPr/>
          </p:nvSpPr>
          <p:spPr bwMode="auto">
            <a:xfrm>
              <a:off x="3376" y="1839"/>
              <a:ext cx="687" cy="578"/>
            </a:xfrm>
            <a:custGeom>
              <a:avLst/>
              <a:gdLst/>
              <a:ahLst/>
              <a:cxnLst>
                <a:cxn ang="0">
                  <a:pos x="687" y="578"/>
                </a:cxn>
                <a:cxn ang="0">
                  <a:pos x="687" y="193"/>
                </a:cxn>
                <a:cxn ang="0">
                  <a:pos x="344" y="0"/>
                </a:cxn>
                <a:cxn ang="0">
                  <a:pos x="0" y="193"/>
                </a:cxn>
                <a:cxn ang="0">
                  <a:pos x="0" y="578"/>
                </a:cxn>
              </a:cxnLst>
              <a:rect l="0" t="0" r="r" b="b"/>
              <a:pathLst>
                <a:path w="687" h="578">
                  <a:moveTo>
                    <a:pt x="687" y="578"/>
                  </a:moveTo>
                  <a:lnTo>
                    <a:pt x="687" y="193"/>
                  </a:lnTo>
                  <a:lnTo>
                    <a:pt x="344" y="0"/>
                  </a:lnTo>
                  <a:lnTo>
                    <a:pt x="0" y="193"/>
                  </a:lnTo>
                  <a:lnTo>
                    <a:pt x="0" y="57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15" name="Freeform 81"/>
            <p:cNvSpPr>
              <a:spLocks/>
            </p:cNvSpPr>
            <p:nvPr/>
          </p:nvSpPr>
          <p:spPr bwMode="auto">
            <a:xfrm>
              <a:off x="3376" y="2417"/>
              <a:ext cx="687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4" y="192"/>
                </a:cxn>
                <a:cxn ang="0">
                  <a:pos x="687" y="0"/>
                </a:cxn>
              </a:cxnLst>
              <a:rect l="0" t="0" r="r" b="b"/>
              <a:pathLst>
                <a:path w="687" h="192">
                  <a:moveTo>
                    <a:pt x="0" y="0"/>
                  </a:moveTo>
                  <a:lnTo>
                    <a:pt x="344" y="192"/>
                  </a:lnTo>
                  <a:lnTo>
                    <a:pt x="687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</p:grpSp>
      <p:sp>
        <p:nvSpPr>
          <p:cNvPr id="18" name="Oval 50"/>
          <p:cNvSpPr>
            <a:spLocks noChangeArrowheads="1"/>
          </p:cNvSpPr>
          <p:nvPr/>
        </p:nvSpPr>
        <p:spPr bwMode="auto">
          <a:xfrm rot="5400000">
            <a:off x="5263361" y="665937"/>
            <a:ext cx="922338" cy="8763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0" name="Conector de seta reta 19"/>
          <p:cNvCxnSpPr>
            <a:stCxn id="10" idx="6"/>
          </p:cNvCxnSpPr>
          <p:nvPr/>
        </p:nvCxnSpPr>
        <p:spPr>
          <a:xfrm>
            <a:off x="2697152" y="3367084"/>
            <a:ext cx="1089030" cy="619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4643438" y="3429000"/>
            <a:ext cx="1143008" cy="714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18" idx="6"/>
          </p:cNvCxnSpPr>
          <p:nvPr/>
        </p:nvCxnSpPr>
        <p:spPr>
          <a:xfrm rot="16200000" flipH="1">
            <a:off x="5037930" y="2251856"/>
            <a:ext cx="1577992" cy="2047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5357818" y="5572140"/>
            <a:ext cx="352425" cy="533400"/>
            <a:chOff x="4881" y="1128"/>
            <a:chExt cx="222" cy="336"/>
          </a:xfrm>
        </p:grpSpPr>
        <p:grpSp>
          <p:nvGrpSpPr>
            <p:cNvPr id="32" name="Group 23"/>
            <p:cNvGrpSpPr>
              <a:grpSpLocks/>
            </p:cNvGrpSpPr>
            <p:nvPr/>
          </p:nvGrpSpPr>
          <p:grpSpPr bwMode="auto">
            <a:xfrm>
              <a:off x="4881" y="1368"/>
              <a:ext cx="222" cy="96"/>
              <a:chOff x="1680" y="3360"/>
              <a:chExt cx="336" cy="96"/>
            </a:xfrm>
          </p:grpSpPr>
          <p:sp>
            <p:nvSpPr>
              <p:cNvPr id="34" name="Line 24"/>
              <p:cNvSpPr>
                <a:spLocks noChangeShapeType="1"/>
              </p:cNvSpPr>
              <p:nvPr/>
            </p:nvSpPr>
            <p:spPr bwMode="auto">
              <a:xfrm>
                <a:off x="1680" y="3360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Line 25"/>
              <p:cNvSpPr>
                <a:spLocks noChangeShapeType="1"/>
              </p:cNvSpPr>
              <p:nvPr/>
            </p:nvSpPr>
            <p:spPr bwMode="auto">
              <a:xfrm>
                <a:off x="1728" y="3408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Line 26"/>
              <p:cNvSpPr>
                <a:spLocks noChangeShapeType="1"/>
              </p:cNvSpPr>
              <p:nvPr/>
            </p:nvSpPr>
            <p:spPr bwMode="auto">
              <a:xfrm>
                <a:off x="1776" y="3456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>
              <a:off x="4992" y="1128"/>
              <a:ext cx="0" cy="240"/>
            </a:xfrm>
            <a:prstGeom prst="line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pt-BR">
                <a:solidFill>
                  <a:schemeClr val="tx1"/>
                </a:solidFill>
              </a:endParaRPr>
            </a:p>
          </p:txBody>
        </p:sp>
      </p:grpSp>
      <p:cxnSp>
        <p:nvCxnSpPr>
          <p:cNvPr id="38" name="Conector angulado 37"/>
          <p:cNvCxnSpPr>
            <a:endCxn id="33" idx="0"/>
          </p:cNvCxnSpPr>
          <p:nvPr/>
        </p:nvCxnSpPr>
        <p:spPr>
          <a:xfrm rot="16200000" flipH="1">
            <a:off x="3945726" y="3983835"/>
            <a:ext cx="1785950" cy="1390659"/>
          </a:xfrm>
          <a:prstGeom prst="bentConnector3">
            <a:avLst>
              <a:gd name="adj1" fmla="val 51848"/>
            </a:avLst>
          </a:prstGeom>
          <a:ln w="254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do 39"/>
          <p:cNvCxnSpPr/>
          <p:nvPr/>
        </p:nvCxnSpPr>
        <p:spPr>
          <a:xfrm rot="5400000">
            <a:off x="5110845" y="4357693"/>
            <a:ext cx="1571636" cy="714382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Apresentação na tela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TLR</dc:creator>
  <cp:lastModifiedBy>TLR</cp:lastModifiedBy>
  <cp:revision>1</cp:revision>
  <dcterms:created xsi:type="dcterms:W3CDTF">2010-03-30T16:52:57Z</dcterms:created>
  <dcterms:modified xsi:type="dcterms:W3CDTF">2010-03-30T17:01:40Z</dcterms:modified>
</cp:coreProperties>
</file>