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88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3" r:id="rId11"/>
    <p:sldId id="324" r:id="rId12"/>
    <p:sldId id="325" r:id="rId13"/>
    <p:sldId id="326" r:id="rId14"/>
    <p:sldId id="261" r:id="rId15"/>
    <p:sldId id="306" r:id="rId16"/>
    <p:sldId id="307" r:id="rId17"/>
    <p:sldId id="308" r:id="rId18"/>
    <p:sldId id="309" r:id="rId19"/>
    <p:sldId id="284" r:id="rId20"/>
    <p:sldId id="310" r:id="rId21"/>
    <p:sldId id="311" r:id="rId22"/>
    <p:sldId id="312" r:id="rId23"/>
    <p:sldId id="313" r:id="rId24"/>
    <p:sldId id="314" r:id="rId25"/>
    <p:sldId id="327" r:id="rId26"/>
    <p:sldId id="328" r:id="rId27"/>
    <p:sldId id="329" r:id="rId28"/>
    <p:sldId id="33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>
        <p:scale>
          <a:sx n="76" d="100"/>
          <a:sy n="76" d="100"/>
        </p:scale>
        <p:origin x="-42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006F5-852E-4880-9F6E-C67EC4FDBF6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81420-8D49-4754-852E-D8671C57A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0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afternoon, I would like to thank the invitation from the Department of Applied Anthropology at University of South Florida (USF) and I would like thank the opportunity to be today with you to talk about some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sociocientific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practices that were in in the basis of the process of institutionalization of Brazilian Anthropology. As you can see, I wrote down all my talk, in order to make myself clear, because I’m not fluent in English. With the purpose of to help us, I elaborated a PowerPoint, with the help of Barbara Cruz, professor of Department of Education, with information, pictures, maps and cover books about the principals questions we will discuss, as well as I brought with me some of the books I’m going to mention in this afternoon.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36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3344" y="2041742"/>
            <a:ext cx="5911427" cy="2718148"/>
          </a:xfrm>
        </p:spPr>
        <p:txBody>
          <a:bodyPr/>
          <a:lstStyle/>
          <a:p>
            <a:r>
              <a:rPr lang="en-US" sz="3800" b="1" dirty="0" smtClean="0"/>
              <a:t>Eduardo </a:t>
            </a:r>
            <a:r>
              <a:rPr lang="en-US" sz="3800" b="1" dirty="0" err="1" smtClean="0"/>
              <a:t>Galvão</a:t>
            </a:r>
            <a:r>
              <a:rPr lang="en-US" sz="3800" b="1" dirty="0" smtClean="0"/>
              <a:t>: </a:t>
            </a:r>
            <a:br>
              <a:rPr lang="en-US" sz="3800" b="1" dirty="0" smtClean="0"/>
            </a:b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 smtClean="0"/>
              <a:t>Vida </a:t>
            </a:r>
            <a:r>
              <a:rPr lang="en-US" sz="3800" b="1" dirty="0" err="1" smtClean="0"/>
              <a:t>religiosa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em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Itá</a:t>
            </a:r>
            <a:r>
              <a:rPr lang="en-US" sz="3800" b="1" dirty="0" smtClean="0"/>
              <a:t> (</a:t>
            </a:r>
            <a:r>
              <a:rPr lang="en-US" sz="3800" b="1" dirty="0" err="1" smtClean="0"/>
              <a:t>Gurupá</a:t>
            </a:r>
            <a:r>
              <a:rPr lang="en-US" sz="3800" b="1" dirty="0" smtClean="0"/>
              <a:t>)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30851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err="1" smtClean="0"/>
              <a:t>Recapitulando</a:t>
            </a:r>
            <a:r>
              <a:rPr lang="en-US" sz="3400" i="1" dirty="0" smtClean="0"/>
              <a:t> e </a:t>
            </a:r>
            <a:r>
              <a:rPr lang="en-US" sz="3400" i="1" dirty="0" err="1" smtClean="0"/>
              <a:t>avançando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nos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problemas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discutidos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70000" lnSpcReduction="20000"/>
          </a:bodyPr>
          <a:lstStyle/>
          <a:p>
            <a:r>
              <a:rPr lang="pt-BR" sz="2600" dirty="0"/>
              <a:t>Vimos na ultima aula que nos anos 1940 e 1950, parte dos estudos de ciências sociais conduzidos no Brasil passou a orientar-se tanto pela preocupação com o conhecimento empírico da realidade nacional quanto pelo interesse em desvendar os processos de mudança sociocultural e as tensões da transição para a modernidade. </a:t>
            </a:r>
          </a:p>
          <a:p>
            <a:r>
              <a:rPr lang="pt-BR" sz="2600" dirty="0"/>
              <a:t>Essa nova pauta de pesquisa foi incorporada, por exemplo, pelos estudos de comunidade – realizados no país por autores brasileiros e estrangeiros –, e sua emergência não deixou de se aproximar tanto das iniciativas do Estado nacional de expandir seu aparato pela interiorização dos serviços públicos, de lançar projetos de modernização do mundo rural e de promover a valorização econômica das áreas mais subdesenvolvidas do país, quanto com a agenda internacional de investimento em programas de assistência técnica e desenvolvimento que se impôs no pós-guerra. </a:t>
            </a:r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9219" name="Picture 3" descr="C:\Users\Usuario\Desktop\Will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242" y="175710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err="1" smtClean="0"/>
              <a:t>Recapitulando</a:t>
            </a:r>
            <a:r>
              <a:rPr lang="en-US" sz="3400" i="1" dirty="0" smtClean="0"/>
              <a:t> e </a:t>
            </a:r>
            <a:r>
              <a:rPr lang="en-US" sz="3400" i="1" dirty="0" err="1" smtClean="0"/>
              <a:t>avançando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nos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problemas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discutidos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dirty="0"/>
              <a:t>Dificuldade de delimitação da unidade de análise </a:t>
            </a:r>
            <a:r>
              <a:rPr lang="pt-BR" dirty="0" smtClean="0"/>
              <a:t>- Unidade </a:t>
            </a:r>
            <a:r>
              <a:rPr lang="pt-BR" dirty="0"/>
              <a:t>político-administrativa – município</a:t>
            </a:r>
            <a:r>
              <a:rPr lang="pt-BR" dirty="0" smtClean="0"/>
              <a:t>?</a:t>
            </a:r>
            <a:endParaRPr lang="pt-BR" dirty="0"/>
          </a:p>
          <a:p>
            <a:pPr lvl="0"/>
            <a:r>
              <a:rPr lang="pt-BR" dirty="0" smtClean="0"/>
              <a:t>Questões ligadas á representatividade </a:t>
            </a:r>
            <a:r>
              <a:rPr lang="pt-BR" dirty="0"/>
              <a:t>e generalidade.</a:t>
            </a:r>
          </a:p>
          <a:p>
            <a:r>
              <a:rPr lang="pt-BR" dirty="0"/>
              <a:t>Quais os critérios elegidos para a escolha de uma determinada comunidade? Segundo </a:t>
            </a:r>
            <a:r>
              <a:rPr lang="pt-BR" dirty="0" err="1"/>
              <a:t>Ianni</a:t>
            </a:r>
            <a:r>
              <a:rPr lang="pt-BR" dirty="0"/>
              <a:t>, </a:t>
            </a:r>
            <a:r>
              <a:rPr lang="pt-BR" dirty="0" smtClean="0"/>
              <a:t>“</a:t>
            </a:r>
            <a:r>
              <a:rPr lang="pt-BR" dirty="0"/>
              <a:t>condições </a:t>
            </a:r>
            <a:r>
              <a:rPr lang="pt-BR" dirty="0" err="1"/>
              <a:t>extra-científicas</a:t>
            </a:r>
            <a:r>
              <a:rPr lang="pt-BR" dirty="0" smtClean="0"/>
              <a:t>” </a:t>
            </a:r>
            <a:r>
              <a:rPr lang="pt-BR" dirty="0"/>
              <a:t>estariam na base da escolha; </a:t>
            </a:r>
          </a:p>
          <a:p>
            <a:r>
              <a:rPr lang="pt-BR" dirty="0" smtClean="0"/>
              <a:t>Proclamava comunidade - </a:t>
            </a:r>
            <a:r>
              <a:rPr lang="pt-BR" dirty="0"/>
              <a:t>definida como um objeto construído de análise, e não como uma realidade empírica, que tem seus limites teoricamente demarcados por uma problemática específica.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9218" name="Picture 2" descr="C:\Users\Usuario\Desktop\Ilha de Búz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115" y="1114425"/>
            <a:ext cx="1524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5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err="1" smtClean="0"/>
              <a:t>Recapitulando</a:t>
            </a:r>
            <a:r>
              <a:rPr lang="en-US" sz="3400" i="1" dirty="0" smtClean="0"/>
              <a:t> e </a:t>
            </a:r>
            <a:r>
              <a:rPr lang="en-US" sz="3400" i="1" dirty="0" err="1" smtClean="0"/>
              <a:t>avançando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nos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problemas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discutidos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2600" dirty="0" smtClean="0"/>
              <a:t>Octávio </a:t>
            </a:r>
            <a:r>
              <a:rPr lang="pt-BR" sz="2600" dirty="0" err="1" smtClean="0"/>
              <a:t>Ianni</a:t>
            </a:r>
            <a:r>
              <a:rPr lang="pt-BR" sz="2600" dirty="0" smtClean="0"/>
              <a:t>, em resenha de Uma comunidade Amazônica, afirma:</a:t>
            </a:r>
          </a:p>
          <a:p>
            <a:pPr marL="0" indent="0">
              <a:buNone/>
            </a:pPr>
            <a:r>
              <a:rPr lang="pt-BR" sz="2600" dirty="0"/>
              <a:t>“Tanto o interesse prático quanto teórico de uma monografia ligam-se às possibilidades que a análise de um caso isolado pode ter para o conhecimento de um conjunto ou uma série determinada. É da própria natureza do conhecimento científico a generalização de uma descoberta a todos os casos semelhantes, em que repetem in </a:t>
            </a:r>
            <a:r>
              <a:rPr lang="pt-BR" sz="2600" dirty="0" err="1"/>
              <a:t>re</a:t>
            </a:r>
            <a:r>
              <a:rPr lang="pt-BR" sz="2600" dirty="0"/>
              <a:t>, a fim de que possa ser utilizada com eficácia ulteriormente. Para que esse conhecimento seja alcançado é necessário que o evento estudado seja típico com relação à série toda, contendo, pois, os caracteres comuns fundamentais que interessam à generalização. Mas, como saberá o investigador qual é o exemplar típico de uma série? Evidentemente, uma sondagem inicial permitirá o seu isolamento. Por meio de um </a:t>
            </a:r>
            <a:r>
              <a:rPr lang="pt-BR" sz="2600" dirty="0" err="1"/>
              <a:t>survey</a:t>
            </a:r>
            <a:r>
              <a:rPr lang="pt-BR" sz="2600" dirty="0"/>
              <a:t>, adequadamente orientado, o pesquisador poderá selecionar um ou mais exemplares típicos que possibilitarão a análise científica de todas as variáveis de interesse explicativo para o conjunto considerado”.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10242" name="Picture 2" descr="C:\Users\Usuario\Desktop\Amazon 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873" y="134374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err="1" smtClean="0"/>
              <a:t>Recapitulando</a:t>
            </a:r>
            <a:r>
              <a:rPr lang="en-US" sz="3400" i="1" dirty="0" smtClean="0"/>
              <a:t> e </a:t>
            </a:r>
            <a:r>
              <a:rPr lang="en-US" sz="3400" i="1" dirty="0" err="1" smtClean="0"/>
              <a:t>avançando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nos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problemas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discutidos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pt-BR" sz="2900" dirty="0"/>
              <a:t>Explanação descritiva (Florestan Fernandes)</a:t>
            </a:r>
          </a:p>
          <a:p>
            <a:r>
              <a:rPr lang="pt-BR" sz="2900" dirty="0"/>
              <a:t>Levantamento e descrição sistemáticas de diferentes aspectos da vida social de um determinado agrupamento humano, englobando todas as atividades promovidas (religiosas, recreativas, administrativas, econômicas) numa visão completa e interdependente. </a:t>
            </a:r>
          </a:p>
          <a:p>
            <a:r>
              <a:rPr lang="pt-BR" sz="2900" dirty="0" err="1"/>
              <a:t>Antonio</a:t>
            </a:r>
            <a:r>
              <a:rPr lang="pt-BR" sz="2900" dirty="0"/>
              <a:t> Candido – “Não pretendi levantar sistematicamente os diferentes aspectos de determinado agrupamento, englobando todo o seu sistema institucional numa visão completa e orgânica. Depois de bastante hesitar, rejeitei este ponto de vista, em parte pelo que tem de estático e convencional – levando-se sempre a encarar os traços de uma dada realidade sociocultural como algo que, para usar a expressão de um velho caipira, ‘devera ser assim mesmo’. Por outras palavras, o estudo de comunidade, em seu corte descritivo mais frequente, me pareceu comprometer no pesquisador o senso dos problemas. Ora, este que agora apresento procura localizar um </a:t>
            </a:r>
            <a:r>
              <a:rPr lang="pt-BR" sz="2900" i="1" dirty="0"/>
              <a:t>aspecto</a:t>
            </a:r>
            <a:r>
              <a:rPr lang="pt-BR" sz="2900" dirty="0"/>
              <a:t> da vida social (a obtenção dos meios de vida) considerado não só como </a:t>
            </a:r>
            <a:r>
              <a:rPr lang="pt-BR" sz="2900" i="1" dirty="0"/>
              <a:t>tema</a:t>
            </a:r>
            <a:r>
              <a:rPr lang="pt-BR" sz="2900" dirty="0"/>
              <a:t> sociológico, mas também como </a:t>
            </a:r>
            <a:r>
              <a:rPr lang="pt-BR" sz="2900" i="1" dirty="0"/>
              <a:t>problema social</a:t>
            </a:r>
            <a:r>
              <a:rPr lang="pt-BR" sz="2900" dirty="0"/>
              <a:t>. 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11266" name="Picture 2" descr="C:\Users\Usuario\Desktop\parceiros Rio Bon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25" y="1077369"/>
            <a:ext cx="16764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Eduardo </a:t>
            </a:r>
            <a:r>
              <a:rPr lang="en-US" dirty="0" err="1" smtClean="0"/>
              <a:t>Enéas</a:t>
            </a:r>
            <a:r>
              <a:rPr lang="en-US" dirty="0" smtClean="0"/>
              <a:t> Gustavo </a:t>
            </a:r>
            <a:r>
              <a:rPr lang="en-US" dirty="0" err="1" smtClean="0"/>
              <a:t>Galvão</a:t>
            </a:r>
            <a:r>
              <a:rPr lang="en-US" dirty="0" smtClean="0"/>
              <a:t> (1921-1976)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Nasceu no Rio de Janeiro em 1921. De origem social </a:t>
            </a:r>
            <a:r>
              <a:rPr lang="pt-BR" dirty="0" smtClean="0"/>
              <a:t>favorecida, </a:t>
            </a:r>
            <a:r>
              <a:rPr lang="pt-BR" dirty="0"/>
              <a:t>seu pai era chefe geral do Supremo Tribunal Militar. Seu avô fora ministro do Tribunal Militar Superior e era conhecido com Barão de </a:t>
            </a:r>
            <a:r>
              <a:rPr lang="pt-BR" dirty="0" err="1"/>
              <a:t>Apa</a:t>
            </a:r>
            <a:r>
              <a:rPr lang="pt-BR" dirty="0"/>
              <a:t>, título outorgado pelo imperador Dom Pedro II. Sua ascendência direta conta, ainda, com o marechal reformado, Rufino Enéas Gustavo Galvão, Visconde de </a:t>
            </a:r>
            <a:r>
              <a:rPr lang="pt-BR" dirty="0" err="1"/>
              <a:t>Maracajú</a:t>
            </a:r>
            <a:r>
              <a:rPr lang="pt-BR" dirty="0"/>
              <a:t>, que escreveu um diário de campo da Guerra do Paraguai entre 1867-68, publicando-o em 1893. </a:t>
            </a:r>
          </a:p>
          <a:p>
            <a:r>
              <a:rPr lang="pt-BR" dirty="0"/>
              <a:t>Em 1936, concluiu seu curso secundário no Colégio São José e, logo depois, ingressa no bacharelado em Geografia e História, na Faculdade de Filosofia do Instituto Lafayette. Conclui o curso somente em 1946, e a demora se deve ao fato de estar envolvido com estágio no Museu Nacional e em função de inúmeras expedições científicas realizadas nesse período. </a:t>
            </a:r>
          </a:p>
          <a:p>
            <a:endParaRPr lang="en-US" dirty="0"/>
          </a:p>
        </p:txBody>
      </p:sp>
      <p:pic>
        <p:nvPicPr>
          <p:cNvPr id="4" name="Picture 2" descr="C:\Users\Usuario\Desktop\Eduardo Galv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297" y="2796240"/>
            <a:ext cx="1790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Eduardo </a:t>
            </a:r>
            <a:r>
              <a:rPr lang="en-US" dirty="0" err="1" smtClean="0"/>
              <a:t>Enéas</a:t>
            </a:r>
            <a:r>
              <a:rPr lang="en-US" dirty="0" smtClean="0"/>
              <a:t> Gustavo </a:t>
            </a:r>
            <a:r>
              <a:rPr lang="en-US" dirty="0" err="1" smtClean="0"/>
              <a:t>Galvão</a:t>
            </a:r>
            <a:r>
              <a:rPr lang="en-US" dirty="0" smtClean="0"/>
              <a:t> (1921-1976)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rmAutofit fontScale="40000" lnSpcReduction="20000"/>
          </a:bodyPr>
          <a:lstStyle/>
          <a:p>
            <a:r>
              <a:rPr lang="pt-BR" sz="4000" dirty="0"/>
              <a:t>Começou a carreira profissional aos 18 anos, como estagiário (“praticante gratuito”) da Divisão de Antropologia do Museu Nacional, em 1939.</a:t>
            </a:r>
          </a:p>
          <a:p>
            <a:r>
              <a:rPr lang="pt-BR" sz="4000" dirty="0"/>
              <a:t>A formação de Galvão foi resultado de um acordo informal que o Museu Nacional manteve com a Universidade de Columbia. </a:t>
            </a:r>
            <a:r>
              <a:rPr lang="pt-BR" sz="4000" dirty="0" smtClean="0"/>
              <a:t>que resultou na </a:t>
            </a:r>
            <a:r>
              <a:rPr lang="pt-BR" sz="4000" dirty="0"/>
              <a:t>vinda de cinco jovens antropólogos para o Brasil, com o intuito de realizar pesquisa de campo, a partir do suporte institucional do Museu: Jules Henry, </a:t>
            </a:r>
            <a:r>
              <a:rPr lang="pt-BR" sz="4000" dirty="0" err="1"/>
              <a:t>Buell</a:t>
            </a:r>
            <a:r>
              <a:rPr lang="pt-BR" sz="4000" dirty="0"/>
              <a:t> </a:t>
            </a:r>
            <a:r>
              <a:rPr lang="pt-BR" sz="4000" dirty="0" err="1"/>
              <a:t>Quain</a:t>
            </a:r>
            <a:r>
              <a:rPr lang="pt-BR" sz="4000" dirty="0"/>
              <a:t>, Ruth Landes, William </a:t>
            </a:r>
            <a:r>
              <a:rPr lang="pt-BR" sz="4000" dirty="0" err="1"/>
              <a:t>Lipkind</a:t>
            </a:r>
            <a:r>
              <a:rPr lang="pt-BR" sz="4000" dirty="0"/>
              <a:t> e Charles </a:t>
            </a:r>
            <a:r>
              <a:rPr lang="pt-BR" sz="4000" dirty="0" err="1"/>
              <a:t>Wagley</a:t>
            </a:r>
            <a:r>
              <a:rPr lang="pt-BR" sz="4000" dirty="0"/>
              <a:t> e, num segundo momento, James e Virginia Watson, Yolanda e Robert Murphy, entre outros. </a:t>
            </a:r>
          </a:p>
          <a:p>
            <a:r>
              <a:rPr lang="pt-BR" sz="4000" dirty="0" smtClean="0"/>
              <a:t> </a:t>
            </a:r>
            <a:r>
              <a:rPr lang="pt-BR" sz="4000" dirty="0"/>
              <a:t>Além de um curso de formação ministrado por </a:t>
            </a:r>
            <a:r>
              <a:rPr lang="pt-BR" sz="4000" dirty="0" err="1"/>
              <a:t>Wagley</a:t>
            </a:r>
            <a:r>
              <a:rPr lang="pt-BR" sz="4000" dirty="0"/>
              <a:t> no Museu Nacional, Galvão participou de um Curso de Antropologia com Arthur Ramos, ministrado na Associação Brasileira de Educação, em 1945. </a:t>
            </a:r>
          </a:p>
          <a:p>
            <a:r>
              <a:rPr lang="pt-BR" sz="4000" dirty="0"/>
              <a:t>Encerrado o bacharelado em Geografia e História em 1946, pede demissão voluntária do Museu, </a:t>
            </a:r>
            <a:r>
              <a:rPr lang="pt-BR" sz="4000" dirty="0" smtClean="0"/>
              <a:t>e </a:t>
            </a:r>
            <a:r>
              <a:rPr lang="pt-BR" sz="4000" dirty="0"/>
              <a:t>embarca, no ano seguinte, para Nova Iorque, como bolsista do </a:t>
            </a:r>
            <a:r>
              <a:rPr lang="pt-BR" sz="4000" dirty="0" err="1"/>
              <a:t>Institute</a:t>
            </a:r>
            <a:r>
              <a:rPr lang="pt-BR" sz="4000" dirty="0"/>
              <a:t> </a:t>
            </a:r>
            <a:r>
              <a:rPr lang="pt-BR" sz="4000" dirty="0" err="1"/>
              <a:t>of</a:t>
            </a:r>
            <a:r>
              <a:rPr lang="pt-BR" sz="4000" dirty="0"/>
              <a:t> </a:t>
            </a:r>
            <a:r>
              <a:rPr lang="pt-BR" sz="4000" dirty="0" err="1"/>
              <a:t>International</a:t>
            </a:r>
            <a:r>
              <a:rPr lang="pt-BR" sz="4000" dirty="0"/>
              <a:t> </a:t>
            </a:r>
            <a:r>
              <a:rPr lang="pt-BR" sz="4000" dirty="0" err="1"/>
              <a:t>Education</a:t>
            </a:r>
            <a:r>
              <a:rPr lang="pt-BR" sz="4000" dirty="0"/>
              <a:t> e da Viking </a:t>
            </a:r>
            <a:r>
              <a:rPr lang="pt-BR" sz="4000" dirty="0" err="1"/>
              <a:t>Fund</a:t>
            </a:r>
            <a:r>
              <a:rPr lang="pt-BR" sz="4000" dirty="0"/>
              <a:t> (atual </a:t>
            </a:r>
            <a:r>
              <a:rPr lang="pt-BR" sz="4000" dirty="0" err="1"/>
              <a:t>Wenner</a:t>
            </a:r>
            <a:r>
              <a:rPr lang="pt-BR" sz="4000" dirty="0"/>
              <a:t> Green Foundation) para iniciar seus estudos de pós-graduação na Universidade de Columbia. </a:t>
            </a:r>
          </a:p>
          <a:p>
            <a:endParaRPr lang="en-US" dirty="0"/>
          </a:p>
        </p:txBody>
      </p:sp>
      <p:pic>
        <p:nvPicPr>
          <p:cNvPr id="4" name="Picture 2" descr="C:\Users\Usuario\Desktop\Eduardo Galv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297" y="2796240"/>
            <a:ext cx="1790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Eduardo </a:t>
            </a:r>
            <a:r>
              <a:rPr lang="en-US" dirty="0" err="1" smtClean="0"/>
              <a:t>Enéas</a:t>
            </a:r>
            <a:r>
              <a:rPr lang="en-US" dirty="0" smtClean="0"/>
              <a:t> Gustavo </a:t>
            </a:r>
            <a:r>
              <a:rPr lang="en-US" dirty="0" err="1" smtClean="0"/>
              <a:t>Galvão</a:t>
            </a:r>
            <a:r>
              <a:rPr lang="en-US" dirty="0" smtClean="0"/>
              <a:t> (1921-1976)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rmAutofit fontScale="47500" lnSpcReduction="20000"/>
          </a:bodyPr>
          <a:lstStyle/>
          <a:p>
            <a:r>
              <a:rPr lang="pt-BR" sz="4000" dirty="0"/>
              <a:t>Volta ao Museu em 1950, mas na condição de funcionário da Universidade do Brasil. </a:t>
            </a:r>
            <a:endParaRPr lang="pt-BR" sz="4000" dirty="0" smtClean="0"/>
          </a:p>
          <a:p>
            <a:r>
              <a:rPr lang="pt-BR" sz="4000" dirty="0" smtClean="0"/>
              <a:t>Em </a:t>
            </a:r>
            <a:r>
              <a:rPr lang="pt-BR" sz="4000" dirty="0"/>
              <a:t>1952, desliga-se do Museu Nacional, defende a tese nos EUA e assume posição no SPI. </a:t>
            </a:r>
            <a:endParaRPr lang="pt-BR" sz="4000" dirty="0" smtClean="0"/>
          </a:p>
          <a:p>
            <a:r>
              <a:rPr lang="pt-BR" sz="4000" dirty="0" smtClean="0"/>
              <a:t>Em </a:t>
            </a:r>
            <a:r>
              <a:rPr lang="pt-BR" sz="4000" dirty="0"/>
              <a:t>1955, vai para o Pará, chefiando a Divisão de Antropologia do Museu Goeldi e ensinando Etnografia do Brasil na Universidade do Pará (1957 e 1958). </a:t>
            </a:r>
            <a:endParaRPr lang="pt-BR" sz="4000" dirty="0" smtClean="0"/>
          </a:p>
          <a:p>
            <a:r>
              <a:rPr lang="pt-BR" sz="4000" dirty="0" smtClean="0"/>
              <a:t>De </a:t>
            </a:r>
            <a:r>
              <a:rPr lang="pt-BR" sz="4000" dirty="0"/>
              <a:t>1963 a 1965, está em Brasília como professor titular, coordenador do instituto de Ciências Humanas e chefe do Departamento de Antropologia. </a:t>
            </a:r>
            <a:endParaRPr lang="pt-BR" sz="4000" dirty="0" smtClean="0"/>
          </a:p>
          <a:p>
            <a:r>
              <a:rPr lang="pt-BR" sz="4000" dirty="0" smtClean="0"/>
              <a:t>Em </a:t>
            </a:r>
            <a:r>
              <a:rPr lang="pt-BR" sz="4000" dirty="0"/>
              <a:t>seguida, regressa ao Pará, onde permanece até 1975, como chefe da Divisão de Antropologia do Museu Goeldi. </a:t>
            </a:r>
          </a:p>
        </p:txBody>
      </p:sp>
      <p:pic>
        <p:nvPicPr>
          <p:cNvPr id="4" name="Picture 2" descr="C:\Users\Usuario\Desktop\Eduardo Galv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297" y="2796240"/>
            <a:ext cx="1790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Eduardo </a:t>
            </a:r>
            <a:r>
              <a:rPr lang="en-US" dirty="0" err="1" smtClean="0"/>
              <a:t>Enéas</a:t>
            </a:r>
            <a:r>
              <a:rPr lang="en-US" dirty="0" smtClean="0"/>
              <a:t> Gustavo </a:t>
            </a:r>
            <a:r>
              <a:rPr lang="en-US" dirty="0" err="1" smtClean="0"/>
              <a:t>Galvão</a:t>
            </a:r>
            <a:r>
              <a:rPr lang="en-US" dirty="0" smtClean="0"/>
              <a:t> (1921-1976)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rmAutofit fontScale="40000" lnSpcReduction="20000"/>
          </a:bodyPr>
          <a:lstStyle/>
          <a:p>
            <a:r>
              <a:rPr lang="pt-BR" sz="4000" dirty="0"/>
              <a:t>1939 Estagiário da Divisão de Antropologia, Museu Nacional</a:t>
            </a:r>
          </a:p>
          <a:p>
            <a:r>
              <a:rPr lang="pt-BR" sz="4000" dirty="0"/>
              <a:t>1941 Naturalista-auxiliar interino</a:t>
            </a:r>
          </a:p>
          <a:p>
            <a:r>
              <a:rPr lang="pt-BR" sz="4000" dirty="0"/>
              <a:t>1942 Naturalista-auxiliar, efetivo</a:t>
            </a:r>
          </a:p>
          <a:p>
            <a:r>
              <a:rPr lang="pt-BR" sz="4000" dirty="0"/>
              <a:t>1945 Naturalista</a:t>
            </a:r>
          </a:p>
          <a:p>
            <a:r>
              <a:rPr lang="pt-BR" sz="4000" dirty="0"/>
              <a:t>1947-1949 Exonerado a pedido, para afastar-se do país como bolsista de pós-graduação do Departamento de Antropologia, Universidade de Columbia</a:t>
            </a:r>
          </a:p>
          <a:p>
            <a:r>
              <a:rPr lang="pt-BR" sz="4000" dirty="0"/>
              <a:t>1950 Readmitido como pesquisador ao Museu Nacional sob contrato da Universidade do Brasil</a:t>
            </a:r>
          </a:p>
          <a:p>
            <a:r>
              <a:rPr lang="pt-BR" sz="4000" dirty="0"/>
              <a:t>1952 Contratado pelo Ministério da Agricultura para o cargo de Antropólogo, Serviço de Proteção aos Índios, com funções de Chefe da Seção de Orientação e Assistência. Diretor Substituto</a:t>
            </a:r>
          </a:p>
          <a:p>
            <a:r>
              <a:rPr lang="pt-BR" sz="4000" dirty="0"/>
              <a:t>1955 Admitido pelo Instituto Nacional de Pesquisas da Amazônia, como Pesquisador e Chefe da Divisão de Antropologia do Museu Paraense Emilio </a:t>
            </a:r>
            <a:r>
              <a:rPr lang="pt-BR" sz="4000" dirty="0" smtClean="0"/>
              <a:t>Goeldi</a:t>
            </a:r>
            <a:endParaRPr lang="pt-BR" sz="4000" dirty="0"/>
          </a:p>
        </p:txBody>
      </p:sp>
      <p:pic>
        <p:nvPicPr>
          <p:cNvPr id="4" name="Picture 2" descr="C:\Users\Usuario\Desktop\Eduardo Galv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297" y="2796240"/>
            <a:ext cx="1790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Eduardo </a:t>
            </a:r>
            <a:r>
              <a:rPr lang="en-US" dirty="0" err="1" smtClean="0"/>
              <a:t>Enéas</a:t>
            </a:r>
            <a:r>
              <a:rPr lang="en-US" dirty="0" smtClean="0"/>
              <a:t> Gustavo </a:t>
            </a:r>
            <a:r>
              <a:rPr lang="en-US" dirty="0" err="1" smtClean="0"/>
              <a:t>Galvão</a:t>
            </a:r>
            <a:r>
              <a:rPr lang="en-US" dirty="0" smtClean="0"/>
              <a:t> (1921-1976)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rmAutofit fontScale="55000" lnSpcReduction="20000"/>
          </a:bodyPr>
          <a:lstStyle/>
          <a:p>
            <a:r>
              <a:rPr lang="pt-BR" sz="4000" dirty="0"/>
              <a:t>1957-1958 Professor da Cadeira de Etnologia do Brasil, Universidade Federal do Pará</a:t>
            </a:r>
          </a:p>
          <a:p>
            <a:r>
              <a:rPr lang="pt-BR" sz="4000" dirty="0"/>
              <a:t>1961-1962 Diretor do Museu Paraense Emilio Goeldi</a:t>
            </a:r>
          </a:p>
          <a:p>
            <a:r>
              <a:rPr lang="pt-BR" sz="4000" dirty="0"/>
              <a:t>1963 Coordenador do Instituto de Ciências Humanas, Universidade de Brasília. Professor Titular da Universidade de Brasília, DF</a:t>
            </a:r>
          </a:p>
          <a:p>
            <a:r>
              <a:rPr lang="pt-BR" sz="4000" dirty="0"/>
              <a:t>1964 Chefe do Departamento de Antropologia da Universidade de Brasília. </a:t>
            </a:r>
          </a:p>
          <a:p>
            <a:r>
              <a:rPr lang="pt-BR" sz="4000" dirty="0"/>
              <a:t>1965-67 Chefe da Divisão de Antropologia do Museu Paraense Emilio Goeldi. Diretor Substituto.</a:t>
            </a:r>
          </a:p>
        </p:txBody>
      </p:sp>
      <p:pic>
        <p:nvPicPr>
          <p:cNvPr id="4" name="Picture 2" descr="C:\Users\Usuario\Desktop\Eduardo Galv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297" y="2796240"/>
            <a:ext cx="1790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i="1" dirty="0" smtClean="0"/>
              <a:t>Santos e </a:t>
            </a:r>
            <a:r>
              <a:rPr lang="en-US" i="1" dirty="0" err="1" smtClean="0"/>
              <a:t>Visagens</a:t>
            </a:r>
            <a:r>
              <a:rPr lang="en-US" dirty="0" smtClean="0"/>
              <a:t> (1954)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rmAutofit/>
          </a:bodyPr>
          <a:lstStyle/>
          <a:p>
            <a:r>
              <a:rPr lang="pt-BR" dirty="0"/>
              <a:t>Defendido em 1952, na Universidade de Columbia, </a:t>
            </a:r>
            <a:r>
              <a:rPr lang="pt-BR" i="1" dirty="0" smtClean="0"/>
              <a:t>Santos </a:t>
            </a:r>
            <a:r>
              <a:rPr lang="pt-BR" i="1" dirty="0"/>
              <a:t>e Visagens</a:t>
            </a:r>
            <a:r>
              <a:rPr lang="pt-BR" dirty="0"/>
              <a:t> discute em detalhe o sistema religioso da comunidade de </a:t>
            </a:r>
            <a:r>
              <a:rPr lang="pt-BR" dirty="0" err="1"/>
              <a:t>Itá</a:t>
            </a:r>
            <a:r>
              <a:rPr lang="pt-BR" dirty="0"/>
              <a:t>, a partir de pesquisa de campo, como já vimos, conduzida </a:t>
            </a:r>
            <a:r>
              <a:rPr lang="pt-BR" dirty="0" smtClean="0"/>
              <a:t>pelo autor, </a:t>
            </a:r>
            <a:r>
              <a:rPr lang="pt-BR" dirty="0"/>
              <a:t>entre os meses de junho e setembro de 1948, no âmbito do projeto de pesquisa dirigido por Charles </a:t>
            </a:r>
            <a:r>
              <a:rPr lang="pt-BR" dirty="0" err="1"/>
              <a:t>Wagley</a:t>
            </a:r>
            <a:r>
              <a:rPr lang="pt-BR" dirty="0"/>
              <a:t> com o patrocínio da UNESCO.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 descr="C:\Users\Usuario\Desktop\Santos e Visa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89" y="2493332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err="1" smtClean="0"/>
              <a:t>Recapitulando</a:t>
            </a:r>
            <a:r>
              <a:rPr lang="en-US" sz="3400" i="1" dirty="0" smtClean="0"/>
              <a:t> e </a:t>
            </a:r>
            <a:r>
              <a:rPr lang="en-US" sz="3400" i="1" dirty="0" err="1" smtClean="0"/>
              <a:t>avançando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nos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problemas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discutidos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/>
          </a:bodyPr>
          <a:lstStyle/>
          <a:p>
            <a:r>
              <a:rPr lang="pt-BR" dirty="0"/>
              <a:t>Fundamentalmente, </a:t>
            </a:r>
            <a:r>
              <a:rPr lang="pt-BR" dirty="0" smtClean="0"/>
              <a:t>discutimos na aula passada </a:t>
            </a:r>
            <a:r>
              <a:rPr lang="pt-BR" dirty="0"/>
              <a:t>duas questões </a:t>
            </a:r>
            <a:r>
              <a:rPr lang="pt-BR" dirty="0" smtClean="0"/>
              <a:t>interligadas: de </a:t>
            </a:r>
            <a:r>
              <a:rPr lang="pt-BR" dirty="0"/>
              <a:t>um lado, a emergência da antropologia aplicada como área de produção de conhecimento no período do pós-guerra, sobretudo nos EUA; de outro, os estudos de comunidade no Brasil e as críticas a que eles foram submetidos, sobretudo por professores ligados à FFCL-USP. </a:t>
            </a:r>
            <a:endParaRPr lang="pt-BR" dirty="0" smtClean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i="1" dirty="0" smtClean="0"/>
              <a:t>Santos e </a:t>
            </a:r>
            <a:r>
              <a:rPr lang="en-US" i="1" dirty="0" err="1" smtClean="0"/>
              <a:t>Visagens</a:t>
            </a:r>
            <a:r>
              <a:rPr lang="en-US" dirty="0" smtClean="0"/>
              <a:t> (1954)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No prefácio à edição brasileira, redigido em 1954, Galvão informa que o “professor Charles </a:t>
            </a:r>
            <a:r>
              <a:rPr lang="pt-BR" dirty="0" err="1"/>
              <a:t>Wagley</a:t>
            </a:r>
            <a:r>
              <a:rPr lang="pt-BR" dirty="0"/>
              <a:t> acaba de publicar </a:t>
            </a:r>
            <a:r>
              <a:rPr lang="pt-BR" i="1" dirty="0" err="1"/>
              <a:t>An</a:t>
            </a:r>
            <a:r>
              <a:rPr lang="pt-BR" dirty="0"/>
              <a:t> </a:t>
            </a:r>
            <a:r>
              <a:rPr lang="pt-BR" i="1" dirty="0" err="1"/>
              <a:t>Amazon</a:t>
            </a:r>
            <a:r>
              <a:rPr lang="pt-BR" i="1" dirty="0"/>
              <a:t> Town</a:t>
            </a:r>
            <a:r>
              <a:rPr lang="pt-BR" dirty="0"/>
              <a:t>, baseado sobre o mesmo material de campo, porém abrangendo a cultura total dessa comunidade”. </a:t>
            </a:r>
            <a:endParaRPr lang="pt-BR" dirty="0" smtClean="0"/>
          </a:p>
          <a:p>
            <a:r>
              <a:rPr lang="pt-BR" dirty="0" smtClean="0"/>
              <a:t>De fato</a:t>
            </a:r>
            <a:r>
              <a:rPr lang="pt-BR" dirty="0"/>
              <a:t>, Galvão não realiza um estudo de comunidade, mas um estudo </a:t>
            </a:r>
            <a:r>
              <a:rPr lang="pt-BR" dirty="0" smtClean="0"/>
              <a:t>do </a:t>
            </a:r>
            <a:r>
              <a:rPr lang="pt-BR" dirty="0"/>
              <a:t>sistema de práticas e crenças religiosas de uma comunidade, centrando seu foco na vida religiosa, “não apenas pelo que ela possa conter de local, de peculiar à Amazônia, porém pela função que representa na estrutura dessa sociedade rural” (p. 2). </a:t>
            </a:r>
          </a:p>
        </p:txBody>
      </p:sp>
      <p:pic>
        <p:nvPicPr>
          <p:cNvPr id="2050" name="Picture 2" descr="C:\Users\Usuario\Desktop\Santos e Visa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89" y="2493332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i="1" dirty="0" smtClean="0"/>
              <a:t>Santos e </a:t>
            </a:r>
            <a:r>
              <a:rPr lang="en-US" i="1" dirty="0" err="1" smtClean="0"/>
              <a:t>Visagens</a:t>
            </a:r>
            <a:r>
              <a:rPr lang="en-US" dirty="0" smtClean="0"/>
              <a:t> (1954)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Galvão </a:t>
            </a:r>
            <a:r>
              <a:rPr lang="pt-BR" dirty="0"/>
              <a:t>difere da análise de </a:t>
            </a:r>
            <a:r>
              <a:rPr lang="pt-BR" dirty="0" err="1"/>
              <a:t>Wagley</a:t>
            </a:r>
            <a:r>
              <a:rPr lang="pt-BR" dirty="0"/>
              <a:t> ainda </a:t>
            </a:r>
            <a:r>
              <a:rPr lang="pt-BR" dirty="0" smtClean="0"/>
              <a:t>dois pontos: </a:t>
            </a:r>
          </a:p>
          <a:p>
            <a:r>
              <a:rPr lang="pt-BR" dirty="0" smtClean="0"/>
              <a:t>Em </a:t>
            </a:r>
            <a:r>
              <a:rPr lang="pt-BR" dirty="0"/>
              <a:t>primeiro lugar, em parte pela formação em história e geografia, em parte pela influência da ecologia cultural de Julian Steward, </a:t>
            </a:r>
            <a:r>
              <a:rPr lang="pt-BR" dirty="0" smtClean="0"/>
              <a:t>Galvão </a:t>
            </a:r>
            <a:r>
              <a:rPr lang="pt-BR" dirty="0"/>
              <a:t>ressalta, mais do que o estudo de </a:t>
            </a:r>
            <a:r>
              <a:rPr lang="pt-BR" dirty="0" err="1"/>
              <a:t>Wagley</a:t>
            </a:r>
            <a:r>
              <a:rPr lang="pt-BR" dirty="0"/>
              <a:t>, a influência do ambiente físico, das técnicas adaptativas, das formas de trabalho, das modalidades de distribuição e alocação de recursos materiais, como os elementos centrais na emergência de aglomerados humanos ordenados em termos de determinada organização social. </a:t>
            </a:r>
            <a:endParaRPr lang="pt-BR" dirty="0" smtClean="0"/>
          </a:p>
          <a:p>
            <a:r>
              <a:rPr lang="pt-BR" dirty="0" smtClean="0"/>
              <a:t>Todas as considerações relativas </a:t>
            </a:r>
            <a:r>
              <a:rPr lang="pt-BR" dirty="0"/>
              <a:t>à antropologia aplicada, às sugestões ou subsídios para técnicos e administradores públicos, não </a:t>
            </a:r>
            <a:r>
              <a:rPr lang="pt-BR" dirty="0" smtClean="0"/>
              <a:t>recebem </a:t>
            </a:r>
            <a:r>
              <a:rPr lang="pt-BR" dirty="0"/>
              <a:t>nenhum destaque no texto. </a:t>
            </a:r>
            <a:endParaRPr lang="pt-BR" dirty="0" smtClean="0"/>
          </a:p>
          <a:p>
            <a:r>
              <a:rPr lang="pt-BR" dirty="0" smtClean="0"/>
              <a:t>Deve-se </a:t>
            </a:r>
            <a:r>
              <a:rPr lang="pt-BR" dirty="0"/>
              <a:t>lembrar que nos principais centros acadêmicos norte-americanos, a antropologia aplicada era objeto de críticas e certa rejeição em função de seu envolvimento com os domínios da prática, os imperativos da política e da economia.</a:t>
            </a:r>
          </a:p>
        </p:txBody>
      </p:sp>
      <p:pic>
        <p:nvPicPr>
          <p:cNvPr id="2050" name="Picture 2" descr="C:\Users\Usuario\Desktop\Santos e Visa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89" y="2493332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i="1" dirty="0" smtClean="0"/>
              <a:t>Santos e </a:t>
            </a:r>
            <a:r>
              <a:rPr lang="en-US" i="1" dirty="0" err="1" smtClean="0"/>
              <a:t>Visagens</a:t>
            </a:r>
            <a:r>
              <a:rPr lang="en-US" dirty="0" smtClean="0"/>
              <a:t> (1954)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Autofit/>
          </a:bodyPr>
          <a:lstStyle/>
          <a:p>
            <a:r>
              <a:rPr lang="pt-BR" sz="1600" dirty="0"/>
              <a:t>Uma comunidade </a:t>
            </a:r>
            <a:r>
              <a:rPr lang="pt-BR" sz="1600" dirty="0" smtClean="0"/>
              <a:t>amazônica: </a:t>
            </a:r>
            <a:r>
              <a:rPr lang="pt-BR" sz="1600" dirty="0"/>
              <a:t>1) a baixa densidade populacional da região do Vale Amazônico - "cerca de um habitante por quatro quilômetros quadrados"; 2) a sujeição do ritmo de vida ao clima da região, que oscilava entre as grandes enchentes da estação chuvosa, o 'inverno', e a vazante do 'verão'; 3) a dependência da vida econômica da exploração de recursos naturais, baseadas em técnicas extrativa rudimentares; 3) o perfil étnico e cultural da região, marcado pela grande influência indígena e portuguesa, com a presença pouco significativa da influência negra, na formação do tipo étnico e social do caboclo; 4) o predomínio do catolicismo ortodoxo, de raízes ibéricas, que se justapõe, mas não se funde, com “ideias e crenças que derivam do ancestral ameríndio”, formando um sistema integrado; 5) Crenças e práticas ameríndias, de origem tupi-guarani, que compreendem os “bichos </a:t>
            </a:r>
            <a:r>
              <a:rPr lang="pt-BR" sz="1600" dirty="0" err="1"/>
              <a:t>visagentos</a:t>
            </a:r>
            <a:r>
              <a:rPr lang="pt-BR" sz="1600" dirty="0"/>
              <a:t>” (entidades sobrenaturais), relacionados à floresta e às águas, o </a:t>
            </a:r>
            <a:r>
              <a:rPr lang="pt-BR" sz="1600" dirty="0" err="1"/>
              <a:t>panema</a:t>
            </a:r>
            <a:r>
              <a:rPr lang="pt-BR" sz="1600" dirty="0"/>
              <a:t>, força mágica que incapacita o indivíduo para a realização de certas empreitadas específicas (sobretudo o jogo, a caça e a pesca), e a pajelança, destinada à cura de doenças e à prática de feitiçaria. </a:t>
            </a:r>
          </a:p>
        </p:txBody>
      </p:sp>
      <p:pic>
        <p:nvPicPr>
          <p:cNvPr id="2050" name="Picture 2" descr="C:\Users\Usuario\Desktop\Santos e Visa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89" y="2493332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i="1" dirty="0" smtClean="0"/>
              <a:t>Santos e </a:t>
            </a:r>
            <a:r>
              <a:rPr lang="en-US" i="1" dirty="0" err="1" smtClean="0"/>
              <a:t>Visagens</a:t>
            </a:r>
            <a:r>
              <a:rPr lang="en-US" dirty="0" smtClean="0"/>
              <a:t> (1954)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Autofit/>
          </a:bodyPr>
          <a:lstStyle/>
          <a:p>
            <a:r>
              <a:rPr lang="pt-BR" sz="1600" dirty="0"/>
              <a:t>“A maioria das crenças não católicas do caboclo amazônico deriva do ancestral ameríndio. Foram, entretanto, </a:t>
            </a:r>
            <a:r>
              <a:rPr lang="pt-BR" sz="1600" b="1" dirty="0"/>
              <a:t>modificadas</a:t>
            </a:r>
            <a:r>
              <a:rPr lang="pt-BR" sz="1600" dirty="0"/>
              <a:t> e </a:t>
            </a:r>
            <a:r>
              <a:rPr lang="pt-BR" sz="1600" b="1" dirty="0"/>
              <a:t>influenciadas</a:t>
            </a:r>
            <a:r>
              <a:rPr lang="pt-BR" sz="1600" dirty="0"/>
              <a:t> no processo de amalgamação com outras de origem ibérica e mesmo africana. A integração dessas crenças no corpo da moderna religião do caboclo, não assumiu, porém, a forma de </a:t>
            </a:r>
            <a:r>
              <a:rPr lang="pt-BR" sz="1600" b="1" dirty="0"/>
              <a:t>sincretismo</a:t>
            </a:r>
            <a:r>
              <a:rPr lang="pt-BR" sz="1600" dirty="0"/>
              <a:t> que se observa nos cultos afro-brasileiros de algumas regiões do </a:t>
            </a:r>
            <a:r>
              <a:rPr lang="pt-BR" sz="1600" dirty="0" smtClean="0"/>
              <a:t>país [...]. No </a:t>
            </a:r>
            <a:r>
              <a:rPr lang="pt-BR" sz="1600" dirty="0"/>
              <a:t>vale do Amazonas, o pajé é um bom católico, mas ele não mistura suas práticas com aquelas da igreja. A ‘pajelança’ e o culto as santos são distintos e servem a situações diferentes. Os santos protegem a comunidade a asseguram o bem-estar geral. Seus favores e a sua proteção obtêm-se através de promessas e orações que propiciam a sua boa vontade. Contudo, existem fenômenos que escapam à alçada ou ao poder dos santos, assim o </a:t>
            </a:r>
            <a:r>
              <a:rPr lang="pt-BR" sz="1600" dirty="0" err="1"/>
              <a:t>panema</a:t>
            </a:r>
            <a:r>
              <a:rPr lang="pt-BR" sz="1600" dirty="0"/>
              <a:t>, o ‘assombrado de bicho’, o poder maligno do boto. Nestes casos, somente o pajé, que dispõe de poderes e conhecimentos especiais é capaz de intervir com sucesso. Embora as crenças e instituições religiosas católicas e as de origem ameríndia sirvam a objetivos diferentes, elas se completam como partes integrantes de um mesmo sistema religioso”</a:t>
            </a:r>
          </a:p>
        </p:txBody>
      </p:sp>
      <p:pic>
        <p:nvPicPr>
          <p:cNvPr id="2050" name="Picture 2" descr="C:\Users\Usuario\Desktop\Santos e Visa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89" y="2493332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i="1" dirty="0" smtClean="0"/>
              <a:t>Santos e </a:t>
            </a:r>
            <a:r>
              <a:rPr lang="en-US" i="1" dirty="0" err="1" smtClean="0"/>
              <a:t>Visagens</a:t>
            </a:r>
            <a:r>
              <a:rPr lang="en-US" dirty="0" smtClean="0"/>
              <a:t> (1954)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Autofit/>
          </a:bodyPr>
          <a:lstStyle/>
          <a:p>
            <a:r>
              <a:rPr lang="pt-BR" sz="1800" dirty="0"/>
              <a:t>Portanto, temos um sistema integrado, mas não fusão ou amálgama.</a:t>
            </a:r>
          </a:p>
          <a:p>
            <a:r>
              <a:rPr lang="pt-BR" sz="1800" dirty="0"/>
              <a:t>“Nas comunidades rurais, o culto dos santos e a prática da pajelança não se opõem como forças contraditórias. São parte do mesmo fenômeno, a religião do caboclo, porém, diferem na sua função específica. O culto dos santos supre o caboclo de meios de atingir o bem-estar geral, boas colheitas, boa saúde e a segurança da coletividade e do indivíduo. Solicita-se a intervenção do santo através de promessas, se propicia a boa vontade do santo realizando-se festas coletivas em sua homenagem” </a:t>
            </a:r>
            <a:endParaRPr lang="pt-BR" sz="1800" dirty="0" smtClean="0"/>
          </a:p>
          <a:p>
            <a:r>
              <a:rPr lang="pt-BR" sz="1800" dirty="0" smtClean="0"/>
              <a:t>Comunidade – </a:t>
            </a:r>
            <a:r>
              <a:rPr lang="pt-BR" sz="1800" dirty="0"/>
              <a:t> unidade territorial, </a:t>
            </a:r>
            <a:r>
              <a:rPr lang="pt-BR" sz="1800" dirty="0" err="1"/>
              <a:t>sócio-econômica</a:t>
            </a:r>
            <a:r>
              <a:rPr lang="pt-BR" sz="1800" dirty="0"/>
              <a:t> e religiosa que tem por centro a cidade de </a:t>
            </a:r>
            <a:r>
              <a:rPr lang="pt-BR" sz="1800" dirty="0" err="1"/>
              <a:t>Itá</a:t>
            </a:r>
            <a:r>
              <a:rPr lang="pt-BR" sz="1800" dirty="0"/>
              <a:t>. ‘Vizinhanças’, ‘sítios’ e ‘freguesias’ designam os diversos aglomerados que mantêm estreitas relações com esse centro, e se consideram parte integrante da comunidade de </a:t>
            </a:r>
            <a:r>
              <a:rPr lang="pt-BR" sz="1800" dirty="0" err="1"/>
              <a:t>Itá</a:t>
            </a:r>
            <a:r>
              <a:rPr lang="pt-BR" sz="1800" dirty="0" smtClean="0"/>
              <a:t> </a:t>
            </a:r>
            <a:endParaRPr lang="pt-BR" sz="1800" dirty="0"/>
          </a:p>
        </p:txBody>
      </p:sp>
      <p:pic>
        <p:nvPicPr>
          <p:cNvPr id="2050" name="Picture 2" descr="C:\Users\Usuario\Desktop\Santos e Visa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89" y="2493332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i="1" dirty="0" smtClean="0"/>
              <a:t>Santos e </a:t>
            </a:r>
            <a:r>
              <a:rPr lang="en-US" i="1" dirty="0" err="1" smtClean="0"/>
              <a:t>Visagens</a:t>
            </a:r>
            <a:r>
              <a:rPr lang="en-US" dirty="0" smtClean="0"/>
              <a:t> (1954)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Autofit/>
          </a:bodyPr>
          <a:lstStyle/>
          <a:p>
            <a:r>
              <a:rPr lang="pt-BR" sz="1800" dirty="0"/>
              <a:t>“As instituições religiosas de </a:t>
            </a:r>
            <a:r>
              <a:rPr lang="pt-BR" sz="1800" dirty="0" err="1"/>
              <a:t>Itá</a:t>
            </a:r>
            <a:r>
              <a:rPr lang="pt-BR" sz="1800" dirty="0"/>
              <a:t> traduzem os padrões </a:t>
            </a:r>
            <a:r>
              <a:rPr lang="pt-BR" sz="1800" dirty="0" err="1"/>
              <a:t>sócio-culturais</a:t>
            </a:r>
            <a:r>
              <a:rPr lang="pt-BR" sz="1800" dirty="0"/>
              <a:t> característicos do ambiente regional. Organizado na base do pequeno grupo local, o povoado, o sítio ou a freguesia, o catolicismo do caboclo amazônico é marcado por acentuada devoção aos santos padroeiros da localidade e a um pequeno número de ‘santos de devoção’ identificados à comunidade. O culto e os festivais organizados em honra desses santos são organizados pela freguesia na maior parte das vezes, o dia de festa não coincide com o calendário oficial da igreja católica, ou o próprio calendário local das outras comunidades dedicadas aos mesmos santos. O culto é dirigido pelas irmandades religiosas, instituições tradicionais que constituem o fulcro da organização local. Seus diretores e ‘empregados’ são os homens de maior prestígio na comunidade”</a:t>
            </a:r>
          </a:p>
        </p:txBody>
      </p:sp>
      <p:pic>
        <p:nvPicPr>
          <p:cNvPr id="2050" name="Picture 2" descr="C:\Users\Usuario\Desktop\Santos e Visa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89" y="2493332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i="1" dirty="0" smtClean="0"/>
              <a:t>Santos e </a:t>
            </a:r>
            <a:r>
              <a:rPr lang="en-US" i="1" dirty="0" err="1" smtClean="0"/>
              <a:t>Visagens</a:t>
            </a:r>
            <a:r>
              <a:rPr lang="en-US" dirty="0" smtClean="0"/>
              <a:t> (1954)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00" y="2493332"/>
            <a:ext cx="7251191" cy="3529543"/>
          </a:xfrm>
        </p:spPr>
        <p:txBody>
          <a:bodyPr>
            <a:noAutofit/>
          </a:bodyPr>
          <a:lstStyle/>
          <a:p>
            <a:r>
              <a:rPr lang="pt-BR" sz="1800" dirty="0"/>
              <a:t>O padrão de atitudes e de relações para com os santos se define sob a legenda do respeito. Compreende as festas realizadas na ocasião devida, o cumprimento das promessas, as ladainhas e novenas, e atos como benzer-se diante da imagem, dispensar-lhe o melhor lugar da casa, ou no caso de viagem, da canoa</a:t>
            </a:r>
          </a:p>
          <a:p>
            <a:r>
              <a:rPr lang="pt-BR" sz="1800" dirty="0"/>
              <a:t>A relação entre o indivíduo e o santo baseia-se num contrato mútuo, a promessa. Cumprindo aquele sua parte, o santo fará o mesmo. </a:t>
            </a:r>
          </a:p>
          <a:p>
            <a:r>
              <a:rPr lang="pt-BR" sz="1800" dirty="0"/>
              <a:t>O culto do santo padroeiro e do santo de devoção é organizado pelas irmandades religiosas, que promovem festivais para cultuar os santos, que incluem, além das rezas, baile e comedoria. Elas têm completa autonomia das autoridades eclesiásticas, que inclusive as consideram profanas, dado o fato de não possuírem objetivos de beneficência. As irmandades têm um estatuto e uma ordem hierárquica de cargos. </a:t>
            </a:r>
          </a:p>
        </p:txBody>
      </p:sp>
      <p:pic>
        <p:nvPicPr>
          <p:cNvPr id="2050" name="Picture 2" descr="C:\Users\Usuario\Desktop\Santos e Visa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89" y="2493332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i="1" dirty="0" smtClean="0"/>
              <a:t>Santos e </a:t>
            </a:r>
            <a:r>
              <a:rPr lang="en-US" i="1" dirty="0" err="1" smtClean="0"/>
              <a:t>Visagens</a:t>
            </a:r>
            <a:r>
              <a:rPr lang="en-US" dirty="0" smtClean="0"/>
              <a:t> (1954)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00" y="2493332"/>
            <a:ext cx="7251191" cy="3529543"/>
          </a:xfrm>
        </p:spPr>
        <p:txBody>
          <a:bodyPr>
            <a:noAutofit/>
          </a:bodyPr>
          <a:lstStyle/>
          <a:p>
            <a:r>
              <a:rPr lang="pt-BR" sz="1800" dirty="0"/>
              <a:t>Com relação aos bichos </a:t>
            </a:r>
            <a:r>
              <a:rPr lang="pt-BR" sz="1800" dirty="0" err="1"/>
              <a:t>visagentos</a:t>
            </a:r>
            <a:r>
              <a:rPr lang="pt-BR" sz="1800" dirty="0"/>
              <a:t>, descreve com riqueza de detalhes as principais entidades sobrenaturais que na concepção dos caboclos habitam a água, o fundo dos rios ou a floresta. Os companheiros de fundo ou </a:t>
            </a:r>
            <a:r>
              <a:rPr lang="pt-BR" sz="1800" dirty="0" err="1"/>
              <a:t>caruanas</a:t>
            </a:r>
            <a:r>
              <a:rPr lang="pt-BR" sz="1800" dirty="0"/>
              <a:t> que habitam o fundo dos rios, que muitos acreditam sejam os botos, outros os distinguem deles. Os botos afugentam os peixes e viram as canoas, além da </a:t>
            </a:r>
            <a:r>
              <a:rPr lang="pt-BR" sz="1800" dirty="0" err="1"/>
              <a:t>malineza</a:t>
            </a:r>
            <a:r>
              <a:rPr lang="pt-BR" sz="1800" dirty="0"/>
              <a:t>, que provoca doenças difíceis de curar. Também tomam a forma de homem e seduzem as mulheres; a cobra-grande, que aparece à noite durante as tempestades e tem os olhos cintilantes, aparecendo por vezes como um navio encantado; o curupira, que atrai os homens para dentro da mata e os faz perder o rumo; anhangá, que também habita as matas e toma a forma de um pássaro ou veado com olhos de fogo.</a:t>
            </a:r>
          </a:p>
        </p:txBody>
      </p:sp>
      <p:pic>
        <p:nvPicPr>
          <p:cNvPr id="2050" name="Picture 2" descr="C:\Users\Usuario\Desktop\Santos e Visa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89" y="2493332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i="1" dirty="0" smtClean="0"/>
              <a:t>Santos e </a:t>
            </a:r>
            <a:r>
              <a:rPr lang="en-US" i="1" dirty="0" err="1" smtClean="0"/>
              <a:t>Visagens</a:t>
            </a:r>
            <a:r>
              <a:rPr lang="en-US" dirty="0" smtClean="0"/>
              <a:t> (1954)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00" y="2493332"/>
            <a:ext cx="7251191" cy="3529543"/>
          </a:xfrm>
        </p:spPr>
        <p:txBody>
          <a:bodyPr>
            <a:noAutofit/>
          </a:bodyPr>
          <a:lstStyle/>
          <a:p>
            <a:r>
              <a:rPr lang="pt-BR" sz="1700" dirty="0" smtClean="0"/>
              <a:t>Mudanças destacadas pelo autor – que variam de acordo com a sede e as freguesias e roças:</a:t>
            </a:r>
          </a:p>
          <a:p>
            <a:r>
              <a:rPr lang="pt-BR" sz="1700" dirty="0" smtClean="0"/>
              <a:t>1) Intervenção nas festas religiosas de esferas ou autoridades externas ao grupo local, cujos juízes, mordomos e diretores levavam a efeito toda a realização das atividades;</a:t>
            </a:r>
          </a:p>
          <a:p>
            <a:r>
              <a:rPr lang="pt-BR" sz="1700" dirty="0" smtClean="0"/>
              <a:t>2) Progressiva dissolução ou desorganização das irmandades religiosas, devido tanto à perseguição de sacerdotes quanto às mudanças populacionais das freguesias;</a:t>
            </a:r>
          </a:p>
          <a:p>
            <a:r>
              <a:rPr lang="pt-BR" sz="1700" dirty="0" smtClean="0"/>
              <a:t>3) Modernização – abandono progressivo de técnicas terapêuticas tradicionais;</a:t>
            </a:r>
          </a:p>
          <a:p>
            <a:r>
              <a:rPr lang="pt-BR" sz="1700" dirty="0"/>
              <a:t>4</a:t>
            </a:r>
            <a:r>
              <a:rPr lang="pt-BR" sz="1700" dirty="0" smtClean="0"/>
              <a:t>) O fluxo migratório de nordestinos, não alcançados pela influência indígena, tem provocado a adoção de formas mais ortodoxas de catolicismo;</a:t>
            </a:r>
            <a:endParaRPr lang="pt-BR" sz="1700" dirty="0" smtClean="0"/>
          </a:p>
          <a:p>
            <a:endParaRPr lang="pt-BR" sz="1800" dirty="0"/>
          </a:p>
        </p:txBody>
      </p:sp>
      <p:pic>
        <p:nvPicPr>
          <p:cNvPr id="2050" name="Picture 2" descr="C:\Users\Usuario\Desktop\Santos e Visa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89" y="2493332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err="1" smtClean="0"/>
              <a:t>Recapitulando</a:t>
            </a:r>
            <a:r>
              <a:rPr lang="en-US" sz="3400" i="1" dirty="0" smtClean="0"/>
              <a:t> e </a:t>
            </a:r>
            <a:r>
              <a:rPr lang="en-US" sz="3400" i="1" dirty="0" err="1" smtClean="0"/>
              <a:t>avançando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nos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problemas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discutidos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surgimento da antropologia aplicada como subárea de investigação e produção de conhecimento, bem como seu perfil intelectual, no período do </a:t>
            </a:r>
            <a:r>
              <a:rPr lang="pt-BR" dirty="0" smtClean="0"/>
              <a:t>pós-guerra.</a:t>
            </a:r>
          </a:p>
          <a:p>
            <a:r>
              <a:rPr lang="pt-BR" dirty="0" smtClean="0"/>
              <a:t> </a:t>
            </a:r>
            <a:r>
              <a:rPr lang="pt-BR" dirty="0"/>
              <a:t>O cenário acadêmico nos Estados Unidos foi consideravelmente afetado pela Segunda Guerra Mundial (1939-45</a:t>
            </a:r>
            <a:r>
              <a:rPr lang="pt-BR" dirty="0" smtClean="0"/>
              <a:t>). Em </a:t>
            </a:r>
            <a:r>
              <a:rPr lang="pt-BR" dirty="0"/>
              <a:t>primeiro lugar, ocorreu o envolvimento, durante a guerra, de nomes do </a:t>
            </a:r>
            <a:r>
              <a:rPr lang="pt-BR" i="1" dirty="0"/>
              <a:t>establishment </a:t>
            </a:r>
            <a:r>
              <a:rPr lang="pt-BR" dirty="0"/>
              <a:t>antropológico dos Estados Unidos, tais como Margaret </a:t>
            </a:r>
            <a:r>
              <a:rPr lang="pt-BR" dirty="0" err="1"/>
              <a:t>Mead</a:t>
            </a:r>
            <a:r>
              <a:rPr lang="pt-BR" dirty="0"/>
              <a:t>, Ruth Benedict, </a:t>
            </a:r>
            <a:r>
              <a:rPr lang="pt-BR" dirty="0" err="1"/>
              <a:t>Clyde</a:t>
            </a:r>
            <a:r>
              <a:rPr lang="pt-BR" dirty="0"/>
              <a:t> </a:t>
            </a:r>
            <a:r>
              <a:rPr lang="pt-BR" dirty="0" err="1"/>
              <a:t>Kluckhohn</a:t>
            </a:r>
            <a:r>
              <a:rPr lang="pt-BR" dirty="0"/>
              <a:t>, Geoffrey </a:t>
            </a:r>
            <a:r>
              <a:rPr lang="pt-BR" dirty="0" err="1"/>
              <a:t>Gorer</a:t>
            </a:r>
            <a:r>
              <a:rPr lang="pt-BR" dirty="0"/>
              <a:t>, Cora Du Bois e George </a:t>
            </a:r>
            <a:r>
              <a:rPr lang="pt-BR" dirty="0" err="1"/>
              <a:t>Murdock</a:t>
            </a:r>
            <a:r>
              <a:rPr lang="pt-BR" dirty="0"/>
              <a:t> com instituições militares e agências de inteligência: o Departamento de Serviços Estratégicos (Office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Strategic</a:t>
            </a:r>
            <a:r>
              <a:rPr lang="pt-BR" dirty="0"/>
              <a:t> Service), o Departamento de Informação de Guerra (</a:t>
            </a:r>
            <a:r>
              <a:rPr lang="pt-BR" i="1" dirty="0"/>
              <a:t>Office</a:t>
            </a:r>
            <a:r>
              <a:rPr lang="pt-BR" dirty="0"/>
              <a:t> </a:t>
            </a:r>
            <a:r>
              <a:rPr lang="pt-BR" i="1" dirty="0" err="1"/>
              <a:t>of</a:t>
            </a:r>
            <a:r>
              <a:rPr lang="pt-BR" i="1" dirty="0"/>
              <a:t> War </a:t>
            </a:r>
            <a:r>
              <a:rPr lang="pt-BR" i="1" dirty="0" err="1"/>
              <a:t>Information</a:t>
            </a:r>
            <a:r>
              <a:rPr lang="pt-BR" dirty="0"/>
              <a:t>) e a Autoridade de Realocação de Guerra (</a:t>
            </a:r>
            <a:r>
              <a:rPr lang="pt-BR" i="1" dirty="0"/>
              <a:t>War </a:t>
            </a:r>
            <a:r>
              <a:rPr lang="pt-BR" i="1" dirty="0" err="1"/>
              <a:t>Relocation</a:t>
            </a:r>
            <a:r>
              <a:rPr lang="pt-BR" i="1" dirty="0"/>
              <a:t> </a:t>
            </a:r>
            <a:r>
              <a:rPr lang="pt-BR" i="1" dirty="0" err="1"/>
              <a:t>Authority</a:t>
            </a:r>
            <a:r>
              <a:rPr lang="pt-BR" dirty="0"/>
              <a:t>). </a:t>
            </a:r>
          </a:p>
          <a:p>
            <a:endParaRPr lang="pt-BR" dirty="0"/>
          </a:p>
          <a:p>
            <a:endParaRPr lang="en-US" dirty="0"/>
          </a:p>
        </p:txBody>
      </p:sp>
      <p:pic>
        <p:nvPicPr>
          <p:cNvPr id="3074" name="Picture 2" descr="C:\Users\Usuario\Desktop\Guerra Estados Uni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95" y="700152"/>
            <a:ext cx="18383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err="1" smtClean="0"/>
              <a:t>Recapitulando</a:t>
            </a:r>
            <a:r>
              <a:rPr lang="en-US" sz="3400" i="1" dirty="0" smtClean="0"/>
              <a:t> e </a:t>
            </a:r>
            <a:r>
              <a:rPr lang="en-US" sz="3400" i="1" dirty="0" err="1" smtClean="0"/>
              <a:t>avanço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nos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problemas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discutidos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Outra consequência dessa mobilização em torno da guerra e da política externa norte-americana foi a definitiva abertura da antropologia norte-americana para novas regiões etnográficas, com as iniciativas do Social Science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Council</a:t>
            </a:r>
            <a:r>
              <a:rPr lang="pt-BR" dirty="0"/>
              <a:t>, da Fundação Rockfeller e da Instituição Carnegie de conceder bolsas para pesquisa na América Latina. E nesse processo, jovens pesquisadores latino-americanos conquistaram bolsas de estudos e aperfeiçoaram sua formação científica no meio acadêmico dos EUA – já vimos vários neste curso: Ruy Coelho, Renê Ribeiro e ainda veremos Oracy Nogueira. </a:t>
            </a:r>
          </a:p>
          <a:p>
            <a:endParaRPr lang="pt-BR" dirty="0"/>
          </a:p>
          <a:p>
            <a:endParaRPr lang="en-US" dirty="0"/>
          </a:p>
        </p:txBody>
      </p:sp>
      <p:pic>
        <p:nvPicPr>
          <p:cNvPr id="4099" name="Picture 3" descr="C:\Users\Usuario\Desktop\Robert Red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946" y="1222658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uario\Desktop\Gurupá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918" y="3385681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err="1" smtClean="0"/>
              <a:t>Recapitulando</a:t>
            </a:r>
            <a:r>
              <a:rPr lang="en-US" sz="3400" i="1" dirty="0" smtClean="0"/>
              <a:t> e </a:t>
            </a:r>
            <a:r>
              <a:rPr lang="en-US" sz="3400" i="1" dirty="0" err="1" smtClean="0"/>
              <a:t>avançando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nos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problemas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discutidos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Segundo Clifford </a:t>
            </a:r>
            <a:r>
              <a:rPr lang="pt-BR" dirty="0" err="1"/>
              <a:t>Geertz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dirty="0"/>
              <a:t>“A emergência dos Estados Unidos como um poder mundial, realmente </a:t>
            </a:r>
            <a:r>
              <a:rPr lang="pt-BR" i="1" dirty="0"/>
              <a:t>o </a:t>
            </a:r>
            <a:r>
              <a:rPr lang="pt-BR" dirty="0"/>
              <a:t>poder mundial, reativando a Europa, contendo a União Soviética, colocando o Terceiro Mundo no curso do desenvolvimento, parecia sugerir que a sede do ensino e da pesquisa tinha sido transportada para cá também. E claro, nós éramos ricos então; mais ricos do que qualquer um. Se você pensasse em algo plausível para fazer, você poderia conseguir dinheiro em algum lugar – da Fundação Nacional da Ciência, do Escritório de Pesquisa Naval ou dos Institutos Nacionais de Saúde Mental, da Ford, Rockefeller ou </a:t>
            </a:r>
            <a:r>
              <a:rPr lang="pt-BR" dirty="0" err="1"/>
              <a:t>Rand</a:t>
            </a:r>
            <a:r>
              <a:rPr lang="pt-BR" dirty="0"/>
              <a:t> ou do Conselho de Pesquisa em Ciência Social – para fazê-lo”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3074" name="Picture 2" descr="C:\Users\Usuario\Desktop\Guerra Estados Uni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95" y="700152"/>
            <a:ext cx="18383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err="1" smtClean="0"/>
              <a:t>Recapitulando</a:t>
            </a:r>
            <a:r>
              <a:rPr lang="en-US" sz="3400" i="1" dirty="0" smtClean="0"/>
              <a:t> e </a:t>
            </a:r>
            <a:r>
              <a:rPr lang="en-US" sz="3400" i="1" dirty="0" err="1" smtClean="0"/>
              <a:t>avançando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nos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problemas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discutidos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70000" lnSpcReduction="20000"/>
          </a:bodyPr>
          <a:lstStyle/>
          <a:p>
            <a:r>
              <a:rPr lang="pt-BR" sz="2600" dirty="0"/>
              <a:t>Uma terceira consequência dessa mobilização da academia norte-americana com aspectos da política externa dos Estados Unidos, o campo da cooperação internacional e assistência técnica </a:t>
            </a:r>
            <a:r>
              <a:rPr lang="pt-BR" sz="2600" dirty="0" smtClean="0"/>
              <a:t>funcionou </a:t>
            </a:r>
            <a:r>
              <a:rPr lang="pt-BR" sz="2600" dirty="0"/>
              <a:t>como um importante catalisador de cientistas e pesquisadores. Os programas cooperativos patrocinados pelo governo ofereciam aos institutos de pesquisa e especialistas que com eles colaborassem a vantagem de contar com financiamento para projetos no exterior e forneciam a justificativa nobre de contribuir para a expansão das relações culturais e do intercâmbio cientifico entre nações. </a:t>
            </a:r>
            <a:endParaRPr lang="pt-BR" sz="2600" dirty="0" smtClean="0"/>
          </a:p>
          <a:p>
            <a:r>
              <a:rPr lang="pt-BR" sz="2600" dirty="0" smtClean="0"/>
              <a:t>Cresceram </a:t>
            </a:r>
            <a:r>
              <a:rPr lang="pt-BR" sz="2600" dirty="0"/>
              <a:t>vertiginosamente as oportunidades de trabalhar para o governo, em agências militares, de inteligência, ou de assistência técnica externa, desempenhando tarefas diretamente relacionadas à política nacional. Foi neste contexto de descoberta de novos usos do saber antropológico e de impulso às atividades orientadas para a intervenção que foi criada a Sociedade para a Antropologia Aplicada, em 1941.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7170" name="Picture 2" descr="C:\Users\Usuario\Desktop\Ajuda internac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278" y="2880986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err="1" smtClean="0"/>
              <a:t>Recapitulando</a:t>
            </a:r>
            <a:r>
              <a:rPr lang="en-US" sz="3400" i="1" dirty="0" smtClean="0"/>
              <a:t> e </a:t>
            </a:r>
            <a:r>
              <a:rPr lang="en-US" sz="3400" i="1" dirty="0" err="1" smtClean="0"/>
              <a:t>avançando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nos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problemas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discutidos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85000" lnSpcReduction="10000"/>
          </a:bodyPr>
          <a:lstStyle/>
          <a:p>
            <a:r>
              <a:rPr lang="pt-BR" sz="2000" dirty="0"/>
              <a:t>Não tardou para que os cientistas sociais chamassem a atenção para os aspectos não econômicos envolvidos no crescimento econômico do Terceiro Mundo. Segundo eles, fatores culturais, sociais e políticos eram decisivos na transformação das economias subdesenvolvidas e deveriam ser levados em conta nas análises e formulações teóricas. Logo se tornou mesmo patente que somente o receituário limitado dos economistas não garantiria modernização e a estabilidade política das novas sociedades industriais. A identificação dos obstáculos não econômicos ao desenvolvimento e dos efeitos da industrialização e do progresso tecnológico sobre o sistema social era algo que escapava ao domínio disciplinar da economia e exigia investigações e análises de natureza </a:t>
            </a:r>
            <a:r>
              <a:rPr lang="pt-BR" sz="2000" dirty="0" smtClean="0"/>
              <a:t>sociológica e antropológica. </a:t>
            </a:r>
            <a:r>
              <a:rPr lang="pt-BR" sz="2000" dirty="0"/>
              <a:t>Esta foi a parte reclamada e conquistada pelos cientistas sociais que passaram a se ocupar da elaboração de uma teoria que contemplasse a mudança social em sentido mais amplo, identificando o processo pelo qual as sociedades deveriam passar até alcançarem à modernidade.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5122" name="Picture 2" descr="C:\Users\Usuario\Desktop\Amazon 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541" y="3459532"/>
            <a:ext cx="23622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err="1" smtClean="0"/>
              <a:t>Recapitulando</a:t>
            </a:r>
            <a:r>
              <a:rPr lang="en-US" sz="3400" i="1" dirty="0" smtClean="0"/>
              <a:t> e </a:t>
            </a:r>
            <a:r>
              <a:rPr lang="en-US" sz="3400" i="1" dirty="0" err="1" smtClean="0"/>
              <a:t>avançando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nos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problemas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discutidos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85000" lnSpcReduction="10000"/>
          </a:bodyPr>
          <a:lstStyle/>
          <a:p>
            <a:r>
              <a:rPr lang="pt-BR" sz="1800" dirty="0"/>
              <a:t>Os conceitos de modernidade e tradição, pares antitéticos, eram centrais nessa discussão. As sociedades tradicionais se caracterizavam por sua economia agrícola baseada em práticas rudimentares de cultivo; regimes políticos autoritários; ausência ou carência de tecnologia avançada e das ciências modernas; presença de estrutura social hierárquica e da família extensa; prevalência de concepções religiosas e místicas do mundo (e não de explicações científicas); práticas de cura naturais, domésticas e vinculadas a sistemas mágico-religiosos. </a:t>
            </a:r>
          </a:p>
          <a:p>
            <a:r>
              <a:rPr lang="pt-BR" sz="1800" dirty="0"/>
              <a:t>Em contrapartida, as sociedades modernas eram caracterizadas industrialização; avanços científicos, técnicos e médicos; baixas taxas de mortalidade infantil e de natalidade; aumento da expectativa de vida; presença da familiar nuclear e da mulher no espaço público; aumento da escolaridade; crescimento da oferta de produtos manufaturados e do consumo; instauração de regimes democráticos, de direitos civis e expansão da mídia. </a:t>
            </a:r>
          </a:p>
          <a:p>
            <a:r>
              <a:rPr lang="pt-BR" sz="1800" dirty="0"/>
              <a:t>A discussão girava em torno da transição de um tipo de sociedade para outro e da mitigação dos impactos dessa transição; da definição de qual o melhor caminho, dentro dos marcos do capitalismo liberal americano, para a superação do atraso social e econômico, garantindo a estabilidade política das nações emergentes.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6146" name="Picture 2" descr="C:\Users\Usuario\Desktop\Geoge F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63" y="977683"/>
            <a:ext cx="17240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uario\Desktop\Cultural Patte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38" y="3851753"/>
            <a:ext cx="15430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err="1" smtClean="0"/>
              <a:t>Recapitulando</a:t>
            </a:r>
            <a:r>
              <a:rPr lang="en-US" sz="3400" i="1" dirty="0" smtClean="0"/>
              <a:t> e </a:t>
            </a:r>
            <a:r>
              <a:rPr lang="en-US" sz="3400" i="1" dirty="0" err="1" smtClean="0"/>
              <a:t>avançando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nos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problemas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discutidos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47500" lnSpcReduction="20000"/>
          </a:bodyPr>
          <a:lstStyle/>
          <a:p>
            <a:r>
              <a:rPr lang="pt-BR" sz="3400" dirty="0" smtClean="0"/>
              <a:t>“</a:t>
            </a:r>
            <a:r>
              <a:rPr lang="pt-BR" sz="3400" dirty="0"/>
              <a:t>A falácia </a:t>
            </a:r>
            <a:r>
              <a:rPr lang="pt-BR" sz="3400" dirty="0" err="1"/>
              <a:t>Jonesville</a:t>
            </a:r>
            <a:r>
              <a:rPr lang="pt-BR" sz="3400" dirty="0"/>
              <a:t>-é-a-América em ponto pequeno (ou a América-é-</a:t>
            </a:r>
            <a:r>
              <a:rPr lang="pt-BR" sz="3400" dirty="0" err="1"/>
              <a:t>Jonesville</a:t>
            </a:r>
            <a:r>
              <a:rPr lang="pt-BR" sz="3400" dirty="0"/>
              <a:t> em ponto grande) é tão óbvia que a única coisa que exige explicação é como as pessoas conseguiram acreditar nisso e levar outros a acreditarem também. A noção de que se pode encontrar a essência de sociedades nacionais, civilizações, grandes religiões ou o que quer que seja, resumida e simplificada nas assim chamadas pequenas cidades e aldeias ‘típicas’ é um absurdo visível. O que se encontra em pequenas cidades e vilas é (por sinal) a vida de pequenas cidades e vilas. Se os estudos localizados, microscópicos, fossem realmente dependentes de tais premissas para a sua maior relevância – se pudessem capturar o mundo amplo no pequeno – eles não teriam qualquer relevância. </a:t>
            </a:r>
          </a:p>
          <a:p>
            <a:r>
              <a:rPr lang="pt-BR" sz="3400" dirty="0"/>
              <a:t>Todavia, isso não ocorre realmente. O </a:t>
            </a:r>
            <a:r>
              <a:rPr lang="pt-BR" sz="3400" i="1" dirty="0" err="1"/>
              <a:t>locus</a:t>
            </a:r>
            <a:r>
              <a:rPr lang="pt-BR" sz="3400" dirty="0"/>
              <a:t> de estudo não é o objeto de estudo. </a:t>
            </a:r>
            <a:r>
              <a:rPr lang="pt-BR" sz="3400" i="1" dirty="0"/>
              <a:t>Os antropólogos não estudam as aldeias (tribos, cidades, vizinhanças...), eles estudam nas aldeias</a:t>
            </a:r>
            <a:r>
              <a:rPr lang="pt-BR" sz="3400" dirty="0"/>
              <a:t>. Você pode estudar diferentes coisas em diferentes locais e algumas coisas – por exemplo, o que a dominação colonial faz às estruturas estabelecidas de expectativa moral – podem ser melhor estudadas em localidades isoladas. Isso não faz do lugar o que você está estudando. Nas remotas províncias do Marrocos e da indonésia eu lutei com as mesmas questões com que outros cientistas sociais lutaram em lugares mais centrais </a:t>
            </a:r>
            <a:r>
              <a:rPr lang="pt-BR" sz="3400" dirty="0" smtClean="0"/>
              <a:t>[...]”</a:t>
            </a:r>
            <a:endParaRPr lang="pt-BR" sz="3400" dirty="0"/>
          </a:p>
          <a:p>
            <a:pPr marL="0" indent="0">
              <a:buNone/>
            </a:pPr>
            <a:endParaRPr lang="pt-BR" sz="3400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8194" name="Picture 2" descr="C:\Users\Usuario\Desktop\Florestan Fernan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88" y="1413093"/>
            <a:ext cx="1733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842</TotalTime>
  <Words>4448</Words>
  <Application>Microsoft Office PowerPoint</Application>
  <PresentationFormat>Personalizar</PresentationFormat>
  <Paragraphs>146</Paragraphs>
  <Slides>28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Organic</vt:lpstr>
      <vt:lpstr>Eduardo Galvão:   Vida religiosa em Itá (Gurupá)</vt:lpstr>
      <vt:lpstr>Recapitulando e avançando nos problemas discutidos</vt:lpstr>
      <vt:lpstr>Recapitulando e avançando nos problemas discutidos</vt:lpstr>
      <vt:lpstr>Recapitulando e avanço nos problemas discutidos</vt:lpstr>
      <vt:lpstr>Recapitulando e avançando nos problemas discutidos</vt:lpstr>
      <vt:lpstr>Recapitulando e avançando nos problemas discutidos</vt:lpstr>
      <vt:lpstr>Recapitulando e avançando nos problemas discutidos</vt:lpstr>
      <vt:lpstr>Recapitulando e avançando nos problemas discutidos</vt:lpstr>
      <vt:lpstr>Recapitulando e avançando nos problemas discutidos</vt:lpstr>
      <vt:lpstr>Recapitulando e avançando nos problemas discutidos</vt:lpstr>
      <vt:lpstr>Recapitulando e avançando nos problemas discutidos</vt:lpstr>
      <vt:lpstr>Recapitulando e avançando nos problemas discutidos</vt:lpstr>
      <vt:lpstr>Recapitulando e avançando nos problemas discutidos</vt:lpstr>
      <vt:lpstr>Eduardo Enéas Gustavo Galvão (1921-1976)</vt:lpstr>
      <vt:lpstr>Eduardo Enéas Gustavo Galvão (1921-1976)</vt:lpstr>
      <vt:lpstr>Eduardo Enéas Gustavo Galvão (1921-1976)</vt:lpstr>
      <vt:lpstr>Eduardo Enéas Gustavo Galvão (1921-1976)</vt:lpstr>
      <vt:lpstr>Eduardo Enéas Gustavo Galvão (1921-1976)</vt:lpstr>
      <vt:lpstr>Santos e Visagens (1954)</vt:lpstr>
      <vt:lpstr>Santos e Visagens (1954)</vt:lpstr>
      <vt:lpstr>Santos e Visagens (1954)</vt:lpstr>
      <vt:lpstr>Santos e Visagens (1954)</vt:lpstr>
      <vt:lpstr>Santos e Visagens (1954)</vt:lpstr>
      <vt:lpstr>Santos e Visagens (1954)</vt:lpstr>
      <vt:lpstr>Santos e Visagens (1954)</vt:lpstr>
      <vt:lpstr>Santos e Visagens (1954)</vt:lpstr>
      <vt:lpstr>Santos e Visagens (1954)</vt:lpstr>
      <vt:lpstr>Santos e Visagens (1954)</vt:lpstr>
    </vt:vector>
  </TitlesOfParts>
  <Company>University of South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beginnings of anthropology in São Paulo:</dc:title>
  <dc:creator>Cruz, Barbara</dc:creator>
  <cp:lastModifiedBy>Usuario</cp:lastModifiedBy>
  <cp:revision>122</cp:revision>
  <dcterms:created xsi:type="dcterms:W3CDTF">2015-10-19T21:12:16Z</dcterms:created>
  <dcterms:modified xsi:type="dcterms:W3CDTF">2016-05-02T21:36:15Z</dcterms:modified>
</cp:coreProperties>
</file>