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4" r:id="rId15"/>
    <p:sldId id="283"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p:restoredTop sz="94586"/>
  </p:normalViewPr>
  <p:slideViewPr>
    <p:cSldViewPr snapToGrid="0" snapToObjects="1">
      <p:cViewPr varScale="1">
        <p:scale>
          <a:sx n="102" d="100"/>
          <a:sy n="102" d="100"/>
        </p:scale>
        <p:origin x="113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t>25/04/17</a:t>
            </a:fld>
            <a:endParaRPr lang="pt-BR" dirty="0"/>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t>‹n.º›</a:t>
            </a:fld>
            <a:endParaRPr lang="pt-BR" dirty="0"/>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4/25/17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4/25/17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BrK7X_XlGB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10000"/>
          </a:bodyPr>
          <a:lstStyle/>
          <a:p>
            <a:pPr algn="just"/>
            <a:r>
              <a:rPr lang="en-US" dirty="0">
                <a:solidFill>
                  <a:schemeClr val="tx1"/>
                </a:solidFill>
                <a:latin typeface="Cambria Math" charset="0"/>
                <a:ea typeface="Cambria Math" charset="0"/>
                <a:cs typeface="Cambria Math" charset="0"/>
              </a:rPr>
              <a:t>KKV understand process tracing as the search for intervening variables that link an independent variable with a dependent variable.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They </a:t>
            </a:r>
            <a:r>
              <a:rPr lang="en-US" dirty="0">
                <a:solidFill>
                  <a:schemeClr val="tx1"/>
                </a:solidFill>
                <a:latin typeface="Cambria Math" charset="0"/>
                <a:ea typeface="Cambria Math" charset="0"/>
                <a:cs typeface="Cambria Math" charset="0"/>
              </a:rPr>
              <a:t>view uncovering these intervening steps as part of the more fundamental goal of estimating the causal effect (if any) of an independent variable of interest.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On </a:t>
            </a:r>
            <a:r>
              <a:rPr lang="en-US" dirty="0">
                <a:solidFill>
                  <a:schemeClr val="tx1"/>
                </a:solidFill>
                <a:latin typeface="Cambria Math" charset="0"/>
                <a:ea typeface="Cambria Math" charset="0"/>
                <a:cs typeface="Cambria Math" charset="0"/>
              </a:rPr>
              <a:t>the other hand, they suggest that </a:t>
            </a:r>
            <a:r>
              <a:rPr lang="en-US" dirty="0" smtClean="0">
                <a:solidFill>
                  <a:schemeClr val="tx1"/>
                </a:solidFill>
                <a:latin typeface="Cambria Math" charset="0"/>
                <a:ea typeface="Cambria Math" charset="0"/>
                <a:cs typeface="Cambria Math" charset="0"/>
              </a:rPr>
              <a:t>process</a:t>
            </a:r>
            <a:r>
              <a:rPr lang="pt-BR"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tracing </a:t>
            </a:r>
            <a:r>
              <a:rPr lang="en-US" dirty="0">
                <a:solidFill>
                  <a:schemeClr val="tx1"/>
                </a:solidFill>
                <a:latin typeface="Cambria Math" charset="0"/>
                <a:ea typeface="Cambria Math" charset="0"/>
                <a:cs typeface="Cambria Math" charset="0"/>
              </a:rPr>
              <a:t>is “unlikely to yield strong causal inference” and can only “promote descriptive generalizations and prepare the way for causal inference</a:t>
            </a:r>
            <a:r>
              <a:rPr lang="en-US" dirty="0" smtClean="0">
                <a:solidFill>
                  <a:schemeClr val="tx1"/>
                </a:solidFill>
                <a:latin typeface="Cambria Math" charset="0"/>
                <a:ea typeface="Cambria Math" charset="0"/>
                <a:cs typeface="Cambria Math" charset="0"/>
              </a:rPr>
              <a:t>”. </a:t>
            </a:r>
          </a:p>
          <a:p>
            <a:pPr algn="just"/>
            <a:r>
              <a:rPr lang="en-US" dirty="0" smtClean="0">
                <a:solidFill>
                  <a:schemeClr val="tx1"/>
                </a:solidFill>
                <a:latin typeface="Cambria Math" charset="0"/>
                <a:ea typeface="Cambria Math" charset="0"/>
                <a:cs typeface="Cambria Math" charset="0"/>
              </a:rPr>
              <a:t>Given these problems, their final conclusion is that process tracing is mainly a descriptive tool and an early step in causal analysis.</a:t>
            </a:r>
          </a:p>
          <a:p>
            <a:pPr algn="just"/>
            <a:r>
              <a:rPr lang="en-US" dirty="0" smtClean="0">
                <a:solidFill>
                  <a:schemeClr val="tx1"/>
                </a:solidFill>
                <a:latin typeface="Cambria Math" charset="0"/>
                <a:ea typeface="Cambria Math" charset="0"/>
                <a:cs typeface="Cambria Math" charset="0"/>
              </a:rPr>
              <a:t>At the core of KKV’s advice is the admonition to expand the N of qualitative studies in order to achieve a determinate research design. </a:t>
            </a:r>
          </a:p>
          <a:p>
            <a:pPr algn="just"/>
            <a:r>
              <a:rPr lang="en-US" dirty="0" smtClean="0">
                <a:solidFill>
                  <a:schemeClr val="tx1"/>
                </a:solidFill>
                <a:latin typeface="Cambria Math" charset="0"/>
                <a:ea typeface="Cambria Math" charset="0"/>
                <a:cs typeface="Cambria Math" charset="0"/>
              </a:rPr>
              <a:t>For KKV process tracing would be helpful if it expanded the number of observations.</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Process Tracing I</a:t>
            </a:r>
            <a:endParaRPr lang="en-US" sz="3200" dirty="0">
              <a:latin typeface="Cambria"/>
              <a:cs typeface="Cambria"/>
            </a:endParaRPr>
          </a:p>
        </p:txBody>
      </p:sp>
    </p:spTree>
    <p:extLst>
      <p:ext uri="{BB962C8B-B14F-4D97-AF65-F5344CB8AC3E}">
        <p14:creationId xmlns:p14="http://schemas.microsoft.com/office/powerpoint/2010/main" val="402781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a:bodyPr>
          <a:lstStyle/>
          <a:p>
            <a:pPr algn="just"/>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process-tracing technique must be adapted to the nature of the causal process thought to characterize the phenomenon being investigated.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Varieties of Process-Tracing:</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simplest form is </a:t>
            </a:r>
            <a:r>
              <a:rPr lang="en-US" dirty="0">
                <a:solidFill>
                  <a:srgbClr val="FF0000"/>
                </a:solidFill>
                <a:latin typeface="Cambria Math" charset="0"/>
                <a:ea typeface="Cambria Math" charset="0"/>
                <a:cs typeface="Cambria Math" charset="0"/>
              </a:rPr>
              <a:t>linear causality</a:t>
            </a:r>
            <a:r>
              <a:rPr lang="en-US" dirty="0">
                <a:solidFill>
                  <a:schemeClr val="tx1"/>
                </a:solidFill>
                <a:latin typeface="Cambria Math" charset="0"/>
                <a:ea typeface="Cambria Math" charset="0"/>
                <a:cs typeface="Cambria Math" charset="0"/>
              </a:rPr>
              <a:t>, a straightforward, direct chain of events that characterizes simple phenomena. </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a:solidFill>
                  <a:schemeClr val="tx1"/>
                </a:solidFill>
                <a:latin typeface="Cambria Math" charset="0"/>
                <a:ea typeface="Cambria Math" charset="0"/>
                <a:cs typeface="Cambria Math" charset="0"/>
              </a:rPr>
              <a:t>In a more </a:t>
            </a:r>
            <a:r>
              <a:rPr lang="en-US" dirty="0">
                <a:solidFill>
                  <a:srgbClr val="FF0000"/>
                </a:solidFill>
                <a:latin typeface="Cambria Math" charset="0"/>
                <a:ea typeface="Cambria Math" charset="0"/>
                <a:cs typeface="Cambria Math" charset="0"/>
              </a:rPr>
              <a:t>complex form of causality </a:t>
            </a:r>
            <a:r>
              <a:rPr lang="en-US" dirty="0">
                <a:solidFill>
                  <a:schemeClr val="tx1"/>
                </a:solidFill>
                <a:latin typeface="Cambria Math" charset="0"/>
                <a:ea typeface="Cambria Math" charset="0"/>
                <a:cs typeface="Cambria Math" charset="0"/>
              </a:rPr>
              <a:t>the outcome flows from the convergence of several conditions, independent variables, or causal chains. </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a:t>
            </a:r>
            <a:endParaRPr lang="en-US" sz="3200" dirty="0">
              <a:latin typeface="Cambria"/>
              <a:cs typeface="Cambria"/>
            </a:endParaRPr>
          </a:p>
        </p:txBody>
      </p:sp>
    </p:spTree>
    <p:extLst>
      <p:ext uri="{BB962C8B-B14F-4D97-AF65-F5344CB8AC3E}">
        <p14:creationId xmlns:p14="http://schemas.microsoft.com/office/powerpoint/2010/main" val="94235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fontScale="92500" lnSpcReduction="20000"/>
          </a:bodyPr>
          <a:lstStyle/>
          <a:p>
            <a:pPr algn="just"/>
            <a:r>
              <a:rPr lang="en-US" dirty="0" err="1">
                <a:solidFill>
                  <a:schemeClr val="tx1"/>
                </a:solidFill>
                <a:latin typeface="Cambria Math" charset="0"/>
                <a:ea typeface="Cambria Math" charset="0"/>
                <a:cs typeface="Cambria Math" charset="0"/>
              </a:rPr>
              <a:t>Bayesianism</a:t>
            </a:r>
            <a:r>
              <a:rPr lang="en-US" dirty="0">
                <a:solidFill>
                  <a:schemeClr val="tx1"/>
                </a:solidFill>
                <a:latin typeface="Cambria Math" charset="0"/>
                <a:ea typeface="Cambria Math" charset="0"/>
                <a:cs typeface="Cambria Math" charset="0"/>
              </a:rPr>
              <a:t> is the most developed logic in the context of process tracing. It uses evidence to affirm some explanations and cast doubt upon others.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It puts importance on the </a:t>
            </a:r>
            <a:r>
              <a:rPr lang="en-US" b="1" dirty="0">
                <a:solidFill>
                  <a:srgbClr val="FF0000"/>
                </a:solidFill>
                <a:latin typeface="Cambria Math" charset="0"/>
                <a:ea typeface="Cambria Math" charset="0"/>
                <a:cs typeface="Cambria Math" charset="0"/>
              </a:rPr>
              <a:t>probative value </a:t>
            </a:r>
            <a:r>
              <a:rPr lang="en-US" dirty="0">
                <a:solidFill>
                  <a:schemeClr val="tx1"/>
                </a:solidFill>
                <a:latin typeface="Cambria Math" charset="0"/>
                <a:ea typeface="Cambria Math" charset="0"/>
                <a:cs typeface="Cambria Math" charset="0"/>
              </a:rPr>
              <a:t>of evidence relative to competing explanations, and on diverse or independent evidentiary tests, rather than on the number of pieces of evidence.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It also allows for the possibility that a few pieces or even one piece of evidence with high probative value can help observers, who approach a case with different theoretical priors, to converge in their views on the proper explanation of the case.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a:t>
            </a:r>
            <a:r>
              <a:rPr lang="en-US" dirty="0" smtClean="0">
                <a:solidFill>
                  <a:schemeClr val="tx1"/>
                </a:solidFill>
                <a:latin typeface="Cambria Math" charset="0"/>
                <a:ea typeface="Cambria Math" charset="0"/>
                <a:cs typeface="Cambria Math" charset="0"/>
              </a:rPr>
              <a:t>t </a:t>
            </a:r>
            <a:r>
              <a:rPr lang="en-US" dirty="0">
                <a:solidFill>
                  <a:schemeClr val="tx1"/>
                </a:solidFill>
                <a:latin typeface="Cambria Math" charset="0"/>
                <a:ea typeface="Cambria Math" charset="0"/>
                <a:cs typeface="Cambria Math" charset="0"/>
              </a:rPr>
              <a:t>warns against becoming </a:t>
            </a:r>
            <a:r>
              <a:rPr lang="en-US" dirty="0" smtClean="0">
                <a:solidFill>
                  <a:schemeClr val="tx1"/>
                </a:solidFill>
                <a:latin typeface="Cambria Math" charset="0"/>
                <a:ea typeface="Cambria Math" charset="0"/>
                <a:cs typeface="Cambria Math" charset="0"/>
              </a:rPr>
              <a:t>100% </a:t>
            </a:r>
            <a:r>
              <a:rPr lang="en-US" dirty="0">
                <a:solidFill>
                  <a:schemeClr val="tx1"/>
                </a:solidFill>
                <a:latin typeface="Cambria Math" charset="0"/>
                <a:ea typeface="Cambria Math" charset="0"/>
                <a:cs typeface="Cambria Math" charset="0"/>
              </a:rPr>
              <a:t>confident in any theory or explanation due to the limits on observational evidence and the possibility that undiscovered theories may yet prove superior to existing </a:t>
            </a:r>
            <a:r>
              <a:rPr lang="en-US" dirty="0" smtClean="0">
                <a:solidFill>
                  <a:schemeClr val="tx1"/>
                </a:solidFill>
                <a:latin typeface="Cambria Math" charset="0"/>
                <a:ea typeface="Cambria Math" charset="0"/>
                <a:cs typeface="Cambria Math" charset="0"/>
              </a:rPr>
              <a:t>ones.</a:t>
            </a:r>
          </a:p>
          <a:p>
            <a:pPr algn="just"/>
            <a:r>
              <a:rPr lang="en-US" dirty="0" smtClean="0">
                <a:solidFill>
                  <a:schemeClr val="tx1"/>
                </a:solidFill>
                <a:latin typeface="Cambria Math" charset="0"/>
                <a:ea typeface="Cambria Math" charset="0"/>
                <a:cs typeface="Cambria Math" charset="0"/>
                <a:hlinkClick r:id="rId2"/>
              </a:rPr>
              <a:t>https://www.youtube.com/watch?v=BrK7X_XlGB8</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XI</a:t>
            </a:r>
            <a:endParaRPr lang="en-US" sz="3200" dirty="0">
              <a:latin typeface="Cambria"/>
              <a:cs typeface="Cambria"/>
            </a:endParaRPr>
          </a:p>
        </p:txBody>
      </p:sp>
    </p:spTree>
    <p:extLst>
      <p:ext uri="{BB962C8B-B14F-4D97-AF65-F5344CB8AC3E}">
        <p14:creationId xmlns:p14="http://schemas.microsoft.com/office/powerpoint/2010/main" val="90484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a:bodyPr>
          <a:lstStyle/>
          <a:p>
            <a:pPr algn="just"/>
            <a:r>
              <a:rPr lang="en-US" sz="2800" dirty="0">
                <a:solidFill>
                  <a:schemeClr val="tx1"/>
                </a:solidFill>
                <a:latin typeface="Cambria Math" charset="0"/>
                <a:ea typeface="Cambria Math" charset="0"/>
                <a:cs typeface="Cambria Math" charset="0"/>
              </a:rPr>
              <a:t>Process tracing usually proceeds through a combination of </a:t>
            </a:r>
            <a:r>
              <a:rPr lang="en-US" sz="2800" b="1" dirty="0">
                <a:solidFill>
                  <a:srgbClr val="FF0000"/>
                </a:solidFill>
                <a:latin typeface="Cambria Math" charset="0"/>
                <a:ea typeface="Cambria Math" charset="0"/>
                <a:cs typeface="Cambria Math" charset="0"/>
              </a:rPr>
              <a:t>induction</a:t>
            </a:r>
            <a:r>
              <a:rPr lang="en-US" sz="2800" dirty="0">
                <a:solidFill>
                  <a:schemeClr val="tx1"/>
                </a:solidFill>
                <a:latin typeface="Cambria Math" charset="0"/>
                <a:ea typeface="Cambria Math" charset="0"/>
                <a:cs typeface="Cambria Math" charset="0"/>
              </a:rPr>
              <a:t> and </a:t>
            </a:r>
            <a:r>
              <a:rPr lang="en-US" sz="2800" b="1" dirty="0">
                <a:solidFill>
                  <a:srgbClr val="FF0000"/>
                </a:solidFill>
                <a:latin typeface="Cambria Math" charset="0"/>
                <a:ea typeface="Cambria Math" charset="0"/>
                <a:cs typeface="Cambria Math" charset="0"/>
              </a:rPr>
              <a:t>deduction</a:t>
            </a:r>
            <a:r>
              <a:rPr lang="en-US" sz="2800" dirty="0">
                <a:solidFill>
                  <a:schemeClr val="tx1"/>
                </a:solidFill>
                <a:latin typeface="Cambria Math" charset="0"/>
                <a:ea typeface="Cambria Math" charset="0"/>
                <a:cs typeface="Cambria Math" charset="0"/>
              </a:rPr>
              <a:t>.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For </a:t>
            </a:r>
            <a:r>
              <a:rPr lang="en-US" sz="2800" dirty="0">
                <a:solidFill>
                  <a:schemeClr val="tx1"/>
                </a:solidFill>
                <a:latin typeface="Cambria Math" charset="0"/>
                <a:ea typeface="Cambria Math" charset="0"/>
                <a:cs typeface="Cambria Math" charset="0"/>
              </a:rPr>
              <a:t>phenomena on which there is little prior knowledge and for cases that are not well explained by extant theories, process tracing proceeds primarily through inductive </a:t>
            </a:r>
            <a:r>
              <a:rPr lang="en-US" sz="2800" dirty="0" smtClean="0">
                <a:solidFill>
                  <a:schemeClr val="tx1"/>
                </a:solidFill>
                <a:latin typeface="Cambria Math" charset="0"/>
                <a:ea typeface="Cambria Math" charset="0"/>
                <a:cs typeface="Cambria Math" charset="0"/>
              </a:rPr>
              <a:t>study. </a:t>
            </a:r>
          </a:p>
          <a:p>
            <a:pPr algn="just"/>
            <a:r>
              <a:rPr lang="en-US" sz="2800" dirty="0" smtClean="0">
                <a:solidFill>
                  <a:schemeClr val="tx1"/>
                </a:solidFill>
                <a:latin typeface="Cambria Math" charset="0"/>
                <a:ea typeface="Cambria Math" charset="0"/>
                <a:cs typeface="Cambria Math" charset="0"/>
              </a:rPr>
              <a:t>If </a:t>
            </a:r>
            <a:r>
              <a:rPr lang="en-US" sz="2800" dirty="0">
                <a:solidFill>
                  <a:schemeClr val="tx1"/>
                </a:solidFill>
                <a:latin typeface="Cambria Math" charset="0"/>
                <a:ea typeface="Cambria Math" charset="0"/>
                <a:cs typeface="Cambria Math" charset="0"/>
              </a:rPr>
              <a:t>theories that appear to offer potential explanations of a case already exist, or after such theories have been developed inductively, process tracing can proceed more deductively. </a:t>
            </a:r>
            <a:endParaRPr lang="en-US" sz="2800"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XII</a:t>
            </a:r>
            <a:endParaRPr lang="en-US" sz="3200" dirty="0">
              <a:latin typeface="Cambria"/>
              <a:cs typeface="Cambria"/>
            </a:endParaRPr>
          </a:p>
        </p:txBody>
      </p:sp>
    </p:spTree>
    <p:extLst>
      <p:ext uri="{BB962C8B-B14F-4D97-AF65-F5344CB8AC3E}">
        <p14:creationId xmlns:p14="http://schemas.microsoft.com/office/powerpoint/2010/main" val="97980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fontScale="92500" lnSpcReduction="20000"/>
          </a:bodyPr>
          <a:lstStyle/>
          <a:p>
            <a:pPr algn="just"/>
            <a:r>
              <a:rPr lang="en-US" dirty="0">
                <a:solidFill>
                  <a:schemeClr val="tx1"/>
                </a:solidFill>
                <a:latin typeface="Cambria Math" charset="0"/>
                <a:ea typeface="Cambria Math" charset="0"/>
                <a:cs typeface="Cambria Math" charset="0"/>
              </a:rPr>
              <a:t>Stephen Van </a:t>
            </a:r>
            <a:r>
              <a:rPr lang="en-US" dirty="0" err="1">
                <a:solidFill>
                  <a:schemeClr val="tx1"/>
                </a:solidFill>
                <a:latin typeface="Cambria Math" charset="0"/>
                <a:ea typeface="Cambria Math" charset="0"/>
                <a:cs typeface="Cambria Math" charset="0"/>
              </a:rPr>
              <a:t>Evera</a:t>
            </a:r>
            <a:r>
              <a:rPr lang="en-US" dirty="0">
                <a:solidFill>
                  <a:schemeClr val="tx1"/>
                </a:solidFill>
                <a:latin typeface="Cambria Math" charset="0"/>
                <a:ea typeface="Cambria Math" charset="0"/>
                <a:cs typeface="Cambria Math" charset="0"/>
              </a:rPr>
              <a:t> (1997) tests: </a:t>
            </a:r>
            <a:endParaRPr lang="pt-BR" dirty="0">
              <a:solidFill>
                <a:schemeClr val="tx1"/>
              </a:solidFill>
              <a:latin typeface="Cambria Math" charset="0"/>
              <a:ea typeface="Cambria Math" charset="0"/>
              <a:cs typeface="Cambria Math" charset="0"/>
            </a:endParaRPr>
          </a:p>
          <a:p>
            <a:pPr algn="just"/>
            <a:r>
              <a:rPr lang="en-US" b="1" dirty="0">
                <a:solidFill>
                  <a:srgbClr val="FF0000"/>
                </a:solidFill>
                <a:latin typeface="Cambria Math" charset="0"/>
                <a:ea typeface="Cambria Math" charset="0"/>
                <a:cs typeface="Cambria Math" charset="0"/>
              </a:rPr>
              <a:t>Straw-in-the-wind tests </a:t>
            </a:r>
            <a:r>
              <a:rPr lang="en-US" dirty="0">
                <a:solidFill>
                  <a:schemeClr val="tx1"/>
                </a:solidFill>
                <a:latin typeface="Cambria Math" charset="0"/>
                <a:ea typeface="Cambria Math" charset="0"/>
                <a:cs typeface="Cambria Math" charset="0"/>
              </a:rPr>
              <a:t>provide weak or circumstantial evidence that is neither unique nor certain. Any one such test is not very </a:t>
            </a:r>
            <a:r>
              <a:rPr lang="en-US" dirty="0" smtClean="0">
                <a:solidFill>
                  <a:schemeClr val="tx1"/>
                </a:solidFill>
                <a:latin typeface="Cambria Math" charset="0"/>
                <a:ea typeface="Cambria Math" charset="0"/>
                <a:cs typeface="Cambria Math" charset="0"/>
              </a:rPr>
              <a:t>decisive</a:t>
            </a:r>
            <a:r>
              <a:rPr lang="en-US" dirty="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a:t>
            </a:r>
          </a:p>
          <a:p>
            <a:pPr algn="just"/>
            <a:r>
              <a:rPr lang="en-US" b="1" dirty="0" smtClean="0">
                <a:solidFill>
                  <a:srgbClr val="FF0000"/>
                </a:solidFill>
                <a:latin typeface="Cambria Math" charset="0"/>
                <a:ea typeface="Cambria Math" charset="0"/>
                <a:cs typeface="Cambria Math" charset="0"/>
              </a:rPr>
              <a:t>Hoop </a:t>
            </a:r>
            <a:r>
              <a:rPr lang="en-US" b="1" dirty="0">
                <a:solidFill>
                  <a:srgbClr val="FF0000"/>
                </a:solidFill>
                <a:latin typeface="Cambria Math" charset="0"/>
                <a:ea typeface="Cambria Math" charset="0"/>
                <a:cs typeface="Cambria Math" charset="0"/>
              </a:rPr>
              <a:t>tests </a:t>
            </a:r>
            <a:r>
              <a:rPr lang="en-US" dirty="0">
                <a:solidFill>
                  <a:schemeClr val="tx1"/>
                </a:solidFill>
                <a:latin typeface="Cambria Math" charset="0"/>
                <a:ea typeface="Cambria Math" charset="0"/>
                <a:cs typeface="Cambria Math" charset="0"/>
              </a:rPr>
              <a:t>involve evidence that is certain, but not unique; failing a hoop test disqualifies an explanation, but passing it does not greatly increase confidence in that explanation. Hoop tests are thus most useful in excluding alternative hypotheses.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lphaLcParenR"/>
            </a:pPr>
            <a:r>
              <a:rPr lang="en-US" dirty="0" smtClean="0">
                <a:solidFill>
                  <a:schemeClr val="tx1"/>
                </a:solidFill>
                <a:latin typeface="Cambria Math" charset="0"/>
                <a:ea typeface="Cambria Math" charset="0"/>
                <a:cs typeface="Cambria Math" charset="0"/>
              </a:rPr>
              <a:t>Van </a:t>
            </a:r>
            <a:r>
              <a:rPr lang="en-US" dirty="0" err="1" smtClean="0">
                <a:solidFill>
                  <a:schemeClr val="tx1"/>
                </a:solidFill>
                <a:latin typeface="Cambria Math" charset="0"/>
                <a:ea typeface="Cambria Math" charset="0"/>
                <a:cs typeface="Cambria Math" charset="0"/>
              </a:rPr>
              <a:t>Evera’s</a:t>
            </a:r>
            <a:r>
              <a:rPr lang="en-US" dirty="0" smtClean="0">
                <a:solidFill>
                  <a:schemeClr val="tx1"/>
                </a:solidFill>
                <a:latin typeface="Cambria Math" charset="0"/>
                <a:ea typeface="Cambria Math" charset="0"/>
                <a:cs typeface="Cambria Math" charset="0"/>
              </a:rPr>
              <a:t> example of a hoop test is: “Was the accused in the state on the day of the murder?” Failing this hoop test falsifies the hypothesis that the accused was the murderer. Whether passing a hoop test constitutes strong evidence in favor of a hypothesis depends on how frequently the condition occurs naturally. The higher the number of suspects that were in the state at the time of the murder, the less this hoop test increases the likelihood that any particular one of them is the murderer.</a:t>
            </a:r>
            <a:endParaRPr lang="pt-BR" dirty="0" smtClean="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XIII</a:t>
            </a:r>
            <a:endParaRPr lang="en-US" sz="3200" dirty="0">
              <a:latin typeface="Cambria"/>
              <a:cs typeface="Cambria"/>
            </a:endParaRPr>
          </a:p>
        </p:txBody>
      </p:sp>
    </p:spTree>
    <p:extLst>
      <p:ext uri="{BB962C8B-B14F-4D97-AF65-F5344CB8AC3E}">
        <p14:creationId xmlns:p14="http://schemas.microsoft.com/office/powerpoint/2010/main" val="1806583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fontScale="92500" lnSpcReduction="20000"/>
          </a:bodyPr>
          <a:lstStyle/>
          <a:p>
            <a:pPr algn="just"/>
            <a:r>
              <a:rPr lang="en-US" b="1" dirty="0">
                <a:solidFill>
                  <a:srgbClr val="FF0000"/>
                </a:solidFill>
                <a:latin typeface="Cambria Math" charset="0"/>
                <a:ea typeface="Cambria Math" charset="0"/>
                <a:cs typeface="Cambria Math" charset="0"/>
              </a:rPr>
              <a:t>Smoking-gun tests </a:t>
            </a:r>
            <a:r>
              <a:rPr lang="en-US" dirty="0">
                <a:solidFill>
                  <a:schemeClr val="tx1"/>
                </a:solidFill>
                <a:latin typeface="Cambria Math" charset="0"/>
                <a:ea typeface="Cambria Math" charset="0"/>
                <a:cs typeface="Cambria Math" charset="0"/>
              </a:rPr>
              <a:t>are unique, but not certain. Passing a smoking-gun test strongly affirms an explanation, but passing such a test is not necessary to build confidence in an explanation.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lphaLcParenR"/>
            </a:pPr>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Van </a:t>
            </a:r>
            <a:r>
              <a:rPr lang="en-US" dirty="0" err="1">
                <a:solidFill>
                  <a:schemeClr val="tx1"/>
                </a:solidFill>
                <a:latin typeface="Cambria Math" charset="0"/>
                <a:ea typeface="Cambria Math" charset="0"/>
                <a:cs typeface="Cambria Math" charset="0"/>
              </a:rPr>
              <a:t>Evera’s</a:t>
            </a:r>
            <a:r>
              <a:rPr lang="en-US" dirty="0">
                <a:solidFill>
                  <a:schemeClr val="tx1"/>
                </a:solidFill>
                <a:latin typeface="Cambria Math" charset="0"/>
                <a:ea typeface="Cambria Math" charset="0"/>
                <a:cs typeface="Cambria Math" charset="0"/>
              </a:rPr>
              <a:t> example, a smoking gun in a suspect’s hands right after a murder strongly implicates that suspect, but the absence of such a smoking gun does not exonerate this suspect because murderers have incentives to hide smoking-gun evidence. Again, the strength of a smoking-gun test depends on how often the condition in question occurs on its own</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b="1" dirty="0">
                <a:solidFill>
                  <a:srgbClr val="FF0000"/>
                </a:solidFill>
                <a:latin typeface="Cambria Math" charset="0"/>
                <a:ea typeface="Cambria Math" charset="0"/>
                <a:cs typeface="Cambria Math" charset="0"/>
              </a:rPr>
              <a:t>Doubly decisive tests</a:t>
            </a:r>
            <a:r>
              <a:rPr lang="en-US" dirty="0">
                <a:solidFill>
                  <a:srgbClr val="FF000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use evidence that is both unique and certain, or that is necessary and sufficient to provide great confidence in an explanation.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lphaLcParenR"/>
            </a:pPr>
            <a:r>
              <a:rPr lang="en-US" dirty="0" smtClean="0">
                <a:solidFill>
                  <a:schemeClr val="tx1"/>
                </a:solidFill>
                <a:latin typeface="Cambria Math" charset="0"/>
                <a:ea typeface="Cambria Math" charset="0"/>
                <a:cs typeface="Cambria Math" charset="0"/>
              </a:rPr>
              <a:t>Van </a:t>
            </a:r>
            <a:r>
              <a:rPr lang="en-US" dirty="0" err="1">
                <a:solidFill>
                  <a:schemeClr val="tx1"/>
                </a:solidFill>
                <a:latin typeface="Cambria Math" charset="0"/>
                <a:ea typeface="Cambria Math" charset="0"/>
                <a:cs typeface="Cambria Math" charset="0"/>
              </a:rPr>
              <a:t>Evera</a:t>
            </a:r>
            <a:r>
              <a:rPr lang="en-US" dirty="0">
                <a:solidFill>
                  <a:schemeClr val="tx1"/>
                </a:solidFill>
                <a:latin typeface="Cambria Math" charset="0"/>
                <a:ea typeface="Cambria Math" charset="0"/>
                <a:cs typeface="Cambria Math" charset="0"/>
              </a:rPr>
              <a:t> uses the example of a bank camera that catches the faces of bank robbers, thereby strongly implicating the guilty and exonerating the innocent. </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XIV</a:t>
            </a:r>
            <a:endParaRPr lang="en-US" sz="3200" dirty="0">
              <a:latin typeface="Cambria"/>
              <a:cs typeface="Cambria"/>
            </a:endParaRPr>
          </a:p>
        </p:txBody>
      </p:sp>
    </p:spTree>
    <p:extLst>
      <p:ext uri="{BB962C8B-B14F-4D97-AF65-F5344CB8AC3E}">
        <p14:creationId xmlns:p14="http://schemas.microsoft.com/office/powerpoint/2010/main" val="1359206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XVI</a:t>
            </a:r>
            <a:endParaRPr lang="en-US" sz="3200" dirty="0">
              <a:latin typeface="Cambria"/>
              <a:cs typeface="Cambria"/>
            </a:endParaRPr>
          </a:p>
        </p:txBody>
      </p:sp>
      <p:pic>
        <p:nvPicPr>
          <p:cNvPr id="5" name="Imagem 4"/>
          <p:cNvPicPr/>
          <p:nvPr/>
        </p:nvPicPr>
        <p:blipFill>
          <a:blip r:embed="rId2" cstate="print"/>
          <a:srcRect/>
          <a:stretch>
            <a:fillRect/>
          </a:stretch>
        </p:blipFill>
        <p:spPr bwMode="auto">
          <a:xfrm>
            <a:off x="515843" y="1215026"/>
            <a:ext cx="8302480" cy="5411242"/>
          </a:xfrm>
          <a:prstGeom prst="rect">
            <a:avLst/>
          </a:prstGeom>
          <a:noFill/>
          <a:ln w="9525">
            <a:noFill/>
            <a:miter lim="800000"/>
            <a:headEnd/>
            <a:tailEnd/>
          </a:ln>
        </p:spPr>
      </p:pic>
    </p:spTree>
    <p:extLst>
      <p:ext uri="{BB962C8B-B14F-4D97-AF65-F5344CB8AC3E}">
        <p14:creationId xmlns:p14="http://schemas.microsoft.com/office/powerpoint/2010/main" val="54335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a:bodyPr>
          <a:lstStyle/>
          <a:p>
            <a:pPr algn="just"/>
            <a:r>
              <a:rPr lang="en-US" dirty="0">
                <a:solidFill>
                  <a:schemeClr val="tx1"/>
                </a:solidFill>
                <a:latin typeface="Cambria Math" charset="0"/>
                <a:ea typeface="Cambria Math" charset="0"/>
                <a:cs typeface="Cambria Math" charset="0"/>
              </a:rPr>
              <a:t>Critics have raised two critiques of process tracing: the ‘‘</a:t>
            </a:r>
            <a:r>
              <a:rPr lang="en-US" b="1" dirty="0">
                <a:solidFill>
                  <a:srgbClr val="FF0000"/>
                </a:solidFill>
                <a:latin typeface="Cambria Math" charset="0"/>
                <a:ea typeface="Cambria Math" charset="0"/>
                <a:cs typeface="Cambria Math" charset="0"/>
              </a:rPr>
              <a:t>infinite regress</a:t>
            </a:r>
            <a:r>
              <a:rPr lang="en-US" dirty="0">
                <a:solidFill>
                  <a:schemeClr val="tx1"/>
                </a:solidFill>
                <a:latin typeface="Cambria Math" charset="0"/>
                <a:ea typeface="Cambria Math" charset="0"/>
                <a:cs typeface="Cambria Math" charset="0"/>
              </a:rPr>
              <a:t>’’ problem and the ‘‘</a:t>
            </a:r>
            <a:r>
              <a:rPr lang="en-US" b="1" dirty="0">
                <a:solidFill>
                  <a:srgbClr val="FF0000"/>
                </a:solidFill>
                <a:latin typeface="Cambria Math" charset="0"/>
                <a:ea typeface="Cambria Math" charset="0"/>
                <a:cs typeface="Cambria Math" charset="0"/>
              </a:rPr>
              <a:t>degrees of freedom</a:t>
            </a:r>
            <a:r>
              <a:rPr lang="en-US"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problem.</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XV</a:t>
            </a:r>
            <a:endParaRPr lang="en-US" sz="3200" dirty="0">
              <a:latin typeface="Cambria"/>
              <a:cs typeface="Cambria"/>
            </a:endParaRPr>
          </a:p>
        </p:txBody>
      </p:sp>
    </p:spTree>
    <p:extLst>
      <p:ext uri="{BB962C8B-B14F-4D97-AF65-F5344CB8AC3E}">
        <p14:creationId xmlns:p14="http://schemas.microsoft.com/office/powerpoint/2010/main" val="164352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02500"/>
            <a:ext cx="8277427" cy="5529280"/>
          </a:xfrm>
        </p:spPr>
        <p:txBody>
          <a:bodyPr>
            <a:normAutofit/>
          </a:bodyPr>
          <a:lstStyle/>
          <a:p>
            <a:pPr algn="just"/>
            <a:r>
              <a:rPr lang="en-US" dirty="0">
                <a:solidFill>
                  <a:schemeClr val="tx1"/>
                </a:solidFill>
                <a:latin typeface="Cambria Math" charset="0"/>
                <a:ea typeface="Cambria Math" charset="0"/>
                <a:cs typeface="Cambria Math" charset="0"/>
              </a:rPr>
              <a:t>Collier, Brady and </a:t>
            </a:r>
            <a:r>
              <a:rPr lang="en-US" dirty="0" err="1" smtClean="0">
                <a:solidFill>
                  <a:schemeClr val="tx1"/>
                </a:solidFill>
                <a:latin typeface="Cambria Math" charset="0"/>
                <a:ea typeface="Cambria Math" charset="0"/>
                <a:cs typeface="Cambria Math" charset="0"/>
              </a:rPr>
              <a:t>Seawright</a:t>
            </a:r>
            <a:r>
              <a:rPr lang="en-US" dirty="0" smtClean="0">
                <a:solidFill>
                  <a:schemeClr val="tx1"/>
                </a:solidFill>
                <a:latin typeface="Cambria Math" charset="0"/>
                <a:ea typeface="Cambria Math" charset="0"/>
                <a:cs typeface="Cambria Math" charset="0"/>
              </a:rPr>
              <a:t> (2006) use </a:t>
            </a:r>
            <a:r>
              <a:rPr lang="en-US" dirty="0">
                <a:solidFill>
                  <a:schemeClr val="tx1"/>
                </a:solidFill>
                <a:latin typeface="Cambria Math" charset="0"/>
                <a:ea typeface="Cambria Math" charset="0"/>
                <a:cs typeface="Cambria Math" charset="0"/>
              </a:rPr>
              <a:t>the label “data-set observation” (DSO) to refer to an “observation” in the normal statistical and KKV sense.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A </a:t>
            </a:r>
            <a:r>
              <a:rPr lang="en-US" dirty="0">
                <a:solidFill>
                  <a:schemeClr val="tx1"/>
                </a:solidFill>
                <a:latin typeface="Cambria Math" charset="0"/>
                <a:ea typeface="Cambria Math" charset="0"/>
                <a:cs typeface="Cambria Math" charset="0"/>
              </a:rPr>
              <a:t>DSO is equivalent to a row in a rectangular data </a:t>
            </a:r>
            <a:r>
              <a:rPr lang="en-US" dirty="0" smtClean="0">
                <a:solidFill>
                  <a:schemeClr val="tx1"/>
                </a:solidFill>
                <a:latin typeface="Cambria Math" charset="0"/>
                <a:ea typeface="Cambria Math" charset="0"/>
                <a:cs typeface="Cambria Math" charset="0"/>
              </a:rPr>
              <a:t>set - that </a:t>
            </a:r>
            <a:r>
              <a:rPr lang="en-US" dirty="0">
                <a:solidFill>
                  <a:schemeClr val="tx1"/>
                </a:solidFill>
                <a:latin typeface="Cambria Math" charset="0"/>
                <a:ea typeface="Cambria Math" charset="0"/>
                <a:cs typeface="Cambria Math" charset="0"/>
              </a:rPr>
              <a:t>is, the scores for a given case on all measured variables. In mainstream statistical research, adding DSOs is a standard method for increasing degrees of freedom (or the potential inability to discriminate between competing explanations on the basis of the evidence).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By </a:t>
            </a:r>
            <a:r>
              <a:rPr lang="en-US" dirty="0">
                <a:solidFill>
                  <a:schemeClr val="tx1"/>
                </a:solidFill>
                <a:latin typeface="Cambria Math" charset="0"/>
                <a:ea typeface="Cambria Math" charset="0"/>
                <a:cs typeface="Cambria Math" charset="0"/>
              </a:rPr>
              <a:t>contrast, a “</a:t>
            </a:r>
            <a:r>
              <a:rPr lang="en-US" b="1" dirty="0">
                <a:solidFill>
                  <a:schemeClr val="tx1"/>
                </a:solidFill>
                <a:latin typeface="Cambria Math" charset="0"/>
                <a:ea typeface="Cambria Math" charset="0"/>
                <a:cs typeface="Cambria Math" charset="0"/>
              </a:rPr>
              <a:t>causal-process observation</a:t>
            </a:r>
            <a:r>
              <a:rPr lang="en-US" dirty="0">
                <a:solidFill>
                  <a:schemeClr val="tx1"/>
                </a:solidFill>
                <a:latin typeface="Cambria Math" charset="0"/>
                <a:ea typeface="Cambria Math" charset="0"/>
                <a:cs typeface="Cambria Math" charset="0"/>
              </a:rPr>
              <a:t>” (CPO) is “an insight or piece of data that provides information about context, process, or mechanism, and that contributes distinctive leverage in causal inference</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30690"/>
          </a:xfrm>
        </p:spPr>
        <p:txBody>
          <a:bodyPr anchor="ctr"/>
          <a:lstStyle/>
          <a:p>
            <a:r>
              <a:rPr lang="en-US" sz="3200" dirty="0" smtClean="0">
                <a:latin typeface="Cambria"/>
                <a:cs typeface="Cambria"/>
              </a:rPr>
              <a:t>Process Tracing II</a:t>
            </a:r>
            <a:endParaRPr lang="en-US" sz="3200" dirty="0">
              <a:latin typeface="Cambria"/>
              <a:cs typeface="Cambria"/>
            </a:endParaRPr>
          </a:p>
        </p:txBody>
      </p:sp>
    </p:spTree>
    <p:extLst>
      <p:ext uri="{BB962C8B-B14F-4D97-AF65-F5344CB8AC3E}">
        <p14:creationId xmlns:p14="http://schemas.microsoft.com/office/powerpoint/2010/main" val="1889232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77448"/>
            <a:ext cx="8214797" cy="5554332"/>
          </a:xfrm>
        </p:spPr>
        <p:txBody>
          <a:bodyPr>
            <a:normAutofit/>
          </a:bodyPr>
          <a:lstStyle/>
          <a:p>
            <a:pPr algn="just"/>
            <a:r>
              <a:rPr lang="en-US" sz="2500" dirty="0">
                <a:solidFill>
                  <a:schemeClr val="tx1"/>
                </a:solidFill>
                <a:latin typeface="Cambria Math" charset="0"/>
                <a:ea typeface="Cambria Math" charset="0"/>
                <a:cs typeface="Cambria Math" charset="0"/>
              </a:rPr>
              <a:t>The leverage gained for causal inference from CPOs is correspondingly distinct from though not incompatible with DSOs.</a:t>
            </a:r>
            <a:endParaRPr lang="pt-BR" sz="2500" dirty="0">
              <a:solidFill>
                <a:schemeClr val="tx1"/>
              </a:solidFill>
              <a:latin typeface="Cambria Math" charset="0"/>
              <a:ea typeface="Cambria Math" charset="0"/>
              <a:cs typeface="Cambria Math" charset="0"/>
            </a:endParaRPr>
          </a:p>
          <a:p>
            <a:pPr algn="just"/>
            <a:r>
              <a:rPr lang="en-US" sz="2500" dirty="0" smtClean="0">
                <a:solidFill>
                  <a:schemeClr val="tx1"/>
                </a:solidFill>
                <a:latin typeface="Cambria Math" charset="0"/>
                <a:ea typeface="Cambria Math" charset="0"/>
                <a:cs typeface="Cambria Math" charset="0"/>
              </a:rPr>
              <a:t>The </a:t>
            </a:r>
            <a:r>
              <a:rPr lang="en-US" sz="2500" dirty="0">
                <a:solidFill>
                  <a:schemeClr val="tx1"/>
                </a:solidFill>
                <a:latin typeface="Cambria Math" charset="0"/>
                <a:ea typeface="Cambria Math" charset="0"/>
                <a:cs typeface="Cambria Math" charset="0"/>
              </a:rPr>
              <a:t>information contained within a CPO reflects in-depth knowledge of one or more particular cases rather than data collected as part of a systematized array of variables. </a:t>
            </a:r>
            <a:endParaRPr lang="en-US" sz="2500" dirty="0" smtClean="0">
              <a:solidFill>
                <a:schemeClr val="tx1"/>
              </a:solidFill>
              <a:latin typeface="Cambria Math" charset="0"/>
              <a:ea typeface="Cambria Math" charset="0"/>
              <a:cs typeface="Cambria Math" charset="0"/>
            </a:endParaRPr>
          </a:p>
          <a:p>
            <a:pPr algn="just"/>
            <a:r>
              <a:rPr lang="en-US" sz="2500" dirty="0">
                <a:solidFill>
                  <a:schemeClr val="tx1"/>
                </a:solidFill>
                <a:latin typeface="Cambria Math" charset="0"/>
                <a:ea typeface="Cambria Math" charset="0"/>
                <a:cs typeface="Cambria Math" charset="0"/>
              </a:rPr>
              <a:t>Process tracing often generates non-comparable observations that cannot be assembled into a standardized rectangular data set but that are nonetheless extremely useful for causal </a:t>
            </a:r>
            <a:r>
              <a:rPr lang="en-US" sz="2500" dirty="0" smtClean="0">
                <a:solidFill>
                  <a:schemeClr val="tx1"/>
                </a:solidFill>
                <a:latin typeface="Cambria Math" charset="0"/>
                <a:ea typeface="Cambria Math" charset="0"/>
                <a:cs typeface="Cambria Math" charset="0"/>
              </a:rPr>
              <a:t>inference.</a:t>
            </a:r>
            <a:endParaRPr lang="pt-BR" sz="2500"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55742"/>
          </a:xfrm>
        </p:spPr>
        <p:txBody>
          <a:bodyPr anchor="ctr"/>
          <a:lstStyle/>
          <a:p>
            <a:r>
              <a:rPr lang="en-US" sz="3200" dirty="0" smtClean="0">
                <a:latin typeface="Cambria"/>
                <a:cs typeface="Cambria"/>
              </a:rPr>
              <a:t>Process Tracing III</a:t>
            </a:r>
            <a:endParaRPr lang="en-US" sz="3200" dirty="0">
              <a:latin typeface="Cambria"/>
              <a:cs typeface="Cambria"/>
            </a:endParaRPr>
          </a:p>
        </p:txBody>
      </p:sp>
    </p:spTree>
    <p:extLst>
      <p:ext uri="{BB962C8B-B14F-4D97-AF65-F5344CB8AC3E}">
        <p14:creationId xmlns:p14="http://schemas.microsoft.com/office/powerpoint/2010/main" val="1825917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077238"/>
            <a:ext cx="8277427" cy="5654541"/>
          </a:xfrm>
        </p:spPr>
        <p:txBody>
          <a:bodyPr>
            <a:normAutofit lnSpcReduction="10000"/>
          </a:bodyPr>
          <a:lstStyle/>
          <a:p>
            <a:pPr algn="just"/>
            <a:r>
              <a:rPr lang="en-US" dirty="0">
                <a:solidFill>
                  <a:schemeClr val="tx1"/>
                </a:solidFill>
                <a:latin typeface="Cambria Math" charset="0"/>
                <a:ea typeface="Cambria Math" charset="0"/>
                <a:cs typeface="Cambria Math" charset="0"/>
              </a:rPr>
              <a:t>Process tracing involves the examination of ‘‘diagnostic’’ pieces of evidence within a case that contribute to supporting or overturning alternative explanatory hypotheses. </a:t>
            </a:r>
            <a:endParaRPr lang="en-US" dirty="0" smtClean="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Process tracing is an analytic tool for drawing descriptive and causal inferences from diagnostic pieces of evidence - often understood as part of a temporal sequence of events or phenomena. </a:t>
            </a:r>
          </a:p>
          <a:p>
            <a:pPr algn="just"/>
            <a:r>
              <a:rPr lang="en-US" dirty="0" smtClean="0">
                <a:solidFill>
                  <a:schemeClr val="tx1"/>
                </a:solidFill>
                <a:latin typeface="Cambria Math" charset="0"/>
                <a:ea typeface="Cambria Math" charset="0"/>
                <a:cs typeface="Cambria Math" charset="0"/>
              </a:rPr>
              <a:t>A central concern is with sequences and mechanisms in the unfolding of hypothesized causal processes. </a:t>
            </a:r>
          </a:p>
          <a:p>
            <a:pPr algn="just"/>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researcher looks for the observable implications of hypothesized explanations, often examining evidence at a finer level of detail or a lower level of analysis than that initially posited in the relevant theory. </a:t>
            </a:r>
          </a:p>
        </p:txBody>
      </p:sp>
      <p:sp>
        <p:nvSpPr>
          <p:cNvPr id="4" name="Title 1"/>
          <p:cNvSpPr>
            <a:spLocks noGrp="1"/>
          </p:cNvSpPr>
          <p:nvPr>
            <p:ph type="title"/>
          </p:nvPr>
        </p:nvSpPr>
        <p:spPr>
          <a:xfrm>
            <a:off x="549275" y="321289"/>
            <a:ext cx="8042276" cy="593112"/>
          </a:xfrm>
        </p:spPr>
        <p:txBody>
          <a:bodyPr anchor="ctr"/>
          <a:lstStyle/>
          <a:p>
            <a:r>
              <a:rPr lang="en-US" sz="3200" dirty="0" smtClean="0">
                <a:latin typeface="Cambria"/>
                <a:cs typeface="Cambria"/>
              </a:rPr>
              <a:t>Process Tracing IV</a:t>
            </a:r>
            <a:endParaRPr lang="en-US" sz="3200" dirty="0">
              <a:latin typeface="Cambria"/>
              <a:cs typeface="Cambria"/>
            </a:endParaRPr>
          </a:p>
        </p:txBody>
      </p:sp>
    </p:spTree>
    <p:extLst>
      <p:ext uri="{BB962C8B-B14F-4D97-AF65-F5344CB8AC3E}">
        <p14:creationId xmlns:p14="http://schemas.microsoft.com/office/powerpoint/2010/main" val="41211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214797" cy="5629490"/>
          </a:xfrm>
        </p:spPr>
        <p:txBody>
          <a:bodyPr>
            <a:normAutofit fontScale="92500"/>
          </a:bodyPr>
          <a:lstStyle/>
          <a:p>
            <a:pPr algn="just"/>
            <a:r>
              <a:rPr lang="en-US" dirty="0" smtClean="0">
                <a:solidFill>
                  <a:schemeClr val="tx1"/>
                </a:solidFill>
                <a:latin typeface="Cambria Math" charset="0"/>
                <a:ea typeface="Cambria Math" charset="0"/>
                <a:cs typeface="Cambria Math" charset="0"/>
              </a:rPr>
              <a:t>Given </a:t>
            </a:r>
            <a:r>
              <a:rPr lang="en-US" dirty="0">
                <a:solidFill>
                  <a:schemeClr val="tx1"/>
                </a:solidFill>
                <a:latin typeface="Cambria Math" charset="0"/>
                <a:ea typeface="Cambria Math" charset="0"/>
                <a:cs typeface="Cambria Math" charset="0"/>
              </a:rPr>
              <a:t>the close engagement with cases and the centrality of fine-grained case knowledge, process tracing can make decisive contributions to diverse research objectives, including:</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identifying </a:t>
            </a:r>
            <a:r>
              <a:rPr lang="en-US" dirty="0">
                <a:solidFill>
                  <a:schemeClr val="tx1"/>
                </a:solidFill>
                <a:latin typeface="Cambria Math" charset="0"/>
                <a:ea typeface="Cambria Math" charset="0"/>
                <a:cs typeface="Cambria Math" charset="0"/>
              </a:rPr>
              <a:t>novel political and social phenomena and systematically describing them; </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evaluating </a:t>
            </a:r>
            <a:r>
              <a:rPr lang="en-US" dirty="0">
                <a:solidFill>
                  <a:schemeClr val="tx1"/>
                </a:solidFill>
                <a:latin typeface="Cambria Math" charset="0"/>
                <a:ea typeface="Cambria Math" charset="0"/>
                <a:cs typeface="Cambria Math" charset="0"/>
              </a:rPr>
              <a:t>prior explanatory hypotheses, discovering new hypotheses, and assessing these new causal claims; </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gaining </a:t>
            </a:r>
            <a:r>
              <a:rPr lang="en-US" dirty="0">
                <a:solidFill>
                  <a:schemeClr val="tx1"/>
                </a:solidFill>
                <a:latin typeface="Cambria Math" charset="0"/>
                <a:ea typeface="Cambria Math" charset="0"/>
                <a:cs typeface="Cambria Math" charset="0"/>
              </a:rPr>
              <a:t>insight into causal mechanisms; </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providing </a:t>
            </a:r>
            <a:r>
              <a:rPr lang="en-US" dirty="0">
                <a:solidFill>
                  <a:schemeClr val="tx1"/>
                </a:solidFill>
                <a:latin typeface="Cambria Math" charset="0"/>
                <a:ea typeface="Cambria Math" charset="0"/>
                <a:cs typeface="Cambria Math" charset="0"/>
              </a:rPr>
              <a:t>an alternative means - compared with conventional regression analysis and inference based on statistical models - of addressing challenging problems such as reciprocal causation, spuriousness, and selection </a:t>
            </a:r>
            <a:r>
              <a:rPr lang="en-US" dirty="0" smtClean="0">
                <a:solidFill>
                  <a:schemeClr val="tx1"/>
                </a:solidFill>
                <a:latin typeface="Cambria Math" charset="0"/>
                <a:ea typeface="Cambria Math" charset="0"/>
                <a:cs typeface="Cambria Math" charset="0"/>
              </a:rPr>
              <a:t>bias.</a:t>
            </a:r>
            <a:endParaRPr lang="pt-BR" dirty="0">
              <a:solidFill>
                <a:schemeClr val="tx1"/>
              </a:solidFill>
              <a:latin typeface="Cambria Math" charset="0"/>
              <a:ea typeface="Cambria Math" charset="0"/>
              <a:cs typeface="Cambria Math" charset="0"/>
            </a:endParaRPr>
          </a:p>
          <a:p>
            <a:pPr algn="just"/>
            <a:endParaRPr lang="en-US"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05638"/>
          </a:xfrm>
        </p:spPr>
        <p:txBody>
          <a:bodyPr anchor="ctr"/>
          <a:lstStyle/>
          <a:p>
            <a:r>
              <a:rPr lang="en-US" sz="3200" dirty="0" smtClean="0">
                <a:latin typeface="Cambria"/>
                <a:cs typeface="Cambria"/>
              </a:rPr>
              <a:t>Process Tracing V</a:t>
            </a:r>
            <a:endParaRPr lang="en-US" sz="3200" dirty="0">
              <a:latin typeface="Cambria"/>
              <a:cs typeface="Cambria"/>
            </a:endParaRPr>
          </a:p>
        </p:txBody>
      </p:sp>
    </p:spTree>
    <p:extLst>
      <p:ext uri="{BB962C8B-B14F-4D97-AF65-F5344CB8AC3E}">
        <p14:creationId xmlns:p14="http://schemas.microsoft.com/office/powerpoint/2010/main" val="196604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39868"/>
            <a:ext cx="8189745" cy="5591911"/>
          </a:xfrm>
        </p:spPr>
        <p:txBody>
          <a:bodyPr>
            <a:normAutofit/>
          </a:bodyPr>
          <a:lstStyle/>
          <a:p>
            <a:pPr algn="just"/>
            <a:r>
              <a:rPr lang="en-US" dirty="0">
                <a:solidFill>
                  <a:schemeClr val="tx1"/>
                </a:solidFill>
                <a:latin typeface="Cambria Math" charset="0"/>
                <a:ea typeface="Cambria Math" charset="0"/>
                <a:cs typeface="Cambria Math" charset="0"/>
              </a:rPr>
              <a:t>D</a:t>
            </a:r>
            <a:r>
              <a:rPr lang="en-US" dirty="0" smtClean="0">
                <a:solidFill>
                  <a:schemeClr val="tx1"/>
                </a:solidFill>
                <a:latin typeface="Cambria Math" charset="0"/>
                <a:ea typeface="Cambria Math" charset="0"/>
                <a:cs typeface="Cambria Math" charset="0"/>
              </a:rPr>
              <a:t>escription </a:t>
            </a:r>
            <a:r>
              <a:rPr lang="en-US" dirty="0">
                <a:solidFill>
                  <a:schemeClr val="tx1"/>
                </a:solidFill>
                <a:latin typeface="Cambria Math" charset="0"/>
                <a:ea typeface="Cambria Math" charset="0"/>
                <a:cs typeface="Cambria Math" charset="0"/>
              </a:rPr>
              <a:t>and sequence are important traits of process-tracing: </a:t>
            </a:r>
            <a:endParaRPr lang="pt-BR" dirty="0">
              <a:solidFill>
                <a:schemeClr val="tx1"/>
              </a:solidFill>
              <a:latin typeface="Cambria Math" charset="0"/>
              <a:ea typeface="Cambria Math" charset="0"/>
              <a:cs typeface="Cambria Math" charset="0"/>
            </a:endParaRPr>
          </a:p>
          <a:p>
            <a:pPr algn="just"/>
            <a:r>
              <a:rPr lang="en-US" b="1" dirty="0">
                <a:solidFill>
                  <a:srgbClr val="FF0000"/>
                </a:solidFill>
                <a:latin typeface="Cambria Math" charset="0"/>
                <a:ea typeface="Cambria Math" charset="0"/>
                <a:cs typeface="Cambria Math" charset="0"/>
              </a:rPr>
              <a:t>Description</a:t>
            </a:r>
            <a:r>
              <a:rPr lang="en-US" dirty="0">
                <a:solidFill>
                  <a:schemeClr val="tx1"/>
                </a:solidFill>
                <a:latin typeface="Cambria Math" charset="0"/>
                <a:ea typeface="Cambria Math" charset="0"/>
                <a:cs typeface="Cambria Math" charset="0"/>
              </a:rPr>
              <a:t>. Careful description is a foundation of process tracing. Process tracing inherently analyzes trajectories of change and causation, but the analysis fails if the phenomena observed at each step in this trajectory are not adequately described. Hence, what in a sense is “static” description is a crucial building block in analyzing the processes being </a:t>
            </a:r>
            <a:r>
              <a:rPr lang="en-US" dirty="0" smtClean="0">
                <a:solidFill>
                  <a:schemeClr val="tx1"/>
                </a:solidFill>
                <a:latin typeface="Cambria Math" charset="0"/>
                <a:ea typeface="Cambria Math" charset="0"/>
                <a:cs typeface="Cambria Math" charset="0"/>
              </a:rPr>
              <a:t>studied.</a:t>
            </a:r>
            <a:endParaRPr lang="pt-BR" dirty="0">
              <a:solidFill>
                <a:schemeClr val="tx1"/>
              </a:solidFill>
              <a:latin typeface="Cambria Math" charset="0"/>
              <a:ea typeface="Cambria Math" charset="0"/>
              <a:cs typeface="Cambria Math" charset="0"/>
            </a:endParaRPr>
          </a:p>
          <a:p>
            <a:pPr algn="just"/>
            <a:r>
              <a:rPr lang="en-US" b="1" dirty="0">
                <a:solidFill>
                  <a:srgbClr val="FF0000"/>
                </a:solidFill>
                <a:latin typeface="Cambria Math" charset="0"/>
                <a:ea typeface="Cambria Math" charset="0"/>
                <a:cs typeface="Cambria Math" charset="0"/>
              </a:rPr>
              <a:t>Sequence</a:t>
            </a:r>
            <a:r>
              <a:rPr lang="en-US" dirty="0">
                <a:solidFill>
                  <a:schemeClr val="tx1"/>
                </a:solidFill>
                <a:latin typeface="Cambria Math" charset="0"/>
                <a:ea typeface="Cambria Math" charset="0"/>
                <a:cs typeface="Cambria Math" charset="0"/>
              </a:rPr>
              <a:t>. Process tracing gives close attention to sequences of independent, dependent, and intervening </a:t>
            </a:r>
            <a:r>
              <a:rPr lang="en-US" dirty="0" smtClean="0">
                <a:solidFill>
                  <a:schemeClr val="tx1"/>
                </a:solidFill>
                <a:latin typeface="Cambria Math" charset="0"/>
                <a:ea typeface="Cambria Math" charset="0"/>
                <a:cs typeface="Cambria Math" charset="0"/>
              </a:rPr>
              <a:t>variables.</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93320"/>
          </a:xfrm>
        </p:spPr>
        <p:txBody>
          <a:bodyPr anchor="ctr"/>
          <a:lstStyle/>
          <a:p>
            <a:r>
              <a:rPr lang="en-US" sz="3200" dirty="0" smtClean="0">
                <a:latin typeface="Cambria"/>
                <a:cs typeface="Cambria"/>
              </a:rPr>
              <a:t>Process Tracing VI</a:t>
            </a:r>
            <a:endParaRPr lang="en-US" sz="3200" dirty="0">
              <a:latin typeface="Cambria"/>
              <a:cs typeface="Cambria"/>
            </a:endParaRPr>
          </a:p>
        </p:txBody>
      </p:sp>
    </p:spTree>
    <p:extLst>
      <p:ext uri="{BB962C8B-B14F-4D97-AF65-F5344CB8AC3E}">
        <p14:creationId xmlns:p14="http://schemas.microsoft.com/office/powerpoint/2010/main" val="48602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086264"/>
            <a:ext cx="8214797" cy="5645516"/>
          </a:xfrm>
        </p:spPr>
        <p:txBody>
          <a:bodyPr>
            <a:normAutofit/>
          </a:bodyPr>
          <a:lstStyle/>
          <a:p>
            <a:pPr algn="just"/>
            <a:r>
              <a:rPr lang="en-US" b="1" dirty="0">
                <a:solidFill>
                  <a:srgbClr val="FF0000"/>
                </a:solidFill>
                <a:latin typeface="Cambria Math" charset="0"/>
                <a:ea typeface="Cambria Math" charset="0"/>
                <a:cs typeface="Cambria Math" charset="0"/>
              </a:rPr>
              <a:t>Descriptive inference</a:t>
            </a:r>
            <a:r>
              <a:rPr lang="en-US" dirty="0">
                <a:solidFill>
                  <a:schemeClr val="tx1"/>
                </a:solidFill>
                <a:latin typeface="Cambria Math" charset="0"/>
                <a:ea typeface="Cambria Math" charset="0"/>
                <a:cs typeface="Cambria Math" charset="0"/>
              </a:rPr>
              <a:t>: a</a:t>
            </a:r>
            <a:r>
              <a:rPr lang="en-US" dirty="0" smtClean="0">
                <a:solidFill>
                  <a:schemeClr val="tx1"/>
                </a:solidFill>
                <a:latin typeface="Cambria Math" charset="0"/>
                <a:ea typeface="Cambria Math" charset="0"/>
                <a:cs typeface="Cambria Math" charset="0"/>
              </a:rPr>
              <a:t>s </a:t>
            </a:r>
            <a:r>
              <a:rPr lang="en-US" dirty="0">
                <a:solidFill>
                  <a:schemeClr val="tx1"/>
                </a:solidFill>
                <a:latin typeface="Cambria Math" charset="0"/>
                <a:ea typeface="Cambria Math" charset="0"/>
                <a:cs typeface="Cambria Math" charset="0"/>
              </a:rPr>
              <a:t>a tool of causal inference, process tracing focuses on the unfolding of events or situations </a:t>
            </a:r>
            <a:r>
              <a:rPr lang="en-US" i="1" dirty="0">
                <a:solidFill>
                  <a:schemeClr val="tx1"/>
                </a:solidFill>
                <a:latin typeface="Cambria Math" charset="0"/>
                <a:ea typeface="Cambria Math" charset="0"/>
                <a:cs typeface="Cambria Math" charset="0"/>
              </a:rPr>
              <a:t>over time</a:t>
            </a:r>
            <a:r>
              <a:rPr lang="en-US" dirty="0">
                <a:solidFill>
                  <a:schemeClr val="tx1"/>
                </a:solidFill>
                <a:latin typeface="Cambria Math" charset="0"/>
                <a:ea typeface="Cambria Math" charset="0"/>
                <a:cs typeface="Cambria Math" charset="0"/>
              </a:rPr>
              <a: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Yet </a:t>
            </a:r>
            <a:r>
              <a:rPr lang="en-US" dirty="0">
                <a:solidFill>
                  <a:schemeClr val="tx1"/>
                </a:solidFill>
                <a:latin typeface="Cambria Math" charset="0"/>
                <a:ea typeface="Cambria Math" charset="0"/>
                <a:cs typeface="Cambria Math" charset="0"/>
              </a:rPr>
              <a:t>grasping this unfolding is impossible if one cannot adequately describe an event or situation at one point in time. </a:t>
            </a:r>
          </a:p>
          <a:p>
            <a:pPr algn="just"/>
            <a:r>
              <a:rPr lang="en-US" dirty="0">
                <a:solidFill>
                  <a:schemeClr val="tx1"/>
                </a:solidFill>
                <a:latin typeface="Cambria Math" charset="0"/>
                <a:ea typeface="Cambria Math" charset="0"/>
                <a:cs typeface="Cambria Math" charset="0"/>
              </a:rPr>
              <a:t>T</a:t>
            </a:r>
            <a:r>
              <a:rPr lang="en-US" dirty="0" smtClean="0">
                <a:solidFill>
                  <a:schemeClr val="tx1"/>
                </a:solidFill>
                <a:latin typeface="Cambria Math" charset="0"/>
                <a:ea typeface="Cambria Math" charset="0"/>
                <a:cs typeface="Cambria Math" charset="0"/>
              </a:rPr>
              <a:t>he </a:t>
            </a:r>
            <a:r>
              <a:rPr lang="en-US" dirty="0">
                <a:solidFill>
                  <a:schemeClr val="tx1"/>
                </a:solidFill>
                <a:latin typeface="Cambria Math" charset="0"/>
                <a:ea typeface="Cambria Math" charset="0"/>
                <a:cs typeface="Cambria Math" charset="0"/>
              </a:rPr>
              <a:t>descriptive component of process tracing begins not with observing change or sequence, but rather with taking good snapshots at a series of specific moments.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To </a:t>
            </a:r>
            <a:r>
              <a:rPr lang="en-US" dirty="0">
                <a:solidFill>
                  <a:schemeClr val="tx1"/>
                </a:solidFill>
                <a:latin typeface="Cambria Math" charset="0"/>
                <a:ea typeface="Cambria Math" charset="0"/>
                <a:cs typeface="Cambria Math" charset="0"/>
              </a:rPr>
              <a:t>characterize a process, </a:t>
            </a:r>
            <a:r>
              <a:rPr lang="en-US" dirty="0" smtClean="0">
                <a:solidFill>
                  <a:schemeClr val="tx1"/>
                </a:solidFill>
                <a:latin typeface="Cambria Math" charset="0"/>
                <a:ea typeface="Cambria Math" charset="0"/>
                <a:cs typeface="Cambria Math" charset="0"/>
              </a:rPr>
              <a:t>one </a:t>
            </a:r>
            <a:r>
              <a:rPr lang="en-US" dirty="0">
                <a:solidFill>
                  <a:schemeClr val="tx1"/>
                </a:solidFill>
                <a:latin typeface="Cambria Math" charset="0"/>
                <a:ea typeface="Cambria Math" charset="0"/>
                <a:cs typeface="Cambria Math" charset="0"/>
              </a:rPr>
              <a:t>must be able to characterize key steps in the process, which in turn permits good analysis of change and </a:t>
            </a:r>
            <a:r>
              <a:rPr lang="en-US" dirty="0" smtClean="0">
                <a:solidFill>
                  <a:schemeClr val="tx1"/>
                </a:solidFill>
                <a:latin typeface="Cambria Math" charset="0"/>
                <a:ea typeface="Cambria Math" charset="0"/>
                <a:cs typeface="Cambria Math" charset="0"/>
              </a:rPr>
              <a:t>sequence.</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6"/>
          </a:xfrm>
        </p:spPr>
        <p:txBody>
          <a:bodyPr anchor="ctr"/>
          <a:lstStyle/>
          <a:p>
            <a:r>
              <a:rPr lang="en-US" sz="3200" dirty="0" smtClean="0">
                <a:latin typeface="Cambria"/>
                <a:cs typeface="Cambria"/>
              </a:rPr>
              <a:t>Process Tracing VII</a:t>
            </a:r>
            <a:endParaRPr lang="en-US" sz="3200" dirty="0">
              <a:latin typeface="Cambria"/>
              <a:cs typeface="Cambria"/>
            </a:endParaRPr>
          </a:p>
        </p:txBody>
      </p:sp>
    </p:spTree>
    <p:extLst>
      <p:ext uri="{BB962C8B-B14F-4D97-AF65-F5344CB8AC3E}">
        <p14:creationId xmlns:p14="http://schemas.microsoft.com/office/powerpoint/2010/main" val="205287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52604"/>
            <a:ext cx="8239849" cy="5479176"/>
          </a:xfrm>
        </p:spPr>
        <p:txBody>
          <a:bodyPr>
            <a:normAutofit/>
          </a:bodyPr>
          <a:lstStyle/>
          <a:p>
            <a:pPr algn="just"/>
            <a:r>
              <a:rPr lang="en-US" sz="2800" b="1" dirty="0" err="1">
                <a:solidFill>
                  <a:srgbClr val="FF0000"/>
                </a:solidFill>
                <a:latin typeface="Cambria Math" charset="0"/>
                <a:ea typeface="Cambria Math" charset="0"/>
                <a:cs typeface="Cambria Math" charset="0"/>
              </a:rPr>
              <a:t>Equifinality</a:t>
            </a:r>
            <a:r>
              <a:rPr lang="en-US" sz="2800" dirty="0">
                <a:solidFill>
                  <a:schemeClr val="tx1"/>
                </a:solidFill>
                <a:latin typeface="Cambria Math" charset="0"/>
                <a:ea typeface="Cambria Math" charset="0"/>
                <a:cs typeface="Cambria Math" charset="0"/>
              </a:rPr>
              <a:t>: tracing the processes that may have led to an outcome helps narrow the list of potential causes. Yet even with close observation, it may be difficult to eliminate all potential rival explanations. </a:t>
            </a:r>
          </a:p>
          <a:p>
            <a:pPr algn="just"/>
            <a:r>
              <a:rPr lang="en-US" sz="2800" dirty="0">
                <a:solidFill>
                  <a:schemeClr val="tx1"/>
                </a:solidFill>
                <a:latin typeface="Cambria Math" charset="0"/>
                <a:ea typeface="Cambria Math" charset="0"/>
                <a:cs typeface="Cambria Math" charset="0"/>
              </a:rPr>
              <a:t>Process-tracing forces the investigator to take </a:t>
            </a:r>
            <a:r>
              <a:rPr lang="en-US" sz="2800" dirty="0" err="1">
                <a:solidFill>
                  <a:schemeClr val="tx1"/>
                </a:solidFill>
                <a:latin typeface="Cambria Math" charset="0"/>
                <a:ea typeface="Cambria Math" charset="0"/>
                <a:cs typeface="Cambria Math" charset="0"/>
              </a:rPr>
              <a:t>equifinality</a:t>
            </a:r>
            <a:r>
              <a:rPr lang="en-US" sz="2800" dirty="0">
                <a:solidFill>
                  <a:schemeClr val="tx1"/>
                </a:solidFill>
                <a:latin typeface="Cambria Math" charset="0"/>
                <a:ea typeface="Cambria Math" charset="0"/>
                <a:cs typeface="Cambria Math" charset="0"/>
              </a:rPr>
              <a:t> into account, that is, to consider the alternative paths through which the outcome could have occurred, and it offers the possibility of mapping out one or more potential </a:t>
            </a:r>
            <a:r>
              <a:rPr lang="en-US" sz="2800" dirty="0" smtClean="0">
                <a:solidFill>
                  <a:schemeClr val="tx1"/>
                </a:solidFill>
                <a:latin typeface="Cambria Math" charset="0"/>
                <a:ea typeface="Cambria Math" charset="0"/>
                <a:cs typeface="Cambria Math" charset="0"/>
              </a:rPr>
              <a:t>outcomes.</a:t>
            </a:r>
            <a:endParaRPr lang="pt-BR" sz="2800"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93320"/>
          </a:xfrm>
        </p:spPr>
        <p:txBody>
          <a:bodyPr anchor="ctr"/>
          <a:lstStyle/>
          <a:p>
            <a:r>
              <a:rPr lang="en-US" sz="3200" dirty="0" smtClean="0">
                <a:latin typeface="Cambria"/>
                <a:cs typeface="Cambria"/>
              </a:rPr>
              <a:t>Process Tracing VIII</a:t>
            </a:r>
            <a:endParaRPr lang="en-US" sz="3200" dirty="0">
              <a:latin typeface="Cambria"/>
              <a:cs typeface="Cambria"/>
            </a:endParaRPr>
          </a:p>
        </p:txBody>
      </p:sp>
    </p:spTree>
    <p:extLst>
      <p:ext uri="{BB962C8B-B14F-4D97-AF65-F5344CB8AC3E}">
        <p14:creationId xmlns:p14="http://schemas.microsoft.com/office/powerpoint/2010/main" val="127803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27552"/>
            <a:ext cx="8214797" cy="5504228"/>
          </a:xfrm>
        </p:spPr>
        <p:txBody>
          <a:bodyPr>
            <a:normAutofit/>
          </a:bodyPr>
          <a:lstStyle/>
          <a:p>
            <a:pPr algn="just"/>
            <a:r>
              <a:rPr lang="en-US" sz="2500" b="1" dirty="0">
                <a:solidFill>
                  <a:srgbClr val="FF0000"/>
                </a:solidFill>
                <a:latin typeface="Cambria Math" charset="0"/>
                <a:ea typeface="Cambria Math" charset="0"/>
                <a:cs typeface="Cambria Math" charset="0"/>
              </a:rPr>
              <a:t>Detailed Narrative</a:t>
            </a:r>
            <a:r>
              <a:rPr lang="en-US" sz="2500" dirty="0">
                <a:solidFill>
                  <a:schemeClr val="tx1"/>
                </a:solidFill>
                <a:latin typeface="Cambria Math" charset="0"/>
                <a:ea typeface="Cambria Math" charset="0"/>
                <a:cs typeface="Cambria Math" charset="0"/>
              </a:rPr>
              <a:t>: The simplest variety of process-tracing takes the form of a detailed narrative or story presented in the form of a chronicle that purports to throw light on how an event came about. </a:t>
            </a:r>
            <a:endParaRPr lang="en-US" sz="2500" dirty="0" smtClean="0">
              <a:solidFill>
                <a:schemeClr val="tx1"/>
              </a:solidFill>
              <a:latin typeface="Cambria Math" charset="0"/>
              <a:ea typeface="Cambria Math" charset="0"/>
              <a:cs typeface="Cambria Math" charset="0"/>
            </a:endParaRPr>
          </a:p>
          <a:p>
            <a:pPr algn="just"/>
            <a:r>
              <a:rPr lang="en-US" sz="2500" dirty="0" smtClean="0">
                <a:solidFill>
                  <a:schemeClr val="tx1"/>
                </a:solidFill>
                <a:latin typeface="Cambria Math" charset="0"/>
                <a:ea typeface="Cambria Math" charset="0"/>
                <a:cs typeface="Cambria Math" charset="0"/>
              </a:rPr>
              <a:t>Such </a:t>
            </a:r>
            <a:r>
              <a:rPr lang="en-US" sz="2500" dirty="0">
                <a:solidFill>
                  <a:schemeClr val="tx1"/>
                </a:solidFill>
                <a:latin typeface="Cambria Math" charset="0"/>
                <a:ea typeface="Cambria Math" charset="0"/>
                <a:cs typeface="Cambria Math" charset="0"/>
              </a:rPr>
              <a:t>a narrative is highly specific and makes no explicit use of theory or theory-related variables. </a:t>
            </a:r>
            <a:endParaRPr lang="en-US" sz="2500" dirty="0" smtClean="0">
              <a:solidFill>
                <a:schemeClr val="tx1"/>
              </a:solidFill>
              <a:latin typeface="Cambria Math" charset="0"/>
              <a:ea typeface="Cambria Math" charset="0"/>
              <a:cs typeface="Cambria Math" charset="0"/>
            </a:endParaRPr>
          </a:p>
          <a:p>
            <a:pPr algn="just"/>
            <a:r>
              <a:rPr lang="en-US" sz="2500" dirty="0" smtClean="0">
                <a:solidFill>
                  <a:schemeClr val="tx1"/>
                </a:solidFill>
                <a:latin typeface="Cambria Math" charset="0"/>
                <a:ea typeface="Cambria Math" charset="0"/>
                <a:cs typeface="Cambria Math" charset="0"/>
              </a:rPr>
              <a:t>It </a:t>
            </a:r>
            <a:r>
              <a:rPr lang="en-US" sz="2500" dirty="0">
                <a:solidFill>
                  <a:schemeClr val="tx1"/>
                </a:solidFill>
                <a:latin typeface="Cambria Math" charset="0"/>
                <a:ea typeface="Cambria Math" charset="0"/>
                <a:cs typeface="Cambria Math" charset="0"/>
              </a:rPr>
              <a:t>may be supportable to some extent by explanatory hypotheses, but these remain tacit. </a:t>
            </a:r>
            <a:endParaRPr lang="en-US" sz="2500" dirty="0" smtClean="0">
              <a:solidFill>
                <a:schemeClr val="tx1"/>
              </a:solidFill>
              <a:latin typeface="Cambria Math" charset="0"/>
              <a:ea typeface="Cambria Math" charset="0"/>
              <a:cs typeface="Cambria Math" charset="0"/>
            </a:endParaRPr>
          </a:p>
          <a:p>
            <a:pPr algn="just"/>
            <a:r>
              <a:rPr lang="en-US" sz="2500" dirty="0" smtClean="0">
                <a:solidFill>
                  <a:schemeClr val="tx1"/>
                </a:solidFill>
                <a:latin typeface="Cambria Math" charset="0"/>
                <a:ea typeface="Cambria Math" charset="0"/>
                <a:cs typeface="Cambria Math" charset="0"/>
              </a:rPr>
              <a:t>Historical </a:t>
            </a:r>
            <a:r>
              <a:rPr lang="en-US" sz="2500" dirty="0">
                <a:solidFill>
                  <a:schemeClr val="tx1"/>
                </a:solidFill>
                <a:latin typeface="Cambria Math" charset="0"/>
                <a:ea typeface="Cambria Math" charset="0"/>
                <a:cs typeface="Cambria Math" charset="0"/>
              </a:rPr>
              <a:t>chronicles are a familiar example of what is at </a:t>
            </a:r>
            <a:r>
              <a:rPr lang="en-US" sz="2500" dirty="0" smtClean="0">
                <a:solidFill>
                  <a:schemeClr val="tx1"/>
                </a:solidFill>
                <a:latin typeface="Cambria Math" charset="0"/>
                <a:ea typeface="Cambria Math" charset="0"/>
                <a:cs typeface="Cambria Math" charset="0"/>
              </a:rPr>
              <a:t>best </a:t>
            </a:r>
            <a:r>
              <a:rPr lang="en-US" sz="2500" dirty="0">
                <a:solidFill>
                  <a:schemeClr val="tx1"/>
                </a:solidFill>
                <a:latin typeface="Cambria Math" charset="0"/>
                <a:ea typeface="Cambria Math" charset="0"/>
                <a:cs typeface="Cambria Math" charset="0"/>
              </a:rPr>
              <a:t>an implicit, </a:t>
            </a:r>
            <a:r>
              <a:rPr lang="en-US" sz="2500" dirty="0" err="1">
                <a:solidFill>
                  <a:schemeClr val="tx1"/>
                </a:solidFill>
                <a:latin typeface="Cambria Math" charset="0"/>
                <a:ea typeface="Cambria Math" charset="0"/>
                <a:cs typeface="Cambria Math" charset="0"/>
              </a:rPr>
              <a:t>atheoretical</a:t>
            </a:r>
            <a:r>
              <a:rPr lang="en-US" sz="2500" dirty="0">
                <a:solidFill>
                  <a:schemeClr val="tx1"/>
                </a:solidFill>
                <a:latin typeface="Cambria Math" charset="0"/>
                <a:ea typeface="Cambria Math" charset="0"/>
                <a:cs typeface="Cambria Math" charset="0"/>
              </a:rPr>
              <a:t> type of </a:t>
            </a:r>
            <a:r>
              <a:rPr lang="en-US" sz="2500" dirty="0" smtClean="0">
                <a:solidFill>
                  <a:schemeClr val="tx1"/>
                </a:solidFill>
                <a:latin typeface="Cambria Math" charset="0"/>
                <a:ea typeface="Cambria Math" charset="0"/>
                <a:cs typeface="Cambria Math" charset="0"/>
              </a:rPr>
              <a:t>process-tracing.</a:t>
            </a:r>
            <a:endParaRPr lang="pt-BR" sz="2500"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705846"/>
          </a:xfrm>
        </p:spPr>
        <p:txBody>
          <a:bodyPr anchor="ctr"/>
          <a:lstStyle/>
          <a:p>
            <a:r>
              <a:rPr lang="en-US" sz="3200" dirty="0" smtClean="0">
                <a:latin typeface="Cambria"/>
                <a:cs typeface="Cambria"/>
              </a:rPr>
              <a:t>Process Tracing IX</a:t>
            </a:r>
            <a:endParaRPr lang="en-US" sz="3200" dirty="0">
              <a:latin typeface="Cambria"/>
              <a:cs typeface="Cambria"/>
            </a:endParaRPr>
          </a:p>
        </p:txBody>
      </p:sp>
    </p:spTree>
    <p:extLst>
      <p:ext uri="{BB962C8B-B14F-4D97-AF65-F5344CB8AC3E}">
        <p14:creationId xmlns:p14="http://schemas.microsoft.com/office/powerpoint/2010/main" val="1358731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718</TotalTime>
  <Words>1574</Words>
  <Application>Microsoft Macintosh PowerPoint</Application>
  <PresentationFormat>Apresentação na tela (4:3)</PresentationFormat>
  <Paragraphs>71</Paragraphs>
  <Slides>16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16</vt:i4>
      </vt:variant>
    </vt:vector>
  </HeadingPairs>
  <TitlesOfParts>
    <vt:vector size="22" baseType="lpstr">
      <vt:lpstr>Calibri</vt:lpstr>
      <vt:lpstr>Cambria</vt:lpstr>
      <vt:lpstr>Cambria Math</vt:lpstr>
      <vt:lpstr>News Gothic MT</vt:lpstr>
      <vt:lpstr>Wingdings 2</vt:lpstr>
      <vt:lpstr>Breeze</vt:lpstr>
      <vt:lpstr>Process Tracing I</vt:lpstr>
      <vt:lpstr>Process Tracing II</vt:lpstr>
      <vt:lpstr>Process Tracing III</vt:lpstr>
      <vt:lpstr>Process Tracing IV</vt:lpstr>
      <vt:lpstr>Process Tracing V</vt:lpstr>
      <vt:lpstr>Process Tracing VI</vt:lpstr>
      <vt:lpstr>Process Tracing VII</vt:lpstr>
      <vt:lpstr>Process Tracing VIII</vt:lpstr>
      <vt:lpstr>Process Tracing IX</vt:lpstr>
      <vt:lpstr>Process Tracing X</vt:lpstr>
      <vt:lpstr>Process Tracing XI</vt:lpstr>
      <vt:lpstr>Process Tracing XII</vt:lpstr>
      <vt:lpstr>Process Tracing XIII</vt:lpstr>
      <vt:lpstr>Process Tracing XIV</vt:lpstr>
      <vt:lpstr>Process Tracing XVI</vt:lpstr>
      <vt:lpstr>Process Tracing XV</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155</cp:revision>
  <dcterms:created xsi:type="dcterms:W3CDTF">2014-02-20T14:42:30Z</dcterms:created>
  <dcterms:modified xsi:type="dcterms:W3CDTF">2017-04-25T23:50:48Z</dcterms:modified>
</cp:coreProperties>
</file>