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6">
  <p:sldMasterIdLst>
    <p:sldMasterId id="2147483763" r:id="rId1"/>
  </p:sldMasterIdLst>
  <p:sldIdLst>
    <p:sldId id="256" r:id="rId2"/>
    <p:sldId id="265" r:id="rId3"/>
    <p:sldId id="260" r:id="rId4"/>
    <p:sldId id="257" r:id="rId5"/>
    <p:sldId id="266" r:id="rId6"/>
    <p:sldId id="258" r:id="rId7"/>
    <p:sldId id="259" r:id="rId8"/>
    <p:sldId id="262" r:id="rId9"/>
    <p:sldId id="263" r:id="rId10"/>
    <p:sldId id="261" r:id="rId11"/>
    <p:sldId id="270" r:id="rId12"/>
    <p:sldId id="269" r:id="rId13"/>
    <p:sldId id="264" r:id="rId14"/>
    <p:sldId id="272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38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AD6EE87-EBD5-4F12-A48A-63ACA297AC8F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120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8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7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9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61015F-7CC6-4D0A-9D87-873EA4C304CC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90626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728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17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5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8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5C68B11-C5A8-448C-8CE9-B1A273C79CFC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43808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7616CA0-919D-4A49-9C8A-62FDFB3A5183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67E5644-1E61-4311-A31E-84CB9C7AA8A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2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789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57599" y="1068946"/>
            <a:ext cx="4997003" cy="3863662"/>
          </a:xfrm>
        </p:spPr>
        <p:txBody>
          <a:bodyPr/>
          <a:lstStyle/>
          <a:p>
            <a:r>
              <a:rPr lang="pt-BR" sz="6000" dirty="0" smtClean="0"/>
              <a:t>Pesquisa de Demanda Turística</a:t>
            </a:r>
            <a:endParaRPr lang="pt-BR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 smtClean="0"/>
              <a:t>Debora Braga 2020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7871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247914"/>
            <a:ext cx="10178322" cy="1492132"/>
          </a:xfrm>
        </p:spPr>
        <p:txBody>
          <a:bodyPr>
            <a:normAutofit/>
          </a:bodyPr>
          <a:lstStyle/>
          <a:p>
            <a:r>
              <a:rPr lang="pt-BR" sz="4800" cap="none" dirty="0" smtClean="0"/>
              <a:t>Informações Essenciais da Demanda Potencial</a:t>
            </a:r>
            <a:endParaRPr lang="pt-BR" sz="4800" cap="none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7506" y="1874517"/>
            <a:ext cx="10542494" cy="4127678"/>
          </a:xfrm>
        </p:spPr>
        <p:txBody>
          <a:bodyPr>
            <a:normAutofit lnSpcReduction="10000"/>
          </a:bodyPr>
          <a:lstStyle/>
          <a:p>
            <a:pPr lvl="1"/>
            <a:r>
              <a:rPr lang="pt-BR" sz="2800" dirty="0">
                <a:solidFill>
                  <a:srgbClr val="FF9900"/>
                </a:solidFill>
              </a:rPr>
              <a:t>Fatores pessoais</a:t>
            </a:r>
            <a:r>
              <a:rPr lang="pt-BR" sz="2800" dirty="0"/>
              <a:t>: </a:t>
            </a:r>
            <a:r>
              <a:rPr lang="pt-BR" sz="2800" dirty="0" smtClean="0"/>
              <a:t>dados demográficos, </a:t>
            </a:r>
            <a:r>
              <a:rPr lang="pt-BR" sz="2800" dirty="0"/>
              <a:t>hábitos, </a:t>
            </a:r>
            <a:r>
              <a:rPr lang="pt-BR" sz="2800" dirty="0" smtClean="0"/>
              <a:t>grupo acompanhante, tempo disponível para </a:t>
            </a:r>
            <a:r>
              <a:rPr lang="pt-BR" sz="2800" dirty="0"/>
              <a:t>v</a:t>
            </a:r>
            <a:r>
              <a:rPr lang="pt-BR" sz="2800" dirty="0" smtClean="0"/>
              <a:t>iajar, motivação, locais preferidos, frequência da viagens, gasto médio, </a:t>
            </a:r>
            <a:r>
              <a:rPr lang="pt-BR" sz="2800" dirty="0"/>
              <a:t>renda</a:t>
            </a:r>
            <a:r>
              <a:rPr lang="pt-BR" sz="2800" dirty="0" smtClean="0"/>
              <a:t>, canis de comunicação acessados, ...</a:t>
            </a:r>
            <a:endParaRPr lang="pt-BR" sz="2800" dirty="0"/>
          </a:p>
          <a:p>
            <a:pPr lvl="1"/>
            <a:r>
              <a:rPr lang="pt-BR" sz="2800" dirty="0">
                <a:solidFill>
                  <a:srgbClr val="FF9900"/>
                </a:solidFill>
              </a:rPr>
              <a:t>Fatores exógenos</a:t>
            </a:r>
            <a:r>
              <a:rPr lang="pt-BR" sz="2800" dirty="0"/>
              <a:t>: </a:t>
            </a:r>
            <a:r>
              <a:rPr lang="pt-BR" sz="2800" dirty="0" smtClean="0"/>
              <a:t>preferencias sobre a oferta turística (atrativos, </a:t>
            </a:r>
            <a:r>
              <a:rPr lang="pt-BR" sz="2800" dirty="0"/>
              <a:t>serviços, infraestrutura, acesso</a:t>
            </a:r>
            <a:r>
              <a:rPr lang="pt-BR" sz="2800" dirty="0" smtClean="0"/>
              <a:t>, ....), subsídios para ações de marketing (preço, produto, promoção, ponto de venda, distribuição)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215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51678" y="221021"/>
            <a:ext cx="10178322" cy="1492132"/>
          </a:xfrm>
        </p:spPr>
        <p:txBody>
          <a:bodyPr>
            <a:normAutofit/>
          </a:bodyPr>
          <a:lstStyle/>
          <a:p>
            <a:r>
              <a:rPr lang="pt-BR" dirty="0"/>
              <a:t>Coleta de dados – </a:t>
            </a:r>
            <a:r>
              <a:rPr lang="pt-BR" dirty="0" smtClean="0"/>
              <a:t>origem do dado e da Fontes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251678" y="2022435"/>
            <a:ext cx="4577621" cy="36195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800" b="1" dirty="0" smtClean="0"/>
              <a:t>DADO</a:t>
            </a:r>
          </a:p>
          <a:p>
            <a:r>
              <a:rPr lang="pt-BR" sz="2800" b="1" dirty="0" smtClean="0"/>
              <a:t>Primário</a:t>
            </a:r>
            <a:r>
              <a:rPr lang="pt-BR" sz="2800" dirty="0" smtClean="0"/>
              <a:t> – original, único, nunca publicado.</a:t>
            </a:r>
          </a:p>
          <a:p>
            <a:r>
              <a:rPr lang="pt-BR" sz="2800" b="1" dirty="0" smtClean="0"/>
              <a:t>Secundário</a:t>
            </a:r>
            <a:r>
              <a:rPr lang="pt-BR" sz="2800" dirty="0" smtClean="0"/>
              <a:t> – dados de observatórios, </a:t>
            </a:r>
            <a:r>
              <a:rPr lang="pt-BR" sz="2800" dirty="0"/>
              <a:t>estudos acadêmicos, dados </a:t>
            </a:r>
            <a:r>
              <a:rPr lang="pt-BR" sz="2800" dirty="0" smtClean="0"/>
              <a:t>censitários.</a:t>
            </a:r>
            <a:endParaRPr lang="pt-BR" sz="2800" dirty="0"/>
          </a:p>
          <a:p>
            <a:endParaRPr lang="pt-BR" sz="28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6340839" y="2022435"/>
            <a:ext cx="5432612" cy="3619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b="1" dirty="0" smtClean="0"/>
              <a:t>FONTE</a:t>
            </a:r>
          </a:p>
          <a:p>
            <a:r>
              <a:rPr lang="pt-BR" sz="2600" b="1" dirty="0" smtClean="0"/>
              <a:t>Direta</a:t>
            </a:r>
            <a:r>
              <a:rPr lang="pt-BR" sz="2600" dirty="0" smtClean="0"/>
              <a:t> – coletado diretamente da fonte de informação que é objeto da pesquisa.</a:t>
            </a:r>
          </a:p>
          <a:p>
            <a:r>
              <a:rPr lang="pt-BR" sz="2600" b="1" dirty="0" smtClean="0"/>
              <a:t>Indireta </a:t>
            </a:r>
            <a:r>
              <a:rPr lang="pt-BR" sz="2600" dirty="0" smtClean="0"/>
              <a:t>– coletado de fontes de informação que conhecem o objeto de pesquisa (empresários, grupos identificados com uma característica específica)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348984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234468"/>
            <a:ext cx="10178322" cy="1492132"/>
          </a:xfrm>
        </p:spPr>
        <p:txBody>
          <a:bodyPr/>
          <a:lstStyle/>
          <a:p>
            <a:r>
              <a:rPr lang="pt-BR" dirty="0" smtClean="0"/>
              <a:t>Coleta de dados – Instrumentos de coleta de dados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934571" y="1955199"/>
            <a:ext cx="2446814" cy="4195482"/>
          </a:xfrm>
        </p:spPr>
        <p:txBody>
          <a:bodyPr>
            <a:noAutofit/>
          </a:bodyPr>
          <a:lstStyle/>
          <a:p>
            <a:r>
              <a:rPr lang="pt-BR" sz="1800" b="1" dirty="0" smtClean="0"/>
              <a:t>Questionário</a:t>
            </a:r>
          </a:p>
          <a:p>
            <a:pPr marL="0" indent="0">
              <a:buNone/>
            </a:pPr>
            <a:r>
              <a:rPr lang="pt-BR" sz="1800" dirty="0" smtClean="0"/>
              <a:t>Formulário com respostas fechadas, passiveis de quantificação e tratamento estatístico.</a:t>
            </a:r>
          </a:p>
          <a:p>
            <a:pPr marL="0" indent="0">
              <a:buNone/>
            </a:pPr>
            <a:r>
              <a:rPr lang="pt-BR" sz="1800" dirty="0" smtClean="0"/>
              <a:t>Respostas abertas, buscando informações qualitativas, difícil sistematização.</a:t>
            </a:r>
          </a:p>
          <a:p>
            <a:pPr marL="0" indent="0">
              <a:buNone/>
            </a:pPr>
            <a:r>
              <a:rPr lang="pt-BR" sz="1800" dirty="0" smtClean="0"/>
              <a:t>Análise quantitativa ou qualitativa.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>
          <a:xfrm>
            <a:off x="3576918" y="1955199"/>
            <a:ext cx="2568388" cy="4195482"/>
          </a:xfrm>
        </p:spPr>
        <p:txBody>
          <a:bodyPr>
            <a:noAutofit/>
          </a:bodyPr>
          <a:lstStyle/>
          <a:p>
            <a:r>
              <a:rPr lang="pt-BR" sz="1800" b="1" dirty="0" smtClean="0"/>
              <a:t>Entrevistas</a:t>
            </a:r>
          </a:p>
          <a:p>
            <a:pPr marL="0" indent="0">
              <a:buNone/>
            </a:pPr>
            <a:r>
              <a:rPr lang="pt-BR" sz="1800" dirty="0" smtClean="0"/>
              <a:t>Direcionada a pessoas escolhidas segundo seu conhecimento sobre o assunto pesquisado.</a:t>
            </a:r>
          </a:p>
          <a:p>
            <a:pPr marL="0" indent="0">
              <a:buNone/>
            </a:pPr>
            <a:r>
              <a:rPr lang="pt-BR" sz="1800" dirty="0" smtClean="0"/>
              <a:t>Baseada em um roteiro unificado para permitir comparação ente os entrevistados.</a:t>
            </a:r>
          </a:p>
          <a:p>
            <a:pPr marL="0" indent="0">
              <a:buNone/>
            </a:pPr>
            <a:r>
              <a:rPr lang="pt-BR" sz="1800" dirty="0" smtClean="0"/>
              <a:t>Análise qualitativa de conteúdo.</a:t>
            </a:r>
          </a:p>
        </p:txBody>
      </p:sp>
      <p:sp>
        <p:nvSpPr>
          <p:cNvPr id="8" name="Espaço Reservado para Conteúdo 6"/>
          <p:cNvSpPr txBox="1">
            <a:spLocks/>
          </p:cNvSpPr>
          <p:nvPr/>
        </p:nvSpPr>
        <p:spPr>
          <a:xfrm>
            <a:off x="6340839" y="1955199"/>
            <a:ext cx="2548218" cy="4195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b="1" dirty="0" smtClean="0"/>
              <a:t>Grupos focais</a:t>
            </a:r>
          </a:p>
          <a:p>
            <a:pPr marL="0" indent="0">
              <a:buNone/>
            </a:pPr>
            <a:r>
              <a:rPr lang="pt-BR" sz="1800" dirty="0" smtClean="0"/>
              <a:t>Técnica aplicada a grupos de pessoas com características pré-determinadas, para extrair opiniões e percepções segundo interação e discussão gerada por um mediador</a:t>
            </a:r>
          </a:p>
          <a:p>
            <a:pPr marL="0" indent="0">
              <a:buNone/>
            </a:pPr>
            <a:r>
              <a:rPr lang="pt-BR" sz="1800" dirty="0" smtClean="0"/>
              <a:t>Análise qualitativa de conteúdo e fatores </a:t>
            </a:r>
            <a:r>
              <a:rPr lang="pt-BR" sz="1800" dirty="0" err="1" smtClean="0"/>
              <a:t>socieconômicos</a:t>
            </a:r>
            <a:r>
              <a:rPr lang="pt-BR" sz="1800" dirty="0" smtClean="0"/>
              <a:t>. </a:t>
            </a:r>
          </a:p>
        </p:txBody>
      </p:sp>
      <p:sp>
        <p:nvSpPr>
          <p:cNvPr id="9" name="Espaço Reservado para Conteúdo 6"/>
          <p:cNvSpPr txBox="1">
            <a:spLocks/>
          </p:cNvSpPr>
          <p:nvPr/>
        </p:nvSpPr>
        <p:spPr>
          <a:xfrm>
            <a:off x="9084590" y="1955199"/>
            <a:ext cx="2548218" cy="4195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b="1" dirty="0" smtClean="0"/>
              <a:t>Observação direta</a:t>
            </a:r>
          </a:p>
          <a:p>
            <a:pPr marL="0" indent="0">
              <a:buNone/>
            </a:pPr>
            <a:r>
              <a:rPr lang="pt-BR" sz="1800" dirty="0" smtClean="0"/>
              <a:t>Técnica aplicada para analisar comportamento e estilo de vida.</a:t>
            </a:r>
          </a:p>
          <a:p>
            <a:pPr marL="0" indent="0">
              <a:buNone/>
            </a:pPr>
            <a:r>
              <a:rPr lang="pt-BR" sz="1800" dirty="0" smtClean="0"/>
              <a:t>Baseada em ficha com fatores de análise padronizados e parametrizados.</a:t>
            </a:r>
          </a:p>
          <a:p>
            <a:pPr marL="0" indent="0">
              <a:buNone/>
            </a:pPr>
            <a:r>
              <a:rPr lang="pt-BR" sz="1800" dirty="0" smtClean="0"/>
              <a:t>Análise quantitativa ou qualitativa, dependendo dos dados observados.</a:t>
            </a:r>
          </a:p>
        </p:txBody>
      </p:sp>
    </p:spTree>
    <p:extLst>
      <p:ext uri="{BB962C8B-B14F-4D97-AF65-F5344CB8AC3E}">
        <p14:creationId xmlns:p14="http://schemas.microsoft.com/office/powerpoint/2010/main" val="4142691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Utilidade dos dados da demanda potencial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1678" y="2057401"/>
            <a:ext cx="10178322" cy="3593591"/>
          </a:xfrm>
        </p:spPr>
        <p:txBody>
          <a:bodyPr>
            <a:noAutofit/>
          </a:bodyPr>
          <a:lstStyle/>
          <a:p>
            <a:r>
              <a:rPr lang="pt-BR" sz="2800" dirty="0" smtClean="0"/>
              <a:t>Fundamentar ações de desenvolvimento do turismo</a:t>
            </a:r>
          </a:p>
          <a:p>
            <a:r>
              <a:rPr lang="pt-BR" sz="2800" dirty="0" smtClean="0"/>
              <a:t>Orientar a gestão pública</a:t>
            </a:r>
          </a:p>
          <a:p>
            <a:r>
              <a:rPr lang="pt-BR" sz="2800" dirty="0" smtClean="0"/>
              <a:t>Indicar parâmetros para adequação e qualificação de equipamentos e serviços</a:t>
            </a:r>
          </a:p>
          <a:p>
            <a:r>
              <a:rPr lang="pt-BR" sz="2800" dirty="0" smtClean="0"/>
              <a:t>Subsidiar ações de MKT</a:t>
            </a:r>
          </a:p>
          <a:p>
            <a:r>
              <a:rPr lang="pt-BR" sz="2800" dirty="0" smtClean="0"/>
              <a:t>Ampliar e diversificar demanda</a:t>
            </a:r>
          </a:p>
          <a:p>
            <a:r>
              <a:rPr lang="pt-BR" sz="2800" dirty="0" smtClean="0"/>
              <a:t>Minimizar sazonalidade</a:t>
            </a:r>
          </a:p>
          <a:p>
            <a:r>
              <a:rPr lang="pt-BR" sz="2800" dirty="0" smtClean="0"/>
              <a:t>Captar </a:t>
            </a:r>
            <a:r>
              <a:rPr lang="pt-BR" sz="2800" dirty="0"/>
              <a:t>investidores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99971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 para </a:t>
            </a:r>
            <a:r>
              <a:rPr lang="pt-BR" dirty="0" smtClean="0"/>
              <a:t>Texto de oferta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73306" y="2286001"/>
            <a:ext cx="9856694" cy="3593591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09/11 </a:t>
            </a:r>
            <a:r>
              <a:rPr lang="pt-BR" sz="3200" b="1" dirty="0" smtClean="0"/>
              <a:t>Reorganização dos </a:t>
            </a:r>
            <a:r>
              <a:rPr lang="pt-BR" sz="3200" b="1" dirty="0" smtClean="0"/>
              <a:t>grupos de trabalho</a:t>
            </a:r>
          </a:p>
          <a:p>
            <a:r>
              <a:rPr lang="pt-BR" sz="3200" b="1" dirty="0" smtClean="0"/>
              <a:t>16/11 </a:t>
            </a:r>
            <a:r>
              <a:rPr lang="pt-BR" sz="3200" b="1" dirty="0" smtClean="0"/>
              <a:t>Orientação para correção e aprimoramento do texto + listar dados faltantes + atores que têm as informações</a:t>
            </a:r>
            <a:endParaRPr lang="pt-BR" sz="3200" b="1" dirty="0" smtClean="0"/>
          </a:p>
          <a:p>
            <a:r>
              <a:rPr lang="pt-BR" sz="3200" b="1" dirty="0" smtClean="0"/>
              <a:t>30/11 Finalizar textos de oferta</a:t>
            </a:r>
            <a:endParaRPr lang="pt-BR" sz="3200" b="1" dirty="0" smtClean="0"/>
          </a:p>
          <a:p>
            <a:r>
              <a:rPr lang="pt-BR" sz="3200" b="1" dirty="0" smtClean="0"/>
              <a:t>07/12 </a:t>
            </a:r>
            <a:r>
              <a:rPr lang="pt-BR" sz="3200" b="1" dirty="0" smtClean="0"/>
              <a:t>Incorporar textos de oferta no plano de comunicação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797763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 para pesquisa de demanda potencial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73306" y="2286001"/>
            <a:ext cx="9856694" cy="3593591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09/11 </a:t>
            </a:r>
            <a:r>
              <a:rPr lang="pt-BR" sz="3200" b="1" dirty="0"/>
              <a:t>Reorganização dos grupos de trabalho</a:t>
            </a:r>
            <a:endParaRPr lang="pt-BR" sz="3200" b="1" dirty="0" smtClean="0"/>
          </a:p>
          <a:p>
            <a:r>
              <a:rPr lang="pt-BR" sz="3200" b="1" dirty="0" smtClean="0"/>
              <a:t>16/11 </a:t>
            </a:r>
            <a:r>
              <a:rPr lang="pt-BR" sz="3200" b="1" dirty="0"/>
              <a:t>Orientação para </a:t>
            </a:r>
            <a:r>
              <a:rPr lang="pt-BR" sz="3200" b="1" dirty="0" smtClean="0"/>
              <a:t>discutir segmento e forma de abordagem (pesquisa) </a:t>
            </a:r>
            <a:endParaRPr lang="pt-BR" sz="3200" b="1" dirty="0"/>
          </a:p>
          <a:p>
            <a:r>
              <a:rPr lang="pt-BR" sz="3200" b="1" dirty="0" smtClean="0"/>
              <a:t>23/11 </a:t>
            </a:r>
            <a:r>
              <a:rPr lang="pt-BR" sz="3200" b="1" dirty="0" smtClean="0"/>
              <a:t>Realizar pesquisa</a:t>
            </a:r>
          </a:p>
          <a:p>
            <a:r>
              <a:rPr lang="pt-BR" sz="3200" b="1" dirty="0" smtClean="0"/>
              <a:t>30/11 Analisar resultados</a:t>
            </a:r>
          </a:p>
          <a:p>
            <a:r>
              <a:rPr lang="pt-BR" sz="3200" b="1" dirty="0" smtClean="0"/>
              <a:t>07/12 Apresentar características e ações para captação deste </a:t>
            </a:r>
            <a:r>
              <a:rPr lang="pt-BR" sz="3200" b="1" dirty="0" smtClean="0"/>
              <a:t>público (apresentação 1,5)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219565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261362"/>
            <a:ext cx="10178322" cy="1492132"/>
          </a:xfrm>
        </p:spPr>
        <p:txBody>
          <a:bodyPr/>
          <a:lstStyle/>
          <a:p>
            <a:r>
              <a:rPr lang="pt-BR" dirty="0"/>
              <a:t>Cronograma para </a:t>
            </a:r>
            <a:r>
              <a:rPr lang="pt-BR" dirty="0" smtClean="0"/>
              <a:t>Plano de Comunicação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5292" y="1753494"/>
            <a:ext cx="10918461" cy="4781776"/>
          </a:xfrm>
        </p:spPr>
        <p:txBody>
          <a:bodyPr>
            <a:noAutofit/>
          </a:bodyPr>
          <a:lstStyle/>
          <a:p>
            <a:r>
              <a:rPr lang="pt-BR" sz="3000" b="1" dirty="0"/>
              <a:t>09/11 </a:t>
            </a:r>
            <a:r>
              <a:rPr lang="pt-BR" sz="3000" b="1" dirty="0"/>
              <a:t>Reorganização dos grupos de trabalho</a:t>
            </a:r>
            <a:endParaRPr lang="pt-BR" sz="3000" b="1" dirty="0"/>
          </a:p>
          <a:p>
            <a:r>
              <a:rPr lang="pt-BR" sz="3000" b="1" dirty="0"/>
              <a:t>16/11 </a:t>
            </a:r>
            <a:r>
              <a:rPr lang="pt-BR" sz="3000" b="1" dirty="0" smtClean="0"/>
              <a:t>Definir </a:t>
            </a:r>
            <a:r>
              <a:rPr lang="pt-BR" sz="3000" b="1" dirty="0" smtClean="0"/>
              <a:t>sistematização de comunicação com atores </a:t>
            </a:r>
            <a:r>
              <a:rPr lang="pt-BR" sz="3000" b="1" dirty="0" smtClean="0"/>
              <a:t>locais </a:t>
            </a:r>
            <a:r>
              <a:rPr lang="pt-BR" sz="3000" b="1" dirty="0" smtClean="0"/>
              <a:t>(comunicação ECA com APEAR e outros atores)</a:t>
            </a:r>
            <a:endParaRPr lang="pt-BR" sz="3000" b="1" dirty="0" smtClean="0"/>
          </a:p>
          <a:p>
            <a:r>
              <a:rPr lang="pt-BR" sz="3000" b="1" dirty="0" smtClean="0"/>
              <a:t>23/11 Fazer contatos com atores locais </a:t>
            </a:r>
            <a:endParaRPr lang="pt-BR" sz="3000" b="1" dirty="0"/>
          </a:p>
          <a:p>
            <a:r>
              <a:rPr lang="pt-BR" sz="3000" b="1" dirty="0" smtClean="0"/>
              <a:t>23/11 </a:t>
            </a:r>
            <a:r>
              <a:rPr lang="pt-BR" sz="3000" b="1" dirty="0" smtClean="0"/>
              <a:t>Estabelecer diretrizes do plano de comunicação</a:t>
            </a:r>
            <a:endParaRPr lang="pt-BR" sz="3000" b="1" dirty="0"/>
          </a:p>
          <a:p>
            <a:r>
              <a:rPr lang="pt-BR" sz="3000" b="1" dirty="0" smtClean="0"/>
              <a:t>30/11 </a:t>
            </a:r>
            <a:r>
              <a:rPr lang="pt-BR" sz="3000" b="1" dirty="0" smtClean="0"/>
              <a:t>Construir os planos de comunicação (empresários, comunidade, poder público)</a:t>
            </a:r>
            <a:endParaRPr lang="pt-BR" sz="3000" b="1" dirty="0" smtClean="0"/>
          </a:p>
          <a:p>
            <a:r>
              <a:rPr lang="pt-BR" sz="3000" b="1" dirty="0" smtClean="0"/>
              <a:t>14/12 Apresentar </a:t>
            </a:r>
            <a:r>
              <a:rPr lang="pt-BR" sz="3000" b="1" dirty="0" smtClean="0"/>
              <a:t>o Plano </a:t>
            </a:r>
            <a:r>
              <a:rPr lang="pt-BR" sz="3000" b="1" dirty="0" smtClean="0"/>
              <a:t>de </a:t>
            </a:r>
            <a:r>
              <a:rPr lang="pt-BR" sz="3000" b="1" dirty="0" smtClean="0"/>
              <a:t>Comunicação </a:t>
            </a:r>
            <a:r>
              <a:rPr lang="pt-BR" sz="3000" b="1" dirty="0" smtClean="0"/>
              <a:t>I</a:t>
            </a:r>
            <a:r>
              <a:rPr lang="pt-BR" sz="3000" b="1" dirty="0" smtClean="0"/>
              <a:t>ntegrada (apresentação 1,0)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177194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514" y="252455"/>
            <a:ext cx="10178322" cy="1492132"/>
          </a:xfrm>
        </p:spPr>
        <p:txBody>
          <a:bodyPr>
            <a:noAutofit/>
          </a:bodyPr>
          <a:lstStyle/>
          <a:p>
            <a:r>
              <a:rPr lang="pt-BR" altLang="pt-BR" sz="4000" b="1" cap="none" dirty="0" bmk="_Toc16255328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Representação gráfica dos tipos de </a:t>
            </a:r>
            <a:r>
              <a:rPr lang="pt-BR" altLang="pt-BR" sz="4000" b="1" cap="none" dirty="0" smtClean="0" bmk="_Toc16255328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visitantes de uma localidade turística</a:t>
            </a:r>
            <a:r>
              <a:rPr lang="pt-BR" altLang="pt-BR" sz="4000" cap="none" dirty="0">
                <a:solidFill>
                  <a:schemeClr val="tx1"/>
                </a:solidFill>
              </a:rPr>
              <a:t/>
            </a:r>
            <a:br>
              <a:rPr lang="pt-BR" altLang="pt-BR" sz="4000" cap="none" dirty="0">
                <a:solidFill>
                  <a:schemeClr val="tx1"/>
                </a:solidFill>
              </a:rPr>
            </a:br>
            <a:endParaRPr lang="pt-BR" sz="4000" dirty="0"/>
          </a:p>
        </p:txBody>
      </p:sp>
      <p:sp>
        <p:nvSpPr>
          <p:cNvPr id="9" name="Elipse 8"/>
          <p:cNvSpPr>
            <a:spLocks noChangeArrowheads="1"/>
          </p:cNvSpPr>
          <p:nvPr/>
        </p:nvSpPr>
        <p:spPr bwMode="auto">
          <a:xfrm>
            <a:off x="3630632" y="1565236"/>
            <a:ext cx="5204086" cy="509105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C671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10" name="Caixa de texto 30"/>
          <p:cNvSpPr txBox="1">
            <a:spLocks noChangeArrowheads="1"/>
          </p:cNvSpPr>
          <p:nvPr/>
        </p:nvSpPr>
        <p:spPr bwMode="auto">
          <a:xfrm>
            <a:off x="7513932" y="1690795"/>
            <a:ext cx="1991772" cy="13866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Visitante </a:t>
            </a:r>
          </a:p>
        </p:txBody>
      </p:sp>
      <p:sp>
        <p:nvSpPr>
          <p:cNvPr id="11" name="Caixa de texto 35"/>
          <p:cNvSpPr txBox="1">
            <a:spLocks noChangeArrowheads="1"/>
          </p:cNvSpPr>
          <p:nvPr/>
        </p:nvSpPr>
        <p:spPr bwMode="auto">
          <a:xfrm>
            <a:off x="6182135" y="4444011"/>
            <a:ext cx="1923040" cy="1420940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Turista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12" name="Caixa de texto 34"/>
          <p:cNvSpPr txBox="1">
            <a:spLocks noChangeArrowheads="1"/>
          </p:cNvSpPr>
          <p:nvPr/>
        </p:nvSpPr>
        <p:spPr bwMode="auto">
          <a:xfrm>
            <a:off x="4216735" y="2693397"/>
            <a:ext cx="1965400" cy="1428748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Excursionista </a:t>
            </a:r>
          </a:p>
        </p:txBody>
      </p:sp>
      <p:cxnSp>
        <p:nvCxnSpPr>
          <p:cNvPr id="13" name="Conector reto 12"/>
          <p:cNvCxnSpPr>
            <a:cxnSpLocks noChangeShapeType="1"/>
          </p:cNvCxnSpPr>
          <p:nvPr/>
        </p:nvCxnSpPr>
        <p:spPr bwMode="auto">
          <a:xfrm flipH="1">
            <a:off x="4488620" y="3057368"/>
            <a:ext cx="3035487" cy="292567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" name="Imagem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941" y="2029419"/>
            <a:ext cx="1561754" cy="1048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m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601" y="4788903"/>
            <a:ext cx="1441278" cy="108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m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056" y="3094669"/>
            <a:ext cx="1532757" cy="1016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620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cap="none" dirty="0" smtClean="0"/>
              <a:t>Planejamento Turístico</a:t>
            </a:r>
            <a:endParaRPr lang="pt-BR" sz="4800" cap="none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b="1" dirty="0"/>
              <a:t>Classificar a demanda para conhecer as características das pessoas que são turistas e das que podem vir a ser turistas é importante para estruturar planos de desenvolvimento de um destino. </a:t>
            </a:r>
          </a:p>
        </p:txBody>
      </p:sp>
    </p:spTree>
    <p:extLst>
      <p:ext uri="{BB962C8B-B14F-4D97-AF65-F5344CB8AC3E}">
        <p14:creationId xmlns:p14="http://schemas.microsoft.com/office/powerpoint/2010/main" val="370548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cap="none" dirty="0" smtClean="0"/>
              <a:t>Classificação</a:t>
            </a:r>
            <a:endParaRPr lang="pt-BR" cap="none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1678" y="1236372"/>
            <a:ext cx="10178322" cy="4868214"/>
          </a:xfrm>
        </p:spPr>
        <p:txBody>
          <a:bodyPr>
            <a:noAutofit/>
          </a:bodyPr>
          <a:lstStyle/>
          <a:p>
            <a:r>
              <a:rPr lang="pt-BR" sz="2800" b="1" dirty="0"/>
              <a:t>A </a:t>
            </a:r>
            <a:r>
              <a:rPr lang="pt-BR" sz="2800" b="1" dirty="0">
                <a:solidFill>
                  <a:srgbClr val="FF9900"/>
                </a:solidFill>
              </a:rPr>
              <a:t>demanda real </a:t>
            </a:r>
            <a:r>
              <a:rPr lang="pt-BR" sz="2800" b="1" dirty="0"/>
              <a:t>é constituída pelo conjunto de pessoas que, de fato, estão consumindo o produto turístico que está sendo estudado. </a:t>
            </a:r>
            <a:endParaRPr lang="pt-BR" sz="2800" b="1" dirty="0" smtClean="0"/>
          </a:p>
          <a:p>
            <a:r>
              <a:rPr lang="pt-BR" sz="2800" b="1" dirty="0"/>
              <a:t>A </a:t>
            </a:r>
            <a:r>
              <a:rPr lang="pt-BR" sz="2800" b="1" dirty="0">
                <a:solidFill>
                  <a:srgbClr val="FF9900"/>
                </a:solidFill>
              </a:rPr>
              <a:t>demanda potencial </a:t>
            </a:r>
            <a:r>
              <a:rPr lang="pt-BR" sz="2800" b="1" dirty="0"/>
              <a:t>congrega o conjunto de pessoas que se </a:t>
            </a:r>
            <a:r>
              <a:rPr lang="pt-BR" sz="2800" b="1" dirty="0" smtClean="0"/>
              <a:t>interessaria </a:t>
            </a:r>
            <a:r>
              <a:rPr lang="pt-BR" sz="2800" b="1" dirty="0"/>
              <a:t>em visitar o destino turístico, mas ainda não o fazem por fatores que podem ser investigados. </a:t>
            </a:r>
          </a:p>
          <a:p>
            <a:pPr lvl="1"/>
            <a:r>
              <a:rPr lang="pt-BR" sz="2800" dirty="0" smtClean="0"/>
              <a:t>Fatores pessoais: </a:t>
            </a:r>
            <a:r>
              <a:rPr lang="pt-BR" sz="2800" dirty="0"/>
              <a:t>renda, </a:t>
            </a:r>
            <a:r>
              <a:rPr lang="pt-BR" sz="2800" dirty="0" smtClean="0"/>
              <a:t>idade, hábitos, tempo disponível, motivação...</a:t>
            </a:r>
          </a:p>
          <a:p>
            <a:pPr lvl="1"/>
            <a:r>
              <a:rPr lang="pt-BR" sz="2800" dirty="0" smtClean="0"/>
              <a:t>Fatores exógenos: atrativos</a:t>
            </a:r>
            <a:r>
              <a:rPr lang="pt-BR" sz="2800" dirty="0"/>
              <a:t>, serviços, infraestrutura, acesso, promoção, </a:t>
            </a:r>
            <a:r>
              <a:rPr lang="pt-BR" sz="2800" dirty="0" smtClean="0"/>
              <a:t>preço, distribuição ...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63067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7786" y="244096"/>
            <a:ext cx="10156872" cy="1200529"/>
          </a:xfrm>
        </p:spPr>
        <p:txBody>
          <a:bodyPr>
            <a:noAutofit/>
          </a:bodyPr>
          <a:lstStyle/>
          <a:p>
            <a:r>
              <a:rPr lang="pt-BR" altLang="pt-BR" sz="4000" b="1" cap="none" dirty="0" smtClean="0" bmk="_Toc16255331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Representação </a:t>
            </a:r>
            <a:r>
              <a:rPr lang="pt-BR" altLang="pt-BR" sz="4000" b="1" cap="none" dirty="0" bmk="_Toc16255331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gráfica dos tipos de </a:t>
            </a:r>
            <a:r>
              <a:rPr lang="pt-BR" altLang="pt-BR" sz="4000" b="1" cap="none" dirty="0" smtClean="0" bmk="_Toc16255331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demanda</a:t>
            </a:r>
            <a:endParaRPr lang="pt-BR" sz="4000" dirty="0"/>
          </a:p>
        </p:txBody>
      </p:sp>
      <p:sp>
        <p:nvSpPr>
          <p:cNvPr id="4" name="Elipse 3"/>
          <p:cNvSpPr>
            <a:spLocks noChangeArrowheads="1"/>
          </p:cNvSpPr>
          <p:nvPr/>
        </p:nvSpPr>
        <p:spPr bwMode="auto">
          <a:xfrm>
            <a:off x="3521514" y="1444625"/>
            <a:ext cx="5152278" cy="5316892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C671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Caixa de texto 6"/>
          <p:cNvSpPr txBox="1">
            <a:spLocks noChangeArrowheads="1"/>
          </p:cNvSpPr>
          <p:nvPr/>
        </p:nvSpPr>
        <p:spPr bwMode="auto">
          <a:xfrm>
            <a:off x="5793966" y="4680697"/>
            <a:ext cx="1624541" cy="918245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Demanda potencial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aixa de texto 9"/>
          <p:cNvSpPr txBox="1">
            <a:spLocks noChangeArrowheads="1"/>
          </p:cNvSpPr>
          <p:nvPr/>
        </p:nvSpPr>
        <p:spPr bwMode="auto">
          <a:xfrm>
            <a:off x="4353802" y="2301188"/>
            <a:ext cx="1624541" cy="918245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Demanda real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aixa de texto 8"/>
          <p:cNvSpPr txBox="1">
            <a:spLocks noChangeArrowheads="1"/>
          </p:cNvSpPr>
          <p:nvPr/>
        </p:nvSpPr>
        <p:spPr bwMode="auto">
          <a:xfrm>
            <a:off x="1368854" y="2248380"/>
            <a:ext cx="1455318" cy="971053"/>
          </a:xfrm>
          <a:prstGeom prst="rect">
            <a:avLst/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Não turista absoluto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251678" y="5544698"/>
            <a:ext cx="21660551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Adaptado de Braga, 2007.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" name="Conector reto 16"/>
          <p:cNvCxnSpPr>
            <a:cxnSpLocks noChangeShapeType="1"/>
          </p:cNvCxnSpPr>
          <p:nvPr/>
        </p:nvCxnSpPr>
        <p:spPr bwMode="auto">
          <a:xfrm flipH="1">
            <a:off x="4037428" y="2223266"/>
            <a:ext cx="3881830" cy="337567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Caixa de texto 11"/>
          <p:cNvSpPr txBox="1">
            <a:spLocks noChangeArrowheads="1"/>
          </p:cNvSpPr>
          <p:nvPr/>
        </p:nvSpPr>
        <p:spPr bwMode="auto">
          <a:xfrm>
            <a:off x="7343688" y="1700778"/>
            <a:ext cx="2470657" cy="975635"/>
          </a:xfrm>
          <a:prstGeom prst="rect">
            <a:avLst/>
          </a:prstGeom>
          <a:solidFill>
            <a:srgbClr val="9CC2E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Demanda total = real + potencial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131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cap="none" dirty="0"/>
              <a:t>A demanda potencial </a:t>
            </a:r>
            <a:r>
              <a:rPr lang="pt-BR" sz="3200" cap="none" dirty="0" smtClean="0"/>
              <a:t>é </a:t>
            </a:r>
            <a:r>
              <a:rPr lang="pt-BR" sz="3200" cap="none" dirty="0"/>
              <a:t>passível de se tornar real a partir de modificações nas condições atuais.</a:t>
            </a:r>
            <a:br>
              <a:rPr lang="pt-BR" sz="3200" cap="none" dirty="0"/>
            </a:br>
            <a:endParaRPr lang="pt-BR" sz="3200" cap="none" dirty="0"/>
          </a:p>
        </p:txBody>
      </p:sp>
      <p:pic>
        <p:nvPicPr>
          <p:cNvPr id="4" name="Imagem 3" descr="Viajero hermoso joven que estÃ¡ pensando en un viaje increÃ­ble. Coloridos bocetos Londres, Nueva York en el fondo Foto de archivo - 4015513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55538"/>
            <a:ext cx="5473520" cy="4641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4599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cap="none" dirty="0" smtClean="0"/>
              <a:t>Conhecendo a Demanda Potencial</a:t>
            </a:r>
            <a:endParaRPr lang="pt-BR" sz="4800" cap="none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1678" y="1635617"/>
            <a:ext cx="10178322" cy="471366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</a:rPr>
              <a:t>Estabelecer um segmento/grupo que se constitui demanda potencial para o destino</a:t>
            </a:r>
          </a:p>
          <a:p>
            <a:pPr lvl="1"/>
            <a:r>
              <a:rPr lang="pt-BR" sz="2600" dirty="0" smtClean="0">
                <a:solidFill>
                  <a:srgbClr val="C00000"/>
                </a:solidFill>
              </a:rPr>
              <a:t>Caracterizar</a:t>
            </a:r>
          </a:p>
          <a:p>
            <a:pPr lvl="1"/>
            <a:r>
              <a:rPr lang="pt-BR" sz="2600" dirty="0" smtClean="0">
                <a:solidFill>
                  <a:srgbClr val="C00000"/>
                </a:solidFill>
              </a:rPr>
              <a:t>Quantificar</a:t>
            </a:r>
          </a:p>
          <a:p>
            <a:pPr lvl="1"/>
            <a:r>
              <a:rPr lang="pt-BR" sz="2600" dirty="0" smtClean="0">
                <a:solidFill>
                  <a:srgbClr val="C00000"/>
                </a:solidFill>
              </a:rPr>
              <a:t>Localizar</a:t>
            </a:r>
          </a:p>
          <a:p>
            <a:r>
              <a:rPr lang="pt-BR" sz="2800" b="1" dirty="0" smtClean="0">
                <a:solidFill>
                  <a:srgbClr val="C00000"/>
                </a:solidFill>
              </a:rPr>
              <a:t>Justificar sua posição como demanda potencial</a:t>
            </a:r>
          </a:p>
          <a:p>
            <a:r>
              <a:rPr lang="pt-BR" sz="2800" b="1" dirty="0" smtClean="0">
                <a:solidFill>
                  <a:srgbClr val="C00000"/>
                </a:solidFill>
              </a:rPr>
              <a:t>Definir formas de abordagem</a:t>
            </a:r>
          </a:p>
          <a:p>
            <a:r>
              <a:rPr lang="pt-BR" sz="2800" b="1" dirty="0" smtClean="0">
                <a:solidFill>
                  <a:srgbClr val="C00000"/>
                </a:solidFill>
              </a:rPr>
              <a:t>Dados esperados</a:t>
            </a:r>
          </a:p>
          <a:p>
            <a:pPr lvl="1"/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44683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cap="none" dirty="0" smtClean="0"/>
              <a:t>Segmentação</a:t>
            </a:r>
            <a:endParaRPr lang="pt-BR" cap="none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1678" y="1519707"/>
            <a:ext cx="10178322" cy="4752304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/>
              <a:t>Artifício </a:t>
            </a:r>
            <a:r>
              <a:rPr lang="pt-BR" sz="2800" dirty="0"/>
              <a:t>que facilita o trabalho de levantamento e coleta de dados, ao </a:t>
            </a:r>
            <a:r>
              <a:rPr lang="pt-BR" sz="2800" dirty="0" smtClean="0"/>
              <a:t>reduzir, criteriosamente, </a:t>
            </a:r>
            <a:r>
              <a:rPr lang="pt-BR" sz="2800" dirty="0"/>
              <a:t>o universo a ser pesquisado a um segmento específico, que pode ser considerado tanto da </a:t>
            </a:r>
            <a:r>
              <a:rPr lang="pt-BR" sz="2800" b="1" dirty="0"/>
              <a:t>perspectiva da </a:t>
            </a:r>
            <a:r>
              <a:rPr lang="pt-BR" sz="2800" b="1" dirty="0" smtClean="0">
                <a:solidFill>
                  <a:srgbClr val="FFC000"/>
                </a:solidFill>
              </a:rPr>
              <a:t>oferta</a:t>
            </a:r>
            <a:r>
              <a:rPr lang="pt-BR" sz="2800" dirty="0"/>
              <a:t> </a:t>
            </a:r>
            <a:r>
              <a:rPr lang="pt-BR" sz="2800" dirty="0" smtClean="0"/>
              <a:t>como </a:t>
            </a:r>
            <a:r>
              <a:rPr lang="pt-BR" sz="2800" b="1" dirty="0"/>
              <a:t>da </a:t>
            </a:r>
            <a:r>
              <a:rPr lang="pt-BR" sz="2800" b="1" dirty="0">
                <a:solidFill>
                  <a:srgbClr val="FFC000"/>
                </a:solidFill>
              </a:rPr>
              <a:t>demanda</a:t>
            </a:r>
            <a:r>
              <a:rPr lang="pt-BR" sz="2800" b="1" dirty="0"/>
              <a:t> </a:t>
            </a:r>
            <a:r>
              <a:rPr lang="pt-BR" sz="2800" b="1" dirty="0" smtClean="0"/>
              <a:t>turística</a:t>
            </a:r>
            <a:r>
              <a:rPr lang="pt-BR" sz="2800" dirty="0" smtClean="0"/>
              <a:t>.</a:t>
            </a:r>
          </a:p>
          <a:p>
            <a:pPr algn="just"/>
            <a:r>
              <a:rPr lang="pt-BR" sz="2800" dirty="0"/>
              <a:t>O processo de segmentação usa variáveis para definir grupos de pessoas que sejam, ao mesmo tempo, relativamente similares entre elas e diferentes de outros grupos. Assim, para detectar um segmento não basta apenas que o grupo seja homogêneo, mas também que se diferencie do todo.</a:t>
            </a:r>
          </a:p>
        </p:txBody>
      </p:sp>
    </p:spTree>
    <p:extLst>
      <p:ext uri="{BB962C8B-B14F-4D97-AF65-F5344CB8AC3E}">
        <p14:creationId xmlns:p14="http://schemas.microsoft.com/office/powerpoint/2010/main" val="3044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5081" y="80679"/>
            <a:ext cx="914401" cy="6342099"/>
          </a:xfrm>
        </p:spPr>
        <p:txBody>
          <a:bodyPr vert="vert270">
            <a:normAutofit/>
          </a:bodyPr>
          <a:lstStyle/>
          <a:p>
            <a:pPr algn="ctr"/>
            <a:r>
              <a:rPr lang="pt-BR" sz="4000" cap="none" dirty="0" smtClean="0"/>
              <a:t>Variáveis de segmentação</a:t>
            </a:r>
            <a:endParaRPr lang="pt-BR" sz="4000" cap="none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684245"/>
              </p:ext>
            </p:extLst>
          </p:nvPr>
        </p:nvGraphicFramePr>
        <p:xfrm>
          <a:off x="2312894" y="10"/>
          <a:ext cx="7893423" cy="6839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1035"/>
                <a:gridCol w="5352388"/>
              </a:tblGrid>
              <a:tr h="310892">
                <a:tc rowSpan="6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Segmentação geográfica</a:t>
                      </a:r>
                      <a:endParaRPr lang="pt-B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>
                    <a:lnB w="381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Variável de investigação/ análise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/>
                </a:tc>
              </a:tr>
              <a:tr h="3108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cidade de origem</a:t>
                      </a:r>
                    </a:p>
                  </a:txBody>
                  <a:tcPr marL="19421" marR="19421" marT="0" marB="0" anchor="ctr"/>
                </a:tc>
              </a:tr>
              <a:tr h="3108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tamanho da </a:t>
                      </a: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cidade, grau de urbanização</a:t>
                      </a:r>
                      <a:endParaRPr lang="pt-BR" sz="2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/>
                </a:tc>
              </a:tr>
              <a:tr h="310892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característica geográfica</a:t>
                      </a:r>
                      <a:endParaRPr lang="pt-BR" sz="2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/>
                </a:tc>
              </a:tr>
              <a:tr h="3108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meio de transporte para acesso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b"/>
                </a:tc>
              </a:tr>
              <a:tr h="3108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circulação no destino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b">
                    <a:lnB w="381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2">
                <a:tc row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Segmentação </a:t>
                      </a:r>
                      <a:r>
                        <a:rPr lang="pt-BR" sz="2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sociodemográfica</a:t>
                      </a:r>
                      <a:endParaRPr lang="pt-B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>
                    <a:lnT w="381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Idade, gênero, estado civil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>
                    <a:lnT w="381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08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religião, etnia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/>
                </a:tc>
              </a:tr>
              <a:tr h="3108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Escolaridade, ocupação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/>
                </a:tc>
              </a:tr>
              <a:tr h="3108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ciclo de vida da família</a:t>
                      </a:r>
                      <a:endParaRPr lang="pt-BR" sz="2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/>
                </a:tc>
              </a:tr>
              <a:tr h="3108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escolaridade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>
                    <a:lnB w="381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2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Segmentação econômica</a:t>
                      </a:r>
                      <a:endParaRPr lang="pt-B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>
                    <a:lnT w="381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 no </a:t>
                      </a: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destino, poder de consumo</a:t>
                      </a:r>
                      <a:endParaRPr lang="pt-BR" sz="2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>
                    <a:lnT w="381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08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renda </a:t>
                      </a: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pessoal,</a:t>
                      </a:r>
                      <a:r>
                        <a:rPr lang="pt-BR" sz="2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renda familiar</a:t>
                      </a:r>
                      <a:endParaRPr lang="pt-BR" sz="2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b"/>
                </a:tc>
              </a:tr>
              <a:tr h="3108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classe econômica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>
                    <a:lnB w="381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2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Segmentação psicográfica</a:t>
                      </a:r>
                      <a:endParaRPr lang="pt-B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>
                    <a:lnT w="381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atitude, personalidade,</a:t>
                      </a:r>
                      <a:r>
                        <a:rPr lang="pt-BR" sz="2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opinião</a:t>
                      </a:r>
                      <a:endParaRPr lang="pt-BR" sz="2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b">
                    <a:lnT w="381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08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interesses,</a:t>
                      </a:r>
                      <a:r>
                        <a:rPr lang="pt-BR" sz="2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valores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/>
                </a:tc>
              </a:tr>
              <a:tr h="3108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personalidade</a:t>
                      </a:r>
                      <a:endParaRPr lang="pt-BR" sz="2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>
                    <a:lnB w="381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2">
                <a:tc row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Segmentação comportamental</a:t>
                      </a:r>
                      <a:endParaRPr lang="pt-B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>
                    <a:lnT w="381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estilo de vida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>
                    <a:lnT w="381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08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hábito de </a:t>
                      </a: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compra, frequência das viagens</a:t>
                      </a:r>
                      <a:endParaRPr lang="pt-BR" sz="2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ctr"/>
                </a:tc>
              </a:tr>
              <a:tr h="3108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Motivação, preferências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b"/>
                </a:tc>
              </a:tr>
              <a:tr h="3108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necessidades/ desejos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b"/>
                </a:tc>
              </a:tr>
              <a:tr h="3108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canais de comunicação de preferência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421" marR="1942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88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TM10001106[[fn=Selo]]</Template>
  <TotalTime>1157</TotalTime>
  <Words>867</Words>
  <Application>Microsoft Office PowerPoint</Application>
  <PresentationFormat>Widescreen</PresentationFormat>
  <Paragraphs>118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Impact</vt:lpstr>
      <vt:lpstr>Badge</vt:lpstr>
      <vt:lpstr>Pesquisa de Demanda Turística</vt:lpstr>
      <vt:lpstr>Representação gráfica dos tipos de visitantes de uma localidade turística </vt:lpstr>
      <vt:lpstr>Planejamento Turístico</vt:lpstr>
      <vt:lpstr>Classificação</vt:lpstr>
      <vt:lpstr>Representação gráfica dos tipos de demanda</vt:lpstr>
      <vt:lpstr>A demanda potencial é passível de se tornar real a partir de modificações nas condições atuais. </vt:lpstr>
      <vt:lpstr>Conhecendo a Demanda Potencial</vt:lpstr>
      <vt:lpstr>Segmentação</vt:lpstr>
      <vt:lpstr>Variáveis de segmentação</vt:lpstr>
      <vt:lpstr>Informações Essenciais da Demanda Potencial</vt:lpstr>
      <vt:lpstr>Coleta de dados – origem do dado e da Fontes</vt:lpstr>
      <vt:lpstr>Coleta de dados – Instrumentos de coleta de dados</vt:lpstr>
      <vt:lpstr>Utilidade dos dados da demanda potencial</vt:lpstr>
      <vt:lpstr>Cronograma para Texto de oferta</vt:lpstr>
      <vt:lpstr>Cronograma para pesquisa de demanda potencial</vt:lpstr>
      <vt:lpstr>Cronograma para Plano de Comunicação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Pesquisa de Demanda Turística</dc:title>
  <dc:creator>Avaliador</dc:creator>
  <cp:lastModifiedBy>Avaliador</cp:lastModifiedBy>
  <cp:revision>69</cp:revision>
  <dcterms:created xsi:type="dcterms:W3CDTF">2019-10-31T19:12:13Z</dcterms:created>
  <dcterms:modified xsi:type="dcterms:W3CDTF">2020-11-10T07:03:35Z</dcterms:modified>
</cp:coreProperties>
</file>