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38"/>
    </p:embeddedFont>
    <p:embeddedFont>
      <p:font typeface="Lato" panose="020F0502020204030203" pitchFamily="34" charset="77"/>
      <p:regular r:id="rId39"/>
      <p:bold r:id="rId40"/>
      <p:italic r:id="rId41"/>
      <p:boldItalic r:id="rId42"/>
    </p:embeddedFont>
    <p:embeddedFont>
      <p:font typeface="Merriweather" pitchFamily="2" charset="77"/>
      <p:regular r:id="rId43"/>
      <p:bold r:id="rId44"/>
      <p:italic r:id="rId45"/>
      <p:boldItalic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>
      <p:cViewPr varScale="1">
        <p:scale>
          <a:sx n="148" d="100"/>
          <a:sy n="148" d="100"/>
        </p:scale>
        <p:origin x="6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c23b1383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c23b1383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cf158c7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cf158c7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cf158c75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cf158c75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cf158c75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cf158c75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1c16f82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1c16f82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1c16f82d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1c16f82d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1c16f82d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1c16f82d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1c16f82d1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1c16f82d1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c287f6f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c287f6f6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c287f6f6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9c287f6f6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019a97ebe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019a97ebe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c287f6f6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c287f6f6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c287f6f6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c287f6f6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c287f6f6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c287f6f6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1c16f82d1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1c16f82d1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1a651f0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a1a651f0c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0f3288f1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0f3288f1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0f3288f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a0f3288f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0f3288f1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0f3288f1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0f3288f1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0f3288f1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1a651f0c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1a651f0ca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019a97ebe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019a97ebe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0f3288f1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0f3288f1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1c16f82d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a1c16f82d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1c16f82d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1c16f82d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1c16f82d1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1c16f82d1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1c16f82d1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a1c16f82d1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a1c16f82d1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a1c16f82d1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019a97ebe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019a97ebe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019a97ebe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019a97ebe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019a97ebe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019a97ebe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019a97ebe_0_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019a97ebe_0_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c23b138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c23b138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c23b1383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c23b1383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4pqgSCcH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224700" y="621050"/>
            <a:ext cx="8694600" cy="148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rgbClr val="1C4587"/>
                </a:solidFill>
                <a:latin typeface="Impact"/>
                <a:ea typeface="Impact"/>
                <a:cs typeface="Impact"/>
                <a:sym typeface="Impact"/>
              </a:rPr>
              <a:t>Papel dos principais micronutrientes através das perspectivas da </a:t>
            </a:r>
            <a:r>
              <a:rPr lang="pt-BR" sz="2700" dirty="0" err="1">
                <a:solidFill>
                  <a:srgbClr val="1C4587"/>
                </a:solidFill>
                <a:latin typeface="Impact"/>
                <a:ea typeface="Impact"/>
                <a:cs typeface="Impact"/>
                <a:sym typeface="Impact"/>
              </a:rPr>
              <a:t>Nutrigenética</a:t>
            </a:r>
            <a:r>
              <a:rPr lang="pt-BR" sz="2700" dirty="0">
                <a:solidFill>
                  <a:srgbClr val="1C4587"/>
                </a:solidFill>
                <a:latin typeface="Impact"/>
                <a:ea typeface="Impact"/>
                <a:cs typeface="Impact"/>
                <a:sym typeface="Impact"/>
              </a:rPr>
              <a:t> e </a:t>
            </a:r>
            <a:r>
              <a:rPr lang="pt-BR" sz="2700" dirty="0" err="1">
                <a:solidFill>
                  <a:srgbClr val="1C4587"/>
                </a:solidFill>
                <a:latin typeface="Impact"/>
                <a:ea typeface="Impact"/>
                <a:cs typeface="Impact"/>
                <a:sym typeface="Impact"/>
              </a:rPr>
              <a:t>Nutrigenômica</a:t>
            </a:r>
            <a:r>
              <a:rPr lang="pt-BR" sz="2700" dirty="0">
                <a:solidFill>
                  <a:srgbClr val="1C4587"/>
                </a:solidFill>
                <a:latin typeface="Impact"/>
                <a:ea typeface="Impact"/>
                <a:cs typeface="Impact"/>
                <a:sym typeface="Impact"/>
              </a:rPr>
              <a:t> na prevenção do câncer</a:t>
            </a:r>
            <a:endParaRPr sz="2700" dirty="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4518000" y="3213775"/>
            <a:ext cx="4626000" cy="19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Bianca Lana Volpe - Nº USP: 11791543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Naiara  Cristina Rodrigues - N° USP:11670350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Marcos Aguilar - Nº USP: 11322500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Leandro Bianchoni Manoel - Nº USP: 11791539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00" y="2776400"/>
            <a:ext cx="1921850" cy="16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1850" y="2776400"/>
            <a:ext cx="1984991" cy="16318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>
            <a:off x="7436375" y="-227250"/>
            <a:ext cx="753900" cy="743700"/>
          </a:xfrm>
          <a:prstGeom prst="ellipse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942475" y="72300"/>
            <a:ext cx="650700" cy="640500"/>
          </a:xfrm>
          <a:prstGeom prst="ellipse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Vitamina C</a:t>
            </a:r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198300" y="1437700"/>
            <a:ext cx="87873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pt-BR" sz="1500" b="1">
                <a:latin typeface="Roboto"/>
                <a:ea typeface="Roboto"/>
                <a:cs typeface="Roboto"/>
                <a:sym typeface="Roboto"/>
              </a:rPr>
              <a:t>Pró oxidante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: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pode causar lesão nas células normais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pode causar morte na célula neoplásica 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. Produção de peróxido de hidrogênio, ânion superóxido induz apoptose, ativa mecanismos de                     necrose celular via ROS; células neoplásicas têm deficiência de enzimas antioxidantes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              </a:t>
            </a:r>
            <a:r>
              <a:rPr lang="pt-BR" sz="1500" b="1">
                <a:latin typeface="Roboto"/>
                <a:ea typeface="Roboto"/>
                <a:cs typeface="Roboto"/>
                <a:sym typeface="Roboto"/>
              </a:rPr>
              <a:t>Importante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a vitamina C atua na prevenção e redução de riscos e da mortalidade por câncer  não de forma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isolada mas sim num contexto de uma dieta saudável associada a outros nutrientes.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   </a:t>
            </a:r>
            <a:r>
              <a:rPr lang="pt-BR" b="1">
                <a:latin typeface="Roboto"/>
                <a:ea typeface="Roboto"/>
                <a:cs typeface="Roboto"/>
                <a:sym typeface="Roboto"/>
              </a:rPr>
              <a:t> Naiara Cristina Rodrigues  N° USP 11670350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00" y="3342800"/>
            <a:ext cx="579850" cy="4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Vitamina A</a:t>
            </a:r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311725" y="1400525"/>
            <a:ext cx="8733000" cy="3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pt-BR" sz="1600" b="1">
                <a:latin typeface="Roboto"/>
                <a:ea typeface="Roboto"/>
                <a:cs typeface="Roboto"/>
                <a:sym typeface="Roboto"/>
              </a:rPr>
              <a:t>Vitamina A 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: derivada de variação de carotenoides encontrados em plantas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Retinóides, batacaroteno, licopeno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PROPRIEDADES</a:t>
            </a:r>
            <a:endParaRPr sz="16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pt-BR" u="sng">
                <a:latin typeface="Roboto"/>
                <a:ea typeface="Roboto"/>
                <a:cs typeface="Roboto"/>
                <a:sym typeface="Roboto"/>
              </a:rPr>
              <a:t>Antioxidante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:  proteção contra stress oxidativo e lesão do DNA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modula crescimento celular e regula metilação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pt-BR" u="sng">
                <a:latin typeface="Roboto"/>
                <a:ea typeface="Roboto"/>
                <a:cs typeface="Roboto"/>
                <a:sym typeface="Roboto"/>
              </a:rPr>
              <a:t>Bioqúimica e Imunológica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:    . ajuda no tratamento e prevenção de CA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. modula crescimento celular e regula metilação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. redução de indução química de CA oral via  ROS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. quimioproteção ( mucosite oral)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</a:t>
            </a:r>
            <a:r>
              <a:rPr lang="pt-BR" b="1">
                <a:latin typeface="Roboto"/>
                <a:ea typeface="Roboto"/>
                <a:cs typeface="Roboto"/>
                <a:sym typeface="Roboto"/>
              </a:rPr>
              <a:t>Naiara Cristina Rodrigues  N° USP 11670350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</a:t>
            </a:r>
            <a:r>
              <a:rPr lang="pt-BR" b="1">
                <a:latin typeface="Roboto"/>
                <a:ea typeface="Roboto"/>
                <a:cs typeface="Roboto"/>
                <a:sym typeface="Roboto"/>
              </a:rPr>
              <a:t>Naiara Cristina Rodrigues  N° USP 11670350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3850" y="1747938"/>
            <a:ext cx="2067675" cy="14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Vitamina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86750" y="1561650"/>
            <a:ext cx="8897400" cy="3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latin typeface="Roboto"/>
                <a:ea typeface="Roboto"/>
                <a:cs typeface="Roboto"/>
                <a:sym typeface="Roboto"/>
              </a:rPr>
              <a:t>Regulação genética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 :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→ Via Ácido </a:t>
            </a:r>
            <a:r>
              <a:rPr lang="pt-BR" i="1">
                <a:latin typeface="Roboto"/>
                <a:ea typeface="Roboto"/>
                <a:cs typeface="Roboto"/>
                <a:sym typeface="Roboto"/>
              </a:rPr>
              <a:t>all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 trans retinóico (ATRA)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RAR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 : metilação →  marcador de célula neoplásica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hipermetilação → indutor CA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hipometilação  ---&gt;</a:t>
            </a:r>
            <a:r>
              <a:rPr lang="pt-BR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terapia anti câncer;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RXR e HDAC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 : ativação/inibição --&gt;  atividade antitumoral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PPAR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 : inibição de genes envolvidos na gênesis tumoral </a:t>
            </a:r>
            <a:r>
              <a:rPr lang="pt-BR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     </a:t>
            </a:r>
            <a:r>
              <a:rPr lang="pt-BR" b="1">
                <a:latin typeface="Roboto"/>
                <a:ea typeface="Roboto"/>
                <a:cs typeface="Roboto"/>
                <a:sym typeface="Roboto"/>
              </a:rPr>
              <a:t> Naiara Cristina Rodrigues  N° USP 11670350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425" y="1561650"/>
            <a:ext cx="2485550" cy="155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Vitamina A</a:t>
            </a:r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198300" y="1437700"/>
            <a:ext cx="8762700" cy="3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</a:t>
            </a:r>
            <a:r>
              <a:rPr lang="pt-BR" b="1">
                <a:latin typeface="Roboto"/>
                <a:ea typeface="Roboto"/>
                <a:cs typeface="Roboto"/>
                <a:sym typeface="Roboto"/>
              </a:rPr>
              <a:t>Importante :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   quantidade de vitamina A depende do estado do indivíduo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.  Aumento ou redução carcinogênese depende da dose e tipo de CA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. Considerar interações com outros metabólitos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.  Presença de stress oxidativo , betacaroteno pode ser oncogênico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.  Excesso de vitamina A pode ser teratogênico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</a:t>
            </a:r>
            <a:r>
              <a:rPr lang="pt-BR" b="1">
                <a:latin typeface="Roboto"/>
                <a:ea typeface="Roboto"/>
                <a:cs typeface="Roboto"/>
                <a:sym typeface="Roboto"/>
              </a:rPr>
              <a:t>        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Naiara Cristina Rodrigues  N° USP 11670350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073" y="1674050"/>
            <a:ext cx="820302" cy="6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Ácido Fólico</a:t>
            </a: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178350" y="1326175"/>
            <a:ext cx="8787300" cy="3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Folato →   presente nos alimentos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</a:t>
            </a:r>
            <a:r>
              <a:rPr lang="pt-BR" sz="1500" b="1">
                <a:latin typeface="Roboto"/>
                <a:ea typeface="Roboto"/>
                <a:cs typeface="Roboto"/>
                <a:sym typeface="Roboto"/>
              </a:rPr>
              <a:t> Pró ou Anticarciogênico ?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incorpora uracil na hélice do DNA → mutação                                   - Processamento DNA,RNA, proteínas,                                                                                                                   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                síntese e manutenção do DNA 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-Metilação </a:t>
            </a:r>
            <a:r>
              <a:rPr lang="pt-BR" i="1">
                <a:latin typeface="Roboto"/>
                <a:ea typeface="Roboto"/>
                <a:cs typeface="Roboto"/>
                <a:sym typeface="Roboto"/>
              </a:rPr>
              <a:t>DIRAS3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i="1">
                <a:latin typeface="Roboto"/>
                <a:ea typeface="Roboto"/>
                <a:cs typeface="Roboto"/>
                <a:sym typeface="Roboto"/>
              </a:rPr>
              <a:t>ARMC8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i="1">
                <a:latin typeface="Roboto"/>
                <a:ea typeface="Roboto"/>
                <a:cs typeface="Roboto"/>
                <a:sym typeface="Roboto"/>
              </a:rPr>
              <a:t>NODAL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→ carcinogênesis                        - Atividade anti tumoral             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-MTHFR : polimorfismo→ aumento homocisteína                                -prevenção de CA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hipometilação DNA                                       - prevenção defeito no tubo neural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risco de tumor maligno                                - redução de efeitos da quimioterapia                    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malformação do tubo neural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</a:t>
            </a:r>
            <a:r>
              <a:rPr lang="pt-BR" b="1">
                <a:latin typeface="Roboto"/>
                <a:ea typeface="Roboto"/>
                <a:cs typeface="Roboto"/>
                <a:sym typeface="Roboto"/>
              </a:rPr>
              <a:t>           Naiara Cristina Rodrigues  N° USP 11670350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4" name="Google Shape;174;p26"/>
          <p:cNvCxnSpPr/>
          <p:nvPr/>
        </p:nvCxnSpPr>
        <p:spPr>
          <a:xfrm flipH="1">
            <a:off x="1623600" y="2330075"/>
            <a:ext cx="1028700" cy="28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p26"/>
          <p:cNvCxnSpPr/>
          <p:nvPr/>
        </p:nvCxnSpPr>
        <p:spPr>
          <a:xfrm>
            <a:off x="4201550" y="2280500"/>
            <a:ext cx="1078200" cy="22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875" y="331250"/>
            <a:ext cx="2338451" cy="170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6616350" y="0"/>
            <a:ext cx="25278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Marcos Vinícius Aguilar</a:t>
            </a:r>
            <a:endParaRPr b="1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Nº USP 11322500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 txBox="1"/>
          <p:nvPr/>
        </p:nvSpPr>
        <p:spPr>
          <a:xfrm>
            <a:off x="6616350" y="0"/>
            <a:ext cx="25278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Marcos Vinícius Aguilar</a:t>
            </a:r>
            <a:endParaRPr b="1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Nº USP 11322500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 txBox="1"/>
          <p:nvPr/>
        </p:nvSpPr>
        <p:spPr>
          <a:xfrm>
            <a:off x="6616350" y="0"/>
            <a:ext cx="25278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Marcos Vinícius Aguilar</a:t>
            </a:r>
            <a:endParaRPr b="1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Nº USP 11322500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050"/>
            <a:ext cx="9144000" cy="514350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/>
        </p:nvSpPr>
        <p:spPr>
          <a:xfrm>
            <a:off x="6616350" y="0"/>
            <a:ext cx="25278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Marcos Vinícius Aguilar</a:t>
            </a:r>
            <a:endParaRPr b="1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Nº USP 11322500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 txBox="1"/>
          <p:nvPr/>
        </p:nvSpPr>
        <p:spPr>
          <a:xfrm>
            <a:off x="6616350" y="0"/>
            <a:ext cx="25278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Marcos Vinícius Aguilar</a:t>
            </a:r>
            <a:endParaRPr b="1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Nº USP 11322500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156750" y="604150"/>
            <a:ext cx="8520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Câncer: representa uma soma de interações complexas</a:t>
            </a:r>
            <a:endParaRPr sz="2000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550" y="111200"/>
            <a:ext cx="1195200" cy="141869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248150" y="1611150"/>
            <a:ext cx="8520600" cy="3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• O câncer é uma doença multifatorial genética.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• Relação entre dieta e alterações moleculares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B5394"/>
                </a:solidFill>
                <a:highlight>
                  <a:srgbClr val="FFE599"/>
                </a:highlight>
                <a:latin typeface="Roboto"/>
                <a:ea typeface="Roboto"/>
                <a:cs typeface="Roboto"/>
                <a:sym typeface="Roboto"/>
              </a:rPr>
              <a:t>• Nutrigenética:</a:t>
            </a: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efeitos da nutrição no nível do gene, focando na maneira como certas variantes podem influenciar e serem influenciadas pela interação com nutrientes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B5394"/>
                </a:solidFill>
                <a:highlight>
                  <a:srgbClr val="FFE599"/>
                </a:highlight>
                <a:latin typeface="Roboto"/>
                <a:ea typeface="Roboto"/>
                <a:cs typeface="Roboto"/>
                <a:sym typeface="Roboto"/>
              </a:rPr>
              <a:t>• Nutrigenômica:</a:t>
            </a: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efeitos dos nutrientes no genoma, nos padrões de transcriptoma, e suas consequências no proteoma e no metaboloma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8768750" y="2323875"/>
            <a:ext cx="599100" cy="599100"/>
          </a:xfrm>
          <a:prstGeom prst="ellipse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8613825" y="2675025"/>
            <a:ext cx="392400" cy="361500"/>
          </a:xfrm>
          <a:prstGeom prst="ellipse">
            <a:avLst/>
          </a:prstGeom>
          <a:solidFill>
            <a:srgbClr val="3D85C6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5649600" y="4720050"/>
            <a:ext cx="38214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Bianca Lana Volpe - Nº USP: 11791543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 txBox="1"/>
          <p:nvPr/>
        </p:nvSpPr>
        <p:spPr>
          <a:xfrm>
            <a:off x="6616350" y="0"/>
            <a:ext cx="25278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Marcos Vinícius Aguilar</a:t>
            </a:r>
            <a:endParaRPr b="1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Nº USP 11322500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 txBox="1"/>
          <p:nvPr/>
        </p:nvSpPr>
        <p:spPr>
          <a:xfrm>
            <a:off x="6616350" y="0"/>
            <a:ext cx="25278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Marcos Vinícius Aguilar</a:t>
            </a:r>
            <a:endParaRPr b="1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Nº USP 11322500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/>
        </p:nvSpPr>
        <p:spPr>
          <a:xfrm>
            <a:off x="6616350" y="0"/>
            <a:ext cx="25278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Marcos Vinícius Aguilar</a:t>
            </a:r>
            <a:endParaRPr b="1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Nº USP 11322500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6616350" y="0"/>
            <a:ext cx="25278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Marcos Vinícius Aguilar</a:t>
            </a:r>
            <a:endParaRPr b="1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Nº USP 11322500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231" name="Google Shape;2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 txBox="1"/>
          <p:nvPr/>
        </p:nvSpPr>
        <p:spPr>
          <a:xfrm>
            <a:off x="6616350" y="0"/>
            <a:ext cx="25278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Marcos Vinícius Aguilar</a:t>
            </a:r>
            <a:endParaRPr b="1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Nº USP 11322500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Ácidos graxos poliinsaturados</a:t>
            </a:r>
            <a:endParaRPr/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 txBox="1"/>
          <p:nvPr/>
        </p:nvSpPr>
        <p:spPr>
          <a:xfrm>
            <a:off x="6616350" y="0"/>
            <a:ext cx="25278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Marcos Vinícius Aguilar</a:t>
            </a:r>
            <a:endParaRPr b="1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Nº USP 11322500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 txBox="1"/>
          <p:nvPr/>
        </p:nvSpPr>
        <p:spPr>
          <a:xfrm>
            <a:off x="6616350" y="0"/>
            <a:ext cx="25278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Marcos Vinícius Aguilar</a:t>
            </a:r>
            <a:endParaRPr b="1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Nº USP 11322500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Microbiota</a:t>
            </a:r>
            <a:endParaRPr/>
          </a:p>
        </p:txBody>
      </p:sp>
      <p:pic>
        <p:nvPicPr>
          <p:cNvPr id="252" name="Google Shape;2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575" y="1806950"/>
            <a:ext cx="4914900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7"/>
          <p:cNvSpPr txBox="1"/>
          <p:nvPr/>
        </p:nvSpPr>
        <p:spPr>
          <a:xfrm>
            <a:off x="124700" y="4779825"/>
            <a:ext cx="3574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/>
              <a:t>Leandro Bianchoni Manoel Nº USP: 11791539</a:t>
            </a:r>
            <a:endParaRPr sz="10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Probióticos e Prebióticos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Google Shape;2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875" y="1360150"/>
            <a:ext cx="2167444" cy="12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 txBox="1"/>
          <p:nvPr/>
        </p:nvSpPr>
        <p:spPr>
          <a:xfrm>
            <a:off x="155875" y="1475500"/>
            <a:ext cx="59643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Probiótico 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Microrganismos vivos ingeridos para beneficiar a saúde.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155875" y="2501800"/>
            <a:ext cx="5964300" cy="2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Prebiótico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Substratos específicos para microrganismos hospedeiros.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          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        -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Fibras Dietéticas: carboidratos não digeríveis encontrados nos vegetais. (inulina, pectina, celulose…)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→ Solúveis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→ Insolúveis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2" name="Google Shape;26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4875" y="2708325"/>
            <a:ext cx="2167450" cy="10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4873" y="3918875"/>
            <a:ext cx="2167450" cy="10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124700" y="4779825"/>
            <a:ext cx="3574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/>
              <a:t>Leandro Bianchoni Manoel Nº USP: 11791539</a:t>
            </a:r>
            <a:endParaRPr sz="10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Microbiota e o Câncer</a:t>
            </a:r>
            <a:endParaRPr/>
          </a:p>
        </p:txBody>
      </p:sp>
      <p:pic>
        <p:nvPicPr>
          <p:cNvPr id="270" name="Google Shape;2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2025" y="1349775"/>
            <a:ext cx="240030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239000" y="1454650"/>
            <a:ext cx="5974800" cy="19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Estudo dos microrganismos da cavidade oral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→ Bactérias e Vírus ligados ao maior risco de câncer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→ Relação com doenças bucais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→ Câncer no trato aero digestivo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→ Possíveis terapias contra agentes carcinogênicos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239000" y="3792675"/>
            <a:ext cx="8593200" cy="11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Helicobacter pylori → </a:t>
            </a:r>
            <a:r>
              <a:rPr lang="pt-BR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Adenocarcinoma gástrico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Epstein-Barr → </a:t>
            </a:r>
            <a:r>
              <a:rPr lang="pt-BR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Linfoma não-Hodgkin,  doença de Hodgkin e carcinoma nasofaríngeo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Papiloma Vírus → </a:t>
            </a:r>
            <a:r>
              <a:rPr lang="pt-BR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Câncer cervical 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9"/>
          <p:cNvSpPr txBox="1"/>
          <p:nvPr/>
        </p:nvSpPr>
        <p:spPr>
          <a:xfrm>
            <a:off x="124700" y="4779825"/>
            <a:ext cx="3574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/>
              <a:t>Leandro Bianchoni Manoel Nº USP: 11791539</a:t>
            </a:r>
            <a:endParaRPr sz="10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Microbiota e o Câncer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0"/>
          <p:cNvSpPr txBox="1"/>
          <p:nvPr/>
        </p:nvSpPr>
        <p:spPr>
          <a:xfrm>
            <a:off x="311725" y="1454725"/>
            <a:ext cx="85206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Mecanismos: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Permanência do parasita, levando a inflamação crônica.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Pode levar a angiogênese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Oncogenes ativos e/ou inibição dos genes supressores de tumor.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Reprodução viral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Metilação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 Indução de imunossupressão.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40"/>
          <p:cNvSpPr txBox="1"/>
          <p:nvPr/>
        </p:nvSpPr>
        <p:spPr>
          <a:xfrm>
            <a:off x="124700" y="4779825"/>
            <a:ext cx="3574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/>
              <a:t>Leandro Bianchoni Manoel Nº USP: 11791539</a:t>
            </a:r>
            <a:endParaRPr sz="10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Microbiota e o Câncer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1"/>
          <p:cNvSpPr txBox="1"/>
          <p:nvPr/>
        </p:nvSpPr>
        <p:spPr>
          <a:xfrm>
            <a:off x="311725" y="1454725"/>
            <a:ext cx="85206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Mecanismos: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Permanência do parasita, levando a inflamação crônica.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Pode levar a angiogênese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Oncogenes ativos e/ou inibição dos genes supressores de tumor.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Reprodução viral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Metilação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 Indução de imunossupressão.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7" name="Google Shape;2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800" y="1454725"/>
            <a:ext cx="5570387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1"/>
          <p:cNvSpPr txBox="1"/>
          <p:nvPr/>
        </p:nvSpPr>
        <p:spPr>
          <a:xfrm>
            <a:off x="124700" y="4779825"/>
            <a:ext cx="3574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/>
              <a:t>Leandro Bianchoni Manoel Nº USP: 11791539</a:t>
            </a:r>
            <a:endParaRPr sz="1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487300" y="438950"/>
            <a:ext cx="8291700" cy="5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/>
              <a:t>Genética  x  Alimentação</a:t>
            </a:r>
            <a:endParaRPr sz="2600"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725" y="130425"/>
            <a:ext cx="1500100" cy="10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5250" y="103375"/>
            <a:ext cx="1581943" cy="10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75175" y="1384025"/>
            <a:ext cx="8669700" cy="3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• O câncer pode ser causado por alterações </a:t>
            </a:r>
            <a:r>
              <a:rPr lang="pt-BR" sz="1500" b="1">
                <a:latin typeface="Roboto"/>
                <a:ea typeface="Roboto"/>
                <a:cs typeface="Roboto"/>
                <a:sym typeface="Roboto"/>
              </a:rPr>
              <a:t>irreversíveis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ou </a:t>
            </a:r>
            <a:r>
              <a:rPr lang="pt-BR" sz="1500" b="1">
                <a:latin typeface="Roboto"/>
                <a:ea typeface="Roboto"/>
                <a:cs typeface="Roboto"/>
                <a:sym typeface="Roboto"/>
              </a:rPr>
              <a:t>reversíveis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(epigenéticas)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	- </a:t>
            </a:r>
            <a:r>
              <a:rPr lang="pt-BR" sz="1500" b="1">
                <a:latin typeface="Roboto"/>
                <a:ea typeface="Roboto"/>
                <a:cs typeface="Roboto"/>
                <a:sym typeface="Roboto"/>
              </a:rPr>
              <a:t>Epigenética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: mecanismos de controle e regulação da expressão gênica, sem mudar a sequência de DNA. Mudanças a nível molecular (ex: </a:t>
            </a:r>
            <a:r>
              <a:rPr lang="pt-BR" sz="1500" b="1">
                <a:latin typeface="Roboto"/>
                <a:ea typeface="Roboto"/>
                <a:cs typeface="Roboto"/>
                <a:sym typeface="Roboto"/>
              </a:rPr>
              <a:t>metilação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• Alguns genes com memória epigenética no início da vida são relacionados com armazenamento e uso de energia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	- Ex: gene que codifica para a </a:t>
            </a:r>
            <a:r>
              <a:rPr lang="pt-BR" sz="1500" b="1">
                <a:latin typeface="Roboto"/>
                <a:ea typeface="Roboto"/>
                <a:cs typeface="Roboto"/>
                <a:sym typeface="Roboto"/>
              </a:rPr>
              <a:t>Leptina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• Nutrigenética e Nutrigenômica focam em como os nutrientes podem ativar mecanismos inibidores do câncer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• Cada genoma é individual, e por isso as dietas devem ser personalizadas.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• A determinação do genoma, transcriptoma, metaboloma, etc, requer diversas tecnologias e análises bioinformáticas feitas por softwares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8469225" y="3728500"/>
            <a:ext cx="836700" cy="774600"/>
          </a:xfrm>
          <a:prstGeom prst="ellipse">
            <a:avLst/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8489875" y="3470325"/>
            <a:ext cx="557700" cy="552600"/>
          </a:xfrm>
          <a:prstGeom prst="ellipse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5678325" y="4771675"/>
            <a:ext cx="39168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Bianca Lana Volpe - Nº USP: 11791543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Microbiota e o Câncer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2"/>
          <p:cNvSpPr txBox="1"/>
          <p:nvPr/>
        </p:nvSpPr>
        <p:spPr>
          <a:xfrm>
            <a:off x="301325" y="1579425"/>
            <a:ext cx="85311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Consumo de Pre e Probióticos lácteos fermentados ou não: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   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Ainda sem evidências concretas de supressão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   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Relação: probióticos e redução do risco, incidência e número de tumores (cólon, fígado e bexiga)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   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Efeito preventivo: melhora no S. Imune, modulação do estresse oxidativo e da inflamação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   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Induzem bactérias saudáveis a superar ou suprimir as bactérias carcinógenas 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42"/>
          <p:cNvSpPr txBox="1"/>
          <p:nvPr/>
        </p:nvSpPr>
        <p:spPr>
          <a:xfrm>
            <a:off x="124700" y="4779825"/>
            <a:ext cx="3574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/>
              <a:t>Leandro Bianchoni Manoel Nº USP: 11791539</a:t>
            </a:r>
            <a:endParaRPr sz="10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Microbiota e Probióticos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3"/>
          <p:cNvSpPr txBox="1"/>
          <p:nvPr/>
        </p:nvSpPr>
        <p:spPr>
          <a:xfrm>
            <a:off x="301325" y="1506675"/>
            <a:ext cx="8531100" cy="3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Bactérias lácticas: modulação de resposta imune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      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Regulação de interleucinas 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      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Fatores de necrose tumoral (TNF-alfa)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      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Melhoram vias associadas a citocinas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Terapia probiótica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      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Auxilia a manter o equilíbrio entre as populações saudáveis e patológicas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      →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Abordagem para estímulo da saúde por meio do transporte de mediadores inflamatórios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2" name="Google Shape;3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425" y="1506675"/>
            <a:ext cx="2920000" cy="15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3"/>
          <p:cNvSpPr txBox="1"/>
          <p:nvPr/>
        </p:nvSpPr>
        <p:spPr>
          <a:xfrm>
            <a:off x="124700" y="4779825"/>
            <a:ext cx="3574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/>
              <a:t>Leandro Bianchoni Manoel Nº USP: 11791539</a:t>
            </a:r>
            <a:endParaRPr sz="10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Microbiota e Prebióticos</a:t>
            </a:r>
            <a:endParaRPr/>
          </a:p>
        </p:txBody>
      </p:sp>
      <p:sp>
        <p:nvSpPr>
          <p:cNvPr id="309" name="Google Shape;309;p44"/>
          <p:cNvSpPr txBox="1"/>
          <p:nvPr/>
        </p:nvSpPr>
        <p:spPr>
          <a:xfrm>
            <a:off x="306475" y="1517075"/>
            <a:ext cx="8531100" cy="3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Relação com patologias: obesidade e inflamação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Fibras solúveis e insolúveis podem afetar a absorção intestinal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Relação inversa: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fibras solúveis e câncer estômago e ovário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pt-BR" sz="1600">
                <a:latin typeface="Roboto"/>
                <a:ea typeface="Roboto"/>
                <a:cs typeface="Roboto"/>
                <a:sym typeface="Roboto"/>
              </a:rPr>
              <a:t>Relação direta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: fibras dietéticas na prevenção do câncer de mama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      -Bloqueio da absorção de estrogênios ou modulando fatores de crescimento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→ Ação protetora: dilui agentes ambientais tóxicos e aumenta o trânsito intestinal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Xenobióticos envolvidos com quimioprevenção do câncer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44"/>
          <p:cNvSpPr txBox="1"/>
          <p:nvPr/>
        </p:nvSpPr>
        <p:spPr>
          <a:xfrm>
            <a:off x="124700" y="4779825"/>
            <a:ext cx="3574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/>
              <a:t>Leandro Bianchoni Manoel Nº USP: 11791539</a:t>
            </a:r>
            <a:endParaRPr sz="1000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316" name="Google Shape;316;p45"/>
          <p:cNvSpPr txBox="1"/>
          <p:nvPr/>
        </p:nvSpPr>
        <p:spPr>
          <a:xfrm>
            <a:off x="249375" y="1444325"/>
            <a:ext cx="57150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Potencial prevenção do câncer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Entender os mecanismos dos nutrientes para mensurar a dose ideal de cada um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Otimização da dieta focando nas necessidades metabólicas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Nutrição personalizada e individualizada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pt-BR" sz="1700">
                <a:latin typeface="Roboto"/>
                <a:ea typeface="Roboto"/>
                <a:cs typeface="Roboto"/>
                <a:sym typeface="Roboto"/>
              </a:rPr>
              <a:t>Dieta como fator irremovível das interações que determinam a saúde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7" name="Google Shape;3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3500" y="2571750"/>
            <a:ext cx="2808825" cy="16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5"/>
          <p:cNvSpPr txBox="1"/>
          <p:nvPr/>
        </p:nvSpPr>
        <p:spPr>
          <a:xfrm>
            <a:off x="124700" y="4779825"/>
            <a:ext cx="3574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/>
              <a:t>Leandro Bianchoni Manoel Nº USP: 11791539</a:t>
            </a:r>
            <a:endParaRPr sz="1000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 bibliográficas</a:t>
            </a:r>
            <a:endParaRPr/>
          </a:p>
        </p:txBody>
      </p:sp>
      <p:sp>
        <p:nvSpPr>
          <p:cNvPr id="324" name="Google Shape;324;p46"/>
          <p:cNvSpPr txBox="1"/>
          <p:nvPr/>
        </p:nvSpPr>
        <p:spPr>
          <a:xfrm>
            <a:off x="311725" y="1454725"/>
            <a:ext cx="85206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Irimie, A. I. et. al. Role of Key Micronutrients from Nutrigenetic and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Nutrigenomic Perspectives in Cancer Prevention. Medicine journal of Multidisciplinary Digital Publishing Institute. May/Jun 2019.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Kuper H, Adami HO, Trichopoulos D. Infections as a major preventable cause of human cancer. J Intern Med. 2000 Sep;248(3):171-83. doi: 10.1046/j.1365-2796.2000.00742.x. PMID: 10971784</a:t>
            </a:r>
            <a:r>
              <a:rPr lang="pt-BR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Kumar M., Kumar A., Nagpal R., Mohania D., Behare P., Verma V., Kumar P., Poddar D., Aggarwal P.K., Henry C.J., et al. Cancer-preventing attributes of probiotics: An update. Int. J. Food Sci. Nutr. 2010;61:473–496</a:t>
            </a: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Peterlik, M.; Grant,W.B.; Cross, H.S. Calcium, vitamin D and cancer. Anticancer Res. 2009, 29, 3687–3698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Plenary Session 1: Personalized Prevention </a:t>
            </a: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Selenium, genes, and cancer prevention </a:t>
            </a: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Jing Ma, M.D., Ph.D., Harvard Medical School, Boston, MA.</a:t>
            </a: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Disponível em &lt;</a:t>
            </a:r>
            <a:r>
              <a:rPr lang="pt-BR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https://www.youtube.com/watch?v=tH4pqgSCcHU</a:t>
            </a:r>
            <a:r>
              <a:rPr lang="pt-BR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&gt;, acessado em 10/10/2020</a:t>
            </a: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7"/>
          <p:cNvSpPr txBox="1"/>
          <p:nvPr/>
        </p:nvSpPr>
        <p:spPr>
          <a:xfrm>
            <a:off x="673175" y="1294075"/>
            <a:ext cx="5841600" cy="1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00">
                <a:latin typeface="Merriweather"/>
                <a:ea typeface="Merriweather"/>
                <a:cs typeface="Merriweather"/>
                <a:sym typeface="Merriweather"/>
              </a:rPr>
              <a:t>Obrigado(a)!!</a:t>
            </a:r>
            <a:endParaRPr sz="5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0" name="Google Shape;330;p47"/>
          <p:cNvSpPr/>
          <p:nvPr/>
        </p:nvSpPr>
        <p:spPr>
          <a:xfrm>
            <a:off x="5783850" y="4523800"/>
            <a:ext cx="784800" cy="738300"/>
          </a:xfrm>
          <a:prstGeom prst="ellipse">
            <a:avLst/>
          </a:prstGeom>
          <a:solidFill>
            <a:srgbClr val="6FA8DC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7"/>
          <p:cNvSpPr/>
          <p:nvPr/>
        </p:nvSpPr>
        <p:spPr>
          <a:xfrm>
            <a:off x="6145350" y="4059025"/>
            <a:ext cx="919200" cy="846900"/>
          </a:xfrm>
          <a:prstGeom prst="ellipse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7"/>
          <p:cNvSpPr/>
          <p:nvPr/>
        </p:nvSpPr>
        <p:spPr>
          <a:xfrm>
            <a:off x="8531175" y="4090000"/>
            <a:ext cx="784800" cy="8160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7"/>
          <p:cNvSpPr/>
          <p:nvPr/>
        </p:nvSpPr>
        <p:spPr>
          <a:xfrm>
            <a:off x="3470325" y="3769825"/>
            <a:ext cx="599100" cy="5784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7"/>
          <p:cNvSpPr/>
          <p:nvPr/>
        </p:nvSpPr>
        <p:spPr>
          <a:xfrm>
            <a:off x="1611225" y="4699375"/>
            <a:ext cx="599100" cy="562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/>
          <p:cNvSpPr/>
          <p:nvPr/>
        </p:nvSpPr>
        <p:spPr>
          <a:xfrm>
            <a:off x="7973450" y="2292875"/>
            <a:ext cx="784800" cy="738300"/>
          </a:xfrm>
          <a:prstGeom prst="ellipse">
            <a:avLst/>
          </a:prstGeom>
          <a:solidFill>
            <a:srgbClr val="1C4587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>
            <a:off x="5494675" y="2912575"/>
            <a:ext cx="547500" cy="508200"/>
          </a:xfrm>
          <a:prstGeom prst="ellipse">
            <a:avLst/>
          </a:prstGeom>
          <a:solidFill>
            <a:srgbClr val="A2C4C9"/>
          </a:solidFill>
          <a:ln w="9525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>
            <a:off x="3077825" y="3614900"/>
            <a:ext cx="464700" cy="4440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>
            <a:off x="3511625" y="4885300"/>
            <a:ext cx="464700" cy="376800"/>
          </a:xfrm>
          <a:prstGeom prst="ellipse">
            <a:avLst/>
          </a:prstGeom>
          <a:solidFill>
            <a:srgbClr val="A2C4C9"/>
          </a:solidFill>
          <a:ln w="9525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15475" y="2375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Tecnologias e técnicas atuais utilizadas para o estudo da nutrigenética e nutrigenômica:</a:t>
            </a:r>
            <a:endParaRPr sz="1400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75" y="667600"/>
            <a:ext cx="7469874" cy="42796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7640400" y="1683600"/>
            <a:ext cx="1503600" cy="3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OBS: </a:t>
            </a:r>
            <a:endParaRPr sz="1200" b="1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PCR - permite cópias de uma região de interesse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MS - moléculas são convertidas em íons e separadas por um espectrômetro de massa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7673925" y="2076000"/>
            <a:ext cx="1415100" cy="68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7640400" y="2814450"/>
            <a:ext cx="1394400" cy="119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7620675" y="4344300"/>
            <a:ext cx="152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Bianca Lana Volpe - Nº USP: 11791543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198100" y="2427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O câncer é uma sinergia de exposição a </a:t>
            </a:r>
            <a:r>
              <a:rPr lang="pt-BR" sz="1800" b="1">
                <a:solidFill>
                  <a:srgbClr val="6FA8DC"/>
                </a:solidFill>
              </a:rPr>
              <a:t>fatores ambientais</a:t>
            </a:r>
            <a:r>
              <a:rPr lang="pt-BR" sz="1800"/>
              <a:t>, </a:t>
            </a:r>
            <a:r>
              <a:rPr lang="pt-BR" sz="1800" b="1">
                <a:solidFill>
                  <a:srgbClr val="6FA8DC"/>
                </a:solidFill>
              </a:rPr>
              <a:t>alterações genéticas hereditárias</a:t>
            </a:r>
            <a:r>
              <a:rPr lang="pt-BR" sz="1800"/>
              <a:t> e </a:t>
            </a:r>
            <a:r>
              <a:rPr lang="pt-BR" sz="1800">
                <a:solidFill>
                  <a:srgbClr val="6FA8DC"/>
                </a:solidFill>
              </a:rPr>
              <a:t>m</a:t>
            </a:r>
            <a:r>
              <a:rPr lang="pt-BR" sz="1800" b="1">
                <a:solidFill>
                  <a:srgbClr val="6FA8DC"/>
                </a:solidFill>
              </a:rPr>
              <a:t>odificações epigenéticas</a:t>
            </a:r>
            <a:endParaRPr sz="1800" b="1">
              <a:solidFill>
                <a:srgbClr val="6FA8DC"/>
              </a:solidFill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7625" y="690875"/>
            <a:ext cx="1768625" cy="106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447600" y="1600800"/>
            <a:ext cx="8696400" cy="3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• Cânceres hereditários representam 5-10%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• Efeito quimiopreventivo: aumentar a concentração de um composto funcional ou nutracêuticos. Devem focar nas necessidades específicas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• A nutrigenética e a nutrigenômica vinculam riscos hereditários e expositivos com o genoma e a alimentação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• Alguns nutrientes podem atuar na prevenção do câncer, aumentar a eficácia quimioterápica, e reduzir efeitos colaterais de tratamentos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• Uma dieta inadequada é um grande fator de risco para a progressão de um câncer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41325" y="4410200"/>
            <a:ext cx="743700" cy="681600"/>
          </a:xfrm>
          <a:prstGeom prst="rtTriangle">
            <a:avLst/>
          </a:prstGeom>
          <a:solidFill>
            <a:srgbClr val="3D85C6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rot="-5400000">
            <a:off x="8398450" y="4408100"/>
            <a:ext cx="743700" cy="623700"/>
          </a:xfrm>
          <a:prstGeom prst="rtTriangle">
            <a:avLst/>
          </a:prstGeom>
          <a:solidFill>
            <a:srgbClr val="3D85C6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5134675" y="4720025"/>
            <a:ext cx="34704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Bianca Lana Volpe - Nº USP: 11791543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93725" y="170400"/>
            <a:ext cx="85206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Lista de nutrientes investigados com potencial  para terem impactos no tratamento de cânceres:</a:t>
            </a:r>
            <a:endParaRPr sz="1700"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8" y="939900"/>
            <a:ext cx="9035524" cy="38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5639250" y="4743225"/>
            <a:ext cx="37596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Bianca Lana Volpe - Nº USP: 11791543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239425" y="1394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Alvos moleculares dos nutrientes e seus intermediários associados às características do câncer:</a:t>
            </a:r>
            <a:endParaRPr sz="1700"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25" y="884550"/>
            <a:ext cx="5514025" cy="4023925"/>
          </a:xfrm>
          <a:prstGeom prst="rect">
            <a:avLst/>
          </a:prstGeom>
          <a:noFill/>
          <a:ln w="1905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4" name="Google Shape;124;p19"/>
          <p:cNvSpPr txBox="1"/>
          <p:nvPr/>
        </p:nvSpPr>
        <p:spPr>
          <a:xfrm>
            <a:off x="6073050" y="2168950"/>
            <a:ext cx="29952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• Impacto dos nutrientes através de sua ação em espécies reativas do oxigênio (ROS)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• O impacto que a nutrição vai ter depende do perfil genético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6000750" y="2045000"/>
            <a:ext cx="3067500" cy="1704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6238325" y="4513475"/>
            <a:ext cx="30675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Bianca Lana Volpe - Nº USP: 11791543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41025" y="5153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Vitamina C</a:t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260275" y="1375725"/>
            <a:ext cx="8626200" cy="3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Frutas , vegetais, suplementos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Ácido ascórbico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Propriedades</a:t>
            </a:r>
            <a:r>
              <a:rPr lang="pt-BR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                </a:t>
            </a:r>
            <a:r>
              <a:rPr lang="pt-BR" sz="1500" b="1">
                <a:latin typeface="Roboto"/>
                <a:ea typeface="Roboto"/>
                <a:cs typeface="Roboto"/>
                <a:sym typeface="Roboto"/>
              </a:rPr>
              <a:t>ANTIOXIDANTE  E REDUÇÃO DO STRESS OXIDATIVO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. Inibe a oxidação do DNA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. Inibe a formação de N- Nitrosamina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. Modula resposta imune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. Enzimas antioxidantes: Manganês superóxido dismutase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         Glutationa - S- transferase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   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. Haptoglobina : proteína ligada à hemoglobina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Genes: HP1 e HP2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        HP2-2 : deficiência de vitamina 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    </a:t>
            </a:r>
            <a:r>
              <a:rPr lang="pt-BR" b="1">
                <a:latin typeface="Roboto"/>
                <a:ea typeface="Roboto"/>
                <a:cs typeface="Roboto"/>
                <a:sym typeface="Roboto"/>
              </a:rPr>
              <a:t> Naiara Cristina Rodrigues  N° USP 11670350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200" y="172400"/>
            <a:ext cx="3330426" cy="18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24975" y="3398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Vitamina 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</a:t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86750" y="1338550"/>
            <a:ext cx="8936100" cy="3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Propriedades</a:t>
            </a:r>
            <a:endParaRPr sz="1800" u="sng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pt-BR" sz="1500" b="1">
                <a:latin typeface="Roboto"/>
                <a:ea typeface="Roboto"/>
                <a:cs typeface="Roboto"/>
                <a:sym typeface="Roboto"/>
              </a:rPr>
              <a:t>ANTICARCINOGÊNICA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.Vitamina C no plasma de pacientes com CA é reduzida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. Dose administrada de vitamina C depende do CA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Exemplo: dose alta induz apoptose, porém dose baixa promove proliferação celular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. Tipos de CA : pulmão, mama, laringe, estômago, cabeça, pescoço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.  Regula proteína Bcl-2 : anti-apoptótica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.  Reduz efeito tóxico da quimioterapia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           </a:t>
            </a:r>
            <a:r>
              <a:rPr lang="pt-BR" b="1">
                <a:latin typeface="Roboto"/>
                <a:ea typeface="Roboto"/>
                <a:cs typeface="Roboto"/>
                <a:sym typeface="Roboto"/>
              </a:rPr>
              <a:t> Naiara Cristina Rodrigues  N° USP 11670350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  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    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latin typeface="Roboto"/>
                <a:ea typeface="Roboto"/>
                <a:cs typeface="Roboto"/>
                <a:sym typeface="Roboto"/>
              </a:rPr>
              <a:t>    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1854</Words>
  <Application>Microsoft Macintosh PowerPoint</Application>
  <PresentationFormat>Apresentação na tela (16:9)</PresentationFormat>
  <Paragraphs>322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Impact</vt:lpstr>
      <vt:lpstr>Lato</vt:lpstr>
      <vt:lpstr>Roboto</vt:lpstr>
      <vt:lpstr>Merriweather</vt:lpstr>
      <vt:lpstr>Paradigm</vt:lpstr>
      <vt:lpstr>Papel dos principais micronutrientes através das perspectivas da Nutrigenética e Nutrigenômica na prevenção do câncer </vt:lpstr>
      <vt:lpstr>Câncer: representa uma soma de interações complexas</vt:lpstr>
      <vt:lpstr>Genética  x  Alimentação</vt:lpstr>
      <vt:lpstr>Tecnologias e técnicas atuais utilizadas para o estudo da nutrigenética e nutrigenômica:</vt:lpstr>
      <vt:lpstr>O câncer é uma sinergia de exposição a fatores ambientais, alterações genéticas hereditárias e modificações epigenéticas</vt:lpstr>
      <vt:lpstr>Lista de nutrientes investigados com potencial  para terem impactos no tratamento de cânceres:</vt:lpstr>
      <vt:lpstr>Alvos moleculares dos nutrientes e seus intermediários associados às características do câncer:</vt:lpstr>
      <vt:lpstr>Vitamina C</vt:lpstr>
      <vt:lpstr>Vitamina C  P</vt:lpstr>
      <vt:lpstr>Vitamina C</vt:lpstr>
      <vt:lpstr>Vitamina A</vt:lpstr>
      <vt:lpstr>Vitamina A  </vt:lpstr>
      <vt:lpstr>Vitamina A</vt:lpstr>
      <vt:lpstr>Ácido Fólico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Ácidos graxos poliinsaturados</vt:lpstr>
      <vt:lpstr>Apresentação do PowerPoint</vt:lpstr>
      <vt:lpstr>Microbiota</vt:lpstr>
      <vt:lpstr>Probióticos e Prebióticos </vt:lpstr>
      <vt:lpstr>Microbiota e o Câncer</vt:lpstr>
      <vt:lpstr>Microbiota e o Câncer </vt:lpstr>
      <vt:lpstr>Microbiota e o Câncer </vt:lpstr>
      <vt:lpstr>Microbiota e o Câncer </vt:lpstr>
      <vt:lpstr>Microbiota e Probióticos </vt:lpstr>
      <vt:lpstr>Microbiota e Prebióticos</vt:lpstr>
      <vt:lpstr>Conclusão</vt:lpstr>
      <vt:lpstr>Referências bibliográficas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Papel dos principais micronutrientes através das perspectivas da Nutrigenética e Nutrigenômica na prevenção do câncer </dc:title>
  <cp:lastModifiedBy>Nilce</cp:lastModifiedBy>
  <cp:revision>1</cp:revision>
  <dcterms:modified xsi:type="dcterms:W3CDTF">2020-10-28T10:49:24Z</dcterms:modified>
</cp:coreProperties>
</file>