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3" r:id="rId4"/>
    <p:sldId id="257" r:id="rId5"/>
    <p:sldId id="259" r:id="rId6"/>
    <p:sldId id="258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3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image" Target="../media/image16.wmf"/><Relationship Id="rId1" Type="http://schemas.openxmlformats.org/officeDocument/2006/relationships/image" Target="../media/image25.wmf"/><Relationship Id="rId6" Type="http://schemas.openxmlformats.org/officeDocument/2006/relationships/image" Target="../media/image27.wmf"/><Relationship Id="rId5" Type="http://schemas.openxmlformats.org/officeDocument/2006/relationships/image" Target="../media/image22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A7E41-CF04-47EC-8FDD-8ACC5BAF24CA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5583A-71EF-47DB-983A-707DA971A8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97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5583A-71EF-47DB-983A-707DA971A8AA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61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09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71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35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05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32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13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67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2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85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93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25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3D5F-2A54-4C9A-8454-ABC17DE71269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84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19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DIAGRAMA DE BLOCOS-AULA 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716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88640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/>
              <a:t>O sinal de referência representa a temperatura desejada da câmara. O valor desse sinal, em volts, é comparado com o valor produzido pelo sensor de temperatura da câmara, que pode ser modelado por um ganho puro , </a:t>
            </a:r>
            <a:r>
              <a:rPr lang="pt-BR" sz="2000" b="1" i="1" dirty="0" smtClean="0"/>
              <a:t>K</a:t>
            </a:r>
            <a:r>
              <a:rPr lang="pt-BR" sz="2000" b="1" i="1" baseline="-25000" dirty="0" smtClean="0"/>
              <a:t>T</a:t>
            </a:r>
            <a:r>
              <a:rPr lang="pt-BR" sz="2000" b="1" dirty="0" smtClean="0"/>
              <a:t> , igual a 0,05V/</a:t>
            </a:r>
            <a:r>
              <a:rPr lang="pt-BR" sz="2000" b="1" baseline="30000" dirty="0" err="1" smtClean="0"/>
              <a:t>o</a:t>
            </a:r>
            <a:r>
              <a:rPr lang="pt-BR" sz="2000" b="1" dirty="0" err="1" smtClean="0"/>
              <a:t>C.</a:t>
            </a:r>
            <a:r>
              <a:rPr lang="pt-BR" sz="2000" b="1" dirty="0" smtClean="0"/>
              <a:t> </a:t>
            </a:r>
            <a:endParaRPr lang="pt-BR" sz="2000" b="1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1469996" y="2722360"/>
            <a:ext cx="1131119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81186"/>
              </p:ext>
            </p:extLst>
          </p:nvPr>
        </p:nvGraphicFramePr>
        <p:xfrm>
          <a:off x="1259632" y="2125663"/>
          <a:ext cx="12128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ção" r:id="rId3" imgW="520560" imgH="241200" progId="Equation.3">
                  <p:embed/>
                </p:oleObj>
              </mc:Choice>
              <mc:Fallback>
                <p:oleObj name="Equação" r:id="rId3" imgW="52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125663"/>
                        <a:ext cx="12128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2385091" y="2160087"/>
            <a:ext cx="694646" cy="1124546"/>
            <a:chOff x="2001198" y="4638327"/>
            <a:chExt cx="694646" cy="1124546"/>
          </a:xfrm>
        </p:grpSpPr>
        <p:sp>
          <p:nvSpPr>
            <p:cNvPr id="8" name="Elipse 7"/>
            <p:cNvSpPr/>
            <p:nvPr/>
          </p:nvSpPr>
          <p:spPr>
            <a:xfrm>
              <a:off x="2195736" y="4869160"/>
              <a:ext cx="500108" cy="5760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001198" y="463832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+</a:t>
              </a:r>
              <a:endParaRPr lang="pt-BR" sz="2400" b="1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132516" y="5301208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-</a:t>
              </a:r>
              <a:endParaRPr lang="pt-BR" sz="2400" b="1" dirty="0"/>
            </a:p>
          </p:txBody>
        </p:sp>
      </p:grpSp>
      <p:sp>
        <p:nvSpPr>
          <p:cNvPr id="11" name="Retângulo 10"/>
          <p:cNvSpPr/>
          <p:nvPr/>
        </p:nvSpPr>
        <p:spPr>
          <a:xfrm>
            <a:off x="4274879" y="3491915"/>
            <a:ext cx="6895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2871842" y="2973051"/>
            <a:ext cx="0" cy="86409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2888116" y="3837147"/>
            <a:ext cx="1347784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4964443" y="3851955"/>
            <a:ext cx="79208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316284"/>
              </p:ext>
            </p:extLst>
          </p:nvPr>
        </p:nvGraphicFramePr>
        <p:xfrm>
          <a:off x="4295775" y="3597275"/>
          <a:ext cx="7064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ção" r:id="rId5" imgW="304560" imgH="203040" progId="Equation.3">
                  <p:embed/>
                </p:oleObj>
              </mc:Choice>
              <mc:Fallback>
                <p:oleObj name="Equação" r:id="rId5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95775" y="3597275"/>
                        <a:ext cx="706438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de seta reta 15"/>
          <p:cNvCxnSpPr>
            <a:stCxn id="8" idx="6"/>
          </p:cNvCxnSpPr>
          <p:nvPr/>
        </p:nvCxnSpPr>
        <p:spPr>
          <a:xfrm>
            <a:off x="3079737" y="2678952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301645"/>
              </p:ext>
            </p:extLst>
          </p:nvPr>
        </p:nvGraphicFramePr>
        <p:xfrm>
          <a:off x="3257208" y="2210737"/>
          <a:ext cx="6096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ção" r:id="rId7" imgW="342720" imgH="203040" progId="Equation.3">
                  <p:embed/>
                </p:oleObj>
              </mc:Choice>
              <mc:Fallback>
                <p:oleObj name="Equação" r:id="rId7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57208" y="2210737"/>
                        <a:ext cx="609600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459346"/>
              </p:ext>
            </p:extLst>
          </p:nvPr>
        </p:nvGraphicFramePr>
        <p:xfrm>
          <a:off x="5160963" y="3341688"/>
          <a:ext cx="584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ção" r:id="rId9" imgW="330120" imgH="203040" progId="Equation.3">
                  <p:embed/>
                </p:oleObj>
              </mc:Choice>
              <mc:Fallback>
                <p:oleObj name="Equação" r:id="rId9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963" y="3341688"/>
                        <a:ext cx="584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389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88640"/>
            <a:ext cx="8856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O erro entre esses sinais alimenta um sistema de controle de temperatura, do tipo </a:t>
            </a:r>
            <a:r>
              <a:rPr lang="pt-BR" b="1" u="sng" dirty="0" smtClean="0"/>
              <a:t>Proporcional e Integral, </a:t>
            </a:r>
            <a:r>
              <a:rPr lang="pt-BR" b="1" dirty="0" smtClean="0"/>
              <a:t>ou “PI”. Ou seja, o sinal do erro é multiplicado por um ganho </a:t>
            </a:r>
            <a:r>
              <a:rPr lang="pt-BR" b="1" i="1" dirty="0" smtClean="0"/>
              <a:t>K</a:t>
            </a:r>
            <a:r>
              <a:rPr lang="pt-BR" b="1" i="1" baseline="-25000" dirty="0" smtClean="0"/>
              <a:t>P</a:t>
            </a:r>
            <a:r>
              <a:rPr lang="pt-BR" b="1" dirty="0" smtClean="0"/>
              <a:t> , e o resultado é somado ao produto da integral do erro (entre o instante inicial e o instante considerado) multiplicada por um ganho </a:t>
            </a:r>
            <a:r>
              <a:rPr lang="pt-BR" b="1" i="1" dirty="0" smtClean="0"/>
              <a:t>K</a:t>
            </a:r>
            <a:r>
              <a:rPr lang="pt-BR" b="1" i="1" baseline="-25000" dirty="0" smtClean="0"/>
              <a:t>I</a:t>
            </a:r>
            <a:r>
              <a:rPr lang="pt-BR" b="1" dirty="0" smtClean="0"/>
              <a:t>. Esta operação é implementada num circuito eletrônico, que produz um sinal de tensão elétrica igual ao valor numérico calculado conforme o exposto. Este sinal opera uma válvula que controla o fluxo de vapor (medido em m</a:t>
            </a:r>
            <a:r>
              <a:rPr lang="pt-BR" b="1" baseline="30000" dirty="0" smtClean="0"/>
              <a:t>3</a:t>
            </a:r>
            <a:r>
              <a:rPr lang="pt-BR" b="1" dirty="0" smtClean="0"/>
              <a:t>/s)que </a:t>
            </a:r>
            <a:r>
              <a:rPr lang="pt-BR" b="1" u="sng" dirty="0" smtClean="0"/>
              <a:t>aquece a câmara</a:t>
            </a:r>
            <a:endParaRPr lang="pt-BR" u="sng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59390"/>
              </p:ext>
            </p:extLst>
          </p:nvPr>
        </p:nvGraphicFramePr>
        <p:xfrm>
          <a:off x="3152775" y="2763838"/>
          <a:ext cx="161925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ção" r:id="rId3" imgW="622080" imgH="393480" progId="Equation.3">
                  <p:embed/>
                </p:oleObj>
              </mc:Choice>
              <mc:Fallback>
                <p:oleObj name="Equação" r:id="rId3" imgW="622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2775" y="2763838"/>
                        <a:ext cx="1619250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3121794" y="2780928"/>
            <a:ext cx="1656184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>
            <a:off x="4777978" y="3319191"/>
            <a:ext cx="72402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321163"/>
              </p:ext>
            </p:extLst>
          </p:nvPr>
        </p:nvGraphicFramePr>
        <p:xfrm>
          <a:off x="4887913" y="2736850"/>
          <a:ext cx="9159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ção" r:id="rId5" imgW="393480" imgH="228600" progId="Equation.3">
                  <p:embed/>
                </p:oleObj>
              </mc:Choice>
              <mc:Fallback>
                <p:oleObj name="Equação" r:id="rId5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2736850"/>
                        <a:ext cx="9159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/>
          <p:nvPr/>
        </p:nvCxnSpPr>
        <p:spPr>
          <a:xfrm>
            <a:off x="2292666" y="3380013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551875"/>
              </p:ext>
            </p:extLst>
          </p:nvPr>
        </p:nvGraphicFramePr>
        <p:xfrm>
          <a:off x="2267744" y="2911798"/>
          <a:ext cx="6096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ção" r:id="rId7" imgW="342720" imgH="203040" progId="Equation.3">
                  <p:embed/>
                </p:oleObj>
              </mc:Choice>
              <mc:Fallback>
                <p:oleObj name="Equação" r:id="rId7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67744" y="2911798"/>
                        <a:ext cx="609600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1974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498" y="116632"/>
            <a:ext cx="91235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O fluxo de vapor determina a temperatura da câmara, que pode ser modelada por um sistema de primeira ordem. Ou seja, sendo a entrada o fluxo de vapor (produzido pelo controlador) e a saída, a temperatura da câmara, a relação entre ambos é uma função de transferência de primeira ordem. Admita, para a câmara, que a constante de tempo seja 10 segundos, e o ganho em regime permanente a um degrau unitário seja igual a 50</a:t>
            </a:r>
            <a:r>
              <a:rPr lang="pt-BR" b="1" baseline="30000" dirty="0" smtClean="0"/>
              <a:t>o</a:t>
            </a:r>
            <a:r>
              <a:rPr lang="pt-BR" b="1" dirty="0" smtClean="0"/>
              <a:t>C/(m</a:t>
            </a:r>
            <a:r>
              <a:rPr lang="pt-BR" b="1" baseline="30000" dirty="0" smtClean="0"/>
              <a:t>3</a:t>
            </a:r>
            <a:r>
              <a:rPr lang="pt-BR" b="1" dirty="0" smtClean="0"/>
              <a:t>/s). Ou seja, para uma entrada em degrau unitário no fluxo de vapor, a temperatura da câmara chega a 50</a:t>
            </a:r>
            <a:r>
              <a:rPr lang="pt-BR" b="1" baseline="30000" dirty="0" smtClean="0"/>
              <a:t>o</a:t>
            </a:r>
            <a:r>
              <a:rPr lang="pt-BR" b="1" dirty="0" smtClean="0"/>
              <a:t>C em regime permanente.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2524780" y="2633734"/>
            <a:ext cx="2012320" cy="10061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065161"/>
              </p:ext>
            </p:extLst>
          </p:nvPr>
        </p:nvGraphicFramePr>
        <p:xfrm>
          <a:off x="2979738" y="2682875"/>
          <a:ext cx="10588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ção" r:id="rId3" imgW="457200" imgH="393480" progId="Equation.3">
                  <p:embed/>
                </p:oleObj>
              </mc:Choice>
              <mc:Fallback>
                <p:oleObj name="Equação" r:id="rId3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9738" y="2682875"/>
                        <a:ext cx="1058862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de seta reta 4"/>
          <p:cNvCxnSpPr/>
          <p:nvPr/>
        </p:nvCxnSpPr>
        <p:spPr>
          <a:xfrm>
            <a:off x="4583674" y="3136813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033182"/>
              </p:ext>
            </p:extLst>
          </p:nvPr>
        </p:nvGraphicFramePr>
        <p:xfrm>
          <a:off x="4652888" y="2614613"/>
          <a:ext cx="711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ção" r:id="rId5" imgW="330120" imgH="203040" progId="Equation.3">
                  <p:embed/>
                </p:oleObj>
              </mc:Choice>
              <mc:Fallback>
                <p:oleObj name="Equação" r:id="rId5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888" y="2614613"/>
                        <a:ext cx="711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/>
          <p:cNvCxnSpPr/>
          <p:nvPr/>
        </p:nvCxnSpPr>
        <p:spPr>
          <a:xfrm>
            <a:off x="1745878" y="3219253"/>
            <a:ext cx="72402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968863"/>
              </p:ext>
            </p:extLst>
          </p:nvPr>
        </p:nvGraphicFramePr>
        <p:xfrm>
          <a:off x="1403350" y="2636838"/>
          <a:ext cx="917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ção" r:id="rId7" imgW="393480" imgH="228600" progId="Equation.3">
                  <p:embed/>
                </p:oleObj>
              </mc:Choice>
              <mc:Fallback>
                <p:oleObj name="Equação" r:id="rId7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636838"/>
                        <a:ext cx="9175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647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5828428" cy="1867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8292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103900" y="3441680"/>
            <a:ext cx="89361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Neste caso, admitimos uma relação imediata entre a abertura da porta (D(s)) e o fluxo de </a:t>
            </a:r>
            <a:r>
              <a:rPr lang="pt-BR" b="1" dirty="0" smtClean="0"/>
              <a:t>calor (Q(s)) </a:t>
            </a:r>
            <a:r>
              <a:rPr lang="pt-BR" b="1" dirty="0"/>
              <a:t>entre a sala e o ambiente externo. Ou seja, </a:t>
            </a:r>
            <a:r>
              <a:rPr lang="pt-BR" b="1" dirty="0" smtClean="0"/>
              <a:t>admitimos Q(s</a:t>
            </a:r>
            <a:r>
              <a:rPr lang="pt-BR" b="1" dirty="0"/>
              <a:t>) </a:t>
            </a:r>
            <a:r>
              <a:rPr lang="pt-BR" b="1" dirty="0" smtClean="0"/>
              <a:t>proporcional a D(s). </a:t>
            </a:r>
            <a:r>
              <a:rPr lang="pt-BR" b="1" dirty="0"/>
              <a:t>Tal fluxo de calor, atuando na sala com a porta totalmente aberta, provoca um decréscimo de 6 graus Celsius em sua temperatura, em regime permanente. Ou seja, esse ganho total (entra a abertura total da porta, sai o efeito na temperatura da sala) é de -6 em regime permanente.  </a:t>
            </a:r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Admitimos esse fluxo de calor, como sendo proporcional a um fluxo de vapor equivalente da câmara para o exterior. Assim. como </a:t>
            </a:r>
            <a:r>
              <a:rPr lang="pt-BR" b="1" dirty="0"/>
              <a:t>se trata da mesma sala</a:t>
            </a:r>
            <a:r>
              <a:rPr lang="pt-BR" b="1" dirty="0" smtClean="0"/>
              <a:t>,  </a:t>
            </a:r>
            <a:r>
              <a:rPr lang="pt-BR" b="1" dirty="0"/>
              <a:t>admitimos a mesma constante de tempo (tal constante é uma medida da rapidez com que a sala varia sua temperatura como resposta a uma excitação no fluxo de </a:t>
            </a:r>
            <a:r>
              <a:rPr lang="pt-BR" b="1" dirty="0" smtClean="0"/>
              <a:t>vapor </a:t>
            </a:r>
            <a:r>
              <a:rPr lang="pt-BR" b="1" dirty="0"/>
              <a:t>que a alimenta) já utilizada no item anterior. O novo diagrama fica:</a:t>
            </a:r>
          </a:p>
        </p:txBody>
      </p:sp>
      <p:graphicFrame>
        <p:nvGraphicFramePr>
          <p:cNvPr id="35" name="Obje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45824"/>
              </p:ext>
            </p:extLst>
          </p:nvPr>
        </p:nvGraphicFramePr>
        <p:xfrm>
          <a:off x="418169" y="2276872"/>
          <a:ext cx="3120435" cy="97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ção" r:id="rId4" imgW="1942920" imgH="609480" progId="Equation.3">
                  <p:embed/>
                </p:oleObj>
              </mc:Choice>
              <mc:Fallback>
                <p:oleObj name="Equação" r:id="rId4" imgW="194292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8169" y="2276872"/>
                        <a:ext cx="3120435" cy="978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tângulo 36"/>
          <p:cNvSpPr/>
          <p:nvPr/>
        </p:nvSpPr>
        <p:spPr>
          <a:xfrm>
            <a:off x="395536" y="40466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Como perturbação, consideremos a abertura da porta da câmara. Quando a porta fica totalmente aberta ( o que pode ser modelado por um degrau unitário) ,por um longo período de tempo, a temperatura da câmara decai de 6</a:t>
            </a:r>
            <a:r>
              <a:rPr lang="pt-BR" sz="2400" b="1" baseline="30000" dirty="0"/>
              <a:t>o</a:t>
            </a:r>
            <a:r>
              <a:rPr lang="pt-BR" sz="2400" b="1" dirty="0"/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1613550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ela 55"/>
          <p:cNvGrpSpPr/>
          <p:nvPr/>
        </p:nvGrpSpPr>
        <p:grpSpPr>
          <a:xfrm>
            <a:off x="738111" y="482489"/>
            <a:ext cx="6254719" cy="3689397"/>
            <a:chOff x="-80726" y="0"/>
            <a:chExt cx="4837511" cy="2781935"/>
          </a:xfrm>
        </p:grpSpPr>
        <p:sp>
          <p:nvSpPr>
            <p:cNvPr id="3" name="Retângulo 2"/>
            <p:cNvSpPr/>
            <p:nvPr/>
          </p:nvSpPr>
          <p:spPr>
            <a:xfrm>
              <a:off x="0" y="0"/>
              <a:ext cx="4756785" cy="2781935"/>
            </a:xfrm>
            <a:prstGeom prst="rect">
              <a:avLst/>
            </a:prstGeom>
            <a:ln>
              <a:noFill/>
            </a:ln>
          </p:spPr>
        </p:sp>
        <p:sp>
          <p:nvSpPr>
            <p:cNvPr id="4" name="Caixa de texto 67"/>
            <p:cNvSpPr txBox="1"/>
            <p:nvPr/>
          </p:nvSpPr>
          <p:spPr>
            <a:xfrm>
              <a:off x="2508111" y="281766"/>
              <a:ext cx="530253" cy="331029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b="1" dirty="0">
                  <a:effectLst/>
                  <a:latin typeface="Calibri"/>
                  <a:ea typeface="Calibri"/>
                  <a:cs typeface="Times New Roman"/>
                </a:rPr>
                <a:t>D(s)</a:t>
              </a:r>
              <a:endParaRPr lang="pt-BR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Caixa de texto 64"/>
            <p:cNvSpPr txBox="1"/>
            <p:nvPr/>
          </p:nvSpPr>
          <p:spPr>
            <a:xfrm>
              <a:off x="4122745" y="1251785"/>
              <a:ext cx="196621" cy="24325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+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Caixa de texto 63"/>
            <p:cNvSpPr txBox="1"/>
            <p:nvPr/>
          </p:nvSpPr>
          <p:spPr>
            <a:xfrm>
              <a:off x="3754171" y="1313334"/>
              <a:ext cx="291817" cy="269073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+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Caixa de texto 39"/>
            <p:cNvSpPr txBox="1"/>
            <p:nvPr/>
          </p:nvSpPr>
          <p:spPr>
            <a:xfrm>
              <a:off x="2302551" y="1594497"/>
              <a:ext cx="338790" cy="328502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+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8" name="Caixa de texto 40"/>
            <p:cNvSpPr txBox="1"/>
            <p:nvPr/>
          </p:nvSpPr>
          <p:spPr>
            <a:xfrm>
              <a:off x="454297" y="1310157"/>
              <a:ext cx="311285" cy="28434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+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Caixa de texto 41"/>
            <p:cNvSpPr txBox="1"/>
            <p:nvPr/>
          </p:nvSpPr>
          <p:spPr>
            <a:xfrm>
              <a:off x="833048" y="1594496"/>
              <a:ext cx="369651" cy="269538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_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0" name="Conector de seta reta 9"/>
            <p:cNvCxnSpPr/>
            <p:nvPr/>
          </p:nvCxnSpPr>
          <p:spPr>
            <a:xfrm>
              <a:off x="-80726" y="1592258"/>
              <a:ext cx="797668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1" name="Elipse 10"/>
            <p:cNvSpPr/>
            <p:nvPr/>
          </p:nvSpPr>
          <p:spPr>
            <a:xfrm>
              <a:off x="716942" y="1465799"/>
              <a:ext cx="262647" cy="27237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cxnSp>
          <p:nvCxnSpPr>
            <p:cNvPr id="12" name="Conector de seta reta 11"/>
            <p:cNvCxnSpPr/>
            <p:nvPr/>
          </p:nvCxnSpPr>
          <p:spPr>
            <a:xfrm flipV="1">
              <a:off x="979589" y="1577248"/>
              <a:ext cx="345500" cy="1501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Conector de seta reta 12"/>
            <p:cNvCxnSpPr/>
            <p:nvPr/>
          </p:nvCxnSpPr>
          <p:spPr>
            <a:xfrm>
              <a:off x="2523328" y="1590194"/>
              <a:ext cx="361144" cy="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Conector de seta reta 13"/>
            <p:cNvCxnSpPr/>
            <p:nvPr/>
          </p:nvCxnSpPr>
          <p:spPr>
            <a:xfrm>
              <a:off x="4297986" y="1576884"/>
              <a:ext cx="389106" cy="15103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Conector reto 14"/>
            <p:cNvCxnSpPr/>
            <p:nvPr/>
          </p:nvCxnSpPr>
          <p:spPr>
            <a:xfrm>
              <a:off x="4466816" y="1582533"/>
              <a:ext cx="9727" cy="593387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6" name="Conector reto 15"/>
            <p:cNvCxnSpPr/>
            <p:nvPr/>
          </p:nvCxnSpPr>
          <p:spPr>
            <a:xfrm flipH="1">
              <a:off x="833049" y="2175918"/>
              <a:ext cx="1741876" cy="9727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7" name="Conector de seta reta 16"/>
            <p:cNvCxnSpPr/>
            <p:nvPr/>
          </p:nvCxnSpPr>
          <p:spPr>
            <a:xfrm flipV="1">
              <a:off x="833048" y="1760465"/>
              <a:ext cx="0" cy="42518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8" name="Caixa de texto 50"/>
            <p:cNvSpPr txBox="1"/>
            <p:nvPr/>
          </p:nvSpPr>
          <p:spPr>
            <a:xfrm>
              <a:off x="36006" y="1251790"/>
              <a:ext cx="437745" cy="325902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R(s)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Caixa de texto 51"/>
            <p:cNvSpPr txBox="1"/>
            <p:nvPr/>
          </p:nvSpPr>
          <p:spPr>
            <a:xfrm>
              <a:off x="1325088" y="1190138"/>
              <a:ext cx="1183023" cy="678893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Caixa de texto 52"/>
            <p:cNvSpPr txBox="1"/>
            <p:nvPr/>
          </p:nvSpPr>
          <p:spPr>
            <a:xfrm>
              <a:off x="2935356" y="1251785"/>
              <a:ext cx="838276" cy="616794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" name="Caixa de texto 53"/>
            <p:cNvSpPr txBox="1"/>
            <p:nvPr/>
          </p:nvSpPr>
          <p:spPr>
            <a:xfrm>
              <a:off x="2574925" y="1991093"/>
              <a:ext cx="471830" cy="30155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b="1" dirty="0">
                  <a:effectLst/>
                  <a:latin typeface="Calibri"/>
                  <a:ea typeface="Calibri"/>
                  <a:cs typeface="Times New Roman"/>
                </a:rPr>
                <a:t>0,05</a:t>
              </a:r>
            </a:p>
          </p:txBody>
        </p:sp>
        <p:cxnSp>
          <p:nvCxnSpPr>
            <p:cNvPr id="22" name="Conector de seta reta 21"/>
            <p:cNvCxnSpPr/>
            <p:nvPr/>
          </p:nvCxnSpPr>
          <p:spPr>
            <a:xfrm flipH="1">
              <a:off x="3046360" y="2175549"/>
              <a:ext cx="1419877" cy="1196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Conector de seta reta 22"/>
            <p:cNvCxnSpPr/>
            <p:nvPr/>
          </p:nvCxnSpPr>
          <p:spPr>
            <a:xfrm>
              <a:off x="3773632" y="1572882"/>
              <a:ext cx="245620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24" name="Elipse 23"/>
            <p:cNvSpPr/>
            <p:nvPr/>
          </p:nvSpPr>
          <p:spPr>
            <a:xfrm>
              <a:off x="4018752" y="1454422"/>
              <a:ext cx="262255" cy="27178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25" name="Caixa de texto 58"/>
            <p:cNvSpPr txBox="1"/>
            <p:nvPr/>
          </p:nvSpPr>
          <p:spPr>
            <a:xfrm>
              <a:off x="3059257" y="281862"/>
              <a:ext cx="714375" cy="52514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6" name="Conector de seta reta 25"/>
            <p:cNvCxnSpPr/>
            <p:nvPr/>
          </p:nvCxnSpPr>
          <p:spPr>
            <a:xfrm>
              <a:off x="2698585" y="540748"/>
              <a:ext cx="360680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Conector reto 26"/>
            <p:cNvCxnSpPr>
              <a:stCxn id="25" idx="3"/>
            </p:cNvCxnSpPr>
            <p:nvPr/>
          </p:nvCxnSpPr>
          <p:spPr>
            <a:xfrm>
              <a:off x="3773632" y="544435"/>
              <a:ext cx="379545" cy="113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8" name="Conector de seta reta 27"/>
            <p:cNvCxnSpPr/>
            <p:nvPr/>
          </p:nvCxnSpPr>
          <p:spPr>
            <a:xfrm>
              <a:off x="4153716" y="545667"/>
              <a:ext cx="0" cy="908259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29" name="Caixa de texto 65"/>
            <p:cNvSpPr txBox="1"/>
            <p:nvPr/>
          </p:nvSpPr>
          <p:spPr>
            <a:xfrm>
              <a:off x="4317685" y="1260871"/>
              <a:ext cx="437503" cy="243208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Y(s)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349787"/>
              </p:ext>
            </p:extLst>
          </p:nvPr>
        </p:nvGraphicFramePr>
        <p:xfrm>
          <a:off x="4869295" y="876572"/>
          <a:ext cx="7810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ção" r:id="rId3" imgW="494870" imgH="406048" progId="Equation.3">
                  <p:embed/>
                </p:oleObj>
              </mc:Choice>
              <mc:Fallback>
                <p:oleObj name="Equação" r:id="rId3" imgW="494870" imgH="406048" progId="Equation.3">
                  <p:embed/>
                  <p:pic>
                    <p:nvPicPr>
                      <p:cNvPr id="0" name="Objeto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9295" y="876572"/>
                        <a:ext cx="7810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594594"/>
              </p:ext>
            </p:extLst>
          </p:nvPr>
        </p:nvGraphicFramePr>
        <p:xfrm>
          <a:off x="2699792" y="2103974"/>
          <a:ext cx="1301726" cy="82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ção" r:id="rId5" imgW="622080" imgH="393480" progId="Equation.3">
                  <p:embed/>
                </p:oleObj>
              </mc:Choice>
              <mc:Fallback>
                <p:oleObj name="Equação" r:id="rId5" imgW="622080" imgH="3934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103974"/>
                        <a:ext cx="1301726" cy="82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3118"/>
              </p:ext>
            </p:extLst>
          </p:nvPr>
        </p:nvGraphicFramePr>
        <p:xfrm>
          <a:off x="4762875" y="2210477"/>
          <a:ext cx="890811" cy="766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ção" r:id="rId7" imgW="457200" imgH="393480" progId="Equation.3">
                  <p:embed/>
                </p:oleObj>
              </mc:Choice>
              <mc:Fallback>
                <p:oleObj name="Equação" r:id="rId7" imgW="457200" imgH="3934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875" y="2210477"/>
                        <a:ext cx="890811" cy="766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ixaDeTexto 34"/>
          <p:cNvSpPr txBox="1"/>
          <p:nvPr/>
        </p:nvSpPr>
        <p:spPr>
          <a:xfrm>
            <a:off x="467544" y="4293096"/>
            <a:ext cx="3427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RESOLVA OS ITENS b) e d)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30341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aixa de texto 50"/>
          <p:cNvSpPr txBox="1"/>
          <p:nvPr/>
        </p:nvSpPr>
        <p:spPr>
          <a:xfrm>
            <a:off x="4845300" y="895789"/>
            <a:ext cx="1122759" cy="598966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1600" b="1" kern="0" dirty="0" smtClean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D</a:t>
            </a:r>
            <a:r>
              <a:rPr kumimoji="0" lang="pt-BR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(s).P(s)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53" name="Caixa de texto 41"/>
          <p:cNvSpPr txBox="1"/>
          <p:nvPr/>
        </p:nvSpPr>
        <p:spPr>
          <a:xfrm>
            <a:off x="2195736" y="1916832"/>
            <a:ext cx="313208" cy="261828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_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34" name="Conector de seta reta 33"/>
          <p:cNvCxnSpPr/>
          <p:nvPr/>
        </p:nvCxnSpPr>
        <p:spPr>
          <a:xfrm>
            <a:off x="5094594" y="1235837"/>
            <a:ext cx="12637" cy="5573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36" name="Caixa de texto 40"/>
          <p:cNvSpPr txBox="1"/>
          <p:nvPr/>
        </p:nvSpPr>
        <p:spPr>
          <a:xfrm>
            <a:off x="1820200" y="1628800"/>
            <a:ext cx="263754" cy="27620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2042741" y="1779990"/>
            <a:ext cx="222543" cy="264582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8" name="Conector de seta reta 37"/>
          <p:cNvCxnSpPr/>
          <p:nvPr/>
        </p:nvCxnSpPr>
        <p:spPr>
          <a:xfrm flipV="1">
            <a:off x="5234522" y="1930361"/>
            <a:ext cx="733537" cy="4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9" name="Conector reto 38"/>
          <p:cNvCxnSpPr/>
          <p:nvPr/>
        </p:nvCxnSpPr>
        <p:spPr>
          <a:xfrm>
            <a:off x="5571229" y="1930480"/>
            <a:ext cx="8242" cy="57641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40" name="Conector reto 39"/>
          <p:cNvCxnSpPr/>
          <p:nvPr/>
        </p:nvCxnSpPr>
        <p:spPr>
          <a:xfrm flipH="1">
            <a:off x="2141120" y="2469438"/>
            <a:ext cx="1053699" cy="980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41" name="Conector de seta reta 40"/>
          <p:cNvCxnSpPr/>
          <p:nvPr/>
        </p:nvCxnSpPr>
        <p:spPr>
          <a:xfrm flipV="1">
            <a:off x="2141119" y="2066227"/>
            <a:ext cx="0" cy="41301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2" name="Caixa de texto 50"/>
          <p:cNvSpPr txBox="1"/>
          <p:nvPr/>
        </p:nvSpPr>
        <p:spPr>
          <a:xfrm>
            <a:off x="1267232" y="1969387"/>
            <a:ext cx="606469" cy="423352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R(s)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43" name="Caixa de texto 51"/>
          <p:cNvSpPr txBox="1"/>
          <p:nvPr/>
        </p:nvSpPr>
        <p:spPr>
          <a:xfrm>
            <a:off x="2733469" y="1628800"/>
            <a:ext cx="657205" cy="566872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44" name="Caixa de texto 52"/>
          <p:cNvSpPr txBox="1"/>
          <p:nvPr/>
        </p:nvSpPr>
        <p:spPr>
          <a:xfrm>
            <a:off x="3995936" y="1642003"/>
            <a:ext cx="602334" cy="52924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45" name="Conector de seta reta 44"/>
          <p:cNvCxnSpPr/>
          <p:nvPr/>
        </p:nvCxnSpPr>
        <p:spPr>
          <a:xfrm flipH="1">
            <a:off x="4016476" y="2475247"/>
            <a:ext cx="1584814" cy="581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46" name="Objeto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83350"/>
              </p:ext>
            </p:extLst>
          </p:nvPr>
        </p:nvGraphicFramePr>
        <p:xfrm>
          <a:off x="2879552" y="1747807"/>
          <a:ext cx="423212" cy="284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ção" r:id="rId3" imgW="330120" imgH="203040" progId="Equation.3">
                  <p:embed/>
                </p:oleObj>
              </mc:Choice>
              <mc:Fallback>
                <p:oleObj name="Equação" r:id="rId3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552" y="1747807"/>
                        <a:ext cx="423212" cy="284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to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401470"/>
              </p:ext>
            </p:extLst>
          </p:nvPr>
        </p:nvGraphicFramePr>
        <p:xfrm>
          <a:off x="4160338" y="1730392"/>
          <a:ext cx="423276" cy="284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ção" r:id="rId5" imgW="330120" imgH="203040" progId="Equation.3">
                  <p:embed/>
                </p:oleObj>
              </mc:Choice>
              <mc:Fallback>
                <p:oleObj name="Equação" r:id="rId5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338" y="1730392"/>
                        <a:ext cx="423276" cy="284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Conector de seta reta 47"/>
          <p:cNvCxnSpPr/>
          <p:nvPr/>
        </p:nvCxnSpPr>
        <p:spPr>
          <a:xfrm>
            <a:off x="3442077" y="1912281"/>
            <a:ext cx="562949" cy="13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9" name="Caixa de texto 53"/>
          <p:cNvSpPr txBox="1"/>
          <p:nvPr/>
        </p:nvSpPr>
        <p:spPr>
          <a:xfrm>
            <a:off x="3194819" y="2272736"/>
            <a:ext cx="810207" cy="44862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dirty="0" smtClean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H(s)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50" name="Conector de seta reta 49"/>
          <p:cNvCxnSpPr>
            <a:stCxn id="37" idx="6"/>
            <a:endCxn id="43" idx="1"/>
          </p:cNvCxnSpPr>
          <p:nvPr/>
        </p:nvCxnSpPr>
        <p:spPr>
          <a:xfrm flipV="1">
            <a:off x="2265284" y="1912236"/>
            <a:ext cx="468185" cy="4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1" name="Conector de seta reta 50"/>
          <p:cNvCxnSpPr/>
          <p:nvPr/>
        </p:nvCxnSpPr>
        <p:spPr>
          <a:xfrm>
            <a:off x="1276207" y="1912281"/>
            <a:ext cx="67587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54" name="Elipse 53"/>
          <p:cNvSpPr/>
          <p:nvPr/>
        </p:nvSpPr>
        <p:spPr>
          <a:xfrm>
            <a:off x="4983323" y="1793176"/>
            <a:ext cx="222543" cy="264582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5" name="Conector de seta reta 54"/>
          <p:cNvCxnSpPr>
            <a:stCxn id="44" idx="3"/>
            <a:endCxn id="54" idx="2"/>
          </p:cNvCxnSpPr>
          <p:nvPr/>
        </p:nvCxnSpPr>
        <p:spPr>
          <a:xfrm>
            <a:off x="4598270" y="1906626"/>
            <a:ext cx="385053" cy="1884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62" name="Caixa de texto 41"/>
          <p:cNvSpPr txBox="1"/>
          <p:nvPr/>
        </p:nvSpPr>
        <p:spPr>
          <a:xfrm>
            <a:off x="5148064" y="1556792"/>
            <a:ext cx="313208" cy="261828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3" name="Caixa de texto 40"/>
          <p:cNvSpPr txBox="1"/>
          <p:nvPr/>
        </p:nvSpPr>
        <p:spPr>
          <a:xfrm>
            <a:off x="4713423" y="1640625"/>
            <a:ext cx="263754" cy="27620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487216"/>
              </p:ext>
            </p:extLst>
          </p:nvPr>
        </p:nvGraphicFramePr>
        <p:xfrm>
          <a:off x="539750" y="2924176"/>
          <a:ext cx="5061540" cy="181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ção" r:id="rId7" imgW="3009600" imgH="1079280" progId="Equation.3">
                  <p:embed/>
                </p:oleObj>
              </mc:Choice>
              <mc:Fallback>
                <p:oleObj name="Equação" r:id="rId7" imgW="3009600" imgH="1079280" progId="Equation.3">
                  <p:embed/>
                  <p:pic>
                    <p:nvPicPr>
                      <p:cNvPr id="0" name="Objeto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24176"/>
                        <a:ext cx="5061540" cy="1815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685375"/>
              </p:ext>
            </p:extLst>
          </p:nvPr>
        </p:nvGraphicFramePr>
        <p:xfrm>
          <a:off x="726357" y="4725144"/>
          <a:ext cx="77438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ção" r:id="rId9" imgW="3467100" imgH="419100" progId="Equation.3">
                  <p:embed/>
                </p:oleObj>
              </mc:Choice>
              <mc:Fallback>
                <p:oleObj name="Equação" r:id="rId9" imgW="3467100" imgH="4191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357" y="4725144"/>
                        <a:ext cx="7743825" cy="9366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077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aixa de texto 50"/>
          <p:cNvSpPr txBox="1"/>
          <p:nvPr/>
        </p:nvSpPr>
        <p:spPr>
          <a:xfrm>
            <a:off x="4845300" y="895789"/>
            <a:ext cx="1122759" cy="598966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1600" b="1" kern="0" dirty="0" smtClean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D</a:t>
            </a:r>
            <a:r>
              <a:rPr kumimoji="0" lang="pt-BR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(s).P(s)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53" name="Caixa de texto 41"/>
          <p:cNvSpPr txBox="1"/>
          <p:nvPr/>
        </p:nvSpPr>
        <p:spPr>
          <a:xfrm>
            <a:off x="2195736" y="1916832"/>
            <a:ext cx="313208" cy="261828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_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34" name="Conector de seta reta 33"/>
          <p:cNvCxnSpPr/>
          <p:nvPr/>
        </p:nvCxnSpPr>
        <p:spPr>
          <a:xfrm>
            <a:off x="5094594" y="1235837"/>
            <a:ext cx="12637" cy="5573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36" name="Caixa de texto 40"/>
          <p:cNvSpPr txBox="1"/>
          <p:nvPr/>
        </p:nvSpPr>
        <p:spPr>
          <a:xfrm>
            <a:off x="1820200" y="1628800"/>
            <a:ext cx="263754" cy="27620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2042741" y="1779990"/>
            <a:ext cx="222543" cy="264582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8" name="Conector de seta reta 37"/>
          <p:cNvCxnSpPr/>
          <p:nvPr/>
        </p:nvCxnSpPr>
        <p:spPr>
          <a:xfrm flipV="1">
            <a:off x="5234522" y="1930361"/>
            <a:ext cx="733537" cy="4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9" name="Conector reto 38"/>
          <p:cNvCxnSpPr/>
          <p:nvPr/>
        </p:nvCxnSpPr>
        <p:spPr>
          <a:xfrm>
            <a:off x="4777151" y="1902616"/>
            <a:ext cx="8242" cy="57641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40" name="Conector reto 39"/>
          <p:cNvCxnSpPr/>
          <p:nvPr/>
        </p:nvCxnSpPr>
        <p:spPr>
          <a:xfrm flipH="1">
            <a:off x="2141120" y="2469438"/>
            <a:ext cx="1053699" cy="980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41" name="Conector de seta reta 40"/>
          <p:cNvCxnSpPr/>
          <p:nvPr/>
        </p:nvCxnSpPr>
        <p:spPr>
          <a:xfrm flipV="1">
            <a:off x="2141119" y="2066227"/>
            <a:ext cx="0" cy="41301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2" name="Caixa de texto 50"/>
          <p:cNvSpPr txBox="1"/>
          <p:nvPr/>
        </p:nvSpPr>
        <p:spPr>
          <a:xfrm>
            <a:off x="1267232" y="1969387"/>
            <a:ext cx="606469" cy="423352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R(s)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43" name="Caixa de texto 51"/>
          <p:cNvSpPr txBox="1"/>
          <p:nvPr/>
        </p:nvSpPr>
        <p:spPr>
          <a:xfrm>
            <a:off x="2733469" y="1628800"/>
            <a:ext cx="657205" cy="566872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44" name="Caixa de texto 52"/>
          <p:cNvSpPr txBox="1"/>
          <p:nvPr/>
        </p:nvSpPr>
        <p:spPr>
          <a:xfrm>
            <a:off x="3995936" y="1642003"/>
            <a:ext cx="602334" cy="52924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45" name="Conector de seta reta 44"/>
          <p:cNvCxnSpPr/>
          <p:nvPr/>
        </p:nvCxnSpPr>
        <p:spPr>
          <a:xfrm flipH="1" flipV="1">
            <a:off x="4016476" y="2481057"/>
            <a:ext cx="760675" cy="1599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46" name="Objeto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940066"/>
              </p:ext>
            </p:extLst>
          </p:nvPr>
        </p:nvGraphicFramePr>
        <p:xfrm>
          <a:off x="2879552" y="1747807"/>
          <a:ext cx="423212" cy="284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ção" r:id="rId3" imgW="330120" imgH="203040" progId="Equation.3">
                  <p:embed/>
                </p:oleObj>
              </mc:Choice>
              <mc:Fallback>
                <p:oleObj name="Equação" r:id="rId3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552" y="1747807"/>
                        <a:ext cx="423212" cy="284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to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909148"/>
              </p:ext>
            </p:extLst>
          </p:nvPr>
        </p:nvGraphicFramePr>
        <p:xfrm>
          <a:off x="4160338" y="1730392"/>
          <a:ext cx="423276" cy="284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ção" r:id="rId5" imgW="330120" imgH="203040" progId="Equation.3">
                  <p:embed/>
                </p:oleObj>
              </mc:Choice>
              <mc:Fallback>
                <p:oleObj name="Equação" r:id="rId5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338" y="1730392"/>
                        <a:ext cx="423276" cy="284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Conector de seta reta 47"/>
          <p:cNvCxnSpPr/>
          <p:nvPr/>
        </p:nvCxnSpPr>
        <p:spPr>
          <a:xfrm>
            <a:off x="3442077" y="1912281"/>
            <a:ext cx="562949" cy="13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9" name="Caixa de texto 53"/>
          <p:cNvSpPr txBox="1"/>
          <p:nvPr/>
        </p:nvSpPr>
        <p:spPr>
          <a:xfrm>
            <a:off x="3194819" y="2272736"/>
            <a:ext cx="810207" cy="44862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dirty="0" smtClean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H(s)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cxnSp>
        <p:nvCxnSpPr>
          <p:cNvPr id="50" name="Conector de seta reta 49"/>
          <p:cNvCxnSpPr>
            <a:stCxn id="37" idx="6"/>
            <a:endCxn id="43" idx="1"/>
          </p:cNvCxnSpPr>
          <p:nvPr/>
        </p:nvCxnSpPr>
        <p:spPr>
          <a:xfrm flipV="1">
            <a:off x="2265284" y="1912236"/>
            <a:ext cx="468185" cy="4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1" name="Conector de seta reta 50"/>
          <p:cNvCxnSpPr/>
          <p:nvPr/>
        </p:nvCxnSpPr>
        <p:spPr>
          <a:xfrm>
            <a:off x="1276207" y="1912281"/>
            <a:ext cx="67587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54" name="Elipse 53"/>
          <p:cNvSpPr/>
          <p:nvPr/>
        </p:nvSpPr>
        <p:spPr>
          <a:xfrm>
            <a:off x="4983323" y="1793176"/>
            <a:ext cx="222543" cy="264582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5" name="Conector de seta reta 54"/>
          <p:cNvCxnSpPr>
            <a:stCxn id="44" idx="3"/>
            <a:endCxn id="54" idx="2"/>
          </p:cNvCxnSpPr>
          <p:nvPr/>
        </p:nvCxnSpPr>
        <p:spPr>
          <a:xfrm>
            <a:off x="4598270" y="1906626"/>
            <a:ext cx="385053" cy="1884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62" name="Caixa de texto 41"/>
          <p:cNvSpPr txBox="1"/>
          <p:nvPr/>
        </p:nvSpPr>
        <p:spPr>
          <a:xfrm>
            <a:off x="5148064" y="1556792"/>
            <a:ext cx="313208" cy="261828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63" name="Caixa de texto 40"/>
          <p:cNvSpPr txBox="1"/>
          <p:nvPr/>
        </p:nvSpPr>
        <p:spPr>
          <a:xfrm>
            <a:off x="4713423" y="1640625"/>
            <a:ext cx="263754" cy="27620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+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146107"/>
              </p:ext>
            </p:extLst>
          </p:nvPr>
        </p:nvGraphicFramePr>
        <p:xfrm>
          <a:off x="1519238" y="3213100"/>
          <a:ext cx="59277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ção" r:id="rId7" imgW="2654280" imgH="419040" progId="Equation.3">
                  <p:embed/>
                </p:oleObj>
              </mc:Choice>
              <mc:Fallback>
                <p:oleObj name="Equação" r:id="rId7" imgW="2654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213100"/>
                        <a:ext cx="5927725" cy="9366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988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330824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u="sng" dirty="0" smtClean="0"/>
              <a:t>EXERCÍCIO:</a:t>
            </a:r>
          </a:p>
          <a:p>
            <a:r>
              <a:rPr lang="pt-BR" b="1" dirty="0" smtClean="0"/>
              <a:t>Considere o pêndulo invertido da figura abaixo</a:t>
            </a:r>
            <a:r>
              <a:rPr lang="pt-BR" b="1" dirty="0" smtClean="0"/>
              <a:t>. No </a:t>
            </a:r>
            <a:r>
              <a:rPr lang="pt-BR" b="1" dirty="0" smtClean="0"/>
              <a:t>intuito de estabilizá-lo, desenvolve-se um </a:t>
            </a:r>
          </a:p>
          <a:p>
            <a:r>
              <a:rPr lang="pt-BR" b="1" dirty="0" err="1" smtClean="0"/>
              <a:t>servo-mecanismo</a:t>
            </a:r>
            <a:r>
              <a:rPr lang="pt-BR" b="1" dirty="0" smtClean="0"/>
              <a:t> , o qual inclui um  sensor de posição angular, que transforma o deslocamento </a:t>
            </a:r>
          </a:p>
          <a:p>
            <a:r>
              <a:rPr lang="pt-BR" b="1" dirty="0" smtClean="0"/>
              <a:t>do pêndulo em relação à vertical num sinal de tensão, através da constante </a:t>
            </a:r>
            <a:r>
              <a:rPr lang="pt-BR" b="1" dirty="0" err="1" smtClean="0"/>
              <a:t>kP</a:t>
            </a:r>
            <a:r>
              <a:rPr lang="pt-BR" b="1" dirty="0" smtClean="0"/>
              <a:t>=1. Tal sinal é </a:t>
            </a:r>
          </a:p>
          <a:p>
            <a:r>
              <a:rPr lang="pt-BR" b="1" dirty="0" smtClean="0"/>
              <a:t>comparado com uma tensão de referência, que representa a posição desejada do pêndulo na </a:t>
            </a:r>
          </a:p>
          <a:p>
            <a:r>
              <a:rPr lang="pt-BR" b="1" dirty="0" smtClean="0"/>
              <a:t>condição vertical.  </a:t>
            </a:r>
          </a:p>
          <a:p>
            <a:endParaRPr lang="pt-BR" b="1" dirty="0"/>
          </a:p>
          <a:p>
            <a:r>
              <a:rPr lang="pt-BR" b="1" dirty="0" smtClean="0"/>
              <a:t>A diferença entre essas duas tensões e sua derivada são multiplicadas, separadamente</a:t>
            </a:r>
          </a:p>
          <a:p>
            <a:r>
              <a:rPr lang="pt-BR" b="1" dirty="0" smtClean="0"/>
              <a:t>, num circuito de controle, pelas constantes K</a:t>
            </a:r>
            <a:r>
              <a:rPr lang="pt-BR" b="1" dirty="0" smtClean="0">
                <a:latin typeface="Calibri"/>
                <a:cs typeface="Calibri"/>
              </a:rPr>
              <a:t>Ɵ e K</a:t>
            </a:r>
            <a:r>
              <a:rPr lang="el-GR" b="1" dirty="0" smtClean="0">
                <a:latin typeface="Calibri"/>
                <a:cs typeface="Calibri"/>
              </a:rPr>
              <a:t>ω</a:t>
            </a:r>
            <a:r>
              <a:rPr lang="pt-BR" b="1" dirty="0" smtClean="0">
                <a:latin typeface="Calibri"/>
                <a:cs typeface="Calibri"/>
              </a:rPr>
              <a:t>, respectivamente. Essas parcelas </a:t>
            </a:r>
          </a:p>
          <a:p>
            <a:r>
              <a:rPr lang="pt-BR" b="1" dirty="0" smtClean="0">
                <a:latin typeface="Calibri"/>
                <a:cs typeface="Calibri"/>
              </a:rPr>
              <a:t>são </a:t>
            </a:r>
            <a:r>
              <a:rPr lang="pt-BR" b="1" dirty="0" smtClean="0">
                <a:cs typeface="Calibri"/>
              </a:rPr>
              <a:t>somadas, r</a:t>
            </a:r>
            <a:r>
              <a:rPr lang="pt-BR" b="1" dirty="0" smtClean="0">
                <a:latin typeface="Calibri"/>
                <a:cs typeface="Calibri"/>
              </a:rPr>
              <a:t>esultando no valor da tensão de armadura aplicada num motor elétrico. </a:t>
            </a:r>
          </a:p>
          <a:p>
            <a:endParaRPr lang="pt-BR" b="1" dirty="0" smtClean="0">
              <a:latin typeface="Calibri"/>
              <a:cs typeface="Calibri"/>
            </a:endParaRPr>
          </a:p>
          <a:p>
            <a:r>
              <a:rPr lang="pt-BR" b="1" dirty="0" smtClean="0">
                <a:latin typeface="Calibri"/>
                <a:cs typeface="Calibri"/>
              </a:rPr>
              <a:t>A tensão na armadura, Va, é dividida entre a perda na armadura, cuja a resistência é Ra, </a:t>
            </a:r>
          </a:p>
          <a:p>
            <a:r>
              <a:rPr lang="pt-BR" b="1" dirty="0" smtClean="0">
                <a:latin typeface="Calibri"/>
                <a:cs typeface="Calibri"/>
              </a:rPr>
              <a:t>e a perda devido à força </a:t>
            </a:r>
            <a:r>
              <a:rPr lang="pt-BR" b="1" dirty="0" err="1" smtClean="0">
                <a:latin typeface="Calibri"/>
                <a:cs typeface="Calibri"/>
              </a:rPr>
              <a:t>contra-eletromotriz</a:t>
            </a:r>
            <a:r>
              <a:rPr lang="pt-BR" b="1" dirty="0" smtClean="0">
                <a:latin typeface="Calibri"/>
                <a:cs typeface="Calibri"/>
              </a:rPr>
              <a:t>, proporcional à velocidade angular do </a:t>
            </a:r>
          </a:p>
          <a:p>
            <a:r>
              <a:rPr lang="pt-BR" b="1" dirty="0" smtClean="0">
                <a:latin typeface="Calibri"/>
                <a:cs typeface="Calibri"/>
              </a:rPr>
              <a:t>motor de acordo com a constante </a:t>
            </a:r>
            <a:r>
              <a:rPr lang="pt-BR" b="1" dirty="0" err="1" smtClean="0">
                <a:latin typeface="Calibri"/>
                <a:cs typeface="Calibri"/>
              </a:rPr>
              <a:t>kE</a:t>
            </a:r>
            <a:r>
              <a:rPr lang="pt-BR" b="1" dirty="0" smtClean="0">
                <a:latin typeface="Calibri"/>
                <a:cs typeface="Calibri"/>
              </a:rPr>
              <a:t>. O torque produzido pelo motor é proporcional à </a:t>
            </a:r>
          </a:p>
          <a:p>
            <a:r>
              <a:rPr lang="pt-BR" b="1" dirty="0" smtClean="0">
                <a:latin typeface="Calibri"/>
                <a:cs typeface="Calibri"/>
              </a:rPr>
              <a:t>corrente de armadura, de acordo com a constante </a:t>
            </a:r>
            <a:r>
              <a:rPr lang="pt-BR" b="1" dirty="0" err="1" smtClean="0">
                <a:latin typeface="Calibri"/>
                <a:cs typeface="Calibri"/>
              </a:rPr>
              <a:t>kT</a:t>
            </a:r>
            <a:r>
              <a:rPr lang="pt-BR" b="1" dirty="0" smtClean="0">
                <a:latin typeface="Calibri"/>
                <a:cs typeface="Calibri"/>
              </a:rPr>
              <a:t>. </a:t>
            </a:r>
            <a:endParaRPr lang="pt-BR" b="1" dirty="0"/>
          </a:p>
          <a:p>
            <a:r>
              <a:rPr lang="pt-BR" b="1" dirty="0" smtClean="0">
                <a:latin typeface="Calibri"/>
                <a:cs typeface="Calibri"/>
              </a:rPr>
              <a:t>1- Escreva as equações de movimento do pêndulo (linearize) e as equações </a:t>
            </a:r>
            <a:r>
              <a:rPr lang="pt-BR" b="1" dirty="0" err="1" smtClean="0">
                <a:latin typeface="Calibri"/>
                <a:cs typeface="Calibri"/>
              </a:rPr>
              <a:t>eletro-mecânicas</a:t>
            </a:r>
            <a:r>
              <a:rPr lang="pt-BR" b="1" dirty="0" smtClean="0">
                <a:latin typeface="Calibri"/>
                <a:cs typeface="Calibri"/>
              </a:rPr>
              <a:t> </a:t>
            </a:r>
          </a:p>
          <a:p>
            <a:r>
              <a:rPr lang="pt-BR" b="1" dirty="0" smtClean="0">
                <a:latin typeface="Calibri"/>
                <a:cs typeface="Calibri"/>
              </a:rPr>
              <a:t>do motor.</a:t>
            </a:r>
          </a:p>
          <a:p>
            <a:r>
              <a:rPr lang="pt-BR" b="1" dirty="0" smtClean="0">
                <a:latin typeface="Calibri"/>
                <a:cs typeface="Calibri"/>
              </a:rPr>
              <a:t>2- Desenhe o diagrama de blocos do sistema e calcule sua função de transferência em malha </a:t>
            </a:r>
          </a:p>
          <a:p>
            <a:r>
              <a:rPr lang="pt-BR" b="1" dirty="0" smtClean="0">
                <a:latin typeface="Calibri"/>
                <a:cs typeface="Calibri"/>
              </a:rPr>
              <a:t>Fechada, que relaciona a posição angular do pêndulo com a tensão de referência.</a:t>
            </a:r>
            <a:endParaRPr lang="pt-BR" b="1" dirty="0">
              <a:latin typeface="Calibri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10" y="5301209"/>
            <a:ext cx="1535131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84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4530508" y="5949280"/>
            <a:ext cx="6895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949982"/>
              </p:ext>
            </p:extLst>
          </p:nvPr>
        </p:nvGraphicFramePr>
        <p:xfrm>
          <a:off x="3057858" y="260648"/>
          <a:ext cx="4426597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ção" r:id="rId3" imgW="1854000" imgH="723600" progId="Equation.3">
                  <p:embed/>
                </p:oleObj>
              </mc:Choice>
              <mc:Fallback>
                <p:oleObj name="Equação" r:id="rId3" imgW="185400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7858" y="260648"/>
                        <a:ext cx="4426597" cy="172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2" y="2215201"/>
            <a:ext cx="279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Circuito de Controle</a:t>
            </a:r>
            <a:r>
              <a:rPr lang="pt-BR" sz="2000" b="1" dirty="0" smtClean="0"/>
              <a:t>:</a:t>
            </a:r>
            <a:endParaRPr lang="pt-BR" sz="20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544545"/>
              </p:ext>
            </p:extLst>
          </p:nvPr>
        </p:nvGraphicFramePr>
        <p:xfrm>
          <a:off x="546148" y="2676866"/>
          <a:ext cx="4606925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ção" r:id="rId5" imgW="1815840" imgH="711000" progId="Equation.3">
                  <p:embed/>
                </p:oleObj>
              </mc:Choice>
              <mc:Fallback>
                <p:oleObj name="Equação" r:id="rId5" imgW="181584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6148" y="2676866"/>
                        <a:ext cx="4606925" cy="180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/>
          <p:cNvCxnSpPr/>
          <p:nvPr/>
        </p:nvCxnSpPr>
        <p:spPr>
          <a:xfrm>
            <a:off x="1115616" y="5157192"/>
            <a:ext cx="108012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e 6"/>
          <p:cNvSpPr/>
          <p:nvPr/>
        </p:nvSpPr>
        <p:spPr>
          <a:xfrm>
            <a:off x="2195736" y="4869160"/>
            <a:ext cx="500108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2445790" y="5445224"/>
            <a:ext cx="0" cy="86409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2695844" y="5157192"/>
            <a:ext cx="72402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80962"/>
              </p:ext>
            </p:extLst>
          </p:nvPr>
        </p:nvGraphicFramePr>
        <p:xfrm>
          <a:off x="3419872" y="4851575"/>
          <a:ext cx="1682006" cy="593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ção" r:id="rId7" imgW="647640" imgH="228600" progId="Equation.3">
                  <p:embed/>
                </p:oleObj>
              </mc:Choice>
              <mc:Fallback>
                <p:oleObj name="Equação" r:id="rId7" imgW="647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9872" y="4851575"/>
                        <a:ext cx="1682006" cy="593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tângulo 15"/>
          <p:cNvSpPr/>
          <p:nvPr/>
        </p:nvSpPr>
        <p:spPr>
          <a:xfrm>
            <a:off x="3419872" y="4653136"/>
            <a:ext cx="1656184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661977"/>
              </p:ext>
            </p:extLst>
          </p:nvPr>
        </p:nvGraphicFramePr>
        <p:xfrm>
          <a:off x="895350" y="4508500"/>
          <a:ext cx="11826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ção" r:id="rId9" imgW="507960" imgH="241200" progId="Equation.3">
                  <p:embed/>
                </p:oleObj>
              </mc:Choice>
              <mc:Fallback>
                <p:oleObj name="Equação" r:id="rId9" imgW="507960" imgH="2412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4508500"/>
                        <a:ext cx="11826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2001198" y="46383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+</a:t>
            </a:r>
            <a:endParaRPr lang="pt-BR" sz="24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132516" y="5301208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-</a:t>
            </a:r>
            <a:endParaRPr lang="pt-BR" sz="2400" b="1" dirty="0"/>
          </a:p>
        </p:txBody>
      </p:sp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305855"/>
              </p:ext>
            </p:extLst>
          </p:nvPr>
        </p:nvGraphicFramePr>
        <p:xfrm>
          <a:off x="2681101" y="5778646"/>
          <a:ext cx="15668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ção" r:id="rId11" imgW="672840" imgH="228600" progId="Equation.3">
                  <p:embed/>
                </p:oleObj>
              </mc:Choice>
              <mc:Fallback>
                <p:oleObj name="Equação" r:id="rId11" imgW="672840" imgH="228600" progId="Equation.3">
                  <p:embed/>
                  <p:pic>
                    <p:nvPicPr>
                      <p:cNvPr id="0" name="Obje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101" y="5778646"/>
                        <a:ext cx="15668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Conector de seta reta 22"/>
          <p:cNvCxnSpPr/>
          <p:nvPr/>
        </p:nvCxnSpPr>
        <p:spPr>
          <a:xfrm flipH="1">
            <a:off x="2462064" y="6309320"/>
            <a:ext cx="2037928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716016" y="60932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1</a:t>
            </a:r>
            <a:endParaRPr lang="pt-BR" sz="2400" b="1" dirty="0"/>
          </a:p>
        </p:txBody>
      </p:sp>
      <p:cxnSp>
        <p:nvCxnSpPr>
          <p:cNvPr id="27" name="Conector de seta reta 26"/>
          <p:cNvCxnSpPr/>
          <p:nvPr/>
        </p:nvCxnSpPr>
        <p:spPr>
          <a:xfrm flipH="1">
            <a:off x="5220072" y="6324128"/>
            <a:ext cx="79208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224226"/>
              </p:ext>
            </p:extLst>
          </p:nvPr>
        </p:nvGraphicFramePr>
        <p:xfrm>
          <a:off x="5580112" y="5820775"/>
          <a:ext cx="432048" cy="473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ção" r:id="rId13" imgW="126720" imgH="177480" progId="Equation.3">
                  <p:embed/>
                </p:oleObj>
              </mc:Choice>
              <mc:Fallback>
                <p:oleObj name="Equação" r:id="rId13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580112" y="5820775"/>
                        <a:ext cx="432048" cy="473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Conector de seta reta 29"/>
          <p:cNvCxnSpPr/>
          <p:nvPr/>
        </p:nvCxnSpPr>
        <p:spPr>
          <a:xfrm>
            <a:off x="5076056" y="5191399"/>
            <a:ext cx="72402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457357"/>
              </p:ext>
            </p:extLst>
          </p:nvPr>
        </p:nvGraphicFramePr>
        <p:xfrm>
          <a:off x="5199063" y="4608513"/>
          <a:ext cx="8874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ção" r:id="rId15" imgW="380880" imgH="228600" progId="Equation.3">
                  <p:embed/>
                </p:oleObj>
              </mc:Choice>
              <mc:Fallback>
                <p:oleObj name="Equação" r:id="rId15" imgW="380880" imgH="228600" progId="Equation.3">
                  <p:embed/>
                  <p:pic>
                    <p:nvPicPr>
                      <p:cNvPr id="0" name="Obje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4608513"/>
                        <a:ext cx="8874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777633"/>
              </p:ext>
            </p:extLst>
          </p:nvPr>
        </p:nvGraphicFramePr>
        <p:xfrm>
          <a:off x="3892550" y="3302000"/>
          <a:ext cx="1358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Equação" r:id="rId17" imgW="1358640" imgH="253800" progId="Equation.3">
                  <p:embed/>
                </p:oleObj>
              </mc:Choice>
              <mc:Fallback>
                <p:oleObj name="Equação" r:id="rId17" imgW="13586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892550" y="3302000"/>
                        <a:ext cx="13589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94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146209"/>
              </p:ext>
            </p:extLst>
          </p:nvPr>
        </p:nvGraphicFramePr>
        <p:xfrm>
          <a:off x="2123728" y="188640"/>
          <a:ext cx="4979987" cy="313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ção" r:id="rId3" imgW="1854000" imgH="1168200" progId="Equation.3">
                  <p:embed/>
                </p:oleObj>
              </mc:Choice>
              <mc:Fallback>
                <p:oleObj name="Equação" r:id="rId3" imgW="1854000" imgH="11682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88640"/>
                        <a:ext cx="4979987" cy="313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3008833" y="4227910"/>
            <a:ext cx="1131119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848832"/>
              </p:ext>
            </p:extLst>
          </p:nvPr>
        </p:nvGraphicFramePr>
        <p:xfrm>
          <a:off x="3131840" y="3645024"/>
          <a:ext cx="8874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ção" r:id="rId5" imgW="380880" imgH="228600" progId="Equation.3">
                  <p:embed/>
                </p:oleObj>
              </mc:Choice>
              <mc:Fallback>
                <p:oleObj name="Equação" r:id="rId5" imgW="380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645024"/>
                        <a:ext cx="8874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3923928" y="3665637"/>
            <a:ext cx="694646" cy="1124546"/>
            <a:chOff x="2001198" y="4638327"/>
            <a:chExt cx="694646" cy="1124546"/>
          </a:xfrm>
        </p:grpSpPr>
        <p:sp>
          <p:nvSpPr>
            <p:cNvPr id="7" name="Elipse 6"/>
            <p:cNvSpPr/>
            <p:nvPr/>
          </p:nvSpPr>
          <p:spPr>
            <a:xfrm>
              <a:off x="2195736" y="4869160"/>
              <a:ext cx="500108" cy="5760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001198" y="463832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+</a:t>
              </a:r>
              <a:endParaRPr lang="pt-BR" sz="2400" b="1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132516" y="5301208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-</a:t>
              </a:r>
              <a:endParaRPr lang="pt-BR" sz="2400" b="1" dirty="0"/>
            </a:p>
          </p:txBody>
        </p:sp>
      </p:grpSp>
      <p:sp>
        <p:nvSpPr>
          <p:cNvPr id="11" name="Retângulo 10"/>
          <p:cNvSpPr/>
          <p:nvPr/>
        </p:nvSpPr>
        <p:spPr>
          <a:xfrm>
            <a:off x="5813716" y="4997465"/>
            <a:ext cx="6895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4410679" y="4478601"/>
            <a:ext cx="0" cy="86409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4426953" y="5342697"/>
            <a:ext cx="1347784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6503280" y="5357505"/>
            <a:ext cx="79208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821286"/>
              </p:ext>
            </p:extLst>
          </p:nvPr>
        </p:nvGraphicFramePr>
        <p:xfrm>
          <a:off x="5849619" y="5088243"/>
          <a:ext cx="675060" cy="49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ção" r:id="rId7" imgW="291960" imgH="215640" progId="Equation.3">
                  <p:embed/>
                </p:oleObj>
              </mc:Choice>
              <mc:Fallback>
                <p:oleObj name="Equação" r:id="rId7" imgW="2919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49619" y="5088243"/>
                        <a:ext cx="675060" cy="498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ector de seta reta 23"/>
          <p:cNvCxnSpPr>
            <a:stCxn id="7" idx="6"/>
          </p:cNvCxnSpPr>
          <p:nvPr/>
        </p:nvCxnSpPr>
        <p:spPr>
          <a:xfrm>
            <a:off x="4618574" y="4184502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5375273" y="3827501"/>
            <a:ext cx="6895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graphicFrame>
        <p:nvGraphicFramePr>
          <p:cNvPr id="29" name="Obje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876713"/>
              </p:ext>
            </p:extLst>
          </p:nvPr>
        </p:nvGraphicFramePr>
        <p:xfrm>
          <a:off x="5559716" y="3861048"/>
          <a:ext cx="380436" cy="646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ção" r:id="rId9" imgW="253800" imgH="431640" progId="Equation.3">
                  <p:embed/>
                </p:oleObj>
              </mc:Choice>
              <mc:Fallback>
                <p:oleObj name="Equação" r:id="rId9" imgW="253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59716" y="3861048"/>
                        <a:ext cx="380436" cy="646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Conector de seta reta 29"/>
          <p:cNvCxnSpPr/>
          <p:nvPr/>
        </p:nvCxnSpPr>
        <p:spPr>
          <a:xfrm>
            <a:off x="6064837" y="4191594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965134"/>
              </p:ext>
            </p:extLst>
          </p:nvPr>
        </p:nvGraphicFramePr>
        <p:xfrm>
          <a:off x="6184339" y="3721139"/>
          <a:ext cx="609245" cy="40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ção" r:id="rId11" imgW="342720" imgH="228600" progId="Equation.3">
                  <p:embed/>
                </p:oleObj>
              </mc:Choice>
              <mc:Fallback>
                <p:oleObj name="Equação" r:id="rId11" imgW="342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84339" y="3721139"/>
                        <a:ext cx="609245" cy="406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89062"/>
              </p:ext>
            </p:extLst>
          </p:nvPr>
        </p:nvGraphicFramePr>
        <p:xfrm>
          <a:off x="6721475" y="4846638"/>
          <a:ext cx="5397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ção" r:id="rId13" imgW="304560" imgH="203040" progId="Equation.3">
                  <p:embed/>
                </p:oleObj>
              </mc:Choice>
              <mc:Fallback>
                <p:oleObj name="Equação" r:id="rId13" imgW="304560" imgH="203040" progId="Equation.3">
                  <p:embed/>
                  <p:pic>
                    <p:nvPicPr>
                      <p:cNvPr id="0" name="Objeto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4846638"/>
                        <a:ext cx="5397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4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309818"/>
              </p:ext>
            </p:extLst>
          </p:nvPr>
        </p:nvGraphicFramePr>
        <p:xfrm>
          <a:off x="2124075" y="1109663"/>
          <a:ext cx="4979988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ção" r:id="rId3" imgW="1854000" imgH="482400" progId="Equation.3">
                  <p:embed/>
                </p:oleObj>
              </mc:Choice>
              <mc:Fallback>
                <p:oleObj name="Equação" r:id="rId3" imgW="1854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109663"/>
                        <a:ext cx="4979988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3008833" y="4227910"/>
            <a:ext cx="1131119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167262"/>
              </p:ext>
            </p:extLst>
          </p:nvPr>
        </p:nvGraphicFramePr>
        <p:xfrm>
          <a:off x="3176588" y="3644900"/>
          <a:ext cx="7985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ção" r:id="rId5" imgW="342720" imgH="228600" progId="Equation.3">
                  <p:embed/>
                </p:oleObj>
              </mc:Choice>
              <mc:Fallback>
                <p:oleObj name="Equação" r:id="rId5" imgW="342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3644900"/>
                        <a:ext cx="7985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tângulo 10"/>
          <p:cNvSpPr/>
          <p:nvPr/>
        </p:nvSpPr>
        <p:spPr>
          <a:xfrm>
            <a:off x="5728032" y="3638648"/>
            <a:ext cx="2012320" cy="10061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389999"/>
              </p:ext>
            </p:extLst>
          </p:nvPr>
        </p:nvGraphicFramePr>
        <p:xfrm>
          <a:off x="5831036" y="3645024"/>
          <a:ext cx="17653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ção" r:id="rId7" imgW="761760" imgH="431640" progId="Equation.3">
                  <p:embed/>
                </p:oleObj>
              </mc:Choice>
              <mc:Fallback>
                <p:oleObj name="Equação" r:id="rId7" imgW="761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31036" y="3645024"/>
                        <a:ext cx="17653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ector de seta reta 23"/>
          <p:cNvCxnSpPr/>
          <p:nvPr/>
        </p:nvCxnSpPr>
        <p:spPr>
          <a:xfrm>
            <a:off x="4823085" y="4160494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4133521" y="3800454"/>
            <a:ext cx="6895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graphicFrame>
        <p:nvGraphicFramePr>
          <p:cNvPr id="29" name="Obje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513873"/>
              </p:ext>
            </p:extLst>
          </p:nvPr>
        </p:nvGraphicFramePr>
        <p:xfrm>
          <a:off x="4205917" y="3872885"/>
          <a:ext cx="544772" cy="58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ção" r:id="rId9" imgW="203040" imgH="215640" progId="Equation.3">
                  <p:embed/>
                </p:oleObj>
              </mc:Choice>
              <mc:Fallback>
                <p:oleObj name="Equação" r:id="rId9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05917" y="3872885"/>
                        <a:ext cx="544772" cy="58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Conector de seta reta 29"/>
          <p:cNvCxnSpPr/>
          <p:nvPr/>
        </p:nvCxnSpPr>
        <p:spPr>
          <a:xfrm>
            <a:off x="7786926" y="4141727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008200"/>
              </p:ext>
            </p:extLst>
          </p:nvPr>
        </p:nvGraphicFramePr>
        <p:xfrm>
          <a:off x="7730092" y="3619479"/>
          <a:ext cx="658332" cy="44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ção" r:id="rId11" imgW="304560" imgH="203040" progId="Equation.3">
                  <p:embed/>
                </p:oleObj>
              </mc:Choice>
              <mc:Fallback>
                <p:oleObj name="Equação" r:id="rId11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0092" y="3619479"/>
                        <a:ext cx="658332" cy="4414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883448"/>
              </p:ext>
            </p:extLst>
          </p:nvPr>
        </p:nvGraphicFramePr>
        <p:xfrm>
          <a:off x="4860032" y="3700334"/>
          <a:ext cx="917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ção" r:id="rId13" imgW="393480" imgH="228600" progId="Equation.3">
                  <p:embed/>
                </p:oleObj>
              </mc:Choice>
              <mc:Fallback>
                <p:oleObj name="Equação" r:id="rId13" imgW="393480" imgH="2286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700334"/>
                        <a:ext cx="9175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614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de seta reta 1"/>
          <p:cNvCxnSpPr/>
          <p:nvPr/>
        </p:nvCxnSpPr>
        <p:spPr>
          <a:xfrm>
            <a:off x="35496" y="2276872"/>
            <a:ext cx="108012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ipse 2"/>
          <p:cNvSpPr/>
          <p:nvPr/>
        </p:nvSpPr>
        <p:spPr>
          <a:xfrm>
            <a:off x="1205147" y="2147561"/>
            <a:ext cx="250054" cy="3222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331640" y="2511473"/>
            <a:ext cx="0" cy="140403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202560" y="1915035"/>
            <a:ext cx="118762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7757683" y="2442918"/>
            <a:ext cx="1" cy="914074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1455201" y="2308680"/>
            <a:ext cx="73282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618131"/>
              </p:ext>
            </p:extLst>
          </p:nvPr>
        </p:nvGraphicFramePr>
        <p:xfrm>
          <a:off x="2195736" y="2111657"/>
          <a:ext cx="1080517" cy="381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ção" r:id="rId3" imgW="647640" imgH="228600" progId="Equation.3">
                  <p:embed/>
                </p:oleObj>
              </mc:Choice>
              <mc:Fallback>
                <p:oleObj name="Equação" r:id="rId3" imgW="647640" imgH="228600" progId="Equation.3">
                  <p:embed/>
                  <p:pic>
                    <p:nvPicPr>
                      <p:cNvPr id="0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111657"/>
                        <a:ext cx="1080517" cy="381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Conector de seta reta 17"/>
          <p:cNvCxnSpPr/>
          <p:nvPr/>
        </p:nvCxnSpPr>
        <p:spPr>
          <a:xfrm>
            <a:off x="3390184" y="2308614"/>
            <a:ext cx="461736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3903095" y="2077627"/>
            <a:ext cx="405566" cy="4057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745333" y="1772815"/>
            <a:ext cx="274553" cy="3251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+</a:t>
            </a:r>
            <a:endParaRPr lang="pt-BR" sz="2400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851826" y="2348882"/>
            <a:ext cx="226455" cy="3251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-</a:t>
            </a:r>
            <a:endParaRPr lang="pt-BR" sz="2400" b="1" dirty="0"/>
          </a:p>
        </p:txBody>
      </p:sp>
      <p:cxnSp>
        <p:nvCxnSpPr>
          <p:cNvPr id="23" name="Conector de seta reta 22"/>
          <p:cNvCxnSpPr/>
          <p:nvPr/>
        </p:nvCxnSpPr>
        <p:spPr>
          <a:xfrm flipV="1">
            <a:off x="4114893" y="2469800"/>
            <a:ext cx="0" cy="86409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H="1">
            <a:off x="4114893" y="3333896"/>
            <a:ext cx="1347784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flipH="1">
            <a:off x="6228184" y="3333896"/>
            <a:ext cx="1529499" cy="65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186454"/>
              </p:ext>
            </p:extLst>
          </p:nvPr>
        </p:nvGraphicFramePr>
        <p:xfrm>
          <a:off x="5553124" y="3084417"/>
          <a:ext cx="675060" cy="49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ção" r:id="rId5" imgW="291960" imgH="215640" progId="Equation.3">
                  <p:embed/>
                </p:oleObj>
              </mc:Choice>
              <mc:Fallback>
                <p:oleObj name="Equação" r:id="rId5" imgW="2919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3124" y="3084417"/>
                        <a:ext cx="675060" cy="498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852590"/>
              </p:ext>
            </p:extLst>
          </p:nvPr>
        </p:nvGraphicFramePr>
        <p:xfrm>
          <a:off x="4869387" y="1956657"/>
          <a:ext cx="381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ção" r:id="rId7" imgW="253800" imgH="431640" progId="Equation.3">
                  <p:embed/>
                </p:oleObj>
              </mc:Choice>
              <mc:Fallback>
                <p:oleObj name="Equação" r:id="rId7" imgW="253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9387" y="1956657"/>
                        <a:ext cx="3810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Conector de seta reta 28"/>
          <p:cNvCxnSpPr/>
          <p:nvPr/>
        </p:nvCxnSpPr>
        <p:spPr>
          <a:xfrm>
            <a:off x="4285049" y="2301946"/>
            <a:ext cx="372757" cy="913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457799"/>
              </p:ext>
            </p:extLst>
          </p:nvPr>
        </p:nvGraphicFramePr>
        <p:xfrm>
          <a:off x="7506481" y="2036819"/>
          <a:ext cx="5397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ção" r:id="rId9" imgW="304560" imgH="203040" progId="Equation.3">
                  <p:embed/>
                </p:oleObj>
              </mc:Choice>
              <mc:Fallback>
                <p:oleObj name="Equação" r:id="rId9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6481" y="2036819"/>
                        <a:ext cx="5397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tângulo 37"/>
          <p:cNvSpPr/>
          <p:nvPr/>
        </p:nvSpPr>
        <p:spPr>
          <a:xfrm>
            <a:off x="5462677" y="3059751"/>
            <a:ext cx="765507" cy="513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/>
          <p:cNvSpPr/>
          <p:nvPr/>
        </p:nvSpPr>
        <p:spPr>
          <a:xfrm>
            <a:off x="4657806" y="1880828"/>
            <a:ext cx="8048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1" name="Conector de seta reta 40"/>
          <p:cNvCxnSpPr/>
          <p:nvPr/>
        </p:nvCxnSpPr>
        <p:spPr>
          <a:xfrm>
            <a:off x="5462678" y="2336644"/>
            <a:ext cx="637046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6099724" y="1895691"/>
            <a:ext cx="1352596" cy="10061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graphicFrame>
        <p:nvGraphicFramePr>
          <p:cNvPr id="44" name="Objeto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173215"/>
              </p:ext>
            </p:extLst>
          </p:nvPr>
        </p:nvGraphicFramePr>
        <p:xfrm>
          <a:off x="6228184" y="2077628"/>
          <a:ext cx="1133724" cy="64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ção" r:id="rId11" imgW="761760" imgH="431640" progId="Equation.3">
                  <p:embed/>
                </p:oleObj>
              </mc:Choice>
              <mc:Fallback>
                <p:oleObj name="Equação" r:id="rId11" imgW="761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28184" y="2077628"/>
                        <a:ext cx="1133724" cy="641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Conector de seta reta 44"/>
          <p:cNvCxnSpPr/>
          <p:nvPr/>
        </p:nvCxnSpPr>
        <p:spPr>
          <a:xfrm>
            <a:off x="7452320" y="2442918"/>
            <a:ext cx="648072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/>
          <p:nvPr/>
        </p:nvCxnSpPr>
        <p:spPr>
          <a:xfrm flipV="1">
            <a:off x="7910083" y="2457050"/>
            <a:ext cx="0" cy="1476006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flipH="1">
            <a:off x="1330174" y="3933056"/>
            <a:ext cx="6579910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>
            <a:off x="1055621" y="1770756"/>
            <a:ext cx="274553" cy="3251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+</a:t>
            </a:r>
            <a:endParaRPr lang="pt-BR" sz="2400" b="1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1052396" y="2420888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-</a:t>
            </a:r>
            <a:endParaRPr lang="pt-BR" sz="2400" b="1" dirty="0"/>
          </a:p>
        </p:txBody>
      </p:sp>
      <p:graphicFrame>
        <p:nvGraphicFramePr>
          <p:cNvPr id="61" name="Objeto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029314"/>
              </p:ext>
            </p:extLst>
          </p:nvPr>
        </p:nvGraphicFramePr>
        <p:xfrm>
          <a:off x="241237" y="1782640"/>
          <a:ext cx="840110" cy="399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ção" r:id="rId13" imgW="507960" imgH="241200" progId="Equation.3">
                  <p:embed/>
                </p:oleObj>
              </mc:Choice>
              <mc:Fallback>
                <p:oleObj name="Equação" r:id="rId13" imgW="507960" imgH="241200" progId="Equation.3">
                  <p:embed/>
                  <p:pic>
                    <p:nvPicPr>
                      <p:cNvPr id="0" name="Objeto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37" y="1782640"/>
                        <a:ext cx="840110" cy="399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CaixaDeTexto 61"/>
          <p:cNvSpPr txBox="1"/>
          <p:nvPr/>
        </p:nvSpPr>
        <p:spPr>
          <a:xfrm>
            <a:off x="575556" y="4509120"/>
            <a:ext cx="462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RESOLVA O DIAGRAMA E CALCULE</a:t>
            </a:r>
            <a:endParaRPr lang="pt-BR" sz="2400" b="1" dirty="0"/>
          </a:p>
        </p:txBody>
      </p:sp>
      <p:graphicFrame>
        <p:nvGraphicFramePr>
          <p:cNvPr id="63" name="Objeto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960895"/>
              </p:ext>
            </p:extLst>
          </p:nvPr>
        </p:nvGraphicFramePr>
        <p:xfrm>
          <a:off x="5200650" y="4403725"/>
          <a:ext cx="8572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ção" r:id="rId15" imgW="482400" imgH="457200" progId="Equation.3">
                  <p:embed/>
                </p:oleObj>
              </mc:Choice>
              <mc:Fallback>
                <p:oleObj name="Equação" r:id="rId15" imgW="482400" imgH="457200" progId="Equation.3">
                  <p:embed/>
                  <p:pic>
                    <p:nvPicPr>
                      <p:cNvPr id="0" name="Objeto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4403725"/>
                        <a:ext cx="8572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CaixaDeTexto 63"/>
          <p:cNvSpPr txBox="1"/>
          <p:nvPr/>
        </p:nvSpPr>
        <p:spPr>
          <a:xfrm>
            <a:off x="593181" y="5301208"/>
            <a:ext cx="6855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FAÇA O MODELO DE ESPAÇO DE ESTADOS E CALCULE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21427"/>
              </p:ext>
            </p:extLst>
          </p:nvPr>
        </p:nvGraphicFramePr>
        <p:xfrm>
          <a:off x="7347731" y="5125640"/>
          <a:ext cx="8572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ção" r:id="rId17" imgW="482400" imgH="457200" progId="Equation.3">
                  <p:embed/>
                </p:oleObj>
              </mc:Choice>
              <mc:Fallback>
                <p:oleObj name="Equação" r:id="rId17" imgW="482400" imgH="457200" progId="Equation.3">
                  <p:embed/>
                  <p:pic>
                    <p:nvPicPr>
                      <p:cNvPr id="0" name="Objeto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7731" y="5125640"/>
                        <a:ext cx="8572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97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8198" y="116632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Considere o controle de temperatura de uma câmara para teste térmico de dispositivos (vide figura</a:t>
            </a:r>
            <a:r>
              <a:rPr lang="pt-BR" sz="2000" b="1" dirty="0" smtClean="0"/>
              <a:t>).</a:t>
            </a:r>
            <a:endParaRPr lang="pt-BR" sz="2000" b="1" dirty="0"/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408712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7176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814</Words>
  <Application>Microsoft Office PowerPoint</Application>
  <PresentationFormat>Apresentação na tela (4:3)</PresentationFormat>
  <Paragraphs>76</Paragraphs>
  <Slides>15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Tema do Office</vt:lpstr>
      <vt:lpstr>Equação</vt:lpstr>
      <vt:lpstr>Microsoft Equation 3.0</vt:lpstr>
      <vt:lpstr>DIAGRAMA DE BLOCOS-AULA 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BLOCOS-AULA 2</dc:title>
  <dc:creator>DELL</dc:creator>
  <cp:lastModifiedBy>DELL</cp:lastModifiedBy>
  <cp:revision>33</cp:revision>
  <dcterms:created xsi:type="dcterms:W3CDTF">2020-05-13T21:32:04Z</dcterms:created>
  <dcterms:modified xsi:type="dcterms:W3CDTF">2020-05-14T13:51:29Z</dcterms:modified>
</cp:coreProperties>
</file>