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58" r:id="rId2"/>
    <p:sldId id="410" r:id="rId3"/>
    <p:sldId id="364" r:id="rId4"/>
    <p:sldId id="369" r:id="rId5"/>
    <p:sldId id="310" r:id="rId6"/>
    <p:sldId id="365" r:id="rId7"/>
    <p:sldId id="366" r:id="rId8"/>
    <p:sldId id="411" r:id="rId9"/>
    <p:sldId id="412" r:id="rId10"/>
    <p:sldId id="413" r:id="rId11"/>
    <p:sldId id="414" r:id="rId12"/>
    <p:sldId id="415" r:id="rId13"/>
    <p:sldId id="367" r:id="rId14"/>
    <p:sldId id="368" r:id="rId15"/>
    <p:sldId id="359" r:id="rId16"/>
    <p:sldId id="316" r:id="rId17"/>
    <p:sldId id="309" r:id="rId18"/>
    <p:sldId id="326" r:id="rId19"/>
    <p:sldId id="312" r:id="rId20"/>
    <p:sldId id="325" r:id="rId21"/>
    <p:sldId id="322" r:id="rId22"/>
    <p:sldId id="337" r:id="rId23"/>
    <p:sldId id="317" r:id="rId24"/>
    <p:sldId id="298" r:id="rId25"/>
    <p:sldId id="329" r:id="rId26"/>
    <p:sldId id="328" r:id="rId27"/>
    <p:sldId id="301" r:id="rId28"/>
    <p:sldId id="350" r:id="rId29"/>
    <p:sldId id="351" r:id="rId30"/>
    <p:sldId id="352" r:id="rId31"/>
    <p:sldId id="353" r:id="rId32"/>
    <p:sldId id="354" r:id="rId33"/>
    <p:sldId id="360" r:id="rId34"/>
    <p:sldId id="314" r:id="rId35"/>
    <p:sldId id="315" r:id="rId36"/>
    <p:sldId id="361" r:id="rId37"/>
    <p:sldId id="407" r:id="rId38"/>
    <p:sldId id="408" r:id="rId39"/>
    <p:sldId id="349" r:id="rId40"/>
    <p:sldId id="396" r:id="rId41"/>
    <p:sldId id="398" r:id="rId42"/>
    <p:sldId id="334" r:id="rId43"/>
    <p:sldId id="362" r:id="rId44"/>
    <p:sldId id="363" r:id="rId45"/>
    <p:sldId id="409" r:id="rId4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0" d="100"/>
          <a:sy n="60" d="100"/>
        </p:scale>
        <p:origin x="10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74DEC-FA02-4D94-ABD2-EECB9D163385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C719-DC9B-4EEB-B61A-7EC3455486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83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77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z-score represents </a:t>
            </a:r>
            <a:r>
              <a:rPr lang="en-US" sz="1200" i="1"/>
              <a:t>number of standard deviations</a:t>
            </a:r>
            <a:r>
              <a:rPr lang="en-US" sz="1200"/>
              <a:t> that a value falls from mean of dist.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6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6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92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09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47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B110B-A287-4DE0-8422-F6A187AAB748}" type="slidenum">
              <a:rPr lang="en-US" smtClean="0">
                <a:latin typeface="Verdana" pitchFamily="34" charset="0"/>
                <a:ea typeface="ＭＳ Ｐゴシック" pitchFamily="34" charset="-128"/>
              </a:rPr>
              <a:pPr/>
              <a:t>30</a:t>
            </a:fld>
            <a:endParaRPr lang="en-US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371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en-US" sz="2000" dirty="0"/>
              <a:t>How should we draw a line through the data to estimate the population slope? </a:t>
            </a:r>
            <a:endParaRPr lang="en-US" sz="1050" dirty="0"/>
          </a:p>
          <a:p>
            <a:pPr lvl="1">
              <a:defRPr/>
            </a:pPr>
            <a:r>
              <a:rPr lang="en-US" sz="1800" dirty="0"/>
              <a:t>Answer: ordinary least squares (OLS).</a:t>
            </a:r>
            <a:endParaRPr lang="en-US" sz="1000" dirty="0"/>
          </a:p>
          <a:p>
            <a:pPr lvl="1">
              <a:defRPr/>
            </a:pPr>
            <a:r>
              <a:rPr lang="en-US" sz="2000" dirty="0"/>
              <a:t>What are advantages and disadvantages of OLS?</a:t>
            </a:r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09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84D1-3EDC-45CB-A450-2EFBD3AB38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30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84D1-3EDC-45CB-A450-2EFBD3AB38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8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7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43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37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08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18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9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20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92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77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6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3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3AF8C-82E5-477E-B604-62FD86E14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60459C-ED55-4F6F-A4A9-CEC55CBB3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35BFCC-EC01-48F2-943F-E1671CA0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AA5295-0CF8-4635-B96B-79321E93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DB8093-C156-4832-B9D6-2CF43C05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35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3C57A-02E8-4B33-A296-5EE20D1D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BD4844-F700-4104-906D-D1733604B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2608B9-ED55-4108-963E-369005E4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86B9B8-4F11-4C9E-88D3-A4DCE659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24CA4C-42FE-4193-B574-00F0706E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65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8F152D-1E30-4CD9-A24A-933B09D2C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4279179-0E24-4AF6-A686-63F4FB4A4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BE701B-505B-4FC6-BA3F-CCFAE8DD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99B1AC-C1BF-4176-843A-229C2694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EF0C79-1FAB-4F8A-9361-E10EBA83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44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623392" y="1268760"/>
            <a:ext cx="10849205" cy="0"/>
          </a:xfrm>
          <a:prstGeom prst="line">
            <a:avLst/>
          </a:prstGeom>
          <a:ln w="47625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 userDrawn="1"/>
        </p:nvCxnSpPr>
        <p:spPr>
          <a:xfrm>
            <a:off x="623392" y="476672"/>
            <a:ext cx="10849205" cy="0"/>
          </a:xfrm>
          <a:prstGeom prst="line">
            <a:avLst/>
          </a:prstGeom>
          <a:ln w="12700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623392" y="6165304"/>
            <a:ext cx="10849205" cy="0"/>
          </a:xfrm>
          <a:prstGeom prst="line">
            <a:avLst/>
          </a:prstGeom>
          <a:ln w="12700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 userDrawn="1"/>
        </p:nvSpPr>
        <p:spPr>
          <a:xfrm>
            <a:off x="623392" y="6156013"/>
            <a:ext cx="11137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aseline="0" dirty="0"/>
              <a:t>Glauco Peres</a:t>
            </a:r>
            <a:r>
              <a:rPr lang="pt-BR" sz="1400" dirty="0"/>
              <a:t>						   			        22</a:t>
            </a:r>
            <a:r>
              <a:rPr lang="pt-BR" sz="1400" baseline="0" dirty="0"/>
              <a:t> &amp;</a:t>
            </a:r>
            <a:r>
              <a:rPr lang="pt-BR" sz="1400" dirty="0"/>
              <a:t> 24/08/2022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623392" y="116633"/>
            <a:ext cx="10849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Métodos</a:t>
            </a:r>
            <a:r>
              <a:rPr lang="en-US" sz="1400" dirty="0"/>
              <a:t> IV				</a:t>
            </a:r>
            <a:r>
              <a:rPr lang="pt-BR" sz="1400" dirty="0"/>
              <a:t>			              				Aula 2</a:t>
            </a:r>
          </a:p>
        </p:txBody>
      </p:sp>
    </p:spTree>
    <p:extLst>
      <p:ext uri="{BB962C8B-B14F-4D97-AF65-F5344CB8AC3E}">
        <p14:creationId xmlns:p14="http://schemas.microsoft.com/office/powerpoint/2010/main" val="3126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00EB9-B6BA-496C-93A3-F9DDF9F8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D38D7-E8F3-4C69-A593-C4695A055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F31708-CF23-438A-827C-E1314BFD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09809C-0A13-4145-83F4-F9FF8486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CC9AA9-FDE6-4B80-AC37-7945EEBE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25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DF44D-5899-43F6-B144-2D0D9595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B56EFC-A105-402B-A250-1C9DC7672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C15F5E-66A8-4354-92FE-9158E697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155C29-0ACD-490D-9306-5901861A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5224A5-64AC-41A3-B73A-3252E213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12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F6360-5965-4986-9208-0373D619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973BF4-25C5-4891-AB98-83189C934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06E070-D91E-4378-B741-4DBEED6B3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735CDF-E71C-4123-8C75-1D8FFAD7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E0F496-A0A5-44E4-9515-E2635634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93D673-6290-425D-AEC2-5D44D8F4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9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22335-9F0A-4E2E-BE7A-A35D0A7F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E5F603-E241-4FC2-8974-D69B1DD18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34E1DA-1917-40B1-8943-CC71212A3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5EE454-0690-4FD9-A983-0BDAE3F33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649558-F36B-4BC9-AF2A-9931DED90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9FDFB89-94A4-49AF-8AE6-B2E9E389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0DF6282-0EE8-47A2-BA7E-7ED9DB3E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02BC1F1-B953-4721-B1A9-91AFBAD1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75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2309B-C450-4033-A978-3F54D8D6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7AD0448-8685-443F-9F58-F6518738F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B2C3F-76AF-4D47-AF1A-906503E6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822680-1641-4C9A-B25C-420CF281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23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F87C323-58EB-4B53-A7D9-D31AF8E2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F2EC3ED-5477-4BDC-8ED7-2970B5C6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502E58-80D6-4565-B843-9B3A1813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53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8C3C1-68FE-4C93-9D69-4C16B931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97F90B-EC86-4663-8AB4-BF99AED45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4DF2F2-A51D-4380-9836-E7EE7ADB7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45A93-6F76-4574-AEAD-750789B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C0EBB2-D6F8-4072-B7A9-4EC047F9C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3652CC-E5E2-42FA-A349-3FE34FE0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47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07EEF-BFEC-4256-8BFE-55208E249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6368B5-164A-4174-AF87-913607758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A94B52-F0F1-4C5C-8E47-60EAF59BA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0B1266-7D28-41C3-95AA-2350692A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1FF90F-4816-438B-BA60-AD52BFC1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00D45B-1C74-4FCE-A189-EF98F9FC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91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D1D28B-E5D4-40B4-A647-333A29B2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5F51F6-39DB-4883-90CA-2EE863C3C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0DB114-A1A8-4D67-961A-A48A688D1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CBC4-033A-4653-83B4-4E4186BFC614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3D69DB-2631-4CBE-A3C0-B4C428CC2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8AA56A-2832-43B9-A470-BC3494E39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5344" y="2723987"/>
            <a:ext cx="9712037" cy="1470025"/>
          </a:xfrm>
        </p:spPr>
        <p:txBody>
          <a:bodyPr>
            <a:noAutofit/>
          </a:bodyPr>
          <a:lstStyle/>
          <a:p>
            <a:r>
              <a:rPr lang="pt-BR" sz="4600" dirty="0">
                <a:solidFill>
                  <a:schemeClr val="bg1">
                    <a:lumMod val="50000"/>
                  </a:schemeClr>
                </a:solidFill>
              </a:rPr>
              <a:t>FLS-6183 Métodos Quantitativos II //</a:t>
            </a:r>
            <a:br>
              <a:rPr lang="pt-BR" sz="4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600" dirty="0">
                <a:solidFill>
                  <a:schemeClr val="bg1">
                    <a:lumMod val="50000"/>
                  </a:schemeClr>
                </a:solidFill>
              </a:rPr>
              <a:t>FLP0468 - Métodos Quantitativos de Pesquisa na Ciência Política IV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9363" y="4821645"/>
            <a:ext cx="9144000" cy="5816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3800" dirty="0"/>
              <a:t>Aula 2 – </a:t>
            </a:r>
            <a:r>
              <a:rPr lang="pt-BR" sz="3800" dirty="0" err="1"/>
              <a:t>Intro</a:t>
            </a:r>
            <a:r>
              <a:rPr lang="pt-BR" sz="3800" dirty="0"/>
              <a:t> &amp; O Modelo de Regressão Bivariado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6411" y="6156012"/>
            <a:ext cx="1163704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dirty="0"/>
              <a:t>Glauco Peres da Silva				       				          22 &amp; 24/08/2022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91544" y="404665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Faculdade de Filosofia, Letras e Ciências Humanas</a:t>
            </a:r>
          </a:p>
          <a:p>
            <a:pPr algn="ctr"/>
            <a:r>
              <a:rPr lang="pt-BR" sz="2400" dirty="0"/>
              <a:t>Pós-Graduação em Ciência Política</a:t>
            </a:r>
          </a:p>
          <a:p>
            <a:pPr algn="ctr"/>
            <a:r>
              <a:rPr lang="pt-BR" sz="2400" dirty="0"/>
              <a:t>Graduação em Ciências Sociais</a:t>
            </a:r>
          </a:p>
        </p:txBody>
      </p:sp>
    </p:spTree>
    <p:extLst>
      <p:ext uri="{BB962C8B-B14F-4D97-AF65-F5344CB8AC3E}">
        <p14:creationId xmlns:p14="http://schemas.microsoft.com/office/powerpoint/2010/main" val="232408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5745" y="692696"/>
            <a:ext cx="10903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/>
              <a:t>Aleatoriedade</a:t>
            </a:r>
            <a:r>
              <a:rPr lang="en-US" sz="2400" dirty="0"/>
              <a:t> da </a:t>
            </a:r>
            <a:r>
              <a:rPr lang="en-US" sz="2400" dirty="0" err="1"/>
              <a:t>amostra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seleção</a:t>
            </a:r>
            <a:r>
              <a:rPr lang="en-US" sz="2400" dirty="0"/>
              <a:t> das </a:t>
            </a:r>
            <a:r>
              <a:rPr lang="en-US" sz="2400" dirty="0" err="1"/>
              <a:t>unidades</a:t>
            </a:r>
            <a:r>
              <a:rPr lang="en-US" sz="2400" dirty="0"/>
              <a:t> da </a:t>
            </a:r>
            <a:r>
              <a:rPr lang="en-US" sz="2400" dirty="0" err="1"/>
              <a:t>amostra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i.i.d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309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455" y="764704"/>
            <a:ext cx="84949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Distribuição Normal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36008" y="4437113"/>
          <a:ext cx="424973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55520" imgH="660240" progId="Equation.DSMT4">
                  <p:embed/>
                </p:oleObj>
              </mc:Choice>
              <mc:Fallback>
                <p:oleObj name="Equation" r:id="rId3" imgW="195552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008" y="4437113"/>
                        <a:ext cx="4249737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1587834"/>
            <a:ext cx="571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48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8D14134-49DE-406E-8DE5-39463D4D2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73" y="1565215"/>
            <a:ext cx="6289038" cy="393504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D51B7EF-4F6B-4DBB-84F3-223C697EC5A4}"/>
              </a:ext>
            </a:extLst>
          </p:cNvPr>
          <p:cNvSpPr txBox="1"/>
          <p:nvPr/>
        </p:nvSpPr>
        <p:spPr>
          <a:xfrm>
            <a:off x="623455" y="764704"/>
            <a:ext cx="84949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Normalização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2970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5C28945-DB4A-49FA-8465-FF8F79CB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827" y="1690255"/>
            <a:ext cx="7128356" cy="428105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0DEDC9A-A13E-432B-95CA-A999392B2EEA}"/>
              </a:ext>
            </a:extLst>
          </p:cNvPr>
          <p:cNvSpPr txBox="1"/>
          <p:nvPr/>
        </p:nvSpPr>
        <p:spPr>
          <a:xfrm>
            <a:off x="623455" y="764704"/>
            <a:ext cx="84949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Normalização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627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7EBB443-F3B3-43DB-BB9C-2BFC340E2D12}"/>
              </a:ext>
            </a:extLst>
          </p:cNvPr>
          <p:cNvSpPr txBox="1"/>
          <p:nvPr/>
        </p:nvSpPr>
        <p:spPr>
          <a:xfrm>
            <a:off x="595745" y="692696"/>
            <a:ext cx="10903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Inferência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/>
              <a:t>Teorias</a:t>
            </a:r>
            <a:r>
              <a:rPr lang="en-US" sz="2400" dirty="0"/>
              <a:t> </a:t>
            </a:r>
            <a:r>
              <a:rPr lang="en-US" sz="2400" dirty="0" err="1"/>
              <a:t>básicas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Teorema</a:t>
            </a:r>
            <a:r>
              <a:rPr lang="en-US" sz="2400" dirty="0"/>
              <a:t> do </a:t>
            </a:r>
            <a:r>
              <a:rPr lang="en-US" sz="2400" dirty="0" err="1"/>
              <a:t>Limite</a:t>
            </a:r>
            <a:r>
              <a:rPr lang="en-US" sz="2400" dirty="0"/>
              <a:t> Central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Lei dos Grandes </a:t>
            </a:r>
            <a:r>
              <a:rPr lang="en-US" sz="2400" dirty="0" err="1"/>
              <a:t>Números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9328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9432" y="692696"/>
            <a:ext cx="8428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r>
              <a:rPr lang="pt-BR" sz="2400" b="1" dirty="0" err="1"/>
              <a:t>Examplo</a:t>
            </a:r>
            <a:r>
              <a:rPr lang="pt-BR" sz="2400" b="1" dirty="0"/>
              <a:t> </a:t>
            </a:r>
            <a:r>
              <a:rPr lang="pt-BR" sz="2400" b="1" dirty="0" err="1"/>
              <a:t>Gujarati</a:t>
            </a:r>
            <a:r>
              <a:rPr lang="pt-BR" sz="2400" b="1" dirty="0"/>
              <a:t> p.38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8876" y="1876368"/>
            <a:ext cx="6019452" cy="409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4045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9" y="1484784"/>
            <a:ext cx="6630317" cy="45918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D59A98E-F576-45B1-BC2C-B4066C694B56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542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6" y="1556792"/>
                <a:ext cx="9738054" cy="4862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m:rPr>
                              <m:nor/>
                            </m:rPr>
                            <a:rPr lang="en-US" sz="4000" dirty="0"/>
                            <m:t> 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 err="1">
                    <a:ea typeface="ＭＳ Ｐゴシック" pitchFamily="34" charset="-128"/>
                  </a:rPr>
                  <a:t>Temos</a:t>
                </a:r>
                <a:r>
                  <a:rPr lang="en-US" dirty="0">
                    <a:ea typeface="ＭＳ Ｐゴシック" pitchFamily="34" charset="-128"/>
                  </a:rPr>
                  <a:t> </a:t>
                </a:r>
                <a:r>
                  <a:rPr lang="en-US" i="1" dirty="0">
                    <a:ea typeface="ＭＳ Ｐゴシック" pitchFamily="34" charset="-128"/>
                  </a:rPr>
                  <a:t>n</a:t>
                </a:r>
                <a:r>
                  <a:rPr lang="en-US" dirty="0">
                    <a:ea typeface="ＭＳ Ｐゴシック" pitchFamily="34" charset="-128"/>
                  </a:rPr>
                  <a:t> </a:t>
                </a:r>
                <a:r>
                  <a:rPr lang="en-US" dirty="0" err="1">
                    <a:ea typeface="ＭＳ Ｐゴシック" pitchFamily="34" charset="-128"/>
                  </a:rPr>
                  <a:t>observações</a:t>
                </a:r>
                <a:r>
                  <a:rPr lang="en-US" dirty="0">
                    <a:ea typeface="ＭＳ Ｐゴシック" pitchFamily="34" charset="-128"/>
                  </a:rPr>
                  <a:t>, (</a:t>
                </a:r>
                <a:r>
                  <a:rPr lang="en-US" i="1" dirty="0">
                    <a:ea typeface="ＭＳ Ｐゴシック" pitchFamily="34" charset="-128"/>
                  </a:rPr>
                  <a:t>X</a:t>
                </a:r>
                <a:r>
                  <a:rPr lang="en-US" i="1" baseline="-25000" dirty="0">
                    <a:ea typeface="ＭＳ Ｐゴシック" pitchFamily="34" charset="-128"/>
                  </a:rPr>
                  <a:t>i</a:t>
                </a:r>
                <a:r>
                  <a:rPr lang="en-US" dirty="0">
                    <a:ea typeface="ＭＳ Ｐゴシック" pitchFamily="34" charset="-128"/>
                  </a:rPr>
                  <a:t>, </a:t>
                </a:r>
                <a:r>
                  <a:rPr lang="en-US" i="1" dirty="0">
                    <a:ea typeface="ＭＳ Ｐゴシック" pitchFamily="34" charset="-128"/>
                  </a:rPr>
                  <a:t>Y</a:t>
                </a:r>
                <a:r>
                  <a:rPr lang="en-US" i="1" baseline="-25000" dirty="0">
                    <a:ea typeface="ＭＳ Ｐゴシック" pitchFamily="34" charset="-128"/>
                  </a:rPr>
                  <a:t>i</a:t>
                </a:r>
                <a:r>
                  <a:rPr lang="en-US" dirty="0">
                    <a:ea typeface="ＭＳ Ｐゴシック" pitchFamily="34" charset="-128"/>
                  </a:rPr>
                  <a:t>), </a:t>
                </a:r>
                <a:r>
                  <a:rPr lang="en-US" i="1" dirty="0" err="1">
                    <a:ea typeface="ＭＳ Ｐゴシック" pitchFamily="34" charset="-128"/>
                  </a:rPr>
                  <a:t>i</a:t>
                </a:r>
                <a:r>
                  <a:rPr lang="en-US" dirty="0">
                    <a:ea typeface="ＭＳ Ｐゴシック" pitchFamily="34" charset="-128"/>
                  </a:rPr>
                  <a:t> = 1,.., </a:t>
                </a:r>
                <a:r>
                  <a:rPr lang="en-US" i="1" dirty="0">
                    <a:ea typeface="ＭＳ Ｐゴシック" pitchFamily="34" charset="-128"/>
                  </a:rPr>
                  <a:t>n</a:t>
                </a:r>
                <a:r>
                  <a:rPr lang="en-US" dirty="0">
                    <a:ea typeface="ＭＳ Ｐゴシック" pitchFamily="34" charset="-128"/>
                  </a:rPr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Y= </a:t>
                </a:r>
                <a:r>
                  <a:rPr lang="en-US" dirty="0" err="1"/>
                  <a:t>Variável</a:t>
                </a:r>
                <a:r>
                  <a:rPr lang="en-US" dirty="0"/>
                  <a:t> </a:t>
                </a:r>
                <a:r>
                  <a:rPr lang="en-US" dirty="0" err="1"/>
                  <a:t>Dependente</a:t>
                </a:r>
                <a:r>
                  <a:rPr lang="en-US" dirty="0"/>
                  <a:t> (VD)</a:t>
                </a:r>
              </a:p>
              <a:p>
                <a:endParaRPr lang="en-US" dirty="0"/>
              </a:p>
              <a:p>
                <a:r>
                  <a:rPr lang="en-US" dirty="0"/>
                  <a:t>X = </a:t>
                </a:r>
                <a:r>
                  <a:rPr lang="en-US" dirty="0" err="1"/>
                  <a:t>Variável</a:t>
                </a:r>
                <a:r>
                  <a:rPr lang="en-US" dirty="0"/>
                  <a:t> </a:t>
                </a:r>
                <a:r>
                  <a:rPr lang="en-US" dirty="0" err="1"/>
                  <a:t>Independente</a:t>
                </a:r>
                <a:r>
                  <a:rPr lang="en-US" dirty="0"/>
                  <a:t> (VI)</a:t>
                </a:r>
              </a:p>
              <a:p>
                <a:endParaRPr lang="en-US" dirty="0"/>
              </a:p>
              <a:p>
                <a:r>
                  <a:rPr lang="en-US" dirty="0"/>
                  <a:t>u = </a:t>
                </a:r>
                <a:r>
                  <a:rPr lang="en-US" dirty="0" err="1"/>
                  <a:t>erro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l-GR" dirty="0"/>
                  <a:t> = </a:t>
                </a:r>
                <a:r>
                  <a:rPr lang="en-US" dirty="0" err="1"/>
                  <a:t>intercepto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/>
                  <a:t> = </a:t>
                </a:r>
                <a:r>
                  <a:rPr lang="en-US" dirty="0" err="1"/>
                  <a:t>inclinação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" y="1556792"/>
                <a:ext cx="9738054" cy="4862870"/>
              </a:xfrm>
              <a:prstGeom prst="rect">
                <a:avLst/>
              </a:prstGeom>
              <a:blipFill>
                <a:blip r:embed="rId3"/>
                <a:stretch>
                  <a:fillRect l="-5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7518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8929" y="764705"/>
            <a:ext cx="83273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endParaRPr lang="pt-BR" dirty="0"/>
          </a:p>
          <a:p>
            <a:r>
              <a:rPr lang="en-US" dirty="0"/>
              <a:t>sum  consumption (y)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Variable |       </a:t>
            </a:r>
            <a:r>
              <a:rPr lang="en-US" dirty="0" err="1"/>
              <a:t>Obs</a:t>
            </a:r>
            <a:r>
              <a:rPr lang="en-US" dirty="0"/>
              <a:t>        Mean    Std. Dev.       Min        Max</a:t>
            </a:r>
          </a:p>
          <a:p>
            <a:r>
              <a:rPr lang="en-US" dirty="0"/>
              <a:t>-------------+--------------------------------------------------------</a:t>
            </a:r>
          </a:p>
          <a:p>
            <a:r>
              <a:rPr lang="en-US" dirty="0"/>
              <a:t>     </a:t>
            </a:r>
            <a:r>
              <a:rPr lang="en-US" dirty="0" err="1"/>
              <a:t>Consump</a:t>
            </a:r>
            <a:r>
              <a:rPr lang="en-US" dirty="0"/>
              <a:t> |        60      121.35    36.51321         55        191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sum income (x)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Variable |       </a:t>
            </a:r>
            <a:r>
              <a:rPr lang="en-US" dirty="0" err="1"/>
              <a:t>Obs</a:t>
            </a:r>
            <a:r>
              <a:rPr lang="en-US" dirty="0"/>
              <a:t>        Mean    Std. Dev.       </a:t>
            </a:r>
            <a:r>
              <a:rPr lang="pt-BR" dirty="0"/>
              <a:t>Min        Max</a:t>
            </a:r>
            <a:endParaRPr lang="en-US" dirty="0"/>
          </a:p>
          <a:p>
            <a:r>
              <a:rPr lang="pt-BR" dirty="0"/>
              <a:t>-------------+--------------------------------------------------------</a:t>
            </a:r>
            <a:endParaRPr lang="en-US" dirty="0"/>
          </a:p>
          <a:p>
            <a:r>
              <a:rPr lang="pt-BR" dirty="0"/>
              <a:t>      </a:t>
            </a:r>
            <a:r>
              <a:rPr lang="pt-BR" dirty="0" err="1"/>
              <a:t>income</a:t>
            </a:r>
            <a:r>
              <a:rPr lang="pt-BR" dirty="0"/>
              <a:t> |        60    173.6667    57.81228         80        260</a:t>
            </a:r>
            <a:endParaRPr lang="en-US" dirty="0"/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AF8CEB9-38D6-461C-95DC-E74CEBFA20F4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301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2060849"/>
            <a:ext cx="7115175" cy="24860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A6DCAA2-FCAC-4004-8410-D4F0ADEC03C7}"/>
              </a:ext>
            </a:extLst>
          </p:cNvPr>
          <p:cNvSpPr txBox="1"/>
          <p:nvPr/>
        </p:nvSpPr>
        <p:spPr>
          <a:xfrm>
            <a:off x="619432" y="692696"/>
            <a:ext cx="8428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r>
              <a:rPr lang="pt-BR" sz="2400" b="1" dirty="0" err="1"/>
              <a:t>Examplo</a:t>
            </a:r>
            <a:r>
              <a:rPr lang="pt-BR" sz="2400" b="1" dirty="0"/>
              <a:t> </a:t>
            </a:r>
            <a:r>
              <a:rPr lang="pt-BR" sz="2400" b="1" dirty="0" err="1"/>
              <a:t>Gujarati</a:t>
            </a:r>
            <a:r>
              <a:rPr lang="pt-BR" sz="2400" b="1" dirty="0"/>
              <a:t> p.38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03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CDC0CAC-2118-4841-AFAA-F6E76C4EF55F}"/>
              </a:ext>
            </a:extLst>
          </p:cNvPr>
          <p:cNvSpPr txBox="1"/>
          <p:nvPr/>
        </p:nvSpPr>
        <p:spPr>
          <a:xfrm>
            <a:off x="595745" y="692696"/>
            <a:ext cx="10903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O que </a:t>
            </a:r>
            <a:r>
              <a:rPr lang="en-US" sz="2400" dirty="0" err="1"/>
              <a:t>há</a:t>
            </a:r>
            <a:r>
              <a:rPr lang="en-US" sz="2400" dirty="0"/>
              <a:t> de </a:t>
            </a:r>
            <a:r>
              <a:rPr lang="en-US" sz="2400" dirty="0" err="1"/>
              <a:t>científico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Ciência</a:t>
            </a:r>
            <a:r>
              <a:rPr lang="en-US" sz="2400" dirty="0"/>
              <a:t> </a:t>
            </a:r>
            <a:r>
              <a:rPr lang="en-US" sz="2400" dirty="0" err="1"/>
              <a:t>Política</a:t>
            </a:r>
            <a:r>
              <a:rPr lang="en-US" sz="2400" dirty="0"/>
              <a:t>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Problemas</a:t>
            </a:r>
            <a:r>
              <a:rPr lang="en-US" sz="2400" dirty="0"/>
              <a:t>, </a:t>
            </a:r>
            <a:r>
              <a:rPr lang="en-US" sz="2400" dirty="0" err="1"/>
              <a:t>perguntas</a:t>
            </a:r>
            <a:r>
              <a:rPr lang="en-US" sz="2400" dirty="0"/>
              <a:t>, </a:t>
            </a:r>
            <a:r>
              <a:rPr lang="en-US" sz="2400" dirty="0" err="1"/>
              <a:t>objetos</a:t>
            </a:r>
            <a:r>
              <a:rPr lang="en-US" sz="2400" dirty="0"/>
              <a:t> e </a:t>
            </a:r>
            <a:r>
              <a:rPr lang="en-US" sz="2400" dirty="0" err="1"/>
              <a:t>abordagens</a:t>
            </a:r>
            <a:r>
              <a:rPr lang="en-US" sz="2400" dirty="0"/>
              <a:t> </a:t>
            </a:r>
            <a:r>
              <a:rPr lang="en-US" sz="2400" dirty="0" err="1"/>
              <a:t>distintas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6546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2178335"/>
                  </p:ext>
                </p:extLst>
              </p:nvPr>
            </p:nvGraphicFramePr>
            <p:xfrm>
              <a:off x="2529344" y="1600201"/>
              <a:ext cx="7133312" cy="4525963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35666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666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232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Incondicional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026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s-ES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s-ES" sz="1800" dirty="0">
                              <a:effectLst/>
                            </a:rPr>
                            <a:t>E(Y)=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1800">
                                      <a:effectLst/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oMath>
                          </a14:m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s-ES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E(Consumo)= 121.35    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E(Y|X) = E (</a:t>
                          </a:r>
                          <a:r>
                            <a:rPr lang="pt-BR" sz="1800" dirty="0" err="1">
                              <a:effectLst/>
                            </a:rPr>
                            <a:t>Consumo|Renda</a:t>
                          </a:r>
                          <a:r>
                            <a:rPr lang="pt-BR" sz="1800" dirty="0">
                              <a:effectLst/>
                            </a:rPr>
                            <a:t>)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E(Y|80)= 65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E(Y|100)= 77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E(Y|260)= 173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2178335"/>
                  </p:ext>
                </p:extLst>
              </p:nvPr>
            </p:nvGraphicFramePr>
            <p:xfrm>
              <a:off x="2529344" y="1600201"/>
              <a:ext cx="7133312" cy="4525963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35666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666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232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Incondicional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0268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1" t="-8841" r="-100341" b="-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E(Y|X) = E (</a:t>
                          </a:r>
                          <a:r>
                            <a:rPr lang="pt-BR" sz="1800" dirty="0" err="1">
                              <a:effectLst/>
                            </a:rPr>
                            <a:t>Consumo|Renda</a:t>
                          </a:r>
                          <a:r>
                            <a:rPr lang="pt-BR" sz="1800" dirty="0">
                              <a:effectLst/>
                            </a:rPr>
                            <a:t>)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E(Y|80)= 65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E(Y|100)= 77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E(Y|260)= 173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601CA55B-DA8E-4D84-8C46-D791EA40BB07}"/>
              </a:ext>
            </a:extLst>
          </p:cNvPr>
          <p:cNvSpPr txBox="1"/>
          <p:nvPr/>
        </p:nvSpPr>
        <p:spPr>
          <a:xfrm>
            <a:off x="619432" y="692696"/>
            <a:ext cx="8428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797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991544" y="692696"/>
                <a:ext cx="6984776" cy="4967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Tx/>
                  <a:buNone/>
                </a:pPr>
                <a:r>
                  <a:rPr lang="pt-BR" sz="2400" dirty="0" err="1"/>
                  <a:t>Confidence</a:t>
                </a:r>
                <a:r>
                  <a:rPr lang="pt-BR" sz="2400" dirty="0"/>
                  <a:t> </a:t>
                </a:r>
                <a:r>
                  <a:rPr lang="pt-BR" sz="2400" dirty="0" err="1"/>
                  <a:t>Interval</a:t>
                </a:r>
                <a:r>
                  <a:rPr lang="pt-BR" sz="2400" dirty="0"/>
                  <a:t> for a </a:t>
                </a:r>
                <a:r>
                  <a:rPr lang="pt-BR" sz="2400" dirty="0" err="1"/>
                  <a:t>Population</a:t>
                </a:r>
                <a:r>
                  <a:rPr lang="pt-BR" sz="2400" dirty="0"/>
                  <a:t> </a:t>
                </a:r>
                <a:r>
                  <a:rPr lang="pt-BR" sz="2400" dirty="0" err="1"/>
                  <a:t>Mean</a:t>
                </a:r>
                <a:endParaRPr lang="pt-BR" sz="2400" dirty="0"/>
              </a:p>
              <a:p>
                <a:pPr>
                  <a:buFontTx/>
                  <a:buNone/>
                </a:pPr>
                <a:endParaRPr lang="pt-BR" dirty="0"/>
              </a:p>
              <a:p>
                <a:r>
                  <a:rPr lang="en-US" dirty="0">
                    <a:cs typeface="Segoe UI Semibold" panose="020B0702040204020203" pitchFamily="34" charset="0"/>
                  </a:rPr>
                  <a:t>For “large </a:t>
                </a:r>
                <a:r>
                  <a:rPr lang="en-US" i="1" dirty="0">
                    <a:cs typeface="Segoe UI Semibold" panose="020B0702040204020203" pitchFamily="34" charset="0"/>
                  </a:rPr>
                  <a:t>n,</a:t>
                </a:r>
                <a:r>
                  <a:rPr lang="en-US" dirty="0">
                    <a:cs typeface="Segoe UI Semibold" panose="020B0702040204020203" pitchFamily="34" charset="0"/>
                  </a:rPr>
                  <a:t>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i="1" dirty="0">
                    <a:cs typeface="Segoe UI Semibold" panose="020B0702040204020203" pitchFamily="34" charset="0"/>
                  </a:rPr>
                  <a:t> </a:t>
                </a:r>
                <a:r>
                  <a:rPr lang="en-US" dirty="0">
                    <a:cs typeface="Segoe UI Semibold" panose="020B0702040204020203" pitchFamily="34" charset="0"/>
                  </a:rPr>
                  <a:t>is a good estimate of </a:t>
                </a:r>
                <a:r>
                  <a:rPr lang="el-GR" dirty="0">
                    <a:cs typeface="Segoe UI Semibold" panose="020B0702040204020203" pitchFamily="34" charset="0"/>
                  </a:rPr>
                  <a:t>σ</a:t>
                </a:r>
                <a:r>
                  <a:rPr lang="en-US" dirty="0">
                    <a:cs typeface="Segoe UI Semibold" panose="020B0702040204020203" pitchFamily="34" charset="0"/>
                  </a:rPr>
                  <a:t> (and CLT applies).  </a:t>
                </a:r>
              </a:p>
              <a:p>
                <a:endParaRPr lang="en-US" dirty="0">
                  <a:cs typeface="Segoe UI Semibold" panose="020B0702040204020203" pitchFamily="34" charset="0"/>
                </a:endParaRPr>
              </a:p>
              <a:p>
                <a:r>
                  <a:rPr lang="en-US" dirty="0">
                    <a:cs typeface="Segoe UI Semibold" panose="020B0702040204020203" pitchFamily="34" charset="0"/>
                  </a:rPr>
                  <a:t>For small </a:t>
                </a:r>
                <a:r>
                  <a:rPr lang="en-US" i="1" dirty="0">
                    <a:cs typeface="Segoe UI Semibold" panose="020B0702040204020203" pitchFamily="34" charset="0"/>
                  </a:rPr>
                  <a:t>n, </a:t>
                </a:r>
                <a:r>
                  <a:rPr lang="en-US" dirty="0">
                    <a:cs typeface="Segoe UI Semibold" panose="020B0702040204020203" pitchFamily="34" charset="0"/>
                  </a:rPr>
                  <a:t>replacing </a:t>
                </a:r>
                <a:r>
                  <a:rPr lang="el-GR" dirty="0">
                    <a:cs typeface="Segoe UI Semibold" panose="020B0702040204020203" pitchFamily="34" charset="0"/>
                  </a:rPr>
                  <a:t>σ</a:t>
                </a:r>
                <a:r>
                  <a:rPr lang="en-US" dirty="0">
                    <a:cs typeface="Segoe UI Semibold" panose="020B0702040204020203" pitchFamily="34" charset="0"/>
                  </a:rPr>
                  <a:t> by its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>
                    <a:cs typeface="Segoe UI Semibold" panose="020B0702040204020203" pitchFamily="34" charset="0"/>
                  </a:rPr>
                  <a:t>introduces extra error, and CI is not quite wide enough unless we replace </a:t>
                </a:r>
                <a:r>
                  <a:rPr lang="en-US" i="1" dirty="0">
                    <a:cs typeface="Segoe UI Semibold" panose="020B0702040204020203" pitchFamily="34" charset="0"/>
                  </a:rPr>
                  <a:t>z-</a:t>
                </a:r>
                <a:r>
                  <a:rPr lang="en-US" dirty="0">
                    <a:cs typeface="Segoe UI Semibold" panose="020B0702040204020203" pitchFamily="34" charset="0"/>
                  </a:rPr>
                  <a:t>score by a slightly larger “</a:t>
                </a:r>
                <a:r>
                  <a:rPr lang="en-US" i="1" dirty="0">
                    <a:cs typeface="Segoe UI Semibold" panose="020B0702040204020203" pitchFamily="34" charset="0"/>
                  </a:rPr>
                  <a:t>t-</a:t>
                </a:r>
                <a:r>
                  <a:rPr lang="en-US" dirty="0">
                    <a:cs typeface="Segoe UI Semibold" panose="020B0702040204020203" pitchFamily="34" charset="0"/>
                  </a:rPr>
                  <a:t>score.”</a:t>
                </a:r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Precise shape depends on </a:t>
                </a:r>
                <a:r>
                  <a:rPr lang="en-US" b="1" dirty="0"/>
                  <a:t>degrees of freedom</a:t>
                </a:r>
                <a:r>
                  <a:rPr lang="en-US" dirty="0"/>
                  <a:t> (</a:t>
                </a:r>
                <a:r>
                  <a:rPr lang="en-US" i="1" dirty="0" err="1"/>
                  <a:t>df</a:t>
                </a:r>
                <a:r>
                  <a:rPr lang="en-US" dirty="0"/>
                  <a:t>).  For inference about mean, </a:t>
                </a:r>
                <a:r>
                  <a:rPr lang="en-US" i="1" dirty="0" err="1"/>
                  <a:t>df</a:t>
                </a:r>
                <a:r>
                  <a:rPr lang="en-US" i="1" dirty="0"/>
                  <a:t> = n – 1 </a:t>
                </a:r>
                <a:endParaRPr lang="en-US" dirty="0"/>
              </a:p>
              <a:p>
                <a:endParaRPr lang="en-US" sz="2400" dirty="0">
                  <a:cs typeface="Segoe UI Semibold" panose="020B0702040204020203" pitchFamily="34" charset="0"/>
                </a:endParaRPr>
              </a:p>
              <a:p>
                <a:endParaRPr lang="pt-BR" sz="2400" dirty="0">
                  <a:cs typeface="Segoe UI Semibold" panose="020B0702040204020203" pitchFamily="34" charset="0"/>
                </a:endParaRPr>
              </a:p>
              <a:p>
                <a:endParaRPr lang="en-US" sz="2400" dirty="0">
                  <a:cs typeface="Segoe UI Semibold" panose="020B0702040204020203" pitchFamily="34" charset="0"/>
                </a:endParaRPr>
              </a:p>
              <a:p>
                <a:pPr>
                  <a:buFontTx/>
                  <a:buNone/>
                </a:pPr>
                <a:endParaRPr lang="pt-BR" sz="2400" dirty="0"/>
              </a:p>
              <a:p>
                <a:pPr>
                  <a:buFontTx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44" y="692696"/>
                <a:ext cx="6984776" cy="4967514"/>
              </a:xfrm>
              <a:prstGeom prst="rect">
                <a:avLst/>
              </a:prstGeom>
              <a:blipFill>
                <a:blip r:embed="rId3"/>
                <a:stretch>
                  <a:fillRect l="-1397" t="-982" r="-2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9450" y="733425"/>
            <a:ext cx="82931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6848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78426" y="605978"/>
                <a:ext cx="9378014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br>
                  <a:rPr lang="en-US" dirty="0">
                    <a:cs typeface="Arial" panose="020B0604020202020204" pitchFamily="34" charset="0"/>
                    <a:sym typeface="Euclid Symbol" panose="05050102010706020507" pitchFamily="18" charset="2"/>
                  </a:rPr>
                </a:br>
                <a:r>
                  <a:rPr lang="en-US" sz="2400" dirty="0" err="1"/>
                  <a:t>Função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Regressão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Populacional</a:t>
                </a:r>
                <a:r>
                  <a:rPr lang="pt-BR" sz="2400" i="1" dirty="0"/>
                  <a:t> (FRP)</a:t>
                </a:r>
                <a:r>
                  <a:rPr lang="pt-BR" sz="2400" dirty="0"/>
                  <a:t>: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 algn="just"/>
                <a:r>
                  <a:rPr lang="en-US" sz="2400" dirty="0" err="1"/>
                  <a:t>Pensamos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sobre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valores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nossa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variável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dependente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possuindo</a:t>
                </a:r>
                <a:r>
                  <a:rPr lang="en-US" sz="2400" dirty="0"/>
                  <a:t> um </a:t>
                </a:r>
                <a:r>
                  <a:rPr lang="en-US" sz="2400" u="sng" dirty="0" err="1"/>
                  <a:t>componente</a:t>
                </a:r>
                <a:r>
                  <a:rPr lang="en-US" sz="2400" u="sng" dirty="0"/>
                  <a:t> </a:t>
                </a:r>
                <a:r>
                  <a:rPr lang="en-US" sz="2400" u="sng" dirty="0" err="1"/>
                  <a:t>sistemático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sz="24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dirty="0"/>
                  <a:t>; e um outro </a:t>
                </a:r>
                <a:r>
                  <a:rPr lang="en-US" sz="2400" u="sng" dirty="0" err="1"/>
                  <a:t>componente</a:t>
                </a:r>
                <a:r>
                  <a:rPr lang="en-US" sz="2400" u="sng" dirty="0"/>
                  <a:t> </a:t>
                </a:r>
                <a:r>
                  <a:rPr lang="en-US" sz="2400" u="sng" dirty="0" err="1"/>
                  <a:t>estocástico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pt-BR" sz="2400" b="1" dirty="0"/>
                  <a:t> </a:t>
                </a:r>
                <a:endParaRPr lang="en-US" sz="2400" dirty="0"/>
              </a:p>
              <a:p>
                <a:br>
                  <a:rPr lang="en-US" dirty="0">
                    <a:sym typeface="Symbol" panose="05050102010706020507" pitchFamily="18" charset="2"/>
                  </a:rPr>
                </a:br>
                <a:endParaRPr lang="pt-BR" dirty="0"/>
              </a:p>
              <a:p>
                <a:pPr marL="342900" indent="-342900"/>
                <a:endParaRPr lang="en-US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" y="605978"/>
                <a:ext cx="9378014" cy="5447645"/>
              </a:xfrm>
              <a:prstGeom prst="rect">
                <a:avLst/>
              </a:prstGeom>
              <a:blipFill>
                <a:blip r:embed="rId2"/>
                <a:stretch>
                  <a:fillRect l="-975" r="-9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3EE2FF-74E3-45E2-9A7F-16DD32B6D6B8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7747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8426" y="1052736"/>
            <a:ext cx="108351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endParaRPr lang="pt-BR" sz="2400" dirty="0"/>
          </a:p>
          <a:p>
            <a:r>
              <a:rPr lang="en-US" sz="2000" b="1" dirty="0"/>
              <a:t>Se </a:t>
            </a:r>
            <a:r>
              <a:rPr lang="en-US" sz="2000" b="1" dirty="0" err="1"/>
              <a:t>calcularmos</a:t>
            </a:r>
            <a:r>
              <a:rPr lang="en-US" sz="2000" b="1" dirty="0"/>
              <a:t> a media </a:t>
            </a:r>
            <a:r>
              <a:rPr lang="en-US" sz="2000" b="1" dirty="0" err="1"/>
              <a:t>condicional</a:t>
            </a:r>
            <a:r>
              <a:rPr lang="en-US" sz="2000" b="1" dirty="0"/>
              <a:t> para </a:t>
            </a:r>
            <a:r>
              <a:rPr lang="en-US" sz="2000" b="1" dirty="0" err="1"/>
              <a:t>cada</a:t>
            </a:r>
            <a:r>
              <a:rPr lang="en-US" sz="2000" b="1" dirty="0"/>
              <a:t> X, </a:t>
            </a:r>
            <a:r>
              <a:rPr lang="en-US" sz="2000" b="1" dirty="0" err="1"/>
              <a:t>obtemos</a:t>
            </a:r>
            <a:r>
              <a:rPr lang="en-US" sz="2000" b="1" dirty="0"/>
              <a:t> a </a:t>
            </a:r>
            <a:r>
              <a:rPr lang="en-US" sz="2000" b="1" dirty="0" err="1"/>
              <a:t>função</a:t>
            </a:r>
            <a:r>
              <a:rPr lang="en-US" sz="2000" b="1" dirty="0"/>
              <a:t> de </a:t>
            </a:r>
            <a:r>
              <a:rPr lang="en-US" sz="2000" b="1" dirty="0" err="1"/>
              <a:t>regressão</a:t>
            </a:r>
            <a:r>
              <a:rPr lang="en-US" sz="2000" b="1" dirty="0"/>
              <a:t> </a:t>
            </a:r>
            <a:r>
              <a:rPr lang="en-US" sz="2000" b="1" dirty="0" err="1"/>
              <a:t>populacional</a:t>
            </a:r>
            <a:r>
              <a:rPr lang="en-US" sz="2000" b="1" dirty="0"/>
              <a:t>. 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i="1" dirty="0"/>
          </a:p>
          <a:p>
            <a:endParaRPr lang="en-US" sz="2000" i="1" dirty="0"/>
          </a:p>
          <a:p>
            <a:r>
              <a:rPr lang="fr-FR" sz="2000" i="1" dirty="0"/>
              <a:t>Para x=80, por exemplo, temos: 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1</a:t>
            </a:r>
            <a:r>
              <a:rPr lang="fr-FR" sz="2000" dirty="0"/>
              <a:t> = 55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(80) + </a:t>
            </a:r>
            <a:r>
              <a:rPr lang="fr-FR" sz="2000" i="1" dirty="0"/>
              <a:t>u</a:t>
            </a:r>
            <a:r>
              <a:rPr lang="fr-FR" sz="2000" baseline="-25000" dirty="0"/>
              <a:t>1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2 </a:t>
            </a:r>
            <a:r>
              <a:rPr lang="fr-FR" sz="2000" dirty="0"/>
              <a:t>= 60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2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3</a:t>
            </a:r>
            <a:r>
              <a:rPr lang="fr-FR" sz="2000" dirty="0"/>
              <a:t> = 65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3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4</a:t>
            </a:r>
            <a:r>
              <a:rPr lang="fr-FR" sz="2000" dirty="0"/>
              <a:t> = 70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4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5</a:t>
            </a:r>
            <a:r>
              <a:rPr lang="fr-FR" sz="2000" dirty="0"/>
              <a:t> = 75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5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pt-BR" sz="2000" dirty="0"/>
              <a:t>Portanto, E(Y|X=80)= 65.</a:t>
            </a:r>
            <a:endParaRPr lang="en-US" sz="2000" dirty="0"/>
          </a:p>
          <a:p>
            <a:r>
              <a:rPr lang="pt-BR" sz="2000" i="1" dirty="0"/>
              <a:t> </a:t>
            </a:r>
            <a:endParaRPr lang="en-US" sz="2000" dirty="0"/>
          </a:p>
          <a:p>
            <a:endParaRPr lang="pt-BR" sz="2400" dirty="0">
              <a:cs typeface="Segoe UI Semibold" panose="020B0702040204020203" pitchFamily="34" charset="0"/>
            </a:endParaRPr>
          </a:p>
          <a:p>
            <a:endParaRPr lang="en-US" sz="2400" dirty="0">
              <a:cs typeface="Segoe UI Semibold" panose="020B0702040204020203" pitchFamily="34" charset="0"/>
            </a:endParaRPr>
          </a:p>
          <a:p>
            <a:pPr>
              <a:buFontTx/>
              <a:buNone/>
            </a:pPr>
            <a:endParaRPr lang="pt-BR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EB81C7-FF3D-46FC-BEFD-F23BFBB74337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555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78426" y="605978"/>
                <a:ext cx="9378014" cy="5836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br>
                  <a:rPr lang="en-US" dirty="0">
                    <a:cs typeface="Arial" panose="020B0604020202020204" pitchFamily="34" charset="0"/>
                    <a:sym typeface="Euclid Symbol" panose="05050102010706020507" pitchFamily="18" charset="2"/>
                  </a:rPr>
                </a:br>
                <a:r>
                  <a:rPr lang="pt-BR" sz="2400" i="1" dirty="0"/>
                  <a:t>Função de Regressão Populacional (FRP)</a:t>
                </a:r>
                <a:r>
                  <a:rPr lang="pt-BR" sz="2400" dirty="0"/>
                  <a:t>: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i="1" dirty="0"/>
                  <a:t>Função de Regressão Amostral (FRA)</a:t>
                </a:r>
                <a:r>
                  <a:rPr lang="pt-BR" sz="2400" dirty="0"/>
                  <a:t>: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acc>
                      <m:r>
                        <a:rPr lang="pt-BR" sz="2400" b="1" i="1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acc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dirty="0"/>
              </a:p>
              <a:p>
                <a:r>
                  <a:rPr lang="pt-BR" sz="2400" b="1" dirty="0"/>
                  <a:t> </a:t>
                </a:r>
                <a:endParaRPr lang="en-US" sz="2400" dirty="0"/>
              </a:p>
              <a:p>
                <a:br>
                  <a:rPr lang="en-US" dirty="0">
                    <a:sym typeface="Symbol" panose="05050102010706020507" pitchFamily="18" charset="2"/>
                  </a:rPr>
                </a:br>
                <a:endParaRPr lang="pt-BR" dirty="0"/>
              </a:p>
              <a:p>
                <a:pPr marL="342900" indent="-342900"/>
                <a:endParaRPr lang="en-US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" y="605978"/>
                <a:ext cx="9378014" cy="5836534"/>
              </a:xfrm>
              <a:prstGeom prst="rect">
                <a:avLst/>
              </a:prstGeom>
              <a:blipFill>
                <a:blip r:embed="rId2"/>
                <a:stretch>
                  <a:fillRect l="-9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2605BD6-09A8-4941-BB84-77F368778355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r>
              <a:rPr lang="en-US" sz="2400" dirty="0"/>
              <a:t> e </a:t>
            </a:r>
            <a:r>
              <a:rPr lang="en-US" sz="2400" dirty="0" err="1"/>
              <a:t>Amostral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1442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4181" y="764704"/>
            <a:ext cx="83421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r>
              <a:rPr lang="en-US" sz="2400" dirty="0"/>
              <a:t> e </a:t>
            </a:r>
            <a:r>
              <a:rPr lang="en-US" sz="2400" dirty="0" err="1"/>
              <a:t>Amostral</a:t>
            </a:r>
            <a:endParaRPr lang="en-US" sz="2400" dirty="0"/>
          </a:p>
          <a:p>
            <a:r>
              <a:rPr lang="pt-BR" sz="2400" dirty="0"/>
              <a:t>	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pt-BR" dirty="0"/>
          </a:p>
          <a:p>
            <a:pPr marL="342900" indent="-342900"/>
            <a:endParaRPr lang="pt-BR" dirty="0"/>
          </a:p>
          <a:p>
            <a:pPr marL="342900" indent="-342900"/>
            <a:endParaRPr lang="pt-BR" dirty="0"/>
          </a:p>
          <a:p>
            <a:pPr marL="342900" indent="-342900"/>
            <a:endParaRPr lang="pt-BR" dirty="0"/>
          </a:p>
          <a:p>
            <a:pPr marL="342900" indent="-342900"/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1628800"/>
            <a:ext cx="8717155" cy="42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8273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19432" y="764705"/>
                <a:ext cx="10884310" cy="467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Termo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Erro</a:t>
                </a:r>
                <a:endParaRPr lang="en-US" sz="2400" dirty="0"/>
              </a:p>
              <a:p>
                <a:endParaRPr lang="en-US" dirty="0"/>
              </a:p>
              <a:p>
                <a:r>
                  <a:rPr lang="pt-BR" sz="3600" dirty="0"/>
                  <a:t> </a:t>
                </a:r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  <a:p>
                <a:r>
                  <a:rPr lang="pt-BR" sz="3600" dirty="0"/>
                  <a:t> </a:t>
                </a:r>
                <a:endParaRPr lang="en-US" sz="3600" dirty="0"/>
              </a:p>
              <a:p>
                <a:r>
                  <a:rPr lang="pt-BR" sz="2200" dirty="0"/>
                  <a:t>e, portanto:</a:t>
                </a:r>
              </a:p>
              <a:p>
                <a:endParaRPr lang="pt-BR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  <a:p>
                <a:r>
                  <a:rPr lang="pt-BR" sz="3600" dirty="0"/>
                  <a:t> </a:t>
                </a:r>
                <a:endParaRPr lang="en-US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32" y="764705"/>
                <a:ext cx="10884310" cy="4678204"/>
              </a:xfrm>
              <a:prstGeom prst="rect">
                <a:avLst/>
              </a:prstGeom>
              <a:blipFill>
                <a:blip r:embed="rId2"/>
                <a:stretch>
                  <a:fillRect l="-896" t="-10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659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83111" y="1814565"/>
                <a:ext cx="8185354" cy="368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3600" dirty="0">
                    <a:latin typeface="Trebuchet MS" panose="020B0603020202020204" pitchFamily="34" charset="0"/>
                    <a:ea typeface="Calibri" panose="020F0502020204030204" pitchFamily="34" charset="0"/>
                  </a:rPr>
                  <a:t> </a:t>
                </a:r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2200" dirty="0" err="1">
                    <a:latin typeface="Trebuchet MS" panose="020B0603020202020204" pitchFamily="34" charset="0"/>
                    <a:ea typeface="Calibri" panose="020F0502020204030204" pitchFamily="34" charset="0"/>
                  </a:rPr>
                  <a:t>ou</a:t>
                </a: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3600" dirty="0">
                    <a:latin typeface="Trebuchet MS" panose="020B0603020202020204" pitchFamily="34" charset="0"/>
                    <a:ea typeface="Calibri" panose="020F0502020204030204" pitchFamily="34" charset="0"/>
                  </a:rPr>
                  <a:t> </a:t>
                </a:r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=</m:t>
                          </m:r>
                          <m:acc>
                            <m:accPr>
                              <m:chr m:val="̂"/>
                              <m:ctrlP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pt-BR" sz="3600" b="1" dirty="0">
                    <a:latin typeface="Trebuchet MS" panose="020B0603020202020204" pitchFamily="34" charset="0"/>
                    <a:ea typeface="Calibri" panose="020F0502020204030204" pitchFamily="34" charset="0"/>
                  </a:rPr>
                  <a:t> </a:t>
                </a:r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111" y="1814565"/>
                <a:ext cx="8185354" cy="3684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FB99FE81-1E5B-4459-B75D-218CD4333C6C}"/>
              </a:ext>
            </a:extLst>
          </p:cNvPr>
          <p:cNvSpPr txBox="1"/>
          <p:nvPr/>
        </p:nvSpPr>
        <p:spPr>
          <a:xfrm>
            <a:off x="619432" y="764705"/>
            <a:ext cx="108843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Resíduo</a:t>
            </a:r>
            <a:endParaRPr lang="pt-BR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35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663677" y="764705"/>
            <a:ext cx="9752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Estimação</a:t>
            </a:r>
            <a:endParaRPr lang="en-US" sz="24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63677" y="1371601"/>
            <a:ext cx="1081056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pitchFamily="18" charset="0"/>
              </a:rPr>
              <a:t>Para </a:t>
            </a:r>
            <a:r>
              <a:rPr lang="en-US" sz="2000" dirty="0" err="1">
                <a:cs typeface="Times New Roman" pitchFamily="18" charset="0"/>
              </a:rPr>
              <a:t>estimar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os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parâmetros</a:t>
            </a:r>
            <a:r>
              <a:rPr lang="en-US" sz="2000" dirty="0">
                <a:cs typeface="Times New Roman" pitchFamily="18" charset="0"/>
              </a:rPr>
              <a:t> que </a:t>
            </a:r>
            <a:r>
              <a:rPr lang="en-US" sz="2000" u="sng" dirty="0" err="1">
                <a:cs typeface="Times New Roman" pitchFamily="18" charset="0"/>
              </a:rPr>
              <a:t>minimizem</a:t>
            </a:r>
            <a:r>
              <a:rPr lang="en-US" sz="2000" u="sng" dirty="0">
                <a:cs typeface="Times New Roman" pitchFamily="18" charset="0"/>
              </a:rPr>
              <a:t> a soma dos </a:t>
            </a:r>
            <a:r>
              <a:rPr lang="en-US" sz="2000" u="sng" dirty="0" err="1">
                <a:cs typeface="Times New Roman" pitchFamily="18" charset="0"/>
              </a:rPr>
              <a:t>quadrados</a:t>
            </a:r>
            <a:r>
              <a:rPr lang="en-US" sz="2000" u="sng" dirty="0">
                <a:cs typeface="Times New Roman" pitchFamily="18" charset="0"/>
              </a:rPr>
              <a:t> dos </a:t>
            </a:r>
            <a:r>
              <a:rPr lang="en-US" sz="2000" u="sng" dirty="0" err="1">
                <a:cs typeface="Times New Roman" pitchFamily="18" charset="0"/>
              </a:rPr>
              <a:t>resíduos</a:t>
            </a:r>
            <a:r>
              <a:rPr lang="en-US" sz="2000" u="sng" dirty="0">
                <a:cs typeface="Times New Roman" pitchFamily="18" charset="0"/>
              </a:rPr>
              <a:t>, </a:t>
            </a:r>
            <a:r>
              <a:rPr lang="en-US" sz="2000" dirty="0" err="1">
                <a:cs typeface="Times New Roman" pitchFamily="18" charset="0"/>
              </a:rPr>
              <a:t>igualamos</a:t>
            </a:r>
            <a:r>
              <a:rPr lang="en-US" sz="2000" dirty="0">
                <a:cs typeface="Times New Roman" pitchFamily="18" charset="0"/>
              </a:rPr>
              <a:t> a soma dos </a:t>
            </a:r>
            <a:r>
              <a:rPr lang="en-US" sz="2000" dirty="0" err="1">
                <a:cs typeface="Times New Roman" pitchFamily="18" charset="0"/>
              </a:rPr>
              <a:t>resíduos</a:t>
            </a:r>
            <a:r>
              <a:rPr lang="en-US" sz="2000" dirty="0">
                <a:cs typeface="Times New Roman" pitchFamily="18" charset="0"/>
              </a:rPr>
              <a:t> a zero e </a:t>
            </a:r>
            <a:r>
              <a:rPr lang="en-US" sz="2000" dirty="0" err="1">
                <a:cs typeface="Times New Roman" pitchFamily="18" charset="0"/>
              </a:rPr>
              <a:t>usamos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Cálculo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pitchFamily="18" charset="0"/>
              </a:rPr>
              <a:t>No </a:t>
            </a:r>
            <a:r>
              <a:rPr lang="en-US" sz="2000" dirty="0" err="1">
                <a:cs typeface="Times New Roman" pitchFamily="18" charset="0"/>
              </a:rPr>
              <a:t>modelo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bivariado</a:t>
            </a:r>
            <a:r>
              <a:rPr lang="en-US" sz="2000" dirty="0">
                <a:cs typeface="Times New Roman" pitchFamily="18" charset="0"/>
              </a:rPr>
              <a:t>, o </a:t>
            </a:r>
            <a:r>
              <a:rPr lang="en-US" sz="2000" dirty="0" err="1">
                <a:cs typeface="Times New Roman" pitchFamily="18" charset="0"/>
              </a:rPr>
              <a:t>coeficiente</a:t>
            </a:r>
            <a:r>
              <a:rPr lang="en-US" sz="2000" dirty="0">
                <a:cs typeface="Times New Roman" pitchFamily="18" charset="0"/>
              </a:rPr>
              <a:t> da </a:t>
            </a:r>
            <a:r>
              <a:rPr lang="en-US" sz="2000" dirty="0" err="1">
                <a:cs typeface="Times New Roman" pitchFamily="18" charset="0"/>
              </a:rPr>
              <a:t>inclinação</a:t>
            </a:r>
            <a:r>
              <a:rPr lang="en-US" sz="2000" dirty="0">
                <a:cs typeface="Times New Roman" pitchFamily="18" charset="0"/>
              </a:rPr>
              <a:t> é </a:t>
            </a:r>
            <a:r>
              <a:rPr lang="en-US" sz="2000" dirty="0" err="1">
                <a:cs typeface="Times New Roman" pitchFamily="18" charset="0"/>
              </a:rPr>
              <a:t>igual</a:t>
            </a:r>
            <a:r>
              <a:rPr lang="en-US" sz="2000" dirty="0">
                <a:cs typeface="Times New Roman" pitchFamily="18" charset="0"/>
              </a:rPr>
              <a:t> 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BD68FAF-B18D-45CC-888A-482C51432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0402" y="3186683"/>
            <a:ext cx="13470275" cy="120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28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797" y="1371600"/>
            <a:ext cx="1076552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cs typeface="Times New Roman" pitchFamily="18" charset="0"/>
              </a:rPr>
              <a:t>E o intercepto é igual 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 bwMode="auto">
              <a:xfrm>
                <a:off x="3733800" y="2209800"/>
                <a:ext cx="3519144" cy="11191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pt-BR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pt-BR" sz="3600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2209800"/>
                <a:ext cx="3519144" cy="1119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6CA13C7B-A541-44CD-9D90-401F82BE5671}"/>
              </a:ext>
            </a:extLst>
          </p:cNvPr>
          <p:cNvSpPr txBox="1"/>
          <p:nvPr/>
        </p:nvSpPr>
        <p:spPr>
          <a:xfrm>
            <a:off x="663677" y="764705"/>
            <a:ext cx="9752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Estimação</a:t>
            </a:r>
            <a:endParaRPr lang="en-US" sz="24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94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9643F3B-43EC-43BD-8C92-4B2973245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328" y="1450536"/>
            <a:ext cx="7439890" cy="450184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27DF2DC-6AFB-4486-9E03-FD4371B33056}"/>
              </a:ext>
            </a:extLst>
          </p:cNvPr>
          <p:cNvSpPr txBox="1"/>
          <p:nvPr/>
        </p:nvSpPr>
        <p:spPr>
          <a:xfrm>
            <a:off x="8347363" y="5666343"/>
            <a:ext cx="20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Silva, 2018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8D85115-2EE2-4C99-9EC2-4795847DAE04}"/>
              </a:ext>
            </a:extLst>
          </p:cNvPr>
          <p:cNvSpPr txBox="1"/>
          <p:nvPr/>
        </p:nvSpPr>
        <p:spPr>
          <a:xfrm>
            <a:off x="595745" y="692696"/>
            <a:ext cx="10903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054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Verdana" pitchFamily="34" charset="0"/>
                <a:ea typeface="ＭＳ Ｐゴシック" pitchFamily="34" charset="-128"/>
              </a:rPr>
              <a:t>4-</a:t>
            </a:r>
            <a:fld id="{C3488430-C831-498B-88C8-F3E4BABE2BED}" type="slidenum">
              <a:rPr lang="en-US" smtClean="0">
                <a:latin typeface="Verdana" pitchFamily="34" charset="0"/>
                <a:ea typeface="ＭＳ Ｐゴシック" pitchFamily="34" charset="-128"/>
              </a:rPr>
              <a:pPr/>
              <a:t>30</a:t>
            </a:fld>
            <a:endParaRPr lang="en-US">
              <a:latin typeface="Verdana" pitchFamily="34" charset="0"/>
              <a:ea typeface="ＭＳ Ｐゴシック" pitchFamily="34" charset="-128"/>
            </a:endParaRPr>
          </a:p>
        </p:txBody>
      </p:sp>
      <p:pic>
        <p:nvPicPr>
          <p:cNvPr id="132098" name="Picture 3" descr="KeyConcept4.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1" y="685800"/>
            <a:ext cx="8765662" cy="531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8865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1991544" y="764705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cs typeface="Times New Roman" pitchFamily="18" charset="0"/>
              </a:rPr>
              <a:t> </a:t>
            </a:r>
            <a:r>
              <a:rPr lang="pt-BR" sz="2000" dirty="0">
                <a:cs typeface="Times New Roman" pitchFamily="18" charset="0"/>
              </a:rPr>
              <a:t>In </a:t>
            </a:r>
            <a:r>
              <a:rPr lang="pt-BR" sz="2000" dirty="0" err="1">
                <a:cs typeface="Times New Roman" pitchFamily="18" charset="0"/>
              </a:rPr>
              <a:t>regression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analysis</a:t>
            </a:r>
            <a:r>
              <a:rPr lang="pt-BR" sz="2000" dirty="0">
                <a:cs typeface="Times New Roman" pitchFamily="18" charset="0"/>
              </a:rPr>
              <a:t>, </a:t>
            </a:r>
            <a:r>
              <a:rPr lang="pt-BR" sz="2000" dirty="0" err="1">
                <a:cs typeface="Times New Roman" pitchFamily="18" charset="0"/>
              </a:rPr>
              <a:t>we</a:t>
            </a:r>
            <a:r>
              <a:rPr lang="pt-BR" sz="2000" dirty="0">
                <a:cs typeface="Times New Roman" pitchFamily="18" charset="0"/>
              </a:rPr>
              <a:t> use </a:t>
            </a:r>
            <a:r>
              <a:rPr lang="pt-BR" sz="2000" dirty="0" err="1">
                <a:cs typeface="Times New Roman" pitchFamily="18" charset="0"/>
              </a:rPr>
              <a:t>the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sample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regression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function</a:t>
            </a:r>
            <a:r>
              <a:rPr lang="pt-BR" sz="2000" dirty="0">
                <a:cs typeface="Times New Roman" pitchFamily="18" charset="0"/>
              </a:rPr>
              <a:t> (SRF) to </a:t>
            </a:r>
            <a:r>
              <a:rPr lang="pt-BR" sz="2000" dirty="0" err="1">
                <a:cs typeface="Times New Roman" pitchFamily="18" charset="0"/>
              </a:rPr>
              <a:t>make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inferences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about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the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population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regression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function</a:t>
            </a:r>
            <a:r>
              <a:rPr lang="pt-BR" sz="2000" dirty="0">
                <a:cs typeface="Times New Roman" pitchFamily="18" charset="0"/>
              </a:rPr>
              <a:t> (PRF).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cs typeface="Times New Roman" pitchFamily="18" charset="0"/>
              </a:rPr>
              <a:t>To do </a:t>
            </a:r>
            <a:r>
              <a:rPr lang="pt-BR" sz="2000" dirty="0" err="1">
                <a:cs typeface="Times New Roman" pitchFamily="18" charset="0"/>
              </a:rPr>
              <a:t>so</a:t>
            </a:r>
            <a:r>
              <a:rPr lang="pt-BR" sz="2000" dirty="0">
                <a:cs typeface="Times New Roman" pitchFamily="18" charset="0"/>
              </a:rPr>
              <a:t>, </a:t>
            </a:r>
            <a:r>
              <a:rPr lang="pt-BR" sz="2000" dirty="0" err="1">
                <a:cs typeface="Times New Roman" pitchFamily="18" charset="0"/>
              </a:rPr>
              <a:t>we</a:t>
            </a:r>
            <a:r>
              <a:rPr lang="pt-BR" sz="2000" dirty="0">
                <a:cs typeface="Times New Roman" pitchFamily="18" charset="0"/>
              </a:rPr>
              <a:t> use </a:t>
            </a:r>
            <a:r>
              <a:rPr lang="pt-BR" sz="2000" dirty="0" err="1">
                <a:cs typeface="Times New Roman" pitchFamily="18" charset="0"/>
              </a:rPr>
              <a:t>the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observations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of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the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independent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variables</a:t>
            </a:r>
            <a:r>
              <a:rPr lang="pt-BR" sz="2000" dirty="0">
                <a:cs typeface="Times New Roman" pitchFamily="18" charset="0"/>
              </a:rPr>
              <a:t> (x) to </a:t>
            </a:r>
            <a:r>
              <a:rPr lang="pt-BR" sz="2000" dirty="0" err="1">
                <a:cs typeface="Times New Roman" pitchFamily="18" charset="0"/>
              </a:rPr>
              <a:t>estimate</a:t>
            </a:r>
            <a:r>
              <a:rPr lang="pt-BR" sz="2000" dirty="0">
                <a:cs typeface="Times New Roman" pitchFamily="18" charset="0"/>
              </a:rPr>
              <a:t> a </a:t>
            </a:r>
            <a:r>
              <a:rPr lang="pt-BR" sz="2000" dirty="0" err="1">
                <a:cs typeface="Times New Roman" pitchFamily="18" charset="0"/>
              </a:rPr>
              <a:t>line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that</a:t>
            </a:r>
            <a:r>
              <a:rPr lang="pt-BR" sz="2000" dirty="0">
                <a:cs typeface="Times New Roman" pitchFamily="18" charset="0"/>
              </a:rPr>
              <a:t> minimizes </a:t>
            </a:r>
            <a:r>
              <a:rPr lang="pt-BR" sz="2000" dirty="0" err="1">
                <a:cs typeface="Times New Roman" pitchFamily="18" charset="0"/>
              </a:rPr>
              <a:t>the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sum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of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squared</a:t>
            </a:r>
            <a:r>
              <a:rPr lang="pt-BR" sz="2000" dirty="0">
                <a:cs typeface="Times New Roman" pitchFamily="18" charset="0"/>
              </a:rPr>
              <a:t> </a:t>
            </a:r>
            <a:r>
              <a:rPr lang="pt-BR" sz="2000" dirty="0" err="1">
                <a:cs typeface="Times New Roman" pitchFamily="18" charset="0"/>
              </a:rPr>
              <a:t>residuals</a:t>
            </a:r>
            <a:r>
              <a:rPr lang="pt-BR" sz="2000" dirty="0">
                <a:cs typeface="Times New Roman" pitchFamily="18" charset="0"/>
              </a:rPr>
              <a:t> (SSR):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 bwMode="auto">
              <a:xfrm>
                <a:off x="3213100" y="3657600"/>
                <a:ext cx="5930900" cy="12700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nary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3100" y="3657600"/>
                <a:ext cx="5930900" cy="127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571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1991544" y="764705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Picture 6" descr="5)02_f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6" y="1280737"/>
            <a:ext cx="5775325" cy="4648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9449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7755" y="1443841"/>
            <a:ext cx="108400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1. A distribuição condicional do erro dado X tem média zero</a:t>
            </a:r>
            <a:endParaRPr lang="en-US" sz="2200" b="1" dirty="0"/>
          </a:p>
          <a:p>
            <a:pPr marL="342900" indent="-342900"/>
            <a:endParaRPr lang="pt-BR" sz="2200" dirty="0"/>
          </a:p>
          <a:p>
            <a:pPr marL="342900" indent="-342900"/>
            <a:r>
              <a:rPr lang="pt-BR" sz="2200" dirty="0"/>
              <a:t>Se E(u) = 0  e E(</a:t>
            </a:r>
            <a:r>
              <a:rPr lang="pt-BR" sz="2200" dirty="0" err="1"/>
              <a:t>u|x</a:t>
            </a:r>
            <a:r>
              <a:rPr lang="pt-BR" sz="2200" dirty="0"/>
              <a:t>) = E(u), então E(</a:t>
            </a:r>
            <a:r>
              <a:rPr lang="pt-BR" sz="2200" dirty="0" err="1"/>
              <a:t>u|x</a:t>
            </a:r>
            <a:r>
              <a:rPr lang="pt-BR" sz="2200" dirty="0"/>
              <a:t>) =0. </a:t>
            </a:r>
          </a:p>
          <a:p>
            <a:pPr marL="342900" indent="-342900"/>
            <a:endParaRPr lang="pt-BR" sz="2200" dirty="0"/>
          </a:p>
          <a:p>
            <a:pPr marL="342900" indent="-342900"/>
            <a:r>
              <a:rPr lang="pt-BR" sz="2200" dirty="0"/>
              <a:t>Isto é igual a dizer que:  </a:t>
            </a:r>
          </a:p>
          <a:p>
            <a:pPr marL="342900" indent="-342900"/>
            <a:endParaRPr lang="pt-BR" sz="2200" dirty="0"/>
          </a:p>
          <a:p>
            <a:endParaRPr lang="en-US" sz="2200" dirty="0"/>
          </a:p>
          <a:p>
            <a:r>
              <a:rPr lang="en-US" sz="2200" dirty="0"/>
              <a:t>O </a:t>
            </a:r>
            <a:r>
              <a:rPr lang="en-US" sz="2200" b="1" dirty="0" err="1"/>
              <a:t>termo</a:t>
            </a:r>
            <a:r>
              <a:rPr lang="en-US" sz="2200" b="1" dirty="0"/>
              <a:t> de </a:t>
            </a:r>
            <a:r>
              <a:rPr lang="en-US" sz="2200" b="1" dirty="0" err="1"/>
              <a:t>erro</a:t>
            </a:r>
            <a:r>
              <a:rPr lang="en-US" sz="2200" b="1" dirty="0"/>
              <a:t> </a:t>
            </a:r>
            <a:r>
              <a:rPr lang="en-US" sz="2200" dirty="0" err="1"/>
              <a:t>tem</a:t>
            </a:r>
            <a:r>
              <a:rPr lang="en-US" sz="2200" dirty="0"/>
              <a:t> um valor </a:t>
            </a:r>
            <a:r>
              <a:rPr lang="en-US" sz="2200" dirty="0" err="1"/>
              <a:t>esperado</a:t>
            </a:r>
            <a:r>
              <a:rPr lang="en-US" sz="2200" dirty="0"/>
              <a:t> </a:t>
            </a:r>
            <a:r>
              <a:rPr lang="en-US" sz="2200" dirty="0" err="1"/>
              <a:t>igual</a:t>
            </a:r>
            <a:r>
              <a:rPr lang="en-US" sz="2200" dirty="0"/>
              <a:t> a zero para </a:t>
            </a:r>
            <a:r>
              <a:rPr lang="en-US" sz="2200" dirty="0" err="1"/>
              <a:t>qualquer</a:t>
            </a:r>
            <a:r>
              <a:rPr lang="en-US" sz="2200" dirty="0"/>
              <a:t> valor da </a:t>
            </a:r>
            <a:r>
              <a:rPr lang="en-US" sz="2200" dirty="0" err="1"/>
              <a:t>variável</a:t>
            </a:r>
            <a:r>
              <a:rPr lang="en-US" sz="2200" dirty="0"/>
              <a:t> </a:t>
            </a:r>
            <a:r>
              <a:rPr lang="en-US" sz="2200" dirty="0" err="1"/>
              <a:t>explicativa</a:t>
            </a:r>
            <a:r>
              <a:rPr lang="en-US" sz="2200" dirty="0"/>
              <a:t>. </a:t>
            </a:r>
          </a:p>
          <a:p>
            <a:endParaRPr lang="pt-BR" sz="2200" dirty="0"/>
          </a:p>
          <a:p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outras</a:t>
            </a:r>
            <a:r>
              <a:rPr lang="en-US" sz="2200" dirty="0"/>
              <a:t> </a:t>
            </a:r>
            <a:r>
              <a:rPr lang="en-US" sz="2200" dirty="0" err="1"/>
              <a:t>palavras</a:t>
            </a:r>
            <a:r>
              <a:rPr lang="en-US" sz="2200" dirty="0"/>
              <a:t>, </a:t>
            </a:r>
            <a:r>
              <a:rPr lang="en-US" sz="2200" dirty="0" err="1"/>
              <a:t>esta</a:t>
            </a:r>
            <a:r>
              <a:rPr lang="en-US" sz="2200" dirty="0"/>
              <a:t> </a:t>
            </a:r>
            <a:r>
              <a:rPr lang="en-US" sz="2200" dirty="0" err="1"/>
              <a:t>hipótese</a:t>
            </a:r>
            <a:r>
              <a:rPr lang="en-US" sz="2200" dirty="0"/>
              <a:t> </a:t>
            </a:r>
            <a:r>
              <a:rPr lang="en-US" sz="2200" dirty="0" err="1"/>
              <a:t>afirma</a:t>
            </a:r>
            <a:r>
              <a:rPr lang="en-US" sz="2200" dirty="0"/>
              <a:t> que </a:t>
            </a:r>
            <a:r>
              <a:rPr lang="en-US" sz="2200" dirty="0" err="1"/>
              <a:t>fatores</a:t>
            </a:r>
            <a:r>
              <a:rPr lang="en-US" sz="2200" dirty="0"/>
              <a:t> </a:t>
            </a:r>
            <a:r>
              <a:rPr lang="en-US" sz="2200" dirty="0" err="1"/>
              <a:t>não</a:t>
            </a:r>
            <a:r>
              <a:rPr lang="en-US" sz="2200" dirty="0"/>
              <a:t> </a:t>
            </a:r>
            <a:r>
              <a:rPr lang="en-US" sz="2200" dirty="0" err="1"/>
              <a:t>observáveis</a:t>
            </a:r>
            <a:r>
              <a:rPr lang="en-US" sz="2200" dirty="0"/>
              <a:t> (u) presents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função</a:t>
            </a:r>
            <a:r>
              <a:rPr lang="en-US" sz="2200" dirty="0"/>
              <a:t> de </a:t>
            </a:r>
            <a:r>
              <a:rPr lang="en-US" sz="2200" dirty="0" err="1"/>
              <a:t>regressão</a:t>
            </a:r>
            <a:r>
              <a:rPr lang="en-US" sz="2200" dirty="0"/>
              <a:t> </a:t>
            </a:r>
            <a:r>
              <a:rPr lang="en-US" sz="2200" dirty="0" err="1"/>
              <a:t>não</a:t>
            </a:r>
            <a:r>
              <a:rPr lang="en-US" sz="2200" dirty="0"/>
              <a:t> </a:t>
            </a:r>
            <a:r>
              <a:rPr lang="en-US" sz="2200" dirty="0" err="1"/>
              <a:t>estão</a:t>
            </a:r>
            <a:r>
              <a:rPr lang="en-US" sz="2200" dirty="0"/>
              <a:t> </a:t>
            </a:r>
            <a:r>
              <a:rPr lang="en-US" sz="2200" dirty="0" err="1"/>
              <a:t>relacionados</a:t>
            </a:r>
            <a:r>
              <a:rPr lang="en-US" sz="2200" dirty="0"/>
              <a:t> de </a:t>
            </a:r>
            <a:r>
              <a:rPr lang="en-US" sz="2200" dirty="0" err="1"/>
              <a:t>maneira</a:t>
            </a:r>
            <a:r>
              <a:rPr lang="en-US" sz="2200" dirty="0"/>
              <a:t> </a:t>
            </a:r>
            <a:r>
              <a:rPr lang="en-US" sz="2200" dirty="0" err="1"/>
              <a:t>sistemática</a:t>
            </a:r>
            <a:r>
              <a:rPr lang="en-US" sz="2200" dirty="0"/>
              <a:t> </a:t>
            </a:r>
            <a:r>
              <a:rPr lang="en-US" sz="2200" dirty="0" err="1"/>
              <a:t>aos</a:t>
            </a:r>
            <a:r>
              <a:rPr lang="en-US" sz="2200" dirty="0"/>
              <a:t> </a:t>
            </a:r>
            <a:r>
              <a:rPr lang="en-US" sz="2200" dirty="0" err="1"/>
              <a:t>fatores</a:t>
            </a:r>
            <a:r>
              <a:rPr lang="en-US" sz="2200" dirty="0"/>
              <a:t> </a:t>
            </a:r>
            <a:r>
              <a:rPr lang="en-US" sz="2200" dirty="0" err="1"/>
              <a:t>observáveis</a:t>
            </a:r>
            <a:r>
              <a:rPr lang="en-US" sz="2200" dirty="0"/>
              <a:t> (X). </a:t>
            </a:r>
          </a:p>
          <a:p>
            <a:endParaRPr lang="pt-BR" sz="2200" dirty="0"/>
          </a:p>
          <a:p>
            <a:pPr marL="342900" indent="-342900"/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 bwMode="auto">
              <a:xfrm>
                <a:off x="3505200" y="2667001"/>
                <a:ext cx="2209800" cy="43710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5200" y="2667001"/>
                <a:ext cx="2209800" cy="4371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1"/>
          <p:cNvSpPr txBox="1"/>
          <p:nvPr/>
        </p:nvSpPr>
        <p:spPr>
          <a:xfrm>
            <a:off x="634181" y="810681"/>
            <a:ext cx="9712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Hipóteses</a:t>
            </a:r>
            <a:r>
              <a:rPr lang="en-US" sz="2400" dirty="0"/>
              <a:t> do </a:t>
            </a:r>
            <a:r>
              <a:rPr lang="en-US" sz="2400" dirty="0" err="1"/>
              <a:t>Modelo</a:t>
            </a:r>
            <a:endParaRPr lang="en-US" sz="2400" dirty="0"/>
          </a:p>
          <a:p>
            <a:endParaRPr lang="pt-BR" dirty="0"/>
          </a:p>
          <a:p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32866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4181" y="1371601"/>
            <a:ext cx="107958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1. A distribuição condicional do erro dado X tem média zero</a:t>
            </a:r>
            <a:endParaRPr lang="en-US" sz="2400" b="1" dirty="0"/>
          </a:p>
          <a:p>
            <a:pPr marL="342900" indent="-342900"/>
            <a:endParaRPr lang="en-US" sz="2400" dirty="0"/>
          </a:p>
          <a:p>
            <a:endParaRPr lang="en-US" sz="2400" dirty="0"/>
          </a:p>
          <a:p>
            <a:pPr algn="just"/>
            <a:r>
              <a:rPr lang="en-US" sz="2400" dirty="0" err="1"/>
              <a:t>Ao</a:t>
            </a:r>
            <a:r>
              <a:rPr lang="en-US" sz="2400" dirty="0"/>
              <a:t> decider se a </a:t>
            </a:r>
            <a:r>
              <a:rPr lang="en-US" sz="2400" dirty="0" err="1"/>
              <a:t>análise</a:t>
            </a:r>
            <a:r>
              <a:rPr lang="en-US" sz="2400" dirty="0"/>
              <a:t> de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produzirá</a:t>
            </a:r>
            <a:r>
              <a:rPr lang="en-US" sz="2400" dirty="0"/>
              <a:t> </a:t>
            </a:r>
            <a:r>
              <a:rPr lang="en-US" sz="2400" dirty="0" err="1"/>
              <a:t>estimadores</a:t>
            </a:r>
            <a:r>
              <a:rPr lang="en-US" sz="2400" dirty="0"/>
              <a:t> </a:t>
            </a:r>
            <a:r>
              <a:rPr lang="en-US" sz="2400" dirty="0" err="1"/>
              <a:t>não-viesados</a:t>
            </a:r>
            <a:r>
              <a:rPr lang="en-US" sz="2400" dirty="0"/>
              <a:t>, a </a:t>
            </a:r>
            <a:r>
              <a:rPr lang="en-US" sz="2400" dirty="0" err="1"/>
              <a:t>validade</a:t>
            </a:r>
            <a:r>
              <a:rPr lang="en-US" sz="2400" dirty="0"/>
              <a:t> </a:t>
            </a:r>
            <a:r>
              <a:rPr lang="en-US" sz="2400" dirty="0" err="1"/>
              <a:t>desta</a:t>
            </a:r>
            <a:r>
              <a:rPr lang="en-US" sz="2400" dirty="0"/>
              <a:t> </a:t>
            </a:r>
            <a:r>
              <a:rPr lang="en-US" sz="2400" dirty="0" err="1"/>
              <a:t>hipótese</a:t>
            </a:r>
            <a:r>
              <a:rPr lang="en-US" sz="2400" dirty="0"/>
              <a:t> é </a:t>
            </a:r>
            <a:r>
              <a:rPr lang="en-US" sz="2400" b="1" dirty="0"/>
              <a:t>crucial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pPr algn="just"/>
            <a:r>
              <a:rPr lang="en-US" sz="2400" dirty="0"/>
              <a:t>Com dados </a:t>
            </a:r>
            <a:r>
              <a:rPr lang="en-US" sz="2400" dirty="0" err="1"/>
              <a:t>observacionais</a:t>
            </a:r>
            <a:r>
              <a:rPr lang="en-US" sz="2400" dirty="0"/>
              <a:t>, </a:t>
            </a:r>
            <a:r>
              <a:rPr lang="en-US" sz="2400" dirty="0" err="1"/>
              <a:t>como</a:t>
            </a:r>
            <a:r>
              <a:rPr lang="en-US" sz="2400" dirty="0"/>
              <a:t> é </a:t>
            </a:r>
            <a:r>
              <a:rPr lang="en-US" sz="2400" dirty="0" err="1"/>
              <a:t>apontado</a:t>
            </a:r>
            <a:r>
              <a:rPr lang="en-US" sz="2400" dirty="0"/>
              <a:t> por </a:t>
            </a:r>
            <a:r>
              <a:rPr lang="en-US" sz="2400" dirty="0" err="1"/>
              <a:t>Wooldrigde</a:t>
            </a:r>
            <a:r>
              <a:rPr lang="en-US" sz="2400" dirty="0"/>
              <a:t> (p. 88), “</a:t>
            </a:r>
            <a:r>
              <a:rPr lang="en-US" sz="2400" dirty="0" err="1"/>
              <a:t>tristemente</a:t>
            </a:r>
            <a:r>
              <a:rPr lang="en-US" sz="2400" dirty="0"/>
              <a:t>, </a:t>
            </a:r>
            <a:r>
              <a:rPr lang="en-US" sz="2400" dirty="0" err="1"/>
              <a:t>nunca</a:t>
            </a:r>
            <a:r>
              <a:rPr lang="en-US" sz="2400" dirty="0"/>
              <a:t> </a:t>
            </a:r>
            <a:r>
              <a:rPr lang="en-US" sz="2400" dirty="0" err="1"/>
              <a:t>saberemos</a:t>
            </a:r>
            <a:r>
              <a:rPr lang="en-US" sz="2400" dirty="0"/>
              <a:t> se o valor </a:t>
            </a:r>
            <a:r>
              <a:rPr lang="en-US" sz="2400" dirty="0" err="1"/>
              <a:t>médio</a:t>
            </a:r>
            <a:r>
              <a:rPr lang="en-US" sz="2400" dirty="0"/>
              <a:t> dos </a:t>
            </a:r>
            <a:r>
              <a:rPr lang="en-US" sz="2400" dirty="0" err="1"/>
              <a:t>não-observáveis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relacionada</a:t>
            </a:r>
            <a:r>
              <a:rPr lang="en-US" sz="2400" dirty="0"/>
              <a:t> </a:t>
            </a:r>
            <a:r>
              <a:rPr lang="en-US" sz="2400" dirty="0" err="1"/>
              <a:t>às</a:t>
            </a:r>
            <a:r>
              <a:rPr lang="en-US" sz="2400" dirty="0"/>
              <a:t> </a:t>
            </a:r>
            <a:r>
              <a:rPr lang="en-US" sz="2400" dirty="0" err="1"/>
              <a:t>variáveis</a:t>
            </a:r>
            <a:r>
              <a:rPr lang="en-US" sz="2400" dirty="0"/>
              <a:t> </a:t>
            </a:r>
            <a:r>
              <a:rPr lang="en-US" sz="2400" dirty="0" err="1"/>
              <a:t>explicativas</a:t>
            </a:r>
            <a:r>
              <a:rPr lang="en-US" sz="2400" dirty="0"/>
              <a:t>, mas </a:t>
            </a:r>
            <a:r>
              <a:rPr lang="en-US" sz="2400" dirty="0" err="1"/>
              <a:t>esta</a:t>
            </a:r>
            <a:r>
              <a:rPr lang="en-US" sz="2400" dirty="0"/>
              <a:t> é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hipótese</a:t>
            </a:r>
            <a:r>
              <a:rPr lang="en-US" sz="2400" dirty="0"/>
              <a:t> </a:t>
            </a:r>
            <a:r>
              <a:rPr lang="en-US" sz="2400" dirty="0" err="1"/>
              <a:t>crítica</a:t>
            </a:r>
            <a:r>
              <a:rPr lang="en-US" sz="2400" dirty="0"/>
              <a:t>.”</a:t>
            </a:r>
          </a:p>
          <a:p>
            <a:endParaRPr lang="en-US" sz="2400" dirty="0"/>
          </a:p>
          <a:p>
            <a:pPr marL="342900" indent="-342900"/>
            <a:endParaRPr lang="en-US" sz="24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4E1A205-A35E-48FB-94B7-A2E335B84115}"/>
              </a:ext>
            </a:extLst>
          </p:cNvPr>
          <p:cNvSpPr txBox="1"/>
          <p:nvPr/>
        </p:nvSpPr>
        <p:spPr>
          <a:xfrm>
            <a:off x="634181" y="810681"/>
            <a:ext cx="9712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Hipóteses</a:t>
            </a:r>
            <a:r>
              <a:rPr lang="en-US" sz="2400" dirty="0"/>
              <a:t> do </a:t>
            </a:r>
            <a:r>
              <a:rPr lang="en-US" sz="2400" dirty="0" err="1"/>
              <a:t>Modelo</a:t>
            </a: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9977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1991544" y="76470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4181" y="1371600"/>
                <a:ext cx="10840064" cy="4171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/>
                <a:r>
                  <a:rPr lang="en-US" sz="2400" b="1" dirty="0"/>
                  <a:t>2. 	</a:t>
                </a:r>
                <a:r>
                  <a:rPr lang="en-US" sz="2400" dirty="0"/>
                  <a:t> </a:t>
                </a:r>
                <a:r>
                  <a:rPr lang="en-US" sz="2400" b="1" dirty="0"/>
                  <a:t>(Xi , Yi ); </a:t>
                </a:r>
                <a:r>
                  <a:rPr lang="en-US" sz="2400" b="1" dirty="0" err="1"/>
                  <a:t>i</a:t>
                </a:r>
                <a:r>
                  <a:rPr lang="en-US" sz="2400" b="1" dirty="0"/>
                  <a:t> = 1, ..., n </a:t>
                </a:r>
                <a:r>
                  <a:rPr lang="en-US" sz="2400" b="1" dirty="0" err="1"/>
                  <a:t>são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Independentes</a:t>
                </a:r>
                <a:r>
                  <a:rPr lang="en-US" sz="2400" b="1" dirty="0"/>
                  <a:t> e </a:t>
                </a:r>
                <a:r>
                  <a:rPr lang="en-US" sz="2400" b="1" dirty="0" err="1"/>
                  <a:t>Identicamente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Distribuídas</a:t>
                </a:r>
                <a:endParaRPr lang="en-US" sz="2400" b="1" dirty="0"/>
              </a:p>
              <a:p>
                <a:pPr marL="342900" indent="-342900" algn="just"/>
                <a:endParaRPr lang="en-US" sz="2400" dirty="0"/>
              </a:p>
              <a:p>
                <a:pPr algn="just"/>
                <a:r>
                  <a:rPr lang="en-US" sz="2400" dirty="0"/>
                  <a:t>Por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2,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3,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4,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5,</m:t>
                        </m:r>
                      </m:sub>
                    </m:sSub>
                  </m:oMath>
                </a14:m>
                <a:r>
                  <a:rPr lang="en-US" sz="2400" dirty="0"/>
                  <a:t>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err="1"/>
                  <a:t>são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aleatoriamente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selecionadas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uma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população</a:t>
                </a:r>
                <a:r>
                  <a:rPr lang="en-US" sz="2400" dirty="0"/>
                  <a:t>, a </a:t>
                </a:r>
                <a:r>
                  <a:rPr lang="en-US" sz="2400" dirty="0" err="1"/>
                  <a:t>distribuição</a:t>
                </a:r>
                <a:r>
                  <a:rPr lang="en-US" sz="2400" dirty="0"/>
                  <a:t> é a </a:t>
                </a:r>
                <a:r>
                  <a:rPr lang="en-US" sz="2400" dirty="0" err="1"/>
                  <a:t>mesma</a:t>
                </a:r>
                <a:r>
                  <a:rPr lang="en-US" sz="2400" dirty="0"/>
                  <a:t> para </a:t>
                </a:r>
                <a:r>
                  <a:rPr lang="en-US" sz="2400" dirty="0" err="1"/>
                  <a:t>qualquer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/>
              </a:p>
              <a:p>
                <a:pPr algn="just"/>
                <a:r>
                  <a:rPr lang="en-US" sz="2400" dirty="0" err="1"/>
                  <a:t>Violação</a:t>
                </a:r>
                <a:r>
                  <a:rPr lang="en-US" sz="2400" dirty="0"/>
                  <a:t>: </a:t>
                </a:r>
              </a:p>
              <a:p>
                <a:pPr algn="just"/>
                <a:endParaRPr lang="en-US" sz="2400" dirty="0"/>
              </a:p>
              <a:p>
                <a:pPr algn="just"/>
                <a:r>
                  <a:rPr lang="en-US" sz="2400" dirty="0"/>
                  <a:t>Se </a:t>
                </a:r>
                <a:r>
                  <a:rPr lang="en-US" sz="2400" dirty="0" err="1"/>
                  <a:t>esta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hipótese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não</a:t>
                </a:r>
                <a:r>
                  <a:rPr lang="en-US" sz="2400" dirty="0"/>
                  <a:t> é </a:t>
                </a:r>
                <a:r>
                  <a:rPr lang="en-US" sz="2400" dirty="0" err="1"/>
                  <a:t>válida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tal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como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em</a:t>
                </a:r>
                <a:r>
                  <a:rPr lang="en-US" sz="2400" dirty="0"/>
                  <a:t> series de tempo </a:t>
                </a:r>
                <a:r>
                  <a:rPr lang="en-US" sz="2400" dirty="0" err="1"/>
                  <a:t>ou</a:t>
                </a:r>
                <a:r>
                  <a:rPr lang="en-US" sz="2400" dirty="0"/>
                  <a:t> com </a:t>
                </a:r>
                <a:r>
                  <a:rPr lang="en-US" sz="2400" dirty="0" err="1"/>
                  <a:t>problemas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seleção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amostral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em</a:t>
                </a:r>
                <a:r>
                  <a:rPr lang="en-US" sz="2400" dirty="0"/>
                  <a:t> dados </a:t>
                </a:r>
                <a:r>
                  <a:rPr lang="en-US" sz="2400" i="1" dirty="0"/>
                  <a:t>cross-section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precisamos</a:t>
                </a:r>
                <a:r>
                  <a:rPr lang="en-US" sz="2400" dirty="0"/>
                  <a:t> resolver </a:t>
                </a:r>
                <a:r>
                  <a:rPr lang="en-US" sz="2400" dirty="0" err="1"/>
                  <a:t>este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problema</a:t>
                </a:r>
                <a:r>
                  <a:rPr lang="en-US" sz="2400" dirty="0"/>
                  <a:t> antes de </a:t>
                </a:r>
                <a:r>
                  <a:rPr lang="en-US" sz="2400" dirty="0" err="1"/>
                  <a:t>usar</a:t>
                </a:r>
                <a:r>
                  <a:rPr lang="en-US" sz="2400" dirty="0"/>
                  <a:t> o </a:t>
                </a:r>
                <a:r>
                  <a:rPr lang="en-US" sz="2400" dirty="0" err="1"/>
                  <a:t>modelo</a:t>
                </a:r>
                <a:r>
                  <a:rPr lang="en-US" sz="2400" dirty="0"/>
                  <a:t> de MQO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1" y="1371600"/>
                <a:ext cx="10840064" cy="4171206"/>
              </a:xfrm>
              <a:prstGeom prst="rect">
                <a:avLst/>
              </a:prstGeom>
              <a:blipFill>
                <a:blip r:embed="rId2"/>
                <a:stretch>
                  <a:fillRect l="-844" t="-1170" r="-900" b="-23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0E805C00-62DB-41A5-A4B5-EDD376E7F9B7}"/>
              </a:ext>
            </a:extLst>
          </p:cNvPr>
          <p:cNvSpPr txBox="1"/>
          <p:nvPr/>
        </p:nvSpPr>
        <p:spPr>
          <a:xfrm>
            <a:off x="634181" y="810681"/>
            <a:ext cx="9712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Hipóteses</a:t>
            </a:r>
            <a:r>
              <a:rPr lang="en-US" sz="2400" dirty="0"/>
              <a:t> do </a:t>
            </a:r>
            <a:r>
              <a:rPr lang="en-US" sz="2400" dirty="0" err="1"/>
              <a:t>Modelo</a:t>
            </a: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15322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1991544" y="76470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4181" y="1371600"/>
            <a:ext cx="10840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pt-BR" sz="2400" b="1" dirty="0"/>
              <a:t>3. 	</a:t>
            </a:r>
            <a:r>
              <a:rPr lang="pt-BR" sz="2400" dirty="0"/>
              <a:t> </a:t>
            </a:r>
            <a:r>
              <a:rPr lang="pt-BR" sz="2400" b="1" i="1" dirty="0"/>
              <a:t>Outliers</a:t>
            </a:r>
            <a:r>
              <a:rPr lang="pt-BR" sz="2400" b="1" dirty="0"/>
              <a:t> muito extremos são improváveis</a:t>
            </a:r>
          </a:p>
          <a:p>
            <a:pPr marL="342900" indent="-342900"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Um único valor extremo, seja de X ou de Y, afeta a estimativa da regressão e faz com que o resultado obtido seja influenciado por esta única observação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805C00-62DB-41A5-A4B5-EDD376E7F9B7}"/>
              </a:ext>
            </a:extLst>
          </p:cNvPr>
          <p:cNvSpPr txBox="1"/>
          <p:nvPr/>
        </p:nvSpPr>
        <p:spPr>
          <a:xfrm>
            <a:off x="634181" y="810681"/>
            <a:ext cx="9712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Hipóteses</a:t>
            </a:r>
            <a:r>
              <a:rPr lang="en-US" sz="2400" dirty="0"/>
              <a:t> do </a:t>
            </a:r>
            <a:r>
              <a:rPr lang="en-US" sz="2400" dirty="0" err="1"/>
              <a:t>Modelo</a:t>
            </a: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3528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72031" y="1632466"/>
            <a:ext cx="184731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254" y="1272536"/>
            <a:ext cx="6622082" cy="484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 bwMode="auto">
              <a:xfrm>
                <a:off x="6924214" y="3695700"/>
                <a:ext cx="3181350" cy="6905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51.86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0.685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4214" y="3695700"/>
                <a:ext cx="3181350" cy="690562"/>
              </a:xfrm>
              <a:prstGeom prst="rect">
                <a:avLst/>
              </a:prstGeom>
              <a:blipFill>
                <a:blip r:embed="rId3"/>
                <a:stretch>
                  <a:fillRect t="-8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19DCAA43-B912-4C17-8425-CBE20A0B6055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3198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8929" y="1361782"/>
            <a:ext cx="1089414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cs typeface="Times New Roman" pitchFamily="18" charset="0"/>
              </a:rPr>
              <a:t>Desempenho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Econômico</a:t>
            </a:r>
            <a:r>
              <a:rPr lang="en-US" sz="2400" dirty="0">
                <a:cs typeface="Times New Roman" pitchFamily="18" charset="0"/>
              </a:rPr>
              <a:t> e </a:t>
            </a:r>
            <a:r>
              <a:rPr lang="en-US" sz="2400" dirty="0" err="1">
                <a:cs typeface="Times New Roman" pitchFamily="18" charset="0"/>
              </a:rPr>
              <a:t>Voto</a:t>
            </a:r>
            <a:r>
              <a:rPr lang="en-US" sz="2400" dirty="0">
                <a:cs typeface="Times New Roman" pitchFamily="18" charset="0"/>
              </a:rPr>
              <a:t> Popular </a:t>
            </a:r>
            <a:r>
              <a:rPr lang="en-US" sz="2400" dirty="0" err="1">
                <a:cs typeface="Times New Roman" pitchFamily="18" charset="0"/>
              </a:rPr>
              <a:t>nas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eleições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presidenciais</a:t>
            </a:r>
            <a:r>
              <a:rPr lang="en-US" sz="2400" dirty="0">
                <a:cs typeface="Times New Roman" pitchFamily="18" charset="0"/>
              </a:rPr>
              <a:t> dos </a:t>
            </a:r>
            <a:r>
              <a:rPr lang="en-US" sz="2400" dirty="0" err="1">
                <a:cs typeface="Times New Roman" pitchFamily="18" charset="0"/>
              </a:rPr>
              <a:t>Estados</a:t>
            </a:r>
            <a:r>
              <a:rPr lang="en-US" sz="2400" dirty="0">
                <a:cs typeface="Times New Roman" pitchFamily="18" charset="0"/>
              </a:rPr>
              <a:t> Unidos</a:t>
            </a: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2030" y="2434240"/>
            <a:ext cx="13414064" cy="275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0463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9330" name="Object 2"/>
              <p:cNvSpPr txBox="1"/>
              <p:nvPr/>
            </p:nvSpPr>
            <p:spPr bwMode="auto">
              <a:xfrm>
                <a:off x="4702272" y="1971364"/>
                <a:ext cx="3302000" cy="762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400"/>
              </a:p>
            </p:txBody>
          </p:sp>
        </mc:Choice>
        <mc:Fallback xmlns="">
          <p:sp>
            <p:nvSpPr>
              <p:cNvPr id="99330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2272" y="1971364"/>
                <a:ext cx="3302000" cy="762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46475" y="1440427"/>
            <a:ext cx="110784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Nos importamos tanto com a </a:t>
            </a:r>
            <a:r>
              <a:rPr lang="pt-BR" sz="2400" u="sng" dirty="0"/>
              <a:t>magnitude</a:t>
            </a:r>
            <a:r>
              <a:rPr lang="pt-BR" sz="2400" dirty="0"/>
              <a:t> como com a </a:t>
            </a:r>
            <a:r>
              <a:rPr lang="pt-BR" sz="2400" u="sng" dirty="0"/>
              <a:t>significância estatística </a:t>
            </a:r>
            <a:r>
              <a:rPr lang="pt-BR" sz="2400" dirty="0"/>
              <a:t>de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Magnitude – o tamanho do efeito. Escala importa! </a:t>
            </a:r>
          </a:p>
          <a:p>
            <a:endParaRPr lang="pt-BR" sz="2400" dirty="0"/>
          </a:p>
          <a:p>
            <a:r>
              <a:rPr lang="pt-BR" sz="2400" dirty="0"/>
              <a:t>Significância estatística – a precisão da estimativa da regressão</a:t>
            </a:r>
          </a:p>
          <a:p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331" name="Object 3"/>
              <p:cNvSpPr txBox="1"/>
              <p:nvPr/>
            </p:nvSpPr>
            <p:spPr bwMode="auto">
              <a:xfrm>
                <a:off x="10577150" y="3579275"/>
                <a:ext cx="968375" cy="6159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933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7150" y="3579275"/>
                <a:ext cx="968375" cy="615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:a16="http://schemas.microsoft.com/office/drawing/2014/main" id="{C9B5AF3B-8A1A-4802-A658-61BF6961F686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32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5ED0E1A-D747-492C-BADE-1F5207E64465}"/>
              </a:ext>
            </a:extLst>
          </p:cNvPr>
          <p:cNvSpPr txBox="1"/>
          <p:nvPr/>
        </p:nvSpPr>
        <p:spPr>
          <a:xfrm>
            <a:off x="595745" y="692696"/>
            <a:ext cx="10903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/>
              <a:t>Relações</a:t>
            </a:r>
            <a:r>
              <a:rPr lang="en-US" sz="2400" dirty="0"/>
              <a:t> </a:t>
            </a:r>
            <a:r>
              <a:rPr lang="en-US" sz="2400" dirty="0" err="1"/>
              <a:t>causais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constitutivos</a:t>
            </a:r>
            <a:r>
              <a:rPr lang="en-US" sz="2400" dirty="0"/>
              <a:t>: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Identificação</a:t>
            </a:r>
            <a:r>
              <a:rPr lang="en-US" sz="2400" dirty="0"/>
              <a:t> da </a:t>
            </a:r>
            <a:r>
              <a:rPr lang="en-US" sz="2400" dirty="0" err="1"/>
              <a:t>relação</a:t>
            </a:r>
            <a:r>
              <a:rPr lang="en-US" sz="2400" dirty="0"/>
              <a:t> causal entre 2 </a:t>
            </a:r>
            <a:r>
              <a:rPr lang="en-US" sz="2400" dirty="0" err="1"/>
              <a:t>variáveis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A </a:t>
            </a:r>
            <a:r>
              <a:rPr lang="en-US" sz="2400" dirty="0" err="1"/>
              <a:t>estimação</a:t>
            </a:r>
            <a:r>
              <a:rPr lang="en-US" sz="2400" dirty="0"/>
              <a:t> da </a:t>
            </a:r>
            <a:r>
              <a:rPr lang="en-US" sz="2400" dirty="0" err="1"/>
              <a:t>força</a:t>
            </a:r>
            <a:r>
              <a:rPr lang="en-US" sz="2400" dirty="0"/>
              <a:t> </a:t>
            </a:r>
            <a:r>
              <a:rPr lang="en-US" sz="2400" dirty="0" err="1"/>
              <a:t>deste</a:t>
            </a:r>
            <a:r>
              <a:rPr lang="en-US" sz="2400" dirty="0"/>
              <a:t> </a:t>
            </a:r>
            <a:r>
              <a:rPr lang="en-US" sz="2400" dirty="0" err="1"/>
              <a:t>efeito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A </a:t>
            </a:r>
            <a:r>
              <a:rPr lang="en-US" sz="2400" dirty="0" err="1"/>
              <a:t>identificação</a:t>
            </a:r>
            <a:r>
              <a:rPr lang="en-US" sz="2400" dirty="0"/>
              <a:t> e </a:t>
            </a:r>
            <a:r>
              <a:rPr lang="en-US" sz="2400" dirty="0" err="1"/>
              <a:t>compreensão</a:t>
            </a:r>
            <a:r>
              <a:rPr lang="en-US" sz="2400" dirty="0"/>
              <a:t> do </a:t>
            </a:r>
            <a:r>
              <a:rPr lang="en-US" sz="2400" dirty="0" err="1"/>
              <a:t>mecanismo</a:t>
            </a:r>
            <a:r>
              <a:rPr lang="en-US" sz="2400" dirty="0"/>
              <a:t> causal</a:t>
            </a:r>
          </a:p>
          <a:p>
            <a:pPr>
              <a:buFontTx/>
              <a:buNone/>
            </a:pPr>
            <a:r>
              <a:rPr lang="en-US" sz="2400" dirty="0"/>
              <a:t>	A </a:t>
            </a:r>
            <a:r>
              <a:rPr lang="en-US" sz="2400" dirty="0" err="1"/>
              <a:t>generalização</a:t>
            </a:r>
            <a:r>
              <a:rPr lang="en-US" sz="2400" dirty="0"/>
              <a:t> do </a:t>
            </a:r>
            <a:r>
              <a:rPr lang="en-US" sz="2400" dirty="0" err="1"/>
              <a:t>efeito</a:t>
            </a:r>
            <a:r>
              <a:rPr lang="en-US" sz="2400" dirty="0"/>
              <a:t> </a:t>
            </a:r>
            <a:r>
              <a:rPr lang="en-US" sz="2400" dirty="0" err="1"/>
              <a:t>estimado</a:t>
            </a:r>
            <a:r>
              <a:rPr lang="en-US" sz="2400" dirty="0"/>
              <a:t> a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casos</a:t>
            </a:r>
            <a:r>
              <a:rPr lang="en-US" sz="2400" dirty="0"/>
              <a:t> </a:t>
            </a:r>
            <a:r>
              <a:rPr lang="en-US" sz="2400" dirty="0" err="1"/>
              <a:t>incluídos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amostra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A </a:t>
            </a:r>
            <a:r>
              <a:rPr lang="en-US" sz="2400" dirty="0" err="1"/>
              <a:t>generalização</a:t>
            </a:r>
            <a:r>
              <a:rPr lang="en-US" sz="2400" dirty="0"/>
              <a:t> a </a:t>
            </a:r>
            <a:r>
              <a:rPr lang="en-US" sz="2400" dirty="0" err="1"/>
              <a:t>partir</a:t>
            </a:r>
            <a:r>
              <a:rPr lang="en-US" sz="2400" dirty="0"/>
              <a:t> dos </a:t>
            </a:r>
            <a:r>
              <a:rPr lang="en-US" sz="2400" dirty="0" err="1"/>
              <a:t>casos</a:t>
            </a:r>
            <a:r>
              <a:rPr lang="en-US" sz="2400" dirty="0"/>
              <a:t> </a:t>
            </a:r>
            <a:r>
              <a:rPr lang="en-US" sz="2400" dirty="0" err="1"/>
              <a:t>observados</a:t>
            </a:r>
            <a:r>
              <a:rPr lang="en-US" sz="2400" dirty="0"/>
              <a:t> para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casos</a:t>
            </a:r>
            <a:r>
              <a:rPr lang="en-US" sz="2400" dirty="0"/>
              <a:t> </a:t>
            </a:r>
            <a:r>
              <a:rPr lang="en-US" sz="2400" dirty="0" err="1"/>
              <a:t>definidos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população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40147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48929" y="692697"/>
                <a:ext cx="10894142" cy="4651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 </a:t>
                </a:r>
              </a:p>
              <a:p>
                <a:pPr>
                  <a:buFontTx/>
                  <a:buNone/>
                </a:pPr>
                <a:endParaRPr lang="pt-BR" sz="2400" dirty="0"/>
              </a:p>
              <a:p>
                <a:r>
                  <a:rPr lang="en-US" sz="2000" dirty="0"/>
                  <a:t>Uma </a:t>
                </a:r>
                <a:r>
                  <a:rPr lang="en-US" sz="2000" dirty="0" err="1"/>
                  <a:t>parte</a:t>
                </a:r>
                <a:r>
                  <a:rPr lang="en-US" sz="2000" dirty="0"/>
                  <a:t> crucial da </a:t>
                </a:r>
                <a:r>
                  <a:rPr lang="en-US" sz="2000" dirty="0" err="1"/>
                  <a:t>incerteza</a:t>
                </a:r>
                <a:r>
                  <a:rPr lang="en-US" sz="2000" dirty="0"/>
                  <a:t> dos </a:t>
                </a:r>
                <a:r>
                  <a:rPr lang="en-US" sz="2000" dirty="0" err="1"/>
                  <a:t>modelos</a:t>
                </a:r>
                <a:r>
                  <a:rPr lang="en-US" sz="2000" dirty="0"/>
                  <a:t> de </a:t>
                </a:r>
                <a:r>
                  <a:rPr lang="en-US" sz="2000" dirty="0" err="1"/>
                  <a:t>regressão</a:t>
                </a:r>
                <a:r>
                  <a:rPr lang="en-US" sz="2000" dirty="0"/>
                  <a:t> MQO é o </a:t>
                </a:r>
                <a:r>
                  <a:rPr lang="en-US" sz="2000" dirty="0" err="1"/>
                  <a:t>grau</a:t>
                </a:r>
                <a:r>
                  <a:rPr lang="en-US" sz="2000" dirty="0"/>
                  <a:t> de </a:t>
                </a:r>
                <a:r>
                  <a:rPr lang="en-US" sz="2000" dirty="0" err="1"/>
                  <a:t>incerteza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respeito</a:t>
                </a:r>
                <a:r>
                  <a:rPr lang="en-US" sz="2000" dirty="0"/>
                  <a:t> das </a:t>
                </a:r>
                <a:r>
                  <a:rPr lang="en-US" sz="2000" dirty="0" err="1"/>
                  <a:t>estimativas</a:t>
                </a:r>
                <a:r>
                  <a:rPr lang="en-US" sz="2000" dirty="0"/>
                  <a:t> dos </a:t>
                </a:r>
                <a:r>
                  <a:rPr lang="en-US" sz="2000" dirty="0" err="1"/>
                  <a:t>parâmetros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populacionais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partir</a:t>
                </a:r>
                <a:r>
                  <a:rPr lang="en-US" sz="2000" dirty="0"/>
                  <a:t> dos </a:t>
                </a:r>
                <a:r>
                  <a:rPr lang="en-US" sz="2000" dirty="0" err="1"/>
                  <a:t>modelos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amostrais</a:t>
                </a:r>
                <a:r>
                  <a:rPr lang="en-US" sz="2000" dirty="0"/>
                  <a:t>.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Uma </a:t>
                </a:r>
                <a:r>
                  <a:rPr lang="en-US" sz="2000" dirty="0" err="1"/>
                  <a:t>estimativa</a:t>
                </a:r>
                <a:r>
                  <a:rPr lang="en-US" sz="2000" dirty="0"/>
                  <a:t> que </a:t>
                </a:r>
                <a:r>
                  <a:rPr lang="en-US" sz="2000" dirty="0" err="1"/>
                  <a:t>afeta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cálculos</a:t>
                </a:r>
                <a:r>
                  <a:rPr lang="en-US" sz="2000" dirty="0"/>
                  <a:t> de </a:t>
                </a:r>
                <a:r>
                  <a:rPr lang="en-US" sz="2000" dirty="0" err="1"/>
                  <a:t>nossa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incerteza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sobre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cada</a:t>
                </a:r>
                <a:r>
                  <a:rPr lang="en-US" sz="2000" dirty="0"/>
                  <a:t> um dos </a:t>
                </a:r>
                <a:r>
                  <a:rPr lang="en-US" sz="2000" dirty="0" err="1"/>
                  <a:t>parâmetros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populacionais</a:t>
                </a:r>
                <a:r>
                  <a:rPr lang="en-US" sz="2000" dirty="0"/>
                  <a:t> é a </a:t>
                </a:r>
                <a:r>
                  <a:rPr lang="en-US" sz="2000" dirty="0" err="1"/>
                  <a:t>variância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estimada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componente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estocástico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populacional</a:t>
                </a:r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que é </a:t>
                </a:r>
                <a:r>
                  <a:rPr lang="en-US" sz="2000" dirty="0" err="1"/>
                  <a:t>estimada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usando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seguinte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fórmula</a:t>
                </a:r>
                <a:r>
                  <a:rPr lang="en-US" sz="2000" dirty="0"/>
                  <a:t>: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>
                  <a:buFontTx/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9" y="692697"/>
                <a:ext cx="10894142" cy="4651402"/>
              </a:xfrm>
              <a:prstGeom prst="rect">
                <a:avLst/>
              </a:prstGeom>
              <a:blipFill>
                <a:blip r:embed="rId3"/>
                <a:stretch>
                  <a:fillRect l="-559" r="-8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1801F92E-2AD8-4C7E-8A91-62B743DD60D3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674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48929" y="692696"/>
                <a:ext cx="10894142" cy="4698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Para que </a:t>
                </a:r>
                <a:r>
                  <a:rPr lang="en-US" sz="2000" dirty="0" err="1"/>
                  <a:t>vocês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percebam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importância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cálculdo</a:t>
                </a:r>
                <a:r>
                  <a:rPr lang="en-US" sz="2000" dirty="0"/>
                  <a:t> da </a:t>
                </a:r>
                <a:r>
                  <a:rPr lang="en-US" sz="2000" dirty="0" err="1"/>
                  <a:t>variância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modelo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apresento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aqui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variância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parâmetro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estimado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pt-B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grow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se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limLoc m:val="subSup"/>
                                  <m:grow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 </a:t>
                </a:r>
              </a:p>
              <a:p>
                <a:pPr>
                  <a:buFontTx/>
                  <a:buNone/>
                </a:pP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9" y="692696"/>
                <a:ext cx="10894142" cy="4698722"/>
              </a:xfrm>
              <a:prstGeom prst="rect">
                <a:avLst/>
              </a:prstGeom>
              <a:blipFill>
                <a:blip r:embed="rId3"/>
                <a:stretch>
                  <a:fillRect l="-5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525A86A1-B6BA-4759-9913-CC560E1B5030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07276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19536" y="1340769"/>
            <a:ext cx="8210872" cy="3180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>
              <a:lnSpc>
                <a:spcPct val="115000"/>
              </a:lnSpc>
            </a:pP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929" y="1319092"/>
            <a:ext cx="1089414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Testes de hipóteses</a:t>
            </a:r>
          </a:p>
          <a:p>
            <a:endParaRPr lang="en-US" sz="2400" b="1" i="1" dirty="0">
              <a:ea typeface="ＭＳ Ｐゴシック" pitchFamily="34" charset="-128"/>
            </a:endParaRPr>
          </a:p>
          <a:p>
            <a:r>
              <a:rPr lang="en-US" sz="2400" b="1" i="1" dirty="0" err="1">
                <a:ea typeface="ＭＳ Ｐゴシック" pitchFamily="34" charset="-128"/>
              </a:rPr>
              <a:t>Em</a:t>
            </a:r>
            <a:r>
              <a:rPr lang="en-US" sz="2400" b="1" i="1" dirty="0">
                <a:ea typeface="ＭＳ Ｐゴシック" pitchFamily="34" charset="-128"/>
              </a:rPr>
              <a:t> </a:t>
            </a:r>
            <a:r>
              <a:rPr lang="en-US" sz="2400" b="1" i="1" dirty="0" err="1">
                <a:ea typeface="ＭＳ Ｐゴシック" pitchFamily="34" charset="-128"/>
              </a:rPr>
              <a:t>geral</a:t>
            </a:r>
            <a:r>
              <a:rPr lang="en-US" sz="2400" b="1" i="1" dirty="0">
                <a:ea typeface="ＭＳ Ｐゴシック" pitchFamily="34" charset="-128"/>
              </a:rPr>
              <a:t>:	</a:t>
            </a:r>
            <a:endParaRPr lang="en-US" sz="2400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pitchFamily="34" charset="-128"/>
              </a:rPr>
              <a:t> </a:t>
            </a:r>
          </a:p>
          <a:p>
            <a:pPr>
              <a:spcAft>
                <a:spcPts val="2400"/>
              </a:spcAft>
            </a:pPr>
            <a:endParaRPr lang="en-US" sz="2400" dirty="0">
              <a:ea typeface="ＭＳ Ｐゴシック" pitchFamily="34" charset="-128"/>
            </a:endParaRPr>
          </a:p>
          <a:p>
            <a:pPr>
              <a:spcAft>
                <a:spcPts val="2400"/>
              </a:spcAft>
            </a:pPr>
            <a:r>
              <a:rPr lang="en-US" sz="2400" dirty="0" err="1">
                <a:ea typeface="ＭＳ Ｐゴシック" pitchFamily="34" charset="-128"/>
              </a:rPr>
              <a:t>Onde</a:t>
            </a:r>
            <a:r>
              <a:rPr lang="en-US" sz="2400" dirty="0">
                <a:ea typeface="ＭＳ Ｐゴシック" pitchFamily="34" charset="-128"/>
              </a:rPr>
              <a:t> o </a:t>
            </a:r>
            <a:r>
              <a:rPr lang="en-US" sz="2400" i="1" dirty="0">
                <a:ea typeface="ＭＳ Ｐゴシック" pitchFamily="34" charset="-128"/>
              </a:rPr>
              <a:t>SE</a:t>
            </a:r>
            <a:r>
              <a:rPr lang="en-US" sz="2400" dirty="0">
                <a:ea typeface="ＭＳ Ｐゴシック" pitchFamily="34" charset="-128"/>
              </a:rPr>
              <a:t> do </a:t>
            </a:r>
            <a:r>
              <a:rPr lang="en-US" sz="2400" dirty="0" err="1">
                <a:ea typeface="ＭＳ Ｐゴシック" pitchFamily="34" charset="-128"/>
              </a:rPr>
              <a:t>estimador</a:t>
            </a:r>
            <a:r>
              <a:rPr lang="en-US" sz="2400" dirty="0">
                <a:ea typeface="ＭＳ Ｐゴシック" pitchFamily="34" charset="-128"/>
              </a:rPr>
              <a:t> é a </a:t>
            </a:r>
            <a:r>
              <a:rPr lang="en-US" sz="2400" dirty="0" err="1">
                <a:ea typeface="ＭＳ Ｐゴシック" pitchFamily="34" charset="-128"/>
              </a:rPr>
              <a:t>raiz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quadrada</a:t>
            </a:r>
            <a:r>
              <a:rPr lang="en-US" sz="2400" dirty="0">
                <a:ea typeface="ＭＳ Ｐゴシック" pitchFamily="34" charset="-128"/>
              </a:rPr>
              <a:t> de um </a:t>
            </a:r>
            <a:r>
              <a:rPr lang="en-US" sz="2400" dirty="0" err="1">
                <a:ea typeface="ＭＳ Ｐゴシック" pitchFamily="34" charset="-128"/>
              </a:rPr>
              <a:t>estimador</a:t>
            </a:r>
            <a:r>
              <a:rPr lang="en-US" sz="2400" dirty="0">
                <a:ea typeface="ＭＳ Ｐゴシック" pitchFamily="34" charset="-128"/>
              </a:rPr>
              <a:t> de </a:t>
            </a:r>
            <a:r>
              <a:rPr lang="en-US" sz="2400" dirty="0" err="1">
                <a:ea typeface="ＭＳ Ｐゴシック" pitchFamily="34" charset="-128"/>
              </a:rPr>
              <a:t>sua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variância</a:t>
            </a:r>
            <a:r>
              <a:rPr lang="en-US" sz="2400" dirty="0">
                <a:ea typeface="ＭＳ Ｐゴシック" pitchFamily="34" charset="-128"/>
              </a:rPr>
              <a:t>.</a:t>
            </a:r>
          </a:p>
          <a:p>
            <a:pPr>
              <a:spcAft>
                <a:spcPts val="2400"/>
              </a:spcAft>
            </a:pPr>
            <a:endParaRPr lang="en-US" sz="2400" dirty="0">
              <a:ea typeface="ＭＳ Ｐゴシック" pitchFamily="34" charset="-128"/>
            </a:endParaRPr>
          </a:p>
          <a:p>
            <a:pPr>
              <a:spcAft>
                <a:spcPts val="2400"/>
              </a:spcAft>
            </a:pPr>
            <a:r>
              <a:rPr lang="en-US" sz="2400" b="1" i="1" dirty="0">
                <a:ea typeface="ＭＳ Ｐゴシック" pitchFamily="34" charset="-128"/>
              </a:rPr>
              <a:t>Para </a:t>
            </a:r>
            <a:r>
              <a:rPr lang="en-US" sz="2400" b="1" i="1" dirty="0" err="1">
                <a:ea typeface="ＭＳ Ｐゴシック" pitchFamily="34" charset="-128"/>
              </a:rPr>
              <a:t>testar</a:t>
            </a:r>
            <a:r>
              <a:rPr lang="en-US" sz="2400" b="1" i="1" dirty="0">
                <a:ea typeface="ＭＳ Ｐゴシック" pitchFamily="34" charset="-128"/>
              </a:rPr>
              <a:t> a media de y</a:t>
            </a:r>
            <a:r>
              <a:rPr lang="en-US" sz="2400" dirty="0">
                <a:ea typeface="ＭＳ Ｐゴシック" pitchFamily="34" charset="-128"/>
              </a:rPr>
              <a:t>:</a:t>
            </a:r>
            <a:r>
              <a:rPr lang="en-US" sz="2400" i="1" dirty="0">
                <a:ea typeface="ＭＳ Ｐゴシック" pitchFamily="34" charset="-128"/>
              </a:rPr>
              <a:t>     </a:t>
            </a:r>
          </a:p>
          <a:p>
            <a:pPr>
              <a:spcAft>
                <a:spcPts val="2400"/>
              </a:spcAft>
            </a:pPr>
            <a:endParaRPr lang="en-US" sz="2400" i="1" dirty="0">
              <a:ea typeface="ＭＳ Ｐゴシック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2"/>
              <p:cNvSpPr txBox="1"/>
              <p:nvPr/>
            </p:nvSpPr>
            <p:spPr bwMode="auto">
              <a:xfrm>
                <a:off x="4358482" y="2077344"/>
                <a:ext cx="4947750" cy="7143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estima</m:t>
                          </m:r>
                          <m:r>
                            <m:rPr>
                              <m:nor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pt-BR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m:rPr>
                              <m:nor/>
                            </m:rPr>
                            <a:rPr lang="pt-BR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m:rPr>
                              <m:nor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valor</m:t>
                          </m:r>
                          <m:r>
                            <m:rPr>
                              <m:nor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hipot</m:t>
                          </m:r>
                          <m:r>
                            <m:rPr>
                              <m:nor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m:rPr>
                              <m:nor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tico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𝑒𝑟𝑟𝑜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𝑝𝑎𝑑𝑟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ã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𝑑𝑜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𝑣𝑎𝑙𝑜𝑟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𝑒𝑠𝑡𝑖𝑚𝑎𝑑𝑜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8482" y="2077344"/>
                <a:ext cx="4947750" cy="714375"/>
              </a:xfrm>
              <a:prstGeom prst="rect">
                <a:avLst/>
              </a:prstGeom>
              <a:blipFill>
                <a:blip r:embed="rId3"/>
                <a:stretch>
                  <a:fillRect b="-119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"/>
              <p:cNvSpPr txBox="1"/>
              <p:nvPr/>
            </p:nvSpPr>
            <p:spPr bwMode="auto">
              <a:xfrm>
                <a:off x="4990128" y="4606654"/>
                <a:ext cx="2561046" cy="8302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func>
                                <m:funcPr>
                                  <m:ctrlPr>
                                    <a:rPr lang="pt-B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2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y</m:t>
                                  </m:r>
                                </m:fName>
                                <m:e>
                                  <m:r>
                                    <a:rPr lang="pt-B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e>
                          </m:acc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𝑆𝐸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0128" y="4606654"/>
                <a:ext cx="2561046" cy="830262"/>
              </a:xfrm>
              <a:prstGeom prst="rect">
                <a:avLst/>
              </a:prstGeom>
              <a:blipFill>
                <a:blip r:embed="rId4"/>
                <a:stretch>
                  <a:fillRect b="-4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D6EC221D-6458-41BF-82BA-7F9342359826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8931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2168" y="1371601"/>
            <a:ext cx="96110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Passos para o teste de hipótese:</a:t>
            </a:r>
          </a:p>
          <a:p>
            <a:endParaRPr lang="pt-BR" sz="2400" dirty="0"/>
          </a:p>
          <a:p>
            <a:pPr marL="342900" indent="-342900">
              <a:buAutoNum type="arabicPeriod"/>
            </a:pPr>
            <a:r>
              <a:rPr lang="en-US" sz="2400" dirty="0" err="1"/>
              <a:t>Defina</a:t>
            </a:r>
            <a:r>
              <a:rPr lang="en-US" sz="2400" dirty="0"/>
              <a:t> as </a:t>
            </a:r>
            <a:r>
              <a:rPr lang="en-US" sz="2400" dirty="0" err="1"/>
              <a:t>hipóteses</a:t>
            </a:r>
            <a:r>
              <a:rPr lang="en-US" sz="2400" dirty="0"/>
              <a:t> </a:t>
            </a:r>
            <a:r>
              <a:rPr lang="en-US" sz="2400" dirty="0" err="1"/>
              <a:t>nula</a:t>
            </a:r>
            <a:r>
              <a:rPr lang="en-US" sz="2400" dirty="0"/>
              <a:t> e </a:t>
            </a:r>
            <a:r>
              <a:rPr lang="en-US" sz="2400" dirty="0" err="1"/>
              <a:t>alternativa</a:t>
            </a:r>
            <a:r>
              <a:rPr lang="en-US" sz="2400" dirty="0"/>
              <a:t>;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Decida</a:t>
            </a:r>
            <a:r>
              <a:rPr lang="en-US" sz="2400" dirty="0"/>
              <a:t> qual </a:t>
            </a:r>
            <a:r>
              <a:rPr lang="en-US" sz="2400" dirty="0" err="1"/>
              <a:t>estatística</a:t>
            </a:r>
            <a:r>
              <a:rPr lang="en-US" sz="2400" dirty="0"/>
              <a:t> de teste (</a:t>
            </a:r>
            <a:r>
              <a:rPr lang="en-US" sz="2400" dirty="0" err="1"/>
              <a:t>normalmente</a:t>
            </a:r>
            <a:r>
              <a:rPr lang="en-US" sz="2400" dirty="0"/>
              <a:t>, </a:t>
            </a:r>
            <a:r>
              <a:rPr lang="en-US" sz="2400" dirty="0" err="1"/>
              <a:t>usamos</a:t>
            </a:r>
            <a:r>
              <a:rPr lang="en-US" sz="2400" dirty="0"/>
              <a:t> a </a:t>
            </a:r>
            <a:r>
              <a:rPr lang="en-US" sz="2400" dirty="0" err="1"/>
              <a:t>estatística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).</a:t>
            </a:r>
          </a:p>
          <a:p>
            <a:pPr marL="342900" indent="-342900">
              <a:buAutoNum type="arabicPeriod"/>
            </a:pPr>
            <a:r>
              <a:rPr lang="en-US" sz="2400" dirty="0"/>
              <a:t>Compute a </a:t>
            </a:r>
            <a:r>
              <a:rPr lang="en-US" sz="2400" dirty="0" err="1"/>
              <a:t>estatística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/>
              <a:t>Compute o p-valor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8881280-76E6-4C15-B83C-441E1A4F29CF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09569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56712"/>
              </p:ext>
            </p:extLst>
          </p:nvPr>
        </p:nvGraphicFramePr>
        <p:xfrm>
          <a:off x="648929" y="1307693"/>
          <a:ext cx="10736826" cy="4495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6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 </a:t>
                      </a:r>
                      <a:r>
                        <a:rPr lang="en-US" dirty="0" err="1"/>
                        <a:t>Definindo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hipóteses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alterantiva</a:t>
                      </a:r>
                      <a:r>
                        <a:rPr lang="en-US" dirty="0"/>
                        <a:t> e a </a:t>
                      </a:r>
                      <a:r>
                        <a:rPr lang="en-US" dirty="0" err="1"/>
                        <a:t>nula</a:t>
                      </a:r>
                      <a:r>
                        <a:rPr lang="en-US" dirty="0"/>
                        <a:t>:</a:t>
                      </a:r>
                    </a:p>
                    <a:p>
                      <a:r>
                        <a:rPr lang="pt-BR" dirty="0"/>
                        <a:t>(</a:t>
                      </a:r>
                      <a:r>
                        <a:rPr lang="pt-BR" dirty="0" err="1"/>
                        <a:t>Bi-caudal</a:t>
                      </a:r>
                      <a:r>
                        <a:rPr lang="pt-BR" dirty="0"/>
                        <a:t>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</a:t>
                      </a:r>
                      <a:r>
                        <a:rPr lang="en-US" dirty="0" err="1"/>
                        <a:t>Decidindo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estatística</a:t>
                      </a:r>
                      <a:r>
                        <a:rPr lang="en-US" dirty="0"/>
                        <a:t> de teste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dirty="0" err="1"/>
                        <a:t>Usaremos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estatística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32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pt-BR" dirty="0"/>
                        <a:t>3.</a:t>
                      </a:r>
                      <a:r>
                        <a:rPr lang="pt-BR" baseline="0" dirty="0"/>
                        <a:t>  </a:t>
                      </a:r>
                      <a:r>
                        <a:rPr lang="en-US" dirty="0" err="1"/>
                        <a:t>Computando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estatística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</a:t>
                      </a:r>
                      <a:endParaRPr lang="en-US" sz="1800" noProof="0" dirty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t = 61,07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</a:t>
                      </a:r>
                      <a:r>
                        <a:rPr lang="en-US" dirty="0" err="1"/>
                        <a:t>Computando</a:t>
                      </a:r>
                      <a:r>
                        <a:rPr lang="en-US" dirty="0"/>
                        <a:t> o p-valor: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&lt;,000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80085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3906" name="Object 2"/>
              <p:cNvSpPr txBox="1"/>
              <p:nvPr/>
            </p:nvSpPr>
            <p:spPr bwMode="auto">
              <a:xfrm>
                <a:off x="7344697" y="1371600"/>
                <a:ext cx="1066800" cy="673400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390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44697" y="1371600"/>
                <a:ext cx="1066800" cy="673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908" name="Object 4"/>
              <p:cNvSpPr txBox="1"/>
              <p:nvPr/>
            </p:nvSpPr>
            <p:spPr bwMode="auto">
              <a:xfrm>
                <a:off x="4498258" y="3072993"/>
                <a:ext cx="2370394" cy="482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𝑡𝑠𝑡𝑎𝑡</m:t>
                      </m:r>
                      <m:r>
                        <a:rPr lang="pt-BR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:​</m:t>
                          </m:r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=0)</m:t>
                          </m:r>
                        </m:num>
                        <m:den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𝑠𝑒</m:t>
                          </m:r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12390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8258" y="3072993"/>
                <a:ext cx="2370394" cy="482600"/>
              </a:xfrm>
              <a:prstGeom prst="rect">
                <a:avLst/>
              </a:prstGeom>
              <a:blipFill>
                <a:blip r:embed="rId3"/>
                <a:stretch>
                  <a:fillRect b="-2025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>
            <a:extLst>
              <a:ext uri="{FF2B5EF4-FFF2-40B4-BE49-F238E27FC236}">
                <a16:creationId xmlns:a16="http://schemas.microsoft.com/office/drawing/2014/main" id="{DC21D6B9-1EBB-4FC0-A328-7BCA54ABB995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Teste de hipótese: intercepto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98264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2600" y="137160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80838"/>
              </p:ext>
            </p:extLst>
          </p:nvPr>
        </p:nvGraphicFramePr>
        <p:xfrm>
          <a:off x="648929" y="1322449"/>
          <a:ext cx="10736826" cy="4835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6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 </a:t>
                      </a:r>
                      <a:r>
                        <a:rPr lang="en-US" dirty="0" err="1"/>
                        <a:t>Definindo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hipóteses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alterantiva</a:t>
                      </a:r>
                      <a:r>
                        <a:rPr lang="en-US" dirty="0"/>
                        <a:t> e a </a:t>
                      </a:r>
                      <a:r>
                        <a:rPr lang="en-US" dirty="0" err="1"/>
                        <a:t>nula</a:t>
                      </a:r>
                      <a:r>
                        <a:rPr lang="en-US" dirty="0"/>
                        <a:t>:</a:t>
                      </a:r>
                    </a:p>
                    <a:p>
                      <a:r>
                        <a:rPr lang="pt-BR" dirty="0"/>
                        <a:t>(</a:t>
                      </a:r>
                      <a:r>
                        <a:rPr lang="pt-BR" dirty="0" err="1"/>
                        <a:t>Bi-caudal</a:t>
                      </a:r>
                      <a:r>
                        <a:rPr lang="pt-BR" dirty="0"/>
                        <a:t>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</a:t>
                      </a:r>
                      <a:r>
                        <a:rPr lang="en-US" dirty="0" err="1"/>
                        <a:t>Decidindo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estatística</a:t>
                      </a:r>
                      <a:r>
                        <a:rPr lang="en-US" dirty="0"/>
                        <a:t> de teste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dirty="0" err="1"/>
                        <a:t>Usaremos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estatística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32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pt-BR" dirty="0"/>
                        <a:t>3.</a:t>
                      </a:r>
                      <a:r>
                        <a:rPr lang="pt-BR" baseline="0" dirty="0"/>
                        <a:t>  </a:t>
                      </a:r>
                      <a:r>
                        <a:rPr lang="en-US" dirty="0" err="1"/>
                        <a:t>Computando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estatística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</a:t>
                      </a:r>
                      <a:endParaRPr lang="en-US" sz="1800" noProof="0" dirty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t = 4,37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</a:t>
                      </a:r>
                      <a:r>
                        <a:rPr lang="en-US" dirty="0" err="1"/>
                        <a:t>Computando</a:t>
                      </a:r>
                      <a:r>
                        <a:rPr lang="en-US" dirty="0"/>
                        <a:t> o p-valor: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       &lt;,000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0085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3906" name="Object 2"/>
              <p:cNvSpPr txBox="1"/>
              <p:nvPr/>
            </p:nvSpPr>
            <p:spPr bwMode="auto">
              <a:xfrm>
                <a:off x="7315200" y="1322449"/>
                <a:ext cx="1066800" cy="673400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390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200" y="1322449"/>
                <a:ext cx="1066800" cy="673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908" name="Object 4"/>
              <p:cNvSpPr txBox="1"/>
              <p:nvPr/>
            </p:nvSpPr>
            <p:spPr bwMode="auto">
              <a:xfrm>
                <a:off x="4347507" y="3058331"/>
                <a:ext cx="2370394" cy="482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𝑡𝑠𝑡𝑎𝑡</m:t>
                      </m:r>
                      <m:r>
                        <a:rPr lang="pt-BR" sz="15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5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:​</m:t>
                          </m:r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15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=0)</m:t>
                          </m:r>
                        </m:num>
                        <m:den>
                          <m:r>
                            <a:rPr lang="pt-BR" sz="1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𝑠𝑒</m:t>
                          </m:r>
                          <m:sSub>
                            <m:sSubPr>
                              <m:ctrlPr>
                                <a:rPr lang="pt-BR" sz="1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5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5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12390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7507" y="3058331"/>
                <a:ext cx="2370394" cy="482600"/>
              </a:xfrm>
              <a:prstGeom prst="rect">
                <a:avLst/>
              </a:prstGeom>
              <a:blipFill>
                <a:blip r:embed="rId3"/>
                <a:stretch>
                  <a:fillRect b="-1898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>
            <a:extLst>
              <a:ext uri="{FF2B5EF4-FFF2-40B4-BE49-F238E27FC236}">
                <a16:creationId xmlns:a16="http://schemas.microsoft.com/office/drawing/2014/main" id="{DC21D6B9-1EBB-4FC0-A328-7BCA54ABB995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Teste de hipótese: inclinação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07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5745" y="692696"/>
            <a:ext cx="10903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/>
              <a:t>Idealização</a:t>
            </a:r>
            <a:r>
              <a:rPr lang="en-US" sz="2400" dirty="0"/>
              <a:t> de </a:t>
            </a:r>
            <a:r>
              <a:rPr lang="en-US" sz="2400" dirty="0" err="1"/>
              <a:t>experimentos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Análise</a:t>
            </a:r>
            <a:r>
              <a:rPr lang="en-US" sz="2400" dirty="0"/>
              <a:t> contrafactual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pPr>
              <a:buFontTx/>
              <a:buNone/>
            </a:pPr>
            <a:r>
              <a:rPr lang="en-US" sz="2400" dirty="0"/>
              <a:t>	Grupo de </a:t>
            </a:r>
            <a:r>
              <a:rPr lang="en-US" sz="2400" dirty="0" err="1"/>
              <a:t>tratamento</a:t>
            </a:r>
            <a:r>
              <a:rPr lang="en-US" sz="2400" dirty="0"/>
              <a:t> </a:t>
            </a:r>
            <a:r>
              <a:rPr lang="en-US" sz="2400" i="1" dirty="0"/>
              <a:t>vs</a:t>
            </a:r>
            <a:r>
              <a:rPr lang="en-US" sz="2400" dirty="0"/>
              <a:t> </a:t>
            </a:r>
            <a:r>
              <a:rPr lang="en-US" sz="2400" dirty="0" err="1"/>
              <a:t>grupo</a:t>
            </a:r>
            <a:r>
              <a:rPr lang="en-US" sz="2400" dirty="0"/>
              <a:t> de </a:t>
            </a:r>
            <a:r>
              <a:rPr lang="en-US" sz="2400" dirty="0" err="1"/>
              <a:t>controle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Aleatorização</a:t>
            </a:r>
            <a:r>
              <a:rPr lang="en-US" sz="2400" dirty="0"/>
              <a:t> da </a:t>
            </a:r>
            <a:r>
              <a:rPr lang="en-US" sz="2400" dirty="0" err="1"/>
              <a:t>amostra</a:t>
            </a:r>
            <a:r>
              <a:rPr lang="en-US" sz="2400" dirty="0"/>
              <a:t> e do </a:t>
            </a:r>
            <a:r>
              <a:rPr lang="en-US" sz="2400" dirty="0" err="1"/>
              <a:t>tratamento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38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952B277-0409-45D5-A64A-92987D498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292466" y="678553"/>
            <a:ext cx="5629829" cy="543098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FF125DF-EA2E-4E0C-A93A-3689A71A6638}"/>
              </a:ext>
            </a:extLst>
          </p:cNvPr>
          <p:cNvSpPr txBox="1"/>
          <p:nvPr/>
        </p:nvSpPr>
        <p:spPr>
          <a:xfrm>
            <a:off x="595745" y="692696"/>
            <a:ext cx="10903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199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5745" y="692696"/>
            <a:ext cx="10903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Estamos </a:t>
            </a:r>
            <a:r>
              <a:rPr lang="en-US" sz="2400" dirty="0" err="1"/>
              <a:t>lidando</a:t>
            </a:r>
            <a:r>
              <a:rPr lang="en-US" sz="2400" dirty="0"/>
              <a:t> com dados </a:t>
            </a:r>
            <a:r>
              <a:rPr lang="en-US" sz="2400" dirty="0" err="1"/>
              <a:t>observacionais</a:t>
            </a:r>
            <a:r>
              <a:rPr lang="en-US" sz="2400" dirty="0"/>
              <a:t>. </a:t>
            </a:r>
            <a:r>
              <a:rPr lang="en-US" sz="2400" dirty="0" err="1"/>
              <a:t>Isto</a:t>
            </a:r>
            <a:r>
              <a:rPr lang="en-US" sz="2400" dirty="0"/>
              <a:t> </a:t>
            </a:r>
            <a:r>
              <a:rPr lang="en-US" sz="2400" dirty="0" err="1"/>
              <a:t>implica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tratar</a:t>
            </a:r>
            <a:r>
              <a:rPr lang="en-US" sz="2400" dirty="0"/>
              <a:t> da/o: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Especificação</a:t>
            </a:r>
            <a:r>
              <a:rPr lang="en-US" sz="2400" dirty="0"/>
              <a:t> dos </a:t>
            </a:r>
            <a:r>
              <a:rPr lang="en-US" sz="2400" dirty="0" err="1"/>
              <a:t>modelos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Não-viés</a:t>
            </a:r>
            <a:r>
              <a:rPr lang="en-US" sz="2400" dirty="0"/>
              <a:t> do </a:t>
            </a:r>
            <a:r>
              <a:rPr lang="en-US" sz="2400" dirty="0" err="1"/>
              <a:t>estimador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Aleatoriedade</a:t>
            </a:r>
            <a:r>
              <a:rPr lang="en-US" sz="2400" dirty="0"/>
              <a:t> da </a:t>
            </a:r>
            <a:r>
              <a:rPr lang="en-US" sz="2400" dirty="0" err="1"/>
              <a:t>amostra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987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5745" y="692696"/>
            <a:ext cx="10903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/>
              <a:t>Especificação</a:t>
            </a:r>
            <a:r>
              <a:rPr lang="en-US" sz="2400" dirty="0"/>
              <a:t> dos </a:t>
            </a:r>
            <a:r>
              <a:rPr lang="en-US" sz="2400" dirty="0" err="1"/>
              <a:t>modelos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Formulação</a:t>
            </a:r>
            <a:r>
              <a:rPr lang="en-US" sz="2400" dirty="0"/>
              <a:t> </a:t>
            </a:r>
            <a:r>
              <a:rPr lang="en-US" sz="2400" dirty="0" err="1"/>
              <a:t>matemática</a:t>
            </a:r>
            <a:r>
              <a:rPr lang="en-US" sz="2400" dirty="0"/>
              <a:t> que </a:t>
            </a:r>
            <a:r>
              <a:rPr lang="en-US" sz="2400" dirty="0" err="1"/>
              <a:t>reflete</a:t>
            </a:r>
            <a:r>
              <a:rPr lang="en-US" sz="2400" dirty="0"/>
              <a:t> o </a:t>
            </a:r>
            <a:r>
              <a:rPr lang="en-US" sz="2400" dirty="0" err="1"/>
              <a:t>verdadeiro</a:t>
            </a:r>
            <a:r>
              <a:rPr lang="en-US" sz="2400" dirty="0"/>
              <a:t> </a:t>
            </a:r>
            <a:r>
              <a:rPr lang="en-US" sz="2400" dirty="0" err="1"/>
              <a:t>processo</a:t>
            </a:r>
            <a:r>
              <a:rPr lang="en-US" sz="2400" dirty="0"/>
              <a:t> </a:t>
            </a:r>
            <a:r>
              <a:rPr lang="en-US" sz="2400" dirty="0" err="1"/>
              <a:t>gerador</a:t>
            </a:r>
            <a:r>
              <a:rPr lang="en-US" sz="2400" dirty="0"/>
              <a:t> dos dados (</a:t>
            </a:r>
            <a:r>
              <a:rPr lang="en-US" sz="2400" i="1" dirty="0"/>
              <a:t>data generating process</a:t>
            </a:r>
            <a:r>
              <a:rPr lang="en-US" sz="2400" dirty="0"/>
              <a:t>)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Trade-off entre </a:t>
            </a:r>
            <a:r>
              <a:rPr lang="en-US" sz="2400" dirty="0" err="1"/>
              <a:t>parcimonia</a:t>
            </a:r>
            <a:r>
              <a:rPr lang="en-US" sz="2400" dirty="0"/>
              <a:t> e </a:t>
            </a:r>
            <a:r>
              <a:rPr lang="en-US" sz="2400" dirty="0" err="1"/>
              <a:t>generalidade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91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5745" y="692696"/>
            <a:ext cx="10903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Introdução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/>
              <a:t>Não-viés</a:t>
            </a:r>
            <a:r>
              <a:rPr lang="en-US" sz="2400" dirty="0"/>
              <a:t> do </a:t>
            </a:r>
            <a:r>
              <a:rPr lang="en-US" sz="2400" dirty="0" err="1"/>
              <a:t>estimador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Estimação</a:t>
            </a:r>
            <a:r>
              <a:rPr lang="en-US" sz="2400" dirty="0"/>
              <a:t> (</a:t>
            </a:r>
            <a:r>
              <a:rPr lang="en-US" sz="2400" dirty="0" err="1"/>
              <a:t>inferência</a:t>
            </a:r>
            <a:r>
              <a:rPr lang="en-US" sz="2400" dirty="0"/>
              <a:t>)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 err="1">
                <a:sym typeface="Wingdings" panose="05000000000000000000" pitchFamily="2" charset="2"/>
              </a:rPr>
              <a:t>na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média</a:t>
            </a:r>
            <a:r>
              <a:rPr lang="en-US" sz="2400" dirty="0">
                <a:sym typeface="Wingdings" panose="05000000000000000000" pitchFamily="2" charset="2"/>
              </a:rPr>
              <a:t>, a </a:t>
            </a:r>
            <a:r>
              <a:rPr lang="en-US" sz="2400" dirty="0" err="1">
                <a:sym typeface="Wingdings" panose="05000000000000000000" pitchFamily="2" charset="2"/>
              </a:rPr>
              <a:t>esperança</a:t>
            </a:r>
            <a:r>
              <a:rPr lang="en-US" sz="2400" dirty="0">
                <a:sym typeface="Wingdings" panose="05000000000000000000" pitchFamily="2" charset="2"/>
              </a:rPr>
              <a:t> do valor </a:t>
            </a:r>
            <a:r>
              <a:rPr lang="en-US" sz="2400" dirty="0" err="1">
                <a:sym typeface="Wingdings" panose="05000000000000000000" pitchFamily="2" charset="2"/>
              </a:rPr>
              <a:t>estimado</a:t>
            </a:r>
            <a:r>
              <a:rPr lang="en-US" sz="2400" dirty="0">
                <a:sym typeface="Wingdings" panose="05000000000000000000" pitchFamily="2" charset="2"/>
              </a:rPr>
              <a:t> é o </a:t>
            </a:r>
            <a:r>
              <a:rPr lang="en-US" sz="2400" dirty="0" err="1">
                <a:sym typeface="Wingdings" panose="05000000000000000000" pitchFamily="2" charset="2"/>
              </a:rPr>
              <a:t>verdadeiro</a:t>
            </a:r>
            <a:r>
              <a:rPr lang="en-US" sz="2400" dirty="0">
                <a:sym typeface="Wingdings" panose="05000000000000000000" pitchFamily="2" charset="2"/>
              </a:rPr>
              <a:t> valor </a:t>
            </a:r>
            <a:r>
              <a:rPr lang="en-US" sz="2400" dirty="0" err="1">
                <a:sym typeface="Wingdings" panose="05000000000000000000" pitchFamily="2" charset="2"/>
              </a:rPr>
              <a:t>populacional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Viés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 err="1">
                <a:sym typeface="Wingdings" panose="05000000000000000000" pitchFamily="2" charset="2"/>
              </a:rPr>
              <a:t>implica</a:t>
            </a:r>
            <a:r>
              <a:rPr lang="en-US" sz="2400" dirty="0">
                <a:sym typeface="Wingdings" panose="05000000000000000000" pitchFamily="2" charset="2"/>
              </a:rPr>
              <a:t> que se </a:t>
            </a:r>
            <a:r>
              <a:rPr lang="en-US" sz="2400" dirty="0" err="1">
                <a:sym typeface="Wingdings" panose="05000000000000000000" pitchFamily="2" charset="2"/>
              </a:rPr>
              <a:t>avaliarmos</a:t>
            </a:r>
            <a:r>
              <a:rPr lang="en-US" sz="2400" dirty="0">
                <a:sym typeface="Wingdings" panose="05000000000000000000" pitchFamily="2" charset="2"/>
              </a:rPr>
              <a:t> o </a:t>
            </a:r>
            <a:r>
              <a:rPr lang="en-US" sz="2400" dirty="0" err="1">
                <a:sym typeface="Wingdings" panose="05000000000000000000" pitchFamily="2" charset="2"/>
              </a:rPr>
              <a:t>estimador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repetidas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vezes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diferentes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amostras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aleatórias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na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média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obtemos</a:t>
            </a:r>
            <a:r>
              <a:rPr lang="en-US" sz="2400" dirty="0">
                <a:sym typeface="Wingdings" panose="05000000000000000000" pitchFamily="2" charset="2"/>
              </a:rPr>
              <a:t> a </a:t>
            </a:r>
            <a:r>
              <a:rPr lang="en-US" sz="2400" dirty="0" err="1">
                <a:sym typeface="Wingdings" panose="05000000000000000000" pitchFamily="2" charset="2"/>
              </a:rPr>
              <a:t>resposta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correta</a:t>
            </a:r>
            <a:r>
              <a:rPr lang="en-US" sz="2400" dirty="0">
                <a:sym typeface="Wingdings" panose="05000000000000000000" pitchFamily="2" charset="2"/>
              </a:rPr>
              <a:t>. Neste </a:t>
            </a:r>
            <a:r>
              <a:rPr lang="en-US" sz="2400" dirty="0" err="1">
                <a:sym typeface="Wingdings" panose="05000000000000000000" pitchFamily="2" charset="2"/>
              </a:rPr>
              <a:t>caso</a:t>
            </a:r>
            <a:r>
              <a:rPr lang="en-US" sz="2400" dirty="0">
                <a:sym typeface="Wingdings" panose="05000000000000000000" pitchFamily="2" charset="2"/>
              </a:rPr>
              <a:t>, o </a:t>
            </a:r>
            <a:r>
              <a:rPr lang="en-US" sz="2400" dirty="0" err="1">
                <a:sym typeface="Wingdings" panose="05000000000000000000" pitchFamily="2" charset="2"/>
              </a:rPr>
              <a:t>estimador</a:t>
            </a:r>
            <a:r>
              <a:rPr lang="en-US" sz="2400" dirty="0">
                <a:sym typeface="Wingdings" panose="05000000000000000000" pitchFamily="2" charset="2"/>
              </a:rPr>
              <a:t> é </a:t>
            </a:r>
            <a:r>
              <a:rPr lang="en-US" sz="2400" dirty="0" err="1">
                <a:sym typeface="Wingdings" panose="05000000000000000000" pitchFamily="2" charset="2"/>
              </a:rPr>
              <a:t>não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viesado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- </a:t>
            </a:r>
            <a:r>
              <a:rPr lang="en-US" sz="2400" dirty="0" err="1"/>
              <a:t>Consistência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 err="1">
                <a:sym typeface="Wingdings" panose="05000000000000000000" pitchFamily="2" charset="2"/>
              </a:rPr>
              <a:t>quando</a:t>
            </a:r>
            <a:r>
              <a:rPr lang="en-US" sz="2400" dirty="0">
                <a:sym typeface="Wingdings" panose="05000000000000000000" pitchFamily="2" charset="2"/>
              </a:rPr>
              <a:t> o </a:t>
            </a:r>
            <a:r>
              <a:rPr lang="en-US" sz="2400" dirty="0" err="1">
                <a:sym typeface="Wingdings" panose="05000000000000000000" pitchFamily="2" charset="2"/>
              </a:rPr>
              <a:t>número</a:t>
            </a:r>
            <a:r>
              <a:rPr lang="en-US" sz="2400" dirty="0">
                <a:sym typeface="Wingdings" panose="05000000000000000000" pitchFamily="2" charset="2"/>
              </a:rPr>
              <a:t> de </a:t>
            </a:r>
            <a:r>
              <a:rPr lang="en-US" sz="2400" dirty="0" err="1">
                <a:sym typeface="Wingdings" panose="05000000000000000000" pitchFamily="2" charset="2"/>
              </a:rPr>
              <a:t>observações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aumenta</a:t>
            </a:r>
            <a:r>
              <a:rPr lang="en-US" sz="2400" dirty="0">
                <a:sym typeface="Wingdings" panose="05000000000000000000" pitchFamily="2" charset="2"/>
              </a:rPr>
              <a:t>, a </a:t>
            </a:r>
            <a:r>
              <a:rPr lang="en-US" sz="2400" dirty="0" err="1">
                <a:sym typeface="Wingdings" panose="05000000000000000000" pitchFamily="2" charset="2"/>
              </a:rPr>
              <a:t>probabilidade</a:t>
            </a:r>
            <a:r>
              <a:rPr lang="en-US" sz="2400" dirty="0">
                <a:sym typeface="Wingdings" panose="05000000000000000000" pitchFamily="2" charset="2"/>
              </a:rPr>
              <a:t> de que o </a:t>
            </a:r>
            <a:r>
              <a:rPr lang="en-US" sz="2400" dirty="0" err="1">
                <a:sym typeface="Wingdings" panose="05000000000000000000" pitchFamily="2" charset="2"/>
              </a:rPr>
              <a:t>verdadeiro</a:t>
            </a:r>
            <a:r>
              <a:rPr lang="en-US" sz="2400" dirty="0">
                <a:sym typeface="Wingdings" panose="05000000000000000000" pitchFamily="2" charset="2"/>
              </a:rPr>
              <a:t> valor </a:t>
            </a:r>
            <a:r>
              <a:rPr lang="en-US" sz="2400" dirty="0" err="1">
                <a:sym typeface="Wingdings" panose="05000000000000000000" pitchFamily="2" charset="2"/>
              </a:rPr>
              <a:t>populacional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esteja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torno</a:t>
            </a:r>
            <a:r>
              <a:rPr lang="en-US" sz="2400" dirty="0">
                <a:sym typeface="Wingdings" panose="05000000000000000000" pitchFamily="2" charset="2"/>
              </a:rPr>
              <a:t> de um </a:t>
            </a:r>
            <a:r>
              <a:rPr lang="en-US" sz="2400" dirty="0" err="1">
                <a:sym typeface="Wingdings" panose="05000000000000000000" pitchFamily="2" charset="2"/>
              </a:rPr>
              <a:t>pequeno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intervalo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ao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redor</a:t>
            </a:r>
            <a:r>
              <a:rPr lang="en-US" sz="2400" dirty="0">
                <a:sym typeface="Wingdings" panose="05000000000000000000" pitchFamily="2" charset="2"/>
              </a:rPr>
              <a:t> do </a:t>
            </a:r>
            <a:r>
              <a:rPr lang="en-US" sz="2400" dirty="0" err="1">
                <a:sym typeface="Wingdings" panose="05000000000000000000" pitchFamily="2" charset="2"/>
              </a:rPr>
              <a:t>estimador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tende</a:t>
            </a:r>
            <a:r>
              <a:rPr lang="en-US" sz="2400" dirty="0">
                <a:sym typeface="Wingdings" panose="05000000000000000000" pitchFamily="2" charset="2"/>
              </a:rPr>
              <a:t> a 100%.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2699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1725</Words>
  <Application>Microsoft Office PowerPoint</Application>
  <PresentationFormat>Widescreen</PresentationFormat>
  <Paragraphs>449</Paragraphs>
  <Slides>45</Slides>
  <Notes>21</Notes>
  <HiddenSlides>3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4" baseType="lpstr">
      <vt:lpstr>Arial</vt:lpstr>
      <vt:lpstr>Calibri</vt:lpstr>
      <vt:lpstr>Calibri Light</vt:lpstr>
      <vt:lpstr>Cambria Math</vt:lpstr>
      <vt:lpstr>Times New Roman</vt:lpstr>
      <vt:lpstr>Trebuchet MS</vt:lpstr>
      <vt:lpstr>Verdana</vt:lpstr>
      <vt:lpstr>Tema do Office</vt:lpstr>
      <vt:lpstr>Equation</vt:lpstr>
      <vt:lpstr>FLS-6183 Métodos Quantitativos II // FLP0468 - Métodos Quantitativos de Pesquisa na Ciência Política IV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FLS-6183 Métodos Quantitativos II // FLP0468 - Métodos Quantitativos de Pesquisa na Ciência Política IV</dc:title>
  <dc:creator>Glauco</dc:creator>
  <cp:lastModifiedBy>Author</cp:lastModifiedBy>
  <cp:revision>41</cp:revision>
  <dcterms:created xsi:type="dcterms:W3CDTF">2020-09-11T15:58:13Z</dcterms:created>
  <dcterms:modified xsi:type="dcterms:W3CDTF">2022-08-22T21:29:05Z</dcterms:modified>
</cp:coreProperties>
</file>