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0" r:id="rId2"/>
    <p:sldId id="318" r:id="rId3"/>
    <p:sldId id="323" r:id="rId4"/>
    <p:sldId id="324" r:id="rId5"/>
    <p:sldId id="325" r:id="rId6"/>
    <p:sldId id="333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6" d="100"/>
          <a:sy n="76" d="100"/>
        </p:scale>
        <p:origin x="-121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8D531-F1ED-4C7D-8C54-D3B485FB107F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77AD9-1D57-493C-B25F-19703CEF9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31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77AD9-1D57-493C-B25F-19703CEF944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56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BC54-2B8E-4644-9B5A-F08B58A3B1B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1CA8-2AA7-4AE4-BF8B-7EC9455B66C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BC54-2B8E-4644-9B5A-F08B58A3B1B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1CA8-2AA7-4AE4-BF8B-7EC9455B66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BC54-2B8E-4644-9B5A-F08B58A3B1B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1CA8-2AA7-4AE4-BF8B-7EC9455B66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BC54-2B8E-4644-9B5A-F08B58A3B1B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1CA8-2AA7-4AE4-BF8B-7EC9455B66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BC54-2B8E-4644-9B5A-F08B58A3B1B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1CA8-2AA7-4AE4-BF8B-7EC9455B66C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BC54-2B8E-4644-9B5A-F08B58A3B1B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1CA8-2AA7-4AE4-BF8B-7EC9455B66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BC54-2B8E-4644-9B5A-F08B58A3B1B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1CA8-2AA7-4AE4-BF8B-7EC9455B66C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BC54-2B8E-4644-9B5A-F08B58A3B1B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1CA8-2AA7-4AE4-BF8B-7EC9455B66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BC54-2B8E-4644-9B5A-F08B58A3B1B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1CA8-2AA7-4AE4-BF8B-7EC9455B66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BC54-2B8E-4644-9B5A-F08B58A3B1B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1CA8-2AA7-4AE4-BF8B-7EC9455B66C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BC54-2B8E-4644-9B5A-F08B58A3B1B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1CA8-2AA7-4AE4-BF8B-7EC9455B66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A0BC54-2B8E-4644-9B5A-F08B58A3B1B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F0F1CA8-2AA7-4AE4-BF8B-7EC9455B66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Whxb77Gu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Design: níveis operacionais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49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DE-SIGNAR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r>
              <a:rPr lang="pt-BR" sz="3200" dirty="0" smtClean="0"/>
              <a:t>“Design </a:t>
            </a:r>
            <a:r>
              <a:rPr lang="pt-BR" sz="3200" dirty="0"/>
              <a:t>como o ato de projetar formas num determinado </a:t>
            </a:r>
            <a:r>
              <a:rPr lang="pt-BR" sz="3200" dirty="0" smtClean="0"/>
              <a:t>espaço-tempo” (Rashid)</a:t>
            </a: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r>
              <a:rPr lang="pt-BR" sz="3200" dirty="0" smtClean="0"/>
              <a:t>“Designers do Gosto”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1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INMA 2016 - </a:t>
            </a:r>
            <a:r>
              <a:rPr lang="en-US" sz="3200" dirty="0"/>
              <a:t>Earl J. Wilkinson</a:t>
            </a:r>
            <a:br>
              <a:rPr lang="en-US" sz="3200" dirty="0"/>
            </a:br>
            <a:r>
              <a:rPr lang="en-US" sz="3200" dirty="0"/>
              <a:t>Executive-Director and </a:t>
            </a:r>
            <a:r>
              <a:rPr lang="en-US" sz="3200" dirty="0" smtClean="0"/>
              <a:t>CEO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Karim Rashid: “</a:t>
            </a:r>
            <a:r>
              <a:rPr lang="en-US" sz="3200" dirty="0" err="1" smtClean="0"/>
              <a:t>Você</a:t>
            </a:r>
            <a:r>
              <a:rPr lang="en-US" sz="3200" dirty="0" smtClean="0"/>
              <a:t> </a:t>
            </a:r>
            <a:r>
              <a:rPr lang="en-US" sz="3200" dirty="0" err="1" smtClean="0"/>
              <a:t>pode</a:t>
            </a:r>
            <a:r>
              <a:rPr lang="en-US" sz="3200" dirty="0" smtClean="0"/>
              <a:t> </a:t>
            </a:r>
            <a:r>
              <a:rPr lang="en-US" sz="3200" dirty="0" err="1" smtClean="0"/>
              <a:t>criar</a:t>
            </a:r>
            <a:r>
              <a:rPr lang="en-US" sz="3200" dirty="0" smtClean="0"/>
              <a:t> um novo design para </a:t>
            </a:r>
            <a:r>
              <a:rPr lang="en-US" sz="3200" dirty="0" err="1" smtClean="0"/>
              <a:t>sua</a:t>
            </a:r>
            <a:r>
              <a:rPr lang="en-US" sz="3200" dirty="0" smtClean="0"/>
              <a:t> </a:t>
            </a:r>
            <a:r>
              <a:rPr lang="en-US" sz="3200" dirty="0" err="1" smtClean="0"/>
              <a:t>vida</a:t>
            </a:r>
            <a:r>
              <a:rPr lang="en-US" sz="3200" dirty="0" smtClean="0"/>
              <a:t>”</a:t>
            </a: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43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/>
              <a:t>Data Economy</a:t>
            </a:r>
          </a:p>
          <a:p>
            <a:pPr marL="0" indent="0">
              <a:buNone/>
            </a:pPr>
            <a:r>
              <a:rPr lang="en-US" sz="3200" dirty="0"/>
              <a:t>Data is more powerful in the presence of other data</a:t>
            </a: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Internet of things</a:t>
            </a:r>
          </a:p>
          <a:p>
            <a:pPr marL="0" indent="0">
              <a:buNone/>
            </a:pPr>
            <a:r>
              <a:rPr lang="en-US" sz="3200" dirty="0"/>
              <a:t>Anything that can be connected will be connected, up to you when to jump in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On-demand Economy</a:t>
            </a:r>
          </a:p>
          <a:p>
            <a:pPr marL="0" indent="0">
              <a:buNone/>
            </a:pPr>
            <a:r>
              <a:rPr lang="en-US" sz="3200" dirty="0"/>
              <a:t>People being trained to want everything “now’, changing service and advertising</a:t>
            </a: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Access x ownership</a:t>
            </a:r>
          </a:p>
          <a:p>
            <a:pPr marL="0" indent="0">
              <a:buNone/>
            </a:pPr>
            <a:r>
              <a:rPr lang="en-US" sz="3200" dirty="0"/>
              <a:t>Long-term shift from owning to renting and willingness to pay with cash or data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73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800" dirty="0" smtClean="0"/>
              <a:t>Data Economy / Internet </a:t>
            </a:r>
            <a:r>
              <a:rPr lang="en-US" sz="3800" dirty="0"/>
              <a:t>of </a:t>
            </a:r>
            <a:r>
              <a:rPr lang="en-US" sz="3800" dirty="0" smtClean="0"/>
              <a:t>Things </a:t>
            </a:r>
            <a:r>
              <a:rPr lang="en-US" sz="3800" dirty="0" err="1" smtClean="0"/>
              <a:t>estão</a:t>
            </a:r>
            <a:r>
              <a:rPr lang="en-US" sz="3800" dirty="0" smtClean="0"/>
              <a:t> </a:t>
            </a:r>
            <a:r>
              <a:rPr lang="en-US" sz="3800" dirty="0" err="1" smtClean="0"/>
              <a:t>ligadas</a:t>
            </a:r>
            <a:r>
              <a:rPr lang="en-US" sz="3800" dirty="0" smtClean="0"/>
              <a:t> e a “cola” entre as </a:t>
            </a:r>
            <a:r>
              <a:rPr lang="en-US" sz="3800" dirty="0" err="1" smtClean="0"/>
              <a:t>duas</a:t>
            </a:r>
            <a:r>
              <a:rPr lang="en-US" sz="3800" dirty="0" smtClean="0"/>
              <a:t> </a:t>
            </a:r>
            <a:r>
              <a:rPr lang="en-US" sz="3800" dirty="0" err="1" smtClean="0"/>
              <a:t>tendências</a:t>
            </a:r>
            <a:r>
              <a:rPr lang="en-US" sz="3800" dirty="0" smtClean="0"/>
              <a:t> é o Design:</a:t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/>
          </a:p>
          <a:p>
            <a:pPr>
              <a:buFontTx/>
              <a:buChar char="-"/>
            </a:pPr>
            <a:r>
              <a:rPr lang="en-US" sz="3800" dirty="0" err="1" smtClean="0"/>
              <a:t>Objetos</a:t>
            </a:r>
            <a:r>
              <a:rPr lang="en-US" sz="3800" dirty="0" smtClean="0"/>
              <a:t> </a:t>
            </a:r>
            <a:r>
              <a:rPr lang="en-US" sz="3800" dirty="0" err="1" smtClean="0"/>
              <a:t>desenhados</a:t>
            </a:r>
            <a:r>
              <a:rPr lang="en-US" sz="3800" dirty="0" smtClean="0"/>
              <a:t> para </a:t>
            </a:r>
            <a:r>
              <a:rPr lang="en-US" sz="3800" dirty="0" err="1" smtClean="0"/>
              <a:t>serem</a:t>
            </a:r>
            <a:r>
              <a:rPr lang="en-US" sz="3800" dirty="0" smtClean="0"/>
              <a:t> </a:t>
            </a:r>
            <a:r>
              <a:rPr lang="en-US" sz="3800" dirty="0" err="1" smtClean="0"/>
              <a:t>confortáveis</a:t>
            </a:r>
            <a:r>
              <a:rPr lang="en-US" sz="3800" dirty="0" smtClean="0"/>
              <a:t> / de </a:t>
            </a:r>
            <a:r>
              <a:rPr lang="en-US" sz="3800" dirty="0" err="1" smtClean="0"/>
              <a:t>fácil</a:t>
            </a:r>
            <a:r>
              <a:rPr lang="en-US" sz="3800" dirty="0" smtClean="0"/>
              <a:t> </a:t>
            </a:r>
            <a:r>
              <a:rPr lang="en-US" sz="3800" dirty="0" err="1" smtClean="0"/>
              <a:t>uso</a:t>
            </a:r>
            <a:r>
              <a:rPr lang="en-US" sz="3800" dirty="0" smtClean="0"/>
              <a:t> e </a:t>
            </a:r>
            <a:r>
              <a:rPr lang="en-US" sz="3800" dirty="0" err="1" smtClean="0"/>
              <a:t>coletarem</a:t>
            </a:r>
            <a:r>
              <a:rPr lang="en-US" sz="3800" dirty="0" smtClean="0"/>
              <a:t> dados: </a:t>
            </a:r>
            <a:r>
              <a:rPr lang="en-US" sz="3800" dirty="0"/>
              <a:t>Rashid, p. 56</a:t>
            </a:r>
            <a:br>
              <a:rPr lang="en-US" sz="3800" dirty="0"/>
            </a:br>
            <a:endParaRPr lang="en-US" sz="3800" dirty="0" smtClean="0"/>
          </a:p>
          <a:p>
            <a:pPr>
              <a:buFontTx/>
              <a:buChar char="-"/>
            </a:pPr>
            <a:r>
              <a:rPr lang="en-US" sz="3800" dirty="0" err="1" smtClean="0"/>
              <a:t>Objetos</a:t>
            </a:r>
            <a:r>
              <a:rPr lang="en-US" sz="3800" dirty="0" smtClean="0"/>
              <a:t> </a:t>
            </a:r>
            <a:r>
              <a:rPr lang="en-US" sz="3800" dirty="0" err="1" smtClean="0"/>
              <a:t>desenhados</a:t>
            </a:r>
            <a:r>
              <a:rPr lang="en-US" sz="3800" dirty="0" smtClean="0"/>
              <a:t> para </a:t>
            </a:r>
            <a:r>
              <a:rPr lang="en-US" sz="3800" dirty="0" err="1" smtClean="0"/>
              <a:t>terem</a:t>
            </a:r>
            <a:r>
              <a:rPr lang="en-US" sz="3800" dirty="0" smtClean="0"/>
              <a:t> </a:t>
            </a:r>
            <a:r>
              <a:rPr lang="en-US" sz="3800" dirty="0" err="1" smtClean="0"/>
              <a:t>conexão</a:t>
            </a:r>
            <a:r>
              <a:rPr lang="en-US" sz="3800" dirty="0" smtClean="0"/>
              <a:t> entre </a:t>
            </a:r>
            <a:r>
              <a:rPr lang="en-US" sz="3800" dirty="0" err="1" smtClean="0"/>
              <a:t>si</a:t>
            </a:r>
            <a:r>
              <a:rPr lang="en-US" sz="3800" dirty="0" smtClean="0"/>
              <a:t> e </a:t>
            </a:r>
            <a:r>
              <a:rPr lang="en-US" sz="3800" dirty="0" err="1" smtClean="0"/>
              <a:t>trocarem</a:t>
            </a:r>
            <a:r>
              <a:rPr lang="en-US" sz="3800" dirty="0" smtClean="0"/>
              <a:t> dados</a:t>
            </a:r>
            <a:r>
              <a:rPr lang="en-US" sz="3800" b="1" dirty="0" smtClean="0"/>
              <a:t> </a:t>
            </a:r>
            <a:br>
              <a:rPr lang="en-US" sz="3800" b="1" dirty="0" smtClean="0"/>
            </a:br>
            <a:endParaRPr lang="en-US" sz="3800" b="1" dirty="0" smtClean="0"/>
          </a:p>
          <a:p>
            <a:pPr>
              <a:buFontTx/>
              <a:buChar char="-"/>
            </a:pPr>
            <a:r>
              <a:rPr lang="en-US" sz="3800" dirty="0">
                <a:hlinkClick r:id="rId2"/>
              </a:rPr>
              <a:t>https://www.youtube.com/watch?v=EcWhxb77Gug</a:t>
            </a:r>
            <a:endParaRPr lang="en-US" sz="3800" dirty="0"/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0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800" dirty="0" smtClean="0"/>
              <a:t>On-demand Economy / </a:t>
            </a:r>
            <a:r>
              <a:rPr lang="en-US" sz="4000" dirty="0"/>
              <a:t>Access x </a:t>
            </a:r>
            <a:r>
              <a:rPr lang="en-US" sz="4000" dirty="0" smtClean="0"/>
              <a:t>ownership</a:t>
            </a:r>
            <a:r>
              <a:rPr lang="en-US" sz="3800" dirty="0" smtClean="0"/>
              <a:t> </a:t>
            </a:r>
            <a:r>
              <a:rPr lang="en-US" sz="3800" dirty="0" err="1" smtClean="0"/>
              <a:t>estão</a:t>
            </a:r>
            <a:r>
              <a:rPr lang="en-US" sz="3800" dirty="0" smtClean="0"/>
              <a:t> </a:t>
            </a:r>
            <a:r>
              <a:rPr lang="en-US" sz="3800" dirty="0" err="1" smtClean="0"/>
              <a:t>ligadas</a:t>
            </a:r>
            <a:r>
              <a:rPr lang="en-US" sz="3800" dirty="0" smtClean="0"/>
              <a:t> e a “cola” entre as </a:t>
            </a:r>
            <a:r>
              <a:rPr lang="en-US" sz="3800" dirty="0" err="1" smtClean="0"/>
              <a:t>duas</a:t>
            </a:r>
            <a:r>
              <a:rPr lang="en-US" sz="3800" dirty="0" smtClean="0"/>
              <a:t> </a:t>
            </a:r>
            <a:r>
              <a:rPr lang="en-US" sz="3800" dirty="0" err="1" smtClean="0"/>
              <a:t>tendências</a:t>
            </a:r>
            <a:r>
              <a:rPr lang="en-US" sz="3800" dirty="0" smtClean="0"/>
              <a:t> é o Design - </a:t>
            </a:r>
            <a:r>
              <a:rPr lang="en-US" sz="3800" dirty="0" err="1" smtClean="0"/>
              <a:t>Conceito</a:t>
            </a:r>
            <a:r>
              <a:rPr lang="en-US" sz="3800" dirty="0" smtClean="0"/>
              <a:t>: </a:t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pt-BR" sz="3800" dirty="0" smtClean="0"/>
              <a:t>Tudo </a:t>
            </a:r>
            <a:r>
              <a:rPr lang="pt-BR" sz="3800" dirty="0"/>
              <a:t>é transitório: até os objetos e “bens de consumo</a:t>
            </a:r>
            <a:r>
              <a:rPr lang="pt-BR" sz="3800" dirty="0" smtClean="0"/>
              <a:t>” (Rashid)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39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pt-BR" sz="5900" dirty="0"/>
              <a:t>“No futuro, nós alugaremos tudo</a:t>
            </a:r>
            <a:r>
              <a:rPr lang="pt-BR" sz="5900" dirty="0" smtClean="0"/>
              <a:t>”</a:t>
            </a:r>
            <a:br>
              <a:rPr lang="pt-BR" sz="5900" dirty="0" smtClean="0"/>
            </a:br>
            <a:endParaRPr lang="pt-BR" sz="5900" dirty="0"/>
          </a:p>
          <a:p>
            <a:r>
              <a:rPr lang="pt-BR" sz="5900" dirty="0"/>
              <a:t>Poucas posses; necessidade de coisas belas </a:t>
            </a:r>
            <a:r>
              <a:rPr lang="pt-BR" sz="5900" dirty="0" smtClean="0"/>
              <a:t/>
            </a:r>
            <a:br>
              <a:rPr lang="pt-BR" sz="5900" dirty="0" smtClean="0"/>
            </a:br>
            <a:endParaRPr lang="pt-BR" sz="5900" dirty="0"/>
          </a:p>
          <a:p>
            <a:r>
              <a:rPr lang="pt-BR" sz="5900" dirty="0"/>
              <a:t>“Esta é uma progressão natural</a:t>
            </a:r>
            <a:r>
              <a:rPr lang="pt-BR" sz="5900" dirty="0" smtClean="0"/>
              <a:t>”</a:t>
            </a:r>
            <a:br>
              <a:rPr lang="pt-BR" sz="5900" dirty="0" smtClean="0"/>
            </a:br>
            <a:endParaRPr lang="pt-BR" sz="5900" dirty="0"/>
          </a:p>
          <a:p>
            <a:r>
              <a:rPr lang="pt-BR" sz="5900" dirty="0"/>
              <a:t>Já alugamos carros e casas; no futuro, alugaremos todo o resto </a:t>
            </a:r>
            <a:r>
              <a:rPr lang="pt-BR" sz="5900" dirty="0" smtClean="0"/>
              <a:t/>
            </a:r>
            <a:br>
              <a:rPr lang="pt-BR" sz="5900" dirty="0" smtClean="0"/>
            </a:br>
            <a:endParaRPr lang="pt-BR" sz="5900" dirty="0"/>
          </a:p>
          <a:p>
            <a:r>
              <a:rPr lang="pt-BR" sz="5900" dirty="0"/>
              <a:t>Experimentar e mudar</a:t>
            </a:r>
          </a:p>
          <a:p>
            <a:pPr marL="0" indent="0">
              <a:buNone/>
            </a:pP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pt-BR" sz="5800" dirty="0"/>
              <a:t>“Nós criaremos uma condição humana </a:t>
            </a:r>
            <a:r>
              <a:rPr lang="pt-BR" sz="5800" dirty="0" err="1"/>
              <a:t>hiperconsumidora</a:t>
            </a:r>
            <a:r>
              <a:rPr lang="pt-BR" sz="5800" dirty="0" smtClean="0"/>
              <a:t>”</a:t>
            </a:r>
            <a:br>
              <a:rPr lang="pt-BR" sz="5800" dirty="0" smtClean="0"/>
            </a:br>
            <a:endParaRPr lang="pt-BR" sz="5800" dirty="0"/>
          </a:p>
          <a:p>
            <a:r>
              <a:rPr lang="pt-BR" sz="5800" dirty="0"/>
              <a:t>“Eternamente dinâmica</a:t>
            </a:r>
            <a:r>
              <a:rPr lang="pt-BR" sz="5800" dirty="0" smtClean="0"/>
              <a:t>”</a:t>
            </a:r>
            <a:br>
              <a:rPr lang="pt-BR" sz="5800" dirty="0" smtClean="0"/>
            </a:br>
            <a:endParaRPr lang="pt-BR" sz="5800" dirty="0"/>
          </a:p>
          <a:p>
            <a:r>
              <a:rPr lang="pt-BR" sz="5800" dirty="0"/>
              <a:t>“Perenemente mutável, na qual todas as coisas serão cíclicas, sustentáveis, biodegradáveis e fluidas</a:t>
            </a:r>
            <a:r>
              <a:rPr lang="pt-BR" sz="5800" dirty="0" smtClean="0"/>
              <a:t>.”</a:t>
            </a:r>
            <a:br>
              <a:rPr lang="pt-BR" sz="5800" dirty="0" smtClean="0"/>
            </a:br>
            <a:endParaRPr lang="pt-BR" sz="5800" dirty="0"/>
          </a:p>
          <a:p>
            <a:r>
              <a:rPr lang="pt-BR" sz="5800" dirty="0"/>
              <a:t>“Isto é utopia; isto é liberdade; e isto é o nirvana” </a:t>
            </a:r>
          </a:p>
          <a:p>
            <a:pPr marL="0" indent="0">
              <a:buNone/>
            </a:pP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pt-BR" sz="3200" dirty="0"/>
              <a:t>Os objetos existirão somente enquanto puderem, necessariamente, nos proporcionar novas experiências. </a:t>
            </a:r>
          </a:p>
          <a:p>
            <a:endParaRPr lang="pt-BR" sz="3200" dirty="0"/>
          </a:p>
          <a:p>
            <a:r>
              <a:rPr lang="pt-BR" sz="3200" dirty="0"/>
              <a:t>O Tao da Física / Budismo / </a:t>
            </a:r>
            <a:r>
              <a:rPr lang="pt-BR" sz="3200" dirty="0" smtClean="0"/>
              <a:t>Impermanência</a:t>
            </a:r>
            <a:br>
              <a:rPr lang="pt-BR" sz="3200" dirty="0" smtClean="0"/>
            </a:br>
            <a:endParaRPr lang="pt-BR" sz="3200" dirty="0"/>
          </a:p>
          <a:p>
            <a:pPr marL="0" indent="0">
              <a:buNone/>
            </a:pPr>
            <a:r>
              <a:rPr lang="en-US" sz="2600" dirty="0" smtClean="0"/>
              <a:t>“Design </a:t>
            </a:r>
            <a:r>
              <a:rPr lang="en-US" sz="2600" dirty="0" err="1" smtClean="0"/>
              <a:t>como</a:t>
            </a:r>
            <a:r>
              <a:rPr lang="en-US" sz="2600" dirty="0" smtClean="0"/>
              <a:t> </a:t>
            </a:r>
            <a:r>
              <a:rPr lang="en-US" sz="2600" dirty="0" err="1" smtClean="0"/>
              <a:t>Teologia</a:t>
            </a:r>
            <a:r>
              <a:rPr lang="en-US" sz="2600" dirty="0" smtClean="0"/>
              <a:t>”, </a:t>
            </a:r>
            <a:r>
              <a:rPr lang="en-US" sz="2600" dirty="0" err="1" smtClean="0"/>
              <a:t>Flusser</a:t>
            </a:r>
            <a:r>
              <a:rPr lang="en-US" sz="2600" dirty="0" smtClean="0"/>
              <a:t>, p. 209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7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pt-BR" sz="3200" dirty="0" smtClean="0"/>
              <a:t>Desmaterialização</a:t>
            </a:r>
          </a:p>
          <a:p>
            <a:r>
              <a:rPr lang="pt-BR" sz="3200" dirty="0" smtClean="0"/>
              <a:t>Redução de consumo desnecessário.</a:t>
            </a:r>
          </a:p>
          <a:p>
            <a:r>
              <a:rPr lang="pt-BR" sz="3200" dirty="0" smtClean="0"/>
              <a:t>Objetos denotam nosso:</a:t>
            </a:r>
          </a:p>
          <a:p>
            <a:endParaRPr lang="pt-BR" sz="3200" dirty="0"/>
          </a:p>
          <a:p>
            <a:r>
              <a:rPr lang="pt-BR" sz="3200" dirty="0" smtClean="0"/>
              <a:t>Tempo</a:t>
            </a:r>
          </a:p>
          <a:p>
            <a:r>
              <a:rPr lang="pt-BR" sz="3200" dirty="0" smtClean="0"/>
              <a:t>Lugar</a:t>
            </a:r>
          </a:p>
          <a:p>
            <a:r>
              <a:rPr lang="pt-BR" sz="3200" dirty="0" smtClean="0"/>
              <a:t>Relacionamento que estabelecemos com o mundo exterior e com as outras pessoas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42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pt-BR" sz="3200" dirty="0" smtClean="0"/>
              <a:t>Essencial aprender a identificar o que é benéfico ou o que representa um obstáculo, e isso vale para todos os aspectos da vida:</a:t>
            </a:r>
            <a:br>
              <a:rPr lang="pt-BR" sz="3200" dirty="0" smtClean="0"/>
            </a:br>
            <a:endParaRPr lang="pt-BR" sz="3200" dirty="0" smtClean="0"/>
          </a:p>
          <a:p>
            <a:r>
              <a:rPr lang="pt-BR" sz="3200" dirty="0" smtClean="0"/>
              <a:t>Acúmulo de objetos; “acúmulo de bens sem significado”</a:t>
            </a:r>
          </a:p>
          <a:p>
            <a:r>
              <a:rPr lang="pt-BR" sz="3200" dirty="0" smtClean="0"/>
              <a:t>Agenda</a:t>
            </a:r>
          </a:p>
          <a:p>
            <a:r>
              <a:rPr lang="pt-BR" sz="3200" dirty="0" smtClean="0"/>
              <a:t>Excesso de pensamentos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98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de </a:t>
            </a:r>
            <a:r>
              <a:rPr lang="pt-BR" dirty="0" smtClean="0"/>
              <a:t>olhar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Olhar microscópico</a:t>
            </a:r>
            <a:r>
              <a:rPr lang="pt-BR" dirty="0" smtClean="0"/>
              <a:t>: Design é operação de escrita para a forma cultural bases de dados e </a:t>
            </a:r>
            <a:r>
              <a:rPr lang="pt-BR" smtClean="0"/>
              <a:t>gera </a:t>
            </a:r>
            <a:r>
              <a:rPr lang="pt-BR" smtClean="0"/>
              <a:t>narrativas </a:t>
            </a:r>
            <a:r>
              <a:rPr lang="pt-BR" dirty="0" smtClean="0"/>
              <a:t>Ferramentas / Formatos: </a:t>
            </a:r>
            <a:r>
              <a:rPr lang="pt-BR" dirty="0" err="1" smtClean="0"/>
              <a:t>Storytelling</a:t>
            </a:r>
            <a:r>
              <a:rPr lang="pt-BR" dirty="0" smtClean="0"/>
              <a:t>, Arquitetura de Navegação, Mídias Sociais, Blog, Websites, Aplicativos.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 smtClean="0"/>
              <a:t>Olhar humano:</a:t>
            </a:r>
            <a:r>
              <a:rPr lang="pt-BR" dirty="0" smtClean="0"/>
              <a:t> Interfaces variadas, como este slide; percurso de uma experiência; experiência conduzida; Design gera narrativas de experiências diversas.</a:t>
            </a:r>
          </a:p>
          <a:p>
            <a:endParaRPr lang="pt-BR" dirty="0"/>
          </a:p>
          <a:p>
            <a:r>
              <a:rPr lang="pt-BR" b="1" dirty="0" smtClean="0"/>
              <a:t>Olhar sobre o humano &gt;&gt; </a:t>
            </a:r>
            <a:r>
              <a:rPr lang="pt-BR" b="1" dirty="0" err="1" smtClean="0"/>
              <a:t>Drones</a:t>
            </a:r>
            <a:r>
              <a:rPr lang="pt-BR" b="1" dirty="0" smtClean="0"/>
              <a:t> / Satélites:</a:t>
            </a:r>
            <a:r>
              <a:rPr lang="pt-BR" dirty="0" smtClean="0"/>
              <a:t> Estilos de vida; Cultura; Política; Design gera </a:t>
            </a:r>
            <a:r>
              <a:rPr lang="pt-BR" dirty="0" err="1" smtClean="0"/>
              <a:t>macro-narrativas</a:t>
            </a:r>
            <a:r>
              <a:rPr lang="pt-BR" dirty="0" smtClean="0"/>
              <a:t> que conduzem a história de países, sociedades.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01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“O presente é tudo o que temos, e quanto mais nos deixarmos envolver por ele, mais vivos estaremos”.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8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pt-BR" sz="3200" dirty="0" smtClean="0"/>
              <a:t>Big Data:</a:t>
            </a:r>
            <a:br>
              <a:rPr lang="pt-BR" sz="3200" dirty="0" smtClean="0"/>
            </a:br>
            <a:endParaRPr lang="pt-BR" sz="3200" dirty="0" smtClean="0"/>
          </a:p>
          <a:p>
            <a:r>
              <a:rPr lang="pt-BR" sz="3200" dirty="0" smtClean="0"/>
              <a:t>“Pense preventivamente, não sintomaticamente”</a:t>
            </a:r>
          </a:p>
          <a:p>
            <a:r>
              <a:rPr lang="pt-BR" sz="3200" dirty="0" smtClean="0"/>
              <a:t>“Nós temos escolhas – hoje em dia, mais do que nunca, em toda a História.”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56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pt-BR" sz="3200" dirty="0" smtClean="0"/>
              <a:t>Vida Social: (p. 119)</a:t>
            </a:r>
            <a:br>
              <a:rPr lang="pt-BR" sz="3200" dirty="0" smtClean="0"/>
            </a:br>
            <a:endParaRPr lang="pt-BR" sz="3200" dirty="0" smtClean="0"/>
          </a:p>
          <a:p>
            <a:r>
              <a:rPr lang="pt-BR" sz="3200" dirty="0" smtClean="0"/>
              <a:t>“Nós moldamos e criamos o design do nosso próprio mundo; e, em termos gerais, a maneira como somos tratados depende do modo como tratamos o outro”.</a:t>
            </a:r>
          </a:p>
          <a:p>
            <a:r>
              <a:rPr lang="pt-BR" sz="3200" dirty="0" smtClean="0"/>
              <a:t>Ação e reação: </a:t>
            </a:r>
            <a:r>
              <a:rPr lang="pt-BR" sz="3200" i="1" dirty="0" err="1" smtClean="0"/>
              <a:t>karma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21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pt-BR" sz="3200" dirty="0" smtClean="0"/>
              <a:t>Sobre o amor: (p. 127)</a:t>
            </a:r>
            <a:br>
              <a:rPr lang="pt-BR" sz="3200" dirty="0" smtClean="0"/>
            </a:br>
            <a:endParaRPr lang="pt-BR" sz="3200" dirty="0" smtClean="0"/>
          </a:p>
          <a:p>
            <a:r>
              <a:rPr lang="pt-BR" sz="3200" dirty="0" smtClean="0"/>
              <a:t>O amor é simples</a:t>
            </a:r>
          </a:p>
          <a:p>
            <a:r>
              <a:rPr lang="pt-BR" sz="3200" dirty="0" smtClean="0"/>
              <a:t>O amor não é uma religião</a:t>
            </a:r>
          </a:p>
          <a:p>
            <a:r>
              <a:rPr lang="pt-BR" sz="3200" dirty="0" smtClean="0"/>
              <a:t>O amor tem a ver com sustentar-se sozinho</a:t>
            </a:r>
          </a:p>
          <a:p>
            <a:r>
              <a:rPr lang="pt-BR" sz="3200" dirty="0" smtClean="0"/>
              <a:t>O seu design não foi criado para ser </a:t>
            </a:r>
            <a:r>
              <a:rPr lang="pt-BR" sz="3200" smtClean="0"/>
              <a:t>amparado por outro.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1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Tendências de Mídia e Design </a:t>
            </a:r>
            <a:r>
              <a:rPr lang="pt-BR" dirty="0" err="1" smtClean="0"/>
              <a:t>Yourself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pt-BR" sz="3200" dirty="0" smtClean="0"/>
              <a:t>Corpo: (p. 113)</a:t>
            </a:r>
            <a:br>
              <a:rPr lang="pt-BR" sz="3200" dirty="0" smtClean="0"/>
            </a:br>
            <a:endParaRPr lang="pt-BR" sz="3200" dirty="0" smtClean="0"/>
          </a:p>
          <a:p>
            <a:r>
              <a:rPr lang="pt-BR" sz="3200" dirty="0" smtClean="0"/>
              <a:t>“Praticar exercícios físicos é como recriar o design do seu corpo de dentro para fora. A boa saúde é, na verdade, um ganho de eficiência: o perfeito casamento entre forma e função, e o fato de tornar a si mesmo o seu melhor projeto de design”.</a:t>
            </a:r>
            <a:endParaRPr lang="en-US" sz="26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2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4400" dirty="0" smtClean="0">
                <a:latin typeface="+mj-lt"/>
                <a:cs typeface="Arial" pitchFamily="34" charset="0"/>
              </a:rPr>
              <a:t>“Design Pós-Planetário”: ir além da Geopolítica ao pensar no papel do Design na criação de uma </a:t>
            </a:r>
            <a:r>
              <a:rPr lang="pt-BR" sz="4400" dirty="0" err="1" smtClean="0">
                <a:latin typeface="+mj-lt"/>
                <a:cs typeface="Arial" pitchFamily="34" charset="0"/>
              </a:rPr>
              <a:t>Cosmopolítica</a:t>
            </a:r>
            <a:r>
              <a:rPr lang="pt-BR" sz="4400" dirty="0" smtClean="0">
                <a:latin typeface="+mj-lt"/>
                <a:cs typeface="Arial" pitchFamily="34" charset="0"/>
              </a:rPr>
              <a:t>. O Design que vai além de objetos e considera o desenho da vida humana em uma escala universal.</a:t>
            </a:r>
          </a:p>
          <a:p>
            <a:pPr marL="0" indent="0">
              <a:buNone/>
            </a:pPr>
            <a:endParaRPr lang="pt-BR" sz="44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pt-BR" sz="4400" i="1" dirty="0" smtClean="0">
                <a:latin typeface="+mj-lt"/>
                <a:cs typeface="Arial" pitchFamily="34" charset="0"/>
              </a:rPr>
              <a:t>“</a:t>
            </a:r>
            <a:r>
              <a:rPr lang="en-US" sz="4400" i="1" dirty="0" smtClean="0">
                <a:latin typeface="+mj-lt"/>
                <a:cs typeface="Arial" pitchFamily="34" charset="0"/>
              </a:rPr>
              <a:t>Post-Planetary Design”:</a:t>
            </a:r>
          </a:p>
          <a:p>
            <a:pPr marL="0" indent="0">
              <a:buNone/>
            </a:pPr>
            <a:r>
              <a:rPr lang="en-US" sz="4400" i="1" dirty="0" smtClean="0">
                <a:latin typeface="+mj-lt"/>
                <a:cs typeface="Arial" pitchFamily="34" charset="0"/>
              </a:rPr>
              <a:t>School of Design Strategies, Parsons The New School for Design: http://post-planetary.tumblr.com/</a:t>
            </a:r>
          </a:p>
          <a:p>
            <a:pPr marL="0" indent="0">
              <a:buNone/>
            </a:pPr>
            <a:endParaRPr lang="pt-BR" sz="44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44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560" t="9090" r="8754" b="7165"/>
          <a:stretch>
            <a:fillRect/>
          </a:stretch>
        </p:blipFill>
        <p:spPr bwMode="auto">
          <a:xfrm>
            <a:off x="179512" y="476672"/>
            <a:ext cx="8712968" cy="55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2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822" t="22066" r="12888" b="9090"/>
          <a:stretch>
            <a:fillRect/>
          </a:stretch>
        </p:blipFill>
        <p:spPr bwMode="auto">
          <a:xfrm>
            <a:off x="539552" y="288032"/>
            <a:ext cx="820891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77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8390" r="7771" b="16781"/>
          <a:stretch/>
        </p:blipFill>
        <p:spPr bwMode="auto">
          <a:xfrm>
            <a:off x="107504" y="1124744"/>
            <a:ext cx="8862048" cy="530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150" t="8266" r="12298" b="5861"/>
          <a:stretch>
            <a:fillRect/>
          </a:stretch>
        </p:blipFill>
        <p:spPr bwMode="auto">
          <a:xfrm>
            <a:off x="323528" y="332656"/>
            <a:ext cx="8496944" cy="580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45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9090" r="13188" b="5861"/>
          <a:stretch>
            <a:fillRect/>
          </a:stretch>
        </p:blipFill>
        <p:spPr bwMode="auto">
          <a:xfrm>
            <a:off x="683568" y="476672"/>
            <a:ext cx="7956376" cy="5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7560" r="12298" b="4556"/>
          <a:stretch>
            <a:fillRect/>
          </a:stretch>
        </p:blipFill>
        <p:spPr bwMode="auto">
          <a:xfrm>
            <a:off x="323528" y="260648"/>
            <a:ext cx="8500041" cy="603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1019" t="31100" r="71853" b="32045"/>
          <a:stretch>
            <a:fillRect/>
          </a:stretch>
        </p:blipFill>
        <p:spPr bwMode="auto">
          <a:xfrm>
            <a:off x="467544" y="4365104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716016" y="38610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http://joinkarmawith.me</a:t>
            </a:r>
            <a:r>
              <a:rPr lang="pt-BR" dirty="0" smtClean="0"/>
              <a:t>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6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2423</TotalTime>
  <Words>383</Words>
  <Application>Microsoft Office PowerPoint</Application>
  <PresentationFormat>Apresentação na tela (4:3)</PresentationFormat>
  <Paragraphs>144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Brilho</vt:lpstr>
      <vt:lpstr>Design: níveis operacionais</vt:lpstr>
      <vt:lpstr>Proposta de olhar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DE-SIGNAR</vt:lpstr>
      <vt:lpstr>Tendências de Mídia e Design Yourself</vt:lpstr>
      <vt:lpstr>Tendências de Mídia e Design Yourself</vt:lpstr>
      <vt:lpstr>Tendências de Mídia e Design Yourself</vt:lpstr>
      <vt:lpstr>Tendências de Mídia e Design Yourself</vt:lpstr>
      <vt:lpstr>Tendências de Mídia e Design Yourself</vt:lpstr>
      <vt:lpstr>Tendências de Mídia e Design Yourself</vt:lpstr>
      <vt:lpstr>Tendências de Mídia e Design Yourself</vt:lpstr>
      <vt:lpstr>Tendências de Mídia e Design Yourself</vt:lpstr>
      <vt:lpstr>Tendências de Mídia e Design Yourself</vt:lpstr>
      <vt:lpstr>Tendências de Mídia e Design Yourself</vt:lpstr>
      <vt:lpstr>Tendências de Mídia e Design Yourself</vt:lpstr>
      <vt:lpstr>Tendências de Mídia e Design Yourself</vt:lpstr>
      <vt:lpstr>Tendências de Mídia e Design Yourself</vt:lpstr>
      <vt:lpstr>Tendências de Mídia e Design Yourself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Dosvald1</dc:creator>
  <cp:lastModifiedBy>Dosvald1</cp:lastModifiedBy>
  <cp:revision>154</cp:revision>
  <dcterms:created xsi:type="dcterms:W3CDTF">2013-10-04T14:12:43Z</dcterms:created>
  <dcterms:modified xsi:type="dcterms:W3CDTF">2018-03-21T15:27:41Z</dcterms:modified>
</cp:coreProperties>
</file>