
<file path=[Content_Types].xml><?xml version="1.0" encoding="utf-8"?>
<Types xmlns="http://schemas.openxmlformats.org/package/2006/content-types">
  <Default Extension="emf" ContentType="image/x-emf"/>
  <Default Extension="jpeg" ContentType="image/jpeg"/>
  <Default Extension="jpg" ContentType="image/jpeg"/>
  <Default Extension="mkv" ContentType="video/unknown"/>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6" r:id="rId3"/>
    <p:sldId id="381" r:id="rId4"/>
    <p:sldId id="382" r:id="rId5"/>
    <p:sldId id="287" r:id="rId6"/>
    <p:sldId id="383" r:id="rId7"/>
    <p:sldId id="384" r:id="rId8"/>
    <p:sldId id="385" r:id="rId9"/>
    <p:sldId id="386" r:id="rId10"/>
    <p:sldId id="387" r:id="rId11"/>
    <p:sldId id="388" r:id="rId12"/>
    <p:sldId id="389" r:id="rId13"/>
    <p:sldId id="546" r:id="rId14"/>
    <p:sldId id="390" r:id="rId15"/>
    <p:sldId id="547" r:id="rId16"/>
    <p:sldId id="391" r:id="rId17"/>
    <p:sldId id="392" r:id="rId18"/>
    <p:sldId id="393" r:id="rId19"/>
    <p:sldId id="394" r:id="rId20"/>
    <p:sldId id="395" r:id="rId21"/>
    <p:sldId id="558" r:id="rId22"/>
    <p:sldId id="559" r:id="rId23"/>
    <p:sldId id="560" r:id="rId24"/>
    <p:sldId id="261" r:id="rId25"/>
    <p:sldId id="289" r:id="rId26"/>
    <p:sldId id="557" r:id="rId27"/>
    <p:sldId id="397" r:id="rId28"/>
    <p:sldId id="549" r:id="rId29"/>
    <p:sldId id="556" r:id="rId30"/>
    <p:sldId id="398" r:id="rId31"/>
    <p:sldId id="399" r:id="rId32"/>
    <p:sldId id="262" r:id="rId33"/>
    <p:sldId id="256" r:id="rId34"/>
    <p:sldId id="270" r:id="rId35"/>
    <p:sldId id="539" r:id="rId36"/>
    <p:sldId id="271" r:id="rId37"/>
    <p:sldId id="540" r:id="rId38"/>
    <p:sldId id="541" r:id="rId39"/>
    <p:sldId id="542" r:id="rId40"/>
    <p:sldId id="543" r:id="rId41"/>
    <p:sldId id="544" r:id="rId42"/>
    <p:sldId id="545" r:id="rId43"/>
    <p:sldId id="278" r:id="rId44"/>
    <p:sldId id="380" r:id="rId45"/>
    <p:sldId id="532" r:id="rId46"/>
    <p:sldId id="534" r:id="rId47"/>
    <p:sldId id="555" r:id="rId48"/>
    <p:sldId id="550" r:id="rId49"/>
    <p:sldId id="537" r:id="rId50"/>
    <p:sldId id="535" r:id="rId51"/>
    <p:sldId id="533" r:id="rId52"/>
    <p:sldId id="552" r:id="rId53"/>
    <p:sldId id="536" r:id="rId54"/>
    <p:sldId id="269" r:id="rId55"/>
    <p:sldId id="272" r:id="rId56"/>
    <p:sldId id="551" r:id="rId57"/>
    <p:sldId id="273" r:id="rId58"/>
    <p:sldId id="274" r:id="rId59"/>
    <p:sldId id="275" r:id="rId60"/>
    <p:sldId id="276" r:id="rId61"/>
    <p:sldId id="277" r:id="rId62"/>
    <p:sldId id="553" r:id="rId63"/>
    <p:sldId id="554" r:id="rId64"/>
    <p:sldId id="538" r:id="rId65"/>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Willy%20Ank\Documents\1%20-%20WILLY%20ANK%20-%20SOLU&#199;&#213;ES\+%20LIVROS\4%20-%20Ensaios%20Mec&#226;nicos\Figuras\Valores%20do%20m&#243;dulo%20de%20elasticidade%20em%20fun&#231;&#227;o%20da%20temperatura%20NBR%201432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Plan1!$C$2</c:f>
              <c:strCache>
                <c:ptCount val="1"/>
                <c:pt idx="0">
                  <c:v>Aço Laminado</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4"/>
            <c:dispRSqr val="0"/>
            <c:dispEq val="0"/>
          </c:trendline>
          <c:xVal>
            <c:numRef>
              <c:f>Plan1!$B$4:$B$16</c:f>
              <c:numCache>
                <c:formatCode>General</c:formatCode>
                <c:ptCount val="13"/>
                <c:pt idx="0">
                  <c:v>20</c:v>
                </c:pt>
                <c:pt idx="1">
                  <c:v>100</c:v>
                </c:pt>
                <c:pt idx="2">
                  <c:v>200</c:v>
                </c:pt>
                <c:pt idx="3">
                  <c:v>300</c:v>
                </c:pt>
                <c:pt idx="4">
                  <c:v>400</c:v>
                </c:pt>
                <c:pt idx="5">
                  <c:v>500</c:v>
                </c:pt>
                <c:pt idx="6">
                  <c:v>600</c:v>
                </c:pt>
                <c:pt idx="7">
                  <c:v>700</c:v>
                </c:pt>
                <c:pt idx="8">
                  <c:v>800</c:v>
                </c:pt>
                <c:pt idx="9">
                  <c:v>900</c:v>
                </c:pt>
                <c:pt idx="10">
                  <c:v>1000</c:v>
                </c:pt>
                <c:pt idx="11">
                  <c:v>1100</c:v>
                </c:pt>
                <c:pt idx="12">
                  <c:v>1200</c:v>
                </c:pt>
              </c:numCache>
            </c:numRef>
          </c:xVal>
          <c:yVal>
            <c:numRef>
              <c:f>Plan1!$C$4:$C$16</c:f>
              <c:numCache>
                <c:formatCode>General</c:formatCode>
                <c:ptCount val="13"/>
                <c:pt idx="0">
                  <c:v>1</c:v>
                </c:pt>
                <c:pt idx="1">
                  <c:v>1</c:v>
                </c:pt>
                <c:pt idx="2">
                  <c:v>0.9</c:v>
                </c:pt>
                <c:pt idx="3">
                  <c:v>0.8</c:v>
                </c:pt>
                <c:pt idx="4">
                  <c:v>0.7</c:v>
                </c:pt>
                <c:pt idx="5">
                  <c:v>0.6</c:v>
                </c:pt>
                <c:pt idx="6">
                  <c:v>0.31</c:v>
                </c:pt>
                <c:pt idx="7">
                  <c:v>0.13</c:v>
                </c:pt>
                <c:pt idx="8">
                  <c:v>0.09</c:v>
                </c:pt>
                <c:pt idx="9">
                  <c:v>6.7500000000000004E-2</c:v>
                </c:pt>
                <c:pt idx="10">
                  <c:v>4.4999999999999998E-2</c:v>
                </c:pt>
                <c:pt idx="11">
                  <c:v>2.2499999999999999E-2</c:v>
                </c:pt>
                <c:pt idx="12">
                  <c:v>0</c:v>
                </c:pt>
              </c:numCache>
            </c:numRef>
          </c:yVal>
          <c:smooth val="0"/>
          <c:extLst>
            <c:ext xmlns:c16="http://schemas.microsoft.com/office/drawing/2014/chart" uri="{C3380CC4-5D6E-409C-BE32-E72D297353CC}">
              <c16:uniqueId val="{00000001-466E-4A67-B243-08BB9D1E1634}"/>
            </c:ext>
          </c:extLst>
        </c:ser>
        <c:ser>
          <c:idx val="1"/>
          <c:order val="1"/>
          <c:tx>
            <c:strRef>
              <c:f>Plan1!$D$2</c:f>
              <c:strCache>
                <c:ptCount val="1"/>
                <c:pt idx="0">
                  <c:v>Aço Trefilado</c:v>
                </c:pt>
              </c:strCache>
            </c:strRef>
          </c:tx>
          <c:spPr>
            <a:ln w="1905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poly"/>
            <c:order val="4"/>
            <c:dispRSqr val="0"/>
            <c:dispEq val="0"/>
          </c:trendline>
          <c:xVal>
            <c:numRef>
              <c:f>Plan1!$B$4:$B$16</c:f>
              <c:numCache>
                <c:formatCode>General</c:formatCode>
                <c:ptCount val="13"/>
                <c:pt idx="0">
                  <c:v>20</c:v>
                </c:pt>
                <c:pt idx="1">
                  <c:v>100</c:v>
                </c:pt>
                <c:pt idx="2">
                  <c:v>200</c:v>
                </c:pt>
                <c:pt idx="3">
                  <c:v>300</c:v>
                </c:pt>
                <c:pt idx="4">
                  <c:v>400</c:v>
                </c:pt>
                <c:pt idx="5">
                  <c:v>500</c:v>
                </c:pt>
                <c:pt idx="6">
                  <c:v>600</c:v>
                </c:pt>
                <c:pt idx="7">
                  <c:v>700</c:v>
                </c:pt>
                <c:pt idx="8">
                  <c:v>800</c:v>
                </c:pt>
                <c:pt idx="9">
                  <c:v>900</c:v>
                </c:pt>
                <c:pt idx="10">
                  <c:v>1000</c:v>
                </c:pt>
                <c:pt idx="11">
                  <c:v>1100</c:v>
                </c:pt>
                <c:pt idx="12">
                  <c:v>1200</c:v>
                </c:pt>
              </c:numCache>
            </c:numRef>
          </c:xVal>
          <c:yVal>
            <c:numRef>
              <c:f>Plan1!$D$4:$D$16</c:f>
              <c:numCache>
                <c:formatCode>General</c:formatCode>
                <c:ptCount val="13"/>
                <c:pt idx="0">
                  <c:v>1</c:v>
                </c:pt>
                <c:pt idx="1">
                  <c:v>1</c:v>
                </c:pt>
                <c:pt idx="2">
                  <c:v>0.87</c:v>
                </c:pt>
                <c:pt idx="3">
                  <c:v>0.72</c:v>
                </c:pt>
                <c:pt idx="4">
                  <c:v>0.56000000000000005</c:v>
                </c:pt>
                <c:pt idx="5">
                  <c:v>0.4</c:v>
                </c:pt>
                <c:pt idx="6">
                  <c:v>0.24</c:v>
                </c:pt>
                <c:pt idx="7">
                  <c:v>0.08</c:v>
                </c:pt>
                <c:pt idx="8">
                  <c:v>0.06</c:v>
                </c:pt>
                <c:pt idx="9">
                  <c:v>0.05</c:v>
                </c:pt>
                <c:pt idx="10">
                  <c:v>0.03</c:v>
                </c:pt>
                <c:pt idx="11">
                  <c:v>0.02</c:v>
                </c:pt>
                <c:pt idx="12">
                  <c:v>0</c:v>
                </c:pt>
              </c:numCache>
            </c:numRef>
          </c:yVal>
          <c:smooth val="0"/>
          <c:extLst>
            <c:ext xmlns:c16="http://schemas.microsoft.com/office/drawing/2014/chart" uri="{C3380CC4-5D6E-409C-BE32-E72D297353CC}">
              <c16:uniqueId val="{00000003-466E-4A67-B243-08BB9D1E1634}"/>
            </c:ext>
          </c:extLst>
        </c:ser>
        <c:dLbls>
          <c:showLegendKey val="0"/>
          <c:showVal val="0"/>
          <c:showCatName val="0"/>
          <c:showSerName val="0"/>
          <c:showPercent val="0"/>
          <c:showBubbleSize val="0"/>
        </c:dLbls>
        <c:axId val="342646848"/>
        <c:axId val="342647240"/>
      </c:scatterChart>
      <c:valAx>
        <c:axId val="342646848"/>
        <c:scaling>
          <c:orientation val="minMax"/>
          <c:max val="2000"/>
        </c:scaling>
        <c:delete val="0"/>
        <c:axPos val="b"/>
        <c:majorGridlines>
          <c:spPr>
            <a:ln w="9525" cap="flat" cmpd="sng" algn="ctr">
              <a:solidFill>
                <a:schemeClr val="tx1">
                  <a:lumMod val="15000"/>
                  <a:lumOff val="85000"/>
                </a:schemeClr>
              </a:solidFill>
              <a:prstDash val="dash"/>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solidFill>
                      <a:sysClr val="windowText" lastClr="000000"/>
                    </a:solidFill>
                  </a:rPr>
                  <a:t>Temperatura (°C)</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342647240"/>
        <c:crosses val="autoZero"/>
        <c:crossBetween val="midCat"/>
      </c:valAx>
      <c:valAx>
        <c:axId val="342647240"/>
        <c:scaling>
          <c:orientation val="minMax"/>
          <c:max val="2"/>
          <c:min val="0"/>
        </c:scaling>
        <c:delete val="0"/>
        <c:axPos val="l"/>
        <c:majorGridlines>
          <c:spPr>
            <a:ln w="9525" cap="flat" cmpd="sng" algn="ctr">
              <a:solidFill>
                <a:schemeClr val="tx1">
                  <a:lumMod val="15000"/>
                  <a:lumOff val="85000"/>
                </a:schemeClr>
              </a:solidFill>
              <a:prstDash val="dash"/>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solidFill>
                      <a:sysClr val="windowText" lastClr="000000"/>
                    </a:solidFill>
                  </a:rPr>
                  <a:t>Redução no Módulo de Elasticidade</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342646848"/>
        <c:crosses val="autoZero"/>
        <c:crossBetween val="midCat"/>
      </c:valAx>
      <c:spPr>
        <a:noFill/>
        <a:ln>
          <a:solidFill>
            <a:schemeClr val="tx1"/>
          </a:solidFill>
        </a:ln>
        <a:effectLst/>
      </c:spPr>
    </c:plotArea>
    <c:legend>
      <c:legendPos val="r"/>
      <c:legendEntry>
        <c:idx val="2"/>
        <c:delete val="1"/>
      </c:legendEntry>
      <c:legendEntry>
        <c:idx val="3"/>
        <c:delete val="1"/>
      </c:legendEntry>
      <c:layout>
        <c:manualLayout>
          <c:xMode val="edge"/>
          <c:yMode val="edge"/>
          <c:x val="0.40404840298997508"/>
          <c:y val="0.48441247457721515"/>
          <c:w val="0.24198020023616451"/>
          <c:h val="0.18214818276832914"/>
        </c:manualLayout>
      </c:layout>
      <c:overlay val="1"/>
      <c:spPr>
        <a:solidFill>
          <a:schemeClr val="bg1"/>
        </a:solidFill>
        <a:ln>
          <a:solidFill>
            <a:schemeClr val="tx1"/>
          </a:solid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7124F6-F443-405E-BE30-E3162D245D38}"/>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D3A4C946-97CD-4E6E-9221-B1775B55FD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632D6E25-3347-4B98-B477-66111F0D3CB5}"/>
              </a:ext>
            </a:extLst>
          </p:cNvPr>
          <p:cNvSpPr>
            <a:spLocks noGrp="1"/>
          </p:cNvSpPr>
          <p:nvPr>
            <p:ph type="dt" sz="half" idx="10"/>
          </p:nvPr>
        </p:nvSpPr>
        <p:spPr/>
        <p:txBody>
          <a:bodyPr/>
          <a:lstStyle/>
          <a:p>
            <a:fld id="{2F3B41FC-42CC-46C1-9975-CF181051FD2B}" type="datetimeFigureOut">
              <a:rPr lang="pt-BR" smtClean="0"/>
              <a:t>03/11/2021</a:t>
            </a:fld>
            <a:endParaRPr lang="pt-BR"/>
          </a:p>
        </p:txBody>
      </p:sp>
      <p:sp>
        <p:nvSpPr>
          <p:cNvPr id="5" name="Espaço Reservado para Rodapé 4">
            <a:extLst>
              <a:ext uri="{FF2B5EF4-FFF2-40B4-BE49-F238E27FC236}">
                <a16:creationId xmlns:a16="http://schemas.microsoft.com/office/drawing/2014/main" id="{F0758FD7-64C1-4875-B6D2-C8BC8301A0D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A5922C2-33C9-42C4-91AB-81AA6210DAB9}"/>
              </a:ext>
            </a:extLst>
          </p:cNvPr>
          <p:cNvSpPr>
            <a:spLocks noGrp="1"/>
          </p:cNvSpPr>
          <p:nvPr>
            <p:ph type="sldNum" sz="quarter" idx="12"/>
          </p:nvPr>
        </p:nvSpPr>
        <p:spPr/>
        <p:txBody>
          <a:bodyPr/>
          <a:lstStyle/>
          <a:p>
            <a:fld id="{43CF7C3C-AC65-4E4E-8EE3-65ED18BC5C74}" type="slidenum">
              <a:rPr lang="pt-BR" smtClean="0"/>
              <a:t>‹nº›</a:t>
            </a:fld>
            <a:endParaRPr lang="pt-BR"/>
          </a:p>
        </p:txBody>
      </p:sp>
    </p:spTree>
    <p:extLst>
      <p:ext uri="{BB962C8B-B14F-4D97-AF65-F5344CB8AC3E}">
        <p14:creationId xmlns:p14="http://schemas.microsoft.com/office/powerpoint/2010/main" val="256165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025795-85AD-4DF4-BF1F-CD7549F62C13}"/>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0DF6096-AC27-43FD-9141-C7884302EF24}"/>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9D15AFD-0F38-49A2-8F32-6EF108C7DE76}"/>
              </a:ext>
            </a:extLst>
          </p:cNvPr>
          <p:cNvSpPr>
            <a:spLocks noGrp="1"/>
          </p:cNvSpPr>
          <p:nvPr>
            <p:ph type="dt" sz="half" idx="10"/>
          </p:nvPr>
        </p:nvSpPr>
        <p:spPr/>
        <p:txBody>
          <a:bodyPr/>
          <a:lstStyle/>
          <a:p>
            <a:fld id="{2F3B41FC-42CC-46C1-9975-CF181051FD2B}" type="datetimeFigureOut">
              <a:rPr lang="pt-BR" smtClean="0"/>
              <a:t>03/11/2021</a:t>
            </a:fld>
            <a:endParaRPr lang="pt-BR"/>
          </a:p>
        </p:txBody>
      </p:sp>
      <p:sp>
        <p:nvSpPr>
          <p:cNvPr id="5" name="Espaço Reservado para Rodapé 4">
            <a:extLst>
              <a:ext uri="{FF2B5EF4-FFF2-40B4-BE49-F238E27FC236}">
                <a16:creationId xmlns:a16="http://schemas.microsoft.com/office/drawing/2014/main" id="{8C95E140-9AE2-4D31-8450-DF919FEFF58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9CFAADD-F012-43C2-B1AE-ACF486DBF6F2}"/>
              </a:ext>
            </a:extLst>
          </p:cNvPr>
          <p:cNvSpPr>
            <a:spLocks noGrp="1"/>
          </p:cNvSpPr>
          <p:nvPr>
            <p:ph type="sldNum" sz="quarter" idx="12"/>
          </p:nvPr>
        </p:nvSpPr>
        <p:spPr/>
        <p:txBody>
          <a:bodyPr/>
          <a:lstStyle/>
          <a:p>
            <a:fld id="{43CF7C3C-AC65-4E4E-8EE3-65ED18BC5C74}" type="slidenum">
              <a:rPr lang="pt-BR" smtClean="0"/>
              <a:t>‹nº›</a:t>
            </a:fld>
            <a:endParaRPr lang="pt-BR"/>
          </a:p>
        </p:txBody>
      </p:sp>
    </p:spTree>
    <p:extLst>
      <p:ext uri="{BB962C8B-B14F-4D97-AF65-F5344CB8AC3E}">
        <p14:creationId xmlns:p14="http://schemas.microsoft.com/office/powerpoint/2010/main" val="2176827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BC35017-ECF6-487E-BF08-6ABA213CEB52}"/>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FE07DA18-B340-4F3C-AD42-6790A7A3B03C}"/>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1EAF280-1768-4C4A-921E-3BFBDC164A36}"/>
              </a:ext>
            </a:extLst>
          </p:cNvPr>
          <p:cNvSpPr>
            <a:spLocks noGrp="1"/>
          </p:cNvSpPr>
          <p:nvPr>
            <p:ph type="dt" sz="half" idx="10"/>
          </p:nvPr>
        </p:nvSpPr>
        <p:spPr/>
        <p:txBody>
          <a:bodyPr/>
          <a:lstStyle/>
          <a:p>
            <a:fld id="{2F3B41FC-42CC-46C1-9975-CF181051FD2B}" type="datetimeFigureOut">
              <a:rPr lang="pt-BR" smtClean="0"/>
              <a:t>03/11/2021</a:t>
            </a:fld>
            <a:endParaRPr lang="pt-BR"/>
          </a:p>
        </p:txBody>
      </p:sp>
      <p:sp>
        <p:nvSpPr>
          <p:cNvPr id="5" name="Espaço Reservado para Rodapé 4">
            <a:extLst>
              <a:ext uri="{FF2B5EF4-FFF2-40B4-BE49-F238E27FC236}">
                <a16:creationId xmlns:a16="http://schemas.microsoft.com/office/drawing/2014/main" id="{79E752DA-5E54-42C7-9F6E-315F449855A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A516F04-B9AC-4CC3-A4A8-A61138213BF8}"/>
              </a:ext>
            </a:extLst>
          </p:cNvPr>
          <p:cNvSpPr>
            <a:spLocks noGrp="1"/>
          </p:cNvSpPr>
          <p:nvPr>
            <p:ph type="sldNum" sz="quarter" idx="12"/>
          </p:nvPr>
        </p:nvSpPr>
        <p:spPr/>
        <p:txBody>
          <a:bodyPr/>
          <a:lstStyle/>
          <a:p>
            <a:fld id="{43CF7C3C-AC65-4E4E-8EE3-65ED18BC5C74}" type="slidenum">
              <a:rPr lang="pt-BR" smtClean="0"/>
              <a:t>‹nº›</a:t>
            </a:fld>
            <a:endParaRPr lang="pt-BR"/>
          </a:p>
        </p:txBody>
      </p:sp>
    </p:spTree>
    <p:extLst>
      <p:ext uri="{BB962C8B-B14F-4D97-AF65-F5344CB8AC3E}">
        <p14:creationId xmlns:p14="http://schemas.microsoft.com/office/powerpoint/2010/main" val="3877463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7FCCE4-FFCC-4D4D-AB54-B80BCDE3A11A}"/>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0DF09F83-F64E-4CC7-8B00-1C1A74B4A8BB}"/>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4CC0FE3-DBC8-4807-91AE-ACF7B2F0A131}"/>
              </a:ext>
            </a:extLst>
          </p:cNvPr>
          <p:cNvSpPr>
            <a:spLocks noGrp="1"/>
          </p:cNvSpPr>
          <p:nvPr>
            <p:ph type="dt" sz="half" idx="10"/>
          </p:nvPr>
        </p:nvSpPr>
        <p:spPr/>
        <p:txBody>
          <a:bodyPr/>
          <a:lstStyle/>
          <a:p>
            <a:fld id="{2F3B41FC-42CC-46C1-9975-CF181051FD2B}" type="datetimeFigureOut">
              <a:rPr lang="pt-BR" smtClean="0"/>
              <a:t>03/11/2021</a:t>
            </a:fld>
            <a:endParaRPr lang="pt-BR"/>
          </a:p>
        </p:txBody>
      </p:sp>
      <p:sp>
        <p:nvSpPr>
          <p:cNvPr id="5" name="Espaço Reservado para Rodapé 4">
            <a:extLst>
              <a:ext uri="{FF2B5EF4-FFF2-40B4-BE49-F238E27FC236}">
                <a16:creationId xmlns:a16="http://schemas.microsoft.com/office/drawing/2014/main" id="{CC6D7FA9-A41E-46E0-B1E5-18412CF4F0E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4D3644B-676E-41CB-8EC8-752AA59C49A1}"/>
              </a:ext>
            </a:extLst>
          </p:cNvPr>
          <p:cNvSpPr>
            <a:spLocks noGrp="1"/>
          </p:cNvSpPr>
          <p:nvPr>
            <p:ph type="sldNum" sz="quarter" idx="12"/>
          </p:nvPr>
        </p:nvSpPr>
        <p:spPr/>
        <p:txBody>
          <a:bodyPr/>
          <a:lstStyle/>
          <a:p>
            <a:fld id="{43CF7C3C-AC65-4E4E-8EE3-65ED18BC5C74}" type="slidenum">
              <a:rPr lang="pt-BR" smtClean="0"/>
              <a:t>‹nº›</a:t>
            </a:fld>
            <a:endParaRPr lang="pt-BR"/>
          </a:p>
        </p:txBody>
      </p:sp>
    </p:spTree>
    <p:extLst>
      <p:ext uri="{BB962C8B-B14F-4D97-AF65-F5344CB8AC3E}">
        <p14:creationId xmlns:p14="http://schemas.microsoft.com/office/powerpoint/2010/main" val="1749518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B1EF2D-48AB-40CD-A914-8443590FE118}"/>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CA3E2EAF-D050-4758-ACA8-41316DA46B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0DA83835-947D-4250-A943-21E99E352153}"/>
              </a:ext>
            </a:extLst>
          </p:cNvPr>
          <p:cNvSpPr>
            <a:spLocks noGrp="1"/>
          </p:cNvSpPr>
          <p:nvPr>
            <p:ph type="dt" sz="half" idx="10"/>
          </p:nvPr>
        </p:nvSpPr>
        <p:spPr/>
        <p:txBody>
          <a:bodyPr/>
          <a:lstStyle/>
          <a:p>
            <a:fld id="{2F3B41FC-42CC-46C1-9975-CF181051FD2B}" type="datetimeFigureOut">
              <a:rPr lang="pt-BR" smtClean="0"/>
              <a:t>03/11/2021</a:t>
            </a:fld>
            <a:endParaRPr lang="pt-BR"/>
          </a:p>
        </p:txBody>
      </p:sp>
      <p:sp>
        <p:nvSpPr>
          <p:cNvPr id="5" name="Espaço Reservado para Rodapé 4">
            <a:extLst>
              <a:ext uri="{FF2B5EF4-FFF2-40B4-BE49-F238E27FC236}">
                <a16:creationId xmlns:a16="http://schemas.microsoft.com/office/drawing/2014/main" id="{E3382690-6216-4228-B9E0-84D17CAFF8C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DC51F93-6A2A-4535-B178-2ABE1D8C5D58}"/>
              </a:ext>
            </a:extLst>
          </p:cNvPr>
          <p:cNvSpPr>
            <a:spLocks noGrp="1"/>
          </p:cNvSpPr>
          <p:nvPr>
            <p:ph type="sldNum" sz="quarter" idx="12"/>
          </p:nvPr>
        </p:nvSpPr>
        <p:spPr/>
        <p:txBody>
          <a:bodyPr/>
          <a:lstStyle/>
          <a:p>
            <a:fld id="{43CF7C3C-AC65-4E4E-8EE3-65ED18BC5C74}" type="slidenum">
              <a:rPr lang="pt-BR" smtClean="0"/>
              <a:t>‹nº›</a:t>
            </a:fld>
            <a:endParaRPr lang="pt-BR"/>
          </a:p>
        </p:txBody>
      </p:sp>
    </p:spTree>
    <p:extLst>
      <p:ext uri="{BB962C8B-B14F-4D97-AF65-F5344CB8AC3E}">
        <p14:creationId xmlns:p14="http://schemas.microsoft.com/office/powerpoint/2010/main" val="741599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920B9A-205F-4520-9CFE-7795C6BB3FC0}"/>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84C40C6E-78AF-4EFC-A721-494038B4AF53}"/>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C1DE3854-0CE5-43F0-8647-E274C88E9EF3}"/>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13751E50-21CD-4B6D-A477-B99FACC8766F}"/>
              </a:ext>
            </a:extLst>
          </p:cNvPr>
          <p:cNvSpPr>
            <a:spLocks noGrp="1"/>
          </p:cNvSpPr>
          <p:nvPr>
            <p:ph type="dt" sz="half" idx="10"/>
          </p:nvPr>
        </p:nvSpPr>
        <p:spPr/>
        <p:txBody>
          <a:bodyPr/>
          <a:lstStyle/>
          <a:p>
            <a:fld id="{2F3B41FC-42CC-46C1-9975-CF181051FD2B}" type="datetimeFigureOut">
              <a:rPr lang="pt-BR" smtClean="0"/>
              <a:t>03/11/2021</a:t>
            </a:fld>
            <a:endParaRPr lang="pt-BR"/>
          </a:p>
        </p:txBody>
      </p:sp>
      <p:sp>
        <p:nvSpPr>
          <p:cNvPr id="6" name="Espaço Reservado para Rodapé 5">
            <a:extLst>
              <a:ext uri="{FF2B5EF4-FFF2-40B4-BE49-F238E27FC236}">
                <a16:creationId xmlns:a16="http://schemas.microsoft.com/office/drawing/2014/main" id="{48980B54-C8DE-4D39-B2CC-82ACC39D6868}"/>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C8AE834-3BBC-465F-8F9C-79A8CB0187F9}"/>
              </a:ext>
            </a:extLst>
          </p:cNvPr>
          <p:cNvSpPr>
            <a:spLocks noGrp="1"/>
          </p:cNvSpPr>
          <p:nvPr>
            <p:ph type="sldNum" sz="quarter" idx="12"/>
          </p:nvPr>
        </p:nvSpPr>
        <p:spPr/>
        <p:txBody>
          <a:bodyPr/>
          <a:lstStyle/>
          <a:p>
            <a:fld id="{43CF7C3C-AC65-4E4E-8EE3-65ED18BC5C74}" type="slidenum">
              <a:rPr lang="pt-BR" smtClean="0"/>
              <a:t>‹nº›</a:t>
            </a:fld>
            <a:endParaRPr lang="pt-BR"/>
          </a:p>
        </p:txBody>
      </p:sp>
    </p:spTree>
    <p:extLst>
      <p:ext uri="{BB962C8B-B14F-4D97-AF65-F5344CB8AC3E}">
        <p14:creationId xmlns:p14="http://schemas.microsoft.com/office/powerpoint/2010/main" val="2956374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779BC4-C498-461D-8B23-C23E52B0AEB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00F128F0-E482-4DE9-ABE0-C50B1E07F3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EBB537BA-4D95-4940-8325-FEE7B0290A76}"/>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5C5AC177-19AE-4E15-884A-91C49EC140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D836BB37-14A0-4E56-88D5-E1C35ECF1279}"/>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36147CAB-C3A8-4674-A529-8DA9DDD06350}"/>
              </a:ext>
            </a:extLst>
          </p:cNvPr>
          <p:cNvSpPr>
            <a:spLocks noGrp="1"/>
          </p:cNvSpPr>
          <p:nvPr>
            <p:ph type="dt" sz="half" idx="10"/>
          </p:nvPr>
        </p:nvSpPr>
        <p:spPr/>
        <p:txBody>
          <a:bodyPr/>
          <a:lstStyle/>
          <a:p>
            <a:fld id="{2F3B41FC-42CC-46C1-9975-CF181051FD2B}" type="datetimeFigureOut">
              <a:rPr lang="pt-BR" smtClean="0"/>
              <a:t>03/11/2021</a:t>
            </a:fld>
            <a:endParaRPr lang="pt-BR"/>
          </a:p>
        </p:txBody>
      </p:sp>
      <p:sp>
        <p:nvSpPr>
          <p:cNvPr id="8" name="Espaço Reservado para Rodapé 7">
            <a:extLst>
              <a:ext uri="{FF2B5EF4-FFF2-40B4-BE49-F238E27FC236}">
                <a16:creationId xmlns:a16="http://schemas.microsoft.com/office/drawing/2014/main" id="{87BF4DFB-BFEB-4873-8EE5-92F3ED135E3E}"/>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3C1BE565-CCD8-4871-9B00-2C6478CA3A2A}"/>
              </a:ext>
            </a:extLst>
          </p:cNvPr>
          <p:cNvSpPr>
            <a:spLocks noGrp="1"/>
          </p:cNvSpPr>
          <p:nvPr>
            <p:ph type="sldNum" sz="quarter" idx="12"/>
          </p:nvPr>
        </p:nvSpPr>
        <p:spPr/>
        <p:txBody>
          <a:bodyPr/>
          <a:lstStyle/>
          <a:p>
            <a:fld id="{43CF7C3C-AC65-4E4E-8EE3-65ED18BC5C74}" type="slidenum">
              <a:rPr lang="pt-BR" smtClean="0"/>
              <a:t>‹nº›</a:t>
            </a:fld>
            <a:endParaRPr lang="pt-BR"/>
          </a:p>
        </p:txBody>
      </p:sp>
    </p:spTree>
    <p:extLst>
      <p:ext uri="{BB962C8B-B14F-4D97-AF65-F5344CB8AC3E}">
        <p14:creationId xmlns:p14="http://schemas.microsoft.com/office/powerpoint/2010/main" val="1168845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A5104D-2AFE-4B94-B28C-E2D3E942FCF6}"/>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F71C41D0-0092-4BDF-AF94-0DAEDAAAD229}"/>
              </a:ext>
            </a:extLst>
          </p:cNvPr>
          <p:cNvSpPr>
            <a:spLocks noGrp="1"/>
          </p:cNvSpPr>
          <p:nvPr>
            <p:ph type="dt" sz="half" idx="10"/>
          </p:nvPr>
        </p:nvSpPr>
        <p:spPr/>
        <p:txBody>
          <a:bodyPr/>
          <a:lstStyle/>
          <a:p>
            <a:fld id="{2F3B41FC-42CC-46C1-9975-CF181051FD2B}" type="datetimeFigureOut">
              <a:rPr lang="pt-BR" smtClean="0"/>
              <a:t>03/11/2021</a:t>
            </a:fld>
            <a:endParaRPr lang="pt-BR"/>
          </a:p>
        </p:txBody>
      </p:sp>
      <p:sp>
        <p:nvSpPr>
          <p:cNvPr id="4" name="Espaço Reservado para Rodapé 3">
            <a:extLst>
              <a:ext uri="{FF2B5EF4-FFF2-40B4-BE49-F238E27FC236}">
                <a16:creationId xmlns:a16="http://schemas.microsoft.com/office/drawing/2014/main" id="{90302ECD-CBC2-4018-95C0-7E61A4C1F88C}"/>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CBCF06B4-7046-4378-8C62-8738EEB5FAE7}"/>
              </a:ext>
            </a:extLst>
          </p:cNvPr>
          <p:cNvSpPr>
            <a:spLocks noGrp="1"/>
          </p:cNvSpPr>
          <p:nvPr>
            <p:ph type="sldNum" sz="quarter" idx="12"/>
          </p:nvPr>
        </p:nvSpPr>
        <p:spPr/>
        <p:txBody>
          <a:bodyPr/>
          <a:lstStyle/>
          <a:p>
            <a:fld id="{43CF7C3C-AC65-4E4E-8EE3-65ED18BC5C74}" type="slidenum">
              <a:rPr lang="pt-BR" smtClean="0"/>
              <a:t>‹nº›</a:t>
            </a:fld>
            <a:endParaRPr lang="pt-BR"/>
          </a:p>
        </p:txBody>
      </p:sp>
    </p:spTree>
    <p:extLst>
      <p:ext uri="{BB962C8B-B14F-4D97-AF65-F5344CB8AC3E}">
        <p14:creationId xmlns:p14="http://schemas.microsoft.com/office/powerpoint/2010/main" val="1811659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09C4EC54-C658-4B9A-A27C-8060C9DE60E6}"/>
              </a:ext>
            </a:extLst>
          </p:cNvPr>
          <p:cNvSpPr>
            <a:spLocks noGrp="1"/>
          </p:cNvSpPr>
          <p:nvPr>
            <p:ph type="dt" sz="half" idx="10"/>
          </p:nvPr>
        </p:nvSpPr>
        <p:spPr/>
        <p:txBody>
          <a:bodyPr/>
          <a:lstStyle/>
          <a:p>
            <a:fld id="{2F3B41FC-42CC-46C1-9975-CF181051FD2B}" type="datetimeFigureOut">
              <a:rPr lang="pt-BR" smtClean="0"/>
              <a:t>03/11/2021</a:t>
            </a:fld>
            <a:endParaRPr lang="pt-BR"/>
          </a:p>
        </p:txBody>
      </p:sp>
      <p:sp>
        <p:nvSpPr>
          <p:cNvPr id="3" name="Espaço Reservado para Rodapé 2">
            <a:extLst>
              <a:ext uri="{FF2B5EF4-FFF2-40B4-BE49-F238E27FC236}">
                <a16:creationId xmlns:a16="http://schemas.microsoft.com/office/drawing/2014/main" id="{BC792AC4-1E81-4508-9DE6-0B5BF963CE70}"/>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C09D1C7A-74F9-4B45-94B9-601BDDA17470}"/>
              </a:ext>
            </a:extLst>
          </p:cNvPr>
          <p:cNvSpPr>
            <a:spLocks noGrp="1"/>
          </p:cNvSpPr>
          <p:nvPr>
            <p:ph type="sldNum" sz="quarter" idx="12"/>
          </p:nvPr>
        </p:nvSpPr>
        <p:spPr/>
        <p:txBody>
          <a:bodyPr/>
          <a:lstStyle/>
          <a:p>
            <a:fld id="{43CF7C3C-AC65-4E4E-8EE3-65ED18BC5C74}" type="slidenum">
              <a:rPr lang="pt-BR" smtClean="0"/>
              <a:t>‹nº›</a:t>
            </a:fld>
            <a:endParaRPr lang="pt-BR"/>
          </a:p>
        </p:txBody>
      </p:sp>
    </p:spTree>
    <p:extLst>
      <p:ext uri="{BB962C8B-B14F-4D97-AF65-F5344CB8AC3E}">
        <p14:creationId xmlns:p14="http://schemas.microsoft.com/office/powerpoint/2010/main" val="3839516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18BEE9-8F50-4220-85CE-A65AF5C021D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7ACEFE55-2FFC-4738-8B6D-A133AB1794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CF82C1FA-9627-4743-86FC-09FFDF5374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A5594A91-DD1A-4610-97BD-2CE39B1F1320}"/>
              </a:ext>
            </a:extLst>
          </p:cNvPr>
          <p:cNvSpPr>
            <a:spLocks noGrp="1"/>
          </p:cNvSpPr>
          <p:nvPr>
            <p:ph type="dt" sz="half" idx="10"/>
          </p:nvPr>
        </p:nvSpPr>
        <p:spPr/>
        <p:txBody>
          <a:bodyPr/>
          <a:lstStyle/>
          <a:p>
            <a:fld id="{2F3B41FC-42CC-46C1-9975-CF181051FD2B}" type="datetimeFigureOut">
              <a:rPr lang="pt-BR" smtClean="0"/>
              <a:t>03/11/2021</a:t>
            </a:fld>
            <a:endParaRPr lang="pt-BR"/>
          </a:p>
        </p:txBody>
      </p:sp>
      <p:sp>
        <p:nvSpPr>
          <p:cNvPr id="6" name="Espaço Reservado para Rodapé 5">
            <a:extLst>
              <a:ext uri="{FF2B5EF4-FFF2-40B4-BE49-F238E27FC236}">
                <a16:creationId xmlns:a16="http://schemas.microsoft.com/office/drawing/2014/main" id="{CC734ACE-C318-481C-B13E-791432D287C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0C34C1C-FCA1-4776-A9CA-87AA9265AA22}"/>
              </a:ext>
            </a:extLst>
          </p:cNvPr>
          <p:cNvSpPr>
            <a:spLocks noGrp="1"/>
          </p:cNvSpPr>
          <p:nvPr>
            <p:ph type="sldNum" sz="quarter" idx="12"/>
          </p:nvPr>
        </p:nvSpPr>
        <p:spPr/>
        <p:txBody>
          <a:bodyPr/>
          <a:lstStyle/>
          <a:p>
            <a:fld id="{43CF7C3C-AC65-4E4E-8EE3-65ED18BC5C74}" type="slidenum">
              <a:rPr lang="pt-BR" smtClean="0"/>
              <a:t>‹nº›</a:t>
            </a:fld>
            <a:endParaRPr lang="pt-BR"/>
          </a:p>
        </p:txBody>
      </p:sp>
    </p:spTree>
    <p:extLst>
      <p:ext uri="{BB962C8B-B14F-4D97-AF65-F5344CB8AC3E}">
        <p14:creationId xmlns:p14="http://schemas.microsoft.com/office/powerpoint/2010/main" val="68016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3DC764-0839-43B8-A8C7-37C53D87BDD7}"/>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A67D7F13-59B9-4E2E-8F53-6297A26181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E2E1986F-F528-40E0-8E9F-1F0DD7F221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A0A7350D-43E0-4465-A6AA-AE492C7F0E2A}"/>
              </a:ext>
            </a:extLst>
          </p:cNvPr>
          <p:cNvSpPr>
            <a:spLocks noGrp="1"/>
          </p:cNvSpPr>
          <p:nvPr>
            <p:ph type="dt" sz="half" idx="10"/>
          </p:nvPr>
        </p:nvSpPr>
        <p:spPr/>
        <p:txBody>
          <a:bodyPr/>
          <a:lstStyle/>
          <a:p>
            <a:fld id="{2F3B41FC-42CC-46C1-9975-CF181051FD2B}" type="datetimeFigureOut">
              <a:rPr lang="pt-BR" smtClean="0"/>
              <a:t>03/11/2021</a:t>
            </a:fld>
            <a:endParaRPr lang="pt-BR"/>
          </a:p>
        </p:txBody>
      </p:sp>
      <p:sp>
        <p:nvSpPr>
          <p:cNvPr id="6" name="Espaço Reservado para Rodapé 5">
            <a:extLst>
              <a:ext uri="{FF2B5EF4-FFF2-40B4-BE49-F238E27FC236}">
                <a16:creationId xmlns:a16="http://schemas.microsoft.com/office/drawing/2014/main" id="{332B1E8F-D471-47D9-A190-103C6AAEFAB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43612C6C-D56B-4F36-A1CE-3661397E17E0}"/>
              </a:ext>
            </a:extLst>
          </p:cNvPr>
          <p:cNvSpPr>
            <a:spLocks noGrp="1"/>
          </p:cNvSpPr>
          <p:nvPr>
            <p:ph type="sldNum" sz="quarter" idx="12"/>
          </p:nvPr>
        </p:nvSpPr>
        <p:spPr/>
        <p:txBody>
          <a:bodyPr/>
          <a:lstStyle/>
          <a:p>
            <a:fld id="{43CF7C3C-AC65-4E4E-8EE3-65ED18BC5C74}" type="slidenum">
              <a:rPr lang="pt-BR" smtClean="0"/>
              <a:t>‹nº›</a:t>
            </a:fld>
            <a:endParaRPr lang="pt-BR"/>
          </a:p>
        </p:txBody>
      </p:sp>
    </p:spTree>
    <p:extLst>
      <p:ext uri="{BB962C8B-B14F-4D97-AF65-F5344CB8AC3E}">
        <p14:creationId xmlns:p14="http://schemas.microsoft.com/office/powerpoint/2010/main" val="2911941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0EC264DF-9805-45FF-9BF8-360BE4122B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D5B7C1E2-A17B-4B9B-A828-6CBD84226A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64B74B8-7992-40D2-8799-FAC2B1CB37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3B41FC-42CC-46C1-9975-CF181051FD2B}" type="datetimeFigureOut">
              <a:rPr lang="pt-BR" smtClean="0"/>
              <a:t>03/11/2021</a:t>
            </a:fld>
            <a:endParaRPr lang="pt-BR"/>
          </a:p>
        </p:txBody>
      </p:sp>
      <p:sp>
        <p:nvSpPr>
          <p:cNvPr id="5" name="Espaço Reservado para Rodapé 4">
            <a:extLst>
              <a:ext uri="{FF2B5EF4-FFF2-40B4-BE49-F238E27FC236}">
                <a16:creationId xmlns:a16="http://schemas.microsoft.com/office/drawing/2014/main" id="{3C492B0B-6236-4EDE-BA93-0AA9F3DB5A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5ED9938B-9F2D-4BCB-AF0E-71AB07521E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CF7C3C-AC65-4E4E-8EE3-65ED18BC5C74}" type="slidenum">
              <a:rPr lang="pt-BR" smtClean="0"/>
              <a:t>‹nº›</a:t>
            </a:fld>
            <a:endParaRPr lang="pt-BR"/>
          </a:p>
        </p:txBody>
      </p:sp>
    </p:spTree>
    <p:extLst>
      <p:ext uri="{BB962C8B-B14F-4D97-AF65-F5344CB8AC3E}">
        <p14:creationId xmlns:p14="http://schemas.microsoft.com/office/powerpoint/2010/main" val="786606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j50ZssEojtM" TargetMode="External"/><Relationship Id="rId2" Type="http://schemas.openxmlformats.org/officeDocument/2006/relationships/hyperlink" Target="https://www.youtube.com/watch?v=SmgOw3qYrZc"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kv"/><Relationship Id="rId1" Type="http://schemas.microsoft.com/office/2007/relationships/media" Target="../media/media1.mkv"/><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sciencedirect.com/topics/materials-science/functionally-graded-material" TargetMode="External"/><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hyperlink" Target="https://www.sciencedirect.com/science/journal/09215093/764/supp/C" TargetMode="External"/><Relationship Id="rId4" Type="http://schemas.openxmlformats.org/officeDocument/2006/relationships/hyperlink" Target="https://www.sciencedirect.com/science/journal/09215093"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a:t> PMT 5927</a:t>
            </a:r>
            <a:br>
              <a:rPr lang="pt-BR" dirty="0"/>
            </a:br>
            <a:r>
              <a:rPr lang="pt-BR" dirty="0"/>
              <a:t>aula 7</a:t>
            </a:r>
          </a:p>
        </p:txBody>
      </p:sp>
      <p:sp>
        <p:nvSpPr>
          <p:cNvPr id="3" name="Subtítulo 2"/>
          <p:cNvSpPr>
            <a:spLocks noGrp="1"/>
          </p:cNvSpPr>
          <p:nvPr>
            <p:ph type="subTitle" idx="1"/>
          </p:nvPr>
        </p:nvSpPr>
        <p:spPr/>
        <p:txBody>
          <a:bodyPr>
            <a:normAutofit/>
          </a:bodyPr>
          <a:lstStyle/>
          <a:p>
            <a:r>
              <a:rPr lang="pt-BR" dirty="0"/>
              <a:t>Capítulos   5 e 6  do review do </a:t>
            </a:r>
            <a:r>
              <a:rPr lang="pt-BR" dirty="0" err="1"/>
              <a:t>DebRoy</a:t>
            </a:r>
            <a:endParaRPr lang="pt-BR" dirty="0"/>
          </a:p>
          <a:p>
            <a:r>
              <a:rPr lang="pt-BR" dirty="0"/>
              <a:t>2020</a:t>
            </a:r>
          </a:p>
        </p:txBody>
      </p:sp>
      <p:sp>
        <p:nvSpPr>
          <p:cNvPr id="4" name="Espaço Reservado para Número de Slide 3"/>
          <p:cNvSpPr>
            <a:spLocks noGrp="1"/>
          </p:cNvSpPr>
          <p:nvPr>
            <p:ph type="sldNum" sz="quarter" idx="12"/>
          </p:nvPr>
        </p:nvSpPr>
        <p:spPr/>
        <p:txBody>
          <a:bodyPr/>
          <a:lstStyle/>
          <a:p>
            <a:fld id="{A474DDC1-61B4-4F90-8F87-176D58F64EB0}" type="slidenum">
              <a:rPr lang="pt-BR" smtClean="0"/>
              <a:t>1</a:t>
            </a:fld>
            <a:endParaRPr lang="pt-BR"/>
          </a:p>
        </p:txBody>
      </p:sp>
    </p:spTree>
    <p:extLst>
      <p:ext uri="{BB962C8B-B14F-4D97-AF65-F5344CB8AC3E}">
        <p14:creationId xmlns:p14="http://schemas.microsoft.com/office/powerpoint/2010/main" val="801726209"/>
      </p:ext>
    </p:extLst>
  </p:cSld>
  <p:clrMapOvr>
    <a:masterClrMapping/>
  </p:clrMapOvr>
  <mc:AlternateContent xmlns:mc="http://schemas.openxmlformats.org/markup-compatibility/2006" xmlns:p14="http://schemas.microsoft.com/office/powerpoint/2010/main">
    <mc:Choice Requires="p14">
      <p:transition spd="slow" p14:dur="2000" advTm="11201"/>
    </mc:Choice>
    <mc:Fallback xmlns="">
      <p:transition spd="slow" advTm="1120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5DF584E-D762-4D1C-BCB2-A1CAA94C7B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2351" y="0"/>
            <a:ext cx="9209649" cy="6536172"/>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D1ABA6C9-E04A-4E25-92D4-4EEAAB5F216B}"/>
              </a:ext>
            </a:extLst>
          </p:cNvPr>
          <p:cNvSpPr txBox="1"/>
          <p:nvPr/>
        </p:nvSpPr>
        <p:spPr>
          <a:xfrm>
            <a:off x="211015" y="618978"/>
            <a:ext cx="2771336" cy="3139321"/>
          </a:xfrm>
          <a:prstGeom prst="rect">
            <a:avLst/>
          </a:prstGeom>
          <a:noFill/>
        </p:spPr>
        <p:txBody>
          <a:bodyPr wrap="square" rtlCol="0">
            <a:spAutoFit/>
          </a:bodyPr>
          <a:lstStyle/>
          <a:p>
            <a:r>
              <a:rPr lang="pt-BR" dirty="0"/>
              <a:t>L-PBF de Tântalo</a:t>
            </a:r>
          </a:p>
          <a:p>
            <a:endParaRPr lang="pt-BR" dirty="0"/>
          </a:p>
          <a:p>
            <a:r>
              <a:rPr lang="pt-BR" dirty="0"/>
              <a:t>Densidade do metal 99%</a:t>
            </a:r>
          </a:p>
          <a:p>
            <a:r>
              <a:rPr lang="pt-BR" dirty="0"/>
              <a:t>Porosidade aberta:  80%</a:t>
            </a:r>
          </a:p>
          <a:p>
            <a:endParaRPr lang="pt-BR" dirty="0"/>
          </a:p>
          <a:p>
            <a:r>
              <a:rPr lang="pt-BR" dirty="0"/>
              <a:t>E = 1,2 </a:t>
            </a:r>
            <a:r>
              <a:rPr lang="pt-BR" dirty="0" err="1"/>
              <a:t>GPa</a:t>
            </a:r>
            <a:endParaRPr lang="pt-BR" dirty="0"/>
          </a:p>
          <a:p>
            <a:endParaRPr lang="pt-BR" dirty="0"/>
          </a:p>
          <a:p>
            <a:r>
              <a:rPr lang="pt-BR" dirty="0"/>
              <a:t>LE= 12MPa</a:t>
            </a:r>
          </a:p>
          <a:p>
            <a:endParaRPr lang="pt-BR" dirty="0"/>
          </a:p>
          <a:p>
            <a:endParaRPr lang="pt-BR" dirty="0"/>
          </a:p>
          <a:p>
            <a:endParaRPr lang="pt-BR" dirty="0"/>
          </a:p>
        </p:txBody>
      </p:sp>
    </p:spTree>
    <p:extLst>
      <p:ext uri="{BB962C8B-B14F-4D97-AF65-F5344CB8AC3E}">
        <p14:creationId xmlns:p14="http://schemas.microsoft.com/office/powerpoint/2010/main" val="3092504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CC8D3372-81E3-4AC7-9872-497C5E3D340A}"/>
              </a:ext>
            </a:extLst>
          </p:cNvPr>
          <p:cNvPicPr>
            <a:picLocks noChangeAspect="1"/>
          </p:cNvPicPr>
          <p:nvPr/>
        </p:nvPicPr>
        <p:blipFill>
          <a:blip r:embed="rId2"/>
          <a:stretch>
            <a:fillRect/>
          </a:stretch>
        </p:blipFill>
        <p:spPr>
          <a:xfrm>
            <a:off x="1485255" y="2222284"/>
            <a:ext cx="8940136" cy="3876696"/>
          </a:xfrm>
          <a:prstGeom prst="rect">
            <a:avLst/>
          </a:prstGeom>
        </p:spPr>
      </p:pic>
      <p:sp>
        <p:nvSpPr>
          <p:cNvPr id="3" name="Título 2">
            <a:extLst>
              <a:ext uri="{FF2B5EF4-FFF2-40B4-BE49-F238E27FC236}">
                <a16:creationId xmlns:a16="http://schemas.microsoft.com/office/drawing/2014/main" id="{2E09FA7D-1FA7-4255-9423-3C53811BB2E5}"/>
              </a:ext>
            </a:extLst>
          </p:cNvPr>
          <p:cNvSpPr>
            <a:spLocks noGrp="1"/>
          </p:cNvSpPr>
          <p:nvPr>
            <p:ph type="title"/>
          </p:nvPr>
        </p:nvSpPr>
        <p:spPr/>
        <p:txBody>
          <a:bodyPr/>
          <a:lstStyle/>
          <a:p>
            <a:r>
              <a:rPr lang="pt-BR" dirty="0"/>
              <a:t>Tântalo: L-PBF deu textura totalmente diferente</a:t>
            </a:r>
          </a:p>
        </p:txBody>
      </p:sp>
      <p:sp>
        <p:nvSpPr>
          <p:cNvPr id="4" name="CaixaDeTexto 3">
            <a:extLst>
              <a:ext uri="{FF2B5EF4-FFF2-40B4-BE49-F238E27FC236}">
                <a16:creationId xmlns:a16="http://schemas.microsoft.com/office/drawing/2014/main" id="{B268DDB2-3A0C-455F-A682-E0872309801D}"/>
              </a:ext>
            </a:extLst>
          </p:cNvPr>
          <p:cNvSpPr txBox="1"/>
          <p:nvPr/>
        </p:nvSpPr>
        <p:spPr>
          <a:xfrm>
            <a:off x="1026942" y="1690688"/>
            <a:ext cx="10063076" cy="369332"/>
          </a:xfrm>
          <a:prstGeom prst="rect">
            <a:avLst/>
          </a:prstGeom>
          <a:noFill/>
        </p:spPr>
        <p:txBody>
          <a:bodyPr wrap="none" rtlCol="0">
            <a:spAutoFit/>
          </a:bodyPr>
          <a:lstStyle/>
          <a:p>
            <a:r>
              <a:rPr lang="pt-BR" dirty="0" err="1"/>
              <a:t>Tãntalo</a:t>
            </a:r>
            <a:r>
              <a:rPr lang="pt-BR" dirty="0"/>
              <a:t> é CCC, mas deu textura muito forte &lt;111&gt;//BD. Notar </a:t>
            </a:r>
            <a:r>
              <a:rPr lang="pt-BR" dirty="0" err="1"/>
              <a:t>Imax</a:t>
            </a:r>
            <a:r>
              <a:rPr lang="pt-BR" dirty="0"/>
              <a:t> de 41 e 42 nas estratégias Ta60 e Ta90.</a:t>
            </a:r>
          </a:p>
        </p:txBody>
      </p:sp>
      <p:pic>
        <p:nvPicPr>
          <p:cNvPr id="5" name="Imagem 4">
            <a:extLst>
              <a:ext uri="{FF2B5EF4-FFF2-40B4-BE49-F238E27FC236}">
                <a16:creationId xmlns:a16="http://schemas.microsoft.com/office/drawing/2014/main" id="{9B293927-BE72-48F0-B7D8-F9BC4AB113DC}"/>
              </a:ext>
            </a:extLst>
          </p:cNvPr>
          <p:cNvPicPr>
            <a:picLocks noChangeAspect="1"/>
          </p:cNvPicPr>
          <p:nvPr/>
        </p:nvPicPr>
        <p:blipFill>
          <a:blip r:embed="rId3"/>
          <a:stretch>
            <a:fillRect/>
          </a:stretch>
        </p:blipFill>
        <p:spPr>
          <a:xfrm>
            <a:off x="6442135" y="6098980"/>
            <a:ext cx="2888359" cy="486159"/>
          </a:xfrm>
          <a:prstGeom prst="rect">
            <a:avLst/>
          </a:prstGeom>
        </p:spPr>
      </p:pic>
    </p:spTree>
    <p:extLst>
      <p:ext uri="{BB962C8B-B14F-4D97-AF65-F5344CB8AC3E}">
        <p14:creationId xmlns:p14="http://schemas.microsoft.com/office/powerpoint/2010/main" val="1317572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06119C-C7B8-4A40-B242-557E2BA98A8D}"/>
              </a:ext>
            </a:extLst>
          </p:cNvPr>
          <p:cNvSpPr>
            <a:spLocks noGrp="1"/>
          </p:cNvSpPr>
          <p:nvPr>
            <p:ph type="title"/>
          </p:nvPr>
        </p:nvSpPr>
        <p:spPr>
          <a:xfrm>
            <a:off x="633045" y="87408"/>
            <a:ext cx="10515600" cy="1325563"/>
          </a:xfrm>
        </p:spPr>
        <p:txBody>
          <a:bodyPr/>
          <a:lstStyle/>
          <a:p>
            <a:r>
              <a:rPr lang="pt-BR" dirty="0"/>
              <a:t>Tântalo, textura &lt;111&gt;//BD</a:t>
            </a:r>
          </a:p>
        </p:txBody>
      </p:sp>
      <p:pic>
        <p:nvPicPr>
          <p:cNvPr id="3" name="Imagem 2">
            <a:extLst>
              <a:ext uri="{FF2B5EF4-FFF2-40B4-BE49-F238E27FC236}">
                <a16:creationId xmlns:a16="http://schemas.microsoft.com/office/drawing/2014/main" id="{2D9D7685-757C-4B68-A9FB-07C3E60C93EA}"/>
              </a:ext>
            </a:extLst>
          </p:cNvPr>
          <p:cNvPicPr>
            <a:picLocks noChangeAspect="1"/>
          </p:cNvPicPr>
          <p:nvPr/>
        </p:nvPicPr>
        <p:blipFill>
          <a:blip r:embed="rId2"/>
          <a:stretch>
            <a:fillRect/>
          </a:stretch>
        </p:blipFill>
        <p:spPr>
          <a:xfrm>
            <a:off x="7922337" y="0"/>
            <a:ext cx="3810118" cy="6770592"/>
          </a:xfrm>
          <a:prstGeom prst="rect">
            <a:avLst/>
          </a:prstGeom>
        </p:spPr>
      </p:pic>
      <p:sp>
        <p:nvSpPr>
          <p:cNvPr id="4" name="CaixaDeTexto 3">
            <a:extLst>
              <a:ext uri="{FF2B5EF4-FFF2-40B4-BE49-F238E27FC236}">
                <a16:creationId xmlns:a16="http://schemas.microsoft.com/office/drawing/2014/main" id="{83F376F8-DADD-44AD-B245-56A5DB4BE50E}"/>
              </a:ext>
            </a:extLst>
          </p:cNvPr>
          <p:cNvSpPr txBox="1"/>
          <p:nvPr/>
        </p:nvSpPr>
        <p:spPr>
          <a:xfrm>
            <a:off x="459545" y="1091834"/>
            <a:ext cx="7289292" cy="2031325"/>
          </a:xfrm>
          <a:prstGeom prst="rect">
            <a:avLst/>
          </a:prstGeom>
          <a:noFill/>
        </p:spPr>
        <p:txBody>
          <a:bodyPr wrap="square" rtlCol="0">
            <a:spAutoFit/>
          </a:bodyPr>
          <a:lstStyle/>
          <a:p>
            <a:r>
              <a:rPr lang="pt-BR" dirty="0"/>
              <a:t>Até 300um da borda é aleatório, para dentro são </a:t>
            </a:r>
            <a:r>
              <a:rPr lang="pt-BR" dirty="0" err="1"/>
              <a:t>graõs</a:t>
            </a:r>
            <a:r>
              <a:rPr lang="pt-BR" dirty="0"/>
              <a:t> colunares &lt;111&gt;</a:t>
            </a:r>
          </a:p>
          <a:p>
            <a:r>
              <a:rPr lang="pt-BR" dirty="0"/>
              <a:t>Artigo atribui às direções de retirada de calor.</a:t>
            </a:r>
          </a:p>
          <a:p>
            <a:r>
              <a:rPr lang="en-US" dirty="0"/>
              <a:t>The &lt;111&gt; direction along the BD results from rotating a cubic crystal with &lt;100&gt; directions along the specimen coordinate system 45o around the SD and subsequently rotating it 54o around the TD. These rotations are close to the calculated average angles of the heat flux at the melt pool border to the different directions.  ??? </a:t>
            </a:r>
            <a:endParaRPr lang="pt-BR" dirty="0"/>
          </a:p>
        </p:txBody>
      </p:sp>
      <p:pic>
        <p:nvPicPr>
          <p:cNvPr id="5" name="Imagem 4">
            <a:extLst>
              <a:ext uri="{FF2B5EF4-FFF2-40B4-BE49-F238E27FC236}">
                <a16:creationId xmlns:a16="http://schemas.microsoft.com/office/drawing/2014/main" id="{CB05431F-4D1C-4BFD-9571-2D45544CE1E6}"/>
              </a:ext>
            </a:extLst>
          </p:cNvPr>
          <p:cNvPicPr>
            <a:picLocks noChangeAspect="1"/>
          </p:cNvPicPr>
          <p:nvPr/>
        </p:nvPicPr>
        <p:blipFill>
          <a:blip r:embed="rId3"/>
          <a:stretch>
            <a:fillRect/>
          </a:stretch>
        </p:blipFill>
        <p:spPr>
          <a:xfrm>
            <a:off x="459545" y="3373803"/>
            <a:ext cx="7278116" cy="2762636"/>
          </a:xfrm>
          <a:prstGeom prst="rect">
            <a:avLst/>
          </a:prstGeom>
        </p:spPr>
      </p:pic>
      <p:pic>
        <p:nvPicPr>
          <p:cNvPr id="6" name="Imagem 5">
            <a:extLst>
              <a:ext uri="{FF2B5EF4-FFF2-40B4-BE49-F238E27FC236}">
                <a16:creationId xmlns:a16="http://schemas.microsoft.com/office/drawing/2014/main" id="{A8B3ECA1-104E-4F83-A621-CB4D885B7C96}"/>
              </a:ext>
            </a:extLst>
          </p:cNvPr>
          <p:cNvPicPr>
            <a:picLocks noChangeAspect="1"/>
          </p:cNvPicPr>
          <p:nvPr/>
        </p:nvPicPr>
        <p:blipFill>
          <a:blip r:embed="rId4"/>
          <a:stretch>
            <a:fillRect/>
          </a:stretch>
        </p:blipFill>
        <p:spPr>
          <a:xfrm>
            <a:off x="4941640" y="6144003"/>
            <a:ext cx="2888359" cy="486159"/>
          </a:xfrm>
          <a:prstGeom prst="rect">
            <a:avLst/>
          </a:prstGeom>
        </p:spPr>
      </p:pic>
    </p:spTree>
    <p:extLst>
      <p:ext uri="{BB962C8B-B14F-4D97-AF65-F5344CB8AC3E}">
        <p14:creationId xmlns:p14="http://schemas.microsoft.com/office/powerpoint/2010/main" val="4060312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02FF92-A032-47A1-B9EC-6A0319B2072B}"/>
              </a:ext>
            </a:extLst>
          </p:cNvPr>
          <p:cNvSpPr>
            <a:spLocks noGrp="1"/>
          </p:cNvSpPr>
          <p:nvPr>
            <p:ph type="title"/>
          </p:nvPr>
        </p:nvSpPr>
        <p:spPr/>
        <p:txBody>
          <a:bodyPr/>
          <a:lstStyle/>
          <a:p>
            <a:r>
              <a:rPr lang="pt-BR" dirty="0"/>
              <a:t>Tântalo</a:t>
            </a:r>
            <a:endParaRPr lang="en-US" dirty="0"/>
          </a:p>
        </p:txBody>
      </p:sp>
      <p:pic>
        <p:nvPicPr>
          <p:cNvPr id="4" name="Imagem 3">
            <a:extLst>
              <a:ext uri="{FF2B5EF4-FFF2-40B4-BE49-F238E27FC236}">
                <a16:creationId xmlns:a16="http://schemas.microsoft.com/office/drawing/2014/main" id="{820E4214-85D2-447A-BDF4-8FF2C28AA2E3}"/>
              </a:ext>
            </a:extLst>
          </p:cNvPr>
          <p:cNvPicPr>
            <a:picLocks noChangeAspect="1"/>
          </p:cNvPicPr>
          <p:nvPr/>
        </p:nvPicPr>
        <p:blipFill>
          <a:blip r:embed="rId2"/>
          <a:stretch>
            <a:fillRect/>
          </a:stretch>
        </p:blipFill>
        <p:spPr>
          <a:xfrm>
            <a:off x="453935" y="1348522"/>
            <a:ext cx="3743847" cy="1009791"/>
          </a:xfrm>
          <a:prstGeom prst="rect">
            <a:avLst/>
          </a:prstGeom>
        </p:spPr>
      </p:pic>
      <p:sp>
        <p:nvSpPr>
          <p:cNvPr id="5" name="CaixaDeTexto 4">
            <a:extLst>
              <a:ext uri="{FF2B5EF4-FFF2-40B4-BE49-F238E27FC236}">
                <a16:creationId xmlns:a16="http://schemas.microsoft.com/office/drawing/2014/main" id="{95FB0DEC-7A6E-42D2-B06F-5BA19F465066}"/>
              </a:ext>
            </a:extLst>
          </p:cNvPr>
          <p:cNvSpPr txBox="1"/>
          <p:nvPr/>
        </p:nvSpPr>
        <p:spPr>
          <a:xfrm>
            <a:off x="838200" y="3094892"/>
            <a:ext cx="4025204" cy="369332"/>
          </a:xfrm>
          <a:prstGeom prst="rect">
            <a:avLst/>
          </a:prstGeom>
          <a:noFill/>
        </p:spPr>
        <p:txBody>
          <a:bodyPr wrap="none" rtlCol="0">
            <a:spAutoFit/>
          </a:bodyPr>
          <a:lstStyle/>
          <a:p>
            <a:r>
              <a:rPr lang="pt-BR" dirty="0"/>
              <a:t>Teor de oxigênio afeta muito a </a:t>
            </a:r>
            <a:r>
              <a:rPr lang="pt-BR" dirty="0" err="1"/>
              <a:t>dutilidade</a:t>
            </a:r>
            <a:endParaRPr lang="en-US" dirty="0"/>
          </a:p>
        </p:txBody>
      </p:sp>
    </p:spTree>
    <p:extLst>
      <p:ext uri="{BB962C8B-B14F-4D97-AF65-F5344CB8AC3E}">
        <p14:creationId xmlns:p14="http://schemas.microsoft.com/office/powerpoint/2010/main" val="2427233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0A7D59-7995-40E1-9FC3-E492FBEF8088}"/>
              </a:ext>
            </a:extLst>
          </p:cNvPr>
          <p:cNvSpPr>
            <a:spLocks noGrp="1"/>
          </p:cNvSpPr>
          <p:nvPr>
            <p:ph type="title"/>
          </p:nvPr>
        </p:nvSpPr>
        <p:spPr/>
        <p:txBody>
          <a:bodyPr/>
          <a:lstStyle/>
          <a:p>
            <a:r>
              <a:rPr lang="pt-BR" dirty="0"/>
              <a:t>Nióbio</a:t>
            </a:r>
          </a:p>
        </p:txBody>
      </p:sp>
      <p:sp>
        <p:nvSpPr>
          <p:cNvPr id="3" name="Espaço Reservado para Conteúdo 2">
            <a:extLst>
              <a:ext uri="{FF2B5EF4-FFF2-40B4-BE49-F238E27FC236}">
                <a16:creationId xmlns:a16="http://schemas.microsoft.com/office/drawing/2014/main" id="{82A83507-EFA1-40FE-9E41-2086BD410670}"/>
              </a:ext>
            </a:extLst>
          </p:cNvPr>
          <p:cNvSpPr>
            <a:spLocks noGrp="1"/>
          </p:cNvSpPr>
          <p:nvPr>
            <p:ph idx="1"/>
          </p:nvPr>
        </p:nvSpPr>
        <p:spPr/>
        <p:txBody>
          <a:bodyPr/>
          <a:lstStyle/>
          <a:p>
            <a:r>
              <a:rPr lang="pt-BR" dirty="0" err="1"/>
              <a:t>Debroy</a:t>
            </a:r>
            <a:r>
              <a:rPr lang="pt-BR" dirty="0"/>
              <a:t> valoriza a aplicação em cavidades de aceleradores lineares</a:t>
            </a:r>
          </a:p>
          <a:p>
            <a:r>
              <a:rPr lang="pt-BR" dirty="0"/>
              <a:t>Por exemplo, no </a:t>
            </a:r>
            <a:r>
              <a:rPr lang="pt-BR" dirty="0" err="1"/>
              <a:t>Large</a:t>
            </a:r>
            <a:r>
              <a:rPr lang="pt-BR" dirty="0"/>
              <a:t> </a:t>
            </a:r>
            <a:r>
              <a:rPr lang="pt-BR" dirty="0" err="1"/>
              <a:t>Hadron</a:t>
            </a:r>
            <a:r>
              <a:rPr lang="pt-BR" dirty="0"/>
              <a:t> </a:t>
            </a:r>
            <a:r>
              <a:rPr lang="pt-BR" dirty="0" err="1"/>
              <a:t>Collider</a:t>
            </a:r>
            <a:r>
              <a:rPr lang="pt-BR" dirty="0"/>
              <a:t> LHC</a:t>
            </a:r>
          </a:p>
          <a:p>
            <a:r>
              <a:rPr lang="pt-BR" dirty="0"/>
              <a:t>Sabe onde vai o nióbio na tal cavidade?</a:t>
            </a:r>
          </a:p>
          <a:p>
            <a:r>
              <a:rPr lang="pt-BR" dirty="0">
                <a:hlinkClick r:id="rId2"/>
              </a:rPr>
              <a:t>https://www.youtube.com/watch?v=SmgOw3qYrZc</a:t>
            </a:r>
            <a:endParaRPr lang="pt-BR" dirty="0"/>
          </a:p>
          <a:p>
            <a:r>
              <a:rPr lang="pt-BR" dirty="0"/>
              <a:t>Sabe o que faz o LHC?</a:t>
            </a:r>
          </a:p>
          <a:p>
            <a:r>
              <a:rPr lang="pt-BR" dirty="0">
                <a:hlinkClick r:id="rId3"/>
              </a:rPr>
              <a:t>https://www.youtube.com/watch?v=j50ZssEojtM</a:t>
            </a:r>
            <a:endParaRPr lang="pt-BR" dirty="0"/>
          </a:p>
          <a:p>
            <a:endParaRPr lang="pt-BR" dirty="0"/>
          </a:p>
        </p:txBody>
      </p:sp>
    </p:spTree>
    <p:extLst>
      <p:ext uri="{BB962C8B-B14F-4D97-AF65-F5344CB8AC3E}">
        <p14:creationId xmlns:p14="http://schemas.microsoft.com/office/powerpoint/2010/main" val="1972449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80CE82-E1DB-4836-9AC6-F37F6D7C7027}"/>
              </a:ext>
            </a:extLst>
          </p:cNvPr>
          <p:cNvSpPr>
            <a:spLocks noGrp="1"/>
          </p:cNvSpPr>
          <p:nvPr>
            <p:ph type="title"/>
          </p:nvPr>
        </p:nvSpPr>
        <p:spPr/>
        <p:txBody>
          <a:bodyPr/>
          <a:lstStyle/>
          <a:p>
            <a:endParaRPr lang="en-US"/>
          </a:p>
        </p:txBody>
      </p:sp>
      <p:pic>
        <p:nvPicPr>
          <p:cNvPr id="4" name="Superconducting Radiofrequency (SRF) Accelerator Cavities[2]">
            <a:hlinkClick r:id="" action="ppaction://media"/>
            <a:extLst>
              <a:ext uri="{FF2B5EF4-FFF2-40B4-BE49-F238E27FC236}">
                <a16:creationId xmlns:a16="http://schemas.microsoft.com/office/drawing/2014/main" id="{86E58FA5-6E33-4B07-9C17-D074887AD73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02030" y="168812"/>
            <a:ext cx="10681399" cy="6008151"/>
          </a:xfrm>
        </p:spPr>
      </p:pic>
    </p:spTree>
    <p:extLst>
      <p:ext uri="{BB962C8B-B14F-4D97-AF65-F5344CB8AC3E}">
        <p14:creationId xmlns:p14="http://schemas.microsoft.com/office/powerpoint/2010/main" val="391070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1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47893D-A3EA-4428-9CEB-32D945F5FB4B}"/>
              </a:ext>
            </a:extLst>
          </p:cNvPr>
          <p:cNvSpPr>
            <a:spLocks noGrp="1"/>
          </p:cNvSpPr>
          <p:nvPr>
            <p:ph type="title"/>
          </p:nvPr>
        </p:nvSpPr>
        <p:spPr/>
        <p:txBody>
          <a:bodyPr/>
          <a:lstStyle/>
          <a:p>
            <a:r>
              <a:rPr lang="pt-BR" b="1" dirty="0">
                <a:solidFill>
                  <a:srgbClr val="FFFF00"/>
                </a:solidFill>
              </a:rPr>
              <a:t>O LHC e a semana em que </a:t>
            </a:r>
            <a:br>
              <a:rPr lang="pt-BR" b="1" dirty="0">
                <a:solidFill>
                  <a:srgbClr val="FFFF00"/>
                </a:solidFill>
              </a:rPr>
            </a:br>
            <a:r>
              <a:rPr lang="pt-BR" b="1" dirty="0">
                <a:solidFill>
                  <a:srgbClr val="FFFF00"/>
                </a:solidFill>
              </a:rPr>
              <a:t>o mundo quase acabou</a:t>
            </a:r>
          </a:p>
        </p:txBody>
      </p:sp>
      <p:sp>
        <p:nvSpPr>
          <p:cNvPr id="3" name="Espaço Reservado para Conteúdo 2">
            <a:extLst>
              <a:ext uri="{FF2B5EF4-FFF2-40B4-BE49-F238E27FC236}">
                <a16:creationId xmlns:a16="http://schemas.microsoft.com/office/drawing/2014/main" id="{C42F3E54-EB01-4600-BE43-8E22819FBAA8}"/>
              </a:ext>
            </a:extLst>
          </p:cNvPr>
          <p:cNvSpPr>
            <a:spLocks noGrp="1"/>
          </p:cNvSpPr>
          <p:nvPr>
            <p:ph idx="1"/>
          </p:nvPr>
        </p:nvSpPr>
        <p:spPr>
          <a:xfrm>
            <a:off x="838200" y="1589648"/>
            <a:ext cx="10515600" cy="5008099"/>
          </a:xfrm>
        </p:spPr>
        <p:txBody>
          <a:bodyPr>
            <a:normAutofit lnSpcReduction="10000"/>
          </a:bodyPr>
          <a:lstStyle/>
          <a:p>
            <a:pPr marL="0" indent="0" fontAlgn="base">
              <a:buNone/>
            </a:pPr>
            <a:endParaRPr lang="en-US" b="1" dirty="0">
              <a:solidFill>
                <a:schemeClr val="bg1"/>
              </a:solidFill>
            </a:endParaRPr>
          </a:p>
          <a:p>
            <a:pPr fontAlgn="base"/>
            <a:r>
              <a:rPr lang="en-US" b="1" dirty="0">
                <a:solidFill>
                  <a:schemeClr val="bg1"/>
                </a:solidFill>
              </a:rPr>
              <a:t>Data </a:t>
            </a:r>
            <a:r>
              <a:rPr lang="en-US" b="1" dirty="0" err="1">
                <a:solidFill>
                  <a:schemeClr val="bg1"/>
                </a:solidFill>
              </a:rPr>
              <a:t>prevista</a:t>
            </a:r>
            <a:r>
              <a:rPr lang="en-US" b="1" dirty="0">
                <a:solidFill>
                  <a:schemeClr val="bg1"/>
                </a:solidFill>
              </a:rPr>
              <a:t> para </a:t>
            </a:r>
            <a:r>
              <a:rPr lang="en-US" b="1" dirty="0" err="1">
                <a:solidFill>
                  <a:schemeClr val="bg1"/>
                </a:solidFill>
              </a:rPr>
              <a:t>iniciar</a:t>
            </a:r>
            <a:r>
              <a:rPr lang="en-US" b="1" dirty="0">
                <a:solidFill>
                  <a:schemeClr val="bg1"/>
                </a:solidFill>
              </a:rPr>
              <a:t> </a:t>
            </a:r>
            <a:r>
              <a:rPr lang="en-US" b="1" dirty="0" err="1">
                <a:solidFill>
                  <a:schemeClr val="bg1"/>
                </a:solidFill>
              </a:rPr>
              <a:t>operação</a:t>
            </a:r>
            <a:r>
              <a:rPr lang="en-US" b="1" dirty="0">
                <a:solidFill>
                  <a:schemeClr val="bg1"/>
                </a:solidFill>
              </a:rPr>
              <a:t> do LHC: Sept. 10, 2008</a:t>
            </a:r>
            <a:r>
              <a:rPr lang="en-US" dirty="0">
                <a:solidFill>
                  <a:schemeClr val="bg1"/>
                </a:solidFill>
              </a:rPr>
              <a:t>: </a:t>
            </a:r>
          </a:p>
          <a:p>
            <a:pPr fontAlgn="base"/>
            <a:r>
              <a:rPr lang="en-US" dirty="0">
                <a:solidFill>
                  <a:schemeClr val="bg1"/>
                </a:solidFill>
              </a:rPr>
              <a:t>A </a:t>
            </a:r>
            <a:r>
              <a:rPr lang="en-US" dirty="0" err="1">
                <a:solidFill>
                  <a:schemeClr val="bg1"/>
                </a:solidFill>
              </a:rPr>
              <a:t>colisão</a:t>
            </a:r>
            <a:r>
              <a:rPr lang="en-US" dirty="0">
                <a:solidFill>
                  <a:schemeClr val="bg1"/>
                </a:solidFill>
              </a:rPr>
              <a:t> que se </a:t>
            </a:r>
            <a:r>
              <a:rPr lang="en-US" dirty="0" err="1">
                <a:solidFill>
                  <a:schemeClr val="bg1"/>
                </a:solidFill>
              </a:rPr>
              <a:t>esperava</a:t>
            </a:r>
            <a:r>
              <a:rPr lang="en-US" dirty="0">
                <a:solidFill>
                  <a:schemeClr val="bg1"/>
                </a:solidFill>
              </a:rPr>
              <a:t> para </a:t>
            </a:r>
            <a:r>
              <a:rPr lang="en-US" dirty="0" err="1">
                <a:solidFill>
                  <a:schemeClr val="bg1"/>
                </a:solidFill>
              </a:rPr>
              <a:t>esse</a:t>
            </a:r>
            <a:r>
              <a:rPr lang="en-US" dirty="0">
                <a:solidFill>
                  <a:schemeClr val="bg1"/>
                </a:solidFill>
              </a:rPr>
              <a:t> </a:t>
            </a:r>
            <a:r>
              <a:rPr lang="en-US" dirty="0" err="1">
                <a:solidFill>
                  <a:schemeClr val="bg1"/>
                </a:solidFill>
              </a:rPr>
              <a:t>dia</a:t>
            </a:r>
            <a:r>
              <a:rPr lang="en-US" dirty="0">
                <a:solidFill>
                  <a:schemeClr val="bg1"/>
                </a:solidFill>
              </a:rPr>
              <a:t> </a:t>
            </a:r>
            <a:r>
              <a:rPr lang="en-US" dirty="0" err="1">
                <a:solidFill>
                  <a:schemeClr val="bg1"/>
                </a:solidFill>
              </a:rPr>
              <a:t>poderia</a:t>
            </a:r>
            <a:r>
              <a:rPr lang="en-US" dirty="0">
                <a:solidFill>
                  <a:schemeClr val="bg1"/>
                </a:solidFill>
              </a:rPr>
              <a:t> </a:t>
            </a:r>
            <a:r>
              <a:rPr lang="en-US" dirty="0" err="1">
                <a:solidFill>
                  <a:schemeClr val="bg1"/>
                </a:solidFill>
              </a:rPr>
              <a:t>criar</a:t>
            </a:r>
            <a:r>
              <a:rPr lang="en-US" dirty="0">
                <a:solidFill>
                  <a:schemeClr val="bg1"/>
                </a:solidFill>
              </a:rPr>
              <a:t> um </a:t>
            </a:r>
            <a:r>
              <a:rPr lang="en-US" dirty="0" err="1">
                <a:solidFill>
                  <a:schemeClr val="bg1"/>
                </a:solidFill>
              </a:rPr>
              <a:t>miniburaco</a:t>
            </a:r>
            <a:r>
              <a:rPr lang="en-US" dirty="0">
                <a:solidFill>
                  <a:schemeClr val="bg1"/>
                </a:solidFill>
              </a:rPr>
              <a:t> negro, que </a:t>
            </a:r>
            <a:r>
              <a:rPr lang="en-US" dirty="0" err="1">
                <a:solidFill>
                  <a:schemeClr val="bg1"/>
                </a:solidFill>
              </a:rPr>
              <a:t>poderia</a:t>
            </a:r>
            <a:r>
              <a:rPr lang="en-US" dirty="0">
                <a:solidFill>
                  <a:schemeClr val="bg1"/>
                </a:solidFill>
              </a:rPr>
              <a:t> sugar </a:t>
            </a:r>
            <a:r>
              <a:rPr lang="en-US" dirty="0" err="1">
                <a:solidFill>
                  <a:schemeClr val="bg1"/>
                </a:solidFill>
              </a:rPr>
              <a:t>tudo</a:t>
            </a:r>
            <a:r>
              <a:rPr lang="en-US" dirty="0">
                <a:solidFill>
                  <a:schemeClr val="bg1"/>
                </a:solidFill>
              </a:rPr>
              <a:t> o que </a:t>
            </a:r>
            <a:r>
              <a:rPr lang="en-US" dirty="0" err="1">
                <a:solidFill>
                  <a:schemeClr val="bg1"/>
                </a:solidFill>
              </a:rPr>
              <a:t>estava</a:t>
            </a:r>
            <a:r>
              <a:rPr lang="en-US" dirty="0">
                <a:solidFill>
                  <a:schemeClr val="bg1"/>
                </a:solidFill>
              </a:rPr>
              <a:t> </a:t>
            </a:r>
            <a:r>
              <a:rPr lang="en-US" dirty="0" err="1">
                <a:solidFill>
                  <a:schemeClr val="bg1"/>
                </a:solidFill>
              </a:rPr>
              <a:t>em</a:t>
            </a:r>
            <a:r>
              <a:rPr lang="en-US" dirty="0">
                <a:solidFill>
                  <a:schemeClr val="bg1"/>
                </a:solidFill>
              </a:rPr>
              <a:t> </a:t>
            </a:r>
            <a:r>
              <a:rPr lang="en-US" dirty="0" err="1">
                <a:solidFill>
                  <a:schemeClr val="bg1"/>
                </a:solidFill>
              </a:rPr>
              <a:t>volta</a:t>
            </a:r>
            <a:r>
              <a:rPr lang="en-US" dirty="0">
                <a:solidFill>
                  <a:schemeClr val="bg1"/>
                </a:solidFill>
              </a:rPr>
              <a:t>,  </a:t>
            </a:r>
            <a:r>
              <a:rPr lang="en-US" dirty="0" err="1">
                <a:solidFill>
                  <a:schemeClr val="bg1"/>
                </a:solidFill>
              </a:rPr>
              <a:t>destruindo</a:t>
            </a:r>
            <a:r>
              <a:rPr lang="en-US" dirty="0">
                <a:solidFill>
                  <a:schemeClr val="bg1"/>
                </a:solidFill>
              </a:rPr>
              <a:t>  o </a:t>
            </a:r>
            <a:r>
              <a:rPr lang="en-US" dirty="0" err="1">
                <a:solidFill>
                  <a:schemeClr val="bg1"/>
                </a:solidFill>
              </a:rPr>
              <a:t>planeta</a:t>
            </a:r>
            <a:r>
              <a:rPr lang="en-US" dirty="0">
                <a:solidFill>
                  <a:schemeClr val="bg1"/>
                </a:solidFill>
              </a:rPr>
              <a:t>.  Mas </a:t>
            </a:r>
            <a:r>
              <a:rPr lang="en-US" dirty="0" err="1">
                <a:solidFill>
                  <a:schemeClr val="bg1"/>
                </a:solidFill>
              </a:rPr>
              <a:t>atrasou</a:t>
            </a:r>
            <a:r>
              <a:rPr lang="en-US" dirty="0">
                <a:solidFill>
                  <a:schemeClr val="bg1"/>
                </a:solidFill>
              </a:rPr>
              <a:t>.</a:t>
            </a:r>
          </a:p>
          <a:p>
            <a:pPr fontAlgn="base"/>
            <a:endParaRPr lang="en-US" dirty="0">
              <a:solidFill>
                <a:schemeClr val="bg1"/>
              </a:solidFill>
            </a:endParaRPr>
          </a:p>
          <a:p>
            <a:r>
              <a:rPr lang="en-US" b="1" dirty="0">
                <a:solidFill>
                  <a:schemeClr val="bg1"/>
                </a:solidFill>
              </a:rPr>
              <a:t>September 15, 2008: O Banco </a:t>
            </a:r>
            <a:r>
              <a:rPr lang="en-US" dirty="0">
                <a:solidFill>
                  <a:schemeClr val="bg1"/>
                </a:solidFill>
              </a:rPr>
              <a:t>Lehman Brothers </a:t>
            </a:r>
            <a:r>
              <a:rPr lang="en-US" dirty="0" err="1">
                <a:solidFill>
                  <a:schemeClr val="bg1"/>
                </a:solidFill>
              </a:rPr>
              <a:t>faliu</a:t>
            </a:r>
            <a:r>
              <a:rPr lang="en-US" dirty="0">
                <a:solidFill>
                  <a:schemeClr val="bg1"/>
                </a:solidFill>
              </a:rPr>
              <a:t>, </a:t>
            </a:r>
            <a:r>
              <a:rPr lang="en-US" dirty="0" err="1">
                <a:solidFill>
                  <a:schemeClr val="bg1"/>
                </a:solidFill>
              </a:rPr>
              <a:t>iniciando</a:t>
            </a:r>
            <a:r>
              <a:rPr lang="en-US" dirty="0">
                <a:solidFill>
                  <a:schemeClr val="bg1"/>
                </a:solidFill>
              </a:rPr>
              <a:t> a </a:t>
            </a:r>
            <a:r>
              <a:rPr lang="en-US" dirty="0" err="1">
                <a:solidFill>
                  <a:schemeClr val="bg1"/>
                </a:solidFill>
              </a:rPr>
              <a:t>famosa</a:t>
            </a:r>
            <a:r>
              <a:rPr lang="en-US" dirty="0">
                <a:solidFill>
                  <a:schemeClr val="bg1"/>
                </a:solidFill>
              </a:rPr>
              <a:t> </a:t>
            </a:r>
            <a:r>
              <a:rPr lang="en-US" dirty="0" err="1">
                <a:solidFill>
                  <a:schemeClr val="bg1"/>
                </a:solidFill>
              </a:rPr>
              <a:t>crise</a:t>
            </a:r>
            <a:r>
              <a:rPr lang="en-US" dirty="0">
                <a:solidFill>
                  <a:schemeClr val="bg1"/>
                </a:solidFill>
              </a:rPr>
              <a:t> </a:t>
            </a:r>
            <a:r>
              <a:rPr lang="en-US" dirty="0" err="1">
                <a:solidFill>
                  <a:schemeClr val="bg1"/>
                </a:solidFill>
              </a:rPr>
              <a:t>econômica</a:t>
            </a:r>
            <a:r>
              <a:rPr lang="en-US" dirty="0">
                <a:solidFill>
                  <a:schemeClr val="bg1"/>
                </a:solidFill>
              </a:rPr>
              <a:t> de 2008.</a:t>
            </a:r>
          </a:p>
          <a:p>
            <a:pPr marL="0" indent="0">
              <a:buNone/>
            </a:pPr>
            <a:endParaRPr lang="en-US" dirty="0">
              <a:solidFill>
                <a:schemeClr val="bg1"/>
              </a:solidFill>
            </a:endParaRPr>
          </a:p>
          <a:p>
            <a:r>
              <a:rPr lang="en-US" b="1" dirty="0">
                <a:solidFill>
                  <a:schemeClr val="bg1"/>
                </a:solidFill>
              </a:rPr>
              <a:t>September 19, 2008</a:t>
            </a:r>
            <a:r>
              <a:rPr lang="en-US" dirty="0">
                <a:solidFill>
                  <a:schemeClr val="bg1"/>
                </a:solidFill>
              </a:rPr>
              <a:t>, surge um </a:t>
            </a:r>
            <a:r>
              <a:rPr lang="en-US" dirty="0" err="1">
                <a:solidFill>
                  <a:schemeClr val="bg1"/>
                </a:solidFill>
              </a:rPr>
              <a:t>vazamento</a:t>
            </a:r>
            <a:r>
              <a:rPr lang="en-US" dirty="0">
                <a:solidFill>
                  <a:schemeClr val="bg1"/>
                </a:solidFill>
              </a:rPr>
              <a:t> que </a:t>
            </a:r>
            <a:r>
              <a:rPr lang="en-US" dirty="0" err="1">
                <a:solidFill>
                  <a:schemeClr val="bg1"/>
                </a:solidFill>
              </a:rPr>
              <a:t>adia</a:t>
            </a:r>
            <a:r>
              <a:rPr lang="en-US" dirty="0">
                <a:solidFill>
                  <a:schemeClr val="bg1"/>
                </a:solidFill>
              </a:rPr>
              <a:t> por um </a:t>
            </a:r>
            <a:r>
              <a:rPr lang="en-US" dirty="0" err="1">
                <a:solidFill>
                  <a:schemeClr val="bg1"/>
                </a:solidFill>
              </a:rPr>
              <a:t>ano</a:t>
            </a:r>
            <a:r>
              <a:rPr lang="en-US" dirty="0">
                <a:solidFill>
                  <a:schemeClr val="bg1"/>
                </a:solidFill>
              </a:rPr>
              <a:t> a </a:t>
            </a:r>
            <a:r>
              <a:rPr lang="en-US" dirty="0" err="1">
                <a:solidFill>
                  <a:schemeClr val="bg1"/>
                </a:solidFill>
              </a:rPr>
              <a:t>primeira</a:t>
            </a:r>
            <a:r>
              <a:rPr lang="en-US" dirty="0">
                <a:solidFill>
                  <a:schemeClr val="bg1"/>
                </a:solidFill>
              </a:rPr>
              <a:t> </a:t>
            </a:r>
            <a:r>
              <a:rPr lang="en-US" dirty="0" err="1">
                <a:solidFill>
                  <a:schemeClr val="bg1"/>
                </a:solidFill>
              </a:rPr>
              <a:t>operação</a:t>
            </a:r>
            <a:r>
              <a:rPr lang="en-US" dirty="0">
                <a:solidFill>
                  <a:schemeClr val="bg1"/>
                </a:solidFill>
              </a:rPr>
              <a:t> do LHC. </a:t>
            </a:r>
          </a:p>
          <a:p>
            <a:endParaRPr lang="pt-BR" dirty="0"/>
          </a:p>
        </p:txBody>
      </p:sp>
    </p:spTree>
    <p:extLst>
      <p:ext uri="{BB962C8B-B14F-4D97-AF65-F5344CB8AC3E}">
        <p14:creationId xmlns:p14="http://schemas.microsoft.com/office/powerpoint/2010/main" val="2833056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5DA365-0E2A-40B9-9173-14DF1C37B8A5}"/>
              </a:ext>
            </a:extLst>
          </p:cNvPr>
          <p:cNvSpPr>
            <a:spLocks noGrp="1"/>
          </p:cNvSpPr>
          <p:nvPr>
            <p:ph type="title"/>
          </p:nvPr>
        </p:nvSpPr>
        <p:spPr/>
        <p:txBody>
          <a:bodyPr/>
          <a:lstStyle/>
          <a:p>
            <a:r>
              <a:rPr lang="pt-BR" dirty="0"/>
              <a:t>Nióbio por EB-PBF</a:t>
            </a:r>
          </a:p>
        </p:txBody>
      </p:sp>
      <p:pic>
        <p:nvPicPr>
          <p:cNvPr id="4" name="Imagem 3">
            <a:extLst>
              <a:ext uri="{FF2B5EF4-FFF2-40B4-BE49-F238E27FC236}">
                <a16:creationId xmlns:a16="http://schemas.microsoft.com/office/drawing/2014/main" id="{BB70AC3A-8C12-4568-BEE8-45259513F2E6}"/>
              </a:ext>
            </a:extLst>
          </p:cNvPr>
          <p:cNvPicPr>
            <a:picLocks noChangeAspect="1"/>
          </p:cNvPicPr>
          <p:nvPr/>
        </p:nvPicPr>
        <p:blipFill>
          <a:blip r:embed="rId2"/>
          <a:stretch>
            <a:fillRect/>
          </a:stretch>
        </p:blipFill>
        <p:spPr>
          <a:xfrm>
            <a:off x="544097" y="1690688"/>
            <a:ext cx="4210638" cy="4134427"/>
          </a:xfrm>
          <a:prstGeom prst="rect">
            <a:avLst/>
          </a:prstGeom>
        </p:spPr>
      </p:pic>
      <p:sp>
        <p:nvSpPr>
          <p:cNvPr id="5" name="CaixaDeTexto 4">
            <a:extLst>
              <a:ext uri="{FF2B5EF4-FFF2-40B4-BE49-F238E27FC236}">
                <a16:creationId xmlns:a16="http://schemas.microsoft.com/office/drawing/2014/main" id="{16643D7A-52B9-420B-81E8-3D6C371AC8EB}"/>
              </a:ext>
            </a:extLst>
          </p:cNvPr>
          <p:cNvSpPr txBox="1"/>
          <p:nvPr/>
        </p:nvSpPr>
        <p:spPr>
          <a:xfrm>
            <a:off x="838200" y="6123543"/>
            <a:ext cx="3264292" cy="369332"/>
          </a:xfrm>
          <a:prstGeom prst="rect">
            <a:avLst/>
          </a:prstGeom>
          <a:noFill/>
        </p:spPr>
        <p:txBody>
          <a:bodyPr wrap="none" rtlCol="0">
            <a:spAutoFit/>
          </a:bodyPr>
          <a:lstStyle/>
          <a:p>
            <a:r>
              <a:rPr lang="pt-BR" dirty="0"/>
              <a:t>Estrutura colunar na direção BD</a:t>
            </a:r>
          </a:p>
        </p:txBody>
      </p:sp>
      <p:sp>
        <p:nvSpPr>
          <p:cNvPr id="6" name="CaixaDeTexto 5">
            <a:extLst>
              <a:ext uri="{FF2B5EF4-FFF2-40B4-BE49-F238E27FC236}">
                <a16:creationId xmlns:a16="http://schemas.microsoft.com/office/drawing/2014/main" id="{F7F5F0BE-6883-4019-93B7-C51BB41724A8}"/>
              </a:ext>
            </a:extLst>
          </p:cNvPr>
          <p:cNvSpPr txBox="1"/>
          <p:nvPr/>
        </p:nvSpPr>
        <p:spPr>
          <a:xfrm>
            <a:off x="5787416" y="5188011"/>
            <a:ext cx="5566384" cy="1200329"/>
          </a:xfrm>
          <a:prstGeom prst="rect">
            <a:avLst/>
          </a:prstGeom>
          <a:noFill/>
        </p:spPr>
        <p:txBody>
          <a:bodyPr wrap="square" rtlCol="0">
            <a:spAutoFit/>
          </a:bodyPr>
          <a:lstStyle/>
          <a:p>
            <a:r>
              <a:rPr lang="pt-BR" dirty="0"/>
              <a:t>Encontrou densidade de discordâncias de 10</a:t>
            </a:r>
            <a:r>
              <a:rPr lang="pt-BR" baseline="30000" dirty="0"/>
              <a:t>9</a:t>
            </a:r>
            <a:r>
              <a:rPr lang="pt-BR" dirty="0"/>
              <a:t> cm/cm3, </a:t>
            </a:r>
          </a:p>
          <a:p>
            <a:r>
              <a:rPr lang="pt-BR" dirty="0"/>
              <a:t>que é 10 a 100x maior que de </a:t>
            </a:r>
            <a:r>
              <a:rPr lang="pt-BR" dirty="0" err="1"/>
              <a:t>Nb</a:t>
            </a:r>
            <a:r>
              <a:rPr lang="pt-BR" dirty="0"/>
              <a:t> recozido. </a:t>
            </a:r>
          </a:p>
          <a:p>
            <a:r>
              <a:rPr lang="pt-BR" dirty="0"/>
              <a:t>Corresponde a densidade de </a:t>
            </a:r>
            <a:r>
              <a:rPr lang="pt-BR" dirty="0" err="1"/>
              <a:t>discord</a:t>
            </a:r>
            <a:r>
              <a:rPr lang="pt-BR" dirty="0"/>
              <a:t>. de material com 4% deformação</a:t>
            </a:r>
          </a:p>
        </p:txBody>
      </p:sp>
      <p:pic>
        <p:nvPicPr>
          <p:cNvPr id="7" name="Imagem 6">
            <a:extLst>
              <a:ext uri="{FF2B5EF4-FFF2-40B4-BE49-F238E27FC236}">
                <a16:creationId xmlns:a16="http://schemas.microsoft.com/office/drawing/2014/main" id="{8B880577-6C69-4017-9925-FB45F9DFE40B}"/>
              </a:ext>
            </a:extLst>
          </p:cNvPr>
          <p:cNvPicPr>
            <a:picLocks noChangeAspect="1"/>
          </p:cNvPicPr>
          <p:nvPr/>
        </p:nvPicPr>
        <p:blipFill>
          <a:blip r:embed="rId3"/>
          <a:stretch>
            <a:fillRect/>
          </a:stretch>
        </p:blipFill>
        <p:spPr>
          <a:xfrm>
            <a:off x="5948102" y="543303"/>
            <a:ext cx="4210638" cy="4469092"/>
          </a:xfrm>
          <a:prstGeom prst="rect">
            <a:avLst/>
          </a:prstGeom>
        </p:spPr>
      </p:pic>
      <p:pic>
        <p:nvPicPr>
          <p:cNvPr id="8" name="Imagem 7">
            <a:extLst>
              <a:ext uri="{FF2B5EF4-FFF2-40B4-BE49-F238E27FC236}">
                <a16:creationId xmlns:a16="http://schemas.microsoft.com/office/drawing/2014/main" id="{6B7A5E6D-82C3-4B90-8FEF-C38A849C4B4A}"/>
              </a:ext>
            </a:extLst>
          </p:cNvPr>
          <p:cNvPicPr>
            <a:picLocks noChangeAspect="1"/>
          </p:cNvPicPr>
          <p:nvPr/>
        </p:nvPicPr>
        <p:blipFill>
          <a:blip r:embed="rId4"/>
          <a:stretch>
            <a:fillRect/>
          </a:stretch>
        </p:blipFill>
        <p:spPr>
          <a:xfrm>
            <a:off x="6096000" y="6425824"/>
            <a:ext cx="4248743" cy="276264"/>
          </a:xfrm>
          <a:prstGeom prst="rect">
            <a:avLst/>
          </a:prstGeom>
        </p:spPr>
      </p:pic>
    </p:spTree>
    <p:extLst>
      <p:ext uri="{BB962C8B-B14F-4D97-AF65-F5344CB8AC3E}">
        <p14:creationId xmlns:p14="http://schemas.microsoft.com/office/powerpoint/2010/main" val="3159185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BBB979-83BE-4297-B6D8-81EA98E93231}"/>
              </a:ext>
            </a:extLst>
          </p:cNvPr>
          <p:cNvSpPr>
            <a:spLocks noGrp="1"/>
          </p:cNvSpPr>
          <p:nvPr>
            <p:ph type="title"/>
          </p:nvPr>
        </p:nvSpPr>
        <p:spPr/>
        <p:txBody>
          <a:bodyPr/>
          <a:lstStyle/>
          <a:p>
            <a:r>
              <a:rPr lang="pt-BR" dirty="0"/>
              <a:t>Nióbio EB PBF</a:t>
            </a:r>
          </a:p>
        </p:txBody>
      </p:sp>
      <p:sp>
        <p:nvSpPr>
          <p:cNvPr id="3" name="Espaço Reservado para Conteúdo 2">
            <a:extLst>
              <a:ext uri="{FF2B5EF4-FFF2-40B4-BE49-F238E27FC236}">
                <a16:creationId xmlns:a16="http://schemas.microsoft.com/office/drawing/2014/main" id="{25E366B5-FB5C-4810-A65B-09E515F93DD2}"/>
              </a:ext>
            </a:extLst>
          </p:cNvPr>
          <p:cNvSpPr>
            <a:spLocks noGrp="1"/>
          </p:cNvSpPr>
          <p:nvPr>
            <p:ph idx="1"/>
          </p:nvPr>
        </p:nvSpPr>
        <p:spPr>
          <a:xfrm>
            <a:off x="838201" y="1825625"/>
            <a:ext cx="4643538" cy="4351338"/>
          </a:xfrm>
        </p:spPr>
        <p:txBody>
          <a:bodyPr/>
          <a:lstStyle/>
          <a:p>
            <a:r>
              <a:rPr lang="pt-BR" dirty="0"/>
              <a:t>Grãos colunares. Artigo não explica pontos escuros. Densidade relativa 99,7%</a:t>
            </a:r>
          </a:p>
        </p:txBody>
      </p:sp>
      <p:pic>
        <p:nvPicPr>
          <p:cNvPr id="4" name="Imagem 3">
            <a:extLst>
              <a:ext uri="{FF2B5EF4-FFF2-40B4-BE49-F238E27FC236}">
                <a16:creationId xmlns:a16="http://schemas.microsoft.com/office/drawing/2014/main" id="{A33BD4DC-823A-4CED-9B1C-2F7AA6E9DEA9}"/>
              </a:ext>
            </a:extLst>
          </p:cNvPr>
          <p:cNvPicPr>
            <a:picLocks noChangeAspect="1"/>
          </p:cNvPicPr>
          <p:nvPr/>
        </p:nvPicPr>
        <p:blipFill>
          <a:blip r:embed="rId2"/>
          <a:stretch>
            <a:fillRect/>
          </a:stretch>
        </p:blipFill>
        <p:spPr>
          <a:xfrm>
            <a:off x="5481738" y="1513515"/>
            <a:ext cx="6841559" cy="4979360"/>
          </a:xfrm>
          <a:prstGeom prst="rect">
            <a:avLst/>
          </a:prstGeom>
        </p:spPr>
      </p:pic>
      <p:pic>
        <p:nvPicPr>
          <p:cNvPr id="5" name="Imagem 4">
            <a:extLst>
              <a:ext uri="{FF2B5EF4-FFF2-40B4-BE49-F238E27FC236}">
                <a16:creationId xmlns:a16="http://schemas.microsoft.com/office/drawing/2014/main" id="{92FD28AF-7633-4F14-9A16-946A84589882}"/>
              </a:ext>
            </a:extLst>
          </p:cNvPr>
          <p:cNvPicPr>
            <a:picLocks noChangeAspect="1"/>
          </p:cNvPicPr>
          <p:nvPr/>
        </p:nvPicPr>
        <p:blipFill>
          <a:blip r:embed="rId3"/>
          <a:stretch>
            <a:fillRect/>
          </a:stretch>
        </p:blipFill>
        <p:spPr>
          <a:xfrm>
            <a:off x="477184" y="4001294"/>
            <a:ext cx="4841460" cy="2601381"/>
          </a:xfrm>
          <a:prstGeom prst="rect">
            <a:avLst/>
          </a:prstGeom>
        </p:spPr>
      </p:pic>
      <p:sp>
        <p:nvSpPr>
          <p:cNvPr id="6" name="CaixaDeTexto 5">
            <a:extLst>
              <a:ext uri="{FF2B5EF4-FFF2-40B4-BE49-F238E27FC236}">
                <a16:creationId xmlns:a16="http://schemas.microsoft.com/office/drawing/2014/main" id="{72A1B1BC-130E-4176-94B0-93524FA68FEA}"/>
              </a:ext>
            </a:extLst>
          </p:cNvPr>
          <p:cNvSpPr txBox="1"/>
          <p:nvPr/>
        </p:nvSpPr>
        <p:spPr>
          <a:xfrm>
            <a:off x="792481" y="3657600"/>
            <a:ext cx="4285956" cy="369332"/>
          </a:xfrm>
          <a:prstGeom prst="rect">
            <a:avLst/>
          </a:prstGeom>
          <a:noFill/>
        </p:spPr>
        <p:txBody>
          <a:bodyPr wrap="square" rtlCol="0">
            <a:spAutoFit/>
          </a:bodyPr>
          <a:lstStyle/>
          <a:p>
            <a:r>
              <a:rPr lang="pt-BR" dirty="0"/>
              <a:t>Cavidade fabricada por EB PBF</a:t>
            </a:r>
          </a:p>
        </p:txBody>
      </p:sp>
      <p:pic>
        <p:nvPicPr>
          <p:cNvPr id="7" name="Imagem 6">
            <a:extLst>
              <a:ext uri="{FF2B5EF4-FFF2-40B4-BE49-F238E27FC236}">
                <a16:creationId xmlns:a16="http://schemas.microsoft.com/office/drawing/2014/main" id="{44257A44-38C0-41B3-8049-2C522C6F35BC}"/>
              </a:ext>
            </a:extLst>
          </p:cNvPr>
          <p:cNvPicPr>
            <a:picLocks noChangeAspect="1"/>
          </p:cNvPicPr>
          <p:nvPr/>
        </p:nvPicPr>
        <p:blipFill>
          <a:blip r:embed="rId4"/>
          <a:stretch>
            <a:fillRect/>
          </a:stretch>
        </p:blipFill>
        <p:spPr>
          <a:xfrm>
            <a:off x="5218235" y="819661"/>
            <a:ext cx="6363427" cy="580252"/>
          </a:xfrm>
          <a:prstGeom prst="rect">
            <a:avLst/>
          </a:prstGeom>
        </p:spPr>
      </p:pic>
    </p:spTree>
    <p:extLst>
      <p:ext uri="{BB962C8B-B14F-4D97-AF65-F5344CB8AC3E}">
        <p14:creationId xmlns:p14="http://schemas.microsoft.com/office/powerpoint/2010/main" val="301733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66734A-7651-4CBD-8920-CF2C6E1D6643}"/>
              </a:ext>
            </a:extLst>
          </p:cNvPr>
          <p:cNvSpPr>
            <a:spLocks noGrp="1"/>
          </p:cNvSpPr>
          <p:nvPr>
            <p:ph type="title"/>
          </p:nvPr>
        </p:nvSpPr>
        <p:spPr>
          <a:xfrm>
            <a:off x="374374" y="277182"/>
            <a:ext cx="10515600" cy="1325563"/>
          </a:xfrm>
        </p:spPr>
        <p:txBody>
          <a:bodyPr/>
          <a:lstStyle/>
          <a:p>
            <a:r>
              <a:rPr lang="pt-BR" dirty="0"/>
              <a:t>Molibdênio</a:t>
            </a:r>
          </a:p>
        </p:txBody>
      </p:sp>
      <p:sp>
        <p:nvSpPr>
          <p:cNvPr id="3" name="Espaço Reservado para Conteúdo 2">
            <a:extLst>
              <a:ext uri="{FF2B5EF4-FFF2-40B4-BE49-F238E27FC236}">
                <a16:creationId xmlns:a16="http://schemas.microsoft.com/office/drawing/2014/main" id="{C067C67A-2D47-42A6-8174-D5F9262AF429}"/>
              </a:ext>
            </a:extLst>
          </p:cNvPr>
          <p:cNvSpPr>
            <a:spLocks noGrp="1"/>
          </p:cNvSpPr>
          <p:nvPr>
            <p:ph idx="1"/>
          </p:nvPr>
        </p:nvSpPr>
        <p:spPr>
          <a:xfrm>
            <a:off x="584982" y="1473933"/>
            <a:ext cx="3015677" cy="4351338"/>
          </a:xfrm>
        </p:spPr>
        <p:txBody>
          <a:bodyPr/>
          <a:lstStyle/>
          <a:p>
            <a:r>
              <a:rPr lang="pt-BR" dirty="0"/>
              <a:t>Citou aplicação em reatores de fusão nuclear</a:t>
            </a:r>
          </a:p>
          <a:p>
            <a:r>
              <a:rPr lang="pt-BR" dirty="0" err="1"/>
              <a:t>Mo</a:t>
            </a:r>
            <a:r>
              <a:rPr lang="pt-BR" dirty="0"/>
              <a:t> tem problemas de trincas na soldagem de partes (oportunidade para M.A.)</a:t>
            </a:r>
          </a:p>
          <a:p>
            <a:endParaRPr lang="pt-BR" dirty="0"/>
          </a:p>
        </p:txBody>
      </p:sp>
      <p:pic>
        <p:nvPicPr>
          <p:cNvPr id="3074" name="Picture 2">
            <a:extLst>
              <a:ext uri="{FF2B5EF4-FFF2-40B4-BE49-F238E27FC236}">
                <a16:creationId xmlns:a16="http://schemas.microsoft.com/office/drawing/2014/main" id="{7A73DDA7-1D3B-42D0-947B-86019AC70A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3703" y="92766"/>
            <a:ext cx="7787309" cy="5349208"/>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988ECA02-2B7F-4D7F-9C2E-A52C03B2F6E3}"/>
              </a:ext>
            </a:extLst>
          </p:cNvPr>
          <p:cNvSpPr txBox="1"/>
          <p:nvPr/>
        </p:nvSpPr>
        <p:spPr>
          <a:xfrm>
            <a:off x="3811267" y="5502549"/>
            <a:ext cx="8480354" cy="1200329"/>
          </a:xfrm>
          <a:prstGeom prst="rect">
            <a:avLst/>
          </a:prstGeom>
          <a:noFill/>
        </p:spPr>
        <p:txBody>
          <a:bodyPr wrap="square" rtlCol="0">
            <a:spAutoFit/>
          </a:bodyPr>
          <a:lstStyle/>
          <a:p>
            <a:r>
              <a:rPr lang="pt-BR" dirty="0" err="1"/>
              <a:t>Intergranular</a:t>
            </a:r>
            <a:r>
              <a:rPr lang="pt-BR" dirty="0"/>
              <a:t> </a:t>
            </a:r>
            <a:r>
              <a:rPr lang="pt-BR" dirty="0" err="1"/>
              <a:t>fracture</a:t>
            </a:r>
            <a:r>
              <a:rPr lang="pt-BR" dirty="0"/>
              <a:t> surface </a:t>
            </a:r>
            <a:r>
              <a:rPr lang="pt-BR" dirty="0" err="1"/>
              <a:t>with</a:t>
            </a:r>
            <a:r>
              <a:rPr lang="pt-BR" dirty="0"/>
              <a:t> </a:t>
            </a:r>
            <a:r>
              <a:rPr lang="pt-BR" dirty="0" err="1"/>
              <a:t>precipitated</a:t>
            </a:r>
            <a:r>
              <a:rPr lang="pt-BR" dirty="0"/>
              <a:t> oxides in </a:t>
            </a:r>
            <a:r>
              <a:rPr lang="pt-BR" dirty="0" err="1"/>
              <a:t>various</a:t>
            </a:r>
            <a:r>
              <a:rPr lang="pt-BR" dirty="0"/>
              <a:t> shapes. a) </a:t>
            </a:r>
            <a:r>
              <a:rPr lang="pt-BR" dirty="0" err="1"/>
              <a:t>and</a:t>
            </a:r>
            <a:r>
              <a:rPr lang="pt-BR" dirty="0"/>
              <a:t> b) </a:t>
            </a:r>
            <a:r>
              <a:rPr lang="pt-BR" dirty="0" err="1"/>
              <a:t>Molybdenum</a:t>
            </a:r>
            <a:r>
              <a:rPr lang="pt-BR" dirty="0"/>
              <a:t> sample </a:t>
            </a:r>
            <a:r>
              <a:rPr lang="pt-BR" dirty="0" err="1"/>
              <a:t>produced</a:t>
            </a:r>
            <a:r>
              <a:rPr lang="pt-BR" dirty="0"/>
              <a:t> </a:t>
            </a:r>
            <a:r>
              <a:rPr lang="pt-BR" dirty="0" err="1"/>
              <a:t>by</a:t>
            </a:r>
            <a:r>
              <a:rPr lang="pt-BR" dirty="0"/>
              <a:t> SLM </a:t>
            </a:r>
            <a:r>
              <a:rPr lang="pt-BR" dirty="0" err="1"/>
              <a:t>of</a:t>
            </a:r>
            <a:r>
              <a:rPr lang="pt-BR" dirty="0"/>
              <a:t> </a:t>
            </a:r>
            <a:r>
              <a:rPr lang="pt-BR" dirty="0" err="1"/>
              <a:t>stored</a:t>
            </a:r>
            <a:r>
              <a:rPr lang="pt-BR" dirty="0"/>
              <a:t> </a:t>
            </a:r>
            <a:r>
              <a:rPr lang="pt-BR" dirty="0" err="1"/>
              <a:t>powder</a:t>
            </a:r>
            <a:r>
              <a:rPr lang="pt-BR" dirty="0"/>
              <a:t> </a:t>
            </a:r>
            <a:r>
              <a:rPr lang="pt-BR" dirty="0" err="1"/>
              <a:t>at</a:t>
            </a:r>
            <a:r>
              <a:rPr lang="pt-BR" dirty="0"/>
              <a:t> 800 </a:t>
            </a:r>
            <a:r>
              <a:rPr lang="pt-BR" dirty="0" err="1"/>
              <a:t>ppmv</a:t>
            </a:r>
            <a:r>
              <a:rPr lang="pt-BR" dirty="0"/>
              <a:t> </a:t>
            </a:r>
            <a:r>
              <a:rPr lang="pt-BR" dirty="0" err="1"/>
              <a:t>oxygen</a:t>
            </a:r>
            <a:r>
              <a:rPr lang="pt-BR" dirty="0"/>
              <a:t> in </a:t>
            </a:r>
            <a:r>
              <a:rPr lang="pt-BR" dirty="0" err="1"/>
              <a:t>the</a:t>
            </a:r>
            <a:r>
              <a:rPr lang="pt-BR" dirty="0"/>
              <a:t> </a:t>
            </a:r>
            <a:r>
              <a:rPr lang="pt-BR" dirty="0" err="1"/>
              <a:t>process</a:t>
            </a:r>
            <a:r>
              <a:rPr lang="pt-BR" dirty="0"/>
              <a:t> </a:t>
            </a:r>
            <a:r>
              <a:rPr lang="pt-BR" dirty="0" err="1"/>
              <a:t>atmosphere</a:t>
            </a:r>
            <a:r>
              <a:rPr lang="pt-BR" dirty="0"/>
              <a:t>. c) </a:t>
            </a:r>
            <a:r>
              <a:rPr lang="pt-BR" dirty="0" err="1"/>
              <a:t>and</a:t>
            </a:r>
            <a:r>
              <a:rPr lang="pt-BR" dirty="0"/>
              <a:t> d) </a:t>
            </a:r>
            <a:r>
              <a:rPr lang="pt-BR" dirty="0" err="1"/>
              <a:t>Tungsten</a:t>
            </a:r>
            <a:r>
              <a:rPr lang="pt-BR" dirty="0"/>
              <a:t> sample </a:t>
            </a:r>
            <a:r>
              <a:rPr lang="pt-BR" dirty="0" err="1"/>
              <a:t>produced</a:t>
            </a:r>
            <a:r>
              <a:rPr lang="pt-BR" dirty="0"/>
              <a:t> </a:t>
            </a:r>
            <a:r>
              <a:rPr lang="pt-BR" dirty="0" err="1"/>
              <a:t>by</a:t>
            </a:r>
            <a:r>
              <a:rPr lang="pt-BR" dirty="0"/>
              <a:t> SLM </a:t>
            </a:r>
            <a:r>
              <a:rPr lang="pt-BR" dirty="0" err="1"/>
              <a:t>of</a:t>
            </a:r>
            <a:r>
              <a:rPr lang="pt-BR" dirty="0"/>
              <a:t> as-</a:t>
            </a:r>
            <a:r>
              <a:rPr lang="pt-BR" dirty="0" err="1"/>
              <a:t>spheroidized</a:t>
            </a:r>
            <a:r>
              <a:rPr lang="pt-BR" dirty="0"/>
              <a:t> </a:t>
            </a:r>
            <a:r>
              <a:rPr lang="pt-BR" dirty="0" err="1"/>
              <a:t>powder</a:t>
            </a:r>
            <a:r>
              <a:rPr lang="pt-BR" dirty="0"/>
              <a:t> </a:t>
            </a:r>
            <a:r>
              <a:rPr lang="pt-BR" dirty="0" err="1"/>
              <a:t>at</a:t>
            </a:r>
            <a:r>
              <a:rPr lang="pt-BR" dirty="0"/>
              <a:t> 800 </a:t>
            </a:r>
            <a:r>
              <a:rPr lang="pt-BR" dirty="0" err="1"/>
              <a:t>ppmv</a:t>
            </a:r>
            <a:r>
              <a:rPr lang="pt-BR" dirty="0"/>
              <a:t> </a:t>
            </a:r>
            <a:r>
              <a:rPr lang="pt-BR" dirty="0" err="1"/>
              <a:t>oxygen</a:t>
            </a:r>
            <a:r>
              <a:rPr lang="pt-BR" dirty="0"/>
              <a:t> in </a:t>
            </a:r>
            <a:r>
              <a:rPr lang="pt-BR" dirty="0" err="1"/>
              <a:t>the</a:t>
            </a:r>
            <a:r>
              <a:rPr lang="pt-BR" dirty="0"/>
              <a:t> </a:t>
            </a:r>
            <a:r>
              <a:rPr lang="pt-BR" dirty="0" err="1"/>
              <a:t>process</a:t>
            </a:r>
            <a:r>
              <a:rPr lang="pt-BR" dirty="0"/>
              <a:t> </a:t>
            </a:r>
            <a:r>
              <a:rPr lang="pt-BR" dirty="0" err="1"/>
              <a:t>atmosphere</a:t>
            </a:r>
            <a:r>
              <a:rPr lang="pt-BR" dirty="0"/>
              <a:t>.</a:t>
            </a:r>
          </a:p>
        </p:txBody>
      </p:sp>
    </p:spTree>
    <p:extLst>
      <p:ext uri="{BB962C8B-B14F-4D97-AF65-F5344CB8AC3E}">
        <p14:creationId xmlns:p14="http://schemas.microsoft.com/office/powerpoint/2010/main" val="1912296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ítulo 1"/>
          <p:cNvSpPr>
            <a:spLocks noGrp="1"/>
          </p:cNvSpPr>
          <p:nvPr>
            <p:ph type="title"/>
          </p:nvPr>
        </p:nvSpPr>
        <p:spPr>
          <a:xfrm>
            <a:off x="0" y="0"/>
            <a:ext cx="10641013" cy="1074738"/>
          </a:xfrm>
        </p:spPr>
        <p:txBody>
          <a:bodyPr/>
          <a:lstStyle/>
          <a:p>
            <a:r>
              <a:rPr lang="pt-BR" altLang="pt-BR" sz="3600" dirty="0"/>
              <a:t>Visão geral dos itens 5 e 6</a:t>
            </a:r>
          </a:p>
        </p:txBody>
      </p:sp>
      <p:sp>
        <p:nvSpPr>
          <p:cNvPr id="3075" name="Espaço Reservado para Conteúdo 2"/>
          <p:cNvSpPr>
            <a:spLocks noGrp="1"/>
          </p:cNvSpPr>
          <p:nvPr>
            <p:ph idx="1"/>
          </p:nvPr>
        </p:nvSpPr>
        <p:spPr>
          <a:xfrm>
            <a:off x="420688" y="1074738"/>
            <a:ext cx="10901362" cy="4759325"/>
          </a:xfrm>
        </p:spPr>
        <p:txBody>
          <a:bodyPr>
            <a:normAutofit fontScale="92500" lnSpcReduction="10000"/>
          </a:bodyPr>
          <a:lstStyle/>
          <a:p>
            <a:pPr marL="0" indent="0">
              <a:lnSpc>
                <a:spcPct val="100000"/>
              </a:lnSpc>
              <a:spcAft>
                <a:spcPts val="600"/>
              </a:spcAft>
              <a:buNone/>
              <a:defRPr/>
            </a:pPr>
            <a:r>
              <a:rPr lang="en-US" altLang="pt-BR" sz="2000" i="1" dirty="0"/>
              <a:t>5. AM of special materials</a:t>
            </a:r>
            <a:endParaRPr lang="pt-BR" altLang="pt-BR" sz="2000" i="1" dirty="0"/>
          </a:p>
          <a:p>
            <a:pPr>
              <a:lnSpc>
                <a:spcPct val="100000"/>
              </a:lnSpc>
              <a:spcAft>
                <a:spcPts val="600"/>
              </a:spcAft>
              <a:defRPr/>
            </a:pPr>
            <a:r>
              <a:rPr lang="pt-BR" sz="1800" i="1" dirty="0"/>
              <a:t>5.1. </a:t>
            </a:r>
            <a:r>
              <a:rPr lang="pt-BR" sz="1800" i="1" dirty="0" err="1"/>
              <a:t>Refractory</a:t>
            </a:r>
            <a:r>
              <a:rPr lang="pt-BR" sz="1800" i="1" dirty="0"/>
              <a:t> </a:t>
            </a:r>
            <a:r>
              <a:rPr lang="pt-BR" sz="1800" i="1" dirty="0" err="1"/>
              <a:t>alloys</a:t>
            </a:r>
            <a:endParaRPr lang="pt-BR" altLang="pt-BR" sz="1800" i="1" dirty="0">
              <a:sym typeface="Symbol" panose="05050102010706020507" pitchFamily="18" charset="2"/>
            </a:endParaRPr>
          </a:p>
          <a:p>
            <a:pPr>
              <a:lnSpc>
                <a:spcPct val="100000"/>
              </a:lnSpc>
              <a:spcAft>
                <a:spcPts val="600"/>
              </a:spcAft>
              <a:defRPr/>
            </a:pPr>
            <a:r>
              <a:rPr lang="pt-BR" altLang="pt-BR" sz="1800" i="1" dirty="0">
                <a:sym typeface="Symbol" panose="05050102010706020507" pitchFamily="18" charset="2"/>
              </a:rPr>
              <a:t>5.2. </a:t>
            </a:r>
            <a:r>
              <a:rPr lang="pt-BR" altLang="pt-BR" sz="1800" i="1" dirty="0" err="1">
                <a:sym typeface="Symbol" panose="05050102010706020507" pitchFamily="18" charset="2"/>
              </a:rPr>
              <a:t>Precious</a:t>
            </a:r>
            <a:r>
              <a:rPr lang="pt-BR" altLang="pt-BR" sz="1800" i="1" dirty="0">
                <a:sym typeface="Symbol" panose="05050102010706020507" pitchFamily="18" charset="2"/>
              </a:rPr>
              <a:t> </a:t>
            </a:r>
            <a:r>
              <a:rPr lang="pt-BR" altLang="pt-BR" sz="1800" i="1" dirty="0" err="1">
                <a:sym typeface="Symbol" panose="05050102010706020507" pitchFamily="18" charset="2"/>
              </a:rPr>
              <a:t>Metals</a:t>
            </a:r>
            <a:endParaRPr lang="pt-BR" altLang="pt-BR" sz="1800" i="1" dirty="0">
              <a:sym typeface="Symbol" panose="05050102010706020507" pitchFamily="18" charset="2"/>
            </a:endParaRPr>
          </a:p>
          <a:p>
            <a:pPr>
              <a:lnSpc>
                <a:spcPct val="100000"/>
              </a:lnSpc>
              <a:spcAft>
                <a:spcPts val="600"/>
              </a:spcAft>
              <a:defRPr/>
            </a:pPr>
            <a:r>
              <a:rPr lang="pt-BR" altLang="pt-BR" sz="1800" i="1" dirty="0">
                <a:sym typeface="Symbol" panose="05050102010706020507" pitchFamily="18" charset="2"/>
              </a:rPr>
              <a:t>5.3. </a:t>
            </a:r>
            <a:r>
              <a:rPr lang="pt-BR" altLang="pt-BR" sz="1800" i="1" dirty="0" err="1">
                <a:sym typeface="Symbol" panose="05050102010706020507" pitchFamily="18" charset="2"/>
              </a:rPr>
              <a:t>Compositionally</a:t>
            </a:r>
            <a:r>
              <a:rPr lang="pt-BR" altLang="pt-BR" sz="1800" i="1" dirty="0">
                <a:sym typeface="Symbol" panose="05050102010706020507" pitchFamily="18" charset="2"/>
              </a:rPr>
              <a:t> </a:t>
            </a:r>
            <a:r>
              <a:rPr lang="pt-BR" altLang="pt-BR" sz="1800" i="1" dirty="0" err="1">
                <a:sym typeface="Symbol" panose="05050102010706020507" pitchFamily="18" charset="2"/>
              </a:rPr>
              <a:t>graded</a:t>
            </a:r>
            <a:r>
              <a:rPr lang="pt-BR" altLang="pt-BR" sz="1800" i="1" dirty="0">
                <a:sym typeface="Symbol" panose="05050102010706020507" pitchFamily="18" charset="2"/>
              </a:rPr>
              <a:t> </a:t>
            </a:r>
            <a:r>
              <a:rPr lang="pt-BR" altLang="pt-BR" sz="1800" i="1" dirty="0" err="1">
                <a:sym typeface="Symbol" panose="05050102010706020507" pitchFamily="18" charset="2"/>
              </a:rPr>
              <a:t>alloys</a:t>
            </a:r>
            <a:endParaRPr lang="pt-BR" altLang="pt-BR" sz="1800" i="1" dirty="0">
              <a:sym typeface="Symbol" panose="05050102010706020507" pitchFamily="18" charset="2"/>
            </a:endParaRPr>
          </a:p>
          <a:p>
            <a:pPr marL="0" indent="0">
              <a:lnSpc>
                <a:spcPct val="100000"/>
              </a:lnSpc>
              <a:spcAft>
                <a:spcPts val="600"/>
              </a:spcAft>
              <a:buNone/>
              <a:defRPr/>
            </a:pPr>
            <a:r>
              <a:rPr lang="pt-BR" altLang="pt-BR" sz="1800" i="1" dirty="0">
                <a:sym typeface="Symbol" panose="05050102010706020507" pitchFamily="18" charset="2"/>
              </a:rPr>
              <a:t>6. </a:t>
            </a:r>
            <a:r>
              <a:rPr lang="pt-BR" altLang="pt-BR" sz="1800" i="1" dirty="0" err="1">
                <a:sym typeface="Symbol" panose="05050102010706020507" pitchFamily="18" charset="2"/>
              </a:rPr>
              <a:t>Welding</a:t>
            </a:r>
            <a:r>
              <a:rPr lang="pt-BR" altLang="pt-BR" sz="1800" i="1" dirty="0">
                <a:sym typeface="Symbol" panose="05050102010706020507" pitchFamily="18" charset="2"/>
              </a:rPr>
              <a:t> </a:t>
            </a:r>
            <a:r>
              <a:rPr lang="pt-BR" altLang="pt-BR" sz="1800" i="1" dirty="0" err="1">
                <a:sym typeface="Symbol" panose="05050102010706020507" pitchFamily="18" charset="2"/>
              </a:rPr>
              <a:t>vs</a:t>
            </a:r>
            <a:r>
              <a:rPr lang="pt-BR" altLang="pt-BR" sz="1800" i="1" dirty="0">
                <a:sym typeface="Symbol" panose="05050102010706020507" pitchFamily="18" charset="2"/>
              </a:rPr>
              <a:t> AM</a:t>
            </a:r>
          </a:p>
          <a:p>
            <a:pPr>
              <a:lnSpc>
                <a:spcPct val="100000"/>
              </a:lnSpc>
              <a:spcAft>
                <a:spcPts val="600"/>
              </a:spcAft>
              <a:defRPr/>
            </a:pPr>
            <a:r>
              <a:rPr lang="pt-BR" altLang="pt-BR" sz="1800" i="1" dirty="0">
                <a:sym typeface="Symbol" panose="05050102010706020507" pitchFamily="18" charset="2"/>
              </a:rPr>
              <a:t>6.1. Processes </a:t>
            </a:r>
            <a:r>
              <a:rPr lang="pt-BR" altLang="pt-BR" sz="1800" i="1" dirty="0" err="1">
                <a:sym typeface="Symbol" panose="05050102010706020507" pitchFamily="18" charset="2"/>
              </a:rPr>
              <a:t>and</a:t>
            </a:r>
            <a:r>
              <a:rPr lang="pt-BR" altLang="pt-BR" sz="1800" i="1" dirty="0">
                <a:sym typeface="Symbol" panose="05050102010706020507" pitchFamily="18" charset="2"/>
              </a:rPr>
              <a:t> </a:t>
            </a:r>
            <a:r>
              <a:rPr lang="pt-BR" altLang="pt-BR" sz="1800" i="1" dirty="0" err="1">
                <a:sym typeface="Symbol" panose="05050102010706020507" pitchFamily="18" charset="2"/>
              </a:rPr>
              <a:t>applications</a:t>
            </a:r>
            <a:endParaRPr lang="pt-BR" altLang="pt-BR" sz="1800" i="1" dirty="0">
              <a:sym typeface="Symbol" panose="05050102010706020507" pitchFamily="18" charset="2"/>
            </a:endParaRPr>
          </a:p>
          <a:p>
            <a:pPr>
              <a:lnSpc>
                <a:spcPct val="100000"/>
              </a:lnSpc>
              <a:spcAft>
                <a:spcPts val="600"/>
              </a:spcAft>
              <a:defRPr/>
            </a:pPr>
            <a:r>
              <a:rPr lang="en-US" altLang="pt-BR" sz="1800" i="1" dirty="0">
                <a:sym typeface="Symbol" panose="05050102010706020507" pitchFamily="18" charset="2"/>
              </a:rPr>
              <a:t>6.2. Deposition rates and surface finish</a:t>
            </a:r>
          </a:p>
          <a:p>
            <a:pPr>
              <a:lnSpc>
                <a:spcPct val="100000"/>
              </a:lnSpc>
              <a:spcAft>
                <a:spcPts val="600"/>
              </a:spcAft>
              <a:defRPr/>
            </a:pPr>
            <a:r>
              <a:rPr lang="pt-BR" altLang="pt-BR" sz="1800" i="1" dirty="0">
                <a:sym typeface="Symbol" panose="05050102010706020507" pitchFamily="18" charset="2"/>
              </a:rPr>
              <a:t>6.3. </a:t>
            </a:r>
            <a:r>
              <a:rPr lang="pt-BR" altLang="pt-BR" sz="1800" i="1" dirty="0" err="1">
                <a:sym typeface="Symbol" panose="05050102010706020507" pitchFamily="18" charset="2"/>
              </a:rPr>
              <a:t>Localized</a:t>
            </a:r>
            <a:r>
              <a:rPr lang="pt-BR" altLang="pt-BR" sz="1800" i="1" dirty="0">
                <a:sym typeface="Symbol" panose="05050102010706020507" pitchFamily="18" charset="2"/>
              </a:rPr>
              <a:t> </a:t>
            </a:r>
            <a:r>
              <a:rPr lang="pt-BR" altLang="pt-BR" sz="1800" i="1" dirty="0" err="1">
                <a:sym typeface="Symbol" panose="05050102010706020507" pitchFamily="18" charset="2"/>
              </a:rPr>
              <a:t>heat</a:t>
            </a:r>
            <a:r>
              <a:rPr lang="pt-BR" altLang="pt-BR" sz="1800" i="1" dirty="0">
                <a:sym typeface="Symbol" panose="05050102010706020507" pitchFamily="18" charset="2"/>
              </a:rPr>
              <a:t> </a:t>
            </a:r>
            <a:r>
              <a:rPr lang="pt-BR" altLang="pt-BR" sz="1800" i="1" dirty="0" err="1">
                <a:sym typeface="Symbol" panose="05050102010706020507" pitchFamily="18" charset="2"/>
              </a:rPr>
              <a:t>sources</a:t>
            </a:r>
            <a:endParaRPr lang="pt-BR" altLang="pt-BR" sz="1800" i="1" dirty="0">
              <a:sym typeface="Symbol" panose="05050102010706020507" pitchFamily="18" charset="2"/>
            </a:endParaRPr>
          </a:p>
          <a:p>
            <a:pPr>
              <a:lnSpc>
                <a:spcPct val="100000"/>
              </a:lnSpc>
              <a:spcAft>
                <a:spcPts val="600"/>
              </a:spcAft>
              <a:defRPr/>
            </a:pPr>
            <a:r>
              <a:rPr lang="pt-BR" altLang="pt-BR" sz="1800" i="1" dirty="0">
                <a:sym typeface="Symbol" panose="05050102010706020507" pitchFamily="18" charset="2"/>
              </a:rPr>
              <a:t>6.4. </a:t>
            </a:r>
            <a:r>
              <a:rPr lang="pt-BR" altLang="pt-BR" sz="1800" i="1" dirty="0" err="1">
                <a:sym typeface="Symbol" panose="05050102010706020507" pitchFamily="18" charset="2"/>
              </a:rPr>
              <a:t>Microstructure</a:t>
            </a:r>
            <a:r>
              <a:rPr lang="pt-BR" altLang="pt-BR" sz="1800" i="1" dirty="0">
                <a:sym typeface="Symbol" panose="05050102010706020507" pitchFamily="18" charset="2"/>
              </a:rPr>
              <a:t> </a:t>
            </a:r>
            <a:r>
              <a:rPr lang="pt-BR" altLang="pt-BR" sz="1800" i="1" dirty="0" err="1">
                <a:sym typeface="Symbol" panose="05050102010706020507" pitchFamily="18" charset="2"/>
              </a:rPr>
              <a:t>and</a:t>
            </a:r>
            <a:r>
              <a:rPr lang="pt-BR" altLang="pt-BR" sz="1800" i="1" dirty="0">
                <a:sym typeface="Symbol" panose="05050102010706020507" pitchFamily="18" charset="2"/>
              </a:rPr>
              <a:t> </a:t>
            </a:r>
            <a:r>
              <a:rPr lang="pt-BR" altLang="pt-BR" sz="1800" i="1" dirty="0" err="1">
                <a:sym typeface="Symbol" panose="05050102010706020507" pitchFamily="18" charset="2"/>
              </a:rPr>
              <a:t>macrostructure</a:t>
            </a:r>
            <a:endParaRPr lang="pt-BR" altLang="pt-BR" sz="1800" i="1" dirty="0">
              <a:sym typeface="Symbol" panose="05050102010706020507" pitchFamily="18" charset="2"/>
            </a:endParaRPr>
          </a:p>
          <a:p>
            <a:pPr>
              <a:lnSpc>
                <a:spcPct val="100000"/>
              </a:lnSpc>
              <a:spcAft>
                <a:spcPts val="600"/>
              </a:spcAft>
              <a:defRPr/>
            </a:pPr>
            <a:r>
              <a:rPr lang="pt-BR" altLang="pt-BR" sz="1800" i="1" dirty="0">
                <a:sym typeface="Symbol" panose="05050102010706020507" pitchFamily="18" charset="2"/>
              </a:rPr>
              <a:t>6.5. </a:t>
            </a:r>
            <a:r>
              <a:rPr lang="pt-BR" altLang="pt-BR" sz="1800" i="1" dirty="0" err="1">
                <a:sym typeface="Symbol" panose="05050102010706020507" pitchFamily="18" charset="2"/>
              </a:rPr>
              <a:t>Mechanical</a:t>
            </a:r>
            <a:r>
              <a:rPr lang="pt-BR" altLang="pt-BR" sz="1800" i="1" dirty="0">
                <a:sym typeface="Symbol" panose="05050102010706020507" pitchFamily="18" charset="2"/>
              </a:rPr>
              <a:t> </a:t>
            </a:r>
            <a:r>
              <a:rPr lang="pt-BR" altLang="pt-BR" sz="1800" i="1" dirty="0" err="1">
                <a:sym typeface="Symbol" panose="05050102010706020507" pitchFamily="18" charset="2"/>
              </a:rPr>
              <a:t>properties</a:t>
            </a:r>
            <a:endParaRPr lang="pt-BR" altLang="pt-BR" sz="1800" i="1" dirty="0">
              <a:sym typeface="Symbol" panose="05050102010706020507" pitchFamily="18" charset="2"/>
            </a:endParaRPr>
          </a:p>
          <a:p>
            <a:pPr>
              <a:lnSpc>
                <a:spcPct val="100000"/>
              </a:lnSpc>
              <a:spcAft>
                <a:spcPts val="600"/>
              </a:spcAft>
              <a:defRPr/>
            </a:pPr>
            <a:r>
              <a:rPr lang="pt-BR" altLang="pt-BR" sz="1800" i="1" dirty="0">
                <a:sym typeface="Symbol" panose="05050102010706020507" pitchFamily="18" charset="2"/>
              </a:rPr>
              <a:t>6.6. </a:t>
            </a:r>
            <a:r>
              <a:rPr lang="pt-BR" altLang="pt-BR" sz="1800" i="1" dirty="0" err="1">
                <a:sym typeface="Symbol" panose="05050102010706020507" pitchFamily="18" charset="2"/>
              </a:rPr>
              <a:t>Summary</a:t>
            </a:r>
            <a:endParaRPr lang="pt-BR" altLang="pt-BR" sz="1800" i="1" dirty="0">
              <a:sym typeface="Symbol" panose="05050102010706020507" pitchFamily="18" charset="2"/>
            </a:endParaRPr>
          </a:p>
        </p:txBody>
      </p:sp>
      <p:sp>
        <p:nvSpPr>
          <p:cNvPr id="3077" name="Retângulo 7"/>
          <p:cNvSpPr>
            <a:spLocks noChangeArrowheads="1"/>
          </p:cNvSpPr>
          <p:nvPr/>
        </p:nvSpPr>
        <p:spPr bwMode="auto">
          <a:xfrm>
            <a:off x="0" y="6296679"/>
            <a:ext cx="5757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pt-BR" sz="1200" dirty="0"/>
              <a:t>FGMs: Functionally graded materials.</a:t>
            </a:r>
          </a:p>
          <a:p>
            <a:pPr>
              <a:lnSpc>
                <a:spcPct val="100000"/>
              </a:lnSpc>
              <a:spcBef>
                <a:spcPct val="0"/>
              </a:spcBef>
              <a:buNone/>
            </a:pPr>
            <a:r>
              <a:rPr lang="en-US" altLang="pt-BR" sz="1200" dirty="0"/>
              <a:t>FZ: Fusion Zone</a:t>
            </a:r>
          </a:p>
        </p:txBody>
      </p:sp>
      <p:sp>
        <p:nvSpPr>
          <p:cNvPr id="2" name="CaixaDeTexto 1"/>
          <p:cNvSpPr txBox="1"/>
          <p:nvPr/>
        </p:nvSpPr>
        <p:spPr>
          <a:xfrm>
            <a:off x="5205047" y="179249"/>
            <a:ext cx="6986953" cy="6678751"/>
          </a:xfrm>
          <a:prstGeom prst="rect">
            <a:avLst/>
          </a:prstGeom>
          <a:noFill/>
        </p:spPr>
        <p:txBody>
          <a:bodyPr wrap="square" rtlCol="0">
            <a:spAutoFit/>
          </a:bodyPr>
          <a:lstStyle/>
          <a:p>
            <a:pPr algn="just">
              <a:lnSpc>
                <a:spcPct val="100000"/>
              </a:lnSpc>
              <a:spcBef>
                <a:spcPts val="600"/>
              </a:spcBef>
              <a:spcAft>
                <a:spcPts val="600"/>
              </a:spcAft>
              <a:buFontTx/>
              <a:buNone/>
            </a:pPr>
            <a:r>
              <a:rPr lang="pt-BR" altLang="pt-BR" sz="1600" dirty="0"/>
              <a:t>Metais refratários possuem propriedades únicas e relevantes para muitas aplicações especiais. O grande desafio é a produção de pós esféricos, de alta pureza e com controle da distribuição de tamanho para estes metais.</a:t>
            </a:r>
          </a:p>
          <a:p>
            <a:pPr marL="285750" indent="-285750">
              <a:lnSpc>
                <a:spcPct val="100000"/>
              </a:lnSpc>
              <a:spcBef>
                <a:spcPts val="600"/>
              </a:spcBef>
              <a:spcAft>
                <a:spcPts val="600"/>
              </a:spcAft>
              <a:buFont typeface="Arial" panose="020B0604020202020204" pitchFamily="34" charset="0"/>
              <a:buChar char="•"/>
            </a:pPr>
            <a:r>
              <a:rPr lang="pt-BR" altLang="pt-BR" sz="1400" dirty="0"/>
              <a:t>Por apresentaram reatividade, ponto de fusão e custo elevados, além de pouca disponibilidade tornam-se metais candidatos a serem processados com maior eficiência pela MA, por reduzir etapas de produção, quantidade de matéria-prima necessária e obter formas complexas.</a:t>
            </a:r>
          </a:p>
          <a:p>
            <a:pPr algn="just">
              <a:lnSpc>
                <a:spcPct val="100000"/>
              </a:lnSpc>
              <a:spcBef>
                <a:spcPts val="600"/>
              </a:spcBef>
              <a:spcAft>
                <a:spcPts val="600"/>
              </a:spcAft>
              <a:buFontTx/>
              <a:buNone/>
            </a:pPr>
            <a:r>
              <a:rPr lang="pt-BR" altLang="pt-BR" sz="1600" dirty="0"/>
              <a:t>A produção de artefatos de metais nobres pela MA possui vantagens similares a dos metais refratários, porém é necessário fazer ajustes no processo para permitir uma melhor absorção do Laser (adição de elementos semicondutores e/ou platina) e ajustes nas estruturas de suporte devido à alta condutividade (efeito “ponte”).</a:t>
            </a:r>
          </a:p>
          <a:p>
            <a:pPr algn="just">
              <a:lnSpc>
                <a:spcPct val="100000"/>
              </a:lnSpc>
              <a:spcBef>
                <a:spcPts val="600"/>
              </a:spcBef>
              <a:spcAft>
                <a:spcPts val="600"/>
              </a:spcAft>
              <a:buFontTx/>
              <a:buNone/>
            </a:pPr>
            <a:r>
              <a:rPr lang="pt-BR" altLang="pt-BR" sz="1600" dirty="0" err="1"/>
              <a:t>FGMs</a:t>
            </a:r>
            <a:r>
              <a:rPr lang="pt-BR" altLang="pt-BR" sz="1600" dirty="0"/>
              <a:t> podem ser produzidos por MA (princ. DED) na configuração de mudanças suaves ou abruptas de composição/estrutura/propriedades. São susceptíveis de trincamento pelas diferentes propriedades das partes adicionadas, por isso é importante garantir uma boa conciliação de variáveis no processo. </a:t>
            </a:r>
          </a:p>
          <a:p>
            <a:pPr marL="285750" indent="-285750">
              <a:lnSpc>
                <a:spcPct val="100000"/>
              </a:lnSpc>
              <a:spcBef>
                <a:spcPts val="600"/>
              </a:spcBef>
              <a:spcAft>
                <a:spcPts val="600"/>
              </a:spcAft>
              <a:buFont typeface="Arial" panose="020B0604020202020204" pitchFamily="34" charset="0"/>
              <a:buChar char="•"/>
            </a:pPr>
            <a:r>
              <a:rPr lang="pt-BR" altLang="pt-BR" sz="1400" dirty="0"/>
              <a:t>Apesar dos problemas, representam uma grande vantagem em substituição a componentes heterogêneos (por exemplo, </a:t>
            </a:r>
            <a:r>
              <a:rPr lang="pt-BR" altLang="pt-BR" sz="1400" dirty="0" err="1"/>
              <a:t>bimetálicos</a:t>
            </a:r>
            <a:r>
              <a:rPr lang="pt-BR" altLang="pt-BR" sz="1400" dirty="0"/>
              <a:t>) produzidos por soldagem.</a:t>
            </a:r>
          </a:p>
          <a:p>
            <a:pPr algn="just">
              <a:lnSpc>
                <a:spcPct val="100000"/>
              </a:lnSpc>
              <a:spcBef>
                <a:spcPts val="600"/>
              </a:spcBef>
              <a:spcAft>
                <a:spcPts val="600"/>
              </a:spcAft>
              <a:buFontTx/>
              <a:buNone/>
            </a:pPr>
            <a:r>
              <a:rPr lang="pt-BR" altLang="pt-BR" sz="1600" dirty="0"/>
              <a:t>A MA e a soldagem são muito similares em alguns aspectos, como a presença de uma poça de fusão localizada e fenômenos de fusão, solidificação, transformações no estado sólido, tensões residuais e distorções presentes devido a mecanismos similares.</a:t>
            </a:r>
          </a:p>
          <a:p>
            <a:pPr marL="285750" indent="-285750" algn="just">
              <a:lnSpc>
                <a:spcPct val="100000"/>
              </a:lnSpc>
              <a:spcBef>
                <a:spcPts val="600"/>
              </a:spcBef>
              <a:spcAft>
                <a:spcPts val="0"/>
              </a:spcAft>
              <a:buFont typeface="Arial" panose="020B0604020202020204" pitchFamily="34" charset="0"/>
              <a:buChar char="•"/>
            </a:pPr>
            <a:r>
              <a:rPr lang="pt-BR" altLang="pt-BR" sz="1400" dirty="0"/>
              <a:t>A MA geralmente emprega as mesmas fontes de energia da soldagem, porém com maior controle computacional, velocidades, tamanhos de feixe, precisão e objetivos diferentes.</a:t>
            </a:r>
            <a:endParaRPr lang="pt-BR"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707C7B-A6CF-4B80-87BA-9FE14C33B48E}"/>
              </a:ext>
            </a:extLst>
          </p:cNvPr>
          <p:cNvSpPr>
            <a:spLocks noGrp="1"/>
          </p:cNvSpPr>
          <p:nvPr>
            <p:ph type="title"/>
          </p:nvPr>
        </p:nvSpPr>
        <p:spPr/>
        <p:txBody>
          <a:bodyPr/>
          <a:lstStyle/>
          <a:p>
            <a:r>
              <a:rPr lang="pt-BR" b="1" dirty="0">
                <a:solidFill>
                  <a:schemeClr val="accent1"/>
                </a:solidFill>
              </a:rPr>
              <a:t>5.2 metais preciosos</a:t>
            </a:r>
          </a:p>
        </p:txBody>
      </p:sp>
      <p:sp>
        <p:nvSpPr>
          <p:cNvPr id="3" name="Espaço Reservado para Conteúdo 2">
            <a:extLst>
              <a:ext uri="{FF2B5EF4-FFF2-40B4-BE49-F238E27FC236}">
                <a16:creationId xmlns:a16="http://schemas.microsoft.com/office/drawing/2014/main" id="{99B871DF-E0AB-4483-BCF1-564D936662B1}"/>
              </a:ext>
            </a:extLst>
          </p:cNvPr>
          <p:cNvSpPr>
            <a:spLocks noGrp="1"/>
          </p:cNvSpPr>
          <p:nvPr>
            <p:ph idx="1"/>
          </p:nvPr>
        </p:nvSpPr>
        <p:spPr>
          <a:xfrm>
            <a:off x="838199" y="1825625"/>
            <a:ext cx="4913243" cy="4351338"/>
          </a:xfrm>
        </p:spPr>
        <p:txBody>
          <a:bodyPr>
            <a:normAutofit/>
          </a:bodyPr>
          <a:lstStyle/>
          <a:p>
            <a:r>
              <a:rPr lang="pt-BR" dirty="0"/>
              <a:t>Ouro, prata, platina e paládio são usados em joalheria pelo valor, brilho, resistência a corrosão e trabalhabilidade.</a:t>
            </a:r>
          </a:p>
          <a:p>
            <a:r>
              <a:rPr lang="pt-BR" dirty="0"/>
              <a:t>Tb em contatos elétricos e odontologia.</a:t>
            </a:r>
          </a:p>
          <a:p>
            <a:r>
              <a:rPr lang="pt-BR" dirty="0"/>
              <a:t>Alta refletância pode dificultar processo. </a:t>
            </a:r>
            <a:r>
              <a:rPr lang="pt-BR" dirty="0" err="1"/>
              <a:t>Debroy</a:t>
            </a:r>
            <a:r>
              <a:rPr lang="pt-BR" dirty="0"/>
              <a:t> cita adicionar Si a ouro para baixar refletância.</a:t>
            </a:r>
          </a:p>
          <a:p>
            <a:endParaRPr lang="pt-BR" dirty="0"/>
          </a:p>
        </p:txBody>
      </p:sp>
      <p:pic>
        <p:nvPicPr>
          <p:cNvPr id="4" name="Imagem 3">
            <a:extLst>
              <a:ext uri="{FF2B5EF4-FFF2-40B4-BE49-F238E27FC236}">
                <a16:creationId xmlns:a16="http://schemas.microsoft.com/office/drawing/2014/main" id="{36D5852F-0B3C-4EB9-969E-77367108683C}"/>
              </a:ext>
            </a:extLst>
          </p:cNvPr>
          <p:cNvPicPr>
            <a:picLocks noChangeAspect="1"/>
          </p:cNvPicPr>
          <p:nvPr/>
        </p:nvPicPr>
        <p:blipFill>
          <a:blip r:embed="rId2"/>
          <a:stretch>
            <a:fillRect/>
          </a:stretch>
        </p:blipFill>
        <p:spPr>
          <a:xfrm>
            <a:off x="6096000" y="1226862"/>
            <a:ext cx="6001588" cy="3943900"/>
          </a:xfrm>
          <a:prstGeom prst="rect">
            <a:avLst/>
          </a:prstGeom>
        </p:spPr>
      </p:pic>
      <p:sp>
        <p:nvSpPr>
          <p:cNvPr id="5" name="CaixaDeTexto 4">
            <a:extLst>
              <a:ext uri="{FF2B5EF4-FFF2-40B4-BE49-F238E27FC236}">
                <a16:creationId xmlns:a16="http://schemas.microsoft.com/office/drawing/2014/main" id="{69738838-F766-4ABD-B0A7-53AF38ADD3F2}"/>
              </a:ext>
            </a:extLst>
          </p:cNvPr>
          <p:cNvSpPr txBox="1"/>
          <p:nvPr/>
        </p:nvSpPr>
        <p:spPr>
          <a:xfrm>
            <a:off x="6096000" y="5613009"/>
            <a:ext cx="6094232" cy="923330"/>
          </a:xfrm>
          <a:prstGeom prst="rect">
            <a:avLst/>
          </a:prstGeom>
          <a:noFill/>
        </p:spPr>
        <p:txBody>
          <a:bodyPr wrap="none" rtlCol="0">
            <a:spAutoFit/>
          </a:bodyPr>
          <a:lstStyle/>
          <a:p>
            <a:r>
              <a:rPr lang="pt-BR" dirty="0"/>
              <a:t>Refletância varia com o comprimento de onda da luz incidente.</a:t>
            </a:r>
          </a:p>
          <a:p>
            <a:r>
              <a:rPr lang="pt-BR" dirty="0"/>
              <a:t>Laser de </a:t>
            </a:r>
            <a:r>
              <a:rPr lang="pt-BR" dirty="0" err="1"/>
              <a:t>Nd</a:t>
            </a:r>
            <a:r>
              <a:rPr lang="pt-BR" dirty="0"/>
              <a:t>-YAG tem </a:t>
            </a:r>
            <a:r>
              <a:rPr lang="el-GR" dirty="0"/>
              <a:t>λ</a:t>
            </a:r>
            <a:r>
              <a:rPr lang="pt-BR" dirty="0"/>
              <a:t>=1064 </a:t>
            </a:r>
            <a:r>
              <a:rPr lang="pt-BR" dirty="0" err="1"/>
              <a:t>nm</a:t>
            </a:r>
            <a:endParaRPr lang="pt-BR" dirty="0"/>
          </a:p>
          <a:p>
            <a:r>
              <a:rPr lang="pt-BR" dirty="0"/>
              <a:t>Laser CO2 tem </a:t>
            </a:r>
            <a:r>
              <a:rPr lang="el-GR" dirty="0"/>
              <a:t>λ</a:t>
            </a:r>
            <a:r>
              <a:rPr lang="pt-BR" dirty="0"/>
              <a:t>=10 um</a:t>
            </a:r>
          </a:p>
        </p:txBody>
      </p:sp>
    </p:spTree>
    <p:extLst>
      <p:ext uri="{BB962C8B-B14F-4D97-AF65-F5344CB8AC3E}">
        <p14:creationId xmlns:p14="http://schemas.microsoft.com/office/powerpoint/2010/main" val="512817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F4CC6B-F4DE-4B3B-BC35-EF1B56F2911C}"/>
              </a:ext>
            </a:extLst>
          </p:cNvPr>
          <p:cNvSpPr>
            <a:spLocks noGrp="1"/>
          </p:cNvSpPr>
          <p:nvPr>
            <p:ph type="title"/>
          </p:nvPr>
        </p:nvSpPr>
        <p:spPr/>
        <p:txBody>
          <a:bodyPr>
            <a:normAutofit/>
          </a:bodyPr>
          <a:lstStyle/>
          <a:p>
            <a:r>
              <a:rPr lang="pt-BR" sz="4000" b="1" dirty="0">
                <a:solidFill>
                  <a:schemeClr val="accent1"/>
                </a:solidFill>
              </a:rPr>
              <a:t>Difícil encontrar referências sobre LPBF e ouro</a:t>
            </a:r>
            <a:endParaRPr lang="en-US" sz="4000" b="1" dirty="0">
              <a:solidFill>
                <a:schemeClr val="accent1"/>
              </a:solidFill>
            </a:endParaRPr>
          </a:p>
        </p:txBody>
      </p:sp>
      <p:sp>
        <p:nvSpPr>
          <p:cNvPr id="3" name="Espaço Reservado para Conteúdo 2">
            <a:extLst>
              <a:ext uri="{FF2B5EF4-FFF2-40B4-BE49-F238E27FC236}">
                <a16:creationId xmlns:a16="http://schemas.microsoft.com/office/drawing/2014/main" id="{5813DBE1-F14F-4C79-8F5E-A2653C6160EB}"/>
              </a:ext>
            </a:extLst>
          </p:cNvPr>
          <p:cNvSpPr>
            <a:spLocks noGrp="1"/>
          </p:cNvSpPr>
          <p:nvPr>
            <p:ph idx="1"/>
          </p:nvPr>
        </p:nvSpPr>
        <p:spPr/>
        <p:txBody>
          <a:bodyPr>
            <a:normAutofit fontScale="92500" lnSpcReduction="20000"/>
          </a:bodyPr>
          <a:lstStyle/>
          <a:p>
            <a:r>
              <a:rPr lang="en-US" b="0" i="0" dirty="0">
                <a:solidFill>
                  <a:schemeClr val="accent1"/>
                </a:solidFill>
                <a:effectLst/>
                <a:latin typeface="Arial" panose="020B0604020202020204" pitchFamily="34" charset="0"/>
              </a:rPr>
              <a:t>Analogia com </a:t>
            </a:r>
            <a:r>
              <a:rPr lang="en-US" b="0" i="0" dirty="0" err="1">
                <a:solidFill>
                  <a:schemeClr val="accent1"/>
                </a:solidFill>
                <a:effectLst/>
                <a:latin typeface="Arial" panose="020B0604020202020204" pitchFamily="34" charset="0"/>
              </a:rPr>
              <a:t>cobre</a:t>
            </a:r>
            <a:r>
              <a:rPr lang="en-US" b="0" i="0" dirty="0">
                <a:effectLst/>
                <a:latin typeface="Arial" panose="020B0604020202020204" pitchFamily="34" charset="0"/>
              </a:rPr>
              <a:t>:</a:t>
            </a:r>
          </a:p>
          <a:p>
            <a:endParaRPr lang="en-US" b="0" i="0" dirty="0">
              <a:effectLst/>
              <a:latin typeface="Arial" panose="020B0604020202020204" pitchFamily="34" charset="0"/>
            </a:endParaRPr>
          </a:p>
          <a:p>
            <a:r>
              <a:rPr lang="en-US" b="0" i="0" dirty="0">
                <a:effectLst/>
                <a:latin typeface="Arial" panose="020B0604020202020204" pitchFamily="34" charset="0"/>
              </a:rPr>
              <a:t>The reliable fabrication of dense parts from highly conductive copper alloy powders, using a fiber laser, is still challenging.</a:t>
            </a:r>
          </a:p>
          <a:p>
            <a:r>
              <a:rPr lang="en-US" b="0" i="0" dirty="0">
                <a:effectLst/>
                <a:latin typeface="Arial" panose="020B0604020202020204" pitchFamily="34" charset="0"/>
              </a:rPr>
              <a:t>this is due to the high optical reflectivity of copper for infrared radiation, which multiplies the required energy to produce dense parts, even above the capacity of the commonly used fiber lasers. </a:t>
            </a:r>
          </a:p>
          <a:p>
            <a:r>
              <a:rPr lang="en-US" b="0" i="0" dirty="0">
                <a:effectLst/>
                <a:latin typeface="Arial" panose="020B0604020202020204" pitchFamily="34" charset="0"/>
              </a:rPr>
              <a:t>Moreover, the high copper back-reflections can damage the components of the optical system of the LPBF machine.</a:t>
            </a:r>
          </a:p>
          <a:p>
            <a:r>
              <a:rPr lang="en-US" b="0" i="0" dirty="0">
                <a:effectLst/>
                <a:latin typeface="Arial" panose="020B0604020202020204" pitchFamily="34" charset="0"/>
              </a:rPr>
              <a:t>The high intrinsic thermal conductivity of copper rapidly dissipates the absorbed heat and demands more energy for successful LPBF production</a:t>
            </a:r>
            <a:endParaRPr lang="en-US" dirty="0"/>
          </a:p>
        </p:txBody>
      </p:sp>
      <p:pic>
        <p:nvPicPr>
          <p:cNvPr id="5" name="Imagem 4">
            <a:extLst>
              <a:ext uri="{FF2B5EF4-FFF2-40B4-BE49-F238E27FC236}">
                <a16:creationId xmlns:a16="http://schemas.microsoft.com/office/drawing/2014/main" id="{7254BBE2-E631-4411-902B-3DF4E94F08A6}"/>
              </a:ext>
            </a:extLst>
          </p:cNvPr>
          <p:cNvPicPr>
            <a:picLocks noChangeAspect="1"/>
          </p:cNvPicPr>
          <p:nvPr/>
        </p:nvPicPr>
        <p:blipFill>
          <a:blip r:embed="rId2"/>
          <a:stretch>
            <a:fillRect/>
          </a:stretch>
        </p:blipFill>
        <p:spPr>
          <a:xfrm>
            <a:off x="5735009" y="1751774"/>
            <a:ext cx="2534004" cy="552527"/>
          </a:xfrm>
          <a:prstGeom prst="rect">
            <a:avLst/>
          </a:prstGeom>
        </p:spPr>
      </p:pic>
    </p:spTree>
    <p:extLst>
      <p:ext uri="{BB962C8B-B14F-4D97-AF65-F5344CB8AC3E}">
        <p14:creationId xmlns:p14="http://schemas.microsoft.com/office/powerpoint/2010/main" val="440090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BACC1B-135F-4CB9-8826-E93857415B57}"/>
              </a:ext>
            </a:extLst>
          </p:cNvPr>
          <p:cNvSpPr>
            <a:spLocks noGrp="1"/>
          </p:cNvSpPr>
          <p:nvPr>
            <p:ph type="title"/>
          </p:nvPr>
        </p:nvSpPr>
        <p:spPr/>
        <p:txBody>
          <a:bodyPr/>
          <a:lstStyle/>
          <a:p>
            <a:r>
              <a:rPr lang="pt-BR" b="1" dirty="0">
                <a:solidFill>
                  <a:schemeClr val="accent1"/>
                </a:solidFill>
              </a:rPr>
              <a:t>Pequenos teores de elementos de liga reduzem a refletividade de cobre</a:t>
            </a:r>
            <a:endParaRPr lang="en-US" b="1" dirty="0">
              <a:solidFill>
                <a:schemeClr val="accent1"/>
              </a:solidFill>
            </a:endParaRPr>
          </a:p>
        </p:txBody>
      </p:sp>
      <p:pic>
        <p:nvPicPr>
          <p:cNvPr id="5" name="Imagem 4">
            <a:extLst>
              <a:ext uri="{FF2B5EF4-FFF2-40B4-BE49-F238E27FC236}">
                <a16:creationId xmlns:a16="http://schemas.microsoft.com/office/drawing/2014/main" id="{D55E1B42-BDC1-4ED3-879E-695A85F5ACB3}"/>
              </a:ext>
            </a:extLst>
          </p:cNvPr>
          <p:cNvPicPr>
            <a:picLocks noChangeAspect="1"/>
          </p:cNvPicPr>
          <p:nvPr/>
        </p:nvPicPr>
        <p:blipFill>
          <a:blip r:embed="rId2"/>
          <a:stretch>
            <a:fillRect/>
          </a:stretch>
        </p:blipFill>
        <p:spPr>
          <a:xfrm>
            <a:off x="574761" y="1963933"/>
            <a:ext cx="5521239" cy="4528942"/>
          </a:xfrm>
          <a:prstGeom prst="rect">
            <a:avLst/>
          </a:prstGeom>
        </p:spPr>
      </p:pic>
    </p:spTree>
    <p:extLst>
      <p:ext uri="{BB962C8B-B14F-4D97-AF65-F5344CB8AC3E}">
        <p14:creationId xmlns:p14="http://schemas.microsoft.com/office/powerpoint/2010/main" val="1818393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21FAE6-5ED1-4A51-9612-F01393F187FA}"/>
              </a:ext>
            </a:extLst>
          </p:cNvPr>
          <p:cNvSpPr>
            <a:spLocks noGrp="1"/>
          </p:cNvSpPr>
          <p:nvPr>
            <p:ph type="title"/>
          </p:nvPr>
        </p:nvSpPr>
        <p:spPr/>
        <p:txBody>
          <a:bodyPr/>
          <a:lstStyle/>
          <a:p>
            <a:r>
              <a:rPr lang="pt-BR" b="1" dirty="0">
                <a:solidFill>
                  <a:schemeClr val="accent1"/>
                </a:solidFill>
              </a:rPr>
              <a:t>Tratamento superficial do pó de ouro viabiliza PBF-L</a:t>
            </a:r>
            <a:endParaRPr lang="en-US" b="1" dirty="0">
              <a:solidFill>
                <a:schemeClr val="accent1"/>
              </a:solidFill>
            </a:endParaRPr>
          </a:p>
        </p:txBody>
      </p:sp>
      <p:sp>
        <p:nvSpPr>
          <p:cNvPr id="4" name="Espaço Reservado para Conteúdo 2">
            <a:extLst>
              <a:ext uri="{FF2B5EF4-FFF2-40B4-BE49-F238E27FC236}">
                <a16:creationId xmlns:a16="http://schemas.microsoft.com/office/drawing/2014/main" id="{5D49501F-EDF9-474F-8B9F-FD5AEE09AAB6}"/>
              </a:ext>
            </a:extLst>
          </p:cNvPr>
          <p:cNvSpPr>
            <a:spLocks noGrp="1"/>
          </p:cNvSpPr>
          <p:nvPr>
            <p:ph idx="1"/>
          </p:nvPr>
        </p:nvSpPr>
        <p:spPr>
          <a:xfrm>
            <a:off x="838200" y="2077295"/>
            <a:ext cx="10515600" cy="4351338"/>
          </a:xfrm>
        </p:spPr>
        <p:txBody>
          <a:bodyPr>
            <a:normAutofit/>
          </a:bodyPr>
          <a:lstStyle/>
          <a:p>
            <a:pPr marL="0" indent="0">
              <a:buNone/>
            </a:pPr>
            <a:r>
              <a:rPr lang="en-US" sz="2000" b="0" i="0" dirty="0">
                <a:solidFill>
                  <a:srgbClr val="000000"/>
                </a:solidFill>
                <a:effectLst/>
                <a:latin typeface="Source Sans Pro" panose="020B0503030403020204" pitchFamily="34" charset="0"/>
              </a:rPr>
              <a:t>DOI: 10.1007/s13404-017-0201-4</a:t>
            </a:r>
          </a:p>
          <a:p>
            <a:pPr marL="0" indent="0">
              <a:buNone/>
            </a:pPr>
            <a:r>
              <a:rPr lang="en-US" sz="2000" b="0" i="0" dirty="0">
                <a:solidFill>
                  <a:srgbClr val="000000"/>
                </a:solidFill>
                <a:effectLst/>
                <a:latin typeface="Source Sans Pro" panose="020B0503030403020204" pitchFamily="34" charset="0"/>
              </a:rPr>
              <a:t>Gold and silver alloys are very difficult to process by laser melting because of their high reflectivity and thermal conductivity. The processing of 18-karat gold alloys was optimized in several steps by suitable alloying additions and a variation of the process parameters. The first step of the optimization was to improve the density and the surface quality of selective laser-melted (SLM) parts made of standard 3N yellow gold. The residual porosity was about 3-4%. In a second step, the gold alloy powder was surface treated to reduce the reflectivity and thereby increase the interaction with the laser beam. This resulted in a significant reduction of porosity to below 1%. Finally, the thermal conductivity of the alloys was reduced by microalloying. The type and amount of alloying elements were determined by means of thermodynamic simulations. Additions of iron and germanium were found to be suitable additions and resulted in a reduction of porosity to 0.3%. At the same time, the surface roughness was reduced significantly.</a:t>
            </a:r>
            <a:endParaRPr lang="en-US" sz="2000" dirty="0"/>
          </a:p>
        </p:txBody>
      </p:sp>
    </p:spTree>
    <p:extLst>
      <p:ext uri="{BB962C8B-B14F-4D97-AF65-F5344CB8AC3E}">
        <p14:creationId xmlns:p14="http://schemas.microsoft.com/office/powerpoint/2010/main" val="4032183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a:stretch>
            <a:fillRect/>
          </a:stretch>
        </p:blipFill>
        <p:spPr>
          <a:xfrm>
            <a:off x="1918429" y="3300841"/>
            <a:ext cx="8355141" cy="3408167"/>
          </a:xfrm>
          <a:prstGeom prst="rect">
            <a:avLst/>
          </a:prstGeom>
        </p:spPr>
      </p:pic>
      <p:sp>
        <p:nvSpPr>
          <p:cNvPr id="5" name="Retângulo 4"/>
          <p:cNvSpPr/>
          <p:nvPr/>
        </p:nvSpPr>
        <p:spPr>
          <a:xfrm>
            <a:off x="-1" y="2093844"/>
            <a:ext cx="12192000" cy="923330"/>
          </a:xfrm>
          <a:prstGeom prst="rect">
            <a:avLst/>
          </a:prstGeom>
        </p:spPr>
        <p:txBody>
          <a:bodyPr wrap="square">
            <a:spAutoFit/>
          </a:bodyPr>
          <a:lstStyle/>
          <a:p>
            <a:pPr marL="285750" indent="-285750" algn="just">
              <a:spcBef>
                <a:spcPts val="0"/>
              </a:spcBef>
              <a:spcAft>
                <a:spcPts val="1800"/>
              </a:spcAft>
              <a:buFont typeface="Arial" panose="020B0604020202020204" pitchFamily="34" charset="0"/>
              <a:buChar char="•"/>
            </a:pPr>
            <a:r>
              <a:rPr lang="en-US" dirty="0"/>
              <a:t>The as-deposited PBF-L Pt alloy had a grain size of 30 µm compared to the cast Pt alloy grain size of 300 µm. Annealing the PBF-L Pt samples at 920 °C for 25 min increased ductility by 16%. Tensile test specimens were produced for as-deposited and annealed Au and Pt alloy samples and the results are shown in Table 19.</a:t>
            </a:r>
          </a:p>
        </p:txBody>
      </p:sp>
      <p:sp>
        <p:nvSpPr>
          <p:cNvPr id="6" name="Retângulo 5">
            <a:extLst>
              <a:ext uri="{FF2B5EF4-FFF2-40B4-BE49-F238E27FC236}">
                <a16:creationId xmlns:a16="http://schemas.microsoft.com/office/drawing/2014/main" id="{3E498C7D-EFEB-484D-8C53-A224F333F2EE}"/>
              </a:ext>
            </a:extLst>
          </p:cNvPr>
          <p:cNvSpPr/>
          <p:nvPr/>
        </p:nvSpPr>
        <p:spPr>
          <a:xfrm>
            <a:off x="-1" y="417444"/>
            <a:ext cx="12192000" cy="707886"/>
          </a:xfrm>
          <a:prstGeom prst="rect">
            <a:avLst/>
          </a:prstGeom>
        </p:spPr>
        <p:txBody>
          <a:bodyPr wrap="square">
            <a:spAutoFit/>
          </a:bodyPr>
          <a:lstStyle/>
          <a:p>
            <a:pPr marL="285750" indent="-285750" algn="just">
              <a:spcBef>
                <a:spcPts val="0"/>
              </a:spcBef>
              <a:spcAft>
                <a:spcPts val="1800"/>
              </a:spcAft>
              <a:buFont typeface="Arial" panose="020B0604020202020204" pitchFamily="34" charset="0"/>
              <a:buChar char="•"/>
            </a:pPr>
            <a:r>
              <a:rPr lang="en-US" sz="4000" b="1" dirty="0"/>
              <a:t>A </a:t>
            </a:r>
            <a:r>
              <a:rPr lang="en-US" sz="4000" b="1" dirty="0" err="1"/>
              <a:t>importância</a:t>
            </a:r>
            <a:r>
              <a:rPr lang="en-US" sz="4000" b="1" dirty="0"/>
              <a:t> de </a:t>
            </a:r>
            <a:r>
              <a:rPr lang="en-US" sz="4000" b="1" dirty="0" err="1"/>
              <a:t>fazer</a:t>
            </a:r>
            <a:r>
              <a:rPr lang="en-US" sz="4000" b="1" dirty="0"/>
              <a:t> </a:t>
            </a:r>
            <a:r>
              <a:rPr lang="en-US" sz="4000" b="1" dirty="0" err="1"/>
              <a:t>uma</a:t>
            </a:r>
            <a:r>
              <a:rPr lang="en-US" sz="4000" b="1" dirty="0"/>
              <a:t> </a:t>
            </a:r>
            <a:r>
              <a:rPr lang="en-US" sz="4000" b="1" dirty="0" err="1"/>
              <a:t>leitura</a:t>
            </a:r>
            <a:r>
              <a:rPr lang="en-US" sz="4000" b="1" dirty="0"/>
              <a:t> </a:t>
            </a:r>
            <a:r>
              <a:rPr lang="en-US" sz="4000" b="1" dirty="0" err="1"/>
              <a:t>crítica</a:t>
            </a:r>
            <a:r>
              <a:rPr lang="en-US" sz="4000" b="1" dirty="0"/>
              <a:t> do </a:t>
            </a:r>
            <a:r>
              <a:rPr lang="en-US" sz="4000" b="1" dirty="0" err="1"/>
              <a:t>texto</a:t>
            </a:r>
            <a:endParaRPr lang="en-US" sz="4000" b="1" dirty="0"/>
          </a:p>
        </p:txBody>
      </p:sp>
      <p:sp>
        <p:nvSpPr>
          <p:cNvPr id="2" name="CaixaDeTexto 1">
            <a:extLst>
              <a:ext uri="{FF2B5EF4-FFF2-40B4-BE49-F238E27FC236}">
                <a16:creationId xmlns:a16="http://schemas.microsoft.com/office/drawing/2014/main" id="{049EED1C-101C-4754-A9C5-C40575C6AB28}"/>
              </a:ext>
            </a:extLst>
          </p:cNvPr>
          <p:cNvSpPr txBox="1"/>
          <p:nvPr/>
        </p:nvSpPr>
        <p:spPr>
          <a:xfrm>
            <a:off x="2199861" y="1024811"/>
            <a:ext cx="6760633" cy="1077218"/>
          </a:xfrm>
          <a:prstGeom prst="rect">
            <a:avLst/>
          </a:prstGeom>
          <a:noFill/>
        </p:spPr>
        <p:txBody>
          <a:bodyPr wrap="none" rtlCol="0">
            <a:spAutoFit/>
          </a:bodyPr>
          <a:lstStyle/>
          <a:p>
            <a:r>
              <a:rPr lang="pt-BR" sz="3200" dirty="0">
                <a:solidFill>
                  <a:srgbClr val="FF0000"/>
                </a:solidFill>
              </a:rPr>
              <a:t>Comparem a frase abaixo com a tabela:</a:t>
            </a:r>
          </a:p>
          <a:p>
            <a:endParaRPr lang="pt-BR" sz="3200" dirty="0"/>
          </a:p>
        </p:txBody>
      </p:sp>
      <p:sp>
        <p:nvSpPr>
          <p:cNvPr id="3" name="CaixaDeTexto 2">
            <a:extLst>
              <a:ext uri="{FF2B5EF4-FFF2-40B4-BE49-F238E27FC236}">
                <a16:creationId xmlns:a16="http://schemas.microsoft.com/office/drawing/2014/main" id="{76B7F3A0-85B2-418C-A4D0-77431C1B6E9F}"/>
              </a:ext>
            </a:extLst>
          </p:cNvPr>
          <p:cNvSpPr txBox="1"/>
          <p:nvPr/>
        </p:nvSpPr>
        <p:spPr>
          <a:xfrm>
            <a:off x="10133902" y="5578679"/>
            <a:ext cx="1693478" cy="923330"/>
          </a:xfrm>
          <a:prstGeom prst="rect">
            <a:avLst/>
          </a:prstGeom>
          <a:noFill/>
        </p:spPr>
        <p:txBody>
          <a:bodyPr wrap="square" rtlCol="0">
            <a:spAutoFit/>
          </a:bodyPr>
          <a:lstStyle/>
          <a:p>
            <a:r>
              <a:rPr lang="pt-BR" dirty="0">
                <a:solidFill>
                  <a:srgbClr val="FF0000"/>
                </a:solidFill>
              </a:rPr>
              <a:t>Recozimento aumentou ductilidade?</a:t>
            </a:r>
            <a:endParaRPr lang="en-US" dirty="0">
              <a:solidFill>
                <a:srgbClr val="FF0000"/>
              </a:solidFill>
            </a:endParaRPr>
          </a:p>
        </p:txBody>
      </p:sp>
    </p:spTree>
    <p:extLst>
      <p:ext uri="{BB962C8B-B14F-4D97-AF65-F5344CB8AC3E}">
        <p14:creationId xmlns:p14="http://schemas.microsoft.com/office/powerpoint/2010/main" val="186325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74" y="1022864"/>
            <a:ext cx="2941328" cy="5299461"/>
          </a:xfrm>
          <a:prstGeom prst="rect">
            <a:avLst/>
          </a:prstGeom>
        </p:spPr>
      </p:pic>
      <p:sp>
        <p:nvSpPr>
          <p:cNvPr id="18" name="Retângulo 17"/>
          <p:cNvSpPr/>
          <p:nvPr/>
        </p:nvSpPr>
        <p:spPr>
          <a:xfrm>
            <a:off x="-17574" y="6451149"/>
            <a:ext cx="8154040" cy="400110"/>
          </a:xfrm>
          <a:prstGeom prst="rect">
            <a:avLst/>
          </a:prstGeom>
        </p:spPr>
        <p:txBody>
          <a:bodyPr wrap="square">
            <a:spAutoFit/>
          </a:bodyPr>
          <a:lstStyle/>
          <a:p>
            <a:r>
              <a:rPr lang="pt-BR" sz="1000" dirty="0"/>
              <a:t>[588] e [589] Zito D, </a:t>
            </a:r>
            <a:r>
              <a:rPr lang="pt-BR" sz="1000" dirty="0" err="1"/>
              <a:t>Carlotto</a:t>
            </a:r>
            <a:r>
              <a:rPr lang="pt-BR" sz="1000" dirty="0"/>
              <a:t> A, </a:t>
            </a:r>
            <a:r>
              <a:rPr lang="pt-BR" sz="1000" dirty="0" err="1"/>
              <a:t>Loggi</a:t>
            </a:r>
            <a:r>
              <a:rPr lang="pt-BR" sz="1000" dirty="0"/>
              <a:t> A, </a:t>
            </a:r>
            <a:r>
              <a:rPr lang="pt-BR" sz="1000" dirty="0" err="1"/>
              <a:t>Sbornicchia</a:t>
            </a:r>
            <a:r>
              <a:rPr lang="pt-BR" sz="1000" dirty="0"/>
              <a:t> P, </a:t>
            </a:r>
            <a:r>
              <a:rPr lang="pt-BR" sz="1000" dirty="0" err="1"/>
              <a:t>Bruttomesso</a:t>
            </a:r>
            <a:r>
              <a:rPr lang="pt-BR" sz="1000" dirty="0"/>
              <a:t> D, </a:t>
            </a:r>
            <a:r>
              <a:rPr lang="pt-BR" sz="1000" dirty="0" err="1"/>
              <a:t>Rappo</a:t>
            </a:r>
            <a:r>
              <a:rPr lang="pt-BR" sz="1000" dirty="0"/>
              <a:t> S, et al. </a:t>
            </a:r>
            <a:r>
              <a:rPr lang="pt-BR" sz="1000" dirty="0" err="1"/>
              <a:t>Definition</a:t>
            </a:r>
            <a:r>
              <a:rPr lang="pt-BR" sz="1000" dirty="0"/>
              <a:t> </a:t>
            </a:r>
            <a:r>
              <a:rPr lang="pt-BR" sz="1000" dirty="0" err="1"/>
              <a:t>and</a:t>
            </a:r>
            <a:r>
              <a:rPr lang="pt-BR" sz="1000" dirty="0"/>
              <a:t> </a:t>
            </a:r>
            <a:r>
              <a:rPr lang="pt-BR" sz="1000" dirty="0" err="1"/>
              <a:t>solidity</a:t>
            </a:r>
            <a:r>
              <a:rPr lang="pt-BR" sz="1000" dirty="0"/>
              <a:t> </a:t>
            </a:r>
            <a:r>
              <a:rPr lang="pt-BR" sz="1000" dirty="0" err="1"/>
              <a:t>of</a:t>
            </a:r>
            <a:r>
              <a:rPr lang="pt-BR" sz="1000" dirty="0"/>
              <a:t> </a:t>
            </a:r>
            <a:r>
              <a:rPr lang="pt-BR" sz="1000" dirty="0" err="1"/>
              <a:t>gold</a:t>
            </a:r>
            <a:r>
              <a:rPr lang="pt-BR" sz="1000" dirty="0"/>
              <a:t> </a:t>
            </a:r>
            <a:r>
              <a:rPr lang="pt-BR" sz="1000" dirty="0" err="1"/>
              <a:t>and</a:t>
            </a:r>
            <a:r>
              <a:rPr lang="pt-BR" sz="1000" dirty="0"/>
              <a:t> </a:t>
            </a:r>
            <a:r>
              <a:rPr lang="pt-BR" sz="1000" dirty="0" err="1"/>
              <a:t>platinum</a:t>
            </a:r>
            <a:r>
              <a:rPr lang="pt-BR" sz="1000" dirty="0"/>
              <a:t> </a:t>
            </a:r>
            <a:r>
              <a:rPr lang="pt-BR" sz="1000" dirty="0" err="1"/>
              <a:t>jewelry</a:t>
            </a:r>
            <a:r>
              <a:rPr lang="pt-BR" sz="1000" dirty="0"/>
              <a:t> </a:t>
            </a:r>
            <a:r>
              <a:rPr lang="pt-BR" sz="1000" dirty="0" err="1"/>
              <a:t>produced</a:t>
            </a:r>
            <a:r>
              <a:rPr lang="pt-BR" sz="1000" dirty="0"/>
              <a:t> </a:t>
            </a:r>
            <a:r>
              <a:rPr lang="pt-BR" sz="1000" dirty="0" err="1"/>
              <a:t>using</a:t>
            </a:r>
            <a:r>
              <a:rPr lang="pt-BR" sz="1000" dirty="0"/>
              <a:t> </a:t>
            </a:r>
            <a:r>
              <a:rPr lang="pt-BR" sz="1000" dirty="0" err="1"/>
              <a:t>selective</a:t>
            </a:r>
            <a:r>
              <a:rPr lang="pt-BR" sz="1000" dirty="0"/>
              <a:t> laser </a:t>
            </a:r>
            <a:r>
              <a:rPr lang="pt-BR" sz="1000" dirty="0" err="1"/>
              <a:t>melting</a:t>
            </a:r>
            <a:r>
              <a:rPr lang="pt-BR" sz="1000" dirty="0"/>
              <a:t> (SLMTM) </a:t>
            </a:r>
            <a:r>
              <a:rPr lang="pt-BR" sz="1000" dirty="0" err="1"/>
              <a:t>technology</a:t>
            </a:r>
            <a:r>
              <a:rPr lang="pt-BR" sz="1000" dirty="0"/>
              <a:t>. In: The Santa Fe </a:t>
            </a:r>
            <a:r>
              <a:rPr lang="pt-BR" sz="1000" dirty="0" err="1"/>
              <a:t>symposium</a:t>
            </a:r>
            <a:r>
              <a:rPr lang="pt-BR" sz="1000" dirty="0"/>
              <a:t> </a:t>
            </a:r>
            <a:r>
              <a:rPr lang="pt-BR" sz="1000" dirty="0" err="1"/>
              <a:t>on</a:t>
            </a:r>
            <a:r>
              <a:rPr lang="pt-BR" sz="1000" dirty="0"/>
              <a:t> </a:t>
            </a:r>
            <a:r>
              <a:rPr lang="pt-BR" sz="1000" dirty="0" err="1"/>
              <a:t>jewelry</a:t>
            </a:r>
            <a:r>
              <a:rPr lang="pt-BR" sz="1000" dirty="0"/>
              <a:t> </a:t>
            </a:r>
            <a:r>
              <a:rPr lang="pt-BR" sz="1000" dirty="0" err="1"/>
              <a:t>manufacturing</a:t>
            </a:r>
            <a:r>
              <a:rPr lang="pt-BR" sz="1000" dirty="0"/>
              <a:t> </a:t>
            </a:r>
            <a:r>
              <a:rPr lang="pt-BR" sz="1000" dirty="0" err="1"/>
              <a:t>technology</a:t>
            </a:r>
            <a:r>
              <a:rPr lang="pt-BR" sz="1000" dirty="0"/>
              <a:t>; 2015. p. 455–92.</a:t>
            </a:r>
          </a:p>
        </p:txBody>
      </p:sp>
      <p:sp>
        <p:nvSpPr>
          <p:cNvPr id="20" name="Título 1"/>
          <p:cNvSpPr txBox="1">
            <a:spLocks/>
          </p:cNvSpPr>
          <p:nvPr/>
        </p:nvSpPr>
        <p:spPr>
          <a:xfrm>
            <a:off x="0" y="0"/>
            <a:ext cx="12192000" cy="829733"/>
          </a:xfrm>
          <a:prstGeom prst="rect">
            <a:avLst/>
          </a:prstGeom>
        </p:spPr>
        <p:txBody>
          <a:bodyPr anchor="ctr"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pt-BR" altLang="pt-BR" sz="3200" i="1" dirty="0"/>
              <a:t>5.2. </a:t>
            </a:r>
            <a:r>
              <a:rPr lang="pt-BR" altLang="pt-BR" sz="3200" i="1" dirty="0" err="1"/>
              <a:t>Precious</a:t>
            </a:r>
            <a:r>
              <a:rPr lang="pt-BR" altLang="pt-BR" sz="3200" i="1" dirty="0"/>
              <a:t> </a:t>
            </a:r>
            <a:r>
              <a:rPr lang="pt-BR" altLang="pt-BR" sz="3200" i="1" dirty="0" err="1"/>
              <a:t>Metals</a:t>
            </a:r>
            <a:r>
              <a:rPr lang="pt-BR" altLang="pt-BR" sz="3200" i="1" dirty="0"/>
              <a:t> (Willy)</a:t>
            </a:r>
          </a:p>
        </p:txBody>
      </p:sp>
      <p:sp>
        <p:nvSpPr>
          <p:cNvPr id="16" name="Seta para a esquerda 15"/>
          <p:cNvSpPr/>
          <p:nvPr/>
        </p:nvSpPr>
        <p:spPr>
          <a:xfrm>
            <a:off x="3054302" y="1361274"/>
            <a:ext cx="2937178" cy="82973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dirty="0"/>
              <a:t>Alta condutividade térmica </a:t>
            </a:r>
          </a:p>
        </p:txBody>
      </p:sp>
      <p:pic>
        <p:nvPicPr>
          <p:cNvPr id="19" name="Imagem 18"/>
          <p:cNvPicPr>
            <a:picLocks noChangeAspect="1"/>
          </p:cNvPicPr>
          <p:nvPr/>
        </p:nvPicPr>
        <p:blipFill rotWithShape="1">
          <a:blip r:embed="rId3" cstate="print">
            <a:extLst>
              <a:ext uri="{28A0092B-C50C-407E-A947-70E740481C1C}">
                <a14:useLocalDpi xmlns:a14="http://schemas.microsoft.com/office/drawing/2010/main" val="0"/>
              </a:ext>
            </a:extLst>
          </a:blip>
          <a:srcRect l="2794"/>
          <a:stretch/>
        </p:blipFill>
        <p:spPr>
          <a:xfrm>
            <a:off x="6519878" y="41308"/>
            <a:ext cx="2896209" cy="2006122"/>
          </a:xfrm>
          <a:prstGeom prst="rect">
            <a:avLst/>
          </a:prstGeom>
        </p:spPr>
      </p:pic>
      <p:sp>
        <p:nvSpPr>
          <p:cNvPr id="28" name="Seta para a direita 27"/>
          <p:cNvSpPr/>
          <p:nvPr/>
        </p:nvSpPr>
        <p:spPr>
          <a:xfrm>
            <a:off x="4014087" y="444499"/>
            <a:ext cx="2599266" cy="7704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Alto brilho</a:t>
            </a:r>
          </a:p>
        </p:txBody>
      </p:sp>
      <p:pic>
        <p:nvPicPr>
          <p:cNvPr id="29" name="Imagem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0556" y="17091"/>
            <a:ext cx="2331443" cy="1830582"/>
          </a:xfrm>
          <a:prstGeom prst="rect">
            <a:avLst/>
          </a:prstGeom>
        </p:spPr>
      </p:pic>
      <p:sp>
        <p:nvSpPr>
          <p:cNvPr id="30" name="CaixaDeTexto 29"/>
          <p:cNvSpPr txBox="1"/>
          <p:nvPr/>
        </p:nvSpPr>
        <p:spPr>
          <a:xfrm>
            <a:off x="9610554" y="1859356"/>
            <a:ext cx="2581445" cy="461665"/>
          </a:xfrm>
          <a:prstGeom prst="rect">
            <a:avLst/>
          </a:prstGeom>
          <a:noFill/>
        </p:spPr>
        <p:txBody>
          <a:bodyPr wrap="square" rtlCol="0">
            <a:spAutoFit/>
          </a:bodyPr>
          <a:lstStyle/>
          <a:p>
            <a:pPr algn="ctr"/>
            <a:r>
              <a:rPr lang="pt-BR" sz="1200" dirty="0"/>
              <a:t>CP empregado, dimensões em mm, (convenientemente pequeno)</a:t>
            </a:r>
          </a:p>
        </p:txBody>
      </p:sp>
      <p:sp>
        <p:nvSpPr>
          <p:cNvPr id="3" name="CaixaDeTexto 2">
            <a:extLst>
              <a:ext uri="{FF2B5EF4-FFF2-40B4-BE49-F238E27FC236}">
                <a16:creationId xmlns:a16="http://schemas.microsoft.com/office/drawing/2014/main" id="{4A99E426-48C9-4880-8300-0D3283B92497}"/>
              </a:ext>
            </a:extLst>
          </p:cNvPr>
          <p:cNvSpPr txBox="1"/>
          <p:nvPr/>
        </p:nvSpPr>
        <p:spPr>
          <a:xfrm>
            <a:off x="3347207" y="2734811"/>
            <a:ext cx="4275016" cy="923330"/>
          </a:xfrm>
          <a:prstGeom prst="rect">
            <a:avLst/>
          </a:prstGeom>
          <a:noFill/>
        </p:spPr>
        <p:txBody>
          <a:bodyPr wrap="none" rtlCol="0">
            <a:spAutoFit/>
          </a:bodyPr>
          <a:lstStyle/>
          <a:p>
            <a:r>
              <a:rPr lang="pt-BR" dirty="0"/>
              <a:t>A escala deve ser em </a:t>
            </a:r>
            <a:r>
              <a:rPr lang="el-GR" dirty="0"/>
              <a:t>μΩ</a:t>
            </a:r>
            <a:r>
              <a:rPr lang="pt-BR" dirty="0"/>
              <a:t>m e não em m</a:t>
            </a:r>
            <a:r>
              <a:rPr lang="el-GR" dirty="0"/>
              <a:t>Ω</a:t>
            </a:r>
            <a:r>
              <a:rPr lang="pt-BR" dirty="0"/>
              <a:t>m. </a:t>
            </a:r>
          </a:p>
          <a:p>
            <a:r>
              <a:rPr lang="pt-BR" dirty="0"/>
              <a:t>Prata é 1,59*10</a:t>
            </a:r>
            <a:r>
              <a:rPr lang="pt-BR" baseline="30000" dirty="0"/>
              <a:t>-8</a:t>
            </a:r>
            <a:r>
              <a:rPr lang="pt-BR" dirty="0"/>
              <a:t> </a:t>
            </a:r>
            <a:r>
              <a:rPr lang="el-GR" dirty="0"/>
              <a:t>Ω</a:t>
            </a:r>
            <a:r>
              <a:rPr lang="pt-BR" dirty="0"/>
              <a:t>m</a:t>
            </a:r>
          </a:p>
          <a:p>
            <a:r>
              <a:rPr lang="pt-BR" dirty="0" err="1"/>
              <a:t>Germanio</a:t>
            </a:r>
            <a:r>
              <a:rPr lang="pt-BR" dirty="0"/>
              <a:t> é </a:t>
            </a:r>
            <a:r>
              <a:rPr lang="en-US" b="0" i="0" dirty="0">
                <a:solidFill>
                  <a:srgbClr val="202122"/>
                </a:solidFill>
                <a:effectLst/>
                <a:latin typeface="Arial" panose="020B0604020202020204" pitchFamily="34" charset="0"/>
              </a:rPr>
              <a:t>4.6×10</a:t>
            </a:r>
            <a:r>
              <a:rPr lang="en-US" b="0" i="0" baseline="30000" dirty="0">
                <a:solidFill>
                  <a:srgbClr val="202122"/>
                </a:solidFill>
                <a:effectLst/>
                <a:latin typeface="Arial" panose="020B0604020202020204" pitchFamily="34" charset="0"/>
              </a:rPr>
              <a:t>−1</a:t>
            </a:r>
            <a:r>
              <a:rPr lang="pt-BR" b="0" i="0" dirty="0">
                <a:solidFill>
                  <a:srgbClr val="202122"/>
                </a:solidFill>
                <a:effectLst/>
                <a:latin typeface="Arial" panose="020B0604020202020204" pitchFamily="34" charset="0"/>
              </a:rPr>
              <a:t> </a:t>
            </a:r>
            <a:r>
              <a:rPr lang="el-GR" dirty="0"/>
              <a:t>Ω</a:t>
            </a:r>
            <a:r>
              <a:rPr lang="pt-BR" dirty="0"/>
              <a:t>m</a:t>
            </a:r>
            <a:endParaRPr lang="en-US" dirty="0"/>
          </a:p>
        </p:txBody>
      </p:sp>
    </p:spTree>
    <p:extLst>
      <p:ext uri="{BB962C8B-B14F-4D97-AF65-F5344CB8AC3E}">
        <p14:creationId xmlns:p14="http://schemas.microsoft.com/office/powerpoint/2010/main" val="2271952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B1A6ADF-F54D-428D-8184-7777980537B8}"/>
              </a:ext>
            </a:extLst>
          </p:cNvPr>
          <p:cNvPicPr>
            <a:picLocks noChangeAspect="1"/>
          </p:cNvPicPr>
          <p:nvPr/>
        </p:nvPicPr>
        <p:blipFill>
          <a:blip r:embed="rId2"/>
          <a:stretch>
            <a:fillRect/>
          </a:stretch>
        </p:blipFill>
        <p:spPr>
          <a:xfrm>
            <a:off x="372590" y="834939"/>
            <a:ext cx="6773220" cy="5372850"/>
          </a:xfrm>
          <a:prstGeom prst="rect">
            <a:avLst/>
          </a:prstGeom>
        </p:spPr>
      </p:pic>
      <p:sp>
        <p:nvSpPr>
          <p:cNvPr id="4" name="CaixaDeTexto 3">
            <a:extLst>
              <a:ext uri="{FF2B5EF4-FFF2-40B4-BE49-F238E27FC236}">
                <a16:creationId xmlns:a16="http://schemas.microsoft.com/office/drawing/2014/main" id="{A9638E20-6C20-4344-ADA5-ABAFFDD2B441}"/>
              </a:ext>
            </a:extLst>
          </p:cNvPr>
          <p:cNvSpPr txBox="1"/>
          <p:nvPr/>
        </p:nvSpPr>
        <p:spPr>
          <a:xfrm>
            <a:off x="7767782" y="4049002"/>
            <a:ext cx="4051628" cy="1200329"/>
          </a:xfrm>
          <a:prstGeom prst="rect">
            <a:avLst/>
          </a:prstGeom>
          <a:noFill/>
        </p:spPr>
        <p:txBody>
          <a:bodyPr wrap="square" rtlCol="0">
            <a:spAutoFit/>
          </a:bodyPr>
          <a:lstStyle/>
          <a:p>
            <a:r>
              <a:rPr lang="pt-BR" dirty="0"/>
              <a:t>Pelo diagrama de fases, 5% de cobalto não deveria precipitar CoPt3, pois só está previsto entrar no campo bifásico abaixo de 200°C...</a:t>
            </a:r>
            <a:endParaRPr lang="en-US" dirty="0"/>
          </a:p>
        </p:txBody>
      </p:sp>
      <p:sp>
        <p:nvSpPr>
          <p:cNvPr id="5" name="Retângulo 4">
            <a:extLst>
              <a:ext uri="{FF2B5EF4-FFF2-40B4-BE49-F238E27FC236}">
                <a16:creationId xmlns:a16="http://schemas.microsoft.com/office/drawing/2014/main" id="{B7262751-1989-4FD8-869D-75B215780D84}"/>
              </a:ext>
            </a:extLst>
          </p:cNvPr>
          <p:cNvSpPr/>
          <p:nvPr/>
        </p:nvSpPr>
        <p:spPr>
          <a:xfrm>
            <a:off x="7767782" y="1255969"/>
            <a:ext cx="4051628" cy="2173031"/>
          </a:xfrm>
          <a:prstGeom prst="rect">
            <a:avLst/>
          </a:prstGeom>
        </p:spPr>
        <p:txBody>
          <a:bodyPr wrap="square">
            <a:spAutoFit/>
          </a:bodyPr>
          <a:lstStyle/>
          <a:p>
            <a:pPr>
              <a:lnSpc>
                <a:spcPts val="1800"/>
              </a:lnSpc>
            </a:pPr>
            <a:r>
              <a:rPr lang="pt-BR" sz="1600" dirty="0"/>
              <a:t>A </a:t>
            </a:r>
            <a:r>
              <a:rPr lang="pt-BR" sz="1600" dirty="0">
                <a:solidFill>
                  <a:srgbClr val="FF0000"/>
                </a:solidFill>
              </a:rPr>
              <a:t>liga de Pt-5%Co </a:t>
            </a:r>
            <a:r>
              <a:rPr lang="pt-BR" sz="1600" dirty="0"/>
              <a:t>foi originalmente desenvolvida para fundição de joias, pois a fluidez da liga fundida leva ao enchimento de peças fundidas complexas. Apresenta uma melhor cavidade de contração e, portanto, gera menos </a:t>
            </a:r>
            <a:r>
              <a:rPr lang="pt-BR" sz="1600" dirty="0" err="1"/>
              <a:t>microporosidades</a:t>
            </a:r>
            <a:r>
              <a:rPr lang="pt-BR" sz="1600" dirty="0"/>
              <a:t>. </a:t>
            </a:r>
          </a:p>
          <a:p>
            <a:pPr>
              <a:lnSpc>
                <a:spcPts val="1800"/>
              </a:lnSpc>
            </a:pPr>
            <a:r>
              <a:rPr lang="pt-BR" sz="1600" dirty="0"/>
              <a:t>É também levemente magnética, o que pode complicar a separação de limalhas de ferro durante a recuperação de sucata</a:t>
            </a:r>
            <a:r>
              <a:rPr lang="pt-BR" dirty="0"/>
              <a:t>. </a:t>
            </a:r>
          </a:p>
        </p:txBody>
      </p:sp>
    </p:spTree>
    <p:extLst>
      <p:ext uri="{BB962C8B-B14F-4D97-AF65-F5344CB8AC3E}">
        <p14:creationId xmlns:p14="http://schemas.microsoft.com/office/powerpoint/2010/main" val="3923902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E68973-03AE-42CF-8039-6DE9C09EB87E}"/>
              </a:ext>
            </a:extLst>
          </p:cNvPr>
          <p:cNvSpPr>
            <a:spLocks noGrp="1"/>
          </p:cNvSpPr>
          <p:nvPr>
            <p:ph type="title"/>
          </p:nvPr>
        </p:nvSpPr>
        <p:spPr/>
        <p:txBody>
          <a:bodyPr/>
          <a:lstStyle/>
          <a:p>
            <a:r>
              <a:rPr lang="pt-BR" b="1" dirty="0">
                <a:solidFill>
                  <a:schemeClr val="accent1"/>
                </a:solidFill>
              </a:rPr>
              <a:t>5.3 materiais com gradiente funcional</a:t>
            </a:r>
          </a:p>
        </p:txBody>
      </p:sp>
      <p:sp>
        <p:nvSpPr>
          <p:cNvPr id="3" name="Espaço Reservado para Conteúdo 2">
            <a:extLst>
              <a:ext uri="{FF2B5EF4-FFF2-40B4-BE49-F238E27FC236}">
                <a16:creationId xmlns:a16="http://schemas.microsoft.com/office/drawing/2014/main" id="{3FF48115-0F56-4410-B6DB-71FF7858B43B}"/>
              </a:ext>
            </a:extLst>
          </p:cNvPr>
          <p:cNvSpPr>
            <a:spLocks noGrp="1"/>
          </p:cNvSpPr>
          <p:nvPr>
            <p:ph idx="1"/>
          </p:nvPr>
        </p:nvSpPr>
        <p:spPr/>
        <p:txBody>
          <a:bodyPr>
            <a:normAutofit lnSpcReduction="10000"/>
          </a:bodyPr>
          <a:lstStyle/>
          <a:p>
            <a:r>
              <a:rPr lang="pt-BR" dirty="0"/>
              <a:t>São objetos com propriedades que variam com a posição, em geral devido à variação de composição química.</a:t>
            </a:r>
          </a:p>
          <a:p>
            <a:pPr lvl="1"/>
            <a:r>
              <a:rPr lang="pt-BR" dirty="0"/>
              <a:t>Aplicação de camadas é bem antiga: pintura, galvanização, </a:t>
            </a:r>
          </a:p>
          <a:p>
            <a:pPr lvl="1"/>
            <a:r>
              <a:rPr lang="pt-BR" dirty="0"/>
              <a:t>Uso de gradiente é mais novo, ainda que cementação seja milenar.</a:t>
            </a:r>
          </a:p>
          <a:p>
            <a:r>
              <a:rPr lang="pt-BR" dirty="0"/>
              <a:t>Aplicação inicial foi  produzir objetos capazes de suportar grandes gradientes térmicos.</a:t>
            </a:r>
          </a:p>
          <a:p>
            <a:r>
              <a:rPr lang="pt-BR" dirty="0"/>
              <a:t>Hoje, aplicações biomédicas já são comerciais. No caso de implantes de titânio: </a:t>
            </a:r>
          </a:p>
          <a:p>
            <a:pPr lvl="1"/>
            <a:r>
              <a:rPr lang="en-US" dirty="0" err="1"/>
              <a:t>Revestimento</a:t>
            </a:r>
            <a:r>
              <a:rPr lang="en-US" dirty="0"/>
              <a:t> com </a:t>
            </a:r>
            <a:r>
              <a:rPr lang="en-US" dirty="0" err="1"/>
              <a:t>hidroxiapatita</a:t>
            </a:r>
            <a:endParaRPr lang="en-US" dirty="0"/>
          </a:p>
          <a:p>
            <a:pPr lvl="1"/>
            <a:r>
              <a:rPr lang="en-US" dirty="0" err="1"/>
              <a:t>Modificações</a:t>
            </a:r>
            <a:r>
              <a:rPr lang="en-US" dirty="0"/>
              <a:t> </a:t>
            </a:r>
            <a:r>
              <a:rPr lang="en-US" dirty="0" err="1"/>
              <a:t>químicas</a:t>
            </a:r>
            <a:r>
              <a:rPr lang="en-US" dirty="0"/>
              <a:t> </a:t>
            </a:r>
          </a:p>
          <a:p>
            <a:pPr lvl="1"/>
            <a:r>
              <a:rPr lang="en-US" dirty="0" err="1"/>
              <a:t>Funcionalização</a:t>
            </a:r>
            <a:r>
              <a:rPr lang="en-US" dirty="0"/>
              <a:t> da </a:t>
            </a:r>
            <a:r>
              <a:rPr lang="en-US" dirty="0" err="1"/>
              <a:t>superfície</a:t>
            </a:r>
            <a:r>
              <a:rPr lang="en-US" dirty="0"/>
              <a:t> com </a:t>
            </a:r>
            <a:r>
              <a:rPr lang="en-US" dirty="0" err="1"/>
              <a:t>proteinas</a:t>
            </a:r>
            <a:r>
              <a:rPr lang="en-US" dirty="0"/>
              <a:t> </a:t>
            </a:r>
          </a:p>
          <a:p>
            <a:endParaRPr lang="pt-BR" dirty="0"/>
          </a:p>
        </p:txBody>
      </p:sp>
    </p:spTree>
    <p:extLst>
      <p:ext uri="{BB962C8B-B14F-4D97-AF65-F5344CB8AC3E}">
        <p14:creationId xmlns:p14="http://schemas.microsoft.com/office/powerpoint/2010/main" val="2004349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29122CF3-CAC8-495E-B6F6-5C1302A8D68E}"/>
              </a:ext>
            </a:extLst>
          </p:cNvPr>
          <p:cNvSpPr txBox="1"/>
          <p:nvPr/>
        </p:nvSpPr>
        <p:spPr>
          <a:xfrm>
            <a:off x="746620" y="285226"/>
            <a:ext cx="6890669" cy="584775"/>
          </a:xfrm>
          <a:prstGeom prst="rect">
            <a:avLst/>
          </a:prstGeom>
          <a:noFill/>
        </p:spPr>
        <p:txBody>
          <a:bodyPr wrap="none" rtlCol="0">
            <a:spAutoFit/>
          </a:bodyPr>
          <a:lstStyle/>
          <a:p>
            <a:r>
              <a:rPr lang="pt-BR" sz="3200" dirty="0">
                <a:solidFill>
                  <a:schemeClr val="accent1"/>
                </a:solidFill>
              </a:rPr>
              <a:t>5.3 FGM  </a:t>
            </a:r>
            <a:r>
              <a:rPr lang="pt-BR" sz="3200" dirty="0" err="1">
                <a:solidFill>
                  <a:schemeClr val="accent1"/>
                </a:solidFill>
              </a:rPr>
              <a:t>Functionally</a:t>
            </a:r>
            <a:r>
              <a:rPr lang="pt-BR" sz="3200" dirty="0">
                <a:solidFill>
                  <a:schemeClr val="accent1"/>
                </a:solidFill>
              </a:rPr>
              <a:t> </a:t>
            </a:r>
            <a:r>
              <a:rPr lang="pt-BR" sz="3200" dirty="0" err="1">
                <a:solidFill>
                  <a:schemeClr val="accent1"/>
                </a:solidFill>
              </a:rPr>
              <a:t>Graded</a:t>
            </a:r>
            <a:r>
              <a:rPr lang="pt-BR" sz="3200" dirty="0">
                <a:solidFill>
                  <a:schemeClr val="accent1"/>
                </a:solidFill>
              </a:rPr>
              <a:t> </a:t>
            </a:r>
            <a:r>
              <a:rPr lang="pt-BR" sz="3200" dirty="0" err="1">
                <a:solidFill>
                  <a:schemeClr val="accent1"/>
                </a:solidFill>
              </a:rPr>
              <a:t>Materials</a:t>
            </a:r>
            <a:r>
              <a:rPr lang="pt-BR" sz="3200" dirty="0">
                <a:solidFill>
                  <a:schemeClr val="accent1"/>
                </a:solidFill>
              </a:rPr>
              <a:t> </a:t>
            </a:r>
            <a:endParaRPr lang="en-US" sz="3200" dirty="0">
              <a:solidFill>
                <a:schemeClr val="accent1"/>
              </a:solidFill>
            </a:endParaRPr>
          </a:p>
        </p:txBody>
      </p:sp>
      <p:pic>
        <p:nvPicPr>
          <p:cNvPr id="4" name="Imagem 3">
            <a:extLst>
              <a:ext uri="{FF2B5EF4-FFF2-40B4-BE49-F238E27FC236}">
                <a16:creationId xmlns:a16="http://schemas.microsoft.com/office/drawing/2014/main" id="{F692A848-BFBE-4E46-BB63-F0ECBE01BD10}"/>
              </a:ext>
            </a:extLst>
          </p:cNvPr>
          <p:cNvPicPr>
            <a:picLocks noChangeAspect="1"/>
          </p:cNvPicPr>
          <p:nvPr/>
        </p:nvPicPr>
        <p:blipFill>
          <a:blip r:embed="rId2"/>
          <a:stretch>
            <a:fillRect/>
          </a:stretch>
        </p:blipFill>
        <p:spPr>
          <a:xfrm>
            <a:off x="344764" y="1045929"/>
            <a:ext cx="7106642" cy="4906060"/>
          </a:xfrm>
          <a:prstGeom prst="rect">
            <a:avLst/>
          </a:prstGeom>
        </p:spPr>
      </p:pic>
      <p:sp>
        <p:nvSpPr>
          <p:cNvPr id="7" name="CaixaDeTexto 6">
            <a:extLst>
              <a:ext uri="{FF2B5EF4-FFF2-40B4-BE49-F238E27FC236}">
                <a16:creationId xmlns:a16="http://schemas.microsoft.com/office/drawing/2014/main" id="{048AE169-6137-4A66-927D-E34EDE8FE550}"/>
              </a:ext>
            </a:extLst>
          </p:cNvPr>
          <p:cNvSpPr txBox="1"/>
          <p:nvPr/>
        </p:nvSpPr>
        <p:spPr>
          <a:xfrm>
            <a:off x="8063345" y="1237673"/>
            <a:ext cx="3999346" cy="5078313"/>
          </a:xfrm>
          <a:prstGeom prst="rect">
            <a:avLst/>
          </a:prstGeom>
          <a:noFill/>
        </p:spPr>
        <p:txBody>
          <a:bodyPr wrap="square" rtlCol="0">
            <a:spAutoFit/>
          </a:bodyPr>
          <a:lstStyle/>
          <a:p>
            <a:r>
              <a:rPr lang="en-US" b="0" i="0" dirty="0">
                <a:solidFill>
                  <a:srgbClr val="323232"/>
                </a:solidFill>
                <a:effectLst/>
                <a:latin typeface="NexusSerif"/>
              </a:rPr>
              <a:t>Fig. 1. Schematic diagrams illustrating: (a) discontinuous and (b) continuous </a:t>
            </a:r>
            <a:r>
              <a:rPr lang="en-US" b="0" i="0" dirty="0">
                <a:solidFill>
                  <a:srgbClr val="2E2E2E"/>
                </a:solidFill>
                <a:effectLst/>
                <a:latin typeface="NexusSerif"/>
                <a:hlinkClick r:id="rId3" tooltip="Learn more about FGMs from ScienceDirect's AI-generated Topic Pages"/>
              </a:rPr>
              <a:t>FGMs</a:t>
            </a:r>
            <a:r>
              <a:rPr lang="en-US" b="0" i="0" dirty="0">
                <a:solidFill>
                  <a:srgbClr val="323232"/>
                </a:solidFill>
                <a:effectLst/>
                <a:latin typeface="NexusSerif"/>
              </a:rPr>
              <a:t>, respectively. (c), (d) and (e) schematic diagrams showing discontinuous FGMs that contain interfaces with gradual change in composition, grain orientation and volume fractions of two types of second-phase particles, respectively. (f), (g) and (h) schematic diagrams showing continuous FGMs in absence of interfaces and with gradual change in grain size, fiber orientation and volume fraction of second-phase particles</a:t>
            </a:r>
          </a:p>
          <a:p>
            <a:endParaRPr lang="en-US" dirty="0">
              <a:solidFill>
                <a:srgbClr val="323232"/>
              </a:solidFill>
              <a:latin typeface="NexusSerif"/>
            </a:endParaRPr>
          </a:p>
          <a:p>
            <a:pPr algn="ctr"/>
            <a:r>
              <a:rPr lang="en-US" b="0" i="0" u="none" strike="noStrike" dirty="0">
                <a:solidFill>
                  <a:srgbClr val="505050"/>
                </a:solidFill>
                <a:effectLst/>
                <a:latin typeface="NexusSans"/>
                <a:hlinkClick r:id="rId4" tooltip="Go to Materials Science and Engineering: A on ScienceDirect"/>
              </a:rPr>
              <a:t>Materials Science and Engineering: A</a:t>
            </a:r>
            <a:endParaRPr lang="en-US" b="0" i="0" dirty="0">
              <a:solidFill>
                <a:srgbClr val="505050"/>
              </a:solidFill>
              <a:effectLst/>
              <a:latin typeface="NexusSans"/>
            </a:endParaRPr>
          </a:p>
          <a:p>
            <a:pPr algn="ctr"/>
            <a:r>
              <a:rPr lang="en-US" b="0" i="0" u="none" strike="noStrike" dirty="0">
                <a:solidFill>
                  <a:srgbClr val="0C7DBB"/>
                </a:solidFill>
                <a:effectLst/>
                <a:latin typeface="NexusSans"/>
                <a:hlinkClick r:id="rId5" tooltip="Go to table of contents for this volume/issue"/>
              </a:rPr>
              <a:t>Volume 764</a:t>
            </a:r>
            <a:r>
              <a:rPr lang="en-US" b="0" i="0" dirty="0">
                <a:solidFill>
                  <a:srgbClr val="2E2E2E"/>
                </a:solidFill>
                <a:effectLst/>
                <a:latin typeface="NexusSans"/>
              </a:rPr>
              <a:t>, 9 September 2019, 138209</a:t>
            </a:r>
          </a:p>
          <a:p>
            <a:endParaRPr lang="en-US" dirty="0"/>
          </a:p>
        </p:txBody>
      </p:sp>
    </p:spTree>
    <p:extLst>
      <p:ext uri="{BB962C8B-B14F-4D97-AF65-F5344CB8AC3E}">
        <p14:creationId xmlns:p14="http://schemas.microsoft.com/office/powerpoint/2010/main" val="1418849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D444A3E0-0097-48B4-BC4F-AF172075C8A5}"/>
              </a:ext>
            </a:extLst>
          </p:cNvPr>
          <p:cNvPicPr>
            <a:picLocks noChangeAspect="1"/>
          </p:cNvPicPr>
          <p:nvPr/>
        </p:nvPicPr>
        <p:blipFill>
          <a:blip r:embed="rId2"/>
          <a:stretch>
            <a:fillRect/>
          </a:stretch>
        </p:blipFill>
        <p:spPr>
          <a:xfrm>
            <a:off x="1023229" y="1542288"/>
            <a:ext cx="10145541" cy="4715533"/>
          </a:xfrm>
          <a:prstGeom prst="rect">
            <a:avLst/>
          </a:prstGeom>
        </p:spPr>
      </p:pic>
      <p:sp>
        <p:nvSpPr>
          <p:cNvPr id="4" name="CaixaDeTexto 3">
            <a:extLst>
              <a:ext uri="{FF2B5EF4-FFF2-40B4-BE49-F238E27FC236}">
                <a16:creationId xmlns:a16="http://schemas.microsoft.com/office/drawing/2014/main" id="{97CA1FCB-8451-4E65-80CA-0B30B80CAAD8}"/>
              </a:ext>
            </a:extLst>
          </p:cNvPr>
          <p:cNvSpPr txBox="1"/>
          <p:nvPr/>
        </p:nvSpPr>
        <p:spPr>
          <a:xfrm>
            <a:off x="794327" y="6382327"/>
            <a:ext cx="2515753" cy="369332"/>
          </a:xfrm>
          <a:prstGeom prst="rect">
            <a:avLst/>
          </a:prstGeom>
          <a:noFill/>
        </p:spPr>
        <p:txBody>
          <a:bodyPr wrap="none" rtlCol="0">
            <a:spAutoFit/>
          </a:bodyPr>
          <a:lstStyle/>
          <a:p>
            <a:r>
              <a:rPr lang="pt-BR" dirty="0"/>
              <a:t>Agradecimento ao Felipe</a:t>
            </a:r>
            <a:endParaRPr lang="en-US" dirty="0"/>
          </a:p>
        </p:txBody>
      </p:sp>
    </p:spTree>
    <p:extLst>
      <p:ext uri="{BB962C8B-B14F-4D97-AF65-F5344CB8AC3E}">
        <p14:creationId xmlns:p14="http://schemas.microsoft.com/office/powerpoint/2010/main" val="2309039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547FC1-A487-4E1C-AF43-62F5C14BA230}"/>
              </a:ext>
            </a:extLst>
          </p:cNvPr>
          <p:cNvSpPr>
            <a:spLocks noGrp="1"/>
          </p:cNvSpPr>
          <p:nvPr>
            <p:ph type="title"/>
          </p:nvPr>
        </p:nvSpPr>
        <p:spPr/>
        <p:txBody>
          <a:bodyPr/>
          <a:lstStyle/>
          <a:p>
            <a:r>
              <a:rPr lang="pt-BR" dirty="0"/>
              <a:t>5. M.A. de materiais especiais</a:t>
            </a:r>
          </a:p>
        </p:txBody>
      </p:sp>
      <p:sp>
        <p:nvSpPr>
          <p:cNvPr id="3" name="Espaço Reservado para Conteúdo 2">
            <a:extLst>
              <a:ext uri="{FF2B5EF4-FFF2-40B4-BE49-F238E27FC236}">
                <a16:creationId xmlns:a16="http://schemas.microsoft.com/office/drawing/2014/main" id="{07EE5D06-AD23-42B0-845F-877D72DA1FB6}"/>
              </a:ext>
            </a:extLst>
          </p:cNvPr>
          <p:cNvSpPr>
            <a:spLocks noGrp="1"/>
          </p:cNvSpPr>
          <p:nvPr>
            <p:ph idx="1"/>
          </p:nvPr>
        </p:nvSpPr>
        <p:spPr/>
        <p:txBody>
          <a:bodyPr/>
          <a:lstStyle/>
          <a:p>
            <a:r>
              <a:rPr lang="pt-BR" dirty="0" err="1"/>
              <a:t>Debroy</a:t>
            </a:r>
            <a:r>
              <a:rPr lang="pt-BR" dirty="0"/>
              <a:t> aborda 3 classes de materiais especiais </a:t>
            </a:r>
          </a:p>
          <a:p>
            <a:pPr lvl="1"/>
            <a:r>
              <a:rPr lang="pt-BR" dirty="0"/>
              <a:t>Ligas refratárias</a:t>
            </a:r>
          </a:p>
          <a:p>
            <a:pPr lvl="1"/>
            <a:r>
              <a:rPr lang="pt-BR" dirty="0"/>
              <a:t>Metais preciosos</a:t>
            </a:r>
          </a:p>
          <a:p>
            <a:pPr lvl="1"/>
            <a:r>
              <a:rPr lang="pt-BR" dirty="0"/>
              <a:t>Materiais com gradiente funcional</a:t>
            </a:r>
          </a:p>
          <a:p>
            <a:r>
              <a:rPr lang="pt-BR" dirty="0"/>
              <a:t>Outros?</a:t>
            </a:r>
          </a:p>
        </p:txBody>
      </p:sp>
    </p:spTree>
    <p:extLst>
      <p:ext uri="{BB962C8B-B14F-4D97-AF65-F5344CB8AC3E}">
        <p14:creationId xmlns:p14="http://schemas.microsoft.com/office/powerpoint/2010/main" val="32018019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5CC5F4-057C-4242-B718-34F7E1ED8F6B}"/>
              </a:ext>
            </a:extLst>
          </p:cNvPr>
          <p:cNvSpPr>
            <a:spLocks noGrp="1"/>
          </p:cNvSpPr>
          <p:nvPr>
            <p:ph type="title"/>
          </p:nvPr>
        </p:nvSpPr>
        <p:spPr/>
        <p:txBody>
          <a:bodyPr/>
          <a:lstStyle/>
          <a:p>
            <a:r>
              <a:rPr lang="pt-BR" b="1" dirty="0">
                <a:solidFill>
                  <a:schemeClr val="accent1"/>
                </a:solidFill>
              </a:rPr>
              <a:t>Não é fácil acertar o gradiente</a:t>
            </a:r>
          </a:p>
        </p:txBody>
      </p:sp>
      <p:sp>
        <p:nvSpPr>
          <p:cNvPr id="3" name="Espaço Reservado para Conteúdo 2">
            <a:extLst>
              <a:ext uri="{FF2B5EF4-FFF2-40B4-BE49-F238E27FC236}">
                <a16:creationId xmlns:a16="http://schemas.microsoft.com/office/drawing/2014/main" id="{8858CD65-1463-4CAB-8804-56559F94561C}"/>
              </a:ext>
            </a:extLst>
          </p:cNvPr>
          <p:cNvSpPr>
            <a:spLocks noGrp="1"/>
          </p:cNvSpPr>
          <p:nvPr>
            <p:ph idx="1"/>
          </p:nvPr>
        </p:nvSpPr>
        <p:spPr/>
        <p:txBody>
          <a:bodyPr/>
          <a:lstStyle/>
          <a:p>
            <a:r>
              <a:rPr lang="pt-BR" dirty="0"/>
              <a:t>A técnica mais usada é o DED com pó, mas PBF com pó e fio também.</a:t>
            </a:r>
          </a:p>
          <a:p>
            <a:endParaRPr lang="pt-BR" dirty="0"/>
          </a:p>
        </p:txBody>
      </p:sp>
      <p:pic>
        <p:nvPicPr>
          <p:cNvPr id="4" name="Imagem 3">
            <a:extLst>
              <a:ext uri="{FF2B5EF4-FFF2-40B4-BE49-F238E27FC236}">
                <a16:creationId xmlns:a16="http://schemas.microsoft.com/office/drawing/2014/main" id="{7E5496BA-BDC0-4005-801D-F78290269A44}"/>
              </a:ext>
            </a:extLst>
          </p:cNvPr>
          <p:cNvPicPr>
            <a:picLocks noChangeAspect="1"/>
          </p:cNvPicPr>
          <p:nvPr/>
        </p:nvPicPr>
        <p:blipFill>
          <a:blip r:embed="rId2"/>
          <a:stretch>
            <a:fillRect/>
          </a:stretch>
        </p:blipFill>
        <p:spPr>
          <a:xfrm>
            <a:off x="1170587" y="2276314"/>
            <a:ext cx="8801371" cy="3463304"/>
          </a:xfrm>
          <a:prstGeom prst="rect">
            <a:avLst/>
          </a:prstGeom>
        </p:spPr>
      </p:pic>
      <p:sp>
        <p:nvSpPr>
          <p:cNvPr id="5" name="CaixaDeTexto 4">
            <a:extLst>
              <a:ext uri="{FF2B5EF4-FFF2-40B4-BE49-F238E27FC236}">
                <a16:creationId xmlns:a16="http://schemas.microsoft.com/office/drawing/2014/main" id="{568C6959-B262-4647-93A9-36C2EBEAF6F9}"/>
              </a:ext>
            </a:extLst>
          </p:cNvPr>
          <p:cNvSpPr txBox="1"/>
          <p:nvPr/>
        </p:nvSpPr>
        <p:spPr>
          <a:xfrm>
            <a:off x="675249" y="5950634"/>
            <a:ext cx="8108758" cy="646331"/>
          </a:xfrm>
          <a:prstGeom prst="rect">
            <a:avLst/>
          </a:prstGeom>
          <a:noFill/>
        </p:spPr>
        <p:txBody>
          <a:bodyPr wrap="none" rtlCol="0">
            <a:spAutoFit/>
          </a:bodyPr>
          <a:lstStyle/>
          <a:p>
            <a:r>
              <a:rPr lang="pt-BR" dirty="0"/>
              <a:t>Exemplo aplicando inox 304 sobre Ti6Al4V por L-DED.</a:t>
            </a:r>
          </a:p>
          <a:p>
            <a:r>
              <a:rPr lang="pt-BR" dirty="0"/>
              <a:t>Trincou quando inox foi adicionado, devido ao surgimento de fase sigma, que é frágil.</a:t>
            </a:r>
          </a:p>
        </p:txBody>
      </p:sp>
    </p:spTree>
    <p:extLst>
      <p:ext uri="{BB962C8B-B14F-4D97-AF65-F5344CB8AC3E}">
        <p14:creationId xmlns:p14="http://schemas.microsoft.com/office/powerpoint/2010/main" val="2862116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5624BA46-B679-431E-A0EA-D86BD284CD80}"/>
              </a:ext>
            </a:extLst>
          </p:cNvPr>
          <p:cNvPicPr>
            <a:picLocks noChangeAspect="1"/>
          </p:cNvPicPr>
          <p:nvPr/>
        </p:nvPicPr>
        <p:blipFill>
          <a:blip r:embed="rId2"/>
          <a:stretch>
            <a:fillRect/>
          </a:stretch>
        </p:blipFill>
        <p:spPr>
          <a:xfrm>
            <a:off x="1829983" y="105321"/>
            <a:ext cx="9647062" cy="4486275"/>
          </a:xfrm>
          <a:prstGeom prst="rect">
            <a:avLst/>
          </a:prstGeom>
        </p:spPr>
      </p:pic>
      <p:sp>
        <p:nvSpPr>
          <p:cNvPr id="5" name="CaixaDeTexto 4">
            <a:extLst>
              <a:ext uri="{FF2B5EF4-FFF2-40B4-BE49-F238E27FC236}">
                <a16:creationId xmlns:a16="http://schemas.microsoft.com/office/drawing/2014/main" id="{44D9686E-D4C6-4B82-9DDC-2F3BC211894E}"/>
              </a:ext>
            </a:extLst>
          </p:cNvPr>
          <p:cNvSpPr txBox="1"/>
          <p:nvPr/>
        </p:nvSpPr>
        <p:spPr>
          <a:xfrm>
            <a:off x="773723" y="4881489"/>
            <a:ext cx="8568500" cy="1200329"/>
          </a:xfrm>
          <a:prstGeom prst="rect">
            <a:avLst/>
          </a:prstGeom>
          <a:noFill/>
        </p:spPr>
        <p:txBody>
          <a:bodyPr wrap="none" rtlCol="0">
            <a:spAutoFit/>
          </a:bodyPr>
          <a:lstStyle/>
          <a:p>
            <a:r>
              <a:rPr lang="pt-BR" dirty="0"/>
              <a:t>A mistura de 50% pó de V com 50% pó de Ti6-4 ainda gerava grão colunares com textura. </a:t>
            </a:r>
          </a:p>
          <a:p>
            <a:r>
              <a:rPr lang="pt-BR" dirty="0"/>
              <a:t>Quando introduziu 75% de V e 25% Ti6-4 mudou microestrutura.</a:t>
            </a:r>
          </a:p>
          <a:p>
            <a:r>
              <a:rPr lang="pt-BR" dirty="0"/>
              <a:t>A potência do laser foi insuficiente para fundir o vanádio, como mostra a figura.</a:t>
            </a:r>
          </a:p>
          <a:p>
            <a:r>
              <a:rPr lang="pt-BR" dirty="0" err="1"/>
              <a:t>Provavemente</a:t>
            </a:r>
            <a:r>
              <a:rPr lang="pt-BR" dirty="0"/>
              <a:t> interrompeu </a:t>
            </a:r>
            <a:r>
              <a:rPr lang="pt-BR" dirty="0" err="1"/>
              <a:t>epitaxialidade</a:t>
            </a:r>
            <a:r>
              <a:rPr lang="pt-BR" dirty="0"/>
              <a:t>.</a:t>
            </a:r>
          </a:p>
        </p:txBody>
      </p:sp>
    </p:spTree>
    <p:extLst>
      <p:ext uri="{BB962C8B-B14F-4D97-AF65-F5344CB8AC3E}">
        <p14:creationId xmlns:p14="http://schemas.microsoft.com/office/powerpoint/2010/main" val="1987583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3A29CA85-E9A5-48C7-ACCB-1E0F2306D79B}"/>
              </a:ext>
            </a:extLst>
          </p:cNvPr>
          <p:cNvPicPr>
            <a:picLocks noChangeAspect="1"/>
          </p:cNvPicPr>
          <p:nvPr/>
        </p:nvPicPr>
        <p:blipFill>
          <a:blip r:embed="rId2"/>
          <a:stretch>
            <a:fillRect/>
          </a:stretch>
        </p:blipFill>
        <p:spPr>
          <a:xfrm>
            <a:off x="211621" y="542681"/>
            <a:ext cx="9281844" cy="4456084"/>
          </a:xfrm>
          <a:prstGeom prst="rect">
            <a:avLst/>
          </a:prstGeom>
        </p:spPr>
      </p:pic>
      <p:sp>
        <p:nvSpPr>
          <p:cNvPr id="5" name="Espaço Reservado para Conteúdo 2">
            <a:extLst>
              <a:ext uri="{FF2B5EF4-FFF2-40B4-BE49-F238E27FC236}">
                <a16:creationId xmlns:a16="http://schemas.microsoft.com/office/drawing/2014/main" id="{11CA2870-7AB5-46E5-BFB4-72486665218F}"/>
              </a:ext>
            </a:extLst>
          </p:cNvPr>
          <p:cNvSpPr>
            <a:spLocks noGrp="1"/>
          </p:cNvSpPr>
          <p:nvPr>
            <p:ph idx="1"/>
          </p:nvPr>
        </p:nvSpPr>
        <p:spPr>
          <a:xfrm>
            <a:off x="838200" y="5210799"/>
            <a:ext cx="10515600" cy="1960590"/>
          </a:xfrm>
        </p:spPr>
        <p:txBody>
          <a:bodyPr>
            <a:normAutofit fontScale="55000" lnSpcReduction="20000"/>
          </a:bodyPr>
          <a:lstStyle/>
          <a:p>
            <a:r>
              <a:rPr lang="en-US" dirty="0"/>
              <a:t> </a:t>
            </a:r>
            <a:r>
              <a:rPr lang="pt-BR" dirty="0"/>
              <a:t>Implantes</a:t>
            </a:r>
            <a:r>
              <a:rPr lang="en-US" dirty="0"/>
              <a:t> de Ti64 com </a:t>
            </a:r>
            <a:r>
              <a:rPr lang="pt-BR" dirty="0"/>
              <a:t>revestimento</a:t>
            </a:r>
            <a:r>
              <a:rPr lang="en-US" dirty="0"/>
              <a:t> gradual de  Co-Cr-Mo </a:t>
            </a:r>
            <a:r>
              <a:rPr lang="pt-BR" dirty="0"/>
              <a:t>tem</a:t>
            </a:r>
            <a:r>
              <a:rPr lang="en-US" dirty="0"/>
              <a:t> </a:t>
            </a:r>
            <a:r>
              <a:rPr lang="pt-BR" dirty="0"/>
              <a:t>sido</a:t>
            </a:r>
            <a:r>
              <a:rPr lang="en-US" dirty="0"/>
              <a:t> </a:t>
            </a:r>
            <a:r>
              <a:rPr lang="pt-BR" dirty="0"/>
              <a:t>produzido</a:t>
            </a:r>
            <a:r>
              <a:rPr lang="en-US" dirty="0"/>
              <a:t> </a:t>
            </a:r>
            <a:r>
              <a:rPr lang="pt-BR" dirty="0"/>
              <a:t>usando</a:t>
            </a:r>
            <a:r>
              <a:rPr lang="en-US" dirty="0"/>
              <a:t> LENS. </a:t>
            </a:r>
            <a:r>
              <a:rPr lang="pt-BR" dirty="0"/>
              <a:t>Esses</a:t>
            </a:r>
            <a:r>
              <a:rPr lang="en-US" dirty="0"/>
              <a:t> </a:t>
            </a:r>
            <a:r>
              <a:rPr lang="pt-BR" dirty="0"/>
              <a:t>implantes</a:t>
            </a:r>
            <a:r>
              <a:rPr lang="en-US" dirty="0"/>
              <a:t> exibem um alto </a:t>
            </a:r>
            <a:r>
              <a:rPr lang="en-US" dirty="0" err="1"/>
              <a:t>grau</a:t>
            </a:r>
            <a:r>
              <a:rPr lang="en-US" dirty="0"/>
              <a:t>  de dureza com um </a:t>
            </a:r>
            <a:r>
              <a:rPr lang="pt-BR" dirty="0"/>
              <a:t>excelente</a:t>
            </a:r>
            <a:r>
              <a:rPr lang="en-US" dirty="0"/>
              <a:t> </a:t>
            </a:r>
            <a:r>
              <a:rPr lang="pt-BR" dirty="0"/>
              <a:t>interação</a:t>
            </a:r>
            <a:r>
              <a:rPr lang="en-US" dirty="0"/>
              <a:t> entre a </a:t>
            </a:r>
            <a:r>
              <a:rPr lang="pt-BR" dirty="0"/>
              <a:t>célula</a:t>
            </a:r>
            <a:r>
              <a:rPr lang="en-US" dirty="0"/>
              <a:t> do osso e outros </a:t>
            </a:r>
            <a:r>
              <a:rPr lang="pt-BR" dirty="0"/>
              <a:t>materiais</a:t>
            </a:r>
            <a:r>
              <a:rPr lang="en-US" dirty="0"/>
              <a:t>.[1]</a:t>
            </a:r>
          </a:p>
          <a:p>
            <a:r>
              <a:rPr lang="en-US" dirty="0"/>
              <a:t>A </a:t>
            </a:r>
            <a:r>
              <a:rPr lang="pt-BR" dirty="0"/>
              <a:t>composição</a:t>
            </a:r>
            <a:r>
              <a:rPr lang="en-US" dirty="0"/>
              <a:t> de Co-Cr-Mo </a:t>
            </a:r>
            <a:r>
              <a:rPr lang="pt-BR" dirty="0"/>
              <a:t>aumenta</a:t>
            </a:r>
            <a:r>
              <a:rPr lang="en-US" dirty="0"/>
              <a:t> </a:t>
            </a:r>
            <a:r>
              <a:rPr lang="pt-BR" dirty="0"/>
              <a:t>gradualmente</a:t>
            </a:r>
            <a:r>
              <a:rPr lang="en-US" dirty="0"/>
              <a:t> e </a:t>
            </a:r>
            <a:r>
              <a:rPr lang="pt-BR" dirty="0"/>
              <a:t>diminui</a:t>
            </a:r>
            <a:r>
              <a:rPr lang="en-US" dirty="0"/>
              <a:t> a </a:t>
            </a:r>
            <a:r>
              <a:rPr lang="pt-BR" dirty="0"/>
              <a:t>matéria</a:t>
            </a:r>
            <a:r>
              <a:rPr lang="en-US" dirty="0"/>
              <a:t> prima de TiAl4V. A </a:t>
            </a:r>
            <a:r>
              <a:rPr lang="pt-BR" dirty="0"/>
              <a:t>estrutura</a:t>
            </a:r>
            <a:r>
              <a:rPr lang="en-US" dirty="0"/>
              <a:t> gradual </a:t>
            </a:r>
            <a:r>
              <a:rPr lang="pt-BR" dirty="0"/>
              <a:t>exime</a:t>
            </a:r>
            <a:r>
              <a:rPr lang="en-US" dirty="0"/>
              <a:t> </a:t>
            </a:r>
            <a:r>
              <a:rPr lang="pt-BR" dirty="0"/>
              <a:t>uma</a:t>
            </a:r>
            <a:r>
              <a:rPr lang="en-US" dirty="0"/>
              <a:t> boa </a:t>
            </a:r>
            <a:r>
              <a:rPr lang="pt-BR" dirty="0"/>
              <a:t>ligação</a:t>
            </a:r>
            <a:r>
              <a:rPr lang="en-US" dirty="0"/>
              <a:t> entre as </a:t>
            </a:r>
            <a:r>
              <a:rPr lang="pt-BR" dirty="0"/>
              <a:t>camadas</a:t>
            </a:r>
            <a:r>
              <a:rPr lang="en-US" dirty="0"/>
              <a:t> </a:t>
            </a:r>
            <a:r>
              <a:rPr lang="pt-BR" dirty="0"/>
              <a:t>individuais</a:t>
            </a:r>
            <a:r>
              <a:rPr lang="en-US" dirty="0"/>
              <a:t> , </a:t>
            </a:r>
            <a:r>
              <a:rPr lang="pt-BR" dirty="0"/>
              <a:t>evitando</a:t>
            </a:r>
            <a:r>
              <a:rPr lang="en-US" dirty="0"/>
              <a:t> que um </a:t>
            </a:r>
            <a:r>
              <a:rPr lang="pt-BR" dirty="0"/>
              <a:t>problema</a:t>
            </a:r>
            <a:r>
              <a:rPr lang="en-US" dirty="0"/>
              <a:t> de </a:t>
            </a:r>
            <a:r>
              <a:rPr lang="pt-BR" dirty="0"/>
              <a:t>trinca</a:t>
            </a:r>
            <a:r>
              <a:rPr lang="en-US" dirty="0"/>
              <a:t> </a:t>
            </a:r>
            <a:r>
              <a:rPr lang="pt-BR" dirty="0"/>
              <a:t>ocorra</a:t>
            </a:r>
            <a:r>
              <a:rPr lang="en-US" dirty="0"/>
              <a:t> entre a </a:t>
            </a:r>
            <a:r>
              <a:rPr lang="pt-BR" dirty="0"/>
              <a:t>camada</a:t>
            </a:r>
            <a:r>
              <a:rPr lang="en-US" dirty="0"/>
              <a:t> 100% Ti64 e 100% Co-Cr-Mo[1]</a:t>
            </a:r>
          </a:p>
          <a:p>
            <a:endParaRPr lang="en-US" dirty="0"/>
          </a:p>
          <a:p>
            <a:r>
              <a:rPr lang="en-US" dirty="0"/>
              <a:t>Laser Metal Deposition (LMD) also known as </a:t>
            </a:r>
            <a:r>
              <a:rPr lang="pt-BR" dirty="0"/>
              <a:t>Laser Engineered Net </a:t>
            </a:r>
            <a:r>
              <a:rPr lang="en-US" dirty="0"/>
              <a:t>Shaping</a:t>
            </a:r>
            <a:r>
              <a:rPr lang="pt-BR" dirty="0"/>
              <a:t> (LENS)[1]</a:t>
            </a:r>
          </a:p>
        </p:txBody>
      </p:sp>
      <p:sp>
        <p:nvSpPr>
          <p:cNvPr id="2" name="CaixaDeTexto 1">
            <a:extLst>
              <a:ext uri="{FF2B5EF4-FFF2-40B4-BE49-F238E27FC236}">
                <a16:creationId xmlns:a16="http://schemas.microsoft.com/office/drawing/2014/main" id="{ECF11744-68C7-43C8-A161-E39AD34C8108}"/>
              </a:ext>
            </a:extLst>
          </p:cNvPr>
          <p:cNvSpPr txBox="1"/>
          <p:nvPr/>
        </p:nvSpPr>
        <p:spPr>
          <a:xfrm>
            <a:off x="1205948" y="159439"/>
            <a:ext cx="184731" cy="369332"/>
          </a:xfrm>
          <a:prstGeom prst="rect">
            <a:avLst/>
          </a:prstGeom>
          <a:noFill/>
        </p:spPr>
        <p:txBody>
          <a:bodyPr wrap="none" rtlCol="0">
            <a:spAutoFit/>
          </a:bodyPr>
          <a:lstStyle/>
          <a:p>
            <a:endParaRPr lang="pt-BR" dirty="0"/>
          </a:p>
        </p:txBody>
      </p:sp>
    </p:spTree>
    <p:extLst>
      <p:ext uri="{BB962C8B-B14F-4D97-AF65-F5344CB8AC3E}">
        <p14:creationId xmlns:p14="http://schemas.microsoft.com/office/powerpoint/2010/main" val="3979224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Autofit/>
          </a:bodyPr>
          <a:lstStyle/>
          <a:p>
            <a:br>
              <a:rPr lang="pt-BR" sz="4400" dirty="0"/>
            </a:br>
            <a:r>
              <a:rPr lang="pt-BR" sz="4400" dirty="0">
                <a:solidFill>
                  <a:schemeClr val="accent1"/>
                </a:solidFill>
              </a:rPr>
              <a:t>Manufatura Híbrida</a:t>
            </a:r>
            <a:br>
              <a:rPr lang="pt-BR" sz="4400" dirty="0"/>
            </a:br>
            <a:endParaRPr lang="pt-BR" sz="4400" dirty="0"/>
          </a:p>
        </p:txBody>
      </p:sp>
      <p:sp>
        <p:nvSpPr>
          <p:cNvPr id="3" name="Subtítulo 2"/>
          <p:cNvSpPr>
            <a:spLocks noGrp="1"/>
          </p:cNvSpPr>
          <p:nvPr>
            <p:ph type="subTitle" idx="1"/>
          </p:nvPr>
        </p:nvSpPr>
        <p:spPr/>
        <p:txBody>
          <a:bodyPr>
            <a:normAutofit lnSpcReduction="10000"/>
          </a:bodyPr>
          <a:lstStyle/>
          <a:p>
            <a:r>
              <a:rPr lang="pt-BR" dirty="0"/>
              <a:t>Case de aplicação de MA na indústria de moldes</a:t>
            </a:r>
          </a:p>
          <a:p>
            <a:endParaRPr lang="pt-BR" dirty="0"/>
          </a:p>
          <a:p>
            <a:pPr algn="r"/>
            <a:r>
              <a:rPr lang="pt-BR" dirty="0"/>
              <a:t>Por Cristiane Sales Gonçalves, </a:t>
            </a:r>
          </a:p>
          <a:p>
            <a:pPr algn="r"/>
            <a:r>
              <a:rPr lang="pt-BR" dirty="0"/>
              <a:t>Aluna do curso no 1º semestre de 2020 </a:t>
            </a:r>
          </a:p>
        </p:txBody>
      </p:sp>
    </p:spTree>
    <p:extLst>
      <p:ext uri="{BB962C8B-B14F-4D97-AF65-F5344CB8AC3E}">
        <p14:creationId xmlns:p14="http://schemas.microsoft.com/office/powerpoint/2010/main" val="2501660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u="sng" dirty="0"/>
              <a:t>Aplicação:</a:t>
            </a:r>
            <a:r>
              <a:rPr lang="pt-BR" dirty="0"/>
              <a:t> </a:t>
            </a:r>
            <a:br>
              <a:rPr lang="pt-BR" dirty="0"/>
            </a:br>
            <a:r>
              <a:rPr lang="pt-BR" dirty="0"/>
              <a:t>Machos para moldes de injeção plástica</a:t>
            </a:r>
          </a:p>
        </p:txBody>
      </p:sp>
      <p:sp>
        <p:nvSpPr>
          <p:cNvPr id="4" name="Espaço Reservado para Texto 3"/>
          <p:cNvSpPr>
            <a:spLocks noGrp="1"/>
          </p:cNvSpPr>
          <p:nvPr>
            <p:ph type="body" sz="half" idx="2"/>
          </p:nvPr>
        </p:nvSpPr>
        <p:spPr/>
        <p:txBody>
          <a:bodyPr/>
          <a:lstStyle/>
          <a:p>
            <a:endParaRPr lang="pt-BR" dirty="0"/>
          </a:p>
          <a:p>
            <a:r>
              <a:rPr lang="pt-BR" dirty="0"/>
              <a:t>Molde: produzido por uma ferramentaria focada na fabricação de moldes para embalagens plásticas.</a:t>
            </a:r>
          </a:p>
          <a:p>
            <a:endParaRPr lang="pt-BR" dirty="0"/>
          </a:p>
          <a:p>
            <a:r>
              <a:rPr lang="pt-BR" dirty="0"/>
              <a:t>Ferramentaria especializado em atendimento de embalagens para indústria de produtos de limpeza e linha de higiene pessoal e cosméticos.</a:t>
            </a:r>
          </a:p>
        </p:txBody>
      </p:sp>
      <p:pic>
        <p:nvPicPr>
          <p:cNvPr id="7" name="Espaço Reservado para Conteúdo 6"/>
          <p:cNvPicPr>
            <a:picLocks noGrp="1" noChangeAspect="1"/>
          </p:cNvPicPr>
          <p:nvPr>
            <p:ph idx="1"/>
          </p:nvPr>
        </p:nvPicPr>
        <p:blipFill>
          <a:blip r:embed="rId2"/>
          <a:stretch>
            <a:fillRect/>
          </a:stretch>
        </p:blipFill>
        <p:spPr>
          <a:xfrm>
            <a:off x="5773460" y="1413164"/>
            <a:ext cx="4495746" cy="3412715"/>
          </a:xfrm>
          <a:prstGeom prst="rect">
            <a:avLst/>
          </a:prstGeom>
        </p:spPr>
      </p:pic>
    </p:spTree>
    <p:extLst>
      <p:ext uri="{BB962C8B-B14F-4D97-AF65-F5344CB8AC3E}">
        <p14:creationId xmlns:p14="http://schemas.microsoft.com/office/powerpoint/2010/main" val="2209979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2"/>
          <a:srcRect r="35409"/>
          <a:stretch/>
        </p:blipFill>
        <p:spPr>
          <a:xfrm>
            <a:off x="760491" y="1600160"/>
            <a:ext cx="6388454" cy="4343439"/>
          </a:xfrm>
          <a:prstGeom prst="rect">
            <a:avLst/>
          </a:prstGeom>
        </p:spPr>
      </p:pic>
      <p:sp>
        <p:nvSpPr>
          <p:cNvPr id="7" name="Título 1"/>
          <p:cNvSpPr txBox="1">
            <a:spLocks/>
          </p:cNvSpPr>
          <p:nvPr/>
        </p:nvSpPr>
        <p:spPr>
          <a:xfrm>
            <a:off x="839788" y="457200"/>
            <a:ext cx="7073928" cy="1600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u="sng" dirty="0"/>
              <a:t>Aplicação:</a:t>
            </a:r>
            <a:r>
              <a:rPr lang="pt-BR" sz="3200" dirty="0"/>
              <a:t> </a:t>
            </a:r>
            <a:br>
              <a:rPr lang="pt-BR" sz="3200" dirty="0"/>
            </a:br>
            <a:r>
              <a:rPr lang="pt-BR" sz="3200" dirty="0"/>
              <a:t>Machos para moldes de injeção plástica</a:t>
            </a:r>
          </a:p>
        </p:txBody>
      </p:sp>
      <p:sp>
        <p:nvSpPr>
          <p:cNvPr id="8" name="Retângulo 7"/>
          <p:cNvSpPr/>
          <p:nvPr/>
        </p:nvSpPr>
        <p:spPr>
          <a:xfrm>
            <a:off x="7228242" y="2057400"/>
            <a:ext cx="2643447" cy="939338"/>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Figura em </a:t>
            </a:r>
            <a:r>
              <a:rPr lang="pt-BR" dirty="0" err="1">
                <a:solidFill>
                  <a:schemeClr val="tx1"/>
                </a:solidFill>
              </a:rPr>
              <a:t>maraging</a:t>
            </a:r>
            <a:r>
              <a:rPr lang="pt-BR" dirty="0">
                <a:solidFill>
                  <a:schemeClr val="tx1"/>
                </a:solidFill>
              </a:rPr>
              <a:t> 300 manufatura aditiva</a:t>
            </a:r>
          </a:p>
          <a:p>
            <a:pPr algn="ctr"/>
            <a:r>
              <a:rPr lang="pt-BR" dirty="0">
                <a:solidFill>
                  <a:schemeClr val="tx1"/>
                </a:solidFill>
              </a:rPr>
              <a:t>Dureza: 54-55 HRC</a:t>
            </a:r>
          </a:p>
        </p:txBody>
      </p:sp>
      <p:sp>
        <p:nvSpPr>
          <p:cNvPr id="9" name="Retângulo 8"/>
          <p:cNvSpPr/>
          <p:nvPr/>
        </p:nvSpPr>
        <p:spPr>
          <a:xfrm>
            <a:off x="7228241" y="3943928"/>
            <a:ext cx="2643447" cy="939338"/>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Base em aço inox AISI 420 Manufatura subtrativa</a:t>
            </a:r>
          </a:p>
          <a:p>
            <a:pPr algn="ctr"/>
            <a:r>
              <a:rPr lang="pt-BR" dirty="0">
                <a:solidFill>
                  <a:schemeClr val="tx1"/>
                </a:solidFill>
              </a:rPr>
              <a:t>Dureza: 47-48 HRC</a:t>
            </a:r>
          </a:p>
        </p:txBody>
      </p:sp>
      <p:sp>
        <p:nvSpPr>
          <p:cNvPr id="10" name="Retângulo 9"/>
          <p:cNvSpPr/>
          <p:nvPr/>
        </p:nvSpPr>
        <p:spPr>
          <a:xfrm>
            <a:off x="839788" y="5943599"/>
            <a:ext cx="11352211" cy="369332"/>
          </a:xfrm>
          <a:prstGeom prst="rect">
            <a:avLst/>
          </a:prstGeom>
        </p:spPr>
        <p:txBody>
          <a:bodyPr wrap="square">
            <a:spAutoFit/>
          </a:bodyPr>
          <a:lstStyle/>
          <a:p>
            <a:r>
              <a:rPr lang="pt-BR" dirty="0"/>
              <a:t>Objetivo do projeto: Dimensionar canais de refrigeração, para reduzir tempo de ciclo, aumentando produtividade</a:t>
            </a:r>
          </a:p>
        </p:txBody>
      </p:sp>
    </p:spTree>
    <p:extLst>
      <p:ext uri="{BB962C8B-B14F-4D97-AF65-F5344CB8AC3E}">
        <p14:creationId xmlns:p14="http://schemas.microsoft.com/office/powerpoint/2010/main" val="1983010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839788" y="457200"/>
            <a:ext cx="7073928" cy="6326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u="sng" dirty="0"/>
              <a:t>Informações dos materiais:</a:t>
            </a:r>
            <a:r>
              <a:rPr lang="pt-BR" sz="3200" dirty="0"/>
              <a:t> </a:t>
            </a:r>
            <a:br>
              <a:rPr lang="pt-BR" sz="3200" dirty="0"/>
            </a:br>
            <a:endParaRPr lang="pt-BR" sz="3200" dirty="0"/>
          </a:p>
        </p:txBody>
      </p:sp>
      <p:graphicFrame>
        <p:nvGraphicFramePr>
          <p:cNvPr id="2" name="Tabela 1"/>
          <p:cNvGraphicFramePr>
            <a:graphicFrameLocks noGrp="1"/>
          </p:cNvGraphicFramePr>
          <p:nvPr/>
        </p:nvGraphicFramePr>
        <p:xfrm>
          <a:off x="551411" y="1698721"/>
          <a:ext cx="10738350" cy="1259840"/>
        </p:xfrm>
        <a:graphic>
          <a:graphicData uri="http://schemas.openxmlformats.org/drawingml/2006/table">
            <a:tbl>
              <a:tblPr firstRow="1" bandRow="1">
                <a:tableStyleId>{5C22544A-7EE6-4342-B048-85BDC9FD1C3A}</a:tableStyleId>
              </a:tblPr>
              <a:tblGrid>
                <a:gridCol w="1513268">
                  <a:extLst>
                    <a:ext uri="{9D8B030D-6E8A-4147-A177-3AD203B41FA5}">
                      <a16:colId xmlns:a16="http://schemas.microsoft.com/office/drawing/2014/main" val="3513788925"/>
                    </a:ext>
                  </a:extLst>
                </a:gridCol>
                <a:gridCol w="612019">
                  <a:extLst>
                    <a:ext uri="{9D8B030D-6E8A-4147-A177-3AD203B41FA5}">
                      <a16:colId xmlns:a16="http://schemas.microsoft.com/office/drawing/2014/main" val="2161810616"/>
                    </a:ext>
                  </a:extLst>
                </a:gridCol>
                <a:gridCol w="507077">
                  <a:extLst>
                    <a:ext uri="{9D8B030D-6E8A-4147-A177-3AD203B41FA5}">
                      <a16:colId xmlns:a16="http://schemas.microsoft.com/office/drawing/2014/main" val="1973198080"/>
                    </a:ext>
                  </a:extLst>
                </a:gridCol>
                <a:gridCol w="515389">
                  <a:extLst>
                    <a:ext uri="{9D8B030D-6E8A-4147-A177-3AD203B41FA5}">
                      <a16:colId xmlns:a16="http://schemas.microsoft.com/office/drawing/2014/main" val="1986407416"/>
                    </a:ext>
                  </a:extLst>
                </a:gridCol>
                <a:gridCol w="540327">
                  <a:extLst>
                    <a:ext uri="{9D8B030D-6E8A-4147-A177-3AD203B41FA5}">
                      <a16:colId xmlns:a16="http://schemas.microsoft.com/office/drawing/2014/main" val="355033871"/>
                    </a:ext>
                  </a:extLst>
                </a:gridCol>
                <a:gridCol w="515389">
                  <a:extLst>
                    <a:ext uri="{9D8B030D-6E8A-4147-A177-3AD203B41FA5}">
                      <a16:colId xmlns:a16="http://schemas.microsoft.com/office/drawing/2014/main" val="2030944319"/>
                    </a:ext>
                  </a:extLst>
                </a:gridCol>
                <a:gridCol w="697629">
                  <a:extLst>
                    <a:ext uri="{9D8B030D-6E8A-4147-A177-3AD203B41FA5}">
                      <a16:colId xmlns:a16="http://schemas.microsoft.com/office/drawing/2014/main" val="3577085663"/>
                    </a:ext>
                  </a:extLst>
                </a:gridCol>
                <a:gridCol w="628968">
                  <a:extLst>
                    <a:ext uri="{9D8B030D-6E8A-4147-A177-3AD203B41FA5}">
                      <a16:colId xmlns:a16="http://schemas.microsoft.com/office/drawing/2014/main" val="2480622205"/>
                    </a:ext>
                  </a:extLst>
                </a:gridCol>
                <a:gridCol w="538480">
                  <a:extLst>
                    <a:ext uri="{9D8B030D-6E8A-4147-A177-3AD203B41FA5}">
                      <a16:colId xmlns:a16="http://schemas.microsoft.com/office/drawing/2014/main" val="2349601842"/>
                    </a:ext>
                  </a:extLst>
                </a:gridCol>
                <a:gridCol w="770058">
                  <a:extLst>
                    <a:ext uri="{9D8B030D-6E8A-4147-A177-3AD203B41FA5}">
                      <a16:colId xmlns:a16="http://schemas.microsoft.com/office/drawing/2014/main" val="2288142077"/>
                    </a:ext>
                  </a:extLst>
                </a:gridCol>
                <a:gridCol w="706581">
                  <a:extLst>
                    <a:ext uri="{9D8B030D-6E8A-4147-A177-3AD203B41FA5}">
                      <a16:colId xmlns:a16="http://schemas.microsoft.com/office/drawing/2014/main" val="1553384531"/>
                    </a:ext>
                  </a:extLst>
                </a:gridCol>
                <a:gridCol w="731520">
                  <a:extLst>
                    <a:ext uri="{9D8B030D-6E8A-4147-A177-3AD203B41FA5}">
                      <a16:colId xmlns:a16="http://schemas.microsoft.com/office/drawing/2014/main" val="2227647816"/>
                    </a:ext>
                  </a:extLst>
                </a:gridCol>
                <a:gridCol w="698270">
                  <a:extLst>
                    <a:ext uri="{9D8B030D-6E8A-4147-A177-3AD203B41FA5}">
                      <a16:colId xmlns:a16="http://schemas.microsoft.com/office/drawing/2014/main" val="3989190056"/>
                    </a:ext>
                  </a:extLst>
                </a:gridCol>
                <a:gridCol w="581890">
                  <a:extLst>
                    <a:ext uri="{9D8B030D-6E8A-4147-A177-3AD203B41FA5}">
                      <a16:colId xmlns:a16="http://schemas.microsoft.com/office/drawing/2014/main" val="3409008779"/>
                    </a:ext>
                  </a:extLst>
                </a:gridCol>
                <a:gridCol w="623455">
                  <a:extLst>
                    <a:ext uri="{9D8B030D-6E8A-4147-A177-3AD203B41FA5}">
                      <a16:colId xmlns:a16="http://schemas.microsoft.com/office/drawing/2014/main" val="2988768200"/>
                    </a:ext>
                  </a:extLst>
                </a:gridCol>
                <a:gridCol w="558030">
                  <a:extLst>
                    <a:ext uri="{9D8B030D-6E8A-4147-A177-3AD203B41FA5}">
                      <a16:colId xmlns:a16="http://schemas.microsoft.com/office/drawing/2014/main" val="2488189024"/>
                    </a:ext>
                  </a:extLst>
                </a:gridCol>
              </a:tblGrid>
              <a:tr h="370840">
                <a:tc>
                  <a:txBody>
                    <a:bodyPr/>
                    <a:lstStyle/>
                    <a:p>
                      <a:pPr algn="ctr"/>
                      <a:r>
                        <a:rPr lang="pt-BR" dirty="0"/>
                        <a:t>Material</a:t>
                      </a:r>
                    </a:p>
                  </a:txBody>
                  <a:tcPr/>
                </a:tc>
                <a:tc>
                  <a:txBody>
                    <a:bodyPr/>
                    <a:lstStyle/>
                    <a:p>
                      <a:pPr algn="ctr"/>
                      <a:r>
                        <a:rPr lang="pt-BR" dirty="0"/>
                        <a:t>C</a:t>
                      </a:r>
                    </a:p>
                  </a:txBody>
                  <a:tcPr/>
                </a:tc>
                <a:tc>
                  <a:txBody>
                    <a:bodyPr/>
                    <a:lstStyle/>
                    <a:p>
                      <a:pPr algn="ctr"/>
                      <a:r>
                        <a:rPr lang="pt-BR" dirty="0"/>
                        <a:t>Mn</a:t>
                      </a:r>
                    </a:p>
                  </a:txBody>
                  <a:tcPr/>
                </a:tc>
                <a:tc>
                  <a:txBody>
                    <a:bodyPr/>
                    <a:lstStyle/>
                    <a:p>
                      <a:pPr algn="ctr"/>
                      <a:r>
                        <a:rPr lang="pt-BR" dirty="0"/>
                        <a:t>Si</a:t>
                      </a:r>
                    </a:p>
                  </a:txBody>
                  <a:tcPr/>
                </a:tc>
                <a:tc>
                  <a:txBody>
                    <a:bodyPr/>
                    <a:lstStyle/>
                    <a:p>
                      <a:pPr algn="ctr"/>
                      <a:r>
                        <a:rPr lang="pt-BR" dirty="0"/>
                        <a:t>P</a:t>
                      </a:r>
                    </a:p>
                  </a:txBody>
                  <a:tcPr/>
                </a:tc>
                <a:tc>
                  <a:txBody>
                    <a:bodyPr/>
                    <a:lstStyle/>
                    <a:p>
                      <a:pPr algn="ctr"/>
                      <a:r>
                        <a:rPr lang="pt-BR" dirty="0"/>
                        <a:t>S</a:t>
                      </a:r>
                    </a:p>
                  </a:txBody>
                  <a:tcPr/>
                </a:tc>
                <a:tc>
                  <a:txBody>
                    <a:bodyPr/>
                    <a:lstStyle/>
                    <a:p>
                      <a:pPr algn="ctr"/>
                      <a:r>
                        <a:rPr lang="pt-BR" dirty="0"/>
                        <a:t>Ni</a:t>
                      </a:r>
                    </a:p>
                  </a:txBody>
                  <a:tcPr/>
                </a:tc>
                <a:tc>
                  <a:txBody>
                    <a:bodyPr/>
                    <a:lstStyle/>
                    <a:p>
                      <a:pPr algn="ctr"/>
                      <a:r>
                        <a:rPr lang="pt-BR" dirty="0"/>
                        <a:t>Cr</a:t>
                      </a:r>
                    </a:p>
                  </a:txBody>
                  <a:tcPr/>
                </a:tc>
                <a:tc>
                  <a:txBody>
                    <a:bodyPr/>
                    <a:lstStyle/>
                    <a:p>
                      <a:pPr algn="ctr"/>
                      <a:r>
                        <a:rPr lang="pt-BR" dirty="0"/>
                        <a:t>V</a:t>
                      </a:r>
                    </a:p>
                  </a:txBody>
                  <a:tcPr/>
                </a:tc>
                <a:tc>
                  <a:txBody>
                    <a:bodyPr/>
                    <a:lstStyle/>
                    <a:p>
                      <a:pPr algn="ctr"/>
                      <a:r>
                        <a:rPr lang="pt-BR" dirty="0" err="1"/>
                        <a:t>Mo</a:t>
                      </a:r>
                      <a:endParaRPr lang="pt-BR" dirty="0"/>
                    </a:p>
                  </a:txBody>
                  <a:tcPr/>
                </a:tc>
                <a:tc>
                  <a:txBody>
                    <a:bodyPr/>
                    <a:lstStyle/>
                    <a:p>
                      <a:pPr algn="ctr"/>
                      <a:r>
                        <a:rPr lang="pt-BR" dirty="0" err="1"/>
                        <a:t>Co</a:t>
                      </a:r>
                      <a:endParaRPr lang="pt-BR" dirty="0"/>
                    </a:p>
                  </a:txBody>
                  <a:tcPr/>
                </a:tc>
                <a:tc>
                  <a:txBody>
                    <a:bodyPr/>
                    <a:lstStyle/>
                    <a:p>
                      <a:pPr algn="ctr"/>
                      <a:r>
                        <a:rPr lang="pt-BR" dirty="0"/>
                        <a:t>Ti</a:t>
                      </a:r>
                    </a:p>
                  </a:txBody>
                  <a:tcPr/>
                </a:tc>
                <a:tc>
                  <a:txBody>
                    <a:bodyPr/>
                    <a:lstStyle/>
                    <a:p>
                      <a:pPr algn="ctr"/>
                      <a:r>
                        <a:rPr lang="pt-BR" dirty="0"/>
                        <a:t>Al</a:t>
                      </a:r>
                    </a:p>
                  </a:txBody>
                  <a:tcPr/>
                </a:tc>
                <a:tc>
                  <a:txBody>
                    <a:bodyPr/>
                    <a:lstStyle/>
                    <a:p>
                      <a:pPr algn="ctr"/>
                      <a:r>
                        <a:rPr lang="pt-BR" dirty="0"/>
                        <a:t>Zr</a:t>
                      </a:r>
                    </a:p>
                  </a:txBody>
                  <a:tcPr/>
                </a:tc>
                <a:tc>
                  <a:txBody>
                    <a:bodyPr/>
                    <a:lstStyle/>
                    <a:p>
                      <a:pPr algn="ctr"/>
                      <a:r>
                        <a:rPr lang="pt-BR" dirty="0"/>
                        <a:t>B</a:t>
                      </a:r>
                    </a:p>
                  </a:txBody>
                  <a:tcPr/>
                </a:tc>
                <a:tc>
                  <a:txBody>
                    <a:bodyPr/>
                    <a:lstStyle/>
                    <a:p>
                      <a:pPr algn="ctr"/>
                      <a:r>
                        <a:rPr lang="pt-BR" dirty="0"/>
                        <a:t>Ca</a:t>
                      </a:r>
                    </a:p>
                  </a:txBody>
                  <a:tcPr/>
                </a:tc>
                <a:extLst>
                  <a:ext uri="{0D108BD9-81ED-4DB2-BD59-A6C34878D82A}">
                    <a16:rowId xmlns:a16="http://schemas.microsoft.com/office/drawing/2014/main" val="2620816459"/>
                  </a:ext>
                </a:extLst>
              </a:tr>
              <a:tr h="370840">
                <a:tc>
                  <a:txBody>
                    <a:bodyPr/>
                    <a:lstStyle/>
                    <a:p>
                      <a:pPr algn="ctr"/>
                      <a:r>
                        <a:rPr lang="pt-BR" dirty="0" err="1"/>
                        <a:t>Maraging</a:t>
                      </a:r>
                      <a:r>
                        <a:rPr lang="pt-BR" dirty="0"/>
                        <a:t> 300</a:t>
                      </a:r>
                    </a:p>
                  </a:txBody>
                  <a:tcPr/>
                </a:tc>
                <a:tc>
                  <a:txBody>
                    <a:bodyPr/>
                    <a:lstStyle/>
                    <a:p>
                      <a:pPr algn="ctr"/>
                      <a:r>
                        <a:rPr lang="pt-BR" sz="1400" dirty="0"/>
                        <a:t>Max 0,03</a:t>
                      </a:r>
                    </a:p>
                  </a:txBody>
                  <a:tcPr/>
                </a:tc>
                <a:tc>
                  <a:txBody>
                    <a:bodyPr/>
                    <a:lstStyle/>
                    <a:p>
                      <a:pPr algn="ctr"/>
                      <a:r>
                        <a:rPr lang="pt-BR" sz="1400" dirty="0"/>
                        <a:t>Max 0,10</a:t>
                      </a:r>
                    </a:p>
                  </a:txBody>
                  <a:tcPr/>
                </a:tc>
                <a:tc>
                  <a:txBody>
                    <a:bodyPr/>
                    <a:lstStyle/>
                    <a:p>
                      <a:pPr algn="ctr"/>
                      <a:r>
                        <a:rPr lang="pt-BR" sz="1400" dirty="0"/>
                        <a:t>Max 0,10</a:t>
                      </a:r>
                    </a:p>
                  </a:txBody>
                  <a:tcPr/>
                </a:tc>
                <a:tc>
                  <a:txBody>
                    <a:bodyPr/>
                    <a:lstStyle/>
                    <a:p>
                      <a:pPr algn="ctr"/>
                      <a:r>
                        <a:rPr lang="pt-BR" sz="1400" dirty="0"/>
                        <a:t>Max 0,01</a:t>
                      </a:r>
                    </a:p>
                  </a:txBody>
                  <a:tcPr/>
                </a:tc>
                <a:tc>
                  <a:txBody>
                    <a:bodyPr/>
                    <a:lstStyle/>
                    <a:p>
                      <a:pPr algn="ctr"/>
                      <a:r>
                        <a:rPr lang="pt-BR" sz="1400" dirty="0"/>
                        <a:t>Max 0,01</a:t>
                      </a:r>
                    </a:p>
                  </a:txBody>
                  <a:tcPr/>
                </a:tc>
                <a:tc>
                  <a:txBody>
                    <a:bodyPr/>
                    <a:lstStyle/>
                    <a:p>
                      <a:pPr algn="ctr"/>
                      <a:r>
                        <a:rPr lang="pt-BR" sz="1400" dirty="0"/>
                        <a:t>18,00-19,00</a:t>
                      </a:r>
                    </a:p>
                  </a:txBody>
                  <a:tcPr/>
                </a:tc>
                <a:tc>
                  <a:txBody>
                    <a:bodyPr/>
                    <a:lstStyle/>
                    <a:p>
                      <a:pPr algn="ctr"/>
                      <a:r>
                        <a:rPr lang="pt-BR" sz="1400" dirty="0"/>
                        <a:t>-</a:t>
                      </a:r>
                    </a:p>
                  </a:txBody>
                  <a:tcPr/>
                </a:tc>
                <a:tc>
                  <a:txBody>
                    <a:bodyPr/>
                    <a:lstStyle/>
                    <a:p>
                      <a:pPr algn="ctr"/>
                      <a:r>
                        <a:rPr lang="pt-BR" sz="1400" dirty="0"/>
                        <a:t>-</a:t>
                      </a:r>
                    </a:p>
                  </a:txBody>
                  <a:tcPr/>
                </a:tc>
                <a:tc>
                  <a:txBody>
                    <a:bodyPr/>
                    <a:lstStyle/>
                    <a:p>
                      <a:pPr algn="ctr"/>
                      <a:r>
                        <a:rPr lang="pt-BR" sz="1400" dirty="0"/>
                        <a:t>4,60-5,20</a:t>
                      </a:r>
                    </a:p>
                  </a:txBody>
                  <a:tcPr/>
                </a:tc>
                <a:tc>
                  <a:txBody>
                    <a:bodyPr/>
                    <a:lstStyle/>
                    <a:p>
                      <a:pPr algn="ctr"/>
                      <a:r>
                        <a:rPr lang="pt-BR" sz="1400" dirty="0"/>
                        <a:t>8,50-9,50</a:t>
                      </a:r>
                    </a:p>
                  </a:txBody>
                  <a:tcPr/>
                </a:tc>
                <a:tc>
                  <a:txBody>
                    <a:bodyPr/>
                    <a:lstStyle/>
                    <a:p>
                      <a:pPr algn="ctr"/>
                      <a:r>
                        <a:rPr lang="pt-BR" sz="1400" dirty="0"/>
                        <a:t>0,50-0,80</a:t>
                      </a:r>
                    </a:p>
                  </a:txBody>
                  <a:tcPr/>
                </a:tc>
                <a:tc>
                  <a:txBody>
                    <a:bodyPr/>
                    <a:lstStyle/>
                    <a:p>
                      <a:pPr algn="ctr"/>
                      <a:r>
                        <a:rPr lang="pt-BR" sz="1400" dirty="0"/>
                        <a:t>0,05-0,15</a:t>
                      </a:r>
                    </a:p>
                  </a:txBody>
                  <a:tcPr/>
                </a:tc>
                <a:tc>
                  <a:txBody>
                    <a:bodyPr/>
                    <a:lstStyle/>
                    <a:p>
                      <a:pPr algn="ctr"/>
                      <a:r>
                        <a:rPr lang="pt-BR" sz="1400" dirty="0"/>
                        <a:t>Max 0,03</a:t>
                      </a:r>
                    </a:p>
                  </a:txBody>
                  <a:tcPr/>
                </a:tc>
                <a:tc>
                  <a:txBody>
                    <a:bodyPr/>
                    <a:lstStyle/>
                    <a:p>
                      <a:pPr algn="ctr"/>
                      <a:r>
                        <a:rPr lang="pt-BR" sz="1400" dirty="0"/>
                        <a:t>Max 0,003</a:t>
                      </a:r>
                    </a:p>
                  </a:txBody>
                  <a:tcPr/>
                </a:tc>
                <a:tc>
                  <a:txBody>
                    <a:bodyPr/>
                    <a:lstStyle/>
                    <a:p>
                      <a:pPr algn="ctr"/>
                      <a:r>
                        <a:rPr lang="pt-BR" sz="1400" dirty="0"/>
                        <a:t>Max 0,05</a:t>
                      </a:r>
                    </a:p>
                  </a:txBody>
                  <a:tcPr/>
                </a:tc>
                <a:extLst>
                  <a:ext uri="{0D108BD9-81ED-4DB2-BD59-A6C34878D82A}">
                    <a16:rowId xmlns:a16="http://schemas.microsoft.com/office/drawing/2014/main" val="3822631160"/>
                  </a:ext>
                </a:extLst>
              </a:tr>
              <a:tr h="370840">
                <a:tc>
                  <a:txBody>
                    <a:bodyPr/>
                    <a:lstStyle/>
                    <a:p>
                      <a:pPr algn="ctr"/>
                      <a:r>
                        <a:rPr lang="pt-BR" dirty="0"/>
                        <a:t>AISI 420</a:t>
                      </a:r>
                    </a:p>
                  </a:txBody>
                  <a:tcPr/>
                </a:tc>
                <a:tc>
                  <a:txBody>
                    <a:bodyPr/>
                    <a:lstStyle/>
                    <a:p>
                      <a:pPr algn="ctr"/>
                      <a:r>
                        <a:rPr lang="pt-BR" sz="1400" dirty="0"/>
                        <a:t>0,38</a:t>
                      </a:r>
                    </a:p>
                  </a:txBody>
                  <a:tcPr/>
                </a:tc>
                <a:tc>
                  <a:txBody>
                    <a:bodyPr/>
                    <a:lstStyle/>
                    <a:p>
                      <a:pPr algn="ctr"/>
                      <a:r>
                        <a:rPr lang="pt-BR" sz="1400" dirty="0"/>
                        <a:t>0,50</a:t>
                      </a:r>
                    </a:p>
                  </a:txBody>
                  <a:tcPr/>
                </a:tc>
                <a:tc>
                  <a:txBody>
                    <a:bodyPr/>
                    <a:lstStyle/>
                    <a:p>
                      <a:pPr algn="ctr"/>
                      <a:r>
                        <a:rPr lang="pt-BR" sz="1400" dirty="0"/>
                        <a:t>0,90</a:t>
                      </a:r>
                    </a:p>
                  </a:txBody>
                  <a:tcPr/>
                </a:tc>
                <a:tc>
                  <a:txBody>
                    <a:bodyPr/>
                    <a:lstStyle/>
                    <a:p>
                      <a:pPr algn="ctr"/>
                      <a:r>
                        <a:rPr lang="pt-BR" sz="1400" dirty="0"/>
                        <a:t>0,01</a:t>
                      </a:r>
                    </a:p>
                  </a:txBody>
                  <a:tcPr/>
                </a:tc>
                <a:tc>
                  <a:txBody>
                    <a:bodyPr/>
                    <a:lstStyle/>
                    <a:p>
                      <a:pPr algn="ctr"/>
                      <a:r>
                        <a:rPr lang="pt-BR" sz="1400" dirty="0"/>
                        <a:t>0,01</a:t>
                      </a:r>
                    </a:p>
                  </a:txBody>
                  <a:tcPr/>
                </a:tc>
                <a:tc>
                  <a:txBody>
                    <a:bodyPr/>
                    <a:lstStyle/>
                    <a:p>
                      <a:pPr algn="ctr"/>
                      <a:r>
                        <a:rPr lang="pt-BR" sz="1400" dirty="0"/>
                        <a:t>-</a:t>
                      </a:r>
                    </a:p>
                  </a:txBody>
                  <a:tcPr/>
                </a:tc>
                <a:tc>
                  <a:txBody>
                    <a:bodyPr/>
                    <a:lstStyle/>
                    <a:p>
                      <a:pPr algn="ctr"/>
                      <a:r>
                        <a:rPr lang="pt-BR" sz="1400" dirty="0"/>
                        <a:t>13,50</a:t>
                      </a:r>
                    </a:p>
                  </a:txBody>
                  <a:tcPr/>
                </a:tc>
                <a:tc>
                  <a:txBody>
                    <a:bodyPr/>
                    <a:lstStyle/>
                    <a:p>
                      <a:pPr algn="ctr"/>
                      <a:r>
                        <a:rPr lang="pt-BR" sz="1400" dirty="0"/>
                        <a:t>0,60</a:t>
                      </a:r>
                    </a:p>
                  </a:txBody>
                  <a:tcPr/>
                </a:tc>
                <a:tc>
                  <a:txBody>
                    <a:bodyPr/>
                    <a:lstStyle/>
                    <a:p>
                      <a:pPr algn="ctr"/>
                      <a:r>
                        <a:rPr lang="pt-BR" sz="1400" dirty="0"/>
                        <a:t>-</a:t>
                      </a:r>
                    </a:p>
                  </a:txBody>
                  <a:tcPr/>
                </a:tc>
                <a:tc>
                  <a:txBody>
                    <a:bodyPr/>
                    <a:lstStyle/>
                    <a:p>
                      <a:pPr algn="ctr"/>
                      <a:r>
                        <a:rPr lang="pt-BR" sz="1400" dirty="0"/>
                        <a:t>-</a:t>
                      </a:r>
                    </a:p>
                  </a:txBody>
                  <a:tcPr/>
                </a:tc>
                <a:tc>
                  <a:txBody>
                    <a:bodyPr/>
                    <a:lstStyle/>
                    <a:p>
                      <a:pPr algn="ctr"/>
                      <a:r>
                        <a:rPr lang="pt-BR" sz="1400" dirty="0"/>
                        <a:t>-</a:t>
                      </a:r>
                    </a:p>
                  </a:txBody>
                  <a:tcPr/>
                </a:tc>
                <a:tc>
                  <a:txBody>
                    <a:bodyPr/>
                    <a:lstStyle/>
                    <a:p>
                      <a:pPr algn="ctr"/>
                      <a:r>
                        <a:rPr lang="pt-BR" sz="1400" dirty="0"/>
                        <a:t>-</a:t>
                      </a:r>
                    </a:p>
                  </a:txBody>
                  <a:tcPr/>
                </a:tc>
                <a:tc>
                  <a:txBody>
                    <a:bodyPr/>
                    <a:lstStyle/>
                    <a:p>
                      <a:pPr algn="ctr"/>
                      <a:r>
                        <a:rPr lang="pt-BR" sz="1400" dirty="0"/>
                        <a:t>-</a:t>
                      </a:r>
                    </a:p>
                  </a:txBody>
                  <a:tcPr/>
                </a:tc>
                <a:tc>
                  <a:txBody>
                    <a:bodyPr/>
                    <a:lstStyle/>
                    <a:p>
                      <a:pPr algn="ctr"/>
                      <a:r>
                        <a:rPr lang="pt-BR" sz="1400" dirty="0"/>
                        <a:t>-</a:t>
                      </a:r>
                    </a:p>
                  </a:txBody>
                  <a:tcPr/>
                </a:tc>
                <a:tc>
                  <a:txBody>
                    <a:bodyPr/>
                    <a:lstStyle/>
                    <a:p>
                      <a:pPr algn="ctr"/>
                      <a:r>
                        <a:rPr lang="pt-BR" sz="1400" dirty="0"/>
                        <a:t>-</a:t>
                      </a:r>
                    </a:p>
                  </a:txBody>
                  <a:tcPr/>
                </a:tc>
                <a:extLst>
                  <a:ext uri="{0D108BD9-81ED-4DB2-BD59-A6C34878D82A}">
                    <a16:rowId xmlns:a16="http://schemas.microsoft.com/office/drawing/2014/main" val="2342616072"/>
                  </a:ext>
                </a:extLst>
              </a:tr>
            </a:tbl>
          </a:graphicData>
        </a:graphic>
      </p:graphicFrame>
      <p:sp>
        <p:nvSpPr>
          <p:cNvPr id="4" name="Retângulo 3"/>
          <p:cNvSpPr/>
          <p:nvPr/>
        </p:nvSpPr>
        <p:spPr>
          <a:xfrm>
            <a:off x="618675" y="1262887"/>
            <a:ext cx="9364911" cy="369332"/>
          </a:xfrm>
          <a:prstGeom prst="rect">
            <a:avLst/>
          </a:prstGeom>
        </p:spPr>
        <p:txBody>
          <a:bodyPr wrap="square">
            <a:spAutoFit/>
          </a:bodyPr>
          <a:lstStyle/>
          <a:p>
            <a:r>
              <a:rPr lang="pt-BR" dirty="0"/>
              <a:t>Tabela 1: Composição química nominal, % em peso, balanço em Fe</a:t>
            </a:r>
          </a:p>
        </p:txBody>
      </p:sp>
      <p:pic>
        <p:nvPicPr>
          <p:cNvPr id="5" name="Imagem 4"/>
          <p:cNvPicPr>
            <a:picLocks noChangeAspect="1"/>
          </p:cNvPicPr>
          <p:nvPr/>
        </p:nvPicPr>
        <p:blipFill>
          <a:blip r:embed="rId2"/>
          <a:stretch>
            <a:fillRect/>
          </a:stretch>
        </p:blipFill>
        <p:spPr>
          <a:xfrm>
            <a:off x="551411" y="3456348"/>
            <a:ext cx="3498705" cy="1167259"/>
          </a:xfrm>
          <a:prstGeom prst="rect">
            <a:avLst/>
          </a:prstGeom>
        </p:spPr>
      </p:pic>
      <p:pic>
        <p:nvPicPr>
          <p:cNvPr id="10" name="Imagem 9"/>
          <p:cNvPicPr>
            <a:picLocks noChangeAspect="1"/>
          </p:cNvPicPr>
          <p:nvPr/>
        </p:nvPicPr>
        <p:blipFill rotWithShape="1">
          <a:blip r:embed="rId3"/>
          <a:srcRect r="711"/>
          <a:stretch/>
        </p:blipFill>
        <p:spPr>
          <a:xfrm>
            <a:off x="618675" y="4921135"/>
            <a:ext cx="3114504" cy="1175041"/>
          </a:xfrm>
          <a:prstGeom prst="rect">
            <a:avLst/>
          </a:prstGeom>
        </p:spPr>
      </p:pic>
      <p:graphicFrame>
        <p:nvGraphicFramePr>
          <p:cNvPr id="11" name="Tabela 10"/>
          <p:cNvGraphicFramePr>
            <a:graphicFrameLocks noGrp="1"/>
          </p:cNvGraphicFramePr>
          <p:nvPr/>
        </p:nvGraphicFramePr>
        <p:xfrm>
          <a:off x="4780800" y="3538311"/>
          <a:ext cx="5701550" cy="2643762"/>
        </p:xfrm>
        <a:graphic>
          <a:graphicData uri="http://schemas.openxmlformats.org/drawingml/2006/table">
            <a:tbl>
              <a:tblPr firstRow="1" bandRow="1">
                <a:tableStyleId>{5C22544A-7EE6-4342-B048-85BDC9FD1C3A}</a:tableStyleId>
              </a:tblPr>
              <a:tblGrid>
                <a:gridCol w="2290563">
                  <a:extLst>
                    <a:ext uri="{9D8B030D-6E8A-4147-A177-3AD203B41FA5}">
                      <a16:colId xmlns:a16="http://schemas.microsoft.com/office/drawing/2014/main" val="1021750236"/>
                    </a:ext>
                  </a:extLst>
                </a:gridCol>
                <a:gridCol w="1630956">
                  <a:extLst>
                    <a:ext uri="{9D8B030D-6E8A-4147-A177-3AD203B41FA5}">
                      <a16:colId xmlns:a16="http://schemas.microsoft.com/office/drawing/2014/main" val="2394531150"/>
                    </a:ext>
                  </a:extLst>
                </a:gridCol>
                <a:gridCol w="1780031">
                  <a:extLst>
                    <a:ext uri="{9D8B030D-6E8A-4147-A177-3AD203B41FA5}">
                      <a16:colId xmlns:a16="http://schemas.microsoft.com/office/drawing/2014/main" val="320845055"/>
                    </a:ext>
                  </a:extLst>
                </a:gridCol>
              </a:tblGrid>
              <a:tr h="418548">
                <a:tc>
                  <a:txBody>
                    <a:bodyPr/>
                    <a:lstStyle/>
                    <a:p>
                      <a:pPr algn="ctr"/>
                      <a:r>
                        <a:rPr lang="pt-BR" sz="1600" dirty="0">
                          <a:solidFill>
                            <a:schemeClr val="tx1"/>
                          </a:solidFill>
                        </a:rPr>
                        <a:t>Material </a:t>
                      </a:r>
                    </a:p>
                  </a:txBody>
                  <a:tcPr marL="91419" marR="91419" marT="45724" marB="45724"/>
                </a:tc>
                <a:tc>
                  <a:txBody>
                    <a:bodyPr/>
                    <a:lstStyle/>
                    <a:p>
                      <a:pPr algn="ctr"/>
                      <a:r>
                        <a:rPr lang="pt-BR" sz="1600" dirty="0">
                          <a:solidFill>
                            <a:schemeClr val="tx1"/>
                          </a:solidFill>
                        </a:rPr>
                        <a:t>LE 0,2% (MPa) </a:t>
                      </a:r>
                    </a:p>
                  </a:txBody>
                  <a:tcPr marL="91419" marR="91419" marT="45724" marB="45724"/>
                </a:tc>
                <a:tc>
                  <a:txBody>
                    <a:bodyPr/>
                    <a:lstStyle/>
                    <a:p>
                      <a:pPr algn="ctr"/>
                      <a:r>
                        <a:rPr lang="pt-BR" sz="1600" dirty="0">
                          <a:solidFill>
                            <a:schemeClr val="tx1"/>
                          </a:solidFill>
                        </a:rPr>
                        <a:t>Dureza (HRC)</a:t>
                      </a:r>
                    </a:p>
                  </a:txBody>
                  <a:tcPr marL="91419" marR="91419" marT="45724" marB="45724"/>
                </a:tc>
                <a:extLst>
                  <a:ext uri="{0D108BD9-81ED-4DB2-BD59-A6C34878D82A}">
                    <a16:rowId xmlns:a16="http://schemas.microsoft.com/office/drawing/2014/main" val="3654168265"/>
                  </a:ext>
                </a:extLst>
              </a:tr>
              <a:tr h="370869">
                <a:tc>
                  <a:txBody>
                    <a:bodyPr/>
                    <a:lstStyle/>
                    <a:p>
                      <a:r>
                        <a:rPr lang="pt-BR" sz="1600" dirty="0"/>
                        <a:t>Aço 4340</a:t>
                      </a:r>
                    </a:p>
                  </a:txBody>
                  <a:tcPr marL="91419" marR="91419" marT="45724" marB="45724"/>
                </a:tc>
                <a:tc>
                  <a:txBody>
                    <a:bodyPr/>
                    <a:lstStyle/>
                    <a:p>
                      <a:pPr algn="ctr"/>
                      <a:r>
                        <a:rPr lang="pt-BR" sz="1600" dirty="0"/>
                        <a:t>1300</a:t>
                      </a:r>
                    </a:p>
                  </a:txBody>
                  <a:tcPr marL="91419" marR="91419" marT="45724" marB="45724"/>
                </a:tc>
                <a:tc>
                  <a:txBody>
                    <a:bodyPr/>
                    <a:lstStyle/>
                    <a:p>
                      <a:pPr algn="ctr"/>
                      <a:r>
                        <a:rPr lang="pt-BR" sz="1600" dirty="0"/>
                        <a:t>47</a:t>
                      </a:r>
                    </a:p>
                  </a:txBody>
                  <a:tcPr marL="91419" marR="91419" marT="45724" marB="45724"/>
                </a:tc>
                <a:extLst>
                  <a:ext uri="{0D108BD9-81ED-4DB2-BD59-A6C34878D82A}">
                    <a16:rowId xmlns:a16="http://schemas.microsoft.com/office/drawing/2014/main" val="3374936535"/>
                  </a:ext>
                </a:extLst>
              </a:tr>
              <a:tr h="370869">
                <a:tc>
                  <a:txBody>
                    <a:bodyPr/>
                    <a:lstStyle/>
                    <a:p>
                      <a:r>
                        <a:rPr lang="pt-BR" sz="1600" dirty="0"/>
                        <a:t>Aço 300M</a:t>
                      </a:r>
                    </a:p>
                  </a:txBody>
                  <a:tcPr marL="91419" marR="91419" marT="45724" marB="45724"/>
                </a:tc>
                <a:tc>
                  <a:txBody>
                    <a:bodyPr/>
                    <a:lstStyle/>
                    <a:p>
                      <a:pPr algn="ctr"/>
                      <a:r>
                        <a:rPr lang="pt-BR" sz="1600" dirty="0"/>
                        <a:t>1600</a:t>
                      </a:r>
                    </a:p>
                  </a:txBody>
                  <a:tcPr marL="91419" marR="91419" marT="45724" marB="45724"/>
                </a:tc>
                <a:tc>
                  <a:txBody>
                    <a:bodyPr/>
                    <a:lstStyle/>
                    <a:p>
                      <a:pPr algn="ctr"/>
                      <a:r>
                        <a:rPr lang="pt-BR" sz="1600" dirty="0"/>
                        <a:t>52</a:t>
                      </a:r>
                    </a:p>
                  </a:txBody>
                  <a:tcPr marL="91419" marR="91419" marT="45724" marB="45724"/>
                </a:tc>
                <a:extLst>
                  <a:ext uri="{0D108BD9-81ED-4DB2-BD59-A6C34878D82A}">
                    <a16:rowId xmlns:a16="http://schemas.microsoft.com/office/drawing/2014/main" val="3504305070"/>
                  </a:ext>
                </a:extLst>
              </a:tr>
              <a:tr h="370869">
                <a:tc>
                  <a:txBody>
                    <a:bodyPr/>
                    <a:lstStyle/>
                    <a:p>
                      <a:r>
                        <a:rPr lang="pt-BR" sz="1600" dirty="0"/>
                        <a:t>Aço Inox 304L</a:t>
                      </a:r>
                    </a:p>
                  </a:txBody>
                  <a:tcPr marL="91419" marR="91419" marT="45724" marB="45724"/>
                </a:tc>
                <a:tc>
                  <a:txBody>
                    <a:bodyPr/>
                    <a:lstStyle/>
                    <a:p>
                      <a:pPr algn="ctr"/>
                      <a:r>
                        <a:rPr lang="pt-BR" sz="1600" dirty="0"/>
                        <a:t>250</a:t>
                      </a:r>
                    </a:p>
                  </a:txBody>
                  <a:tcPr marL="91419" marR="91419" marT="45724" marB="45724"/>
                </a:tc>
                <a:tc>
                  <a:txBody>
                    <a:bodyPr/>
                    <a:lstStyle/>
                    <a:p>
                      <a:pPr algn="ctr"/>
                      <a:r>
                        <a:rPr lang="pt-BR" sz="1600" dirty="0"/>
                        <a:t>&lt;</a:t>
                      </a:r>
                      <a:r>
                        <a:rPr lang="pt-BR" sz="1600" baseline="0" dirty="0"/>
                        <a:t> 20</a:t>
                      </a:r>
                      <a:endParaRPr lang="pt-BR" sz="1600" dirty="0"/>
                    </a:p>
                  </a:txBody>
                  <a:tcPr marL="91419" marR="91419" marT="45724" marB="45724"/>
                </a:tc>
                <a:extLst>
                  <a:ext uri="{0D108BD9-81ED-4DB2-BD59-A6C34878D82A}">
                    <a16:rowId xmlns:a16="http://schemas.microsoft.com/office/drawing/2014/main" val="1286521321"/>
                  </a:ext>
                </a:extLst>
              </a:tr>
              <a:tr h="370869">
                <a:tc>
                  <a:txBody>
                    <a:bodyPr/>
                    <a:lstStyle/>
                    <a:p>
                      <a:r>
                        <a:rPr lang="pt-BR" sz="1600" dirty="0"/>
                        <a:t>Aço Inox PH13-8Mo</a:t>
                      </a:r>
                    </a:p>
                  </a:txBody>
                  <a:tcPr marL="91419" marR="91419" marT="45724" marB="45724"/>
                </a:tc>
                <a:tc>
                  <a:txBody>
                    <a:bodyPr/>
                    <a:lstStyle/>
                    <a:p>
                      <a:pPr algn="ctr"/>
                      <a:r>
                        <a:rPr lang="pt-BR" sz="1600" dirty="0"/>
                        <a:t>1400</a:t>
                      </a:r>
                    </a:p>
                  </a:txBody>
                  <a:tcPr marL="91419" marR="91419" marT="45724" marB="45724"/>
                </a:tc>
                <a:tc>
                  <a:txBody>
                    <a:bodyPr/>
                    <a:lstStyle/>
                    <a:p>
                      <a:pPr algn="ctr"/>
                      <a:r>
                        <a:rPr lang="pt-BR" sz="1600" dirty="0"/>
                        <a:t>45</a:t>
                      </a:r>
                    </a:p>
                  </a:txBody>
                  <a:tcPr marL="91419" marR="91419" marT="45724" marB="45724"/>
                </a:tc>
                <a:extLst>
                  <a:ext uri="{0D108BD9-81ED-4DB2-BD59-A6C34878D82A}">
                    <a16:rowId xmlns:a16="http://schemas.microsoft.com/office/drawing/2014/main" val="2117425121"/>
                  </a:ext>
                </a:extLst>
              </a:tr>
              <a:tr h="370869">
                <a:tc>
                  <a:txBody>
                    <a:bodyPr/>
                    <a:lstStyle/>
                    <a:p>
                      <a:r>
                        <a:rPr lang="pt-BR" sz="1600" dirty="0"/>
                        <a:t>Maraging 250</a:t>
                      </a:r>
                    </a:p>
                  </a:txBody>
                  <a:tcPr marL="91419" marR="91419" marT="45724" marB="45724"/>
                </a:tc>
                <a:tc>
                  <a:txBody>
                    <a:bodyPr/>
                    <a:lstStyle/>
                    <a:p>
                      <a:pPr algn="ctr"/>
                      <a:r>
                        <a:rPr lang="pt-BR" sz="1600" dirty="0"/>
                        <a:t>1700</a:t>
                      </a:r>
                    </a:p>
                  </a:txBody>
                  <a:tcPr marL="91419" marR="91419" marT="45724" marB="45724"/>
                </a:tc>
                <a:tc>
                  <a:txBody>
                    <a:bodyPr/>
                    <a:lstStyle/>
                    <a:p>
                      <a:pPr algn="ctr"/>
                      <a:r>
                        <a:rPr lang="pt-BR" sz="1600" dirty="0"/>
                        <a:t>48</a:t>
                      </a:r>
                    </a:p>
                  </a:txBody>
                  <a:tcPr marL="91419" marR="91419" marT="45724" marB="45724"/>
                </a:tc>
                <a:extLst>
                  <a:ext uri="{0D108BD9-81ED-4DB2-BD59-A6C34878D82A}">
                    <a16:rowId xmlns:a16="http://schemas.microsoft.com/office/drawing/2014/main" val="1828564798"/>
                  </a:ext>
                </a:extLst>
              </a:tr>
              <a:tr h="370869">
                <a:tc>
                  <a:txBody>
                    <a:bodyPr/>
                    <a:lstStyle/>
                    <a:p>
                      <a:r>
                        <a:rPr lang="pt-BR" sz="1600" dirty="0"/>
                        <a:t>Maraging 350</a:t>
                      </a:r>
                    </a:p>
                  </a:txBody>
                  <a:tcPr marL="91419" marR="91419" marT="45724" marB="45724"/>
                </a:tc>
                <a:tc>
                  <a:txBody>
                    <a:bodyPr/>
                    <a:lstStyle/>
                    <a:p>
                      <a:pPr algn="ctr"/>
                      <a:r>
                        <a:rPr lang="pt-BR" sz="1600" dirty="0"/>
                        <a:t>2400</a:t>
                      </a:r>
                    </a:p>
                  </a:txBody>
                  <a:tcPr marL="91419" marR="91419" marT="45724" marB="45724"/>
                </a:tc>
                <a:tc>
                  <a:txBody>
                    <a:bodyPr/>
                    <a:lstStyle/>
                    <a:p>
                      <a:pPr algn="ctr"/>
                      <a:r>
                        <a:rPr lang="pt-BR" sz="1600" dirty="0"/>
                        <a:t>58</a:t>
                      </a:r>
                    </a:p>
                  </a:txBody>
                  <a:tcPr marL="91419" marR="91419" marT="45724" marB="45724"/>
                </a:tc>
                <a:extLst>
                  <a:ext uri="{0D108BD9-81ED-4DB2-BD59-A6C34878D82A}">
                    <a16:rowId xmlns:a16="http://schemas.microsoft.com/office/drawing/2014/main" val="2499373000"/>
                  </a:ext>
                </a:extLst>
              </a:tr>
            </a:tbl>
          </a:graphicData>
        </a:graphic>
      </p:graphicFrame>
      <p:sp>
        <p:nvSpPr>
          <p:cNvPr id="12" name="Retângulo 11"/>
          <p:cNvSpPr/>
          <p:nvPr/>
        </p:nvSpPr>
        <p:spPr>
          <a:xfrm>
            <a:off x="4780801" y="3168979"/>
            <a:ext cx="5108882" cy="369332"/>
          </a:xfrm>
          <a:prstGeom prst="rect">
            <a:avLst/>
          </a:prstGeom>
        </p:spPr>
        <p:txBody>
          <a:bodyPr wrap="square">
            <a:spAutoFit/>
          </a:bodyPr>
          <a:lstStyle/>
          <a:p>
            <a:r>
              <a:rPr lang="pt-BR" dirty="0"/>
              <a:t>Tabela 2: Dados comparativos. Dados Villares Metals</a:t>
            </a:r>
          </a:p>
        </p:txBody>
      </p:sp>
    </p:spTree>
    <p:extLst>
      <p:ext uri="{BB962C8B-B14F-4D97-AF65-F5344CB8AC3E}">
        <p14:creationId xmlns:p14="http://schemas.microsoft.com/office/powerpoint/2010/main" val="42791135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839788" y="457200"/>
            <a:ext cx="7073928" cy="6326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u="sng" dirty="0"/>
              <a:t>Informações do tratamento térmico:</a:t>
            </a:r>
            <a:r>
              <a:rPr lang="pt-BR" sz="3200" dirty="0"/>
              <a:t> </a:t>
            </a:r>
            <a:br>
              <a:rPr lang="pt-BR" sz="3200" dirty="0"/>
            </a:br>
            <a:endParaRPr lang="pt-BR" sz="3200" dirty="0"/>
          </a:p>
        </p:txBody>
      </p:sp>
      <p:sp>
        <p:nvSpPr>
          <p:cNvPr id="4" name="Retângulo 3"/>
          <p:cNvSpPr/>
          <p:nvPr/>
        </p:nvSpPr>
        <p:spPr>
          <a:xfrm>
            <a:off x="5598000" y="1218137"/>
            <a:ext cx="6358734" cy="369332"/>
          </a:xfrm>
          <a:prstGeom prst="rect">
            <a:avLst/>
          </a:prstGeom>
        </p:spPr>
        <p:txBody>
          <a:bodyPr wrap="square">
            <a:spAutoFit/>
          </a:bodyPr>
          <a:lstStyle/>
          <a:p>
            <a:r>
              <a:rPr lang="pt-BR" dirty="0"/>
              <a:t>Gráfico 1: Curva de revenimento do aço 420 para moldes plásticos</a:t>
            </a:r>
          </a:p>
        </p:txBody>
      </p:sp>
      <p:pic>
        <p:nvPicPr>
          <p:cNvPr id="3" name="Imagem 2"/>
          <p:cNvPicPr>
            <a:picLocks noChangeAspect="1"/>
          </p:cNvPicPr>
          <p:nvPr/>
        </p:nvPicPr>
        <p:blipFill>
          <a:blip r:embed="rId2"/>
          <a:stretch>
            <a:fillRect/>
          </a:stretch>
        </p:blipFill>
        <p:spPr>
          <a:xfrm>
            <a:off x="635301" y="1687222"/>
            <a:ext cx="5251291" cy="1779185"/>
          </a:xfrm>
          <a:prstGeom prst="rect">
            <a:avLst/>
          </a:prstGeom>
        </p:spPr>
      </p:pic>
      <p:pic>
        <p:nvPicPr>
          <p:cNvPr id="6" name="Imagem 5"/>
          <p:cNvPicPr>
            <a:picLocks noChangeAspect="1"/>
          </p:cNvPicPr>
          <p:nvPr/>
        </p:nvPicPr>
        <p:blipFill>
          <a:blip r:embed="rId3"/>
          <a:stretch>
            <a:fillRect/>
          </a:stretch>
        </p:blipFill>
        <p:spPr>
          <a:xfrm>
            <a:off x="6877656" y="1609733"/>
            <a:ext cx="3671714" cy="3364489"/>
          </a:xfrm>
          <a:prstGeom prst="rect">
            <a:avLst/>
          </a:prstGeom>
        </p:spPr>
      </p:pic>
      <p:sp>
        <p:nvSpPr>
          <p:cNvPr id="8" name="Seta para Baixo 7"/>
          <p:cNvSpPr/>
          <p:nvPr/>
        </p:nvSpPr>
        <p:spPr>
          <a:xfrm>
            <a:off x="2427316" y="3566160"/>
            <a:ext cx="423950" cy="10141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p:cNvSpPr/>
          <p:nvPr/>
        </p:nvSpPr>
        <p:spPr>
          <a:xfrm>
            <a:off x="315009" y="4673320"/>
            <a:ext cx="10425035" cy="923330"/>
          </a:xfrm>
          <a:prstGeom prst="rect">
            <a:avLst/>
          </a:prstGeom>
        </p:spPr>
        <p:txBody>
          <a:bodyPr wrap="square">
            <a:spAutoFit/>
          </a:bodyPr>
          <a:lstStyle/>
          <a:p>
            <a:r>
              <a:rPr lang="pt-BR" dirty="0"/>
              <a:t>- Ciclo térmico está adequado para o </a:t>
            </a:r>
            <a:r>
              <a:rPr lang="pt-BR" dirty="0" err="1"/>
              <a:t>maraging</a:t>
            </a:r>
            <a:r>
              <a:rPr lang="pt-BR" dirty="0"/>
              <a:t> 300.</a:t>
            </a:r>
          </a:p>
          <a:p>
            <a:r>
              <a:rPr lang="pt-BR" dirty="0"/>
              <a:t>- Temperatura de </a:t>
            </a:r>
            <a:r>
              <a:rPr lang="pt-BR" dirty="0" err="1"/>
              <a:t>austenitização</a:t>
            </a:r>
            <a:r>
              <a:rPr lang="pt-BR" dirty="0"/>
              <a:t> está 60°C abaixo do usualmente recomendado para o aço 420</a:t>
            </a:r>
          </a:p>
          <a:p>
            <a:r>
              <a:rPr lang="pt-BR" dirty="0"/>
              <a:t>- A temperatura de revenimento está na condição que traz a menor resistência à corrosão do material 420</a:t>
            </a:r>
          </a:p>
        </p:txBody>
      </p:sp>
    </p:spTree>
    <p:extLst>
      <p:ext uri="{BB962C8B-B14F-4D97-AF65-F5344CB8AC3E}">
        <p14:creationId xmlns:p14="http://schemas.microsoft.com/office/powerpoint/2010/main" val="22054944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839788" y="457200"/>
            <a:ext cx="7073928" cy="1600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u="sng" dirty="0"/>
              <a:t>Produto:</a:t>
            </a:r>
            <a:r>
              <a:rPr lang="pt-BR" sz="3200" dirty="0"/>
              <a:t> </a:t>
            </a:r>
            <a:br>
              <a:rPr lang="pt-BR" sz="3200" dirty="0"/>
            </a:br>
            <a:endParaRPr lang="pt-BR" sz="3200" dirty="0"/>
          </a:p>
        </p:txBody>
      </p:sp>
      <p:sp>
        <p:nvSpPr>
          <p:cNvPr id="10" name="Retângulo 9"/>
          <p:cNvSpPr/>
          <p:nvPr/>
        </p:nvSpPr>
        <p:spPr>
          <a:xfrm>
            <a:off x="324197" y="5777344"/>
            <a:ext cx="11792988" cy="646331"/>
          </a:xfrm>
          <a:prstGeom prst="rect">
            <a:avLst/>
          </a:prstGeom>
        </p:spPr>
        <p:txBody>
          <a:bodyPr wrap="square">
            <a:spAutoFit/>
          </a:bodyPr>
          <a:lstStyle/>
          <a:p>
            <a:r>
              <a:rPr lang="pt-BR" dirty="0"/>
              <a:t>Manufatura aditiva realizada pela UNICAMP, equipamento EOS, com pó da liga </a:t>
            </a:r>
            <a:r>
              <a:rPr lang="pt-BR" dirty="0" err="1"/>
              <a:t>maraging</a:t>
            </a:r>
            <a:r>
              <a:rPr lang="pt-BR" dirty="0"/>
              <a:t> 300, utilizando a técnica de Sinterização Direta de Metais por Laser (DMLS - </a:t>
            </a:r>
            <a:r>
              <a:rPr lang="pt-BR" i="1" dirty="0" err="1"/>
              <a:t>Direct</a:t>
            </a:r>
            <a:r>
              <a:rPr lang="pt-BR" i="1" dirty="0"/>
              <a:t> Metal Laser </a:t>
            </a:r>
            <a:r>
              <a:rPr lang="pt-BR" i="1" dirty="0" err="1"/>
              <a:t>Sintering</a:t>
            </a:r>
            <a:r>
              <a:rPr lang="pt-BR" dirty="0"/>
              <a:t>).</a:t>
            </a:r>
          </a:p>
        </p:txBody>
      </p:sp>
      <p:pic>
        <p:nvPicPr>
          <p:cNvPr id="2" name="Imagem 1"/>
          <p:cNvPicPr>
            <a:picLocks noChangeAspect="1"/>
          </p:cNvPicPr>
          <p:nvPr/>
        </p:nvPicPr>
        <p:blipFill>
          <a:blip r:embed="rId2"/>
          <a:stretch>
            <a:fillRect/>
          </a:stretch>
        </p:blipFill>
        <p:spPr>
          <a:xfrm>
            <a:off x="266004" y="1013469"/>
            <a:ext cx="4223125" cy="4664124"/>
          </a:xfrm>
          <a:prstGeom prst="rect">
            <a:avLst/>
          </a:prstGeom>
        </p:spPr>
      </p:pic>
      <p:pic>
        <p:nvPicPr>
          <p:cNvPr id="3" name="Imagem 2"/>
          <p:cNvPicPr>
            <a:picLocks noChangeAspect="1"/>
          </p:cNvPicPr>
          <p:nvPr/>
        </p:nvPicPr>
        <p:blipFill>
          <a:blip r:embed="rId3"/>
          <a:stretch>
            <a:fillRect/>
          </a:stretch>
        </p:blipFill>
        <p:spPr>
          <a:xfrm>
            <a:off x="4489129" y="1013469"/>
            <a:ext cx="7338810" cy="4664123"/>
          </a:xfrm>
          <a:prstGeom prst="rect">
            <a:avLst/>
          </a:prstGeom>
        </p:spPr>
      </p:pic>
    </p:spTree>
    <p:extLst>
      <p:ext uri="{BB962C8B-B14F-4D97-AF65-F5344CB8AC3E}">
        <p14:creationId xmlns:p14="http://schemas.microsoft.com/office/powerpoint/2010/main" val="2346398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839788" y="457200"/>
            <a:ext cx="7073928" cy="1600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u="sng" dirty="0"/>
              <a:t>Microestrutura:</a:t>
            </a:r>
            <a:r>
              <a:rPr lang="pt-BR" sz="3200" dirty="0"/>
              <a:t> </a:t>
            </a:r>
            <a:br>
              <a:rPr lang="pt-BR" sz="3200" dirty="0"/>
            </a:br>
            <a:endParaRPr lang="pt-BR" sz="3200" dirty="0"/>
          </a:p>
        </p:txBody>
      </p:sp>
      <p:pic>
        <p:nvPicPr>
          <p:cNvPr id="3" name="Imagem 2"/>
          <p:cNvPicPr>
            <a:picLocks noChangeAspect="1"/>
          </p:cNvPicPr>
          <p:nvPr/>
        </p:nvPicPr>
        <p:blipFill>
          <a:blip r:embed="rId2"/>
          <a:stretch>
            <a:fillRect/>
          </a:stretch>
        </p:blipFill>
        <p:spPr>
          <a:xfrm>
            <a:off x="108041" y="1265765"/>
            <a:ext cx="5950785" cy="4735484"/>
          </a:xfrm>
          <a:prstGeom prst="rect">
            <a:avLst/>
          </a:prstGeom>
        </p:spPr>
      </p:pic>
      <p:pic>
        <p:nvPicPr>
          <p:cNvPr id="4" name="Imagem 3"/>
          <p:cNvPicPr>
            <a:picLocks noChangeAspect="1"/>
          </p:cNvPicPr>
          <p:nvPr/>
        </p:nvPicPr>
        <p:blipFill>
          <a:blip r:embed="rId3"/>
          <a:stretch>
            <a:fillRect/>
          </a:stretch>
        </p:blipFill>
        <p:spPr>
          <a:xfrm>
            <a:off x="6058826" y="1269921"/>
            <a:ext cx="5997236" cy="4727171"/>
          </a:xfrm>
          <a:prstGeom prst="rect">
            <a:avLst/>
          </a:prstGeom>
        </p:spPr>
      </p:pic>
      <p:sp>
        <p:nvSpPr>
          <p:cNvPr id="5" name="Retângulo 4"/>
          <p:cNvSpPr/>
          <p:nvPr/>
        </p:nvSpPr>
        <p:spPr>
          <a:xfrm>
            <a:off x="108041" y="1257300"/>
            <a:ext cx="5877123" cy="4844242"/>
          </a:xfrm>
          <a:prstGeom prst="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1824019" y="6110007"/>
            <a:ext cx="1464126" cy="369332"/>
          </a:xfrm>
          <a:prstGeom prst="rect">
            <a:avLst/>
          </a:prstGeom>
        </p:spPr>
        <p:txBody>
          <a:bodyPr wrap="square">
            <a:spAutoFit/>
          </a:bodyPr>
          <a:lstStyle/>
          <a:p>
            <a:r>
              <a:rPr lang="pt-BR" dirty="0" err="1">
                <a:solidFill>
                  <a:schemeClr val="accent5">
                    <a:lumMod val="75000"/>
                  </a:schemeClr>
                </a:solidFill>
              </a:rPr>
              <a:t>Maraging</a:t>
            </a:r>
            <a:r>
              <a:rPr lang="pt-BR" dirty="0">
                <a:solidFill>
                  <a:schemeClr val="accent5">
                    <a:lumMod val="75000"/>
                  </a:schemeClr>
                </a:solidFill>
              </a:rPr>
              <a:t> 300</a:t>
            </a:r>
          </a:p>
        </p:txBody>
      </p:sp>
      <p:sp>
        <p:nvSpPr>
          <p:cNvPr id="7" name="Retângulo 6"/>
          <p:cNvSpPr/>
          <p:nvPr/>
        </p:nvSpPr>
        <p:spPr>
          <a:xfrm>
            <a:off x="6058826" y="1257300"/>
            <a:ext cx="5877123" cy="2367236"/>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6058825" y="3633001"/>
            <a:ext cx="5877123" cy="2481162"/>
          </a:xfrm>
          <a:prstGeom prst="rect">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8265323" y="879503"/>
            <a:ext cx="1464126" cy="369332"/>
          </a:xfrm>
          <a:prstGeom prst="rect">
            <a:avLst/>
          </a:prstGeom>
        </p:spPr>
        <p:txBody>
          <a:bodyPr wrap="square">
            <a:spAutoFit/>
          </a:bodyPr>
          <a:lstStyle/>
          <a:p>
            <a:r>
              <a:rPr lang="pt-BR" dirty="0">
                <a:solidFill>
                  <a:srgbClr val="C00000"/>
                </a:solidFill>
              </a:rPr>
              <a:t>Inox 420</a:t>
            </a:r>
          </a:p>
        </p:txBody>
      </p:sp>
      <p:sp>
        <p:nvSpPr>
          <p:cNvPr id="10" name="Retângulo 9"/>
          <p:cNvSpPr/>
          <p:nvPr/>
        </p:nvSpPr>
        <p:spPr>
          <a:xfrm>
            <a:off x="7913716" y="6096182"/>
            <a:ext cx="1959332" cy="369332"/>
          </a:xfrm>
          <a:prstGeom prst="rect">
            <a:avLst/>
          </a:prstGeom>
        </p:spPr>
        <p:txBody>
          <a:bodyPr wrap="square">
            <a:spAutoFit/>
          </a:bodyPr>
          <a:lstStyle/>
          <a:p>
            <a:r>
              <a:rPr lang="pt-BR" dirty="0">
                <a:solidFill>
                  <a:schemeClr val="accent2"/>
                </a:solidFill>
              </a:rPr>
              <a:t>Zona de transição</a:t>
            </a:r>
          </a:p>
        </p:txBody>
      </p:sp>
      <p:sp>
        <p:nvSpPr>
          <p:cNvPr id="11" name="Retângulo 10"/>
          <p:cNvSpPr/>
          <p:nvPr/>
        </p:nvSpPr>
        <p:spPr>
          <a:xfrm>
            <a:off x="6132487" y="5417846"/>
            <a:ext cx="1464126" cy="369332"/>
          </a:xfrm>
          <a:prstGeom prst="rect">
            <a:avLst/>
          </a:prstGeom>
        </p:spPr>
        <p:txBody>
          <a:bodyPr wrap="square">
            <a:spAutoFit/>
          </a:bodyPr>
          <a:lstStyle/>
          <a:p>
            <a:r>
              <a:rPr lang="pt-BR" dirty="0">
                <a:solidFill>
                  <a:srgbClr val="C00000"/>
                </a:solidFill>
              </a:rPr>
              <a:t>Inox 420</a:t>
            </a:r>
          </a:p>
        </p:txBody>
      </p:sp>
      <p:sp>
        <p:nvSpPr>
          <p:cNvPr id="12" name="Retângulo 11"/>
          <p:cNvSpPr/>
          <p:nvPr/>
        </p:nvSpPr>
        <p:spPr>
          <a:xfrm>
            <a:off x="6049818" y="3633001"/>
            <a:ext cx="1464126" cy="369332"/>
          </a:xfrm>
          <a:prstGeom prst="rect">
            <a:avLst/>
          </a:prstGeom>
        </p:spPr>
        <p:txBody>
          <a:bodyPr wrap="square">
            <a:spAutoFit/>
          </a:bodyPr>
          <a:lstStyle/>
          <a:p>
            <a:r>
              <a:rPr lang="pt-BR" dirty="0" err="1">
                <a:solidFill>
                  <a:schemeClr val="accent5">
                    <a:lumMod val="75000"/>
                  </a:schemeClr>
                </a:solidFill>
              </a:rPr>
              <a:t>Maraging</a:t>
            </a:r>
            <a:r>
              <a:rPr lang="pt-BR" dirty="0">
                <a:solidFill>
                  <a:schemeClr val="accent5">
                    <a:lumMod val="75000"/>
                  </a:schemeClr>
                </a:solidFill>
              </a:rPr>
              <a:t> 300</a:t>
            </a:r>
          </a:p>
        </p:txBody>
      </p:sp>
    </p:spTree>
    <p:extLst>
      <p:ext uri="{BB962C8B-B14F-4D97-AF65-F5344CB8AC3E}">
        <p14:creationId xmlns:p14="http://schemas.microsoft.com/office/powerpoint/2010/main" val="3855941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52E187-2ABA-4C4C-A6C6-645A0F120B8A}"/>
              </a:ext>
            </a:extLst>
          </p:cNvPr>
          <p:cNvSpPr>
            <a:spLocks noGrp="1"/>
          </p:cNvSpPr>
          <p:nvPr>
            <p:ph type="title"/>
          </p:nvPr>
        </p:nvSpPr>
        <p:spPr/>
        <p:txBody>
          <a:bodyPr/>
          <a:lstStyle/>
          <a:p>
            <a:r>
              <a:rPr lang="pt-BR" dirty="0"/>
              <a:t>5.1 Ligas refratárias</a:t>
            </a:r>
          </a:p>
        </p:txBody>
      </p:sp>
      <p:sp>
        <p:nvSpPr>
          <p:cNvPr id="3" name="Espaço Reservado para Conteúdo 2">
            <a:extLst>
              <a:ext uri="{FF2B5EF4-FFF2-40B4-BE49-F238E27FC236}">
                <a16:creationId xmlns:a16="http://schemas.microsoft.com/office/drawing/2014/main" id="{9BCD01DA-F477-4428-8B53-62BDF2787FCB}"/>
              </a:ext>
            </a:extLst>
          </p:cNvPr>
          <p:cNvSpPr>
            <a:spLocks noGrp="1"/>
          </p:cNvSpPr>
          <p:nvPr>
            <p:ph idx="1"/>
          </p:nvPr>
        </p:nvSpPr>
        <p:spPr/>
        <p:txBody>
          <a:bodyPr/>
          <a:lstStyle/>
          <a:p>
            <a:r>
              <a:rPr lang="pt-BR" dirty="0" err="1"/>
              <a:t>tungsten</a:t>
            </a:r>
            <a:r>
              <a:rPr lang="pt-BR" dirty="0"/>
              <a:t>, </a:t>
            </a:r>
            <a:r>
              <a:rPr lang="pt-BR" dirty="0" err="1"/>
              <a:t>tantalum</a:t>
            </a:r>
            <a:r>
              <a:rPr lang="pt-BR" dirty="0"/>
              <a:t>, </a:t>
            </a:r>
            <a:r>
              <a:rPr lang="pt-BR" dirty="0" err="1"/>
              <a:t>niobium</a:t>
            </a:r>
            <a:r>
              <a:rPr lang="pt-BR" dirty="0"/>
              <a:t>, </a:t>
            </a:r>
            <a:r>
              <a:rPr lang="pt-BR" dirty="0" err="1"/>
              <a:t>molybdenum</a:t>
            </a:r>
            <a:r>
              <a:rPr lang="pt-BR" dirty="0"/>
              <a:t>, </a:t>
            </a:r>
            <a:r>
              <a:rPr lang="pt-BR" dirty="0" err="1"/>
              <a:t>vanadium</a:t>
            </a:r>
            <a:r>
              <a:rPr lang="pt-BR" dirty="0"/>
              <a:t>, </a:t>
            </a:r>
            <a:r>
              <a:rPr lang="pt-BR" dirty="0" err="1"/>
              <a:t>chromium</a:t>
            </a:r>
            <a:r>
              <a:rPr lang="pt-BR" dirty="0"/>
              <a:t> </a:t>
            </a:r>
            <a:r>
              <a:rPr lang="pt-BR" dirty="0" err="1"/>
              <a:t>and</a:t>
            </a:r>
            <a:r>
              <a:rPr lang="pt-BR" dirty="0"/>
              <a:t> </a:t>
            </a:r>
            <a:r>
              <a:rPr lang="pt-BR" dirty="0" err="1"/>
              <a:t>rhenium</a:t>
            </a:r>
            <a:r>
              <a:rPr lang="pt-BR" dirty="0"/>
              <a:t> são os metais de mais alto ponto de fusão</a:t>
            </a:r>
          </a:p>
          <a:p>
            <a:r>
              <a:rPr lang="pt-BR" dirty="0"/>
              <a:t>Além disso, todos têm </a:t>
            </a:r>
            <a:r>
              <a:rPr lang="en-US" dirty="0"/>
              <a:t>high temperature strength, biocompatibility, low thermal expansion, superconductivity, high density.</a:t>
            </a:r>
          </a:p>
          <a:p>
            <a:r>
              <a:rPr lang="en-US" dirty="0"/>
              <a:t>São </a:t>
            </a:r>
            <a:r>
              <a:rPr lang="en-US" dirty="0" err="1"/>
              <a:t>reativos</a:t>
            </a:r>
            <a:r>
              <a:rPr lang="en-US" dirty="0"/>
              <a:t> </a:t>
            </a:r>
            <a:r>
              <a:rPr lang="en-US" dirty="0" err="1"/>
              <a:t>em</a:t>
            </a:r>
            <a:r>
              <a:rPr lang="en-US" dirty="0"/>
              <a:t> </a:t>
            </a:r>
            <a:r>
              <a:rPr lang="en-US" dirty="0" err="1"/>
              <a:t>alta</a:t>
            </a:r>
            <a:r>
              <a:rPr lang="en-US" dirty="0"/>
              <a:t> T e </a:t>
            </a:r>
            <a:r>
              <a:rPr lang="en-US" dirty="0" err="1"/>
              <a:t>podem</a:t>
            </a:r>
            <a:r>
              <a:rPr lang="en-US" dirty="0"/>
              <a:t> se </a:t>
            </a:r>
            <a:r>
              <a:rPr lang="en-US" dirty="0" err="1"/>
              <a:t>degradar</a:t>
            </a:r>
            <a:r>
              <a:rPr lang="en-US" dirty="0"/>
              <a:t> se </a:t>
            </a:r>
            <a:r>
              <a:rPr lang="en-US" dirty="0" err="1"/>
              <a:t>processados</a:t>
            </a:r>
            <a:r>
              <a:rPr lang="en-US" dirty="0"/>
              <a:t> </a:t>
            </a:r>
            <a:r>
              <a:rPr lang="en-US" dirty="0" err="1"/>
              <a:t>sem</a:t>
            </a:r>
            <a:r>
              <a:rPr lang="en-US" dirty="0"/>
              <a:t> a </a:t>
            </a:r>
            <a:r>
              <a:rPr lang="en-US" dirty="0" err="1"/>
              <a:t>devida</a:t>
            </a:r>
            <a:r>
              <a:rPr lang="en-US" dirty="0"/>
              <a:t> </a:t>
            </a:r>
            <a:r>
              <a:rPr lang="en-US" dirty="0" err="1"/>
              <a:t>proteção</a:t>
            </a:r>
            <a:r>
              <a:rPr lang="en-US" dirty="0"/>
              <a:t> da </a:t>
            </a:r>
            <a:r>
              <a:rPr lang="en-US" dirty="0" err="1"/>
              <a:t>atmosfera</a:t>
            </a:r>
            <a:r>
              <a:rPr lang="en-US" dirty="0"/>
              <a:t>: </a:t>
            </a:r>
            <a:r>
              <a:rPr lang="en-US" dirty="0" err="1"/>
              <a:t>oxidação</a:t>
            </a:r>
            <a:r>
              <a:rPr lang="en-US" dirty="0"/>
              <a:t>, </a:t>
            </a:r>
            <a:r>
              <a:rPr lang="en-US" dirty="0" err="1"/>
              <a:t>nitretação</a:t>
            </a:r>
            <a:r>
              <a:rPr lang="en-US" dirty="0"/>
              <a:t>.</a:t>
            </a:r>
          </a:p>
          <a:p>
            <a:r>
              <a:rPr lang="en-US" dirty="0"/>
              <a:t>São </a:t>
            </a:r>
            <a:r>
              <a:rPr lang="en-US" dirty="0" err="1"/>
              <a:t>caros</a:t>
            </a:r>
            <a:r>
              <a:rPr lang="en-US" dirty="0"/>
              <a:t> e de </a:t>
            </a:r>
            <a:r>
              <a:rPr lang="en-US" dirty="0" err="1"/>
              <a:t>conformabilidade</a:t>
            </a:r>
            <a:r>
              <a:rPr lang="en-US" dirty="0"/>
              <a:t> </a:t>
            </a:r>
            <a:r>
              <a:rPr lang="en-US" dirty="0" err="1"/>
              <a:t>difícil</a:t>
            </a:r>
            <a:endParaRPr lang="en-US" dirty="0"/>
          </a:p>
          <a:p>
            <a:r>
              <a:rPr lang="en-US" dirty="0"/>
              <a:t>OPORTUNIDADE PARA M.A., </a:t>
            </a:r>
            <a:r>
              <a:rPr lang="en-US" dirty="0" err="1"/>
              <a:t>especialmente</a:t>
            </a:r>
            <a:r>
              <a:rPr lang="en-US" dirty="0"/>
              <a:t> PBF-EB, por ser sob </a:t>
            </a:r>
            <a:r>
              <a:rPr lang="en-US" dirty="0" err="1"/>
              <a:t>vácuo</a:t>
            </a:r>
            <a:r>
              <a:rPr lang="en-US" dirty="0"/>
              <a:t>. </a:t>
            </a:r>
            <a:endParaRPr lang="pt-BR" dirty="0"/>
          </a:p>
        </p:txBody>
      </p:sp>
    </p:spTree>
    <p:extLst>
      <p:ext uri="{BB962C8B-B14F-4D97-AF65-F5344CB8AC3E}">
        <p14:creationId xmlns:p14="http://schemas.microsoft.com/office/powerpoint/2010/main" val="33652505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433388" y="1293092"/>
            <a:ext cx="6780212" cy="4247414"/>
          </a:xfrm>
          <a:prstGeom prst="rect">
            <a:avLst/>
          </a:prstGeom>
        </p:spPr>
      </p:pic>
      <p:sp>
        <p:nvSpPr>
          <p:cNvPr id="4" name="Título 1"/>
          <p:cNvSpPr txBox="1">
            <a:spLocks/>
          </p:cNvSpPr>
          <p:nvPr/>
        </p:nvSpPr>
        <p:spPr>
          <a:xfrm>
            <a:off x="839788" y="457200"/>
            <a:ext cx="7073928" cy="8358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u="sng" dirty="0"/>
              <a:t>Dureza:</a:t>
            </a:r>
            <a:r>
              <a:rPr lang="pt-BR" sz="3200" dirty="0"/>
              <a:t> </a:t>
            </a:r>
            <a:br>
              <a:rPr lang="pt-BR" sz="3200" dirty="0"/>
            </a:br>
            <a:endParaRPr lang="pt-BR" sz="3200" dirty="0"/>
          </a:p>
        </p:txBody>
      </p:sp>
      <p:sp>
        <p:nvSpPr>
          <p:cNvPr id="5" name="Retângulo 4"/>
          <p:cNvSpPr/>
          <p:nvPr/>
        </p:nvSpPr>
        <p:spPr>
          <a:xfrm>
            <a:off x="7421578" y="2683317"/>
            <a:ext cx="4580312" cy="923330"/>
          </a:xfrm>
          <a:prstGeom prst="rect">
            <a:avLst/>
          </a:prstGeom>
          <a:ln w="15875">
            <a:solidFill>
              <a:schemeClr val="accent1">
                <a:shade val="50000"/>
              </a:schemeClr>
            </a:solidFill>
          </a:ln>
        </p:spPr>
        <p:txBody>
          <a:bodyPr wrap="square">
            <a:spAutoFit/>
          </a:bodyPr>
          <a:lstStyle/>
          <a:p>
            <a:r>
              <a:rPr lang="pt-BR" dirty="0"/>
              <a:t>Dureza:</a:t>
            </a:r>
          </a:p>
          <a:p>
            <a:pPr marL="285750" indent="-285750">
              <a:buFontTx/>
              <a:buChar char="-"/>
            </a:pPr>
            <a:r>
              <a:rPr lang="pt-BR" dirty="0"/>
              <a:t>Base (Inox 420) </a:t>
            </a:r>
            <a:r>
              <a:rPr lang="pt-BR" dirty="0">
                <a:sym typeface="Wingdings" panose="05000000000000000000" pitchFamily="2" charset="2"/>
              </a:rPr>
              <a:t> 47,5 HRC</a:t>
            </a:r>
          </a:p>
          <a:p>
            <a:pPr marL="285750" indent="-285750">
              <a:buFontTx/>
              <a:buChar char="-"/>
            </a:pPr>
            <a:r>
              <a:rPr lang="pt-BR" dirty="0">
                <a:sym typeface="Wingdings" panose="05000000000000000000" pitchFamily="2" charset="2"/>
              </a:rPr>
              <a:t>Gravura/Figura (</a:t>
            </a:r>
            <a:r>
              <a:rPr lang="pt-BR" dirty="0" err="1">
                <a:sym typeface="Wingdings" panose="05000000000000000000" pitchFamily="2" charset="2"/>
              </a:rPr>
              <a:t>Maraging</a:t>
            </a:r>
            <a:r>
              <a:rPr lang="pt-BR" dirty="0">
                <a:sym typeface="Wingdings" panose="05000000000000000000" pitchFamily="2" charset="2"/>
              </a:rPr>
              <a:t> 300)  56,5 HRC</a:t>
            </a:r>
            <a:endParaRPr lang="pt-BR" dirty="0"/>
          </a:p>
        </p:txBody>
      </p:sp>
      <p:sp>
        <p:nvSpPr>
          <p:cNvPr id="6" name="Retângulo 5"/>
          <p:cNvSpPr/>
          <p:nvPr/>
        </p:nvSpPr>
        <p:spPr>
          <a:xfrm>
            <a:off x="644127" y="5633118"/>
            <a:ext cx="6358734" cy="369332"/>
          </a:xfrm>
          <a:prstGeom prst="rect">
            <a:avLst/>
          </a:prstGeom>
        </p:spPr>
        <p:txBody>
          <a:bodyPr wrap="square">
            <a:spAutoFit/>
          </a:bodyPr>
          <a:lstStyle/>
          <a:p>
            <a:r>
              <a:rPr lang="pt-BR" dirty="0"/>
              <a:t>Gráfico 2: Perfil de dureza na interface</a:t>
            </a:r>
          </a:p>
        </p:txBody>
      </p:sp>
    </p:spTree>
    <p:extLst>
      <p:ext uri="{BB962C8B-B14F-4D97-AF65-F5344CB8AC3E}">
        <p14:creationId xmlns:p14="http://schemas.microsoft.com/office/powerpoint/2010/main" val="12754468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839788" y="457200"/>
            <a:ext cx="7073928" cy="8358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u="sng" dirty="0"/>
              <a:t>Falha de campo:</a:t>
            </a:r>
            <a:r>
              <a:rPr lang="pt-BR" sz="3200" dirty="0"/>
              <a:t> </a:t>
            </a:r>
            <a:br>
              <a:rPr lang="pt-BR" sz="3200" dirty="0"/>
            </a:br>
            <a:endParaRPr lang="pt-BR" sz="3200" dirty="0"/>
          </a:p>
        </p:txBody>
      </p:sp>
      <p:pic>
        <p:nvPicPr>
          <p:cNvPr id="2" name="Imagem 1"/>
          <p:cNvPicPr>
            <a:picLocks noChangeAspect="1"/>
          </p:cNvPicPr>
          <p:nvPr/>
        </p:nvPicPr>
        <p:blipFill>
          <a:blip r:embed="rId2"/>
          <a:stretch>
            <a:fillRect/>
          </a:stretch>
        </p:blipFill>
        <p:spPr>
          <a:xfrm>
            <a:off x="401783" y="1163782"/>
            <a:ext cx="4894262" cy="4532888"/>
          </a:xfrm>
          <a:prstGeom prst="rect">
            <a:avLst/>
          </a:prstGeom>
        </p:spPr>
      </p:pic>
      <p:pic>
        <p:nvPicPr>
          <p:cNvPr id="6" name="Imagem 5"/>
          <p:cNvPicPr>
            <a:picLocks noChangeAspect="1"/>
          </p:cNvPicPr>
          <p:nvPr/>
        </p:nvPicPr>
        <p:blipFill>
          <a:blip r:embed="rId3"/>
          <a:stretch>
            <a:fillRect/>
          </a:stretch>
        </p:blipFill>
        <p:spPr>
          <a:xfrm>
            <a:off x="5506692" y="1163782"/>
            <a:ext cx="5690057" cy="2217160"/>
          </a:xfrm>
          <a:prstGeom prst="rect">
            <a:avLst/>
          </a:prstGeom>
        </p:spPr>
      </p:pic>
      <p:sp>
        <p:nvSpPr>
          <p:cNvPr id="7" name="Retângulo 6"/>
          <p:cNvSpPr/>
          <p:nvPr/>
        </p:nvSpPr>
        <p:spPr>
          <a:xfrm>
            <a:off x="5506692" y="3763971"/>
            <a:ext cx="5983344" cy="646331"/>
          </a:xfrm>
          <a:prstGeom prst="rect">
            <a:avLst/>
          </a:prstGeom>
          <a:ln w="15875">
            <a:solidFill>
              <a:schemeClr val="accent1">
                <a:shade val="50000"/>
              </a:schemeClr>
            </a:solidFill>
          </a:ln>
        </p:spPr>
        <p:txBody>
          <a:bodyPr wrap="square">
            <a:spAutoFit/>
          </a:bodyPr>
          <a:lstStyle/>
          <a:p>
            <a:r>
              <a:rPr lang="pt-BR" dirty="0"/>
              <a:t>Falha identificada:</a:t>
            </a:r>
          </a:p>
          <a:p>
            <a:r>
              <a:rPr lang="pt-BR" dirty="0"/>
              <a:t>Uma peça apresentou vazamento de água, durante operação</a:t>
            </a:r>
          </a:p>
        </p:txBody>
      </p:sp>
    </p:spTree>
    <p:extLst>
      <p:ext uri="{BB962C8B-B14F-4D97-AF65-F5344CB8AC3E}">
        <p14:creationId xmlns:p14="http://schemas.microsoft.com/office/powerpoint/2010/main" val="20650022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p:cNvPicPr>
            <a:picLocks noChangeAspect="1"/>
          </p:cNvPicPr>
          <p:nvPr/>
        </p:nvPicPr>
        <p:blipFill>
          <a:blip r:embed="rId2"/>
          <a:stretch>
            <a:fillRect/>
          </a:stretch>
        </p:blipFill>
        <p:spPr>
          <a:xfrm>
            <a:off x="6198064" y="1248249"/>
            <a:ext cx="5598643" cy="2224664"/>
          </a:xfrm>
          <a:prstGeom prst="rect">
            <a:avLst/>
          </a:prstGeom>
        </p:spPr>
      </p:pic>
      <p:pic>
        <p:nvPicPr>
          <p:cNvPr id="13" name="Imagem 12"/>
          <p:cNvPicPr>
            <a:picLocks noChangeAspect="1"/>
          </p:cNvPicPr>
          <p:nvPr/>
        </p:nvPicPr>
        <p:blipFill>
          <a:blip r:embed="rId3"/>
          <a:stretch>
            <a:fillRect/>
          </a:stretch>
        </p:blipFill>
        <p:spPr>
          <a:xfrm>
            <a:off x="102445" y="1259195"/>
            <a:ext cx="5961975" cy="4747612"/>
          </a:xfrm>
          <a:prstGeom prst="rect">
            <a:avLst/>
          </a:prstGeom>
        </p:spPr>
      </p:pic>
      <p:sp>
        <p:nvSpPr>
          <p:cNvPr id="2" name="Título 1"/>
          <p:cNvSpPr txBox="1">
            <a:spLocks/>
          </p:cNvSpPr>
          <p:nvPr/>
        </p:nvSpPr>
        <p:spPr>
          <a:xfrm>
            <a:off x="839788" y="457200"/>
            <a:ext cx="7073928" cy="1600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u="sng" dirty="0"/>
              <a:t>Microestrutura:</a:t>
            </a:r>
            <a:r>
              <a:rPr lang="pt-BR" sz="3200" dirty="0"/>
              <a:t> </a:t>
            </a:r>
            <a:br>
              <a:rPr lang="pt-BR" sz="3200" dirty="0"/>
            </a:br>
            <a:endParaRPr lang="pt-BR" sz="3200" dirty="0"/>
          </a:p>
        </p:txBody>
      </p:sp>
      <p:sp>
        <p:nvSpPr>
          <p:cNvPr id="5" name="Retângulo 4"/>
          <p:cNvSpPr/>
          <p:nvPr/>
        </p:nvSpPr>
        <p:spPr>
          <a:xfrm>
            <a:off x="108041" y="1257300"/>
            <a:ext cx="5941777" cy="2375701"/>
          </a:xfrm>
          <a:prstGeom prst="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2346866" y="965278"/>
            <a:ext cx="1464126" cy="369332"/>
          </a:xfrm>
          <a:prstGeom prst="rect">
            <a:avLst/>
          </a:prstGeom>
        </p:spPr>
        <p:txBody>
          <a:bodyPr wrap="square">
            <a:spAutoFit/>
          </a:bodyPr>
          <a:lstStyle/>
          <a:p>
            <a:r>
              <a:rPr lang="pt-BR" dirty="0" err="1">
                <a:solidFill>
                  <a:schemeClr val="accent5">
                    <a:lumMod val="75000"/>
                  </a:schemeClr>
                </a:solidFill>
              </a:rPr>
              <a:t>Maraging</a:t>
            </a:r>
            <a:r>
              <a:rPr lang="pt-BR" dirty="0">
                <a:solidFill>
                  <a:schemeClr val="accent5">
                    <a:lumMod val="75000"/>
                  </a:schemeClr>
                </a:solidFill>
              </a:rPr>
              <a:t> 300</a:t>
            </a:r>
          </a:p>
        </p:txBody>
      </p:sp>
      <p:sp>
        <p:nvSpPr>
          <p:cNvPr id="7" name="Retângulo 6"/>
          <p:cNvSpPr/>
          <p:nvPr/>
        </p:nvSpPr>
        <p:spPr>
          <a:xfrm>
            <a:off x="113635" y="3689964"/>
            <a:ext cx="5945190" cy="2367236"/>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6212666" y="1248248"/>
            <a:ext cx="5877123" cy="2282511"/>
          </a:xfrm>
          <a:prstGeom prst="rect">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2187796" y="6071464"/>
            <a:ext cx="1464126" cy="369332"/>
          </a:xfrm>
          <a:prstGeom prst="rect">
            <a:avLst/>
          </a:prstGeom>
        </p:spPr>
        <p:txBody>
          <a:bodyPr wrap="square">
            <a:spAutoFit/>
          </a:bodyPr>
          <a:lstStyle/>
          <a:p>
            <a:r>
              <a:rPr lang="pt-BR" dirty="0">
                <a:solidFill>
                  <a:srgbClr val="C00000"/>
                </a:solidFill>
              </a:rPr>
              <a:t>Inox 420</a:t>
            </a:r>
          </a:p>
        </p:txBody>
      </p:sp>
      <p:sp>
        <p:nvSpPr>
          <p:cNvPr id="10" name="Retângulo 9"/>
          <p:cNvSpPr/>
          <p:nvPr/>
        </p:nvSpPr>
        <p:spPr>
          <a:xfrm>
            <a:off x="8127586" y="872852"/>
            <a:ext cx="1959332" cy="369332"/>
          </a:xfrm>
          <a:prstGeom prst="rect">
            <a:avLst/>
          </a:prstGeom>
        </p:spPr>
        <p:txBody>
          <a:bodyPr wrap="square">
            <a:spAutoFit/>
          </a:bodyPr>
          <a:lstStyle/>
          <a:p>
            <a:r>
              <a:rPr lang="pt-BR" dirty="0">
                <a:solidFill>
                  <a:schemeClr val="accent2"/>
                </a:solidFill>
              </a:rPr>
              <a:t>Zona de transição</a:t>
            </a:r>
          </a:p>
        </p:txBody>
      </p:sp>
      <p:sp>
        <p:nvSpPr>
          <p:cNvPr id="11" name="Retângulo 10"/>
          <p:cNvSpPr/>
          <p:nvPr/>
        </p:nvSpPr>
        <p:spPr>
          <a:xfrm>
            <a:off x="6280269" y="2918916"/>
            <a:ext cx="1464126" cy="369332"/>
          </a:xfrm>
          <a:prstGeom prst="rect">
            <a:avLst/>
          </a:prstGeom>
        </p:spPr>
        <p:txBody>
          <a:bodyPr wrap="square">
            <a:spAutoFit/>
          </a:bodyPr>
          <a:lstStyle/>
          <a:p>
            <a:r>
              <a:rPr lang="pt-BR" dirty="0">
                <a:solidFill>
                  <a:srgbClr val="C00000"/>
                </a:solidFill>
              </a:rPr>
              <a:t>Inox 420</a:t>
            </a:r>
          </a:p>
        </p:txBody>
      </p:sp>
      <p:sp>
        <p:nvSpPr>
          <p:cNvPr id="12" name="Retângulo 11"/>
          <p:cNvSpPr/>
          <p:nvPr/>
        </p:nvSpPr>
        <p:spPr>
          <a:xfrm>
            <a:off x="6437168" y="1334610"/>
            <a:ext cx="1464126" cy="369332"/>
          </a:xfrm>
          <a:prstGeom prst="rect">
            <a:avLst/>
          </a:prstGeom>
        </p:spPr>
        <p:txBody>
          <a:bodyPr wrap="square">
            <a:spAutoFit/>
          </a:bodyPr>
          <a:lstStyle/>
          <a:p>
            <a:r>
              <a:rPr lang="pt-BR" dirty="0" err="1">
                <a:solidFill>
                  <a:schemeClr val="accent5">
                    <a:lumMod val="75000"/>
                  </a:schemeClr>
                </a:solidFill>
              </a:rPr>
              <a:t>Maraging</a:t>
            </a:r>
            <a:r>
              <a:rPr lang="pt-BR" dirty="0">
                <a:solidFill>
                  <a:schemeClr val="accent5">
                    <a:lumMod val="75000"/>
                  </a:schemeClr>
                </a:solidFill>
              </a:rPr>
              <a:t> 300</a:t>
            </a:r>
          </a:p>
        </p:txBody>
      </p:sp>
      <p:sp>
        <p:nvSpPr>
          <p:cNvPr id="16" name="Retângulo 15"/>
          <p:cNvSpPr/>
          <p:nvPr/>
        </p:nvSpPr>
        <p:spPr>
          <a:xfrm>
            <a:off x="6159555" y="3940796"/>
            <a:ext cx="5983344" cy="646331"/>
          </a:xfrm>
          <a:prstGeom prst="rect">
            <a:avLst/>
          </a:prstGeom>
          <a:ln w="15875">
            <a:solidFill>
              <a:schemeClr val="accent1">
                <a:shade val="50000"/>
              </a:schemeClr>
            </a:solidFill>
          </a:ln>
        </p:spPr>
        <p:txBody>
          <a:bodyPr wrap="square">
            <a:spAutoFit/>
          </a:bodyPr>
          <a:lstStyle/>
          <a:p>
            <a:r>
              <a:rPr lang="pt-BR" dirty="0"/>
              <a:t>Trinca identificada na região de interface, localizada no aço inox 420</a:t>
            </a:r>
          </a:p>
        </p:txBody>
      </p:sp>
    </p:spTree>
    <p:extLst>
      <p:ext uri="{BB962C8B-B14F-4D97-AF65-F5344CB8AC3E}">
        <p14:creationId xmlns:p14="http://schemas.microsoft.com/office/powerpoint/2010/main" val="361543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29308" y="990142"/>
            <a:ext cx="7296728" cy="5803203"/>
          </a:xfrm>
          <a:prstGeom prst="rect">
            <a:avLst/>
          </a:prstGeom>
        </p:spPr>
      </p:pic>
      <p:sp>
        <p:nvSpPr>
          <p:cNvPr id="3" name="Título 1"/>
          <p:cNvSpPr txBox="1">
            <a:spLocks/>
          </p:cNvSpPr>
          <p:nvPr/>
        </p:nvSpPr>
        <p:spPr>
          <a:xfrm>
            <a:off x="839788" y="457200"/>
            <a:ext cx="7073928" cy="1600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u="sng" dirty="0"/>
              <a:t>Microestrutura:</a:t>
            </a:r>
            <a:r>
              <a:rPr lang="pt-BR" sz="3200" dirty="0"/>
              <a:t> </a:t>
            </a:r>
            <a:br>
              <a:rPr lang="pt-BR" sz="3200" dirty="0"/>
            </a:br>
            <a:endParaRPr lang="pt-BR" sz="3200" dirty="0"/>
          </a:p>
        </p:txBody>
      </p:sp>
      <p:sp>
        <p:nvSpPr>
          <p:cNvPr id="4" name="Retângulo 3"/>
          <p:cNvSpPr/>
          <p:nvPr/>
        </p:nvSpPr>
        <p:spPr>
          <a:xfrm>
            <a:off x="7629236" y="4164141"/>
            <a:ext cx="4212267" cy="1754326"/>
          </a:xfrm>
          <a:prstGeom prst="rect">
            <a:avLst/>
          </a:prstGeom>
          <a:ln w="15875">
            <a:solidFill>
              <a:schemeClr val="accent1">
                <a:shade val="50000"/>
              </a:schemeClr>
            </a:solidFill>
          </a:ln>
        </p:spPr>
        <p:txBody>
          <a:bodyPr wrap="square">
            <a:spAutoFit/>
          </a:bodyPr>
          <a:lstStyle/>
          <a:p>
            <a:r>
              <a:rPr lang="pt-BR" dirty="0"/>
              <a:t>Trinca ocorreu em região contendo </a:t>
            </a:r>
            <a:r>
              <a:rPr lang="pt-BR" dirty="0" err="1"/>
              <a:t>descarbonetação</a:t>
            </a:r>
            <a:r>
              <a:rPr lang="pt-BR" dirty="0"/>
              <a:t>, com formação de </a:t>
            </a:r>
            <a:r>
              <a:rPr lang="pt-BR" dirty="0" err="1"/>
              <a:t>ferrita</a:t>
            </a:r>
            <a:r>
              <a:rPr lang="pt-BR" dirty="0"/>
              <a:t> livre (menor nível de resistência mecânica).</a:t>
            </a:r>
          </a:p>
          <a:p>
            <a:r>
              <a:rPr lang="pt-BR" dirty="0"/>
              <a:t>Observe que a região circundada em amarelo, sem AM, não possui </a:t>
            </a:r>
            <a:r>
              <a:rPr lang="pt-BR" dirty="0" err="1"/>
              <a:t>descarbonetação</a:t>
            </a:r>
            <a:r>
              <a:rPr lang="pt-BR" dirty="0"/>
              <a:t>.</a:t>
            </a:r>
          </a:p>
        </p:txBody>
      </p:sp>
      <p:pic>
        <p:nvPicPr>
          <p:cNvPr id="5" name="Imagem 4"/>
          <p:cNvPicPr>
            <a:picLocks noChangeAspect="1"/>
          </p:cNvPicPr>
          <p:nvPr/>
        </p:nvPicPr>
        <p:blipFill>
          <a:blip r:embed="rId3"/>
          <a:stretch>
            <a:fillRect/>
          </a:stretch>
        </p:blipFill>
        <p:spPr>
          <a:xfrm>
            <a:off x="7749072" y="990142"/>
            <a:ext cx="4000304" cy="3007589"/>
          </a:xfrm>
          <a:prstGeom prst="rect">
            <a:avLst/>
          </a:prstGeom>
        </p:spPr>
      </p:pic>
    </p:spTree>
    <p:extLst>
      <p:ext uri="{BB962C8B-B14F-4D97-AF65-F5344CB8AC3E}">
        <p14:creationId xmlns:p14="http://schemas.microsoft.com/office/powerpoint/2010/main" val="15360941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270473-D8AC-403F-8D05-E40E9A8DC41C}"/>
              </a:ext>
            </a:extLst>
          </p:cNvPr>
          <p:cNvSpPr>
            <a:spLocks noGrp="1"/>
          </p:cNvSpPr>
          <p:nvPr>
            <p:ph type="title"/>
          </p:nvPr>
        </p:nvSpPr>
        <p:spPr/>
        <p:txBody>
          <a:bodyPr/>
          <a:lstStyle/>
          <a:p>
            <a:r>
              <a:rPr lang="pt-BR" dirty="0"/>
              <a:t>6. Soldagem x M.A.</a:t>
            </a:r>
          </a:p>
        </p:txBody>
      </p:sp>
      <p:sp>
        <p:nvSpPr>
          <p:cNvPr id="3" name="Espaço Reservado para Conteúdo 2">
            <a:extLst>
              <a:ext uri="{FF2B5EF4-FFF2-40B4-BE49-F238E27FC236}">
                <a16:creationId xmlns:a16="http://schemas.microsoft.com/office/drawing/2014/main" id="{66A88A55-0A5D-4E56-9157-F21C916057AA}"/>
              </a:ext>
            </a:extLst>
          </p:cNvPr>
          <p:cNvSpPr>
            <a:spLocks noGrp="1"/>
          </p:cNvSpPr>
          <p:nvPr>
            <p:ph idx="1"/>
          </p:nvPr>
        </p:nvSpPr>
        <p:spPr/>
        <p:txBody>
          <a:bodyPr/>
          <a:lstStyle/>
          <a:p>
            <a:r>
              <a:rPr lang="pt-BR" dirty="0"/>
              <a:t>Nosso autor, </a:t>
            </a:r>
            <a:r>
              <a:rPr lang="pt-BR" dirty="0" err="1"/>
              <a:t>Debroy</a:t>
            </a:r>
            <a:r>
              <a:rPr lang="pt-BR" dirty="0"/>
              <a:t>, é um mestre do modelamento da soldagem</a:t>
            </a:r>
          </a:p>
        </p:txBody>
      </p:sp>
      <p:pic>
        <p:nvPicPr>
          <p:cNvPr id="4" name="Imagem 3">
            <a:extLst>
              <a:ext uri="{FF2B5EF4-FFF2-40B4-BE49-F238E27FC236}">
                <a16:creationId xmlns:a16="http://schemas.microsoft.com/office/drawing/2014/main" id="{0DB258A0-2262-4D6A-8778-D82411006FF9}"/>
              </a:ext>
            </a:extLst>
          </p:cNvPr>
          <p:cNvPicPr>
            <a:picLocks noChangeAspect="1"/>
          </p:cNvPicPr>
          <p:nvPr/>
        </p:nvPicPr>
        <p:blipFill>
          <a:blip r:embed="rId2"/>
          <a:stretch>
            <a:fillRect/>
          </a:stretch>
        </p:blipFill>
        <p:spPr>
          <a:xfrm>
            <a:off x="258240" y="2416886"/>
            <a:ext cx="11460148" cy="1631983"/>
          </a:xfrm>
          <a:prstGeom prst="rect">
            <a:avLst/>
          </a:prstGeom>
        </p:spPr>
      </p:pic>
      <p:cxnSp>
        <p:nvCxnSpPr>
          <p:cNvPr id="6" name="Conector reto 5">
            <a:extLst>
              <a:ext uri="{FF2B5EF4-FFF2-40B4-BE49-F238E27FC236}">
                <a16:creationId xmlns:a16="http://schemas.microsoft.com/office/drawing/2014/main" id="{8085DE00-4872-4BFA-86A1-F6ABF85BBA09}"/>
              </a:ext>
            </a:extLst>
          </p:cNvPr>
          <p:cNvCxnSpPr/>
          <p:nvPr/>
        </p:nvCxnSpPr>
        <p:spPr>
          <a:xfrm>
            <a:off x="10410092" y="3429000"/>
            <a:ext cx="943708"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ector reto 6">
            <a:extLst>
              <a:ext uri="{FF2B5EF4-FFF2-40B4-BE49-F238E27FC236}">
                <a16:creationId xmlns:a16="http://schemas.microsoft.com/office/drawing/2014/main" id="{E162B8FF-EB87-43A7-B2E6-D1A37567C0A4}"/>
              </a:ext>
            </a:extLst>
          </p:cNvPr>
          <p:cNvCxnSpPr>
            <a:cxnSpLocks/>
          </p:cNvCxnSpPr>
          <p:nvPr/>
        </p:nvCxnSpPr>
        <p:spPr>
          <a:xfrm>
            <a:off x="366346" y="3693942"/>
            <a:ext cx="3150577"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CaixaDeTexto 8">
            <a:extLst>
              <a:ext uri="{FF2B5EF4-FFF2-40B4-BE49-F238E27FC236}">
                <a16:creationId xmlns:a16="http://schemas.microsoft.com/office/drawing/2014/main" id="{3D9BA3E5-3267-4A87-A438-4D68B95A627E}"/>
              </a:ext>
            </a:extLst>
          </p:cNvPr>
          <p:cNvSpPr txBox="1"/>
          <p:nvPr/>
        </p:nvSpPr>
        <p:spPr>
          <a:xfrm flipH="1">
            <a:off x="838199" y="4270798"/>
            <a:ext cx="9374945" cy="2062103"/>
          </a:xfrm>
          <a:prstGeom prst="rect">
            <a:avLst/>
          </a:prstGeom>
          <a:noFill/>
        </p:spPr>
        <p:txBody>
          <a:bodyPr wrap="square" rtlCol="0">
            <a:spAutoFit/>
          </a:bodyPr>
          <a:lstStyle/>
          <a:p>
            <a:r>
              <a:rPr lang="pt-BR" sz="3200" dirty="0"/>
              <a:t>Soldagem faz uma trilha. MA superpõe trilhas.</a:t>
            </a:r>
          </a:p>
          <a:p>
            <a:endParaRPr lang="pt-BR" sz="3200" dirty="0"/>
          </a:p>
          <a:p>
            <a:r>
              <a:rPr lang="pt-BR" sz="3200" dirty="0"/>
              <a:t>A M.A. tem muitas similaridades com a soldagem</a:t>
            </a:r>
          </a:p>
          <a:p>
            <a:r>
              <a:rPr lang="pt-BR" sz="3200" dirty="0"/>
              <a:t>E algumas diferenças. </a:t>
            </a:r>
          </a:p>
        </p:txBody>
      </p:sp>
    </p:spTree>
    <p:extLst>
      <p:ext uri="{BB962C8B-B14F-4D97-AF65-F5344CB8AC3E}">
        <p14:creationId xmlns:p14="http://schemas.microsoft.com/office/powerpoint/2010/main" val="22897851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p:cNvSpPr txBox="1">
            <a:spLocks noChangeArrowheads="1"/>
          </p:cNvSpPr>
          <p:nvPr/>
        </p:nvSpPr>
        <p:spPr bwMode="auto">
          <a:xfrm>
            <a:off x="2351584" y="263158"/>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000">
                <a:solidFill>
                  <a:schemeClr val="bg1"/>
                </a:solidFill>
                <a:latin typeface="+mj-lt"/>
                <a:ea typeface="+mj-ea"/>
                <a:cs typeface="+mj-cs"/>
              </a:defRPr>
            </a:lvl1pPr>
            <a:lvl2pPr algn="ctr" rtl="0" eaLnBrk="0" fontAlgn="base" hangingPunct="0">
              <a:spcBef>
                <a:spcPct val="0"/>
              </a:spcBef>
              <a:spcAft>
                <a:spcPct val="0"/>
              </a:spcAft>
              <a:defRPr sz="2000">
                <a:solidFill>
                  <a:schemeClr val="bg1"/>
                </a:solidFill>
                <a:latin typeface="Verdana" pitchFamily="34" charset="0"/>
              </a:defRPr>
            </a:lvl2pPr>
            <a:lvl3pPr algn="ctr" rtl="0" eaLnBrk="0" fontAlgn="base" hangingPunct="0">
              <a:spcBef>
                <a:spcPct val="0"/>
              </a:spcBef>
              <a:spcAft>
                <a:spcPct val="0"/>
              </a:spcAft>
              <a:defRPr sz="2000">
                <a:solidFill>
                  <a:schemeClr val="bg1"/>
                </a:solidFill>
                <a:latin typeface="Verdana" pitchFamily="34" charset="0"/>
              </a:defRPr>
            </a:lvl3pPr>
            <a:lvl4pPr algn="ctr" rtl="0" eaLnBrk="0" fontAlgn="base" hangingPunct="0">
              <a:spcBef>
                <a:spcPct val="0"/>
              </a:spcBef>
              <a:spcAft>
                <a:spcPct val="0"/>
              </a:spcAft>
              <a:defRPr sz="2000">
                <a:solidFill>
                  <a:schemeClr val="bg1"/>
                </a:solidFill>
                <a:latin typeface="Verdana" pitchFamily="34" charset="0"/>
              </a:defRPr>
            </a:lvl4pPr>
            <a:lvl5pPr algn="ctr" rtl="0" eaLnBrk="0" fontAlgn="base" hangingPunct="0">
              <a:spcBef>
                <a:spcPct val="0"/>
              </a:spcBef>
              <a:spcAft>
                <a:spcPct val="0"/>
              </a:spcAft>
              <a:defRPr sz="2000">
                <a:solidFill>
                  <a:schemeClr val="bg1"/>
                </a:solidFill>
                <a:latin typeface="Verdana" pitchFamily="34" charset="0"/>
              </a:defRPr>
            </a:lvl5pPr>
            <a:lvl6pPr marL="457200" algn="ctr" rtl="0" fontAlgn="base">
              <a:spcBef>
                <a:spcPct val="0"/>
              </a:spcBef>
              <a:spcAft>
                <a:spcPct val="0"/>
              </a:spcAft>
              <a:defRPr sz="2000">
                <a:solidFill>
                  <a:schemeClr val="bg1"/>
                </a:solidFill>
                <a:latin typeface="Verdana" pitchFamily="34" charset="0"/>
              </a:defRPr>
            </a:lvl6pPr>
            <a:lvl7pPr marL="914400" algn="ctr" rtl="0" fontAlgn="base">
              <a:spcBef>
                <a:spcPct val="0"/>
              </a:spcBef>
              <a:spcAft>
                <a:spcPct val="0"/>
              </a:spcAft>
              <a:defRPr sz="2000">
                <a:solidFill>
                  <a:schemeClr val="bg1"/>
                </a:solidFill>
                <a:latin typeface="Verdana" pitchFamily="34" charset="0"/>
              </a:defRPr>
            </a:lvl7pPr>
            <a:lvl8pPr marL="1371600" algn="ctr" rtl="0" fontAlgn="base">
              <a:spcBef>
                <a:spcPct val="0"/>
              </a:spcBef>
              <a:spcAft>
                <a:spcPct val="0"/>
              </a:spcAft>
              <a:defRPr sz="2000">
                <a:solidFill>
                  <a:schemeClr val="bg1"/>
                </a:solidFill>
                <a:latin typeface="Verdana" pitchFamily="34" charset="0"/>
              </a:defRPr>
            </a:lvl8pPr>
            <a:lvl9pPr marL="1828800" algn="ctr" rtl="0" fontAlgn="base">
              <a:spcBef>
                <a:spcPct val="0"/>
              </a:spcBef>
              <a:spcAft>
                <a:spcPct val="0"/>
              </a:spcAft>
              <a:defRPr sz="2000">
                <a:solidFill>
                  <a:schemeClr val="bg1"/>
                </a:solidFill>
                <a:latin typeface="Verdana" pitchFamily="34" charset="0"/>
              </a:defRPr>
            </a:lvl9pPr>
          </a:lstStyle>
          <a:p>
            <a:pPr eaLnBrk="1" hangingPunct="1"/>
            <a:r>
              <a:rPr lang="pt-BR" altLang="pt-BR" sz="2400" kern="0" dirty="0">
                <a:latin typeface="Trebuchet MS" panose="020B0603020202020204" pitchFamily="34" charset="0"/>
              </a:rPr>
              <a:t>AÇOS ESTRUTURAIS</a:t>
            </a:r>
          </a:p>
        </p:txBody>
      </p:sp>
      <p:sp>
        <p:nvSpPr>
          <p:cNvPr id="6" name="Rectangle 5"/>
          <p:cNvSpPr/>
          <p:nvPr/>
        </p:nvSpPr>
        <p:spPr>
          <a:xfrm>
            <a:off x="524652" y="5725857"/>
            <a:ext cx="7344816" cy="584775"/>
          </a:xfrm>
          <a:prstGeom prst="rect">
            <a:avLst/>
          </a:prstGeom>
        </p:spPr>
        <p:txBody>
          <a:bodyPr wrap="square">
            <a:spAutoFit/>
          </a:bodyPr>
          <a:lstStyle/>
          <a:p>
            <a:pPr algn="ctr"/>
            <a:r>
              <a:rPr lang="pt-BR" sz="1600" dirty="0"/>
              <a:t>Viaduto Santa Ifigênia montado entre 1910 e 1913 para atravessar o Vale do Anhangabaú</a:t>
            </a:r>
          </a:p>
        </p:txBody>
      </p:sp>
      <p:pic>
        <p:nvPicPr>
          <p:cNvPr id="9" name="Picture 4" descr="https://upload.wikimedia.org/wikipedia/commons/thumb/0/09/Vista_da_extens%C3%A3o_do_Viaduto_Santa_Ifig%C3%AAnia.jpg/1280px-Vista_da_extens%C3%A3o_do_Viaduto_Santa_Ifig%C3%AAn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005" y="1417983"/>
            <a:ext cx="7482463" cy="42141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vet01.jpg">
            <a:extLst>
              <a:ext uri="{FF2B5EF4-FFF2-40B4-BE49-F238E27FC236}">
                <a16:creationId xmlns:a16="http://schemas.microsoft.com/office/drawing/2014/main" id="{68590336-1D8B-4106-BBBB-5C7CFB023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8845" y="308320"/>
            <a:ext cx="3486150" cy="22193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upload.wikimedia.org/wikipedia/commons/thumb/f/f3/Complex_Riveted_Joint_A103_379-5667.jpg/1280px-Complex_Riveted_Joint_A103_379-5667.jpg">
            <a:extLst>
              <a:ext uri="{FF2B5EF4-FFF2-40B4-BE49-F238E27FC236}">
                <a16:creationId xmlns:a16="http://schemas.microsoft.com/office/drawing/2014/main" id="{989A0344-987D-4586-B92F-DA3C4428C4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3688" y="2934855"/>
            <a:ext cx="4176464" cy="2791002"/>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7D355C4D-0A62-4D8B-BE05-4353935F399C}"/>
              </a:ext>
            </a:extLst>
          </p:cNvPr>
          <p:cNvSpPr txBox="1"/>
          <p:nvPr/>
        </p:nvSpPr>
        <p:spPr>
          <a:xfrm>
            <a:off x="524652" y="285758"/>
            <a:ext cx="5669052" cy="954107"/>
          </a:xfrm>
          <a:prstGeom prst="rect">
            <a:avLst/>
          </a:prstGeom>
          <a:noFill/>
        </p:spPr>
        <p:txBody>
          <a:bodyPr wrap="none" rtlCol="0">
            <a:spAutoFit/>
          </a:bodyPr>
          <a:lstStyle/>
          <a:p>
            <a:r>
              <a:rPr lang="pt-BR" sz="2800" dirty="0"/>
              <a:t>A soldagem tem 100 anos.</a:t>
            </a:r>
          </a:p>
          <a:p>
            <a:r>
              <a:rPr lang="pt-BR" sz="2800" dirty="0"/>
              <a:t>até 1910, o rebite dominava a junção </a:t>
            </a:r>
          </a:p>
        </p:txBody>
      </p:sp>
    </p:spTree>
    <p:extLst>
      <p:ext uri="{BB962C8B-B14F-4D97-AF65-F5344CB8AC3E}">
        <p14:creationId xmlns:p14="http://schemas.microsoft.com/office/powerpoint/2010/main" val="35839280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6D5243-0B9D-4C9E-9739-7174CFA317CB}"/>
              </a:ext>
            </a:extLst>
          </p:cNvPr>
          <p:cNvSpPr>
            <a:spLocks noGrp="1"/>
          </p:cNvSpPr>
          <p:nvPr>
            <p:ph type="title"/>
          </p:nvPr>
        </p:nvSpPr>
        <p:spPr/>
        <p:txBody>
          <a:bodyPr/>
          <a:lstStyle/>
          <a:p>
            <a:r>
              <a:rPr lang="pt-BR" dirty="0"/>
              <a:t> similaridade: a poça em movimento</a:t>
            </a:r>
          </a:p>
        </p:txBody>
      </p:sp>
      <p:sp>
        <p:nvSpPr>
          <p:cNvPr id="3" name="Espaço Reservado para Conteúdo 2">
            <a:extLst>
              <a:ext uri="{FF2B5EF4-FFF2-40B4-BE49-F238E27FC236}">
                <a16:creationId xmlns:a16="http://schemas.microsoft.com/office/drawing/2014/main" id="{83F5A6D7-63F0-475F-A394-C625B86CB801}"/>
              </a:ext>
            </a:extLst>
          </p:cNvPr>
          <p:cNvSpPr>
            <a:spLocks noGrp="1"/>
          </p:cNvSpPr>
          <p:nvPr>
            <p:ph idx="1"/>
          </p:nvPr>
        </p:nvSpPr>
        <p:spPr/>
        <p:txBody>
          <a:bodyPr/>
          <a:lstStyle/>
          <a:p>
            <a:r>
              <a:rPr lang="pt-BR" dirty="0"/>
              <a:t>Tanto soldagem quanto DED ou PBF tem isso em comum.</a:t>
            </a:r>
          </a:p>
        </p:txBody>
      </p:sp>
      <p:pic>
        <p:nvPicPr>
          <p:cNvPr id="4" name="Imagem 3">
            <a:extLst>
              <a:ext uri="{FF2B5EF4-FFF2-40B4-BE49-F238E27FC236}">
                <a16:creationId xmlns:a16="http://schemas.microsoft.com/office/drawing/2014/main" id="{837C2362-DECB-4AF5-B95E-6E750135333B}"/>
              </a:ext>
            </a:extLst>
          </p:cNvPr>
          <p:cNvPicPr>
            <a:picLocks noChangeAspect="1"/>
          </p:cNvPicPr>
          <p:nvPr/>
        </p:nvPicPr>
        <p:blipFill>
          <a:blip r:embed="rId2"/>
          <a:stretch>
            <a:fillRect/>
          </a:stretch>
        </p:blipFill>
        <p:spPr>
          <a:xfrm>
            <a:off x="2152196" y="2209629"/>
            <a:ext cx="6330150" cy="3234567"/>
          </a:xfrm>
          <a:prstGeom prst="rect">
            <a:avLst/>
          </a:prstGeom>
        </p:spPr>
      </p:pic>
    </p:spTree>
    <p:extLst>
      <p:ext uri="{BB962C8B-B14F-4D97-AF65-F5344CB8AC3E}">
        <p14:creationId xmlns:p14="http://schemas.microsoft.com/office/powerpoint/2010/main" val="35641825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2687E4-040B-450E-AB60-07BC753EE657}"/>
              </a:ext>
            </a:extLst>
          </p:cNvPr>
          <p:cNvSpPr>
            <a:spLocks noGrp="1"/>
          </p:cNvSpPr>
          <p:nvPr>
            <p:ph type="title"/>
          </p:nvPr>
        </p:nvSpPr>
        <p:spPr/>
        <p:txBody>
          <a:bodyPr/>
          <a:lstStyle/>
          <a:p>
            <a:r>
              <a:rPr lang="pt-BR" b="1" dirty="0">
                <a:solidFill>
                  <a:schemeClr val="accent1"/>
                </a:solidFill>
              </a:rPr>
              <a:t>Diferença: taxa de resfriamento</a:t>
            </a:r>
            <a:endParaRPr lang="en-US" b="1" dirty="0">
              <a:solidFill>
                <a:schemeClr val="accent1"/>
              </a:solidFill>
            </a:endParaRPr>
          </a:p>
        </p:txBody>
      </p:sp>
      <p:sp>
        <p:nvSpPr>
          <p:cNvPr id="3" name="Espaço Reservado para Conteúdo 2">
            <a:extLst>
              <a:ext uri="{FF2B5EF4-FFF2-40B4-BE49-F238E27FC236}">
                <a16:creationId xmlns:a16="http://schemas.microsoft.com/office/drawing/2014/main" id="{52A87E26-1C60-4A27-84B4-EE8BAAADA492}"/>
              </a:ext>
            </a:extLst>
          </p:cNvPr>
          <p:cNvSpPr>
            <a:spLocks noGrp="1"/>
          </p:cNvSpPr>
          <p:nvPr>
            <p:ph idx="1"/>
          </p:nvPr>
        </p:nvSpPr>
        <p:spPr/>
        <p:txBody>
          <a:bodyPr/>
          <a:lstStyle/>
          <a:p>
            <a:endParaRPr lang="en-US"/>
          </a:p>
        </p:txBody>
      </p:sp>
      <p:pic>
        <p:nvPicPr>
          <p:cNvPr id="5" name="Imagem 4">
            <a:extLst>
              <a:ext uri="{FF2B5EF4-FFF2-40B4-BE49-F238E27FC236}">
                <a16:creationId xmlns:a16="http://schemas.microsoft.com/office/drawing/2014/main" id="{9177290D-A932-46C8-81A3-B95C5854FC89}"/>
              </a:ext>
            </a:extLst>
          </p:cNvPr>
          <p:cNvPicPr>
            <a:picLocks noChangeAspect="1"/>
          </p:cNvPicPr>
          <p:nvPr/>
        </p:nvPicPr>
        <p:blipFill>
          <a:blip r:embed="rId2"/>
          <a:stretch>
            <a:fillRect/>
          </a:stretch>
        </p:blipFill>
        <p:spPr>
          <a:xfrm>
            <a:off x="0" y="1759286"/>
            <a:ext cx="12192000" cy="5185006"/>
          </a:xfrm>
          <a:prstGeom prst="rect">
            <a:avLst/>
          </a:prstGeom>
        </p:spPr>
      </p:pic>
    </p:spTree>
    <p:extLst>
      <p:ext uri="{BB962C8B-B14F-4D97-AF65-F5344CB8AC3E}">
        <p14:creationId xmlns:p14="http://schemas.microsoft.com/office/powerpoint/2010/main" val="241193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4E2F15-8A98-4BEB-82C1-5528B1FC8518}"/>
              </a:ext>
            </a:extLst>
          </p:cNvPr>
          <p:cNvSpPr>
            <a:spLocks noGrp="1"/>
          </p:cNvSpPr>
          <p:nvPr>
            <p:ph type="title"/>
          </p:nvPr>
        </p:nvSpPr>
        <p:spPr/>
        <p:txBody>
          <a:bodyPr/>
          <a:lstStyle/>
          <a:p>
            <a:r>
              <a:rPr lang="pt-BR" b="1" dirty="0">
                <a:solidFill>
                  <a:schemeClr val="accent1"/>
                </a:solidFill>
              </a:rPr>
              <a:t>Efeito da velocidade na forma da poça </a:t>
            </a:r>
            <a:br>
              <a:rPr lang="pt-BR" b="1" dirty="0">
                <a:solidFill>
                  <a:schemeClr val="accent1"/>
                </a:solidFill>
              </a:rPr>
            </a:br>
            <a:r>
              <a:rPr lang="pt-BR" b="1" dirty="0">
                <a:solidFill>
                  <a:schemeClr val="accent1"/>
                </a:solidFill>
              </a:rPr>
              <a:t> Opa: mais um problema com figura!</a:t>
            </a:r>
            <a:endParaRPr lang="en-US" b="1" dirty="0">
              <a:solidFill>
                <a:schemeClr val="accent1"/>
              </a:solidFill>
            </a:endParaRPr>
          </a:p>
        </p:txBody>
      </p:sp>
      <p:pic>
        <p:nvPicPr>
          <p:cNvPr id="5" name="Imagem 4">
            <a:extLst>
              <a:ext uri="{FF2B5EF4-FFF2-40B4-BE49-F238E27FC236}">
                <a16:creationId xmlns:a16="http://schemas.microsoft.com/office/drawing/2014/main" id="{E43B4AC2-F0D3-4343-87D4-49091AF2C38E}"/>
              </a:ext>
            </a:extLst>
          </p:cNvPr>
          <p:cNvPicPr>
            <a:picLocks noChangeAspect="1"/>
          </p:cNvPicPr>
          <p:nvPr/>
        </p:nvPicPr>
        <p:blipFill>
          <a:blip r:embed="rId2"/>
          <a:stretch>
            <a:fillRect/>
          </a:stretch>
        </p:blipFill>
        <p:spPr>
          <a:xfrm>
            <a:off x="0" y="1648641"/>
            <a:ext cx="7405341" cy="5209359"/>
          </a:xfrm>
          <a:prstGeom prst="rect">
            <a:avLst/>
          </a:prstGeom>
        </p:spPr>
      </p:pic>
      <p:sp>
        <p:nvSpPr>
          <p:cNvPr id="6" name="CaixaDeTexto 5">
            <a:extLst>
              <a:ext uri="{FF2B5EF4-FFF2-40B4-BE49-F238E27FC236}">
                <a16:creationId xmlns:a16="http://schemas.microsoft.com/office/drawing/2014/main" id="{C1023672-6981-4DB2-88D6-AF3981FEE23C}"/>
              </a:ext>
            </a:extLst>
          </p:cNvPr>
          <p:cNvSpPr txBox="1"/>
          <p:nvPr/>
        </p:nvSpPr>
        <p:spPr>
          <a:xfrm>
            <a:off x="8229600" y="2315361"/>
            <a:ext cx="3360151" cy="923330"/>
          </a:xfrm>
          <a:prstGeom prst="rect">
            <a:avLst/>
          </a:prstGeom>
          <a:noFill/>
        </p:spPr>
        <p:txBody>
          <a:bodyPr wrap="none" rtlCol="0">
            <a:spAutoFit/>
          </a:bodyPr>
          <a:lstStyle/>
          <a:p>
            <a:r>
              <a:rPr lang="pt-BR" dirty="0" err="1"/>
              <a:t>Vcs</a:t>
            </a:r>
            <a:r>
              <a:rPr lang="pt-BR" dirty="0"/>
              <a:t> repararam?</a:t>
            </a:r>
          </a:p>
          <a:p>
            <a:r>
              <a:rPr lang="pt-BR" dirty="0"/>
              <a:t>Figuras A e B são as mesmas</a:t>
            </a:r>
          </a:p>
          <a:p>
            <a:r>
              <a:rPr lang="pt-BR" dirty="0"/>
              <a:t>E não tem relação com a legenda!</a:t>
            </a:r>
            <a:endParaRPr lang="en-US" dirty="0"/>
          </a:p>
        </p:txBody>
      </p:sp>
    </p:spTree>
    <p:extLst>
      <p:ext uri="{BB962C8B-B14F-4D97-AF65-F5344CB8AC3E}">
        <p14:creationId xmlns:p14="http://schemas.microsoft.com/office/powerpoint/2010/main" val="38250594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865E1FAB-308C-417F-8F64-E7985760B114}"/>
              </a:ext>
            </a:extLst>
          </p:cNvPr>
          <p:cNvSpPr txBox="1"/>
          <p:nvPr/>
        </p:nvSpPr>
        <p:spPr>
          <a:xfrm flipH="1">
            <a:off x="5292968" y="1111348"/>
            <a:ext cx="5816993" cy="4247317"/>
          </a:xfrm>
          <a:prstGeom prst="rect">
            <a:avLst/>
          </a:prstGeom>
          <a:noFill/>
        </p:spPr>
        <p:txBody>
          <a:bodyPr wrap="square" rtlCol="0">
            <a:spAutoFit/>
          </a:bodyPr>
          <a:lstStyle/>
          <a:p>
            <a:r>
              <a:rPr lang="pt-BR" dirty="0"/>
              <a:t>esta é a figura que o </a:t>
            </a:r>
            <a:r>
              <a:rPr lang="pt-BR" dirty="0" err="1"/>
              <a:t>Debroy</a:t>
            </a:r>
            <a:r>
              <a:rPr lang="pt-BR" dirty="0"/>
              <a:t> gostaria de ter colocado em seu artigo.</a:t>
            </a:r>
          </a:p>
          <a:p>
            <a:endParaRPr lang="pt-BR" dirty="0"/>
          </a:p>
          <a:p>
            <a:r>
              <a:rPr lang="pt-BR" dirty="0"/>
              <a:t>Esta figura é do volume de soldagem do </a:t>
            </a:r>
            <a:r>
              <a:rPr lang="pt-BR" dirty="0" err="1"/>
              <a:t>Metals</a:t>
            </a:r>
            <a:r>
              <a:rPr lang="pt-BR" dirty="0"/>
              <a:t> Handbook</a:t>
            </a:r>
          </a:p>
          <a:p>
            <a:endParaRPr lang="pt-BR" dirty="0"/>
          </a:p>
          <a:p>
            <a:r>
              <a:rPr lang="pt-BR" dirty="0"/>
              <a:t>Esta figura é compatível com a legenda, para discutir efeito de 3 velocidades.</a:t>
            </a:r>
          </a:p>
          <a:p>
            <a:endParaRPr lang="pt-BR" dirty="0"/>
          </a:p>
          <a:p>
            <a:r>
              <a:rPr lang="pt-BR" dirty="0"/>
              <a:t>Nota-se que </a:t>
            </a:r>
            <a:r>
              <a:rPr lang="pt-BR" b="1" u="sng" dirty="0"/>
              <a:t>o modelamento </a:t>
            </a:r>
            <a:r>
              <a:rPr lang="pt-BR" dirty="0"/>
              <a:t>indica que o aumento da velocidade, para potência constante, </a:t>
            </a:r>
            <a:r>
              <a:rPr lang="pt-BR" dirty="0">
                <a:solidFill>
                  <a:srgbClr val="FF0000"/>
                </a:solidFill>
              </a:rPr>
              <a:t>a poça líquida a 1520°C </a:t>
            </a:r>
            <a:r>
              <a:rPr lang="pt-BR" dirty="0"/>
              <a:t> fica mais estreita e ligeiramente mais curta. </a:t>
            </a:r>
          </a:p>
          <a:p>
            <a:endParaRPr lang="pt-BR" dirty="0"/>
          </a:p>
          <a:p>
            <a:pPr algn="l"/>
            <a:r>
              <a:rPr lang="en-US" sz="1800" b="0" i="0" u="none" strike="noStrike" baseline="0" dirty="0" err="1">
                <a:latin typeface="AdvGulliv-R"/>
              </a:rPr>
              <a:t>Frase</a:t>
            </a:r>
            <a:r>
              <a:rPr lang="en-US" sz="1800" b="0" i="0" u="none" strike="noStrike" baseline="0" dirty="0">
                <a:latin typeface="AdvGulliv-R"/>
              </a:rPr>
              <a:t> do </a:t>
            </a:r>
            <a:r>
              <a:rPr lang="en-US" sz="1800" b="0" i="0" u="none" strike="noStrike" baseline="0" dirty="0" err="1">
                <a:latin typeface="AdvGulliv-R"/>
              </a:rPr>
              <a:t>DebRoy</a:t>
            </a:r>
            <a:r>
              <a:rPr lang="en-US" sz="1800" b="0" i="0" u="none" strike="noStrike" baseline="0" dirty="0">
                <a:latin typeface="AdvGulliv-R"/>
              </a:rPr>
              <a:t>:  the melt pool length relative to its width and depth increases with increasing scan speed, and the melt pool reduces in size.</a:t>
            </a:r>
            <a:endParaRPr lang="pt-BR" dirty="0"/>
          </a:p>
        </p:txBody>
      </p:sp>
      <p:pic>
        <p:nvPicPr>
          <p:cNvPr id="5" name="Imagem 4">
            <a:extLst>
              <a:ext uri="{FF2B5EF4-FFF2-40B4-BE49-F238E27FC236}">
                <a16:creationId xmlns:a16="http://schemas.microsoft.com/office/drawing/2014/main" id="{D7ED5D89-3ADD-403F-AA8F-87ACFD868DF7}"/>
              </a:ext>
            </a:extLst>
          </p:cNvPr>
          <p:cNvPicPr>
            <a:picLocks noChangeAspect="1"/>
          </p:cNvPicPr>
          <p:nvPr/>
        </p:nvPicPr>
        <p:blipFill>
          <a:blip r:embed="rId2"/>
          <a:stretch>
            <a:fillRect/>
          </a:stretch>
        </p:blipFill>
        <p:spPr>
          <a:xfrm>
            <a:off x="966498" y="209100"/>
            <a:ext cx="4163006" cy="6439799"/>
          </a:xfrm>
          <a:prstGeom prst="rect">
            <a:avLst/>
          </a:prstGeom>
        </p:spPr>
      </p:pic>
    </p:spTree>
    <p:extLst>
      <p:ext uri="{BB962C8B-B14F-4D97-AF65-F5344CB8AC3E}">
        <p14:creationId xmlns:p14="http://schemas.microsoft.com/office/powerpoint/2010/main" val="3283499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ítulo 1"/>
          <p:cNvSpPr>
            <a:spLocks noGrp="1"/>
          </p:cNvSpPr>
          <p:nvPr>
            <p:ph type="title"/>
          </p:nvPr>
        </p:nvSpPr>
        <p:spPr>
          <a:xfrm>
            <a:off x="0" y="0"/>
            <a:ext cx="12192000" cy="829733"/>
          </a:xfrm>
        </p:spPr>
        <p:txBody>
          <a:bodyPr/>
          <a:lstStyle/>
          <a:p>
            <a:r>
              <a:rPr lang="pt-BR" altLang="pt-BR" sz="3200" i="1" dirty="0"/>
              <a:t>5.1. </a:t>
            </a:r>
            <a:r>
              <a:rPr lang="pt-BR" altLang="pt-BR" sz="3200" i="1" dirty="0" err="1"/>
              <a:t>Refractory</a:t>
            </a:r>
            <a:r>
              <a:rPr lang="pt-BR" altLang="pt-BR" sz="3200" i="1" dirty="0"/>
              <a:t> </a:t>
            </a:r>
            <a:r>
              <a:rPr lang="pt-BR" altLang="pt-BR" sz="3200" i="1" dirty="0" err="1"/>
              <a:t>alloys</a:t>
            </a:r>
            <a:r>
              <a:rPr lang="pt-BR" altLang="pt-BR" sz="3200" i="1" dirty="0"/>
              <a:t> </a:t>
            </a:r>
          </a:p>
        </p:txBody>
      </p:sp>
      <p:sp>
        <p:nvSpPr>
          <p:cNvPr id="3076" name="Retângulo 7"/>
          <p:cNvSpPr>
            <a:spLocks noChangeArrowheads="1"/>
          </p:cNvSpPr>
          <p:nvPr/>
        </p:nvSpPr>
        <p:spPr bwMode="auto">
          <a:xfrm>
            <a:off x="268894" y="4917269"/>
            <a:ext cx="487231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600"/>
              </a:spcBef>
              <a:spcAft>
                <a:spcPts val="600"/>
              </a:spcAft>
              <a:buNone/>
            </a:pPr>
            <a:r>
              <a:rPr lang="pt-BR" sz="1100" b="1" u="sng" dirty="0">
                <a:ea typeface="Calibri" panose="020F0502020204030204" pitchFamily="34" charset="0"/>
                <a:cs typeface="Times New Roman" panose="02020603050405020304" pitchFamily="18" charset="0"/>
              </a:rPr>
              <a:t>Fonte </a:t>
            </a:r>
            <a:r>
              <a:rPr lang="pt-BR" sz="1100" b="1" dirty="0">
                <a:ea typeface="Calibri" panose="020F0502020204030204" pitchFamily="34" charset="0"/>
                <a:cs typeface="Times New Roman" panose="02020603050405020304" pitchFamily="18" charset="0"/>
              </a:rPr>
              <a:t>(a maioria)</a:t>
            </a:r>
            <a:r>
              <a:rPr lang="pt-BR" sz="1100" i="1" dirty="0">
                <a:ea typeface="Calibri" panose="020F0502020204030204" pitchFamily="34" charset="0"/>
                <a:cs typeface="Times New Roman" panose="02020603050405020304" pitchFamily="18" charset="0"/>
              </a:rPr>
              <a:t>:</a:t>
            </a:r>
            <a:r>
              <a:rPr lang="pt-BR" sz="1100" dirty="0">
                <a:ea typeface="Calibri" panose="020F0502020204030204" pitchFamily="34" charset="0"/>
                <a:cs typeface="Times New Roman" panose="02020603050405020304" pitchFamily="18" charset="0"/>
              </a:rPr>
              <a:t> MATWEB – Material </a:t>
            </a:r>
            <a:r>
              <a:rPr lang="pt-BR" sz="1100" dirty="0" err="1">
                <a:ea typeface="Calibri" panose="020F0502020204030204" pitchFamily="34" charset="0"/>
                <a:cs typeface="Times New Roman" panose="02020603050405020304" pitchFamily="18" charset="0"/>
              </a:rPr>
              <a:t>Property</a:t>
            </a:r>
            <a:r>
              <a:rPr lang="pt-BR" sz="1100" dirty="0">
                <a:ea typeface="Calibri" panose="020F0502020204030204" pitchFamily="34" charset="0"/>
                <a:cs typeface="Times New Roman" panose="02020603050405020304" pitchFamily="18" charset="0"/>
              </a:rPr>
              <a:t> Data. Disponível em http://www.matweb.com/search/PropertySearch.aspx. Acesso em: 5 abr. 2020.</a:t>
            </a:r>
            <a:endParaRPr lang="pt-BR" sz="1800" dirty="0">
              <a:ea typeface="Calibri" panose="020F0502020204030204" pitchFamily="34" charset="0"/>
              <a:cs typeface="Times New Roman" panose="02020603050405020304" pitchFamily="18" charset="0"/>
            </a:endParaRPr>
          </a:p>
        </p:txBody>
      </p:sp>
      <p:graphicFrame>
        <p:nvGraphicFramePr>
          <p:cNvPr id="6" name="Tabela 5"/>
          <p:cNvGraphicFramePr>
            <a:graphicFrameLocks noGrp="1"/>
          </p:cNvGraphicFramePr>
          <p:nvPr/>
        </p:nvGraphicFramePr>
        <p:xfrm>
          <a:off x="268894" y="829733"/>
          <a:ext cx="11654212" cy="2569416"/>
        </p:xfrm>
        <a:graphic>
          <a:graphicData uri="http://schemas.openxmlformats.org/drawingml/2006/table">
            <a:tbl>
              <a:tblPr>
                <a:tableStyleId>{5C22544A-7EE6-4342-B048-85BDC9FD1C3A}</a:tableStyleId>
              </a:tblPr>
              <a:tblGrid>
                <a:gridCol w="1256918">
                  <a:extLst>
                    <a:ext uri="{9D8B030D-6E8A-4147-A177-3AD203B41FA5}">
                      <a16:colId xmlns:a16="http://schemas.microsoft.com/office/drawing/2014/main" val="20000"/>
                    </a:ext>
                  </a:extLst>
                </a:gridCol>
                <a:gridCol w="984277">
                  <a:extLst>
                    <a:ext uri="{9D8B030D-6E8A-4147-A177-3AD203B41FA5}">
                      <a16:colId xmlns:a16="http://schemas.microsoft.com/office/drawing/2014/main" val="20001"/>
                    </a:ext>
                  </a:extLst>
                </a:gridCol>
                <a:gridCol w="984277">
                  <a:extLst>
                    <a:ext uri="{9D8B030D-6E8A-4147-A177-3AD203B41FA5}">
                      <a16:colId xmlns:a16="http://schemas.microsoft.com/office/drawing/2014/main" val="20002"/>
                    </a:ext>
                  </a:extLst>
                </a:gridCol>
                <a:gridCol w="984277">
                  <a:extLst>
                    <a:ext uri="{9D8B030D-6E8A-4147-A177-3AD203B41FA5}">
                      <a16:colId xmlns:a16="http://schemas.microsoft.com/office/drawing/2014/main" val="20003"/>
                    </a:ext>
                  </a:extLst>
                </a:gridCol>
                <a:gridCol w="984277">
                  <a:extLst>
                    <a:ext uri="{9D8B030D-6E8A-4147-A177-3AD203B41FA5}">
                      <a16:colId xmlns:a16="http://schemas.microsoft.com/office/drawing/2014/main" val="20004"/>
                    </a:ext>
                  </a:extLst>
                </a:gridCol>
                <a:gridCol w="984277">
                  <a:extLst>
                    <a:ext uri="{9D8B030D-6E8A-4147-A177-3AD203B41FA5}">
                      <a16:colId xmlns:a16="http://schemas.microsoft.com/office/drawing/2014/main" val="20005"/>
                    </a:ext>
                  </a:extLst>
                </a:gridCol>
                <a:gridCol w="984277">
                  <a:extLst>
                    <a:ext uri="{9D8B030D-6E8A-4147-A177-3AD203B41FA5}">
                      <a16:colId xmlns:a16="http://schemas.microsoft.com/office/drawing/2014/main" val="20006"/>
                    </a:ext>
                  </a:extLst>
                </a:gridCol>
                <a:gridCol w="596112">
                  <a:extLst>
                    <a:ext uri="{9D8B030D-6E8A-4147-A177-3AD203B41FA5}">
                      <a16:colId xmlns:a16="http://schemas.microsoft.com/office/drawing/2014/main" val="20007"/>
                    </a:ext>
                  </a:extLst>
                </a:gridCol>
                <a:gridCol w="942689">
                  <a:extLst>
                    <a:ext uri="{9D8B030D-6E8A-4147-A177-3AD203B41FA5}">
                      <a16:colId xmlns:a16="http://schemas.microsoft.com/office/drawing/2014/main" val="20008"/>
                    </a:ext>
                  </a:extLst>
                </a:gridCol>
                <a:gridCol w="984277">
                  <a:extLst>
                    <a:ext uri="{9D8B030D-6E8A-4147-A177-3AD203B41FA5}">
                      <a16:colId xmlns:a16="http://schemas.microsoft.com/office/drawing/2014/main" val="20009"/>
                    </a:ext>
                  </a:extLst>
                </a:gridCol>
                <a:gridCol w="984277">
                  <a:extLst>
                    <a:ext uri="{9D8B030D-6E8A-4147-A177-3AD203B41FA5}">
                      <a16:colId xmlns:a16="http://schemas.microsoft.com/office/drawing/2014/main" val="20010"/>
                    </a:ext>
                  </a:extLst>
                </a:gridCol>
                <a:gridCol w="984277">
                  <a:extLst>
                    <a:ext uri="{9D8B030D-6E8A-4147-A177-3AD203B41FA5}">
                      <a16:colId xmlns:a16="http://schemas.microsoft.com/office/drawing/2014/main" val="20011"/>
                    </a:ext>
                  </a:extLst>
                </a:gridCol>
              </a:tblGrid>
              <a:tr h="646560">
                <a:tc>
                  <a:txBody>
                    <a:bodyPr/>
                    <a:lstStyle/>
                    <a:p>
                      <a:pPr algn="ctr" fontAlgn="ctr"/>
                      <a:r>
                        <a:rPr lang="pt-BR" sz="1400" b="1" i="0" u="none" strike="noStrike" dirty="0" err="1">
                          <a:solidFill>
                            <a:srgbClr val="000000"/>
                          </a:solidFill>
                          <a:effectLst/>
                          <a:latin typeface="Calibri" panose="020F0502020204030204" pitchFamily="34" charset="0"/>
                        </a:rPr>
                        <a:t>Element</a:t>
                      </a:r>
                      <a:endParaRPr lang="pt-BR" sz="1400" b="1" i="0" u="none" strike="noStrike" dirty="0">
                        <a:solidFill>
                          <a:srgbClr val="000000"/>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ctr"/>
                      <a:r>
                        <a:rPr lang="pt-BR" sz="1400" b="1" i="0" u="none" strike="noStrike" dirty="0">
                          <a:solidFill>
                            <a:srgbClr val="000000"/>
                          </a:solidFill>
                          <a:effectLst/>
                          <a:latin typeface="Calibri" panose="020F0502020204030204" pitchFamily="34" charset="0"/>
                        </a:rPr>
                        <a:t>Estrutura</a:t>
                      </a:r>
                    </a:p>
                  </a:txBody>
                  <a:tcPr marL="9525" marR="9525" marT="9525" marB="0" anchor="ctr">
                    <a:solidFill>
                      <a:schemeClr val="bg1">
                        <a:lumMod val="75000"/>
                      </a:schemeClr>
                    </a:solidFill>
                  </a:tcPr>
                </a:tc>
                <a:tc>
                  <a:txBody>
                    <a:bodyPr/>
                    <a:lstStyle/>
                    <a:p>
                      <a:pPr algn="ctr" fontAlgn="ctr"/>
                      <a:r>
                        <a:rPr lang="pt-BR" sz="1400" b="1" i="0" u="none" strike="noStrike" dirty="0" err="1">
                          <a:solidFill>
                            <a:srgbClr val="000000"/>
                          </a:solidFill>
                          <a:effectLst/>
                          <a:latin typeface="Calibri" panose="020F0502020204030204" pitchFamily="34" charset="0"/>
                        </a:rPr>
                        <a:t>Density</a:t>
                      </a:r>
                      <a:r>
                        <a:rPr lang="pt-BR" sz="1400" b="1" i="0" u="none" strike="noStrike" dirty="0">
                          <a:solidFill>
                            <a:srgbClr val="000000"/>
                          </a:solidFill>
                          <a:effectLst/>
                          <a:latin typeface="Calibri" panose="020F0502020204030204" pitchFamily="34" charset="0"/>
                        </a:rPr>
                        <a:t>  [g/cm</a:t>
                      </a:r>
                      <a:r>
                        <a:rPr lang="pt-BR" sz="1400" b="1" i="0" u="none" strike="noStrike" baseline="30000" dirty="0">
                          <a:solidFill>
                            <a:srgbClr val="000000"/>
                          </a:solidFill>
                          <a:effectLst/>
                          <a:latin typeface="Calibri" panose="020F0502020204030204" pitchFamily="34" charset="0"/>
                        </a:rPr>
                        <a:t>3</a:t>
                      </a:r>
                      <a:r>
                        <a:rPr lang="pt-BR" sz="1400" b="1" i="0" u="none" strike="noStrike" dirty="0">
                          <a:solidFill>
                            <a:srgbClr val="000000"/>
                          </a:solidFill>
                          <a:effectLst/>
                          <a:latin typeface="Calibri" panose="020F0502020204030204" pitchFamily="34" charset="0"/>
                        </a:rPr>
                        <a:t>]</a:t>
                      </a:r>
                    </a:p>
                  </a:txBody>
                  <a:tcPr marL="9525" marR="9525" marT="9525" marB="0" anchor="ctr">
                    <a:solidFill>
                      <a:schemeClr val="bg1">
                        <a:lumMod val="75000"/>
                      </a:schemeClr>
                    </a:solidFill>
                  </a:tcPr>
                </a:tc>
                <a:tc>
                  <a:txBody>
                    <a:bodyPr/>
                    <a:lstStyle/>
                    <a:p>
                      <a:pPr algn="ctr" fontAlgn="ctr"/>
                      <a:r>
                        <a:rPr lang="pt-BR" sz="1400" b="1" i="0" u="none" strike="noStrike" dirty="0">
                          <a:solidFill>
                            <a:srgbClr val="000000"/>
                          </a:solidFill>
                          <a:effectLst/>
                          <a:latin typeface="Calibri" panose="020F0502020204030204" pitchFamily="34" charset="0"/>
                        </a:rPr>
                        <a:t>MA</a:t>
                      </a:r>
                    </a:p>
                  </a:txBody>
                  <a:tcPr marL="9525" marR="9525" marT="9525" marB="0" anchor="ctr">
                    <a:solidFill>
                      <a:schemeClr val="bg1">
                        <a:lumMod val="75000"/>
                      </a:schemeClr>
                    </a:solidFill>
                  </a:tcPr>
                </a:tc>
                <a:tc>
                  <a:txBody>
                    <a:bodyPr/>
                    <a:lstStyle/>
                    <a:p>
                      <a:pPr algn="ctr" fontAlgn="ctr"/>
                      <a:r>
                        <a:rPr lang="pt-BR" sz="1400" b="1" i="0" u="none" strike="noStrike" dirty="0" err="1">
                          <a:solidFill>
                            <a:srgbClr val="000000"/>
                          </a:solidFill>
                          <a:effectLst/>
                          <a:latin typeface="Calibri" panose="020F0502020204030204" pitchFamily="34" charset="0"/>
                        </a:rPr>
                        <a:t>Boiling</a:t>
                      </a:r>
                      <a:r>
                        <a:rPr lang="pt-BR" sz="1400" b="1" i="0" u="none" strike="noStrike" dirty="0">
                          <a:solidFill>
                            <a:srgbClr val="000000"/>
                          </a:solidFill>
                          <a:effectLst/>
                          <a:latin typeface="Calibri" panose="020F0502020204030204" pitchFamily="34" charset="0"/>
                        </a:rPr>
                        <a:t> Point  [°C]</a:t>
                      </a:r>
                    </a:p>
                  </a:txBody>
                  <a:tcPr marL="9525" marR="9525" marT="9525" marB="0" anchor="ctr">
                    <a:solidFill>
                      <a:schemeClr val="bg1">
                        <a:lumMod val="75000"/>
                      </a:schemeClr>
                    </a:solidFill>
                  </a:tcPr>
                </a:tc>
                <a:tc>
                  <a:txBody>
                    <a:bodyPr/>
                    <a:lstStyle/>
                    <a:p>
                      <a:pPr algn="ctr" fontAlgn="ctr"/>
                      <a:r>
                        <a:rPr lang="pt-BR" sz="1400" b="1" i="0" u="none" strike="noStrike" dirty="0" err="1">
                          <a:solidFill>
                            <a:srgbClr val="000000"/>
                          </a:solidFill>
                          <a:effectLst/>
                          <a:latin typeface="Calibri" panose="020F0502020204030204" pitchFamily="34" charset="0"/>
                        </a:rPr>
                        <a:t>Melting</a:t>
                      </a:r>
                      <a:r>
                        <a:rPr lang="pt-BR" sz="1400" b="1" i="0" u="none" strike="noStrike" dirty="0">
                          <a:solidFill>
                            <a:srgbClr val="000000"/>
                          </a:solidFill>
                          <a:effectLst/>
                          <a:latin typeface="Calibri" panose="020F0502020204030204" pitchFamily="34" charset="0"/>
                        </a:rPr>
                        <a:t> Point [°C]</a:t>
                      </a:r>
                    </a:p>
                  </a:txBody>
                  <a:tcPr marL="9525" marR="9525" marT="9525" marB="0" anchor="ctr">
                    <a:solidFill>
                      <a:schemeClr val="bg1">
                        <a:lumMod val="75000"/>
                      </a:schemeClr>
                    </a:solidFill>
                  </a:tcPr>
                </a:tc>
                <a:tc>
                  <a:txBody>
                    <a:bodyPr/>
                    <a:lstStyle/>
                    <a:p>
                      <a:pPr algn="ctr" fontAlgn="ctr"/>
                      <a:r>
                        <a:rPr lang="pt-BR" sz="1400" b="1" i="0" u="none" strike="noStrike" dirty="0" err="1">
                          <a:solidFill>
                            <a:srgbClr val="000000"/>
                          </a:solidFill>
                          <a:effectLst/>
                          <a:latin typeface="Calibri" panose="020F0502020204030204" pitchFamily="34" charset="0"/>
                        </a:rPr>
                        <a:t>Hardness</a:t>
                      </a:r>
                      <a:r>
                        <a:rPr lang="pt-BR" sz="1400" b="1" i="0" u="none" strike="noStrike" dirty="0">
                          <a:solidFill>
                            <a:srgbClr val="000000"/>
                          </a:solidFill>
                          <a:effectLst/>
                          <a:latin typeface="Calibri" panose="020F0502020204030204" pitchFamily="34" charset="0"/>
                        </a:rPr>
                        <a:t> [HV]</a:t>
                      </a:r>
                    </a:p>
                  </a:txBody>
                  <a:tcPr marL="9525" marR="9525" marT="9525" marB="0" anchor="ctr">
                    <a:solidFill>
                      <a:schemeClr val="bg1">
                        <a:lumMod val="75000"/>
                      </a:schemeClr>
                    </a:solidFill>
                  </a:tcPr>
                </a:tc>
                <a:tc>
                  <a:txBody>
                    <a:bodyPr/>
                    <a:lstStyle/>
                    <a:p>
                      <a:pPr algn="ctr" fontAlgn="ctr"/>
                      <a:r>
                        <a:rPr lang="pt-BR" sz="1400" b="1" i="0" u="none" strike="noStrike" dirty="0" err="1">
                          <a:solidFill>
                            <a:srgbClr val="000000"/>
                          </a:solidFill>
                          <a:effectLst/>
                          <a:latin typeface="Symbol" panose="05050102010706020507" pitchFamily="18" charset="2"/>
                        </a:rPr>
                        <a:t>s</a:t>
                      </a:r>
                      <a:r>
                        <a:rPr lang="pt-BR" sz="1400" b="1" i="0" u="none" strike="noStrike" baseline="-25000" dirty="0" err="1">
                          <a:solidFill>
                            <a:srgbClr val="000000"/>
                          </a:solidFill>
                          <a:effectLst/>
                          <a:latin typeface="Calibri" panose="020F0502020204030204" pitchFamily="34" charset="0"/>
                        </a:rPr>
                        <a:t>UTS</a:t>
                      </a:r>
                      <a:r>
                        <a:rPr lang="pt-BR" sz="1400" b="1" i="0" u="none" strike="noStrike" dirty="0">
                          <a:solidFill>
                            <a:srgbClr val="000000"/>
                          </a:solidFill>
                          <a:effectLst/>
                          <a:latin typeface="Calibri" panose="020F0502020204030204" pitchFamily="34" charset="0"/>
                        </a:rPr>
                        <a:t> [MPa]</a:t>
                      </a:r>
                    </a:p>
                  </a:txBody>
                  <a:tcPr marL="9525" marR="9525" marT="9525" marB="0" anchor="ctr">
                    <a:solidFill>
                      <a:schemeClr val="bg1">
                        <a:lumMod val="75000"/>
                      </a:schemeClr>
                    </a:solidFill>
                  </a:tcPr>
                </a:tc>
                <a:tc>
                  <a:txBody>
                    <a:bodyPr/>
                    <a:lstStyle/>
                    <a:p>
                      <a:pPr algn="ctr" fontAlgn="ctr"/>
                      <a:r>
                        <a:rPr lang="pt-BR" sz="1400" b="1" i="0" u="none" strike="noStrike" dirty="0">
                          <a:solidFill>
                            <a:srgbClr val="000000"/>
                          </a:solidFill>
                          <a:effectLst/>
                          <a:latin typeface="Calibri" panose="020F0502020204030204" pitchFamily="34" charset="0"/>
                        </a:rPr>
                        <a:t>E [GPa]</a:t>
                      </a:r>
                    </a:p>
                  </a:txBody>
                  <a:tcPr marL="9525" marR="9525" marT="9525" marB="0" anchor="ctr">
                    <a:solidFill>
                      <a:schemeClr val="bg1">
                        <a:lumMod val="75000"/>
                      </a:schemeClr>
                    </a:solidFill>
                  </a:tcPr>
                </a:tc>
                <a:tc>
                  <a:txBody>
                    <a:bodyPr/>
                    <a:lstStyle/>
                    <a:p>
                      <a:pPr algn="ctr" fontAlgn="ctr"/>
                      <a:r>
                        <a:rPr lang="pt-BR" sz="1400" b="1" i="0" u="none" strike="noStrike" dirty="0" err="1">
                          <a:solidFill>
                            <a:srgbClr val="000000"/>
                          </a:solidFill>
                          <a:effectLst/>
                          <a:latin typeface="Symbol" panose="05050102010706020507" pitchFamily="18" charset="2"/>
                        </a:rPr>
                        <a:t>DH</a:t>
                      </a:r>
                      <a:r>
                        <a:rPr lang="pt-BR" sz="1600" b="1" i="0" u="none" strike="noStrike" baseline="-25000" dirty="0" err="1">
                          <a:solidFill>
                            <a:srgbClr val="000000"/>
                          </a:solidFill>
                          <a:effectLst/>
                          <a:latin typeface="Calibri" panose="020F0502020204030204" pitchFamily="34" charset="0"/>
                        </a:rPr>
                        <a:t>fus</a:t>
                      </a:r>
                      <a:r>
                        <a:rPr lang="pt-BR" sz="1600" b="1" i="0" u="none" strike="noStrike" dirty="0">
                          <a:solidFill>
                            <a:srgbClr val="000000"/>
                          </a:solidFill>
                          <a:effectLst/>
                          <a:latin typeface="Calibri" panose="020F0502020204030204" pitchFamily="34" charset="0"/>
                        </a:rPr>
                        <a:t> [J/g]</a:t>
                      </a:r>
                      <a:endParaRPr lang="pt-BR" sz="1400" b="1" i="0" u="none" strike="noStrike" dirty="0">
                        <a:solidFill>
                          <a:srgbClr val="000000"/>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ctr"/>
                      <a:r>
                        <a:rPr lang="pt-BR" sz="1400" b="1" i="0" u="none" strike="noStrike" dirty="0">
                          <a:solidFill>
                            <a:srgbClr val="000000"/>
                          </a:solidFill>
                          <a:effectLst/>
                          <a:latin typeface="Symbol" panose="05050102010706020507" pitchFamily="18" charset="2"/>
                        </a:rPr>
                        <a:t>a</a:t>
                      </a:r>
                      <a:r>
                        <a:rPr lang="pt-BR" sz="1400" b="1" i="0" u="none" strike="noStrike" dirty="0">
                          <a:solidFill>
                            <a:srgbClr val="000000"/>
                          </a:solidFill>
                          <a:effectLst/>
                          <a:latin typeface="Calibri" panose="020F0502020204030204" pitchFamily="34" charset="0"/>
                        </a:rPr>
                        <a:t> [</a:t>
                      </a:r>
                      <a:r>
                        <a:rPr lang="pt-BR" sz="1400" b="1" i="0" u="none" strike="noStrike" dirty="0">
                          <a:solidFill>
                            <a:srgbClr val="000000"/>
                          </a:solidFill>
                          <a:effectLst/>
                          <a:latin typeface="Symbol" panose="05050102010706020507" pitchFamily="18" charset="2"/>
                        </a:rPr>
                        <a:t>m</a:t>
                      </a:r>
                      <a:r>
                        <a:rPr lang="pt-BR" sz="1400" b="1" i="0" u="none" strike="noStrike" dirty="0">
                          <a:solidFill>
                            <a:srgbClr val="000000"/>
                          </a:solidFill>
                          <a:effectLst/>
                          <a:latin typeface="Calibri" panose="020F0502020204030204" pitchFamily="34" charset="0"/>
                        </a:rPr>
                        <a:t>m/(</a:t>
                      </a:r>
                      <a:r>
                        <a:rPr lang="pt-BR" sz="1400" b="1" i="0" u="none" strike="noStrike" dirty="0" err="1">
                          <a:solidFill>
                            <a:srgbClr val="000000"/>
                          </a:solidFill>
                          <a:effectLst/>
                          <a:latin typeface="Calibri" panose="020F0502020204030204" pitchFamily="34" charset="0"/>
                        </a:rPr>
                        <a:t>m</a:t>
                      </a:r>
                      <a:r>
                        <a:rPr lang="pt-BR" sz="1400" b="1" i="0" u="none" strike="noStrike" dirty="0" err="1">
                          <a:solidFill>
                            <a:srgbClr val="000000"/>
                          </a:solidFill>
                          <a:effectLst/>
                          <a:latin typeface="Symbol" panose="05050102010706020507" pitchFamily="18" charset="2"/>
                        </a:rPr>
                        <a:t>×</a:t>
                      </a:r>
                      <a:r>
                        <a:rPr lang="pt-BR" sz="1400" b="1" i="0" u="none" strike="noStrike" dirty="0" err="1">
                          <a:solidFill>
                            <a:srgbClr val="000000"/>
                          </a:solidFill>
                          <a:effectLst/>
                          <a:latin typeface="Calibri" panose="020F0502020204030204" pitchFamily="34" charset="0"/>
                        </a:rPr>
                        <a:t>K</a:t>
                      </a:r>
                      <a:r>
                        <a:rPr lang="pt-BR" sz="1400" b="1" i="0" u="none" strike="noStrike" dirty="0">
                          <a:solidFill>
                            <a:srgbClr val="000000"/>
                          </a:solidFill>
                          <a:effectLst/>
                          <a:latin typeface="Calibri" panose="020F0502020204030204" pitchFamily="34" charset="0"/>
                        </a:rPr>
                        <a:t>]</a:t>
                      </a:r>
                    </a:p>
                  </a:txBody>
                  <a:tcPr marL="9525" marR="9525" marT="9525" marB="0" anchor="ctr">
                    <a:solidFill>
                      <a:schemeClr val="bg1">
                        <a:lumMod val="75000"/>
                      </a:schemeClr>
                    </a:solidFill>
                  </a:tcPr>
                </a:tc>
                <a:tc>
                  <a:txBody>
                    <a:bodyPr/>
                    <a:lstStyle/>
                    <a:p>
                      <a:pPr algn="ctr" fontAlgn="ctr"/>
                      <a:r>
                        <a:rPr lang="pt-BR" sz="1400" b="1" i="0" u="none" strike="noStrike" dirty="0">
                          <a:solidFill>
                            <a:srgbClr val="000000"/>
                          </a:solidFill>
                          <a:effectLst/>
                          <a:latin typeface="Symbol" panose="05050102010706020507" pitchFamily="18" charset="2"/>
                        </a:rPr>
                        <a:t>s</a:t>
                      </a:r>
                      <a:r>
                        <a:rPr lang="pt-BR" sz="1400" b="1" i="0" u="none" strike="noStrike" dirty="0">
                          <a:solidFill>
                            <a:srgbClr val="000000"/>
                          </a:solidFill>
                          <a:effectLst/>
                          <a:latin typeface="Calibri" panose="020F0502020204030204" pitchFamily="34" charset="0"/>
                        </a:rPr>
                        <a:t> [W/(</a:t>
                      </a:r>
                      <a:r>
                        <a:rPr lang="pt-BR" sz="1400" b="1" i="0" u="none" strike="noStrike" dirty="0" err="1">
                          <a:solidFill>
                            <a:srgbClr val="000000"/>
                          </a:solidFill>
                          <a:effectLst/>
                          <a:latin typeface="Calibri" panose="020F0502020204030204" pitchFamily="34" charset="0"/>
                        </a:rPr>
                        <a:t>m</a:t>
                      </a:r>
                      <a:r>
                        <a:rPr lang="pt-BR" sz="1400" b="1" i="0" u="none" strike="noStrike" dirty="0" err="1">
                          <a:solidFill>
                            <a:srgbClr val="000000"/>
                          </a:solidFill>
                          <a:effectLst/>
                          <a:latin typeface="Symbol" panose="05050102010706020507" pitchFamily="18" charset="2"/>
                        </a:rPr>
                        <a:t>×</a:t>
                      </a:r>
                      <a:r>
                        <a:rPr lang="pt-BR" sz="1400" b="1" i="0" u="none" strike="noStrike" dirty="0" err="1">
                          <a:solidFill>
                            <a:srgbClr val="000000"/>
                          </a:solidFill>
                          <a:effectLst/>
                          <a:latin typeface="Calibri" panose="020F0502020204030204" pitchFamily="34" charset="0"/>
                        </a:rPr>
                        <a:t>K</a:t>
                      </a:r>
                      <a:r>
                        <a:rPr lang="pt-BR" sz="1400" b="1" i="0" u="none" strike="noStrike" dirty="0">
                          <a:solidFill>
                            <a:srgbClr val="000000"/>
                          </a:solidFill>
                          <a:effectLst/>
                          <a:latin typeface="Calibri" panose="020F0502020204030204" pitchFamily="34" charset="0"/>
                        </a:rPr>
                        <a:t>]</a:t>
                      </a:r>
                    </a:p>
                  </a:txBody>
                  <a:tcPr marL="9525" marR="9525" marT="9525" marB="0" anchor="ctr">
                    <a:solidFill>
                      <a:schemeClr val="bg1">
                        <a:lumMod val="75000"/>
                      </a:schemeClr>
                    </a:solidFill>
                  </a:tcPr>
                </a:tc>
                <a:extLst>
                  <a:ext uri="{0D108BD9-81ED-4DB2-BD59-A6C34878D82A}">
                    <a16:rowId xmlns:a16="http://schemas.microsoft.com/office/drawing/2014/main" val="10000"/>
                  </a:ext>
                </a:extLst>
              </a:tr>
              <a:tr h="240357">
                <a:tc>
                  <a:txBody>
                    <a:bodyPr/>
                    <a:lstStyle/>
                    <a:p>
                      <a:pPr algn="ctr" fontAlgn="b"/>
                      <a:r>
                        <a:rPr lang="pt-BR" sz="1400" u="none" strike="noStrike" dirty="0" err="1">
                          <a:effectLst/>
                        </a:rPr>
                        <a:t>Tungsten</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F00"/>
                    </a:solidFill>
                  </a:tcPr>
                </a:tc>
                <a:tc>
                  <a:txBody>
                    <a:bodyPr/>
                    <a:lstStyle/>
                    <a:p>
                      <a:pPr algn="ctr" fontAlgn="b"/>
                      <a:r>
                        <a:rPr lang="pt-BR" sz="1400" u="none" strike="noStrike" dirty="0">
                          <a:effectLst/>
                        </a:rPr>
                        <a:t>BCC</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F00"/>
                    </a:solidFill>
                  </a:tcPr>
                </a:tc>
                <a:tc>
                  <a:txBody>
                    <a:bodyPr/>
                    <a:lstStyle/>
                    <a:p>
                      <a:pPr algn="ctr" fontAlgn="b"/>
                      <a:r>
                        <a:rPr lang="pt-BR" sz="1400" u="none" strike="noStrike" dirty="0">
                          <a:effectLst/>
                        </a:rPr>
                        <a:t>19,3</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F00"/>
                    </a:solidFill>
                  </a:tcPr>
                </a:tc>
                <a:tc>
                  <a:txBody>
                    <a:bodyPr/>
                    <a:lstStyle/>
                    <a:p>
                      <a:pPr algn="ctr" fontAlgn="b"/>
                      <a:r>
                        <a:rPr lang="pt-BR" sz="1400" u="none" strike="noStrike" dirty="0">
                          <a:effectLst/>
                        </a:rPr>
                        <a:t>183,8</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F00"/>
                    </a:solidFill>
                  </a:tcPr>
                </a:tc>
                <a:tc>
                  <a:txBody>
                    <a:bodyPr/>
                    <a:lstStyle/>
                    <a:p>
                      <a:pPr algn="ctr" fontAlgn="b"/>
                      <a:r>
                        <a:rPr lang="pt-BR" sz="1400" u="none" strike="noStrike" dirty="0">
                          <a:effectLst/>
                        </a:rPr>
                        <a:t>5900</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F00"/>
                    </a:solidFill>
                  </a:tcPr>
                </a:tc>
                <a:tc>
                  <a:txBody>
                    <a:bodyPr/>
                    <a:lstStyle/>
                    <a:p>
                      <a:pPr algn="ctr" fontAlgn="b"/>
                      <a:r>
                        <a:rPr lang="pt-BR" sz="1400" u="none" strike="noStrike" dirty="0">
                          <a:effectLst/>
                        </a:rPr>
                        <a:t>3370</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F00"/>
                    </a:solidFill>
                  </a:tcPr>
                </a:tc>
                <a:tc>
                  <a:txBody>
                    <a:bodyPr/>
                    <a:lstStyle/>
                    <a:p>
                      <a:pPr algn="ctr" fontAlgn="b"/>
                      <a:r>
                        <a:rPr lang="pt-BR" sz="1400" u="none" strike="noStrike" dirty="0">
                          <a:effectLst/>
                        </a:rPr>
                        <a:t>310</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F00"/>
                    </a:solidFill>
                  </a:tcPr>
                </a:tc>
                <a:tc>
                  <a:txBody>
                    <a:bodyPr/>
                    <a:lstStyle/>
                    <a:p>
                      <a:pPr algn="ctr" fontAlgn="b"/>
                      <a:r>
                        <a:rPr lang="pt-BR" sz="1400" u="none" strike="noStrike" dirty="0">
                          <a:effectLst/>
                        </a:rPr>
                        <a:t>980</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F00"/>
                    </a:solidFill>
                  </a:tcPr>
                </a:tc>
                <a:tc>
                  <a:txBody>
                    <a:bodyPr/>
                    <a:lstStyle/>
                    <a:p>
                      <a:pPr algn="ctr" fontAlgn="b"/>
                      <a:r>
                        <a:rPr lang="pt-BR" sz="1400" u="none" strike="noStrike" dirty="0">
                          <a:effectLst/>
                        </a:rPr>
                        <a:t>400</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F00"/>
                    </a:solidFill>
                  </a:tcPr>
                </a:tc>
                <a:tc>
                  <a:txBody>
                    <a:bodyPr/>
                    <a:lstStyle/>
                    <a:p>
                      <a:pPr algn="ctr" fontAlgn="b"/>
                      <a:r>
                        <a:rPr lang="pt-BR" sz="1400" u="none" strike="noStrike" dirty="0">
                          <a:effectLst/>
                        </a:rPr>
                        <a:t>184,2</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F00"/>
                    </a:solidFill>
                  </a:tcPr>
                </a:tc>
                <a:tc>
                  <a:txBody>
                    <a:bodyPr/>
                    <a:lstStyle/>
                    <a:p>
                      <a:pPr algn="ctr" fontAlgn="b"/>
                      <a:r>
                        <a:rPr lang="pt-BR" sz="1400" u="none" strike="noStrike" dirty="0">
                          <a:effectLst/>
                        </a:rPr>
                        <a:t>4,4</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F00"/>
                    </a:solidFill>
                  </a:tcPr>
                </a:tc>
                <a:tc>
                  <a:txBody>
                    <a:bodyPr/>
                    <a:lstStyle/>
                    <a:p>
                      <a:pPr algn="ctr" fontAlgn="b"/>
                      <a:r>
                        <a:rPr lang="pt-BR" sz="1400" u="none" strike="noStrike" dirty="0">
                          <a:effectLst/>
                        </a:rPr>
                        <a:t>163,3</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F00"/>
                    </a:solidFill>
                  </a:tcPr>
                </a:tc>
                <a:extLst>
                  <a:ext uri="{0D108BD9-81ED-4DB2-BD59-A6C34878D82A}">
                    <a16:rowId xmlns:a16="http://schemas.microsoft.com/office/drawing/2014/main" val="10001"/>
                  </a:ext>
                </a:extLst>
              </a:tr>
              <a:tr h="240357">
                <a:tc>
                  <a:txBody>
                    <a:bodyPr/>
                    <a:lstStyle/>
                    <a:p>
                      <a:pPr algn="ctr" fontAlgn="b"/>
                      <a:r>
                        <a:rPr lang="pt-BR" sz="1400" u="none" strike="noStrike" dirty="0" err="1">
                          <a:effectLst/>
                        </a:rPr>
                        <a:t>Rhenium</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A1F"/>
                    </a:solidFill>
                  </a:tcPr>
                </a:tc>
                <a:tc>
                  <a:txBody>
                    <a:bodyPr/>
                    <a:lstStyle/>
                    <a:p>
                      <a:pPr algn="ctr" fontAlgn="b"/>
                      <a:r>
                        <a:rPr lang="pt-BR" sz="1400" u="none" strike="noStrike" dirty="0">
                          <a:effectLst/>
                        </a:rPr>
                        <a:t>HCP</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A1F"/>
                    </a:solidFill>
                  </a:tcPr>
                </a:tc>
                <a:tc>
                  <a:txBody>
                    <a:bodyPr/>
                    <a:lstStyle/>
                    <a:p>
                      <a:pPr algn="ctr" fontAlgn="b"/>
                      <a:r>
                        <a:rPr lang="pt-BR" sz="1400" u="none" strike="noStrike" dirty="0">
                          <a:effectLst/>
                        </a:rPr>
                        <a:t>21,03</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A1F"/>
                    </a:solidFill>
                  </a:tcPr>
                </a:tc>
                <a:tc>
                  <a:txBody>
                    <a:bodyPr/>
                    <a:lstStyle/>
                    <a:p>
                      <a:pPr algn="ctr" fontAlgn="b"/>
                      <a:r>
                        <a:rPr lang="pt-BR" sz="1400" u="none" strike="noStrike" dirty="0">
                          <a:effectLst/>
                        </a:rPr>
                        <a:t>186,2</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A1F"/>
                    </a:solidFill>
                  </a:tcPr>
                </a:tc>
                <a:tc>
                  <a:txBody>
                    <a:bodyPr/>
                    <a:lstStyle/>
                    <a:p>
                      <a:pPr algn="ctr" fontAlgn="b"/>
                      <a:r>
                        <a:rPr lang="pt-BR" sz="1400" u="none" strike="noStrike" dirty="0">
                          <a:effectLst/>
                        </a:rPr>
                        <a:t>5596</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A1F"/>
                    </a:solidFill>
                  </a:tcPr>
                </a:tc>
                <a:tc>
                  <a:txBody>
                    <a:bodyPr/>
                    <a:lstStyle/>
                    <a:p>
                      <a:pPr algn="ctr" fontAlgn="b"/>
                      <a:r>
                        <a:rPr lang="pt-BR" sz="1400" u="none" strike="noStrike" dirty="0">
                          <a:effectLst/>
                        </a:rPr>
                        <a:t>3180</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A1F"/>
                    </a:solidFill>
                  </a:tcPr>
                </a:tc>
                <a:tc>
                  <a:txBody>
                    <a:bodyPr/>
                    <a:lstStyle/>
                    <a:p>
                      <a:pPr algn="ctr" fontAlgn="b"/>
                      <a:r>
                        <a:rPr lang="pt-BR" sz="1400" u="none" strike="noStrike" dirty="0">
                          <a:effectLst/>
                        </a:rPr>
                        <a:t>170</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A1F"/>
                    </a:solidFill>
                  </a:tcPr>
                </a:tc>
                <a:tc>
                  <a:txBody>
                    <a:bodyPr/>
                    <a:lstStyle/>
                    <a:p>
                      <a:pPr algn="ctr" fontAlgn="b"/>
                      <a:r>
                        <a:rPr lang="pt-BR" sz="1400" u="none" strike="noStrike" dirty="0">
                          <a:effectLst/>
                        </a:rPr>
                        <a:t>1070</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A1F"/>
                    </a:solidFill>
                  </a:tcPr>
                </a:tc>
                <a:tc>
                  <a:txBody>
                    <a:bodyPr/>
                    <a:lstStyle/>
                    <a:p>
                      <a:pPr algn="ctr" fontAlgn="b"/>
                      <a:r>
                        <a:rPr lang="pt-BR" sz="1400" u="none" strike="noStrike" dirty="0">
                          <a:effectLst/>
                        </a:rPr>
                        <a:t>469</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A1F"/>
                    </a:solidFill>
                  </a:tcPr>
                </a:tc>
                <a:tc>
                  <a:txBody>
                    <a:bodyPr/>
                    <a:lstStyle/>
                    <a:p>
                      <a:pPr algn="ctr" fontAlgn="b"/>
                      <a:r>
                        <a:rPr lang="pt-BR" sz="1400" u="none" strike="noStrike" dirty="0">
                          <a:effectLst/>
                        </a:rPr>
                        <a:t>178</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A1F"/>
                    </a:solidFill>
                  </a:tcPr>
                </a:tc>
                <a:tc>
                  <a:txBody>
                    <a:bodyPr/>
                    <a:lstStyle/>
                    <a:p>
                      <a:pPr algn="ctr" fontAlgn="b"/>
                      <a:r>
                        <a:rPr lang="pt-BR" sz="1400" u="none" strike="noStrike" dirty="0">
                          <a:effectLst/>
                        </a:rPr>
                        <a:t>6,2</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A1F"/>
                    </a:solidFill>
                  </a:tcPr>
                </a:tc>
                <a:tc>
                  <a:txBody>
                    <a:bodyPr/>
                    <a:lstStyle/>
                    <a:p>
                      <a:pPr algn="ctr" fontAlgn="b"/>
                      <a:r>
                        <a:rPr lang="pt-BR" sz="1400" u="none" strike="noStrike" dirty="0">
                          <a:effectLst/>
                        </a:rPr>
                        <a:t>39,6</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A1F"/>
                    </a:solidFill>
                  </a:tcPr>
                </a:tc>
                <a:extLst>
                  <a:ext uri="{0D108BD9-81ED-4DB2-BD59-A6C34878D82A}">
                    <a16:rowId xmlns:a16="http://schemas.microsoft.com/office/drawing/2014/main" val="10002"/>
                  </a:ext>
                </a:extLst>
              </a:tr>
              <a:tr h="240357">
                <a:tc>
                  <a:txBody>
                    <a:bodyPr/>
                    <a:lstStyle/>
                    <a:p>
                      <a:pPr algn="ctr" fontAlgn="b"/>
                      <a:r>
                        <a:rPr lang="pt-BR" sz="1400" u="none" strike="noStrike" dirty="0" err="1">
                          <a:effectLst/>
                        </a:rPr>
                        <a:t>Tantalum</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53C"/>
                    </a:solidFill>
                  </a:tcPr>
                </a:tc>
                <a:tc>
                  <a:txBody>
                    <a:bodyPr/>
                    <a:lstStyle/>
                    <a:p>
                      <a:pPr algn="ctr" fontAlgn="b"/>
                      <a:r>
                        <a:rPr lang="pt-BR" sz="1400" u="none" strike="noStrike" dirty="0">
                          <a:effectLst/>
                        </a:rPr>
                        <a:t>BCC</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53C"/>
                    </a:solidFill>
                  </a:tcPr>
                </a:tc>
                <a:tc>
                  <a:txBody>
                    <a:bodyPr/>
                    <a:lstStyle/>
                    <a:p>
                      <a:pPr algn="ctr" fontAlgn="b"/>
                      <a:r>
                        <a:rPr lang="pt-BR" sz="1400" u="none" strike="noStrike" dirty="0">
                          <a:effectLst/>
                        </a:rPr>
                        <a:t>16,65</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53C"/>
                    </a:solidFill>
                  </a:tcPr>
                </a:tc>
                <a:tc>
                  <a:txBody>
                    <a:bodyPr/>
                    <a:lstStyle/>
                    <a:p>
                      <a:pPr algn="ctr" fontAlgn="b"/>
                      <a:r>
                        <a:rPr lang="pt-BR" sz="1400" u="none" strike="noStrike" dirty="0">
                          <a:effectLst/>
                        </a:rPr>
                        <a:t>180,9</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53C"/>
                    </a:solidFill>
                  </a:tcPr>
                </a:tc>
                <a:tc>
                  <a:txBody>
                    <a:bodyPr/>
                    <a:lstStyle/>
                    <a:p>
                      <a:pPr algn="ctr" fontAlgn="b"/>
                      <a:r>
                        <a:rPr lang="pt-BR" sz="1400" u="none" strike="noStrike" dirty="0">
                          <a:effectLst/>
                        </a:rPr>
                        <a:t>5458</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53C"/>
                    </a:solidFill>
                  </a:tcPr>
                </a:tc>
                <a:tc>
                  <a:txBody>
                    <a:bodyPr/>
                    <a:lstStyle/>
                    <a:p>
                      <a:pPr algn="ctr" fontAlgn="b"/>
                      <a:r>
                        <a:rPr lang="pt-BR" sz="1400" u="none" strike="noStrike" dirty="0">
                          <a:effectLst/>
                        </a:rPr>
                        <a:t>2996</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53C"/>
                    </a:solidFill>
                  </a:tcPr>
                </a:tc>
                <a:tc>
                  <a:txBody>
                    <a:bodyPr/>
                    <a:lstStyle/>
                    <a:p>
                      <a:pPr algn="ctr" fontAlgn="b"/>
                      <a:r>
                        <a:rPr lang="pt-BR" sz="1400" u="none" strike="noStrike" dirty="0">
                          <a:effectLst/>
                        </a:rPr>
                        <a:t>100</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53C"/>
                    </a:solidFill>
                  </a:tcPr>
                </a:tc>
                <a:tc>
                  <a:txBody>
                    <a:bodyPr/>
                    <a:lstStyle/>
                    <a:p>
                      <a:pPr algn="ctr" fontAlgn="b"/>
                      <a:r>
                        <a:rPr lang="pt-BR" sz="1400" u="none" strike="noStrike" dirty="0">
                          <a:effectLst/>
                        </a:rPr>
                        <a:t>450</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53C"/>
                    </a:solidFill>
                  </a:tcPr>
                </a:tc>
                <a:tc>
                  <a:txBody>
                    <a:bodyPr/>
                    <a:lstStyle/>
                    <a:p>
                      <a:pPr algn="ctr" fontAlgn="b"/>
                      <a:r>
                        <a:rPr lang="pt-BR" sz="1400" u="none" strike="noStrike" dirty="0">
                          <a:effectLst/>
                        </a:rPr>
                        <a:t>186</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53C"/>
                    </a:solidFill>
                  </a:tcPr>
                </a:tc>
                <a:tc>
                  <a:txBody>
                    <a:bodyPr/>
                    <a:lstStyle/>
                    <a:p>
                      <a:pPr algn="ctr" fontAlgn="b"/>
                      <a:r>
                        <a:rPr lang="pt-BR" sz="1400" u="none" strike="noStrike" dirty="0">
                          <a:effectLst/>
                        </a:rPr>
                        <a:t>170</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53C"/>
                    </a:solidFill>
                  </a:tcPr>
                </a:tc>
                <a:tc>
                  <a:txBody>
                    <a:bodyPr/>
                    <a:lstStyle/>
                    <a:p>
                      <a:pPr algn="ctr" fontAlgn="b"/>
                      <a:r>
                        <a:rPr lang="pt-BR" sz="1400" u="none" strike="noStrike" dirty="0">
                          <a:effectLst/>
                        </a:rPr>
                        <a:t>6,5</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53C"/>
                    </a:solidFill>
                  </a:tcPr>
                </a:tc>
                <a:tc>
                  <a:txBody>
                    <a:bodyPr/>
                    <a:lstStyle/>
                    <a:p>
                      <a:pPr algn="ctr" fontAlgn="b"/>
                      <a:r>
                        <a:rPr lang="pt-BR" sz="1400" u="none" strike="noStrike" dirty="0">
                          <a:effectLst/>
                        </a:rPr>
                        <a:t>54,4</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F53C"/>
                    </a:solidFill>
                  </a:tcPr>
                </a:tc>
                <a:extLst>
                  <a:ext uri="{0D108BD9-81ED-4DB2-BD59-A6C34878D82A}">
                    <a16:rowId xmlns:a16="http://schemas.microsoft.com/office/drawing/2014/main" val="10003"/>
                  </a:ext>
                </a:extLst>
              </a:tr>
              <a:tr h="240357">
                <a:tc>
                  <a:txBody>
                    <a:bodyPr/>
                    <a:lstStyle/>
                    <a:p>
                      <a:pPr algn="ctr" fontAlgn="b"/>
                      <a:r>
                        <a:rPr lang="pt-BR" sz="1400" u="none" strike="noStrike" dirty="0" err="1">
                          <a:effectLst/>
                        </a:rPr>
                        <a:t>Molybdenum</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EC79"/>
                    </a:solidFill>
                  </a:tcPr>
                </a:tc>
                <a:tc>
                  <a:txBody>
                    <a:bodyPr/>
                    <a:lstStyle/>
                    <a:p>
                      <a:pPr algn="ctr" fontAlgn="b"/>
                      <a:r>
                        <a:rPr lang="pt-BR" sz="1400" u="none" strike="noStrike" dirty="0">
                          <a:effectLst/>
                        </a:rPr>
                        <a:t>BCC</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EC79"/>
                    </a:solidFill>
                  </a:tcPr>
                </a:tc>
                <a:tc>
                  <a:txBody>
                    <a:bodyPr/>
                    <a:lstStyle/>
                    <a:p>
                      <a:pPr algn="ctr" fontAlgn="b"/>
                      <a:r>
                        <a:rPr lang="pt-BR" sz="1400" u="none" strike="noStrike" dirty="0">
                          <a:effectLst/>
                        </a:rPr>
                        <a:t>10,22</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EC79"/>
                    </a:solidFill>
                  </a:tcPr>
                </a:tc>
                <a:tc>
                  <a:txBody>
                    <a:bodyPr/>
                    <a:lstStyle/>
                    <a:p>
                      <a:pPr algn="ctr" fontAlgn="b"/>
                      <a:r>
                        <a:rPr lang="pt-BR" sz="1400" u="none" strike="noStrike" dirty="0">
                          <a:effectLst/>
                        </a:rPr>
                        <a:t>95,9</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EC79"/>
                    </a:solidFill>
                  </a:tcPr>
                </a:tc>
                <a:tc>
                  <a:txBody>
                    <a:bodyPr/>
                    <a:lstStyle/>
                    <a:p>
                      <a:pPr algn="ctr" fontAlgn="b"/>
                      <a:r>
                        <a:rPr lang="pt-BR" sz="1400" u="none" strike="noStrike" dirty="0">
                          <a:effectLst/>
                        </a:rPr>
                        <a:t>4639</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EC79"/>
                    </a:solidFill>
                  </a:tcPr>
                </a:tc>
                <a:tc>
                  <a:txBody>
                    <a:bodyPr/>
                    <a:lstStyle/>
                    <a:p>
                      <a:pPr algn="ctr" fontAlgn="b"/>
                      <a:r>
                        <a:rPr lang="pt-BR" sz="1400" u="none" strike="noStrike" dirty="0">
                          <a:effectLst/>
                        </a:rPr>
                        <a:t>2617</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EC79"/>
                    </a:solidFill>
                  </a:tcPr>
                </a:tc>
                <a:tc>
                  <a:txBody>
                    <a:bodyPr/>
                    <a:lstStyle/>
                    <a:p>
                      <a:pPr algn="ctr" fontAlgn="b"/>
                      <a:r>
                        <a:rPr lang="pt-BR" sz="1400" u="none" strike="noStrike" dirty="0">
                          <a:effectLst/>
                        </a:rPr>
                        <a:t>230</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EC79"/>
                    </a:solidFill>
                  </a:tcPr>
                </a:tc>
                <a:tc>
                  <a:txBody>
                    <a:bodyPr/>
                    <a:lstStyle/>
                    <a:p>
                      <a:pPr algn="ctr" fontAlgn="b"/>
                      <a:r>
                        <a:rPr lang="pt-BR" sz="1400" u="none" strike="noStrike" dirty="0">
                          <a:effectLst/>
                        </a:rPr>
                        <a:t>324</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EC79"/>
                    </a:solidFill>
                  </a:tcPr>
                </a:tc>
                <a:tc>
                  <a:txBody>
                    <a:bodyPr/>
                    <a:lstStyle/>
                    <a:p>
                      <a:pPr algn="ctr" fontAlgn="b"/>
                      <a:r>
                        <a:rPr lang="pt-BR" sz="1400" u="none" strike="noStrike" dirty="0">
                          <a:effectLst/>
                        </a:rPr>
                        <a:t>330</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EC79"/>
                    </a:solidFill>
                  </a:tcPr>
                </a:tc>
                <a:tc>
                  <a:txBody>
                    <a:bodyPr/>
                    <a:lstStyle/>
                    <a:p>
                      <a:pPr algn="ctr" fontAlgn="b"/>
                      <a:r>
                        <a:rPr lang="pt-BR" sz="1400" u="none" strike="noStrike" dirty="0">
                          <a:effectLst/>
                        </a:rPr>
                        <a:t>293</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EC79"/>
                    </a:solidFill>
                  </a:tcPr>
                </a:tc>
                <a:tc>
                  <a:txBody>
                    <a:bodyPr/>
                    <a:lstStyle/>
                    <a:p>
                      <a:pPr algn="ctr" fontAlgn="b"/>
                      <a:r>
                        <a:rPr lang="pt-BR" sz="1400" u="none" strike="noStrike" dirty="0">
                          <a:effectLst/>
                        </a:rPr>
                        <a:t>5,35</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EC79"/>
                    </a:solidFill>
                  </a:tcPr>
                </a:tc>
                <a:tc>
                  <a:txBody>
                    <a:bodyPr/>
                    <a:lstStyle/>
                    <a:p>
                      <a:pPr algn="ctr" fontAlgn="b"/>
                      <a:r>
                        <a:rPr lang="pt-BR" sz="1400" u="none" strike="noStrike" dirty="0">
                          <a:effectLst/>
                        </a:rPr>
                        <a:t>138</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EC79"/>
                    </a:solidFill>
                  </a:tcPr>
                </a:tc>
                <a:extLst>
                  <a:ext uri="{0D108BD9-81ED-4DB2-BD59-A6C34878D82A}">
                    <a16:rowId xmlns:a16="http://schemas.microsoft.com/office/drawing/2014/main" val="10004"/>
                  </a:ext>
                </a:extLst>
              </a:tr>
              <a:tr h="240357">
                <a:tc>
                  <a:txBody>
                    <a:bodyPr/>
                    <a:lstStyle/>
                    <a:p>
                      <a:pPr algn="ctr" fontAlgn="b"/>
                      <a:r>
                        <a:rPr lang="pt-BR" sz="1400" u="none" strike="noStrike" dirty="0" err="1">
                          <a:effectLst/>
                        </a:rPr>
                        <a:t>Niobium</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E47D"/>
                    </a:solidFill>
                  </a:tcPr>
                </a:tc>
                <a:tc>
                  <a:txBody>
                    <a:bodyPr/>
                    <a:lstStyle/>
                    <a:p>
                      <a:pPr algn="ctr" fontAlgn="b"/>
                      <a:r>
                        <a:rPr lang="pt-BR" sz="1400" u="none" strike="noStrike" dirty="0">
                          <a:effectLst/>
                        </a:rPr>
                        <a:t>BCC</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E47D"/>
                    </a:solidFill>
                  </a:tcPr>
                </a:tc>
                <a:tc>
                  <a:txBody>
                    <a:bodyPr/>
                    <a:lstStyle/>
                    <a:p>
                      <a:pPr algn="ctr" fontAlgn="b"/>
                      <a:r>
                        <a:rPr lang="pt-BR" sz="1400" u="none" strike="noStrike" dirty="0">
                          <a:effectLst/>
                        </a:rPr>
                        <a:t>8,6</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E47D"/>
                    </a:solidFill>
                  </a:tcPr>
                </a:tc>
                <a:tc>
                  <a:txBody>
                    <a:bodyPr/>
                    <a:lstStyle/>
                    <a:p>
                      <a:pPr algn="ctr" fontAlgn="b"/>
                      <a:r>
                        <a:rPr lang="pt-BR" sz="1400" u="none" strike="noStrike" dirty="0">
                          <a:effectLst/>
                        </a:rPr>
                        <a:t>92,9</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E47D"/>
                    </a:solidFill>
                  </a:tcPr>
                </a:tc>
                <a:tc>
                  <a:txBody>
                    <a:bodyPr/>
                    <a:lstStyle/>
                    <a:p>
                      <a:pPr algn="ctr" fontAlgn="b"/>
                      <a:r>
                        <a:rPr lang="pt-BR" sz="1400" u="none" strike="noStrike" dirty="0">
                          <a:effectLst/>
                        </a:rPr>
                        <a:t>4744</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E47D"/>
                    </a:solidFill>
                  </a:tcPr>
                </a:tc>
                <a:tc>
                  <a:txBody>
                    <a:bodyPr/>
                    <a:lstStyle/>
                    <a:p>
                      <a:pPr algn="ctr" fontAlgn="b"/>
                      <a:r>
                        <a:rPr lang="pt-BR" sz="1400" u="none" strike="noStrike" dirty="0">
                          <a:effectLst/>
                        </a:rPr>
                        <a:t>2468</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E47D"/>
                    </a:solidFill>
                  </a:tcPr>
                </a:tc>
                <a:tc>
                  <a:txBody>
                    <a:bodyPr/>
                    <a:lstStyle/>
                    <a:p>
                      <a:pPr algn="ctr" fontAlgn="b"/>
                      <a:r>
                        <a:rPr lang="pt-BR" sz="1400" u="none" strike="noStrike" dirty="0">
                          <a:effectLst/>
                        </a:rPr>
                        <a:t>80</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E47D"/>
                    </a:solidFill>
                  </a:tcPr>
                </a:tc>
                <a:tc>
                  <a:txBody>
                    <a:bodyPr/>
                    <a:lstStyle/>
                    <a:p>
                      <a:pPr algn="ctr" fontAlgn="b"/>
                      <a:r>
                        <a:rPr lang="pt-BR" sz="1400" u="none" strike="noStrike" dirty="0">
                          <a:effectLst/>
                        </a:rPr>
                        <a:t>300</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E47D"/>
                    </a:solidFill>
                  </a:tcPr>
                </a:tc>
                <a:tc>
                  <a:txBody>
                    <a:bodyPr/>
                    <a:lstStyle/>
                    <a:p>
                      <a:pPr algn="ctr" fontAlgn="b"/>
                      <a:r>
                        <a:rPr lang="pt-BR" sz="1400" u="none" strike="noStrike" dirty="0">
                          <a:effectLst/>
                        </a:rPr>
                        <a:t>103</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E47D"/>
                    </a:solidFill>
                  </a:tcPr>
                </a:tc>
                <a:tc>
                  <a:txBody>
                    <a:bodyPr/>
                    <a:lstStyle/>
                    <a:p>
                      <a:pPr algn="ctr" fontAlgn="b"/>
                      <a:r>
                        <a:rPr lang="pt-BR" sz="1400" u="none" strike="noStrike" dirty="0">
                          <a:effectLst/>
                        </a:rPr>
                        <a:t>290</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E47D"/>
                    </a:solidFill>
                  </a:tcPr>
                </a:tc>
                <a:tc>
                  <a:txBody>
                    <a:bodyPr/>
                    <a:lstStyle/>
                    <a:p>
                      <a:pPr algn="ctr" fontAlgn="b"/>
                      <a:r>
                        <a:rPr lang="pt-BR" sz="1400" u="none" strike="noStrike" dirty="0">
                          <a:effectLst/>
                        </a:rPr>
                        <a:t>7,1</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E47D"/>
                    </a:solidFill>
                  </a:tcPr>
                </a:tc>
                <a:tc>
                  <a:txBody>
                    <a:bodyPr/>
                    <a:lstStyle/>
                    <a:p>
                      <a:pPr algn="ctr" fontAlgn="b"/>
                      <a:r>
                        <a:rPr lang="pt-BR" sz="1400" u="none" strike="noStrike" dirty="0">
                          <a:effectLst/>
                        </a:rPr>
                        <a:t>52,3</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E47D"/>
                    </a:solidFill>
                  </a:tcPr>
                </a:tc>
                <a:extLst>
                  <a:ext uri="{0D108BD9-81ED-4DB2-BD59-A6C34878D82A}">
                    <a16:rowId xmlns:a16="http://schemas.microsoft.com/office/drawing/2014/main" val="10005"/>
                  </a:ext>
                </a:extLst>
              </a:tr>
              <a:tr h="240357">
                <a:tc>
                  <a:txBody>
                    <a:bodyPr/>
                    <a:lstStyle/>
                    <a:p>
                      <a:pPr algn="ctr" fontAlgn="b"/>
                      <a:r>
                        <a:rPr lang="pt-BR" sz="1400" u="none" strike="noStrike" dirty="0" err="1">
                          <a:effectLst/>
                        </a:rPr>
                        <a:t>Chromium</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AB45"/>
                    </a:solidFill>
                  </a:tcPr>
                </a:tc>
                <a:tc>
                  <a:txBody>
                    <a:bodyPr/>
                    <a:lstStyle/>
                    <a:p>
                      <a:pPr algn="ctr" fontAlgn="b"/>
                      <a:r>
                        <a:rPr lang="pt-BR" sz="1400" u="none" strike="noStrike" dirty="0">
                          <a:effectLst/>
                        </a:rPr>
                        <a:t>BCC</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AB45"/>
                    </a:solidFill>
                  </a:tcPr>
                </a:tc>
                <a:tc>
                  <a:txBody>
                    <a:bodyPr/>
                    <a:lstStyle/>
                    <a:p>
                      <a:pPr algn="ctr" fontAlgn="b"/>
                      <a:r>
                        <a:rPr lang="pt-BR" sz="1400" u="none" strike="noStrike" dirty="0">
                          <a:effectLst/>
                        </a:rPr>
                        <a:t>7,19</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AB45"/>
                    </a:solidFill>
                  </a:tcPr>
                </a:tc>
                <a:tc>
                  <a:txBody>
                    <a:bodyPr/>
                    <a:lstStyle/>
                    <a:p>
                      <a:pPr algn="ctr" fontAlgn="b"/>
                      <a:r>
                        <a:rPr lang="pt-BR" sz="1400" u="none" strike="noStrike" dirty="0">
                          <a:effectLst/>
                        </a:rPr>
                        <a:t>52,0</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AB45"/>
                    </a:solidFill>
                  </a:tcPr>
                </a:tc>
                <a:tc>
                  <a:txBody>
                    <a:bodyPr/>
                    <a:lstStyle/>
                    <a:p>
                      <a:pPr algn="ctr" fontAlgn="b"/>
                      <a:r>
                        <a:rPr lang="pt-BR" sz="1400" u="none" strike="noStrike" dirty="0">
                          <a:effectLst/>
                        </a:rPr>
                        <a:t>2671</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AB45"/>
                    </a:solidFill>
                  </a:tcPr>
                </a:tc>
                <a:tc>
                  <a:txBody>
                    <a:bodyPr/>
                    <a:lstStyle/>
                    <a:p>
                      <a:pPr algn="ctr" fontAlgn="b"/>
                      <a:r>
                        <a:rPr lang="pt-BR" sz="1400" u="none" strike="noStrike" dirty="0">
                          <a:effectLst/>
                        </a:rPr>
                        <a:t>1860</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AB45"/>
                    </a:solidFill>
                  </a:tcPr>
                </a:tc>
                <a:tc>
                  <a:txBody>
                    <a:bodyPr/>
                    <a:lstStyle/>
                    <a:p>
                      <a:pPr algn="ctr" fontAlgn="b"/>
                      <a:r>
                        <a:rPr lang="pt-BR" sz="1400" u="none" strike="noStrike" dirty="0">
                          <a:effectLst/>
                        </a:rPr>
                        <a:t>90</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AB45"/>
                    </a:solidFill>
                  </a:tcPr>
                </a:tc>
                <a:tc>
                  <a:txBody>
                    <a:bodyPr/>
                    <a:lstStyle/>
                    <a:p>
                      <a:pPr algn="ctr" fontAlgn="b"/>
                      <a:r>
                        <a:rPr lang="pt-BR" sz="1400" u="none" strike="noStrike" dirty="0">
                          <a:effectLst/>
                        </a:rPr>
                        <a:t>282</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AB45"/>
                    </a:solidFill>
                  </a:tcPr>
                </a:tc>
                <a:tc>
                  <a:txBody>
                    <a:bodyPr/>
                    <a:lstStyle/>
                    <a:p>
                      <a:pPr algn="ctr" fontAlgn="b"/>
                      <a:r>
                        <a:rPr lang="pt-BR" sz="1400" u="none" strike="noStrike" dirty="0">
                          <a:effectLst/>
                        </a:rPr>
                        <a:t>248</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AB45"/>
                    </a:solidFill>
                  </a:tcPr>
                </a:tc>
                <a:tc>
                  <a:txBody>
                    <a:bodyPr/>
                    <a:lstStyle/>
                    <a:p>
                      <a:pPr algn="ctr" fontAlgn="b"/>
                      <a:r>
                        <a:rPr lang="pt-BR" sz="1400" u="none" strike="noStrike" dirty="0">
                          <a:effectLst/>
                        </a:rPr>
                        <a:t>293,1</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AB45"/>
                    </a:solidFill>
                  </a:tcPr>
                </a:tc>
                <a:tc>
                  <a:txBody>
                    <a:bodyPr/>
                    <a:lstStyle/>
                    <a:p>
                      <a:pPr algn="ctr" fontAlgn="b"/>
                      <a:r>
                        <a:rPr lang="pt-BR" sz="1400" u="none" strike="noStrike" dirty="0">
                          <a:effectLst/>
                        </a:rPr>
                        <a:t>6,2</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AB45"/>
                    </a:solidFill>
                  </a:tcPr>
                </a:tc>
                <a:tc>
                  <a:txBody>
                    <a:bodyPr/>
                    <a:lstStyle/>
                    <a:p>
                      <a:pPr algn="ctr" fontAlgn="b"/>
                      <a:r>
                        <a:rPr lang="pt-BR" sz="1400" u="none" strike="noStrike" dirty="0">
                          <a:effectLst/>
                        </a:rPr>
                        <a:t>69,1</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AB45"/>
                    </a:solidFill>
                  </a:tcPr>
                </a:tc>
                <a:extLst>
                  <a:ext uri="{0D108BD9-81ED-4DB2-BD59-A6C34878D82A}">
                    <a16:rowId xmlns:a16="http://schemas.microsoft.com/office/drawing/2014/main" val="10006"/>
                  </a:ext>
                </a:extLst>
              </a:tr>
              <a:tr h="240357">
                <a:tc>
                  <a:txBody>
                    <a:bodyPr/>
                    <a:lstStyle/>
                    <a:p>
                      <a:pPr algn="ctr" fontAlgn="b"/>
                      <a:r>
                        <a:rPr lang="pt-BR" sz="1400" u="none" strike="noStrike" dirty="0" err="1">
                          <a:effectLst/>
                        </a:rPr>
                        <a:t>Vanadium</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9F39"/>
                    </a:solidFill>
                  </a:tcPr>
                </a:tc>
                <a:tc>
                  <a:txBody>
                    <a:bodyPr/>
                    <a:lstStyle/>
                    <a:p>
                      <a:pPr algn="ctr" fontAlgn="b"/>
                      <a:r>
                        <a:rPr lang="pt-BR" sz="1400" u="none" strike="noStrike" dirty="0">
                          <a:effectLst/>
                        </a:rPr>
                        <a:t>BCC</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9F39"/>
                    </a:solidFill>
                  </a:tcPr>
                </a:tc>
                <a:tc>
                  <a:txBody>
                    <a:bodyPr/>
                    <a:lstStyle/>
                    <a:p>
                      <a:pPr algn="ctr" fontAlgn="b"/>
                      <a:r>
                        <a:rPr lang="pt-BR" sz="1400" u="none" strike="noStrike" dirty="0">
                          <a:effectLst/>
                        </a:rPr>
                        <a:t>6,11</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9F39"/>
                    </a:solidFill>
                  </a:tcPr>
                </a:tc>
                <a:tc>
                  <a:txBody>
                    <a:bodyPr/>
                    <a:lstStyle/>
                    <a:p>
                      <a:pPr algn="ctr" fontAlgn="b"/>
                      <a:r>
                        <a:rPr lang="pt-BR" sz="1400" u="none" strike="noStrike" dirty="0">
                          <a:effectLst/>
                        </a:rPr>
                        <a:t>50,9</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9F39"/>
                    </a:solidFill>
                  </a:tcPr>
                </a:tc>
                <a:tc>
                  <a:txBody>
                    <a:bodyPr/>
                    <a:lstStyle/>
                    <a:p>
                      <a:pPr algn="ctr" fontAlgn="b"/>
                      <a:r>
                        <a:rPr lang="pt-BR" sz="1400" u="none" strike="noStrike" dirty="0">
                          <a:effectLst/>
                        </a:rPr>
                        <a:t>3407</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9F39"/>
                    </a:solidFill>
                  </a:tcPr>
                </a:tc>
                <a:tc>
                  <a:txBody>
                    <a:bodyPr/>
                    <a:lstStyle/>
                    <a:p>
                      <a:pPr algn="ctr" fontAlgn="b"/>
                      <a:r>
                        <a:rPr lang="pt-BR" sz="1400" u="none" strike="noStrike" dirty="0">
                          <a:effectLst/>
                        </a:rPr>
                        <a:t>1735</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9F39"/>
                    </a:solidFill>
                  </a:tcPr>
                </a:tc>
                <a:tc>
                  <a:txBody>
                    <a:bodyPr/>
                    <a:lstStyle/>
                    <a:p>
                      <a:pPr algn="ctr" fontAlgn="b"/>
                      <a:r>
                        <a:rPr lang="pt-BR" sz="1400" u="none" strike="noStrike" dirty="0">
                          <a:effectLst/>
                        </a:rPr>
                        <a:t>165</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9F39"/>
                    </a:solidFill>
                  </a:tcPr>
                </a:tc>
                <a:tc>
                  <a:txBody>
                    <a:bodyPr/>
                    <a:lstStyle/>
                    <a:p>
                      <a:pPr algn="ctr" fontAlgn="b"/>
                      <a:r>
                        <a:rPr lang="pt-BR" sz="1400" u="none" strike="noStrike" dirty="0">
                          <a:effectLst/>
                        </a:rPr>
                        <a:t>472</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9F39"/>
                    </a:solidFill>
                  </a:tcPr>
                </a:tc>
                <a:tc>
                  <a:txBody>
                    <a:bodyPr/>
                    <a:lstStyle/>
                    <a:p>
                      <a:pPr algn="ctr" fontAlgn="b"/>
                      <a:r>
                        <a:rPr lang="pt-BR" sz="1400" u="none" strike="noStrike" dirty="0">
                          <a:effectLst/>
                        </a:rPr>
                        <a:t>125,5</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9F39"/>
                    </a:solidFill>
                  </a:tcPr>
                </a:tc>
                <a:tc>
                  <a:txBody>
                    <a:bodyPr/>
                    <a:lstStyle/>
                    <a:p>
                      <a:pPr algn="ctr" fontAlgn="b"/>
                      <a:r>
                        <a:rPr lang="pt-BR" sz="1400" b="0" i="0" u="none" strike="noStrike" dirty="0">
                          <a:solidFill>
                            <a:srgbClr val="000000"/>
                          </a:solidFill>
                          <a:effectLst/>
                          <a:latin typeface="Calibri" panose="020F0502020204030204" pitchFamily="34" charset="0"/>
                        </a:rPr>
                        <a:t>-</a:t>
                      </a:r>
                    </a:p>
                  </a:txBody>
                  <a:tcPr marL="9525" marR="9525" marT="9525" marB="0" anchor="ctr">
                    <a:solidFill>
                      <a:srgbClr val="FF9F39"/>
                    </a:solidFill>
                  </a:tcPr>
                </a:tc>
                <a:tc>
                  <a:txBody>
                    <a:bodyPr/>
                    <a:lstStyle/>
                    <a:p>
                      <a:pPr algn="ctr" fontAlgn="b"/>
                      <a:r>
                        <a:rPr lang="pt-BR" sz="1400" u="none" strike="noStrike" dirty="0">
                          <a:effectLst/>
                        </a:rPr>
                        <a:t>8,33</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9F39"/>
                    </a:solidFill>
                  </a:tcPr>
                </a:tc>
                <a:tc>
                  <a:txBody>
                    <a:bodyPr/>
                    <a:lstStyle/>
                    <a:p>
                      <a:pPr algn="ctr" fontAlgn="b"/>
                      <a:r>
                        <a:rPr lang="pt-BR" sz="1400" u="none" strike="noStrike" dirty="0">
                          <a:effectLst/>
                        </a:rPr>
                        <a:t>31</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9F39"/>
                    </a:solidFill>
                  </a:tcPr>
                </a:tc>
                <a:extLst>
                  <a:ext uri="{0D108BD9-81ED-4DB2-BD59-A6C34878D82A}">
                    <a16:rowId xmlns:a16="http://schemas.microsoft.com/office/drawing/2014/main" val="10007"/>
                  </a:ext>
                </a:extLst>
              </a:tr>
              <a:tr h="240357">
                <a:tc>
                  <a:txBody>
                    <a:bodyPr/>
                    <a:lstStyle/>
                    <a:p>
                      <a:pPr algn="ctr" fontAlgn="b"/>
                      <a:r>
                        <a:rPr lang="pt-BR" sz="1400" u="none" strike="noStrike" dirty="0" err="1">
                          <a:effectLst/>
                        </a:rPr>
                        <a:t>Titanium</a:t>
                      </a:r>
                      <a:endParaRPr lang="pt-BR" sz="1400" u="none" strike="noStrike" dirty="0">
                        <a:effectLst/>
                      </a:endParaRPr>
                    </a:p>
                  </a:txBody>
                  <a:tcPr marL="9525" marR="9525" marT="9525" marB="0" anchor="ctr">
                    <a:solidFill>
                      <a:srgbClr val="FF9933"/>
                    </a:solidFill>
                  </a:tcPr>
                </a:tc>
                <a:tc>
                  <a:txBody>
                    <a:bodyPr/>
                    <a:lstStyle/>
                    <a:p>
                      <a:pPr algn="ctr" fontAlgn="b"/>
                      <a:r>
                        <a:rPr lang="pt-BR" sz="1400" u="none" strike="noStrike" dirty="0">
                          <a:effectLst/>
                        </a:rPr>
                        <a:t>HCP</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9933"/>
                    </a:solidFill>
                  </a:tcPr>
                </a:tc>
                <a:tc>
                  <a:txBody>
                    <a:bodyPr/>
                    <a:lstStyle/>
                    <a:p>
                      <a:pPr algn="ctr" fontAlgn="b"/>
                      <a:r>
                        <a:rPr lang="pt-BR" sz="1400" u="none" strike="noStrike" dirty="0">
                          <a:effectLst/>
                        </a:rPr>
                        <a:t>4,5</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9933"/>
                    </a:solidFill>
                  </a:tcPr>
                </a:tc>
                <a:tc>
                  <a:txBody>
                    <a:bodyPr/>
                    <a:lstStyle/>
                    <a:p>
                      <a:pPr algn="ctr" fontAlgn="b"/>
                      <a:r>
                        <a:rPr lang="pt-BR" sz="1400" u="none" strike="noStrike" dirty="0">
                          <a:effectLst/>
                        </a:rPr>
                        <a:t>47,9</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9933"/>
                    </a:solidFill>
                  </a:tcPr>
                </a:tc>
                <a:tc>
                  <a:txBody>
                    <a:bodyPr/>
                    <a:lstStyle/>
                    <a:p>
                      <a:pPr algn="ctr" fontAlgn="b"/>
                      <a:r>
                        <a:rPr lang="pt-BR" sz="1400" u="none" strike="noStrike" dirty="0">
                          <a:effectLst/>
                        </a:rPr>
                        <a:t>3287</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9933"/>
                    </a:solidFill>
                  </a:tcPr>
                </a:tc>
                <a:tc>
                  <a:txBody>
                    <a:bodyPr/>
                    <a:lstStyle/>
                    <a:p>
                      <a:pPr algn="ctr" fontAlgn="b"/>
                      <a:r>
                        <a:rPr lang="pt-BR" sz="1400" u="none" strike="noStrike" dirty="0">
                          <a:effectLst/>
                        </a:rPr>
                        <a:t>1660</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9933"/>
                    </a:solidFill>
                  </a:tcPr>
                </a:tc>
                <a:tc>
                  <a:txBody>
                    <a:bodyPr/>
                    <a:lstStyle/>
                    <a:p>
                      <a:pPr algn="ctr" fontAlgn="b"/>
                      <a:r>
                        <a:rPr lang="pt-BR" sz="1400" u="none" strike="noStrike" dirty="0">
                          <a:effectLst/>
                        </a:rPr>
                        <a:t>220</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9933"/>
                    </a:solidFill>
                  </a:tcPr>
                </a:tc>
                <a:tc>
                  <a:txBody>
                    <a:bodyPr/>
                    <a:lstStyle/>
                    <a:p>
                      <a:pPr algn="ctr" fontAlgn="b"/>
                      <a:r>
                        <a:rPr lang="pt-BR" sz="1400" u="none" strike="noStrike" dirty="0">
                          <a:effectLst/>
                        </a:rPr>
                        <a:t>220</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9933"/>
                    </a:solidFill>
                  </a:tcPr>
                </a:tc>
                <a:tc>
                  <a:txBody>
                    <a:bodyPr/>
                    <a:lstStyle/>
                    <a:p>
                      <a:pPr algn="ctr" fontAlgn="b"/>
                      <a:r>
                        <a:rPr lang="pt-BR" sz="1400" u="none" strike="noStrike" dirty="0">
                          <a:effectLst/>
                        </a:rPr>
                        <a:t>116</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9933"/>
                    </a:solidFill>
                  </a:tcPr>
                </a:tc>
                <a:tc>
                  <a:txBody>
                    <a:bodyPr/>
                    <a:lstStyle/>
                    <a:p>
                      <a:pPr algn="ctr" fontAlgn="b"/>
                      <a:r>
                        <a:rPr lang="pt-BR" sz="1400" u="none" strike="noStrike" dirty="0">
                          <a:effectLst/>
                        </a:rPr>
                        <a:t>435,4</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9933"/>
                    </a:solidFill>
                  </a:tcPr>
                </a:tc>
                <a:tc>
                  <a:txBody>
                    <a:bodyPr/>
                    <a:lstStyle/>
                    <a:p>
                      <a:pPr algn="ctr" fontAlgn="b"/>
                      <a:r>
                        <a:rPr lang="pt-BR" sz="1400" u="none" strike="noStrike" dirty="0">
                          <a:effectLst/>
                        </a:rPr>
                        <a:t>8,9</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9933"/>
                    </a:solidFill>
                  </a:tcPr>
                </a:tc>
                <a:tc>
                  <a:txBody>
                    <a:bodyPr/>
                    <a:lstStyle/>
                    <a:p>
                      <a:pPr algn="ctr" fontAlgn="b"/>
                      <a:r>
                        <a:rPr lang="pt-BR" sz="1400" u="none" strike="noStrike" dirty="0">
                          <a:effectLst/>
                        </a:rPr>
                        <a:t>17</a:t>
                      </a:r>
                      <a:endParaRPr lang="pt-BR" sz="1400" b="0" i="0" u="none" strike="noStrike" dirty="0">
                        <a:solidFill>
                          <a:srgbClr val="000000"/>
                        </a:solidFill>
                        <a:effectLst/>
                        <a:latin typeface="Calibri" panose="020F0502020204030204" pitchFamily="34" charset="0"/>
                      </a:endParaRPr>
                    </a:p>
                  </a:txBody>
                  <a:tcPr marL="9525" marR="9525" marT="9525" marB="0" anchor="ctr">
                    <a:solidFill>
                      <a:srgbClr val="FF9933"/>
                    </a:solidFill>
                  </a:tcPr>
                </a:tc>
                <a:extLst>
                  <a:ext uri="{0D108BD9-81ED-4DB2-BD59-A6C34878D82A}">
                    <a16:rowId xmlns:a16="http://schemas.microsoft.com/office/drawing/2014/main" val="10008"/>
                  </a:ext>
                </a:extLst>
              </a:tr>
            </a:tbl>
          </a:graphicData>
        </a:graphic>
      </p:graphicFrame>
      <p:pic>
        <p:nvPicPr>
          <p:cNvPr id="9" name="Imagem 8"/>
          <p:cNvPicPr>
            <a:picLocks noChangeAspect="1"/>
          </p:cNvPicPr>
          <p:nvPr/>
        </p:nvPicPr>
        <p:blipFill>
          <a:blip r:embed="rId2"/>
          <a:stretch>
            <a:fillRect/>
          </a:stretch>
        </p:blipFill>
        <p:spPr>
          <a:xfrm>
            <a:off x="268894" y="3513534"/>
            <a:ext cx="6575209" cy="1430696"/>
          </a:xfrm>
          <a:prstGeom prst="rect">
            <a:avLst/>
          </a:prstGeom>
        </p:spPr>
      </p:pic>
      <p:graphicFrame>
        <p:nvGraphicFramePr>
          <p:cNvPr id="14" name="Gráfico 13"/>
          <p:cNvGraphicFramePr/>
          <p:nvPr/>
        </p:nvGraphicFramePr>
        <p:xfrm>
          <a:off x="7126941" y="3697941"/>
          <a:ext cx="5065059" cy="3160059"/>
        </p:xfrm>
        <a:graphic>
          <a:graphicData uri="http://schemas.openxmlformats.org/drawingml/2006/chart">
            <c:chart xmlns:c="http://schemas.openxmlformats.org/drawingml/2006/chart" xmlns:r="http://schemas.openxmlformats.org/officeDocument/2006/relationships" r:id="rId3"/>
          </a:graphicData>
        </a:graphic>
      </p:graphicFrame>
      <p:sp>
        <p:nvSpPr>
          <p:cNvPr id="13" name="Forma livre 12"/>
          <p:cNvSpPr/>
          <p:nvPr/>
        </p:nvSpPr>
        <p:spPr>
          <a:xfrm>
            <a:off x="9847385" y="4642338"/>
            <a:ext cx="2100105" cy="683288"/>
          </a:xfrm>
          <a:custGeom>
            <a:avLst/>
            <a:gdLst>
              <a:gd name="connsiteX0" fmla="*/ 2100105 w 2100105"/>
              <a:gd name="connsiteY0" fmla="*/ 683288 h 683288"/>
              <a:gd name="connsiteX1" fmla="*/ 1708219 w 2100105"/>
              <a:gd name="connsiteY1" fmla="*/ 432080 h 683288"/>
              <a:gd name="connsiteX2" fmla="*/ 994786 w 2100105"/>
              <a:gd name="connsiteY2" fmla="*/ 170822 h 683288"/>
              <a:gd name="connsiteX3" fmla="*/ 0 w 2100105"/>
              <a:gd name="connsiteY3" fmla="*/ 0 h 683288"/>
            </a:gdLst>
            <a:ahLst/>
            <a:cxnLst>
              <a:cxn ang="0">
                <a:pos x="connsiteX0" y="connsiteY0"/>
              </a:cxn>
              <a:cxn ang="0">
                <a:pos x="connsiteX1" y="connsiteY1"/>
              </a:cxn>
              <a:cxn ang="0">
                <a:pos x="connsiteX2" y="connsiteY2"/>
              </a:cxn>
              <a:cxn ang="0">
                <a:pos x="connsiteX3" y="connsiteY3"/>
              </a:cxn>
            </a:cxnLst>
            <a:rect l="l" t="t" r="r" b="b"/>
            <a:pathLst>
              <a:path w="2100105" h="683288">
                <a:moveTo>
                  <a:pt x="2100105" y="683288"/>
                </a:moveTo>
                <a:cubicBezTo>
                  <a:pt x="1996272" y="600389"/>
                  <a:pt x="1892439" y="517491"/>
                  <a:pt x="1708219" y="432080"/>
                </a:cubicBezTo>
                <a:cubicBezTo>
                  <a:pt x="1523999" y="346669"/>
                  <a:pt x="1279489" y="242835"/>
                  <a:pt x="994786" y="170822"/>
                </a:cubicBezTo>
                <a:cubicBezTo>
                  <a:pt x="710083" y="98809"/>
                  <a:pt x="355041" y="49404"/>
                  <a:pt x="0" y="0"/>
                </a:cubicBezTo>
              </a:path>
            </a:pathLst>
          </a:custGeom>
          <a:noFill/>
          <a:ln w="50800">
            <a:solidFill>
              <a:srgbClr val="FFEC7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p:nvSpPr>
        <p:spPr>
          <a:xfrm>
            <a:off x="11833106" y="5217964"/>
            <a:ext cx="180000" cy="180000"/>
          </a:xfrm>
          <a:prstGeom prst="rect">
            <a:avLst/>
          </a:prstGeom>
          <a:solidFill>
            <a:srgbClr val="FFEC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p:cNvSpPr/>
          <p:nvPr/>
        </p:nvSpPr>
        <p:spPr>
          <a:xfrm>
            <a:off x="11449333" y="4972808"/>
            <a:ext cx="180000" cy="180000"/>
          </a:xfrm>
          <a:prstGeom prst="rect">
            <a:avLst/>
          </a:prstGeom>
          <a:solidFill>
            <a:srgbClr val="FFEC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21"/>
          <p:cNvSpPr/>
          <p:nvPr/>
        </p:nvSpPr>
        <p:spPr>
          <a:xfrm>
            <a:off x="9759107" y="4546357"/>
            <a:ext cx="180000" cy="180000"/>
          </a:xfrm>
          <a:prstGeom prst="rect">
            <a:avLst/>
          </a:prstGeom>
          <a:solidFill>
            <a:srgbClr val="FFEC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Forma livre 14"/>
          <p:cNvSpPr/>
          <p:nvPr/>
        </p:nvSpPr>
        <p:spPr>
          <a:xfrm>
            <a:off x="9415305" y="4039437"/>
            <a:ext cx="2120203" cy="411983"/>
          </a:xfrm>
          <a:custGeom>
            <a:avLst/>
            <a:gdLst>
              <a:gd name="connsiteX0" fmla="*/ 2120203 w 2120203"/>
              <a:gd name="connsiteY0" fmla="*/ 411983 h 411983"/>
              <a:gd name="connsiteX1" fmla="*/ 1577592 w 2120203"/>
              <a:gd name="connsiteY1" fmla="*/ 180871 h 411983"/>
              <a:gd name="connsiteX2" fmla="*/ 844062 w 2120203"/>
              <a:gd name="connsiteY2" fmla="*/ 70339 h 411983"/>
              <a:gd name="connsiteX3" fmla="*/ 0 w 2120203"/>
              <a:gd name="connsiteY3" fmla="*/ 0 h 411983"/>
            </a:gdLst>
            <a:ahLst/>
            <a:cxnLst>
              <a:cxn ang="0">
                <a:pos x="connsiteX0" y="connsiteY0"/>
              </a:cxn>
              <a:cxn ang="0">
                <a:pos x="connsiteX1" y="connsiteY1"/>
              </a:cxn>
              <a:cxn ang="0">
                <a:pos x="connsiteX2" y="connsiteY2"/>
              </a:cxn>
              <a:cxn ang="0">
                <a:pos x="connsiteX3" y="connsiteY3"/>
              </a:cxn>
            </a:cxnLst>
            <a:rect l="l" t="t" r="r" b="b"/>
            <a:pathLst>
              <a:path w="2120203" h="411983">
                <a:moveTo>
                  <a:pt x="2120203" y="411983"/>
                </a:moveTo>
                <a:cubicBezTo>
                  <a:pt x="1955242" y="324897"/>
                  <a:pt x="1790282" y="237812"/>
                  <a:pt x="1577592" y="180871"/>
                </a:cubicBezTo>
                <a:cubicBezTo>
                  <a:pt x="1364902" y="123930"/>
                  <a:pt x="1106994" y="100484"/>
                  <a:pt x="844062" y="70339"/>
                </a:cubicBezTo>
                <a:cubicBezTo>
                  <a:pt x="581130" y="40194"/>
                  <a:pt x="290565" y="20097"/>
                  <a:pt x="0" y="0"/>
                </a:cubicBezTo>
              </a:path>
            </a:pathLst>
          </a:custGeom>
          <a:noFill/>
          <a:ln w="635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Elipse 10"/>
          <p:cNvSpPr/>
          <p:nvPr/>
        </p:nvSpPr>
        <p:spPr>
          <a:xfrm>
            <a:off x="9325791" y="3939528"/>
            <a:ext cx="180000" cy="18000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Elipse 16"/>
          <p:cNvSpPr/>
          <p:nvPr/>
        </p:nvSpPr>
        <p:spPr>
          <a:xfrm>
            <a:off x="10171524" y="4031640"/>
            <a:ext cx="180000" cy="18000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Elipse 17"/>
          <p:cNvSpPr/>
          <p:nvPr/>
        </p:nvSpPr>
        <p:spPr>
          <a:xfrm>
            <a:off x="11439285" y="4364904"/>
            <a:ext cx="180000" cy="18000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19"/>
          <p:cNvSpPr/>
          <p:nvPr/>
        </p:nvSpPr>
        <p:spPr>
          <a:xfrm>
            <a:off x="8116934" y="3859550"/>
            <a:ext cx="1208857" cy="369332"/>
          </a:xfrm>
          <a:prstGeom prst="rect">
            <a:avLst/>
          </a:prstGeom>
        </p:spPr>
        <p:txBody>
          <a:bodyPr wrap="none">
            <a:spAutoFit/>
          </a:bodyPr>
          <a:lstStyle/>
          <a:p>
            <a:r>
              <a:rPr lang="pt-BR" u="none" strike="noStrike" dirty="0">
                <a:effectLst/>
              </a:rPr>
              <a:t>Tungstênio</a:t>
            </a:r>
            <a:endParaRPr lang="pt-BR" dirty="0"/>
          </a:p>
        </p:txBody>
      </p:sp>
      <p:sp>
        <p:nvSpPr>
          <p:cNvPr id="23" name="Retângulo 22"/>
          <p:cNvSpPr/>
          <p:nvPr/>
        </p:nvSpPr>
        <p:spPr>
          <a:xfrm>
            <a:off x="8494017" y="4458058"/>
            <a:ext cx="1265090" cy="369332"/>
          </a:xfrm>
          <a:prstGeom prst="rect">
            <a:avLst/>
          </a:prstGeom>
        </p:spPr>
        <p:txBody>
          <a:bodyPr wrap="none">
            <a:spAutoFit/>
          </a:bodyPr>
          <a:lstStyle/>
          <a:p>
            <a:r>
              <a:rPr lang="pt-BR" u="none" strike="noStrike" dirty="0">
                <a:effectLst/>
              </a:rPr>
              <a:t>Molibdênio</a:t>
            </a:r>
            <a:endParaRPr lang="pt-BR" dirty="0"/>
          </a:p>
        </p:txBody>
      </p:sp>
      <p:sp>
        <p:nvSpPr>
          <p:cNvPr id="24" name="Seta para a direita 23"/>
          <p:cNvSpPr/>
          <p:nvPr/>
        </p:nvSpPr>
        <p:spPr>
          <a:xfrm>
            <a:off x="610123" y="5058615"/>
            <a:ext cx="6375399" cy="17949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400" dirty="0">
                <a:ea typeface="Calibri" panose="020F0502020204030204" pitchFamily="34" charset="0"/>
                <a:cs typeface="Times New Roman" panose="02020603050405020304" pitchFamily="18" charset="0"/>
              </a:rPr>
              <a:t>Redução prevista para o módulo de elasticidade (E = 200 GPa @ </a:t>
            </a:r>
            <a:r>
              <a:rPr lang="pt-BR" sz="1400" dirty="0" err="1">
                <a:ea typeface="Calibri" panose="020F0502020204030204" pitchFamily="34" charset="0"/>
                <a:cs typeface="Times New Roman" panose="02020603050405020304" pitchFamily="18" charset="0"/>
              </a:rPr>
              <a:t>T</a:t>
            </a:r>
            <a:r>
              <a:rPr lang="pt-BR" sz="1400" baseline="-25000" dirty="0" err="1">
                <a:ea typeface="Calibri" panose="020F0502020204030204" pitchFamily="34" charset="0"/>
                <a:cs typeface="Times New Roman" panose="02020603050405020304" pitchFamily="18" charset="0"/>
              </a:rPr>
              <a:t>amb</a:t>
            </a:r>
            <a:r>
              <a:rPr lang="pt-BR" sz="1400" dirty="0">
                <a:ea typeface="Calibri" panose="020F0502020204030204" pitchFamily="34" charset="0"/>
                <a:cs typeface="Times New Roman" panose="02020603050405020304" pitchFamily="18" charset="0"/>
              </a:rPr>
              <a:t>) para aços estruturais empregados em construções metálicas em condições e incêndio e comparação com os dados da tabela acima. </a:t>
            </a:r>
            <a:r>
              <a:rPr lang="pt-BR" sz="1200" b="1" dirty="0">
                <a:ea typeface="Calibri" panose="020F0502020204030204" pitchFamily="34" charset="0"/>
                <a:cs typeface="Times New Roman" panose="02020603050405020304" pitchFamily="18" charset="0"/>
              </a:rPr>
              <a:t>Fonte</a:t>
            </a:r>
            <a:r>
              <a:rPr lang="pt-BR" sz="1200" dirty="0">
                <a:ea typeface="Calibri" panose="020F0502020204030204" pitchFamily="34" charset="0"/>
                <a:cs typeface="Times New Roman" panose="02020603050405020304" pitchFamily="18" charset="0"/>
              </a:rPr>
              <a:t>: ABNT 14323 (2013).</a:t>
            </a:r>
            <a:endParaRPr lang="pt-BR" sz="1200" dirty="0"/>
          </a:p>
        </p:txBody>
      </p:sp>
    </p:spTree>
    <p:extLst>
      <p:ext uri="{BB962C8B-B14F-4D97-AF65-F5344CB8AC3E}">
        <p14:creationId xmlns:p14="http://schemas.microsoft.com/office/powerpoint/2010/main" val="31097127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33F784-9080-48C4-A4FE-4FDB17689994}"/>
              </a:ext>
            </a:extLst>
          </p:cNvPr>
          <p:cNvSpPr>
            <a:spLocks noGrp="1"/>
          </p:cNvSpPr>
          <p:nvPr>
            <p:ph type="title"/>
          </p:nvPr>
        </p:nvSpPr>
        <p:spPr/>
        <p:txBody>
          <a:bodyPr/>
          <a:lstStyle/>
          <a:p>
            <a:r>
              <a:rPr lang="pt-BR" dirty="0"/>
              <a:t>Número de </a:t>
            </a:r>
            <a:r>
              <a:rPr lang="pt-BR" dirty="0" err="1"/>
              <a:t>Peclet</a:t>
            </a:r>
            <a:endParaRPr lang="pt-BR" dirty="0"/>
          </a:p>
        </p:txBody>
      </p:sp>
      <p:sp>
        <p:nvSpPr>
          <p:cNvPr id="3" name="Espaço Reservado para Conteúdo 2">
            <a:extLst>
              <a:ext uri="{FF2B5EF4-FFF2-40B4-BE49-F238E27FC236}">
                <a16:creationId xmlns:a16="http://schemas.microsoft.com/office/drawing/2014/main" id="{3F7CEB6F-2589-478C-84BF-4B6420E4F241}"/>
              </a:ext>
            </a:extLst>
          </p:cNvPr>
          <p:cNvSpPr>
            <a:spLocks noGrp="1"/>
          </p:cNvSpPr>
          <p:nvPr>
            <p:ph idx="1"/>
          </p:nvPr>
        </p:nvSpPr>
        <p:spPr/>
        <p:txBody>
          <a:bodyPr>
            <a:normAutofit lnSpcReduction="10000"/>
          </a:bodyPr>
          <a:lstStyle/>
          <a:p>
            <a:r>
              <a:rPr lang="pt-BR" dirty="0"/>
              <a:t>Um adimensional importante, que relaciona a transferência de calor por </a:t>
            </a:r>
            <a:r>
              <a:rPr lang="pt-BR" dirty="0" err="1"/>
              <a:t>convexão</a:t>
            </a:r>
            <a:r>
              <a:rPr lang="pt-BR" dirty="0"/>
              <a:t> e  condução:</a:t>
            </a:r>
          </a:p>
          <a:p>
            <a:r>
              <a:rPr lang="pt-BR" dirty="0"/>
              <a:t>U é a velocidade característica</a:t>
            </a:r>
          </a:p>
          <a:p>
            <a:r>
              <a:rPr lang="pt-BR" dirty="0"/>
              <a:t>L é um comprimento característico, o comprimento da poça.</a:t>
            </a:r>
          </a:p>
          <a:p>
            <a:r>
              <a:rPr lang="el-GR" dirty="0"/>
              <a:t>α</a:t>
            </a:r>
            <a:r>
              <a:rPr lang="pt-BR" dirty="0"/>
              <a:t>, difusividade térmica</a:t>
            </a:r>
          </a:p>
          <a:p>
            <a:r>
              <a:rPr lang="pt-BR" dirty="0"/>
              <a:t>Mas tem limitações. As </a:t>
            </a:r>
            <a:r>
              <a:rPr lang="pt-BR" dirty="0" err="1"/>
              <a:t>the</a:t>
            </a:r>
            <a:r>
              <a:rPr lang="pt-BR" dirty="0"/>
              <a:t> </a:t>
            </a:r>
            <a:r>
              <a:rPr lang="en-US" dirty="0"/>
              <a:t>fusion zone size reduces with higher scan speed, the thermal diffusivity of the liquid metal does not change and the characteristic velocity depends on spatial gradient of temperature because of the Marangoni effect. Because of these changes, the Peclet number </a:t>
            </a:r>
            <a:r>
              <a:rPr lang="en-US" u="sng" dirty="0"/>
              <a:t>does not </a:t>
            </a:r>
            <a:r>
              <a:rPr lang="en-US" dirty="0"/>
              <a:t>scale linearly with </a:t>
            </a:r>
            <a:r>
              <a:rPr lang="en-US" b="1" u="sng" dirty="0"/>
              <a:t>scan speed</a:t>
            </a:r>
            <a:r>
              <a:rPr lang="en-US" dirty="0"/>
              <a:t>.</a:t>
            </a:r>
            <a:endParaRPr lang="pt-BR" dirty="0"/>
          </a:p>
        </p:txBody>
      </p:sp>
      <p:pic>
        <p:nvPicPr>
          <p:cNvPr id="4" name="Imagem 3">
            <a:extLst>
              <a:ext uri="{FF2B5EF4-FFF2-40B4-BE49-F238E27FC236}">
                <a16:creationId xmlns:a16="http://schemas.microsoft.com/office/drawing/2014/main" id="{F1122C0F-89FF-42A4-83D0-FE24EA6BB8F6}"/>
              </a:ext>
            </a:extLst>
          </p:cNvPr>
          <p:cNvPicPr>
            <a:picLocks noChangeAspect="1"/>
          </p:cNvPicPr>
          <p:nvPr/>
        </p:nvPicPr>
        <p:blipFill>
          <a:blip r:embed="rId2"/>
          <a:stretch>
            <a:fillRect/>
          </a:stretch>
        </p:blipFill>
        <p:spPr>
          <a:xfrm>
            <a:off x="6559827" y="482865"/>
            <a:ext cx="1609167" cy="1090081"/>
          </a:xfrm>
          <a:prstGeom prst="rect">
            <a:avLst/>
          </a:prstGeom>
        </p:spPr>
      </p:pic>
    </p:spTree>
    <p:extLst>
      <p:ext uri="{BB962C8B-B14F-4D97-AF65-F5344CB8AC3E}">
        <p14:creationId xmlns:p14="http://schemas.microsoft.com/office/powerpoint/2010/main" val="34790625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769BFD-8DD4-4225-8246-3AC322ACCED1}"/>
              </a:ext>
            </a:extLst>
          </p:cNvPr>
          <p:cNvSpPr>
            <a:spLocks noGrp="1"/>
          </p:cNvSpPr>
          <p:nvPr>
            <p:ph type="title"/>
          </p:nvPr>
        </p:nvSpPr>
        <p:spPr/>
        <p:txBody>
          <a:bodyPr/>
          <a:lstStyle/>
          <a:p>
            <a:r>
              <a:rPr lang="pt-BR" dirty="0"/>
              <a:t>6.2 taxas de deposição e acabamento superficial</a:t>
            </a:r>
          </a:p>
        </p:txBody>
      </p:sp>
      <p:sp>
        <p:nvSpPr>
          <p:cNvPr id="3" name="Espaço Reservado para Conteúdo 2">
            <a:extLst>
              <a:ext uri="{FF2B5EF4-FFF2-40B4-BE49-F238E27FC236}">
                <a16:creationId xmlns:a16="http://schemas.microsoft.com/office/drawing/2014/main" id="{B109CCED-D591-494A-BF17-84ABE6762EEB}"/>
              </a:ext>
            </a:extLst>
          </p:cNvPr>
          <p:cNvSpPr>
            <a:spLocks noGrp="1"/>
          </p:cNvSpPr>
          <p:nvPr>
            <p:ph idx="1"/>
          </p:nvPr>
        </p:nvSpPr>
        <p:spPr>
          <a:xfrm>
            <a:off x="838200" y="1835426"/>
            <a:ext cx="10515600" cy="4805363"/>
          </a:xfrm>
        </p:spPr>
        <p:txBody>
          <a:bodyPr/>
          <a:lstStyle/>
          <a:p>
            <a:r>
              <a:rPr lang="pt-BR" dirty="0"/>
              <a:t>Os maiores M.A. tem sido feitos por EB-DED, mas já existem câmaras de L-DED de 1,5x1,5x2m.</a:t>
            </a:r>
          </a:p>
          <a:p>
            <a:r>
              <a:rPr lang="pt-BR" dirty="0"/>
              <a:t>Qualidade superficial: </a:t>
            </a:r>
          </a:p>
          <a:p>
            <a:pPr lvl="1"/>
            <a:r>
              <a:rPr lang="pt-BR" dirty="0"/>
              <a:t>PBF sofrem com agregação de partículas satélite.</a:t>
            </a:r>
          </a:p>
          <a:p>
            <a:pPr lvl="1"/>
            <a:r>
              <a:rPr lang="pt-BR" dirty="0"/>
              <a:t>DED tem </a:t>
            </a:r>
            <a:r>
              <a:rPr lang="pt-BR" dirty="0" err="1"/>
              <a:t>ripples</a:t>
            </a:r>
            <a:r>
              <a:rPr lang="pt-BR" dirty="0"/>
              <a:t> na superfície, mas é menos rugosa.</a:t>
            </a:r>
          </a:p>
          <a:p>
            <a:endParaRPr lang="pt-BR" dirty="0"/>
          </a:p>
        </p:txBody>
      </p:sp>
    </p:spTree>
    <p:extLst>
      <p:ext uri="{BB962C8B-B14F-4D97-AF65-F5344CB8AC3E}">
        <p14:creationId xmlns:p14="http://schemas.microsoft.com/office/powerpoint/2010/main" val="23823172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6266C5-7B68-4371-A1CA-FD60C0462D2C}"/>
              </a:ext>
            </a:extLst>
          </p:cNvPr>
          <p:cNvSpPr>
            <a:spLocks noGrp="1"/>
          </p:cNvSpPr>
          <p:nvPr>
            <p:ph type="title"/>
          </p:nvPr>
        </p:nvSpPr>
        <p:spPr/>
        <p:txBody>
          <a:bodyPr/>
          <a:lstStyle/>
          <a:p>
            <a:r>
              <a:rPr lang="pt-BR" dirty="0">
                <a:solidFill>
                  <a:schemeClr val="accent1"/>
                </a:solidFill>
              </a:rPr>
              <a:t>Defeitos superficiais</a:t>
            </a:r>
            <a:endParaRPr lang="en-US" dirty="0">
              <a:solidFill>
                <a:schemeClr val="accent1"/>
              </a:solidFill>
            </a:endParaRPr>
          </a:p>
        </p:txBody>
      </p:sp>
      <p:pic>
        <p:nvPicPr>
          <p:cNvPr id="5" name="Imagem 4">
            <a:extLst>
              <a:ext uri="{FF2B5EF4-FFF2-40B4-BE49-F238E27FC236}">
                <a16:creationId xmlns:a16="http://schemas.microsoft.com/office/drawing/2014/main" id="{42AB8A25-2AC9-47C5-BB5C-7BAA5CD461F6}"/>
              </a:ext>
            </a:extLst>
          </p:cNvPr>
          <p:cNvPicPr>
            <a:picLocks noChangeAspect="1"/>
          </p:cNvPicPr>
          <p:nvPr/>
        </p:nvPicPr>
        <p:blipFill>
          <a:blip r:embed="rId2"/>
          <a:stretch>
            <a:fillRect/>
          </a:stretch>
        </p:blipFill>
        <p:spPr>
          <a:xfrm>
            <a:off x="549861" y="1550201"/>
            <a:ext cx="5181000" cy="3936051"/>
          </a:xfrm>
          <a:prstGeom prst="rect">
            <a:avLst/>
          </a:prstGeom>
        </p:spPr>
      </p:pic>
      <p:sp>
        <p:nvSpPr>
          <p:cNvPr id="6" name="CaixaDeTexto 5">
            <a:extLst>
              <a:ext uri="{FF2B5EF4-FFF2-40B4-BE49-F238E27FC236}">
                <a16:creationId xmlns:a16="http://schemas.microsoft.com/office/drawing/2014/main" id="{7937A88E-047A-4D09-8826-241E4AA7E90A}"/>
              </a:ext>
            </a:extLst>
          </p:cNvPr>
          <p:cNvSpPr txBox="1"/>
          <p:nvPr/>
        </p:nvSpPr>
        <p:spPr>
          <a:xfrm>
            <a:off x="549861" y="5781964"/>
            <a:ext cx="3740511" cy="646331"/>
          </a:xfrm>
          <a:prstGeom prst="rect">
            <a:avLst/>
          </a:prstGeom>
          <a:noFill/>
        </p:spPr>
        <p:txBody>
          <a:bodyPr wrap="none" rtlCol="0">
            <a:spAutoFit/>
          </a:bodyPr>
          <a:lstStyle/>
          <a:p>
            <a:r>
              <a:rPr lang="pt-BR" dirty="0"/>
              <a:t>Agregação de partículas na superfície:</a:t>
            </a:r>
          </a:p>
          <a:p>
            <a:r>
              <a:rPr lang="pt-BR" dirty="0"/>
              <a:t>“satélites” em PBF-L</a:t>
            </a:r>
            <a:endParaRPr lang="en-US" dirty="0"/>
          </a:p>
        </p:txBody>
      </p:sp>
      <p:pic>
        <p:nvPicPr>
          <p:cNvPr id="8" name="Imagem 7">
            <a:extLst>
              <a:ext uri="{FF2B5EF4-FFF2-40B4-BE49-F238E27FC236}">
                <a16:creationId xmlns:a16="http://schemas.microsoft.com/office/drawing/2014/main" id="{36171C99-2D49-4627-B4CE-79FE1B8DE7FC}"/>
              </a:ext>
            </a:extLst>
          </p:cNvPr>
          <p:cNvPicPr>
            <a:picLocks noChangeAspect="1"/>
          </p:cNvPicPr>
          <p:nvPr/>
        </p:nvPicPr>
        <p:blipFill>
          <a:blip r:embed="rId3"/>
          <a:stretch>
            <a:fillRect/>
          </a:stretch>
        </p:blipFill>
        <p:spPr>
          <a:xfrm>
            <a:off x="6702407" y="62065"/>
            <a:ext cx="3679846" cy="4862125"/>
          </a:xfrm>
          <a:prstGeom prst="rect">
            <a:avLst/>
          </a:prstGeom>
        </p:spPr>
      </p:pic>
      <p:sp>
        <p:nvSpPr>
          <p:cNvPr id="9" name="CaixaDeTexto 8">
            <a:extLst>
              <a:ext uri="{FF2B5EF4-FFF2-40B4-BE49-F238E27FC236}">
                <a16:creationId xmlns:a16="http://schemas.microsoft.com/office/drawing/2014/main" id="{7AAE6128-CCED-4161-89BC-637920245DA5}"/>
              </a:ext>
            </a:extLst>
          </p:cNvPr>
          <p:cNvSpPr txBox="1"/>
          <p:nvPr/>
        </p:nvSpPr>
        <p:spPr>
          <a:xfrm>
            <a:off x="6370633" y="4924190"/>
            <a:ext cx="5206174" cy="1754326"/>
          </a:xfrm>
          <a:prstGeom prst="rect">
            <a:avLst/>
          </a:prstGeom>
          <a:noFill/>
        </p:spPr>
        <p:txBody>
          <a:bodyPr wrap="square" rtlCol="0">
            <a:spAutoFit/>
          </a:bodyPr>
          <a:lstStyle/>
          <a:p>
            <a:pPr algn="l"/>
            <a:r>
              <a:rPr lang="en-US" sz="1800" b="0" i="0" u="none" strike="noStrike" baseline="0" dirty="0">
                <a:latin typeface="AdvGulliv-R"/>
              </a:rPr>
              <a:t>electron beam weld in 21-6-9 stainless steel. </a:t>
            </a:r>
          </a:p>
          <a:p>
            <a:pPr algn="l"/>
            <a:r>
              <a:rPr lang="en-US" sz="1800" b="0" i="0" u="none" strike="noStrike" baseline="0" dirty="0">
                <a:latin typeface="AdvGulliv-R"/>
              </a:rPr>
              <a:t>a semi-regular pattern of ripples on the top surface of the weld, created by the effects of melt pool motion on the solidifying portion of the melt pool.</a:t>
            </a:r>
          </a:p>
          <a:p>
            <a:pPr algn="l"/>
            <a:r>
              <a:rPr lang="en-US" dirty="0" err="1">
                <a:solidFill>
                  <a:schemeClr val="accent1"/>
                </a:solidFill>
                <a:latin typeface="AdvGulliv-R"/>
              </a:rPr>
              <a:t>Pode</a:t>
            </a:r>
            <a:r>
              <a:rPr lang="en-US" dirty="0">
                <a:solidFill>
                  <a:schemeClr val="accent1"/>
                </a:solidFill>
                <a:latin typeface="AdvGulliv-R"/>
              </a:rPr>
              <a:t> ser </a:t>
            </a:r>
            <a:r>
              <a:rPr lang="en-US" dirty="0" err="1">
                <a:solidFill>
                  <a:schemeClr val="accent1"/>
                </a:solidFill>
                <a:latin typeface="AdvGulliv-R"/>
              </a:rPr>
              <a:t>resolvido</a:t>
            </a:r>
            <a:r>
              <a:rPr lang="en-US" dirty="0">
                <a:solidFill>
                  <a:schemeClr val="accent1"/>
                </a:solidFill>
                <a:latin typeface="AdvGulliv-R"/>
              </a:rPr>
              <a:t> com passe superficial de </a:t>
            </a:r>
            <a:r>
              <a:rPr lang="en-US" dirty="0" err="1">
                <a:solidFill>
                  <a:schemeClr val="accent1"/>
                </a:solidFill>
                <a:latin typeface="AdvGulliv-R"/>
              </a:rPr>
              <a:t>menor</a:t>
            </a:r>
            <a:r>
              <a:rPr lang="en-US" dirty="0">
                <a:solidFill>
                  <a:schemeClr val="accent1"/>
                </a:solidFill>
                <a:latin typeface="AdvGulliv-R"/>
              </a:rPr>
              <a:t> </a:t>
            </a:r>
            <a:r>
              <a:rPr lang="en-US" dirty="0" err="1">
                <a:solidFill>
                  <a:schemeClr val="accent1"/>
                </a:solidFill>
                <a:latin typeface="AdvGulliv-R"/>
              </a:rPr>
              <a:t>potência</a:t>
            </a:r>
            <a:endParaRPr lang="en-US" dirty="0">
              <a:solidFill>
                <a:schemeClr val="accent1"/>
              </a:solidFill>
            </a:endParaRPr>
          </a:p>
        </p:txBody>
      </p:sp>
    </p:spTree>
    <p:extLst>
      <p:ext uri="{BB962C8B-B14F-4D97-AF65-F5344CB8AC3E}">
        <p14:creationId xmlns:p14="http://schemas.microsoft.com/office/powerpoint/2010/main" val="3474732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42D0979F-7B2A-4316-8CEC-CE1FB5FB8105}"/>
              </a:ext>
            </a:extLst>
          </p:cNvPr>
          <p:cNvPicPr>
            <a:picLocks noChangeAspect="1"/>
          </p:cNvPicPr>
          <p:nvPr/>
        </p:nvPicPr>
        <p:blipFill>
          <a:blip r:embed="rId2"/>
          <a:stretch>
            <a:fillRect/>
          </a:stretch>
        </p:blipFill>
        <p:spPr>
          <a:xfrm>
            <a:off x="500854" y="0"/>
            <a:ext cx="7982857" cy="6858000"/>
          </a:xfrm>
          <a:prstGeom prst="rect">
            <a:avLst/>
          </a:prstGeom>
        </p:spPr>
      </p:pic>
      <p:sp>
        <p:nvSpPr>
          <p:cNvPr id="3" name="CaixaDeTexto 2">
            <a:extLst>
              <a:ext uri="{FF2B5EF4-FFF2-40B4-BE49-F238E27FC236}">
                <a16:creationId xmlns:a16="http://schemas.microsoft.com/office/drawing/2014/main" id="{718D6F14-DEFB-4A41-AFB0-2DF24BC60BF6}"/>
              </a:ext>
            </a:extLst>
          </p:cNvPr>
          <p:cNvSpPr txBox="1"/>
          <p:nvPr/>
        </p:nvSpPr>
        <p:spPr>
          <a:xfrm>
            <a:off x="8736037" y="675249"/>
            <a:ext cx="3319975" cy="4524315"/>
          </a:xfrm>
          <a:prstGeom prst="rect">
            <a:avLst/>
          </a:prstGeom>
          <a:noFill/>
        </p:spPr>
        <p:txBody>
          <a:bodyPr wrap="square" rtlCol="0">
            <a:spAutoFit/>
          </a:bodyPr>
          <a:lstStyle/>
          <a:p>
            <a:r>
              <a:rPr lang="en-US" dirty="0" err="1"/>
              <a:t>Tensão</a:t>
            </a:r>
            <a:r>
              <a:rPr lang="en-US" dirty="0"/>
              <a:t> residual e a</a:t>
            </a:r>
          </a:p>
          <a:p>
            <a:r>
              <a:rPr lang="en-US" dirty="0" err="1"/>
              <a:t>Deformação</a:t>
            </a:r>
            <a:r>
              <a:rPr lang="en-US" dirty="0"/>
              <a:t> </a:t>
            </a:r>
            <a:r>
              <a:rPr lang="en-US" dirty="0" err="1"/>
              <a:t>plástica</a:t>
            </a:r>
            <a:r>
              <a:rPr lang="en-US" dirty="0"/>
              <a:t>!</a:t>
            </a:r>
          </a:p>
          <a:p>
            <a:endParaRPr lang="en-US" dirty="0"/>
          </a:p>
          <a:p>
            <a:endParaRPr lang="en-US" dirty="0"/>
          </a:p>
          <a:p>
            <a:r>
              <a:rPr lang="en-US" dirty="0"/>
              <a:t>The localized heat source and associated temperature gradients create a situation where plastic deformation occurs</a:t>
            </a:r>
          </a:p>
          <a:p>
            <a:r>
              <a:rPr lang="en-US" dirty="0"/>
              <a:t>around the melt pool due to constrained thermal expansion and soft metals at high temperatures</a:t>
            </a:r>
          </a:p>
          <a:p>
            <a:endParaRPr lang="en-US" dirty="0"/>
          </a:p>
          <a:p>
            <a:r>
              <a:rPr lang="en-US" dirty="0"/>
              <a:t>The tensile stresses that build up near the weld can be a source of solidification and HAZ cracking</a:t>
            </a:r>
            <a:endParaRPr lang="pt-BR" dirty="0"/>
          </a:p>
        </p:txBody>
      </p:sp>
      <p:sp>
        <p:nvSpPr>
          <p:cNvPr id="4" name="CaixaDeTexto 3">
            <a:extLst>
              <a:ext uri="{FF2B5EF4-FFF2-40B4-BE49-F238E27FC236}">
                <a16:creationId xmlns:a16="http://schemas.microsoft.com/office/drawing/2014/main" id="{3D82BC6B-D7CF-46D8-A99F-D9C94D882101}"/>
              </a:ext>
            </a:extLst>
          </p:cNvPr>
          <p:cNvSpPr txBox="1"/>
          <p:nvPr/>
        </p:nvSpPr>
        <p:spPr>
          <a:xfrm>
            <a:off x="159391" y="5964572"/>
            <a:ext cx="4181337" cy="646331"/>
          </a:xfrm>
          <a:prstGeom prst="rect">
            <a:avLst/>
          </a:prstGeom>
          <a:noFill/>
        </p:spPr>
        <p:txBody>
          <a:bodyPr wrap="none" rtlCol="0">
            <a:spAutoFit/>
          </a:bodyPr>
          <a:lstStyle/>
          <a:p>
            <a:r>
              <a:rPr lang="pt-BR" sz="3600" b="1" dirty="0">
                <a:solidFill>
                  <a:schemeClr val="accent1"/>
                </a:solidFill>
              </a:rPr>
              <a:t>6.3 tensões residuais</a:t>
            </a:r>
            <a:endParaRPr lang="en-US" sz="3600" b="1" dirty="0">
              <a:solidFill>
                <a:schemeClr val="accent1"/>
              </a:solidFill>
            </a:endParaRPr>
          </a:p>
        </p:txBody>
      </p:sp>
    </p:spTree>
    <p:extLst>
      <p:ext uri="{BB962C8B-B14F-4D97-AF65-F5344CB8AC3E}">
        <p14:creationId xmlns:p14="http://schemas.microsoft.com/office/powerpoint/2010/main" val="23269561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96FBA035-7450-4DA6-996A-84D96AC287F3}"/>
              </a:ext>
            </a:extLst>
          </p:cNvPr>
          <p:cNvSpPr>
            <a:spLocks noGrp="1"/>
          </p:cNvSpPr>
          <p:nvPr>
            <p:ph idx="1"/>
          </p:nvPr>
        </p:nvSpPr>
        <p:spPr>
          <a:xfrm>
            <a:off x="446315" y="258082"/>
            <a:ext cx="10820400" cy="2256518"/>
          </a:xfrm>
        </p:spPr>
        <p:txBody>
          <a:bodyPr/>
          <a:lstStyle/>
          <a:p>
            <a:r>
              <a:rPr lang="pt-BR" dirty="0"/>
              <a:t>Efeitos de distorções podem ocorrer no processo de MA igual ao processo de soldagem. Quanto mais rígido for a placa , menor distorção ocorrerá, entretanto, a tensão residual aumenta quando a restrição aumenta e pode alcançar a limite de escoamento  do metal depositado.</a:t>
            </a:r>
          </a:p>
        </p:txBody>
      </p:sp>
      <p:pic>
        <p:nvPicPr>
          <p:cNvPr id="4" name="Imagem 3">
            <a:extLst>
              <a:ext uri="{FF2B5EF4-FFF2-40B4-BE49-F238E27FC236}">
                <a16:creationId xmlns:a16="http://schemas.microsoft.com/office/drawing/2014/main" id="{B48E8290-0CFA-4DE8-B47C-FB52424533D8}"/>
              </a:ext>
            </a:extLst>
          </p:cNvPr>
          <p:cNvPicPr/>
          <p:nvPr/>
        </p:nvPicPr>
        <p:blipFill>
          <a:blip r:embed="rId2"/>
          <a:stretch>
            <a:fillRect/>
          </a:stretch>
        </p:blipFill>
        <p:spPr>
          <a:xfrm>
            <a:off x="1992086" y="1969452"/>
            <a:ext cx="7522391" cy="4630466"/>
          </a:xfrm>
          <a:prstGeom prst="rect">
            <a:avLst/>
          </a:prstGeom>
        </p:spPr>
      </p:pic>
    </p:spTree>
    <p:extLst>
      <p:ext uri="{BB962C8B-B14F-4D97-AF65-F5344CB8AC3E}">
        <p14:creationId xmlns:p14="http://schemas.microsoft.com/office/powerpoint/2010/main" val="31875896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 y="0"/>
            <a:ext cx="12192001" cy="6858000"/>
          </a:xfrm>
        </p:spPr>
        <p:txBody>
          <a:bodyPr>
            <a:normAutofit/>
          </a:bodyPr>
          <a:lstStyle/>
          <a:p>
            <a:pPr algn="just">
              <a:spcAft>
                <a:spcPts val="1200"/>
              </a:spcAft>
            </a:pPr>
            <a:r>
              <a:rPr lang="en-US" sz="1800" dirty="0"/>
              <a:t>It is important to note that AM parts always start on a substrate, or build plate, that provides some degree of mechanical restraint. The stiffer the build plate, the less distortion will occur, however, the residual stresses increase as the restraint increases, and can reach the yield stress of the deposited metal [615]. </a:t>
            </a:r>
          </a:p>
          <a:p>
            <a:pPr algn="just">
              <a:spcAft>
                <a:spcPts val="1200"/>
              </a:spcAft>
            </a:pPr>
            <a:r>
              <a:rPr lang="en-US" sz="1800" dirty="0"/>
              <a:t>Different scan strategies can influence both the residual stress and distortion that develop in AM builds. </a:t>
            </a:r>
          </a:p>
          <a:p>
            <a:pPr algn="just">
              <a:spcAft>
                <a:spcPts val="1200"/>
              </a:spcAft>
            </a:pPr>
            <a:r>
              <a:rPr lang="en-US" sz="1800" dirty="0"/>
              <a:t>Similar strategies are routinely followed in arc welding to mitigate residual stress and distortions.</a:t>
            </a:r>
          </a:p>
          <a:p>
            <a:pPr algn="just">
              <a:spcAft>
                <a:spcPts val="1200"/>
              </a:spcAft>
            </a:pPr>
            <a:r>
              <a:rPr lang="en-US" sz="1800" dirty="0"/>
              <a:t>The build direction is always the same direction, i.e. vertically up, distortion and residual stress cannot be totally eliminated.</a:t>
            </a:r>
          </a:p>
          <a:p>
            <a:pPr algn="just">
              <a:spcAft>
                <a:spcPts val="1200"/>
              </a:spcAft>
            </a:pPr>
            <a:endParaRPr lang="en-US" sz="1800" dirty="0"/>
          </a:p>
          <a:p>
            <a:pPr marL="0" indent="0" algn="ctr">
              <a:buNone/>
            </a:pPr>
            <a:r>
              <a:rPr lang="pt-BR" dirty="0"/>
              <a:t>6.4. </a:t>
            </a:r>
            <a:r>
              <a:rPr lang="pt-BR" dirty="0" err="1"/>
              <a:t>Microstructure</a:t>
            </a:r>
            <a:r>
              <a:rPr lang="pt-BR" dirty="0"/>
              <a:t> </a:t>
            </a:r>
            <a:r>
              <a:rPr lang="pt-BR" dirty="0" err="1"/>
              <a:t>and</a:t>
            </a:r>
            <a:r>
              <a:rPr lang="pt-BR" dirty="0"/>
              <a:t> </a:t>
            </a:r>
            <a:r>
              <a:rPr lang="pt-BR" dirty="0" err="1"/>
              <a:t>macrostructure</a:t>
            </a:r>
            <a:r>
              <a:rPr lang="pt-BR" dirty="0"/>
              <a:t>  </a:t>
            </a:r>
          </a:p>
          <a:p>
            <a:pPr marL="0" indent="0" algn="ctr">
              <a:buNone/>
            </a:pPr>
            <a:endParaRPr lang="pt-BR" dirty="0"/>
          </a:p>
          <a:p>
            <a:pPr algn="just">
              <a:spcAft>
                <a:spcPts val="1200"/>
              </a:spcAft>
            </a:pPr>
            <a:r>
              <a:rPr lang="en-US" sz="1800" dirty="0"/>
              <a:t>The mechanical properties of an AM build or a weld depend on their microstructural and macrostructural </a:t>
            </a:r>
            <a:r>
              <a:rPr lang="en-US" sz="1800" dirty="0" err="1"/>
              <a:t>featuresi</a:t>
            </a:r>
            <a:r>
              <a:rPr lang="en-US" sz="1800" dirty="0"/>
              <a:t> n addition to any defects that are formed.</a:t>
            </a:r>
          </a:p>
          <a:p>
            <a:pPr algn="just">
              <a:spcAft>
                <a:spcPts val="1200"/>
              </a:spcAft>
            </a:pPr>
            <a:r>
              <a:rPr lang="en-US" sz="1800" dirty="0"/>
              <a:t> [621].</a:t>
            </a:r>
          </a:p>
          <a:p>
            <a:pPr algn="just">
              <a:spcAft>
                <a:spcPts val="1200"/>
              </a:spcAft>
            </a:pPr>
            <a:r>
              <a:rPr lang="en-US" sz="1800" dirty="0"/>
              <a:t>AM melt pools behave essentially the same way as welds, particularly for the high deposition rate AM wire and DED processes</a:t>
            </a:r>
          </a:p>
          <a:p>
            <a:pPr algn="just">
              <a:spcAft>
                <a:spcPts val="1200"/>
              </a:spcAft>
            </a:pPr>
            <a:endParaRPr lang="pt-BR" sz="1800" dirty="0"/>
          </a:p>
        </p:txBody>
      </p:sp>
    </p:spTree>
    <p:extLst>
      <p:ext uri="{BB962C8B-B14F-4D97-AF65-F5344CB8AC3E}">
        <p14:creationId xmlns:p14="http://schemas.microsoft.com/office/powerpoint/2010/main" val="32827747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5A517886-2A96-4A44-A3A7-D82BE8CEDEC8}"/>
              </a:ext>
            </a:extLst>
          </p:cNvPr>
          <p:cNvSpPr txBox="1"/>
          <p:nvPr/>
        </p:nvSpPr>
        <p:spPr>
          <a:xfrm>
            <a:off x="880844" y="243281"/>
            <a:ext cx="10179390" cy="646331"/>
          </a:xfrm>
          <a:prstGeom prst="rect">
            <a:avLst/>
          </a:prstGeom>
          <a:noFill/>
        </p:spPr>
        <p:txBody>
          <a:bodyPr wrap="none" rtlCol="0">
            <a:spAutoFit/>
          </a:bodyPr>
          <a:lstStyle/>
          <a:p>
            <a:r>
              <a:rPr lang="pt-BR" sz="3600" dirty="0">
                <a:solidFill>
                  <a:schemeClr val="accent1"/>
                </a:solidFill>
              </a:rPr>
              <a:t>6.4 AM x Soldagem: Microestrutura e macroestrutura</a:t>
            </a:r>
            <a:endParaRPr lang="en-US" sz="3600" dirty="0">
              <a:solidFill>
                <a:schemeClr val="accent1"/>
              </a:solidFill>
            </a:endParaRPr>
          </a:p>
        </p:txBody>
      </p:sp>
      <p:sp>
        <p:nvSpPr>
          <p:cNvPr id="4" name="CaixaDeTexto 3">
            <a:extLst>
              <a:ext uri="{FF2B5EF4-FFF2-40B4-BE49-F238E27FC236}">
                <a16:creationId xmlns:a16="http://schemas.microsoft.com/office/drawing/2014/main" id="{C5BACED3-0C4B-45D2-ABA7-5B161C073AEC}"/>
              </a:ext>
            </a:extLst>
          </p:cNvPr>
          <p:cNvSpPr txBox="1"/>
          <p:nvPr/>
        </p:nvSpPr>
        <p:spPr>
          <a:xfrm>
            <a:off x="880845" y="1686187"/>
            <a:ext cx="10377182" cy="2585323"/>
          </a:xfrm>
          <a:prstGeom prst="rect">
            <a:avLst/>
          </a:prstGeom>
          <a:noFill/>
        </p:spPr>
        <p:txBody>
          <a:bodyPr wrap="square" rtlCol="0">
            <a:spAutoFit/>
          </a:bodyPr>
          <a:lstStyle/>
          <a:p>
            <a:r>
              <a:rPr lang="pt-BR" dirty="0"/>
              <a:t>As semelhanças são muitas, mas a superposição de camadas traz algumas diferenças:</a:t>
            </a:r>
          </a:p>
          <a:p>
            <a:endParaRPr lang="pt-BR" dirty="0"/>
          </a:p>
          <a:p>
            <a:pPr algn="l"/>
            <a:r>
              <a:rPr lang="en-US" sz="1800" b="0" i="0" u="none" strike="noStrike" baseline="0" dirty="0">
                <a:solidFill>
                  <a:srgbClr val="000000"/>
                </a:solidFill>
                <a:latin typeface="AdvGulliv-R"/>
              </a:rPr>
              <a:t>DED processes can alter scan directions from layer to layer, creating more complex microstructures than typically seen in welds. </a:t>
            </a:r>
          </a:p>
          <a:p>
            <a:pPr algn="l"/>
            <a:r>
              <a:rPr lang="en-US" sz="1800" b="0" i="0" u="none" strike="noStrike" baseline="0" dirty="0">
                <a:solidFill>
                  <a:srgbClr val="000000"/>
                </a:solidFill>
                <a:latin typeface="AdvGulliv-R"/>
              </a:rPr>
              <a:t>A herringbone effect that has been observed in the microstructures of Inconel 718 is shown in </a:t>
            </a:r>
            <a:r>
              <a:rPr lang="en-US" sz="1800" b="0" i="0" u="none" strike="noStrike" baseline="0" dirty="0">
                <a:solidFill>
                  <a:srgbClr val="0080AE"/>
                </a:solidFill>
                <a:latin typeface="AdvGulliv-R"/>
              </a:rPr>
              <a:t>Fig. 73</a:t>
            </a:r>
            <a:r>
              <a:rPr lang="en-US" sz="1800" b="0" i="0" u="none" strike="noStrike" baseline="0" dirty="0">
                <a:solidFill>
                  <a:srgbClr val="000000"/>
                </a:solidFill>
                <a:latin typeface="AdvGulliv-R"/>
              </a:rPr>
              <a:t>, formed by parallel DED-L passes that are alternated in direction from layer to layer. </a:t>
            </a:r>
          </a:p>
          <a:p>
            <a:pPr algn="l"/>
            <a:r>
              <a:rPr lang="en-US" sz="1800" b="0" i="0" u="none" strike="noStrike" baseline="0" dirty="0">
                <a:solidFill>
                  <a:srgbClr val="000000"/>
                </a:solidFill>
                <a:latin typeface="AdvGulliv-R"/>
              </a:rPr>
              <a:t>PBF uses very fast moving beams that produce long and shallow melt pools. This change in geometric shape of the melt pool creates a condition whereby the solidifying AM powder bed grains grow more upright, and curve less towards the centerline of the melt pool than typical welds</a:t>
            </a:r>
            <a:r>
              <a:rPr lang="pt-BR" dirty="0"/>
              <a:t> </a:t>
            </a:r>
            <a:endParaRPr lang="en-US" dirty="0"/>
          </a:p>
        </p:txBody>
      </p:sp>
    </p:spTree>
    <p:extLst>
      <p:ext uri="{BB962C8B-B14F-4D97-AF65-F5344CB8AC3E}">
        <p14:creationId xmlns:p14="http://schemas.microsoft.com/office/powerpoint/2010/main" val="12696043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rotWithShape="1">
          <a:blip r:embed="rId2"/>
          <a:srcRect l="13436" t="5776" r="2310"/>
          <a:stretch/>
        </p:blipFill>
        <p:spPr>
          <a:xfrm>
            <a:off x="5183562" y="143691"/>
            <a:ext cx="6802698" cy="6714309"/>
          </a:xfrm>
          <a:prstGeom prst="rect">
            <a:avLst/>
          </a:prstGeom>
        </p:spPr>
      </p:pic>
      <p:sp>
        <p:nvSpPr>
          <p:cNvPr id="5" name="CaixaDeTexto 4"/>
          <p:cNvSpPr txBox="1"/>
          <p:nvPr/>
        </p:nvSpPr>
        <p:spPr>
          <a:xfrm>
            <a:off x="205740" y="5581106"/>
            <a:ext cx="4823459" cy="738664"/>
          </a:xfrm>
          <a:prstGeom prst="rect">
            <a:avLst/>
          </a:prstGeom>
          <a:noFill/>
        </p:spPr>
        <p:txBody>
          <a:bodyPr wrap="square" rtlCol="0">
            <a:spAutoFit/>
          </a:bodyPr>
          <a:lstStyle/>
          <a:p>
            <a:r>
              <a:rPr lang="en-US" sz="1400" dirty="0"/>
              <a:t>Fig. 72. Coupled thermal fluid calculated grain structure in the FZ and HAZ for a laser weld in copper from the centerline of the weld (RHS) into the base </a:t>
            </a:r>
            <a:r>
              <a:rPr lang="pt-BR" sz="1400" dirty="0"/>
              <a:t>metal (LHS) [621].</a:t>
            </a:r>
          </a:p>
        </p:txBody>
      </p:sp>
      <p:sp>
        <p:nvSpPr>
          <p:cNvPr id="2" name="CaixaDeTexto 1">
            <a:extLst>
              <a:ext uri="{FF2B5EF4-FFF2-40B4-BE49-F238E27FC236}">
                <a16:creationId xmlns:a16="http://schemas.microsoft.com/office/drawing/2014/main" id="{6A3C6AB4-742F-4BE8-B626-E3EFDBD9273C}"/>
              </a:ext>
            </a:extLst>
          </p:cNvPr>
          <p:cNvSpPr txBox="1"/>
          <p:nvPr/>
        </p:nvSpPr>
        <p:spPr>
          <a:xfrm>
            <a:off x="478172" y="538230"/>
            <a:ext cx="3825380" cy="4801314"/>
          </a:xfrm>
          <a:prstGeom prst="rect">
            <a:avLst/>
          </a:prstGeom>
          <a:noFill/>
        </p:spPr>
        <p:txBody>
          <a:bodyPr wrap="square" rtlCol="0">
            <a:spAutoFit/>
          </a:bodyPr>
          <a:lstStyle/>
          <a:p>
            <a:r>
              <a:rPr lang="en-US" sz="1800" dirty="0"/>
              <a:t>Preferred crystallographic growth directions in welds and AM tend to align the grains forming in the FZ parallel to the temperature gradient. This creates a columnar grain structure within the FZ . Since the columnar grains align with the temperature gradient, they grow normal to the melt pool solidification surface, and curve towards the top center of the melt pool as it travels, as indicated in Fig. 72</a:t>
            </a:r>
          </a:p>
          <a:p>
            <a:endParaRPr lang="en-US" dirty="0"/>
          </a:p>
          <a:p>
            <a:r>
              <a:rPr lang="en-US" dirty="0" err="1">
                <a:solidFill>
                  <a:schemeClr val="accent1"/>
                </a:solidFill>
              </a:rPr>
              <a:t>Notar</a:t>
            </a:r>
            <a:r>
              <a:rPr lang="en-US" dirty="0">
                <a:solidFill>
                  <a:schemeClr val="accent1"/>
                </a:solidFill>
              </a:rPr>
              <a:t> que a forma do </a:t>
            </a:r>
            <a:r>
              <a:rPr lang="en-US" dirty="0" err="1">
                <a:solidFill>
                  <a:schemeClr val="accent1"/>
                </a:solidFill>
              </a:rPr>
              <a:t>grão</a:t>
            </a:r>
            <a:r>
              <a:rPr lang="en-US" dirty="0">
                <a:solidFill>
                  <a:schemeClr val="accent1"/>
                </a:solidFill>
              </a:rPr>
              <a:t> “</a:t>
            </a:r>
            <a:r>
              <a:rPr lang="en-US" dirty="0" err="1">
                <a:solidFill>
                  <a:schemeClr val="accent1"/>
                </a:solidFill>
              </a:rPr>
              <a:t>entorta</a:t>
            </a:r>
            <a:r>
              <a:rPr lang="en-US" dirty="0">
                <a:solidFill>
                  <a:schemeClr val="accent1"/>
                </a:solidFill>
              </a:rPr>
              <a:t>”,mas a </a:t>
            </a:r>
            <a:r>
              <a:rPr lang="en-US" dirty="0" err="1">
                <a:solidFill>
                  <a:schemeClr val="accent1"/>
                </a:solidFill>
              </a:rPr>
              <a:t>cor</a:t>
            </a:r>
            <a:r>
              <a:rPr lang="en-US" dirty="0">
                <a:solidFill>
                  <a:schemeClr val="accent1"/>
                </a:solidFill>
              </a:rPr>
              <a:t> do </a:t>
            </a:r>
            <a:r>
              <a:rPr lang="en-US" dirty="0" err="1">
                <a:solidFill>
                  <a:schemeClr val="accent1"/>
                </a:solidFill>
              </a:rPr>
              <a:t>grão</a:t>
            </a:r>
            <a:r>
              <a:rPr lang="en-US" dirty="0">
                <a:solidFill>
                  <a:schemeClr val="accent1"/>
                </a:solidFill>
              </a:rPr>
              <a:t> </a:t>
            </a:r>
            <a:r>
              <a:rPr lang="en-US" dirty="0" err="1">
                <a:solidFill>
                  <a:schemeClr val="accent1"/>
                </a:solidFill>
              </a:rPr>
              <a:t>não</a:t>
            </a:r>
            <a:r>
              <a:rPr lang="en-US" dirty="0">
                <a:solidFill>
                  <a:schemeClr val="accent1"/>
                </a:solidFill>
              </a:rPr>
              <a:t>. </a:t>
            </a:r>
          </a:p>
          <a:p>
            <a:r>
              <a:rPr lang="en-US" dirty="0">
                <a:solidFill>
                  <a:schemeClr val="accent1"/>
                </a:solidFill>
              </a:rPr>
              <a:t>As </a:t>
            </a:r>
            <a:r>
              <a:rPr lang="en-US" dirty="0" err="1">
                <a:solidFill>
                  <a:schemeClr val="accent1"/>
                </a:solidFill>
              </a:rPr>
              <a:t>direções</a:t>
            </a:r>
            <a:r>
              <a:rPr lang="en-US" dirty="0">
                <a:solidFill>
                  <a:schemeClr val="accent1"/>
                </a:solidFill>
              </a:rPr>
              <a:t> </a:t>
            </a:r>
            <a:r>
              <a:rPr lang="en-US" dirty="0" err="1">
                <a:solidFill>
                  <a:schemeClr val="accent1"/>
                </a:solidFill>
              </a:rPr>
              <a:t>cristalográficas</a:t>
            </a:r>
            <a:r>
              <a:rPr lang="en-US" dirty="0">
                <a:solidFill>
                  <a:schemeClr val="accent1"/>
                </a:solidFill>
              </a:rPr>
              <a:t> se </a:t>
            </a:r>
            <a:r>
              <a:rPr lang="en-US" dirty="0" err="1">
                <a:solidFill>
                  <a:schemeClr val="accent1"/>
                </a:solidFill>
              </a:rPr>
              <a:t>mantem</a:t>
            </a:r>
            <a:r>
              <a:rPr lang="en-US" dirty="0">
                <a:solidFill>
                  <a:schemeClr val="accent1"/>
                </a:solidFill>
              </a:rPr>
              <a:t>. É o </a:t>
            </a:r>
            <a:r>
              <a:rPr lang="en-US" dirty="0" err="1">
                <a:solidFill>
                  <a:schemeClr val="accent1"/>
                </a:solidFill>
              </a:rPr>
              <a:t>crescimento</a:t>
            </a:r>
            <a:r>
              <a:rPr lang="en-US" dirty="0">
                <a:solidFill>
                  <a:schemeClr val="accent1"/>
                </a:solidFill>
              </a:rPr>
              <a:t> do </a:t>
            </a:r>
            <a:r>
              <a:rPr lang="en-US" dirty="0" err="1">
                <a:solidFill>
                  <a:schemeClr val="accent1"/>
                </a:solidFill>
              </a:rPr>
              <a:t>grão</a:t>
            </a:r>
            <a:r>
              <a:rPr lang="en-US" dirty="0">
                <a:solidFill>
                  <a:schemeClr val="accent1"/>
                </a:solidFill>
              </a:rPr>
              <a:t> que </a:t>
            </a:r>
            <a:r>
              <a:rPr lang="en-US" dirty="0" err="1">
                <a:solidFill>
                  <a:schemeClr val="accent1"/>
                </a:solidFill>
              </a:rPr>
              <a:t>muda</a:t>
            </a:r>
            <a:r>
              <a:rPr lang="en-US" dirty="0">
                <a:solidFill>
                  <a:schemeClr val="accent1"/>
                </a:solidFill>
              </a:rPr>
              <a:t> de </a:t>
            </a:r>
            <a:r>
              <a:rPr lang="en-US" dirty="0" err="1">
                <a:solidFill>
                  <a:schemeClr val="accent1"/>
                </a:solidFill>
              </a:rPr>
              <a:t>direção</a:t>
            </a:r>
            <a:endParaRPr lang="en-US" dirty="0">
              <a:solidFill>
                <a:schemeClr val="accent1"/>
              </a:solidFill>
            </a:endParaRPr>
          </a:p>
        </p:txBody>
      </p:sp>
    </p:spTree>
    <p:extLst>
      <p:ext uri="{BB962C8B-B14F-4D97-AF65-F5344CB8AC3E}">
        <p14:creationId xmlns:p14="http://schemas.microsoft.com/office/powerpoint/2010/main" val="31271133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0" y="1"/>
            <a:ext cx="2650067" cy="6858000"/>
          </a:xfrm>
        </p:spPr>
        <p:txBody>
          <a:bodyPr>
            <a:normAutofit fontScale="92500" lnSpcReduction="10000"/>
          </a:bodyPr>
          <a:lstStyle/>
          <a:p>
            <a:pPr algn="just"/>
            <a:r>
              <a:rPr lang="en-US" sz="1800" dirty="0"/>
              <a:t>DED processes can alter scan directions from layer to layer, creating more complex microstructures than typically seen in welds. </a:t>
            </a:r>
          </a:p>
          <a:p>
            <a:pPr algn="just"/>
            <a:r>
              <a:rPr lang="en-US" sz="1800" dirty="0"/>
              <a:t>A herringbone effect that has been observed in the microstructures of Inconel 718 is shown in Fig. 73, formed by parallel DED-L passes that are alternated in direction from layer to layer.</a:t>
            </a:r>
          </a:p>
          <a:p>
            <a:pPr algn="just"/>
            <a:r>
              <a:rPr lang="en-US" sz="1800" dirty="0"/>
              <a:t> PBF uses very fast moving beams that produce long and shallow melt pools. This change in geometric shape of the melt pool creates a condition whereby the solidifying AM powder bed grains grow more upright, and curve less towards the centerline of the melt pool than typical welds [315].</a:t>
            </a:r>
            <a:endParaRPr lang="pt-BR" sz="1800" dirty="0"/>
          </a:p>
        </p:txBody>
      </p:sp>
      <p:pic>
        <p:nvPicPr>
          <p:cNvPr id="4" name="Imagem 3"/>
          <p:cNvPicPr>
            <a:picLocks noChangeAspect="1"/>
          </p:cNvPicPr>
          <p:nvPr/>
        </p:nvPicPr>
        <p:blipFill>
          <a:blip r:embed="rId2"/>
          <a:stretch>
            <a:fillRect/>
          </a:stretch>
        </p:blipFill>
        <p:spPr>
          <a:xfrm>
            <a:off x="2650067" y="1"/>
            <a:ext cx="9541933" cy="5907780"/>
          </a:xfrm>
          <a:prstGeom prst="rect">
            <a:avLst/>
          </a:prstGeom>
        </p:spPr>
      </p:pic>
      <p:sp>
        <p:nvSpPr>
          <p:cNvPr id="5" name="CaixaDeTexto 4"/>
          <p:cNvSpPr txBox="1"/>
          <p:nvPr/>
        </p:nvSpPr>
        <p:spPr>
          <a:xfrm>
            <a:off x="2836333" y="5961725"/>
            <a:ext cx="9279467" cy="523220"/>
          </a:xfrm>
          <a:prstGeom prst="rect">
            <a:avLst/>
          </a:prstGeom>
          <a:noFill/>
        </p:spPr>
        <p:txBody>
          <a:bodyPr wrap="square" rtlCol="0">
            <a:spAutoFit/>
          </a:bodyPr>
          <a:lstStyle/>
          <a:p>
            <a:pPr algn="just"/>
            <a:r>
              <a:rPr lang="en-US" sz="1400" dirty="0"/>
              <a:t>Fig. 73. Solidification texture produced by DED-L of Inconel 718. (a) calculated pattern for dendrites or cells growing along the [0 0 1] direction, and (b) optical micrograph of the cross section [315].</a:t>
            </a:r>
            <a:endParaRPr lang="pt-BR" sz="1400" dirty="0"/>
          </a:p>
        </p:txBody>
      </p:sp>
    </p:spTree>
    <p:extLst>
      <p:ext uri="{BB962C8B-B14F-4D97-AF65-F5344CB8AC3E}">
        <p14:creationId xmlns:p14="http://schemas.microsoft.com/office/powerpoint/2010/main" val="6003823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p:cNvSpPr>
            <a:spLocks noGrp="1"/>
          </p:cNvSpPr>
          <p:nvPr>
            <p:ph idx="1"/>
          </p:nvPr>
        </p:nvSpPr>
        <p:spPr>
          <a:xfrm>
            <a:off x="0" y="0"/>
            <a:ext cx="4953000" cy="6858000"/>
          </a:xfrm>
        </p:spPr>
        <p:txBody>
          <a:bodyPr>
            <a:normAutofit/>
          </a:bodyPr>
          <a:lstStyle/>
          <a:p>
            <a:pPr algn="just">
              <a:spcAft>
                <a:spcPts val="1800"/>
              </a:spcAft>
            </a:pPr>
            <a:r>
              <a:rPr lang="en-US" sz="1800" dirty="0"/>
              <a:t>Macroscopic texture arises in both </a:t>
            </a:r>
            <a:r>
              <a:rPr lang="en-US" sz="1800" dirty="0" err="1"/>
              <a:t>multipass</a:t>
            </a:r>
            <a:r>
              <a:rPr lang="en-US" sz="1800" dirty="0"/>
              <a:t> welds and in AM parts when the grains formed in one layer continue to grow into the next layer and so on. Fig. 74 shows one such part in a wire arc AM process in Ti-6Al-4V [622]. </a:t>
            </a:r>
          </a:p>
          <a:p>
            <a:pPr algn="just">
              <a:spcAft>
                <a:spcPts val="1800"/>
              </a:spcAft>
            </a:pPr>
            <a:r>
              <a:rPr lang="en-US" sz="1800" dirty="0"/>
              <a:t>The large columnar grains running vertically are created by epitaxial growth from a previous layer and preferred dendrite or cell solidification directions that align with the temperature gradient. </a:t>
            </a:r>
          </a:p>
          <a:p>
            <a:pPr algn="just">
              <a:spcAft>
                <a:spcPts val="1800"/>
              </a:spcAft>
            </a:pPr>
            <a:r>
              <a:rPr lang="en-US" sz="1800" dirty="0"/>
              <a:t>In the case of vertical AM builds, where heat flow is largely through the base metal substrate, the temperature gradient is substantially downward, creating the macroscopic textures such as the one shown in Fig. 74.</a:t>
            </a:r>
          </a:p>
          <a:p>
            <a:pPr algn="just">
              <a:spcAft>
                <a:spcPts val="1800"/>
              </a:spcAft>
            </a:pPr>
            <a:r>
              <a:rPr lang="en-US" sz="1800" dirty="0"/>
              <a:t>Welds will follow this same general pattern, but since they have different configurations for heat to flow out of the weld region, the columnar textured grains don’t always follow vertical upward paths as is common in layer-by-layer AM processing.</a:t>
            </a:r>
            <a:endParaRPr lang="pt-BR" sz="1800" dirty="0"/>
          </a:p>
        </p:txBody>
      </p:sp>
      <p:pic>
        <p:nvPicPr>
          <p:cNvPr id="6" name="Espaço Reservado para Conteúdo 3"/>
          <p:cNvPicPr>
            <a:picLocks noChangeAspect="1"/>
          </p:cNvPicPr>
          <p:nvPr/>
        </p:nvPicPr>
        <p:blipFill>
          <a:blip r:embed="rId2"/>
          <a:stretch>
            <a:fillRect/>
          </a:stretch>
        </p:blipFill>
        <p:spPr>
          <a:xfrm>
            <a:off x="4936067" y="0"/>
            <a:ext cx="7255933" cy="6235408"/>
          </a:xfrm>
          <a:prstGeom prst="rect">
            <a:avLst/>
          </a:prstGeom>
        </p:spPr>
      </p:pic>
      <p:sp>
        <p:nvSpPr>
          <p:cNvPr id="7" name="CaixaDeTexto 6"/>
          <p:cNvSpPr txBox="1"/>
          <p:nvPr/>
        </p:nvSpPr>
        <p:spPr>
          <a:xfrm>
            <a:off x="5012267" y="6155267"/>
            <a:ext cx="7120466" cy="523220"/>
          </a:xfrm>
          <a:prstGeom prst="rect">
            <a:avLst/>
          </a:prstGeom>
          <a:noFill/>
        </p:spPr>
        <p:txBody>
          <a:bodyPr wrap="square" rtlCol="0">
            <a:spAutoFit/>
          </a:bodyPr>
          <a:lstStyle/>
          <a:p>
            <a:pPr algn="just"/>
            <a:r>
              <a:rPr lang="en-US" sz="1400" dirty="0"/>
              <a:t>Fig. 74. Macroscopic texture in a Ti-6Al-4V wire arc AM build shows the continuation of prior b-</a:t>
            </a:r>
            <a:r>
              <a:rPr lang="en-US" sz="1400" dirty="0" err="1"/>
              <a:t>Ti</a:t>
            </a:r>
            <a:r>
              <a:rPr lang="en-US" sz="1400" dirty="0"/>
              <a:t> grains growing vertically through the horizontal build</a:t>
            </a:r>
            <a:r>
              <a:rPr lang="pt-BR" sz="1400" dirty="0" err="1"/>
              <a:t>layers</a:t>
            </a:r>
            <a:r>
              <a:rPr lang="pt-BR" sz="1400" dirty="0"/>
              <a:t> [622].</a:t>
            </a:r>
          </a:p>
        </p:txBody>
      </p:sp>
    </p:spTree>
    <p:extLst>
      <p:ext uri="{BB962C8B-B14F-4D97-AF65-F5344CB8AC3E}">
        <p14:creationId xmlns:p14="http://schemas.microsoft.com/office/powerpoint/2010/main" val="3710316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0D0F8F-1D73-4981-A155-20E34A2409CD}"/>
              </a:ext>
            </a:extLst>
          </p:cNvPr>
          <p:cNvSpPr>
            <a:spLocks noGrp="1"/>
          </p:cNvSpPr>
          <p:nvPr>
            <p:ph type="title"/>
          </p:nvPr>
        </p:nvSpPr>
        <p:spPr/>
        <p:txBody>
          <a:bodyPr/>
          <a:lstStyle/>
          <a:p>
            <a:r>
              <a:rPr lang="pt-BR" dirty="0"/>
              <a:t>Tungstênio</a:t>
            </a:r>
          </a:p>
        </p:txBody>
      </p:sp>
      <p:sp>
        <p:nvSpPr>
          <p:cNvPr id="3" name="Espaço Reservado para Conteúdo 2">
            <a:extLst>
              <a:ext uri="{FF2B5EF4-FFF2-40B4-BE49-F238E27FC236}">
                <a16:creationId xmlns:a16="http://schemas.microsoft.com/office/drawing/2014/main" id="{6F4DE4ED-2807-4D8D-B3B9-932762D3F1E8}"/>
              </a:ext>
            </a:extLst>
          </p:cNvPr>
          <p:cNvSpPr>
            <a:spLocks noGrp="1"/>
          </p:cNvSpPr>
          <p:nvPr>
            <p:ph idx="1"/>
          </p:nvPr>
        </p:nvSpPr>
        <p:spPr>
          <a:xfrm>
            <a:off x="676275" y="1437997"/>
            <a:ext cx="10515600" cy="4351338"/>
          </a:xfrm>
        </p:spPr>
        <p:txBody>
          <a:bodyPr/>
          <a:lstStyle/>
          <a:p>
            <a:r>
              <a:rPr lang="pt-BR" b="1" dirty="0"/>
              <a:t>Usado em fornos</a:t>
            </a:r>
            <a:r>
              <a:rPr lang="pt-BR" dirty="0"/>
              <a:t>, por tem baixa expansão térmica e alta resistência em altas temperaturas</a:t>
            </a:r>
          </a:p>
          <a:p>
            <a:r>
              <a:rPr lang="pt-BR" b="1" dirty="0"/>
              <a:t>Usado em lastros e contrapesos </a:t>
            </a:r>
            <a:r>
              <a:rPr lang="pt-BR" dirty="0"/>
              <a:t>(Embraer),  por ter alta densidade.</a:t>
            </a:r>
          </a:p>
        </p:txBody>
      </p:sp>
      <p:pic>
        <p:nvPicPr>
          <p:cNvPr id="4" name="Imagem 3">
            <a:extLst>
              <a:ext uri="{FF2B5EF4-FFF2-40B4-BE49-F238E27FC236}">
                <a16:creationId xmlns:a16="http://schemas.microsoft.com/office/drawing/2014/main" id="{B72668A8-B4FC-41BD-88E4-11DA5EF7C667}"/>
              </a:ext>
            </a:extLst>
          </p:cNvPr>
          <p:cNvPicPr>
            <a:picLocks noChangeAspect="1"/>
          </p:cNvPicPr>
          <p:nvPr/>
        </p:nvPicPr>
        <p:blipFill>
          <a:blip r:embed="rId2"/>
          <a:stretch>
            <a:fillRect/>
          </a:stretch>
        </p:blipFill>
        <p:spPr>
          <a:xfrm>
            <a:off x="757237" y="2763560"/>
            <a:ext cx="10677525" cy="3409950"/>
          </a:xfrm>
          <a:prstGeom prst="rect">
            <a:avLst/>
          </a:prstGeom>
        </p:spPr>
      </p:pic>
      <p:sp>
        <p:nvSpPr>
          <p:cNvPr id="5" name="CaixaDeTexto 4">
            <a:extLst>
              <a:ext uri="{FF2B5EF4-FFF2-40B4-BE49-F238E27FC236}">
                <a16:creationId xmlns:a16="http://schemas.microsoft.com/office/drawing/2014/main" id="{6AC1FA2D-75D2-49BA-BB27-F6EE12E3C996}"/>
              </a:ext>
            </a:extLst>
          </p:cNvPr>
          <p:cNvSpPr txBox="1"/>
          <p:nvPr/>
        </p:nvSpPr>
        <p:spPr>
          <a:xfrm>
            <a:off x="6372665" y="3012734"/>
            <a:ext cx="2124222" cy="369332"/>
          </a:xfrm>
          <a:prstGeom prst="rect">
            <a:avLst/>
          </a:prstGeom>
          <a:noFill/>
        </p:spPr>
        <p:txBody>
          <a:bodyPr wrap="square" rtlCol="0">
            <a:spAutoFit/>
          </a:bodyPr>
          <a:lstStyle/>
          <a:p>
            <a:r>
              <a:rPr lang="pt-BR" dirty="0"/>
              <a:t>(lastro)</a:t>
            </a:r>
          </a:p>
        </p:txBody>
      </p:sp>
    </p:spTree>
    <p:extLst>
      <p:ext uri="{BB962C8B-B14F-4D97-AF65-F5344CB8AC3E}">
        <p14:creationId xmlns:p14="http://schemas.microsoft.com/office/powerpoint/2010/main" val="28744594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0" y="0"/>
            <a:ext cx="12192000" cy="2294467"/>
          </a:xfrm>
        </p:spPr>
        <p:txBody>
          <a:bodyPr>
            <a:normAutofit lnSpcReduction="10000"/>
          </a:bodyPr>
          <a:lstStyle/>
          <a:p>
            <a:pPr algn="just"/>
            <a:r>
              <a:rPr lang="en-US" sz="1800" dirty="0"/>
              <a:t>EBSD is useful for interpreting texture, and Fig. 75 compares a single pass electron beam weld in a stainless steel alloy [296] with an DED fabricated AM multilayer part [623]</a:t>
            </a:r>
          </a:p>
          <a:p>
            <a:pPr algn="just"/>
            <a:r>
              <a:rPr lang="en-US" sz="1800" dirty="0"/>
              <a:t>Looking at just one of the passes in the AM part, and comparing it to the single pass EB weld shows similarities in that grains are columnar in shape, growing from the base metal towards the top center, and that many different grain orientations are present as indicated by the different colors.  </a:t>
            </a:r>
          </a:p>
          <a:p>
            <a:pPr algn="just"/>
            <a:r>
              <a:rPr lang="en-US" sz="1800" dirty="0"/>
              <a:t>The principal differences are that the AM part has grains growing off of previously solidified layers, whereas the EB weld has grains growing off of the </a:t>
            </a:r>
            <a:r>
              <a:rPr lang="en-US" sz="1800" dirty="0" err="1"/>
              <a:t>equiaxed</a:t>
            </a:r>
            <a:r>
              <a:rPr lang="en-US" sz="1800" dirty="0"/>
              <a:t> grains in the base metal. Even so, the majority of the solidified cross sections in both cases look similar, when comparing a single AM melt pool to a single pass weld.</a:t>
            </a:r>
          </a:p>
          <a:p>
            <a:pPr algn="just"/>
            <a:endParaRPr lang="en-US" sz="1800" dirty="0"/>
          </a:p>
          <a:p>
            <a:pPr algn="just"/>
            <a:endParaRPr lang="pt-BR" sz="1800" dirty="0"/>
          </a:p>
        </p:txBody>
      </p:sp>
      <p:pic>
        <p:nvPicPr>
          <p:cNvPr id="5" name="Imagem 4"/>
          <p:cNvPicPr>
            <a:picLocks noChangeAspect="1"/>
          </p:cNvPicPr>
          <p:nvPr/>
        </p:nvPicPr>
        <p:blipFill>
          <a:blip r:embed="rId2"/>
          <a:stretch>
            <a:fillRect/>
          </a:stretch>
        </p:blipFill>
        <p:spPr>
          <a:xfrm>
            <a:off x="163352" y="2010181"/>
            <a:ext cx="11596848" cy="4178952"/>
          </a:xfrm>
          <a:prstGeom prst="rect">
            <a:avLst/>
          </a:prstGeom>
        </p:spPr>
      </p:pic>
      <p:sp>
        <p:nvSpPr>
          <p:cNvPr id="6" name="CaixaDeTexto 5"/>
          <p:cNvSpPr txBox="1"/>
          <p:nvPr/>
        </p:nvSpPr>
        <p:spPr>
          <a:xfrm>
            <a:off x="44818" y="6189133"/>
            <a:ext cx="12147182" cy="584775"/>
          </a:xfrm>
          <a:prstGeom prst="rect">
            <a:avLst/>
          </a:prstGeom>
          <a:noFill/>
        </p:spPr>
        <p:txBody>
          <a:bodyPr wrap="square" rtlCol="0">
            <a:spAutoFit/>
          </a:bodyPr>
          <a:lstStyle/>
          <a:p>
            <a:pPr algn="just"/>
            <a:r>
              <a:rPr lang="en-US" dirty="0"/>
              <a:t>Fi</a:t>
            </a:r>
            <a:r>
              <a:rPr lang="en-US" sz="1400" dirty="0"/>
              <a:t>g. 75. Comparison of grain structure formed in (a) a single pass electron beam weld in 21-6-9 stainless steel [296], with (b) a DED multilayer AM build in</a:t>
            </a:r>
            <a:r>
              <a:rPr lang="pt-BR" sz="1400" dirty="0"/>
              <a:t>304L </a:t>
            </a:r>
            <a:r>
              <a:rPr lang="pt-BR" sz="1400" dirty="0" err="1"/>
              <a:t>stainless</a:t>
            </a:r>
            <a:r>
              <a:rPr lang="pt-BR" sz="1400" dirty="0"/>
              <a:t> </a:t>
            </a:r>
            <a:r>
              <a:rPr lang="pt-BR" sz="1400" dirty="0" err="1"/>
              <a:t>steel</a:t>
            </a:r>
            <a:r>
              <a:rPr lang="pt-BR" sz="1400" dirty="0"/>
              <a:t> [623].</a:t>
            </a:r>
          </a:p>
        </p:txBody>
      </p:sp>
    </p:spTree>
    <p:extLst>
      <p:ext uri="{BB962C8B-B14F-4D97-AF65-F5344CB8AC3E}">
        <p14:creationId xmlns:p14="http://schemas.microsoft.com/office/powerpoint/2010/main" val="33005770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9268" y="0"/>
            <a:ext cx="2370665" cy="4402667"/>
          </a:xfrm>
        </p:spPr>
        <p:txBody>
          <a:bodyPr>
            <a:normAutofit/>
          </a:bodyPr>
          <a:lstStyle/>
          <a:p>
            <a:pPr algn="just"/>
            <a:r>
              <a:rPr lang="en-US" sz="1800" dirty="0"/>
              <a:t>Fig. 76 shows one such example where a thin layer of tungsten powder particles is deposited on an aluminum alloy surface [626]. The density and melting point differences between these two materials make them difficult to produce by any other way, including welding.</a:t>
            </a:r>
            <a:endParaRPr lang="pt-BR" sz="1800" dirty="0"/>
          </a:p>
        </p:txBody>
      </p:sp>
      <p:pic>
        <p:nvPicPr>
          <p:cNvPr id="4" name="Imagem 3"/>
          <p:cNvPicPr>
            <a:picLocks noChangeAspect="1"/>
          </p:cNvPicPr>
          <p:nvPr/>
        </p:nvPicPr>
        <p:blipFill>
          <a:blip r:embed="rId2"/>
          <a:stretch>
            <a:fillRect/>
          </a:stretch>
        </p:blipFill>
        <p:spPr>
          <a:xfrm>
            <a:off x="2540054" y="-64515"/>
            <a:ext cx="9651946" cy="7004555"/>
          </a:xfrm>
          <a:prstGeom prst="rect">
            <a:avLst/>
          </a:prstGeom>
        </p:spPr>
      </p:pic>
      <p:sp>
        <p:nvSpPr>
          <p:cNvPr id="5" name="CaixaDeTexto 4"/>
          <p:cNvSpPr txBox="1"/>
          <p:nvPr/>
        </p:nvSpPr>
        <p:spPr>
          <a:xfrm>
            <a:off x="279429" y="5473005"/>
            <a:ext cx="2040465" cy="1384995"/>
          </a:xfrm>
          <a:prstGeom prst="rect">
            <a:avLst/>
          </a:prstGeom>
          <a:noFill/>
        </p:spPr>
        <p:txBody>
          <a:bodyPr wrap="square" rtlCol="0">
            <a:spAutoFit/>
          </a:bodyPr>
          <a:lstStyle/>
          <a:p>
            <a:pPr algn="just"/>
            <a:r>
              <a:rPr lang="en-US" sz="1400" dirty="0"/>
              <a:t>Fig. 76. Micrograph of an aluminum alloy with a DED layer of tungsten particles and pure aluminum deposited on the surface [626].</a:t>
            </a:r>
            <a:endParaRPr lang="pt-BR" sz="1400" dirty="0"/>
          </a:p>
        </p:txBody>
      </p:sp>
    </p:spTree>
    <p:extLst>
      <p:ext uri="{BB962C8B-B14F-4D97-AF65-F5344CB8AC3E}">
        <p14:creationId xmlns:p14="http://schemas.microsoft.com/office/powerpoint/2010/main" val="16249476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45FA0-B571-478E-AF26-DBC20DE8C132}"/>
              </a:ext>
            </a:extLst>
          </p:cNvPr>
          <p:cNvSpPr>
            <a:spLocks noGrp="1"/>
          </p:cNvSpPr>
          <p:nvPr>
            <p:ph type="title"/>
          </p:nvPr>
        </p:nvSpPr>
        <p:spPr/>
        <p:txBody>
          <a:bodyPr/>
          <a:lstStyle/>
          <a:p>
            <a:r>
              <a:rPr lang="pt-BR" b="1" dirty="0">
                <a:solidFill>
                  <a:schemeClr val="accent1"/>
                </a:solidFill>
              </a:rPr>
              <a:t>6.5 propriedades mecânicas</a:t>
            </a:r>
            <a:endParaRPr lang="en-US" b="1" dirty="0">
              <a:solidFill>
                <a:schemeClr val="accent1"/>
              </a:solidFill>
            </a:endParaRPr>
          </a:p>
        </p:txBody>
      </p:sp>
      <p:sp>
        <p:nvSpPr>
          <p:cNvPr id="3" name="Espaço Reservado para Conteúdo 2">
            <a:extLst>
              <a:ext uri="{FF2B5EF4-FFF2-40B4-BE49-F238E27FC236}">
                <a16:creationId xmlns:a16="http://schemas.microsoft.com/office/drawing/2014/main" id="{9F2FC503-215F-40B8-8951-7886B3FA0644}"/>
              </a:ext>
            </a:extLst>
          </p:cNvPr>
          <p:cNvSpPr>
            <a:spLocks noGrp="1"/>
          </p:cNvSpPr>
          <p:nvPr>
            <p:ph idx="1"/>
          </p:nvPr>
        </p:nvSpPr>
        <p:spPr>
          <a:xfrm>
            <a:off x="838200" y="1825625"/>
            <a:ext cx="4500418" cy="4351338"/>
          </a:xfrm>
        </p:spPr>
        <p:txBody>
          <a:bodyPr>
            <a:normAutofit lnSpcReduction="10000"/>
          </a:bodyPr>
          <a:lstStyle/>
          <a:p>
            <a:r>
              <a:rPr lang="pt-BR" dirty="0"/>
              <a:t>Cordões de solda podem ser mais fracos ou mais fortes que o metal-base, dependendo de muitos fatores.</a:t>
            </a:r>
          </a:p>
          <a:p>
            <a:pPr algn="l"/>
            <a:r>
              <a:rPr lang="pt-BR" dirty="0"/>
              <a:t>Em ligas “termicamente não tratáveis”, a região da solda é mais </a:t>
            </a:r>
            <a:r>
              <a:rPr lang="pt-BR" dirty="0" err="1"/>
              <a:t>resuistente</a:t>
            </a:r>
            <a:r>
              <a:rPr lang="pt-BR" dirty="0"/>
              <a:t> que o metal base, devido ao refino da microestrutura e a segundas fases que se formam no cordão.  </a:t>
            </a:r>
            <a:endParaRPr lang="en-US" dirty="0"/>
          </a:p>
        </p:txBody>
      </p:sp>
      <p:pic>
        <p:nvPicPr>
          <p:cNvPr id="5" name="Imagem 4">
            <a:extLst>
              <a:ext uri="{FF2B5EF4-FFF2-40B4-BE49-F238E27FC236}">
                <a16:creationId xmlns:a16="http://schemas.microsoft.com/office/drawing/2014/main" id="{E58737C3-B59E-41BB-96FF-F9E431AE6E0D}"/>
              </a:ext>
            </a:extLst>
          </p:cNvPr>
          <p:cNvPicPr>
            <a:picLocks noChangeAspect="1"/>
          </p:cNvPicPr>
          <p:nvPr/>
        </p:nvPicPr>
        <p:blipFill>
          <a:blip r:embed="rId2"/>
          <a:stretch>
            <a:fillRect/>
          </a:stretch>
        </p:blipFill>
        <p:spPr>
          <a:xfrm>
            <a:off x="5558875" y="1421306"/>
            <a:ext cx="5813026" cy="5071569"/>
          </a:xfrm>
          <a:prstGeom prst="rect">
            <a:avLst/>
          </a:prstGeom>
        </p:spPr>
      </p:pic>
    </p:spTree>
    <p:extLst>
      <p:ext uri="{BB962C8B-B14F-4D97-AF65-F5344CB8AC3E}">
        <p14:creationId xmlns:p14="http://schemas.microsoft.com/office/powerpoint/2010/main" val="18055276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B817E5-6139-4812-AB12-9E824D0C2199}"/>
              </a:ext>
            </a:extLst>
          </p:cNvPr>
          <p:cNvSpPr>
            <a:spLocks noGrp="1"/>
          </p:cNvSpPr>
          <p:nvPr>
            <p:ph type="title"/>
          </p:nvPr>
        </p:nvSpPr>
        <p:spPr/>
        <p:txBody>
          <a:bodyPr/>
          <a:lstStyle/>
          <a:p>
            <a:r>
              <a:rPr lang="pt-BR" b="1" dirty="0" err="1">
                <a:solidFill>
                  <a:schemeClr val="accent1"/>
                </a:solidFill>
              </a:rPr>
              <a:t>Dutilidade</a:t>
            </a:r>
            <a:r>
              <a:rPr lang="pt-BR" b="1" dirty="0">
                <a:solidFill>
                  <a:schemeClr val="accent1"/>
                </a:solidFill>
              </a:rPr>
              <a:t> tende a ser menor</a:t>
            </a:r>
            <a:endParaRPr lang="en-US" b="1" dirty="0">
              <a:solidFill>
                <a:schemeClr val="accent1"/>
              </a:solidFill>
            </a:endParaRPr>
          </a:p>
        </p:txBody>
      </p:sp>
      <p:sp>
        <p:nvSpPr>
          <p:cNvPr id="3" name="Espaço Reservado para Conteúdo 2">
            <a:extLst>
              <a:ext uri="{FF2B5EF4-FFF2-40B4-BE49-F238E27FC236}">
                <a16:creationId xmlns:a16="http://schemas.microsoft.com/office/drawing/2014/main" id="{F3D8F6A9-DEDA-44CF-B4F0-A33C8B836381}"/>
              </a:ext>
            </a:extLst>
          </p:cNvPr>
          <p:cNvSpPr>
            <a:spLocks noGrp="1"/>
          </p:cNvSpPr>
          <p:nvPr>
            <p:ph idx="1"/>
          </p:nvPr>
        </p:nvSpPr>
        <p:spPr>
          <a:xfrm>
            <a:off x="838200" y="1825625"/>
            <a:ext cx="4666673" cy="4351338"/>
          </a:xfrm>
        </p:spPr>
        <p:txBody>
          <a:bodyPr>
            <a:normAutofit/>
          </a:bodyPr>
          <a:lstStyle/>
          <a:p>
            <a:pPr marL="0" indent="0" algn="l">
              <a:buNone/>
            </a:pPr>
            <a:r>
              <a:rPr lang="en-US" b="0" i="0" u="none" strike="noStrike" baseline="0" dirty="0">
                <a:solidFill>
                  <a:srgbClr val="000000"/>
                </a:solidFill>
                <a:latin typeface="AdvGulliv-R"/>
              </a:rPr>
              <a:t>AM built components also often show higher yield strengths than the base metals that they are formed from, but ductility is almost always reduced due to a combination of factors including porosity, build defects, contamination, residual stress, and poor surface finish </a:t>
            </a:r>
            <a:r>
              <a:rPr lang="en-US" dirty="0">
                <a:solidFill>
                  <a:srgbClr val="0080AE"/>
                </a:solidFill>
                <a:latin typeface="AdvGulliv-R"/>
              </a:rPr>
              <a:t>.</a:t>
            </a:r>
            <a:endParaRPr lang="en-US" dirty="0"/>
          </a:p>
        </p:txBody>
      </p:sp>
      <p:pic>
        <p:nvPicPr>
          <p:cNvPr id="5" name="Imagem 4">
            <a:extLst>
              <a:ext uri="{FF2B5EF4-FFF2-40B4-BE49-F238E27FC236}">
                <a16:creationId xmlns:a16="http://schemas.microsoft.com/office/drawing/2014/main" id="{6EC256A6-8878-48A7-9AFE-056352F040EB}"/>
              </a:ext>
            </a:extLst>
          </p:cNvPr>
          <p:cNvPicPr>
            <a:picLocks noChangeAspect="1"/>
          </p:cNvPicPr>
          <p:nvPr/>
        </p:nvPicPr>
        <p:blipFill>
          <a:blip r:embed="rId2"/>
          <a:stretch>
            <a:fillRect/>
          </a:stretch>
        </p:blipFill>
        <p:spPr>
          <a:xfrm>
            <a:off x="5663433" y="1598951"/>
            <a:ext cx="6385437" cy="3979812"/>
          </a:xfrm>
          <a:prstGeom prst="rect">
            <a:avLst/>
          </a:prstGeom>
        </p:spPr>
      </p:pic>
      <p:sp>
        <p:nvSpPr>
          <p:cNvPr id="6" name="CaixaDeTexto 5">
            <a:extLst>
              <a:ext uri="{FF2B5EF4-FFF2-40B4-BE49-F238E27FC236}">
                <a16:creationId xmlns:a16="http://schemas.microsoft.com/office/drawing/2014/main" id="{82F15382-127B-4579-9DCA-8E1DB013980D}"/>
              </a:ext>
            </a:extLst>
          </p:cNvPr>
          <p:cNvSpPr txBox="1"/>
          <p:nvPr/>
        </p:nvSpPr>
        <p:spPr>
          <a:xfrm>
            <a:off x="10184235" y="4001294"/>
            <a:ext cx="1796582" cy="338554"/>
          </a:xfrm>
          <a:prstGeom prst="rect">
            <a:avLst/>
          </a:prstGeom>
          <a:noFill/>
        </p:spPr>
        <p:txBody>
          <a:bodyPr wrap="none" rtlCol="0">
            <a:spAutoFit/>
          </a:bodyPr>
          <a:lstStyle/>
          <a:p>
            <a:r>
              <a:rPr lang="pt-BR" sz="1600" dirty="0">
                <a:solidFill>
                  <a:srgbClr val="FF0000"/>
                </a:solidFill>
              </a:rPr>
              <a:t>Com encruamento</a:t>
            </a:r>
            <a:endParaRPr lang="en-US" sz="1600" dirty="0">
              <a:solidFill>
                <a:srgbClr val="FF0000"/>
              </a:solidFill>
            </a:endParaRPr>
          </a:p>
        </p:txBody>
      </p:sp>
    </p:spTree>
    <p:extLst>
      <p:ext uri="{BB962C8B-B14F-4D97-AF65-F5344CB8AC3E}">
        <p14:creationId xmlns:p14="http://schemas.microsoft.com/office/powerpoint/2010/main" val="13775493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046BBB-A377-415F-888F-58ADF267BCF3}"/>
              </a:ext>
            </a:extLst>
          </p:cNvPr>
          <p:cNvSpPr>
            <a:spLocks noGrp="1"/>
          </p:cNvSpPr>
          <p:nvPr>
            <p:ph type="title"/>
          </p:nvPr>
        </p:nvSpPr>
        <p:spPr/>
        <p:txBody>
          <a:bodyPr/>
          <a:lstStyle/>
          <a:p>
            <a:r>
              <a:rPr lang="pt-BR" b="1" dirty="0">
                <a:solidFill>
                  <a:schemeClr val="accent1"/>
                </a:solidFill>
              </a:rPr>
              <a:t>6.6 Comentários finais</a:t>
            </a:r>
          </a:p>
        </p:txBody>
      </p:sp>
      <p:sp>
        <p:nvSpPr>
          <p:cNvPr id="3" name="Espaço Reservado para Conteúdo 2">
            <a:extLst>
              <a:ext uri="{FF2B5EF4-FFF2-40B4-BE49-F238E27FC236}">
                <a16:creationId xmlns:a16="http://schemas.microsoft.com/office/drawing/2014/main" id="{8619AD55-3AB3-4094-AF63-BA71FF4E3162}"/>
              </a:ext>
            </a:extLst>
          </p:cNvPr>
          <p:cNvSpPr>
            <a:spLocks noGrp="1"/>
          </p:cNvSpPr>
          <p:nvPr>
            <p:ph idx="1"/>
          </p:nvPr>
        </p:nvSpPr>
        <p:spPr/>
        <p:txBody>
          <a:bodyPr/>
          <a:lstStyle/>
          <a:p>
            <a:pPr algn="l"/>
            <a:r>
              <a:rPr lang="en-US" sz="2400" b="0" i="0" u="none" strike="noStrike" baseline="0" dirty="0">
                <a:latin typeface="AdvGulliv-R"/>
              </a:rPr>
              <a:t>high scan speeds are required in powder bed AM to create the desired spatial resolution while avoiding keyhole mode interactions that can produce excessive porosity. </a:t>
            </a:r>
          </a:p>
          <a:p>
            <a:pPr algn="l"/>
            <a:r>
              <a:rPr lang="en-US" sz="2400" b="0" i="0" u="none" strike="noStrike" baseline="0" dirty="0">
                <a:latin typeface="AdvGulliv-R"/>
              </a:rPr>
              <a:t>Laser and electron beam welds, on the other hand, often benefit from the keyhole mode by producing deep narrow welds with minimal heat effect on the surrounding  base metals.</a:t>
            </a:r>
          </a:p>
          <a:p>
            <a:pPr algn="l"/>
            <a:r>
              <a:rPr lang="en-US" sz="2400" b="0" i="0" u="none" strike="noStrike" baseline="0" dirty="0">
                <a:latin typeface="AdvGulliv-R"/>
              </a:rPr>
              <a:t>In AM, solidification texture and inherent defects, such as porosity and lack of fusion seem to be unavoidable in layer by layer AM processes. These defects can create undesired variability in the mechanical response of AM parts that presents challenges and opportunities for future work in the AM field</a:t>
            </a:r>
            <a:endParaRPr lang="pt-BR" sz="2400" dirty="0"/>
          </a:p>
          <a:p>
            <a:endParaRPr lang="pt-BR" dirty="0"/>
          </a:p>
        </p:txBody>
      </p:sp>
    </p:spTree>
    <p:extLst>
      <p:ext uri="{BB962C8B-B14F-4D97-AF65-F5344CB8AC3E}">
        <p14:creationId xmlns:p14="http://schemas.microsoft.com/office/powerpoint/2010/main" val="335533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FB890ABF-DFBB-4DB4-82B8-970000B9AA24}"/>
              </a:ext>
            </a:extLst>
          </p:cNvPr>
          <p:cNvSpPr>
            <a:spLocks noGrp="1"/>
          </p:cNvSpPr>
          <p:nvPr>
            <p:ph idx="1"/>
          </p:nvPr>
        </p:nvSpPr>
        <p:spPr>
          <a:xfrm>
            <a:off x="838200" y="868707"/>
            <a:ext cx="10515600" cy="5811838"/>
          </a:xfrm>
        </p:spPr>
        <p:txBody>
          <a:bodyPr>
            <a:normAutofit lnSpcReduction="10000"/>
          </a:bodyPr>
          <a:lstStyle/>
          <a:p>
            <a:r>
              <a:rPr lang="pt-BR" dirty="0"/>
              <a:t>Processamento normal é por sinterização em alta temperatura. </a:t>
            </a:r>
          </a:p>
          <a:p>
            <a:r>
              <a:rPr lang="pt-BR" dirty="0"/>
              <a:t>PBF permite obter formato mais complexo.</a:t>
            </a:r>
          </a:p>
          <a:p>
            <a:r>
              <a:rPr lang="pt-BR" dirty="0"/>
              <a:t>LPBF ainda é problemático (</a:t>
            </a:r>
            <a:r>
              <a:rPr lang="pt-BR" sz="2400" dirty="0"/>
              <a:t>artigo de 2020, </a:t>
            </a:r>
            <a:r>
              <a:rPr lang="en-US" sz="2400" dirty="0"/>
              <a:t>Molybdenum and tungsten manufactured by selective laser melting: Analysis of defect structure and solidification mechanisms</a:t>
            </a:r>
            <a:r>
              <a:rPr lang="en-US" dirty="0"/>
              <a:t>): </a:t>
            </a:r>
            <a:endParaRPr lang="pt-BR" dirty="0"/>
          </a:p>
          <a:p>
            <a:pPr marL="0" lvl="0" indent="0" eaLnBrk="0" fontAlgn="base" hangingPunct="0">
              <a:lnSpc>
                <a:spcPct val="100000"/>
              </a:lnSpc>
              <a:spcBef>
                <a:spcPct val="0"/>
              </a:spcBef>
              <a:spcAft>
                <a:spcPct val="0"/>
              </a:spcAft>
              <a:buNone/>
            </a:pPr>
            <a:r>
              <a:rPr lang="pt-BR" altLang="pt-BR" sz="1300" dirty="0">
                <a:solidFill>
                  <a:srgbClr val="2E2E2E"/>
                </a:solidFill>
                <a:latin typeface="NexusSerif"/>
              </a:rPr>
              <a:t>                                               </a:t>
            </a:r>
          </a:p>
          <a:p>
            <a:pPr marL="0" lvl="0" indent="0" eaLnBrk="0" fontAlgn="base" hangingPunct="0">
              <a:lnSpc>
                <a:spcPct val="100000"/>
              </a:lnSpc>
              <a:spcBef>
                <a:spcPct val="0"/>
              </a:spcBef>
              <a:spcAft>
                <a:spcPct val="0"/>
              </a:spcAft>
              <a:buNone/>
            </a:pPr>
            <a:r>
              <a:rPr lang="pt-BR" altLang="pt-BR" sz="2400" dirty="0" err="1">
                <a:solidFill>
                  <a:srgbClr val="2E2E2E"/>
                </a:solidFill>
                <a:latin typeface="NexusSerif"/>
              </a:rPr>
              <a:t>Oxygen</a:t>
            </a:r>
            <a:r>
              <a:rPr lang="pt-BR" altLang="pt-BR" sz="2400" dirty="0">
                <a:solidFill>
                  <a:srgbClr val="2E2E2E"/>
                </a:solidFill>
                <a:latin typeface="NexusSerif"/>
              </a:rPr>
              <a:t> </a:t>
            </a:r>
            <a:r>
              <a:rPr lang="pt-BR" altLang="pt-BR" sz="2400" dirty="0" err="1">
                <a:solidFill>
                  <a:srgbClr val="2E2E2E"/>
                </a:solidFill>
                <a:latin typeface="NexusSerif"/>
              </a:rPr>
              <a:t>is</a:t>
            </a:r>
            <a:r>
              <a:rPr lang="pt-BR" altLang="pt-BR" sz="2400" dirty="0">
                <a:solidFill>
                  <a:srgbClr val="2E2E2E"/>
                </a:solidFill>
                <a:latin typeface="NexusSerif"/>
              </a:rPr>
              <a:t> </a:t>
            </a:r>
            <a:r>
              <a:rPr lang="pt-BR" altLang="pt-BR" sz="2400" dirty="0" err="1">
                <a:solidFill>
                  <a:srgbClr val="2E2E2E"/>
                </a:solidFill>
                <a:latin typeface="NexusSerif"/>
              </a:rPr>
              <a:t>responsible</a:t>
            </a:r>
            <a:r>
              <a:rPr lang="pt-BR" altLang="pt-BR" sz="2400" dirty="0">
                <a:solidFill>
                  <a:srgbClr val="2E2E2E"/>
                </a:solidFill>
                <a:latin typeface="NexusSerif"/>
              </a:rPr>
              <a:t> for </a:t>
            </a:r>
            <a:r>
              <a:rPr lang="pt-BR" altLang="pt-BR" sz="2400" dirty="0" err="1">
                <a:solidFill>
                  <a:srgbClr val="2E2E2E"/>
                </a:solidFill>
                <a:latin typeface="NexusSerif"/>
              </a:rPr>
              <a:t>defects</a:t>
            </a:r>
            <a:r>
              <a:rPr lang="pt-BR" altLang="pt-BR" sz="2400" dirty="0">
                <a:solidFill>
                  <a:srgbClr val="2E2E2E"/>
                </a:solidFill>
                <a:latin typeface="NexusSerif"/>
              </a:rPr>
              <a:t> in </a:t>
            </a:r>
            <a:r>
              <a:rPr lang="pt-BR" altLang="pt-BR" sz="2400" dirty="0" err="1">
                <a:solidFill>
                  <a:srgbClr val="2E2E2E"/>
                </a:solidFill>
                <a:latin typeface="NexusSerif"/>
              </a:rPr>
              <a:t>additively</a:t>
            </a:r>
            <a:r>
              <a:rPr lang="pt-BR" altLang="pt-BR" sz="2400" dirty="0">
                <a:solidFill>
                  <a:srgbClr val="2E2E2E"/>
                </a:solidFill>
                <a:latin typeface="NexusSerif"/>
              </a:rPr>
              <a:t> </a:t>
            </a:r>
            <a:r>
              <a:rPr lang="pt-BR" altLang="pt-BR" sz="2400" dirty="0" err="1">
                <a:solidFill>
                  <a:srgbClr val="2E2E2E"/>
                </a:solidFill>
                <a:latin typeface="NexusSerif"/>
              </a:rPr>
              <a:t>manufactured</a:t>
            </a:r>
            <a:r>
              <a:rPr lang="pt-BR" altLang="pt-BR" sz="2400" dirty="0">
                <a:solidFill>
                  <a:srgbClr val="2E2E2E"/>
                </a:solidFill>
                <a:latin typeface="NexusSerif"/>
              </a:rPr>
              <a:t> </a:t>
            </a:r>
            <a:r>
              <a:rPr lang="pt-BR" altLang="pt-BR" sz="2400" dirty="0" err="1">
                <a:solidFill>
                  <a:srgbClr val="2E2E2E"/>
                </a:solidFill>
                <a:latin typeface="NexusSerif"/>
              </a:rPr>
              <a:t>molybdenum</a:t>
            </a:r>
            <a:r>
              <a:rPr lang="pt-BR" altLang="pt-BR" sz="2400" dirty="0">
                <a:solidFill>
                  <a:srgbClr val="2E2E2E"/>
                </a:solidFill>
                <a:latin typeface="NexusSerif"/>
              </a:rPr>
              <a:t> </a:t>
            </a:r>
            <a:r>
              <a:rPr lang="pt-BR" altLang="pt-BR" sz="2400" dirty="0" err="1">
                <a:solidFill>
                  <a:srgbClr val="2E2E2E"/>
                </a:solidFill>
                <a:latin typeface="NexusSerif"/>
              </a:rPr>
              <a:t>and</a:t>
            </a:r>
            <a:r>
              <a:rPr lang="pt-BR" altLang="pt-BR" sz="2400" dirty="0">
                <a:solidFill>
                  <a:srgbClr val="2E2E2E"/>
                </a:solidFill>
                <a:latin typeface="NexusSerif"/>
              </a:rPr>
              <a:t> </a:t>
            </a:r>
            <a:r>
              <a:rPr lang="pt-BR" altLang="pt-BR" sz="2400" dirty="0" err="1">
                <a:solidFill>
                  <a:srgbClr val="2E2E2E"/>
                </a:solidFill>
                <a:latin typeface="NexusSerif"/>
              </a:rPr>
              <a:t>tungsten</a:t>
            </a:r>
            <a:r>
              <a:rPr lang="pt-BR" altLang="pt-BR" sz="2400" dirty="0">
                <a:solidFill>
                  <a:srgbClr val="2E2E2E"/>
                </a:solidFill>
                <a:latin typeface="NexusSerif"/>
              </a:rPr>
              <a:t>.</a:t>
            </a:r>
          </a:p>
          <a:p>
            <a:pPr marL="0" lvl="0" indent="0" eaLnBrk="0" fontAlgn="base" hangingPunct="0">
              <a:lnSpc>
                <a:spcPct val="100000"/>
              </a:lnSpc>
              <a:spcBef>
                <a:spcPct val="0"/>
              </a:spcBef>
              <a:spcAft>
                <a:spcPct val="0"/>
              </a:spcAft>
              <a:buNone/>
            </a:pPr>
            <a:endParaRPr lang="pt-BR" altLang="pt-BR" sz="2400" dirty="0">
              <a:solidFill>
                <a:srgbClr val="2E2E2E"/>
              </a:solidFill>
              <a:latin typeface="NexusSerif"/>
            </a:endParaRPr>
          </a:p>
          <a:p>
            <a:pPr marL="457200" lvl="1" indent="-457200" eaLnBrk="0" fontAlgn="base" hangingPunct="0">
              <a:lnSpc>
                <a:spcPct val="100000"/>
              </a:lnSpc>
              <a:spcBef>
                <a:spcPct val="0"/>
              </a:spcBef>
              <a:spcAft>
                <a:spcPct val="0"/>
              </a:spcAft>
              <a:buNone/>
            </a:pPr>
            <a:r>
              <a:rPr lang="pt-BR" altLang="pt-BR" dirty="0">
                <a:solidFill>
                  <a:srgbClr val="2E2E2E"/>
                </a:solidFill>
                <a:latin typeface="NexusSerif"/>
              </a:rPr>
              <a:t>High </a:t>
            </a:r>
            <a:r>
              <a:rPr lang="pt-BR" altLang="pt-BR" dirty="0" err="1">
                <a:solidFill>
                  <a:srgbClr val="2E2E2E"/>
                </a:solidFill>
                <a:latin typeface="NexusSerif"/>
              </a:rPr>
              <a:t>oxygen</a:t>
            </a:r>
            <a:r>
              <a:rPr lang="pt-BR" altLang="pt-BR" dirty="0">
                <a:solidFill>
                  <a:srgbClr val="2E2E2E"/>
                </a:solidFill>
                <a:latin typeface="NexusSerif"/>
              </a:rPr>
              <a:t> </a:t>
            </a:r>
            <a:r>
              <a:rPr lang="pt-BR" altLang="pt-BR" dirty="0" err="1">
                <a:solidFill>
                  <a:srgbClr val="2E2E2E"/>
                </a:solidFill>
                <a:latin typeface="NexusSerif"/>
              </a:rPr>
              <a:t>content</a:t>
            </a:r>
            <a:r>
              <a:rPr lang="pt-BR" altLang="pt-BR" dirty="0">
                <a:solidFill>
                  <a:srgbClr val="2E2E2E"/>
                </a:solidFill>
                <a:latin typeface="NexusSerif"/>
              </a:rPr>
              <a:t> </a:t>
            </a:r>
            <a:r>
              <a:rPr lang="pt-BR" altLang="pt-BR" dirty="0" err="1">
                <a:solidFill>
                  <a:srgbClr val="2E2E2E"/>
                </a:solidFill>
                <a:latin typeface="NexusSerif"/>
              </a:rPr>
              <a:t>is</a:t>
            </a:r>
            <a:r>
              <a:rPr lang="pt-BR" altLang="pt-BR" dirty="0">
                <a:solidFill>
                  <a:srgbClr val="2E2E2E"/>
                </a:solidFill>
                <a:latin typeface="NexusSerif"/>
              </a:rPr>
              <a:t> </a:t>
            </a:r>
            <a:r>
              <a:rPr lang="pt-BR" altLang="pt-BR" dirty="0" err="1">
                <a:solidFill>
                  <a:srgbClr val="2E2E2E"/>
                </a:solidFill>
                <a:latin typeface="NexusSerif"/>
              </a:rPr>
              <a:t>introduced</a:t>
            </a:r>
            <a:r>
              <a:rPr lang="pt-BR" altLang="pt-BR" dirty="0">
                <a:solidFill>
                  <a:srgbClr val="2E2E2E"/>
                </a:solidFill>
                <a:latin typeface="NexusSerif"/>
              </a:rPr>
              <a:t> </a:t>
            </a:r>
            <a:r>
              <a:rPr lang="pt-BR" altLang="pt-BR" dirty="0" err="1">
                <a:solidFill>
                  <a:srgbClr val="2E2E2E"/>
                </a:solidFill>
                <a:latin typeface="NexusSerif"/>
              </a:rPr>
              <a:t>by</a:t>
            </a:r>
            <a:r>
              <a:rPr lang="pt-BR" altLang="pt-BR" dirty="0">
                <a:solidFill>
                  <a:srgbClr val="2E2E2E"/>
                </a:solidFill>
                <a:latin typeface="NexusSerif"/>
              </a:rPr>
              <a:t> </a:t>
            </a:r>
            <a:r>
              <a:rPr lang="pt-BR" altLang="pt-BR" dirty="0" err="1">
                <a:solidFill>
                  <a:srgbClr val="2E2E2E"/>
                </a:solidFill>
                <a:latin typeface="NexusSerif"/>
              </a:rPr>
              <a:t>oxidized</a:t>
            </a:r>
            <a:r>
              <a:rPr lang="pt-BR" altLang="pt-BR" dirty="0">
                <a:solidFill>
                  <a:srgbClr val="2E2E2E"/>
                </a:solidFill>
                <a:latin typeface="NexusSerif"/>
              </a:rPr>
              <a:t> </a:t>
            </a:r>
            <a:r>
              <a:rPr lang="pt-BR" altLang="pt-BR" dirty="0" err="1">
                <a:solidFill>
                  <a:srgbClr val="2E2E2E"/>
                </a:solidFill>
                <a:latin typeface="NexusSerif"/>
              </a:rPr>
              <a:t>powder</a:t>
            </a:r>
            <a:r>
              <a:rPr lang="pt-BR" altLang="pt-BR" dirty="0">
                <a:solidFill>
                  <a:srgbClr val="2E2E2E"/>
                </a:solidFill>
                <a:latin typeface="NexusSerif"/>
              </a:rPr>
              <a:t> surface </a:t>
            </a:r>
            <a:r>
              <a:rPr lang="pt-BR" altLang="pt-BR" dirty="0" err="1">
                <a:solidFill>
                  <a:srgbClr val="2E2E2E"/>
                </a:solidFill>
                <a:latin typeface="NexusSerif"/>
              </a:rPr>
              <a:t>and</a:t>
            </a:r>
            <a:r>
              <a:rPr lang="pt-BR" altLang="pt-BR" dirty="0">
                <a:solidFill>
                  <a:srgbClr val="2E2E2E"/>
                </a:solidFill>
                <a:latin typeface="NexusSerif"/>
              </a:rPr>
              <a:t> residual </a:t>
            </a:r>
            <a:r>
              <a:rPr lang="pt-BR" altLang="pt-BR" dirty="0" err="1">
                <a:solidFill>
                  <a:srgbClr val="2E2E2E"/>
                </a:solidFill>
                <a:latin typeface="NexusSerif"/>
              </a:rPr>
              <a:t>oxygen</a:t>
            </a:r>
            <a:r>
              <a:rPr lang="pt-BR" altLang="pt-BR" dirty="0">
                <a:solidFill>
                  <a:srgbClr val="2E2E2E"/>
                </a:solidFill>
                <a:latin typeface="NexusSerif"/>
              </a:rPr>
              <a:t> in </a:t>
            </a:r>
            <a:r>
              <a:rPr lang="pt-BR" altLang="pt-BR" dirty="0" err="1">
                <a:solidFill>
                  <a:srgbClr val="2E2E2E"/>
                </a:solidFill>
                <a:latin typeface="NexusSerif"/>
              </a:rPr>
              <a:t>building</a:t>
            </a:r>
            <a:r>
              <a:rPr lang="pt-BR" altLang="pt-BR" dirty="0">
                <a:solidFill>
                  <a:srgbClr val="2E2E2E"/>
                </a:solidFill>
                <a:latin typeface="NexusSerif"/>
              </a:rPr>
              <a:t> </a:t>
            </a:r>
            <a:r>
              <a:rPr lang="pt-BR" altLang="pt-BR" dirty="0" err="1">
                <a:solidFill>
                  <a:srgbClr val="2E2E2E"/>
                </a:solidFill>
                <a:latin typeface="NexusSerif"/>
              </a:rPr>
              <a:t>chamber</a:t>
            </a:r>
            <a:r>
              <a:rPr lang="pt-BR" altLang="pt-BR" dirty="0">
                <a:solidFill>
                  <a:srgbClr val="2E2E2E"/>
                </a:solidFill>
                <a:latin typeface="NexusSerif"/>
              </a:rPr>
              <a:t>.</a:t>
            </a:r>
          </a:p>
          <a:p>
            <a:pPr marL="0" lvl="0" indent="0" eaLnBrk="0" fontAlgn="base" hangingPunct="0">
              <a:lnSpc>
                <a:spcPct val="100000"/>
              </a:lnSpc>
              <a:spcBef>
                <a:spcPct val="0"/>
              </a:spcBef>
              <a:spcAft>
                <a:spcPct val="0"/>
              </a:spcAft>
              <a:buNone/>
            </a:pPr>
            <a:endParaRPr lang="pt-BR" altLang="pt-BR" sz="2400" dirty="0">
              <a:solidFill>
                <a:srgbClr val="2E2E2E"/>
              </a:solidFill>
              <a:latin typeface="NexusSerif"/>
            </a:endParaRPr>
          </a:p>
          <a:p>
            <a:pPr marL="457200" lvl="1" indent="-457200" eaLnBrk="0" fontAlgn="base" hangingPunct="0">
              <a:lnSpc>
                <a:spcPct val="100000"/>
              </a:lnSpc>
              <a:spcBef>
                <a:spcPct val="0"/>
              </a:spcBef>
              <a:spcAft>
                <a:spcPct val="0"/>
              </a:spcAft>
              <a:buNone/>
            </a:pPr>
            <a:r>
              <a:rPr lang="pt-BR" altLang="pt-BR" dirty="0">
                <a:solidFill>
                  <a:srgbClr val="2E2E2E"/>
                </a:solidFill>
                <a:latin typeface="NexusSerif"/>
              </a:rPr>
              <a:t>Hot </a:t>
            </a:r>
            <a:r>
              <a:rPr lang="pt-BR" altLang="pt-BR" dirty="0" err="1">
                <a:solidFill>
                  <a:srgbClr val="2E2E2E"/>
                </a:solidFill>
                <a:latin typeface="NexusSerif"/>
              </a:rPr>
              <a:t>cracking</a:t>
            </a:r>
            <a:r>
              <a:rPr lang="pt-BR" altLang="pt-BR" dirty="0">
                <a:solidFill>
                  <a:srgbClr val="2E2E2E"/>
                </a:solidFill>
                <a:latin typeface="NexusSerif"/>
              </a:rPr>
              <a:t> </a:t>
            </a:r>
            <a:r>
              <a:rPr lang="pt-BR" altLang="pt-BR" dirty="0" err="1">
                <a:solidFill>
                  <a:srgbClr val="2E2E2E"/>
                </a:solidFill>
                <a:latin typeface="NexusSerif"/>
              </a:rPr>
              <a:t>and</a:t>
            </a:r>
            <a:r>
              <a:rPr lang="pt-BR" altLang="pt-BR" dirty="0">
                <a:solidFill>
                  <a:srgbClr val="2E2E2E"/>
                </a:solidFill>
                <a:latin typeface="NexusSerif"/>
              </a:rPr>
              <a:t> </a:t>
            </a:r>
            <a:r>
              <a:rPr lang="pt-BR" altLang="pt-BR" dirty="0" err="1">
                <a:solidFill>
                  <a:srgbClr val="2E2E2E"/>
                </a:solidFill>
                <a:latin typeface="NexusSerif"/>
              </a:rPr>
              <a:t>embrittled</a:t>
            </a:r>
            <a:r>
              <a:rPr lang="pt-BR" altLang="pt-BR" dirty="0">
                <a:solidFill>
                  <a:srgbClr val="2E2E2E"/>
                </a:solidFill>
                <a:latin typeface="NexusSerif"/>
              </a:rPr>
              <a:t> </a:t>
            </a:r>
            <a:r>
              <a:rPr lang="pt-BR" altLang="pt-BR" dirty="0" err="1">
                <a:solidFill>
                  <a:srgbClr val="2E2E2E"/>
                </a:solidFill>
                <a:latin typeface="NexusSerif"/>
              </a:rPr>
              <a:t>grain</a:t>
            </a:r>
            <a:r>
              <a:rPr lang="pt-BR" altLang="pt-BR" dirty="0">
                <a:solidFill>
                  <a:srgbClr val="2E2E2E"/>
                </a:solidFill>
                <a:latin typeface="NexusSerif"/>
              </a:rPr>
              <a:t> </a:t>
            </a:r>
            <a:r>
              <a:rPr lang="pt-BR" altLang="pt-BR" dirty="0" err="1">
                <a:solidFill>
                  <a:srgbClr val="2E2E2E"/>
                </a:solidFill>
                <a:latin typeface="NexusSerif"/>
              </a:rPr>
              <a:t>boundaries</a:t>
            </a:r>
            <a:r>
              <a:rPr lang="pt-BR" altLang="pt-BR" dirty="0">
                <a:solidFill>
                  <a:srgbClr val="2E2E2E"/>
                </a:solidFill>
                <a:latin typeface="NexusSerif"/>
              </a:rPr>
              <a:t> are </a:t>
            </a:r>
            <a:r>
              <a:rPr lang="pt-BR" altLang="pt-BR" dirty="0" err="1">
                <a:solidFill>
                  <a:srgbClr val="2E2E2E"/>
                </a:solidFill>
                <a:latin typeface="NexusSerif"/>
              </a:rPr>
              <a:t>caused</a:t>
            </a:r>
            <a:r>
              <a:rPr lang="pt-BR" altLang="pt-BR" dirty="0">
                <a:solidFill>
                  <a:srgbClr val="2E2E2E"/>
                </a:solidFill>
                <a:latin typeface="NexusSerif"/>
              </a:rPr>
              <a:t> </a:t>
            </a:r>
            <a:r>
              <a:rPr lang="pt-BR" altLang="pt-BR" dirty="0" err="1">
                <a:solidFill>
                  <a:srgbClr val="2E2E2E"/>
                </a:solidFill>
                <a:latin typeface="NexusSerif"/>
              </a:rPr>
              <a:t>by</a:t>
            </a:r>
            <a:r>
              <a:rPr lang="pt-BR" altLang="pt-BR" dirty="0">
                <a:solidFill>
                  <a:srgbClr val="2E2E2E"/>
                </a:solidFill>
                <a:latin typeface="NexusSerif"/>
              </a:rPr>
              <a:t> </a:t>
            </a:r>
            <a:r>
              <a:rPr lang="pt-BR" altLang="pt-BR" dirty="0" err="1">
                <a:solidFill>
                  <a:srgbClr val="2E2E2E"/>
                </a:solidFill>
                <a:latin typeface="NexusSerif"/>
              </a:rPr>
              <a:t>segregated</a:t>
            </a:r>
            <a:r>
              <a:rPr lang="pt-BR" altLang="pt-BR" dirty="0">
                <a:solidFill>
                  <a:srgbClr val="2E2E2E"/>
                </a:solidFill>
                <a:latin typeface="NexusSerif"/>
              </a:rPr>
              <a:t> </a:t>
            </a:r>
            <a:r>
              <a:rPr lang="pt-BR" altLang="pt-BR" dirty="0" err="1">
                <a:solidFill>
                  <a:srgbClr val="2E2E2E"/>
                </a:solidFill>
                <a:latin typeface="NexusSerif"/>
              </a:rPr>
              <a:t>oxygen</a:t>
            </a:r>
            <a:endParaRPr lang="pt-BR" altLang="pt-BR" dirty="0">
              <a:solidFill>
                <a:srgbClr val="2E2E2E"/>
              </a:solidFill>
              <a:latin typeface="NexusSerif"/>
            </a:endParaRPr>
          </a:p>
          <a:p>
            <a:pPr marL="457200" lvl="1" indent="-457200" eaLnBrk="0" fontAlgn="base" hangingPunct="0">
              <a:lnSpc>
                <a:spcPct val="100000"/>
              </a:lnSpc>
              <a:spcBef>
                <a:spcPct val="0"/>
              </a:spcBef>
              <a:spcAft>
                <a:spcPct val="0"/>
              </a:spcAft>
              <a:buNone/>
            </a:pPr>
            <a:endParaRPr lang="pt-BR" altLang="pt-BR" dirty="0">
              <a:solidFill>
                <a:srgbClr val="2E2E2E"/>
              </a:solidFill>
              <a:latin typeface="NexusSerif"/>
            </a:endParaRPr>
          </a:p>
          <a:p>
            <a:pPr marL="457200" lvl="1" indent="-457200" eaLnBrk="0" fontAlgn="base" hangingPunct="0">
              <a:lnSpc>
                <a:spcPct val="100000"/>
              </a:lnSpc>
              <a:spcBef>
                <a:spcPct val="0"/>
              </a:spcBef>
              <a:spcAft>
                <a:spcPct val="0"/>
              </a:spcAft>
              <a:buNone/>
            </a:pPr>
            <a:r>
              <a:rPr lang="pt-BR" altLang="pt-BR" dirty="0" err="1">
                <a:solidFill>
                  <a:srgbClr val="2E2E2E"/>
                </a:solidFill>
                <a:latin typeface="NexusSerif"/>
              </a:rPr>
              <a:t>Molybdenum</a:t>
            </a:r>
            <a:r>
              <a:rPr lang="pt-BR" altLang="pt-BR" dirty="0">
                <a:solidFill>
                  <a:srgbClr val="2E2E2E"/>
                </a:solidFill>
                <a:latin typeface="NexusSerif"/>
              </a:rPr>
              <a:t>/</a:t>
            </a:r>
            <a:r>
              <a:rPr lang="pt-BR" altLang="pt-BR" dirty="0" err="1">
                <a:solidFill>
                  <a:srgbClr val="2E2E2E"/>
                </a:solidFill>
                <a:latin typeface="NexusSerif"/>
              </a:rPr>
              <a:t>tungsten</a:t>
            </a:r>
            <a:r>
              <a:rPr lang="pt-BR" altLang="pt-BR" dirty="0">
                <a:solidFill>
                  <a:srgbClr val="2E2E2E"/>
                </a:solidFill>
                <a:latin typeface="NexusSerif"/>
              </a:rPr>
              <a:t> oxides </a:t>
            </a:r>
            <a:r>
              <a:rPr lang="pt-BR" altLang="pt-BR" dirty="0" err="1">
                <a:solidFill>
                  <a:srgbClr val="2E2E2E"/>
                </a:solidFill>
                <a:latin typeface="NexusSerif"/>
              </a:rPr>
              <a:t>were</a:t>
            </a:r>
            <a:r>
              <a:rPr lang="pt-BR" altLang="pt-BR" dirty="0">
                <a:solidFill>
                  <a:srgbClr val="2E2E2E"/>
                </a:solidFill>
                <a:latin typeface="NexusSerif"/>
              </a:rPr>
              <a:t> </a:t>
            </a:r>
            <a:r>
              <a:rPr lang="pt-BR" altLang="pt-BR" dirty="0" err="1">
                <a:solidFill>
                  <a:srgbClr val="2E2E2E"/>
                </a:solidFill>
                <a:latin typeface="NexusSerif"/>
              </a:rPr>
              <a:t>found</a:t>
            </a:r>
            <a:r>
              <a:rPr lang="pt-BR" altLang="pt-BR" dirty="0">
                <a:solidFill>
                  <a:srgbClr val="2E2E2E"/>
                </a:solidFill>
                <a:latin typeface="NexusSerif"/>
              </a:rPr>
              <a:t> </a:t>
            </a:r>
            <a:r>
              <a:rPr lang="pt-BR" altLang="pt-BR" dirty="0" err="1">
                <a:solidFill>
                  <a:srgbClr val="2E2E2E"/>
                </a:solidFill>
                <a:latin typeface="NexusSerif"/>
              </a:rPr>
              <a:t>at</a:t>
            </a:r>
            <a:r>
              <a:rPr lang="pt-BR" altLang="pt-BR" dirty="0">
                <a:solidFill>
                  <a:srgbClr val="2E2E2E"/>
                </a:solidFill>
                <a:latin typeface="NexusSerif"/>
              </a:rPr>
              <a:t> </a:t>
            </a:r>
            <a:r>
              <a:rPr lang="pt-BR" altLang="pt-BR" dirty="0" err="1">
                <a:solidFill>
                  <a:srgbClr val="2E2E2E"/>
                </a:solidFill>
                <a:latin typeface="NexusSerif"/>
              </a:rPr>
              <a:t>intergranular</a:t>
            </a:r>
            <a:r>
              <a:rPr lang="pt-BR" altLang="pt-BR" dirty="0">
                <a:solidFill>
                  <a:srgbClr val="2E2E2E"/>
                </a:solidFill>
                <a:latin typeface="NexusSerif"/>
              </a:rPr>
              <a:t> </a:t>
            </a:r>
            <a:r>
              <a:rPr lang="pt-BR" altLang="pt-BR" dirty="0" err="1">
                <a:solidFill>
                  <a:srgbClr val="2E2E2E"/>
                </a:solidFill>
                <a:latin typeface="NexusSerif"/>
              </a:rPr>
              <a:t>fracture</a:t>
            </a:r>
            <a:r>
              <a:rPr lang="pt-BR" altLang="pt-BR" dirty="0">
                <a:solidFill>
                  <a:srgbClr val="2E2E2E"/>
                </a:solidFill>
                <a:latin typeface="NexusSerif"/>
              </a:rPr>
              <a:t> surfaces.</a:t>
            </a:r>
          </a:p>
          <a:p>
            <a:pPr marL="0" lvl="0" indent="0" eaLnBrk="0" fontAlgn="base" hangingPunct="0">
              <a:lnSpc>
                <a:spcPct val="100000"/>
              </a:lnSpc>
              <a:spcBef>
                <a:spcPct val="0"/>
              </a:spcBef>
              <a:spcAft>
                <a:spcPct val="0"/>
              </a:spcAft>
              <a:buNone/>
            </a:pPr>
            <a:endParaRPr lang="pt-BR" altLang="pt-BR" sz="2400" dirty="0">
              <a:solidFill>
                <a:srgbClr val="2E2E2E"/>
              </a:solidFill>
              <a:latin typeface="NexusSerif"/>
            </a:endParaRPr>
          </a:p>
          <a:p>
            <a:pPr marL="457200" lvl="1" indent="-457200" eaLnBrk="0" fontAlgn="base" hangingPunct="0">
              <a:lnSpc>
                <a:spcPct val="100000"/>
              </a:lnSpc>
              <a:spcBef>
                <a:spcPct val="0"/>
              </a:spcBef>
              <a:spcAft>
                <a:spcPct val="0"/>
              </a:spcAft>
              <a:buNone/>
            </a:pPr>
            <a:r>
              <a:rPr lang="pt-BR" altLang="pt-BR" dirty="0" err="1">
                <a:solidFill>
                  <a:srgbClr val="2E2E2E"/>
                </a:solidFill>
                <a:latin typeface="NexusSerif"/>
              </a:rPr>
              <a:t>Heating</a:t>
            </a:r>
            <a:r>
              <a:rPr lang="pt-BR" altLang="pt-BR" dirty="0">
                <a:solidFill>
                  <a:srgbClr val="2E2E2E"/>
                </a:solidFill>
                <a:latin typeface="NexusSerif"/>
              </a:rPr>
              <a:t> </a:t>
            </a:r>
            <a:r>
              <a:rPr lang="pt-BR" altLang="pt-BR" dirty="0" err="1">
                <a:solidFill>
                  <a:srgbClr val="2E2E2E"/>
                </a:solidFill>
                <a:latin typeface="NexusSerif"/>
              </a:rPr>
              <a:t>of</a:t>
            </a:r>
            <a:r>
              <a:rPr lang="pt-BR" altLang="pt-BR" dirty="0">
                <a:solidFill>
                  <a:srgbClr val="2E2E2E"/>
                </a:solidFill>
                <a:latin typeface="NexusSerif"/>
              </a:rPr>
              <a:t> </a:t>
            </a:r>
            <a:r>
              <a:rPr lang="pt-BR" altLang="pt-BR" dirty="0" err="1">
                <a:solidFill>
                  <a:srgbClr val="2E2E2E"/>
                </a:solidFill>
                <a:latin typeface="NexusSerif"/>
              </a:rPr>
              <a:t>the</a:t>
            </a:r>
            <a:r>
              <a:rPr lang="pt-BR" altLang="pt-BR" dirty="0">
                <a:solidFill>
                  <a:srgbClr val="2E2E2E"/>
                </a:solidFill>
                <a:latin typeface="NexusSerif"/>
              </a:rPr>
              <a:t> </a:t>
            </a:r>
            <a:r>
              <a:rPr lang="pt-BR" altLang="pt-BR" dirty="0" err="1">
                <a:solidFill>
                  <a:srgbClr val="2E2E2E"/>
                </a:solidFill>
                <a:latin typeface="NexusSerif"/>
              </a:rPr>
              <a:t>substrate</a:t>
            </a:r>
            <a:r>
              <a:rPr lang="pt-BR" altLang="pt-BR" dirty="0">
                <a:solidFill>
                  <a:srgbClr val="2E2E2E"/>
                </a:solidFill>
                <a:latin typeface="NexusSerif"/>
              </a:rPr>
              <a:t> </a:t>
            </a:r>
            <a:r>
              <a:rPr lang="pt-BR" altLang="pt-BR" dirty="0" err="1">
                <a:solidFill>
                  <a:srgbClr val="2E2E2E"/>
                </a:solidFill>
                <a:latin typeface="NexusSerif"/>
              </a:rPr>
              <a:t>plate</a:t>
            </a:r>
            <a:r>
              <a:rPr lang="pt-BR" altLang="pt-BR" dirty="0">
                <a:solidFill>
                  <a:srgbClr val="2E2E2E"/>
                </a:solidFill>
                <a:latin typeface="NexusSerif"/>
              </a:rPr>
              <a:t> </a:t>
            </a:r>
            <a:r>
              <a:rPr lang="pt-BR" altLang="pt-BR" dirty="0" err="1">
                <a:solidFill>
                  <a:srgbClr val="2E2E2E"/>
                </a:solidFill>
                <a:latin typeface="NexusSerif"/>
              </a:rPr>
              <a:t>to</a:t>
            </a:r>
            <a:r>
              <a:rPr lang="pt-BR" altLang="pt-BR" dirty="0">
                <a:solidFill>
                  <a:srgbClr val="2E2E2E"/>
                </a:solidFill>
                <a:latin typeface="NexusSerif"/>
              </a:rPr>
              <a:t> 1000 °C does </a:t>
            </a:r>
            <a:r>
              <a:rPr lang="pt-BR" altLang="pt-BR" dirty="0" err="1">
                <a:solidFill>
                  <a:srgbClr val="2E2E2E"/>
                </a:solidFill>
                <a:latin typeface="NexusSerif"/>
              </a:rPr>
              <a:t>not</a:t>
            </a:r>
            <a:r>
              <a:rPr lang="pt-BR" altLang="pt-BR" dirty="0">
                <a:solidFill>
                  <a:srgbClr val="2E2E2E"/>
                </a:solidFill>
                <a:latin typeface="NexusSerif"/>
              </a:rPr>
              <a:t> </a:t>
            </a:r>
            <a:r>
              <a:rPr lang="pt-BR" altLang="pt-BR" dirty="0" err="1">
                <a:solidFill>
                  <a:srgbClr val="2E2E2E"/>
                </a:solidFill>
                <a:latin typeface="NexusSerif"/>
              </a:rPr>
              <a:t>avoid</a:t>
            </a:r>
            <a:r>
              <a:rPr lang="pt-BR" altLang="pt-BR" dirty="0">
                <a:solidFill>
                  <a:srgbClr val="2E2E2E"/>
                </a:solidFill>
                <a:latin typeface="NexusSerif"/>
              </a:rPr>
              <a:t> </a:t>
            </a:r>
            <a:r>
              <a:rPr lang="pt-BR" altLang="pt-BR" dirty="0" err="1">
                <a:solidFill>
                  <a:srgbClr val="2E2E2E"/>
                </a:solidFill>
                <a:latin typeface="NexusSerif"/>
              </a:rPr>
              <a:t>cracking</a:t>
            </a:r>
            <a:r>
              <a:rPr lang="pt-BR" altLang="pt-BR" dirty="0">
                <a:solidFill>
                  <a:srgbClr val="2E2E2E"/>
                </a:solidFill>
                <a:latin typeface="NexusSerif"/>
              </a:rPr>
              <a:t> in </a:t>
            </a:r>
            <a:r>
              <a:rPr lang="pt-BR" altLang="pt-BR" dirty="0" err="1">
                <a:solidFill>
                  <a:srgbClr val="2E2E2E"/>
                </a:solidFill>
                <a:latin typeface="NexusSerif"/>
              </a:rPr>
              <a:t>tungsten</a:t>
            </a:r>
            <a:endParaRPr lang="pt-BR" dirty="0"/>
          </a:p>
        </p:txBody>
      </p:sp>
      <p:sp>
        <p:nvSpPr>
          <p:cNvPr id="4" name="Rectangle 1">
            <a:extLst>
              <a:ext uri="{FF2B5EF4-FFF2-40B4-BE49-F238E27FC236}">
                <a16:creationId xmlns:a16="http://schemas.microsoft.com/office/drawing/2014/main" id="{5133E358-45D7-498C-9202-C72820EB6F5C}"/>
              </a:ext>
            </a:extLst>
          </p:cNvPr>
          <p:cNvSpPr>
            <a:spLocks noChangeArrowheads="1"/>
          </p:cNvSpPr>
          <p:nvPr/>
        </p:nvSpPr>
        <p:spPr bwMode="auto">
          <a:xfrm>
            <a:off x="0" y="-238527"/>
            <a:ext cx="258015" cy="477054"/>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14245"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300" b="0" i="0" u="none" strike="noStrike" cap="none" normalizeH="0" baseline="0" dirty="0">
                <a:ln>
                  <a:noFill/>
                </a:ln>
                <a:solidFill>
                  <a:srgbClr val="2E2E2E"/>
                </a:solidFill>
                <a:effectLst/>
                <a:latin typeface="NexusSerif"/>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7" name="CaixaDeTexto 6">
            <a:extLst>
              <a:ext uri="{FF2B5EF4-FFF2-40B4-BE49-F238E27FC236}">
                <a16:creationId xmlns:a16="http://schemas.microsoft.com/office/drawing/2014/main" id="{405D2EB0-9DE4-44BE-8FA0-80D35FA76F53}"/>
              </a:ext>
            </a:extLst>
          </p:cNvPr>
          <p:cNvSpPr txBox="1"/>
          <p:nvPr/>
        </p:nvSpPr>
        <p:spPr>
          <a:xfrm>
            <a:off x="838200" y="0"/>
            <a:ext cx="4161182" cy="707886"/>
          </a:xfrm>
          <a:prstGeom prst="rect">
            <a:avLst/>
          </a:prstGeom>
          <a:noFill/>
        </p:spPr>
        <p:txBody>
          <a:bodyPr wrap="square" rtlCol="0">
            <a:spAutoFit/>
          </a:bodyPr>
          <a:lstStyle/>
          <a:p>
            <a:r>
              <a:rPr lang="pt-BR" sz="4000" dirty="0"/>
              <a:t>Tungstênio</a:t>
            </a:r>
          </a:p>
        </p:txBody>
      </p:sp>
    </p:spTree>
    <p:extLst>
      <p:ext uri="{BB962C8B-B14F-4D97-AF65-F5344CB8AC3E}">
        <p14:creationId xmlns:p14="http://schemas.microsoft.com/office/powerpoint/2010/main" val="2496269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1876E6-4E20-4602-A870-258DFCE2EDAC}"/>
              </a:ext>
            </a:extLst>
          </p:cNvPr>
          <p:cNvSpPr>
            <a:spLocks noGrp="1"/>
          </p:cNvSpPr>
          <p:nvPr>
            <p:ph type="title"/>
          </p:nvPr>
        </p:nvSpPr>
        <p:spPr>
          <a:xfrm>
            <a:off x="838200" y="365125"/>
            <a:ext cx="3480582" cy="1325563"/>
          </a:xfrm>
        </p:spPr>
        <p:txBody>
          <a:bodyPr/>
          <a:lstStyle/>
          <a:p>
            <a:r>
              <a:rPr lang="pt-BR" dirty="0" err="1"/>
              <a:t>Tungstenio</a:t>
            </a:r>
            <a:endParaRPr lang="pt-BR" dirty="0"/>
          </a:p>
        </p:txBody>
      </p:sp>
      <p:sp>
        <p:nvSpPr>
          <p:cNvPr id="3" name="Espaço Reservado para Conteúdo 2">
            <a:extLst>
              <a:ext uri="{FF2B5EF4-FFF2-40B4-BE49-F238E27FC236}">
                <a16:creationId xmlns:a16="http://schemas.microsoft.com/office/drawing/2014/main" id="{B34C606A-1DD4-44B5-9925-B9D6A9D92940}"/>
              </a:ext>
            </a:extLst>
          </p:cNvPr>
          <p:cNvSpPr>
            <a:spLocks noGrp="1"/>
          </p:cNvSpPr>
          <p:nvPr>
            <p:ph idx="1"/>
          </p:nvPr>
        </p:nvSpPr>
        <p:spPr>
          <a:xfrm>
            <a:off x="281354" y="1825625"/>
            <a:ext cx="4238588" cy="4351338"/>
          </a:xfrm>
        </p:spPr>
        <p:txBody>
          <a:bodyPr/>
          <a:lstStyle/>
          <a:p>
            <a:r>
              <a:rPr lang="pt-BR" dirty="0"/>
              <a:t>LPBF:  Trincas </a:t>
            </a:r>
            <a:r>
              <a:rPr lang="pt-BR" dirty="0" err="1"/>
              <a:t>intergranulares</a:t>
            </a:r>
            <a:r>
              <a:rPr lang="pt-BR" dirty="0"/>
              <a:t>, frequentemente ao longo da borda da trilha, associados a precipitação de óxido de tungstênio.</a:t>
            </a:r>
          </a:p>
        </p:txBody>
      </p:sp>
      <p:pic>
        <p:nvPicPr>
          <p:cNvPr id="4" name="Imagem 3">
            <a:extLst>
              <a:ext uri="{FF2B5EF4-FFF2-40B4-BE49-F238E27FC236}">
                <a16:creationId xmlns:a16="http://schemas.microsoft.com/office/drawing/2014/main" id="{B798FCA0-2E50-472B-899B-A8F470CB1D61}"/>
              </a:ext>
            </a:extLst>
          </p:cNvPr>
          <p:cNvPicPr>
            <a:picLocks noChangeAspect="1"/>
          </p:cNvPicPr>
          <p:nvPr/>
        </p:nvPicPr>
        <p:blipFill>
          <a:blip r:embed="rId2"/>
          <a:stretch>
            <a:fillRect/>
          </a:stretch>
        </p:blipFill>
        <p:spPr>
          <a:xfrm>
            <a:off x="4519942" y="166514"/>
            <a:ext cx="7054481" cy="5268075"/>
          </a:xfrm>
          <a:prstGeom prst="rect">
            <a:avLst/>
          </a:prstGeom>
        </p:spPr>
      </p:pic>
      <p:sp>
        <p:nvSpPr>
          <p:cNvPr id="5" name="CaixaDeTexto 4">
            <a:extLst>
              <a:ext uri="{FF2B5EF4-FFF2-40B4-BE49-F238E27FC236}">
                <a16:creationId xmlns:a16="http://schemas.microsoft.com/office/drawing/2014/main" id="{D3C73D93-0C79-4D1B-AB53-E5EAA36D56F2}"/>
              </a:ext>
            </a:extLst>
          </p:cNvPr>
          <p:cNvSpPr txBox="1"/>
          <p:nvPr/>
        </p:nvSpPr>
        <p:spPr>
          <a:xfrm>
            <a:off x="4863548" y="5870713"/>
            <a:ext cx="6573078" cy="369332"/>
          </a:xfrm>
          <a:prstGeom prst="rect">
            <a:avLst/>
          </a:prstGeom>
          <a:noFill/>
        </p:spPr>
        <p:txBody>
          <a:bodyPr wrap="square" rtlCol="0">
            <a:spAutoFit/>
          </a:bodyPr>
          <a:lstStyle/>
          <a:p>
            <a:r>
              <a:rPr lang="pt-BR" dirty="0"/>
              <a:t>Imagem de </a:t>
            </a:r>
            <a:r>
              <a:rPr lang="pt-BR" dirty="0" err="1"/>
              <a:t>Mo</a:t>
            </a:r>
            <a:r>
              <a:rPr lang="pt-BR" dirty="0"/>
              <a:t>, artigo diz que W é parecido</a:t>
            </a:r>
          </a:p>
        </p:txBody>
      </p:sp>
    </p:spTree>
    <p:extLst>
      <p:ext uri="{BB962C8B-B14F-4D97-AF65-F5344CB8AC3E}">
        <p14:creationId xmlns:p14="http://schemas.microsoft.com/office/powerpoint/2010/main" val="2331368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0FB6A8-76B7-4936-A878-5E53B0EC03BF}"/>
              </a:ext>
            </a:extLst>
          </p:cNvPr>
          <p:cNvSpPr>
            <a:spLocks noGrp="1"/>
          </p:cNvSpPr>
          <p:nvPr>
            <p:ph type="title"/>
          </p:nvPr>
        </p:nvSpPr>
        <p:spPr/>
        <p:txBody>
          <a:bodyPr/>
          <a:lstStyle/>
          <a:p>
            <a:r>
              <a:rPr lang="pt-BR" dirty="0"/>
              <a:t>Tântalo</a:t>
            </a:r>
          </a:p>
        </p:txBody>
      </p:sp>
      <p:sp>
        <p:nvSpPr>
          <p:cNvPr id="3" name="Espaço Reservado para Conteúdo 2">
            <a:extLst>
              <a:ext uri="{FF2B5EF4-FFF2-40B4-BE49-F238E27FC236}">
                <a16:creationId xmlns:a16="http://schemas.microsoft.com/office/drawing/2014/main" id="{076F80D1-C801-480F-BEA7-1FCFAE5A5913}"/>
              </a:ext>
            </a:extLst>
          </p:cNvPr>
          <p:cNvSpPr>
            <a:spLocks noGrp="1"/>
          </p:cNvSpPr>
          <p:nvPr>
            <p:ph idx="1"/>
          </p:nvPr>
        </p:nvSpPr>
        <p:spPr>
          <a:xfrm>
            <a:off x="388034" y="1611792"/>
            <a:ext cx="5872089" cy="4351338"/>
          </a:xfrm>
        </p:spPr>
        <p:txBody>
          <a:bodyPr/>
          <a:lstStyle/>
          <a:p>
            <a:r>
              <a:rPr lang="pt-BR" dirty="0" err="1"/>
              <a:t>Biocompatível</a:t>
            </a:r>
            <a:r>
              <a:rPr lang="pt-BR" dirty="0"/>
              <a:t>, resistente a corrosão e </a:t>
            </a:r>
            <a:r>
              <a:rPr lang="pt-BR" dirty="0" err="1"/>
              <a:t>dútil</a:t>
            </a:r>
            <a:r>
              <a:rPr lang="pt-BR" dirty="0"/>
              <a:t>.</a:t>
            </a:r>
          </a:p>
          <a:p>
            <a:endParaRPr lang="pt-BR" dirty="0"/>
          </a:p>
        </p:txBody>
      </p:sp>
      <p:pic>
        <p:nvPicPr>
          <p:cNvPr id="4" name="Imagem 3">
            <a:extLst>
              <a:ext uri="{FF2B5EF4-FFF2-40B4-BE49-F238E27FC236}">
                <a16:creationId xmlns:a16="http://schemas.microsoft.com/office/drawing/2014/main" id="{BEB68D46-6939-4A1B-8B63-ED92ACE4AE0A}"/>
              </a:ext>
            </a:extLst>
          </p:cNvPr>
          <p:cNvPicPr>
            <a:picLocks noChangeAspect="1"/>
          </p:cNvPicPr>
          <p:nvPr/>
        </p:nvPicPr>
        <p:blipFill>
          <a:blip r:embed="rId2"/>
          <a:stretch>
            <a:fillRect/>
          </a:stretch>
        </p:blipFill>
        <p:spPr>
          <a:xfrm>
            <a:off x="6895044" y="1825625"/>
            <a:ext cx="5296956" cy="3923672"/>
          </a:xfrm>
          <a:prstGeom prst="rect">
            <a:avLst/>
          </a:prstGeom>
        </p:spPr>
      </p:pic>
      <p:sp>
        <p:nvSpPr>
          <p:cNvPr id="5" name="CaixaDeTexto 4">
            <a:extLst>
              <a:ext uri="{FF2B5EF4-FFF2-40B4-BE49-F238E27FC236}">
                <a16:creationId xmlns:a16="http://schemas.microsoft.com/office/drawing/2014/main" id="{2C143559-B1CA-4DBC-8F0E-CCBECFC65F3A}"/>
              </a:ext>
            </a:extLst>
          </p:cNvPr>
          <p:cNvSpPr txBox="1"/>
          <p:nvPr/>
        </p:nvSpPr>
        <p:spPr>
          <a:xfrm>
            <a:off x="6657472" y="5963130"/>
            <a:ext cx="5534528" cy="369332"/>
          </a:xfrm>
          <a:prstGeom prst="rect">
            <a:avLst/>
          </a:prstGeom>
          <a:noFill/>
        </p:spPr>
        <p:txBody>
          <a:bodyPr wrap="none" rtlCol="0">
            <a:spAutoFit/>
          </a:bodyPr>
          <a:lstStyle/>
          <a:p>
            <a:r>
              <a:rPr lang="en-US" dirty="0"/>
              <a:t>top and side view of the femur shaped porous Ta implant</a:t>
            </a:r>
            <a:endParaRPr lang="pt-BR" dirty="0"/>
          </a:p>
        </p:txBody>
      </p:sp>
    </p:spTree>
    <p:extLst>
      <p:ext uri="{BB962C8B-B14F-4D97-AF65-F5344CB8AC3E}">
        <p14:creationId xmlns:p14="http://schemas.microsoft.com/office/powerpoint/2010/main" val="101378630"/>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7078</TotalTime>
  <Words>4730</Words>
  <Application>Microsoft Office PowerPoint</Application>
  <PresentationFormat>Widescreen</PresentationFormat>
  <Paragraphs>499</Paragraphs>
  <Slides>64</Slides>
  <Notes>0</Notes>
  <HiddenSlides>0</HiddenSlides>
  <MMClips>1</MMClips>
  <ScaleCrop>false</ScaleCrop>
  <HeadingPairs>
    <vt:vector size="6" baseType="variant">
      <vt:variant>
        <vt:lpstr>Fontes usadas</vt:lpstr>
      </vt:variant>
      <vt:variant>
        <vt:i4>9</vt:i4>
      </vt:variant>
      <vt:variant>
        <vt:lpstr>Tema</vt:lpstr>
      </vt:variant>
      <vt:variant>
        <vt:i4>1</vt:i4>
      </vt:variant>
      <vt:variant>
        <vt:lpstr>Títulos de slides</vt:lpstr>
      </vt:variant>
      <vt:variant>
        <vt:i4>64</vt:i4>
      </vt:variant>
    </vt:vector>
  </HeadingPairs>
  <TitlesOfParts>
    <vt:vector size="74" baseType="lpstr">
      <vt:lpstr>AdvGulliv-R</vt:lpstr>
      <vt:lpstr>Arial</vt:lpstr>
      <vt:lpstr>Calibri</vt:lpstr>
      <vt:lpstr>Calibri Light</vt:lpstr>
      <vt:lpstr>NexusSans</vt:lpstr>
      <vt:lpstr>NexusSerif</vt:lpstr>
      <vt:lpstr>Source Sans Pro</vt:lpstr>
      <vt:lpstr>Symbol</vt:lpstr>
      <vt:lpstr>Trebuchet MS</vt:lpstr>
      <vt:lpstr>Tema do Office</vt:lpstr>
      <vt:lpstr> PMT 5927 aula 7</vt:lpstr>
      <vt:lpstr>Visão geral dos itens 5 e 6</vt:lpstr>
      <vt:lpstr>5. M.A. de materiais especiais</vt:lpstr>
      <vt:lpstr>5.1 Ligas refratárias</vt:lpstr>
      <vt:lpstr>5.1. Refractory alloys </vt:lpstr>
      <vt:lpstr>Tungstênio</vt:lpstr>
      <vt:lpstr>Apresentação do PowerPoint</vt:lpstr>
      <vt:lpstr>Tungstenio</vt:lpstr>
      <vt:lpstr>Tântalo</vt:lpstr>
      <vt:lpstr>Apresentação do PowerPoint</vt:lpstr>
      <vt:lpstr>Tântalo: L-PBF deu textura totalmente diferente</vt:lpstr>
      <vt:lpstr>Tântalo, textura &lt;111&gt;//BD</vt:lpstr>
      <vt:lpstr>Tântalo</vt:lpstr>
      <vt:lpstr>Nióbio</vt:lpstr>
      <vt:lpstr>Apresentação do PowerPoint</vt:lpstr>
      <vt:lpstr>O LHC e a semana em que  o mundo quase acabou</vt:lpstr>
      <vt:lpstr>Nióbio por EB-PBF</vt:lpstr>
      <vt:lpstr>Nióbio EB PBF</vt:lpstr>
      <vt:lpstr>Molibdênio</vt:lpstr>
      <vt:lpstr>5.2 metais preciosos</vt:lpstr>
      <vt:lpstr>Difícil encontrar referências sobre LPBF e ouro</vt:lpstr>
      <vt:lpstr>Pequenos teores de elementos de liga reduzem a refletividade de cobre</vt:lpstr>
      <vt:lpstr>Tratamento superficial do pó de ouro viabiliza PBF-L</vt:lpstr>
      <vt:lpstr>Apresentação do PowerPoint</vt:lpstr>
      <vt:lpstr>Apresentação do PowerPoint</vt:lpstr>
      <vt:lpstr>Apresentação do PowerPoint</vt:lpstr>
      <vt:lpstr>5.3 materiais com gradiente funcional</vt:lpstr>
      <vt:lpstr>Apresentação do PowerPoint</vt:lpstr>
      <vt:lpstr>Apresentação do PowerPoint</vt:lpstr>
      <vt:lpstr>Não é fácil acertar o gradiente</vt:lpstr>
      <vt:lpstr>Apresentação do PowerPoint</vt:lpstr>
      <vt:lpstr>Apresentação do PowerPoint</vt:lpstr>
      <vt:lpstr> Manufatura Híbrida </vt:lpstr>
      <vt:lpstr>Aplicação:  Machos para moldes de injeção plástica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6. Soldagem x M.A.</vt:lpstr>
      <vt:lpstr>Apresentação do PowerPoint</vt:lpstr>
      <vt:lpstr> similaridade: a poça em movimento</vt:lpstr>
      <vt:lpstr>Diferença: taxa de resfriamento</vt:lpstr>
      <vt:lpstr>Efeito da velocidade na forma da poça   Opa: mais um problema com figura!</vt:lpstr>
      <vt:lpstr>Apresentação do PowerPoint</vt:lpstr>
      <vt:lpstr>Número de Peclet</vt:lpstr>
      <vt:lpstr>6.2 taxas de deposição e acabamento superficial</vt:lpstr>
      <vt:lpstr>Defeitos superficiais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6.5 propriedades mecânicas</vt:lpstr>
      <vt:lpstr>Dutilidade tende a ser menor</vt:lpstr>
      <vt:lpstr>6.6 Comentários finais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PMT 5927 aula 7</dc:title>
  <dc:creator>fernando landgraf</dc:creator>
  <cp:lastModifiedBy>f.landgraf</cp:lastModifiedBy>
  <cp:revision>60</cp:revision>
  <dcterms:created xsi:type="dcterms:W3CDTF">2020-04-10T12:18:51Z</dcterms:created>
  <dcterms:modified xsi:type="dcterms:W3CDTF">2021-11-03T14:03:18Z</dcterms:modified>
</cp:coreProperties>
</file>