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83" r:id="rId3"/>
    <p:sldId id="286" r:id="rId4"/>
    <p:sldId id="258" r:id="rId5"/>
    <p:sldId id="257" r:id="rId6"/>
    <p:sldId id="261" r:id="rId7"/>
    <p:sldId id="441" r:id="rId8"/>
    <p:sldId id="442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50" d="100"/>
          <a:sy n="50" d="100"/>
        </p:scale>
        <p:origin x="1176" y="5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3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C0F46F-1C31-47C5-A395-9502683D2ADB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990E4A52-13A0-48B4-8AB0-32B0D74DC194}">
      <dgm:prSet/>
      <dgm:spPr/>
      <dgm:t>
        <a:bodyPr/>
        <a:lstStyle/>
        <a:p>
          <a:pPr>
            <a:lnSpc>
              <a:spcPct val="100000"/>
            </a:lnSpc>
          </a:pPr>
          <a:r>
            <a:rPr lang="pt-BR" b="1" dirty="0"/>
            <a:t>Identificar, reconhecer e escriturar </a:t>
          </a:r>
          <a:r>
            <a:rPr lang="pt-BR" dirty="0"/>
            <a:t>os eventos contábeis e os impactos fiscais</a:t>
          </a:r>
          <a:endParaRPr lang="en-US" dirty="0"/>
        </a:p>
      </dgm:t>
    </dgm:pt>
    <dgm:pt modelId="{D359C65B-79C2-4502-A1AB-574E66B7882C}" type="parTrans" cxnId="{33901F18-7751-40B2-8669-188593C97D49}">
      <dgm:prSet/>
      <dgm:spPr/>
      <dgm:t>
        <a:bodyPr/>
        <a:lstStyle/>
        <a:p>
          <a:endParaRPr lang="en-US"/>
        </a:p>
      </dgm:t>
    </dgm:pt>
    <dgm:pt modelId="{EDA0BFF8-1C53-4A5A-A824-8468292274B2}" type="sibTrans" cxnId="{33901F18-7751-40B2-8669-188593C97D49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DD9ED678-6ABD-4EE4-9A57-DEF8B280713D}">
      <dgm:prSet/>
      <dgm:spPr/>
      <dgm:t>
        <a:bodyPr/>
        <a:lstStyle/>
        <a:p>
          <a:pPr>
            <a:lnSpc>
              <a:spcPct val="100000"/>
            </a:lnSpc>
          </a:pPr>
          <a:r>
            <a:rPr lang="pt-BR" b="1" dirty="0"/>
            <a:t>Medir e avaliar </a:t>
          </a:r>
          <a:r>
            <a:rPr lang="pt-BR" dirty="0"/>
            <a:t>o comportamento e conformidade fiscal dos contribuintes</a:t>
          </a:r>
          <a:endParaRPr lang="en-US" dirty="0"/>
        </a:p>
      </dgm:t>
    </dgm:pt>
    <dgm:pt modelId="{13F8C481-54B6-4960-AC0A-215C75DF6BB4}" type="parTrans" cxnId="{7309C0F0-A965-4D0E-A5D5-F6C311F2BD29}">
      <dgm:prSet/>
      <dgm:spPr/>
      <dgm:t>
        <a:bodyPr/>
        <a:lstStyle/>
        <a:p>
          <a:endParaRPr lang="en-US"/>
        </a:p>
      </dgm:t>
    </dgm:pt>
    <dgm:pt modelId="{17CF9717-F3DF-4537-82F0-CB5854C8E7F9}" type="sibTrans" cxnId="{7309C0F0-A965-4D0E-A5D5-F6C311F2BD29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B751DF31-68E9-48D6-AD79-819C21EAF198}">
      <dgm:prSet/>
      <dgm:spPr/>
      <dgm:t>
        <a:bodyPr/>
        <a:lstStyle/>
        <a:p>
          <a:pPr>
            <a:lnSpc>
              <a:spcPct val="100000"/>
            </a:lnSpc>
          </a:pPr>
          <a:r>
            <a:rPr lang="pt-BR" b="1" dirty="0"/>
            <a:t>Calcular e contabilizar </a:t>
          </a:r>
          <a:r>
            <a:rPr lang="pt-BR" dirty="0"/>
            <a:t>os tributos devidos periodicamente</a:t>
          </a:r>
          <a:endParaRPr lang="en-US" dirty="0"/>
        </a:p>
      </dgm:t>
    </dgm:pt>
    <dgm:pt modelId="{E414CBB3-7B47-46F6-A424-91FC4E704086}" type="parTrans" cxnId="{D9EC396B-CBC1-4DDB-BEA3-D22BF9A67FE0}">
      <dgm:prSet/>
      <dgm:spPr/>
      <dgm:t>
        <a:bodyPr/>
        <a:lstStyle/>
        <a:p>
          <a:endParaRPr lang="en-US"/>
        </a:p>
      </dgm:t>
    </dgm:pt>
    <dgm:pt modelId="{ABF9C2F8-9BBF-4B85-92F4-8CB627A29923}" type="sibTrans" cxnId="{D9EC396B-CBC1-4DDB-BEA3-D22BF9A67FE0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320B29FF-17E0-4170-B457-A4F2560AC8F6}">
      <dgm:prSet/>
      <dgm:spPr/>
      <dgm:t>
        <a:bodyPr/>
        <a:lstStyle/>
        <a:p>
          <a:pPr>
            <a:lnSpc>
              <a:spcPct val="100000"/>
            </a:lnSpc>
          </a:pPr>
          <a:r>
            <a:rPr lang="pt-BR" b="1"/>
            <a:t>Identificar</a:t>
          </a:r>
          <a:r>
            <a:rPr lang="pt-BR"/>
            <a:t> </a:t>
          </a:r>
          <a:r>
            <a:rPr lang="pt-BR" b="1"/>
            <a:t>e avaliar </a:t>
          </a:r>
          <a:r>
            <a:rPr lang="pt-BR"/>
            <a:t>as estratégias adotadas pelos contribuintes na busca de eficiência fiscal</a:t>
          </a:r>
          <a:endParaRPr lang="en-US"/>
        </a:p>
      </dgm:t>
    </dgm:pt>
    <dgm:pt modelId="{87E5155D-2FC2-415E-9C0B-573446C20810}" type="parTrans" cxnId="{83EC6197-C3AC-47F2-AAC3-7009B863E14A}">
      <dgm:prSet/>
      <dgm:spPr/>
      <dgm:t>
        <a:bodyPr/>
        <a:lstStyle/>
        <a:p>
          <a:endParaRPr lang="en-US"/>
        </a:p>
      </dgm:t>
    </dgm:pt>
    <dgm:pt modelId="{07D4C718-6D13-4AA2-AFE5-D585690AC9F1}" type="sibTrans" cxnId="{83EC6197-C3AC-47F2-AAC3-7009B863E14A}">
      <dgm:prSet/>
      <dgm:spPr/>
      <dgm:t>
        <a:bodyPr/>
        <a:lstStyle/>
        <a:p>
          <a:endParaRPr lang="en-US"/>
        </a:p>
      </dgm:t>
    </dgm:pt>
    <dgm:pt modelId="{112F7BD5-A916-434D-AB87-F39F8511C107}" type="pres">
      <dgm:prSet presAssocID="{FFC0F46F-1C31-47C5-A395-9502683D2ADB}" presName="root" presStyleCnt="0">
        <dgm:presLayoutVars>
          <dgm:dir/>
          <dgm:resizeHandles val="exact"/>
        </dgm:presLayoutVars>
      </dgm:prSet>
      <dgm:spPr/>
    </dgm:pt>
    <dgm:pt modelId="{F7DC58B9-9AA0-4E50-B887-8B6E390F7715}" type="pres">
      <dgm:prSet presAssocID="{FFC0F46F-1C31-47C5-A395-9502683D2ADB}" presName="container" presStyleCnt="0">
        <dgm:presLayoutVars>
          <dgm:dir/>
          <dgm:resizeHandles val="exact"/>
        </dgm:presLayoutVars>
      </dgm:prSet>
      <dgm:spPr/>
    </dgm:pt>
    <dgm:pt modelId="{1BDF9D2A-7370-4E40-8970-EF91ACBC8FFE}" type="pres">
      <dgm:prSet presAssocID="{990E4A52-13A0-48B4-8AB0-32B0D74DC194}" presName="compNode" presStyleCnt="0"/>
      <dgm:spPr/>
    </dgm:pt>
    <dgm:pt modelId="{E3241F1E-C7B4-4705-80D4-A79E549247AB}" type="pres">
      <dgm:prSet presAssocID="{990E4A52-13A0-48B4-8AB0-32B0D74DC194}" presName="iconBgRect" presStyleLbl="bgShp" presStyleIdx="0" presStyleCnt="4"/>
      <dgm:spPr/>
    </dgm:pt>
    <dgm:pt modelId="{D5B7EA47-C54E-4197-8003-2BC4A76E6067}" type="pres">
      <dgm:prSet presAssocID="{990E4A52-13A0-48B4-8AB0-32B0D74DC194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ngerprint"/>
        </a:ext>
      </dgm:extLst>
    </dgm:pt>
    <dgm:pt modelId="{8F165D31-F5E5-4774-8046-510D36BAB854}" type="pres">
      <dgm:prSet presAssocID="{990E4A52-13A0-48B4-8AB0-32B0D74DC194}" presName="spaceRect" presStyleCnt="0"/>
      <dgm:spPr/>
    </dgm:pt>
    <dgm:pt modelId="{0C5668D2-699C-43EB-847A-FAC0958A07F9}" type="pres">
      <dgm:prSet presAssocID="{990E4A52-13A0-48B4-8AB0-32B0D74DC194}" presName="textRect" presStyleLbl="revTx" presStyleIdx="0" presStyleCnt="4">
        <dgm:presLayoutVars>
          <dgm:chMax val="1"/>
          <dgm:chPref val="1"/>
        </dgm:presLayoutVars>
      </dgm:prSet>
      <dgm:spPr/>
    </dgm:pt>
    <dgm:pt modelId="{C399D3B5-56FB-4DD3-8E65-DB08B5AB0B63}" type="pres">
      <dgm:prSet presAssocID="{EDA0BFF8-1C53-4A5A-A824-8468292274B2}" presName="sibTrans" presStyleLbl="sibTrans2D1" presStyleIdx="0" presStyleCnt="0"/>
      <dgm:spPr/>
    </dgm:pt>
    <dgm:pt modelId="{F7A53D1D-0FF9-4147-AA78-FFE74B309A15}" type="pres">
      <dgm:prSet presAssocID="{DD9ED678-6ABD-4EE4-9A57-DEF8B280713D}" presName="compNode" presStyleCnt="0"/>
      <dgm:spPr/>
    </dgm:pt>
    <dgm:pt modelId="{D90DA0C8-FD8C-4D97-994E-C6B86D77C573}" type="pres">
      <dgm:prSet presAssocID="{DD9ED678-6ABD-4EE4-9A57-DEF8B280713D}" presName="iconBgRect" presStyleLbl="bgShp" presStyleIdx="1" presStyleCnt="4"/>
      <dgm:spPr/>
    </dgm:pt>
    <dgm:pt modelId="{8706972A-9D5E-4B8E-A156-E96DB316D907}" type="pres">
      <dgm:prSet presAssocID="{DD9ED678-6ABD-4EE4-9A57-DEF8B280713D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lationship"/>
        </a:ext>
      </dgm:extLst>
    </dgm:pt>
    <dgm:pt modelId="{4D66CB54-CE62-472D-A6A7-556E2DAFEBF8}" type="pres">
      <dgm:prSet presAssocID="{DD9ED678-6ABD-4EE4-9A57-DEF8B280713D}" presName="spaceRect" presStyleCnt="0"/>
      <dgm:spPr/>
    </dgm:pt>
    <dgm:pt modelId="{23A84A9F-26F3-4939-A759-97B58D3BBEAE}" type="pres">
      <dgm:prSet presAssocID="{DD9ED678-6ABD-4EE4-9A57-DEF8B280713D}" presName="textRect" presStyleLbl="revTx" presStyleIdx="1" presStyleCnt="4">
        <dgm:presLayoutVars>
          <dgm:chMax val="1"/>
          <dgm:chPref val="1"/>
        </dgm:presLayoutVars>
      </dgm:prSet>
      <dgm:spPr/>
    </dgm:pt>
    <dgm:pt modelId="{18D7C765-F097-44A6-8CD9-51E1955B2A33}" type="pres">
      <dgm:prSet presAssocID="{17CF9717-F3DF-4537-82F0-CB5854C8E7F9}" presName="sibTrans" presStyleLbl="sibTrans2D1" presStyleIdx="0" presStyleCnt="0"/>
      <dgm:spPr/>
    </dgm:pt>
    <dgm:pt modelId="{EBF2331E-1965-429B-B958-454E1CB229B5}" type="pres">
      <dgm:prSet presAssocID="{B751DF31-68E9-48D6-AD79-819C21EAF198}" presName="compNode" presStyleCnt="0"/>
      <dgm:spPr/>
    </dgm:pt>
    <dgm:pt modelId="{162D705B-B6FB-4B37-8AC3-B00239E1021B}" type="pres">
      <dgm:prSet presAssocID="{B751DF31-68E9-48D6-AD79-819C21EAF198}" presName="iconBgRect" presStyleLbl="bgShp" presStyleIdx="2" presStyleCnt="4"/>
      <dgm:spPr/>
    </dgm:pt>
    <dgm:pt modelId="{A885BD68-63C3-449E-8607-A0708F6B6612}" type="pres">
      <dgm:prSet presAssocID="{B751DF31-68E9-48D6-AD79-819C21EAF198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lculator"/>
        </a:ext>
      </dgm:extLst>
    </dgm:pt>
    <dgm:pt modelId="{03A0C6EB-8136-4B30-B3B0-A034F1689B78}" type="pres">
      <dgm:prSet presAssocID="{B751DF31-68E9-48D6-AD79-819C21EAF198}" presName="spaceRect" presStyleCnt="0"/>
      <dgm:spPr/>
    </dgm:pt>
    <dgm:pt modelId="{B1E89CF6-5D20-4899-981A-C6A6E0515679}" type="pres">
      <dgm:prSet presAssocID="{B751DF31-68E9-48D6-AD79-819C21EAF198}" presName="textRect" presStyleLbl="revTx" presStyleIdx="2" presStyleCnt="4">
        <dgm:presLayoutVars>
          <dgm:chMax val="1"/>
          <dgm:chPref val="1"/>
        </dgm:presLayoutVars>
      </dgm:prSet>
      <dgm:spPr/>
    </dgm:pt>
    <dgm:pt modelId="{CDFA2219-8F53-4DAD-BD9D-3846B2AF22D9}" type="pres">
      <dgm:prSet presAssocID="{ABF9C2F8-9BBF-4B85-92F4-8CB627A29923}" presName="sibTrans" presStyleLbl="sibTrans2D1" presStyleIdx="0" presStyleCnt="0"/>
      <dgm:spPr/>
    </dgm:pt>
    <dgm:pt modelId="{659A1144-EF2C-4700-941E-DEC40F5F6760}" type="pres">
      <dgm:prSet presAssocID="{320B29FF-17E0-4170-B457-A4F2560AC8F6}" presName="compNode" presStyleCnt="0"/>
      <dgm:spPr/>
    </dgm:pt>
    <dgm:pt modelId="{C072F045-2C2B-421F-B80E-202888E9F9FE}" type="pres">
      <dgm:prSet presAssocID="{320B29FF-17E0-4170-B457-A4F2560AC8F6}" presName="iconBgRect" presStyleLbl="bgShp" presStyleIdx="3" presStyleCnt="4"/>
      <dgm:spPr/>
    </dgm:pt>
    <dgm:pt modelId="{E4E0D9AE-D031-4310-861E-81C0966052A8}" type="pres">
      <dgm:prSet presAssocID="{320B29FF-17E0-4170-B457-A4F2560AC8F6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aptop Secure"/>
        </a:ext>
      </dgm:extLst>
    </dgm:pt>
    <dgm:pt modelId="{601075C3-928F-43CE-BA67-C63FA0271AA6}" type="pres">
      <dgm:prSet presAssocID="{320B29FF-17E0-4170-B457-A4F2560AC8F6}" presName="spaceRect" presStyleCnt="0"/>
      <dgm:spPr/>
    </dgm:pt>
    <dgm:pt modelId="{2CFCAFED-F576-4050-9840-C969218CAFD5}" type="pres">
      <dgm:prSet presAssocID="{320B29FF-17E0-4170-B457-A4F2560AC8F6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33901F18-7751-40B2-8669-188593C97D49}" srcId="{FFC0F46F-1C31-47C5-A395-9502683D2ADB}" destId="{990E4A52-13A0-48B4-8AB0-32B0D74DC194}" srcOrd="0" destOrd="0" parTransId="{D359C65B-79C2-4502-A1AB-574E66B7882C}" sibTransId="{EDA0BFF8-1C53-4A5A-A824-8468292274B2}"/>
    <dgm:cxn modelId="{8C041B1E-B5EF-4053-A70B-532604B3824F}" type="presOf" srcId="{ABF9C2F8-9BBF-4B85-92F4-8CB627A29923}" destId="{CDFA2219-8F53-4DAD-BD9D-3846B2AF22D9}" srcOrd="0" destOrd="0" presId="urn:microsoft.com/office/officeart/2018/2/layout/IconCircleList"/>
    <dgm:cxn modelId="{24EDE926-9FB7-4F74-9673-361466CB0B3D}" type="presOf" srcId="{EDA0BFF8-1C53-4A5A-A824-8468292274B2}" destId="{C399D3B5-56FB-4DD3-8E65-DB08B5AB0B63}" srcOrd="0" destOrd="0" presId="urn:microsoft.com/office/officeart/2018/2/layout/IconCircleList"/>
    <dgm:cxn modelId="{D9EC396B-CBC1-4DDB-BEA3-D22BF9A67FE0}" srcId="{FFC0F46F-1C31-47C5-A395-9502683D2ADB}" destId="{B751DF31-68E9-48D6-AD79-819C21EAF198}" srcOrd="2" destOrd="0" parTransId="{E414CBB3-7B47-46F6-A424-91FC4E704086}" sibTransId="{ABF9C2F8-9BBF-4B85-92F4-8CB627A29923}"/>
    <dgm:cxn modelId="{87765C78-C9F7-4984-82CF-A8D5EA876F51}" type="presOf" srcId="{B751DF31-68E9-48D6-AD79-819C21EAF198}" destId="{B1E89CF6-5D20-4899-981A-C6A6E0515679}" srcOrd="0" destOrd="0" presId="urn:microsoft.com/office/officeart/2018/2/layout/IconCircleList"/>
    <dgm:cxn modelId="{E986DF95-6FD7-4362-9D69-815E78574382}" type="presOf" srcId="{17CF9717-F3DF-4537-82F0-CB5854C8E7F9}" destId="{18D7C765-F097-44A6-8CD9-51E1955B2A33}" srcOrd="0" destOrd="0" presId="urn:microsoft.com/office/officeart/2018/2/layout/IconCircleList"/>
    <dgm:cxn modelId="{83EC6197-C3AC-47F2-AAC3-7009B863E14A}" srcId="{FFC0F46F-1C31-47C5-A395-9502683D2ADB}" destId="{320B29FF-17E0-4170-B457-A4F2560AC8F6}" srcOrd="3" destOrd="0" parTransId="{87E5155D-2FC2-415E-9C0B-573446C20810}" sibTransId="{07D4C718-6D13-4AA2-AFE5-D585690AC9F1}"/>
    <dgm:cxn modelId="{F24CEB9C-2607-4FE4-A8E8-44B4E5916B04}" type="presOf" srcId="{320B29FF-17E0-4170-B457-A4F2560AC8F6}" destId="{2CFCAFED-F576-4050-9840-C969218CAFD5}" srcOrd="0" destOrd="0" presId="urn:microsoft.com/office/officeart/2018/2/layout/IconCircleList"/>
    <dgm:cxn modelId="{D04B7CBF-18F6-4488-8A94-A8AF1DC7075B}" type="presOf" srcId="{FFC0F46F-1C31-47C5-A395-9502683D2ADB}" destId="{112F7BD5-A916-434D-AB87-F39F8511C107}" srcOrd="0" destOrd="0" presId="urn:microsoft.com/office/officeart/2018/2/layout/IconCircleList"/>
    <dgm:cxn modelId="{4EF56DDC-AD0E-4F09-B5AD-1F345AADED5B}" type="presOf" srcId="{990E4A52-13A0-48B4-8AB0-32B0D74DC194}" destId="{0C5668D2-699C-43EB-847A-FAC0958A07F9}" srcOrd="0" destOrd="0" presId="urn:microsoft.com/office/officeart/2018/2/layout/IconCircleList"/>
    <dgm:cxn modelId="{1D4A8ADC-49C8-4799-AA04-DD2674C621AF}" type="presOf" srcId="{DD9ED678-6ABD-4EE4-9A57-DEF8B280713D}" destId="{23A84A9F-26F3-4939-A759-97B58D3BBEAE}" srcOrd="0" destOrd="0" presId="urn:microsoft.com/office/officeart/2018/2/layout/IconCircleList"/>
    <dgm:cxn modelId="{7309C0F0-A965-4D0E-A5D5-F6C311F2BD29}" srcId="{FFC0F46F-1C31-47C5-A395-9502683D2ADB}" destId="{DD9ED678-6ABD-4EE4-9A57-DEF8B280713D}" srcOrd="1" destOrd="0" parTransId="{13F8C481-54B6-4960-AC0A-215C75DF6BB4}" sibTransId="{17CF9717-F3DF-4537-82F0-CB5854C8E7F9}"/>
    <dgm:cxn modelId="{C6D0195B-C658-49D4-903E-58A6F814F169}" type="presParOf" srcId="{112F7BD5-A916-434D-AB87-F39F8511C107}" destId="{F7DC58B9-9AA0-4E50-B887-8B6E390F7715}" srcOrd="0" destOrd="0" presId="urn:microsoft.com/office/officeart/2018/2/layout/IconCircleList"/>
    <dgm:cxn modelId="{55E39CC8-59DE-43E2-9F9F-0C96F14C6B51}" type="presParOf" srcId="{F7DC58B9-9AA0-4E50-B887-8B6E390F7715}" destId="{1BDF9D2A-7370-4E40-8970-EF91ACBC8FFE}" srcOrd="0" destOrd="0" presId="urn:microsoft.com/office/officeart/2018/2/layout/IconCircleList"/>
    <dgm:cxn modelId="{146E8D18-13A9-403D-B40E-58419EEE98D4}" type="presParOf" srcId="{1BDF9D2A-7370-4E40-8970-EF91ACBC8FFE}" destId="{E3241F1E-C7B4-4705-80D4-A79E549247AB}" srcOrd="0" destOrd="0" presId="urn:microsoft.com/office/officeart/2018/2/layout/IconCircleList"/>
    <dgm:cxn modelId="{67A1596B-3A37-4F71-A32F-912E777A9902}" type="presParOf" srcId="{1BDF9D2A-7370-4E40-8970-EF91ACBC8FFE}" destId="{D5B7EA47-C54E-4197-8003-2BC4A76E6067}" srcOrd="1" destOrd="0" presId="urn:microsoft.com/office/officeart/2018/2/layout/IconCircleList"/>
    <dgm:cxn modelId="{3F8CE29B-F923-46A9-9B3E-E07CED6745E7}" type="presParOf" srcId="{1BDF9D2A-7370-4E40-8970-EF91ACBC8FFE}" destId="{8F165D31-F5E5-4774-8046-510D36BAB854}" srcOrd="2" destOrd="0" presId="urn:microsoft.com/office/officeart/2018/2/layout/IconCircleList"/>
    <dgm:cxn modelId="{F267D5D3-9F66-400A-99C1-BF0B8C3E4A17}" type="presParOf" srcId="{1BDF9D2A-7370-4E40-8970-EF91ACBC8FFE}" destId="{0C5668D2-699C-43EB-847A-FAC0958A07F9}" srcOrd="3" destOrd="0" presId="urn:microsoft.com/office/officeart/2018/2/layout/IconCircleList"/>
    <dgm:cxn modelId="{CD8833A4-53EF-4BBB-AF04-99152F010715}" type="presParOf" srcId="{F7DC58B9-9AA0-4E50-B887-8B6E390F7715}" destId="{C399D3B5-56FB-4DD3-8E65-DB08B5AB0B63}" srcOrd="1" destOrd="0" presId="urn:microsoft.com/office/officeart/2018/2/layout/IconCircleList"/>
    <dgm:cxn modelId="{C8582B5D-8C32-4694-B319-8AFB390D0381}" type="presParOf" srcId="{F7DC58B9-9AA0-4E50-B887-8B6E390F7715}" destId="{F7A53D1D-0FF9-4147-AA78-FFE74B309A15}" srcOrd="2" destOrd="0" presId="urn:microsoft.com/office/officeart/2018/2/layout/IconCircleList"/>
    <dgm:cxn modelId="{E24D5046-53B3-4805-A42D-82C91713ED7F}" type="presParOf" srcId="{F7A53D1D-0FF9-4147-AA78-FFE74B309A15}" destId="{D90DA0C8-FD8C-4D97-994E-C6B86D77C573}" srcOrd="0" destOrd="0" presId="urn:microsoft.com/office/officeart/2018/2/layout/IconCircleList"/>
    <dgm:cxn modelId="{0C0BB5B2-9CBC-40F8-A76C-B9E7F968DFBB}" type="presParOf" srcId="{F7A53D1D-0FF9-4147-AA78-FFE74B309A15}" destId="{8706972A-9D5E-4B8E-A156-E96DB316D907}" srcOrd="1" destOrd="0" presId="urn:microsoft.com/office/officeart/2018/2/layout/IconCircleList"/>
    <dgm:cxn modelId="{DCF37707-60AC-4615-AF07-C6575493B826}" type="presParOf" srcId="{F7A53D1D-0FF9-4147-AA78-FFE74B309A15}" destId="{4D66CB54-CE62-472D-A6A7-556E2DAFEBF8}" srcOrd="2" destOrd="0" presId="urn:microsoft.com/office/officeart/2018/2/layout/IconCircleList"/>
    <dgm:cxn modelId="{339739F9-2065-4119-9C1F-55C0785DBDFC}" type="presParOf" srcId="{F7A53D1D-0FF9-4147-AA78-FFE74B309A15}" destId="{23A84A9F-26F3-4939-A759-97B58D3BBEAE}" srcOrd="3" destOrd="0" presId="urn:microsoft.com/office/officeart/2018/2/layout/IconCircleList"/>
    <dgm:cxn modelId="{CD498543-12D8-4C2F-B775-5DB67410384B}" type="presParOf" srcId="{F7DC58B9-9AA0-4E50-B887-8B6E390F7715}" destId="{18D7C765-F097-44A6-8CD9-51E1955B2A33}" srcOrd="3" destOrd="0" presId="urn:microsoft.com/office/officeart/2018/2/layout/IconCircleList"/>
    <dgm:cxn modelId="{4FE98F6E-B0BF-48C7-B1FE-8B60390F55C2}" type="presParOf" srcId="{F7DC58B9-9AA0-4E50-B887-8B6E390F7715}" destId="{EBF2331E-1965-429B-B958-454E1CB229B5}" srcOrd="4" destOrd="0" presId="urn:microsoft.com/office/officeart/2018/2/layout/IconCircleList"/>
    <dgm:cxn modelId="{C1E562A5-86C3-43A4-B953-8B7472858BCF}" type="presParOf" srcId="{EBF2331E-1965-429B-B958-454E1CB229B5}" destId="{162D705B-B6FB-4B37-8AC3-B00239E1021B}" srcOrd="0" destOrd="0" presId="urn:microsoft.com/office/officeart/2018/2/layout/IconCircleList"/>
    <dgm:cxn modelId="{9CBB028C-8CDB-46E3-B87E-8ED498F55376}" type="presParOf" srcId="{EBF2331E-1965-429B-B958-454E1CB229B5}" destId="{A885BD68-63C3-449E-8607-A0708F6B6612}" srcOrd="1" destOrd="0" presId="urn:microsoft.com/office/officeart/2018/2/layout/IconCircleList"/>
    <dgm:cxn modelId="{6065AAD4-0AB8-430B-8DF4-9A419CAE466C}" type="presParOf" srcId="{EBF2331E-1965-429B-B958-454E1CB229B5}" destId="{03A0C6EB-8136-4B30-B3B0-A034F1689B78}" srcOrd="2" destOrd="0" presId="urn:microsoft.com/office/officeart/2018/2/layout/IconCircleList"/>
    <dgm:cxn modelId="{4F3F2BCA-F851-4E1D-8A81-6162C0C57FF6}" type="presParOf" srcId="{EBF2331E-1965-429B-B958-454E1CB229B5}" destId="{B1E89CF6-5D20-4899-981A-C6A6E0515679}" srcOrd="3" destOrd="0" presId="urn:microsoft.com/office/officeart/2018/2/layout/IconCircleList"/>
    <dgm:cxn modelId="{52E9AC7E-9C45-4C18-8776-6EEDE415B32E}" type="presParOf" srcId="{F7DC58B9-9AA0-4E50-B887-8B6E390F7715}" destId="{CDFA2219-8F53-4DAD-BD9D-3846B2AF22D9}" srcOrd="5" destOrd="0" presId="urn:microsoft.com/office/officeart/2018/2/layout/IconCircleList"/>
    <dgm:cxn modelId="{682BF1B8-F705-48FC-86BA-150165908D06}" type="presParOf" srcId="{F7DC58B9-9AA0-4E50-B887-8B6E390F7715}" destId="{659A1144-EF2C-4700-941E-DEC40F5F6760}" srcOrd="6" destOrd="0" presId="urn:microsoft.com/office/officeart/2018/2/layout/IconCircleList"/>
    <dgm:cxn modelId="{0163D6D9-2121-42FA-9915-FCE66208F35D}" type="presParOf" srcId="{659A1144-EF2C-4700-941E-DEC40F5F6760}" destId="{C072F045-2C2B-421F-B80E-202888E9F9FE}" srcOrd="0" destOrd="0" presId="urn:microsoft.com/office/officeart/2018/2/layout/IconCircleList"/>
    <dgm:cxn modelId="{C5156F81-6B80-479A-BF40-B837F68EA038}" type="presParOf" srcId="{659A1144-EF2C-4700-941E-DEC40F5F6760}" destId="{E4E0D9AE-D031-4310-861E-81C0966052A8}" srcOrd="1" destOrd="0" presId="urn:microsoft.com/office/officeart/2018/2/layout/IconCircleList"/>
    <dgm:cxn modelId="{589B8156-263D-49D2-9076-776C5001A0C9}" type="presParOf" srcId="{659A1144-EF2C-4700-941E-DEC40F5F6760}" destId="{601075C3-928F-43CE-BA67-C63FA0271AA6}" srcOrd="2" destOrd="0" presId="urn:microsoft.com/office/officeart/2018/2/layout/IconCircleList"/>
    <dgm:cxn modelId="{6B4F937D-AEE8-40EE-A388-D7F4604BEF6D}" type="presParOf" srcId="{659A1144-EF2C-4700-941E-DEC40F5F6760}" destId="{2CFCAFED-F576-4050-9840-C969218CAFD5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01C5DD-0CCB-4C46-9E1D-6B1770ED11BF}" type="doc">
      <dgm:prSet loTypeId="urn:microsoft.com/office/officeart/2016/7/layout/LinearArrowProcessNumbered" loCatId="process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50901D0-CB88-41DF-AC5F-35BA5A36D48F}">
      <dgm:prSet/>
      <dgm:spPr/>
      <dgm:t>
        <a:bodyPr/>
        <a:lstStyle/>
        <a:p>
          <a:r>
            <a:rPr lang="pt-BR" dirty="0"/>
            <a:t>ESTOQUES            80.025</a:t>
          </a:r>
          <a:endParaRPr lang="en-US" dirty="0"/>
        </a:p>
      </dgm:t>
    </dgm:pt>
    <dgm:pt modelId="{1B3D47B6-6709-4962-AE27-9CB8CE897907}" type="parTrans" cxnId="{D93D18E9-B90E-4EA2-B3C7-48BEE2368317}">
      <dgm:prSet/>
      <dgm:spPr/>
      <dgm:t>
        <a:bodyPr/>
        <a:lstStyle/>
        <a:p>
          <a:endParaRPr lang="en-US"/>
        </a:p>
      </dgm:t>
    </dgm:pt>
    <dgm:pt modelId="{7E20C6A7-85AF-4279-B0F6-42AAED122AF1}" type="sibTrans" cxnId="{D93D18E9-B90E-4EA2-B3C7-48BEE2368317}">
      <dgm:prSet phldrT="1"/>
      <dgm:spPr/>
      <dgm:t>
        <a:bodyPr/>
        <a:lstStyle/>
        <a:p>
          <a:r>
            <a:rPr lang="en-US"/>
            <a:t>1</a:t>
          </a:r>
        </a:p>
      </dgm:t>
    </dgm:pt>
    <dgm:pt modelId="{164E8CB1-5CDA-4364-8EAB-8897494DDA7C}">
      <dgm:prSet/>
      <dgm:spPr/>
      <dgm:t>
        <a:bodyPr/>
        <a:lstStyle/>
        <a:p>
          <a:r>
            <a:rPr lang="pt-BR"/>
            <a:t>PIS/COFINS	10.175</a:t>
          </a:r>
          <a:endParaRPr lang="en-US"/>
        </a:p>
      </dgm:t>
    </dgm:pt>
    <dgm:pt modelId="{F4608C89-6AE2-4042-AA22-3320759E9D5A}" type="parTrans" cxnId="{4428958C-4674-4632-8F14-33919F9BB701}">
      <dgm:prSet/>
      <dgm:spPr/>
      <dgm:t>
        <a:bodyPr/>
        <a:lstStyle/>
        <a:p>
          <a:endParaRPr lang="en-US"/>
        </a:p>
      </dgm:t>
    </dgm:pt>
    <dgm:pt modelId="{080CC329-B5C4-4D3F-982D-6D253F1595F5}" type="sibTrans" cxnId="{4428958C-4674-4632-8F14-33919F9BB701}">
      <dgm:prSet/>
      <dgm:spPr/>
      <dgm:t>
        <a:bodyPr/>
        <a:lstStyle/>
        <a:p>
          <a:endParaRPr lang="en-US"/>
        </a:p>
      </dgm:t>
    </dgm:pt>
    <dgm:pt modelId="{DC32EB53-BAD0-427F-9905-75BF37118536}">
      <dgm:prSet/>
      <dgm:spPr/>
      <dgm:t>
        <a:bodyPr/>
        <a:lstStyle/>
        <a:p>
          <a:r>
            <a:rPr lang="pt-BR"/>
            <a:t>ICMS		19.800</a:t>
          </a:r>
          <a:endParaRPr lang="en-US"/>
        </a:p>
      </dgm:t>
    </dgm:pt>
    <dgm:pt modelId="{27A7CDCA-C9AC-4AC3-BB37-C51600A5C2F6}" type="parTrans" cxnId="{7AEA800E-A64E-4009-9977-3AAF1B4E5F3E}">
      <dgm:prSet/>
      <dgm:spPr/>
      <dgm:t>
        <a:bodyPr/>
        <a:lstStyle/>
        <a:p>
          <a:endParaRPr lang="en-US"/>
        </a:p>
      </dgm:t>
    </dgm:pt>
    <dgm:pt modelId="{A2E2474A-6BA3-424D-B8BF-C3850C05F094}" type="sibTrans" cxnId="{7AEA800E-A64E-4009-9977-3AAF1B4E5F3E}">
      <dgm:prSet/>
      <dgm:spPr/>
      <dgm:t>
        <a:bodyPr/>
        <a:lstStyle/>
        <a:p>
          <a:endParaRPr lang="en-US"/>
        </a:p>
      </dgm:t>
    </dgm:pt>
    <dgm:pt modelId="{0005C734-4D33-4AB9-B43B-41CCC847A98C}">
      <dgm:prSet/>
      <dgm:spPr/>
      <dgm:t>
        <a:bodyPr/>
        <a:lstStyle/>
        <a:p>
          <a:r>
            <a:rPr lang="pt-BR" dirty="0"/>
            <a:t>FATURAMENTO 220.000,00 </a:t>
          </a:r>
          <a:endParaRPr lang="en-US" dirty="0"/>
        </a:p>
      </dgm:t>
    </dgm:pt>
    <dgm:pt modelId="{7BF1B93B-DD79-40A6-9C37-948D91914BFE}" type="parTrans" cxnId="{95E7074B-3769-4101-8E81-62D5D899A1F5}">
      <dgm:prSet/>
      <dgm:spPr/>
      <dgm:t>
        <a:bodyPr/>
        <a:lstStyle/>
        <a:p>
          <a:endParaRPr lang="en-US"/>
        </a:p>
      </dgm:t>
    </dgm:pt>
    <dgm:pt modelId="{19C13394-F1B9-4500-8FBC-8278275C6C32}" type="sibTrans" cxnId="{95E7074B-3769-4101-8E81-62D5D899A1F5}">
      <dgm:prSet phldrT="2"/>
      <dgm:spPr/>
      <dgm:t>
        <a:bodyPr/>
        <a:lstStyle/>
        <a:p>
          <a:r>
            <a:rPr lang="en-US"/>
            <a:t>2</a:t>
          </a:r>
        </a:p>
      </dgm:t>
    </dgm:pt>
    <dgm:pt modelId="{187A8037-7906-4B7A-AF24-803262F5C991}">
      <dgm:prSet/>
      <dgm:spPr/>
      <dgm:t>
        <a:bodyPr/>
        <a:lstStyle/>
        <a:p>
          <a:r>
            <a:rPr lang="pt-BR"/>
            <a:t>IPI 10%		 20.000,00 </a:t>
          </a:r>
          <a:endParaRPr lang="en-US"/>
        </a:p>
      </dgm:t>
    </dgm:pt>
    <dgm:pt modelId="{117CD718-801B-4592-9312-BCA14992DE42}" type="parTrans" cxnId="{1F1C93AB-81B2-4377-A49D-F6F75D5B0E66}">
      <dgm:prSet/>
      <dgm:spPr/>
      <dgm:t>
        <a:bodyPr/>
        <a:lstStyle/>
        <a:p>
          <a:endParaRPr lang="en-US"/>
        </a:p>
      </dgm:t>
    </dgm:pt>
    <dgm:pt modelId="{15DA6F20-9E9B-48DF-B5E5-C795B042C438}" type="sibTrans" cxnId="{1F1C93AB-81B2-4377-A49D-F6F75D5B0E66}">
      <dgm:prSet/>
      <dgm:spPr/>
      <dgm:t>
        <a:bodyPr/>
        <a:lstStyle/>
        <a:p>
          <a:endParaRPr lang="en-US"/>
        </a:p>
      </dgm:t>
    </dgm:pt>
    <dgm:pt modelId="{43076AF8-0354-4E85-B1CF-F7EC22D6B497}">
      <dgm:prSet/>
      <dgm:spPr/>
      <dgm:t>
        <a:bodyPr/>
        <a:lstStyle/>
        <a:p>
          <a:r>
            <a:rPr lang="pt-BR" dirty="0"/>
            <a:t>PIS 1,65%	 3.300,00 </a:t>
          </a:r>
          <a:endParaRPr lang="en-US" dirty="0"/>
        </a:p>
      </dgm:t>
    </dgm:pt>
    <dgm:pt modelId="{60C048EF-2B11-45D8-9196-DFC742B133FF}" type="parTrans" cxnId="{1DF4787C-67A9-4124-87EA-0C09D501100D}">
      <dgm:prSet/>
      <dgm:spPr/>
      <dgm:t>
        <a:bodyPr/>
        <a:lstStyle/>
        <a:p>
          <a:endParaRPr lang="en-US"/>
        </a:p>
      </dgm:t>
    </dgm:pt>
    <dgm:pt modelId="{74D3E8A9-366F-445A-8142-6C6F288EAB8B}" type="sibTrans" cxnId="{1DF4787C-67A9-4124-87EA-0C09D501100D}">
      <dgm:prSet/>
      <dgm:spPr/>
      <dgm:t>
        <a:bodyPr/>
        <a:lstStyle/>
        <a:p>
          <a:endParaRPr lang="en-US"/>
        </a:p>
      </dgm:t>
    </dgm:pt>
    <dgm:pt modelId="{8E15E564-50A2-4528-B103-A8AB53169CC3}">
      <dgm:prSet/>
      <dgm:spPr/>
      <dgm:t>
        <a:bodyPr/>
        <a:lstStyle/>
        <a:p>
          <a:r>
            <a:rPr lang="pt-BR"/>
            <a:t>COFINS 7,60%	 15.200,00 </a:t>
          </a:r>
          <a:endParaRPr lang="en-US"/>
        </a:p>
      </dgm:t>
    </dgm:pt>
    <dgm:pt modelId="{FEB50D6D-5A59-4337-8CDA-EA87196C75CF}" type="parTrans" cxnId="{FFD36654-29BB-44DB-B8D0-020FCF2D3D51}">
      <dgm:prSet/>
      <dgm:spPr/>
      <dgm:t>
        <a:bodyPr/>
        <a:lstStyle/>
        <a:p>
          <a:endParaRPr lang="en-US"/>
        </a:p>
      </dgm:t>
    </dgm:pt>
    <dgm:pt modelId="{8DE52A11-9251-41F1-83CB-4A4B10B0FC7C}" type="sibTrans" cxnId="{FFD36654-29BB-44DB-B8D0-020FCF2D3D51}">
      <dgm:prSet/>
      <dgm:spPr/>
      <dgm:t>
        <a:bodyPr/>
        <a:lstStyle/>
        <a:p>
          <a:endParaRPr lang="en-US"/>
        </a:p>
      </dgm:t>
    </dgm:pt>
    <dgm:pt modelId="{09B76C6E-8C4E-457E-9405-BDC0D50761BA}">
      <dgm:prSet/>
      <dgm:spPr/>
      <dgm:t>
        <a:bodyPr/>
        <a:lstStyle/>
        <a:p>
          <a:r>
            <a:rPr lang="pt-BR"/>
            <a:t>ICMS 18,00%	 36.000,00</a:t>
          </a:r>
          <a:endParaRPr lang="en-US"/>
        </a:p>
      </dgm:t>
    </dgm:pt>
    <dgm:pt modelId="{11733639-FD87-49B7-9A57-158D2939CD4C}" type="parTrans" cxnId="{684AB533-270E-4D4B-A439-CD6BB5D94B84}">
      <dgm:prSet/>
      <dgm:spPr/>
      <dgm:t>
        <a:bodyPr/>
        <a:lstStyle/>
        <a:p>
          <a:endParaRPr lang="en-US"/>
        </a:p>
      </dgm:t>
    </dgm:pt>
    <dgm:pt modelId="{B5F5810E-49CE-496D-BEFA-71152D194A71}" type="sibTrans" cxnId="{684AB533-270E-4D4B-A439-CD6BB5D94B84}">
      <dgm:prSet/>
      <dgm:spPr/>
      <dgm:t>
        <a:bodyPr/>
        <a:lstStyle/>
        <a:p>
          <a:endParaRPr lang="en-US"/>
        </a:p>
      </dgm:t>
    </dgm:pt>
    <dgm:pt modelId="{6AD30D36-1481-4D9F-A0DA-CB34D818CBBD}">
      <dgm:prSet/>
      <dgm:spPr/>
      <dgm:t>
        <a:bodyPr/>
        <a:lstStyle/>
        <a:p>
          <a:r>
            <a:rPr lang="pt-BR" dirty="0"/>
            <a:t>SALÁRIO A PAGAR  3.328</a:t>
          </a:r>
          <a:endParaRPr lang="en-US" dirty="0"/>
        </a:p>
      </dgm:t>
    </dgm:pt>
    <dgm:pt modelId="{BC26A30D-9C77-47A9-89A4-F2AAF3FFCA37}" type="parTrans" cxnId="{F6641BE6-76F3-4FBC-9A8D-C65DFA9AC02A}">
      <dgm:prSet/>
      <dgm:spPr/>
      <dgm:t>
        <a:bodyPr/>
        <a:lstStyle/>
        <a:p>
          <a:endParaRPr lang="en-US"/>
        </a:p>
      </dgm:t>
    </dgm:pt>
    <dgm:pt modelId="{FAAF745F-E4B8-4A8F-A511-3E34A598EAD8}" type="sibTrans" cxnId="{F6641BE6-76F3-4FBC-9A8D-C65DFA9AC02A}">
      <dgm:prSet phldrT="3"/>
      <dgm:spPr/>
      <dgm:t>
        <a:bodyPr/>
        <a:lstStyle/>
        <a:p>
          <a:r>
            <a:rPr lang="en-US"/>
            <a:t>3</a:t>
          </a:r>
        </a:p>
      </dgm:t>
    </dgm:pt>
    <dgm:pt modelId="{76D96713-4EB4-4228-B017-9012827177E5}">
      <dgm:prSet/>
      <dgm:spPr/>
      <dgm:t>
        <a:bodyPr/>
        <a:lstStyle/>
        <a:p>
          <a:r>
            <a:rPr lang="pt-BR" dirty="0"/>
            <a:t>INSS a recolher	608</a:t>
          </a:r>
          <a:endParaRPr lang="en-US" dirty="0"/>
        </a:p>
      </dgm:t>
    </dgm:pt>
    <dgm:pt modelId="{E8DD6536-1CCA-4D8C-AEC0-E79A2DAF764A}" type="parTrans" cxnId="{16933F70-832A-422C-8B83-B73ECE712A3E}">
      <dgm:prSet/>
      <dgm:spPr/>
      <dgm:t>
        <a:bodyPr/>
        <a:lstStyle/>
        <a:p>
          <a:endParaRPr lang="en-US"/>
        </a:p>
      </dgm:t>
    </dgm:pt>
    <dgm:pt modelId="{7B49496F-D4DE-4952-9957-17887C8046C0}" type="sibTrans" cxnId="{16933F70-832A-422C-8B83-B73ECE712A3E}">
      <dgm:prSet/>
      <dgm:spPr/>
      <dgm:t>
        <a:bodyPr/>
        <a:lstStyle/>
        <a:p>
          <a:endParaRPr lang="en-US"/>
        </a:p>
      </dgm:t>
    </dgm:pt>
    <dgm:pt modelId="{355909D8-833D-427C-AA53-C75F89D090EF}">
      <dgm:prSet/>
      <dgm:spPr/>
      <dgm:t>
        <a:bodyPr/>
        <a:lstStyle/>
        <a:p>
          <a:r>
            <a:rPr lang="pt-BR" dirty="0"/>
            <a:t>IRPF a pagar	63</a:t>
          </a:r>
          <a:endParaRPr lang="en-US" dirty="0"/>
        </a:p>
      </dgm:t>
    </dgm:pt>
    <dgm:pt modelId="{D354E28F-4AAE-4B03-9096-2C5A8608D393}" type="parTrans" cxnId="{24C31277-9230-4A6E-9022-B62BFDF89C2E}">
      <dgm:prSet/>
      <dgm:spPr/>
      <dgm:t>
        <a:bodyPr/>
        <a:lstStyle/>
        <a:p>
          <a:endParaRPr lang="en-US"/>
        </a:p>
      </dgm:t>
    </dgm:pt>
    <dgm:pt modelId="{3F15E818-DA1A-4672-92C5-BEECA190D158}" type="sibTrans" cxnId="{24C31277-9230-4A6E-9022-B62BFDF89C2E}">
      <dgm:prSet/>
      <dgm:spPr/>
      <dgm:t>
        <a:bodyPr/>
        <a:lstStyle/>
        <a:p>
          <a:endParaRPr lang="en-US"/>
        </a:p>
      </dgm:t>
    </dgm:pt>
    <dgm:pt modelId="{2B93DDA8-CDD3-4243-8387-AB279DF98C49}">
      <dgm:prSet/>
      <dgm:spPr/>
      <dgm:t>
        <a:bodyPr/>
        <a:lstStyle/>
        <a:p>
          <a:r>
            <a:rPr lang="pt-BR" dirty="0"/>
            <a:t>FGTS a pagar	320</a:t>
          </a:r>
          <a:endParaRPr lang="en-US" dirty="0"/>
        </a:p>
      </dgm:t>
    </dgm:pt>
    <dgm:pt modelId="{606D5649-6934-41A2-940D-233C2FD0C1CD}" type="parTrans" cxnId="{EADD2AF9-3FE8-406B-B1BF-ECF5BC915606}">
      <dgm:prSet/>
      <dgm:spPr/>
      <dgm:t>
        <a:bodyPr/>
        <a:lstStyle/>
        <a:p>
          <a:endParaRPr lang="en-US"/>
        </a:p>
      </dgm:t>
    </dgm:pt>
    <dgm:pt modelId="{C0D1EE82-B824-4990-85EC-7579E920503F}" type="sibTrans" cxnId="{EADD2AF9-3FE8-406B-B1BF-ECF5BC915606}">
      <dgm:prSet/>
      <dgm:spPr/>
      <dgm:t>
        <a:bodyPr/>
        <a:lstStyle/>
        <a:p>
          <a:endParaRPr lang="en-US"/>
        </a:p>
      </dgm:t>
    </dgm:pt>
    <dgm:pt modelId="{46999531-9D90-4F42-AC3A-278EDB1EFBEA}">
      <dgm:prSet/>
      <dgm:spPr/>
      <dgm:t>
        <a:bodyPr/>
        <a:lstStyle/>
        <a:p>
          <a:r>
            <a:rPr lang="pt-BR" dirty="0"/>
            <a:t>INSS (CPP)            1.088</a:t>
          </a:r>
          <a:endParaRPr lang="en-US" dirty="0"/>
        </a:p>
      </dgm:t>
    </dgm:pt>
    <dgm:pt modelId="{6D78D714-9FDF-4E67-8000-BC03AA2E4F7A}" type="parTrans" cxnId="{CCA9963B-0432-4EF8-91FC-C2EC6CA9CA5B}">
      <dgm:prSet/>
      <dgm:spPr/>
      <dgm:t>
        <a:bodyPr/>
        <a:lstStyle/>
        <a:p>
          <a:endParaRPr lang="en-US"/>
        </a:p>
      </dgm:t>
    </dgm:pt>
    <dgm:pt modelId="{E23CDD0C-2210-4C88-AAD2-5BECF8E6D6DF}" type="sibTrans" cxnId="{CCA9963B-0432-4EF8-91FC-C2EC6CA9CA5B}">
      <dgm:prSet/>
      <dgm:spPr/>
      <dgm:t>
        <a:bodyPr/>
        <a:lstStyle/>
        <a:p>
          <a:endParaRPr lang="en-US"/>
        </a:p>
      </dgm:t>
    </dgm:pt>
    <dgm:pt modelId="{1706DE1C-1010-4559-B757-FB14C3EA882F}">
      <dgm:prSet/>
      <dgm:spPr/>
      <dgm:t>
        <a:bodyPr/>
        <a:lstStyle/>
        <a:p>
          <a:r>
            <a:rPr lang="pt-BR" dirty="0"/>
            <a:t>Prov. Férias e 13o. Sal.  1.052</a:t>
          </a:r>
          <a:endParaRPr lang="en-US" dirty="0"/>
        </a:p>
      </dgm:t>
    </dgm:pt>
    <dgm:pt modelId="{A0D4E03D-7BB3-417E-B84D-E81DE82EFD20}" type="parTrans" cxnId="{FF887AD3-3536-4CED-90AC-3097C1FE7CBB}">
      <dgm:prSet/>
      <dgm:spPr/>
      <dgm:t>
        <a:bodyPr/>
        <a:lstStyle/>
        <a:p>
          <a:endParaRPr lang="en-US"/>
        </a:p>
      </dgm:t>
    </dgm:pt>
    <dgm:pt modelId="{B407BBE8-86E5-4379-9080-9F109355D904}" type="sibTrans" cxnId="{FF887AD3-3536-4CED-90AC-3097C1FE7CBB}">
      <dgm:prSet/>
      <dgm:spPr/>
      <dgm:t>
        <a:bodyPr/>
        <a:lstStyle/>
        <a:p>
          <a:endParaRPr lang="en-US"/>
        </a:p>
      </dgm:t>
    </dgm:pt>
    <dgm:pt modelId="{53BE0029-6CAA-45C0-88D1-9C978D7E7267}">
      <dgm:prSet/>
      <dgm:spPr/>
      <dgm:t>
        <a:bodyPr/>
        <a:lstStyle/>
        <a:p>
          <a:r>
            <a:rPr lang="fr-FR" dirty="0"/>
            <a:t>LAIR              	90.127,94 </a:t>
          </a:r>
          <a:endParaRPr lang="en-US" dirty="0"/>
        </a:p>
      </dgm:t>
    </dgm:pt>
    <dgm:pt modelId="{EDEF447E-B560-4659-8A81-A8C525C5D702}" type="parTrans" cxnId="{D5D56793-A8BE-40B3-A9EF-DB9FDD72F110}">
      <dgm:prSet/>
      <dgm:spPr/>
      <dgm:t>
        <a:bodyPr/>
        <a:lstStyle/>
        <a:p>
          <a:endParaRPr lang="en-US"/>
        </a:p>
      </dgm:t>
    </dgm:pt>
    <dgm:pt modelId="{96FBA0EC-FA90-4653-BDC1-1BCF5D3D9248}" type="sibTrans" cxnId="{D5D56793-A8BE-40B3-A9EF-DB9FDD72F110}">
      <dgm:prSet phldrT="4"/>
      <dgm:spPr/>
      <dgm:t>
        <a:bodyPr/>
        <a:lstStyle/>
        <a:p>
          <a:r>
            <a:rPr lang="en-US"/>
            <a:t>4</a:t>
          </a:r>
        </a:p>
      </dgm:t>
    </dgm:pt>
    <dgm:pt modelId="{C0AF84E8-D39B-49C7-AA50-B215FA1BCFAE}">
      <dgm:prSet/>
      <dgm:spPr/>
      <dgm:t>
        <a:bodyPr/>
        <a:lstStyle/>
        <a:p>
          <a:r>
            <a:rPr lang="fr-FR" dirty="0"/>
            <a:t>IRPJ 25% 	23.782</a:t>
          </a:r>
          <a:endParaRPr lang="en-US" dirty="0"/>
        </a:p>
      </dgm:t>
    </dgm:pt>
    <dgm:pt modelId="{3B91F7C4-EF48-4F01-94F6-737F78F7626A}" type="parTrans" cxnId="{C47EBBEF-C308-490C-933A-72234B875D1D}">
      <dgm:prSet/>
      <dgm:spPr/>
      <dgm:t>
        <a:bodyPr/>
        <a:lstStyle/>
        <a:p>
          <a:endParaRPr lang="en-US"/>
        </a:p>
      </dgm:t>
    </dgm:pt>
    <dgm:pt modelId="{BAE5BA28-441F-49C9-8715-D83FC9F33F33}" type="sibTrans" cxnId="{C47EBBEF-C308-490C-933A-72234B875D1D}">
      <dgm:prSet/>
      <dgm:spPr/>
      <dgm:t>
        <a:bodyPr/>
        <a:lstStyle/>
        <a:p>
          <a:endParaRPr lang="en-US"/>
        </a:p>
      </dgm:t>
    </dgm:pt>
    <dgm:pt modelId="{92F38C4A-44C8-4598-A5AF-7F8F2095359F}">
      <dgm:prSet/>
      <dgm:spPr/>
      <dgm:t>
        <a:bodyPr/>
        <a:lstStyle/>
        <a:p>
          <a:r>
            <a:rPr lang="fr-FR" dirty="0"/>
            <a:t>CSLL 9%	8.562</a:t>
          </a:r>
          <a:endParaRPr lang="en-US" dirty="0"/>
        </a:p>
      </dgm:t>
    </dgm:pt>
    <dgm:pt modelId="{29EA7B18-D46A-4145-99EA-1B052A16040E}" type="parTrans" cxnId="{F450B42C-F2C5-40D3-9A76-B837F5A6BA38}">
      <dgm:prSet/>
      <dgm:spPr/>
      <dgm:t>
        <a:bodyPr/>
        <a:lstStyle/>
        <a:p>
          <a:endParaRPr lang="en-US"/>
        </a:p>
      </dgm:t>
    </dgm:pt>
    <dgm:pt modelId="{DD3D2F56-148A-4D90-BCD7-9931F06D5278}" type="sibTrans" cxnId="{F450B42C-F2C5-40D3-9A76-B837F5A6BA38}">
      <dgm:prSet/>
      <dgm:spPr/>
      <dgm:t>
        <a:bodyPr/>
        <a:lstStyle/>
        <a:p>
          <a:endParaRPr lang="en-US"/>
        </a:p>
      </dgm:t>
    </dgm:pt>
    <dgm:pt modelId="{7054D35B-44F1-4C4F-9EE5-7EF5E9A910F1}" type="pres">
      <dgm:prSet presAssocID="{8301C5DD-0CCB-4C46-9E1D-6B1770ED11BF}" presName="linearFlow" presStyleCnt="0">
        <dgm:presLayoutVars>
          <dgm:dir/>
          <dgm:animLvl val="lvl"/>
          <dgm:resizeHandles val="exact"/>
        </dgm:presLayoutVars>
      </dgm:prSet>
      <dgm:spPr/>
    </dgm:pt>
    <dgm:pt modelId="{DFDC8AEA-96F6-494E-A2ED-0925A385A5A5}" type="pres">
      <dgm:prSet presAssocID="{B50901D0-CB88-41DF-AC5F-35BA5A36D48F}" presName="compositeNode" presStyleCnt="0"/>
      <dgm:spPr/>
    </dgm:pt>
    <dgm:pt modelId="{2DB81A72-B859-4797-935E-BE95D9C2068A}" type="pres">
      <dgm:prSet presAssocID="{B50901D0-CB88-41DF-AC5F-35BA5A36D48F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7CF40A8D-1A0C-4BBA-AE98-C624DEFDF9F6}" type="pres">
      <dgm:prSet presAssocID="{B50901D0-CB88-41DF-AC5F-35BA5A36D48F}" presName="parSh" presStyleCnt="0"/>
      <dgm:spPr/>
    </dgm:pt>
    <dgm:pt modelId="{A98000C1-A523-4C97-AF19-DBAA292DCDB0}" type="pres">
      <dgm:prSet presAssocID="{B50901D0-CB88-41DF-AC5F-35BA5A36D48F}" presName="lineNode" presStyleLbl="alignAccFollowNode1" presStyleIdx="0" presStyleCnt="12"/>
      <dgm:spPr/>
    </dgm:pt>
    <dgm:pt modelId="{DC54B13C-3FFE-4EF6-8997-468A1C6ACCDA}" type="pres">
      <dgm:prSet presAssocID="{B50901D0-CB88-41DF-AC5F-35BA5A36D48F}" presName="lineArrowNode" presStyleLbl="alignAccFollowNode1" presStyleIdx="1" presStyleCnt="12"/>
      <dgm:spPr/>
    </dgm:pt>
    <dgm:pt modelId="{72A8636C-8B93-45E2-A049-5F36F2751256}" type="pres">
      <dgm:prSet presAssocID="{7E20C6A7-85AF-4279-B0F6-42AAED122AF1}" presName="sibTransNodeCircle" presStyleLbl="alignNode1" presStyleIdx="0" presStyleCnt="4">
        <dgm:presLayoutVars>
          <dgm:chMax val="0"/>
          <dgm:bulletEnabled/>
        </dgm:presLayoutVars>
      </dgm:prSet>
      <dgm:spPr/>
    </dgm:pt>
    <dgm:pt modelId="{B1C3E499-CC77-418E-8DBE-CBC304E6183D}" type="pres">
      <dgm:prSet presAssocID="{7E20C6A7-85AF-4279-B0F6-42AAED122AF1}" presName="spacerBetweenCircleAndCallout" presStyleCnt="0">
        <dgm:presLayoutVars/>
      </dgm:prSet>
      <dgm:spPr/>
    </dgm:pt>
    <dgm:pt modelId="{08D2537A-0D7D-4BE9-B255-B7ACA81F51D9}" type="pres">
      <dgm:prSet presAssocID="{B50901D0-CB88-41DF-AC5F-35BA5A36D48F}" presName="nodeText" presStyleLbl="alignAccFollowNode1" presStyleIdx="2" presStyleCnt="12">
        <dgm:presLayoutVars>
          <dgm:bulletEnabled val="1"/>
        </dgm:presLayoutVars>
      </dgm:prSet>
      <dgm:spPr/>
    </dgm:pt>
    <dgm:pt modelId="{4581F6EC-B5FE-4D3F-B798-3E304A63F507}" type="pres">
      <dgm:prSet presAssocID="{7E20C6A7-85AF-4279-B0F6-42AAED122AF1}" presName="sibTransComposite" presStyleCnt="0"/>
      <dgm:spPr/>
    </dgm:pt>
    <dgm:pt modelId="{A2AE06EF-30CC-448E-985C-2034740302F2}" type="pres">
      <dgm:prSet presAssocID="{0005C734-4D33-4AB9-B43B-41CCC847A98C}" presName="compositeNode" presStyleCnt="0"/>
      <dgm:spPr/>
    </dgm:pt>
    <dgm:pt modelId="{6D25F903-FC46-4644-B38C-C088DF1C02AE}" type="pres">
      <dgm:prSet presAssocID="{0005C734-4D33-4AB9-B43B-41CCC847A98C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C6A9EBE8-6695-4294-BFD2-8CC2C5143B87}" type="pres">
      <dgm:prSet presAssocID="{0005C734-4D33-4AB9-B43B-41CCC847A98C}" presName="parSh" presStyleCnt="0"/>
      <dgm:spPr/>
    </dgm:pt>
    <dgm:pt modelId="{655B5B7B-BDEF-47A9-9A89-15C9D7E8B72F}" type="pres">
      <dgm:prSet presAssocID="{0005C734-4D33-4AB9-B43B-41CCC847A98C}" presName="lineNode" presStyleLbl="alignAccFollowNode1" presStyleIdx="3" presStyleCnt="12"/>
      <dgm:spPr/>
    </dgm:pt>
    <dgm:pt modelId="{3CA3C30B-0449-4742-B007-04649E96A882}" type="pres">
      <dgm:prSet presAssocID="{0005C734-4D33-4AB9-B43B-41CCC847A98C}" presName="lineArrowNode" presStyleLbl="alignAccFollowNode1" presStyleIdx="4" presStyleCnt="12"/>
      <dgm:spPr/>
    </dgm:pt>
    <dgm:pt modelId="{5104BDF1-8E5C-46FB-A5A2-E48CDB3271A1}" type="pres">
      <dgm:prSet presAssocID="{19C13394-F1B9-4500-8FBC-8278275C6C32}" presName="sibTransNodeCircle" presStyleLbl="alignNode1" presStyleIdx="1" presStyleCnt="4">
        <dgm:presLayoutVars>
          <dgm:chMax val="0"/>
          <dgm:bulletEnabled/>
        </dgm:presLayoutVars>
      </dgm:prSet>
      <dgm:spPr/>
    </dgm:pt>
    <dgm:pt modelId="{E03F0496-BAC1-4D64-8E59-09F0B70FB60D}" type="pres">
      <dgm:prSet presAssocID="{19C13394-F1B9-4500-8FBC-8278275C6C32}" presName="spacerBetweenCircleAndCallout" presStyleCnt="0">
        <dgm:presLayoutVars/>
      </dgm:prSet>
      <dgm:spPr/>
    </dgm:pt>
    <dgm:pt modelId="{F0FF4A86-A28E-4FE2-B908-4EE5E6C335E8}" type="pres">
      <dgm:prSet presAssocID="{0005C734-4D33-4AB9-B43B-41CCC847A98C}" presName="nodeText" presStyleLbl="alignAccFollowNode1" presStyleIdx="5" presStyleCnt="12">
        <dgm:presLayoutVars>
          <dgm:bulletEnabled val="1"/>
        </dgm:presLayoutVars>
      </dgm:prSet>
      <dgm:spPr/>
    </dgm:pt>
    <dgm:pt modelId="{58CFBC55-DBE6-423E-89D6-52B3BFCB2290}" type="pres">
      <dgm:prSet presAssocID="{19C13394-F1B9-4500-8FBC-8278275C6C32}" presName="sibTransComposite" presStyleCnt="0"/>
      <dgm:spPr/>
    </dgm:pt>
    <dgm:pt modelId="{A3BF00D5-B904-4728-961E-1ABF62C75B6B}" type="pres">
      <dgm:prSet presAssocID="{6AD30D36-1481-4D9F-A0DA-CB34D818CBBD}" presName="compositeNode" presStyleCnt="0"/>
      <dgm:spPr/>
    </dgm:pt>
    <dgm:pt modelId="{342A8F44-C948-4D77-93F7-1118589AC1B4}" type="pres">
      <dgm:prSet presAssocID="{6AD30D36-1481-4D9F-A0DA-CB34D818CBBD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3015F0ED-77E2-4001-AD8C-0ABE25BA567E}" type="pres">
      <dgm:prSet presAssocID="{6AD30D36-1481-4D9F-A0DA-CB34D818CBBD}" presName="parSh" presStyleCnt="0"/>
      <dgm:spPr/>
    </dgm:pt>
    <dgm:pt modelId="{3A2D15D6-DA64-4E06-B06F-9090D955FF0E}" type="pres">
      <dgm:prSet presAssocID="{6AD30D36-1481-4D9F-A0DA-CB34D818CBBD}" presName="lineNode" presStyleLbl="alignAccFollowNode1" presStyleIdx="6" presStyleCnt="12"/>
      <dgm:spPr/>
    </dgm:pt>
    <dgm:pt modelId="{DC6B3D09-89B1-4854-A507-6ED090A28167}" type="pres">
      <dgm:prSet presAssocID="{6AD30D36-1481-4D9F-A0DA-CB34D818CBBD}" presName="lineArrowNode" presStyleLbl="alignAccFollowNode1" presStyleIdx="7" presStyleCnt="12"/>
      <dgm:spPr/>
    </dgm:pt>
    <dgm:pt modelId="{DC89FCA2-8309-4DD8-95B6-AB5494532CBA}" type="pres">
      <dgm:prSet presAssocID="{FAAF745F-E4B8-4A8F-A511-3E34A598EAD8}" presName="sibTransNodeCircle" presStyleLbl="alignNode1" presStyleIdx="2" presStyleCnt="4">
        <dgm:presLayoutVars>
          <dgm:chMax val="0"/>
          <dgm:bulletEnabled/>
        </dgm:presLayoutVars>
      </dgm:prSet>
      <dgm:spPr/>
    </dgm:pt>
    <dgm:pt modelId="{816F25DE-578A-4E82-8E77-82AF3BA3CE49}" type="pres">
      <dgm:prSet presAssocID="{FAAF745F-E4B8-4A8F-A511-3E34A598EAD8}" presName="spacerBetweenCircleAndCallout" presStyleCnt="0">
        <dgm:presLayoutVars/>
      </dgm:prSet>
      <dgm:spPr/>
    </dgm:pt>
    <dgm:pt modelId="{74114792-E6F8-4A88-9F3E-5ACCA86E60E1}" type="pres">
      <dgm:prSet presAssocID="{6AD30D36-1481-4D9F-A0DA-CB34D818CBBD}" presName="nodeText" presStyleLbl="alignAccFollowNode1" presStyleIdx="8" presStyleCnt="12">
        <dgm:presLayoutVars>
          <dgm:bulletEnabled val="1"/>
        </dgm:presLayoutVars>
      </dgm:prSet>
      <dgm:spPr/>
    </dgm:pt>
    <dgm:pt modelId="{5606F4E7-400B-4F3A-889C-18FA72B55733}" type="pres">
      <dgm:prSet presAssocID="{FAAF745F-E4B8-4A8F-A511-3E34A598EAD8}" presName="sibTransComposite" presStyleCnt="0"/>
      <dgm:spPr/>
    </dgm:pt>
    <dgm:pt modelId="{72BFC118-E95D-4A81-BDF0-279E5603C41A}" type="pres">
      <dgm:prSet presAssocID="{53BE0029-6CAA-45C0-88D1-9C978D7E7267}" presName="compositeNode" presStyleCnt="0"/>
      <dgm:spPr/>
    </dgm:pt>
    <dgm:pt modelId="{4D87BBED-1A5C-4857-B393-EE8216B34502}" type="pres">
      <dgm:prSet presAssocID="{53BE0029-6CAA-45C0-88D1-9C978D7E7267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1E46DA3C-1A67-4B42-BFB2-7B93753F386A}" type="pres">
      <dgm:prSet presAssocID="{53BE0029-6CAA-45C0-88D1-9C978D7E7267}" presName="parSh" presStyleCnt="0"/>
      <dgm:spPr/>
    </dgm:pt>
    <dgm:pt modelId="{8A21859C-678A-481E-9027-B64A9FCE7A07}" type="pres">
      <dgm:prSet presAssocID="{53BE0029-6CAA-45C0-88D1-9C978D7E7267}" presName="lineNode" presStyleLbl="alignAccFollowNode1" presStyleIdx="9" presStyleCnt="12"/>
      <dgm:spPr/>
    </dgm:pt>
    <dgm:pt modelId="{F1534835-1C36-4F24-AFA3-896CBB0EE24C}" type="pres">
      <dgm:prSet presAssocID="{53BE0029-6CAA-45C0-88D1-9C978D7E7267}" presName="lineArrowNode" presStyleLbl="alignAccFollowNode1" presStyleIdx="10" presStyleCnt="12"/>
      <dgm:spPr/>
    </dgm:pt>
    <dgm:pt modelId="{4C6A091F-50C6-4502-B4FC-18D72B6CBD18}" type="pres">
      <dgm:prSet presAssocID="{96FBA0EC-FA90-4653-BDC1-1BCF5D3D9248}" presName="sibTransNodeCircle" presStyleLbl="alignNode1" presStyleIdx="3" presStyleCnt="4">
        <dgm:presLayoutVars>
          <dgm:chMax val="0"/>
          <dgm:bulletEnabled/>
        </dgm:presLayoutVars>
      </dgm:prSet>
      <dgm:spPr/>
    </dgm:pt>
    <dgm:pt modelId="{4956E89C-BE22-4A0F-BAB8-B7F098462AD0}" type="pres">
      <dgm:prSet presAssocID="{96FBA0EC-FA90-4653-BDC1-1BCF5D3D9248}" presName="spacerBetweenCircleAndCallout" presStyleCnt="0">
        <dgm:presLayoutVars/>
      </dgm:prSet>
      <dgm:spPr/>
    </dgm:pt>
    <dgm:pt modelId="{38570AB5-346E-460B-A997-8DDE9381F95C}" type="pres">
      <dgm:prSet presAssocID="{53BE0029-6CAA-45C0-88D1-9C978D7E7267}" presName="nodeText" presStyleLbl="alignAccFollowNode1" presStyleIdx="11" presStyleCnt="12">
        <dgm:presLayoutVars>
          <dgm:bulletEnabled val="1"/>
        </dgm:presLayoutVars>
      </dgm:prSet>
      <dgm:spPr/>
    </dgm:pt>
  </dgm:ptLst>
  <dgm:cxnLst>
    <dgm:cxn modelId="{C3269F0B-01F1-468B-B18B-E8F4504D13EB}" type="presOf" srcId="{43076AF8-0354-4E85-B1CF-F7EC22D6B497}" destId="{F0FF4A86-A28E-4FE2-B908-4EE5E6C335E8}" srcOrd="0" destOrd="2" presId="urn:microsoft.com/office/officeart/2016/7/layout/LinearArrowProcessNumbered"/>
    <dgm:cxn modelId="{7AEA800E-A64E-4009-9977-3AAF1B4E5F3E}" srcId="{B50901D0-CB88-41DF-AC5F-35BA5A36D48F}" destId="{DC32EB53-BAD0-427F-9905-75BF37118536}" srcOrd="1" destOrd="0" parTransId="{27A7CDCA-C9AC-4AC3-BB37-C51600A5C2F6}" sibTransId="{A2E2474A-6BA3-424D-B8BF-C3850C05F094}"/>
    <dgm:cxn modelId="{1B84E115-4DA6-4C28-8A03-D0556A5C69D3}" type="presOf" srcId="{2B93DDA8-CDD3-4243-8387-AB279DF98C49}" destId="{74114792-E6F8-4A88-9F3E-5ACCA86E60E1}" srcOrd="0" destOrd="3" presId="urn:microsoft.com/office/officeart/2016/7/layout/LinearArrowProcessNumbered"/>
    <dgm:cxn modelId="{709A711B-0035-48FC-A094-501A0DDF92C4}" type="presOf" srcId="{96FBA0EC-FA90-4653-BDC1-1BCF5D3D9248}" destId="{4C6A091F-50C6-4502-B4FC-18D72B6CBD18}" srcOrd="0" destOrd="0" presId="urn:microsoft.com/office/officeart/2016/7/layout/LinearArrowProcessNumbered"/>
    <dgm:cxn modelId="{1BC77323-147A-4664-9E21-D88F11650989}" type="presOf" srcId="{09B76C6E-8C4E-457E-9405-BDC0D50761BA}" destId="{F0FF4A86-A28E-4FE2-B908-4EE5E6C335E8}" srcOrd="0" destOrd="4" presId="urn:microsoft.com/office/officeart/2016/7/layout/LinearArrowProcessNumbered"/>
    <dgm:cxn modelId="{2760B323-0C05-4CA6-A9D5-48321DA6867F}" type="presOf" srcId="{187A8037-7906-4B7A-AF24-803262F5C991}" destId="{F0FF4A86-A28E-4FE2-B908-4EE5E6C335E8}" srcOrd="0" destOrd="1" presId="urn:microsoft.com/office/officeart/2016/7/layout/LinearArrowProcessNumbered"/>
    <dgm:cxn modelId="{C54B882C-990A-41CC-97F2-11B92A3002B9}" type="presOf" srcId="{164E8CB1-5CDA-4364-8EAB-8897494DDA7C}" destId="{08D2537A-0D7D-4BE9-B255-B7ACA81F51D9}" srcOrd="0" destOrd="1" presId="urn:microsoft.com/office/officeart/2016/7/layout/LinearArrowProcessNumbered"/>
    <dgm:cxn modelId="{F450B42C-F2C5-40D3-9A76-B837F5A6BA38}" srcId="{53BE0029-6CAA-45C0-88D1-9C978D7E7267}" destId="{92F38C4A-44C8-4598-A5AF-7F8F2095359F}" srcOrd="1" destOrd="0" parTransId="{29EA7B18-D46A-4145-99EA-1B052A16040E}" sibTransId="{DD3D2F56-148A-4D90-BCD7-9931F06D5278}"/>
    <dgm:cxn modelId="{78D6DB32-0AD0-47EA-A681-ABDD456FC342}" type="presOf" srcId="{FAAF745F-E4B8-4A8F-A511-3E34A598EAD8}" destId="{DC89FCA2-8309-4DD8-95B6-AB5494532CBA}" srcOrd="0" destOrd="0" presId="urn:microsoft.com/office/officeart/2016/7/layout/LinearArrowProcessNumbered"/>
    <dgm:cxn modelId="{684AB533-270E-4D4B-A439-CD6BB5D94B84}" srcId="{0005C734-4D33-4AB9-B43B-41CCC847A98C}" destId="{09B76C6E-8C4E-457E-9405-BDC0D50761BA}" srcOrd="3" destOrd="0" parTransId="{11733639-FD87-49B7-9A57-158D2939CD4C}" sibTransId="{B5F5810E-49CE-496D-BEFA-71152D194A71}"/>
    <dgm:cxn modelId="{7B34373B-2948-40C7-8171-EADCFA4F0E32}" type="presOf" srcId="{355909D8-833D-427C-AA53-C75F89D090EF}" destId="{74114792-E6F8-4A88-9F3E-5ACCA86E60E1}" srcOrd="0" destOrd="2" presId="urn:microsoft.com/office/officeart/2016/7/layout/LinearArrowProcessNumbered"/>
    <dgm:cxn modelId="{CCA9963B-0432-4EF8-91FC-C2EC6CA9CA5B}" srcId="{6AD30D36-1481-4D9F-A0DA-CB34D818CBBD}" destId="{46999531-9D90-4F42-AC3A-278EDB1EFBEA}" srcOrd="3" destOrd="0" parTransId="{6D78D714-9FDF-4E67-8000-BC03AA2E4F7A}" sibTransId="{E23CDD0C-2210-4C88-AAD2-5BECF8E6D6DF}"/>
    <dgm:cxn modelId="{874EA73D-DCD3-4AC7-BBF7-598408BEEF10}" type="presOf" srcId="{DC32EB53-BAD0-427F-9905-75BF37118536}" destId="{08D2537A-0D7D-4BE9-B255-B7ACA81F51D9}" srcOrd="0" destOrd="2" presId="urn:microsoft.com/office/officeart/2016/7/layout/LinearArrowProcessNumbered"/>
    <dgm:cxn modelId="{4A294F3E-4221-4A61-9947-AE629ACC97F4}" type="presOf" srcId="{8E15E564-50A2-4528-B103-A8AB53169CC3}" destId="{F0FF4A86-A28E-4FE2-B908-4EE5E6C335E8}" srcOrd="0" destOrd="3" presId="urn:microsoft.com/office/officeart/2016/7/layout/LinearArrowProcessNumbered"/>
    <dgm:cxn modelId="{20E7F641-EF6F-454D-8E23-4CC158496A2C}" type="presOf" srcId="{0005C734-4D33-4AB9-B43B-41CCC847A98C}" destId="{F0FF4A86-A28E-4FE2-B908-4EE5E6C335E8}" srcOrd="0" destOrd="0" presId="urn:microsoft.com/office/officeart/2016/7/layout/LinearArrowProcessNumbered"/>
    <dgm:cxn modelId="{3A296843-2C20-4BFE-B2B0-BAD4318B3D72}" type="presOf" srcId="{46999531-9D90-4F42-AC3A-278EDB1EFBEA}" destId="{74114792-E6F8-4A88-9F3E-5ACCA86E60E1}" srcOrd="0" destOrd="4" presId="urn:microsoft.com/office/officeart/2016/7/layout/LinearArrowProcessNumbered"/>
    <dgm:cxn modelId="{95E7074B-3769-4101-8E81-62D5D899A1F5}" srcId="{8301C5DD-0CCB-4C46-9E1D-6B1770ED11BF}" destId="{0005C734-4D33-4AB9-B43B-41CCC847A98C}" srcOrd="1" destOrd="0" parTransId="{7BF1B93B-DD79-40A6-9C37-948D91914BFE}" sibTransId="{19C13394-F1B9-4500-8FBC-8278275C6C32}"/>
    <dgm:cxn modelId="{28529C4D-BE57-4AF2-A032-0DD276D6C4FF}" type="presOf" srcId="{B50901D0-CB88-41DF-AC5F-35BA5A36D48F}" destId="{08D2537A-0D7D-4BE9-B255-B7ACA81F51D9}" srcOrd="0" destOrd="0" presId="urn:microsoft.com/office/officeart/2016/7/layout/LinearArrowProcessNumbered"/>
    <dgm:cxn modelId="{16933F70-832A-422C-8B83-B73ECE712A3E}" srcId="{6AD30D36-1481-4D9F-A0DA-CB34D818CBBD}" destId="{76D96713-4EB4-4228-B017-9012827177E5}" srcOrd="0" destOrd="0" parTransId="{E8DD6536-1CCA-4D8C-AEC0-E79A2DAF764A}" sibTransId="{7B49496F-D4DE-4952-9957-17887C8046C0}"/>
    <dgm:cxn modelId="{FFD36654-29BB-44DB-B8D0-020FCF2D3D51}" srcId="{0005C734-4D33-4AB9-B43B-41CCC847A98C}" destId="{8E15E564-50A2-4528-B103-A8AB53169CC3}" srcOrd="2" destOrd="0" parTransId="{FEB50D6D-5A59-4337-8CDA-EA87196C75CF}" sibTransId="{8DE52A11-9251-41F1-83CB-4A4B10B0FC7C}"/>
    <dgm:cxn modelId="{24C31277-9230-4A6E-9022-B62BFDF89C2E}" srcId="{6AD30D36-1481-4D9F-A0DA-CB34D818CBBD}" destId="{355909D8-833D-427C-AA53-C75F89D090EF}" srcOrd="1" destOrd="0" parTransId="{D354E28F-4AAE-4B03-9096-2C5A8608D393}" sibTransId="{3F15E818-DA1A-4672-92C5-BEECA190D158}"/>
    <dgm:cxn modelId="{644E9D79-6763-4F11-8DED-D690BB2AF521}" type="presOf" srcId="{8301C5DD-0CCB-4C46-9E1D-6B1770ED11BF}" destId="{7054D35B-44F1-4C4F-9EE5-7EF5E9A910F1}" srcOrd="0" destOrd="0" presId="urn:microsoft.com/office/officeart/2016/7/layout/LinearArrowProcessNumbered"/>
    <dgm:cxn modelId="{1DF4787C-67A9-4124-87EA-0C09D501100D}" srcId="{0005C734-4D33-4AB9-B43B-41CCC847A98C}" destId="{43076AF8-0354-4E85-B1CF-F7EC22D6B497}" srcOrd="1" destOrd="0" parTransId="{60C048EF-2B11-45D8-9196-DFC742B133FF}" sibTransId="{74D3E8A9-366F-445A-8142-6C6F288EAB8B}"/>
    <dgm:cxn modelId="{62147886-D4A3-4CAF-BD9A-86026AAB4E25}" type="presOf" srcId="{53BE0029-6CAA-45C0-88D1-9C978D7E7267}" destId="{38570AB5-346E-460B-A997-8DDE9381F95C}" srcOrd="0" destOrd="0" presId="urn:microsoft.com/office/officeart/2016/7/layout/LinearArrowProcessNumbered"/>
    <dgm:cxn modelId="{4428958C-4674-4632-8F14-33919F9BB701}" srcId="{B50901D0-CB88-41DF-AC5F-35BA5A36D48F}" destId="{164E8CB1-5CDA-4364-8EAB-8897494DDA7C}" srcOrd="0" destOrd="0" parTransId="{F4608C89-6AE2-4042-AA22-3320759E9D5A}" sibTransId="{080CC329-B5C4-4D3F-982D-6D253F1595F5}"/>
    <dgm:cxn modelId="{D5D56793-A8BE-40B3-A9EF-DB9FDD72F110}" srcId="{8301C5DD-0CCB-4C46-9E1D-6B1770ED11BF}" destId="{53BE0029-6CAA-45C0-88D1-9C978D7E7267}" srcOrd="3" destOrd="0" parTransId="{EDEF447E-B560-4659-8A81-A8C525C5D702}" sibTransId="{96FBA0EC-FA90-4653-BDC1-1BCF5D3D9248}"/>
    <dgm:cxn modelId="{1201A8A2-49D5-400B-86B1-E583FF9C408E}" type="presOf" srcId="{19C13394-F1B9-4500-8FBC-8278275C6C32}" destId="{5104BDF1-8E5C-46FB-A5A2-E48CDB3271A1}" srcOrd="0" destOrd="0" presId="urn:microsoft.com/office/officeart/2016/7/layout/LinearArrowProcessNumbered"/>
    <dgm:cxn modelId="{553A36A9-D4A6-4103-B0F0-9AE7934E59B6}" type="presOf" srcId="{C0AF84E8-D39B-49C7-AA50-B215FA1BCFAE}" destId="{38570AB5-346E-460B-A997-8DDE9381F95C}" srcOrd="0" destOrd="1" presId="urn:microsoft.com/office/officeart/2016/7/layout/LinearArrowProcessNumbered"/>
    <dgm:cxn modelId="{1F1C93AB-81B2-4377-A49D-F6F75D5B0E66}" srcId="{0005C734-4D33-4AB9-B43B-41CCC847A98C}" destId="{187A8037-7906-4B7A-AF24-803262F5C991}" srcOrd="0" destOrd="0" parTransId="{117CD718-801B-4592-9312-BCA14992DE42}" sibTransId="{15DA6F20-9E9B-48DF-B5E5-C795B042C438}"/>
    <dgm:cxn modelId="{5C990EB3-8954-4FD5-9E8E-95709CAC0F17}" type="presOf" srcId="{92F38C4A-44C8-4598-A5AF-7F8F2095359F}" destId="{38570AB5-346E-460B-A997-8DDE9381F95C}" srcOrd="0" destOrd="2" presId="urn:microsoft.com/office/officeart/2016/7/layout/LinearArrowProcessNumbered"/>
    <dgm:cxn modelId="{D5AA51C4-3564-4C0A-BFB3-7696ECABE0AC}" type="presOf" srcId="{6AD30D36-1481-4D9F-A0DA-CB34D818CBBD}" destId="{74114792-E6F8-4A88-9F3E-5ACCA86E60E1}" srcOrd="0" destOrd="0" presId="urn:microsoft.com/office/officeart/2016/7/layout/LinearArrowProcessNumbered"/>
    <dgm:cxn modelId="{0BE531CF-68FE-4D74-8148-04F18AEDD75A}" type="presOf" srcId="{7E20C6A7-85AF-4279-B0F6-42AAED122AF1}" destId="{72A8636C-8B93-45E2-A049-5F36F2751256}" srcOrd="0" destOrd="0" presId="urn:microsoft.com/office/officeart/2016/7/layout/LinearArrowProcessNumbered"/>
    <dgm:cxn modelId="{B9F3E4D2-6CE9-4568-864E-28F50E2637A9}" type="presOf" srcId="{76D96713-4EB4-4228-B017-9012827177E5}" destId="{74114792-E6F8-4A88-9F3E-5ACCA86E60E1}" srcOrd="0" destOrd="1" presId="urn:microsoft.com/office/officeart/2016/7/layout/LinearArrowProcessNumbered"/>
    <dgm:cxn modelId="{FF887AD3-3536-4CED-90AC-3097C1FE7CBB}" srcId="{6AD30D36-1481-4D9F-A0DA-CB34D818CBBD}" destId="{1706DE1C-1010-4559-B757-FB14C3EA882F}" srcOrd="4" destOrd="0" parTransId="{A0D4E03D-7BB3-417E-B84D-E81DE82EFD20}" sibTransId="{B407BBE8-86E5-4379-9080-9F109355D904}"/>
    <dgm:cxn modelId="{54FF82D9-A7F9-4A12-A1B0-B0BF8C2D7200}" type="presOf" srcId="{1706DE1C-1010-4559-B757-FB14C3EA882F}" destId="{74114792-E6F8-4A88-9F3E-5ACCA86E60E1}" srcOrd="0" destOrd="5" presId="urn:microsoft.com/office/officeart/2016/7/layout/LinearArrowProcessNumbered"/>
    <dgm:cxn modelId="{F6641BE6-76F3-4FBC-9A8D-C65DFA9AC02A}" srcId="{8301C5DD-0CCB-4C46-9E1D-6B1770ED11BF}" destId="{6AD30D36-1481-4D9F-A0DA-CB34D818CBBD}" srcOrd="2" destOrd="0" parTransId="{BC26A30D-9C77-47A9-89A4-F2AAF3FFCA37}" sibTransId="{FAAF745F-E4B8-4A8F-A511-3E34A598EAD8}"/>
    <dgm:cxn modelId="{D93D18E9-B90E-4EA2-B3C7-48BEE2368317}" srcId="{8301C5DD-0CCB-4C46-9E1D-6B1770ED11BF}" destId="{B50901D0-CB88-41DF-AC5F-35BA5A36D48F}" srcOrd="0" destOrd="0" parTransId="{1B3D47B6-6709-4962-AE27-9CB8CE897907}" sibTransId="{7E20C6A7-85AF-4279-B0F6-42AAED122AF1}"/>
    <dgm:cxn modelId="{C47EBBEF-C308-490C-933A-72234B875D1D}" srcId="{53BE0029-6CAA-45C0-88D1-9C978D7E7267}" destId="{C0AF84E8-D39B-49C7-AA50-B215FA1BCFAE}" srcOrd="0" destOrd="0" parTransId="{3B91F7C4-EF48-4F01-94F6-737F78F7626A}" sibTransId="{BAE5BA28-441F-49C9-8715-D83FC9F33F33}"/>
    <dgm:cxn modelId="{EADD2AF9-3FE8-406B-B1BF-ECF5BC915606}" srcId="{6AD30D36-1481-4D9F-A0DA-CB34D818CBBD}" destId="{2B93DDA8-CDD3-4243-8387-AB279DF98C49}" srcOrd="2" destOrd="0" parTransId="{606D5649-6934-41A2-940D-233C2FD0C1CD}" sibTransId="{C0D1EE82-B824-4990-85EC-7579E920503F}"/>
    <dgm:cxn modelId="{B1B4298F-3194-4891-8337-F8F4D44CA93F}" type="presParOf" srcId="{7054D35B-44F1-4C4F-9EE5-7EF5E9A910F1}" destId="{DFDC8AEA-96F6-494E-A2ED-0925A385A5A5}" srcOrd="0" destOrd="0" presId="urn:microsoft.com/office/officeart/2016/7/layout/LinearArrowProcessNumbered"/>
    <dgm:cxn modelId="{65B8D49C-860D-4D2F-B377-D212B2F4768C}" type="presParOf" srcId="{DFDC8AEA-96F6-494E-A2ED-0925A385A5A5}" destId="{2DB81A72-B859-4797-935E-BE95D9C2068A}" srcOrd="0" destOrd="0" presId="urn:microsoft.com/office/officeart/2016/7/layout/LinearArrowProcessNumbered"/>
    <dgm:cxn modelId="{A132928C-41F4-461A-9476-D5CE5A35D69C}" type="presParOf" srcId="{DFDC8AEA-96F6-494E-A2ED-0925A385A5A5}" destId="{7CF40A8D-1A0C-4BBA-AE98-C624DEFDF9F6}" srcOrd="1" destOrd="0" presId="urn:microsoft.com/office/officeart/2016/7/layout/LinearArrowProcessNumbered"/>
    <dgm:cxn modelId="{F3AAD784-1C6C-4FFE-AE68-FE679A324CB3}" type="presParOf" srcId="{7CF40A8D-1A0C-4BBA-AE98-C624DEFDF9F6}" destId="{A98000C1-A523-4C97-AF19-DBAA292DCDB0}" srcOrd="0" destOrd="0" presId="urn:microsoft.com/office/officeart/2016/7/layout/LinearArrowProcessNumbered"/>
    <dgm:cxn modelId="{7E77A134-B8ED-4745-AAF1-67F498164646}" type="presParOf" srcId="{7CF40A8D-1A0C-4BBA-AE98-C624DEFDF9F6}" destId="{DC54B13C-3FFE-4EF6-8997-468A1C6ACCDA}" srcOrd="1" destOrd="0" presId="urn:microsoft.com/office/officeart/2016/7/layout/LinearArrowProcessNumbered"/>
    <dgm:cxn modelId="{AB036E44-4EC0-4954-951E-D1617F53752A}" type="presParOf" srcId="{7CF40A8D-1A0C-4BBA-AE98-C624DEFDF9F6}" destId="{72A8636C-8B93-45E2-A049-5F36F2751256}" srcOrd="2" destOrd="0" presId="urn:microsoft.com/office/officeart/2016/7/layout/LinearArrowProcessNumbered"/>
    <dgm:cxn modelId="{B7CE8AF1-21E1-4226-83B4-97A083D07C7C}" type="presParOf" srcId="{7CF40A8D-1A0C-4BBA-AE98-C624DEFDF9F6}" destId="{B1C3E499-CC77-418E-8DBE-CBC304E6183D}" srcOrd="3" destOrd="0" presId="urn:microsoft.com/office/officeart/2016/7/layout/LinearArrowProcessNumbered"/>
    <dgm:cxn modelId="{7ECB5498-4017-4C8C-AA3F-2D7C30E5EB00}" type="presParOf" srcId="{DFDC8AEA-96F6-494E-A2ED-0925A385A5A5}" destId="{08D2537A-0D7D-4BE9-B255-B7ACA81F51D9}" srcOrd="2" destOrd="0" presId="urn:microsoft.com/office/officeart/2016/7/layout/LinearArrowProcessNumbered"/>
    <dgm:cxn modelId="{EBD81A23-97C2-4B3F-8AA7-46218684C4DA}" type="presParOf" srcId="{7054D35B-44F1-4C4F-9EE5-7EF5E9A910F1}" destId="{4581F6EC-B5FE-4D3F-B798-3E304A63F507}" srcOrd="1" destOrd="0" presId="urn:microsoft.com/office/officeart/2016/7/layout/LinearArrowProcessNumbered"/>
    <dgm:cxn modelId="{5C7208E2-AFB1-480B-AFDD-C9E36065F808}" type="presParOf" srcId="{7054D35B-44F1-4C4F-9EE5-7EF5E9A910F1}" destId="{A2AE06EF-30CC-448E-985C-2034740302F2}" srcOrd="2" destOrd="0" presId="urn:microsoft.com/office/officeart/2016/7/layout/LinearArrowProcessNumbered"/>
    <dgm:cxn modelId="{32FD7690-F0BC-47FC-93DC-39DC3960930D}" type="presParOf" srcId="{A2AE06EF-30CC-448E-985C-2034740302F2}" destId="{6D25F903-FC46-4644-B38C-C088DF1C02AE}" srcOrd="0" destOrd="0" presId="urn:microsoft.com/office/officeart/2016/7/layout/LinearArrowProcessNumbered"/>
    <dgm:cxn modelId="{C88FC5B0-96BC-46D5-BF9C-E71195A6BD26}" type="presParOf" srcId="{A2AE06EF-30CC-448E-985C-2034740302F2}" destId="{C6A9EBE8-6695-4294-BFD2-8CC2C5143B87}" srcOrd="1" destOrd="0" presId="urn:microsoft.com/office/officeart/2016/7/layout/LinearArrowProcessNumbered"/>
    <dgm:cxn modelId="{4B1A5226-B9CA-4C62-95AC-67AA298911DB}" type="presParOf" srcId="{C6A9EBE8-6695-4294-BFD2-8CC2C5143B87}" destId="{655B5B7B-BDEF-47A9-9A89-15C9D7E8B72F}" srcOrd="0" destOrd="0" presId="urn:microsoft.com/office/officeart/2016/7/layout/LinearArrowProcessNumbered"/>
    <dgm:cxn modelId="{AB544C74-FD4B-482A-845E-2862567CDA75}" type="presParOf" srcId="{C6A9EBE8-6695-4294-BFD2-8CC2C5143B87}" destId="{3CA3C30B-0449-4742-B007-04649E96A882}" srcOrd="1" destOrd="0" presId="urn:microsoft.com/office/officeart/2016/7/layout/LinearArrowProcessNumbered"/>
    <dgm:cxn modelId="{F9B8DDA9-E30A-452F-A086-318EED983D21}" type="presParOf" srcId="{C6A9EBE8-6695-4294-BFD2-8CC2C5143B87}" destId="{5104BDF1-8E5C-46FB-A5A2-E48CDB3271A1}" srcOrd="2" destOrd="0" presId="urn:microsoft.com/office/officeart/2016/7/layout/LinearArrowProcessNumbered"/>
    <dgm:cxn modelId="{B4E08261-F39E-4C17-AD0E-09BD02B89F92}" type="presParOf" srcId="{C6A9EBE8-6695-4294-BFD2-8CC2C5143B87}" destId="{E03F0496-BAC1-4D64-8E59-09F0B70FB60D}" srcOrd="3" destOrd="0" presId="urn:microsoft.com/office/officeart/2016/7/layout/LinearArrowProcessNumbered"/>
    <dgm:cxn modelId="{E3F04835-6CA9-432A-B876-4E1D312AA2D8}" type="presParOf" srcId="{A2AE06EF-30CC-448E-985C-2034740302F2}" destId="{F0FF4A86-A28E-4FE2-B908-4EE5E6C335E8}" srcOrd="2" destOrd="0" presId="urn:microsoft.com/office/officeart/2016/7/layout/LinearArrowProcessNumbered"/>
    <dgm:cxn modelId="{329573C4-4084-431E-B57C-57B44B6E6FFA}" type="presParOf" srcId="{7054D35B-44F1-4C4F-9EE5-7EF5E9A910F1}" destId="{58CFBC55-DBE6-423E-89D6-52B3BFCB2290}" srcOrd="3" destOrd="0" presId="urn:microsoft.com/office/officeart/2016/7/layout/LinearArrowProcessNumbered"/>
    <dgm:cxn modelId="{0AC26D91-09DC-4D03-9D0E-07FA6872B74A}" type="presParOf" srcId="{7054D35B-44F1-4C4F-9EE5-7EF5E9A910F1}" destId="{A3BF00D5-B904-4728-961E-1ABF62C75B6B}" srcOrd="4" destOrd="0" presId="urn:microsoft.com/office/officeart/2016/7/layout/LinearArrowProcessNumbered"/>
    <dgm:cxn modelId="{FE6B85FD-DAC9-4025-BAB6-BA85B6FCDAF8}" type="presParOf" srcId="{A3BF00D5-B904-4728-961E-1ABF62C75B6B}" destId="{342A8F44-C948-4D77-93F7-1118589AC1B4}" srcOrd="0" destOrd="0" presId="urn:microsoft.com/office/officeart/2016/7/layout/LinearArrowProcessNumbered"/>
    <dgm:cxn modelId="{3B78DF18-3A66-438A-9EE6-08CA045307A3}" type="presParOf" srcId="{A3BF00D5-B904-4728-961E-1ABF62C75B6B}" destId="{3015F0ED-77E2-4001-AD8C-0ABE25BA567E}" srcOrd="1" destOrd="0" presId="urn:microsoft.com/office/officeart/2016/7/layout/LinearArrowProcessNumbered"/>
    <dgm:cxn modelId="{DF0C497E-1810-4335-9A73-90B588065BAD}" type="presParOf" srcId="{3015F0ED-77E2-4001-AD8C-0ABE25BA567E}" destId="{3A2D15D6-DA64-4E06-B06F-9090D955FF0E}" srcOrd="0" destOrd="0" presId="urn:microsoft.com/office/officeart/2016/7/layout/LinearArrowProcessNumbered"/>
    <dgm:cxn modelId="{D5DD9F3C-62F6-401A-825B-5FC3B8BD4139}" type="presParOf" srcId="{3015F0ED-77E2-4001-AD8C-0ABE25BA567E}" destId="{DC6B3D09-89B1-4854-A507-6ED090A28167}" srcOrd="1" destOrd="0" presId="urn:microsoft.com/office/officeart/2016/7/layout/LinearArrowProcessNumbered"/>
    <dgm:cxn modelId="{35031D3B-59D9-4583-ACF4-150AA4BE947C}" type="presParOf" srcId="{3015F0ED-77E2-4001-AD8C-0ABE25BA567E}" destId="{DC89FCA2-8309-4DD8-95B6-AB5494532CBA}" srcOrd="2" destOrd="0" presId="urn:microsoft.com/office/officeart/2016/7/layout/LinearArrowProcessNumbered"/>
    <dgm:cxn modelId="{3890F342-988A-409A-9EF0-41C12A204A44}" type="presParOf" srcId="{3015F0ED-77E2-4001-AD8C-0ABE25BA567E}" destId="{816F25DE-578A-4E82-8E77-82AF3BA3CE49}" srcOrd="3" destOrd="0" presId="urn:microsoft.com/office/officeart/2016/7/layout/LinearArrowProcessNumbered"/>
    <dgm:cxn modelId="{6208937E-15BC-4961-9D0D-F3B53186E5CE}" type="presParOf" srcId="{A3BF00D5-B904-4728-961E-1ABF62C75B6B}" destId="{74114792-E6F8-4A88-9F3E-5ACCA86E60E1}" srcOrd="2" destOrd="0" presId="urn:microsoft.com/office/officeart/2016/7/layout/LinearArrowProcessNumbered"/>
    <dgm:cxn modelId="{43DCE6B3-4E07-452C-ABF7-1B7F722A4E29}" type="presParOf" srcId="{7054D35B-44F1-4C4F-9EE5-7EF5E9A910F1}" destId="{5606F4E7-400B-4F3A-889C-18FA72B55733}" srcOrd="5" destOrd="0" presId="urn:microsoft.com/office/officeart/2016/7/layout/LinearArrowProcessNumbered"/>
    <dgm:cxn modelId="{710623D4-8BE2-4D7C-89F2-0681ADE639C9}" type="presParOf" srcId="{7054D35B-44F1-4C4F-9EE5-7EF5E9A910F1}" destId="{72BFC118-E95D-4A81-BDF0-279E5603C41A}" srcOrd="6" destOrd="0" presId="urn:microsoft.com/office/officeart/2016/7/layout/LinearArrowProcessNumbered"/>
    <dgm:cxn modelId="{50F47F9B-C493-48BB-ADDF-D0A01FD5AA17}" type="presParOf" srcId="{72BFC118-E95D-4A81-BDF0-279E5603C41A}" destId="{4D87BBED-1A5C-4857-B393-EE8216B34502}" srcOrd="0" destOrd="0" presId="urn:microsoft.com/office/officeart/2016/7/layout/LinearArrowProcessNumbered"/>
    <dgm:cxn modelId="{ABB19F4F-93FD-4C60-9C25-5423D155E5FE}" type="presParOf" srcId="{72BFC118-E95D-4A81-BDF0-279E5603C41A}" destId="{1E46DA3C-1A67-4B42-BFB2-7B93753F386A}" srcOrd="1" destOrd="0" presId="urn:microsoft.com/office/officeart/2016/7/layout/LinearArrowProcessNumbered"/>
    <dgm:cxn modelId="{413E501D-60DA-4CFE-A516-86AD0108D1AE}" type="presParOf" srcId="{1E46DA3C-1A67-4B42-BFB2-7B93753F386A}" destId="{8A21859C-678A-481E-9027-B64A9FCE7A07}" srcOrd="0" destOrd="0" presId="urn:microsoft.com/office/officeart/2016/7/layout/LinearArrowProcessNumbered"/>
    <dgm:cxn modelId="{004112A0-88A0-4CE3-ADE1-312BCE4FF5CB}" type="presParOf" srcId="{1E46DA3C-1A67-4B42-BFB2-7B93753F386A}" destId="{F1534835-1C36-4F24-AFA3-896CBB0EE24C}" srcOrd="1" destOrd="0" presId="urn:microsoft.com/office/officeart/2016/7/layout/LinearArrowProcessNumbered"/>
    <dgm:cxn modelId="{8B30A5B6-105D-479E-B915-E5784E3837F8}" type="presParOf" srcId="{1E46DA3C-1A67-4B42-BFB2-7B93753F386A}" destId="{4C6A091F-50C6-4502-B4FC-18D72B6CBD18}" srcOrd="2" destOrd="0" presId="urn:microsoft.com/office/officeart/2016/7/layout/LinearArrowProcessNumbered"/>
    <dgm:cxn modelId="{CC61364D-2D00-4E30-8B82-44CDCB9F01E5}" type="presParOf" srcId="{1E46DA3C-1A67-4B42-BFB2-7B93753F386A}" destId="{4956E89C-BE22-4A0F-BAB8-B7F098462AD0}" srcOrd="3" destOrd="0" presId="urn:microsoft.com/office/officeart/2016/7/layout/LinearArrowProcessNumbered"/>
    <dgm:cxn modelId="{8ABA47F2-8AA5-4697-8E5B-DAFE49E3D834}" type="presParOf" srcId="{72BFC118-E95D-4A81-BDF0-279E5603C41A}" destId="{38570AB5-346E-460B-A997-8DDE9381F95C}" srcOrd="2" destOrd="0" presId="urn:microsoft.com/office/officeart/2016/7/layout/LinearArrow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241F1E-C7B4-4705-80D4-A79E549247AB}">
      <dsp:nvSpPr>
        <dsp:cNvPr id="0" name=""/>
        <dsp:cNvSpPr/>
      </dsp:nvSpPr>
      <dsp:spPr>
        <a:xfrm>
          <a:off x="212335" y="470390"/>
          <a:ext cx="1335915" cy="133591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B7EA47-C54E-4197-8003-2BC4A76E6067}">
      <dsp:nvSpPr>
        <dsp:cNvPr id="0" name=""/>
        <dsp:cNvSpPr/>
      </dsp:nvSpPr>
      <dsp:spPr>
        <a:xfrm>
          <a:off x="492877" y="750932"/>
          <a:ext cx="774830" cy="77483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5668D2-699C-43EB-847A-FAC0958A07F9}">
      <dsp:nvSpPr>
        <dsp:cNvPr id="0" name=""/>
        <dsp:cNvSpPr/>
      </dsp:nvSpPr>
      <dsp:spPr>
        <a:xfrm>
          <a:off x="1834517" y="470390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b="1" kern="1200" dirty="0"/>
            <a:t>Identificar, reconhecer e escriturar </a:t>
          </a:r>
          <a:r>
            <a:rPr lang="pt-BR" sz="2100" kern="1200" dirty="0"/>
            <a:t>os eventos contábeis e os impactos fiscais</a:t>
          </a:r>
          <a:endParaRPr lang="en-US" sz="2100" kern="1200" dirty="0"/>
        </a:p>
      </dsp:txBody>
      <dsp:txXfrm>
        <a:off x="1834517" y="470390"/>
        <a:ext cx="3148942" cy="1335915"/>
      </dsp:txXfrm>
    </dsp:sp>
    <dsp:sp modelId="{D90DA0C8-FD8C-4D97-994E-C6B86D77C573}">
      <dsp:nvSpPr>
        <dsp:cNvPr id="0" name=""/>
        <dsp:cNvSpPr/>
      </dsp:nvSpPr>
      <dsp:spPr>
        <a:xfrm>
          <a:off x="5532139" y="470390"/>
          <a:ext cx="1335915" cy="133591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06972A-9D5E-4B8E-A156-E96DB316D907}">
      <dsp:nvSpPr>
        <dsp:cNvPr id="0" name=""/>
        <dsp:cNvSpPr/>
      </dsp:nvSpPr>
      <dsp:spPr>
        <a:xfrm>
          <a:off x="5812681" y="750932"/>
          <a:ext cx="774830" cy="77483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A84A9F-26F3-4939-A759-97B58D3BBEAE}">
      <dsp:nvSpPr>
        <dsp:cNvPr id="0" name=""/>
        <dsp:cNvSpPr/>
      </dsp:nvSpPr>
      <dsp:spPr>
        <a:xfrm>
          <a:off x="7154322" y="470390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b="1" kern="1200" dirty="0"/>
            <a:t>Medir e avaliar </a:t>
          </a:r>
          <a:r>
            <a:rPr lang="pt-BR" sz="2100" kern="1200" dirty="0"/>
            <a:t>o comportamento e conformidade fiscal dos contribuintes</a:t>
          </a:r>
          <a:endParaRPr lang="en-US" sz="2100" kern="1200" dirty="0"/>
        </a:p>
      </dsp:txBody>
      <dsp:txXfrm>
        <a:off x="7154322" y="470390"/>
        <a:ext cx="3148942" cy="1335915"/>
      </dsp:txXfrm>
    </dsp:sp>
    <dsp:sp modelId="{162D705B-B6FB-4B37-8AC3-B00239E1021B}">
      <dsp:nvSpPr>
        <dsp:cNvPr id="0" name=""/>
        <dsp:cNvSpPr/>
      </dsp:nvSpPr>
      <dsp:spPr>
        <a:xfrm>
          <a:off x="212335" y="2546238"/>
          <a:ext cx="1335915" cy="133591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85BD68-63C3-449E-8607-A0708F6B6612}">
      <dsp:nvSpPr>
        <dsp:cNvPr id="0" name=""/>
        <dsp:cNvSpPr/>
      </dsp:nvSpPr>
      <dsp:spPr>
        <a:xfrm>
          <a:off x="492877" y="2826780"/>
          <a:ext cx="774830" cy="77483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E89CF6-5D20-4899-981A-C6A6E0515679}">
      <dsp:nvSpPr>
        <dsp:cNvPr id="0" name=""/>
        <dsp:cNvSpPr/>
      </dsp:nvSpPr>
      <dsp:spPr>
        <a:xfrm>
          <a:off x="1834517" y="2546238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b="1" kern="1200" dirty="0"/>
            <a:t>Calcular e contabilizar </a:t>
          </a:r>
          <a:r>
            <a:rPr lang="pt-BR" sz="2100" kern="1200" dirty="0"/>
            <a:t>os tributos devidos periodicamente</a:t>
          </a:r>
          <a:endParaRPr lang="en-US" sz="2100" kern="1200" dirty="0"/>
        </a:p>
      </dsp:txBody>
      <dsp:txXfrm>
        <a:off x="1834517" y="2546238"/>
        <a:ext cx="3148942" cy="1335915"/>
      </dsp:txXfrm>
    </dsp:sp>
    <dsp:sp modelId="{C072F045-2C2B-421F-B80E-202888E9F9FE}">
      <dsp:nvSpPr>
        <dsp:cNvPr id="0" name=""/>
        <dsp:cNvSpPr/>
      </dsp:nvSpPr>
      <dsp:spPr>
        <a:xfrm>
          <a:off x="5532139" y="2546238"/>
          <a:ext cx="1335915" cy="133591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E0D9AE-D031-4310-861E-81C0966052A8}">
      <dsp:nvSpPr>
        <dsp:cNvPr id="0" name=""/>
        <dsp:cNvSpPr/>
      </dsp:nvSpPr>
      <dsp:spPr>
        <a:xfrm>
          <a:off x="5812681" y="2826780"/>
          <a:ext cx="774830" cy="77483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FCAFED-F576-4050-9840-C969218CAFD5}">
      <dsp:nvSpPr>
        <dsp:cNvPr id="0" name=""/>
        <dsp:cNvSpPr/>
      </dsp:nvSpPr>
      <dsp:spPr>
        <a:xfrm>
          <a:off x="7154322" y="2546238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b="1" kern="1200"/>
            <a:t>Identificar</a:t>
          </a:r>
          <a:r>
            <a:rPr lang="pt-BR" sz="2100" kern="1200"/>
            <a:t> </a:t>
          </a:r>
          <a:r>
            <a:rPr lang="pt-BR" sz="2100" b="1" kern="1200"/>
            <a:t>e avaliar </a:t>
          </a:r>
          <a:r>
            <a:rPr lang="pt-BR" sz="2100" kern="1200"/>
            <a:t>as estratégias adotadas pelos contribuintes na busca de eficiência fiscal</a:t>
          </a:r>
          <a:endParaRPr lang="en-US" sz="2100" kern="1200"/>
        </a:p>
      </dsp:txBody>
      <dsp:txXfrm>
        <a:off x="7154322" y="2546238"/>
        <a:ext cx="3148942" cy="13359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8000C1-A523-4C97-AF19-DBAA292DCDB0}">
      <dsp:nvSpPr>
        <dsp:cNvPr id="0" name=""/>
        <dsp:cNvSpPr/>
      </dsp:nvSpPr>
      <dsp:spPr>
        <a:xfrm>
          <a:off x="1273781" y="743308"/>
          <a:ext cx="1019025" cy="71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54B13C-3FFE-4EF6-8997-468A1C6ACCDA}">
      <dsp:nvSpPr>
        <dsp:cNvPr id="0" name=""/>
        <dsp:cNvSpPr/>
      </dsp:nvSpPr>
      <dsp:spPr>
        <a:xfrm>
          <a:off x="2353948" y="657742"/>
          <a:ext cx="117187" cy="220052"/>
        </a:xfrm>
        <a:prstGeom prst="chevron">
          <a:avLst>
            <a:gd name="adj" fmla="val 90000"/>
          </a:avLst>
        </a:prstGeom>
        <a:solidFill>
          <a:schemeClr val="accent2">
            <a:tint val="40000"/>
            <a:alpha val="90000"/>
            <a:hueOff val="-77202"/>
            <a:satOff val="-6850"/>
            <a:lumOff val="-7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77202"/>
              <a:satOff val="-6850"/>
              <a:lumOff val="-7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A8636C-8B93-45E2-A049-5F36F2751256}">
      <dsp:nvSpPr>
        <dsp:cNvPr id="0" name=""/>
        <dsp:cNvSpPr/>
      </dsp:nvSpPr>
      <dsp:spPr>
        <a:xfrm>
          <a:off x="617785" y="214726"/>
          <a:ext cx="1057236" cy="105723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027" tIns="41027" rIns="41027" bIns="41027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/>
            <a:t>1</a:t>
          </a:r>
        </a:p>
      </dsp:txBody>
      <dsp:txXfrm>
        <a:off x="772614" y="369555"/>
        <a:ext cx="747578" cy="747578"/>
      </dsp:txXfrm>
    </dsp:sp>
    <dsp:sp modelId="{08D2537A-0D7D-4BE9-B255-B7ACA81F51D9}">
      <dsp:nvSpPr>
        <dsp:cNvPr id="0" name=""/>
        <dsp:cNvSpPr/>
      </dsp:nvSpPr>
      <dsp:spPr>
        <a:xfrm>
          <a:off x="0" y="1437559"/>
          <a:ext cx="2292806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2">
            <a:tint val="40000"/>
            <a:alpha val="90000"/>
            <a:hueOff val="-154405"/>
            <a:satOff val="-13699"/>
            <a:lumOff val="-14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154405"/>
              <a:satOff val="-13699"/>
              <a:lumOff val="-14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859" tIns="165100" rIns="180859" bIns="1651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/>
            <a:t>ESTOQUES            80.025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100" kern="1200"/>
            <a:t>PIS/COFINS	10.175</a:t>
          </a:r>
          <a:endParaRPr lang="en-US" sz="1100" kern="120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100" kern="1200"/>
            <a:t>ICMS		19.800</a:t>
          </a:r>
          <a:endParaRPr lang="en-US" sz="1100" kern="1200"/>
        </a:p>
      </dsp:txBody>
      <dsp:txXfrm>
        <a:off x="0" y="1830679"/>
        <a:ext cx="2292806" cy="1572480"/>
      </dsp:txXfrm>
    </dsp:sp>
    <dsp:sp modelId="{655B5B7B-BDEF-47A9-9A89-15C9D7E8B72F}">
      <dsp:nvSpPr>
        <dsp:cNvPr id="0" name=""/>
        <dsp:cNvSpPr/>
      </dsp:nvSpPr>
      <dsp:spPr>
        <a:xfrm>
          <a:off x="2547563" y="743267"/>
          <a:ext cx="2292806" cy="71"/>
        </a:xfrm>
        <a:prstGeom prst="rect">
          <a:avLst/>
        </a:prstGeom>
        <a:solidFill>
          <a:schemeClr val="accent2">
            <a:tint val="40000"/>
            <a:alpha val="90000"/>
            <a:hueOff val="-231607"/>
            <a:satOff val="-20549"/>
            <a:lumOff val="-21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231607"/>
              <a:satOff val="-20549"/>
              <a:lumOff val="-21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A3C30B-0449-4742-B007-04649E96A882}">
      <dsp:nvSpPr>
        <dsp:cNvPr id="0" name=""/>
        <dsp:cNvSpPr/>
      </dsp:nvSpPr>
      <dsp:spPr>
        <a:xfrm>
          <a:off x="4901511" y="657705"/>
          <a:ext cx="117187" cy="220101"/>
        </a:xfrm>
        <a:prstGeom prst="chevron">
          <a:avLst>
            <a:gd name="adj" fmla="val 90000"/>
          </a:avLst>
        </a:prstGeom>
        <a:solidFill>
          <a:schemeClr val="accent2">
            <a:tint val="40000"/>
            <a:alpha val="90000"/>
            <a:hueOff val="-308809"/>
            <a:satOff val="-27399"/>
            <a:lumOff val="-28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308809"/>
              <a:satOff val="-27399"/>
              <a:lumOff val="-28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04BDF1-8E5C-46FB-A5A2-E48CDB3271A1}">
      <dsp:nvSpPr>
        <dsp:cNvPr id="0" name=""/>
        <dsp:cNvSpPr/>
      </dsp:nvSpPr>
      <dsp:spPr>
        <a:xfrm>
          <a:off x="3165348" y="214685"/>
          <a:ext cx="1057236" cy="1057236"/>
        </a:xfrm>
        <a:prstGeom prst="ellips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027" tIns="41027" rIns="41027" bIns="41027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/>
            <a:t>2</a:t>
          </a:r>
        </a:p>
      </dsp:txBody>
      <dsp:txXfrm>
        <a:off x="3320177" y="369514"/>
        <a:ext cx="747578" cy="747578"/>
      </dsp:txXfrm>
    </dsp:sp>
    <dsp:sp modelId="{F0FF4A86-A28E-4FE2-B908-4EE5E6C335E8}">
      <dsp:nvSpPr>
        <dsp:cNvPr id="0" name=""/>
        <dsp:cNvSpPr/>
      </dsp:nvSpPr>
      <dsp:spPr>
        <a:xfrm>
          <a:off x="2547563" y="1437516"/>
          <a:ext cx="2292806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2">
            <a:tint val="40000"/>
            <a:alpha val="90000"/>
            <a:hueOff val="-386012"/>
            <a:satOff val="-34248"/>
            <a:lumOff val="-35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386012"/>
              <a:satOff val="-34248"/>
              <a:lumOff val="-35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859" tIns="165100" rIns="180859" bIns="1651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/>
            <a:t>FATURAMENTO 220.000,00 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100" kern="1200"/>
            <a:t>IPI 10%		 20.000,00 </a:t>
          </a:r>
          <a:endParaRPr lang="en-US" sz="1100" kern="120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100" kern="1200" dirty="0"/>
            <a:t>PIS 1,65%	 3.300,00 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100" kern="1200"/>
            <a:t>COFINS 7,60%	 15.200,00 </a:t>
          </a:r>
          <a:endParaRPr lang="en-US" sz="1100" kern="120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100" kern="1200"/>
            <a:t>ICMS 18,00%	 36.000,00</a:t>
          </a:r>
          <a:endParaRPr lang="en-US" sz="1100" kern="1200"/>
        </a:p>
      </dsp:txBody>
      <dsp:txXfrm>
        <a:off x="2547563" y="1830636"/>
        <a:ext cx="2292806" cy="1572480"/>
      </dsp:txXfrm>
    </dsp:sp>
    <dsp:sp modelId="{3A2D15D6-DA64-4E06-B06F-9090D955FF0E}">
      <dsp:nvSpPr>
        <dsp:cNvPr id="0" name=""/>
        <dsp:cNvSpPr/>
      </dsp:nvSpPr>
      <dsp:spPr>
        <a:xfrm>
          <a:off x="5095126" y="743286"/>
          <a:ext cx="2292806" cy="72"/>
        </a:xfrm>
        <a:prstGeom prst="rect">
          <a:avLst/>
        </a:prstGeom>
        <a:solidFill>
          <a:schemeClr val="accent2">
            <a:tint val="40000"/>
            <a:alpha val="90000"/>
            <a:hueOff val="-463214"/>
            <a:satOff val="-41098"/>
            <a:lumOff val="-41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463214"/>
              <a:satOff val="-41098"/>
              <a:lumOff val="-41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6B3D09-89B1-4854-A507-6ED090A28167}">
      <dsp:nvSpPr>
        <dsp:cNvPr id="0" name=""/>
        <dsp:cNvSpPr/>
      </dsp:nvSpPr>
      <dsp:spPr>
        <a:xfrm>
          <a:off x="7449074" y="657721"/>
          <a:ext cx="117187" cy="220117"/>
        </a:xfrm>
        <a:prstGeom prst="chevron">
          <a:avLst>
            <a:gd name="adj" fmla="val 90000"/>
          </a:avLst>
        </a:prstGeom>
        <a:solidFill>
          <a:schemeClr val="accent2">
            <a:tint val="40000"/>
            <a:alpha val="90000"/>
            <a:hueOff val="-540417"/>
            <a:satOff val="-47947"/>
            <a:lumOff val="-48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540417"/>
              <a:satOff val="-47947"/>
              <a:lumOff val="-48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89FCA2-8309-4DD8-95B6-AB5494532CBA}">
      <dsp:nvSpPr>
        <dsp:cNvPr id="0" name=""/>
        <dsp:cNvSpPr/>
      </dsp:nvSpPr>
      <dsp:spPr>
        <a:xfrm>
          <a:off x="5712911" y="214704"/>
          <a:ext cx="1057236" cy="1057236"/>
        </a:xfrm>
        <a:prstGeom prst="ellips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027" tIns="41027" rIns="41027" bIns="41027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/>
            <a:t>3</a:t>
          </a:r>
        </a:p>
      </dsp:txBody>
      <dsp:txXfrm>
        <a:off x="5867740" y="369533"/>
        <a:ext cx="747578" cy="747578"/>
      </dsp:txXfrm>
    </dsp:sp>
    <dsp:sp modelId="{74114792-E6F8-4A88-9F3E-5ACCA86E60E1}">
      <dsp:nvSpPr>
        <dsp:cNvPr id="0" name=""/>
        <dsp:cNvSpPr/>
      </dsp:nvSpPr>
      <dsp:spPr>
        <a:xfrm>
          <a:off x="5095126" y="1437559"/>
          <a:ext cx="2292806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2">
            <a:tint val="40000"/>
            <a:alpha val="90000"/>
            <a:hueOff val="-617619"/>
            <a:satOff val="-54797"/>
            <a:lumOff val="-55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617619"/>
              <a:satOff val="-54797"/>
              <a:lumOff val="-5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859" tIns="165100" rIns="180859" bIns="1651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/>
            <a:t>SALÁRIO A PAGAR  3.328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100" kern="1200" dirty="0"/>
            <a:t>INSS a recolher	608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100" kern="1200" dirty="0"/>
            <a:t>IRPF a pagar	63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100" kern="1200" dirty="0"/>
            <a:t>FGTS a pagar	320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100" kern="1200" dirty="0"/>
            <a:t>INSS (CPP)            1.088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100" kern="1200" dirty="0"/>
            <a:t>Prov. Férias e 13o. Sal.  1.052</a:t>
          </a:r>
          <a:endParaRPr lang="en-US" sz="1100" kern="1200" dirty="0"/>
        </a:p>
      </dsp:txBody>
      <dsp:txXfrm>
        <a:off x="5095126" y="1830679"/>
        <a:ext cx="2292806" cy="1572480"/>
      </dsp:txXfrm>
    </dsp:sp>
    <dsp:sp modelId="{8A21859C-678A-481E-9027-B64A9FCE7A07}">
      <dsp:nvSpPr>
        <dsp:cNvPr id="0" name=""/>
        <dsp:cNvSpPr/>
      </dsp:nvSpPr>
      <dsp:spPr>
        <a:xfrm>
          <a:off x="7642689" y="743286"/>
          <a:ext cx="1146403" cy="72"/>
        </a:xfrm>
        <a:prstGeom prst="rect">
          <a:avLst/>
        </a:prstGeom>
        <a:solidFill>
          <a:schemeClr val="accent2">
            <a:tint val="40000"/>
            <a:alpha val="90000"/>
            <a:hueOff val="-694821"/>
            <a:satOff val="-61647"/>
            <a:lumOff val="-62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694821"/>
              <a:satOff val="-61647"/>
              <a:lumOff val="-62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6A091F-50C6-4502-B4FC-18D72B6CBD18}">
      <dsp:nvSpPr>
        <dsp:cNvPr id="0" name=""/>
        <dsp:cNvSpPr/>
      </dsp:nvSpPr>
      <dsp:spPr>
        <a:xfrm>
          <a:off x="8260474" y="214704"/>
          <a:ext cx="1057236" cy="1057236"/>
        </a:xfrm>
        <a:prstGeom prst="ellips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027" tIns="41027" rIns="41027" bIns="41027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/>
            <a:t>4</a:t>
          </a:r>
        </a:p>
      </dsp:txBody>
      <dsp:txXfrm>
        <a:off x="8415303" y="369533"/>
        <a:ext cx="747578" cy="747578"/>
      </dsp:txXfrm>
    </dsp:sp>
    <dsp:sp modelId="{38570AB5-346E-460B-A997-8DDE9381F95C}">
      <dsp:nvSpPr>
        <dsp:cNvPr id="0" name=""/>
        <dsp:cNvSpPr/>
      </dsp:nvSpPr>
      <dsp:spPr>
        <a:xfrm>
          <a:off x="7642689" y="1437559"/>
          <a:ext cx="2292806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859" tIns="165100" rIns="180859" bIns="1651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LAIR              	90.127,94 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100" kern="1200" dirty="0"/>
            <a:t>IRPJ 25% 	23.782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100" kern="1200" dirty="0"/>
            <a:t>CSLL 9%	8.562</a:t>
          </a:r>
          <a:endParaRPr lang="en-US" sz="1100" kern="1200" dirty="0"/>
        </a:p>
      </dsp:txBody>
      <dsp:txXfrm>
        <a:off x="7642689" y="1830679"/>
        <a:ext cx="2292806" cy="15724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LinearArrowProcessNumbered">
  <dgm:title val="Linear Arrow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shape called UpArrowCallout. Also the nodes are connected by an arrow like shape emphasizing the process natur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3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op="equ"/>
      <dgm:constr type="w" for="ch" forName="sibTransComposite" refType="w" refFor="ch" refForName="compositeNode" fact="0"/>
      <dgm:constr type="w" for="des" forName="parTx"/>
      <dgm:constr type="h" for="des" forName="parTx" op="equ"/>
      <dgm:constr type="h" for="des" forName="parSh" op="equ"/>
      <dgm:constr type="w" for="des" forName="nodeText"/>
      <dgm:constr type="h" for="des" forName="nodeText" op="equ"/>
      <dgm:constr type="w" for="des" forName="parSh"/>
      <dgm:constr type="w" for="des" forName="parSh" op="equ"/>
      <dgm:constr type="primFontSz" for="des" forName="parTx" val="26"/>
      <dgm:constr type="primFontSz" for="des" forName="parTx" op="equ"/>
      <dgm:constr type="primFontSz" for="des" forName="parSh" op="equ"/>
      <dgm:constr type="primFontSz" for="des" forName="nodeText" op="equ"/>
      <dgm:constr type="secFontSz" for="des" forName="nodeText" op="equ"/>
      <dgm:constr type="primFontSz" for="des" forName="sibTransNodeCircle" op="equ"/>
      <dgm:constr type="h" for="des" forName="sibTransNodeCircle" op="equ"/>
      <dgm:constr type="w" for="des" forName="sibTransNodeCircle" op="equ"/>
      <dgm:constr type="h" for="des" forName="parTx" refType="primFontSz" refFor="des" refForName="parTx" fact="1.5"/>
      <dgm:constr type="h" for="ch" forName="compositeNode" refType="h"/>
      <dgm:constr type="h" for="des" forName="parSh" refType="w"/>
      <dgm:constr type="h" for="des" forName="nodeText" refType="primFontSz" refFor="des" refForName="parTx" fact="2.1"/>
      <dgm:constr type="h" for="des" forName="parSh" refType="h" refFor="des" refForName="parTx" op="lte" fact="1.2"/>
      <dgm:constr type="h" for="des" forName="parSh" refType="h" refFor="des" refForName="parTx" op="gte" fact="1.2"/>
    </dgm:constrLst>
    <dgm:ruleLst>
      <dgm:rule type="primFontSz" for="des" forName="parSh" val="5" fact="NaN" max="NaN"/>
    </dgm:ruleLst>
    <dgm:forEach name="Name3" axis="ch" ptType="node">
      <dgm:layoutNode name="compositeNode">
        <dgm:alg type="composite"/>
        <dgm:shape xmlns:r="http://schemas.openxmlformats.org/officeDocument/2006/relationships" r:blip="">
          <dgm:adjLst/>
        </dgm:shape>
        <dgm:presOf/>
        <dgm:choose name="Name004">
          <dgm:if name="Name5" axis="self" ptType="node" func="cnt" op="equ" val="0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/>
              <dgm:constr type="t" for="ch" forName="nodeText" refType="b" refFor="ch" refForName="parSh"/>
            </dgm:constrLst>
          </dgm:if>
          <dgm:else name="Name6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 fact="0.9"/>
              <dgm:constr type="t" for="ch" forName="nodeText" refType="b" refFor="ch" refForName="parSh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zOrderOff="1" hideGeom="1">
            <dgm:adjLst/>
          </dgm:shape>
          <dgm:presOf/>
          <dgm:constrLst>
            <dgm:constr type="h" refType="w" op="lte" fact="0.4"/>
            <dgm:constr type="h"/>
          </dgm:constrLst>
          <dgm:ruleLst>
            <dgm:rule type="h" val="INF" fact="NaN" max="NaN"/>
          </dgm:ruleLst>
        </dgm:layoutNode>
        <dgm:layoutNode name="parSh">
          <dgm:alg type="composite"/>
          <dgm:shape xmlns:r="http://schemas.openxmlformats.org/officeDocument/2006/relationships" r:blip="">
            <dgm:adjLst/>
          </dgm:shape>
          <dgm:presOf axis="self" ptType="node"/>
          <dgm:choose name="casesForFirstAndLastNode">
            <dgm:if name="ifFirstNode" axis="self" ptType="node" func="pos" op="equ" val="1">
              <dgm:choose name="removeLineWhenOnlyOneNode">
                <dgm:if name="ifOnlyOneNode" axis="followSib" ptType="node" func="cnt" op="equ" val="0">
                  <dgm:constrLst>
                    <dgm:constr type="h"/>
                    <dgm:constr type="h" for="ch" forName="lineNode" val="0.002"/>
                    <dgm:constr type="w" for="ch" forName="lineNode" refType="w" fact="0"/>
                    <dgm:constr type="w" for="ch" forName="lineArrowNode" refType="w" fact="0"/>
                    <dgm:constr type="h" for="ch" forName="lineArrowNode" refType="h" fact="0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if>
                <dgm:else name="ifMoreThanOneNode">
                  <dgm:constrLst>
                    <dgm:constr type="h"/>
                    <dgm:constr type="h" for="ch" forName="lineNode" val="0.002"/>
                    <dgm:constr type="w" for="ch" forName="lineNode" refType="w" fact="0.4"/>
                    <dgm:constr type="l" for="ch" forName="lineNode" refType="w" fact="0.5"/>
                    <dgm:constr type="w" for="ch" forName="lineArrowNode" refType="w" fact="0.046"/>
                    <dgm:constr type="h" for="ch" forName="lineArrowNode" refType="h" fact="0.18"/>
                    <dgm:constr type="l" for="ch" forName="lineArrowNode" refType="w" fact="0.924"/>
                    <dgm:constr type="t" for="ch" forName="lineArrowNode" refType="h" fact="0.18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else>
              </dgm:choose>
            </dgm:if>
            <dgm:if name="ifLastNode" axis="self" ptType="node" func="revPos" op="equ" val="1">
              <dgm:constrLst>
                <dgm:constr type="h"/>
                <dgm:constr type="h" for="ch" forName="lineNode" val="0.002"/>
                <dgm:constr type="w" for="ch" forName="lineNode" refType="w" fact="0.45"/>
                <dgm:constr type="w" for="ch" forName="lineArrowNode" refType="w" fact="0"/>
                <dgm:constr type="h" for="ch" forName="lineArrowNode" refType="h" fact="0"/>
                <dgm:constr type="ctrY" for="ch" forName="lineNode" refType="ctrY" refFor="ch" refForName="sibTransNodeCircle"/>
                <dgm:constr type="h" for="ch" forName="sibTransNodeCircle" refType="h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if>
            <dgm:else name="allOtherNodes">
              <dgm:constrLst>
                <dgm:constr type="h"/>
                <dgm:constr type="h" for="ch" forName="lineNode" val="0.002"/>
                <dgm:constr type="w" for="ch" forName="lineNode" refType="w" fact="0.9"/>
                <dgm:constr type="w" for="ch" forName="lineArrowNode" refType="w" fact="0.046"/>
                <dgm:constr type="h" for="ch" forName="lineArrowNode" refType="h" fact="0.18"/>
                <dgm:constr type="l" for="ch" forName="lineArrowNode" refType="w" fact="0.924"/>
                <dgm:constr type="t" for="ch" forName="lineArrowNode" refType="h" fact="0.18"/>
                <dgm:constr type="ctrY" for="ch" forName="lineNode" refType="ctrY" refFor="ch" refForName="sibTransNodeCircle"/>
                <dgm:constr type="h" for="ch" forName="sibTransNodeCircle" refType="h" fact="0.9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else>
          </dgm:choose>
          <dgm:layoutNode name="lineNode" styleLbl="alignAccFollowNode1">
            <dgm:alg type="sp"/>
            <dgm:shape xmlns:r="http://schemas.openxmlformats.org/officeDocument/2006/relationships" type="rect" r:blip="">
              <dgm:adjLst/>
            </dgm:shape>
            <dgm:presOf/>
            <dgm:constrLst/>
            <dgm:ruleLst/>
          </dgm:layoutNode>
          <dgm:layoutNode name="lineArrowNode" styleLbl="alignAccFollowNode1">
            <dgm:alg type="sp"/>
            <dgm:shape xmlns:r="http://schemas.openxmlformats.org/officeDocument/2006/relationships" type="chevron" r:blip="">
              <dgm:adjLst>
                <dgm:adj idx="1" val="0.9"/>
              </dgm:adjLst>
            </dgm:shape>
            <dgm:presOf/>
            <dgm:ruleLst/>
          </dgm:layoutNode>
          <dgm:forEach name="Name19" axis="followSib" ptType="sibTrans" hideLastTrans="0" cnt="1">
            <dgm:layoutNode name="sibTransNodeCircle" styleLbl="alignNode1">
              <dgm:varLst>
                <dgm:chMax val="0"/>
                <dgm:bulletEnabled/>
              </dgm:varLst>
              <dgm:presOf axis="self" ptType="sibTrans"/>
              <dgm:alg type="tx">
                <dgm:param type="txAnchorVert" val="mid"/>
                <dgm:param type="txAnchorHorzCh" val="ctr"/>
                <dgm:param type="parTxRTLAlign" val="l"/>
              </dgm:alg>
              <dgm:shape xmlns:r="http://schemas.openxmlformats.org/officeDocument/2006/relationships" type="ellipse" r:blip="">
                <dgm:adjLst/>
              </dgm:shape>
              <dgm:constrLst>
                <dgm:constr type="w" refType="h" op="equ"/>
                <dgm:constr type="primFontSz" val="60"/>
                <dgm:constr type="tMarg" refType="w" fact="0.11"/>
                <dgm:constr type="lMarg" refType="w" fact="0.11"/>
                <dgm:constr type="rMarg" refType="w" fact="0.11"/>
                <dgm:constr type="bMarg" refType="w" fact="0.11"/>
              </dgm:constrLst>
              <dgm:ruleLst>
                <dgm:rule type="primFontSz" val="14" fact="NaN" max="NaN"/>
              </dgm:ruleLst>
            </dgm:layoutNode>
            <dgm:layoutNode name="spacerBetweenCircleAndCallout">
              <dgm:varLst/>
              <dgm:presOf/>
              <dgm:alg type="sp"/>
              <dgm:shape xmlns:r="http://schemas.openxmlformats.org/officeDocument/2006/relationships" r:blip="">
                <dgm:adjLst/>
              </dgm:shape>
              <dgm:constrLst/>
              <dgm:ruleLst/>
            </dgm:layoutNode>
          </dgm:forEach>
          <dgm:presOf/>
          <dgm:ruleLst/>
        </dgm:layoutNode>
        <dgm:layoutNode name="nodeText" styleLbl="alignAccFollowNode1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upArrowCallout" r:blip="">
            <dgm:adjLst>
              <dgm:adj idx="1" val="0.5"/>
              <dgm:adj idx="2" val="0.2"/>
              <dgm:adj idx="3" val="0.2"/>
              <dgm:adj idx="4" val="1"/>
            </dgm:adjLst>
          </dgm:shape>
          <dgm:presOf axis="desOrSelf" ptType="node"/>
          <dgm:constrLst>
            <dgm:constr type="secFontSz" val="16"/>
            <dgm:constr type="primFontSz" val="26"/>
            <dgm:constr type="h"/>
            <dgm:constr type="tMarg" val="13"/>
            <dgm:constr type="lMarg" refType="w" fact="0.2236"/>
            <dgm:constr type="rMarg" refType="w" fact="0.2236"/>
            <dgm:constr type="bMarg" val="13"/>
          </dgm:constrLst>
          <dgm:ruleLst>
            <dgm:rule type="secFontSz" val="11" fact="NaN" max="NaN"/>
            <dgm:rule type="primFontSz" val="11" fact="NaN" max="NaN"/>
            <dgm:rule type="h" val="INF" fact="NaN" max="NaN"/>
          </dgm:ruleLst>
        </dgm:layoutNode>
      </dgm:layoutNode>
      <dgm:forEach name="sibTransForEach" axis="followSib" ptType="sibTrans" cnt="1">
        <dgm:layoutNode name="sibTransComposite" styleLbl="alignAccFollowNode1">
          <dgm:alg type="sp"/>
          <dgm:shape xmlns:r="http://schemas.openxmlformats.org/officeDocument/2006/relationships" r:blip="">
            <dgm:adjLst/>
          </dgm:shape>
          <dgm:ruleLst/>
        </dgm:layoutNode>
        <dgm:ruleLst>
          <dgm:rule type="h" val="INF" fact="NaN" max="NaN"/>
        </dgm:ruleLst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C95E82-32B9-4B91-87C6-5A1D804AB4C7}" type="datetimeFigureOut">
              <a:rPr lang="pt-BR" smtClean="0"/>
              <a:t>27/03/2020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300E03-F21C-4CE3-B862-1C27E66549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5361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9" algn="l" defTabSz="9142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77" algn="l" defTabSz="9142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17" algn="l" defTabSz="9142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56" algn="l" defTabSz="9142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95" algn="l" defTabSz="9142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33" algn="l" defTabSz="9142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72" algn="l" defTabSz="9142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12" algn="l" defTabSz="9142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84D40B-66AC-4426-BB02-5385A5D71B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CE5D2AE-F42D-444E-B049-36AE2C0232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D3ABCC0-24E5-4EB0-A143-46E46AFA9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3EE26-A15F-49CB-B7E0-9279FF851606}" type="datetimeFigureOut">
              <a:rPr lang="pt-BR" smtClean="0"/>
              <a:t>27/03/2020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F0D2522-E176-44ED-9E2D-EC8AF20B3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B9DDEFD-6FCF-477E-97F0-EB28C81EE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9B885-6F14-4661-8FA4-F0BB71210A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1719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414041-77FE-4ED2-A80F-5566DDD1C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7C6C2E9-A073-4FE7-96A9-7B931AD1C1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0B81596-8C1E-4BCF-8701-7844570DF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3EE26-A15F-49CB-B7E0-9279FF851606}" type="datetimeFigureOut">
              <a:rPr lang="pt-BR" smtClean="0"/>
              <a:t>27/03/2020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534FF15-9A65-40B6-967E-62C989B80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EE21044-1CD9-461B-9BD1-AF9B5AC1E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9B885-6F14-4661-8FA4-F0BB71210A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8151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75A91E0-B22F-4199-897C-4D6E822AD5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08791F1-B834-4B28-B084-75C760288D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C8C7F87-258D-4DCC-BA3E-773755992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3EE26-A15F-49CB-B7E0-9279FF851606}" type="datetimeFigureOut">
              <a:rPr lang="pt-BR" smtClean="0"/>
              <a:t>27/03/2020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F4A890B-1EAB-407A-A9BB-6A877FED2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6FE3011-D0D2-4342-AD16-5DB10D3E5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9B885-6F14-4661-8FA4-F0BB71210A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4451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8EE1CC-E1EA-4799-A779-46F804283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C04C771-F06A-4E32-8097-39D47CC9E7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E70E448-1174-4B44-A471-27BF38D77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3EE26-A15F-49CB-B7E0-9279FF851606}" type="datetimeFigureOut">
              <a:rPr lang="pt-BR" smtClean="0"/>
              <a:t>27/03/2020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564DB18-46CD-4A6B-A4DB-94036440E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366738E-CC50-4DF7-B2AB-C3F3880E1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9B885-6F14-4661-8FA4-F0BB71210A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8302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13F09F-EAF4-4B97-9DB7-04D72DD5B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E4D016A-0022-4C07-AFC7-62B32737D7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2400DE9-A5C8-4470-8C94-BCE135749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3EE26-A15F-49CB-B7E0-9279FF851606}" type="datetimeFigureOut">
              <a:rPr lang="pt-BR" smtClean="0"/>
              <a:t>27/03/2020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0D40C03-6F93-40E0-B3F3-7076DE16B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87958C1-D9DA-4507-AEDE-5F09D7BAD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9B885-6F14-4661-8FA4-F0BB71210A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4981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D65BE2-7C10-4336-9C65-6BC65F69F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B0AD0EC-E871-41E1-BB8F-BEE0CC3CEB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505001B-7DEE-4231-9F42-49D741AA16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1CD1FCB-2B16-4DC9-82F8-FBE8670B7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3EE26-A15F-49CB-B7E0-9279FF851606}" type="datetimeFigureOut">
              <a:rPr lang="pt-BR" smtClean="0"/>
              <a:t>27/03/2020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CAA1469-7716-4988-8515-2629E7492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E0081FB-A290-4FEC-905B-314F9BA56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9B885-6F14-4661-8FA4-F0BB71210A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9678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61DE1F-CF72-4C6E-8FC7-23960A1EC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903A96E-448B-4512-ABB4-BD09AF3539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8760137-6C24-43AA-B09B-0D77E69AF7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F326828-B573-4993-B155-B0DDEA90E0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928DC904-8040-4DC4-8AB5-5CB3747379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834881C4-BA20-4599-9098-1956C98AC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3EE26-A15F-49CB-B7E0-9279FF851606}" type="datetimeFigureOut">
              <a:rPr lang="pt-BR" smtClean="0"/>
              <a:t>27/03/2020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B42E045-4D6F-4435-80AE-4FCB51037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78001198-0C21-4F35-96FE-E341506B9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9B885-6F14-4661-8FA4-F0BB71210A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1260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E30803-67AF-4263-8907-FFA753691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D684203-0D6A-48C8-B506-D0005F313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3EE26-A15F-49CB-B7E0-9279FF851606}" type="datetimeFigureOut">
              <a:rPr lang="pt-BR" smtClean="0"/>
              <a:t>27/03/2020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A65305B-3361-48A3-806B-629638A42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30FFA43-7C44-47B3-8BFC-3292E7AEC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9B885-6F14-4661-8FA4-F0BB71210A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077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2570CA9B-A33B-4C4A-A780-D14DA60D9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3EE26-A15F-49CB-B7E0-9279FF851606}" type="datetimeFigureOut">
              <a:rPr lang="pt-BR" smtClean="0"/>
              <a:t>27/03/2020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317EF3FB-CC4F-4B2E-B39F-B94AEEB18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5DC6B2D-BA1E-420B-B5D3-C4A904FAB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9B885-6F14-4661-8FA4-F0BB71210A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6554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737BFA-A2E5-46C2-ACD2-C01A8E5C4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B7F2BB4-B860-452D-BFA3-46B5744BA0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E825D63-DCA3-45B2-AE6E-A3DFEC3BF2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7357811-3755-4F44-B720-1DD382529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3EE26-A15F-49CB-B7E0-9279FF851606}" type="datetimeFigureOut">
              <a:rPr lang="pt-BR" smtClean="0"/>
              <a:t>27/03/2020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A887A11-7B1C-4A7F-9645-29BCA4173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7827993-065E-4BD9-A9D9-4FC39DB67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9B885-6F14-4661-8FA4-F0BB71210A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3501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79FFA6-0ADA-4BA2-B603-18D90E383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63381D23-8362-4D96-8647-FE1A034912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A01776F-DA23-46F2-8247-3A18CCEB86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8A395C9-58F1-4E6D-AF25-11EB16B72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3EE26-A15F-49CB-B7E0-9279FF851606}" type="datetimeFigureOut">
              <a:rPr lang="pt-BR" smtClean="0"/>
              <a:t>27/03/2020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B1F5F14-FD88-47A9-B9D8-DEB7629C9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227BA2D-2DF7-4B93-8DE1-7D5C72FFE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9B885-6F14-4661-8FA4-F0BB71210A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9165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71ACA4D-5295-47F4-B932-8CCFB365E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6828146-A96B-4763-BE7D-7E6B475887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FAFADCA-9CAA-4D18-B632-2D7BFF6411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63EE26-A15F-49CB-B7E0-9279FF851606}" type="datetimeFigureOut">
              <a:rPr lang="pt-BR" smtClean="0"/>
              <a:t>27/03/2020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E68689F-FA4A-45D7-B00E-AAA11B4F0E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C3968B3-4003-44F7-964F-1054621B82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A9B885-6F14-4661-8FA4-F0BB71210A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6968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3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4" Type="http://schemas.openxmlformats.org/officeDocument/2006/relationships/image" Target="../media/image3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Relationship Id="rId6" Type="http://schemas.openxmlformats.org/officeDocument/2006/relationships/image" Target="../media/image35.emf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1.png"/><Relationship Id="rId18" Type="http://schemas.microsoft.com/office/2007/relationships/hdphoto" Target="../media/hdphoto4.wdp"/><Relationship Id="rId3" Type="http://schemas.openxmlformats.org/officeDocument/2006/relationships/image" Target="../media/image14.png"/><Relationship Id="rId21" Type="http://schemas.microsoft.com/office/2007/relationships/hdphoto" Target="../media/hdphoto5.wdp"/><Relationship Id="rId7" Type="http://schemas.openxmlformats.org/officeDocument/2006/relationships/image" Target="../media/image16.jpeg"/><Relationship Id="rId12" Type="http://schemas.microsoft.com/office/2007/relationships/hdphoto" Target="../media/hdphoto2.wdp"/><Relationship Id="rId17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3.jpeg"/><Relationship Id="rId20" Type="http://schemas.openxmlformats.org/officeDocument/2006/relationships/image" Target="../media/image26.png"/><Relationship Id="rId1" Type="http://schemas.openxmlformats.org/officeDocument/2006/relationships/tags" Target="../tags/tag1.xml"/><Relationship Id="rId6" Type="http://schemas.openxmlformats.org/officeDocument/2006/relationships/image" Target="../media/image15.jpeg"/><Relationship Id="rId11" Type="http://schemas.openxmlformats.org/officeDocument/2006/relationships/image" Target="../media/image20.png"/><Relationship Id="rId5" Type="http://schemas.openxmlformats.org/officeDocument/2006/relationships/image" Target="../media/image13.jpeg"/><Relationship Id="rId15" Type="http://schemas.openxmlformats.org/officeDocument/2006/relationships/image" Target="../media/image22.jpeg"/><Relationship Id="rId10" Type="http://schemas.openxmlformats.org/officeDocument/2006/relationships/image" Target="../media/image19.jpeg"/><Relationship Id="rId19" Type="http://schemas.openxmlformats.org/officeDocument/2006/relationships/image" Target="../media/image25.jpeg"/><Relationship Id="rId4" Type="http://schemas.microsoft.com/office/2007/relationships/hdphoto" Target="../media/hdphoto1.wdp"/><Relationship Id="rId9" Type="http://schemas.openxmlformats.org/officeDocument/2006/relationships/image" Target="../media/image18.jpeg"/><Relationship Id="rId14" Type="http://schemas.microsoft.com/office/2007/relationships/hdphoto" Target="../media/hdphoto3.wdp"/><Relationship Id="rId22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0E42565C-E3CC-4EF0-8093-88FCC788A3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2F429C4-ABC9-46FC-818A-B5429CDE4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270325" y="3369273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CEF98E4-3709-4952-8F42-2305CCE34F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374477" y="1040472"/>
            <a:ext cx="6858003" cy="47770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10BCCF5-D685-47FF-B675-647EAEB72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7914" y="857786"/>
            <a:ext cx="8027347" cy="5208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886E5BF-563A-4DDD-80C7-B153A73A4D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5731" y="1420689"/>
            <a:ext cx="7108911" cy="4016621"/>
          </a:xfrm>
        </p:spPr>
        <p:txBody>
          <a:bodyPr anchor="ctr">
            <a:normAutofit/>
          </a:bodyPr>
          <a:lstStyle/>
          <a:p>
            <a:pPr algn="l"/>
            <a:r>
              <a:rPr lang="pt-BR" sz="6600"/>
              <a:t>Contabilidade Tributária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61CB03E-8A60-4379-A71E-EB258B0C0D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03184" y="1845264"/>
            <a:ext cx="3000907" cy="3268794"/>
          </a:xfrm>
        </p:spPr>
        <p:txBody>
          <a:bodyPr anchor="ctr">
            <a:normAutofit/>
          </a:bodyPr>
          <a:lstStyle/>
          <a:p>
            <a:pPr algn="l"/>
            <a:endParaRPr lang="pt-BR" sz="2200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0EE8A42-107A-4D4C-8D56-BBAE95C7F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524009" y="3366125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8FB31359-3405-4136-B5DA-5D9064F13A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0532" y="460109"/>
            <a:ext cx="1685233" cy="705263"/>
          </a:xfrm>
          <a:prstGeom prst="rect">
            <a:avLst/>
          </a:prstGeom>
        </p:spPr>
      </p:pic>
      <p:pic>
        <p:nvPicPr>
          <p:cNvPr id="10" name="Picture 2" descr="Resultado de imagem para USP">
            <a:extLst>
              <a:ext uri="{FF2B5EF4-FFF2-40B4-BE49-F238E27FC236}">
                <a16:creationId xmlns:a16="http://schemas.microsoft.com/office/drawing/2014/main" id="{C575DBFD-CFB8-44B2-8235-319BBED5F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646" y="635627"/>
            <a:ext cx="1047137" cy="42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5492CD6E-CE3B-4154-86EA-306A87A760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3875" y="67450"/>
            <a:ext cx="661012" cy="491211"/>
          </a:xfrm>
          <a:prstGeom prst="rect">
            <a:avLst/>
          </a:prstGeom>
        </p:spPr>
      </p:pic>
      <p:pic>
        <p:nvPicPr>
          <p:cNvPr id="12" name="Picture 2" descr="Resultado de imagem para faculdade de direito usp ribeirão preto">
            <a:extLst>
              <a:ext uri="{FF2B5EF4-FFF2-40B4-BE49-F238E27FC236}">
                <a16:creationId xmlns:a16="http://schemas.microsoft.com/office/drawing/2014/main" id="{E884D40B-D3DB-4980-A44E-E8D0E7013B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731" y="300268"/>
            <a:ext cx="1047137" cy="86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4754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796"/>
    </mc:Choice>
    <mc:Fallback xmlns="">
      <p:transition spd="slow" advTm="117796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1F59AF3D-8E6B-469F-AE35-9F8263831C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033" y="962015"/>
            <a:ext cx="11841939" cy="5495923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B78294B5-C624-4181-8CBA-75AF6655ED7D}"/>
              </a:ext>
            </a:extLst>
          </p:cNvPr>
          <p:cNvSpPr/>
          <p:nvPr/>
        </p:nvSpPr>
        <p:spPr>
          <a:xfrm>
            <a:off x="1469458" y="141258"/>
            <a:ext cx="95803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/>
              <a:t>Demonstrações Contábeis - Marcenaria de José &amp; Filho</a:t>
            </a:r>
            <a:endParaRPr lang="pt-BR" sz="2400" dirty="0"/>
          </a:p>
        </p:txBody>
      </p:sp>
      <p:sp>
        <p:nvSpPr>
          <p:cNvPr id="2" name="Texto Explicativo: Linha com Borda e Ênfase 1">
            <a:extLst>
              <a:ext uri="{FF2B5EF4-FFF2-40B4-BE49-F238E27FC236}">
                <a16:creationId xmlns:a16="http://schemas.microsoft.com/office/drawing/2014/main" id="{D971B267-3661-415D-80CC-42E70D60ED28}"/>
              </a:ext>
            </a:extLst>
          </p:cNvPr>
          <p:cNvSpPr/>
          <p:nvPr/>
        </p:nvSpPr>
        <p:spPr>
          <a:xfrm>
            <a:off x="4812633" y="1617043"/>
            <a:ext cx="4225490" cy="3601000"/>
          </a:xfrm>
          <a:prstGeom prst="accentBorderCallout1">
            <a:avLst>
              <a:gd name="adj1" fmla="val 18750"/>
              <a:gd name="adj2" fmla="val -8333"/>
              <a:gd name="adj3" fmla="val 30628"/>
              <a:gd name="adj4" fmla="val -39016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b="1" dirty="0">
              <a:solidFill>
                <a:schemeClr val="tx1"/>
              </a:solidFill>
            </a:endParaRPr>
          </a:p>
          <a:p>
            <a:pPr algn="ctr"/>
            <a:r>
              <a:rPr lang="pt-BR" b="1" dirty="0">
                <a:solidFill>
                  <a:schemeClr val="tx1"/>
                </a:solidFill>
              </a:rPr>
              <a:t>EVENTO 1:</a:t>
            </a:r>
          </a:p>
          <a:p>
            <a:pPr algn="ctr"/>
            <a:endParaRPr lang="pt-BR" b="1" dirty="0">
              <a:solidFill>
                <a:srgbClr val="0070C0"/>
              </a:solidFill>
            </a:endParaRPr>
          </a:p>
          <a:p>
            <a:pPr algn="ctr"/>
            <a:r>
              <a:rPr lang="pt-BR" b="1" dirty="0">
                <a:solidFill>
                  <a:srgbClr val="0070C0"/>
                </a:solidFill>
              </a:rPr>
              <a:t>Capital Investido</a:t>
            </a:r>
            <a:br>
              <a:rPr lang="pt-BR" dirty="0">
                <a:solidFill>
                  <a:srgbClr val="0070C0"/>
                </a:solidFill>
              </a:rPr>
            </a:br>
            <a:br>
              <a:rPr lang="pt-BR" dirty="0">
                <a:solidFill>
                  <a:srgbClr val="0070C0"/>
                </a:solidFill>
              </a:rPr>
            </a:br>
            <a:r>
              <a:rPr lang="pt-BR" dirty="0">
                <a:solidFill>
                  <a:srgbClr val="0070C0"/>
                </a:solidFill>
              </a:rPr>
              <a:t>Caixa                $ 200.000 </a:t>
            </a:r>
            <a:br>
              <a:rPr lang="pt-BR" dirty="0">
                <a:solidFill>
                  <a:srgbClr val="0070C0"/>
                </a:solidFill>
              </a:rPr>
            </a:br>
            <a:r>
              <a:rPr lang="pt-BR" dirty="0">
                <a:solidFill>
                  <a:srgbClr val="0070C0"/>
                </a:solidFill>
              </a:rPr>
              <a:t>Imóvel             $ 100.000,00 </a:t>
            </a:r>
            <a:br>
              <a:rPr lang="pt-BR" dirty="0">
                <a:solidFill>
                  <a:srgbClr val="0070C0"/>
                </a:solidFill>
              </a:rPr>
            </a:br>
            <a:r>
              <a:rPr lang="pt-BR" dirty="0">
                <a:solidFill>
                  <a:srgbClr val="0070C0"/>
                </a:solidFill>
              </a:rPr>
              <a:t>Máquina       $ 30.000,00 </a:t>
            </a:r>
            <a:br>
              <a:rPr lang="pt-BR" dirty="0">
                <a:solidFill>
                  <a:srgbClr val="0070C0"/>
                </a:solidFill>
              </a:rPr>
            </a:br>
            <a:r>
              <a:rPr lang="pt-BR" dirty="0">
                <a:solidFill>
                  <a:srgbClr val="0070C0"/>
                </a:solidFill>
              </a:rPr>
              <a:t>Veículo            $ 20.000,00 </a:t>
            </a:r>
            <a:br>
              <a:rPr lang="pt-BR" dirty="0">
                <a:solidFill>
                  <a:srgbClr val="0070C0"/>
                </a:solidFill>
              </a:rPr>
            </a:br>
            <a:r>
              <a:rPr lang="pt-BR" dirty="0">
                <a:solidFill>
                  <a:srgbClr val="0070C0"/>
                </a:solidFill>
              </a:rPr>
              <a:t>Computador  $10.000,00 </a:t>
            </a:r>
            <a:br>
              <a:rPr lang="pt-BR" dirty="0">
                <a:solidFill>
                  <a:srgbClr val="0070C0"/>
                </a:solidFill>
              </a:rPr>
            </a:br>
            <a:r>
              <a:rPr lang="pt-BR" dirty="0">
                <a:solidFill>
                  <a:srgbClr val="0070C0"/>
                </a:solidFill>
              </a:rPr>
              <a:t>Software         $ 5.000,00</a:t>
            </a:r>
          </a:p>
          <a:p>
            <a:pPr algn="ctr"/>
            <a:endParaRPr lang="pt-BR" dirty="0">
              <a:solidFill>
                <a:srgbClr val="0070C0"/>
              </a:solidFill>
            </a:endParaRPr>
          </a:p>
          <a:p>
            <a:pPr algn="ctr"/>
            <a:endParaRPr lang="pt-BR" dirty="0">
              <a:solidFill>
                <a:srgbClr val="0070C0"/>
              </a:solidFill>
            </a:endParaRPr>
          </a:p>
          <a:p>
            <a:pPr algn="ctr"/>
            <a:endParaRPr lang="pt-BR" dirty="0">
              <a:solidFill>
                <a:srgbClr val="0070C0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6885D776-BA96-4E56-8E33-645E5D250A67}"/>
              </a:ext>
            </a:extLst>
          </p:cNvPr>
          <p:cNvSpPr/>
          <p:nvPr/>
        </p:nvSpPr>
        <p:spPr>
          <a:xfrm>
            <a:off x="2579569" y="1511167"/>
            <a:ext cx="548640" cy="20116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4163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815"/>
    </mc:Choice>
    <mc:Fallback xmlns="">
      <p:transition spd="slow" advTm="398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1F59AF3D-8E6B-469F-AE35-9F8263831C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033" y="962015"/>
            <a:ext cx="11841939" cy="5495923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B78294B5-C624-4181-8CBA-75AF6655ED7D}"/>
              </a:ext>
            </a:extLst>
          </p:cNvPr>
          <p:cNvSpPr/>
          <p:nvPr/>
        </p:nvSpPr>
        <p:spPr>
          <a:xfrm>
            <a:off x="1469458" y="141258"/>
            <a:ext cx="95803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/>
              <a:t>Demonstrações Contábeis - Marcenaria de José &amp; Filho</a:t>
            </a:r>
            <a:endParaRPr lang="pt-BR" sz="2400" dirty="0"/>
          </a:p>
        </p:txBody>
      </p:sp>
      <p:sp>
        <p:nvSpPr>
          <p:cNvPr id="2" name="Texto Explicativo: Linha com Borda e Ênfase 1">
            <a:extLst>
              <a:ext uri="{FF2B5EF4-FFF2-40B4-BE49-F238E27FC236}">
                <a16:creationId xmlns:a16="http://schemas.microsoft.com/office/drawing/2014/main" id="{D971B267-3661-415D-80CC-42E70D60ED28}"/>
              </a:ext>
            </a:extLst>
          </p:cNvPr>
          <p:cNvSpPr/>
          <p:nvPr/>
        </p:nvSpPr>
        <p:spPr>
          <a:xfrm>
            <a:off x="6487433" y="1684427"/>
            <a:ext cx="5024387" cy="3267777"/>
          </a:xfrm>
          <a:prstGeom prst="accentBorderCallout1">
            <a:avLst>
              <a:gd name="adj1" fmla="val 18750"/>
              <a:gd name="adj2" fmla="val -8333"/>
              <a:gd name="adj3" fmla="val 12065"/>
              <a:gd name="adj4" fmla="val -56068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b="1" dirty="0">
              <a:solidFill>
                <a:schemeClr val="tx1"/>
              </a:solidFill>
            </a:endParaRPr>
          </a:p>
          <a:p>
            <a:pPr algn="ctr"/>
            <a:r>
              <a:rPr lang="pt-BR" b="1" dirty="0">
                <a:solidFill>
                  <a:schemeClr val="tx1"/>
                </a:solidFill>
              </a:rPr>
              <a:t>EVENTO 2:</a:t>
            </a:r>
          </a:p>
          <a:p>
            <a:pPr algn="ctr"/>
            <a:endParaRPr lang="pt-BR" b="1" dirty="0">
              <a:solidFill>
                <a:srgbClr val="0070C0"/>
              </a:solidFill>
            </a:endParaRPr>
          </a:p>
          <a:p>
            <a:pPr algn="ctr"/>
            <a:r>
              <a:rPr lang="pt-BR" b="1" dirty="0">
                <a:solidFill>
                  <a:srgbClr val="0070C0"/>
                </a:solidFill>
              </a:rPr>
              <a:t>Aquisição de madeiras para a produção de móveis, R$ 100.000,00</a:t>
            </a:r>
          </a:p>
          <a:p>
            <a:pPr algn="ctr"/>
            <a:endParaRPr lang="pt-BR" b="1" dirty="0">
              <a:solidFill>
                <a:srgbClr val="0070C0"/>
              </a:solidFill>
            </a:endParaRPr>
          </a:p>
          <a:p>
            <a:pPr algn="ctr"/>
            <a:r>
              <a:rPr lang="pt-BR" b="1" dirty="0">
                <a:solidFill>
                  <a:srgbClr val="0070C0"/>
                </a:solidFill>
              </a:rPr>
              <a:t>Aquisição de materiais utilizados na produção e acabamento de móveis, R$ 10.000,00</a:t>
            </a:r>
          </a:p>
          <a:p>
            <a:pPr algn="ctr"/>
            <a:endParaRPr lang="pt-B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dirty="0">
                <a:solidFill>
                  <a:srgbClr val="FF0000"/>
                </a:solidFill>
              </a:rPr>
              <a:t>Direito de </a:t>
            </a:r>
            <a:r>
              <a:rPr lang="pt-BR" b="1" dirty="0">
                <a:solidFill>
                  <a:srgbClr val="FF0000"/>
                </a:solidFill>
              </a:rPr>
              <a:t>apropriação de créditos </a:t>
            </a:r>
            <a:r>
              <a:rPr lang="pt-BR" dirty="0">
                <a:solidFill>
                  <a:srgbClr val="FF0000"/>
                </a:solidFill>
              </a:rPr>
              <a:t>de</a:t>
            </a:r>
          </a:p>
          <a:p>
            <a:pPr algn="ctr"/>
            <a:r>
              <a:rPr lang="pt-BR" dirty="0">
                <a:solidFill>
                  <a:srgbClr val="FF0000"/>
                </a:solidFill>
              </a:rPr>
              <a:t> PIS/COFINS e ICMS</a:t>
            </a:r>
            <a:endParaRPr lang="pt-B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6885D776-BA96-4E56-8E33-645E5D250A67}"/>
              </a:ext>
            </a:extLst>
          </p:cNvPr>
          <p:cNvSpPr/>
          <p:nvPr/>
        </p:nvSpPr>
        <p:spPr>
          <a:xfrm>
            <a:off x="3124290" y="1511166"/>
            <a:ext cx="523691" cy="10780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3310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293"/>
    </mc:Choice>
    <mc:Fallback xmlns="">
      <p:transition spd="slow" advTm="472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1F59AF3D-8E6B-469F-AE35-9F8263831C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033" y="962015"/>
            <a:ext cx="11841939" cy="5495923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B78294B5-C624-4181-8CBA-75AF6655ED7D}"/>
              </a:ext>
            </a:extLst>
          </p:cNvPr>
          <p:cNvSpPr/>
          <p:nvPr/>
        </p:nvSpPr>
        <p:spPr>
          <a:xfrm>
            <a:off x="1469458" y="141258"/>
            <a:ext cx="95803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/>
              <a:t>Demonstrações Contábeis - Marcenaria de José &amp; Filho</a:t>
            </a:r>
            <a:endParaRPr lang="pt-BR" sz="2400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6885D776-BA96-4E56-8E33-645E5D250A67}"/>
              </a:ext>
            </a:extLst>
          </p:cNvPr>
          <p:cNvSpPr/>
          <p:nvPr/>
        </p:nvSpPr>
        <p:spPr>
          <a:xfrm>
            <a:off x="3634429" y="4817967"/>
            <a:ext cx="446689" cy="92832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Texto Explicativo: Linha 6">
            <a:extLst>
              <a:ext uri="{FF2B5EF4-FFF2-40B4-BE49-F238E27FC236}">
                <a16:creationId xmlns:a16="http://schemas.microsoft.com/office/drawing/2014/main" id="{692291C9-6202-4396-B651-1B29729CE0CA}"/>
              </a:ext>
            </a:extLst>
          </p:cNvPr>
          <p:cNvSpPr/>
          <p:nvPr/>
        </p:nvSpPr>
        <p:spPr>
          <a:xfrm>
            <a:off x="702645" y="1405288"/>
            <a:ext cx="8075596" cy="2023712"/>
          </a:xfrm>
          <a:prstGeom prst="borderCallout1">
            <a:avLst>
              <a:gd name="adj1" fmla="val 99174"/>
              <a:gd name="adj2" fmla="val 49562"/>
              <a:gd name="adj3" fmla="val 169046"/>
              <a:gd name="adj4" fmla="val 38395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EVENTO 3:</a:t>
            </a:r>
          </a:p>
          <a:p>
            <a:pPr algn="ctr"/>
            <a:endParaRPr lang="pt-BR" b="1" dirty="0">
              <a:solidFill>
                <a:srgbClr val="0070C0"/>
              </a:solidFill>
            </a:endParaRPr>
          </a:p>
          <a:p>
            <a:pPr algn="ctr"/>
            <a:r>
              <a:rPr lang="pt-BR" b="1" dirty="0">
                <a:solidFill>
                  <a:srgbClr val="0070C0"/>
                </a:solidFill>
              </a:rPr>
              <a:t>Despesas com salário do carpinteiro no valor R$ 4.000,00</a:t>
            </a:r>
          </a:p>
          <a:p>
            <a:pPr algn="ctr"/>
            <a:endParaRPr lang="pt-BR" b="1" dirty="0">
              <a:solidFill>
                <a:srgbClr val="FF0000"/>
              </a:solidFill>
            </a:endParaRPr>
          </a:p>
          <a:p>
            <a:pPr algn="ctr"/>
            <a:r>
              <a:rPr lang="pt-BR" b="1" dirty="0">
                <a:solidFill>
                  <a:srgbClr val="FF0000"/>
                </a:solidFill>
              </a:rPr>
              <a:t>Apropriação dos tributos incidentes sobre a folha de salários  e </a:t>
            </a:r>
          </a:p>
          <a:p>
            <a:pPr algn="ctr"/>
            <a:r>
              <a:rPr lang="pt-BR" b="1" dirty="0">
                <a:solidFill>
                  <a:srgbClr val="FF0000"/>
                </a:solidFill>
              </a:rPr>
              <a:t>encargos sociais: 11% INSS, IRRF, 8% FGTS, 27,2% CPP, Férias e 13º. Salário </a:t>
            </a:r>
          </a:p>
        </p:txBody>
      </p: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F0282893-CF0F-4548-89C7-1A7848C0ACD8}"/>
              </a:ext>
            </a:extLst>
          </p:cNvPr>
          <p:cNvGrpSpPr/>
          <p:nvPr/>
        </p:nvGrpSpPr>
        <p:grpSpPr>
          <a:xfrm>
            <a:off x="8778241" y="2417144"/>
            <a:ext cx="3238728" cy="1011856"/>
            <a:chOff x="8778241" y="2417144"/>
            <a:chExt cx="3238728" cy="1011856"/>
          </a:xfrm>
        </p:grpSpPr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F4C3ECC1-24C1-4E84-8B21-2E589915B8A4}"/>
                </a:ext>
              </a:extLst>
            </p:cNvPr>
            <p:cNvSpPr/>
            <p:nvPr/>
          </p:nvSpPr>
          <p:spPr>
            <a:xfrm>
              <a:off x="11386686" y="2804679"/>
              <a:ext cx="630283" cy="62432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cxnSp>
          <p:nvCxnSpPr>
            <p:cNvPr id="9" name="Conector reto 8">
              <a:extLst>
                <a:ext uri="{FF2B5EF4-FFF2-40B4-BE49-F238E27FC236}">
                  <a16:creationId xmlns:a16="http://schemas.microsoft.com/office/drawing/2014/main" id="{2C404A2E-A884-443D-92EE-0A17A0F10F33}"/>
                </a:ext>
              </a:extLst>
            </p:cNvPr>
            <p:cNvCxnSpPr>
              <a:cxnSpLocks/>
              <a:stCxn id="7" idx="0"/>
            </p:cNvCxnSpPr>
            <p:nvPr/>
          </p:nvCxnSpPr>
          <p:spPr>
            <a:xfrm>
              <a:off x="8778241" y="2417144"/>
              <a:ext cx="2608445" cy="78806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Imagem 18">
            <a:extLst>
              <a:ext uri="{FF2B5EF4-FFF2-40B4-BE49-F238E27FC236}">
                <a16:creationId xmlns:a16="http://schemas.microsoft.com/office/drawing/2014/main" id="{67A5AA18-B830-48F0-B00E-277F50C613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7995" y="3388181"/>
            <a:ext cx="4041716" cy="3110583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88744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1201"/>
    </mc:Choice>
    <mc:Fallback xmlns="">
      <p:transition spd="slow" advTm="1912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1F59AF3D-8E6B-469F-AE35-9F8263831C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033" y="962015"/>
            <a:ext cx="11841939" cy="5495923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B78294B5-C624-4181-8CBA-75AF6655ED7D}"/>
              </a:ext>
            </a:extLst>
          </p:cNvPr>
          <p:cNvSpPr/>
          <p:nvPr/>
        </p:nvSpPr>
        <p:spPr>
          <a:xfrm>
            <a:off x="1469458" y="141258"/>
            <a:ext cx="95803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/>
              <a:t>Demonstrações Contábeis - Marcenaria de José &amp; Filho</a:t>
            </a:r>
            <a:endParaRPr lang="pt-BR" sz="2400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6885D776-BA96-4E56-8E33-645E5D250A67}"/>
              </a:ext>
            </a:extLst>
          </p:cNvPr>
          <p:cNvSpPr/>
          <p:nvPr/>
        </p:nvSpPr>
        <p:spPr>
          <a:xfrm>
            <a:off x="3990564" y="3980569"/>
            <a:ext cx="446689" cy="30267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Texto Explicativo: Linha 6">
            <a:extLst>
              <a:ext uri="{FF2B5EF4-FFF2-40B4-BE49-F238E27FC236}">
                <a16:creationId xmlns:a16="http://schemas.microsoft.com/office/drawing/2014/main" id="{692291C9-6202-4396-B651-1B29729CE0CA}"/>
              </a:ext>
            </a:extLst>
          </p:cNvPr>
          <p:cNvSpPr/>
          <p:nvPr/>
        </p:nvSpPr>
        <p:spPr>
          <a:xfrm>
            <a:off x="731521" y="2351657"/>
            <a:ext cx="7738712" cy="1051560"/>
          </a:xfrm>
          <a:prstGeom prst="borderCallout1">
            <a:avLst>
              <a:gd name="adj1" fmla="val 99174"/>
              <a:gd name="adj2" fmla="val 49562"/>
              <a:gd name="adj3" fmla="val 154401"/>
              <a:gd name="adj4" fmla="val 45858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EVENTO 4:</a:t>
            </a:r>
          </a:p>
          <a:p>
            <a:pPr algn="ctr"/>
            <a:r>
              <a:rPr lang="pt-BR" b="1" dirty="0">
                <a:solidFill>
                  <a:srgbClr val="0070C0"/>
                </a:solidFill>
              </a:rPr>
              <a:t>Despesas operacionais contabilizadas (Energia, Água, IPTU, Honorários da Contabilidade)  no valor de R$ 2.900</a:t>
            </a:r>
          </a:p>
        </p:txBody>
      </p: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F0282893-CF0F-4548-89C7-1A7848C0ACD8}"/>
              </a:ext>
            </a:extLst>
          </p:cNvPr>
          <p:cNvGrpSpPr/>
          <p:nvPr/>
        </p:nvGrpSpPr>
        <p:grpSpPr>
          <a:xfrm>
            <a:off x="8470239" y="2630914"/>
            <a:ext cx="3546735" cy="246529"/>
            <a:chOff x="8470233" y="2630908"/>
            <a:chExt cx="3546735" cy="246529"/>
          </a:xfrm>
        </p:grpSpPr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F4C3ECC1-24C1-4E84-8B21-2E589915B8A4}"/>
                </a:ext>
              </a:extLst>
            </p:cNvPr>
            <p:cNvSpPr/>
            <p:nvPr/>
          </p:nvSpPr>
          <p:spPr>
            <a:xfrm>
              <a:off x="9047749" y="2630908"/>
              <a:ext cx="2969219" cy="19357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cxnSp>
          <p:nvCxnSpPr>
            <p:cNvPr id="9" name="Conector reto 8">
              <a:extLst>
                <a:ext uri="{FF2B5EF4-FFF2-40B4-BE49-F238E27FC236}">
                  <a16:creationId xmlns:a16="http://schemas.microsoft.com/office/drawing/2014/main" id="{2C404A2E-A884-443D-92EE-0A17A0F10F33}"/>
                </a:ext>
              </a:extLst>
            </p:cNvPr>
            <p:cNvCxnSpPr>
              <a:cxnSpLocks/>
              <a:stCxn id="7" idx="0"/>
              <a:endCxn id="6" idx="1"/>
            </p:cNvCxnSpPr>
            <p:nvPr/>
          </p:nvCxnSpPr>
          <p:spPr>
            <a:xfrm flipV="1">
              <a:off x="8470233" y="2727694"/>
              <a:ext cx="577516" cy="14974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2843033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062"/>
    </mc:Choice>
    <mc:Fallback xmlns="">
      <p:transition spd="slow" advTm="270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1F59AF3D-8E6B-469F-AE35-9F8263831C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033" y="962015"/>
            <a:ext cx="11841939" cy="5495923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B78294B5-C624-4181-8CBA-75AF6655ED7D}"/>
              </a:ext>
            </a:extLst>
          </p:cNvPr>
          <p:cNvSpPr/>
          <p:nvPr/>
        </p:nvSpPr>
        <p:spPr>
          <a:xfrm>
            <a:off x="1469458" y="141258"/>
            <a:ext cx="95803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/>
              <a:t>Demonstrações Contábeis - Marcenaria de José &amp; Filho</a:t>
            </a:r>
            <a:endParaRPr lang="pt-BR" sz="2400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6885D776-BA96-4E56-8E33-645E5D250A67}"/>
              </a:ext>
            </a:extLst>
          </p:cNvPr>
          <p:cNvSpPr/>
          <p:nvPr/>
        </p:nvSpPr>
        <p:spPr>
          <a:xfrm>
            <a:off x="4377538" y="3961318"/>
            <a:ext cx="446689" cy="30267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Texto Explicativo: Linha 6">
            <a:extLst>
              <a:ext uri="{FF2B5EF4-FFF2-40B4-BE49-F238E27FC236}">
                <a16:creationId xmlns:a16="http://schemas.microsoft.com/office/drawing/2014/main" id="{692291C9-6202-4396-B651-1B29729CE0CA}"/>
              </a:ext>
            </a:extLst>
          </p:cNvPr>
          <p:cNvSpPr/>
          <p:nvPr/>
        </p:nvSpPr>
        <p:spPr>
          <a:xfrm>
            <a:off x="3957499" y="1464733"/>
            <a:ext cx="3950368" cy="1938484"/>
          </a:xfrm>
          <a:prstGeom prst="borderCallout1">
            <a:avLst>
              <a:gd name="adj1" fmla="val 99174"/>
              <a:gd name="adj2" fmla="val 49562"/>
              <a:gd name="adj3" fmla="val 128871"/>
              <a:gd name="adj4" fmla="val 16100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tx1"/>
                </a:solidFill>
              </a:rPr>
              <a:t>EVENTO 5:</a:t>
            </a:r>
          </a:p>
          <a:p>
            <a:pPr algn="ctr"/>
            <a:endParaRPr lang="pt-BR" sz="1400" b="1" dirty="0">
              <a:solidFill>
                <a:schemeClr val="tx1"/>
              </a:solidFill>
            </a:endParaRPr>
          </a:p>
          <a:p>
            <a:pPr algn="ctr"/>
            <a:r>
              <a:rPr lang="pt-BR" sz="1400" b="1" dirty="0">
                <a:solidFill>
                  <a:srgbClr val="0070C0"/>
                </a:solidFill>
              </a:rPr>
              <a:t>A empresa recebeu uma multa ambiental no valor de R$ 5.000,00</a:t>
            </a:r>
          </a:p>
          <a:p>
            <a:pPr algn="ctr"/>
            <a:endParaRPr lang="pt-BR" sz="1400" b="1" dirty="0">
              <a:solidFill>
                <a:srgbClr val="FF0000"/>
              </a:solidFill>
            </a:endParaRPr>
          </a:p>
          <a:p>
            <a:pPr algn="ctr"/>
            <a:r>
              <a:rPr lang="pt-BR" sz="1400" b="1" dirty="0">
                <a:solidFill>
                  <a:srgbClr val="FF0000"/>
                </a:solidFill>
              </a:rPr>
              <a:t>Multas não consideradas como despesas dedutíveis para a apuração do IRPJ e da CSLL.</a:t>
            </a:r>
          </a:p>
        </p:txBody>
      </p: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F0282893-CF0F-4548-89C7-1A7848C0ACD8}"/>
              </a:ext>
            </a:extLst>
          </p:cNvPr>
          <p:cNvGrpSpPr/>
          <p:nvPr/>
        </p:nvGrpSpPr>
        <p:grpSpPr>
          <a:xfrm>
            <a:off x="7907867" y="2433981"/>
            <a:ext cx="4214978" cy="1375177"/>
            <a:chOff x="7801990" y="1449303"/>
            <a:chExt cx="4214978" cy="1375177"/>
          </a:xfrm>
        </p:grpSpPr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F4C3ECC1-24C1-4E84-8B21-2E589915B8A4}"/>
                </a:ext>
              </a:extLst>
            </p:cNvPr>
            <p:cNvSpPr/>
            <p:nvPr/>
          </p:nvSpPr>
          <p:spPr>
            <a:xfrm>
              <a:off x="9047749" y="2630908"/>
              <a:ext cx="2969219" cy="19357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cxnSp>
          <p:nvCxnSpPr>
            <p:cNvPr id="9" name="Conector reto 8">
              <a:extLst>
                <a:ext uri="{FF2B5EF4-FFF2-40B4-BE49-F238E27FC236}">
                  <a16:creationId xmlns:a16="http://schemas.microsoft.com/office/drawing/2014/main" id="{2C404A2E-A884-443D-92EE-0A17A0F10F33}"/>
                </a:ext>
              </a:extLst>
            </p:cNvPr>
            <p:cNvCxnSpPr>
              <a:cxnSpLocks/>
              <a:stCxn id="7" idx="0"/>
              <a:endCxn id="6" idx="1"/>
            </p:cNvCxnSpPr>
            <p:nvPr/>
          </p:nvCxnSpPr>
          <p:spPr>
            <a:xfrm>
              <a:off x="7801990" y="1449303"/>
              <a:ext cx="1245759" cy="12783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357643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760"/>
    </mc:Choice>
    <mc:Fallback xmlns="">
      <p:transition spd="slow" advTm="637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1F59AF3D-8E6B-469F-AE35-9F8263831C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033" y="945082"/>
            <a:ext cx="11841939" cy="5495923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B78294B5-C624-4181-8CBA-75AF6655ED7D}"/>
              </a:ext>
            </a:extLst>
          </p:cNvPr>
          <p:cNvSpPr/>
          <p:nvPr/>
        </p:nvSpPr>
        <p:spPr>
          <a:xfrm>
            <a:off x="1469458" y="141258"/>
            <a:ext cx="95803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/>
              <a:t>Demonstrações Contábeis - Marcenaria de José &amp; Filho</a:t>
            </a:r>
            <a:endParaRPr lang="pt-BR" sz="2400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6885D776-BA96-4E56-8E33-645E5D250A67}"/>
              </a:ext>
            </a:extLst>
          </p:cNvPr>
          <p:cNvSpPr/>
          <p:nvPr/>
        </p:nvSpPr>
        <p:spPr>
          <a:xfrm>
            <a:off x="5234187" y="4269326"/>
            <a:ext cx="617979" cy="53007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Texto Explicativo: Linha 6">
            <a:extLst>
              <a:ext uri="{FF2B5EF4-FFF2-40B4-BE49-F238E27FC236}">
                <a16:creationId xmlns:a16="http://schemas.microsoft.com/office/drawing/2014/main" id="{692291C9-6202-4396-B651-1B29729CE0CA}"/>
              </a:ext>
            </a:extLst>
          </p:cNvPr>
          <p:cNvSpPr/>
          <p:nvPr/>
        </p:nvSpPr>
        <p:spPr>
          <a:xfrm>
            <a:off x="481264" y="1998134"/>
            <a:ext cx="3193270" cy="1947333"/>
          </a:xfrm>
          <a:prstGeom prst="borderCallout1">
            <a:avLst>
              <a:gd name="adj1" fmla="val 49923"/>
              <a:gd name="adj2" fmla="val 99674"/>
              <a:gd name="adj3" fmla="val 115930"/>
              <a:gd name="adj4" fmla="val 160396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1200" b="1" dirty="0">
              <a:solidFill>
                <a:schemeClr val="tx1"/>
              </a:solidFill>
            </a:endParaRPr>
          </a:p>
          <a:p>
            <a:pPr algn="ctr"/>
            <a:r>
              <a:rPr lang="pt-BR" sz="1200" b="1" dirty="0">
                <a:solidFill>
                  <a:schemeClr val="tx1"/>
                </a:solidFill>
              </a:rPr>
              <a:t>EVENTO 6:</a:t>
            </a:r>
          </a:p>
          <a:p>
            <a:pPr algn="ctr"/>
            <a:endParaRPr lang="pt-BR" sz="1200" b="1" dirty="0">
              <a:solidFill>
                <a:schemeClr val="tx1"/>
              </a:solidFill>
            </a:endParaRPr>
          </a:p>
          <a:p>
            <a:pPr algn="ctr"/>
            <a:r>
              <a:rPr lang="pt-BR" sz="1200" b="1" dirty="0">
                <a:solidFill>
                  <a:srgbClr val="0070C0"/>
                </a:solidFill>
              </a:rPr>
              <a:t>Realizou a venda de mercadoria, conforme NF, no valor R$ 220.000,00, a prazo</a:t>
            </a:r>
          </a:p>
          <a:p>
            <a:pPr algn="ctr"/>
            <a:endParaRPr lang="pt-BR" sz="1200" b="1" dirty="0">
              <a:solidFill>
                <a:srgbClr val="0070C0"/>
              </a:solidFill>
            </a:endParaRPr>
          </a:p>
          <a:p>
            <a:pPr algn="ctr"/>
            <a:r>
              <a:rPr lang="pt-BR" sz="1200" b="1" dirty="0">
                <a:solidFill>
                  <a:srgbClr val="FF0000"/>
                </a:solidFill>
              </a:rPr>
              <a:t>Apropriação dos tributos incidentes: IPI, PIS, COFINS e ICMS</a:t>
            </a:r>
          </a:p>
          <a:p>
            <a:pPr algn="ctr"/>
            <a:endParaRPr lang="pt-BR" sz="1200" b="1" dirty="0">
              <a:solidFill>
                <a:srgbClr val="FF0000"/>
              </a:solidFill>
            </a:endParaRPr>
          </a:p>
        </p:txBody>
      </p: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F0282893-CF0F-4548-89C7-1A7848C0ACD8}"/>
              </a:ext>
            </a:extLst>
          </p:cNvPr>
          <p:cNvGrpSpPr/>
          <p:nvPr/>
        </p:nvGrpSpPr>
        <p:grpSpPr>
          <a:xfrm>
            <a:off x="3674540" y="1344017"/>
            <a:ext cx="8342435" cy="1627784"/>
            <a:chOff x="3568657" y="359345"/>
            <a:chExt cx="8342435" cy="1627784"/>
          </a:xfrm>
        </p:grpSpPr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F4C3ECC1-24C1-4E84-8B21-2E589915B8A4}"/>
                </a:ext>
              </a:extLst>
            </p:cNvPr>
            <p:cNvSpPr/>
            <p:nvPr/>
          </p:nvSpPr>
          <p:spPr>
            <a:xfrm>
              <a:off x="8941873" y="359345"/>
              <a:ext cx="2969219" cy="88271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cxnSp>
          <p:nvCxnSpPr>
            <p:cNvPr id="9" name="Conector reto 8">
              <a:extLst>
                <a:ext uri="{FF2B5EF4-FFF2-40B4-BE49-F238E27FC236}">
                  <a16:creationId xmlns:a16="http://schemas.microsoft.com/office/drawing/2014/main" id="{2C404A2E-A884-443D-92EE-0A17A0F10F33}"/>
                </a:ext>
              </a:extLst>
            </p:cNvPr>
            <p:cNvCxnSpPr>
              <a:cxnSpLocks/>
              <a:stCxn id="10" idx="3"/>
              <a:endCxn id="6" idx="1"/>
            </p:cNvCxnSpPr>
            <p:nvPr/>
          </p:nvCxnSpPr>
          <p:spPr>
            <a:xfrm>
              <a:off x="5293896" y="769738"/>
              <a:ext cx="3647977" cy="3096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3BB2E83E-52DA-48B3-BCAE-E43647894873}"/>
                </a:ext>
              </a:extLst>
            </p:cNvPr>
            <p:cNvSpPr/>
            <p:nvPr/>
          </p:nvSpPr>
          <p:spPr>
            <a:xfrm>
              <a:off x="4669141" y="665938"/>
              <a:ext cx="624755" cy="207599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cxnSp>
          <p:nvCxnSpPr>
            <p:cNvPr id="13" name="Conector reto 12">
              <a:extLst>
                <a:ext uri="{FF2B5EF4-FFF2-40B4-BE49-F238E27FC236}">
                  <a16:creationId xmlns:a16="http://schemas.microsoft.com/office/drawing/2014/main" id="{5D76A3A0-6E83-421F-984C-4F521A9B58C5}"/>
                </a:ext>
              </a:extLst>
            </p:cNvPr>
            <p:cNvCxnSpPr>
              <a:cxnSpLocks/>
              <a:stCxn id="7" idx="0"/>
            </p:cNvCxnSpPr>
            <p:nvPr/>
          </p:nvCxnSpPr>
          <p:spPr>
            <a:xfrm flipV="1">
              <a:off x="3568657" y="769739"/>
              <a:ext cx="1100484" cy="121739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4053069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585"/>
    </mc:Choice>
    <mc:Fallback xmlns="">
      <p:transition spd="slow" advTm="975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1F59AF3D-8E6B-469F-AE35-9F8263831C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033" y="945082"/>
            <a:ext cx="11841939" cy="5495923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B78294B5-C624-4181-8CBA-75AF6655ED7D}"/>
              </a:ext>
            </a:extLst>
          </p:cNvPr>
          <p:cNvSpPr/>
          <p:nvPr/>
        </p:nvSpPr>
        <p:spPr>
          <a:xfrm>
            <a:off x="1469458" y="141258"/>
            <a:ext cx="95803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/>
              <a:t>Demonstrações Contábeis - Marcenaria de José &amp; Filho</a:t>
            </a:r>
            <a:endParaRPr lang="pt-BR" sz="2400" dirty="0"/>
          </a:p>
        </p:txBody>
      </p:sp>
      <p:sp>
        <p:nvSpPr>
          <p:cNvPr id="7" name="Texto Explicativo: Linha 6">
            <a:extLst>
              <a:ext uri="{FF2B5EF4-FFF2-40B4-BE49-F238E27FC236}">
                <a16:creationId xmlns:a16="http://schemas.microsoft.com/office/drawing/2014/main" id="{692291C9-6202-4396-B651-1B29729CE0CA}"/>
              </a:ext>
            </a:extLst>
          </p:cNvPr>
          <p:cNvSpPr/>
          <p:nvPr/>
        </p:nvSpPr>
        <p:spPr>
          <a:xfrm>
            <a:off x="481264" y="2565400"/>
            <a:ext cx="3193270" cy="1109133"/>
          </a:xfrm>
          <a:prstGeom prst="borderCallout1">
            <a:avLst>
              <a:gd name="adj1" fmla="val 49923"/>
              <a:gd name="adj2" fmla="val 99674"/>
              <a:gd name="adj3" fmla="val -65268"/>
              <a:gd name="adj4" fmla="val 165964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1200" b="1" dirty="0">
              <a:solidFill>
                <a:schemeClr val="tx1"/>
              </a:solidFill>
            </a:endParaRPr>
          </a:p>
          <a:p>
            <a:pPr algn="ctr"/>
            <a:r>
              <a:rPr lang="pt-BR" sz="1200" b="1" dirty="0">
                <a:solidFill>
                  <a:schemeClr val="tx1"/>
                </a:solidFill>
              </a:rPr>
              <a:t>EVENTO 7:</a:t>
            </a:r>
          </a:p>
          <a:p>
            <a:pPr algn="ctr"/>
            <a:endParaRPr lang="pt-BR" sz="1200" b="1" dirty="0">
              <a:solidFill>
                <a:schemeClr val="tx1"/>
              </a:solidFill>
            </a:endParaRPr>
          </a:p>
          <a:p>
            <a:pPr algn="ctr"/>
            <a:r>
              <a:rPr lang="pt-BR" sz="1200" b="1" dirty="0">
                <a:solidFill>
                  <a:srgbClr val="0070C0"/>
                </a:solidFill>
              </a:rPr>
              <a:t>Baixa do custo do produto vendido </a:t>
            </a:r>
          </a:p>
          <a:p>
            <a:pPr algn="ctr"/>
            <a:r>
              <a:rPr lang="pt-BR" sz="1200" b="1" dirty="0">
                <a:solidFill>
                  <a:srgbClr val="0070C0"/>
                </a:solidFill>
              </a:rPr>
              <a:t>(50% dos estoques) </a:t>
            </a:r>
          </a:p>
          <a:p>
            <a:pPr algn="ctr"/>
            <a:endParaRPr lang="pt-BR" sz="1200" b="1" dirty="0">
              <a:solidFill>
                <a:srgbClr val="FF0000"/>
              </a:solidFill>
            </a:endParaRPr>
          </a:p>
        </p:txBody>
      </p: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F0282893-CF0F-4548-89C7-1A7848C0ACD8}"/>
              </a:ext>
            </a:extLst>
          </p:cNvPr>
          <p:cNvGrpSpPr/>
          <p:nvPr/>
        </p:nvGrpSpPr>
        <p:grpSpPr>
          <a:xfrm>
            <a:off x="5765807" y="1740916"/>
            <a:ext cx="6251169" cy="765223"/>
            <a:chOff x="4550791" y="665938"/>
            <a:chExt cx="6251169" cy="765223"/>
          </a:xfrm>
        </p:grpSpPr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F4C3ECC1-24C1-4E84-8B21-2E589915B8A4}"/>
                </a:ext>
              </a:extLst>
            </p:cNvPr>
            <p:cNvSpPr/>
            <p:nvPr/>
          </p:nvSpPr>
          <p:spPr>
            <a:xfrm>
              <a:off x="7744062" y="1244894"/>
              <a:ext cx="3057898" cy="186267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cxnSp>
          <p:nvCxnSpPr>
            <p:cNvPr id="9" name="Conector reto 8">
              <a:extLst>
                <a:ext uri="{FF2B5EF4-FFF2-40B4-BE49-F238E27FC236}">
                  <a16:creationId xmlns:a16="http://schemas.microsoft.com/office/drawing/2014/main" id="{2C404A2E-A884-443D-92EE-0A17A0F10F33}"/>
                </a:ext>
              </a:extLst>
            </p:cNvPr>
            <p:cNvCxnSpPr>
              <a:cxnSpLocks/>
              <a:stCxn id="10" idx="3"/>
              <a:endCxn id="6" idx="1"/>
            </p:cNvCxnSpPr>
            <p:nvPr/>
          </p:nvCxnSpPr>
          <p:spPr>
            <a:xfrm>
              <a:off x="5293897" y="777617"/>
              <a:ext cx="2450165" cy="56041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3BB2E83E-52DA-48B3-BCAE-E43647894873}"/>
                </a:ext>
              </a:extLst>
            </p:cNvPr>
            <p:cNvSpPr/>
            <p:nvPr/>
          </p:nvSpPr>
          <p:spPr>
            <a:xfrm>
              <a:off x="4550791" y="665938"/>
              <a:ext cx="743106" cy="223357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819952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778"/>
    </mc:Choice>
    <mc:Fallback xmlns="">
      <p:transition spd="slow" advTm="187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1F59AF3D-8E6B-469F-AE35-9F8263831C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033" y="945082"/>
            <a:ext cx="11841939" cy="5495923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B78294B5-C624-4181-8CBA-75AF6655ED7D}"/>
              </a:ext>
            </a:extLst>
          </p:cNvPr>
          <p:cNvSpPr/>
          <p:nvPr/>
        </p:nvSpPr>
        <p:spPr>
          <a:xfrm>
            <a:off x="1469458" y="141258"/>
            <a:ext cx="95803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/>
              <a:t>Demonstrações Contábeis - Marcenaria de José &amp; Filho</a:t>
            </a:r>
            <a:endParaRPr lang="pt-BR" sz="2400" dirty="0"/>
          </a:p>
        </p:txBody>
      </p:sp>
      <p:sp>
        <p:nvSpPr>
          <p:cNvPr id="7" name="Texto Explicativo: Linha 6">
            <a:extLst>
              <a:ext uri="{FF2B5EF4-FFF2-40B4-BE49-F238E27FC236}">
                <a16:creationId xmlns:a16="http://schemas.microsoft.com/office/drawing/2014/main" id="{692291C9-6202-4396-B651-1B29729CE0CA}"/>
              </a:ext>
            </a:extLst>
          </p:cNvPr>
          <p:cNvSpPr/>
          <p:nvPr/>
        </p:nvSpPr>
        <p:spPr>
          <a:xfrm>
            <a:off x="1469455" y="3759200"/>
            <a:ext cx="3449677" cy="1659467"/>
          </a:xfrm>
          <a:prstGeom prst="borderCallout1">
            <a:avLst>
              <a:gd name="adj1" fmla="val -587"/>
              <a:gd name="adj2" fmla="val 49851"/>
              <a:gd name="adj3" fmla="val -32615"/>
              <a:gd name="adj4" fmla="val 97243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1200" b="1" dirty="0">
              <a:solidFill>
                <a:schemeClr val="tx1"/>
              </a:solidFill>
            </a:endParaRPr>
          </a:p>
          <a:p>
            <a:pPr algn="ctr"/>
            <a:r>
              <a:rPr lang="pt-BR" sz="1200" b="1" dirty="0">
                <a:solidFill>
                  <a:schemeClr val="tx1"/>
                </a:solidFill>
              </a:rPr>
              <a:t>EVENTO 8:</a:t>
            </a:r>
          </a:p>
          <a:p>
            <a:pPr algn="ctr"/>
            <a:endParaRPr lang="pt-BR" sz="1200" b="1" dirty="0">
              <a:solidFill>
                <a:schemeClr val="tx1"/>
              </a:solidFill>
            </a:endParaRPr>
          </a:p>
          <a:p>
            <a:pPr algn="ctr"/>
            <a:r>
              <a:rPr lang="pt-BR" sz="1200" b="1" dirty="0">
                <a:solidFill>
                  <a:srgbClr val="0070C0"/>
                </a:solidFill>
              </a:rPr>
              <a:t>Contabilização da depreciação dos ativos imobilizados</a:t>
            </a:r>
          </a:p>
          <a:p>
            <a:pPr algn="ctr"/>
            <a:endParaRPr lang="pt-BR" sz="1200" b="1" dirty="0">
              <a:solidFill>
                <a:srgbClr val="0070C0"/>
              </a:solidFill>
            </a:endParaRPr>
          </a:p>
          <a:p>
            <a:pPr algn="ctr"/>
            <a:r>
              <a:rPr lang="pt-BR" sz="1200" b="1" dirty="0">
                <a:solidFill>
                  <a:srgbClr val="0070C0"/>
                </a:solidFill>
              </a:rPr>
              <a:t>(Taxas de depreciação: 4% Edifício, 10% Veículo e máquina e 20% computador)</a:t>
            </a:r>
          </a:p>
          <a:p>
            <a:pPr algn="ctr"/>
            <a:endParaRPr lang="pt-BR" sz="1200" b="1" dirty="0">
              <a:solidFill>
                <a:srgbClr val="FF0000"/>
              </a:solidFill>
            </a:endParaRPr>
          </a:p>
        </p:txBody>
      </p: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F0282893-CF0F-4548-89C7-1A7848C0ACD8}"/>
              </a:ext>
            </a:extLst>
          </p:cNvPr>
          <p:cNvGrpSpPr/>
          <p:nvPr/>
        </p:nvGrpSpPr>
        <p:grpSpPr>
          <a:xfrm>
            <a:off x="1540939" y="3058166"/>
            <a:ext cx="10476035" cy="438573"/>
            <a:chOff x="325924" y="1983188"/>
            <a:chExt cx="10476035" cy="438573"/>
          </a:xfrm>
        </p:grpSpPr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F4C3ECC1-24C1-4E84-8B21-2E589915B8A4}"/>
                </a:ext>
              </a:extLst>
            </p:cNvPr>
            <p:cNvSpPr/>
            <p:nvPr/>
          </p:nvSpPr>
          <p:spPr>
            <a:xfrm>
              <a:off x="7919092" y="2260894"/>
              <a:ext cx="2882867" cy="160867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cxnSp>
          <p:nvCxnSpPr>
            <p:cNvPr id="9" name="Conector reto 8">
              <a:extLst>
                <a:ext uri="{FF2B5EF4-FFF2-40B4-BE49-F238E27FC236}">
                  <a16:creationId xmlns:a16="http://schemas.microsoft.com/office/drawing/2014/main" id="{2C404A2E-A884-443D-92EE-0A17A0F10F33}"/>
                </a:ext>
              </a:extLst>
            </p:cNvPr>
            <p:cNvCxnSpPr>
              <a:cxnSpLocks/>
              <a:stCxn id="10" idx="3"/>
              <a:endCxn id="6" idx="1"/>
            </p:cNvCxnSpPr>
            <p:nvPr/>
          </p:nvCxnSpPr>
          <p:spPr>
            <a:xfrm>
              <a:off x="7070470" y="2058542"/>
              <a:ext cx="848622" cy="28278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3BB2E83E-52DA-48B3-BCAE-E43647894873}"/>
                </a:ext>
              </a:extLst>
            </p:cNvPr>
            <p:cNvSpPr/>
            <p:nvPr/>
          </p:nvSpPr>
          <p:spPr>
            <a:xfrm>
              <a:off x="325924" y="1983188"/>
              <a:ext cx="6744546" cy="150707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975517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536"/>
    </mc:Choice>
    <mc:Fallback xmlns="">
      <p:transition spd="slow" advTm="515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1F59AF3D-8E6B-469F-AE35-9F8263831C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033" y="945077"/>
            <a:ext cx="11841939" cy="5495923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B78294B5-C624-4181-8CBA-75AF6655ED7D}"/>
              </a:ext>
            </a:extLst>
          </p:cNvPr>
          <p:cNvSpPr/>
          <p:nvPr/>
        </p:nvSpPr>
        <p:spPr>
          <a:xfrm>
            <a:off x="1469458" y="141258"/>
            <a:ext cx="95803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/>
              <a:t>Demonstrações Contábeis - Marcenaria de José &amp; Filho</a:t>
            </a:r>
            <a:endParaRPr lang="pt-BR" sz="2400" dirty="0"/>
          </a:p>
        </p:txBody>
      </p:sp>
      <p:sp>
        <p:nvSpPr>
          <p:cNvPr id="7" name="Texto Explicativo: Linha 6">
            <a:extLst>
              <a:ext uri="{FF2B5EF4-FFF2-40B4-BE49-F238E27FC236}">
                <a16:creationId xmlns:a16="http://schemas.microsoft.com/office/drawing/2014/main" id="{692291C9-6202-4396-B651-1B29729CE0CA}"/>
              </a:ext>
            </a:extLst>
          </p:cNvPr>
          <p:cNvSpPr/>
          <p:nvPr/>
        </p:nvSpPr>
        <p:spPr>
          <a:xfrm>
            <a:off x="1540934" y="3996267"/>
            <a:ext cx="3378198" cy="1422400"/>
          </a:xfrm>
          <a:prstGeom prst="borderCallout1">
            <a:avLst>
              <a:gd name="adj1" fmla="val -587"/>
              <a:gd name="adj2" fmla="val 49851"/>
              <a:gd name="adj3" fmla="val -35506"/>
              <a:gd name="adj4" fmla="val 50152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solidFill>
                  <a:schemeClr val="tx1"/>
                </a:solidFill>
              </a:rPr>
              <a:t>EVENTO 9:</a:t>
            </a:r>
          </a:p>
          <a:p>
            <a:pPr algn="ctr"/>
            <a:endParaRPr lang="pt-BR" sz="1200" b="1" dirty="0">
              <a:solidFill>
                <a:schemeClr val="tx1"/>
              </a:solidFill>
            </a:endParaRPr>
          </a:p>
          <a:p>
            <a:pPr algn="ctr"/>
            <a:r>
              <a:rPr lang="pt-BR" sz="1200" b="1" dirty="0">
                <a:solidFill>
                  <a:srgbClr val="0070C0"/>
                </a:solidFill>
              </a:rPr>
              <a:t>Contabilização da amortização do ativo intangível</a:t>
            </a:r>
          </a:p>
          <a:p>
            <a:pPr algn="ctr"/>
            <a:endParaRPr lang="pt-BR" sz="1200" b="1" dirty="0">
              <a:solidFill>
                <a:srgbClr val="0070C0"/>
              </a:solidFill>
            </a:endParaRPr>
          </a:p>
          <a:p>
            <a:pPr algn="ctr"/>
            <a:r>
              <a:rPr lang="pt-BR" sz="1200" b="1" dirty="0">
                <a:solidFill>
                  <a:srgbClr val="0070C0"/>
                </a:solidFill>
              </a:rPr>
              <a:t>(Taxas: 20% software)</a:t>
            </a:r>
          </a:p>
          <a:p>
            <a:pPr algn="ctr"/>
            <a:endParaRPr lang="pt-BR" sz="1200" b="1" dirty="0">
              <a:solidFill>
                <a:srgbClr val="FF0000"/>
              </a:solidFill>
            </a:endParaRPr>
          </a:p>
        </p:txBody>
      </p: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F0282893-CF0F-4548-89C7-1A7848C0ACD8}"/>
              </a:ext>
            </a:extLst>
          </p:cNvPr>
          <p:cNvGrpSpPr/>
          <p:nvPr/>
        </p:nvGrpSpPr>
        <p:grpSpPr>
          <a:xfrm>
            <a:off x="1540939" y="3183473"/>
            <a:ext cx="10476035" cy="457203"/>
            <a:chOff x="325924" y="2108495"/>
            <a:chExt cx="10476035" cy="457203"/>
          </a:xfrm>
        </p:grpSpPr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F4C3ECC1-24C1-4E84-8B21-2E589915B8A4}"/>
                </a:ext>
              </a:extLst>
            </p:cNvPr>
            <p:cNvSpPr/>
            <p:nvPr/>
          </p:nvSpPr>
          <p:spPr>
            <a:xfrm>
              <a:off x="7919092" y="2404831"/>
              <a:ext cx="2882867" cy="160867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cxnSp>
          <p:nvCxnSpPr>
            <p:cNvPr id="9" name="Conector reto 8">
              <a:extLst>
                <a:ext uri="{FF2B5EF4-FFF2-40B4-BE49-F238E27FC236}">
                  <a16:creationId xmlns:a16="http://schemas.microsoft.com/office/drawing/2014/main" id="{2C404A2E-A884-443D-92EE-0A17A0F10F33}"/>
                </a:ext>
              </a:extLst>
            </p:cNvPr>
            <p:cNvCxnSpPr>
              <a:cxnSpLocks/>
              <a:stCxn id="10" idx="3"/>
              <a:endCxn id="6" idx="1"/>
            </p:cNvCxnSpPr>
            <p:nvPr/>
          </p:nvCxnSpPr>
          <p:spPr>
            <a:xfrm>
              <a:off x="7070470" y="2265128"/>
              <a:ext cx="848622" cy="22013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3BB2E83E-52DA-48B3-BCAE-E43647894873}"/>
                </a:ext>
              </a:extLst>
            </p:cNvPr>
            <p:cNvSpPr/>
            <p:nvPr/>
          </p:nvSpPr>
          <p:spPr>
            <a:xfrm>
              <a:off x="325924" y="2108495"/>
              <a:ext cx="6744546" cy="31326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607519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584"/>
    </mc:Choice>
    <mc:Fallback xmlns="">
      <p:transition spd="slow" advTm="245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1F59AF3D-8E6B-469F-AE35-9F8263831C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033" y="945082"/>
            <a:ext cx="11841939" cy="5495923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B78294B5-C624-4181-8CBA-75AF6655ED7D}"/>
              </a:ext>
            </a:extLst>
          </p:cNvPr>
          <p:cNvSpPr/>
          <p:nvPr/>
        </p:nvSpPr>
        <p:spPr>
          <a:xfrm>
            <a:off x="1469458" y="141258"/>
            <a:ext cx="95803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/>
              <a:t>Demonstrações Contábeis - Marcenaria de José &amp; Filho</a:t>
            </a:r>
            <a:endParaRPr lang="pt-BR" sz="2400" dirty="0"/>
          </a:p>
        </p:txBody>
      </p:sp>
      <p:sp>
        <p:nvSpPr>
          <p:cNvPr id="7" name="Texto Explicativo: Linha 6">
            <a:extLst>
              <a:ext uri="{FF2B5EF4-FFF2-40B4-BE49-F238E27FC236}">
                <a16:creationId xmlns:a16="http://schemas.microsoft.com/office/drawing/2014/main" id="{692291C9-6202-4396-B651-1B29729CE0CA}"/>
              </a:ext>
            </a:extLst>
          </p:cNvPr>
          <p:cNvSpPr/>
          <p:nvPr/>
        </p:nvSpPr>
        <p:spPr>
          <a:xfrm>
            <a:off x="4910668" y="996134"/>
            <a:ext cx="3378198" cy="668866"/>
          </a:xfrm>
          <a:prstGeom prst="borderCallout1">
            <a:avLst>
              <a:gd name="adj1" fmla="val 99971"/>
              <a:gd name="adj2" fmla="val 50604"/>
              <a:gd name="adj3" fmla="val 205784"/>
              <a:gd name="adj4" fmla="val 50654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solidFill>
                  <a:schemeClr val="tx1"/>
                </a:solidFill>
              </a:rPr>
              <a:t>EVENTO 10:</a:t>
            </a:r>
          </a:p>
          <a:p>
            <a:pPr algn="ctr"/>
            <a:r>
              <a:rPr lang="pt-BR" sz="1200" b="1" dirty="0">
                <a:solidFill>
                  <a:srgbClr val="0070C0"/>
                </a:solidFill>
              </a:rPr>
              <a:t>Apuração e contabilização do IRPJ e da CSLL</a:t>
            </a:r>
          </a:p>
        </p:txBody>
      </p: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F0282893-CF0F-4548-89C7-1A7848C0ACD8}"/>
              </a:ext>
            </a:extLst>
          </p:cNvPr>
          <p:cNvGrpSpPr/>
          <p:nvPr/>
        </p:nvGrpSpPr>
        <p:grpSpPr>
          <a:xfrm>
            <a:off x="1469459" y="3173534"/>
            <a:ext cx="10547513" cy="1733370"/>
            <a:chOff x="325924" y="-698325"/>
            <a:chExt cx="10547513" cy="3120086"/>
          </a:xfrm>
        </p:grpSpPr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F4C3ECC1-24C1-4E84-8B21-2E589915B8A4}"/>
                </a:ext>
              </a:extLst>
            </p:cNvPr>
            <p:cNvSpPr/>
            <p:nvPr/>
          </p:nvSpPr>
          <p:spPr>
            <a:xfrm flipV="1">
              <a:off x="8432268" y="96800"/>
              <a:ext cx="2441169" cy="103632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cxnSp>
          <p:nvCxnSpPr>
            <p:cNvPr id="9" name="Conector reto 8">
              <a:extLst>
                <a:ext uri="{FF2B5EF4-FFF2-40B4-BE49-F238E27FC236}">
                  <a16:creationId xmlns:a16="http://schemas.microsoft.com/office/drawing/2014/main" id="{2C404A2E-A884-443D-92EE-0A17A0F10F33}"/>
                </a:ext>
              </a:extLst>
            </p:cNvPr>
            <p:cNvCxnSpPr>
              <a:cxnSpLocks/>
              <a:stCxn id="10" idx="3"/>
              <a:endCxn id="6" idx="1"/>
            </p:cNvCxnSpPr>
            <p:nvPr/>
          </p:nvCxnSpPr>
          <p:spPr>
            <a:xfrm flipV="1">
              <a:off x="7070470" y="614962"/>
              <a:ext cx="1361798" cy="165016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3BB2E83E-52DA-48B3-BCAE-E43647894873}"/>
                </a:ext>
              </a:extLst>
            </p:cNvPr>
            <p:cNvSpPr/>
            <p:nvPr/>
          </p:nvSpPr>
          <p:spPr>
            <a:xfrm>
              <a:off x="325924" y="2108495"/>
              <a:ext cx="6744546" cy="31326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cxnSp>
          <p:nvCxnSpPr>
            <p:cNvPr id="17" name="Conector reto 16">
              <a:extLst>
                <a:ext uri="{FF2B5EF4-FFF2-40B4-BE49-F238E27FC236}">
                  <a16:creationId xmlns:a16="http://schemas.microsoft.com/office/drawing/2014/main" id="{DA179AB9-DC70-4D4D-AF83-33CDC3BEAB8B}"/>
                </a:ext>
              </a:extLst>
            </p:cNvPr>
            <p:cNvCxnSpPr>
              <a:cxnSpLocks/>
              <a:stCxn id="6" idx="1"/>
              <a:endCxn id="14" idx="3"/>
            </p:cNvCxnSpPr>
            <p:nvPr/>
          </p:nvCxnSpPr>
          <p:spPr>
            <a:xfrm flipH="1" flipV="1">
              <a:off x="7548168" y="-698325"/>
              <a:ext cx="884100" cy="131328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Imagem 13">
            <a:extLst>
              <a:ext uri="{FF2B5EF4-FFF2-40B4-BE49-F238E27FC236}">
                <a16:creationId xmlns:a16="http://schemas.microsoft.com/office/drawing/2014/main" id="{D95DF3EA-62AC-425E-813B-12FCA68B8A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6400" y="2371973"/>
            <a:ext cx="3615300" cy="1603133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55615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4898"/>
    </mc:Choice>
    <mc:Fallback xmlns="">
      <p:transition spd="slow" advTm="1848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C17364-9F19-4ECA-AE76-874A0518D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BR" b="1"/>
              <a:t>Objetivos da Contabilidade Tributária</a:t>
            </a:r>
          </a:p>
        </p:txBody>
      </p:sp>
      <p:graphicFrame>
        <p:nvGraphicFramePr>
          <p:cNvPr id="14" name="Espaço Reservado para Conteúdo 2">
            <a:extLst>
              <a:ext uri="{FF2B5EF4-FFF2-40B4-BE49-F238E27FC236}">
                <a16:creationId xmlns:a16="http://schemas.microsoft.com/office/drawing/2014/main" id="{E0A032C0-4E5C-496D-B59A-38FF4D9EFD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4377824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13200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552"/>
    </mc:Choice>
    <mc:Fallback xmlns="">
      <p:transition spd="slow" advTm="99552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170999-85DC-48E9-A6BE-0F2BE57F3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204" y="606568"/>
            <a:ext cx="10451592" cy="1325563"/>
          </a:xfrm>
        </p:spPr>
        <p:txBody>
          <a:bodyPr anchor="ctr">
            <a:normAutofit/>
          </a:bodyPr>
          <a:lstStyle/>
          <a:p>
            <a:r>
              <a:rPr lang="pt-BR" dirty="0"/>
              <a:t>Eventos Econômico e Impactos Fiscais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65F5250F-D922-4576-BEC7-139094004BB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00874" y="2385396"/>
          <a:ext cx="10190252" cy="3617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aixaDeTexto 3">
            <a:extLst>
              <a:ext uri="{FF2B5EF4-FFF2-40B4-BE49-F238E27FC236}">
                <a16:creationId xmlns:a16="http://schemas.microsoft.com/office/drawing/2014/main" id="{26AC9663-0F98-4317-B1FD-425C9FD61D8F}"/>
              </a:ext>
            </a:extLst>
          </p:cNvPr>
          <p:cNvSpPr txBox="1"/>
          <p:nvPr/>
        </p:nvSpPr>
        <p:spPr>
          <a:xfrm>
            <a:off x="1588169" y="6066770"/>
            <a:ext cx="1073500" cy="369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>
                <a:solidFill>
                  <a:srgbClr val="0000FF"/>
                </a:solidFill>
              </a:rPr>
              <a:t>Produção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40E41C36-7F91-4B23-99C4-465F4D050845}"/>
              </a:ext>
            </a:extLst>
          </p:cNvPr>
          <p:cNvSpPr txBox="1"/>
          <p:nvPr/>
        </p:nvSpPr>
        <p:spPr>
          <a:xfrm>
            <a:off x="3829255" y="6079474"/>
            <a:ext cx="1778051" cy="369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>
                <a:solidFill>
                  <a:srgbClr val="0000FF"/>
                </a:solidFill>
              </a:rPr>
              <a:t>Valor Adicionado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97CFD386-2F06-4B77-AF9B-87804DD7DC02}"/>
              </a:ext>
            </a:extLst>
          </p:cNvPr>
          <p:cNvSpPr txBox="1"/>
          <p:nvPr/>
        </p:nvSpPr>
        <p:spPr>
          <a:xfrm>
            <a:off x="6916399" y="6066771"/>
            <a:ext cx="997581" cy="369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>
                <a:solidFill>
                  <a:srgbClr val="0000FF"/>
                </a:solidFill>
              </a:rPr>
              <a:t>Trabalho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D568CF94-530B-47FE-B735-9CF06D3DB7F8}"/>
              </a:ext>
            </a:extLst>
          </p:cNvPr>
          <p:cNvSpPr txBox="1"/>
          <p:nvPr/>
        </p:nvSpPr>
        <p:spPr>
          <a:xfrm>
            <a:off x="9223075" y="6102073"/>
            <a:ext cx="1380763" cy="369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>
                <a:solidFill>
                  <a:srgbClr val="0000FF"/>
                </a:solidFill>
              </a:rPr>
              <a:t>Renda/Lucro</a:t>
            </a:r>
          </a:p>
        </p:txBody>
      </p:sp>
    </p:spTree>
    <p:extLst>
      <p:ext uri="{BB962C8B-B14F-4D97-AF65-F5344CB8AC3E}">
        <p14:creationId xmlns:p14="http://schemas.microsoft.com/office/powerpoint/2010/main" val="1683963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405"/>
    </mc:Choice>
    <mc:Fallback xmlns="">
      <p:transition spd="slow" advTm="97405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2CD4096A-FB19-4476-9BB9-31544A08AC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875" y="263614"/>
            <a:ext cx="7861688" cy="5729682"/>
          </a:xfrm>
          <a:prstGeom prst="rect">
            <a:avLst/>
          </a:prstGeom>
        </p:spPr>
      </p:pic>
      <p:grpSp>
        <p:nvGrpSpPr>
          <p:cNvPr id="26" name="Agrupar 25">
            <a:extLst>
              <a:ext uri="{FF2B5EF4-FFF2-40B4-BE49-F238E27FC236}">
                <a16:creationId xmlns:a16="http://schemas.microsoft.com/office/drawing/2014/main" id="{697C12D3-8631-4D5B-97F4-D6933F411ED4}"/>
              </a:ext>
            </a:extLst>
          </p:cNvPr>
          <p:cNvGrpSpPr/>
          <p:nvPr/>
        </p:nvGrpSpPr>
        <p:grpSpPr>
          <a:xfrm>
            <a:off x="8045728" y="2258140"/>
            <a:ext cx="4074711" cy="2883727"/>
            <a:chOff x="7831809" y="3598007"/>
            <a:chExt cx="4149316" cy="2883727"/>
          </a:xfrm>
        </p:grpSpPr>
        <p:pic>
          <p:nvPicPr>
            <p:cNvPr id="16" name="Imagem 15">
              <a:extLst>
                <a:ext uri="{FF2B5EF4-FFF2-40B4-BE49-F238E27FC236}">
                  <a16:creationId xmlns:a16="http://schemas.microsoft.com/office/drawing/2014/main" id="{6BB75D62-6C7A-4840-A214-CE850AEDA2C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512282" y="3598007"/>
              <a:ext cx="3468843" cy="232567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</p:pic>
        <p:cxnSp>
          <p:nvCxnSpPr>
            <p:cNvPr id="17" name="Conector reto 16">
              <a:extLst>
                <a:ext uri="{FF2B5EF4-FFF2-40B4-BE49-F238E27FC236}">
                  <a16:creationId xmlns:a16="http://schemas.microsoft.com/office/drawing/2014/main" id="{82A3C07D-9CB9-4FA1-9227-76DDE58C2C77}"/>
                </a:ext>
              </a:extLst>
            </p:cNvPr>
            <p:cNvCxnSpPr>
              <a:cxnSpLocks/>
              <a:stCxn id="16" idx="1"/>
            </p:cNvCxnSpPr>
            <p:nvPr/>
          </p:nvCxnSpPr>
          <p:spPr>
            <a:xfrm flipH="1">
              <a:off x="7831809" y="4760846"/>
              <a:ext cx="680473" cy="17208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Agrupar 30">
            <a:extLst>
              <a:ext uri="{FF2B5EF4-FFF2-40B4-BE49-F238E27FC236}">
                <a16:creationId xmlns:a16="http://schemas.microsoft.com/office/drawing/2014/main" id="{7F1A09D9-DDEA-4F36-810D-B2BB7ED148FF}"/>
              </a:ext>
            </a:extLst>
          </p:cNvPr>
          <p:cNvGrpSpPr/>
          <p:nvPr/>
        </p:nvGrpSpPr>
        <p:grpSpPr>
          <a:xfrm>
            <a:off x="7901424" y="329828"/>
            <a:ext cx="3887825" cy="4596612"/>
            <a:chOff x="7918299" y="766779"/>
            <a:chExt cx="3814676" cy="4536428"/>
          </a:xfrm>
        </p:grpSpPr>
        <p:cxnSp>
          <p:nvCxnSpPr>
            <p:cNvPr id="14" name="Conector reto 13">
              <a:extLst>
                <a:ext uri="{FF2B5EF4-FFF2-40B4-BE49-F238E27FC236}">
                  <a16:creationId xmlns:a16="http://schemas.microsoft.com/office/drawing/2014/main" id="{809D68B8-CD46-43B1-8DEF-C95D9A9F0CC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18299" y="1319899"/>
              <a:ext cx="936968" cy="398330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0" name="Imagem 29">
              <a:extLst>
                <a:ext uri="{FF2B5EF4-FFF2-40B4-BE49-F238E27FC236}">
                  <a16:creationId xmlns:a16="http://schemas.microsoft.com/office/drawing/2014/main" id="{CFD10A56-7E1C-4753-B039-45D6B0B860E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906026" y="766779"/>
              <a:ext cx="2826949" cy="150928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</p:pic>
      </p:grpSp>
      <p:grpSp>
        <p:nvGrpSpPr>
          <p:cNvPr id="42" name="Agrupar 41">
            <a:extLst>
              <a:ext uri="{FF2B5EF4-FFF2-40B4-BE49-F238E27FC236}">
                <a16:creationId xmlns:a16="http://schemas.microsoft.com/office/drawing/2014/main" id="{FA0A414D-BDAC-4363-8762-58DBA2889D0B}"/>
              </a:ext>
            </a:extLst>
          </p:cNvPr>
          <p:cNvGrpSpPr/>
          <p:nvPr/>
        </p:nvGrpSpPr>
        <p:grpSpPr>
          <a:xfrm>
            <a:off x="0" y="674859"/>
            <a:ext cx="8090453" cy="5508282"/>
            <a:chOff x="0" y="674859"/>
            <a:chExt cx="8090453" cy="5508282"/>
          </a:xfrm>
        </p:grpSpPr>
        <p:grpSp>
          <p:nvGrpSpPr>
            <p:cNvPr id="37" name="Agrupar 36">
              <a:extLst>
                <a:ext uri="{FF2B5EF4-FFF2-40B4-BE49-F238E27FC236}">
                  <a16:creationId xmlns:a16="http://schemas.microsoft.com/office/drawing/2014/main" id="{40ADC870-7E89-4289-B094-8117365937C1}"/>
                </a:ext>
              </a:extLst>
            </p:cNvPr>
            <p:cNvGrpSpPr/>
            <p:nvPr/>
          </p:nvGrpSpPr>
          <p:grpSpPr>
            <a:xfrm>
              <a:off x="0" y="674859"/>
              <a:ext cx="8090453" cy="5508282"/>
              <a:chOff x="-89453" y="485015"/>
              <a:chExt cx="8162016" cy="5508282"/>
            </a:xfrm>
          </p:grpSpPr>
          <p:sp>
            <p:nvSpPr>
              <p:cNvPr id="34" name="Retângulo 33">
                <a:extLst>
                  <a:ext uri="{FF2B5EF4-FFF2-40B4-BE49-F238E27FC236}">
                    <a16:creationId xmlns:a16="http://schemas.microsoft.com/office/drawing/2014/main" id="{FB8AFEE1-9B8C-4B29-9D3F-40055139FA1F}"/>
                  </a:ext>
                </a:extLst>
              </p:cNvPr>
              <p:cNvSpPr/>
              <p:nvPr/>
            </p:nvSpPr>
            <p:spPr>
              <a:xfrm>
                <a:off x="-89453" y="485015"/>
                <a:ext cx="8162016" cy="36695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3" name="Retângulo 32">
                <a:extLst>
                  <a:ext uri="{FF2B5EF4-FFF2-40B4-BE49-F238E27FC236}">
                    <a16:creationId xmlns:a16="http://schemas.microsoft.com/office/drawing/2014/main" id="{B0DB5FA6-ECAE-44BB-A931-A8026810898E}"/>
                  </a:ext>
                </a:extLst>
              </p:cNvPr>
              <p:cNvSpPr/>
              <p:nvPr/>
            </p:nvSpPr>
            <p:spPr>
              <a:xfrm>
                <a:off x="6900152" y="4442791"/>
                <a:ext cx="1172410" cy="1550506"/>
              </a:xfrm>
              <a:prstGeom prst="rect">
                <a:avLst/>
              </a:pr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cxnSp>
            <p:nvCxnSpPr>
              <p:cNvPr id="36" name="Conector reto 35">
                <a:extLst>
                  <a:ext uri="{FF2B5EF4-FFF2-40B4-BE49-F238E27FC236}">
                    <a16:creationId xmlns:a16="http://schemas.microsoft.com/office/drawing/2014/main" id="{EA9CB18B-888A-493A-BC2E-5A327D51FDC2}"/>
                  </a:ext>
                </a:extLst>
              </p:cNvPr>
              <p:cNvCxnSpPr>
                <a:cxnSpLocks/>
                <a:endCxn id="33" idx="1"/>
              </p:cNvCxnSpPr>
              <p:nvPr/>
            </p:nvCxnSpPr>
            <p:spPr>
              <a:xfrm>
                <a:off x="3540337" y="3429001"/>
                <a:ext cx="3359814" cy="1789043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40" name="Imagem 39">
              <a:extLst>
                <a:ext uri="{FF2B5EF4-FFF2-40B4-BE49-F238E27FC236}">
                  <a16:creationId xmlns:a16="http://schemas.microsoft.com/office/drawing/2014/main" id="{72A98C89-021E-4F17-B6EF-50F75686783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0453" y="1272209"/>
              <a:ext cx="7590971" cy="2255767"/>
            </a:xfrm>
            <a:prstGeom prst="rect">
              <a:avLst/>
            </a:prstGeom>
            <a:ln w="38100">
              <a:solidFill>
                <a:srgbClr val="0070C0"/>
              </a:solidFill>
            </a:ln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35768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5044"/>
    </mc:Choice>
    <mc:Fallback xmlns="">
      <p:transition spd="slow" advTm="3950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88EDC0-402D-47BE-90F9-C97B82850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902" y="2913574"/>
            <a:ext cx="2810168" cy="1499616"/>
          </a:xfrm>
        </p:spPr>
        <p:txBody>
          <a:bodyPr>
            <a:noAutofit/>
          </a:bodyPr>
          <a:lstStyle/>
          <a:p>
            <a:pPr algn="ctr"/>
            <a:r>
              <a:rPr lang="pt-BR" sz="3200" b="1" dirty="0">
                <a:solidFill>
                  <a:srgbClr val="FF0000"/>
                </a:solidFill>
              </a:rPr>
              <a:t>Objeto</a:t>
            </a:r>
            <a:r>
              <a:rPr lang="pt-BR" sz="3200" dirty="0"/>
              <a:t> da Contabilidade Tributária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DDCF871-BD78-453F-A002-43FC30089A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75532" y="4820991"/>
            <a:ext cx="2227974" cy="822960"/>
          </a:xfrm>
        </p:spPr>
        <p:txBody>
          <a:bodyPr>
            <a:noAutofit/>
          </a:bodyPr>
          <a:lstStyle/>
          <a:p>
            <a:r>
              <a:rPr lang="pt-BR" sz="2000" dirty="0"/>
              <a:t>Demonstrações </a:t>
            </a:r>
          </a:p>
          <a:p>
            <a:r>
              <a:rPr lang="pt-BR" sz="2000" dirty="0"/>
              <a:t>Contábeis e Fiscais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B5CD7A4-A213-4364-BC5E-805DF547C1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43968" y="2524545"/>
            <a:ext cx="5208104" cy="4124251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55000" lnSpcReduction="20000"/>
          </a:bodyPr>
          <a:lstStyle/>
          <a:p>
            <a:endParaRPr lang="pt-BR" dirty="0"/>
          </a:p>
          <a:p>
            <a:r>
              <a:rPr lang="pt-BR" dirty="0"/>
              <a:t>Escrituração: </a:t>
            </a:r>
            <a:r>
              <a:rPr lang="pt-BR" dirty="0" err="1"/>
              <a:t>Sped</a:t>
            </a:r>
            <a:r>
              <a:rPr lang="pt-BR" dirty="0"/>
              <a:t> contábil e fiscal</a:t>
            </a:r>
          </a:p>
          <a:p>
            <a:r>
              <a:rPr lang="pt-BR" dirty="0"/>
              <a:t>Mensuração: Apuração dos Tributos devidos</a:t>
            </a:r>
          </a:p>
          <a:p>
            <a:r>
              <a:rPr lang="pt-BR" dirty="0"/>
              <a:t>Divulgação: </a:t>
            </a:r>
            <a:r>
              <a:rPr lang="pt-BR" dirty="0" err="1"/>
              <a:t>DC’s</a:t>
            </a:r>
            <a:r>
              <a:rPr lang="pt-BR" dirty="0"/>
              <a:t> </a:t>
            </a:r>
          </a:p>
          <a:p>
            <a:pPr marL="914400" lvl="1" indent="-457200">
              <a:buFont typeface="+mj-lt"/>
              <a:buAutoNum type="arabicPeriod"/>
            </a:pPr>
            <a:r>
              <a:rPr lang="pt-BR" dirty="0"/>
              <a:t>Balanço patrimonial</a:t>
            </a:r>
          </a:p>
          <a:p>
            <a:pPr lvl="2"/>
            <a:r>
              <a:rPr lang="pt-BR" dirty="0"/>
              <a:t>Impostos e Contribuições a pagar, a recuperar e os tributos diferidos</a:t>
            </a:r>
          </a:p>
          <a:p>
            <a:pPr marL="914400" lvl="1" indent="-457200">
              <a:buFont typeface="+mj-lt"/>
              <a:buAutoNum type="arabicPeriod"/>
            </a:pPr>
            <a:r>
              <a:rPr lang="pt-BR" dirty="0"/>
              <a:t>DVA – Demonstração Valor Adicionado</a:t>
            </a:r>
          </a:p>
          <a:p>
            <a:pPr lvl="2"/>
            <a:r>
              <a:rPr lang="pt-BR" dirty="0"/>
              <a:t>Carga Tributária União, Estado, e Municípios</a:t>
            </a:r>
          </a:p>
          <a:p>
            <a:pPr marL="914400" lvl="1" indent="-457200">
              <a:buFont typeface="+mj-lt"/>
              <a:buAutoNum type="arabicPeriod"/>
            </a:pPr>
            <a:r>
              <a:rPr lang="pt-BR" dirty="0"/>
              <a:t>DMPL – Demonstração de Mutação do Patrimônio Líquido </a:t>
            </a:r>
          </a:p>
          <a:p>
            <a:pPr lvl="2"/>
            <a:r>
              <a:rPr lang="pt-BR" dirty="0"/>
              <a:t>Subvenções fiscais (CPC 07) </a:t>
            </a:r>
          </a:p>
          <a:p>
            <a:r>
              <a:rPr lang="pt-BR" dirty="0"/>
              <a:t>Prestação de Contas aos investidores e Fisco</a:t>
            </a:r>
          </a:p>
          <a:p>
            <a:endParaRPr lang="pt-BR" dirty="0"/>
          </a:p>
          <a:p>
            <a:r>
              <a:rPr lang="pt-BR" dirty="0"/>
              <a:t>Notas Explicativas, que buscam descrever:</a:t>
            </a:r>
          </a:p>
          <a:p>
            <a:pPr lvl="1"/>
            <a:r>
              <a:rPr lang="pt-BR" dirty="0"/>
              <a:t>Impostos e Contribuições a pagar e a recuperar</a:t>
            </a:r>
          </a:p>
          <a:p>
            <a:pPr lvl="1"/>
            <a:r>
              <a:rPr lang="pt-BR" dirty="0"/>
              <a:t>Passivos Contingentes Fiscais</a:t>
            </a:r>
          </a:p>
          <a:p>
            <a:pPr lvl="1"/>
            <a:r>
              <a:rPr lang="pt-BR" dirty="0"/>
              <a:t>Demonstrativo de Conciliação: IR/CSL</a:t>
            </a:r>
          </a:p>
          <a:p>
            <a:pPr lvl="1"/>
            <a:r>
              <a:rPr lang="pt-BR" dirty="0"/>
              <a:t>Programas de Benefícios Fiscais</a:t>
            </a:r>
          </a:p>
          <a:p>
            <a:endParaRPr lang="pt-BR" dirty="0"/>
          </a:p>
        </p:txBody>
      </p:sp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id="{5D38E775-E575-4948-A89C-AA81134C4F65}"/>
              </a:ext>
            </a:extLst>
          </p:cNvPr>
          <p:cNvCxnSpPr>
            <a:cxnSpLocks/>
            <a:stCxn id="2" idx="3"/>
            <a:endCxn id="4" idx="1"/>
          </p:cNvCxnSpPr>
          <p:nvPr/>
        </p:nvCxnSpPr>
        <p:spPr>
          <a:xfrm>
            <a:off x="3091070" y="3663388"/>
            <a:ext cx="384462" cy="15690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id="{01D5B440-1667-4290-82D5-289C32E57C34}"/>
              </a:ext>
            </a:extLst>
          </p:cNvPr>
          <p:cNvCxnSpPr>
            <a:cxnSpLocks/>
            <a:stCxn id="2" idx="3"/>
            <a:endCxn id="11" idx="1"/>
          </p:cNvCxnSpPr>
          <p:nvPr/>
        </p:nvCxnSpPr>
        <p:spPr>
          <a:xfrm flipV="1">
            <a:off x="3091076" y="1302439"/>
            <a:ext cx="472069" cy="23609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eta: para a Direita 12">
            <a:extLst>
              <a:ext uri="{FF2B5EF4-FFF2-40B4-BE49-F238E27FC236}">
                <a16:creationId xmlns:a16="http://schemas.microsoft.com/office/drawing/2014/main" id="{46F0F724-F886-416C-A8DB-3F268A93A5F7}"/>
              </a:ext>
            </a:extLst>
          </p:cNvPr>
          <p:cNvSpPr/>
          <p:nvPr/>
        </p:nvSpPr>
        <p:spPr>
          <a:xfrm>
            <a:off x="5703506" y="625805"/>
            <a:ext cx="392494" cy="14510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spaço Reservado para Texto 3">
            <a:extLst>
              <a:ext uri="{FF2B5EF4-FFF2-40B4-BE49-F238E27FC236}">
                <a16:creationId xmlns:a16="http://schemas.microsoft.com/office/drawing/2014/main" id="{DFFF49EF-0D52-49EE-B141-55FBA55D96AD}"/>
              </a:ext>
            </a:extLst>
          </p:cNvPr>
          <p:cNvSpPr txBox="1">
            <a:spLocks/>
          </p:cNvSpPr>
          <p:nvPr/>
        </p:nvSpPr>
        <p:spPr>
          <a:xfrm>
            <a:off x="3563145" y="802569"/>
            <a:ext cx="1924579" cy="9997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000" dirty="0"/>
              <a:t>Transações Econômicas</a:t>
            </a:r>
            <a:endParaRPr lang="pt-BR" sz="1800" dirty="0"/>
          </a:p>
        </p:txBody>
      </p:sp>
      <p:sp>
        <p:nvSpPr>
          <p:cNvPr id="15" name="Espaço Reservado para Conteúdo 2">
            <a:extLst>
              <a:ext uri="{FF2B5EF4-FFF2-40B4-BE49-F238E27FC236}">
                <a16:creationId xmlns:a16="http://schemas.microsoft.com/office/drawing/2014/main" id="{B39DEB11-9523-41AA-9F2F-12D47AD4C422}"/>
              </a:ext>
            </a:extLst>
          </p:cNvPr>
          <p:cNvSpPr txBox="1">
            <a:spLocks/>
          </p:cNvSpPr>
          <p:nvPr/>
        </p:nvSpPr>
        <p:spPr>
          <a:xfrm>
            <a:off x="6543968" y="678811"/>
            <a:ext cx="5109970" cy="15276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  <a:p>
            <a:r>
              <a:rPr lang="pt-BR" dirty="0"/>
              <a:t>Realizadas pessoas físicas e jurídicas</a:t>
            </a:r>
          </a:p>
          <a:p>
            <a:r>
              <a:rPr lang="pt-BR" dirty="0"/>
              <a:t>Operações: investimentos, aquisições, fusões, vendas, doações, permutas, produção, dentre outas</a:t>
            </a:r>
          </a:p>
        </p:txBody>
      </p:sp>
      <p:sp>
        <p:nvSpPr>
          <p:cNvPr id="22" name="Seta: para a Direita 21">
            <a:extLst>
              <a:ext uri="{FF2B5EF4-FFF2-40B4-BE49-F238E27FC236}">
                <a16:creationId xmlns:a16="http://schemas.microsoft.com/office/drawing/2014/main" id="{67DC998E-1A38-4192-A745-60EE0DA221AA}"/>
              </a:ext>
            </a:extLst>
          </p:cNvPr>
          <p:cNvSpPr/>
          <p:nvPr/>
        </p:nvSpPr>
        <p:spPr>
          <a:xfrm>
            <a:off x="5775792" y="3429000"/>
            <a:ext cx="392494" cy="29404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9319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8394"/>
    </mc:Choice>
    <mc:Fallback xmlns="">
      <p:transition spd="slow" advTm="318394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0D5D19D-0789-4518-B5DC-D47ADF69D2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1ABA05D0-856F-4DA9-8D23-3B121DC394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3809" y="3130041"/>
            <a:ext cx="4304167" cy="2387600"/>
          </a:xfrm>
        </p:spPr>
        <p:txBody>
          <a:bodyPr anchor="t">
            <a:normAutofit/>
          </a:bodyPr>
          <a:lstStyle/>
          <a:p>
            <a:pPr algn="l"/>
            <a:r>
              <a:rPr lang="pt-BR" sz="4800" b="1" dirty="0"/>
              <a:t>Caso</a:t>
            </a:r>
            <a:r>
              <a:rPr lang="pt-BR" sz="3800" dirty="0"/>
              <a:t> </a:t>
            </a:r>
            <a:br>
              <a:rPr lang="pt-BR" sz="3800" dirty="0"/>
            </a:br>
            <a:br>
              <a:rPr lang="pt-BR" sz="3800" dirty="0"/>
            </a:br>
            <a:r>
              <a:rPr lang="pt-BR" sz="3800" dirty="0"/>
              <a:t>Marcenaria de </a:t>
            </a:r>
            <a:br>
              <a:rPr lang="pt-BR" sz="3800" dirty="0"/>
            </a:br>
            <a:r>
              <a:rPr lang="pt-BR" sz="3800" dirty="0"/>
              <a:t>José &amp; Filho</a:t>
            </a: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8A955638-CFA4-4117-B046-447312A3C4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3809" y="1122362"/>
            <a:ext cx="4036333" cy="1709849"/>
          </a:xfrm>
        </p:spPr>
        <p:txBody>
          <a:bodyPr anchor="b">
            <a:normAutofit/>
          </a:bodyPr>
          <a:lstStyle/>
          <a:p>
            <a:pPr algn="l"/>
            <a:r>
              <a:rPr lang="pt-BR" sz="2000"/>
              <a:t>Perspectiva Prática</a:t>
            </a:r>
            <a:endParaRPr lang="pt-BR" sz="200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 descr="Resultado de imagem para josÃ© marceneiro cartoon">
            <a:extLst>
              <a:ext uri="{FF2B5EF4-FFF2-40B4-BE49-F238E27FC236}">
                <a16:creationId xmlns:a16="http://schemas.microsoft.com/office/drawing/2014/main" id="{D8596BF6-435A-475C-97ED-C05F9C06EA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6" r="23875" b="-1"/>
          <a:stretch/>
        </p:blipFill>
        <p:spPr bwMode="auto">
          <a:xfrm>
            <a:off x="5922496" y="666732"/>
            <a:ext cx="5536001" cy="5465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1173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758"/>
    </mc:Choice>
    <mc:Fallback xmlns="">
      <p:transition spd="slow" advTm="32758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2" name="Picture 38" descr="Imagem relacionada">
            <a:extLst>
              <a:ext uri="{FF2B5EF4-FFF2-40B4-BE49-F238E27FC236}">
                <a16:creationId xmlns:a16="http://schemas.microsoft.com/office/drawing/2014/main" id="{B812CF57-98E3-4A50-815A-F970F72B60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684506" y="2693912"/>
            <a:ext cx="1482827" cy="1579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esultado de imagem para josÃ© marceneiro cartoon">
            <a:extLst>
              <a:ext uri="{FF2B5EF4-FFF2-40B4-BE49-F238E27FC236}">
                <a16:creationId xmlns:a16="http://schemas.microsoft.com/office/drawing/2014/main" id="{49EE9523-712E-451F-9A8E-961A1F266F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4009" y="1118784"/>
            <a:ext cx="2819073" cy="20129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Resultado de imagem para Cola de Madeira">
            <a:extLst>
              <a:ext uri="{FF2B5EF4-FFF2-40B4-BE49-F238E27FC236}">
                <a16:creationId xmlns:a16="http://schemas.microsoft.com/office/drawing/2014/main" id="{8A3A5424-254F-4253-8B6B-7C677B8F39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6178" y="1570765"/>
            <a:ext cx="1062686" cy="70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5" name="Conector de Seta Reta 44">
            <a:extLst>
              <a:ext uri="{FF2B5EF4-FFF2-40B4-BE49-F238E27FC236}">
                <a16:creationId xmlns:a16="http://schemas.microsoft.com/office/drawing/2014/main" id="{B49CB8EB-D6CF-4254-AA3B-042142C2879B}"/>
              </a:ext>
            </a:extLst>
          </p:cNvPr>
          <p:cNvCxnSpPr>
            <a:cxnSpLocks/>
            <a:stCxn id="1032" idx="3"/>
          </p:cNvCxnSpPr>
          <p:nvPr/>
        </p:nvCxnSpPr>
        <p:spPr>
          <a:xfrm flipV="1">
            <a:off x="1597120" y="2946305"/>
            <a:ext cx="2548846" cy="6325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de Seta Reta 41">
            <a:extLst>
              <a:ext uri="{FF2B5EF4-FFF2-40B4-BE49-F238E27FC236}">
                <a16:creationId xmlns:a16="http://schemas.microsoft.com/office/drawing/2014/main" id="{1233CD12-18C4-47E8-8F86-9CDC96A82429}"/>
              </a:ext>
            </a:extLst>
          </p:cNvPr>
          <p:cNvCxnSpPr>
            <a:cxnSpLocks/>
          </p:cNvCxnSpPr>
          <p:nvPr/>
        </p:nvCxnSpPr>
        <p:spPr>
          <a:xfrm>
            <a:off x="1507494" y="2477579"/>
            <a:ext cx="2638472" cy="2622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 de Seta Reta 60">
            <a:extLst>
              <a:ext uri="{FF2B5EF4-FFF2-40B4-BE49-F238E27FC236}">
                <a16:creationId xmlns:a16="http://schemas.microsoft.com/office/drawing/2014/main" id="{11F013A1-D7AE-4861-A4D3-2CE20FABE62B}"/>
              </a:ext>
            </a:extLst>
          </p:cNvPr>
          <p:cNvCxnSpPr>
            <a:cxnSpLocks/>
            <a:stCxn id="1062" idx="3"/>
          </p:cNvCxnSpPr>
          <p:nvPr/>
        </p:nvCxnSpPr>
        <p:spPr>
          <a:xfrm flipH="1" flipV="1">
            <a:off x="7457045" y="2805478"/>
            <a:ext cx="3227467" cy="6783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de Seta Reta 54">
            <a:extLst>
              <a:ext uri="{FF2B5EF4-FFF2-40B4-BE49-F238E27FC236}">
                <a16:creationId xmlns:a16="http://schemas.microsoft.com/office/drawing/2014/main" id="{5FBD819F-EEFB-4FF2-8FC1-28E29ECCD66F}"/>
              </a:ext>
            </a:extLst>
          </p:cNvPr>
          <p:cNvCxnSpPr>
            <a:cxnSpLocks/>
            <a:stCxn id="1030" idx="1"/>
          </p:cNvCxnSpPr>
          <p:nvPr/>
        </p:nvCxnSpPr>
        <p:spPr>
          <a:xfrm flipH="1">
            <a:off x="7185670" y="808001"/>
            <a:ext cx="2612505" cy="14770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9675E2CE-CB1F-4B66-B7F0-BB2D60582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1338" y="235369"/>
            <a:ext cx="5788349" cy="746381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/>
              <a:t>Marcenaria de José &amp; Filho</a:t>
            </a:r>
          </a:p>
        </p:txBody>
      </p:sp>
      <p:pic>
        <p:nvPicPr>
          <p:cNvPr id="1030" name="Picture 6" descr="Resultado de imagem para madeira empilhada cartoon">
            <a:extLst>
              <a:ext uri="{FF2B5EF4-FFF2-40B4-BE49-F238E27FC236}">
                <a16:creationId xmlns:a16="http://schemas.microsoft.com/office/drawing/2014/main" id="{9F6DA485-BB13-42CF-A742-92698F7B38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8173" y="78810"/>
            <a:ext cx="2110201" cy="1458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m relacionada">
            <a:extLst>
              <a:ext uri="{FF2B5EF4-FFF2-40B4-BE49-F238E27FC236}">
                <a16:creationId xmlns:a16="http://schemas.microsoft.com/office/drawing/2014/main" id="{02F19ABF-2EC9-4066-B60A-B72F74E433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95" r="1"/>
          <a:stretch/>
        </p:blipFill>
        <p:spPr bwMode="auto">
          <a:xfrm>
            <a:off x="333488" y="3113691"/>
            <a:ext cx="1263632" cy="930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4030D147-1DA4-41BA-BE35-42DA42E1C4F3}"/>
              </a:ext>
            </a:extLst>
          </p:cNvPr>
          <p:cNvSpPr txBox="1"/>
          <p:nvPr/>
        </p:nvSpPr>
        <p:spPr>
          <a:xfrm>
            <a:off x="8166828" y="1247439"/>
            <a:ext cx="921057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1100" b="1"/>
            </a:lvl1pPr>
          </a:lstStyle>
          <a:p>
            <a:r>
              <a:rPr lang="pt-BR" dirty="0"/>
              <a:t>Madeira </a:t>
            </a:r>
          </a:p>
          <a:p>
            <a:r>
              <a:rPr lang="pt-BR" dirty="0"/>
              <a:t>$ 100.000</a:t>
            </a:r>
          </a:p>
        </p:txBody>
      </p:sp>
      <p:pic>
        <p:nvPicPr>
          <p:cNvPr id="1036" name="Picture 12" descr="Resultado de imagem para desenho preto e branco de uma maquinas de marcenaria desenho serra">
            <a:extLst>
              <a:ext uri="{FF2B5EF4-FFF2-40B4-BE49-F238E27FC236}">
                <a16:creationId xmlns:a16="http://schemas.microsoft.com/office/drawing/2014/main" id="{F51A6113-8E23-482A-89DA-79B0128B6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06" y="1932322"/>
            <a:ext cx="1127300" cy="849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3F875BF0-D1F3-4F1D-AB02-A721B61A59EA}"/>
              </a:ext>
            </a:extLst>
          </p:cNvPr>
          <p:cNvSpPr txBox="1"/>
          <p:nvPr/>
        </p:nvSpPr>
        <p:spPr>
          <a:xfrm>
            <a:off x="2392881" y="2387901"/>
            <a:ext cx="872311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1100" b="1"/>
            </a:lvl1pPr>
          </a:lstStyle>
          <a:p>
            <a:r>
              <a:rPr lang="pt-BR" dirty="0"/>
              <a:t>Máquina </a:t>
            </a:r>
          </a:p>
          <a:p>
            <a:r>
              <a:rPr lang="pt-BR" dirty="0"/>
              <a:t>$ 30.000</a:t>
            </a:r>
          </a:p>
        </p:txBody>
      </p:sp>
      <p:pic>
        <p:nvPicPr>
          <p:cNvPr id="1038" name="Picture 14" descr="Imagem relacionada">
            <a:extLst>
              <a:ext uri="{FF2B5EF4-FFF2-40B4-BE49-F238E27FC236}">
                <a16:creationId xmlns:a16="http://schemas.microsoft.com/office/drawing/2014/main" id="{1999B75D-D0BB-4004-BB16-124536789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88" y="859640"/>
            <a:ext cx="988506" cy="64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205B00DB-E289-4816-8136-4643B7251040}"/>
              </a:ext>
            </a:extLst>
          </p:cNvPr>
          <p:cNvSpPr txBox="1"/>
          <p:nvPr/>
        </p:nvSpPr>
        <p:spPr>
          <a:xfrm>
            <a:off x="2393896" y="3165291"/>
            <a:ext cx="909047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1100" b="1"/>
            </a:lvl1pPr>
          </a:lstStyle>
          <a:p>
            <a:r>
              <a:rPr lang="pt-BR" dirty="0"/>
              <a:t>Edifício </a:t>
            </a:r>
          </a:p>
          <a:p>
            <a:r>
              <a:rPr lang="pt-BR" dirty="0"/>
              <a:t>$ 100.000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9006A8C3-7296-4D8D-BA4B-09FC94D79F2A}"/>
              </a:ext>
            </a:extLst>
          </p:cNvPr>
          <p:cNvSpPr txBox="1"/>
          <p:nvPr/>
        </p:nvSpPr>
        <p:spPr>
          <a:xfrm>
            <a:off x="8469548" y="2914652"/>
            <a:ext cx="986167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1100" b="1"/>
            </a:lvl1pPr>
          </a:lstStyle>
          <a:p>
            <a:r>
              <a:rPr lang="pt-BR" dirty="0"/>
              <a:t>Mão-de-obra </a:t>
            </a:r>
          </a:p>
          <a:p>
            <a:r>
              <a:rPr lang="pt-BR" dirty="0"/>
              <a:t>$ 4.000/mês</a:t>
            </a:r>
          </a:p>
        </p:txBody>
      </p:sp>
      <p:pic>
        <p:nvPicPr>
          <p:cNvPr id="1042" name="Picture 18" descr="Resultado de imagem para avi moveis">
            <a:extLst>
              <a:ext uri="{FF2B5EF4-FFF2-40B4-BE49-F238E27FC236}">
                <a16:creationId xmlns:a16="http://schemas.microsoft.com/office/drawing/2014/main" id="{24543BF6-84DB-4A7A-9420-932DC3878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604" y="5225345"/>
            <a:ext cx="1261207" cy="1183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Imagem relacionada">
            <a:extLst>
              <a:ext uri="{FF2B5EF4-FFF2-40B4-BE49-F238E27FC236}">
                <a16:creationId xmlns:a16="http://schemas.microsoft.com/office/drawing/2014/main" id="{6D5AA5FD-14A4-4962-A0B9-F1F048605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485" y="4832795"/>
            <a:ext cx="2724068" cy="1812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CaixaDeTexto 32">
            <a:extLst>
              <a:ext uri="{FF2B5EF4-FFF2-40B4-BE49-F238E27FC236}">
                <a16:creationId xmlns:a16="http://schemas.microsoft.com/office/drawing/2014/main" id="{B9FC9AD6-637A-46B8-834E-E504064BB9C8}"/>
              </a:ext>
            </a:extLst>
          </p:cNvPr>
          <p:cNvSpPr txBox="1"/>
          <p:nvPr/>
        </p:nvSpPr>
        <p:spPr>
          <a:xfrm>
            <a:off x="3917058" y="6470683"/>
            <a:ext cx="342659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1000"/>
            </a:lvl1pPr>
          </a:lstStyle>
          <a:p>
            <a:pPr algn="ctr"/>
            <a:r>
              <a:rPr lang="pt-BR" sz="1400" b="1" dirty="0"/>
              <a:t>Venda de Móveis (NF) $ 220.000,00/mês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90EC9BEB-B078-4118-A352-FD07567A6A53}"/>
              </a:ext>
            </a:extLst>
          </p:cNvPr>
          <p:cNvSpPr txBox="1"/>
          <p:nvPr/>
        </p:nvSpPr>
        <p:spPr>
          <a:xfrm>
            <a:off x="4758163" y="3265315"/>
            <a:ext cx="1744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1000"/>
            </a:lvl1pPr>
          </a:lstStyle>
          <a:p>
            <a:pPr algn="ctr"/>
            <a:r>
              <a:rPr lang="pt-BR" sz="1400" b="1" dirty="0"/>
              <a:t>Atividades e Processos</a:t>
            </a:r>
            <a:endParaRPr lang="pt-BR" sz="1400" dirty="0"/>
          </a:p>
        </p:txBody>
      </p:sp>
      <p:pic>
        <p:nvPicPr>
          <p:cNvPr id="1048" name="Picture 24" descr="Resultado de imagem para veiculo utilitario transporte de moveis">
            <a:extLst>
              <a:ext uri="{FF2B5EF4-FFF2-40B4-BE49-F238E27FC236}">
                <a16:creationId xmlns:a16="http://schemas.microsoft.com/office/drawing/2014/main" id="{0D4F2837-C142-4CAF-A324-34D3CF8FB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5809" y="4281607"/>
            <a:ext cx="1720070" cy="1111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Imagem relacionada">
            <a:extLst>
              <a:ext uri="{FF2B5EF4-FFF2-40B4-BE49-F238E27FC236}">
                <a16:creationId xmlns:a16="http://schemas.microsoft.com/office/drawing/2014/main" id="{D27AE728-8C76-450C-913F-6E05195DC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15" y="5610488"/>
            <a:ext cx="1071196" cy="1071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D9C9E812-9F5A-4177-A4D7-87870F4FCE9D}"/>
              </a:ext>
            </a:extLst>
          </p:cNvPr>
          <p:cNvCxnSpPr>
            <a:cxnSpLocks/>
            <a:stCxn id="1050" idx="3"/>
          </p:cNvCxnSpPr>
          <p:nvPr/>
        </p:nvCxnSpPr>
        <p:spPr>
          <a:xfrm flipV="1">
            <a:off x="1599415" y="3339132"/>
            <a:ext cx="2854789" cy="28069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de Seta Reta 47">
            <a:extLst>
              <a:ext uri="{FF2B5EF4-FFF2-40B4-BE49-F238E27FC236}">
                <a16:creationId xmlns:a16="http://schemas.microsoft.com/office/drawing/2014/main" id="{1E0F8334-5DC0-40AE-A270-4FEAD672587C}"/>
              </a:ext>
            </a:extLst>
          </p:cNvPr>
          <p:cNvCxnSpPr>
            <a:cxnSpLocks/>
            <a:stCxn id="1048" idx="1"/>
          </p:cNvCxnSpPr>
          <p:nvPr/>
        </p:nvCxnSpPr>
        <p:spPr>
          <a:xfrm flipV="1">
            <a:off x="1965883" y="3077743"/>
            <a:ext cx="2332109" cy="17596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de Seta Reta 57">
            <a:extLst>
              <a:ext uri="{FF2B5EF4-FFF2-40B4-BE49-F238E27FC236}">
                <a16:creationId xmlns:a16="http://schemas.microsoft.com/office/drawing/2014/main" id="{C39C60D7-D632-4299-913A-AB7D80327A29}"/>
              </a:ext>
            </a:extLst>
          </p:cNvPr>
          <p:cNvCxnSpPr>
            <a:cxnSpLocks/>
          </p:cNvCxnSpPr>
          <p:nvPr/>
        </p:nvCxnSpPr>
        <p:spPr>
          <a:xfrm flipH="1">
            <a:off x="7565805" y="1947503"/>
            <a:ext cx="2451558" cy="5892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2848A2ED-5956-4E91-A00C-DD939CA652CE}"/>
              </a:ext>
            </a:extLst>
          </p:cNvPr>
          <p:cNvSpPr txBox="1"/>
          <p:nvPr/>
        </p:nvSpPr>
        <p:spPr>
          <a:xfrm>
            <a:off x="8109730" y="2080554"/>
            <a:ext cx="1385123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1100" b="1"/>
            </a:lvl1pPr>
          </a:lstStyle>
          <a:p>
            <a:r>
              <a:rPr lang="pt-BR" dirty="0"/>
              <a:t>Outros Materiais </a:t>
            </a:r>
          </a:p>
          <a:p>
            <a:r>
              <a:rPr lang="pt-BR" dirty="0"/>
              <a:t>$ 10.000</a:t>
            </a:r>
          </a:p>
        </p:txBody>
      </p:sp>
      <p:cxnSp>
        <p:nvCxnSpPr>
          <p:cNvPr id="64" name="Conector de Seta Reta 63">
            <a:extLst>
              <a:ext uri="{FF2B5EF4-FFF2-40B4-BE49-F238E27FC236}">
                <a16:creationId xmlns:a16="http://schemas.microsoft.com/office/drawing/2014/main" id="{D6044DC9-CEB1-4626-B4A1-02BC18074E84}"/>
              </a:ext>
            </a:extLst>
          </p:cNvPr>
          <p:cNvCxnSpPr>
            <a:cxnSpLocks/>
            <a:stCxn id="1064" idx="3"/>
          </p:cNvCxnSpPr>
          <p:nvPr/>
        </p:nvCxnSpPr>
        <p:spPr>
          <a:xfrm flipH="1" flipV="1">
            <a:off x="7183411" y="3113697"/>
            <a:ext cx="3471485" cy="16570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Seta: para a Direita 48">
            <a:extLst>
              <a:ext uri="{FF2B5EF4-FFF2-40B4-BE49-F238E27FC236}">
                <a16:creationId xmlns:a16="http://schemas.microsoft.com/office/drawing/2014/main" id="{459A61FC-528C-4A1D-8913-DDBE07E125C2}"/>
              </a:ext>
            </a:extLst>
          </p:cNvPr>
          <p:cNvSpPr/>
          <p:nvPr/>
        </p:nvSpPr>
        <p:spPr>
          <a:xfrm rot="5400000">
            <a:off x="5083882" y="3716616"/>
            <a:ext cx="1002075" cy="1306951"/>
          </a:xfrm>
          <a:prstGeom prst="rightArrow">
            <a:avLst>
              <a:gd name="adj1" fmla="val 41162"/>
              <a:gd name="adj2" fmla="val 5221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054" name="Picture 30" descr="Imagem relacionada">
            <a:extLst>
              <a:ext uri="{FF2B5EF4-FFF2-40B4-BE49-F238E27FC236}">
                <a16:creationId xmlns:a16="http://schemas.microsoft.com/office/drawing/2014/main" id="{64B81C0D-13B6-4D58-A234-8E04085E3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0509" y="1358911"/>
            <a:ext cx="1546419" cy="1127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Resultado de imagem para lixa de madeira">
            <a:extLst>
              <a:ext uri="{FF2B5EF4-FFF2-40B4-BE49-F238E27FC236}">
                <a16:creationId xmlns:a16="http://schemas.microsoft.com/office/drawing/2014/main" id="{63498672-30B8-4B7F-9F5E-CF7F60EE44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5193" y="2207067"/>
            <a:ext cx="515038" cy="459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Resultado de imagem para foto de contas">
            <a:extLst>
              <a:ext uri="{FF2B5EF4-FFF2-40B4-BE49-F238E27FC236}">
                <a16:creationId xmlns:a16="http://schemas.microsoft.com/office/drawing/2014/main" id="{29A05FE8-5071-477B-9660-4E2E744D5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654890" y="4276952"/>
            <a:ext cx="1724068" cy="98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CaixaDeTexto 21">
            <a:extLst>
              <a:ext uri="{FF2B5EF4-FFF2-40B4-BE49-F238E27FC236}">
                <a16:creationId xmlns:a16="http://schemas.microsoft.com/office/drawing/2014/main" id="{396FB44D-6209-42C8-B280-5F4DE76C42AD}"/>
              </a:ext>
            </a:extLst>
          </p:cNvPr>
          <p:cNvSpPr txBox="1"/>
          <p:nvPr/>
        </p:nvSpPr>
        <p:spPr>
          <a:xfrm>
            <a:off x="8538008" y="3769922"/>
            <a:ext cx="1156055" cy="6001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1000"/>
            </a:lvl1pPr>
          </a:lstStyle>
          <a:p>
            <a:pPr algn="ctr"/>
            <a:r>
              <a:rPr lang="pt-BR" sz="1100" b="1" dirty="0"/>
              <a:t>Despesas Operacionais</a:t>
            </a:r>
          </a:p>
          <a:p>
            <a:pPr algn="ctr"/>
            <a:r>
              <a:rPr lang="pt-BR" sz="1100" b="1" dirty="0"/>
              <a:t> $ 2.900/mês</a:t>
            </a:r>
          </a:p>
        </p:txBody>
      </p:sp>
      <p:cxnSp>
        <p:nvCxnSpPr>
          <p:cNvPr id="92" name="Conector de Seta Reta 91">
            <a:extLst>
              <a:ext uri="{FF2B5EF4-FFF2-40B4-BE49-F238E27FC236}">
                <a16:creationId xmlns:a16="http://schemas.microsoft.com/office/drawing/2014/main" id="{61DE5838-9107-441A-8F1F-5219F1F77956}"/>
              </a:ext>
            </a:extLst>
          </p:cNvPr>
          <p:cNvCxnSpPr>
            <a:cxnSpLocks/>
          </p:cNvCxnSpPr>
          <p:nvPr/>
        </p:nvCxnSpPr>
        <p:spPr>
          <a:xfrm>
            <a:off x="1497776" y="1279423"/>
            <a:ext cx="2729225" cy="12214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>
            <a:extLst>
              <a:ext uri="{FF2B5EF4-FFF2-40B4-BE49-F238E27FC236}">
                <a16:creationId xmlns:a16="http://schemas.microsoft.com/office/drawing/2014/main" id="{2679B88E-232C-466F-911D-F2E09C9D7EBA}"/>
              </a:ext>
            </a:extLst>
          </p:cNvPr>
          <p:cNvSpPr txBox="1"/>
          <p:nvPr/>
        </p:nvSpPr>
        <p:spPr>
          <a:xfrm>
            <a:off x="2167438" y="1449126"/>
            <a:ext cx="85907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1100" b="1"/>
            </a:lvl1pPr>
          </a:lstStyle>
          <a:p>
            <a:r>
              <a:rPr lang="pt-BR" dirty="0"/>
              <a:t>Caixa</a:t>
            </a:r>
          </a:p>
          <a:p>
            <a:r>
              <a:rPr lang="pt-BR" dirty="0"/>
              <a:t>$ 200.000 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336DFFEE-718C-449A-A8F7-CD661F3B9871}"/>
              </a:ext>
            </a:extLst>
          </p:cNvPr>
          <p:cNvSpPr txBox="1"/>
          <p:nvPr/>
        </p:nvSpPr>
        <p:spPr>
          <a:xfrm>
            <a:off x="2424008" y="3988237"/>
            <a:ext cx="794683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1100" b="1"/>
            </a:lvl1pPr>
          </a:lstStyle>
          <a:p>
            <a:r>
              <a:rPr lang="pt-BR" dirty="0"/>
              <a:t>Veículo </a:t>
            </a:r>
          </a:p>
          <a:p>
            <a:r>
              <a:rPr lang="pt-BR" dirty="0"/>
              <a:t>$ 20.000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09A2554D-0B25-4FA9-8790-689E46B31F0D}"/>
              </a:ext>
            </a:extLst>
          </p:cNvPr>
          <p:cNvSpPr txBox="1"/>
          <p:nvPr/>
        </p:nvSpPr>
        <p:spPr>
          <a:xfrm>
            <a:off x="1954707" y="4934423"/>
            <a:ext cx="1215255" cy="9387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1100" b="1"/>
            </a:lvl1pPr>
          </a:lstStyle>
          <a:p>
            <a:r>
              <a:rPr lang="pt-BR" dirty="0"/>
              <a:t>Computador </a:t>
            </a:r>
          </a:p>
          <a:p>
            <a:r>
              <a:rPr lang="pt-BR" dirty="0"/>
              <a:t>$ 10.000</a:t>
            </a:r>
          </a:p>
          <a:p>
            <a:endParaRPr lang="pt-BR" dirty="0"/>
          </a:p>
          <a:p>
            <a:r>
              <a:rPr lang="pt-BR" dirty="0"/>
              <a:t>Software </a:t>
            </a:r>
          </a:p>
          <a:p>
            <a:r>
              <a:rPr lang="pt-BR" dirty="0"/>
              <a:t>$ 5.000</a:t>
            </a:r>
          </a:p>
        </p:txBody>
      </p:sp>
      <p:pic>
        <p:nvPicPr>
          <p:cNvPr id="1066" name="Picture 42" descr="Resultado de imagem para cartoon auditor fiscal">
            <a:extLst>
              <a:ext uri="{FF2B5EF4-FFF2-40B4-BE49-F238E27FC236}">
                <a16:creationId xmlns:a16="http://schemas.microsoft.com/office/drawing/2014/main" id="{CDA46226-5B5A-4E88-A8BD-8CD860F0B0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07" t="-4321" r="25034" b="-1962"/>
          <a:stretch/>
        </p:blipFill>
        <p:spPr bwMode="auto">
          <a:xfrm>
            <a:off x="10237301" y="5355810"/>
            <a:ext cx="943275" cy="1154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" name="CaixaDeTexto 109">
            <a:extLst>
              <a:ext uri="{FF2B5EF4-FFF2-40B4-BE49-F238E27FC236}">
                <a16:creationId xmlns:a16="http://schemas.microsoft.com/office/drawing/2014/main" id="{6782945C-9563-4247-899E-8353DF7A8AAA}"/>
              </a:ext>
            </a:extLst>
          </p:cNvPr>
          <p:cNvSpPr txBox="1"/>
          <p:nvPr/>
        </p:nvSpPr>
        <p:spPr>
          <a:xfrm>
            <a:off x="8703442" y="4755646"/>
            <a:ext cx="1156055" cy="6001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1000"/>
            </a:lvl1pPr>
          </a:lstStyle>
          <a:p>
            <a:pPr algn="ctr"/>
            <a:r>
              <a:rPr lang="pt-BR" sz="1100" b="1" dirty="0"/>
              <a:t>Multa Ambiental</a:t>
            </a:r>
          </a:p>
          <a:p>
            <a:pPr algn="ctr"/>
            <a:r>
              <a:rPr lang="pt-BR" sz="1100" b="1" dirty="0"/>
              <a:t> $ 5.000/mês</a:t>
            </a:r>
          </a:p>
        </p:txBody>
      </p:sp>
      <p:cxnSp>
        <p:nvCxnSpPr>
          <p:cNvPr id="111" name="Conector de Seta Reta 110">
            <a:extLst>
              <a:ext uri="{FF2B5EF4-FFF2-40B4-BE49-F238E27FC236}">
                <a16:creationId xmlns:a16="http://schemas.microsoft.com/office/drawing/2014/main" id="{AB70B3D4-CCD9-459C-AA49-2DF1DEA11CDC}"/>
              </a:ext>
            </a:extLst>
          </p:cNvPr>
          <p:cNvCxnSpPr>
            <a:cxnSpLocks/>
          </p:cNvCxnSpPr>
          <p:nvPr/>
        </p:nvCxnSpPr>
        <p:spPr>
          <a:xfrm flipH="1" flipV="1">
            <a:off x="6919247" y="3323960"/>
            <a:ext cx="3306874" cy="23794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CaixaDeTexto 124">
            <a:extLst>
              <a:ext uri="{FF2B5EF4-FFF2-40B4-BE49-F238E27FC236}">
                <a16:creationId xmlns:a16="http://schemas.microsoft.com/office/drawing/2014/main" id="{458CCF14-F072-4D0F-84F3-F6A5D4C536FD}"/>
              </a:ext>
            </a:extLst>
          </p:cNvPr>
          <p:cNvSpPr txBox="1"/>
          <p:nvPr/>
        </p:nvSpPr>
        <p:spPr>
          <a:xfrm>
            <a:off x="763862" y="299245"/>
            <a:ext cx="1744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1000"/>
            </a:lvl1pPr>
          </a:lstStyle>
          <a:p>
            <a:pPr algn="ctr"/>
            <a:r>
              <a:rPr lang="pt-BR" sz="1400" b="1" dirty="0">
                <a:solidFill>
                  <a:srgbClr val="0070C0"/>
                </a:solidFill>
              </a:rPr>
              <a:t>RECURSOS </a:t>
            </a:r>
          </a:p>
          <a:p>
            <a:pPr algn="ctr"/>
            <a:r>
              <a:rPr lang="pt-BR" sz="1400" b="1" dirty="0">
                <a:solidFill>
                  <a:srgbClr val="0070C0"/>
                </a:solidFill>
              </a:rPr>
              <a:t>DISPONÍVEIS</a:t>
            </a:r>
            <a:endParaRPr lang="pt-BR" sz="1400" dirty="0">
              <a:solidFill>
                <a:srgbClr val="0070C0"/>
              </a:solidFill>
            </a:endParaRPr>
          </a:p>
        </p:txBody>
      </p:sp>
      <p:sp>
        <p:nvSpPr>
          <p:cNvPr id="127" name="CaixaDeTexto 126">
            <a:extLst>
              <a:ext uri="{FF2B5EF4-FFF2-40B4-BE49-F238E27FC236}">
                <a16:creationId xmlns:a16="http://schemas.microsoft.com/office/drawing/2014/main" id="{053EBC29-BE57-4CAF-9EA6-85FBBD7F42C4}"/>
              </a:ext>
            </a:extLst>
          </p:cNvPr>
          <p:cNvSpPr txBox="1"/>
          <p:nvPr/>
        </p:nvSpPr>
        <p:spPr>
          <a:xfrm>
            <a:off x="8619684" y="254958"/>
            <a:ext cx="17443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1000"/>
            </a:lvl1pPr>
          </a:lstStyle>
          <a:p>
            <a:pPr algn="ctr"/>
            <a:r>
              <a:rPr lang="pt-BR" sz="1100" b="1" dirty="0">
                <a:solidFill>
                  <a:srgbClr val="FF0000"/>
                </a:solidFill>
              </a:rPr>
              <a:t>Consumo de </a:t>
            </a:r>
          </a:p>
          <a:p>
            <a:pPr algn="ctr"/>
            <a:r>
              <a:rPr lang="pt-BR" sz="1100" b="1" dirty="0">
                <a:solidFill>
                  <a:srgbClr val="FF0000"/>
                </a:solidFill>
              </a:rPr>
              <a:t>Recursos</a:t>
            </a:r>
            <a:endParaRPr lang="pt-BR" sz="1100" dirty="0">
              <a:solidFill>
                <a:srgbClr val="FF0000"/>
              </a:solidFill>
            </a:endParaRPr>
          </a:p>
        </p:txBody>
      </p:sp>
      <p:sp>
        <p:nvSpPr>
          <p:cNvPr id="133" name="CaixaDeTexto 132">
            <a:extLst>
              <a:ext uri="{FF2B5EF4-FFF2-40B4-BE49-F238E27FC236}">
                <a16:creationId xmlns:a16="http://schemas.microsoft.com/office/drawing/2014/main" id="{DB4BFE7E-B8C3-4658-88F7-DDAEF4755C51}"/>
              </a:ext>
            </a:extLst>
          </p:cNvPr>
          <p:cNvSpPr txBox="1"/>
          <p:nvPr/>
        </p:nvSpPr>
        <p:spPr>
          <a:xfrm>
            <a:off x="4563380" y="4956787"/>
            <a:ext cx="1744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1000"/>
            </a:lvl1pPr>
          </a:lstStyle>
          <a:p>
            <a:pPr algn="ctr"/>
            <a:r>
              <a:rPr lang="pt-BR" sz="2800" b="1" dirty="0"/>
              <a:t>Produtos</a:t>
            </a:r>
            <a:endParaRPr lang="pt-BR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418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3822"/>
    </mc:Choice>
    <mc:Fallback xmlns="">
      <p:transition spd="slow" advTm="1538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6" grpId="0" animBg="1"/>
      <p:bldP spid="19" grpId="0" animBg="1"/>
      <p:bldP spid="33" grpId="0" animBg="1"/>
      <p:bldP spid="34" grpId="0"/>
      <p:bldP spid="13" grpId="0" animBg="1"/>
      <p:bldP spid="49" grpId="0" animBg="1"/>
      <p:bldP spid="22" grpId="0" animBg="1"/>
      <p:bldP spid="4" grpId="0" animBg="1"/>
      <p:bldP spid="17" grpId="0" animBg="1"/>
      <p:bldP spid="18" grpId="0" animBg="1"/>
      <p:bldP spid="110" grpId="0" animBg="1"/>
      <p:bldP spid="125" grpId="0"/>
      <p:bldP spid="127" grpId="0"/>
      <p:bldP spid="1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4293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416726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450B255-E809-457A-8443-1836437C8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591344"/>
            <a:ext cx="3200400" cy="5585619"/>
          </a:xfrm>
        </p:spPr>
        <p:txBody>
          <a:bodyPr>
            <a:normAutofit/>
          </a:bodyPr>
          <a:lstStyle/>
          <a:p>
            <a:r>
              <a:rPr lang="pt-BR">
                <a:solidFill>
                  <a:srgbClr val="FFFFFF"/>
                </a:solidFill>
              </a:rPr>
              <a:t>Eventos Econômicos </a:t>
            </a: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4" y="2455481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D207D23-EF71-4D85-8CBD-FBA1FA8CE6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12" y="591348"/>
            <a:ext cx="6906491" cy="5585619"/>
          </a:xfrm>
          <a:solidFill>
            <a:schemeClr val="bg1"/>
          </a:solidFill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t-BR" sz="1500"/>
              <a:t>Informações relevantes para a elaboração das </a:t>
            </a:r>
            <a:r>
              <a:rPr lang="pt-BR" sz="1500" b="1"/>
              <a:t>Demonstrações Contábeis:</a:t>
            </a:r>
            <a:endParaRPr lang="pt-BR" sz="1500"/>
          </a:p>
          <a:p>
            <a:pPr marL="514350" indent="-514350">
              <a:buFont typeface="+mj-lt"/>
              <a:buAutoNum type="arabicPeriod"/>
            </a:pPr>
            <a:r>
              <a:rPr lang="pt-BR" sz="1500" b="1"/>
              <a:t>Capital investido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1500" b="1"/>
              <a:t>Aquisição de madeiras </a:t>
            </a:r>
            <a:r>
              <a:rPr lang="pt-BR" sz="1500"/>
              <a:t>para a produção de móveis, R$ 100.000,00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1500" b="1"/>
              <a:t>Aquisição de materiais utilizados </a:t>
            </a:r>
            <a:r>
              <a:rPr lang="pt-BR" sz="1500"/>
              <a:t>na produção e acabamento de móveis, R$ 10.000,00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1500">
                <a:highlight>
                  <a:srgbClr val="FFFF00"/>
                </a:highlight>
              </a:rPr>
              <a:t>Direito de </a:t>
            </a:r>
            <a:r>
              <a:rPr lang="pt-BR" sz="1500" b="1">
                <a:highlight>
                  <a:srgbClr val="FFFF00"/>
                </a:highlight>
              </a:rPr>
              <a:t>apropriação de créditos </a:t>
            </a:r>
            <a:r>
              <a:rPr lang="pt-BR" sz="1500">
                <a:highlight>
                  <a:srgbClr val="FFFF00"/>
                </a:highlight>
              </a:rPr>
              <a:t>de PIS/COFINS e ICMS</a:t>
            </a:r>
            <a:r>
              <a:rPr lang="pt-BR" sz="1500"/>
              <a:t>; 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1500" b="1"/>
              <a:t>Despesas com salário </a:t>
            </a:r>
            <a:r>
              <a:rPr lang="pt-BR" sz="1500"/>
              <a:t>do carpinteiro no valor R$ 4.000,00; e </a:t>
            </a:r>
            <a:r>
              <a:rPr lang="pt-BR" sz="1500">
                <a:highlight>
                  <a:srgbClr val="FFFF00"/>
                </a:highlight>
              </a:rPr>
              <a:t>Apropriação dos </a:t>
            </a:r>
            <a:r>
              <a:rPr lang="pt-BR" sz="1500" b="1">
                <a:highlight>
                  <a:srgbClr val="FFFF00"/>
                </a:highlight>
              </a:rPr>
              <a:t>tributos incidentes sobre a folha de salários e encargos sociais</a:t>
            </a:r>
            <a:r>
              <a:rPr lang="pt-BR" sz="1500">
                <a:highlight>
                  <a:srgbClr val="FFFF00"/>
                </a:highlight>
              </a:rPr>
              <a:t>: INSS, IRRF, FGTS, CPP e Férias e 13. Salário 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1500" b="1"/>
              <a:t>Despesas operacionais </a:t>
            </a:r>
            <a:r>
              <a:rPr lang="pt-BR" sz="1500"/>
              <a:t>contabilizadas no valor de R$ 2.900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1500"/>
              <a:t>A empresa recebeu uma </a:t>
            </a:r>
            <a:r>
              <a:rPr lang="pt-BR" sz="1500" b="1"/>
              <a:t>multa ambiental </a:t>
            </a:r>
            <a:r>
              <a:rPr lang="pt-BR" sz="1500"/>
              <a:t>no valor de R$ 5.000,00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1500"/>
              <a:t>Realizou a </a:t>
            </a:r>
            <a:r>
              <a:rPr lang="pt-BR" sz="1500" b="1"/>
              <a:t>venda de mercadoria</a:t>
            </a:r>
            <a:r>
              <a:rPr lang="pt-BR" sz="1500"/>
              <a:t>, conforme NF, no valor R$ 220.000,00, a prazo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1500">
                <a:highlight>
                  <a:srgbClr val="FFFF00"/>
                </a:highlight>
              </a:rPr>
              <a:t>Apropriação dos </a:t>
            </a:r>
            <a:r>
              <a:rPr lang="pt-BR" sz="1500" b="1">
                <a:highlight>
                  <a:srgbClr val="FFFF00"/>
                </a:highlight>
              </a:rPr>
              <a:t>tributos incidentes: </a:t>
            </a:r>
            <a:r>
              <a:rPr lang="pt-BR" sz="1500">
                <a:highlight>
                  <a:srgbClr val="FFFF00"/>
                </a:highlight>
              </a:rPr>
              <a:t>IPI, PIS, COFINS e ICMS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1500"/>
              <a:t>Baixa do </a:t>
            </a:r>
            <a:r>
              <a:rPr lang="pt-BR" sz="1500" b="1"/>
              <a:t>custo do produto vendido </a:t>
            </a:r>
            <a:r>
              <a:rPr lang="pt-BR" sz="1500"/>
              <a:t>(50% dos estoques)</a:t>
            </a:r>
            <a:r>
              <a:rPr lang="pt-BR" sz="1500" b="1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1500"/>
              <a:t>Contabilização da </a:t>
            </a:r>
            <a:r>
              <a:rPr lang="pt-BR" sz="1500" b="1"/>
              <a:t>depreciação dos ativos imobilizados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1500"/>
              <a:t>Contabilização da </a:t>
            </a:r>
            <a:r>
              <a:rPr lang="pt-BR" sz="1500" b="1"/>
              <a:t>amortização do ativo intangível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1500">
                <a:highlight>
                  <a:srgbClr val="FFFF00"/>
                </a:highlight>
              </a:rPr>
              <a:t>Apuração e contabilização do </a:t>
            </a:r>
            <a:r>
              <a:rPr lang="pt-BR" sz="1500" b="1">
                <a:highlight>
                  <a:srgbClr val="FFFF00"/>
                </a:highlight>
              </a:rPr>
              <a:t>IRPJ e da CSLL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79D2FBC-EF5C-4B15-9BC1-5EC4849CA600}"/>
              </a:ext>
            </a:extLst>
          </p:cNvPr>
          <p:cNvSpPr txBox="1"/>
          <p:nvPr/>
        </p:nvSpPr>
        <p:spPr>
          <a:xfrm>
            <a:off x="10195560" y="2184935"/>
            <a:ext cx="1158240" cy="3692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t-BR" b="1" dirty="0"/>
              <a:t>Produção</a:t>
            </a:r>
            <a:endParaRPr lang="pt-BR" b="1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7AB5788-E746-44F5-9690-987AB7DF0A01}"/>
              </a:ext>
            </a:extLst>
          </p:cNvPr>
          <p:cNvSpPr txBox="1"/>
          <p:nvPr/>
        </p:nvSpPr>
        <p:spPr>
          <a:xfrm>
            <a:off x="10471007" y="3167570"/>
            <a:ext cx="1158240" cy="3692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t-BR" b="1" dirty="0"/>
              <a:t>Trabalho</a:t>
            </a:r>
            <a:endParaRPr lang="pt-BR" b="1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17D6E2D-E94C-4CE6-BCC0-46A136E2AAEB}"/>
              </a:ext>
            </a:extLst>
          </p:cNvPr>
          <p:cNvSpPr txBox="1"/>
          <p:nvPr/>
        </p:nvSpPr>
        <p:spPr>
          <a:xfrm>
            <a:off x="9802930" y="4452987"/>
            <a:ext cx="1969971" cy="3692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t-BR" b="1" dirty="0"/>
              <a:t>Valor Adicionado</a:t>
            </a:r>
            <a:endParaRPr lang="pt-BR" b="1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48C876D6-30CC-4244-BBB7-9B91E65A5F0C}"/>
              </a:ext>
            </a:extLst>
          </p:cNvPr>
          <p:cNvSpPr txBox="1"/>
          <p:nvPr/>
        </p:nvSpPr>
        <p:spPr>
          <a:xfrm>
            <a:off x="9097985" y="5897325"/>
            <a:ext cx="1969971" cy="3692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pt-BR" b="1" dirty="0"/>
              <a:t>Renda/Lucro</a:t>
            </a:r>
            <a:endParaRPr lang="pt-BR" b="1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3896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8584"/>
    </mc:Choice>
    <mc:Fallback xmlns="">
      <p:transition spd="slow" advTm="1885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7515D20E-1AB7-4E74-9236-2B72B63D60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FAA39E8-D400-44A8-AEF4-6E42002AD1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5028" y="1336329"/>
            <a:ext cx="3892732" cy="43825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5400" dirty="0" err="1"/>
              <a:t>Relatórios</a:t>
            </a:r>
            <a:r>
              <a:rPr lang="en-US" sz="5400" dirty="0"/>
              <a:t> </a:t>
            </a:r>
            <a:r>
              <a:rPr lang="en-US" sz="5400" dirty="0" err="1"/>
              <a:t>Financeiros</a:t>
            </a:r>
            <a:r>
              <a:rPr lang="en-US" sz="5400" dirty="0"/>
              <a:t> e </a:t>
            </a:r>
            <a:r>
              <a:rPr lang="en-US" sz="5400" dirty="0" err="1"/>
              <a:t>Fiscais</a:t>
            </a:r>
            <a:endParaRPr lang="en-US" sz="5400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63461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982978"/>
            <a:ext cx="6009366" cy="512063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4BD400E-C88C-4D31-984F-B41EBCE82F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1" y="1336329"/>
            <a:ext cx="5260848" cy="43825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800" dirty="0" err="1"/>
              <a:t>Balanço</a:t>
            </a:r>
            <a:r>
              <a:rPr lang="en-US" sz="2800" dirty="0"/>
              <a:t> Patrimonial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800" dirty="0" err="1"/>
              <a:t>Demonstração</a:t>
            </a:r>
            <a:r>
              <a:rPr lang="en-US" sz="2800" dirty="0"/>
              <a:t> do </a:t>
            </a:r>
            <a:r>
              <a:rPr lang="en-US" sz="2800" dirty="0" err="1"/>
              <a:t>Resultado</a:t>
            </a:r>
            <a:r>
              <a:rPr lang="en-US" sz="2800" dirty="0"/>
              <a:t> de </a:t>
            </a:r>
            <a:r>
              <a:rPr lang="en-US" sz="2800" dirty="0" err="1"/>
              <a:t>Exercício</a:t>
            </a:r>
            <a:endParaRPr lang="en-US" sz="2800" dirty="0"/>
          </a:p>
          <a:p>
            <a:pPr marL="342900" indent="-228600" algn="l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800" dirty="0" err="1"/>
              <a:t>Livro</a:t>
            </a:r>
            <a:r>
              <a:rPr lang="en-US" sz="2800" dirty="0"/>
              <a:t> de </a:t>
            </a:r>
            <a:r>
              <a:rPr lang="en-US" sz="2800" dirty="0" err="1"/>
              <a:t>Apuração</a:t>
            </a:r>
            <a:r>
              <a:rPr lang="en-US" sz="2800" dirty="0"/>
              <a:t> do </a:t>
            </a:r>
            <a:r>
              <a:rPr lang="en-US" sz="2800" dirty="0" err="1"/>
              <a:t>Lucro</a:t>
            </a:r>
            <a:r>
              <a:rPr lang="en-US" sz="2800" dirty="0"/>
              <a:t> Real 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800" dirty="0" err="1"/>
              <a:t>Demonstração</a:t>
            </a:r>
            <a:r>
              <a:rPr lang="en-US" sz="2800" dirty="0"/>
              <a:t> do Valor </a:t>
            </a:r>
            <a:r>
              <a:rPr lang="en-US" sz="2800" dirty="0" err="1"/>
              <a:t>Adicionado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4803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064"/>
    </mc:Choice>
    <mc:Fallback xmlns="">
      <p:transition spd="slow" advTm="44064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79A7CF-01AF-4178-9369-94E0C90EB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369C846-C331-4B90-8CF1-7045E4651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5249" y="2005647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Tributos Incidentes </a:t>
            </a:r>
            <a:r>
              <a:rPr lang="en-US" sz="3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/s Operações da Marcenaria de José &amp; Filho 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7D72AAE3-C144-489C-9F84-F8033081D4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2558475"/>
              </p:ext>
            </p:extLst>
          </p:nvPr>
        </p:nvGraphicFramePr>
        <p:xfrm>
          <a:off x="638361" y="880936"/>
          <a:ext cx="7216666" cy="4792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7014">
                  <a:extLst>
                    <a:ext uri="{9D8B030D-6E8A-4147-A177-3AD203B41FA5}">
                      <a16:colId xmlns:a16="http://schemas.microsoft.com/office/drawing/2014/main" val="928573357"/>
                    </a:ext>
                  </a:extLst>
                </a:gridCol>
                <a:gridCol w="1780441">
                  <a:extLst>
                    <a:ext uri="{9D8B030D-6E8A-4147-A177-3AD203B41FA5}">
                      <a16:colId xmlns:a16="http://schemas.microsoft.com/office/drawing/2014/main" val="574905725"/>
                    </a:ext>
                  </a:extLst>
                </a:gridCol>
                <a:gridCol w="2299211">
                  <a:extLst>
                    <a:ext uri="{9D8B030D-6E8A-4147-A177-3AD203B41FA5}">
                      <a16:colId xmlns:a16="http://schemas.microsoft.com/office/drawing/2014/main" val="3240188763"/>
                    </a:ext>
                  </a:extLst>
                </a:gridCol>
              </a:tblGrid>
              <a:tr h="503213"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 marL="78807" marR="78807" marT="39404" marB="39404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</a:rPr>
                        <a:t>Aquisição  Insumos</a:t>
                      </a:r>
                    </a:p>
                  </a:txBody>
                  <a:tcPr marL="78807" marR="78807" marT="39404" marB="39404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</a:rPr>
                        <a:t>Vendas de Produtos </a:t>
                      </a:r>
                    </a:p>
                  </a:txBody>
                  <a:tcPr marL="78807" marR="78807" marT="39404" marB="39404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6818113"/>
                  </a:ext>
                </a:extLst>
              </a:tr>
              <a:tr h="329965">
                <a:tc>
                  <a:txBody>
                    <a:bodyPr/>
                    <a:lstStyle/>
                    <a:p>
                      <a:pPr algn="r"/>
                      <a:r>
                        <a:rPr lang="pt-BR" sz="1600" dirty="0" err="1"/>
                        <a:t>Pis</a:t>
                      </a:r>
                      <a:endParaRPr lang="pt-BR" sz="1600" dirty="0"/>
                    </a:p>
                  </a:txBody>
                  <a:tcPr marL="78807" marR="78807" marT="39404" marB="394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1,65%</a:t>
                      </a:r>
                    </a:p>
                  </a:txBody>
                  <a:tcPr marL="78807" marR="78807" marT="39404" marB="394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1,65%</a:t>
                      </a:r>
                    </a:p>
                  </a:txBody>
                  <a:tcPr marL="78807" marR="78807" marT="39404" marB="39404"/>
                </a:tc>
                <a:extLst>
                  <a:ext uri="{0D108BD9-81ED-4DB2-BD59-A6C34878D82A}">
                    <a16:rowId xmlns:a16="http://schemas.microsoft.com/office/drawing/2014/main" val="45123301"/>
                  </a:ext>
                </a:extLst>
              </a:tr>
              <a:tr h="329965">
                <a:tc>
                  <a:txBody>
                    <a:bodyPr/>
                    <a:lstStyle/>
                    <a:p>
                      <a:pPr algn="r"/>
                      <a:r>
                        <a:rPr lang="pt-BR" sz="1600" dirty="0" err="1"/>
                        <a:t>Cofins</a:t>
                      </a:r>
                      <a:endParaRPr lang="pt-BR" sz="1600" dirty="0"/>
                    </a:p>
                  </a:txBody>
                  <a:tcPr marL="78807" marR="78807" marT="39404" marB="394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7,6%</a:t>
                      </a:r>
                    </a:p>
                  </a:txBody>
                  <a:tcPr marL="78807" marR="78807" marT="39404" marB="394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7,6%</a:t>
                      </a:r>
                    </a:p>
                  </a:txBody>
                  <a:tcPr marL="78807" marR="78807" marT="39404" marB="39404"/>
                </a:tc>
                <a:extLst>
                  <a:ext uri="{0D108BD9-81ED-4DB2-BD59-A6C34878D82A}">
                    <a16:rowId xmlns:a16="http://schemas.microsoft.com/office/drawing/2014/main" val="3933709601"/>
                  </a:ext>
                </a:extLst>
              </a:tr>
              <a:tr h="329965">
                <a:tc>
                  <a:txBody>
                    <a:bodyPr/>
                    <a:lstStyle/>
                    <a:p>
                      <a:pPr algn="r"/>
                      <a:r>
                        <a:rPr lang="pt-BR" sz="1600" dirty="0"/>
                        <a:t>IPI</a:t>
                      </a:r>
                    </a:p>
                  </a:txBody>
                  <a:tcPr marL="78807" marR="78807" marT="39404" marB="39404"/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 marL="78807" marR="78807" marT="39404" marB="394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/>
                        <a:t>10%</a:t>
                      </a:r>
                    </a:p>
                  </a:txBody>
                  <a:tcPr marL="78807" marR="78807" marT="39404" marB="39404"/>
                </a:tc>
                <a:extLst>
                  <a:ext uri="{0D108BD9-81ED-4DB2-BD59-A6C34878D82A}">
                    <a16:rowId xmlns:a16="http://schemas.microsoft.com/office/drawing/2014/main" val="2299126324"/>
                  </a:ext>
                </a:extLst>
              </a:tr>
              <a:tr h="329965">
                <a:tc>
                  <a:txBody>
                    <a:bodyPr/>
                    <a:lstStyle/>
                    <a:p>
                      <a:pPr algn="r"/>
                      <a:r>
                        <a:rPr lang="pt-BR" sz="1600" dirty="0"/>
                        <a:t>ICMS</a:t>
                      </a:r>
                    </a:p>
                  </a:txBody>
                  <a:tcPr marL="78807" marR="78807" marT="39404" marB="394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/>
                        <a:t>18%</a:t>
                      </a:r>
                    </a:p>
                  </a:txBody>
                  <a:tcPr marL="78807" marR="78807" marT="39404" marB="394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/>
                        <a:t>18%</a:t>
                      </a:r>
                    </a:p>
                  </a:txBody>
                  <a:tcPr marL="78807" marR="78807" marT="39404" marB="39404"/>
                </a:tc>
                <a:extLst>
                  <a:ext uri="{0D108BD9-81ED-4DB2-BD59-A6C34878D82A}">
                    <a16:rowId xmlns:a16="http://schemas.microsoft.com/office/drawing/2014/main" val="3351312179"/>
                  </a:ext>
                </a:extLst>
              </a:tr>
              <a:tr h="329965">
                <a:tc>
                  <a:txBody>
                    <a:bodyPr/>
                    <a:lstStyle/>
                    <a:p>
                      <a:pPr algn="r"/>
                      <a:endParaRPr lang="pt-BR" sz="1600" dirty="0"/>
                    </a:p>
                  </a:txBody>
                  <a:tcPr marL="78807" marR="78807" marT="39404" marB="39404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Lucro</a:t>
                      </a:r>
                    </a:p>
                  </a:txBody>
                  <a:tcPr marL="78807" marR="78807" marT="39404" marB="39404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 marL="78807" marR="78807" marT="39404" marB="39404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8651574"/>
                  </a:ext>
                </a:extLst>
              </a:tr>
              <a:tr h="329965">
                <a:tc>
                  <a:txBody>
                    <a:bodyPr/>
                    <a:lstStyle/>
                    <a:p>
                      <a:pPr algn="r"/>
                      <a:r>
                        <a:rPr lang="pt-BR" sz="1600" dirty="0"/>
                        <a:t>IRPJ</a:t>
                      </a:r>
                    </a:p>
                  </a:txBody>
                  <a:tcPr marL="78807" marR="78807" marT="39404" marB="394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/>
                        <a:t>15%</a:t>
                      </a:r>
                    </a:p>
                  </a:txBody>
                  <a:tcPr marL="78807" marR="78807" marT="39404" marB="39404"/>
                </a:tc>
                <a:tc>
                  <a:txBody>
                    <a:bodyPr/>
                    <a:lstStyle/>
                    <a:p>
                      <a:pPr algn="ctr"/>
                      <a:endParaRPr lang="pt-BR" sz="1600"/>
                    </a:p>
                  </a:txBody>
                  <a:tcPr marL="78807" marR="78807" marT="39404" marB="39404"/>
                </a:tc>
                <a:extLst>
                  <a:ext uri="{0D108BD9-81ED-4DB2-BD59-A6C34878D82A}">
                    <a16:rowId xmlns:a16="http://schemas.microsoft.com/office/drawing/2014/main" val="2254209145"/>
                  </a:ext>
                </a:extLst>
              </a:tr>
              <a:tr h="329965">
                <a:tc>
                  <a:txBody>
                    <a:bodyPr/>
                    <a:lstStyle/>
                    <a:p>
                      <a:pPr algn="r"/>
                      <a:r>
                        <a:rPr lang="pt-BR" sz="1600"/>
                        <a:t>IR Adicional</a:t>
                      </a:r>
                    </a:p>
                  </a:txBody>
                  <a:tcPr marL="78807" marR="78807" marT="39404" marB="394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/>
                        <a:t>10%</a:t>
                      </a:r>
                    </a:p>
                  </a:txBody>
                  <a:tcPr marL="78807" marR="78807" marT="39404" marB="39404"/>
                </a:tc>
                <a:tc>
                  <a:txBody>
                    <a:bodyPr/>
                    <a:lstStyle/>
                    <a:p>
                      <a:pPr algn="ctr"/>
                      <a:endParaRPr lang="pt-BR" sz="1600"/>
                    </a:p>
                  </a:txBody>
                  <a:tcPr marL="78807" marR="78807" marT="39404" marB="39404"/>
                </a:tc>
                <a:extLst>
                  <a:ext uri="{0D108BD9-81ED-4DB2-BD59-A6C34878D82A}">
                    <a16:rowId xmlns:a16="http://schemas.microsoft.com/office/drawing/2014/main" val="245625184"/>
                  </a:ext>
                </a:extLst>
              </a:tr>
              <a:tr h="329965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/>
                        <a:t>CSLL</a:t>
                      </a:r>
                    </a:p>
                  </a:txBody>
                  <a:tcPr marL="78807" marR="78807" marT="39404" marB="394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/>
                        <a:t>9%</a:t>
                      </a:r>
                    </a:p>
                  </a:txBody>
                  <a:tcPr marL="78807" marR="78807" marT="39404" marB="39404"/>
                </a:tc>
                <a:tc>
                  <a:txBody>
                    <a:bodyPr/>
                    <a:lstStyle/>
                    <a:p>
                      <a:pPr algn="ctr"/>
                      <a:endParaRPr lang="pt-BR" sz="1600"/>
                    </a:p>
                  </a:txBody>
                  <a:tcPr marL="78807" marR="78807" marT="39404" marB="39404"/>
                </a:tc>
                <a:extLst>
                  <a:ext uri="{0D108BD9-81ED-4DB2-BD59-A6C34878D82A}">
                    <a16:rowId xmlns:a16="http://schemas.microsoft.com/office/drawing/2014/main" val="3724698079"/>
                  </a:ext>
                </a:extLst>
              </a:tr>
              <a:tr h="329965">
                <a:tc>
                  <a:txBody>
                    <a:bodyPr/>
                    <a:lstStyle/>
                    <a:p>
                      <a:pPr algn="r"/>
                      <a:endParaRPr lang="pt-BR" sz="1600" dirty="0"/>
                    </a:p>
                  </a:txBody>
                  <a:tcPr marL="78807" marR="78807" marT="39404" marB="39404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Salários</a:t>
                      </a:r>
                    </a:p>
                  </a:txBody>
                  <a:tcPr marL="78807" marR="78807" marT="39404" marB="39404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 marL="78807" marR="78807" marT="39404" marB="39404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7946096"/>
                  </a:ext>
                </a:extLst>
              </a:tr>
              <a:tr h="329965">
                <a:tc>
                  <a:txBody>
                    <a:bodyPr/>
                    <a:lstStyle/>
                    <a:p>
                      <a:pPr algn="r"/>
                      <a:r>
                        <a:rPr lang="pt-BR" sz="1600" dirty="0"/>
                        <a:t>INSS</a:t>
                      </a:r>
                    </a:p>
                  </a:txBody>
                  <a:tcPr marL="78807" marR="78807" marT="39404" marB="394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/>
                        <a:t>8% - 9% - 11%</a:t>
                      </a:r>
                    </a:p>
                  </a:txBody>
                  <a:tcPr marL="78807" marR="78807" marT="39404" marB="39404"/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 marL="78807" marR="78807" marT="39404" marB="39404"/>
                </a:tc>
                <a:extLst>
                  <a:ext uri="{0D108BD9-81ED-4DB2-BD59-A6C34878D82A}">
                    <a16:rowId xmlns:a16="http://schemas.microsoft.com/office/drawing/2014/main" val="626436053"/>
                  </a:ext>
                </a:extLst>
              </a:tr>
              <a:tr h="329965">
                <a:tc>
                  <a:txBody>
                    <a:bodyPr/>
                    <a:lstStyle/>
                    <a:p>
                      <a:pPr algn="r"/>
                      <a:r>
                        <a:rPr lang="pt-BR" sz="1600" dirty="0"/>
                        <a:t>FGTS</a:t>
                      </a:r>
                    </a:p>
                  </a:txBody>
                  <a:tcPr marL="78807" marR="78807" marT="39404" marB="394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/>
                        <a:t>8%</a:t>
                      </a:r>
                    </a:p>
                  </a:txBody>
                  <a:tcPr marL="78807" marR="78807" marT="39404" marB="39404"/>
                </a:tc>
                <a:tc>
                  <a:txBody>
                    <a:bodyPr/>
                    <a:lstStyle/>
                    <a:p>
                      <a:pPr algn="ctr"/>
                      <a:endParaRPr lang="pt-BR" sz="1600"/>
                    </a:p>
                  </a:txBody>
                  <a:tcPr marL="78807" marR="78807" marT="39404" marB="39404"/>
                </a:tc>
                <a:extLst>
                  <a:ext uri="{0D108BD9-81ED-4DB2-BD59-A6C34878D82A}">
                    <a16:rowId xmlns:a16="http://schemas.microsoft.com/office/drawing/2014/main" val="1797751878"/>
                  </a:ext>
                </a:extLst>
              </a:tr>
              <a:tr h="329965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IRPF</a:t>
                      </a:r>
                    </a:p>
                  </a:txBody>
                  <a:tcPr marL="78807" marR="78807" marT="39404" marB="394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/>
                        <a:t>7,5 a 27,5%</a:t>
                      </a:r>
                    </a:p>
                  </a:txBody>
                  <a:tcPr marL="78807" marR="78807" marT="39404" marB="39404"/>
                </a:tc>
                <a:tc>
                  <a:txBody>
                    <a:bodyPr/>
                    <a:lstStyle/>
                    <a:p>
                      <a:pPr algn="ctr"/>
                      <a:endParaRPr lang="pt-BR" sz="1600"/>
                    </a:p>
                  </a:txBody>
                  <a:tcPr marL="78807" marR="78807" marT="39404" marB="39404"/>
                </a:tc>
                <a:extLst>
                  <a:ext uri="{0D108BD9-81ED-4DB2-BD59-A6C34878D82A}">
                    <a16:rowId xmlns:a16="http://schemas.microsoft.com/office/drawing/2014/main" val="2896426179"/>
                  </a:ext>
                </a:extLst>
              </a:tr>
              <a:tr h="329965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Cont. Prev. Patronal (CPP)</a:t>
                      </a:r>
                    </a:p>
                  </a:txBody>
                  <a:tcPr marL="78807" marR="78807" marT="39404" marB="394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20% a 27,2%</a:t>
                      </a:r>
                    </a:p>
                  </a:txBody>
                  <a:tcPr marL="78807" marR="78807" marT="39404" marB="39404"/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 marL="78807" marR="78807" marT="39404" marB="39404"/>
                </a:tc>
                <a:extLst>
                  <a:ext uri="{0D108BD9-81ED-4DB2-BD59-A6C34878D82A}">
                    <a16:rowId xmlns:a16="http://schemas.microsoft.com/office/drawing/2014/main" val="21228230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9976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8879"/>
    </mc:Choice>
    <mc:Fallback xmlns="">
      <p:transition spd="slow" advTm="168879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B78294B5-C624-4181-8CBA-75AF6655ED7D}"/>
              </a:ext>
            </a:extLst>
          </p:cNvPr>
          <p:cNvSpPr/>
          <p:nvPr/>
        </p:nvSpPr>
        <p:spPr>
          <a:xfrm>
            <a:off x="1469458" y="141258"/>
            <a:ext cx="95803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/>
              <a:t>Demonstrações Contábeis - Marcenaria de José &amp; Filho</a:t>
            </a:r>
            <a:endParaRPr lang="pt-BR" sz="2400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AA7635B5-AD88-4444-A124-EFD1AE8CEC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305" y="926334"/>
            <a:ext cx="11246061" cy="5424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16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334"/>
    </mc:Choice>
    <mc:Fallback xmlns="">
      <p:transition spd="slow" advTm="98334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7|34.1|46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7|8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7|1.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2.3|7.4|13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118.5|43.4|6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2.2|34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|32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8|31.4|7.2|34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0.9|6.3|2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3|11.2|2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0.6|7.8|2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0.9|10.8"/>
</p:tagLst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986</Words>
  <Application>Microsoft Office PowerPoint</Application>
  <PresentationFormat>Widescreen</PresentationFormat>
  <Paragraphs>208</Paragraphs>
  <Slides>21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Tema do Office</vt:lpstr>
      <vt:lpstr>Contabilidade Tributária</vt:lpstr>
      <vt:lpstr>Objetivos da Contabilidade Tributária</vt:lpstr>
      <vt:lpstr>Objeto da Contabilidade Tributária</vt:lpstr>
      <vt:lpstr>Caso   Marcenaria de  José &amp; Filho</vt:lpstr>
      <vt:lpstr>Marcenaria de José &amp; Filho</vt:lpstr>
      <vt:lpstr>Eventos Econômicos </vt:lpstr>
      <vt:lpstr>Relatórios Financeiros e Fiscais</vt:lpstr>
      <vt:lpstr>Tributos Incidentes /s Operações da Marcenaria de José &amp; Filho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Eventos Econômico e Impactos Fiscais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Contabilidade Tributária</dc:title>
  <dc:creator>Amaury Rezende</dc:creator>
  <cp:lastModifiedBy>Amaury Rezende</cp:lastModifiedBy>
  <cp:revision>3</cp:revision>
  <dcterms:created xsi:type="dcterms:W3CDTF">2020-03-27T00:16:25Z</dcterms:created>
  <dcterms:modified xsi:type="dcterms:W3CDTF">2020-03-27T04:02:55Z</dcterms:modified>
</cp:coreProperties>
</file>