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85" r:id="rId3"/>
    <p:sldId id="492" r:id="rId4"/>
    <p:sldId id="498" r:id="rId5"/>
    <p:sldId id="515" r:id="rId6"/>
    <p:sldId id="517" r:id="rId7"/>
    <p:sldId id="516" r:id="rId8"/>
    <p:sldId id="519" r:id="rId9"/>
    <p:sldId id="518" r:id="rId10"/>
    <p:sldId id="520" r:id="rId11"/>
    <p:sldId id="521" r:id="rId12"/>
    <p:sldId id="522" r:id="rId13"/>
    <p:sldId id="514" r:id="rId14"/>
    <p:sldId id="525" r:id="rId15"/>
    <p:sldId id="523" r:id="rId16"/>
    <p:sldId id="524" r:id="rId17"/>
    <p:sldId id="505" r:id="rId18"/>
    <p:sldId id="506" r:id="rId19"/>
    <p:sldId id="507" r:id="rId20"/>
    <p:sldId id="508" r:id="rId21"/>
    <p:sldId id="509" r:id="rId22"/>
    <p:sldId id="510" r:id="rId23"/>
    <p:sldId id="513" r:id="rId24"/>
    <p:sldId id="511" r:id="rId25"/>
    <p:sldId id="51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7E35-41D5-40EB-83AE-63AB62261D90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304C-02C0-4717-8018-AB70232EA4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7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Manning</a:t>
            </a:r>
            <a:r>
              <a:rPr lang="pt-BR" baseline="0" dirty="0"/>
              <a:t> e Woody </a:t>
            </a:r>
            <a:r>
              <a:rPr lang="pt-BR" baseline="0" dirty="0" err="1"/>
              <a:t>Biopol</a:t>
            </a:r>
            <a:r>
              <a:rPr lang="pt-BR" baseline="0" dirty="0"/>
              <a:t>. 1991 (31): 569-586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Alcaloides</a:t>
            </a:r>
            <a:r>
              <a:rPr lang="pt-BR" dirty="0"/>
              <a:t>,</a:t>
            </a:r>
            <a:r>
              <a:rPr lang="pt-BR" baseline="0" dirty="0"/>
              <a:t> terpenos, derivados de morfina, </a:t>
            </a:r>
            <a:r>
              <a:rPr lang="pt-BR" baseline="0" dirty="0" err="1"/>
              <a:t>antibioticos</a:t>
            </a:r>
            <a:r>
              <a:rPr lang="pt-BR" baseline="0" dirty="0"/>
              <a:t> como penicilinas e </a:t>
            </a:r>
            <a:r>
              <a:rPr lang="pt-BR" baseline="0" dirty="0" err="1"/>
              <a:t>anfotericinas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1FD5D-40D7-48E8-B9D6-DBD7036AF249}" type="datetime1">
              <a:rPr lang="pt-BR" smtClean="0"/>
              <a:pPr/>
              <a:t>26/09/2018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CA5B-E3B6-4EE2-B4FD-BFFDCAD6D2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1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4464-4E86-42DC-952C-DA4837CAA0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Dicroísmo circular de transições eletrônicas: aplicações.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06267" cy="36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2112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285720" y="507207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52% of helical structure and a minor content of beta structures (23%), turns (13%) and </a:t>
            </a:r>
            <a:r>
              <a:rPr lang="en-US" dirty="0">
                <a:solidFill>
                  <a:srgbClr val="000000"/>
                </a:solidFill>
                <a:latin typeface="GulliverRM"/>
              </a:rPr>
              <a:t>52% of helical structure and a minor content of beta structures (23%), turns (13%) and  </a:t>
            </a:r>
            <a:r>
              <a:rPr lang="pt-BR" dirty="0" err="1"/>
              <a:t>unordered</a:t>
            </a:r>
            <a:r>
              <a:rPr lang="pt-BR" dirty="0"/>
              <a:t> </a:t>
            </a:r>
            <a:r>
              <a:rPr lang="pt-BR" dirty="0" err="1"/>
              <a:t>forms</a:t>
            </a:r>
            <a:r>
              <a:rPr lang="pt-BR" dirty="0"/>
              <a:t> (14%)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3960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571480"/>
            <a:ext cx="58743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60199"/>
          <a:stretch>
            <a:fillRect/>
          </a:stretch>
        </p:blipFill>
        <p:spPr bwMode="auto">
          <a:xfrm>
            <a:off x="1054894" y="2409819"/>
            <a:ext cx="74604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062025"/>
            <a:ext cx="4343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8796" y="1717700"/>
            <a:ext cx="26860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76626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133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393826"/>
            <a:ext cx="4476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41045"/>
          <a:stretch>
            <a:fillRect/>
          </a:stretch>
        </p:blipFill>
        <p:spPr bwMode="auto">
          <a:xfrm>
            <a:off x="-19050" y="1735939"/>
            <a:ext cx="4591050" cy="33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74078" y="500042"/>
            <a:ext cx="7886700" cy="1009652"/>
          </a:xfrm>
        </p:spPr>
        <p:txBody>
          <a:bodyPr>
            <a:noAutofit/>
          </a:bodyPr>
          <a:lstStyle/>
          <a:p>
            <a:pPr lvl="1"/>
            <a:r>
              <a:rPr lang="pt-BR" sz="2400" dirty="0"/>
              <a:t>Cromóforos e transições em ácidos </a:t>
            </a:r>
            <a:r>
              <a:rPr lang="pt-BR" sz="2400" dirty="0" err="1"/>
              <a:t>nucleicos</a:t>
            </a:r>
            <a:endParaRPr lang="pt-BR" sz="24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85720" y="1428736"/>
            <a:ext cx="3971924" cy="828667"/>
          </a:xfrm>
        </p:spPr>
        <p:txBody>
          <a:bodyPr/>
          <a:lstStyle/>
          <a:p>
            <a:r>
              <a:rPr lang="pt-BR" sz="2000" dirty="0"/>
              <a:t>Grupos fosfatos: 170 nm</a:t>
            </a:r>
          </a:p>
          <a:p>
            <a:r>
              <a:rPr lang="pt-BR" sz="2000" dirty="0"/>
              <a:t>Açúcares (</a:t>
            </a:r>
            <a:r>
              <a:rPr lang="pt-BR" sz="2000" dirty="0">
                <a:latin typeface="Symbol" pitchFamily="18" charset="2"/>
              </a:rPr>
              <a:t>s</a:t>
            </a:r>
            <a:r>
              <a:rPr lang="pt-BR" sz="2000" dirty="0"/>
              <a:t>-</a:t>
            </a:r>
            <a:r>
              <a:rPr lang="pt-BR" sz="2000" dirty="0">
                <a:latin typeface="Symbol" pitchFamily="18" charset="2"/>
              </a:rPr>
              <a:t>s</a:t>
            </a:r>
            <a:r>
              <a:rPr lang="pt-BR" sz="2000" dirty="0"/>
              <a:t>*): 190 nm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43306" y="16430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Fracas</a:t>
            </a:r>
          </a:p>
        </p:txBody>
      </p:sp>
      <p:pic>
        <p:nvPicPr>
          <p:cNvPr id="404482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11236" r="57865" b="59893"/>
          <a:stretch>
            <a:fillRect/>
          </a:stretch>
        </p:blipFill>
        <p:spPr bwMode="auto">
          <a:xfrm>
            <a:off x="571472" y="3071810"/>
            <a:ext cx="1571636" cy="1428760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44944" t="-2005" r="14325" b="59893"/>
          <a:stretch>
            <a:fillRect/>
          </a:stretch>
        </p:blipFill>
        <p:spPr bwMode="auto">
          <a:xfrm>
            <a:off x="214282" y="4857760"/>
            <a:ext cx="2071702" cy="1500198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66012" t="48129" b="19785"/>
          <a:stretch>
            <a:fillRect/>
          </a:stretch>
        </p:blipFill>
        <p:spPr bwMode="auto">
          <a:xfrm>
            <a:off x="5357818" y="3643314"/>
            <a:ext cx="1728764" cy="1143008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l="33708" t="58156" r="33988" b="7753"/>
          <a:stretch>
            <a:fillRect/>
          </a:stretch>
        </p:blipFill>
        <p:spPr bwMode="auto">
          <a:xfrm>
            <a:off x="4071934" y="5286388"/>
            <a:ext cx="1643074" cy="1214446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commons/b/bf/Nitrogenous_bases.jpg"/>
          <p:cNvPicPr>
            <a:picLocks noChangeAspect="1" noChangeArrowheads="1"/>
          </p:cNvPicPr>
          <p:nvPr/>
        </p:nvPicPr>
        <p:blipFill>
          <a:blip r:embed="rId2"/>
          <a:srcRect t="50134" r="69101" b="19785"/>
          <a:stretch>
            <a:fillRect/>
          </a:stretch>
        </p:blipFill>
        <p:spPr bwMode="auto">
          <a:xfrm>
            <a:off x="5929322" y="5357826"/>
            <a:ext cx="1571636" cy="107157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428728" y="292893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adenina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43174" y="2714620"/>
            <a:ext cx="5643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n-lt"/>
              </a:rPr>
              <a:t>Bases aromáticas: 5 dos 7 orbitais de energia mais baixa serão ocupados e um número muito grande de transições  </a:t>
            </a:r>
            <a:r>
              <a:rPr lang="pt-BR" sz="1400" dirty="0">
                <a:latin typeface="Symbol" pitchFamily="18" charset="2"/>
              </a:rPr>
              <a:t>p - p</a:t>
            </a:r>
            <a:r>
              <a:rPr lang="pt-BR" sz="1400" baseline="30000" dirty="0">
                <a:latin typeface="Symbol" pitchFamily="18" charset="2"/>
              </a:rPr>
              <a:t>*</a:t>
            </a:r>
            <a:r>
              <a:rPr lang="pt-BR" sz="1400" dirty="0">
                <a:latin typeface="+mn-lt"/>
              </a:rPr>
              <a:t>  (6 entre </a:t>
            </a:r>
            <a:r>
              <a:rPr lang="pt-BR" sz="1400" kern="0" dirty="0"/>
              <a:t>175-281nm ) </a:t>
            </a:r>
            <a:r>
              <a:rPr lang="pt-BR" sz="1400" dirty="0">
                <a:latin typeface="+mn-lt"/>
              </a:rPr>
              <a:t>e </a:t>
            </a:r>
            <a:r>
              <a:rPr lang="pt-BR" sz="1400" i="1" dirty="0">
                <a:latin typeface="+mn-lt"/>
              </a:rPr>
              <a:t>n -</a:t>
            </a:r>
            <a:r>
              <a:rPr lang="pt-BR" sz="1400" dirty="0">
                <a:latin typeface="Symbol" pitchFamily="18" charset="2"/>
              </a:rPr>
              <a:t>p</a:t>
            </a:r>
            <a:r>
              <a:rPr lang="pt-BR" sz="1400" baseline="30000" dirty="0">
                <a:latin typeface="Symbol" pitchFamily="18" charset="2"/>
              </a:rPr>
              <a:t>*</a:t>
            </a:r>
            <a:r>
              <a:rPr lang="pt-BR" sz="1400" dirty="0"/>
              <a:t>  (essas mais fracas) poderão ocorrer </a:t>
            </a:r>
            <a:endParaRPr lang="pt-BR" sz="1400" i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58016" y="421481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citosina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286248" y="514351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timina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143636" y="500063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latin typeface="+mn-lt"/>
              </a:rPr>
              <a:t>uracil</a:t>
            </a:r>
            <a:endParaRPr lang="pt-BR" sz="1400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71604" y="485776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+mn-lt"/>
              </a:rPr>
              <a:t>guanina</a:t>
            </a:r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EF99-3E96-4E7B-8F86-70C4D761219B}" type="datetime1">
              <a:rPr lang="pt-BR" smtClean="0"/>
              <a:pPr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28794" y="329298"/>
            <a:ext cx="6000750" cy="857256"/>
          </a:xfrm>
        </p:spPr>
        <p:txBody>
          <a:bodyPr>
            <a:normAutofit/>
          </a:bodyPr>
          <a:lstStyle/>
          <a:p>
            <a:pPr lvl="1"/>
            <a:r>
              <a:rPr lang="pt-BR" sz="2800" dirty="0"/>
              <a:t>Interações ácido </a:t>
            </a:r>
            <a:r>
              <a:rPr lang="pt-BR" sz="2800" dirty="0" err="1"/>
              <a:t>nucleico-proteínas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406" y="1066779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/>
              <a:t>Não há superposição considerável nos espectros, logo podemos verificar mudanças conformacionais nas duas espécies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71406" y="6536586"/>
            <a:ext cx="6143668" cy="178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pt-BR" sz="9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Oleg</a:t>
            </a:r>
            <a:r>
              <a:rPr kumimoji="0" lang="pt-BR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N. </a:t>
            </a:r>
            <a:r>
              <a:rPr kumimoji="0" lang="pt-BR" sz="9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Voloshin</a:t>
            </a:r>
            <a:r>
              <a:rPr lang="pt-BR" sz="900" dirty="0">
                <a:solidFill>
                  <a:srgbClr val="222222"/>
                </a:solidFill>
                <a:latin typeface="inherit"/>
                <a:cs typeface="Arial" pitchFamily="34" charset="0"/>
              </a:rPr>
              <a:t> </a:t>
            </a:r>
            <a:r>
              <a:rPr lang="pt-BR" sz="900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et</a:t>
            </a:r>
            <a:r>
              <a:rPr lang="pt-BR" sz="900" dirty="0">
                <a:solidFill>
                  <a:srgbClr val="222222"/>
                </a:solidFill>
                <a:latin typeface="inherit"/>
                <a:cs typeface="Arial" pitchFamily="34" charset="0"/>
              </a:rPr>
              <a:t> al. 1996. </a:t>
            </a:r>
            <a:r>
              <a:rPr lang="pt-BR" sz="900" dirty="0" err="1">
                <a:solidFill>
                  <a:srgbClr val="222222"/>
                </a:solidFill>
                <a:latin typeface="Lucida Grande"/>
                <a:cs typeface="Arial" pitchFamily="34" charset="0"/>
              </a:rPr>
              <a:t>Science</a:t>
            </a:r>
            <a:r>
              <a:rPr lang="pt-BR" sz="900" dirty="0">
                <a:solidFill>
                  <a:srgbClr val="222222"/>
                </a:solidFill>
                <a:latin typeface="Lucida Grande"/>
                <a:cs typeface="Arial" pitchFamily="34" charset="0"/>
              </a:rPr>
              <a:t> 272(</a:t>
            </a:r>
            <a:r>
              <a:rPr lang="pt-BR" sz="900" dirty="0">
                <a:solidFill>
                  <a:srgbClr val="222222"/>
                </a:solidFill>
                <a:latin typeface="inherit"/>
                <a:cs typeface="Arial" pitchFamily="34" charset="0"/>
              </a:rPr>
              <a:t>10) : 868-872.</a:t>
            </a:r>
            <a:endParaRPr kumimoji="0" lang="pt-BR" sz="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Lucida Grande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185736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Exemplo: estudo do pareamento de DNA promovido por peptídeo derivado da proteína </a:t>
            </a:r>
            <a:r>
              <a:rPr lang="pt-BR" dirty="0" err="1"/>
              <a:t>RecA</a:t>
            </a:r>
            <a:r>
              <a:rPr lang="pt-BR" dirty="0"/>
              <a:t> (envolvida na recombinação de DNA bacteriano)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 l="9518" t="7706" r="5753" b="-752"/>
          <a:stretch>
            <a:fillRect/>
          </a:stretch>
        </p:blipFill>
        <p:spPr bwMode="auto">
          <a:xfrm>
            <a:off x="500033" y="2439994"/>
            <a:ext cx="4080085" cy="398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4714876" y="378619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peptídeo se liga ao </a:t>
            </a:r>
            <a:r>
              <a:rPr lang="pt-BR" dirty="0" err="1"/>
              <a:t>ssDNA</a:t>
            </a:r>
            <a:r>
              <a:rPr lang="pt-BR" dirty="0"/>
              <a:t> com alta afinidade sofrendo mudança conformacional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143108" y="4376330"/>
            <a:ext cx="1334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dirty="0">
                <a:solidFill>
                  <a:srgbClr val="000000"/>
                </a:solidFill>
              </a:rPr>
              <a:t>(</a:t>
            </a:r>
            <a:r>
              <a:rPr lang="pt-BR" sz="1600" dirty="0">
                <a:solidFill>
                  <a:srgbClr val="000000"/>
                </a:solidFill>
                <a:sym typeface="Symbol"/>
              </a:rPr>
              <a:t>□</a:t>
            </a:r>
            <a:r>
              <a:rPr lang="pt-BR" sz="1200" dirty="0">
                <a:solidFill>
                  <a:srgbClr val="000000"/>
                </a:solidFill>
              </a:rPr>
              <a:t>) 0,2 mM DNA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28794" y="5715016"/>
            <a:ext cx="1584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dirty="0">
                <a:solidFill>
                  <a:srgbClr val="000000"/>
                </a:solidFill>
              </a:rPr>
              <a:t>(</a:t>
            </a:r>
            <a:r>
              <a:rPr lang="pt-BR" sz="1600" dirty="0">
                <a:solidFill>
                  <a:srgbClr val="000000"/>
                </a:solidFill>
                <a:sym typeface="Symbol"/>
              </a:rPr>
              <a:t></a:t>
            </a:r>
            <a:r>
              <a:rPr lang="pt-BR" sz="1200" dirty="0">
                <a:solidFill>
                  <a:srgbClr val="000000"/>
                </a:solidFill>
              </a:rPr>
              <a:t>) 0,1 mM peptídeo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53454" y="2653660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</a:t>
            </a:r>
            <a:r>
              <a:rPr lang="pt-BR" sz="1600" dirty="0"/>
              <a:t>o</a:t>
            </a:r>
            <a:r>
              <a:rPr lang="pt-BR" sz="1200" dirty="0"/>
              <a:t>) mistura </a:t>
            </a:r>
            <a:r>
              <a:rPr lang="pt-BR" sz="1200" dirty="0" err="1"/>
              <a:t>DNA-peptídeo</a:t>
            </a:r>
            <a:endParaRPr lang="pt-BR" sz="1200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479F-49A1-46F4-B379-397764C4450E}" type="datetime1">
              <a:rPr lang="pt-BR" smtClean="0"/>
              <a:pPr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4266" y="214245"/>
            <a:ext cx="4672032" cy="511156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Interações </a:t>
            </a:r>
            <a:r>
              <a:rPr lang="pt-BR" sz="4000" dirty="0" err="1"/>
              <a:t>DNA-drogas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1214446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Na formação de complexos a assimetria dos compostos muda, alterando o sinal de CD e induzindo sinal em compostos </a:t>
            </a:r>
            <a:r>
              <a:rPr lang="pt-BR" sz="2400" dirty="0" err="1"/>
              <a:t>aquirais</a:t>
            </a:r>
            <a:r>
              <a:rPr lang="pt-BR" sz="2400" dirty="0"/>
              <a:t> (ICD)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378884" name="Picture 4" descr="http://pubchem.ncbi.nlm.nih.gov/image/imagefly.cgi?cid=16850&amp;width=300&amp;height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54"/>
            <a:ext cx="1857368" cy="1857368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6550223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http://pubchem.ncbi.nlm.nih.gov/compound/fluorescein</a:t>
            </a:r>
          </a:p>
        </p:txBody>
      </p:sp>
      <p:grpSp>
        <p:nvGrpSpPr>
          <p:cNvPr id="5" name="Grupo 10"/>
          <p:cNvGrpSpPr/>
          <p:nvPr/>
        </p:nvGrpSpPr>
        <p:grpSpPr>
          <a:xfrm>
            <a:off x="357158" y="2571744"/>
            <a:ext cx="2103738" cy="3143272"/>
            <a:chOff x="1000100" y="2500306"/>
            <a:chExt cx="2103738" cy="3143272"/>
          </a:xfrm>
        </p:grpSpPr>
        <p:pic>
          <p:nvPicPr>
            <p:cNvPr id="378886" name="Picture 6" descr="http://proj1.sinica.edu.tw/~tigpcbmb/course%20material/cb9903/Image6.gif"/>
            <p:cNvPicPr>
              <a:picLocks noChangeAspect="1" noChangeArrowheads="1"/>
            </p:cNvPicPr>
            <p:nvPr/>
          </p:nvPicPr>
          <p:blipFill>
            <a:blip r:embed="rId3"/>
            <a:srcRect l="49735" t="3713" r="25924" b="14603"/>
            <a:stretch>
              <a:fillRect/>
            </a:stretch>
          </p:blipFill>
          <p:spPr bwMode="auto">
            <a:xfrm>
              <a:off x="1000100" y="2500306"/>
              <a:ext cx="1357322" cy="3143272"/>
            </a:xfrm>
            <a:prstGeom prst="rect">
              <a:avLst/>
            </a:prstGeom>
            <a:noFill/>
          </p:spPr>
        </p:pic>
        <p:sp>
          <p:nvSpPr>
            <p:cNvPr id="9" name="Retângulo 8"/>
            <p:cNvSpPr/>
            <p:nvPr/>
          </p:nvSpPr>
          <p:spPr>
            <a:xfrm>
              <a:off x="2057816" y="3023756"/>
              <a:ext cx="1046022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BR" sz="1200" dirty="0"/>
                <a:t>sulco maior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283387" y="3756969"/>
              <a:ext cx="716977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BR" sz="1200" dirty="0"/>
                <a:t>sulco menor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534266" y="342902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143504" y="342902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643570" y="2500306"/>
            <a:ext cx="26432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sistema adquire pelo menos um </a:t>
            </a:r>
            <a:r>
              <a:rPr lang="en-US" b="1" dirty="0">
                <a:latin typeface="Tempus Sans ITC" pitchFamily="82" charset="0"/>
              </a:rPr>
              <a:t>m</a:t>
            </a:r>
            <a:r>
              <a:rPr lang="pt-BR" dirty="0"/>
              <a:t> paralelo a </a:t>
            </a:r>
            <a:r>
              <a:rPr lang="pt-BR" b="1" dirty="0">
                <a:latin typeface="Symbol" pitchFamily="18" charset="2"/>
              </a:rPr>
              <a:t>m</a:t>
            </a:r>
            <a:r>
              <a:rPr lang="pt-BR" dirty="0"/>
              <a:t>  e assim o complexo terá atividade ótica</a:t>
            </a:r>
          </a:p>
          <a:p>
            <a:endParaRPr lang="pt-BR" dirty="0"/>
          </a:p>
          <a:p>
            <a:r>
              <a:rPr lang="pt-BR" dirty="0"/>
              <a:t>As distorções no espectro do DNA provocadas pelo ligante podem ser tanto interação entre os sistemas de carga quanto mudança conformacional no DNA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910511" y="2843641"/>
            <a:ext cx="180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756573" y="3134596"/>
            <a:ext cx="180000" cy="1588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2898-0275-4AEB-AF65-689621E662EB}" type="datetime1">
              <a:rPr lang="pt-BR" smtClean="0"/>
              <a:pPr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034" y="998501"/>
            <a:ext cx="8143932" cy="644549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pt-BR" sz="3600" dirty="0"/>
              <a:t>Conteúdo:</a:t>
            </a:r>
          </a:p>
          <a:p>
            <a:pPr marL="0" indent="0">
              <a:spcBef>
                <a:spcPts val="400"/>
              </a:spcBef>
              <a:buNone/>
            </a:pPr>
            <a:endParaRPr lang="pt-BR" sz="3600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C029-89E3-4F78-9CBA-FADB4FF676F2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 bwMode="auto">
          <a:xfrm>
            <a:off x="1000100" y="1643050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CD de proteínas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74638" marR="0" lvl="1" indent="-920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" action="ppaction://noaction"/>
              </a:rPr>
              <a:t>Outros sistemas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74638" marR="0" lvl="1" indent="-920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Interações ácido </a:t>
            </a:r>
            <a:r>
              <a:rPr kumimoji="0" lang="pt-BR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nucleico-proteínas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74638" marR="0" lvl="1" indent="-920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Interações </a:t>
            </a:r>
            <a:r>
              <a:rPr kumimoji="0" lang="pt-BR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DNA-drogas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74638" marR="0" lvl="1" indent="-920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Fármacos</a:t>
            </a:r>
          </a:p>
          <a:p>
            <a:pPr marL="274638" marR="0" lvl="1" indent="-920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err="1">
                <a:solidFill>
                  <a:sysClr val="windowText" lastClr="000000"/>
                </a:solidFill>
              </a:rPr>
              <a:t>Carbohidratos</a:t>
            </a:r>
            <a:endParaRPr lang="pt-BR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64" y="60324"/>
            <a:ext cx="2571768" cy="725470"/>
          </a:xfrm>
        </p:spPr>
        <p:txBody>
          <a:bodyPr/>
          <a:lstStyle/>
          <a:p>
            <a:r>
              <a:rPr lang="pt-BR" sz="2800" dirty="0"/>
              <a:t>Exemplos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401080" cy="397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94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Droga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Modo de ligação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itchFamily="18" charset="2"/>
                        </a:rPr>
                        <a:t>l</a:t>
                      </a:r>
                      <a:r>
                        <a:rPr lang="pt-BR" dirty="0"/>
                        <a:t> de transição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Banda de ICD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3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DAPI (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diamidino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-2-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fenil-indol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Poli[(</a:t>
                      </a:r>
                      <a:r>
                        <a:rPr lang="pt-BR" dirty="0" err="1"/>
                        <a:t>dA-dT</a:t>
                      </a:r>
                      <a:r>
                        <a:rPr lang="pt-BR" dirty="0"/>
                        <a:t>)]</a:t>
                      </a:r>
                      <a:r>
                        <a:rPr lang="pt-BR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sulco menor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375nm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Positiva (forte)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3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Pro-Flavina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CT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Inercalação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485nm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Negativa (fraca)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4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Azul de metileno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poli(</a:t>
                      </a:r>
                      <a:r>
                        <a:rPr lang="pt-BR" dirty="0" err="1"/>
                        <a:t>dA-dT</a:t>
                      </a:r>
                      <a:r>
                        <a:rPr lang="pt-BR" dirty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poli(dG-dC)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sulco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665nm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Positiva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94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Etídio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poli(</a:t>
                      </a:r>
                      <a:r>
                        <a:rPr lang="pt-BR" dirty="0" err="1"/>
                        <a:t>dA-dT</a:t>
                      </a:r>
                      <a:r>
                        <a:rPr lang="pt-B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Inercalação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Negativa (fraca)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3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Porforina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CT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Inercalação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440nm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Negativa (fraca)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94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Metaloporfirina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CT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sulco menor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440nm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Positiva (forte)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ABC-2993-4B04-B7E5-8D7F81EBFAFB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62E7-99DF-42F6-9757-4C2EC4B18FC0}" type="datetime1">
              <a:rPr lang="pt-BR" smtClean="0"/>
              <a:pPr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8" name="Picture 14" descr="D:\LD\material\CD\IMG-20150109-WA0011.jpg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 l="15488" t="4297" r="16835" b="1953"/>
          <a:stretch>
            <a:fillRect/>
          </a:stretch>
        </p:blipFill>
        <p:spPr bwMode="auto">
          <a:xfrm rot="5400000">
            <a:off x="570164" y="2573052"/>
            <a:ext cx="3600000" cy="37402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422" y="0"/>
            <a:ext cx="4614866" cy="714356"/>
          </a:xfrm>
        </p:spPr>
        <p:txBody>
          <a:bodyPr/>
          <a:lstStyle/>
          <a:p>
            <a:pPr lvl="1"/>
            <a:r>
              <a:rPr lang="pt-BR" sz="4000" dirty="0"/>
              <a:t>Fármacos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406" y="642918"/>
            <a:ext cx="8643998" cy="714380"/>
          </a:xfrm>
        </p:spPr>
        <p:txBody>
          <a:bodyPr/>
          <a:lstStyle/>
          <a:p>
            <a:pPr algn="ctr"/>
            <a:r>
              <a:rPr lang="pt-BR" sz="2000" b="0" dirty="0"/>
              <a:t>O CD pode ser usado para a caracterização de fármacos, tanto intrinsecamente assimétricos quanto por </a:t>
            </a:r>
            <a:r>
              <a:rPr lang="pt-BR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indução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7CAE-C84F-4BF0-877C-00A44C71B1C5}" type="slidenum">
              <a:rPr lang="pt-BR" smtClean="0">
                <a:hlinkClick r:id="rId4" action="ppaction://hlinksldjump"/>
              </a:rPr>
              <a:pPr/>
              <a:t>21</a:t>
            </a:fld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14282" y="1571612"/>
            <a:ext cx="4243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Formação de complexos com </a:t>
            </a:r>
            <a:r>
              <a:rPr lang="pt-BR" sz="1600" dirty="0" err="1"/>
              <a:t>ciclo-dextrinas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28596" y="2000240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Inclusão de compostos derivados de fenol, ácido benzóico, </a:t>
            </a:r>
            <a:r>
              <a:rPr lang="pt-BR" sz="1400" dirty="0" err="1"/>
              <a:t>nitrobenzeno</a:t>
            </a:r>
            <a:r>
              <a:rPr lang="pt-BR" sz="1400" dirty="0"/>
              <a:t>, entre outros: para compreender a natureza da formação do complexo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571968" y="6509587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/>
              <a:t>Koji</a:t>
            </a:r>
            <a:r>
              <a:rPr lang="pt-BR" sz="1200" dirty="0"/>
              <a:t> </a:t>
            </a:r>
            <a:r>
              <a:rPr lang="pt-BR" sz="1200" dirty="0" err="1"/>
              <a:t>Kano</a:t>
            </a:r>
            <a:r>
              <a:rPr lang="pt-BR" sz="1200" dirty="0"/>
              <a:t> </a:t>
            </a:r>
            <a:r>
              <a:rPr lang="pt-BR" sz="1200" dirty="0" err="1"/>
              <a:t>et</a:t>
            </a:r>
            <a:r>
              <a:rPr lang="pt-BR" sz="1200" dirty="0"/>
              <a:t> </a:t>
            </a:r>
            <a:r>
              <a:rPr lang="pt-BR" sz="1200" dirty="0" err="1"/>
              <a:t>al</a:t>
            </a:r>
            <a:r>
              <a:rPr lang="pt-BR" sz="1200" dirty="0"/>
              <a:t> (1991). J.Org.</a:t>
            </a:r>
            <a:r>
              <a:rPr lang="pt-BR" sz="1200" dirty="0" err="1"/>
              <a:t>Chem</a:t>
            </a:r>
            <a:r>
              <a:rPr lang="pt-BR" sz="1200" dirty="0"/>
              <a:t> 56 (23): 6579–6585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643438" y="37147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Anticoagulantes derivados de </a:t>
            </a:r>
            <a:r>
              <a:rPr lang="pt-BR" sz="1200" dirty="0" err="1"/>
              <a:t>cumarina</a:t>
            </a:r>
            <a:r>
              <a:rPr lang="pt-BR" sz="1200" dirty="0"/>
              <a:t> + </a:t>
            </a:r>
            <a:r>
              <a:rPr lang="pt-BR" sz="1200" dirty="0" err="1">
                <a:latin typeface="Symbol" pitchFamily="18" charset="2"/>
              </a:rPr>
              <a:t>b-</a:t>
            </a:r>
            <a:r>
              <a:rPr lang="pt-BR" sz="1200" dirty="0" err="1">
                <a:latin typeface="+mn-lt"/>
              </a:rPr>
              <a:t>ciclodextrina</a:t>
            </a:r>
            <a:endParaRPr lang="pt-BR" sz="1200" dirty="0">
              <a:latin typeface="+mn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62120" y="6173292"/>
            <a:ext cx="135732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Modificado de </a:t>
            </a:r>
            <a:r>
              <a:rPr lang="pt-BR" sz="600" dirty="0" err="1"/>
              <a:t>Berova</a:t>
            </a:r>
            <a:r>
              <a:rPr lang="pt-BR" sz="600" dirty="0"/>
              <a:t> </a:t>
            </a:r>
            <a:r>
              <a:rPr lang="pt-BR" sz="600" dirty="0" err="1"/>
              <a:t>et</a:t>
            </a:r>
            <a:r>
              <a:rPr lang="pt-BR" sz="600" dirty="0"/>
              <a:t> </a:t>
            </a:r>
            <a:r>
              <a:rPr lang="pt-BR" sz="600" dirty="0" err="1"/>
              <a:t>al</a:t>
            </a:r>
            <a:r>
              <a:rPr lang="pt-BR" sz="600" dirty="0"/>
              <a:t> 2000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47674" y="3429000"/>
            <a:ext cx="1071570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600" dirty="0" err="1"/>
              <a:t>Biscumacetato</a:t>
            </a:r>
            <a:r>
              <a:rPr lang="pt-BR" sz="600" dirty="0"/>
              <a:t> de </a:t>
            </a:r>
            <a:r>
              <a:rPr lang="pt-BR" sz="600" dirty="0" err="1"/>
              <a:t>Etila</a:t>
            </a:r>
            <a:endParaRPr lang="pt-BR" sz="600" dirty="0"/>
          </a:p>
        </p:txBody>
      </p:sp>
      <p:sp>
        <p:nvSpPr>
          <p:cNvPr id="32" name="Retângulo 31"/>
          <p:cNvSpPr/>
          <p:nvPr/>
        </p:nvSpPr>
        <p:spPr>
          <a:xfrm>
            <a:off x="524850" y="5845177"/>
            <a:ext cx="642942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600" dirty="0" err="1"/>
              <a:t>coumetarol</a:t>
            </a:r>
            <a:endParaRPr lang="pt-BR" sz="600" dirty="0"/>
          </a:p>
        </p:txBody>
      </p:sp>
      <p:sp>
        <p:nvSpPr>
          <p:cNvPr id="33" name="Retângulo 32"/>
          <p:cNvSpPr/>
          <p:nvPr/>
        </p:nvSpPr>
        <p:spPr>
          <a:xfrm>
            <a:off x="689619" y="4286256"/>
            <a:ext cx="541524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600" dirty="0" err="1"/>
              <a:t>dicumarol</a:t>
            </a:r>
            <a:endParaRPr lang="pt-BR" sz="600" dirty="0"/>
          </a:p>
        </p:txBody>
      </p:sp>
      <p:sp>
        <p:nvSpPr>
          <p:cNvPr id="34" name="Retângulo 33"/>
          <p:cNvSpPr/>
          <p:nvPr/>
        </p:nvSpPr>
        <p:spPr>
          <a:xfrm>
            <a:off x="361922" y="5143774"/>
            <a:ext cx="785818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600" dirty="0" err="1"/>
              <a:t>Acenocoumarol</a:t>
            </a:r>
            <a:endParaRPr lang="pt-BR" sz="600" dirty="0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3F65-5E52-407E-8EB6-3BB4CBEB90DE}" type="datetime1">
              <a:rPr lang="pt-BR" smtClean="0"/>
              <a:pPr/>
              <a:t>26/09/2018</a:t>
            </a:fld>
            <a:endParaRPr lang="pt-B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785794"/>
          </a:xfrm>
        </p:spPr>
        <p:txBody>
          <a:bodyPr/>
          <a:lstStyle/>
          <a:p>
            <a:r>
              <a:rPr lang="pt-BR" sz="3600" dirty="0"/>
              <a:t>Carboidratos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DBC2-877A-404C-A4E2-A8FFA5EBDF8A}" type="datetime1">
              <a:rPr lang="pt-BR" smtClean="0"/>
              <a:pPr/>
              <a:t>26/09/2018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7CAE-C84F-4BF0-877C-00A44C71B1C5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6572296" cy="13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419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428868"/>
            <a:ext cx="4857784" cy="35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 ruim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DBC2-877A-404C-A4E2-A8FFA5EBDF8A}" type="datetime1">
              <a:rPr lang="pt-BR" smtClean="0"/>
              <a:pPr/>
              <a:t>26/09/2018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7CAE-C84F-4BF0-877C-00A44C71B1C5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7042" r="9950"/>
          <a:stretch/>
        </p:blipFill>
        <p:spPr bwMode="auto">
          <a:xfrm>
            <a:off x="0" y="1571612"/>
            <a:ext cx="4429156" cy="3643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8614" r="10534" b="3781"/>
          <a:stretch/>
        </p:blipFill>
        <p:spPr bwMode="auto">
          <a:xfrm>
            <a:off x="4286248" y="1785926"/>
            <a:ext cx="4429156" cy="3143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350" y="430298"/>
            <a:ext cx="6967470" cy="734096"/>
          </a:xfrm>
        </p:spPr>
        <p:txBody>
          <a:bodyPr>
            <a:normAutofit/>
          </a:bodyPr>
          <a:lstStyle/>
          <a:p>
            <a:r>
              <a:rPr lang="pt-BR" sz="3200" dirty="0"/>
              <a:t>Milagre com experimento ruim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357166"/>
            <a:ext cx="8643966" cy="61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0418" y="395803"/>
            <a:ext cx="2543164" cy="796908"/>
          </a:xfrm>
        </p:spPr>
        <p:txBody>
          <a:bodyPr/>
          <a:lstStyle/>
          <a:p>
            <a:r>
              <a:rPr lang="pt-BR" dirty="0" err="1"/>
              <a:t>imidazol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DBC2-877A-404C-A4E2-A8FFA5EBDF8A}" type="datetime1">
              <a:rPr lang="pt-BR" smtClean="0"/>
              <a:pPr/>
              <a:t>26/09/2018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7CAE-C84F-4BF0-877C-00A44C71B1C5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500990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http://www.sci.sdsu.edu/TFrey/Bio750/UV-Vis10.gif"/>
          <p:cNvPicPr>
            <a:picLocks noChangeAspect="1" noChangeArrowheads="1"/>
          </p:cNvPicPr>
          <p:nvPr/>
        </p:nvPicPr>
        <p:blipFill>
          <a:blip r:embed="rId3"/>
          <a:srcRect r="73551"/>
          <a:stretch>
            <a:fillRect/>
          </a:stretch>
        </p:blipFill>
        <p:spPr bwMode="auto">
          <a:xfrm>
            <a:off x="4929190" y="528039"/>
            <a:ext cx="1143008" cy="117565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754" y="1028081"/>
            <a:ext cx="75503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4" y="528039"/>
            <a:ext cx="4214810" cy="642918"/>
          </a:xfrm>
        </p:spPr>
        <p:txBody>
          <a:bodyPr/>
          <a:lstStyle/>
          <a:p>
            <a:r>
              <a:rPr lang="pt-BR" sz="2400" dirty="0"/>
              <a:t>Região UV-distante (</a:t>
            </a:r>
            <a:r>
              <a:rPr lang="pt-BR" sz="2400" i="1" dirty="0" err="1"/>
              <a:t>Far-UV</a:t>
            </a:r>
            <a:r>
              <a:rPr lang="pt-BR" sz="24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028081"/>
            <a:ext cx="4000496" cy="357190"/>
          </a:xfrm>
        </p:spPr>
        <p:txBody>
          <a:bodyPr/>
          <a:lstStyle/>
          <a:p>
            <a:r>
              <a:rPr lang="pt-BR" sz="1800" dirty="0"/>
              <a:t>Contribuição dominante: amidas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643702" y="6381750"/>
            <a:ext cx="2133600" cy="476250"/>
          </a:xfrm>
        </p:spPr>
        <p:txBody>
          <a:bodyPr/>
          <a:lstStyle/>
          <a:p>
            <a:fld id="{65FE4464-4E86-42DC-952C-DA4837CAA0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42910" y="61682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UV- Far CD spectra of BSA in 20mM PBA buffer pH 2 (dotted), pH 5.4 (solid), pH  7 (cross) and pH 9 (dashed).</a:t>
            </a:r>
            <a:endParaRPr lang="pt-BR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fld id="{65FE4464-4E86-42DC-952C-DA4837CAA0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38" y="912142"/>
            <a:ext cx="4214842" cy="361611"/>
          </a:xfrm>
        </p:spPr>
        <p:txBody>
          <a:bodyPr/>
          <a:lstStyle/>
          <a:p>
            <a:r>
              <a:rPr lang="pt-BR" sz="1800" dirty="0"/>
              <a:t>Contribuição dominante: aromáticos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2498502" y="48567"/>
            <a:ext cx="5429288" cy="928670"/>
          </a:xfrm>
        </p:spPr>
        <p:txBody>
          <a:bodyPr/>
          <a:lstStyle/>
          <a:p>
            <a:r>
              <a:rPr lang="pt-BR" sz="2800" dirty="0"/>
              <a:t>Região </a:t>
            </a:r>
            <a:r>
              <a:rPr lang="pt-BR" sz="2800" dirty="0" err="1"/>
              <a:t>UV-próximo</a:t>
            </a:r>
            <a:r>
              <a:rPr lang="pt-BR" sz="2800" dirty="0"/>
              <a:t> (</a:t>
            </a:r>
            <a:r>
              <a:rPr lang="pt-BR" sz="2800" i="1" dirty="0" err="1"/>
              <a:t>Near-UV</a:t>
            </a:r>
            <a:r>
              <a:rPr lang="pt-BR" sz="2800" dirty="0"/>
              <a:t>)</a:t>
            </a:r>
          </a:p>
        </p:txBody>
      </p:sp>
      <p:sp>
        <p:nvSpPr>
          <p:cNvPr id="23" name="Espaço Reservado para Data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2324-ED09-431F-81F3-42CFB0D75290}" type="datetime1">
              <a:rPr lang="pt-BR" smtClean="0"/>
              <a:pPr/>
              <a:t>26/09/2018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142844" y="6055702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2. Near-UV CD spectra of BSA in 20 mM PBA, pH 7 (dashed), pH 5.4 (dotted), pH 2 (solid).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12" y="697852"/>
            <a:ext cx="8150292" cy="56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407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6447" y="51515"/>
            <a:ext cx="2214546" cy="785794"/>
          </a:xfrm>
        </p:spPr>
        <p:txBody>
          <a:bodyPr/>
          <a:lstStyle/>
          <a:p>
            <a:r>
              <a:rPr lang="pt-BR" dirty="0"/>
              <a:t>PNA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1214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52902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00306"/>
            <a:ext cx="52902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847"/>
            <a:ext cx="5072098" cy="35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45" y="2857496"/>
            <a:ext cx="4768855" cy="33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77014"/>
            <a:ext cx="7358082" cy="25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00570"/>
            <a:ext cx="2552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4A8E-A2B3-424F-9120-5ABFF118469D}" type="datetime1">
              <a:rPr lang="pt-BR" smtClean="0"/>
              <a:pPr/>
              <a:t>26/09/2018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4464-4E86-42DC-952C-DA4837CAA0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3624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143404" cy="28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377065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4</TotalTime>
  <Words>625</Words>
  <Application>Microsoft Office PowerPoint</Application>
  <PresentationFormat>Apresentação na tela (4:3)</PresentationFormat>
  <Paragraphs>150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Calibri</vt:lpstr>
      <vt:lpstr>GulliverRM</vt:lpstr>
      <vt:lpstr>inherit</vt:lpstr>
      <vt:lpstr>Lucida Grande</vt:lpstr>
      <vt:lpstr>Source Sans Pro</vt:lpstr>
      <vt:lpstr>Source Sans Pro ExtraLight</vt:lpstr>
      <vt:lpstr>Source Sans Pro Light</vt:lpstr>
      <vt:lpstr>Symbol</vt:lpstr>
      <vt:lpstr>Tempus Sans ITC</vt:lpstr>
      <vt:lpstr>Tema do Office</vt:lpstr>
      <vt:lpstr>Dicroísmo circular de transições eletrônicas: aplicações.</vt:lpstr>
      <vt:lpstr>Apresentação do PowerPoint</vt:lpstr>
      <vt:lpstr>Região UV-distante (Far-UV)</vt:lpstr>
      <vt:lpstr>Região UV-próximo (Near-UV)</vt:lpstr>
      <vt:lpstr>PNA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Cromóforos e transições em ácidos nucleicos</vt:lpstr>
      <vt:lpstr>Interações ácido nucleico-proteínas</vt:lpstr>
      <vt:lpstr>Interações DNA-drogas</vt:lpstr>
      <vt:lpstr>Exemplos</vt:lpstr>
      <vt:lpstr>Fármacos</vt:lpstr>
      <vt:lpstr>Carboidratos</vt:lpstr>
      <vt:lpstr>experimento ruim</vt:lpstr>
      <vt:lpstr>Milagre com experimento ruim</vt:lpstr>
      <vt:lpstr>imidazol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Dicroísmo circular de transições eletrônicas: aplicações.</dc:title>
  <dc:creator>Usuário do Windows</dc:creator>
  <cp:lastModifiedBy>Usuário do Windows</cp:lastModifiedBy>
  <cp:revision>2</cp:revision>
  <dcterms:created xsi:type="dcterms:W3CDTF">2018-09-26T12:36:45Z</dcterms:created>
  <dcterms:modified xsi:type="dcterms:W3CDTF">2018-09-26T12:40:48Z</dcterms:modified>
</cp:coreProperties>
</file>