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9" r:id="rId3"/>
    <p:sldId id="320" r:id="rId4"/>
    <p:sldId id="344" r:id="rId5"/>
    <p:sldId id="345" r:id="rId6"/>
    <p:sldId id="346" r:id="rId7"/>
    <p:sldId id="347" r:id="rId8"/>
    <p:sldId id="348" r:id="rId9"/>
    <p:sldId id="321" r:id="rId10"/>
    <p:sldId id="322" r:id="rId11"/>
    <p:sldId id="343" r:id="rId12"/>
    <p:sldId id="323" r:id="rId13"/>
    <p:sldId id="324" r:id="rId14"/>
    <p:sldId id="326" r:id="rId15"/>
    <p:sldId id="327" r:id="rId16"/>
    <p:sldId id="359" r:id="rId17"/>
    <p:sldId id="349" r:id="rId18"/>
    <p:sldId id="360" r:id="rId19"/>
    <p:sldId id="350" r:id="rId20"/>
    <p:sldId id="351" r:id="rId21"/>
    <p:sldId id="352" r:id="rId22"/>
    <p:sldId id="328" r:id="rId23"/>
    <p:sldId id="358" r:id="rId24"/>
    <p:sldId id="329" r:id="rId25"/>
    <p:sldId id="330" r:id="rId26"/>
    <p:sldId id="361" r:id="rId27"/>
    <p:sldId id="362" r:id="rId28"/>
    <p:sldId id="353" r:id="rId29"/>
    <p:sldId id="331" r:id="rId30"/>
    <p:sldId id="355" r:id="rId31"/>
    <p:sldId id="333" r:id="rId32"/>
    <p:sldId id="341" r:id="rId33"/>
    <p:sldId id="357" r:id="rId34"/>
    <p:sldId id="342" r:id="rId35"/>
    <p:sldId id="337" r:id="rId36"/>
    <p:sldId id="338" r:id="rId37"/>
    <p:sldId id="340" r:id="rId38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9" autoAdjust="0"/>
    <p:restoredTop sz="94664" autoAdjust="0"/>
  </p:normalViewPr>
  <p:slideViewPr>
    <p:cSldViewPr snapToObjects="1" showGuides="1">
      <p:cViewPr varScale="1">
        <p:scale>
          <a:sx n="107" d="100"/>
          <a:sy n="107" d="100"/>
        </p:scale>
        <p:origin x="-17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CD006816-1077-4687-81A3-2771140490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58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0238E2F5-9029-4E21-BE81-13CC217B81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755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F52D4-7649-4A68-8575-281DC9764B56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D1D0D-3B50-4F65-B52C-DE97500A8C6F}" type="slidenum">
              <a:rPr lang="pt-BR" smtClean="0"/>
              <a:pPr>
                <a:defRPr/>
              </a:pPr>
              <a:t>10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6E8DE-5AF5-4934-A8F6-3AABDA6A4165}" type="slidenum">
              <a:rPr lang="pt-BR" smtClean="0"/>
              <a:pPr>
                <a:defRPr/>
              </a:pPr>
              <a:t>11</a:t>
            </a:fld>
            <a:endParaRPr lang="pt-B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14607-F44C-4983-BA34-9D3C53640D90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EA449-FD5C-4784-90BA-2050DA9124DE}" type="slidenum">
              <a:rPr lang="pt-BR" smtClean="0"/>
              <a:pPr>
                <a:defRPr/>
              </a:pPr>
              <a:t>13</a:t>
            </a:fld>
            <a:endParaRPr lang="pt-B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AD3E0-EB52-46B9-959B-2594F9FBFFC7}" type="slidenum">
              <a:rPr lang="pt-BR" smtClean="0"/>
              <a:pPr>
                <a:defRPr/>
              </a:pPr>
              <a:t>14</a:t>
            </a:fld>
            <a:endParaRPr 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58C78-0FFD-441F-90C1-3143BA0B2716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7ABBEA-AD38-4167-831C-97FE4FE7CCB5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367F33-4533-48F7-974C-2BD48F091123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30E216-DE28-48CA-ACA3-7571114B32B8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C26E7D-C592-41AF-8C70-F6FA99C54E63}" type="slidenum">
              <a:rPr lang="pt-BR" smtClean="0"/>
              <a:pPr>
                <a:defRPr/>
              </a:pPr>
              <a:t>19</a:t>
            </a:fld>
            <a:endParaRPr 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A186E-7C17-45C8-BB1E-2303B2F436F7}" type="slidenum">
              <a:rPr lang="pt-BR" smtClean="0"/>
              <a:pPr>
                <a:defRPr/>
              </a:pPr>
              <a:t>2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79CFD-4067-4871-9045-B17950520BA1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15DD01-4949-434A-A868-A0EB5C076A70}" type="slidenum">
              <a:rPr lang="pt-BR" smtClean="0"/>
              <a:pPr>
                <a:defRPr/>
              </a:pPr>
              <a:t>21</a:t>
            </a:fld>
            <a:endParaRPr lang="pt-B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7D6006-FE49-4A00-BCAA-BEB966139E57}" type="slidenum">
              <a:rPr lang="pt-BR" smtClean="0"/>
              <a:pPr>
                <a:defRPr/>
              </a:pPr>
              <a:t>22</a:t>
            </a:fld>
            <a:endParaRPr 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E4528-C2CC-4041-BC5E-3EB3C4AE8830}" type="slidenum">
              <a:rPr lang="pt-BR" smtClean="0"/>
              <a:pPr>
                <a:defRPr/>
              </a:pPr>
              <a:t>23</a:t>
            </a:fld>
            <a:endParaRPr lang="pt-B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35CEA-FFBA-468B-9722-ADA2D5455A2F}" type="slidenum">
              <a:rPr lang="pt-BR" smtClean="0"/>
              <a:pPr>
                <a:defRPr/>
              </a:pPr>
              <a:t>24</a:t>
            </a:fld>
            <a:endParaRPr lang="pt-B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C28E96-3BA6-42E4-B3BC-9C056A809269}" type="slidenum">
              <a:rPr lang="pt-BR" smtClean="0"/>
              <a:pPr>
                <a:defRPr/>
              </a:pPr>
              <a:t>25</a:t>
            </a:fld>
            <a:endParaRPr lang="pt-B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EC3B2-DE16-4D91-9BFA-6F033117B3B1}" type="slidenum">
              <a:rPr lang="pt-BR" smtClean="0"/>
              <a:pPr>
                <a:defRPr/>
              </a:pPr>
              <a:t>26</a:t>
            </a:fld>
            <a:endParaRPr 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5F50B-33A7-4489-AA3D-6942FB2823B9}" type="slidenum">
              <a:rPr lang="pt-BR" smtClean="0"/>
              <a:pPr>
                <a:defRPr/>
              </a:pPr>
              <a:t>27</a:t>
            </a:fld>
            <a:endParaRPr lang="pt-B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179C6-1A3A-480D-92EA-5B6220A1B023}" type="slidenum">
              <a:rPr lang="pt-BR" smtClean="0"/>
              <a:pPr>
                <a:defRPr/>
              </a:pPr>
              <a:t>28</a:t>
            </a:fld>
            <a:endParaRPr lang="pt-B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4421CC-BB10-4A00-8661-B80987864761}" type="slidenum">
              <a:rPr lang="pt-BR" smtClean="0"/>
              <a:pPr>
                <a:defRPr/>
              </a:pPr>
              <a:t>29</a:t>
            </a:fld>
            <a:endParaRPr lang="pt-B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A6936-81D8-4065-8F77-248FF11EA25E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63D8FE-A019-47BE-941B-BDBCFC4E116A}" type="slidenum">
              <a:rPr lang="pt-BR" smtClean="0"/>
              <a:pPr>
                <a:defRPr/>
              </a:pPr>
              <a:t>30</a:t>
            </a:fld>
            <a:endParaRPr lang="pt-B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10F84-3944-43DE-ABD6-88C4EDDDEEFB}" type="slidenum">
              <a:rPr lang="pt-BR" smtClean="0"/>
              <a:pPr>
                <a:defRPr/>
              </a:pPr>
              <a:t>31</a:t>
            </a:fld>
            <a:endParaRPr 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7F350-3CAD-41EC-BFF4-A6BC1AB39B1E}" type="slidenum">
              <a:rPr lang="pt-BR" smtClean="0"/>
              <a:pPr>
                <a:defRPr/>
              </a:pPr>
              <a:t>32</a:t>
            </a:fld>
            <a:endParaRPr lang="pt-B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7E8AA-753E-4751-B989-1DDB825B2F40}" type="slidenum">
              <a:rPr lang="pt-BR" smtClean="0"/>
              <a:pPr>
                <a:defRPr/>
              </a:pPr>
              <a:t>33</a:t>
            </a:fld>
            <a:endParaRPr 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3D5B3-AD7A-486F-B0C5-3556C2304D3D}" type="slidenum">
              <a:rPr lang="pt-BR" smtClean="0"/>
              <a:pPr>
                <a:defRPr/>
              </a:pPr>
              <a:t>34</a:t>
            </a:fld>
            <a:endParaRPr lang="pt-B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C0375-CDE9-4CE2-A104-E11B8CF181AC}" type="slidenum">
              <a:rPr lang="pt-BR" smtClean="0"/>
              <a:pPr>
                <a:defRPr/>
              </a:pPr>
              <a:t>35</a:t>
            </a:fld>
            <a:endParaRPr 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1487A-61D4-4CCE-B826-D2C5F05EAF27}" type="slidenum">
              <a:rPr lang="pt-BR" smtClean="0"/>
              <a:pPr>
                <a:defRPr/>
              </a:pPr>
              <a:t>36</a:t>
            </a:fld>
            <a:endParaRPr lang="pt-B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6A630-B5C9-4F10-AB2A-83FBE8D67845}" type="slidenum">
              <a:rPr lang="pt-BR" smtClean="0"/>
              <a:pPr>
                <a:defRPr/>
              </a:pPr>
              <a:t>37</a:t>
            </a:fld>
            <a:endParaRPr lang="pt-B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FB325-B972-4D14-999A-17C5FB7838BE}" type="slidenum">
              <a:rPr lang="pt-BR" smtClean="0"/>
              <a:pPr>
                <a:defRPr/>
              </a:pPr>
              <a:t>4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B01F6-61BE-45E9-9A3D-6319149B960B}" type="slidenum">
              <a:rPr lang="pt-BR" smtClean="0"/>
              <a:pPr>
                <a:defRPr/>
              </a:pPr>
              <a:t>5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C5D313-14B7-4B5A-9186-B49EB95F7240}" type="slidenum">
              <a:rPr lang="pt-BR" smtClean="0"/>
              <a:pPr>
                <a:defRPr/>
              </a:pPr>
              <a:t>6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56B39-D308-449B-B61F-31F4D7AE321A}" type="slidenum">
              <a:rPr lang="pt-BR" smtClean="0"/>
              <a:pPr>
                <a:defRPr/>
              </a:pPr>
              <a:t>7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870E0E-06B6-4870-8FA7-FCE9278CCFAF}" type="slidenum">
              <a:rPr lang="pt-BR" smtClean="0"/>
              <a:pPr>
                <a:defRPr/>
              </a:pPr>
              <a:t>8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D5287-AC9E-47F4-8003-90BEE8B6EF9C}" type="slidenum">
              <a:rPr lang="pt-BR" smtClean="0"/>
              <a:pPr>
                <a:defRPr/>
              </a:pPr>
              <a:t>9</a:t>
            </a:fld>
            <a:endParaRPr 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102E69-A3C8-4DE3-9D7B-F95CE6037C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46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ACB8-3934-4B4E-9CCC-C29C6D758D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8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615B-03B9-4D7E-92F1-2138559B19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6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8E23-757D-4FDF-BD9E-880F0F7DD8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2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3A81E-A663-4F41-A084-3FAE07123C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1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F5BF-C310-4377-B3CE-18E9F701C8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18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BAFA-013E-4200-A74C-35A17CD928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84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508B-4C14-4905-BC7D-4F819F6FCD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9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09A8B3-8DBB-4056-A025-250B9E8B0D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47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6EB0-9E27-4830-965C-1566151A5A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8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11C1E5-ED09-419E-AE14-35791A5E39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7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1" name="Espaço Reservado para Tex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64DCECC1-BD31-489B-A193-F2A197FCCF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5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pt-BR" sz="2400" smtClean="0">
              <a:latin typeface="Times New Roman" pitchFamily="18" charset="0"/>
            </a:endParaRPr>
          </a:p>
        </p:txBody>
      </p:sp>
      <p:grpSp>
        <p:nvGrpSpPr>
          <p:cNvPr id="1036" name="Group 4"/>
          <p:cNvGrpSpPr>
            <a:grpSpLocks/>
          </p:cNvGrpSpPr>
          <p:nvPr userDrawn="1"/>
        </p:nvGrpSpPr>
        <p:grpSpPr bwMode="auto">
          <a:xfrm>
            <a:off x="381000" y="863600"/>
            <a:ext cx="8305800" cy="182563"/>
            <a:chOff x="240" y="893"/>
            <a:chExt cx="5232" cy="115"/>
          </a:xfrm>
        </p:grpSpPr>
        <p:sp>
          <p:nvSpPr>
            <p:cNvPr id="1037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pt-BR" sz="2400" smtClean="0">
                <a:latin typeface="Times New Roman" pitchFamily="18" charset="0"/>
              </a:endParaRPr>
            </a:p>
          </p:txBody>
        </p:sp>
        <p:sp>
          <p:nvSpPr>
            <p:cNvPr id="1038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65" r:id="rId2"/>
    <p:sldLayoutId id="2147484673" r:id="rId3"/>
    <p:sldLayoutId id="2147484666" r:id="rId4"/>
    <p:sldLayoutId id="2147484667" r:id="rId5"/>
    <p:sldLayoutId id="2147484668" r:id="rId6"/>
    <p:sldLayoutId id="2147484674" r:id="rId7"/>
    <p:sldLayoutId id="2147484669" r:id="rId8"/>
    <p:sldLayoutId id="2147484675" r:id="rId9"/>
    <p:sldLayoutId id="2147484670" r:id="rId10"/>
    <p:sldLayoutId id="2147484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FC6ED-9378-4224-A1AC-EB32AEE7D9C8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38150" y="282575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SEL-0437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Eficiência Energética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90550" y="2273300"/>
            <a:ext cx="807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b="1">
                <a:latin typeface="Arial" charset="0"/>
              </a:rPr>
              <a:t>Motores de Indução Trifásicos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b="1">
                <a:latin typeface="Arial" charset="0"/>
              </a:rPr>
              <a:t>Parte II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38150" y="4745038"/>
            <a:ext cx="8077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charset="0"/>
              </a:rPr>
              <a:t>Prof. José Carlos de Melo Vieira Júnior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i="1">
                <a:latin typeface="Arial" charset="0"/>
              </a:rPr>
              <a:t>E-mail: jcarlos@sc.usp.br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3AEAE-9D89-4860-B050-626CF7318F29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536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Para estudarmos a aceleração dos motores, aplicaremos a 2ª Lei de Newton devidamente adaptada para considerar movimentos circulares: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143125"/>
            <a:ext cx="1866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aixaDeTexto 8"/>
          <p:cNvSpPr txBox="1">
            <a:spLocks noChangeArrowheads="1"/>
          </p:cNvSpPr>
          <p:nvPr/>
        </p:nvSpPr>
        <p:spPr bwMode="auto">
          <a:xfrm>
            <a:off x="365125" y="3165475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Aplicando à situação anterior, tem-se:</a:t>
            </a: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565525"/>
            <a:ext cx="43338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CaixaDeTexto 8"/>
          <p:cNvSpPr txBox="1">
            <a:spLocks noChangeArrowheads="1"/>
          </p:cNvSpPr>
          <p:nvPr/>
        </p:nvSpPr>
        <p:spPr bwMode="auto">
          <a:xfrm>
            <a:off x="373063" y="4629150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Logo:</a:t>
            </a:r>
          </a:p>
        </p:txBody>
      </p:sp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5226050"/>
            <a:ext cx="3333750" cy="885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0351F-9F6B-4363-8CB5-30FF811FB87A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6388" name="CaixaDeTexto 8"/>
          <p:cNvSpPr txBox="1">
            <a:spLocks noChangeArrowheads="1"/>
          </p:cNvSpPr>
          <p:nvPr/>
        </p:nvSpPr>
        <p:spPr bwMode="auto">
          <a:xfrm>
            <a:off x="365125" y="1416050"/>
            <a:ext cx="847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Como exercício, obtenha a expressão que relaciona M</a:t>
            </a:r>
            <a:r>
              <a:rPr lang="pt-BR" altLang="pt-BR" sz="2000" baseline="-25000">
                <a:latin typeface="Arial" charset="0"/>
              </a:rPr>
              <a:t>M</a:t>
            </a:r>
            <a:r>
              <a:rPr lang="pt-BR" altLang="pt-BR" sz="2000">
                <a:latin typeface="Arial" charset="0"/>
              </a:rPr>
              <a:t> com os parâmetros do circuito equivalente do motor e com a velocidade (n).</a:t>
            </a:r>
          </a:p>
        </p:txBody>
      </p:sp>
      <p:sp>
        <p:nvSpPr>
          <p:cNvPr id="12294" name="CaixaDeTexto 8"/>
          <p:cNvSpPr txBox="1">
            <a:spLocks noChangeArrowheads="1"/>
          </p:cNvSpPr>
          <p:nvPr/>
        </p:nvSpPr>
        <p:spPr bwMode="auto">
          <a:xfrm>
            <a:off x="365125" y="3165475"/>
            <a:ext cx="847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As características de conjugado da carga M</a:t>
            </a:r>
            <a:r>
              <a:rPr lang="pt-BR" altLang="pt-BR" sz="2000" baseline="-25000">
                <a:latin typeface="Arial" charset="0"/>
              </a:rPr>
              <a:t>C</a:t>
            </a:r>
            <a:r>
              <a:rPr lang="pt-BR" altLang="pt-BR" sz="2000">
                <a:latin typeface="Arial" charset="0"/>
              </a:rPr>
              <a:t> são apresentadas a seguir.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B5838-54C8-4E35-8287-B2CA214EF127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331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Da expressão anterior, percebe-se que é preciso conhecer a curva de conjugado e o momento de inércia da carga. O desconhecimento dessas características é uma das principais causas do sobredimensionamento dos motores, pois se usam fatores de segurança que podem não estar adequados.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Basicamente, existem os seguintes tipos de cargas em um ambiente industrial: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517900"/>
            <a:ext cx="66611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aixaDeTexto 8"/>
          <p:cNvSpPr txBox="1">
            <a:spLocks noChangeArrowheads="1"/>
          </p:cNvSpPr>
          <p:nvPr/>
        </p:nvSpPr>
        <p:spPr bwMode="auto">
          <a:xfrm>
            <a:off x="393700" y="5295900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(a) pontes rolantes, esteiras, guinchos, elevadores e semelhantes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(b) moinhos de rolo, bombas de pistão, plainas e serras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(c) ventiladores, misturadores, bombas centrífugas, exaustores e compressores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(d) máquinas operatrizes, frezadoras, mandriladoras e bobinadeiras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7888F-02CC-417C-8157-CAA283219B70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843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Todos os tipos de cargas anteriores podem ser genericamente descritos por: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1908175"/>
            <a:ext cx="21637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63813"/>
            <a:ext cx="564991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308475"/>
            <a:ext cx="29114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9A894-5450-44AD-942E-A9A5A04DBE09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Térmica</a:t>
            </a:r>
          </a:p>
        </p:txBody>
      </p:sp>
      <p:sp>
        <p:nvSpPr>
          <p:cNvPr id="1536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Visa verificar a elevação de temperatura durante o regime de operação normal do motor. Essa análise é muito complexa, portanto são admitidas algumas hipóteses para simplificar os cálculos.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Considerando o isolamento do motor como um corpo homogêneo, a elevação de temperatura da máquina em relação ao ambiente pode ser estimada por: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695700"/>
            <a:ext cx="38227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719638"/>
            <a:ext cx="5784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326063"/>
            <a:ext cx="33131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64A11-F745-4D62-8CC0-387D20CB5ADD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Térmica</a:t>
            </a:r>
          </a:p>
        </p:txBody>
      </p:sp>
      <p:sp>
        <p:nvSpPr>
          <p:cNvPr id="2048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A elevação de temperatura final na partida e em regime permanente pode ser estimada pelas seguintes expressões simplificadas:</a:t>
            </a:r>
          </a:p>
        </p:txBody>
      </p:sp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874838"/>
            <a:ext cx="6307137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8085C-10F5-433B-ABC0-64A0B6E2AC9F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Térmica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943100"/>
            <a:ext cx="5805487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806AE-AA50-418B-A719-0BD27F7333D2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Térmica</a:t>
            </a:r>
          </a:p>
        </p:txBody>
      </p:sp>
      <p:sp>
        <p:nvSpPr>
          <p:cNvPr id="2253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Classes de isolamento: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162175"/>
            <a:ext cx="74104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2FD1B-2629-45B4-B326-14F3CC2C1650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Térmica</a:t>
            </a:r>
          </a:p>
        </p:txBody>
      </p:sp>
      <p:sp>
        <p:nvSpPr>
          <p:cNvPr id="2355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Constantes térmicas típicas de motores (em min):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62100"/>
            <a:ext cx="56737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E8434-4743-40F9-8A48-9C0F1B4872AE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Térmica</a:t>
            </a:r>
          </a:p>
        </p:txBody>
      </p:sp>
      <p:sp>
        <p:nvSpPr>
          <p:cNvPr id="2458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Exemplo ilustrativo</a:t>
            </a:r>
            <a:r>
              <a:rPr lang="pt-BR" altLang="pt-BR" sz="2000">
                <a:latin typeface="Arial" charset="0"/>
              </a:rPr>
              <a:t>: um motor pertencente à classe de isolamento tipo </a:t>
            </a:r>
            <a:r>
              <a:rPr lang="pt-BR" altLang="pt-BR" sz="2000" b="1">
                <a:latin typeface="Arial" charset="0"/>
              </a:rPr>
              <a:t>A</a:t>
            </a:r>
            <a:r>
              <a:rPr lang="pt-BR" altLang="pt-BR" sz="2000">
                <a:latin typeface="Arial" charset="0"/>
              </a:rPr>
              <a:t>, possui o ciclo de operação mostrado na figura abaixo. Cada pico de corrente corresponde à partida da máquina, realizada por uma chave estrela-triângulo.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708275"/>
            <a:ext cx="58959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E987D-D76B-4EF8-9995-D5F7F895A006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Tópicos da Aula de Hoje</a:t>
            </a:r>
          </a:p>
        </p:txBody>
      </p:sp>
      <p:sp>
        <p:nvSpPr>
          <p:cNvPr id="717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Análise da partida dos motores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Análise térmica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Fatores que influenciam o desempenho dos motores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Exemplos de aplicação eficiente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Motores de alta eficiência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Estudos de caso reais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C2D24-D0C6-4659-AE9E-DD2F51B0DEE1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Térmica</a:t>
            </a:r>
          </a:p>
        </p:txBody>
      </p:sp>
      <p:sp>
        <p:nvSpPr>
          <p:cNvPr id="2560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Exemplo ilustrativo</a:t>
            </a:r>
            <a:r>
              <a:rPr lang="pt-BR" altLang="pt-BR" sz="2000">
                <a:latin typeface="Arial" charset="0"/>
              </a:rPr>
              <a:t>: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Uma análise térmica revelou o seguinte: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465388"/>
            <a:ext cx="465455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6551613" y="2663825"/>
            <a:ext cx="24034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pt-BR" sz="1400" b="1" dirty="0">
                <a:latin typeface="Arial" charset="0"/>
              </a:rPr>
              <a:t>Máxima temperatura  =  cerca de 16º </a:t>
            </a:r>
            <a:r>
              <a:rPr lang="pt-BR" altLang="pt-BR" sz="1400" b="1" dirty="0" smtClean="0">
                <a:latin typeface="Arial" charset="0"/>
              </a:rPr>
              <a:t>C. Para um motor com classe de isolamento do tipo A, a temperatura máxima admissível </a:t>
            </a:r>
            <a:r>
              <a:rPr lang="pt-BR" altLang="pt-BR" sz="1400" b="1" dirty="0">
                <a:latin typeface="Arial" charset="0"/>
              </a:rPr>
              <a:t>é 60 </a:t>
            </a:r>
            <a:r>
              <a:rPr lang="pt-BR" altLang="pt-BR" sz="1400" b="1" dirty="0" err="1" smtClean="0">
                <a:latin typeface="Arial" charset="0"/>
              </a:rPr>
              <a:t>ºC</a:t>
            </a:r>
            <a:r>
              <a:rPr lang="pt-BR" altLang="pt-BR" sz="1400" b="1" dirty="0" smtClean="0">
                <a:latin typeface="Arial" charset="0"/>
              </a:rPr>
              <a:t>.</a:t>
            </a:r>
            <a:endParaRPr lang="pt-BR" altLang="pt-BR" sz="1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pt-BR" altLang="pt-BR" sz="1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pt-BR" sz="1400" b="1" dirty="0">
                <a:latin typeface="Arial" charset="0"/>
              </a:rPr>
              <a:t>Motor </a:t>
            </a:r>
            <a:r>
              <a:rPr lang="pt-BR" altLang="pt-BR" sz="1400" b="1" dirty="0" err="1">
                <a:latin typeface="Arial" charset="0"/>
              </a:rPr>
              <a:t>sobredimensionado</a:t>
            </a:r>
            <a:r>
              <a:rPr lang="pt-BR" altLang="pt-BR" sz="1400" b="1" dirty="0"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9531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49D49-6CF3-4906-9B76-5734EF069CF6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Térmica</a:t>
            </a:r>
          </a:p>
        </p:txBody>
      </p:sp>
      <p:sp>
        <p:nvSpPr>
          <p:cNvPr id="26628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Exemplo ilustrativo</a:t>
            </a:r>
            <a:r>
              <a:rPr lang="pt-BR" altLang="pt-BR" sz="2000">
                <a:latin typeface="Arial" charset="0"/>
              </a:rPr>
              <a:t>: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Partindo diretamente o motor, tem-se: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370138"/>
            <a:ext cx="449580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6192838" y="2663825"/>
            <a:ext cx="2717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pt-BR" sz="1400" b="1">
                <a:latin typeface="Arial" charset="0"/>
              </a:rPr>
              <a:t>Máxima temperatura  = cerca de 80º 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pt-BR" altLang="pt-BR" sz="14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pt-BR" sz="1400" b="1">
                <a:latin typeface="Arial" charset="0"/>
              </a:rPr>
              <a:t>Motor sobredimensionado?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pt-BR" altLang="pt-BR" sz="14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pt-BR" altLang="pt-BR" sz="1400" b="1">
                <a:latin typeface="Arial" charset="0"/>
              </a:rPr>
              <a:t>Sobreaquecimento também influenciado pelo método de partida do motor.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9A1A2-4ECB-41F9-B4EF-950AB4A621C4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Desempenho dos Motores</a:t>
            </a:r>
          </a:p>
        </p:txBody>
      </p:sp>
      <p:sp>
        <p:nvSpPr>
          <p:cNvPr id="1741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 dirty="0">
                <a:latin typeface="Arial" charset="0"/>
              </a:rPr>
              <a:t>A tensão aplicada ao motor pode influenciar significativamente o desempenho de um motor de indução trifásico: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 dirty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 dirty="0">
                <a:latin typeface="Arial" charset="0"/>
              </a:rPr>
              <a:t>Se a tensão é inferior à nominal, deve-se aumentar a corrente para manter o mesmo torque. Portanto, as perdas Joule aumentam.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 dirty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 dirty="0">
                <a:latin typeface="Arial" charset="0"/>
              </a:rPr>
              <a:t>Se a tensão é superior à nominal, as perdas por histerese e correntes parasitas de Foucault aumentam. Pode causar a saturação </a:t>
            </a:r>
            <a:r>
              <a:rPr lang="pt-BR" altLang="pt-BR" sz="1600" dirty="0" smtClean="0">
                <a:latin typeface="Arial" charset="0"/>
              </a:rPr>
              <a:t>magnética do núcleo do motor</a:t>
            </a:r>
            <a:r>
              <a:rPr lang="pt-BR" altLang="pt-BR" sz="1600" dirty="0">
                <a:latin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 b="1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 dirty="0">
                <a:latin typeface="Arial" charset="0"/>
              </a:rPr>
              <a:t>Tensões desbalanceadas causam 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charset="0"/>
              </a:rPr>
              <a:t> circulação de correntes desbalanceadas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charset="0"/>
              </a:rPr>
              <a:t> que provocam o aumento das perdas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charset="0"/>
              </a:rPr>
              <a:t> nos enrolamentos do motor e aquecimento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charset="0"/>
              </a:rPr>
              <a:t> do núcleo, reduzindo sua vida útil.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 dirty="0">
              <a:latin typeface="Arial" charset="0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340100"/>
            <a:ext cx="432911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76263" y="5251450"/>
            <a:ext cx="3595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Arial" charset="0"/>
              </a:rPr>
              <a:t>Eficiência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Arial" charset="0"/>
              </a:rPr>
              <a:t>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Arial" charset="0"/>
              </a:rPr>
              <a:t>Qualidade de Energia Elétrica!!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6C3B1-82FD-4FAB-AFBE-AE2354EE855F}" type="slidenum">
              <a:rPr lang="pt-BR"/>
              <a:pPr>
                <a:defRPr/>
              </a:pPr>
              <a:t>23</a:t>
            </a:fld>
            <a:endParaRPr lang="pt-BR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>
            <a:fillRect/>
          </a:stretch>
        </p:blipFill>
        <p:spPr bwMode="auto">
          <a:xfrm>
            <a:off x="2051050" y="534988"/>
            <a:ext cx="591185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2A363-6637-4357-91F0-B85FC1D2AA43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Aplicações Eficientes</a:t>
            </a:r>
          </a:p>
        </p:txBody>
      </p:sp>
      <p:sp>
        <p:nvSpPr>
          <p:cNvPr id="2970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Uso de </a:t>
            </a:r>
            <a:r>
              <a:rPr lang="pt-BR" altLang="pt-BR" sz="1800" i="1">
                <a:latin typeface="Arial" charset="0"/>
              </a:rPr>
              <a:t>soft starters</a:t>
            </a:r>
            <a:r>
              <a:rPr lang="pt-BR" altLang="pt-BR" sz="1800">
                <a:latin typeface="Arial" charset="0"/>
              </a:rPr>
              <a:t> na partida dos motores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Partida sequencial e não simultânea de vários motores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Verificação periódica do alinhamento dos acoplamentos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Limpeza e lubrificação dos mancais são de extrema importância: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613025"/>
            <a:ext cx="55054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499100"/>
            <a:ext cx="5372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7CB7E-6ABA-47E3-B0C8-A196A372B852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Aplicações Eficientes</a:t>
            </a:r>
          </a:p>
        </p:txBody>
      </p:sp>
      <p:sp>
        <p:nvSpPr>
          <p:cNvPr id="2765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indent="27305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Motores operam em vazio por um longo período de tempo</a:t>
            </a:r>
            <a:r>
              <a:rPr lang="pt-BR" altLang="pt-BR" sz="1800">
                <a:latin typeface="Arial" charset="0"/>
              </a:rPr>
              <a:t>:</a:t>
            </a:r>
            <a:endParaRPr lang="pt-BR" altLang="pt-BR" sz="18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É viável desligá-los?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Sim, se o consumo na partida for menor que o consumo de energia enquanto o motor estiver ocioso.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Uma regra prática</a:t>
            </a:r>
            <a:r>
              <a:rPr lang="pt-BR" altLang="pt-BR" sz="1800">
                <a:latin typeface="Arial" charset="0"/>
              </a:rPr>
              <a:t>: quando o tempo ocioso for 10x maior que o tempo de partida.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Ou: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03700"/>
            <a:ext cx="1533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601788" y="4905375"/>
            <a:ext cx="250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latin typeface="Arial" charset="0"/>
              </a:rPr>
              <a:t>T</a:t>
            </a:r>
            <a:r>
              <a:rPr lang="en-US" altLang="pt-BR" sz="1800" baseline="-25000">
                <a:latin typeface="Arial" charset="0"/>
              </a:rPr>
              <a:t>V</a:t>
            </a:r>
            <a:r>
              <a:rPr lang="en-US" altLang="pt-BR" sz="1800">
                <a:latin typeface="Arial" charset="0"/>
              </a:rPr>
              <a:t> é o tempo em vazio</a:t>
            </a:r>
            <a:endParaRPr lang="en-US" altLang="pt-BR" sz="1800" baseline="-25000">
              <a:latin typeface="Arial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601788" y="5219700"/>
            <a:ext cx="2605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latin typeface="Arial" charset="0"/>
              </a:rPr>
              <a:t>T</a:t>
            </a:r>
            <a:r>
              <a:rPr lang="en-US" altLang="pt-BR" sz="1800" baseline="-25000">
                <a:latin typeface="Arial" charset="0"/>
              </a:rPr>
              <a:t>P</a:t>
            </a:r>
            <a:r>
              <a:rPr lang="en-US" altLang="pt-BR" sz="1800">
                <a:latin typeface="Arial" charset="0"/>
              </a:rPr>
              <a:t> é o tempo de partida</a:t>
            </a:r>
            <a:endParaRPr lang="en-US" altLang="pt-BR" sz="1800" baseline="-25000">
              <a:latin typeface="Arial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622425" y="5535613"/>
            <a:ext cx="731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latin typeface="Arial" charset="0"/>
              </a:rPr>
              <a:t>k vale 2,50; 2,0 e 1,35 para as categorias N, H e D, respectivamente.</a:t>
            </a:r>
            <a:endParaRPr lang="en-US" altLang="pt-BR" sz="1800" baseline="-25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006C3-CBB6-41B4-BB2E-00FE690B001C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Motores de Alto Rendimento</a:t>
            </a:r>
          </a:p>
        </p:txBody>
      </p:sp>
      <p:sp>
        <p:nvSpPr>
          <p:cNvPr id="3584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>
                <a:latin typeface="Arial" charset="0"/>
              </a:rPr>
              <a:t>São motores com alterações no seu projeto de forma a minimizar as perdas. Pode-se conseguir uma redução de até 30% das perdas em comparação aos motores padrão.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>
                <a:latin typeface="Arial" charset="0"/>
              </a:rPr>
              <a:t>Algumas alterações de projeto são: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Aumento da seção dos condutores do estator com o projeto otimizado das ranhuras, e aumento das barras do rotor para reduzir as perdas por efeito Joule;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Utilização de chapas magnéticas de boa qualidade para reduzir as perdas no núcleo;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Otimização do projeto dos ventiladores para diminuir as perdas por ventilação;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>
                <a:latin typeface="Arial" charset="0"/>
              </a:rPr>
              <a:t>Um grande potencial de aplicação desses motores é na faixa de potência de até 10 cv. Normalmente, esses motores são desprezados em estudos de eficiência energética, mas um levantamento confirma que eles respondem por cerca de 85% de todos os motores instalados.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93100" y="6111875"/>
            <a:ext cx="457200" cy="365125"/>
          </a:xfrm>
        </p:spPr>
        <p:txBody>
          <a:bodyPr/>
          <a:lstStyle/>
          <a:p>
            <a:pPr>
              <a:defRPr/>
            </a:pPr>
            <a:fld id="{E269D5E5-5936-4E9A-ACE0-90A0C02BCADA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Motores de Alto Rendimento</a:t>
            </a:r>
          </a:p>
        </p:txBody>
      </p:sp>
      <p:sp>
        <p:nvSpPr>
          <p:cNvPr id="36868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 b="1">
                <a:latin typeface="Arial" charset="0"/>
              </a:rPr>
              <a:t>Cuidados a serem observados: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Deve-se lembrar que motores de alto rendimento são mais caros do que os convencionais. Na determinação do benefício energético, deve-se considerar o número de horas de operação por ano. No caso de motores que apresentam baixo fator de utilização, dificilmente o uso de motores de alto rendimento será viável.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 b="1">
                <a:latin typeface="Arial" charset="0"/>
              </a:rPr>
              <a:t>Acionamento de bombas e ventiladores</a:t>
            </a:r>
            <a:r>
              <a:rPr lang="pt-BR" altLang="pt-BR" sz="1600">
                <a:latin typeface="Arial" charset="0"/>
              </a:rPr>
              <a:t>: aumento de velocidade para acionar essas cargas. Como elas dependem do quadrado da velocidade, a potência elétrica dependerá do cubo. Portanto, o aumento da potência provoca a maior circulação de corrente, maior aquecimento etc. Logo, os reais benefícios da substituição devem ser cuidadosamente estudados. Em aplicações em que o aumento da velocidade resulte na redução do tempo de trabalho, pode-se ter uma vantagem.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395788"/>
            <a:ext cx="46577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CaixaDeTexto 5"/>
          <p:cNvSpPr txBox="1">
            <a:spLocks noChangeArrowheads="1"/>
          </p:cNvSpPr>
          <p:nvPr/>
        </p:nvSpPr>
        <p:spPr bwMode="auto">
          <a:xfrm>
            <a:off x="5416550" y="5041900"/>
            <a:ext cx="3152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A = motor de alto rendimento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B = motor convencional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7C692-0131-4B0A-8A50-969A61EE18C3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Aplicações Eficientes</a:t>
            </a:r>
          </a:p>
        </p:txBody>
      </p:sp>
      <p:sp>
        <p:nvSpPr>
          <p:cNvPr id="2765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Aproveitamento da energia cinética no desligamento de grandes motores.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O controle de velocidade do motor de indução é uma alternativa eficiente para promover o controle do fluxo de fluidos em tubulações industriais. O método mais utilizado para controle de fluxo é o uso de válvulas de controle. No entanto, essas válvulas podem inserir perdas no processo.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Como exemplo, seja uma bomba centrífuga em que se deseja reduzir a vazão do fluido bombeado.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EA09B-2C98-4147-8474-2BD49806EAAA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Aplicações Eficientes</a:t>
            </a:r>
          </a:p>
        </p:txBody>
      </p:sp>
      <p:sp>
        <p:nvSpPr>
          <p:cNvPr id="3482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 característica de operação da bomba é dada abaixo:</a:t>
            </a:r>
          </a:p>
        </p:txBody>
      </p:sp>
      <p:pic>
        <p:nvPicPr>
          <p:cNvPr id="34821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682750"/>
            <a:ext cx="6075362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03D0A-9629-4DC0-8368-350A736B0F78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024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Ao indicar a substituição de um motor sobredimensionado por outro de menor capacidade, deve-se certificar que o novo motor seja capaz de acionar a mesma carga, acelerando-a em um intervalo de tempo inferior ao tempo de rotor bloqueado.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Tempo de rotor bloqueado é o tempo máximo que o rotor de uma máquina de indução pode ficar travado sem que a mesma sofra danos devido ao calor dissipado pelas altas correntes. É especificado pelo fabricante.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Deve-se então calcular o tempo de aceleração do motor para acionar determinada carga. </a:t>
            </a:r>
            <a:r>
              <a:rPr lang="pt-BR" altLang="pt-BR" sz="2000" b="1">
                <a:solidFill>
                  <a:srgbClr val="FF0000"/>
                </a:solidFill>
                <a:latin typeface="Arial" charset="0"/>
              </a:rPr>
              <a:t>Como fazer isso?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Simulações Computacionais:</a:t>
            </a:r>
            <a:r>
              <a:rPr lang="pt-BR" altLang="pt-BR" sz="2000">
                <a:latin typeface="Arial" charset="0"/>
              </a:rPr>
              <a:t> há </a:t>
            </a:r>
            <a:r>
              <a:rPr lang="pt-BR" altLang="pt-BR" sz="2000" i="1">
                <a:latin typeface="Arial" charset="0"/>
              </a:rPr>
              <a:t>softwares</a:t>
            </a:r>
            <a:r>
              <a:rPr lang="pt-BR" altLang="pt-BR" sz="2000">
                <a:latin typeface="Arial" charset="0"/>
              </a:rPr>
              <a:t> específicos para isso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Fórmulas Analíticas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25B8-7212-4384-A770-F4A4BB240E8A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Aplicações Eficientes</a:t>
            </a:r>
          </a:p>
        </p:txBody>
      </p:sp>
      <p:sp>
        <p:nvSpPr>
          <p:cNvPr id="3584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Em detalhe: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700213"/>
            <a:ext cx="49958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3208338" y="2438400"/>
            <a:ext cx="2152650" cy="4587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CaixaDeTexto 8"/>
          <p:cNvSpPr txBox="1">
            <a:spLocks noChangeArrowheads="1"/>
          </p:cNvSpPr>
          <p:nvPr/>
        </p:nvSpPr>
        <p:spPr bwMode="auto">
          <a:xfrm>
            <a:off x="5367338" y="2713038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n</a:t>
            </a:r>
            <a:r>
              <a:rPr lang="pt-BR" altLang="pt-BR" sz="1800" baseline="-25000">
                <a:latin typeface="Arial" charset="0"/>
              </a:rPr>
              <a:t>1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3222625" y="4284663"/>
            <a:ext cx="2046288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9" name="CaixaDeTexto 10"/>
          <p:cNvSpPr txBox="1">
            <a:spLocks noChangeArrowheads="1"/>
          </p:cNvSpPr>
          <p:nvPr/>
        </p:nvSpPr>
        <p:spPr bwMode="auto">
          <a:xfrm>
            <a:off x="5235575" y="4103688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n</a:t>
            </a:r>
            <a:r>
              <a:rPr lang="pt-BR" altLang="pt-BR" sz="1800" baseline="-25000">
                <a:latin typeface="Arial" charset="0"/>
              </a:rPr>
              <a:t>2</a:t>
            </a:r>
          </a:p>
        </p:txBody>
      </p:sp>
      <p:sp>
        <p:nvSpPr>
          <p:cNvPr id="35850" name="CaixaDeTexto 16"/>
          <p:cNvSpPr txBox="1">
            <a:spLocks noChangeArrowheads="1"/>
          </p:cNvSpPr>
          <p:nvPr/>
        </p:nvSpPr>
        <p:spPr bwMode="auto">
          <a:xfrm>
            <a:off x="5111750" y="1863725"/>
            <a:ext cx="4160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charset="0"/>
              </a:rPr>
              <a:t>Posição 1: aplicação da válvula de controle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charset="0"/>
              </a:rPr>
              <a:t>Posição 2: redução da velocidade do motor, 	usando conversores de frequência</a:t>
            </a:r>
          </a:p>
        </p:txBody>
      </p:sp>
      <p:sp>
        <p:nvSpPr>
          <p:cNvPr id="18" name="Seta para a direita 17"/>
          <p:cNvSpPr/>
          <p:nvPr/>
        </p:nvSpPr>
        <p:spPr>
          <a:xfrm rot="5400000">
            <a:off x="6895306" y="3267869"/>
            <a:ext cx="1300163" cy="19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5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132263"/>
            <a:ext cx="20732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5764213"/>
            <a:ext cx="6286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Aplicações Eficientes</a:t>
            </a:r>
          </a:p>
        </p:txBody>
      </p:sp>
      <p:sp>
        <p:nvSpPr>
          <p:cNvPr id="36867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 economia de energia com o uso do controle de velocidade pode ser estimada em função da diferença de pressão: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071688"/>
            <a:ext cx="3038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Aplicação de Conversores de Frequência</a:t>
            </a:r>
          </a:p>
        </p:txBody>
      </p:sp>
      <p:sp>
        <p:nvSpPr>
          <p:cNvPr id="38915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Os conversores de frequência se baseiam na variação da tensão e da frequência nos terminais do motor, de modo a manter o torque e o fluxo magnético constantes: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349500" y="2408238"/>
          <a:ext cx="1393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4" imgW="901309" imgH="418918" progId="Equation.3">
                  <p:embed/>
                </p:oleObj>
              </mc:Choice>
              <mc:Fallback>
                <p:oleObj name="Equation" r:id="rId4" imgW="901309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408238"/>
                        <a:ext cx="13938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476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38700" y="2408238"/>
          <a:ext cx="16097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6" imgW="1040948" imgH="418918" progId="Equation.3">
                  <p:embed/>
                </p:oleObj>
              </mc:Choice>
              <mc:Fallback>
                <p:oleObj name="Equation" r:id="rId6" imgW="1040948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2408238"/>
                        <a:ext cx="1609725" cy="647700"/>
                      </a:xfrm>
                      <a:prstGeom prst="rect">
                        <a:avLst/>
                      </a:prstGeom>
                      <a:noFill/>
                      <a:ln w="476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ta para a direita 6"/>
          <p:cNvSpPr/>
          <p:nvPr/>
        </p:nvSpPr>
        <p:spPr>
          <a:xfrm>
            <a:off x="3949700" y="2628900"/>
            <a:ext cx="755650" cy="222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31" name="CaixaDeTexto 8"/>
          <p:cNvSpPr txBox="1">
            <a:spLocks noChangeArrowheads="1"/>
          </p:cNvSpPr>
          <p:nvPr/>
        </p:nvSpPr>
        <p:spPr bwMode="auto">
          <a:xfrm>
            <a:off x="384175" y="3394075"/>
            <a:ext cx="8474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Como </a:t>
            </a:r>
            <a:r>
              <a:rPr lang="pt-BR" altLang="pt-BR" sz="1800" i="1">
                <a:latin typeface="Arial" charset="0"/>
              </a:rPr>
              <a:t>P = T x n</a:t>
            </a:r>
            <a:r>
              <a:rPr lang="pt-BR" altLang="pt-BR" sz="1800">
                <a:latin typeface="Arial" charset="0"/>
              </a:rPr>
              <a:t>, reduzindo-se </a:t>
            </a:r>
            <a:r>
              <a:rPr lang="pt-BR" altLang="pt-BR" sz="1800" i="1">
                <a:latin typeface="Arial" charset="0"/>
              </a:rPr>
              <a:t>n</a:t>
            </a:r>
            <a:r>
              <a:rPr lang="pt-BR" altLang="pt-BR" sz="1800">
                <a:latin typeface="Arial" charset="0"/>
              </a:rPr>
              <a:t> quando necessário, reduz-se a potência.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i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Esquema básico de um conversor de frequência:</a:t>
            </a:r>
          </a:p>
        </p:txBody>
      </p:sp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451350"/>
            <a:ext cx="48323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Aplicação de Conversores de Frequência</a:t>
            </a:r>
          </a:p>
        </p:txBody>
      </p:sp>
      <p:sp>
        <p:nvSpPr>
          <p:cNvPr id="39939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Efeitos da variação da velocidade:</a:t>
            </a:r>
          </a:p>
        </p:txBody>
      </p:sp>
      <p:pic>
        <p:nvPicPr>
          <p:cNvPr id="3994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5" t="53867" r="19511" b="17984"/>
          <a:stretch>
            <a:fillRect/>
          </a:stretch>
        </p:blipFill>
        <p:spPr bwMode="auto">
          <a:xfrm rot="173717">
            <a:off x="484188" y="1882775"/>
            <a:ext cx="4786312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4906963" y="2124075"/>
            <a:ext cx="3932237" cy="3416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27305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just" eaLnBrk="1" hangingPunct="1">
              <a:defRPr/>
            </a:pPr>
            <a:r>
              <a:rPr lang="pt-BR" b="1" dirty="0" smtClean="0"/>
              <a:t>Conclusão:</a:t>
            </a:r>
          </a:p>
          <a:p>
            <a:pPr algn="just" eaLnBrk="1" hangingPunct="1">
              <a:buFont typeface="Wingdings 3" pitchFamily="18" charset="2"/>
              <a:buChar char=""/>
              <a:defRPr/>
            </a:pPr>
            <a:endParaRPr lang="pt-BR" dirty="0" smtClean="0"/>
          </a:p>
          <a:p>
            <a:pPr algn="just" eaLnBrk="1" hangingPunct="1">
              <a:buFont typeface="Wingdings 3" pitchFamily="18" charset="2"/>
              <a:buChar char=""/>
              <a:defRPr/>
            </a:pPr>
            <a:r>
              <a:rPr lang="pt-BR" dirty="0" smtClean="0"/>
              <a:t>A baixas frequências, o escorregamento é pequeno. </a:t>
            </a:r>
            <a:r>
              <a:rPr lang="pt-BR" b="1" dirty="0" smtClean="0"/>
              <a:t>O que acontece com as perdas por efeito Joule?</a:t>
            </a:r>
          </a:p>
          <a:p>
            <a:pPr algn="just" eaLnBrk="1" hangingPunct="1">
              <a:buFont typeface="Wingdings 3" pitchFamily="18" charset="2"/>
              <a:buChar char=""/>
              <a:defRPr/>
            </a:pPr>
            <a:endParaRPr lang="pt-BR" dirty="0" smtClean="0"/>
          </a:p>
          <a:p>
            <a:pPr algn="just" eaLnBrk="1" hangingPunct="1">
              <a:buFont typeface="Wingdings 3" pitchFamily="18" charset="2"/>
              <a:buChar char=""/>
              <a:defRPr/>
            </a:pPr>
            <a:r>
              <a:rPr lang="pt-BR" dirty="0" smtClean="0"/>
              <a:t>Acionamento com baixa frequência produz torque suficiente para acionar qualquer carga</a:t>
            </a:r>
          </a:p>
          <a:p>
            <a:pPr algn="just" eaLnBrk="1" hangingPunct="1">
              <a:buFont typeface="Wingdings 3" pitchFamily="18" charset="2"/>
              <a:buChar char=""/>
              <a:defRPr/>
            </a:pPr>
            <a:endParaRPr lang="pt-BR" dirty="0" smtClean="0"/>
          </a:p>
          <a:p>
            <a:pPr algn="just" eaLnBrk="1" hangingPunct="1">
              <a:buFont typeface="Wingdings 3" pitchFamily="18" charset="2"/>
              <a:buChar char=""/>
              <a:defRPr/>
            </a:pP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Aplicação de Conversores de Frequência</a:t>
            </a:r>
          </a:p>
        </p:txBody>
      </p:sp>
      <p:sp>
        <p:nvSpPr>
          <p:cNvPr id="205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dirty="0">
                <a:latin typeface="Arial" charset="0"/>
              </a:rPr>
              <a:t>A forma de onda da tensão fornecida ao motor não é inteiramente senoidal.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dirty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dirty="0">
                <a:latin typeface="Arial" charset="0"/>
              </a:rPr>
              <a:t>Isso implica no aumento das perdas no rotor em torno de 15%.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dirty="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dirty="0">
                <a:latin typeface="Arial" charset="0"/>
              </a:rPr>
              <a:t>No entanto, a economia de energia que a aplicação do conversor pode proporcionar supera esse aumento das perdas.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dirty="0">
                <a:latin typeface="Arial" charset="0"/>
              </a:rPr>
              <a:t>Logo, é necessário verificar se o motor possui capacidade de reserva para acomodar esse aumento de 15 % de perdas.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dirty="0">
                <a:latin typeface="Arial" charset="0"/>
              </a:rPr>
              <a:t>Para projetos novos, a potência do </a:t>
            </a:r>
            <a:r>
              <a:rPr lang="pt-BR" altLang="pt-BR" sz="1800">
                <a:latin typeface="Arial" charset="0"/>
              </a:rPr>
              <a:t>motor </a:t>
            </a:r>
            <a:r>
              <a:rPr lang="pt-BR" altLang="pt-BR" sz="1800" smtClean="0">
                <a:latin typeface="Arial" charset="0"/>
              </a:rPr>
              <a:t>pode </a:t>
            </a:r>
            <a:r>
              <a:rPr lang="pt-BR" altLang="pt-BR" sz="1800" dirty="0">
                <a:latin typeface="Arial" charset="0"/>
              </a:rPr>
              <a:t>ser calculada de acordo com a equação abaixo: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546475" y="4778375"/>
          <a:ext cx="1746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4" imgW="1129810" imgH="431613" progId="Equation.3">
                  <p:embed/>
                </p:oleObj>
              </mc:Choice>
              <mc:Fallback>
                <p:oleObj name="Equation" r:id="rId4" imgW="1129810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4778375"/>
                        <a:ext cx="1746250" cy="666750"/>
                      </a:xfrm>
                      <a:prstGeom prst="rect">
                        <a:avLst/>
                      </a:prstGeom>
                      <a:noFill/>
                      <a:ln w="476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CaixaDeTexto 9"/>
          <p:cNvSpPr txBox="1">
            <a:spLocks noChangeArrowheads="1"/>
          </p:cNvSpPr>
          <p:nvPr/>
        </p:nvSpPr>
        <p:spPr bwMode="auto">
          <a:xfrm>
            <a:off x="611188" y="5545138"/>
            <a:ext cx="819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charset="0"/>
              </a:rPr>
              <a:t>P</a:t>
            </a:r>
            <a:r>
              <a:rPr lang="pt-BR" altLang="pt-BR" sz="1600" baseline="-25000">
                <a:latin typeface="Arial" charset="0"/>
              </a:rPr>
              <a:t>ei</a:t>
            </a:r>
            <a:r>
              <a:rPr lang="pt-BR" altLang="pt-BR" sz="1600">
                <a:latin typeface="Arial" charset="0"/>
              </a:rPr>
              <a:t> = potência mínima solicitada ao eixo do rotor, em cv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charset="0"/>
              </a:rPr>
              <a:t>n</a:t>
            </a:r>
            <a:r>
              <a:rPr lang="pt-BR" altLang="pt-BR" sz="1600" baseline="-25000">
                <a:latin typeface="Arial" charset="0"/>
              </a:rPr>
              <a:t>mi</a:t>
            </a:r>
            <a:r>
              <a:rPr lang="pt-BR" altLang="pt-BR" sz="1600">
                <a:latin typeface="Arial" charset="0"/>
              </a:rPr>
              <a:t> = velocidade mínima do motor correspondente à potência mínima solicitada, em rpm</a:t>
            </a:r>
            <a:endParaRPr lang="pt-BR" altLang="pt-BR" sz="1600" baseline="-25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93100" y="6111875"/>
            <a:ext cx="457200" cy="365125"/>
          </a:xfrm>
        </p:spPr>
        <p:txBody>
          <a:bodyPr/>
          <a:lstStyle/>
          <a:p>
            <a:pPr>
              <a:defRPr/>
            </a:pPr>
            <a:fld id="{6BCAAD5D-7947-4953-A2E6-DC6C375C30F8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Estudos de Caso</a:t>
            </a:r>
          </a:p>
        </p:txBody>
      </p:sp>
      <p:sp>
        <p:nvSpPr>
          <p:cNvPr id="3789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600" b="1">
                <a:latin typeface="Arial" charset="0"/>
              </a:rPr>
              <a:t>Taciana V. de Menezes et al. Avaliação de Projeto de Eficiência Energética Envolvendo Qualidade de Energia: Estudo de Caso da COMUSA. </a:t>
            </a:r>
            <a:r>
              <a:rPr lang="pt-BR" altLang="pt-BR" sz="1600" b="1" i="1">
                <a:latin typeface="Arial" charset="0"/>
              </a:rPr>
              <a:t>XIX SNPTEE (Seminário Nacional de Produção e Transmissão de Energia Elétrica)</a:t>
            </a:r>
            <a:r>
              <a:rPr lang="pt-BR" altLang="pt-BR" sz="1600" b="1">
                <a:latin typeface="Arial" charset="0"/>
              </a:rPr>
              <a:t>, 2007.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 b="1">
                <a:latin typeface="Arial" charset="0"/>
              </a:rPr>
              <a:t>Problema</a:t>
            </a:r>
            <a:r>
              <a:rPr lang="pt-BR" altLang="pt-BR" sz="1600">
                <a:latin typeface="Arial" charset="0"/>
              </a:rPr>
              <a:t>: COMUSA possui duas estações de tratamento de água em que o controle de pressão e vazão eram feitos por meio de controle manual com válvulas. O resultado disso eram picos desnecessários de vazão, aumento de vazamentos e de perdas de água.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 b="1">
                <a:latin typeface="Arial" charset="0"/>
              </a:rPr>
              <a:t>Proposta: </a:t>
            </a:r>
            <a:r>
              <a:rPr lang="pt-BR" altLang="pt-BR" sz="1600">
                <a:latin typeface="Arial" charset="0"/>
              </a:rPr>
              <a:t>instalar conversores de freqüência nos motores para que o controle de vazão fosse feito por eles.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 b="1">
                <a:latin typeface="Arial" charset="0"/>
              </a:rPr>
              <a:t>Resultados: 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454525"/>
            <a:ext cx="6540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93100" y="6111875"/>
            <a:ext cx="457200" cy="365125"/>
          </a:xfrm>
        </p:spPr>
        <p:txBody>
          <a:bodyPr/>
          <a:lstStyle/>
          <a:p>
            <a:pPr>
              <a:defRPr/>
            </a:pPr>
            <a:fld id="{5B0A1A47-C2B1-4F3B-9E00-AE7933A2A487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Estudos de Caso</a:t>
            </a:r>
          </a:p>
        </p:txBody>
      </p:sp>
      <p:sp>
        <p:nvSpPr>
          <p:cNvPr id="1229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1600" b="1" dirty="0"/>
              <a:t>Mário César do Espírito Santos Ramos </a:t>
            </a:r>
            <a:r>
              <a:rPr lang="pt-BR" sz="1600" b="1" dirty="0" err="1"/>
              <a:t>et</a:t>
            </a:r>
            <a:r>
              <a:rPr lang="pt-BR" sz="1600" b="1" dirty="0"/>
              <a:t> al. Implementação de Motores de Alto Rendimento em uma Indústria de Alimentos: Estudo de Caso. </a:t>
            </a:r>
            <a:r>
              <a:rPr lang="pt-BR" sz="1600" b="1" i="1" dirty="0"/>
              <a:t>VIII SNPTEE (Seminário Nacional de Produção e Transmissão de Energia Elétrica)</a:t>
            </a:r>
            <a:r>
              <a:rPr lang="pt-BR" sz="1600" b="1" dirty="0"/>
              <a:t>, 2005. </a:t>
            </a:r>
          </a:p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endParaRPr lang="pt-BR" sz="1000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b="1" dirty="0"/>
              <a:t>Problema</a:t>
            </a:r>
            <a:r>
              <a:rPr lang="pt-BR" sz="1600" dirty="0"/>
              <a:t>: grande quantidade de motores elétricos antigos e mal dimensionados em uma indústria de alimentos, ocasionando um grande desperdício de energia.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endParaRPr lang="pt-BR" sz="1000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b="1" dirty="0"/>
              <a:t>Proposta: </a:t>
            </a:r>
            <a:r>
              <a:rPr lang="pt-BR" sz="1600" dirty="0"/>
              <a:t>redimensionar os motores, utilizando máquinas de alto rendimento.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endParaRPr lang="pt-BR" sz="1000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b="1" dirty="0"/>
              <a:t>Resultados: 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endParaRPr lang="pt-BR" sz="1050" b="1" dirty="0"/>
          </a:p>
          <a:p>
            <a:pPr lvl="2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dirty="0"/>
              <a:t>Motor para acionamento de bomba centrífuga em torres de resfriamento de água: 100 cv, 4 pólos, 380 V, 8000 h/ano.</a:t>
            </a:r>
          </a:p>
          <a:p>
            <a:pPr lvl="3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dirty="0"/>
              <a:t>Motor antigo: potência média de 64,02 kW com f. de potência de 0,85</a:t>
            </a:r>
          </a:p>
          <a:p>
            <a:pPr lvl="3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dirty="0"/>
              <a:t>Motor novo: potência média de 61,17 kW com f. de potência de 0,80</a:t>
            </a:r>
          </a:p>
          <a:p>
            <a:pPr lvl="3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u="sng" dirty="0"/>
              <a:t>Retorno do investimento em 18 meses</a:t>
            </a:r>
          </a:p>
          <a:p>
            <a:pPr lvl="3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endParaRPr lang="pt-BR" sz="1600" u="sng" dirty="0"/>
          </a:p>
          <a:p>
            <a:pPr lvl="2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dirty="0"/>
              <a:t>Motor para acionamento de um exaustor de gases de caldeira a lenha: 8000 h/ano</a:t>
            </a:r>
          </a:p>
          <a:p>
            <a:pPr lvl="3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dirty="0"/>
              <a:t>Motor antigo: 200 cv, 6 pólos, 380 V – </a:t>
            </a:r>
            <a:r>
              <a:rPr lang="pt-BR" sz="1600" dirty="0" err="1"/>
              <a:t>sobredimensionamento</a:t>
            </a:r>
            <a:r>
              <a:rPr lang="pt-BR" sz="1600" dirty="0"/>
              <a:t> verificado: potência média de </a:t>
            </a:r>
            <a:r>
              <a:rPr lang="pt-BR" sz="1600" b="1" dirty="0">
                <a:solidFill>
                  <a:srgbClr val="FF0000"/>
                </a:solidFill>
              </a:rPr>
              <a:t>62,55 kW </a:t>
            </a:r>
            <a:r>
              <a:rPr lang="pt-BR" sz="1600" dirty="0"/>
              <a:t>com f. potência de 0,66. (valores medidos)</a:t>
            </a:r>
          </a:p>
          <a:p>
            <a:pPr lvl="3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dirty="0"/>
              <a:t>Motor novo: 75 cv – potência média de </a:t>
            </a:r>
            <a:r>
              <a:rPr lang="pt-BR" sz="1600" b="1" dirty="0">
                <a:solidFill>
                  <a:srgbClr val="FF0000"/>
                </a:solidFill>
              </a:rPr>
              <a:t>55,45 kW</a:t>
            </a:r>
            <a:r>
              <a:rPr lang="pt-BR" sz="1600" dirty="0"/>
              <a:t>, com f. potência 0,86. </a:t>
            </a:r>
          </a:p>
          <a:p>
            <a:pPr lvl="3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sz="1600" u="sng" dirty="0"/>
              <a:t>Retorno do investimento em 8 meses.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93100" y="6111875"/>
            <a:ext cx="457200" cy="365125"/>
          </a:xfrm>
        </p:spPr>
        <p:txBody>
          <a:bodyPr/>
          <a:lstStyle/>
          <a:p>
            <a:pPr>
              <a:defRPr/>
            </a:pPr>
            <a:fld id="{8CFF296A-1FA1-4C19-A4F8-4B603CDC80DA}" type="slidenum">
              <a:rPr lang="pt-BR"/>
              <a:pPr>
                <a:defRPr/>
              </a:pPr>
              <a:t>37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Exercício</a:t>
            </a:r>
          </a:p>
        </p:txBody>
      </p:sp>
      <p:sp>
        <p:nvSpPr>
          <p:cNvPr id="1229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sz="1200" dirty="0"/>
              <a:t>No almoxarifado de uma indústria existem dois motores de indução trifásicos com as seguintes características nominais:</a:t>
            </a:r>
          </a:p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endParaRPr lang="pt-BR" sz="1200" dirty="0"/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sz="1200" dirty="0"/>
              <a:t>•	Motor 1: 3,0 </a:t>
            </a:r>
            <a:r>
              <a:rPr lang="pt-BR" sz="1200" dirty="0" err="1"/>
              <a:t>cv</a:t>
            </a:r>
            <a:r>
              <a:rPr lang="pt-BR" sz="1200" dirty="0"/>
              <a:t> – 220 V – 2 polos – 3492 rpm – rendimento igual a 88%;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sz="1200" dirty="0"/>
              <a:t>•	Motor 2: 3,7 </a:t>
            </a:r>
            <a:r>
              <a:rPr lang="pt-BR" sz="1200" dirty="0" err="1"/>
              <a:t>cv</a:t>
            </a:r>
            <a:r>
              <a:rPr lang="pt-BR" sz="1200" dirty="0"/>
              <a:t> – 220 V – </a:t>
            </a:r>
            <a:r>
              <a:rPr lang="pt-BR" sz="1200"/>
              <a:t>2 polos </a:t>
            </a:r>
            <a:r>
              <a:rPr lang="pt-BR" sz="1200" dirty="0"/>
              <a:t>– 3492 rpm – rendimento igual a 85%.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endParaRPr lang="pt-BR" sz="1200" dirty="0"/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sz="1200" dirty="0"/>
              <a:t>Necessita-se acionar uma bomba centrífuga, que opera com carga variável. Durante parte do seu ciclo de operação, a bomba deve operar com carga mínima, solicitando uma potência no eixo do motor igual a 2,75 </a:t>
            </a:r>
            <a:r>
              <a:rPr lang="pt-BR" sz="1200" dirty="0" err="1"/>
              <a:t>cv</a:t>
            </a:r>
            <a:r>
              <a:rPr lang="pt-BR" sz="1200" dirty="0"/>
              <a:t>, com velocidade de 3000 rpm. Determine: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endParaRPr lang="pt-BR" sz="1200" dirty="0"/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sz="1200" dirty="0"/>
              <a:t>(a)	Qual dos motores (Motor 1 e Motor 2) deve ser escolhido para esse acionamento, sabendo que o motor escolhido deve ser acionado por um conversor de frequência. </a:t>
            </a:r>
          </a:p>
          <a:p>
            <a:pPr algn="just">
              <a:tabLst>
                <a:tab pos="266700" algn="l"/>
                <a:tab pos="723900" algn="l"/>
              </a:tabLst>
              <a:defRPr/>
            </a:pPr>
            <a:endParaRPr lang="pt-BR" sz="1200" dirty="0"/>
          </a:p>
          <a:p>
            <a:pPr algn="just">
              <a:tabLst>
                <a:tab pos="266700" algn="l"/>
                <a:tab pos="723900" algn="l"/>
              </a:tabLst>
              <a:defRPr/>
            </a:pPr>
            <a:r>
              <a:rPr lang="pt-BR" sz="1200" dirty="0"/>
              <a:t>(b)	Durante 3000 horas, a bomba centrífuga deve operar com uma vazão reduzida de líquido igual a 4,7 m3/h. Para isso, existem duas possibilidades apresentadas na tabela abaixo. O “Estado 1” corresponde à operação da bomba com válvulas de restrição, ao passo que o “Estado 2” corresponde à operação com conversor de frequência. Determine a potência elétrica demandada pelo motor nos dois estados e a energia elétrica economizada pelo emprego do conversor de frequência em relação ao emprego das válvulas de restrição. Utilize os dados do motor elétrico selecionado no item anterior.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827213" y="4824413"/>
          <a:ext cx="5041900" cy="552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475"/>
                <a:gridCol w="1260475"/>
                <a:gridCol w="1260475"/>
                <a:gridCol w="1260475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Estado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Q (m</a:t>
                      </a:r>
                      <a:r>
                        <a:rPr lang="pt-BR" sz="1000" baseline="30000">
                          <a:effectLst/>
                        </a:rPr>
                        <a:t>3</a:t>
                      </a:r>
                      <a:r>
                        <a:rPr lang="pt-BR" sz="1000">
                          <a:effectLst/>
                        </a:rPr>
                        <a:t>/h)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 (m)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  <a:sym typeface="Symbol"/>
                        </a:rPr>
                        <a:t></a:t>
                      </a:r>
                      <a:r>
                        <a:rPr lang="pt-BR" sz="1000" baseline="-25000">
                          <a:effectLst/>
                        </a:rPr>
                        <a:t>b</a:t>
                      </a:r>
                      <a:r>
                        <a:rPr lang="pt-BR" sz="1000">
                          <a:effectLst/>
                        </a:rPr>
                        <a:t> (%)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4,7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42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4,7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>
                          <a:effectLst/>
                        </a:rPr>
                        <a:t>32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4059" name="Rectangle 6"/>
          <p:cNvSpPr>
            <a:spLocks noChangeArrowheads="1"/>
          </p:cNvSpPr>
          <p:nvPr/>
        </p:nvSpPr>
        <p:spPr bwMode="auto">
          <a:xfrm>
            <a:off x="476250" y="5527675"/>
            <a:ext cx="8210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b="1">
                <a:latin typeface="Arial" charset="0"/>
                <a:cs typeface="Times New Roman" pitchFamily="18" charset="0"/>
              </a:rPr>
              <a:t>Características de operação da bomba.</a:t>
            </a:r>
            <a:endParaRPr lang="pt-BR" altLang="pt-BR" sz="6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b="1">
                <a:latin typeface="Arial" charset="0"/>
                <a:cs typeface="Times New Roman" pitchFamily="18" charset="0"/>
              </a:rPr>
              <a:t>Dados:</a:t>
            </a:r>
            <a:r>
              <a:rPr lang="pt-BR" altLang="pt-BR" sz="1000">
                <a:latin typeface="Arial" charset="0"/>
                <a:cs typeface="Times New Roman" pitchFamily="18" charset="0"/>
              </a:rPr>
              <a:t> massa específica do líquido igual a 1000 kg/m</a:t>
            </a:r>
            <a:r>
              <a:rPr lang="pt-BR" altLang="pt-BR" sz="1000" baseline="30000">
                <a:latin typeface="Arial" charset="0"/>
                <a:cs typeface="Times New Roman" pitchFamily="18" charset="0"/>
              </a:rPr>
              <a:t>3</a:t>
            </a:r>
            <a:r>
              <a:rPr lang="pt-BR" altLang="pt-BR" sz="1000">
                <a:latin typeface="Arial" charset="0"/>
                <a:cs typeface="Times New Roman" pitchFamily="18" charset="0"/>
              </a:rPr>
              <a:t> e aceleração da gravidade igual a 9,8 m/s</a:t>
            </a:r>
            <a:r>
              <a:rPr lang="pt-BR" altLang="pt-BR" sz="1000" baseline="30000">
                <a:latin typeface="Arial" charset="0"/>
                <a:cs typeface="Times New Roman" pitchFamily="18" charset="0"/>
              </a:rPr>
              <a:t>2</a:t>
            </a:r>
            <a:r>
              <a:rPr lang="pt-BR" altLang="pt-BR" sz="600">
                <a:latin typeface="Arial" charset="0"/>
              </a:rPr>
              <a:t> </a:t>
            </a: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AFC27-A8D8-4844-A8C6-E4749AB89586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434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Categorias de partida: (motores com rotor gaiola de esquilo)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Categoria N</a:t>
            </a:r>
            <a:r>
              <a:rPr lang="pt-BR" altLang="pt-BR" sz="2000">
                <a:latin typeface="Arial" charset="0"/>
              </a:rPr>
              <a:t>: acionamento de bombas, ventiladores e outras cargas consideradas normais;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Categoria H</a:t>
            </a:r>
            <a:r>
              <a:rPr lang="pt-BR" altLang="pt-BR" sz="2000">
                <a:latin typeface="Arial" charset="0"/>
              </a:rPr>
              <a:t>:</a:t>
            </a:r>
            <a:r>
              <a:rPr lang="pt-BR" altLang="pt-BR" sz="2000" b="1">
                <a:latin typeface="Arial" charset="0"/>
              </a:rPr>
              <a:t> </a:t>
            </a:r>
            <a:r>
              <a:rPr lang="pt-BR" altLang="pt-BR" sz="2000">
                <a:latin typeface="Arial" charset="0"/>
              </a:rPr>
              <a:t>acionamento de cargas que exigem elevado conjugado na partida: peneiras, transportadores, britadores etc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Categoria D</a:t>
            </a:r>
            <a:r>
              <a:rPr lang="pt-BR" altLang="pt-BR" sz="2000">
                <a:latin typeface="Arial" charset="0"/>
              </a:rPr>
              <a:t>:</a:t>
            </a:r>
            <a:r>
              <a:rPr lang="pt-BR" altLang="pt-BR" sz="2000" b="1">
                <a:latin typeface="Arial" charset="0"/>
              </a:rPr>
              <a:t> </a:t>
            </a:r>
            <a:r>
              <a:rPr lang="pt-BR" altLang="pt-BR" sz="2000">
                <a:latin typeface="Arial" charset="0"/>
              </a:rPr>
              <a:t>acionamento de prensas excêntricas e outras cargas que apresentem picos periódicos de conjugado. Também empregados em cargas que exijam elevado torque de partida.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2436B-7EC2-4960-BA4F-20C4D189364D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49388"/>
            <a:ext cx="6191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114675"/>
            <a:ext cx="37147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41313" y="6264275"/>
            <a:ext cx="4316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charset="0"/>
              </a:rPr>
              <a:t>Fonte: Guia de Aplicação – Inversores de Frequência - WEG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E6335-4B4D-45B0-8F43-100C8ADEE565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1268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Partida direta: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489075"/>
            <a:ext cx="19145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41313" y="6264275"/>
            <a:ext cx="4316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charset="0"/>
              </a:rPr>
              <a:t>Fonte: Guia de Aplicação – Inversores de Frequência - WEG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05058-E5D0-4CDA-9A6C-C4DB7617EE1D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229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Partida estrela - triângulo: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41313" y="6264275"/>
            <a:ext cx="4316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charset="0"/>
              </a:rPr>
              <a:t>Fonte: Guia de Aplicação – Inversores de Frequência - WEG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827213"/>
            <a:ext cx="2560637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854200"/>
            <a:ext cx="33909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E2CFF-7AE2-41DB-9468-2B1F1E0229C2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331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 b="1">
                <a:latin typeface="Arial" charset="0"/>
              </a:rPr>
              <a:t>Partida com </a:t>
            </a:r>
            <a:r>
              <a:rPr lang="pt-BR" altLang="pt-BR" sz="2000" b="1" i="1">
                <a:latin typeface="Arial" charset="0"/>
              </a:rPr>
              <a:t>soft-starter</a:t>
            </a:r>
            <a:r>
              <a:rPr lang="pt-BR" altLang="pt-BR" sz="2000" b="1">
                <a:latin typeface="Arial" charset="0"/>
              </a:rPr>
              <a:t>: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41313" y="6264275"/>
            <a:ext cx="4316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charset="0"/>
              </a:rPr>
              <a:t>Fonte: Guia de Aplicação – Inversores de Frequência - WEG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649413"/>
            <a:ext cx="431958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727200"/>
            <a:ext cx="304165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6E09C-C86A-43EE-A1DD-ACA2DB03F4E4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Análise da Partida dos Motores</a:t>
            </a:r>
          </a:p>
        </p:txBody>
      </p:sp>
      <p:sp>
        <p:nvSpPr>
          <p:cNvPr id="1434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Vamos dar enfoque às fórmulas analíticas. Seja a figura abaixo: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873250"/>
            <a:ext cx="492601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8"/>
          <p:cNvSpPr txBox="1">
            <a:spLocks noChangeArrowheads="1"/>
          </p:cNvSpPr>
          <p:nvPr/>
        </p:nvSpPr>
        <p:spPr bwMode="auto">
          <a:xfrm>
            <a:off x="373063" y="5473700"/>
            <a:ext cx="847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O ponto de operação estável ocorre quando M</a:t>
            </a:r>
            <a:r>
              <a:rPr lang="pt-BR" altLang="pt-BR" sz="2000" baseline="-25000">
                <a:latin typeface="Arial" charset="0"/>
              </a:rPr>
              <a:t>C</a:t>
            </a:r>
            <a:r>
              <a:rPr lang="pt-BR" altLang="pt-BR" sz="2000">
                <a:latin typeface="Arial" charset="0"/>
              </a:rPr>
              <a:t> = M</a:t>
            </a:r>
            <a:r>
              <a:rPr lang="pt-BR" altLang="pt-BR" sz="2000" baseline="-25000">
                <a:latin typeface="Arial" charset="0"/>
              </a:rPr>
              <a:t>M</a:t>
            </a:r>
            <a:r>
              <a:rPr lang="pt-BR" altLang="pt-BR" sz="20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20725</TotalTime>
  <Words>2109</Words>
  <Application>Microsoft Office PowerPoint</Application>
  <PresentationFormat>Apresentação na tela (4:3)</PresentationFormat>
  <Paragraphs>312</Paragraphs>
  <Slides>37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Aspecto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Carlos</dc:creator>
  <cp:lastModifiedBy>Jose Carlos</cp:lastModifiedBy>
  <cp:revision>1642</cp:revision>
  <cp:lastPrinted>2013-04-30T01:08:49Z</cp:lastPrinted>
  <dcterms:created xsi:type="dcterms:W3CDTF">1601-01-01T00:00:00Z</dcterms:created>
  <dcterms:modified xsi:type="dcterms:W3CDTF">2018-05-22T13:55:42Z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