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61" r:id="rId11"/>
    <p:sldId id="262" r:id="rId12"/>
    <p:sldId id="274" r:id="rId13"/>
    <p:sldId id="275" r:id="rId14"/>
    <p:sldId id="276" r:id="rId15"/>
    <p:sldId id="268" r:id="rId16"/>
    <p:sldId id="269" r:id="rId17"/>
    <p:sldId id="270" r:id="rId18"/>
    <p:sldId id="271" r:id="rId19"/>
    <p:sldId id="272" r:id="rId20"/>
    <p:sldId id="277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35" autoAdjust="0"/>
    <p:restoredTop sz="86333" autoAdjust="0"/>
  </p:normalViewPr>
  <p:slideViewPr>
    <p:cSldViewPr>
      <p:cViewPr varScale="1">
        <p:scale>
          <a:sx n="71" d="100"/>
          <a:sy n="71" d="100"/>
        </p:scale>
        <p:origin x="-16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24ECE6E-ED33-4DFF-B333-2A1617A13033}" type="datetimeFigureOut">
              <a:rPr lang="pt-BR" smtClean="0"/>
              <a:pPr/>
              <a:t>06/04/14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A4546CA-BE30-4575-ADD7-92543553C76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CE6E-ED33-4DFF-B333-2A1617A13033}" type="datetimeFigureOut">
              <a:rPr lang="pt-BR" smtClean="0"/>
              <a:pPr/>
              <a:t>06/04/14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46CA-BE30-4575-ADD7-92543553C76E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CE6E-ED33-4DFF-B333-2A1617A13033}" type="datetimeFigureOut">
              <a:rPr lang="pt-BR" smtClean="0"/>
              <a:pPr/>
              <a:t>06/04/14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46CA-BE30-4575-ADD7-92543553C76E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CE6E-ED33-4DFF-B333-2A1617A13033}" type="datetimeFigureOut">
              <a:rPr lang="pt-BR" smtClean="0"/>
              <a:pPr/>
              <a:t>06/04/14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46CA-BE30-4575-ADD7-92543553C76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CE6E-ED33-4DFF-B333-2A1617A13033}" type="datetimeFigureOut">
              <a:rPr lang="pt-BR" smtClean="0"/>
              <a:pPr/>
              <a:t>06/04/14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46CA-BE30-4575-ADD7-92543553C76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CE6E-ED33-4DFF-B333-2A1617A13033}" type="datetimeFigureOut">
              <a:rPr lang="pt-BR" smtClean="0"/>
              <a:pPr/>
              <a:t>06/04/14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46CA-BE30-4575-ADD7-92543553C76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724ECE6E-ED33-4DFF-B333-2A1617A13033}" type="datetimeFigureOut">
              <a:rPr lang="pt-BR" smtClean="0"/>
              <a:pPr/>
              <a:t>06/04/14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46CA-BE30-4575-ADD7-92543553C76E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CE6E-ED33-4DFF-B333-2A1617A13033}" type="datetimeFigureOut">
              <a:rPr lang="pt-BR" smtClean="0"/>
              <a:pPr/>
              <a:t>06/04/14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46CA-BE30-4575-ADD7-92543553C76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CE6E-ED33-4DFF-B333-2A1617A13033}" type="datetimeFigureOut">
              <a:rPr lang="pt-BR" smtClean="0"/>
              <a:pPr/>
              <a:t>06/04/14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46CA-BE30-4575-ADD7-92543553C76E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CE6E-ED33-4DFF-B333-2A1617A13033}" type="datetimeFigureOut">
              <a:rPr lang="pt-BR" smtClean="0"/>
              <a:pPr/>
              <a:t>06/04/14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46CA-BE30-4575-ADD7-92543553C76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CE6E-ED33-4DFF-B333-2A1617A13033}" type="datetimeFigureOut">
              <a:rPr lang="pt-BR" smtClean="0"/>
              <a:pPr/>
              <a:t>06/04/14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46CA-BE30-4575-ADD7-92543553C76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724ECE6E-ED33-4DFF-B333-2A1617A13033}" type="datetimeFigureOut">
              <a:rPr lang="pt-BR" smtClean="0"/>
              <a:pPr/>
              <a:t>06/04/14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46CA-BE30-4575-ADD7-92543553C76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724ECE6E-ED33-4DFF-B333-2A1617A13033}" type="datetimeFigureOut">
              <a:rPr lang="pt-BR" smtClean="0"/>
              <a:pPr/>
              <a:t>06/04/14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A4546CA-BE30-4575-ADD7-92543553C76E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724ECE6E-ED33-4DFF-B333-2A1617A13033}" type="datetimeFigureOut">
              <a:rPr lang="pt-BR" smtClean="0"/>
              <a:pPr/>
              <a:t>06/04/14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1A4546CA-BE30-4575-ADD7-92543553C76E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724ECE6E-ED33-4DFF-B333-2A1617A13033}" type="datetimeFigureOut">
              <a:rPr lang="pt-BR" smtClean="0"/>
              <a:pPr/>
              <a:t>06/04/14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46CA-BE30-4575-ADD7-92543553C76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1A4546CA-BE30-4575-ADD7-92543553C76E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CE6E-ED33-4DFF-B333-2A1617A13033}" type="datetimeFigureOut">
              <a:rPr lang="pt-BR" smtClean="0"/>
              <a:pPr/>
              <a:t>06/04/14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46CA-BE30-4575-ADD7-92543553C76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CE6E-ED33-4DFF-B333-2A1617A13033}" type="datetimeFigureOut">
              <a:rPr lang="pt-BR" smtClean="0"/>
              <a:pPr/>
              <a:t>06/04/14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46CA-BE30-4575-ADD7-92543553C76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CE6E-ED33-4DFF-B333-2A1617A13033}" type="datetimeFigureOut">
              <a:rPr lang="pt-BR" smtClean="0"/>
              <a:pPr/>
              <a:t>06/04/14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46CA-BE30-4575-ADD7-92543553C76E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24ECE6E-ED33-4DFF-B333-2A1617A13033}" type="datetimeFigureOut">
              <a:rPr lang="pt-BR" smtClean="0"/>
              <a:pPr/>
              <a:t>06/04/14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1A4546CA-BE30-4575-ADD7-92543553C76E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03848" y="4149081"/>
            <a:ext cx="5616624" cy="1224135"/>
          </a:xfrm>
        </p:spPr>
        <p:txBody>
          <a:bodyPr>
            <a:normAutofit/>
          </a:bodyPr>
          <a:lstStyle/>
          <a:p>
            <a:r>
              <a:rPr lang="pt-BR" sz="3600" dirty="0" smtClean="0"/>
              <a:t>Modelos recentes para o ensino de </a:t>
            </a:r>
            <a:r>
              <a:rPr lang="pt-BR" sz="3600" dirty="0" smtClean="0"/>
              <a:t>ciências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75856" y="5373216"/>
            <a:ext cx="2912368" cy="727490"/>
          </a:xfrm>
        </p:spPr>
        <p:txBody>
          <a:bodyPr>
            <a:normAutofit/>
          </a:bodyPr>
          <a:lstStyle/>
          <a:p>
            <a:r>
              <a:rPr lang="pt-BR" dirty="0"/>
              <a:t> </a:t>
            </a:r>
          </a:p>
          <a:p>
            <a:r>
              <a:rPr lang="pt-BR" dirty="0" smtClean="0"/>
              <a:t>Aula </a:t>
            </a:r>
            <a:r>
              <a:rPr lang="pt-BR" dirty="0" smtClean="0"/>
              <a:t>6 -07/abril/2014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260648"/>
            <a:ext cx="6508377" cy="1218456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Consensos entre as idéias construtivistas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6779096" cy="4629128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1200"/>
              </a:spcAft>
            </a:pPr>
            <a:r>
              <a:rPr lang="pt-BR" dirty="0" smtClean="0"/>
              <a:t>O </a:t>
            </a:r>
            <a:r>
              <a:rPr lang="pt-BR" dirty="0"/>
              <a:t>indivíduo não é uma folha em branco. </a:t>
            </a:r>
          </a:p>
          <a:p>
            <a:pPr algn="just">
              <a:spcAft>
                <a:spcPts val="1200"/>
              </a:spcAft>
            </a:pPr>
            <a:r>
              <a:rPr lang="pt-BR" dirty="0" smtClean="0"/>
              <a:t>Os </a:t>
            </a:r>
            <a:r>
              <a:rPr lang="pt-BR" dirty="0"/>
              <a:t>elementos mentais incluem funções psíquicas (forma) e concepções ou conhecimentos prévios (conteúdo).</a:t>
            </a:r>
          </a:p>
          <a:p>
            <a:pPr algn="just">
              <a:spcAft>
                <a:spcPts val="1200"/>
              </a:spcAft>
            </a:pPr>
            <a:r>
              <a:rPr lang="pt-BR" dirty="0" smtClean="0"/>
              <a:t>A </a:t>
            </a:r>
            <a:r>
              <a:rPr lang="pt-BR" dirty="0"/>
              <a:t>aprendizagem pressupõe atividade mental</a:t>
            </a:r>
            <a:r>
              <a:rPr lang="pt-BR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pt-BR" dirty="0" smtClean="0"/>
              <a:t>A ação (intelectual) pressupõe interesse (pergunta ou problema).</a:t>
            </a:r>
          </a:p>
          <a:p>
            <a:pPr algn="just">
              <a:spcAft>
                <a:spcPts val="1200"/>
              </a:spcAft>
            </a:pPr>
            <a:r>
              <a:rPr lang="pt-BR" dirty="0" smtClean="0"/>
              <a:t>Informações provenientes do meio físico e social não possuem significado intrínseco. Indivíduos diferentes  geram construções mentais diferentes.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916832"/>
            <a:ext cx="6807700" cy="4280769"/>
          </a:xfrm>
        </p:spPr>
        <p:txBody>
          <a:bodyPr>
            <a:normAutofit/>
          </a:bodyPr>
          <a:lstStyle/>
          <a:p>
            <a:pPr algn="just">
              <a:spcAft>
                <a:spcPts val="2400"/>
              </a:spcAft>
            </a:pPr>
            <a:r>
              <a:rPr lang="pt-BR" dirty="0" smtClean="0"/>
              <a:t>Esse </a:t>
            </a:r>
            <a:r>
              <a:rPr lang="pt-BR" dirty="0"/>
              <a:t>fenômeno é responsável pelas “distorções da aprendizagem” ou pelos “erros” que se identificam nas situações escolares</a:t>
            </a:r>
            <a:r>
              <a:rPr lang="pt-BR" dirty="0" smtClean="0"/>
              <a:t>.</a:t>
            </a:r>
          </a:p>
          <a:p>
            <a:pPr algn="just">
              <a:spcAft>
                <a:spcPts val="2400"/>
              </a:spcAft>
            </a:pPr>
            <a:r>
              <a:rPr lang="pt-BR" dirty="0" smtClean="0"/>
              <a:t>Os significados construídos pelo indivíduo evoluem com o tempo.</a:t>
            </a:r>
          </a:p>
          <a:p>
            <a:pPr algn="just">
              <a:spcAft>
                <a:spcPts val="2400"/>
              </a:spcAft>
            </a:pPr>
            <a:r>
              <a:rPr lang="pt-BR" dirty="0" smtClean="0"/>
              <a:t>Aprendizagem de conteúdos complexos requer etapas sucessivas de construção e reconstrução de significados.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332656"/>
            <a:ext cx="7391401" cy="1724744"/>
          </a:xfrm>
        </p:spPr>
        <p:txBody>
          <a:bodyPr/>
          <a:lstStyle/>
          <a:p>
            <a:r>
              <a:rPr lang="pt-BR" sz="2800" dirty="0"/>
              <a:t>Com inspiração em concepções construtivistas, alguns modelos são propostos para o ensino de ciências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564903"/>
            <a:ext cx="3566160" cy="3561259"/>
          </a:xfrm>
        </p:spPr>
        <p:txBody>
          <a:bodyPr/>
          <a:lstStyle/>
          <a:p>
            <a:r>
              <a:rPr lang="pt-BR" dirty="0"/>
              <a:t>ensino por mudança conceitual</a:t>
            </a:r>
          </a:p>
          <a:p>
            <a:endParaRPr lang="en-US" dirty="0"/>
          </a:p>
        </p:txBody>
      </p:sp>
      <p:pic>
        <p:nvPicPr>
          <p:cNvPr id="8" name="Content Placeholder 7" descr="esquema de mudança conceitual.pd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10097" r="13250" b="51980"/>
          <a:stretch/>
        </p:blipFill>
        <p:spPr>
          <a:xfrm>
            <a:off x="3851920" y="2583895"/>
            <a:ext cx="4749818" cy="3653417"/>
          </a:xfrm>
        </p:spPr>
      </p:pic>
    </p:spTree>
    <p:extLst>
      <p:ext uri="{BB962C8B-B14F-4D97-AF65-F5344CB8AC3E}">
        <p14:creationId xmlns:p14="http://schemas.microsoft.com/office/powerpoint/2010/main" val="126904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ensino por investigação</a:t>
            </a:r>
          </a:p>
          <a:p>
            <a:endParaRPr lang="en-US" dirty="0"/>
          </a:p>
        </p:txBody>
      </p:sp>
      <p:pic>
        <p:nvPicPr>
          <p:cNvPr id="5" name="Content Placeholder 4" descr="imagem ensino por investigação.pd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7" t="11238" r="47397" b="58875"/>
          <a:stretch/>
        </p:blipFill>
        <p:spPr>
          <a:xfrm>
            <a:off x="4283968" y="2214563"/>
            <a:ext cx="3464231" cy="3753636"/>
          </a:xfrm>
        </p:spPr>
      </p:pic>
    </p:spTree>
    <p:extLst>
      <p:ext uri="{BB962C8B-B14F-4D97-AF65-F5344CB8AC3E}">
        <p14:creationId xmlns:p14="http://schemas.microsoft.com/office/powerpoint/2010/main" val="3263463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ensino baseado na noção de perfil conceitual</a:t>
            </a:r>
          </a:p>
          <a:p>
            <a:endParaRPr lang="en-US" dirty="0"/>
          </a:p>
        </p:txBody>
      </p:sp>
      <p:pic>
        <p:nvPicPr>
          <p:cNvPr id="5" name="Content Placeholder 4" descr="imagem perfis.pd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3" t="11238" r="15201" b="54738"/>
          <a:stretch/>
        </p:blipFill>
        <p:spPr>
          <a:xfrm>
            <a:off x="4283968" y="2214563"/>
            <a:ext cx="3686779" cy="2798613"/>
          </a:xfrm>
        </p:spPr>
      </p:pic>
    </p:spTree>
    <p:extLst>
      <p:ext uri="{BB962C8B-B14F-4D97-AF65-F5344CB8AC3E}">
        <p14:creationId xmlns:p14="http://schemas.microsoft.com/office/powerpoint/2010/main" val="289448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8423" y="548680"/>
            <a:ext cx="6508377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Ensino por mudança conceitual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pt-BR" dirty="0" smtClean="0"/>
              <a:t>Identificar </a:t>
            </a:r>
            <a:r>
              <a:rPr lang="pt-BR" dirty="0"/>
              <a:t>idéias prévias dos alunos</a:t>
            </a:r>
          </a:p>
          <a:p>
            <a:pPr algn="just">
              <a:spcAft>
                <a:spcPts val="1200"/>
              </a:spcAft>
            </a:pPr>
            <a:r>
              <a:rPr lang="pt-BR" dirty="0" smtClean="0"/>
              <a:t>Propor </a:t>
            </a:r>
            <a:r>
              <a:rPr lang="pt-BR" dirty="0"/>
              <a:t>conflitos cognitivos</a:t>
            </a:r>
          </a:p>
          <a:p>
            <a:pPr>
              <a:spcAft>
                <a:spcPts val="1200"/>
              </a:spcAft>
            </a:pPr>
            <a:r>
              <a:rPr lang="pt-BR" dirty="0" smtClean="0"/>
              <a:t>Introduzir </a:t>
            </a:r>
            <a:r>
              <a:rPr lang="pt-BR" dirty="0"/>
              <a:t>novas idéias capazes de esclarecer o conflito cognitivo</a:t>
            </a:r>
          </a:p>
          <a:p>
            <a:pPr>
              <a:spcAft>
                <a:spcPts val="1200"/>
              </a:spcAft>
            </a:pPr>
            <a:r>
              <a:rPr lang="pt-BR" dirty="0" smtClean="0"/>
              <a:t>Proporcionar </a:t>
            </a:r>
            <a:r>
              <a:rPr lang="pt-BR" dirty="0"/>
              <a:t>aos alunos oportunidades de aplicar as novas idéias em situações </a:t>
            </a:r>
            <a:r>
              <a:rPr lang="pt-BR" dirty="0" smtClean="0"/>
              <a:t>diferentes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5" name="Picture Placeholder 4" descr="esquema de mudança conceitual.pdf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0" r="24820" b="54352"/>
          <a:stretch/>
        </p:blipFill>
        <p:spPr>
          <a:xfrm>
            <a:off x="269875" y="1976718"/>
            <a:ext cx="1645920" cy="2076330"/>
          </a:xfrm>
        </p:spPr>
      </p:pic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8423" y="764704"/>
            <a:ext cx="6508377" cy="1143000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Ensino por 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t-BR" dirty="0" smtClean="0"/>
              <a:t>propor situações-problema abertas</a:t>
            </a:r>
          </a:p>
          <a:p>
            <a:pPr algn="just">
              <a:spcAft>
                <a:spcPts val="1800"/>
              </a:spcAft>
            </a:pPr>
            <a:r>
              <a:rPr lang="pt-BR" dirty="0" smtClean="0"/>
              <a:t>propor o estudo qualitativo das situações problema e a formulação de primeiras hipóteses explicativas</a:t>
            </a:r>
          </a:p>
          <a:p>
            <a:pPr>
              <a:spcAft>
                <a:spcPts val="1800"/>
              </a:spcAft>
            </a:pPr>
            <a:r>
              <a:rPr lang="pt-BR" dirty="0" smtClean="0"/>
              <a:t>tratar cientificamente o problema a ser investigado</a:t>
            </a:r>
          </a:p>
        </p:txBody>
      </p:sp>
      <p:pic>
        <p:nvPicPr>
          <p:cNvPr id="5" name="Picture Placeholder 4" descr="imagem ensino por investigação.pdf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11407" r="51697" b="59203"/>
          <a:stretch/>
        </p:blipFill>
        <p:spPr>
          <a:xfrm>
            <a:off x="611560" y="4589755"/>
            <a:ext cx="1037363" cy="1359525"/>
          </a:xfrm>
        </p:spPr>
      </p:pic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836712"/>
            <a:ext cx="7391401" cy="1143000"/>
          </a:xfrm>
        </p:spPr>
        <p:txBody>
          <a:bodyPr/>
          <a:lstStyle/>
          <a:p>
            <a:pPr algn="l"/>
            <a:r>
              <a:rPr lang="pt-BR" dirty="0" smtClean="0"/>
              <a:t>O que implica: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7211144" cy="3911600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pt-BR" sz="2000" dirty="0" smtClean="0"/>
              <a:t>validação e reformulação das primeiras hipóteses </a:t>
            </a:r>
            <a:r>
              <a:rPr lang="pt-BR" sz="2000" dirty="0" smtClean="0"/>
              <a:t>explicativas</a:t>
            </a:r>
            <a:endParaRPr lang="pt-BR" sz="2000" dirty="0" smtClean="0"/>
          </a:p>
          <a:p>
            <a:pPr>
              <a:spcAft>
                <a:spcPts val="1800"/>
              </a:spcAft>
            </a:pPr>
            <a:r>
              <a:rPr lang="pt-BR" sz="2000" dirty="0" smtClean="0"/>
              <a:t>elaboração e realização de experimentos</a:t>
            </a:r>
          </a:p>
          <a:p>
            <a:pPr algn="just">
              <a:spcAft>
                <a:spcPts val="1800"/>
              </a:spcAft>
            </a:pPr>
            <a:r>
              <a:rPr lang="pt-BR" sz="2000" dirty="0" smtClean="0"/>
              <a:t>análise dos resultados experimentais à luz das hipóteses explicativas</a:t>
            </a:r>
          </a:p>
          <a:p>
            <a:pPr>
              <a:spcAft>
                <a:spcPts val="1800"/>
              </a:spcAft>
            </a:pPr>
            <a:r>
              <a:rPr lang="pt-BR" sz="2000" dirty="0" smtClean="0"/>
              <a:t>trabalhar com as informações obtidas, formulando </a:t>
            </a:r>
            <a:r>
              <a:rPr lang="pt-BR" sz="2000" dirty="0" smtClean="0"/>
              <a:t>novas </a:t>
            </a:r>
            <a:r>
              <a:rPr lang="pt-BR" sz="2000" dirty="0" smtClean="0"/>
              <a:t>hipóteses, sínteses e novos problemas a </a:t>
            </a:r>
            <a:r>
              <a:rPr lang="pt-BR" sz="2000" dirty="0" smtClean="0"/>
              <a:t>serem </a:t>
            </a:r>
            <a:r>
              <a:rPr lang="pt-BR" sz="2000" dirty="0" smtClean="0"/>
              <a:t>investigados</a:t>
            </a:r>
          </a:p>
          <a:p>
            <a:endParaRPr lang="pt-BR" dirty="0"/>
          </a:p>
        </p:txBody>
      </p:sp>
      <p:pic>
        <p:nvPicPr>
          <p:cNvPr id="5" name="Content Placeholder 4" descr="imagem ensino por investigação.pd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8" t="11238" r="49349" b="59909"/>
          <a:stretch/>
        </p:blipFill>
        <p:spPr>
          <a:xfrm>
            <a:off x="8087069" y="1988841"/>
            <a:ext cx="805411" cy="936104"/>
          </a:xfrm>
        </p:spPr>
      </p:pic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sz="4000" dirty="0" smtClean="0"/>
              <a:t>Ensino baseado na noção de perfil conceitual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2400"/>
              </a:spcAft>
            </a:pPr>
            <a:r>
              <a:rPr lang="pt-BR" dirty="0" smtClean="0"/>
              <a:t>estratégias </a:t>
            </a:r>
            <a:r>
              <a:rPr lang="pt-BR" dirty="0"/>
              <a:t>de estudo análogas às da ciência (observação e discussão de fenômenos, elaboração de modelos explicativos, debates, verificação de coerência entre modelos explicativos e dados observáveis)</a:t>
            </a:r>
          </a:p>
          <a:p>
            <a:pPr>
              <a:spcAft>
                <a:spcPts val="2400"/>
              </a:spcAft>
            </a:pPr>
            <a:r>
              <a:rPr lang="pt-BR" dirty="0" smtClean="0"/>
              <a:t>escolha </a:t>
            </a:r>
            <a:r>
              <a:rPr lang="pt-BR" dirty="0"/>
              <a:t>do melhor modelo</a:t>
            </a:r>
          </a:p>
          <a:p>
            <a:pPr>
              <a:spcAft>
                <a:spcPts val="2400"/>
              </a:spcAft>
            </a:pPr>
            <a:endParaRPr lang="pt-BR" dirty="0"/>
          </a:p>
        </p:txBody>
      </p:sp>
      <p:pic>
        <p:nvPicPr>
          <p:cNvPr id="5" name="Picture Placeholder 4" descr="imagem perfis.pdf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0" t="13340" r="16126" b="55336"/>
          <a:stretch/>
        </p:blipFill>
        <p:spPr>
          <a:xfrm>
            <a:off x="269875" y="3169894"/>
            <a:ext cx="1687956" cy="1267218"/>
          </a:xfrm>
        </p:spPr>
      </p:pic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sz="3600" dirty="0" smtClean="0"/>
              <a:t>Pontos comuns entre os modelos de ensino de inspiração construtivista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3568" y="2276872"/>
            <a:ext cx="5472608" cy="4032448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t-BR" sz="2000" dirty="0" smtClean="0"/>
              <a:t>abordagem </a:t>
            </a:r>
            <a:r>
              <a:rPr lang="pt-BR" sz="2000" dirty="0"/>
              <a:t>interpretativa</a:t>
            </a:r>
          </a:p>
          <a:p>
            <a:pPr algn="just">
              <a:spcAft>
                <a:spcPts val="1800"/>
              </a:spcAft>
            </a:pPr>
            <a:r>
              <a:rPr lang="pt-BR" sz="2000" dirty="0" smtClean="0"/>
              <a:t>valorização </a:t>
            </a:r>
            <a:r>
              <a:rPr lang="pt-BR" sz="2000" dirty="0"/>
              <a:t>de estratégias de ensino com processos similares à atividade científica</a:t>
            </a:r>
          </a:p>
          <a:p>
            <a:pPr>
              <a:spcAft>
                <a:spcPts val="1800"/>
              </a:spcAft>
            </a:pPr>
            <a:r>
              <a:rPr lang="pt-BR" sz="2000" dirty="0" smtClean="0"/>
              <a:t>consideração </a:t>
            </a:r>
            <a:r>
              <a:rPr lang="pt-BR" sz="2000" dirty="0"/>
              <a:t>das concepções dos alunos  que dificultam a construção de concepções válidas do ponto de vista científico</a:t>
            </a:r>
          </a:p>
          <a:p>
            <a:endParaRPr lang="pt-BR" dirty="0"/>
          </a:p>
        </p:txBody>
      </p:sp>
      <p:pic>
        <p:nvPicPr>
          <p:cNvPr id="11" name="Content Placeholder 10" descr="imagem perfis.pdf"/>
          <p:cNvPicPr>
            <a:picLocks noGrp="1" noChangeAspect="1"/>
          </p:cNvPicPr>
          <p:nvPr>
            <p:ph sz="half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0" t="15296" r="17967" b="58106"/>
          <a:stretch/>
        </p:blipFill>
        <p:spPr>
          <a:xfrm>
            <a:off x="7092280" y="5157192"/>
            <a:ext cx="1661030" cy="1102633"/>
          </a:xfrm>
        </p:spPr>
      </p:pic>
      <p:pic>
        <p:nvPicPr>
          <p:cNvPr id="9" name="Content Placeholder 8" descr="esquema de mudança conceitual.pdf"/>
          <p:cNvPicPr>
            <a:picLocks noGrp="1" noChangeAspect="1"/>
          </p:cNvPicPr>
          <p:nvPr>
            <p:ph sz="half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2" t="8693" r="16024" b="55487"/>
          <a:stretch/>
        </p:blipFill>
        <p:spPr>
          <a:xfrm>
            <a:off x="7092280" y="2276872"/>
            <a:ext cx="1656184" cy="1257908"/>
          </a:xfrm>
        </p:spPr>
      </p:pic>
      <p:pic>
        <p:nvPicPr>
          <p:cNvPr id="10" name="Content Placeholder 9" descr="imagem ensino por investigação.pdf"/>
          <p:cNvPicPr>
            <a:picLocks noGrp="1" noChangeAspect="1"/>
          </p:cNvPicPr>
          <p:nvPr>
            <p:ph sz="half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3" t="13877" r="49125" b="58461"/>
          <a:stretch/>
        </p:blipFill>
        <p:spPr>
          <a:xfrm>
            <a:off x="7236297" y="3645024"/>
            <a:ext cx="1224136" cy="1308194"/>
          </a:xfrm>
        </p:spPr>
      </p:pic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Sugest</a:t>
            </a:r>
            <a:r>
              <a:rPr lang="en-US" dirty="0" err="1" smtClean="0"/>
              <a:t>ões</a:t>
            </a:r>
            <a:r>
              <a:rPr lang="en-US" dirty="0" smtClean="0"/>
              <a:t> de </a:t>
            </a:r>
            <a:r>
              <a:rPr lang="en-US" dirty="0" err="1" smtClean="0"/>
              <a:t>atividades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DIGEST</a:t>
            </a:r>
            <a:r>
              <a:rPr lang="en-US" sz="3200" dirty="0" smtClean="0"/>
              <a:t>ÃO</a:t>
            </a:r>
            <a:endParaRPr lang="en-US" sz="3200" dirty="0"/>
          </a:p>
        </p:txBody>
      </p:sp>
      <p:pic>
        <p:nvPicPr>
          <p:cNvPr id="5" name="Picture Placeholder 4" descr="imagem do teste do iodo.pdf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1" t="8061" r="54657" b="72594"/>
          <a:stretch/>
        </p:blipFill>
        <p:spPr>
          <a:xfrm>
            <a:off x="323528" y="2065949"/>
            <a:ext cx="2880320" cy="2659195"/>
          </a:xfrm>
        </p:spPr>
      </p:pic>
    </p:spTree>
    <p:extLst>
      <p:ext uri="{BB962C8B-B14F-4D97-AF65-F5344CB8AC3E}">
        <p14:creationId xmlns:p14="http://schemas.microsoft.com/office/powerpoint/2010/main" val="318864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Continuação: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3568" y="2276872"/>
            <a:ext cx="5472608" cy="4032448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t-BR" sz="2000" dirty="0"/>
              <a:t>participação ativa do aluno</a:t>
            </a:r>
          </a:p>
          <a:p>
            <a:pPr>
              <a:spcAft>
                <a:spcPts val="1800"/>
              </a:spcAft>
            </a:pPr>
            <a:r>
              <a:rPr lang="pt-BR" sz="2000" dirty="0" smtClean="0"/>
              <a:t>Recurso </a:t>
            </a:r>
            <a:r>
              <a:rPr lang="pt-BR" sz="2000" dirty="0"/>
              <a:t>a</a:t>
            </a:r>
            <a:r>
              <a:rPr lang="pt-BR" sz="2000" dirty="0" smtClean="0"/>
              <a:t> </a:t>
            </a:r>
            <a:r>
              <a:rPr lang="pt-BR" sz="2000" dirty="0"/>
              <a:t>dados de natureza observacional como elementos de apoio para o debate de </a:t>
            </a:r>
            <a:r>
              <a:rPr lang="pt-BR" sz="2000" dirty="0" smtClean="0"/>
              <a:t>ideias</a:t>
            </a:r>
            <a:endParaRPr lang="pt-BR" sz="2000" dirty="0"/>
          </a:p>
          <a:p>
            <a:pPr algn="just">
              <a:spcAft>
                <a:spcPts val="1800"/>
              </a:spcAft>
            </a:pPr>
            <a:r>
              <a:rPr lang="pt-BR" sz="2000" dirty="0"/>
              <a:t>julgamento comparativo de concepções ou hipóteses quanto ao seu potencial de explicação da realidade observável</a:t>
            </a:r>
          </a:p>
          <a:p>
            <a:endParaRPr lang="pt-BR" dirty="0"/>
          </a:p>
        </p:txBody>
      </p:sp>
      <p:pic>
        <p:nvPicPr>
          <p:cNvPr id="11" name="Content Placeholder 10" descr="imagem perfis.pdf"/>
          <p:cNvPicPr>
            <a:picLocks noGrp="1" noChangeAspect="1"/>
          </p:cNvPicPr>
          <p:nvPr>
            <p:ph sz="half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0" t="15296" r="17967" b="58106"/>
          <a:stretch/>
        </p:blipFill>
        <p:spPr>
          <a:xfrm>
            <a:off x="7092280" y="5157192"/>
            <a:ext cx="1661030" cy="1102633"/>
          </a:xfrm>
        </p:spPr>
      </p:pic>
      <p:pic>
        <p:nvPicPr>
          <p:cNvPr id="9" name="Content Placeholder 8" descr="esquema de mudança conceitual.pdf"/>
          <p:cNvPicPr>
            <a:picLocks noGrp="1" noChangeAspect="1"/>
          </p:cNvPicPr>
          <p:nvPr>
            <p:ph sz="half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2" t="8693" r="16024" b="55487"/>
          <a:stretch/>
        </p:blipFill>
        <p:spPr>
          <a:xfrm>
            <a:off x="7092280" y="2276872"/>
            <a:ext cx="1656184" cy="1257908"/>
          </a:xfrm>
        </p:spPr>
      </p:pic>
      <p:pic>
        <p:nvPicPr>
          <p:cNvPr id="10" name="Content Placeholder 9" descr="imagem ensino por investigação.pdf"/>
          <p:cNvPicPr>
            <a:picLocks noGrp="1" noChangeAspect="1"/>
          </p:cNvPicPr>
          <p:nvPr>
            <p:ph sz="half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3" t="13877" r="49125" b="58461"/>
          <a:stretch/>
        </p:blipFill>
        <p:spPr>
          <a:xfrm>
            <a:off x="7236297" y="3645024"/>
            <a:ext cx="1224136" cy="1308194"/>
          </a:xfrm>
        </p:spPr>
      </p:pic>
    </p:spTree>
    <p:extLst>
      <p:ext uri="{BB962C8B-B14F-4D97-AF65-F5344CB8AC3E}">
        <p14:creationId xmlns:p14="http://schemas.microsoft.com/office/powerpoint/2010/main" val="1226077799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Title 4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err="1" smtClean="0"/>
              <a:t>Atividades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DIGEST</a:t>
            </a:r>
            <a:r>
              <a:rPr lang="en-US" dirty="0" smtClean="0"/>
              <a:t>ÃO</a:t>
            </a:r>
            <a:endParaRPr lang="en-US" dirty="0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pt-BR" dirty="0" smtClean="0"/>
              <a:t>Indica</a:t>
            </a:r>
            <a:r>
              <a:rPr lang="pt-BR" dirty="0" smtClean="0"/>
              <a:t>ção de algumas atividades sobre o tema, ou relacionadas:</a:t>
            </a:r>
          </a:p>
          <a:p>
            <a:pPr lvl="1"/>
            <a:r>
              <a:rPr lang="pt-BR" dirty="0" smtClean="0"/>
              <a:t>Catalisadores (sobre o papel das enzimas nas reações)</a:t>
            </a:r>
          </a:p>
          <a:p>
            <a:pPr lvl="1"/>
            <a:r>
              <a:rPr lang="pt-BR" dirty="0" smtClean="0"/>
              <a:t>Indicadores</a:t>
            </a:r>
          </a:p>
          <a:p>
            <a:pPr lvl="1"/>
            <a:r>
              <a:rPr lang="pt-BR" dirty="0" smtClean="0"/>
              <a:t>Permeabilidade de membranas (uso de modelo)</a:t>
            </a:r>
          </a:p>
          <a:p>
            <a:pPr lvl="1"/>
            <a:r>
              <a:rPr lang="pt-BR" dirty="0" smtClean="0"/>
              <a:t>Digestão do amido pela saliva </a:t>
            </a:r>
          </a:p>
          <a:p>
            <a:pPr lvl="1"/>
            <a:r>
              <a:rPr lang="pt-BR" dirty="0" smtClean="0"/>
              <a:t>Digestão e temperatura</a:t>
            </a:r>
          </a:p>
          <a:p>
            <a:pPr lvl="1"/>
            <a:r>
              <a:rPr lang="pt-BR" dirty="0" smtClean="0"/>
              <a:t>A importância da mastigação</a:t>
            </a:r>
          </a:p>
          <a:p>
            <a:pPr lvl="1"/>
            <a:r>
              <a:rPr lang="pt-BR" dirty="0" smtClean="0"/>
              <a:t>Digestão de proteínas no estômago</a:t>
            </a:r>
          </a:p>
          <a:p>
            <a:pPr lvl="1"/>
            <a:r>
              <a:rPr lang="pt-BR" dirty="0" smtClean="0"/>
              <a:t>Digestão pelo suco pancreático</a:t>
            </a:r>
          </a:p>
          <a:p>
            <a:pPr lvl="1"/>
            <a:r>
              <a:rPr lang="pt-BR" dirty="0" smtClean="0"/>
              <a:t>O papel da bile</a:t>
            </a:r>
          </a:p>
          <a:p>
            <a:pPr lvl="1"/>
            <a:r>
              <a:rPr lang="pt-BR" dirty="0" smtClean="0"/>
              <a:t>As funções do tubo digestivo</a:t>
            </a:r>
          </a:p>
          <a:p>
            <a:pPr lvl="1"/>
            <a:r>
              <a:rPr lang="pt-BR" dirty="0" smtClean="0"/>
              <a:t>Como as células usam os nutrientes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072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Exerc</a:t>
            </a:r>
            <a:r>
              <a:rPr lang="en-US" dirty="0" err="1" smtClean="0"/>
              <a:t>ício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6508377" cy="4315544"/>
          </a:xfrm>
        </p:spPr>
        <p:txBody>
          <a:bodyPr/>
          <a:lstStyle/>
          <a:p>
            <a:pPr algn="just"/>
            <a:r>
              <a:rPr lang="pt-BR" dirty="0" smtClean="0"/>
              <a:t>Leiam a atividade </a:t>
            </a:r>
            <a:r>
              <a:rPr lang="pt-BR" dirty="0" smtClean="0"/>
              <a:t>“Permeabilidade de Membranas”. </a:t>
            </a:r>
          </a:p>
          <a:p>
            <a:pPr algn="just"/>
            <a:r>
              <a:rPr lang="pt-BR" dirty="0" smtClean="0"/>
              <a:t>O conceito trabalhado nessa atividade pode ajudar a construir a ideia de digestão como uma transformação química? Justifique sua resposta.</a:t>
            </a:r>
          </a:p>
          <a:p>
            <a:pPr algn="just"/>
            <a:r>
              <a:rPr lang="pt-BR" dirty="0" smtClean="0"/>
              <a:t>A realização experimental dessa atividade pode envolver alguma dificuldade em termos de tempo e materiais disponíveis. É possível atingir objetivos semelhantes sem a manipulação de materiais? Proponha uma alternativa de roteiro.</a:t>
            </a:r>
          </a:p>
          <a:p>
            <a:pPr marL="0" indent="0" algn="r">
              <a:buNone/>
            </a:pPr>
            <a:r>
              <a:rPr lang="pt-BR" sz="1400" dirty="0" smtClean="0"/>
              <a:t>40 minutos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925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404664"/>
            <a:ext cx="6508377" cy="1143000"/>
          </a:xfrm>
        </p:spPr>
        <p:txBody>
          <a:bodyPr/>
          <a:lstStyle/>
          <a:p>
            <a:r>
              <a:rPr lang="en-US" dirty="0" err="1" smtClean="0"/>
              <a:t>Onde</a:t>
            </a:r>
            <a:r>
              <a:rPr lang="en-US" dirty="0" smtClean="0"/>
              <a:t> </a:t>
            </a:r>
            <a:r>
              <a:rPr lang="en-US" dirty="0" err="1" smtClean="0"/>
              <a:t>digerimos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comemos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Content Placeholder 5" descr="imagem tubo digestivo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1" t="8632" r="39147" b="32326"/>
          <a:stretch/>
        </p:blipFill>
        <p:spPr>
          <a:xfrm>
            <a:off x="2699792" y="1699212"/>
            <a:ext cx="2736304" cy="4754124"/>
          </a:xfrm>
        </p:spPr>
      </p:pic>
    </p:spTree>
    <p:extLst>
      <p:ext uri="{BB962C8B-B14F-4D97-AF65-F5344CB8AC3E}">
        <p14:creationId xmlns:p14="http://schemas.microsoft.com/office/powerpoint/2010/main" val="386367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404664"/>
            <a:ext cx="6508377" cy="576064"/>
          </a:xfrm>
        </p:spPr>
        <p:txBody>
          <a:bodyPr/>
          <a:lstStyle/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alguns</a:t>
            </a:r>
            <a:r>
              <a:rPr lang="en-US" dirty="0" smtClean="0"/>
              <a:t> </a:t>
            </a:r>
            <a:r>
              <a:rPr lang="en-US" dirty="0" err="1" smtClean="0"/>
              <a:t>casos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6" name="Content Placeholder 5" descr="imagem tubo digestivo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1" t="8632" r="39147" b="32326"/>
          <a:stretch/>
        </p:blipFill>
        <p:spPr>
          <a:xfrm>
            <a:off x="2699792" y="1699212"/>
            <a:ext cx="2736304" cy="4754124"/>
          </a:xfrm>
        </p:spPr>
      </p:pic>
      <p:cxnSp>
        <p:nvCxnSpPr>
          <p:cNvPr id="7" name="Straight Arrow Connector 6"/>
          <p:cNvCxnSpPr/>
          <p:nvPr/>
        </p:nvCxnSpPr>
        <p:spPr>
          <a:xfrm flipH="1">
            <a:off x="4644008" y="2348880"/>
            <a:ext cx="122413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995936" y="3140968"/>
            <a:ext cx="165618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275856" y="3212976"/>
            <a:ext cx="648072" cy="50405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70000"/>
                  <a:satMod val="120000"/>
                  <a:alpha val="0"/>
                </a:schemeClr>
              </a:gs>
              <a:gs pos="35000">
                <a:schemeClr val="accent1">
                  <a:shade val="100000"/>
                  <a:satMod val="150000"/>
                  <a:alpha val="0"/>
                </a:schemeClr>
              </a:gs>
              <a:gs pos="70000">
                <a:schemeClr val="accent1">
                  <a:tint val="100000"/>
                  <a:shade val="100000"/>
                  <a:satMod val="200000"/>
                  <a:greenMod val="10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250000"/>
                  <a:greenMod val="100000"/>
                  <a:alpha val="0"/>
                </a:schemeClr>
              </a:gs>
            </a:gsLst>
            <a:lin ang="16200000" scaled="1"/>
            <a:tileRect/>
          </a:gradFill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7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</a:t>
            </a:r>
            <a:r>
              <a:rPr lang="en-US" dirty="0" err="1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ocorre</a:t>
            </a:r>
            <a:r>
              <a:rPr lang="en-US" dirty="0" smtClean="0"/>
              <a:t> </a:t>
            </a:r>
            <a:r>
              <a:rPr lang="en-US" dirty="0" err="1" smtClean="0"/>
              <a:t>digestão</a:t>
            </a:r>
            <a:r>
              <a:rPr lang="en-US" dirty="0" smtClean="0"/>
              <a:t> no </a:t>
            </a:r>
            <a:r>
              <a:rPr lang="en-US" dirty="0" err="1" smtClean="0"/>
              <a:t>intestino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Pancreatina</a:t>
            </a:r>
            <a:r>
              <a:rPr lang="en-US" sz="2000" dirty="0" smtClean="0"/>
              <a:t>/</a:t>
            </a:r>
            <a:r>
              <a:rPr lang="en-US" sz="2000" dirty="0" err="1" smtClean="0"/>
              <a:t>suco</a:t>
            </a:r>
            <a:r>
              <a:rPr lang="en-US" sz="2000" dirty="0" smtClean="0"/>
              <a:t> </a:t>
            </a:r>
            <a:r>
              <a:rPr lang="en-US" sz="2000" dirty="0" err="1" smtClean="0"/>
              <a:t>pancre</a:t>
            </a:r>
            <a:r>
              <a:rPr lang="en-US" sz="2000" dirty="0" err="1" smtClean="0"/>
              <a:t>ático</a:t>
            </a:r>
            <a:r>
              <a:rPr lang="en-US" sz="2000" dirty="0" smtClean="0"/>
              <a:t>/</a:t>
            </a:r>
            <a:r>
              <a:rPr lang="en-US" sz="2000" dirty="0" err="1" smtClean="0"/>
              <a:t>duodeno</a:t>
            </a:r>
            <a:endParaRPr lang="en-US" sz="2000" dirty="0" smtClean="0"/>
          </a:p>
          <a:p>
            <a:r>
              <a:rPr lang="en-US" sz="2000" dirty="0" err="1" smtClean="0"/>
              <a:t>Alimentos</a:t>
            </a:r>
            <a:endParaRPr lang="en-US" sz="2000" dirty="0" smtClean="0"/>
          </a:p>
          <a:p>
            <a:pPr lvl="1"/>
            <a:r>
              <a:rPr lang="en-US" sz="2000" dirty="0" err="1" smtClean="0"/>
              <a:t>Proteína</a:t>
            </a:r>
            <a:endParaRPr lang="en-US" sz="2000" dirty="0" smtClean="0"/>
          </a:p>
          <a:p>
            <a:pPr lvl="1"/>
            <a:r>
              <a:rPr lang="en-US" sz="2000" dirty="0" err="1" smtClean="0"/>
              <a:t>Gordura</a:t>
            </a:r>
            <a:endParaRPr lang="en-US" sz="2000" dirty="0" smtClean="0"/>
          </a:p>
          <a:p>
            <a:pPr lvl="1"/>
            <a:r>
              <a:rPr lang="en-US" sz="2000" dirty="0" err="1" smtClean="0"/>
              <a:t>Carboidrato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Controle</a:t>
            </a:r>
            <a:r>
              <a:rPr lang="en-US" sz="2000" dirty="0" smtClean="0"/>
              <a:t> experimental</a:t>
            </a:r>
            <a:endParaRPr lang="en-US" sz="2000" dirty="0"/>
          </a:p>
        </p:txBody>
      </p:sp>
      <p:pic>
        <p:nvPicPr>
          <p:cNvPr id="5" name="Content Placeholder 4" descr="desenho de dois tubos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8" t="9696" r="39073" b="49602"/>
          <a:stretch/>
        </p:blipFill>
        <p:spPr>
          <a:xfrm>
            <a:off x="5652120" y="1916833"/>
            <a:ext cx="2444825" cy="2448272"/>
          </a:xfrm>
        </p:spPr>
      </p:pic>
      <p:sp>
        <p:nvSpPr>
          <p:cNvPr id="6" name="TextBox 5"/>
          <p:cNvSpPr txBox="1"/>
          <p:nvPr/>
        </p:nvSpPr>
        <p:spPr>
          <a:xfrm>
            <a:off x="6012160" y="42930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6296" y="42930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48691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pancreatina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48598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água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558924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</a:t>
            </a:r>
            <a:r>
              <a:rPr lang="en-US" dirty="0" err="1" smtClean="0"/>
              <a:t>lara</a:t>
            </a:r>
            <a:r>
              <a:rPr lang="en-US" dirty="0" smtClean="0"/>
              <a:t> de </a:t>
            </a:r>
            <a:r>
              <a:rPr lang="en-US" dirty="0" err="1" smtClean="0"/>
              <a:t>ovo</a:t>
            </a:r>
            <a:r>
              <a:rPr lang="en-US" dirty="0" smtClean="0"/>
              <a:t>, </a:t>
            </a:r>
            <a:r>
              <a:rPr lang="en-US" dirty="0" err="1" smtClean="0"/>
              <a:t>toucinho</a:t>
            </a:r>
            <a:r>
              <a:rPr lang="en-US" dirty="0" smtClean="0"/>
              <a:t>, </a:t>
            </a:r>
            <a:r>
              <a:rPr lang="en-US" dirty="0" err="1" smtClean="0"/>
              <a:t>macarr</a:t>
            </a:r>
            <a:r>
              <a:rPr lang="en-US" dirty="0" err="1" smtClean="0"/>
              <a:t>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65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Previs</a:t>
            </a:r>
            <a:r>
              <a:rPr lang="en-US" dirty="0" err="1" smtClean="0"/>
              <a:t>ões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O que observaremos se houver digest</a:t>
            </a:r>
            <a:r>
              <a:rPr lang="pt-BR" dirty="0" smtClean="0"/>
              <a:t>ão de</a:t>
            </a:r>
          </a:p>
          <a:p>
            <a:pPr lvl="1"/>
            <a:r>
              <a:rPr lang="pt-BR" dirty="0" smtClean="0"/>
              <a:t>Proteínas?</a:t>
            </a:r>
          </a:p>
          <a:p>
            <a:pPr lvl="1"/>
            <a:r>
              <a:rPr lang="pt-BR" dirty="0" smtClean="0"/>
              <a:t>Gorduras?</a:t>
            </a:r>
          </a:p>
          <a:p>
            <a:pPr lvl="1"/>
            <a:r>
              <a:rPr lang="pt-BR" dirty="0" smtClean="0"/>
              <a:t>Carboidratos?</a:t>
            </a:r>
          </a:p>
          <a:p>
            <a:r>
              <a:rPr lang="pt-BR" dirty="0" smtClean="0"/>
              <a:t>E se n</a:t>
            </a:r>
            <a:r>
              <a:rPr lang="pt-BR" dirty="0" smtClean="0"/>
              <a:t>ão houver digestão?</a:t>
            </a:r>
            <a:endParaRPr lang="pt-BR" dirty="0"/>
          </a:p>
        </p:txBody>
      </p:sp>
      <p:pic>
        <p:nvPicPr>
          <p:cNvPr id="5" name="Content Placeholder 4" descr="desenho de dois tubos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8" t="9696" r="40787" b="50974"/>
          <a:stretch/>
        </p:blipFill>
        <p:spPr>
          <a:xfrm>
            <a:off x="5079502" y="1196752"/>
            <a:ext cx="2660849" cy="2791099"/>
          </a:xfrm>
        </p:spPr>
      </p:pic>
      <p:sp>
        <p:nvSpPr>
          <p:cNvPr id="6" name="TextBox 5"/>
          <p:cNvSpPr txBox="1"/>
          <p:nvPr/>
        </p:nvSpPr>
        <p:spPr>
          <a:xfrm>
            <a:off x="5508104" y="38610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48264" y="38610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2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284984"/>
            <a:ext cx="4966446" cy="139849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Modelos de ensino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Bastos</a:t>
            </a:r>
            <a:r>
              <a:rPr lang="en-US" dirty="0" smtClean="0"/>
              <a:t> e col., 2004</a:t>
            </a:r>
            <a:endParaRPr lang="en-US" dirty="0"/>
          </a:p>
        </p:txBody>
      </p:sp>
      <p:pic>
        <p:nvPicPr>
          <p:cNvPr id="6" name="Picture Placeholder 5" descr="imagem de menina com lupa.pdf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1" t="8464" r="31278" b="64534"/>
          <a:stretch/>
        </p:blipFill>
        <p:spPr>
          <a:xfrm>
            <a:off x="251520" y="1897893"/>
            <a:ext cx="3024336" cy="2179179"/>
          </a:xfrm>
        </p:spPr>
      </p:pic>
    </p:spTree>
    <p:extLst>
      <p:ext uri="{BB962C8B-B14F-4D97-AF65-F5344CB8AC3E}">
        <p14:creationId xmlns:p14="http://schemas.microsoft.com/office/powerpoint/2010/main" val="247617726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Theme2.thmx</Template>
  <TotalTime>986</TotalTime>
  <Words>586</Words>
  <Application>Microsoft Macintosh PowerPoint</Application>
  <PresentationFormat>On-screen Show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Theme2</vt:lpstr>
      <vt:lpstr>Modelos recentes para o ensino de ciências</vt:lpstr>
      <vt:lpstr>Sugestões de atividades</vt:lpstr>
      <vt:lpstr>Atividades sobre DIGESTÃO</vt:lpstr>
      <vt:lpstr>Exercício</vt:lpstr>
      <vt:lpstr>Onde digerimos o que comemos?</vt:lpstr>
      <vt:lpstr>Em alguns casos…</vt:lpstr>
      <vt:lpstr>Será que ocorre digestão no intestino?</vt:lpstr>
      <vt:lpstr>Previsões</vt:lpstr>
      <vt:lpstr>Modelos de ensino</vt:lpstr>
      <vt:lpstr>Consensos entre as idéias construtivistas</vt:lpstr>
      <vt:lpstr>PowerPoint Presentation</vt:lpstr>
      <vt:lpstr>Com inspiração em concepções construtivistas, alguns modelos são propostos para o ensino de ciências</vt:lpstr>
      <vt:lpstr>PowerPoint Presentation</vt:lpstr>
      <vt:lpstr>PowerPoint Presentation</vt:lpstr>
      <vt:lpstr>Ensino por mudança conceitual</vt:lpstr>
      <vt:lpstr>Ensino por pesquisa</vt:lpstr>
      <vt:lpstr>O que implica:</vt:lpstr>
      <vt:lpstr>Ensino baseado na noção de perfil conceitual</vt:lpstr>
      <vt:lpstr>Pontos comuns entre os modelos de ensino de inspiração construtivista</vt:lpstr>
      <vt:lpstr>Continuação: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Consensos construtivistas e Modelos recentes para o ensino de ciências</dc:title>
  <dc:creator>Silvia - Fafe</dc:creator>
  <cp:lastModifiedBy>Silvia Trivelato</cp:lastModifiedBy>
  <cp:revision>35</cp:revision>
  <dcterms:created xsi:type="dcterms:W3CDTF">2008-03-31T20:39:29Z</dcterms:created>
  <dcterms:modified xsi:type="dcterms:W3CDTF">2014-04-06T23:40:31Z</dcterms:modified>
</cp:coreProperties>
</file>