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42" r:id="rId3"/>
    <p:sldId id="259" r:id="rId4"/>
    <p:sldId id="261" r:id="rId5"/>
    <p:sldId id="329" r:id="rId6"/>
    <p:sldId id="265" r:id="rId7"/>
    <p:sldId id="343" r:id="rId8"/>
    <p:sldId id="267" r:id="rId9"/>
    <p:sldId id="347" r:id="rId10"/>
    <p:sldId id="264" r:id="rId11"/>
    <p:sldId id="266" r:id="rId12"/>
    <p:sldId id="269" r:id="rId13"/>
    <p:sldId id="334" r:id="rId14"/>
    <p:sldId id="325" r:id="rId15"/>
    <p:sldId id="262" r:id="rId16"/>
    <p:sldId id="327" r:id="rId17"/>
    <p:sldId id="346" r:id="rId18"/>
    <p:sldId id="279" r:id="rId19"/>
    <p:sldId id="303" r:id="rId20"/>
    <p:sldId id="330" r:id="rId21"/>
    <p:sldId id="348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F0E"/>
    <a:srgbClr val="990099"/>
    <a:srgbClr val="532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ADD69-3BCA-46C4-8A9B-815DD32C032C}" type="datetimeFigureOut">
              <a:rPr lang="pt-BR" smtClean="0"/>
              <a:t>26/10/2022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3EED5-82D5-4DC6-A4F8-D3857280899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0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30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0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18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8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03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30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58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36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5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58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36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6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1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5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2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3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7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2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8F019-5549-450C-A315-C0318D959DA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3685D-91D4-4F81-BAC0-635665480C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1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34B8-2D59-4F21-ACC7-911693AF83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26/10/2022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4F371-8644-4EE7-8068-444BA9062B2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8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6550" t="23391" r="2541"/>
          <a:stretch/>
        </p:blipFill>
        <p:spPr>
          <a:xfrm>
            <a:off x="363894" y="251927"/>
            <a:ext cx="11594837" cy="6438121"/>
          </a:xfrm>
          <a:prstGeom prst="rect">
            <a:avLst/>
          </a:prstGeom>
        </p:spPr>
      </p:pic>
      <p:sp>
        <p:nvSpPr>
          <p:cNvPr id="172" name="Rectangle 1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Connector 17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617625" y="4284612"/>
            <a:ext cx="10918056" cy="1027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200" b="1" dirty="0" err="1"/>
              <a:t>Saúde</a:t>
            </a:r>
            <a:r>
              <a:rPr lang="en-US" sz="4200" b="1" dirty="0"/>
              <a:t> da </a:t>
            </a:r>
            <a:r>
              <a:rPr lang="en-US" sz="4200" b="1" dirty="0" err="1"/>
              <a:t>mulher</a:t>
            </a:r>
            <a:r>
              <a:rPr lang="en-US" sz="4200" b="1" dirty="0"/>
              <a:t> e </a:t>
            </a:r>
            <a:r>
              <a:rPr lang="en-US" sz="4200" b="1" dirty="0" err="1"/>
              <a:t>saúde</a:t>
            </a:r>
            <a:r>
              <a:rPr lang="en-US" sz="4200" b="1" dirty="0"/>
              <a:t> </a:t>
            </a:r>
            <a:r>
              <a:rPr lang="en-US" sz="4200" b="1" dirty="0" smtClean="0"/>
              <a:t>maternal e o PAISM: </a:t>
            </a:r>
            <a:r>
              <a:rPr lang="en-US" sz="4200" b="1" dirty="0" err="1"/>
              <a:t>aspectos</a:t>
            </a:r>
            <a:r>
              <a:rPr lang="en-US" sz="4200" b="1" dirty="0"/>
              <a:t> </a:t>
            </a:r>
            <a:r>
              <a:rPr lang="en-US" sz="4200" b="1" dirty="0" err="1"/>
              <a:t>históricos</a:t>
            </a:r>
            <a:r>
              <a:rPr lang="en-US" sz="4200" b="1" dirty="0"/>
              <a:t> e </a:t>
            </a:r>
            <a:r>
              <a:rPr lang="en-US" sz="4200" b="1" dirty="0" err="1"/>
              <a:t>conceituais</a:t>
            </a:r>
            <a:endParaRPr lang="en-US" sz="42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630688" y="5345324"/>
            <a:ext cx="10918056" cy="87450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>
                <a:solidFill>
                  <a:srgbClr val="532476"/>
                </a:solidFill>
              </a:rPr>
              <a:t>Carmen Simone </a:t>
            </a:r>
            <a:r>
              <a:rPr lang="en-US" sz="2000" b="1" dirty="0" err="1">
                <a:solidFill>
                  <a:srgbClr val="532476"/>
                </a:solidFill>
              </a:rPr>
              <a:t>Grilo</a:t>
            </a:r>
            <a:r>
              <a:rPr lang="en-US" sz="2000" b="1" dirty="0">
                <a:solidFill>
                  <a:srgbClr val="532476"/>
                </a:solidFill>
              </a:rPr>
              <a:t> </a:t>
            </a:r>
            <a:r>
              <a:rPr lang="en-US" sz="2000" b="1" dirty="0" err="1">
                <a:solidFill>
                  <a:srgbClr val="532476"/>
                </a:solidFill>
              </a:rPr>
              <a:t>Diniz</a:t>
            </a:r>
            <a:endParaRPr lang="en-US" sz="2000" b="1" dirty="0">
              <a:solidFill>
                <a:srgbClr val="532476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en-US" sz="2000" b="1" dirty="0" err="1">
                <a:solidFill>
                  <a:srgbClr val="532476"/>
                </a:solidFill>
              </a:rPr>
              <a:t>Ciclo</a:t>
            </a:r>
            <a:r>
              <a:rPr lang="en-US" sz="2000" b="1" dirty="0">
                <a:solidFill>
                  <a:srgbClr val="532476"/>
                </a:solidFill>
              </a:rPr>
              <a:t> de Vida 1 – </a:t>
            </a:r>
            <a:r>
              <a:rPr lang="en-US" sz="2000" b="1" dirty="0" err="1" smtClean="0">
                <a:solidFill>
                  <a:srgbClr val="532476"/>
                </a:solidFill>
              </a:rPr>
              <a:t>Outubro</a:t>
            </a:r>
            <a:r>
              <a:rPr lang="en-US" sz="2000" b="1" dirty="0" smtClean="0">
                <a:solidFill>
                  <a:srgbClr val="532476"/>
                </a:solidFill>
              </a:rPr>
              <a:t> 2022</a:t>
            </a:r>
            <a:endParaRPr lang="en-US" sz="2000" b="1" dirty="0">
              <a:solidFill>
                <a:srgbClr val="5324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00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555" y="365125"/>
            <a:ext cx="11630480" cy="55751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</a:rPr>
              <a:t>O conceito de liberdade reprodutiva e os direitos sociais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17556" y="1295272"/>
            <a:ext cx="8608541" cy="5327950"/>
          </a:xfrm>
        </p:spPr>
        <p:txBody>
          <a:bodyPr>
            <a:normAutofit fontScale="62500" lnSpcReduction="20000"/>
          </a:bodyPr>
          <a:lstStyle/>
          <a:p>
            <a:r>
              <a:rPr lang="pt-BR" sz="3300" dirty="0"/>
              <a:t>“Além dos serviços adequados e seguros de </a:t>
            </a:r>
            <a:r>
              <a:rPr lang="pt-BR" sz="3300" b="1" dirty="0"/>
              <a:t>contracepção e aborto</a:t>
            </a:r>
            <a:r>
              <a:rPr lang="pt-BR" sz="3300" dirty="0"/>
              <a:t>, e o </a:t>
            </a:r>
            <a:r>
              <a:rPr lang="pt-BR" sz="3300" b="1" dirty="0"/>
              <a:t>fim das esterilizações involuntárias</a:t>
            </a:r>
            <a:r>
              <a:rPr lang="pt-BR" sz="3300" dirty="0"/>
              <a:t>, a liberdade reprodutiva significa...” 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sz="4300" dirty="0"/>
              <a:t>“a disponibilidade para todas as pessoas de </a:t>
            </a:r>
            <a:r>
              <a:rPr lang="pt-BR" sz="4300" b="1" dirty="0"/>
              <a:t>creches e escolas </a:t>
            </a:r>
            <a:r>
              <a:rPr lang="pt-BR" sz="4300" dirty="0"/>
              <a:t>de boa qualidade, moradia decente, </a:t>
            </a:r>
            <a:r>
              <a:rPr lang="pt-BR" sz="4300" b="1" dirty="0"/>
              <a:t>apoio social e salários adequados </a:t>
            </a:r>
            <a:r>
              <a:rPr lang="pt-BR" sz="4300" dirty="0"/>
              <a:t>para o sustento de filhos, e </a:t>
            </a:r>
            <a:r>
              <a:rPr lang="pt-BR" sz="4300" b="1" dirty="0"/>
              <a:t>assistência à saúde</a:t>
            </a:r>
            <a:r>
              <a:rPr lang="pt-BR" sz="4300" dirty="0"/>
              <a:t> de boa qualidade à gravidez, parto e pós-parto. Significa também </a:t>
            </a:r>
            <a:r>
              <a:rPr lang="pt-BR" sz="4300" b="1" dirty="0"/>
              <a:t>liberdade de escolha sexual</a:t>
            </a:r>
            <a:r>
              <a:rPr lang="pt-BR" sz="4300" dirty="0"/>
              <a:t>, o que implica o </a:t>
            </a:r>
            <a:r>
              <a:rPr lang="pt-BR" sz="4300" b="1" dirty="0"/>
              <a:t>fim de normas culturais </a:t>
            </a:r>
            <a:r>
              <a:rPr lang="pt-BR" sz="4300" dirty="0"/>
              <a:t>que definem uma mulher em termos de ter filhos e viver com um homem; uma afirmação dos direitos das pessoas de ter </a:t>
            </a:r>
            <a:r>
              <a:rPr lang="pt-BR" sz="4300" b="1" dirty="0"/>
              <a:t>filhos fora das famílias convencionais</a:t>
            </a:r>
            <a:r>
              <a:rPr lang="pt-BR" sz="4300" dirty="0"/>
              <a:t>; e a </a:t>
            </a:r>
            <a:r>
              <a:rPr lang="pt-BR" sz="4300" b="1" dirty="0"/>
              <a:t>transformação dos arranjos sobre os cuidados com as crianças</a:t>
            </a:r>
            <a:r>
              <a:rPr lang="pt-BR" sz="4300" dirty="0"/>
              <a:t>, de forma que estes sejam compartilhados entre mulheres e homens.”</a:t>
            </a:r>
          </a:p>
          <a:p>
            <a:pPr marL="0" indent="0">
              <a:buNone/>
            </a:pPr>
            <a:endParaRPr lang="pt-BR" sz="2300" dirty="0"/>
          </a:p>
          <a:p>
            <a:pPr marL="0" indent="0">
              <a:buNone/>
            </a:pPr>
            <a:r>
              <a:rPr lang="pt-BR" sz="2300" dirty="0"/>
              <a:t>(documento de fundação do CARASA - </a:t>
            </a:r>
            <a:r>
              <a:rPr lang="pt-BR" sz="2300" dirty="0" err="1"/>
              <a:t>Committee</a:t>
            </a:r>
            <a:r>
              <a:rPr lang="pt-BR" sz="2300" dirty="0"/>
              <a:t> for </a:t>
            </a:r>
            <a:r>
              <a:rPr lang="pt-BR" sz="2300" dirty="0" err="1"/>
              <a:t>Abortion</a:t>
            </a:r>
            <a:r>
              <a:rPr lang="pt-BR" sz="2300" dirty="0"/>
              <a:t> </a:t>
            </a:r>
            <a:r>
              <a:rPr lang="pt-BR" sz="2300" dirty="0" err="1"/>
              <a:t>Rights</a:t>
            </a:r>
            <a:r>
              <a:rPr lang="pt-BR" sz="2300" dirty="0"/>
              <a:t> </a:t>
            </a:r>
            <a:r>
              <a:rPr lang="pt-BR" sz="2300" dirty="0" err="1"/>
              <a:t>and</a:t>
            </a:r>
            <a:r>
              <a:rPr lang="pt-BR" sz="2300" dirty="0"/>
              <a:t> </a:t>
            </a:r>
            <a:r>
              <a:rPr lang="pt-BR" sz="2300" dirty="0" err="1"/>
              <a:t>Against</a:t>
            </a:r>
            <a:r>
              <a:rPr lang="pt-BR" sz="2300" dirty="0"/>
              <a:t> </a:t>
            </a:r>
            <a:r>
              <a:rPr lang="pt-BR" sz="2300" dirty="0" err="1"/>
              <a:t>Sterilization</a:t>
            </a:r>
            <a:r>
              <a:rPr lang="pt-BR" sz="2300" dirty="0"/>
              <a:t> Abuse (Comitê pelo Direito ao Aborto e contra o Abuso da Esterilização, em 1979), in </a:t>
            </a:r>
            <a:r>
              <a:rPr lang="pt-BR" sz="2300" dirty="0" err="1"/>
              <a:t>Petchesky</a:t>
            </a:r>
            <a:r>
              <a:rPr lang="pt-BR" sz="2300" dirty="0"/>
              <a:t>, 2006</a:t>
            </a:r>
            <a:r>
              <a:rPr lang="en-US" sz="2300" dirty="0"/>
              <a:t>: On the Unstable Marriage of Reproductive and Sexual Rights The Case for a Trial Separation Conscience Spring 2006</a:t>
            </a:r>
            <a:r>
              <a:rPr lang="pt-BR" sz="2300" dirty="0"/>
              <a:t> 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6" y="1118465"/>
            <a:ext cx="3025410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5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418011" y="274320"/>
            <a:ext cx="11625705" cy="37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lnSpc>
                <a:spcPct val="5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b="1" dirty="0">
                <a:solidFill>
                  <a:srgbClr val="993300"/>
                </a:solidFill>
              </a:rPr>
              <a:t>1.3. Saúde da mulher, saúde integral da mulher – o PAISM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442906" y="3677565"/>
            <a:ext cx="928661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prstClr val="black"/>
                </a:solidFill>
              </a:rPr>
              <a:t>Programação em saúde, reforma sanitária</a:t>
            </a:r>
          </a:p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/>
              <a:t>“Nosso corpo nos pertence” e direitos sociais</a:t>
            </a:r>
          </a:p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prstClr val="black"/>
                </a:solidFill>
              </a:rPr>
              <a:t>Um ativo  movimento de saúde da mulher: material educativo</a:t>
            </a:r>
          </a:p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prstClr val="black"/>
                </a:solidFill>
              </a:rPr>
              <a:t>A Carta de Itapecerica de 1984: saúde e política</a:t>
            </a:r>
          </a:p>
          <a:p>
            <a:pPr marL="342900" indent="-342900" algn="just" defTabSz="457200">
              <a:lnSpc>
                <a:spcPct val="150000"/>
              </a:lnSpc>
              <a:spcBef>
                <a:spcPct val="0"/>
              </a:spcBef>
            </a:pPr>
            <a:r>
              <a:rPr lang="pt-BR" altLang="pt-BR" sz="2400" dirty="0">
                <a:solidFill>
                  <a:prstClr val="black"/>
                </a:solidFill>
              </a:rPr>
              <a:t>A noção de “</a:t>
            </a:r>
            <a:r>
              <a:rPr lang="pt-BR" altLang="pt-BR" sz="2400" dirty="0">
                <a:solidFill>
                  <a:srgbClr val="C00000"/>
                </a:solidFill>
              </a:rPr>
              <a:t>cidadania reprodutiva</a:t>
            </a:r>
            <a:r>
              <a:rPr lang="pt-BR" altLang="pt-BR" sz="2400" dirty="0">
                <a:solidFill>
                  <a:prstClr val="black"/>
                </a:solidFill>
              </a:rPr>
              <a:t>”: uma agenda ampla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53" y="1020316"/>
            <a:ext cx="7479957" cy="253287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6466" y="127000"/>
            <a:ext cx="926439" cy="5177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506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30" y="2003142"/>
            <a:ext cx="4450926" cy="431504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416" y="4355948"/>
            <a:ext cx="4385923" cy="196223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417" y="1870290"/>
            <a:ext cx="3842158" cy="213063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3745" y="1101896"/>
            <a:ext cx="4770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AA2F0E"/>
                </a:solidFill>
              </a:rPr>
              <a:t>Romper com a promoção da ignorância, promover a decisão compartilhada</a:t>
            </a:r>
          </a:p>
        </p:txBody>
      </p:sp>
      <p:sp>
        <p:nvSpPr>
          <p:cNvPr id="7" name="Retângulo 6"/>
          <p:cNvSpPr/>
          <p:nvPr/>
        </p:nvSpPr>
        <p:spPr>
          <a:xfrm>
            <a:off x="6845416" y="1083773"/>
            <a:ext cx="4689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AA2F0E"/>
                </a:solidFill>
              </a:rPr>
              <a:t>O questionamento de autoridades e hierarquias, o empoderamento das pacientes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718034" y="158600"/>
            <a:ext cx="7304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 PAISM e a operacionalização de direitos</a:t>
            </a:r>
          </a:p>
        </p:txBody>
      </p:sp>
    </p:spTree>
    <p:extLst>
      <p:ext uri="{BB962C8B-B14F-4D97-AF65-F5344CB8AC3E}">
        <p14:creationId xmlns:p14="http://schemas.microsoft.com/office/powerpoint/2010/main" val="28768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048104" y="1577238"/>
            <a:ext cx="565453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Reconhecimento pela </a:t>
            </a:r>
            <a:r>
              <a:rPr lang="pt-BR" sz="2400" b="1" dirty="0"/>
              <a:t>Constituição de 1988 dos direitos reprodutivos</a:t>
            </a:r>
            <a:r>
              <a:rPr lang="pt-BR" sz="2400" dirty="0"/>
              <a:t>: direito à igualdade de gênero e ao planejamento familiar (responsabilidade do estado)</a:t>
            </a:r>
          </a:p>
          <a:p>
            <a:endParaRPr lang="pt-BR" sz="2400" dirty="0"/>
          </a:p>
          <a:p>
            <a:r>
              <a:rPr lang="pt-BR" sz="2400" dirty="0"/>
              <a:t>“</a:t>
            </a:r>
            <a:r>
              <a:rPr lang="pt-BR" sz="2400" i="1" dirty="0"/>
              <a:t>No plano internacional, (...) </a:t>
            </a:r>
            <a:r>
              <a:rPr lang="pt-BR" sz="2400" b="1" i="1" dirty="0"/>
              <a:t>abria caminho para a consagração, em 1994, dos direitos reprodutivos na Conferência de Cairo</a:t>
            </a:r>
            <a:r>
              <a:rPr lang="pt-BR" sz="2400" i="1" dirty="0"/>
              <a:t>, com a contribuição fundamental do movimento feminista brasileiro.” </a:t>
            </a:r>
          </a:p>
          <a:p>
            <a:endParaRPr lang="pt-BR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76836" y="6268614"/>
            <a:ext cx="116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de Britto, Marcelo Andréas Faria. A INFLUÊNCIA DE MOVIMENTOS DE MULHERES NAS POLÍTICAS PÚBLICAS PARA A SAÚDE DA MULHER NO BRASIL. Diss. Universidade de Brasília, 2014</a:t>
            </a:r>
            <a:r>
              <a:rPr lang="pt-BR" dirty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37" y="1761904"/>
            <a:ext cx="4970152" cy="335559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75918" y="247213"/>
            <a:ext cx="10391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PAISM e o movimento de mulheres como agente social de mudanças da legislação e das práticas de saúde </a:t>
            </a:r>
            <a:r>
              <a:rPr lang="pt-BR" dirty="0"/>
              <a:t>(México, 1984) </a:t>
            </a:r>
          </a:p>
        </p:txBody>
      </p:sp>
    </p:spTree>
    <p:extLst>
      <p:ext uri="{BB962C8B-B14F-4D97-AF65-F5344CB8AC3E}">
        <p14:creationId xmlns:p14="http://schemas.microsoft.com/office/powerpoint/2010/main" val="162682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5303839" y="404814"/>
            <a:ext cx="32400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3000" b="1" dirty="0">
                <a:solidFill>
                  <a:srgbClr val="996633"/>
                </a:solidFill>
              </a:rPr>
              <a:t>Saúde materna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783588" y="1067414"/>
            <a:ext cx="5557392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prstClr val="black"/>
                </a:solidFill>
              </a:rPr>
              <a:t>A mãe como </a:t>
            </a:r>
            <a:r>
              <a:rPr lang="pt-BR" altLang="pt-BR" sz="2000" b="1" dirty="0">
                <a:solidFill>
                  <a:prstClr val="black"/>
                </a:solidFill>
              </a:rPr>
              <a:t>indivíduo</a:t>
            </a:r>
            <a:r>
              <a:rPr lang="pt-BR" altLang="pt-BR" sz="2000" dirty="0">
                <a:solidFill>
                  <a:prstClr val="black"/>
                </a:solidFill>
              </a:rPr>
              <a:t>, promoção da saúde da mulher grávida. O papel do pré-natal. 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prstClr val="black"/>
                </a:solidFill>
              </a:rPr>
              <a:t>As iniciativas da </a:t>
            </a:r>
            <a:r>
              <a:rPr lang="pt-BR" altLang="pt-BR" sz="2000" b="1" dirty="0">
                <a:solidFill>
                  <a:prstClr val="black"/>
                </a:solidFill>
              </a:rPr>
              <a:t>OPAS e a criação das áreas de SMI (70s)</a:t>
            </a:r>
            <a:r>
              <a:rPr lang="pt-BR" altLang="pt-BR" sz="2000" dirty="0">
                <a:solidFill>
                  <a:prstClr val="black"/>
                </a:solidFill>
              </a:rPr>
              <a:t>.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prstClr val="black"/>
                </a:solidFill>
              </a:rPr>
              <a:t>Ações tímidas de </a:t>
            </a:r>
            <a:r>
              <a:rPr lang="pt-BR" altLang="pt-BR" sz="2000" b="1" dirty="0">
                <a:solidFill>
                  <a:prstClr val="black"/>
                </a:solidFill>
              </a:rPr>
              <a:t>planejamento familiar:</a:t>
            </a:r>
            <a:r>
              <a:rPr lang="pt-BR" altLang="pt-BR" sz="2000" dirty="0">
                <a:solidFill>
                  <a:prstClr val="black"/>
                </a:solidFill>
              </a:rPr>
              <a:t> reações (déc.70).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prstClr val="black"/>
                </a:solidFill>
              </a:rPr>
              <a:t>Programa de prevenção da gravidez de alto risco.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prstClr val="black"/>
                </a:solidFill>
              </a:rPr>
              <a:t>EIMS, 1987</a:t>
            </a:r>
            <a:r>
              <a:rPr lang="pt-BR" altLang="pt-BR" sz="2000" dirty="0">
                <a:solidFill>
                  <a:prstClr val="black"/>
                </a:solidFill>
              </a:rPr>
              <a:t>: Dia de Ação pala Saúde das Mulheres (28/05)  - Mortalidade Materna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prstClr val="black"/>
                </a:solidFill>
              </a:rPr>
              <a:t>Mortalidade materna</a:t>
            </a:r>
            <a:r>
              <a:rPr lang="pt-BR" altLang="pt-BR" sz="2000" dirty="0">
                <a:solidFill>
                  <a:prstClr val="black"/>
                </a:solidFill>
              </a:rPr>
              <a:t>: Campanha </a:t>
            </a:r>
            <a:r>
              <a:rPr lang="pt-BR" altLang="pt-BR" sz="2000" b="1" dirty="0">
                <a:solidFill>
                  <a:prstClr val="black"/>
                </a:solidFill>
              </a:rPr>
              <a:t>OMS.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prstClr val="black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679" y="1174690"/>
            <a:ext cx="5142578" cy="47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0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355" y="1091598"/>
            <a:ext cx="3912711" cy="51079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672" y="974042"/>
            <a:ext cx="3805222" cy="20167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11" y="3645587"/>
            <a:ext cx="3716747" cy="246699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87412" y="193430"/>
            <a:ext cx="7248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990099"/>
                </a:solidFill>
              </a:rPr>
              <a:t>Fundação da Rede Feminista de Saúde em 1991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407680" y="6363731"/>
            <a:ext cx="10999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Diniz, 2012.</a:t>
            </a:r>
          </a:p>
        </p:txBody>
      </p:sp>
    </p:spTree>
    <p:extLst>
      <p:ext uri="{BB962C8B-B14F-4D97-AF65-F5344CB8AC3E}">
        <p14:creationId xmlns:p14="http://schemas.microsoft.com/office/powerpoint/2010/main" val="2144459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3064" y="2852257"/>
            <a:ext cx="843932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7030A0"/>
                </a:solidFill>
                <a:latin typeface="Courier New" panose="02070309020205020404" pitchFamily="49" charset="0"/>
              </a:rPr>
              <a:t>Fundação da REHUNA 1993</a:t>
            </a:r>
          </a:p>
          <a:p>
            <a:pPr algn="ctr"/>
            <a:endParaRPr lang="pt-BR" b="1" dirty="0">
              <a:solidFill>
                <a:srgbClr val="444444"/>
              </a:solidFill>
              <a:latin typeface="Courier New" panose="02070309020205020404" pitchFamily="49" charset="0"/>
            </a:endParaRPr>
          </a:p>
          <a:p>
            <a:pPr algn="ctr"/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Denuncia “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as circunstâncias de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violência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 e constrangimento em que se dá a assistência à saúde reprodutiva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implementação integral 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PAISM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divulgação e aderência às 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recomendações da OMS 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(“tecnologia apropriada”);</a:t>
            </a:r>
            <a:b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trabalho educativo sobre 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sexualidade, parto e direitos reprodutivos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fortalecimento e </a:t>
            </a:r>
            <a:r>
              <a:rPr lang="pt-BR" b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apoio às iniciativas </a:t>
            </a: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existentes e inovadoras </a:t>
            </a:r>
          </a:p>
          <a:p>
            <a:pPr algn="r">
              <a:lnSpc>
                <a:spcPct val="150000"/>
              </a:lnSpc>
            </a:pPr>
            <a:r>
              <a:rPr lang="pt-BR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(Carta de Campinas)</a:t>
            </a:r>
            <a:endParaRPr lang="pt-BR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07" y="231716"/>
            <a:ext cx="10649822" cy="253388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163" y="3298430"/>
            <a:ext cx="2434259" cy="328719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164" y="766868"/>
            <a:ext cx="2054530" cy="224352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932726" y="6400958"/>
            <a:ext cx="10999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Diniz, 2005.</a:t>
            </a:r>
          </a:p>
        </p:txBody>
      </p:sp>
    </p:spTree>
    <p:extLst>
      <p:ext uri="{BB962C8B-B14F-4D97-AF65-F5344CB8AC3E}">
        <p14:creationId xmlns:p14="http://schemas.microsoft.com/office/powerpoint/2010/main" val="2585195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575050" y="476250"/>
            <a:ext cx="709295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lnSpc>
                <a:spcPct val="5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sz="2600" b="1" dirty="0">
                <a:solidFill>
                  <a:prstClr val="black"/>
                </a:solidFill>
              </a:rPr>
              <a:t>Os conceitos e as conferências da ONU</a:t>
            </a:r>
          </a:p>
          <a:p>
            <a:pPr algn="ctr" defTabSz="457200">
              <a:lnSpc>
                <a:spcPct val="5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sz="2600" b="1" dirty="0">
                <a:solidFill>
                  <a:prstClr val="black"/>
                </a:solidFill>
              </a:rPr>
              <a:t>década  de 90 (Rio, Viena, Cairo e Pequim)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025279" y="1451295"/>
            <a:ext cx="8861921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deslocamento da questão do </a:t>
            </a:r>
            <a:r>
              <a:rPr lang="pt-BR" altLang="pt-BR" sz="2200" b="1" dirty="0">
                <a:solidFill>
                  <a:srgbClr val="993300"/>
                </a:solidFill>
              </a:rPr>
              <a:t>planejamento familiar</a:t>
            </a:r>
            <a:r>
              <a:rPr lang="pt-BR" altLang="pt-BR" sz="2200" dirty="0">
                <a:solidFill>
                  <a:prstClr val="black"/>
                </a:solidFill>
              </a:rPr>
              <a:t> para além do problema da suposta explosão demográfica (Rio, 1992)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marco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Humanos das Mulheres</a:t>
            </a:r>
            <a:r>
              <a:rPr lang="pt-BR" altLang="pt-BR" sz="2200" dirty="0">
                <a:solidFill>
                  <a:prstClr val="black"/>
                </a:solidFill>
              </a:rPr>
              <a:t>: direitos reprodutivos e direitos sexuais. </a:t>
            </a:r>
            <a:r>
              <a:rPr lang="pt-BR" altLang="pt-BR" sz="2200" b="1" dirty="0">
                <a:solidFill>
                  <a:srgbClr val="993300"/>
                </a:solidFill>
              </a:rPr>
              <a:t>Violência de gênero</a:t>
            </a:r>
            <a:r>
              <a:rPr lang="pt-BR" altLang="pt-BR" sz="2200" dirty="0">
                <a:solidFill>
                  <a:prstClr val="black"/>
                </a:solidFill>
              </a:rPr>
              <a:t> e direitos humanos e questão de saúde (Viena, 1993)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Institucionalização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reprodutivos</a:t>
            </a:r>
            <a:r>
              <a:rPr lang="pt-BR" altLang="pt-BR" sz="2200" dirty="0">
                <a:solidFill>
                  <a:prstClr val="black"/>
                </a:solidFill>
              </a:rPr>
              <a:t>: </a:t>
            </a:r>
            <a:r>
              <a:rPr lang="pt-BR" altLang="pt-BR" sz="2200" b="1" dirty="0">
                <a:solidFill>
                  <a:srgbClr val="AA2F0E"/>
                </a:solidFill>
              </a:rPr>
              <a:t>saúde reprodutiva no marcos desses direitos</a:t>
            </a:r>
            <a:r>
              <a:rPr lang="pt-BR" altLang="pt-BR" sz="2200" dirty="0">
                <a:solidFill>
                  <a:prstClr val="black"/>
                </a:solidFill>
              </a:rPr>
              <a:t> (Cairo, 1994)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Os </a:t>
            </a:r>
            <a:r>
              <a:rPr lang="pt-BR" altLang="pt-BR" sz="2200" b="1" dirty="0">
                <a:solidFill>
                  <a:srgbClr val="AA2F0E"/>
                </a:solidFill>
              </a:rPr>
              <a:t>direitos reprodutivos foram pensados como direitos sexuais</a:t>
            </a:r>
            <a:r>
              <a:rPr lang="pt-BR" altLang="pt-BR" sz="2200" dirty="0">
                <a:solidFill>
                  <a:prstClr val="black"/>
                </a:solidFill>
              </a:rPr>
              <a:t>: poder usufruir do sexo sem riscos</a:t>
            </a:r>
          </a:p>
          <a:p>
            <a:pPr algn="just" defTabSz="457200">
              <a:spcBef>
                <a:spcPct val="0"/>
              </a:spcBef>
              <a:buFontTx/>
              <a:buNone/>
            </a:pPr>
            <a:endParaRPr lang="pt-BR" altLang="pt-BR" sz="2200" dirty="0">
              <a:solidFill>
                <a:prstClr val="black"/>
              </a:solidFill>
            </a:endParaRPr>
          </a:p>
          <a:p>
            <a:pPr algn="just" defTabSz="457200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prstClr val="black"/>
                </a:solidFill>
              </a:rPr>
              <a:t>O advento dos </a:t>
            </a:r>
            <a:r>
              <a:rPr lang="pt-BR" altLang="pt-BR" sz="2200" b="1" dirty="0">
                <a:solidFill>
                  <a:srgbClr val="993300"/>
                </a:solidFill>
              </a:rPr>
              <a:t>direitos sexuais</a:t>
            </a:r>
            <a:r>
              <a:rPr lang="pt-BR" altLang="pt-BR" sz="2200" dirty="0">
                <a:solidFill>
                  <a:prstClr val="black"/>
                </a:solidFill>
              </a:rPr>
              <a:t>, legitimados na Conferência de Pequim. Saúde, gênero e sexualidade (Beijing, 1995)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70" y="403610"/>
            <a:ext cx="1950048" cy="603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9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296270" y="399985"/>
            <a:ext cx="734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2004 – Programa X Política de Saúde da Mulher?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534677" y="1196975"/>
            <a:ext cx="7147676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</a:t>
            </a: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Política Nacional de Saúde da Mulher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 (Ministério da Saúde)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Desgaste do termo </a:t>
            </a: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programa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(verticalidade)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2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Promoção da </a:t>
            </a: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saúde sexual e reprodutiva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 mulheres e adolescentes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Contracepção, prevenção e tratamento do aborto inseguro, prevenção e controle do câncer feminino, violência, climatério, ações na gravidez, parto e puerpério, </a:t>
            </a:r>
            <a:r>
              <a:rPr kumimoji="0" lang="pt-BR" alt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Ações integradas com outros ministérios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pt-BR" sz="2200" dirty="0">
              <a:solidFill>
                <a:srgbClr val="993300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discussão sobre vulnerabilidade: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gênero, diversidade sexual, geração, raça/etnia, pobreza, exclusão social.</a:t>
            </a:r>
            <a:endParaRPr kumimoji="0" lang="pt-BR" altLang="pt-BR" sz="22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14" y="1196976"/>
            <a:ext cx="3667072" cy="50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6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76" y="1459834"/>
            <a:ext cx="1615891" cy="128779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483" y="1232088"/>
            <a:ext cx="2106405" cy="167728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667" y="1499943"/>
            <a:ext cx="5271450" cy="42471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55" y="3057678"/>
            <a:ext cx="4532107" cy="268945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742174" y="154870"/>
            <a:ext cx="73934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AA2F0E"/>
                </a:solidFill>
              </a:rPr>
              <a:t>A volta do materno-infantilismo ambíguo, </a:t>
            </a:r>
          </a:p>
          <a:p>
            <a:pPr algn="ctr"/>
            <a:r>
              <a:rPr lang="pt-BR" sz="3200" b="1" dirty="0">
                <a:solidFill>
                  <a:srgbClr val="AA2F0E"/>
                </a:solidFill>
              </a:rPr>
              <a:t>com cegonha e tudo - 2011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33324" y="6057176"/>
            <a:ext cx="10513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2022: Fim da Rede Cegonha, criação da RAMI (Rede Materno-infantil)</a:t>
            </a:r>
            <a:endParaRPr lang="pt-BR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6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41" r="26081" b="-1"/>
          <a:stretch/>
        </p:blipFill>
        <p:spPr>
          <a:xfrm>
            <a:off x="4846274" y="369116"/>
            <a:ext cx="6971163" cy="6329740"/>
          </a:xfrm>
          <a:prstGeom prst="rect">
            <a:avLst/>
          </a:prstGeom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" y="369117"/>
            <a:ext cx="4516753" cy="1707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100" b="1" dirty="0" smtClean="0"/>
              <a:t> </a:t>
            </a:r>
            <a:r>
              <a:rPr lang="en-US" sz="3100" b="1" dirty="0"/>
              <a:t>O </a:t>
            </a:r>
            <a:r>
              <a:rPr lang="en-US" sz="3100" b="1" dirty="0" err="1"/>
              <a:t>materno-infantilismo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000" b="1" dirty="0"/>
              <a:t>A hygiene </a:t>
            </a:r>
            <a:r>
              <a:rPr lang="en-US" sz="3000" b="1" dirty="0" err="1"/>
              <a:t>pré</a:t>
            </a:r>
            <a:r>
              <a:rPr lang="en-US" sz="3000" b="1" dirty="0"/>
              <a:t>-natal e </a:t>
            </a:r>
            <a:r>
              <a:rPr lang="en-US" sz="3000" b="1" dirty="0" err="1"/>
              <a:t>infantil</a:t>
            </a:r>
            <a:endParaRPr lang="en-US" sz="3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66239" y="2177982"/>
            <a:ext cx="4068660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A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materna</a:t>
            </a:r>
            <a:r>
              <a:rPr lang="en-US" sz="2400" dirty="0"/>
              <a:t> </a:t>
            </a:r>
            <a:r>
              <a:rPr lang="en-US" sz="2400" b="1" dirty="0" err="1"/>
              <a:t>essencialista</a:t>
            </a:r>
            <a:r>
              <a:rPr lang="en-US" sz="2400" b="1" dirty="0"/>
              <a:t> e </a:t>
            </a:r>
            <a:r>
              <a:rPr lang="en-US" sz="2400" b="1" dirty="0" err="1"/>
              <a:t>conservadora</a:t>
            </a:r>
            <a:r>
              <a:rPr lang="en-US" sz="2400" dirty="0"/>
              <a:t> da </a:t>
            </a:r>
            <a:r>
              <a:rPr lang="en-US" sz="2400" dirty="0" err="1"/>
              <a:t>maternidade</a:t>
            </a:r>
            <a:endParaRPr lang="en-US" sz="2400" dirty="0"/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lnSpc>
                <a:spcPct val="90000"/>
              </a:lnSpc>
            </a:pPr>
            <a:r>
              <a:rPr lang="en-US" sz="2400" dirty="0" err="1"/>
              <a:t>Tutelando</a:t>
            </a:r>
            <a:r>
              <a:rPr lang="en-US" sz="2400" dirty="0"/>
              <a:t> as </a:t>
            </a:r>
            <a:r>
              <a:rPr lang="en-US" sz="2400" dirty="0" err="1"/>
              <a:t>mulheres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se </a:t>
            </a:r>
            <a:r>
              <a:rPr lang="en-US" sz="2400" dirty="0" err="1"/>
              <a:t>fossem</a:t>
            </a:r>
            <a:r>
              <a:rPr lang="en-US" sz="2400" dirty="0"/>
              <a:t> </a:t>
            </a:r>
            <a:r>
              <a:rPr lang="en-US" sz="2400" dirty="0" err="1"/>
              <a:t>crianças</a:t>
            </a:r>
            <a:r>
              <a:rPr lang="en-US" sz="2400" dirty="0"/>
              <a:t>  - o </a:t>
            </a:r>
            <a:r>
              <a:rPr lang="en-US" sz="2400" dirty="0" err="1"/>
              <a:t>chamado</a:t>
            </a:r>
            <a:r>
              <a:rPr lang="en-US" sz="2400" dirty="0"/>
              <a:t> </a:t>
            </a:r>
            <a:r>
              <a:rPr lang="en-US" sz="2400" b="1" dirty="0" err="1"/>
              <a:t>materno-infantilismo</a:t>
            </a:r>
            <a:endParaRPr lang="en-US" sz="2400" b="1" dirty="0"/>
          </a:p>
          <a:p>
            <a:pPr indent="-228600" algn="ct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lnSpc>
                <a:spcPct val="90000"/>
              </a:lnSpc>
            </a:pPr>
            <a:r>
              <a:rPr lang="en-US" sz="2400" dirty="0" err="1"/>
              <a:t>Mulheres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b="1" dirty="0" err="1"/>
              <a:t>meio</a:t>
            </a:r>
            <a:r>
              <a:rPr lang="en-US" sz="2400" dirty="0"/>
              <a:t> – </a:t>
            </a:r>
            <a:r>
              <a:rPr lang="en-US" sz="2400" dirty="0" err="1"/>
              <a:t>aquém</a:t>
            </a:r>
            <a:r>
              <a:rPr lang="en-US" sz="2400" dirty="0"/>
              <a:t> da </a:t>
            </a:r>
            <a:r>
              <a:rPr lang="en-US" sz="2400" dirty="0" err="1"/>
              <a:t>condição</a:t>
            </a:r>
            <a:r>
              <a:rPr lang="en-US" sz="2400" dirty="0"/>
              <a:t> </a:t>
            </a:r>
            <a:r>
              <a:rPr lang="en-US" sz="2400" dirty="0" err="1"/>
              <a:t>humana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915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84201" y="1540933"/>
            <a:ext cx="10854266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AA2F0E"/>
                </a:solidFill>
              </a:rPr>
              <a:t>Atenção Primária à Saúde: recursos financeiros para Teste rápido de gravidez e Exames relacionados a Assistência </a:t>
            </a:r>
            <a:r>
              <a:rPr lang="pt-BR" sz="2100" dirty="0" err="1">
                <a:solidFill>
                  <a:srgbClr val="AA2F0E"/>
                </a:solidFill>
              </a:rPr>
              <a:t>Pré</a:t>
            </a:r>
            <a:r>
              <a:rPr lang="pt-BR" sz="2100" dirty="0">
                <a:solidFill>
                  <a:srgbClr val="AA2F0E"/>
                </a:solidFill>
              </a:rPr>
              <a:t> natal.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100" dirty="0">
              <a:solidFill>
                <a:srgbClr val="AA2F0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AA2F0E"/>
                </a:solidFill>
              </a:rPr>
              <a:t>Atenção à Gestação de Alto Risco/Agar: recursos financeiros para Ambulatório de Gestação de Alto Risco /AGAR e Maternidades de Alto Risco.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100" dirty="0">
              <a:solidFill>
                <a:srgbClr val="AA2F0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AA2F0E"/>
                </a:solidFill>
              </a:rPr>
              <a:t>Parto e Nascimento: recursos financeiros para as Maternidade de Baixo Risco e Hospital Geral com Leitos Obstétricos, classificadas segundo o número de partos realizados durante o ano: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100" dirty="0">
              <a:solidFill>
                <a:srgbClr val="AA2F0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dirty="0" smtClean="0">
                <a:solidFill>
                  <a:srgbClr val="AA2F0E"/>
                </a:solidFill>
              </a:rPr>
              <a:t>Puerpério </a:t>
            </a:r>
            <a:r>
              <a:rPr lang="pt-BR" sz="2100" dirty="0">
                <a:solidFill>
                  <a:srgbClr val="AA2F0E"/>
                </a:solidFill>
              </a:rPr>
              <a:t>e Atenção Integral à Criança com recursos financeiros para Atenção ambulatorial especializada do seguimento do RN e crianças prioritariamente egressos da unidade neonatal, vinculado a serviço de alta complexidade ou referência neonatal regional, e para Unidades de Terapia Intensiva/UTI</a:t>
            </a:r>
            <a:r>
              <a:rPr lang="pt-BR" sz="2100" dirty="0" smtClean="0">
                <a:solidFill>
                  <a:srgbClr val="AA2F0E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sz="1400" dirty="0"/>
              <a:t>https://www.cosemssp.org.br/noticias/entenda-a-rede-materno-infantil-rami/</a:t>
            </a:r>
          </a:p>
        </p:txBody>
      </p:sp>
      <p:sp>
        <p:nvSpPr>
          <p:cNvPr id="3" name="Retângulo 2"/>
          <p:cNvSpPr/>
          <p:nvPr/>
        </p:nvSpPr>
        <p:spPr>
          <a:xfrm>
            <a:off x="959408" y="518068"/>
            <a:ext cx="86140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/>
              <a:t>Rede Materno Infantil – </a:t>
            </a:r>
            <a:r>
              <a:rPr lang="pt-BR" sz="4400" dirty="0" smtClean="0"/>
              <a:t>RAMI (2022)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03010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4708524" y="149440"/>
            <a:ext cx="51820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pt-BR" altLang="pt-BR" sz="1800" dirty="0">
                <a:solidFill>
                  <a:prstClr val="black"/>
                </a:solidFill>
              </a:rPr>
              <a:t> </a:t>
            </a:r>
            <a:r>
              <a:rPr lang="pt-BR" altLang="pt-BR" sz="2800" b="1" dirty="0">
                <a:solidFill>
                  <a:schemeClr val="accent2">
                    <a:lumMod val="50000"/>
                  </a:schemeClr>
                </a:solidFill>
              </a:rPr>
              <a:t>Saúde materno-infantil</a:t>
            </a:r>
            <a:endParaRPr lang="pt-BR" altLang="pt-BR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3556000" y="19367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endParaRPr lang="pt-BR" altLang="pt-BR" sz="1800">
              <a:solidFill>
                <a:prstClr val="black"/>
              </a:solidFill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2972994" y="855858"/>
            <a:ext cx="865315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prstClr val="black"/>
                </a:solidFill>
              </a:rPr>
              <a:t>Regulação das </a:t>
            </a:r>
            <a:r>
              <a:rPr lang="pt-BR" altLang="pt-BR" sz="2400" b="1" dirty="0">
                <a:solidFill>
                  <a:prstClr val="black"/>
                </a:solidFill>
              </a:rPr>
              <a:t>parteiras e amas de leite 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b="1" dirty="0" err="1">
                <a:solidFill>
                  <a:prstClr val="black"/>
                </a:solidFill>
              </a:rPr>
              <a:t>Hygiene</a:t>
            </a:r>
            <a:r>
              <a:rPr lang="pt-BR" altLang="pt-BR" sz="2400" b="1" dirty="0">
                <a:solidFill>
                  <a:prstClr val="black"/>
                </a:solidFill>
              </a:rPr>
              <a:t> </a:t>
            </a:r>
            <a:r>
              <a:rPr lang="pt-BR" altLang="pt-BR" sz="2400" b="1" dirty="0" err="1">
                <a:solidFill>
                  <a:prstClr val="black"/>
                </a:solidFill>
              </a:rPr>
              <a:t>Pre-natal</a:t>
            </a:r>
            <a:r>
              <a:rPr lang="pt-BR" altLang="pt-BR" sz="2400" b="1" dirty="0">
                <a:solidFill>
                  <a:prstClr val="black"/>
                </a:solidFill>
              </a:rPr>
              <a:t> </a:t>
            </a:r>
            <a:r>
              <a:rPr lang="pt-BR" altLang="pt-BR" sz="2400" dirty="0">
                <a:solidFill>
                  <a:prstClr val="black"/>
                </a:solidFill>
              </a:rPr>
              <a:t>(20s)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prstClr val="black"/>
                </a:solidFill>
              </a:rPr>
              <a:t>Criação do Departamento Nacional da Criança 1946. </a:t>
            </a:r>
            <a:r>
              <a:rPr lang="pt-BR" altLang="pt-BR" sz="2400" b="1" dirty="0">
                <a:solidFill>
                  <a:prstClr val="black"/>
                </a:solidFill>
              </a:rPr>
              <a:t>Fundação SESP</a:t>
            </a:r>
            <a:r>
              <a:rPr lang="pt-BR" altLang="pt-BR" sz="2400" dirty="0">
                <a:solidFill>
                  <a:prstClr val="black"/>
                </a:solidFill>
              </a:rPr>
              <a:t>. 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prstClr val="black"/>
                </a:solidFill>
              </a:rPr>
              <a:t>Divisão de Saúde Materno-Infantil (</a:t>
            </a:r>
            <a:r>
              <a:rPr lang="pt-BR" altLang="pt-BR" sz="2400" b="1" dirty="0" err="1">
                <a:solidFill>
                  <a:prstClr val="black"/>
                </a:solidFill>
              </a:rPr>
              <a:t>Dinsami</a:t>
            </a:r>
            <a:r>
              <a:rPr lang="pt-BR" altLang="pt-BR" sz="2400" dirty="0">
                <a:solidFill>
                  <a:prstClr val="black"/>
                </a:solidFill>
              </a:rPr>
              <a:t> - MS). </a:t>
            </a:r>
          </a:p>
          <a:p>
            <a:pPr defTabSz="457200"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prstClr val="black"/>
                </a:solidFill>
              </a:rPr>
              <a:t>Desconexão</a:t>
            </a:r>
            <a:r>
              <a:rPr lang="pt-BR" altLang="pt-BR" sz="2400" dirty="0">
                <a:solidFill>
                  <a:prstClr val="black"/>
                </a:solidFill>
              </a:rPr>
              <a:t> com outros programas, quando existiam</a:t>
            </a:r>
          </a:p>
          <a:p>
            <a:pPr defTabSz="457200">
              <a:spcBef>
                <a:spcPct val="0"/>
              </a:spcBef>
              <a:buNone/>
            </a:pPr>
            <a:endParaRPr lang="pt-BR" altLang="pt-BR" sz="2400" dirty="0">
              <a:solidFill>
                <a:prstClr val="black"/>
              </a:solidFill>
            </a:endParaRPr>
          </a:p>
          <a:p>
            <a:pPr defTabSz="457200">
              <a:spcBef>
                <a:spcPct val="0"/>
              </a:spcBef>
              <a:buNone/>
            </a:pPr>
            <a:r>
              <a:rPr lang="pt-BR" altLang="pt-BR" sz="2400" dirty="0">
                <a:solidFill>
                  <a:prstClr val="black"/>
                </a:solidFill>
              </a:rPr>
              <a:t>A </a:t>
            </a:r>
            <a:r>
              <a:rPr lang="pt-BR" altLang="pt-BR" sz="2400" b="1" dirty="0">
                <a:solidFill>
                  <a:prstClr val="black"/>
                </a:solidFill>
              </a:rPr>
              <a:t>mulher como meio, instrumento</a:t>
            </a:r>
            <a:r>
              <a:rPr lang="pt-BR" altLang="pt-BR" sz="2400" dirty="0">
                <a:solidFill>
                  <a:prstClr val="black"/>
                </a:solidFill>
              </a:rPr>
              <a:t> dos programas de saúde: </a:t>
            </a:r>
            <a:r>
              <a:rPr lang="pt-BR" altLang="pt-BR" sz="2400" b="1" dirty="0">
                <a:solidFill>
                  <a:prstClr val="black"/>
                </a:solidFill>
              </a:rPr>
              <a:t>tutelada</a:t>
            </a:r>
            <a:r>
              <a:rPr lang="pt-BR" altLang="pt-BR" sz="2400" dirty="0">
                <a:solidFill>
                  <a:prstClr val="black"/>
                </a:solidFill>
              </a:rPr>
              <a:t>, sem direitos civis e políticos, aquém da condição humana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45" y="523248"/>
            <a:ext cx="1932599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01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02994" y="294547"/>
            <a:ext cx="101285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“Maternidade consciente” </a:t>
            </a:r>
          </a:p>
          <a:p>
            <a:pPr algn="ctr"/>
            <a:r>
              <a:rPr lang="pt-BR" sz="1600" dirty="0"/>
              <a:t>(feministas, anarquistas, </a:t>
            </a:r>
            <a:r>
              <a:rPr lang="pt-BR" sz="1600" dirty="0" err="1"/>
              <a:t>eugenistas</a:t>
            </a:r>
            <a:r>
              <a:rPr lang="pt-BR" sz="1600" dirty="0"/>
              <a:t>, etc</a:t>
            </a:r>
            <a:r>
              <a:rPr lang="pt-BR" sz="1600" dirty="0" smtClean="0"/>
              <a:t>. do início do séc. XX)</a:t>
            </a:r>
            <a:endParaRPr lang="pt-BR" sz="1600" dirty="0"/>
          </a:p>
          <a:p>
            <a:pPr algn="ctr"/>
            <a:r>
              <a:rPr lang="pt-BR" sz="2800" b="1" dirty="0"/>
              <a:t>Acesso ilegal e dificultado ao aborto e a contraceptivos </a:t>
            </a:r>
          </a:p>
          <a:p>
            <a:pPr algn="ctr"/>
            <a:r>
              <a:rPr lang="pt-BR" sz="1600" dirty="0"/>
              <a:t>(camisinha, diafragma, capa cervical, espermicidas, coito interrompido)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30" y="1858542"/>
            <a:ext cx="8260020" cy="42767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162998" y="6135267"/>
            <a:ext cx="434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Birth Control, Illustrated By A Turn-Of-The-Century Postcard</a:t>
            </a:r>
          </a:p>
          <a:p>
            <a:pPr algn="ctr"/>
            <a:r>
              <a:rPr lang="pt-BR" sz="800" dirty="0"/>
              <a:t>http://www.thefrisky.com/2013-11-21/birth-control-illustrated-by-a-turn-of-the-century-postcard</a:t>
            </a:r>
            <a:r>
              <a:rPr lang="pt-BR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3438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554" y="2594920"/>
            <a:ext cx="3109290" cy="40961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119" y="2659310"/>
            <a:ext cx="2614999" cy="39372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530" y="2743201"/>
            <a:ext cx="2520328" cy="38533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18" y="2594920"/>
            <a:ext cx="2761824" cy="40016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11264" y="314233"/>
            <a:ext cx="10651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4472C4"/>
                </a:solidFill>
              </a:rPr>
              <a:t>Décadas de </a:t>
            </a:r>
            <a:r>
              <a:rPr lang="pt-BR" sz="2800" b="1" dirty="0" smtClean="0">
                <a:solidFill>
                  <a:srgbClr val="4472C4"/>
                </a:solidFill>
              </a:rPr>
              <a:t>50-70 e a revolta das mulheres com a medicina</a:t>
            </a:r>
          </a:p>
          <a:p>
            <a:pPr algn="ctr"/>
            <a:r>
              <a:rPr lang="pt-BR" sz="2800" b="1" dirty="0" smtClean="0">
                <a:solidFill>
                  <a:srgbClr val="4472C4"/>
                </a:solidFill>
              </a:rPr>
              <a:t>tecnologias </a:t>
            </a:r>
            <a:r>
              <a:rPr lang="pt-BR" sz="2800" b="1" dirty="0">
                <a:solidFill>
                  <a:srgbClr val="4472C4"/>
                </a:solidFill>
              </a:rPr>
              <a:t>danosas para mulheres e bebês </a:t>
            </a:r>
          </a:p>
          <a:p>
            <a:pPr algn="ctr"/>
            <a:r>
              <a:rPr lang="pt-BR" sz="2800" b="1" dirty="0">
                <a:solidFill>
                  <a:srgbClr val="4472C4"/>
                </a:solidFill>
              </a:rPr>
              <a:t>levaram décadas até saírem do mercado – papel </a:t>
            </a:r>
            <a:r>
              <a:rPr lang="pt-BR" sz="2800" b="1" dirty="0" smtClean="0">
                <a:solidFill>
                  <a:srgbClr val="4472C4"/>
                </a:solidFill>
              </a:rPr>
              <a:t>do feminismo</a:t>
            </a:r>
            <a:endParaRPr lang="pt-BR" sz="2800" b="1" dirty="0">
              <a:solidFill>
                <a:srgbClr val="4472C4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65083" y="1813125"/>
            <a:ext cx="228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Talidomida (náuseas) </a:t>
            </a:r>
          </a:p>
          <a:p>
            <a:pPr algn="ctr"/>
            <a:r>
              <a:rPr lang="pt-BR" b="1" dirty="0">
                <a:solidFill>
                  <a:prstClr val="black"/>
                </a:solidFill>
              </a:rPr>
              <a:t>e malformações fetais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9700" y="1780672"/>
            <a:ext cx="234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Raio X na gravidez e leucemias na infância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420774" y="1780672"/>
            <a:ext cx="245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DES e vários cânceres nas gerações seguintes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325530" y="1725336"/>
            <a:ext cx="265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prstClr val="black"/>
                </a:solidFill>
              </a:rPr>
              <a:t>TRE e cânceres de endométrio e de mama</a:t>
            </a:r>
          </a:p>
        </p:txBody>
      </p:sp>
    </p:spTree>
    <p:extLst>
      <p:ext uri="{BB962C8B-B14F-4D97-AF65-F5344CB8AC3E}">
        <p14:creationId xmlns:p14="http://schemas.microsoft.com/office/powerpoint/2010/main" val="253913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91" y="796299"/>
            <a:ext cx="2982184" cy="377491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39" y="916839"/>
            <a:ext cx="2879721" cy="377491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370" y="916839"/>
            <a:ext cx="3067120" cy="3774916"/>
          </a:xfrm>
          <a:prstGeom prst="rect">
            <a:avLst/>
          </a:prstGeom>
        </p:spPr>
      </p:pic>
      <p:cxnSp>
        <p:nvCxnSpPr>
          <p:cNvPr id="54" name="Straight Connector 5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6364" y="4673351"/>
            <a:ext cx="10820949" cy="1881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dirty="0" err="1"/>
              <a:t>Feminismo</a:t>
            </a:r>
            <a:r>
              <a:rPr lang="en-US" sz="3200" b="1" dirty="0"/>
              <a:t>: </a:t>
            </a:r>
            <a:r>
              <a:rPr lang="en-US" sz="3200" b="1" dirty="0" err="1"/>
              <a:t>idéia</a:t>
            </a:r>
            <a:r>
              <a:rPr lang="en-US" sz="3200" b="1" dirty="0"/>
              <a:t> radical de que as </a:t>
            </a:r>
            <a:r>
              <a:rPr lang="en-US" sz="3200" b="1" dirty="0" err="1"/>
              <a:t>mulheres</a:t>
            </a:r>
            <a:r>
              <a:rPr lang="en-US" sz="3200" b="1" dirty="0"/>
              <a:t> </a:t>
            </a:r>
            <a:r>
              <a:rPr lang="en-US" sz="3200" b="1" dirty="0" err="1"/>
              <a:t>são</a:t>
            </a:r>
            <a:r>
              <a:rPr lang="en-US" sz="3200" b="1" dirty="0"/>
              <a:t> </a:t>
            </a:r>
            <a:r>
              <a:rPr lang="en-US" sz="3200" b="1" dirty="0" err="1"/>
              <a:t>seres</a:t>
            </a:r>
            <a:r>
              <a:rPr lang="en-US" sz="3200" b="1" dirty="0"/>
              <a:t> </a:t>
            </a:r>
            <a:r>
              <a:rPr lang="en-US" sz="3200" b="1" dirty="0" err="1"/>
              <a:t>humanos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900" dirty="0" err="1"/>
              <a:t>Direitos</a:t>
            </a:r>
            <a:r>
              <a:rPr lang="en-US" sz="2900" dirty="0"/>
              <a:t> </a:t>
            </a:r>
            <a:r>
              <a:rPr lang="en-US" sz="2900" dirty="0" err="1"/>
              <a:t>reprodutivos</a:t>
            </a:r>
            <a:r>
              <a:rPr lang="en-US" sz="2900" dirty="0"/>
              <a:t> </a:t>
            </a:r>
            <a:r>
              <a:rPr lang="en-US" sz="2900" dirty="0" err="1"/>
              <a:t>como</a:t>
            </a:r>
            <a:r>
              <a:rPr lang="en-US" sz="2900" dirty="0"/>
              <a:t> </a:t>
            </a:r>
            <a:r>
              <a:rPr lang="en-US" sz="2900" dirty="0" err="1"/>
              <a:t>direitos</a:t>
            </a:r>
            <a:r>
              <a:rPr lang="en-US" sz="2900" dirty="0"/>
              <a:t> </a:t>
            </a:r>
            <a:r>
              <a:rPr lang="en-US" sz="2900" dirty="0" err="1"/>
              <a:t>humanos</a:t>
            </a:r>
            <a:r>
              <a:rPr lang="en-US" sz="2900" dirty="0"/>
              <a:t>, </a:t>
            </a:r>
            <a:br>
              <a:rPr lang="en-US" sz="2900" dirty="0"/>
            </a:br>
            <a:r>
              <a:rPr lang="en-US" sz="2900" dirty="0" err="1"/>
              <a:t>direitos</a:t>
            </a:r>
            <a:r>
              <a:rPr lang="en-US" sz="2900" dirty="0"/>
              <a:t> </a:t>
            </a:r>
            <a:r>
              <a:rPr lang="en-US" sz="2900" dirty="0" err="1"/>
              <a:t>civis</a:t>
            </a:r>
            <a:r>
              <a:rPr lang="en-US" sz="2900" dirty="0"/>
              <a:t> e </a:t>
            </a:r>
            <a:r>
              <a:rPr lang="en-US" sz="2900" dirty="0" err="1"/>
              <a:t>políticos</a:t>
            </a:r>
            <a:r>
              <a:rPr lang="en-US" sz="2900" dirty="0"/>
              <a:t>, para a </a:t>
            </a:r>
            <a:r>
              <a:rPr lang="en-US" sz="2900" dirty="0" err="1"/>
              <a:t>democracia</a:t>
            </a:r>
            <a:r>
              <a:rPr lang="en-US" sz="2900" dirty="0"/>
              <a:t/>
            </a:r>
            <a:br>
              <a:rPr lang="en-US" sz="2900" dirty="0"/>
            </a:br>
            <a:r>
              <a:rPr lang="en-US" sz="2900" dirty="0"/>
              <a:t/>
            </a:r>
            <a:br>
              <a:rPr lang="en-US" sz="2900" dirty="0"/>
            </a:br>
            <a:r>
              <a:rPr lang="en-US" sz="3600" b="1" dirty="0">
                <a:solidFill>
                  <a:srgbClr val="7030A0"/>
                </a:solidFill>
              </a:rPr>
              <a:t>O </a:t>
            </a:r>
            <a:r>
              <a:rPr lang="en-US" sz="3600" b="1" dirty="0" err="1">
                <a:solidFill>
                  <a:srgbClr val="7030A0"/>
                </a:solidFill>
              </a:rPr>
              <a:t>direito</a:t>
            </a:r>
            <a:r>
              <a:rPr lang="en-US" sz="3600" b="1" dirty="0">
                <a:solidFill>
                  <a:srgbClr val="7030A0"/>
                </a:solidFill>
              </a:rPr>
              <a:t> de </a:t>
            </a:r>
            <a:r>
              <a:rPr lang="en-US" sz="3600" b="1" dirty="0" err="1">
                <a:solidFill>
                  <a:srgbClr val="7030A0"/>
                </a:solidFill>
              </a:rPr>
              <a:t>criar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direitos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40739" y="121419"/>
            <a:ext cx="96759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Feminismo  (“2ª. Onda”) dos anos 60-70, em muitos </a:t>
            </a:r>
            <a:r>
              <a:rPr lang="pt-BR" sz="2000" b="1" dirty="0" smtClean="0"/>
              <a:t>países</a:t>
            </a:r>
          </a:p>
          <a:p>
            <a:pPr algn="ctr"/>
            <a:r>
              <a:rPr lang="pt-BR" sz="2000" b="1" dirty="0" smtClean="0"/>
              <a:t>Forte influência nas políticas de saúde </a:t>
            </a:r>
            <a:endParaRPr lang="pt-BR" sz="20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8438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15" y="2560864"/>
            <a:ext cx="4195174" cy="419517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128" y="169229"/>
            <a:ext cx="2493480" cy="32738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128" y="3539335"/>
            <a:ext cx="2554445" cy="31519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505" y="2560864"/>
            <a:ext cx="3169771" cy="41951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57" y="2560864"/>
            <a:ext cx="2936536" cy="413037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31958" y="208907"/>
            <a:ext cx="934217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“Um voto de desconfiança na medicina patriarcal”</a:t>
            </a:r>
            <a:r>
              <a:rPr lang="pt-BR" sz="2800" b="1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pt-BR" sz="1400" dirty="0">
                <a:solidFill>
                  <a:prstClr val="black"/>
                </a:solidFill>
              </a:rPr>
              <a:t>(</a:t>
            </a:r>
            <a:r>
              <a:rPr lang="pt-BR" sz="1400" dirty="0" err="1">
                <a:solidFill>
                  <a:prstClr val="black"/>
                </a:solidFill>
              </a:rPr>
              <a:t>Our</a:t>
            </a:r>
            <a:r>
              <a:rPr lang="pt-BR" sz="1400" dirty="0">
                <a:solidFill>
                  <a:prstClr val="black"/>
                </a:solidFill>
              </a:rPr>
              <a:t> </a:t>
            </a:r>
            <a:r>
              <a:rPr lang="pt-BR" sz="1400" dirty="0" err="1">
                <a:solidFill>
                  <a:prstClr val="black"/>
                </a:solidFill>
              </a:rPr>
              <a:t>bodies</a:t>
            </a:r>
            <a:r>
              <a:rPr lang="pt-BR" sz="1400" dirty="0">
                <a:solidFill>
                  <a:prstClr val="black"/>
                </a:solidFill>
              </a:rPr>
              <a:t>, </a:t>
            </a:r>
            <a:r>
              <a:rPr lang="pt-BR" sz="1400" dirty="0" err="1">
                <a:solidFill>
                  <a:prstClr val="black"/>
                </a:solidFill>
              </a:rPr>
              <a:t>ourselves</a:t>
            </a:r>
            <a:r>
              <a:rPr lang="pt-BR" sz="1400" dirty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pt-BR" sz="2400" dirty="0">
                <a:solidFill>
                  <a:prstClr val="black"/>
                </a:solidFill>
              </a:rPr>
              <a:t>com muitas consequências epistemológicas e políticas </a:t>
            </a:r>
          </a:p>
          <a:p>
            <a:pPr algn="ctr"/>
            <a:endParaRPr lang="pt-BR" dirty="0">
              <a:solidFill>
                <a:prstClr val="black"/>
              </a:solidFill>
            </a:endParaRPr>
          </a:p>
          <a:p>
            <a:pPr algn="ctr"/>
            <a:r>
              <a:rPr lang="pt-BR" sz="2500" b="1" dirty="0">
                <a:solidFill>
                  <a:prstClr val="black"/>
                </a:solidFill>
              </a:rPr>
              <a:t>Mudança nas práticas de saúde, entendidas como ações políticas</a:t>
            </a:r>
          </a:p>
        </p:txBody>
      </p:sp>
    </p:spTree>
    <p:extLst>
      <p:ext uri="{BB962C8B-B14F-4D97-AF65-F5344CB8AC3E}">
        <p14:creationId xmlns:p14="http://schemas.microsoft.com/office/powerpoint/2010/main" val="1025186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3" y="343589"/>
            <a:ext cx="4162196" cy="611647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020733" y="550756"/>
            <a:ext cx="6807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livro "</a:t>
            </a:r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Bodies</a:t>
            </a:r>
            <a:r>
              <a:rPr lang="pt-BR" dirty="0"/>
              <a:t>, </a:t>
            </a:r>
            <a:r>
              <a:rPr lang="pt-BR" dirty="0" err="1"/>
              <a:t>Ourselves</a:t>
            </a:r>
            <a:r>
              <a:rPr lang="pt-BR" dirty="0"/>
              <a:t>", traduzido para vários países da </a:t>
            </a:r>
            <a:r>
              <a:rPr lang="pt-BR" b="1" dirty="0"/>
              <a:t>África, Ásia, Oriente Médio, América Latina e Europa</a:t>
            </a:r>
            <a:r>
              <a:rPr lang="pt-BR" dirty="0"/>
              <a:t>, foi publicado nos Estados Unidos na década de setenta e é considerado um best-seller na área de saúde da mulher.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Com </a:t>
            </a:r>
            <a:r>
              <a:rPr lang="pt-BR" dirty="0"/>
              <a:t>sete capítulos que abordam </a:t>
            </a:r>
            <a:r>
              <a:rPr lang="pt-BR" b="1" dirty="0"/>
              <a:t>anatomia, imagem corporal, métodos contraceptivos, sexo mais seguro, aborto, violência contra mulheres e impactos do ambiente </a:t>
            </a:r>
            <a:r>
              <a:rPr lang="pt-BR" dirty="0"/>
              <a:t>em nossa saúde, este primeiro volume traz atualizações e adaptações à realidade brasileira.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Esta </a:t>
            </a:r>
            <a:r>
              <a:rPr lang="pt-BR" dirty="0"/>
              <a:t>é a primeira tradução em língua portuguesa - resultado de uma parceria entre a </a:t>
            </a:r>
            <a:r>
              <a:rPr lang="pt-BR" b="1" dirty="0"/>
              <a:t>Universidade Estadual de Campinas e a Universidade Federal do Rio de Janeiro</a:t>
            </a:r>
            <a:r>
              <a:rPr lang="pt-BR" dirty="0"/>
              <a:t>. Já o trabalho de adaptação contou com a participação de pesquisadoras e profissionais de saúde da </a:t>
            </a:r>
            <a:r>
              <a:rPr lang="pt-BR" b="1" dirty="0"/>
              <a:t>Universidade de São Paulo e do Coletivo Feminista Sexualidade e Saúde</a:t>
            </a:r>
            <a:r>
              <a:rPr lang="pt-BR" dirty="0"/>
              <a:t>. </a:t>
            </a: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 </a:t>
            </a:r>
            <a:r>
              <a:rPr lang="pt-BR" dirty="0"/>
              <a:t>publicação de Nossos Corpos por Nós Mesmas busca dar autonomia para as mulheres tomarem decisões informadas sobre seu corpo e saúde e, além disso, é uma resposta à realidade atual em que, </a:t>
            </a:r>
            <a:r>
              <a:rPr lang="pt-BR" b="1" dirty="0"/>
              <a:t>apesar de décadas de ativismo, os direitos das mulheres continuam sendo ameaçados </a:t>
            </a:r>
            <a:r>
              <a:rPr lang="pt-BR" dirty="0"/>
              <a:t>e continuamos enfrentando enormes desafios para uma vida saudável e segura.</a:t>
            </a:r>
          </a:p>
        </p:txBody>
      </p:sp>
    </p:spTree>
    <p:extLst>
      <p:ext uri="{BB962C8B-B14F-4D97-AF65-F5344CB8AC3E}">
        <p14:creationId xmlns:p14="http://schemas.microsoft.com/office/powerpoint/2010/main" val="340906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2508" y="271849"/>
            <a:ext cx="11449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prstClr val="black"/>
                </a:solidFill>
              </a:rPr>
              <a:t>Feminismo e a denúncia de abusos de contracepção e esterilização forçados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089" y="2780810"/>
            <a:ext cx="3315162" cy="27179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0" y="3053594"/>
            <a:ext cx="3463906" cy="244520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081172" y="5849393"/>
            <a:ext cx="326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O caso do DIU </a:t>
            </a:r>
            <a:r>
              <a:rPr lang="pt-BR" b="1" dirty="0" err="1">
                <a:solidFill>
                  <a:srgbClr val="4472C4"/>
                </a:solidFill>
              </a:rPr>
              <a:t>Dalkon</a:t>
            </a:r>
            <a:r>
              <a:rPr lang="pt-BR" b="1" dirty="0">
                <a:solidFill>
                  <a:srgbClr val="4472C4"/>
                </a:solidFill>
              </a:rPr>
              <a:t> Shields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44496" y="5849393"/>
            <a:ext cx="349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4472C4"/>
                </a:solidFill>
              </a:rPr>
              <a:t>Racismo e esterilização forçada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65" y="2094550"/>
            <a:ext cx="2869337" cy="38338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340883" y="1725218"/>
            <a:ext cx="338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rgbClr val="4472C4"/>
                </a:solidFill>
              </a:rPr>
              <a:t>As mortes nas pesquisas de pílula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21866" y="855161"/>
            <a:ext cx="9365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Saúde da mulher: uma longa história de abusos e impunidade</a:t>
            </a:r>
          </a:p>
        </p:txBody>
      </p:sp>
    </p:spTree>
    <p:extLst>
      <p:ext uri="{BB962C8B-B14F-4D97-AF65-F5344CB8AC3E}">
        <p14:creationId xmlns:p14="http://schemas.microsoft.com/office/powerpoint/2010/main" val="353500633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1410</Words>
  <Application>Microsoft Office PowerPoint</Application>
  <PresentationFormat>Widescreen</PresentationFormat>
  <Paragraphs>127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1_Tema do Office</vt:lpstr>
      <vt:lpstr>Office Theme</vt:lpstr>
      <vt:lpstr>Saúde da mulher e saúde maternal e o PAISM: aspectos históricos e conceituais</vt:lpstr>
      <vt:lpstr> O materno-infantilismo  A hygiene pré-natal e infantil</vt:lpstr>
      <vt:lpstr>Apresentação do PowerPoint</vt:lpstr>
      <vt:lpstr>Apresentação do PowerPoint</vt:lpstr>
      <vt:lpstr>Apresentação do PowerPoint</vt:lpstr>
      <vt:lpstr>Feminismo: idéia radical de que as mulheres são seres humanos Direitos reprodutivos como direitos humanos,  direitos civis e políticos, para a democracia  O direito de criar direitos</vt:lpstr>
      <vt:lpstr>Apresentação do PowerPoint</vt:lpstr>
      <vt:lpstr>Apresentação do PowerPoint</vt:lpstr>
      <vt:lpstr>Apresentação do PowerPoint</vt:lpstr>
      <vt:lpstr>O conceito de liberdade reprodutiva e os direitos sociais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Saúde sexual e reprodutiva e direitos sexuais e reprodutivos: aspectos históricos e conceituais</dc:title>
  <dc:creator>simone</dc:creator>
  <cp:lastModifiedBy>Carmen Simone G. Diniz</cp:lastModifiedBy>
  <cp:revision>112</cp:revision>
  <dcterms:created xsi:type="dcterms:W3CDTF">2017-04-18T20:52:08Z</dcterms:created>
  <dcterms:modified xsi:type="dcterms:W3CDTF">2022-10-26T17:15:43Z</dcterms:modified>
</cp:coreProperties>
</file>