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47" r:id="rId3"/>
    <p:sldId id="259" r:id="rId4"/>
    <p:sldId id="343" r:id="rId5"/>
    <p:sldId id="282" r:id="rId6"/>
    <p:sldId id="283" r:id="rId7"/>
    <p:sldId id="286" r:id="rId8"/>
    <p:sldId id="337" r:id="rId9"/>
    <p:sldId id="287" r:id="rId10"/>
    <p:sldId id="348" r:id="rId11"/>
    <p:sldId id="313" r:id="rId12"/>
    <p:sldId id="301" r:id="rId13"/>
    <p:sldId id="349" r:id="rId14"/>
    <p:sldId id="262" r:id="rId15"/>
    <p:sldId id="315" r:id="rId16"/>
    <p:sldId id="261" r:id="rId17"/>
    <p:sldId id="263" r:id="rId18"/>
    <p:sldId id="258" r:id="rId19"/>
    <p:sldId id="267" r:id="rId20"/>
    <p:sldId id="264" r:id="rId21"/>
    <p:sldId id="268" r:id="rId22"/>
    <p:sldId id="312" r:id="rId23"/>
    <p:sldId id="316" r:id="rId24"/>
    <p:sldId id="269" r:id="rId25"/>
    <p:sldId id="274" r:id="rId26"/>
    <p:sldId id="350" r:id="rId27"/>
    <p:sldId id="317" r:id="rId28"/>
    <p:sldId id="270" r:id="rId29"/>
    <p:sldId id="271" r:id="rId30"/>
    <p:sldId id="280" r:id="rId31"/>
    <p:sldId id="279" r:id="rId32"/>
    <p:sldId id="273" r:id="rId33"/>
    <p:sldId id="346" r:id="rId34"/>
    <p:sldId id="318" r:id="rId35"/>
    <p:sldId id="351" r:id="rId36"/>
    <p:sldId id="319" r:id="rId37"/>
    <p:sldId id="321" r:id="rId38"/>
    <p:sldId id="340" r:id="rId39"/>
    <p:sldId id="324" r:id="rId40"/>
    <p:sldId id="325" r:id="rId41"/>
    <p:sldId id="338" r:id="rId42"/>
    <p:sldId id="342" r:id="rId43"/>
    <p:sldId id="329" r:id="rId44"/>
    <p:sldId id="330" r:id="rId45"/>
    <p:sldId id="332" r:id="rId46"/>
    <p:sldId id="339" r:id="rId47"/>
    <p:sldId id="333" r:id="rId48"/>
    <p:sldId id="336" r:id="rId49"/>
    <p:sldId id="260" r:id="rId50"/>
    <p:sldId id="299" r:id="rId51"/>
    <p:sldId id="314" r:id="rId52"/>
    <p:sldId id="298" r:id="rId5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85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C41D616E-FF4C-429C-A057-E4D5B3681758}" type="datetimeFigureOut">
              <a:rPr lang="pt-BR" smtClean="0"/>
              <a:pPr/>
              <a:t>28/04/2020</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18AD835-DC91-4ED0-8301-6E07E4887D2C}"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C41D616E-FF4C-429C-A057-E4D5B3681758}" type="datetimeFigureOut">
              <a:rPr lang="pt-BR" smtClean="0"/>
              <a:pPr/>
              <a:t>28/04/2020</a:t>
            </a:fld>
            <a:endParaRPr lang="pt-BR"/>
          </a:p>
        </p:txBody>
      </p:sp>
      <p:sp>
        <p:nvSpPr>
          <p:cNvPr id="27" name="Espaço Reservado para Número de Slide 26"/>
          <p:cNvSpPr>
            <a:spLocks noGrp="1"/>
          </p:cNvSpPr>
          <p:nvPr>
            <p:ph type="sldNum" sz="quarter" idx="11"/>
          </p:nvPr>
        </p:nvSpPr>
        <p:spPr/>
        <p:txBody>
          <a:bodyPr rtlCol="0"/>
          <a:lstStyle/>
          <a:p>
            <a:fld id="{D18AD835-DC91-4ED0-8301-6E07E4887D2C}"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C41D616E-FF4C-429C-A057-E4D5B3681758}" type="datetimeFigureOut">
              <a:rPr lang="pt-BR" smtClean="0"/>
              <a:pPr/>
              <a:t>28/04/2020</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D18AD835-DC91-4ED0-8301-6E07E4887D2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C41D616E-FF4C-429C-A057-E4D5B3681758}" type="datetimeFigureOut">
              <a:rPr lang="pt-BR" smtClean="0"/>
              <a:pPr/>
              <a:t>28/04/2020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8AD835-DC91-4ED0-8301-6E07E4887D2C}"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41D616E-FF4C-429C-A057-E4D5B3681758}" type="datetimeFigureOut">
              <a:rPr lang="pt-BR" smtClean="0"/>
              <a:pPr/>
              <a:t>28/04/2020</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18AD835-DC91-4ED0-8301-6E07E4887D2C}"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POLITICAS PUBLICAS E PESSOAS COM DEFICIÊNCIA</a:t>
            </a:r>
            <a:endParaRPr lang="pt-BR" dirty="0"/>
          </a:p>
        </p:txBody>
      </p:sp>
      <p:sp>
        <p:nvSpPr>
          <p:cNvPr id="3" name="Subtítulo 2"/>
          <p:cNvSpPr>
            <a:spLocks noGrp="1"/>
          </p:cNvSpPr>
          <p:nvPr>
            <p:ph type="subTitle" idx="1"/>
          </p:nvPr>
        </p:nvSpPr>
        <p:spPr/>
        <p:txBody>
          <a:bodyPr>
            <a:normAutofit/>
          </a:bodyPr>
          <a:lstStyle/>
          <a:p>
            <a:r>
              <a:rPr lang="pt-BR" dirty="0" smtClean="0"/>
              <a:t>Terapia Ocupacional aplicada às condições do adulto I</a:t>
            </a:r>
          </a:p>
          <a:p>
            <a:r>
              <a:rPr lang="pt-BR" dirty="0" smtClean="0"/>
              <a:t>2020</a:t>
            </a:r>
            <a:endParaRPr lang="pt-BR" dirty="0"/>
          </a:p>
        </p:txBody>
      </p:sp>
      <p:sp>
        <p:nvSpPr>
          <p:cNvPr id="52226" name="AutoShape 2" descr="Resultado de imagem para pessoa com deficiencia image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52227" name="Picture 3" descr="I:\NOVO 2016\aula aprimoramento 2016\pessoa com deficienca.jpg"/>
          <p:cNvPicPr>
            <a:picLocks noChangeAspect="1" noChangeArrowheads="1"/>
          </p:cNvPicPr>
          <p:nvPr/>
        </p:nvPicPr>
        <p:blipFill>
          <a:blip r:embed="rId2" cstate="print"/>
          <a:srcRect/>
          <a:stretch>
            <a:fillRect/>
          </a:stretch>
        </p:blipFill>
        <p:spPr bwMode="auto">
          <a:xfrm>
            <a:off x="4176167" y="4488726"/>
            <a:ext cx="4967833" cy="23692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132856"/>
            <a:ext cx="8229600" cy="1066800"/>
          </a:xfrm>
        </p:spPr>
        <p:txBody>
          <a:bodyPr/>
          <a:lstStyle/>
          <a:p>
            <a:pPr algn="ctr"/>
            <a:r>
              <a:rPr lang="pt-BR" dirty="0" smtClean="0"/>
              <a:t>Um exemplo...</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988840"/>
            <a:ext cx="8229600" cy="2016224"/>
          </a:xfrm>
        </p:spPr>
        <p:txBody>
          <a:bodyPr>
            <a:normAutofit/>
          </a:bodyPr>
          <a:lstStyle/>
          <a:p>
            <a:pPr algn="ctr"/>
            <a:r>
              <a:rPr lang="pt-BR" dirty="0" smtClean="0"/>
              <a:t>Política Nacional de Saúde da Pessoa com Deficiência</a:t>
            </a:r>
            <a:br>
              <a:rPr lang="pt-BR" dirty="0" smtClean="0"/>
            </a:br>
            <a:endParaRPr lang="pt-BR" dirty="0"/>
          </a:p>
        </p:txBody>
      </p:sp>
      <p:pic>
        <p:nvPicPr>
          <p:cNvPr id="65538" name="Picture 2" descr="I:\NOVO 2016\aula aprimoramento 2016\pessoa com deficienca.jpg"/>
          <p:cNvPicPr>
            <a:picLocks noGrp="1" noChangeAspect="1" noChangeArrowheads="1"/>
          </p:cNvPicPr>
          <p:nvPr>
            <p:ph idx="1"/>
          </p:nvPr>
        </p:nvPicPr>
        <p:blipFill>
          <a:blip r:embed="rId2" cstate="print"/>
          <a:srcRect/>
          <a:stretch>
            <a:fillRect/>
          </a:stretch>
        </p:blipFill>
        <p:spPr bwMode="auto">
          <a:xfrm>
            <a:off x="3778250" y="4298950"/>
            <a:ext cx="5365750" cy="25590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Política Nacional de Saúde da Pessoa com Deficiência (2)</a:t>
            </a:r>
            <a:endParaRPr lang="pt-BR" dirty="0"/>
          </a:p>
        </p:txBody>
      </p:sp>
      <p:sp>
        <p:nvSpPr>
          <p:cNvPr id="3" name="Espaço Reservado para Conteúdo 2"/>
          <p:cNvSpPr>
            <a:spLocks noGrp="1"/>
          </p:cNvSpPr>
          <p:nvPr>
            <p:ph idx="1"/>
          </p:nvPr>
        </p:nvSpPr>
        <p:spPr>
          <a:xfrm>
            <a:off x="457200" y="2420888"/>
            <a:ext cx="8229600" cy="4153648"/>
          </a:xfrm>
        </p:spPr>
        <p:txBody>
          <a:bodyPr>
            <a:normAutofit/>
          </a:bodyPr>
          <a:lstStyle/>
          <a:p>
            <a:r>
              <a:rPr lang="pt-BR" dirty="0" smtClean="0">
                <a:latin typeface="Arial" pitchFamily="34" charset="0"/>
                <a:cs typeface="Arial" pitchFamily="34" charset="0"/>
              </a:rPr>
              <a:t>principais diretrizes: </a:t>
            </a:r>
          </a:p>
          <a:p>
            <a:pPr lvl="1"/>
            <a:r>
              <a:rPr lang="pt-BR" dirty="0" smtClean="0">
                <a:latin typeface="Arial" pitchFamily="34" charset="0"/>
                <a:cs typeface="Arial" pitchFamily="34" charset="0"/>
              </a:rPr>
              <a:t> promoção da qualidade de vida,</a:t>
            </a:r>
          </a:p>
          <a:p>
            <a:pPr lvl="1"/>
            <a:r>
              <a:rPr lang="pt-BR" dirty="0" smtClean="0">
                <a:latin typeface="Arial" pitchFamily="34" charset="0"/>
                <a:cs typeface="Arial" pitchFamily="34" charset="0"/>
              </a:rPr>
              <a:t> prevenção de deficiências,</a:t>
            </a:r>
          </a:p>
          <a:p>
            <a:pPr lvl="1"/>
            <a:r>
              <a:rPr lang="pt-BR" dirty="0" smtClean="0">
                <a:latin typeface="Arial" pitchFamily="34" charset="0"/>
                <a:cs typeface="Arial" pitchFamily="34" charset="0"/>
              </a:rPr>
              <a:t>atenção integral à saúde, </a:t>
            </a:r>
          </a:p>
          <a:p>
            <a:pPr lvl="1"/>
            <a:r>
              <a:rPr lang="pt-BR" dirty="0" smtClean="0">
                <a:solidFill>
                  <a:schemeClr val="accent2">
                    <a:lumMod val="75000"/>
                  </a:schemeClr>
                </a:solidFill>
                <a:latin typeface="Arial" pitchFamily="34" charset="0"/>
                <a:cs typeface="Arial" pitchFamily="34" charset="0"/>
              </a:rPr>
              <a:t>melhoria dos mecanismos de informação</a:t>
            </a:r>
          </a:p>
          <a:p>
            <a:pPr lvl="1"/>
            <a:r>
              <a:rPr lang="pt-BR" dirty="0" smtClean="0">
                <a:latin typeface="Arial" pitchFamily="34" charset="0"/>
                <a:cs typeface="Arial" pitchFamily="34" charset="0"/>
              </a:rPr>
              <a:t>capacitação de recursos humanos,</a:t>
            </a:r>
          </a:p>
          <a:p>
            <a:pPr lvl="1"/>
            <a:r>
              <a:rPr lang="pt-BR" dirty="0" smtClean="0">
                <a:latin typeface="Arial" pitchFamily="34" charset="0"/>
                <a:cs typeface="Arial" pitchFamily="34" charset="0"/>
              </a:rPr>
              <a:t>organização e funcionamento dos serviços.</a:t>
            </a:r>
            <a:endParaRPr lang="pt-BR"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Políticas por setores?</a:t>
            </a:r>
            <a:endParaRPr lang="pt-BR" dirty="0"/>
          </a:p>
        </p:txBody>
      </p:sp>
      <p:sp>
        <p:nvSpPr>
          <p:cNvPr id="3" name="Espaço Reservado para Conteúdo 2"/>
          <p:cNvSpPr>
            <a:spLocks noGrp="1"/>
          </p:cNvSpPr>
          <p:nvPr>
            <p:ph idx="1"/>
          </p:nvPr>
        </p:nvSpPr>
        <p:spPr/>
        <p:txBody>
          <a:bodyPr/>
          <a:lstStyle/>
          <a:p>
            <a:r>
              <a:rPr lang="pt-BR" dirty="0" smtClean="0"/>
              <a:t>Pensar política para pessoa com deficiência é uma demanda para o setor saúde?</a:t>
            </a:r>
          </a:p>
          <a:p>
            <a:r>
              <a:rPr lang="pt-BR" dirty="0" smtClean="0"/>
              <a:t>Só para o setor saúde?</a:t>
            </a:r>
          </a:p>
          <a:p>
            <a:r>
              <a:rPr lang="pt-BR" dirty="0" smtClean="0"/>
              <a:t>Deveria ser uma política transversal? </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DIREITOS</a:t>
            </a:r>
            <a:endParaRPr lang="pt-BR" dirty="0"/>
          </a:p>
        </p:txBody>
      </p:sp>
      <p:pic>
        <p:nvPicPr>
          <p:cNvPr id="33794" name="Picture 2" descr="I:\NOVO 2016\aula aprimoramento 2016\19911646-Equal-rights-of-people-with-disabilities-and-able-bodied-person--Stock-Photo.jpg"/>
          <p:cNvPicPr>
            <a:picLocks noGrp="1" noChangeAspect="1" noChangeArrowheads="1"/>
          </p:cNvPicPr>
          <p:nvPr>
            <p:ph idx="1"/>
          </p:nvPr>
        </p:nvPicPr>
        <p:blipFill>
          <a:blip r:embed="rId2" cstate="print"/>
          <a:srcRect/>
          <a:stretch>
            <a:fillRect/>
          </a:stretch>
        </p:blipFill>
        <p:spPr bwMode="auto">
          <a:xfrm>
            <a:off x="2590800" y="2925763"/>
            <a:ext cx="3962400" cy="2971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DIREITOS</a:t>
            </a:r>
            <a:endParaRPr lang="pt-BR" dirty="0"/>
          </a:p>
        </p:txBody>
      </p:sp>
      <p:sp>
        <p:nvSpPr>
          <p:cNvPr id="3" name="Espaço Reservado para Conteúdo 2"/>
          <p:cNvSpPr>
            <a:spLocks noGrp="1"/>
          </p:cNvSpPr>
          <p:nvPr>
            <p:ph idx="1"/>
          </p:nvPr>
        </p:nvSpPr>
        <p:spPr/>
        <p:txBody>
          <a:bodyPr/>
          <a:lstStyle/>
          <a:p>
            <a:r>
              <a:rPr lang="pt-BR" dirty="0" smtClean="0">
                <a:latin typeface="Arial" pitchFamily="34" charset="0"/>
                <a:cs typeface="Arial" pitchFamily="34" charset="0"/>
              </a:rPr>
              <a:t>Quais os direitos que você conhece sobre pessoas com deficiência?</a:t>
            </a:r>
            <a:endParaRPr lang="pt-BR" dirty="0">
              <a:latin typeface="Arial" pitchFamily="34" charset="0"/>
              <a:cs typeface="Arial" pitchFamily="34" charset="0"/>
            </a:endParaRPr>
          </a:p>
        </p:txBody>
      </p:sp>
      <p:pic>
        <p:nvPicPr>
          <p:cNvPr id="66562" name="Picture 2" descr="I:\NOVO 2016\aula aprimoramento 2016\19911646-Equal-rights-of-people-with-disabilities-and-able-bodied-person--Stock-Photo.jpg"/>
          <p:cNvPicPr>
            <a:picLocks noChangeAspect="1" noChangeArrowheads="1"/>
          </p:cNvPicPr>
          <p:nvPr/>
        </p:nvPicPr>
        <p:blipFill>
          <a:blip r:embed="rId2" cstate="print"/>
          <a:srcRect/>
          <a:stretch>
            <a:fillRect/>
          </a:stretch>
        </p:blipFill>
        <p:spPr bwMode="auto">
          <a:xfrm>
            <a:off x="5181600" y="3886200"/>
            <a:ext cx="3962400" cy="2971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BPC – Benefício de Prestação Continuada (???)</a:t>
            </a:r>
            <a:endParaRPr lang="pt-BR" dirty="0"/>
          </a:p>
        </p:txBody>
      </p:sp>
      <p:sp>
        <p:nvSpPr>
          <p:cNvPr id="3" name="Espaço Reservado para Conteúdo 2"/>
          <p:cNvSpPr>
            <a:spLocks noGrp="1"/>
          </p:cNvSpPr>
          <p:nvPr>
            <p:ph idx="1"/>
          </p:nvPr>
        </p:nvSpPr>
        <p:spPr/>
        <p:txBody>
          <a:bodyPr>
            <a:noAutofit/>
          </a:bodyPr>
          <a:lstStyle/>
          <a:p>
            <a:r>
              <a:rPr lang="pt-BR" sz="2400" dirty="0" smtClean="0">
                <a:latin typeface="Arial" pitchFamily="34" charset="0"/>
                <a:cs typeface="Arial" pitchFamily="34" charset="0"/>
              </a:rPr>
              <a:t>1 SM / mês à pessoa com deficiência, de qualquer idade, com incapacidade para a vida independente e para o trabalho, e aos idosos a partir de 65 anos. </a:t>
            </a:r>
          </a:p>
          <a:p>
            <a:r>
              <a:rPr lang="pt-BR" sz="2400" dirty="0" smtClean="0">
                <a:latin typeface="Arial" pitchFamily="34" charset="0"/>
                <a:cs typeface="Arial" pitchFamily="34" charset="0"/>
              </a:rPr>
              <a:t>Aos que não possuem meios para prover sua subsistência, e nem de tê-la provida por sua família. A renda familiar por pessoa deve ser igual ou inferior a ¼ do salário mínimo.</a:t>
            </a:r>
          </a:p>
          <a:p>
            <a:r>
              <a:rPr lang="pt-BR" sz="2400" dirty="0" smtClean="0">
                <a:latin typeface="Arial" pitchFamily="34" charset="0"/>
                <a:cs typeface="Arial" pitchFamily="34" charset="0"/>
              </a:rPr>
              <a:t>É regulamentado pela Lei Orgânica da Assistência Social 8.742, de 7 de dezembro de 1993 (LOAS).</a:t>
            </a:r>
            <a:endParaRPr lang="pt-BR" sz="24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APOSENTADORIA POR INVALIDEZ</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o trabalhador tem que ter contribuído com a Previdência Social por no mínimo 12 meses, no caso de doença. </a:t>
            </a:r>
          </a:p>
          <a:p>
            <a:r>
              <a:rPr lang="pt-BR" dirty="0" smtClean="0"/>
              <a:t>no caso de acidente, o prazo de carência não é exigido, mas é preciso estar inscrito na Previdência Social. </a:t>
            </a:r>
          </a:p>
          <a:p>
            <a:r>
              <a:rPr lang="pt-BR" dirty="0" smtClean="0"/>
              <a:t>quem começar a contribuir com o INSS já com a doença ou lesão que geraria o benefício não terá direito a se aposentar por invalidez, a não ser quando a incapacidade resultar no agravamento da doença ou lesão. </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TRABALHO</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latin typeface="Arial" pitchFamily="34" charset="0"/>
                <a:cs typeface="Arial" pitchFamily="34" charset="0"/>
              </a:rPr>
              <a:t>Conforme a Lei Federal 8.213, de 24 de julho de 1991 e o Decreto Federal 3.298, de 20 de dezembro de 1999, artigo 36, a empresa com cem ou mais empregados está obrigada a preencher de dois a cinco por cento de seus cargos com pessoas com deficiência capacitadas, na seguinte proporção: até 200 empregados: 2% de 201 a 500 empregados: 3% de 501 a 1.000 empregados: 4% mais de 1.000 empregados: 5%</a:t>
            </a:r>
            <a:endParaRPr lang="pt-BR"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TRABALHO</a:t>
            </a:r>
            <a:endParaRPr lang="pt-BR" dirty="0"/>
          </a:p>
        </p:txBody>
      </p:sp>
      <p:sp>
        <p:nvSpPr>
          <p:cNvPr id="3" name="Espaço Reservado para Conteúdo 2"/>
          <p:cNvSpPr>
            <a:spLocks noGrp="1"/>
          </p:cNvSpPr>
          <p:nvPr>
            <p:ph idx="1"/>
          </p:nvPr>
        </p:nvSpPr>
        <p:spPr/>
        <p:txBody>
          <a:bodyPr/>
          <a:lstStyle/>
          <a:p>
            <a:r>
              <a:rPr lang="pt-BR" dirty="0" smtClean="0">
                <a:latin typeface="Arial" pitchFamily="34" charset="0"/>
                <a:cs typeface="Arial" pitchFamily="34" charset="0"/>
              </a:rPr>
              <a:t>Concurso Público da União Conforme a Lei Federal 7.853, de 24 de outubro de 1989, regulamentada pelo Decreto 3.298, de 20 de dezembro de 1999 e a Lei Federal 8.112, de 11 de dezembro de 1990, fica assegurada à pessoa com deficiência a reserva de </a:t>
            </a:r>
            <a:r>
              <a:rPr lang="pt-BR" b="1" dirty="0" smtClean="0">
                <a:latin typeface="Arial" pitchFamily="34" charset="0"/>
                <a:cs typeface="Arial" pitchFamily="34" charset="0"/>
              </a:rPr>
              <a:t>5% das vagas em concursos públicos</a:t>
            </a:r>
            <a:r>
              <a:rPr lang="pt-BR" dirty="0" smtClean="0">
                <a:latin typeface="Arial" pitchFamily="34" charset="0"/>
                <a:cs typeface="Arial" pitchFamily="34" charset="0"/>
              </a:rPr>
              <a:t> da União, para cargos cujas atribuições sejam compatíveis com a deficiência.</a:t>
            </a:r>
            <a:endParaRPr lang="pt-BR"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Políticas publicas e pessoas com deficiência</a:t>
            </a:r>
            <a:endParaRPr lang="pt-BR" dirty="0"/>
          </a:p>
        </p:txBody>
      </p:sp>
      <p:sp>
        <p:nvSpPr>
          <p:cNvPr id="3" name="Espaço Reservado para Conteúdo 2"/>
          <p:cNvSpPr>
            <a:spLocks noGrp="1"/>
          </p:cNvSpPr>
          <p:nvPr>
            <p:ph idx="1"/>
          </p:nvPr>
        </p:nvSpPr>
        <p:spPr/>
        <p:txBody>
          <a:bodyPr/>
          <a:lstStyle/>
          <a:p>
            <a:r>
              <a:rPr lang="pt-BR" dirty="0" smtClean="0"/>
              <a:t>O que vocês sabem sobre políticas publicas para esta população?</a:t>
            </a:r>
          </a:p>
          <a:p>
            <a:r>
              <a:rPr lang="pt-BR" dirty="0" smtClean="0"/>
              <a:t>Para </a:t>
            </a:r>
            <a:r>
              <a:rPr lang="pt-BR" dirty="0" smtClean="0"/>
              <a:t>que servem as políticas publicas</a:t>
            </a:r>
            <a:r>
              <a:rPr lang="pt-BR" dirty="0" smtClean="0"/>
              <a:t>?</a:t>
            </a:r>
          </a:p>
          <a:p>
            <a:r>
              <a:rPr lang="pt-BR" dirty="0" smtClean="0"/>
              <a:t>Como </a:t>
            </a:r>
            <a:r>
              <a:rPr lang="pt-BR" dirty="0" smtClean="0"/>
              <a:t>são criadas?</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TRANSPORTE</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latin typeface="Arial" pitchFamily="34" charset="0"/>
                <a:cs typeface="Arial" pitchFamily="34" charset="0"/>
              </a:rPr>
              <a:t>Gratuidade no transporte público</a:t>
            </a:r>
          </a:p>
          <a:p>
            <a:pPr lvl="1"/>
            <a:r>
              <a:rPr lang="pt-BR" dirty="0" smtClean="0">
                <a:latin typeface="Arial" pitchFamily="34" charset="0"/>
                <a:cs typeface="Arial" pitchFamily="34" charset="0"/>
              </a:rPr>
              <a:t>Pessoa com </a:t>
            </a:r>
            <a:r>
              <a:rPr lang="pt-BR" dirty="0" err="1" smtClean="0">
                <a:latin typeface="Arial" pitchFamily="34" charset="0"/>
                <a:cs typeface="Arial" pitchFamily="34" charset="0"/>
              </a:rPr>
              <a:t>deficiencia</a:t>
            </a:r>
            <a:endParaRPr lang="pt-BR" dirty="0" smtClean="0">
              <a:latin typeface="Arial" pitchFamily="34" charset="0"/>
              <a:cs typeface="Arial" pitchFamily="34" charset="0"/>
            </a:endParaRPr>
          </a:p>
          <a:p>
            <a:pPr lvl="1"/>
            <a:r>
              <a:rPr lang="pt-BR" dirty="0" smtClean="0">
                <a:latin typeface="Arial" pitchFamily="34" charset="0"/>
                <a:cs typeface="Arial" pitchFamily="34" charset="0"/>
              </a:rPr>
              <a:t>Acompanhante conforme o caso</a:t>
            </a:r>
          </a:p>
          <a:p>
            <a:r>
              <a:rPr lang="pt-BR" dirty="0" smtClean="0">
                <a:latin typeface="Arial" pitchFamily="34" charset="0"/>
                <a:cs typeface="Arial" pitchFamily="34" charset="0"/>
              </a:rPr>
              <a:t>A Resolução 009, de 5 de junho de 2007, da ANAC – Agência Nacional de Aviação Civil:</a:t>
            </a:r>
          </a:p>
          <a:p>
            <a:pPr lvl="1"/>
            <a:r>
              <a:rPr lang="pt-BR" dirty="0" err="1" smtClean="0">
                <a:latin typeface="Arial" pitchFamily="34" charset="0"/>
                <a:cs typeface="Arial" pitchFamily="34" charset="0"/>
              </a:rPr>
              <a:t>Ex</a:t>
            </a:r>
            <a:r>
              <a:rPr lang="pt-BR" dirty="0" smtClean="0">
                <a:latin typeface="Arial" pitchFamily="34" charset="0"/>
                <a:cs typeface="Arial" pitchFamily="34" charset="0"/>
              </a:rPr>
              <a:t>: Os passageiros com deficiência, ou com mobilidade reduzida, têm o direito a um tratamento igual ao dispensado aos demais passageiros e a receber os mesmos serviços que são prestados normalmente aos usuários em geral, observadas as suas necessidades especiais de atendimento. Esse direito inclui o atendimento prioritário e o acesso às informações e instruções, às instalações, às aeronaves e aos demais veículos à disposição dos passageiros nos terminais.</a:t>
            </a:r>
            <a:endParaRPr lang="pt-BR"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20688"/>
            <a:ext cx="8229600" cy="1066800"/>
          </a:xfrm>
        </p:spPr>
        <p:txBody>
          <a:bodyPr/>
          <a:lstStyle/>
          <a:p>
            <a:r>
              <a:rPr lang="pt-BR" dirty="0" smtClean="0"/>
              <a:t>EDUCAÇÃO (1)</a:t>
            </a:r>
            <a:endParaRPr lang="pt-BR" dirty="0"/>
          </a:p>
        </p:txBody>
      </p:sp>
      <p:sp>
        <p:nvSpPr>
          <p:cNvPr id="3" name="Espaço Reservado para Conteúdo 2"/>
          <p:cNvSpPr>
            <a:spLocks noGrp="1"/>
          </p:cNvSpPr>
          <p:nvPr>
            <p:ph idx="1"/>
          </p:nvPr>
        </p:nvSpPr>
        <p:spPr>
          <a:xfrm>
            <a:off x="457200" y="1700808"/>
            <a:ext cx="8229600" cy="4873728"/>
          </a:xfrm>
        </p:spPr>
        <p:txBody>
          <a:bodyPr>
            <a:normAutofit lnSpcReduction="10000"/>
          </a:bodyPr>
          <a:lstStyle/>
          <a:p>
            <a:r>
              <a:rPr lang="pt-BR" dirty="0" smtClean="0">
                <a:latin typeface="Arial" pitchFamily="34" charset="0"/>
                <a:cs typeface="Arial" pitchFamily="34" charset="0"/>
              </a:rPr>
              <a:t>fica garantida na rede pública e privada de ensino a matrícula das pessoas com deficiência nos cursos regulares ou no sistema de educação especial, quando a educação das escolas comuns não puder satisfazer às necessidades educativas ou sociais do aluno, assim como serviços de educação especial em hospitais e congêneres na qual esteja internado por prazo mínimo de um ano. (</a:t>
            </a:r>
            <a:r>
              <a:rPr lang="pt-BR" sz="2200" dirty="0" smtClean="0">
                <a:latin typeface="Arial" pitchFamily="34" charset="0"/>
                <a:cs typeface="Arial" pitchFamily="34" charset="0"/>
              </a:rPr>
              <a:t>Lei Federal 7.853, de 24 de outubro de </a:t>
            </a:r>
            <a:r>
              <a:rPr lang="pt-BR" sz="2200" dirty="0" smtClean="0">
                <a:solidFill>
                  <a:srgbClr val="FF0000"/>
                </a:solidFill>
                <a:latin typeface="Arial" pitchFamily="34" charset="0"/>
                <a:cs typeface="Arial" pitchFamily="34" charset="0"/>
              </a:rPr>
              <a:t>1989</a:t>
            </a:r>
            <a:r>
              <a:rPr lang="pt-BR" sz="2200" dirty="0" smtClean="0">
                <a:latin typeface="Arial" pitchFamily="34" charset="0"/>
                <a:cs typeface="Arial" pitchFamily="34" charset="0"/>
              </a:rPr>
              <a:t>, regulamentada pelo Decreto 3.298, de 2 de dezembro de </a:t>
            </a:r>
            <a:r>
              <a:rPr lang="pt-BR" sz="2200" dirty="0" smtClean="0">
                <a:solidFill>
                  <a:srgbClr val="FF0000"/>
                </a:solidFill>
                <a:latin typeface="Arial" pitchFamily="34" charset="0"/>
                <a:cs typeface="Arial" pitchFamily="34" charset="0"/>
              </a:rPr>
              <a:t>1999</a:t>
            </a:r>
            <a:r>
              <a:rPr lang="pt-BR" sz="2200" dirty="0" smtClean="0">
                <a:latin typeface="Arial" pitchFamily="34" charset="0"/>
                <a:cs typeface="Arial" pitchFamily="34" charset="0"/>
              </a:rPr>
              <a:t>, e Lei Federal 9.394, de 20 de dezembro de 1996 - Lei de Diretrizes e Bases da Educação Nacional – LDB</a:t>
            </a:r>
          </a:p>
          <a:p>
            <a:endParaRPr lang="pt-BR"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620688"/>
            <a:ext cx="8229600" cy="1066800"/>
          </a:xfrm>
        </p:spPr>
        <p:txBody>
          <a:bodyPr/>
          <a:lstStyle/>
          <a:p>
            <a:r>
              <a:rPr lang="pt-BR" dirty="0" smtClean="0"/>
              <a:t>EDUCAÇÃO (2)</a:t>
            </a:r>
            <a:endParaRPr lang="pt-BR" dirty="0"/>
          </a:p>
        </p:txBody>
      </p:sp>
      <p:sp>
        <p:nvSpPr>
          <p:cNvPr id="3" name="Espaço Reservado para Conteúdo 2"/>
          <p:cNvSpPr>
            <a:spLocks noGrp="1"/>
          </p:cNvSpPr>
          <p:nvPr>
            <p:ph idx="1"/>
          </p:nvPr>
        </p:nvSpPr>
        <p:spPr>
          <a:xfrm>
            <a:off x="457200" y="1700808"/>
            <a:ext cx="8229600" cy="4873728"/>
          </a:xfrm>
        </p:spPr>
        <p:txBody>
          <a:bodyPr>
            <a:normAutofit/>
          </a:bodyPr>
          <a:lstStyle/>
          <a:p>
            <a:r>
              <a:rPr lang="pt-BR" dirty="0" smtClean="0">
                <a:latin typeface="Arial" pitchFamily="34" charset="0"/>
                <a:cs typeface="Arial" pitchFamily="34" charset="0"/>
              </a:rPr>
              <a:t>Toda instituição de ensino é obrigada a disponibilizar os recursos humanos e materiais indispensáveis à satisfação das necessidades educacionais especiais de seus alunos, conforme estabelece </a:t>
            </a:r>
          </a:p>
          <a:p>
            <a:r>
              <a:rPr lang="pt-BR" dirty="0" smtClean="0">
                <a:latin typeface="Arial" pitchFamily="34" charset="0"/>
                <a:cs typeface="Arial" pitchFamily="34" charset="0"/>
              </a:rPr>
              <a:t>As escolas precisam desenvolver métodos de ensino e mecanismos de avaliação compatíveis com as deficiências apresentadas por seus alunos.</a:t>
            </a:r>
            <a:endParaRPr lang="pt-BR"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Evolução: sociedade e direitos das pessoas com deficiência</a:t>
            </a:r>
            <a:endParaRPr lang="pt-BR" dirty="0"/>
          </a:p>
        </p:txBody>
      </p:sp>
      <p:pic>
        <p:nvPicPr>
          <p:cNvPr id="67586" name="Picture 2" descr="I:\NOVO 2016\aula aprimoramento 2016\img2_1.jpg"/>
          <p:cNvPicPr>
            <a:picLocks noGrp="1" noChangeAspect="1" noChangeArrowheads="1"/>
          </p:cNvPicPr>
          <p:nvPr>
            <p:ph idx="1"/>
          </p:nvPr>
        </p:nvPicPr>
        <p:blipFill>
          <a:blip r:embed="rId2" cstate="print"/>
          <a:srcRect/>
          <a:stretch>
            <a:fillRect/>
          </a:stretch>
        </p:blipFill>
        <p:spPr bwMode="auto">
          <a:xfrm>
            <a:off x="1924338" y="2924945"/>
            <a:ext cx="4776500" cy="268210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Trajetória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latin typeface="Arial" pitchFamily="34" charset="0"/>
                <a:cs typeface="Arial" pitchFamily="34" charset="0"/>
              </a:rPr>
              <a:t>Pessoa com deficiência – passível de piedade, exclusão.</a:t>
            </a:r>
          </a:p>
          <a:p>
            <a:r>
              <a:rPr lang="pt-BR" dirty="0" smtClean="0">
                <a:latin typeface="Arial" pitchFamily="34" charset="0"/>
                <a:cs typeface="Arial" pitchFamily="34" charset="0"/>
              </a:rPr>
              <a:t>Assistência para pessoas com deficiência</a:t>
            </a:r>
          </a:p>
          <a:p>
            <a:r>
              <a:rPr lang="pt-BR" dirty="0" smtClean="0">
                <a:latin typeface="Arial" pitchFamily="34" charset="0"/>
                <a:cs typeface="Arial" pitchFamily="34" charset="0"/>
              </a:rPr>
              <a:t>Luta pelos direitos da pessoas com deficiência</a:t>
            </a:r>
          </a:p>
          <a:p>
            <a:r>
              <a:rPr lang="pt-BR" dirty="0" smtClean="0">
                <a:latin typeface="Arial" pitchFamily="34" charset="0"/>
                <a:cs typeface="Arial" pitchFamily="34" charset="0"/>
              </a:rPr>
              <a:t>Serviços </a:t>
            </a:r>
            <a:r>
              <a:rPr lang="pt-BR" b="1" dirty="0" smtClean="0">
                <a:latin typeface="Arial" pitchFamily="34" charset="0"/>
                <a:cs typeface="Arial" pitchFamily="34" charset="0"/>
              </a:rPr>
              <a:t>para</a:t>
            </a:r>
            <a:r>
              <a:rPr lang="pt-BR" dirty="0" smtClean="0">
                <a:latin typeface="Arial" pitchFamily="34" charset="0"/>
                <a:cs typeface="Arial" pitchFamily="34" charset="0"/>
              </a:rPr>
              <a:t> pessoas com deficiência</a:t>
            </a:r>
          </a:p>
          <a:p>
            <a:r>
              <a:rPr lang="pt-BR" dirty="0" smtClean="0">
                <a:latin typeface="Arial" pitchFamily="34" charset="0"/>
                <a:cs typeface="Arial" pitchFamily="34" charset="0"/>
              </a:rPr>
              <a:t>Participação da pessoa com deficiência na elaboração de políticas</a:t>
            </a:r>
          </a:p>
          <a:p>
            <a:r>
              <a:rPr lang="pt-BR" dirty="0" smtClean="0">
                <a:latin typeface="Arial" pitchFamily="34" charset="0"/>
                <a:cs typeface="Arial" pitchFamily="34" charset="0"/>
              </a:rPr>
              <a:t>Ações </a:t>
            </a:r>
            <a:r>
              <a:rPr lang="pt-BR" b="1" dirty="0" smtClean="0">
                <a:latin typeface="Arial" pitchFamily="34" charset="0"/>
                <a:cs typeface="Arial" pitchFamily="34" charset="0"/>
              </a:rPr>
              <a:t>com</a:t>
            </a:r>
            <a:r>
              <a:rPr lang="pt-BR" dirty="0" smtClean="0">
                <a:latin typeface="Arial" pitchFamily="34" charset="0"/>
                <a:cs typeface="Arial" pitchFamily="34" charset="0"/>
              </a:rPr>
              <a:t> pessoas com deficiência, </a:t>
            </a:r>
            <a:r>
              <a:rPr lang="pt-BR" b="1" dirty="0" smtClean="0">
                <a:latin typeface="Arial" pitchFamily="34" charset="0"/>
                <a:cs typeface="Arial" pitchFamily="34" charset="0"/>
              </a:rPr>
              <a:t>de</a:t>
            </a:r>
            <a:r>
              <a:rPr lang="pt-BR" dirty="0" smtClean="0">
                <a:latin typeface="Arial" pitchFamily="34" charset="0"/>
                <a:cs typeface="Arial" pitchFamily="34" charset="0"/>
              </a:rPr>
              <a:t> pessoas com deficiência</a:t>
            </a:r>
          </a:p>
          <a:p>
            <a:r>
              <a:rPr lang="pt-BR" dirty="0" smtClean="0">
                <a:latin typeface="Arial" pitchFamily="34" charset="0"/>
                <a:cs typeface="Arial" pitchFamily="34" charset="0"/>
              </a:rPr>
              <a:t>Pessoa com deficiência como cidadã.</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TRAJETÓRIA (</a:t>
            </a:r>
            <a:r>
              <a:rPr lang="pt-BR" dirty="0" err="1" smtClean="0"/>
              <a:t>sintese</a:t>
            </a:r>
            <a:r>
              <a:rPr lang="pt-BR" dirty="0" smtClean="0"/>
              <a:t>)</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latin typeface="Arial" pitchFamily="34" charset="0"/>
                <a:cs typeface="Arial" pitchFamily="34" charset="0"/>
              </a:rPr>
              <a:t>Abandono, morte</a:t>
            </a:r>
          </a:p>
          <a:p>
            <a:r>
              <a:rPr lang="pt-BR" dirty="0" smtClean="0">
                <a:latin typeface="Arial" pitchFamily="34" charset="0"/>
                <a:cs typeface="Arial" pitchFamily="34" charset="0"/>
              </a:rPr>
              <a:t>Ações caritativas e assistencialistas</a:t>
            </a:r>
          </a:p>
          <a:p>
            <a:r>
              <a:rPr lang="pt-BR" dirty="0" smtClean="0">
                <a:latin typeface="Arial" pitchFamily="34" charset="0"/>
                <a:cs typeface="Arial" pitchFamily="34" charset="0"/>
              </a:rPr>
              <a:t>Ações para participação e  protagonismo</a:t>
            </a:r>
          </a:p>
          <a:p>
            <a:r>
              <a:rPr lang="pt-BR" dirty="0" smtClean="0">
                <a:latin typeface="Arial" pitchFamily="34" charset="0"/>
                <a:cs typeface="Arial" pitchFamily="34" charset="0"/>
              </a:rPr>
              <a:t>Direitos Humanos</a:t>
            </a:r>
            <a:endParaRPr lang="pt-BR"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r>
              <a:rPr lang="pt-BR" dirty="0" smtClean="0"/>
              <a:t>Para mudanças sociais é importante:</a:t>
            </a:r>
          </a:p>
          <a:p>
            <a:pPr lvl="1"/>
            <a:r>
              <a:rPr lang="pt-BR" dirty="0" smtClean="0"/>
              <a:t>a organização da sociedade</a:t>
            </a:r>
          </a:p>
          <a:p>
            <a:pPr lvl="1"/>
            <a:r>
              <a:rPr lang="pt-BR" dirty="0" smtClean="0"/>
              <a:t>ações educativas junto à sociedade</a:t>
            </a:r>
          </a:p>
          <a:p>
            <a:pPr lvl="1"/>
            <a:r>
              <a:rPr lang="pt-BR" dirty="0" smtClean="0"/>
              <a:t>encaminhamentos através de estruturas formais</a:t>
            </a:r>
          </a:p>
          <a:p>
            <a:pPr lvl="1"/>
            <a:r>
              <a:rPr lang="pt-BR" dirty="0" smtClean="0"/>
              <a:t>Pressão e fiscalização social </a:t>
            </a:r>
          </a:p>
          <a:p>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CONFERÊNCIAS NACIONAIS</a:t>
            </a:r>
            <a:endParaRPr lang="pt-BR" dirty="0"/>
          </a:p>
        </p:txBody>
      </p:sp>
      <p:pic>
        <p:nvPicPr>
          <p:cNvPr id="68612" name="Picture 4" descr="I:\NOVO 2016\aula aprimoramento 2016\download.png"/>
          <p:cNvPicPr>
            <a:picLocks noGrp="1" noChangeAspect="1" noChangeArrowheads="1"/>
          </p:cNvPicPr>
          <p:nvPr>
            <p:ph idx="1"/>
          </p:nvPr>
        </p:nvPicPr>
        <p:blipFill>
          <a:blip r:embed="rId2" cstate="print"/>
          <a:srcRect/>
          <a:stretch>
            <a:fillRect/>
          </a:stretch>
        </p:blipFill>
        <p:spPr bwMode="auto">
          <a:xfrm>
            <a:off x="2987824" y="3861048"/>
            <a:ext cx="5436096" cy="2681628"/>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Trajetória – as conferências</a:t>
            </a:r>
            <a:endParaRPr lang="pt-BR" dirty="0"/>
          </a:p>
        </p:txBody>
      </p:sp>
      <p:sp>
        <p:nvSpPr>
          <p:cNvPr id="3" name="Espaço Reservado para Conteúdo 2"/>
          <p:cNvSpPr>
            <a:spLocks noGrp="1"/>
          </p:cNvSpPr>
          <p:nvPr>
            <p:ph idx="1"/>
          </p:nvPr>
        </p:nvSpPr>
        <p:spPr/>
        <p:txBody>
          <a:bodyPr/>
          <a:lstStyle/>
          <a:p>
            <a:r>
              <a:rPr lang="pt-BR" dirty="0" smtClean="0">
                <a:latin typeface="Arial" pitchFamily="34" charset="0"/>
                <a:cs typeface="Arial" pitchFamily="34" charset="0"/>
              </a:rPr>
              <a:t>I Conferência Nacional sobre os Direitos da Pessoa com Deficiência -  2006</a:t>
            </a:r>
          </a:p>
          <a:p>
            <a:r>
              <a:rPr lang="pt-BR" dirty="0" smtClean="0">
                <a:latin typeface="Arial" pitchFamily="34" charset="0"/>
                <a:cs typeface="Arial" pitchFamily="34" charset="0"/>
              </a:rPr>
              <a:t>II Conferência Nacional sobre os Direitos da Pessoa com Deficiência- 2008</a:t>
            </a:r>
          </a:p>
          <a:p>
            <a:r>
              <a:rPr lang="pt-BR" dirty="0" smtClean="0">
                <a:latin typeface="Arial" pitchFamily="34" charset="0"/>
                <a:cs typeface="Arial" pitchFamily="34" charset="0"/>
              </a:rPr>
              <a:t> III Conferência Nacional sobre os Direitos da Pessoa com Deficiência- 2012</a:t>
            </a:r>
          </a:p>
          <a:p>
            <a:r>
              <a:rPr lang="pt-BR" dirty="0" smtClean="0">
                <a:latin typeface="Arial" pitchFamily="34" charset="0"/>
                <a:cs typeface="Arial" pitchFamily="34" charset="0"/>
              </a:rPr>
              <a:t>IV  Conferência Nacional sobre os Direitos da Pessoa com Deficiência- 2015/2016</a:t>
            </a:r>
          </a:p>
          <a:p>
            <a:r>
              <a:rPr lang="pt-BR" dirty="0" smtClean="0">
                <a:latin typeface="Arial" pitchFamily="34" charset="0"/>
                <a:cs typeface="Arial" pitchFamily="34" charset="0"/>
              </a:rPr>
              <a:t>V </a:t>
            </a:r>
            <a:r>
              <a:rPr lang="pt-BR" dirty="0" smtClean="0">
                <a:latin typeface="Arial" pitchFamily="34" charset="0"/>
                <a:cs typeface="Arial" pitchFamily="34" charset="0"/>
              </a:rPr>
              <a:t>Conferencia previsto para final de 2020</a:t>
            </a:r>
            <a:endParaRPr lang="pt-BR" dirty="0" smtClean="0">
              <a:latin typeface="Arial" pitchFamily="34" charset="0"/>
              <a:cs typeface="Arial" pitchFamily="34" charset="0"/>
            </a:endParaRPr>
          </a:p>
          <a:p>
            <a:endParaRPr lang="pt-BR" dirty="0" smtClean="0"/>
          </a:p>
          <a:p>
            <a:endParaRPr lang="pt-B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 conferencia </a:t>
            </a:r>
            <a:r>
              <a:rPr lang="pt-BR" dirty="0" smtClean="0"/>
              <a:t>nacional (2006)</a:t>
            </a:r>
            <a:endParaRPr lang="pt-BR" dirty="0"/>
          </a:p>
        </p:txBody>
      </p:sp>
      <p:sp>
        <p:nvSpPr>
          <p:cNvPr id="3" name="Espaço Reservado para Conteúdo 2"/>
          <p:cNvSpPr>
            <a:spLocks noGrp="1"/>
          </p:cNvSpPr>
          <p:nvPr>
            <p:ph idx="1"/>
          </p:nvPr>
        </p:nvSpPr>
        <p:spPr/>
        <p:txBody>
          <a:bodyPr>
            <a:normAutofit/>
          </a:bodyPr>
          <a:lstStyle/>
          <a:p>
            <a:pPr>
              <a:buNone/>
            </a:pPr>
            <a:r>
              <a:rPr lang="pt-BR" b="1" dirty="0" smtClean="0">
                <a:latin typeface="Arial" pitchFamily="34" charset="0"/>
                <a:cs typeface="Arial" pitchFamily="34" charset="0"/>
              </a:rPr>
              <a:t>TEMA CENTRAL: </a:t>
            </a:r>
            <a:r>
              <a:rPr lang="pt-BR" dirty="0" smtClean="0">
                <a:latin typeface="Arial" pitchFamily="34" charset="0"/>
                <a:cs typeface="Arial" pitchFamily="34" charset="0"/>
              </a:rPr>
              <a:t>“Acessibilidade você também tem compromisso”</a:t>
            </a:r>
          </a:p>
          <a:p>
            <a:pPr>
              <a:buNone/>
            </a:pPr>
            <a:r>
              <a:rPr lang="pt-BR" b="1" dirty="0" smtClean="0">
                <a:latin typeface="Arial" pitchFamily="34" charset="0"/>
                <a:cs typeface="Arial" pitchFamily="34" charset="0"/>
              </a:rPr>
              <a:t>EIXOS TEMÁTICOS:</a:t>
            </a:r>
          </a:p>
          <a:p>
            <a:pPr>
              <a:buNone/>
            </a:pPr>
            <a:r>
              <a:rPr lang="pt-BR" dirty="0" smtClean="0">
                <a:latin typeface="Arial" pitchFamily="34" charset="0"/>
                <a:cs typeface="Arial" pitchFamily="34" charset="0"/>
              </a:rPr>
              <a:t>1- Das condições gerais da implementação da Acessibilidade; </a:t>
            </a:r>
          </a:p>
          <a:p>
            <a:pPr>
              <a:buNone/>
            </a:pPr>
            <a:r>
              <a:rPr lang="pt-BR" dirty="0" smtClean="0">
                <a:latin typeface="Arial" pitchFamily="34" charset="0"/>
                <a:cs typeface="Arial" pitchFamily="34" charset="0"/>
              </a:rPr>
              <a:t>2- Da implementação da acessibilidade arquitetônica, urbanística e de transportes; </a:t>
            </a:r>
          </a:p>
          <a:p>
            <a:pPr>
              <a:buNone/>
            </a:pPr>
            <a:r>
              <a:rPr lang="pt-BR" dirty="0" smtClean="0">
                <a:latin typeface="Arial" pitchFamily="34" charset="0"/>
                <a:cs typeface="Arial" pitchFamily="34" charset="0"/>
              </a:rPr>
              <a:t>3- Da acessibilidade à informação, à comunicação e às ajudas técnicas</a:t>
            </a:r>
          </a:p>
          <a:p>
            <a:endParaRPr lang="pt-B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 descr="I:\NOVO 2016\aula aprimoramento 2016\pessoa com deficienca.jpg"/>
          <p:cNvPicPr>
            <a:picLocks noChangeAspect="1" noChangeArrowheads="1"/>
          </p:cNvPicPr>
          <p:nvPr/>
        </p:nvPicPr>
        <p:blipFill>
          <a:blip r:embed="rId2" cstate="print"/>
          <a:srcRect/>
          <a:stretch>
            <a:fillRect/>
          </a:stretch>
        </p:blipFill>
        <p:spPr bwMode="auto">
          <a:xfrm>
            <a:off x="6048375" y="5381625"/>
            <a:ext cx="3095625" cy="1476375"/>
          </a:xfrm>
          <a:prstGeom prst="rect">
            <a:avLst/>
          </a:prstGeom>
          <a:noFill/>
        </p:spPr>
      </p:pic>
      <p:sp>
        <p:nvSpPr>
          <p:cNvPr id="2" name="Título 1"/>
          <p:cNvSpPr>
            <a:spLocks noGrp="1"/>
          </p:cNvSpPr>
          <p:nvPr>
            <p:ph type="title"/>
          </p:nvPr>
        </p:nvSpPr>
        <p:spPr>
          <a:xfrm>
            <a:off x="467544" y="908720"/>
            <a:ext cx="8229600" cy="1066800"/>
          </a:xfrm>
        </p:spPr>
        <p:txBody>
          <a:bodyPr/>
          <a:lstStyle/>
          <a:p>
            <a:pPr algn="ctr"/>
            <a:r>
              <a:rPr lang="pt-BR" dirty="0" smtClean="0"/>
              <a:t>POLÍTICA GERAL </a:t>
            </a:r>
            <a:endParaRPr lang="pt-BR" dirty="0"/>
          </a:p>
        </p:txBody>
      </p:sp>
      <p:sp>
        <p:nvSpPr>
          <p:cNvPr id="3" name="Espaço Reservado para Conteúdo 2"/>
          <p:cNvSpPr>
            <a:spLocks noGrp="1"/>
          </p:cNvSpPr>
          <p:nvPr>
            <p:ph idx="1"/>
          </p:nvPr>
        </p:nvSpPr>
        <p:spPr>
          <a:xfrm>
            <a:off x="467544" y="1844824"/>
            <a:ext cx="8229600" cy="4325112"/>
          </a:xfrm>
        </p:spPr>
        <p:txBody>
          <a:bodyPr>
            <a:normAutofit/>
          </a:bodyPr>
          <a:lstStyle/>
          <a:p>
            <a:r>
              <a:rPr lang="pt-BR" dirty="0" smtClean="0">
                <a:latin typeface="Arial" pitchFamily="34" charset="0"/>
                <a:cs typeface="Arial" pitchFamily="34" charset="0"/>
              </a:rPr>
              <a:t>A política geral do governo abrange os cidadãos com deficiência e garante que: “às pessoas com deficiência assiste o direito inerente a todo e qualquer ser humano de ser respeitado, sejam quais forem seus antecedentes, natureza e severidade de sua deficiência. Elas têm os mesmos direitos que os outros indivíduos da mesma idade, fato que implica desfrutar de vida decente, </a:t>
            </a:r>
            <a:r>
              <a:rPr lang="pt-BR" b="1" dirty="0" smtClean="0">
                <a:latin typeface="Arial" pitchFamily="34" charset="0"/>
                <a:cs typeface="Arial" pitchFamily="34" charset="0"/>
              </a:rPr>
              <a:t>tão normal </a:t>
            </a:r>
            <a:r>
              <a:rPr lang="pt-BR" dirty="0" smtClean="0">
                <a:latin typeface="Arial" pitchFamily="34" charset="0"/>
                <a:cs typeface="Arial" pitchFamily="34" charset="0"/>
              </a:rPr>
              <a:t>quanto possível”.</a:t>
            </a:r>
          </a:p>
          <a:p>
            <a:r>
              <a:rPr lang="pt-BR" sz="2000" dirty="0" smtClean="0">
                <a:latin typeface="Arial" pitchFamily="34" charset="0"/>
                <a:cs typeface="Arial" pitchFamily="34" charset="0"/>
              </a:rPr>
              <a:t>(ONU: 1975)</a:t>
            </a:r>
            <a:endParaRPr lang="pt-BR" sz="2000"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II conferencia </a:t>
            </a:r>
            <a:r>
              <a:rPr lang="pt-BR" dirty="0" smtClean="0"/>
              <a:t>nacional (2008)</a:t>
            </a:r>
            <a:endParaRPr lang="pt-BR" dirty="0"/>
          </a:p>
        </p:txBody>
      </p:sp>
      <p:sp>
        <p:nvSpPr>
          <p:cNvPr id="3" name="Espaço Reservado para Conteúdo 2"/>
          <p:cNvSpPr>
            <a:spLocks noGrp="1"/>
          </p:cNvSpPr>
          <p:nvPr>
            <p:ph idx="1"/>
          </p:nvPr>
        </p:nvSpPr>
        <p:spPr/>
        <p:txBody>
          <a:bodyPr>
            <a:normAutofit/>
          </a:bodyPr>
          <a:lstStyle/>
          <a:p>
            <a:pPr>
              <a:buNone/>
            </a:pPr>
            <a:r>
              <a:rPr lang="pt-BR" b="1" dirty="0" smtClean="0">
                <a:latin typeface="Arial" pitchFamily="34" charset="0"/>
                <a:cs typeface="Arial" pitchFamily="34" charset="0"/>
              </a:rPr>
              <a:t>TEMA CENTRAL: </a:t>
            </a:r>
            <a:r>
              <a:rPr lang="pt-BR" dirty="0" smtClean="0">
                <a:latin typeface="Arial" pitchFamily="34" charset="0"/>
                <a:cs typeface="Arial" pitchFamily="34" charset="0"/>
              </a:rPr>
              <a:t>“Inclusão, Participação e Desenvolvimento – Um novo jeito de avançar”</a:t>
            </a:r>
          </a:p>
          <a:p>
            <a:pPr>
              <a:buNone/>
            </a:pPr>
            <a:r>
              <a:rPr lang="pt-BR" b="1" dirty="0" smtClean="0">
                <a:latin typeface="Arial" pitchFamily="34" charset="0"/>
                <a:cs typeface="Arial" pitchFamily="34" charset="0"/>
              </a:rPr>
              <a:t>EIXOS TEMÁTICOS:</a:t>
            </a:r>
          </a:p>
          <a:p>
            <a:pPr>
              <a:buNone/>
            </a:pPr>
            <a:r>
              <a:rPr lang="pt-BR" dirty="0" smtClean="0">
                <a:latin typeface="Arial" pitchFamily="34" charset="0"/>
                <a:cs typeface="Arial" pitchFamily="34" charset="0"/>
              </a:rPr>
              <a:t>1 - saúde e reabilitação profissional; </a:t>
            </a:r>
          </a:p>
          <a:p>
            <a:pPr>
              <a:buNone/>
            </a:pPr>
            <a:r>
              <a:rPr lang="pt-BR" dirty="0" smtClean="0">
                <a:latin typeface="Arial" pitchFamily="34" charset="0"/>
                <a:cs typeface="Arial" pitchFamily="34" charset="0"/>
              </a:rPr>
              <a:t>2 - educação e trabalho; </a:t>
            </a:r>
          </a:p>
          <a:p>
            <a:pPr>
              <a:buNone/>
            </a:pPr>
            <a:r>
              <a:rPr lang="pt-BR" dirty="0" smtClean="0">
                <a:latin typeface="Arial" pitchFamily="34" charset="0"/>
                <a:cs typeface="Arial" pitchFamily="34" charset="0"/>
              </a:rPr>
              <a:t>3 - acessibilidade.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908720"/>
            <a:ext cx="8229600" cy="1066800"/>
          </a:xfrm>
        </p:spPr>
        <p:txBody>
          <a:bodyPr/>
          <a:lstStyle/>
          <a:p>
            <a:r>
              <a:rPr lang="pt-BR" dirty="0" smtClean="0"/>
              <a:t>III conferencia </a:t>
            </a:r>
            <a:r>
              <a:rPr lang="pt-BR" dirty="0" smtClean="0"/>
              <a:t>nacional (2012)</a:t>
            </a:r>
            <a:endParaRPr lang="pt-BR" dirty="0"/>
          </a:p>
        </p:txBody>
      </p:sp>
      <p:sp>
        <p:nvSpPr>
          <p:cNvPr id="3" name="Espaço Reservado para Conteúdo 2"/>
          <p:cNvSpPr>
            <a:spLocks noGrp="1"/>
          </p:cNvSpPr>
          <p:nvPr>
            <p:ph idx="1"/>
          </p:nvPr>
        </p:nvSpPr>
        <p:spPr>
          <a:xfrm>
            <a:off x="457200" y="1916832"/>
            <a:ext cx="8229600" cy="4657704"/>
          </a:xfrm>
        </p:spPr>
        <p:txBody>
          <a:bodyPr>
            <a:normAutofit fontScale="92500" lnSpcReduction="20000"/>
          </a:bodyPr>
          <a:lstStyle/>
          <a:p>
            <a:pPr>
              <a:buNone/>
            </a:pPr>
            <a:r>
              <a:rPr lang="pt-BR" b="1" dirty="0" smtClean="0">
                <a:latin typeface="Arial" pitchFamily="34" charset="0"/>
                <a:cs typeface="Arial" pitchFamily="34" charset="0"/>
              </a:rPr>
              <a:t>TEMA CENTRAL: </a:t>
            </a:r>
            <a:r>
              <a:rPr lang="pt-BR" dirty="0" smtClean="0">
                <a:latin typeface="Arial" pitchFamily="34" charset="0"/>
                <a:cs typeface="Arial" pitchFamily="34" charset="0"/>
              </a:rPr>
              <a:t>“Um olhar através da Convenção sobre os Direitos da Pessoa com Deficiência, da ONU: novas perspectivas e desafios”,</a:t>
            </a:r>
          </a:p>
          <a:p>
            <a:endParaRPr lang="pt-BR" dirty="0" smtClean="0">
              <a:latin typeface="Arial" pitchFamily="34" charset="0"/>
              <a:cs typeface="Arial" pitchFamily="34" charset="0"/>
            </a:endParaRPr>
          </a:p>
          <a:p>
            <a:pPr fontAlgn="base"/>
            <a:r>
              <a:rPr lang="pt-BR" b="1" dirty="0" smtClean="0">
                <a:latin typeface="Arial" pitchFamily="34" charset="0"/>
                <a:cs typeface="Arial" pitchFamily="34" charset="0"/>
              </a:rPr>
              <a:t>EIXOS TEMÁTICOS:</a:t>
            </a:r>
          </a:p>
          <a:p>
            <a:pPr fontAlgn="base">
              <a:buNone/>
            </a:pPr>
            <a:r>
              <a:rPr lang="pt-BR" b="1" dirty="0" smtClean="0">
                <a:latin typeface="Arial" pitchFamily="34" charset="0"/>
                <a:cs typeface="Arial" pitchFamily="34" charset="0"/>
              </a:rPr>
              <a:t>	Eixo I - </a:t>
            </a:r>
            <a:r>
              <a:rPr lang="pt-BR" dirty="0" smtClean="0">
                <a:latin typeface="Arial" pitchFamily="34" charset="0"/>
                <a:cs typeface="Arial" pitchFamily="34" charset="0"/>
              </a:rPr>
              <a:t>Educação, esporte, trabalho e reabilitação profissional;</a:t>
            </a:r>
            <a:br>
              <a:rPr lang="pt-BR" dirty="0" smtClean="0">
                <a:latin typeface="Arial" pitchFamily="34" charset="0"/>
                <a:cs typeface="Arial" pitchFamily="34" charset="0"/>
              </a:rPr>
            </a:br>
            <a:r>
              <a:rPr lang="pt-BR" b="1" dirty="0" smtClean="0">
                <a:latin typeface="Arial" pitchFamily="34" charset="0"/>
                <a:cs typeface="Arial" pitchFamily="34" charset="0"/>
              </a:rPr>
              <a:t>Eixo II - </a:t>
            </a:r>
            <a:r>
              <a:rPr lang="pt-BR" dirty="0" smtClean="0">
                <a:latin typeface="Arial" pitchFamily="34" charset="0"/>
                <a:cs typeface="Arial" pitchFamily="34" charset="0"/>
              </a:rPr>
              <a:t>Acessibilidade, comunicação, transporte e moradia;</a:t>
            </a:r>
            <a:br>
              <a:rPr lang="pt-BR" dirty="0" smtClean="0">
                <a:latin typeface="Arial" pitchFamily="34" charset="0"/>
                <a:cs typeface="Arial" pitchFamily="34" charset="0"/>
              </a:rPr>
            </a:br>
            <a:r>
              <a:rPr lang="pt-BR" b="1" dirty="0" smtClean="0">
                <a:latin typeface="Arial" pitchFamily="34" charset="0"/>
                <a:cs typeface="Arial" pitchFamily="34" charset="0"/>
              </a:rPr>
              <a:t>Eixo III - </a:t>
            </a:r>
            <a:r>
              <a:rPr lang="pt-BR" dirty="0" smtClean="0">
                <a:latin typeface="Arial" pitchFamily="34" charset="0"/>
                <a:cs typeface="Arial" pitchFamily="34" charset="0"/>
              </a:rPr>
              <a:t>Saúde, prevenção, reabilitação, </a:t>
            </a:r>
            <a:r>
              <a:rPr lang="pt-BR" dirty="0" err="1" smtClean="0">
                <a:latin typeface="Arial" pitchFamily="34" charset="0"/>
                <a:cs typeface="Arial" pitchFamily="34" charset="0"/>
              </a:rPr>
              <a:t>órteses</a:t>
            </a:r>
            <a:r>
              <a:rPr lang="pt-BR" dirty="0" smtClean="0">
                <a:latin typeface="Arial" pitchFamily="34" charset="0"/>
                <a:cs typeface="Arial" pitchFamily="34" charset="0"/>
              </a:rPr>
              <a:t> e próteses;</a:t>
            </a:r>
            <a:br>
              <a:rPr lang="pt-BR" dirty="0" smtClean="0">
                <a:latin typeface="Arial" pitchFamily="34" charset="0"/>
                <a:cs typeface="Arial" pitchFamily="34" charset="0"/>
              </a:rPr>
            </a:br>
            <a:r>
              <a:rPr lang="pt-BR" b="1" dirty="0" smtClean="0">
                <a:latin typeface="Arial" pitchFamily="34" charset="0"/>
                <a:cs typeface="Arial" pitchFamily="34" charset="0"/>
              </a:rPr>
              <a:t>Eixo IV - </a:t>
            </a:r>
            <a:r>
              <a:rPr lang="pt-BR" dirty="0" smtClean="0">
                <a:latin typeface="Arial" pitchFamily="34" charset="0"/>
                <a:cs typeface="Arial" pitchFamily="34" charset="0"/>
              </a:rPr>
              <a:t>Segurança, acesso à justiça, padrão de vida e proteção social adequados.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IV conferencia </a:t>
            </a:r>
            <a:r>
              <a:rPr lang="pt-BR" dirty="0" smtClean="0"/>
              <a:t>nacional (2015/2016)</a:t>
            </a:r>
            <a:endParaRPr lang="pt-BR" dirty="0"/>
          </a:p>
        </p:txBody>
      </p:sp>
      <p:sp>
        <p:nvSpPr>
          <p:cNvPr id="3" name="Espaço Reservado para Conteúdo 2"/>
          <p:cNvSpPr>
            <a:spLocks noGrp="1"/>
          </p:cNvSpPr>
          <p:nvPr>
            <p:ph idx="1"/>
          </p:nvPr>
        </p:nvSpPr>
        <p:spPr/>
        <p:txBody>
          <a:bodyPr>
            <a:normAutofit fontScale="92500" lnSpcReduction="10000"/>
          </a:bodyPr>
          <a:lstStyle/>
          <a:p>
            <a:pPr>
              <a:buNone/>
            </a:pPr>
            <a:r>
              <a:rPr lang="pt-BR" b="1" dirty="0" smtClean="0">
                <a:latin typeface="Arial" pitchFamily="34" charset="0"/>
                <a:cs typeface="Arial" pitchFamily="34" charset="0"/>
              </a:rPr>
              <a:t>TEMA CENTRAL: </a:t>
            </a:r>
            <a:r>
              <a:rPr lang="pt-BR" dirty="0" smtClean="0">
                <a:latin typeface="Arial" pitchFamily="34" charset="0"/>
                <a:cs typeface="Arial" pitchFamily="34" charset="0"/>
              </a:rPr>
              <a:t>“O desafio na implementação das Políticas da Pessoa com Deficiência: A transversalidade como a </a:t>
            </a:r>
            <a:r>
              <a:rPr lang="pt-BR" dirty="0" err="1" smtClean="0">
                <a:latin typeface="Arial" pitchFamily="34" charset="0"/>
                <a:cs typeface="Arial" pitchFamily="34" charset="0"/>
              </a:rPr>
              <a:t>radicalidade</a:t>
            </a:r>
            <a:r>
              <a:rPr lang="pt-BR" dirty="0" smtClean="0">
                <a:latin typeface="Arial" pitchFamily="34" charset="0"/>
                <a:cs typeface="Arial" pitchFamily="34" charset="0"/>
              </a:rPr>
              <a:t> dos direitos humanos”</a:t>
            </a:r>
          </a:p>
          <a:p>
            <a:endParaRPr lang="pt-BR" dirty="0" smtClean="0">
              <a:latin typeface="Arial" pitchFamily="34" charset="0"/>
              <a:cs typeface="Arial" pitchFamily="34" charset="0"/>
            </a:endParaRPr>
          </a:p>
          <a:p>
            <a:pPr fontAlgn="base"/>
            <a:r>
              <a:rPr lang="pt-BR" b="1" dirty="0" smtClean="0">
                <a:latin typeface="Arial" pitchFamily="34" charset="0"/>
                <a:cs typeface="Arial" pitchFamily="34" charset="0"/>
              </a:rPr>
              <a:t>EIXOS TEMÁTICOS:</a:t>
            </a:r>
            <a:endParaRPr lang="pt-BR" dirty="0" smtClean="0">
              <a:latin typeface="Arial" pitchFamily="34" charset="0"/>
              <a:cs typeface="Arial" pitchFamily="34" charset="0"/>
            </a:endParaRPr>
          </a:p>
          <a:p>
            <a:pPr lvl="1" fontAlgn="base"/>
            <a:r>
              <a:rPr lang="pt-BR" dirty="0" smtClean="0">
                <a:latin typeface="Arial" pitchFamily="34" charset="0"/>
                <a:cs typeface="Arial" pitchFamily="34" charset="0"/>
              </a:rPr>
              <a:t>Identidade de gênero e raça, Diversidade sexual e geracional;</a:t>
            </a:r>
          </a:p>
          <a:p>
            <a:pPr lvl="1" fontAlgn="base"/>
            <a:r>
              <a:rPr lang="pt-BR" dirty="0" smtClean="0">
                <a:latin typeface="Arial" pitchFamily="34" charset="0"/>
                <a:cs typeface="Arial" pitchFamily="34" charset="0"/>
              </a:rPr>
              <a:t>Órgãos gestores e de instâncias de participação social;</a:t>
            </a:r>
          </a:p>
          <a:p>
            <a:pPr lvl="1" fontAlgn="base"/>
            <a:r>
              <a:rPr lang="pt-BR" dirty="0" smtClean="0">
                <a:latin typeface="Arial" pitchFamily="34" charset="0"/>
                <a:cs typeface="Arial" pitchFamily="34" charset="0"/>
              </a:rPr>
              <a:t>Interação entre os poderes federados.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692696"/>
            <a:ext cx="8229600" cy="1066800"/>
          </a:xfrm>
        </p:spPr>
        <p:txBody>
          <a:bodyPr>
            <a:normAutofit fontScale="90000"/>
          </a:bodyPr>
          <a:lstStyle/>
          <a:p>
            <a:r>
              <a:rPr lang="pt-BR" dirty="0" smtClean="0"/>
              <a:t>V conferencia nacional </a:t>
            </a:r>
            <a:r>
              <a:rPr lang="pt-BR" dirty="0" smtClean="0"/>
              <a:t>(previsto para 2020)</a:t>
            </a:r>
            <a:endParaRPr lang="pt-BR" dirty="0"/>
          </a:p>
        </p:txBody>
      </p:sp>
      <p:sp>
        <p:nvSpPr>
          <p:cNvPr id="3" name="Espaço Reservado para Conteúdo 2"/>
          <p:cNvSpPr>
            <a:spLocks noGrp="1"/>
          </p:cNvSpPr>
          <p:nvPr>
            <p:ph idx="1"/>
          </p:nvPr>
        </p:nvSpPr>
        <p:spPr>
          <a:xfrm>
            <a:off x="323528" y="1628800"/>
            <a:ext cx="8363272" cy="5229200"/>
          </a:xfrm>
        </p:spPr>
        <p:txBody>
          <a:bodyPr>
            <a:normAutofit fontScale="47500" lnSpcReduction="20000"/>
          </a:bodyPr>
          <a:lstStyle/>
          <a:p>
            <a:pPr>
              <a:buNone/>
            </a:pPr>
            <a:endParaRPr lang="pt-BR" b="1" dirty="0" smtClean="0">
              <a:latin typeface="Arial" pitchFamily="34" charset="0"/>
              <a:cs typeface="Arial" pitchFamily="34" charset="0"/>
            </a:endParaRPr>
          </a:p>
          <a:p>
            <a:pPr>
              <a:buNone/>
            </a:pPr>
            <a:r>
              <a:rPr lang="pt-BR" sz="4200" b="1" dirty="0" smtClean="0">
                <a:latin typeface="Arial" pitchFamily="34" charset="0"/>
                <a:cs typeface="Arial" pitchFamily="34" charset="0"/>
              </a:rPr>
              <a:t>TEMA CENTRAL:</a:t>
            </a:r>
            <a:r>
              <a:rPr lang="pt-BR" sz="4200" dirty="0" smtClean="0">
                <a:latin typeface="Arial" pitchFamily="34" charset="0"/>
                <a:cs typeface="Arial" pitchFamily="34" charset="0"/>
              </a:rPr>
              <a:t>“Cenário Atual e Futuro na Implementação dos Direitos das Pessoas com Deficiência: Construindo um Brasil mais inclusivo</a:t>
            </a:r>
            <a:r>
              <a:rPr lang="pt-BR" sz="4200" dirty="0" smtClean="0">
                <a:latin typeface="Arial" pitchFamily="34" charset="0"/>
                <a:cs typeface="Arial" pitchFamily="34" charset="0"/>
              </a:rPr>
              <a:t>”</a:t>
            </a:r>
          </a:p>
          <a:p>
            <a:pPr>
              <a:buNone/>
            </a:pPr>
            <a:r>
              <a:rPr lang="pt-BR" sz="4200" dirty="0" smtClean="0"/>
              <a:t> </a:t>
            </a:r>
            <a:endParaRPr lang="pt-BR" sz="4200" dirty="0" smtClean="0">
              <a:latin typeface="Arial" pitchFamily="34" charset="0"/>
              <a:cs typeface="Arial" pitchFamily="34" charset="0"/>
            </a:endParaRPr>
          </a:p>
          <a:p>
            <a:pPr>
              <a:buNone/>
            </a:pPr>
            <a:r>
              <a:rPr lang="pt-BR" sz="4200" b="1" dirty="0" smtClean="0">
                <a:latin typeface="Arial" pitchFamily="34" charset="0"/>
                <a:cs typeface="Arial" pitchFamily="34" charset="0"/>
              </a:rPr>
              <a:t>EIXOS TEMATICOS:</a:t>
            </a:r>
          </a:p>
          <a:p>
            <a:pPr>
              <a:buNone/>
            </a:pPr>
            <a:r>
              <a:rPr lang="pt-BR" sz="4200" dirty="0" smtClean="0"/>
              <a:t>1. Estratégias para manter e aprimorar o controle social assegurada a participação das pessoas com deficiência;</a:t>
            </a:r>
          </a:p>
          <a:p>
            <a:pPr>
              <a:buNone/>
            </a:pPr>
            <a:r>
              <a:rPr lang="pt-BR" sz="4200" dirty="0" smtClean="0"/>
              <a:t>2. Garantia do acesso das pessoas com deficiência às Políticas Públicas;</a:t>
            </a:r>
          </a:p>
          <a:p>
            <a:pPr>
              <a:buNone/>
            </a:pPr>
            <a:r>
              <a:rPr lang="pt-BR" sz="4200" dirty="0" smtClean="0"/>
              <a:t>3. Financiamento das Políticas Públicas da pessoa com deficiência;</a:t>
            </a:r>
          </a:p>
          <a:p>
            <a:pPr>
              <a:buNone/>
            </a:pPr>
            <a:r>
              <a:rPr lang="pt-BR" sz="4200" dirty="0" smtClean="0"/>
              <a:t>4. Direito e acessibilidade; e</a:t>
            </a:r>
          </a:p>
          <a:p>
            <a:pPr>
              <a:buNone/>
            </a:pPr>
            <a:r>
              <a:rPr lang="pt-BR" sz="4200" dirty="0" smtClean="0"/>
              <a:t>5. Desafios para comunicação universal.</a:t>
            </a:r>
          </a:p>
          <a:p>
            <a:pPr>
              <a:buNone/>
            </a:pPr>
            <a:endParaRPr lang="pt-BR" sz="4200" b="1" dirty="0" smtClean="0">
              <a:latin typeface="Arial" pitchFamily="34" charset="0"/>
              <a:cs typeface="Arial" pitchFamily="34" charset="0"/>
            </a:endParaRPr>
          </a:p>
          <a:p>
            <a:pPr>
              <a:buNone/>
            </a:pPr>
            <a:r>
              <a:rPr lang="pt-BR" sz="4200" b="1" dirty="0" smtClean="0">
                <a:latin typeface="Arial" pitchFamily="34" charset="0"/>
                <a:cs typeface="Arial" pitchFamily="34" charset="0"/>
              </a:rPr>
              <a:t>Observações:</a:t>
            </a:r>
            <a:endParaRPr lang="pt-BR" sz="4200" b="1" dirty="0" smtClean="0">
              <a:latin typeface="Arial" pitchFamily="34" charset="0"/>
              <a:cs typeface="Arial" pitchFamily="34" charset="0"/>
            </a:endParaRPr>
          </a:p>
          <a:p>
            <a:pPr>
              <a:buNone/>
            </a:pPr>
            <a:r>
              <a:rPr lang="pt-BR" sz="4200" dirty="0" smtClean="0"/>
              <a:t>Previsto para 3/12/2020, etapa municipal,  até </a:t>
            </a:r>
            <a:r>
              <a:rPr lang="pt-BR" sz="4200" dirty="0" smtClean="0"/>
              <a:t>30 de abril, </a:t>
            </a:r>
            <a:endParaRPr lang="pt-BR" sz="4200" dirty="0" smtClean="0"/>
          </a:p>
          <a:p>
            <a:pPr>
              <a:buNone/>
            </a:pPr>
            <a:r>
              <a:rPr lang="pt-BR" sz="4200" dirty="0" smtClean="0"/>
              <a:t>Etapa estadual</a:t>
            </a:r>
            <a:r>
              <a:rPr lang="pt-BR" sz="4200" dirty="0" smtClean="0"/>
              <a:t>, </a:t>
            </a:r>
            <a:r>
              <a:rPr lang="pt-BR" sz="4200" dirty="0" smtClean="0"/>
              <a:t>até </a:t>
            </a:r>
            <a:r>
              <a:rPr lang="pt-BR" sz="4200" dirty="0" smtClean="0"/>
              <a:t>31 de julho de 2020</a:t>
            </a:r>
            <a:endParaRPr lang="pt-BR" sz="4200" b="1" dirty="0" smtClean="0">
              <a:latin typeface="Arial" pitchFamily="34" charset="0"/>
              <a:cs typeface="Arial" pitchFamily="34" charset="0"/>
            </a:endParaRPr>
          </a:p>
          <a:p>
            <a:endParaRPr lang="pt-BR" dirty="0" smtClean="0">
              <a:latin typeface="Arial" pitchFamily="34" charset="0"/>
              <a:cs typeface="Arial" pitchFamily="34" charset="0"/>
            </a:endParaRPr>
          </a:p>
          <a:p>
            <a:r>
              <a:rPr lang="pt-BR" dirty="0" smtClean="0">
                <a:latin typeface="Arial" pitchFamily="34" charset="0"/>
                <a:cs typeface="Arial" pitchFamily="34" charset="0"/>
              </a:rPr>
              <a:t>MMFDH  </a:t>
            </a:r>
            <a:r>
              <a:rPr lang="pt-BR" dirty="0" smtClean="0">
                <a:latin typeface="Arial" pitchFamily="34" charset="0"/>
                <a:cs typeface="Arial" pitchFamily="34" charset="0"/>
              </a:rPr>
              <a:t>- Ministério da Mulher, da Família e dos Direitos Humanos </a:t>
            </a:r>
            <a:endParaRPr lang="pt-BR" b="1" dirty="0" smtClean="0">
              <a:latin typeface="Arial" pitchFamily="34" charset="0"/>
              <a:cs typeface="Arial" pitchFamily="34" charset="0"/>
            </a:endParaRPr>
          </a:p>
          <a:p>
            <a:pPr>
              <a:buNone/>
            </a:pPr>
            <a:r>
              <a:rPr lang="pt-BR" b="1" dirty="0" smtClean="0">
                <a:latin typeface="Arial" pitchFamily="34" charset="0"/>
                <a:cs typeface="Arial" pitchFamily="34" charset="0"/>
              </a:rPr>
              <a:t>Novos membros </a:t>
            </a:r>
            <a:r>
              <a:rPr lang="pt-BR" dirty="0" smtClean="0">
                <a:latin typeface="Arial" pitchFamily="34" charset="0"/>
                <a:cs typeface="Arial" pitchFamily="34" charset="0"/>
              </a:rPr>
              <a:t>2019/2020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DICAS DE RELACIONAMENTO</a:t>
            </a:r>
            <a:endParaRPr lang="pt-BR" dirty="0"/>
          </a:p>
        </p:txBody>
      </p:sp>
      <p:pic>
        <p:nvPicPr>
          <p:cNvPr id="69634" name="Picture 2" descr="I:\NOVO 2016\aula aprimoramento 2016\17-setembro-deficiente-visual-guiavidente.jpg"/>
          <p:cNvPicPr>
            <a:picLocks noGrp="1" noChangeAspect="1" noChangeArrowheads="1"/>
          </p:cNvPicPr>
          <p:nvPr>
            <p:ph idx="1"/>
          </p:nvPr>
        </p:nvPicPr>
        <p:blipFill>
          <a:blip r:embed="rId2" cstate="print"/>
          <a:srcRect/>
          <a:stretch>
            <a:fillRect/>
          </a:stretch>
        </p:blipFill>
        <p:spPr bwMode="auto">
          <a:xfrm>
            <a:off x="4572000" y="3284984"/>
            <a:ext cx="4248472" cy="3133248"/>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836712"/>
            <a:ext cx="8229600" cy="5760640"/>
          </a:xfrm>
        </p:spPr>
        <p:txBody>
          <a:bodyPr>
            <a:normAutofit fontScale="92500" lnSpcReduction="20000"/>
          </a:bodyPr>
          <a:lstStyle/>
          <a:p>
            <a:r>
              <a:rPr lang="pt-BR" dirty="0" smtClean="0"/>
              <a:t>As políticas visam garantir os direitos das pessoas mas a mudança que esperamos é uma sociedade mais equânime, respeitosa e solidária</a:t>
            </a:r>
          </a:p>
          <a:p>
            <a:endParaRPr lang="pt-BR" dirty="0" smtClean="0"/>
          </a:p>
          <a:p>
            <a:r>
              <a:rPr lang="pt-BR" dirty="0" smtClean="0"/>
              <a:t>Assim, atitudes nossas refletem o valor que damos a cada pessoa, e podem facilitar exercício de direitos e possibilidades de inclusão e participação social</a:t>
            </a:r>
          </a:p>
          <a:p>
            <a:endParaRPr lang="pt-BR" dirty="0" smtClean="0"/>
          </a:p>
          <a:p>
            <a:r>
              <a:rPr lang="pt-BR" dirty="0" smtClean="0"/>
              <a:t>Muitos comportamentos são adotados na sociedade,  por refletir conhecimentos parciais ou discriminatórias </a:t>
            </a:r>
          </a:p>
          <a:p>
            <a:endParaRPr lang="pt-BR" dirty="0" smtClean="0"/>
          </a:p>
          <a:p>
            <a:r>
              <a:rPr lang="pt-BR" dirty="0" smtClean="0"/>
              <a:t>Há muita ignorância sobre atitudes e comportamentos mais adequados. Muitas delas poderiam ser modificadas a partir de convivência mais plena com estas pessoas</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chamar</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latin typeface="Arial" pitchFamily="34" charset="0"/>
                <a:cs typeface="Arial" pitchFamily="34" charset="0"/>
              </a:rPr>
              <a:t>Prefira usar o termo hoje mundialmente aceito: “pessoa com deficiência (física, auditiva, visual ou intelectual)”, em vez de “portador de deficiência”, “pessoa com necessidades especiais” ou “portador de necessidades especiais”;</a:t>
            </a:r>
          </a:p>
          <a:p>
            <a:endParaRPr lang="pt-BR" dirty="0" smtClean="0">
              <a:latin typeface="Arial" pitchFamily="34" charset="0"/>
              <a:cs typeface="Arial" pitchFamily="34" charset="0"/>
            </a:endParaRPr>
          </a:p>
          <a:p>
            <a:r>
              <a:rPr lang="pt-BR" dirty="0" smtClean="0">
                <a:latin typeface="Arial" pitchFamily="34" charset="0"/>
                <a:cs typeface="Arial" pitchFamily="34" charset="0"/>
              </a:rPr>
              <a:t>Os termos ”cego” e “surdo” podem ser utilizados;</a:t>
            </a:r>
          </a:p>
          <a:p>
            <a:endParaRPr lang="pt-BR" dirty="0" smtClean="0">
              <a:latin typeface="Arial" pitchFamily="34" charset="0"/>
              <a:cs typeface="Arial" pitchFamily="34" charset="0"/>
            </a:endParaRPr>
          </a:p>
          <a:p>
            <a:r>
              <a:rPr lang="pt-BR" dirty="0" smtClean="0">
                <a:latin typeface="Arial" pitchFamily="34" charset="0"/>
                <a:cs typeface="Arial" pitchFamily="34" charset="0"/>
              </a:rPr>
              <a:t>Jamais utilizar termos pejorativos ou depreciativos como “deficiente”, “aleijado”, “inválido”, “mongol”, “excepcional”, “retardado”, “incapaz”, “defeituoso” etc.</a:t>
            </a:r>
          </a:p>
          <a:p>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764704"/>
            <a:ext cx="8229600" cy="1066800"/>
          </a:xfrm>
        </p:spPr>
        <p:txBody>
          <a:bodyPr/>
          <a:lstStyle/>
          <a:p>
            <a:r>
              <a:rPr lang="pt-BR" dirty="0" smtClean="0"/>
              <a:t>Pessoa com Deficiência </a:t>
            </a:r>
            <a:r>
              <a:rPr lang="pt-BR" dirty="0" err="1" smtClean="0"/>
              <a:t>fisica</a:t>
            </a:r>
            <a:endParaRPr lang="pt-BR" dirty="0"/>
          </a:p>
        </p:txBody>
      </p:sp>
      <p:sp>
        <p:nvSpPr>
          <p:cNvPr id="3" name="Espaço Reservado para Conteúdo 2"/>
          <p:cNvSpPr>
            <a:spLocks noGrp="1"/>
          </p:cNvSpPr>
          <p:nvPr>
            <p:ph idx="1"/>
          </p:nvPr>
        </p:nvSpPr>
        <p:spPr>
          <a:xfrm>
            <a:off x="457200" y="1772816"/>
            <a:ext cx="8229600" cy="5085184"/>
          </a:xfrm>
        </p:spPr>
        <p:txBody>
          <a:bodyPr>
            <a:normAutofit/>
          </a:bodyPr>
          <a:lstStyle/>
          <a:p>
            <a:r>
              <a:rPr lang="pt-BR" dirty="0" smtClean="0">
                <a:latin typeface="Arial" pitchFamily="34" charset="0"/>
                <a:cs typeface="Arial" pitchFamily="34" charset="0"/>
              </a:rPr>
              <a:t>Se </a:t>
            </a:r>
            <a:r>
              <a:rPr lang="pt-BR" dirty="0" smtClean="0">
                <a:latin typeface="Arial" pitchFamily="34" charset="0"/>
                <a:cs typeface="Arial" pitchFamily="34" charset="0"/>
              </a:rPr>
              <a:t>parar para conversar com alguém, lembre-se de virar a cadeira de frente para que a pessoa também possa participar da conversa.</a:t>
            </a:r>
          </a:p>
          <a:p>
            <a:endParaRPr lang="pt-BR" dirty="0" smtClean="0">
              <a:latin typeface="Arial" pitchFamily="34" charset="0"/>
              <a:cs typeface="Arial" pitchFamily="34" charset="0"/>
            </a:endParaRPr>
          </a:p>
          <a:p>
            <a:r>
              <a:rPr lang="pt-BR" dirty="0" smtClean="0">
                <a:latin typeface="Arial" pitchFamily="34" charset="0"/>
                <a:cs typeface="Arial" pitchFamily="34" charset="0"/>
              </a:rPr>
              <a:t>Mantenha </a:t>
            </a:r>
            <a:r>
              <a:rPr lang="pt-BR" dirty="0" smtClean="0">
                <a:latin typeface="Arial" pitchFamily="34" charset="0"/>
                <a:cs typeface="Arial" pitchFamily="34" charset="0"/>
              </a:rPr>
              <a:t>as muletas ou bengalas sempre próximas à pessoa com </a:t>
            </a:r>
            <a:r>
              <a:rPr lang="pt-BR" dirty="0" smtClean="0">
                <a:latin typeface="Arial" pitchFamily="34" charset="0"/>
                <a:cs typeface="Arial" pitchFamily="34" charset="0"/>
              </a:rPr>
              <a:t>deficiência</a:t>
            </a:r>
          </a:p>
          <a:p>
            <a:endParaRPr lang="pt-BR" dirty="0" smtClean="0">
              <a:latin typeface="Arial" pitchFamily="34" charset="0"/>
              <a:cs typeface="Arial" pitchFamily="34" charset="0"/>
            </a:endParaRPr>
          </a:p>
          <a:p>
            <a:r>
              <a:rPr lang="pt-BR" dirty="0" smtClean="0">
                <a:latin typeface="Arial" pitchFamily="34" charset="0"/>
                <a:cs typeface="Arial" pitchFamily="34" charset="0"/>
              </a:rPr>
              <a:t>Não se acanhe em usar termos como “andar” e “correr”. As pessoas com deficiência física empregam naturalmente essas mesmas palavras.</a:t>
            </a:r>
          </a:p>
          <a:p>
            <a:endParaRPr lang="pt-BR" dirty="0" smtClean="0">
              <a:latin typeface="Arial" pitchFamily="34" charset="0"/>
              <a:cs typeface="Arial" pitchFamily="34" charset="0"/>
            </a:endParaRPr>
          </a:p>
          <a:p>
            <a:endParaRPr lang="pt-B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098" name="Picture 2"/>
          <p:cNvPicPr>
            <a:picLocks noGrp="1" noChangeAspect="1" noChangeArrowheads="1"/>
          </p:cNvPicPr>
          <p:nvPr>
            <p:ph idx="1"/>
          </p:nvPr>
        </p:nvPicPr>
        <p:blipFill>
          <a:blip r:embed="rId2" cstate="print"/>
          <a:srcRect/>
          <a:stretch>
            <a:fillRect/>
          </a:stretch>
        </p:blipFill>
        <p:spPr bwMode="auto">
          <a:xfrm>
            <a:off x="1010059" y="1916832"/>
            <a:ext cx="7090333" cy="4966163"/>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Pessoa com deficiência visual(1)</a:t>
            </a:r>
            <a:endParaRPr lang="pt-BR" dirty="0"/>
          </a:p>
        </p:txBody>
      </p:sp>
      <p:sp>
        <p:nvSpPr>
          <p:cNvPr id="3" name="Espaço Reservado para Conteúdo 2"/>
          <p:cNvSpPr>
            <a:spLocks noGrp="1"/>
          </p:cNvSpPr>
          <p:nvPr>
            <p:ph idx="1"/>
          </p:nvPr>
        </p:nvSpPr>
        <p:spPr/>
        <p:txBody>
          <a:bodyPr>
            <a:normAutofit/>
          </a:bodyPr>
          <a:lstStyle/>
          <a:p>
            <a:r>
              <a:rPr lang="pt-BR" dirty="0" smtClean="0">
                <a:latin typeface="Arial" pitchFamily="34" charset="0"/>
                <a:cs typeface="Arial" pitchFamily="34" charset="0"/>
              </a:rPr>
              <a:t>Caso sua ajuda como guia seja aceita, coloque a mão da pessoa no seu cotovelo dobrado. Ela irá acompanhar o movimento do seu corpo enquanto você vai </a:t>
            </a:r>
            <a:r>
              <a:rPr lang="pt-BR" dirty="0" smtClean="0">
                <a:latin typeface="Arial" pitchFamily="34" charset="0"/>
                <a:cs typeface="Arial" pitchFamily="34" charset="0"/>
              </a:rPr>
              <a:t>andando</a:t>
            </a:r>
            <a:endParaRPr lang="pt-BR" dirty="0" smtClean="0">
              <a:latin typeface="Arial" pitchFamily="34" charset="0"/>
              <a:cs typeface="Arial" pitchFamily="34" charset="0"/>
            </a:endParaRPr>
          </a:p>
          <a:p>
            <a:endParaRPr lang="pt-BR" dirty="0" smtClean="0">
              <a:latin typeface="Arial" pitchFamily="34" charset="0"/>
              <a:cs typeface="Arial" pitchFamily="34" charset="0"/>
            </a:endParaRPr>
          </a:p>
          <a:p>
            <a:r>
              <a:rPr lang="pt-BR" dirty="0" smtClean="0">
                <a:latin typeface="Arial" pitchFamily="34" charset="0"/>
                <a:cs typeface="Arial" pitchFamily="34" charset="0"/>
              </a:rPr>
              <a:t>Avise, antecipadamente, sobre a existência de degraus, pisos escorregadios, buracos e outros obstáculos durante o trajeto.</a:t>
            </a:r>
          </a:p>
          <a:p>
            <a:endParaRPr lang="pt-BR" dirty="0" smtClean="0">
              <a:latin typeface="Arial" pitchFamily="34" charset="0"/>
              <a:cs typeface="Arial" pitchFamily="34" charset="0"/>
            </a:endParaRPr>
          </a:p>
          <a:p>
            <a:endParaRPr lang="pt-BR" dirty="0" smtClean="0">
              <a:latin typeface="Arial" pitchFamily="34" charset="0"/>
              <a:cs typeface="Arial" pitchFamily="34" charset="0"/>
            </a:endParaRP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Direitos....sempre foi assim?</a:t>
            </a:r>
            <a:endParaRPr lang="pt-BR" dirty="0"/>
          </a:p>
        </p:txBody>
      </p:sp>
      <p:sp>
        <p:nvSpPr>
          <p:cNvPr id="3" name="Espaço Reservado para Conteúdo 2"/>
          <p:cNvSpPr>
            <a:spLocks noGrp="1"/>
          </p:cNvSpPr>
          <p:nvPr>
            <p:ph idx="1"/>
          </p:nvPr>
        </p:nvSpPr>
        <p:spPr/>
        <p:txBody>
          <a:bodyPr/>
          <a:lstStyle/>
          <a:p>
            <a:r>
              <a:rPr lang="pt-BR" dirty="0" smtClean="0">
                <a:latin typeface="Arial" pitchFamily="34" charset="0"/>
                <a:cs typeface="Arial" pitchFamily="34" charset="0"/>
              </a:rPr>
              <a:t>Foram respeitados?</a:t>
            </a:r>
          </a:p>
          <a:p>
            <a:r>
              <a:rPr lang="pt-BR" dirty="0" smtClean="0">
                <a:latin typeface="Arial" pitchFamily="34" charset="0"/>
                <a:cs typeface="Arial" pitchFamily="34" charset="0"/>
              </a:rPr>
              <a:t>Recebiam mesmo tratamento que as demais pessoas?</a:t>
            </a:r>
          </a:p>
          <a:p>
            <a:r>
              <a:rPr lang="pt-BR" dirty="0" smtClean="0">
                <a:latin typeface="Arial" pitchFamily="34" charset="0"/>
                <a:cs typeface="Arial" pitchFamily="34" charset="0"/>
              </a:rPr>
              <a:t>Falava-se em direitos?</a:t>
            </a:r>
            <a:endParaRPr lang="pt-BR" dirty="0">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Pessoa com deficiência visual (2)</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latin typeface="Arial" pitchFamily="34" charset="0"/>
                <a:cs typeface="Arial" pitchFamily="34" charset="0"/>
              </a:rPr>
              <a:t>Fale </a:t>
            </a:r>
            <a:r>
              <a:rPr lang="pt-BR" dirty="0" smtClean="0">
                <a:latin typeface="Arial" pitchFamily="34" charset="0"/>
                <a:cs typeface="Arial" pitchFamily="34" charset="0"/>
              </a:rPr>
              <a:t>em tom de voz normal. Quando algumas pessoas, sem perceber, falam em tom de voz mais alto quando conversam com pessoas cegas. A menos que ela tenha, também, uma deficiência auditiva que justifique isso, não faz nenhum sentido </a:t>
            </a:r>
            <a:r>
              <a:rPr lang="pt-BR" dirty="0" smtClean="0">
                <a:latin typeface="Arial" pitchFamily="34" charset="0"/>
                <a:cs typeface="Arial" pitchFamily="34" charset="0"/>
              </a:rPr>
              <a:t>gritar</a:t>
            </a:r>
            <a:endParaRPr lang="pt-BR" dirty="0" smtClean="0">
              <a:latin typeface="Arial" pitchFamily="34" charset="0"/>
              <a:cs typeface="Arial" pitchFamily="34" charset="0"/>
            </a:endParaRPr>
          </a:p>
          <a:p>
            <a:endParaRPr lang="pt-BR" dirty="0" smtClean="0">
              <a:latin typeface="Arial" pitchFamily="34" charset="0"/>
              <a:cs typeface="Arial" pitchFamily="34" charset="0"/>
            </a:endParaRPr>
          </a:p>
          <a:p>
            <a:r>
              <a:rPr lang="pt-BR" dirty="0" smtClean="0">
                <a:latin typeface="Arial" pitchFamily="34" charset="0"/>
                <a:cs typeface="Arial" pitchFamily="34" charset="0"/>
              </a:rPr>
              <a:t>Fique à vontade para usar palavras como “veja” e “olhe”, pois as pessoas com deficiência visual as empregam com naturalidade.</a:t>
            </a:r>
          </a:p>
          <a:p>
            <a:endParaRPr lang="pt-BR" dirty="0" smtClean="0">
              <a:latin typeface="Arial" pitchFamily="34" charset="0"/>
              <a:cs typeface="Arial" pitchFamily="34" charset="0"/>
            </a:endParaRPr>
          </a:p>
          <a:p>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a:p>
        </p:txBody>
      </p:sp>
      <p:pic>
        <p:nvPicPr>
          <p:cNvPr id="1026" name="Picture 2"/>
          <p:cNvPicPr>
            <a:picLocks noChangeAspect="1" noChangeArrowheads="1"/>
          </p:cNvPicPr>
          <p:nvPr/>
        </p:nvPicPr>
        <p:blipFill>
          <a:blip r:embed="rId2" cstate="print"/>
          <a:srcRect/>
          <a:stretch>
            <a:fillRect/>
          </a:stretch>
        </p:blipFill>
        <p:spPr bwMode="auto">
          <a:xfrm>
            <a:off x="305113" y="1196752"/>
            <a:ext cx="8671416" cy="4896544"/>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5122" name="Picture 2"/>
          <p:cNvPicPr>
            <a:picLocks noChangeAspect="1" noChangeArrowheads="1"/>
          </p:cNvPicPr>
          <p:nvPr/>
        </p:nvPicPr>
        <p:blipFill>
          <a:blip r:embed="rId2" cstate="print"/>
          <a:srcRect/>
          <a:stretch>
            <a:fillRect/>
          </a:stretch>
        </p:blipFill>
        <p:spPr bwMode="auto">
          <a:xfrm>
            <a:off x="1763688" y="1767720"/>
            <a:ext cx="5544616" cy="4572176"/>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Pessoa com deficiência auditiva (1)</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latin typeface="Arial" pitchFamily="34" charset="0"/>
                <a:cs typeface="Arial" pitchFamily="34" charset="0"/>
              </a:rPr>
              <a:t>Não é correto dizer que alguém é surdo-mudo. Muitas pessoas surdas não falam porque não aprenderam a falar. Algumas fazem a leitura labial, outras não.</a:t>
            </a:r>
          </a:p>
          <a:p>
            <a:pPr>
              <a:buNone/>
            </a:pPr>
            <a:endParaRPr lang="pt-BR" dirty="0" smtClean="0">
              <a:latin typeface="Arial" pitchFamily="34" charset="0"/>
              <a:cs typeface="Arial" pitchFamily="34" charset="0"/>
            </a:endParaRPr>
          </a:p>
          <a:p>
            <a:r>
              <a:rPr lang="pt-BR" dirty="0" smtClean="0">
                <a:latin typeface="Arial" pitchFamily="34" charset="0"/>
                <a:cs typeface="Arial" pitchFamily="34" charset="0"/>
              </a:rPr>
              <a:t>Posicione-se de frente para ela, deixando a boca visível de forma a possibilitar a leitura labial. Evite fazer gestos bruscos ou segurar objetos em frente à boca. Fale de maneira clara, pronunciando bem as palavras, mas sem exagero. Use a sua velocidade normal, a não ser que lhe peçam para falar mais devagar.</a:t>
            </a:r>
          </a:p>
          <a:p>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Pessoa com deficiência auditiva (2)</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latin typeface="Arial" pitchFamily="34" charset="0"/>
                <a:cs typeface="Arial" pitchFamily="34" charset="0"/>
              </a:rPr>
              <a:t>Ao falar com uma pessoa surda, procure não ficar contra a luz, e sim num lugar iluminado.</a:t>
            </a:r>
          </a:p>
          <a:p>
            <a:endParaRPr lang="pt-BR" dirty="0" smtClean="0">
              <a:latin typeface="Arial" pitchFamily="34" charset="0"/>
              <a:cs typeface="Arial" pitchFamily="34" charset="0"/>
            </a:endParaRPr>
          </a:p>
          <a:p>
            <a:r>
              <a:rPr lang="pt-BR" dirty="0" smtClean="0">
                <a:latin typeface="Arial" pitchFamily="34" charset="0"/>
                <a:cs typeface="Arial" pitchFamily="34" charset="0"/>
              </a:rPr>
              <a:t>Seja expressivo, pois as pessoas surdas não podem ouvir mudanças sutis de tom de voz que indicam sentimentos de alegria, tristeza, sarcasmo ou seriedade, e as expressões faciais, os gestos e o movimento do seu corpo são excelentes indicações do que você quer dizer.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Pessoa com deficiência auditiva (3)</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latin typeface="Arial" pitchFamily="34" charset="0"/>
                <a:cs typeface="Arial" pitchFamily="34" charset="0"/>
              </a:rPr>
              <a:t>Enquanto estiver conversando, mantenha sempre contato visual. Se você desviar o olhar, a pessoa surda pode achar que a conversa terminou.</a:t>
            </a:r>
          </a:p>
          <a:p>
            <a:endParaRPr lang="pt-BR" dirty="0" smtClean="0">
              <a:latin typeface="Arial" pitchFamily="34" charset="0"/>
              <a:cs typeface="Arial" pitchFamily="34" charset="0"/>
            </a:endParaRPr>
          </a:p>
          <a:p>
            <a:r>
              <a:rPr lang="pt-BR" dirty="0" smtClean="0">
                <a:latin typeface="Arial" pitchFamily="34" charset="0"/>
                <a:cs typeface="Arial" pitchFamily="34" charset="0"/>
              </a:rPr>
              <a:t>Nem sempre a pessoa surda tem uma boa dicção. Se tiver dificuldade para compreender o que ela está dizendo, não se acanhe em pedir para que repita. Se for necessário, comunique-se por meio de bilhetes. O importante é se comunicar.</a:t>
            </a:r>
          </a:p>
          <a:p>
            <a:endParaRPr lang="pt-BR" dirty="0" smtClean="0">
              <a:latin typeface="Arial" pitchFamily="34" charset="0"/>
              <a:cs typeface="Arial" pitchFamily="34" charset="0"/>
            </a:endParaRPr>
          </a:p>
          <a:p>
            <a:r>
              <a:rPr lang="pt-BR" dirty="0" smtClean="0">
                <a:latin typeface="Arial" pitchFamily="34" charset="0"/>
                <a:cs typeface="Arial" pitchFamily="34" charset="0"/>
              </a:rPr>
              <a:t>Conheça e use o </a:t>
            </a:r>
            <a:r>
              <a:rPr lang="pt-BR" dirty="0" err="1" smtClean="0">
                <a:latin typeface="Arial" pitchFamily="34" charset="0"/>
                <a:cs typeface="Arial" pitchFamily="34" charset="0"/>
              </a:rPr>
              <a:t>hand</a:t>
            </a:r>
            <a:r>
              <a:rPr lang="pt-BR" dirty="0" smtClean="0">
                <a:latin typeface="Arial" pitchFamily="34" charset="0"/>
                <a:cs typeface="Arial" pitchFamily="34" charset="0"/>
              </a:rPr>
              <a:t> </a:t>
            </a:r>
            <a:r>
              <a:rPr lang="pt-BR" dirty="0" err="1" smtClean="0">
                <a:latin typeface="Arial" pitchFamily="34" charset="0"/>
                <a:cs typeface="Arial" pitchFamily="34" charset="0"/>
              </a:rPr>
              <a:t>talk</a:t>
            </a:r>
            <a:r>
              <a:rPr lang="pt-BR" dirty="0" smtClean="0">
                <a:latin typeface="Arial" pitchFamily="34" charset="0"/>
                <a:cs typeface="Arial" pitchFamily="34" charset="0"/>
              </a:rPr>
              <a:t> no seu celular.</a:t>
            </a:r>
          </a:p>
          <a:p>
            <a:endParaRPr lang="pt-B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9514" y="4581128"/>
            <a:ext cx="4735782" cy="201622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763688" y="1340768"/>
            <a:ext cx="4918409"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Pessoa com deficiência intelectual (1)</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latin typeface="Arial" pitchFamily="34" charset="0"/>
                <a:cs typeface="Arial" pitchFamily="34" charset="0"/>
              </a:rPr>
              <a:t>Você deve agir naturalmente ao dirigir-se a uma pessoa com deficiência intelectual.</a:t>
            </a:r>
          </a:p>
          <a:p>
            <a:endParaRPr lang="pt-BR" dirty="0" smtClean="0">
              <a:latin typeface="Arial" pitchFamily="34" charset="0"/>
              <a:cs typeface="Arial" pitchFamily="34" charset="0"/>
            </a:endParaRPr>
          </a:p>
          <a:p>
            <a:r>
              <a:rPr lang="pt-BR" dirty="0" smtClean="0">
                <a:latin typeface="Arial" pitchFamily="34" charset="0"/>
                <a:cs typeface="Arial" pitchFamily="34" charset="0"/>
              </a:rPr>
              <a:t>Trate-a com respeito e consideração. Se for uma criança, trate-a como criança. Se for adolescente, trate-a como adolescente, e se for uma pessoa adulta, trate-a como tal.</a:t>
            </a:r>
          </a:p>
          <a:p>
            <a:endParaRPr lang="pt-BR" dirty="0" smtClean="0">
              <a:latin typeface="Arial" pitchFamily="34" charset="0"/>
              <a:cs typeface="Arial" pitchFamily="34" charset="0"/>
            </a:endParaRPr>
          </a:p>
          <a:p>
            <a:r>
              <a:rPr lang="pt-BR" dirty="0" smtClean="0">
                <a:latin typeface="Arial" pitchFamily="34" charset="0"/>
                <a:cs typeface="Arial" pitchFamily="34" charset="0"/>
              </a:rPr>
              <a:t>Não a ignore. Cumprimente e despeça-se dela normalmente, como faria com qualquer pessoa.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Pessoa com deficiência intelectual </a:t>
            </a:r>
            <a:r>
              <a:rPr lang="pt-BR" dirty="0" smtClean="0"/>
              <a:t>(2)</a:t>
            </a:r>
            <a:endParaRPr lang="pt-BR" dirty="0"/>
          </a:p>
        </p:txBody>
      </p:sp>
      <p:sp>
        <p:nvSpPr>
          <p:cNvPr id="3" name="Espaço Reservado para Conteúdo 2"/>
          <p:cNvSpPr>
            <a:spLocks noGrp="1"/>
          </p:cNvSpPr>
          <p:nvPr>
            <p:ph idx="1"/>
          </p:nvPr>
        </p:nvSpPr>
        <p:spPr/>
        <p:txBody>
          <a:bodyPr>
            <a:normAutofit/>
          </a:bodyPr>
          <a:lstStyle/>
          <a:p>
            <a:pPr algn="just"/>
            <a:r>
              <a:rPr lang="pt-BR" dirty="0" smtClean="0">
                <a:latin typeface="Arial" pitchFamily="34" charset="0"/>
                <a:cs typeface="Arial" pitchFamily="34" charset="0"/>
              </a:rPr>
              <a:t>Não subestime sua inteligência. As pessoas com deficiência intelectual levam mais tempo para aprender, mas podem adquirir muitas habilidades intelectuais e sociais.</a:t>
            </a:r>
          </a:p>
          <a:p>
            <a:endParaRPr lang="pt-B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066800"/>
          </a:xfrm>
        </p:spPr>
        <p:txBody>
          <a:bodyPr/>
          <a:lstStyle/>
          <a:p>
            <a:r>
              <a:rPr lang="pt-BR" dirty="0" smtClean="0"/>
              <a:t>Referencias</a:t>
            </a:r>
            <a:endParaRPr lang="pt-BR" dirty="0"/>
          </a:p>
        </p:txBody>
      </p:sp>
      <p:sp>
        <p:nvSpPr>
          <p:cNvPr id="3" name="Espaço Reservado para Conteúdo 2"/>
          <p:cNvSpPr>
            <a:spLocks noGrp="1"/>
          </p:cNvSpPr>
          <p:nvPr>
            <p:ph idx="1"/>
          </p:nvPr>
        </p:nvSpPr>
        <p:spPr>
          <a:xfrm>
            <a:off x="467544" y="1484784"/>
            <a:ext cx="8229600" cy="5112568"/>
          </a:xfrm>
        </p:spPr>
        <p:txBody>
          <a:bodyPr>
            <a:normAutofit fontScale="77500" lnSpcReduction="20000"/>
          </a:bodyPr>
          <a:lstStyle/>
          <a:p>
            <a:endParaRPr lang="pt-BR" dirty="0" smtClean="0"/>
          </a:p>
          <a:p>
            <a:r>
              <a:rPr lang="pt-BR" dirty="0" smtClean="0">
                <a:latin typeface="Arial" pitchFamily="34" charset="0"/>
                <a:cs typeface="Arial" pitchFamily="34" charset="0"/>
              </a:rPr>
              <a:t>Brasil. Ministério da Saúde. Secretaria de Atenção à Saúde. Departamento de Ações Programáticas Estratégicas. Diretrizes de atenção à pessoa com Síndrome de </a:t>
            </a:r>
            <a:r>
              <a:rPr lang="pt-BR" dirty="0" err="1" smtClean="0">
                <a:latin typeface="Arial" pitchFamily="34" charset="0"/>
                <a:cs typeface="Arial" pitchFamily="34" charset="0"/>
              </a:rPr>
              <a:t>Down</a:t>
            </a:r>
            <a:r>
              <a:rPr lang="pt-BR" dirty="0" smtClean="0">
                <a:latin typeface="Arial" pitchFamily="34" charset="0"/>
                <a:cs typeface="Arial" pitchFamily="34" charset="0"/>
              </a:rPr>
              <a:t> / Ministério da Saúde, Secretaria de Atenção à Saúde, Departamento de Ações Programáticas Estratégicas. – 2. ed. – Brasília : Ministério da Saúde, 2014. </a:t>
            </a:r>
          </a:p>
          <a:p>
            <a:endParaRPr lang="pt-BR" dirty="0" smtClean="0">
              <a:latin typeface="Arial" pitchFamily="34" charset="0"/>
              <a:cs typeface="Arial" pitchFamily="34" charset="0"/>
            </a:endParaRPr>
          </a:p>
          <a:p>
            <a:r>
              <a:rPr lang="pt-BR" dirty="0" smtClean="0">
                <a:latin typeface="Arial" pitchFamily="34" charset="0"/>
                <a:cs typeface="Arial" pitchFamily="34" charset="0"/>
              </a:rPr>
              <a:t>BRASIL. Ministério da Saúde. Secretaria de Atenção à Saúde. Departamento de Ações Programáticas Estratégicas. Política Nacional de Saúde da Pessoa com Deficiência / Ministério da Saúde, Secretaria de Atenção à Saúde, Departamento de Ações Programáticas Estratégicas. – Brasília : Editora do Ministério da Saúde, 2010. 24 p. : il. – (Série B. Textos Básicos de Saúde)</a:t>
            </a:r>
          </a:p>
          <a:p>
            <a:endParaRPr lang="pt-BR" dirty="0" smtClean="0"/>
          </a:p>
          <a:p>
            <a:endParaRPr lang="pt-B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descr="I:\NOVO 2016\aula aprimoramento 2016\pessoa com deficienca.jpg"/>
          <p:cNvPicPr>
            <a:picLocks noChangeAspect="1" noChangeArrowheads="1"/>
          </p:cNvPicPr>
          <p:nvPr/>
        </p:nvPicPr>
        <p:blipFill>
          <a:blip r:embed="rId2" cstate="print"/>
          <a:srcRect/>
          <a:stretch>
            <a:fillRect/>
          </a:stretch>
        </p:blipFill>
        <p:spPr bwMode="auto">
          <a:xfrm>
            <a:off x="6048375" y="5381625"/>
            <a:ext cx="3095625" cy="1476375"/>
          </a:xfrm>
          <a:prstGeom prst="rect">
            <a:avLst/>
          </a:prstGeom>
          <a:noFill/>
        </p:spPr>
      </p:pic>
      <p:sp>
        <p:nvSpPr>
          <p:cNvPr id="2" name="Título 1"/>
          <p:cNvSpPr>
            <a:spLocks noGrp="1"/>
          </p:cNvSpPr>
          <p:nvPr>
            <p:ph type="title"/>
          </p:nvPr>
        </p:nvSpPr>
        <p:spPr>
          <a:xfrm>
            <a:off x="467544" y="836712"/>
            <a:ext cx="8229600" cy="1066800"/>
          </a:xfrm>
        </p:spPr>
        <p:txBody>
          <a:bodyPr/>
          <a:lstStyle/>
          <a:p>
            <a:pPr algn="ctr"/>
            <a:r>
              <a:rPr lang="pt-BR" dirty="0" smtClean="0"/>
              <a:t>BREVE HISTÓRICO</a:t>
            </a:r>
            <a:endParaRPr lang="pt-BR" dirty="0"/>
          </a:p>
        </p:txBody>
      </p:sp>
      <p:sp>
        <p:nvSpPr>
          <p:cNvPr id="3" name="Espaço Reservado para Conteúdo 2"/>
          <p:cNvSpPr>
            <a:spLocks noGrp="1"/>
          </p:cNvSpPr>
          <p:nvPr>
            <p:ph idx="1"/>
          </p:nvPr>
        </p:nvSpPr>
        <p:spPr>
          <a:xfrm>
            <a:off x="467544" y="1700808"/>
            <a:ext cx="8229600" cy="4325112"/>
          </a:xfrm>
        </p:spPr>
        <p:txBody>
          <a:bodyPr>
            <a:normAutofit lnSpcReduction="10000"/>
          </a:bodyPr>
          <a:lstStyle/>
          <a:p>
            <a:r>
              <a:rPr lang="pt-BR" b="1" dirty="0" smtClean="0">
                <a:latin typeface="Arial" pitchFamily="34" charset="0"/>
                <a:cs typeface="Arial" pitchFamily="34" charset="0"/>
              </a:rPr>
              <a:t>Paradigma da institucionalização </a:t>
            </a:r>
            <a:r>
              <a:rPr lang="pt-BR" dirty="0" smtClean="0">
                <a:latin typeface="Arial" pitchFamily="34" charset="0"/>
                <a:cs typeface="Arial" pitchFamily="34" charset="0"/>
              </a:rPr>
              <a:t>– instituição total</a:t>
            </a:r>
          </a:p>
          <a:p>
            <a:r>
              <a:rPr lang="pt-BR" b="1" dirty="0" smtClean="0">
                <a:latin typeface="Arial" pitchFamily="34" charset="0"/>
                <a:cs typeface="Arial" pitchFamily="34" charset="0"/>
              </a:rPr>
              <a:t>Paradigma do serviço </a:t>
            </a:r>
            <a:r>
              <a:rPr lang="pt-BR" dirty="0" smtClean="0">
                <a:latin typeface="Arial" pitchFamily="34" charset="0"/>
                <a:cs typeface="Arial" pitchFamily="34" charset="0"/>
              </a:rPr>
              <a:t>– reabilitação, papel de doente/necessitando de reabilitação </a:t>
            </a:r>
            <a:r>
              <a:rPr lang="pt-BR" dirty="0" err="1" smtClean="0">
                <a:latin typeface="Arial" pitchFamily="34" charset="0"/>
                <a:cs typeface="Arial" pitchFamily="34" charset="0"/>
              </a:rPr>
              <a:t>fisica</a:t>
            </a:r>
            <a:r>
              <a:rPr lang="pt-BR" dirty="0" smtClean="0">
                <a:latin typeface="Arial" pitchFamily="34" charset="0"/>
                <a:cs typeface="Arial" pitchFamily="34" charset="0"/>
              </a:rPr>
              <a:t> – busca-se tratar pelo conhecimento cientifico – ortopedia.Normalização, reinserção social</a:t>
            </a:r>
          </a:p>
          <a:p>
            <a:r>
              <a:rPr lang="pt-BR" b="1" dirty="0" smtClean="0">
                <a:latin typeface="Arial" pitchFamily="34" charset="0"/>
                <a:cs typeface="Arial" pitchFamily="34" charset="0"/>
              </a:rPr>
              <a:t>Paradigma do suporte </a:t>
            </a:r>
            <a:r>
              <a:rPr lang="pt-BR" dirty="0" smtClean="0">
                <a:latin typeface="Arial" pitchFamily="34" charset="0"/>
                <a:cs typeface="Arial" pitchFamily="34" charset="0"/>
              </a:rPr>
              <a:t>– direitos, igualdade, oportunidades iguais, direito à convivência não segregada e ao acesso aos recursos disponíveis aos demais cidadãos (1980-90)</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066800"/>
          </a:xfrm>
        </p:spPr>
        <p:txBody>
          <a:bodyPr/>
          <a:lstStyle/>
          <a:p>
            <a:r>
              <a:rPr lang="pt-BR" dirty="0" smtClean="0"/>
              <a:t>Referencias</a:t>
            </a:r>
            <a:endParaRPr lang="pt-BR" dirty="0"/>
          </a:p>
        </p:txBody>
      </p:sp>
      <p:sp>
        <p:nvSpPr>
          <p:cNvPr id="3" name="Espaço Reservado para Conteúdo 2"/>
          <p:cNvSpPr>
            <a:spLocks noGrp="1"/>
          </p:cNvSpPr>
          <p:nvPr>
            <p:ph idx="1"/>
          </p:nvPr>
        </p:nvSpPr>
        <p:spPr>
          <a:xfrm>
            <a:off x="467544" y="1124744"/>
            <a:ext cx="8229600" cy="5472608"/>
          </a:xfrm>
        </p:spPr>
        <p:txBody>
          <a:bodyPr>
            <a:noAutofit/>
          </a:bodyPr>
          <a:lstStyle/>
          <a:p>
            <a:endParaRPr lang="pt-BR" sz="1800" dirty="0" smtClean="0"/>
          </a:p>
          <a:p>
            <a:r>
              <a:rPr lang="pt-BR" sz="2300" dirty="0" smtClean="0">
                <a:latin typeface="Arial" pitchFamily="34" charset="0"/>
                <a:cs typeface="Arial" pitchFamily="34" charset="0"/>
              </a:rPr>
              <a:t>Cartilha do Censo 2010 – Pessoas com Deficiência / Luiza Maria Borges Oliveira / Secretaria de Direitos Humanos da Presidência da República (SDH/PR) / Secretaria Nacional de Promoção dos Direitos da Pessoa com Deficiência (SNPD) / Coordenação-Geral do Sistema de Informações sobre a Pessoa com Deficiência; Brasília : SDH-PR/SNPD, 2012.</a:t>
            </a:r>
          </a:p>
          <a:p>
            <a:endParaRPr lang="pt-BR" sz="2300" dirty="0" smtClean="0">
              <a:latin typeface="Arial" pitchFamily="34" charset="0"/>
              <a:cs typeface="Arial" pitchFamily="34" charset="0"/>
            </a:endParaRPr>
          </a:p>
          <a:p>
            <a:r>
              <a:rPr lang="pt-BR" sz="2300" dirty="0" smtClean="0">
                <a:latin typeface="Arial" pitchFamily="34" charset="0"/>
                <a:cs typeface="Arial" pitchFamily="34" charset="0"/>
              </a:rPr>
              <a:t>DEFICIÊNCIA, Viver sem Limite – Plano Nacional dos Direitos da Pessoa com / Secretaria de Direitos Humanos da Presidência da República (SDH/PR) / Secretaria Nacional de Promoção dos Direitos da Pessoa com Deficiência (SNPD) • VIVER SEM LIMITE – Plano Nacional dos Direitos da Pessoa com Deficiência : SDH-PR/SNPD, 2013.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066800"/>
          </a:xfrm>
        </p:spPr>
        <p:txBody>
          <a:bodyPr/>
          <a:lstStyle/>
          <a:p>
            <a:r>
              <a:rPr lang="pt-BR" dirty="0" smtClean="0"/>
              <a:t>Referencias</a:t>
            </a:r>
            <a:endParaRPr lang="pt-BR" dirty="0"/>
          </a:p>
        </p:txBody>
      </p:sp>
      <p:sp>
        <p:nvSpPr>
          <p:cNvPr id="3" name="Espaço Reservado para Conteúdo 2"/>
          <p:cNvSpPr>
            <a:spLocks noGrp="1"/>
          </p:cNvSpPr>
          <p:nvPr>
            <p:ph idx="1"/>
          </p:nvPr>
        </p:nvSpPr>
        <p:spPr>
          <a:xfrm>
            <a:off x="467544" y="1484784"/>
            <a:ext cx="8229600" cy="5112568"/>
          </a:xfrm>
        </p:spPr>
        <p:txBody>
          <a:bodyPr>
            <a:normAutofit fontScale="77500" lnSpcReduction="20000"/>
          </a:bodyPr>
          <a:lstStyle/>
          <a:p>
            <a:r>
              <a:rPr lang="pt-BR" dirty="0" smtClean="0">
                <a:latin typeface="Arial" pitchFamily="34" charset="0"/>
                <a:cs typeface="Arial" pitchFamily="34" charset="0"/>
              </a:rPr>
              <a:t>BRASIL. Secretaria de Direitos Humanos. Avanços das </a:t>
            </a:r>
            <a:r>
              <a:rPr lang="pt-BR" dirty="0" err="1" smtClean="0">
                <a:latin typeface="Arial" pitchFamily="34" charset="0"/>
                <a:cs typeface="Arial" pitchFamily="34" charset="0"/>
              </a:rPr>
              <a:t>Politicas</a:t>
            </a:r>
            <a:r>
              <a:rPr lang="pt-BR" dirty="0" smtClean="0">
                <a:latin typeface="Arial" pitchFamily="34" charset="0"/>
                <a:cs typeface="Arial" pitchFamily="34" charset="0"/>
              </a:rPr>
              <a:t> Publicas para pessoas com </a:t>
            </a:r>
            <a:r>
              <a:rPr lang="pt-BR" dirty="0" err="1" smtClean="0">
                <a:latin typeface="Arial" pitchFamily="34" charset="0"/>
                <a:cs typeface="Arial" pitchFamily="34" charset="0"/>
              </a:rPr>
              <a:t>deficiencia</a:t>
            </a:r>
            <a:r>
              <a:rPr lang="pt-BR" dirty="0" smtClean="0">
                <a:latin typeface="Arial" pitchFamily="34" charset="0"/>
                <a:cs typeface="Arial" pitchFamily="34" charset="0"/>
              </a:rPr>
              <a:t>: uma analise a partir das conferencias nacionais. </a:t>
            </a:r>
            <a:r>
              <a:rPr lang="pt-BR" dirty="0" err="1" smtClean="0">
                <a:latin typeface="Arial" pitchFamily="34" charset="0"/>
                <a:cs typeface="Arial" pitchFamily="34" charset="0"/>
              </a:rPr>
              <a:t>Brasilia</a:t>
            </a:r>
            <a:r>
              <a:rPr lang="pt-BR" dirty="0" smtClean="0">
                <a:latin typeface="Arial" pitchFamily="34" charset="0"/>
                <a:cs typeface="Arial" pitchFamily="34" charset="0"/>
              </a:rPr>
              <a:t>, 2012.</a:t>
            </a:r>
          </a:p>
          <a:p>
            <a:endParaRPr lang="pt-BR" dirty="0" smtClean="0">
              <a:latin typeface="Arial" pitchFamily="34" charset="0"/>
              <a:cs typeface="Arial" pitchFamily="34" charset="0"/>
            </a:endParaRPr>
          </a:p>
          <a:p>
            <a:r>
              <a:rPr lang="pt-BR" dirty="0" smtClean="0">
                <a:latin typeface="Arial" pitchFamily="34" charset="0"/>
                <a:cs typeface="Arial" pitchFamily="34" charset="0"/>
              </a:rPr>
              <a:t>BRASIL. Secretaria de Direitos Humanos, Secretaria Nacional de Promoção dos Direitos da Pessoa com Deficiência. Convenção sobre os Direitos das Pessoas com Deficiência (2007). Convenção sobre os Direitos das Pessoas com Deficiência: Protocolo Facultativo à Convenção sobre os Direitos das Pessoas com Deficiência: decreto legislativo nº 186, de 09 de julho de 2008: decreto nº 6.949, de 25 de agosto de 2009. -- 4. ed., rev. e atual. –, Brasília: 2011. </a:t>
            </a:r>
          </a:p>
          <a:p>
            <a:endParaRPr lang="pt-BR" dirty="0" smtClean="0">
              <a:latin typeface="Arial" pitchFamily="34" charset="0"/>
              <a:cs typeface="Arial" pitchFamily="34" charset="0"/>
            </a:endParaRPr>
          </a:p>
          <a:p>
            <a:r>
              <a:rPr lang="pt-BR" dirty="0" smtClean="0">
                <a:latin typeface="Arial" pitchFamily="34" charset="0"/>
                <a:cs typeface="Arial" pitchFamily="34" charset="0"/>
              </a:rPr>
              <a:t>BRASIL. Secretaria de Direitos Humanos. Avanços das Políticas Publicas para pessoas com deficiência: uma analise a partir das conferencias nacionais. Brasília, 2012.</a:t>
            </a:r>
          </a:p>
          <a:p>
            <a:endParaRPr lang="pt-BR"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066800"/>
          </a:xfrm>
        </p:spPr>
        <p:txBody>
          <a:bodyPr/>
          <a:lstStyle/>
          <a:p>
            <a:r>
              <a:rPr lang="pt-BR" dirty="0" smtClean="0"/>
              <a:t>Referencias</a:t>
            </a:r>
            <a:endParaRPr lang="pt-BR" dirty="0"/>
          </a:p>
        </p:txBody>
      </p:sp>
      <p:sp>
        <p:nvSpPr>
          <p:cNvPr id="3" name="Espaço Reservado para Conteúdo 2"/>
          <p:cNvSpPr>
            <a:spLocks noGrp="1"/>
          </p:cNvSpPr>
          <p:nvPr>
            <p:ph idx="1"/>
          </p:nvPr>
        </p:nvSpPr>
        <p:spPr>
          <a:xfrm>
            <a:off x="467544" y="1484784"/>
            <a:ext cx="8229600" cy="5112568"/>
          </a:xfrm>
        </p:spPr>
        <p:txBody>
          <a:bodyPr>
            <a:normAutofit fontScale="77500" lnSpcReduction="20000"/>
          </a:bodyPr>
          <a:lstStyle/>
          <a:p>
            <a:r>
              <a:rPr lang="pt-BR" dirty="0" smtClean="0">
                <a:latin typeface="Arial" pitchFamily="34" charset="0"/>
                <a:cs typeface="Arial" pitchFamily="34" charset="0"/>
              </a:rPr>
              <a:t>BRASIL. Secretaria de Direitos Humanos. Avanços das Políticas Publicas para pessoas com deficiência: uma analise a partir das conferencias nacionais. Brasília, 2012.</a:t>
            </a:r>
          </a:p>
          <a:p>
            <a:endParaRPr lang="pt-BR" dirty="0" smtClean="0">
              <a:latin typeface="Arial" pitchFamily="34" charset="0"/>
              <a:cs typeface="Arial" pitchFamily="34" charset="0"/>
            </a:endParaRPr>
          </a:p>
          <a:p>
            <a:r>
              <a:rPr lang="pt-BR" dirty="0" smtClean="0">
                <a:latin typeface="Arial" pitchFamily="34" charset="0"/>
                <a:cs typeface="Arial" pitchFamily="34" charset="0"/>
              </a:rPr>
              <a:t>Cartilha IBDD dos direitos da pessoa com deficiência / [pesquisa e texto IBDD]. - 2.ed. [rev. e atualizada]. - Rio de Janeiro : IBDD, 2009. </a:t>
            </a:r>
          </a:p>
          <a:p>
            <a:endParaRPr lang="pt-BR" dirty="0" smtClean="0">
              <a:latin typeface="Arial" pitchFamily="34" charset="0"/>
              <a:cs typeface="Arial" pitchFamily="34" charset="0"/>
            </a:endParaRPr>
          </a:p>
          <a:p>
            <a:r>
              <a:rPr lang="pt-BR" dirty="0" smtClean="0">
                <a:latin typeface="Arial" pitchFamily="34" charset="0"/>
                <a:cs typeface="Arial" pitchFamily="34" charset="0"/>
              </a:rPr>
              <a:t>FEBRABAN. Pessoas com deficiência - direitos e deveres: </a:t>
            </a:r>
            <a:r>
              <a:rPr lang="pt-BR" dirty="0" err="1" smtClean="0">
                <a:latin typeface="Arial" pitchFamily="34" charset="0"/>
                <a:cs typeface="Arial" pitchFamily="34" charset="0"/>
              </a:rPr>
              <a:t>Febraban</a:t>
            </a:r>
            <a:r>
              <a:rPr lang="pt-BR" dirty="0" smtClean="0">
                <a:latin typeface="Arial" pitchFamily="34" charset="0"/>
                <a:cs typeface="Arial" pitchFamily="34" charset="0"/>
              </a:rPr>
              <a:t> - Federação Brasileira de Bancos, 2006</a:t>
            </a:r>
          </a:p>
          <a:p>
            <a:endParaRPr lang="pt-BR" dirty="0" smtClean="0">
              <a:latin typeface="Arial" pitchFamily="34" charset="0"/>
              <a:cs typeface="Arial" pitchFamily="34" charset="0"/>
            </a:endParaRPr>
          </a:p>
          <a:p>
            <a:r>
              <a:rPr lang="pt-BR" dirty="0" smtClean="0">
                <a:latin typeface="Arial" pitchFamily="34" charset="0"/>
                <a:cs typeface="Arial" pitchFamily="34" charset="0"/>
              </a:rPr>
              <a:t>ORGANIZAÇÃO DAS NAÇÕES UNIDAS. RESOLUÇÃO ONU N° 2.542 DE 1975 Declaração dos Direitos das Pessoas Portadoras de Deficiências.</a:t>
            </a:r>
          </a:p>
          <a:p>
            <a:endParaRPr lang="pt-BR" dirty="0" smtClean="0">
              <a:latin typeface="Arial" pitchFamily="34" charset="0"/>
              <a:cs typeface="Arial" pitchFamily="34" charset="0"/>
            </a:endParaRPr>
          </a:p>
          <a:p>
            <a:r>
              <a:rPr lang="pt-BR" dirty="0" smtClean="0">
                <a:latin typeface="Arial" pitchFamily="34" charset="0"/>
                <a:cs typeface="Arial" pitchFamily="34" charset="0"/>
              </a:rPr>
              <a:t>Secretaria Nacional de Promoção dos Direitos da Pessoa com Deficiência. http://www.pessoacomdeficiencia.gov.br/</a:t>
            </a:r>
          </a:p>
          <a:p>
            <a:endParaRPr lang="pt-B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Síntese paradigmas</a:t>
            </a:r>
            <a:br>
              <a:rPr lang="pt-BR" dirty="0" smtClean="0"/>
            </a:br>
            <a:endParaRPr lang="pt-BR" dirty="0"/>
          </a:p>
        </p:txBody>
      </p:sp>
      <p:sp>
        <p:nvSpPr>
          <p:cNvPr id="3" name="Espaço Reservado para Conteúdo 2"/>
          <p:cNvSpPr>
            <a:spLocks noGrp="1"/>
          </p:cNvSpPr>
          <p:nvPr>
            <p:ph idx="1"/>
          </p:nvPr>
        </p:nvSpPr>
        <p:spPr/>
        <p:txBody>
          <a:bodyPr>
            <a:normAutofit/>
          </a:bodyPr>
          <a:lstStyle/>
          <a:p>
            <a:r>
              <a:rPr lang="pt-BR" sz="3600" dirty="0" smtClean="0">
                <a:latin typeface="Arial" pitchFamily="34" charset="0"/>
                <a:cs typeface="Arial" pitchFamily="34" charset="0"/>
              </a:rPr>
              <a:t>Institucionalização</a:t>
            </a:r>
          </a:p>
          <a:p>
            <a:r>
              <a:rPr lang="pt-BR" sz="3600" dirty="0" smtClean="0">
                <a:latin typeface="Arial" pitchFamily="34" charset="0"/>
                <a:cs typeface="Arial" pitchFamily="34" charset="0"/>
              </a:rPr>
              <a:t>Serviço – normalização</a:t>
            </a:r>
          </a:p>
          <a:p>
            <a:r>
              <a:rPr lang="pt-BR" sz="3600" dirty="0" smtClean="0">
                <a:latin typeface="Arial" pitchFamily="34" charset="0"/>
                <a:cs typeface="Arial" pitchFamily="34" charset="0"/>
              </a:rPr>
              <a:t>Suporte – direitos </a:t>
            </a:r>
          </a:p>
          <a:p>
            <a:pPr>
              <a:buNone/>
            </a:pPr>
            <a:endParaRPr lang="pt-BR" sz="3600" dirty="0" smtClean="0">
              <a:latin typeface="Arial" pitchFamily="34" charset="0"/>
              <a:cs typeface="Arial" pitchFamily="34" charset="0"/>
            </a:endParaRPr>
          </a:p>
          <a:p>
            <a:pPr>
              <a:buNone/>
            </a:pPr>
            <a:r>
              <a:rPr lang="pt-BR" sz="3600" dirty="0" smtClean="0">
                <a:latin typeface="Arial" pitchFamily="34" charset="0"/>
                <a:cs typeface="Arial" pitchFamily="34" charset="0"/>
              </a:rPr>
              <a:t>Como acham que é hoje?</a:t>
            </a:r>
            <a:endParaRPr lang="pt-BR" sz="3600" dirty="0">
              <a:latin typeface="Arial" pitchFamily="34" charset="0"/>
              <a:cs typeface="Arial" pitchFamily="34" charset="0"/>
            </a:endParaRPr>
          </a:p>
        </p:txBody>
      </p:sp>
      <p:pic>
        <p:nvPicPr>
          <p:cNvPr id="50177" name="Picture 1" descr="I:\NOVO 2016\aula aprimoramento 2016\pessoa com deficienca.jpg"/>
          <p:cNvPicPr>
            <a:picLocks noChangeAspect="1" noChangeArrowheads="1"/>
          </p:cNvPicPr>
          <p:nvPr/>
        </p:nvPicPr>
        <p:blipFill>
          <a:blip r:embed="rId2" cstate="print"/>
          <a:srcRect/>
          <a:stretch>
            <a:fillRect/>
          </a:stretch>
        </p:blipFill>
        <p:spPr bwMode="auto">
          <a:xfrm>
            <a:off x="6048375" y="5381625"/>
            <a:ext cx="3095625" cy="14763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066800"/>
          </a:xfrm>
        </p:spPr>
        <p:txBody>
          <a:bodyPr/>
          <a:lstStyle/>
          <a:p>
            <a:pPr algn="ctr"/>
            <a:r>
              <a:rPr lang="pt-BR" dirty="0" smtClean="0"/>
              <a:t>MARCOS HISTÓRICOS</a:t>
            </a:r>
            <a:endParaRPr lang="pt-BR" dirty="0"/>
          </a:p>
        </p:txBody>
      </p:sp>
      <p:sp>
        <p:nvSpPr>
          <p:cNvPr id="3" name="Espaço Reservado para Conteúdo 2"/>
          <p:cNvSpPr>
            <a:spLocks noGrp="1"/>
          </p:cNvSpPr>
          <p:nvPr>
            <p:ph idx="1"/>
          </p:nvPr>
        </p:nvSpPr>
        <p:spPr>
          <a:xfrm>
            <a:off x="467544" y="1844824"/>
            <a:ext cx="8229600" cy="5013176"/>
          </a:xfrm>
        </p:spPr>
        <p:txBody>
          <a:bodyPr>
            <a:normAutofit fontScale="92500"/>
          </a:bodyPr>
          <a:lstStyle/>
          <a:p>
            <a:endParaRPr lang="pt-BR" dirty="0" smtClean="0"/>
          </a:p>
          <a:p>
            <a:r>
              <a:rPr lang="pt-BR" dirty="0" smtClean="0">
                <a:latin typeface="Arial" pitchFamily="34" charset="0"/>
                <a:cs typeface="Arial" pitchFamily="34" charset="0"/>
              </a:rPr>
              <a:t>Década de 60 –estreita relação entre as limitações que as pessoas com deficiência experimentam, a estrutura do meio ambiente e as atitudes da comunidade</a:t>
            </a:r>
          </a:p>
          <a:p>
            <a:r>
              <a:rPr lang="pt-BR" dirty="0" smtClean="0">
                <a:latin typeface="Arial" pitchFamily="34" charset="0"/>
                <a:cs typeface="Arial" pitchFamily="34" charset="0"/>
              </a:rPr>
              <a:t>1981ONU - Ano Internacional da Pessoa Deficiente</a:t>
            </a:r>
          </a:p>
          <a:p>
            <a:r>
              <a:rPr lang="pt-BR" dirty="0" smtClean="0">
                <a:latin typeface="Arial" pitchFamily="34" charset="0"/>
                <a:cs typeface="Arial" pitchFamily="34" charset="0"/>
              </a:rPr>
              <a:t>Década de 80 - Movimentos sociais</a:t>
            </a:r>
          </a:p>
          <a:p>
            <a:r>
              <a:rPr lang="pt-BR" dirty="0" smtClean="0">
                <a:latin typeface="Arial" pitchFamily="34" charset="0"/>
                <a:cs typeface="Arial" pitchFamily="34" charset="0"/>
              </a:rPr>
              <a:t>Constituição Brasileira (1988)</a:t>
            </a:r>
          </a:p>
          <a:p>
            <a:pPr lvl="1"/>
            <a:r>
              <a:rPr lang="pt-BR" dirty="0" smtClean="0">
                <a:latin typeface="Arial" pitchFamily="34" charset="0"/>
                <a:cs typeface="Arial" pitchFamily="34" charset="0"/>
              </a:rPr>
              <a:t>artigo 23, capítulo II: “é competência comum da União, Estados, Distrito Federal e Municípios, cuidar da saúde e assistência públicas, da proteção e garantia das pessoas portadoras de deficiências.”</a:t>
            </a:r>
          </a:p>
          <a:p>
            <a:pPr lvl="1"/>
            <a:endParaRPr lang="pt-BR" dirty="0" smtClean="0">
              <a:latin typeface="Arial" pitchFamily="34" charset="0"/>
              <a:cs typeface="Arial" pitchFamily="34" charset="0"/>
            </a:endParaRPr>
          </a:p>
          <a:p>
            <a:endParaRPr lang="pt-BR" dirty="0" smtClean="0"/>
          </a:p>
          <a:p>
            <a:endParaRPr lang="pt-BR" dirty="0" smtClean="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066800"/>
          </a:xfrm>
        </p:spPr>
        <p:txBody>
          <a:bodyPr/>
          <a:lstStyle/>
          <a:p>
            <a:pPr algn="ctr"/>
            <a:r>
              <a:rPr lang="pt-BR" dirty="0" smtClean="0"/>
              <a:t>MARCOS HISTÓRICOS</a:t>
            </a:r>
            <a:endParaRPr lang="pt-BR" dirty="0"/>
          </a:p>
        </p:txBody>
      </p:sp>
      <p:sp>
        <p:nvSpPr>
          <p:cNvPr id="3" name="Espaço Reservado para Conteúdo 2"/>
          <p:cNvSpPr>
            <a:spLocks noGrp="1"/>
          </p:cNvSpPr>
          <p:nvPr>
            <p:ph idx="1"/>
          </p:nvPr>
        </p:nvSpPr>
        <p:spPr>
          <a:xfrm>
            <a:off x="467544" y="1844824"/>
            <a:ext cx="8229600" cy="5013176"/>
          </a:xfrm>
        </p:spPr>
        <p:txBody>
          <a:bodyPr>
            <a:normAutofit/>
          </a:bodyPr>
          <a:lstStyle/>
          <a:p>
            <a:endParaRPr lang="pt-BR" dirty="0" smtClean="0"/>
          </a:p>
          <a:p>
            <a:r>
              <a:rPr lang="pt-BR" dirty="0" smtClean="0">
                <a:latin typeface="Arial" pitchFamily="34" charset="0"/>
                <a:cs typeface="Arial" pitchFamily="34" charset="0"/>
              </a:rPr>
              <a:t>Convenção sobre os Direitos das Pessoas com Deficiência  - ONU – 2006</a:t>
            </a:r>
          </a:p>
          <a:p>
            <a:pPr lvl="1"/>
            <a:r>
              <a:rPr lang="pt-BR" dirty="0" smtClean="0">
                <a:latin typeface="Arial" pitchFamily="34" charset="0"/>
                <a:cs typeface="Arial" pitchFamily="34" charset="0"/>
              </a:rPr>
              <a:t>Avanço – modelo médico para modelo social</a:t>
            </a:r>
          </a:p>
          <a:p>
            <a:pPr lvl="1"/>
            <a:r>
              <a:rPr lang="pt-BR" dirty="0" smtClean="0">
                <a:latin typeface="Arial" pitchFamily="34" charset="0"/>
                <a:cs typeface="Arial" pitchFamily="34" charset="0"/>
              </a:rPr>
              <a:t>Considera contexto, ambiente</a:t>
            </a:r>
          </a:p>
          <a:p>
            <a:pPr lvl="1"/>
            <a:r>
              <a:rPr lang="pt-BR" dirty="0" smtClean="0">
                <a:latin typeface="Arial" pitchFamily="34" charset="0"/>
                <a:cs typeface="Arial" pitchFamily="34" charset="0"/>
              </a:rPr>
              <a:t>Utiliza modelo da CIF (classificação internacional de funcionalidade)</a:t>
            </a:r>
          </a:p>
          <a:p>
            <a:endParaRPr lang="pt-BR" dirty="0" smtClean="0"/>
          </a:p>
          <a:p>
            <a:endParaRPr lang="pt-BR" dirty="0" smtClean="0"/>
          </a:p>
          <a:p>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152128"/>
          </a:xfrm>
        </p:spPr>
        <p:txBody>
          <a:bodyPr>
            <a:normAutofit fontScale="90000"/>
          </a:bodyPr>
          <a:lstStyle/>
          <a:p>
            <a:pPr algn="ctr"/>
            <a:r>
              <a:rPr lang="pt-BR" dirty="0" smtClean="0"/>
              <a:t>Pessoa com deficiência e direitos</a:t>
            </a:r>
            <a:br>
              <a:rPr lang="pt-BR" dirty="0" smtClean="0"/>
            </a:br>
            <a:r>
              <a:rPr lang="pt-BR" dirty="0" smtClean="0"/>
              <a:t>exemplos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latin typeface="Arial" pitchFamily="34" charset="0"/>
                <a:cs typeface="Arial" pitchFamily="34" charset="0"/>
              </a:rPr>
              <a:t>1989 - Lei nº 7.853/89 - sobre o apoio às pessoas com deficiência e sua integração social</a:t>
            </a:r>
          </a:p>
          <a:p>
            <a:r>
              <a:rPr lang="pt-BR" dirty="0" smtClean="0">
                <a:latin typeface="Arial" pitchFamily="34" charset="0"/>
                <a:cs typeface="Arial" pitchFamily="34" charset="0"/>
              </a:rPr>
              <a:t>1990 - Lei nº 8.080/90 - Lei Orgânica da Saúde</a:t>
            </a:r>
          </a:p>
          <a:p>
            <a:r>
              <a:rPr lang="pt-BR" dirty="0" smtClean="0">
                <a:latin typeface="Arial" pitchFamily="34" charset="0"/>
                <a:cs typeface="Arial" pitchFamily="34" charset="0"/>
              </a:rPr>
              <a:t>1999 - Decreto </a:t>
            </a:r>
            <a:r>
              <a:rPr lang="pt-BR" dirty="0">
                <a:latin typeface="Arial" pitchFamily="34" charset="0"/>
                <a:cs typeface="Arial" pitchFamily="34" charset="0"/>
              </a:rPr>
              <a:t>nº 3.298/99 - dispõe sobre a Política Nacional para a Integração da Pessoa Portadora de Deficiência</a:t>
            </a:r>
          </a:p>
          <a:p>
            <a:r>
              <a:rPr lang="pt-BR" dirty="0" smtClean="0">
                <a:latin typeface="Arial" pitchFamily="34" charset="0"/>
                <a:cs typeface="Arial" pitchFamily="34" charset="0"/>
              </a:rPr>
              <a:t>2000 - Lei nº 10.048/00 - prioridades ao atendimento</a:t>
            </a:r>
          </a:p>
          <a:p>
            <a:r>
              <a:rPr lang="pt-BR" dirty="0" smtClean="0">
                <a:latin typeface="Arial" pitchFamily="34" charset="0"/>
                <a:cs typeface="Arial" pitchFamily="34" charset="0"/>
              </a:rPr>
              <a:t>2000 - Lei nº 10.098/00 - determinando critérios para a promoção da acessibilidade</a:t>
            </a:r>
          </a:p>
          <a:p>
            <a:r>
              <a:rPr lang="pt-BR" dirty="0" smtClean="0">
                <a:latin typeface="Arial" pitchFamily="34" charset="0"/>
                <a:cs typeface="Arial" pitchFamily="34" charset="0"/>
              </a:rPr>
              <a:t>2015 </a:t>
            </a:r>
            <a:r>
              <a:rPr lang="pt-BR" dirty="0">
                <a:latin typeface="Arial" pitchFamily="34" charset="0"/>
                <a:cs typeface="Arial" pitchFamily="34" charset="0"/>
              </a:rPr>
              <a:t>– Estatuto da Pessoa com </a:t>
            </a:r>
            <a:r>
              <a:rPr lang="pt-BR" dirty="0" smtClean="0">
                <a:latin typeface="Arial" pitchFamily="34" charset="0"/>
                <a:cs typeface="Arial" pitchFamily="34" charset="0"/>
              </a:rPr>
              <a:t>deficiência Lei 13.146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1136</TotalTime>
  <Words>2755</Words>
  <Application>Microsoft Office PowerPoint</Application>
  <PresentationFormat>Apresentação na tela (4:3)</PresentationFormat>
  <Paragraphs>232</Paragraphs>
  <Slides>52</Slides>
  <Notes>0</Notes>
  <HiddenSlides>0</HiddenSlides>
  <MMClips>0</MMClips>
  <ScaleCrop>false</ScaleCrop>
  <HeadingPairs>
    <vt:vector size="4" baseType="variant">
      <vt:variant>
        <vt:lpstr>Tema</vt:lpstr>
      </vt:variant>
      <vt:variant>
        <vt:i4>1</vt:i4>
      </vt:variant>
      <vt:variant>
        <vt:lpstr>Títulos de slides</vt:lpstr>
      </vt:variant>
      <vt:variant>
        <vt:i4>52</vt:i4>
      </vt:variant>
    </vt:vector>
  </HeadingPairs>
  <TitlesOfParts>
    <vt:vector size="53" baseType="lpstr">
      <vt:lpstr>Urbano</vt:lpstr>
      <vt:lpstr>POLITICAS PUBLICAS E PESSOAS COM DEFICIÊNCIA</vt:lpstr>
      <vt:lpstr>Políticas publicas e pessoas com deficiência</vt:lpstr>
      <vt:lpstr>POLÍTICA GERAL </vt:lpstr>
      <vt:lpstr>Direitos....sempre foi assim?</vt:lpstr>
      <vt:lpstr>BREVE HISTÓRICO</vt:lpstr>
      <vt:lpstr>Síntese paradigmas </vt:lpstr>
      <vt:lpstr>MARCOS HISTÓRICOS</vt:lpstr>
      <vt:lpstr>MARCOS HISTÓRICOS</vt:lpstr>
      <vt:lpstr>Pessoa com deficiência e direitos exemplos</vt:lpstr>
      <vt:lpstr>Um exemplo...</vt:lpstr>
      <vt:lpstr>Política Nacional de Saúde da Pessoa com Deficiência </vt:lpstr>
      <vt:lpstr>Política Nacional de Saúde da Pessoa com Deficiência (2)</vt:lpstr>
      <vt:lpstr>Políticas por setores?</vt:lpstr>
      <vt:lpstr>DIREITOS</vt:lpstr>
      <vt:lpstr>DIREITOS</vt:lpstr>
      <vt:lpstr>BPC – Benefício de Prestação Continuada (???)</vt:lpstr>
      <vt:lpstr>APOSENTADORIA POR INVALIDEZ</vt:lpstr>
      <vt:lpstr>TRABALHO</vt:lpstr>
      <vt:lpstr>TRABALHO</vt:lpstr>
      <vt:lpstr>TRANSPORTE</vt:lpstr>
      <vt:lpstr>EDUCAÇÃO (1)</vt:lpstr>
      <vt:lpstr>EDUCAÇÃO (2)</vt:lpstr>
      <vt:lpstr>Evolução: sociedade e direitos das pessoas com deficiência</vt:lpstr>
      <vt:lpstr>Trajetória</vt:lpstr>
      <vt:lpstr>TRAJETÓRIA (sintese)</vt:lpstr>
      <vt:lpstr>Slide 26</vt:lpstr>
      <vt:lpstr>CONFERÊNCIAS NACIONAIS</vt:lpstr>
      <vt:lpstr>Trajetória – as conferências</vt:lpstr>
      <vt:lpstr>I conferencia nacional (2006)</vt:lpstr>
      <vt:lpstr>II conferencia nacional (2008)</vt:lpstr>
      <vt:lpstr>III conferencia nacional (2012)</vt:lpstr>
      <vt:lpstr>IV conferencia nacional (2015/2016)</vt:lpstr>
      <vt:lpstr>V conferencia nacional (previsto para 2020)</vt:lpstr>
      <vt:lpstr>DICAS DE RELACIONAMENTO</vt:lpstr>
      <vt:lpstr>Slide 35</vt:lpstr>
      <vt:lpstr>Como chamar</vt:lpstr>
      <vt:lpstr>Pessoa com Deficiência fisica</vt:lpstr>
      <vt:lpstr>Slide 38</vt:lpstr>
      <vt:lpstr>Pessoa com deficiência visual(1)</vt:lpstr>
      <vt:lpstr>Pessoa com deficiência visual (2)</vt:lpstr>
      <vt:lpstr>Slide 41</vt:lpstr>
      <vt:lpstr>Slide 42</vt:lpstr>
      <vt:lpstr>Pessoa com deficiência auditiva (1)</vt:lpstr>
      <vt:lpstr>Pessoa com deficiência auditiva (2)</vt:lpstr>
      <vt:lpstr>Pessoa com deficiência auditiva (3)</vt:lpstr>
      <vt:lpstr>Slide 46</vt:lpstr>
      <vt:lpstr>Pessoa com deficiência intelectual (1)</vt:lpstr>
      <vt:lpstr>Pessoa com deficiência intelectual (2)</vt:lpstr>
      <vt:lpstr>Referencias</vt:lpstr>
      <vt:lpstr>Referencias</vt:lpstr>
      <vt:lpstr>Referencias</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POLITICAS PUBLICAS E PESSOAS COM DEFICIÊNCIA</dc:title>
  <dc:creator>Cassio</dc:creator>
  <cp:lastModifiedBy>Regina</cp:lastModifiedBy>
  <cp:revision>123</cp:revision>
  <dcterms:created xsi:type="dcterms:W3CDTF">2015-06-08T16:51:04Z</dcterms:created>
  <dcterms:modified xsi:type="dcterms:W3CDTF">2020-04-28T16:14:39Z</dcterms:modified>
</cp:coreProperties>
</file>