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59" r:id="rId4"/>
    <p:sldId id="318" r:id="rId5"/>
    <p:sldId id="307" r:id="rId6"/>
    <p:sldId id="308" r:id="rId7"/>
    <p:sldId id="309" r:id="rId8"/>
    <p:sldId id="311" r:id="rId9"/>
    <p:sldId id="310" r:id="rId10"/>
    <p:sldId id="297" r:id="rId11"/>
    <p:sldId id="313" r:id="rId12"/>
    <p:sldId id="312" r:id="rId13"/>
    <p:sldId id="314" r:id="rId14"/>
    <p:sldId id="315" r:id="rId15"/>
    <p:sldId id="316" r:id="rId16"/>
    <p:sldId id="317" r:id="rId17"/>
    <p:sldId id="319" r:id="rId18"/>
    <p:sldId id="320" r:id="rId19"/>
    <p:sldId id="321" r:id="rId20"/>
    <p:sldId id="322" r:id="rId21"/>
    <p:sldId id="327" r:id="rId22"/>
    <p:sldId id="323" r:id="rId23"/>
    <p:sldId id="324" r:id="rId24"/>
    <p:sldId id="325" r:id="rId25"/>
    <p:sldId id="32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251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7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54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55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81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985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092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767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61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72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23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8034-0525-4CED-9829-F13BD43E3ABB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46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Los Verbos de Cambio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/>
              <a:t>Lengua Española IV – Unidad 3</a:t>
            </a:r>
          </a:p>
        </p:txBody>
      </p:sp>
    </p:spTree>
    <p:extLst>
      <p:ext uri="{BB962C8B-B14F-4D97-AF65-F5344CB8AC3E}">
        <p14:creationId xmlns:p14="http://schemas.microsoft.com/office/powerpoint/2010/main" val="2471899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4" y="712992"/>
            <a:ext cx="7927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PONERSE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638355" y="1397487"/>
            <a:ext cx="78155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Symbol"/>
              <a:buChar char="®"/>
            </a:pPr>
            <a:r>
              <a:rPr lang="es-ES" sz="2000" dirty="0">
                <a:sym typeface="Symbol" panose="05050102010706020507" pitchFamily="18" charset="2"/>
              </a:rPr>
              <a:t>Cambio en el estado de salud, ánimo, color o aspecto físico: 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Ayer después de la cena Laura se puso enferma.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Me puse triste al enterarme de que ya no vendrías a mi fiesta.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Iván se puso rojo cuando le preguntaron sobre el dinero.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Al darse cuenta de que les iban a pegar una bronca, las dos niñas se pusieron pálidas.</a:t>
            </a:r>
          </a:p>
          <a:p>
            <a:endParaRPr lang="es-ES" sz="2000" dirty="0">
              <a:sym typeface="Symbol" panose="05050102010706020507" pitchFamily="18" charset="2"/>
            </a:endParaRPr>
          </a:p>
          <a:p>
            <a:endParaRPr lang="es-ES" sz="2000" dirty="0">
              <a:solidFill>
                <a:srgbClr val="C0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</p:spTree>
    <p:extLst>
      <p:ext uri="{BB962C8B-B14F-4D97-AF65-F5344CB8AC3E}">
        <p14:creationId xmlns:p14="http://schemas.microsoft.com/office/powerpoint/2010/main" val="292381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4" y="712992"/>
            <a:ext cx="7927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PONERSE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638355" y="1397487"/>
            <a:ext cx="78155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Symbol"/>
              <a:buChar char="®"/>
            </a:pPr>
            <a:r>
              <a:rPr lang="es-ES" sz="2000" dirty="0">
                <a:sym typeface="Symbol" panose="05050102010706020507" pitchFamily="18" charset="2"/>
              </a:rPr>
              <a:t>Cambio en el estado de salud, ánimo, color o aspecto físico: 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Ayer después de la cena Laura se puso enferma.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Me puse triste al enterarme de que ya no vendrías a mi fiesta.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Iván se puso rojo cuando le preguntaron sobre el dinero.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Al darse cuenta de que les iban a pegar una bronca, las dos niñas se pusieron pálidas.</a:t>
            </a:r>
          </a:p>
          <a:p>
            <a:endParaRPr lang="es-ES" sz="2000" dirty="0">
              <a:sym typeface="Symbol" panose="05050102010706020507" pitchFamily="18" charset="2"/>
            </a:endParaRPr>
          </a:p>
          <a:p>
            <a:pPr marL="361950" indent="-361950">
              <a:buFont typeface="Symbol" panose="05050102010706020507" pitchFamily="18" charset="2"/>
              <a:buChar char="®"/>
            </a:pPr>
            <a:r>
              <a:rPr lang="es-ES" sz="2000" dirty="0"/>
              <a:t>Además de adjetivos o expresiones equivalentes, admite también adverbios y complementos preposicionales: </a:t>
            </a:r>
          </a:p>
          <a:p>
            <a:pPr marL="355600" indent="-355600"/>
            <a:r>
              <a:rPr lang="es-ES" sz="2000" dirty="0"/>
              <a:t>	</a:t>
            </a:r>
            <a:r>
              <a:rPr lang="es-ES" sz="2000" dirty="0">
                <a:solidFill>
                  <a:srgbClr val="C00000"/>
                </a:solidFill>
              </a:rPr>
              <a:t>(5) La situación política se pone cada vez peor.</a:t>
            </a:r>
          </a:p>
          <a:p>
            <a:pPr marL="355600" indent="-355600"/>
            <a:r>
              <a:rPr lang="es-ES" sz="2000" dirty="0">
                <a:solidFill>
                  <a:srgbClr val="C00000"/>
                </a:solidFill>
              </a:rPr>
              <a:t>	(6) El ministro se ha puesto en ridículo tras sus últimas declaraciones.</a:t>
            </a:r>
          </a:p>
          <a:p>
            <a:endParaRPr lang="es-ES" sz="2000" dirty="0"/>
          </a:p>
          <a:p>
            <a:endParaRPr lang="es-ES" sz="2000" dirty="0">
              <a:solidFill>
                <a:srgbClr val="C0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</p:spTree>
    <p:extLst>
      <p:ext uri="{BB962C8B-B14F-4D97-AF65-F5344CB8AC3E}">
        <p14:creationId xmlns:p14="http://schemas.microsoft.com/office/powerpoint/2010/main" val="456998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4" y="712992"/>
            <a:ext cx="7927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PONERSE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638355" y="1397487"/>
            <a:ext cx="78155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Symbol"/>
              <a:buChar char="®"/>
            </a:pPr>
            <a:r>
              <a:rPr lang="es-ES" sz="2000" dirty="0">
                <a:sym typeface="Symbol" panose="05050102010706020507" pitchFamily="18" charset="2"/>
              </a:rPr>
              <a:t>Cambio en el estado de salud, ánimo, color o aspecto físico: 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Ayer después de la cena Laura se puso enferma.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Me puse triste al enterarme de que ya no vendrías a mi fiesta.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Iván se puso rojo cuando le preguntaron sobre el dinero.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Al darse cuenta de que les iban a pegar una bronca, las dos niñas se pusieron pálidas.</a:t>
            </a:r>
          </a:p>
          <a:p>
            <a:endParaRPr lang="es-ES" sz="2000" dirty="0">
              <a:sym typeface="Symbol" panose="05050102010706020507" pitchFamily="18" charset="2"/>
            </a:endParaRPr>
          </a:p>
          <a:p>
            <a:pPr marL="361950" indent="-361950">
              <a:buFont typeface="Symbol" panose="05050102010706020507" pitchFamily="18" charset="2"/>
              <a:buChar char="®"/>
            </a:pPr>
            <a:r>
              <a:rPr lang="es-ES" sz="2000" dirty="0"/>
              <a:t>Además de adjetivos o expresiones equivalentes, admite también adverbios y complementos preposicionales: </a:t>
            </a:r>
          </a:p>
          <a:p>
            <a:pPr marL="355600" indent="-355600"/>
            <a:r>
              <a:rPr lang="es-ES" sz="2000" dirty="0"/>
              <a:t>	</a:t>
            </a:r>
            <a:r>
              <a:rPr lang="es-ES" sz="2000" dirty="0">
                <a:solidFill>
                  <a:srgbClr val="C00000"/>
                </a:solidFill>
              </a:rPr>
              <a:t>(5) La situación política se pone cada vez peor.</a:t>
            </a:r>
          </a:p>
          <a:p>
            <a:pPr marL="355600" indent="-355600"/>
            <a:r>
              <a:rPr lang="es-ES" sz="2000" dirty="0">
                <a:solidFill>
                  <a:srgbClr val="C00000"/>
                </a:solidFill>
              </a:rPr>
              <a:t>	(6) El ministro se ha puesto en ridículo tras sus últimas declaraciones.</a:t>
            </a:r>
          </a:p>
          <a:p>
            <a:endParaRPr lang="es-ES" sz="2000" dirty="0"/>
          </a:p>
          <a:p>
            <a:pPr marL="361950" indent="-361950">
              <a:buFont typeface="Symbol" panose="05050102010706020507" pitchFamily="18" charset="2"/>
              <a:buChar char="®"/>
            </a:pPr>
            <a:r>
              <a:rPr lang="es-ES" sz="2000" dirty="0"/>
              <a:t>Aparece también en expresiones comparativas:</a:t>
            </a:r>
          </a:p>
          <a:p>
            <a:pPr marL="355600"/>
            <a:r>
              <a:rPr lang="es-ES" sz="2000" dirty="0">
                <a:solidFill>
                  <a:srgbClr val="C00000"/>
                </a:solidFill>
              </a:rPr>
              <a:t>(7) Nacho se ha puesto como una fiera.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</p:spTree>
    <p:extLst>
      <p:ext uri="{BB962C8B-B14F-4D97-AF65-F5344CB8AC3E}">
        <p14:creationId xmlns:p14="http://schemas.microsoft.com/office/powerpoint/2010/main" val="4108622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4" y="712992"/>
            <a:ext cx="7927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PONERSE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638355" y="1397487"/>
            <a:ext cx="78155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Symbol"/>
              <a:buChar char="®"/>
            </a:pPr>
            <a:r>
              <a:rPr lang="es-ES" sz="2000" dirty="0">
                <a:sym typeface="Symbol" panose="05050102010706020507" pitchFamily="18" charset="2"/>
              </a:rPr>
              <a:t>PONER [sin el clítico </a:t>
            </a:r>
            <a:r>
              <a:rPr lang="es-ES" sz="2000" i="1" dirty="0">
                <a:sym typeface="Symbol" panose="05050102010706020507" pitchFamily="18" charset="2"/>
              </a:rPr>
              <a:t>se</a:t>
            </a:r>
            <a:r>
              <a:rPr lang="es-ES" sz="2000" dirty="0">
                <a:sym typeface="Symbol" panose="05050102010706020507" pitchFamily="18" charset="2"/>
              </a:rPr>
              <a:t>] + ADJETIVO puede aparecer con un complemento directo, mediante una transformación causativa </a:t>
            </a:r>
          </a:p>
          <a:p>
            <a:pPr marL="355600" indent="-355600"/>
            <a:r>
              <a:rPr lang="es-ES" sz="2000" dirty="0"/>
              <a:t>	</a:t>
            </a:r>
            <a:r>
              <a:rPr lang="es-ES" sz="2000" dirty="0">
                <a:solidFill>
                  <a:srgbClr val="C00000"/>
                </a:solidFill>
              </a:rPr>
              <a:t>(8) Iván se pone alegre con el vino.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</a:p>
          <a:p>
            <a:pPr marL="719138" indent="-719138"/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	</a:t>
            </a:r>
            <a:r>
              <a:rPr lang="es-E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El vino pone alegre a Iván [lo pone alegre]. </a:t>
            </a:r>
          </a:p>
          <a:p>
            <a:pPr marL="719138" indent="-719138"/>
            <a:endParaRPr lang="es-ES" sz="2000" dirty="0">
              <a:solidFill>
                <a:srgbClr val="C00000"/>
              </a:solidFill>
            </a:endParaRPr>
          </a:p>
          <a:p>
            <a:pPr marL="355600" indent="-355600"/>
            <a:r>
              <a:rPr lang="es-ES" sz="2000" dirty="0">
                <a:solidFill>
                  <a:srgbClr val="C00000"/>
                </a:solidFill>
              </a:rPr>
              <a:t>	(9) Me pongo nerviosa con su mirada.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</a:p>
          <a:p>
            <a:pPr marL="719138"/>
            <a:r>
              <a:rPr lang="es-E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Su mirada me pone nerviosa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.</a:t>
            </a:r>
            <a:endParaRPr lang="es-ES" sz="2000" dirty="0">
              <a:solidFill>
                <a:srgbClr val="C00000"/>
              </a:solidFill>
            </a:endParaRPr>
          </a:p>
          <a:p>
            <a:endParaRPr lang="es-ES" sz="2000" dirty="0"/>
          </a:p>
          <a:p>
            <a:pPr marL="355600"/>
            <a:r>
              <a:rPr lang="es-ES" sz="2000" dirty="0">
                <a:solidFill>
                  <a:srgbClr val="C00000"/>
                </a:solidFill>
              </a:rPr>
              <a:t>(10) Con tu llegada se han puesto de buen humor.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</a:p>
          <a:p>
            <a:pPr marL="804863"/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es-E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Tu llegada los(las) ha puesto de buen humor. </a:t>
            </a:r>
            <a:endParaRPr lang="es-ES" sz="2000" i="1" dirty="0">
              <a:solidFill>
                <a:srgbClr val="C00000"/>
              </a:solidFill>
            </a:endParaRPr>
          </a:p>
          <a:p>
            <a:endParaRPr lang="es-ES" sz="2000" dirty="0"/>
          </a:p>
          <a:p>
            <a:endParaRPr lang="es-ES" sz="2000" dirty="0"/>
          </a:p>
          <a:p>
            <a:pPr marL="355600"/>
            <a:r>
              <a:rPr lang="es-ES" sz="2000" dirty="0"/>
              <a:t>Con la transformación, el causante del cambio de estado pasa a ser sujeto de la oración, mientras que el afectado por ese cambio pasa a ser objeto.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  <p:sp>
        <p:nvSpPr>
          <p:cNvPr id="5" name="Retângulo 4"/>
          <p:cNvSpPr/>
          <p:nvPr/>
        </p:nvSpPr>
        <p:spPr>
          <a:xfrm>
            <a:off x="982133" y="5029200"/>
            <a:ext cx="7306734" cy="100753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3988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4" y="712992"/>
            <a:ext cx="7927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VOLVERSE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638355" y="1397487"/>
            <a:ext cx="78155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Symbol"/>
              <a:buChar char="®"/>
            </a:pPr>
            <a:r>
              <a:rPr lang="es-ES" sz="2000" dirty="0">
                <a:sym typeface="Symbol" panose="05050102010706020507" pitchFamily="18" charset="2"/>
              </a:rPr>
              <a:t>Cambio de clase (religión, ideología) o de cualidad (forma de ser, características físicas) más permanente y definitivo: 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Antes era católico, pero ahora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ha vuelto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budista.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Sus abuelos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volvieron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anarquistas antes de emigrar a Brasil.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A Pepe antes no le importaba el dinero, pero dicen que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volvió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tacaño.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Su pelo era castaño claro, pero ahora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ha vuelto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castaño oscuro.</a:t>
            </a:r>
          </a:p>
          <a:p>
            <a:endParaRPr lang="es-ES" sz="2000" dirty="0">
              <a:sym typeface="Symbol" panose="05050102010706020507" pitchFamily="18" charset="2"/>
            </a:endParaRPr>
          </a:p>
          <a:p>
            <a:endParaRPr lang="es-ES" sz="2000" dirty="0">
              <a:sym typeface="Symbol" panose="05050102010706020507" pitchFamily="18" charset="2"/>
            </a:endParaRPr>
          </a:p>
          <a:p>
            <a:pPr marL="361950" indent="-361950">
              <a:buFont typeface="Symbol" panose="05050102010706020507" pitchFamily="18" charset="2"/>
              <a:buChar char="®"/>
            </a:pPr>
            <a:r>
              <a:rPr lang="es-ES" sz="2000" dirty="0"/>
              <a:t>Se usa con adjetivos y también con sustantivos.</a:t>
            </a:r>
            <a:endParaRPr lang="es-ES" sz="2000" dirty="0">
              <a:sym typeface="Symbol" panose="05050102010706020507" pitchFamily="18" charset="2"/>
            </a:endParaRPr>
          </a:p>
          <a:p>
            <a:endParaRPr lang="es-ES" sz="2000" dirty="0">
              <a:solidFill>
                <a:srgbClr val="C0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</p:spTree>
    <p:extLst>
      <p:ext uri="{BB962C8B-B14F-4D97-AF65-F5344CB8AC3E}">
        <p14:creationId xmlns:p14="http://schemas.microsoft.com/office/powerpoint/2010/main" val="531768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4" y="712992"/>
            <a:ext cx="7927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VOLVERSE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638355" y="1397487"/>
            <a:ext cx="78155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Symbol"/>
              <a:buChar char="®"/>
            </a:pPr>
            <a:r>
              <a:rPr lang="es-ES" sz="2000" dirty="0">
                <a:sym typeface="Symbol" panose="05050102010706020507" pitchFamily="18" charset="2"/>
              </a:rPr>
              <a:t>VOLVER [sin el clítico </a:t>
            </a:r>
            <a:r>
              <a:rPr lang="es-ES" sz="2000" i="1" dirty="0">
                <a:sym typeface="Symbol" panose="05050102010706020507" pitchFamily="18" charset="2"/>
              </a:rPr>
              <a:t>se</a:t>
            </a:r>
            <a:r>
              <a:rPr lang="es-ES" sz="2000" dirty="0">
                <a:sym typeface="Symbol" panose="05050102010706020507" pitchFamily="18" charset="2"/>
              </a:rPr>
              <a:t>] + ADJETIVO puede aparecer con un complemento directo, mediante una transformación causativa </a:t>
            </a:r>
          </a:p>
          <a:p>
            <a:pPr marL="355600" indent="-355600"/>
            <a:r>
              <a:rPr lang="es-ES" sz="2000" dirty="0"/>
              <a:t>	</a:t>
            </a:r>
            <a:r>
              <a:rPr lang="es-ES" sz="2000" dirty="0">
                <a:solidFill>
                  <a:srgbClr val="C00000"/>
                </a:solidFill>
              </a:rPr>
              <a:t>(5) El agua se vuelve azul con esta sustancia.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</a:p>
          <a:p>
            <a:pPr marL="719138" indent="-719138"/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	</a:t>
            </a:r>
            <a:r>
              <a:rPr lang="es-E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Esta sustancia vuelve el agua azul. </a:t>
            </a:r>
          </a:p>
          <a:p>
            <a:pPr marL="719138" indent="-719138"/>
            <a:endParaRPr lang="es-ES" sz="2000" dirty="0">
              <a:solidFill>
                <a:srgbClr val="C00000"/>
              </a:solidFill>
            </a:endParaRPr>
          </a:p>
          <a:p>
            <a:pPr marL="355600" indent="-355600"/>
            <a:r>
              <a:rPr lang="es-ES" sz="2000" dirty="0">
                <a:solidFill>
                  <a:srgbClr val="C00000"/>
                </a:solidFill>
              </a:rPr>
              <a:t>	(6) Se volvió loca con la guerra.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</a:p>
          <a:p>
            <a:pPr marL="719138"/>
            <a:r>
              <a:rPr lang="es-E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A guerra la volvió loca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.</a:t>
            </a:r>
            <a:endParaRPr lang="es-ES" sz="2000" dirty="0">
              <a:solidFill>
                <a:srgbClr val="C00000"/>
              </a:solidFill>
            </a:endParaRPr>
          </a:p>
          <a:p>
            <a:endParaRPr lang="es-ES" sz="2000" dirty="0"/>
          </a:p>
          <a:p>
            <a:pPr marL="355600"/>
            <a:r>
              <a:rPr lang="es-ES" sz="2000" dirty="0">
                <a:solidFill>
                  <a:srgbClr val="C00000"/>
                </a:solidFill>
              </a:rPr>
              <a:t>(7) Se han vuelto listos tras las dificultades.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</a:p>
          <a:p>
            <a:pPr marL="714375"/>
            <a:r>
              <a:rPr lang="es-E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Las dificultades los han vuelto listos. </a:t>
            </a:r>
            <a:endParaRPr lang="es-ES" sz="2000" i="1" dirty="0">
              <a:solidFill>
                <a:srgbClr val="C00000"/>
              </a:solidFill>
            </a:endParaRPr>
          </a:p>
          <a:p>
            <a:endParaRPr lang="es-ES" sz="2000" dirty="0"/>
          </a:p>
          <a:p>
            <a:endParaRPr lang="es-ES" sz="2000" dirty="0"/>
          </a:p>
          <a:p>
            <a:pPr marL="355600"/>
            <a:r>
              <a:rPr lang="es-ES" sz="2000" dirty="0"/>
              <a:t>Con la transformación, el causante del cambio de estado pasa a ser sujeto de la oración, mientras que el afectado por ese cambio pasa a ser objeto.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  <p:sp>
        <p:nvSpPr>
          <p:cNvPr id="5" name="Retângulo 4"/>
          <p:cNvSpPr/>
          <p:nvPr/>
        </p:nvSpPr>
        <p:spPr>
          <a:xfrm>
            <a:off x="982133" y="5029200"/>
            <a:ext cx="7306734" cy="100753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3764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5" y="712992"/>
            <a:ext cx="5960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3.2. Te quedarás de piedra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1F93FB3-82EB-4D6F-9F20-51E1AE16BB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34"/>
          <a:stretch/>
        </p:blipFill>
        <p:spPr>
          <a:xfrm>
            <a:off x="556416" y="1506039"/>
            <a:ext cx="8061927" cy="2430235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66CB2A54-EBED-49BD-B354-7E8A1E55C5DB}"/>
              </a:ext>
            </a:extLst>
          </p:cNvPr>
          <p:cNvSpPr txBox="1"/>
          <p:nvPr/>
        </p:nvSpPr>
        <p:spPr>
          <a:xfrm>
            <a:off x="556416" y="4241074"/>
            <a:ext cx="80619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es-ES" b="1" dirty="0"/>
              <a:t>a) ¿Qué finalidad tiene esa campaña publicitaria?</a:t>
            </a:r>
            <a:endParaRPr lang="pt-BR" dirty="0"/>
          </a:p>
          <a:p>
            <a:pPr marL="271463"/>
            <a:endParaRPr lang="es-ES" dirty="0">
              <a:solidFill>
                <a:schemeClr val="bg1"/>
              </a:solidFill>
            </a:endParaRPr>
          </a:p>
          <a:p>
            <a:pPr marL="271463"/>
            <a:r>
              <a:rPr lang="es-ES" dirty="0">
                <a:solidFill>
                  <a:schemeClr val="bg1"/>
                </a:solidFill>
              </a:rPr>
              <a:t>: “me haré millonario” </a:t>
            </a:r>
            <a:r>
              <a:rPr lang="es-ES" dirty="0">
                <a:solidFill>
                  <a:schemeClr val="bg1"/>
                </a:solidFill>
                <a:sym typeface="Wingdings" panose="05000000000000000000" pitchFamily="2" charset="2"/>
              </a:rPr>
              <a:t> hacerse + sustantivo</a:t>
            </a:r>
            <a:endParaRPr lang="es-ES" dirty="0"/>
          </a:p>
          <a:p>
            <a:r>
              <a:rPr lang="es-ES" b="1" dirty="0"/>
              <a:t>b) Explica el significado de la expresión “Te quedarás de piedra” a partir de la imagen que la acompaña.</a:t>
            </a:r>
          </a:p>
          <a:p>
            <a:pPr marL="271463"/>
            <a:endParaRPr lang="es-ES" dirty="0"/>
          </a:p>
          <a:p>
            <a:pPr marL="271463"/>
            <a:endParaRPr lang="es-ES" dirty="0"/>
          </a:p>
          <a:p>
            <a:r>
              <a:rPr lang="es-ES" b="1" dirty="0"/>
              <a:t>c) ¿Qué otras expresiones del español tienen significado similar?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0167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4" y="712992"/>
            <a:ext cx="7927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QUEDARSE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638355" y="1397487"/>
            <a:ext cx="78155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Symbol"/>
              <a:buChar char="®"/>
            </a:pPr>
            <a:r>
              <a:rPr lang="es-ES" sz="2000" dirty="0">
                <a:sym typeface="Symbol" panose="05050102010706020507" pitchFamily="18" charset="2"/>
              </a:rPr>
              <a:t>La construcción QUEDARSE + adjetivo (o participio) expresa cambio de estado, pero se caracteriza por indicar también la idea de duración o transcurso del estado: 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Mi abuelo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quedó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viudo a los sesenta años.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Martín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quedó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cojo después del accidente.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Después de la tormenta el cielo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quedó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violeta durante toda la tarde.</a:t>
            </a:r>
          </a:p>
          <a:p>
            <a:endParaRPr lang="es-ES" sz="2000" dirty="0">
              <a:sym typeface="Symbol" panose="05050102010706020507" pitchFamily="18" charset="2"/>
            </a:endParaRPr>
          </a:p>
          <a:p>
            <a:pPr marL="361950" indent="-361950">
              <a:buFont typeface="Symbol" panose="05050102010706020507" pitchFamily="18" charset="2"/>
              <a:buChar char="®"/>
            </a:pPr>
            <a:r>
              <a:rPr lang="es-ES" sz="2000" dirty="0"/>
              <a:t>Debido a esa característica, las construcciones copulativas con QUEDARSE y PONERSE no siempre son intercambiables (sobre todo cuando la semántica de los adjetivos es incompatible con estados momentáneos: </a:t>
            </a:r>
            <a:endParaRPr lang="es-ES" sz="2000" dirty="0">
              <a:sym typeface="Symbol" panose="05050102010706020507" pitchFamily="18" charset="2"/>
            </a:endParaRPr>
          </a:p>
          <a:p>
            <a:pPr marL="355600"/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(4)   *Mi abuelo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puso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viudo a los sesenta años.</a:t>
            </a:r>
          </a:p>
          <a:p>
            <a:pPr marL="355600"/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(5)   *Martín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puso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cojo después del accidente.</a:t>
            </a:r>
          </a:p>
          <a:p>
            <a:pPr marL="984250" indent="-628650"/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(6)   *Después de la tormenta el cielo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puso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violeta durante toda la tarde.</a:t>
            </a:r>
          </a:p>
          <a:p>
            <a:pPr marL="355600" indent="-355600"/>
            <a:endParaRPr lang="es-ES" sz="2000" dirty="0">
              <a:solidFill>
                <a:srgbClr val="C0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</p:spTree>
    <p:extLst>
      <p:ext uri="{BB962C8B-B14F-4D97-AF65-F5344CB8AC3E}">
        <p14:creationId xmlns:p14="http://schemas.microsoft.com/office/powerpoint/2010/main" val="3915426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4" y="712992"/>
            <a:ext cx="7927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QUEDARSE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638355" y="1397487"/>
            <a:ext cx="78155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Symbol"/>
              <a:buChar char="®"/>
            </a:pPr>
            <a:r>
              <a:rPr lang="es-ES" sz="2000" dirty="0">
                <a:sym typeface="Symbol" panose="05050102010706020507" pitchFamily="18" charset="2"/>
              </a:rPr>
              <a:t>Además de combinarse con adjetivos o participios, QUEDARSE también puede aparecer con sintagmas preposicionales: </a:t>
            </a:r>
          </a:p>
          <a:p>
            <a:pPr marL="355600"/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(7) Los turistas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quedaron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sin dinero.</a:t>
            </a:r>
          </a:p>
          <a:p>
            <a:pPr marL="355600"/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(8) El comisario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quedó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en mangas de camisa.</a:t>
            </a:r>
          </a:p>
          <a:p>
            <a:pPr marL="355600"/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(9) Sandra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ha quedado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con la boca abierta al enterarse de todo.</a:t>
            </a:r>
          </a:p>
          <a:p>
            <a:endParaRPr lang="es-ES" sz="2000" dirty="0">
              <a:sym typeface="Symbol" panose="05050102010706020507" pitchFamily="18" charset="2"/>
            </a:endParaRPr>
          </a:p>
          <a:p>
            <a:pPr marL="361950" indent="-361950">
              <a:buFont typeface="Symbol" panose="05050102010706020507" pitchFamily="18" charset="2"/>
              <a:buChar char="®"/>
            </a:pPr>
            <a:r>
              <a:rPr lang="es-ES" sz="2000" dirty="0"/>
              <a:t>El verbo suele aparecer sin el clítico cuando se combina con participios. En esos casos, se expresa el estado como resultado del fin de una acción o proceso: </a:t>
            </a:r>
          </a:p>
          <a:p>
            <a:pPr marL="355600" indent="-355600"/>
            <a:r>
              <a:rPr lang="es-ES" sz="2000" dirty="0"/>
              <a:t>	</a:t>
            </a:r>
            <a:r>
              <a:rPr lang="es-ES" sz="2000" dirty="0">
                <a:solidFill>
                  <a:srgbClr val="C00000"/>
                </a:solidFill>
              </a:rPr>
              <a:t>(10) Ayer </a:t>
            </a:r>
            <a:r>
              <a:rPr lang="es-ES" sz="2000" b="1" dirty="0">
                <a:solidFill>
                  <a:srgbClr val="C00000"/>
                </a:solidFill>
              </a:rPr>
              <a:t>quedaron definidos</a:t>
            </a:r>
            <a:r>
              <a:rPr lang="es-ES" sz="2000" dirty="0">
                <a:solidFill>
                  <a:srgbClr val="C00000"/>
                </a:solidFill>
              </a:rPr>
              <a:t> los cuartos de final del campeonato.</a:t>
            </a:r>
          </a:p>
          <a:p>
            <a:pPr marL="355600" indent="-355600"/>
            <a:r>
              <a:rPr lang="es-ES" sz="2000" dirty="0">
                <a:solidFill>
                  <a:srgbClr val="C00000"/>
                </a:solidFill>
              </a:rPr>
              <a:t>	(11) El salario mínimo quedó acordado en 616.000 pesos.</a:t>
            </a:r>
          </a:p>
          <a:p>
            <a:endParaRPr lang="es-ES" sz="2000" dirty="0"/>
          </a:p>
          <a:p>
            <a:pPr marL="361950" indent="-361950">
              <a:buFont typeface="Symbol" panose="05050102010706020507" pitchFamily="18" charset="2"/>
              <a:buChar char="®"/>
            </a:pPr>
            <a:r>
              <a:rPr lang="es-ES" sz="2000" dirty="0"/>
              <a:t>Al contrario de PONER y VOLVER, la construcción causativa con QUEDAR resulta agramatical:</a:t>
            </a:r>
          </a:p>
          <a:p>
            <a:pPr marL="355600"/>
            <a:r>
              <a:rPr lang="es-ES" sz="2000" dirty="0">
                <a:solidFill>
                  <a:srgbClr val="C00000"/>
                </a:solidFill>
              </a:rPr>
              <a:t>(12) Los bomberos se quedaron agotados por el esfuerzo.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</a:p>
          <a:p>
            <a:pPr marL="809625"/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*</a:t>
            </a:r>
            <a:r>
              <a:rPr lang="es-E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El esfuerzo los quedó agotados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.</a:t>
            </a:r>
            <a:endParaRPr lang="es-ES" sz="2000" dirty="0">
              <a:solidFill>
                <a:srgbClr val="C0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</p:spTree>
    <p:extLst>
      <p:ext uri="{BB962C8B-B14F-4D97-AF65-F5344CB8AC3E}">
        <p14:creationId xmlns:p14="http://schemas.microsoft.com/office/powerpoint/2010/main" val="3881946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4" y="712992"/>
            <a:ext cx="7927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HACERSE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638355" y="1397487"/>
            <a:ext cx="78155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Symbol"/>
              <a:buChar char="®"/>
            </a:pPr>
            <a:r>
              <a:rPr lang="es-ES" sz="2000" dirty="0">
                <a:sym typeface="Symbol" panose="05050102010706020507" pitchFamily="18" charset="2"/>
              </a:rPr>
              <a:t>La construcción HACERSE + adjetivo/sustantivo expresa un cambio de cualidad o de clase (religión, ideología, profesión, nacionalidad) que expresa la voluntariedad y el esfuerzo del sujeto.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Me dijeron que Quique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hizo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budista/vegano.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Clara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ha hecho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directora de la empresa donde trabaja.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Daniel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hará 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francés para poder jugar en el Mundial.</a:t>
            </a:r>
          </a:p>
          <a:p>
            <a:endParaRPr lang="es-ES" sz="2000" dirty="0">
              <a:sym typeface="Symbol" panose="05050102010706020507" pitchFamily="18" charset="2"/>
            </a:endParaRPr>
          </a:p>
          <a:p>
            <a:pPr marL="361950" indent="-361950">
              <a:buFont typeface="Symbol" panose="05050102010706020507" pitchFamily="18" charset="2"/>
              <a:buChar char="®"/>
            </a:pPr>
            <a:r>
              <a:rPr lang="es-ES" sz="2000" dirty="0"/>
              <a:t>El significado de cambio gradual implícito también caracteriza a muchas construcciones con HACERSE frente a las correspondientes con VOLVERSE: </a:t>
            </a:r>
            <a:endParaRPr lang="es-ES" sz="2000" dirty="0">
              <a:sym typeface="Symbol" panose="05050102010706020507" pitchFamily="18" charset="2"/>
            </a:endParaRPr>
          </a:p>
          <a:p>
            <a:pPr marL="355600"/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(4)   Joaquín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hizo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rico (trabajando mucho).</a:t>
            </a:r>
          </a:p>
          <a:p>
            <a:pPr marL="355600"/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(5)   Joaquín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volvió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rico (le tocó la lotería).</a:t>
            </a:r>
          </a:p>
          <a:p>
            <a:pPr marL="355600" indent="-355600"/>
            <a:endParaRPr lang="es-ES" sz="2000" dirty="0">
              <a:solidFill>
                <a:srgbClr val="C0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</p:spTree>
    <p:extLst>
      <p:ext uri="{BB962C8B-B14F-4D97-AF65-F5344CB8AC3E}">
        <p14:creationId xmlns:p14="http://schemas.microsoft.com/office/powerpoint/2010/main" val="252667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5" y="712992"/>
            <a:ext cx="5960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3.1. Así me pongo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1405465"/>
            <a:ext cx="6833129" cy="5381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210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4" y="712992"/>
            <a:ext cx="7927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HACERSE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638355" y="1397487"/>
            <a:ext cx="78155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Symbol"/>
              <a:buChar char="®"/>
            </a:pPr>
            <a:r>
              <a:rPr lang="es-ES" sz="2000" dirty="0">
                <a:sym typeface="Symbol" panose="05050102010706020507" pitchFamily="18" charset="2"/>
              </a:rPr>
              <a:t>HACERSE admite la transformación causativa (así como PONERSE y VOLVERSE): </a:t>
            </a:r>
          </a:p>
          <a:p>
            <a:pPr marL="355600"/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(6)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hizo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desgraciado por culpa del alcohol.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</a:p>
          <a:p>
            <a:pPr marL="714375" indent="-358775"/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	</a:t>
            </a:r>
            <a:r>
              <a:rPr lang="es-E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El alcohol lo hizo desgraciado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.</a:t>
            </a:r>
            <a:endParaRPr lang="es-ES" sz="20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pPr marL="355600"/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(7)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han hecho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intolerantes a causa de su ideología.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</a:p>
          <a:p>
            <a:pPr marL="714375"/>
            <a:r>
              <a:rPr lang="es-E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Su ideología los (las) ha hecho intolerantes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.</a:t>
            </a:r>
            <a:endParaRPr lang="es-ES" sz="20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endParaRPr lang="es-ES" sz="2000" dirty="0">
              <a:sym typeface="Symbol" panose="05050102010706020507" pitchFamily="18" charset="2"/>
            </a:endParaRPr>
          </a:p>
          <a:p>
            <a:pPr marL="361950" indent="-361950">
              <a:buFont typeface="Symbol" panose="05050102010706020507" pitchFamily="18" charset="2"/>
              <a:buChar char="®"/>
            </a:pPr>
            <a:r>
              <a:rPr lang="es-ES" sz="2000" dirty="0"/>
              <a:t>Hay casos en los que HACERSE no expresa la idea de cambio: </a:t>
            </a:r>
          </a:p>
          <a:p>
            <a:pPr marL="355600" indent="-355600"/>
            <a:r>
              <a:rPr lang="es-ES" sz="2000" dirty="0"/>
              <a:t>	</a:t>
            </a:r>
            <a:r>
              <a:rPr lang="es-ES" sz="2000" dirty="0">
                <a:solidFill>
                  <a:srgbClr val="C00000"/>
                </a:solidFill>
              </a:rPr>
              <a:t>(8) Ayer en la fiesta Ana </a:t>
            </a:r>
            <a:r>
              <a:rPr lang="es-ES" sz="2000" b="1" dirty="0">
                <a:solidFill>
                  <a:srgbClr val="C00000"/>
                </a:solidFill>
              </a:rPr>
              <a:t>se hizo</a:t>
            </a:r>
            <a:r>
              <a:rPr lang="es-ES" sz="2000" dirty="0">
                <a:solidFill>
                  <a:srgbClr val="C00000"/>
                </a:solidFill>
              </a:rPr>
              <a:t> la distraída para no saludarme.</a:t>
            </a:r>
          </a:p>
          <a:p>
            <a:pPr marL="355600" indent="-355600"/>
            <a:r>
              <a:rPr lang="es-ES" sz="2000" dirty="0">
                <a:solidFill>
                  <a:srgbClr val="C00000"/>
                </a:solidFill>
              </a:rPr>
              <a:t>	(9) Me molesta cuando </a:t>
            </a:r>
            <a:r>
              <a:rPr lang="es-ES" sz="2000" b="1" dirty="0">
                <a:solidFill>
                  <a:srgbClr val="C00000"/>
                </a:solidFill>
              </a:rPr>
              <a:t>se hace</a:t>
            </a:r>
            <a:r>
              <a:rPr lang="es-ES" sz="2000" dirty="0">
                <a:solidFill>
                  <a:srgbClr val="C00000"/>
                </a:solidFill>
              </a:rPr>
              <a:t> el gracioso delante de sus amigos. </a:t>
            </a:r>
          </a:p>
          <a:p>
            <a:pPr marL="809625" indent="1588"/>
            <a:r>
              <a:rPr lang="es-ES" sz="2000" dirty="0"/>
              <a:t>[8, 9: simular una cualidad o un estado]</a:t>
            </a:r>
          </a:p>
          <a:p>
            <a:pPr marL="355600"/>
            <a:endParaRPr lang="es-ES" sz="2000" dirty="0">
              <a:solidFill>
                <a:srgbClr val="C00000"/>
              </a:solidFill>
            </a:endParaRPr>
          </a:p>
          <a:p>
            <a:pPr marL="355600"/>
            <a:r>
              <a:rPr lang="es-ES" sz="2000" dirty="0">
                <a:solidFill>
                  <a:srgbClr val="C00000"/>
                </a:solidFill>
              </a:rPr>
              <a:t>(10) La película </a:t>
            </a:r>
            <a:r>
              <a:rPr lang="es-ES" sz="2000" b="1" dirty="0">
                <a:solidFill>
                  <a:srgbClr val="C00000"/>
                </a:solidFill>
              </a:rPr>
              <a:t>se me ha hecho</a:t>
            </a:r>
            <a:r>
              <a:rPr lang="es-ES" sz="2000" dirty="0">
                <a:solidFill>
                  <a:srgbClr val="C00000"/>
                </a:solidFill>
              </a:rPr>
              <a:t> larga. </a:t>
            </a:r>
            <a:endParaRPr lang="es-ES" sz="2000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357188"/>
            <a:r>
              <a:rPr lang="es-ES" sz="2000" dirty="0">
                <a:solidFill>
                  <a:srgbClr val="C00000"/>
                </a:solidFill>
              </a:rPr>
              <a:t>(11) El atleta declaró que la lesión </a:t>
            </a:r>
            <a:r>
              <a:rPr lang="es-ES" sz="2000" b="1" dirty="0">
                <a:solidFill>
                  <a:srgbClr val="C00000"/>
                </a:solidFill>
              </a:rPr>
              <a:t>se le hizo</a:t>
            </a:r>
            <a:r>
              <a:rPr lang="es-ES" sz="2000" dirty="0">
                <a:solidFill>
                  <a:srgbClr val="C00000"/>
                </a:solidFill>
              </a:rPr>
              <a:t> eterna. </a:t>
            </a:r>
          </a:p>
          <a:p>
            <a:pPr marL="809625"/>
            <a:r>
              <a:rPr lang="es-ES" sz="2000" dirty="0">
                <a:sym typeface="Wingdings" panose="05000000000000000000" pitchFamily="2" charset="2"/>
              </a:rPr>
              <a:t>[10, 11: expresar una opinión o juicio de valor]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</p:spTree>
    <p:extLst>
      <p:ext uri="{BB962C8B-B14F-4D97-AF65-F5344CB8AC3E}">
        <p14:creationId xmlns:p14="http://schemas.microsoft.com/office/powerpoint/2010/main" val="1373956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106997C-A58A-470D-84FC-5B342B197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070081"/>
              </p:ext>
            </p:extLst>
          </p:nvPr>
        </p:nvGraphicFramePr>
        <p:xfrm>
          <a:off x="322216" y="891905"/>
          <a:ext cx="8499568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206">
                  <a:extLst>
                    <a:ext uri="{9D8B030D-6E8A-4147-A177-3AD203B41FA5}">
                      <a16:colId xmlns:a16="http://schemas.microsoft.com/office/drawing/2014/main" val="2537908315"/>
                    </a:ext>
                  </a:extLst>
                </a:gridCol>
                <a:gridCol w="2403565">
                  <a:extLst>
                    <a:ext uri="{9D8B030D-6E8A-4147-A177-3AD203B41FA5}">
                      <a16:colId xmlns:a16="http://schemas.microsoft.com/office/drawing/2014/main" val="3405955721"/>
                    </a:ext>
                  </a:extLst>
                </a:gridCol>
                <a:gridCol w="2412275">
                  <a:extLst>
                    <a:ext uri="{9D8B030D-6E8A-4147-A177-3AD203B41FA5}">
                      <a16:colId xmlns:a16="http://schemas.microsoft.com/office/drawing/2014/main" val="3939941001"/>
                    </a:ext>
                  </a:extLst>
                </a:gridCol>
                <a:gridCol w="2255522">
                  <a:extLst>
                    <a:ext uri="{9D8B030D-6E8A-4147-A177-3AD203B41FA5}">
                      <a16:colId xmlns:a16="http://schemas.microsoft.com/office/drawing/2014/main" val="508980085"/>
                    </a:ext>
                  </a:extLst>
                </a:gridCol>
              </a:tblGrid>
              <a:tr h="711019">
                <a:tc rowSpan="2">
                  <a:txBody>
                    <a:bodyPr/>
                    <a:lstStyle/>
                    <a:p>
                      <a:r>
                        <a:rPr lang="es-ES_tradnl" noProof="0" dirty="0">
                          <a:solidFill>
                            <a:schemeClr val="bg1"/>
                          </a:solidFill>
                        </a:rPr>
                        <a:t>Relacionados</a:t>
                      </a:r>
                    </a:p>
                    <a:p>
                      <a:r>
                        <a:rPr lang="es-ES_tradnl" noProof="0" dirty="0">
                          <a:solidFill>
                            <a:schemeClr val="bg1"/>
                          </a:solidFill>
                        </a:rPr>
                        <a:t>con ESTAR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1" noProof="0" dirty="0">
                          <a:solidFill>
                            <a:schemeClr val="tx1"/>
                          </a:solidFill>
                        </a:rPr>
                        <a:t>PONERSE</a:t>
                      </a:r>
                      <a:r>
                        <a:rPr lang="es-ES_tradnl" noProof="0" dirty="0">
                          <a:solidFill>
                            <a:schemeClr val="tx1"/>
                          </a:solidFill>
                        </a:rPr>
                        <a:t> +</a:t>
                      </a:r>
                    </a:p>
                    <a:p>
                      <a:r>
                        <a:rPr lang="es-ES_tradnl" noProof="0" dirty="0">
                          <a:solidFill>
                            <a:schemeClr val="tx1"/>
                          </a:solidFill>
                        </a:rPr>
                        <a:t>adjetivo (o equivalente)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buFont typeface="Symbol" panose="05050102010706020507" pitchFamily="18" charset="2"/>
                        <a:buChar char="·"/>
                      </a:pPr>
                      <a:r>
                        <a:rPr lang="es-ES_tradnl" noProof="0" dirty="0">
                          <a:sym typeface="Symbol" panose="05050102010706020507" pitchFamily="18" charset="2"/>
                        </a:rPr>
                        <a:t>cambio de estado</a:t>
                      </a:r>
                    </a:p>
                    <a:p>
                      <a:pPr marL="182563" indent="-182563">
                        <a:buFont typeface="Symbol" panose="05050102010706020507" pitchFamily="18" charset="2"/>
                        <a:buChar char="·"/>
                      </a:pPr>
                      <a:r>
                        <a:rPr lang="es-ES_tradnl" noProof="0" dirty="0">
                          <a:sym typeface="Symbol" panose="05050102010706020507" pitchFamily="18" charset="2"/>
                        </a:rPr>
                        <a:t>involuntario</a:t>
                      </a:r>
                    </a:p>
                    <a:p>
                      <a:pPr marL="182563" indent="-182563">
                        <a:buFont typeface="Symbol" panose="05050102010706020507" pitchFamily="18" charset="2"/>
                        <a:buChar char="·"/>
                      </a:pPr>
                      <a:r>
                        <a:rPr lang="es-ES_tradnl" noProof="0" dirty="0">
                          <a:sym typeface="Symbol" panose="05050102010706020507" pitchFamily="18" charset="2"/>
                        </a:rPr>
                        <a:t>transitorio</a:t>
                      </a:r>
                    </a:p>
                    <a:p>
                      <a:pPr marL="182563" indent="-182563">
                        <a:buFont typeface="Symbol" panose="05050102010706020507" pitchFamily="18" charset="2"/>
                        <a:buChar char="·"/>
                      </a:pPr>
                      <a:r>
                        <a:rPr lang="es-ES_tradnl" noProof="0" dirty="0">
                          <a:sym typeface="Symbol" panose="05050102010706020507" pitchFamily="18" charset="2"/>
                        </a:rPr>
                        <a:t>reversible</a:t>
                      </a:r>
                      <a:endParaRPr lang="es-ES_tradnl" noProof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“Se pone alegre cuando le escriben”</a:t>
                      </a:r>
                    </a:p>
                    <a:p>
                      <a:r>
                        <a:rPr lang="es-ES_tradnl" noProof="0" dirty="0"/>
                        <a:t>“Se puso como una fiera”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14445"/>
                  </a:ext>
                </a:extLst>
              </a:tr>
              <a:tr h="711019">
                <a:tc vMerge="1">
                  <a:txBody>
                    <a:bodyPr/>
                    <a:lstStyle/>
                    <a:p>
                      <a:endParaRPr lang="es-ES_tradnl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b="1" noProof="0" dirty="0">
                          <a:solidFill>
                            <a:schemeClr val="tx1"/>
                          </a:solidFill>
                        </a:rPr>
                        <a:t>QUEDARSE</a:t>
                      </a:r>
                      <a:r>
                        <a:rPr lang="es-ES_tradnl" noProof="0" dirty="0">
                          <a:solidFill>
                            <a:schemeClr val="tx1"/>
                          </a:solidFill>
                        </a:rPr>
                        <a:t> +</a:t>
                      </a:r>
                    </a:p>
                    <a:p>
                      <a:r>
                        <a:rPr lang="es-ES_tradnl" noProof="0" dirty="0">
                          <a:solidFill>
                            <a:schemeClr val="tx1"/>
                          </a:solidFill>
                        </a:rPr>
                        <a:t>adjetivo (o equivalente)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/>
                      <a:r>
                        <a:rPr lang="es-ES_tradnl" noProof="0" dirty="0">
                          <a:sym typeface="Symbol" panose="05050102010706020507" pitchFamily="18" charset="2"/>
                        </a:rPr>
                        <a:t> cambio de estado</a:t>
                      </a:r>
                    </a:p>
                    <a:p>
                      <a:pPr marL="182563" indent="-182563"/>
                      <a:r>
                        <a:rPr lang="es-ES_tradnl" noProof="0" dirty="0">
                          <a:sym typeface="Symbol" panose="05050102010706020507" pitchFamily="18" charset="2"/>
                        </a:rPr>
                        <a:t> expresa duración o transcurso del estado</a:t>
                      </a:r>
                    </a:p>
                    <a:p>
                      <a:endParaRPr lang="es-ES_tradnl" noProof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“Después de llorar mucho el niño se quedó tranquilo”</a:t>
                      </a:r>
                    </a:p>
                    <a:p>
                      <a:r>
                        <a:rPr lang="es-ES_tradnl" noProof="0" dirty="0"/>
                        <a:t>“Edu se quedó ciego tras un accidente”</a:t>
                      </a:r>
                    </a:p>
                    <a:p>
                      <a:r>
                        <a:rPr lang="es-ES_tradnl" noProof="0" dirty="0"/>
                        <a:t>“Los turistas se  quedaron sin dinero”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018385"/>
                  </a:ext>
                </a:extLst>
              </a:tr>
              <a:tr h="711019">
                <a:tc rowSpan="2">
                  <a:txBody>
                    <a:bodyPr/>
                    <a:lstStyle/>
                    <a:p>
                      <a:r>
                        <a:rPr lang="es-ES_tradnl" noProof="0" dirty="0">
                          <a:solidFill>
                            <a:schemeClr val="bg1"/>
                          </a:solidFill>
                        </a:rPr>
                        <a:t>Relacionados</a:t>
                      </a:r>
                    </a:p>
                    <a:p>
                      <a:r>
                        <a:rPr lang="es-ES_tradnl" noProof="0" dirty="0">
                          <a:solidFill>
                            <a:schemeClr val="bg1"/>
                          </a:solidFill>
                        </a:rPr>
                        <a:t>con SER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1" noProof="0" dirty="0">
                          <a:solidFill>
                            <a:schemeClr val="tx1"/>
                          </a:solidFill>
                        </a:rPr>
                        <a:t>VOLVERSE</a:t>
                      </a:r>
                      <a:r>
                        <a:rPr lang="es-ES_tradnl" noProof="0" dirty="0">
                          <a:solidFill>
                            <a:schemeClr val="tx1"/>
                          </a:solidFill>
                        </a:rPr>
                        <a:t> + </a:t>
                      </a:r>
                    </a:p>
                    <a:p>
                      <a:r>
                        <a:rPr lang="es-ES_tradnl" noProof="0" dirty="0">
                          <a:solidFill>
                            <a:schemeClr val="tx1"/>
                          </a:solidFill>
                        </a:rPr>
                        <a:t>adjetivo/sustantivo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buFont typeface="Symbol" panose="05050102010706020507" pitchFamily="18" charset="2"/>
                        <a:buChar char="·"/>
                      </a:pPr>
                      <a:r>
                        <a:rPr lang="es-ES_tradnl" noProof="0" dirty="0">
                          <a:sym typeface="Symbol" panose="05050102010706020507" pitchFamily="18" charset="2"/>
                        </a:rPr>
                        <a:t>cambio de clase o cualidad</a:t>
                      </a:r>
                    </a:p>
                    <a:p>
                      <a:pPr marL="182563" indent="-182563">
                        <a:buFont typeface="Symbol" panose="05050102010706020507" pitchFamily="18" charset="2"/>
                        <a:buChar char="·"/>
                      </a:pPr>
                      <a:r>
                        <a:rPr lang="es-ES_tradnl" noProof="0" dirty="0">
                          <a:sym typeface="Symbol" panose="05050102010706020507" pitchFamily="18" charset="2"/>
                        </a:rPr>
                        <a:t>más permanente y definitivo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“Se volvió budista”</a:t>
                      </a:r>
                    </a:p>
                    <a:p>
                      <a:r>
                        <a:rPr lang="es-ES_tradnl" noProof="0" dirty="0"/>
                        <a:t>“Se volvió tacaño”</a:t>
                      </a:r>
                    </a:p>
                    <a:p>
                      <a:r>
                        <a:rPr lang="es-ES_tradnl" noProof="0" dirty="0"/>
                        <a:t>“Se volvió un hombre antipático”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979087"/>
                  </a:ext>
                </a:extLst>
              </a:tr>
              <a:tr h="711019">
                <a:tc vMerge="1">
                  <a:txBody>
                    <a:bodyPr/>
                    <a:lstStyle/>
                    <a:p>
                      <a:endParaRPr lang="es-ES_tradnl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b="1" noProof="0" dirty="0">
                          <a:solidFill>
                            <a:schemeClr val="tx1"/>
                          </a:solidFill>
                        </a:rPr>
                        <a:t>HACERSE</a:t>
                      </a:r>
                      <a:r>
                        <a:rPr lang="es-ES_tradnl" noProof="0" dirty="0">
                          <a:solidFill>
                            <a:schemeClr val="tx1"/>
                          </a:solidFill>
                        </a:rPr>
                        <a:t> + </a:t>
                      </a:r>
                    </a:p>
                    <a:p>
                      <a:r>
                        <a:rPr lang="es-ES_tradnl" noProof="0" dirty="0">
                          <a:solidFill>
                            <a:schemeClr val="tx1"/>
                          </a:solidFill>
                        </a:rPr>
                        <a:t>adjetivo/sustantivo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buFont typeface="Symbol" panose="05050102010706020507" pitchFamily="18" charset="2"/>
                        <a:buChar char="·"/>
                      </a:pPr>
                      <a:r>
                        <a:rPr lang="es-ES_tradnl" noProof="0" dirty="0">
                          <a:sym typeface="Symbol" panose="05050102010706020507" pitchFamily="18" charset="2"/>
                        </a:rPr>
                        <a:t>cambio gradual de clase o cualidad</a:t>
                      </a:r>
                    </a:p>
                    <a:p>
                      <a:pPr marL="182563" indent="-182563">
                        <a:buFont typeface="Symbol" panose="05050102010706020507" pitchFamily="18" charset="2"/>
                        <a:buChar char="·"/>
                      </a:pPr>
                      <a:r>
                        <a:rPr lang="es-ES_tradnl" noProof="0" dirty="0">
                          <a:sym typeface="Symbol" panose="05050102010706020507" pitchFamily="18" charset="2"/>
                        </a:rPr>
                        <a:t>supone voluntariedad y esfuerzo 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“Se hizo traficante”</a:t>
                      </a:r>
                    </a:p>
                    <a:p>
                      <a:r>
                        <a:rPr lang="es-ES_tradnl" noProof="0" dirty="0"/>
                        <a:t>“Se hizo vegano”</a:t>
                      </a:r>
                    </a:p>
                    <a:p>
                      <a:r>
                        <a:rPr lang="es-ES_tradnl" noProof="0" dirty="0"/>
                        <a:t>“Se ha hecho rica trabajando mucho”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782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883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5" y="712992"/>
            <a:ext cx="5960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3.3. De paso por la librería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313C908-DB1A-4821-813B-9DCC7A3A50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415" y="1534886"/>
            <a:ext cx="6962939" cy="510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658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4" y="712992"/>
            <a:ext cx="7927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CONVERTIRSE EN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638355" y="1397487"/>
            <a:ext cx="78155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Symbol"/>
              <a:buChar char="®"/>
            </a:pPr>
            <a:r>
              <a:rPr lang="es-ES" sz="2000" dirty="0">
                <a:sym typeface="Symbol" panose="05050102010706020507" pitchFamily="18" charset="2"/>
              </a:rPr>
              <a:t>La construcción CONVERTIRSE EN + sustantivo expresa un cambio de cualidad, que puede ser gradual o no: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Con el beso de la princesa, el sapo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convirtió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en un príncipe.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En los últimos meses, poco a poco,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ha convertido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para mí en un extraño.</a:t>
            </a:r>
          </a:p>
          <a:p>
            <a:endParaRPr lang="es-ES" sz="2000" dirty="0">
              <a:sym typeface="Symbol" panose="05050102010706020507" pitchFamily="18" charset="2"/>
            </a:endParaRPr>
          </a:p>
          <a:p>
            <a:pPr marL="361950" indent="-361950">
              <a:buFont typeface="Symbol" panose="05050102010706020507" pitchFamily="18" charset="2"/>
              <a:buChar char="®"/>
            </a:pPr>
            <a:r>
              <a:rPr lang="es-ES" sz="2000" dirty="0"/>
              <a:t>El rasgo semántico de voluntariedad y esfuerzo lo diferencia de HACERSE: </a:t>
            </a:r>
            <a:endParaRPr lang="es-ES" sz="2000" dirty="0">
              <a:sym typeface="Symbol" panose="05050102010706020507" pitchFamily="18" charset="2"/>
            </a:endParaRPr>
          </a:p>
          <a:p>
            <a:pPr marL="355600"/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(3)   Blas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ha hecho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el artista más famoso del pueblo (vol./esfuerzo).</a:t>
            </a:r>
          </a:p>
          <a:p>
            <a:pPr marL="812800" indent="-457200">
              <a:buAutoNum type="arabicParenBoth" startAt="4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Blas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convirtió en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el artista más famoso del pueblo </a:t>
            </a:r>
          </a:p>
          <a:p>
            <a:pPr marL="809625"/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(no existe forzosamente el rasgo de voluntariedad/esfuerzo).</a:t>
            </a:r>
          </a:p>
          <a:p>
            <a:endParaRPr lang="es-ES" sz="2000" dirty="0">
              <a:sym typeface="Symbol" panose="05050102010706020507" pitchFamily="18" charset="2"/>
            </a:endParaRPr>
          </a:p>
          <a:p>
            <a:pPr marL="361950" indent="-361950">
              <a:buFont typeface="Symbol" panose="05050102010706020507" pitchFamily="18" charset="2"/>
              <a:buChar char="®"/>
            </a:pPr>
            <a:r>
              <a:rPr lang="es-ES" sz="2000" dirty="0"/>
              <a:t>Admite la transformación causativa:</a:t>
            </a:r>
            <a:endParaRPr lang="es-ES" sz="20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pPr marL="812800" indent="-457200">
              <a:buAutoNum type="arabicParenBoth" startAt="5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El coche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convirtió en 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un montón de chatarra.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</a:p>
          <a:p>
            <a:pPr marL="809625"/>
            <a:r>
              <a:rPr lang="es-E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La intemperie </a:t>
            </a:r>
            <a:r>
              <a:rPr lang="es-ES" sz="2000" b="1" i="1" dirty="0">
                <a:solidFill>
                  <a:srgbClr val="C00000"/>
                </a:solidFill>
                <a:sym typeface="Wingdings" panose="05000000000000000000" pitchFamily="2" charset="2"/>
              </a:rPr>
              <a:t>convirtió</a:t>
            </a:r>
            <a:r>
              <a:rPr lang="es-E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es-ES" sz="2000" i="1" u="sng" dirty="0">
                <a:solidFill>
                  <a:srgbClr val="C00000"/>
                </a:solidFill>
                <a:sym typeface="Wingdings" panose="05000000000000000000" pitchFamily="2" charset="2"/>
              </a:rPr>
              <a:t>el coche</a:t>
            </a:r>
            <a:r>
              <a:rPr lang="es-E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es-ES" sz="2000" b="1" i="1" dirty="0">
                <a:solidFill>
                  <a:srgbClr val="C00000"/>
                </a:solidFill>
                <a:sym typeface="Wingdings" panose="05000000000000000000" pitchFamily="2" charset="2"/>
              </a:rPr>
              <a:t>en</a:t>
            </a:r>
            <a:r>
              <a:rPr lang="es-E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 un montón de chatarra.</a:t>
            </a:r>
            <a:endParaRPr lang="es-ES" sz="2000" i="1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pPr marL="812800" indent="-457200">
              <a:buAutoNum type="arabicParenBoth" startAt="6"/>
            </a:pP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convirtió en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un amargado a causa de sus desilusiones.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</a:p>
          <a:p>
            <a:pPr marL="809625"/>
            <a:r>
              <a:rPr lang="es-E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Sus desilusiones </a:t>
            </a:r>
            <a:r>
              <a:rPr lang="es-ES" sz="2000" i="1" u="sng" dirty="0">
                <a:solidFill>
                  <a:srgbClr val="C00000"/>
                </a:solidFill>
                <a:sym typeface="Wingdings" panose="05000000000000000000" pitchFamily="2" charset="2"/>
              </a:rPr>
              <a:t>lo</a:t>
            </a:r>
            <a:r>
              <a:rPr lang="es-E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es-ES" sz="2000" b="1" i="1" dirty="0">
                <a:solidFill>
                  <a:srgbClr val="C00000"/>
                </a:solidFill>
                <a:sym typeface="Wingdings" panose="05000000000000000000" pitchFamily="2" charset="2"/>
              </a:rPr>
              <a:t>convirtieron</a:t>
            </a:r>
            <a:r>
              <a:rPr lang="es-E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 en un amargado.</a:t>
            </a:r>
            <a:r>
              <a:rPr lang="es-ES" sz="2000" i="1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</p:spTree>
    <p:extLst>
      <p:ext uri="{BB962C8B-B14F-4D97-AF65-F5344CB8AC3E}">
        <p14:creationId xmlns:p14="http://schemas.microsoft.com/office/powerpoint/2010/main" val="980314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4" y="712992"/>
            <a:ext cx="7927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TROCARSE/ TORNARSE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638355" y="1397487"/>
            <a:ext cx="78155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Symbol"/>
              <a:buChar char="®"/>
            </a:pPr>
            <a:r>
              <a:rPr lang="es-ES" sz="2000" dirty="0">
                <a:sym typeface="Symbol" panose="05050102010706020507" pitchFamily="18" charset="2"/>
              </a:rPr>
              <a:t>Funcionan de modo semejante a VOLVERSE, pero son más utilizados en registros más cultos.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El tráfico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tornó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complicado sobre la carretera de Oro por protesta en demanda de agua potable [www.elsalvador.com].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Toda la beligerancia de su mirada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trocó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repentinamente en una súplica [oncubamagazine.com].</a:t>
            </a:r>
          </a:p>
          <a:p>
            <a:endParaRPr lang="es-ES" sz="2000" dirty="0">
              <a:sym typeface="Symbol" panose="05050102010706020507" pitchFamily="18" charset="2"/>
            </a:endParaRPr>
          </a:p>
          <a:p>
            <a:pPr marL="361950" indent="-361950">
              <a:buFont typeface="Symbol" panose="05050102010706020507" pitchFamily="18" charset="2"/>
              <a:buChar char="®"/>
            </a:pPr>
            <a:r>
              <a:rPr lang="es-ES" sz="2000" dirty="0"/>
              <a:t>TROCARSE presenta la posibilidad de especificar la cualidad que, antes del cambio, presentaba el sujeto en la oración: </a:t>
            </a:r>
            <a:endParaRPr lang="es-ES" sz="2000" dirty="0">
              <a:sym typeface="Symbol" panose="05050102010706020507" pitchFamily="18" charset="2"/>
            </a:endParaRPr>
          </a:p>
          <a:p>
            <a:pPr marL="812800" indent="-457200">
              <a:buAutoNum type="arabicParenBoth" startAt="3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Cuando le hube referido todo lo acontecido hasta ese momento (…) su voz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 trocó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de sorprendida en iracunda.</a:t>
            </a:r>
          </a:p>
          <a:p>
            <a:pPr marL="809625"/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(Eduardo Mendoza, </a:t>
            </a:r>
            <a:r>
              <a:rPr lang="es-ES" sz="2000" i="1" dirty="0">
                <a:solidFill>
                  <a:srgbClr val="C00000"/>
                </a:solidFill>
                <a:sym typeface="Symbol" panose="05050102010706020507" pitchFamily="18" charset="2"/>
              </a:rPr>
              <a:t>El misterio de la cripta embrujada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</p:spTree>
    <p:extLst>
      <p:ext uri="{BB962C8B-B14F-4D97-AF65-F5344CB8AC3E}">
        <p14:creationId xmlns:p14="http://schemas.microsoft.com/office/powerpoint/2010/main" val="3060860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4" y="712992"/>
            <a:ext cx="7927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La expresión del cambio mediante perífrasis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638354" y="1397487"/>
            <a:ext cx="80615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Symbol"/>
              <a:buChar char="®"/>
            </a:pPr>
            <a:r>
              <a:rPr lang="es-ES" sz="2000" dirty="0">
                <a:sym typeface="Symbol" panose="05050102010706020507" pitchFamily="18" charset="2"/>
              </a:rPr>
              <a:t>Más frecuentes: LLEGAR A SER, PASAR A SER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Santi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ha llegado a ser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gobernador. (resultado de un cambio gradual)</a:t>
            </a:r>
          </a:p>
          <a:p>
            <a:pPr marL="812800" indent="-457200">
              <a:buAutoNum type="arabicParenBoth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Santi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ha pasado a ser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policía de tráfico ( ≈ convertirse en).</a:t>
            </a:r>
          </a:p>
          <a:p>
            <a:endParaRPr lang="es-ES" sz="2000" dirty="0">
              <a:sym typeface="Symbol" panose="05050102010706020507" pitchFamily="18" charset="2"/>
            </a:endParaRPr>
          </a:p>
          <a:p>
            <a:pPr marL="361950" indent="-361950">
              <a:buFont typeface="Symbol" panose="05050102010706020507" pitchFamily="18" charset="2"/>
              <a:buChar char="®"/>
            </a:pPr>
            <a:r>
              <a:rPr lang="es-ES" sz="2000" dirty="0"/>
              <a:t>VENIR A SER se utiliza muy poco en el español actual: </a:t>
            </a:r>
            <a:endParaRPr lang="es-ES" sz="2000" dirty="0">
              <a:sym typeface="Symbol" panose="05050102010706020507" pitchFamily="18" charset="2"/>
            </a:endParaRPr>
          </a:p>
          <a:p>
            <a:pPr marL="812800" indent="-457200">
              <a:buAutoNum type="arabicParenBoth" startAt="3"/>
            </a:pP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Santi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vino a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es-ES" sz="2000" b="1" dirty="0">
                <a:solidFill>
                  <a:srgbClr val="C00000"/>
                </a:solidFill>
                <a:sym typeface="Symbol" panose="05050102010706020507" pitchFamily="18" charset="2"/>
              </a:rPr>
              <a:t>ser </a:t>
            </a:r>
            <a:r>
              <a:rPr 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ministro.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</p:spTree>
    <p:extLst>
      <p:ext uri="{BB962C8B-B14F-4D97-AF65-F5344CB8AC3E}">
        <p14:creationId xmlns:p14="http://schemas.microsoft.com/office/powerpoint/2010/main" val="2637751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5" y="712992"/>
            <a:ext cx="5960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Preguntas: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545222" y="1397486"/>
            <a:ext cx="743037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/>
          </a:p>
          <a:p>
            <a:pPr marL="271463" indent="-271463"/>
            <a:r>
              <a:rPr lang="es-ES" sz="2000" b="1" dirty="0"/>
              <a:t>a) ¿Qué construcciones se relacionan con cambios en cada historieta? ¿Cómo se forman?</a:t>
            </a:r>
            <a:endParaRPr lang="pt-BR" sz="2000" dirty="0"/>
          </a:p>
          <a:p>
            <a:pPr marL="271463"/>
            <a:endParaRPr lang="es-ES" sz="2000" dirty="0">
              <a:solidFill>
                <a:schemeClr val="bg1"/>
              </a:solidFill>
            </a:endParaRPr>
          </a:p>
          <a:p>
            <a:pPr marL="271463"/>
            <a:endParaRPr lang="es-ES" sz="2000" dirty="0">
              <a:solidFill>
                <a:schemeClr val="bg1"/>
              </a:solidFill>
            </a:endParaRPr>
          </a:p>
          <a:p>
            <a:pPr marL="271463"/>
            <a:r>
              <a:rPr lang="es-ES" sz="2000" dirty="0">
                <a:solidFill>
                  <a:schemeClr val="bg1"/>
                </a:solidFill>
              </a:rPr>
              <a:t>: “me haré millonario” </a:t>
            </a:r>
            <a:r>
              <a:rPr lang="es-ES" sz="2000" dirty="0">
                <a:solidFill>
                  <a:schemeClr val="bg1"/>
                </a:solidFill>
                <a:sym typeface="Wingdings" panose="05000000000000000000" pitchFamily="2" charset="2"/>
              </a:rPr>
              <a:t> hacerse + sustantivo</a:t>
            </a:r>
            <a:endParaRPr lang="es-ES" sz="2000" dirty="0"/>
          </a:p>
          <a:p>
            <a:r>
              <a:rPr lang="es-ES" sz="2000" b="1" dirty="0"/>
              <a:t>b) ¿Qué tipo de cambio se expresa en cada historieta?</a:t>
            </a:r>
          </a:p>
          <a:p>
            <a:pPr marL="271463"/>
            <a:r>
              <a:rPr lang="es-ES" sz="2000" dirty="0">
                <a:solidFill>
                  <a:schemeClr val="bg1"/>
                </a:solidFill>
              </a:rPr>
              <a:t>Mafalda: cambio de estado (alegre </a:t>
            </a:r>
            <a:r>
              <a:rPr lang="es-ES" sz="2000" dirty="0">
                <a:solidFill>
                  <a:schemeClr val="bg1"/>
                </a:solidFill>
                <a:sym typeface="Wingdings" panose="05000000000000000000" pitchFamily="2" charset="2"/>
              </a:rPr>
              <a:t> triste)</a:t>
            </a:r>
            <a:endParaRPr lang="es-ES" sz="2000" dirty="0">
              <a:solidFill>
                <a:schemeClr val="bg1"/>
              </a:solidFill>
            </a:endParaRPr>
          </a:p>
          <a:p>
            <a:pPr marL="271463"/>
            <a:r>
              <a:rPr lang="es-ES" sz="2000" dirty="0">
                <a:solidFill>
                  <a:schemeClr val="bg1"/>
                </a:solidFill>
              </a:rPr>
              <a:t>Condorito: cambio de cualidad (pobre </a:t>
            </a:r>
            <a:r>
              <a:rPr lang="es-ES" sz="2000" dirty="0">
                <a:solidFill>
                  <a:schemeClr val="bg1"/>
                </a:solidFill>
                <a:sym typeface="Wingdings" panose="05000000000000000000" pitchFamily="2" charset="2"/>
              </a:rPr>
              <a:t> millonario)</a:t>
            </a:r>
            <a:endParaRPr lang="es-ES" sz="2000" dirty="0">
              <a:solidFill>
                <a:schemeClr val="bg1"/>
              </a:solidFill>
            </a:endParaRPr>
          </a:p>
          <a:p>
            <a:pPr marL="271463"/>
            <a:endParaRPr lang="es-ES" sz="2000" dirty="0"/>
          </a:p>
          <a:p>
            <a:r>
              <a:rPr lang="es-ES" sz="2000" b="1" dirty="0"/>
              <a:t>c) ¿Qué características puedes señalar en cada uno de esos cambios?</a:t>
            </a:r>
          </a:p>
          <a:p>
            <a:pPr marL="271463"/>
            <a:r>
              <a:rPr lang="es-ES" sz="2000" dirty="0">
                <a:solidFill>
                  <a:schemeClr val="bg1"/>
                </a:solidFill>
              </a:rPr>
              <a:t>Mafalda: cambio involuntario, poco duradero y reversible</a:t>
            </a:r>
          </a:p>
          <a:p>
            <a:pPr marL="271463"/>
            <a:r>
              <a:rPr lang="es-ES" sz="2000" dirty="0">
                <a:solidFill>
                  <a:schemeClr val="bg1"/>
                </a:solidFill>
              </a:rPr>
              <a:t>Condorito: cambio voluntario [esfuerzo personal] y gradual</a:t>
            </a:r>
            <a:endParaRPr lang="pt-BR" sz="2000" dirty="0">
              <a:solidFill>
                <a:schemeClr val="bg1"/>
              </a:solidFill>
            </a:endParaRPr>
          </a:p>
          <a:p>
            <a:r>
              <a:rPr lang="es-ES" sz="2000" dirty="0">
                <a:sym typeface="Symbol" panose="05050102010706020507" pitchFamily="18" charset="2"/>
              </a:rPr>
              <a:t> </a:t>
            </a:r>
            <a:r>
              <a:rPr lang="es-ES" sz="2000" dirty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574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5" y="712992"/>
            <a:ext cx="5960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Preguntas: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545222" y="1397486"/>
            <a:ext cx="743037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/>
          </a:p>
          <a:p>
            <a:pPr marL="271463" indent="-271463"/>
            <a:r>
              <a:rPr lang="es-ES" sz="2000" b="1" dirty="0"/>
              <a:t>a) ¿Qué construcciones se relacionan con cambios en cada historieta? ¿Cómo se forman?</a:t>
            </a:r>
            <a:endParaRPr lang="pt-BR" sz="2000" dirty="0"/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Mafalda: “me pongo toda triste”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 ponerse + adjetivo</a:t>
            </a:r>
            <a:endParaRPr lang="es-ES" sz="2000" dirty="0">
              <a:solidFill>
                <a:srgbClr val="C00000"/>
              </a:solidFill>
            </a:endParaRP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Condorito: “me haré millonario”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 hacerse + sustantivo</a:t>
            </a:r>
            <a:r>
              <a:rPr lang="es-ES" sz="2000" dirty="0">
                <a:solidFill>
                  <a:schemeClr val="bg1"/>
                </a:solidFill>
              </a:rPr>
              <a:t>: “me haré millonario” </a:t>
            </a:r>
            <a:r>
              <a:rPr lang="es-ES" sz="2000" dirty="0">
                <a:solidFill>
                  <a:schemeClr val="bg1"/>
                </a:solidFill>
                <a:sym typeface="Wingdings" panose="05000000000000000000" pitchFamily="2" charset="2"/>
              </a:rPr>
              <a:t> hacerse + sustantivo</a:t>
            </a:r>
            <a:endParaRPr lang="es-ES" sz="2000" dirty="0"/>
          </a:p>
          <a:p>
            <a:r>
              <a:rPr lang="es-ES" sz="2000" b="1" dirty="0"/>
              <a:t>b) ¿Qué tipo de cambio se expresa en cada historieta?</a:t>
            </a:r>
          </a:p>
          <a:p>
            <a:pPr marL="271463"/>
            <a:r>
              <a:rPr lang="es-ES" sz="2000" dirty="0">
                <a:solidFill>
                  <a:schemeClr val="bg1"/>
                </a:solidFill>
              </a:rPr>
              <a:t>Mafalda: cambio de estado (alegre </a:t>
            </a:r>
            <a:r>
              <a:rPr lang="es-ES" sz="2000" dirty="0">
                <a:solidFill>
                  <a:schemeClr val="bg1"/>
                </a:solidFill>
                <a:sym typeface="Wingdings" panose="05000000000000000000" pitchFamily="2" charset="2"/>
              </a:rPr>
              <a:t> triste)</a:t>
            </a:r>
            <a:endParaRPr lang="es-ES" sz="2000" dirty="0">
              <a:solidFill>
                <a:schemeClr val="bg1"/>
              </a:solidFill>
            </a:endParaRPr>
          </a:p>
          <a:p>
            <a:pPr marL="271463"/>
            <a:r>
              <a:rPr lang="es-ES" sz="2000" dirty="0">
                <a:solidFill>
                  <a:schemeClr val="bg1"/>
                </a:solidFill>
              </a:rPr>
              <a:t>Condorito: cambio de cualidad (pobre </a:t>
            </a:r>
            <a:r>
              <a:rPr lang="es-ES" sz="2000" dirty="0">
                <a:solidFill>
                  <a:schemeClr val="bg1"/>
                </a:solidFill>
                <a:sym typeface="Wingdings" panose="05000000000000000000" pitchFamily="2" charset="2"/>
              </a:rPr>
              <a:t> millonario)</a:t>
            </a:r>
            <a:endParaRPr lang="es-ES" sz="2000" dirty="0">
              <a:solidFill>
                <a:schemeClr val="bg1"/>
              </a:solidFill>
            </a:endParaRPr>
          </a:p>
          <a:p>
            <a:pPr marL="271463"/>
            <a:endParaRPr lang="es-ES" sz="2000" dirty="0"/>
          </a:p>
          <a:p>
            <a:r>
              <a:rPr lang="es-ES" sz="2000" b="1" dirty="0"/>
              <a:t>c) ¿Qué características puedes señalar en cada uno de esos cambios?</a:t>
            </a:r>
          </a:p>
          <a:p>
            <a:pPr marL="271463"/>
            <a:r>
              <a:rPr lang="es-ES" sz="2000" dirty="0">
                <a:solidFill>
                  <a:schemeClr val="bg1"/>
                </a:solidFill>
              </a:rPr>
              <a:t>Mafalda: cambio involuntario, poco duradero y reversible</a:t>
            </a:r>
          </a:p>
          <a:p>
            <a:pPr marL="271463"/>
            <a:r>
              <a:rPr lang="es-ES" sz="2000" dirty="0">
                <a:solidFill>
                  <a:schemeClr val="bg1"/>
                </a:solidFill>
              </a:rPr>
              <a:t>Condorito: cambio voluntario [esfuerzo personal] y gradual</a:t>
            </a:r>
            <a:endParaRPr lang="pt-BR" sz="2000" dirty="0">
              <a:solidFill>
                <a:schemeClr val="bg1"/>
              </a:solidFill>
            </a:endParaRPr>
          </a:p>
          <a:p>
            <a:r>
              <a:rPr lang="es-ES" sz="2000" dirty="0">
                <a:sym typeface="Symbol" panose="05050102010706020507" pitchFamily="18" charset="2"/>
              </a:rPr>
              <a:t> </a:t>
            </a:r>
            <a:r>
              <a:rPr lang="es-ES" sz="2000" dirty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197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5" y="712992"/>
            <a:ext cx="5960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Preguntas: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545222" y="1397486"/>
            <a:ext cx="743037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/>
          </a:p>
          <a:p>
            <a:pPr marL="271463" indent="-271463"/>
            <a:r>
              <a:rPr lang="es-ES" sz="2000" b="1" dirty="0"/>
              <a:t>a) ¿Qué construcciones se relacionan con cambios en cada historieta? ¿Cómo se forman?</a:t>
            </a:r>
            <a:endParaRPr lang="pt-BR" sz="2000" dirty="0"/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Mafalda: “me pongo toda triste”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 ponerse + adjetivo</a:t>
            </a:r>
            <a:endParaRPr lang="es-ES" sz="2000" dirty="0">
              <a:solidFill>
                <a:srgbClr val="C00000"/>
              </a:solidFill>
            </a:endParaRP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Condorito: “me haré millonario”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 hacerse + sustantivo</a:t>
            </a:r>
            <a:endParaRPr lang="es-ES" sz="2000" dirty="0">
              <a:solidFill>
                <a:srgbClr val="C00000"/>
              </a:solidFill>
            </a:endParaRPr>
          </a:p>
          <a:p>
            <a:pPr marL="271463"/>
            <a:endParaRPr lang="es-ES" sz="2000" dirty="0"/>
          </a:p>
          <a:p>
            <a:r>
              <a:rPr lang="es-ES" sz="2000" b="1" dirty="0"/>
              <a:t>b) ¿Qué tipo de cambio se expresa en cada historieta?</a:t>
            </a: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Mafalda: cambio de estado (alegre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 triste)</a:t>
            </a:r>
            <a:endParaRPr lang="es-ES" sz="2000" dirty="0">
              <a:solidFill>
                <a:srgbClr val="C00000"/>
              </a:solidFill>
            </a:endParaRP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Condorito: cambio de cualidad (pobre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 millonario)</a:t>
            </a:r>
            <a:r>
              <a:rPr lang="es-ES" sz="2000" dirty="0">
                <a:solidFill>
                  <a:schemeClr val="bg1"/>
                </a:solidFill>
              </a:rPr>
              <a:t> : cambio de cualidad (pobre </a:t>
            </a:r>
            <a:r>
              <a:rPr lang="es-ES" sz="2000" dirty="0">
                <a:solidFill>
                  <a:schemeClr val="bg1"/>
                </a:solidFill>
                <a:sym typeface="Wingdings" panose="05000000000000000000" pitchFamily="2" charset="2"/>
              </a:rPr>
              <a:t> millonario)</a:t>
            </a:r>
            <a:endParaRPr lang="es-ES" sz="2000" dirty="0"/>
          </a:p>
          <a:p>
            <a:r>
              <a:rPr lang="es-ES" sz="2000" b="1" dirty="0"/>
              <a:t>c) ¿Qué características puedes señalar en cada uno de esos cambios?</a:t>
            </a:r>
          </a:p>
          <a:p>
            <a:r>
              <a:rPr lang="es-ES" sz="2000" dirty="0">
                <a:sym typeface="Symbol" panose="05050102010706020507" pitchFamily="18" charset="2"/>
              </a:rPr>
              <a:t> </a:t>
            </a:r>
            <a:r>
              <a:rPr lang="es-ES" sz="2000" dirty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5266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5" y="712992"/>
            <a:ext cx="5960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Preguntas: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545222" y="1397486"/>
            <a:ext cx="743037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/>
          </a:p>
          <a:p>
            <a:pPr marL="271463" indent="-271463"/>
            <a:r>
              <a:rPr lang="es-ES" sz="2000" b="1" dirty="0"/>
              <a:t>a) ¿Qué construcciones se relacionan con cambios en cada historieta? ¿Cómo se forman?</a:t>
            </a:r>
            <a:endParaRPr lang="pt-BR" sz="2000" dirty="0"/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Mafalda: “me pongo toda triste”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 ponerse + adjetivo</a:t>
            </a:r>
            <a:endParaRPr lang="es-ES" sz="2000" dirty="0">
              <a:solidFill>
                <a:srgbClr val="C00000"/>
              </a:solidFill>
            </a:endParaRP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Condorito: “me haré millonario”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 hacerse + sustantivo</a:t>
            </a:r>
            <a:endParaRPr lang="es-ES" sz="2000" dirty="0">
              <a:solidFill>
                <a:srgbClr val="C00000"/>
              </a:solidFill>
            </a:endParaRPr>
          </a:p>
          <a:p>
            <a:pPr marL="271463"/>
            <a:endParaRPr lang="es-ES" sz="2000" dirty="0"/>
          </a:p>
          <a:p>
            <a:r>
              <a:rPr lang="es-ES" sz="2000" b="1" dirty="0"/>
              <a:t>b) ¿Qué tipo de cambio se expresa en cada historieta?</a:t>
            </a: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Mafalda: cambio de estado (alegre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 triste)</a:t>
            </a:r>
            <a:endParaRPr lang="es-ES" sz="2000" dirty="0">
              <a:solidFill>
                <a:srgbClr val="C00000"/>
              </a:solidFill>
            </a:endParaRP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Condorito: cambio de cualidad (pobre </a:t>
            </a:r>
            <a:r>
              <a:rPr lang="es-ES" sz="2000" dirty="0">
                <a:solidFill>
                  <a:srgbClr val="C00000"/>
                </a:solidFill>
                <a:sym typeface="Wingdings" panose="05000000000000000000" pitchFamily="2" charset="2"/>
              </a:rPr>
              <a:t> millonario)</a:t>
            </a:r>
            <a:endParaRPr lang="es-ES" sz="2000" dirty="0">
              <a:solidFill>
                <a:srgbClr val="C00000"/>
              </a:solidFill>
            </a:endParaRPr>
          </a:p>
          <a:p>
            <a:pPr marL="271463"/>
            <a:endParaRPr lang="es-ES" sz="2000" dirty="0"/>
          </a:p>
          <a:p>
            <a:r>
              <a:rPr lang="es-ES" sz="2000" b="1" dirty="0"/>
              <a:t>c) ¿Qué características puedes señalar en cada uno de esos cambios?</a:t>
            </a: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Mafalda: cambio involuntario, poco duradero, reversible.</a:t>
            </a: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Condorito: cambio voluntario [esfuerzo personal] y gradual.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5957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5" y="712992"/>
            <a:ext cx="5960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La expresión del cambio en español: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545222" y="1397486"/>
            <a:ext cx="74303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/>
          </a:p>
          <a:p>
            <a:pPr marL="271463" indent="-271463"/>
            <a:r>
              <a:rPr lang="es-ES" sz="2000" b="1" dirty="0"/>
              <a:t>a) Construcciones copulativas</a:t>
            </a:r>
            <a:endParaRPr lang="pt-BR" sz="2000" dirty="0"/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(1) El cielo </a:t>
            </a:r>
            <a:r>
              <a:rPr lang="es-ES" sz="2000" b="1" dirty="0">
                <a:solidFill>
                  <a:srgbClr val="C00000"/>
                </a:solidFill>
              </a:rPr>
              <a:t>se puso</a:t>
            </a:r>
            <a:r>
              <a:rPr lang="es-ES" sz="2000" dirty="0">
                <a:solidFill>
                  <a:srgbClr val="C00000"/>
                </a:solidFill>
              </a:rPr>
              <a:t> </a:t>
            </a:r>
            <a:r>
              <a:rPr lang="es-ES" sz="2000" b="1" dirty="0">
                <a:solidFill>
                  <a:srgbClr val="C00000"/>
                </a:solidFill>
              </a:rPr>
              <a:t>rojo</a:t>
            </a:r>
            <a:r>
              <a:rPr lang="es-ES" sz="2000" dirty="0">
                <a:solidFill>
                  <a:srgbClr val="C00000"/>
                </a:solidFill>
              </a:rPr>
              <a:t> y pronto cayó la noche.</a:t>
            </a: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(2) Mi abuelo </a:t>
            </a:r>
            <a:r>
              <a:rPr lang="es-ES" sz="2000" b="1" dirty="0">
                <a:solidFill>
                  <a:srgbClr val="C00000"/>
                </a:solidFill>
              </a:rPr>
              <a:t>se ha vuelto</a:t>
            </a:r>
            <a:r>
              <a:rPr lang="es-ES" sz="2000" dirty="0">
                <a:solidFill>
                  <a:srgbClr val="C00000"/>
                </a:solidFill>
              </a:rPr>
              <a:t> </a:t>
            </a:r>
            <a:r>
              <a:rPr lang="es-ES" sz="2000" b="1" dirty="0">
                <a:solidFill>
                  <a:srgbClr val="C00000"/>
                </a:solidFill>
              </a:rPr>
              <a:t>tacaño</a:t>
            </a:r>
            <a:r>
              <a:rPr lang="es-ES" sz="2000" dirty="0">
                <a:solidFill>
                  <a:srgbClr val="C00000"/>
                </a:solidFill>
              </a:rPr>
              <a:t>.</a:t>
            </a: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(3) El atleta </a:t>
            </a:r>
            <a:r>
              <a:rPr lang="es-ES" sz="2000" b="1" dirty="0">
                <a:solidFill>
                  <a:srgbClr val="C00000"/>
                </a:solidFill>
              </a:rPr>
              <a:t>se quedó cojo</a:t>
            </a:r>
            <a:r>
              <a:rPr lang="es-ES" sz="2000" dirty="0">
                <a:solidFill>
                  <a:srgbClr val="C00000"/>
                </a:solidFill>
              </a:rPr>
              <a:t> después del accidente.</a:t>
            </a:r>
          </a:p>
          <a:p>
            <a:pPr marL="271463"/>
            <a:endParaRPr lang="es-ES" sz="2000" dirty="0"/>
          </a:p>
          <a:p>
            <a:pPr marL="271463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160842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5" y="712992"/>
            <a:ext cx="5960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La expresión del cambio en español: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545222" y="1397486"/>
            <a:ext cx="743037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/>
          </a:p>
          <a:p>
            <a:pPr marL="271463" indent="-271463"/>
            <a:r>
              <a:rPr lang="es-ES" sz="2000" b="1" dirty="0"/>
              <a:t>a) Construcciones copulativas</a:t>
            </a:r>
            <a:endParaRPr lang="pt-BR" sz="2000" dirty="0"/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(1) El cielo </a:t>
            </a:r>
            <a:r>
              <a:rPr lang="es-ES" sz="2000" b="1" dirty="0">
                <a:solidFill>
                  <a:srgbClr val="C00000"/>
                </a:solidFill>
              </a:rPr>
              <a:t>se puso rojo</a:t>
            </a:r>
            <a:r>
              <a:rPr lang="es-ES" sz="2000" dirty="0">
                <a:solidFill>
                  <a:srgbClr val="C00000"/>
                </a:solidFill>
              </a:rPr>
              <a:t> y pronto cayó la noche.</a:t>
            </a: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(2) Mi abuelo </a:t>
            </a:r>
            <a:r>
              <a:rPr lang="es-ES" sz="2000" b="1" dirty="0">
                <a:solidFill>
                  <a:srgbClr val="C00000"/>
                </a:solidFill>
              </a:rPr>
              <a:t>se ha vuelto tacaño</a:t>
            </a:r>
            <a:r>
              <a:rPr lang="es-ES" sz="2000" dirty="0">
                <a:solidFill>
                  <a:srgbClr val="C00000"/>
                </a:solidFill>
              </a:rPr>
              <a:t>.</a:t>
            </a: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(3) El atleta </a:t>
            </a:r>
            <a:r>
              <a:rPr lang="es-ES" sz="2000" b="1" dirty="0">
                <a:solidFill>
                  <a:srgbClr val="C00000"/>
                </a:solidFill>
              </a:rPr>
              <a:t>se quedó cojo</a:t>
            </a:r>
            <a:r>
              <a:rPr lang="es-ES" sz="2000" dirty="0">
                <a:solidFill>
                  <a:srgbClr val="C00000"/>
                </a:solidFill>
              </a:rPr>
              <a:t> después del accidente.</a:t>
            </a:r>
          </a:p>
          <a:p>
            <a:pPr marL="271463"/>
            <a:endParaRPr lang="es-ES" sz="2000" dirty="0"/>
          </a:p>
          <a:p>
            <a:r>
              <a:rPr lang="es-ES" sz="2000" b="1" dirty="0"/>
              <a:t>b) Perífrasis verbales</a:t>
            </a: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(4) Mi equipo </a:t>
            </a:r>
            <a:r>
              <a:rPr lang="es-ES" sz="2000" b="1" dirty="0">
                <a:solidFill>
                  <a:srgbClr val="C00000"/>
                </a:solidFill>
              </a:rPr>
              <a:t>llegó a estar </a:t>
            </a:r>
            <a:r>
              <a:rPr lang="es-ES" sz="2000" dirty="0">
                <a:solidFill>
                  <a:srgbClr val="C00000"/>
                </a:solidFill>
              </a:rPr>
              <a:t>entre los mejores del país.</a:t>
            </a: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(5) </a:t>
            </a:r>
            <a:r>
              <a:rPr lang="es-ES" sz="2000" b="1" dirty="0">
                <a:solidFill>
                  <a:srgbClr val="C00000"/>
                </a:solidFill>
              </a:rPr>
              <a:t>Ha llegado a ser</a:t>
            </a:r>
            <a:r>
              <a:rPr lang="es-ES" sz="2000" dirty="0">
                <a:solidFill>
                  <a:srgbClr val="C00000"/>
                </a:solidFill>
              </a:rPr>
              <a:t> el director de la empresa.</a:t>
            </a:r>
          </a:p>
          <a:p>
            <a:pPr marL="271463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1748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Los Verbos de Cambio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B5DC20-1F21-45FC-BDCB-C2C179BB6982}"/>
              </a:ext>
            </a:extLst>
          </p:cNvPr>
          <p:cNvSpPr txBox="1"/>
          <p:nvPr/>
        </p:nvSpPr>
        <p:spPr>
          <a:xfrm>
            <a:off x="465825" y="712992"/>
            <a:ext cx="5960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La expresión del cambio en español: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0B72A-5CB5-45B0-9144-7A6164BE68BC}"/>
              </a:ext>
            </a:extLst>
          </p:cNvPr>
          <p:cNvSpPr txBox="1"/>
          <p:nvPr/>
        </p:nvSpPr>
        <p:spPr>
          <a:xfrm>
            <a:off x="545222" y="1397486"/>
            <a:ext cx="743037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/>
          </a:p>
          <a:p>
            <a:pPr marL="271463" indent="-271463"/>
            <a:r>
              <a:rPr lang="es-ES" sz="2000" b="1" dirty="0"/>
              <a:t>a) Construcciones copulativas</a:t>
            </a:r>
            <a:endParaRPr lang="pt-BR" sz="2000" dirty="0"/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(1) El cielo </a:t>
            </a:r>
            <a:r>
              <a:rPr lang="es-ES" sz="2000" b="1" dirty="0">
                <a:solidFill>
                  <a:srgbClr val="C00000"/>
                </a:solidFill>
              </a:rPr>
              <a:t>se puso rojo</a:t>
            </a:r>
            <a:r>
              <a:rPr lang="es-ES" sz="2000" dirty="0">
                <a:solidFill>
                  <a:srgbClr val="C00000"/>
                </a:solidFill>
              </a:rPr>
              <a:t> y pronto cayó la noche.</a:t>
            </a: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(2) Mi abuelo </a:t>
            </a:r>
            <a:r>
              <a:rPr lang="es-ES" sz="2000" b="1" dirty="0">
                <a:solidFill>
                  <a:srgbClr val="C00000"/>
                </a:solidFill>
              </a:rPr>
              <a:t>se ha vuelto tacaño</a:t>
            </a:r>
            <a:r>
              <a:rPr lang="es-ES" sz="2000" dirty="0">
                <a:solidFill>
                  <a:srgbClr val="C00000"/>
                </a:solidFill>
              </a:rPr>
              <a:t>.</a:t>
            </a: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(3) El atleta </a:t>
            </a:r>
            <a:r>
              <a:rPr lang="es-ES" sz="2000" b="1" dirty="0">
                <a:solidFill>
                  <a:srgbClr val="C00000"/>
                </a:solidFill>
              </a:rPr>
              <a:t>se quedó cojo</a:t>
            </a:r>
            <a:r>
              <a:rPr lang="es-ES" sz="2000" dirty="0">
                <a:solidFill>
                  <a:srgbClr val="C00000"/>
                </a:solidFill>
              </a:rPr>
              <a:t> después del accidente.</a:t>
            </a:r>
          </a:p>
          <a:p>
            <a:pPr marL="271463"/>
            <a:endParaRPr lang="es-ES" sz="2000" dirty="0"/>
          </a:p>
          <a:p>
            <a:r>
              <a:rPr lang="es-ES" sz="2000" b="1" dirty="0"/>
              <a:t>b) Perífrasis verbales</a:t>
            </a: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(4) Mi equipo </a:t>
            </a:r>
            <a:r>
              <a:rPr lang="es-ES" sz="2000" b="1" dirty="0">
                <a:solidFill>
                  <a:srgbClr val="C00000"/>
                </a:solidFill>
              </a:rPr>
              <a:t>llegó a estar</a:t>
            </a:r>
            <a:r>
              <a:rPr lang="es-ES" sz="2000" dirty="0">
                <a:solidFill>
                  <a:srgbClr val="C00000"/>
                </a:solidFill>
              </a:rPr>
              <a:t> entre los mejores del país.</a:t>
            </a: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(5) </a:t>
            </a:r>
            <a:r>
              <a:rPr lang="es-ES" sz="2000" b="1" dirty="0">
                <a:solidFill>
                  <a:srgbClr val="C00000"/>
                </a:solidFill>
              </a:rPr>
              <a:t>Ha llegado a ser</a:t>
            </a:r>
            <a:r>
              <a:rPr lang="es-ES" sz="2000" dirty="0">
                <a:solidFill>
                  <a:srgbClr val="C00000"/>
                </a:solidFill>
              </a:rPr>
              <a:t> el director de la empresa.</a:t>
            </a:r>
          </a:p>
          <a:p>
            <a:pPr marL="271463"/>
            <a:endParaRPr lang="es-ES" sz="2000" dirty="0"/>
          </a:p>
          <a:p>
            <a:r>
              <a:rPr lang="es-ES" sz="2000" b="1" dirty="0"/>
              <a:t>c) Verbos derivados de sustantivos y adjetivos</a:t>
            </a: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(6) </a:t>
            </a:r>
            <a:r>
              <a:rPr lang="es-ES" sz="2000" b="1" dirty="0">
                <a:solidFill>
                  <a:srgbClr val="C00000"/>
                </a:solidFill>
              </a:rPr>
              <a:t>He engordado</a:t>
            </a:r>
            <a:r>
              <a:rPr lang="es-ES" sz="2000" dirty="0">
                <a:solidFill>
                  <a:srgbClr val="C00000"/>
                </a:solidFill>
              </a:rPr>
              <a:t> durante las vacaciones. </a:t>
            </a: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(7) El cielo </a:t>
            </a:r>
            <a:r>
              <a:rPr lang="es-ES" sz="2000" b="1" dirty="0">
                <a:solidFill>
                  <a:srgbClr val="C00000"/>
                </a:solidFill>
              </a:rPr>
              <a:t>oscureció</a:t>
            </a:r>
            <a:r>
              <a:rPr lang="es-ES" sz="2000" dirty="0">
                <a:solidFill>
                  <a:srgbClr val="C00000"/>
                </a:solidFill>
              </a:rPr>
              <a:t> antes de la tormenta.</a:t>
            </a:r>
          </a:p>
          <a:p>
            <a:pPr marL="271463"/>
            <a:endParaRPr lang="es-ES" sz="2000" dirty="0">
              <a:solidFill>
                <a:srgbClr val="C00000"/>
              </a:solidFill>
            </a:endParaRPr>
          </a:p>
          <a:p>
            <a:pPr marL="271463"/>
            <a:r>
              <a:rPr lang="es-ES" sz="2000" dirty="0">
                <a:solidFill>
                  <a:srgbClr val="C00000"/>
                </a:solidFill>
              </a:rPr>
              <a:t>Otros verbos: mejorar/ adelgazar/ enloquecer/ enviudar/ empeorar/ enfurecerse/ enrojecer etc.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030996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1292</TotalTime>
  <Words>2047</Words>
  <Application>Microsoft Office PowerPoint</Application>
  <PresentationFormat>Apresentação na tela (4:3)</PresentationFormat>
  <Paragraphs>293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Wingdings</vt:lpstr>
      <vt:lpstr>Tema do Office</vt:lpstr>
      <vt:lpstr>Los Verbos de Cambio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Imperativo</dc:title>
  <dc:creator>Silvio Sato</dc:creator>
  <cp:lastModifiedBy>Benivaldo Araújo</cp:lastModifiedBy>
  <cp:revision>183</cp:revision>
  <dcterms:created xsi:type="dcterms:W3CDTF">2017-06-11T18:10:20Z</dcterms:created>
  <dcterms:modified xsi:type="dcterms:W3CDTF">2017-11-23T13:32:15Z</dcterms:modified>
</cp:coreProperties>
</file>