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81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94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08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4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10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56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42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97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93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55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0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F0F88-7F35-4721-8AB1-5E9EA67D945E}" type="datetimeFigureOut">
              <a:rPr lang="pt-BR" smtClean="0"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2FF98-8B36-469C-805C-633E098C7B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2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1515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accent1"/>
                </a:solidFill>
              </a:rPr>
              <a:t>Inca </a:t>
            </a:r>
            <a:r>
              <a:rPr lang="pt-BR" sz="2800" b="1" dirty="0" err="1" smtClean="0">
                <a:solidFill>
                  <a:schemeClr val="accent1"/>
                </a:solidFill>
              </a:rPr>
              <a:t>Garcilaso</a:t>
            </a:r>
            <a:r>
              <a:rPr lang="pt-BR" sz="2800" b="1" dirty="0" smtClean="0">
                <a:solidFill>
                  <a:schemeClr val="accent1"/>
                </a:solidFill>
              </a:rPr>
              <a:t>: </a:t>
            </a:r>
            <a:r>
              <a:rPr lang="pt-BR" sz="2800" b="1" dirty="0" err="1" smtClean="0">
                <a:solidFill>
                  <a:schemeClr val="accent1"/>
                </a:solidFill>
              </a:rPr>
              <a:t>algunos</a:t>
            </a:r>
            <a:r>
              <a:rPr lang="pt-BR" sz="2800" b="1" dirty="0" smtClean="0">
                <a:solidFill>
                  <a:schemeClr val="accent1"/>
                </a:solidFill>
              </a:rPr>
              <a:t> </a:t>
            </a:r>
            <a:r>
              <a:rPr lang="pt-BR" sz="2800" b="1" dirty="0" err="1" smtClean="0">
                <a:solidFill>
                  <a:schemeClr val="accent1"/>
                </a:solidFill>
              </a:rPr>
              <a:t>datos</a:t>
            </a:r>
            <a:r>
              <a:rPr lang="pt-BR" sz="2800" b="1" dirty="0" smtClean="0">
                <a:solidFill>
                  <a:schemeClr val="accent1"/>
                </a:solidFill>
              </a:rPr>
              <a:t> biográficos</a:t>
            </a:r>
            <a:endParaRPr lang="pt-BR" sz="28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515155"/>
            <a:ext cx="12192000" cy="634284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dirty="0" err="1" smtClean="0"/>
              <a:t>Capitán</a:t>
            </a:r>
            <a:r>
              <a:rPr lang="pt-BR" dirty="0" smtClean="0"/>
              <a:t> </a:t>
            </a:r>
            <a:r>
              <a:rPr lang="pt-BR" dirty="0" err="1" smtClean="0"/>
              <a:t>español</a:t>
            </a:r>
            <a:r>
              <a:rPr lang="pt-BR" dirty="0" smtClean="0"/>
              <a:t> </a:t>
            </a:r>
            <a:r>
              <a:rPr lang="pt-BR" dirty="0" err="1" smtClean="0"/>
              <a:t>Sebastián</a:t>
            </a:r>
            <a:r>
              <a:rPr lang="pt-BR" dirty="0" smtClean="0"/>
              <a:t> </a:t>
            </a:r>
            <a:r>
              <a:rPr lang="pt-BR" dirty="0" err="1" smtClean="0"/>
              <a:t>Garcilaso</a:t>
            </a:r>
            <a:r>
              <a:rPr lang="pt-BR" dirty="0" smtClean="0"/>
              <a:t> de </a:t>
            </a:r>
            <a:r>
              <a:rPr lang="pt-BR" dirty="0" err="1" smtClean="0"/>
              <a:t>la</a:t>
            </a:r>
            <a:r>
              <a:rPr lang="pt-BR" dirty="0" smtClean="0"/>
              <a:t> Vega                        Princesa inca </a:t>
            </a:r>
            <a:r>
              <a:rPr lang="pt-BR" dirty="0" err="1" smtClean="0"/>
              <a:t>Chimpu</a:t>
            </a:r>
            <a:r>
              <a:rPr lang="pt-BR" dirty="0" smtClean="0"/>
              <a:t> </a:t>
            </a:r>
            <a:r>
              <a:rPr lang="pt-BR" dirty="0" err="1" smtClean="0"/>
              <a:t>Ocllo</a:t>
            </a:r>
            <a:r>
              <a:rPr lang="pt-BR" dirty="0"/>
              <a:t> </a:t>
            </a:r>
            <a:r>
              <a:rPr lang="pt-BR" dirty="0" smtClean="0"/>
              <a:t>                           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(</a:t>
            </a:r>
            <a:r>
              <a:rPr lang="pt-BR" sz="1800" dirty="0" err="1" smtClean="0">
                <a:solidFill>
                  <a:srgbClr val="FF0000"/>
                </a:solidFill>
              </a:rPr>
              <a:t>sobrina</a:t>
            </a:r>
            <a:r>
              <a:rPr lang="pt-BR" sz="1800" dirty="0" smtClean="0">
                <a:solidFill>
                  <a:srgbClr val="FF0000"/>
                </a:solidFill>
              </a:rPr>
              <a:t> de </a:t>
            </a:r>
            <a:r>
              <a:rPr lang="pt-BR" sz="1800" dirty="0" err="1" smtClean="0">
                <a:solidFill>
                  <a:srgbClr val="FF0000"/>
                </a:solidFill>
              </a:rPr>
              <a:t>Huayna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err="1" smtClean="0">
                <a:solidFill>
                  <a:srgbClr val="FF0000"/>
                </a:solidFill>
              </a:rPr>
              <a:t>Capac</a:t>
            </a:r>
            <a:r>
              <a:rPr lang="pt-BR" sz="1800" dirty="0" smtClean="0">
                <a:solidFill>
                  <a:srgbClr val="FF0000"/>
                </a:solidFill>
              </a:rPr>
              <a:t>, prima de </a:t>
            </a:r>
            <a:r>
              <a:rPr lang="pt-BR" sz="1800" dirty="0" err="1" smtClean="0">
                <a:solidFill>
                  <a:srgbClr val="FF0000"/>
                </a:solidFill>
              </a:rPr>
              <a:t>Huascar</a:t>
            </a:r>
            <a:r>
              <a:rPr lang="pt-BR" sz="1800" dirty="0" smtClean="0">
                <a:solidFill>
                  <a:srgbClr val="FF0000"/>
                </a:solidFill>
              </a:rPr>
              <a:t> y </a:t>
            </a:r>
            <a:r>
              <a:rPr lang="pt-BR" sz="1800" dirty="0" err="1" smtClean="0">
                <a:solidFill>
                  <a:srgbClr val="FF0000"/>
                </a:solidFill>
              </a:rPr>
              <a:t>Athaualpa</a:t>
            </a:r>
            <a:r>
              <a:rPr lang="pt-BR" sz="18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dirty="0" smtClean="0">
                <a:solidFill>
                  <a:srgbClr val="FF0000"/>
                </a:solidFill>
              </a:rPr>
              <a:t>                                                                          </a:t>
            </a:r>
            <a:r>
              <a:rPr lang="pt-BR" sz="2400" dirty="0" smtClean="0"/>
              <a:t>1539 – </a:t>
            </a:r>
            <a:r>
              <a:rPr lang="pt-BR" sz="2400" dirty="0" err="1" smtClean="0"/>
              <a:t>nace</a:t>
            </a:r>
            <a:r>
              <a:rPr lang="pt-BR" sz="2400" dirty="0" smtClean="0"/>
              <a:t> Gómez </a:t>
            </a:r>
            <a:r>
              <a:rPr lang="pt-BR" sz="2400" dirty="0" err="1" smtClean="0"/>
              <a:t>Suárez</a:t>
            </a:r>
            <a:r>
              <a:rPr lang="pt-BR" sz="2400" dirty="0" smtClean="0"/>
              <a:t> de Figueroa </a:t>
            </a:r>
            <a:r>
              <a:rPr lang="pt-BR" sz="1500" dirty="0" smtClean="0"/>
              <a:t>(cap. XXI </a:t>
            </a:r>
            <a:r>
              <a:rPr lang="pt-BR" sz="1500" dirty="0" err="1" smtClean="0"/>
              <a:t>Nombres</a:t>
            </a:r>
            <a:r>
              <a:rPr lang="pt-BR" sz="1500" dirty="0" smtClean="0"/>
              <a:t> </a:t>
            </a:r>
            <a:r>
              <a:rPr lang="pt-BR" sz="1500" dirty="0" err="1" smtClean="0"/>
              <a:t>nuevos</a:t>
            </a:r>
            <a:r>
              <a:rPr lang="pt-BR" sz="1500" dirty="0" smtClean="0"/>
              <a:t>: “</a:t>
            </a:r>
            <a:r>
              <a:rPr lang="pt-BR" sz="1500" dirty="0" err="1" smtClean="0"/>
              <a:t>mestizo</a:t>
            </a:r>
            <a:r>
              <a:rPr lang="pt-BR" sz="1500" dirty="0" smtClean="0"/>
              <a:t>”)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1542- </a:t>
            </a:r>
            <a:r>
              <a:rPr lang="pt-BR" sz="1800" dirty="0" err="1" smtClean="0">
                <a:solidFill>
                  <a:srgbClr val="FF0000"/>
                </a:solidFill>
              </a:rPr>
              <a:t>Fundación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err="1" smtClean="0">
                <a:solidFill>
                  <a:srgbClr val="FF0000"/>
                </a:solidFill>
              </a:rPr>
              <a:t>del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err="1" smtClean="0">
                <a:solidFill>
                  <a:srgbClr val="FF0000"/>
                </a:solidFill>
              </a:rPr>
              <a:t>Virreinato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err="1" smtClean="0">
                <a:solidFill>
                  <a:srgbClr val="FF0000"/>
                </a:solidFill>
              </a:rPr>
              <a:t>del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err="1" smtClean="0">
                <a:solidFill>
                  <a:srgbClr val="FF0000"/>
                </a:solidFill>
              </a:rPr>
              <a:t>Perú</a:t>
            </a: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dirty="0" smtClean="0">
                <a:solidFill>
                  <a:srgbClr val="FF0000"/>
                </a:solidFill>
              </a:rPr>
              <a:t>y </a:t>
            </a:r>
            <a:r>
              <a:rPr lang="pt-BR" sz="1800" dirty="0" err="1" smtClean="0">
                <a:solidFill>
                  <a:srgbClr val="FF0000"/>
                </a:solidFill>
              </a:rPr>
              <a:t>aplicación</a:t>
            </a:r>
            <a:r>
              <a:rPr lang="pt-BR" sz="1800" dirty="0" smtClean="0">
                <a:solidFill>
                  <a:srgbClr val="FF0000"/>
                </a:solidFill>
              </a:rPr>
              <a:t> de “</a:t>
            </a:r>
            <a:r>
              <a:rPr lang="pt-BR" sz="1800" dirty="0" err="1" smtClean="0">
                <a:solidFill>
                  <a:srgbClr val="FF0000"/>
                </a:solidFill>
              </a:rPr>
              <a:t>Leyes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err="1" smtClean="0">
                <a:solidFill>
                  <a:srgbClr val="FF0000"/>
                </a:solidFill>
              </a:rPr>
              <a:t>Nuevas</a:t>
            </a:r>
            <a:r>
              <a:rPr lang="pt-BR" sz="1800" dirty="0" smtClean="0">
                <a:solidFill>
                  <a:srgbClr val="FF0000"/>
                </a:solidFill>
              </a:rPr>
              <a:t>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1544- Resistencia de </a:t>
            </a:r>
            <a:r>
              <a:rPr lang="pt-BR" sz="1800" dirty="0" err="1" smtClean="0">
                <a:solidFill>
                  <a:srgbClr val="FF0000"/>
                </a:solidFill>
              </a:rPr>
              <a:t>Gónzalo</a:t>
            </a:r>
            <a:r>
              <a:rPr lang="pt-BR" sz="1800" dirty="0" smtClean="0">
                <a:solidFill>
                  <a:srgbClr val="FF0000"/>
                </a:solidFill>
              </a:rPr>
              <a:t> Pizarro: </a:t>
            </a:r>
            <a:r>
              <a:rPr lang="pt-BR" sz="1800" dirty="0" err="1" smtClean="0">
                <a:solidFill>
                  <a:srgbClr val="FF0000"/>
                </a:solidFill>
              </a:rPr>
              <a:t>encabeza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err="1" smtClean="0">
                <a:solidFill>
                  <a:srgbClr val="FF0000"/>
                </a:solidFill>
              </a:rPr>
              <a:t>rebelión</a:t>
            </a:r>
            <a:r>
              <a:rPr lang="pt-BR" sz="1800" dirty="0" smtClean="0">
                <a:solidFill>
                  <a:srgbClr val="FF0000"/>
                </a:solidFill>
              </a:rPr>
              <a:t> de </a:t>
            </a:r>
            <a:r>
              <a:rPr lang="pt-BR" sz="1800" dirty="0" err="1" smtClean="0">
                <a:solidFill>
                  <a:srgbClr val="FF0000"/>
                </a:solidFill>
              </a:rPr>
              <a:t>encomenderos</a:t>
            </a:r>
            <a:r>
              <a:rPr lang="pt-BR" sz="1800" dirty="0" smtClean="0">
                <a:solidFill>
                  <a:srgbClr val="FF0000"/>
                </a:solidFill>
              </a:rPr>
              <a:t> (</a:t>
            </a:r>
            <a:r>
              <a:rPr lang="pt-BR" sz="1800" dirty="0" err="1" smtClean="0">
                <a:solidFill>
                  <a:srgbClr val="FF0000"/>
                </a:solidFill>
              </a:rPr>
              <a:t>gobernador</a:t>
            </a:r>
            <a:r>
              <a:rPr lang="pt-BR" sz="1800" dirty="0" smtClean="0">
                <a:solidFill>
                  <a:srgbClr val="FF0000"/>
                </a:solidFill>
              </a:rPr>
              <a:t> de facto de </a:t>
            </a:r>
            <a:r>
              <a:rPr lang="pt-BR" sz="1800" dirty="0" err="1" smtClean="0">
                <a:solidFill>
                  <a:srgbClr val="FF0000"/>
                </a:solidFill>
              </a:rPr>
              <a:t>Perú</a:t>
            </a:r>
            <a:r>
              <a:rPr lang="pt-BR" sz="1800" dirty="0" smtClean="0">
                <a:solidFill>
                  <a:srgbClr val="FF0000"/>
                </a:solidFill>
              </a:rPr>
              <a:t> entre 1544 y 1549)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1547 – </a:t>
            </a:r>
            <a:r>
              <a:rPr lang="pt-BR" sz="1800" dirty="0" err="1" smtClean="0">
                <a:solidFill>
                  <a:srgbClr val="FF0000"/>
                </a:solidFill>
              </a:rPr>
              <a:t>Batalla</a:t>
            </a:r>
            <a:r>
              <a:rPr lang="pt-BR" sz="1800" dirty="0" smtClean="0">
                <a:solidFill>
                  <a:srgbClr val="FF0000"/>
                </a:solidFill>
              </a:rPr>
              <a:t> de </a:t>
            </a:r>
            <a:r>
              <a:rPr lang="pt-BR" sz="1800" dirty="0" err="1" smtClean="0">
                <a:solidFill>
                  <a:srgbClr val="FF0000"/>
                </a:solidFill>
              </a:rPr>
              <a:t>Huarina</a:t>
            </a:r>
            <a:endParaRPr lang="pt-BR" sz="1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1549- casamento de </a:t>
            </a:r>
            <a:r>
              <a:rPr lang="pt-BR" sz="1800" dirty="0" err="1" smtClean="0">
                <a:solidFill>
                  <a:srgbClr val="FF0000"/>
                </a:solidFill>
              </a:rPr>
              <a:t>Garcilaso</a:t>
            </a:r>
            <a:r>
              <a:rPr lang="pt-BR" sz="1800" dirty="0" smtClean="0">
                <a:solidFill>
                  <a:srgbClr val="FF0000"/>
                </a:solidFill>
              </a:rPr>
              <a:t> de </a:t>
            </a:r>
            <a:r>
              <a:rPr lang="pt-BR" sz="1800" dirty="0" err="1" smtClean="0">
                <a:solidFill>
                  <a:srgbClr val="FF0000"/>
                </a:solidFill>
              </a:rPr>
              <a:t>la</a:t>
            </a:r>
            <a:r>
              <a:rPr lang="pt-BR" sz="1800" dirty="0" smtClean="0">
                <a:solidFill>
                  <a:srgbClr val="FF0000"/>
                </a:solidFill>
              </a:rPr>
              <a:t> Vega </a:t>
            </a:r>
            <a:r>
              <a:rPr lang="pt-BR" sz="1800" dirty="0" err="1" smtClean="0">
                <a:solidFill>
                  <a:srgbClr val="FF0000"/>
                </a:solidFill>
              </a:rPr>
              <a:t>con</a:t>
            </a:r>
            <a:r>
              <a:rPr lang="pt-BR" sz="1800" dirty="0" smtClean="0">
                <a:solidFill>
                  <a:srgbClr val="FF0000"/>
                </a:solidFill>
              </a:rPr>
              <a:t> una dama </a:t>
            </a:r>
            <a:r>
              <a:rPr lang="pt-BR" sz="1800" dirty="0" err="1" smtClean="0">
                <a:solidFill>
                  <a:srgbClr val="FF0000"/>
                </a:solidFill>
              </a:rPr>
              <a:t>española</a:t>
            </a:r>
            <a:endParaRPr lang="pt-BR" sz="1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1559- </a:t>
            </a:r>
            <a:r>
              <a:rPr lang="pt-BR" sz="1800" dirty="0" err="1" smtClean="0">
                <a:solidFill>
                  <a:srgbClr val="FF0000"/>
                </a:solidFill>
              </a:rPr>
              <a:t>muerte</a:t>
            </a:r>
            <a:r>
              <a:rPr lang="pt-BR" sz="1800" dirty="0" smtClean="0">
                <a:solidFill>
                  <a:srgbClr val="FF0000"/>
                </a:solidFill>
              </a:rPr>
              <a:t> de </a:t>
            </a:r>
            <a:r>
              <a:rPr lang="pt-BR" sz="1800" dirty="0" err="1" smtClean="0">
                <a:solidFill>
                  <a:srgbClr val="FF0000"/>
                </a:solidFill>
              </a:rPr>
              <a:t>Garcilaso</a:t>
            </a:r>
            <a:r>
              <a:rPr lang="pt-BR" sz="1800" dirty="0" smtClean="0">
                <a:solidFill>
                  <a:srgbClr val="FF0000"/>
                </a:solidFill>
              </a:rPr>
              <a:t> de </a:t>
            </a:r>
            <a:r>
              <a:rPr lang="pt-BR" sz="1800" dirty="0" err="1" smtClean="0">
                <a:solidFill>
                  <a:srgbClr val="FF0000"/>
                </a:solidFill>
              </a:rPr>
              <a:t>la</a:t>
            </a:r>
            <a:r>
              <a:rPr lang="pt-BR" sz="1800" dirty="0" smtClean="0">
                <a:solidFill>
                  <a:srgbClr val="FF0000"/>
                </a:solidFill>
              </a:rPr>
              <a:t> Veja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pt-BR" sz="1800" dirty="0" smtClean="0"/>
              <a:t>1562-1563  Viaje a Madrid – vive </a:t>
            </a:r>
            <a:r>
              <a:rPr lang="pt-BR" sz="1800" dirty="0" err="1" smtClean="0"/>
              <a:t>con</a:t>
            </a:r>
            <a:r>
              <a:rPr lang="pt-BR" sz="1800" dirty="0" smtClean="0"/>
              <a:t> sus </a:t>
            </a:r>
            <a:r>
              <a:rPr lang="pt-BR" sz="1800" dirty="0" err="1" smtClean="0"/>
              <a:t>tíos</a:t>
            </a:r>
            <a:r>
              <a:rPr lang="pt-BR" sz="1800" dirty="0" smtClean="0"/>
              <a:t> </a:t>
            </a:r>
            <a:r>
              <a:rPr lang="pt-BR" sz="1800" dirty="0" err="1" smtClean="0"/>
              <a:t>en</a:t>
            </a:r>
            <a:r>
              <a:rPr lang="pt-BR" sz="1800" dirty="0" smtClean="0"/>
              <a:t> </a:t>
            </a:r>
            <a:r>
              <a:rPr lang="pt-BR" sz="1800" dirty="0" err="1" smtClean="0"/>
              <a:t>Montilla</a:t>
            </a:r>
            <a:r>
              <a:rPr lang="pt-BR" sz="1800" dirty="0" smtClean="0"/>
              <a:t>                                                                                                                participa contra </a:t>
            </a:r>
            <a:r>
              <a:rPr lang="pt-BR" sz="1800" dirty="0" err="1" smtClean="0"/>
              <a:t>la</a:t>
            </a:r>
            <a:r>
              <a:rPr lang="pt-BR" sz="1800" dirty="0" smtClean="0"/>
              <a:t> </a:t>
            </a:r>
            <a:r>
              <a:rPr lang="pt-BR" sz="1800" dirty="0" err="1" smtClean="0"/>
              <a:t>rebelión</a:t>
            </a:r>
            <a:r>
              <a:rPr lang="pt-BR" sz="1800" dirty="0" smtClean="0"/>
              <a:t> de </a:t>
            </a:r>
            <a:r>
              <a:rPr lang="pt-BR" sz="1800" dirty="0" err="1" smtClean="0"/>
              <a:t>los</a:t>
            </a:r>
            <a:r>
              <a:rPr lang="pt-BR" sz="1800" dirty="0" smtClean="0"/>
              <a:t> </a:t>
            </a:r>
            <a:r>
              <a:rPr lang="pt-BR" sz="1800" dirty="0" err="1" smtClean="0"/>
              <a:t>moriscos</a:t>
            </a:r>
            <a:r>
              <a:rPr lang="pt-BR" sz="1800" dirty="0" smtClean="0"/>
              <a:t> </a:t>
            </a:r>
            <a:r>
              <a:rPr lang="pt-BR" sz="1800" dirty="0" err="1" smtClean="0"/>
              <a:t>en</a:t>
            </a:r>
            <a:r>
              <a:rPr lang="pt-BR" sz="1800" dirty="0" smtClean="0"/>
              <a:t> Granada (</a:t>
            </a:r>
            <a:r>
              <a:rPr lang="pt-BR" sz="1800" dirty="0" err="1" smtClean="0"/>
              <a:t>nobles</a:t>
            </a:r>
            <a:r>
              <a:rPr lang="pt-BR" sz="1800" dirty="0" smtClean="0"/>
              <a:t> </a:t>
            </a:r>
            <a:r>
              <a:rPr lang="pt-BR" sz="1800" dirty="0" err="1" smtClean="0"/>
              <a:t>andaluces</a:t>
            </a:r>
            <a:r>
              <a:rPr lang="pt-BR" sz="1800" dirty="0" smtClean="0"/>
              <a:t> formando </a:t>
            </a:r>
            <a:r>
              <a:rPr lang="pt-BR" sz="1800" dirty="0" err="1" smtClean="0"/>
              <a:t>mesnadas</a:t>
            </a:r>
            <a:r>
              <a:rPr lang="pt-BR" sz="1800" dirty="0" smtClean="0"/>
              <a:t> para </a:t>
            </a:r>
            <a:r>
              <a:rPr lang="pt-BR" sz="1800" dirty="0" err="1" smtClean="0"/>
              <a:t>apoyar</a:t>
            </a:r>
            <a:r>
              <a:rPr lang="pt-BR" sz="1800" dirty="0" smtClean="0"/>
              <a:t> al </a:t>
            </a:r>
            <a:r>
              <a:rPr lang="pt-BR" sz="1800" dirty="0" err="1" smtClean="0"/>
              <a:t>rey</a:t>
            </a:r>
            <a:r>
              <a:rPr lang="pt-BR" sz="1800" dirty="0" smtClean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 </a:t>
            </a:r>
            <a:r>
              <a:rPr lang="pt-BR" sz="1800" dirty="0" smtClean="0"/>
              <a:t>                                                                                                                                          1574- se </a:t>
            </a:r>
            <a:r>
              <a:rPr lang="pt-BR" sz="1800" dirty="0" err="1" smtClean="0"/>
              <a:t>entera</a:t>
            </a:r>
            <a:r>
              <a:rPr lang="pt-BR" sz="1800" dirty="0" smtClean="0"/>
              <a:t> que </a:t>
            </a:r>
            <a:r>
              <a:rPr lang="pt-BR" sz="1800" dirty="0" err="1" smtClean="0"/>
              <a:t>había</a:t>
            </a:r>
            <a:r>
              <a:rPr lang="pt-BR" sz="1800" dirty="0" smtClean="0"/>
              <a:t> </a:t>
            </a:r>
            <a:r>
              <a:rPr lang="pt-BR" sz="1800" dirty="0" err="1" smtClean="0"/>
              <a:t>muerto</a:t>
            </a:r>
            <a:r>
              <a:rPr lang="pt-BR" sz="1800" dirty="0" smtClean="0"/>
              <a:t> </a:t>
            </a:r>
            <a:r>
              <a:rPr lang="pt-BR" sz="1800" dirty="0" err="1" smtClean="0"/>
              <a:t>su</a:t>
            </a:r>
            <a:r>
              <a:rPr lang="pt-BR" sz="1800" dirty="0" smtClean="0"/>
              <a:t> madre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 </a:t>
            </a:r>
            <a:r>
              <a:rPr lang="pt-BR" sz="1800" dirty="0" smtClean="0"/>
              <a:t>                                                             1590- </a:t>
            </a:r>
            <a:r>
              <a:rPr lang="pt-BR" sz="1800" dirty="0" err="1" smtClean="0"/>
              <a:t>Traduce</a:t>
            </a:r>
            <a:r>
              <a:rPr lang="pt-BR" sz="1800" dirty="0" smtClean="0"/>
              <a:t> </a:t>
            </a:r>
            <a:r>
              <a:rPr lang="pt-BR" sz="1800" i="1" dirty="0" smtClean="0"/>
              <a:t>Diálogos de Amor </a:t>
            </a:r>
            <a:r>
              <a:rPr lang="pt-BR" sz="1800" dirty="0" smtClean="0"/>
              <a:t>de León </a:t>
            </a:r>
            <a:r>
              <a:rPr lang="pt-BR" sz="1800" dirty="0" err="1" smtClean="0"/>
              <a:t>Hebreo</a:t>
            </a:r>
            <a:r>
              <a:rPr lang="pt-BR" sz="1800" dirty="0" smtClean="0"/>
              <a:t>  “La </a:t>
            </a:r>
            <a:r>
              <a:rPr lang="pt-BR" sz="1800" dirty="0" err="1" smtClean="0"/>
              <a:t>traduzion</a:t>
            </a:r>
            <a:r>
              <a:rPr lang="pt-BR" sz="1800" dirty="0" smtClean="0"/>
              <a:t> </a:t>
            </a:r>
            <a:r>
              <a:rPr lang="pt-BR" sz="1800" dirty="0" err="1" smtClean="0"/>
              <a:t>del</a:t>
            </a:r>
            <a:r>
              <a:rPr lang="pt-BR" sz="1800" dirty="0" smtClean="0"/>
              <a:t> índio”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 </a:t>
            </a:r>
            <a:r>
              <a:rPr lang="pt-BR" sz="1800" dirty="0" smtClean="0"/>
              <a:t>                                                             1605- </a:t>
            </a:r>
            <a:r>
              <a:rPr lang="pt-BR" sz="1800" dirty="0" err="1" smtClean="0"/>
              <a:t>primera</a:t>
            </a:r>
            <a:r>
              <a:rPr lang="pt-BR" sz="1800" dirty="0" smtClean="0"/>
              <a:t> </a:t>
            </a:r>
            <a:r>
              <a:rPr lang="pt-BR" sz="1800" dirty="0" err="1" smtClean="0"/>
              <a:t>edición</a:t>
            </a:r>
            <a:r>
              <a:rPr lang="pt-BR" sz="1800" dirty="0" smtClean="0"/>
              <a:t> de </a:t>
            </a:r>
            <a:r>
              <a:rPr lang="pt-BR" sz="1800" i="1" dirty="0" smtClean="0"/>
              <a:t>La Florida </a:t>
            </a:r>
            <a:r>
              <a:rPr lang="pt-BR" sz="1800" dirty="0" smtClean="0"/>
              <a:t>“</a:t>
            </a:r>
            <a:r>
              <a:rPr lang="pt-BR" sz="1800" dirty="0" err="1" smtClean="0"/>
              <a:t>del</a:t>
            </a:r>
            <a:r>
              <a:rPr lang="pt-BR" sz="1800" dirty="0" smtClean="0"/>
              <a:t> </a:t>
            </a:r>
            <a:r>
              <a:rPr lang="pt-BR" sz="1800" dirty="0" err="1" smtClean="0"/>
              <a:t>Ynca</a:t>
            </a:r>
            <a:r>
              <a:rPr lang="pt-BR" sz="1800" dirty="0" smtClean="0"/>
              <a:t>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 </a:t>
            </a:r>
            <a:r>
              <a:rPr lang="pt-BR" sz="1800" dirty="0" smtClean="0"/>
              <a:t>                                                             1606- </a:t>
            </a:r>
            <a:r>
              <a:rPr lang="pt-BR" sz="1800" dirty="0" err="1" smtClean="0"/>
              <a:t>Primera</a:t>
            </a:r>
            <a:r>
              <a:rPr lang="pt-BR" sz="1800" dirty="0" smtClean="0"/>
              <a:t> parte de </a:t>
            </a:r>
            <a:r>
              <a:rPr lang="pt-BR" sz="1800" i="1" dirty="0" err="1" smtClean="0"/>
              <a:t>Comentarios</a:t>
            </a:r>
            <a:r>
              <a:rPr lang="pt-BR" sz="1800" i="1" dirty="0" smtClean="0"/>
              <a:t> </a:t>
            </a:r>
            <a:r>
              <a:rPr lang="pt-BR" sz="1800" i="1" dirty="0" err="1" smtClean="0"/>
              <a:t>Reales</a:t>
            </a:r>
            <a:endParaRPr lang="pt-BR" sz="1800" i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 </a:t>
            </a:r>
            <a:r>
              <a:rPr lang="pt-BR" sz="1800" dirty="0" smtClean="0"/>
              <a:t>                                                             1616- </a:t>
            </a:r>
            <a:r>
              <a:rPr lang="pt-BR" sz="1800" dirty="0" err="1" smtClean="0"/>
              <a:t>muerte</a:t>
            </a:r>
            <a:r>
              <a:rPr lang="pt-BR" sz="1800" dirty="0" smtClean="0"/>
              <a:t> de Inca </a:t>
            </a:r>
            <a:r>
              <a:rPr lang="pt-BR" sz="1800" dirty="0" err="1" smtClean="0"/>
              <a:t>Garcilaso</a:t>
            </a:r>
            <a:endParaRPr lang="pt-BR" sz="1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pt-BR" sz="1800" dirty="0"/>
              <a:t> </a:t>
            </a:r>
            <a:r>
              <a:rPr lang="pt-BR" sz="1800" dirty="0" smtClean="0"/>
              <a:t>                                                             1617- </a:t>
            </a:r>
            <a:r>
              <a:rPr lang="pt-BR" sz="1800" dirty="0" err="1" smtClean="0"/>
              <a:t>Publicación</a:t>
            </a:r>
            <a:r>
              <a:rPr lang="pt-BR" sz="1800" dirty="0" smtClean="0"/>
              <a:t> de </a:t>
            </a:r>
            <a:r>
              <a:rPr lang="pt-BR" sz="1800" dirty="0" err="1" smtClean="0"/>
              <a:t>la</a:t>
            </a:r>
            <a:r>
              <a:rPr lang="pt-BR" sz="1800" dirty="0" smtClean="0"/>
              <a:t> segunda parte de </a:t>
            </a:r>
            <a:r>
              <a:rPr lang="pt-BR" sz="1800" i="1" dirty="0" err="1" smtClean="0"/>
              <a:t>Comentarios</a:t>
            </a:r>
            <a:r>
              <a:rPr lang="pt-BR" sz="1800" i="1" dirty="0" smtClean="0"/>
              <a:t> </a:t>
            </a:r>
            <a:r>
              <a:rPr lang="pt-BR" sz="1800" i="1" dirty="0" err="1" smtClean="0"/>
              <a:t>Reales</a:t>
            </a:r>
            <a:r>
              <a:rPr lang="pt-BR" sz="1800" dirty="0" smtClean="0"/>
              <a:t>, </a:t>
            </a:r>
            <a:r>
              <a:rPr lang="pt-BR" sz="1800" dirty="0" err="1" smtClean="0"/>
              <a:t>llamada</a:t>
            </a:r>
            <a:r>
              <a:rPr lang="pt-BR" sz="1800" dirty="0" smtClean="0"/>
              <a:t> </a:t>
            </a:r>
            <a:r>
              <a:rPr lang="pt-BR" sz="1800" i="1" dirty="0" smtClean="0"/>
              <a:t>Historia General </a:t>
            </a:r>
            <a:r>
              <a:rPr lang="pt-BR" sz="1800" i="1" dirty="0" err="1" smtClean="0"/>
              <a:t>del</a:t>
            </a:r>
            <a:r>
              <a:rPr lang="pt-BR" sz="1800" i="1" dirty="0" smtClean="0"/>
              <a:t> </a:t>
            </a:r>
            <a:r>
              <a:rPr lang="pt-BR" sz="1800" i="1" dirty="0" err="1" smtClean="0"/>
              <a:t>Perú</a:t>
            </a:r>
            <a:endParaRPr lang="pt-BR" sz="1800" i="1" dirty="0"/>
          </a:p>
        </p:txBody>
      </p:sp>
    </p:spTree>
    <p:extLst>
      <p:ext uri="{BB962C8B-B14F-4D97-AF65-F5344CB8AC3E}">
        <p14:creationId xmlns:p14="http://schemas.microsoft.com/office/powerpoint/2010/main" val="3840394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Inca Garcilaso: algunos datos biográficos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Conta da Microsoft</cp:lastModifiedBy>
  <cp:revision>7</cp:revision>
  <dcterms:created xsi:type="dcterms:W3CDTF">2021-06-07T11:47:18Z</dcterms:created>
  <dcterms:modified xsi:type="dcterms:W3CDTF">2021-06-07T12:29:28Z</dcterms:modified>
</cp:coreProperties>
</file>