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522" r:id="rId2"/>
    <p:sldId id="532" r:id="rId3"/>
    <p:sldId id="529" r:id="rId4"/>
    <p:sldId id="530" r:id="rId5"/>
    <p:sldId id="528" r:id="rId6"/>
    <p:sldId id="555" r:id="rId7"/>
    <p:sldId id="531" r:id="rId8"/>
    <p:sldId id="533" r:id="rId9"/>
    <p:sldId id="534" r:id="rId10"/>
    <p:sldId id="535" r:id="rId11"/>
    <p:sldId id="536" r:id="rId12"/>
    <p:sldId id="557" r:id="rId13"/>
    <p:sldId id="537" r:id="rId14"/>
    <p:sldId id="538" r:id="rId15"/>
    <p:sldId id="539" r:id="rId16"/>
    <p:sldId id="540" r:id="rId17"/>
    <p:sldId id="556" r:id="rId18"/>
    <p:sldId id="543" r:id="rId19"/>
    <p:sldId id="542" r:id="rId20"/>
    <p:sldId id="545" r:id="rId21"/>
    <p:sldId id="544" r:id="rId22"/>
    <p:sldId id="546" r:id="rId23"/>
    <p:sldId id="547" r:id="rId24"/>
    <p:sldId id="548" r:id="rId25"/>
    <p:sldId id="549" r:id="rId26"/>
    <p:sldId id="550" r:id="rId27"/>
    <p:sldId id="551" r:id="rId28"/>
    <p:sldId id="552" r:id="rId29"/>
    <p:sldId id="553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>
        <p:scale>
          <a:sx n="76" d="100"/>
          <a:sy n="76" d="100"/>
        </p:scale>
        <p:origin x="346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Inflação Brasileira: 1940 - 2012 (IPC Fipe anual)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44450"/>
          </c:spPr>
          <c:marker>
            <c:symbol val="none"/>
          </c:marker>
          <c:cat>
            <c:strRef>
              <c:f>Séries!$A$2:$A$74</c:f>
              <c:strCach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strCache>
            </c:strRef>
          </c:cat>
          <c:val>
            <c:numRef>
              <c:f>Séries!$B$2:$B$74</c:f>
              <c:numCache>
                <c:formatCode>#,##0.0000</c:formatCode>
                <c:ptCount val="73"/>
                <c:pt idx="0">
                  <c:v>9.3077316749457228</c:v>
                </c:pt>
                <c:pt idx="1">
                  <c:v>11.2803995889851</c:v>
                </c:pt>
                <c:pt idx="2">
                  <c:v>15.7227883033624</c:v>
                </c:pt>
                <c:pt idx="3">
                  <c:v>19.208748382967975</c:v>
                </c:pt>
                <c:pt idx="4">
                  <c:v>37.381646278132067</c:v>
                </c:pt>
                <c:pt idx="5">
                  <c:v>15.0471275298433</c:v>
                </c:pt>
                <c:pt idx="6">
                  <c:v>18.970729814205278</c:v>
                </c:pt>
                <c:pt idx="7">
                  <c:v>23.2699901153103</c:v>
                </c:pt>
                <c:pt idx="8">
                  <c:v>3.2731626169268901</c:v>
                </c:pt>
                <c:pt idx="9">
                  <c:v>4.2297109416487695</c:v>
                </c:pt>
                <c:pt idx="10">
                  <c:v>3.71946883838155</c:v>
                </c:pt>
                <c:pt idx="11">
                  <c:v>11.268373349884195</c:v>
                </c:pt>
                <c:pt idx="12">
                  <c:v>27.163877497792612</c:v>
                </c:pt>
                <c:pt idx="13">
                  <c:v>19.230437768805</c:v>
                </c:pt>
                <c:pt idx="14">
                  <c:v>22.572643953674785</c:v>
                </c:pt>
                <c:pt idx="15">
                  <c:v>18.442066338685589</c:v>
                </c:pt>
                <c:pt idx="16">
                  <c:v>26.463428859761873</c:v>
                </c:pt>
                <c:pt idx="17">
                  <c:v>13.736695319046405</c:v>
                </c:pt>
                <c:pt idx="18">
                  <c:v>22.602659363593091</c:v>
                </c:pt>
                <c:pt idx="19">
                  <c:v>42.700384656917294</c:v>
                </c:pt>
                <c:pt idx="20">
                  <c:v>32.199427282908822</c:v>
                </c:pt>
                <c:pt idx="21">
                  <c:v>43.505043617105599</c:v>
                </c:pt>
                <c:pt idx="22">
                  <c:v>61.728625761497298</c:v>
                </c:pt>
                <c:pt idx="23">
                  <c:v>80.532426825639888</c:v>
                </c:pt>
                <c:pt idx="24">
                  <c:v>85.596431045589057</c:v>
                </c:pt>
                <c:pt idx="25">
                  <c:v>41.203368329718202</c:v>
                </c:pt>
                <c:pt idx="26">
                  <c:v>46.285494434236078</c:v>
                </c:pt>
                <c:pt idx="27">
                  <c:v>25.32826613454689</c:v>
                </c:pt>
                <c:pt idx="28">
                  <c:v>25.21724011765291</c:v>
                </c:pt>
                <c:pt idx="29">
                  <c:v>22.584214395804601</c:v>
                </c:pt>
                <c:pt idx="30">
                  <c:v>17.459602083668084</c:v>
                </c:pt>
                <c:pt idx="31">
                  <c:v>20.603593207399189</c:v>
                </c:pt>
                <c:pt idx="32">
                  <c:v>17.458131596782881</c:v>
                </c:pt>
                <c:pt idx="33">
                  <c:v>13.965634300366011</c:v>
                </c:pt>
                <c:pt idx="34">
                  <c:v>33.050076192540395</c:v>
                </c:pt>
                <c:pt idx="35">
                  <c:v>29.2570930501136</c:v>
                </c:pt>
                <c:pt idx="36">
                  <c:v>38.066282975058698</c:v>
                </c:pt>
                <c:pt idx="37">
                  <c:v>41.1023643640629</c:v>
                </c:pt>
                <c:pt idx="38">
                  <c:v>39.905323106324602</c:v>
                </c:pt>
                <c:pt idx="39">
                  <c:v>67.1930602017338</c:v>
                </c:pt>
                <c:pt idx="40">
                  <c:v>84.771450676520388</c:v>
                </c:pt>
                <c:pt idx="41">
                  <c:v>90.872434988918201</c:v>
                </c:pt>
                <c:pt idx="42">
                  <c:v>94.632170873660215</c:v>
                </c:pt>
                <c:pt idx="43">
                  <c:v>164.09029631852809</c:v>
                </c:pt>
                <c:pt idx="44">
                  <c:v>178.56265785203809</c:v>
                </c:pt>
                <c:pt idx="45">
                  <c:v>228.22200509572798</c:v>
                </c:pt>
                <c:pt idx="46">
                  <c:v>68.083691266975606</c:v>
                </c:pt>
                <c:pt idx="47">
                  <c:v>367.12415272927581</c:v>
                </c:pt>
                <c:pt idx="48">
                  <c:v>891.66903224397731</c:v>
                </c:pt>
                <c:pt idx="49">
                  <c:v>1636.6093348871098</c:v>
                </c:pt>
                <c:pt idx="50">
                  <c:v>1639.0759322676699</c:v>
                </c:pt>
                <c:pt idx="51">
                  <c:v>458.60603646903985</c:v>
                </c:pt>
                <c:pt idx="52">
                  <c:v>1129.4466334231513</c:v>
                </c:pt>
                <c:pt idx="53">
                  <c:v>2490.9907553993412</c:v>
                </c:pt>
                <c:pt idx="54">
                  <c:v>941.25073665644436</c:v>
                </c:pt>
                <c:pt idx="55">
                  <c:v>23.1662791464042</c:v>
                </c:pt>
                <c:pt idx="56">
                  <c:v>10.042228958784699</c:v>
                </c:pt>
                <c:pt idx="57">
                  <c:v>4.8253125588601167</c:v>
                </c:pt>
                <c:pt idx="58">
                  <c:v>-1.78920550755439</c:v>
                </c:pt>
                <c:pt idx="59">
                  <c:v>8.6372596890724633</c:v>
                </c:pt>
                <c:pt idx="60">
                  <c:v>4.3784821611300604</c:v>
                </c:pt>
                <c:pt idx="61">
                  <c:v>7.1255243716622267</c:v>
                </c:pt>
                <c:pt idx="62">
                  <c:v>9.9198708118198393</c:v>
                </c:pt>
                <c:pt idx="63">
                  <c:v>8.1667153650290008</c:v>
                </c:pt>
                <c:pt idx="64">
                  <c:v>6.5654044685454256</c:v>
                </c:pt>
                <c:pt idx="65">
                  <c:v>4.5254124674678469</c:v>
                </c:pt>
                <c:pt idx="66">
                  <c:v>2.5386221608828285</c:v>
                </c:pt>
                <c:pt idx="67">
                  <c:v>4.3820137652229398</c:v>
                </c:pt>
                <c:pt idx="68">
                  <c:v>6.163209745453373</c:v>
                </c:pt>
                <c:pt idx="69">
                  <c:v>3.6511365248203602</c:v>
                </c:pt>
                <c:pt idx="70">
                  <c:v>6.3987095598403201</c:v>
                </c:pt>
                <c:pt idx="71">
                  <c:v>5.8067602596595602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DA-4C17-A7FD-E03FBA5E0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088960"/>
        <c:axId val="110090496"/>
      </c:lineChart>
      <c:catAx>
        <c:axId val="11008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090496"/>
        <c:crosses val="autoZero"/>
        <c:auto val="1"/>
        <c:lblAlgn val="ctr"/>
        <c:lblOffset val="100"/>
        <c:noMultiLvlLbl val="0"/>
      </c:catAx>
      <c:valAx>
        <c:axId val="110090496"/>
        <c:scaling>
          <c:orientation val="minMax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110088960"/>
        <c:crosses val="autoZero"/>
        <c:crossBetween val="between"/>
      </c:valAx>
    </c:plotArea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 err="1"/>
              <a:t>Inflação</a:t>
            </a:r>
            <a:r>
              <a:rPr lang="en-US" sz="2400" dirty="0"/>
              <a:t> no </a:t>
            </a:r>
            <a:r>
              <a:rPr lang="en-US" sz="2400" dirty="0" err="1"/>
              <a:t>Brasil</a:t>
            </a:r>
            <a:r>
              <a:rPr lang="en-US" sz="2400" dirty="0"/>
              <a:t> : </a:t>
            </a: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indicadores</a:t>
            </a:r>
            <a:r>
              <a:rPr lang="en-US" sz="2400" dirty="0"/>
              <a:t> </a:t>
            </a:r>
            <a:r>
              <a:rPr lang="en-US" sz="2400" dirty="0" err="1"/>
              <a:t>mensais</a:t>
            </a:r>
            <a:endParaRPr lang="en-US" sz="2400" dirty="0"/>
          </a:p>
          <a:p>
            <a:pPr>
              <a:defRPr sz="2400"/>
            </a:pPr>
            <a:r>
              <a:rPr lang="en-US" sz="2400" dirty="0"/>
              <a:t> 1995-2012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IPC FIPE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Séries!$B$57:$B$74</c:f>
              <c:numCache>
                <c:formatCode>#,##0.0000</c:formatCode>
                <c:ptCount val="18"/>
                <c:pt idx="0">
                  <c:v>23.1662791464042</c:v>
                </c:pt>
                <c:pt idx="1">
                  <c:v>10.042228958784699</c:v>
                </c:pt>
                <c:pt idx="2">
                  <c:v>4.8253125588601149</c:v>
                </c:pt>
                <c:pt idx="3">
                  <c:v>-1.78920550755439</c:v>
                </c:pt>
                <c:pt idx="4">
                  <c:v>8.6372596890724598</c:v>
                </c:pt>
                <c:pt idx="5">
                  <c:v>4.3784821611300604</c:v>
                </c:pt>
                <c:pt idx="6">
                  <c:v>7.125524371662225</c:v>
                </c:pt>
                <c:pt idx="7">
                  <c:v>9.9198708118198393</c:v>
                </c:pt>
                <c:pt idx="8">
                  <c:v>8.1667153650290008</c:v>
                </c:pt>
                <c:pt idx="9">
                  <c:v>6.5654044685454238</c:v>
                </c:pt>
                <c:pt idx="10">
                  <c:v>4.5254124674678451</c:v>
                </c:pt>
                <c:pt idx="11">
                  <c:v>2.5386221608828277</c:v>
                </c:pt>
                <c:pt idx="12">
                  <c:v>4.3820137652229398</c:v>
                </c:pt>
                <c:pt idx="13">
                  <c:v>6.1632097454533747</c:v>
                </c:pt>
                <c:pt idx="14">
                  <c:v>3.6511365248203602</c:v>
                </c:pt>
                <c:pt idx="15">
                  <c:v>6.3987095598403201</c:v>
                </c:pt>
                <c:pt idx="16">
                  <c:v>5.8067602596595602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CF7-4FDC-8486-6081CB5BF176}"/>
            </c:ext>
          </c:extLst>
        </c:ser>
        <c:ser>
          <c:idx val="1"/>
          <c:order val="1"/>
          <c:tx>
            <c:v>IPCA IBGE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Séries!$C$57:$C$74</c:f>
              <c:numCache>
                <c:formatCode>#,##0.00</c:formatCode>
                <c:ptCount val="18"/>
                <c:pt idx="0">
                  <c:v>22.408161659091405</c:v>
                </c:pt>
                <c:pt idx="1">
                  <c:v>9.564951817589991</c:v>
                </c:pt>
                <c:pt idx="2">
                  <c:v>5.2243185352542465</c:v>
                </c:pt>
                <c:pt idx="3">
                  <c:v>1.6549781799422711</c:v>
                </c:pt>
                <c:pt idx="4">
                  <c:v>8.9397887806885059</c:v>
                </c:pt>
                <c:pt idx="5">
                  <c:v>5.9745933423981645</c:v>
                </c:pt>
                <c:pt idx="6">
                  <c:v>7.6734364140733247</c:v>
                </c:pt>
                <c:pt idx="7">
                  <c:v>12.530273356687699</c:v>
                </c:pt>
                <c:pt idx="8">
                  <c:v>9.3005128004000408</c:v>
                </c:pt>
                <c:pt idx="9">
                  <c:v>7.5994958488264119</c:v>
                </c:pt>
                <c:pt idx="10">
                  <c:v>5.6892268187350865</c:v>
                </c:pt>
                <c:pt idx="11">
                  <c:v>3.14151613157687</c:v>
                </c:pt>
                <c:pt idx="12">
                  <c:v>4.4576585533737196</c:v>
                </c:pt>
                <c:pt idx="13">
                  <c:v>5.9027243906546545</c:v>
                </c:pt>
                <c:pt idx="14">
                  <c:v>4.31165006256784</c:v>
                </c:pt>
                <c:pt idx="15">
                  <c:v>5.9086887217945359</c:v>
                </c:pt>
                <c:pt idx="16">
                  <c:v>6.5033527436801748</c:v>
                </c:pt>
                <c:pt idx="17">
                  <c:v>5.8385947181474451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CF7-4FDC-8486-6081CB5BF176}"/>
            </c:ext>
          </c:extLst>
        </c:ser>
        <c:ser>
          <c:idx val="4"/>
          <c:order val="2"/>
          <c:tx>
            <c:v>IPC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Séries!$F$57:$F$74</c:f>
              <c:numCache>
                <c:formatCode>#,##0.00</c:formatCode>
                <c:ptCount val="18"/>
                <c:pt idx="0">
                  <c:v>25.909723053685376</c:v>
                </c:pt>
                <c:pt idx="1">
                  <c:v>11.34307178020469</c:v>
                </c:pt>
                <c:pt idx="2">
                  <c:v>7.2147474641299096</c:v>
                </c:pt>
                <c:pt idx="3">
                  <c:v>1.6630105761100011</c:v>
                </c:pt>
                <c:pt idx="4">
                  <c:v>9.1156757799315216</c:v>
                </c:pt>
                <c:pt idx="5">
                  <c:v>6.2131288804436524</c:v>
                </c:pt>
                <c:pt idx="6">
                  <c:v>7.9382579933847959</c:v>
                </c:pt>
                <c:pt idx="7">
                  <c:v>12.175496752558409</c:v>
                </c:pt>
                <c:pt idx="8">
                  <c:v>8.9305809688254492</c:v>
                </c:pt>
                <c:pt idx="9">
                  <c:v>6.2702574819604848</c:v>
                </c:pt>
                <c:pt idx="10">
                  <c:v>4.9344741607052685</c:v>
                </c:pt>
                <c:pt idx="11">
                  <c:v>2.0543755370194199</c:v>
                </c:pt>
                <c:pt idx="12">
                  <c:v>4.6039615966960286</c:v>
                </c:pt>
                <c:pt idx="13">
                  <c:v>6.0730220033189024</c:v>
                </c:pt>
                <c:pt idx="14">
                  <c:v>3.9469904198048869</c:v>
                </c:pt>
                <c:pt idx="15">
                  <c:v>6.2388099157664403</c:v>
                </c:pt>
                <c:pt idx="16">
                  <c:v>6.3585106262653719</c:v>
                </c:pt>
                <c:pt idx="17">
                  <c:v>5.7404310640481304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8CF7-4FDC-8486-6081CB5BF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652160"/>
        <c:axId val="34624640"/>
      </c:lineChart>
      <c:catAx>
        <c:axId val="10465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624640"/>
        <c:crosses val="autoZero"/>
        <c:auto val="1"/>
        <c:lblAlgn val="ctr"/>
        <c:lblOffset val="100"/>
        <c:noMultiLvlLbl val="0"/>
      </c:catAx>
      <c:valAx>
        <c:axId val="34624640"/>
        <c:scaling>
          <c:orientation val="minMax"/>
          <c:max val="40"/>
          <c:min val="-10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10465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Inflação no Brasil : diferentes indicadores 1995-2012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IPC FIPE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Séries!$B$57:$B$74</c:f>
              <c:numCache>
                <c:formatCode>#,##0.0000</c:formatCode>
                <c:ptCount val="18"/>
                <c:pt idx="0">
                  <c:v>23.1662791464042</c:v>
                </c:pt>
                <c:pt idx="1">
                  <c:v>10.042228958784699</c:v>
                </c:pt>
                <c:pt idx="2">
                  <c:v>4.8253125588601149</c:v>
                </c:pt>
                <c:pt idx="3">
                  <c:v>-1.7892055075543898</c:v>
                </c:pt>
                <c:pt idx="4">
                  <c:v>8.6372596890724598</c:v>
                </c:pt>
                <c:pt idx="5">
                  <c:v>4.3784821611300604</c:v>
                </c:pt>
                <c:pt idx="6">
                  <c:v>7.125524371662225</c:v>
                </c:pt>
                <c:pt idx="7">
                  <c:v>9.9198708118198393</c:v>
                </c:pt>
                <c:pt idx="8">
                  <c:v>8.1667153650290008</c:v>
                </c:pt>
                <c:pt idx="9">
                  <c:v>6.5654044685454238</c:v>
                </c:pt>
                <c:pt idx="10">
                  <c:v>4.5254124674678451</c:v>
                </c:pt>
                <c:pt idx="11">
                  <c:v>2.5386221608828277</c:v>
                </c:pt>
                <c:pt idx="12">
                  <c:v>4.3820137652229398</c:v>
                </c:pt>
                <c:pt idx="13">
                  <c:v>6.1632097454533747</c:v>
                </c:pt>
                <c:pt idx="14">
                  <c:v>3.6511365248203602</c:v>
                </c:pt>
                <c:pt idx="15">
                  <c:v>6.3987095598403201</c:v>
                </c:pt>
                <c:pt idx="16">
                  <c:v>5.8067602596595602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C0E-4885-9069-418F29138F30}"/>
            </c:ext>
          </c:extLst>
        </c:ser>
        <c:ser>
          <c:idx val="1"/>
          <c:order val="1"/>
          <c:tx>
            <c:v>IPCA IBGE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Séries!$C$57:$C$74</c:f>
              <c:numCache>
                <c:formatCode>#,##0.00</c:formatCode>
                <c:ptCount val="18"/>
                <c:pt idx="0">
                  <c:v>22.408161659091405</c:v>
                </c:pt>
                <c:pt idx="1">
                  <c:v>9.564951817589991</c:v>
                </c:pt>
                <c:pt idx="2">
                  <c:v>5.2243185352542465</c:v>
                </c:pt>
                <c:pt idx="3">
                  <c:v>1.6549781799422711</c:v>
                </c:pt>
                <c:pt idx="4">
                  <c:v>8.9397887806885059</c:v>
                </c:pt>
                <c:pt idx="5">
                  <c:v>5.9745933423981645</c:v>
                </c:pt>
                <c:pt idx="6">
                  <c:v>7.6734364140733247</c:v>
                </c:pt>
                <c:pt idx="7">
                  <c:v>12.530273356687699</c:v>
                </c:pt>
                <c:pt idx="8">
                  <c:v>9.3005128004000408</c:v>
                </c:pt>
                <c:pt idx="9">
                  <c:v>7.5994958488264119</c:v>
                </c:pt>
                <c:pt idx="10">
                  <c:v>5.6892268187350865</c:v>
                </c:pt>
                <c:pt idx="11">
                  <c:v>3.14151613157687</c:v>
                </c:pt>
                <c:pt idx="12">
                  <c:v>4.4576585533737196</c:v>
                </c:pt>
                <c:pt idx="13">
                  <c:v>5.9027243906546545</c:v>
                </c:pt>
                <c:pt idx="14">
                  <c:v>4.31165006256784</c:v>
                </c:pt>
                <c:pt idx="15">
                  <c:v>5.9086887217945359</c:v>
                </c:pt>
                <c:pt idx="16">
                  <c:v>6.5033527436801748</c:v>
                </c:pt>
                <c:pt idx="17">
                  <c:v>5.8385947181474451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C0E-4885-9069-418F29138F30}"/>
            </c:ext>
          </c:extLst>
        </c:ser>
        <c:ser>
          <c:idx val="2"/>
          <c:order val="2"/>
          <c:tx>
            <c:v>IGP - FGV</c:v>
          </c:tx>
          <c:spPr>
            <a:ln w="44450">
              <a:solidFill>
                <a:srgbClr val="FFFFF3">
                  <a:lumMod val="50000"/>
                </a:srgbClr>
              </a:solidFill>
            </a:ln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Séries!$D$57:$D$74</c:f>
              <c:numCache>
                <c:formatCode>#,##0.00</c:formatCode>
                <c:ptCount val="18"/>
                <c:pt idx="0">
                  <c:v>14.779408339156802</c:v>
                </c:pt>
                <c:pt idx="1">
                  <c:v>9.3370241989820393</c:v>
                </c:pt>
                <c:pt idx="2">
                  <c:v>7.4809375672846299</c:v>
                </c:pt>
                <c:pt idx="3">
                  <c:v>1.7034504196456399</c:v>
                </c:pt>
                <c:pt idx="4">
                  <c:v>19.9794880154315</c:v>
                </c:pt>
                <c:pt idx="5">
                  <c:v>9.8065633721489895</c:v>
                </c:pt>
                <c:pt idx="6">
                  <c:v>10.396968603392301</c:v>
                </c:pt>
                <c:pt idx="7">
                  <c:v>26.410662332992374</c:v>
                </c:pt>
                <c:pt idx="8">
                  <c:v>7.6729271644525801</c:v>
                </c:pt>
                <c:pt idx="9">
                  <c:v>12.135715805147909</c:v>
                </c:pt>
                <c:pt idx="10">
                  <c:v>1.22447855632692</c:v>
                </c:pt>
                <c:pt idx="11">
                  <c:v>3.7931295056448122</c:v>
                </c:pt>
                <c:pt idx="12">
                  <c:v>7.8923304522051154</c:v>
                </c:pt>
                <c:pt idx="13">
                  <c:v>9.0961847308258097</c:v>
                </c:pt>
                <c:pt idx="14">
                  <c:v>-1.429543402154948</c:v>
                </c:pt>
                <c:pt idx="15">
                  <c:v>11.300002258996509</c:v>
                </c:pt>
                <c:pt idx="16">
                  <c:v>4.9972148741506555</c:v>
                </c:pt>
                <c:pt idx="17">
                  <c:v>8.0966781647214319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C0E-4885-9069-418F29138F30}"/>
            </c:ext>
          </c:extLst>
        </c:ser>
        <c:ser>
          <c:idx val="3"/>
          <c:order val="3"/>
          <c:tx>
            <c:v>IPA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Séries!$E$57:$E$74</c:f>
              <c:numCache>
                <c:formatCode>#,##0.00</c:formatCode>
                <c:ptCount val="18"/>
                <c:pt idx="0">
                  <c:v>6.3921649253312953</c:v>
                </c:pt>
                <c:pt idx="1">
                  <c:v>8.0872406584333092</c:v>
                </c:pt>
                <c:pt idx="2">
                  <c:v>7.7836379446254895</c:v>
                </c:pt>
                <c:pt idx="3">
                  <c:v>1.5147288341337901</c:v>
                </c:pt>
                <c:pt idx="4">
                  <c:v>28.896316102198501</c:v>
                </c:pt>
                <c:pt idx="5">
                  <c:v>12.055593329722411</c:v>
                </c:pt>
                <c:pt idx="6">
                  <c:v>11.871876092724802</c:v>
                </c:pt>
                <c:pt idx="7">
                  <c:v>35.414492886856195</c:v>
                </c:pt>
                <c:pt idx="8">
                  <c:v>6.25659790699964</c:v>
                </c:pt>
                <c:pt idx="9">
                  <c:v>14.674810642967399</c:v>
                </c:pt>
                <c:pt idx="10">
                  <c:v>-0.96637602028025649</c:v>
                </c:pt>
                <c:pt idx="11">
                  <c:v>4.2930962219515498</c:v>
                </c:pt>
                <c:pt idx="12">
                  <c:v>9.4410715200815432</c:v>
                </c:pt>
                <c:pt idx="13">
                  <c:v>9.8048880268725505</c:v>
                </c:pt>
                <c:pt idx="14">
                  <c:v>-4.0751696771645101</c:v>
                </c:pt>
                <c:pt idx="15">
                  <c:v>13.850419401256502</c:v>
                </c:pt>
                <c:pt idx="16">
                  <c:v>4.1151603708247775</c:v>
                </c:pt>
                <c:pt idx="17">
                  <c:v>9.1284308597258388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7C0E-4885-9069-418F29138F30}"/>
            </c:ext>
          </c:extLst>
        </c:ser>
        <c:ser>
          <c:idx val="4"/>
          <c:order val="4"/>
          <c:tx>
            <c:v>IPC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Séries!$F$57:$F$74</c:f>
              <c:numCache>
                <c:formatCode>#,##0.00</c:formatCode>
                <c:ptCount val="18"/>
                <c:pt idx="0">
                  <c:v>25.909723053685376</c:v>
                </c:pt>
                <c:pt idx="1">
                  <c:v>11.34307178020469</c:v>
                </c:pt>
                <c:pt idx="2">
                  <c:v>7.2147474641299096</c:v>
                </c:pt>
                <c:pt idx="3">
                  <c:v>1.6630105761100011</c:v>
                </c:pt>
                <c:pt idx="4">
                  <c:v>9.1156757799315216</c:v>
                </c:pt>
                <c:pt idx="5">
                  <c:v>6.2131288804436524</c:v>
                </c:pt>
                <c:pt idx="6">
                  <c:v>7.9382579933847959</c:v>
                </c:pt>
                <c:pt idx="7">
                  <c:v>12.175496752558409</c:v>
                </c:pt>
                <c:pt idx="8">
                  <c:v>8.9305809688254492</c:v>
                </c:pt>
                <c:pt idx="9">
                  <c:v>6.2702574819604848</c:v>
                </c:pt>
                <c:pt idx="10">
                  <c:v>4.9344741607052685</c:v>
                </c:pt>
                <c:pt idx="11">
                  <c:v>2.0543755370194199</c:v>
                </c:pt>
                <c:pt idx="12">
                  <c:v>4.6039615966960286</c:v>
                </c:pt>
                <c:pt idx="13">
                  <c:v>6.0730220033189024</c:v>
                </c:pt>
                <c:pt idx="14">
                  <c:v>3.9469904198048869</c:v>
                </c:pt>
                <c:pt idx="15">
                  <c:v>6.2388099157664403</c:v>
                </c:pt>
                <c:pt idx="16">
                  <c:v>6.3585106262653719</c:v>
                </c:pt>
                <c:pt idx="17">
                  <c:v>5.7404310640481304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7C0E-4885-9069-418F29138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596160"/>
        <c:axId val="97597696"/>
      </c:lineChart>
      <c:catAx>
        <c:axId val="975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597696"/>
        <c:crosses val="autoZero"/>
        <c:auto val="1"/>
        <c:lblAlgn val="ctr"/>
        <c:lblOffset val="100"/>
        <c:noMultiLvlLbl val="0"/>
      </c:catAx>
      <c:valAx>
        <c:axId val="97597696"/>
        <c:scaling>
          <c:orientation val="minMax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9759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894F1C46-C0AF-42B2-998C-8F36915BA0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7D5DC0E2-A3B2-414C-96EF-DCD146CA89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EC94E328-CB9C-4A8C-A29F-D55435C555A5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B5A78360-A52B-4754-A4B9-9215EB20CA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3BD55B33-307D-4DC9-BD83-DC97D5508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823C8CF1-9AEE-478E-BBB7-876186A61D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7898717C-E9C7-43E5-BFA0-BF00AAE8D6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28691F1D-4A9C-4BE1-AA2B-369B7F68C5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A5830502-E832-4805-94D8-6D4B0CAB9917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F3B8FA67-CCD5-405B-8373-84B5ED8610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638A9805-73EB-4C91-BCFB-157AA3929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45C6E54B-FC24-4A0C-A889-17F434B80C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D502A688-4DFC-4703-87D5-D163D93C1A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DB1478AC-CE08-4084-8E16-CF532541A5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E82C590-C996-4A1C-A579-878ED4FF2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7C3216-37E4-4597-8AAD-6E9B9DD681F5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504FB03-92F2-44E9-A38A-D34092EDB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DAA9F31-DBD1-49E0-94DA-D42CBFA79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C790BBF-091E-4472-9558-E0DBC7247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51597-0DCF-493B-8414-2EF872CA8DFD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0EB309F-EC12-4924-9D16-901921E2C2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121F9B2-C3F3-4A30-8BBD-0FB9C4D1B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8145BA3-6A0C-4616-85A3-F1AD30562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5A7F2-9987-4741-A7BE-FA94127736D8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B7E82601-B39B-49A0-8A6B-3E920289B4C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8AAA70-8F42-4999-9B5E-13A437A4B635}" type="slidenum">
              <a:rPr lang="pt-BR" altLang="pt-BR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D25EB32-FCA3-48D0-ABE1-F4C56BB58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2F5B5CFE-6621-44CC-BF2D-C35172822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66AC350-BBEF-4BBD-B49E-D47F3599A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14D4F-B794-4B51-96BD-9FFEBCAB4140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D14F5C0-1395-443D-9202-7794F64B2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61DEA62-9E01-41BE-9085-C671E2DC0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7CD84D6-5477-4BBB-8FA9-451A56DA3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4D62E-6351-47D2-B83C-FA8102E67C53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AAB7BA6-71FA-4B1C-BCC9-B18180A508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1A2B5C7-CD00-4A78-84D9-D4D8B670B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413FE1D-0B5B-4E95-818F-152A8E239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3712DE-1E5A-45BC-8D44-325458113072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8445929-611B-4376-BCC8-F8C5495DAF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06FB9E5-E358-4AA2-B03F-C4557B9F6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BDFD1FE-600B-4E67-9CD5-B1869998C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7CF304-17CE-4825-9E6B-067EA479A9A6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A337B83-E017-423E-AA08-E39BAD9A75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612C01C-436B-4F92-BEA2-E4136DD7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C4E4E4B-BBE3-4E7B-9C98-65BABDB64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0DF19-558D-407C-8D10-E21FFDD864B4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4C39DEC-A00B-4B7E-918A-CD0318D7B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9619FD3-CA07-447C-8C58-D4C7A2F45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290356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C4E4E4B-BBE3-4E7B-9C98-65BABDB64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0DF19-558D-407C-8D10-E21FFDD864B4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4C39DEC-A00B-4B7E-918A-CD0318D7B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9619FD3-CA07-447C-8C58-D4C7A2F45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CD90790-E3D5-4927-AF25-A7900F554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56DF4B-58B4-4782-BE84-02741D402D50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954CBC5-D17A-48F9-BA7B-F1CE1B4B1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70000B4-2B0E-43E3-B476-E753E3CB9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52B6B73F-66AF-4135-8F4B-244E790692BB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E025907E-BB6D-4B84-A649-A99EF59A01D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02C2F550-54E4-400A-A264-8D96B17D74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775DBD62-F9DD-4FA3-80DA-09FC5838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7CE3-56F5-4970-B4D4-5F2D2CF0C13C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3640892-1715-439B-A514-AE8865A1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F16ECC54-E356-498C-8850-3220AC47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108C-48DC-44EB-99C6-621044F408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901655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8DF38315-3851-425E-BB39-5D36CF9D769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CC11EF54-7A9E-431E-9D22-3D3AB1569559}"/>
                </a:ext>
              </a:extLst>
            </p:cNvPr>
            <p:cNvCxnSpPr/>
            <p:nvPr/>
          </p:nvCxnSpPr>
          <p:spPr>
            <a:xfrm rot="10800000">
              <a:off x="1073151" y="1201335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09F047DE-AF3A-4018-B6FD-750A7446BFB3}"/>
                </a:ext>
              </a:extLst>
            </p:cNvPr>
            <p:cNvCxnSpPr/>
            <p:nvPr/>
          </p:nvCxnSpPr>
          <p:spPr>
            <a:xfrm rot="10800000">
              <a:off x="1073151" y="1264461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92AB9845-602E-4792-B0F0-906ED61C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17DB-92B6-4C30-BEF0-3B90B8A18800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B0B5A576-F167-49AA-A049-537865E9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71F45A76-0803-4172-9733-7CE8422A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9760-72C2-41B4-B355-380AE8F7D6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462435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D9B32F55-9317-4882-AD8F-2F069CD3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79F7-BE85-4751-9F72-0B0819073959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20E755A0-BCF2-4D00-AC01-112ED4B8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2107AF6A-3805-4481-8408-27A0C38D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1F71-BD1C-4E4C-9BAA-3F2AD9E0CB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146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ED7FF112-0425-4B61-B75D-59EE6B9F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1FFE-9342-4459-822C-9B0EE85E08C5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8E13D56A-DB5A-4B6F-86BB-7001E53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BAF8F8CA-BC7A-4B28-A00B-4B674821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75E8-B9F9-495D-B9CB-161CAD5E09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7130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217180-4FEC-4D58-996C-FCC2C93EA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9855941-FDE2-49F2-AB8F-09CAA6227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A455917-49CE-4EBE-A163-4CCD9D5F5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990E-4E6D-4F6D-BCF7-DD3B5EBE5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218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9539C0-F6AE-447A-BF02-D0678097A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54115DD-632A-4C63-ACB1-3C3F1E752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5B7D3E6-D560-4067-8024-8A4B082F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6857-DB54-463A-A57D-F17BAC3500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289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CE4F30-BA2D-49EE-80D9-4AC4DD9F0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7D4C1A-907C-4BF4-8B0B-FA4EFDB54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D5CAAA2-2405-45A3-B72C-C7E6A7D1D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888AE-C788-4AF8-90BC-CC1AB4B47D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0401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7FC7FC-AD9A-424B-90DF-31479EC25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6EB452-908D-41AC-BA3D-8CEA09866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8FF07C0-A4DE-4364-85AB-F45A1582C3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9FEA-FC33-46C9-A783-34A3218093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440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04E1B4-5EE1-43F4-AF9B-917054CD7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B09941-BCE7-4946-92B5-B610865E1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DA5EB68-01BD-4150-93F9-296F7F944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7914-3560-4B0A-8003-6D7E476CE9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40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DB3F2C8A-18EB-41E3-978A-1A13B287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CC03-C1FB-44CA-9B46-BF51BDE89C4D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5925C46-28B7-48E5-90DB-6E78250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30C95C4-626B-42AD-AD1B-C13F1C47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BD6F-8BE1-4237-9607-F22F827798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06071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55B466C9-0F1C-425D-BB77-C07BD31DA90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BF371BB4-83D2-4407-9EDC-CB14D395EA02}"/>
                </a:ext>
              </a:extLst>
            </p:cNvPr>
            <p:cNvCxnSpPr/>
            <p:nvPr/>
          </p:nvCxnSpPr>
          <p:spPr>
            <a:xfrm>
              <a:off x="523369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ED4C893C-4D93-492D-AF2E-FFDCB205E2BD}"/>
                </a:ext>
              </a:extLst>
            </p:cNvPr>
            <p:cNvCxnSpPr/>
            <p:nvPr/>
          </p:nvCxnSpPr>
          <p:spPr>
            <a:xfrm>
              <a:off x="523369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7C9F2FE5-EEBF-4A5F-A686-2F6521FDBFD5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19269FBA-00B7-4DA8-A53D-E84A7B12DF44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77D0584F-100A-4490-B1B7-8F6FCC9E515A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C9EDE5D6-7157-4BB7-890D-12D2A27E273A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0CF4D924-477B-487D-AD85-676453ECA40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028D9D81-80CC-476F-8FFD-D2D8809DA7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221804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9E38991B-985B-4591-B7F8-91FBFA43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1CDB-DE01-46AE-83D0-0425AC134042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423E756-5338-46DB-8FF1-72E4314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9BB1B47C-FB9C-4C5A-A869-C458885D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EEDB-4C78-4DE9-A8BB-E314B57BE1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31169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702A387C-F5C8-496A-A381-056070B4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DF5A5-D285-410B-972D-0BC4019E4646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D0617218-F4F7-4545-A8E3-F29E2542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18C3FB51-1CC9-4B7B-A316-9C5942F0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753F-46DC-4360-BB0F-8D1B70E1A75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749648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91F842F2-31E0-412B-8811-489AAE77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DFCA-CBB9-4644-96EE-2D767BE521E2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4624D1E9-A973-49BC-9EAA-8F94C446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3F5FFCAD-A475-4780-857E-F5745616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3E82-8ED5-486E-BDEB-86A2019F6A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5536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C93757B2-C197-4DD6-BA03-81F1CD84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4A98-EE28-45C7-A559-A8046D6BE754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0795B7D-E971-4017-B5A7-BD85FCB1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0DF6BB1-02CA-4BB6-BC13-370F5BA4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BFB8-CA8F-4BBA-BB5A-4FD0297FE1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519972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2AD59A6F-79FC-411A-AE6F-ECF8A43F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4B95-39D6-4472-859C-B98317A01F18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A44E07BC-A723-4861-9867-746E0E9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F9E6D5D-9E1D-4B4E-835D-D4CA3016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0870-4F53-4754-8C9A-160ED8B4A7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243042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8BCD48AE-5D6B-4474-B35A-4E7D01A0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0090-D954-41DC-899A-68BEF315284F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7CD8F7B5-46CB-4E3B-AFFA-0E14509D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9D4D2AC-D75E-4C91-8F7A-4EC9F303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3658-8DE5-4EEF-B208-CD0168387B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906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1E7C923-B55D-4EAC-9FAA-F29A4E7A54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3E38D2-6ECB-40FD-81D4-2C05E352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BC77340F-D0C6-4412-A8FD-A47DF82B4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4DD2C7-C2D0-4E8E-BF9E-1480ED920453}" type="datetimeFigureOut">
              <a:rPr lang="pt-BR"/>
              <a:pPr>
                <a:defRPr/>
              </a:pPr>
              <a:t>29/09/2020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96A1BD2-3826-4F97-8A7C-3B2E7F3A0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473492F3-7145-4FB8-97EB-620742569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48D9BE1B-19BA-40CC-A770-7B2DF01660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0DE106E9-3C08-452B-B4F0-0A060ABCD6CD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41EDE953-3D55-45AA-B818-C03E9D84FCCD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4A9E6B5A-D6EE-4D59-8C0C-A4E2BDF31AC0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7" r:id="rId2"/>
    <p:sldLayoutId id="214748373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8" r:id="rId10"/>
    <p:sldLayoutId id="2147483734" r:id="rId11"/>
    <p:sldLayoutId id="2147483735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hyperlink" Target="http://www.traca.com.br/util/thumb.php?imgThumb=346497.jpg&amp;larThumb=500&amp;altThumb=650&amp;pathImagem=../capas/&amp;path2=34649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eesp.fgv.br/_upload/pessoa/4818dd70b656b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.br/imgres?imgurl=http://www.sescsp.org.br/sesc/controle/dynimages/PB390Bresser.jpg&amp;imgrefurl=http://www.sescsp.org.br/sesc/revistas_sesc/pb/artigo.cfm?Edicao_Id%3D324%26Artigo_ID%3D5059%26IDCategoria%3D5788%26reftype%3D1&amp;usg=__ilPs7UzDWXVIT3BkQFjUP7ErXEM=&amp;h=250&amp;w=178&amp;sz=6&amp;hl=pt-BR&amp;start=15&amp;um=1&amp;tbnid=9QqJZcm4h2czsM:&amp;tbnh=111&amp;tbnw=79&amp;prev=/images?q%3DBresser%2BPereira%2Be%2BNakano%26hl%3Dpt-BR%26sa%3DN%26um%3D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br/imgres?imgurl=http://img.mercadolivre.com.br/jm/img?s%3DMLB%26f%3D46800746_6242.jpg%26v%3DE&amp;imgrefurl=http://produto.mercadolivre.com.br/MLB-106761376-_JM&amp;usg=__SJ-tgebkKAjylQdhlmChQnIcY-g=&amp;h=280&amp;w=280&amp;sz=11&amp;hl=pt-BR&amp;start=15&amp;um=1&amp;tbnid=BYov0NIubiOXVM:&amp;tbnh=114&amp;tbnw=114&amp;prev=/images?q%3DPersio%2BArida%26hl%3Dpt-BR%26um%3D1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google.com.br/imgres?imgurl=http://www.macrometrica.com.br/institucional/images/FranciscoLopes.jpg&amp;imgrefurl=http://www.macrometrica.com.br/emacro/ChicoLopes.htm&amp;usg=__6XDo6p1Co1N6_gEcVYsPfKtmE_A=&amp;h=323&amp;w=273&amp;sz=76&amp;hl=pt-BR&amp;start=1&amp;um=1&amp;tbnid=2LvLCe4RoONcQM:&amp;tbnh=118&amp;tbnw=100&amp;prev=/images?q%3Dfrancisco%2Blopes%2Binfla%C3%A7%C3%A3o%2Binercial%26hl%3Dpt-BR%26sa%3DN%26um%3D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br/imgres?imgurl=http://veja.abril.com.br/181198/imagens/brasil18.jpg&amp;imgrefurl=http://veja.abril.com.br/181198/p_042.html&amp;usg=__q3akLgma1NU2rcEBWyxd56hYDIE=&amp;h=220&amp;w=150&amp;sz=14&amp;hl=pt-BR&amp;start=7&amp;um=1&amp;tbnid=mUDp4SSwJVZwRM:&amp;tbnh=107&amp;tbnw=73&amp;prev=/images?q%3DPersio%2BArida%26hl%3Dpt-BR%26um%3D1" TargetMode="External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0" Type="http://schemas.openxmlformats.org/officeDocument/2006/relationships/hyperlink" Target="http://www.livrariacultura.com.br/imagem/capas1/609/62609.jpg" TargetMode="External"/><Relationship Id="rId4" Type="http://schemas.openxmlformats.org/officeDocument/2006/relationships/hyperlink" Target="http://images.google.com.br/imgres?imgurl=http://www.paulohenriqueamorim.com.br/wp-content/uploads/2009/04/andre.png&amp;imgrefurl=http://www.paulohenriqueamorim.com.br/?p%3D9735&amp;usg=__qcA1nk-mCp_I9886y03DPPMSECg=&amp;h=381&amp;w=556&amp;sz=319&amp;hl=pt-BR&amp;start=18&amp;um=1&amp;tbnid=G-gvQMUWtjFGjM:&amp;tbnh=91&amp;tbnw=133&amp;prev=/images?q%3DPersio%2BArida%26hl%3Dpt-BR%26um%3D1" TargetMode="External"/><Relationship Id="rId9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NAIRU-SR-and-L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D8BA9B-6D97-4157-BF11-FC97F0F33D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04900" y="2292350"/>
            <a:ext cx="10096500" cy="2219325"/>
          </a:xfrm>
        </p:spPr>
        <p:txBody>
          <a:bodyPr/>
          <a:lstStyle/>
          <a:p>
            <a:pPr algn="ctr" eaLnBrk="1" hangingPunct="1">
              <a:defRPr/>
            </a:pPr>
            <a:r>
              <a:rPr altLang="pt-BR" sz="3600" dirty="0"/>
              <a:t>Aula 12: Os debates em torno da questão inflacionaria em meados dos anos oitenta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3A0DCA-DB2D-425D-AD46-F72829103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71800" y="3429000"/>
            <a:ext cx="7010400" cy="23764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  <a:p>
            <a:pPr eaLnBrk="1" hangingPunct="1">
              <a:spcBef>
                <a:spcPct val="0"/>
              </a:spcBef>
            </a:pPr>
            <a:endParaRPr altLang="pt-BR"/>
          </a:p>
          <a:p>
            <a:pPr eaLnBrk="1" hangingPunct="1">
              <a:spcBef>
                <a:spcPct val="0"/>
              </a:spcBef>
            </a:pPr>
            <a:r>
              <a:rPr altLang="pt-BR"/>
              <a:t>				</a:t>
            </a:r>
          </a:p>
          <a:p>
            <a:pPr eaLnBrk="1" hangingPunct="1">
              <a:spcBef>
                <a:spcPct val="0"/>
              </a:spcBef>
            </a:pPr>
            <a:r>
              <a:rPr altLang="pt-BR"/>
              <a:t>		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A80B660-DB9E-4662-82BC-0FE67ABF4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2475" y="-273050"/>
            <a:ext cx="10668000" cy="1216025"/>
          </a:xfrm>
        </p:spPr>
        <p:txBody>
          <a:bodyPr/>
          <a:lstStyle/>
          <a:p>
            <a:pPr algn="ctr" eaLnBrk="1" hangingPunct="1"/>
            <a:r>
              <a:rPr altLang="pt-BR" sz="3400"/>
              <a:t>Origens das idéias de inércia: Simonsen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CECB62B-AADC-462C-BDB3-CFD060F09E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844675"/>
            <a:ext cx="7392988" cy="46688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3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Inflação: Gradualismo x Tratamento de choque</a:t>
            </a:r>
            <a:r>
              <a:rPr altLang="pt-BR" sz="3200" i="1" dirty="0"/>
              <a:t> </a:t>
            </a:r>
            <a:r>
              <a:rPr altLang="pt-BR" sz="3200" dirty="0"/>
              <a:t>(1970)</a:t>
            </a:r>
          </a:p>
          <a:p>
            <a:pPr eaLnBrk="1" hangingPunct="1">
              <a:buSzPct val="125000"/>
              <a:buFont typeface="Wingdings" panose="05000000000000000000" pitchFamily="2" charset="2"/>
              <a:buChar char="Ä"/>
              <a:defRPr/>
            </a:pPr>
            <a:r>
              <a:rPr altLang="pt-BR" sz="2800" dirty="0" smtClean="0"/>
              <a:t> Experiência </a:t>
            </a:r>
            <a:r>
              <a:rPr altLang="pt-BR" sz="2800" dirty="0"/>
              <a:t>heterodoxa de combate a inflação com PAEG</a:t>
            </a:r>
          </a:p>
          <a:p>
            <a:pPr lvl="1" eaLnBrk="1" hangingPunct="1">
              <a:defRPr/>
            </a:pPr>
            <a:r>
              <a:rPr altLang="pt-BR" sz="2800" dirty="0"/>
              <a:t>Inflação cede em função de controles monetários, fiscais e salariais</a:t>
            </a:r>
          </a:p>
          <a:p>
            <a:pPr lvl="1" eaLnBrk="1" hangingPunct="1">
              <a:defRPr/>
            </a:pPr>
            <a:r>
              <a:rPr altLang="pt-BR" sz="2800" dirty="0" smtClean="0"/>
              <a:t>Mas morosidade </a:t>
            </a:r>
            <a:r>
              <a:rPr altLang="pt-BR" sz="2800" dirty="0"/>
              <a:t>da queda devido à:</a:t>
            </a:r>
          </a:p>
          <a:p>
            <a:pPr lvl="2" eaLnBrk="1" hangingPunct="1">
              <a:defRPr/>
            </a:pPr>
            <a:r>
              <a:rPr altLang="pt-BR" sz="2400" dirty="0"/>
              <a:t>conflito de objetivos: estabilidade monetária com desenvolvimentismo de horizonte curto</a:t>
            </a:r>
          </a:p>
          <a:p>
            <a:pPr lvl="2" eaLnBrk="1" hangingPunct="1">
              <a:defRPr/>
            </a:pPr>
            <a:r>
              <a:rPr altLang="pt-BR" sz="2400" dirty="0"/>
              <a:t>Correção monetária </a:t>
            </a:r>
          </a:p>
        </p:txBody>
      </p:sp>
      <p:pic>
        <p:nvPicPr>
          <p:cNvPr id="26628" name="Picture 4" descr="historia9">
            <a:extLst>
              <a:ext uri="{FF2B5EF4-FFF2-40B4-BE49-F238E27FC236}">
                <a16:creationId xmlns:a16="http://schemas.microsoft.com/office/drawing/2014/main" id="{3868CBE1-011F-4ED9-9B68-2F93BB9304B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43" y="1377564"/>
            <a:ext cx="2190776" cy="21907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9" name="Picture 6" descr="INFLAÇÃO: GRADUALISMO X TRATAMENTO DE CHOQUE">
            <a:hlinkClick r:id="rId4" tooltip="INFLAÇÃO: GRADUALISMO X TRATAMENTO DE CHOQUE - MÁRIO HENRIQUE SIMONSEN"/>
            <a:extLst>
              <a:ext uri="{FF2B5EF4-FFF2-40B4-BE49-F238E27FC236}">
                <a16:creationId xmlns:a16="http://schemas.microsoft.com/office/drawing/2014/main" id="{6B052050-1C9E-4762-8B87-A8D1FCD8809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048" y="3678536"/>
            <a:ext cx="2193839" cy="2834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5A93667-890D-4B78-9A43-A17C72069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5688" y="304800"/>
            <a:ext cx="10379075" cy="792163"/>
          </a:xfrm>
        </p:spPr>
        <p:txBody>
          <a:bodyPr/>
          <a:lstStyle/>
          <a:p>
            <a:pPr eaLnBrk="1" hangingPunct="1"/>
            <a:r>
              <a:rPr altLang="pt-BR"/>
              <a:t>Ainda Simonsen ...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E6D960-1C74-4F75-BBFF-83D0C6894D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0231" y="1457952"/>
            <a:ext cx="10312277" cy="5229225"/>
          </a:xfrm>
          <a:ln>
            <a:solidFill>
              <a:srgbClr val="0099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buSzPct val="135000"/>
              <a:buFont typeface="Wingdings" panose="05000000000000000000" pitchFamily="2" charset="2"/>
              <a:buChar char="Ä"/>
              <a:defRPr/>
            </a:pPr>
            <a:r>
              <a:rPr altLang="pt-BR" sz="2400" dirty="0" smtClean="0"/>
              <a:t> Introdução </a:t>
            </a:r>
            <a:r>
              <a:rPr altLang="pt-BR" sz="2400" dirty="0"/>
              <a:t>da Correção Monetária </a:t>
            </a:r>
          </a:p>
          <a:p>
            <a:pPr lvl="1" eaLnBrk="1" hangingPunct="1">
              <a:defRPr/>
            </a:pPr>
            <a:r>
              <a:rPr altLang="pt-BR" sz="3000" dirty="0"/>
              <a:t>Necessária: reabilitar títulos (públicos e privados)</a:t>
            </a:r>
          </a:p>
          <a:p>
            <a:pPr lvl="1" eaLnBrk="1" hangingPunct="1">
              <a:defRPr/>
            </a:pPr>
            <a:r>
              <a:rPr altLang="pt-BR" sz="3000" dirty="0"/>
              <a:t>Mecanismo de convivência pacifica com inflação mas age como </a:t>
            </a:r>
            <a:r>
              <a:rPr altLang="pt-BR" sz="3000" dirty="0" err="1"/>
              <a:t>realimentador</a:t>
            </a:r>
            <a:r>
              <a:rPr altLang="pt-BR" sz="3000" dirty="0"/>
              <a:t> automático da inflação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altLang="pt-BR" sz="2400" dirty="0"/>
              <a:t>			</a:t>
            </a:r>
            <a:endParaRPr altLang="pt-BR" sz="2400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400" dirty="0"/>
              <a:t>	</a:t>
            </a:r>
            <a:r>
              <a:rPr lang="pt-BR" altLang="pt-BR" sz="3000" dirty="0" smtClean="0"/>
              <a:t>	</a:t>
            </a:r>
            <a:r>
              <a:rPr altLang="pt-BR" sz="3000" dirty="0" err="1" smtClean="0"/>
              <a:t>P</a:t>
            </a:r>
            <a:r>
              <a:rPr altLang="pt-BR" sz="3000" baseline="-25000" dirty="0" err="1" smtClean="0"/>
              <a:t>t</a:t>
            </a:r>
            <a:r>
              <a:rPr altLang="pt-BR" sz="3000" dirty="0" smtClean="0"/>
              <a:t> </a:t>
            </a:r>
            <a:r>
              <a:rPr altLang="pt-BR" sz="3000" dirty="0"/>
              <a:t>= </a:t>
            </a:r>
            <a:r>
              <a:rPr altLang="pt-BR" sz="3500" b="1" i="1" dirty="0">
                <a:latin typeface="Vivaldi" panose="03020602050506090804" pitchFamily="66" charset="0"/>
              </a:rPr>
              <a:t>a </a:t>
            </a:r>
            <a:r>
              <a:rPr altLang="pt-BR" sz="3000" dirty="0" err="1"/>
              <a:t>d</a:t>
            </a:r>
            <a:r>
              <a:rPr altLang="pt-BR" sz="3000" baseline="-25000" dirty="0" err="1"/>
              <a:t>t</a:t>
            </a:r>
            <a:r>
              <a:rPr altLang="pt-BR" sz="3000" dirty="0"/>
              <a:t>  + </a:t>
            </a:r>
            <a:r>
              <a:rPr altLang="pt-BR" sz="3000" b="1" i="1" dirty="0">
                <a:latin typeface="Vivaldi" panose="03020602050506090804" pitchFamily="66" charset="0"/>
              </a:rPr>
              <a:t>b </a:t>
            </a:r>
            <a:r>
              <a:rPr altLang="pt-BR" sz="3000" dirty="0" err="1"/>
              <a:t>c</a:t>
            </a:r>
            <a:r>
              <a:rPr altLang="pt-BR" sz="3000" baseline="-25000" dirty="0" err="1"/>
              <a:t>t</a:t>
            </a:r>
            <a:r>
              <a:rPr altLang="pt-BR" sz="3000" dirty="0"/>
              <a:t>  + </a:t>
            </a:r>
            <a:r>
              <a:rPr altLang="pt-BR" sz="3000" b="1" i="1" dirty="0">
                <a:latin typeface="Vivaldi" panose="03020602050506090804" pitchFamily="66" charset="0"/>
              </a:rPr>
              <a:t>p</a:t>
            </a:r>
            <a:r>
              <a:rPr altLang="pt-BR" sz="3000" i="1" dirty="0">
                <a:latin typeface="Vivaldi" panose="03020602050506090804" pitchFamily="66" charset="0"/>
              </a:rPr>
              <a:t> </a:t>
            </a:r>
            <a:r>
              <a:rPr altLang="pt-BR" sz="3000" dirty="0" smtClean="0"/>
              <a:t>P</a:t>
            </a:r>
            <a:r>
              <a:rPr altLang="pt-BR" sz="3000" baseline="-25000" dirty="0" smtClean="0"/>
              <a:t>t-1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altLang="pt-BR" sz="2400" baseline="-25000" dirty="0"/>
          </a:p>
          <a:p>
            <a:pPr lvl="1" eaLnBrk="1" hangingPunct="1">
              <a:lnSpc>
                <a:spcPct val="75000"/>
              </a:lnSpc>
              <a:defRPr/>
            </a:pPr>
            <a:r>
              <a:rPr altLang="pt-BR" sz="3000" dirty="0"/>
              <a:t>Torna a  inflação resistente à baixa e 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3000" dirty="0"/>
              <a:t>	há perda de eficiência dos </a:t>
            </a:r>
            <a:r>
              <a:rPr altLang="pt-BR" sz="3000" dirty="0" smtClean="0"/>
              <a:t>mecanismos 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lang="pt-BR" altLang="pt-BR" sz="3000" dirty="0"/>
              <a:t> </a:t>
            </a:r>
            <a:r>
              <a:rPr lang="pt-BR" altLang="pt-BR" sz="3000" dirty="0" smtClean="0"/>
              <a:t>  </a:t>
            </a:r>
            <a:r>
              <a:rPr altLang="pt-BR" sz="3000" dirty="0" smtClean="0"/>
              <a:t>ortodoxos </a:t>
            </a:r>
            <a:r>
              <a:rPr altLang="pt-BR" sz="3000" dirty="0"/>
              <a:t>de </a:t>
            </a:r>
            <a:r>
              <a:rPr altLang="pt-BR" sz="3000" dirty="0" smtClean="0"/>
              <a:t>combate </a:t>
            </a:r>
            <a:r>
              <a:rPr altLang="pt-BR" sz="3000" dirty="0"/>
              <a:t>à inflação</a:t>
            </a:r>
          </a:p>
          <a:p>
            <a:pPr lvl="1" eaLnBrk="1" hangingPunct="1">
              <a:defRPr/>
            </a:pPr>
            <a:r>
              <a:rPr altLang="pt-BR" sz="3000" dirty="0"/>
              <a:t>necessário </a:t>
            </a:r>
          </a:p>
          <a:p>
            <a:pPr lvl="2" eaLnBrk="1" hangingPunct="1">
              <a:defRPr/>
            </a:pPr>
            <a:r>
              <a:rPr altLang="pt-BR" sz="2600" dirty="0"/>
              <a:t>processo de desindexação 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altLang="pt-BR" sz="2600" dirty="0"/>
              <a:t>conversão à média </a:t>
            </a:r>
            <a:r>
              <a:rPr altLang="pt-BR" sz="2600" dirty="0" smtClean="0"/>
              <a:t>de </a:t>
            </a:r>
            <a:r>
              <a:rPr altLang="pt-BR" sz="2600" dirty="0"/>
              <a:t>valores nominais </a:t>
            </a:r>
          </a:p>
          <a:p>
            <a:pPr lvl="2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600" dirty="0"/>
              <a:t>     como os salários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Char char="Ø"/>
              <a:defRPr/>
            </a:pPr>
            <a:endParaRPr altLang="pt-BR" sz="2200" dirty="0"/>
          </a:p>
        </p:txBody>
      </p:sp>
      <p:pic>
        <p:nvPicPr>
          <p:cNvPr id="35844" name="Picture 4" descr="economia_curvadesimonsen">
            <a:extLst>
              <a:ext uri="{FF2B5EF4-FFF2-40B4-BE49-F238E27FC236}">
                <a16:creationId xmlns:a16="http://schemas.microsoft.com/office/drawing/2014/main" id="{E6805D88-88D6-49E4-9A26-644DD38A1A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3240088"/>
            <a:ext cx="3924300" cy="315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7" name="Text Box 6">
            <a:extLst>
              <a:ext uri="{FF2B5EF4-FFF2-40B4-BE49-F238E27FC236}">
                <a16:creationId xmlns:a16="http://schemas.microsoft.com/office/drawing/2014/main" id="{A2717A9B-9B82-42DE-AAF3-702444EB9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158750"/>
            <a:ext cx="280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>
                <a:latin typeface="Verdana" panose="020B0604030504040204" pitchFamily="34" charset="0"/>
                <a:cs typeface="Arial" panose="020B0604020202020204" pitchFamily="34" charset="0"/>
              </a:rPr>
              <a:t>Primeiras análises de mecanismos de indexação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5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1568E-6 L -0.32292 -0.283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4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Inercialistas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97840" y="1459523"/>
            <a:ext cx="10594731" cy="5257800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/>
              <a:t>André Lara Resende, Francisco Lopes </a:t>
            </a:r>
            <a:r>
              <a:rPr lang="pt-BR" sz="3200" dirty="0"/>
              <a:t>e outros </a:t>
            </a:r>
            <a:r>
              <a:rPr lang="pt-BR" sz="3200" dirty="0" smtClean="0"/>
              <a:t>economistas especialmente da </a:t>
            </a:r>
            <a:r>
              <a:rPr lang="pt-BR" sz="3200" dirty="0"/>
              <a:t>PUC RJ </a:t>
            </a:r>
            <a:endParaRPr lang="pt-BR" sz="3200" dirty="0" smtClean="0"/>
          </a:p>
          <a:p>
            <a:pPr lvl="1"/>
            <a:r>
              <a:rPr lang="pt-BR" sz="2800" dirty="0" smtClean="0"/>
              <a:t>tese </a:t>
            </a:r>
            <a:r>
              <a:rPr lang="pt-BR" sz="2800" dirty="0"/>
              <a:t>de que inflação, </a:t>
            </a:r>
            <a:r>
              <a:rPr lang="pt-BR" sz="2800" dirty="0" smtClean="0"/>
              <a:t>quando </a:t>
            </a:r>
            <a:r>
              <a:rPr lang="pt-BR" sz="2800" dirty="0"/>
              <a:t>existe mecanismos de indexação </a:t>
            </a:r>
            <a:r>
              <a:rPr lang="pt-BR" sz="2800" dirty="0" smtClean="0"/>
              <a:t>amplamente difundidos, </a:t>
            </a:r>
            <a:r>
              <a:rPr lang="pt-BR" sz="2800" dirty="0"/>
              <a:t>tem um grande componente de inercia </a:t>
            </a:r>
            <a:endParaRPr lang="pt-BR" sz="2800" dirty="0" smtClean="0"/>
          </a:p>
          <a:p>
            <a:pPr lvl="1"/>
            <a:r>
              <a:rPr lang="pt-BR" sz="2800" dirty="0" smtClean="0"/>
              <a:t>Mesmo </a:t>
            </a:r>
            <a:r>
              <a:rPr lang="pt-BR" sz="2800" dirty="0"/>
              <a:t>sem choques a inflação tende a se perpetuar </a:t>
            </a:r>
          </a:p>
          <a:p>
            <a:pPr lvl="2"/>
            <a:r>
              <a:rPr lang="pt-BR" sz="2400" dirty="0"/>
              <a:t>Choques de alta levam a aceleração da inflação e choques deflacionários levam mais a queda do produtos do que dos Preços </a:t>
            </a:r>
          </a:p>
          <a:p>
            <a:r>
              <a:rPr lang="pt-BR" sz="2600" dirty="0" smtClean="0"/>
              <a:t>Problemas: não sincronia e</a:t>
            </a:r>
            <a:r>
              <a:rPr lang="pt-BR" sz="2600" dirty="0"/>
              <a:t> Inflação embutida nos contratos </a:t>
            </a:r>
            <a:r>
              <a:rPr lang="pt-BR" sz="2600" dirty="0" smtClean="0"/>
              <a:t>financeiros</a:t>
            </a:r>
          </a:p>
          <a:p>
            <a:pPr lvl="1"/>
            <a:r>
              <a:rPr lang="pt-BR" dirty="0" smtClean="0"/>
              <a:t>Súbita </a:t>
            </a:r>
            <a:r>
              <a:rPr lang="pt-BR" dirty="0"/>
              <a:t>reversão da </a:t>
            </a:r>
            <a:r>
              <a:rPr lang="pt-BR" dirty="0" smtClean="0"/>
              <a:t>inflação poderia levar a grande redistribuição de renda ou a fortes inadimplências </a:t>
            </a:r>
            <a:r>
              <a:rPr lang="pt-BR" dirty="0"/>
              <a:t>e desorganização </a:t>
            </a:r>
            <a:r>
              <a:rPr lang="pt-BR" dirty="0" smtClean="0"/>
              <a:t>econômica  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súbita interrupção da alta dos preços tornaria os contratos feitos com a expectativa de alta inflação, inexequíveis 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41789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18E4D8A-2F74-4A99-B46F-2016112B9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 sz="3400" dirty="0"/>
              <a:t>Inflação inercial: </a:t>
            </a:r>
            <a:br>
              <a:rPr altLang="pt-BR" sz="3400" dirty="0"/>
            </a:br>
            <a:r>
              <a:rPr altLang="pt-BR" sz="3400" dirty="0"/>
              <a:t>choque x tendência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6A6AE1C-F51F-4D12-BC55-CA597107E5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50830" y="1752600"/>
            <a:ext cx="9989389" cy="4484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4000" dirty="0"/>
              <a:t>Em processos inflacionários crônicos a inflação possui dois componentes:</a:t>
            </a:r>
          </a:p>
          <a:p>
            <a:pPr lvl="1" eaLnBrk="1" hangingPunct="1"/>
            <a:r>
              <a:rPr altLang="pt-BR" sz="3200" dirty="0">
                <a:solidFill>
                  <a:schemeClr val="accent2"/>
                </a:solidFill>
              </a:rPr>
              <a:t>Tendência</a:t>
            </a:r>
            <a:r>
              <a:rPr altLang="pt-BR" sz="3200" dirty="0"/>
              <a:t>: componente que se reproduz (</a:t>
            </a:r>
            <a:r>
              <a:rPr altLang="pt-BR" sz="3200" dirty="0">
                <a:solidFill>
                  <a:schemeClr val="accent2"/>
                </a:solidFill>
              </a:rPr>
              <a:t>inércia</a:t>
            </a:r>
            <a:r>
              <a:rPr altLang="pt-BR" sz="3200" dirty="0"/>
              <a:t>)</a:t>
            </a:r>
          </a:p>
          <a:p>
            <a:pPr lvl="1" eaLnBrk="1" hangingPunct="1"/>
            <a:r>
              <a:rPr altLang="pt-BR" sz="3200" dirty="0">
                <a:solidFill>
                  <a:schemeClr val="accent2"/>
                </a:solidFill>
              </a:rPr>
              <a:t>Choque</a:t>
            </a:r>
            <a:r>
              <a:rPr altLang="pt-BR" sz="3200" dirty="0"/>
              <a:t> – responsável pela alteração do patamar inflacionário</a:t>
            </a:r>
          </a:p>
          <a:p>
            <a:pPr eaLnBrk="1" hangingPunct="1"/>
            <a:r>
              <a:rPr altLang="pt-BR" sz="4000" dirty="0"/>
              <a:t>Inflação puramente inercial: inflação estável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4F45BC8-B06F-4E42-A683-2AF6659EB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0" y="304800"/>
            <a:ext cx="10647363" cy="603250"/>
          </a:xfrm>
        </p:spPr>
        <p:txBody>
          <a:bodyPr/>
          <a:lstStyle/>
          <a:p>
            <a:pPr algn="ctr" eaLnBrk="1" hangingPunct="1"/>
            <a:r>
              <a:rPr altLang="pt-BR"/>
              <a:t>Brasil: Inflação (1973 – 1985) Taxas anuais (%)</a:t>
            </a:r>
          </a:p>
        </p:txBody>
      </p:sp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8095E29-963D-4CBF-8467-846918641C88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48058995"/>
              </p:ext>
            </p:extLst>
          </p:nvPr>
        </p:nvGraphicFramePr>
        <p:xfrm>
          <a:off x="2562134" y="1930370"/>
          <a:ext cx="8867956" cy="4724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Gráfico" r:id="rId4" imgW="14739915" imgH="10394134" progId="MSGraph.Chart.8">
                  <p:embed followColorScheme="full"/>
                </p:oleObj>
              </mc:Choice>
              <mc:Fallback>
                <p:oleObj name="Gráfico" r:id="rId4" imgW="14739915" imgH="10394134" progId="MSGraph.Chart.8">
                  <p:embed followColorScheme="full"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134" y="1930370"/>
                        <a:ext cx="8867956" cy="4724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>
            <a:extLst>
              <a:ext uri="{FF2B5EF4-FFF2-40B4-BE49-F238E27FC236}">
                <a16:creationId xmlns:a16="http://schemas.microsoft.com/office/drawing/2014/main" id="{262EC2C2-9201-48C1-BDDE-5D1AB03474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9513" y="4941888"/>
            <a:ext cx="20891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ED7E46BF-2CF6-4638-B8DD-175764B13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4076700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C0F07DF3-D080-4DEA-AE7F-6871A8068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5" y="2492375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83FBE315-3F43-4DFF-B962-1F6910AC6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2636838"/>
            <a:ext cx="17986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Tendências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F4B5B345-D492-4560-AE2B-6428807FC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0F9F2497-205F-4B94-BABB-8D82520B7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275" y="2997200"/>
            <a:ext cx="18732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1" name="Text Box 13">
            <a:extLst>
              <a:ext uri="{FF2B5EF4-FFF2-40B4-BE49-F238E27FC236}">
                <a16:creationId xmlns:a16="http://schemas.microsoft.com/office/drawing/2014/main" id="{379C591E-86FE-4D22-BE0E-C6239B1DA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3500438"/>
            <a:ext cx="1223962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Choques</a:t>
            </a:r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20C0E4C1-EF44-44C9-8DA5-09CB6FA5F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8663" y="4076700"/>
            <a:ext cx="792162" cy="8651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983723B9-11EB-4752-81B1-C061DBB47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4788" y="2492375"/>
            <a:ext cx="287337" cy="1584325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E83DD37D-E1F7-4B87-8C83-95B4F366A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8608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BB56D5E1-836D-4A89-A247-23D987A78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0438"/>
            <a:ext cx="18002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9" name="Freeform 21">
            <a:extLst>
              <a:ext uri="{FF2B5EF4-FFF2-40B4-BE49-F238E27FC236}">
                <a16:creationId xmlns:a16="http://schemas.microsoft.com/office/drawing/2014/main" id="{DBE2293C-F392-486B-991C-747B551BCFDD}"/>
              </a:ext>
            </a:extLst>
          </p:cNvPr>
          <p:cNvSpPr>
            <a:spLocks/>
          </p:cNvSpPr>
          <p:nvPr/>
        </p:nvSpPr>
        <p:spPr bwMode="auto">
          <a:xfrm>
            <a:off x="4943475" y="2133600"/>
            <a:ext cx="3384550" cy="468313"/>
          </a:xfrm>
          <a:custGeom>
            <a:avLst/>
            <a:gdLst>
              <a:gd name="T0" fmla="*/ 0 w 2132"/>
              <a:gd name="T1" fmla="*/ 2147483646 h 295"/>
              <a:gd name="T2" fmla="*/ 2147483646 w 2132"/>
              <a:gd name="T3" fmla="*/ 2147483646 h 295"/>
              <a:gd name="T4" fmla="*/ 2147483646 w 2132"/>
              <a:gd name="T5" fmla="*/ 2147483646 h 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3013" grpId="0"/>
      <p:bldP spid="43017" grpId="0" animBg="1"/>
      <p:bldP spid="430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7CB6347-0D74-456B-B050-4659DD48F21D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CDCAFA8-1EE2-417B-B3F5-E040DC0E672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7C9BC4-D426-4A26-8A0D-74C440B23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Distribuição de renda e inércia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FD04559-DD30-4E58-89FE-070717A1A5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001000" cy="4484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600" dirty="0"/>
              <a:t>Natureza dos choque:</a:t>
            </a:r>
          </a:p>
          <a:p>
            <a:pPr lvl="1" eaLnBrk="1" hangingPunct="1"/>
            <a:r>
              <a:rPr altLang="pt-BR" sz="2200" dirty="0"/>
              <a:t>demanda,</a:t>
            </a:r>
          </a:p>
          <a:p>
            <a:pPr lvl="1" eaLnBrk="1" hangingPunct="1"/>
            <a:r>
              <a:rPr altLang="pt-BR" sz="2200" dirty="0"/>
              <a:t>custo </a:t>
            </a:r>
          </a:p>
          <a:p>
            <a:pPr eaLnBrk="1" hangingPunct="1"/>
            <a:r>
              <a:rPr altLang="pt-BR" sz="2600" dirty="0" smtClean="0"/>
              <a:t>Com </a:t>
            </a:r>
            <a:r>
              <a:rPr altLang="pt-BR" sz="2600" dirty="0"/>
              <a:t>inflação inercial</a:t>
            </a:r>
          </a:p>
          <a:p>
            <a:pPr lvl="1" eaLnBrk="1" hangingPunct="1"/>
            <a:r>
              <a:rPr altLang="pt-BR" sz="2400" dirty="0"/>
              <a:t>Mecanismos de </a:t>
            </a:r>
            <a:r>
              <a:rPr altLang="pt-BR" sz="2400" dirty="0" smtClean="0"/>
              <a:t>indexação</a:t>
            </a:r>
          </a:p>
          <a:p>
            <a:pPr eaLnBrk="1" hangingPunct="1"/>
            <a:endParaRPr altLang="pt-BR" sz="2600" dirty="0"/>
          </a:p>
        </p:txBody>
      </p:sp>
    </p:spTree>
    <p:extLst>
      <p:ext uri="{BB962C8B-B14F-4D97-AF65-F5344CB8AC3E}">
        <p14:creationId xmlns:p14="http://schemas.microsoft.com/office/powerpoint/2010/main" val="1195058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185DB75-A199-420B-BA52-B39AECAA0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Inflação e Conflito distributivo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D4AD1E6-F0BF-48E0-B688-7637E57B66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752600"/>
            <a:ext cx="8569325" cy="46291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altLang="pt-BR" sz="2600"/>
              <a:t>L.C.Bresser Pereira e Y. Nakano (1983)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“Fatores aceleradores, mantenedores e sancionadores da Inflação”</a:t>
            </a:r>
          </a:p>
          <a:p>
            <a:pPr eaLnBrk="1" hangingPunct="1">
              <a:defRPr/>
            </a:pPr>
            <a:r>
              <a:rPr altLang="pt-BR" sz="1800"/>
              <a:t>Palavra inércia não explicita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altLang="pt-BR" sz="1800"/>
              <a:t>Empresários, trabalhadores e burocratas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1800"/>
              <a:t>	estão em constante disputa por</a:t>
            </a:r>
            <a:r>
              <a:rPr altLang="pt-BR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altLang="pt-BR" sz="1800"/>
              <a:t>sua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1800"/>
              <a:t>	participação na renda</a:t>
            </a:r>
          </a:p>
          <a:p>
            <a:pPr lvl="1" eaLnBrk="1" hangingPunct="1">
              <a:defRPr/>
            </a:pPr>
            <a:r>
              <a:rPr altLang="pt-BR"/>
              <a:t>ninguém quer perder sua fatia da renda</a:t>
            </a:r>
          </a:p>
          <a:p>
            <a:pPr lvl="1" eaLnBrk="1" hangingPunct="1">
              <a:defRPr/>
            </a:pPr>
            <a:r>
              <a:rPr altLang="pt-BR"/>
              <a:t>Recupera parte das idéias de Rangel</a:t>
            </a:r>
          </a:p>
          <a:p>
            <a:pPr lvl="1" eaLnBrk="1" hangingPunct="1">
              <a:defRPr/>
            </a:pPr>
            <a:r>
              <a:rPr altLang="pt-BR"/>
              <a:t>Fatores aceleradores – aumentos de alguns preços </a:t>
            </a:r>
          </a:p>
          <a:p>
            <a:pPr lvl="2" eaLnBrk="1" hangingPunct="1">
              <a:defRPr/>
            </a:pPr>
            <a:r>
              <a:rPr altLang="pt-BR" sz="1600"/>
              <a:t>alteração de preços relativos – busca de melhor participação da renda destes setores </a:t>
            </a:r>
          </a:p>
          <a:p>
            <a:pPr lvl="1" eaLnBrk="1" hangingPunct="1">
              <a:defRPr/>
            </a:pPr>
            <a:r>
              <a:rPr altLang="pt-BR"/>
              <a:t>Fatores mantenedores - defesa dos outros agentes  - mecanismos de indexação</a:t>
            </a:r>
          </a:p>
          <a:p>
            <a:pPr lvl="2" eaLnBrk="1" hangingPunct="1">
              <a:defRPr/>
            </a:pPr>
            <a:r>
              <a:rPr altLang="pt-BR" sz="1600"/>
              <a:t> assincronia dos reajustes</a:t>
            </a:r>
          </a:p>
          <a:p>
            <a:pPr lvl="2" eaLnBrk="1" hangingPunct="1">
              <a:defRPr/>
            </a:pPr>
            <a:r>
              <a:rPr altLang="pt-BR" sz="1600" i="1">
                <a:effectLst>
                  <a:outerShdw blurRad="38100" dist="38100" dir="2700000" algn="tl">
                    <a:srgbClr val="C0C0C0"/>
                  </a:outerShdw>
                </a:effectLst>
              </a:rPr>
              <a:t>Problema de coordenação</a:t>
            </a:r>
          </a:p>
        </p:txBody>
      </p:sp>
      <p:pic>
        <p:nvPicPr>
          <p:cNvPr id="38916" name="Picture 4" descr="Ver imagem em tamanho grande">
            <a:hlinkClick r:id="rId2"/>
            <a:extLst>
              <a:ext uri="{FF2B5EF4-FFF2-40B4-BE49-F238E27FC236}">
                <a16:creationId xmlns:a16="http://schemas.microsoft.com/office/drawing/2014/main" id="{05A34517-7F0C-48AD-9E89-4AA0B7809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636838"/>
            <a:ext cx="15113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PB390Bresser">
            <a:hlinkClick r:id="rId4"/>
            <a:extLst>
              <a:ext uri="{FF2B5EF4-FFF2-40B4-BE49-F238E27FC236}">
                <a16:creationId xmlns:a16="http://schemas.microsoft.com/office/drawing/2014/main" id="{80656CB5-C9A7-4BF9-8C1B-4CDFA9A4F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2636838"/>
            <a:ext cx="13684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7C9BC4-D426-4A26-8A0D-74C440B23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Distribuição de renda e inércia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FD04559-DD30-4E58-89FE-070717A1A5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001000" cy="4484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600" dirty="0"/>
              <a:t>Natureza dos choque:</a:t>
            </a:r>
          </a:p>
          <a:p>
            <a:pPr lvl="1" eaLnBrk="1" hangingPunct="1"/>
            <a:r>
              <a:rPr altLang="pt-BR" sz="2200" dirty="0"/>
              <a:t>demanda,</a:t>
            </a:r>
          </a:p>
          <a:p>
            <a:pPr lvl="1" eaLnBrk="1" hangingPunct="1"/>
            <a:r>
              <a:rPr altLang="pt-BR" sz="2200" dirty="0"/>
              <a:t>custo </a:t>
            </a:r>
          </a:p>
          <a:p>
            <a:pPr lvl="1" eaLnBrk="1" hangingPunct="1"/>
            <a:r>
              <a:rPr altLang="pt-BR" sz="2200" dirty="0" smtClean="0"/>
              <a:t>busca de alteração da posição distributiva relativa</a:t>
            </a:r>
          </a:p>
          <a:p>
            <a:pPr eaLnBrk="1" hangingPunct="1"/>
            <a:r>
              <a:rPr altLang="pt-BR" sz="2600" dirty="0" smtClean="0"/>
              <a:t>Com </a:t>
            </a:r>
            <a:r>
              <a:rPr altLang="pt-BR" sz="2600" dirty="0"/>
              <a:t>inflação inercial</a:t>
            </a:r>
          </a:p>
          <a:p>
            <a:pPr lvl="1" eaLnBrk="1" hangingPunct="1"/>
            <a:r>
              <a:rPr altLang="pt-BR" sz="2400" dirty="0"/>
              <a:t>Mecanismos de </a:t>
            </a:r>
            <a:r>
              <a:rPr altLang="pt-BR" sz="2400" dirty="0" smtClean="0"/>
              <a:t>indexação</a:t>
            </a:r>
          </a:p>
          <a:p>
            <a:pPr lvl="1" eaLnBrk="1" hangingPunct="1"/>
            <a:r>
              <a:rPr altLang="pt-BR" sz="2200" dirty="0" smtClean="0"/>
              <a:t>Conflito distributivo passivo</a:t>
            </a:r>
          </a:p>
          <a:p>
            <a:pPr lvl="2" eaLnBrk="1" hangingPunct="1"/>
            <a:r>
              <a:rPr altLang="pt-BR" sz="2100" dirty="0" smtClean="0"/>
              <a:t>Com inflação inercial – perfil da distribuição só pode ser captado ao longo de um dado período de tempo</a:t>
            </a:r>
          </a:p>
          <a:p>
            <a:pPr lvl="2" eaLnBrk="1" hangingPunct="1"/>
            <a:r>
              <a:rPr altLang="pt-BR" sz="2100" dirty="0" smtClean="0"/>
              <a:t>Em um dado momento – situação distorcida</a:t>
            </a:r>
          </a:p>
          <a:p>
            <a:pPr eaLnBrk="1" hangingPunct="1"/>
            <a:endParaRPr altLang="pt-BR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>
            <a:extLst>
              <a:ext uri="{FF2B5EF4-FFF2-40B4-BE49-F238E27FC236}">
                <a16:creationId xmlns:a16="http://schemas.microsoft.com/office/drawing/2014/main" id="{3F19A0A2-74BE-4C8E-A0E6-23931DADE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2420938"/>
            <a:ext cx="4681538" cy="2062103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pt-BR" altLang="pt-BR" sz="3200" dirty="0" smtClean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Meados</a:t>
            </a:r>
            <a:r>
              <a:rPr lang="pt-BR" altLang="pt-BR" sz="3200" dirty="0" smtClean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dos anos 80, Inflação passa a ser o  principal alvo dos economistas</a:t>
            </a:r>
            <a:endParaRPr lang="pt-BR" altLang="pt-BR" sz="2400" dirty="0">
              <a:solidFill>
                <a:schemeClr val="accent2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3555" name="Picture 15" descr="j0293844">
            <a:extLst>
              <a:ext uri="{FF2B5EF4-FFF2-40B4-BE49-F238E27FC236}">
                <a16:creationId xmlns:a16="http://schemas.microsoft.com/office/drawing/2014/main" id="{50A6FE16-1F6E-4B85-9CC8-D67A1B56494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205038"/>
            <a:ext cx="2881312" cy="273526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BF833300-425D-4E85-9F43-BC8D97E996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2492375"/>
          <a:ext cx="210502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Clip" r:id="rId3" imgW="1063467" imgH="2287818" progId="MS_ClipArt_Gallery.2">
                  <p:embed/>
                </p:oleObj>
              </mc:Choice>
              <mc:Fallback>
                <p:oleObj name="Clip" r:id="rId3" imgW="1063467" imgH="228781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2492375"/>
                        <a:ext cx="2105025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5">
            <a:extLst>
              <a:ext uri="{FF2B5EF4-FFF2-40B4-BE49-F238E27FC236}">
                <a16:creationId xmlns:a16="http://schemas.microsoft.com/office/drawing/2014/main" id="{B232FFAA-F078-4E5F-AE5F-D92395370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989138"/>
            <a:ext cx="28082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6000">
                <a:solidFill>
                  <a:srgbClr val="0066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   que fazer ?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1739C25-140C-400C-9374-78FC49229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4900" y="76200"/>
            <a:ext cx="10390414" cy="1096963"/>
          </a:xfrm>
        </p:spPr>
        <p:txBody>
          <a:bodyPr/>
          <a:lstStyle/>
          <a:p>
            <a:pPr algn="ctr" eaLnBrk="1" hangingPunct="1"/>
            <a:r>
              <a:rPr altLang="pt-BR" dirty="0"/>
              <a:t>Debate sobre inflação </a:t>
            </a:r>
            <a:r>
              <a:rPr altLang="pt-BR" dirty="0" smtClean="0"/>
              <a:t>inercial e sobre mecanismo de enfrenta-la</a:t>
            </a:r>
            <a:endParaRPr altLang="pt-BR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5562280-8715-4C8B-9C9A-92A4239AE6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4207" y="1559534"/>
            <a:ext cx="10621107" cy="51125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altLang="pt-BR" sz="2400" dirty="0"/>
              <a:t>Desvencilha-se, em parte, </a:t>
            </a:r>
            <a:r>
              <a:rPr altLang="pt-BR" sz="2400" dirty="0" smtClean="0"/>
              <a:t>dos antigos </a:t>
            </a:r>
            <a:r>
              <a:rPr altLang="pt-BR" sz="2400" dirty="0" err="1" smtClean="0"/>
              <a:t>rotulos</a:t>
            </a:r>
            <a:r>
              <a:rPr altLang="pt-BR" sz="2400" dirty="0" smtClean="0"/>
              <a:t>: </a:t>
            </a:r>
            <a:endParaRPr altLang="pt-BR" sz="24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2400" dirty="0"/>
              <a:t>estruturalismo x </a:t>
            </a:r>
            <a:r>
              <a:rPr altLang="pt-BR" sz="2400" dirty="0" smtClean="0"/>
              <a:t>monetarismo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400" dirty="0" smtClean="0"/>
              <a:t>Gradualismo x tratamento de choque</a:t>
            </a:r>
            <a:endParaRPr altLang="pt-BR" sz="2400" dirty="0"/>
          </a:p>
          <a:p>
            <a:pPr eaLnBrk="1" hangingPunct="1">
              <a:defRPr/>
            </a:pPr>
            <a:r>
              <a:rPr altLang="pt-BR" sz="2400" dirty="0"/>
              <a:t>Debate dos anos 80 alinha:</a:t>
            </a:r>
          </a:p>
          <a:p>
            <a:pPr lvl="1" eaLnBrk="1" hangingPunct="1">
              <a:defRPr/>
            </a:pPr>
            <a:r>
              <a:rPr altLang="pt-BR" sz="2400" dirty="0"/>
              <a:t>Ortodoxos: </a:t>
            </a:r>
          </a:p>
          <a:p>
            <a:pPr lvl="2" eaLnBrk="1" hangingPunct="1">
              <a:defRPr/>
            </a:pPr>
            <a:r>
              <a:rPr altLang="pt-BR" sz="2000" dirty="0" smtClean="0"/>
              <a:t>antigos diagnósticos, </a:t>
            </a:r>
            <a:r>
              <a:rPr altLang="pt-BR" sz="2000" dirty="0"/>
              <a:t>acrescido da perspectiva </a:t>
            </a:r>
            <a:r>
              <a:rPr altLang="pt-BR" sz="2000" dirty="0" err="1"/>
              <a:t>expectacional</a:t>
            </a:r>
            <a:r>
              <a:rPr altLang="pt-BR" sz="2000" dirty="0"/>
              <a:t> </a:t>
            </a:r>
          </a:p>
          <a:p>
            <a:pPr lvl="2" eaLnBrk="1" hangingPunct="1">
              <a:defRPr/>
            </a:pPr>
            <a:r>
              <a:rPr altLang="pt-BR" sz="2000" dirty="0"/>
              <a:t>Aprofundar antigas receitas: aperto </a:t>
            </a:r>
            <a:r>
              <a:rPr altLang="pt-BR" sz="2000" dirty="0" smtClean="0"/>
              <a:t>monetário e fiscal </a:t>
            </a:r>
            <a:r>
              <a:rPr altLang="pt-BR" sz="2000" dirty="0"/>
              <a:t>e recessão</a:t>
            </a:r>
          </a:p>
          <a:p>
            <a:pPr lvl="1" eaLnBrk="1" hangingPunct="1">
              <a:defRPr/>
            </a:pPr>
            <a:r>
              <a:rPr altLang="pt-BR" sz="2400" dirty="0"/>
              <a:t>Heterodoxos: </a:t>
            </a:r>
          </a:p>
          <a:p>
            <a:pPr lvl="2" eaLnBrk="1" hangingPunct="1">
              <a:defRPr/>
            </a:pPr>
            <a:r>
              <a:rPr altLang="pt-BR" sz="2000" dirty="0"/>
              <a:t>Posições variadas </a:t>
            </a:r>
          </a:p>
          <a:p>
            <a:pPr lvl="2" eaLnBrk="1" hangingPunct="1">
              <a:defRPr/>
            </a:pPr>
            <a:r>
              <a:rPr altLang="pt-BR" sz="2000" dirty="0"/>
              <a:t>Receitas não convencionais – ataque às tendências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B7996D6-AE09-4676-84CC-1B5FAFD12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 sz="3400"/>
              <a:t>Duas formas de atacar inflação inercial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E37EA08-A207-4471-80EC-98330F1FB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4448" y="1487156"/>
            <a:ext cx="10721592" cy="5285433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altLang="pt-BR" sz="3500" dirty="0">
                <a:solidFill>
                  <a:srgbClr val="0070C0"/>
                </a:solidFill>
              </a:rPr>
              <a:t>Receituário ortodoxo: </a:t>
            </a:r>
          </a:p>
          <a:p>
            <a:pPr lvl="1" eaLnBrk="1" hangingPunct="1"/>
            <a:r>
              <a:rPr altLang="pt-BR" sz="2400" dirty="0"/>
              <a:t>Choques </a:t>
            </a:r>
            <a:r>
              <a:rPr altLang="pt-BR" sz="2400" dirty="0" err="1"/>
              <a:t>desaceleracionistas</a:t>
            </a:r>
            <a:r>
              <a:rPr altLang="pt-BR" sz="2400" dirty="0"/>
              <a:t> </a:t>
            </a:r>
          </a:p>
          <a:p>
            <a:pPr lvl="1" eaLnBrk="1" hangingPunct="1"/>
            <a:r>
              <a:rPr altLang="pt-BR" sz="2400" dirty="0"/>
              <a:t>quebrar a inércia inflacionária com choques fortes o suficiente para reverter expectativas </a:t>
            </a:r>
          </a:p>
          <a:p>
            <a:pPr lvl="1" eaLnBrk="1" hangingPunct="1"/>
            <a:r>
              <a:rPr altLang="pt-BR" sz="2400" dirty="0"/>
              <a:t>Expectativas </a:t>
            </a:r>
            <a:r>
              <a:rPr altLang="pt-BR" sz="2400" dirty="0" smtClean="0"/>
              <a:t>são os principais mecanismos (informais) </a:t>
            </a:r>
            <a:r>
              <a:rPr altLang="pt-BR" sz="2400" dirty="0"/>
              <a:t>de transmissão da tendência</a:t>
            </a:r>
          </a:p>
          <a:p>
            <a:pPr lvl="2"/>
            <a:r>
              <a:rPr altLang="pt-BR" sz="2400" dirty="0"/>
              <a:t>Necessário reverter expectativas ruins </a:t>
            </a:r>
            <a:endParaRPr altLang="pt-BR" sz="2400" dirty="0" smtClean="0"/>
          </a:p>
          <a:p>
            <a:pPr lvl="1"/>
            <a:r>
              <a:rPr lang="pt-BR" sz="2000" dirty="0" smtClean="0"/>
              <a:t>nunca </a:t>
            </a:r>
            <a:r>
              <a:rPr lang="pt-BR" sz="2000" dirty="0"/>
              <a:t>se estancou de fato a emissão </a:t>
            </a:r>
            <a:r>
              <a:rPr lang="pt-BR" sz="2000" dirty="0" smtClean="0"/>
              <a:t>excessiva, Até </a:t>
            </a:r>
            <a:r>
              <a:rPr lang="pt-BR" sz="2000" dirty="0"/>
              <a:t>então se usou de muito gradualismo e com interrupções politicas quando a recessão se </a:t>
            </a:r>
            <a:r>
              <a:rPr lang="pt-BR" sz="2000" dirty="0" smtClean="0"/>
              <a:t>aproximava</a:t>
            </a:r>
            <a:endParaRPr altLang="pt-BR" sz="3400" dirty="0"/>
          </a:p>
          <a:p>
            <a:pPr eaLnBrk="1" hangingPunct="1"/>
            <a:r>
              <a:rPr altLang="pt-BR" sz="3500" dirty="0">
                <a:solidFill>
                  <a:srgbClr val="FF0000"/>
                </a:solidFill>
              </a:rPr>
              <a:t>Receituário heterodoxo:</a:t>
            </a:r>
          </a:p>
          <a:p>
            <a:pPr lvl="1" eaLnBrk="1" hangingPunct="1"/>
            <a:r>
              <a:rPr altLang="pt-BR" sz="2400" dirty="0"/>
              <a:t>atacar diretamente a tendência </a:t>
            </a:r>
          </a:p>
          <a:p>
            <a:pPr lvl="1" eaLnBrk="1" hangingPunct="1"/>
            <a:r>
              <a:rPr altLang="pt-BR" sz="2400" dirty="0"/>
              <a:t>custos da alternativa anterior muito elevados </a:t>
            </a:r>
            <a:r>
              <a:rPr altLang="pt-BR" sz="2400" dirty="0" smtClean="0"/>
              <a:t>e pouco eficazes</a:t>
            </a:r>
            <a:endParaRPr lang="pt-BR" altLang="pt-BR" sz="2400" dirty="0"/>
          </a:p>
          <a:p>
            <a:pPr lvl="2" eaLnBrk="1" hangingPunct="1">
              <a:defRPr/>
            </a:pPr>
            <a:r>
              <a:rPr lang="pt-BR" altLang="pt-BR" sz="2200" dirty="0"/>
              <a:t>recessão de 81/83 inócua em relação à inflação</a:t>
            </a:r>
          </a:p>
          <a:p>
            <a:pPr lvl="1" eaLnBrk="1" hangingPunct="1">
              <a:defRPr/>
            </a:pPr>
            <a:r>
              <a:rPr lang="pt-BR" altLang="pt-BR" sz="2400" dirty="0"/>
              <a:t>Associados ao regime autoritário</a:t>
            </a:r>
          </a:p>
          <a:p>
            <a:pPr lvl="1" eaLnBrk="1" hangingPunct="1"/>
            <a:endParaRPr altLang="pt-BR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22A6423-54A7-4F7D-910D-BA1CBEF9E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/>
              <a:t>Várias possibilidades: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BB62FD5-772B-4FB2-8BCB-80AF3A797F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altLang="pt-BR"/>
              <a:t>Debate em torno de Tancredo Neves:   3 propostas principais na mesa: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altLang="pt-BR"/>
              <a:t>Choque Ortodoxo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algn="ctr" eaLnBrk="1" hangingPunct="1">
              <a:buFont typeface="Wingdings" panose="05000000000000000000" pitchFamily="2" charset="2"/>
              <a:buAutoNum type="arabicPeriod" startAt="2"/>
            </a:pPr>
            <a:r>
              <a:rPr altLang="pt-BR"/>
              <a:t>Pacto Social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algn="r" eaLnBrk="1" hangingPunct="1">
              <a:buFont typeface="Wingdings" panose="05000000000000000000" pitchFamily="2" charset="2"/>
              <a:buAutoNum type="arabicPeriod" startAt="3"/>
            </a:pPr>
            <a:r>
              <a:rPr altLang="pt-BR"/>
              <a:t>Desindexação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FB1FD4C-B03B-4778-A4D1-84FB84F02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Choque Ortodoxo</a:t>
            </a:r>
          </a:p>
        </p:txBody>
      </p:sp>
      <p:graphicFrame>
        <p:nvGraphicFramePr>
          <p:cNvPr id="72708" name="Object 4">
            <a:extLst>
              <a:ext uri="{FF2B5EF4-FFF2-40B4-BE49-F238E27FC236}">
                <a16:creationId xmlns:a16="http://schemas.microsoft.com/office/drawing/2014/main" id="{DF7073C1-95DB-4E1F-A5B5-74316FAE201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16727"/>
              </p:ext>
            </p:extLst>
          </p:nvPr>
        </p:nvGraphicFramePr>
        <p:xfrm>
          <a:off x="9072982" y="2454415"/>
          <a:ext cx="2286000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Clip" r:id="rId3" imgW="2286383" imgH="1741569" progId="MS_ClipArt_Gallery.2">
                  <p:embed/>
                </p:oleObj>
              </mc:Choice>
              <mc:Fallback>
                <p:oleObj name="Clip" r:id="rId3" imgW="2286383" imgH="1741569" progId="MS_ClipArt_Gallery.2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2982" y="2454415"/>
                        <a:ext cx="2286000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3">
            <a:extLst>
              <a:ext uri="{FF2B5EF4-FFF2-40B4-BE49-F238E27FC236}">
                <a16:creationId xmlns:a16="http://schemas.microsoft.com/office/drawing/2014/main" id="{F8B765DC-E8FA-4015-B773-322CF6411B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04900" y="1680116"/>
            <a:ext cx="8913813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4000" dirty="0"/>
              <a:t>Visão da Ortodoxia clássica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 dirty="0"/>
              <a:t>Problema emissões e déficit público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 dirty="0"/>
              <a:t>Necessário:</a:t>
            </a:r>
          </a:p>
          <a:p>
            <a:pPr lvl="2" eaLnBrk="1" hangingPunct="1"/>
            <a:r>
              <a:rPr altLang="pt-BR" sz="2800" dirty="0"/>
              <a:t>Congelamento de crédito</a:t>
            </a:r>
          </a:p>
          <a:p>
            <a:pPr lvl="2" eaLnBrk="1" hangingPunct="1"/>
            <a:r>
              <a:rPr altLang="pt-BR" sz="2800" dirty="0"/>
              <a:t>Corte de gastos</a:t>
            </a:r>
          </a:p>
          <a:p>
            <a:pPr lvl="2" eaLnBrk="1" hangingPunct="1"/>
            <a:r>
              <a:rPr altLang="pt-BR" sz="2800" dirty="0"/>
              <a:t>Reforma tributária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 dirty="0"/>
              <a:t>Ajuste com o FMI – parcial (só externo)</a:t>
            </a:r>
          </a:p>
          <a:p>
            <a:pPr lvl="2" eaLnBrk="1" hangingPunct="1"/>
            <a:r>
              <a:rPr altLang="pt-BR" sz="2800" dirty="0"/>
              <a:t>Não ataca cerne do problema fiscal brasileiro 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 dirty="0"/>
              <a:t>Aprofundar ajuste e reverter expectativas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0FD93C4-D37A-45D4-ACA7-F2CAC016E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-176213"/>
            <a:ext cx="10668000" cy="1216026"/>
          </a:xfrm>
        </p:spPr>
        <p:txBody>
          <a:bodyPr/>
          <a:lstStyle/>
          <a:p>
            <a:pPr eaLnBrk="1" hangingPunct="1"/>
            <a:r>
              <a:rPr altLang="pt-BR"/>
              <a:t>Pacto Social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A28AD28-2678-4F31-9C21-2E99DF56F2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22275" y="1628775"/>
            <a:ext cx="7113588" cy="403225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altLang="pt-BR" sz="2800"/>
              <a:t>Se problema principal conflito distributivo </a:t>
            </a:r>
          </a:p>
          <a:p>
            <a:pPr lvl="1" eaLnBrk="1" hangingPunct="1">
              <a:defRPr/>
            </a:pPr>
            <a:r>
              <a:rPr altLang="pt-BR" sz="2400"/>
              <a:t>Necessário estabilizar o conflito  para isto necessário estabelecer uma coalizão – pacto social</a:t>
            </a:r>
          </a:p>
          <a:p>
            <a:pPr lvl="1" eaLnBrk="1" hangingPunct="1">
              <a:defRPr/>
            </a:pPr>
            <a:r>
              <a:rPr altLang="pt-BR" sz="2400"/>
              <a:t>Proposto por economistas da Unicamp e do PMDB</a:t>
            </a:r>
          </a:p>
          <a:p>
            <a:pPr lvl="1" eaLnBrk="1" hangingPunct="1">
              <a:defRPr/>
            </a:pPr>
            <a:r>
              <a:rPr altLang="pt-BR" sz="2400"/>
              <a:t>Vem junto com processo de redemocratização e promoção de um acordo arbitrado pelo governo </a:t>
            </a:r>
          </a:p>
          <a:p>
            <a:pPr lvl="2" eaLnBrk="1" hangingPunct="1">
              <a:defRPr/>
            </a:pPr>
            <a:r>
              <a:rPr altLang="pt-BR" sz="2000"/>
              <a:t>Se todos concordassem em não aumentar seus preços e não elevarem seus </a:t>
            </a:r>
            <a:r>
              <a:rPr altLang="pt-BR" sz="2000" i="1"/>
              <a:t>mark-up </a:t>
            </a:r>
            <a:r>
              <a:rPr altLang="pt-BR" sz="2000"/>
              <a:t>– inflação viria abaixo</a:t>
            </a:r>
          </a:p>
        </p:txBody>
      </p:sp>
      <p:graphicFrame>
        <p:nvGraphicFramePr>
          <p:cNvPr id="75780" name="Object 4">
            <a:extLst>
              <a:ext uri="{FF2B5EF4-FFF2-40B4-BE49-F238E27FC236}">
                <a16:creationId xmlns:a16="http://schemas.microsoft.com/office/drawing/2014/main" id="{1A5A8F5E-F01D-41C5-8088-18DA180791B7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7608888" y="2147888"/>
          <a:ext cx="2679700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Clip" r:id="rId3" imgW="3452813" imgH="3459163" progId="MS_ClipArt_Gallery.2">
                  <p:embed/>
                </p:oleObj>
              </mc:Choice>
              <mc:Fallback>
                <p:oleObj name="Clip" r:id="rId3" imgW="3452813" imgH="3459163" progId="MS_ClipArt_Gallery.2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2147888"/>
                        <a:ext cx="2679700" cy="268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6">
            <a:extLst>
              <a:ext uri="{FF2B5EF4-FFF2-40B4-BE49-F238E27FC236}">
                <a16:creationId xmlns:a16="http://schemas.microsoft.com/office/drawing/2014/main" id="{A15A121A-6C6A-49EA-B38E-71AD1A34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5940425"/>
            <a:ext cx="111982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66FF"/>
              </a:buClr>
              <a:buSzPct val="105000"/>
              <a:buFont typeface="Wingdings" panose="05000000000000000000" pitchFamily="2" charset="2"/>
              <a:buChar char="Ø"/>
            </a:pPr>
            <a:r>
              <a:rPr lang="pt-BR" altLang="pt-BR">
                <a:latin typeface="Verdana" panose="020B0604030504040204" pitchFamily="34" charset="0"/>
                <a:cs typeface="Arial" panose="020B0604020202020204" pitchFamily="34" charset="0"/>
              </a:rPr>
              <a:t>  Necessário ação para diminuição da incerteza, ampliação horizonte de cálculo, renegociação da dívida externa e ajuste patrimonial do Estado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5DF0359-ECEB-48C8-9775-E4174C933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Desindexação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1EB2112-3EF9-4CCF-A47C-31ED8F0333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2950" y="1572681"/>
            <a:ext cx="10593702" cy="5240999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71500" indent="-571500" eaLnBrk="1" hangingPunct="1"/>
            <a:r>
              <a:rPr altLang="pt-BR" sz="2600" dirty="0"/>
              <a:t>Problemas mecanismos formais e informais de indexação </a:t>
            </a:r>
          </a:p>
          <a:p>
            <a:pPr marL="966788" lvl="1" indent="-495300" eaLnBrk="1" hangingPunct="1"/>
            <a:r>
              <a:rPr altLang="pt-BR" sz="2200" dirty="0"/>
              <a:t>Pacto social difícil de se construir</a:t>
            </a:r>
          </a:p>
          <a:p>
            <a:pPr marL="966788" lvl="1" indent="-495300" eaLnBrk="1" hangingPunct="1"/>
            <a:r>
              <a:rPr altLang="pt-BR" sz="2200" dirty="0"/>
              <a:t>Desindexação – pacto de adesão não voluntaria</a:t>
            </a:r>
          </a:p>
          <a:p>
            <a:pPr marL="571500" indent="-571500" eaLnBrk="1" hangingPunct="1"/>
            <a:r>
              <a:rPr altLang="pt-BR" sz="2600" dirty="0"/>
              <a:t>Duas opções de combate: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lphaLcParenR"/>
            </a:pPr>
            <a:r>
              <a:rPr altLang="pt-BR" sz="2200" dirty="0"/>
              <a:t>Choque heterodoxo 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altLang="pt-BR" sz="2200" dirty="0"/>
              <a:t>	Francisco Lopes </a:t>
            </a:r>
            <a:endParaRPr altLang="pt-BR" sz="2200" dirty="0" smtClean="0"/>
          </a:p>
          <a:p>
            <a:pPr marL="1423988" lvl="2" indent="-495300" eaLnBrk="1" hangingPunct="1">
              <a:buFont typeface="Wingdings" panose="05000000000000000000" pitchFamily="2" charset="2"/>
              <a:buChar char="ü"/>
            </a:pPr>
            <a:r>
              <a:rPr lang="pt-BR" altLang="pt-BR" sz="2000" dirty="0" smtClean="0"/>
              <a:t>congelamento, reversão à média e tablitas</a:t>
            </a:r>
            <a:endParaRPr altLang="pt-BR" sz="2000" dirty="0"/>
          </a:p>
          <a:p>
            <a:pPr marL="966788" lvl="1" indent="-495300" eaLnBrk="1" hangingPunct="1">
              <a:buFont typeface="Wingdings" panose="05000000000000000000" pitchFamily="2" charset="2"/>
              <a:buAutoNum type="alphaLcParenR"/>
            </a:pPr>
            <a:r>
              <a:rPr altLang="pt-BR" sz="2200" dirty="0"/>
              <a:t>Proposta </a:t>
            </a:r>
            <a:r>
              <a:rPr altLang="pt-BR" sz="2200" dirty="0" err="1"/>
              <a:t>Larida</a:t>
            </a:r>
            <a:r>
              <a:rPr altLang="pt-BR" sz="2200" dirty="0"/>
              <a:t> 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altLang="pt-BR" sz="2200" dirty="0"/>
              <a:t>	</a:t>
            </a:r>
            <a:r>
              <a:rPr altLang="pt-BR" sz="2200" dirty="0" err="1"/>
              <a:t>Persio</a:t>
            </a:r>
            <a:r>
              <a:rPr altLang="pt-BR" sz="2200" dirty="0"/>
              <a:t> Arida e A. L. </a:t>
            </a:r>
            <a:r>
              <a:rPr altLang="pt-BR" sz="2200" dirty="0" smtClean="0"/>
              <a:t>Resende</a:t>
            </a:r>
          </a:p>
          <a:p>
            <a:pPr marL="1423988" lvl="2" indent="-495300" eaLnBrk="1" hangingPunct="1">
              <a:buFont typeface="Wingdings" panose="05000000000000000000" pitchFamily="2" charset="2"/>
              <a:buChar char="ü"/>
            </a:pPr>
            <a:r>
              <a:rPr lang="pt-BR" altLang="pt-BR" sz="2000" dirty="0" smtClean="0"/>
              <a:t>dificuldades com controle de preços </a:t>
            </a:r>
          </a:p>
          <a:p>
            <a:pPr marL="1423988" lvl="2" indent="-495300" eaLnBrk="1" hangingPunct="1">
              <a:buFont typeface="Wingdings" panose="05000000000000000000" pitchFamily="2" charset="2"/>
              <a:buChar char="ü"/>
            </a:pPr>
            <a:r>
              <a:rPr lang="pt-BR" sz="2000" dirty="0"/>
              <a:t>para evitar inadimplência generalizada dos ativos financeiros – necessário escrituração de contratos com indexação </a:t>
            </a:r>
            <a:r>
              <a:rPr lang="pt-BR" sz="2000" dirty="0" smtClean="0"/>
              <a:t>instantânea – moeda indexada</a:t>
            </a:r>
            <a:endParaRPr lang="pt-BR" sz="2000" dirty="0"/>
          </a:p>
          <a:p>
            <a:pPr marL="1423988" lvl="2" indent="-495300" eaLnBrk="1" hangingPunct="1">
              <a:buFont typeface="Wingdings" panose="05000000000000000000" pitchFamily="2" charset="2"/>
              <a:buChar char="ü"/>
            </a:pPr>
            <a:r>
              <a:rPr lang="pt-BR" sz="2000" dirty="0"/>
              <a:t>criar uma moeda indexada, paralela à moeda em que há inflação, durante um período de transição</a:t>
            </a:r>
            <a:endParaRPr altLang="pt-BR" sz="2000" dirty="0"/>
          </a:p>
        </p:txBody>
      </p:sp>
      <p:pic>
        <p:nvPicPr>
          <p:cNvPr id="48132" name="Picture 5" descr="FranciscoLopes">
            <a:hlinkClick r:id="rId2"/>
            <a:extLst>
              <a:ext uri="{FF2B5EF4-FFF2-40B4-BE49-F238E27FC236}">
                <a16:creationId xmlns:a16="http://schemas.microsoft.com/office/drawing/2014/main" id="{911157D0-AC09-443A-9110-B8073A99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014" y="1963087"/>
            <a:ext cx="12239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7" descr="andre">
            <a:hlinkClick r:id="rId4"/>
            <a:extLst>
              <a:ext uri="{FF2B5EF4-FFF2-40B4-BE49-F238E27FC236}">
                <a16:creationId xmlns:a16="http://schemas.microsoft.com/office/drawing/2014/main" id="{F7FF7700-53A8-40D0-960E-EA515ACF6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596" y="3664276"/>
            <a:ext cx="1841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9" descr="brasil18">
            <a:hlinkClick r:id="rId6"/>
            <a:extLst>
              <a:ext uri="{FF2B5EF4-FFF2-40B4-BE49-F238E27FC236}">
                <a16:creationId xmlns:a16="http://schemas.microsoft.com/office/drawing/2014/main" id="{66C28B05-8B9F-429E-BB42-08BD2424B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921" y="3711952"/>
            <a:ext cx="1223963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11" descr="img%3Fs%3DMLB%26f%3D46800746_6242">
            <a:hlinkClick r:id="rId8"/>
            <a:extLst>
              <a:ext uri="{FF2B5EF4-FFF2-40B4-BE49-F238E27FC236}">
                <a16:creationId xmlns:a16="http://schemas.microsoft.com/office/drawing/2014/main" id="{D1D655C0-A20B-4929-8F92-90614ECB4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609" y="3873826"/>
            <a:ext cx="10429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3" descr="Ver imagem em tamanho grande">
            <a:hlinkClick r:id="rId10"/>
            <a:extLst>
              <a:ext uri="{FF2B5EF4-FFF2-40B4-BE49-F238E27FC236}">
                <a16:creationId xmlns:a16="http://schemas.microsoft.com/office/drawing/2014/main" id="{EA6D68A0-B208-46B7-8F4E-0A01DABF0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752" y="1902477"/>
            <a:ext cx="1008063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>
            <a:extLst>
              <a:ext uri="{FF2B5EF4-FFF2-40B4-BE49-F238E27FC236}">
                <a16:creationId xmlns:a16="http://schemas.microsoft.com/office/drawing/2014/main" id="{BD59FAA4-AE16-48C3-BC52-06E9C97A0261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E9F630F-7240-4F04-A2C4-FACE6C3D4390}" type="slidenum">
              <a:rPr lang="pt-BR" altLang="en-US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pt-BR" altLang="en-US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7C2847C-0BFC-4881-8808-2539D05C5F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04813"/>
            <a:ext cx="7772400" cy="1143000"/>
          </a:xfrm>
        </p:spPr>
        <p:txBody>
          <a:bodyPr anchor="t"/>
          <a:lstStyle/>
          <a:p>
            <a:pPr eaLnBrk="1" hangingPunct="1"/>
            <a:r>
              <a:rPr altLang="pt-BR"/>
              <a:t>A Economia na Nova República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24D01B9-6900-41C6-99F2-CAFD078D53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0" y="1628775"/>
            <a:ext cx="8458200" cy="5072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/>
            <a:r>
              <a:rPr altLang="pt-BR" sz="2200" dirty="0"/>
              <a:t>Ambiente de redemocratização </a:t>
            </a:r>
          </a:p>
          <a:p>
            <a:pPr marL="342900" indent="-342900" eaLnBrk="1" hangingPunct="1"/>
            <a:r>
              <a:rPr altLang="pt-BR" sz="2200" dirty="0"/>
              <a:t>Brasil excluído do fluxo de capitais internacional</a:t>
            </a:r>
          </a:p>
          <a:p>
            <a:pPr marL="342900" indent="-342900" eaLnBrk="1" hangingPunct="1"/>
            <a:r>
              <a:rPr altLang="pt-BR" sz="2200" dirty="0"/>
              <a:t>Combate à inflação meta principal</a:t>
            </a:r>
          </a:p>
          <a:p>
            <a:pPr marL="669925" lvl="1" indent="-325438" eaLnBrk="1" hangingPunct="1"/>
            <a:r>
              <a:rPr altLang="pt-BR" sz="2000" dirty="0"/>
              <a:t>Diferentes planos de estabilização</a:t>
            </a:r>
          </a:p>
          <a:p>
            <a:pPr marL="1022350" lvl="2" indent="-350838" eaLnBrk="1" hangingPunct="1"/>
            <a:r>
              <a:rPr altLang="pt-BR" sz="1900" dirty="0"/>
              <a:t>Cruzado (1986) – Funaro/Sarney</a:t>
            </a:r>
          </a:p>
          <a:p>
            <a:pPr marL="1022350" lvl="2" indent="-350838" eaLnBrk="1" hangingPunct="1"/>
            <a:r>
              <a:rPr altLang="pt-BR" sz="1900" dirty="0"/>
              <a:t>Bresser(1987) – Bresser/Sarney </a:t>
            </a:r>
          </a:p>
          <a:p>
            <a:pPr lvl="3" eaLnBrk="1" hangingPunct="1"/>
            <a:r>
              <a:rPr altLang="pt-BR" sz="1600" dirty="0"/>
              <a:t>1988 – Feijão com Arroz – </a:t>
            </a:r>
            <a:r>
              <a:rPr altLang="pt-BR" sz="1600" dirty="0" err="1"/>
              <a:t>Mailson</a:t>
            </a:r>
            <a:r>
              <a:rPr altLang="pt-BR" sz="1600" dirty="0"/>
              <a:t>/Sarney</a:t>
            </a:r>
          </a:p>
          <a:p>
            <a:pPr marL="1022350" lvl="2" indent="-350838" eaLnBrk="1" hangingPunct="1"/>
            <a:r>
              <a:rPr altLang="pt-BR" sz="1900" dirty="0"/>
              <a:t>Verão (1989) – </a:t>
            </a:r>
            <a:r>
              <a:rPr altLang="pt-BR" sz="1900" dirty="0" err="1"/>
              <a:t>Mailson</a:t>
            </a:r>
            <a:r>
              <a:rPr altLang="pt-BR" sz="1900" dirty="0"/>
              <a:t>/Sarney</a:t>
            </a:r>
          </a:p>
          <a:p>
            <a:pPr marL="1022350" lvl="2" indent="-350838" eaLnBrk="1" hangingPunct="1"/>
            <a:r>
              <a:rPr altLang="pt-BR" sz="1900" dirty="0"/>
              <a:t>Collor I (1990) – Zélia/Collor</a:t>
            </a:r>
          </a:p>
          <a:p>
            <a:pPr marL="1022350" lvl="2" indent="-350838" eaLnBrk="1" hangingPunct="1"/>
            <a:r>
              <a:rPr altLang="pt-BR" sz="1900" dirty="0"/>
              <a:t>Collor II (1991) – Zélia/Collor</a:t>
            </a:r>
          </a:p>
          <a:p>
            <a:pPr lvl="3" eaLnBrk="1" hangingPunct="1"/>
            <a:r>
              <a:rPr altLang="pt-BR" sz="1600" dirty="0"/>
              <a:t>1992-1993 – “Plano Nada” – Marcilio M. Moreira e outros – Collor/Itamar</a:t>
            </a:r>
          </a:p>
          <a:p>
            <a:pPr marL="1022350" lvl="2" indent="-350838" eaLnBrk="1" hangingPunct="1"/>
            <a:r>
              <a:rPr altLang="pt-BR" sz="1900" dirty="0"/>
              <a:t>Real (1994)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3">
            <a:extLst>
              <a:ext uri="{FF2B5EF4-FFF2-40B4-BE49-F238E27FC236}">
                <a16:creationId xmlns:a16="http://schemas.microsoft.com/office/drawing/2014/main" id="{613F1AEA-F4B2-4BF2-8B0D-1B562EC37759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1F529B-409B-4716-B0FB-E4DC8974F91C}" type="slidenum">
              <a:rPr lang="pt-BR" altLang="en-US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pt-BR" altLang="en-US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179" name="Object 2">
            <a:extLst>
              <a:ext uri="{FF2B5EF4-FFF2-40B4-BE49-F238E27FC236}">
                <a16:creationId xmlns:a16="http://schemas.microsoft.com/office/drawing/2014/main" id="{21B7C914-547B-4992-93BD-9DD233DE6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9144000" cy="702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Gráfico" r:id="rId3" imgW="6239113" imgH="3934063" progId="Excel.Sheet.8">
                  <p:embed/>
                </p:oleObj>
              </mc:Choice>
              <mc:Fallback>
                <p:oleObj name="Gráfico" r:id="rId3" imgW="6239113" imgH="393406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702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4">
            <a:extLst>
              <a:ext uri="{FF2B5EF4-FFF2-40B4-BE49-F238E27FC236}">
                <a16:creationId xmlns:a16="http://schemas.microsoft.com/office/drawing/2014/main" id="{A8748686-EDFE-44EA-A1D0-8B2C5C3E40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052513"/>
          <a:ext cx="9144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Gráfico" r:id="rId3" imgW="9715643" imgH="5819870" progId="Excel.Chart.8">
                  <p:embed/>
                </p:oleObj>
              </mc:Choice>
              <mc:Fallback>
                <p:oleObj name="Gráfico" r:id="rId3" imgW="9715643" imgH="581987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52513"/>
                        <a:ext cx="9144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Rectangle 5">
            <a:extLst>
              <a:ext uri="{FF2B5EF4-FFF2-40B4-BE49-F238E27FC236}">
                <a16:creationId xmlns:a16="http://schemas.microsoft.com/office/drawing/2014/main" id="{ACF01890-34C0-47E8-B54E-5B7CEEF8B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115888"/>
            <a:ext cx="7964487" cy="1404937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altLang="pt-BR" sz="3000"/>
              <a:t>Taxas de crescimento do PIB durante os Planos de Estabilização </a:t>
            </a:r>
            <a:br>
              <a:rPr altLang="pt-BR" sz="3000"/>
            </a:br>
            <a:r>
              <a:rPr altLang="pt-BR" sz="3000"/>
              <a:t>Brasil 1985 - 1996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1B49087D-E1AC-405F-8479-E5C93F08F9F2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C25D73A4-3BBB-4F07-904E-9F2CE8147FE4}" type="slidenum">
              <a:rPr lang="pt-BR" altLang="en-US" sz="1200" b="1">
                <a:solidFill>
                  <a:srgbClr val="FFFF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b="1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A7A8564-51E4-4F56-B6B2-2CCBFDFA14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altLang="pt-BR"/>
              <a:t>Brasil: Inflação (1973 – 1985) </a:t>
            </a:r>
            <a:r>
              <a:rPr altLang="pt-BR" sz="2500"/>
              <a:t>Taxas anuais (%)</a:t>
            </a:r>
          </a:p>
        </p:txBody>
      </p:sp>
      <p:graphicFrame>
        <p:nvGraphicFramePr>
          <p:cNvPr id="178179" name="Object 2">
            <a:extLst>
              <a:ext uri="{FF2B5EF4-FFF2-40B4-BE49-F238E27FC236}">
                <a16:creationId xmlns:a16="http://schemas.microsoft.com/office/drawing/2014/main" id="{728E1B5D-81E5-46DA-A80E-7ED763DFD9B0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4226008606"/>
              </p:ext>
            </p:extLst>
          </p:nvPr>
        </p:nvGraphicFramePr>
        <p:xfrm>
          <a:off x="1644073" y="1911782"/>
          <a:ext cx="10400145" cy="4664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Gráfico" r:id="rId4" imgW="10001516" imgH="5333783" progId="MSGraph.Chart.8">
                  <p:embed followColorScheme="full"/>
                </p:oleObj>
              </mc:Choice>
              <mc:Fallback>
                <p:oleObj name="Gráfico" r:id="rId4" imgW="10001516" imgH="533378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073" y="1911782"/>
                        <a:ext cx="10400145" cy="4664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E2AF368-13F3-4A73-B244-654CDC7CEF49}"/>
              </a:ext>
            </a:extLst>
          </p:cNvPr>
          <p:cNvGraphicFramePr/>
          <p:nvPr/>
        </p:nvGraphicFramePr>
        <p:xfrm>
          <a:off x="379828" y="0"/>
          <a:ext cx="118121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8307" name="Rectangle 3">
            <a:extLst>
              <a:ext uri="{FF2B5EF4-FFF2-40B4-BE49-F238E27FC236}">
                <a16:creationId xmlns:a16="http://schemas.microsoft.com/office/drawing/2014/main" id="{FB52B8D5-C017-4EE9-9F8F-6136E2ED5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50" y="361950"/>
            <a:ext cx="4033838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40A5104-CEB1-47E1-B86F-92C40DF56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 dirty="0"/>
              <a:t>Inicio dos anos 80: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62C707-F60E-43B4-B14C-2F6B2614F8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BR" sz="2900" dirty="0" smtClean="0"/>
              <a:t> Forte expansão da </a:t>
            </a:r>
            <a:r>
              <a:rPr lang="pt-BR" sz="2900" dirty="0"/>
              <a:t>inflação nos países periféricos: Brasil, Argentina, Israel </a:t>
            </a:r>
          </a:p>
          <a:p>
            <a:pPr marL="457200" lvl="1" indent="-457200" eaLnBrk="1" hangingPunct="1">
              <a:lnSpc>
                <a:spcPct val="2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2900" dirty="0"/>
              <a:t>Prescrição: ajustes nas contas publicas e controle da emissão monetária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altLang="pt-BR" sz="2900" dirty="0" smtClean="0"/>
              <a:t> Problema: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altLang="pt-BR" sz="2900" dirty="0" smtClean="0"/>
              <a:t> A </a:t>
            </a:r>
            <a:r>
              <a:rPr altLang="pt-BR" sz="2900" dirty="0"/>
              <a:t>inflação mostrava-se resistente às políticas ortodoxas e o peso do ajustamento era cada vez mais criticada por causa do </a:t>
            </a:r>
            <a:r>
              <a:rPr altLang="pt-BR" sz="2900" dirty="0" smtClean="0"/>
              <a:t>desemprego</a:t>
            </a:r>
            <a:endParaRPr altLang="pt-BR" dirty="0"/>
          </a:p>
          <a:p>
            <a:pPr eaLnBrk="1" hangingPunct="1"/>
            <a:endParaRPr alt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9">
            <a:extLst>
              <a:ext uri="{FF2B5EF4-FFF2-40B4-BE49-F238E27FC236}">
                <a16:creationId xmlns:a16="http://schemas.microsoft.com/office/drawing/2014/main" id="{BF4DB2B0-BBDA-4FC8-82FD-3BC2E0670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638" y="293688"/>
          <a:ext cx="11212512" cy="637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Gráfico" r:id="rId3" imgW="9496616" imgH="5391245" progId="Excel.Chart.8">
                  <p:embed/>
                </p:oleObj>
              </mc:Choice>
              <mc:Fallback>
                <p:oleObj name="Gráfico" r:id="rId3" imgW="9496616" imgH="5391245" progId="Excel.Chart.8">
                  <p:embed/>
                  <p:pic>
                    <p:nvPicPr>
                      <p:cNvPr id="37890" name="Object 9">
                        <a:extLst>
                          <a:ext uri="{FF2B5EF4-FFF2-40B4-BE49-F238E27FC236}">
                            <a16:creationId xmlns:a16="http://schemas.microsoft.com/office/drawing/2014/main" id="{BF4DB2B0-BBDA-4FC8-82FD-3BC2E0670C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93688"/>
                        <a:ext cx="11212512" cy="637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10">
            <a:extLst>
              <a:ext uri="{FF2B5EF4-FFF2-40B4-BE49-F238E27FC236}">
                <a16:creationId xmlns:a16="http://schemas.microsoft.com/office/drawing/2014/main" id="{D69A835A-4612-4188-BA17-87E928C184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343447"/>
              </p:ext>
            </p:extLst>
          </p:nvPr>
        </p:nvGraphicFramePr>
        <p:xfrm>
          <a:off x="-565609" y="487748"/>
          <a:ext cx="16736051" cy="555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Gráfico" r:id="rId5" imgW="10001516" imgH="5333783" progId="MSGraph.Chart.8">
                  <p:embed followColorScheme="full"/>
                </p:oleObj>
              </mc:Choice>
              <mc:Fallback>
                <p:oleObj name="Gráfico" r:id="rId5" imgW="10001516" imgH="5333783" progId="MSGraph.Chart.8">
                  <p:embed followColorScheme="full"/>
                  <p:pic>
                    <p:nvPicPr>
                      <p:cNvPr id="178179" name="Object 10">
                        <a:extLst>
                          <a:ext uri="{FF2B5EF4-FFF2-40B4-BE49-F238E27FC236}">
                            <a16:creationId xmlns:a16="http://schemas.microsoft.com/office/drawing/2014/main" id="{D69A835A-4612-4188-BA17-87E928C184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65609" y="487748"/>
                        <a:ext cx="16736051" cy="5553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438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7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D5017A9-3EDB-4792-83B7-270A40313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A inflação nos anos 80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D526E50-1A9F-428D-93A5-D8B97F1C97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2036" y="1487156"/>
            <a:ext cx="10557164" cy="5218444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600" dirty="0"/>
              <a:t>Pastore – Presidente do Banco Central (8/83 -3/85)</a:t>
            </a:r>
          </a:p>
          <a:p>
            <a:pPr lvl="1" eaLnBrk="1" hangingPunct="1"/>
            <a:r>
              <a:rPr altLang="pt-BR" sz="2200" dirty="0"/>
              <a:t>incomodado com resistência da inflação apesar do arrocho monetário que se estava praticando</a:t>
            </a:r>
          </a:p>
          <a:p>
            <a:pPr eaLnBrk="1" hangingPunct="1"/>
            <a:r>
              <a:rPr altLang="pt-BR" sz="2600" dirty="0"/>
              <a:t>Mesmo período economistas PUC-RJ</a:t>
            </a:r>
          </a:p>
          <a:p>
            <a:pPr lvl="1" eaLnBrk="1" hangingPunct="1"/>
            <a:r>
              <a:rPr altLang="pt-BR" sz="2200" dirty="0"/>
              <a:t>André Lara Resende e Francisco Lopes </a:t>
            </a:r>
          </a:p>
          <a:p>
            <a:pPr lvl="1" eaLnBrk="1" hangingPunct="1"/>
            <a:r>
              <a:rPr altLang="pt-BR" sz="2200" dirty="0"/>
              <a:t>Curva de Phillips não vale </a:t>
            </a:r>
          </a:p>
          <a:p>
            <a:pPr lvl="1" eaLnBrk="1" hangingPunct="1"/>
            <a:r>
              <a:rPr altLang="pt-BR" sz="2200" dirty="0"/>
              <a:t>Inflação – insensível ao “hiato do produto”</a:t>
            </a:r>
          </a:p>
          <a:p>
            <a:pPr eaLnBrk="1" hangingPunct="1">
              <a:buSzPct val="130000"/>
              <a:buFont typeface="Wingdings" panose="05000000000000000000" pitchFamily="2" charset="2"/>
              <a:buChar char="è"/>
            </a:pPr>
            <a:r>
              <a:rPr altLang="pt-BR" sz="2600" dirty="0"/>
              <a:t>Problema com a natureza da inflação no Brasil </a:t>
            </a:r>
            <a:endParaRPr altLang="pt-BR" sz="2600" dirty="0" smtClean="0"/>
          </a:p>
          <a:p>
            <a:r>
              <a:rPr lang="pt-BR" sz="2400" dirty="0" smtClean="0"/>
              <a:t>Outras questões: </a:t>
            </a:r>
            <a:r>
              <a:rPr lang="pt-BR" sz="2400" dirty="0" err="1" smtClean="0"/>
              <a:t>quantitativismo</a:t>
            </a:r>
            <a:r>
              <a:rPr lang="pt-BR" sz="2400" dirty="0" smtClean="0"/>
              <a:t> monetário problemas</a:t>
            </a:r>
            <a:endParaRPr lang="pt-BR" sz="2400" dirty="0"/>
          </a:p>
          <a:p>
            <a:pPr lvl="1"/>
            <a:r>
              <a:rPr lang="pt-BR" sz="1800" dirty="0"/>
              <a:t>BC – não consegue controlar base </a:t>
            </a:r>
          </a:p>
          <a:p>
            <a:pPr lvl="1"/>
            <a:r>
              <a:rPr lang="pt-BR" sz="1800" dirty="0"/>
              <a:t>Tentar limitar crescimento da </a:t>
            </a:r>
            <a:r>
              <a:rPr lang="pt-BR" sz="1800" dirty="0" smtClean="0"/>
              <a:t>base </a:t>
            </a:r>
            <a:r>
              <a:rPr lang="pt-BR" sz="1800" dirty="0"/>
              <a:t>muito abaixo da taxa de inflação corrente, num sistema com indexação retroativa (baseada na inflação passada) pode levar a uma grande crise bancária </a:t>
            </a:r>
            <a:endParaRPr lang="pt-BR" sz="1800" dirty="0" smtClean="0"/>
          </a:p>
          <a:p>
            <a:pPr lvl="1"/>
            <a:r>
              <a:rPr lang="pt-BR" sz="1800" dirty="0" smtClean="0"/>
              <a:t>Porém uso dos juros não estava fazendo efeito </a:t>
            </a:r>
            <a:endParaRPr lang="pt-BR" sz="1800" dirty="0"/>
          </a:p>
          <a:p>
            <a:pPr eaLnBrk="1" hangingPunct="1">
              <a:buSzPct val="130000"/>
              <a:buFont typeface="Wingdings" panose="05000000000000000000" pitchFamily="2" charset="2"/>
              <a:buChar char="è"/>
            </a:pPr>
            <a:endParaRPr altLang="pt-BR" sz="2600" dirty="0"/>
          </a:p>
        </p:txBody>
      </p:sp>
      <p:pic>
        <p:nvPicPr>
          <p:cNvPr id="55304" name="Picture 8" descr="200px-NAIRU-SR-and-LR">
            <a:hlinkClick r:id="rId2"/>
            <a:extLst>
              <a:ext uri="{FF2B5EF4-FFF2-40B4-BE49-F238E27FC236}">
                <a16:creationId xmlns:a16="http://schemas.microsoft.com/office/drawing/2014/main" id="{046FDB02-20F2-4F61-9D9B-47F495730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2833255"/>
            <a:ext cx="2303463" cy="2305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53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C844C3D-EC8D-4935-A25E-7818CDCBB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 sz="3400" dirty="0"/>
              <a:t>Origens das </a:t>
            </a:r>
            <a:r>
              <a:rPr altLang="pt-BR" sz="3400" dirty="0" err="1"/>
              <a:t>idéias</a:t>
            </a:r>
            <a:r>
              <a:rPr altLang="pt-BR" sz="3400" dirty="0"/>
              <a:t> </a:t>
            </a:r>
            <a:r>
              <a:rPr altLang="pt-BR" sz="3400" dirty="0" smtClean="0"/>
              <a:t>de resist</a:t>
            </a:r>
            <a:r>
              <a:rPr lang="pt-BR" altLang="pt-BR" sz="3400" dirty="0" smtClean="0"/>
              <a:t>ê</a:t>
            </a:r>
            <a:r>
              <a:rPr altLang="pt-BR" sz="3400" dirty="0" smtClean="0"/>
              <a:t>ncia da inflação na crise: </a:t>
            </a:r>
            <a:r>
              <a:rPr altLang="pt-BR" sz="3400" dirty="0"/>
              <a:t>Ignácio Rangel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44B28B-5456-4759-AD16-42771360D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3337" y="1521453"/>
            <a:ext cx="8705065" cy="497030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A Inflação brasileira (1962)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Ä"/>
              <a:defRPr/>
            </a:pPr>
            <a:r>
              <a:rPr altLang="pt-BR" sz="2600" dirty="0"/>
              <a:t>Em parte baseado em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600" dirty="0"/>
              <a:t>	concepções estruturalistas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 dirty="0"/>
              <a:t>Inflação mecanismo de defesa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 dirty="0"/>
              <a:t>Empresas oligopolizadas buscam </a:t>
            </a:r>
            <a:endParaRPr altLang="pt-BR" sz="2200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pt-BR" altLang="pt-BR" sz="2200" dirty="0"/>
              <a:t>	</a:t>
            </a:r>
            <a:r>
              <a:rPr lang="pt-BR" altLang="pt-BR" sz="2200" dirty="0" smtClean="0"/>
              <a:t>	</a:t>
            </a:r>
            <a:r>
              <a:rPr altLang="pt-BR" sz="2200" dirty="0" smtClean="0"/>
              <a:t>manter margens </a:t>
            </a:r>
            <a:r>
              <a:rPr altLang="pt-BR" sz="2200" dirty="0"/>
              <a:t>de lucro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altLang="pt-BR" sz="2100" dirty="0"/>
              <a:t>Na recessão – reagem elevando preços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altLang="pt-BR" sz="1800" dirty="0"/>
              <a:t>Hipótese: economia fechada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 dirty="0"/>
              <a:t>Primeiras iniciativas de ver o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 dirty="0"/>
              <a:t>	“conflito distributivo” na base do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 dirty="0"/>
              <a:t>	processo inflacionário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 dirty="0"/>
              <a:t>Ineficácia da política monetária: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 dirty="0"/>
              <a:t>	efeitos perversos: estagflação </a:t>
            </a:r>
          </a:p>
        </p:txBody>
      </p:sp>
      <p:pic>
        <p:nvPicPr>
          <p:cNvPr id="24580" name="Picture 4" descr="rangel">
            <a:extLst>
              <a:ext uri="{FF2B5EF4-FFF2-40B4-BE49-F238E27FC236}">
                <a16:creationId xmlns:a16="http://schemas.microsoft.com/office/drawing/2014/main" id="{08563E70-5545-42CD-B6EA-DCB1F6A1D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4" y="1521453"/>
            <a:ext cx="2384146" cy="269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186322_mini">
            <a:extLst>
              <a:ext uri="{FF2B5EF4-FFF2-40B4-BE49-F238E27FC236}">
                <a16:creationId xmlns:a16="http://schemas.microsoft.com/office/drawing/2014/main" id="{15B53A29-D80A-428C-8DAB-9C4B29266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460" y="3614719"/>
            <a:ext cx="1796160" cy="234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EA6693-0C28-4176-A606-30C65656D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 dirty="0" smtClean="0"/>
              <a:t>UNICAMP</a:t>
            </a:r>
            <a:r>
              <a:rPr altLang="pt-BR" dirty="0"/>
              <a:t>: anos 80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7633C5C-3A01-47B8-B912-685C6507CA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517302"/>
            <a:ext cx="8001000" cy="511461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altLang="pt-BR" sz="2600" b="1" u="sng" dirty="0" err="1"/>
              <a:t>Pos</a:t>
            </a:r>
            <a:r>
              <a:rPr altLang="pt-BR" sz="2600" b="1" u="sng" dirty="0"/>
              <a:t> </a:t>
            </a:r>
            <a:r>
              <a:rPr altLang="pt-BR" sz="2600" b="1" u="sng" dirty="0" err="1"/>
              <a:t>keynesianos</a:t>
            </a:r>
            <a:endParaRPr altLang="pt-BR" sz="2600" b="1" u="sng" dirty="0"/>
          </a:p>
          <a:p>
            <a:pPr eaLnBrk="1" hangingPunct="1"/>
            <a:r>
              <a:rPr altLang="pt-BR" sz="2600" dirty="0"/>
              <a:t>Formação de preços:</a:t>
            </a:r>
          </a:p>
          <a:p>
            <a:pPr lvl="1" eaLnBrk="1" hangingPunct="1"/>
            <a:r>
              <a:rPr altLang="pt-BR" dirty="0"/>
              <a:t>Flex x </a:t>
            </a:r>
            <a:r>
              <a:rPr altLang="pt-BR" dirty="0" err="1"/>
              <a:t>fix</a:t>
            </a:r>
            <a:r>
              <a:rPr altLang="pt-BR" dirty="0"/>
              <a:t> </a:t>
            </a:r>
            <a:r>
              <a:rPr altLang="pt-BR" dirty="0" err="1"/>
              <a:t>prices</a:t>
            </a:r>
            <a:r>
              <a:rPr altLang="pt-BR" dirty="0"/>
              <a:t> (mark-up)</a:t>
            </a:r>
          </a:p>
          <a:p>
            <a:pPr eaLnBrk="1" hangingPunct="1"/>
            <a:r>
              <a:rPr altLang="pt-BR" sz="2600" dirty="0"/>
              <a:t>Crise do sistema monetário internacional e cambial brasileira</a:t>
            </a:r>
          </a:p>
          <a:p>
            <a:pPr lvl="1" eaLnBrk="1" hangingPunct="1"/>
            <a:r>
              <a:rPr altLang="pt-BR" sz="2200" dirty="0"/>
              <a:t>instabilidade cambial</a:t>
            </a:r>
          </a:p>
          <a:p>
            <a:pPr lvl="1" eaLnBrk="1" hangingPunct="1"/>
            <a:r>
              <a:rPr altLang="pt-BR" sz="2200" dirty="0"/>
              <a:t>Taxas flutuantes de juros</a:t>
            </a:r>
          </a:p>
          <a:p>
            <a:pPr lvl="1" eaLnBrk="1" hangingPunct="1"/>
            <a:r>
              <a:rPr altLang="pt-BR" sz="2200" dirty="0"/>
              <a:t>Deterioração financeira do Estado</a:t>
            </a:r>
          </a:p>
          <a:p>
            <a:pPr eaLnBrk="1" hangingPunct="1"/>
            <a:r>
              <a:rPr altLang="pt-BR" sz="2600" dirty="0"/>
              <a:t>Elevação dos mark-ups que se perpetuam com base na </a:t>
            </a:r>
            <a:r>
              <a:rPr altLang="pt-BR" sz="2600" dirty="0" smtClean="0"/>
              <a:t>indexação e no co</a:t>
            </a:r>
            <a:r>
              <a:rPr lang="pt-BR" altLang="pt-BR" sz="2600" dirty="0" smtClean="0"/>
              <a:t>n</a:t>
            </a:r>
            <a:r>
              <a:rPr altLang="pt-BR" sz="2600" dirty="0" smtClean="0"/>
              <a:t>flito distributivo </a:t>
            </a:r>
            <a:endParaRPr altLang="pt-BR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1090</Words>
  <Application>Microsoft Office PowerPoint</Application>
  <PresentationFormat>Widescreen</PresentationFormat>
  <Paragraphs>209</Paragraphs>
  <Slides>29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29</vt:i4>
      </vt:variant>
    </vt:vector>
  </HeadingPairs>
  <TitlesOfParts>
    <vt:vector size="40" baseType="lpstr">
      <vt:lpstr>Arial</vt:lpstr>
      <vt:lpstr>Calibri</vt:lpstr>
      <vt:lpstr>Euphemia</vt:lpstr>
      <vt:lpstr>Plantagenet Cherokee</vt:lpstr>
      <vt:lpstr>Verdana</vt:lpstr>
      <vt:lpstr>Vivaldi</vt:lpstr>
      <vt:lpstr>Wingdings</vt:lpstr>
      <vt:lpstr>Literatura acadêmica 16x9</vt:lpstr>
      <vt:lpstr>Gráfico</vt:lpstr>
      <vt:lpstr>Gráfico do Microsoft Graph</vt:lpstr>
      <vt:lpstr>Clip</vt:lpstr>
      <vt:lpstr>Aula 12: Os debates em torno da questão inflacionaria em meados dos anos oitenta </vt:lpstr>
      <vt:lpstr>Apresentação do PowerPoint</vt:lpstr>
      <vt:lpstr>Brasil: Inflação (1973 – 1985) Taxas anuais (%)</vt:lpstr>
      <vt:lpstr>Apresentação do PowerPoint</vt:lpstr>
      <vt:lpstr>Inicio dos anos 80: </vt:lpstr>
      <vt:lpstr>Apresentação do PowerPoint</vt:lpstr>
      <vt:lpstr>A inflação nos anos 80 </vt:lpstr>
      <vt:lpstr>Origens das idéias de resistência da inflação na crise: Ignácio Rangel</vt:lpstr>
      <vt:lpstr>UNICAMP: anos 80</vt:lpstr>
      <vt:lpstr>Origens das idéias de inércia: Simonsen</vt:lpstr>
      <vt:lpstr>Ainda Simonsen ...</vt:lpstr>
      <vt:lpstr>Inercialistas </vt:lpstr>
      <vt:lpstr>Inflação inercial:  choque x tendência</vt:lpstr>
      <vt:lpstr>Brasil: Inflação (1973 – 1985) Taxas anuais (%)</vt:lpstr>
      <vt:lpstr>Apresentação do PowerPoint</vt:lpstr>
      <vt:lpstr>Apresentação do PowerPoint</vt:lpstr>
      <vt:lpstr>Distribuição de renda e inércia</vt:lpstr>
      <vt:lpstr>Inflação e Conflito distributivo </vt:lpstr>
      <vt:lpstr>Distribuição de renda e inércia</vt:lpstr>
      <vt:lpstr>Apresentação do PowerPoint</vt:lpstr>
      <vt:lpstr>Debate sobre inflação inercial e sobre mecanismo de enfrenta-la</vt:lpstr>
      <vt:lpstr>Duas formas de atacar inflação inercial</vt:lpstr>
      <vt:lpstr>Várias possibilidades: </vt:lpstr>
      <vt:lpstr>Choque Ortodoxo</vt:lpstr>
      <vt:lpstr>Pacto Social</vt:lpstr>
      <vt:lpstr>Desindexação </vt:lpstr>
      <vt:lpstr>A Economia na Nova República</vt:lpstr>
      <vt:lpstr>Apresentação do PowerPoint</vt:lpstr>
      <vt:lpstr>Taxas de crescimento do PIB durante os Planos de Estabilização  Brasil 1985 - 1996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55</cp:revision>
  <dcterms:created xsi:type="dcterms:W3CDTF">2013-04-05T19:49:59Z</dcterms:created>
  <dcterms:modified xsi:type="dcterms:W3CDTF">2020-09-30T01:50:32Z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