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4505-1851-2C41-9869-36A7EED3C476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26673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33D3-2D38-6340-98B3-4F782AE599B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8012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9FC25FA-084E-3145-A50F-A2AEC0E79A4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295343"/>
            <a:ext cx="6477000" cy="148599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cs typeface="+mj-cs"/>
              </a:rPr>
              <a:t>ATENÇÃO À MULHER NO PUERPÉRIO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66" y="342940"/>
            <a:ext cx="5809133" cy="35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773"/>
            <a:ext cx="7313613" cy="1372886"/>
          </a:xfrm>
        </p:spPr>
        <p:txBody>
          <a:bodyPr/>
          <a:lstStyle/>
          <a:p>
            <a:r>
              <a:rPr lang="en-US" sz="3600" dirty="0" err="1" smtClean="0"/>
              <a:t>Grupos</a:t>
            </a:r>
            <a:r>
              <a:rPr lang="en-US" sz="3600" dirty="0" smtClean="0"/>
              <a:t> de </a:t>
            </a:r>
            <a:r>
              <a:rPr lang="en-US" sz="3600" dirty="0" err="1" smtClean="0"/>
              <a:t>apoio</a:t>
            </a:r>
            <a:r>
              <a:rPr lang="en-US" sz="3600" dirty="0" smtClean="0"/>
              <a:t> </a:t>
            </a:r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pós-parto</a:t>
            </a:r>
            <a:r>
              <a:rPr lang="en-US" sz="3600" dirty="0" smtClean="0"/>
              <a:t>: </a:t>
            </a:r>
            <a:r>
              <a:rPr lang="en-US" sz="3600" dirty="0" err="1" smtClean="0"/>
              <a:t>Cinematerna</a:t>
            </a:r>
            <a:r>
              <a:rPr lang="en-US" sz="3600" dirty="0" smtClean="0"/>
              <a:t> e outros</a:t>
            </a:r>
            <a:endParaRPr lang="en-US" sz="3600" dirty="0"/>
          </a:p>
        </p:txBody>
      </p:sp>
      <p:pic>
        <p:nvPicPr>
          <p:cNvPr id="4" name="Content Placeholder 3" descr="cinemater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b="10386"/>
          <a:stretch>
            <a:fillRect/>
          </a:stretch>
        </p:blipFill>
        <p:spPr>
          <a:xfrm>
            <a:off x="914400" y="1561659"/>
            <a:ext cx="7313613" cy="4496205"/>
          </a:xfrm>
        </p:spPr>
      </p:pic>
    </p:spTree>
    <p:extLst>
      <p:ext uri="{BB962C8B-B14F-4D97-AF65-F5344CB8AC3E}">
        <p14:creationId xmlns:p14="http://schemas.microsoft.com/office/powerpoint/2010/main" val="18227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066800"/>
            <a:ext cx="4114800" cy="5149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 smtClean="0">
                <a:solidFill>
                  <a:srgbClr val="A50021"/>
                </a:solidFill>
                <a:cs typeface="+mn-cs"/>
              </a:rPr>
              <a:t>Puerpério</a:t>
            </a:r>
            <a:r>
              <a:rPr lang="pt-BR" sz="2800" dirty="0" smtClean="0">
                <a:cs typeface="+mn-cs"/>
              </a:rPr>
              <a:t>: </a:t>
            </a:r>
            <a:r>
              <a:rPr lang="pt-BR" sz="2800" b="1" dirty="0" smtClean="0">
                <a:cs typeface="+mn-cs"/>
              </a:rPr>
              <a:t>período do ciclo gravídico puerperal em que as modificações locais e sistêmicas, provocadas pela gravidez e parto no organismo da mulher, retornam à situação do estado </a:t>
            </a:r>
            <a:r>
              <a:rPr lang="pt-BR" sz="2800" b="1" dirty="0" err="1" smtClean="0">
                <a:cs typeface="+mn-cs"/>
              </a:rPr>
              <a:t>pré</a:t>
            </a:r>
            <a:r>
              <a:rPr lang="pt-BR" sz="2800" b="1" dirty="0" smtClean="0">
                <a:cs typeface="+mn-cs"/>
              </a:rPr>
              <a:t>-gravídico.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3" name="ClipArt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rcRect l="15226" r="15226"/>
          <a:stretch>
            <a:fillRect/>
          </a:stretch>
        </p:blipFill>
        <p:spPr>
          <a:xfrm>
            <a:off x="723525" y="10668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417089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772400" cy="50736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smtClean="0">
                <a:cs typeface="+mn-cs"/>
              </a:rPr>
              <a:t>Puerpério Imediato</a:t>
            </a:r>
            <a:r>
              <a:rPr lang="pt-BR" sz="2800" smtClean="0">
                <a:cs typeface="+mn-cs"/>
              </a:rPr>
              <a:t>: 1° ao 10° 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 smtClean="0">
                <a:solidFill>
                  <a:schemeClr val="tx2"/>
                </a:solidFill>
                <a:cs typeface="+mn-cs"/>
              </a:rPr>
              <a:t>Puerpério Tardio</a:t>
            </a:r>
            <a:r>
              <a:rPr lang="pt-BR" sz="2800" smtClean="0">
                <a:cs typeface="+mn-cs"/>
              </a:rPr>
              <a:t>: 11° ao 42° 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 smtClean="0">
                <a:solidFill>
                  <a:srgbClr val="143909"/>
                </a:solidFill>
                <a:cs typeface="+mn-cs"/>
              </a:rPr>
              <a:t>Puerpério Remoto</a:t>
            </a:r>
            <a:r>
              <a:rPr lang="pt-BR" sz="2800" smtClean="0">
                <a:cs typeface="+mn-cs"/>
              </a:rPr>
              <a:t>: a partir do 43° dia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cs typeface="+mn-cs"/>
              </a:rPr>
              <a:t>As primeiras duas horas correspondem ao chamado </a:t>
            </a:r>
            <a:r>
              <a:rPr lang="pt-BR" sz="2800" smtClean="0">
                <a:solidFill>
                  <a:srgbClr val="A50021"/>
                </a:solidFill>
                <a:cs typeface="+mn-cs"/>
              </a:rPr>
              <a:t>Quarto Período do parto</a:t>
            </a:r>
            <a:r>
              <a:rPr lang="pt-BR" sz="2800" smtClean="0">
                <a:cs typeface="+mn-cs"/>
              </a:rPr>
              <a:t>. Período de risco de hemorragias onde a mulher deve ser acompanhada ou no próprio centro obstétrico ou em enfermaria com suporte clínico. Estabilizada hemodinamicamente e formado o globo de segurança de Pinard, deverá ser encaminhada ao alojamento conjunto.</a:t>
            </a:r>
          </a:p>
        </p:txBody>
      </p:sp>
    </p:spTree>
    <p:extLst>
      <p:ext uri="{BB962C8B-B14F-4D97-AF65-F5344CB8AC3E}">
        <p14:creationId xmlns:p14="http://schemas.microsoft.com/office/powerpoint/2010/main" val="142095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14400"/>
            <a:ext cx="4409256" cy="530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smtClean="0">
                <a:solidFill>
                  <a:schemeClr val="tx2"/>
                </a:solidFill>
                <a:cs typeface="+mn-cs"/>
              </a:rPr>
              <a:t>A mulher no puerpério passa por uma série de transformações, devendo ser vista integralmente, no seu lado endócrino, genital e psíquico</a:t>
            </a:r>
            <a:r>
              <a:rPr lang="pt-BR" sz="2400" dirty="0" smtClean="0"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smtClean="0">
                <a:solidFill>
                  <a:srgbClr val="143909"/>
                </a:solidFill>
                <a:cs typeface="+mn-cs"/>
              </a:rPr>
              <a:t>É comum que a mulher se sinta insegura, experimente sentimentos contraditórios, especialmente se a experiência do parto foi difícil. Cabe à equipe estar disponível para perceber a necessidade de cada mulher, na medida do possível.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638800" y="1600200"/>
          <a:ext cx="28114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 Editor Photo" r:id="rId3" imgW="1171429" imgH="1714739" progId="MSPhotoEd.3">
                  <p:embed/>
                </p:oleObj>
              </mc:Choice>
              <mc:Fallback>
                <p:oleObj name="Photo Editor Photo" r:id="rId3" imgW="1171429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00200"/>
                        <a:ext cx="28114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50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5" y="360382"/>
            <a:ext cx="8770687" cy="1363401"/>
          </a:xfrm>
        </p:spPr>
        <p:txBody>
          <a:bodyPr/>
          <a:lstStyle/>
          <a:p>
            <a:r>
              <a:rPr lang="en-US" sz="3000" b="1" dirty="0" err="1" smtClean="0"/>
              <a:t>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puérperas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saudáveis</a:t>
            </a:r>
            <a:r>
              <a:rPr lang="en-US" sz="3000" b="1" dirty="0" smtClean="0"/>
              <a:t>, </a:t>
            </a:r>
            <a:r>
              <a:rPr lang="en-US" sz="3000" b="1" dirty="0" smtClean="0"/>
              <a:t>o </a:t>
            </a:r>
            <a:r>
              <a:rPr lang="en-US" sz="3000" b="1" dirty="0" err="1" smtClean="0"/>
              <a:t>estado</a:t>
            </a:r>
            <a:r>
              <a:rPr lang="en-US" sz="3000" b="1" dirty="0" smtClean="0"/>
              <a:t> </a:t>
            </a:r>
            <a:r>
              <a:rPr lang="en-US" sz="3000" b="1" dirty="0" smtClean="0"/>
              <a:t>de </a:t>
            </a:r>
            <a:r>
              <a:rPr lang="en-US" sz="3000" b="1" dirty="0" err="1" smtClean="0"/>
              <a:t>saúde</a:t>
            </a:r>
            <a:r>
              <a:rPr lang="en-US" sz="3000" b="1" dirty="0" smtClean="0"/>
              <a:t> no </a:t>
            </a:r>
            <a:r>
              <a:rPr lang="en-US" sz="3000" b="1" dirty="0" err="1" smtClean="0"/>
              <a:t>dia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seguinte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depende</a:t>
            </a:r>
            <a:r>
              <a:rPr lang="en-US" sz="3000" b="1" dirty="0" smtClean="0"/>
              <a:t> das </a:t>
            </a:r>
            <a:r>
              <a:rPr lang="en-US" sz="3000" b="1" dirty="0" err="1" smtClean="0"/>
              <a:t>intervenções</a:t>
            </a:r>
            <a:r>
              <a:rPr lang="en-US" sz="3000" b="1" dirty="0" smtClean="0"/>
              <a:t> a </a:t>
            </a:r>
            <a:r>
              <a:rPr lang="en-US" sz="3000" b="1" dirty="0" err="1" smtClean="0"/>
              <a:t>que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foi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submetida</a:t>
            </a:r>
            <a:endParaRPr lang="en-US" sz="3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914" y="1939203"/>
            <a:ext cx="3037988" cy="427744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lipArt Placeholder 4" descr="MONTAGEMFINAL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r="17361"/>
          <a:stretch>
            <a:fillRect/>
          </a:stretch>
        </p:blipFill>
        <p:spPr>
          <a:xfrm>
            <a:off x="3810358" y="1939203"/>
            <a:ext cx="5028842" cy="4277447"/>
          </a:xfrm>
        </p:spPr>
      </p:pic>
      <p:pic>
        <p:nvPicPr>
          <p:cNvPr id="6" name="Picture 5" descr="royal-baby-carr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4" y="1939203"/>
            <a:ext cx="3037988" cy="44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smtClean="0">
                <a:cs typeface="+mj-cs"/>
              </a:rPr>
              <a:t>Alterações anatômicas e fisiológicas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772400" cy="4540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solidFill>
                  <a:srgbClr val="143909"/>
                </a:solidFill>
                <a:cs typeface="+mn-cs"/>
              </a:rPr>
              <a:t>A puérpera apresenta um estado de </a:t>
            </a:r>
            <a:r>
              <a:rPr lang="pt-BR" sz="2800" b="1" i="1" smtClean="0">
                <a:solidFill>
                  <a:srgbClr val="143909"/>
                </a:solidFill>
                <a:cs typeface="+mn-cs"/>
              </a:rPr>
              <a:t>exaustão e relaxamento</a:t>
            </a:r>
            <a:r>
              <a:rPr lang="pt-BR" sz="2800" smtClean="0">
                <a:solidFill>
                  <a:srgbClr val="143909"/>
                </a:solidFill>
                <a:cs typeface="+mn-cs"/>
              </a:rPr>
              <a:t>, que se manifesta por </a:t>
            </a:r>
            <a:r>
              <a:rPr lang="pt-BR" sz="2800" b="1" i="1" smtClean="0">
                <a:solidFill>
                  <a:srgbClr val="143909"/>
                </a:solidFill>
                <a:cs typeface="+mn-cs"/>
              </a:rPr>
              <a:t>sonolência</a:t>
            </a:r>
            <a:r>
              <a:rPr lang="pt-BR" sz="2800" smtClean="0">
                <a:solidFill>
                  <a:srgbClr val="143909"/>
                </a:solidFill>
                <a:cs typeface="+mn-cs"/>
              </a:rPr>
              <a:t>, devido principalmente, ao longo período sem adequada hidratação, alimentação e esforço. Necessita de repouso e após despertar, alimentação adequada, sem restrições. Poderá deambular e cuidar de seu filho.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solidFill>
                  <a:schemeClr val="tx2"/>
                </a:solidFill>
                <a:cs typeface="+mn-cs"/>
              </a:rPr>
              <a:t>Ligeira elevação da temperatura axilar nas primeiras 24 horas sem que corresponda a quadro infeccioso.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smtClean="0">
                <a:solidFill>
                  <a:srgbClr val="D71501"/>
                </a:solidFill>
                <a:cs typeface="+mn-cs"/>
              </a:rPr>
              <a:t>Padrão respiratório é restabelecido</a:t>
            </a:r>
            <a:r>
              <a:rPr lang="pt-BR" sz="2800" smtClean="0"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48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066800"/>
            <a:ext cx="8083624" cy="5149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43909"/>
                </a:solidFill>
                <a:cs typeface="+mn-cs"/>
              </a:rPr>
              <a:t>O sistema cardiovascular, experimenta nas primeiras horas um aumento do volume circulante.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tx2"/>
                </a:solidFill>
                <a:cs typeface="+mn-cs"/>
              </a:rPr>
              <a:t>A volta das vísceras abdominais à sua situação original, promovendo um melhor esvaziamento </a:t>
            </a:r>
            <a:r>
              <a:rPr lang="pt-BR" sz="2800" dirty="0" smtClean="0">
                <a:solidFill>
                  <a:schemeClr val="tx2"/>
                </a:solidFill>
                <a:cs typeface="+mn-cs"/>
              </a:rPr>
              <a:t>gástrico</a:t>
            </a:r>
            <a:r>
              <a:rPr lang="pt-BR" sz="2800" dirty="0" smtClean="0">
                <a:solidFill>
                  <a:schemeClr val="tx2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D71501"/>
                </a:solidFill>
                <a:cs typeface="+mn-cs"/>
              </a:rPr>
              <a:t>Nas mulheres submetidas a cesárea deve-se observar íleo paralítico pela manipulação da cavidade abdominal.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Pode haver queixa ou desconforto à micção por trauma perineal ou uretral. Em geral há um aumento do volume urinário pela redistribuição dos líquidos corporais.</a:t>
            </a:r>
          </a:p>
        </p:txBody>
      </p:sp>
    </p:spTree>
    <p:extLst>
      <p:ext uri="{BB962C8B-B14F-4D97-AF65-F5344CB8AC3E}">
        <p14:creationId xmlns:p14="http://schemas.microsoft.com/office/powerpoint/2010/main" val="34866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764704"/>
            <a:ext cx="8011616" cy="5760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Estimular a deambulação precoce.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Estimular o banho de chuveiro. Não há necessidade de antissépticos na região perineal.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É </a:t>
            </a:r>
            <a:r>
              <a:rPr lang="pt-BR" sz="2800" dirty="0" smtClean="0">
                <a:cs typeface="+mn-cs"/>
              </a:rPr>
              <a:t>recomendado o uso de sutiã.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Atenção à involução uterina e à ferida cirúrgica, quando esta existe (&gt;90% no Brasil).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Inspecionar região perineal com atenção aos </a:t>
            </a:r>
            <a:r>
              <a:rPr lang="pt-BR" sz="2800" dirty="0" err="1" smtClean="0">
                <a:cs typeface="+mn-cs"/>
              </a:rPr>
              <a:t>lóquios</a:t>
            </a:r>
            <a:r>
              <a:rPr lang="pt-BR" sz="2800" dirty="0" smtClean="0">
                <a:cs typeface="+mn-cs"/>
              </a:rPr>
              <a:t>. Edema, equimoses e hematomas implica na necessidade de aplicação de frio no local.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Pesquisar sinais de trombose venosa profunda.</a:t>
            </a:r>
          </a:p>
        </p:txBody>
      </p:sp>
    </p:spTree>
    <p:extLst>
      <p:ext uri="{BB962C8B-B14F-4D97-AF65-F5344CB8AC3E}">
        <p14:creationId xmlns:p14="http://schemas.microsoft.com/office/powerpoint/2010/main" val="150845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04320"/>
            <a:ext cx="8515672" cy="61855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43909"/>
                </a:solidFill>
                <a:cs typeface="+mn-cs"/>
              </a:rPr>
              <a:t>No Brasil, as puérperas que estão bem e não se detectam anormalidades, a alta pode ser consentida após as primeiras 24 horas e nas cesáreas, com 48 horas. Alguns serviços, 72 horas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D71501"/>
                </a:solidFill>
                <a:cs typeface="+mn-cs"/>
              </a:rPr>
              <a:t>A </a:t>
            </a:r>
            <a:r>
              <a:rPr lang="pt-BR" sz="2800" dirty="0" smtClean="0">
                <a:solidFill>
                  <a:srgbClr val="D71501"/>
                </a:solidFill>
                <a:cs typeface="+mn-cs"/>
              </a:rPr>
              <a:t>revisão puerperal deve ser marcada em torno do 7 ao 10° dia de puerpério em unidade de saúde mais próxima da residência da mulher.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EC8304"/>
                </a:solidFill>
                <a:cs typeface="+mn-cs"/>
              </a:rPr>
              <a:t>Nova avaliação deverá ser realizada entre  30° e o 42° dia pós-parto.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43909"/>
                </a:solidFill>
                <a:cs typeface="+mn-cs"/>
              </a:rPr>
              <a:t>Nestes momentos de pós-parto é fundamental o incentivo, o apoio, o acolhimento nas questões referentes ao aleitamento materno.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F4081"/>
                </a:solidFill>
                <a:cs typeface="+mn-cs"/>
              </a:rPr>
              <a:t>Avaliar com a mulher sua necessidade de contracepção.</a:t>
            </a:r>
          </a:p>
        </p:txBody>
      </p:sp>
    </p:spTree>
    <p:extLst>
      <p:ext uri="{BB962C8B-B14F-4D97-AF65-F5344CB8AC3E}">
        <p14:creationId xmlns:p14="http://schemas.microsoft.com/office/powerpoint/2010/main" val="2868414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36</TotalTime>
  <Words>541</Words>
  <Application>Microsoft Office PowerPoint</Application>
  <PresentationFormat>Apresentação na tela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Inkwell</vt:lpstr>
      <vt:lpstr>Photo Editor Photo</vt:lpstr>
      <vt:lpstr>ATENÇÃO À MULHER NO PUERPÉRIO</vt:lpstr>
      <vt:lpstr>Apresentação do PowerPoint</vt:lpstr>
      <vt:lpstr>Apresentação do PowerPoint</vt:lpstr>
      <vt:lpstr>Apresentação do PowerPoint</vt:lpstr>
      <vt:lpstr>Em puérperas saudáveis, o estado de saúde no dia seguinte depende das intervenções a que foi submetida</vt:lpstr>
      <vt:lpstr>Alterações anatômicas e fisiológicas</vt:lpstr>
      <vt:lpstr>Apresentação do PowerPoint</vt:lpstr>
      <vt:lpstr>Apresentação do PowerPoint</vt:lpstr>
      <vt:lpstr>Apresentação do PowerPoint</vt:lpstr>
      <vt:lpstr>Grupos de apoio ao pós-parto: Cinematerna e outros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À MULHER NO PUERPÉRIO</dc:title>
  <dc:creator>Simone  Diniz</dc:creator>
  <cp:lastModifiedBy>Carmen Simone G. Diniz</cp:lastModifiedBy>
  <cp:revision>9</cp:revision>
  <dcterms:created xsi:type="dcterms:W3CDTF">2015-05-22T09:20:08Z</dcterms:created>
  <dcterms:modified xsi:type="dcterms:W3CDTF">2015-05-21T16:46:01Z</dcterms:modified>
</cp:coreProperties>
</file>