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0"/>
  </p:notesMasterIdLst>
  <p:sldIdLst>
    <p:sldId id="256" r:id="rId5"/>
    <p:sldId id="267" r:id="rId6"/>
    <p:sldId id="279" r:id="rId7"/>
    <p:sldId id="293" r:id="rId8"/>
    <p:sldId id="290" r:id="rId9"/>
    <p:sldId id="292" r:id="rId10"/>
    <p:sldId id="266" r:id="rId11"/>
    <p:sldId id="275" r:id="rId12"/>
    <p:sldId id="271" r:id="rId13"/>
    <p:sldId id="281" r:id="rId14"/>
    <p:sldId id="272" r:id="rId15"/>
    <p:sldId id="257" r:id="rId16"/>
    <p:sldId id="280" r:id="rId17"/>
    <p:sldId id="263" r:id="rId18"/>
    <p:sldId id="264" r:id="rId19"/>
    <p:sldId id="265" r:id="rId20"/>
    <p:sldId id="283" r:id="rId21"/>
    <p:sldId id="270" r:id="rId22"/>
    <p:sldId id="273" r:id="rId23"/>
    <p:sldId id="258" r:id="rId24"/>
    <p:sldId id="285" r:id="rId25"/>
    <p:sldId id="260" r:id="rId26"/>
    <p:sldId id="259" r:id="rId27"/>
    <p:sldId id="261" r:id="rId28"/>
    <p:sldId id="262" r:id="rId29"/>
    <p:sldId id="286" r:id="rId30"/>
    <p:sldId id="274" r:id="rId31"/>
    <p:sldId id="282" r:id="rId32"/>
    <p:sldId id="268" r:id="rId33"/>
    <p:sldId id="288" r:id="rId34"/>
    <p:sldId id="287" r:id="rId35"/>
    <p:sldId id="278" r:id="rId36"/>
    <p:sldId id="269" r:id="rId37"/>
    <p:sldId id="284" r:id="rId38"/>
    <p:sldId id="291" r:id="rId3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B0352B-1A52-7B43-81F9-DD8D182A34C5}" v="8" dt="2023-03-17T01:54:14.5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78"/>
  </p:normalViewPr>
  <p:slideViewPr>
    <p:cSldViewPr snapToGrid="0" snapToObjects="1">
      <p:cViewPr varScale="1">
        <p:scale>
          <a:sx n="108" d="100"/>
          <a:sy n="108" d="100"/>
        </p:scale>
        <p:origin x="7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6A2077-35A6-4AD8-A4C0-A5AE7A58705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95F03C8-3E09-4936-A139-E46C0DCAC1B4}">
      <dgm:prSet/>
      <dgm:spPr/>
      <dgm:t>
        <a:bodyPr/>
        <a:lstStyle/>
        <a:p>
          <a:r>
            <a:rPr lang="pt-BR"/>
            <a:t>ÓTIMO DE PARETO: Os bens devem sempre ser alocados àqueles que mais os valorizem, até que se chegue a uma situação em que para melhorar a posição de uma pessoa, é necessário piorar a de outra. Náo há perda de nenhuma oportunidade. Todos devem ficar tão bem quanto seja possível.</a:t>
          </a:r>
          <a:endParaRPr lang="en-US"/>
        </a:p>
      </dgm:t>
    </dgm:pt>
    <dgm:pt modelId="{1CFF28D0-ED60-4517-90FD-88543472B1EE}" type="parTrans" cxnId="{185D1E9F-9B4D-435B-ADA3-7DB7A3C86F3C}">
      <dgm:prSet/>
      <dgm:spPr/>
      <dgm:t>
        <a:bodyPr/>
        <a:lstStyle/>
        <a:p>
          <a:endParaRPr lang="en-US"/>
        </a:p>
      </dgm:t>
    </dgm:pt>
    <dgm:pt modelId="{68292231-DDC5-452E-AD55-AD397F91EBF3}" type="sibTrans" cxnId="{185D1E9F-9B4D-435B-ADA3-7DB7A3C86F3C}">
      <dgm:prSet/>
      <dgm:spPr/>
      <dgm:t>
        <a:bodyPr/>
        <a:lstStyle/>
        <a:p>
          <a:endParaRPr lang="en-US"/>
        </a:p>
      </dgm:t>
    </dgm:pt>
    <dgm:pt modelId="{57D4A234-090A-49DF-89E9-F51CBF09CF41}">
      <dgm:prSet/>
      <dgm:spPr/>
      <dgm:t>
        <a:bodyPr/>
        <a:lstStyle/>
        <a:p>
          <a:r>
            <a:rPr lang="pt-BR"/>
            <a:t>Exemplo: troca de salas entre 2 turmas na faculdade.</a:t>
          </a:r>
          <a:endParaRPr lang="en-US"/>
        </a:p>
      </dgm:t>
    </dgm:pt>
    <dgm:pt modelId="{7AA359BD-A55B-4D41-9469-CF90CCCD5B89}" type="parTrans" cxnId="{D8678209-463A-489B-AA73-372339B86FA7}">
      <dgm:prSet/>
      <dgm:spPr/>
      <dgm:t>
        <a:bodyPr/>
        <a:lstStyle/>
        <a:p>
          <a:endParaRPr lang="en-US"/>
        </a:p>
      </dgm:t>
    </dgm:pt>
    <dgm:pt modelId="{3CDA1138-C59D-4EA9-86E7-1F853A39EE12}" type="sibTrans" cxnId="{D8678209-463A-489B-AA73-372339B86FA7}">
      <dgm:prSet/>
      <dgm:spPr/>
      <dgm:t>
        <a:bodyPr/>
        <a:lstStyle/>
        <a:p>
          <a:endParaRPr lang="en-US"/>
        </a:p>
      </dgm:t>
    </dgm:pt>
    <dgm:pt modelId="{956C3ADD-D408-40D1-A04C-F67D778A22F0}">
      <dgm:prSet/>
      <dgm:spPr/>
      <dgm:t>
        <a:bodyPr/>
        <a:lstStyle/>
        <a:p>
          <a:r>
            <a:rPr lang="pt-BR"/>
            <a:t>Se uma economia pode produzir mais de um bem sem reduzir a produção dos demais, ela é ineficiente.</a:t>
          </a:r>
          <a:endParaRPr lang="en-US"/>
        </a:p>
      </dgm:t>
    </dgm:pt>
    <dgm:pt modelId="{CCBBC38F-B757-4CB8-9DEA-75ECE47AF08D}" type="parTrans" cxnId="{0EC5A8E5-3C7B-4E74-9DFB-C79E0E7A166E}">
      <dgm:prSet/>
      <dgm:spPr/>
      <dgm:t>
        <a:bodyPr/>
        <a:lstStyle/>
        <a:p>
          <a:endParaRPr lang="en-US"/>
        </a:p>
      </dgm:t>
    </dgm:pt>
    <dgm:pt modelId="{A1D2577A-B676-4D10-9716-D9C1920D7D7C}" type="sibTrans" cxnId="{0EC5A8E5-3C7B-4E74-9DFB-C79E0E7A166E}">
      <dgm:prSet/>
      <dgm:spPr/>
      <dgm:t>
        <a:bodyPr/>
        <a:lstStyle/>
        <a:p>
          <a:endParaRPr lang="en-US"/>
        </a:p>
      </dgm:t>
    </dgm:pt>
    <dgm:pt modelId="{FC155007-1631-1044-AE2F-A304D2C2230E}" type="pres">
      <dgm:prSet presAssocID="{276A2077-35A6-4AD8-A4C0-A5AE7A587051}" presName="linear" presStyleCnt="0">
        <dgm:presLayoutVars>
          <dgm:animLvl val="lvl"/>
          <dgm:resizeHandles val="exact"/>
        </dgm:presLayoutVars>
      </dgm:prSet>
      <dgm:spPr/>
    </dgm:pt>
    <dgm:pt modelId="{08BECDE0-7F24-114F-9757-50CD50E44AD9}" type="pres">
      <dgm:prSet presAssocID="{595F03C8-3E09-4936-A139-E46C0DCAC1B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BB15C31-BE7B-7C4A-B827-ECFDF166D464}" type="pres">
      <dgm:prSet presAssocID="{68292231-DDC5-452E-AD55-AD397F91EBF3}" presName="spacer" presStyleCnt="0"/>
      <dgm:spPr/>
    </dgm:pt>
    <dgm:pt modelId="{A0D89AC2-03EE-4C45-9845-B6A1B3E09CEC}" type="pres">
      <dgm:prSet presAssocID="{57D4A234-090A-49DF-89E9-F51CBF09CF4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B94DB68-CB8D-3A4D-8B84-7CDABE2126F7}" type="pres">
      <dgm:prSet presAssocID="{3CDA1138-C59D-4EA9-86E7-1F853A39EE12}" presName="spacer" presStyleCnt="0"/>
      <dgm:spPr/>
    </dgm:pt>
    <dgm:pt modelId="{E415B4FD-806B-1F48-B85C-4C78DEB53E54}" type="pres">
      <dgm:prSet presAssocID="{956C3ADD-D408-40D1-A04C-F67D778A22F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8678209-463A-489B-AA73-372339B86FA7}" srcId="{276A2077-35A6-4AD8-A4C0-A5AE7A587051}" destId="{57D4A234-090A-49DF-89E9-F51CBF09CF41}" srcOrd="1" destOrd="0" parTransId="{7AA359BD-A55B-4D41-9469-CF90CCCD5B89}" sibTransId="{3CDA1138-C59D-4EA9-86E7-1F853A39EE12}"/>
    <dgm:cxn modelId="{2F786510-3AED-C944-8B1C-54E858973B10}" type="presOf" srcId="{595F03C8-3E09-4936-A139-E46C0DCAC1B4}" destId="{08BECDE0-7F24-114F-9757-50CD50E44AD9}" srcOrd="0" destOrd="0" presId="urn:microsoft.com/office/officeart/2005/8/layout/vList2"/>
    <dgm:cxn modelId="{BF503570-4503-D740-B921-72A94D9FAF4A}" type="presOf" srcId="{956C3ADD-D408-40D1-A04C-F67D778A22F0}" destId="{E415B4FD-806B-1F48-B85C-4C78DEB53E54}" srcOrd="0" destOrd="0" presId="urn:microsoft.com/office/officeart/2005/8/layout/vList2"/>
    <dgm:cxn modelId="{AF8DF195-259F-6748-BE98-3C6F36858B0F}" type="presOf" srcId="{57D4A234-090A-49DF-89E9-F51CBF09CF41}" destId="{A0D89AC2-03EE-4C45-9845-B6A1B3E09CEC}" srcOrd="0" destOrd="0" presId="urn:microsoft.com/office/officeart/2005/8/layout/vList2"/>
    <dgm:cxn modelId="{185D1E9F-9B4D-435B-ADA3-7DB7A3C86F3C}" srcId="{276A2077-35A6-4AD8-A4C0-A5AE7A587051}" destId="{595F03C8-3E09-4936-A139-E46C0DCAC1B4}" srcOrd="0" destOrd="0" parTransId="{1CFF28D0-ED60-4517-90FD-88543472B1EE}" sibTransId="{68292231-DDC5-452E-AD55-AD397F91EBF3}"/>
    <dgm:cxn modelId="{2112A7B1-6D19-9C44-AD41-84DD8702AFAE}" type="presOf" srcId="{276A2077-35A6-4AD8-A4C0-A5AE7A587051}" destId="{FC155007-1631-1044-AE2F-A304D2C2230E}" srcOrd="0" destOrd="0" presId="urn:microsoft.com/office/officeart/2005/8/layout/vList2"/>
    <dgm:cxn modelId="{0EC5A8E5-3C7B-4E74-9DFB-C79E0E7A166E}" srcId="{276A2077-35A6-4AD8-A4C0-A5AE7A587051}" destId="{956C3ADD-D408-40D1-A04C-F67D778A22F0}" srcOrd="2" destOrd="0" parTransId="{CCBBC38F-B757-4CB8-9DEA-75ECE47AF08D}" sibTransId="{A1D2577A-B676-4D10-9716-D9C1920D7D7C}"/>
    <dgm:cxn modelId="{B81A4E86-D2F7-A245-B23C-AEAC7390697B}" type="presParOf" srcId="{FC155007-1631-1044-AE2F-A304D2C2230E}" destId="{08BECDE0-7F24-114F-9757-50CD50E44AD9}" srcOrd="0" destOrd="0" presId="urn:microsoft.com/office/officeart/2005/8/layout/vList2"/>
    <dgm:cxn modelId="{275E00FF-F8D4-CD4E-9837-7717A798DAD0}" type="presParOf" srcId="{FC155007-1631-1044-AE2F-A304D2C2230E}" destId="{BBB15C31-BE7B-7C4A-B827-ECFDF166D464}" srcOrd="1" destOrd="0" presId="urn:microsoft.com/office/officeart/2005/8/layout/vList2"/>
    <dgm:cxn modelId="{32478793-159E-724C-A3FA-C9AFEE410492}" type="presParOf" srcId="{FC155007-1631-1044-AE2F-A304D2C2230E}" destId="{A0D89AC2-03EE-4C45-9845-B6A1B3E09CEC}" srcOrd="2" destOrd="0" presId="urn:microsoft.com/office/officeart/2005/8/layout/vList2"/>
    <dgm:cxn modelId="{D74209F2-C5A6-AF4E-9EA8-A8D8716B6817}" type="presParOf" srcId="{FC155007-1631-1044-AE2F-A304D2C2230E}" destId="{BB94DB68-CB8D-3A4D-8B84-7CDABE2126F7}" srcOrd="3" destOrd="0" presId="urn:microsoft.com/office/officeart/2005/8/layout/vList2"/>
    <dgm:cxn modelId="{94AD6C37-4D78-AA40-A31E-FD64D63CEFF9}" type="presParOf" srcId="{FC155007-1631-1044-AE2F-A304D2C2230E}" destId="{E415B4FD-806B-1F48-B85C-4C78DEB53E5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BECDE0-7F24-114F-9757-50CD50E44AD9}">
      <dsp:nvSpPr>
        <dsp:cNvPr id="0" name=""/>
        <dsp:cNvSpPr/>
      </dsp:nvSpPr>
      <dsp:spPr>
        <a:xfrm>
          <a:off x="0" y="151537"/>
          <a:ext cx="4828172" cy="1750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/>
            <a:t>ÓTIMO DE PARETO: Os bens devem sempre ser alocados àqueles que mais os valorizem, até que se chegue a uma situação em que para melhorar a posição de uma pessoa, é necessário piorar a de outra. Náo há perda de nenhuma oportunidade. Todos devem ficar tão bem quanto seja possível.</a:t>
          </a:r>
          <a:endParaRPr lang="en-US" sz="1700" kern="1200"/>
        </a:p>
      </dsp:txBody>
      <dsp:txXfrm>
        <a:off x="85444" y="236981"/>
        <a:ext cx="4657284" cy="1579432"/>
      </dsp:txXfrm>
    </dsp:sp>
    <dsp:sp modelId="{A0D89AC2-03EE-4C45-9845-B6A1B3E09CEC}">
      <dsp:nvSpPr>
        <dsp:cNvPr id="0" name=""/>
        <dsp:cNvSpPr/>
      </dsp:nvSpPr>
      <dsp:spPr>
        <a:xfrm>
          <a:off x="0" y="1950817"/>
          <a:ext cx="4828172" cy="175032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/>
            <a:t>Exemplo: troca de salas entre 2 turmas na faculdade.</a:t>
          </a:r>
          <a:endParaRPr lang="en-US" sz="1700" kern="1200"/>
        </a:p>
      </dsp:txBody>
      <dsp:txXfrm>
        <a:off x="85444" y="2036261"/>
        <a:ext cx="4657284" cy="1579432"/>
      </dsp:txXfrm>
    </dsp:sp>
    <dsp:sp modelId="{E415B4FD-806B-1F48-B85C-4C78DEB53E54}">
      <dsp:nvSpPr>
        <dsp:cNvPr id="0" name=""/>
        <dsp:cNvSpPr/>
      </dsp:nvSpPr>
      <dsp:spPr>
        <a:xfrm>
          <a:off x="0" y="3750097"/>
          <a:ext cx="4828172" cy="17503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/>
            <a:t>Se uma economia pode produzir mais de um bem sem reduzir a produção dos demais, ela é ineficiente.</a:t>
          </a:r>
          <a:endParaRPr lang="en-US" sz="1700" kern="1200"/>
        </a:p>
      </dsp:txBody>
      <dsp:txXfrm>
        <a:off x="85444" y="3835541"/>
        <a:ext cx="4657284" cy="15794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6AE59-B28F-AC49-A4B2-ED7B96AB8EFC}" type="datetimeFigureOut">
              <a:rPr lang="pt-BR" smtClean="0"/>
              <a:t>16/03/2023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FD9D6-1484-1E49-BC9D-BD094F2529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6259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FD9D6-1484-1E49-BC9D-BD094F252954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4173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7A0F7B-7607-5440-9407-CC527AF06C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6A748F-D142-4A44-99C2-7EFCA6EE06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BDA2DEE-CC28-3149-8A40-E09C797E4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EBA35-67BD-EA4F-A700-1E1494BC4B4C}" type="datetimeFigureOut">
              <a:rPr lang="pt-BR" smtClean="0"/>
              <a:t>16/03/2023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ED06A3-5518-8041-BCE5-E34B399B7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F122B45-8CAB-114F-B5B9-B49A16479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C665E-BF58-7C47-9E46-68B0C9ED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0442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F45A09-CD5F-C644-8DB4-384A106CB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65A2E4D-A1DF-5F41-A3F5-D7ED755DC1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B036CD1-E9AC-5B4F-AFCF-AA947FDDB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EBA35-67BD-EA4F-A700-1E1494BC4B4C}" type="datetimeFigureOut">
              <a:rPr lang="pt-BR" smtClean="0"/>
              <a:t>16/03/2023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B91B327-BBED-2F41-B303-93FFA7C1B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80B6D3C-A5C0-9248-969B-764ADC84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C665E-BF58-7C47-9E46-68B0C9ED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673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211E413-964C-7544-BF62-221E29B3CB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B0E6E97-2876-B14F-A395-B781FC8D93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B2BA11A-DFF6-E644-AAA4-10A9B39FF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EBA35-67BD-EA4F-A700-1E1494BC4B4C}" type="datetimeFigureOut">
              <a:rPr lang="pt-BR" smtClean="0"/>
              <a:t>16/03/2023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E3AE2F-B250-284C-AEDE-DB15CCA0B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9BD9F1-9B09-F14D-ABAA-27356E7C7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C665E-BF58-7C47-9E46-68B0C9ED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1979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06FB19-C0A1-6240-8E4F-4A696FBA9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99157F-30AD-0A4F-B073-FE4A9D8E7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B45C635-EAC4-0846-801D-69B009208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EBA35-67BD-EA4F-A700-1E1494BC4B4C}" type="datetimeFigureOut">
              <a:rPr lang="pt-BR" smtClean="0"/>
              <a:t>16/03/2023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F78250B-1DD7-7E49-BFD4-E3F3AD741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6815361-9F58-964E-9BE1-DAC644724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C665E-BF58-7C47-9E46-68B0C9ED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6633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9CFD66-BFEF-0A48-BE8E-842EA5B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E65721C-E12F-7A45-B932-2870C73E9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2897F8-4786-C841-971B-8CA5EB6BB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EBA35-67BD-EA4F-A700-1E1494BC4B4C}" type="datetimeFigureOut">
              <a:rPr lang="pt-BR" smtClean="0"/>
              <a:t>16/03/2023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B0AE7E-69CB-434E-AEE4-933F1351F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6A23805-FF50-2F4B-8807-24E377FE8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C665E-BF58-7C47-9E46-68B0C9ED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9168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9F0A5A-10EF-E640-AD4B-ECD1EB906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8BCAE3-F788-3C4D-97DE-9B56C69C22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91CF63D-C46F-4340-8D39-C45C77395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5E0ECB-E752-5C44-AE49-6E63CD1FC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EBA35-67BD-EA4F-A700-1E1494BC4B4C}" type="datetimeFigureOut">
              <a:rPr lang="pt-BR" smtClean="0"/>
              <a:t>16/03/2023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6BB3AE3-8460-A54A-A88B-1EC9238BC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1C74359-AF04-7E4A-8993-3129948A7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C665E-BF58-7C47-9E46-68B0C9ED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760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455A65-DC31-4341-8C20-ACB8D114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1F7FF7B-0083-3941-A3B6-C17A0017C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04B7C23-F4FB-2043-9D4E-4BD1A45BB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5AB355F-4E4E-5446-A657-91AC26964E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8CE758B-2E69-B041-AA48-31BCE87731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6ACFCB8-9BDC-2647-AF90-528846756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EBA35-67BD-EA4F-A700-1E1494BC4B4C}" type="datetimeFigureOut">
              <a:rPr lang="pt-BR" smtClean="0"/>
              <a:t>16/03/2023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655F023-6367-1346-9E30-8F5A816A6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8E9D063-6A7D-E246-810F-85C3D3EE0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C665E-BF58-7C47-9E46-68B0C9ED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8492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8E8B72-A3B1-044D-BEF0-C5ECE93C4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6F7091A-9D41-6E49-B0E5-926532B1D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EBA35-67BD-EA4F-A700-1E1494BC4B4C}" type="datetimeFigureOut">
              <a:rPr lang="pt-BR" smtClean="0"/>
              <a:t>16/03/2023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18AF529-299D-F945-85C1-664A0F36F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E080788-FA76-4B49-BEF7-D16DB40F2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C665E-BF58-7C47-9E46-68B0C9ED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9902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5749062-498D-D744-B709-52215999D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EBA35-67BD-EA4F-A700-1E1494BC4B4C}" type="datetimeFigureOut">
              <a:rPr lang="pt-BR" smtClean="0"/>
              <a:t>16/03/2023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73D0A34-72EA-874B-8654-DC266898A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A9A646B-D8B7-9741-B391-B49156922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C665E-BF58-7C47-9E46-68B0C9ED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846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05E6B1-0621-B24A-8995-F269E151A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DF3A17-4D08-0F46-9448-416E18C21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6CD566C-9A05-B34C-99D3-C518681A1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B3121B9-F554-CA47-88BA-EC5AEACE8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EBA35-67BD-EA4F-A700-1E1494BC4B4C}" type="datetimeFigureOut">
              <a:rPr lang="pt-BR" smtClean="0"/>
              <a:t>16/03/2023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C1A0285-0E3C-4A42-8E60-82310138B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352EAA3-D83C-7E47-A372-D1BB0FAF8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C665E-BF58-7C47-9E46-68B0C9ED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590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8AC9C7-C085-274E-8D06-2749CDC53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6E49B8A-8C4A-8B46-A80C-E2B85CE491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A27ADC2-3AF2-6141-B024-CFDA05AC7B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4A5C38D-75F5-FB4C-8860-8F9C78608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EBA35-67BD-EA4F-A700-1E1494BC4B4C}" type="datetimeFigureOut">
              <a:rPr lang="pt-BR" smtClean="0"/>
              <a:t>16/03/2023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59CD7BB-765A-2A41-9461-3E37C0526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9948A3F-CE13-974B-97DA-F0CBA76EE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C665E-BF58-7C47-9E46-68B0C9ED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4962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7321183-0110-AA4A-9CD0-94CDE0A4A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9CE1EFB-728C-9A48-BCC5-121A8CD6E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C09C8FD-DD56-C040-A024-98373CBC65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EBA35-67BD-EA4F-A700-1E1494BC4B4C}" type="datetimeFigureOut">
              <a:rPr lang="pt-BR" smtClean="0"/>
              <a:t>16/03/2023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EE69FF2-735A-8B48-B0C6-B2C2F3EABC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5100FC7-9114-1043-9B99-8CA3FDF641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C665E-BF58-7C47-9E46-68B0C9ED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017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57E2BF0-0065-004E-822A-DDB54907B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1" r="-1" b="2802"/>
          <a:stretch/>
        </p:blipFill>
        <p:spPr>
          <a:xfrm>
            <a:off x="6473364" y="584908"/>
            <a:ext cx="5718636" cy="5509675"/>
          </a:xfrm>
          <a:custGeom>
            <a:avLst/>
            <a:gdLst/>
            <a:ahLst/>
            <a:cxnLst/>
            <a:rect l="l" t="t" r="r" b="b"/>
            <a:pathLst>
              <a:path w="5718636" h="5509675">
                <a:moveTo>
                  <a:pt x="3045815" y="0"/>
                </a:moveTo>
                <a:lnTo>
                  <a:pt x="5718636" y="0"/>
                </a:lnTo>
                <a:lnTo>
                  <a:pt x="5718636" y="5509036"/>
                </a:lnTo>
                <a:lnTo>
                  <a:pt x="5215794" y="5509036"/>
                </a:lnTo>
                <a:lnTo>
                  <a:pt x="5215794" y="5509675"/>
                </a:lnTo>
                <a:lnTo>
                  <a:pt x="0" y="5509675"/>
                </a:lnTo>
                <a:lnTo>
                  <a:pt x="2542974" y="639"/>
                </a:lnTo>
                <a:lnTo>
                  <a:pt x="3045520" y="639"/>
                </a:lnTo>
                <a:close/>
              </a:path>
            </a:pathLst>
          </a:cu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7CDB40A-75BB-4498-A20B-59C3984A3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526"/>
            <a:ext cx="8349381" cy="5509038"/>
          </a:xfrm>
          <a:custGeom>
            <a:avLst/>
            <a:gdLst>
              <a:gd name="connsiteX0" fmla="*/ 0 w 8349381"/>
              <a:gd name="connsiteY0" fmla="*/ 0 h 5509038"/>
              <a:gd name="connsiteX1" fmla="*/ 8349381 w 8349381"/>
              <a:gd name="connsiteY1" fmla="*/ 0 h 5509038"/>
              <a:gd name="connsiteX2" fmla="*/ 5806407 w 8349381"/>
              <a:gd name="connsiteY2" fmla="*/ 5509038 h 5509038"/>
              <a:gd name="connsiteX3" fmla="*/ 0 w 8349381"/>
              <a:gd name="connsiteY3" fmla="*/ 5509038 h 550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49381" h="5509038">
                <a:moveTo>
                  <a:pt x="0" y="0"/>
                </a:moveTo>
                <a:lnTo>
                  <a:pt x="8349381" y="0"/>
                </a:lnTo>
                <a:lnTo>
                  <a:pt x="5806407" y="5509038"/>
                </a:lnTo>
                <a:lnTo>
                  <a:pt x="0" y="5509038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C76D91-6E6C-5740-968A-C6BF1AE45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4362" y="4187280"/>
            <a:ext cx="5244641" cy="1620068"/>
          </a:xfrm>
        </p:spPr>
        <p:txBody>
          <a:bodyPr>
            <a:normAutofit/>
          </a:bodyPr>
          <a:lstStyle/>
          <a:p>
            <a:r>
              <a:rPr lang="pt-BR" sz="1300" dirty="0">
                <a:solidFill>
                  <a:srgbClr val="FFFFFF"/>
                </a:solidFill>
              </a:rPr>
              <a:t>Microeconomia – Aula 1</a:t>
            </a:r>
          </a:p>
          <a:p>
            <a:endParaRPr lang="pt-BR" sz="1300" dirty="0">
              <a:solidFill>
                <a:srgbClr val="FFFFFF"/>
              </a:solidFill>
            </a:endParaRPr>
          </a:p>
          <a:p>
            <a:r>
              <a:rPr lang="pt-BR" sz="2000" dirty="0">
                <a:solidFill>
                  <a:srgbClr val="FFFFFF"/>
                </a:solidFill>
              </a:rPr>
              <a:t>Professor Doutor Ruy Pereira Camilo Junior</a:t>
            </a:r>
          </a:p>
          <a:p>
            <a:pPr algn="l"/>
            <a:endParaRPr lang="pt-BR" sz="1300" dirty="0">
              <a:solidFill>
                <a:srgbClr val="FFFFFF"/>
              </a:solidFill>
            </a:endParaRPr>
          </a:p>
          <a:p>
            <a:pPr algn="l"/>
            <a:endParaRPr lang="pt-BR" sz="1300" dirty="0">
              <a:solidFill>
                <a:srgbClr val="FFFFFF"/>
              </a:solidFill>
            </a:endParaRPr>
          </a:p>
          <a:p>
            <a:pPr algn="l"/>
            <a:endParaRPr lang="pt-BR" sz="1300" dirty="0">
              <a:solidFill>
                <a:srgbClr val="FFFFFF"/>
              </a:solidFill>
            </a:endParaRPr>
          </a:p>
          <a:p>
            <a:pPr algn="l"/>
            <a:endParaRPr lang="pt-BR" sz="1300" dirty="0">
              <a:solidFill>
                <a:srgbClr val="FFFFFF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4DC2661-E2D0-E347-9725-6CB9C4F7AD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362" y="1128713"/>
            <a:ext cx="5956560" cy="2914649"/>
          </a:xfrm>
        </p:spPr>
        <p:txBody>
          <a:bodyPr>
            <a:normAutofit fontScale="90000"/>
          </a:bodyPr>
          <a:lstStyle/>
          <a:p>
            <a:pPr algn="l"/>
            <a:r>
              <a:rPr lang="pt-BR" sz="2000" dirty="0">
                <a:solidFill>
                  <a:srgbClr val="FFFFFF"/>
                </a:solidFill>
              </a:rPr>
              <a:t>O mercado como ordem resultante da ação, mas não do desígnio humano. O preço como etiqueta da escassez. Diagrama do fluxo circular. Microeconomia como estudo das decisões dos agentes econômicos e suas interações. Diferença da macroeconomia. Alguns conceitos fundamentais: Custo de oportunidade. O paradoxo do diamante e a análise marginal. Incentivos e análise de </a:t>
            </a:r>
            <a:r>
              <a:rPr lang="pt-BR" sz="2000" dirty="0" err="1">
                <a:solidFill>
                  <a:srgbClr val="FFFFFF"/>
                </a:solidFill>
              </a:rPr>
              <a:t>custo-beneficio</a:t>
            </a:r>
            <a:r>
              <a:rPr lang="pt-BR" sz="2000" dirty="0">
                <a:solidFill>
                  <a:srgbClr val="FFFFFF"/>
                </a:solidFill>
              </a:rPr>
              <a:t>. Eficiência </a:t>
            </a:r>
            <a:r>
              <a:rPr lang="pt-BR" sz="2000" dirty="0" err="1">
                <a:solidFill>
                  <a:srgbClr val="FFFFFF"/>
                </a:solidFill>
              </a:rPr>
              <a:t>alocativa</a:t>
            </a:r>
            <a:r>
              <a:rPr lang="pt-BR" sz="2000" dirty="0">
                <a:solidFill>
                  <a:srgbClr val="FFFFFF"/>
                </a:solidFill>
              </a:rPr>
              <a:t>. Eficiência de Pareto e de </a:t>
            </a:r>
            <a:r>
              <a:rPr lang="pt-BR" sz="2000" dirty="0" err="1">
                <a:solidFill>
                  <a:srgbClr val="FFFFFF"/>
                </a:solidFill>
              </a:rPr>
              <a:t>Kaldor</a:t>
            </a:r>
            <a:r>
              <a:rPr lang="pt-BR" sz="2000" dirty="0">
                <a:solidFill>
                  <a:srgbClr val="FFFFFF"/>
                </a:solidFill>
              </a:rPr>
              <a:t>-Hicks. O natal é eficiente? </a:t>
            </a:r>
            <a:r>
              <a:rPr lang="pt-BR" sz="2000" i="1" dirty="0" err="1">
                <a:solidFill>
                  <a:srgbClr val="FFFFFF"/>
                </a:solidFill>
              </a:rPr>
              <a:t>Scroogenomics</a:t>
            </a:r>
            <a:r>
              <a:rPr lang="pt-BR" sz="2000" dirty="0">
                <a:solidFill>
                  <a:srgbClr val="FFFFFF"/>
                </a:solidFill>
              </a:rPr>
              <a:t>. Limites ético-jurídicos do mercado: Um Mercado para bebês?</a:t>
            </a:r>
            <a:br>
              <a:rPr lang="pt-BR" sz="1400" dirty="0">
                <a:solidFill>
                  <a:srgbClr val="FFFFFF"/>
                </a:solidFill>
              </a:rPr>
            </a:br>
            <a:endParaRPr lang="pt-BR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007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75E3D2-37E2-4F4B-9FAF-7957D41C0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Em um mercado competitivo, preço não é vontade...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187FA50-D8C8-A14E-AFA3-EF4444EA3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Os agentes são </a:t>
            </a:r>
            <a:r>
              <a:rPr lang="pt-BR" dirty="0" err="1"/>
              <a:t>price-takers</a:t>
            </a:r>
            <a:r>
              <a:rPr lang="pt-BR" dirty="0"/>
              <a:t>, não </a:t>
            </a:r>
            <a:r>
              <a:rPr lang="pt-BR" dirty="0" err="1"/>
              <a:t>price-makers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65829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511F2D-7DC8-7C40-86F0-A3AA699A7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pt-BR" dirty="0"/>
              <a:t>Diagrama do fluxo circular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CE92EC-E3DB-3219-2BFD-52BE0F65B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O </a:t>
            </a:r>
            <a:r>
              <a:rPr lang="en-US" sz="2000" dirty="0" err="1"/>
              <a:t>dinheiro</a:t>
            </a:r>
            <a:r>
              <a:rPr lang="en-US" sz="2000" dirty="0"/>
              <a:t>  </a:t>
            </a:r>
            <a:r>
              <a:rPr lang="en-US" sz="2000" dirty="0" err="1"/>
              <a:t>circula</a:t>
            </a:r>
            <a:r>
              <a:rPr lang="en-US" sz="2000" dirty="0"/>
              <a:t> no </a:t>
            </a:r>
            <a:r>
              <a:rPr lang="en-US" sz="2000" dirty="0" err="1"/>
              <a:t>sentido</a:t>
            </a:r>
            <a:r>
              <a:rPr lang="en-US" sz="2000" dirty="0"/>
              <a:t> </a:t>
            </a:r>
            <a:r>
              <a:rPr lang="en-US" sz="2000" dirty="0" err="1"/>
              <a:t>contrário</a:t>
            </a:r>
            <a:r>
              <a:rPr lang="en-US" sz="2000" dirty="0"/>
              <a:t> dos bens, no mercado de </a:t>
            </a:r>
            <a:r>
              <a:rPr lang="en-US" sz="2000" dirty="0" err="1"/>
              <a:t>produtos</a:t>
            </a:r>
            <a:r>
              <a:rPr lang="en-US" sz="2000" dirty="0"/>
              <a:t>. E </a:t>
            </a:r>
            <a:r>
              <a:rPr lang="en-US" sz="2000" dirty="0" err="1"/>
              <a:t>é</a:t>
            </a:r>
            <a:r>
              <a:rPr lang="en-US" sz="2000" dirty="0"/>
              <a:t> a </a:t>
            </a:r>
            <a:r>
              <a:rPr lang="en-US" sz="2000" dirty="0" err="1"/>
              <a:t>contrapartida</a:t>
            </a:r>
            <a:r>
              <a:rPr lang="en-US" sz="2000" dirty="0"/>
              <a:t> do </a:t>
            </a:r>
            <a:r>
              <a:rPr lang="en-US" sz="2000" dirty="0" err="1"/>
              <a:t>trabalho</a:t>
            </a:r>
            <a:r>
              <a:rPr lang="en-US" sz="2000" dirty="0"/>
              <a:t> e dos </a:t>
            </a:r>
            <a:r>
              <a:rPr lang="en-US" sz="2000" dirty="0" err="1"/>
              <a:t>demais</a:t>
            </a:r>
            <a:r>
              <a:rPr lang="en-US" sz="2000" dirty="0"/>
              <a:t> </a:t>
            </a:r>
            <a:r>
              <a:rPr lang="en-US" sz="2000" dirty="0" err="1"/>
              <a:t>fatores</a:t>
            </a:r>
            <a:r>
              <a:rPr lang="en-US" sz="2000" dirty="0"/>
              <a:t> de </a:t>
            </a:r>
            <a:r>
              <a:rPr lang="en-US" sz="2000" dirty="0" err="1"/>
              <a:t>produçao</a:t>
            </a:r>
            <a:r>
              <a:rPr lang="en-US" sz="2000" dirty="0"/>
              <a:t>, no mercado de </a:t>
            </a:r>
            <a:r>
              <a:rPr lang="en-US" sz="2000" dirty="0" err="1"/>
              <a:t>fatores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O </a:t>
            </a:r>
            <a:r>
              <a:rPr lang="en-US" sz="2000" dirty="0" err="1"/>
              <a:t>dinheiro</a:t>
            </a:r>
            <a:r>
              <a:rPr lang="en-US" sz="2000" dirty="0"/>
              <a:t> </a:t>
            </a:r>
            <a:r>
              <a:rPr lang="en-US" sz="2000" dirty="0" err="1"/>
              <a:t>é</a:t>
            </a:r>
            <a:r>
              <a:rPr lang="en-US" sz="2000" dirty="0"/>
              <a:t> o </a:t>
            </a:r>
            <a:r>
              <a:rPr lang="en-US" sz="2000" dirty="0" err="1"/>
              <a:t>sangue</a:t>
            </a:r>
            <a:r>
              <a:rPr lang="en-US" sz="2000" dirty="0"/>
              <a:t> do Sistema.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Quesnay, </a:t>
            </a:r>
            <a:r>
              <a:rPr lang="en-US" sz="2000" dirty="0" err="1"/>
              <a:t>autor</a:t>
            </a:r>
            <a:r>
              <a:rPr lang="en-US" sz="2000" dirty="0"/>
              <a:t> do Tableau </a:t>
            </a:r>
            <a:r>
              <a:rPr lang="en-US" sz="2000" dirty="0" err="1"/>
              <a:t>Économique</a:t>
            </a:r>
            <a:r>
              <a:rPr lang="en-US" sz="2000" dirty="0"/>
              <a:t>, era medico.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C66547D9-B834-414B-B359-11C5B6CCA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098" y="807593"/>
            <a:ext cx="5500858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98770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864E9F4-0D7C-5448-97E9-3E07B8736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pt-BR" sz="5400"/>
              <a:t>A economia é a ciência da escassez....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0FA453-AB80-0F49-A660-B0B222E91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r>
              <a:rPr lang="pt-BR" sz="2200" dirty="0"/>
              <a:t>Carlyle: Uma ciência lúgubre (</a:t>
            </a:r>
            <a:r>
              <a:rPr lang="pt-BR" sz="2200" i="1" dirty="0" err="1"/>
              <a:t>dismal</a:t>
            </a:r>
            <a:r>
              <a:rPr lang="pt-BR" sz="2200" i="1" dirty="0"/>
              <a:t> </a:t>
            </a:r>
            <a:r>
              <a:rPr lang="pt-BR" sz="2200" i="1" dirty="0" err="1"/>
              <a:t>science</a:t>
            </a:r>
            <a:r>
              <a:rPr lang="pt-BR" sz="2200" dirty="0"/>
              <a:t>)</a:t>
            </a:r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r>
              <a:rPr lang="pt-BR" sz="2200" dirty="0"/>
              <a:t>Lionel Robbins: “</a:t>
            </a:r>
            <a:r>
              <a:rPr lang="pt-BR" sz="2200" b="1" dirty="0"/>
              <a:t>A economia é a ciência que estuda o comportamento humano como uma relação entre fins e meios escassos que têm usos alternativos¨.</a:t>
            </a:r>
          </a:p>
          <a:p>
            <a:pPr marL="0" indent="0">
              <a:buNone/>
            </a:pPr>
            <a:endParaRPr lang="pt-BR" sz="2200" b="1" dirty="0"/>
          </a:p>
          <a:p>
            <a:pPr marL="0" indent="0">
              <a:buNone/>
            </a:pPr>
            <a:r>
              <a:rPr lang="pt-BR" sz="2200" dirty="0"/>
              <a:t>Paul Krugman: ¨A economia é um conjunto de histórias sobre o que as pessoas fazem¨.</a:t>
            </a:r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r>
              <a:rPr lang="pt-BR" sz="2200" dirty="0"/>
              <a:t>Os consumidores têm de tomar decisões todo o tempo, pois não podem comprar tudo. Os produtores têm de decidir o que colocaram no mercado, e em que quantidade (e </a:t>
            </a:r>
            <a:r>
              <a:rPr lang="pt-BR" sz="2200"/>
              <a:t>ou preço).</a:t>
            </a:r>
            <a:endParaRPr lang="pt-BR" sz="2200" dirty="0"/>
          </a:p>
          <a:p>
            <a:pPr marL="0" indent="0">
              <a:buNone/>
            </a:pPr>
            <a:endParaRPr lang="pt-BR" sz="22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3AF165D-5B16-6743-BCA5-E4560FEC6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7052" y="619514"/>
            <a:ext cx="2051031" cy="280948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9860B89-B38C-2949-8323-BD99C9810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7052" y="3880202"/>
            <a:ext cx="2138708" cy="280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58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9E1680-FBF4-BF4A-B149-07665112E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Segundo várias tradições religiosas, abundância só em outra vida...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C9432B6F-3F1B-314C-B05F-7494B1AB7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0353" y="1825625"/>
            <a:ext cx="553129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75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C7ED677-C8C5-DC4D-A6B7-00C525372B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88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281CA36-241E-DD4A-9E11-10FD1843D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pt-BR" sz="3400" dirty="0">
                <a:solidFill>
                  <a:srgbClr val="FFFFFF"/>
                </a:solidFill>
              </a:rPr>
              <a:t>Então, o que é microeconomia?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9EB9EBF-770A-3448-9F7F-5760398DF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Autofit/>
          </a:bodyPr>
          <a:lstStyle/>
          <a:p>
            <a:r>
              <a:rPr lang="pt-BR" sz="2400" dirty="0">
                <a:solidFill>
                  <a:srgbClr val="FFFFFF"/>
                </a:solidFill>
              </a:rPr>
              <a:t>Estudo das decisões dos </a:t>
            </a:r>
            <a:r>
              <a:rPr lang="pt-BR" sz="2400" dirty="0" err="1">
                <a:solidFill>
                  <a:srgbClr val="FFFFFF"/>
                </a:solidFill>
              </a:rPr>
              <a:t>indíviduos</a:t>
            </a:r>
            <a:r>
              <a:rPr lang="pt-BR" sz="2400" dirty="0">
                <a:solidFill>
                  <a:srgbClr val="FFFFFF"/>
                </a:solidFill>
              </a:rPr>
              <a:t>, empresas e governos, e das interações entre elas.</a:t>
            </a:r>
          </a:p>
          <a:p>
            <a:endParaRPr lang="pt-BR" sz="2400" dirty="0">
              <a:solidFill>
                <a:srgbClr val="FFFFFF"/>
              </a:solidFill>
            </a:endParaRPr>
          </a:p>
          <a:p>
            <a:r>
              <a:rPr lang="pt-BR" sz="2400" dirty="0">
                <a:solidFill>
                  <a:srgbClr val="FFFFFF"/>
                </a:solidFill>
              </a:rPr>
              <a:t>Ajuda a entender a ¨Máquina do Mundo¨:¨essa total explicação da vida, esse nexo primeiro e singular¨ (Drummond)</a:t>
            </a:r>
          </a:p>
          <a:p>
            <a:pPr marL="0" indent="0">
              <a:buNone/>
            </a:pPr>
            <a:endParaRPr lang="pt-BR" sz="2400" dirty="0">
              <a:solidFill>
                <a:srgbClr val="FFFFFF"/>
              </a:solidFill>
            </a:endParaRPr>
          </a:p>
          <a:p>
            <a:r>
              <a:rPr lang="pt-BR" sz="2400" dirty="0">
                <a:solidFill>
                  <a:srgbClr val="FFFFFF"/>
                </a:solidFill>
              </a:rPr>
              <a:t>Sua diferença em relação à macroeconomia. MACRO  cuida de agregados, vendo o sistema econômico como um todo: PIB, desemprego, inflação, juros. É o campo do pensamento de Keynes.</a:t>
            </a:r>
          </a:p>
        </p:txBody>
      </p:sp>
    </p:spTree>
    <p:extLst>
      <p:ext uri="{BB962C8B-B14F-4D97-AF65-F5344CB8AC3E}">
        <p14:creationId xmlns:p14="http://schemas.microsoft.com/office/powerpoint/2010/main" val="3432628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FDBB3D8-7FCE-774E-B837-E997CD8EF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 algn="just"/>
            <a:r>
              <a:rPr lang="pt-BR" sz="2800" dirty="0"/>
              <a:t>Como tomamos decisões econômicas?</a:t>
            </a:r>
            <a:br>
              <a:rPr lang="pt-BR" sz="2800" dirty="0"/>
            </a:br>
            <a:r>
              <a:rPr lang="pt-BR" sz="2800" dirty="0"/>
              <a:t>Entendendo a ideia do objetivo de  </a:t>
            </a:r>
            <a:r>
              <a:rPr lang="pt-BR" sz="3200" b="1" dirty="0"/>
              <a:t>¨maximização de utilidade</a:t>
            </a:r>
            <a:r>
              <a:rPr lang="pt-BR" sz="2800" dirty="0"/>
              <a:t>¨ nas escolhas.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8A0CB8A-F333-CB49-A2F9-657E6BA24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pt-BR" sz="2200" dirty="0"/>
          </a:p>
          <a:p>
            <a:pPr marL="0" indent="0" algn="ctr">
              <a:buNone/>
            </a:pPr>
            <a:endParaRPr lang="pt-BR" sz="3200" dirty="0"/>
          </a:p>
          <a:p>
            <a:pPr marL="0" indent="0" algn="ctr">
              <a:buNone/>
            </a:pPr>
            <a:endParaRPr lang="pt-BR" sz="3200" dirty="0"/>
          </a:p>
          <a:p>
            <a:pPr marL="0" indent="0" algn="ctr">
              <a:buNone/>
            </a:pPr>
            <a:r>
              <a:rPr lang="pt-BR" sz="3200" dirty="0"/>
              <a:t>Por que você fica feliz quanto compra para si um presente no Shopping?</a:t>
            </a:r>
          </a:p>
        </p:txBody>
      </p:sp>
      <p:pic>
        <p:nvPicPr>
          <p:cNvPr id="4" name="Imagem 3" descr="Cozinha de restaurante&#10;&#10;Descrição gerada automaticamente com confiança baixa">
            <a:extLst>
              <a:ext uri="{FF2B5EF4-FFF2-40B4-BE49-F238E27FC236}">
                <a16:creationId xmlns:a16="http://schemas.microsoft.com/office/drawing/2014/main" id="{4EF3CE32-F7F3-334C-981F-32E8C416FF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06" r="16573" b="-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85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id="{23A58148-D452-4F6F-A2FE-EED968DE1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86463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2463DA0-3E9C-8A47-B53B-889FA6223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24" y="3433763"/>
            <a:ext cx="3197013" cy="2743200"/>
          </a:xfrm>
        </p:spPr>
        <p:txBody>
          <a:bodyPr anchor="t">
            <a:normAutofit/>
          </a:bodyPr>
          <a:lstStyle/>
          <a:p>
            <a:pPr algn="ctr"/>
            <a:r>
              <a:rPr lang="pt-BR" sz="3000" dirty="0">
                <a:solidFill>
                  <a:schemeClr val="bg1"/>
                </a:solidFill>
              </a:rPr>
              <a:t>Ninguém celebra </a:t>
            </a:r>
            <a:r>
              <a:rPr lang="pt-BR" sz="3000" b="1" dirty="0">
                <a:solidFill>
                  <a:schemeClr val="bg1"/>
                </a:solidFill>
              </a:rPr>
              <a:t>livremente</a:t>
            </a:r>
            <a:r>
              <a:rPr lang="pt-BR" sz="3000" dirty="0">
                <a:solidFill>
                  <a:schemeClr val="bg1"/>
                </a:solidFill>
              </a:rPr>
              <a:t> um contrato para voluntariamente pior sua situação...</a:t>
            </a:r>
          </a:p>
        </p:txBody>
      </p:sp>
      <p:pic>
        <p:nvPicPr>
          <p:cNvPr id="7" name="Graphic 6" descr="Venn Diagram">
            <a:extLst>
              <a:ext uri="{FF2B5EF4-FFF2-40B4-BE49-F238E27FC236}">
                <a16:creationId xmlns:a16="http://schemas.microsoft.com/office/drawing/2014/main" id="{B9534F47-8623-6C9E-E2C5-A5448AEF4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2271" y="2122544"/>
            <a:ext cx="914400" cy="914400"/>
          </a:xfrm>
          <a:prstGeom prst="rect">
            <a:avLst/>
          </a:prstGeom>
        </p:spPr>
      </p:pic>
      <p:sp>
        <p:nvSpPr>
          <p:cNvPr id="21" name="Espaço Reservado para Conteúdo 2">
            <a:extLst>
              <a:ext uri="{FF2B5EF4-FFF2-40B4-BE49-F238E27FC236}">
                <a16:creationId xmlns:a16="http://schemas.microsoft.com/office/drawing/2014/main" id="{55C14AB3-015F-8442-AC4F-247D46AE7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0719" y="641615"/>
            <a:ext cx="7289799" cy="5533496"/>
          </a:xfrm>
        </p:spPr>
        <p:txBody>
          <a:bodyPr anchor="ctr">
            <a:normAutofit/>
          </a:bodyPr>
          <a:lstStyle/>
          <a:p>
            <a:r>
              <a:rPr lang="pt-BR" sz="1800" dirty="0"/>
              <a:t>Há uma superávit recíproco em qualquer intercâmbio. As duas partes ganham (embora possa variar a divisão entre elas do ganho do contrato).</a:t>
            </a:r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r>
              <a:rPr lang="pt-BR" sz="1800" dirty="0"/>
              <a:t>Vendedor quer vender acima de 100 reais.</a:t>
            </a:r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r>
              <a:rPr lang="pt-BR" sz="1800" dirty="0"/>
              <a:t>Comprador aceita pagar no máximo 150 reais (é a avaliação subjetiva que dá ao bem)</a:t>
            </a:r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r>
              <a:rPr lang="pt-BR" sz="1800" dirty="0"/>
              <a:t>Nesta faixa (entre 100 e 150), o negócio poderá ser celebrado. As duas partes ganham. </a:t>
            </a:r>
            <a:r>
              <a:rPr lang="pt-BR" sz="1800" b="1" dirty="0"/>
              <a:t>EXISTEM GANHOS RECÍPROCOS DO COMÉRCIO</a:t>
            </a:r>
            <a:r>
              <a:rPr lang="pt-BR" sz="1800" dirty="0"/>
              <a:t>. O fato da outra parte ganhar não é sinônimo de prejuízo para mim (não é um JOGO DE SOMA ZERO).</a:t>
            </a:r>
          </a:p>
          <a:p>
            <a:pPr marL="0" indent="0">
              <a:buNone/>
            </a:pPr>
            <a:endParaRPr lang="pt-BR" sz="1800" dirty="0"/>
          </a:p>
          <a:p>
            <a:r>
              <a:rPr lang="pt-BR" sz="1800" dirty="0"/>
              <a:t>Mas atenção: a  divisão do superávit do negócio entre elas pode depender da capacidade de negociação e das circunstâncias de cada uma delas.</a:t>
            </a:r>
          </a:p>
        </p:txBody>
      </p:sp>
    </p:spTree>
    <p:extLst>
      <p:ext uri="{BB962C8B-B14F-4D97-AF65-F5344CB8AC3E}">
        <p14:creationId xmlns:p14="http://schemas.microsoft.com/office/powerpoint/2010/main" val="4089498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EB62FE6-2B07-5442-81F5-7FCEBE3AC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1" b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F316F8A-FC67-F646-9EE8-56F945F2D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pt-BR" sz="4000"/>
              <a:t>Scroogenomics, de Joel Waldfogel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EE88EB-005A-2F4E-B6EA-560638CCB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 lnSpcReduction="10000"/>
          </a:bodyPr>
          <a:lstStyle/>
          <a:p>
            <a:r>
              <a:rPr lang="pt-BR" sz="2200" dirty="0"/>
              <a:t>Já a situação dos presentes de natal não gera um aumento de utilidade, mas uma perda de valor. Pessoa que recebe o presente, em média, pagaria apenas 82 por cento do seu valor se fosse compra-lo.</a:t>
            </a:r>
          </a:p>
          <a:p>
            <a:r>
              <a:rPr lang="pt-BR" sz="2200" dirty="0"/>
              <a:t>Ocorre que a pessoa que presenteia não conhece bem os gostos da que vai receber o presente (isso ocorre principalmente quando há diferença de idade).</a:t>
            </a:r>
          </a:p>
          <a:p>
            <a:r>
              <a:rPr lang="pt-BR" sz="2200" dirty="0"/>
              <a:t>Isso significa que 18% dos 66 bilhões de dólares gastos nos EUA no natal são destruídos.</a:t>
            </a:r>
          </a:p>
          <a:p>
            <a:r>
              <a:rPr lang="pt-BR" sz="2200" dirty="0"/>
              <a:t>Como pessoas tem constrangimento social de dar dinheiro, inventou-se vale-presente</a:t>
            </a:r>
          </a:p>
          <a:p>
            <a:pPr marL="0" indent="0">
              <a:buNone/>
            </a:pP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3779780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2639D32-4D6C-9642-BAA7-6ECCC3A4B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</a:rPr>
              <a:t>INCENTIVOS: Cenouras e bastões (</a:t>
            </a:r>
            <a:r>
              <a:rPr lang="pt-BR" dirty="0" err="1">
                <a:solidFill>
                  <a:schemeClr val="bg1"/>
                </a:solidFill>
              </a:rPr>
              <a:t>carrots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and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sticks</a:t>
            </a:r>
            <a:r>
              <a:rPr lang="pt-BR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772095D-A3B3-F84C-B65B-37D99F8DF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288833"/>
            <a:ext cx="4800600" cy="371157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sz="2000" dirty="0">
                <a:solidFill>
                  <a:schemeClr val="bg1"/>
                </a:solidFill>
              </a:rPr>
              <a:t>O ser humano é movido a INCENTIVOS....</a:t>
            </a:r>
          </a:p>
          <a:p>
            <a:pPr marL="0" indent="0">
              <a:buNone/>
            </a:pPr>
            <a:endParaRPr lang="pt-BR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sz="2000" dirty="0">
                <a:solidFill>
                  <a:schemeClr val="bg1"/>
                </a:solidFill>
              </a:rPr>
              <a:t>Quase sempre, quando as coisas ¨dão ruim¨, houve um estruturas de incentivos errada.</a:t>
            </a:r>
          </a:p>
          <a:p>
            <a:pPr marL="0" indent="0">
              <a:buNone/>
            </a:pPr>
            <a:endParaRPr lang="pt-BR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sz="2000" dirty="0">
                <a:solidFill>
                  <a:schemeClr val="bg1"/>
                </a:solidFill>
              </a:rPr>
              <a:t>Um dos papeis do direito é estabelecer incentivos, legais ou contratuais, para melhorar o bem estar individual ou social.</a:t>
            </a:r>
          </a:p>
          <a:p>
            <a:pPr marL="0" indent="0">
              <a:buNone/>
            </a:pPr>
            <a:endParaRPr lang="pt-BR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sz="2000" dirty="0">
                <a:solidFill>
                  <a:schemeClr val="bg1"/>
                </a:solidFill>
              </a:rPr>
              <a:t>Ian Ayres: para emagrecer, doação a entidades odiosas...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6DAF399-9F32-A043-8F4C-17993302B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976" y="369913"/>
            <a:ext cx="1971073" cy="27845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37D624F-7748-CF47-BD24-6D6C6EC69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661" y="3778525"/>
            <a:ext cx="3588640" cy="268801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90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8902E0-749C-0F4F-A432-03A3D1737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Algumas situações de incentivos.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7C9B26-B752-7341-B1E7-A479A0ED9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Fiquem tranquilos: todos vocês terão nota dez ao final do semestre!</a:t>
            </a:r>
          </a:p>
          <a:p>
            <a:endParaRPr lang="pt-BR" dirty="0"/>
          </a:p>
          <a:p>
            <a:r>
              <a:rPr lang="pt-BR" dirty="0"/>
              <a:t>Penas mais altas para o tráfico de drogas têm reduzido o poder dos grandes carteis criminosos?</a:t>
            </a:r>
          </a:p>
        </p:txBody>
      </p:sp>
    </p:spTree>
    <p:extLst>
      <p:ext uri="{BB962C8B-B14F-4D97-AF65-F5344CB8AC3E}">
        <p14:creationId xmlns:p14="http://schemas.microsoft.com/office/powerpoint/2010/main" val="2880818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5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0B1CE3D-8F96-0C45-A174-77EE42F7B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Por que e para que </a:t>
            </a:r>
            <a:r>
              <a:rPr lang="en-US" sz="2800" dirty="0" err="1">
                <a:solidFill>
                  <a:srgbClr val="FFFFFF"/>
                </a:solidFill>
              </a:rPr>
              <a:t>estudar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microeconomia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na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faculdade</a:t>
            </a:r>
            <a:r>
              <a:rPr lang="en-US" sz="2800" dirty="0">
                <a:solidFill>
                  <a:srgbClr val="FFFFFF"/>
                </a:solidFill>
              </a:rPr>
              <a:t> de </a:t>
            </a:r>
            <a:r>
              <a:rPr lang="en-US" sz="2800" dirty="0" err="1">
                <a:solidFill>
                  <a:srgbClr val="FFFFFF"/>
                </a:solidFill>
              </a:rPr>
              <a:t>direito</a:t>
            </a:r>
            <a:r>
              <a:rPr lang="en-US" sz="2800" dirty="0">
                <a:solidFill>
                  <a:srgbClr val="FFFFFF"/>
                </a:solidFill>
              </a:rPr>
              <a:t>? 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DD79EE2-64A1-7A48-90AD-4F9454364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31" r="11767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20496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814435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E9CF91B-9505-7945-AC7C-099AAF363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3700">
                <a:solidFill>
                  <a:srgbClr val="FFFFFF"/>
                </a:solidFill>
              </a:rPr>
              <a:t>Duas amigas conversando: entendendo custos de oportunidade....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CD835AF-262E-5647-A4AA-84903ED999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55" r="-1" b="11155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97DED9-1E7D-3243-9F09-93803B2E0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Tx/>
              <a:buChar char="-"/>
            </a:pPr>
            <a:r>
              <a:rPr lang="en-US" dirty="0">
                <a:solidFill>
                  <a:srgbClr val="FFFFFF"/>
                </a:solidFill>
              </a:rPr>
              <a:t>O </a:t>
            </a:r>
            <a:r>
              <a:rPr lang="en-US" dirty="0" err="1">
                <a:solidFill>
                  <a:srgbClr val="FFFFFF"/>
                </a:solidFill>
              </a:rPr>
              <a:t>seu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namorado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é</a:t>
            </a:r>
            <a:r>
              <a:rPr lang="en-US" dirty="0">
                <a:solidFill>
                  <a:srgbClr val="FFFFFF"/>
                </a:solidFill>
              </a:rPr>
              <a:t> legal?</a:t>
            </a:r>
          </a:p>
          <a:p>
            <a:pPr>
              <a:buFontTx/>
              <a:buChar char="-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-"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- </a:t>
            </a:r>
            <a:r>
              <a:rPr lang="en-US" dirty="0" err="1">
                <a:solidFill>
                  <a:srgbClr val="FFFFFF"/>
                </a:solidFill>
              </a:rPr>
              <a:t>Comparando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ele</a:t>
            </a:r>
            <a:r>
              <a:rPr lang="en-US" dirty="0">
                <a:solidFill>
                  <a:srgbClr val="FFFFFF"/>
                </a:solidFill>
              </a:rPr>
              <a:t> com </a:t>
            </a:r>
            <a:r>
              <a:rPr lang="en-US" dirty="0" err="1">
                <a:solidFill>
                  <a:srgbClr val="FFFFFF"/>
                </a:solidFill>
              </a:rPr>
              <a:t>quem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3267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preto e branco de homem em pé&#10;&#10;Descrição gerada automaticamente com confiança baixa">
            <a:extLst>
              <a:ext uri="{FF2B5EF4-FFF2-40B4-BE49-F238E27FC236}">
                <a16:creationId xmlns:a16="http://schemas.microsoft.com/office/drawing/2014/main" id="{AF8A2F73-01AC-FC4E-A2C6-D4A0DE77B5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84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46513B5-6872-364F-954D-22390F80A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pt-BR" sz="3600"/>
              <a:t>Custo de oportunidade.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F0D5F49-A6A6-5147-A6F2-3E977A178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800" dirty="0"/>
          </a:p>
          <a:p>
            <a:pPr marL="0" indent="0" algn="ctr">
              <a:buNone/>
            </a:pPr>
            <a:r>
              <a:rPr lang="pt-BR" sz="2400" dirty="0"/>
              <a:t>Cada escolha que fazemos implica renunciar a uma alternativa. </a:t>
            </a:r>
          </a:p>
          <a:p>
            <a:pPr marL="0" indent="0">
              <a:buNone/>
            </a:pP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2731525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094BF0-5452-1D4A-B7C1-9AB38CAD3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pt-BR" sz="3700"/>
              <a:t>Economistas adoram dizer isso...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B572012-8D05-ED44-82A1-F75596054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pt-BR" sz="3200" b="1" dirty="0"/>
          </a:p>
          <a:p>
            <a:pPr marL="0" indent="0" algn="ctr">
              <a:buNone/>
            </a:pPr>
            <a:r>
              <a:rPr lang="pt-BR" sz="3200" b="1" dirty="0"/>
              <a:t>NÃO HÁ ALMOÇO GRÁTIS!</a:t>
            </a:r>
          </a:p>
          <a:p>
            <a:pPr marL="0" indent="0">
              <a:buNone/>
            </a:pPr>
            <a:endParaRPr lang="pt-BR" sz="2000" dirty="0"/>
          </a:p>
          <a:p>
            <a:pPr marL="0" indent="0" algn="ctr">
              <a:buNone/>
            </a:pPr>
            <a:r>
              <a:rPr lang="pt-BR" sz="2000" dirty="0"/>
              <a:t>TUDO NA VIDA TEM UM CUSTO! </a:t>
            </a:r>
          </a:p>
          <a:p>
            <a:pPr marL="0" indent="0" algn="ctr">
              <a:buNone/>
            </a:pPr>
            <a:endParaRPr lang="pt-BR" sz="2000" dirty="0"/>
          </a:p>
          <a:p>
            <a:pPr marL="0" indent="0" algn="ctr">
              <a:buNone/>
            </a:pPr>
            <a:r>
              <a:rPr lang="pt-BR" sz="2000" dirty="0"/>
              <a:t>Custo não é só dinheiro, mas também tempo. Por isso as lojas de conveniência podem cobrar mais caro que os supermercados.</a:t>
            </a:r>
          </a:p>
          <a:p>
            <a:pPr marL="0" indent="0" algn="ctr">
              <a:buNone/>
            </a:pPr>
            <a:endParaRPr lang="pt-BR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F3374A7F-69E2-4045-8F32-F58C0EFEF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111345"/>
            <a:ext cx="6019331" cy="46320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95806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D8B0F2-4B1F-2649-A6C3-9B1225822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3578"/>
            <a:ext cx="4595071" cy="1645501"/>
          </a:xfrm>
        </p:spPr>
        <p:txBody>
          <a:bodyPr>
            <a:normAutofit/>
          </a:bodyPr>
          <a:lstStyle/>
          <a:p>
            <a:r>
              <a:rPr lang="pt-BR" dirty="0"/>
              <a:t>Qual o custo de oportunidade?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DAEB41-9574-B943-8818-258487AA0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8467"/>
            <a:ext cx="4595071" cy="3628495"/>
          </a:xfrm>
        </p:spPr>
        <p:txBody>
          <a:bodyPr>
            <a:normAutofit/>
          </a:bodyPr>
          <a:lstStyle/>
          <a:p>
            <a:endParaRPr lang="pt-BR" sz="2000" dirty="0"/>
          </a:p>
          <a:p>
            <a:r>
              <a:rPr lang="pt-BR" sz="2000" dirty="0"/>
              <a:t>De assistir uma série na </a:t>
            </a:r>
            <a:r>
              <a:rPr lang="pt-BR" sz="2000" dirty="0" err="1"/>
              <a:t>netflix</a:t>
            </a:r>
            <a:r>
              <a:rPr lang="pt-BR" sz="2000" dirty="0"/>
              <a:t>?</a:t>
            </a:r>
          </a:p>
          <a:p>
            <a:endParaRPr lang="pt-BR" sz="2000" dirty="0"/>
          </a:p>
          <a:p>
            <a:r>
              <a:rPr lang="pt-BR" sz="2000" dirty="0"/>
              <a:t>De deixar fechado um apartamento que herdamos?</a:t>
            </a:r>
          </a:p>
          <a:p>
            <a:endParaRPr lang="pt-BR" sz="2000" dirty="0"/>
          </a:p>
          <a:p>
            <a:r>
              <a:rPr lang="pt-BR" sz="2000" dirty="0"/>
              <a:t>De você estudar na USP? Por que Mark </a:t>
            </a:r>
            <a:r>
              <a:rPr lang="pt-BR" sz="2000" dirty="0" err="1"/>
              <a:t>Zuckerberg</a:t>
            </a:r>
            <a:r>
              <a:rPr lang="pt-BR" sz="2000" dirty="0"/>
              <a:t> não se formou em Harvard?</a:t>
            </a:r>
          </a:p>
          <a:p>
            <a:endParaRPr lang="pt-BR" sz="2000" dirty="0"/>
          </a:p>
          <a:p>
            <a:endParaRPr lang="pt-BR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0618AA5-A3FD-1340-BAB7-630784F4B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328" y="723578"/>
            <a:ext cx="2636898" cy="175473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76679E0-E31C-0047-A406-2D84FB7ED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539" y="734526"/>
            <a:ext cx="2637342" cy="173283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4956AC2-41C2-2349-9D0C-5C8F9B112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034" y="3796452"/>
            <a:ext cx="5233931" cy="255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90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4A8B7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B09E58D-D823-C44D-AA2C-056FB03EF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pt-BR" dirty="0">
                <a:solidFill>
                  <a:srgbClr val="FFFFFF"/>
                </a:solidFill>
              </a:rPr>
              <a:t>O paradoxo do diamante e da água: a análise marginal</a:t>
            </a:r>
          </a:p>
        </p:txBody>
      </p:sp>
      <p:pic>
        <p:nvPicPr>
          <p:cNvPr id="4" name="Imagem 3" descr="Tigela de vidro&#10;&#10;Descrição gerada automaticamente com confiança baixa">
            <a:extLst>
              <a:ext uri="{FF2B5EF4-FFF2-40B4-BE49-F238E27FC236}">
                <a16:creationId xmlns:a16="http://schemas.microsoft.com/office/drawing/2014/main" id="{9933548C-E884-304E-8FED-9839450B7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52" r="2" b="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A321D04-1AFF-4044-A335-696544FFB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/>
              <a:t>¨Nada é mais útil que a água, mas com ela não conseguimos adquirir quase nada. Um diamante, pelo contrário, não tem quase nenhum valor de uso, mas uma grande quantidade de bens pode ser trocada por ele¨. </a:t>
            </a:r>
          </a:p>
          <a:p>
            <a:pPr marL="0" indent="0" algn="ctr">
              <a:buNone/>
            </a:pPr>
            <a:r>
              <a:rPr lang="pt-BR" dirty="0"/>
              <a:t>Adam Smith</a:t>
            </a:r>
          </a:p>
        </p:txBody>
      </p:sp>
    </p:spTree>
    <p:extLst>
      <p:ext uri="{BB962C8B-B14F-4D97-AF65-F5344CB8AC3E}">
        <p14:creationId xmlns:p14="http://schemas.microsoft.com/office/powerpoint/2010/main" val="2781310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BE9D4C1-24D9-1147-A500-316BE2B56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pt-BR" sz="2500" dirty="0">
                <a:solidFill>
                  <a:schemeClr val="bg1"/>
                </a:solidFill>
              </a:rPr>
              <a:t>A resposta dos marginalistas (Carl </a:t>
            </a:r>
            <a:r>
              <a:rPr lang="pt-BR" sz="2500" dirty="0" err="1">
                <a:solidFill>
                  <a:schemeClr val="bg1"/>
                </a:solidFill>
              </a:rPr>
              <a:t>Menger</a:t>
            </a:r>
            <a:r>
              <a:rPr lang="pt-BR" sz="2500" dirty="0">
                <a:solidFill>
                  <a:schemeClr val="bg1"/>
                </a:solidFill>
              </a:rPr>
              <a:t>, Leon </a:t>
            </a:r>
            <a:r>
              <a:rPr lang="pt-BR" sz="2500" dirty="0" err="1">
                <a:solidFill>
                  <a:schemeClr val="bg1"/>
                </a:solidFill>
              </a:rPr>
              <a:t>Walras</a:t>
            </a:r>
            <a:r>
              <a:rPr lang="pt-BR" sz="2500" dirty="0">
                <a:solidFill>
                  <a:schemeClr val="bg1"/>
                </a:solidFill>
              </a:rPr>
              <a:t>, </a:t>
            </a:r>
            <a:r>
              <a:rPr lang="pt-BR" sz="2500" dirty="0" err="1">
                <a:solidFill>
                  <a:schemeClr val="bg1"/>
                </a:solidFill>
              </a:rPr>
              <a:t>Eugen</a:t>
            </a:r>
            <a:r>
              <a:rPr lang="pt-BR" sz="2500" dirty="0">
                <a:solidFill>
                  <a:schemeClr val="bg1"/>
                </a:solidFill>
              </a:rPr>
              <a:t> </a:t>
            </a:r>
            <a:r>
              <a:rPr lang="pt-BR" sz="2500" dirty="0" err="1">
                <a:solidFill>
                  <a:schemeClr val="bg1"/>
                </a:solidFill>
              </a:rPr>
              <a:t>Böhm-Bawerk</a:t>
            </a:r>
            <a:r>
              <a:rPr lang="pt-BR" sz="25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682E884-A85E-AA4D-9B54-EDB2F043DE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9382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EFD722C-0093-8241-A51B-4F6CEB9247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25569"/>
          <a:stretch/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C2A357A-1C0F-0F4E-9540-05508FD03C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23" r="28599" b="-2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26C27B-BD00-7348-BBF1-BD70729E9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>
            <a:normAutofit fontScale="85000" lnSpcReduction="10000"/>
          </a:bodyPr>
          <a:lstStyle/>
          <a:p>
            <a:r>
              <a:rPr lang="pt-BR" sz="1700" dirty="0">
                <a:solidFill>
                  <a:schemeClr val="bg1">
                    <a:alpha val="80000"/>
                  </a:schemeClr>
                </a:solidFill>
              </a:rPr>
              <a:t>O que define o valor não é a utilidade total da água ou dos diamantes, mas a utilidade marginal, ou seja a utilidade adicionada por cada unidade extra da água ou do diamante.</a:t>
            </a:r>
          </a:p>
          <a:p>
            <a:r>
              <a:rPr lang="pt-BR" sz="1700" dirty="0">
                <a:solidFill>
                  <a:schemeClr val="bg1">
                    <a:alpha val="80000"/>
                  </a:schemeClr>
                </a:solidFill>
              </a:rPr>
              <a:t>Em linguagem simples: QUANDO VOCÊ TEM DEMAIS DE UMA COISA, VOCÊ SE CANSA</a:t>
            </a:r>
          </a:p>
        </p:txBody>
      </p:sp>
    </p:spTree>
    <p:extLst>
      <p:ext uri="{BB962C8B-B14F-4D97-AF65-F5344CB8AC3E}">
        <p14:creationId xmlns:p14="http://schemas.microsoft.com/office/powerpoint/2010/main" val="3046524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14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E643D85-D3BF-1B4F-81A8-1C7B3DD1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Quantas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vezes</a:t>
            </a:r>
            <a:r>
              <a:rPr lang="en-US" sz="3600" dirty="0">
                <a:solidFill>
                  <a:srgbClr val="FFFFFF"/>
                </a:solidFill>
              </a:rPr>
              <a:t> a  </a:t>
            </a:r>
            <a:r>
              <a:rPr lang="en-US" sz="3600" dirty="0" err="1">
                <a:solidFill>
                  <a:srgbClr val="FFFFFF"/>
                </a:solidFill>
              </a:rPr>
              <a:t>criança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vai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andar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na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montanha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russa</a:t>
            </a:r>
            <a:r>
              <a:rPr lang="en-US" sz="36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D1D9B286-7A8F-6A48-BB6E-B4012AD43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231" r="-1" b="115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36363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76AA68-647A-3B46-A726-E3A3CDEEA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As decisões econômicas são baseadas em análises de custo e benefício ¨na margem¨: o valor do acréscimo de uma unidade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03573BF-BBF4-7E49-A664-5CC66A9A6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A maior parte das decisões que tomamos não são do tipo OU OU, mas do tipo QUANTO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Custo marginal: como funcionam os programas de milhagem das companhias aéreas?</a:t>
            </a:r>
          </a:p>
          <a:p>
            <a:endParaRPr lang="pt-BR" dirty="0"/>
          </a:p>
          <a:p>
            <a:r>
              <a:rPr lang="pt-BR" dirty="0"/>
              <a:t>Normalmente os custos marginais vão aumentando. David Ricardo percebeu que, à medida em que a produção de um cereal cresce, terras menos produtivas vão utilizadas. Por isso, uma atividade tem retornos decrescentes, em regra. O preço de equilíbrio é igual ao custo marginal.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Ganho marginal: comprar um livro ou uma roupa? Fazer uma especialização em direito ou em economia após se formar?</a:t>
            </a:r>
          </a:p>
        </p:txBody>
      </p:sp>
    </p:spTree>
    <p:extLst>
      <p:ext uri="{BB962C8B-B14F-4D97-AF65-F5344CB8AC3E}">
        <p14:creationId xmlns:p14="http://schemas.microsoft.com/office/powerpoint/2010/main" val="696507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Color Cover">
            <a:extLst>
              <a:ext uri="{FF2B5EF4-FFF2-40B4-BE49-F238E27FC236}">
                <a16:creationId xmlns:a16="http://schemas.microsoft.com/office/drawing/2014/main" id="{815925C2-A704-4D47-B1C1-3FCA5251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 Cover">
            <a:extLst>
              <a:ext uri="{FF2B5EF4-FFF2-40B4-BE49-F238E27FC236}">
                <a16:creationId xmlns:a16="http://schemas.microsoft.com/office/drawing/2014/main" id="{01D4315C-C23C-4FD3-98DF-08C29E229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6B47BC-43FD-4C91-8BFF-B41B99A8A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064235" cy="6858000"/>
            <a:chOff x="651279" y="598259"/>
            <a:chExt cx="10889442" cy="5680742"/>
          </a:xfrm>
        </p:grpSpPr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13038185-AC3C-4595-945F-25311424C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75D51AA0-C095-4650-A361-B294320BF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C9803799-E887-9F41-BEB1-B2D74F6A3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5129600" cy="5340097"/>
          </a:xfrm>
        </p:spPr>
        <p:txBody>
          <a:bodyPr anchor="ctr">
            <a:normAutofit/>
          </a:bodyPr>
          <a:lstStyle/>
          <a:p>
            <a:r>
              <a:rPr lang="pt-BR" sz="4800">
                <a:solidFill>
                  <a:schemeClr val="bg1"/>
                </a:solidFill>
              </a:rPr>
              <a:t>A análise marginal é um bom argumento para a redistribuição de renda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EED60C7-C328-CF42-A15A-F46BAC9AA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410" y="841247"/>
            <a:ext cx="4484536" cy="534009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pt-BR" dirty="0">
              <a:solidFill>
                <a:schemeClr val="tx2"/>
              </a:solidFill>
            </a:endParaRPr>
          </a:p>
          <a:p>
            <a:r>
              <a:rPr lang="pt-BR" dirty="0" err="1">
                <a:solidFill>
                  <a:schemeClr val="tx2"/>
                </a:solidFill>
              </a:rPr>
              <a:t>R</a:t>
            </a:r>
            <a:r>
              <a:rPr lang="pt-BR" dirty="0">
                <a:solidFill>
                  <a:schemeClr val="tx2"/>
                </a:solidFill>
              </a:rPr>
              <a:t>$ 100 a mais de renda tem pouca utilidade para uma pessoa rica, mas muita para uma pessoa pobre</a:t>
            </a:r>
          </a:p>
        </p:txBody>
      </p:sp>
    </p:spTree>
    <p:extLst>
      <p:ext uri="{BB962C8B-B14F-4D97-AF65-F5344CB8AC3E}">
        <p14:creationId xmlns:p14="http://schemas.microsoft.com/office/powerpoint/2010/main" val="27056155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8DF67618-B87B-4195-8E24-3B126F79F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64960379-9FF9-400A-A8A8-F5AB633FD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491629-AE25-486B-9B22-2CE4EE8F7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218159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590EB173-7DC2-4BE8-BC08-19BC09DBD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0731E2C9-2CF0-48B4-9CEA-35B2199AF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0789826B-7A7A-7B49-9D08-1EFAEFC1F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5129600" cy="5340097"/>
          </a:xfrm>
        </p:spPr>
        <p:txBody>
          <a:bodyPr anchor="ctr">
            <a:normAutofit/>
          </a:bodyPr>
          <a:lstStyle/>
          <a:p>
            <a:r>
              <a:rPr lang="pt-BR" sz="4800">
                <a:solidFill>
                  <a:schemeClr val="bg1"/>
                </a:solidFill>
              </a:rPr>
              <a:t>Eficiência alocativa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7EB3BC49-41C2-A9C1-911E-F3508020C3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9251620"/>
              </p:ext>
            </p:extLst>
          </p:nvPr>
        </p:nvGraphicFramePr>
        <p:xfrm>
          <a:off x="6525628" y="529388"/>
          <a:ext cx="4828172" cy="5651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0638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7D5517-4157-F841-8E2D-F0AB17CE9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Espero que você aprenda economia para: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195812-144F-C943-8403-B20DCF8CA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 err="1"/>
              <a:t>Entender</a:t>
            </a:r>
            <a:r>
              <a:rPr lang="en-US" dirty="0"/>
              <a:t> o </a:t>
            </a:r>
            <a:r>
              <a:rPr lang="en-US" dirty="0" err="1"/>
              <a:t>direito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um Sistema de </a:t>
            </a:r>
            <a:r>
              <a:rPr lang="en-US" dirty="0" err="1"/>
              <a:t>incentivos</a:t>
            </a:r>
            <a:r>
              <a:rPr lang="en-US" dirty="0"/>
              <a:t> e </a:t>
            </a:r>
            <a:r>
              <a:rPr lang="en-US" dirty="0" err="1"/>
              <a:t>desicentivos</a:t>
            </a:r>
            <a:r>
              <a:rPr lang="en-US" dirty="0"/>
              <a:t>, </a:t>
            </a:r>
            <a:r>
              <a:rPr lang="en-US" dirty="0" err="1"/>
              <a:t>voltados</a:t>
            </a:r>
            <a:r>
              <a:rPr lang="en-US" dirty="0"/>
              <a:t> a </a:t>
            </a:r>
            <a:r>
              <a:rPr lang="en-US" dirty="0" err="1"/>
              <a:t>dirigir</a:t>
            </a:r>
            <a:r>
              <a:rPr lang="en-US" dirty="0"/>
              <a:t> o </a:t>
            </a:r>
            <a:r>
              <a:rPr lang="en-US" dirty="0" err="1"/>
              <a:t>comportamento</a:t>
            </a:r>
            <a:r>
              <a:rPr lang="en-US" dirty="0"/>
              <a:t> </a:t>
            </a:r>
            <a:r>
              <a:rPr lang="en-US" dirty="0" err="1"/>
              <a:t>humano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 Ter </a:t>
            </a:r>
            <a:r>
              <a:rPr lang="en-US" dirty="0" err="1"/>
              <a:t>instrumentos</a:t>
            </a:r>
            <a:r>
              <a:rPr lang="en-US" dirty="0"/>
              <a:t> para </a:t>
            </a:r>
            <a:r>
              <a:rPr lang="en-US" dirty="0" err="1"/>
              <a:t>compreender</a:t>
            </a:r>
            <a:r>
              <a:rPr lang="en-US" dirty="0"/>
              <a:t> </a:t>
            </a:r>
            <a:r>
              <a:rPr lang="en-US" dirty="0" err="1"/>
              <a:t>contexto</a:t>
            </a:r>
            <a:r>
              <a:rPr lang="en-US" dirty="0"/>
              <a:t> </a:t>
            </a:r>
            <a:r>
              <a:rPr lang="en-US" dirty="0" err="1"/>
              <a:t>fático</a:t>
            </a:r>
            <a:r>
              <a:rPr lang="en-US" dirty="0"/>
              <a:t> do </a:t>
            </a:r>
            <a:r>
              <a:rPr lang="en-US" dirty="0" err="1"/>
              <a:t>direito</a:t>
            </a:r>
            <a:r>
              <a:rPr lang="en-US" dirty="0"/>
              <a:t>, e </a:t>
            </a:r>
            <a:r>
              <a:rPr lang="en-US" dirty="0" err="1"/>
              <a:t>enxergar</a:t>
            </a:r>
            <a:r>
              <a:rPr lang="en-US" dirty="0"/>
              <a:t> as </a:t>
            </a:r>
            <a:r>
              <a:rPr lang="en-US" dirty="0" err="1"/>
              <a:t>consequências</a:t>
            </a:r>
            <a:r>
              <a:rPr lang="en-US" dirty="0"/>
              <a:t> de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aplicação</a:t>
            </a:r>
            <a:r>
              <a:rPr lang="en-US" dirty="0"/>
              <a:t> (</a:t>
            </a:r>
            <a:r>
              <a:rPr lang="en-US" dirty="0" err="1"/>
              <a:t>sem</a:t>
            </a:r>
            <a:r>
              <a:rPr lang="en-US" dirty="0"/>
              <a:t> no </a:t>
            </a:r>
            <a:r>
              <a:rPr lang="en-US" dirty="0" err="1"/>
              <a:t>entanto</a:t>
            </a:r>
            <a:r>
              <a:rPr lang="en-US" dirty="0"/>
              <a:t> </a:t>
            </a:r>
            <a:r>
              <a:rPr lang="en-US" dirty="0" err="1"/>
              <a:t>cair</a:t>
            </a:r>
            <a:r>
              <a:rPr lang="en-US" dirty="0"/>
              <a:t> no </a:t>
            </a:r>
            <a:r>
              <a:rPr lang="en-US" dirty="0" err="1"/>
              <a:t>consequencialismo</a:t>
            </a:r>
            <a:r>
              <a:rPr lang="en-US" dirty="0"/>
              <a:t>).</a:t>
            </a:r>
          </a:p>
          <a:p>
            <a:pPr>
              <a:spcAft>
                <a:spcPts val="600"/>
              </a:spcAft>
            </a:pPr>
            <a:r>
              <a:rPr lang="en-US" dirty="0" err="1"/>
              <a:t>Ajudar</a:t>
            </a:r>
            <a:r>
              <a:rPr lang="en-US" dirty="0"/>
              <a:t> a </a:t>
            </a:r>
            <a:r>
              <a:rPr lang="en-US" dirty="0" err="1"/>
              <a:t>calibrar</a:t>
            </a:r>
            <a:r>
              <a:rPr lang="en-US" dirty="0"/>
              <a:t> o </a:t>
            </a:r>
            <a:r>
              <a:rPr lang="en-US" dirty="0" err="1"/>
              <a:t>direito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aplicação</a:t>
            </a:r>
            <a:r>
              <a:rPr lang="en-US" dirty="0"/>
              <a:t>, </a:t>
            </a:r>
            <a:r>
              <a:rPr lang="en-US" dirty="0" err="1"/>
              <a:t>ou</a:t>
            </a:r>
            <a:r>
              <a:rPr lang="en-US" dirty="0"/>
              <a:t> a </a:t>
            </a:r>
            <a:r>
              <a:rPr lang="en-US" dirty="0" err="1"/>
              <a:t>reformá</a:t>
            </a:r>
            <a:r>
              <a:rPr lang="en-US" dirty="0"/>
              <a:t>-lo, para que  realize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objetivo</a:t>
            </a:r>
            <a:r>
              <a:rPr lang="en-US" dirty="0"/>
              <a:t> (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função</a:t>
            </a:r>
            <a:r>
              <a:rPr lang="en-US" dirty="0"/>
              <a:t> </a:t>
            </a:r>
            <a:r>
              <a:rPr lang="en-US" dirty="0" err="1"/>
              <a:t>econômica</a:t>
            </a:r>
            <a:r>
              <a:rPr lang="en-US" dirty="0"/>
              <a:t>).</a:t>
            </a:r>
          </a:p>
          <a:p>
            <a:pPr>
              <a:spcAft>
                <a:spcPts val="600"/>
              </a:spcAft>
            </a:pPr>
            <a:r>
              <a:rPr lang="en-US" dirty="0"/>
              <a:t>Dar </a:t>
            </a:r>
            <a:r>
              <a:rPr lang="en-US" dirty="0" err="1"/>
              <a:t>conteúdo</a:t>
            </a:r>
            <a:r>
              <a:rPr lang="en-US" dirty="0"/>
              <a:t> a </a:t>
            </a:r>
            <a:r>
              <a:rPr lang="en-US" dirty="0" err="1"/>
              <a:t>conceitos</a:t>
            </a:r>
            <a:r>
              <a:rPr lang="en-US" dirty="0"/>
              <a:t> </a:t>
            </a:r>
            <a:r>
              <a:rPr lang="en-US" dirty="0" err="1"/>
              <a:t>indeterminados</a:t>
            </a:r>
            <a:r>
              <a:rPr lang="en-US" dirty="0"/>
              <a:t> de </a:t>
            </a:r>
            <a:r>
              <a:rPr lang="en-US" dirty="0" err="1"/>
              <a:t>natureza</a:t>
            </a:r>
            <a:r>
              <a:rPr lang="en-US" dirty="0"/>
              <a:t> </a:t>
            </a:r>
            <a:r>
              <a:rPr lang="en-US" dirty="0" err="1"/>
              <a:t>econômica</a:t>
            </a:r>
            <a:r>
              <a:rPr lang="en-US" dirty="0"/>
              <a:t> </a:t>
            </a:r>
            <a:r>
              <a:rPr lang="en-US" dirty="0" err="1"/>
              <a:t>postos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lei.</a:t>
            </a:r>
          </a:p>
          <a:p>
            <a:pPr>
              <a:spcAft>
                <a:spcPts val="600"/>
              </a:spcAft>
            </a:pPr>
            <a:r>
              <a:rPr lang="en-US" dirty="0" err="1"/>
              <a:t>Ajudar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fundamentação</a:t>
            </a:r>
            <a:r>
              <a:rPr lang="en-US" dirty="0"/>
              <a:t> das </a:t>
            </a:r>
            <a:r>
              <a:rPr lang="en-US" dirty="0" err="1"/>
              <a:t>decisões</a:t>
            </a:r>
            <a:r>
              <a:rPr lang="en-US" dirty="0"/>
              <a:t> </a:t>
            </a:r>
            <a:r>
              <a:rPr lang="en-US" dirty="0" err="1"/>
              <a:t>jurídicas</a:t>
            </a:r>
            <a:r>
              <a:rPr lang="en-US" dirty="0"/>
              <a:t>: o </a:t>
            </a:r>
            <a:r>
              <a:rPr lang="en-US" dirty="0" err="1"/>
              <a:t>Direito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um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autônomo</a:t>
            </a:r>
            <a:r>
              <a:rPr lang="en-US" dirty="0"/>
              <a:t>, mas </a:t>
            </a:r>
            <a:r>
              <a:rPr lang="en-US" dirty="0" err="1"/>
              <a:t>aberto</a:t>
            </a:r>
            <a:r>
              <a:rPr lang="en-US" dirty="0"/>
              <a:t> a </a:t>
            </a:r>
            <a:r>
              <a:rPr lang="en-US" dirty="0" err="1"/>
              <a:t>argumentos</a:t>
            </a:r>
            <a:r>
              <a:rPr lang="en-US" dirty="0"/>
              <a:t> de </a:t>
            </a:r>
            <a:r>
              <a:rPr lang="en-US" dirty="0" err="1"/>
              <a:t>outras</a:t>
            </a:r>
            <a:r>
              <a:rPr lang="en-US" dirty="0"/>
              <a:t> </a:t>
            </a:r>
            <a:r>
              <a:rPr lang="en-US" dirty="0" err="1"/>
              <a:t>ciências</a:t>
            </a:r>
            <a:r>
              <a:rPr lang="en-US" dirty="0"/>
              <a:t>,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quais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¨</a:t>
            </a:r>
            <a:r>
              <a:rPr lang="en-US" dirty="0" err="1"/>
              <a:t>juridificados</a:t>
            </a:r>
            <a:r>
              <a:rPr lang="en-US" dirty="0"/>
              <a:t>¨. Jamais, no </a:t>
            </a:r>
            <a:r>
              <a:rPr lang="en-US" dirty="0" err="1"/>
              <a:t>entanto</a:t>
            </a:r>
            <a:r>
              <a:rPr lang="en-US" dirty="0"/>
              <a:t>, </a:t>
            </a:r>
            <a:r>
              <a:rPr lang="en-US" dirty="0" err="1"/>
              <a:t>podem</a:t>
            </a:r>
            <a:r>
              <a:rPr lang="en-US" dirty="0"/>
              <a:t> </a:t>
            </a:r>
            <a:r>
              <a:rPr lang="en-US" dirty="0" err="1"/>
              <a:t>substituir</a:t>
            </a:r>
            <a:r>
              <a:rPr lang="en-US" dirty="0"/>
              <a:t> a </a:t>
            </a:r>
            <a:r>
              <a:rPr lang="en-US" dirty="0" err="1"/>
              <a:t>legalidade</a:t>
            </a:r>
            <a:r>
              <a:rPr lang="en-US" dirty="0"/>
              <a:t> e a </a:t>
            </a:r>
            <a:r>
              <a:rPr lang="en-US" dirty="0" err="1"/>
              <a:t>segurança</a:t>
            </a:r>
            <a:r>
              <a:rPr lang="en-US" dirty="0"/>
              <a:t> </a:t>
            </a:r>
            <a:r>
              <a:rPr lang="en-US" dirty="0" err="1"/>
              <a:t>jurídica</a:t>
            </a:r>
            <a:r>
              <a:rPr lang="en-US" dirty="0"/>
              <a:t>.</a:t>
            </a:r>
          </a:p>
          <a:p>
            <a:pPr>
              <a:spcAft>
                <a:spcPts val="600"/>
              </a:spcAft>
            </a:pPr>
            <a:r>
              <a:rPr lang="en-US" dirty="0" err="1"/>
              <a:t>Olhar</a:t>
            </a:r>
            <a:r>
              <a:rPr lang="en-US" dirty="0"/>
              <a:t> as </a:t>
            </a:r>
            <a:r>
              <a:rPr lang="en-US" dirty="0" err="1"/>
              <a:t>questoes</a:t>
            </a:r>
            <a:r>
              <a:rPr lang="en-US" dirty="0"/>
              <a:t> </a:t>
            </a:r>
            <a:r>
              <a:rPr lang="en-US" dirty="0" err="1"/>
              <a:t>jurídicas</a:t>
            </a:r>
            <a:r>
              <a:rPr lang="en-US" dirty="0"/>
              <a:t> sob </a:t>
            </a:r>
            <a:r>
              <a:rPr lang="en-US" dirty="0" err="1"/>
              <a:t>prisma</a:t>
            </a:r>
            <a:r>
              <a:rPr lang="en-US" dirty="0"/>
              <a:t> novo: </a:t>
            </a:r>
            <a:r>
              <a:rPr lang="en-US" i="1" dirty="0"/>
              <a:t>law and economics</a:t>
            </a:r>
            <a:r>
              <a:rPr lang="en-US" dirty="0"/>
              <a:t> </a:t>
            </a:r>
            <a:r>
              <a:rPr lang="en-US" dirty="0" err="1"/>
              <a:t>inova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ramos</a:t>
            </a:r>
            <a:r>
              <a:rPr lang="en-US" dirty="0"/>
              <a:t> do </a:t>
            </a:r>
            <a:r>
              <a:rPr lang="en-US" dirty="0" err="1"/>
              <a:t>direito</a:t>
            </a:r>
            <a:r>
              <a:rPr lang="en-US" dirty="0"/>
              <a:t>: penal, </a:t>
            </a:r>
            <a:r>
              <a:rPr lang="en-US" dirty="0" err="1"/>
              <a:t>processo</a:t>
            </a:r>
            <a:r>
              <a:rPr lang="en-US" dirty="0"/>
              <a:t> e </a:t>
            </a:r>
            <a:r>
              <a:rPr lang="en-US" dirty="0" err="1"/>
              <a:t>até</a:t>
            </a:r>
            <a:r>
              <a:rPr lang="en-US" dirty="0"/>
              <a:t> </a:t>
            </a:r>
            <a:r>
              <a:rPr lang="en-US" dirty="0" err="1"/>
              <a:t>história</a:t>
            </a:r>
            <a:r>
              <a:rPr lang="en-US" dirty="0"/>
              <a:t> do </a:t>
            </a:r>
            <a:r>
              <a:rPr lang="en-US" dirty="0" err="1"/>
              <a:t>direito</a:t>
            </a:r>
            <a:r>
              <a:rPr lang="en-US" dirty="0"/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8215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9507538-EC62-6443-8327-8BD21BF90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Como uma economista elogia o namorado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73CB7C4-A351-BB4B-B1EC-3EBBA51D3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3406" y="640080"/>
            <a:ext cx="6916396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32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Color Cover">
            <a:extLst>
              <a:ext uri="{FF2B5EF4-FFF2-40B4-BE49-F238E27FC236}">
                <a16:creationId xmlns:a16="http://schemas.microsoft.com/office/drawing/2014/main" id="{815925C2-A704-4D47-B1C1-3FCA5251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olor Cover">
            <a:extLst>
              <a:ext uri="{FF2B5EF4-FFF2-40B4-BE49-F238E27FC236}">
                <a16:creationId xmlns:a16="http://schemas.microsoft.com/office/drawing/2014/main" id="{01D4315C-C23C-4FD3-98DF-08C29E229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6B47BC-43FD-4C91-8BFF-B41B99A8A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064235" cy="6858000"/>
            <a:chOff x="651279" y="598259"/>
            <a:chExt cx="10889442" cy="5680742"/>
          </a:xfrm>
        </p:grpSpPr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13038185-AC3C-4595-945F-25311424C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75D51AA0-C095-4650-A361-B294320BF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BD4D444C-6952-AE4F-9304-14BBA2AD4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5129600" cy="5340097"/>
          </a:xfrm>
        </p:spPr>
        <p:txBody>
          <a:bodyPr anchor="ctr">
            <a:normAutofit/>
          </a:bodyPr>
          <a:lstStyle/>
          <a:p>
            <a:r>
              <a:rPr lang="pt-BR" sz="4800">
                <a:solidFill>
                  <a:schemeClr val="bg1"/>
                </a:solidFill>
              </a:rPr>
              <a:t>Eficiência de Kaldor-Hicks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1DFC68B-A6B7-9549-B159-B36F10641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410" y="841247"/>
            <a:ext cx="4484536" cy="534009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pt-BR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pt-BR" sz="1800" dirty="0">
                <a:solidFill>
                  <a:schemeClr val="tx2"/>
                </a:solidFill>
              </a:rPr>
              <a:t>Por este critério, é possível continuar modificando a alocação de bens, desde que o ganho para a parte beneficiada seja maior do que a perda para a parte prejudicada</a:t>
            </a:r>
          </a:p>
          <a:p>
            <a:pPr marL="0" indent="0">
              <a:buNone/>
            </a:pPr>
            <a:endParaRPr lang="pt-BR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480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07E07BD-E0DD-ED4A-8611-C7A7F7481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pt-BR" sz="4100"/>
              <a:t>Eficiência alocativa não tem a ver com justiça ou distribuição equitativa</a:t>
            </a:r>
          </a:p>
        </p:txBody>
      </p:sp>
      <p:cxnSp>
        <p:nvCxnSpPr>
          <p:cNvPr id="28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445371E-407F-1744-A06A-81007DF59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r>
              <a:rPr lang="pt-BR" sz="2200"/>
              <a:t>Não seria pareto-eficiente uma mudança que tirasse Us$1 de Warren Buffett para dar a um mendigo</a:t>
            </a:r>
          </a:p>
          <a:p>
            <a:endParaRPr lang="pt-BR" sz="2200"/>
          </a:p>
          <a:p>
            <a:r>
              <a:rPr lang="pt-BR" sz="2200"/>
              <a:t>Exemplo de Paul Krugman. Vagas para gestantes  e deficientes em estacionamentos talvez não sejam muito eficientes (é comum vê-las vazias, quando o shopping está cheio), mas são necessárias.</a:t>
            </a:r>
          </a:p>
        </p:txBody>
      </p:sp>
    </p:spTree>
    <p:extLst>
      <p:ext uri="{BB962C8B-B14F-4D97-AF65-F5344CB8AC3E}">
        <p14:creationId xmlns:p14="http://schemas.microsoft.com/office/powerpoint/2010/main" val="29693241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6294494-422A-1140-AA79-4D6F7194A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pt-BR" sz="4200"/>
              <a:t>Curiosa argumentação econômica para manter a decisão de processos de reintegração e posse e usucapião.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1EBF542-5FEF-114E-BC62-A90411439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pt-BR" sz="2200" i="1"/>
          </a:p>
          <a:p>
            <a:pPr marL="0" indent="0">
              <a:buNone/>
            </a:pPr>
            <a:r>
              <a:rPr lang="pt-BR" sz="2200" i="1"/>
              <a:t>¨as decisões judiciais em ambos os processos são adequadas e eficientes, estabelecendo entre as partes uma situação de equilíbrio [ótimo de Pareto]. Ou seja, nenhum dos envolvidos pode buscar maior benefício para si sem aumentar o custo [prejuízo] dos demais envolvidos</a:t>
            </a:r>
            <a:r>
              <a:rPr lang="pt-BR" sz="2200"/>
              <a:t>”.¨</a:t>
            </a:r>
            <a:r>
              <a:rPr lang="pt-BR" sz="2200" i="1"/>
              <a:t> </a:t>
            </a:r>
            <a:r>
              <a:rPr lang="pt-BR" sz="2200"/>
              <a:t>	TJRS, 20ª Câmara Cível, Apelação Cível nº 70051118800 RS, rel. Des. Rubem Duarte, julgado em 19 de dezembro de 2012.</a:t>
            </a:r>
          </a:p>
          <a:p>
            <a:pPr marL="0" indent="0">
              <a:buNone/>
            </a:pPr>
            <a:endParaRPr lang="pt-BR" sz="2200"/>
          </a:p>
        </p:txBody>
      </p:sp>
    </p:spTree>
    <p:extLst>
      <p:ext uri="{BB962C8B-B14F-4D97-AF65-F5344CB8AC3E}">
        <p14:creationId xmlns:p14="http://schemas.microsoft.com/office/powerpoint/2010/main" val="1966649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9" name="Rectangle 70">
            <a:extLst>
              <a:ext uri="{FF2B5EF4-FFF2-40B4-BE49-F238E27FC236}">
                <a16:creationId xmlns:a16="http://schemas.microsoft.com/office/drawing/2014/main" id="{873DDF9D-E27C-4E23-A1E8-CA352535F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" y="-10138"/>
            <a:ext cx="121920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Rectangle 72">
            <a:extLst>
              <a:ext uri="{FF2B5EF4-FFF2-40B4-BE49-F238E27FC236}">
                <a16:creationId xmlns:a16="http://schemas.microsoft.com/office/drawing/2014/main" id="{4C6B5652-C661-4C58-B937-F0F490F7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B936867-6407-43FB-9DE6-1B0879D0C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E727953-13DA-9144-A5D9-6EB5328D9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06" r="18573" b="2"/>
          <a:stretch/>
        </p:blipFill>
        <p:spPr>
          <a:xfrm>
            <a:off x="8331957" y="-10138"/>
            <a:ext cx="3860043" cy="3457378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ACD0B258-678B-4A8C-894F-848AF24A1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F003F3F-F118-41D2-AA3F-74DB0D197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C8D58395-74AF-401A-AF2F-76B6FCF71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26C017E-D8BD-FD48-9280-BF62A0430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65" y="457201"/>
            <a:ext cx="3020560" cy="3588870"/>
          </a:xfrm>
        </p:spPr>
        <p:txBody>
          <a:bodyPr anchor="b">
            <a:normAutofit/>
          </a:bodyPr>
          <a:lstStyle/>
          <a:p>
            <a:pPr algn="r"/>
            <a:r>
              <a:rPr lang="pt-BR" sz="4000">
                <a:solidFill>
                  <a:srgbClr val="FFFFFF"/>
                </a:solidFill>
              </a:rPr>
              <a:t>Limites éticos do mercado. </a:t>
            </a:r>
            <a:br>
              <a:rPr lang="pt-BR" sz="4000">
                <a:solidFill>
                  <a:srgbClr val="FFFFFF"/>
                </a:solidFill>
              </a:rPr>
            </a:br>
            <a:endParaRPr lang="pt-BR" sz="4000">
              <a:solidFill>
                <a:srgbClr val="FFFFFF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8F4558-A0FE-5844-A6E2-1CFF98BC0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9246" y="669363"/>
            <a:ext cx="3142472" cy="5534211"/>
          </a:xfrm>
        </p:spPr>
        <p:txBody>
          <a:bodyPr anchor="ctr">
            <a:normAutofit fontScale="92500" lnSpcReduction="10000"/>
          </a:bodyPr>
          <a:lstStyle/>
          <a:p>
            <a:r>
              <a:rPr lang="pt-BR" sz="2000" dirty="0"/>
              <a:t>O que você acha da proposta de Richard </a:t>
            </a:r>
            <a:r>
              <a:rPr lang="pt-BR" sz="2000" dirty="0" err="1"/>
              <a:t>Posner</a:t>
            </a:r>
            <a:r>
              <a:rPr lang="pt-BR" sz="2000" dirty="0"/>
              <a:t>, em The </a:t>
            </a:r>
            <a:r>
              <a:rPr lang="pt-BR" sz="2000" dirty="0" err="1"/>
              <a:t>Economics</a:t>
            </a:r>
            <a:r>
              <a:rPr lang="pt-BR" sz="2000" dirty="0"/>
              <a:t> </a:t>
            </a:r>
            <a:r>
              <a:rPr lang="pt-BR" sz="2000" dirty="0" err="1"/>
              <a:t>of</a:t>
            </a:r>
            <a:r>
              <a:rPr lang="pt-BR" sz="2000" dirty="0"/>
              <a:t> Babies </a:t>
            </a:r>
            <a:r>
              <a:rPr lang="pt-BR" sz="2000" dirty="0" err="1"/>
              <a:t>Shortage</a:t>
            </a:r>
            <a:r>
              <a:rPr lang="pt-BR" sz="2000" dirty="0"/>
              <a:t>? Um mercado para bebês?</a:t>
            </a:r>
          </a:p>
          <a:p>
            <a:endParaRPr lang="pt-BR" sz="2000" dirty="0"/>
          </a:p>
          <a:p>
            <a:pPr marL="0" indent="0">
              <a:buNone/>
            </a:pPr>
            <a:r>
              <a:rPr lang="pt-BR" sz="2000" dirty="0"/>
              <a:t>Tentativa de aplicar princípios econômicos para a regulação de outras esferas da vida social (imperialismo da economia)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 err="1"/>
              <a:t>Posner</a:t>
            </a:r>
            <a:r>
              <a:rPr lang="pt-BR" sz="2000" dirty="0"/>
              <a:t> constata que há pais esperando crianças para adoção, e crianças esperando anos em orfanatos, para afirmar ineficiência do monopólio do procedimento, e defender um ¨livre mercado¨, que já ocorre por baixo dos panos, às vezes.</a:t>
            </a:r>
          </a:p>
          <a:p>
            <a:endParaRPr lang="pt-BR" sz="2000" dirty="0"/>
          </a:p>
          <a:p>
            <a:pPr marL="0" indent="0">
              <a:buNone/>
            </a:pPr>
            <a:endParaRPr lang="pt-BR" sz="2000" dirty="0"/>
          </a:p>
        </p:txBody>
      </p:sp>
      <p:pic>
        <p:nvPicPr>
          <p:cNvPr id="1026" name="Picture 2" descr="British 'baby shortage' could lead to economic decline, says thinktank |  Childcare | The Guardian">
            <a:extLst>
              <a:ext uri="{FF2B5EF4-FFF2-40B4-BE49-F238E27FC236}">
                <a16:creationId xmlns:a16="http://schemas.microsoft.com/office/drawing/2014/main" id="{9EC522D7-F7B6-CE4E-92B0-8B7AD44FD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" r="-1" b="9506"/>
          <a:stretch/>
        </p:blipFill>
        <p:spPr bwMode="auto">
          <a:xfrm>
            <a:off x="8331957" y="3420897"/>
            <a:ext cx="3860043" cy="343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0672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1C95AF3C-8EFA-E945-853E-C15449B1B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0053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3A55410-2014-4D47-A94F-503A3D688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Qual deve ser o preço da água após a tragédia do litoral norte?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0647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6D9B5D-4542-5248-A1FD-9B9EE4B2C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pt-BR" sz="3600"/>
              <a:t>Um exemplo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38B8E14-B17A-5C49-9129-8B05DD6AE8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40" b="11690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B1296D0-67EA-5348-A0E8-56DFA5E45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pt-BR" sz="1800"/>
          </a:p>
          <a:p>
            <a:pPr marL="0" indent="0">
              <a:buNone/>
            </a:pPr>
            <a:endParaRPr lang="pt-BR" sz="1800"/>
          </a:p>
          <a:p>
            <a:pPr marL="0" indent="0">
              <a:buNone/>
            </a:pPr>
            <a:r>
              <a:rPr lang="pt-BR" sz="1800"/>
              <a:t>Um município deve ter o poder de proibir o funcionamento do UBER em seu território?</a:t>
            </a:r>
          </a:p>
        </p:txBody>
      </p:sp>
    </p:spTree>
    <p:extLst>
      <p:ext uri="{BB962C8B-B14F-4D97-AF65-F5344CB8AC3E}">
        <p14:creationId xmlns:p14="http://schemas.microsoft.com/office/powerpoint/2010/main" val="2501208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6814DD-342A-A145-9FF4-4A6A1C53B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Acordão do STF na ADPF 449, em 2019, sobre aplicativos de transporte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BAB9B6-18A9-B14C-B208-8E0EAFE20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endParaRPr lang="pt-BR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 A literatura do tema assenta que,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verbis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“não há teoria ou conjunto de evidências aceitos que atribuam benefícios sociais à regulação que limite a entrada e a competição de preços” (POSNER, Richard A. "The Social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Costs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Monopoly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Regulation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 In: The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Journal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Political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Vol. 83, No. 4 (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Aug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1975), pp. 807-828). Em idêntico prisma: SHLEIFER, Andrei. The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Enforcement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Theory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Regulation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(The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Failure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Judges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Rise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Regulators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Cambridge: The MIT Press, 2012. p. 18; GELLHORN, Walter. “The Abuse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Occupational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Licensing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In: 44 U. Chi. L. Rev. 6 1976-1977. </a:t>
            </a:r>
          </a:p>
          <a:p>
            <a:pPr marL="0" indent="0" algn="just">
              <a:buNone/>
            </a:pP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 A evolução tecnológica é capaz de superar problemas econômicos que tradicionalmente justificaram intervenções regulatórias, sendo exemplo a sensível redução de custos de transação e assimetria de informação por aplicativos de transporte individual privado, tornando despicienda a padronização dos serviços de táxi pelo poder público. Literatura: MACKAAY,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Ejan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Law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Economics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Civil Law Systems .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Cheltenham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Edward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Elgar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2013. 17. Os benefícios gerados aos consumidores pela atuação de aplicativos de transporte individual de passageiros são documentados na literatura especializada, que aponta, mediante métodos de pesquisa empírica, expressivo excedente do consumidor (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consumer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surplus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consistente na diferença entre o benefício marginal na aquisição de um bem ou serviço e o valor efetivamente pago por ele, a partir da interação entre a curva de demanda e o preço de mercado, por isso que a proibição da operação desses serviços alcança efeito inverso ao objetivo de defesa do consumidor imposto pelos artigos 5º, XXXII, e 170, V, da Constituição.</a:t>
            </a:r>
          </a:p>
        </p:txBody>
      </p:sp>
    </p:spTree>
    <p:extLst>
      <p:ext uri="{BB962C8B-B14F-4D97-AF65-F5344CB8AC3E}">
        <p14:creationId xmlns:p14="http://schemas.microsoft.com/office/powerpoint/2010/main" val="4225807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F3710E7-5CB4-DA43-B07B-0CFCB62F6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Uma decisão do TRF SP em matéria Tributária...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2084292-3FDF-6144-8A9B-4670D2FD3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5080" y="640080"/>
            <a:ext cx="6133047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47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1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576A83C0-0E63-E449-B828-D1328A90F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50000"/>
          </a:blip>
          <a:srcRect t="7064" r="-1" b="8644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7DB593EA-57D2-0C46-862A-1F16B23AC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dirty="0">
                <a:solidFill>
                  <a:srgbClr val="FFFFFF"/>
                </a:solidFill>
              </a:rPr>
              <a:t>O que </a:t>
            </a:r>
            <a:r>
              <a:rPr lang="en-US" sz="6600" dirty="0" err="1">
                <a:solidFill>
                  <a:srgbClr val="FFFFFF"/>
                </a:solidFill>
              </a:rPr>
              <a:t>é</a:t>
            </a:r>
            <a:r>
              <a:rPr lang="en-US" sz="6600" dirty="0">
                <a:solidFill>
                  <a:srgbClr val="FFFFFF"/>
                </a:solidFill>
              </a:rPr>
              <a:t> mercado?</a:t>
            </a:r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75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afé preto em uma xícara branca em uma mesa de madeira">
            <a:extLst>
              <a:ext uri="{FF2B5EF4-FFF2-40B4-BE49-F238E27FC236}">
                <a16:creationId xmlns:a16="http://schemas.microsoft.com/office/drawing/2014/main" id="{D97D469E-4910-2DCC-F0E0-24CD96862F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249E546-273E-0046-AF49-732F29644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 err="1">
                <a:solidFill>
                  <a:srgbClr val="FFFFFF"/>
                </a:solidFill>
              </a:rPr>
              <a:t>Desculpe</a:t>
            </a:r>
            <a:r>
              <a:rPr lang="en-US" sz="6000" dirty="0">
                <a:solidFill>
                  <a:srgbClr val="FFFFFF"/>
                </a:solidFill>
              </a:rPr>
              <a:t>: </a:t>
            </a:r>
            <a:r>
              <a:rPr lang="en-US" sz="6000" dirty="0" err="1">
                <a:solidFill>
                  <a:srgbClr val="FFFFFF"/>
                </a:solidFill>
              </a:rPr>
              <a:t>hoje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não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tem</a:t>
            </a:r>
            <a:r>
              <a:rPr lang="en-US" sz="6000" dirty="0">
                <a:solidFill>
                  <a:srgbClr val="FFFFFF"/>
                </a:solidFill>
              </a:rPr>
              <a:t> café!</a:t>
            </a:r>
          </a:p>
        </p:txBody>
      </p:sp>
    </p:spTree>
    <p:extLst>
      <p:ext uri="{BB962C8B-B14F-4D97-AF65-F5344CB8AC3E}">
        <p14:creationId xmlns:p14="http://schemas.microsoft.com/office/powerpoint/2010/main" val="15325630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1F28DB-E0BE-B743-8414-F82694A42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Como funciona a complexa rede do mercado?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5FAC9C8-AAD2-464B-9E21-892E7B29D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pt-BR" dirty="0"/>
          </a:p>
          <a:p>
            <a:r>
              <a:rPr lang="pt-BR" dirty="0"/>
              <a:t>A </a:t>
            </a:r>
            <a:r>
              <a:rPr lang="pt-BR" b="1" dirty="0"/>
              <a:t>informação chave </a:t>
            </a:r>
            <a:r>
              <a:rPr lang="pt-BR" dirty="0"/>
              <a:t>à disposição dos agentes é o </a:t>
            </a:r>
            <a:r>
              <a:rPr lang="pt-BR" b="1" dirty="0"/>
              <a:t>PREÇO</a:t>
            </a:r>
            <a:r>
              <a:rPr lang="pt-BR" dirty="0"/>
              <a:t>.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O preço é uma ETIQUETA DE ESCASSEZ, um sinal de quão desejado é o produto ou serviço. Não faz sentido reclamar: QUE RESTAURANTE CARO!</a:t>
            </a:r>
          </a:p>
          <a:p>
            <a:endParaRPr lang="pt-BR" dirty="0"/>
          </a:p>
          <a:p>
            <a:r>
              <a:rPr lang="pt-BR" dirty="0"/>
              <a:t>Exemplo: falta de máscaras no início da pandemia.</a:t>
            </a:r>
          </a:p>
          <a:p>
            <a:endParaRPr lang="pt-BR" dirty="0"/>
          </a:p>
          <a:p>
            <a:r>
              <a:rPr lang="pt-BR" dirty="0"/>
              <a:t>Incentivos de mercado levaram a desenvolvimento de vacinas em tempo recorde.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579665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414ac8-549e-4ca5-81e3-16b3f3eb5c24">
      <Terms xmlns="http://schemas.microsoft.com/office/infopath/2007/PartnerControls"/>
    </lcf76f155ced4ddcb4097134ff3c332f>
    <TaxCatchAll xmlns="ebba5f7d-3b76-4a58-9735-74f0064eafb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5DFEBCE2E50B4B8EF365B1600A6302" ma:contentTypeVersion="15" ma:contentTypeDescription="Crie um novo documento." ma:contentTypeScope="" ma:versionID="0103d65d0e737d692b676c872728f369">
  <xsd:schema xmlns:xsd="http://www.w3.org/2001/XMLSchema" xmlns:xs="http://www.w3.org/2001/XMLSchema" xmlns:p="http://schemas.microsoft.com/office/2006/metadata/properties" xmlns:ns2="4c414ac8-549e-4ca5-81e3-16b3f3eb5c24" xmlns:ns3="ebba5f7d-3b76-4a58-9735-74f0064eafba" targetNamespace="http://schemas.microsoft.com/office/2006/metadata/properties" ma:root="true" ma:fieldsID="7e923275e42780db4afb5e008224c4d8" ns2:_="" ns3:_="">
    <xsd:import namespace="4c414ac8-549e-4ca5-81e3-16b3f3eb5c24"/>
    <xsd:import namespace="ebba5f7d-3b76-4a58-9735-74f0064eaf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14ac8-549e-4ca5-81e3-16b3f3eb5c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eb74ff96-4672-4cf9-94f6-964b0040e3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ba5f7d-3b76-4a58-9735-74f0064eafb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f9f65b9-77c0-44a2-867b-74e860691405}" ma:internalName="TaxCatchAll" ma:showField="CatchAllData" ma:web="ebba5f7d-3b76-4a58-9735-74f0064eaf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1540B8-E515-4B57-9B4B-5B1190A57103}">
  <ds:schemaRefs>
    <ds:schemaRef ds:uri="http://purl.org/dc/elements/1.1/"/>
    <ds:schemaRef ds:uri="ebba5f7d-3b76-4a58-9735-74f0064eafba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4c414ac8-549e-4ca5-81e3-16b3f3eb5c24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25A16F4-4180-4665-92B8-A3D8C3226FD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C4951FA-8F16-4785-B813-9F2ECA927E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414ac8-549e-4ca5-81e3-16b3f3eb5c24"/>
    <ds:schemaRef ds:uri="ebba5f7d-3b76-4a58-9735-74f0064eaf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2136</Words>
  <Application>Microsoft Macintosh PowerPoint</Application>
  <PresentationFormat>Widescreen</PresentationFormat>
  <Paragraphs>156</Paragraphs>
  <Slides>35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Tema do Office</vt:lpstr>
      <vt:lpstr>O mercado como ordem resultante da ação, mas não do desígnio humano. O preço como etiqueta da escassez. Diagrama do fluxo circular. Microeconomia como estudo das decisões dos agentes econômicos e suas interações. Diferença da macroeconomia. Alguns conceitos fundamentais: Custo de oportunidade. O paradoxo do diamante e a análise marginal. Incentivos e análise de custo-beneficio. Eficiência alocativa. Eficiência de Pareto e de Kaldor-Hicks. O natal é eficiente? Scroogenomics. Limites ético-jurídicos do mercado: Um Mercado para bebês? </vt:lpstr>
      <vt:lpstr>Por que e para que estudar microeconomia na faculdade de direito? </vt:lpstr>
      <vt:lpstr>Espero que você aprenda economia para:</vt:lpstr>
      <vt:lpstr>Um exemplo</vt:lpstr>
      <vt:lpstr>Acordão do STF na ADPF 449, em 2019, sobre aplicativos de transporte</vt:lpstr>
      <vt:lpstr>Uma decisão do TRF SP em matéria Tributária...</vt:lpstr>
      <vt:lpstr>O que é mercado?</vt:lpstr>
      <vt:lpstr>Desculpe: hoje não tem café!</vt:lpstr>
      <vt:lpstr>Como funciona a complexa rede do mercado?</vt:lpstr>
      <vt:lpstr>Em um mercado competitivo, preço não é vontade...</vt:lpstr>
      <vt:lpstr>Diagrama do fluxo circular</vt:lpstr>
      <vt:lpstr>A economia é a ciência da escassez....</vt:lpstr>
      <vt:lpstr>Segundo várias tradições religiosas, abundância só em outra vida...</vt:lpstr>
      <vt:lpstr>Então, o que é microeconomia?</vt:lpstr>
      <vt:lpstr>Como tomamos decisões econômicas? Entendendo a ideia do objetivo de  ¨maximização de utilidade¨ nas escolhas.</vt:lpstr>
      <vt:lpstr>Ninguém celebra livremente um contrato para voluntariamente pior sua situação...</vt:lpstr>
      <vt:lpstr>Scroogenomics, de Joel Waldfogel</vt:lpstr>
      <vt:lpstr>INCENTIVOS: Cenouras e bastões (carrots and sticks)</vt:lpstr>
      <vt:lpstr>Algumas situações de incentivos.</vt:lpstr>
      <vt:lpstr>Duas amigas conversando: entendendo custos de oportunidade....</vt:lpstr>
      <vt:lpstr>Custo de oportunidade.</vt:lpstr>
      <vt:lpstr>Economistas adoram dizer isso...</vt:lpstr>
      <vt:lpstr>Qual o custo de oportunidade?</vt:lpstr>
      <vt:lpstr>O paradoxo do diamante e da água: a análise marginal</vt:lpstr>
      <vt:lpstr>A resposta dos marginalistas (Carl Menger, Leon Walras, Eugen Böhm-Bawerk)</vt:lpstr>
      <vt:lpstr>Quantas vezes a  criança vai andar na montanha russa?</vt:lpstr>
      <vt:lpstr>As decisões econômicas são baseadas em análises de custo e benefício ¨na margem¨: o valor do acréscimo de uma unidade</vt:lpstr>
      <vt:lpstr>A análise marginal é um bom argumento para a redistribuição de renda</vt:lpstr>
      <vt:lpstr>Eficiência alocativa</vt:lpstr>
      <vt:lpstr>Como uma economista elogia o namorado</vt:lpstr>
      <vt:lpstr>Eficiência de Kaldor-Hicks</vt:lpstr>
      <vt:lpstr>Eficiência alocativa não tem a ver com justiça ou distribuição equitativa</vt:lpstr>
      <vt:lpstr>Curiosa argumentação econômica para manter a decisão de processos de reintegração e posse e usucapião.</vt:lpstr>
      <vt:lpstr>Limites éticos do mercado.  </vt:lpstr>
      <vt:lpstr>Qual deve ser o preço da água após a tragédia do litoral norte?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mercado como ordem resultante da ação, mas não do desígnio humano. O preço como etiqueta da escassez. Diagrama do fluxo circular. Microeconomia como estudo das decisões dos agentes econômicos e suas interações. Diferença da macroeconomia. Alguns conceitos fundamentais: Custo de oportunidade. O paradoxo do diamante e a análise marginal. Incentivos e análise de custo-beneficio. Eficiência alocativa. Eficiência de Pareto e de Kaldor-Hicks. O natal é eficiente? Scroogenomics. Limites ético-jurídicos do mercado: Um Mercado para bebês? </dc:title>
  <dc:creator>Ruy Pereira Camilo Junior</dc:creator>
  <cp:lastModifiedBy>Ruy Camilo</cp:lastModifiedBy>
  <cp:revision>1</cp:revision>
  <dcterms:created xsi:type="dcterms:W3CDTF">2023-03-17T01:54:18Z</dcterms:created>
  <dcterms:modified xsi:type="dcterms:W3CDTF">2023-03-17T01:58:50Z</dcterms:modified>
</cp:coreProperties>
</file>