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ppt/slideLayouts/slideLayout4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_rels/slideLayout26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2.xml.rels" ContentType="application/vnd.openxmlformats-package.relationships+xml"/>
  <Override PartName="/ppt/slideLayouts/slideLayout5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1.xml" ContentType="application/vnd.openxmlformats-officedocument.drawingml.chart+xml"/>
  <Override PartName="/ppt/_rels/presentation.xml.rels" ContentType="application/vnd.openxmlformats-package.relationships+xml"/>
  <Override PartName="/ppt/media/image97.png" ContentType="image/png"/>
  <Override PartName="/ppt/media/image48.tif" ContentType="image/tiff"/>
  <Override PartName="/ppt/media/image102.png" ContentType="image/png"/>
  <Override PartName="/ppt/media/image96.png" ContentType="image/png"/>
  <Override PartName="/ppt/media/image47.tif" ContentType="image/tiff"/>
  <Override PartName="/ppt/media/image101.png" ContentType="image/png"/>
  <Override PartName="/ppt/media/image88.png" ContentType="image/png"/>
  <Override PartName="/ppt/media/image87.png" ContentType="image/png"/>
  <Override PartName="/ppt/media/image86.png" ContentType="image/png"/>
  <Override PartName="/ppt/media/image85.png" ContentType="image/png"/>
  <Override PartName="/ppt/media/image84.png" ContentType="image/png"/>
  <Override PartName="/ppt/media/image83.png" ContentType="image/png"/>
  <Override PartName="/ppt/media/image82.png" ContentType="image/png"/>
  <Override PartName="/ppt/media/image24.png" ContentType="image/png"/>
  <Override PartName="/ppt/media/image54.tif" ContentType="image/tiff"/>
  <Override PartName="/ppt/media/image90.png" ContentType="image/png"/>
  <Override PartName="/ppt/media/image55.tif" ContentType="image/tiff"/>
  <Override PartName="/ppt/media/image25.png" ContentType="image/png"/>
  <Override PartName="/ppt/media/image26.png" ContentType="image/png"/>
  <Override PartName="/ppt/media/image110.png" ContentType="image/png"/>
  <Override PartName="/ppt/media/image56.tif" ContentType="image/tiff"/>
  <Override PartName="/ppt/media/image6.tif" ContentType="image/tiff"/>
  <Override PartName="/ppt/media/image39.png" ContentType="image/png"/>
  <Override PartName="/ppt/media/image69.tif" ContentType="image/tiff"/>
  <Override PartName="/ppt/media/image10.tif" ContentType="image/tiff"/>
  <Override PartName="/ppt/media/image57.tif" ContentType="image/tiff"/>
  <Override PartName="/ppt/media/image7.tif" ContentType="image/tiff"/>
  <Override PartName="/ppt/media/image27.png" ContentType="image/png"/>
  <Override PartName="/ppt/media/image4.tif" ContentType="image/tiff"/>
  <Override PartName="/ppt/media/image37.png" ContentType="image/png"/>
  <Override PartName="/ppt/media/image67.tif" ContentType="image/tiff"/>
  <Override PartName="/ppt/media/image58.tif" ContentType="image/tiff"/>
  <Override PartName="/ppt/media/image8.tif" ContentType="image/tiff"/>
  <Override PartName="/ppt/media/image28.png" ContentType="image/png"/>
  <Override PartName="/ppt/media/image5.tif" ContentType="image/tiff"/>
  <Override PartName="/ppt/media/image38.png" ContentType="image/png"/>
  <Override PartName="/ppt/media/image68.tif" ContentType="image/tiff"/>
  <Override PartName="/ppt/media/image59.tif" ContentType="image/tiff"/>
  <Override PartName="/ppt/media/image9.tif" ContentType="image/tiff"/>
  <Override PartName="/ppt/media/image29.png" ContentType="image/png"/>
  <Override PartName="/ppt/media/image74.tif" ContentType="image/tiff"/>
  <Override PartName="/ppt/media/image71.tif" ContentType="image/tiff"/>
  <Override PartName="/ppt/media/image41.png" ContentType="image/png"/>
  <Override PartName="/ppt/media/image100.png" ContentType="image/png"/>
  <Override PartName="/ppt/media/image46.tif" ContentType="image/tiff"/>
  <Override PartName="/ppt/media/image99.tif" ContentType="image/tiff"/>
  <Override PartName="/ppt/media/image70.tif" ContentType="image/tiff"/>
  <Override PartName="/ppt/media/image65.tif" ContentType="image/tiff"/>
  <Override PartName="/ppt/media/image108.png" ContentType="image/png"/>
  <Override PartName="/ppt/media/image106.jpeg" ContentType="image/jpeg"/>
  <Override PartName="/ppt/media/image33.png" ContentType="image/png"/>
  <Override PartName="/ppt/media/image63.tif" ContentType="image/tiff"/>
  <Override PartName="/ppt/media/image104.png" ContentType="image/png"/>
  <Override PartName="/ppt/media/image40.png" ContentType="image/png"/>
  <Override PartName="/ppt/media/image109.png" ContentType="image/png"/>
  <Override PartName="/ppt/media/image66.tif" ContentType="image/tiff"/>
  <Override PartName="/ppt/media/image32.png" ContentType="image/png"/>
  <Override PartName="/ppt/media/image62.tif" ContentType="image/tiff"/>
  <Override PartName="/ppt/media/image107.png" ContentType="image/png"/>
  <Override PartName="/ppt/media/image64.tif" ContentType="image/tiff"/>
  <Override PartName="/ppt/media/image105.png" ContentType="image/png"/>
  <Override PartName="/ppt/media/image11.tif" ContentType="image/tiff"/>
  <Override PartName="/ppt/media/image35.png" ContentType="image/png"/>
  <Override PartName="/ppt/media/image2.tif" ContentType="image/tiff"/>
  <Override PartName="/ppt/media/image22.png" ContentType="image/png"/>
  <Override PartName="/ppt/media/image52.tif" ContentType="image/tiff"/>
  <Override PartName="/ppt/media/image92.png" ContentType="image/png"/>
  <Override PartName="/ppt/media/image43.tif" ContentType="image/tiff"/>
  <Override PartName="/ppt/media/image34.png" ContentType="image/png"/>
  <Override PartName="/ppt/media/image1.tif" ContentType="image/tiff"/>
  <Override PartName="/ppt/media/image21.png" ContentType="image/png"/>
  <Override PartName="/ppt/media/image51.tif" ContentType="image/tiff"/>
  <Override PartName="/ppt/media/image91.png" ContentType="image/png"/>
  <Override PartName="/ppt/media/image42.tif" ContentType="image/tiff"/>
  <Override PartName="/ppt/media/image36.png" ContentType="image/png"/>
  <Override PartName="/ppt/media/image3.tif" ContentType="image/tiff"/>
  <Override PartName="/ppt/media/image23.png" ContentType="image/png"/>
  <Override PartName="/ppt/media/image53.tif" ContentType="image/tiff"/>
  <Override PartName="/ppt/media/image12.tif" ContentType="image/tiff"/>
  <Override PartName="/ppt/media/image13.tif" ContentType="image/tiff"/>
  <Override PartName="/ppt/media/image14.tif" ContentType="image/tiff"/>
  <Override PartName="/ppt/media/image15.tif" ContentType="image/tiff"/>
  <Override PartName="/ppt/media/image16.tif" ContentType="image/tiff"/>
  <Override PartName="/ppt/media/image95.jpeg" ContentType="image/jpeg"/>
  <Override PartName="/ppt/media/image17.tif" ContentType="image/tiff"/>
  <Override PartName="/ppt/media/image30.png" ContentType="image/png"/>
  <Override PartName="/ppt/media/image60.tif" ContentType="image/tiff"/>
  <Override PartName="/ppt/media/image89.png" ContentType="image/png"/>
  <Override PartName="/ppt/media/image18.tif" ContentType="image/tiff"/>
  <Override PartName="/ppt/media/image31.png" ContentType="image/png"/>
  <Override PartName="/ppt/media/image61.tif" ContentType="image/tiff"/>
  <Override PartName="/ppt/media/image19.tif" ContentType="image/tiff"/>
  <Override PartName="/ppt/media/image20.png" ContentType="image/png"/>
  <Override PartName="/ppt/media/image50.tif" ContentType="image/tiff"/>
  <Override PartName="/ppt/media/image79.png" ContentType="image/png"/>
  <Override PartName="/ppt/media/image44.tif" ContentType="image/tiff"/>
  <Override PartName="/ppt/media/image93.png" ContentType="image/png"/>
  <Override PartName="/ppt/media/image103.png" ContentType="image/png"/>
  <Override PartName="/ppt/media/image98.png" ContentType="image/png"/>
  <Override PartName="/ppt/media/image49.tif" ContentType="image/tiff"/>
  <Override PartName="/ppt/media/image45.tif" ContentType="image/tiff"/>
  <Override PartName="/ppt/media/image94.png" ContentType="image/png"/>
  <Override PartName="/ppt/media/image72.png" ContentType="image/png"/>
  <Override PartName="/ppt/media/image73.tif" ContentType="image/tiff"/>
  <Override PartName="/ppt/media/image75.tif" ContentType="image/tiff"/>
  <Override PartName="/ppt/media/image76.png" ContentType="image/png"/>
  <Override PartName="/ppt/media/image77.png" ContentType="image/png"/>
  <Override PartName="/ppt/media/image78.png" ContentType="image/png"/>
  <Override PartName="/ppt/media/image80.png" ContentType="image/png"/>
  <Override PartName="/ppt/media/image81.png" ContentType="image/png"/>
  <Override PartName="/ppt/notesSlides/notesSlide45.xml" ContentType="application/vnd.openxmlformats-officedocument.presentationml.notesSlide+xml"/>
  <Override PartName="/ppt/notesSlides/_rels/notesSlide12.xml.rels" ContentType="application/vnd.openxmlformats-package.relationships+xml"/>
  <Override PartName="/ppt/notesSlides/_rels/notesSlide60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46.xml.rels" ContentType="application/vnd.openxmlformats-package.relationships+xml"/>
  <Override PartName="/ppt/notesSlides/_rels/notesSlide54.xml.rels" ContentType="application/vnd.openxmlformats-package.relationships+xml"/>
  <Override PartName="/ppt/notesSlides/_rels/notesSlide48.xml.rels" ContentType="application/vnd.openxmlformats-package.relationships+xml"/>
  <Override PartName="/ppt/notesSlides/_rels/notesSlide56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5.xml.rels" ContentType="application/vnd.openxmlformats-package.relationships+xml"/>
  <Override PartName="/ppt/notesSlides/_rels/notesSlide41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45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43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58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47.xml.rels" ContentType="application/vnd.openxmlformats-package.relationships+xml"/>
  <Override PartName="/ppt/notesSlides/_rels/notesSlide5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42.xml.rels" ContentType="application/vnd.openxmlformats-package.relationships+xml"/>
  <Override PartName="/ppt/notesSlides/_rels/notesSlide57.xml.rels" ContentType="application/vnd.openxmlformats-package.relationships+xml"/>
  <Override PartName="/ppt/notesSlides/_rels/notesSlide44.xml.rels" ContentType="application/vnd.openxmlformats-package.relationships+xml"/>
  <Override PartName="/ppt/notesSlides/_rels/notesSlide8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8.xml.rels" ContentType="application/vnd.openxmlformats-package.relationships+xml"/>
  <Override PartName="/ppt/notesSlides/notesSlide41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9.xml" ContentType="application/vnd.openxmlformats-officedocument.presentationml.notes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4.xml" ContentType="application/vnd.openxmlformats-officedocument.presentationml.slide+xml"/>
  <Override PartName="/ppt/slides/slide52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60.xml" ContentType="application/vnd.openxmlformats-officedocument.presentationml.slide+xml"/>
  <Override PartName="/ppt/slides/_rels/slide22.xml.rels" ContentType="application/vnd.openxmlformats-package.relationships+xml"/>
  <Override PartName="/ppt/slides/_rels/slide55.xml.rels" ContentType="application/vnd.openxmlformats-package.relationships+xml"/>
  <Override PartName="/ppt/slides/_rels/slide21.xml.rels" ContentType="application/vnd.openxmlformats-package.relationships+xml"/>
  <Override PartName="/ppt/slides/_rels/slide54.xml.rels" ContentType="application/vnd.openxmlformats-package.relationships+xml"/>
  <Override PartName="/ppt/slides/_rels/slide20.xml.rels" ContentType="application/vnd.openxmlformats-package.relationships+xml"/>
  <Override PartName="/ppt/slides/_rels/slide9.xml.rels" ContentType="application/vnd.openxmlformats-package.relationships+xml"/>
  <Override PartName="/ppt/slides/_rels/slide57.xml.rels" ContentType="application/vnd.openxmlformats-package.relationships+xml"/>
  <Override PartName="/ppt/slides/_rels/slide11.xml.rels" ContentType="application/vnd.openxmlformats-package.relationships+xml"/>
  <Override PartName="/ppt/slides/_rels/slide24.xml.rels" ContentType="application/vnd.openxmlformats-package.relationships+xml"/>
  <Override PartName="/ppt/slides/_rels/slide2.xml.rels" ContentType="application/vnd.openxmlformats-package.relationships+xml"/>
  <Override PartName="/ppt/slides/_rels/slide56.xml.rels" ContentType="application/vnd.openxmlformats-package.relationships+xml"/>
  <Override PartName="/ppt/slides/_rels/slide10.xml.rels" ContentType="application/vnd.openxmlformats-package.relationships+xml"/>
  <Override PartName="/ppt/slides/_rels/slide29.xml.rels" ContentType="application/vnd.openxmlformats-package.relationships+xml"/>
  <Override PartName="/ppt/slides/_rels/slide23.xml.rels" ContentType="application/vnd.openxmlformats-package.relationships+xml"/>
  <Override PartName="/ppt/slides/_rels/slide1.xml.rels" ContentType="application/vnd.openxmlformats-package.relationships+xml"/>
  <Override PartName="/ppt/slides/_rels/slide19.xml.rels" ContentType="application/vnd.openxmlformats-package.relationships+xml"/>
  <Override PartName="/ppt/slides/_rels/slide25.xml.rels" ContentType="application/vnd.openxmlformats-package.relationships+xml"/>
  <Override PartName="/ppt/slides/_rels/slide13.xml.rels" ContentType="application/vnd.openxmlformats-package.relationships+xml"/>
  <Override PartName="/ppt/slides/_rels/slide27.xml.rels" ContentType="application/vnd.openxmlformats-package.relationships+xml"/>
  <Override PartName="/ppt/slides/_rels/slide61.xml.rels" ContentType="application/vnd.openxmlformats-package.relationships+xml"/>
  <Override PartName="/ppt/slides/_rels/slide17.xml.rels" ContentType="application/vnd.openxmlformats-package.relationships+xml"/>
  <Override PartName="/ppt/slides/_rels/slide60.xml.rels" ContentType="application/vnd.openxmlformats-package.relationships+xml"/>
  <Override PartName="/ppt/slides/_rels/slide12.xml.rels" ContentType="application/vnd.openxmlformats-package.relationships+xml"/>
  <Override PartName="/ppt/slides/_rels/slide4.xml.rels" ContentType="application/vnd.openxmlformats-package.relationships+xml"/>
  <Override PartName="/ppt/slides/_rels/slide35.xml.rels" ContentType="application/vnd.openxmlformats-package.relationships+xml"/>
  <Override PartName="/ppt/slides/_rels/slide43.xml.rels" ContentType="application/vnd.openxmlformats-package.relationships+xml"/>
  <Override PartName="/ppt/slides/_rels/slide36.xml.rels" ContentType="application/vnd.openxmlformats-package.relationships+xml"/>
  <Override PartName="/ppt/slides/_rels/slide44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5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47.xml.rels" ContentType="application/vnd.openxmlformats-package.relationships+xml"/>
  <Override PartName="/ppt/slides/_rels/slide46.xml.rels" ContentType="application/vnd.openxmlformats-package.relationships+xml"/>
  <Override PartName="/ppt/slides/_rels/slide32.xml.rels" ContentType="application/vnd.openxmlformats-package.relationships+xml"/>
  <Override PartName="/ppt/slides/_rels/slide39.xml.rels" ContentType="application/vnd.openxmlformats-package.relationships+xml"/>
  <Override PartName="/ppt/slides/_rels/slide31.xml.rels" ContentType="application/vnd.openxmlformats-package.relationships+xml"/>
  <Override PartName="/ppt/slides/_rels/slide38.xml.rels" ContentType="application/vnd.openxmlformats-package.relationships+xml"/>
  <Override PartName="/ppt/slides/_rels/slide37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5.xml.rels" ContentType="application/vnd.openxmlformats-package.relationships+xml"/>
  <Override PartName="/ppt/slides/_rels/slide50.xml.rels" ContentType="application/vnd.openxmlformats-package.relationships+xml"/>
  <Override PartName="/ppt/slides/_rels/slide53.xml.rels" ContentType="application/vnd.openxmlformats-package.relationships+xml"/>
  <Override PartName="/ppt/slides/_rels/slide62.xml.rels" ContentType="application/vnd.openxmlformats-package.relationships+xml"/>
  <Override PartName="/ppt/slides/_rels/slide51.xml.rels" ContentType="application/vnd.openxmlformats-package.relationships+xml"/>
  <Override PartName="/ppt/slides/_rels/slide6.xml.rels" ContentType="application/vnd.openxmlformats-package.relationships+xml"/>
  <Override PartName="/ppt/slides/_rels/slide28.xml.rels" ContentType="application/vnd.openxmlformats-package.relationships+xml"/>
  <Override PartName="/ppt/slides/_rels/slide63.xml.rels" ContentType="application/vnd.openxmlformats-package.relationships+xml"/>
  <Override PartName="/ppt/slides/_rels/slide7.xml.rels" ContentType="application/vnd.openxmlformats-package.relationships+xml"/>
  <Override PartName="/ppt/slides/_rels/slide52.xml.rels" ContentType="application/vnd.openxmlformats-package.relationships+xml"/>
  <Override PartName="/ppt/slides/_rels/slide59.xml.rels" ContentType="application/vnd.openxmlformats-package.relationships+xml"/>
  <Override PartName="/ppt/slides/_rels/slide30.xml.rels" ContentType="application/vnd.openxmlformats-package.relationships+xml"/>
  <Override PartName="/ppt/slides/_rels/slide49.xml.rels" ContentType="application/vnd.openxmlformats-package.relationships+xml"/>
  <Override PartName="/ppt/slides/_rels/slide64.xml.rels" ContentType="application/vnd.openxmlformats-package.relationships+xml"/>
  <Override PartName="/ppt/slides/_rels/slide8.xml.rels" ContentType="application/vnd.openxmlformats-package.relationships+xml"/>
  <Override PartName="/ppt/slides/_rels/slide48.xml.rels" ContentType="application/vnd.openxmlformats-package.relationships+xml"/>
  <Override PartName="/ppt/slides/_rels/slide58.xml.rels" ContentType="application/vnd.openxmlformats-package.relationships+xml"/>
  <Override PartName="/ppt/slides/_rels/slide26.xml.rels" ContentType="application/vnd.openxmlformats-package.relationships+xml"/>
  <Override PartName="/ppt/slides/_rels/slide18.xml.rels" ContentType="application/vnd.openxmlformats-package.relationships+xml"/>
  <Override PartName="/ppt/slides/_rels/slide3.xml.rels" ContentType="application/vnd.openxmlformats-package.relationships+xml"/>
  <Override PartName="/ppt/slides/slide5.xml" ContentType="application/vnd.openxmlformats-officedocument.presentationml.slide+xml"/>
  <Override PartName="/ppt/slides/slide53.xml" ContentType="application/vnd.openxmlformats-officedocument.presentationml.slide+xml"/>
  <Override PartName="/ppt/slides/slide16.xml" ContentType="application/vnd.openxmlformats-officedocument.presentationml.slide+xml"/>
  <Override PartName="/ppt/slides/slide12.xml" ContentType="application/vnd.openxmlformats-officedocument.presentationml.slide+xml"/>
  <Override PartName="/ppt/slides/slide61.xml" ContentType="application/vnd.openxmlformats-officedocument.presentationml.slide+xml"/>
  <Override PartName="/ppt/slides/slide28.xml" ContentType="application/vnd.openxmlformats-officedocument.presentationml.slide+xml"/>
  <Override PartName="/ppt/slides/slide13.xml" ContentType="application/vnd.openxmlformats-officedocument.presentationml.slide+xml"/>
  <Override PartName="/ppt/slides/slide62.xml" ContentType="application/vnd.openxmlformats-officedocument.presentationml.slide+xml"/>
  <Override PartName="/ppt/slides/slide29.xml" ContentType="application/vnd.openxmlformats-officedocument.presentationml.slide+xml"/>
  <Override PartName="/ppt/slides/slide15.xml" ContentType="application/vnd.openxmlformats-officedocument.presentationml.slide+xml"/>
  <Override PartName="/ppt/slides/slide49.xml" ContentType="application/vnd.openxmlformats-officedocument.presentationml.slide+xml"/>
  <Override PartName="/ppt/slides/slide64.xml" ContentType="application/vnd.openxmlformats-officedocument.presentationml.slide+xml"/>
  <Override PartName="/ppt/slides/slide11.xml" ContentType="application/vnd.openxmlformats-officedocument.presentationml.slide+xml"/>
  <Override PartName="/ppt/slides/slide58.xml" ContentType="application/vnd.openxmlformats-officedocument.presentationml.slide+xml"/>
  <Override PartName="/ppt/slides/slide14.xml" ContentType="application/vnd.openxmlformats-officedocument.presentationml.slide+xml"/>
  <Override PartName="/ppt/slides/slide48.xml" ContentType="application/vnd.openxmlformats-officedocument.presentationml.slide+xml"/>
  <Override PartName="/ppt/slides/slide63.xml" ContentType="application/vnd.openxmlformats-officedocument.presentationml.slide+xml"/>
  <Override PartName="/ppt/slides/slide10.xml" ContentType="application/vnd.openxmlformats-officedocument.presentationml.slide+xml"/>
  <Override PartName="/ppt/slides/slide59.xml" ContentType="application/vnd.openxmlformats-officedocument.presentationml.slide+xml"/>
  <Override PartName="/ppt/slides/slide17.xml" ContentType="application/vnd.openxmlformats-officedocument.presentationml.slide+xml"/>
  <Override PartName="/ppt/slides/slide51.xml" ContentType="application/vnd.openxmlformats-officedocument.presentationml.slide+xml"/>
  <Override PartName="/ppt/slides/slide3.xml" ContentType="application/vnd.openxmlformats-officedocument.presentationml.slide+xml"/>
  <Override PartName="/ppt/slides/slide25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8.xml" ContentType="application/vnd.openxmlformats-officedocument.presentationml.slide+xml"/>
  <Override PartName="/ppt/slides/slide56.xml" ContentType="application/vnd.openxmlformats-officedocument.presentationml.slide+xml"/>
  <Override PartName="/ppt/slides/slide50.xml" ContentType="application/vnd.openxmlformats-officedocument.presentationml.slide+xml"/>
  <Override PartName="/ppt/slides/slide2.xml" ContentType="application/vnd.openxmlformats-officedocument.presentationml.slide+xml"/>
  <Override PartName="/ppt/slides/slide24.xml" ContentType="application/vnd.openxmlformats-officedocument.presentationml.slide+xml"/>
  <Override PartName="/ppt/slides/slide9.xml" ContentType="application/vnd.openxmlformats-officedocument.presentationml.slide+xml"/>
  <Override PartName="/ppt/slides/slide57.xml" ContentType="application/vnd.openxmlformats-officedocument.presentationml.slide+xml"/>
  <Override PartName="/ppt/slides/slide20.xml" ContentType="application/vnd.openxmlformats-officedocument.presentationml.slide+xml"/>
  <Override PartName="/ppt/slides/slide6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s/slide55.xml" ContentType="application/vnd.openxmlformats-officedocument.presentationml.slid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slideMaster5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6.xml" ContentType="application/vnd.openxmlformats-officedocument.theme+xml"/>
  <Override PartName="/ppt/theme/theme1.xml" ContentType="application/vnd.openxmlformats-officedocument.theme+xml"/>
  <Override PartName="/ppt/theme/theme7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0" r:id="rId63"/>
    <p:sldId id="311" r:id="rId64"/>
    <p:sldId id="312" r:id="rId65"/>
    <p:sldId id="313" r:id="rId66"/>
    <p:sldId id="314" r:id="rId67"/>
    <p:sldId id="315" r:id="rId68"/>
    <p:sldId id="316" r:id="rId69"/>
    <p:sldId id="317" r:id="rId70"/>
    <p:sldId id="318" r:id="rId71"/>
    <p:sldId id="319" r:id="rId72"/>
  </p:sldIdLst>
  <p:sldSz cx="13004800" cy="97536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Relationship Id="rId47" Type="http://schemas.openxmlformats.org/officeDocument/2006/relationships/slide" Target="slides/slide39.xml"/><Relationship Id="rId48" Type="http://schemas.openxmlformats.org/officeDocument/2006/relationships/slide" Target="slides/slide40.xml"/><Relationship Id="rId49" Type="http://schemas.openxmlformats.org/officeDocument/2006/relationships/slide" Target="slides/slide41.xml"/><Relationship Id="rId50" Type="http://schemas.openxmlformats.org/officeDocument/2006/relationships/slide" Target="slides/slide42.xml"/><Relationship Id="rId51" Type="http://schemas.openxmlformats.org/officeDocument/2006/relationships/slide" Target="slides/slide43.xml"/><Relationship Id="rId52" Type="http://schemas.openxmlformats.org/officeDocument/2006/relationships/slide" Target="slides/slide44.xml"/><Relationship Id="rId53" Type="http://schemas.openxmlformats.org/officeDocument/2006/relationships/slide" Target="slides/slide45.xml"/><Relationship Id="rId54" Type="http://schemas.openxmlformats.org/officeDocument/2006/relationships/slide" Target="slides/slide46.xml"/><Relationship Id="rId55" Type="http://schemas.openxmlformats.org/officeDocument/2006/relationships/slide" Target="slides/slide47.xml"/><Relationship Id="rId56" Type="http://schemas.openxmlformats.org/officeDocument/2006/relationships/slide" Target="slides/slide48.xml"/><Relationship Id="rId57" Type="http://schemas.openxmlformats.org/officeDocument/2006/relationships/slide" Target="slides/slide49.xml"/><Relationship Id="rId58" Type="http://schemas.openxmlformats.org/officeDocument/2006/relationships/slide" Target="slides/slide50.xml"/><Relationship Id="rId59" Type="http://schemas.openxmlformats.org/officeDocument/2006/relationships/slide" Target="slides/slide51.xml"/><Relationship Id="rId60" Type="http://schemas.openxmlformats.org/officeDocument/2006/relationships/slide" Target="slides/slide52.xml"/><Relationship Id="rId61" Type="http://schemas.openxmlformats.org/officeDocument/2006/relationships/slide" Target="slides/slide53.xml"/><Relationship Id="rId62" Type="http://schemas.openxmlformats.org/officeDocument/2006/relationships/slide" Target="slides/slide54.xml"/><Relationship Id="rId63" Type="http://schemas.openxmlformats.org/officeDocument/2006/relationships/slide" Target="slides/slide55.xml"/><Relationship Id="rId64" Type="http://schemas.openxmlformats.org/officeDocument/2006/relationships/slide" Target="slides/slide56.xml"/><Relationship Id="rId65" Type="http://schemas.openxmlformats.org/officeDocument/2006/relationships/slide" Target="slides/slide57.xml"/><Relationship Id="rId66" Type="http://schemas.openxmlformats.org/officeDocument/2006/relationships/slide" Target="slides/slide58.xml"/><Relationship Id="rId67" Type="http://schemas.openxmlformats.org/officeDocument/2006/relationships/slide" Target="slides/slide59.xml"/><Relationship Id="rId68" Type="http://schemas.openxmlformats.org/officeDocument/2006/relationships/slide" Target="slides/slide60.xml"/><Relationship Id="rId69" Type="http://schemas.openxmlformats.org/officeDocument/2006/relationships/slide" Target="slides/slide61.xml"/><Relationship Id="rId70" Type="http://schemas.openxmlformats.org/officeDocument/2006/relationships/slide" Target="slides/slide62.xml"/><Relationship Id="rId71" Type="http://schemas.openxmlformats.org/officeDocument/2006/relationships/slide" Target="slides/slide63.xml"/><Relationship Id="rId72" Type="http://schemas.openxmlformats.org/officeDocument/2006/relationships/slide" Target="slides/slide64.xml"/>
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plotArea>
      <c:layout>
        <c:manualLayout>
          <c:layoutTarget val="inner"/>
          <c:xMode val="edge"/>
          <c:yMode val="edge"/>
          <c:x val="0.138026415877187"/>
          <c:y val="0.0896853579981832"/>
          <c:w val="0.840882373279856"/>
          <c:h val="0.57956891568255"/>
        </c:manualLayout>
      </c:layout>
      <c:scatterChart>
        <c:scatterStyle val="lineMarker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Gamma</c:v>
                </c:pt>
              </c:strCache>
            </c:strRef>
          </c:tx>
          <c:spPr>
            <a:solidFill>
              <a:srgbClr val="f82d89"/>
            </a:solidFill>
            <a:ln w="12600">
              <a:solidFill>
                <a:srgbClr val="f82d89"/>
              </a:solidFill>
              <a:round/>
            </a:ln>
          </c:spPr>
          <c:marker>
            <c:symbol val="circle"/>
            <c:size val="12"/>
            <c:spPr>
              <a:solidFill>
                <a:srgbClr val="f82d89"/>
              </a:solidFill>
            </c:spPr>
          </c:marker>
          <c:dLbls>
            <c:numFmt formatCode="#,##0" sourceLinked="0"/>
            <c:txPr>
              <a:bodyPr/>
              <a:lstStyle/>
              <a:p>
                <a:pPr>
                  <a:defRPr b="0" sz="6000" spc="-1" strike="noStrike">
                    <a:solidFill>
                      <a:srgbClr val="838787"/>
                    </a:solidFill>
                    <a:latin typeface="DIN Condensed Bold"/>
                    <a:ea typeface="DIN Condensed Bold"/>
                  </a:defRPr>
                </a:pPr>
              </a:p>
            </c:txPr>
            <c:dLblPos val="b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</c:dLbls>
          <c:xVal>
            <c:numRef>
              <c:f>1</c:f>
              <c:numCache>
                <c:formatCode>General</c:formatCode>
                <c:ptCount val="16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0.95</c:v>
                </c:pt>
                <c:pt idx="10">
                  <c:v>0.96</c:v>
                </c:pt>
                <c:pt idx="11">
                  <c:v>0.97</c:v>
                </c:pt>
                <c:pt idx="12">
                  <c:v>0.98</c:v>
                </c:pt>
                <c:pt idx="13">
                  <c:v>0.99</c:v>
                </c:pt>
                <c:pt idx="14">
                  <c:v>0.995</c:v>
                </c:pt>
                <c:pt idx="15">
                  <c:v>0.999</c:v>
                </c:pt>
              </c:numCache>
            </c:numRef>
          </c:xVal>
          <c:yVal>
            <c:numRef>
              <c:f>0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6</c:v>
                </c:pt>
                <c:pt idx="5">
                  <c:v>7</c:v>
                </c:pt>
                <c:pt idx="6">
                  <c:v>9</c:v>
                </c:pt>
                <c:pt idx="7">
                  <c:v>10</c:v>
                </c:pt>
                <c:pt idx="8">
                  <c:v>14</c:v>
                </c:pt>
                <c:pt idx="9">
                  <c:v>19</c:v>
                </c:pt>
                <c:pt idx="10">
                  <c:v>27</c:v>
                </c:pt>
                <c:pt idx="11">
                  <c:v>40</c:v>
                </c:pt>
                <c:pt idx="12">
                  <c:v>51</c:v>
                </c:pt>
                <c:pt idx="13">
                  <c:v>64</c:v>
                </c:pt>
                <c:pt idx="14">
                  <c:v>75</c:v>
                </c:pt>
                <c:pt idx="15">
                  <c:v>94</c:v>
                </c:pt>
              </c:numCache>
            </c:numRef>
          </c:yVal>
          <c:smooth val="1"/>
        </c:ser>
        <c:axId val="63582778"/>
        <c:axId val="34105003"/>
      </c:scatterChart>
      <c:valAx>
        <c:axId val="63582778"/>
        <c:scaling>
          <c:orientation val="minMax"/>
          <c:max val="1"/>
          <c:min val="0.1"/>
        </c:scaling>
        <c:delete val="0"/>
        <c:axPos val="b"/>
        <c:title>
          <c:tx>
            <c:rich>
              <a:bodyPr rot="0"/>
              <a:lstStyle/>
              <a:p>
                <a:pPr>
                  <a:defRPr b="0" sz="3200" spc="-1" strike="noStrike">
                    <a:solidFill>
                      <a:srgbClr val="c52060"/>
                    </a:solidFill>
                    <a:latin typeface="Avenir Next Medium"/>
                    <a:ea typeface="DIN Condensed Bold"/>
                  </a:defRPr>
                </a:pPr>
                <a:r>
                  <a:rPr b="0" sz="3200" spc="-1" strike="noStrike">
                    <a:solidFill>
                      <a:srgbClr val="c52060"/>
                    </a:solidFill>
                    <a:latin typeface="Avenir Next Medium"/>
                    <a:ea typeface="DIN Condensed Bold"/>
                  </a:rPr>
                  <a:t>Discount factor (𝛄)</a:t>
                </a:r>
              </a:p>
            </c:rich>
          </c:tx>
          <c:overlay val="0"/>
          <c:spPr>
            <a:noFill/>
            <a:ln>
              <a:noFill/>
            </a:ln>
          </c:spPr>
        </c:title>
        <c:numFmt formatCode="General" sourceLinked="0"/>
        <c:majorTickMark val="none"/>
        <c:minorTickMark val="none"/>
        <c:tickLblPos val="nextTo"/>
        <c:spPr>
          <a:ln w="12600">
            <a:solidFill>
              <a:srgbClr val="838787"/>
            </a:solidFill>
            <a:round/>
          </a:ln>
        </c:spPr>
        <c:txPr>
          <a:bodyPr/>
          <a:lstStyle/>
          <a:p>
            <a:pPr>
              <a:defRPr b="0" sz="3100" spc="-1" strike="noStrike">
                <a:solidFill>
                  <a:srgbClr val="222222"/>
                </a:solidFill>
                <a:latin typeface="DIN Condensed Bold"/>
                <a:ea typeface="DIN Condensed Bold"/>
              </a:defRPr>
            </a:pPr>
          </a:p>
        </c:txPr>
        <c:crossAx val="34105003"/>
        <c:crosses val="autoZero"/>
        <c:crossBetween val="midCat"/>
        <c:majorUnit val="0.1"/>
        <c:minorUnit val="0.05"/>
      </c:valAx>
      <c:valAx>
        <c:axId val="34105003"/>
        <c:scaling>
          <c:orientation val="minMax"/>
        </c:scaling>
        <c:delete val="0"/>
        <c:axPos val="l"/>
        <c:majorGridlines>
          <c:spPr>
            <a:ln w="12600">
              <a:solidFill>
                <a:srgbClr val="a6aaa9">
                  <a:alpha val="50000"/>
                </a:srgbClr>
              </a:solidFill>
              <a:custDash>
                <a:ds d="200000" sp="200000"/>
              </a:custDash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600">
            <a:solidFill>
              <a:srgbClr val="838787"/>
            </a:solidFill>
            <a:round/>
          </a:ln>
        </c:spPr>
        <c:txPr>
          <a:bodyPr/>
          <a:lstStyle/>
          <a:p>
            <a:pPr>
              <a:defRPr b="0" sz="3100" spc="-1" strike="noStrike">
                <a:solidFill>
                  <a:srgbClr val="222222"/>
                </a:solidFill>
                <a:latin typeface="DIN Condensed Bold"/>
                <a:ea typeface="DIN Condensed Bold"/>
              </a:defRPr>
            </a:pPr>
          </a:p>
        </c:txPr>
        <c:crossAx val="63582778"/>
        <c:crosses val="autoZero"/>
        <c:crossBetween val="midCat"/>
        <c:majorUnit val="25"/>
        <c:minorUnit val="12.5"/>
      </c:valAx>
      <c:spPr>
        <a:noFill/>
        <a:ln w="12600">
          <a:solidFill>
            <a:srgbClr val="838787"/>
          </a:solidFill>
          <a:round/>
        </a:ln>
      </c:spPr>
    </c:plotArea>
    <c:plotVisOnly val="1"/>
    <c:dispBlanksAs val="gap"/>
  </c:chart>
  <c:spPr>
    <a:noFill/>
    <a:ln w="9360">
      <a:noFill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plotArea>
      <c:layout>
        <c:manualLayout>
          <c:layoutTarget val="inner"/>
          <c:xMode val="edge"/>
          <c:yMode val="edge"/>
          <c:x val="0.225079403860249"/>
          <c:y val="0.0910081287186793"/>
          <c:w val="0.742731492792573"/>
          <c:h val="0.588368390178497"/>
        </c:manualLayout>
      </c:layout>
      <c:scatterChart>
        <c:scatterStyle val="lineMarker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Gamma</c:v>
                </c:pt>
              </c:strCache>
            </c:strRef>
          </c:tx>
          <c:spPr>
            <a:solidFill>
              <a:srgbClr val="2389c0"/>
            </a:solidFill>
            <a:ln w="12600">
              <a:solidFill>
                <a:srgbClr val="2389c0"/>
              </a:solidFill>
              <a:round/>
            </a:ln>
          </c:spPr>
          <c:marker>
            <c:symbol val="square"/>
            <c:size val="12"/>
            <c:spPr>
              <a:solidFill>
                <a:srgbClr val="2389c0"/>
              </a:solidFill>
            </c:spPr>
          </c:marker>
          <c:dLbls>
            <c:numFmt formatCode="#,##0" sourceLinked="0"/>
            <c:txPr>
              <a:bodyPr/>
              <a:lstStyle/>
              <a:p>
                <a:pPr>
                  <a:defRPr b="0" sz="6000" spc="-1" strike="noStrike">
                    <a:solidFill>
                      <a:srgbClr val="838787"/>
                    </a:solidFill>
                    <a:latin typeface="DIN Condensed Bold"/>
                    <a:ea typeface="DIN Condensed Bold"/>
                  </a:defRPr>
                </a:pPr>
              </a:p>
            </c:txPr>
            <c:dLblPos val="b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</c:dLbls>
          <c:xVal>
            <c:numRef>
              <c:f>1</c:f>
              <c:numCache>
                <c:formatCode>General</c:formatCode>
                <c:ptCount val="8"/>
                <c:pt idx="0">
                  <c:v>1E-006</c:v>
                </c:pt>
                <c:pt idx="1">
                  <c:v>1E-005</c:v>
                </c:pt>
                <c:pt idx="2">
                  <c:v>0.0001</c:v>
                </c:pt>
                <c:pt idx="3">
                  <c:v>0.001</c:v>
                </c:pt>
                <c:pt idx="4">
                  <c:v>0.01</c:v>
                </c:pt>
                <c:pt idx="5">
                  <c:v>0.02</c:v>
                </c:pt>
                <c:pt idx="6">
                  <c:v>0.05</c:v>
                </c:pt>
                <c:pt idx="7">
                  <c:v>0.1</c:v>
                </c:pt>
              </c:numCache>
            </c:numRef>
          </c:xVal>
          <c:yVal>
            <c:numRef>
              <c:f>0</c:f>
              <c:numCache>
                <c:formatCode>General</c:formatCode>
                <c:ptCount val="8"/>
                <c:pt idx="0">
                  <c:v>26</c:v>
                </c:pt>
                <c:pt idx="1">
                  <c:v>23</c:v>
                </c:pt>
                <c:pt idx="2">
                  <c:v>20</c:v>
                </c:pt>
                <c:pt idx="3">
                  <c:v>18</c:v>
                </c:pt>
                <c:pt idx="4">
                  <c:v>14</c:v>
                </c:pt>
                <c:pt idx="5">
                  <c:v>13</c:v>
                </c:pt>
                <c:pt idx="6">
                  <c:v>12</c:v>
                </c:pt>
                <c:pt idx="7">
                  <c:v>10</c:v>
                </c:pt>
              </c:numCache>
            </c:numRef>
          </c:yVal>
          <c:smooth val="1"/>
        </c:ser>
        <c:axId val="70727118"/>
        <c:axId val="32105765"/>
      </c:scatterChart>
      <c:valAx>
        <c:axId val="70727118"/>
        <c:scaling>
          <c:orientation val="minMax"/>
          <c:max val="0.1"/>
          <c:min val="1E-005"/>
        </c:scaling>
        <c:delete val="0"/>
        <c:axPos val="b"/>
        <c:title>
          <c:tx>
            <c:rich>
              <a:bodyPr rot="0"/>
              <a:lstStyle/>
              <a:p>
                <a:pPr>
                  <a:defRPr b="0" sz="3200" spc="-1" strike="noStrike">
                    <a:solidFill>
                      <a:srgbClr val="2489bf"/>
                    </a:solidFill>
                    <a:latin typeface="Avenir Next Medium"/>
                    <a:ea typeface="DIN Condensed Bold"/>
                  </a:defRPr>
                </a:pPr>
                <a:r>
                  <a:rPr b="0" sz="3200" spc="-1" strike="noStrike">
                    <a:solidFill>
                      <a:srgbClr val="2489bf"/>
                    </a:solidFill>
                    <a:latin typeface="Avenir Next Medium"/>
                    <a:ea typeface="DIN Condensed Bold"/>
                  </a:rPr>
                  <a:t>Error (ε)</a:t>
                </a:r>
              </a:p>
            </c:rich>
          </c:tx>
          <c:overlay val="0"/>
          <c:spPr>
            <a:noFill/>
            <a:ln>
              <a:noFill/>
            </a:ln>
          </c:spPr>
        </c:title>
        <c:numFmt formatCode="General" sourceLinked="0"/>
        <c:majorTickMark val="none"/>
        <c:minorTickMark val="none"/>
        <c:tickLblPos val="nextTo"/>
        <c:spPr>
          <a:ln w="12600">
            <a:solidFill>
              <a:srgbClr val="838787"/>
            </a:solidFill>
            <a:round/>
          </a:ln>
        </c:spPr>
        <c:txPr>
          <a:bodyPr/>
          <a:lstStyle/>
          <a:p>
            <a:pPr>
              <a:defRPr b="0" sz="3100" spc="-1" strike="noStrike">
                <a:solidFill>
                  <a:srgbClr val="222222"/>
                </a:solidFill>
                <a:latin typeface="DIN Condensed Bold"/>
                <a:ea typeface="DIN Condensed Bold"/>
              </a:defRPr>
            </a:pPr>
          </a:p>
        </c:txPr>
        <c:crossAx val="32105765"/>
        <c:crosses val="autoZero"/>
        <c:crossBetween val="midCat"/>
        <c:majorUnit val="0.019998"/>
        <c:minorUnit val="0.009999"/>
      </c:valAx>
      <c:valAx>
        <c:axId val="32105765"/>
        <c:scaling>
          <c:orientation val="minMax"/>
          <c:max val="26"/>
          <c:min val="10"/>
        </c:scaling>
        <c:delete val="0"/>
        <c:axPos val="l"/>
        <c:majorGridlines>
          <c:spPr>
            <a:ln w="12600">
              <a:solidFill>
                <a:srgbClr val="a6aaa9">
                  <a:alpha val="50000"/>
                </a:srgbClr>
              </a:solidFill>
              <a:custDash>
                <a:ds d="200000" sp="200000"/>
              </a:custDash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b="0" sz="3200" spc="-1" strike="noStrike">
                    <a:solidFill>
                      <a:srgbClr val="838787"/>
                    </a:solidFill>
                    <a:latin typeface="Avenir Next Medium"/>
                    <a:ea typeface="DIN Condensed Bold"/>
                  </a:defRPr>
                </a:pPr>
                <a:r>
                  <a:rPr b="0" sz="3200" spc="-1" strike="noStrike">
                    <a:solidFill>
                      <a:srgbClr val="838787"/>
                    </a:solidFill>
                    <a:latin typeface="Avenir Next Medium"/>
                    <a:ea typeface="DIN Condensed Bold"/>
                  </a:rPr>
                  <a:t>Iterations (K)</a:t>
                </a:r>
              </a:p>
            </c:rich>
          </c:tx>
          <c:overlay val="0"/>
          <c:spPr>
            <a:noFill/>
            <a:ln>
              <a:noFill/>
            </a:ln>
          </c:spPr>
        </c:title>
        <c:numFmt formatCode="General" sourceLinked="0"/>
        <c:majorTickMark val="none"/>
        <c:minorTickMark val="none"/>
        <c:tickLblPos val="nextTo"/>
        <c:spPr>
          <a:ln w="12600">
            <a:solidFill>
              <a:srgbClr val="838787"/>
            </a:solidFill>
            <a:round/>
          </a:ln>
        </c:spPr>
        <c:txPr>
          <a:bodyPr/>
          <a:lstStyle/>
          <a:p>
            <a:pPr>
              <a:defRPr b="0" sz="3100" spc="-1" strike="noStrike">
                <a:solidFill>
                  <a:srgbClr val="222222"/>
                </a:solidFill>
                <a:latin typeface="DIN Condensed Bold"/>
                <a:ea typeface="DIN Condensed Bold"/>
              </a:defRPr>
            </a:pPr>
          </a:p>
        </c:txPr>
        <c:crossAx val="70727118"/>
        <c:crosses val="autoZero"/>
        <c:crossBetween val="midCat"/>
        <c:majorUnit val="4"/>
        <c:minorUnit val="2"/>
      </c:valAx>
      <c:spPr>
        <a:noFill/>
        <a:ln w="12600">
          <a:solidFill>
            <a:srgbClr val="838787"/>
          </a:solidFill>
          <a:round/>
        </a:ln>
      </c:spPr>
    </c:plotArea>
    <c:plotVisOnly val="1"/>
    <c:dispBlanksAs val="gap"/>
  </c:chart>
  <c:spPr>
    <a:noFill/>
    <a:ln w="9360">
      <a:noFill/>
    </a:ln>
  </c:spPr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plotArea>
      <c:layout>
        <c:manualLayout>
          <c:layoutTarget val="inner"/>
          <c:xMode val="edge"/>
          <c:yMode val="edge"/>
          <c:x val="0.100565915205492"/>
          <c:y val="0.0601346297681376"/>
          <c:w val="0.885657296595232"/>
          <c:h val="0.723610072301172"/>
        </c:manualLayout>
      </c:layout>
      <c:scatterChart>
        <c:scatterStyle val="lineMarker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Sync</c:v>
                </c:pt>
              </c:strCache>
            </c:strRef>
          </c:tx>
          <c:spPr>
            <a:solidFill>
              <a:srgbClr val="f82d89"/>
            </a:solidFill>
            <a:ln w="12600">
              <a:solidFill>
                <a:srgbClr val="f82d89"/>
              </a:solidFill>
              <a:round/>
            </a:ln>
          </c:spPr>
          <c:marker>
            <c:symbol val="circle"/>
            <c:size val="12"/>
            <c:spPr>
              <a:solidFill>
                <a:srgbClr val="f82d89"/>
              </a:solidFill>
            </c:spPr>
          </c:marker>
          <c:dLbls>
            <c:numFmt formatCode="#,##0" sourceLinked="0"/>
            <c:txPr>
              <a:bodyPr/>
              <a:lstStyle/>
              <a:p>
                <a:pPr>
                  <a:defRPr b="0" sz="6000" spc="-1" strike="noStrike">
                    <a:solidFill>
                      <a:srgbClr val="838787"/>
                    </a:solidFill>
                    <a:latin typeface="DIN Condensed Bold"/>
                    <a:ea typeface="DIN Condensed Bold"/>
                  </a:defRPr>
                </a:pPr>
              </a:p>
            </c:txPr>
            <c:dLblPos val="b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</c:dLbls>
          <c:xVal>
            <c:numRef>
              <c:f>1</c:f>
              <c:numCache>
                <c:formatCode>General</c:formatCode>
                <c:ptCount val="16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0.95</c:v>
                </c:pt>
                <c:pt idx="10">
                  <c:v>0.96</c:v>
                </c:pt>
                <c:pt idx="11">
                  <c:v>0.97</c:v>
                </c:pt>
                <c:pt idx="12">
                  <c:v>0.98</c:v>
                </c:pt>
                <c:pt idx="13">
                  <c:v>0.99</c:v>
                </c:pt>
                <c:pt idx="14">
                  <c:v>0.995</c:v>
                </c:pt>
                <c:pt idx="15">
                  <c:v>0.999</c:v>
                </c:pt>
              </c:numCache>
            </c:numRef>
          </c:xVal>
          <c:yVal>
            <c:numRef>
              <c:f>0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6</c:v>
                </c:pt>
                <c:pt idx="5">
                  <c:v>7</c:v>
                </c:pt>
                <c:pt idx="6">
                  <c:v>9</c:v>
                </c:pt>
                <c:pt idx="7">
                  <c:v>10</c:v>
                </c:pt>
                <c:pt idx="8">
                  <c:v>14</c:v>
                </c:pt>
                <c:pt idx="9">
                  <c:v>19</c:v>
                </c:pt>
                <c:pt idx="10">
                  <c:v>27</c:v>
                </c:pt>
                <c:pt idx="11">
                  <c:v>40</c:v>
                </c:pt>
                <c:pt idx="12">
                  <c:v>51</c:v>
                </c:pt>
                <c:pt idx="13">
                  <c:v>64</c:v>
                </c:pt>
                <c:pt idx="14">
                  <c:v>75</c:v>
                </c:pt>
                <c:pt idx="15">
                  <c:v>94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label 2</c:f>
              <c:strCache>
                <c:ptCount val="1"/>
                <c:pt idx="0">
                  <c:v>Async</c:v>
                </c:pt>
              </c:strCache>
            </c:strRef>
          </c:tx>
          <c:spPr>
            <a:solidFill>
              <a:srgbClr val="2389c0"/>
            </a:solidFill>
            <a:ln w="12600">
              <a:solidFill>
                <a:srgbClr val="2389c0"/>
              </a:solidFill>
              <a:round/>
            </a:ln>
          </c:spPr>
          <c:marker>
            <c:symbol val="triangle"/>
            <c:size val="12"/>
            <c:spPr>
              <a:solidFill>
                <a:srgbClr val="2389c0"/>
              </a:solidFill>
            </c:spPr>
          </c:marker>
          <c:dLbls>
            <c:numFmt formatCode="#,##0" sourceLinked="0"/>
            <c:txPr>
              <a:bodyPr/>
              <a:lstStyle/>
              <a:p>
                <a:pPr>
                  <a:defRPr b="0" sz="6000" spc="-1" strike="noStrike">
                    <a:solidFill>
                      <a:srgbClr val="838787"/>
                    </a:solidFill>
                    <a:latin typeface="DIN Condensed Bold"/>
                    <a:ea typeface="DIN Condensed Bold"/>
                  </a:defRPr>
                </a:pPr>
              </a:p>
            </c:txPr>
            <c:dLblPos val="b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</c:dLbls>
          <c:xVal>
            <c:numRef>
              <c:f>3</c:f>
              <c:numCache>
                <c:formatCode>General</c:formatCode>
                <c:ptCount val="16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0.95</c:v>
                </c:pt>
                <c:pt idx="10">
                  <c:v>0.96</c:v>
                </c:pt>
                <c:pt idx="11">
                  <c:v>0.97</c:v>
                </c:pt>
                <c:pt idx="12">
                  <c:v>0.98</c:v>
                </c:pt>
                <c:pt idx="13">
                  <c:v>0.99</c:v>
                </c:pt>
                <c:pt idx="14">
                  <c:v>0.995</c:v>
                </c:pt>
                <c:pt idx="15">
                  <c:v>0.999</c:v>
                </c:pt>
              </c:numCache>
            </c:numRef>
          </c:xVal>
          <c:yVal>
            <c:numRef>
              <c:f>2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3</c:v>
                </c:pt>
                <c:pt idx="4">
                  <c:v>4</c:v>
                </c:pt>
                <c:pt idx="5">
                  <c:v>4</c:v>
                </c:pt>
                <c:pt idx="6">
                  <c:v>6</c:v>
                </c:pt>
                <c:pt idx="7">
                  <c:v>7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44</c:v>
                </c:pt>
                <c:pt idx="14">
                  <c:v>58</c:v>
                </c:pt>
                <c:pt idx="15">
                  <c:v>79</c:v>
                </c:pt>
              </c:numCache>
            </c:numRef>
          </c:yVal>
          <c:smooth val="1"/>
        </c:ser>
        <c:axId val="55464092"/>
        <c:axId val="45750553"/>
      </c:scatterChart>
      <c:valAx>
        <c:axId val="55464092"/>
        <c:scaling>
          <c:orientation val="minMax"/>
          <c:max val="1"/>
          <c:min val="0.1"/>
        </c:scaling>
        <c:delete val="0"/>
        <c:axPos val="b"/>
        <c:title>
          <c:tx>
            <c:rich>
              <a:bodyPr rot="0"/>
              <a:lstStyle/>
              <a:p>
                <a:pPr>
                  <a:defRPr b="0" sz="3200" spc="-1" strike="noStrike">
                    <a:solidFill>
                      <a:srgbClr val="838787"/>
                    </a:solidFill>
                    <a:latin typeface="Avenir Next Medium"/>
                    <a:ea typeface="DIN Condensed Bold"/>
                  </a:defRPr>
                </a:pPr>
                <a:r>
                  <a:rPr b="0" sz="3200" spc="-1" strike="noStrike">
                    <a:solidFill>
                      <a:srgbClr val="838787"/>
                    </a:solidFill>
                    <a:latin typeface="Avenir Next Medium"/>
                    <a:ea typeface="DIN Condensed Bold"/>
                  </a:rPr>
                  <a:t>Discount factor (𝛄)</a:t>
                </a:r>
              </a:p>
            </c:rich>
          </c:tx>
          <c:overlay val="0"/>
          <c:spPr>
            <a:noFill/>
            <a:ln>
              <a:noFill/>
            </a:ln>
          </c:spPr>
        </c:title>
        <c:numFmt formatCode="General" sourceLinked="0"/>
        <c:majorTickMark val="none"/>
        <c:minorTickMark val="none"/>
        <c:tickLblPos val="nextTo"/>
        <c:spPr>
          <a:ln w="12600">
            <a:solidFill>
              <a:srgbClr val="838787"/>
            </a:solidFill>
            <a:round/>
          </a:ln>
        </c:spPr>
        <c:txPr>
          <a:bodyPr/>
          <a:lstStyle/>
          <a:p>
            <a:pPr>
              <a:defRPr b="0" sz="3400" spc="-1" strike="noStrike">
                <a:solidFill>
                  <a:srgbClr val="838787"/>
                </a:solidFill>
                <a:latin typeface="DIN Condensed Bold"/>
                <a:ea typeface="DIN Condensed Bold"/>
              </a:defRPr>
            </a:pPr>
          </a:p>
        </c:txPr>
        <c:crossAx val="45750553"/>
        <c:crosses val="autoZero"/>
        <c:crossBetween val="midCat"/>
        <c:majorUnit val="0.1"/>
        <c:minorUnit val="0.05"/>
      </c:valAx>
      <c:valAx>
        <c:axId val="45750553"/>
        <c:scaling>
          <c:orientation val="minMax"/>
        </c:scaling>
        <c:delete val="0"/>
        <c:axPos val="l"/>
        <c:majorGridlines>
          <c:spPr>
            <a:ln w="12600">
              <a:solidFill>
                <a:srgbClr val="a6aaa9">
                  <a:alpha val="50000"/>
                </a:srgbClr>
              </a:solidFill>
              <a:custDash>
                <a:ds d="200000" sp="200000"/>
              </a:custDash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600">
            <a:solidFill>
              <a:srgbClr val="838787"/>
            </a:solidFill>
            <a:round/>
          </a:ln>
        </c:spPr>
        <c:txPr>
          <a:bodyPr/>
          <a:lstStyle/>
          <a:p>
            <a:pPr>
              <a:defRPr b="0" sz="3400" spc="-1" strike="noStrike">
                <a:solidFill>
                  <a:srgbClr val="838787"/>
                </a:solidFill>
                <a:latin typeface="DIN Condensed Bold"/>
                <a:ea typeface="DIN Condensed Bold"/>
              </a:defRPr>
            </a:pPr>
          </a:p>
        </c:txPr>
        <c:crossAx val="55464092"/>
        <c:crosses val="autoZero"/>
        <c:crossBetween val="midCat"/>
        <c:majorUnit val="25"/>
        <c:minorUnit val="12.5"/>
      </c:valAx>
      <c:spPr>
        <a:noFill/>
        <a:ln w="12600">
          <a:solidFill>
            <a:srgbClr val="838787"/>
          </a:solidFill>
          <a:round/>
        </a:ln>
      </c:spPr>
    </c:plotArea>
    <c:legend>
      <c:legendPos val="r"/>
      <c:layout>
        <c:manualLayout>
          <c:xMode val="edge"/>
          <c:yMode val="edge"/>
          <c:x val="0.318403"/>
          <c:y val="0.129902"/>
          <c:w val="0.653422"/>
          <c:h val="0.102399"/>
        </c:manualLayout>
      </c:layout>
      <c:overlay val="0"/>
      <c:spPr>
        <a:noFill/>
        <a:ln w="12600">
          <a:noFill/>
        </a:ln>
      </c:spPr>
      <c:txPr>
        <a:bodyPr/>
        <a:lstStyle/>
        <a:p>
          <a:pPr>
            <a:defRPr b="0" sz="3200" spc="-1" strike="noStrike">
              <a:solidFill>
                <a:srgbClr val="838787"/>
              </a:solidFill>
              <a:latin typeface="Avenir Next Demi Bold"/>
              <a:ea typeface="DIN Condensed Bold"/>
            </a:defRPr>
          </a:pPr>
        </a:p>
      </c:txPr>
    </c:legend>
    <c:plotVisOnly val="1"/>
    <c:dispBlanksAs val="gap"/>
  </c:chart>
  <c:spPr>
    <a:noFill/>
    <a:ln w="9360">
      <a:noFill/>
    </a:ln>
  </c:spPr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7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pt-BR" sz="2000" spc="-1" strike="noStrike">
                <a:solidFill>
                  <a:srgbClr val="838787"/>
                </a:solidFill>
                <a:latin typeface="Avenir Next Medium"/>
              </a:rPr>
              <a:t>Click to move the slide</a:t>
            </a:r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pt-BR" sz="2000" spc="-1" strike="noStrike">
                <a:latin typeface="Arial"/>
              </a:rPr>
              <a:t>Click to edit the notes format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pt-BR" sz="1400" spc="-1" strike="noStrike">
                <a:latin typeface="Times New Roman"/>
              </a:rPr>
              <a:t>&lt;header&gt;</a:t>
            </a:r>
            <a:endParaRPr b="0" lang="pt-BR" sz="1400" spc="-1" strike="noStrike">
              <a:latin typeface="Times New Roman"/>
            </a:endParaRPr>
          </a:p>
        </p:txBody>
      </p:sp>
      <p:sp>
        <p:nvSpPr>
          <p:cNvPr id="239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pt-BR" sz="1400" spc="-1" strike="noStrike">
                <a:latin typeface="Times New Roman"/>
              </a:rPr>
              <a:t>&lt;date/time&gt;</a:t>
            </a:r>
            <a:endParaRPr b="0" lang="pt-BR" sz="1400" spc="-1" strike="noStrike">
              <a:latin typeface="Times New Roman"/>
            </a:endParaRPr>
          </a:p>
        </p:txBody>
      </p:sp>
      <p:sp>
        <p:nvSpPr>
          <p:cNvPr id="240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pt-BR" sz="1400" spc="-1" strike="noStrike">
                <a:latin typeface="Times New Roman"/>
              </a:rPr>
              <a:t>&lt;footer&gt;</a:t>
            </a:r>
            <a:endParaRPr b="0" lang="pt-BR" sz="1400" spc="-1" strike="noStrike">
              <a:latin typeface="Times New Roman"/>
            </a:endParaRPr>
          </a:p>
        </p:txBody>
      </p:sp>
      <p:sp>
        <p:nvSpPr>
          <p:cNvPr id="241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2111C4FE-F72E-43CD-B68A-D007057F04EC}" type="slidenum">
              <a:rPr b="0" lang="pt-BR" sz="1400" spc="-1" strike="noStrike">
                <a:latin typeface="Times New Roman"/>
              </a:rPr>
              <a:t>&lt;number&gt;</a:t>
            </a:fld>
            <a:endParaRPr b="0" lang="pt-BR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41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
</Relationships>
</file>

<file path=ppt/notesSlides/_rels/notesSlide42.xml.rels><?xml version="1.0" encoding="UTF-8"?>
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
</Relationships>
</file>

<file path=ppt/notesSlides/_rels/notesSlide43.xml.rels><?xml version="1.0" encoding="UTF-8"?>
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
</Relationships>
</file>

<file path=ppt/notesSlides/_rels/notesSlide44.xml.rels><?xml version="1.0" encoding="UTF-8"?>
<Relationships xmlns="http://schemas.openxmlformats.org/package/2006/relationships"><Relationship Id="rId1" Type="http://schemas.openxmlformats.org/officeDocument/2006/relationships/slide" Target="../slides/slide44.xml"/><Relationship Id="rId2" Type="http://schemas.openxmlformats.org/officeDocument/2006/relationships/notesMaster" Target="../notesMasters/notesMaster1.xml"/>
</Relationships>
</file>

<file path=ppt/notesSlides/_rels/notesSlide45.xml.rels><?xml version="1.0" encoding="UTF-8"?>
<Relationships xmlns="http://schemas.openxmlformats.org/package/2006/relationships"><Relationship Id="rId1" Type="http://schemas.openxmlformats.org/officeDocument/2006/relationships/slide" Target="../slides/slide45.xml"/><Relationship Id="rId2" Type="http://schemas.openxmlformats.org/officeDocument/2006/relationships/notesMaster" Target="../notesMasters/notesMaster1.xml"/>
</Relationships>
</file>

<file path=ppt/notesSlides/_rels/notesSlide46.xml.rels><?xml version="1.0" encoding="UTF-8"?>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
</Relationships>
</file>

<file path=ppt/notesSlides/_rels/notesSlide47.xml.rels><?xml version="1.0" encoding="UTF-8"?>
<Relationships xmlns="http://schemas.openxmlformats.org/package/2006/relationships"><Relationship Id="rId1" Type="http://schemas.openxmlformats.org/officeDocument/2006/relationships/slide" Target="../slides/slide47.xml"/><Relationship Id="rId2" Type="http://schemas.openxmlformats.org/officeDocument/2006/relationships/notesMaster" Target="../notesMasters/notesMaster1.xml"/>
</Relationships>
</file>

<file path=ppt/notesSlides/_rels/notesSlide48.xml.rels><?xml version="1.0" encoding="UTF-8"?>
<Relationships xmlns="http://schemas.openxmlformats.org/package/2006/relationships"><Relationship Id="rId1" Type="http://schemas.openxmlformats.org/officeDocument/2006/relationships/slide" Target="../slides/slide48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54.xml.rels><?xml version="1.0" encoding="UTF-8"?>
<Relationships xmlns="http://schemas.openxmlformats.org/package/2006/relationships"><Relationship Id="rId1" Type="http://schemas.openxmlformats.org/officeDocument/2006/relationships/slide" Target="../slides/slide54.xml"/><Relationship Id="rId2" Type="http://schemas.openxmlformats.org/officeDocument/2006/relationships/notesMaster" Target="../notesMasters/notesMaster1.xml"/>
</Relationships>
</file>

<file path=ppt/notesSlides/_rels/notesSlide55.xml.rels><?xml version="1.0" encoding="UTF-8"?>
<Relationships xmlns="http://schemas.openxmlformats.org/package/2006/relationships"><Relationship Id="rId1" Type="http://schemas.openxmlformats.org/officeDocument/2006/relationships/slide" Target="../slides/slide55.xml"/><Relationship Id="rId2" Type="http://schemas.openxmlformats.org/officeDocument/2006/relationships/notesMaster" Target="../notesMasters/notesMaster1.xml"/>
</Relationships>
</file>

<file path=ppt/notesSlides/_rels/notesSlide56.xml.rels><?xml version="1.0" encoding="UTF-8"?>
<Relationships xmlns="http://schemas.openxmlformats.org/package/2006/relationships"><Relationship Id="rId1" Type="http://schemas.openxmlformats.org/officeDocument/2006/relationships/slide" Target="../slides/slide56.xml"/><Relationship Id="rId2" Type="http://schemas.openxmlformats.org/officeDocument/2006/relationships/notesMaster" Target="../notesMasters/notesMaster1.xml"/>
</Relationships>
</file>

<file path=ppt/notesSlides/_rels/notesSlide57.xml.rels><?xml version="1.0" encoding="UTF-8"?>
<Relationships xmlns="http://schemas.openxmlformats.org/package/2006/relationships"><Relationship Id="rId1" Type="http://schemas.openxmlformats.org/officeDocument/2006/relationships/slide" Target="../slides/slide57.xml"/><Relationship Id="rId2" Type="http://schemas.openxmlformats.org/officeDocument/2006/relationships/notesMaster" Target="../notesMasters/notesMaster1.xml"/>
</Relationships>
</file>

<file path=ppt/notesSlides/_rels/notesSlide58.xml.rels><?xml version="1.0" encoding="UTF-8"?>
<Relationships xmlns="http://schemas.openxmlformats.org/package/2006/relationships"><Relationship Id="rId1" Type="http://schemas.openxmlformats.org/officeDocument/2006/relationships/slide" Target="../slides/slide58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60.xml.rels><?xml version="1.0" encoding="UTF-8"?>
<Relationships xmlns="http://schemas.openxmlformats.org/package/2006/relationships"><Relationship Id="rId1" Type="http://schemas.openxmlformats.org/officeDocument/2006/relationships/slide" Target="../slides/slide60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1495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V^*(s) = \max_\pi E_\pi(R_0 + \gamma R_1 + \gamma^2 R_2 + \dotsb) = \max_a E(R_0|a) + \gamma \underset{V^*(S')}{\underbrace{\max_\pi E_\pi(R_1 + \gamma R_2 + \dotsb)}}</a:t>
            </a: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V^*(s) &amp;= \max_\pi E_\pi(R_0 + \gamma R_1 + \gamma^2 R_2 + \dotsb) \\</a:t>
            </a: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&amp; = \max_a \left[ E(R_0|A=a) + \gamma \sum_{s'} T(s,a,s') \max_\pi E_\pi(R_1 + \gamma R_2 + \dotsb|S'=s') \right]\\</a:t>
            </a: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&amp; = \max_a R(s,a) + \sum_{s'} T(s,a,s') V^*(s')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1497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V^*(s) = \max_\pi E_\pi(R_0 + \gamma R_1 + \gamma^2 R_2 + \dotsb) = \max_a E(R_0|a) + \gamma \underset{V^*(S')}{\underbrace{\max_\pi E_\pi(R_1 + \gamma R_2 + \dotsb)}}</a:t>
            </a: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V^*(s) &amp;= \max_\pi E_\pi(R_0 + \gamma R_1 + \gamma^2 R_2 + \dotsb) \\</a:t>
            </a: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&amp; = \max_a \left[ E(R_0|A=a) + \gamma \sum_{s'} T(s,a,s') \max_\pi E_\pi(R_1 + \gamma R_2 + \dotsb|S'=s') \right]\\</a:t>
            </a: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&amp; = \max_a R(s,a) + \sum_{s'} T(s,a,s') V^*(s')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1499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V^*(s) = \max_\pi E_\pi(R_0 + \gamma R_1 + \gamma^2 R_2 + \dotsb) = \max_a E(R_0|a) + \gamma \underset{V^*(S')}{\underbrace{\max_\pi E_\pi(R_1 + \gamma R_2 + \dotsb)}}</a:t>
            </a: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V^*(s) &amp;= \max_\pi E_\pi(R_0 + \gamma R_1 + \gamma^2 R_2 + \dotsb) \\</a:t>
            </a: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&amp; = \max_a \left[ E(R_0|A=a) + \gamma \sum_{s'} T(s,a,s') \max_\pi E_\pi(R_1 + \gamma R_2 + \dotsb|S'=s') \right]\\</a:t>
            </a: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&amp; = \max_a R(s,a) + \sum_{s'} T(s,a,s') V^*(s')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1501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V^*(s) = \max_\pi E_\pi(R_0 + \gamma R_1 + \gamma^2 R_2 + \dotsb) = \max_a E(R_0|a) + \gamma \underset{V^*(S')}{\underbrace{\max_\pi E_\pi(R_1 + \gamma R_2 + \dotsb)}}</a:t>
            </a: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V^*(s) &amp;= \max_\pi E_\pi(R_0 + \gamma R_1 + \gamma^2 R_2 + \dotsb) \\</a:t>
            </a: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&amp; = \max_a \left[ E(R_0|A=a) + \gamma \sum_{s'} T(s,a,s') \max_\pi E_\pi(R_1 + \gamma R_2 + \dotsb|S'=s') \right]\\</a:t>
            </a: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&amp; = \max_a R(s,a) + \sum_{s'} T(s,a,s') V^*(s')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1503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V_\pi(s) &amp;= E_\pi(R_0 + \gamma R_1 + \gamma^2 R_2 + \dotsb | S_0=s) \\</a:t>
            </a: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&amp;= E_\pi(R_0|S_0=s) + \gamma E_\pi(R_1 + \gamma R_2 + \dotsb | S_0=s)\\</a:t>
            </a: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&amp;= R(s,\pi(s)) + \gamma E_\pi( E_\pi(R_1 + \gamma R_2 + \dotsb | S_0=s, S_1=s') | S_0=s )\\</a:t>
            </a: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&amp;= R(s,\pi(s)) + \gamma E_\pi( E_\pi(R_1 + \gamma R_2 + \dotsb | S_1=s') | S_0=s )\\</a:t>
            </a: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&amp;= R(s,\pi(s)) + \gamma E_\pi( V_\pi(s') | S_0=s )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1505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V_\pi(s) &amp;= R(s,\pi(s)) + \gamma E_\pi(V_\pi(s')|S_0=s)\\</a:t>
            </a: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&amp; = R(s,\pi(s)) + \gamma \sum_{s'} T(s,\pi(s),s’) \times V_\pi(s')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1507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V^*(s) &amp;= \max_\pi V_\pi(s) \\</a:t>
            </a: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&amp;= \max_\pi \left[ R(s,\pi(s)) + \gamma E_\pi( V_\pi(s')|S=s ) \right]\\</a:t>
            </a: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&amp;= \max_a \left[ R(s,a) + \gamma E\left( \max_\pi V_\pi(s') | S=s,A=a\right) \right]\\</a:t>
            </a: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&amp;= \max_a \left[ R(s,a) + \gamma \sum_{s'} T(s,a,s') V^*(s') \right]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1509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6000">
              <a:lnSpc>
                <a:spcPct val="100000"/>
              </a:lnSpc>
              <a:spcBef>
                <a:spcPts val="400"/>
              </a:spcBef>
            </a:pPr>
            <a:r>
              <a:rPr b="0" lang="pt-BR" sz="1200" spc="-1" strike="noStrike">
                <a:latin typeface="Arial"/>
                <a:ea typeface="Arial"/>
              </a:rPr>
              <a:t>Problemas: estados repetidos, busca nunca termina</a:t>
            </a:r>
            <a:endParaRPr b="0" lang="pt-BR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00"/>
              </a:spcBef>
            </a:pPr>
            <a:r>
              <a:rPr b="0" lang="pt-BR" sz="1200" spc="-1" strike="noStrike">
                <a:latin typeface="Arial"/>
                <a:ea typeface="Arial"/>
              </a:rPr>
              <a:t>Solução: programação dinâmica, profundidade limitada</a:t>
            </a:r>
            <a:endParaRPr b="0" lang="pt-BR" sz="1200" spc="-1" strike="noStrike">
              <a:latin typeface="Arial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1511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6000">
              <a:lnSpc>
                <a:spcPct val="100000"/>
              </a:lnSpc>
              <a:spcBef>
                <a:spcPts val="400"/>
              </a:spcBef>
            </a:pPr>
            <a:r>
              <a:rPr b="0" lang="pt-BR" sz="1200" spc="-1" strike="noStrike">
                <a:latin typeface="Arial"/>
                <a:ea typeface="Arial"/>
              </a:rPr>
              <a:t>Problemas: busca nunca termina</a:t>
            </a:r>
            <a:endParaRPr b="0" lang="pt-BR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00"/>
              </a:spcBef>
            </a:pPr>
            <a:r>
              <a:rPr b="0" lang="pt-BR" sz="1200" spc="-1" strike="noStrike">
                <a:latin typeface="Arial"/>
                <a:ea typeface="Arial"/>
              </a:rPr>
              <a:t>Solução: profundidade limitada</a:t>
            </a:r>
            <a:endParaRPr b="0" lang="pt-BR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00"/>
              </a:spcBef>
            </a:pPr>
            <a:endParaRPr b="0" lang="pt-BR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00"/>
              </a:spcBef>
            </a:pPr>
            <a:r>
              <a:rPr b="0" lang="pt-BR" sz="1200" spc="-1" strike="noStrike">
                <a:latin typeface="Arial"/>
                <a:ea typeface="Arial"/>
              </a:rPr>
              <a:t>Como escolher k?</a:t>
            </a:r>
            <a:endParaRPr b="0" lang="pt-BR" sz="1200" spc="-1" strike="noStrike">
              <a:latin typeface="Arial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1513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V_{k+1}(s) &amp;= \max_a \left[ R(s,a) + \gamma E\left( V_k(s') | S=s,A=a\right) \right]\\</a:t>
            </a: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&amp;= \max_a \left[ R(s,a) + \gamma \sum_{s'} T(s,a,s') V_k(s') \right]\\</a:t>
            </a: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&amp;= \max_a Q_{k+1}(s,a)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1515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Isso resolve primeiro problema (computar a partir do zero)</a:t>
            </a: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Mas não resolve segundo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1517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Isso resolve segundo problema: grafo não é exponencial em k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1519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V' = \max_a \left[ R(s,a) + \gamma \sum_{s'} T(s,a,s') \times V(s') \right]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1521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Recompensa ao sair de estado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4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1523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Convergiu para epsilon = 0.001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4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1525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Convergiu para epsilon = 0.001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4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1527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V^*(s) = \max_a \left[ R(s,a) + \gamma \sum_{s'} T(s,a,s') V^*(s') \right]</a:t>
            </a: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V_{k+1}(s) = \max_a \left[ R(s,a) + \gamma \sum_{s'} T(s,a,s') V_k(s') \right]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4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1529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V^*(s) = \max_a \left[ R(s,a) + \gamma \sum_{s'} T(s,a,s') V^*(s') \right]</a:t>
            </a: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V_{k+1}(s) = \max_a \left[ R(s,a) + \gamma \sum_{s'} T(s,a,s') V_k(s') \right]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4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1531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R(s,a) + \gamma\sum_{s'} T(s,a,s’)V'(s')</a:t>
            </a: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\gamma\sum_{s'} T(s,a,s')[V(s') - V(s)] \quad &amp;\leq \gamma \max_s | V(s) - V'(s) | \\</a:t>
            </a: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&amp; &lt; \max_s | V(s) - V'(s) |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4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1533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B(V) \mapsto V' </a:t>
            </a: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V'(s) = \max_a R(s,a) + \gamma\sum_{s’} T(s,a,s’)V(s')</a:t>
            </a: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Diferença converge para zero no infinito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4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1535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|V_{k+1}-V^*| = | B(V_k) - V^* | \leq \gamma |V_k - V^*|</a:t>
            </a: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| B(V_k) - V^* | \leq \gamma^k |V_0 - V^*| \leq \frac{R_\text{max}}{1-\gamma}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4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1537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\gamma^k \frac{R_\text{max}}{1-\gamma} \leq \epsilon</a:t>
            </a: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k \geq \log_{1/\gamma} \frac{R_\text{max}}{\epsilon(1-\gamma)}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1487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U([r_0,r_1,\dotsc]) &amp;= r_0 + \gamma \cdot r_1 + \gamma^2 \cdot r_2 + \dotsb\\</a:t>
            </a: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&amp;= \sum_{t=0} \gamma^t \cdot r_t \\</a:t>
            </a: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&amp;\leq  \frac{1}{(1-\gamma)} \max_{s,a} R(s,a)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5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1539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Convergiu para epsilon = 0.001, gamma = 0.9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5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1541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\pi^*(s) = \arg\max_a \left[ R(s,a) + \gamma \sum_{s'} T(s,a,s') \times V^*(s') \right]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5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1543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Convergiu para epsilon = 0.001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5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1545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V' = \max_a \left[ R(s,a) + \gamma \sum_{s'} T(s,a,s') \times V(s') \right]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5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1547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V(s) = \max_a \left[ R(s,a) + \gamma \sum_{s'} T(s,a,s') \times V(s') \right]</a:t>
            </a: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\delta \gets \max( \delta, |v - V(s)|)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1489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Gamma = 1:  Esquerda: 10 10 10 10 10</a:t>
            </a: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Gamma = 0.1: Esquerda:  10        1   0.1  0.01 0.001</a:t>
            </a: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                        </a:t>
            </a:r>
            <a:r>
              <a:rPr b="0" lang="pt-BR" sz="2000" spc="-1" strike="noStrike">
                <a:latin typeface="Arial"/>
              </a:rPr>
              <a:t>Direita:  0.001 0.001 0.01    0.1        1 </a:t>
            </a: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10 𝛄 ˆ3 = 𝛄 -&gt; 𝛄 (10 𝛄ˆ2 - 1) = 0 -&gt; 𝛄 = sqrt(0.1) 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6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1549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V(s) =  R(s,\pi(s)) + \gamma \sum_{s'} T(s,\pi(s),s') \times V(s') 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1491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Gamma = 1:  Esquerda: 10 10 10 10 1</a:t>
            </a: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Gamma = 0.1: Esquerda:  10        1   0.1  0.01 0.001</a:t>
            </a: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                        </a:t>
            </a:r>
            <a:r>
              <a:rPr b="0" lang="pt-BR" sz="2000" spc="-1" strike="noStrike">
                <a:latin typeface="Arial"/>
              </a:rPr>
              <a:t>Direita:  0.001 0.001 0.01    0.1        1 </a:t>
            </a: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10 𝛄 ˆ3 = 𝛄 -&gt; 𝛄 (10 𝛄ˆ2 - 1) = 0 -&gt; 𝛄 = sqrt(0.1) 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1493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Gamma = 1:  Esquerda: 10 10 10 10 1</a:t>
            </a: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Gamma = 0.1: Esquerda:  10        1   0.1  0.01 0.001</a:t>
            </a: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                        </a:t>
            </a:r>
            <a:r>
              <a:rPr b="0" lang="pt-BR" sz="2000" spc="-1" strike="noStrike">
                <a:latin typeface="Arial"/>
              </a:rPr>
              <a:t>Direita:  0.001 0.001 0.01    0.1        1 </a:t>
            </a:r>
            <a:endParaRPr b="0" lang="pt-BR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10 𝛄 ˆ3 = 𝛄 -&gt; 𝛄 (10 𝛄ˆ2 - 1) = 0 -&gt; 𝛄 = sqrt(0.1) 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06440" y="1890000"/>
            <a:ext cx="121917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06440" y="5526000"/>
            <a:ext cx="121917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06440" y="1890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653520" y="1890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406440" y="5526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6653520" y="5526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06440" y="1890000"/>
            <a:ext cx="392544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528440" y="1890000"/>
            <a:ext cx="392544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8650800" y="1890000"/>
            <a:ext cx="392544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406440" y="5526000"/>
            <a:ext cx="392544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4528440" y="5526000"/>
            <a:ext cx="392544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8650800" y="5526000"/>
            <a:ext cx="392544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406440" y="1890000"/>
            <a:ext cx="12191760" cy="6961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406440" y="1890000"/>
            <a:ext cx="12191760" cy="696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06440" y="1890000"/>
            <a:ext cx="5949360" cy="696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6653520" y="1890000"/>
            <a:ext cx="5949360" cy="696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406440" y="673200"/>
            <a:ext cx="6298920" cy="3355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06440" y="1890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6653520" y="1890000"/>
            <a:ext cx="5949360" cy="696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406440" y="5526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406440" y="1890000"/>
            <a:ext cx="12191760" cy="6961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06440" y="1890000"/>
            <a:ext cx="5949360" cy="696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6653520" y="1890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6653520" y="5526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406440" y="1890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6653520" y="1890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406440" y="5526000"/>
            <a:ext cx="121917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06440" y="1890000"/>
            <a:ext cx="121917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06440" y="5526000"/>
            <a:ext cx="121917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06440" y="1890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653520" y="1890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406440" y="5526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 type="body"/>
          </p:nvPr>
        </p:nvSpPr>
        <p:spPr>
          <a:xfrm>
            <a:off x="6653520" y="5526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06440" y="1890000"/>
            <a:ext cx="392544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4528440" y="1890000"/>
            <a:ext cx="392544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8650800" y="1890000"/>
            <a:ext cx="392544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406440" y="5526000"/>
            <a:ext cx="392544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77" name="PlaceHolder 6"/>
          <p:cNvSpPr>
            <a:spLocks noGrp="1"/>
          </p:cNvSpPr>
          <p:nvPr>
            <p:ph type="body"/>
          </p:nvPr>
        </p:nvSpPr>
        <p:spPr>
          <a:xfrm>
            <a:off x="4528440" y="5526000"/>
            <a:ext cx="392544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78" name="PlaceHolder 7"/>
          <p:cNvSpPr>
            <a:spLocks noGrp="1"/>
          </p:cNvSpPr>
          <p:nvPr>
            <p:ph type="body"/>
          </p:nvPr>
        </p:nvSpPr>
        <p:spPr>
          <a:xfrm>
            <a:off x="8650800" y="5526000"/>
            <a:ext cx="392544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subTitle"/>
          </p:nvPr>
        </p:nvSpPr>
        <p:spPr>
          <a:xfrm>
            <a:off x="406440" y="1890000"/>
            <a:ext cx="12191760" cy="6961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406440" y="1890000"/>
            <a:ext cx="12191760" cy="696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406440" y="1890000"/>
            <a:ext cx="5949360" cy="696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6653520" y="1890000"/>
            <a:ext cx="5949360" cy="696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06440" y="1890000"/>
            <a:ext cx="12191760" cy="696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subTitle"/>
          </p:nvPr>
        </p:nvSpPr>
        <p:spPr>
          <a:xfrm>
            <a:off x="406440" y="673200"/>
            <a:ext cx="6298920" cy="3355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06440" y="1890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653520" y="1890000"/>
            <a:ext cx="5949360" cy="696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06440" y="5526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06440" y="1890000"/>
            <a:ext cx="5949360" cy="696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653520" y="1890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6653520" y="5526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06440" y="1890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653520" y="1890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406440" y="5526000"/>
            <a:ext cx="121917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06440" y="1890000"/>
            <a:ext cx="121917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06440" y="5526000"/>
            <a:ext cx="121917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406440" y="1890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6653520" y="1890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406440" y="5526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10" name="PlaceHolder 5"/>
          <p:cNvSpPr>
            <a:spLocks noGrp="1"/>
          </p:cNvSpPr>
          <p:nvPr>
            <p:ph type="body"/>
          </p:nvPr>
        </p:nvSpPr>
        <p:spPr>
          <a:xfrm>
            <a:off x="6653520" y="5526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406440" y="1890000"/>
            <a:ext cx="392544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528440" y="1890000"/>
            <a:ext cx="392544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8650800" y="1890000"/>
            <a:ext cx="392544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406440" y="5526000"/>
            <a:ext cx="392544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16" name="PlaceHolder 6"/>
          <p:cNvSpPr>
            <a:spLocks noGrp="1"/>
          </p:cNvSpPr>
          <p:nvPr>
            <p:ph type="body"/>
          </p:nvPr>
        </p:nvSpPr>
        <p:spPr>
          <a:xfrm>
            <a:off x="4528440" y="5526000"/>
            <a:ext cx="392544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17" name="PlaceHolder 7"/>
          <p:cNvSpPr>
            <a:spLocks noGrp="1"/>
          </p:cNvSpPr>
          <p:nvPr>
            <p:ph type="body"/>
          </p:nvPr>
        </p:nvSpPr>
        <p:spPr>
          <a:xfrm>
            <a:off x="8650800" y="5526000"/>
            <a:ext cx="392544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subTitle"/>
          </p:nvPr>
        </p:nvSpPr>
        <p:spPr>
          <a:xfrm>
            <a:off x="406440" y="1890000"/>
            <a:ext cx="12191760" cy="6961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406440" y="1890000"/>
            <a:ext cx="12191760" cy="696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06440" y="1890000"/>
            <a:ext cx="5949360" cy="696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6653520" y="1890000"/>
            <a:ext cx="5949360" cy="696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406440" y="1890000"/>
            <a:ext cx="5949360" cy="696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6653520" y="1890000"/>
            <a:ext cx="5949360" cy="696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subTitle"/>
          </p:nvPr>
        </p:nvSpPr>
        <p:spPr>
          <a:xfrm>
            <a:off x="406440" y="673200"/>
            <a:ext cx="6298920" cy="3355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406440" y="1890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6653520" y="1890000"/>
            <a:ext cx="5949360" cy="696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406440" y="5526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406440" y="1890000"/>
            <a:ext cx="5949360" cy="696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6653520" y="1890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6653520" y="5526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406440" y="1890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6653520" y="1890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406440" y="5526000"/>
            <a:ext cx="121917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406440" y="1890000"/>
            <a:ext cx="121917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406440" y="5526000"/>
            <a:ext cx="121917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06440" y="1890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6653520" y="1890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406440" y="5526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6653520" y="5526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406440" y="1890000"/>
            <a:ext cx="392544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4528440" y="1890000"/>
            <a:ext cx="392544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8650800" y="1890000"/>
            <a:ext cx="392544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54" name="PlaceHolder 5"/>
          <p:cNvSpPr>
            <a:spLocks noGrp="1"/>
          </p:cNvSpPr>
          <p:nvPr>
            <p:ph type="body"/>
          </p:nvPr>
        </p:nvSpPr>
        <p:spPr>
          <a:xfrm>
            <a:off x="406440" y="5526000"/>
            <a:ext cx="392544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55" name="PlaceHolder 6"/>
          <p:cNvSpPr>
            <a:spLocks noGrp="1"/>
          </p:cNvSpPr>
          <p:nvPr>
            <p:ph type="body"/>
          </p:nvPr>
        </p:nvSpPr>
        <p:spPr>
          <a:xfrm>
            <a:off x="4528440" y="5526000"/>
            <a:ext cx="392544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56" name="PlaceHolder 7"/>
          <p:cNvSpPr>
            <a:spLocks noGrp="1"/>
          </p:cNvSpPr>
          <p:nvPr>
            <p:ph type="body"/>
          </p:nvPr>
        </p:nvSpPr>
        <p:spPr>
          <a:xfrm>
            <a:off x="8650800" y="5526000"/>
            <a:ext cx="392544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subTitle"/>
          </p:nvPr>
        </p:nvSpPr>
        <p:spPr>
          <a:xfrm>
            <a:off x="406440" y="1890000"/>
            <a:ext cx="12191760" cy="6961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406440" y="1890000"/>
            <a:ext cx="12191760" cy="696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406440" y="1890000"/>
            <a:ext cx="5949360" cy="696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6653520" y="1890000"/>
            <a:ext cx="5949360" cy="696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subTitle"/>
          </p:nvPr>
        </p:nvSpPr>
        <p:spPr>
          <a:xfrm>
            <a:off x="406440" y="673200"/>
            <a:ext cx="6298920" cy="3355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406440" y="1890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6653520" y="1890000"/>
            <a:ext cx="5949360" cy="696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73" name="PlaceHolder 4"/>
          <p:cNvSpPr>
            <a:spLocks noGrp="1"/>
          </p:cNvSpPr>
          <p:nvPr>
            <p:ph type="body"/>
          </p:nvPr>
        </p:nvSpPr>
        <p:spPr>
          <a:xfrm>
            <a:off x="406440" y="5526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406440" y="1890000"/>
            <a:ext cx="5949360" cy="696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 type="body"/>
          </p:nvPr>
        </p:nvSpPr>
        <p:spPr>
          <a:xfrm>
            <a:off x="6653520" y="1890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77" name="PlaceHolder 4"/>
          <p:cNvSpPr>
            <a:spLocks noGrp="1"/>
          </p:cNvSpPr>
          <p:nvPr>
            <p:ph type="body"/>
          </p:nvPr>
        </p:nvSpPr>
        <p:spPr>
          <a:xfrm>
            <a:off x="6653520" y="5526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406440" y="1890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6653520" y="1890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406440" y="5526000"/>
            <a:ext cx="121917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406440" y="1890000"/>
            <a:ext cx="121917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406440" y="5526000"/>
            <a:ext cx="121917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 type="body"/>
          </p:nvPr>
        </p:nvSpPr>
        <p:spPr>
          <a:xfrm>
            <a:off x="406440" y="1890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87" name="PlaceHolder 3"/>
          <p:cNvSpPr>
            <a:spLocks noGrp="1"/>
          </p:cNvSpPr>
          <p:nvPr>
            <p:ph type="body"/>
          </p:nvPr>
        </p:nvSpPr>
        <p:spPr>
          <a:xfrm>
            <a:off x="6653520" y="1890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88" name="PlaceHolder 4"/>
          <p:cNvSpPr>
            <a:spLocks noGrp="1"/>
          </p:cNvSpPr>
          <p:nvPr>
            <p:ph type="body"/>
          </p:nvPr>
        </p:nvSpPr>
        <p:spPr>
          <a:xfrm>
            <a:off x="406440" y="5526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89" name="PlaceHolder 5"/>
          <p:cNvSpPr>
            <a:spLocks noGrp="1"/>
          </p:cNvSpPr>
          <p:nvPr>
            <p:ph type="body"/>
          </p:nvPr>
        </p:nvSpPr>
        <p:spPr>
          <a:xfrm>
            <a:off x="6653520" y="5526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406440" y="673200"/>
            <a:ext cx="6298920" cy="3355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406440" y="1890000"/>
            <a:ext cx="392544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4528440" y="1890000"/>
            <a:ext cx="392544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93" name="PlaceHolder 4"/>
          <p:cNvSpPr>
            <a:spLocks noGrp="1"/>
          </p:cNvSpPr>
          <p:nvPr>
            <p:ph type="body"/>
          </p:nvPr>
        </p:nvSpPr>
        <p:spPr>
          <a:xfrm>
            <a:off x="8650800" y="1890000"/>
            <a:ext cx="392544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94" name="PlaceHolder 5"/>
          <p:cNvSpPr>
            <a:spLocks noGrp="1"/>
          </p:cNvSpPr>
          <p:nvPr>
            <p:ph type="body"/>
          </p:nvPr>
        </p:nvSpPr>
        <p:spPr>
          <a:xfrm>
            <a:off x="406440" y="5526000"/>
            <a:ext cx="392544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95" name="PlaceHolder 6"/>
          <p:cNvSpPr>
            <a:spLocks noGrp="1"/>
          </p:cNvSpPr>
          <p:nvPr>
            <p:ph type="body"/>
          </p:nvPr>
        </p:nvSpPr>
        <p:spPr>
          <a:xfrm>
            <a:off x="4528440" y="5526000"/>
            <a:ext cx="392544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96" name="PlaceHolder 7"/>
          <p:cNvSpPr>
            <a:spLocks noGrp="1"/>
          </p:cNvSpPr>
          <p:nvPr>
            <p:ph type="body"/>
          </p:nvPr>
        </p:nvSpPr>
        <p:spPr>
          <a:xfrm>
            <a:off x="8650800" y="5526000"/>
            <a:ext cx="392544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subTitle"/>
          </p:nvPr>
        </p:nvSpPr>
        <p:spPr>
          <a:xfrm>
            <a:off x="406440" y="1890000"/>
            <a:ext cx="12191760" cy="6961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406440" y="1890000"/>
            <a:ext cx="12191760" cy="696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406440" y="1890000"/>
            <a:ext cx="5949360" cy="696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6653520" y="1890000"/>
            <a:ext cx="5949360" cy="696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subTitle"/>
          </p:nvPr>
        </p:nvSpPr>
        <p:spPr>
          <a:xfrm>
            <a:off x="406440" y="673200"/>
            <a:ext cx="6298920" cy="3355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406440" y="1890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body"/>
          </p:nvPr>
        </p:nvSpPr>
        <p:spPr>
          <a:xfrm>
            <a:off x="6653520" y="1890000"/>
            <a:ext cx="5949360" cy="696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 type="body"/>
          </p:nvPr>
        </p:nvSpPr>
        <p:spPr>
          <a:xfrm>
            <a:off x="406440" y="5526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406440" y="1890000"/>
            <a:ext cx="5949360" cy="696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 type="body"/>
          </p:nvPr>
        </p:nvSpPr>
        <p:spPr>
          <a:xfrm>
            <a:off x="6653520" y="1890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216" name="PlaceHolder 4"/>
          <p:cNvSpPr>
            <a:spLocks noGrp="1"/>
          </p:cNvSpPr>
          <p:nvPr>
            <p:ph type="body"/>
          </p:nvPr>
        </p:nvSpPr>
        <p:spPr>
          <a:xfrm>
            <a:off x="6653520" y="5526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406440" y="1890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219" name="PlaceHolder 3"/>
          <p:cNvSpPr>
            <a:spLocks noGrp="1"/>
          </p:cNvSpPr>
          <p:nvPr>
            <p:ph type="body"/>
          </p:nvPr>
        </p:nvSpPr>
        <p:spPr>
          <a:xfrm>
            <a:off x="6653520" y="1890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220" name="PlaceHolder 4"/>
          <p:cNvSpPr>
            <a:spLocks noGrp="1"/>
          </p:cNvSpPr>
          <p:nvPr>
            <p:ph type="body"/>
          </p:nvPr>
        </p:nvSpPr>
        <p:spPr>
          <a:xfrm>
            <a:off x="406440" y="5526000"/>
            <a:ext cx="121917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06440" y="1890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6653520" y="1890000"/>
            <a:ext cx="5949360" cy="696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406440" y="5526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406440" y="1890000"/>
            <a:ext cx="121917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body"/>
          </p:nvPr>
        </p:nvSpPr>
        <p:spPr>
          <a:xfrm>
            <a:off x="406440" y="5526000"/>
            <a:ext cx="121917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406440" y="1890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 type="body"/>
          </p:nvPr>
        </p:nvSpPr>
        <p:spPr>
          <a:xfrm>
            <a:off x="6653520" y="1890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227" name="PlaceHolder 4"/>
          <p:cNvSpPr>
            <a:spLocks noGrp="1"/>
          </p:cNvSpPr>
          <p:nvPr>
            <p:ph type="body"/>
          </p:nvPr>
        </p:nvSpPr>
        <p:spPr>
          <a:xfrm>
            <a:off x="406440" y="5526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228" name="PlaceHolder 5"/>
          <p:cNvSpPr>
            <a:spLocks noGrp="1"/>
          </p:cNvSpPr>
          <p:nvPr>
            <p:ph type="body"/>
          </p:nvPr>
        </p:nvSpPr>
        <p:spPr>
          <a:xfrm>
            <a:off x="6653520" y="5526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 type="body"/>
          </p:nvPr>
        </p:nvSpPr>
        <p:spPr>
          <a:xfrm>
            <a:off x="406440" y="1890000"/>
            <a:ext cx="392544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231" name="PlaceHolder 3"/>
          <p:cNvSpPr>
            <a:spLocks noGrp="1"/>
          </p:cNvSpPr>
          <p:nvPr>
            <p:ph type="body"/>
          </p:nvPr>
        </p:nvSpPr>
        <p:spPr>
          <a:xfrm>
            <a:off x="4528440" y="1890000"/>
            <a:ext cx="392544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232" name="PlaceHolder 4"/>
          <p:cNvSpPr>
            <a:spLocks noGrp="1"/>
          </p:cNvSpPr>
          <p:nvPr>
            <p:ph type="body"/>
          </p:nvPr>
        </p:nvSpPr>
        <p:spPr>
          <a:xfrm>
            <a:off x="8650800" y="1890000"/>
            <a:ext cx="392544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233" name="PlaceHolder 5"/>
          <p:cNvSpPr>
            <a:spLocks noGrp="1"/>
          </p:cNvSpPr>
          <p:nvPr>
            <p:ph type="body"/>
          </p:nvPr>
        </p:nvSpPr>
        <p:spPr>
          <a:xfrm>
            <a:off x="406440" y="5526000"/>
            <a:ext cx="392544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234" name="PlaceHolder 6"/>
          <p:cNvSpPr>
            <a:spLocks noGrp="1"/>
          </p:cNvSpPr>
          <p:nvPr>
            <p:ph type="body"/>
          </p:nvPr>
        </p:nvSpPr>
        <p:spPr>
          <a:xfrm>
            <a:off x="4528440" y="5526000"/>
            <a:ext cx="392544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235" name="PlaceHolder 7"/>
          <p:cNvSpPr>
            <a:spLocks noGrp="1"/>
          </p:cNvSpPr>
          <p:nvPr>
            <p:ph type="body"/>
          </p:nvPr>
        </p:nvSpPr>
        <p:spPr>
          <a:xfrm>
            <a:off x="8650800" y="5526000"/>
            <a:ext cx="392544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06440" y="1890000"/>
            <a:ext cx="5949360" cy="696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6653520" y="1890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6653520" y="5526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06440" y="1890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6653520" y="1890000"/>
            <a:ext cx="59493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06440" y="5526000"/>
            <a:ext cx="12191760" cy="3320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Line 1"/>
          <p:cNvSpPr/>
          <p:nvPr/>
        </p:nvSpPr>
        <p:spPr>
          <a:xfrm>
            <a:off x="406080" y="6140880"/>
            <a:ext cx="12192120" cy="0"/>
          </a:xfrm>
          <a:prstGeom prst="line">
            <a:avLst/>
          </a:prstGeom>
          <a:ln w="38160">
            <a:solidFill>
              <a:srgbClr val="a6aaa9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PlaceHolder 2"/>
          <p:cNvSpPr>
            <a:spLocks noGrp="1"/>
          </p:cNvSpPr>
          <p:nvPr>
            <p:ph type="title"/>
          </p:nvPr>
        </p:nvSpPr>
        <p:spPr>
          <a:xfrm>
            <a:off x="406440" y="6426360"/>
            <a:ext cx="12191760" cy="2704680"/>
          </a:xfrm>
          <a:prstGeom prst="rect">
            <a:avLst/>
          </a:prstGeom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</a:pPr>
            <a:r>
              <a:rPr b="0" lang="pt-BR" sz="170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Title Text</a:t>
            </a:r>
            <a:endParaRPr b="0" lang="pt-BR" sz="17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06440" y="4267080"/>
            <a:ext cx="12191760" cy="1802880"/>
          </a:xfrm>
          <a:prstGeom prst="rect">
            <a:avLst/>
          </a:prstGeom>
        </p:spPr>
        <p:txBody>
          <a:bodyPr lIns="50760" rIns="50760" tIns="50760" bIns="50760" anchor="b">
            <a:noAutofit/>
          </a:bodyPr>
          <a:p>
            <a:pPr>
              <a:lnSpc>
                <a:spcPct val="80000"/>
              </a:lnSpc>
              <a:spcBef>
                <a:spcPts val="2299"/>
              </a:spcBef>
            </a:pPr>
            <a:r>
              <a:rPr b="0" lang="pt-BR" sz="5400" spc="-1" strike="noStrike" cap="all">
                <a:solidFill>
                  <a:srgbClr val="a6aaa9"/>
                </a:solidFill>
                <a:latin typeface="DIN Alternate Bold"/>
                <a:ea typeface="DIN Alternate Bold"/>
              </a:rPr>
              <a:t>Body Level One</a:t>
            </a:r>
            <a:endParaRPr b="0" lang="pt-BR" sz="5400" spc="-1" strike="noStrike">
              <a:solidFill>
                <a:srgbClr val="a6aaa9"/>
              </a:solidFill>
              <a:latin typeface="Avenir Next Medium"/>
            </a:endParaRPr>
          </a:p>
          <a:p>
            <a:pPr>
              <a:lnSpc>
                <a:spcPct val="80000"/>
              </a:lnSpc>
              <a:spcBef>
                <a:spcPts val="2299"/>
              </a:spcBef>
            </a:pPr>
            <a:r>
              <a:rPr b="0" lang="pt-BR" sz="5400" spc="-1" strike="noStrike" cap="all">
                <a:solidFill>
                  <a:srgbClr val="a6aaa9"/>
                </a:solidFill>
                <a:latin typeface="DIN Alternate Bold"/>
                <a:ea typeface="DIN Alternate Bold"/>
              </a:rPr>
              <a:t>Body Level Two</a:t>
            </a:r>
            <a:endParaRPr b="0" lang="pt-BR" sz="5400" spc="-1" strike="noStrike">
              <a:solidFill>
                <a:srgbClr val="a6aaa9"/>
              </a:solidFill>
              <a:latin typeface="Avenir Next Medium"/>
            </a:endParaRPr>
          </a:p>
          <a:p>
            <a:pPr>
              <a:lnSpc>
                <a:spcPct val="80000"/>
              </a:lnSpc>
              <a:spcBef>
                <a:spcPts val="2299"/>
              </a:spcBef>
            </a:pPr>
            <a:r>
              <a:rPr b="0" lang="pt-BR" sz="5400" spc="-1" strike="noStrike" cap="all">
                <a:solidFill>
                  <a:srgbClr val="a6aaa9"/>
                </a:solidFill>
                <a:latin typeface="DIN Alternate Bold"/>
                <a:ea typeface="DIN Alternate Bold"/>
              </a:rPr>
              <a:t>Body Level Three</a:t>
            </a:r>
            <a:endParaRPr b="0" lang="pt-BR" sz="5400" spc="-1" strike="noStrike">
              <a:solidFill>
                <a:srgbClr val="a6aaa9"/>
              </a:solidFill>
              <a:latin typeface="Avenir Next Medium"/>
            </a:endParaRPr>
          </a:p>
          <a:p>
            <a:pPr>
              <a:lnSpc>
                <a:spcPct val="80000"/>
              </a:lnSpc>
              <a:spcBef>
                <a:spcPts val="2299"/>
              </a:spcBef>
            </a:pPr>
            <a:r>
              <a:rPr b="0" lang="pt-BR" sz="5400" spc="-1" strike="noStrike" cap="all">
                <a:solidFill>
                  <a:srgbClr val="a6aaa9"/>
                </a:solidFill>
                <a:latin typeface="DIN Alternate Bold"/>
                <a:ea typeface="DIN Alternate Bold"/>
              </a:rPr>
              <a:t>Body Level Four</a:t>
            </a:r>
            <a:endParaRPr b="0" lang="pt-BR" sz="5400" spc="-1" strike="noStrike">
              <a:solidFill>
                <a:srgbClr val="a6aaa9"/>
              </a:solidFill>
              <a:latin typeface="Avenir Next Medium"/>
            </a:endParaRPr>
          </a:p>
          <a:p>
            <a:pPr>
              <a:lnSpc>
                <a:spcPct val="80000"/>
              </a:lnSpc>
              <a:spcBef>
                <a:spcPts val="2299"/>
              </a:spcBef>
            </a:pPr>
            <a:r>
              <a:rPr b="0" lang="pt-BR" sz="5400" spc="-1" strike="noStrike" cap="all">
                <a:solidFill>
                  <a:srgbClr val="a6aaa9"/>
                </a:solidFill>
                <a:latin typeface="DIN Alternate Bold"/>
                <a:ea typeface="DIN Alternate Bold"/>
              </a:rPr>
              <a:t>Body Level Five</a:t>
            </a:r>
            <a:endParaRPr b="0" lang="pt-BR" sz="5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12194280" y="431640"/>
            <a:ext cx="406440" cy="456840"/>
          </a:xfrm>
          <a:prstGeom prst="rect">
            <a:avLst/>
          </a:prstGeom>
        </p:spPr>
        <p:txBody>
          <a:bodyPr lIns="50760" rIns="50760" tIns="50760" bIns="50760">
            <a:noAutofit/>
          </a:bodyPr>
          <a:p>
            <a:endParaRPr b="0" lang="pt-BR" sz="2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dcb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06440" y="673200"/>
            <a:ext cx="6298920" cy="723600"/>
          </a:xfrm>
          <a:prstGeom prst="rect">
            <a:avLst/>
          </a:prstGeom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801"/>
              </a:spcBef>
            </a:pPr>
            <a:r>
              <a:rPr b="0" lang="pt-BR" sz="60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Title Text</a:t>
            </a:r>
            <a:endParaRPr b="0" lang="pt-BR" sz="6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06440" y="1890000"/>
            <a:ext cx="12191760" cy="6961320"/>
          </a:xfrm>
          <a:prstGeom prst="rect">
            <a:avLst/>
          </a:prstGeom>
        </p:spPr>
        <p:txBody>
          <a:bodyPr lIns="50760" rIns="50760" tIns="50760" bIns="50760">
            <a:noAutofit/>
          </a:bodyPr>
          <a:p>
            <a:pPr marL="366120" indent="-3657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‣"/>
            </a:pP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Body Level One</a:t>
            </a:r>
            <a:endParaRPr b="0" lang="pt-BR" sz="2800" spc="-1" strike="noStrike">
              <a:solidFill>
                <a:srgbClr val="a6aaa9"/>
              </a:solidFill>
              <a:latin typeface="Avenir Next Medium"/>
            </a:endParaRPr>
          </a:p>
          <a:p>
            <a:pPr lvl="1" marL="810720" indent="-3657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‣"/>
            </a:pP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Body Level Two</a:t>
            </a:r>
            <a:endParaRPr b="0" lang="pt-BR" sz="2800" spc="-1" strike="noStrike">
              <a:solidFill>
                <a:srgbClr val="a6aaa9"/>
              </a:solidFill>
              <a:latin typeface="Avenir Next Medium"/>
            </a:endParaRPr>
          </a:p>
          <a:p>
            <a:pPr lvl="2" marL="1254960" indent="-3657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‣"/>
            </a:pPr>
            <a:r>
              <a:rPr b="0" lang="pt-BR" sz="28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Body Level Three</a:t>
            </a:r>
            <a:endParaRPr b="0" lang="pt-BR" sz="2800" spc="-1" strike="noStrike">
              <a:solidFill>
                <a:srgbClr val="a6aaa9"/>
              </a:solidFill>
              <a:latin typeface="Avenir Next Medium"/>
            </a:endParaRPr>
          </a:p>
          <a:p>
            <a:pPr lvl="3" marL="1699560" indent="-3657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‣"/>
            </a:pPr>
            <a:r>
              <a:rPr b="0" lang="pt-BR" sz="2800" spc="-1" strike="noStrike">
                <a:solidFill>
                  <a:srgbClr val="a6aaa9"/>
                </a:solidFill>
                <a:latin typeface="Avenir Next Medium"/>
                <a:ea typeface="Avenir Next Medium"/>
              </a:rPr>
              <a:t>Body Level Four</a:t>
            </a:r>
            <a:endParaRPr b="0" lang="pt-BR" sz="2800" spc="-1" strike="noStrike">
              <a:solidFill>
                <a:srgbClr val="a6aaa9"/>
              </a:solidFill>
              <a:latin typeface="Avenir Next Medium"/>
            </a:endParaRPr>
          </a:p>
          <a:p>
            <a:pPr lvl="4" marL="2144160" indent="-3657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‣"/>
            </a:pPr>
            <a:r>
              <a:rPr b="0" lang="pt-BR" sz="2800" spc="-1" strike="noStrike">
                <a:solidFill>
                  <a:srgbClr val="a6aaa9"/>
                </a:solidFill>
                <a:latin typeface="Avenir Next Medium"/>
                <a:ea typeface="Avenir Next Medium"/>
              </a:rPr>
              <a:t>Body Level Five</a:t>
            </a:r>
            <a:endParaRPr b="0" lang="pt-BR" sz="28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sldNum"/>
          </p:nvPr>
        </p:nvSpPr>
        <p:spPr>
          <a:xfrm>
            <a:off x="12186720" y="431640"/>
            <a:ext cx="406440" cy="456840"/>
          </a:xfrm>
          <a:prstGeom prst="rect">
            <a:avLst/>
          </a:prstGeom>
        </p:spPr>
        <p:txBody>
          <a:bodyPr lIns="50760" rIns="50760" tIns="50760" bIns="50760">
            <a:noAutofit/>
          </a:bodyPr>
          <a:p>
            <a:endParaRPr b="0" lang="pt-BR" sz="2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body"/>
          </p:nvPr>
        </p:nvSpPr>
        <p:spPr>
          <a:xfrm>
            <a:off x="406440" y="1905120"/>
            <a:ext cx="12191760" cy="6108480"/>
          </a:xfrm>
          <a:prstGeom prst="rect">
            <a:avLst/>
          </a:prstGeom>
        </p:spPr>
        <p:txBody>
          <a:bodyPr lIns="50760" rIns="50760" tIns="50760" bIns="50760">
            <a:noAutofit/>
          </a:bodyPr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Body Level One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 lvl="1" marL="88884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Body Level Two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 lvl="2" marL="133344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a6aaa9"/>
                </a:solidFill>
                <a:latin typeface="Avenir Next Medium"/>
                <a:ea typeface="Avenir Next Medium"/>
              </a:rPr>
              <a:t>Body Level Three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 lvl="3" marL="177804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a6aaa9"/>
                </a:solidFill>
                <a:latin typeface="Avenir Next Medium"/>
                <a:ea typeface="Avenir Next Medium"/>
              </a:rPr>
              <a:t>Body Level Four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 lvl="4" marL="222264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a6aaa9"/>
                </a:solidFill>
                <a:latin typeface="Avenir Next Medium"/>
                <a:ea typeface="Avenir Next Medium"/>
              </a:rPr>
              <a:t>Body Level Five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title"/>
          </p:nvPr>
        </p:nvSpPr>
        <p:spPr>
          <a:xfrm>
            <a:off x="406440" y="673200"/>
            <a:ext cx="12191760" cy="723600"/>
          </a:xfrm>
          <a:prstGeom prst="rect">
            <a:avLst/>
          </a:prstGeom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801"/>
              </a:spcBef>
            </a:pPr>
            <a:r>
              <a:rPr b="0" lang="pt-BR" sz="60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Title Text</a:t>
            </a:r>
            <a:endParaRPr b="0" lang="pt-BR" sz="6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sldNum"/>
          </p:nvPr>
        </p:nvSpPr>
        <p:spPr>
          <a:xfrm>
            <a:off x="12186720" y="431640"/>
            <a:ext cx="406440" cy="456840"/>
          </a:xfrm>
          <a:prstGeom prst="rect">
            <a:avLst/>
          </a:prstGeom>
        </p:spPr>
        <p:txBody>
          <a:bodyPr lIns="50760" rIns="50760" tIns="50760" bIns="50760">
            <a:noAutofit/>
          </a:bodyPr>
          <a:p>
            <a:endParaRPr b="0" lang="pt-BR" sz="2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sldNum"/>
          </p:nvPr>
        </p:nvSpPr>
        <p:spPr>
          <a:xfrm>
            <a:off x="12186720" y="431640"/>
            <a:ext cx="406440" cy="456840"/>
          </a:xfrm>
          <a:prstGeom prst="rect">
            <a:avLst/>
          </a:prstGeom>
        </p:spPr>
        <p:txBody>
          <a:bodyPr lIns="50760" rIns="50760" tIns="50760" bIns="50760">
            <a:noAutofit/>
          </a:bodyPr>
          <a:p>
            <a:endParaRPr b="0" lang="pt-BR" sz="2400" spc="-1" strike="noStrike">
              <a:latin typeface="Times New Roman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pt-BR" sz="2000" spc="-1" strike="noStrike">
                <a:solidFill>
                  <a:srgbClr val="838787"/>
                </a:solidFill>
                <a:latin typeface="Avenir Next Medium"/>
              </a:rPr>
              <a:t>Click to edit the title text format</a:t>
            </a:r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400" spc="-1" strike="noStrike">
                <a:solidFill>
                  <a:srgbClr val="a6aaa9"/>
                </a:solidFill>
                <a:latin typeface="Avenir Next Medium"/>
              </a:rPr>
              <a:t>Click to edit the outline text format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3400" spc="-1" strike="noStrike">
                <a:solidFill>
                  <a:srgbClr val="a6aaa9"/>
                </a:solidFill>
                <a:latin typeface="Avenir Next Medium"/>
              </a:rPr>
              <a:t>Second Outline Level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400" spc="-1" strike="noStrike">
                <a:solidFill>
                  <a:srgbClr val="a6aaa9"/>
                </a:solidFill>
                <a:latin typeface="Avenir Next Medium"/>
              </a:rPr>
              <a:t>Third Outline Level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3400" spc="-1" strike="noStrike">
                <a:solidFill>
                  <a:srgbClr val="a6aaa9"/>
                </a:solidFill>
                <a:latin typeface="Avenir Next Medium"/>
              </a:rPr>
              <a:t>Fourth Outline Level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a6aaa9"/>
                </a:solidFill>
                <a:latin typeface="Avenir Next Medium"/>
              </a:rPr>
              <a:t>Fifth Outline Level</a:t>
            </a:r>
            <a:endParaRPr b="0" lang="pt-BR" sz="2000" spc="-1" strike="noStrike">
              <a:solidFill>
                <a:srgbClr val="a6aaa9"/>
              </a:solidFill>
              <a:latin typeface="Avenir Next Medium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a6aaa9"/>
                </a:solidFill>
                <a:latin typeface="Avenir Next Medium"/>
              </a:rPr>
              <a:t>Sixth Outline Level</a:t>
            </a:r>
            <a:endParaRPr b="0" lang="pt-BR" sz="2000" spc="-1" strike="noStrike">
              <a:solidFill>
                <a:srgbClr val="a6aaa9"/>
              </a:solidFill>
              <a:latin typeface="Avenir Next Medium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a6aaa9"/>
                </a:solidFill>
                <a:latin typeface="Avenir Next Medium"/>
              </a:rPr>
              <a:t>Seventh Outline Level</a:t>
            </a:r>
            <a:endParaRPr b="0" lang="pt-BR" sz="20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body"/>
          </p:nvPr>
        </p:nvSpPr>
        <p:spPr>
          <a:xfrm>
            <a:off x="406440" y="-4844160"/>
            <a:ext cx="11175480" cy="5758200"/>
          </a:xfrm>
          <a:prstGeom prst="rect">
            <a:avLst/>
          </a:prstGeom>
        </p:spPr>
        <p:txBody>
          <a:bodyPr lIns="50760" rIns="50760" tIns="50760" bIns="50760" anchor="b">
            <a:noAutofit/>
          </a:bodyPr>
          <a:p>
            <a:pPr>
              <a:lnSpc>
                <a:spcPct val="80000"/>
              </a:lnSpc>
            </a:pPr>
            <a:r>
              <a:rPr b="0" lang="pt-BR" sz="2400" spc="117" strike="noStrike" cap="all">
                <a:solidFill>
                  <a:srgbClr val="838787"/>
                </a:solidFill>
                <a:latin typeface="DIN Alternate Bold"/>
                <a:ea typeface="DIN Alternate Bold"/>
              </a:rPr>
              <a:t>Text</a:t>
            </a:r>
            <a:endParaRPr b="0" lang="pt-BR" sz="2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406440" y="2743200"/>
            <a:ext cx="12191760" cy="6108480"/>
          </a:xfrm>
          <a:prstGeom prst="rect">
            <a:avLst/>
          </a:prstGeom>
        </p:spPr>
        <p:txBody>
          <a:bodyPr lIns="50760" rIns="50760" tIns="50760" bIns="50760">
            <a:noAutofit/>
          </a:bodyPr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Body Level One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 lvl="1" marL="88884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a6aaa9"/>
                </a:solidFill>
                <a:latin typeface="Avenir Next Medium"/>
                <a:ea typeface="Avenir Next Medium"/>
              </a:rPr>
              <a:t>Body Level Two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 lvl="2" marL="133344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a6aaa9"/>
                </a:solidFill>
                <a:latin typeface="Avenir Next Medium"/>
                <a:ea typeface="Avenir Next Medium"/>
              </a:rPr>
              <a:t>Body Level Three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 lvl="3" marL="177804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a6aaa9"/>
                </a:solidFill>
                <a:latin typeface="Avenir Next Medium"/>
                <a:ea typeface="Avenir Next Medium"/>
              </a:rPr>
              <a:t>Body Level Four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 lvl="4" marL="222264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a6aaa9"/>
                </a:solidFill>
                <a:latin typeface="Avenir Next Medium"/>
                <a:ea typeface="Avenir Next Medium"/>
              </a:rPr>
              <a:t>Body Level Five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title"/>
          </p:nvPr>
        </p:nvSpPr>
        <p:spPr>
          <a:xfrm>
            <a:off x="406440" y="1536840"/>
            <a:ext cx="12191760" cy="723600"/>
          </a:xfrm>
          <a:prstGeom prst="rect">
            <a:avLst/>
          </a:prstGeom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801"/>
              </a:spcBef>
            </a:pPr>
            <a:r>
              <a:rPr b="0" lang="pt-BR" sz="60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Title Text</a:t>
            </a:r>
            <a:endParaRPr b="0" lang="pt-BR" sz="6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sldNum"/>
          </p:nvPr>
        </p:nvSpPr>
        <p:spPr>
          <a:xfrm>
            <a:off x="12186720" y="431640"/>
            <a:ext cx="406440" cy="456840"/>
          </a:xfrm>
          <a:prstGeom prst="rect">
            <a:avLst/>
          </a:prstGeom>
        </p:spPr>
        <p:txBody>
          <a:bodyPr lIns="50760" rIns="50760" tIns="50760" bIns="50760">
            <a:noAutofit/>
          </a:bodyPr>
          <a:p>
            <a:endParaRPr b="0" lang="pt-BR" sz="2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sldNum"/>
          </p:nvPr>
        </p:nvSpPr>
        <p:spPr>
          <a:xfrm>
            <a:off x="12186720" y="431640"/>
            <a:ext cx="406440" cy="456840"/>
          </a:xfrm>
          <a:prstGeom prst="rect">
            <a:avLst/>
          </a:prstGeom>
        </p:spPr>
        <p:txBody>
          <a:bodyPr lIns="50760" rIns="50760" tIns="50760" bIns="50760">
            <a:noAutofit/>
          </a:bodyPr>
          <a:p>
            <a:endParaRPr b="0" lang="pt-BR" sz="2400" spc="-1" strike="noStrike">
              <a:latin typeface="Times New Roman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pt-BR" sz="2000" spc="-1" strike="noStrike">
                <a:solidFill>
                  <a:srgbClr val="838787"/>
                </a:solidFill>
                <a:latin typeface="Avenir Next Medium"/>
              </a:rPr>
              <a:t>Click to edit the title text format</a:t>
            </a:r>
            <a:endParaRPr b="0" lang="pt-BR" sz="20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400" spc="-1" strike="noStrike">
                <a:solidFill>
                  <a:srgbClr val="a6aaa9"/>
                </a:solidFill>
                <a:latin typeface="Avenir Next Medium"/>
              </a:rPr>
              <a:t>Click to edit the outline text format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BR" sz="3400" spc="-1" strike="noStrike">
                <a:solidFill>
                  <a:srgbClr val="a6aaa9"/>
                </a:solidFill>
                <a:latin typeface="Avenir Next Medium"/>
              </a:rPr>
              <a:t>Second Outline Level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400" spc="-1" strike="noStrike">
                <a:solidFill>
                  <a:srgbClr val="a6aaa9"/>
                </a:solidFill>
                <a:latin typeface="Avenir Next Medium"/>
              </a:rPr>
              <a:t>Third Outline Level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BR" sz="3400" spc="-1" strike="noStrike">
                <a:solidFill>
                  <a:srgbClr val="a6aaa9"/>
                </a:solidFill>
                <a:latin typeface="Avenir Next Medium"/>
              </a:rPr>
              <a:t>Fourth Outline Level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a6aaa9"/>
                </a:solidFill>
                <a:latin typeface="Avenir Next Medium"/>
              </a:rPr>
              <a:t>Fifth Outline Level</a:t>
            </a:r>
            <a:endParaRPr b="0" lang="pt-BR" sz="2000" spc="-1" strike="noStrike">
              <a:solidFill>
                <a:srgbClr val="a6aaa9"/>
              </a:solidFill>
              <a:latin typeface="Avenir Next Medium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a6aaa9"/>
                </a:solidFill>
                <a:latin typeface="Avenir Next Medium"/>
              </a:rPr>
              <a:t>Sixth Outline Level</a:t>
            </a:r>
            <a:endParaRPr b="0" lang="pt-BR" sz="2000" spc="-1" strike="noStrike">
              <a:solidFill>
                <a:srgbClr val="a6aaa9"/>
              </a:solidFill>
              <a:latin typeface="Avenir Next Medium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a6aaa9"/>
                </a:solidFill>
                <a:latin typeface="Avenir Next Medium"/>
              </a:rPr>
              <a:t>Seventh Outline Level</a:t>
            </a:r>
            <a:endParaRPr b="0" lang="pt-BR" sz="20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tif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slideLayout" Target="../slideLayouts/slideLayout27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27.xml"/><Relationship Id="rId3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27.xml"/><Relationship Id="rId3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27.xml"/><Relationship Id="rId3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27.xml"/><Relationship Id="rId3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27.xml"/><Relationship Id="rId3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27.xml"/><Relationship Id="rId3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27.xml"/><Relationship Id="rId3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27.xml"/><Relationship Id="rId3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27.xml"/><Relationship Id="rId3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27.xml"/><Relationship Id="rId3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tif"/><Relationship Id="rId2" Type="http://schemas.openxmlformats.org/officeDocument/2006/relationships/image" Target="../media/image3.tif"/><Relationship Id="rId3" Type="http://schemas.openxmlformats.org/officeDocument/2006/relationships/image" Target="../media/image4.tif"/><Relationship Id="rId4" Type="http://schemas.openxmlformats.org/officeDocument/2006/relationships/image" Target="../media/image5.tif"/><Relationship Id="rId5" Type="http://schemas.openxmlformats.org/officeDocument/2006/relationships/image" Target="../media/image6.tif"/><Relationship Id="rId6" Type="http://schemas.openxmlformats.org/officeDocument/2006/relationships/image" Target="../media/image7.tif"/><Relationship Id="rId7" Type="http://schemas.openxmlformats.org/officeDocument/2006/relationships/image" Target="../media/image8.tif"/><Relationship Id="rId8" Type="http://schemas.openxmlformats.org/officeDocument/2006/relationships/image" Target="../media/image9.tif"/><Relationship Id="rId9" Type="http://schemas.openxmlformats.org/officeDocument/2006/relationships/image" Target="../media/image10.tif"/><Relationship Id="rId10" Type="http://schemas.openxmlformats.org/officeDocument/2006/relationships/image" Target="../media/image11.tif"/><Relationship Id="rId11" Type="http://schemas.openxmlformats.org/officeDocument/2006/relationships/image" Target="../media/image12.tif"/><Relationship Id="rId12" Type="http://schemas.openxmlformats.org/officeDocument/2006/relationships/image" Target="../media/image13.tif"/><Relationship Id="rId13" Type="http://schemas.openxmlformats.org/officeDocument/2006/relationships/image" Target="../media/image14.tif"/><Relationship Id="rId14" Type="http://schemas.openxmlformats.org/officeDocument/2006/relationships/image" Target="../media/image15.tif"/><Relationship Id="rId15" Type="http://schemas.openxmlformats.org/officeDocument/2006/relationships/image" Target="../media/image16.tif"/><Relationship Id="rId16" Type="http://schemas.openxmlformats.org/officeDocument/2006/relationships/image" Target="../media/image17.tif"/><Relationship Id="rId17" Type="http://schemas.openxmlformats.org/officeDocument/2006/relationships/image" Target="../media/image18.tif"/><Relationship Id="rId18" Type="http://schemas.openxmlformats.org/officeDocument/2006/relationships/image" Target="../media/image19.tif"/><Relationship Id="rId19" Type="http://schemas.openxmlformats.org/officeDocument/2006/relationships/slideLayout" Target="../slideLayouts/slideLayout27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slideLayout" Target="../slideLayouts/slideLayout27.xml"/><Relationship Id="rId4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slideLayout" Target="../slideLayouts/slideLayout27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42.tif"/><Relationship Id="rId2" Type="http://schemas.openxmlformats.org/officeDocument/2006/relationships/image" Target="../media/image43.tif"/><Relationship Id="rId3" Type="http://schemas.openxmlformats.org/officeDocument/2006/relationships/image" Target="../media/image44.tif"/><Relationship Id="rId4" Type="http://schemas.openxmlformats.org/officeDocument/2006/relationships/image" Target="../media/image45.tif"/><Relationship Id="rId5" Type="http://schemas.openxmlformats.org/officeDocument/2006/relationships/image" Target="../media/image46.tif"/><Relationship Id="rId6" Type="http://schemas.openxmlformats.org/officeDocument/2006/relationships/image" Target="../media/image47.tif"/><Relationship Id="rId7" Type="http://schemas.openxmlformats.org/officeDocument/2006/relationships/image" Target="../media/image48.tif"/><Relationship Id="rId8" Type="http://schemas.openxmlformats.org/officeDocument/2006/relationships/image" Target="../media/image49.tif"/><Relationship Id="rId9" Type="http://schemas.openxmlformats.org/officeDocument/2006/relationships/image" Target="../media/image50.tif"/><Relationship Id="rId10" Type="http://schemas.openxmlformats.org/officeDocument/2006/relationships/image" Target="../media/image51.tif"/><Relationship Id="rId11" Type="http://schemas.openxmlformats.org/officeDocument/2006/relationships/image" Target="../media/image52.tif"/><Relationship Id="rId12" Type="http://schemas.openxmlformats.org/officeDocument/2006/relationships/image" Target="../media/image53.tif"/><Relationship Id="rId13" Type="http://schemas.openxmlformats.org/officeDocument/2006/relationships/image" Target="../media/image54.tif"/><Relationship Id="rId14" Type="http://schemas.openxmlformats.org/officeDocument/2006/relationships/image" Target="../media/image55.tif"/><Relationship Id="rId15" Type="http://schemas.openxmlformats.org/officeDocument/2006/relationships/image" Target="../media/image56.tif"/><Relationship Id="rId16" Type="http://schemas.openxmlformats.org/officeDocument/2006/relationships/image" Target="../media/image57.tif"/><Relationship Id="rId17" Type="http://schemas.openxmlformats.org/officeDocument/2006/relationships/image" Target="../media/image58.tif"/><Relationship Id="rId18" Type="http://schemas.openxmlformats.org/officeDocument/2006/relationships/image" Target="../media/image59.tif"/><Relationship Id="rId19" Type="http://schemas.openxmlformats.org/officeDocument/2006/relationships/image" Target="../media/image60.tif"/><Relationship Id="rId20" Type="http://schemas.openxmlformats.org/officeDocument/2006/relationships/image" Target="../media/image61.tif"/><Relationship Id="rId21" Type="http://schemas.openxmlformats.org/officeDocument/2006/relationships/image" Target="../media/image62.tif"/><Relationship Id="rId22" Type="http://schemas.openxmlformats.org/officeDocument/2006/relationships/image" Target="../media/image63.tif"/><Relationship Id="rId23" Type="http://schemas.openxmlformats.org/officeDocument/2006/relationships/image" Target="../media/image64.tif"/><Relationship Id="rId24" Type="http://schemas.openxmlformats.org/officeDocument/2006/relationships/image" Target="../media/image65.tif"/><Relationship Id="rId25" Type="http://schemas.openxmlformats.org/officeDocument/2006/relationships/image" Target="../media/image66.tif"/><Relationship Id="rId26" Type="http://schemas.openxmlformats.org/officeDocument/2006/relationships/image" Target="../media/image67.tif"/><Relationship Id="rId27" Type="http://schemas.openxmlformats.org/officeDocument/2006/relationships/image" Target="../media/image68.tif"/><Relationship Id="rId28" Type="http://schemas.openxmlformats.org/officeDocument/2006/relationships/image" Target="../media/image69.tif"/><Relationship Id="rId29" Type="http://schemas.openxmlformats.org/officeDocument/2006/relationships/image" Target="../media/image70.tif"/><Relationship Id="rId30" Type="http://schemas.openxmlformats.org/officeDocument/2006/relationships/image" Target="../media/image71.tif"/><Relationship Id="rId31" Type="http://schemas.openxmlformats.org/officeDocument/2006/relationships/image" Target="../media/image72.png"/><Relationship Id="rId32" Type="http://schemas.openxmlformats.org/officeDocument/2006/relationships/image" Target="../media/image73.tif"/><Relationship Id="rId33" Type="http://schemas.openxmlformats.org/officeDocument/2006/relationships/image" Target="../media/image74.tif"/><Relationship Id="rId34" Type="http://schemas.openxmlformats.org/officeDocument/2006/relationships/image" Target="../media/image75.tif"/><Relationship Id="rId35" Type="http://schemas.openxmlformats.org/officeDocument/2006/relationships/slideLayout" Target="../slideLayouts/slideLayout51.xml"/><Relationship Id="rId36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4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42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76.png"/><Relationship Id="rId2" Type="http://schemas.openxmlformats.org/officeDocument/2006/relationships/image" Target="../media/image77.png"/><Relationship Id="rId3" Type="http://schemas.openxmlformats.org/officeDocument/2006/relationships/image" Target="../media/image78.png"/><Relationship Id="rId4" Type="http://schemas.openxmlformats.org/officeDocument/2006/relationships/slideLayout" Target="../slideLayouts/slideLayout27.xml"/><Relationship Id="rId5" Type="http://schemas.openxmlformats.org/officeDocument/2006/relationships/notesSlide" Target="../notesSlides/notesSlide4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79.png"/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4" Type="http://schemas.openxmlformats.org/officeDocument/2006/relationships/slideLayout" Target="../slideLayouts/slideLayout27.xml"/><Relationship Id="rId5" Type="http://schemas.openxmlformats.org/officeDocument/2006/relationships/notesSlide" Target="../notesSlides/notesSlide44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82.png"/><Relationship Id="rId2" Type="http://schemas.openxmlformats.org/officeDocument/2006/relationships/image" Target="../media/image83.png"/><Relationship Id="rId3" Type="http://schemas.openxmlformats.org/officeDocument/2006/relationships/image" Target="../media/image84.png"/><Relationship Id="rId4" Type="http://schemas.openxmlformats.org/officeDocument/2006/relationships/slideLayout" Target="../slideLayouts/slideLayout27.xml"/><Relationship Id="rId5" Type="http://schemas.openxmlformats.org/officeDocument/2006/relationships/notesSlide" Target="../notesSlides/notesSlide4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85.png"/><Relationship Id="rId2" Type="http://schemas.openxmlformats.org/officeDocument/2006/relationships/image" Target="../media/image86.png"/><Relationship Id="rId3" Type="http://schemas.openxmlformats.org/officeDocument/2006/relationships/image" Target="../media/image87.png"/><Relationship Id="rId4" Type="http://schemas.openxmlformats.org/officeDocument/2006/relationships/slideLayout" Target="../slideLayouts/slideLayout27.xml"/><Relationship Id="rId5" Type="http://schemas.openxmlformats.org/officeDocument/2006/relationships/notesSlide" Target="../notesSlides/notesSlide46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88.png"/><Relationship Id="rId2" Type="http://schemas.openxmlformats.org/officeDocument/2006/relationships/image" Target="../media/image89.png"/><Relationship Id="rId3" Type="http://schemas.openxmlformats.org/officeDocument/2006/relationships/slideLayout" Target="../slideLayouts/slideLayout27.xml"/><Relationship Id="rId4" Type="http://schemas.openxmlformats.org/officeDocument/2006/relationships/notesSlide" Target="../notesSlides/notesSlide47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90.png"/><Relationship Id="rId2" Type="http://schemas.openxmlformats.org/officeDocument/2006/relationships/image" Target="../media/image91.png"/><Relationship Id="rId3" Type="http://schemas.openxmlformats.org/officeDocument/2006/relationships/image" Target="../media/image92.png"/><Relationship Id="rId4" Type="http://schemas.openxmlformats.org/officeDocument/2006/relationships/slideLayout" Target="../slideLayouts/slideLayout27.xml"/><Relationship Id="rId5" Type="http://schemas.openxmlformats.org/officeDocument/2006/relationships/notesSlide" Target="../notesSlides/notesSlide48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93.png"/><Relationship Id="rId2" Type="http://schemas.openxmlformats.org/officeDocument/2006/relationships/image" Target="../media/image94.png"/><Relationship Id="rId3" Type="http://schemas.openxmlformats.org/officeDocument/2006/relationships/slideLayout" Target="../slideLayouts/slideLayout2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27.xml"/><Relationship Id="rId3" Type="http://schemas.openxmlformats.org/officeDocument/2006/relationships/notesSlide" Target="../notesSlides/notesSlide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95.jpeg"/><Relationship Id="rId2" Type="http://schemas.openxmlformats.org/officeDocument/2006/relationships/chart" Target="../charts/chart1.xml"/><Relationship Id="rId3" Type="http://schemas.openxmlformats.org/officeDocument/2006/relationships/chart" Target="../charts/chart2.xml"/><Relationship Id="rId4" Type="http://schemas.openxmlformats.org/officeDocument/2006/relationships/slideLayout" Target="../slideLayouts/slideLayout27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54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96.png"/><Relationship Id="rId2" Type="http://schemas.openxmlformats.org/officeDocument/2006/relationships/image" Target="../media/image97.png"/><Relationship Id="rId3" Type="http://schemas.openxmlformats.org/officeDocument/2006/relationships/slideLayout" Target="../slideLayouts/slideLayout27.xml"/><Relationship Id="rId4" Type="http://schemas.openxmlformats.org/officeDocument/2006/relationships/notesSlide" Target="../notesSlides/notesSlide55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98.png"/><Relationship Id="rId2" Type="http://schemas.openxmlformats.org/officeDocument/2006/relationships/image" Target="../media/image99.tif"/><Relationship Id="rId3" Type="http://schemas.openxmlformats.org/officeDocument/2006/relationships/image" Target="../media/image100.png"/><Relationship Id="rId4" Type="http://schemas.openxmlformats.org/officeDocument/2006/relationships/slideLayout" Target="../slideLayouts/slideLayout63.xml"/><Relationship Id="rId5" Type="http://schemas.openxmlformats.org/officeDocument/2006/relationships/notesSlide" Target="../notesSlides/notesSlide56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101.png"/><Relationship Id="rId2" Type="http://schemas.openxmlformats.org/officeDocument/2006/relationships/image" Target="../media/image102.png"/><Relationship Id="rId3" Type="http://schemas.openxmlformats.org/officeDocument/2006/relationships/slideLayout" Target="../slideLayouts/slideLayout27.xml"/><Relationship Id="rId4" Type="http://schemas.openxmlformats.org/officeDocument/2006/relationships/notesSlide" Target="../notesSlides/notesSlide57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103.png"/><Relationship Id="rId2" Type="http://schemas.openxmlformats.org/officeDocument/2006/relationships/image" Target="../media/image104.png"/><Relationship Id="rId3" Type="http://schemas.openxmlformats.org/officeDocument/2006/relationships/image" Target="../media/image105.png"/><Relationship Id="rId4" Type="http://schemas.openxmlformats.org/officeDocument/2006/relationships/slideLayout" Target="../slideLayouts/slideLayout27.xml"/><Relationship Id="rId5" Type="http://schemas.openxmlformats.org/officeDocument/2006/relationships/notesSlide" Target="../notesSlides/notesSlide58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106.jpeg"/><Relationship Id="rId2" Type="http://schemas.openxmlformats.org/officeDocument/2006/relationships/chart" Target="../charts/chart3.xml"/><Relationship Id="rId3" Type="http://schemas.openxmlformats.org/officeDocument/2006/relationships/slideLayout" Target="../slideLayouts/slideLayout2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107.png"/><Relationship Id="rId2" Type="http://schemas.openxmlformats.org/officeDocument/2006/relationships/image" Target="../media/image108.png"/><Relationship Id="rId3" Type="http://schemas.openxmlformats.org/officeDocument/2006/relationships/image" Target="../media/image109.png"/><Relationship Id="rId4" Type="http://schemas.openxmlformats.org/officeDocument/2006/relationships/slideLayout" Target="../slideLayouts/slideLayout27.xml"/><Relationship Id="rId5" Type="http://schemas.openxmlformats.org/officeDocument/2006/relationships/notesSlide" Target="../notesSlides/notesSlide60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110.png"/><Relationship Id="rId2" Type="http://schemas.openxmlformats.org/officeDocument/2006/relationships/slideLayout" Target="../slideLayouts/slideLayout27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Image" descr="Image"/>
          <p:cNvPicPr/>
          <p:nvPr/>
        </p:nvPicPr>
        <p:blipFill>
          <a:blip r:embed="rId1"/>
          <a:stretch/>
        </p:blipFill>
        <p:spPr>
          <a:xfrm>
            <a:off x="-816840" y="720"/>
            <a:ext cx="14637960" cy="9751680"/>
          </a:xfrm>
          <a:prstGeom prst="rect">
            <a:avLst/>
          </a:prstGeom>
          <a:ln w="12600">
            <a:noFill/>
          </a:ln>
        </p:spPr>
      </p:pic>
      <p:sp>
        <p:nvSpPr>
          <p:cNvPr id="243" name="TextShape 1"/>
          <p:cNvSpPr txBox="1"/>
          <p:nvPr/>
        </p:nvSpPr>
        <p:spPr>
          <a:xfrm>
            <a:off x="406440" y="1536840"/>
            <a:ext cx="12191760" cy="723600"/>
          </a:xfrm>
          <a:prstGeom prst="rect">
            <a:avLst/>
          </a:prstGeom>
          <a:solidFill>
            <a:srgbClr val="222222">
              <a:alpha val="70000"/>
            </a:srgbClr>
          </a:solidFill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801"/>
              </a:spcBef>
            </a:pPr>
            <a:r>
              <a:rPr b="0" lang="pt-BR" sz="102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inteligência artificial</a:t>
            </a:r>
            <a:br/>
            <a:endParaRPr b="0" lang="pt-BR" sz="102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244" name="TextShape 2"/>
          <p:cNvSpPr txBox="1"/>
          <p:nvPr/>
        </p:nvSpPr>
        <p:spPr>
          <a:xfrm>
            <a:off x="406440" y="3895200"/>
            <a:ext cx="12191760" cy="3376800"/>
          </a:xfrm>
          <a:prstGeom prst="rect">
            <a:avLst/>
          </a:prstGeom>
          <a:noFill/>
          <a:ln w="12600">
            <a:noFill/>
          </a:ln>
          <a:effectLst>
            <a:outerShdw dist="0" dir="0">
              <a:srgbClr val="000000"/>
            </a:outerShdw>
          </a:effectLst>
        </p:spPr>
        <p:txBody>
          <a:bodyPr lIns="50760" rIns="50760" tIns="50760" bIns="50760">
            <a:noAutofit/>
          </a:bodyPr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fdcb56"/>
              </a:buClr>
              <a:buSzPct val="105000"/>
              <a:buFont typeface="Avenir Next Regular"/>
              <a:buChar char="‣"/>
            </a:pPr>
            <a:r>
              <a:rPr b="0" lang="pt-BR" sz="3400" spc="-1" strike="noStrike">
                <a:solidFill>
                  <a:srgbClr val="fdcb56"/>
                </a:solidFill>
                <a:latin typeface="Avenir Next Medium"/>
                <a:ea typeface="Avenir Next Medium"/>
              </a:rPr>
              <a:t>mac0425/5739</a:t>
            </a:r>
            <a:endParaRPr b="0" lang="pt-BR" sz="3400" spc="-1" strike="noStrike">
              <a:latin typeface="Arial"/>
            </a:endParaRPr>
          </a:p>
        </p:txBody>
      </p:sp>
      <p:sp>
        <p:nvSpPr>
          <p:cNvPr id="245" name="CustomShape 3"/>
          <p:cNvSpPr/>
          <p:nvPr/>
        </p:nvSpPr>
        <p:spPr>
          <a:xfrm>
            <a:off x="6546240" y="-101160"/>
            <a:ext cx="6235200" cy="712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r">
              <a:lnSpc>
                <a:spcPct val="100000"/>
              </a:lnSpc>
              <a:spcBef>
                <a:spcPts val="2401"/>
              </a:spcBef>
            </a:pPr>
            <a:br/>
            <a:r>
              <a:rPr b="0" lang="pt-BR" sz="2000" spc="-1" strike="noStrike">
                <a:solidFill>
                  <a:srgbClr val="d2d9db"/>
                </a:solidFill>
                <a:latin typeface="Avenir Next Medium"/>
                <a:ea typeface="Avenir Next Medium"/>
              </a:rPr>
              <a:t>Almost Human (2013)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246" name="Line 4"/>
          <p:cNvSpPr/>
          <p:nvPr/>
        </p:nvSpPr>
        <p:spPr>
          <a:xfrm>
            <a:off x="406080" y="6140880"/>
            <a:ext cx="12192120" cy="0"/>
          </a:xfrm>
          <a:prstGeom prst="line">
            <a:avLst/>
          </a:prstGeom>
          <a:ln w="38160">
            <a:solidFill>
              <a:schemeClr val="accent4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47" name="CustomShape 5"/>
          <p:cNvSpPr/>
          <p:nvPr/>
        </p:nvSpPr>
        <p:spPr>
          <a:xfrm>
            <a:off x="-167760" y="8181000"/>
            <a:ext cx="9212040" cy="833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80000"/>
              </a:lnSpc>
              <a:spcBef>
                <a:spcPts val="2801"/>
              </a:spcBef>
            </a:pPr>
            <a:r>
              <a:rPr b="0" lang="pt-BR" sz="6000" spc="599" strike="noStrike" cap="all">
                <a:solidFill>
                  <a:srgbClr val="ffffff"/>
                </a:solidFill>
                <a:latin typeface="DIN Condensed Bold"/>
                <a:ea typeface="DIN Condensed Bold"/>
              </a:rPr>
              <a:t>iteração de valor</a:t>
            </a:r>
            <a:endParaRPr b="0" lang="pt-BR" sz="6000" spc="-1" strike="noStrike">
              <a:latin typeface="Arial"/>
            </a:endParaRPr>
          </a:p>
        </p:txBody>
      </p:sp>
      <p:sp>
        <p:nvSpPr>
          <p:cNvPr id="248" name="CustomShape 6"/>
          <p:cNvSpPr/>
          <p:nvPr/>
        </p:nvSpPr>
        <p:spPr>
          <a:xfrm>
            <a:off x="381960" y="9174240"/>
            <a:ext cx="284292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ffe989"/>
                </a:solidFill>
                <a:latin typeface="Avenir Next Medium"/>
                <a:ea typeface="Avenir Next Medium"/>
              </a:rPr>
              <a:t>Cap. 16 e 17 do AIMA</a:t>
            </a:r>
            <a:endParaRPr b="0" lang="pt-BR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TextShape 1"/>
          <p:cNvSpPr txBox="1"/>
          <p:nvPr/>
        </p:nvSpPr>
        <p:spPr>
          <a:xfrm>
            <a:off x="406440" y="2064960"/>
            <a:ext cx="12191760" cy="722304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 marL="417960" indent="-417600">
              <a:lnSpc>
                <a:spcPct val="100000"/>
              </a:lnSpc>
              <a:spcBef>
                <a:spcPts val="2599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82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Aditividade</a:t>
            </a:r>
            <a:endParaRPr b="0" lang="pt-BR" sz="2820" spc="-1" strike="noStrike">
              <a:solidFill>
                <a:srgbClr val="a6aaa9"/>
              </a:solidFill>
              <a:latin typeface="Avenir Next Medium"/>
            </a:endParaRPr>
          </a:p>
          <a:p>
            <a:pPr lvl="1" marL="835560" indent="-417600">
              <a:lnSpc>
                <a:spcPct val="100000"/>
              </a:lnSpc>
              <a:spcBef>
                <a:spcPts val="2599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82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E(</a:t>
            </a:r>
            <a:r>
              <a:rPr b="0" lang="pt-BR" sz="282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a*X + b*Y</a:t>
            </a:r>
            <a:r>
              <a:rPr b="0" lang="pt-BR" sz="282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) = </a:t>
            </a:r>
            <a:r>
              <a:rPr b="0" lang="pt-BR" sz="282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</a:t>
            </a:r>
            <a:r>
              <a:rPr b="0" lang="pt-BR" sz="282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*E(</a:t>
            </a:r>
            <a:r>
              <a:rPr b="0" lang="pt-BR" sz="282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X</a:t>
            </a:r>
            <a:r>
              <a:rPr b="0" lang="pt-BR" sz="282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) + </a:t>
            </a:r>
            <a:r>
              <a:rPr b="0" lang="pt-BR" sz="282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b</a:t>
            </a:r>
            <a:r>
              <a:rPr b="0" lang="pt-BR" sz="282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*E(</a:t>
            </a:r>
            <a:r>
              <a:rPr b="0" lang="pt-BR" sz="282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Y</a:t>
            </a:r>
            <a:r>
              <a:rPr b="0" lang="pt-BR" sz="282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)</a:t>
            </a:r>
            <a:endParaRPr b="0" lang="pt-BR" sz="2820" spc="-1" strike="noStrike">
              <a:solidFill>
                <a:srgbClr val="a6aaa9"/>
              </a:solidFill>
              <a:latin typeface="Avenir Next Medium"/>
            </a:endParaRPr>
          </a:p>
          <a:p>
            <a:pPr>
              <a:lnSpc>
                <a:spcPct val="100000"/>
              </a:lnSpc>
              <a:spcBef>
                <a:spcPts val="2599"/>
              </a:spcBef>
            </a:pPr>
            <a:endParaRPr b="0" lang="pt-BR" sz="2820" spc="-1" strike="noStrike">
              <a:solidFill>
                <a:srgbClr val="a6aaa9"/>
              </a:solidFill>
              <a:latin typeface="Avenir Next Medium"/>
            </a:endParaRPr>
          </a:p>
          <a:p>
            <a:pPr marL="417960" indent="-417600">
              <a:lnSpc>
                <a:spcPct val="100000"/>
              </a:lnSpc>
              <a:spcBef>
                <a:spcPts val="2599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82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Esperança de funções</a:t>
            </a:r>
            <a:endParaRPr b="0" lang="pt-BR" sz="2820" spc="-1" strike="noStrike">
              <a:solidFill>
                <a:srgbClr val="a6aaa9"/>
              </a:solidFill>
              <a:latin typeface="Avenir Next Medium"/>
            </a:endParaRPr>
          </a:p>
          <a:p>
            <a:pPr lvl="1" marL="835560" indent="-417600">
              <a:lnSpc>
                <a:spcPct val="100000"/>
              </a:lnSpc>
              <a:spcBef>
                <a:spcPts val="2599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82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E( </a:t>
            </a:r>
            <a:r>
              <a:rPr b="0" lang="pt-BR" sz="282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f(X)</a:t>
            </a:r>
            <a:r>
              <a:rPr b="0" lang="pt-BR" sz="282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 ) = Σ</a:t>
            </a:r>
            <a:r>
              <a:rPr b="0" lang="pt-BR" sz="2818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x</a:t>
            </a:r>
            <a:r>
              <a:rPr b="0" lang="pt-BR" sz="2818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 </a:t>
            </a:r>
            <a:r>
              <a:rPr b="0" lang="pt-BR" sz="282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Pr(</a:t>
            </a:r>
            <a:r>
              <a:rPr b="0" lang="pt-BR" sz="282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X=x</a:t>
            </a:r>
            <a:r>
              <a:rPr b="0" lang="pt-BR" sz="282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)*</a:t>
            </a:r>
            <a:r>
              <a:rPr b="0" lang="pt-BR" sz="282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f(x)</a:t>
            </a:r>
            <a:r>
              <a:rPr b="0" lang="pt-BR" sz="282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 </a:t>
            </a:r>
            <a:endParaRPr b="0" lang="pt-BR" sz="2820" spc="-1" strike="noStrike">
              <a:solidFill>
                <a:srgbClr val="a6aaa9"/>
              </a:solidFill>
              <a:latin typeface="Avenir Next Medium"/>
            </a:endParaRPr>
          </a:p>
          <a:p>
            <a:endParaRPr b="0" lang="pt-BR" sz="2820" spc="-1" strike="noStrike">
              <a:solidFill>
                <a:srgbClr val="a6aaa9"/>
              </a:solidFill>
              <a:latin typeface="Avenir Next Medium"/>
            </a:endParaRPr>
          </a:p>
          <a:p>
            <a:pPr marL="417960" indent="-417600">
              <a:lnSpc>
                <a:spcPct val="100000"/>
              </a:lnSpc>
              <a:spcBef>
                <a:spcPts val="2599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82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Lei da esperança total</a:t>
            </a:r>
            <a:endParaRPr b="0" lang="pt-BR" sz="2820" spc="-1" strike="noStrike">
              <a:solidFill>
                <a:srgbClr val="a6aaa9"/>
              </a:solidFill>
              <a:latin typeface="Avenir Next Medium"/>
            </a:endParaRPr>
          </a:p>
          <a:p>
            <a:pPr lvl="1" marL="835560" indent="-417600">
              <a:lnSpc>
                <a:spcPct val="100000"/>
              </a:lnSpc>
              <a:spcBef>
                <a:spcPts val="2599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82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E(X) = E( </a:t>
            </a:r>
            <a:r>
              <a:rPr b="0" lang="pt-BR" sz="282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E(X|Y=y)</a:t>
            </a:r>
            <a:r>
              <a:rPr b="0" lang="pt-BR" sz="282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 ) = Σ</a:t>
            </a:r>
            <a:r>
              <a:rPr b="0" lang="pt-BR" sz="2818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y</a:t>
            </a:r>
            <a:r>
              <a:rPr b="0" lang="pt-BR" sz="282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 Pr(Y=y)*</a:t>
            </a:r>
            <a:r>
              <a:rPr b="0" lang="pt-BR" sz="282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E(X|Y=y)</a:t>
            </a:r>
            <a:endParaRPr b="0" lang="pt-BR" sz="2820" spc="-1" strike="noStrike">
              <a:solidFill>
                <a:srgbClr val="a6aaa9"/>
              </a:solidFill>
              <a:latin typeface="Avenir Next Medium"/>
            </a:endParaRPr>
          </a:p>
          <a:p>
            <a:pPr lvl="1" marL="835560" indent="-417600">
              <a:lnSpc>
                <a:spcPct val="100000"/>
              </a:lnSpc>
              <a:spcBef>
                <a:spcPts val="2599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82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E(X|Z=z) = E( </a:t>
            </a:r>
            <a:r>
              <a:rPr b="0" lang="pt-BR" sz="282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E(X|Y=y,Z=z) </a:t>
            </a:r>
            <a:r>
              <a:rPr b="0" lang="pt-BR" sz="282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| Z=z ) = Σ</a:t>
            </a:r>
            <a:r>
              <a:rPr b="0" lang="pt-BR" sz="2818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y</a:t>
            </a:r>
            <a:r>
              <a:rPr b="0" lang="pt-BR" sz="282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 Pr(Y=y|Z=z)*</a:t>
            </a:r>
            <a:r>
              <a:rPr b="0" lang="pt-BR" sz="282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E(X|Y=y,Z=z)</a:t>
            </a:r>
            <a:endParaRPr b="0" lang="pt-BR" sz="282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372" name="TextShape 2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valor esperado: Propriedades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7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TextShape 1"/>
          <p:cNvSpPr txBox="1"/>
          <p:nvPr/>
        </p:nvSpPr>
        <p:spPr>
          <a:xfrm>
            <a:off x="406440" y="1905120"/>
            <a:ext cx="12191760" cy="121104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34a5da"/>
                </a:solidFill>
                <a:latin typeface="Avenir Next Medium"/>
                <a:ea typeface="Avenir Next Medium"/>
              </a:rPr>
              <a:t>Episódio: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S</a:t>
            </a:r>
            <a:r>
              <a:rPr b="0" lang="pt-BR" sz="3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0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, R</a:t>
            </a:r>
            <a:r>
              <a:rPr b="0" lang="pt-BR" sz="3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0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, A</a:t>
            </a:r>
            <a:r>
              <a:rPr b="0" lang="pt-BR" sz="3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0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, S</a:t>
            </a:r>
            <a:r>
              <a:rPr b="0" lang="pt-BR" sz="3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, R</a:t>
            </a:r>
            <a:r>
              <a:rPr b="0" lang="pt-BR" sz="3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, A</a:t>
            </a:r>
            <a:r>
              <a:rPr b="0" lang="pt-BR" sz="3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, S</a:t>
            </a:r>
            <a:r>
              <a:rPr b="0" lang="pt-BR" sz="3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2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, R</a:t>
            </a:r>
            <a:r>
              <a:rPr b="0" lang="pt-BR" sz="3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2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, …, A</a:t>
            </a:r>
            <a:r>
              <a:rPr b="0" lang="pt-BR" sz="3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T-1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, S</a:t>
            </a:r>
            <a:r>
              <a:rPr b="0" lang="pt-BR" sz="3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T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, R</a:t>
            </a:r>
            <a:r>
              <a:rPr b="0" lang="pt-BR" sz="3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T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374" name="TextShape 2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Exemplo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pic>
        <p:nvPicPr>
          <p:cNvPr id="375" name="G_0_=_R_0_+_R_1_.pdf" descr="G_0_=_R_0_+_R_1_.pdf"/>
          <p:cNvPicPr/>
          <p:nvPr/>
        </p:nvPicPr>
        <p:blipFill>
          <a:blip r:embed="rId1"/>
          <a:stretch/>
        </p:blipFill>
        <p:spPr>
          <a:xfrm>
            <a:off x="1003320" y="3314520"/>
            <a:ext cx="4774680" cy="397800"/>
          </a:xfrm>
          <a:prstGeom prst="rect">
            <a:avLst/>
          </a:prstGeom>
          <a:ln w="12600">
            <a:noFill/>
          </a:ln>
        </p:spPr>
      </p:pic>
      <p:pic>
        <p:nvPicPr>
          <p:cNvPr id="376" name="G_1_=_R_1_+_dots.pdf" descr="G_1_=_R_1_+_dots.pdf"/>
          <p:cNvPicPr/>
          <p:nvPr/>
        </p:nvPicPr>
        <p:blipFill>
          <a:blip r:embed="rId2"/>
          <a:stretch/>
        </p:blipFill>
        <p:spPr>
          <a:xfrm>
            <a:off x="984240" y="3963960"/>
            <a:ext cx="3733560" cy="384840"/>
          </a:xfrm>
          <a:prstGeom prst="rect">
            <a:avLst/>
          </a:prstGeom>
          <a:ln w="12600">
            <a:noFill/>
          </a:ln>
        </p:spPr>
      </p:pic>
      <p:sp>
        <p:nvSpPr>
          <p:cNvPr id="377" name="CustomShape 3"/>
          <p:cNvSpPr/>
          <p:nvPr/>
        </p:nvSpPr>
        <p:spPr>
          <a:xfrm>
            <a:off x="3893040" y="4937400"/>
            <a:ext cx="547020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usando aditividade: E(X+Y) = E(X) + E(Y) 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378" name="CustomShape 4"/>
          <p:cNvSpPr/>
          <p:nvPr/>
        </p:nvSpPr>
        <p:spPr>
          <a:xfrm>
            <a:off x="3715200" y="6247800"/>
            <a:ext cx="818604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usando esperança total: E(X|Z) = E( E(X|Y,Z) | Z ) e Markoviano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379" name="CustomShape 5"/>
          <p:cNvSpPr/>
          <p:nvPr/>
        </p:nvSpPr>
        <p:spPr>
          <a:xfrm>
            <a:off x="3951000" y="7619760"/>
            <a:ext cx="436824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usando E(constante) = constante</a:t>
            </a:r>
            <a:endParaRPr b="0" lang="pt-BR" sz="2000" spc="-1" strike="noStrike">
              <a:latin typeface="Arial"/>
            </a:endParaRPr>
          </a:p>
        </p:txBody>
      </p:sp>
      <p:pic>
        <p:nvPicPr>
          <p:cNvPr id="380" name="E(G_0|A_0,_dotsc.pdf" descr="E(G_0|A_0,_dotsc.pdf"/>
          <p:cNvPicPr/>
          <p:nvPr/>
        </p:nvPicPr>
        <p:blipFill>
          <a:blip r:embed="rId3"/>
          <a:stretch/>
        </p:blipFill>
        <p:spPr>
          <a:xfrm>
            <a:off x="259920" y="5457240"/>
            <a:ext cx="4254120" cy="448560"/>
          </a:xfrm>
          <a:prstGeom prst="rect">
            <a:avLst/>
          </a:prstGeom>
          <a:ln w="12600">
            <a:noFill/>
          </a:ln>
        </p:spPr>
      </p:pic>
      <p:pic>
        <p:nvPicPr>
          <p:cNvPr id="381" name="Image" descr="Image"/>
          <p:cNvPicPr/>
          <p:nvPr/>
        </p:nvPicPr>
        <p:blipFill>
          <a:blip r:embed="rId4"/>
          <a:stretch/>
        </p:blipFill>
        <p:spPr>
          <a:xfrm>
            <a:off x="4692600" y="5457240"/>
            <a:ext cx="8127720" cy="448560"/>
          </a:xfrm>
          <a:prstGeom prst="rect">
            <a:avLst/>
          </a:prstGeom>
          <a:ln w="12600">
            <a:noFill/>
          </a:ln>
        </p:spPr>
      </p:pic>
      <p:pic>
        <p:nvPicPr>
          <p:cNvPr id="382" name="Image" descr="Image"/>
          <p:cNvPicPr/>
          <p:nvPr/>
        </p:nvPicPr>
        <p:blipFill>
          <a:blip r:embed="rId5"/>
          <a:stretch/>
        </p:blipFill>
        <p:spPr>
          <a:xfrm>
            <a:off x="4288320" y="6900120"/>
            <a:ext cx="8559360" cy="448560"/>
          </a:xfrm>
          <a:prstGeom prst="rect">
            <a:avLst/>
          </a:prstGeom>
          <a:ln w="12600">
            <a:noFill/>
          </a:ln>
        </p:spPr>
      </p:pic>
      <p:pic>
        <p:nvPicPr>
          <p:cNvPr id="383" name="Image" descr="Image"/>
          <p:cNvPicPr/>
          <p:nvPr/>
        </p:nvPicPr>
        <p:blipFill>
          <a:blip r:embed="rId6"/>
          <a:stretch/>
        </p:blipFill>
        <p:spPr>
          <a:xfrm>
            <a:off x="4250880" y="8247240"/>
            <a:ext cx="7899120" cy="448560"/>
          </a:xfrm>
          <a:prstGeom prst="rect">
            <a:avLst/>
          </a:prstGeom>
          <a:ln w="12600">
            <a:noFill/>
          </a:ln>
        </p:spPr>
      </p:pic>
      <p:pic>
        <p:nvPicPr>
          <p:cNvPr id="384" name="Rightarrow_G_0_=.pdf" descr="Rightarrow_G_0_=.pdf"/>
          <p:cNvPicPr/>
          <p:nvPr/>
        </p:nvPicPr>
        <p:blipFill>
          <a:blip r:embed="rId7"/>
          <a:stretch/>
        </p:blipFill>
        <p:spPr>
          <a:xfrm>
            <a:off x="6868800" y="3614760"/>
            <a:ext cx="3174480" cy="39780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V_pi(s)_&amp;=_E_pi(.pdf" descr="V_pi(s)_&amp;=_E_pi(.pdf"/>
          <p:cNvPicPr/>
          <p:nvPr/>
        </p:nvPicPr>
        <p:blipFill>
          <a:blip r:embed="rId1"/>
          <a:stretch/>
        </p:blipFill>
        <p:spPr>
          <a:xfrm>
            <a:off x="527040" y="3467160"/>
            <a:ext cx="11950200" cy="2819160"/>
          </a:xfrm>
          <a:prstGeom prst="rect">
            <a:avLst/>
          </a:prstGeom>
          <a:ln w="12600">
            <a:noFill/>
          </a:ln>
        </p:spPr>
      </p:pic>
      <p:sp>
        <p:nvSpPr>
          <p:cNvPr id="386" name="TextShape 1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função Valor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387" name="CustomShape 2"/>
          <p:cNvSpPr/>
          <p:nvPr/>
        </p:nvSpPr>
        <p:spPr>
          <a:xfrm>
            <a:off x="1291680" y="3966840"/>
            <a:ext cx="11426760" cy="367380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V_pi(s)_&amp;=_E_pi(.pdf" descr="V_pi(s)_&amp;=_E_pi(.pdf"/>
          <p:cNvPicPr/>
          <p:nvPr/>
        </p:nvPicPr>
        <p:blipFill>
          <a:blip r:embed="rId1"/>
          <a:stretch/>
        </p:blipFill>
        <p:spPr>
          <a:xfrm>
            <a:off x="527040" y="3467160"/>
            <a:ext cx="11950200" cy="2819160"/>
          </a:xfrm>
          <a:prstGeom prst="rect">
            <a:avLst/>
          </a:prstGeom>
          <a:ln w="12600">
            <a:noFill/>
          </a:ln>
        </p:spPr>
      </p:pic>
      <p:sp>
        <p:nvSpPr>
          <p:cNvPr id="389" name="TextShape 1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função Valor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390" name="CustomShape 2"/>
          <p:cNvSpPr/>
          <p:nvPr/>
        </p:nvSpPr>
        <p:spPr>
          <a:xfrm>
            <a:off x="8861400" y="3259080"/>
            <a:ext cx="151380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aditividade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391" name="CustomShape 3"/>
          <p:cNvSpPr/>
          <p:nvPr/>
        </p:nvSpPr>
        <p:spPr>
          <a:xfrm>
            <a:off x="8167320" y="3686040"/>
            <a:ext cx="2476440" cy="561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43"/>
                </a:lnTo>
                <a:cubicBezTo>
                  <a:pt x="21487" y="5100"/>
                  <a:pt x="21012" y="9868"/>
                  <a:pt x="20243" y="13657"/>
                </a:cubicBezTo>
                <a:cubicBezTo>
                  <a:pt x="19320" y="18206"/>
                  <a:pt x="18040" y="21045"/>
                  <a:pt x="16660" y="21600"/>
                </a:cubicBezTo>
              </a:path>
            </a:pathLst>
          </a:custGeom>
          <a:noFill/>
          <a:ln w="25560">
            <a:solidFill>
              <a:schemeClr val="accent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92" name="CustomShape 4"/>
          <p:cNvSpPr/>
          <p:nvPr/>
        </p:nvSpPr>
        <p:spPr>
          <a:xfrm>
            <a:off x="8217360" y="2850120"/>
            <a:ext cx="280152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E(X+Y) = E(X) + E(Y)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393" name="CustomShape 5"/>
          <p:cNvSpPr/>
          <p:nvPr/>
        </p:nvSpPr>
        <p:spPr>
          <a:xfrm>
            <a:off x="1291680" y="4567680"/>
            <a:ext cx="11426760" cy="307296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V_pi(s)_&amp;=_E_pi(.pdf" descr="V_pi(s)_&amp;=_E_pi(.pdf"/>
          <p:cNvPicPr/>
          <p:nvPr/>
        </p:nvPicPr>
        <p:blipFill>
          <a:blip r:embed="rId1"/>
          <a:stretch/>
        </p:blipFill>
        <p:spPr>
          <a:xfrm>
            <a:off x="527040" y="3467160"/>
            <a:ext cx="11950200" cy="2819160"/>
          </a:xfrm>
          <a:prstGeom prst="rect">
            <a:avLst/>
          </a:prstGeom>
          <a:ln w="12600">
            <a:noFill/>
          </a:ln>
        </p:spPr>
      </p:pic>
      <p:sp>
        <p:nvSpPr>
          <p:cNvPr id="395" name="TextShape 1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função Valor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396" name="CustomShape 2"/>
          <p:cNvSpPr/>
          <p:nvPr/>
        </p:nvSpPr>
        <p:spPr>
          <a:xfrm>
            <a:off x="10444680" y="3797280"/>
            <a:ext cx="208692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esperança total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397" name="CustomShape 3"/>
          <p:cNvSpPr/>
          <p:nvPr/>
        </p:nvSpPr>
        <p:spPr>
          <a:xfrm>
            <a:off x="10116000" y="4302720"/>
            <a:ext cx="2731680" cy="565200"/>
          </a:xfrm>
          <a:custGeom>
            <a:avLst/>
            <a:gdLst/>
            <a:ahLst/>
            <a:rect l="l" t="t" r="r" b="b"/>
            <a:pathLst>
              <a:path w="21446" h="21600">
                <a:moveTo>
                  <a:pt x="0" y="526"/>
                </a:moveTo>
                <a:lnTo>
                  <a:pt x="21200" y="0"/>
                </a:lnTo>
                <a:cubicBezTo>
                  <a:pt x="21600" y="4807"/>
                  <a:pt x="21507" y="10252"/>
                  <a:pt x="20951" y="14673"/>
                </a:cubicBezTo>
                <a:cubicBezTo>
                  <a:pt x="20536" y="17967"/>
                  <a:pt x="19892" y="20425"/>
                  <a:pt x="19135" y="21600"/>
                </a:cubicBezTo>
              </a:path>
            </a:pathLst>
          </a:custGeom>
          <a:noFill/>
          <a:ln w="25560">
            <a:solidFill>
              <a:schemeClr val="accent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98" name="CustomShape 4"/>
          <p:cNvSpPr/>
          <p:nvPr/>
        </p:nvSpPr>
        <p:spPr>
          <a:xfrm>
            <a:off x="10147320" y="3423600"/>
            <a:ext cx="291600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E(X|Z) = E(E(X|Z)|Y,Z)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399" name="CustomShape 5"/>
          <p:cNvSpPr/>
          <p:nvPr/>
        </p:nvSpPr>
        <p:spPr>
          <a:xfrm>
            <a:off x="1291680" y="5181840"/>
            <a:ext cx="11426760" cy="245880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V_pi(s)_&amp;=_E_pi(.pdf" descr="V_pi(s)_&amp;=_E_pi(.pdf"/>
          <p:cNvPicPr/>
          <p:nvPr/>
        </p:nvPicPr>
        <p:blipFill>
          <a:blip r:embed="rId1"/>
          <a:stretch/>
        </p:blipFill>
        <p:spPr>
          <a:xfrm>
            <a:off x="527040" y="3467160"/>
            <a:ext cx="11950200" cy="2819160"/>
          </a:xfrm>
          <a:prstGeom prst="rect">
            <a:avLst/>
          </a:prstGeom>
          <a:ln w="12600">
            <a:noFill/>
          </a:ln>
        </p:spPr>
      </p:pic>
      <p:sp>
        <p:nvSpPr>
          <p:cNvPr id="401" name="TextShape 1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função Valor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402" name="CustomShape 2"/>
          <p:cNvSpPr/>
          <p:nvPr/>
        </p:nvSpPr>
        <p:spPr>
          <a:xfrm>
            <a:off x="1291680" y="5805360"/>
            <a:ext cx="11426760" cy="170820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3" name="CustomShape 3"/>
          <p:cNvSpPr/>
          <p:nvPr/>
        </p:nvSpPr>
        <p:spPr>
          <a:xfrm>
            <a:off x="11211840" y="5395320"/>
            <a:ext cx="156888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Markoviano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404" name="CustomShape 4"/>
          <p:cNvSpPr/>
          <p:nvPr/>
        </p:nvSpPr>
        <p:spPr>
          <a:xfrm>
            <a:off x="9728280" y="5815440"/>
            <a:ext cx="322236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Pr(G</a:t>
            </a:r>
            <a:r>
              <a:rPr b="0" lang="pt-BR" sz="20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t+1</a:t>
            </a: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|S</a:t>
            </a:r>
            <a:r>
              <a:rPr b="0" lang="pt-BR" sz="20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t</a:t>
            </a: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,S</a:t>
            </a:r>
            <a:r>
              <a:rPr b="0" lang="pt-BR" sz="20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t-1</a:t>
            </a: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)=Pr(G</a:t>
            </a:r>
            <a:r>
              <a:rPr b="0" lang="pt-BR" sz="20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t+1</a:t>
            </a: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|S</a:t>
            </a:r>
            <a:r>
              <a:rPr b="0" lang="pt-BR" sz="20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t</a:t>
            </a: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)</a:t>
            </a:r>
            <a:endParaRPr b="0" lang="pt-BR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Shape 1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função Valor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406" name="CustomShape 2"/>
          <p:cNvSpPr/>
          <p:nvPr/>
        </p:nvSpPr>
        <p:spPr>
          <a:xfrm>
            <a:off x="4681440" y="6429600"/>
            <a:ext cx="299196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=Σ</a:t>
            </a:r>
            <a:r>
              <a:rPr b="0" lang="pt-BR" sz="20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s’</a:t>
            </a: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 T(s,𝛑(s),s’) * V</a:t>
            </a:r>
            <a:r>
              <a:rPr b="0" lang="pt-BR" sz="20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𝛑</a:t>
            </a: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(s’)</a:t>
            </a:r>
            <a:endParaRPr b="0" lang="pt-BR" sz="2000" spc="-1" strike="noStrike">
              <a:latin typeface="Arial"/>
            </a:endParaRPr>
          </a:p>
        </p:txBody>
      </p:sp>
      <p:pic>
        <p:nvPicPr>
          <p:cNvPr id="407" name="V_pi(s)_&amp;=_E_pi(.pdf" descr="V_pi(s)_&amp;=_E_pi(.pdf"/>
          <p:cNvPicPr/>
          <p:nvPr/>
        </p:nvPicPr>
        <p:blipFill>
          <a:blip r:embed="rId1"/>
          <a:stretch/>
        </p:blipFill>
        <p:spPr>
          <a:xfrm>
            <a:off x="527040" y="3467160"/>
            <a:ext cx="11950200" cy="281916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TextShape 1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função valor: recorrência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pic>
        <p:nvPicPr>
          <p:cNvPr id="409" name="Image" descr="Image"/>
          <p:cNvPicPr/>
          <p:nvPr/>
        </p:nvPicPr>
        <p:blipFill>
          <a:blip r:embed="rId1"/>
          <a:stretch/>
        </p:blipFill>
        <p:spPr>
          <a:xfrm>
            <a:off x="2031840" y="4712040"/>
            <a:ext cx="8940600" cy="165060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TextShape 1"/>
          <p:cNvSpPr txBox="1"/>
          <p:nvPr/>
        </p:nvSpPr>
        <p:spPr>
          <a:xfrm>
            <a:off x="406440" y="1905120"/>
            <a:ext cx="12191760" cy="61084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Política ótima escolhe melhor ação agora e continua agindo otimamente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411" name="TextShape 2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princípio da otimAlidade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pic>
        <p:nvPicPr>
          <p:cNvPr id="412" name="Image" descr="Image"/>
          <p:cNvPicPr/>
          <p:nvPr/>
        </p:nvPicPr>
        <p:blipFill>
          <a:blip r:embed="rId1"/>
          <a:stretch/>
        </p:blipFill>
        <p:spPr>
          <a:xfrm>
            <a:off x="1041480" y="4121280"/>
            <a:ext cx="10921680" cy="412704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CustomShape 1"/>
          <p:cNvSpPr/>
          <p:nvPr/>
        </p:nvSpPr>
        <p:spPr>
          <a:xfrm>
            <a:off x="9080640" y="8511120"/>
            <a:ext cx="295920" cy="719640"/>
          </a:xfrm>
          <a:custGeom>
            <a:avLst/>
            <a:gdLst/>
            <a:ahLst/>
            <a:rect l="l" t="t" r="r" b="b"/>
            <a:pathLst>
              <a:path w="18496" h="21600">
                <a:moveTo>
                  <a:pt x="7948" y="0"/>
                </a:moveTo>
                <a:cubicBezTo>
                  <a:pt x="4116" y="1042"/>
                  <a:pt x="-1302" y="6845"/>
                  <a:pt x="283" y="8739"/>
                </a:cubicBezTo>
                <a:cubicBezTo>
                  <a:pt x="1868" y="10634"/>
                  <a:pt x="15637" y="9936"/>
                  <a:pt x="17459" y="11368"/>
                </a:cubicBezTo>
                <a:cubicBezTo>
                  <a:pt x="19281" y="12801"/>
                  <a:pt x="11095" y="15632"/>
                  <a:pt x="11213" y="17337"/>
                </a:cubicBezTo>
                <a:cubicBezTo>
                  <a:pt x="11332" y="19042"/>
                  <a:pt x="20298" y="20321"/>
                  <a:pt x="18169" y="21600"/>
                </a:cubicBezTo>
              </a:path>
            </a:pathLst>
          </a:custGeom>
          <a:noFill/>
          <a:ln cap="rnd" w="25560">
            <a:solidFill>
              <a:srgbClr val="000000"/>
            </a:solidFill>
            <a:prstDash val="sysDot"/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14" name="TextShape 2"/>
          <p:cNvSpPr txBox="1"/>
          <p:nvPr/>
        </p:nvSpPr>
        <p:spPr>
          <a:xfrm>
            <a:off x="406440" y="2793960"/>
            <a:ext cx="7536240" cy="58654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9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Q*(s,a)</a:t>
            </a:r>
            <a:r>
              <a:rPr b="0" lang="pt-BR" sz="29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: Utilidade esperada de tomar ação </a:t>
            </a:r>
            <a:r>
              <a:rPr b="0" lang="pt-BR" sz="29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a</a:t>
            </a:r>
            <a:r>
              <a:rPr b="0" lang="pt-BR" sz="29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em estado </a:t>
            </a:r>
            <a:r>
              <a:rPr b="0" lang="pt-BR" sz="29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s</a:t>
            </a:r>
            <a:r>
              <a:rPr b="0" lang="pt-BR" sz="29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e continuar de acordo com política ótima</a:t>
            </a:r>
            <a:endParaRPr b="0" lang="pt-BR" sz="2900" spc="-1" strike="noStrike">
              <a:solidFill>
                <a:srgbClr val="a6aaa9"/>
              </a:solidFill>
              <a:latin typeface="Avenir Next Medium"/>
            </a:endParaRPr>
          </a:p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9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Q*(s,a) =  R(s,a) + 𝛄E(V*(s’)|s,a)</a:t>
            </a:r>
            <a:endParaRPr b="0" lang="pt-BR" sz="2900" spc="-1" strike="noStrike">
              <a:solidFill>
                <a:srgbClr val="a6aaa9"/>
              </a:solidFill>
              <a:latin typeface="Avenir Next Medium"/>
            </a:endParaRPr>
          </a:p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9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V*(s) = max</a:t>
            </a:r>
            <a:r>
              <a:rPr b="0" lang="pt-BR" sz="29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a</a:t>
            </a:r>
            <a:r>
              <a:rPr b="0" lang="pt-BR" sz="29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Q*(s,a)</a:t>
            </a:r>
            <a:endParaRPr b="0" lang="pt-BR" sz="2900" spc="-1" strike="noStrike">
              <a:solidFill>
                <a:srgbClr val="a6aaa9"/>
              </a:solidFill>
              <a:latin typeface="Avenir Next Medium"/>
            </a:endParaRPr>
          </a:p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9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Valor ótimo V*(s) calcula heurística perfeita para estado s em árvore de busca</a:t>
            </a:r>
            <a:endParaRPr b="0" lang="pt-BR" sz="29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415" name="TextShape 3"/>
          <p:cNvSpPr txBox="1"/>
          <p:nvPr/>
        </p:nvSpPr>
        <p:spPr>
          <a:xfrm>
            <a:off x="406440" y="673200"/>
            <a:ext cx="7425000" cy="70344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100"/>
              </a:spcBef>
            </a:pPr>
            <a:r>
              <a:rPr b="0" lang="pt-BR" sz="468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Função Q-valor</a:t>
            </a:r>
            <a:endParaRPr b="0" lang="pt-BR" sz="4680" spc="-1" strike="noStrike">
              <a:solidFill>
                <a:srgbClr val="838787"/>
              </a:solidFill>
              <a:latin typeface="Avenir Next Medium"/>
            </a:endParaRPr>
          </a:p>
        </p:txBody>
      </p:sp>
      <p:graphicFrame>
        <p:nvGraphicFramePr>
          <p:cNvPr id="416" name="Table 4"/>
          <p:cNvGraphicFramePr/>
          <p:nvPr/>
        </p:nvGraphicFramePr>
        <p:xfrm>
          <a:off x="8217360" y="613080"/>
          <a:ext cx="4212360" cy="1112760"/>
        </p:xfrm>
        <a:graphic>
          <a:graphicData uri="http://schemas.openxmlformats.org/drawingml/2006/table">
            <a:tbl>
              <a:tblPr/>
              <a:tblGrid>
                <a:gridCol w="842400"/>
                <a:gridCol w="842400"/>
                <a:gridCol w="842400"/>
                <a:gridCol w="842400"/>
                <a:gridCol w="842760"/>
              </a:tblGrid>
              <a:tr h="55656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9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10</a:t>
                      </a:r>
                      <a:endParaRPr b="0" lang="pt-BR" sz="29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9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9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9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9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9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9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9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1</a:t>
                      </a:r>
                      <a:endParaRPr b="0" lang="pt-BR" sz="29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5656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3100" spc="-1" strike="noStrike">
                          <a:solidFill>
                            <a:srgbClr val="771d76"/>
                          </a:solidFill>
                          <a:latin typeface="DIN Condensed Bold"/>
                          <a:ea typeface="DIN Condensed Bold"/>
                        </a:rPr>
                        <a:t>a</a:t>
                      </a:r>
                      <a:endParaRPr b="0" lang="pt-BR" sz="3100" spc="-1" strike="noStrike">
                        <a:latin typeface="Arial"/>
                      </a:endParaRPr>
                    </a:p>
                  </a:txBody>
                  <a:tcPr marL="50760" marR="50760">
                    <a:lnT w="25200">
                      <a:solidFill>
                        <a:srgbClr val="5f6568"/>
                      </a:solidFill>
                    </a:lnT>
                    <a:noFill/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3100" spc="-1" strike="noStrike">
                          <a:solidFill>
                            <a:srgbClr val="771d76"/>
                          </a:solidFill>
                          <a:latin typeface="Avenir Next Medium"/>
                          <a:ea typeface="Avenir Next Medium"/>
                        </a:rPr>
                        <a:t>b</a:t>
                      </a:r>
                      <a:endParaRPr b="0" lang="pt-BR" sz="3100" spc="-1" strike="noStrike">
                        <a:latin typeface="Arial"/>
                      </a:endParaRPr>
                    </a:p>
                  </a:txBody>
                  <a:tcPr marL="50760" marR="50760">
                    <a:lnT w="25200">
                      <a:solidFill>
                        <a:srgbClr val="5f6568"/>
                      </a:solidFill>
                    </a:lnT>
                    <a:noFill/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3100" spc="-1" strike="noStrike">
                          <a:solidFill>
                            <a:srgbClr val="771d76"/>
                          </a:solidFill>
                          <a:latin typeface="Avenir Next Medium"/>
                          <a:ea typeface="Avenir Next Medium"/>
                        </a:rPr>
                        <a:t>c</a:t>
                      </a:r>
                      <a:endParaRPr b="0" lang="pt-BR" sz="3100" spc="-1" strike="noStrike">
                        <a:latin typeface="Arial"/>
                      </a:endParaRPr>
                    </a:p>
                  </a:txBody>
                  <a:tcPr marL="50760" marR="50760">
                    <a:lnT w="25200">
                      <a:solidFill>
                        <a:srgbClr val="5f6568"/>
                      </a:solidFill>
                    </a:lnT>
                    <a:noFill/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3100" spc="-1" strike="noStrike">
                          <a:solidFill>
                            <a:srgbClr val="771d76"/>
                          </a:solidFill>
                          <a:latin typeface="Avenir Next Medium"/>
                          <a:ea typeface="Avenir Next Medium"/>
                        </a:rPr>
                        <a:t>d</a:t>
                      </a:r>
                      <a:endParaRPr b="0" lang="pt-BR" sz="3100" spc="-1" strike="noStrike">
                        <a:latin typeface="Arial"/>
                      </a:endParaRPr>
                    </a:p>
                  </a:txBody>
                  <a:tcPr marL="50760" marR="50760">
                    <a:lnT w="25200">
                      <a:solidFill>
                        <a:srgbClr val="5f6568"/>
                      </a:solidFill>
                    </a:lnT>
                    <a:noFill/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3100" spc="-1" strike="noStrike">
                          <a:solidFill>
                            <a:srgbClr val="771d76"/>
                          </a:solidFill>
                          <a:latin typeface="DIN Condensed Bold"/>
                          <a:ea typeface="DIN Condensed Bold"/>
                        </a:rPr>
                        <a:t>e</a:t>
                      </a:r>
                      <a:endParaRPr b="0" lang="pt-BR" sz="3100" spc="-1" strike="noStrike">
                        <a:latin typeface="Arial"/>
                      </a:endParaRPr>
                    </a:p>
                  </a:txBody>
                  <a:tcPr marL="50760" marR="50760">
                    <a:lnT w="25200">
                      <a:solidFill>
                        <a:srgbClr val="5f6568"/>
                      </a:solidFill>
                    </a:lnT>
                    <a:noFill/>
                  </a:tcPr>
                </a:tc>
              </a:tr>
            </a:tbl>
          </a:graphicData>
        </a:graphic>
      </p:graphicFrame>
      <p:sp>
        <p:nvSpPr>
          <p:cNvPr id="417" name="CustomShape 5"/>
          <p:cNvSpPr/>
          <p:nvPr/>
        </p:nvSpPr>
        <p:spPr>
          <a:xfrm>
            <a:off x="9513720" y="386280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8" name="CustomShape 6"/>
          <p:cNvSpPr/>
          <p:nvPr/>
        </p:nvSpPr>
        <p:spPr>
          <a:xfrm>
            <a:off x="10577520" y="3293640"/>
            <a:ext cx="901080" cy="731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19" name="CustomShape 7"/>
          <p:cNvSpPr/>
          <p:nvPr/>
        </p:nvSpPr>
        <p:spPr>
          <a:xfrm flipH="1">
            <a:off x="9675720" y="3293640"/>
            <a:ext cx="901080" cy="731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20" name="CustomShape 8"/>
          <p:cNvSpPr/>
          <p:nvPr/>
        </p:nvSpPr>
        <p:spPr>
          <a:xfrm>
            <a:off x="10304280" y="300204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21" name="CustomShape 9"/>
          <p:cNvSpPr/>
          <p:nvPr/>
        </p:nvSpPr>
        <p:spPr>
          <a:xfrm>
            <a:off x="10714680" y="2991600"/>
            <a:ext cx="26424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d</a:t>
            </a:r>
            <a:endParaRPr b="0" lang="pt-BR" sz="2000" spc="-1" strike="noStrike">
              <a:latin typeface="Arial"/>
            </a:endParaRPr>
          </a:p>
        </p:txBody>
      </p:sp>
      <p:grpSp>
        <p:nvGrpSpPr>
          <p:cNvPr id="422" name="Group 10"/>
          <p:cNvGrpSpPr/>
          <p:nvPr/>
        </p:nvGrpSpPr>
        <p:grpSpPr>
          <a:xfrm>
            <a:off x="11643840" y="6134040"/>
            <a:ext cx="1523880" cy="1472760"/>
            <a:chOff x="11643840" y="6134040"/>
            <a:chExt cx="1523880" cy="1472760"/>
          </a:xfrm>
        </p:grpSpPr>
        <p:sp>
          <p:nvSpPr>
            <p:cNvPr id="423" name="CustomShape 11"/>
            <p:cNvSpPr/>
            <p:nvPr/>
          </p:nvSpPr>
          <p:spPr>
            <a:xfrm>
              <a:off x="11643840" y="6134040"/>
              <a:ext cx="507600" cy="406080"/>
            </a:xfrm>
            <a:prstGeom prst="rect">
              <a:avLst/>
            </a:prstGeom>
            <a:solidFill>
              <a:schemeClr val="accent4">
                <a:hueOff val="414058"/>
                <a:satOff val="2144"/>
                <a:lumOff val="10379"/>
              </a:schemeClr>
            </a:solidFill>
            <a:ln w="1908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4" name="Line 12"/>
            <p:cNvSpPr/>
            <p:nvPr/>
          </p:nvSpPr>
          <p:spPr>
            <a:xfrm>
              <a:off x="11897640" y="6336720"/>
              <a:ext cx="1270080" cy="1270080"/>
            </a:xfrm>
            <a:prstGeom prst="line">
              <a:avLst/>
            </a:prstGeom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anchor="ctr" anchorCtr="1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pt-BR" sz="1800" spc="-1" strike="noStrike">
                  <a:solidFill>
                    <a:srgbClr val="000000"/>
                  </a:solidFill>
                  <a:latin typeface="Arial"/>
                  <a:ea typeface="Arial"/>
                </a:rPr>
                <a:t>𝛄</a:t>
              </a:r>
              <a:endParaRPr b="0" lang="pt-BR" sz="1800" spc="-1" strike="noStrike">
                <a:latin typeface="Arial"/>
              </a:endParaRPr>
            </a:p>
          </p:txBody>
        </p:sp>
      </p:grpSp>
      <p:sp>
        <p:nvSpPr>
          <p:cNvPr id="425" name="CustomShape 13"/>
          <p:cNvSpPr/>
          <p:nvPr/>
        </p:nvSpPr>
        <p:spPr>
          <a:xfrm>
            <a:off x="9810000" y="3422160"/>
            <a:ext cx="316080" cy="4057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←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426" name="CustomShape 14"/>
          <p:cNvSpPr/>
          <p:nvPr/>
        </p:nvSpPr>
        <p:spPr>
          <a:xfrm>
            <a:off x="11023560" y="3422160"/>
            <a:ext cx="316080" cy="4057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→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427" name="CustomShape 15"/>
          <p:cNvSpPr/>
          <p:nvPr/>
        </p:nvSpPr>
        <p:spPr>
          <a:xfrm>
            <a:off x="11316240" y="386280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8" name="CustomShape 16"/>
          <p:cNvSpPr/>
          <p:nvPr/>
        </p:nvSpPr>
        <p:spPr>
          <a:xfrm flipV="1">
            <a:off x="11478960" y="4025160"/>
            <a:ext cx="360" cy="87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/>
            </a:solidFill>
            <a:miter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29" name="CustomShape 17"/>
          <p:cNvSpPr/>
          <p:nvPr/>
        </p:nvSpPr>
        <p:spPr>
          <a:xfrm>
            <a:off x="11205720" y="460584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30" name="CustomShape 18"/>
          <p:cNvSpPr/>
          <p:nvPr/>
        </p:nvSpPr>
        <p:spPr>
          <a:xfrm flipH="1" flipV="1">
            <a:off x="11478240" y="4896720"/>
            <a:ext cx="418680" cy="801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222222"/>
            </a:solidFill>
            <a:miter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31" name="CustomShape 19"/>
          <p:cNvSpPr/>
          <p:nvPr/>
        </p:nvSpPr>
        <p:spPr>
          <a:xfrm>
            <a:off x="11653560" y="5011560"/>
            <a:ext cx="56448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sair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432" name="CustomShape 20"/>
          <p:cNvSpPr/>
          <p:nvPr/>
        </p:nvSpPr>
        <p:spPr>
          <a:xfrm>
            <a:off x="10872000" y="553644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3" name="CustomShape 21"/>
          <p:cNvSpPr/>
          <p:nvPr/>
        </p:nvSpPr>
        <p:spPr>
          <a:xfrm flipV="1">
            <a:off x="11034720" y="4896720"/>
            <a:ext cx="443880" cy="801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/>
            </a:solidFill>
            <a:miter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34" name="CustomShape 22"/>
          <p:cNvSpPr/>
          <p:nvPr/>
        </p:nvSpPr>
        <p:spPr>
          <a:xfrm flipH="1">
            <a:off x="9550440" y="6996240"/>
            <a:ext cx="360" cy="844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35" name="CustomShape 23"/>
          <p:cNvSpPr/>
          <p:nvPr/>
        </p:nvSpPr>
        <p:spPr>
          <a:xfrm>
            <a:off x="11666160" y="4591080"/>
            <a:ext cx="25956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e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436" name="CustomShape 24"/>
          <p:cNvSpPr/>
          <p:nvPr/>
        </p:nvSpPr>
        <p:spPr>
          <a:xfrm>
            <a:off x="9402840" y="460584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37" name="CustomShape 25"/>
          <p:cNvSpPr/>
          <p:nvPr/>
        </p:nvSpPr>
        <p:spPr>
          <a:xfrm flipV="1">
            <a:off x="9200520" y="4896720"/>
            <a:ext cx="475560" cy="723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/>
            </a:solidFill>
            <a:miter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38" name="CustomShape 26"/>
          <p:cNvSpPr/>
          <p:nvPr/>
        </p:nvSpPr>
        <p:spPr>
          <a:xfrm flipH="1" flipV="1">
            <a:off x="9675720" y="4025160"/>
            <a:ext cx="360" cy="87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/>
            </a:solidFill>
            <a:miter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39" name="CustomShape 27"/>
          <p:cNvSpPr/>
          <p:nvPr/>
        </p:nvSpPr>
        <p:spPr>
          <a:xfrm>
            <a:off x="9245160" y="4603680"/>
            <a:ext cx="24120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c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440" name="CustomShape 28"/>
          <p:cNvSpPr/>
          <p:nvPr/>
        </p:nvSpPr>
        <p:spPr>
          <a:xfrm>
            <a:off x="9038160" y="545868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1" name="CustomShape 29"/>
          <p:cNvSpPr/>
          <p:nvPr/>
        </p:nvSpPr>
        <p:spPr>
          <a:xfrm flipV="1">
            <a:off x="8763840" y="6415560"/>
            <a:ext cx="436320" cy="58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/>
            </a:solidFill>
            <a:miter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42" name="CustomShape 30"/>
          <p:cNvSpPr/>
          <p:nvPr/>
        </p:nvSpPr>
        <p:spPr>
          <a:xfrm flipH="1" flipV="1">
            <a:off x="9199800" y="5621400"/>
            <a:ext cx="360" cy="794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/>
            </a:solidFill>
            <a:miter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43" name="CustomShape 31"/>
          <p:cNvSpPr/>
          <p:nvPr/>
        </p:nvSpPr>
        <p:spPr>
          <a:xfrm>
            <a:off x="8110800" y="825084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4" name="CustomShape 32"/>
          <p:cNvSpPr/>
          <p:nvPr/>
        </p:nvSpPr>
        <p:spPr>
          <a:xfrm>
            <a:off x="9388800" y="683388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5" name="CustomShape 33"/>
          <p:cNvSpPr/>
          <p:nvPr/>
        </p:nvSpPr>
        <p:spPr>
          <a:xfrm>
            <a:off x="8601120" y="683388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6" name="CustomShape 34"/>
          <p:cNvSpPr/>
          <p:nvPr/>
        </p:nvSpPr>
        <p:spPr>
          <a:xfrm>
            <a:off x="9834480" y="612396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47" name="CustomShape 35"/>
          <p:cNvSpPr/>
          <p:nvPr/>
        </p:nvSpPr>
        <p:spPr>
          <a:xfrm>
            <a:off x="8927280" y="612396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48" name="CustomShape 36"/>
          <p:cNvSpPr/>
          <p:nvPr/>
        </p:nvSpPr>
        <p:spPr>
          <a:xfrm>
            <a:off x="8490240" y="754956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49" name="CustomShape 37"/>
          <p:cNvSpPr/>
          <p:nvPr/>
        </p:nvSpPr>
        <p:spPr>
          <a:xfrm>
            <a:off x="8783640" y="6133320"/>
            <a:ext cx="26424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b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450" name="CustomShape 38"/>
          <p:cNvSpPr/>
          <p:nvPr/>
        </p:nvSpPr>
        <p:spPr>
          <a:xfrm flipV="1">
            <a:off x="8763840" y="6996240"/>
            <a:ext cx="360" cy="844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/>
            </a:solidFill>
            <a:miter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51" name="CustomShape 39"/>
          <p:cNvSpPr/>
          <p:nvPr/>
        </p:nvSpPr>
        <p:spPr>
          <a:xfrm>
            <a:off x="8309880" y="7563960"/>
            <a:ext cx="25668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452" name="CustomShape 40"/>
          <p:cNvSpPr/>
          <p:nvPr/>
        </p:nvSpPr>
        <p:spPr>
          <a:xfrm flipV="1">
            <a:off x="8273520" y="7840440"/>
            <a:ext cx="489960" cy="572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222222"/>
            </a:solidFill>
            <a:miter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grpSp>
        <p:nvGrpSpPr>
          <p:cNvPr id="453" name="Group 41"/>
          <p:cNvGrpSpPr/>
          <p:nvPr/>
        </p:nvGrpSpPr>
        <p:grpSpPr>
          <a:xfrm>
            <a:off x="8019360" y="8850960"/>
            <a:ext cx="1523880" cy="1473120"/>
            <a:chOff x="8019360" y="8850960"/>
            <a:chExt cx="1523880" cy="1473120"/>
          </a:xfrm>
        </p:grpSpPr>
        <p:sp>
          <p:nvSpPr>
            <p:cNvPr id="454" name="CustomShape 42"/>
            <p:cNvSpPr/>
            <p:nvPr/>
          </p:nvSpPr>
          <p:spPr>
            <a:xfrm>
              <a:off x="8019360" y="8850960"/>
              <a:ext cx="507600" cy="406080"/>
            </a:xfrm>
            <a:prstGeom prst="rect">
              <a:avLst/>
            </a:prstGeom>
            <a:solidFill>
              <a:schemeClr val="accent4">
                <a:hueOff val="414058"/>
                <a:satOff val="2144"/>
                <a:lumOff val="10379"/>
              </a:schemeClr>
            </a:solidFill>
            <a:ln w="1908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5" name="Line 43"/>
            <p:cNvSpPr/>
            <p:nvPr/>
          </p:nvSpPr>
          <p:spPr>
            <a:xfrm>
              <a:off x="8273160" y="9054000"/>
              <a:ext cx="1270080" cy="1270080"/>
            </a:xfrm>
            <a:prstGeom prst="line">
              <a:avLst/>
            </a:prstGeom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anchor="ctr" anchorCtr="1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pt-BR" sz="1800" spc="-1" strike="noStrike">
                  <a:solidFill>
                    <a:srgbClr val="000000"/>
                  </a:solidFill>
                  <a:latin typeface="Arial"/>
                  <a:ea typeface="Arial"/>
                </a:rPr>
                <a:t>10𝛄</a:t>
              </a:r>
              <a:r>
                <a:rPr b="0" lang="pt-BR" sz="1800" spc="-1" strike="noStrike" baseline="31000">
                  <a:solidFill>
                    <a:srgbClr val="000000"/>
                  </a:solidFill>
                  <a:latin typeface="Arial"/>
                  <a:ea typeface="Arial"/>
                </a:rPr>
                <a:t>4</a:t>
              </a:r>
              <a:endParaRPr b="0" lang="pt-BR" sz="1800" spc="-1" strike="noStrike">
                <a:latin typeface="Arial"/>
              </a:endParaRPr>
            </a:p>
          </p:txBody>
        </p:sp>
      </p:grpSp>
      <p:sp>
        <p:nvSpPr>
          <p:cNvPr id="456" name="CustomShape 44"/>
          <p:cNvSpPr/>
          <p:nvPr/>
        </p:nvSpPr>
        <p:spPr>
          <a:xfrm>
            <a:off x="8273520" y="8588520"/>
            <a:ext cx="360" cy="24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noFill/>
          <a:ln w="25560">
            <a:solidFill>
              <a:srgbClr val="222222"/>
            </a:solidFill>
            <a:miter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57" name="CustomShape 45"/>
          <p:cNvSpPr/>
          <p:nvPr/>
        </p:nvSpPr>
        <p:spPr>
          <a:xfrm>
            <a:off x="8763840" y="7841160"/>
            <a:ext cx="348120" cy="572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58" name="CustomShape 46"/>
          <p:cNvSpPr/>
          <p:nvPr/>
        </p:nvSpPr>
        <p:spPr>
          <a:xfrm>
            <a:off x="9200520" y="6415560"/>
            <a:ext cx="350280" cy="58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59" name="CustomShape 47"/>
          <p:cNvSpPr/>
          <p:nvPr/>
        </p:nvSpPr>
        <p:spPr>
          <a:xfrm>
            <a:off x="9676440" y="4897440"/>
            <a:ext cx="431280" cy="72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60" name="CustomShape 48"/>
          <p:cNvSpPr/>
          <p:nvPr/>
        </p:nvSpPr>
        <p:spPr>
          <a:xfrm>
            <a:off x="8949960" y="825084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1" name="CustomShape 49"/>
          <p:cNvSpPr/>
          <p:nvPr/>
        </p:nvSpPr>
        <p:spPr>
          <a:xfrm>
            <a:off x="9945360" y="546048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2" name="CustomShape 50"/>
          <p:cNvSpPr/>
          <p:nvPr/>
        </p:nvSpPr>
        <p:spPr>
          <a:xfrm flipH="1">
            <a:off x="10107000" y="5622840"/>
            <a:ext cx="360" cy="792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63" name="CustomShape 51"/>
          <p:cNvSpPr/>
          <p:nvPr/>
        </p:nvSpPr>
        <p:spPr>
          <a:xfrm>
            <a:off x="9683640" y="6116400"/>
            <a:ext cx="26424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d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464" name="CustomShape 52"/>
          <p:cNvSpPr/>
          <p:nvPr/>
        </p:nvSpPr>
        <p:spPr>
          <a:xfrm>
            <a:off x="9965880" y="6562440"/>
            <a:ext cx="295920" cy="719640"/>
          </a:xfrm>
          <a:custGeom>
            <a:avLst/>
            <a:gdLst/>
            <a:ahLst/>
            <a:rect l="l" t="t" r="r" b="b"/>
            <a:pathLst>
              <a:path w="18496" h="21600">
                <a:moveTo>
                  <a:pt x="7948" y="0"/>
                </a:moveTo>
                <a:cubicBezTo>
                  <a:pt x="4116" y="1042"/>
                  <a:pt x="-1302" y="6845"/>
                  <a:pt x="283" y="8739"/>
                </a:cubicBezTo>
                <a:cubicBezTo>
                  <a:pt x="1868" y="10634"/>
                  <a:pt x="15637" y="9936"/>
                  <a:pt x="17459" y="11368"/>
                </a:cubicBezTo>
                <a:cubicBezTo>
                  <a:pt x="19281" y="12801"/>
                  <a:pt x="11095" y="15632"/>
                  <a:pt x="11213" y="17337"/>
                </a:cubicBezTo>
                <a:cubicBezTo>
                  <a:pt x="11332" y="19042"/>
                  <a:pt x="20298" y="20321"/>
                  <a:pt x="18169" y="21600"/>
                </a:cubicBezTo>
              </a:path>
            </a:pathLst>
          </a:custGeom>
          <a:noFill/>
          <a:ln cap="rnd" w="25560">
            <a:solidFill>
              <a:srgbClr val="000000"/>
            </a:solidFill>
            <a:prstDash val="sysDot"/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65" name="CustomShape 53"/>
          <p:cNvSpPr/>
          <p:nvPr/>
        </p:nvSpPr>
        <p:spPr>
          <a:xfrm>
            <a:off x="10741680" y="612396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6" name="CustomShape 54"/>
          <p:cNvSpPr/>
          <p:nvPr/>
        </p:nvSpPr>
        <p:spPr>
          <a:xfrm flipV="1">
            <a:off x="11015280" y="5698800"/>
            <a:ext cx="19080" cy="716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/>
            </a:solidFill>
            <a:miter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67" name="CustomShape 55"/>
          <p:cNvSpPr/>
          <p:nvPr/>
        </p:nvSpPr>
        <p:spPr>
          <a:xfrm>
            <a:off x="10608840" y="6116400"/>
            <a:ext cx="26424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d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468" name="CustomShape 56"/>
          <p:cNvSpPr/>
          <p:nvPr/>
        </p:nvSpPr>
        <p:spPr>
          <a:xfrm>
            <a:off x="10867320" y="6562440"/>
            <a:ext cx="295920" cy="719640"/>
          </a:xfrm>
          <a:custGeom>
            <a:avLst/>
            <a:gdLst/>
            <a:ahLst/>
            <a:rect l="l" t="t" r="r" b="b"/>
            <a:pathLst>
              <a:path w="18496" h="21600">
                <a:moveTo>
                  <a:pt x="7948" y="0"/>
                </a:moveTo>
                <a:cubicBezTo>
                  <a:pt x="4116" y="1042"/>
                  <a:pt x="-1302" y="6845"/>
                  <a:pt x="283" y="8739"/>
                </a:cubicBezTo>
                <a:cubicBezTo>
                  <a:pt x="1868" y="10634"/>
                  <a:pt x="15637" y="9936"/>
                  <a:pt x="17459" y="11368"/>
                </a:cubicBezTo>
                <a:cubicBezTo>
                  <a:pt x="19281" y="12801"/>
                  <a:pt x="11095" y="15632"/>
                  <a:pt x="11213" y="17337"/>
                </a:cubicBezTo>
                <a:cubicBezTo>
                  <a:pt x="11332" y="19042"/>
                  <a:pt x="20298" y="20321"/>
                  <a:pt x="18169" y="21600"/>
                </a:cubicBezTo>
              </a:path>
            </a:pathLst>
          </a:custGeom>
          <a:noFill/>
          <a:ln cap="rnd" w="25560">
            <a:solidFill>
              <a:srgbClr val="000000"/>
            </a:solidFill>
            <a:prstDash val="sysDot"/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69" name="CustomShape 57"/>
          <p:cNvSpPr/>
          <p:nvPr/>
        </p:nvSpPr>
        <p:spPr>
          <a:xfrm>
            <a:off x="11735280" y="553644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70" name="CustomShape 58"/>
          <p:cNvSpPr/>
          <p:nvPr/>
        </p:nvSpPr>
        <p:spPr>
          <a:xfrm>
            <a:off x="11898000" y="5874120"/>
            <a:ext cx="360" cy="245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noFill/>
          <a:ln w="25560">
            <a:solidFill>
              <a:srgbClr val="222222"/>
            </a:solidFill>
            <a:miter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71" name="CustomShape 59"/>
          <p:cNvSpPr/>
          <p:nvPr/>
        </p:nvSpPr>
        <p:spPr>
          <a:xfrm>
            <a:off x="9277920" y="754956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72" name="CustomShape 60"/>
          <p:cNvSpPr/>
          <p:nvPr/>
        </p:nvSpPr>
        <p:spPr>
          <a:xfrm>
            <a:off x="9727920" y="7543800"/>
            <a:ext cx="24120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c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473" name="CustomShape 61"/>
          <p:cNvSpPr/>
          <p:nvPr/>
        </p:nvSpPr>
        <p:spPr>
          <a:xfrm>
            <a:off x="9430200" y="7989840"/>
            <a:ext cx="295920" cy="719640"/>
          </a:xfrm>
          <a:custGeom>
            <a:avLst/>
            <a:gdLst/>
            <a:ahLst/>
            <a:rect l="l" t="t" r="r" b="b"/>
            <a:pathLst>
              <a:path w="18496" h="21600">
                <a:moveTo>
                  <a:pt x="7948" y="0"/>
                </a:moveTo>
                <a:cubicBezTo>
                  <a:pt x="4116" y="1042"/>
                  <a:pt x="-1302" y="6845"/>
                  <a:pt x="283" y="8739"/>
                </a:cubicBezTo>
                <a:cubicBezTo>
                  <a:pt x="1868" y="10634"/>
                  <a:pt x="15637" y="9936"/>
                  <a:pt x="17459" y="11368"/>
                </a:cubicBezTo>
                <a:cubicBezTo>
                  <a:pt x="19281" y="12801"/>
                  <a:pt x="11095" y="15632"/>
                  <a:pt x="11213" y="17337"/>
                </a:cubicBezTo>
                <a:cubicBezTo>
                  <a:pt x="11332" y="19042"/>
                  <a:pt x="20298" y="20321"/>
                  <a:pt x="18169" y="21600"/>
                </a:cubicBezTo>
              </a:path>
            </a:pathLst>
          </a:custGeom>
          <a:noFill/>
          <a:ln cap="rnd" w="25560">
            <a:solidFill>
              <a:srgbClr val="000000"/>
            </a:solidFill>
            <a:prstDash val="sysDot"/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74" name="CustomShape 62"/>
          <p:cNvSpPr/>
          <p:nvPr/>
        </p:nvSpPr>
        <p:spPr>
          <a:xfrm>
            <a:off x="10971360" y="3011040"/>
            <a:ext cx="75636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V*=𝛄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475" name="CustomShape 63"/>
          <p:cNvSpPr/>
          <p:nvPr/>
        </p:nvSpPr>
        <p:spPr>
          <a:xfrm>
            <a:off x="9990720" y="7574400"/>
            <a:ext cx="117396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V*=10𝛄</a:t>
            </a:r>
            <a:r>
              <a:rPr b="0" lang="pt-BR" sz="2000" spc="-1" strike="noStrike" baseline="31000">
                <a:solidFill>
                  <a:srgbClr val="e42832"/>
                </a:solidFill>
                <a:latin typeface="Avenir Next Medium"/>
                <a:ea typeface="Avenir Next Medium"/>
              </a:rPr>
              <a:t>3</a:t>
            </a:r>
            <a:endParaRPr b="0" lang="pt-BR" sz="2000" spc="-1" strike="noStrike">
              <a:latin typeface="Arial"/>
            </a:endParaRPr>
          </a:p>
        </p:txBody>
      </p:sp>
      <p:graphicFrame>
        <p:nvGraphicFramePr>
          <p:cNvPr id="476" name="Table 64"/>
          <p:cNvGraphicFramePr/>
          <p:nvPr/>
        </p:nvGraphicFramePr>
        <p:xfrm>
          <a:off x="8217360" y="1903680"/>
          <a:ext cx="4212360" cy="664920"/>
        </p:xfrm>
        <a:graphic>
          <a:graphicData uri="http://schemas.openxmlformats.org/drawingml/2006/table">
            <a:tbl>
              <a:tblPr/>
              <a:tblGrid>
                <a:gridCol w="842400"/>
                <a:gridCol w="842400"/>
                <a:gridCol w="842400"/>
                <a:gridCol w="842400"/>
                <a:gridCol w="842760"/>
              </a:tblGrid>
              <a:tr h="66492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9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sair</a:t>
                      </a:r>
                      <a:endParaRPr b="0" lang="pt-BR" sz="29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801"/>
                        </a:spcBef>
                      </a:pPr>
                      <a:r>
                        <a:rPr b="0" lang="pt-BR" sz="28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←</a:t>
                      </a:r>
                      <a:endParaRPr b="0" lang="pt-BR" sz="28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801"/>
                        </a:spcBef>
                      </a:pPr>
                      <a:r>
                        <a:rPr b="0" lang="pt-BR" sz="28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←</a:t>
                      </a:r>
                      <a:endParaRPr b="0" lang="pt-BR" sz="28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801"/>
                        </a:spcBef>
                      </a:pPr>
                      <a:r>
                        <a:rPr b="0" lang="pt-BR" sz="28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→</a:t>
                      </a:r>
                      <a:endParaRPr b="0" lang="pt-BR" sz="28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9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sair</a:t>
                      </a:r>
                      <a:endParaRPr b="0" lang="pt-BR" sz="29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77" name="CustomShape 65"/>
          <p:cNvSpPr/>
          <p:nvPr/>
        </p:nvSpPr>
        <p:spPr>
          <a:xfrm>
            <a:off x="7587720" y="6116400"/>
            <a:ext cx="117396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V*=10𝛄</a:t>
            </a:r>
            <a:r>
              <a:rPr b="0" lang="pt-BR" sz="2000" spc="-1" strike="noStrike" baseline="31000">
                <a:solidFill>
                  <a:srgbClr val="e42832"/>
                </a:solidFill>
                <a:latin typeface="Avenir Next Medium"/>
                <a:ea typeface="Avenir Next Medium"/>
              </a:rPr>
              <a:t>2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478" name="CustomShape 66"/>
          <p:cNvSpPr/>
          <p:nvPr/>
        </p:nvSpPr>
        <p:spPr>
          <a:xfrm>
            <a:off x="8176680" y="4653000"/>
            <a:ext cx="117396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V*=10𝛄</a:t>
            </a:r>
            <a:r>
              <a:rPr b="0" lang="pt-BR" sz="2000" spc="-1" strike="noStrike" baseline="31000">
                <a:solidFill>
                  <a:srgbClr val="e42832"/>
                </a:solidFill>
                <a:latin typeface="Avenir Next Medium"/>
                <a:ea typeface="Avenir Next Medium"/>
              </a:rPr>
              <a:t>3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479" name="CustomShape 67"/>
          <p:cNvSpPr/>
          <p:nvPr/>
        </p:nvSpPr>
        <p:spPr>
          <a:xfrm>
            <a:off x="11937240" y="4633920"/>
            <a:ext cx="77796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V*=1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480" name="CustomShape 68"/>
          <p:cNvSpPr/>
          <p:nvPr/>
        </p:nvSpPr>
        <p:spPr>
          <a:xfrm>
            <a:off x="7371360" y="7563960"/>
            <a:ext cx="93924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V*=10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481" name="CustomShape 69"/>
          <p:cNvSpPr/>
          <p:nvPr/>
        </p:nvSpPr>
        <p:spPr>
          <a:xfrm>
            <a:off x="11665800" y="3821400"/>
            <a:ext cx="78228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Q*=𝛄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482" name="CustomShape 70"/>
          <p:cNvSpPr/>
          <p:nvPr/>
        </p:nvSpPr>
        <p:spPr>
          <a:xfrm>
            <a:off x="8316360" y="3841560"/>
            <a:ext cx="119988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Q*=10𝛄</a:t>
            </a:r>
            <a:r>
              <a:rPr b="0" lang="pt-BR" sz="2000" spc="-1" strike="noStrike" baseline="31000">
                <a:solidFill>
                  <a:srgbClr val="e42832"/>
                </a:solidFill>
                <a:latin typeface="Avenir Next Medium"/>
                <a:ea typeface="Avenir Next Medium"/>
              </a:rPr>
              <a:t>4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483" name="CustomShape 71"/>
          <p:cNvSpPr/>
          <p:nvPr/>
        </p:nvSpPr>
        <p:spPr>
          <a:xfrm>
            <a:off x="7104240" y="8256600"/>
            <a:ext cx="96516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Q*=10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484" name="CustomShape 72"/>
          <p:cNvSpPr/>
          <p:nvPr/>
        </p:nvSpPr>
        <p:spPr>
          <a:xfrm>
            <a:off x="7414200" y="6792480"/>
            <a:ext cx="119988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Q*=10𝛄</a:t>
            </a:r>
            <a:r>
              <a:rPr b="0" lang="pt-BR" sz="2000" spc="-1" strike="noStrike" baseline="31000">
                <a:solidFill>
                  <a:srgbClr val="e42832"/>
                </a:solidFill>
                <a:latin typeface="Avenir Next Medium"/>
                <a:ea typeface="Avenir Next Medium"/>
              </a:rPr>
              <a:t>2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485" name="CustomShape 73"/>
          <p:cNvSpPr/>
          <p:nvPr/>
        </p:nvSpPr>
        <p:spPr>
          <a:xfrm>
            <a:off x="7864200" y="5418000"/>
            <a:ext cx="119988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Q*=10𝛄</a:t>
            </a:r>
            <a:r>
              <a:rPr b="0" lang="pt-BR" sz="2000" spc="-1" strike="noStrike" baseline="31000">
                <a:solidFill>
                  <a:srgbClr val="e42832"/>
                </a:solidFill>
                <a:latin typeface="Avenir Next Medium"/>
                <a:ea typeface="Avenir Next Medium"/>
              </a:rPr>
              <a:t>3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486" name="CustomShape 74"/>
          <p:cNvSpPr/>
          <p:nvPr/>
        </p:nvSpPr>
        <p:spPr>
          <a:xfrm>
            <a:off x="12116880" y="5539320"/>
            <a:ext cx="80388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Q*=1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487" name="CustomShape 75"/>
          <p:cNvSpPr/>
          <p:nvPr/>
        </p:nvSpPr>
        <p:spPr>
          <a:xfrm>
            <a:off x="10350000" y="5167080"/>
            <a:ext cx="78228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Q*=𝛄</a:t>
            </a:r>
            <a:endParaRPr b="0" lang="pt-BR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extShape 1"/>
          <p:cNvSpPr txBox="1"/>
          <p:nvPr/>
        </p:nvSpPr>
        <p:spPr>
          <a:xfrm>
            <a:off x="406440" y="673200"/>
            <a:ext cx="629892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contexto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250" name="TextShape 2"/>
          <p:cNvSpPr txBox="1"/>
          <p:nvPr/>
        </p:nvSpPr>
        <p:spPr>
          <a:xfrm>
            <a:off x="406440" y="1890000"/>
            <a:ext cx="12191760" cy="69613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 marL="366120" indent="-3657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‣"/>
            </a:pPr>
            <a:r>
              <a:rPr b="0" lang="pt-BR" sz="2800" spc="-1" strike="noStrike">
                <a:solidFill>
                  <a:srgbClr val="4c8945"/>
                </a:solidFill>
                <a:latin typeface="Avenir Next Medium"/>
                <a:ea typeface="Avenir Next Medium"/>
              </a:rPr>
              <a:t>✔︎</a:t>
            </a: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</a:t>
            </a: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Parte I - Busca em espaço de estados</a:t>
            </a:r>
            <a:endParaRPr b="0" lang="pt-BR" sz="2800" spc="-1" strike="noStrike">
              <a:solidFill>
                <a:srgbClr val="a6aaa9"/>
              </a:solidFill>
              <a:latin typeface="Avenir Next Medium"/>
            </a:endParaRPr>
          </a:p>
          <a:p>
            <a:pPr>
              <a:lnSpc>
                <a:spcPct val="100000"/>
              </a:lnSpc>
              <a:spcBef>
                <a:spcPts val="2801"/>
              </a:spcBef>
            </a:pPr>
            <a:endParaRPr b="0" lang="pt-BR" sz="2800" spc="-1" strike="noStrike">
              <a:solidFill>
                <a:srgbClr val="a6aaa9"/>
              </a:solidFill>
              <a:latin typeface="Avenir Next Medium"/>
            </a:endParaRPr>
          </a:p>
          <a:p>
            <a:pPr marL="366120" indent="-3657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‣"/>
            </a:pPr>
            <a:r>
              <a:rPr b="0" lang="pt-BR" sz="2800" spc="-1" strike="noStrike">
                <a:solidFill>
                  <a:srgbClr val="771d76"/>
                </a:solidFill>
                <a:latin typeface="Avenir Next Medium"/>
                <a:ea typeface="Avenir Next Medium"/>
              </a:rPr>
              <a:t>Parte 2 - Raciocínio Probabilístico e Tomada de decisão sob incerteza</a:t>
            </a:r>
            <a:endParaRPr b="0" lang="pt-BR" sz="2800" spc="-1" strike="noStrike">
              <a:solidFill>
                <a:srgbClr val="a6aaa9"/>
              </a:solidFill>
              <a:latin typeface="Avenir Next Medium"/>
            </a:endParaRPr>
          </a:p>
          <a:p>
            <a:pPr lvl="1" marL="810720" indent="-3657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‣"/>
            </a:pPr>
            <a:r>
              <a:rPr b="0" lang="pt-BR" sz="2800" spc="-1" strike="noStrike">
                <a:solidFill>
                  <a:srgbClr val="771d76"/>
                </a:solidFill>
                <a:latin typeface="Avenir Next Medium"/>
                <a:ea typeface="Avenir Next Medium"/>
              </a:rPr>
              <a:t>Raciocínio estático</a:t>
            </a:r>
            <a:endParaRPr b="0" lang="pt-BR" sz="2800" spc="-1" strike="noStrike">
              <a:solidFill>
                <a:srgbClr val="a6aaa9"/>
              </a:solidFill>
              <a:latin typeface="Avenir Next Medium"/>
            </a:endParaRPr>
          </a:p>
          <a:p>
            <a:pPr lvl="1" marL="810720" indent="-3657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‣"/>
            </a:pPr>
            <a:r>
              <a:rPr b="0" lang="pt-BR" sz="2800" spc="-1" strike="noStrike">
                <a:solidFill>
                  <a:srgbClr val="771d76"/>
                </a:solidFill>
                <a:latin typeface="Avenir Next Medium"/>
                <a:ea typeface="Avenir Next Medium"/>
              </a:rPr>
              <a:t>Raciocínio temporal</a:t>
            </a:r>
            <a:endParaRPr b="0" lang="pt-BR" sz="2800" spc="-1" strike="noStrike">
              <a:solidFill>
                <a:srgbClr val="a6aaa9"/>
              </a:solidFill>
              <a:latin typeface="Avenir Next Medium"/>
            </a:endParaRPr>
          </a:p>
          <a:p>
            <a:pPr lvl="1" marL="810720" indent="-3657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‣"/>
            </a:pPr>
            <a:r>
              <a:rPr b="0" lang="pt-BR" sz="2800" spc="-1" strike="noStrike">
                <a:solidFill>
                  <a:srgbClr val="771d76"/>
                </a:solidFill>
                <a:latin typeface="Avenir Next Medium"/>
                <a:ea typeface="Avenir Next Medium"/>
              </a:rPr>
              <a:t>Tomada de decisão sob incerteza</a:t>
            </a:r>
            <a:endParaRPr b="0" lang="pt-BR" sz="2800" spc="-1" strike="noStrike">
              <a:solidFill>
                <a:srgbClr val="a6aaa9"/>
              </a:solidFill>
              <a:latin typeface="Avenir Next Medium"/>
            </a:endParaRPr>
          </a:p>
          <a:p>
            <a:endParaRPr b="0" lang="pt-BR" sz="2800" spc="-1" strike="noStrike">
              <a:solidFill>
                <a:srgbClr val="a6aaa9"/>
              </a:solidFill>
              <a:latin typeface="Avenir Next Medium"/>
            </a:endParaRPr>
          </a:p>
          <a:p>
            <a:pPr marL="366120" indent="-3657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‣"/>
            </a:pPr>
            <a:r>
              <a:rPr b="0" lang="pt-BR" sz="28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Parte 3 - Aprendizado de máquina</a:t>
            </a:r>
            <a:endParaRPr b="0" lang="pt-BR" sz="28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CustomShape 1"/>
          <p:cNvSpPr/>
          <p:nvPr/>
        </p:nvSpPr>
        <p:spPr>
          <a:xfrm>
            <a:off x="5198400" y="7739640"/>
            <a:ext cx="295920" cy="1036440"/>
          </a:xfrm>
          <a:custGeom>
            <a:avLst/>
            <a:gdLst/>
            <a:ahLst/>
            <a:rect l="l" t="t" r="r" b="b"/>
            <a:pathLst>
              <a:path w="18496" h="21600">
                <a:moveTo>
                  <a:pt x="7948" y="0"/>
                </a:moveTo>
                <a:cubicBezTo>
                  <a:pt x="4116" y="1042"/>
                  <a:pt x="-1302" y="6845"/>
                  <a:pt x="283" y="8739"/>
                </a:cubicBezTo>
                <a:cubicBezTo>
                  <a:pt x="1868" y="10634"/>
                  <a:pt x="15637" y="9936"/>
                  <a:pt x="17459" y="11368"/>
                </a:cubicBezTo>
                <a:cubicBezTo>
                  <a:pt x="19281" y="12801"/>
                  <a:pt x="11095" y="15632"/>
                  <a:pt x="11213" y="17337"/>
                </a:cubicBezTo>
                <a:cubicBezTo>
                  <a:pt x="11332" y="19042"/>
                  <a:pt x="20298" y="20321"/>
                  <a:pt x="18169" y="21600"/>
                </a:cubicBezTo>
              </a:path>
            </a:pathLst>
          </a:custGeom>
          <a:noFill/>
          <a:ln cap="rnd" w="25560">
            <a:solidFill>
              <a:srgbClr val="000000"/>
            </a:solidFill>
            <a:prstDash val="sysDot"/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89" name="CustomShape 2"/>
          <p:cNvSpPr/>
          <p:nvPr/>
        </p:nvSpPr>
        <p:spPr>
          <a:xfrm>
            <a:off x="3353760" y="7739640"/>
            <a:ext cx="295920" cy="1036440"/>
          </a:xfrm>
          <a:custGeom>
            <a:avLst/>
            <a:gdLst/>
            <a:ahLst/>
            <a:rect l="l" t="t" r="r" b="b"/>
            <a:pathLst>
              <a:path w="18496" h="21600">
                <a:moveTo>
                  <a:pt x="7948" y="0"/>
                </a:moveTo>
                <a:cubicBezTo>
                  <a:pt x="4116" y="1042"/>
                  <a:pt x="-1302" y="6845"/>
                  <a:pt x="283" y="8739"/>
                </a:cubicBezTo>
                <a:cubicBezTo>
                  <a:pt x="1868" y="10634"/>
                  <a:pt x="15637" y="9936"/>
                  <a:pt x="17459" y="11368"/>
                </a:cubicBezTo>
                <a:cubicBezTo>
                  <a:pt x="19281" y="12801"/>
                  <a:pt x="11095" y="15632"/>
                  <a:pt x="11213" y="17337"/>
                </a:cubicBezTo>
                <a:cubicBezTo>
                  <a:pt x="11332" y="19042"/>
                  <a:pt x="20298" y="20321"/>
                  <a:pt x="18169" y="21600"/>
                </a:cubicBezTo>
              </a:path>
            </a:pathLst>
          </a:custGeom>
          <a:noFill/>
          <a:ln cap="rnd" w="25560">
            <a:solidFill>
              <a:srgbClr val="000000"/>
            </a:solidFill>
            <a:prstDash val="sysDot"/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90" name="CustomShape 3"/>
          <p:cNvSpPr/>
          <p:nvPr/>
        </p:nvSpPr>
        <p:spPr>
          <a:xfrm>
            <a:off x="2615760" y="7739640"/>
            <a:ext cx="295920" cy="1036440"/>
          </a:xfrm>
          <a:custGeom>
            <a:avLst/>
            <a:gdLst/>
            <a:ahLst/>
            <a:rect l="l" t="t" r="r" b="b"/>
            <a:pathLst>
              <a:path w="18496" h="21600">
                <a:moveTo>
                  <a:pt x="7948" y="0"/>
                </a:moveTo>
                <a:cubicBezTo>
                  <a:pt x="4116" y="1042"/>
                  <a:pt x="-1302" y="6845"/>
                  <a:pt x="283" y="8739"/>
                </a:cubicBezTo>
                <a:cubicBezTo>
                  <a:pt x="1868" y="10634"/>
                  <a:pt x="15637" y="9936"/>
                  <a:pt x="17459" y="11368"/>
                </a:cubicBezTo>
                <a:cubicBezTo>
                  <a:pt x="19281" y="12801"/>
                  <a:pt x="11095" y="15632"/>
                  <a:pt x="11213" y="17337"/>
                </a:cubicBezTo>
                <a:cubicBezTo>
                  <a:pt x="11332" y="19042"/>
                  <a:pt x="20298" y="20321"/>
                  <a:pt x="18169" y="21600"/>
                </a:cubicBezTo>
              </a:path>
            </a:pathLst>
          </a:custGeom>
          <a:noFill/>
          <a:ln cap="rnd" w="25560">
            <a:solidFill>
              <a:srgbClr val="000000"/>
            </a:solidFill>
            <a:prstDash val="sysDot"/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91" name="CustomShape 4"/>
          <p:cNvSpPr/>
          <p:nvPr/>
        </p:nvSpPr>
        <p:spPr>
          <a:xfrm>
            <a:off x="826560" y="7739640"/>
            <a:ext cx="295920" cy="1036440"/>
          </a:xfrm>
          <a:custGeom>
            <a:avLst/>
            <a:gdLst/>
            <a:ahLst/>
            <a:rect l="l" t="t" r="r" b="b"/>
            <a:pathLst>
              <a:path w="18496" h="21600">
                <a:moveTo>
                  <a:pt x="7948" y="0"/>
                </a:moveTo>
                <a:cubicBezTo>
                  <a:pt x="4116" y="1042"/>
                  <a:pt x="-1302" y="6845"/>
                  <a:pt x="283" y="8739"/>
                </a:cubicBezTo>
                <a:cubicBezTo>
                  <a:pt x="1868" y="10634"/>
                  <a:pt x="15637" y="9936"/>
                  <a:pt x="17459" y="11368"/>
                </a:cubicBezTo>
                <a:cubicBezTo>
                  <a:pt x="19281" y="12801"/>
                  <a:pt x="11095" y="15632"/>
                  <a:pt x="11213" y="17337"/>
                </a:cubicBezTo>
                <a:cubicBezTo>
                  <a:pt x="11332" y="19042"/>
                  <a:pt x="20298" y="20321"/>
                  <a:pt x="18169" y="21600"/>
                </a:cubicBezTo>
              </a:path>
            </a:pathLst>
          </a:custGeom>
          <a:noFill/>
          <a:ln cap="rnd" w="25560">
            <a:solidFill>
              <a:srgbClr val="000000"/>
            </a:solidFill>
            <a:prstDash val="sysDot"/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92" name="CustomShape 5"/>
          <p:cNvSpPr/>
          <p:nvPr/>
        </p:nvSpPr>
        <p:spPr>
          <a:xfrm>
            <a:off x="6949440" y="7739640"/>
            <a:ext cx="295920" cy="1036440"/>
          </a:xfrm>
          <a:custGeom>
            <a:avLst/>
            <a:gdLst/>
            <a:ahLst/>
            <a:rect l="l" t="t" r="r" b="b"/>
            <a:pathLst>
              <a:path w="18496" h="21600">
                <a:moveTo>
                  <a:pt x="7948" y="0"/>
                </a:moveTo>
                <a:cubicBezTo>
                  <a:pt x="4116" y="1042"/>
                  <a:pt x="-1302" y="6845"/>
                  <a:pt x="283" y="8739"/>
                </a:cubicBezTo>
                <a:cubicBezTo>
                  <a:pt x="1868" y="10634"/>
                  <a:pt x="15637" y="9936"/>
                  <a:pt x="17459" y="11368"/>
                </a:cubicBezTo>
                <a:cubicBezTo>
                  <a:pt x="19281" y="12801"/>
                  <a:pt x="11095" y="15632"/>
                  <a:pt x="11213" y="17337"/>
                </a:cubicBezTo>
                <a:cubicBezTo>
                  <a:pt x="11332" y="19042"/>
                  <a:pt x="20298" y="20321"/>
                  <a:pt x="18169" y="21600"/>
                </a:cubicBezTo>
              </a:path>
            </a:pathLst>
          </a:custGeom>
          <a:noFill/>
          <a:ln cap="rnd" w="25560">
            <a:solidFill>
              <a:srgbClr val="000000"/>
            </a:solidFill>
            <a:prstDash val="sysDot"/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93" name="CustomShape 6"/>
          <p:cNvSpPr/>
          <p:nvPr/>
        </p:nvSpPr>
        <p:spPr>
          <a:xfrm>
            <a:off x="7864200" y="7739640"/>
            <a:ext cx="295920" cy="1036440"/>
          </a:xfrm>
          <a:custGeom>
            <a:avLst/>
            <a:gdLst/>
            <a:ahLst/>
            <a:rect l="l" t="t" r="r" b="b"/>
            <a:pathLst>
              <a:path w="18496" h="21600">
                <a:moveTo>
                  <a:pt x="7948" y="0"/>
                </a:moveTo>
                <a:cubicBezTo>
                  <a:pt x="4116" y="1042"/>
                  <a:pt x="-1302" y="6845"/>
                  <a:pt x="283" y="8739"/>
                </a:cubicBezTo>
                <a:cubicBezTo>
                  <a:pt x="1868" y="10634"/>
                  <a:pt x="15637" y="9936"/>
                  <a:pt x="17459" y="11368"/>
                </a:cubicBezTo>
                <a:cubicBezTo>
                  <a:pt x="19281" y="12801"/>
                  <a:pt x="11095" y="15632"/>
                  <a:pt x="11213" y="17337"/>
                </a:cubicBezTo>
                <a:cubicBezTo>
                  <a:pt x="11332" y="19042"/>
                  <a:pt x="20298" y="20321"/>
                  <a:pt x="18169" y="21600"/>
                </a:cubicBezTo>
              </a:path>
            </a:pathLst>
          </a:custGeom>
          <a:noFill/>
          <a:ln cap="rnd" w="25560">
            <a:solidFill>
              <a:srgbClr val="000000"/>
            </a:solidFill>
            <a:prstDash val="sysDot"/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94" name="CustomShape 7"/>
          <p:cNvSpPr/>
          <p:nvPr/>
        </p:nvSpPr>
        <p:spPr>
          <a:xfrm>
            <a:off x="9176400" y="7789680"/>
            <a:ext cx="295920" cy="1036440"/>
          </a:xfrm>
          <a:custGeom>
            <a:avLst/>
            <a:gdLst/>
            <a:ahLst/>
            <a:rect l="l" t="t" r="r" b="b"/>
            <a:pathLst>
              <a:path w="18496" h="21600">
                <a:moveTo>
                  <a:pt x="7948" y="0"/>
                </a:moveTo>
                <a:cubicBezTo>
                  <a:pt x="4116" y="1042"/>
                  <a:pt x="-1302" y="6845"/>
                  <a:pt x="283" y="8739"/>
                </a:cubicBezTo>
                <a:cubicBezTo>
                  <a:pt x="1868" y="10634"/>
                  <a:pt x="15637" y="9936"/>
                  <a:pt x="17459" y="11368"/>
                </a:cubicBezTo>
                <a:cubicBezTo>
                  <a:pt x="19281" y="12801"/>
                  <a:pt x="11095" y="15632"/>
                  <a:pt x="11213" y="17337"/>
                </a:cubicBezTo>
                <a:cubicBezTo>
                  <a:pt x="11332" y="19042"/>
                  <a:pt x="20298" y="20321"/>
                  <a:pt x="18169" y="21600"/>
                </a:cubicBezTo>
              </a:path>
            </a:pathLst>
          </a:custGeom>
          <a:noFill/>
          <a:ln cap="rnd" w="25560">
            <a:solidFill>
              <a:srgbClr val="000000"/>
            </a:solidFill>
            <a:prstDash val="sysDot"/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95" name="CustomShape 8"/>
          <p:cNvSpPr/>
          <p:nvPr/>
        </p:nvSpPr>
        <p:spPr>
          <a:xfrm>
            <a:off x="9954360" y="7802280"/>
            <a:ext cx="295920" cy="1036440"/>
          </a:xfrm>
          <a:custGeom>
            <a:avLst/>
            <a:gdLst/>
            <a:ahLst/>
            <a:rect l="l" t="t" r="r" b="b"/>
            <a:pathLst>
              <a:path w="18496" h="21600">
                <a:moveTo>
                  <a:pt x="7948" y="0"/>
                </a:moveTo>
                <a:cubicBezTo>
                  <a:pt x="4116" y="1042"/>
                  <a:pt x="-1302" y="6845"/>
                  <a:pt x="283" y="8739"/>
                </a:cubicBezTo>
                <a:cubicBezTo>
                  <a:pt x="1868" y="10634"/>
                  <a:pt x="15637" y="9936"/>
                  <a:pt x="17459" y="11368"/>
                </a:cubicBezTo>
                <a:cubicBezTo>
                  <a:pt x="19281" y="12801"/>
                  <a:pt x="11095" y="15632"/>
                  <a:pt x="11213" y="17337"/>
                </a:cubicBezTo>
                <a:cubicBezTo>
                  <a:pt x="11332" y="19042"/>
                  <a:pt x="20298" y="20321"/>
                  <a:pt x="18169" y="21600"/>
                </a:cubicBezTo>
              </a:path>
            </a:pathLst>
          </a:custGeom>
          <a:noFill/>
          <a:ln cap="rnd" w="25560">
            <a:solidFill>
              <a:srgbClr val="000000"/>
            </a:solidFill>
            <a:prstDash val="sysDot"/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96" name="CustomShape 9"/>
          <p:cNvSpPr/>
          <p:nvPr/>
        </p:nvSpPr>
        <p:spPr>
          <a:xfrm>
            <a:off x="1888560" y="433836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7" name="CustomShape 10"/>
          <p:cNvSpPr/>
          <p:nvPr/>
        </p:nvSpPr>
        <p:spPr>
          <a:xfrm>
            <a:off x="8309880" y="433836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8" name="CustomShape 11"/>
          <p:cNvSpPr/>
          <p:nvPr/>
        </p:nvSpPr>
        <p:spPr>
          <a:xfrm>
            <a:off x="5350680" y="2764440"/>
            <a:ext cx="3121560" cy="1736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99" name="CustomShape 12"/>
          <p:cNvSpPr/>
          <p:nvPr/>
        </p:nvSpPr>
        <p:spPr>
          <a:xfrm flipH="1">
            <a:off x="2051280" y="2764440"/>
            <a:ext cx="3299040" cy="1736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0" name="CustomShape 13"/>
          <p:cNvSpPr/>
          <p:nvPr/>
        </p:nvSpPr>
        <p:spPr>
          <a:xfrm flipH="1">
            <a:off x="6501600" y="4500720"/>
            <a:ext cx="1969560" cy="1115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1" name="CustomShape 14"/>
          <p:cNvSpPr/>
          <p:nvPr/>
        </p:nvSpPr>
        <p:spPr>
          <a:xfrm>
            <a:off x="8630280" y="4577040"/>
            <a:ext cx="2162160" cy="1044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2" name="CustomShape 15"/>
          <p:cNvSpPr/>
          <p:nvPr/>
        </p:nvSpPr>
        <p:spPr>
          <a:xfrm>
            <a:off x="2051280" y="4500720"/>
            <a:ext cx="360" cy="1115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3" name="CustomShape 16"/>
          <p:cNvSpPr/>
          <p:nvPr/>
        </p:nvSpPr>
        <p:spPr>
          <a:xfrm>
            <a:off x="815400" y="636948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4" name="CustomShape 17"/>
          <p:cNvSpPr/>
          <p:nvPr/>
        </p:nvSpPr>
        <p:spPr>
          <a:xfrm>
            <a:off x="2965320" y="636948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5" name="CustomShape 18"/>
          <p:cNvSpPr/>
          <p:nvPr/>
        </p:nvSpPr>
        <p:spPr>
          <a:xfrm>
            <a:off x="2036160" y="5618520"/>
            <a:ext cx="956880" cy="800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6" name="CustomShape 19"/>
          <p:cNvSpPr/>
          <p:nvPr/>
        </p:nvSpPr>
        <p:spPr>
          <a:xfrm>
            <a:off x="1110960" y="5618520"/>
            <a:ext cx="925200" cy="798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7" name="CustomShape 20"/>
          <p:cNvSpPr/>
          <p:nvPr/>
        </p:nvSpPr>
        <p:spPr>
          <a:xfrm flipH="1">
            <a:off x="2767320" y="6532200"/>
            <a:ext cx="360000" cy="1069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8" name="CustomShape 21"/>
          <p:cNvSpPr/>
          <p:nvPr/>
        </p:nvSpPr>
        <p:spPr>
          <a:xfrm>
            <a:off x="3128040" y="6532200"/>
            <a:ext cx="376920" cy="1069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9" name="CustomShape 22"/>
          <p:cNvSpPr/>
          <p:nvPr/>
        </p:nvSpPr>
        <p:spPr>
          <a:xfrm>
            <a:off x="978120" y="6532200"/>
            <a:ext cx="360" cy="1069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10" name="CustomShape 23"/>
          <p:cNvSpPr/>
          <p:nvPr/>
        </p:nvSpPr>
        <p:spPr>
          <a:xfrm>
            <a:off x="5187960" y="636948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1" name="Line 24"/>
          <p:cNvSpPr/>
          <p:nvPr/>
        </p:nvSpPr>
        <p:spPr>
          <a:xfrm flipH="1">
            <a:off x="5465520" y="5682960"/>
            <a:ext cx="957240" cy="734040"/>
          </a:xfrm>
          <a:prstGeom prst="line">
            <a:avLst/>
          </a:prstGeom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12" name="CustomShape 25"/>
          <p:cNvSpPr/>
          <p:nvPr/>
        </p:nvSpPr>
        <p:spPr>
          <a:xfrm>
            <a:off x="5350680" y="6532200"/>
            <a:ext cx="360" cy="1069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13" name="CustomShape 26"/>
          <p:cNvSpPr/>
          <p:nvPr/>
        </p:nvSpPr>
        <p:spPr>
          <a:xfrm>
            <a:off x="7354440" y="636948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4" name="CustomShape 27"/>
          <p:cNvSpPr/>
          <p:nvPr/>
        </p:nvSpPr>
        <p:spPr>
          <a:xfrm>
            <a:off x="6425280" y="5619240"/>
            <a:ext cx="956520" cy="799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15" name="CustomShape 28"/>
          <p:cNvSpPr/>
          <p:nvPr/>
        </p:nvSpPr>
        <p:spPr>
          <a:xfrm flipH="1">
            <a:off x="7100280" y="6532200"/>
            <a:ext cx="415800" cy="1069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16" name="CustomShape 29"/>
          <p:cNvSpPr/>
          <p:nvPr/>
        </p:nvSpPr>
        <p:spPr>
          <a:xfrm>
            <a:off x="7517160" y="6532200"/>
            <a:ext cx="417960" cy="1069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17" name="CustomShape 30"/>
          <p:cNvSpPr/>
          <p:nvPr/>
        </p:nvSpPr>
        <p:spPr>
          <a:xfrm>
            <a:off x="9549000" y="636876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8" name="CustomShape 31"/>
          <p:cNvSpPr/>
          <p:nvPr/>
        </p:nvSpPr>
        <p:spPr>
          <a:xfrm>
            <a:off x="9845640" y="5621400"/>
            <a:ext cx="946800" cy="796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19" name="CustomShape 32"/>
          <p:cNvSpPr/>
          <p:nvPr/>
        </p:nvSpPr>
        <p:spPr>
          <a:xfrm flipH="1">
            <a:off x="9327240" y="6531480"/>
            <a:ext cx="383400" cy="1122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20" name="CustomShape 33"/>
          <p:cNvSpPr/>
          <p:nvPr/>
        </p:nvSpPr>
        <p:spPr>
          <a:xfrm>
            <a:off x="9711720" y="6531480"/>
            <a:ext cx="394200" cy="1122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21" name="CustomShape 34"/>
          <p:cNvSpPr/>
          <p:nvPr/>
        </p:nvSpPr>
        <p:spPr>
          <a:xfrm>
            <a:off x="11861280" y="636948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2" name="CustomShape 35"/>
          <p:cNvSpPr/>
          <p:nvPr/>
        </p:nvSpPr>
        <p:spPr>
          <a:xfrm>
            <a:off x="10792800" y="5621400"/>
            <a:ext cx="1089720" cy="806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23" name="Line 36"/>
          <p:cNvSpPr/>
          <p:nvPr/>
        </p:nvSpPr>
        <p:spPr>
          <a:xfrm>
            <a:off x="12023640" y="6694560"/>
            <a:ext cx="8280" cy="649440"/>
          </a:xfrm>
          <a:prstGeom prst="line">
            <a:avLst/>
          </a:prstGeom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24" name="CustomShape 37"/>
          <p:cNvSpPr/>
          <p:nvPr/>
        </p:nvSpPr>
        <p:spPr>
          <a:xfrm>
            <a:off x="5077080" y="247284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25" name="CustomShape 38"/>
          <p:cNvSpPr/>
          <p:nvPr/>
        </p:nvSpPr>
        <p:spPr>
          <a:xfrm>
            <a:off x="1778040" y="532476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26" name="CustomShape 39"/>
          <p:cNvSpPr/>
          <p:nvPr/>
        </p:nvSpPr>
        <p:spPr>
          <a:xfrm>
            <a:off x="6229080" y="532476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27" name="CustomShape 40"/>
          <p:cNvSpPr/>
          <p:nvPr/>
        </p:nvSpPr>
        <p:spPr>
          <a:xfrm>
            <a:off x="10490040" y="532476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28" name="CustomShape 41"/>
          <p:cNvSpPr/>
          <p:nvPr/>
        </p:nvSpPr>
        <p:spPr>
          <a:xfrm>
            <a:off x="704520" y="731052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29" name="CustomShape 42"/>
          <p:cNvSpPr/>
          <p:nvPr/>
        </p:nvSpPr>
        <p:spPr>
          <a:xfrm>
            <a:off x="2494080" y="731052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30" name="CustomShape 43"/>
          <p:cNvSpPr/>
          <p:nvPr/>
        </p:nvSpPr>
        <p:spPr>
          <a:xfrm>
            <a:off x="3232080" y="731052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31" name="CustomShape 44"/>
          <p:cNvSpPr/>
          <p:nvPr/>
        </p:nvSpPr>
        <p:spPr>
          <a:xfrm>
            <a:off x="5077080" y="731052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32" name="CustomShape 45"/>
          <p:cNvSpPr/>
          <p:nvPr/>
        </p:nvSpPr>
        <p:spPr>
          <a:xfrm>
            <a:off x="6827400" y="731052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33" name="CustomShape 46"/>
          <p:cNvSpPr/>
          <p:nvPr/>
        </p:nvSpPr>
        <p:spPr>
          <a:xfrm>
            <a:off x="7661880" y="731052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34" name="CustomShape 47"/>
          <p:cNvSpPr/>
          <p:nvPr/>
        </p:nvSpPr>
        <p:spPr>
          <a:xfrm>
            <a:off x="9054720" y="736308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35" name="CustomShape 48"/>
          <p:cNvSpPr/>
          <p:nvPr/>
        </p:nvSpPr>
        <p:spPr>
          <a:xfrm>
            <a:off x="9832680" y="736308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grpSp>
        <p:nvGrpSpPr>
          <p:cNvPr id="536" name="Group 49"/>
          <p:cNvGrpSpPr/>
          <p:nvPr/>
        </p:nvGrpSpPr>
        <p:grpSpPr>
          <a:xfrm>
            <a:off x="11577600" y="7316640"/>
            <a:ext cx="892080" cy="569520"/>
            <a:chOff x="11577600" y="7316640"/>
            <a:chExt cx="892080" cy="569520"/>
          </a:xfrm>
        </p:grpSpPr>
        <p:sp>
          <p:nvSpPr>
            <p:cNvPr id="537" name="CustomShape 50"/>
            <p:cNvSpPr/>
            <p:nvPr/>
          </p:nvSpPr>
          <p:spPr>
            <a:xfrm>
              <a:off x="11690640" y="7335000"/>
              <a:ext cx="666000" cy="532800"/>
            </a:xfrm>
            <a:prstGeom prst="rect">
              <a:avLst/>
            </a:prstGeom>
            <a:solidFill>
              <a:schemeClr val="accent4">
                <a:hueOff val="414058"/>
                <a:satOff val="2144"/>
                <a:lumOff val="10379"/>
              </a:schemeClr>
            </a:solidFill>
            <a:ln w="1908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8" name="CustomShape 51"/>
            <p:cNvSpPr/>
            <p:nvPr/>
          </p:nvSpPr>
          <p:spPr>
            <a:xfrm>
              <a:off x="11577600" y="7316640"/>
              <a:ext cx="892080" cy="56952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pt-BR" sz="1800" spc="-1" strike="noStrike">
                  <a:solidFill>
                    <a:srgbClr val="000000"/>
                  </a:solidFill>
                  <a:latin typeface="Arial"/>
                  <a:ea typeface="Arial"/>
                </a:rPr>
                <a:t>2-10𝛄</a:t>
              </a:r>
              <a:endParaRPr b="0" lang="pt-BR" sz="1800" spc="-1" strike="noStrike">
                <a:latin typeface="Arial"/>
              </a:endParaRPr>
            </a:p>
          </p:txBody>
        </p:sp>
      </p:grpSp>
      <p:sp>
        <p:nvSpPr>
          <p:cNvPr id="539" name="CustomShape 52"/>
          <p:cNvSpPr/>
          <p:nvPr/>
        </p:nvSpPr>
        <p:spPr>
          <a:xfrm>
            <a:off x="5614200" y="229176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540" name="CustomShape 53"/>
          <p:cNvSpPr/>
          <p:nvPr/>
        </p:nvSpPr>
        <p:spPr>
          <a:xfrm>
            <a:off x="2255040" y="516924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541" name="CustomShape 54"/>
          <p:cNvSpPr/>
          <p:nvPr/>
        </p:nvSpPr>
        <p:spPr>
          <a:xfrm>
            <a:off x="1193040" y="715464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542" name="CustomShape 55"/>
          <p:cNvSpPr/>
          <p:nvPr/>
        </p:nvSpPr>
        <p:spPr>
          <a:xfrm>
            <a:off x="2203200" y="715464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543" name="CustomShape 56"/>
          <p:cNvSpPr/>
          <p:nvPr/>
        </p:nvSpPr>
        <p:spPr>
          <a:xfrm>
            <a:off x="10949400" y="516924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2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544" name="CustomShape 57"/>
          <p:cNvSpPr/>
          <p:nvPr/>
        </p:nvSpPr>
        <p:spPr>
          <a:xfrm>
            <a:off x="12367080" y="6528600"/>
            <a:ext cx="21996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t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545" name="CustomShape 58"/>
          <p:cNvSpPr/>
          <p:nvPr/>
        </p:nvSpPr>
        <p:spPr>
          <a:xfrm>
            <a:off x="5901480" y="530496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546" name="CustomShape 59"/>
          <p:cNvSpPr/>
          <p:nvPr/>
        </p:nvSpPr>
        <p:spPr>
          <a:xfrm>
            <a:off x="5614200" y="729072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547" name="CustomShape 60"/>
          <p:cNvSpPr/>
          <p:nvPr/>
        </p:nvSpPr>
        <p:spPr>
          <a:xfrm>
            <a:off x="6423840" y="729072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548" name="CustomShape 61"/>
          <p:cNvSpPr/>
          <p:nvPr/>
        </p:nvSpPr>
        <p:spPr>
          <a:xfrm>
            <a:off x="8213400" y="729072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2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549" name="CustomShape 62"/>
          <p:cNvSpPr/>
          <p:nvPr/>
        </p:nvSpPr>
        <p:spPr>
          <a:xfrm>
            <a:off x="8691480" y="729072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550" name="CustomShape 63"/>
          <p:cNvSpPr/>
          <p:nvPr/>
        </p:nvSpPr>
        <p:spPr>
          <a:xfrm>
            <a:off x="10362960" y="729072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2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551" name="CustomShape 64"/>
          <p:cNvSpPr/>
          <p:nvPr/>
        </p:nvSpPr>
        <p:spPr>
          <a:xfrm>
            <a:off x="3728880" y="715464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2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552" name="TextShape 65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busca em MDP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553" name="CustomShape 66"/>
          <p:cNvSpPr/>
          <p:nvPr/>
        </p:nvSpPr>
        <p:spPr>
          <a:xfrm>
            <a:off x="3360960" y="3116520"/>
            <a:ext cx="28872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554" name="CustomShape 67"/>
          <p:cNvSpPr/>
          <p:nvPr/>
        </p:nvSpPr>
        <p:spPr>
          <a:xfrm>
            <a:off x="6798960" y="3116520"/>
            <a:ext cx="29628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b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555" name="CustomShape 68"/>
          <p:cNvSpPr/>
          <p:nvPr/>
        </p:nvSpPr>
        <p:spPr>
          <a:xfrm>
            <a:off x="2133000" y="4652280"/>
            <a:ext cx="28872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556" name="CustomShape 69"/>
          <p:cNvSpPr/>
          <p:nvPr/>
        </p:nvSpPr>
        <p:spPr>
          <a:xfrm>
            <a:off x="1234800" y="5631480"/>
            <a:ext cx="28872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557" name="CustomShape 70"/>
          <p:cNvSpPr/>
          <p:nvPr/>
        </p:nvSpPr>
        <p:spPr>
          <a:xfrm>
            <a:off x="2345400" y="5903280"/>
            <a:ext cx="29628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b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558" name="CustomShape 71"/>
          <p:cNvSpPr/>
          <p:nvPr/>
        </p:nvSpPr>
        <p:spPr>
          <a:xfrm>
            <a:off x="5947560" y="5903280"/>
            <a:ext cx="28872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</a:t>
            </a:r>
            <a:endParaRPr b="0" lang="pt-BR" sz="2400" spc="-1" strike="noStrike">
              <a:latin typeface="Arial"/>
            </a:endParaRPr>
          </a:p>
        </p:txBody>
      </p:sp>
      <p:grpSp>
        <p:nvGrpSpPr>
          <p:cNvPr id="559" name="Group 72"/>
          <p:cNvGrpSpPr/>
          <p:nvPr/>
        </p:nvGrpSpPr>
        <p:grpSpPr>
          <a:xfrm>
            <a:off x="6828120" y="28800"/>
            <a:ext cx="5681160" cy="2035440"/>
            <a:chOff x="6828120" y="28800"/>
            <a:chExt cx="5681160" cy="2035440"/>
          </a:xfrm>
        </p:grpSpPr>
        <p:sp>
          <p:nvSpPr>
            <p:cNvPr id="560" name="CustomShape 73"/>
            <p:cNvSpPr/>
            <p:nvPr/>
          </p:nvSpPr>
          <p:spPr>
            <a:xfrm>
              <a:off x="7755120" y="734400"/>
              <a:ext cx="560520" cy="560520"/>
            </a:xfrm>
            <a:prstGeom prst="ellipse">
              <a:avLst/>
            </a:prstGeom>
            <a:solidFill>
              <a:schemeClr val="accent1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ct val="80000"/>
                </a:lnSpc>
              </a:pPr>
              <a:r>
                <a:rPr b="0" lang="pt-BR" sz="2000" spc="-1" strike="noStrike" cap="all">
                  <a:solidFill>
                    <a:srgbClr val="ffffff"/>
                  </a:solidFill>
                  <a:latin typeface="DIN Condensed Bold"/>
                  <a:ea typeface="DIN Condensed Bold"/>
                </a:rPr>
                <a:t>s</a:t>
              </a:r>
              <a:r>
                <a:rPr b="0" lang="pt-BR" sz="2000" spc="-1" strike="noStrike" baseline="-5000" cap="all">
                  <a:solidFill>
                    <a:srgbClr val="ffffff"/>
                  </a:solidFill>
                  <a:latin typeface="DIN Condensed Bold"/>
                  <a:ea typeface="DIN Condensed Bold"/>
                </a:rPr>
                <a:t>1</a:t>
              </a:r>
              <a:endParaRPr b="0" lang="pt-BR" sz="2000" spc="-1" strike="noStrike">
                <a:latin typeface="Arial"/>
              </a:endParaRPr>
            </a:p>
          </p:txBody>
        </p:sp>
        <p:sp>
          <p:nvSpPr>
            <p:cNvPr id="561" name="CustomShape 74"/>
            <p:cNvSpPr/>
            <p:nvPr/>
          </p:nvSpPr>
          <p:spPr>
            <a:xfrm>
              <a:off x="10284840" y="734400"/>
              <a:ext cx="560520" cy="560520"/>
            </a:xfrm>
            <a:prstGeom prst="ellipse">
              <a:avLst/>
            </a:prstGeom>
            <a:solidFill>
              <a:schemeClr val="accent1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ct val="80000"/>
                </a:lnSpc>
              </a:pPr>
              <a:r>
                <a:rPr b="0" lang="pt-BR" sz="2000" spc="-1" strike="noStrike" cap="all">
                  <a:solidFill>
                    <a:srgbClr val="ffffff"/>
                  </a:solidFill>
                  <a:latin typeface="DIN Condensed Bold"/>
                  <a:ea typeface="DIN Condensed Bold"/>
                </a:rPr>
                <a:t>s</a:t>
              </a:r>
              <a:r>
                <a:rPr b="0" lang="pt-BR" sz="2000" spc="-1" strike="noStrike" baseline="-5000" cap="all">
                  <a:solidFill>
                    <a:srgbClr val="ffffff"/>
                  </a:solidFill>
                  <a:latin typeface="DIN Condensed Bold"/>
                  <a:ea typeface="DIN Condensed Bold"/>
                </a:rPr>
                <a:t>2</a:t>
              </a:r>
              <a:endParaRPr b="0" lang="pt-BR" sz="2000" spc="-1" strike="noStrike">
                <a:latin typeface="Arial"/>
              </a:endParaRPr>
            </a:p>
          </p:txBody>
        </p:sp>
        <p:sp>
          <p:nvSpPr>
            <p:cNvPr id="562" name="CustomShape 75"/>
            <p:cNvSpPr/>
            <p:nvPr/>
          </p:nvSpPr>
          <p:spPr>
            <a:xfrm>
              <a:off x="8035560" y="1015200"/>
              <a:ext cx="252972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chemeClr val="accent1"/>
              </a:solidFill>
              <a:miter/>
              <a:head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3" name="CustomShape 76"/>
            <p:cNvSpPr/>
            <p:nvPr/>
          </p:nvSpPr>
          <p:spPr>
            <a:xfrm flipH="1">
              <a:off x="8034840" y="1015200"/>
              <a:ext cx="252972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chemeClr val="accent5"/>
              </a:solidFill>
              <a:miter/>
              <a:head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4" name="CustomShape 77"/>
            <p:cNvSpPr/>
            <p:nvPr/>
          </p:nvSpPr>
          <p:spPr>
            <a:xfrm>
              <a:off x="10336680" y="209520"/>
              <a:ext cx="452160" cy="625680"/>
            </a:xfrm>
            <a:custGeom>
              <a:avLst/>
              <a:gdLst/>
              <a:ahLst/>
              <a:rect l="l" t="t" r="r" b="b"/>
              <a:pathLst>
                <a:path w="20152" h="21600">
                  <a:moveTo>
                    <a:pt x="3335" y="21600"/>
                  </a:moveTo>
                  <a:cubicBezTo>
                    <a:pt x="782" y="18829"/>
                    <a:pt x="-419" y="14762"/>
                    <a:pt x="131" y="10751"/>
                  </a:cubicBezTo>
                  <a:cubicBezTo>
                    <a:pt x="976" y="4578"/>
                    <a:pt x="5541" y="27"/>
                    <a:pt x="10914" y="0"/>
                  </a:cubicBezTo>
                  <a:cubicBezTo>
                    <a:pt x="13687" y="292"/>
                    <a:pt x="16239" y="1886"/>
                    <a:pt x="17979" y="4415"/>
                  </a:cubicBezTo>
                  <a:cubicBezTo>
                    <a:pt x="21181" y="9067"/>
                    <a:pt x="20592" y="15159"/>
                    <a:pt x="17848" y="20279"/>
                  </a:cubicBezTo>
                </a:path>
              </a:pathLst>
            </a:custGeom>
            <a:noFill/>
            <a:ln w="25560">
              <a:solidFill>
                <a:schemeClr val="accent1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5" name="CustomShape 78"/>
            <p:cNvSpPr/>
            <p:nvPr/>
          </p:nvSpPr>
          <p:spPr>
            <a:xfrm>
              <a:off x="7423200" y="529920"/>
              <a:ext cx="616320" cy="563760"/>
            </a:xfrm>
            <a:custGeom>
              <a:avLst/>
              <a:gdLst/>
              <a:ahLst/>
              <a:rect l="l" t="t" r="r" b="b"/>
              <a:pathLst>
                <a:path w="20979" h="20994">
                  <a:moveTo>
                    <a:pt x="11874" y="20980"/>
                  </a:moveTo>
                  <a:cubicBezTo>
                    <a:pt x="4974" y="21308"/>
                    <a:pt x="-621" y="15792"/>
                    <a:pt x="55" y="9329"/>
                  </a:cubicBezTo>
                  <a:cubicBezTo>
                    <a:pt x="632" y="3815"/>
                    <a:pt x="5730" y="-292"/>
                    <a:pt x="11615" y="16"/>
                  </a:cubicBezTo>
                  <a:cubicBezTo>
                    <a:pt x="13658" y="-59"/>
                    <a:pt x="15668" y="522"/>
                    <a:pt x="17314" y="1664"/>
                  </a:cubicBezTo>
                  <a:cubicBezTo>
                    <a:pt x="19431" y="3134"/>
                    <a:pt x="20767" y="5393"/>
                    <a:pt x="20979" y="7859"/>
                  </a:cubicBezTo>
                </a:path>
              </a:pathLst>
            </a:custGeom>
            <a:noFill/>
            <a:ln w="25560">
              <a:solidFill>
                <a:schemeClr val="accent1"/>
              </a:solidFill>
              <a:miter/>
              <a:head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6" name="CustomShape 79"/>
            <p:cNvSpPr/>
            <p:nvPr/>
          </p:nvSpPr>
          <p:spPr>
            <a:xfrm>
              <a:off x="7136280" y="612360"/>
              <a:ext cx="19476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200" spc="-1" strike="noStrike">
                  <a:solidFill>
                    <a:srgbClr val="34a5da"/>
                  </a:solidFill>
                  <a:latin typeface="Avenir Next Medium"/>
                  <a:ea typeface="Avenir Next Medium"/>
                </a:rPr>
                <a:t>A</a:t>
              </a:r>
              <a:endParaRPr b="0" lang="pt-BR" sz="1200" spc="-1" strike="noStrike">
                <a:latin typeface="Arial"/>
              </a:endParaRPr>
            </a:p>
          </p:txBody>
        </p:sp>
        <p:sp>
          <p:nvSpPr>
            <p:cNvPr id="567" name="CustomShape 80"/>
            <p:cNvSpPr/>
            <p:nvPr/>
          </p:nvSpPr>
          <p:spPr>
            <a:xfrm>
              <a:off x="9812520" y="162720"/>
              <a:ext cx="19476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200" spc="-1" strike="noStrike">
                  <a:solidFill>
                    <a:srgbClr val="34a5da"/>
                  </a:solidFill>
                  <a:latin typeface="Avenir Next Medium"/>
                  <a:ea typeface="Avenir Next Medium"/>
                </a:rPr>
                <a:t>A</a:t>
              </a:r>
              <a:endParaRPr b="0" lang="pt-BR" sz="1200" spc="-1" strike="noStrike">
                <a:latin typeface="Arial"/>
              </a:endParaRPr>
            </a:p>
          </p:txBody>
        </p:sp>
        <p:sp>
          <p:nvSpPr>
            <p:cNvPr id="568" name="CustomShape 81"/>
            <p:cNvSpPr/>
            <p:nvPr/>
          </p:nvSpPr>
          <p:spPr>
            <a:xfrm>
              <a:off x="7736400" y="1224360"/>
              <a:ext cx="541080" cy="585720"/>
            </a:xfrm>
            <a:custGeom>
              <a:avLst/>
              <a:gdLst/>
              <a:ahLst/>
              <a:rect l="l" t="t" r="r" b="b"/>
              <a:pathLst>
                <a:path w="17825" h="18294">
                  <a:moveTo>
                    <a:pt x="16447" y="0"/>
                  </a:moveTo>
                  <a:cubicBezTo>
                    <a:pt x="21071" y="9659"/>
                    <a:pt x="13263" y="21600"/>
                    <a:pt x="4816" y="17445"/>
                  </a:cubicBezTo>
                  <a:cubicBezTo>
                    <a:pt x="2524" y="16318"/>
                    <a:pt x="790" y="13850"/>
                    <a:pt x="212" y="10799"/>
                  </a:cubicBezTo>
                  <a:cubicBezTo>
                    <a:pt x="-529" y="6890"/>
                    <a:pt x="715" y="2806"/>
                    <a:pt x="3327" y="567"/>
                  </a:cubicBezTo>
                </a:path>
              </a:pathLst>
            </a:custGeom>
            <a:noFill/>
            <a:ln w="255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9" name="CustomShape 82"/>
            <p:cNvSpPr/>
            <p:nvPr/>
          </p:nvSpPr>
          <p:spPr>
            <a:xfrm>
              <a:off x="8507520" y="1664640"/>
              <a:ext cx="18324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2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B</a:t>
              </a:r>
              <a:endParaRPr b="0" lang="pt-BR" sz="1200" spc="-1" strike="noStrike">
                <a:latin typeface="Arial"/>
              </a:endParaRPr>
            </a:p>
          </p:txBody>
        </p:sp>
        <p:sp>
          <p:nvSpPr>
            <p:cNvPr id="570" name="CustomShape 83"/>
            <p:cNvSpPr/>
            <p:nvPr/>
          </p:nvSpPr>
          <p:spPr>
            <a:xfrm>
              <a:off x="11948760" y="569880"/>
              <a:ext cx="560520" cy="560520"/>
            </a:xfrm>
            <a:prstGeom prst="ellipse">
              <a:avLst/>
            </a:prstGeom>
            <a:solidFill>
              <a:schemeClr val="accent1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ct val="80000"/>
                </a:lnSpc>
              </a:pPr>
              <a:r>
                <a:rPr b="0" lang="pt-BR" sz="2000" spc="-1" strike="noStrike" cap="all">
                  <a:solidFill>
                    <a:srgbClr val="ffffff"/>
                  </a:solidFill>
                  <a:latin typeface="DIN Condensed Bold"/>
                  <a:ea typeface="DIN Condensed Bold"/>
                </a:rPr>
                <a:t>T</a:t>
              </a:r>
              <a:endParaRPr b="0" lang="pt-BR" sz="2000" spc="-1" strike="noStrike">
                <a:latin typeface="Arial"/>
              </a:endParaRPr>
            </a:p>
          </p:txBody>
        </p:sp>
        <p:sp>
          <p:nvSpPr>
            <p:cNvPr id="571" name="CustomShape 84"/>
            <p:cNvSpPr/>
            <p:nvPr/>
          </p:nvSpPr>
          <p:spPr>
            <a:xfrm flipV="1">
              <a:off x="10565280" y="850320"/>
              <a:ext cx="1663200" cy="1641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2" name="CustomShape 85"/>
            <p:cNvSpPr/>
            <p:nvPr/>
          </p:nvSpPr>
          <p:spPr>
            <a:xfrm>
              <a:off x="11409840" y="325080"/>
              <a:ext cx="18324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2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B</a:t>
              </a:r>
              <a:endParaRPr b="0" lang="pt-BR" sz="1200" spc="-1" strike="noStrike">
                <a:latin typeface="Arial"/>
              </a:endParaRPr>
            </a:p>
          </p:txBody>
        </p:sp>
        <p:sp>
          <p:nvSpPr>
            <p:cNvPr id="573" name="CustomShape 86"/>
            <p:cNvSpPr/>
            <p:nvPr/>
          </p:nvSpPr>
          <p:spPr>
            <a:xfrm>
              <a:off x="9114840" y="28800"/>
              <a:ext cx="31896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222222"/>
                  </a:solidFill>
                  <a:latin typeface="Avenir Next Medium"/>
                  <a:ea typeface="Avenir Next Medium"/>
                </a:rPr>
                <a:t>0,5</a:t>
              </a:r>
              <a:endParaRPr b="0" lang="pt-BR" sz="1000" spc="-1" strike="noStrike">
                <a:latin typeface="Arial"/>
              </a:endParaRPr>
            </a:p>
          </p:txBody>
        </p:sp>
        <p:sp>
          <p:nvSpPr>
            <p:cNvPr id="574" name="CustomShape 87"/>
            <p:cNvSpPr/>
            <p:nvPr/>
          </p:nvSpPr>
          <p:spPr>
            <a:xfrm>
              <a:off x="10413720" y="200880"/>
              <a:ext cx="31896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222222"/>
                  </a:solidFill>
                  <a:latin typeface="Avenir Next Medium"/>
                  <a:ea typeface="Avenir Next Medium"/>
                </a:rPr>
                <a:t>0,5</a:t>
              </a:r>
              <a:endParaRPr b="0" lang="pt-BR" sz="1000" spc="-1" strike="noStrike">
                <a:latin typeface="Arial"/>
              </a:endParaRPr>
            </a:p>
          </p:txBody>
        </p:sp>
        <p:sp>
          <p:nvSpPr>
            <p:cNvPr id="575" name="CustomShape 88"/>
            <p:cNvSpPr/>
            <p:nvPr/>
          </p:nvSpPr>
          <p:spPr>
            <a:xfrm>
              <a:off x="9216720" y="1500840"/>
              <a:ext cx="31896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222222"/>
                  </a:solidFill>
                  <a:latin typeface="Avenir Next Medium"/>
                  <a:ea typeface="Avenir Next Medium"/>
                </a:rPr>
                <a:t>0,5</a:t>
              </a:r>
              <a:endParaRPr b="0" lang="pt-BR" sz="1000" spc="-1" strike="noStrike">
                <a:latin typeface="Arial"/>
              </a:endParaRPr>
            </a:p>
          </p:txBody>
        </p:sp>
        <p:sp>
          <p:nvSpPr>
            <p:cNvPr id="576" name="CustomShape 89"/>
            <p:cNvSpPr/>
            <p:nvPr/>
          </p:nvSpPr>
          <p:spPr>
            <a:xfrm>
              <a:off x="7875720" y="1500840"/>
              <a:ext cx="31896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222222"/>
                  </a:solidFill>
                  <a:latin typeface="Avenir Next Medium"/>
                  <a:ea typeface="Avenir Next Medium"/>
                </a:rPr>
                <a:t>0,5</a:t>
              </a:r>
              <a:endParaRPr b="0" lang="pt-BR" sz="1000" spc="-1" strike="noStrike">
                <a:latin typeface="Arial"/>
              </a:endParaRPr>
            </a:p>
          </p:txBody>
        </p:sp>
        <p:sp>
          <p:nvSpPr>
            <p:cNvPr id="577" name="CustomShape 90"/>
            <p:cNvSpPr/>
            <p:nvPr/>
          </p:nvSpPr>
          <p:spPr>
            <a:xfrm>
              <a:off x="6828120" y="612360"/>
              <a:ext cx="28728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316936"/>
                  </a:solidFill>
                  <a:latin typeface="Avenir Next Medium"/>
                  <a:ea typeface="Avenir Next Medium"/>
                </a:rPr>
                <a:t>+1</a:t>
              </a:r>
              <a:endParaRPr b="0" lang="pt-BR" sz="1000" spc="-1" strike="noStrike">
                <a:latin typeface="Arial"/>
              </a:endParaRPr>
            </a:p>
          </p:txBody>
        </p:sp>
        <p:sp>
          <p:nvSpPr>
            <p:cNvPr id="578" name="CustomShape 91"/>
            <p:cNvSpPr/>
            <p:nvPr/>
          </p:nvSpPr>
          <p:spPr>
            <a:xfrm>
              <a:off x="7507080" y="1500840"/>
              <a:ext cx="28728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316936"/>
                  </a:solidFill>
                  <a:latin typeface="Avenir Next Medium"/>
                  <a:ea typeface="Avenir Next Medium"/>
                </a:rPr>
                <a:t>+2</a:t>
              </a:r>
              <a:endParaRPr b="0" lang="pt-BR" sz="1000" spc="-1" strike="noStrike">
                <a:latin typeface="Arial"/>
              </a:endParaRPr>
            </a:p>
          </p:txBody>
        </p:sp>
        <p:sp>
          <p:nvSpPr>
            <p:cNvPr id="579" name="CustomShape 92"/>
            <p:cNvSpPr/>
            <p:nvPr/>
          </p:nvSpPr>
          <p:spPr>
            <a:xfrm>
              <a:off x="9353880" y="1770480"/>
              <a:ext cx="28728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316936"/>
                  </a:solidFill>
                  <a:latin typeface="Avenir Next Medium"/>
                  <a:ea typeface="Avenir Next Medium"/>
                </a:rPr>
                <a:t>+2</a:t>
              </a:r>
              <a:endParaRPr b="0" lang="pt-BR" sz="1000" spc="-1" strike="noStrike">
                <a:latin typeface="Arial"/>
              </a:endParaRPr>
            </a:p>
          </p:txBody>
        </p:sp>
        <p:sp>
          <p:nvSpPr>
            <p:cNvPr id="580" name="CustomShape 93"/>
            <p:cNvSpPr/>
            <p:nvPr/>
          </p:nvSpPr>
          <p:spPr>
            <a:xfrm>
              <a:off x="9151200" y="440640"/>
              <a:ext cx="28728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316936"/>
                  </a:solidFill>
                  <a:latin typeface="Avenir Next Medium"/>
                  <a:ea typeface="Avenir Next Medium"/>
                </a:rPr>
                <a:t>+1</a:t>
              </a:r>
              <a:endParaRPr b="0" lang="pt-BR" sz="1000" spc="-1" strike="noStrike">
                <a:latin typeface="Arial"/>
              </a:endParaRPr>
            </a:p>
          </p:txBody>
        </p:sp>
        <p:sp>
          <p:nvSpPr>
            <p:cNvPr id="581" name="CustomShape 94"/>
            <p:cNvSpPr/>
            <p:nvPr/>
          </p:nvSpPr>
          <p:spPr>
            <a:xfrm>
              <a:off x="11372400" y="843120"/>
              <a:ext cx="32904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316936"/>
                  </a:solidFill>
                  <a:latin typeface="Avenir Next Medium"/>
                  <a:ea typeface="Avenir Next Medium"/>
                </a:rPr>
                <a:t>-10</a:t>
              </a:r>
              <a:endParaRPr b="0" lang="pt-BR" sz="1000" spc="-1" strike="noStrike">
                <a:latin typeface="Arial"/>
              </a:endParaRPr>
            </a:p>
          </p:txBody>
        </p:sp>
      </p:grpSp>
      <p:sp>
        <p:nvSpPr>
          <p:cNvPr id="582" name="CustomShape 95"/>
          <p:cNvSpPr/>
          <p:nvPr/>
        </p:nvSpPr>
        <p:spPr>
          <a:xfrm>
            <a:off x="3333240" y="8859960"/>
            <a:ext cx="2346120" cy="4831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5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Árvore infinita</a:t>
            </a:r>
            <a:endParaRPr b="0" lang="pt-BR" sz="2500" spc="-1" strike="noStrike">
              <a:latin typeface="Arial"/>
            </a:endParaRPr>
          </a:p>
        </p:txBody>
      </p:sp>
      <p:sp>
        <p:nvSpPr>
          <p:cNvPr id="583" name="CustomShape 96"/>
          <p:cNvSpPr/>
          <p:nvPr/>
        </p:nvSpPr>
        <p:spPr>
          <a:xfrm>
            <a:off x="10032480" y="5669640"/>
            <a:ext cx="28872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584" name="CustomShape 97"/>
          <p:cNvSpPr/>
          <p:nvPr/>
        </p:nvSpPr>
        <p:spPr>
          <a:xfrm>
            <a:off x="11491560" y="5669640"/>
            <a:ext cx="29628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b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585" name="CustomShape 98"/>
          <p:cNvSpPr/>
          <p:nvPr/>
        </p:nvSpPr>
        <p:spPr>
          <a:xfrm>
            <a:off x="12529440" y="5227920"/>
            <a:ext cx="340200" cy="619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801"/>
              </a:spcBef>
            </a:pP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𝛄</a:t>
            </a:r>
            <a:endParaRPr b="0" lang="pt-BR" sz="3400" spc="-1" strike="noStrike">
              <a:latin typeface="Arial"/>
            </a:endParaRPr>
          </a:p>
        </p:txBody>
      </p:sp>
      <p:sp>
        <p:nvSpPr>
          <p:cNvPr id="586" name="CustomShape 99"/>
          <p:cNvSpPr/>
          <p:nvPr/>
        </p:nvSpPr>
        <p:spPr>
          <a:xfrm>
            <a:off x="12368880" y="7214760"/>
            <a:ext cx="498600" cy="619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801"/>
              </a:spcBef>
            </a:pP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𝛄</a:t>
            </a:r>
            <a:r>
              <a:rPr b="0" lang="pt-BR" sz="3400" spc="-1" strike="noStrike" baseline="31000">
                <a:solidFill>
                  <a:srgbClr val="e42832"/>
                </a:solidFill>
                <a:latin typeface="Avenir Next Medium"/>
                <a:ea typeface="Avenir Next Medium"/>
              </a:rPr>
              <a:t>2</a:t>
            </a:r>
            <a:endParaRPr b="0" lang="pt-BR" sz="3400" spc="-1" strike="noStrike">
              <a:latin typeface="Arial"/>
            </a:endParaRPr>
          </a:p>
        </p:txBody>
      </p:sp>
      <p:sp>
        <p:nvSpPr>
          <p:cNvPr id="587" name="CustomShape 100"/>
          <p:cNvSpPr/>
          <p:nvPr/>
        </p:nvSpPr>
        <p:spPr>
          <a:xfrm>
            <a:off x="12385080" y="8807040"/>
            <a:ext cx="484920" cy="619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801"/>
              </a:spcBef>
            </a:pP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𝛄</a:t>
            </a:r>
            <a:r>
              <a:rPr b="0" lang="pt-BR" sz="3400" spc="-1" strike="noStrike" baseline="31000">
                <a:solidFill>
                  <a:srgbClr val="e42832"/>
                </a:solidFill>
                <a:latin typeface="Avenir Next Medium"/>
                <a:ea typeface="Avenir Next Medium"/>
              </a:rPr>
              <a:t>k</a:t>
            </a:r>
            <a:endParaRPr b="0" lang="pt-BR" sz="3400" spc="-1" strike="noStrike">
              <a:latin typeface="Arial"/>
            </a:endParaRPr>
          </a:p>
        </p:txBody>
      </p:sp>
      <p:sp>
        <p:nvSpPr>
          <p:cNvPr id="588" name="CustomShape 101"/>
          <p:cNvSpPr/>
          <p:nvPr/>
        </p:nvSpPr>
        <p:spPr>
          <a:xfrm>
            <a:off x="12467520" y="2375640"/>
            <a:ext cx="376920" cy="619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801"/>
              </a:spcBef>
            </a:pP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1</a:t>
            </a:r>
            <a:endParaRPr b="0" lang="pt-BR" sz="3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CustomShape 1"/>
          <p:cNvSpPr/>
          <p:nvPr/>
        </p:nvSpPr>
        <p:spPr>
          <a:xfrm>
            <a:off x="1888560" y="433836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90" name="CustomShape 2"/>
          <p:cNvSpPr/>
          <p:nvPr/>
        </p:nvSpPr>
        <p:spPr>
          <a:xfrm>
            <a:off x="8309880" y="433836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91" name="CustomShape 3"/>
          <p:cNvSpPr/>
          <p:nvPr/>
        </p:nvSpPr>
        <p:spPr>
          <a:xfrm>
            <a:off x="5350680" y="2764440"/>
            <a:ext cx="3121560" cy="1736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92" name="CustomShape 4"/>
          <p:cNvSpPr/>
          <p:nvPr/>
        </p:nvSpPr>
        <p:spPr>
          <a:xfrm flipH="1">
            <a:off x="2051280" y="2764440"/>
            <a:ext cx="3299040" cy="1736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93" name="CustomShape 5"/>
          <p:cNvSpPr/>
          <p:nvPr/>
        </p:nvSpPr>
        <p:spPr>
          <a:xfrm flipH="1">
            <a:off x="6501600" y="4500720"/>
            <a:ext cx="1969560" cy="1115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94" name="CustomShape 6"/>
          <p:cNvSpPr/>
          <p:nvPr/>
        </p:nvSpPr>
        <p:spPr>
          <a:xfrm>
            <a:off x="8630280" y="4577040"/>
            <a:ext cx="2162160" cy="1044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95" name="CustomShape 7"/>
          <p:cNvSpPr/>
          <p:nvPr/>
        </p:nvSpPr>
        <p:spPr>
          <a:xfrm>
            <a:off x="2051280" y="4500720"/>
            <a:ext cx="360" cy="1115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96" name="CustomShape 8"/>
          <p:cNvSpPr/>
          <p:nvPr/>
        </p:nvSpPr>
        <p:spPr>
          <a:xfrm>
            <a:off x="815400" y="636948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97" name="CustomShape 9"/>
          <p:cNvSpPr/>
          <p:nvPr/>
        </p:nvSpPr>
        <p:spPr>
          <a:xfrm>
            <a:off x="2965320" y="636948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98" name="CustomShape 10"/>
          <p:cNvSpPr/>
          <p:nvPr/>
        </p:nvSpPr>
        <p:spPr>
          <a:xfrm>
            <a:off x="2036160" y="5618520"/>
            <a:ext cx="956880" cy="800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99" name="CustomShape 11"/>
          <p:cNvSpPr/>
          <p:nvPr/>
        </p:nvSpPr>
        <p:spPr>
          <a:xfrm>
            <a:off x="1110960" y="5618520"/>
            <a:ext cx="925200" cy="798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00" name="CustomShape 12"/>
          <p:cNvSpPr/>
          <p:nvPr/>
        </p:nvSpPr>
        <p:spPr>
          <a:xfrm flipH="1">
            <a:off x="2767320" y="6532200"/>
            <a:ext cx="360000" cy="1069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01" name="CustomShape 13"/>
          <p:cNvSpPr/>
          <p:nvPr/>
        </p:nvSpPr>
        <p:spPr>
          <a:xfrm>
            <a:off x="3128040" y="6532200"/>
            <a:ext cx="376920" cy="1069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02" name="CustomShape 14"/>
          <p:cNvSpPr/>
          <p:nvPr/>
        </p:nvSpPr>
        <p:spPr>
          <a:xfrm>
            <a:off x="978120" y="6532200"/>
            <a:ext cx="360" cy="1069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03" name="CustomShape 15"/>
          <p:cNvSpPr/>
          <p:nvPr/>
        </p:nvSpPr>
        <p:spPr>
          <a:xfrm>
            <a:off x="5187960" y="636948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04" name="Line 16"/>
          <p:cNvSpPr/>
          <p:nvPr/>
        </p:nvSpPr>
        <p:spPr>
          <a:xfrm flipH="1">
            <a:off x="5465520" y="5682960"/>
            <a:ext cx="957240" cy="734040"/>
          </a:xfrm>
          <a:prstGeom prst="line">
            <a:avLst/>
          </a:prstGeom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05" name="CustomShape 17"/>
          <p:cNvSpPr/>
          <p:nvPr/>
        </p:nvSpPr>
        <p:spPr>
          <a:xfrm>
            <a:off x="5350680" y="6532200"/>
            <a:ext cx="360" cy="1069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06" name="CustomShape 18"/>
          <p:cNvSpPr/>
          <p:nvPr/>
        </p:nvSpPr>
        <p:spPr>
          <a:xfrm>
            <a:off x="7354440" y="636948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07" name="CustomShape 19"/>
          <p:cNvSpPr/>
          <p:nvPr/>
        </p:nvSpPr>
        <p:spPr>
          <a:xfrm>
            <a:off x="6425280" y="5619240"/>
            <a:ext cx="956520" cy="799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08" name="CustomShape 20"/>
          <p:cNvSpPr/>
          <p:nvPr/>
        </p:nvSpPr>
        <p:spPr>
          <a:xfrm flipH="1">
            <a:off x="7100280" y="6532200"/>
            <a:ext cx="415800" cy="1069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09" name="CustomShape 21"/>
          <p:cNvSpPr/>
          <p:nvPr/>
        </p:nvSpPr>
        <p:spPr>
          <a:xfrm>
            <a:off x="7517160" y="6532200"/>
            <a:ext cx="417960" cy="1069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10" name="CustomShape 22"/>
          <p:cNvSpPr/>
          <p:nvPr/>
        </p:nvSpPr>
        <p:spPr>
          <a:xfrm>
            <a:off x="9549000" y="636876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11" name="CustomShape 23"/>
          <p:cNvSpPr/>
          <p:nvPr/>
        </p:nvSpPr>
        <p:spPr>
          <a:xfrm>
            <a:off x="9845640" y="5621400"/>
            <a:ext cx="946800" cy="796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12" name="CustomShape 24"/>
          <p:cNvSpPr/>
          <p:nvPr/>
        </p:nvSpPr>
        <p:spPr>
          <a:xfrm flipH="1">
            <a:off x="9327240" y="6531480"/>
            <a:ext cx="383400" cy="1122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13" name="CustomShape 25"/>
          <p:cNvSpPr/>
          <p:nvPr/>
        </p:nvSpPr>
        <p:spPr>
          <a:xfrm>
            <a:off x="9711720" y="6531480"/>
            <a:ext cx="394200" cy="1122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14" name="CustomShape 26"/>
          <p:cNvSpPr/>
          <p:nvPr/>
        </p:nvSpPr>
        <p:spPr>
          <a:xfrm>
            <a:off x="11861280" y="636948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15" name="CustomShape 27"/>
          <p:cNvSpPr/>
          <p:nvPr/>
        </p:nvSpPr>
        <p:spPr>
          <a:xfrm>
            <a:off x="10792800" y="5621400"/>
            <a:ext cx="1089720" cy="806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16" name="Line 28"/>
          <p:cNvSpPr/>
          <p:nvPr/>
        </p:nvSpPr>
        <p:spPr>
          <a:xfrm>
            <a:off x="12023640" y="6694560"/>
            <a:ext cx="8280" cy="649440"/>
          </a:xfrm>
          <a:prstGeom prst="line">
            <a:avLst/>
          </a:prstGeom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17" name="CustomShape 29"/>
          <p:cNvSpPr/>
          <p:nvPr/>
        </p:nvSpPr>
        <p:spPr>
          <a:xfrm>
            <a:off x="5077080" y="247284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18" name="CustomShape 30"/>
          <p:cNvSpPr/>
          <p:nvPr/>
        </p:nvSpPr>
        <p:spPr>
          <a:xfrm>
            <a:off x="1778040" y="532476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19" name="CustomShape 31"/>
          <p:cNvSpPr/>
          <p:nvPr/>
        </p:nvSpPr>
        <p:spPr>
          <a:xfrm>
            <a:off x="6229080" y="532476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20" name="CustomShape 32"/>
          <p:cNvSpPr/>
          <p:nvPr/>
        </p:nvSpPr>
        <p:spPr>
          <a:xfrm>
            <a:off x="10490040" y="532476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21" name="CustomShape 33"/>
          <p:cNvSpPr/>
          <p:nvPr/>
        </p:nvSpPr>
        <p:spPr>
          <a:xfrm>
            <a:off x="704520" y="731052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22" name="CustomShape 34"/>
          <p:cNvSpPr/>
          <p:nvPr/>
        </p:nvSpPr>
        <p:spPr>
          <a:xfrm>
            <a:off x="2494080" y="731052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23" name="CustomShape 35"/>
          <p:cNvSpPr/>
          <p:nvPr/>
        </p:nvSpPr>
        <p:spPr>
          <a:xfrm>
            <a:off x="3232080" y="731052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24" name="CustomShape 36"/>
          <p:cNvSpPr/>
          <p:nvPr/>
        </p:nvSpPr>
        <p:spPr>
          <a:xfrm>
            <a:off x="5077080" y="731052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25" name="CustomShape 37"/>
          <p:cNvSpPr/>
          <p:nvPr/>
        </p:nvSpPr>
        <p:spPr>
          <a:xfrm>
            <a:off x="6827400" y="731052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26" name="CustomShape 38"/>
          <p:cNvSpPr/>
          <p:nvPr/>
        </p:nvSpPr>
        <p:spPr>
          <a:xfrm>
            <a:off x="7661880" y="731052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27" name="CustomShape 39"/>
          <p:cNvSpPr/>
          <p:nvPr/>
        </p:nvSpPr>
        <p:spPr>
          <a:xfrm>
            <a:off x="9054720" y="736308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28" name="CustomShape 40"/>
          <p:cNvSpPr/>
          <p:nvPr/>
        </p:nvSpPr>
        <p:spPr>
          <a:xfrm>
            <a:off x="9832680" y="736308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grpSp>
        <p:nvGrpSpPr>
          <p:cNvPr id="629" name="Group 41"/>
          <p:cNvGrpSpPr/>
          <p:nvPr/>
        </p:nvGrpSpPr>
        <p:grpSpPr>
          <a:xfrm>
            <a:off x="11585880" y="7343280"/>
            <a:ext cx="892080" cy="569520"/>
            <a:chOff x="11585880" y="7343280"/>
            <a:chExt cx="892080" cy="569520"/>
          </a:xfrm>
        </p:grpSpPr>
        <p:sp>
          <p:nvSpPr>
            <p:cNvPr id="630" name="CustomShape 42"/>
            <p:cNvSpPr/>
            <p:nvPr/>
          </p:nvSpPr>
          <p:spPr>
            <a:xfrm>
              <a:off x="11698920" y="7361640"/>
              <a:ext cx="666000" cy="532800"/>
            </a:xfrm>
            <a:prstGeom prst="rect">
              <a:avLst/>
            </a:prstGeom>
            <a:solidFill>
              <a:schemeClr val="accent4">
                <a:hueOff val="414058"/>
                <a:satOff val="2144"/>
                <a:lumOff val="10379"/>
              </a:schemeClr>
            </a:solidFill>
            <a:ln w="1908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31" name="CustomShape 43"/>
            <p:cNvSpPr/>
            <p:nvPr/>
          </p:nvSpPr>
          <p:spPr>
            <a:xfrm>
              <a:off x="11585880" y="7343280"/>
              <a:ext cx="892080" cy="56952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pt-BR" sz="1800" spc="-1" strike="noStrike">
                  <a:solidFill>
                    <a:srgbClr val="000000"/>
                  </a:solidFill>
                  <a:latin typeface="Arial"/>
                  <a:ea typeface="Arial"/>
                </a:rPr>
                <a:t>2-10𝛄</a:t>
              </a:r>
              <a:endParaRPr b="0" lang="pt-BR" sz="1800" spc="-1" strike="noStrike">
                <a:latin typeface="Arial"/>
              </a:endParaRPr>
            </a:p>
          </p:txBody>
        </p:sp>
      </p:grpSp>
      <p:sp>
        <p:nvSpPr>
          <p:cNvPr id="632" name="CustomShape 44"/>
          <p:cNvSpPr/>
          <p:nvPr/>
        </p:nvSpPr>
        <p:spPr>
          <a:xfrm>
            <a:off x="5614200" y="229176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633" name="CustomShape 45"/>
          <p:cNvSpPr/>
          <p:nvPr/>
        </p:nvSpPr>
        <p:spPr>
          <a:xfrm>
            <a:off x="2255040" y="516924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634" name="CustomShape 46"/>
          <p:cNvSpPr/>
          <p:nvPr/>
        </p:nvSpPr>
        <p:spPr>
          <a:xfrm>
            <a:off x="1193040" y="715464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635" name="CustomShape 47"/>
          <p:cNvSpPr/>
          <p:nvPr/>
        </p:nvSpPr>
        <p:spPr>
          <a:xfrm>
            <a:off x="2203200" y="715464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636" name="CustomShape 48"/>
          <p:cNvSpPr/>
          <p:nvPr/>
        </p:nvSpPr>
        <p:spPr>
          <a:xfrm>
            <a:off x="10949400" y="516924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2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637" name="CustomShape 49"/>
          <p:cNvSpPr/>
          <p:nvPr/>
        </p:nvSpPr>
        <p:spPr>
          <a:xfrm>
            <a:off x="12367080" y="6528600"/>
            <a:ext cx="21996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t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638" name="CustomShape 50"/>
          <p:cNvSpPr/>
          <p:nvPr/>
        </p:nvSpPr>
        <p:spPr>
          <a:xfrm>
            <a:off x="5901480" y="530496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639" name="CustomShape 51"/>
          <p:cNvSpPr/>
          <p:nvPr/>
        </p:nvSpPr>
        <p:spPr>
          <a:xfrm>
            <a:off x="5614200" y="729072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640" name="CustomShape 52"/>
          <p:cNvSpPr/>
          <p:nvPr/>
        </p:nvSpPr>
        <p:spPr>
          <a:xfrm>
            <a:off x="6423840" y="729072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641" name="CustomShape 53"/>
          <p:cNvSpPr/>
          <p:nvPr/>
        </p:nvSpPr>
        <p:spPr>
          <a:xfrm>
            <a:off x="8213400" y="729072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2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642" name="CustomShape 54"/>
          <p:cNvSpPr/>
          <p:nvPr/>
        </p:nvSpPr>
        <p:spPr>
          <a:xfrm>
            <a:off x="8691480" y="729072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643" name="CustomShape 55"/>
          <p:cNvSpPr/>
          <p:nvPr/>
        </p:nvSpPr>
        <p:spPr>
          <a:xfrm>
            <a:off x="10362960" y="729072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2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644" name="CustomShape 56"/>
          <p:cNvSpPr/>
          <p:nvPr/>
        </p:nvSpPr>
        <p:spPr>
          <a:xfrm>
            <a:off x="3728880" y="715464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2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645" name="TextShape 57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busca em mdp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646" name="CustomShape 58"/>
          <p:cNvSpPr/>
          <p:nvPr/>
        </p:nvSpPr>
        <p:spPr>
          <a:xfrm>
            <a:off x="3360960" y="3116520"/>
            <a:ext cx="28872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647" name="CustomShape 59"/>
          <p:cNvSpPr/>
          <p:nvPr/>
        </p:nvSpPr>
        <p:spPr>
          <a:xfrm>
            <a:off x="6798960" y="3116520"/>
            <a:ext cx="29628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b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648" name="CustomShape 60"/>
          <p:cNvSpPr/>
          <p:nvPr/>
        </p:nvSpPr>
        <p:spPr>
          <a:xfrm>
            <a:off x="2133000" y="4652280"/>
            <a:ext cx="28872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649" name="CustomShape 61"/>
          <p:cNvSpPr/>
          <p:nvPr/>
        </p:nvSpPr>
        <p:spPr>
          <a:xfrm>
            <a:off x="1234800" y="5631480"/>
            <a:ext cx="28872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650" name="CustomShape 62"/>
          <p:cNvSpPr/>
          <p:nvPr/>
        </p:nvSpPr>
        <p:spPr>
          <a:xfrm>
            <a:off x="2345400" y="5903280"/>
            <a:ext cx="29628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b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651" name="CustomShape 63"/>
          <p:cNvSpPr/>
          <p:nvPr/>
        </p:nvSpPr>
        <p:spPr>
          <a:xfrm>
            <a:off x="5947560" y="5903280"/>
            <a:ext cx="28872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</a:t>
            </a:r>
            <a:endParaRPr b="0" lang="pt-BR" sz="2400" spc="-1" strike="noStrike">
              <a:latin typeface="Arial"/>
            </a:endParaRPr>
          </a:p>
        </p:txBody>
      </p:sp>
      <p:grpSp>
        <p:nvGrpSpPr>
          <p:cNvPr id="652" name="Group 64"/>
          <p:cNvGrpSpPr/>
          <p:nvPr/>
        </p:nvGrpSpPr>
        <p:grpSpPr>
          <a:xfrm>
            <a:off x="6828120" y="28800"/>
            <a:ext cx="5681160" cy="2035440"/>
            <a:chOff x="6828120" y="28800"/>
            <a:chExt cx="5681160" cy="2035440"/>
          </a:xfrm>
        </p:grpSpPr>
        <p:sp>
          <p:nvSpPr>
            <p:cNvPr id="653" name="CustomShape 65"/>
            <p:cNvSpPr/>
            <p:nvPr/>
          </p:nvSpPr>
          <p:spPr>
            <a:xfrm>
              <a:off x="7755120" y="734400"/>
              <a:ext cx="560520" cy="560520"/>
            </a:xfrm>
            <a:prstGeom prst="ellipse">
              <a:avLst/>
            </a:prstGeom>
            <a:solidFill>
              <a:schemeClr val="accent1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ct val="80000"/>
                </a:lnSpc>
              </a:pPr>
              <a:r>
                <a:rPr b="0" lang="pt-BR" sz="2000" spc="-1" strike="noStrike" cap="all">
                  <a:solidFill>
                    <a:srgbClr val="ffffff"/>
                  </a:solidFill>
                  <a:latin typeface="DIN Condensed Bold"/>
                  <a:ea typeface="DIN Condensed Bold"/>
                </a:rPr>
                <a:t>s</a:t>
              </a:r>
              <a:r>
                <a:rPr b="0" lang="pt-BR" sz="2000" spc="-1" strike="noStrike" baseline="-5000" cap="all">
                  <a:solidFill>
                    <a:srgbClr val="ffffff"/>
                  </a:solidFill>
                  <a:latin typeface="DIN Condensed Bold"/>
                  <a:ea typeface="DIN Condensed Bold"/>
                </a:rPr>
                <a:t>1</a:t>
              </a:r>
              <a:endParaRPr b="0" lang="pt-BR" sz="2000" spc="-1" strike="noStrike">
                <a:latin typeface="Arial"/>
              </a:endParaRPr>
            </a:p>
          </p:txBody>
        </p:sp>
        <p:sp>
          <p:nvSpPr>
            <p:cNvPr id="654" name="CustomShape 66"/>
            <p:cNvSpPr/>
            <p:nvPr/>
          </p:nvSpPr>
          <p:spPr>
            <a:xfrm>
              <a:off x="10284840" y="734400"/>
              <a:ext cx="560520" cy="560520"/>
            </a:xfrm>
            <a:prstGeom prst="ellipse">
              <a:avLst/>
            </a:prstGeom>
            <a:solidFill>
              <a:schemeClr val="accent1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ct val="80000"/>
                </a:lnSpc>
              </a:pPr>
              <a:r>
                <a:rPr b="0" lang="pt-BR" sz="2000" spc="-1" strike="noStrike" cap="all">
                  <a:solidFill>
                    <a:srgbClr val="ffffff"/>
                  </a:solidFill>
                  <a:latin typeface="DIN Condensed Bold"/>
                  <a:ea typeface="DIN Condensed Bold"/>
                </a:rPr>
                <a:t>s</a:t>
              </a:r>
              <a:r>
                <a:rPr b="0" lang="pt-BR" sz="2000" spc="-1" strike="noStrike" baseline="-5000" cap="all">
                  <a:solidFill>
                    <a:srgbClr val="ffffff"/>
                  </a:solidFill>
                  <a:latin typeface="DIN Condensed Bold"/>
                  <a:ea typeface="DIN Condensed Bold"/>
                </a:rPr>
                <a:t>2</a:t>
              </a:r>
              <a:endParaRPr b="0" lang="pt-BR" sz="2000" spc="-1" strike="noStrike">
                <a:latin typeface="Arial"/>
              </a:endParaRPr>
            </a:p>
          </p:txBody>
        </p:sp>
        <p:sp>
          <p:nvSpPr>
            <p:cNvPr id="655" name="CustomShape 67"/>
            <p:cNvSpPr/>
            <p:nvPr/>
          </p:nvSpPr>
          <p:spPr>
            <a:xfrm>
              <a:off x="8035560" y="1015200"/>
              <a:ext cx="252972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chemeClr val="accent1"/>
              </a:solidFill>
              <a:miter/>
              <a:head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6" name="CustomShape 68"/>
            <p:cNvSpPr/>
            <p:nvPr/>
          </p:nvSpPr>
          <p:spPr>
            <a:xfrm flipH="1">
              <a:off x="8034840" y="1015200"/>
              <a:ext cx="252972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chemeClr val="accent5"/>
              </a:solidFill>
              <a:miter/>
              <a:head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7" name="CustomShape 69"/>
            <p:cNvSpPr/>
            <p:nvPr/>
          </p:nvSpPr>
          <p:spPr>
            <a:xfrm>
              <a:off x="10336680" y="209520"/>
              <a:ext cx="452160" cy="625680"/>
            </a:xfrm>
            <a:custGeom>
              <a:avLst/>
              <a:gdLst/>
              <a:ahLst/>
              <a:rect l="l" t="t" r="r" b="b"/>
              <a:pathLst>
                <a:path w="20152" h="21600">
                  <a:moveTo>
                    <a:pt x="3335" y="21600"/>
                  </a:moveTo>
                  <a:cubicBezTo>
                    <a:pt x="782" y="18829"/>
                    <a:pt x="-419" y="14762"/>
                    <a:pt x="131" y="10751"/>
                  </a:cubicBezTo>
                  <a:cubicBezTo>
                    <a:pt x="976" y="4578"/>
                    <a:pt x="5541" y="27"/>
                    <a:pt x="10914" y="0"/>
                  </a:cubicBezTo>
                  <a:cubicBezTo>
                    <a:pt x="13687" y="292"/>
                    <a:pt x="16239" y="1886"/>
                    <a:pt x="17979" y="4415"/>
                  </a:cubicBezTo>
                  <a:cubicBezTo>
                    <a:pt x="21181" y="9067"/>
                    <a:pt x="20592" y="15159"/>
                    <a:pt x="17848" y="20279"/>
                  </a:cubicBezTo>
                </a:path>
              </a:pathLst>
            </a:custGeom>
            <a:noFill/>
            <a:ln w="25560">
              <a:solidFill>
                <a:schemeClr val="accent1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8" name="CustomShape 70"/>
            <p:cNvSpPr/>
            <p:nvPr/>
          </p:nvSpPr>
          <p:spPr>
            <a:xfrm>
              <a:off x="7423200" y="529920"/>
              <a:ext cx="616320" cy="563760"/>
            </a:xfrm>
            <a:custGeom>
              <a:avLst/>
              <a:gdLst/>
              <a:ahLst/>
              <a:rect l="l" t="t" r="r" b="b"/>
              <a:pathLst>
                <a:path w="20979" h="20994">
                  <a:moveTo>
                    <a:pt x="11874" y="20980"/>
                  </a:moveTo>
                  <a:cubicBezTo>
                    <a:pt x="4974" y="21308"/>
                    <a:pt x="-621" y="15792"/>
                    <a:pt x="55" y="9329"/>
                  </a:cubicBezTo>
                  <a:cubicBezTo>
                    <a:pt x="632" y="3815"/>
                    <a:pt x="5730" y="-292"/>
                    <a:pt x="11615" y="16"/>
                  </a:cubicBezTo>
                  <a:cubicBezTo>
                    <a:pt x="13658" y="-59"/>
                    <a:pt x="15668" y="522"/>
                    <a:pt x="17314" y="1664"/>
                  </a:cubicBezTo>
                  <a:cubicBezTo>
                    <a:pt x="19431" y="3134"/>
                    <a:pt x="20767" y="5393"/>
                    <a:pt x="20979" y="7859"/>
                  </a:cubicBezTo>
                </a:path>
              </a:pathLst>
            </a:custGeom>
            <a:noFill/>
            <a:ln w="25560">
              <a:solidFill>
                <a:schemeClr val="accent1"/>
              </a:solidFill>
              <a:miter/>
              <a:head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9" name="CustomShape 71"/>
            <p:cNvSpPr/>
            <p:nvPr/>
          </p:nvSpPr>
          <p:spPr>
            <a:xfrm>
              <a:off x="7136280" y="612360"/>
              <a:ext cx="19476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200" spc="-1" strike="noStrike">
                  <a:solidFill>
                    <a:srgbClr val="34a5da"/>
                  </a:solidFill>
                  <a:latin typeface="Avenir Next Medium"/>
                  <a:ea typeface="Avenir Next Medium"/>
                </a:rPr>
                <a:t>A</a:t>
              </a:r>
              <a:endParaRPr b="0" lang="pt-BR" sz="1200" spc="-1" strike="noStrike">
                <a:latin typeface="Arial"/>
              </a:endParaRPr>
            </a:p>
          </p:txBody>
        </p:sp>
        <p:sp>
          <p:nvSpPr>
            <p:cNvPr id="660" name="CustomShape 72"/>
            <p:cNvSpPr/>
            <p:nvPr/>
          </p:nvSpPr>
          <p:spPr>
            <a:xfrm>
              <a:off x="9812520" y="162720"/>
              <a:ext cx="19476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200" spc="-1" strike="noStrike">
                  <a:solidFill>
                    <a:srgbClr val="34a5da"/>
                  </a:solidFill>
                  <a:latin typeface="Avenir Next Medium"/>
                  <a:ea typeface="Avenir Next Medium"/>
                </a:rPr>
                <a:t>A</a:t>
              </a:r>
              <a:endParaRPr b="0" lang="pt-BR" sz="1200" spc="-1" strike="noStrike">
                <a:latin typeface="Arial"/>
              </a:endParaRPr>
            </a:p>
          </p:txBody>
        </p:sp>
        <p:sp>
          <p:nvSpPr>
            <p:cNvPr id="661" name="CustomShape 73"/>
            <p:cNvSpPr/>
            <p:nvPr/>
          </p:nvSpPr>
          <p:spPr>
            <a:xfrm>
              <a:off x="7736400" y="1224360"/>
              <a:ext cx="541080" cy="585720"/>
            </a:xfrm>
            <a:custGeom>
              <a:avLst/>
              <a:gdLst/>
              <a:ahLst/>
              <a:rect l="l" t="t" r="r" b="b"/>
              <a:pathLst>
                <a:path w="17825" h="18294">
                  <a:moveTo>
                    <a:pt x="16447" y="0"/>
                  </a:moveTo>
                  <a:cubicBezTo>
                    <a:pt x="21071" y="9659"/>
                    <a:pt x="13263" y="21600"/>
                    <a:pt x="4816" y="17445"/>
                  </a:cubicBezTo>
                  <a:cubicBezTo>
                    <a:pt x="2524" y="16318"/>
                    <a:pt x="790" y="13850"/>
                    <a:pt x="212" y="10799"/>
                  </a:cubicBezTo>
                  <a:cubicBezTo>
                    <a:pt x="-529" y="6890"/>
                    <a:pt x="715" y="2806"/>
                    <a:pt x="3327" y="567"/>
                  </a:cubicBezTo>
                </a:path>
              </a:pathLst>
            </a:custGeom>
            <a:noFill/>
            <a:ln w="255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2" name="CustomShape 74"/>
            <p:cNvSpPr/>
            <p:nvPr/>
          </p:nvSpPr>
          <p:spPr>
            <a:xfrm>
              <a:off x="8507520" y="1664640"/>
              <a:ext cx="18324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2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B</a:t>
              </a:r>
              <a:endParaRPr b="0" lang="pt-BR" sz="1200" spc="-1" strike="noStrike">
                <a:latin typeface="Arial"/>
              </a:endParaRPr>
            </a:p>
          </p:txBody>
        </p:sp>
        <p:sp>
          <p:nvSpPr>
            <p:cNvPr id="663" name="CustomShape 75"/>
            <p:cNvSpPr/>
            <p:nvPr/>
          </p:nvSpPr>
          <p:spPr>
            <a:xfrm>
              <a:off x="11948760" y="569880"/>
              <a:ext cx="560520" cy="560520"/>
            </a:xfrm>
            <a:prstGeom prst="ellipse">
              <a:avLst/>
            </a:prstGeom>
            <a:solidFill>
              <a:schemeClr val="accent1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ct val="80000"/>
                </a:lnSpc>
              </a:pPr>
              <a:r>
                <a:rPr b="0" lang="pt-BR" sz="2000" spc="-1" strike="noStrike" cap="all">
                  <a:solidFill>
                    <a:srgbClr val="ffffff"/>
                  </a:solidFill>
                  <a:latin typeface="DIN Condensed Bold"/>
                  <a:ea typeface="DIN Condensed Bold"/>
                </a:rPr>
                <a:t>T</a:t>
              </a:r>
              <a:endParaRPr b="0" lang="pt-BR" sz="2000" spc="-1" strike="noStrike">
                <a:latin typeface="Arial"/>
              </a:endParaRPr>
            </a:p>
          </p:txBody>
        </p:sp>
        <p:sp>
          <p:nvSpPr>
            <p:cNvPr id="664" name="CustomShape 76"/>
            <p:cNvSpPr/>
            <p:nvPr/>
          </p:nvSpPr>
          <p:spPr>
            <a:xfrm flipV="1">
              <a:off x="10565280" y="850320"/>
              <a:ext cx="1663200" cy="1641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5" name="CustomShape 77"/>
            <p:cNvSpPr/>
            <p:nvPr/>
          </p:nvSpPr>
          <p:spPr>
            <a:xfrm>
              <a:off x="11409840" y="325080"/>
              <a:ext cx="18324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2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B</a:t>
              </a:r>
              <a:endParaRPr b="0" lang="pt-BR" sz="1200" spc="-1" strike="noStrike">
                <a:latin typeface="Arial"/>
              </a:endParaRPr>
            </a:p>
          </p:txBody>
        </p:sp>
        <p:sp>
          <p:nvSpPr>
            <p:cNvPr id="666" name="CustomShape 78"/>
            <p:cNvSpPr/>
            <p:nvPr/>
          </p:nvSpPr>
          <p:spPr>
            <a:xfrm>
              <a:off x="9114840" y="28800"/>
              <a:ext cx="31896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222222"/>
                  </a:solidFill>
                  <a:latin typeface="Avenir Next Medium"/>
                  <a:ea typeface="Avenir Next Medium"/>
                </a:rPr>
                <a:t>0,5</a:t>
              </a:r>
              <a:endParaRPr b="0" lang="pt-BR" sz="1000" spc="-1" strike="noStrike">
                <a:latin typeface="Arial"/>
              </a:endParaRPr>
            </a:p>
          </p:txBody>
        </p:sp>
        <p:sp>
          <p:nvSpPr>
            <p:cNvPr id="667" name="CustomShape 79"/>
            <p:cNvSpPr/>
            <p:nvPr/>
          </p:nvSpPr>
          <p:spPr>
            <a:xfrm>
              <a:off x="10413720" y="200880"/>
              <a:ext cx="31896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222222"/>
                  </a:solidFill>
                  <a:latin typeface="Avenir Next Medium"/>
                  <a:ea typeface="Avenir Next Medium"/>
                </a:rPr>
                <a:t>0,5</a:t>
              </a:r>
              <a:endParaRPr b="0" lang="pt-BR" sz="1000" spc="-1" strike="noStrike">
                <a:latin typeface="Arial"/>
              </a:endParaRPr>
            </a:p>
          </p:txBody>
        </p:sp>
        <p:sp>
          <p:nvSpPr>
            <p:cNvPr id="668" name="CustomShape 80"/>
            <p:cNvSpPr/>
            <p:nvPr/>
          </p:nvSpPr>
          <p:spPr>
            <a:xfrm>
              <a:off x="9216720" y="1500840"/>
              <a:ext cx="31896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222222"/>
                  </a:solidFill>
                  <a:latin typeface="Avenir Next Medium"/>
                  <a:ea typeface="Avenir Next Medium"/>
                </a:rPr>
                <a:t>0,5</a:t>
              </a:r>
              <a:endParaRPr b="0" lang="pt-BR" sz="1000" spc="-1" strike="noStrike">
                <a:latin typeface="Arial"/>
              </a:endParaRPr>
            </a:p>
          </p:txBody>
        </p:sp>
        <p:sp>
          <p:nvSpPr>
            <p:cNvPr id="669" name="CustomShape 81"/>
            <p:cNvSpPr/>
            <p:nvPr/>
          </p:nvSpPr>
          <p:spPr>
            <a:xfrm>
              <a:off x="7875720" y="1500840"/>
              <a:ext cx="31896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222222"/>
                  </a:solidFill>
                  <a:latin typeface="Avenir Next Medium"/>
                  <a:ea typeface="Avenir Next Medium"/>
                </a:rPr>
                <a:t>0,5</a:t>
              </a:r>
              <a:endParaRPr b="0" lang="pt-BR" sz="1000" spc="-1" strike="noStrike">
                <a:latin typeface="Arial"/>
              </a:endParaRPr>
            </a:p>
          </p:txBody>
        </p:sp>
        <p:sp>
          <p:nvSpPr>
            <p:cNvPr id="670" name="CustomShape 82"/>
            <p:cNvSpPr/>
            <p:nvPr/>
          </p:nvSpPr>
          <p:spPr>
            <a:xfrm>
              <a:off x="6828120" y="612360"/>
              <a:ext cx="28728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316936"/>
                  </a:solidFill>
                  <a:latin typeface="Avenir Next Medium"/>
                  <a:ea typeface="Avenir Next Medium"/>
                </a:rPr>
                <a:t>+1</a:t>
              </a:r>
              <a:endParaRPr b="0" lang="pt-BR" sz="1000" spc="-1" strike="noStrike">
                <a:latin typeface="Arial"/>
              </a:endParaRPr>
            </a:p>
          </p:txBody>
        </p:sp>
        <p:sp>
          <p:nvSpPr>
            <p:cNvPr id="671" name="CustomShape 83"/>
            <p:cNvSpPr/>
            <p:nvPr/>
          </p:nvSpPr>
          <p:spPr>
            <a:xfrm>
              <a:off x="7507080" y="1500840"/>
              <a:ext cx="28728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316936"/>
                  </a:solidFill>
                  <a:latin typeface="Avenir Next Medium"/>
                  <a:ea typeface="Avenir Next Medium"/>
                </a:rPr>
                <a:t>+2</a:t>
              </a:r>
              <a:endParaRPr b="0" lang="pt-BR" sz="1000" spc="-1" strike="noStrike">
                <a:latin typeface="Arial"/>
              </a:endParaRPr>
            </a:p>
          </p:txBody>
        </p:sp>
        <p:sp>
          <p:nvSpPr>
            <p:cNvPr id="672" name="CustomShape 84"/>
            <p:cNvSpPr/>
            <p:nvPr/>
          </p:nvSpPr>
          <p:spPr>
            <a:xfrm>
              <a:off x="9353880" y="1770480"/>
              <a:ext cx="28728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316936"/>
                  </a:solidFill>
                  <a:latin typeface="Avenir Next Medium"/>
                  <a:ea typeface="Avenir Next Medium"/>
                </a:rPr>
                <a:t>+2</a:t>
              </a:r>
              <a:endParaRPr b="0" lang="pt-BR" sz="1000" spc="-1" strike="noStrike">
                <a:latin typeface="Arial"/>
              </a:endParaRPr>
            </a:p>
          </p:txBody>
        </p:sp>
        <p:sp>
          <p:nvSpPr>
            <p:cNvPr id="673" name="CustomShape 85"/>
            <p:cNvSpPr/>
            <p:nvPr/>
          </p:nvSpPr>
          <p:spPr>
            <a:xfrm>
              <a:off x="9151200" y="440640"/>
              <a:ext cx="28728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316936"/>
                  </a:solidFill>
                  <a:latin typeface="Avenir Next Medium"/>
                  <a:ea typeface="Avenir Next Medium"/>
                </a:rPr>
                <a:t>+1</a:t>
              </a:r>
              <a:endParaRPr b="0" lang="pt-BR" sz="1000" spc="-1" strike="noStrike">
                <a:latin typeface="Arial"/>
              </a:endParaRPr>
            </a:p>
          </p:txBody>
        </p:sp>
        <p:sp>
          <p:nvSpPr>
            <p:cNvPr id="674" name="CustomShape 86"/>
            <p:cNvSpPr/>
            <p:nvPr/>
          </p:nvSpPr>
          <p:spPr>
            <a:xfrm>
              <a:off x="11372400" y="843120"/>
              <a:ext cx="32904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316936"/>
                  </a:solidFill>
                  <a:latin typeface="Avenir Next Medium"/>
                  <a:ea typeface="Avenir Next Medium"/>
                </a:rPr>
                <a:t>-10</a:t>
              </a:r>
              <a:endParaRPr b="0" lang="pt-BR" sz="1000" spc="-1" strike="noStrike">
                <a:latin typeface="Arial"/>
              </a:endParaRPr>
            </a:p>
          </p:txBody>
        </p:sp>
      </p:grpSp>
      <p:sp>
        <p:nvSpPr>
          <p:cNvPr id="675" name="CustomShape 87"/>
          <p:cNvSpPr/>
          <p:nvPr/>
        </p:nvSpPr>
        <p:spPr>
          <a:xfrm>
            <a:off x="2032560" y="8028360"/>
            <a:ext cx="8626320" cy="1549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5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Busca de profundidade limitada</a:t>
            </a:r>
            <a:endParaRPr b="0" lang="pt-BR" sz="25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5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Se 𝛄 &lt; 1, partes profundas contribuem pouco para V*</a:t>
            </a:r>
            <a:br/>
            <a:r>
              <a:rPr b="0" lang="pt-BR" sz="25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R</a:t>
            </a:r>
            <a:r>
              <a:rPr b="0" lang="pt-BR" sz="2500" spc="-1" strike="noStrike" baseline="-5000">
                <a:solidFill>
                  <a:srgbClr val="838787"/>
                </a:solidFill>
                <a:latin typeface="Avenir Next Medium"/>
                <a:ea typeface="Avenir Next Medium"/>
              </a:rPr>
              <a:t>0</a:t>
            </a:r>
            <a:r>
              <a:rPr b="0" lang="pt-BR" sz="25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 + 𝛄R</a:t>
            </a:r>
            <a:r>
              <a:rPr b="0" lang="pt-BR" sz="2500" spc="-1" strike="noStrike" baseline="-5000">
                <a:solidFill>
                  <a:srgbClr val="838787"/>
                </a:solidFill>
                <a:latin typeface="Avenir Next Medium"/>
                <a:ea typeface="Avenir Next Medium"/>
              </a:rPr>
              <a:t>1</a:t>
            </a:r>
            <a:r>
              <a:rPr b="0" lang="pt-BR" sz="25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 + …. + 𝛄</a:t>
            </a:r>
            <a:r>
              <a:rPr b="0" lang="pt-BR" sz="2500" spc="-1" strike="noStrike" baseline="31000">
                <a:solidFill>
                  <a:srgbClr val="838787"/>
                </a:solidFill>
                <a:latin typeface="Avenir Next Medium"/>
                <a:ea typeface="Avenir Next Medium"/>
              </a:rPr>
              <a:t>1000</a:t>
            </a:r>
            <a:r>
              <a:rPr b="0" lang="pt-BR" sz="25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R</a:t>
            </a:r>
            <a:r>
              <a:rPr b="0" lang="pt-BR" sz="2500" spc="-1" strike="noStrike" baseline="-5000">
                <a:solidFill>
                  <a:srgbClr val="838787"/>
                </a:solidFill>
                <a:latin typeface="Avenir Next Medium"/>
                <a:ea typeface="Avenir Next Medium"/>
              </a:rPr>
              <a:t>1000</a:t>
            </a:r>
            <a:r>
              <a:rPr b="0" lang="pt-BR" sz="25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 + … ≈ R</a:t>
            </a:r>
            <a:r>
              <a:rPr b="0" lang="pt-BR" sz="2500" spc="-1" strike="noStrike" baseline="-5000">
                <a:solidFill>
                  <a:srgbClr val="838787"/>
                </a:solidFill>
                <a:latin typeface="Avenir Next Medium"/>
                <a:ea typeface="Avenir Next Medium"/>
              </a:rPr>
              <a:t>0</a:t>
            </a:r>
            <a:r>
              <a:rPr b="0" lang="pt-BR" sz="25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 + 𝛄R</a:t>
            </a:r>
            <a:r>
              <a:rPr b="0" lang="pt-BR" sz="2500" spc="-1" strike="noStrike" baseline="-5000">
                <a:solidFill>
                  <a:srgbClr val="838787"/>
                </a:solidFill>
                <a:latin typeface="Avenir Next Medium"/>
                <a:ea typeface="Avenir Next Medium"/>
              </a:rPr>
              <a:t>1</a:t>
            </a:r>
            <a:r>
              <a:rPr b="0" lang="pt-BR" sz="25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 + …. + 𝛄</a:t>
            </a:r>
            <a:r>
              <a:rPr b="0" lang="pt-BR" sz="2500" spc="-1" strike="noStrike" baseline="31000">
                <a:solidFill>
                  <a:srgbClr val="838787"/>
                </a:solidFill>
                <a:latin typeface="Avenir Next Medium"/>
                <a:ea typeface="Avenir Next Medium"/>
              </a:rPr>
              <a:t>k</a:t>
            </a:r>
            <a:r>
              <a:rPr b="0" lang="pt-BR" sz="25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R</a:t>
            </a:r>
            <a:r>
              <a:rPr b="0" lang="pt-BR" sz="2500" spc="-1" strike="noStrike" baseline="-5000">
                <a:solidFill>
                  <a:srgbClr val="838787"/>
                </a:solidFill>
                <a:latin typeface="Avenir Next Medium"/>
                <a:ea typeface="Avenir Next Medium"/>
              </a:rPr>
              <a:t>k</a:t>
            </a:r>
            <a:endParaRPr b="0" lang="pt-BR" sz="2500" spc="-1" strike="noStrike">
              <a:latin typeface="Arial"/>
            </a:endParaRPr>
          </a:p>
        </p:txBody>
      </p:sp>
      <p:sp>
        <p:nvSpPr>
          <p:cNvPr id="676" name="CustomShape 88"/>
          <p:cNvSpPr/>
          <p:nvPr/>
        </p:nvSpPr>
        <p:spPr>
          <a:xfrm>
            <a:off x="10032480" y="5669640"/>
            <a:ext cx="28872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677" name="CustomShape 89"/>
          <p:cNvSpPr/>
          <p:nvPr/>
        </p:nvSpPr>
        <p:spPr>
          <a:xfrm>
            <a:off x="11491560" y="5669640"/>
            <a:ext cx="29628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b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678" name="CustomShape 90"/>
          <p:cNvSpPr/>
          <p:nvPr/>
        </p:nvSpPr>
        <p:spPr>
          <a:xfrm>
            <a:off x="12529440" y="5227920"/>
            <a:ext cx="340200" cy="619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801"/>
              </a:spcBef>
            </a:pP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𝛄</a:t>
            </a:r>
            <a:endParaRPr b="0" lang="pt-BR" sz="3400" spc="-1" strike="noStrike">
              <a:latin typeface="Arial"/>
            </a:endParaRPr>
          </a:p>
        </p:txBody>
      </p:sp>
      <p:sp>
        <p:nvSpPr>
          <p:cNvPr id="679" name="CustomShape 91"/>
          <p:cNvSpPr/>
          <p:nvPr/>
        </p:nvSpPr>
        <p:spPr>
          <a:xfrm>
            <a:off x="12368880" y="7214760"/>
            <a:ext cx="498600" cy="619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801"/>
              </a:spcBef>
            </a:pP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𝛄</a:t>
            </a:r>
            <a:r>
              <a:rPr b="0" lang="pt-BR" sz="3400" spc="-1" strike="noStrike" baseline="31000">
                <a:solidFill>
                  <a:srgbClr val="e42832"/>
                </a:solidFill>
                <a:latin typeface="Avenir Next Medium"/>
                <a:ea typeface="Avenir Next Medium"/>
              </a:rPr>
              <a:t>2</a:t>
            </a:r>
            <a:endParaRPr b="0" lang="pt-BR" sz="3400" spc="-1" strike="noStrike">
              <a:latin typeface="Arial"/>
            </a:endParaRPr>
          </a:p>
        </p:txBody>
      </p:sp>
      <p:sp>
        <p:nvSpPr>
          <p:cNvPr id="680" name="CustomShape 92"/>
          <p:cNvSpPr/>
          <p:nvPr/>
        </p:nvSpPr>
        <p:spPr>
          <a:xfrm>
            <a:off x="12385080" y="8807040"/>
            <a:ext cx="484920" cy="619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801"/>
              </a:spcBef>
            </a:pP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𝛄</a:t>
            </a:r>
            <a:r>
              <a:rPr b="0" lang="pt-BR" sz="3400" spc="-1" strike="noStrike" baseline="31000">
                <a:solidFill>
                  <a:srgbClr val="e42832"/>
                </a:solidFill>
                <a:latin typeface="Avenir Next Medium"/>
                <a:ea typeface="Avenir Next Medium"/>
              </a:rPr>
              <a:t>k</a:t>
            </a:r>
            <a:endParaRPr b="0" lang="pt-BR" sz="3400" spc="-1" strike="noStrike">
              <a:latin typeface="Arial"/>
            </a:endParaRPr>
          </a:p>
        </p:txBody>
      </p:sp>
      <p:sp>
        <p:nvSpPr>
          <p:cNvPr id="681" name="CustomShape 93"/>
          <p:cNvSpPr/>
          <p:nvPr/>
        </p:nvSpPr>
        <p:spPr>
          <a:xfrm>
            <a:off x="12467520" y="2375640"/>
            <a:ext cx="376920" cy="619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801"/>
              </a:spcBef>
            </a:pP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1</a:t>
            </a:r>
            <a:endParaRPr b="0" lang="pt-BR" sz="3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TextShape 1"/>
          <p:cNvSpPr txBox="1"/>
          <p:nvPr/>
        </p:nvSpPr>
        <p:spPr>
          <a:xfrm>
            <a:off x="406440" y="2036160"/>
            <a:ext cx="12191760" cy="59770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V</a:t>
            </a:r>
            <a:r>
              <a:rPr b="0" lang="pt-BR" sz="3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k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(s): Valor ótimo com profundidade k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 lvl="1" marL="88884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Máximo retorno esperado após k ações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683" name="TextShape 2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Valor de horizonte finito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684" name="CustomShape 3"/>
          <p:cNvSpPr/>
          <p:nvPr/>
        </p:nvSpPr>
        <p:spPr>
          <a:xfrm>
            <a:off x="1507680" y="586224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85" name="CustomShape 4"/>
          <p:cNvSpPr/>
          <p:nvPr/>
        </p:nvSpPr>
        <p:spPr>
          <a:xfrm>
            <a:off x="7929000" y="586224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86" name="CustomShape 5"/>
          <p:cNvSpPr/>
          <p:nvPr/>
        </p:nvSpPr>
        <p:spPr>
          <a:xfrm>
            <a:off x="4969440" y="4288320"/>
            <a:ext cx="3121560" cy="1736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87" name="CustomShape 6"/>
          <p:cNvSpPr/>
          <p:nvPr/>
        </p:nvSpPr>
        <p:spPr>
          <a:xfrm flipH="1">
            <a:off x="1670400" y="4288320"/>
            <a:ext cx="3299040" cy="1736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88" name="CustomShape 7"/>
          <p:cNvSpPr/>
          <p:nvPr/>
        </p:nvSpPr>
        <p:spPr>
          <a:xfrm flipH="1">
            <a:off x="6120720" y="6024960"/>
            <a:ext cx="1969560" cy="1115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89" name="CustomShape 8"/>
          <p:cNvSpPr/>
          <p:nvPr/>
        </p:nvSpPr>
        <p:spPr>
          <a:xfrm>
            <a:off x="8249400" y="6101280"/>
            <a:ext cx="2162160" cy="1044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90" name="CustomShape 9"/>
          <p:cNvSpPr/>
          <p:nvPr/>
        </p:nvSpPr>
        <p:spPr>
          <a:xfrm>
            <a:off x="1670400" y="6024960"/>
            <a:ext cx="360" cy="1115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91" name="CustomShape 10"/>
          <p:cNvSpPr/>
          <p:nvPr/>
        </p:nvSpPr>
        <p:spPr>
          <a:xfrm>
            <a:off x="434520" y="789372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92" name="CustomShape 11"/>
          <p:cNvSpPr/>
          <p:nvPr/>
        </p:nvSpPr>
        <p:spPr>
          <a:xfrm>
            <a:off x="2584440" y="789372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93" name="CustomShape 12"/>
          <p:cNvSpPr/>
          <p:nvPr/>
        </p:nvSpPr>
        <p:spPr>
          <a:xfrm>
            <a:off x="1655280" y="7142400"/>
            <a:ext cx="956880" cy="800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94" name="CustomShape 13"/>
          <p:cNvSpPr/>
          <p:nvPr/>
        </p:nvSpPr>
        <p:spPr>
          <a:xfrm>
            <a:off x="729720" y="7142400"/>
            <a:ext cx="925200" cy="798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95" name="CustomShape 14"/>
          <p:cNvSpPr/>
          <p:nvPr/>
        </p:nvSpPr>
        <p:spPr>
          <a:xfrm>
            <a:off x="2441160" y="8217360"/>
            <a:ext cx="236880" cy="558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96" name="CustomShape 15"/>
          <p:cNvSpPr/>
          <p:nvPr/>
        </p:nvSpPr>
        <p:spPr>
          <a:xfrm>
            <a:off x="2811960" y="8218800"/>
            <a:ext cx="214920" cy="538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97" name="CustomShape 16"/>
          <p:cNvSpPr/>
          <p:nvPr/>
        </p:nvSpPr>
        <p:spPr>
          <a:xfrm>
            <a:off x="596160" y="8231400"/>
            <a:ext cx="360" cy="57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98" name="CustomShape 17"/>
          <p:cNvSpPr/>
          <p:nvPr/>
        </p:nvSpPr>
        <p:spPr>
          <a:xfrm>
            <a:off x="4807080" y="789372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99" name="Line 18"/>
          <p:cNvSpPr/>
          <p:nvPr/>
        </p:nvSpPr>
        <p:spPr>
          <a:xfrm flipH="1">
            <a:off x="5084280" y="7207200"/>
            <a:ext cx="957600" cy="733680"/>
          </a:xfrm>
          <a:prstGeom prst="line">
            <a:avLst/>
          </a:prstGeom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00" name="CustomShape 19"/>
          <p:cNvSpPr/>
          <p:nvPr/>
        </p:nvSpPr>
        <p:spPr>
          <a:xfrm>
            <a:off x="4972680" y="8231400"/>
            <a:ext cx="9720" cy="588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01" name="CustomShape 20"/>
          <p:cNvSpPr/>
          <p:nvPr/>
        </p:nvSpPr>
        <p:spPr>
          <a:xfrm>
            <a:off x="6973560" y="789372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02" name="CustomShape 21"/>
          <p:cNvSpPr/>
          <p:nvPr/>
        </p:nvSpPr>
        <p:spPr>
          <a:xfrm>
            <a:off x="6044400" y="7143120"/>
            <a:ext cx="956520" cy="799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03" name="CustomShape 22"/>
          <p:cNvSpPr/>
          <p:nvPr/>
        </p:nvSpPr>
        <p:spPr>
          <a:xfrm>
            <a:off x="6830280" y="8218440"/>
            <a:ext cx="238680" cy="581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04" name="CustomShape 23"/>
          <p:cNvSpPr/>
          <p:nvPr/>
        </p:nvSpPr>
        <p:spPr>
          <a:xfrm>
            <a:off x="7198560" y="8219880"/>
            <a:ext cx="214200" cy="561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05" name="CustomShape 24"/>
          <p:cNvSpPr/>
          <p:nvPr/>
        </p:nvSpPr>
        <p:spPr>
          <a:xfrm>
            <a:off x="9168120" y="789300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06" name="CustomShape 25"/>
          <p:cNvSpPr/>
          <p:nvPr/>
        </p:nvSpPr>
        <p:spPr>
          <a:xfrm>
            <a:off x="9464760" y="7145280"/>
            <a:ext cx="946800" cy="796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07" name="CustomShape 26"/>
          <p:cNvSpPr/>
          <p:nvPr/>
        </p:nvSpPr>
        <p:spPr>
          <a:xfrm>
            <a:off x="9079560" y="8222040"/>
            <a:ext cx="196560" cy="609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08" name="CustomShape 27"/>
          <p:cNvSpPr/>
          <p:nvPr/>
        </p:nvSpPr>
        <p:spPr>
          <a:xfrm>
            <a:off x="9399960" y="8216280"/>
            <a:ext cx="265680" cy="616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09" name="CustomShape 28"/>
          <p:cNvSpPr/>
          <p:nvPr/>
        </p:nvSpPr>
        <p:spPr>
          <a:xfrm>
            <a:off x="11480400" y="789372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10" name="CustomShape 29"/>
          <p:cNvSpPr/>
          <p:nvPr/>
        </p:nvSpPr>
        <p:spPr>
          <a:xfrm>
            <a:off x="10411920" y="7145280"/>
            <a:ext cx="1089720" cy="806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11" name="Line 30"/>
          <p:cNvSpPr/>
          <p:nvPr/>
        </p:nvSpPr>
        <p:spPr>
          <a:xfrm>
            <a:off x="11642760" y="8218440"/>
            <a:ext cx="8280" cy="649440"/>
          </a:xfrm>
          <a:prstGeom prst="line">
            <a:avLst/>
          </a:prstGeom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12" name="CustomShape 31"/>
          <p:cNvSpPr/>
          <p:nvPr/>
        </p:nvSpPr>
        <p:spPr>
          <a:xfrm>
            <a:off x="4696200" y="399672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13" name="CustomShape 32"/>
          <p:cNvSpPr/>
          <p:nvPr/>
        </p:nvSpPr>
        <p:spPr>
          <a:xfrm>
            <a:off x="1396800" y="684900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14" name="CustomShape 33"/>
          <p:cNvSpPr/>
          <p:nvPr/>
        </p:nvSpPr>
        <p:spPr>
          <a:xfrm>
            <a:off x="5847840" y="684900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15" name="CustomShape 34"/>
          <p:cNvSpPr/>
          <p:nvPr/>
        </p:nvSpPr>
        <p:spPr>
          <a:xfrm>
            <a:off x="10109160" y="684900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16" name="CustomShape 35"/>
          <p:cNvSpPr/>
          <p:nvPr/>
        </p:nvSpPr>
        <p:spPr>
          <a:xfrm>
            <a:off x="5157000" y="381564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717" name="CustomShape 36"/>
          <p:cNvSpPr/>
          <p:nvPr/>
        </p:nvSpPr>
        <p:spPr>
          <a:xfrm>
            <a:off x="1874160" y="669312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718" name="CustomShape 37"/>
          <p:cNvSpPr/>
          <p:nvPr/>
        </p:nvSpPr>
        <p:spPr>
          <a:xfrm>
            <a:off x="857520" y="875124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719" name="CustomShape 38"/>
          <p:cNvSpPr/>
          <p:nvPr/>
        </p:nvSpPr>
        <p:spPr>
          <a:xfrm>
            <a:off x="1640520" y="875124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720" name="CustomShape 39"/>
          <p:cNvSpPr/>
          <p:nvPr/>
        </p:nvSpPr>
        <p:spPr>
          <a:xfrm>
            <a:off x="10530360" y="666756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2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721" name="CustomShape 40"/>
          <p:cNvSpPr/>
          <p:nvPr/>
        </p:nvSpPr>
        <p:spPr>
          <a:xfrm>
            <a:off x="11988720" y="8852760"/>
            <a:ext cx="28728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T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722" name="CustomShape 41"/>
          <p:cNvSpPr/>
          <p:nvPr/>
        </p:nvSpPr>
        <p:spPr>
          <a:xfrm>
            <a:off x="5596560" y="666396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723" name="CustomShape 42"/>
          <p:cNvSpPr/>
          <p:nvPr/>
        </p:nvSpPr>
        <p:spPr>
          <a:xfrm>
            <a:off x="5233320" y="881460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724" name="CustomShape 43"/>
          <p:cNvSpPr/>
          <p:nvPr/>
        </p:nvSpPr>
        <p:spPr>
          <a:xfrm>
            <a:off x="6077520" y="881460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725" name="CustomShape 44"/>
          <p:cNvSpPr/>
          <p:nvPr/>
        </p:nvSpPr>
        <p:spPr>
          <a:xfrm>
            <a:off x="7797240" y="880200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2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726" name="CustomShape 45"/>
          <p:cNvSpPr/>
          <p:nvPr/>
        </p:nvSpPr>
        <p:spPr>
          <a:xfrm>
            <a:off x="8386920" y="881460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727" name="CustomShape 46"/>
          <p:cNvSpPr/>
          <p:nvPr/>
        </p:nvSpPr>
        <p:spPr>
          <a:xfrm>
            <a:off x="10020240" y="881460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2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728" name="CustomShape 47"/>
          <p:cNvSpPr/>
          <p:nvPr/>
        </p:nvSpPr>
        <p:spPr>
          <a:xfrm>
            <a:off x="3458160" y="873684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2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729" name="CustomShape 48"/>
          <p:cNvSpPr/>
          <p:nvPr/>
        </p:nvSpPr>
        <p:spPr>
          <a:xfrm>
            <a:off x="3017880" y="4704120"/>
            <a:ext cx="28872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730" name="CustomShape 49"/>
          <p:cNvSpPr/>
          <p:nvPr/>
        </p:nvSpPr>
        <p:spPr>
          <a:xfrm>
            <a:off x="6417720" y="4640400"/>
            <a:ext cx="29628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b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731" name="CustomShape 50"/>
          <p:cNvSpPr/>
          <p:nvPr/>
        </p:nvSpPr>
        <p:spPr>
          <a:xfrm>
            <a:off x="853920" y="7155360"/>
            <a:ext cx="28872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732" name="CustomShape 51"/>
          <p:cNvSpPr/>
          <p:nvPr/>
        </p:nvSpPr>
        <p:spPr>
          <a:xfrm>
            <a:off x="2130120" y="7155360"/>
            <a:ext cx="29628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b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733" name="CustomShape 52"/>
          <p:cNvSpPr/>
          <p:nvPr/>
        </p:nvSpPr>
        <p:spPr>
          <a:xfrm>
            <a:off x="5275080" y="7155360"/>
            <a:ext cx="28872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</a:t>
            </a:r>
            <a:endParaRPr b="0" lang="pt-BR" sz="2400" spc="-1" strike="noStrike">
              <a:latin typeface="Arial"/>
            </a:endParaRPr>
          </a:p>
        </p:txBody>
      </p:sp>
      <p:grpSp>
        <p:nvGrpSpPr>
          <p:cNvPr id="734" name="Group 53"/>
          <p:cNvGrpSpPr/>
          <p:nvPr/>
        </p:nvGrpSpPr>
        <p:grpSpPr>
          <a:xfrm>
            <a:off x="9505800" y="8847360"/>
            <a:ext cx="1523880" cy="1473120"/>
            <a:chOff x="9505800" y="8847360"/>
            <a:chExt cx="1523880" cy="1473120"/>
          </a:xfrm>
        </p:grpSpPr>
        <p:sp>
          <p:nvSpPr>
            <p:cNvPr id="735" name="CustomShape 54"/>
            <p:cNvSpPr/>
            <p:nvPr/>
          </p:nvSpPr>
          <p:spPr>
            <a:xfrm>
              <a:off x="9505800" y="8847360"/>
              <a:ext cx="507600" cy="406080"/>
            </a:xfrm>
            <a:prstGeom prst="rect">
              <a:avLst/>
            </a:prstGeom>
            <a:solidFill>
              <a:schemeClr val="accent4">
                <a:hueOff val="414058"/>
                <a:satOff val="2144"/>
                <a:lumOff val="10379"/>
              </a:schemeClr>
            </a:solidFill>
            <a:ln w="1908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6" name="Line 55"/>
            <p:cNvSpPr/>
            <p:nvPr/>
          </p:nvSpPr>
          <p:spPr>
            <a:xfrm>
              <a:off x="9759600" y="9050400"/>
              <a:ext cx="1270080" cy="1270080"/>
            </a:xfrm>
            <a:prstGeom prst="line">
              <a:avLst/>
            </a:prstGeom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anchor="ctr" anchorCtr="1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pt-BR" sz="1800" spc="-1" strike="noStrike">
                  <a:solidFill>
                    <a:srgbClr val="000000"/>
                  </a:solidFill>
                  <a:latin typeface="Arial"/>
                  <a:ea typeface="Arial"/>
                </a:rPr>
                <a:t>2+𝛄</a:t>
              </a:r>
              <a:endParaRPr b="0" lang="pt-BR" sz="1800" spc="-1" strike="noStrike">
                <a:latin typeface="Arial"/>
              </a:endParaRPr>
            </a:p>
          </p:txBody>
        </p:sp>
      </p:grpSp>
      <p:grpSp>
        <p:nvGrpSpPr>
          <p:cNvPr id="737" name="Group 56"/>
          <p:cNvGrpSpPr/>
          <p:nvPr/>
        </p:nvGrpSpPr>
        <p:grpSpPr>
          <a:xfrm>
            <a:off x="8755560" y="8845920"/>
            <a:ext cx="1523880" cy="1472760"/>
            <a:chOff x="8755560" y="8845920"/>
            <a:chExt cx="1523880" cy="1472760"/>
          </a:xfrm>
        </p:grpSpPr>
        <p:sp>
          <p:nvSpPr>
            <p:cNvPr id="738" name="CustomShape 57"/>
            <p:cNvSpPr/>
            <p:nvPr/>
          </p:nvSpPr>
          <p:spPr>
            <a:xfrm>
              <a:off x="8755560" y="8845920"/>
              <a:ext cx="507600" cy="406080"/>
            </a:xfrm>
            <a:prstGeom prst="rect">
              <a:avLst/>
            </a:prstGeom>
            <a:solidFill>
              <a:schemeClr val="accent4">
                <a:hueOff val="414058"/>
                <a:satOff val="2144"/>
                <a:lumOff val="10379"/>
              </a:schemeClr>
            </a:solidFill>
            <a:ln w="1908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9" name="Line 58"/>
            <p:cNvSpPr/>
            <p:nvPr/>
          </p:nvSpPr>
          <p:spPr>
            <a:xfrm>
              <a:off x="9009360" y="9048960"/>
              <a:ext cx="1270080" cy="1269720"/>
            </a:xfrm>
            <a:prstGeom prst="line">
              <a:avLst/>
            </a:prstGeom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anchor="ctr" anchorCtr="1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pt-BR" sz="1800" spc="-1" strike="noStrike">
                  <a:solidFill>
                    <a:srgbClr val="000000"/>
                  </a:solidFill>
                  <a:latin typeface="Arial"/>
                  <a:ea typeface="Arial"/>
                </a:rPr>
                <a:t>2+𝛄</a:t>
              </a:r>
              <a:endParaRPr b="0" lang="pt-BR" sz="1800" spc="-1" strike="noStrike">
                <a:latin typeface="Arial"/>
              </a:endParaRPr>
            </a:p>
          </p:txBody>
        </p:sp>
      </p:grpSp>
      <p:grpSp>
        <p:nvGrpSpPr>
          <p:cNvPr id="740" name="Group 59"/>
          <p:cNvGrpSpPr/>
          <p:nvPr/>
        </p:nvGrpSpPr>
        <p:grpSpPr>
          <a:xfrm>
            <a:off x="7141320" y="8782200"/>
            <a:ext cx="745560" cy="530280"/>
            <a:chOff x="7141320" y="8782200"/>
            <a:chExt cx="745560" cy="530280"/>
          </a:xfrm>
        </p:grpSpPr>
        <p:sp>
          <p:nvSpPr>
            <p:cNvPr id="741" name="CustomShape 60"/>
            <p:cNvSpPr/>
            <p:nvPr/>
          </p:nvSpPr>
          <p:spPr>
            <a:xfrm>
              <a:off x="7203960" y="8799120"/>
              <a:ext cx="620280" cy="496080"/>
            </a:xfrm>
            <a:prstGeom prst="rect">
              <a:avLst/>
            </a:prstGeom>
            <a:solidFill>
              <a:schemeClr val="accent4">
                <a:hueOff val="414058"/>
                <a:satOff val="2144"/>
                <a:lumOff val="10379"/>
              </a:schemeClr>
            </a:solidFill>
            <a:ln w="1908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2" name="CustomShape 61"/>
            <p:cNvSpPr/>
            <p:nvPr/>
          </p:nvSpPr>
          <p:spPr>
            <a:xfrm>
              <a:off x="7141320" y="8782200"/>
              <a:ext cx="745560" cy="5302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pt-BR" sz="1800" spc="-1" strike="noStrike">
                  <a:solidFill>
                    <a:srgbClr val="000000"/>
                  </a:solidFill>
                  <a:latin typeface="Arial"/>
                  <a:ea typeface="Arial"/>
                </a:rPr>
                <a:t>2+2𝛄</a:t>
              </a:r>
              <a:endParaRPr b="0" lang="pt-BR" sz="1800" spc="-1" strike="noStrike">
                <a:latin typeface="Arial"/>
              </a:endParaRPr>
            </a:p>
          </p:txBody>
        </p:sp>
      </p:grpSp>
      <p:grpSp>
        <p:nvGrpSpPr>
          <p:cNvPr id="743" name="Group 62"/>
          <p:cNvGrpSpPr/>
          <p:nvPr/>
        </p:nvGrpSpPr>
        <p:grpSpPr>
          <a:xfrm>
            <a:off x="6379200" y="8800560"/>
            <a:ext cx="698040" cy="496800"/>
            <a:chOff x="6379200" y="8800560"/>
            <a:chExt cx="698040" cy="496800"/>
          </a:xfrm>
        </p:grpSpPr>
        <p:sp>
          <p:nvSpPr>
            <p:cNvPr id="744" name="CustomShape 63"/>
            <p:cNvSpPr/>
            <p:nvPr/>
          </p:nvSpPr>
          <p:spPr>
            <a:xfrm>
              <a:off x="6437880" y="8816400"/>
              <a:ext cx="581040" cy="464760"/>
            </a:xfrm>
            <a:prstGeom prst="rect">
              <a:avLst/>
            </a:prstGeom>
            <a:solidFill>
              <a:schemeClr val="accent4">
                <a:hueOff val="414058"/>
                <a:satOff val="2144"/>
                <a:lumOff val="10379"/>
              </a:schemeClr>
            </a:solidFill>
            <a:ln w="1908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5" name="CustomShape 64"/>
            <p:cNvSpPr/>
            <p:nvPr/>
          </p:nvSpPr>
          <p:spPr>
            <a:xfrm>
              <a:off x="6379200" y="8800560"/>
              <a:ext cx="698040" cy="4968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pt-BR" sz="1800" spc="-1" strike="noStrike">
                  <a:solidFill>
                    <a:srgbClr val="000000"/>
                  </a:solidFill>
                  <a:latin typeface="Arial"/>
                  <a:ea typeface="Arial"/>
                </a:rPr>
                <a:t>2+2𝛄</a:t>
              </a:r>
              <a:endParaRPr b="0" lang="pt-BR" sz="1800" spc="-1" strike="noStrike">
                <a:latin typeface="Arial"/>
              </a:endParaRPr>
            </a:p>
          </p:txBody>
        </p:sp>
      </p:grpSp>
      <p:grpSp>
        <p:nvGrpSpPr>
          <p:cNvPr id="746" name="Group 65"/>
          <p:cNvGrpSpPr/>
          <p:nvPr/>
        </p:nvGrpSpPr>
        <p:grpSpPr>
          <a:xfrm>
            <a:off x="4732200" y="8834760"/>
            <a:ext cx="1523880" cy="1473120"/>
            <a:chOff x="4732200" y="8834760"/>
            <a:chExt cx="1523880" cy="1473120"/>
          </a:xfrm>
        </p:grpSpPr>
        <p:sp>
          <p:nvSpPr>
            <p:cNvPr id="747" name="CustomShape 66"/>
            <p:cNvSpPr/>
            <p:nvPr/>
          </p:nvSpPr>
          <p:spPr>
            <a:xfrm>
              <a:off x="4732200" y="8834760"/>
              <a:ext cx="507600" cy="406080"/>
            </a:xfrm>
            <a:prstGeom prst="rect">
              <a:avLst/>
            </a:prstGeom>
            <a:solidFill>
              <a:schemeClr val="accent4">
                <a:hueOff val="414058"/>
                <a:satOff val="2144"/>
                <a:lumOff val="10379"/>
              </a:schemeClr>
            </a:solidFill>
            <a:ln w="1908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8" name="Line 67"/>
            <p:cNvSpPr/>
            <p:nvPr/>
          </p:nvSpPr>
          <p:spPr>
            <a:xfrm>
              <a:off x="4986000" y="9037800"/>
              <a:ext cx="1270080" cy="1270080"/>
            </a:xfrm>
            <a:prstGeom prst="line">
              <a:avLst/>
            </a:prstGeom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anchor="ctr" anchorCtr="1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pt-BR" sz="1800" spc="-1" strike="noStrike">
                  <a:solidFill>
                    <a:srgbClr val="000000"/>
                  </a:solidFill>
                  <a:latin typeface="Arial"/>
                  <a:ea typeface="Arial"/>
                </a:rPr>
                <a:t>2+𝛄</a:t>
              </a:r>
              <a:endParaRPr b="0" lang="pt-BR" sz="1800" spc="-1" strike="noStrike">
                <a:latin typeface="Arial"/>
              </a:endParaRPr>
            </a:p>
          </p:txBody>
        </p:sp>
      </p:grpSp>
      <p:grpSp>
        <p:nvGrpSpPr>
          <p:cNvPr id="749" name="Group 68"/>
          <p:cNvGrpSpPr/>
          <p:nvPr/>
        </p:nvGrpSpPr>
        <p:grpSpPr>
          <a:xfrm>
            <a:off x="2758680" y="8758440"/>
            <a:ext cx="749880" cy="533520"/>
            <a:chOff x="2758680" y="8758440"/>
            <a:chExt cx="749880" cy="533520"/>
          </a:xfrm>
        </p:grpSpPr>
        <p:sp>
          <p:nvSpPr>
            <p:cNvPr id="750" name="CustomShape 69"/>
            <p:cNvSpPr/>
            <p:nvPr/>
          </p:nvSpPr>
          <p:spPr>
            <a:xfrm>
              <a:off x="2821680" y="8775360"/>
              <a:ext cx="624240" cy="499320"/>
            </a:xfrm>
            <a:prstGeom prst="rect">
              <a:avLst/>
            </a:prstGeom>
            <a:solidFill>
              <a:schemeClr val="accent4">
                <a:hueOff val="414058"/>
                <a:satOff val="2144"/>
                <a:lumOff val="10379"/>
              </a:schemeClr>
            </a:solidFill>
            <a:ln w="1908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1" name="CustomShape 70"/>
            <p:cNvSpPr/>
            <p:nvPr/>
          </p:nvSpPr>
          <p:spPr>
            <a:xfrm>
              <a:off x="2758680" y="8758440"/>
              <a:ext cx="749880" cy="53352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pt-BR" sz="1800" spc="-1" strike="noStrike">
                  <a:solidFill>
                    <a:srgbClr val="000000"/>
                  </a:solidFill>
                  <a:latin typeface="Arial"/>
                  <a:ea typeface="Arial"/>
                </a:rPr>
                <a:t>1+2𝛄</a:t>
              </a:r>
              <a:endParaRPr b="0" lang="pt-BR" sz="1800" spc="-1" strike="noStrike">
                <a:latin typeface="Arial"/>
              </a:endParaRPr>
            </a:p>
          </p:txBody>
        </p:sp>
      </p:grpSp>
      <p:grpSp>
        <p:nvGrpSpPr>
          <p:cNvPr id="752" name="Group 71"/>
          <p:cNvGrpSpPr/>
          <p:nvPr/>
        </p:nvGrpSpPr>
        <p:grpSpPr>
          <a:xfrm>
            <a:off x="1986480" y="8776800"/>
            <a:ext cx="698040" cy="496800"/>
            <a:chOff x="1986480" y="8776800"/>
            <a:chExt cx="698040" cy="496800"/>
          </a:xfrm>
        </p:grpSpPr>
        <p:sp>
          <p:nvSpPr>
            <p:cNvPr id="753" name="CustomShape 72"/>
            <p:cNvSpPr/>
            <p:nvPr/>
          </p:nvSpPr>
          <p:spPr>
            <a:xfrm>
              <a:off x="2045160" y="8792640"/>
              <a:ext cx="581040" cy="464760"/>
            </a:xfrm>
            <a:prstGeom prst="rect">
              <a:avLst/>
            </a:prstGeom>
            <a:solidFill>
              <a:schemeClr val="accent4">
                <a:hueOff val="414058"/>
                <a:satOff val="2144"/>
                <a:lumOff val="10379"/>
              </a:schemeClr>
            </a:solidFill>
            <a:ln w="1908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4" name="CustomShape 73"/>
            <p:cNvSpPr/>
            <p:nvPr/>
          </p:nvSpPr>
          <p:spPr>
            <a:xfrm>
              <a:off x="1986480" y="8776800"/>
              <a:ext cx="698040" cy="4968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pt-BR" sz="1800" spc="-1" strike="noStrike">
                  <a:solidFill>
                    <a:srgbClr val="000000"/>
                  </a:solidFill>
                  <a:latin typeface="Arial"/>
                  <a:ea typeface="Arial"/>
                </a:rPr>
                <a:t>1+2𝛄</a:t>
              </a:r>
              <a:endParaRPr b="0" lang="pt-BR" sz="1800" spc="-1" strike="noStrike">
                <a:latin typeface="Arial"/>
              </a:endParaRPr>
            </a:p>
          </p:txBody>
        </p:sp>
      </p:grpSp>
      <p:grpSp>
        <p:nvGrpSpPr>
          <p:cNvPr id="755" name="Group 74"/>
          <p:cNvGrpSpPr/>
          <p:nvPr/>
        </p:nvGrpSpPr>
        <p:grpSpPr>
          <a:xfrm>
            <a:off x="342000" y="8822160"/>
            <a:ext cx="1523880" cy="1472760"/>
            <a:chOff x="342000" y="8822160"/>
            <a:chExt cx="1523880" cy="1472760"/>
          </a:xfrm>
        </p:grpSpPr>
        <p:sp>
          <p:nvSpPr>
            <p:cNvPr id="756" name="CustomShape 75"/>
            <p:cNvSpPr/>
            <p:nvPr/>
          </p:nvSpPr>
          <p:spPr>
            <a:xfrm>
              <a:off x="342000" y="8822160"/>
              <a:ext cx="507600" cy="406080"/>
            </a:xfrm>
            <a:prstGeom prst="rect">
              <a:avLst/>
            </a:prstGeom>
            <a:solidFill>
              <a:schemeClr val="accent4">
                <a:hueOff val="414058"/>
                <a:satOff val="2144"/>
                <a:lumOff val="10379"/>
              </a:schemeClr>
            </a:solidFill>
            <a:ln w="1908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7" name="Line 76"/>
            <p:cNvSpPr/>
            <p:nvPr/>
          </p:nvSpPr>
          <p:spPr>
            <a:xfrm>
              <a:off x="595800" y="9025200"/>
              <a:ext cx="1270080" cy="1269720"/>
            </a:xfrm>
            <a:prstGeom prst="line">
              <a:avLst/>
            </a:prstGeom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anchor="ctr" anchorCtr="1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pt-BR" sz="1800" spc="-1" strike="noStrike">
                  <a:solidFill>
                    <a:srgbClr val="000000"/>
                  </a:solidFill>
                  <a:latin typeface="Arial"/>
                  <a:ea typeface="Arial"/>
                </a:rPr>
                <a:t>1+𝛄</a:t>
              </a:r>
              <a:endParaRPr b="0" lang="pt-BR" sz="1800" spc="-1" strike="noStrike">
                <a:latin typeface="Arial"/>
              </a:endParaRPr>
            </a:p>
          </p:txBody>
        </p:sp>
      </p:grpSp>
      <p:grpSp>
        <p:nvGrpSpPr>
          <p:cNvPr id="758" name="Group 77"/>
          <p:cNvGrpSpPr/>
          <p:nvPr/>
        </p:nvGrpSpPr>
        <p:grpSpPr>
          <a:xfrm>
            <a:off x="7149600" y="144360"/>
            <a:ext cx="5681160" cy="2035080"/>
            <a:chOff x="7149600" y="144360"/>
            <a:chExt cx="5681160" cy="2035080"/>
          </a:xfrm>
        </p:grpSpPr>
        <p:sp>
          <p:nvSpPr>
            <p:cNvPr id="759" name="CustomShape 78"/>
            <p:cNvSpPr/>
            <p:nvPr/>
          </p:nvSpPr>
          <p:spPr>
            <a:xfrm>
              <a:off x="8076600" y="849960"/>
              <a:ext cx="560520" cy="560520"/>
            </a:xfrm>
            <a:prstGeom prst="ellipse">
              <a:avLst/>
            </a:prstGeom>
            <a:solidFill>
              <a:schemeClr val="accent1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ct val="80000"/>
                </a:lnSpc>
              </a:pPr>
              <a:r>
                <a:rPr b="0" lang="pt-BR" sz="2000" spc="-1" strike="noStrike" cap="all">
                  <a:solidFill>
                    <a:srgbClr val="ffffff"/>
                  </a:solidFill>
                  <a:latin typeface="DIN Condensed Bold"/>
                  <a:ea typeface="DIN Condensed Bold"/>
                </a:rPr>
                <a:t>s</a:t>
              </a:r>
              <a:r>
                <a:rPr b="0" lang="pt-BR" sz="2000" spc="-1" strike="noStrike" baseline="-5000" cap="all">
                  <a:solidFill>
                    <a:srgbClr val="ffffff"/>
                  </a:solidFill>
                  <a:latin typeface="DIN Condensed Bold"/>
                  <a:ea typeface="DIN Condensed Bold"/>
                </a:rPr>
                <a:t>1</a:t>
              </a:r>
              <a:endParaRPr b="0" lang="pt-BR" sz="2000" spc="-1" strike="noStrike">
                <a:latin typeface="Arial"/>
              </a:endParaRPr>
            </a:p>
          </p:txBody>
        </p:sp>
        <p:sp>
          <p:nvSpPr>
            <p:cNvPr id="760" name="CustomShape 79"/>
            <p:cNvSpPr/>
            <p:nvPr/>
          </p:nvSpPr>
          <p:spPr>
            <a:xfrm>
              <a:off x="10606680" y="849960"/>
              <a:ext cx="560520" cy="560520"/>
            </a:xfrm>
            <a:prstGeom prst="ellipse">
              <a:avLst/>
            </a:prstGeom>
            <a:solidFill>
              <a:schemeClr val="accent1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ct val="80000"/>
                </a:lnSpc>
              </a:pPr>
              <a:r>
                <a:rPr b="0" lang="pt-BR" sz="2000" spc="-1" strike="noStrike" cap="all">
                  <a:solidFill>
                    <a:srgbClr val="ffffff"/>
                  </a:solidFill>
                  <a:latin typeface="DIN Condensed Bold"/>
                  <a:ea typeface="DIN Condensed Bold"/>
                </a:rPr>
                <a:t>s</a:t>
              </a:r>
              <a:r>
                <a:rPr b="0" lang="pt-BR" sz="2000" spc="-1" strike="noStrike" baseline="-5000" cap="all">
                  <a:solidFill>
                    <a:srgbClr val="ffffff"/>
                  </a:solidFill>
                  <a:latin typeface="DIN Condensed Bold"/>
                  <a:ea typeface="DIN Condensed Bold"/>
                </a:rPr>
                <a:t>2</a:t>
              </a:r>
              <a:endParaRPr b="0" lang="pt-BR" sz="2000" spc="-1" strike="noStrike">
                <a:latin typeface="Arial"/>
              </a:endParaRPr>
            </a:p>
          </p:txBody>
        </p:sp>
        <p:sp>
          <p:nvSpPr>
            <p:cNvPr id="761" name="CustomShape 80"/>
            <p:cNvSpPr/>
            <p:nvPr/>
          </p:nvSpPr>
          <p:spPr>
            <a:xfrm>
              <a:off x="8357040" y="1130400"/>
              <a:ext cx="252972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chemeClr val="accent1"/>
              </a:solidFill>
              <a:miter/>
              <a:head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2" name="CustomShape 81"/>
            <p:cNvSpPr/>
            <p:nvPr/>
          </p:nvSpPr>
          <p:spPr>
            <a:xfrm flipH="1">
              <a:off x="8356320" y="1130400"/>
              <a:ext cx="252972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chemeClr val="accent5"/>
              </a:solidFill>
              <a:miter/>
              <a:head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3" name="CustomShape 82"/>
            <p:cNvSpPr/>
            <p:nvPr/>
          </p:nvSpPr>
          <p:spPr>
            <a:xfrm>
              <a:off x="10658160" y="325080"/>
              <a:ext cx="452160" cy="625680"/>
            </a:xfrm>
            <a:custGeom>
              <a:avLst/>
              <a:gdLst/>
              <a:ahLst/>
              <a:rect l="l" t="t" r="r" b="b"/>
              <a:pathLst>
                <a:path w="20152" h="21600">
                  <a:moveTo>
                    <a:pt x="3335" y="21600"/>
                  </a:moveTo>
                  <a:cubicBezTo>
                    <a:pt x="782" y="18829"/>
                    <a:pt x="-419" y="14762"/>
                    <a:pt x="131" y="10751"/>
                  </a:cubicBezTo>
                  <a:cubicBezTo>
                    <a:pt x="976" y="4578"/>
                    <a:pt x="5541" y="27"/>
                    <a:pt x="10914" y="0"/>
                  </a:cubicBezTo>
                  <a:cubicBezTo>
                    <a:pt x="13687" y="292"/>
                    <a:pt x="16239" y="1886"/>
                    <a:pt x="17979" y="4415"/>
                  </a:cubicBezTo>
                  <a:cubicBezTo>
                    <a:pt x="21181" y="9067"/>
                    <a:pt x="20592" y="15159"/>
                    <a:pt x="17848" y="20279"/>
                  </a:cubicBezTo>
                </a:path>
              </a:pathLst>
            </a:custGeom>
            <a:noFill/>
            <a:ln w="25560">
              <a:solidFill>
                <a:schemeClr val="accent1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4" name="CustomShape 83"/>
            <p:cNvSpPr/>
            <p:nvPr/>
          </p:nvSpPr>
          <p:spPr>
            <a:xfrm>
              <a:off x="7745040" y="645480"/>
              <a:ext cx="616320" cy="563760"/>
            </a:xfrm>
            <a:custGeom>
              <a:avLst/>
              <a:gdLst/>
              <a:ahLst/>
              <a:rect l="l" t="t" r="r" b="b"/>
              <a:pathLst>
                <a:path w="20979" h="20994">
                  <a:moveTo>
                    <a:pt x="11874" y="20980"/>
                  </a:moveTo>
                  <a:cubicBezTo>
                    <a:pt x="4974" y="21308"/>
                    <a:pt x="-621" y="15792"/>
                    <a:pt x="55" y="9329"/>
                  </a:cubicBezTo>
                  <a:cubicBezTo>
                    <a:pt x="632" y="3815"/>
                    <a:pt x="5730" y="-292"/>
                    <a:pt x="11615" y="16"/>
                  </a:cubicBezTo>
                  <a:cubicBezTo>
                    <a:pt x="13658" y="-59"/>
                    <a:pt x="15668" y="522"/>
                    <a:pt x="17314" y="1664"/>
                  </a:cubicBezTo>
                  <a:cubicBezTo>
                    <a:pt x="19431" y="3134"/>
                    <a:pt x="20767" y="5393"/>
                    <a:pt x="20979" y="7859"/>
                  </a:cubicBezTo>
                </a:path>
              </a:pathLst>
            </a:custGeom>
            <a:noFill/>
            <a:ln w="25560">
              <a:solidFill>
                <a:schemeClr val="accent1"/>
              </a:solidFill>
              <a:miter/>
              <a:head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5" name="CustomShape 84"/>
            <p:cNvSpPr/>
            <p:nvPr/>
          </p:nvSpPr>
          <p:spPr>
            <a:xfrm>
              <a:off x="7458120" y="727560"/>
              <a:ext cx="19476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200" spc="-1" strike="noStrike">
                  <a:solidFill>
                    <a:srgbClr val="34a5da"/>
                  </a:solidFill>
                  <a:latin typeface="Avenir Next Medium"/>
                  <a:ea typeface="Avenir Next Medium"/>
                </a:rPr>
                <a:t>A</a:t>
              </a:r>
              <a:endParaRPr b="0" lang="pt-BR" sz="1200" spc="-1" strike="noStrike">
                <a:latin typeface="Arial"/>
              </a:endParaRPr>
            </a:p>
          </p:txBody>
        </p:sp>
        <p:sp>
          <p:nvSpPr>
            <p:cNvPr id="766" name="CustomShape 85"/>
            <p:cNvSpPr/>
            <p:nvPr/>
          </p:nvSpPr>
          <p:spPr>
            <a:xfrm>
              <a:off x="10134000" y="278280"/>
              <a:ext cx="19476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200" spc="-1" strike="noStrike">
                  <a:solidFill>
                    <a:srgbClr val="34a5da"/>
                  </a:solidFill>
                  <a:latin typeface="Avenir Next Medium"/>
                  <a:ea typeface="Avenir Next Medium"/>
                </a:rPr>
                <a:t>A</a:t>
              </a:r>
              <a:endParaRPr b="0" lang="pt-BR" sz="1200" spc="-1" strike="noStrike">
                <a:latin typeface="Arial"/>
              </a:endParaRPr>
            </a:p>
          </p:txBody>
        </p:sp>
        <p:sp>
          <p:nvSpPr>
            <p:cNvPr id="767" name="CustomShape 86"/>
            <p:cNvSpPr/>
            <p:nvPr/>
          </p:nvSpPr>
          <p:spPr>
            <a:xfrm>
              <a:off x="8058240" y="1339560"/>
              <a:ext cx="541080" cy="585720"/>
            </a:xfrm>
            <a:custGeom>
              <a:avLst/>
              <a:gdLst/>
              <a:ahLst/>
              <a:rect l="l" t="t" r="r" b="b"/>
              <a:pathLst>
                <a:path w="17825" h="18294">
                  <a:moveTo>
                    <a:pt x="16447" y="0"/>
                  </a:moveTo>
                  <a:cubicBezTo>
                    <a:pt x="21071" y="9659"/>
                    <a:pt x="13263" y="21600"/>
                    <a:pt x="4816" y="17445"/>
                  </a:cubicBezTo>
                  <a:cubicBezTo>
                    <a:pt x="2524" y="16318"/>
                    <a:pt x="790" y="13850"/>
                    <a:pt x="212" y="10799"/>
                  </a:cubicBezTo>
                  <a:cubicBezTo>
                    <a:pt x="-529" y="6890"/>
                    <a:pt x="715" y="2806"/>
                    <a:pt x="3327" y="567"/>
                  </a:cubicBezTo>
                </a:path>
              </a:pathLst>
            </a:custGeom>
            <a:noFill/>
            <a:ln w="255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8" name="CustomShape 87"/>
            <p:cNvSpPr/>
            <p:nvPr/>
          </p:nvSpPr>
          <p:spPr>
            <a:xfrm>
              <a:off x="8829360" y="1779840"/>
              <a:ext cx="18324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2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B</a:t>
              </a:r>
              <a:endParaRPr b="0" lang="pt-BR" sz="1200" spc="-1" strike="noStrike">
                <a:latin typeface="Arial"/>
              </a:endParaRPr>
            </a:p>
          </p:txBody>
        </p:sp>
        <p:sp>
          <p:nvSpPr>
            <p:cNvPr id="769" name="CustomShape 88"/>
            <p:cNvSpPr/>
            <p:nvPr/>
          </p:nvSpPr>
          <p:spPr>
            <a:xfrm>
              <a:off x="12270240" y="685440"/>
              <a:ext cx="560520" cy="560520"/>
            </a:xfrm>
            <a:prstGeom prst="ellipse">
              <a:avLst/>
            </a:prstGeom>
            <a:solidFill>
              <a:schemeClr val="accent1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ct val="80000"/>
                </a:lnSpc>
              </a:pPr>
              <a:r>
                <a:rPr b="0" lang="pt-BR" sz="2000" spc="-1" strike="noStrike" cap="all">
                  <a:solidFill>
                    <a:srgbClr val="ffffff"/>
                  </a:solidFill>
                  <a:latin typeface="DIN Condensed Bold"/>
                  <a:ea typeface="DIN Condensed Bold"/>
                </a:rPr>
                <a:t>T</a:t>
              </a:r>
              <a:endParaRPr b="0" lang="pt-BR" sz="2000" spc="-1" strike="noStrike">
                <a:latin typeface="Arial"/>
              </a:endParaRPr>
            </a:p>
          </p:txBody>
        </p:sp>
        <p:sp>
          <p:nvSpPr>
            <p:cNvPr id="770" name="CustomShape 89"/>
            <p:cNvSpPr/>
            <p:nvPr/>
          </p:nvSpPr>
          <p:spPr>
            <a:xfrm flipV="1">
              <a:off x="10887120" y="965520"/>
              <a:ext cx="1663200" cy="1641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1" name="CustomShape 90"/>
            <p:cNvSpPr/>
            <p:nvPr/>
          </p:nvSpPr>
          <p:spPr>
            <a:xfrm>
              <a:off x="11731680" y="440280"/>
              <a:ext cx="18324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2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B</a:t>
              </a:r>
              <a:endParaRPr b="0" lang="pt-BR" sz="1200" spc="-1" strike="noStrike">
                <a:latin typeface="Arial"/>
              </a:endParaRPr>
            </a:p>
          </p:txBody>
        </p:sp>
        <p:sp>
          <p:nvSpPr>
            <p:cNvPr id="772" name="CustomShape 91"/>
            <p:cNvSpPr/>
            <p:nvPr/>
          </p:nvSpPr>
          <p:spPr>
            <a:xfrm>
              <a:off x="9436320" y="144360"/>
              <a:ext cx="31896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222222"/>
                  </a:solidFill>
                  <a:latin typeface="Avenir Next Medium"/>
                  <a:ea typeface="Avenir Next Medium"/>
                </a:rPr>
                <a:t>0,5</a:t>
              </a:r>
              <a:endParaRPr b="0" lang="pt-BR" sz="1000" spc="-1" strike="noStrike">
                <a:latin typeface="Arial"/>
              </a:endParaRPr>
            </a:p>
          </p:txBody>
        </p:sp>
        <p:sp>
          <p:nvSpPr>
            <p:cNvPr id="773" name="CustomShape 92"/>
            <p:cNvSpPr/>
            <p:nvPr/>
          </p:nvSpPr>
          <p:spPr>
            <a:xfrm>
              <a:off x="10735560" y="316440"/>
              <a:ext cx="31896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222222"/>
                  </a:solidFill>
                  <a:latin typeface="Avenir Next Medium"/>
                  <a:ea typeface="Avenir Next Medium"/>
                </a:rPr>
                <a:t>0,5</a:t>
              </a:r>
              <a:endParaRPr b="0" lang="pt-BR" sz="1000" spc="-1" strike="noStrike">
                <a:latin typeface="Arial"/>
              </a:endParaRPr>
            </a:p>
          </p:txBody>
        </p:sp>
        <p:sp>
          <p:nvSpPr>
            <p:cNvPr id="774" name="CustomShape 93"/>
            <p:cNvSpPr/>
            <p:nvPr/>
          </p:nvSpPr>
          <p:spPr>
            <a:xfrm>
              <a:off x="9538200" y="1616400"/>
              <a:ext cx="31896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222222"/>
                  </a:solidFill>
                  <a:latin typeface="Avenir Next Medium"/>
                  <a:ea typeface="Avenir Next Medium"/>
                </a:rPr>
                <a:t>0,5</a:t>
              </a:r>
              <a:endParaRPr b="0" lang="pt-BR" sz="1000" spc="-1" strike="noStrike">
                <a:latin typeface="Arial"/>
              </a:endParaRPr>
            </a:p>
          </p:txBody>
        </p:sp>
        <p:sp>
          <p:nvSpPr>
            <p:cNvPr id="775" name="CustomShape 94"/>
            <p:cNvSpPr/>
            <p:nvPr/>
          </p:nvSpPr>
          <p:spPr>
            <a:xfrm>
              <a:off x="8197560" y="1616400"/>
              <a:ext cx="31896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222222"/>
                  </a:solidFill>
                  <a:latin typeface="Avenir Next Medium"/>
                  <a:ea typeface="Avenir Next Medium"/>
                </a:rPr>
                <a:t>0,5</a:t>
              </a:r>
              <a:endParaRPr b="0" lang="pt-BR" sz="1000" spc="-1" strike="noStrike">
                <a:latin typeface="Arial"/>
              </a:endParaRPr>
            </a:p>
          </p:txBody>
        </p:sp>
        <p:sp>
          <p:nvSpPr>
            <p:cNvPr id="776" name="CustomShape 95"/>
            <p:cNvSpPr/>
            <p:nvPr/>
          </p:nvSpPr>
          <p:spPr>
            <a:xfrm>
              <a:off x="7149600" y="727560"/>
              <a:ext cx="28728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316936"/>
                  </a:solidFill>
                  <a:latin typeface="Avenir Next Medium"/>
                  <a:ea typeface="Avenir Next Medium"/>
                </a:rPr>
                <a:t>+1</a:t>
              </a:r>
              <a:endParaRPr b="0" lang="pt-BR" sz="1000" spc="-1" strike="noStrike">
                <a:latin typeface="Arial"/>
              </a:endParaRPr>
            </a:p>
          </p:txBody>
        </p:sp>
        <p:sp>
          <p:nvSpPr>
            <p:cNvPr id="777" name="CustomShape 96"/>
            <p:cNvSpPr/>
            <p:nvPr/>
          </p:nvSpPr>
          <p:spPr>
            <a:xfrm>
              <a:off x="7828560" y="1616400"/>
              <a:ext cx="28728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316936"/>
                  </a:solidFill>
                  <a:latin typeface="Avenir Next Medium"/>
                  <a:ea typeface="Avenir Next Medium"/>
                </a:rPr>
                <a:t>+2</a:t>
              </a:r>
              <a:endParaRPr b="0" lang="pt-BR" sz="1000" spc="-1" strike="noStrike">
                <a:latin typeface="Arial"/>
              </a:endParaRPr>
            </a:p>
          </p:txBody>
        </p:sp>
        <p:sp>
          <p:nvSpPr>
            <p:cNvPr id="778" name="CustomShape 97"/>
            <p:cNvSpPr/>
            <p:nvPr/>
          </p:nvSpPr>
          <p:spPr>
            <a:xfrm>
              <a:off x="9675360" y="1885680"/>
              <a:ext cx="28728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316936"/>
                  </a:solidFill>
                  <a:latin typeface="Avenir Next Medium"/>
                  <a:ea typeface="Avenir Next Medium"/>
                </a:rPr>
                <a:t>+2</a:t>
              </a:r>
              <a:endParaRPr b="0" lang="pt-BR" sz="1000" spc="-1" strike="noStrike">
                <a:latin typeface="Arial"/>
              </a:endParaRPr>
            </a:p>
          </p:txBody>
        </p:sp>
        <p:sp>
          <p:nvSpPr>
            <p:cNvPr id="779" name="CustomShape 98"/>
            <p:cNvSpPr/>
            <p:nvPr/>
          </p:nvSpPr>
          <p:spPr>
            <a:xfrm>
              <a:off x="9473040" y="555840"/>
              <a:ext cx="28728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316936"/>
                  </a:solidFill>
                  <a:latin typeface="Avenir Next Medium"/>
                  <a:ea typeface="Avenir Next Medium"/>
                </a:rPr>
                <a:t>+1</a:t>
              </a:r>
              <a:endParaRPr b="0" lang="pt-BR" sz="1000" spc="-1" strike="noStrike">
                <a:latin typeface="Arial"/>
              </a:endParaRPr>
            </a:p>
          </p:txBody>
        </p:sp>
        <p:sp>
          <p:nvSpPr>
            <p:cNvPr id="780" name="CustomShape 99"/>
            <p:cNvSpPr/>
            <p:nvPr/>
          </p:nvSpPr>
          <p:spPr>
            <a:xfrm>
              <a:off x="11693880" y="958680"/>
              <a:ext cx="32904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316936"/>
                  </a:solidFill>
                  <a:latin typeface="Avenir Next Medium"/>
                  <a:ea typeface="Avenir Next Medium"/>
                </a:rPr>
                <a:t>-10</a:t>
              </a:r>
              <a:endParaRPr b="0" lang="pt-BR" sz="1000" spc="-1" strike="noStrike">
                <a:latin typeface="Arial"/>
              </a:endParaRPr>
            </a:p>
          </p:txBody>
        </p:sp>
      </p:grpSp>
      <p:sp>
        <p:nvSpPr>
          <p:cNvPr id="781" name="CustomShape 100"/>
          <p:cNvSpPr/>
          <p:nvPr/>
        </p:nvSpPr>
        <p:spPr>
          <a:xfrm>
            <a:off x="5478840" y="3846240"/>
            <a:ext cx="150156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V</a:t>
            </a:r>
            <a:r>
              <a:rPr b="0" lang="pt-BR" sz="20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2</a:t>
            </a: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=2+1.5𝛄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782" name="CustomShape 101"/>
          <p:cNvSpPr/>
          <p:nvPr/>
        </p:nvSpPr>
        <p:spPr>
          <a:xfrm>
            <a:off x="6708960" y="7334640"/>
            <a:ext cx="29628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b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783" name="CustomShape 102"/>
          <p:cNvSpPr/>
          <p:nvPr/>
        </p:nvSpPr>
        <p:spPr>
          <a:xfrm>
            <a:off x="9499680" y="7155360"/>
            <a:ext cx="28872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784" name="CustomShape 103"/>
          <p:cNvSpPr/>
          <p:nvPr/>
        </p:nvSpPr>
        <p:spPr>
          <a:xfrm>
            <a:off x="10958400" y="7155360"/>
            <a:ext cx="29628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b</a:t>
            </a:r>
            <a:endParaRPr b="0" lang="pt-BR" sz="2400" spc="-1" strike="noStrike">
              <a:latin typeface="Arial"/>
            </a:endParaRPr>
          </a:p>
        </p:txBody>
      </p:sp>
      <p:grpSp>
        <p:nvGrpSpPr>
          <p:cNvPr id="785" name="Group 104"/>
          <p:cNvGrpSpPr/>
          <p:nvPr/>
        </p:nvGrpSpPr>
        <p:grpSpPr>
          <a:xfrm>
            <a:off x="11196720" y="8831880"/>
            <a:ext cx="892080" cy="569520"/>
            <a:chOff x="11196720" y="8831880"/>
            <a:chExt cx="892080" cy="569520"/>
          </a:xfrm>
        </p:grpSpPr>
        <p:sp>
          <p:nvSpPr>
            <p:cNvPr id="786" name="CustomShape 105"/>
            <p:cNvSpPr/>
            <p:nvPr/>
          </p:nvSpPr>
          <p:spPr>
            <a:xfrm>
              <a:off x="11309760" y="8850240"/>
              <a:ext cx="666000" cy="532800"/>
            </a:xfrm>
            <a:prstGeom prst="rect">
              <a:avLst/>
            </a:prstGeom>
            <a:solidFill>
              <a:schemeClr val="accent4">
                <a:hueOff val="414058"/>
                <a:satOff val="2144"/>
                <a:lumOff val="10379"/>
              </a:schemeClr>
            </a:solidFill>
            <a:ln w="1908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7" name="CustomShape 106"/>
            <p:cNvSpPr/>
            <p:nvPr/>
          </p:nvSpPr>
          <p:spPr>
            <a:xfrm>
              <a:off x="11196720" y="8831880"/>
              <a:ext cx="892080" cy="56952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pt-BR" sz="1800" spc="-1" strike="noStrike">
                  <a:solidFill>
                    <a:srgbClr val="000000"/>
                  </a:solidFill>
                  <a:latin typeface="Arial"/>
                  <a:ea typeface="Arial"/>
                </a:rPr>
                <a:t>2-10𝛄</a:t>
              </a:r>
              <a:endParaRPr b="0" lang="pt-BR" sz="1800" spc="-1" strike="noStrike">
                <a:latin typeface="Arial"/>
              </a:endParaRPr>
            </a:p>
          </p:txBody>
        </p:sp>
      </p:grpSp>
      <p:sp>
        <p:nvSpPr>
          <p:cNvPr id="788" name="CustomShape 107"/>
          <p:cNvSpPr/>
          <p:nvPr/>
        </p:nvSpPr>
        <p:spPr>
          <a:xfrm>
            <a:off x="926640" y="5458320"/>
            <a:ext cx="128520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Q</a:t>
            </a:r>
            <a:r>
              <a:rPr b="0" lang="pt-BR" sz="20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2</a:t>
            </a: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=1+2𝛄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789" name="CustomShape 108"/>
          <p:cNvSpPr/>
          <p:nvPr/>
        </p:nvSpPr>
        <p:spPr>
          <a:xfrm>
            <a:off x="8016840" y="5516280"/>
            <a:ext cx="152748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Q</a:t>
            </a:r>
            <a:r>
              <a:rPr b="0" lang="pt-BR" sz="20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2</a:t>
            </a: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=2+1.5𝛄</a:t>
            </a:r>
            <a:endParaRPr b="0" lang="pt-BR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TextShape 1"/>
          <p:cNvSpPr txBox="1"/>
          <p:nvPr/>
        </p:nvSpPr>
        <p:spPr>
          <a:xfrm>
            <a:off x="406440" y="2540160"/>
            <a:ext cx="12191760" cy="14392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Compute V</a:t>
            </a:r>
            <a:r>
              <a:rPr b="0" lang="pt-BR" sz="3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k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para k=0,1,2,…,K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791" name="TextShape 2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Iteração de valor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792" name="CustomShape 3"/>
          <p:cNvSpPr/>
          <p:nvPr/>
        </p:nvSpPr>
        <p:spPr>
          <a:xfrm>
            <a:off x="6077520" y="881460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793" name="CustomShape 4"/>
          <p:cNvSpPr/>
          <p:nvPr/>
        </p:nvSpPr>
        <p:spPr>
          <a:xfrm>
            <a:off x="7797240" y="880200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2</a:t>
            </a:r>
            <a:endParaRPr b="0" lang="pt-BR" sz="2400" spc="-1" strike="noStrike">
              <a:latin typeface="Arial"/>
            </a:endParaRPr>
          </a:p>
        </p:txBody>
      </p:sp>
      <p:grpSp>
        <p:nvGrpSpPr>
          <p:cNvPr id="794" name="Group 5"/>
          <p:cNvGrpSpPr/>
          <p:nvPr/>
        </p:nvGrpSpPr>
        <p:grpSpPr>
          <a:xfrm>
            <a:off x="7141320" y="8782200"/>
            <a:ext cx="745560" cy="530280"/>
            <a:chOff x="7141320" y="8782200"/>
            <a:chExt cx="745560" cy="530280"/>
          </a:xfrm>
        </p:grpSpPr>
        <p:sp>
          <p:nvSpPr>
            <p:cNvPr id="795" name="CustomShape 6"/>
            <p:cNvSpPr/>
            <p:nvPr/>
          </p:nvSpPr>
          <p:spPr>
            <a:xfrm>
              <a:off x="7203960" y="8799120"/>
              <a:ext cx="620280" cy="496080"/>
            </a:xfrm>
            <a:prstGeom prst="rect">
              <a:avLst/>
            </a:prstGeom>
            <a:solidFill>
              <a:schemeClr val="accent4">
                <a:hueOff val="414058"/>
                <a:satOff val="2144"/>
                <a:lumOff val="10379"/>
              </a:schemeClr>
            </a:solidFill>
            <a:ln w="1908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96" name="CustomShape 7"/>
            <p:cNvSpPr/>
            <p:nvPr/>
          </p:nvSpPr>
          <p:spPr>
            <a:xfrm>
              <a:off x="7141320" y="8782200"/>
              <a:ext cx="745560" cy="5302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pt-BR" sz="1800" spc="-1" strike="noStrike">
                  <a:solidFill>
                    <a:srgbClr val="000000"/>
                  </a:solidFill>
                  <a:latin typeface="Arial"/>
                  <a:ea typeface="Arial"/>
                </a:rPr>
                <a:t>0</a:t>
              </a:r>
              <a:endParaRPr b="0" lang="pt-BR" sz="1800" spc="-1" strike="noStrike">
                <a:latin typeface="Arial"/>
              </a:endParaRPr>
            </a:p>
          </p:txBody>
        </p:sp>
      </p:grpSp>
      <p:grpSp>
        <p:nvGrpSpPr>
          <p:cNvPr id="797" name="Group 8"/>
          <p:cNvGrpSpPr/>
          <p:nvPr/>
        </p:nvGrpSpPr>
        <p:grpSpPr>
          <a:xfrm>
            <a:off x="6379200" y="8800560"/>
            <a:ext cx="698040" cy="496800"/>
            <a:chOff x="6379200" y="8800560"/>
            <a:chExt cx="698040" cy="496800"/>
          </a:xfrm>
        </p:grpSpPr>
        <p:sp>
          <p:nvSpPr>
            <p:cNvPr id="798" name="CustomShape 9"/>
            <p:cNvSpPr/>
            <p:nvPr/>
          </p:nvSpPr>
          <p:spPr>
            <a:xfrm>
              <a:off x="6437880" y="8816400"/>
              <a:ext cx="581040" cy="464760"/>
            </a:xfrm>
            <a:prstGeom prst="rect">
              <a:avLst/>
            </a:prstGeom>
            <a:solidFill>
              <a:schemeClr val="accent4">
                <a:hueOff val="414058"/>
                <a:satOff val="2144"/>
                <a:lumOff val="10379"/>
              </a:schemeClr>
            </a:solidFill>
            <a:ln w="1908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99" name="CustomShape 10"/>
            <p:cNvSpPr/>
            <p:nvPr/>
          </p:nvSpPr>
          <p:spPr>
            <a:xfrm>
              <a:off x="6379200" y="8800560"/>
              <a:ext cx="698040" cy="4968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pt-BR" sz="1800" spc="-1" strike="noStrike">
                  <a:solidFill>
                    <a:srgbClr val="000000"/>
                  </a:solidFill>
                  <a:latin typeface="Arial"/>
                  <a:ea typeface="Arial"/>
                </a:rPr>
                <a:t>0</a:t>
              </a:r>
              <a:endParaRPr b="0" lang="pt-BR" sz="1800" spc="-1" strike="noStrike">
                <a:latin typeface="Arial"/>
              </a:endParaRPr>
            </a:p>
          </p:txBody>
        </p:sp>
      </p:grpSp>
      <p:grpSp>
        <p:nvGrpSpPr>
          <p:cNvPr id="800" name="Group 11"/>
          <p:cNvGrpSpPr/>
          <p:nvPr/>
        </p:nvGrpSpPr>
        <p:grpSpPr>
          <a:xfrm>
            <a:off x="7149600" y="144360"/>
            <a:ext cx="5681160" cy="2035080"/>
            <a:chOff x="7149600" y="144360"/>
            <a:chExt cx="5681160" cy="2035080"/>
          </a:xfrm>
        </p:grpSpPr>
        <p:sp>
          <p:nvSpPr>
            <p:cNvPr id="801" name="CustomShape 12"/>
            <p:cNvSpPr/>
            <p:nvPr/>
          </p:nvSpPr>
          <p:spPr>
            <a:xfrm>
              <a:off x="8076600" y="849960"/>
              <a:ext cx="560520" cy="560520"/>
            </a:xfrm>
            <a:prstGeom prst="ellipse">
              <a:avLst/>
            </a:prstGeom>
            <a:solidFill>
              <a:schemeClr val="accent1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ct val="80000"/>
                </a:lnSpc>
              </a:pPr>
              <a:r>
                <a:rPr b="0" lang="pt-BR" sz="2000" spc="-1" strike="noStrike" cap="all">
                  <a:solidFill>
                    <a:srgbClr val="ffffff"/>
                  </a:solidFill>
                  <a:latin typeface="DIN Condensed Bold"/>
                  <a:ea typeface="DIN Condensed Bold"/>
                </a:rPr>
                <a:t>s</a:t>
              </a:r>
              <a:r>
                <a:rPr b="0" lang="pt-BR" sz="2000" spc="-1" strike="noStrike" baseline="-5000" cap="all">
                  <a:solidFill>
                    <a:srgbClr val="ffffff"/>
                  </a:solidFill>
                  <a:latin typeface="DIN Condensed Bold"/>
                  <a:ea typeface="DIN Condensed Bold"/>
                </a:rPr>
                <a:t>1</a:t>
              </a:r>
              <a:endParaRPr b="0" lang="pt-BR" sz="2000" spc="-1" strike="noStrike">
                <a:latin typeface="Arial"/>
              </a:endParaRPr>
            </a:p>
          </p:txBody>
        </p:sp>
        <p:sp>
          <p:nvSpPr>
            <p:cNvPr id="802" name="CustomShape 13"/>
            <p:cNvSpPr/>
            <p:nvPr/>
          </p:nvSpPr>
          <p:spPr>
            <a:xfrm>
              <a:off x="10606680" y="849960"/>
              <a:ext cx="560520" cy="560520"/>
            </a:xfrm>
            <a:prstGeom prst="ellipse">
              <a:avLst/>
            </a:prstGeom>
            <a:solidFill>
              <a:schemeClr val="accent1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ct val="80000"/>
                </a:lnSpc>
              </a:pPr>
              <a:r>
                <a:rPr b="0" lang="pt-BR" sz="2000" spc="-1" strike="noStrike" cap="all">
                  <a:solidFill>
                    <a:srgbClr val="ffffff"/>
                  </a:solidFill>
                  <a:latin typeface="DIN Condensed Bold"/>
                  <a:ea typeface="DIN Condensed Bold"/>
                </a:rPr>
                <a:t>s</a:t>
              </a:r>
              <a:r>
                <a:rPr b="0" lang="pt-BR" sz="2000" spc="-1" strike="noStrike" baseline="-5000" cap="all">
                  <a:solidFill>
                    <a:srgbClr val="ffffff"/>
                  </a:solidFill>
                  <a:latin typeface="DIN Condensed Bold"/>
                  <a:ea typeface="DIN Condensed Bold"/>
                </a:rPr>
                <a:t>2</a:t>
              </a:r>
              <a:endParaRPr b="0" lang="pt-BR" sz="2000" spc="-1" strike="noStrike">
                <a:latin typeface="Arial"/>
              </a:endParaRPr>
            </a:p>
          </p:txBody>
        </p:sp>
        <p:sp>
          <p:nvSpPr>
            <p:cNvPr id="803" name="CustomShape 14"/>
            <p:cNvSpPr/>
            <p:nvPr/>
          </p:nvSpPr>
          <p:spPr>
            <a:xfrm>
              <a:off x="8357040" y="1130400"/>
              <a:ext cx="252972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chemeClr val="accent1"/>
              </a:solidFill>
              <a:miter/>
              <a:head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4" name="CustomShape 15"/>
            <p:cNvSpPr/>
            <p:nvPr/>
          </p:nvSpPr>
          <p:spPr>
            <a:xfrm flipH="1">
              <a:off x="8356320" y="1130400"/>
              <a:ext cx="252972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chemeClr val="accent5"/>
              </a:solidFill>
              <a:miter/>
              <a:head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5" name="CustomShape 16"/>
            <p:cNvSpPr/>
            <p:nvPr/>
          </p:nvSpPr>
          <p:spPr>
            <a:xfrm>
              <a:off x="10658160" y="325080"/>
              <a:ext cx="452160" cy="625680"/>
            </a:xfrm>
            <a:custGeom>
              <a:avLst/>
              <a:gdLst/>
              <a:ahLst/>
              <a:rect l="l" t="t" r="r" b="b"/>
              <a:pathLst>
                <a:path w="20152" h="21600">
                  <a:moveTo>
                    <a:pt x="3335" y="21600"/>
                  </a:moveTo>
                  <a:cubicBezTo>
                    <a:pt x="782" y="18829"/>
                    <a:pt x="-419" y="14762"/>
                    <a:pt x="131" y="10751"/>
                  </a:cubicBezTo>
                  <a:cubicBezTo>
                    <a:pt x="976" y="4578"/>
                    <a:pt x="5541" y="27"/>
                    <a:pt x="10914" y="0"/>
                  </a:cubicBezTo>
                  <a:cubicBezTo>
                    <a:pt x="13687" y="292"/>
                    <a:pt x="16239" y="1886"/>
                    <a:pt x="17979" y="4415"/>
                  </a:cubicBezTo>
                  <a:cubicBezTo>
                    <a:pt x="21181" y="9067"/>
                    <a:pt x="20592" y="15159"/>
                    <a:pt x="17848" y="20279"/>
                  </a:cubicBezTo>
                </a:path>
              </a:pathLst>
            </a:custGeom>
            <a:noFill/>
            <a:ln w="25560">
              <a:solidFill>
                <a:schemeClr val="accent1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6" name="CustomShape 17"/>
            <p:cNvSpPr/>
            <p:nvPr/>
          </p:nvSpPr>
          <p:spPr>
            <a:xfrm>
              <a:off x="7745040" y="645480"/>
              <a:ext cx="616320" cy="563760"/>
            </a:xfrm>
            <a:custGeom>
              <a:avLst/>
              <a:gdLst/>
              <a:ahLst/>
              <a:rect l="l" t="t" r="r" b="b"/>
              <a:pathLst>
                <a:path w="20979" h="20994">
                  <a:moveTo>
                    <a:pt x="11874" y="20980"/>
                  </a:moveTo>
                  <a:cubicBezTo>
                    <a:pt x="4974" y="21308"/>
                    <a:pt x="-621" y="15792"/>
                    <a:pt x="55" y="9329"/>
                  </a:cubicBezTo>
                  <a:cubicBezTo>
                    <a:pt x="632" y="3815"/>
                    <a:pt x="5730" y="-292"/>
                    <a:pt x="11615" y="16"/>
                  </a:cubicBezTo>
                  <a:cubicBezTo>
                    <a:pt x="13658" y="-59"/>
                    <a:pt x="15668" y="522"/>
                    <a:pt x="17314" y="1664"/>
                  </a:cubicBezTo>
                  <a:cubicBezTo>
                    <a:pt x="19431" y="3134"/>
                    <a:pt x="20767" y="5393"/>
                    <a:pt x="20979" y="7859"/>
                  </a:cubicBezTo>
                </a:path>
              </a:pathLst>
            </a:custGeom>
            <a:noFill/>
            <a:ln w="25560">
              <a:solidFill>
                <a:schemeClr val="accent1"/>
              </a:solidFill>
              <a:miter/>
              <a:head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7" name="CustomShape 18"/>
            <p:cNvSpPr/>
            <p:nvPr/>
          </p:nvSpPr>
          <p:spPr>
            <a:xfrm>
              <a:off x="7458120" y="727560"/>
              <a:ext cx="19476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200" spc="-1" strike="noStrike">
                  <a:solidFill>
                    <a:srgbClr val="34a5da"/>
                  </a:solidFill>
                  <a:latin typeface="Avenir Next Medium"/>
                  <a:ea typeface="Avenir Next Medium"/>
                </a:rPr>
                <a:t>A</a:t>
              </a:r>
              <a:endParaRPr b="0" lang="pt-BR" sz="1200" spc="-1" strike="noStrike">
                <a:latin typeface="Arial"/>
              </a:endParaRPr>
            </a:p>
          </p:txBody>
        </p:sp>
        <p:sp>
          <p:nvSpPr>
            <p:cNvPr id="808" name="CustomShape 19"/>
            <p:cNvSpPr/>
            <p:nvPr/>
          </p:nvSpPr>
          <p:spPr>
            <a:xfrm>
              <a:off x="10134000" y="278280"/>
              <a:ext cx="19476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200" spc="-1" strike="noStrike">
                  <a:solidFill>
                    <a:srgbClr val="34a5da"/>
                  </a:solidFill>
                  <a:latin typeface="Avenir Next Medium"/>
                  <a:ea typeface="Avenir Next Medium"/>
                </a:rPr>
                <a:t>A</a:t>
              </a:r>
              <a:endParaRPr b="0" lang="pt-BR" sz="1200" spc="-1" strike="noStrike">
                <a:latin typeface="Arial"/>
              </a:endParaRPr>
            </a:p>
          </p:txBody>
        </p:sp>
        <p:sp>
          <p:nvSpPr>
            <p:cNvPr id="809" name="CustomShape 20"/>
            <p:cNvSpPr/>
            <p:nvPr/>
          </p:nvSpPr>
          <p:spPr>
            <a:xfrm>
              <a:off x="8058240" y="1339560"/>
              <a:ext cx="541080" cy="585720"/>
            </a:xfrm>
            <a:custGeom>
              <a:avLst/>
              <a:gdLst/>
              <a:ahLst/>
              <a:rect l="l" t="t" r="r" b="b"/>
              <a:pathLst>
                <a:path w="17825" h="18294">
                  <a:moveTo>
                    <a:pt x="16447" y="0"/>
                  </a:moveTo>
                  <a:cubicBezTo>
                    <a:pt x="21071" y="9659"/>
                    <a:pt x="13263" y="21600"/>
                    <a:pt x="4816" y="17445"/>
                  </a:cubicBezTo>
                  <a:cubicBezTo>
                    <a:pt x="2524" y="16318"/>
                    <a:pt x="790" y="13850"/>
                    <a:pt x="212" y="10799"/>
                  </a:cubicBezTo>
                  <a:cubicBezTo>
                    <a:pt x="-529" y="6890"/>
                    <a:pt x="715" y="2806"/>
                    <a:pt x="3327" y="567"/>
                  </a:cubicBezTo>
                </a:path>
              </a:pathLst>
            </a:custGeom>
            <a:noFill/>
            <a:ln w="255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0" name="CustomShape 21"/>
            <p:cNvSpPr/>
            <p:nvPr/>
          </p:nvSpPr>
          <p:spPr>
            <a:xfrm>
              <a:off x="8829360" y="1779840"/>
              <a:ext cx="18324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2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B</a:t>
              </a:r>
              <a:endParaRPr b="0" lang="pt-BR" sz="1200" spc="-1" strike="noStrike">
                <a:latin typeface="Arial"/>
              </a:endParaRPr>
            </a:p>
          </p:txBody>
        </p:sp>
        <p:sp>
          <p:nvSpPr>
            <p:cNvPr id="811" name="CustomShape 22"/>
            <p:cNvSpPr/>
            <p:nvPr/>
          </p:nvSpPr>
          <p:spPr>
            <a:xfrm>
              <a:off x="12270240" y="685440"/>
              <a:ext cx="560520" cy="560520"/>
            </a:xfrm>
            <a:prstGeom prst="ellipse">
              <a:avLst/>
            </a:prstGeom>
            <a:solidFill>
              <a:schemeClr val="accent1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ct val="80000"/>
                </a:lnSpc>
              </a:pPr>
              <a:r>
                <a:rPr b="0" lang="pt-BR" sz="2000" spc="-1" strike="noStrike" cap="all">
                  <a:solidFill>
                    <a:srgbClr val="ffffff"/>
                  </a:solidFill>
                  <a:latin typeface="DIN Condensed Bold"/>
                  <a:ea typeface="DIN Condensed Bold"/>
                </a:rPr>
                <a:t>T</a:t>
              </a:r>
              <a:endParaRPr b="0" lang="pt-BR" sz="2000" spc="-1" strike="noStrike">
                <a:latin typeface="Arial"/>
              </a:endParaRPr>
            </a:p>
          </p:txBody>
        </p:sp>
        <p:sp>
          <p:nvSpPr>
            <p:cNvPr id="812" name="CustomShape 23"/>
            <p:cNvSpPr/>
            <p:nvPr/>
          </p:nvSpPr>
          <p:spPr>
            <a:xfrm flipV="1">
              <a:off x="10887120" y="965520"/>
              <a:ext cx="1663200" cy="1641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3" name="CustomShape 24"/>
            <p:cNvSpPr/>
            <p:nvPr/>
          </p:nvSpPr>
          <p:spPr>
            <a:xfrm>
              <a:off x="11731680" y="440280"/>
              <a:ext cx="18324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2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B</a:t>
              </a:r>
              <a:endParaRPr b="0" lang="pt-BR" sz="1200" spc="-1" strike="noStrike">
                <a:latin typeface="Arial"/>
              </a:endParaRPr>
            </a:p>
          </p:txBody>
        </p:sp>
        <p:sp>
          <p:nvSpPr>
            <p:cNvPr id="814" name="CustomShape 25"/>
            <p:cNvSpPr/>
            <p:nvPr/>
          </p:nvSpPr>
          <p:spPr>
            <a:xfrm>
              <a:off x="9436320" y="144360"/>
              <a:ext cx="31896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222222"/>
                  </a:solidFill>
                  <a:latin typeface="Avenir Next Medium"/>
                  <a:ea typeface="Avenir Next Medium"/>
                </a:rPr>
                <a:t>0,5</a:t>
              </a:r>
              <a:endParaRPr b="0" lang="pt-BR" sz="1000" spc="-1" strike="noStrike">
                <a:latin typeface="Arial"/>
              </a:endParaRPr>
            </a:p>
          </p:txBody>
        </p:sp>
        <p:sp>
          <p:nvSpPr>
            <p:cNvPr id="815" name="CustomShape 26"/>
            <p:cNvSpPr/>
            <p:nvPr/>
          </p:nvSpPr>
          <p:spPr>
            <a:xfrm>
              <a:off x="10735560" y="316440"/>
              <a:ext cx="31896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222222"/>
                  </a:solidFill>
                  <a:latin typeface="Avenir Next Medium"/>
                  <a:ea typeface="Avenir Next Medium"/>
                </a:rPr>
                <a:t>0,5</a:t>
              </a:r>
              <a:endParaRPr b="0" lang="pt-BR" sz="1000" spc="-1" strike="noStrike">
                <a:latin typeface="Arial"/>
              </a:endParaRPr>
            </a:p>
          </p:txBody>
        </p:sp>
        <p:sp>
          <p:nvSpPr>
            <p:cNvPr id="816" name="CustomShape 27"/>
            <p:cNvSpPr/>
            <p:nvPr/>
          </p:nvSpPr>
          <p:spPr>
            <a:xfrm>
              <a:off x="9538200" y="1616400"/>
              <a:ext cx="31896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222222"/>
                  </a:solidFill>
                  <a:latin typeface="Avenir Next Medium"/>
                  <a:ea typeface="Avenir Next Medium"/>
                </a:rPr>
                <a:t>0,5</a:t>
              </a:r>
              <a:endParaRPr b="0" lang="pt-BR" sz="1000" spc="-1" strike="noStrike">
                <a:latin typeface="Arial"/>
              </a:endParaRPr>
            </a:p>
          </p:txBody>
        </p:sp>
        <p:sp>
          <p:nvSpPr>
            <p:cNvPr id="817" name="CustomShape 28"/>
            <p:cNvSpPr/>
            <p:nvPr/>
          </p:nvSpPr>
          <p:spPr>
            <a:xfrm>
              <a:off x="8197560" y="1616400"/>
              <a:ext cx="31896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222222"/>
                  </a:solidFill>
                  <a:latin typeface="Avenir Next Medium"/>
                  <a:ea typeface="Avenir Next Medium"/>
                </a:rPr>
                <a:t>0,5</a:t>
              </a:r>
              <a:endParaRPr b="0" lang="pt-BR" sz="1000" spc="-1" strike="noStrike">
                <a:latin typeface="Arial"/>
              </a:endParaRPr>
            </a:p>
          </p:txBody>
        </p:sp>
        <p:sp>
          <p:nvSpPr>
            <p:cNvPr id="818" name="CustomShape 29"/>
            <p:cNvSpPr/>
            <p:nvPr/>
          </p:nvSpPr>
          <p:spPr>
            <a:xfrm>
              <a:off x="7149600" y="727560"/>
              <a:ext cx="28728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316936"/>
                  </a:solidFill>
                  <a:latin typeface="Avenir Next Medium"/>
                  <a:ea typeface="Avenir Next Medium"/>
                </a:rPr>
                <a:t>+1</a:t>
              </a:r>
              <a:endParaRPr b="0" lang="pt-BR" sz="1000" spc="-1" strike="noStrike">
                <a:latin typeface="Arial"/>
              </a:endParaRPr>
            </a:p>
          </p:txBody>
        </p:sp>
        <p:sp>
          <p:nvSpPr>
            <p:cNvPr id="819" name="CustomShape 30"/>
            <p:cNvSpPr/>
            <p:nvPr/>
          </p:nvSpPr>
          <p:spPr>
            <a:xfrm>
              <a:off x="7828560" y="1616400"/>
              <a:ext cx="28728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316936"/>
                  </a:solidFill>
                  <a:latin typeface="Avenir Next Medium"/>
                  <a:ea typeface="Avenir Next Medium"/>
                </a:rPr>
                <a:t>+2</a:t>
              </a:r>
              <a:endParaRPr b="0" lang="pt-BR" sz="1000" spc="-1" strike="noStrike">
                <a:latin typeface="Arial"/>
              </a:endParaRPr>
            </a:p>
          </p:txBody>
        </p:sp>
        <p:sp>
          <p:nvSpPr>
            <p:cNvPr id="820" name="CustomShape 31"/>
            <p:cNvSpPr/>
            <p:nvPr/>
          </p:nvSpPr>
          <p:spPr>
            <a:xfrm>
              <a:off x="9675360" y="1885680"/>
              <a:ext cx="28728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316936"/>
                  </a:solidFill>
                  <a:latin typeface="Avenir Next Medium"/>
                  <a:ea typeface="Avenir Next Medium"/>
                </a:rPr>
                <a:t>+2</a:t>
              </a:r>
              <a:endParaRPr b="0" lang="pt-BR" sz="1000" spc="-1" strike="noStrike">
                <a:latin typeface="Arial"/>
              </a:endParaRPr>
            </a:p>
          </p:txBody>
        </p:sp>
        <p:sp>
          <p:nvSpPr>
            <p:cNvPr id="821" name="CustomShape 32"/>
            <p:cNvSpPr/>
            <p:nvPr/>
          </p:nvSpPr>
          <p:spPr>
            <a:xfrm>
              <a:off x="9473040" y="555840"/>
              <a:ext cx="28728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316936"/>
                  </a:solidFill>
                  <a:latin typeface="Avenir Next Medium"/>
                  <a:ea typeface="Avenir Next Medium"/>
                </a:rPr>
                <a:t>+1</a:t>
              </a:r>
              <a:endParaRPr b="0" lang="pt-BR" sz="1000" spc="-1" strike="noStrike">
                <a:latin typeface="Arial"/>
              </a:endParaRPr>
            </a:p>
          </p:txBody>
        </p:sp>
        <p:sp>
          <p:nvSpPr>
            <p:cNvPr id="822" name="CustomShape 33"/>
            <p:cNvSpPr/>
            <p:nvPr/>
          </p:nvSpPr>
          <p:spPr>
            <a:xfrm>
              <a:off x="11693880" y="958680"/>
              <a:ext cx="32904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316936"/>
                  </a:solidFill>
                  <a:latin typeface="Avenir Next Medium"/>
                  <a:ea typeface="Avenir Next Medium"/>
                </a:rPr>
                <a:t>-10</a:t>
              </a:r>
              <a:endParaRPr b="0" lang="pt-BR" sz="1000" spc="-1" strike="noStrike">
                <a:latin typeface="Arial"/>
              </a:endParaRPr>
            </a:p>
          </p:txBody>
        </p:sp>
      </p:grpSp>
      <p:sp>
        <p:nvSpPr>
          <p:cNvPr id="823" name="CustomShape 34"/>
          <p:cNvSpPr/>
          <p:nvPr/>
        </p:nvSpPr>
        <p:spPr>
          <a:xfrm>
            <a:off x="11270520" y="8434080"/>
            <a:ext cx="74412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V</a:t>
            </a:r>
            <a:r>
              <a:rPr b="0" lang="pt-BR" sz="20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0</a:t>
            </a: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=0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824" name="CustomShape 35"/>
          <p:cNvSpPr/>
          <p:nvPr/>
        </p:nvSpPr>
        <p:spPr>
          <a:xfrm>
            <a:off x="7142040" y="8346240"/>
            <a:ext cx="74412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V</a:t>
            </a:r>
            <a:r>
              <a:rPr b="0" lang="pt-BR" sz="20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0</a:t>
            </a: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=0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825" name="CustomShape 36"/>
          <p:cNvSpPr/>
          <p:nvPr/>
        </p:nvSpPr>
        <p:spPr>
          <a:xfrm>
            <a:off x="6356160" y="8346240"/>
            <a:ext cx="74412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V</a:t>
            </a:r>
            <a:r>
              <a:rPr b="0" lang="pt-BR" sz="20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0</a:t>
            </a: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=0</a:t>
            </a:r>
            <a:endParaRPr b="0" lang="pt-BR" sz="2000" spc="-1" strike="noStrike">
              <a:latin typeface="Arial"/>
            </a:endParaRPr>
          </a:p>
        </p:txBody>
      </p:sp>
      <p:grpSp>
        <p:nvGrpSpPr>
          <p:cNvPr id="826" name="Group 37"/>
          <p:cNvGrpSpPr/>
          <p:nvPr/>
        </p:nvGrpSpPr>
        <p:grpSpPr>
          <a:xfrm>
            <a:off x="11196720" y="8831880"/>
            <a:ext cx="892080" cy="569520"/>
            <a:chOff x="11196720" y="8831880"/>
            <a:chExt cx="892080" cy="569520"/>
          </a:xfrm>
        </p:grpSpPr>
        <p:sp>
          <p:nvSpPr>
            <p:cNvPr id="827" name="CustomShape 38"/>
            <p:cNvSpPr/>
            <p:nvPr/>
          </p:nvSpPr>
          <p:spPr>
            <a:xfrm>
              <a:off x="11309760" y="8850240"/>
              <a:ext cx="666000" cy="532800"/>
            </a:xfrm>
            <a:prstGeom prst="rect">
              <a:avLst/>
            </a:prstGeom>
            <a:solidFill>
              <a:schemeClr val="accent4">
                <a:hueOff val="414058"/>
                <a:satOff val="2144"/>
                <a:lumOff val="10379"/>
              </a:schemeClr>
            </a:solidFill>
            <a:ln w="1908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8" name="CustomShape 39"/>
            <p:cNvSpPr/>
            <p:nvPr/>
          </p:nvSpPr>
          <p:spPr>
            <a:xfrm>
              <a:off x="11196720" y="8831880"/>
              <a:ext cx="892080" cy="56952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pt-BR" sz="1800" spc="-1" strike="noStrike">
                  <a:solidFill>
                    <a:srgbClr val="000000"/>
                  </a:solidFill>
                  <a:latin typeface="Arial"/>
                  <a:ea typeface="Arial"/>
                </a:rPr>
                <a:t>0</a:t>
              </a:r>
              <a:endParaRPr b="0" lang="pt-BR" sz="1800" spc="-1" strike="noStrike">
                <a:latin typeface="Arial"/>
              </a:endParaRPr>
            </a:p>
          </p:txBody>
        </p:sp>
      </p:grpSp>
      <p:sp>
        <p:nvSpPr>
          <p:cNvPr id="829" name="CustomShape 40"/>
          <p:cNvSpPr/>
          <p:nvPr/>
        </p:nvSpPr>
        <p:spPr>
          <a:xfrm>
            <a:off x="12051720" y="8882280"/>
            <a:ext cx="28728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T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830" name="CustomShape 41"/>
          <p:cNvSpPr/>
          <p:nvPr/>
        </p:nvSpPr>
        <p:spPr>
          <a:xfrm>
            <a:off x="458640" y="3333960"/>
            <a:ext cx="883080" cy="559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30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k=0</a:t>
            </a:r>
            <a:endParaRPr b="0" lang="pt-BR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TextShape 1"/>
          <p:cNvSpPr txBox="1"/>
          <p:nvPr/>
        </p:nvSpPr>
        <p:spPr>
          <a:xfrm>
            <a:off x="406440" y="2540160"/>
            <a:ext cx="12191760" cy="14392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Compute V</a:t>
            </a:r>
            <a:r>
              <a:rPr b="0" lang="pt-BR" sz="3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k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para k=0,1,2,…,K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832" name="TextShape 2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Iteração de valor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833" name="CustomShape 3"/>
          <p:cNvSpPr/>
          <p:nvPr/>
        </p:nvSpPr>
        <p:spPr>
          <a:xfrm>
            <a:off x="4807080" y="789372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34" name="Line 4"/>
          <p:cNvSpPr/>
          <p:nvPr/>
        </p:nvSpPr>
        <p:spPr>
          <a:xfrm flipH="1">
            <a:off x="5084280" y="7207200"/>
            <a:ext cx="957600" cy="733680"/>
          </a:xfrm>
          <a:prstGeom prst="line">
            <a:avLst/>
          </a:prstGeom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35" name="CustomShape 5"/>
          <p:cNvSpPr/>
          <p:nvPr/>
        </p:nvSpPr>
        <p:spPr>
          <a:xfrm>
            <a:off x="4972680" y="8231400"/>
            <a:ext cx="9720" cy="593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36" name="CustomShape 6"/>
          <p:cNvSpPr/>
          <p:nvPr/>
        </p:nvSpPr>
        <p:spPr>
          <a:xfrm>
            <a:off x="6973560" y="789372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37" name="CustomShape 7"/>
          <p:cNvSpPr/>
          <p:nvPr/>
        </p:nvSpPr>
        <p:spPr>
          <a:xfrm>
            <a:off x="6044400" y="7143120"/>
            <a:ext cx="956520" cy="799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38" name="CustomShape 8"/>
          <p:cNvSpPr/>
          <p:nvPr/>
        </p:nvSpPr>
        <p:spPr>
          <a:xfrm>
            <a:off x="6830280" y="8218440"/>
            <a:ext cx="238680" cy="581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39" name="CustomShape 9"/>
          <p:cNvSpPr/>
          <p:nvPr/>
        </p:nvSpPr>
        <p:spPr>
          <a:xfrm>
            <a:off x="7198560" y="8219880"/>
            <a:ext cx="214200" cy="561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40" name="CustomShape 10"/>
          <p:cNvSpPr/>
          <p:nvPr/>
        </p:nvSpPr>
        <p:spPr>
          <a:xfrm>
            <a:off x="9168120" y="789300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1" name="CustomShape 11"/>
          <p:cNvSpPr/>
          <p:nvPr/>
        </p:nvSpPr>
        <p:spPr>
          <a:xfrm>
            <a:off x="9464760" y="7145280"/>
            <a:ext cx="946800" cy="796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42" name="CustomShape 12"/>
          <p:cNvSpPr/>
          <p:nvPr/>
        </p:nvSpPr>
        <p:spPr>
          <a:xfrm>
            <a:off x="9078120" y="8222040"/>
            <a:ext cx="198000" cy="613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43" name="CustomShape 13"/>
          <p:cNvSpPr/>
          <p:nvPr/>
        </p:nvSpPr>
        <p:spPr>
          <a:xfrm>
            <a:off x="9399960" y="8216280"/>
            <a:ext cx="267840" cy="621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44" name="CustomShape 14"/>
          <p:cNvSpPr/>
          <p:nvPr/>
        </p:nvSpPr>
        <p:spPr>
          <a:xfrm>
            <a:off x="11480400" y="789372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5" name="CustomShape 15"/>
          <p:cNvSpPr/>
          <p:nvPr/>
        </p:nvSpPr>
        <p:spPr>
          <a:xfrm>
            <a:off x="10411920" y="7145280"/>
            <a:ext cx="1089720" cy="806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46" name="Line 16"/>
          <p:cNvSpPr/>
          <p:nvPr/>
        </p:nvSpPr>
        <p:spPr>
          <a:xfrm>
            <a:off x="11642760" y="8218440"/>
            <a:ext cx="8280" cy="649440"/>
          </a:xfrm>
          <a:prstGeom prst="line">
            <a:avLst/>
          </a:prstGeom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47" name="CustomShape 17"/>
          <p:cNvSpPr/>
          <p:nvPr/>
        </p:nvSpPr>
        <p:spPr>
          <a:xfrm>
            <a:off x="5847840" y="684900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48" name="CustomShape 18"/>
          <p:cNvSpPr/>
          <p:nvPr/>
        </p:nvSpPr>
        <p:spPr>
          <a:xfrm>
            <a:off x="10109160" y="684900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49" name="CustomShape 19"/>
          <p:cNvSpPr/>
          <p:nvPr/>
        </p:nvSpPr>
        <p:spPr>
          <a:xfrm>
            <a:off x="10530360" y="666756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2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850" name="CustomShape 20"/>
          <p:cNvSpPr/>
          <p:nvPr/>
        </p:nvSpPr>
        <p:spPr>
          <a:xfrm>
            <a:off x="11988720" y="8865360"/>
            <a:ext cx="28728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T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851" name="CustomShape 21"/>
          <p:cNvSpPr/>
          <p:nvPr/>
        </p:nvSpPr>
        <p:spPr>
          <a:xfrm>
            <a:off x="5596560" y="666396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852" name="CustomShape 22"/>
          <p:cNvSpPr/>
          <p:nvPr/>
        </p:nvSpPr>
        <p:spPr>
          <a:xfrm>
            <a:off x="5233320" y="881460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853" name="CustomShape 23"/>
          <p:cNvSpPr/>
          <p:nvPr/>
        </p:nvSpPr>
        <p:spPr>
          <a:xfrm>
            <a:off x="6077520" y="881460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854" name="CustomShape 24"/>
          <p:cNvSpPr/>
          <p:nvPr/>
        </p:nvSpPr>
        <p:spPr>
          <a:xfrm>
            <a:off x="7797240" y="880200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2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855" name="CustomShape 25"/>
          <p:cNvSpPr/>
          <p:nvPr/>
        </p:nvSpPr>
        <p:spPr>
          <a:xfrm>
            <a:off x="8386920" y="881460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856" name="CustomShape 26"/>
          <p:cNvSpPr/>
          <p:nvPr/>
        </p:nvSpPr>
        <p:spPr>
          <a:xfrm>
            <a:off x="10020240" y="881460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2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857" name="CustomShape 27"/>
          <p:cNvSpPr/>
          <p:nvPr/>
        </p:nvSpPr>
        <p:spPr>
          <a:xfrm>
            <a:off x="5275080" y="7155360"/>
            <a:ext cx="28872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858" name="CustomShape 28"/>
          <p:cNvSpPr/>
          <p:nvPr/>
        </p:nvSpPr>
        <p:spPr>
          <a:xfrm>
            <a:off x="9983520" y="6398640"/>
            <a:ext cx="74412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V</a:t>
            </a:r>
            <a:r>
              <a:rPr b="0" lang="pt-BR" sz="20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1</a:t>
            </a: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=1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859" name="CustomShape 29"/>
          <p:cNvSpPr/>
          <p:nvPr/>
        </p:nvSpPr>
        <p:spPr>
          <a:xfrm>
            <a:off x="5695200" y="6398640"/>
            <a:ext cx="74412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V</a:t>
            </a:r>
            <a:r>
              <a:rPr b="0" lang="pt-BR" sz="20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1</a:t>
            </a: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=2</a:t>
            </a:r>
            <a:endParaRPr b="0" lang="pt-BR" sz="2000" spc="-1" strike="noStrike">
              <a:latin typeface="Arial"/>
            </a:endParaRPr>
          </a:p>
        </p:txBody>
      </p:sp>
      <p:grpSp>
        <p:nvGrpSpPr>
          <p:cNvPr id="860" name="Group 30"/>
          <p:cNvGrpSpPr/>
          <p:nvPr/>
        </p:nvGrpSpPr>
        <p:grpSpPr>
          <a:xfrm>
            <a:off x="9505800" y="8847360"/>
            <a:ext cx="507600" cy="406080"/>
            <a:chOff x="9505800" y="8847360"/>
            <a:chExt cx="507600" cy="406080"/>
          </a:xfrm>
        </p:grpSpPr>
        <p:sp>
          <p:nvSpPr>
            <p:cNvPr id="861" name="CustomShape 31"/>
            <p:cNvSpPr/>
            <p:nvPr/>
          </p:nvSpPr>
          <p:spPr>
            <a:xfrm>
              <a:off x="9505800" y="8847360"/>
              <a:ext cx="507600" cy="406080"/>
            </a:xfrm>
            <a:prstGeom prst="rect">
              <a:avLst/>
            </a:prstGeom>
            <a:solidFill>
              <a:schemeClr val="accent4">
                <a:hueOff val="414058"/>
                <a:satOff val="2144"/>
                <a:lumOff val="10379"/>
              </a:schemeClr>
            </a:solidFill>
            <a:ln w="1908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2" name="CustomShape 32"/>
            <p:cNvSpPr/>
            <p:nvPr/>
          </p:nvSpPr>
          <p:spPr>
            <a:xfrm>
              <a:off x="9650160" y="8868240"/>
              <a:ext cx="218880" cy="3650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45720" rIns="45720" anchor="ctr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pt-BR" sz="1800" spc="-1" strike="noStrike">
                  <a:solidFill>
                    <a:srgbClr val="000000"/>
                  </a:solidFill>
                  <a:latin typeface="Arial"/>
                  <a:ea typeface="Arial"/>
                </a:rPr>
                <a:t>2</a:t>
              </a:r>
              <a:endParaRPr b="0" lang="pt-BR" sz="1800" spc="-1" strike="noStrike">
                <a:latin typeface="Arial"/>
              </a:endParaRPr>
            </a:p>
          </p:txBody>
        </p:sp>
      </p:grpSp>
      <p:grpSp>
        <p:nvGrpSpPr>
          <p:cNvPr id="863" name="Group 33"/>
          <p:cNvGrpSpPr/>
          <p:nvPr/>
        </p:nvGrpSpPr>
        <p:grpSpPr>
          <a:xfrm>
            <a:off x="8755560" y="8845920"/>
            <a:ext cx="507600" cy="406080"/>
            <a:chOff x="8755560" y="8845920"/>
            <a:chExt cx="507600" cy="406080"/>
          </a:xfrm>
        </p:grpSpPr>
        <p:sp>
          <p:nvSpPr>
            <p:cNvPr id="864" name="CustomShape 34"/>
            <p:cNvSpPr/>
            <p:nvPr/>
          </p:nvSpPr>
          <p:spPr>
            <a:xfrm>
              <a:off x="8755560" y="8845920"/>
              <a:ext cx="507600" cy="406080"/>
            </a:xfrm>
            <a:prstGeom prst="rect">
              <a:avLst/>
            </a:prstGeom>
            <a:solidFill>
              <a:schemeClr val="accent4">
                <a:hueOff val="414058"/>
                <a:satOff val="2144"/>
                <a:lumOff val="10379"/>
              </a:schemeClr>
            </a:solidFill>
            <a:ln w="1908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5" name="CustomShape 35"/>
            <p:cNvSpPr/>
            <p:nvPr/>
          </p:nvSpPr>
          <p:spPr>
            <a:xfrm>
              <a:off x="8899560" y="8866440"/>
              <a:ext cx="218880" cy="3650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45720" rIns="45720" anchor="ctr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pt-BR" sz="1800" spc="-1" strike="noStrike">
                  <a:solidFill>
                    <a:srgbClr val="000000"/>
                  </a:solidFill>
                  <a:latin typeface="Arial"/>
                  <a:ea typeface="Arial"/>
                </a:rPr>
                <a:t>2</a:t>
              </a:r>
              <a:endParaRPr b="0" lang="pt-BR" sz="1800" spc="-1" strike="noStrike">
                <a:latin typeface="Arial"/>
              </a:endParaRPr>
            </a:p>
          </p:txBody>
        </p:sp>
      </p:grpSp>
      <p:grpSp>
        <p:nvGrpSpPr>
          <p:cNvPr id="866" name="Group 36"/>
          <p:cNvGrpSpPr/>
          <p:nvPr/>
        </p:nvGrpSpPr>
        <p:grpSpPr>
          <a:xfrm>
            <a:off x="7141320" y="8782200"/>
            <a:ext cx="745560" cy="530280"/>
            <a:chOff x="7141320" y="8782200"/>
            <a:chExt cx="745560" cy="530280"/>
          </a:xfrm>
        </p:grpSpPr>
        <p:sp>
          <p:nvSpPr>
            <p:cNvPr id="867" name="CustomShape 37"/>
            <p:cNvSpPr/>
            <p:nvPr/>
          </p:nvSpPr>
          <p:spPr>
            <a:xfrm>
              <a:off x="7203960" y="8799120"/>
              <a:ext cx="620280" cy="496080"/>
            </a:xfrm>
            <a:prstGeom prst="rect">
              <a:avLst/>
            </a:prstGeom>
            <a:solidFill>
              <a:schemeClr val="accent4">
                <a:hueOff val="414058"/>
                <a:satOff val="2144"/>
                <a:lumOff val="10379"/>
              </a:schemeClr>
            </a:solidFill>
            <a:ln w="1908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8" name="CustomShape 38"/>
            <p:cNvSpPr/>
            <p:nvPr/>
          </p:nvSpPr>
          <p:spPr>
            <a:xfrm>
              <a:off x="7141320" y="8782200"/>
              <a:ext cx="745560" cy="5302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pt-BR" sz="1800" spc="-1" strike="noStrike">
                  <a:solidFill>
                    <a:srgbClr val="000000"/>
                  </a:solidFill>
                  <a:latin typeface="Arial"/>
                  <a:ea typeface="Arial"/>
                </a:rPr>
                <a:t>2</a:t>
              </a:r>
              <a:endParaRPr b="0" lang="pt-BR" sz="1800" spc="-1" strike="noStrike">
                <a:latin typeface="Arial"/>
              </a:endParaRPr>
            </a:p>
          </p:txBody>
        </p:sp>
      </p:grpSp>
      <p:grpSp>
        <p:nvGrpSpPr>
          <p:cNvPr id="869" name="Group 39"/>
          <p:cNvGrpSpPr/>
          <p:nvPr/>
        </p:nvGrpSpPr>
        <p:grpSpPr>
          <a:xfrm>
            <a:off x="6379200" y="8800560"/>
            <a:ext cx="698040" cy="496800"/>
            <a:chOff x="6379200" y="8800560"/>
            <a:chExt cx="698040" cy="496800"/>
          </a:xfrm>
        </p:grpSpPr>
        <p:sp>
          <p:nvSpPr>
            <p:cNvPr id="870" name="CustomShape 40"/>
            <p:cNvSpPr/>
            <p:nvPr/>
          </p:nvSpPr>
          <p:spPr>
            <a:xfrm>
              <a:off x="6437880" y="8816400"/>
              <a:ext cx="581040" cy="464760"/>
            </a:xfrm>
            <a:prstGeom prst="rect">
              <a:avLst/>
            </a:prstGeom>
            <a:solidFill>
              <a:schemeClr val="accent4">
                <a:hueOff val="414058"/>
                <a:satOff val="2144"/>
                <a:lumOff val="10379"/>
              </a:schemeClr>
            </a:solidFill>
            <a:ln w="1908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1" name="CustomShape 41"/>
            <p:cNvSpPr/>
            <p:nvPr/>
          </p:nvSpPr>
          <p:spPr>
            <a:xfrm>
              <a:off x="6379200" y="8800560"/>
              <a:ext cx="698040" cy="4968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pt-BR" sz="1800" spc="-1" strike="noStrike">
                  <a:solidFill>
                    <a:srgbClr val="000000"/>
                  </a:solidFill>
                  <a:latin typeface="Arial"/>
                  <a:ea typeface="Arial"/>
                </a:rPr>
                <a:t>2</a:t>
              </a:r>
              <a:endParaRPr b="0" lang="pt-BR" sz="1800" spc="-1" strike="noStrike">
                <a:latin typeface="Arial"/>
              </a:endParaRPr>
            </a:p>
          </p:txBody>
        </p:sp>
      </p:grpSp>
      <p:grpSp>
        <p:nvGrpSpPr>
          <p:cNvPr id="872" name="Group 42"/>
          <p:cNvGrpSpPr/>
          <p:nvPr/>
        </p:nvGrpSpPr>
        <p:grpSpPr>
          <a:xfrm>
            <a:off x="4732200" y="8834760"/>
            <a:ext cx="507600" cy="406080"/>
            <a:chOff x="4732200" y="8834760"/>
            <a:chExt cx="507600" cy="406080"/>
          </a:xfrm>
        </p:grpSpPr>
        <p:sp>
          <p:nvSpPr>
            <p:cNvPr id="873" name="CustomShape 43"/>
            <p:cNvSpPr/>
            <p:nvPr/>
          </p:nvSpPr>
          <p:spPr>
            <a:xfrm>
              <a:off x="4732200" y="8834760"/>
              <a:ext cx="507600" cy="406080"/>
            </a:xfrm>
            <a:prstGeom prst="rect">
              <a:avLst/>
            </a:prstGeom>
            <a:solidFill>
              <a:schemeClr val="accent4">
                <a:hueOff val="414058"/>
                <a:satOff val="2144"/>
                <a:lumOff val="10379"/>
              </a:schemeClr>
            </a:solidFill>
            <a:ln w="1908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4" name="CustomShape 44"/>
            <p:cNvSpPr/>
            <p:nvPr/>
          </p:nvSpPr>
          <p:spPr>
            <a:xfrm>
              <a:off x="4876200" y="8855280"/>
              <a:ext cx="218880" cy="3650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45720" rIns="45720" anchor="ctr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pt-BR" sz="1800" spc="-1" strike="noStrike">
                  <a:solidFill>
                    <a:srgbClr val="000000"/>
                  </a:solidFill>
                  <a:latin typeface="Arial"/>
                  <a:ea typeface="Arial"/>
                </a:rPr>
                <a:t>2</a:t>
              </a:r>
              <a:endParaRPr b="0" lang="pt-BR" sz="1800" spc="-1" strike="noStrike">
                <a:latin typeface="Arial"/>
              </a:endParaRPr>
            </a:p>
          </p:txBody>
        </p:sp>
      </p:grpSp>
      <p:grpSp>
        <p:nvGrpSpPr>
          <p:cNvPr id="875" name="Group 45"/>
          <p:cNvGrpSpPr/>
          <p:nvPr/>
        </p:nvGrpSpPr>
        <p:grpSpPr>
          <a:xfrm>
            <a:off x="7149600" y="144360"/>
            <a:ext cx="5681160" cy="2035080"/>
            <a:chOff x="7149600" y="144360"/>
            <a:chExt cx="5681160" cy="2035080"/>
          </a:xfrm>
        </p:grpSpPr>
        <p:sp>
          <p:nvSpPr>
            <p:cNvPr id="876" name="CustomShape 46"/>
            <p:cNvSpPr/>
            <p:nvPr/>
          </p:nvSpPr>
          <p:spPr>
            <a:xfrm>
              <a:off x="8076600" y="849960"/>
              <a:ext cx="560520" cy="560520"/>
            </a:xfrm>
            <a:prstGeom prst="ellipse">
              <a:avLst/>
            </a:prstGeom>
            <a:solidFill>
              <a:schemeClr val="accent1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ct val="80000"/>
                </a:lnSpc>
              </a:pPr>
              <a:r>
                <a:rPr b="0" lang="pt-BR" sz="2000" spc="-1" strike="noStrike" cap="all">
                  <a:solidFill>
                    <a:srgbClr val="ffffff"/>
                  </a:solidFill>
                  <a:latin typeface="DIN Condensed Bold"/>
                  <a:ea typeface="DIN Condensed Bold"/>
                </a:rPr>
                <a:t>s</a:t>
              </a:r>
              <a:r>
                <a:rPr b="0" lang="pt-BR" sz="2000" spc="-1" strike="noStrike" baseline="-5000" cap="all">
                  <a:solidFill>
                    <a:srgbClr val="ffffff"/>
                  </a:solidFill>
                  <a:latin typeface="DIN Condensed Bold"/>
                  <a:ea typeface="DIN Condensed Bold"/>
                </a:rPr>
                <a:t>1</a:t>
              </a:r>
              <a:endParaRPr b="0" lang="pt-BR" sz="2000" spc="-1" strike="noStrike">
                <a:latin typeface="Arial"/>
              </a:endParaRPr>
            </a:p>
          </p:txBody>
        </p:sp>
        <p:sp>
          <p:nvSpPr>
            <p:cNvPr id="877" name="CustomShape 47"/>
            <p:cNvSpPr/>
            <p:nvPr/>
          </p:nvSpPr>
          <p:spPr>
            <a:xfrm>
              <a:off x="10606680" y="849960"/>
              <a:ext cx="560520" cy="560520"/>
            </a:xfrm>
            <a:prstGeom prst="ellipse">
              <a:avLst/>
            </a:prstGeom>
            <a:solidFill>
              <a:schemeClr val="accent1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ct val="80000"/>
                </a:lnSpc>
              </a:pPr>
              <a:r>
                <a:rPr b="0" lang="pt-BR" sz="2000" spc="-1" strike="noStrike" cap="all">
                  <a:solidFill>
                    <a:srgbClr val="ffffff"/>
                  </a:solidFill>
                  <a:latin typeface="DIN Condensed Bold"/>
                  <a:ea typeface="DIN Condensed Bold"/>
                </a:rPr>
                <a:t>s</a:t>
              </a:r>
              <a:r>
                <a:rPr b="0" lang="pt-BR" sz="2000" spc="-1" strike="noStrike" baseline="-5000" cap="all">
                  <a:solidFill>
                    <a:srgbClr val="ffffff"/>
                  </a:solidFill>
                  <a:latin typeface="DIN Condensed Bold"/>
                  <a:ea typeface="DIN Condensed Bold"/>
                </a:rPr>
                <a:t>2</a:t>
              </a:r>
              <a:endParaRPr b="0" lang="pt-BR" sz="2000" spc="-1" strike="noStrike">
                <a:latin typeface="Arial"/>
              </a:endParaRPr>
            </a:p>
          </p:txBody>
        </p:sp>
        <p:sp>
          <p:nvSpPr>
            <p:cNvPr id="878" name="CustomShape 48"/>
            <p:cNvSpPr/>
            <p:nvPr/>
          </p:nvSpPr>
          <p:spPr>
            <a:xfrm>
              <a:off x="8357040" y="1130400"/>
              <a:ext cx="252972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chemeClr val="accent1"/>
              </a:solidFill>
              <a:miter/>
              <a:head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9" name="CustomShape 49"/>
            <p:cNvSpPr/>
            <p:nvPr/>
          </p:nvSpPr>
          <p:spPr>
            <a:xfrm flipH="1">
              <a:off x="8356320" y="1130400"/>
              <a:ext cx="252972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chemeClr val="accent5"/>
              </a:solidFill>
              <a:miter/>
              <a:head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0" name="CustomShape 50"/>
            <p:cNvSpPr/>
            <p:nvPr/>
          </p:nvSpPr>
          <p:spPr>
            <a:xfrm>
              <a:off x="10658160" y="325080"/>
              <a:ext cx="452160" cy="625680"/>
            </a:xfrm>
            <a:custGeom>
              <a:avLst/>
              <a:gdLst/>
              <a:ahLst/>
              <a:rect l="l" t="t" r="r" b="b"/>
              <a:pathLst>
                <a:path w="20152" h="21600">
                  <a:moveTo>
                    <a:pt x="3335" y="21600"/>
                  </a:moveTo>
                  <a:cubicBezTo>
                    <a:pt x="782" y="18829"/>
                    <a:pt x="-419" y="14762"/>
                    <a:pt x="131" y="10751"/>
                  </a:cubicBezTo>
                  <a:cubicBezTo>
                    <a:pt x="976" y="4578"/>
                    <a:pt x="5541" y="27"/>
                    <a:pt x="10914" y="0"/>
                  </a:cubicBezTo>
                  <a:cubicBezTo>
                    <a:pt x="13687" y="292"/>
                    <a:pt x="16239" y="1886"/>
                    <a:pt x="17979" y="4415"/>
                  </a:cubicBezTo>
                  <a:cubicBezTo>
                    <a:pt x="21181" y="9067"/>
                    <a:pt x="20592" y="15159"/>
                    <a:pt x="17848" y="20279"/>
                  </a:cubicBezTo>
                </a:path>
              </a:pathLst>
            </a:custGeom>
            <a:noFill/>
            <a:ln w="25560">
              <a:solidFill>
                <a:schemeClr val="accent1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1" name="CustomShape 51"/>
            <p:cNvSpPr/>
            <p:nvPr/>
          </p:nvSpPr>
          <p:spPr>
            <a:xfrm>
              <a:off x="7745040" y="645480"/>
              <a:ext cx="616320" cy="563760"/>
            </a:xfrm>
            <a:custGeom>
              <a:avLst/>
              <a:gdLst/>
              <a:ahLst/>
              <a:rect l="l" t="t" r="r" b="b"/>
              <a:pathLst>
                <a:path w="20979" h="20994">
                  <a:moveTo>
                    <a:pt x="11874" y="20980"/>
                  </a:moveTo>
                  <a:cubicBezTo>
                    <a:pt x="4974" y="21308"/>
                    <a:pt x="-621" y="15792"/>
                    <a:pt x="55" y="9329"/>
                  </a:cubicBezTo>
                  <a:cubicBezTo>
                    <a:pt x="632" y="3815"/>
                    <a:pt x="5730" y="-292"/>
                    <a:pt x="11615" y="16"/>
                  </a:cubicBezTo>
                  <a:cubicBezTo>
                    <a:pt x="13658" y="-59"/>
                    <a:pt x="15668" y="522"/>
                    <a:pt x="17314" y="1664"/>
                  </a:cubicBezTo>
                  <a:cubicBezTo>
                    <a:pt x="19431" y="3134"/>
                    <a:pt x="20767" y="5393"/>
                    <a:pt x="20979" y="7859"/>
                  </a:cubicBezTo>
                </a:path>
              </a:pathLst>
            </a:custGeom>
            <a:noFill/>
            <a:ln w="25560">
              <a:solidFill>
                <a:schemeClr val="accent1"/>
              </a:solidFill>
              <a:miter/>
              <a:head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2" name="CustomShape 52"/>
            <p:cNvSpPr/>
            <p:nvPr/>
          </p:nvSpPr>
          <p:spPr>
            <a:xfrm>
              <a:off x="7458120" y="727560"/>
              <a:ext cx="19476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200" spc="-1" strike="noStrike">
                  <a:solidFill>
                    <a:srgbClr val="34a5da"/>
                  </a:solidFill>
                  <a:latin typeface="Avenir Next Medium"/>
                  <a:ea typeface="Avenir Next Medium"/>
                </a:rPr>
                <a:t>A</a:t>
              </a:r>
              <a:endParaRPr b="0" lang="pt-BR" sz="1200" spc="-1" strike="noStrike">
                <a:latin typeface="Arial"/>
              </a:endParaRPr>
            </a:p>
          </p:txBody>
        </p:sp>
        <p:sp>
          <p:nvSpPr>
            <p:cNvPr id="883" name="CustomShape 53"/>
            <p:cNvSpPr/>
            <p:nvPr/>
          </p:nvSpPr>
          <p:spPr>
            <a:xfrm>
              <a:off x="10134000" y="278280"/>
              <a:ext cx="19476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200" spc="-1" strike="noStrike">
                  <a:solidFill>
                    <a:srgbClr val="34a5da"/>
                  </a:solidFill>
                  <a:latin typeface="Avenir Next Medium"/>
                  <a:ea typeface="Avenir Next Medium"/>
                </a:rPr>
                <a:t>A</a:t>
              </a:r>
              <a:endParaRPr b="0" lang="pt-BR" sz="1200" spc="-1" strike="noStrike">
                <a:latin typeface="Arial"/>
              </a:endParaRPr>
            </a:p>
          </p:txBody>
        </p:sp>
        <p:sp>
          <p:nvSpPr>
            <p:cNvPr id="884" name="CustomShape 54"/>
            <p:cNvSpPr/>
            <p:nvPr/>
          </p:nvSpPr>
          <p:spPr>
            <a:xfrm>
              <a:off x="8058240" y="1339560"/>
              <a:ext cx="541080" cy="585720"/>
            </a:xfrm>
            <a:custGeom>
              <a:avLst/>
              <a:gdLst/>
              <a:ahLst/>
              <a:rect l="l" t="t" r="r" b="b"/>
              <a:pathLst>
                <a:path w="17825" h="18294">
                  <a:moveTo>
                    <a:pt x="16447" y="0"/>
                  </a:moveTo>
                  <a:cubicBezTo>
                    <a:pt x="21071" y="9659"/>
                    <a:pt x="13263" y="21600"/>
                    <a:pt x="4816" y="17445"/>
                  </a:cubicBezTo>
                  <a:cubicBezTo>
                    <a:pt x="2524" y="16318"/>
                    <a:pt x="790" y="13850"/>
                    <a:pt x="212" y="10799"/>
                  </a:cubicBezTo>
                  <a:cubicBezTo>
                    <a:pt x="-529" y="6890"/>
                    <a:pt x="715" y="2806"/>
                    <a:pt x="3327" y="567"/>
                  </a:cubicBezTo>
                </a:path>
              </a:pathLst>
            </a:custGeom>
            <a:noFill/>
            <a:ln w="255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5" name="CustomShape 55"/>
            <p:cNvSpPr/>
            <p:nvPr/>
          </p:nvSpPr>
          <p:spPr>
            <a:xfrm>
              <a:off x="8829360" y="1779840"/>
              <a:ext cx="18324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2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B</a:t>
              </a:r>
              <a:endParaRPr b="0" lang="pt-BR" sz="1200" spc="-1" strike="noStrike">
                <a:latin typeface="Arial"/>
              </a:endParaRPr>
            </a:p>
          </p:txBody>
        </p:sp>
        <p:sp>
          <p:nvSpPr>
            <p:cNvPr id="886" name="CustomShape 56"/>
            <p:cNvSpPr/>
            <p:nvPr/>
          </p:nvSpPr>
          <p:spPr>
            <a:xfrm>
              <a:off x="12270240" y="685440"/>
              <a:ext cx="560520" cy="560520"/>
            </a:xfrm>
            <a:prstGeom prst="ellipse">
              <a:avLst/>
            </a:prstGeom>
            <a:solidFill>
              <a:schemeClr val="accent1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ct val="80000"/>
                </a:lnSpc>
              </a:pPr>
              <a:r>
                <a:rPr b="0" lang="pt-BR" sz="2000" spc="-1" strike="noStrike" cap="all">
                  <a:solidFill>
                    <a:srgbClr val="ffffff"/>
                  </a:solidFill>
                  <a:latin typeface="DIN Condensed Bold"/>
                  <a:ea typeface="DIN Condensed Bold"/>
                </a:rPr>
                <a:t>T</a:t>
              </a:r>
              <a:endParaRPr b="0" lang="pt-BR" sz="2000" spc="-1" strike="noStrike">
                <a:latin typeface="Arial"/>
              </a:endParaRPr>
            </a:p>
          </p:txBody>
        </p:sp>
        <p:sp>
          <p:nvSpPr>
            <p:cNvPr id="887" name="CustomShape 57"/>
            <p:cNvSpPr/>
            <p:nvPr/>
          </p:nvSpPr>
          <p:spPr>
            <a:xfrm flipV="1">
              <a:off x="10887120" y="965520"/>
              <a:ext cx="1663200" cy="1641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8" name="CustomShape 58"/>
            <p:cNvSpPr/>
            <p:nvPr/>
          </p:nvSpPr>
          <p:spPr>
            <a:xfrm>
              <a:off x="11731680" y="440280"/>
              <a:ext cx="18324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2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B</a:t>
              </a:r>
              <a:endParaRPr b="0" lang="pt-BR" sz="1200" spc="-1" strike="noStrike">
                <a:latin typeface="Arial"/>
              </a:endParaRPr>
            </a:p>
          </p:txBody>
        </p:sp>
        <p:sp>
          <p:nvSpPr>
            <p:cNvPr id="889" name="CustomShape 59"/>
            <p:cNvSpPr/>
            <p:nvPr/>
          </p:nvSpPr>
          <p:spPr>
            <a:xfrm>
              <a:off x="9436320" y="144360"/>
              <a:ext cx="31896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222222"/>
                  </a:solidFill>
                  <a:latin typeface="Avenir Next Medium"/>
                  <a:ea typeface="Avenir Next Medium"/>
                </a:rPr>
                <a:t>0,5</a:t>
              </a:r>
              <a:endParaRPr b="0" lang="pt-BR" sz="1000" spc="-1" strike="noStrike">
                <a:latin typeface="Arial"/>
              </a:endParaRPr>
            </a:p>
          </p:txBody>
        </p:sp>
        <p:sp>
          <p:nvSpPr>
            <p:cNvPr id="890" name="CustomShape 60"/>
            <p:cNvSpPr/>
            <p:nvPr/>
          </p:nvSpPr>
          <p:spPr>
            <a:xfrm>
              <a:off x="10735560" y="316440"/>
              <a:ext cx="31896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222222"/>
                  </a:solidFill>
                  <a:latin typeface="Avenir Next Medium"/>
                  <a:ea typeface="Avenir Next Medium"/>
                </a:rPr>
                <a:t>0,5</a:t>
              </a:r>
              <a:endParaRPr b="0" lang="pt-BR" sz="1000" spc="-1" strike="noStrike">
                <a:latin typeface="Arial"/>
              </a:endParaRPr>
            </a:p>
          </p:txBody>
        </p:sp>
        <p:sp>
          <p:nvSpPr>
            <p:cNvPr id="891" name="CustomShape 61"/>
            <p:cNvSpPr/>
            <p:nvPr/>
          </p:nvSpPr>
          <p:spPr>
            <a:xfrm>
              <a:off x="9538200" y="1616400"/>
              <a:ext cx="31896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222222"/>
                  </a:solidFill>
                  <a:latin typeface="Avenir Next Medium"/>
                  <a:ea typeface="Avenir Next Medium"/>
                </a:rPr>
                <a:t>0,5</a:t>
              </a:r>
              <a:endParaRPr b="0" lang="pt-BR" sz="1000" spc="-1" strike="noStrike">
                <a:latin typeface="Arial"/>
              </a:endParaRPr>
            </a:p>
          </p:txBody>
        </p:sp>
        <p:sp>
          <p:nvSpPr>
            <p:cNvPr id="892" name="CustomShape 62"/>
            <p:cNvSpPr/>
            <p:nvPr/>
          </p:nvSpPr>
          <p:spPr>
            <a:xfrm>
              <a:off x="8197560" y="1616400"/>
              <a:ext cx="31896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222222"/>
                  </a:solidFill>
                  <a:latin typeface="Avenir Next Medium"/>
                  <a:ea typeface="Avenir Next Medium"/>
                </a:rPr>
                <a:t>0,5</a:t>
              </a:r>
              <a:endParaRPr b="0" lang="pt-BR" sz="1000" spc="-1" strike="noStrike">
                <a:latin typeface="Arial"/>
              </a:endParaRPr>
            </a:p>
          </p:txBody>
        </p:sp>
        <p:sp>
          <p:nvSpPr>
            <p:cNvPr id="893" name="CustomShape 63"/>
            <p:cNvSpPr/>
            <p:nvPr/>
          </p:nvSpPr>
          <p:spPr>
            <a:xfrm>
              <a:off x="7149600" y="727560"/>
              <a:ext cx="28728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316936"/>
                  </a:solidFill>
                  <a:latin typeface="Avenir Next Medium"/>
                  <a:ea typeface="Avenir Next Medium"/>
                </a:rPr>
                <a:t>+1</a:t>
              </a:r>
              <a:endParaRPr b="0" lang="pt-BR" sz="1000" spc="-1" strike="noStrike">
                <a:latin typeface="Arial"/>
              </a:endParaRPr>
            </a:p>
          </p:txBody>
        </p:sp>
        <p:sp>
          <p:nvSpPr>
            <p:cNvPr id="894" name="CustomShape 64"/>
            <p:cNvSpPr/>
            <p:nvPr/>
          </p:nvSpPr>
          <p:spPr>
            <a:xfrm>
              <a:off x="7828560" y="1616400"/>
              <a:ext cx="28728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316936"/>
                  </a:solidFill>
                  <a:latin typeface="Avenir Next Medium"/>
                  <a:ea typeface="Avenir Next Medium"/>
                </a:rPr>
                <a:t>+2</a:t>
              </a:r>
              <a:endParaRPr b="0" lang="pt-BR" sz="1000" spc="-1" strike="noStrike">
                <a:latin typeface="Arial"/>
              </a:endParaRPr>
            </a:p>
          </p:txBody>
        </p:sp>
        <p:sp>
          <p:nvSpPr>
            <p:cNvPr id="895" name="CustomShape 65"/>
            <p:cNvSpPr/>
            <p:nvPr/>
          </p:nvSpPr>
          <p:spPr>
            <a:xfrm>
              <a:off x="9675360" y="1885680"/>
              <a:ext cx="28728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316936"/>
                  </a:solidFill>
                  <a:latin typeface="Avenir Next Medium"/>
                  <a:ea typeface="Avenir Next Medium"/>
                </a:rPr>
                <a:t>+2</a:t>
              </a:r>
              <a:endParaRPr b="0" lang="pt-BR" sz="1000" spc="-1" strike="noStrike">
                <a:latin typeface="Arial"/>
              </a:endParaRPr>
            </a:p>
          </p:txBody>
        </p:sp>
        <p:sp>
          <p:nvSpPr>
            <p:cNvPr id="896" name="CustomShape 66"/>
            <p:cNvSpPr/>
            <p:nvPr/>
          </p:nvSpPr>
          <p:spPr>
            <a:xfrm>
              <a:off x="9473040" y="555840"/>
              <a:ext cx="28728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316936"/>
                  </a:solidFill>
                  <a:latin typeface="Avenir Next Medium"/>
                  <a:ea typeface="Avenir Next Medium"/>
                </a:rPr>
                <a:t>+1</a:t>
              </a:r>
              <a:endParaRPr b="0" lang="pt-BR" sz="1000" spc="-1" strike="noStrike">
                <a:latin typeface="Arial"/>
              </a:endParaRPr>
            </a:p>
          </p:txBody>
        </p:sp>
        <p:sp>
          <p:nvSpPr>
            <p:cNvPr id="897" name="CustomShape 67"/>
            <p:cNvSpPr/>
            <p:nvPr/>
          </p:nvSpPr>
          <p:spPr>
            <a:xfrm>
              <a:off x="11693880" y="958680"/>
              <a:ext cx="32904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316936"/>
                  </a:solidFill>
                  <a:latin typeface="Avenir Next Medium"/>
                  <a:ea typeface="Avenir Next Medium"/>
                </a:rPr>
                <a:t>-10</a:t>
              </a:r>
              <a:endParaRPr b="0" lang="pt-BR" sz="1000" spc="-1" strike="noStrike">
                <a:latin typeface="Arial"/>
              </a:endParaRPr>
            </a:p>
          </p:txBody>
        </p:sp>
      </p:grpSp>
      <p:sp>
        <p:nvSpPr>
          <p:cNvPr id="898" name="CustomShape 68"/>
          <p:cNvSpPr/>
          <p:nvPr/>
        </p:nvSpPr>
        <p:spPr>
          <a:xfrm>
            <a:off x="6708960" y="7334640"/>
            <a:ext cx="29628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b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899" name="CustomShape 69"/>
          <p:cNvSpPr/>
          <p:nvPr/>
        </p:nvSpPr>
        <p:spPr>
          <a:xfrm>
            <a:off x="9499680" y="7155360"/>
            <a:ext cx="28872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900" name="CustomShape 70"/>
          <p:cNvSpPr/>
          <p:nvPr/>
        </p:nvSpPr>
        <p:spPr>
          <a:xfrm>
            <a:off x="10958400" y="7155360"/>
            <a:ext cx="29628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b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901" name="CustomShape 71"/>
          <p:cNvSpPr/>
          <p:nvPr/>
        </p:nvSpPr>
        <p:spPr>
          <a:xfrm>
            <a:off x="4501080" y="7479720"/>
            <a:ext cx="77004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Q</a:t>
            </a:r>
            <a:r>
              <a:rPr b="0" lang="pt-BR" sz="20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1</a:t>
            </a: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=1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902" name="CustomShape 72"/>
          <p:cNvSpPr/>
          <p:nvPr/>
        </p:nvSpPr>
        <p:spPr>
          <a:xfrm>
            <a:off x="6994440" y="7479720"/>
            <a:ext cx="77004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Q</a:t>
            </a:r>
            <a:r>
              <a:rPr b="0" lang="pt-BR" sz="20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1</a:t>
            </a: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=2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903" name="CustomShape 73"/>
          <p:cNvSpPr/>
          <p:nvPr/>
        </p:nvSpPr>
        <p:spPr>
          <a:xfrm>
            <a:off x="8751240" y="7479720"/>
            <a:ext cx="77004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Q</a:t>
            </a:r>
            <a:r>
              <a:rPr b="0" lang="pt-BR" sz="20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1</a:t>
            </a: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=1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904" name="CustomShape 74"/>
          <p:cNvSpPr/>
          <p:nvPr/>
        </p:nvSpPr>
        <p:spPr>
          <a:xfrm>
            <a:off x="11700720" y="7578720"/>
            <a:ext cx="102312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Q</a:t>
            </a:r>
            <a:r>
              <a:rPr b="0" lang="pt-BR" sz="20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1</a:t>
            </a: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=-10</a:t>
            </a:r>
            <a:endParaRPr b="0" lang="pt-BR" sz="2000" spc="-1" strike="noStrike">
              <a:latin typeface="Arial"/>
            </a:endParaRPr>
          </a:p>
        </p:txBody>
      </p:sp>
      <p:grpSp>
        <p:nvGrpSpPr>
          <p:cNvPr id="905" name="Group 75"/>
          <p:cNvGrpSpPr/>
          <p:nvPr/>
        </p:nvGrpSpPr>
        <p:grpSpPr>
          <a:xfrm>
            <a:off x="11196720" y="8844480"/>
            <a:ext cx="892080" cy="569520"/>
            <a:chOff x="11196720" y="8844480"/>
            <a:chExt cx="892080" cy="569520"/>
          </a:xfrm>
        </p:grpSpPr>
        <p:sp>
          <p:nvSpPr>
            <p:cNvPr id="906" name="CustomShape 76"/>
            <p:cNvSpPr/>
            <p:nvPr/>
          </p:nvSpPr>
          <p:spPr>
            <a:xfrm>
              <a:off x="11309760" y="8862840"/>
              <a:ext cx="666000" cy="532800"/>
            </a:xfrm>
            <a:prstGeom prst="rect">
              <a:avLst/>
            </a:prstGeom>
            <a:solidFill>
              <a:schemeClr val="accent4">
                <a:hueOff val="414058"/>
                <a:satOff val="2144"/>
                <a:lumOff val="10379"/>
              </a:schemeClr>
            </a:solidFill>
            <a:ln w="1908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7" name="CustomShape 77"/>
            <p:cNvSpPr/>
            <p:nvPr/>
          </p:nvSpPr>
          <p:spPr>
            <a:xfrm>
              <a:off x="11196720" y="8844480"/>
              <a:ext cx="892080" cy="56952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pt-BR" sz="1800" spc="-1" strike="noStrike">
                  <a:solidFill>
                    <a:srgbClr val="000000"/>
                  </a:solidFill>
                  <a:latin typeface="Arial"/>
                  <a:ea typeface="Arial"/>
                </a:rPr>
                <a:t>-10</a:t>
              </a:r>
              <a:endParaRPr b="0" lang="pt-BR" sz="1800" spc="-1" strike="noStrike">
                <a:latin typeface="Arial"/>
              </a:endParaRPr>
            </a:p>
          </p:txBody>
        </p:sp>
      </p:grpSp>
      <p:sp>
        <p:nvSpPr>
          <p:cNvPr id="908" name="CustomShape 78"/>
          <p:cNvSpPr/>
          <p:nvPr/>
        </p:nvSpPr>
        <p:spPr>
          <a:xfrm>
            <a:off x="458640" y="3333960"/>
            <a:ext cx="883080" cy="559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30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k=1</a:t>
            </a:r>
            <a:endParaRPr b="0" lang="pt-BR" sz="3000" spc="-1" strike="noStrike">
              <a:latin typeface="Arial"/>
            </a:endParaRPr>
          </a:p>
        </p:txBody>
      </p:sp>
      <p:sp>
        <p:nvSpPr>
          <p:cNvPr id="909" name="CustomShape 79"/>
          <p:cNvSpPr/>
          <p:nvPr/>
        </p:nvSpPr>
        <p:spPr>
          <a:xfrm>
            <a:off x="10842120" y="3333960"/>
            <a:ext cx="1835280" cy="559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30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|V</a:t>
            </a:r>
            <a:r>
              <a:rPr b="0" lang="pt-BR" sz="3000" spc="-1" strike="noStrike" baseline="-5000">
                <a:solidFill>
                  <a:srgbClr val="838787"/>
                </a:solidFill>
                <a:latin typeface="Avenir Next Medium"/>
                <a:ea typeface="Avenir Next Medium"/>
              </a:rPr>
              <a:t>1</a:t>
            </a:r>
            <a:r>
              <a:rPr b="0" lang="pt-BR" sz="30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-V</a:t>
            </a:r>
            <a:r>
              <a:rPr b="0" lang="pt-BR" sz="3000" spc="-1" strike="noStrike" baseline="-5000">
                <a:solidFill>
                  <a:srgbClr val="838787"/>
                </a:solidFill>
                <a:latin typeface="Avenir Next Medium"/>
                <a:ea typeface="Avenir Next Medium"/>
              </a:rPr>
              <a:t>0</a:t>
            </a:r>
            <a:r>
              <a:rPr b="0" lang="pt-BR" sz="30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|=2</a:t>
            </a:r>
            <a:endParaRPr b="0" lang="pt-BR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TextShape 1"/>
          <p:cNvSpPr txBox="1"/>
          <p:nvPr/>
        </p:nvSpPr>
        <p:spPr>
          <a:xfrm>
            <a:off x="406440" y="2540160"/>
            <a:ext cx="12191760" cy="14392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Compute V</a:t>
            </a:r>
            <a:r>
              <a:rPr b="0" lang="pt-BR" sz="3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k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para k=0,1,2,…,K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911" name="TextShape 2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Iteração de valor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912" name="CustomShape 3"/>
          <p:cNvSpPr/>
          <p:nvPr/>
        </p:nvSpPr>
        <p:spPr>
          <a:xfrm>
            <a:off x="1507680" y="586224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13" name="CustomShape 4"/>
          <p:cNvSpPr/>
          <p:nvPr/>
        </p:nvSpPr>
        <p:spPr>
          <a:xfrm>
            <a:off x="7929000" y="586224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14" name="CustomShape 5"/>
          <p:cNvSpPr/>
          <p:nvPr/>
        </p:nvSpPr>
        <p:spPr>
          <a:xfrm>
            <a:off x="4969440" y="4288320"/>
            <a:ext cx="3121560" cy="1736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15" name="CustomShape 6"/>
          <p:cNvSpPr/>
          <p:nvPr/>
        </p:nvSpPr>
        <p:spPr>
          <a:xfrm flipH="1">
            <a:off x="1670400" y="4288320"/>
            <a:ext cx="3299040" cy="1736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16" name="CustomShape 7"/>
          <p:cNvSpPr/>
          <p:nvPr/>
        </p:nvSpPr>
        <p:spPr>
          <a:xfrm flipH="1">
            <a:off x="6120720" y="6024960"/>
            <a:ext cx="1969560" cy="1115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17" name="CustomShape 8"/>
          <p:cNvSpPr/>
          <p:nvPr/>
        </p:nvSpPr>
        <p:spPr>
          <a:xfrm>
            <a:off x="8249400" y="6101280"/>
            <a:ext cx="2162160" cy="1044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18" name="CustomShape 9"/>
          <p:cNvSpPr/>
          <p:nvPr/>
        </p:nvSpPr>
        <p:spPr>
          <a:xfrm>
            <a:off x="1670400" y="6024960"/>
            <a:ext cx="360" cy="1115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19" name="CustomShape 10"/>
          <p:cNvSpPr/>
          <p:nvPr/>
        </p:nvSpPr>
        <p:spPr>
          <a:xfrm>
            <a:off x="434520" y="789372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20" name="CustomShape 11"/>
          <p:cNvSpPr/>
          <p:nvPr/>
        </p:nvSpPr>
        <p:spPr>
          <a:xfrm>
            <a:off x="2584440" y="789372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21" name="CustomShape 12"/>
          <p:cNvSpPr/>
          <p:nvPr/>
        </p:nvSpPr>
        <p:spPr>
          <a:xfrm>
            <a:off x="1655280" y="7142400"/>
            <a:ext cx="956880" cy="800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22" name="CustomShape 13"/>
          <p:cNvSpPr/>
          <p:nvPr/>
        </p:nvSpPr>
        <p:spPr>
          <a:xfrm>
            <a:off x="729720" y="7142400"/>
            <a:ext cx="925200" cy="798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23" name="CustomShape 14"/>
          <p:cNvSpPr/>
          <p:nvPr/>
        </p:nvSpPr>
        <p:spPr>
          <a:xfrm>
            <a:off x="2441160" y="8217360"/>
            <a:ext cx="236880" cy="558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24" name="CustomShape 15"/>
          <p:cNvSpPr/>
          <p:nvPr/>
        </p:nvSpPr>
        <p:spPr>
          <a:xfrm>
            <a:off x="2811960" y="8218800"/>
            <a:ext cx="214920" cy="538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25" name="CustomShape 16"/>
          <p:cNvSpPr/>
          <p:nvPr/>
        </p:nvSpPr>
        <p:spPr>
          <a:xfrm>
            <a:off x="596160" y="8231400"/>
            <a:ext cx="360" cy="57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26" name="CustomShape 17"/>
          <p:cNvSpPr/>
          <p:nvPr/>
        </p:nvSpPr>
        <p:spPr>
          <a:xfrm>
            <a:off x="4807080" y="789372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27" name="Line 18"/>
          <p:cNvSpPr/>
          <p:nvPr/>
        </p:nvSpPr>
        <p:spPr>
          <a:xfrm flipH="1">
            <a:off x="5084280" y="7207200"/>
            <a:ext cx="957600" cy="733680"/>
          </a:xfrm>
          <a:prstGeom prst="line">
            <a:avLst/>
          </a:prstGeom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28" name="CustomShape 19"/>
          <p:cNvSpPr/>
          <p:nvPr/>
        </p:nvSpPr>
        <p:spPr>
          <a:xfrm>
            <a:off x="4972680" y="8231400"/>
            <a:ext cx="9720" cy="588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29" name="CustomShape 20"/>
          <p:cNvSpPr/>
          <p:nvPr/>
        </p:nvSpPr>
        <p:spPr>
          <a:xfrm>
            <a:off x="6973560" y="789372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30" name="CustomShape 21"/>
          <p:cNvSpPr/>
          <p:nvPr/>
        </p:nvSpPr>
        <p:spPr>
          <a:xfrm>
            <a:off x="6044400" y="7143120"/>
            <a:ext cx="956520" cy="799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31" name="CustomShape 22"/>
          <p:cNvSpPr/>
          <p:nvPr/>
        </p:nvSpPr>
        <p:spPr>
          <a:xfrm>
            <a:off x="6830280" y="8218440"/>
            <a:ext cx="238680" cy="581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32" name="CustomShape 23"/>
          <p:cNvSpPr/>
          <p:nvPr/>
        </p:nvSpPr>
        <p:spPr>
          <a:xfrm>
            <a:off x="7198560" y="8219880"/>
            <a:ext cx="214200" cy="561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33" name="CustomShape 24"/>
          <p:cNvSpPr/>
          <p:nvPr/>
        </p:nvSpPr>
        <p:spPr>
          <a:xfrm>
            <a:off x="9168120" y="789300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34" name="CustomShape 25"/>
          <p:cNvSpPr/>
          <p:nvPr/>
        </p:nvSpPr>
        <p:spPr>
          <a:xfrm>
            <a:off x="9464760" y="7145280"/>
            <a:ext cx="946800" cy="796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35" name="CustomShape 26"/>
          <p:cNvSpPr/>
          <p:nvPr/>
        </p:nvSpPr>
        <p:spPr>
          <a:xfrm>
            <a:off x="9079560" y="8222040"/>
            <a:ext cx="196560" cy="609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36" name="CustomShape 27"/>
          <p:cNvSpPr/>
          <p:nvPr/>
        </p:nvSpPr>
        <p:spPr>
          <a:xfrm>
            <a:off x="9399960" y="8216280"/>
            <a:ext cx="265680" cy="616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37" name="CustomShape 28"/>
          <p:cNvSpPr/>
          <p:nvPr/>
        </p:nvSpPr>
        <p:spPr>
          <a:xfrm>
            <a:off x="11480400" y="789372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38" name="CustomShape 29"/>
          <p:cNvSpPr/>
          <p:nvPr/>
        </p:nvSpPr>
        <p:spPr>
          <a:xfrm>
            <a:off x="10411920" y="7145280"/>
            <a:ext cx="1089720" cy="806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39" name="Line 30"/>
          <p:cNvSpPr/>
          <p:nvPr/>
        </p:nvSpPr>
        <p:spPr>
          <a:xfrm>
            <a:off x="11642760" y="8218440"/>
            <a:ext cx="8280" cy="649440"/>
          </a:xfrm>
          <a:prstGeom prst="line">
            <a:avLst/>
          </a:prstGeom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40" name="CustomShape 31"/>
          <p:cNvSpPr/>
          <p:nvPr/>
        </p:nvSpPr>
        <p:spPr>
          <a:xfrm>
            <a:off x="4696200" y="399672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41" name="CustomShape 32"/>
          <p:cNvSpPr/>
          <p:nvPr/>
        </p:nvSpPr>
        <p:spPr>
          <a:xfrm>
            <a:off x="1396800" y="684900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42" name="CustomShape 33"/>
          <p:cNvSpPr/>
          <p:nvPr/>
        </p:nvSpPr>
        <p:spPr>
          <a:xfrm>
            <a:off x="5847840" y="684900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43" name="CustomShape 34"/>
          <p:cNvSpPr/>
          <p:nvPr/>
        </p:nvSpPr>
        <p:spPr>
          <a:xfrm>
            <a:off x="10109160" y="684900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44" name="CustomShape 35"/>
          <p:cNvSpPr/>
          <p:nvPr/>
        </p:nvSpPr>
        <p:spPr>
          <a:xfrm>
            <a:off x="5157000" y="381564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945" name="CustomShape 36"/>
          <p:cNvSpPr/>
          <p:nvPr/>
        </p:nvSpPr>
        <p:spPr>
          <a:xfrm>
            <a:off x="1874160" y="669312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946" name="CustomShape 37"/>
          <p:cNvSpPr/>
          <p:nvPr/>
        </p:nvSpPr>
        <p:spPr>
          <a:xfrm>
            <a:off x="857520" y="875124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947" name="CustomShape 38"/>
          <p:cNvSpPr/>
          <p:nvPr/>
        </p:nvSpPr>
        <p:spPr>
          <a:xfrm>
            <a:off x="1640520" y="875124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948" name="CustomShape 39"/>
          <p:cNvSpPr/>
          <p:nvPr/>
        </p:nvSpPr>
        <p:spPr>
          <a:xfrm>
            <a:off x="10530360" y="666756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2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949" name="CustomShape 40"/>
          <p:cNvSpPr/>
          <p:nvPr/>
        </p:nvSpPr>
        <p:spPr>
          <a:xfrm>
            <a:off x="11988720" y="8865360"/>
            <a:ext cx="28728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T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950" name="CustomShape 41"/>
          <p:cNvSpPr/>
          <p:nvPr/>
        </p:nvSpPr>
        <p:spPr>
          <a:xfrm>
            <a:off x="5596560" y="666396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951" name="CustomShape 42"/>
          <p:cNvSpPr/>
          <p:nvPr/>
        </p:nvSpPr>
        <p:spPr>
          <a:xfrm>
            <a:off x="5233320" y="881460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952" name="CustomShape 43"/>
          <p:cNvSpPr/>
          <p:nvPr/>
        </p:nvSpPr>
        <p:spPr>
          <a:xfrm>
            <a:off x="6077520" y="881460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953" name="CustomShape 44"/>
          <p:cNvSpPr/>
          <p:nvPr/>
        </p:nvSpPr>
        <p:spPr>
          <a:xfrm>
            <a:off x="7797240" y="880200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2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954" name="CustomShape 45"/>
          <p:cNvSpPr/>
          <p:nvPr/>
        </p:nvSpPr>
        <p:spPr>
          <a:xfrm>
            <a:off x="8386920" y="881460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955" name="CustomShape 46"/>
          <p:cNvSpPr/>
          <p:nvPr/>
        </p:nvSpPr>
        <p:spPr>
          <a:xfrm>
            <a:off x="10020240" y="881460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2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956" name="CustomShape 47"/>
          <p:cNvSpPr/>
          <p:nvPr/>
        </p:nvSpPr>
        <p:spPr>
          <a:xfrm>
            <a:off x="3458160" y="873684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2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957" name="CustomShape 48"/>
          <p:cNvSpPr/>
          <p:nvPr/>
        </p:nvSpPr>
        <p:spPr>
          <a:xfrm>
            <a:off x="3017880" y="4704120"/>
            <a:ext cx="28872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958" name="CustomShape 49"/>
          <p:cNvSpPr/>
          <p:nvPr/>
        </p:nvSpPr>
        <p:spPr>
          <a:xfrm>
            <a:off x="6417720" y="4640400"/>
            <a:ext cx="29628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b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959" name="CustomShape 50"/>
          <p:cNvSpPr/>
          <p:nvPr/>
        </p:nvSpPr>
        <p:spPr>
          <a:xfrm>
            <a:off x="853920" y="7155360"/>
            <a:ext cx="28872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960" name="CustomShape 51"/>
          <p:cNvSpPr/>
          <p:nvPr/>
        </p:nvSpPr>
        <p:spPr>
          <a:xfrm>
            <a:off x="2130120" y="7155360"/>
            <a:ext cx="29628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b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961" name="CustomShape 52"/>
          <p:cNvSpPr/>
          <p:nvPr/>
        </p:nvSpPr>
        <p:spPr>
          <a:xfrm>
            <a:off x="5275080" y="7155360"/>
            <a:ext cx="28872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</a:t>
            </a:r>
            <a:endParaRPr b="0" lang="pt-BR" sz="2400" spc="-1" strike="noStrike">
              <a:latin typeface="Arial"/>
            </a:endParaRPr>
          </a:p>
        </p:txBody>
      </p:sp>
      <p:grpSp>
        <p:nvGrpSpPr>
          <p:cNvPr id="962" name="Group 53"/>
          <p:cNvGrpSpPr/>
          <p:nvPr/>
        </p:nvGrpSpPr>
        <p:grpSpPr>
          <a:xfrm>
            <a:off x="9505800" y="8847360"/>
            <a:ext cx="1523880" cy="1473120"/>
            <a:chOff x="9505800" y="8847360"/>
            <a:chExt cx="1523880" cy="1473120"/>
          </a:xfrm>
        </p:grpSpPr>
        <p:sp>
          <p:nvSpPr>
            <p:cNvPr id="963" name="CustomShape 54"/>
            <p:cNvSpPr/>
            <p:nvPr/>
          </p:nvSpPr>
          <p:spPr>
            <a:xfrm>
              <a:off x="9505800" y="8847360"/>
              <a:ext cx="507600" cy="406080"/>
            </a:xfrm>
            <a:prstGeom prst="rect">
              <a:avLst/>
            </a:prstGeom>
            <a:solidFill>
              <a:schemeClr val="accent4">
                <a:hueOff val="414058"/>
                <a:satOff val="2144"/>
                <a:lumOff val="10379"/>
              </a:schemeClr>
            </a:solidFill>
            <a:ln w="1908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4" name="Line 55"/>
            <p:cNvSpPr/>
            <p:nvPr/>
          </p:nvSpPr>
          <p:spPr>
            <a:xfrm>
              <a:off x="9759600" y="9050400"/>
              <a:ext cx="1270080" cy="1270080"/>
            </a:xfrm>
            <a:prstGeom prst="line">
              <a:avLst/>
            </a:prstGeom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anchor="ctr" anchorCtr="1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pt-BR" sz="1800" spc="-1" strike="noStrike">
                  <a:solidFill>
                    <a:srgbClr val="000000"/>
                  </a:solidFill>
                  <a:latin typeface="Arial"/>
                  <a:ea typeface="Arial"/>
                </a:rPr>
                <a:t>2+𝛄</a:t>
              </a:r>
              <a:endParaRPr b="0" lang="pt-BR" sz="1800" spc="-1" strike="noStrike">
                <a:latin typeface="Arial"/>
              </a:endParaRPr>
            </a:p>
          </p:txBody>
        </p:sp>
      </p:grpSp>
      <p:grpSp>
        <p:nvGrpSpPr>
          <p:cNvPr id="965" name="Group 56"/>
          <p:cNvGrpSpPr/>
          <p:nvPr/>
        </p:nvGrpSpPr>
        <p:grpSpPr>
          <a:xfrm>
            <a:off x="8755560" y="8845920"/>
            <a:ext cx="1523880" cy="1472760"/>
            <a:chOff x="8755560" y="8845920"/>
            <a:chExt cx="1523880" cy="1472760"/>
          </a:xfrm>
        </p:grpSpPr>
        <p:sp>
          <p:nvSpPr>
            <p:cNvPr id="966" name="CustomShape 57"/>
            <p:cNvSpPr/>
            <p:nvPr/>
          </p:nvSpPr>
          <p:spPr>
            <a:xfrm>
              <a:off x="8755560" y="8845920"/>
              <a:ext cx="507600" cy="406080"/>
            </a:xfrm>
            <a:prstGeom prst="rect">
              <a:avLst/>
            </a:prstGeom>
            <a:solidFill>
              <a:schemeClr val="accent4">
                <a:hueOff val="414058"/>
                <a:satOff val="2144"/>
                <a:lumOff val="10379"/>
              </a:schemeClr>
            </a:solidFill>
            <a:ln w="1908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7" name="Line 58"/>
            <p:cNvSpPr/>
            <p:nvPr/>
          </p:nvSpPr>
          <p:spPr>
            <a:xfrm>
              <a:off x="9009360" y="9048960"/>
              <a:ext cx="1270080" cy="1269720"/>
            </a:xfrm>
            <a:prstGeom prst="line">
              <a:avLst/>
            </a:prstGeom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anchor="ctr" anchorCtr="1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pt-BR" sz="1800" spc="-1" strike="noStrike">
                  <a:solidFill>
                    <a:srgbClr val="000000"/>
                  </a:solidFill>
                  <a:latin typeface="Arial"/>
                  <a:ea typeface="Arial"/>
                </a:rPr>
                <a:t>2+𝛄</a:t>
              </a:r>
              <a:endParaRPr b="0" lang="pt-BR" sz="1800" spc="-1" strike="noStrike">
                <a:latin typeface="Arial"/>
              </a:endParaRPr>
            </a:p>
          </p:txBody>
        </p:sp>
      </p:grpSp>
      <p:grpSp>
        <p:nvGrpSpPr>
          <p:cNvPr id="968" name="Group 59"/>
          <p:cNvGrpSpPr/>
          <p:nvPr/>
        </p:nvGrpSpPr>
        <p:grpSpPr>
          <a:xfrm>
            <a:off x="7141320" y="8782200"/>
            <a:ext cx="745560" cy="530280"/>
            <a:chOff x="7141320" y="8782200"/>
            <a:chExt cx="745560" cy="530280"/>
          </a:xfrm>
        </p:grpSpPr>
        <p:sp>
          <p:nvSpPr>
            <p:cNvPr id="969" name="CustomShape 60"/>
            <p:cNvSpPr/>
            <p:nvPr/>
          </p:nvSpPr>
          <p:spPr>
            <a:xfrm>
              <a:off x="7203960" y="8799120"/>
              <a:ext cx="620280" cy="496080"/>
            </a:xfrm>
            <a:prstGeom prst="rect">
              <a:avLst/>
            </a:prstGeom>
            <a:solidFill>
              <a:schemeClr val="accent4">
                <a:hueOff val="414058"/>
                <a:satOff val="2144"/>
                <a:lumOff val="10379"/>
              </a:schemeClr>
            </a:solidFill>
            <a:ln w="1908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0" name="CustomShape 61"/>
            <p:cNvSpPr/>
            <p:nvPr/>
          </p:nvSpPr>
          <p:spPr>
            <a:xfrm>
              <a:off x="7141320" y="8782200"/>
              <a:ext cx="745560" cy="5302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pt-BR" sz="1800" spc="-1" strike="noStrike">
                  <a:solidFill>
                    <a:srgbClr val="000000"/>
                  </a:solidFill>
                  <a:latin typeface="Arial"/>
                  <a:ea typeface="Arial"/>
                </a:rPr>
                <a:t>2+2𝛄</a:t>
              </a:r>
              <a:endParaRPr b="0" lang="pt-BR" sz="1800" spc="-1" strike="noStrike">
                <a:latin typeface="Arial"/>
              </a:endParaRPr>
            </a:p>
          </p:txBody>
        </p:sp>
      </p:grpSp>
      <p:grpSp>
        <p:nvGrpSpPr>
          <p:cNvPr id="971" name="Group 62"/>
          <p:cNvGrpSpPr/>
          <p:nvPr/>
        </p:nvGrpSpPr>
        <p:grpSpPr>
          <a:xfrm>
            <a:off x="6379200" y="8800560"/>
            <a:ext cx="698040" cy="496800"/>
            <a:chOff x="6379200" y="8800560"/>
            <a:chExt cx="698040" cy="496800"/>
          </a:xfrm>
        </p:grpSpPr>
        <p:sp>
          <p:nvSpPr>
            <p:cNvPr id="972" name="CustomShape 63"/>
            <p:cNvSpPr/>
            <p:nvPr/>
          </p:nvSpPr>
          <p:spPr>
            <a:xfrm>
              <a:off x="6437880" y="8816400"/>
              <a:ext cx="581040" cy="464760"/>
            </a:xfrm>
            <a:prstGeom prst="rect">
              <a:avLst/>
            </a:prstGeom>
            <a:solidFill>
              <a:schemeClr val="accent4">
                <a:hueOff val="414058"/>
                <a:satOff val="2144"/>
                <a:lumOff val="10379"/>
              </a:schemeClr>
            </a:solidFill>
            <a:ln w="1908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3" name="CustomShape 64"/>
            <p:cNvSpPr/>
            <p:nvPr/>
          </p:nvSpPr>
          <p:spPr>
            <a:xfrm>
              <a:off x="6379200" y="8800560"/>
              <a:ext cx="698040" cy="4968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pt-BR" sz="1800" spc="-1" strike="noStrike">
                  <a:solidFill>
                    <a:srgbClr val="000000"/>
                  </a:solidFill>
                  <a:latin typeface="Arial"/>
                  <a:ea typeface="Arial"/>
                </a:rPr>
                <a:t>2+2𝛄</a:t>
              </a:r>
              <a:endParaRPr b="0" lang="pt-BR" sz="1800" spc="-1" strike="noStrike">
                <a:latin typeface="Arial"/>
              </a:endParaRPr>
            </a:p>
          </p:txBody>
        </p:sp>
      </p:grpSp>
      <p:grpSp>
        <p:nvGrpSpPr>
          <p:cNvPr id="974" name="Group 65"/>
          <p:cNvGrpSpPr/>
          <p:nvPr/>
        </p:nvGrpSpPr>
        <p:grpSpPr>
          <a:xfrm>
            <a:off x="4732200" y="8834760"/>
            <a:ext cx="1523880" cy="1473120"/>
            <a:chOff x="4732200" y="8834760"/>
            <a:chExt cx="1523880" cy="1473120"/>
          </a:xfrm>
        </p:grpSpPr>
        <p:sp>
          <p:nvSpPr>
            <p:cNvPr id="975" name="CustomShape 66"/>
            <p:cNvSpPr/>
            <p:nvPr/>
          </p:nvSpPr>
          <p:spPr>
            <a:xfrm>
              <a:off x="4732200" y="8834760"/>
              <a:ext cx="507600" cy="406080"/>
            </a:xfrm>
            <a:prstGeom prst="rect">
              <a:avLst/>
            </a:prstGeom>
            <a:solidFill>
              <a:schemeClr val="accent4">
                <a:hueOff val="414058"/>
                <a:satOff val="2144"/>
                <a:lumOff val="10379"/>
              </a:schemeClr>
            </a:solidFill>
            <a:ln w="1908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6" name="Line 67"/>
            <p:cNvSpPr/>
            <p:nvPr/>
          </p:nvSpPr>
          <p:spPr>
            <a:xfrm>
              <a:off x="4986000" y="9037800"/>
              <a:ext cx="1270080" cy="1270080"/>
            </a:xfrm>
            <a:prstGeom prst="line">
              <a:avLst/>
            </a:prstGeom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anchor="ctr" anchorCtr="1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pt-BR" sz="1800" spc="-1" strike="noStrike">
                  <a:solidFill>
                    <a:srgbClr val="000000"/>
                  </a:solidFill>
                  <a:latin typeface="Arial"/>
                  <a:ea typeface="Arial"/>
                </a:rPr>
                <a:t>2+𝛄</a:t>
              </a:r>
              <a:endParaRPr b="0" lang="pt-BR" sz="1800" spc="-1" strike="noStrike">
                <a:latin typeface="Arial"/>
              </a:endParaRPr>
            </a:p>
          </p:txBody>
        </p:sp>
      </p:grpSp>
      <p:grpSp>
        <p:nvGrpSpPr>
          <p:cNvPr id="977" name="Group 68"/>
          <p:cNvGrpSpPr/>
          <p:nvPr/>
        </p:nvGrpSpPr>
        <p:grpSpPr>
          <a:xfrm>
            <a:off x="2758680" y="8758440"/>
            <a:ext cx="749880" cy="533520"/>
            <a:chOff x="2758680" y="8758440"/>
            <a:chExt cx="749880" cy="533520"/>
          </a:xfrm>
        </p:grpSpPr>
        <p:sp>
          <p:nvSpPr>
            <p:cNvPr id="978" name="CustomShape 69"/>
            <p:cNvSpPr/>
            <p:nvPr/>
          </p:nvSpPr>
          <p:spPr>
            <a:xfrm>
              <a:off x="2821680" y="8775360"/>
              <a:ext cx="624240" cy="499320"/>
            </a:xfrm>
            <a:prstGeom prst="rect">
              <a:avLst/>
            </a:prstGeom>
            <a:solidFill>
              <a:schemeClr val="accent4">
                <a:hueOff val="414058"/>
                <a:satOff val="2144"/>
                <a:lumOff val="10379"/>
              </a:schemeClr>
            </a:solidFill>
            <a:ln w="1908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9" name="CustomShape 70"/>
            <p:cNvSpPr/>
            <p:nvPr/>
          </p:nvSpPr>
          <p:spPr>
            <a:xfrm>
              <a:off x="2758680" y="8758440"/>
              <a:ext cx="749880" cy="53352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pt-BR" sz="1800" spc="-1" strike="noStrike">
                  <a:solidFill>
                    <a:srgbClr val="000000"/>
                  </a:solidFill>
                  <a:latin typeface="Arial"/>
                  <a:ea typeface="Arial"/>
                </a:rPr>
                <a:t>1+2𝛄</a:t>
              </a:r>
              <a:endParaRPr b="0" lang="pt-BR" sz="1800" spc="-1" strike="noStrike">
                <a:latin typeface="Arial"/>
              </a:endParaRPr>
            </a:p>
          </p:txBody>
        </p:sp>
      </p:grpSp>
      <p:grpSp>
        <p:nvGrpSpPr>
          <p:cNvPr id="980" name="Group 71"/>
          <p:cNvGrpSpPr/>
          <p:nvPr/>
        </p:nvGrpSpPr>
        <p:grpSpPr>
          <a:xfrm>
            <a:off x="1986480" y="8776800"/>
            <a:ext cx="698040" cy="496800"/>
            <a:chOff x="1986480" y="8776800"/>
            <a:chExt cx="698040" cy="496800"/>
          </a:xfrm>
        </p:grpSpPr>
        <p:sp>
          <p:nvSpPr>
            <p:cNvPr id="981" name="CustomShape 72"/>
            <p:cNvSpPr/>
            <p:nvPr/>
          </p:nvSpPr>
          <p:spPr>
            <a:xfrm>
              <a:off x="2045160" y="8792640"/>
              <a:ext cx="581040" cy="464760"/>
            </a:xfrm>
            <a:prstGeom prst="rect">
              <a:avLst/>
            </a:prstGeom>
            <a:solidFill>
              <a:schemeClr val="accent4">
                <a:hueOff val="414058"/>
                <a:satOff val="2144"/>
                <a:lumOff val="10379"/>
              </a:schemeClr>
            </a:solidFill>
            <a:ln w="1908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2" name="CustomShape 73"/>
            <p:cNvSpPr/>
            <p:nvPr/>
          </p:nvSpPr>
          <p:spPr>
            <a:xfrm>
              <a:off x="1986480" y="8776800"/>
              <a:ext cx="698040" cy="4968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pt-BR" sz="1800" spc="-1" strike="noStrike">
                  <a:solidFill>
                    <a:srgbClr val="000000"/>
                  </a:solidFill>
                  <a:latin typeface="Arial"/>
                  <a:ea typeface="Arial"/>
                </a:rPr>
                <a:t>1+2𝛄</a:t>
              </a:r>
              <a:endParaRPr b="0" lang="pt-BR" sz="1800" spc="-1" strike="noStrike">
                <a:latin typeface="Arial"/>
              </a:endParaRPr>
            </a:p>
          </p:txBody>
        </p:sp>
      </p:grpSp>
      <p:grpSp>
        <p:nvGrpSpPr>
          <p:cNvPr id="983" name="Group 74"/>
          <p:cNvGrpSpPr/>
          <p:nvPr/>
        </p:nvGrpSpPr>
        <p:grpSpPr>
          <a:xfrm>
            <a:off x="342000" y="8822160"/>
            <a:ext cx="1523880" cy="1472760"/>
            <a:chOff x="342000" y="8822160"/>
            <a:chExt cx="1523880" cy="1472760"/>
          </a:xfrm>
        </p:grpSpPr>
        <p:sp>
          <p:nvSpPr>
            <p:cNvPr id="984" name="CustomShape 75"/>
            <p:cNvSpPr/>
            <p:nvPr/>
          </p:nvSpPr>
          <p:spPr>
            <a:xfrm>
              <a:off x="342000" y="8822160"/>
              <a:ext cx="507600" cy="406080"/>
            </a:xfrm>
            <a:prstGeom prst="rect">
              <a:avLst/>
            </a:prstGeom>
            <a:solidFill>
              <a:schemeClr val="accent4">
                <a:hueOff val="414058"/>
                <a:satOff val="2144"/>
                <a:lumOff val="10379"/>
              </a:schemeClr>
            </a:solidFill>
            <a:ln w="1908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5" name="Line 76"/>
            <p:cNvSpPr/>
            <p:nvPr/>
          </p:nvSpPr>
          <p:spPr>
            <a:xfrm>
              <a:off x="595800" y="9025200"/>
              <a:ext cx="1270080" cy="1269720"/>
            </a:xfrm>
            <a:prstGeom prst="line">
              <a:avLst/>
            </a:prstGeom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anchor="ctr" anchorCtr="1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pt-BR" sz="1800" spc="-1" strike="noStrike">
                  <a:solidFill>
                    <a:srgbClr val="000000"/>
                  </a:solidFill>
                  <a:latin typeface="Arial"/>
                  <a:ea typeface="Arial"/>
                </a:rPr>
                <a:t>1+𝛄</a:t>
              </a:r>
              <a:endParaRPr b="0" lang="pt-BR" sz="1800" spc="-1" strike="noStrike">
                <a:latin typeface="Arial"/>
              </a:endParaRPr>
            </a:p>
          </p:txBody>
        </p:sp>
      </p:grpSp>
      <p:grpSp>
        <p:nvGrpSpPr>
          <p:cNvPr id="986" name="Group 77"/>
          <p:cNvGrpSpPr/>
          <p:nvPr/>
        </p:nvGrpSpPr>
        <p:grpSpPr>
          <a:xfrm>
            <a:off x="7149600" y="144360"/>
            <a:ext cx="5681160" cy="2035080"/>
            <a:chOff x="7149600" y="144360"/>
            <a:chExt cx="5681160" cy="2035080"/>
          </a:xfrm>
        </p:grpSpPr>
        <p:sp>
          <p:nvSpPr>
            <p:cNvPr id="987" name="CustomShape 78"/>
            <p:cNvSpPr/>
            <p:nvPr/>
          </p:nvSpPr>
          <p:spPr>
            <a:xfrm>
              <a:off x="8076600" y="849960"/>
              <a:ext cx="560520" cy="560520"/>
            </a:xfrm>
            <a:prstGeom prst="ellipse">
              <a:avLst/>
            </a:prstGeom>
            <a:solidFill>
              <a:schemeClr val="accent1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ct val="80000"/>
                </a:lnSpc>
              </a:pPr>
              <a:r>
                <a:rPr b="0" lang="pt-BR" sz="2000" spc="-1" strike="noStrike" cap="all">
                  <a:solidFill>
                    <a:srgbClr val="ffffff"/>
                  </a:solidFill>
                  <a:latin typeface="DIN Condensed Bold"/>
                  <a:ea typeface="DIN Condensed Bold"/>
                </a:rPr>
                <a:t>s</a:t>
              </a:r>
              <a:r>
                <a:rPr b="0" lang="pt-BR" sz="2000" spc="-1" strike="noStrike" baseline="-5000" cap="all">
                  <a:solidFill>
                    <a:srgbClr val="ffffff"/>
                  </a:solidFill>
                  <a:latin typeface="DIN Condensed Bold"/>
                  <a:ea typeface="DIN Condensed Bold"/>
                </a:rPr>
                <a:t>1</a:t>
              </a:r>
              <a:endParaRPr b="0" lang="pt-BR" sz="2000" spc="-1" strike="noStrike">
                <a:latin typeface="Arial"/>
              </a:endParaRPr>
            </a:p>
          </p:txBody>
        </p:sp>
        <p:sp>
          <p:nvSpPr>
            <p:cNvPr id="988" name="CustomShape 79"/>
            <p:cNvSpPr/>
            <p:nvPr/>
          </p:nvSpPr>
          <p:spPr>
            <a:xfrm>
              <a:off x="10606680" y="849960"/>
              <a:ext cx="560520" cy="560520"/>
            </a:xfrm>
            <a:prstGeom prst="ellipse">
              <a:avLst/>
            </a:prstGeom>
            <a:solidFill>
              <a:schemeClr val="accent1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ct val="80000"/>
                </a:lnSpc>
              </a:pPr>
              <a:r>
                <a:rPr b="0" lang="pt-BR" sz="2000" spc="-1" strike="noStrike" cap="all">
                  <a:solidFill>
                    <a:srgbClr val="ffffff"/>
                  </a:solidFill>
                  <a:latin typeface="DIN Condensed Bold"/>
                  <a:ea typeface="DIN Condensed Bold"/>
                </a:rPr>
                <a:t>s</a:t>
              </a:r>
              <a:r>
                <a:rPr b="0" lang="pt-BR" sz="2000" spc="-1" strike="noStrike" baseline="-5000" cap="all">
                  <a:solidFill>
                    <a:srgbClr val="ffffff"/>
                  </a:solidFill>
                  <a:latin typeface="DIN Condensed Bold"/>
                  <a:ea typeface="DIN Condensed Bold"/>
                </a:rPr>
                <a:t>2</a:t>
              </a:r>
              <a:endParaRPr b="0" lang="pt-BR" sz="2000" spc="-1" strike="noStrike">
                <a:latin typeface="Arial"/>
              </a:endParaRPr>
            </a:p>
          </p:txBody>
        </p:sp>
        <p:sp>
          <p:nvSpPr>
            <p:cNvPr id="989" name="CustomShape 80"/>
            <p:cNvSpPr/>
            <p:nvPr/>
          </p:nvSpPr>
          <p:spPr>
            <a:xfrm>
              <a:off x="8357040" y="1130400"/>
              <a:ext cx="252972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chemeClr val="accent1"/>
              </a:solidFill>
              <a:miter/>
              <a:head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0" name="CustomShape 81"/>
            <p:cNvSpPr/>
            <p:nvPr/>
          </p:nvSpPr>
          <p:spPr>
            <a:xfrm flipH="1">
              <a:off x="8356320" y="1130400"/>
              <a:ext cx="252972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chemeClr val="accent5"/>
              </a:solidFill>
              <a:miter/>
              <a:head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1" name="CustomShape 82"/>
            <p:cNvSpPr/>
            <p:nvPr/>
          </p:nvSpPr>
          <p:spPr>
            <a:xfrm>
              <a:off x="10658160" y="325080"/>
              <a:ext cx="452160" cy="625680"/>
            </a:xfrm>
            <a:custGeom>
              <a:avLst/>
              <a:gdLst/>
              <a:ahLst/>
              <a:rect l="l" t="t" r="r" b="b"/>
              <a:pathLst>
                <a:path w="20152" h="21600">
                  <a:moveTo>
                    <a:pt x="3335" y="21600"/>
                  </a:moveTo>
                  <a:cubicBezTo>
                    <a:pt x="782" y="18829"/>
                    <a:pt x="-419" y="14762"/>
                    <a:pt x="131" y="10751"/>
                  </a:cubicBezTo>
                  <a:cubicBezTo>
                    <a:pt x="976" y="4578"/>
                    <a:pt x="5541" y="27"/>
                    <a:pt x="10914" y="0"/>
                  </a:cubicBezTo>
                  <a:cubicBezTo>
                    <a:pt x="13687" y="292"/>
                    <a:pt x="16239" y="1886"/>
                    <a:pt x="17979" y="4415"/>
                  </a:cubicBezTo>
                  <a:cubicBezTo>
                    <a:pt x="21181" y="9067"/>
                    <a:pt x="20592" y="15159"/>
                    <a:pt x="17848" y="20279"/>
                  </a:cubicBezTo>
                </a:path>
              </a:pathLst>
            </a:custGeom>
            <a:noFill/>
            <a:ln w="25560">
              <a:solidFill>
                <a:schemeClr val="accent1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2" name="CustomShape 83"/>
            <p:cNvSpPr/>
            <p:nvPr/>
          </p:nvSpPr>
          <p:spPr>
            <a:xfrm>
              <a:off x="7745040" y="645480"/>
              <a:ext cx="616320" cy="563760"/>
            </a:xfrm>
            <a:custGeom>
              <a:avLst/>
              <a:gdLst/>
              <a:ahLst/>
              <a:rect l="l" t="t" r="r" b="b"/>
              <a:pathLst>
                <a:path w="20979" h="20994">
                  <a:moveTo>
                    <a:pt x="11874" y="20980"/>
                  </a:moveTo>
                  <a:cubicBezTo>
                    <a:pt x="4974" y="21308"/>
                    <a:pt x="-621" y="15792"/>
                    <a:pt x="55" y="9329"/>
                  </a:cubicBezTo>
                  <a:cubicBezTo>
                    <a:pt x="632" y="3815"/>
                    <a:pt x="5730" y="-292"/>
                    <a:pt x="11615" y="16"/>
                  </a:cubicBezTo>
                  <a:cubicBezTo>
                    <a:pt x="13658" y="-59"/>
                    <a:pt x="15668" y="522"/>
                    <a:pt x="17314" y="1664"/>
                  </a:cubicBezTo>
                  <a:cubicBezTo>
                    <a:pt x="19431" y="3134"/>
                    <a:pt x="20767" y="5393"/>
                    <a:pt x="20979" y="7859"/>
                  </a:cubicBezTo>
                </a:path>
              </a:pathLst>
            </a:custGeom>
            <a:noFill/>
            <a:ln w="25560">
              <a:solidFill>
                <a:schemeClr val="accent1"/>
              </a:solidFill>
              <a:miter/>
              <a:head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3" name="CustomShape 84"/>
            <p:cNvSpPr/>
            <p:nvPr/>
          </p:nvSpPr>
          <p:spPr>
            <a:xfrm>
              <a:off x="7458120" y="727560"/>
              <a:ext cx="19476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200" spc="-1" strike="noStrike">
                  <a:solidFill>
                    <a:srgbClr val="34a5da"/>
                  </a:solidFill>
                  <a:latin typeface="Avenir Next Medium"/>
                  <a:ea typeface="Avenir Next Medium"/>
                </a:rPr>
                <a:t>A</a:t>
              </a:r>
              <a:endParaRPr b="0" lang="pt-BR" sz="1200" spc="-1" strike="noStrike">
                <a:latin typeface="Arial"/>
              </a:endParaRPr>
            </a:p>
          </p:txBody>
        </p:sp>
        <p:sp>
          <p:nvSpPr>
            <p:cNvPr id="994" name="CustomShape 85"/>
            <p:cNvSpPr/>
            <p:nvPr/>
          </p:nvSpPr>
          <p:spPr>
            <a:xfrm>
              <a:off x="10134000" y="278280"/>
              <a:ext cx="19476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200" spc="-1" strike="noStrike">
                  <a:solidFill>
                    <a:srgbClr val="34a5da"/>
                  </a:solidFill>
                  <a:latin typeface="Avenir Next Medium"/>
                  <a:ea typeface="Avenir Next Medium"/>
                </a:rPr>
                <a:t>A</a:t>
              </a:r>
              <a:endParaRPr b="0" lang="pt-BR" sz="1200" spc="-1" strike="noStrike">
                <a:latin typeface="Arial"/>
              </a:endParaRPr>
            </a:p>
          </p:txBody>
        </p:sp>
        <p:sp>
          <p:nvSpPr>
            <p:cNvPr id="995" name="CustomShape 86"/>
            <p:cNvSpPr/>
            <p:nvPr/>
          </p:nvSpPr>
          <p:spPr>
            <a:xfrm>
              <a:off x="8058240" y="1339560"/>
              <a:ext cx="541080" cy="585720"/>
            </a:xfrm>
            <a:custGeom>
              <a:avLst/>
              <a:gdLst/>
              <a:ahLst/>
              <a:rect l="l" t="t" r="r" b="b"/>
              <a:pathLst>
                <a:path w="17825" h="18294">
                  <a:moveTo>
                    <a:pt x="16447" y="0"/>
                  </a:moveTo>
                  <a:cubicBezTo>
                    <a:pt x="21071" y="9659"/>
                    <a:pt x="13263" y="21600"/>
                    <a:pt x="4816" y="17445"/>
                  </a:cubicBezTo>
                  <a:cubicBezTo>
                    <a:pt x="2524" y="16318"/>
                    <a:pt x="790" y="13850"/>
                    <a:pt x="212" y="10799"/>
                  </a:cubicBezTo>
                  <a:cubicBezTo>
                    <a:pt x="-529" y="6890"/>
                    <a:pt x="715" y="2806"/>
                    <a:pt x="3327" y="567"/>
                  </a:cubicBezTo>
                </a:path>
              </a:pathLst>
            </a:custGeom>
            <a:noFill/>
            <a:ln w="255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6" name="CustomShape 87"/>
            <p:cNvSpPr/>
            <p:nvPr/>
          </p:nvSpPr>
          <p:spPr>
            <a:xfrm>
              <a:off x="8829360" y="1779840"/>
              <a:ext cx="18324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2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B</a:t>
              </a:r>
              <a:endParaRPr b="0" lang="pt-BR" sz="1200" spc="-1" strike="noStrike">
                <a:latin typeface="Arial"/>
              </a:endParaRPr>
            </a:p>
          </p:txBody>
        </p:sp>
        <p:sp>
          <p:nvSpPr>
            <p:cNvPr id="997" name="CustomShape 88"/>
            <p:cNvSpPr/>
            <p:nvPr/>
          </p:nvSpPr>
          <p:spPr>
            <a:xfrm>
              <a:off x="12270240" y="685440"/>
              <a:ext cx="560520" cy="560520"/>
            </a:xfrm>
            <a:prstGeom prst="ellipse">
              <a:avLst/>
            </a:prstGeom>
            <a:solidFill>
              <a:schemeClr val="accent1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ct val="80000"/>
                </a:lnSpc>
              </a:pPr>
              <a:r>
                <a:rPr b="0" lang="pt-BR" sz="2000" spc="-1" strike="noStrike" cap="all">
                  <a:solidFill>
                    <a:srgbClr val="ffffff"/>
                  </a:solidFill>
                  <a:latin typeface="DIN Condensed Bold"/>
                  <a:ea typeface="DIN Condensed Bold"/>
                </a:rPr>
                <a:t>T</a:t>
              </a:r>
              <a:endParaRPr b="0" lang="pt-BR" sz="2000" spc="-1" strike="noStrike">
                <a:latin typeface="Arial"/>
              </a:endParaRPr>
            </a:p>
          </p:txBody>
        </p:sp>
        <p:sp>
          <p:nvSpPr>
            <p:cNvPr id="998" name="CustomShape 89"/>
            <p:cNvSpPr/>
            <p:nvPr/>
          </p:nvSpPr>
          <p:spPr>
            <a:xfrm flipV="1">
              <a:off x="10887120" y="965520"/>
              <a:ext cx="1663200" cy="1641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9" name="CustomShape 90"/>
            <p:cNvSpPr/>
            <p:nvPr/>
          </p:nvSpPr>
          <p:spPr>
            <a:xfrm>
              <a:off x="11731680" y="440280"/>
              <a:ext cx="18324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2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B</a:t>
              </a:r>
              <a:endParaRPr b="0" lang="pt-BR" sz="1200" spc="-1" strike="noStrike">
                <a:latin typeface="Arial"/>
              </a:endParaRPr>
            </a:p>
          </p:txBody>
        </p:sp>
        <p:sp>
          <p:nvSpPr>
            <p:cNvPr id="1000" name="CustomShape 91"/>
            <p:cNvSpPr/>
            <p:nvPr/>
          </p:nvSpPr>
          <p:spPr>
            <a:xfrm>
              <a:off x="9436320" y="144360"/>
              <a:ext cx="31896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222222"/>
                  </a:solidFill>
                  <a:latin typeface="Avenir Next Medium"/>
                  <a:ea typeface="Avenir Next Medium"/>
                </a:rPr>
                <a:t>0,5</a:t>
              </a:r>
              <a:endParaRPr b="0" lang="pt-BR" sz="1000" spc="-1" strike="noStrike">
                <a:latin typeface="Arial"/>
              </a:endParaRPr>
            </a:p>
          </p:txBody>
        </p:sp>
        <p:sp>
          <p:nvSpPr>
            <p:cNvPr id="1001" name="CustomShape 92"/>
            <p:cNvSpPr/>
            <p:nvPr/>
          </p:nvSpPr>
          <p:spPr>
            <a:xfrm>
              <a:off x="10735560" y="316440"/>
              <a:ext cx="31896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222222"/>
                  </a:solidFill>
                  <a:latin typeface="Avenir Next Medium"/>
                  <a:ea typeface="Avenir Next Medium"/>
                </a:rPr>
                <a:t>0,5</a:t>
              </a:r>
              <a:endParaRPr b="0" lang="pt-BR" sz="1000" spc="-1" strike="noStrike">
                <a:latin typeface="Arial"/>
              </a:endParaRPr>
            </a:p>
          </p:txBody>
        </p:sp>
        <p:sp>
          <p:nvSpPr>
            <p:cNvPr id="1002" name="CustomShape 93"/>
            <p:cNvSpPr/>
            <p:nvPr/>
          </p:nvSpPr>
          <p:spPr>
            <a:xfrm>
              <a:off x="9538200" y="1616400"/>
              <a:ext cx="31896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222222"/>
                  </a:solidFill>
                  <a:latin typeface="Avenir Next Medium"/>
                  <a:ea typeface="Avenir Next Medium"/>
                </a:rPr>
                <a:t>0,5</a:t>
              </a:r>
              <a:endParaRPr b="0" lang="pt-BR" sz="1000" spc="-1" strike="noStrike">
                <a:latin typeface="Arial"/>
              </a:endParaRPr>
            </a:p>
          </p:txBody>
        </p:sp>
        <p:sp>
          <p:nvSpPr>
            <p:cNvPr id="1003" name="CustomShape 94"/>
            <p:cNvSpPr/>
            <p:nvPr/>
          </p:nvSpPr>
          <p:spPr>
            <a:xfrm>
              <a:off x="8197560" y="1616400"/>
              <a:ext cx="31896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222222"/>
                  </a:solidFill>
                  <a:latin typeface="Avenir Next Medium"/>
                  <a:ea typeface="Avenir Next Medium"/>
                </a:rPr>
                <a:t>0,5</a:t>
              </a:r>
              <a:endParaRPr b="0" lang="pt-BR" sz="1000" spc="-1" strike="noStrike">
                <a:latin typeface="Arial"/>
              </a:endParaRPr>
            </a:p>
          </p:txBody>
        </p:sp>
        <p:sp>
          <p:nvSpPr>
            <p:cNvPr id="1004" name="CustomShape 95"/>
            <p:cNvSpPr/>
            <p:nvPr/>
          </p:nvSpPr>
          <p:spPr>
            <a:xfrm>
              <a:off x="7149600" y="727560"/>
              <a:ext cx="28728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316936"/>
                  </a:solidFill>
                  <a:latin typeface="Avenir Next Medium"/>
                  <a:ea typeface="Avenir Next Medium"/>
                </a:rPr>
                <a:t>+1</a:t>
              </a:r>
              <a:endParaRPr b="0" lang="pt-BR" sz="1000" spc="-1" strike="noStrike">
                <a:latin typeface="Arial"/>
              </a:endParaRPr>
            </a:p>
          </p:txBody>
        </p:sp>
        <p:sp>
          <p:nvSpPr>
            <p:cNvPr id="1005" name="CustomShape 96"/>
            <p:cNvSpPr/>
            <p:nvPr/>
          </p:nvSpPr>
          <p:spPr>
            <a:xfrm>
              <a:off x="7828560" y="1616400"/>
              <a:ext cx="28728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316936"/>
                  </a:solidFill>
                  <a:latin typeface="Avenir Next Medium"/>
                  <a:ea typeface="Avenir Next Medium"/>
                </a:rPr>
                <a:t>+2</a:t>
              </a:r>
              <a:endParaRPr b="0" lang="pt-BR" sz="1000" spc="-1" strike="noStrike">
                <a:latin typeface="Arial"/>
              </a:endParaRPr>
            </a:p>
          </p:txBody>
        </p:sp>
        <p:sp>
          <p:nvSpPr>
            <p:cNvPr id="1006" name="CustomShape 97"/>
            <p:cNvSpPr/>
            <p:nvPr/>
          </p:nvSpPr>
          <p:spPr>
            <a:xfrm>
              <a:off x="9675360" y="1885680"/>
              <a:ext cx="28728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316936"/>
                  </a:solidFill>
                  <a:latin typeface="Avenir Next Medium"/>
                  <a:ea typeface="Avenir Next Medium"/>
                </a:rPr>
                <a:t>+2</a:t>
              </a:r>
              <a:endParaRPr b="0" lang="pt-BR" sz="1000" spc="-1" strike="noStrike">
                <a:latin typeface="Arial"/>
              </a:endParaRPr>
            </a:p>
          </p:txBody>
        </p:sp>
        <p:sp>
          <p:nvSpPr>
            <p:cNvPr id="1007" name="CustomShape 98"/>
            <p:cNvSpPr/>
            <p:nvPr/>
          </p:nvSpPr>
          <p:spPr>
            <a:xfrm>
              <a:off x="9473040" y="555840"/>
              <a:ext cx="28728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316936"/>
                  </a:solidFill>
                  <a:latin typeface="Avenir Next Medium"/>
                  <a:ea typeface="Avenir Next Medium"/>
                </a:rPr>
                <a:t>+1</a:t>
              </a:r>
              <a:endParaRPr b="0" lang="pt-BR" sz="1000" spc="-1" strike="noStrike">
                <a:latin typeface="Arial"/>
              </a:endParaRPr>
            </a:p>
          </p:txBody>
        </p:sp>
        <p:sp>
          <p:nvSpPr>
            <p:cNvPr id="1008" name="CustomShape 99"/>
            <p:cNvSpPr/>
            <p:nvPr/>
          </p:nvSpPr>
          <p:spPr>
            <a:xfrm>
              <a:off x="11693880" y="958680"/>
              <a:ext cx="329040" cy="293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1000" spc="-1" strike="noStrike">
                  <a:solidFill>
                    <a:srgbClr val="316936"/>
                  </a:solidFill>
                  <a:latin typeface="Avenir Next Medium"/>
                  <a:ea typeface="Avenir Next Medium"/>
                </a:rPr>
                <a:t>-10</a:t>
              </a:r>
              <a:endParaRPr b="0" lang="pt-BR" sz="1000" spc="-1" strike="noStrike">
                <a:latin typeface="Arial"/>
              </a:endParaRPr>
            </a:p>
          </p:txBody>
        </p:sp>
      </p:grpSp>
      <p:sp>
        <p:nvSpPr>
          <p:cNvPr id="1009" name="CustomShape 100"/>
          <p:cNvSpPr/>
          <p:nvPr/>
        </p:nvSpPr>
        <p:spPr>
          <a:xfrm>
            <a:off x="6708960" y="7334640"/>
            <a:ext cx="29628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b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1010" name="CustomShape 101"/>
          <p:cNvSpPr/>
          <p:nvPr/>
        </p:nvSpPr>
        <p:spPr>
          <a:xfrm>
            <a:off x="9499680" y="7155360"/>
            <a:ext cx="28872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1011" name="CustomShape 102"/>
          <p:cNvSpPr/>
          <p:nvPr/>
        </p:nvSpPr>
        <p:spPr>
          <a:xfrm>
            <a:off x="10958400" y="7155360"/>
            <a:ext cx="29628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b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1012" name="CustomShape 103"/>
          <p:cNvSpPr/>
          <p:nvPr/>
        </p:nvSpPr>
        <p:spPr>
          <a:xfrm>
            <a:off x="926640" y="5458320"/>
            <a:ext cx="128520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Q</a:t>
            </a:r>
            <a:r>
              <a:rPr b="0" lang="pt-BR" sz="20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2</a:t>
            </a: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=1+2𝛄</a:t>
            </a:r>
            <a:endParaRPr b="0" lang="pt-BR" sz="2000" spc="-1" strike="noStrike">
              <a:latin typeface="Arial"/>
            </a:endParaRPr>
          </a:p>
        </p:txBody>
      </p:sp>
      <p:grpSp>
        <p:nvGrpSpPr>
          <p:cNvPr id="1013" name="Group 104"/>
          <p:cNvGrpSpPr/>
          <p:nvPr/>
        </p:nvGrpSpPr>
        <p:grpSpPr>
          <a:xfrm>
            <a:off x="11196720" y="8844480"/>
            <a:ext cx="892080" cy="569520"/>
            <a:chOff x="11196720" y="8844480"/>
            <a:chExt cx="892080" cy="569520"/>
          </a:xfrm>
        </p:grpSpPr>
        <p:sp>
          <p:nvSpPr>
            <p:cNvPr id="1014" name="CustomShape 105"/>
            <p:cNvSpPr/>
            <p:nvPr/>
          </p:nvSpPr>
          <p:spPr>
            <a:xfrm>
              <a:off x="11309760" y="8862840"/>
              <a:ext cx="666000" cy="532800"/>
            </a:xfrm>
            <a:prstGeom prst="rect">
              <a:avLst/>
            </a:prstGeom>
            <a:solidFill>
              <a:schemeClr val="accent4">
                <a:hueOff val="414058"/>
                <a:satOff val="2144"/>
                <a:lumOff val="10379"/>
              </a:schemeClr>
            </a:solidFill>
            <a:ln w="1908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5" name="CustomShape 106"/>
            <p:cNvSpPr/>
            <p:nvPr/>
          </p:nvSpPr>
          <p:spPr>
            <a:xfrm>
              <a:off x="11196720" y="8844480"/>
              <a:ext cx="892080" cy="56952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pt-BR" sz="1800" spc="-1" strike="noStrike">
                  <a:solidFill>
                    <a:srgbClr val="000000"/>
                  </a:solidFill>
                  <a:latin typeface="Arial"/>
                  <a:ea typeface="Arial"/>
                </a:rPr>
                <a:t>2-10𝛄</a:t>
              </a:r>
              <a:endParaRPr b="0" lang="pt-BR" sz="1800" spc="-1" strike="noStrike">
                <a:latin typeface="Arial"/>
              </a:endParaRPr>
            </a:p>
          </p:txBody>
        </p:sp>
      </p:grpSp>
      <p:sp>
        <p:nvSpPr>
          <p:cNvPr id="1016" name="CustomShape 107"/>
          <p:cNvSpPr/>
          <p:nvPr/>
        </p:nvSpPr>
        <p:spPr>
          <a:xfrm>
            <a:off x="7885800" y="5516280"/>
            <a:ext cx="359100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Q</a:t>
            </a:r>
            <a:r>
              <a:rPr b="0" lang="pt-BR" sz="20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2</a:t>
            </a: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=(2+2𝛄+2+𝛄)/2=2+1.5𝛄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017" name="CustomShape 108"/>
          <p:cNvSpPr/>
          <p:nvPr/>
        </p:nvSpPr>
        <p:spPr>
          <a:xfrm>
            <a:off x="5478840" y="3846240"/>
            <a:ext cx="150156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V</a:t>
            </a:r>
            <a:r>
              <a:rPr b="0" lang="pt-BR" sz="20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2</a:t>
            </a: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=2+1.5𝛄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018" name="CustomShape 109"/>
          <p:cNvSpPr/>
          <p:nvPr/>
        </p:nvSpPr>
        <p:spPr>
          <a:xfrm>
            <a:off x="458640" y="3333960"/>
            <a:ext cx="883080" cy="559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30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k=2</a:t>
            </a:r>
            <a:endParaRPr b="0" lang="pt-BR" sz="3000" spc="-1" strike="noStrike">
              <a:latin typeface="Arial"/>
            </a:endParaRPr>
          </a:p>
        </p:txBody>
      </p:sp>
      <p:sp>
        <p:nvSpPr>
          <p:cNvPr id="1019" name="CustomShape 110"/>
          <p:cNvSpPr/>
          <p:nvPr/>
        </p:nvSpPr>
        <p:spPr>
          <a:xfrm>
            <a:off x="10835280" y="3333960"/>
            <a:ext cx="2045880" cy="559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30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|V</a:t>
            </a:r>
            <a:r>
              <a:rPr b="0" lang="pt-BR" sz="3000" spc="-1" strike="noStrike" baseline="-5000">
                <a:solidFill>
                  <a:srgbClr val="838787"/>
                </a:solidFill>
                <a:latin typeface="Avenir Next Medium"/>
                <a:ea typeface="Avenir Next Medium"/>
              </a:rPr>
              <a:t>2</a:t>
            </a:r>
            <a:r>
              <a:rPr b="0" lang="pt-BR" sz="30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-V</a:t>
            </a:r>
            <a:r>
              <a:rPr b="0" lang="pt-BR" sz="3000" spc="-1" strike="noStrike" baseline="-5000">
                <a:solidFill>
                  <a:srgbClr val="838787"/>
                </a:solidFill>
                <a:latin typeface="Avenir Next Medium"/>
                <a:ea typeface="Avenir Next Medium"/>
              </a:rPr>
              <a:t>1</a:t>
            </a:r>
            <a:r>
              <a:rPr b="0" lang="pt-BR" sz="30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|=2𝛄</a:t>
            </a:r>
            <a:endParaRPr b="0" lang="pt-BR" sz="3000" spc="-1" strike="noStrike">
              <a:latin typeface="Arial"/>
            </a:endParaRPr>
          </a:p>
        </p:txBody>
      </p:sp>
      <p:sp>
        <p:nvSpPr>
          <p:cNvPr id="1020" name="CustomShape 111"/>
          <p:cNvSpPr/>
          <p:nvPr/>
        </p:nvSpPr>
        <p:spPr>
          <a:xfrm>
            <a:off x="10074240" y="6356160"/>
            <a:ext cx="61632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2+𝛄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021" name="CustomShape 112"/>
          <p:cNvSpPr/>
          <p:nvPr/>
        </p:nvSpPr>
        <p:spPr>
          <a:xfrm>
            <a:off x="5807880" y="6356160"/>
            <a:ext cx="77796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2+2𝛄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022" name="CustomShape 113"/>
          <p:cNvSpPr/>
          <p:nvPr/>
        </p:nvSpPr>
        <p:spPr>
          <a:xfrm>
            <a:off x="731880" y="6723720"/>
            <a:ext cx="77796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1+2𝛄</a:t>
            </a:r>
            <a:endParaRPr b="0" lang="pt-BR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TextShape 1"/>
          <p:cNvSpPr txBox="1"/>
          <p:nvPr/>
        </p:nvSpPr>
        <p:spPr>
          <a:xfrm>
            <a:off x="406440" y="1905120"/>
            <a:ext cx="12191760" cy="61084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Cada vez que aumentamos </a:t>
            </a:r>
            <a:r>
              <a:rPr b="0" i="1" lang="pt-BR" sz="3400" spc="-1" strike="noStrike">
                <a:solidFill>
                  <a:srgbClr val="222222"/>
                </a:solidFill>
                <a:latin typeface="Avenir Next Regular"/>
                <a:ea typeface="Avenir Next Regular"/>
              </a:rPr>
              <a:t>k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, busca reinicia do zero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Tamanho da árvore cresce exponencialmente com </a:t>
            </a:r>
            <a:r>
              <a:rPr b="0" i="1" lang="pt-BR" sz="3400" spc="-1" strike="noStrike">
                <a:solidFill>
                  <a:srgbClr val="222222"/>
                </a:solidFill>
                <a:latin typeface="Avenir Next Regular"/>
                <a:ea typeface="Avenir Next Regular"/>
              </a:rPr>
              <a:t>k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>
              <a:lnSpc>
                <a:spcPct val="100000"/>
              </a:lnSpc>
              <a:spcBef>
                <a:spcPts val="2801"/>
              </a:spcBef>
            </a:pP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Podemos reaproveitar computações?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024" name="TextShape 2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iteração de valor em árvores expectimax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extShape 1"/>
          <p:cNvSpPr txBox="1"/>
          <p:nvPr/>
        </p:nvSpPr>
        <p:spPr>
          <a:xfrm>
            <a:off x="406440" y="2413080"/>
            <a:ext cx="12191760" cy="1569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Permite calcular V</a:t>
            </a:r>
            <a:r>
              <a:rPr b="0" lang="pt-BR" sz="3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k+1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a partir de V</a:t>
            </a:r>
            <a:r>
              <a:rPr b="0" lang="pt-BR" sz="3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k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026" name="TextShape 2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princípio da otimAlidade para horizonte finito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pic>
        <p:nvPicPr>
          <p:cNvPr id="1027" name="Image" descr="Image"/>
          <p:cNvPicPr/>
          <p:nvPr/>
        </p:nvPicPr>
        <p:blipFill>
          <a:blip r:embed="rId1"/>
          <a:stretch/>
        </p:blipFill>
        <p:spPr>
          <a:xfrm>
            <a:off x="1486080" y="4621680"/>
            <a:ext cx="10032480" cy="311112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Shape 1"/>
          <p:cNvSpPr txBox="1"/>
          <p:nvPr/>
        </p:nvSpPr>
        <p:spPr>
          <a:xfrm>
            <a:off x="406440" y="2286000"/>
            <a:ext cx="12191760" cy="14392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Compute V</a:t>
            </a:r>
            <a:r>
              <a:rPr b="0" lang="pt-BR" sz="3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k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para k=0,1,2,…,K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029" name="TextShape 2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Iteração de valor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1030" name="CustomShape 3"/>
          <p:cNvSpPr/>
          <p:nvPr/>
        </p:nvSpPr>
        <p:spPr>
          <a:xfrm>
            <a:off x="1507680" y="586224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31" name="CustomShape 4"/>
          <p:cNvSpPr/>
          <p:nvPr/>
        </p:nvSpPr>
        <p:spPr>
          <a:xfrm>
            <a:off x="7929000" y="586224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32" name="CustomShape 5"/>
          <p:cNvSpPr/>
          <p:nvPr/>
        </p:nvSpPr>
        <p:spPr>
          <a:xfrm>
            <a:off x="4969440" y="4288320"/>
            <a:ext cx="3121560" cy="1736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33" name="CustomShape 6"/>
          <p:cNvSpPr/>
          <p:nvPr/>
        </p:nvSpPr>
        <p:spPr>
          <a:xfrm flipH="1">
            <a:off x="1670400" y="4288320"/>
            <a:ext cx="3299040" cy="1736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34" name="CustomShape 7"/>
          <p:cNvSpPr/>
          <p:nvPr/>
        </p:nvSpPr>
        <p:spPr>
          <a:xfrm flipH="1">
            <a:off x="6120720" y="6024960"/>
            <a:ext cx="1969560" cy="1115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35" name="CustomShape 8"/>
          <p:cNvSpPr/>
          <p:nvPr/>
        </p:nvSpPr>
        <p:spPr>
          <a:xfrm>
            <a:off x="8249400" y="6101280"/>
            <a:ext cx="2162160" cy="1044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36" name="CustomShape 9"/>
          <p:cNvSpPr/>
          <p:nvPr/>
        </p:nvSpPr>
        <p:spPr>
          <a:xfrm>
            <a:off x="1670400" y="6024960"/>
            <a:ext cx="360" cy="1115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37" name="CustomShape 10"/>
          <p:cNvSpPr/>
          <p:nvPr/>
        </p:nvSpPr>
        <p:spPr>
          <a:xfrm>
            <a:off x="434520" y="789372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38" name="CustomShape 11"/>
          <p:cNvSpPr/>
          <p:nvPr/>
        </p:nvSpPr>
        <p:spPr>
          <a:xfrm>
            <a:off x="2584440" y="789372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39" name="CustomShape 12"/>
          <p:cNvSpPr/>
          <p:nvPr/>
        </p:nvSpPr>
        <p:spPr>
          <a:xfrm>
            <a:off x="1655280" y="7142400"/>
            <a:ext cx="956880" cy="800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40" name="CustomShape 13"/>
          <p:cNvSpPr/>
          <p:nvPr/>
        </p:nvSpPr>
        <p:spPr>
          <a:xfrm>
            <a:off x="729720" y="7142400"/>
            <a:ext cx="925200" cy="798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41" name="CustomShape 14"/>
          <p:cNvSpPr/>
          <p:nvPr/>
        </p:nvSpPr>
        <p:spPr>
          <a:xfrm flipH="1">
            <a:off x="2334960" y="8056080"/>
            <a:ext cx="410760" cy="939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42" name="CustomShape 15"/>
          <p:cNvSpPr/>
          <p:nvPr/>
        </p:nvSpPr>
        <p:spPr>
          <a:xfrm>
            <a:off x="2746800" y="8056080"/>
            <a:ext cx="386280" cy="934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43" name="CustomShape 16"/>
          <p:cNvSpPr/>
          <p:nvPr/>
        </p:nvSpPr>
        <p:spPr>
          <a:xfrm flipH="1">
            <a:off x="595800" y="8056080"/>
            <a:ext cx="720" cy="968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44" name="CustomShape 17"/>
          <p:cNvSpPr/>
          <p:nvPr/>
        </p:nvSpPr>
        <p:spPr>
          <a:xfrm>
            <a:off x="4807080" y="789372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45" name="Line 18"/>
          <p:cNvSpPr/>
          <p:nvPr/>
        </p:nvSpPr>
        <p:spPr>
          <a:xfrm flipH="1">
            <a:off x="5084280" y="7207200"/>
            <a:ext cx="957600" cy="733680"/>
          </a:xfrm>
          <a:prstGeom prst="line">
            <a:avLst/>
          </a:prstGeom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46" name="CustomShape 19"/>
          <p:cNvSpPr/>
          <p:nvPr/>
        </p:nvSpPr>
        <p:spPr>
          <a:xfrm>
            <a:off x="4969440" y="8056080"/>
            <a:ext cx="16200" cy="981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47" name="CustomShape 20"/>
          <p:cNvSpPr/>
          <p:nvPr/>
        </p:nvSpPr>
        <p:spPr>
          <a:xfrm>
            <a:off x="6973560" y="789372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48" name="CustomShape 21"/>
          <p:cNvSpPr/>
          <p:nvPr/>
        </p:nvSpPr>
        <p:spPr>
          <a:xfrm>
            <a:off x="6044400" y="7143120"/>
            <a:ext cx="956520" cy="799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49" name="CustomShape 22"/>
          <p:cNvSpPr/>
          <p:nvPr/>
        </p:nvSpPr>
        <p:spPr>
          <a:xfrm flipH="1">
            <a:off x="6727680" y="8056080"/>
            <a:ext cx="407160" cy="963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50" name="CustomShape 23"/>
          <p:cNvSpPr/>
          <p:nvPr/>
        </p:nvSpPr>
        <p:spPr>
          <a:xfrm>
            <a:off x="7135920" y="8056080"/>
            <a:ext cx="378000" cy="946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51" name="CustomShape 24"/>
          <p:cNvSpPr/>
          <p:nvPr/>
        </p:nvSpPr>
        <p:spPr>
          <a:xfrm>
            <a:off x="9168120" y="789300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52" name="CustomShape 25"/>
          <p:cNvSpPr/>
          <p:nvPr/>
        </p:nvSpPr>
        <p:spPr>
          <a:xfrm>
            <a:off x="9464760" y="7145280"/>
            <a:ext cx="946800" cy="796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53" name="CustomShape 26"/>
          <p:cNvSpPr/>
          <p:nvPr/>
        </p:nvSpPr>
        <p:spPr>
          <a:xfrm flipH="1">
            <a:off x="9008640" y="8055360"/>
            <a:ext cx="320760" cy="993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54" name="CustomShape 27"/>
          <p:cNvSpPr/>
          <p:nvPr/>
        </p:nvSpPr>
        <p:spPr>
          <a:xfrm>
            <a:off x="9330480" y="8055360"/>
            <a:ext cx="428760" cy="994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55" name="CustomShape 28"/>
          <p:cNvSpPr/>
          <p:nvPr/>
        </p:nvSpPr>
        <p:spPr>
          <a:xfrm>
            <a:off x="11480400" y="789372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56" name="CustomShape 29"/>
          <p:cNvSpPr/>
          <p:nvPr/>
        </p:nvSpPr>
        <p:spPr>
          <a:xfrm>
            <a:off x="10411920" y="7145280"/>
            <a:ext cx="1089720" cy="806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57" name="Line 30"/>
          <p:cNvSpPr/>
          <p:nvPr/>
        </p:nvSpPr>
        <p:spPr>
          <a:xfrm>
            <a:off x="11642760" y="8218440"/>
            <a:ext cx="8280" cy="649440"/>
          </a:xfrm>
          <a:prstGeom prst="line">
            <a:avLst/>
          </a:prstGeom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58" name="CustomShape 31"/>
          <p:cNvSpPr/>
          <p:nvPr/>
        </p:nvSpPr>
        <p:spPr>
          <a:xfrm>
            <a:off x="4696200" y="399672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59" name="CustomShape 32"/>
          <p:cNvSpPr/>
          <p:nvPr/>
        </p:nvSpPr>
        <p:spPr>
          <a:xfrm>
            <a:off x="1396800" y="684900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60" name="CustomShape 33"/>
          <p:cNvSpPr/>
          <p:nvPr/>
        </p:nvSpPr>
        <p:spPr>
          <a:xfrm>
            <a:off x="5847840" y="684900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61" name="CustomShape 34"/>
          <p:cNvSpPr/>
          <p:nvPr/>
        </p:nvSpPr>
        <p:spPr>
          <a:xfrm>
            <a:off x="10109160" y="684900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62" name="CustomShape 35"/>
          <p:cNvSpPr/>
          <p:nvPr/>
        </p:nvSpPr>
        <p:spPr>
          <a:xfrm>
            <a:off x="5157000" y="381564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1063" name="CustomShape 36"/>
          <p:cNvSpPr/>
          <p:nvPr/>
        </p:nvSpPr>
        <p:spPr>
          <a:xfrm>
            <a:off x="1874160" y="669312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1064" name="CustomShape 37"/>
          <p:cNvSpPr/>
          <p:nvPr/>
        </p:nvSpPr>
        <p:spPr>
          <a:xfrm>
            <a:off x="857520" y="875124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1065" name="CustomShape 38"/>
          <p:cNvSpPr/>
          <p:nvPr/>
        </p:nvSpPr>
        <p:spPr>
          <a:xfrm>
            <a:off x="1640520" y="875124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1066" name="CustomShape 39"/>
          <p:cNvSpPr/>
          <p:nvPr/>
        </p:nvSpPr>
        <p:spPr>
          <a:xfrm>
            <a:off x="10530360" y="666756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2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1067" name="CustomShape 40"/>
          <p:cNvSpPr/>
          <p:nvPr/>
        </p:nvSpPr>
        <p:spPr>
          <a:xfrm>
            <a:off x="11988720" y="8865360"/>
            <a:ext cx="28728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T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1068" name="CustomShape 41"/>
          <p:cNvSpPr/>
          <p:nvPr/>
        </p:nvSpPr>
        <p:spPr>
          <a:xfrm>
            <a:off x="5596560" y="666396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1069" name="CustomShape 42"/>
          <p:cNvSpPr/>
          <p:nvPr/>
        </p:nvSpPr>
        <p:spPr>
          <a:xfrm>
            <a:off x="5233320" y="881460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1070" name="CustomShape 43"/>
          <p:cNvSpPr/>
          <p:nvPr/>
        </p:nvSpPr>
        <p:spPr>
          <a:xfrm>
            <a:off x="6077520" y="881460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1071" name="CustomShape 44"/>
          <p:cNvSpPr/>
          <p:nvPr/>
        </p:nvSpPr>
        <p:spPr>
          <a:xfrm>
            <a:off x="7797240" y="880200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2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1072" name="CustomShape 45"/>
          <p:cNvSpPr/>
          <p:nvPr/>
        </p:nvSpPr>
        <p:spPr>
          <a:xfrm>
            <a:off x="8386920" y="881460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1073" name="CustomShape 46"/>
          <p:cNvSpPr/>
          <p:nvPr/>
        </p:nvSpPr>
        <p:spPr>
          <a:xfrm>
            <a:off x="10020240" y="881460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2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1074" name="CustomShape 47"/>
          <p:cNvSpPr/>
          <p:nvPr/>
        </p:nvSpPr>
        <p:spPr>
          <a:xfrm>
            <a:off x="3458160" y="873684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2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1075" name="CustomShape 48"/>
          <p:cNvSpPr/>
          <p:nvPr/>
        </p:nvSpPr>
        <p:spPr>
          <a:xfrm>
            <a:off x="3017880" y="4704120"/>
            <a:ext cx="28872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1076" name="CustomShape 49"/>
          <p:cNvSpPr/>
          <p:nvPr/>
        </p:nvSpPr>
        <p:spPr>
          <a:xfrm>
            <a:off x="6417720" y="4640400"/>
            <a:ext cx="29628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b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1077" name="CustomShape 50"/>
          <p:cNvSpPr/>
          <p:nvPr/>
        </p:nvSpPr>
        <p:spPr>
          <a:xfrm>
            <a:off x="853920" y="7155360"/>
            <a:ext cx="28872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1078" name="CustomShape 51"/>
          <p:cNvSpPr/>
          <p:nvPr/>
        </p:nvSpPr>
        <p:spPr>
          <a:xfrm>
            <a:off x="2130120" y="7155360"/>
            <a:ext cx="29628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b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1079" name="CustomShape 52"/>
          <p:cNvSpPr/>
          <p:nvPr/>
        </p:nvSpPr>
        <p:spPr>
          <a:xfrm>
            <a:off x="5275080" y="7155360"/>
            <a:ext cx="28872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</a:t>
            </a:r>
            <a:endParaRPr b="0" lang="pt-BR" sz="2400" spc="-1" strike="noStrike">
              <a:latin typeface="Arial"/>
            </a:endParaRPr>
          </a:p>
        </p:txBody>
      </p:sp>
      <p:grpSp>
        <p:nvGrpSpPr>
          <p:cNvPr id="1080" name="Group 53"/>
          <p:cNvGrpSpPr/>
          <p:nvPr/>
        </p:nvGrpSpPr>
        <p:grpSpPr>
          <a:xfrm>
            <a:off x="761400" y="6398640"/>
            <a:ext cx="10941840" cy="439920"/>
            <a:chOff x="761400" y="6398640"/>
            <a:chExt cx="10941840" cy="439920"/>
          </a:xfrm>
        </p:grpSpPr>
        <p:sp>
          <p:nvSpPr>
            <p:cNvPr id="1081" name="CustomShape 54"/>
            <p:cNvSpPr/>
            <p:nvPr/>
          </p:nvSpPr>
          <p:spPr>
            <a:xfrm>
              <a:off x="9907560" y="6398640"/>
              <a:ext cx="1795680" cy="4071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20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V</a:t>
              </a:r>
              <a:r>
                <a:rPr b="0" lang="pt-BR" sz="2000" spc="-1" strike="noStrike" baseline="-5000">
                  <a:solidFill>
                    <a:srgbClr val="e42832"/>
                  </a:solidFill>
                  <a:latin typeface="Avenir Next Medium"/>
                  <a:ea typeface="Avenir Next Medium"/>
                </a:rPr>
                <a:t>1</a:t>
              </a:r>
              <a:r>
                <a:rPr b="0" lang="pt-BR" sz="20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=1+𝛄0 = 1</a:t>
              </a:r>
              <a:endParaRPr b="0" lang="pt-BR" sz="2000" spc="-1" strike="noStrike">
                <a:latin typeface="Arial"/>
              </a:endParaRPr>
            </a:p>
          </p:txBody>
        </p:sp>
        <p:sp>
          <p:nvSpPr>
            <p:cNvPr id="1082" name="CustomShape 55"/>
            <p:cNvSpPr/>
            <p:nvPr/>
          </p:nvSpPr>
          <p:spPr>
            <a:xfrm>
              <a:off x="5110920" y="6398640"/>
              <a:ext cx="1795680" cy="4071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20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V</a:t>
              </a:r>
              <a:r>
                <a:rPr b="0" lang="pt-BR" sz="2000" spc="-1" strike="noStrike" baseline="-5000">
                  <a:solidFill>
                    <a:srgbClr val="e42832"/>
                  </a:solidFill>
                  <a:latin typeface="Avenir Next Medium"/>
                  <a:ea typeface="Avenir Next Medium"/>
                </a:rPr>
                <a:t>1</a:t>
              </a:r>
              <a:r>
                <a:rPr b="0" lang="pt-BR" sz="20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=2+𝛄0 = 2</a:t>
              </a:r>
              <a:endParaRPr b="0" lang="pt-BR" sz="2000" spc="-1" strike="noStrike">
                <a:latin typeface="Arial"/>
              </a:endParaRPr>
            </a:p>
          </p:txBody>
        </p:sp>
        <p:sp>
          <p:nvSpPr>
            <p:cNvPr id="1083" name="CustomShape 56"/>
            <p:cNvSpPr/>
            <p:nvPr/>
          </p:nvSpPr>
          <p:spPr>
            <a:xfrm>
              <a:off x="761400" y="6431400"/>
              <a:ext cx="744120" cy="4071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20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V</a:t>
              </a:r>
              <a:r>
                <a:rPr b="0" lang="pt-BR" sz="2000" spc="-1" strike="noStrike" baseline="-5000">
                  <a:solidFill>
                    <a:srgbClr val="e42832"/>
                  </a:solidFill>
                  <a:latin typeface="Avenir Next Medium"/>
                  <a:ea typeface="Avenir Next Medium"/>
                </a:rPr>
                <a:t>1</a:t>
              </a:r>
              <a:r>
                <a:rPr b="0" lang="pt-BR" sz="20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=2</a:t>
              </a:r>
              <a:endParaRPr b="0" lang="pt-BR" sz="2000" spc="-1" strike="noStrike">
                <a:latin typeface="Arial"/>
              </a:endParaRPr>
            </a:p>
          </p:txBody>
        </p:sp>
      </p:grpSp>
      <p:sp>
        <p:nvSpPr>
          <p:cNvPr id="1084" name="CustomShape 57"/>
          <p:cNvSpPr/>
          <p:nvPr/>
        </p:nvSpPr>
        <p:spPr>
          <a:xfrm>
            <a:off x="9505800" y="8847360"/>
            <a:ext cx="507600" cy="406080"/>
          </a:xfrm>
          <a:prstGeom prst="rect">
            <a:avLst/>
          </a:prstGeom>
          <a:solidFill>
            <a:schemeClr val="accent4">
              <a:hueOff val="414058"/>
              <a:satOff val="2144"/>
              <a:lumOff val="10379"/>
            </a:schemeClr>
          </a:solidFill>
          <a:ln w="1908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85" name="CustomShape 58"/>
          <p:cNvSpPr/>
          <p:nvPr/>
        </p:nvSpPr>
        <p:spPr>
          <a:xfrm>
            <a:off x="8755560" y="8845920"/>
            <a:ext cx="507600" cy="406080"/>
          </a:xfrm>
          <a:prstGeom prst="rect">
            <a:avLst/>
          </a:prstGeom>
          <a:solidFill>
            <a:schemeClr val="accent4">
              <a:hueOff val="414058"/>
              <a:satOff val="2144"/>
              <a:lumOff val="10379"/>
            </a:schemeClr>
          </a:solidFill>
          <a:ln w="1908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86" name="CustomShape 59"/>
          <p:cNvSpPr/>
          <p:nvPr/>
        </p:nvSpPr>
        <p:spPr>
          <a:xfrm>
            <a:off x="7260480" y="8799120"/>
            <a:ext cx="507600" cy="406080"/>
          </a:xfrm>
          <a:prstGeom prst="rect">
            <a:avLst/>
          </a:prstGeom>
          <a:solidFill>
            <a:schemeClr val="accent4">
              <a:hueOff val="414058"/>
              <a:satOff val="2144"/>
              <a:lumOff val="10379"/>
            </a:schemeClr>
          </a:solidFill>
          <a:ln w="1908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87" name="CustomShape 60"/>
          <p:cNvSpPr/>
          <p:nvPr/>
        </p:nvSpPr>
        <p:spPr>
          <a:xfrm>
            <a:off x="6474240" y="8816400"/>
            <a:ext cx="507600" cy="406080"/>
          </a:xfrm>
          <a:prstGeom prst="rect">
            <a:avLst/>
          </a:prstGeom>
          <a:solidFill>
            <a:schemeClr val="accent4">
              <a:hueOff val="414058"/>
              <a:satOff val="2144"/>
              <a:lumOff val="10379"/>
            </a:schemeClr>
          </a:solidFill>
          <a:ln w="1908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88" name="CustomShape 61"/>
          <p:cNvSpPr/>
          <p:nvPr/>
        </p:nvSpPr>
        <p:spPr>
          <a:xfrm>
            <a:off x="4732200" y="8834760"/>
            <a:ext cx="507600" cy="406080"/>
          </a:xfrm>
          <a:prstGeom prst="rect">
            <a:avLst/>
          </a:prstGeom>
          <a:solidFill>
            <a:schemeClr val="accent4">
              <a:hueOff val="414058"/>
              <a:satOff val="2144"/>
              <a:lumOff val="10379"/>
            </a:schemeClr>
          </a:solidFill>
          <a:ln w="1908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89" name="CustomShape 62"/>
          <p:cNvSpPr/>
          <p:nvPr/>
        </p:nvSpPr>
        <p:spPr>
          <a:xfrm>
            <a:off x="2879640" y="8788320"/>
            <a:ext cx="507600" cy="406080"/>
          </a:xfrm>
          <a:prstGeom prst="rect">
            <a:avLst/>
          </a:prstGeom>
          <a:solidFill>
            <a:schemeClr val="accent4">
              <a:hueOff val="414058"/>
              <a:satOff val="2144"/>
              <a:lumOff val="10379"/>
            </a:schemeClr>
          </a:solidFill>
          <a:ln w="1908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90" name="CustomShape 63"/>
          <p:cNvSpPr/>
          <p:nvPr/>
        </p:nvSpPr>
        <p:spPr>
          <a:xfrm>
            <a:off x="2081880" y="8792640"/>
            <a:ext cx="507600" cy="406080"/>
          </a:xfrm>
          <a:prstGeom prst="rect">
            <a:avLst/>
          </a:prstGeom>
          <a:solidFill>
            <a:schemeClr val="accent4">
              <a:hueOff val="414058"/>
              <a:satOff val="2144"/>
              <a:lumOff val="10379"/>
            </a:schemeClr>
          </a:solidFill>
          <a:ln w="1908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91" name="CustomShape 64"/>
          <p:cNvSpPr/>
          <p:nvPr/>
        </p:nvSpPr>
        <p:spPr>
          <a:xfrm>
            <a:off x="342000" y="8822160"/>
            <a:ext cx="507600" cy="406080"/>
          </a:xfrm>
          <a:prstGeom prst="rect">
            <a:avLst/>
          </a:prstGeom>
          <a:solidFill>
            <a:schemeClr val="accent4">
              <a:hueOff val="414058"/>
              <a:satOff val="2144"/>
              <a:lumOff val="10379"/>
            </a:schemeClr>
          </a:solidFill>
          <a:ln w="1908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92" name="CustomShape 65"/>
          <p:cNvSpPr/>
          <p:nvPr/>
        </p:nvSpPr>
        <p:spPr>
          <a:xfrm>
            <a:off x="11296080" y="9296640"/>
            <a:ext cx="74412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V</a:t>
            </a:r>
            <a:r>
              <a:rPr b="0" lang="pt-BR" sz="20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0</a:t>
            </a: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=0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093" name="CustomShape 66"/>
          <p:cNvSpPr/>
          <p:nvPr/>
        </p:nvSpPr>
        <p:spPr>
          <a:xfrm>
            <a:off x="9456480" y="9284040"/>
            <a:ext cx="74412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V</a:t>
            </a:r>
            <a:r>
              <a:rPr b="0" lang="pt-BR" sz="20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0</a:t>
            </a: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=0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094" name="CustomShape 67"/>
          <p:cNvSpPr/>
          <p:nvPr/>
        </p:nvSpPr>
        <p:spPr>
          <a:xfrm>
            <a:off x="8610480" y="9271080"/>
            <a:ext cx="74412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V</a:t>
            </a:r>
            <a:r>
              <a:rPr b="0" lang="pt-BR" sz="20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0</a:t>
            </a: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=0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095" name="CustomShape 68"/>
          <p:cNvSpPr/>
          <p:nvPr/>
        </p:nvSpPr>
        <p:spPr>
          <a:xfrm>
            <a:off x="4587480" y="9271080"/>
            <a:ext cx="74412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V</a:t>
            </a:r>
            <a:r>
              <a:rPr b="0" lang="pt-BR" sz="20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0</a:t>
            </a: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=0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096" name="CustomShape 69"/>
          <p:cNvSpPr/>
          <p:nvPr/>
        </p:nvSpPr>
        <p:spPr>
          <a:xfrm>
            <a:off x="2761200" y="9233280"/>
            <a:ext cx="74412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V</a:t>
            </a:r>
            <a:r>
              <a:rPr b="0" lang="pt-BR" sz="20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0</a:t>
            </a: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=0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097" name="CustomShape 70"/>
          <p:cNvSpPr/>
          <p:nvPr/>
        </p:nvSpPr>
        <p:spPr>
          <a:xfrm>
            <a:off x="1968120" y="9220320"/>
            <a:ext cx="74412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V</a:t>
            </a:r>
            <a:r>
              <a:rPr b="0" lang="pt-BR" sz="20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0</a:t>
            </a: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=0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098" name="CustomShape 71"/>
          <p:cNvSpPr/>
          <p:nvPr/>
        </p:nvSpPr>
        <p:spPr>
          <a:xfrm>
            <a:off x="235080" y="9258480"/>
            <a:ext cx="74412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V</a:t>
            </a:r>
            <a:r>
              <a:rPr b="0" lang="pt-BR" sz="20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0</a:t>
            </a: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=0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099" name="CustomShape 72"/>
          <p:cNvSpPr/>
          <p:nvPr/>
        </p:nvSpPr>
        <p:spPr>
          <a:xfrm>
            <a:off x="7155360" y="9233280"/>
            <a:ext cx="74412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V</a:t>
            </a:r>
            <a:r>
              <a:rPr b="0" lang="pt-BR" sz="20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0</a:t>
            </a: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=0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100" name="CustomShape 73"/>
          <p:cNvSpPr/>
          <p:nvPr/>
        </p:nvSpPr>
        <p:spPr>
          <a:xfrm>
            <a:off x="6360120" y="9245880"/>
            <a:ext cx="74412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V</a:t>
            </a:r>
            <a:r>
              <a:rPr b="0" lang="pt-BR" sz="20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0</a:t>
            </a: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=0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101" name="CustomShape 74"/>
          <p:cNvSpPr/>
          <p:nvPr/>
        </p:nvSpPr>
        <p:spPr>
          <a:xfrm>
            <a:off x="6708960" y="7334640"/>
            <a:ext cx="29628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b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1102" name="CustomShape 75"/>
          <p:cNvSpPr/>
          <p:nvPr/>
        </p:nvSpPr>
        <p:spPr>
          <a:xfrm>
            <a:off x="9499680" y="7155360"/>
            <a:ext cx="28872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1103" name="CustomShape 76"/>
          <p:cNvSpPr/>
          <p:nvPr/>
        </p:nvSpPr>
        <p:spPr>
          <a:xfrm>
            <a:off x="10958400" y="7155360"/>
            <a:ext cx="29628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b</a:t>
            </a:r>
            <a:endParaRPr b="0" lang="pt-BR" sz="2400" spc="-1" strike="noStrike">
              <a:latin typeface="Arial"/>
            </a:endParaRPr>
          </a:p>
        </p:txBody>
      </p:sp>
      <p:grpSp>
        <p:nvGrpSpPr>
          <p:cNvPr id="1104" name="Group 77"/>
          <p:cNvGrpSpPr/>
          <p:nvPr/>
        </p:nvGrpSpPr>
        <p:grpSpPr>
          <a:xfrm>
            <a:off x="44280" y="7454160"/>
            <a:ext cx="12679560" cy="531720"/>
            <a:chOff x="44280" y="7454160"/>
            <a:chExt cx="12679560" cy="531720"/>
          </a:xfrm>
        </p:grpSpPr>
        <p:sp>
          <p:nvSpPr>
            <p:cNvPr id="1105" name="CustomShape 78"/>
            <p:cNvSpPr/>
            <p:nvPr/>
          </p:nvSpPr>
          <p:spPr>
            <a:xfrm>
              <a:off x="44280" y="7454160"/>
              <a:ext cx="770040" cy="4071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20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Q</a:t>
              </a:r>
              <a:r>
                <a:rPr b="0" lang="pt-BR" sz="2000" spc="-1" strike="noStrike" baseline="-5000">
                  <a:solidFill>
                    <a:srgbClr val="e42832"/>
                  </a:solidFill>
                  <a:latin typeface="Avenir Next Medium"/>
                  <a:ea typeface="Avenir Next Medium"/>
                </a:rPr>
                <a:t>1</a:t>
              </a:r>
              <a:r>
                <a:rPr b="0" lang="pt-BR" sz="20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=1</a:t>
              </a:r>
              <a:endParaRPr b="0" lang="pt-BR" sz="2000" spc="-1" strike="noStrike">
                <a:latin typeface="Arial"/>
              </a:endParaRPr>
            </a:p>
          </p:txBody>
        </p:sp>
        <p:sp>
          <p:nvSpPr>
            <p:cNvPr id="1106" name="CustomShape 79"/>
            <p:cNvSpPr/>
            <p:nvPr/>
          </p:nvSpPr>
          <p:spPr>
            <a:xfrm>
              <a:off x="2675520" y="7505280"/>
              <a:ext cx="770040" cy="4071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20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Q</a:t>
              </a:r>
              <a:r>
                <a:rPr b="0" lang="pt-BR" sz="2000" spc="-1" strike="noStrike" baseline="-5000">
                  <a:solidFill>
                    <a:srgbClr val="e42832"/>
                  </a:solidFill>
                  <a:latin typeface="Avenir Next Medium"/>
                  <a:ea typeface="Avenir Next Medium"/>
                </a:rPr>
                <a:t>1</a:t>
              </a:r>
              <a:r>
                <a:rPr b="0" lang="pt-BR" sz="20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=2</a:t>
              </a:r>
              <a:endParaRPr b="0" lang="pt-BR" sz="2000" spc="-1" strike="noStrike">
                <a:latin typeface="Arial"/>
              </a:endParaRPr>
            </a:p>
          </p:txBody>
        </p:sp>
        <p:sp>
          <p:nvSpPr>
            <p:cNvPr id="1107" name="CustomShape 80"/>
            <p:cNvSpPr/>
            <p:nvPr/>
          </p:nvSpPr>
          <p:spPr>
            <a:xfrm>
              <a:off x="4501080" y="7479720"/>
              <a:ext cx="770040" cy="4071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20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Q</a:t>
              </a:r>
              <a:r>
                <a:rPr b="0" lang="pt-BR" sz="2000" spc="-1" strike="noStrike" baseline="-5000">
                  <a:solidFill>
                    <a:srgbClr val="e42832"/>
                  </a:solidFill>
                  <a:latin typeface="Avenir Next Medium"/>
                  <a:ea typeface="Avenir Next Medium"/>
                </a:rPr>
                <a:t>1</a:t>
              </a:r>
              <a:r>
                <a:rPr b="0" lang="pt-BR" sz="20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=1</a:t>
              </a:r>
              <a:endParaRPr b="0" lang="pt-BR" sz="2000" spc="-1" strike="noStrike">
                <a:latin typeface="Arial"/>
              </a:endParaRPr>
            </a:p>
          </p:txBody>
        </p:sp>
        <p:sp>
          <p:nvSpPr>
            <p:cNvPr id="1108" name="CustomShape 81"/>
            <p:cNvSpPr/>
            <p:nvPr/>
          </p:nvSpPr>
          <p:spPr>
            <a:xfrm>
              <a:off x="6994440" y="7479720"/>
              <a:ext cx="770040" cy="4071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20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Q</a:t>
              </a:r>
              <a:r>
                <a:rPr b="0" lang="pt-BR" sz="2000" spc="-1" strike="noStrike" baseline="-5000">
                  <a:solidFill>
                    <a:srgbClr val="e42832"/>
                  </a:solidFill>
                  <a:latin typeface="Avenir Next Medium"/>
                  <a:ea typeface="Avenir Next Medium"/>
                </a:rPr>
                <a:t>1</a:t>
              </a:r>
              <a:r>
                <a:rPr b="0" lang="pt-BR" sz="20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=2</a:t>
              </a:r>
              <a:endParaRPr b="0" lang="pt-BR" sz="2000" spc="-1" strike="noStrike">
                <a:latin typeface="Arial"/>
              </a:endParaRPr>
            </a:p>
          </p:txBody>
        </p:sp>
        <p:sp>
          <p:nvSpPr>
            <p:cNvPr id="1109" name="CustomShape 82"/>
            <p:cNvSpPr/>
            <p:nvPr/>
          </p:nvSpPr>
          <p:spPr>
            <a:xfrm>
              <a:off x="8751240" y="7479720"/>
              <a:ext cx="770040" cy="4071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20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Q</a:t>
              </a:r>
              <a:r>
                <a:rPr b="0" lang="pt-BR" sz="2000" spc="-1" strike="noStrike" baseline="-5000">
                  <a:solidFill>
                    <a:srgbClr val="e42832"/>
                  </a:solidFill>
                  <a:latin typeface="Avenir Next Medium"/>
                  <a:ea typeface="Avenir Next Medium"/>
                </a:rPr>
                <a:t>1</a:t>
              </a:r>
              <a:r>
                <a:rPr b="0" lang="pt-BR" sz="20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=1</a:t>
              </a:r>
              <a:endParaRPr b="0" lang="pt-BR" sz="2000" spc="-1" strike="noStrike">
                <a:latin typeface="Arial"/>
              </a:endParaRPr>
            </a:p>
          </p:txBody>
        </p:sp>
        <p:sp>
          <p:nvSpPr>
            <p:cNvPr id="1110" name="CustomShape 83"/>
            <p:cNvSpPr/>
            <p:nvPr/>
          </p:nvSpPr>
          <p:spPr>
            <a:xfrm>
              <a:off x="11700720" y="7578720"/>
              <a:ext cx="1023120" cy="4071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20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Q</a:t>
              </a:r>
              <a:r>
                <a:rPr b="0" lang="pt-BR" sz="2000" spc="-1" strike="noStrike" baseline="-5000">
                  <a:solidFill>
                    <a:srgbClr val="e42832"/>
                  </a:solidFill>
                  <a:latin typeface="Avenir Next Medium"/>
                  <a:ea typeface="Avenir Next Medium"/>
                </a:rPr>
                <a:t>1</a:t>
              </a:r>
              <a:r>
                <a:rPr b="0" lang="pt-BR" sz="20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=-10</a:t>
              </a:r>
              <a:endParaRPr b="0" lang="pt-BR" sz="2000" spc="-1" strike="noStrike">
                <a:latin typeface="Arial"/>
              </a:endParaRPr>
            </a:p>
          </p:txBody>
        </p:sp>
      </p:grpSp>
      <p:sp>
        <p:nvSpPr>
          <p:cNvPr id="1111" name="CustomShape 84"/>
          <p:cNvSpPr/>
          <p:nvPr/>
        </p:nvSpPr>
        <p:spPr>
          <a:xfrm>
            <a:off x="11388960" y="8862840"/>
            <a:ext cx="507600" cy="406080"/>
          </a:xfrm>
          <a:prstGeom prst="rect">
            <a:avLst/>
          </a:prstGeom>
          <a:solidFill>
            <a:schemeClr val="accent4">
              <a:hueOff val="414058"/>
              <a:satOff val="2144"/>
              <a:lumOff val="10379"/>
            </a:schemeClr>
          </a:solidFill>
          <a:ln w="1908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112" name="Group 85"/>
          <p:cNvGrpSpPr/>
          <p:nvPr/>
        </p:nvGrpSpPr>
        <p:grpSpPr>
          <a:xfrm>
            <a:off x="26280" y="5593680"/>
            <a:ext cx="9314640" cy="1396080"/>
            <a:chOff x="26280" y="5593680"/>
            <a:chExt cx="9314640" cy="1396080"/>
          </a:xfrm>
        </p:grpSpPr>
        <p:sp>
          <p:nvSpPr>
            <p:cNvPr id="1113" name="Line 86"/>
            <p:cNvSpPr/>
            <p:nvPr/>
          </p:nvSpPr>
          <p:spPr>
            <a:xfrm>
              <a:off x="26280" y="5593680"/>
              <a:ext cx="1270080" cy="1270080"/>
            </a:xfrm>
            <a:prstGeom prst="line">
              <a:avLst/>
            </a:prstGeom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 anchorCtr="1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20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Q</a:t>
              </a:r>
              <a:r>
                <a:rPr b="0" lang="pt-BR" sz="2000" spc="-1" strike="noStrike" baseline="-5000">
                  <a:solidFill>
                    <a:srgbClr val="e42832"/>
                  </a:solidFill>
                  <a:latin typeface="Avenir Next Medium"/>
                  <a:ea typeface="Avenir Next Medium"/>
                </a:rPr>
                <a:t>2</a:t>
              </a:r>
              <a:r>
                <a:rPr b="0" lang="pt-BR" sz="20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=1+𝛄V</a:t>
              </a:r>
              <a:r>
                <a:rPr b="0" lang="pt-BR" sz="2000" spc="-1" strike="noStrike" baseline="-5000">
                  <a:solidFill>
                    <a:srgbClr val="e42832"/>
                  </a:solidFill>
                  <a:latin typeface="Avenir Next Medium"/>
                  <a:ea typeface="Avenir Next Medium"/>
                </a:rPr>
                <a:t>1</a:t>
              </a:r>
              <a:r>
                <a:rPr b="0" lang="pt-BR" sz="20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 = 1+2𝛄</a:t>
              </a:r>
              <a:endParaRPr b="0" lang="pt-BR" sz="2000" spc="-1" strike="noStrike">
                <a:latin typeface="Arial"/>
              </a:endParaRPr>
            </a:p>
          </p:txBody>
        </p:sp>
        <p:sp>
          <p:nvSpPr>
            <p:cNvPr id="1114" name="Line 87"/>
            <p:cNvSpPr/>
            <p:nvPr/>
          </p:nvSpPr>
          <p:spPr>
            <a:xfrm>
              <a:off x="8071200" y="5720040"/>
              <a:ext cx="1269720" cy="1269720"/>
            </a:xfrm>
            <a:prstGeom prst="line">
              <a:avLst/>
            </a:prstGeom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 anchorCtr="1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20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Q</a:t>
              </a:r>
              <a:r>
                <a:rPr b="0" lang="pt-BR" sz="2000" spc="-1" strike="noStrike" baseline="-5000">
                  <a:solidFill>
                    <a:srgbClr val="e42832"/>
                  </a:solidFill>
                  <a:latin typeface="Avenir Next Medium"/>
                  <a:ea typeface="Avenir Next Medium"/>
                </a:rPr>
                <a:t>2</a:t>
              </a:r>
              <a:r>
                <a:rPr b="0" lang="pt-BR" sz="20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=2+𝛄[0.5*V</a:t>
              </a:r>
              <a:r>
                <a:rPr b="0" lang="pt-BR" sz="2000" spc="-1" strike="noStrike" baseline="-5000">
                  <a:solidFill>
                    <a:srgbClr val="e42832"/>
                  </a:solidFill>
                  <a:latin typeface="Avenir Next Medium"/>
                  <a:ea typeface="Avenir Next Medium"/>
                </a:rPr>
                <a:t>1</a:t>
              </a:r>
              <a:r>
                <a:rPr b="0" lang="pt-BR" sz="20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+0.5*V</a:t>
              </a:r>
              <a:r>
                <a:rPr b="0" lang="pt-BR" sz="2000" spc="-1" strike="noStrike" baseline="-5000">
                  <a:solidFill>
                    <a:srgbClr val="e42832"/>
                  </a:solidFill>
                  <a:latin typeface="Avenir Next Medium"/>
                  <a:ea typeface="Avenir Next Medium"/>
                </a:rPr>
                <a:t>2</a:t>
              </a:r>
              <a:r>
                <a:rPr b="0" lang="pt-BR" sz="20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]=2+1.5𝛄</a:t>
              </a:r>
              <a:endParaRPr b="0" lang="pt-BR" sz="2000" spc="-1" strike="noStrike">
                <a:latin typeface="Arial"/>
              </a:endParaRPr>
            </a:p>
          </p:txBody>
        </p:sp>
      </p:grpSp>
      <p:sp>
        <p:nvSpPr>
          <p:cNvPr id="1115" name="CustomShape 88"/>
          <p:cNvSpPr/>
          <p:nvPr/>
        </p:nvSpPr>
        <p:spPr>
          <a:xfrm>
            <a:off x="5478840" y="3846240"/>
            <a:ext cx="150156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V</a:t>
            </a:r>
            <a:r>
              <a:rPr b="0" lang="pt-BR" sz="20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2</a:t>
            </a: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=2+1.5𝛄</a:t>
            </a:r>
            <a:endParaRPr b="0" lang="pt-BR" sz="2000" spc="-1" strike="noStrike">
              <a:latin typeface="Arial"/>
            </a:endParaRPr>
          </a:p>
        </p:txBody>
      </p:sp>
      <p:pic>
        <p:nvPicPr>
          <p:cNvPr id="1116" name="V_k+1_(s)_=_max_.pdf" descr="V_k+1_(s)_=_max_.pdf"/>
          <p:cNvPicPr/>
          <p:nvPr/>
        </p:nvPicPr>
        <p:blipFill>
          <a:blip r:embed="rId1"/>
          <a:stretch/>
        </p:blipFill>
        <p:spPr>
          <a:xfrm>
            <a:off x="5126040" y="455760"/>
            <a:ext cx="7402680" cy="108180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" dur="indefinite" restart="never" nodeType="tmRoot">
          <p:childTnLst>
            <p:seq>
              <p:cTn id="24" dur="indefinite" nodeType="mainSeq">
                <p:childTnLst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TextShape 1"/>
          <p:cNvSpPr txBox="1"/>
          <p:nvPr/>
        </p:nvSpPr>
        <p:spPr>
          <a:xfrm>
            <a:off x="406440" y="2286000"/>
            <a:ext cx="12191760" cy="14392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Compute V</a:t>
            </a:r>
            <a:r>
              <a:rPr b="0" lang="pt-BR" sz="3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k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para k=0,1,2,…,K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118" name="TextShape 2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Iteração de valor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1119" name="CustomShape 3"/>
          <p:cNvSpPr/>
          <p:nvPr/>
        </p:nvSpPr>
        <p:spPr>
          <a:xfrm>
            <a:off x="1507680" y="586224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20" name="CustomShape 4"/>
          <p:cNvSpPr/>
          <p:nvPr/>
        </p:nvSpPr>
        <p:spPr>
          <a:xfrm>
            <a:off x="7929000" y="586224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21" name="CustomShape 5"/>
          <p:cNvSpPr/>
          <p:nvPr/>
        </p:nvSpPr>
        <p:spPr>
          <a:xfrm>
            <a:off x="4969440" y="4288320"/>
            <a:ext cx="3121560" cy="1736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22" name="CustomShape 6"/>
          <p:cNvSpPr/>
          <p:nvPr/>
        </p:nvSpPr>
        <p:spPr>
          <a:xfrm flipH="1">
            <a:off x="1670400" y="4288320"/>
            <a:ext cx="3299040" cy="1736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23" name="CustomShape 7"/>
          <p:cNvSpPr/>
          <p:nvPr/>
        </p:nvSpPr>
        <p:spPr>
          <a:xfrm flipH="1">
            <a:off x="6120720" y="6024960"/>
            <a:ext cx="1969560" cy="1115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24" name="CustomShape 8"/>
          <p:cNvSpPr/>
          <p:nvPr/>
        </p:nvSpPr>
        <p:spPr>
          <a:xfrm>
            <a:off x="8249400" y="6101280"/>
            <a:ext cx="2162160" cy="1044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25" name="CustomShape 9"/>
          <p:cNvSpPr/>
          <p:nvPr/>
        </p:nvSpPr>
        <p:spPr>
          <a:xfrm>
            <a:off x="1670400" y="6024960"/>
            <a:ext cx="360" cy="1115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26" name="CustomShape 10"/>
          <p:cNvSpPr/>
          <p:nvPr/>
        </p:nvSpPr>
        <p:spPr>
          <a:xfrm>
            <a:off x="434520" y="789372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27" name="CustomShape 11"/>
          <p:cNvSpPr/>
          <p:nvPr/>
        </p:nvSpPr>
        <p:spPr>
          <a:xfrm>
            <a:off x="2584440" y="789372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28" name="CustomShape 12"/>
          <p:cNvSpPr/>
          <p:nvPr/>
        </p:nvSpPr>
        <p:spPr>
          <a:xfrm>
            <a:off x="1655280" y="7142400"/>
            <a:ext cx="956880" cy="800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29" name="CustomShape 13"/>
          <p:cNvSpPr/>
          <p:nvPr/>
        </p:nvSpPr>
        <p:spPr>
          <a:xfrm>
            <a:off x="729720" y="7142400"/>
            <a:ext cx="925200" cy="798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30" name="CustomShape 14"/>
          <p:cNvSpPr/>
          <p:nvPr/>
        </p:nvSpPr>
        <p:spPr>
          <a:xfrm flipH="1">
            <a:off x="2334960" y="8056080"/>
            <a:ext cx="410760" cy="939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31" name="CustomShape 15"/>
          <p:cNvSpPr/>
          <p:nvPr/>
        </p:nvSpPr>
        <p:spPr>
          <a:xfrm>
            <a:off x="2746800" y="8056080"/>
            <a:ext cx="386280" cy="934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32" name="CustomShape 16"/>
          <p:cNvSpPr/>
          <p:nvPr/>
        </p:nvSpPr>
        <p:spPr>
          <a:xfrm flipH="1">
            <a:off x="595800" y="8056080"/>
            <a:ext cx="720" cy="968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33" name="CustomShape 17"/>
          <p:cNvSpPr/>
          <p:nvPr/>
        </p:nvSpPr>
        <p:spPr>
          <a:xfrm>
            <a:off x="4807080" y="789372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34" name="Line 18"/>
          <p:cNvSpPr/>
          <p:nvPr/>
        </p:nvSpPr>
        <p:spPr>
          <a:xfrm flipH="1">
            <a:off x="5084280" y="7207200"/>
            <a:ext cx="957600" cy="733680"/>
          </a:xfrm>
          <a:prstGeom prst="line">
            <a:avLst/>
          </a:prstGeom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35" name="CustomShape 19"/>
          <p:cNvSpPr/>
          <p:nvPr/>
        </p:nvSpPr>
        <p:spPr>
          <a:xfrm>
            <a:off x="4969440" y="8056080"/>
            <a:ext cx="16200" cy="981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36" name="CustomShape 20"/>
          <p:cNvSpPr/>
          <p:nvPr/>
        </p:nvSpPr>
        <p:spPr>
          <a:xfrm>
            <a:off x="6973560" y="789372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37" name="CustomShape 21"/>
          <p:cNvSpPr/>
          <p:nvPr/>
        </p:nvSpPr>
        <p:spPr>
          <a:xfrm>
            <a:off x="6044400" y="7143120"/>
            <a:ext cx="956520" cy="799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38" name="CustomShape 22"/>
          <p:cNvSpPr/>
          <p:nvPr/>
        </p:nvSpPr>
        <p:spPr>
          <a:xfrm flipH="1">
            <a:off x="6727680" y="8056080"/>
            <a:ext cx="407160" cy="963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39" name="CustomShape 23"/>
          <p:cNvSpPr/>
          <p:nvPr/>
        </p:nvSpPr>
        <p:spPr>
          <a:xfrm>
            <a:off x="7135920" y="8056080"/>
            <a:ext cx="378000" cy="946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40" name="CustomShape 24"/>
          <p:cNvSpPr/>
          <p:nvPr/>
        </p:nvSpPr>
        <p:spPr>
          <a:xfrm>
            <a:off x="9168120" y="789300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41" name="CustomShape 25"/>
          <p:cNvSpPr/>
          <p:nvPr/>
        </p:nvSpPr>
        <p:spPr>
          <a:xfrm>
            <a:off x="9464760" y="7145280"/>
            <a:ext cx="946800" cy="796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42" name="CustomShape 26"/>
          <p:cNvSpPr/>
          <p:nvPr/>
        </p:nvSpPr>
        <p:spPr>
          <a:xfrm flipH="1">
            <a:off x="9008640" y="8055360"/>
            <a:ext cx="320760" cy="993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43" name="CustomShape 27"/>
          <p:cNvSpPr/>
          <p:nvPr/>
        </p:nvSpPr>
        <p:spPr>
          <a:xfrm>
            <a:off x="9330480" y="8055360"/>
            <a:ext cx="428760" cy="994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44" name="CustomShape 28"/>
          <p:cNvSpPr/>
          <p:nvPr/>
        </p:nvSpPr>
        <p:spPr>
          <a:xfrm>
            <a:off x="11480400" y="789372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45" name="CustomShape 29"/>
          <p:cNvSpPr/>
          <p:nvPr/>
        </p:nvSpPr>
        <p:spPr>
          <a:xfrm>
            <a:off x="10411920" y="7145280"/>
            <a:ext cx="1089720" cy="806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46" name="Line 30"/>
          <p:cNvSpPr/>
          <p:nvPr/>
        </p:nvSpPr>
        <p:spPr>
          <a:xfrm>
            <a:off x="11642760" y="8218440"/>
            <a:ext cx="8280" cy="649440"/>
          </a:xfrm>
          <a:prstGeom prst="line">
            <a:avLst/>
          </a:prstGeom>
          <a:ln w="25560">
            <a:solidFill>
              <a:schemeClr val="accent5">
                <a:hueOff val="-180946"/>
                <a:satOff val="-2351"/>
                <a:lumOff val="-8716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47" name="CustomShape 31"/>
          <p:cNvSpPr/>
          <p:nvPr/>
        </p:nvSpPr>
        <p:spPr>
          <a:xfrm>
            <a:off x="4696200" y="399672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48" name="CustomShape 32"/>
          <p:cNvSpPr/>
          <p:nvPr/>
        </p:nvSpPr>
        <p:spPr>
          <a:xfrm>
            <a:off x="1396800" y="684900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49" name="CustomShape 33"/>
          <p:cNvSpPr/>
          <p:nvPr/>
        </p:nvSpPr>
        <p:spPr>
          <a:xfrm>
            <a:off x="5847840" y="684900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50" name="CustomShape 34"/>
          <p:cNvSpPr/>
          <p:nvPr/>
        </p:nvSpPr>
        <p:spPr>
          <a:xfrm>
            <a:off x="10109160" y="684900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51" name="CustomShape 35"/>
          <p:cNvSpPr/>
          <p:nvPr/>
        </p:nvSpPr>
        <p:spPr>
          <a:xfrm>
            <a:off x="5157000" y="381564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1152" name="CustomShape 36"/>
          <p:cNvSpPr/>
          <p:nvPr/>
        </p:nvSpPr>
        <p:spPr>
          <a:xfrm>
            <a:off x="1874160" y="669312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1153" name="CustomShape 37"/>
          <p:cNvSpPr/>
          <p:nvPr/>
        </p:nvSpPr>
        <p:spPr>
          <a:xfrm>
            <a:off x="857520" y="875124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1154" name="CustomShape 38"/>
          <p:cNvSpPr/>
          <p:nvPr/>
        </p:nvSpPr>
        <p:spPr>
          <a:xfrm>
            <a:off x="1640520" y="875124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1155" name="CustomShape 39"/>
          <p:cNvSpPr/>
          <p:nvPr/>
        </p:nvSpPr>
        <p:spPr>
          <a:xfrm>
            <a:off x="10530360" y="666756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2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1156" name="CustomShape 40"/>
          <p:cNvSpPr/>
          <p:nvPr/>
        </p:nvSpPr>
        <p:spPr>
          <a:xfrm>
            <a:off x="11988720" y="8865360"/>
            <a:ext cx="28728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T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1157" name="CustomShape 41"/>
          <p:cNvSpPr/>
          <p:nvPr/>
        </p:nvSpPr>
        <p:spPr>
          <a:xfrm>
            <a:off x="5596560" y="666396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1158" name="CustomShape 42"/>
          <p:cNvSpPr/>
          <p:nvPr/>
        </p:nvSpPr>
        <p:spPr>
          <a:xfrm>
            <a:off x="5233320" y="881460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1159" name="CustomShape 43"/>
          <p:cNvSpPr/>
          <p:nvPr/>
        </p:nvSpPr>
        <p:spPr>
          <a:xfrm>
            <a:off x="6077520" y="881460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1160" name="CustomShape 44"/>
          <p:cNvSpPr/>
          <p:nvPr/>
        </p:nvSpPr>
        <p:spPr>
          <a:xfrm>
            <a:off x="7797240" y="880200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2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1161" name="CustomShape 45"/>
          <p:cNvSpPr/>
          <p:nvPr/>
        </p:nvSpPr>
        <p:spPr>
          <a:xfrm>
            <a:off x="8386920" y="881460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1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1162" name="CustomShape 46"/>
          <p:cNvSpPr/>
          <p:nvPr/>
        </p:nvSpPr>
        <p:spPr>
          <a:xfrm>
            <a:off x="10020240" y="881460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2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1163" name="CustomShape 47"/>
          <p:cNvSpPr/>
          <p:nvPr/>
        </p:nvSpPr>
        <p:spPr>
          <a:xfrm>
            <a:off x="3458160" y="8736840"/>
            <a:ext cx="37224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2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1164" name="CustomShape 48"/>
          <p:cNvSpPr/>
          <p:nvPr/>
        </p:nvSpPr>
        <p:spPr>
          <a:xfrm>
            <a:off x="3017880" y="4704120"/>
            <a:ext cx="28872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1165" name="CustomShape 49"/>
          <p:cNvSpPr/>
          <p:nvPr/>
        </p:nvSpPr>
        <p:spPr>
          <a:xfrm>
            <a:off x="6417720" y="4640400"/>
            <a:ext cx="29628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b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1166" name="CustomShape 50"/>
          <p:cNvSpPr/>
          <p:nvPr/>
        </p:nvSpPr>
        <p:spPr>
          <a:xfrm>
            <a:off x="853920" y="7155360"/>
            <a:ext cx="28872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1167" name="CustomShape 51"/>
          <p:cNvSpPr/>
          <p:nvPr/>
        </p:nvSpPr>
        <p:spPr>
          <a:xfrm>
            <a:off x="2130120" y="7155360"/>
            <a:ext cx="29628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b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1168" name="CustomShape 52"/>
          <p:cNvSpPr/>
          <p:nvPr/>
        </p:nvSpPr>
        <p:spPr>
          <a:xfrm>
            <a:off x="5275080" y="7155360"/>
            <a:ext cx="28872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</a:t>
            </a:r>
            <a:endParaRPr b="0" lang="pt-BR" sz="2400" spc="-1" strike="noStrike">
              <a:latin typeface="Arial"/>
            </a:endParaRPr>
          </a:p>
        </p:txBody>
      </p:sp>
      <p:grpSp>
        <p:nvGrpSpPr>
          <p:cNvPr id="1169" name="Group 53"/>
          <p:cNvGrpSpPr/>
          <p:nvPr/>
        </p:nvGrpSpPr>
        <p:grpSpPr>
          <a:xfrm>
            <a:off x="761400" y="6144840"/>
            <a:ext cx="10941840" cy="439920"/>
            <a:chOff x="761400" y="6144840"/>
            <a:chExt cx="10941840" cy="439920"/>
          </a:xfrm>
        </p:grpSpPr>
        <p:sp>
          <p:nvSpPr>
            <p:cNvPr id="1170" name="CustomShape 54"/>
            <p:cNvSpPr/>
            <p:nvPr/>
          </p:nvSpPr>
          <p:spPr>
            <a:xfrm>
              <a:off x="9907560" y="6144840"/>
              <a:ext cx="1795680" cy="4071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20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V</a:t>
              </a:r>
              <a:r>
                <a:rPr b="0" lang="pt-BR" sz="2000" spc="-1" strike="noStrike" baseline="-5000">
                  <a:solidFill>
                    <a:srgbClr val="e42832"/>
                  </a:solidFill>
                  <a:latin typeface="Avenir Next Medium"/>
                  <a:ea typeface="Avenir Next Medium"/>
                </a:rPr>
                <a:t>1</a:t>
              </a:r>
              <a:r>
                <a:rPr b="0" lang="pt-BR" sz="20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=1+𝛄0 = 1</a:t>
              </a:r>
              <a:endParaRPr b="0" lang="pt-BR" sz="2000" spc="-1" strike="noStrike">
                <a:latin typeface="Arial"/>
              </a:endParaRPr>
            </a:p>
          </p:txBody>
        </p:sp>
        <p:sp>
          <p:nvSpPr>
            <p:cNvPr id="1171" name="CustomShape 55"/>
            <p:cNvSpPr/>
            <p:nvPr/>
          </p:nvSpPr>
          <p:spPr>
            <a:xfrm>
              <a:off x="5110920" y="6144840"/>
              <a:ext cx="1795680" cy="4071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20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V</a:t>
              </a:r>
              <a:r>
                <a:rPr b="0" lang="pt-BR" sz="2000" spc="-1" strike="noStrike" baseline="-5000">
                  <a:solidFill>
                    <a:srgbClr val="e42832"/>
                  </a:solidFill>
                  <a:latin typeface="Avenir Next Medium"/>
                  <a:ea typeface="Avenir Next Medium"/>
                </a:rPr>
                <a:t>1</a:t>
              </a:r>
              <a:r>
                <a:rPr b="0" lang="pt-BR" sz="20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=2+𝛄0 = 2</a:t>
              </a:r>
              <a:endParaRPr b="0" lang="pt-BR" sz="2000" spc="-1" strike="noStrike">
                <a:latin typeface="Arial"/>
              </a:endParaRPr>
            </a:p>
          </p:txBody>
        </p:sp>
        <p:sp>
          <p:nvSpPr>
            <p:cNvPr id="1172" name="CustomShape 56"/>
            <p:cNvSpPr/>
            <p:nvPr/>
          </p:nvSpPr>
          <p:spPr>
            <a:xfrm>
              <a:off x="761400" y="6177600"/>
              <a:ext cx="744120" cy="4071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20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V</a:t>
              </a:r>
              <a:r>
                <a:rPr b="0" lang="pt-BR" sz="2000" spc="-1" strike="noStrike" baseline="-5000">
                  <a:solidFill>
                    <a:srgbClr val="e42832"/>
                  </a:solidFill>
                  <a:latin typeface="Avenir Next Medium"/>
                  <a:ea typeface="Avenir Next Medium"/>
                </a:rPr>
                <a:t>1</a:t>
              </a:r>
              <a:r>
                <a:rPr b="0" lang="pt-BR" sz="20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=2</a:t>
              </a:r>
              <a:endParaRPr b="0" lang="pt-BR" sz="2000" spc="-1" strike="noStrike">
                <a:latin typeface="Arial"/>
              </a:endParaRPr>
            </a:p>
          </p:txBody>
        </p:sp>
      </p:grpSp>
      <p:sp>
        <p:nvSpPr>
          <p:cNvPr id="1173" name="CustomShape 57"/>
          <p:cNvSpPr/>
          <p:nvPr/>
        </p:nvSpPr>
        <p:spPr>
          <a:xfrm>
            <a:off x="9505800" y="8847360"/>
            <a:ext cx="507600" cy="406080"/>
          </a:xfrm>
          <a:prstGeom prst="rect">
            <a:avLst/>
          </a:prstGeom>
          <a:solidFill>
            <a:schemeClr val="accent4">
              <a:hueOff val="414058"/>
              <a:satOff val="2144"/>
              <a:lumOff val="10379"/>
            </a:schemeClr>
          </a:solidFill>
          <a:ln w="1908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74" name="CustomShape 58"/>
          <p:cNvSpPr/>
          <p:nvPr/>
        </p:nvSpPr>
        <p:spPr>
          <a:xfrm>
            <a:off x="8755560" y="8845920"/>
            <a:ext cx="507600" cy="406080"/>
          </a:xfrm>
          <a:prstGeom prst="rect">
            <a:avLst/>
          </a:prstGeom>
          <a:solidFill>
            <a:schemeClr val="accent4">
              <a:hueOff val="414058"/>
              <a:satOff val="2144"/>
              <a:lumOff val="10379"/>
            </a:schemeClr>
          </a:solidFill>
          <a:ln w="1908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75" name="CustomShape 59"/>
          <p:cNvSpPr/>
          <p:nvPr/>
        </p:nvSpPr>
        <p:spPr>
          <a:xfrm>
            <a:off x="7260480" y="8799120"/>
            <a:ext cx="507600" cy="406080"/>
          </a:xfrm>
          <a:prstGeom prst="rect">
            <a:avLst/>
          </a:prstGeom>
          <a:solidFill>
            <a:schemeClr val="accent4">
              <a:hueOff val="414058"/>
              <a:satOff val="2144"/>
              <a:lumOff val="10379"/>
            </a:schemeClr>
          </a:solidFill>
          <a:ln w="1908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76" name="CustomShape 60"/>
          <p:cNvSpPr/>
          <p:nvPr/>
        </p:nvSpPr>
        <p:spPr>
          <a:xfrm>
            <a:off x="6474240" y="8816400"/>
            <a:ext cx="507600" cy="406080"/>
          </a:xfrm>
          <a:prstGeom prst="rect">
            <a:avLst/>
          </a:prstGeom>
          <a:solidFill>
            <a:schemeClr val="accent4">
              <a:hueOff val="414058"/>
              <a:satOff val="2144"/>
              <a:lumOff val="10379"/>
            </a:schemeClr>
          </a:solidFill>
          <a:ln w="1908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77" name="CustomShape 61"/>
          <p:cNvSpPr/>
          <p:nvPr/>
        </p:nvSpPr>
        <p:spPr>
          <a:xfrm>
            <a:off x="4732200" y="8834760"/>
            <a:ext cx="507600" cy="406080"/>
          </a:xfrm>
          <a:prstGeom prst="rect">
            <a:avLst/>
          </a:prstGeom>
          <a:solidFill>
            <a:schemeClr val="accent4">
              <a:hueOff val="414058"/>
              <a:satOff val="2144"/>
              <a:lumOff val="10379"/>
            </a:schemeClr>
          </a:solidFill>
          <a:ln w="1908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78" name="CustomShape 62"/>
          <p:cNvSpPr/>
          <p:nvPr/>
        </p:nvSpPr>
        <p:spPr>
          <a:xfrm>
            <a:off x="2879640" y="8788320"/>
            <a:ext cx="507600" cy="406080"/>
          </a:xfrm>
          <a:prstGeom prst="rect">
            <a:avLst/>
          </a:prstGeom>
          <a:solidFill>
            <a:schemeClr val="accent4">
              <a:hueOff val="414058"/>
              <a:satOff val="2144"/>
              <a:lumOff val="10379"/>
            </a:schemeClr>
          </a:solidFill>
          <a:ln w="1908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79" name="CustomShape 63"/>
          <p:cNvSpPr/>
          <p:nvPr/>
        </p:nvSpPr>
        <p:spPr>
          <a:xfrm>
            <a:off x="2081880" y="8792640"/>
            <a:ext cx="507600" cy="406080"/>
          </a:xfrm>
          <a:prstGeom prst="rect">
            <a:avLst/>
          </a:prstGeom>
          <a:solidFill>
            <a:schemeClr val="accent4">
              <a:hueOff val="414058"/>
              <a:satOff val="2144"/>
              <a:lumOff val="10379"/>
            </a:schemeClr>
          </a:solidFill>
          <a:ln w="1908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80" name="CustomShape 64"/>
          <p:cNvSpPr/>
          <p:nvPr/>
        </p:nvSpPr>
        <p:spPr>
          <a:xfrm>
            <a:off x="342000" y="8822160"/>
            <a:ext cx="507600" cy="406080"/>
          </a:xfrm>
          <a:prstGeom prst="rect">
            <a:avLst/>
          </a:prstGeom>
          <a:solidFill>
            <a:schemeClr val="accent4">
              <a:hueOff val="414058"/>
              <a:satOff val="2144"/>
              <a:lumOff val="10379"/>
            </a:schemeClr>
          </a:solidFill>
          <a:ln w="1908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81" name="CustomShape 65"/>
          <p:cNvSpPr/>
          <p:nvPr/>
        </p:nvSpPr>
        <p:spPr>
          <a:xfrm>
            <a:off x="11296080" y="9296640"/>
            <a:ext cx="74412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V</a:t>
            </a:r>
            <a:r>
              <a:rPr b="0" lang="pt-BR" sz="20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0</a:t>
            </a: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=0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182" name="CustomShape 66"/>
          <p:cNvSpPr/>
          <p:nvPr/>
        </p:nvSpPr>
        <p:spPr>
          <a:xfrm>
            <a:off x="9456480" y="9284040"/>
            <a:ext cx="74412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V</a:t>
            </a:r>
            <a:r>
              <a:rPr b="0" lang="pt-BR" sz="20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0</a:t>
            </a: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=0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183" name="CustomShape 67"/>
          <p:cNvSpPr/>
          <p:nvPr/>
        </p:nvSpPr>
        <p:spPr>
          <a:xfrm>
            <a:off x="8610480" y="9271080"/>
            <a:ext cx="74412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V</a:t>
            </a:r>
            <a:r>
              <a:rPr b="0" lang="pt-BR" sz="20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0</a:t>
            </a: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=0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184" name="CustomShape 68"/>
          <p:cNvSpPr/>
          <p:nvPr/>
        </p:nvSpPr>
        <p:spPr>
          <a:xfrm>
            <a:off x="4587480" y="9271080"/>
            <a:ext cx="74412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V</a:t>
            </a:r>
            <a:r>
              <a:rPr b="0" lang="pt-BR" sz="20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0</a:t>
            </a: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=0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185" name="CustomShape 69"/>
          <p:cNvSpPr/>
          <p:nvPr/>
        </p:nvSpPr>
        <p:spPr>
          <a:xfrm>
            <a:off x="2761200" y="9233280"/>
            <a:ext cx="74412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V</a:t>
            </a:r>
            <a:r>
              <a:rPr b="0" lang="pt-BR" sz="20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0</a:t>
            </a: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=0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186" name="CustomShape 70"/>
          <p:cNvSpPr/>
          <p:nvPr/>
        </p:nvSpPr>
        <p:spPr>
          <a:xfrm>
            <a:off x="1968120" y="9220320"/>
            <a:ext cx="74412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V</a:t>
            </a:r>
            <a:r>
              <a:rPr b="0" lang="pt-BR" sz="20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0</a:t>
            </a: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=0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187" name="CustomShape 71"/>
          <p:cNvSpPr/>
          <p:nvPr/>
        </p:nvSpPr>
        <p:spPr>
          <a:xfrm>
            <a:off x="235080" y="9258480"/>
            <a:ext cx="74412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V</a:t>
            </a:r>
            <a:r>
              <a:rPr b="0" lang="pt-BR" sz="20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0</a:t>
            </a: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=0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188" name="CustomShape 72"/>
          <p:cNvSpPr/>
          <p:nvPr/>
        </p:nvSpPr>
        <p:spPr>
          <a:xfrm>
            <a:off x="7155360" y="9233280"/>
            <a:ext cx="74412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V</a:t>
            </a:r>
            <a:r>
              <a:rPr b="0" lang="pt-BR" sz="20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0</a:t>
            </a: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=0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189" name="CustomShape 73"/>
          <p:cNvSpPr/>
          <p:nvPr/>
        </p:nvSpPr>
        <p:spPr>
          <a:xfrm>
            <a:off x="6360120" y="9245880"/>
            <a:ext cx="74412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V</a:t>
            </a:r>
            <a:r>
              <a:rPr b="0" lang="pt-BR" sz="20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0</a:t>
            </a: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=0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190" name="CustomShape 74"/>
          <p:cNvSpPr/>
          <p:nvPr/>
        </p:nvSpPr>
        <p:spPr>
          <a:xfrm>
            <a:off x="6708960" y="7334640"/>
            <a:ext cx="29628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b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1191" name="CustomShape 75"/>
          <p:cNvSpPr/>
          <p:nvPr/>
        </p:nvSpPr>
        <p:spPr>
          <a:xfrm>
            <a:off x="9499680" y="7155360"/>
            <a:ext cx="28872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1192" name="CustomShape 76"/>
          <p:cNvSpPr/>
          <p:nvPr/>
        </p:nvSpPr>
        <p:spPr>
          <a:xfrm>
            <a:off x="10958400" y="7155360"/>
            <a:ext cx="296280" cy="46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b</a:t>
            </a:r>
            <a:endParaRPr b="0" lang="pt-BR" sz="2400" spc="-1" strike="noStrike">
              <a:latin typeface="Arial"/>
            </a:endParaRPr>
          </a:p>
        </p:txBody>
      </p:sp>
      <p:grpSp>
        <p:nvGrpSpPr>
          <p:cNvPr id="1193" name="Group 77"/>
          <p:cNvGrpSpPr/>
          <p:nvPr/>
        </p:nvGrpSpPr>
        <p:grpSpPr>
          <a:xfrm>
            <a:off x="44280" y="7454160"/>
            <a:ext cx="12679560" cy="531720"/>
            <a:chOff x="44280" y="7454160"/>
            <a:chExt cx="12679560" cy="531720"/>
          </a:xfrm>
        </p:grpSpPr>
        <p:sp>
          <p:nvSpPr>
            <p:cNvPr id="1194" name="CustomShape 78"/>
            <p:cNvSpPr/>
            <p:nvPr/>
          </p:nvSpPr>
          <p:spPr>
            <a:xfrm>
              <a:off x="44280" y="7454160"/>
              <a:ext cx="770040" cy="4071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20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Q</a:t>
              </a:r>
              <a:r>
                <a:rPr b="0" lang="pt-BR" sz="2000" spc="-1" strike="noStrike" baseline="-5000">
                  <a:solidFill>
                    <a:srgbClr val="e42832"/>
                  </a:solidFill>
                  <a:latin typeface="Avenir Next Medium"/>
                  <a:ea typeface="Avenir Next Medium"/>
                </a:rPr>
                <a:t>1</a:t>
              </a:r>
              <a:r>
                <a:rPr b="0" lang="pt-BR" sz="20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=1</a:t>
              </a:r>
              <a:endParaRPr b="0" lang="pt-BR" sz="2000" spc="-1" strike="noStrike">
                <a:latin typeface="Arial"/>
              </a:endParaRPr>
            </a:p>
          </p:txBody>
        </p:sp>
        <p:sp>
          <p:nvSpPr>
            <p:cNvPr id="1195" name="CustomShape 79"/>
            <p:cNvSpPr/>
            <p:nvPr/>
          </p:nvSpPr>
          <p:spPr>
            <a:xfrm>
              <a:off x="2675520" y="7505280"/>
              <a:ext cx="770040" cy="4071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20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Q</a:t>
              </a:r>
              <a:r>
                <a:rPr b="0" lang="pt-BR" sz="2000" spc="-1" strike="noStrike" baseline="-5000">
                  <a:solidFill>
                    <a:srgbClr val="e42832"/>
                  </a:solidFill>
                  <a:latin typeface="Avenir Next Medium"/>
                  <a:ea typeface="Avenir Next Medium"/>
                </a:rPr>
                <a:t>1</a:t>
              </a:r>
              <a:r>
                <a:rPr b="0" lang="pt-BR" sz="20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=2</a:t>
              </a:r>
              <a:endParaRPr b="0" lang="pt-BR" sz="2000" spc="-1" strike="noStrike">
                <a:latin typeface="Arial"/>
              </a:endParaRPr>
            </a:p>
          </p:txBody>
        </p:sp>
        <p:sp>
          <p:nvSpPr>
            <p:cNvPr id="1196" name="CustomShape 80"/>
            <p:cNvSpPr/>
            <p:nvPr/>
          </p:nvSpPr>
          <p:spPr>
            <a:xfrm>
              <a:off x="4501080" y="7479720"/>
              <a:ext cx="770040" cy="4071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20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Q</a:t>
              </a:r>
              <a:r>
                <a:rPr b="0" lang="pt-BR" sz="2000" spc="-1" strike="noStrike" baseline="-5000">
                  <a:solidFill>
                    <a:srgbClr val="e42832"/>
                  </a:solidFill>
                  <a:latin typeface="Avenir Next Medium"/>
                  <a:ea typeface="Avenir Next Medium"/>
                </a:rPr>
                <a:t>1</a:t>
              </a:r>
              <a:r>
                <a:rPr b="0" lang="pt-BR" sz="20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=1</a:t>
              </a:r>
              <a:endParaRPr b="0" lang="pt-BR" sz="2000" spc="-1" strike="noStrike">
                <a:latin typeface="Arial"/>
              </a:endParaRPr>
            </a:p>
          </p:txBody>
        </p:sp>
        <p:sp>
          <p:nvSpPr>
            <p:cNvPr id="1197" name="CustomShape 81"/>
            <p:cNvSpPr/>
            <p:nvPr/>
          </p:nvSpPr>
          <p:spPr>
            <a:xfrm>
              <a:off x="6994440" y="7479720"/>
              <a:ext cx="770040" cy="4071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20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Q</a:t>
              </a:r>
              <a:r>
                <a:rPr b="0" lang="pt-BR" sz="2000" spc="-1" strike="noStrike" baseline="-5000">
                  <a:solidFill>
                    <a:srgbClr val="e42832"/>
                  </a:solidFill>
                  <a:latin typeface="Avenir Next Medium"/>
                  <a:ea typeface="Avenir Next Medium"/>
                </a:rPr>
                <a:t>1</a:t>
              </a:r>
              <a:r>
                <a:rPr b="0" lang="pt-BR" sz="20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=2</a:t>
              </a:r>
              <a:endParaRPr b="0" lang="pt-BR" sz="2000" spc="-1" strike="noStrike">
                <a:latin typeface="Arial"/>
              </a:endParaRPr>
            </a:p>
          </p:txBody>
        </p:sp>
        <p:sp>
          <p:nvSpPr>
            <p:cNvPr id="1198" name="CustomShape 82"/>
            <p:cNvSpPr/>
            <p:nvPr/>
          </p:nvSpPr>
          <p:spPr>
            <a:xfrm>
              <a:off x="8751240" y="7479720"/>
              <a:ext cx="770040" cy="4071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20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Q</a:t>
              </a:r>
              <a:r>
                <a:rPr b="0" lang="pt-BR" sz="2000" spc="-1" strike="noStrike" baseline="-5000">
                  <a:solidFill>
                    <a:srgbClr val="e42832"/>
                  </a:solidFill>
                  <a:latin typeface="Avenir Next Medium"/>
                  <a:ea typeface="Avenir Next Medium"/>
                </a:rPr>
                <a:t>1</a:t>
              </a:r>
              <a:r>
                <a:rPr b="0" lang="pt-BR" sz="20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=1</a:t>
              </a:r>
              <a:endParaRPr b="0" lang="pt-BR" sz="2000" spc="-1" strike="noStrike">
                <a:latin typeface="Arial"/>
              </a:endParaRPr>
            </a:p>
          </p:txBody>
        </p:sp>
        <p:sp>
          <p:nvSpPr>
            <p:cNvPr id="1199" name="CustomShape 83"/>
            <p:cNvSpPr/>
            <p:nvPr/>
          </p:nvSpPr>
          <p:spPr>
            <a:xfrm>
              <a:off x="11700720" y="7578720"/>
              <a:ext cx="1023120" cy="4071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20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Q</a:t>
              </a:r>
              <a:r>
                <a:rPr b="0" lang="pt-BR" sz="2000" spc="-1" strike="noStrike" baseline="-5000">
                  <a:solidFill>
                    <a:srgbClr val="e42832"/>
                  </a:solidFill>
                  <a:latin typeface="Avenir Next Medium"/>
                  <a:ea typeface="Avenir Next Medium"/>
                </a:rPr>
                <a:t>1</a:t>
              </a:r>
              <a:r>
                <a:rPr b="0" lang="pt-BR" sz="20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=-10</a:t>
              </a:r>
              <a:endParaRPr b="0" lang="pt-BR" sz="2000" spc="-1" strike="noStrike">
                <a:latin typeface="Arial"/>
              </a:endParaRPr>
            </a:p>
          </p:txBody>
        </p:sp>
      </p:grpSp>
      <p:sp>
        <p:nvSpPr>
          <p:cNvPr id="1200" name="CustomShape 84"/>
          <p:cNvSpPr/>
          <p:nvPr/>
        </p:nvSpPr>
        <p:spPr>
          <a:xfrm>
            <a:off x="11388960" y="8862840"/>
            <a:ext cx="507600" cy="406080"/>
          </a:xfrm>
          <a:prstGeom prst="rect">
            <a:avLst/>
          </a:prstGeom>
          <a:solidFill>
            <a:schemeClr val="accent4">
              <a:hueOff val="414058"/>
              <a:satOff val="2144"/>
              <a:lumOff val="10379"/>
            </a:schemeClr>
          </a:solidFill>
          <a:ln w="1908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201" name="Group 85"/>
          <p:cNvGrpSpPr/>
          <p:nvPr/>
        </p:nvGrpSpPr>
        <p:grpSpPr>
          <a:xfrm>
            <a:off x="26280" y="5593680"/>
            <a:ext cx="9314640" cy="1396080"/>
            <a:chOff x="26280" y="5593680"/>
            <a:chExt cx="9314640" cy="1396080"/>
          </a:xfrm>
        </p:grpSpPr>
        <p:sp>
          <p:nvSpPr>
            <p:cNvPr id="1202" name="Line 86"/>
            <p:cNvSpPr/>
            <p:nvPr/>
          </p:nvSpPr>
          <p:spPr>
            <a:xfrm>
              <a:off x="26280" y="5593680"/>
              <a:ext cx="1270080" cy="1270080"/>
            </a:xfrm>
            <a:prstGeom prst="line">
              <a:avLst/>
            </a:prstGeom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 anchorCtr="1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20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Q</a:t>
              </a:r>
              <a:r>
                <a:rPr b="0" lang="pt-BR" sz="2000" spc="-1" strike="noStrike" baseline="-5000">
                  <a:solidFill>
                    <a:srgbClr val="e42832"/>
                  </a:solidFill>
                  <a:latin typeface="Avenir Next Medium"/>
                  <a:ea typeface="Avenir Next Medium"/>
                </a:rPr>
                <a:t>2</a:t>
              </a:r>
              <a:r>
                <a:rPr b="0" lang="pt-BR" sz="20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=1+𝛄V</a:t>
              </a:r>
              <a:r>
                <a:rPr b="0" lang="pt-BR" sz="2000" spc="-1" strike="noStrike" baseline="-5000">
                  <a:solidFill>
                    <a:srgbClr val="e42832"/>
                  </a:solidFill>
                  <a:latin typeface="Avenir Next Medium"/>
                  <a:ea typeface="Avenir Next Medium"/>
                </a:rPr>
                <a:t>1</a:t>
              </a:r>
              <a:r>
                <a:rPr b="0" lang="pt-BR" sz="20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 = 1+2𝛄</a:t>
              </a:r>
              <a:endParaRPr b="0" lang="pt-BR" sz="2000" spc="-1" strike="noStrike">
                <a:latin typeface="Arial"/>
              </a:endParaRPr>
            </a:p>
          </p:txBody>
        </p:sp>
        <p:sp>
          <p:nvSpPr>
            <p:cNvPr id="1203" name="Line 87"/>
            <p:cNvSpPr/>
            <p:nvPr/>
          </p:nvSpPr>
          <p:spPr>
            <a:xfrm>
              <a:off x="8071200" y="5720040"/>
              <a:ext cx="1269720" cy="1269720"/>
            </a:xfrm>
            <a:prstGeom prst="line">
              <a:avLst/>
            </a:prstGeom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 anchorCtr="1">
              <a:noAutofit/>
            </a:bodyPr>
            <a:p>
              <a:pPr>
                <a:lnSpc>
                  <a:spcPct val="100000"/>
                </a:lnSpc>
                <a:spcBef>
                  <a:spcPts val="2401"/>
                </a:spcBef>
              </a:pPr>
              <a:r>
                <a:rPr b="0" lang="pt-BR" sz="20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Q</a:t>
              </a:r>
              <a:r>
                <a:rPr b="0" lang="pt-BR" sz="2000" spc="-1" strike="noStrike" baseline="-5000">
                  <a:solidFill>
                    <a:srgbClr val="e42832"/>
                  </a:solidFill>
                  <a:latin typeface="Avenir Next Medium"/>
                  <a:ea typeface="Avenir Next Medium"/>
                </a:rPr>
                <a:t>2</a:t>
              </a:r>
              <a:r>
                <a:rPr b="0" lang="pt-BR" sz="20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=2+𝛄[0.5*V</a:t>
              </a:r>
              <a:r>
                <a:rPr b="0" lang="pt-BR" sz="2000" spc="-1" strike="noStrike" baseline="-5000">
                  <a:solidFill>
                    <a:srgbClr val="e42832"/>
                  </a:solidFill>
                  <a:latin typeface="Avenir Next Medium"/>
                  <a:ea typeface="Avenir Next Medium"/>
                </a:rPr>
                <a:t>1</a:t>
              </a:r>
              <a:r>
                <a:rPr b="0" lang="pt-BR" sz="20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+0.5*V</a:t>
              </a:r>
              <a:r>
                <a:rPr b="0" lang="pt-BR" sz="2000" spc="-1" strike="noStrike" baseline="-5000">
                  <a:solidFill>
                    <a:srgbClr val="e42832"/>
                  </a:solidFill>
                  <a:latin typeface="Avenir Next Medium"/>
                  <a:ea typeface="Avenir Next Medium"/>
                </a:rPr>
                <a:t>2</a:t>
              </a:r>
              <a:r>
                <a:rPr b="0" lang="pt-BR" sz="2000" spc="-1" strike="noStrike">
                  <a:solidFill>
                    <a:srgbClr val="e42832"/>
                  </a:solidFill>
                  <a:latin typeface="Avenir Next Medium"/>
                  <a:ea typeface="Avenir Next Medium"/>
                </a:rPr>
                <a:t>]=2+1.5𝛄</a:t>
              </a:r>
              <a:endParaRPr b="0" lang="pt-BR" sz="2000" spc="-1" strike="noStrike">
                <a:latin typeface="Arial"/>
              </a:endParaRPr>
            </a:p>
          </p:txBody>
        </p:sp>
      </p:grpSp>
      <p:sp>
        <p:nvSpPr>
          <p:cNvPr id="1204" name="CustomShape 88"/>
          <p:cNvSpPr/>
          <p:nvPr/>
        </p:nvSpPr>
        <p:spPr>
          <a:xfrm>
            <a:off x="5478840" y="3846240"/>
            <a:ext cx="150156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V</a:t>
            </a:r>
            <a:r>
              <a:rPr b="0" lang="pt-BR" sz="20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2</a:t>
            </a: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=2+1.5𝛄</a:t>
            </a:r>
            <a:endParaRPr b="0" lang="pt-BR" sz="2000" spc="-1" strike="noStrike">
              <a:latin typeface="Arial"/>
            </a:endParaRPr>
          </a:p>
        </p:txBody>
      </p:sp>
      <p:pic>
        <p:nvPicPr>
          <p:cNvPr id="1205" name="V_k+1_(s)_=_max_.pdf" descr="V_k+1_(s)_=_max_.pdf"/>
          <p:cNvPicPr/>
          <p:nvPr/>
        </p:nvPicPr>
        <p:blipFill>
          <a:blip r:embed="rId1"/>
          <a:stretch/>
        </p:blipFill>
        <p:spPr>
          <a:xfrm>
            <a:off x="5126040" y="455760"/>
            <a:ext cx="7402680" cy="1081800"/>
          </a:xfrm>
          <a:prstGeom prst="rect">
            <a:avLst/>
          </a:prstGeom>
          <a:ln w="12600">
            <a:noFill/>
          </a:ln>
        </p:spPr>
      </p:pic>
      <p:sp>
        <p:nvSpPr>
          <p:cNvPr id="1206" name="CustomShape 89"/>
          <p:cNvSpPr/>
          <p:nvPr/>
        </p:nvSpPr>
        <p:spPr>
          <a:xfrm>
            <a:off x="1098720" y="6526440"/>
            <a:ext cx="1142280" cy="1142280"/>
          </a:xfrm>
          <a:prstGeom prst="ellipse">
            <a:avLst/>
          </a:prstGeom>
          <a:solidFill>
            <a:schemeClr val="accent5">
              <a:hueOff val="343847"/>
              <a:satOff val="6318"/>
              <a:lumOff val="8159"/>
              <a:alpha val="30000"/>
            </a:schemeClr>
          </a:solidFill>
          <a:ln w="25560">
            <a:solidFill>
              <a:schemeClr val="accent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07" name="CustomShape 90"/>
          <p:cNvSpPr/>
          <p:nvPr/>
        </p:nvSpPr>
        <p:spPr>
          <a:xfrm>
            <a:off x="5550120" y="6554160"/>
            <a:ext cx="1142280" cy="1142280"/>
          </a:xfrm>
          <a:prstGeom prst="ellipse">
            <a:avLst/>
          </a:prstGeom>
          <a:solidFill>
            <a:schemeClr val="accent5">
              <a:hueOff val="343847"/>
              <a:satOff val="6318"/>
              <a:lumOff val="8159"/>
              <a:alpha val="30000"/>
            </a:schemeClr>
          </a:solidFill>
          <a:ln w="25560">
            <a:solidFill>
              <a:schemeClr val="accent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08" name="CustomShape 91"/>
          <p:cNvSpPr/>
          <p:nvPr/>
        </p:nvSpPr>
        <p:spPr>
          <a:xfrm>
            <a:off x="2449080" y="6870960"/>
            <a:ext cx="2835360" cy="4831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5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valores repetidos</a:t>
            </a:r>
            <a:endParaRPr b="0" lang="pt-BR" sz="2500" spc="-1" strike="noStrike">
              <a:latin typeface="Arial"/>
            </a:endParaRPr>
          </a:p>
        </p:txBody>
      </p:sp>
      <p:sp>
        <p:nvSpPr>
          <p:cNvPr id="1209" name="CustomShape 92"/>
          <p:cNvSpPr/>
          <p:nvPr/>
        </p:nvSpPr>
        <p:spPr>
          <a:xfrm>
            <a:off x="7868160" y="3460320"/>
            <a:ext cx="3950640" cy="1244880"/>
          </a:xfrm>
          <a:prstGeom prst="rect">
            <a:avLst/>
          </a:prstGeom>
          <a:solidFill>
            <a:srgbClr val="fff7c3"/>
          </a:solidFill>
          <a:ln w="25560">
            <a:solidFill>
              <a:schemeClr val="accent4">
                <a:hueOff val="414058"/>
                <a:satOff val="2144"/>
                <a:lumOff val="10379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5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Programação dinâmica: </a:t>
            </a:r>
            <a:br/>
            <a:r>
              <a:rPr b="0" lang="pt-BR" sz="25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compute V</a:t>
            </a:r>
            <a:r>
              <a:rPr b="0" lang="pt-BR" sz="25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k</a:t>
            </a:r>
            <a:r>
              <a:rPr b="0" lang="pt-BR" sz="25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(s) uma vez</a:t>
            </a:r>
            <a:br/>
            <a:r>
              <a:rPr b="0" lang="pt-BR" sz="25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por nível</a:t>
            </a:r>
            <a:endParaRPr b="0" lang="pt-BR" sz="2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1" dur="indefinite" restart="never" nodeType="tmRoot">
          <p:childTnLst>
            <p:seq>
              <p:cTn id="42" dur="indefinite" nodeType="mainSeq">
                <p:childTnLst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fill="hold" presetClass="entr" presetID="23" presetSubtype="16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7" dur="750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" dur="750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nodeType="afterEffect" fill="hold" presetClass="entr" presetID="23" presetSubtype="16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2" dur="75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3" dur="75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nodeType="afterEffect" fill="hold" presetClass="entr" presetID="23" presetSubtype="16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7" dur="750" fill="hold"/>
                                        <p:tgtEl>
                                          <p:spTgt spid="1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" dur="750" fill="hold"/>
                                        <p:tgtEl>
                                          <p:spTgt spid="1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nodeType="clickEffect" fill="hold" presetClass="entr" presetID="23" presetSubtype="16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3" dur="75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4" dur="75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7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extShape 1"/>
          <p:cNvSpPr txBox="1"/>
          <p:nvPr/>
        </p:nvSpPr>
        <p:spPr>
          <a:xfrm>
            <a:off x="406440" y="1905120"/>
            <a:ext cx="12191760" cy="753624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Conjunto de estados </a:t>
            </a: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S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Conjunto de ações </a:t>
            </a: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A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 lvl="1" marL="88884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A(s): ações aplicáveis em s 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Função de transição </a:t>
            </a: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T(s,a,s’) = Pr(S</a:t>
            </a:r>
            <a:r>
              <a:rPr b="0" lang="pt-BR" sz="34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t+1</a:t>
            </a: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=s’|S</a:t>
            </a:r>
            <a:r>
              <a:rPr b="0" lang="pt-BR" sz="34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t</a:t>
            </a: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=s,A</a:t>
            </a:r>
            <a:r>
              <a:rPr b="0" lang="pt-BR" sz="34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t</a:t>
            </a: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=a)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Função de “recompensa”</a:t>
            </a: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 R(s,a)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 lvl="1" marL="88884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pode ser negativa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Estado inicial</a:t>
            </a: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 s</a:t>
            </a:r>
            <a:r>
              <a:rPr b="0" lang="pt-BR" sz="34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0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, estados terminais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Solução: 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Política ótima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252" name="TextShape 2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revisão: processos de decisão markovianos (MDP)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grpSp>
        <p:nvGrpSpPr>
          <p:cNvPr id="253" name="Group 3"/>
          <p:cNvGrpSpPr/>
          <p:nvPr/>
        </p:nvGrpSpPr>
        <p:grpSpPr>
          <a:xfrm>
            <a:off x="8142120" y="6233400"/>
            <a:ext cx="4559040" cy="3174840"/>
            <a:chOff x="8142120" y="6233400"/>
            <a:chExt cx="4559040" cy="3174840"/>
          </a:xfrm>
        </p:grpSpPr>
        <p:pic>
          <p:nvPicPr>
            <p:cNvPr id="254" name="Image" descr="Image"/>
            <p:cNvPicPr/>
            <p:nvPr/>
          </p:nvPicPr>
          <p:blipFill>
            <a:blip r:embed="rId1"/>
            <a:stretch/>
          </p:blipFill>
          <p:spPr>
            <a:xfrm>
              <a:off x="9806040" y="6233400"/>
              <a:ext cx="1269720" cy="126972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255" name="Image" descr="Image"/>
            <p:cNvPicPr/>
            <p:nvPr/>
          </p:nvPicPr>
          <p:blipFill>
            <a:blip r:embed="rId2"/>
            <a:stretch/>
          </p:blipFill>
          <p:spPr>
            <a:xfrm>
              <a:off x="9259920" y="6550920"/>
              <a:ext cx="1269720" cy="126972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256" name="Image" descr="Image"/>
            <p:cNvPicPr/>
            <p:nvPr/>
          </p:nvPicPr>
          <p:blipFill>
            <a:blip r:embed="rId3"/>
            <a:stretch/>
          </p:blipFill>
          <p:spPr>
            <a:xfrm>
              <a:off x="8701200" y="6874560"/>
              <a:ext cx="1269720" cy="126972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257" name="Image" descr="Image"/>
            <p:cNvPicPr/>
            <p:nvPr/>
          </p:nvPicPr>
          <p:blipFill>
            <a:blip r:embed="rId4"/>
            <a:stretch/>
          </p:blipFill>
          <p:spPr>
            <a:xfrm>
              <a:off x="8142120" y="7205040"/>
              <a:ext cx="1269720" cy="126972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258" name="Image" descr="Image"/>
            <p:cNvPicPr/>
            <p:nvPr/>
          </p:nvPicPr>
          <p:blipFill>
            <a:blip r:embed="rId5"/>
            <a:stretch/>
          </p:blipFill>
          <p:spPr>
            <a:xfrm>
              <a:off x="10353600" y="6550920"/>
              <a:ext cx="1269720" cy="126972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259" name="Image" descr="Image"/>
            <p:cNvPicPr/>
            <p:nvPr/>
          </p:nvPicPr>
          <p:blipFill>
            <a:blip r:embed="rId6"/>
            <a:stretch/>
          </p:blipFill>
          <p:spPr>
            <a:xfrm>
              <a:off x="9793440" y="6874560"/>
              <a:ext cx="1269720" cy="126972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260" name="Image" descr="Image"/>
            <p:cNvPicPr/>
            <p:nvPr/>
          </p:nvPicPr>
          <p:blipFill>
            <a:blip r:embed="rId7"/>
            <a:stretch/>
          </p:blipFill>
          <p:spPr>
            <a:xfrm>
              <a:off x="9236160" y="7205040"/>
              <a:ext cx="1269720" cy="126972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261" name="Image" descr="Image"/>
            <p:cNvPicPr/>
            <p:nvPr/>
          </p:nvPicPr>
          <p:blipFill>
            <a:blip r:embed="rId8"/>
            <a:stretch/>
          </p:blipFill>
          <p:spPr>
            <a:xfrm>
              <a:off x="8690040" y="7516080"/>
              <a:ext cx="1269720" cy="126972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262" name="Image" descr="Image"/>
            <p:cNvPicPr/>
            <p:nvPr/>
          </p:nvPicPr>
          <p:blipFill>
            <a:blip r:embed="rId9"/>
            <a:stretch/>
          </p:blipFill>
          <p:spPr>
            <a:xfrm>
              <a:off x="10899720" y="6855480"/>
              <a:ext cx="1269720" cy="126972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263" name="Image" descr="Image"/>
            <p:cNvPicPr/>
            <p:nvPr/>
          </p:nvPicPr>
          <p:blipFill>
            <a:blip r:embed="rId10"/>
            <a:stretch/>
          </p:blipFill>
          <p:spPr>
            <a:xfrm>
              <a:off x="10341000" y="7192080"/>
              <a:ext cx="1269720" cy="126972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264" name="Image" descr="Image"/>
            <p:cNvPicPr/>
            <p:nvPr/>
          </p:nvPicPr>
          <p:blipFill>
            <a:blip r:embed="rId11"/>
            <a:stretch/>
          </p:blipFill>
          <p:spPr>
            <a:xfrm>
              <a:off x="9793440" y="7516080"/>
              <a:ext cx="1269720" cy="126972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265" name="Image" descr="Image"/>
            <p:cNvPicPr/>
            <p:nvPr/>
          </p:nvPicPr>
          <p:blipFill>
            <a:blip r:embed="rId12"/>
            <a:stretch/>
          </p:blipFill>
          <p:spPr>
            <a:xfrm>
              <a:off x="9234360" y="7821000"/>
              <a:ext cx="1269720" cy="126972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266" name="Image" descr="Image"/>
            <p:cNvPicPr/>
            <p:nvPr/>
          </p:nvPicPr>
          <p:blipFill>
            <a:blip r:embed="rId13"/>
            <a:stretch/>
          </p:blipFill>
          <p:spPr>
            <a:xfrm>
              <a:off x="11431440" y="7179480"/>
              <a:ext cx="1269720" cy="126972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267" name="Image" descr="Image"/>
            <p:cNvPicPr/>
            <p:nvPr/>
          </p:nvPicPr>
          <p:blipFill>
            <a:blip r:embed="rId14"/>
            <a:stretch/>
          </p:blipFill>
          <p:spPr>
            <a:xfrm>
              <a:off x="10887120" y="7516080"/>
              <a:ext cx="1269720" cy="126972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268" name="Image" descr="Image"/>
            <p:cNvPicPr/>
            <p:nvPr/>
          </p:nvPicPr>
          <p:blipFill>
            <a:blip r:embed="rId15"/>
            <a:stretch/>
          </p:blipFill>
          <p:spPr>
            <a:xfrm>
              <a:off x="10341000" y="7821000"/>
              <a:ext cx="1269720" cy="126972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269" name="Image" descr="Image"/>
            <p:cNvPicPr/>
            <p:nvPr/>
          </p:nvPicPr>
          <p:blipFill>
            <a:blip r:embed="rId16"/>
            <a:stretch/>
          </p:blipFill>
          <p:spPr>
            <a:xfrm>
              <a:off x="9780480" y="8138520"/>
              <a:ext cx="1269720" cy="126972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270" name="Image" descr="Image"/>
            <p:cNvPicPr/>
            <p:nvPr/>
          </p:nvPicPr>
          <p:blipFill>
            <a:blip r:embed="rId17"/>
            <a:stretch/>
          </p:blipFill>
          <p:spPr>
            <a:xfrm>
              <a:off x="8566560" y="7020720"/>
              <a:ext cx="355320" cy="63468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271" name="Image" descr="Image"/>
            <p:cNvPicPr/>
            <p:nvPr/>
          </p:nvPicPr>
          <p:blipFill>
            <a:blip r:embed="rId18"/>
            <a:stretch/>
          </p:blipFill>
          <p:spPr>
            <a:xfrm>
              <a:off x="11431440" y="6676200"/>
              <a:ext cx="1269720" cy="826560"/>
            </a:xfrm>
            <a:prstGeom prst="rect">
              <a:avLst/>
            </a:prstGeom>
            <a:ln w="12600">
              <a:noFill/>
            </a:ln>
          </p:spPr>
        </p:pic>
      </p:grpSp>
      <p:grpSp>
        <p:nvGrpSpPr>
          <p:cNvPr id="272" name="Group 4"/>
          <p:cNvGrpSpPr/>
          <p:nvPr/>
        </p:nvGrpSpPr>
        <p:grpSpPr>
          <a:xfrm>
            <a:off x="8897760" y="1495080"/>
            <a:ext cx="3048120" cy="2749320"/>
            <a:chOff x="8897760" y="1495080"/>
            <a:chExt cx="3048120" cy="2749320"/>
          </a:xfrm>
        </p:grpSpPr>
        <p:sp>
          <p:nvSpPr>
            <p:cNvPr id="273" name="CustomShape 5"/>
            <p:cNvSpPr/>
            <p:nvPr/>
          </p:nvSpPr>
          <p:spPr>
            <a:xfrm>
              <a:off x="10365120" y="1685520"/>
              <a:ext cx="339120" cy="27108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274" name="Group 6"/>
            <p:cNvGrpSpPr/>
            <p:nvPr/>
          </p:nvGrpSpPr>
          <p:grpSpPr>
            <a:xfrm>
              <a:off x="9180360" y="1967760"/>
              <a:ext cx="2765520" cy="790560"/>
              <a:chOff x="9180360" y="1967760"/>
              <a:chExt cx="2765520" cy="790560"/>
            </a:xfrm>
          </p:grpSpPr>
          <p:sp>
            <p:nvSpPr>
              <p:cNvPr id="275" name="Line 7"/>
              <p:cNvSpPr/>
              <p:nvPr/>
            </p:nvSpPr>
            <p:spPr>
              <a:xfrm flipH="1">
                <a:off x="9180360" y="1967760"/>
                <a:ext cx="1354320" cy="790560"/>
              </a:xfrm>
              <a:prstGeom prst="line">
                <a:avLst/>
              </a:prstGeom>
              <a:ln w="9360">
                <a:solidFill>
                  <a:srgbClr val="000000"/>
                </a:solidFill>
                <a:prstDash val="dash"/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76" name="Line 8"/>
              <p:cNvSpPr/>
              <p:nvPr/>
            </p:nvSpPr>
            <p:spPr>
              <a:xfrm>
                <a:off x="10534680" y="1967760"/>
                <a:ext cx="1411200" cy="677880"/>
              </a:xfrm>
              <a:prstGeom prst="line">
                <a:avLst/>
              </a:prstGeom>
              <a:ln w="9360">
                <a:solidFill>
                  <a:srgbClr val="000000"/>
                </a:solidFill>
                <a:prstDash val="dash"/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77" name="Line 9"/>
              <p:cNvSpPr/>
              <p:nvPr/>
            </p:nvSpPr>
            <p:spPr>
              <a:xfrm flipH="1">
                <a:off x="10026720" y="1967760"/>
                <a:ext cx="507960" cy="790560"/>
              </a:xfrm>
              <a:prstGeom prst="line">
                <a:avLst/>
              </a:prstGeom>
              <a:ln w="2844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78" name="Line 10"/>
              <p:cNvSpPr/>
              <p:nvPr/>
            </p:nvSpPr>
            <p:spPr>
              <a:xfrm>
                <a:off x="10534680" y="1967760"/>
                <a:ext cx="507960" cy="677880"/>
              </a:xfrm>
              <a:prstGeom prst="line">
                <a:avLst/>
              </a:prstGeom>
              <a:ln w="9360">
                <a:solidFill>
                  <a:srgbClr val="000000"/>
                </a:solidFill>
                <a:prstDash val="dash"/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279" name="CustomShape 11"/>
            <p:cNvSpPr/>
            <p:nvPr/>
          </p:nvSpPr>
          <p:spPr>
            <a:xfrm>
              <a:off x="9914040" y="2758680"/>
              <a:ext cx="282240" cy="282240"/>
            </a:xfrm>
            <a:prstGeom prst="ellipse">
              <a:avLst/>
            </a:prstGeom>
            <a:solidFill>
              <a:schemeClr val="accent3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280" name="Group 12"/>
            <p:cNvGrpSpPr/>
            <p:nvPr/>
          </p:nvGrpSpPr>
          <p:grpSpPr>
            <a:xfrm>
              <a:off x="8897760" y="3040920"/>
              <a:ext cx="2314440" cy="845280"/>
              <a:chOff x="8897760" y="3040920"/>
              <a:chExt cx="2314440" cy="845280"/>
            </a:xfrm>
          </p:grpSpPr>
          <p:sp>
            <p:nvSpPr>
              <p:cNvPr id="281" name="Line 13"/>
              <p:cNvSpPr/>
              <p:nvPr/>
            </p:nvSpPr>
            <p:spPr>
              <a:xfrm flipH="1">
                <a:off x="8897760" y="3040920"/>
                <a:ext cx="1134000" cy="845280"/>
              </a:xfrm>
              <a:prstGeom prst="line">
                <a:avLst/>
              </a:prstGeom>
              <a:ln w="9360">
                <a:solidFill>
                  <a:srgbClr val="000000"/>
                </a:solidFill>
                <a:prstDash val="dash"/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82" name="Line 14"/>
              <p:cNvSpPr/>
              <p:nvPr/>
            </p:nvSpPr>
            <p:spPr>
              <a:xfrm>
                <a:off x="10031760" y="3040920"/>
                <a:ext cx="1180440" cy="845280"/>
              </a:xfrm>
              <a:prstGeom prst="line">
                <a:avLst/>
              </a:prstGeom>
              <a:ln w="9360">
                <a:solidFill>
                  <a:srgbClr val="000000"/>
                </a:solidFill>
                <a:prstDash val="dash"/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83" name="Line 15"/>
              <p:cNvSpPr/>
              <p:nvPr/>
            </p:nvSpPr>
            <p:spPr>
              <a:xfrm flipH="1">
                <a:off x="9606240" y="3040920"/>
                <a:ext cx="425520" cy="845280"/>
              </a:xfrm>
              <a:prstGeom prst="line">
                <a:avLst/>
              </a:prstGeom>
              <a:ln w="9360">
                <a:solidFill>
                  <a:srgbClr val="ffffff"/>
                </a:solidFill>
                <a:prstDash val="dash"/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84" name="Line 16"/>
              <p:cNvSpPr/>
              <p:nvPr/>
            </p:nvSpPr>
            <p:spPr>
              <a:xfrm>
                <a:off x="10031760" y="3040920"/>
                <a:ext cx="408960" cy="845280"/>
              </a:xfrm>
              <a:prstGeom prst="line">
                <a:avLst/>
              </a:prstGeom>
              <a:ln w="2844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285" name="CustomShape 17"/>
            <p:cNvSpPr/>
            <p:nvPr/>
          </p:nvSpPr>
          <p:spPr>
            <a:xfrm>
              <a:off x="10367280" y="2106000"/>
              <a:ext cx="282240" cy="4568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>
              <a:spAutoFit/>
            </a:bodyPr>
            <a:p>
              <a:pPr>
                <a:lnSpc>
                  <a:spcPct val="100000"/>
                </a:lnSpc>
                <a:spcBef>
                  <a:spcPts val="1400"/>
                </a:spcBef>
              </a:pPr>
              <a:r>
                <a:rPr b="0" lang="pt-BR" sz="2400" spc="-1" strike="noStrike">
                  <a:solidFill>
                    <a:srgbClr val="000000"/>
                  </a:solidFill>
                  <a:latin typeface="Calibri"/>
                  <a:ea typeface="Calibri"/>
                </a:rPr>
                <a:t>a</a:t>
              </a:r>
              <a:endParaRPr b="0" lang="pt-BR" sz="2400" spc="-1" strike="noStrike">
                <a:latin typeface="Arial"/>
              </a:endParaRPr>
            </a:p>
          </p:txBody>
        </p:sp>
        <p:sp>
          <p:nvSpPr>
            <p:cNvPr id="286" name="CustomShape 18"/>
            <p:cNvSpPr/>
            <p:nvPr/>
          </p:nvSpPr>
          <p:spPr>
            <a:xfrm>
              <a:off x="10684800" y="1495080"/>
              <a:ext cx="282240" cy="4568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>
              <a:spAutoFit/>
            </a:bodyPr>
            <a:p>
              <a:pPr>
                <a:lnSpc>
                  <a:spcPct val="100000"/>
                </a:lnSpc>
                <a:spcBef>
                  <a:spcPts val="1400"/>
                </a:spcBef>
              </a:pPr>
              <a:r>
                <a:rPr b="0" lang="pt-BR" sz="2400" spc="-1" strike="noStrike">
                  <a:solidFill>
                    <a:srgbClr val="2389c0"/>
                  </a:solidFill>
                  <a:latin typeface="Calibri"/>
                  <a:ea typeface="Calibri"/>
                </a:rPr>
                <a:t>s</a:t>
              </a:r>
              <a:endParaRPr b="0" lang="pt-BR" sz="2400" spc="-1" strike="noStrike">
                <a:latin typeface="Arial"/>
              </a:endParaRPr>
            </a:p>
          </p:txBody>
        </p:sp>
        <p:sp>
          <p:nvSpPr>
            <p:cNvPr id="287" name="CustomShape 19"/>
            <p:cNvSpPr/>
            <p:nvPr/>
          </p:nvSpPr>
          <p:spPr>
            <a:xfrm>
              <a:off x="10264320" y="2631600"/>
              <a:ext cx="1223640" cy="4568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>
              <a:spAutoFit/>
            </a:bodyPr>
            <a:p>
              <a:pPr>
                <a:lnSpc>
                  <a:spcPct val="100000"/>
                </a:lnSpc>
                <a:spcBef>
                  <a:spcPts val="1400"/>
                </a:spcBef>
              </a:pPr>
              <a:r>
                <a:rPr b="0" lang="pt-BR" sz="2400" spc="-1" strike="noStrike">
                  <a:solidFill>
                    <a:srgbClr val="4c8945"/>
                  </a:solidFill>
                  <a:latin typeface="Calibri"/>
                  <a:ea typeface="Calibri"/>
                </a:rPr>
                <a:t>s,a</a:t>
              </a:r>
              <a:endParaRPr b="0" lang="pt-BR" sz="2400" spc="-1" strike="noStrike">
                <a:latin typeface="Arial"/>
              </a:endParaRPr>
            </a:p>
          </p:txBody>
        </p:sp>
        <p:sp>
          <p:nvSpPr>
            <p:cNvPr id="288" name="CustomShape 20"/>
            <p:cNvSpPr/>
            <p:nvPr/>
          </p:nvSpPr>
          <p:spPr>
            <a:xfrm>
              <a:off x="9355680" y="3378240"/>
              <a:ext cx="1103400" cy="4568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>
              <a:spAutoFit/>
            </a:bodyPr>
            <a:p>
              <a:pPr>
                <a:lnSpc>
                  <a:spcPct val="100000"/>
                </a:lnSpc>
                <a:spcBef>
                  <a:spcPts val="1400"/>
                </a:spcBef>
              </a:pPr>
              <a:r>
                <a:rPr b="0" lang="pt-BR" sz="2400" spc="-1" strike="noStrike">
                  <a:solidFill>
                    <a:srgbClr val="000000"/>
                  </a:solidFill>
                  <a:latin typeface="Calibri"/>
                  <a:ea typeface="Calibri"/>
                </a:rPr>
                <a:t>s,a,s’</a:t>
              </a:r>
              <a:endParaRPr b="0" lang="pt-BR" sz="2400" spc="-1" strike="noStrike">
                <a:latin typeface="Arial"/>
              </a:endParaRPr>
            </a:p>
          </p:txBody>
        </p:sp>
        <p:sp>
          <p:nvSpPr>
            <p:cNvPr id="289" name="CustomShape 21"/>
            <p:cNvSpPr/>
            <p:nvPr/>
          </p:nvSpPr>
          <p:spPr>
            <a:xfrm>
              <a:off x="10253160" y="3899520"/>
              <a:ext cx="336960" cy="26892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0" name="CustomShape 22"/>
            <p:cNvSpPr/>
            <p:nvPr/>
          </p:nvSpPr>
          <p:spPr>
            <a:xfrm>
              <a:off x="10422000" y="3787560"/>
              <a:ext cx="724320" cy="4568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>
              <a:spAutoFit/>
            </a:bodyPr>
            <a:p>
              <a:pPr algn="r">
                <a:lnSpc>
                  <a:spcPct val="100000"/>
                </a:lnSpc>
                <a:spcBef>
                  <a:spcPts val="1400"/>
                </a:spcBef>
              </a:pPr>
              <a:r>
                <a:rPr b="0" lang="pt-BR" sz="2400" spc="-1" strike="noStrike">
                  <a:solidFill>
                    <a:srgbClr val="2389c0"/>
                  </a:solidFill>
                  <a:latin typeface="Calibri"/>
                  <a:ea typeface="Calibri"/>
                </a:rPr>
                <a:t>s’</a:t>
              </a:r>
              <a:endParaRPr b="0" lang="pt-BR" sz="2400" spc="-1" strike="noStrike">
                <a:latin typeface="Arial"/>
              </a:endParaRPr>
            </a:p>
          </p:txBody>
        </p:sp>
      </p:grpSp>
      <p:sp>
        <p:nvSpPr>
          <p:cNvPr id="291" name="CustomShape 23"/>
          <p:cNvSpPr/>
          <p:nvPr/>
        </p:nvSpPr>
        <p:spPr>
          <a:xfrm>
            <a:off x="10812960" y="3236040"/>
            <a:ext cx="1678320" cy="3751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pt-BR" sz="1800" spc="-1" strike="noStrike">
                <a:solidFill>
                  <a:srgbClr val="c00000"/>
                </a:solidFill>
                <a:latin typeface="Arial"/>
                <a:ea typeface="Arial"/>
              </a:rPr>
              <a:t>T(s,a,s’), R(s,a)</a:t>
            </a:r>
            <a:endParaRPr b="0" lang="pt-B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TextShape 1"/>
          <p:cNvSpPr txBox="1"/>
          <p:nvPr/>
        </p:nvSpPr>
        <p:spPr>
          <a:xfrm>
            <a:off x="406440" y="2838600"/>
            <a:ext cx="12191760" cy="61084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 marL="660240" indent="-659880">
              <a:lnSpc>
                <a:spcPct val="100000"/>
              </a:lnSpc>
              <a:spcBef>
                <a:spcPts val="2801"/>
              </a:spcBef>
              <a:buClr>
                <a:srgbClr val="222222"/>
              </a:buClr>
              <a:buFont typeface="Avenir Next Regular"/>
              <a:buAutoNum type="arabicPeriod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V = 0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 marL="660240" indent="-659880">
              <a:lnSpc>
                <a:spcPct val="100000"/>
              </a:lnSpc>
              <a:spcBef>
                <a:spcPts val="2801"/>
              </a:spcBef>
              <a:buClr>
                <a:srgbClr val="222222"/>
              </a:buClr>
              <a:buFont typeface="Avenir Next Regular"/>
              <a:buAutoNum type="arabicPeriod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Repita para k=1,2,3,…,K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 lvl="1" marL="1320840" indent="-659880">
              <a:lnSpc>
                <a:spcPct val="200000"/>
              </a:lnSpc>
              <a:spcBef>
                <a:spcPts val="2801"/>
              </a:spcBef>
              <a:buClr>
                <a:srgbClr val="838787"/>
              </a:buClr>
              <a:buFont typeface="Avenir Next Regular"/>
              <a:buAutoNum type="arabicPeriod"/>
            </a:pPr>
            <a:r>
              <a:rPr b="0" lang="pt-BR" sz="34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 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211" name="TextShape 2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Iteração de valor: programação dinâmica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pic>
        <p:nvPicPr>
          <p:cNvPr id="1212" name="V'_=_max_a_left_.pdf" descr="V'_=_max_a_left_.pdf"/>
          <p:cNvPicPr/>
          <p:nvPr/>
        </p:nvPicPr>
        <p:blipFill>
          <a:blip r:embed="rId1"/>
          <a:stretch/>
        </p:blipFill>
        <p:spPr>
          <a:xfrm>
            <a:off x="2292480" y="4479120"/>
            <a:ext cx="8419680" cy="1294920"/>
          </a:xfrm>
          <a:prstGeom prst="rect">
            <a:avLst/>
          </a:prstGeom>
          <a:ln w="12600">
            <a:noFill/>
          </a:ln>
        </p:spPr>
      </p:pic>
      <p:pic>
        <p:nvPicPr>
          <p:cNvPr id="1213" name="V_gets_V'.pdf" descr="V_gets_V'.pdf"/>
          <p:cNvPicPr/>
          <p:nvPr/>
        </p:nvPicPr>
        <p:blipFill>
          <a:blip r:embed="rId2"/>
          <a:stretch/>
        </p:blipFill>
        <p:spPr>
          <a:xfrm>
            <a:off x="2264040" y="6400440"/>
            <a:ext cx="1434600" cy="36792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TextShape 1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Iteração de valor: programação dinâmica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1215" name="CustomShape 2"/>
          <p:cNvSpPr/>
          <p:nvPr/>
        </p:nvSpPr>
        <p:spPr>
          <a:xfrm>
            <a:off x="2227320" y="2691360"/>
            <a:ext cx="8169120" cy="5555520"/>
          </a:xfrm>
          <a:prstGeom prst="rect">
            <a:avLst/>
          </a:prstGeom>
          <a:noFill/>
          <a:ln w="12600">
            <a:solidFill>
              <a:srgbClr val="a6aaa9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127080" rIns="127080" tIns="127080" bIns="12708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900" spc="-1" strike="noStrike">
                <a:solidFill>
                  <a:srgbClr val="ff5791"/>
                </a:solidFill>
                <a:latin typeface="Monaco"/>
                <a:ea typeface="Monaco"/>
              </a:rPr>
              <a:t>def</a:t>
            </a:r>
            <a:r>
              <a:rPr b="0" lang="pt-BR" sz="2900" spc="-1" strike="noStrike">
                <a:solidFill>
                  <a:srgbClr val="ffffff"/>
                </a:solidFill>
                <a:latin typeface="Monaco"/>
                <a:ea typeface="Monaco"/>
              </a:rPr>
              <a:t> </a:t>
            </a:r>
            <a:r>
              <a:rPr b="0" lang="pt-BR" sz="2900" spc="-1" strike="noStrike">
                <a:solidFill>
                  <a:srgbClr val="771d76"/>
                </a:solidFill>
                <a:latin typeface="Monaco"/>
                <a:ea typeface="Monaco"/>
              </a:rPr>
              <a:t>ValueIteration</a:t>
            </a:r>
            <a:r>
              <a:rPr b="0" lang="pt-BR" sz="2900" spc="-1" strike="noStrike">
                <a:solidFill>
                  <a:srgbClr val="222222"/>
                </a:solidFill>
                <a:latin typeface="Monaco"/>
                <a:ea typeface="Monaco"/>
              </a:rPr>
              <a:t>(T,R,A,S,gamma,K):</a:t>
            </a:r>
            <a:br/>
            <a:r>
              <a:rPr b="0" lang="pt-BR" sz="2900" spc="-1" strike="noStrike">
                <a:solidFill>
                  <a:srgbClr val="222222"/>
                </a:solidFill>
                <a:latin typeface="Monaco"/>
                <a:ea typeface="Monaco"/>
              </a:rPr>
              <a:t>    V = [ 0.0 </a:t>
            </a:r>
            <a:r>
              <a:rPr b="0" lang="pt-BR" sz="2900" spc="-1" strike="noStrike">
                <a:solidFill>
                  <a:srgbClr val="4c8945"/>
                </a:solidFill>
                <a:latin typeface="Monaco"/>
                <a:ea typeface="Monaco"/>
              </a:rPr>
              <a:t>for</a:t>
            </a:r>
            <a:r>
              <a:rPr b="0" lang="pt-BR" sz="2900" spc="-1" strike="noStrike">
                <a:solidFill>
                  <a:srgbClr val="222222"/>
                </a:solidFill>
                <a:latin typeface="Monaco"/>
                <a:ea typeface="Monaco"/>
              </a:rPr>
              <a:t> s </a:t>
            </a:r>
            <a:r>
              <a:rPr b="0" lang="pt-BR" sz="2900" spc="-1" strike="noStrike">
                <a:solidFill>
                  <a:srgbClr val="4c8945"/>
                </a:solidFill>
                <a:latin typeface="Monaco"/>
                <a:ea typeface="Monaco"/>
              </a:rPr>
              <a:t>in</a:t>
            </a:r>
            <a:r>
              <a:rPr b="0" lang="pt-BR" sz="2900" spc="-1" strike="noStrike">
                <a:solidFill>
                  <a:srgbClr val="222222"/>
                </a:solidFill>
                <a:latin typeface="Monaco"/>
                <a:ea typeface="Monaco"/>
              </a:rPr>
              <a:t> S ]    </a:t>
            </a:r>
            <a:r>
              <a:rPr b="0" lang="pt-BR" sz="2900" spc="-1" strike="noStrike">
                <a:solidFill>
                  <a:srgbClr val="838787"/>
                </a:solidFill>
                <a:latin typeface="Monaco"/>
                <a:ea typeface="Monaco"/>
              </a:rPr>
              <a:t># V</a:t>
            </a:r>
            <a:r>
              <a:rPr b="0" lang="pt-BR" sz="2900" spc="-1" strike="noStrike" baseline="-5000">
                <a:solidFill>
                  <a:srgbClr val="838787"/>
                </a:solidFill>
                <a:latin typeface="Monaco"/>
                <a:ea typeface="Monaco"/>
              </a:rPr>
              <a:t> </a:t>
            </a:r>
            <a:r>
              <a:rPr b="0" lang="pt-BR" sz="2900" spc="-1" strike="noStrike">
                <a:solidFill>
                  <a:srgbClr val="838787"/>
                </a:solidFill>
                <a:latin typeface="Monaco"/>
                <a:ea typeface="Monaco"/>
              </a:rPr>
              <a:t>= 0</a:t>
            </a:r>
            <a:br/>
            <a:r>
              <a:rPr b="0" lang="pt-BR" sz="2900" spc="-1" strike="noStrike">
                <a:solidFill>
                  <a:srgbClr val="222222"/>
                </a:solidFill>
                <a:latin typeface="Monaco"/>
                <a:ea typeface="Monaco"/>
              </a:rPr>
              <a:t>    </a:t>
            </a:r>
            <a:r>
              <a:rPr b="0" lang="pt-BR" sz="2900" spc="-1" strike="noStrike">
                <a:solidFill>
                  <a:srgbClr val="4c8945"/>
                </a:solidFill>
                <a:latin typeface="Monaco"/>
                <a:ea typeface="Monaco"/>
              </a:rPr>
              <a:t>for</a:t>
            </a:r>
            <a:r>
              <a:rPr b="0" lang="pt-BR" sz="2900" spc="-1" strike="noStrike">
                <a:solidFill>
                  <a:srgbClr val="222222"/>
                </a:solidFill>
                <a:latin typeface="Monaco"/>
                <a:ea typeface="Monaco"/>
              </a:rPr>
              <a:t> k in </a:t>
            </a:r>
            <a:r>
              <a:rPr b="0" lang="pt-BR" sz="2900" spc="-1" strike="noStrike">
                <a:solidFill>
                  <a:srgbClr val="771d76"/>
                </a:solidFill>
                <a:latin typeface="Monaco"/>
                <a:ea typeface="Monaco"/>
              </a:rPr>
              <a:t>range</a:t>
            </a:r>
            <a:r>
              <a:rPr b="0" lang="pt-BR" sz="2900" spc="-1" strike="noStrike">
                <a:solidFill>
                  <a:srgbClr val="222222"/>
                </a:solidFill>
                <a:latin typeface="Monaco"/>
                <a:ea typeface="Monaco"/>
              </a:rPr>
              <a:t>(K):</a:t>
            </a:r>
            <a:br/>
            <a:r>
              <a:rPr b="0" lang="pt-BR" sz="2900" spc="-1" strike="noStrike">
                <a:solidFill>
                  <a:srgbClr val="222222"/>
                </a:solidFill>
                <a:latin typeface="Monaco"/>
                <a:ea typeface="Monaco"/>
              </a:rPr>
              <a:t>      Vp = [ -inf </a:t>
            </a:r>
            <a:r>
              <a:rPr b="0" lang="pt-BR" sz="2900" spc="-1" strike="noStrike">
                <a:solidFill>
                  <a:srgbClr val="4c8945"/>
                </a:solidFill>
                <a:latin typeface="Monaco"/>
                <a:ea typeface="Monaco"/>
              </a:rPr>
              <a:t>for</a:t>
            </a:r>
            <a:r>
              <a:rPr b="0" lang="pt-BR" sz="2900" spc="-1" strike="noStrike">
                <a:solidFill>
                  <a:srgbClr val="222222"/>
                </a:solidFill>
                <a:latin typeface="Monaco"/>
                <a:ea typeface="Monaco"/>
              </a:rPr>
              <a:t> s </a:t>
            </a:r>
            <a:r>
              <a:rPr b="0" lang="pt-BR" sz="2900" spc="-1" strike="noStrike">
                <a:solidFill>
                  <a:srgbClr val="4c8945"/>
                </a:solidFill>
                <a:latin typeface="Monaco"/>
                <a:ea typeface="Monaco"/>
              </a:rPr>
              <a:t>in</a:t>
            </a:r>
            <a:r>
              <a:rPr b="0" lang="pt-BR" sz="2900" spc="-1" strike="noStrike">
                <a:solidFill>
                  <a:srgbClr val="222222"/>
                </a:solidFill>
                <a:latin typeface="Monaco"/>
                <a:ea typeface="Monaco"/>
              </a:rPr>
              <a:t> S ]</a:t>
            </a:r>
            <a:r>
              <a:rPr b="0" lang="pt-BR" sz="2900" spc="-1" strike="noStrike">
                <a:solidFill>
                  <a:srgbClr val="838787"/>
                </a:solidFill>
                <a:latin typeface="Monaco"/>
                <a:ea typeface="Monaco"/>
              </a:rPr>
              <a:t># V’</a:t>
            </a:r>
            <a:br/>
            <a:r>
              <a:rPr b="0" lang="pt-BR" sz="2900" spc="-1" strike="noStrike">
                <a:solidFill>
                  <a:srgbClr val="222222"/>
                </a:solidFill>
                <a:latin typeface="Monaco"/>
                <a:ea typeface="Monaco"/>
              </a:rPr>
              <a:t>      </a:t>
            </a:r>
            <a:r>
              <a:rPr b="0" lang="pt-BR" sz="2900" spc="-1" strike="noStrike">
                <a:solidFill>
                  <a:srgbClr val="4c8945"/>
                </a:solidFill>
                <a:latin typeface="Monaco"/>
                <a:ea typeface="Monaco"/>
              </a:rPr>
              <a:t>for</a:t>
            </a:r>
            <a:r>
              <a:rPr b="0" lang="pt-BR" sz="2900" spc="-1" strike="noStrike">
                <a:solidFill>
                  <a:srgbClr val="222222"/>
                </a:solidFill>
                <a:latin typeface="Monaco"/>
                <a:ea typeface="Monaco"/>
              </a:rPr>
              <a:t> s </a:t>
            </a:r>
            <a:r>
              <a:rPr b="0" lang="pt-BR" sz="2900" spc="-1" strike="noStrike">
                <a:solidFill>
                  <a:srgbClr val="4c8945"/>
                </a:solidFill>
                <a:latin typeface="Monaco"/>
                <a:ea typeface="Monaco"/>
              </a:rPr>
              <a:t>in</a:t>
            </a:r>
            <a:r>
              <a:rPr b="0" lang="pt-BR" sz="2900" spc="-1" strike="noStrike">
                <a:solidFill>
                  <a:srgbClr val="222222"/>
                </a:solidFill>
                <a:latin typeface="Monaco"/>
                <a:ea typeface="Monaco"/>
              </a:rPr>
              <a:t> S:             </a:t>
            </a:r>
            <a:r>
              <a:rPr b="0" lang="pt-BR" sz="2900" spc="-1" strike="noStrike">
                <a:solidFill>
                  <a:srgbClr val="838787"/>
                </a:solidFill>
                <a:latin typeface="Monaco"/>
                <a:ea typeface="Monaco"/>
              </a:rPr>
              <a:t># for each state</a:t>
            </a:r>
            <a:br/>
            <a:r>
              <a:rPr b="0" lang="pt-BR" sz="2900" spc="-1" strike="noStrike">
                <a:solidFill>
                  <a:srgbClr val="222222"/>
                </a:solidFill>
                <a:latin typeface="Monaco"/>
                <a:ea typeface="Monaco"/>
              </a:rPr>
              <a:t>        </a:t>
            </a:r>
            <a:r>
              <a:rPr b="0" lang="pt-BR" sz="2900" spc="-1" strike="noStrike">
                <a:solidFill>
                  <a:srgbClr val="4c8945"/>
                </a:solidFill>
                <a:latin typeface="Monaco"/>
                <a:ea typeface="Monaco"/>
              </a:rPr>
              <a:t>for</a:t>
            </a:r>
            <a:r>
              <a:rPr b="0" lang="pt-BR" sz="2900" spc="-1" strike="noStrike">
                <a:solidFill>
                  <a:srgbClr val="222222"/>
                </a:solidFill>
                <a:latin typeface="Monaco"/>
                <a:ea typeface="Monaco"/>
              </a:rPr>
              <a:t> a </a:t>
            </a:r>
            <a:r>
              <a:rPr b="0" lang="pt-BR" sz="2900" spc="-1" strike="noStrike">
                <a:solidFill>
                  <a:srgbClr val="4c8945"/>
                </a:solidFill>
                <a:latin typeface="Monaco"/>
                <a:ea typeface="Monaco"/>
              </a:rPr>
              <a:t>in</a:t>
            </a:r>
            <a:r>
              <a:rPr b="0" lang="pt-BR" sz="2900" spc="-1" strike="noStrike">
                <a:solidFill>
                  <a:srgbClr val="222222"/>
                </a:solidFill>
                <a:latin typeface="Monaco"/>
                <a:ea typeface="Monaco"/>
              </a:rPr>
              <a:t> A[s]:        </a:t>
            </a:r>
            <a:r>
              <a:rPr b="0" lang="pt-BR" sz="2900" spc="-1" strike="noStrike">
                <a:solidFill>
                  <a:srgbClr val="838787"/>
                </a:solidFill>
                <a:latin typeface="Monaco"/>
                <a:ea typeface="Monaco"/>
              </a:rPr>
              <a:t># applicable actions</a:t>
            </a:r>
            <a:br/>
            <a:r>
              <a:rPr b="0" lang="pt-BR" sz="2900" spc="-1" strike="noStrike">
                <a:solidFill>
                  <a:srgbClr val="222222"/>
                </a:solidFill>
                <a:latin typeface="Monaco"/>
                <a:ea typeface="Monaco"/>
              </a:rPr>
              <a:t>          Q = 0               </a:t>
            </a:r>
            <a:r>
              <a:rPr b="0" lang="pt-BR" sz="2900" spc="-1" strike="noStrike">
                <a:solidFill>
                  <a:srgbClr val="838787"/>
                </a:solidFill>
                <a:latin typeface="Monaco"/>
                <a:ea typeface="Monaco"/>
              </a:rPr>
              <a:t># Q-value Q(s,a)</a:t>
            </a:r>
            <a:br/>
            <a:r>
              <a:rPr b="0" lang="pt-BR" sz="2900" spc="-1" strike="noStrike">
                <a:solidFill>
                  <a:srgbClr val="222222"/>
                </a:solidFill>
                <a:latin typeface="Monaco"/>
                <a:ea typeface="Monaco"/>
              </a:rPr>
              <a:t>          </a:t>
            </a:r>
            <a:r>
              <a:rPr b="0" lang="pt-BR" sz="2900" spc="-1" strike="noStrike">
                <a:solidFill>
                  <a:srgbClr val="4c8945"/>
                </a:solidFill>
                <a:latin typeface="Monaco"/>
                <a:ea typeface="Monaco"/>
              </a:rPr>
              <a:t>for</a:t>
            </a:r>
            <a:r>
              <a:rPr b="0" lang="pt-BR" sz="2900" spc="-1" strike="noStrike">
                <a:solidFill>
                  <a:srgbClr val="222222"/>
                </a:solidFill>
                <a:latin typeface="Monaco"/>
                <a:ea typeface="Monaco"/>
              </a:rPr>
              <a:t> p,ss </a:t>
            </a:r>
            <a:r>
              <a:rPr b="0" lang="pt-BR" sz="2900" spc="-1" strike="noStrike">
                <a:solidFill>
                  <a:srgbClr val="4c8945"/>
                </a:solidFill>
                <a:latin typeface="Monaco"/>
                <a:ea typeface="Monaco"/>
              </a:rPr>
              <a:t>in</a:t>
            </a:r>
            <a:r>
              <a:rPr b="0" lang="pt-BR" sz="2900" spc="-1" strike="noStrike">
                <a:solidFill>
                  <a:srgbClr val="222222"/>
                </a:solidFill>
                <a:latin typeface="Monaco"/>
                <a:ea typeface="Monaco"/>
              </a:rPr>
              <a:t> T[s,a]: </a:t>
            </a:r>
            <a:r>
              <a:rPr b="0" lang="pt-BR" sz="2900" spc="-1" strike="noStrike">
                <a:solidFill>
                  <a:srgbClr val="838787"/>
                </a:solidFill>
                <a:latin typeface="Monaco"/>
                <a:ea typeface="Monaco"/>
              </a:rPr>
              <a:t># sucessor states </a:t>
            </a:r>
            <a:br/>
            <a:r>
              <a:rPr b="0" lang="pt-BR" sz="2900" spc="-1" strike="noStrike">
                <a:solidFill>
                  <a:srgbClr val="222222"/>
                </a:solidFill>
                <a:latin typeface="Monaco"/>
                <a:ea typeface="Monaco"/>
              </a:rPr>
              <a:t>            Q += p*V[ss]</a:t>
            </a:r>
            <a:br/>
            <a:r>
              <a:rPr b="0" lang="pt-BR" sz="2900" spc="-1" strike="noStrike">
                <a:solidFill>
                  <a:srgbClr val="222222"/>
                </a:solidFill>
                <a:latin typeface="Monaco"/>
                <a:ea typeface="Monaco"/>
              </a:rPr>
              <a:t>          Q = gamma*Q + R[s,a]</a:t>
            </a:r>
            <a:br/>
            <a:r>
              <a:rPr b="0" lang="pt-BR" sz="2900" spc="-1" strike="noStrike">
                <a:solidFill>
                  <a:srgbClr val="222222"/>
                </a:solidFill>
                <a:latin typeface="Monaco"/>
                <a:ea typeface="Monaco"/>
              </a:rPr>
              <a:t>          </a:t>
            </a:r>
            <a:r>
              <a:rPr b="0" lang="pt-BR" sz="2900" spc="-1" strike="noStrike">
                <a:solidFill>
                  <a:srgbClr val="4c8945"/>
                </a:solidFill>
                <a:latin typeface="Monaco"/>
                <a:ea typeface="Monaco"/>
              </a:rPr>
              <a:t>if</a:t>
            </a:r>
            <a:r>
              <a:rPr b="0" lang="pt-BR" sz="2900" spc="-1" strike="noStrike">
                <a:solidFill>
                  <a:srgbClr val="222222"/>
                </a:solidFill>
                <a:latin typeface="Monaco"/>
                <a:ea typeface="Monaco"/>
              </a:rPr>
              <a:t> Q &gt; Vp[s]: Vp[s] = Q</a:t>
            </a:r>
            <a:br/>
            <a:r>
              <a:rPr b="0" lang="pt-BR" sz="2900" spc="-1" strike="noStrike">
                <a:solidFill>
                  <a:srgbClr val="222222"/>
                </a:solidFill>
                <a:latin typeface="Monaco"/>
                <a:ea typeface="Monaco"/>
              </a:rPr>
              <a:t>      V[:] = Vp[:]            </a:t>
            </a:r>
            <a:r>
              <a:rPr b="0" lang="pt-BR" sz="2900" spc="-1" strike="noStrike">
                <a:solidFill>
                  <a:srgbClr val="838787"/>
                </a:solidFill>
                <a:latin typeface="Monaco"/>
                <a:ea typeface="Monaco"/>
              </a:rPr>
              <a:t># V’&lt;- V</a:t>
            </a:r>
            <a:endParaRPr b="0" lang="pt-BR" sz="2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TextShape 1"/>
          <p:cNvSpPr txBox="1"/>
          <p:nvPr/>
        </p:nvSpPr>
        <p:spPr>
          <a:xfrm>
            <a:off x="406440" y="1905120"/>
            <a:ext cx="12191760" cy="738864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 marL="647280" indent="-646920">
              <a:lnSpc>
                <a:spcPct val="100000"/>
              </a:lnSpc>
              <a:spcBef>
                <a:spcPts val="2701"/>
              </a:spcBef>
              <a:buClr>
                <a:srgbClr val="222222"/>
              </a:buClr>
              <a:buFont typeface="Avenir Next Regular"/>
              <a:buAutoNum type="arabicPeriod"/>
            </a:pPr>
            <a:r>
              <a:rPr b="0" lang="pt-BR" sz="333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Inicialize V = 0</a:t>
            </a:r>
            <a:endParaRPr b="0" lang="pt-BR" sz="3330" spc="-1" strike="noStrike">
              <a:solidFill>
                <a:srgbClr val="a6aaa9"/>
              </a:solidFill>
              <a:latin typeface="Avenir Next Medium"/>
            </a:endParaRPr>
          </a:p>
          <a:p>
            <a:pPr marL="647280" indent="-646920">
              <a:lnSpc>
                <a:spcPct val="100000"/>
              </a:lnSpc>
              <a:spcBef>
                <a:spcPts val="2701"/>
              </a:spcBef>
              <a:buClr>
                <a:srgbClr val="222222"/>
              </a:buClr>
              <a:buFont typeface="Avenir Next Regular"/>
              <a:buAutoNum type="arabicPeriod"/>
            </a:pPr>
            <a:r>
              <a:rPr b="0" lang="pt-BR" sz="333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Repita para k=1,…,K:</a:t>
            </a:r>
            <a:endParaRPr b="0" lang="pt-BR" sz="3330" spc="-1" strike="noStrike">
              <a:solidFill>
                <a:srgbClr val="a6aaa9"/>
              </a:solidFill>
              <a:latin typeface="Avenir Next Medium"/>
            </a:endParaRPr>
          </a:p>
          <a:p>
            <a:pPr lvl="1" marL="1294560" indent="-646920">
              <a:lnSpc>
                <a:spcPct val="200000"/>
              </a:lnSpc>
              <a:spcBef>
                <a:spcPts val="2701"/>
              </a:spcBef>
              <a:buClr>
                <a:srgbClr val="838787"/>
              </a:buClr>
              <a:buFont typeface="Avenir Next Regular"/>
              <a:buAutoNum type="arabicPeriod"/>
            </a:pPr>
            <a:r>
              <a:rPr b="0" lang="pt-BR" sz="333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 </a:t>
            </a:r>
            <a:endParaRPr b="0" lang="pt-BR" sz="3330" spc="-1" strike="noStrike">
              <a:solidFill>
                <a:srgbClr val="a6aaa9"/>
              </a:solidFill>
              <a:latin typeface="Avenir Next Medium"/>
            </a:endParaRPr>
          </a:p>
          <a:p>
            <a:pPr lvl="1" marL="1294560" indent="-646920">
              <a:lnSpc>
                <a:spcPct val="200000"/>
              </a:lnSpc>
              <a:spcBef>
                <a:spcPts val="2701"/>
              </a:spcBef>
              <a:buClr>
                <a:srgbClr val="838787"/>
              </a:buClr>
              <a:buFont typeface="Avenir Next Regular"/>
              <a:buAutoNum type="arabicPeriod"/>
            </a:pPr>
            <a:r>
              <a:rPr b="0" lang="pt-BR" sz="333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 </a:t>
            </a:r>
            <a:endParaRPr b="0" lang="pt-BR" sz="3330" spc="-1" strike="noStrike">
              <a:solidFill>
                <a:srgbClr val="a6aaa9"/>
              </a:solidFill>
              <a:latin typeface="Avenir Next Medium"/>
            </a:endParaRPr>
          </a:p>
          <a:p>
            <a:pPr>
              <a:lnSpc>
                <a:spcPct val="100000"/>
              </a:lnSpc>
              <a:spcBef>
                <a:spcPts val="2701"/>
              </a:spcBef>
            </a:pPr>
            <a:endParaRPr b="0" lang="pt-BR" sz="3330" spc="-1" strike="noStrike">
              <a:solidFill>
                <a:srgbClr val="a6aaa9"/>
              </a:solidFill>
              <a:latin typeface="Avenir Next Medium"/>
            </a:endParaRPr>
          </a:p>
          <a:p>
            <a:pPr marL="435600" indent="-435240">
              <a:lnSpc>
                <a:spcPct val="100000"/>
              </a:lnSpc>
              <a:spcBef>
                <a:spcPts val="27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33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Complexidade de tempo (em função de n=|S|, m=|A|):</a:t>
            </a:r>
            <a:endParaRPr b="0" lang="pt-BR" sz="3330" spc="-1" strike="noStrike">
              <a:solidFill>
                <a:srgbClr val="a6aaa9"/>
              </a:solidFill>
              <a:latin typeface="Avenir Next Medium"/>
            </a:endParaRPr>
          </a:p>
          <a:p>
            <a:pPr lvl="1" marL="871200" indent="-435240">
              <a:lnSpc>
                <a:spcPct val="100000"/>
              </a:lnSpc>
              <a:spcBef>
                <a:spcPts val="27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33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O(n</a:t>
            </a:r>
            <a:r>
              <a:rPr b="0" lang="pt-BR" sz="3239" spc="-1" strike="noStrike" baseline="31000">
                <a:solidFill>
                  <a:srgbClr val="e42832"/>
                </a:solidFill>
                <a:latin typeface="Avenir Next Medium"/>
                <a:ea typeface="Avenir Next Medium"/>
              </a:rPr>
              <a:t>2</a:t>
            </a:r>
            <a:r>
              <a:rPr b="0" lang="pt-BR" sz="324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mK</a:t>
            </a:r>
            <a:r>
              <a:rPr b="0" lang="pt-BR" sz="324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 </a:t>
            </a:r>
            <a:endParaRPr b="0" lang="pt-BR" sz="324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217" name="TextShape 2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Iteração de valor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pic>
        <p:nvPicPr>
          <p:cNvPr id="1218" name="V'_=_max_a_left_.pdf" descr="V'_=_max_a_left_.pdf"/>
          <p:cNvPicPr/>
          <p:nvPr/>
        </p:nvPicPr>
        <p:blipFill>
          <a:blip r:embed="rId1"/>
          <a:stretch/>
        </p:blipFill>
        <p:spPr>
          <a:xfrm>
            <a:off x="2292480" y="3513960"/>
            <a:ext cx="8419680" cy="1294920"/>
          </a:xfrm>
          <a:prstGeom prst="rect">
            <a:avLst/>
          </a:prstGeom>
          <a:ln w="12600">
            <a:noFill/>
          </a:ln>
        </p:spPr>
      </p:pic>
      <p:pic>
        <p:nvPicPr>
          <p:cNvPr id="1219" name="V_gets_V'.pdf" descr="V_gets_V'.pdf"/>
          <p:cNvPicPr/>
          <p:nvPr/>
        </p:nvPicPr>
        <p:blipFill>
          <a:blip r:embed="rId2"/>
          <a:stretch/>
        </p:blipFill>
        <p:spPr>
          <a:xfrm>
            <a:off x="2222280" y="5340600"/>
            <a:ext cx="1434600" cy="36792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5" dur="indefinite" restart="never" nodeType="tmRoot">
          <p:childTnLst>
            <p:seq>
              <p:cTn id="66" dur="indefinite" nodeType="mainSeq">
                <p:childTnLst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nodeType="click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12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nodeType="click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12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nodeType="click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12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CustomShape 1"/>
          <p:cNvSpPr/>
          <p:nvPr/>
        </p:nvSpPr>
        <p:spPr>
          <a:xfrm>
            <a:off x="8804520" y="5729400"/>
            <a:ext cx="2670840" cy="2031480"/>
          </a:xfrm>
          <a:prstGeom prst="rect">
            <a:avLst/>
          </a:prstGeom>
          <a:solidFill>
            <a:srgbClr val="e2c7e3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21" name="Image" descr="Image"/>
          <p:cNvPicPr/>
          <p:nvPr/>
        </p:nvPicPr>
        <p:blipFill>
          <a:blip r:embed="rId1"/>
          <a:stretch/>
        </p:blipFill>
        <p:spPr>
          <a:xfrm>
            <a:off x="9524160" y="330120"/>
            <a:ext cx="1269720" cy="1269720"/>
          </a:xfrm>
          <a:prstGeom prst="rect">
            <a:avLst/>
          </a:prstGeom>
          <a:ln w="12600">
            <a:noFill/>
          </a:ln>
        </p:spPr>
      </p:pic>
      <p:pic>
        <p:nvPicPr>
          <p:cNvPr id="1222" name="Image" descr="Image"/>
          <p:cNvPicPr/>
          <p:nvPr/>
        </p:nvPicPr>
        <p:blipFill>
          <a:blip r:embed="rId2"/>
          <a:stretch/>
        </p:blipFill>
        <p:spPr>
          <a:xfrm>
            <a:off x="10071720" y="647640"/>
            <a:ext cx="1269720" cy="1269720"/>
          </a:xfrm>
          <a:prstGeom prst="rect">
            <a:avLst/>
          </a:prstGeom>
          <a:ln w="12600">
            <a:noFill/>
          </a:ln>
        </p:spPr>
      </p:pic>
      <p:pic>
        <p:nvPicPr>
          <p:cNvPr id="1223" name="Image" descr="Image"/>
          <p:cNvPicPr/>
          <p:nvPr/>
        </p:nvPicPr>
        <p:blipFill>
          <a:blip r:embed="rId3"/>
          <a:stretch/>
        </p:blipFill>
        <p:spPr>
          <a:xfrm>
            <a:off x="9524160" y="330120"/>
            <a:ext cx="1269720" cy="1269720"/>
          </a:xfrm>
          <a:prstGeom prst="rect">
            <a:avLst/>
          </a:prstGeom>
          <a:ln w="12600">
            <a:noFill/>
          </a:ln>
        </p:spPr>
      </p:pic>
      <p:pic>
        <p:nvPicPr>
          <p:cNvPr id="1224" name="Image" descr="Image"/>
          <p:cNvPicPr/>
          <p:nvPr/>
        </p:nvPicPr>
        <p:blipFill>
          <a:blip r:embed="rId4"/>
          <a:stretch/>
        </p:blipFill>
        <p:spPr>
          <a:xfrm>
            <a:off x="10071720" y="647640"/>
            <a:ext cx="1269720" cy="1269720"/>
          </a:xfrm>
          <a:prstGeom prst="rect">
            <a:avLst/>
          </a:prstGeom>
          <a:ln w="12600">
            <a:noFill/>
          </a:ln>
        </p:spPr>
      </p:pic>
      <p:pic>
        <p:nvPicPr>
          <p:cNvPr id="1225" name="Image" descr="Image"/>
          <p:cNvPicPr/>
          <p:nvPr/>
        </p:nvPicPr>
        <p:blipFill>
          <a:blip r:embed="rId5"/>
          <a:stretch/>
        </p:blipFill>
        <p:spPr>
          <a:xfrm>
            <a:off x="10618200" y="958680"/>
            <a:ext cx="1269720" cy="1269720"/>
          </a:xfrm>
          <a:prstGeom prst="rect">
            <a:avLst/>
          </a:prstGeom>
          <a:ln w="12600">
            <a:noFill/>
          </a:ln>
        </p:spPr>
      </p:pic>
      <p:sp>
        <p:nvSpPr>
          <p:cNvPr id="1226" name="TextShape 2"/>
          <p:cNvSpPr txBox="1"/>
          <p:nvPr/>
        </p:nvSpPr>
        <p:spPr>
          <a:xfrm>
            <a:off x="406440" y="457200"/>
            <a:ext cx="11175480" cy="45684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>
              <a:lnSpc>
                <a:spcPct val="80000"/>
              </a:lnSpc>
            </a:pPr>
            <a:r>
              <a:rPr b="0" lang="pt-BR" sz="2400" spc="117" strike="noStrike" cap="all">
                <a:solidFill>
                  <a:srgbClr val="838787"/>
                </a:solidFill>
                <a:latin typeface="DIN Alternate Bold"/>
                <a:ea typeface="DIN Alternate Bold"/>
              </a:rPr>
              <a:t>frozen lake</a:t>
            </a:r>
            <a:endParaRPr b="0" lang="pt-BR" sz="2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227" name="TextShape 3"/>
          <p:cNvSpPr txBox="1"/>
          <p:nvPr/>
        </p:nvSpPr>
        <p:spPr>
          <a:xfrm>
            <a:off x="1041480" y="5634000"/>
            <a:ext cx="10326240" cy="3277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  <a:spcBef>
                <a:spcPts val="2801"/>
              </a:spcBef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R(s,a) =                                       T(s,a,s’) =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graphicFrame>
        <p:nvGraphicFramePr>
          <p:cNvPr id="1228" name="Table 4"/>
          <p:cNvGraphicFramePr/>
          <p:nvPr/>
        </p:nvGraphicFramePr>
        <p:xfrm>
          <a:off x="2751120" y="5654520"/>
          <a:ext cx="3060720" cy="2555640"/>
        </p:xfrm>
        <a:graphic>
          <a:graphicData uri="http://schemas.openxmlformats.org/drawingml/2006/table">
            <a:tbl>
              <a:tblPr/>
              <a:tblGrid>
                <a:gridCol w="765000"/>
                <a:gridCol w="765000"/>
                <a:gridCol w="765000"/>
                <a:gridCol w="765720"/>
              </a:tblGrid>
              <a:tr h="85176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1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f4747"/>
                    </a:solidFill>
                  </a:tcPr>
                </a:tc>
              </a:tr>
              <a:tr h="85176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-1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09daf2"/>
                    </a:solidFill>
                  </a:tcPr>
                </a:tc>
              </a:tr>
              <a:tr h="85212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</a:tr>
            </a:tbl>
          </a:graphicData>
        </a:graphic>
      </p:graphicFrame>
      <p:pic>
        <p:nvPicPr>
          <p:cNvPr id="1229" name="Image" descr="Image"/>
          <p:cNvPicPr/>
          <p:nvPr/>
        </p:nvPicPr>
        <p:blipFill>
          <a:blip r:embed="rId6"/>
          <a:stretch/>
        </p:blipFill>
        <p:spPr>
          <a:xfrm>
            <a:off x="8978040" y="647640"/>
            <a:ext cx="1269720" cy="1269720"/>
          </a:xfrm>
          <a:prstGeom prst="rect">
            <a:avLst/>
          </a:prstGeom>
          <a:ln w="12600">
            <a:noFill/>
          </a:ln>
        </p:spPr>
      </p:pic>
      <p:pic>
        <p:nvPicPr>
          <p:cNvPr id="1230" name="Image" descr="Image"/>
          <p:cNvPicPr/>
          <p:nvPr/>
        </p:nvPicPr>
        <p:blipFill>
          <a:blip r:embed="rId7"/>
          <a:stretch/>
        </p:blipFill>
        <p:spPr>
          <a:xfrm>
            <a:off x="8419320" y="971640"/>
            <a:ext cx="1269720" cy="1269720"/>
          </a:xfrm>
          <a:prstGeom prst="rect">
            <a:avLst/>
          </a:prstGeom>
          <a:ln w="12600">
            <a:noFill/>
          </a:ln>
        </p:spPr>
      </p:pic>
      <p:pic>
        <p:nvPicPr>
          <p:cNvPr id="1231" name="Image" descr="Image"/>
          <p:cNvPicPr/>
          <p:nvPr/>
        </p:nvPicPr>
        <p:blipFill>
          <a:blip r:embed="rId8"/>
          <a:stretch/>
        </p:blipFill>
        <p:spPr>
          <a:xfrm>
            <a:off x="7860600" y="1301760"/>
            <a:ext cx="1269720" cy="1269720"/>
          </a:xfrm>
          <a:prstGeom prst="rect">
            <a:avLst/>
          </a:prstGeom>
          <a:ln w="12600">
            <a:noFill/>
          </a:ln>
        </p:spPr>
      </p:pic>
      <p:pic>
        <p:nvPicPr>
          <p:cNvPr id="1232" name="Image" descr="Image"/>
          <p:cNvPicPr/>
          <p:nvPr/>
        </p:nvPicPr>
        <p:blipFill>
          <a:blip r:embed="rId9"/>
          <a:stretch/>
        </p:blipFill>
        <p:spPr>
          <a:xfrm>
            <a:off x="9511560" y="971640"/>
            <a:ext cx="1269720" cy="1269720"/>
          </a:xfrm>
          <a:prstGeom prst="rect">
            <a:avLst/>
          </a:prstGeom>
          <a:ln w="12600">
            <a:noFill/>
          </a:ln>
        </p:spPr>
      </p:pic>
      <p:pic>
        <p:nvPicPr>
          <p:cNvPr id="1233" name="Image" descr="Image"/>
          <p:cNvPicPr/>
          <p:nvPr/>
        </p:nvPicPr>
        <p:blipFill>
          <a:blip r:embed="rId10"/>
          <a:stretch/>
        </p:blipFill>
        <p:spPr>
          <a:xfrm>
            <a:off x="8954280" y="1301760"/>
            <a:ext cx="1269720" cy="1269720"/>
          </a:xfrm>
          <a:prstGeom prst="rect">
            <a:avLst/>
          </a:prstGeom>
          <a:ln w="12600">
            <a:noFill/>
          </a:ln>
        </p:spPr>
      </p:pic>
      <p:pic>
        <p:nvPicPr>
          <p:cNvPr id="1234" name="Image" descr="Image"/>
          <p:cNvPicPr/>
          <p:nvPr/>
        </p:nvPicPr>
        <p:blipFill>
          <a:blip r:embed="rId11"/>
          <a:stretch/>
        </p:blipFill>
        <p:spPr>
          <a:xfrm>
            <a:off x="8408160" y="1612800"/>
            <a:ext cx="1269720" cy="1269720"/>
          </a:xfrm>
          <a:prstGeom prst="rect">
            <a:avLst/>
          </a:prstGeom>
          <a:ln w="12600">
            <a:noFill/>
          </a:ln>
        </p:spPr>
      </p:pic>
      <p:pic>
        <p:nvPicPr>
          <p:cNvPr id="1235" name="Image" descr="Image"/>
          <p:cNvPicPr/>
          <p:nvPr/>
        </p:nvPicPr>
        <p:blipFill>
          <a:blip r:embed="rId12"/>
          <a:stretch/>
        </p:blipFill>
        <p:spPr>
          <a:xfrm>
            <a:off x="10059120" y="1289160"/>
            <a:ext cx="1269720" cy="1269720"/>
          </a:xfrm>
          <a:prstGeom prst="rect">
            <a:avLst/>
          </a:prstGeom>
          <a:ln w="12600">
            <a:noFill/>
          </a:ln>
        </p:spPr>
      </p:pic>
      <p:pic>
        <p:nvPicPr>
          <p:cNvPr id="1236" name="Image" descr="Image"/>
          <p:cNvPicPr/>
          <p:nvPr/>
        </p:nvPicPr>
        <p:blipFill>
          <a:blip r:embed="rId13"/>
          <a:stretch/>
        </p:blipFill>
        <p:spPr>
          <a:xfrm>
            <a:off x="9511560" y="1612800"/>
            <a:ext cx="1269720" cy="1269720"/>
          </a:xfrm>
          <a:prstGeom prst="rect">
            <a:avLst/>
          </a:prstGeom>
          <a:ln w="12600">
            <a:noFill/>
          </a:ln>
        </p:spPr>
      </p:pic>
      <p:pic>
        <p:nvPicPr>
          <p:cNvPr id="1237" name="Image" descr="Image"/>
          <p:cNvPicPr/>
          <p:nvPr/>
        </p:nvPicPr>
        <p:blipFill>
          <a:blip r:embed="rId14"/>
          <a:stretch/>
        </p:blipFill>
        <p:spPr>
          <a:xfrm>
            <a:off x="8952840" y="1917720"/>
            <a:ext cx="1269720" cy="1269720"/>
          </a:xfrm>
          <a:prstGeom prst="rect">
            <a:avLst/>
          </a:prstGeom>
          <a:ln w="12600">
            <a:noFill/>
          </a:ln>
        </p:spPr>
      </p:pic>
      <p:pic>
        <p:nvPicPr>
          <p:cNvPr id="1238" name="Image" descr="Image"/>
          <p:cNvPicPr/>
          <p:nvPr/>
        </p:nvPicPr>
        <p:blipFill>
          <a:blip r:embed="rId15"/>
          <a:stretch/>
        </p:blipFill>
        <p:spPr>
          <a:xfrm>
            <a:off x="10605240" y="1612800"/>
            <a:ext cx="1269720" cy="1269720"/>
          </a:xfrm>
          <a:prstGeom prst="rect">
            <a:avLst/>
          </a:prstGeom>
          <a:ln w="12600">
            <a:noFill/>
          </a:ln>
        </p:spPr>
      </p:pic>
      <p:pic>
        <p:nvPicPr>
          <p:cNvPr id="1239" name="Image" descr="Image"/>
          <p:cNvPicPr/>
          <p:nvPr/>
        </p:nvPicPr>
        <p:blipFill>
          <a:blip r:embed="rId16"/>
          <a:stretch/>
        </p:blipFill>
        <p:spPr>
          <a:xfrm>
            <a:off x="10059120" y="1917720"/>
            <a:ext cx="1269720" cy="1269720"/>
          </a:xfrm>
          <a:prstGeom prst="rect">
            <a:avLst/>
          </a:prstGeom>
          <a:ln w="12600">
            <a:noFill/>
          </a:ln>
        </p:spPr>
      </p:pic>
      <p:pic>
        <p:nvPicPr>
          <p:cNvPr id="1240" name="Image" descr="Image"/>
          <p:cNvPicPr/>
          <p:nvPr/>
        </p:nvPicPr>
        <p:blipFill>
          <a:blip r:embed="rId17"/>
          <a:stretch/>
        </p:blipFill>
        <p:spPr>
          <a:xfrm>
            <a:off x="11149920" y="1276200"/>
            <a:ext cx="1269720" cy="1269720"/>
          </a:xfrm>
          <a:prstGeom prst="rect">
            <a:avLst/>
          </a:prstGeom>
          <a:ln w="12600">
            <a:noFill/>
          </a:ln>
        </p:spPr>
      </p:pic>
      <p:sp>
        <p:nvSpPr>
          <p:cNvPr id="1241" name="Line 5"/>
          <p:cNvSpPr/>
          <p:nvPr/>
        </p:nvSpPr>
        <p:spPr>
          <a:xfrm>
            <a:off x="8618760" y="1534320"/>
            <a:ext cx="1047960" cy="633960"/>
          </a:xfrm>
          <a:prstGeom prst="line">
            <a:avLst/>
          </a:prstGeom>
          <a:ln w="25560">
            <a:solidFill>
              <a:schemeClr val="accent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242" name="CustomShape 6"/>
          <p:cNvSpPr/>
          <p:nvPr/>
        </p:nvSpPr>
        <p:spPr>
          <a:xfrm>
            <a:off x="9209880" y="2094840"/>
            <a:ext cx="50508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0.1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243" name="CustomShape 7"/>
          <p:cNvSpPr/>
          <p:nvPr/>
        </p:nvSpPr>
        <p:spPr>
          <a:xfrm>
            <a:off x="8509680" y="1791720"/>
            <a:ext cx="50508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0.5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244" name="Line 8"/>
          <p:cNvSpPr/>
          <p:nvPr/>
        </p:nvSpPr>
        <p:spPr>
          <a:xfrm flipV="1">
            <a:off x="8663040" y="1353600"/>
            <a:ext cx="475560" cy="323640"/>
          </a:xfrm>
          <a:prstGeom prst="line">
            <a:avLst/>
          </a:prstGeom>
          <a:ln w="25560">
            <a:solidFill>
              <a:schemeClr val="accent1">
                <a:hueOff val="104794"/>
                <a:lumOff val="-8431"/>
              </a:schemeClr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245" name="Line 9"/>
          <p:cNvSpPr/>
          <p:nvPr/>
        </p:nvSpPr>
        <p:spPr>
          <a:xfrm flipV="1">
            <a:off x="8618760" y="933840"/>
            <a:ext cx="905040" cy="600480"/>
          </a:xfrm>
          <a:prstGeom prst="line">
            <a:avLst/>
          </a:prstGeom>
          <a:ln w="25560">
            <a:solidFill>
              <a:schemeClr val="accent1">
                <a:hueOff val="104794"/>
                <a:lumOff val="-8431"/>
              </a:schemeClr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246" name="CustomShape 10"/>
          <p:cNvSpPr/>
          <p:nvPr/>
        </p:nvSpPr>
        <p:spPr>
          <a:xfrm>
            <a:off x="9516960" y="723240"/>
            <a:ext cx="50508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2389c0"/>
                </a:solidFill>
                <a:latin typeface="Avenir Next Medium"/>
                <a:ea typeface="Avenir Next Medium"/>
              </a:rPr>
              <a:t>0.1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247" name="CustomShape 11"/>
          <p:cNvSpPr/>
          <p:nvPr/>
        </p:nvSpPr>
        <p:spPr>
          <a:xfrm>
            <a:off x="9064080" y="1111680"/>
            <a:ext cx="50508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2389c0"/>
                </a:solidFill>
                <a:latin typeface="Avenir Next Medium"/>
                <a:ea typeface="Avenir Next Medium"/>
              </a:rPr>
              <a:t>0.5</a:t>
            </a:r>
            <a:endParaRPr b="0" lang="pt-BR" sz="2000" spc="-1" strike="noStrike">
              <a:latin typeface="Arial"/>
            </a:endParaRPr>
          </a:p>
        </p:txBody>
      </p:sp>
      <p:pic>
        <p:nvPicPr>
          <p:cNvPr id="1248" name="Image" descr="Image"/>
          <p:cNvPicPr/>
          <p:nvPr/>
        </p:nvPicPr>
        <p:blipFill>
          <a:blip r:embed="rId18"/>
          <a:stretch/>
        </p:blipFill>
        <p:spPr>
          <a:xfrm>
            <a:off x="8978040" y="647640"/>
            <a:ext cx="1269720" cy="1269720"/>
          </a:xfrm>
          <a:prstGeom prst="rect">
            <a:avLst/>
          </a:prstGeom>
          <a:ln w="12600">
            <a:noFill/>
          </a:ln>
        </p:spPr>
      </p:pic>
      <p:pic>
        <p:nvPicPr>
          <p:cNvPr id="1249" name="Image" descr="Image"/>
          <p:cNvPicPr/>
          <p:nvPr/>
        </p:nvPicPr>
        <p:blipFill>
          <a:blip r:embed="rId19"/>
          <a:stretch/>
        </p:blipFill>
        <p:spPr>
          <a:xfrm>
            <a:off x="8419320" y="971640"/>
            <a:ext cx="1269720" cy="1269720"/>
          </a:xfrm>
          <a:prstGeom prst="rect">
            <a:avLst/>
          </a:prstGeom>
          <a:ln w="12600">
            <a:noFill/>
          </a:ln>
        </p:spPr>
      </p:pic>
      <p:pic>
        <p:nvPicPr>
          <p:cNvPr id="1250" name="Image" descr="Image"/>
          <p:cNvPicPr/>
          <p:nvPr/>
        </p:nvPicPr>
        <p:blipFill>
          <a:blip r:embed="rId20"/>
          <a:stretch/>
        </p:blipFill>
        <p:spPr>
          <a:xfrm>
            <a:off x="7860600" y="1301760"/>
            <a:ext cx="1269720" cy="1269720"/>
          </a:xfrm>
          <a:prstGeom prst="rect">
            <a:avLst/>
          </a:prstGeom>
          <a:ln w="12600">
            <a:noFill/>
          </a:ln>
        </p:spPr>
      </p:pic>
      <p:pic>
        <p:nvPicPr>
          <p:cNvPr id="1251" name="Image" descr="Image"/>
          <p:cNvPicPr/>
          <p:nvPr/>
        </p:nvPicPr>
        <p:blipFill>
          <a:blip r:embed="rId21"/>
          <a:stretch/>
        </p:blipFill>
        <p:spPr>
          <a:xfrm>
            <a:off x="9511560" y="971640"/>
            <a:ext cx="1269720" cy="1269720"/>
          </a:xfrm>
          <a:prstGeom prst="rect">
            <a:avLst/>
          </a:prstGeom>
          <a:ln w="12600">
            <a:noFill/>
          </a:ln>
        </p:spPr>
      </p:pic>
      <p:pic>
        <p:nvPicPr>
          <p:cNvPr id="1252" name="Image" descr="Image"/>
          <p:cNvPicPr/>
          <p:nvPr/>
        </p:nvPicPr>
        <p:blipFill>
          <a:blip r:embed="rId22"/>
          <a:stretch/>
        </p:blipFill>
        <p:spPr>
          <a:xfrm>
            <a:off x="8408160" y="1612800"/>
            <a:ext cx="1269720" cy="1269720"/>
          </a:xfrm>
          <a:prstGeom prst="rect">
            <a:avLst/>
          </a:prstGeom>
          <a:ln w="12600">
            <a:noFill/>
          </a:ln>
        </p:spPr>
      </p:pic>
      <p:pic>
        <p:nvPicPr>
          <p:cNvPr id="1253" name="Image" descr="Image"/>
          <p:cNvPicPr/>
          <p:nvPr/>
        </p:nvPicPr>
        <p:blipFill>
          <a:blip r:embed="rId23"/>
          <a:stretch/>
        </p:blipFill>
        <p:spPr>
          <a:xfrm>
            <a:off x="10059120" y="1289160"/>
            <a:ext cx="1269720" cy="1269720"/>
          </a:xfrm>
          <a:prstGeom prst="rect">
            <a:avLst/>
          </a:prstGeom>
          <a:ln w="12600">
            <a:noFill/>
          </a:ln>
        </p:spPr>
      </p:pic>
      <p:pic>
        <p:nvPicPr>
          <p:cNvPr id="1254" name="Image" descr="Image"/>
          <p:cNvPicPr/>
          <p:nvPr/>
        </p:nvPicPr>
        <p:blipFill>
          <a:blip r:embed="rId24"/>
          <a:stretch/>
        </p:blipFill>
        <p:spPr>
          <a:xfrm>
            <a:off x="9511560" y="1612800"/>
            <a:ext cx="1269720" cy="1269720"/>
          </a:xfrm>
          <a:prstGeom prst="rect">
            <a:avLst/>
          </a:prstGeom>
          <a:ln w="12600">
            <a:noFill/>
          </a:ln>
        </p:spPr>
      </p:pic>
      <p:pic>
        <p:nvPicPr>
          <p:cNvPr id="1255" name="Image" descr="Image"/>
          <p:cNvPicPr/>
          <p:nvPr/>
        </p:nvPicPr>
        <p:blipFill>
          <a:blip r:embed="rId25"/>
          <a:stretch/>
        </p:blipFill>
        <p:spPr>
          <a:xfrm>
            <a:off x="8952840" y="1917720"/>
            <a:ext cx="1269720" cy="1269720"/>
          </a:xfrm>
          <a:prstGeom prst="rect">
            <a:avLst/>
          </a:prstGeom>
          <a:ln w="12600">
            <a:noFill/>
          </a:ln>
        </p:spPr>
      </p:pic>
      <p:pic>
        <p:nvPicPr>
          <p:cNvPr id="1256" name="Image" descr="Image"/>
          <p:cNvPicPr/>
          <p:nvPr/>
        </p:nvPicPr>
        <p:blipFill>
          <a:blip r:embed="rId26"/>
          <a:stretch/>
        </p:blipFill>
        <p:spPr>
          <a:xfrm>
            <a:off x="11149920" y="1276200"/>
            <a:ext cx="1269720" cy="1269720"/>
          </a:xfrm>
          <a:prstGeom prst="rect">
            <a:avLst/>
          </a:prstGeom>
          <a:ln w="12600">
            <a:noFill/>
          </a:ln>
        </p:spPr>
      </p:pic>
      <p:pic>
        <p:nvPicPr>
          <p:cNvPr id="1257" name="Image" descr="Image"/>
          <p:cNvPicPr/>
          <p:nvPr/>
        </p:nvPicPr>
        <p:blipFill>
          <a:blip r:embed="rId27"/>
          <a:stretch/>
        </p:blipFill>
        <p:spPr>
          <a:xfrm>
            <a:off x="10605240" y="1612800"/>
            <a:ext cx="1269720" cy="1269720"/>
          </a:xfrm>
          <a:prstGeom prst="rect">
            <a:avLst/>
          </a:prstGeom>
          <a:ln w="12600">
            <a:noFill/>
          </a:ln>
        </p:spPr>
      </p:pic>
      <p:pic>
        <p:nvPicPr>
          <p:cNvPr id="1258" name="Image" descr="Image"/>
          <p:cNvPicPr/>
          <p:nvPr/>
        </p:nvPicPr>
        <p:blipFill>
          <a:blip r:embed="rId28"/>
          <a:stretch/>
        </p:blipFill>
        <p:spPr>
          <a:xfrm>
            <a:off x="10059120" y="1917720"/>
            <a:ext cx="1269720" cy="1269720"/>
          </a:xfrm>
          <a:prstGeom prst="rect">
            <a:avLst/>
          </a:prstGeom>
          <a:ln w="12600">
            <a:noFill/>
          </a:ln>
        </p:spPr>
      </p:pic>
      <p:pic>
        <p:nvPicPr>
          <p:cNvPr id="1259" name="Image" descr="Image"/>
          <p:cNvPicPr/>
          <p:nvPr/>
        </p:nvPicPr>
        <p:blipFill>
          <a:blip r:embed="rId29"/>
          <a:stretch/>
        </p:blipFill>
        <p:spPr>
          <a:xfrm>
            <a:off x="9524160" y="-97560"/>
            <a:ext cx="1269720" cy="826560"/>
          </a:xfrm>
          <a:prstGeom prst="rect">
            <a:avLst/>
          </a:prstGeom>
          <a:ln w="12600">
            <a:noFill/>
          </a:ln>
        </p:spPr>
      </p:pic>
      <p:pic>
        <p:nvPicPr>
          <p:cNvPr id="1260" name="Image" descr="Image"/>
          <p:cNvPicPr/>
          <p:nvPr/>
        </p:nvPicPr>
        <p:blipFill>
          <a:blip r:embed="rId30"/>
          <a:stretch/>
        </p:blipFill>
        <p:spPr>
          <a:xfrm>
            <a:off x="9505080" y="2235240"/>
            <a:ext cx="1269720" cy="1269720"/>
          </a:xfrm>
          <a:prstGeom prst="rect">
            <a:avLst/>
          </a:prstGeom>
          <a:ln w="12600">
            <a:noFill/>
          </a:ln>
        </p:spPr>
      </p:pic>
      <p:pic>
        <p:nvPicPr>
          <p:cNvPr id="1261" name="sdm.pdf" descr="sdm.pdf"/>
          <p:cNvPicPr/>
          <p:nvPr/>
        </p:nvPicPr>
        <p:blipFill>
          <a:blip r:embed="rId31"/>
          <a:stretch/>
        </p:blipFill>
        <p:spPr>
          <a:xfrm>
            <a:off x="9206640" y="5964120"/>
            <a:ext cx="1866600" cy="1561680"/>
          </a:xfrm>
          <a:prstGeom prst="rect">
            <a:avLst/>
          </a:prstGeom>
          <a:ln w="12600">
            <a:noFill/>
          </a:ln>
        </p:spPr>
      </p:pic>
      <p:pic>
        <p:nvPicPr>
          <p:cNvPr id="1262" name="Image" descr="Image"/>
          <p:cNvPicPr/>
          <p:nvPr/>
        </p:nvPicPr>
        <p:blipFill>
          <a:blip r:embed="rId32"/>
          <a:stretch/>
        </p:blipFill>
        <p:spPr>
          <a:xfrm>
            <a:off x="9962280" y="6843240"/>
            <a:ext cx="355320" cy="634680"/>
          </a:xfrm>
          <a:prstGeom prst="rect">
            <a:avLst/>
          </a:prstGeom>
          <a:ln w="12600">
            <a:noFill/>
          </a:ln>
        </p:spPr>
      </p:pic>
      <p:sp>
        <p:nvSpPr>
          <p:cNvPr id="1263" name="CustomShape 12"/>
          <p:cNvSpPr/>
          <p:nvPr/>
        </p:nvSpPr>
        <p:spPr>
          <a:xfrm>
            <a:off x="-249480" y="3232440"/>
            <a:ext cx="8460360" cy="13568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lvl="1" marL="810720" indent="-365760">
              <a:lnSpc>
                <a:spcPct val="100000"/>
              </a:lnSpc>
              <a:spcBef>
                <a:spcPts val="2801"/>
              </a:spcBef>
              <a:buClr>
                <a:srgbClr val="ffffff"/>
              </a:buClr>
              <a:buSzPct val="105000"/>
              <a:buFont typeface="Avenir Next Regular"/>
              <a:buChar char="‣"/>
            </a:pPr>
            <a:r>
              <a:rPr b="0" lang="pt-BR" sz="28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Ações ←, ↑, →, ↓ e sair (em        ou          )</a:t>
            </a:r>
            <a:endParaRPr b="0" lang="pt-BR" sz="2800" spc="-1" strike="noStrike">
              <a:latin typeface="Arial"/>
            </a:endParaRPr>
          </a:p>
          <a:p>
            <a:pPr lvl="1" marL="888840" indent="-444240">
              <a:lnSpc>
                <a:spcPct val="100000"/>
              </a:lnSpc>
              <a:spcBef>
                <a:spcPts val="2801"/>
              </a:spcBef>
              <a:buClr>
                <a:srgbClr val="ffffff"/>
              </a:buClr>
              <a:buSzPct val="105000"/>
              <a:buFont typeface="Avenir Next Regular"/>
              <a:buChar char="‣"/>
            </a:pPr>
            <a:r>
              <a:rPr b="0" lang="pt-BR" sz="31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𝛄 </a:t>
            </a:r>
            <a:r>
              <a:rPr b="0" lang="pt-BR" sz="31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= 0,9</a:t>
            </a:r>
            <a:endParaRPr b="0" lang="pt-BR" sz="3100" spc="-1" strike="noStrike">
              <a:latin typeface="Arial"/>
            </a:endParaRPr>
          </a:p>
        </p:txBody>
      </p:sp>
      <p:pic>
        <p:nvPicPr>
          <p:cNvPr id="1264" name="Image" descr="Image"/>
          <p:cNvPicPr/>
          <p:nvPr/>
        </p:nvPicPr>
        <p:blipFill>
          <a:blip r:embed="rId33"/>
          <a:stretch/>
        </p:blipFill>
        <p:spPr>
          <a:xfrm>
            <a:off x="5176440" y="2944800"/>
            <a:ext cx="1116720" cy="727200"/>
          </a:xfrm>
          <a:prstGeom prst="rect">
            <a:avLst/>
          </a:prstGeom>
          <a:ln w="12600">
            <a:noFill/>
          </a:ln>
        </p:spPr>
      </p:pic>
      <p:pic>
        <p:nvPicPr>
          <p:cNvPr id="1265" name="Image" descr="Image"/>
          <p:cNvPicPr/>
          <p:nvPr/>
        </p:nvPicPr>
        <p:blipFill>
          <a:blip r:embed="rId34"/>
          <a:stretch/>
        </p:blipFill>
        <p:spPr>
          <a:xfrm>
            <a:off x="6794280" y="3111120"/>
            <a:ext cx="727200" cy="727200"/>
          </a:xfrm>
          <a:prstGeom prst="rect">
            <a:avLst/>
          </a:prstGeom>
          <a:ln w="12600">
            <a:noFill/>
          </a:ln>
        </p:spPr>
      </p:pic>
      <p:sp>
        <p:nvSpPr>
          <p:cNvPr id="1266" name="CustomShape 13"/>
          <p:cNvSpPr/>
          <p:nvPr/>
        </p:nvSpPr>
        <p:spPr>
          <a:xfrm>
            <a:off x="3497040" y="8477280"/>
            <a:ext cx="156888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ao sair de s</a:t>
            </a:r>
            <a:endParaRPr b="0" lang="pt-BR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67" name="Table 1"/>
          <p:cNvGraphicFramePr/>
          <p:nvPr/>
        </p:nvGraphicFramePr>
        <p:xfrm>
          <a:off x="4827600" y="3457800"/>
          <a:ext cx="3060720" cy="2555640"/>
        </p:xfrm>
        <a:graphic>
          <a:graphicData uri="http://schemas.openxmlformats.org/drawingml/2006/table">
            <a:tbl>
              <a:tblPr/>
              <a:tblGrid>
                <a:gridCol w="765000"/>
                <a:gridCol w="765000"/>
                <a:gridCol w="765000"/>
                <a:gridCol w="765720"/>
              </a:tblGrid>
              <a:tr h="85176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</a:tr>
              <a:tr h="85176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09daf2"/>
                    </a:solidFill>
                  </a:tcPr>
                </a:tc>
              </a:tr>
              <a:tr h="85212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</a:tr>
            </a:tbl>
          </a:graphicData>
        </a:graphic>
      </p:graphicFrame>
      <p:sp>
        <p:nvSpPr>
          <p:cNvPr id="1268" name="TextShape 2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K=0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1269" name="CustomShape 3"/>
          <p:cNvSpPr/>
          <p:nvPr/>
        </p:nvSpPr>
        <p:spPr>
          <a:xfrm>
            <a:off x="3435480" y="4425480"/>
            <a:ext cx="1176840" cy="619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V</a:t>
            </a:r>
            <a:r>
              <a:rPr b="0" lang="pt-BR" sz="3400" spc="-1" strike="noStrike" baseline="-5000">
                <a:solidFill>
                  <a:srgbClr val="ffffff"/>
                </a:solidFill>
                <a:latin typeface="Avenir Next Medium"/>
                <a:ea typeface="Avenir Next Medium"/>
              </a:rPr>
              <a:t>k</a:t>
            </a: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 = </a:t>
            </a:r>
            <a:endParaRPr b="0" lang="pt-BR" sz="3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70" name="Table 1"/>
          <p:cNvGraphicFramePr/>
          <p:nvPr/>
        </p:nvGraphicFramePr>
        <p:xfrm>
          <a:off x="4827600" y="3457800"/>
          <a:ext cx="3060720" cy="2555640"/>
        </p:xfrm>
        <a:graphic>
          <a:graphicData uri="http://schemas.openxmlformats.org/drawingml/2006/table">
            <a:tbl>
              <a:tblPr/>
              <a:tblGrid>
                <a:gridCol w="765000"/>
                <a:gridCol w="765000"/>
                <a:gridCol w="765000"/>
                <a:gridCol w="765720"/>
              </a:tblGrid>
              <a:tr h="85176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1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</a:tr>
              <a:tr h="85176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-1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09daf2"/>
                    </a:solidFill>
                  </a:tcPr>
                </a:tc>
              </a:tr>
              <a:tr h="85212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</a:tr>
            </a:tbl>
          </a:graphicData>
        </a:graphic>
      </p:graphicFrame>
      <p:sp>
        <p:nvSpPr>
          <p:cNvPr id="1271" name="TextShape 2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K=1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1272" name="CustomShape 3"/>
          <p:cNvSpPr/>
          <p:nvPr/>
        </p:nvSpPr>
        <p:spPr>
          <a:xfrm>
            <a:off x="3435480" y="4425480"/>
            <a:ext cx="1176840" cy="619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V</a:t>
            </a:r>
            <a:r>
              <a:rPr b="0" lang="pt-BR" sz="3400" spc="-1" strike="noStrike" baseline="-5000">
                <a:solidFill>
                  <a:srgbClr val="ffffff"/>
                </a:solidFill>
                <a:latin typeface="Avenir Next Medium"/>
                <a:ea typeface="Avenir Next Medium"/>
              </a:rPr>
              <a:t>k</a:t>
            </a: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 = </a:t>
            </a:r>
            <a:endParaRPr b="0" lang="pt-BR" sz="3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73" name="Table 1"/>
          <p:cNvGraphicFramePr/>
          <p:nvPr/>
        </p:nvGraphicFramePr>
        <p:xfrm>
          <a:off x="4827600" y="3457800"/>
          <a:ext cx="3060720" cy="2555640"/>
        </p:xfrm>
        <a:graphic>
          <a:graphicData uri="http://schemas.openxmlformats.org/drawingml/2006/table">
            <a:tbl>
              <a:tblPr/>
              <a:tblGrid>
                <a:gridCol w="765000"/>
                <a:gridCol w="765000"/>
                <a:gridCol w="765000"/>
                <a:gridCol w="765720"/>
              </a:tblGrid>
              <a:tr h="85176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0.72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1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</a:tr>
              <a:tr h="85176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-1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09daf2"/>
                    </a:solidFill>
                  </a:tcPr>
                </a:tc>
              </a:tr>
              <a:tr h="85212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</a:tr>
            </a:tbl>
          </a:graphicData>
        </a:graphic>
      </p:graphicFrame>
      <p:sp>
        <p:nvSpPr>
          <p:cNvPr id="1274" name="TextShape 2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K=2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1275" name="CustomShape 3"/>
          <p:cNvSpPr/>
          <p:nvPr/>
        </p:nvSpPr>
        <p:spPr>
          <a:xfrm>
            <a:off x="3435480" y="4425480"/>
            <a:ext cx="1176840" cy="619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V</a:t>
            </a:r>
            <a:r>
              <a:rPr b="0" lang="pt-BR" sz="3400" spc="-1" strike="noStrike" baseline="-5000">
                <a:solidFill>
                  <a:srgbClr val="ffffff"/>
                </a:solidFill>
                <a:latin typeface="Avenir Next Medium"/>
                <a:ea typeface="Avenir Next Medium"/>
              </a:rPr>
              <a:t>k</a:t>
            </a: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 = </a:t>
            </a:r>
            <a:endParaRPr b="0" lang="pt-BR" sz="3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76" name="Table 1"/>
          <p:cNvGraphicFramePr/>
          <p:nvPr/>
        </p:nvGraphicFramePr>
        <p:xfrm>
          <a:off x="4827600" y="3457800"/>
          <a:ext cx="3060720" cy="2555640"/>
        </p:xfrm>
        <a:graphic>
          <a:graphicData uri="http://schemas.openxmlformats.org/drawingml/2006/table">
            <a:tbl>
              <a:tblPr/>
              <a:tblGrid>
                <a:gridCol w="765000"/>
                <a:gridCol w="765000"/>
                <a:gridCol w="765000"/>
                <a:gridCol w="765720"/>
              </a:tblGrid>
              <a:tr h="85176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0.52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0.78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1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</a:tr>
              <a:tr h="85176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0.43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-1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09daf2"/>
                    </a:solidFill>
                  </a:tcPr>
                </a:tc>
              </a:tr>
              <a:tr h="85212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</a:tr>
            </a:tbl>
          </a:graphicData>
        </a:graphic>
      </p:graphicFrame>
      <p:sp>
        <p:nvSpPr>
          <p:cNvPr id="1277" name="TextShape 2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K=3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1278" name="CustomShape 3"/>
          <p:cNvSpPr/>
          <p:nvPr/>
        </p:nvSpPr>
        <p:spPr>
          <a:xfrm>
            <a:off x="3435480" y="4425480"/>
            <a:ext cx="1176840" cy="619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V</a:t>
            </a:r>
            <a:r>
              <a:rPr b="0" lang="pt-BR" sz="3400" spc="-1" strike="noStrike" baseline="-5000">
                <a:solidFill>
                  <a:srgbClr val="ffffff"/>
                </a:solidFill>
                <a:latin typeface="Avenir Next Medium"/>
                <a:ea typeface="Avenir Next Medium"/>
              </a:rPr>
              <a:t>k</a:t>
            </a: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 = </a:t>
            </a:r>
            <a:endParaRPr b="0" lang="pt-BR" sz="3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79" name="Table 1"/>
          <p:cNvGraphicFramePr/>
          <p:nvPr/>
        </p:nvGraphicFramePr>
        <p:xfrm>
          <a:off x="4827600" y="3457800"/>
          <a:ext cx="3060720" cy="2555640"/>
        </p:xfrm>
        <a:graphic>
          <a:graphicData uri="http://schemas.openxmlformats.org/drawingml/2006/table">
            <a:tbl>
              <a:tblPr/>
              <a:tblGrid>
                <a:gridCol w="765000"/>
                <a:gridCol w="765000"/>
                <a:gridCol w="765000"/>
                <a:gridCol w="765720"/>
              </a:tblGrid>
              <a:tr h="85176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0.37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0.66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0.83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1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</a:tr>
              <a:tr h="85176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0.51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-1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09daf2"/>
                    </a:solidFill>
                  </a:tcPr>
                </a:tc>
              </a:tr>
              <a:tr h="85212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0.31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</a:tr>
            </a:tbl>
          </a:graphicData>
        </a:graphic>
      </p:graphicFrame>
      <p:sp>
        <p:nvSpPr>
          <p:cNvPr id="1280" name="TextShape 2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K=4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1281" name="CustomShape 3"/>
          <p:cNvSpPr/>
          <p:nvPr/>
        </p:nvSpPr>
        <p:spPr>
          <a:xfrm>
            <a:off x="3435480" y="4425480"/>
            <a:ext cx="1176840" cy="619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V</a:t>
            </a:r>
            <a:r>
              <a:rPr b="0" lang="pt-BR" sz="3400" spc="-1" strike="noStrike" baseline="-5000">
                <a:solidFill>
                  <a:srgbClr val="ffffff"/>
                </a:solidFill>
                <a:latin typeface="Avenir Next Medium"/>
                <a:ea typeface="Avenir Next Medium"/>
              </a:rPr>
              <a:t>k</a:t>
            </a: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 = </a:t>
            </a:r>
            <a:endParaRPr b="0" lang="pt-BR" sz="3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82" name="Table 1"/>
          <p:cNvGraphicFramePr/>
          <p:nvPr/>
        </p:nvGraphicFramePr>
        <p:xfrm>
          <a:off x="4827600" y="3457800"/>
          <a:ext cx="3060720" cy="2555640"/>
        </p:xfrm>
        <a:graphic>
          <a:graphicData uri="http://schemas.openxmlformats.org/drawingml/2006/table">
            <a:tbl>
              <a:tblPr/>
              <a:tblGrid>
                <a:gridCol w="765000"/>
                <a:gridCol w="765000"/>
                <a:gridCol w="765000"/>
                <a:gridCol w="765720"/>
              </a:tblGrid>
              <a:tr h="85176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0.51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0.72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0.84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1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</a:tr>
              <a:tr h="85176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0.27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0.55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-1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09daf2"/>
                    </a:solidFill>
                  </a:tcPr>
                </a:tc>
              </a:tr>
              <a:tr h="85212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0.22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0.37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0.13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</a:tr>
            </a:tbl>
          </a:graphicData>
        </a:graphic>
      </p:graphicFrame>
      <p:sp>
        <p:nvSpPr>
          <p:cNvPr id="1283" name="TextShape 2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K=5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1284" name="CustomShape 3"/>
          <p:cNvSpPr/>
          <p:nvPr/>
        </p:nvSpPr>
        <p:spPr>
          <a:xfrm>
            <a:off x="3435480" y="4425480"/>
            <a:ext cx="1176840" cy="619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V</a:t>
            </a:r>
            <a:r>
              <a:rPr b="0" lang="pt-BR" sz="3400" spc="-1" strike="noStrike" baseline="-5000">
                <a:solidFill>
                  <a:srgbClr val="ffffff"/>
                </a:solidFill>
                <a:latin typeface="Avenir Next Medium"/>
                <a:ea typeface="Avenir Next Medium"/>
              </a:rPr>
              <a:t>k</a:t>
            </a: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 = </a:t>
            </a:r>
            <a:endParaRPr b="0" lang="pt-BR" sz="3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7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extShape 1"/>
          <p:cNvSpPr txBox="1"/>
          <p:nvPr/>
        </p:nvSpPr>
        <p:spPr>
          <a:xfrm>
            <a:off x="406440" y="2666880"/>
            <a:ext cx="12191760" cy="61084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 marL="413280" indent="-412920">
              <a:lnSpc>
                <a:spcPct val="100000"/>
              </a:lnSpc>
              <a:spcBef>
                <a:spcPts val="2599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16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Prioriza recompensas próximas</a:t>
            </a:r>
            <a:endParaRPr b="0" lang="pt-BR" sz="3160" spc="-1" strike="noStrike">
              <a:solidFill>
                <a:srgbClr val="a6aaa9"/>
              </a:solidFill>
              <a:latin typeface="Avenir Next Medium"/>
            </a:endParaRPr>
          </a:p>
          <a:p>
            <a:pPr marL="413280" indent="-412920">
              <a:lnSpc>
                <a:spcPct val="100000"/>
              </a:lnSpc>
              <a:spcBef>
                <a:spcPts val="2599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16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Taxa de inflação constante 𝛄</a:t>
            </a:r>
            <a:endParaRPr b="0" lang="pt-BR" sz="3160" spc="-1" strike="noStrike">
              <a:solidFill>
                <a:srgbClr val="a6aaa9"/>
              </a:solidFill>
              <a:latin typeface="Avenir Next Medium"/>
            </a:endParaRPr>
          </a:p>
          <a:p>
            <a:pPr>
              <a:lnSpc>
                <a:spcPct val="100000"/>
              </a:lnSpc>
              <a:spcBef>
                <a:spcPts val="2599"/>
              </a:spcBef>
            </a:pPr>
            <a:endParaRPr b="0" lang="pt-BR" sz="3160" spc="-1" strike="noStrike">
              <a:solidFill>
                <a:srgbClr val="a6aaa9"/>
              </a:solidFill>
              <a:latin typeface="Avenir Next Medium"/>
            </a:endParaRPr>
          </a:p>
          <a:p>
            <a:pPr>
              <a:lnSpc>
                <a:spcPct val="100000"/>
              </a:lnSpc>
              <a:spcBef>
                <a:spcPts val="2599"/>
              </a:spcBef>
            </a:pPr>
            <a:endParaRPr b="0" lang="pt-BR" sz="3160" spc="-1" strike="noStrike">
              <a:solidFill>
                <a:srgbClr val="a6aaa9"/>
              </a:solidFill>
              <a:latin typeface="Avenir Next Medium"/>
            </a:endParaRPr>
          </a:p>
          <a:p>
            <a:pPr marL="413280" indent="-412920">
              <a:lnSpc>
                <a:spcPct val="100000"/>
              </a:lnSpc>
              <a:spcBef>
                <a:spcPts val="2599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16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Exemplo: Se 𝛄 = 1/2</a:t>
            </a:r>
            <a:endParaRPr b="0" lang="pt-BR" sz="3160" spc="-1" strike="noStrike">
              <a:solidFill>
                <a:srgbClr val="a6aaa9"/>
              </a:solidFill>
              <a:latin typeface="Avenir Next Medium"/>
            </a:endParaRPr>
          </a:p>
          <a:p>
            <a:pPr lvl="1" marL="826920" indent="-412920">
              <a:lnSpc>
                <a:spcPct val="100000"/>
              </a:lnSpc>
              <a:spcBef>
                <a:spcPts val="2599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160" spc="-1" strike="noStrike">
                <a:solidFill>
                  <a:srgbClr val="34a5da"/>
                </a:solidFill>
                <a:latin typeface="Avenir Next Medium"/>
                <a:ea typeface="Avenir Next Medium"/>
              </a:rPr>
              <a:t>U(</a:t>
            </a:r>
            <a:r>
              <a:rPr b="0" lang="pt-BR" sz="316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[1,2,3]</a:t>
            </a:r>
            <a:r>
              <a:rPr b="0" lang="pt-BR" sz="3160" spc="-1" strike="noStrike">
                <a:solidFill>
                  <a:srgbClr val="34a5da"/>
                </a:solidFill>
                <a:latin typeface="Avenir Next Medium"/>
                <a:ea typeface="Avenir Next Medium"/>
              </a:rPr>
              <a:t>) = 1 + (1/2)*2 + (1/4)*3 = </a:t>
            </a:r>
            <a:r>
              <a:rPr b="0" lang="pt-BR" sz="316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7/4</a:t>
            </a:r>
            <a:endParaRPr b="0" lang="pt-BR" sz="3160" spc="-1" strike="noStrike">
              <a:solidFill>
                <a:srgbClr val="a6aaa9"/>
              </a:solidFill>
              <a:latin typeface="Avenir Next Medium"/>
            </a:endParaRPr>
          </a:p>
          <a:p>
            <a:pPr lvl="1" marL="826920" indent="-412920">
              <a:lnSpc>
                <a:spcPct val="100000"/>
              </a:lnSpc>
              <a:spcBef>
                <a:spcPts val="2599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160" spc="-1" strike="noStrike">
                <a:solidFill>
                  <a:srgbClr val="34a5da"/>
                </a:solidFill>
                <a:latin typeface="Avenir Next Medium"/>
                <a:ea typeface="Avenir Next Medium"/>
              </a:rPr>
              <a:t>U(</a:t>
            </a:r>
            <a:r>
              <a:rPr b="0" lang="pt-BR" sz="316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[3,2,1]</a:t>
            </a:r>
            <a:r>
              <a:rPr b="0" lang="pt-BR" sz="3160" spc="-1" strike="noStrike">
                <a:solidFill>
                  <a:srgbClr val="34a5da"/>
                </a:solidFill>
                <a:latin typeface="Avenir Next Medium"/>
                <a:ea typeface="Avenir Next Medium"/>
              </a:rPr>
              <a:t>) = 3 + (1/2)*2 + (1/4)*1 = </a:t>
            </a:r>
            <a:r>
              <a:rPr b="0" lang="pt-BR" sz="316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17/4</a:t>
            </a:r>
            <a:endParaRPr b="0" lang="pt-BR" sz="316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293" name="TextShape 2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recompensas descontadas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grpSp>
        <p:nvGrpSpPr>
          <p:cNvPr id="294" name="Group 3"/>
          <p:cNvGrpSpPr/>
          <p:nvPr/>
        </p:nvGrpSpPr>
        <p:grpSpPr>
          <a:xfrm>
            <a:off x="9766440" y="1696320"/>
            <a:ext cx="2135160" cy="4636440"/>
            <a:chOff x="9766440" y="1696320"/>
            <a:chExt cx="2135160" cy="4636440"/>
          </a:xfrm>
        </p:grpSpPr>
        <p:grpSp>
          <p:nvGrpSpPr>
            <p:cNvPr id="295" name="Group 4"/>
            <p:cNvGrpSpPr/>
            <p:nvPr/>
          </p:nvGrpSpPr>
          <p:grpSpPr>
            <a:xfrm>
              <a:off x="9766440" y="1696320"/>
              <a:ext cx="2049480" cy="1669320"/>
              <a:chOff x="9766440" y="1696320"/>
              <a:chExt cx="2049480" cy="1669320"/>
            </a:xfrm>
          </p:grpSpPr>
          <p:sp>
            <p:nvSpPr>
              <p:cNvPr id="296" name="CustomShape 5"/>
              <p:cNvSpPr/>
              <p:nvPr/>
            </p:nvSpPr>
            <p:spPr>
              <a:xfrm>
                <a:off x="10753200" y="1696320"/>
                <a:ext cx="227880" cy="182160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grpSp>
            <p:nvGrpSpPr>
              <p:cNvPr id="297" name="Group 6"/>
              <p:cNvGrpSpPr/>
              <p:nvPr/>
            </p:nvGrpSpPr>
            <p:grpSpPr>
              <a:xfrm>
                <a:off x="9956160" y="1886040"/>
                <a:ext cx="1859760" cy="531720"/>
                <a:chOff x="9956160" y="1886040"/>
                <a:chExt cx="1859760" cy="531720"/>
              </a:xfrm>
            </p:grpSpPr>
            <p:sp>
              <p:nvSpPr>
                <p:cNvPr id="298" name="Line 7"/>
                <p:cNvSpPr/>
                <p:nvPr/>
              </p:nvSpPr>
              <p:spPr>
                <a:xfrm flipH="1">
                  <a:off x="9956160" y="1886040"/>
                  <a:ext cx="910800" cy="531720"/>
                </a:xfrm>
                <a:prstGeom prst="line">
                  <a:avLst/>
                </a:prstGeom>
                <a:ln w="9360">
                  <a:solidFill>
                    <a:srgbClr val="000000"/>
                  </a:solidFill>
                  <a:prstDash val="dash"/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99" name="Line 8"/>
                <p:cNvSpPr/>
                <p:nvPr/>
              </p:nvSpPr>
              <p:spPr>
                <a:xfrm>
                  <a:off x="10866960" y="1886040"/>
                  <a:ext cx="948960" cy="455760"/>
                </a:xfrm>
                <a:prstGeom prst="line">
                  <a:avLst/>
                </a:prstGeom>
                <a:ln w="9360">
                  <a:solidFill>
                    <a:srgbClr val="000000"/>
                  </a:solidFill>
                  <a:prstDash val="dash"/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00" name="Line 9"/>
                <p:cNvSpPr/>
                <p:nvPr/>
              </p:nvSpPr>
              <p:spPr>
                <a:xfrm flipH="1">
                  <a:off x="10525680" y="1886040"/>
                  <a:ext cx="341280" cy="531720"/>
                </a:xfrm>
                <a:prstGeom prst="line">
                  <a:avLst/>
                </a:prstGeom>
                <a:ln w="28440">
                  <a:solidFill>
                    <a:srgbClr val="000000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01" name="Line 10"/>
                <p:cNvSpPr/>
                <p:nvPr/>
              </p:nvSpPr>
              <p:spPr>
                <a:xfrm>
                  <a:off x="10866960" y="1886040"/>
                  <a:ext cx="341640" cy="455760"/>
                </a:xfrm>
                <a:prstGeom prst="line">
                  <a:avLst/>
                </a:prstGeom>
                <a:ln w="9360">
                  <a:solidFill>
                    <a:srgbClr val="000000"/>
                  </a:solidFill>
                  <a:prstDash val="dash"/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sp>
            <p:nvSpPr>
              <p:cNvPr id="302" name="CustomShape 11"/>
              <p:cNvSpPr/>
              <p:nvPr/>
            </p:nvSpPr>
            <p:spPr>
              <a:xfrm>
                <a:off x="10449720" y="2417760"/>
                <a:ext cx="189720" cy="189720"/>
              </a:xfrm>
              <a:prstGeom prst="ellipse">
                <a:avLst/>
              </a:prstGeom>
              <a:solidFill>
                <a:schemeClr val="accent3"/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grpSp>
            <p:nvGrpSpPr>
              <p:cNvPr id="303" name="Group 12"/>
              <p:cNvGrpSpPr/>
              <p:nvPr/>
            </p:nvGrpSpPr>
            <p:grpSpPr>
              <a:xfrm>
                <a:off x="9766440" y="2607480"/>
                <a:ext cx="1556280" cy="568440"/>
                <a:chOff x="9766440" y="2607480"/>
                <a:chExt cx="1556280" cy="568440"/>
              </a:xfrm>
            </p:grpSpPr>
            <p:sp>
              <p:nvSpPr>
                <p:cNvPr id="304" name="Line 13"/>
                <p:cNvSpPr/>
                <p:nvPr/>
              </p:nvSpPr>
              <p:spPr>
                <a:xfrm flipH="1">
                  <a:off x="9766440" y="2607480"/>
                  <a:ext cx="762480" cy="568440"/>
                </a:xfrm>
                <a:prstGeom prst="line">
                  <a:avLst/>
                </a:prstGeom>
                <a:ln w="9360">
                  <a:solidFill>
                    <a:srgbClr val="000000"/>
                  </a:solidFill>
                  <a:prstDash val="dash"/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05" name="Line 14"/>
                <p:cNvSpPr/>
                <p:nvPr/>
              </p:nvSpPr>
              <p:spPr>
                <a:xfrm>
                  <a:off x="10528920" y="2607480"/>
                  <a:ext cx="793800" cy="568440"/>
                </a:xfrm>
                <a:prstGeom prst="line">
                  <a:avLst/>
                </a:prstGeom>
                <a:ln w="9360">
                  <a:solidFill>
                    <a:srgbClr val="000000"/>
                  </a:solidFill>
                  <a:prstDash val="dash"/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06" name="Line 15"/>
                <p:cNvSpPr/>
                <p:nvPr/>
              </p:nvSpPr>
              <p:spPr>
                <a:xfrm flipH="1">
                  <a:off x="10243080" y="2607480"/>
                  <a:ext cx="285840" cy="568440"/>
                </a:xfrm>
                <a:prstGeom prst="line">
                  <a:avLst/>
                </a:prstGeom>
                <a:ln w="9360">
                  <a:solidFill>
                    <a:srgbClr val="ffffff"/>
                  </a:solidFill>
                  <a:prstDash val="dash"/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07" name="Line 16"/>
                <p:cNvSpPr/>
                <p:nvPr/>
              </p:nvSpPr>
              <p:spPr>
                <a:xfrm>
                  <a:off x="10528920" y="2607480"/>
                  <a:ext cx="275040" cy="568440"/>
                </a:xfrm>
                <a:prstGeom prst="line">
                  <a:avLst/>
                </a:prstGeom>
                <a:ln w="28440">
                  <a:solidFill>
                    <a:srgbClr val="c00000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sp>
            <p:nvSpPr>
              <p:cNvPr id="308" name="CustomShape 17"/>
              <p:cNvSpPr/>
              <p:nvPr/>
            </p:nvSpPr>
            <p:spPr>
              <a:xfrm>
                <a:off x="10677960" y="3184920"/>
                <a:ext cx="226440" cy="180720"/>
              </a:xfrm>
              <a:prstGeom prst="triangle">
                <a:avLst>
                  <a:gd name="adj" fmla="val 50000"/>
                </a:avLst>
              </a:prstGeom>
              <a:solidFill>
                <a:srgbClr val="cc0000"/>
              </a:solidFill>
              <a:ln w="93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309" name="Group 18"/>
            <p:cNvGrpSpPr/>
            <p:nvPr/>
          </p:nvGrpSpPr>
          <p:grpSpPr>
            <a:xfrm>
              <a:off x="9834840" y="3180600"/>
              <a:ext cx="2066760" cy="1667880"/>
              <a:chOff x="9834840" y="3180600"/>
              <a:chExt cx="2066760" cy="1667880"/>
            </a:xfrm>
          </p:grpSpPr>
          <p:sp>
            <p:nvSpPr>
              <p:cNvPr id="310" name="CustomShape 19"/>
              <p:cNvSpPr/>
              <p:nvPr/>
            </p:nvSpPr>
            <p:spPr>
              <a:xfrm flipH="1">
                <a:off x="10676880" y="3180600"/>
                <a:ext cx="229680" cy="182160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grpSp>
            <p:nvGrpSpPr>
              <p:cNvPr id="311" name="Group 20"/>
              <p:cNvGrpSpPr/>
              <p:nvPr/>
            </p:nvGrpSpPr>
            <p:grpSpPr>
              <a:xfrm>
                <a:off x="9834840" y="3370320"/>
                <a:ext cx="1875240" cy="531000"/>
                <a:chOff x="9834840" y="3370320"/>
                <a:chExt cx="1875240" cy="531000"/>
              </a:xfrm>
            </p:grpSpPr>
            <p:sp>
              <p:nvSpPr>
                <p:cNvPr id="312" name="Line 21"/>
                <p:cNvSpPr/>
                <p:nvPr/>
              </p:nvSpPr>
              <p:spPr>
                <a:xfrm>
                  <a:off x="10791360" y="3370320"/>
                  <a:ext cx="918720" cy="531000"/>
                </a:xfrm>
                <a:prstGeom prst="line">
                  <a:avLst/>
                </a:prstGeom>
                <a:ln w="9360">
                  <a:solidFill>
                    <a:srgbClr val="000000"/>
                  </a:solidFill>
                  <a:prstDash val="dash"/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13" name="Line 22"/>
                <p:cNvSpPr/>
                <p:nvPr/>
              </p:nvSpPr>
              <p:spPr>
                <a:xfrm flipH="1">
                  <a:off x="9834840" y="3370320"/>
                  <a:ext cx="956520" cy="455040"/>
                </a:xfrm>
                <a:prstGeom prst="line">
                  <a:avLst/>
                </a:prstGeom>
                <a:ln w="9360">
                  <a:solidFill>
                    <a:srgbClr val="000000"/>
                  </a:solidFill>
                  <a:prstDash val="dash"/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14" name="Line 23"/>
                <p:cNvSpPr/>
                <p:nvPr/>
              </p:nvSpPr>
              <p:spPr>
                <a:xfrm>
                  <a:off x="10791360" y="3370320"/>
                  <a:ext cx="344520" cy="531000"/>
                </a:xfrm>
                <a:prstGeom prst="line">
                  <a:avLst/>
                </a:prstGeom>
                <a:ln w="28440">
                  <a:solidFill>
                    <a:srgbClr val="000000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15" name="Line 24"/>
                <p:cNvSpPr/>
                <p:nvPr/>
              </p:nvSpPr>
              <p:spPr>
                <a:xfrm flipH="1">
                  <a:off x="10447200" y="3370320"/>
                  <a:ext cx="344160" cy="455040"/>
                </a:xfrm>
                <a:prstGeom prst="line">
                  <a:avLst/>
                </a:prstGeom>
                <a:ln w="9360">
                  <a:solidFill>
                    <a:srgbClr val="000000"/>
                  </a:solidFill>
                  <a:prstDash val="dash"/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sp>
            <p:nvSpPr>
              <p:cNvPr id="316" name="CustomShape 25"/>
              <p:cNvSpPr/>
              <p:nvPr/>
            </p:nvSpPr>
            <p:spPr>
              <a:xfrm flipH="1">
                <a:off x="11020680" y="3901320"/>
                <a:ext cx="191160" cy="189360"/>
              </a:xfrm>
              <a:prstGeom prst="ellipse">
                <a:avLst/>
              </a:prstGeom>
              <a:solidFill>
                <a:schemeClr val="accent3"/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grpSp>
            <p:nvGrpSpPr>
              <p:cNvPr id="317" name="Group 26"/>
              <p:cNvGrpSpPr/>
              <p:nvPr/>
            </p:nvGrpSpPr>
            <p:grpSpPr>
              <a:xfrm>
                <a:off x="10332000" y="4091040"/>
                <a:ext cx="1569600" cy="567720"/>
                <a:chOff x="10332000" y="4091040"/>
                <a:chExt cx="1569600" cy="567720"/>
              </a:xfrm>
            </p:grpSpPr>
            <p:sp>
              <p:nvSpPr>
                <p:cNvPr id="318" name="Line 27"/>
                <p:cNvSpPr/>
                <p:nvPr/>
              </p:nvSpPr>
              <p:spPr>
                <a:xfrm>
                  <a:off x="11132640" y="4091040"/>
                  <a:ext cx="768960" cy="567720"/>
                </a:xfrm>
                <a:prstGeom prst="line">
                  <a:avLst/>
                </a:prstGeom>
                <a:ln w="9360">
                  <a:solidFill>
                    <a:srgbClr val="000000"/>
                  </a:solidFill>
                  <a:prstDash val="dash"/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19" name="Line 28"/>
                <p:cNvSpPr/>
                <p:nvPr/>
              </p:nvSpPr>
              <p:spPr>
                <a:xfrm flipH="1">
                  <a:off x="10332000" y="4091040"/>
                  <a:ext cx="800640" cy="567720"/>
                </a:xfrm>
                <a:prstGeom prst="line">
                  <a:avLst/>
                </a:prstGeom>
                <a:ln w="9360">
                  <a:solidFill>
                    <a:srgbClr val="000000"/>
                  </a:solidFill>
                  <a:prstDash val="dash"/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20" name="Line 29"/>
                <p:cNvSpPr/>
                <p:nvPr/>
              </p:nvSpPr>
              <p:spPr>
                <a:xfrm>
                  <a:off x="11132640" y="4091040"/>
                  <a:ext cx="288360" cy="567720"/>
                </a:xfrm>
                <a:prstGeom prst="line">
                  <a:avLst/>
                </a:prstGeom>
                <a:ln w="9360">
                  <a:solidFill>
                    <a:srgbClr val="ffffff"/>
                  </a:solidFill>
                  <a:prstDash val="dash"/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21" name="Line 30"/>
                <p:cNvSpPr/>
                <p:nvPr/>
              </p:nvSpPr>
              <p:spPr>
                <a:xfrm flipH="1">
                  <a:off x="10855080" y="4091040"/>
                  <a:ext cx="277560" cy="567720"/>
                </a:xfrm>
                <a:prstGeom prst="line">
                  <a:avLst/>
                </a:prstGeom>
                <a:ln w="28440">
                  <a:solidFill>
                    <a:srgbClr val="c00000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sp>
            <p:nvSpPr>
              <p:cNvPr id="322" name="CustomShape 31"/>
              <p:cNvSpPr/>
              <p:nvPr/>
            </p:nvSpPr>
            <p:spPr>
              <a:xfrm flipH="1">
                <a:off x="10753920" y="4667760"/>
                <a:ext cx="228240" cy="180720"/>
              </a:xfrm>
              <a:prstGeom prst="triangle">
                <a:avLst>
                  <a:gd name="adj" fmla="val 50000"/>
                </a:avLst>
              </a:prstGeom>
              <a:solidFill>
                <a:srgbClr val="cc0000"/>
              </a:solidFill>
              <a:ln w="93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323" name="Group 32"/>
            <p:cNvGrpSpPr/>
            <p:nvPr/>
          </p:nvGrpSpPr>
          <p:grpSpPr>
            <a:xfrm>
              <a:off x="9766440" y="4663440"/>
              <a:ext cx="2049480" cy="1669320"/>
              <a:chOff x="9766440" y="4663440"/>
              <a:chExt cx="2049480" cy="1669320"/>
            </a:xfrm>
          </p:grpSpPr>
          <p:sp>
            <p:nvSpPr>
              <p:cNvPr id="324" name="CustomShape 33"/>
              <p:cNvSpPr/>
              <p:nvPr/>
            </p:nvSpPr>
            <p:spPr>
              <a:xfrm>
                <a:off x="10753200" y="4663440"/>
                <a:ext cx="227880" cy="182160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grpSp>
            <p:nvGrpSpPr>
              <p:cNvPr id="325" name="Group 34"/>
              <p:cNvGrpSpPr/>
              <p:nvPr/>
            </p:nvGrpSpPr>
            <p:grpSpPr>
              <a:xfrm>
                <a:off x="9956160" y="4853160"/>
                <a:ext cx="1859760" cy="531720"/>
                <a:chOff x="9956160" y="4853160"/>
                <a:chExt cx="1859760" cy="531720"/>
              </a:xfrm>
            </p:grpSpPr>
            <p:sp>
              <p:nvSpPr>
                <p:cNvPr id="326" name="Line 35"/>
                <p:cNvSpPr/>
                <p:nvPr/>
              </p:nvSpPr>
              <p:spPr>
                <a:xfrm flipH="1">
                  <a:off x="9956160" y="4853160"/>
                  <a:ext cx="910800" cy="531720"/>
                </a:xfrm>
                <a:prstGeom prst="line">
                  <a:avLst/>
                </a:prstGeom>
                <a:ln w="9360">
                  <a:solidFill>
                    <a:srgbClr val="000000"/>
                  </a:solidFill>
                  <a:prstDash val="dash"/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27" name="Line 36"/>
                <p:cNvSpPr/>
                <p:nvPr/>
              </p:nvSpPr>
              <p:spPr>
                <a:xfrm>
                  <a:off x="10866960" y="4853160"/>
                  <a:ext cx="948960" cy="455760"/>
                </a:xfrm>
                <a:prstGeom prst="line">
                  <a:avLst/>
                </a:prstGeom>
                <a:ln w="9360">
                  <a:solidFill>
                    <a:srgbClr val="000000"/>
                  </a:solidFill>
                  <a:prstDash val="dash"/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28" name="Line 37"/>
                <p:cNvSpPr/>
                <p:nvPr/>
              </p:nvSpPr>
              <p:spPr>
                <a:xfrm flipH="1">
                  <a:off x="10525680" y="4853160"/>
                  <a:ext cx="341280" cy="531720"/>
                </a:xfrm>
                <a:prstGeom prst="line">
                  <a:avLst/>
                </a:prstGeom>
                <a:ln w="28440">
                  <a:solidFill>
                    <a:srgbClr val="000000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29" name="Line 38"/>
                <p:cNvSpPr/>
                <p:nvPr/>
              </p:nvSpPr>
              <p:spPr>
                <a:xfrm>
                  <a:off x="10866960" y="4853160"/>
                  <a:ext cx="341640" cy="455760"/>
                </a:xfrm>
                <a:prstGeom prst="line">
                  <a:avLst/>
                </a:prstGeom>
                <a:ln w="9360">
                  <a:solidFill>
                    <a:srgbClr val="000000"/>
                  </a:solidFill>
                  <a:prstDash val="dash"/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sp>
            <p:nvSpPr>
              <p:cNvPr id="330" name="CustomShape 39"/>
              <p:cNvSpPr/>
              <p:nvPr/>
            </p:nvSpPr>
            <p:spPr>
              <a:xfrm>
                <a:off x="10449720" y="5384880"/>
                <a:ext cx="189720" cy="189720"/>
              </a:xfrm>
              <a:prstGeom prst="ellipse">
                <a:avLst/>
              </a:prstGeom>
              <a:solidFill>
                <a:schemeClr val="accent3"/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grpSp>
            <p:nvGrpSpPr>
              <p:cNvPr id="331" name="Group 40"/>
              <p:cNvGrpSpPr/>
              <p:nvPr/>
            </p:nvGrpSpPr>
            <p:grpSpPr>
              <a:xfrm>
                <a:off x="9766440" y="5574600"/>
                <a:ext cx="1556280" cy="568440"/>
                <a:chOff x="9766440" y="5574600"/>
                <a:chExt cx="1556280" cy="568440"/>
              </a:xfrm>
            </p:grpSpPr>
            <p:sp>
              <p:nvSpPr>
                <p:cNvPr id="332" name="Line 41"/>
                <p:cNvSpPr/>
                <p:nvPr/>
              </p:nvSpPr>
              <p:spPr>
                <a:xfrm flipH="1">
                  <a:off x="9766440" y="5574600"/>
                  <a:ext cx="762480" cy="568440"/>
                </a:xfrm>
                <a:prstGeom prst="line">
                  <a:avLst/>
                </a:prstGeom>
                <a:ln w="9360">
                  <a:solidFill>
                    <a:srgbClr val="000000"/>
                  </a:solidFill>
                  <a:prstDash val="dash"/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33" name="Line 42"/>
                <p:cNvSpPr/>
                <p:nvPr/>
              </p:nvSpPr>
              <p:spPr>
                <a:xfrm>
                  <a:off x="10528920" y="5574600"/>
                  <a:ext cx="793800" cy="568440"/>
                </a:xfrm>
                <a:prstGeom prst="line">
                  <a:avLst/>
                </a:prstGeom>
                <a:ln w="9360">
                  <a:solidFill>
                    <a:srgbClr val="000000"/>
                  </a:solidFill>
                  <a:prstDash val="dash"/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34" name="Line 43"/>
                <p:cNvSpPr/>
                <p:nvPr/>
              </p:nvSpPr>
              <p:spPr>
                <a:xfrm flipH="1">
                  <a:off x="10243080" y="5574600"/>
                  <a:ext cx="285840" cy="568440"/>
                </a:xfrm>
                <a:prstGeom prst="line">
                  <a:avLst/>
                </a:prstGeom>
                <a:ln w="9360">
                  <a:solidFill>
                    <a:srgbClr val="ffffff"/>
                  </a:solidFill>
                  <a:prstDash val="dash"/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35" name="Line 44"/>
                <p:cNvSpPr/>
                <p:nvPr/>
              </p:nvSpPr>
              <p:spPr>
                <a:xfrm>
                  <a:off x="10528920" y="5574600"/>
                  <a:ext cx="275040" cy="568440"/>
                </a:xfrm>
                <a:prstGeom prst="line">
                  <a:avLst/>
                </a:prstGeom>
                <a:ln w="28440">
                  <a:solidFill>
                    <a:srgbClr val="c00000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sp>
            <p:nvSpPr>
              <p:cNvPr id="336" name="CustomShape 45"/>
              <p:cNvSpPr/>
              <p:nvPr/>
            </p:nvSpPr>
            <p:spPr>
              <a:xfrm>
                <a:off x="10677960" y="6152040"/>
                <a:ext cx="226440" cy="180720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sp>
        <p:nvSpPr>
          <p:cNvPr id="337" name="CustomShape 46"/>
          <p:cNvSpPr/>
          <p:nvPr/>
        </p:nvSpPr>
        <p:spPr>
          <a:xfrm>
            <a:off x="9234720" y="3701880"/>
            <a:ext cx="304560" cy="1142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1600" y="21600"/>
                </a:moveTo>
                <a:cubicBezTo>
                  <a:pt x="15635" y="21600"/>
                  <a:pt x="10800" y="20794"/>
                  <a:pt x="10800" y="19800"/>
                </a:cubicBezTo>
                <a:lnTo>
                  <a:pt x="10800" y="12600"/>
                </a:lnTo>
                <a:cubicBezTo>
                  <a:pt x="10800" y="11606"/>
                  <a:pt x="5965" y="10800"/>
                  <a:pt x="0" y="10800"/>
                </a:cubicBezTo>
                <a:cubicBezTo>
                  <a:pt x="5965" y="10800"/>
                  <a:pt x="10800" y="9994"/>
                  <a:pt x="10800" y="9000"/>
                </a:cubicBezTo>
                <a:lnTo>
                  <a:pt x="10800" y="1800"/>
                </a:lnTo>
                <a:cubicBezTo>
                  <a:pt x="10800" y="806"/>
                  <a:pt x="15635" y="0"/>
                  <a:pt x="21600" y="0"/>
                </a:cubicBezTo>
              </a:path>
            </a:pathLst>
          </a:custGeom>
          <a:noFill/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38" name="CustomShape 47"/>
          <p:cNvSpPr/>
          <p:nvPr/>
        </p:nvSpPr>
        <p:spPr>
          <a:xfrm>
            <a:off x="9234720" y="2178000"/>
            <a:ext cx="304560" cy="1142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1600" y="21600"/>
                </a:moveTo>
                <a:cubicBezTo>
                  <a:pt x="15635" y="21600"/>
                  <a:pt x="10800" y="20794"/>
                  <a:pt x="10800" y="19800"/>
                </a:cubicBezTo>
                <a:lnTo>
                  <a:pt x="10800" y="12600"/>
                </a:lnTo>
                <a:cubicBezTo>
                  <a:pt x="10800" y="11606"/>
                  <a:pt x="5965" y="10800"/>
                  <a:pt x="0" y="10800"/>
                </a:cubicBezTo>
                <a:cubicBezTo>
                  <a:pt x="5965" y="10800"/>
                  <a:pt x="10800" y="9994"/>
                  <a:pt x="10800" y="9000"/>
                </a:cubicBezTo>
                <a:lnTo>
                  <a:pt x="10800" y="1800"/>
                </a:lnTo>
                <a:cubicBezTo>
                  <a:pt x="10800" y="806"/>
                  <a:pt x="15635" y="0"/>
                  <a:pt x="21600" y="0"/>
                </a:cubicBezTo>
              </a:path>
            </a:pathLst>
          </a:custGeom>
          <a:noFill/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39" name="CustomShape 48"/>
          <p:cNvSpPr/>
          <p:nvPr/>
        </p:nvSpPr>
        <p:spPr>
          <a:xfrm>
            <a:off x="9234720" y="5225760"/>
            <a:ext cx="304560" cy="1142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1600" y="21600"/>
                </a:moveTo>
                <a:cubicBezTo>
                  <a:pt x="15635" y="21600"/>
                  <a:pt x="10800" y="20794"/>
                  <a:pt x="10800" y="19800"/>
                </a:cubicBezTo>
                <a:lnTo>
                  <a:pt x="10800" y="12600"/>
                </a:lnTo>
                <a:cubicBezTo>
                  <a:pt x="10800" y="11606"/>
                  <a:pt x="5965" y="10800"/>
                  <a:pt x="0" y="10800"/>
                </a:cubicBezTo>
                <a:cubicBezTo>
                  <a:pt x="5965" y="10800"/>
                  <a:pt x="10800" y="9994"/>
                  <a:pt x="10800" y="9000"/>
                </a:cubicBezTo>
                <a:lnTo>
                  <a:pt x="10800" y="1800"/>
                </a:lnTo>
                <a:cubicBezTo>
                  <a:pt x="10800" y="806"/>
                  <a:pt x="15635" y="0"/>
                  <a:pt x="21600" y="0"/>
                </a:cubicBezTo>
              </a:path>
            </a:pathLst>
          </a:custGeom>
          <a:noFill/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40" name="CustomShape 49"/>
          <p:cNvSpPr/>
          <p:nvPr/>
        </p:nvSpPr>
        <p:spPr>
          <a:xfrm>
            <a:off x="8532720" y="3963240"/>
            <a:ext cx="340200" cy="619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801"/>
              </a:spcBef>
            </a:pP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𝛄</a:t>
            </a:r>
            <a:endParaRPr b="0" lang="pt-BR" sz="3400" spc="-1" strike="noStrike">
              <a:latin typeface="Arial"/>
            </a:endParaRPr>
          </a:p>
        </p:txBody>
      </p:sp>
      <p:sp>
        <p:nvSpPr>
          <p:cNvPr id="341" name="CustomShape 50"/>
          <p:cNvSpPr/>
          <p:nvPr/>
        </p:nvSpPr>
        <p:spPr>
          <a:xfrm>
            <a:off x="8384760" y="5518800"/>
            <a:ext cx="498600" cy="619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801"/>
              </a:spcBef>
            </a:pP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𝛄</a:t>
            </a:r>
            <a:r>
              <a:rPr b="0" lang="pt-BR" sz="3400" spc="-1" strike="noStrike" baseline="31000">
                <a:solidFill>
                  <a:srgbClr val="e42832"/>
                </a:solidFill>
                <a:latin typeface="Avenir Next Medium"/>
                <a:ea typeface="Avenir Next Medium"/>
              </a:rPr>
              <a:t>2</a:t>
            </a:r>
            <a:endParaRPr b="0" lang="pt-BR" sz="3400" spc="-1" strike="noStrike">
              <a:latin typeface="Arial"/>
            </a:endParaRPr>
          </a:p>
        </p:txBody>
      </p:sp>
      <p:sp>
        <p:nvSpPr>
          <p:cNvPr id="342" name="CustomShape 51"/>
          <p:cNvSpPr/>
          <p:nvPr/>
        </p:nvSpPr>
        <p:spPr>
          <a:xfrm>
            <a:off x="8514360" y="2439360"/>
            <a:ext cx="376920" cy="619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801"/>
              </a:spcBef>
            </a:pP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1</a:t>
            </a:r>
            <a:endParaRPr b="0" lang="pt-BR" sz="3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85" name="Table 1"/>
          <p:cNvGraphicFramePr/>
          <p:nvPr/>
        </p:nvGraphicFramePr>
        <p:xfrm>
          <a:off x="4827600" y="3457800"/>
          <a:ext cx="3060720" cy="2555640"/>
        </p:xfrm>
        <a:graphic>
          <a:graphicData uri="http://schemas.openxmlformats.org/drawingml/2006/table">
            <a:tbl>
              <a:tblPr/>
              <a:tblGrid>
                <a:gridCol w="765000"/>
                <a:gridCol w="765000"/>
                <a:gridCol w="765000"/>
                <a:gridCol w="765720"/>
              </a:tblGrid>
              <a:tr h="85176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0.64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0.74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0.85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1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</a:tr>
              <a:tr h="85176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0.56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0.57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-1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09daf2"/>
                    </a:solidFill>
                  </a:tcPr>
                </a:tc>
              </a:tr>
              <a:tr h="85212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0.48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0.41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0.47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0.27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</a:tr>
            </a:tbl>
          </a:graphicData>
        </a:graphic>
      </p:graphicFrame>
      <p:sp>
        <p:nvSpPr>
          <p:cNvPr id="1286" name="TextShape 2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K=10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1287" name="CustomShape 3"/>
          <p:cNvSpPr/>
          <p:nvPr/>
        </p:nvSpPr>
        <p:spPr>
          <a:xfrm>
            <a:off x="3435480" y="4425480"/>
            <a:ext cx="1176840" cy="619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V</a:t>
            </a:r>
            <a:r>
              <a:rPr b="0" lang="pt-BR" sz="3400" spc="-1" strike="noStrike" baseline="-5000">
                <a:solidFill>
                  <a:srgbClr val="ffffff"/>
                </a:solidFill>
                <a:latin typeface="Avenir Next Medium"/>
                <a:ea typeface="Avenir Next Medium"/>
              </a:rPr>
              <a:t>k</a:t>
            </a: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 = </a:t>
            </a:r>
            <a:endParaRPr b="0" lang="pt-BR" sz="3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88" name="Table 1"/>
          <p:cNvGraphicFramePr/>
          <p:nvPr/>
        </p:nvGraphicFramePr>
        <p:xfrm>
          <a:off x="4827600" y="3457800"/>
          <a:ext cx="3060720" cy="2555640"/>
        </p:xfrm>
        <a:graphic>
          <a:graphicData uri="http://schemas.openxmlformats.org/drawingml/2006/table">
            <a:tbl>
              <a:tblPr/>
              <a:tblGrid>
                <a:gridCol w="765000"/>
                <a:gridCol w="765000"/>
                <a:gridCol w="765000"/>
                <a:gridCol w="765720"/>
              </a:tblGrid>
              <a:tr h="85176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0.64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0.74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0.85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1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</a:tr>
              <a:tr h="85176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0.57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0.57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-1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09daf2"/>
                    </a:solidFill>
                  </a:tcPr>
                </a:tc>
              </a:tr>
              <a:tr h="85212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0.49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0.43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0.48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0.28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</a:tr>
            </a:tbl>
          </a:graphicData>
        </a:graphic>
      </p:graphicFrame>
      <p:sp>
        <p:nvSpPr>
          <p:cNvPr id="1289" name="TextShape 2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K=15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1290" name="CustomShape 3"/>
          <p:cNvSpPr/>
          <p:nvPr/>
        </p:nvSpPr>
        <p:spPr>
          <a:xfrm>
            <a:off x="3435480" y="4425480"/>
            <a:ext cx="1176840" cy="619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V</a:t>
            </a:r>
            <a:r>
              <a:rPr b="0" lang="pt-BR" sz="3400" spc="-1" strike="noStrike" baseline="-5000">
                <a:solidFill>
                  <a:srgbClr val="ffffff"/>
                </a:solidFill>
                <a:latin typeface="Avenir Next Medium"/>
                <a:ea typeface="Avenir Next Medium"/>
              </a:rPr>
              <a:t>k</a:t>
            </a: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 = </a:t>
            </a:r>
            <a:endParaRPr b="0" lang="pt-BR" sz="3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91" name="Table 1"/>
          <p:cNvGraphicFramePr/>
          <p:nvPr/>
        </p:nvGraphicFramePr>
        <p:xfrm>
          <a:off x="4827600" y="3457800"/>
          <a:ext cx="3060720" cy="2555640"/>
        </p:xfrm>
        <a:graphic>
          <a:graphicData uri="http://schemas.openxmlformats.org/drawingml/2006/table">
            <a:tbl>
              <a:tblPr/>
              <a:tblGrid>
                <a:gridCol w="765000"/>
                <a:gridCol w="765000"/>
                <a:gridCol w="765000"/>
                <a:gridCol w="765720"/>
              </a:tblGrid>
              <a:tr h="85176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0.64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gradFill rotWithShape="0">
                      <a:gsLst>
                        <a:gs pos="0">
                          <a:srgbClr val="fff7c3"/>
                        </a:gs>
                        <a:gs pos="100000">
                          <a:srgbClr val="e2c7e3"/>
                        </a:gs>
                      </a:gsLst>
                      <a:path path="circle"/>
                    </a:gra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0.74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gradFill rotWithShape="0">
                      <a:gsLst>
                        <a:gs pos="0">
                          <a:srgbClr val="fff7c3"/>
                        </a:gs>
                        <a:gs pos="100000">
                          <a:srgbClr val="e2c7e3"/>
                        </a:gs>
                      </a:gsLst>
                      <a:path path="circle"/>
                    </a:gra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0.85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gradFill rotWithShape="0">
                      <a:gsLst>
                        <a:gs pos="0">
                          <a:srgbClr val="fff7c3"/>
                        </a:gs>
                        <a:gs pos="100000">
                          <a:srgbClr val="e2c7e3"/>
                        </a:gs>
                      </a:gsLst>
                      <a:path path="circle"/>
                    </a:gra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1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gradFill rotWithShape="0">
                      <a:gsLst>
                        <a:gs pos="0">
                          <a:srgbClr val="fff7c3"/>
                        </a:gs>
                        <a:gs pos="100000">
                          <a:srgbClr val="e2c7e3"/>
                        </a:gs>
                      </a:gsLst>
                      <a:path path="circle"/>
                    </a:gradFill>
                  </a:tcPr>
                </a:tc>
              </a:tr>
              <a:tr h="85176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0.57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gradFill rotWithShape="0">
                      <a:gsLst>
                        <a:gs pos="0">
                          <a:srgbClr val="fff7c3"/>
                        </a:gs>
                        <a:gs pos="100000">
                          <a:srgbClr val="e2c7e3"/>
                        </a:gs>
                      </a:gsLst>
                      <a:path path="circle"/>
                    </a:gradFill>
                  </a:tcPr>
                </a:tc>
                <a:tc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0.57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gradFill rotWithShape="0">
                      <a:gsLst>
                        <a:gs pos="0">
                          <a:srgbClr val="fff7c3"/>
                        </a:gs>
                        <a:gs pos="100000">
                          <a:srgbClr val="e2c7e3"/>
                        </a:gs>
                      </a:gsLst>
                      <a:path path="circle"/>
                    </a:gra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-1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09daf2"/>
                    </a:solidFill>
                  </a:tcPr>
                </a:tc>
              </a:tr>
              <a:tr h="85212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0.49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gradFill rotWithShape="0">
                      <a:gsLst>
                        <a:gs pos="0">
                          <a:srgbClr val="fff7c3"/>
                        </a:gs>
                        <a:gs pos="100000">
                          <a:srgbClr val="e2c7e3"/>
                        </a:gs>
                      </a:gsLst>
                      <a:path path="circle"/>
                    </a:gra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0.43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gradFill rotWithShape="0">
                      <a:gsLst>
                        <a:gs pos="0">
                          <a:srgbClr val="fff7c3"/>
                        </a:gs>
                        <a:gs pos="100000">
                          <a:srgbClr val="e2c7e3"/>
                        </a:gs>
                      </a:gsLst>
                      <a:path path="circle"/>
                    </a:gra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0.48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gradFill rotWithShape="0">
                      <a:gsLst>
                        <a:gs pos="0">
                          <a:srgbClr val="fff7c3"/>
                        </a:gs>
                        <a:gs pos="100000">
                          <a:srgbClr val="e2c7e3"/>
                        </a:gs>
                      </a:gsLst>
                      <a:path path="circle"/>
                    </a:gra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0.28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gradFill rotWithShape="0">
                      <a:gsLst>
                        <a:gs pos="0">
                          <a:srgbClr val="fff7c3"/>
                        </a:gs>
                        <a:gs pos="100000">
                          <a:srgbClr val="e2c7e3"/>
                        </a:gs>
                      </a:gsLst>
                      <a:path path="circle"/>
                    </a:gradFill>
                  </a:tcPr>
                </a:tc>
              </a:tr>
            </a:tbl>
          </a:graphicData>
        </a:graphic>
      </p:graphicFrame>
      <p:sp>
        <p:nvSpPr>
          <p:cNvPr id="1292" name="TextShape 2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K=100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1293" name="CustomShape 3"/>
          <p:cNvSpPr/>
          <p:nvPr/>
        </p:nvSpPr>
        <p:spPr>
          <a:xfrm>
            <a:off x="3435480" y="4425480"/>
            <a:ext cx="1176840" cy="619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V</a:t>
            </a:r>
            <a:r>
              <a:rPr b="0" lang="pt-BR" sz="3400" spc="-1" strike="noStrike" baseline="-5000">
                <a:solidFill>
                  <a:srgbClr val="ffffff"/>
                </a:solidFill>
                <a:latin typeface="Avenir Next Medium"/>
                <a:ea typeface="Avenir Next Medium"/>
              </a:rPr>
              <a:t>k</a:t>
            </a: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 = </a:t>
            </a:r>
            <a:endParaRPr b="0" lang="pt-BR" sz="3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TextShape 1"/>
          <p:cNvSpPr txBox="1"/>
          <p:nvPr/>
        </p:nvSpPr>
        <p:spPr>
          <a:xfrm>
            <a:off x="406440" y="2666880"/>
            <a:ext cx="12191760" cy="1989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Que acontece para k muito grande?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Diferença entre V</a:t>
            </a:r>
            <a:r>
              <a:rPr b="0" lang="pt-BR" sz="3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k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(s) e V</a:t>
            </a:r>
            <a:r>
              <a:rPr b="0" lang="pt-BR" sz="3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k+1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(s)?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295" name="TextShape 2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convergência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1296" name="CustomShape 3"/>
          <p:cNvSpPr/>
          <p:nvPr/>
        </p:nvSpPr>
        <p:spPr>
          <a:xfrm>
            <a:off x="3480840" y="5338440"/>
            <a:ext cx="2277000" cy="331236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97" name="CustomShape 4"/>
          <p:cNvSpPr/>
          <p:nvPr/>
        </p:nvSpPr>
        <p:spPr>
          <a:xfrm>
            <a:off x="3619080" y="5338440"/>
            <a:ext cx="2000880" cy="2898000"/>
          </a:xfrm>
          <a:prstGeom prst="triangle">
            <a:avLst>
              <a:gd name="adj" fmla="val 50000"/>
            </a:avLst>
          </a:prstGeom>
          <a:solidFill>
            <a:srgbClr val="d9d9d9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98" name="CustomShape 5"/>
          <p:cNvSpPr/>
          <p:nvPr/>
        </p:nvSpPr>
        <p:spPr>
          <a:xfrm>
            <a:off x="7246440" y="5338440"/>
            <a:ext cx="2277000" cy="3312360"/>
          </a:xfrm>
          <a:prstGeom prst="triangle">
            <a:avLst>
              <a:gd name="adj" fmla="val 50000"/>
            </a:avLst>
          </a:prstGeom>
          <a:solidFill>
            <a:srgbClr val="a6a6a6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99" name="CustomShape 6"/>
          <p:cNvSpPr/>
          <p:nvPr/>
        </p:nvSpPr>
        <p:spPr>
          <a:xfrm>
            <a:off x="7384320" y="5338440"/>
            <a:ext cx="2000880" cy="2898000"/>
          </a:xfrm>
          <a:prstGeom prst="triangle">
            <a:avLst>
              <a:gd name="adj" fmla="val 50000"/>
            </a:avLst>
          </a:prstGeom>
          <a:solidFill>
            <a:srgbClr val="d9d9d9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300" name="Picture 8" descr="Picture 8"/>
          <p:cNvPicPr/>
          <p:nvPr/>
        </p:nvPicPr>
        <p:blipFill>
          <a:blip r:embed="rId1"/>
          <a:stretch/>
        </p:blipFill>
        <p:spPr>
          <a:xfrm>
            <a:off x="4219200" y="4830840"/>
            <a:ext cx="831960" cy="414720"/>
          </a:xfrm>
          <a:prstGeom prst="rect">
            <a:avLst/>
          </a:prstGeom>
          <a:ln w="12600">
            <a:noFill/>
          </a:ln>
        </p:spPr>
      </p:pic>
      <p:pic>
        <p:nvPicPr>
          <p:cNvPr id="1301" name="Picture 10" descr="Picture 10"/>
          <p:cNvPicPr/>
          <p:nvPr/>
        </p:nvPicPr>
        <p:blipFill>
          <a:blip r:embed="rId2"/>
          <a:stretch/>
        </p:blipFill>
        <p:spPr>
          <a:xfrm>
            <a:off x="7803360" y="4830840"/>
            <a:ext cx="1209600" cy="415080"/>
          </a:xfrm>
          <a:prstGeom prst="rect">
            <a:avLst/>
          </a:prstGeom>
          <a:ln w="12600">
            <a:noFill/>
          </a:ln>
        </p:spPr>
      </p:pic>
      <p:pic>
        <p:nvPicPr>
          <p:cNvPr id="1302" name="V_k+1_(s)_=_max_.pdf" descr="V_k+1_(s)_=_max_.pdf"/>
          <p:cNvPicPr/>
          <p:nvPr/>
        </p:nvPicPr>
        <p:blipFill>
          <a:blip r:embed="rId3"/>
          <a:stretch/>
        </p:blipFill>
        <p:spPr>
          <a:xfrm>
            <a:off x="4272840" y="493920"/>
            <a:ext cx="7402680" cy="1081800"/>
          </a:xfrm>
          <a:prstGeom prst="rect">
            <a:avLst/>
          </a:prstGeom>
          <a:ln w="12600">
            <a:noFill/>
          </a:ln>
        </p:spPr>
      </p:pic>
      <p:sp>
        <p:nvSpPr>
          <p:cNvPr id="1303" name="CustomShape 7"/>
          <p:cNvSpPr/>
          <p:nvPr/>
        </p:nvSpPr>
        <p:spPr>
          <a:xfrm>
            <a:off x="4487400" y="8250480"/>
            <a:ext cx="26424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0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304" name="CustomShape 8"/>
          <p:cNvSpPr/>
          <p:nvPr/>
        </p:nvSpPr>
        <p:spPr>
          <a:xfrm>
            <a:off x="8246160" y="8250480"/>
            <a:ext cx="50328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𝛄</a:t>
            </a:r>
            <a:r>
              <a:rPr b="0" lang="pt-BR" sz="2000" spc="-1" strike="noStrike" baseline="31000">
                <a:solidFill>
                  <a:srgbClr val="222222"/>
                </a:solidFill>
                <a:latin typeface="Avenir Next Medium"/>
                <a:ea typeface="Avenir Next Medium"/>
              </a:rPr>
              <a:t>k</a:t>
            </a:r>
            <a:r>
              <a:rPr b="0" lang="pt-BR" sz="2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R</a:t>
            </a:r>
            <a:endParaRPr b="0" lang="pt-BR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TextShape 1"/>
          <p:cNvSpPr txBox="1"/>
          <p:nvPr/>
        </p:nvSpPr>
        <p:spPr>
          <a:xfrm>
            <a:off x="406440" y="2413080"/>
            <a:ext cx="12191760" cy="6516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34a5da"/>
                </a:solidFill>
                <a:latin typeface="Avenir Next Medium"/>
                <a:ea typeface="Avenir Next Medium"/>
              </a:rPr>
              <a:t>Teorema: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Se o fator de desconto 𝛄 &lt; 1, iteração de valor converge para valor ótimo em tempo finito (assumindo tolerância na convergência).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Intuição:</a:t>
            </a:r>
            <a:r>
              <a:rPr b="0" lang="pt-BR" sz="21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</a:t>
            </a:r>
            <a:endParaRPr b="0" lang="pt-BR" sz="2100" spc="-1" strike="noStrike">
              <a:solidFill>
                <a:srgbClr val="a6aaa9"/>
              </a:solidFill>
              <a:latin typeface="Avenir Next Medium"/>
            </a:endParaRPr>
          </a:p>
          <a:p>
            <a:pPr marL="660240" indent="-659880">
              <a:lnSpc>
                <a:spcPct val="100000"/>
              </a:lnSpc>
              <a:spcBef>
                <a:spcPts val="2801"/>
              </a:spcBef>
              <a:buClr>
                <a:srgbClr val="222222"/>
              </a:buClr>
              <a:buFont typeface="Avenir Next Regular"/>
              <a:buAutoNum type="arabicPeriod"/>
            </a:pPr>
            <a:r>
              <a:rPr b="0" lang="pt-BR" sz="21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Árvores Expectimax para V</a:t>
            </a:r>
            <a:r>
              <a:rPr b="0" lang="pt-BR" sz="21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k+1</a:t>
            </a:r>
            <a:r>
              <a:rPr b="0" lang="pt-BR" sz="21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é igual a árvore para</a:t>
            </a:r>
            <a:br/>
            <a:r>
              <a:rPr b="0" lang="pt-BR" sz="21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V</a:t>
            </a:r>
            <a:r>
              <a:rPr b="0" lang="pt-BR" sz="21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k</a:t>
            </a:r>
            <a:r>
              <a:rPr b="0" lang="pt-BR" sz="21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com uma camada final extra de recompensas ≤ R</a:t>
            </a:r>
            <a:r>
              <a:rPr b="0" lang="pt-BR" sz="21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max</a:t>
            </a:r>
            <a:endParaRPr b="0" lang="pt-BR" sz="2100" spc="-1" strike="noStrike">
              <a:solidFill>
                <a:srgbClr val="a6aaa9"/>
              </a:solidFill>
              <a:latin typeface="Avenir Next Medium"/>
            </a:endParaRPr>
          </a:p>
          <a:p>
            <a:pPr marL="660240" indent="-659880">
              <a:lnSpc>
                <a:spcPct val="100000"/>
              </a:lnSpc>
              <a:spcBef>
                <a:spcPts val="2801"/>
              </a:spcBef>
              <a:buClr>
                <a:srgbClr val="222222"/>
              </a:buClr>
              <a:buFont typeface="Avenir Next Regular"/>
              <a:buAutoNum type="arabicPeriod"/>
            </a:pPr>
            <a:r>
              <a:rPr b="0" lang="pt-BR" sz="21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Diferença entre valores na camada é no máximo 𝛄</a:t>
            </a:r>
            <a:r>
              <a:rPr b="0" lang="pt-BR" sz="2100" spc="-1" strike="noStrike" baseline="31000">
                <a:solidFill>
                  <a:srgbClr val="222222"/>
                </a:solidFill>
                <a:latin typeface="Avenir Next Medium"/>
                <a:ea typeface="Avenir Next Medium"/>
              </a:rPr>
              <a:t>k</a:t>
            </a:r>
            <a:r>
              <a:rPr b="0" lang="pt-BR" sz="21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R</a:t>
            </a:r>
            <a:r>
              <a:rPr b="0" lang="pt-BR" sz="21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max</a:t>
            </a:r>
            <a:endParaRPr b="0" lang="pt-BR" sz="2100" spc="-1" strike="noStrike">
              <a:solidFill>
                <a:srgbClr val="a6aaa9"/>
              </a:solidFill>
              <a:latin typeface="Avenir Next Medium"/>
            </a:endParaRPr>
          </a:p>
          <a:p>
            <a:pPr marL="660240" indent="-659880">
              <a:lnSpc>
                <a:spcPct val="100000"/>
              </a:lnSpc>
              <a:spcBef>
                <a:spcPts val="2801"/>
              </a:spcBef>
              <a:buClr>
                <a:srgbClr val="222222"/>
              </a:buClr>
              <a:buFont typeface="Avenir Next Regular"/>
              <a:buAutoNum type="arabicPeriod"/>
            </a:pPr>
            <a:r>
              <a:rPr b="0" lang="pt-BR" sz="21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Conforme k cresce 𝛄</a:t>
            </a:r>
            <a:r>
              <a:rPr b="0" lang="pt-BR" sz="2100" spc="-1" strike="noStrike" baseline="31000">
                <a:solidFill>
                  <a:srgbClr val="222222"/>
                </a:solidFill>
                <a:latin typeface="Avenir Next Medium"/>
                <a:ea typeface="Avenir Next Medium"/>
              </a:rPr>
              <a:t>k</a:t>
            </a:r>
            <a:r>
              <a:rPr b="0" lang="pt-BR" sz="21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R</a:t>
            </a:r>
            <a:r>
              <a:rPr b="0" lang="pt-BR" sz="21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max </a:t>
            </a:r>
            <a:r>
              <a:rPr b="0" lang="pt-BR" sz="21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tende a zero</a:t>
            </a:r>
            <a:endParaRPr b="0" lang="pt-BR" sz="21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306" name="TextShape 2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convergência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1307" name="CustomShape 3"/>
          <p:cNvSpPr/>
          <p:nvPr/>
        </p:nvSpPr>
        <p:spPr>
          <a:xfrm>
            <a:off x="7896240" y="6178680"/>
            <a:ext cx="2277000" cy="331236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08" name="CustomShape 4"/>
          <p:cNvSpPr/>
          <p:nvPr/>
        </p:nvSpPr>
        <p:spPr>
          <a:xfrm>
            <a:off x="8034120" y="6178680"/>
            <a:ext cx="2000880" cy="2898000"/>
          </a:xfrm>
          <a:prstGeom prst="triangle">
            <a:avLst>
              <a:gd name="adj" fmla="val 50000"/>
            </a:avLst>
          </a:prstGeom>
          <a:solidFill>
            <a:srgbClr val="d9d9d9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09" name="CustomShape 5"/>
          <p:cNvSpPr/>
          <p:nvPr/>
        </p:nvSpPr>
        <p:spPr>
          <a:xfrm>
            <a:off x="10325880" y="6172920"/>
            <a:ext cx="2277000" cy="3312360"/>
          </a:xfrm>
          <a:prstGeom prst="triangle">
            <a:avLst>
              <a:gd name="adj" fmla="val 50000"/>
            </a:avLst>
          </a:prstGeom>
          <a:solidFill>
            <a:srgbClr val="a6a6a6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10" name="CustomShape 6"/>
          <p:cNvSpPr/>
          <p:nvPr/>
        </p:nvSpPr>
        <p:spPr>
          <a:xfrm>
            <a:off x="10463760" y="6172920"/>
            <a:ext cx="2000880" cy="2898000"/>
          </a:xfrm>
          <a:prstGeom prst="triangle">
            <a:avLst>
              <a:gd name="adj" fmla="val 50000"/>
            </a:avLst>
          </a:prstGeom>
          <a:solidFill>
            <a:srgbClr val="d9d9d9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311" name="Picture 8" descr="Picture 8"/>
          <p:cNvPicPr/>
          <p:nvPr/>
        </p:nvPicPr>
        <p:blipFill>
          <a:blip r:embed="rId1"/>
          <a:stretch/>
        </p:blipFill>
        <p:spPr>
          <a:xfrm>
            <a:off x="8634600" y="5671080"/>
            <a:ext cx="831960" cy="414720"/>
          </a:xfrm>
          <a:prstGeom prst="rect">
            <a:avLst/>
          </a:prstGeom>
          <a:ln w="12600">
            <a:noFill/>
          </a:ln>
        </p:spPr>
      </p:pic>
      <p:pic>
        <p:nvPicPr>
          <p:cNvPr id="1312" name="Picture 10" descr="Picture 10"/>
          <p:cNvPicPr/>
          <p:nvPr/>
        </p:nvPicPr>
        <p:blipFill>
          <a:blip r:embed="rId2"/>
          <a:stretch/>
        </p:blipFill>
        <p:spPr>
          <a:xfrm>
            <a:off x="10882800" y="5665320"/>
            <a:ext cx="1209600" cy="415080"/>
          </a:xfrm>
          <a:prstGeom prst="rect">
            <a:avLst/>
          </a:prstGeom>
          <a:ln w="12600">
            <a:noFill/>
          </a:ln>
        </p:spPr>
      </p:pic>
      <p:pic>
        <p:nvPicPr>
          <p:cNvPr id="1313" name="V_k+1_(s)_=_max_.pdf" descr="V_k+1_(s)_=_max_.pdf"/>
          <p:cNvPicPr/>
          <p:nvPr/>
        </p:nvPicPr>
        <p:blipFill>
          <a:blip r:embed="rId3"/>
          <a:stretch/>
        </p:blipFill>
        <p:spPr>
          <a:xfrm>
            <a:off x="4683600" y="493920"/>
            <a:ext cx="7402680" cy="1081800"/>
          </a:xfrm>
          <a:prstGeom prst="rect">
            <a:avLst/>
          </a:prstGeom>
          <a:ln w="12600">
            <a:noFill/>
          </a:ln>
        </p:spPr>
      </p:pic>
      <p:sp>
        <p:nvSpPr>
          <p:cNvPr id="1314" name="CustomShape 7"/>
          <p:cNvSpPr/>
          <p:nvPr/>
        </p:nvSpPr>
        <p:spPr>
          <a:xfrm>
            <a:off x="8892720" y="9068760"/>
            <a:ext cx="26424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0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315" name="CustomShape 8"/>
          <p:cNvSpPr/>
          <p:nvPr/>
        </p:nvSpPr>
        <p:spPr>
          <a:xfrm>
            <a:off x="11235960" y="9068760"/>
            <a:ext cx="50328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𝛄</a:t>
            </a:r>
            <a:r>
              <a:rPr b="0" lang="pt-BR" sz="2000" spc="-1" strike="noStrike" baseline="31000">
                <a:solidFill>
                  <a:srgbClr val="222222"/>
                </a:solidFill>
                <a:latin typeface="Avenir Next Medium"/>
                <a:ea typeface="Avenir Next Medium"/>
              </a:rPr>
              <a:t>k</a:t>
            </a:r>
            <a:r>
              <a:rPr b="0" lang="pt-BR" sz="2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R</a:t>
            </a:r>
            <a:endParaRPr b="0" lang="pt-BR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TextShape 1"/>
          <p:cNvSpPr txBox="1"/>
          <p:nvPr/>
        </p:nvSpPr>
        <p:spPr>
          <a:xfrm>
            <a:off x="406440" y="1905120"/>
            <a:ext cx="12191760" cy="163044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Vetores quaisquer V e V’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Estado s e ação a, quaisquer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317" name="TextShape 2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convergência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pic>
        <p:nvPicPr>
          <p:cNvPr id="1318" name="R(s,a)_+_gamma_s.pdf" descr="R(s,a)_+_gamma_s.pdf"/>
          <p:cNvPicPr/>
          <p:nvPr/>
        </p:nvPicPr>
        <p:blipFill>
          <a:blip r:embed="rId1"/>
          <a:stretch/>
        </p:blipFill>
        <p:spPr>
          <a:xfrm>
            <a:off x="1949400" y="4184640"/>
            <a:ext cx="5549400" cy="943920"/>
          </a:xfrm>
          <a:prstGeom prst="rect">
            <a:avLst/>
          </a:prstGeom>
          <a:ln w="12600">
            <a:noFill/>
          </a:ln>
        </p:spPr>
      </p:pic>
      <p:pic>
        <p:nvPicPr>
          <p:cNvPr id="1319" name="R(s,a)_+_gamma_s.pdf" descr="R(s,a)_+_gamma_s.pdf"/>
          <p:cNvPicPr/>
          <p:nvPr/>
        </p:nvPicPr>
        <p:blipFill>
          <a:blip r:embed="rId2"/>
          <a:stretch/>
        </p:blipFill>
        <p:spPr>
          <a:xfrm>
            <a:off x="1886040" y="5691600"/>
            <a:ext cx="5676480" cy="943920"/>
          </a:xfrm>
          <a:prstGeom prst="rect">
            <a:avLst/>
          </a:prstGeom>
          <a:ln w="12600">
            <a:noFill/>
          </a:ln>
        </p:spPr>
      </p:pic>
      <p:sp>
        <p:nvSpPr>
          <p:cNvPr id="1320" name="CustomShape 3"/>
          <p:cNvSpPr/>
          <p:nvPr/>
        </p:nvSpPr>
        <p:spPr>
          <a:xfrm>
            <a:off x="1414080" y="4708440"/>
            <a:ext cx="422640" cy="11685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801"/>
              </a:spcBef>
            </a:pPr>
            <a:r>
              <a:rPr b="0" lang="pt-BR" sz="7000" spc="-1" strike="noStrike">
                <a:solidFill>
                  <a:srgbClr val="e42832"/>
                </a:solidFill>
                <a:latin typeface="Geneva"/>
                <a:ea typeface="Geneva"/>
              </a:rPr>
              <a:t>-</a:t>
            </a:r>
            <a:endParaRPr b="0" lang="pt-BR" sz="7000" spc="-1" strike="noStrike">
              <a:latin typeface="Arial"/>
            </a:endParaRPr>
          </a:p>
        </p:txBody>
      </p:sp>
      <p:sp>
        <p:nvSpPr>
          <p:cNvPr id="1321" name="Line 4"/>
          <p:cNvSpPr/>
          <p:nvPr/>
        </p:nvSpPr>
        <p:spPr>
          <a:xfrm>
            <a:off x="1778040" y="6815160"/>
            <a:ext cx="5892120" cy="0"/>
          </a:xfrm>
          <a:prstGeom prst="line">
            <a:avLst/>
          </a:prstGeom>
          <a:ln w="38160">
            <a:solidFill>
              <a:schemeClr val="accent5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1322" name="Image" descr="Image"/>
          <p:cNvPicPr/>
          <p:nvPr/>
        </p:nvPicPr>
        <p:blipFill>
          <a:blip r:embed="rId3"/>
          <a:stretch/>
        </p:blipFill>
        <p:spPr>
          <a:xfrm>
            <a:off x="2032200" y="7198200"/>
            <a:ext cx="10235880" cy="176508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TextShape 1"/>
          <p:cNvSpPr txBox="1"/>
          <p:nvPr/>
        </p:nvSpPr>
        <p:spPr>
          <a:xfrm>
            <a:off x="406440" y="1905120"/>
            <a:ext cx="12191760" cy="74080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Operador de Bellman                        tal que 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>
              <a:lnSpc>
                <a:spcPct val="100000"/>
              </a:lnSpc>
              <a:spcBef>
                <a:spcPts val="2801"/>
              </a:spcBef>
            </a:pP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>
              <a:lnSpc>
                <a:spcPct val="100000"/>
              </a:lnSpc>
              <a:spcBef>
                <a:spcPts val="2801"/>
              </a:spcBef>
            </a:pP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Para vetores V e V’ quaisquer: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>
              <a:lnSpc>
                <a:spcPct val="100000"/>
              </a:lnSpc>
              <a:spcBef>
                <a:spcPts val="2801"/>
              </a:spcBef>
            </a:pP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>
              <a:lnSpc>
                <a:spcPct val="100000"/>
              </a:lnSpc>
              <a:spcBef>
                <a:spcPts val="2801"/>
              </a:spcBef>
            </a:pP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|V</a:t>
            </a:r>
            <a:r>
              <a:rPr b="0" lang="pt-BR" sz="3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k+1 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- V</a:t>
            </a:r>
            <a:r>
              <a:rPr b="0" lang="pt-BR" sz="3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k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| = |</a:t>
            </a:r>
            <a:r>
              <a:rPr b="0" i="1" lang="pt-BR" sz="3400" spc="-1" strike="noStrike">
                <a:solidFill>
                  <a:srgbClr val="222222"/>
                </a:solidFill>
                <a:latin typeface="Avenir Next Regular"/>
                <a:ea typeface="Avenir Next Regular"/>
              </a:rPr>
              <a:t>B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(V</a:t>
            </a:r>
            <a:r>
              <a:rPr b="0" lang="pt-BR" sz="3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k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) - </a:t>
            </a:r>
            <a:r>
              <a:rPr b="0" i="1" lang="pt-BR" sz="3400" spc="-1" strike="noStrike">
                <a:solidFill>
                  <a:srgbClr val="222222"/>
                </a:solidFill>
                <a:latin typeface="Avenir Next Regular"/>
                <a:ea typeface="Avenir Next Regular"/>
              </a:rPr>
              <a:t>B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(V</a:t>
            </a:r>
            <a:r>
              <a:rPr b="0" lang="pt-BR" sz="3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k-1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)| ≤ 𝛄 |V</a:t>
            </a:r>
            <a:r>
              <a:rPr b="0" lang="pt-BR" sz="3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k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- V</a:t>
            </a:r>
            <a:r>
              <a:rPr b="0" lang="pt-BR" sz="3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k-1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| &lt; |V</a:t>
            </a:r>
            <a:r>
              <a:rPr b="0" lang="pt-BR" sz="3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k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- V</a:t>
            </a:r>
            <a:r>
              <a:rPr b="0" lang="pt-BR" sz="3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k-1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| 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e42832"/>
                </a:solidFill>
                <a:latin typeface="Avenir Next Medium"/>
              </a:rPr>
              <a:t> 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324" name="TextShape 2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convergência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pic>
        <p:nvPicPr>
          <p:cNvPr id="1325" name="|B(V)_-_B(V')|_l.pdf" descr="|B(V)_-_B(V')|_l.pdf"/>
          <p:cNvPicPr/>
          <p:nvPr/>
        </p:nvPicPr>
        <p:blipFill>
          <a:blip r:embed="rId1"/>
          <a:stretch/>
        </p:blipFill>
        <p:spPr>
          <a:xfrm>
            <a:off x="3720960" y="6141960"/>
            <a:ext cx="5562360" cy="499680"/>
          </a:xfrm>
          <a:prstGeom prst="rect">
            <a:avLst/>
          </a:prstGeom>
          <a:ln w="12600">
            <a:noFill/>
          </a:ln>
        </p:spPr>
      </p:pic>
      <p:pic>
        <p:nvPicPr>
          <p:cNvPr id="1326" name="Image" descr="Image"/>
          <p:cNvPicPr/>
          <p:nvPr/>
        </p:nvPicPr>
        <p:blipFill>
          <a:blip r:embed="rId2"/>
          <a:stretch/>
        </p:blipFill>
        <p:spPr>
          <a:xfrm>
            <a:off x="5448600" y="1983240"/>
            <a:ext cx="2133360" cy="473760"/>
          </a:xfrm>
          <a:prstGeom prst="rect">
            <a:avLst/>
          </a:prstGeom>
          <a:ln w="12600">
            <a:noFill/>
          </a:ln>
        </p:spPr>
      </p:pic>
      <p:pic>
        <p:nvPicPr>
          <p:cNvPr id="1327" name="Image" descr="Image"/>
          <p:cNvPicPr/>
          <p:nvPr/>
        </p:nvPicPr>
        <p:blipFill>
          <a:blip r:embed="rId3"/>
          <a:stretch/>
        </p:blipFill>
        <p:spPr>
          <a:xfrm>
            <a:off x="2292480" y="3043440"/>
            <a:ext cx="8419680" cy="129492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9" dur="indefinite" restart="never" nodeType="tmRoot">
          <p:childTnLst>
            <p:seq>
              <p:cTn id="80" dur="indefinite" nodeType="mainSeq"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nodeType="after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1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nodeType="after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1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nodeType="click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1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nodeType="after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nodeType="click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1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nodeType="click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1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nodeType="click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1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nodeType="click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13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TextShape 1"/>
          <p:cNvSpPr txBox="1"/>
          <p:nvPr/>
        </p:nvSpPr>
        <p:spPr>
          <a:xfrm>
            <a:off x="406440" y="1905120"/>
            <a:ext cx="12191760" cy="754524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 marL="439920" indent="-439560">
              <a:lnSpc>
                <a:spcPct val="100000"/>
              </a:lnSpc>
              <a:spcBef>
                <a:spcPts val="27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37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Equação de otimalidade de Bellman </a:t>
            </a:r>
            <a:r>
              <a:rPr b="0" i="1" lang="pt-BR" sz="3370" spc="-1" strike="noStrike">
                <a:solidFill>
                  <a:srgbClr val="e42832"/>
                </a:solidFill>
                <a:latin typeface="Avenir Next Regular"/>
                <a:ea typeface="Avenir Next Regular"/>
              </a:rPr>
              <a:t>B</a:t>
            </a:r>
            <a:r>
              <a:rPr b="0" lang="pt-BR" sz="337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(</a:t>
            </a:r>
            <a:r>
              <a:rPr b="0" i="1" lang="pt-BR" sz="3370" spc="-1" strike="noStrike">
                <a:solidFill>
                  <a:srgbClr val="e42832"/>
                </a:solidFill>
                <a:latin typeface="Avenir Next Regular"/>
                <a:ea typeface="Avenir Next Regular"/>
              </a:rPr>
              <a:t>V*</a:t>
            </a:r>
            <a:r>
              <a:rPr b="0" lang="pt-BR" sz="337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)</a:t>
            </a:r>
            <a:r>
              <a:rPr b="0" i="1" lang="pt-BR" sz="3370" spc="-1" strike="noStrike">
                <a:solidFill>
                  <a:srgbClr val="e42832"/>
                </a:solidFill>
                <a:latin typeface="Avenir Next Regular"/>
                <a:ea typeface="Avenir Next Regular"/>
              </a:rPr>
              <a:t> </a:t>
            </a:r>
            <a:r>
              <a:rPr b="0" lang="pt-BR" sz="337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=</a:t>
            </a:r>
            <a:r>
              <a:rPr b="0" i="1" lang="pt-BR" sz="3370" spc="-1" strike="noStrike">
                <a:solidFill>
                  <a:srgbClr val="e42832"/>
                </a:solidFill>
                <a:latin typeface="Avenir Next Regular"/>
                <a:ea typeface="Avenir Next Regular"/>
              </a:rPr>
              <a:t> V*</a:t>
            </a:r>
            <a:endParaRPr b="0" lang="pt-BR" sz="3370" spc="-1" strike="noStrike">
              <a:solidFill>
                <a:srgbClr val="a6aaa9"/>
              </a:solidFill>
              <a:latin typeface="Avenir Next Medium"/>
            </a:endParaRPr>
          </a:p>
          <a:p>
            <a:pPr marL="439920" indent="-439560">
              <a:lnSpc>
                <a:spcPct val="100000"/>
              </a:lnSpc>
              <a:spcBef>
                <a:spcPts val="27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37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Operador de Bellman reduz erro por 𝛄 por iteração</a:t>
            </a:r>
            <a:endParaRPr b="0" lang="pt-BR" sz="3370" spc="-1" strike="noStrike">
              <a:solidFill>
                <a:srgbClr val="a6aaa9"/>
              </a:solidFill>
              <a:latin typeface="Avenir Next Medium"/>
            </a:endParaRPr>
          </a:p>
          <a:p>
            <a:pPr lvl="1" marL="880200" indent="-439560">
              <a:lnSpc>
                <a:spcPct val="100000"/>
              </a:lnSpc>
              <a:spcBef>
                <a:spcPts val="27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37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converge para ótimo </a:t>
            </a:r>
            <a:endParaRPr b="0" lang="pt-BR" sz="3370" spc="-1" strike="noStrike">
              <a:solidFill>
                <a:srgbClr val="a6aaa9"/>
              </a:solidFill>
              <a:latin typeface="Avenir Next Medium"/>
            </a:endParaRPr>
          </a:p>
          <a:p>
            <a:endParaRPr b="0" lang="pt-BR" sz="3370" spc="-1" strike="noStrike">
              <a:solidFill>
                <a:srgbClr val="a6aaa9"/>
              </a:solidFill>
              <a:latin typeface="Avenir Next Medium"/>
            </a:endParaRPr>
          </a:p>
          <a:p>
            <a:pPr marL="439920" indent="-439560">
              <a:lnSpc>
                <a:spcPct val="100000"/>
              </a:lnSpc>
              <a:spcBef>
                <a:spcPts val="27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37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Erro inicial é limitado:</a:t>
            </a:r>
            <a:endParaRPr b="0" lang="pt-BR" sz="3370" spc="-1" strike="noStrike">
              <a:solidFill>
                <a:srgbClr val="a6aaa9"/>
              </a:solidFill>
              <a:latin typeface="Avenir Next Medium"/>
            </a:endParaRPr>
          </a:p>
          <a:p>
            <a:pPr>
              <a:lnSpc>
                <a:spcPct val="100000"/>
              </a:lnSpc>
              <a:spcBef>
                <a:spcPts val="2701"/>
              </a:spcBef>
            </a:pPr>
            <a:endParaRPr b="0" lang="pt-BR" sz="3370" spc="-1" strike="noStrike">
              <a:solidFill>
                <a:srgbClr val="a6aaa9"/>
              </a:solidFill>
              <a:latin typeface="Avenir Next Medium"/>
            </a:endParaRPr>
          </a:p>
          <a:p>
            <a:pPr>
              <a:lnSpc>
                <a:spcPct val="100000"/>
              </a:lnSpc>
              <a:spcBef>
                <a:spcPts val="2701"/>
              </a:spcBef>
            </a:pPr>
            <a:endParaRPr b="0" lang="pt-BR" sz="3370" spc="-1" strike="noStrike">
              <a:solidFill>
                <a:srgbClr val="a6aaa9"/>
              </a:solidFill>
              <a:latin typeface="Avenir Next Medium"/>
            </a:endParaRPr>
          </a:p>
          <a:p>
            <a:pPr marL="439920" indent="-439560">
              <a:lnSpc>
                <a:spcPct val="100000"/>
              </a:lnSpc>
              <a:spcBef>
                <a:spcPts val="27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370" spc="-1" strike="noStrike">
                <a:solidFill>
                  <a:srgbClr val="34a5da"/>
                </a:solidFill>
                <a:latin typeface="Avenir Next Medium"/>
                <a:ea typeface="Avenir Next Medium"/>
              </a:rPr>
              <a:t>Podemos computar </a:t>
            </a:r>
            <a:r>
              <a:rPr b="0" i="1" lang="pt-BR" sz="3370" spc="-1" strike="noStrike">
                <a:solidFill>
                  <a:srgbClr val="34a5da"/>
                </a:solidFill>
                <a:latin typeface="Avenir Next Regular"/>
                <a:ea typeface="Avenir Next Regular"/>
              </a:rPr>
              <a:t>k</a:t>
            </a:r>
            <a:r>
              <a:rPr b="0" i="1" lang="pt-BR" sz="3370" spc="-1" strike="noStrike">
                <a:solidFill>
                  <a:srgbClr val="34a5da"/>
                </a:solidFill>
                <a:latin typeface="Avenir Next Regular"/>
              </a:rPr>
              <a:t> </a:t>
            </a:r>
            <a:endParaRPr b="0" lang="pt-BR" sz="337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329" name="TextShape 2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convergência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pic>
        <p:nvPicPr>
          <p:cNvPr id="1330" name="Image" descr="Image"/>
          <p:cNvPicPr/>
          <p:nvPr/>
        </p:nvPicPr>
        <p:blipFill>
          <a:blip r:embed="rId1"/>
          <a:stretch/>
        </p:blipFill>
        <p:spPr>
          <a:xfrm>
            <a:off x="3285000" y="6716880"/>
            <a:ext cx="6819480" cy="994680"/>
          </a:xfrm>
          <a:prstGeom prst="rect">
            <a:avLst/>
          </a:prstGeom>
          <a:ln w="12600">
            <a:noFill/>
          </a:ln>
        </p:spPr>
      </p:pic>
      <p:pic>
        <p:nvPicPr>
          <p:cNvPr id="1331" name="Image" descr="Image"/>
          <p:cNvPicPr/>
          <p:nvPr/>
        </p:nvPicPr>
        <p:blipFill>
          <a:blip r:embed="rId2"/>
          <a:stretch/>
        </p:blipFill>
        <p:spPr>
          <a:xfrm>
            <a:off x="2629080" y="4867200"/>
            <a:ext cx="7746480" cy="448560"/>
          </a:xfrm>
          <a:prstGeom prst="rect">
            <a:avLst/>
          </a:prstGeom>
          <a:ln w="12600">
            <a:noFill/>
          </a:ln>
        </p:spPr>
      </p:pic>
      <p:sp>
        <p:nvSpPr>
          <p:cNvPr id="1332" name="CustomShape 3"/>
          <p:cNvSpPr/>
          <p:nvPr/>
        </p:nvSpPr>
        <p:spPr>
          <a:xfrm>
            <a:off x="6816240" y="7534440"/>
            <a:ext cx="47592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=0</a:t>
            </a:r>
            <a:endParaRPr b="0" lang="pt-BR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1" dur="indefinite" restart="never" nodeType="tmRoot">
          <p:childTnLst>
            <p:seq>
              <p:cTn id="112" dur="indefinite" nodeType="mainSeq">
                <p:childTnLst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nodeType="click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fill="hold"/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nodeType="with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8" fill="hold"/>
                                        <p:tgtEl>
                                          <p:spTgt spid="1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nodeType="click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fill="hold"/>
                                        <p:tgtEl>
                                          <p:spTgt spid="13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nodeType="after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5" fill="hold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nodeType="after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8" fill="hold"/>
                                        <p:tgtEl>
                                          <p:spTgt spid="13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nodeType="after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1" fill="hold"/>
                                        <p:tgtEl>
                                          <p:spTgt spid="13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nodeType="click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5" fill="hold"/>
                                        <p:tgtEl>
                                          <p:spTgt spid="13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nodeType="after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8" fill="hold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nodeType="after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1" fill="hold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nodeType="click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5" fill="hold"/>
                                        <p:tgtEl>
                                          <p:spTgt spid="13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nodeType="after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8" fill="hold"/>
                                        <p:tgtEl>
                                          <p:spTgt spid="13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nodeType="after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1" fill="hold"/>
                                        <p:tgtEl>
                                          <p:spTgt spid="13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TextShape 1"/>
          <p:cNvSpPr txBox="1"/>
          <p:nvPr/>
        </p:nvSpPr>
        <p:spPr>
          <a:xfrm>
            <a:off x="406440" y="1905120"/>
            <a:ext cx="12191760" cy="61084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Para obter erro máximo ε precisamos que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Portanto  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>
              <a:lnSpc>
                <a:spcPct val="100000"/>
              </a:lnSpc>
              <a:spcBef>
                <a:spcPts val="2801"/>
              </a:spcBef>
            </a:pP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 lvl="2" marL="133344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logarítmico em ε  e R</a:t>
            </a:r>
            <a:r>
              <a:rPr b="0" lang="pt-BR" sz="3400" spc="-1" strike="noStrike" baseline="-5000">
                <a:solidFill>
                  <a:srgbClr val="838787"/>
                </a:solidFill>
                <a:latin typeface="Avenir Next Medium"/>
                <a:ea typeface="Avenir Next Medium"/>
              </a:rPr>
              <a:t>max</a:t>
            </a:r>
            <a:r>
              <a:rPr b="0" lang="pt-BR" sz="34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, exponencial em 𝛄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Se utilizarmos V</a:t>
            </a:r>
            <a:r>
              <a:rPr b="0" lang="pt-BR" sz="3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0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qualquer, obtemos 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334" name="TextShape 2"/>
          <p:cNvSpPr txBox="1"/>
          <p:nvPr/>
        </p:nvSpPr>
        <p:spPr>
          <a:xfrm>
            <a:off x="406440" y="69048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convergência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pic>
        <p:nvPicPr>
          <p:cNvPr id="1335" name="gamma^k_frac_R_t.pdf" descr="gamma^k_frac_R_t.pdf"/>
          <p:cNvPicPr/>
          <p:nvPr/>
        </p:nvPicPr>
        <p:blipFill>
          <a:blip r:embed="rId1"/>
          <a:stretch/>
        </p:blipFill>
        <p:spPr>
          <a:xfrm>
            <a:off x="9453600" y="1791360"/>
            <a:ext cx="2298240" cy="994680"/>
          </a:xfrm>
          <a:prstGeom prst="rect">
            <a:avLst/>
          </a:prstGeom>
          <a:ln w="12600">
            <a:noFill/>
          </a:ln>
        </p:spPr>
      </p:pic>
      <p:pic>
        <p:nvPicPr>
          <p:cNvPr id="1336" name="Image" descr="Image"/>
          <p:cNvPicPr/>
          <p:nvPr/>
        </p:nvPicPr>
        <p:blipFill>
          <a:blip r:embed="rId2"/>
          <a:stretch/>
        </p:blipFill>
        <p:spPr>
          <a:xfrm>
            <a:off x="2909880" y="2762280"/>
            <a:ext cx="3543120" cy="1007280"/>
          </a:xfrm>
          <a:prstGeom prst="rect">
            <a:avLst/>
          </a:prstGeom>
          <a:ln w="12600">
            <a:noFill/>
          </a:ln>
        </p:spPr>
      </p:pic>
      <p:pic>
        <p:nvPicPr>
          <p:cNvPr id="1337" name="k_geq_log_1∕_gam.pdf" descr="k_geq_log_1∕_gam.pdf"/>
          <p:cNvPicPr/>
          <p:nvPr/>
        </p:nvPicPr>
        <p:blipFill>
          <a:blip r:embed="rId3"/>
          <a:stretch/>
        </p:blipFill>
        <p:spPr>
          <a:xfrm>
            <a:off x="4730760" y="7069680"/>
            <a:ext cx="3543120" cy="100728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TextShape 1"/>
          <p:cNvSpPr txBox="1"/>
          <p:nvPr/>
        </p:nvSpPr>
        <p:spPr>
          <a:xfrm>
            <a:off x="406440" y="1905120"/>
            <a:ext cx="12191760" cy="61084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  <a:spcBef>
                <a:spcPts val="2801"/>
              </a:spcBef>
            </a:pPr>
            <a:r>
              <a:rPr b="0" lang="pt-BR" sz="3400" spc="-1" strike="noStrike">
                <a:solidFill>
                  <a:srgbClr val="34a5da"/>
                </a:solidFill>
                <a:latin typeface="Avenir Next Medium"/>
                <a:ea typeface="Avenir Next Medium"/>
              </a:rPr>
              <a:t>Teorema: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Se |V</a:t>
            </a:r>
            <a:r>
              <a:rPr b="0" lang="pt-BR" sz="3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k+1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-V</a:t>
            </a:r>
            <a:r>
              <a:rPr b="0" lang="pt-BR" sz="3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k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| &lt; ε(1-𝛄)/𝛄 então |V</a:t>
            </a:r>
            <a:r>
              <a:rPr b="0" lang="pt-BR" sz="34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k+1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-V*| &lt; ε.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339" name="TextShape 2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convergência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1340" name="CustomShape 3"/>
          <p:cNvSpPr/>
          <p:nvPr/>
        </p:nvSpPr>
        <p:spPr>
          <a:xfrm>
            <a:off x="406440" y="3471840"/>
            <a:ext cx="12191760" cy="5911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rmAutofit/>
          </a:bodyPr>
          <a:p>
            <a:pPr marL="660240" indent="-659880">
              <a:lnSpc>
                <a:spcPct val="200000"/>
              </a:lnSpc>
              <a:spcBef>
                <a:spcPts val="2801"/>
              </a:spcBef>
              <a:buClr>
                <a:srgbClr val="222222"/>
              </a:buClr>
              <a:buFont typeface="StarSymbol"/>
              <a:buAutoNum type="arabicPeriod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V = 0, V’ = +∞</a:t>
            </a:r>
            <a:endParaRPr b="0" lang="pt-BR" sz="3400" spc="-1" strike="noStrike">
              <a:latin typeface="Arial"/>
            </a:endParaRPr>
          </a:p>
          <a:p>
            <a:pPr marL="660240" indent="-659880">
              <a:lnSpc>
                <a:spcPct val="200000"/>
              </a:lnSpc>
              <a:spcBef>
                <a:spcPts val="2801"/>
              </a:spcBef>
              <a:buClr>
                <a:srgbClr val="222222"/>
              </a:buClr>
              <a:buFont typeface="StarSymbol"/>
              <a:buAutoNum type="arabicPeriod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Enquanto |V’-V| ≥ ε(1-𝛄)/𝛄:</a:t>
            </a:r>
            <a:endParaRPr b="0" lang="pt-BR" sz="3400" spc="-1" strike="noStrike">
              <a:latin typeface="Arial"/>
            </a:endParaRPr>
          </a:p>
          <a:p>
            <a:pPr lvl="1" marL="1320840" indent="-659880">
              <a:lnSpc>
                <a:spcPct val="200000"/>
              </a:lnSpc>
              <a:spcBef>
                <a:spcPts val="2801"/>
              </a:spcBef>
              <a:buClr>
                <a:srgbClr val="838787"/>
              </a:buClr>
              <a:buFont typeface="StarSymbol"/>
              <a:buAutoNum type="arabicPeriod"/>
            </a:pPr>
            <a:r>
              <a:rPr b="0" lang="pt-BR" sz="34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 </a:t>
            </a:r>
            <a:endParaRPr b="0" lang="pt-BR" sz="3400" spc="-1" strike="noStrike">
              <a:latin typeface="Arial"/>
            </a:endParaRPr>
          </a:p>
          <a:p>
            <a:pPr lvl="1" marL="1320840" indent="-659880">
              <a:lnSpc>
                <a:spcPct val="200000"/>
              </a:lnSpc>
              <a:spcBef>
                <a:spcPts val="2801"/>
              </a:spcBef>
              <a:buClr>
                <a:srgbClr val="838787"/>
              </a:buClr>
              <a:buFont typeface="StarSymbol"/>
              <a:buAutoNum type="arabicPeriod"/>
            </a:pPr>
            <a:r>
              <a:rPr b="0" lang="pt-BR" sz="34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 </a:t>
            </a:r>
            <a:endParaRPr b="0" lang="pt-BR" sz="3400" spc="-1" strike="noStrike">
              <a:latin typeface="Arial"/>
            </a:endParaRPr>
          </a:p>
        </p:txBody>
      </p:sp>
      <p:pic>
        <p:nvPicPr>
          <p:cNvPr id="1341" name="V'_=_max_a_left_.pdf" descr="V'_=_max_a_left_.pdf"/>
          <p:cNvPicPr/>
          <p:nvPr/>
        </p:nvPicPr>
        <p:blipFill>
          <a:blip r:embed="rId1"/>
          <a:stretch/>
        </p:blipFill>
        <p:spPr>
          <a:xfrm>
            <a:off x="2536560" y="6330240"/>
            <a:ext cx="8419680" cy="1294920"/>
          </a:xfrm>
          <a:prstGeom prst="rect">
            <a:avLst/>
          </a:prstGeom>
          <a:ln w="12600">
            <a:noFill/>
          </a:ln>
        </p:spPr>
      </p:pic>
      <p:pic>
        <p:nvPicPr>
          <p:cNvPr id="1342" name="V_gets_V'.pdf" descr="V_gets_V'.pdf"/>
          <p:cNvPicPr/>
          <p:nvPr/>
        </p:nvPicPr>
        <p:blipFill>
          <a:blip r:embed="rId2"/>
          <a:stretch/>
        </p:blipFill>
        <p:spPr>
          <a:xfrm>
            <a:off x="2544120" y="8254800"/>
            <a:ext cx="1434600" cy="36792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7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TextShape 1"/>
          <p:cNvSpPr txBox="1"/>
          <p:nvPr/>
        </p:nvSpPr>
        <p:spPr>
          <a:xfrm>
            <a:off x="406440" y="2517480"/>
            <a:ext cx="12191760" cy="47340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  <a:spcBef>
                <a:spcPts val="2801"/>
              </a:spcBef>
            </a:pPr>
            <a:r>
              <a:rPr b="0" lang="pt-BR" sz="3400" spc="-1" strike="noStrike">
                <a:solidFill>
                  <a:srgbClr val="34a5da"/>
                </a:solidFill>
                <a:latin typeface="Avenir Next Medium"/>
                <a:ea typeface="Avenir Next Medium"/>
              </a:rPr>
              <a:t>Teorema: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</a:t>
            </a:r>
            <a:br/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Toda política induz uma utilidade esperada descontada finita para 𝛄 &lt; 1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>
              <a:lnSpc>
                <a:spcPct val="100000"/>
              </a:lnSpc>
              <a:spcBef>
                <a:spcPts val="2801"/>
              </a:spcBef>
            </a:pP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Prova: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344" name="TextShape 2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mDP com recompensas descontadas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pic>
        <p:nvPicPr>
          <p:cNvPr id="345" name="U(_r_0,r_1,_dots.pdf" descr="U(_r_0,r_1,_dots.pdf"/>
          <p:cNvPicPr/>
          <p:nvPr/>
        </p:nvPicPr>
        <p:blipFill>
          <a:blip r:embed="rId1"/>
          <a:stretch/>
        </p:blipFill>
        <p:spPr>
          <a:xfrm>
            <a:off x="2647800" y="5063040"/>
            <a:ext cx="7708680" cy="285732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CustomShape 1"/>
          <p:cNvSpPr/>
          <p:nvPr/>
        </p:nvSpPr>
        <p:spPr>
          <a:xfrm>
            <a:off x="2976840" y="1892520"/>
            <a:ext cx="7050600" cy="5968080"/>
          </a:xfrm>
          <a:prstGeom prst="rect">
            <a:avLst/>
          </a:prstGeom>
          <a:noFill/>
          <a:ln w="12600">
            <a:solidFill>
              <a:srgbClr val="a6aaa9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127080" rIns="127080" tIns="127080" bIns="12708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500" spc="-1" strike="noStrike">
                <a:solidFill>
                  <a:srgbClr val="ff5791"/>
                </a:solidFill>
                <a:latin typeface="Monaco"/>
                <a:ea typeface="Monaco"/>
              </a:rPr>
              <a:t>def</a:t>
            </a:r>
            <a:r>
              <a:rPr b="0" lang="pt-BR" sz="2500" spc="-1" strike="noStrike">
                <a:solidFill>
                  <a:srgbClr val="ffffff"/>
                </a:solidFill>
                <a:latin typeface="Monaco"/>
                <a:ea typeface="Monaco"/>
              </a:rPr>
              <a:t> </a:t>
            </a:r>
            <a:r>
              <a:rPr b="0" lang="pt-BR" sz="2500" spc="-1" strike="noStrike">
                <a:solidFill>
                  <a:srgbClr val="771d76"/>
                </a:solidFill>
                <a:latin typeface="Monaco"/>
                <a:ea typeface="Monaco"/>
              </a:rPr>
              <a:t>ValueIteration</a:t>
            </a:r>
            <a:r>
              <a:rPr b="0" lang="pt-BR" sz="2500" spc="-1" strike="noStrike">
                <a:solidFill>
                  <a:srgbClr val="222222"/>
                </a:solidFill>
                <a:latin typeface="Monaco"/>
                <a:ea typeface="Monaco"/>
              </a:rPr>
              <a:t>(T,R,A,S,gamma,eps):</a:t>
            </a:r>
            <a:br/>
            <a:r>
              <a:rPr b="0" lang="pt-BR" sz="2500" spc="-1" strike="noStrike">
                <a:solidFill>
                  <a:srgbClr val="222222"/>
                </a:solidFill>
                <a:latin typeface="Monaco"/>
                <a:ea typeface="Monaco"/>
              </a:rPr>
              <a:t>    V = [ 0.0 </a:t>
            </a:r>
            <a:r>
              <a:rPr b="0" lang="pt-BR" sz="2500" spc="-1" strike="noStrike">
                <a:solidFill>
                  <a:srgbClr val="4c8945"/>
                </a:solidFill>
                <a:latin typeface="Monaco"/>
                <a:ea typeface="Monaco"/>
              </a:rPr>
              <a:t>for</a:t>
            </a:r>
            <a:r>
              <a:rPr b="0" lang="pt-BR" sz="2500" spc="-1" strike="noStrike">
                <a:solidFill>
                  <a:srgbClr val="222222"/>
                </a:solidFill>
                <a:latin typeface="Monaco"/>
                <a:ea typeface="Monaco"/>
              </a:rPr>
              <a:t> s </a:t>
            </a:r>
            <a:r>
              <a:rPr b="0" lang="pt-BR" sz="2500" spc="-1" strike="noStrike">
                <a:solidFill>
                  <a:srgbClr val="4c8945"/>
                </a:solidFill>
                <a:latin typeface="Monaco"/>
                <a:ea typeface="Monaco"/>
              </a:rPr>
              <a:t>in</a:t>
            </a:r>
            <a:r>
              <a:rPr b="0" lang="pt-BR" sz="2500" spc="-1" strike="noStrike">
                <a:solidFill>
                  <a:srgbClr val="222222"/>
                </a:solidFill>
                <a:latin typeface="Monaco"/>
                <a:ea typeface="Monaco"/>
              </a:rPr>
              <a:t> S ]    </a:t>
            </a:r>
            <a:r>
              <a:rPr b="0" lang="pt-BR" sz="2500" spc="-1" strike="noStrike">
                <a:solidFill>
                  <a:srgbClr val="838787"/>
                </a:solidFill>
                <a:latin typeface="Monaco"/>
                <a:ea typeface="Monaco"/>
              </a:rPr>
              <a:t># V</a:t>
            </a:r>
            <a:r>
              <a:rPr b="0" lang="pt-BR" sz="2500" spc="-1" strike="noStrike" baseline="-5000">
                <a:solidFill>
                  <a:srgbClr val="838787"/>
                </a:solidFill>
                <a:latin typeface="Monaco"/>
                <a:ea typeface="Monaco"/>
              </a:rPr>
              <a:t> </a:t>
            </a:r>
            <a:r>
              <a:rPr b="0" lang="pt-BR" sz="2500" spc="-1" strike="noStrike">
                <a:solidFill>
                  <a:srgbClr val="838787"/>
                </a:solidFill>
                <a:latin typeface="Monaco"/>
                <a:ea typeface="Monaco"/>
              </a:rPr>
              <a:t>= 0</a:t>
            </a:r>
            <a:br/>
            <a:r>
              <a:rPr b="0" lang="pt-BR" sz="2500" spc="-1" strike="noStrike">
                <a:solidFill>
                  <a:srgbClr val="838787"/>
                </a:solidFill>
                <a:latin typeface="Monaco"/>
                <a:ea typeface="Monaco"/>
              </a:rPr>
              <a:t>    diff = -inf</a:t>
            </a:r>
            <a:br/>
            <a:r>
              <a:rPr b="0" lang="pt-BR" sz="2500" spc="-1" strike="noStrike">
                <a:solidFill>
                  <a:srgbClr val="222222"/>
                </a:solidFill>
                <a:latin typeface="Monaco"/>
                <a:ea typeface="Monaco"/>
              </a:rPr>
              <a:t>    </a:t>
            </a:r>
            <a:r>
              <a:rPr b="0" lang="pt-BR" sz="2500" spc="-1" strike="noStrike">
                <a:solidFill>
                  <a:srgbClr val="4c8945"/>
                </a:solidFill>
                <a:latin typeface="Monaco"/>
                <a:ea typeface="Monaco"/>
              </a:rPr>
              <a:t>while</a:t>
            </a:r>
            <a:r>
              <a:rPr b="0" lang="pt-BR" sz="2500" spc="-1" strike="noStrike">
                <a:solidFill>
                  <a:srgbClr val="222222"/>
                </a:solidFill>
                <a:latin typeface="Monaco"/>
                <a:ea typeface="Monaco"/>
              </a:rPr>
              <a:t> </a:t>
            </a:r>
            <a:r>
              <a:rPr b="0" lang="pt-BR" sz="2500" spc="-1" strike="noStrike">
                <a:solidFill>
                  <a:srgbClr val="e42832"/>
                </a:solidFill>
                <a:latin typeface="Monaco"/>
                <a:ea typeface="Monaco"/>
              </a:rPr>
              <a:t>diff &gt;= eps*(1-gamma)/gamma</a:t>
            </a:r>
            <a:r>
              <a:rPr b="0" lang="pt-BR" sz="2500" spc="-1" strike="noStrike">
                <a:solidFill>
                  <a:srgbClr val="222222"/>
                </a:solidFill>
                <a:latin typeface="Monaco"/>
                <a:ea typeface="Monaco"/>
              </a:rPr>
              <a:t>:</a:t>
            </a:r>
            <a:br/>
            <a:r>
              <a:rPr b="0" lang="pt-BR" sz="2500" spc="-1" strike="noStrike">
                <a:solidFill>
                  <a:srgbClr val="222222"/>
                </a:solidFill>
                <a:latin typeface="Monaco"/>
                <a:ea typeface="Monaco"/>
              </a:rPr>
              <a:t>      Vp = [ -inf </a:t>
            </a:r>
            <a:r>
              <a:rPr b="0" lang="pt-BR" sz="2500" spc="-1" strike="noStrike">
                <a:solidFill>
                  <a:srgbClr val="4c8945"/>
                </a:solidFill>
                <a:latin typeface="Monaco"/>
                <a:ea typeface="Monaco"/>
              </a:rPr>
              <a:t>for</a:t>
            </a:r>
            <a:r>
              <a:rPr b="0" lang="pt-BR" sz="2500" spc="-1" strike="noStrike">
                <a:solidFill>
                  <a:srgbClr val="222222"/>
                </a:solidFill>
                <a:latin typeface="Monaco"/>
                <a:ea typeface="Monaco"/>
              </a:rPr>
              <a:t> s </a:t>
            </a:r>
            <a:r>
              <a:rPr b="0" lang="pt-BR" sz="2500" spc="-1" strike="noStrike">
                <a:solidFill>
                  <a:srgbClr val="4c8945"/>
                </a:solidFill>
                <a:latin typeface="Monaco"/>
                <a:ea typeface="Monaco"/>
              </a:rPr>
              <a:t>in</a:t>
            </a:r>
            <a:r>
              <a:rPr b="0" lang="pt-BR" sz="2500" spc="-1" strike="noStrike">
                <a:solidFill>
                  <a:srgbClr val="222222"/>
                </a:solidFill>
                <a:latin typeface="Monaco"/>
                <a:ea typeface="Monaco"/>
              </a:rPr>
              <a:t> S ]</a:t>
            </a:r>
            <a:r>
              <a:rPr b="0" lang="pt-BR" sz="2500" spc="-1" strike="noStrike">
                <a:solidFill>
                  <a:srgbClr val="838787"/>
                </a:solidFill>
                <a:latin typeface="Monaco"/>
                <a:ea typeface="Monaco"/>
              </a:rPr>
              <a:t># V</a:t>
            </a:r>
            <a:br/>
            <a:r>
              <a:rPr b="0" lang="pt-BR" sz="2500" spc="-1" strike="noStrike" baseline="-5000">
                <a:solidFill>
                  <a:srgbClr val="838787"/>
                </a:solidFill>
                <a:latin typeface="Monaco"/>
                <a:ea typeface="Monaco"/>
              </a:rPr>
              <a:t>         </a:t>
            </a:r>
            <a:r>
              <a:rPr b="0" lang="pt-BR" sz="2500" spc="-1" strike="noStrike">
                <a:solidFill>
                  <a:srgbClr val="222222"/>
                </a:solidFill>
                <a:latin typeface="Monaco"/>
                <a:ea typeface="Monaco"/>
              </a:rPr>
              <a:t>diff = 0</a:t>
            </a:r>
            <a:br/>
            <a:r>
              <a:rPr b="0" lang="pt-BR" sz="2500" spc="-1" strike="noStrike">
                <a:solidFill>
                  <a:srgbClr val="222222"/>
                </a:solidFill>
                <a:latin typeface="Monaco"/>
                <a:ea typeface="Monaco"/>
              </a:rPr>
              <a:t>      </a:t>
            </a:r>
            <a:r>
              <a:rPr b="0" lang="pt-BR" sz="2500" spc="-1" strike="noStrike">
                <a:solidFill>
                  <a:srgbClr val="4c8945"/>
                </a:solidFill>
                <a:latin typeface="Monaco"/>
                <a:ea typeface="Monaco"/>
              </a:rPr>
              <a:t>for</a:t>
            </a:r>
            <a:r>
              <a:rPr b="0" lang="pt-BR" sz="2500" spc="-1" strike="noStrike">
                <a:solidFill>
                  <a:srgbClr val="222222"/>
                </a:solidFill>
                <a:latin typeface="Monaco"/>
                <a:ea typeface="Monaco"/>
              </a:rPr>
              <a:t> s </a:t>
            </a:r>
            <a:r>
              <a:rPr b="0" lang="pt-BR" sz="2500" spc="-1" strike="noStrike">
                <a:solidFill>
                  <a:srgbClr val="4c8945"/>
                </a:solidFill>
                <a:latin typeface="Monaco"/>
                <a:ea typeface="Monaco"/>
              </a:rPr>
              <a:t>in</a:t>
            </a:r>
            <a:r>
              <a:rPr b="0" lang="pt-BR" sz="2500" spc="-1" strike="noStrike">
                <a:solidFill>
                  <a:srgbClr val="222222"/>
                </a:solidFill>
                <a:latin typeface="Monaco"/>
                <a:ea typeface="Monaco"/>
              </a:rPr>
              <a:t> S:             </a:t>
            </a:r>
            <a:r>
              <a:rPr b="0" lang="pt-BR" sz="2500" spc="-1" strike="noStrike">
                <a:solidFill>
                  <a:srgbClr val="838787"/>
                </a:solidFill>
                <a:latin typeface="Monaco"/>
                <a:ea typeface="Monaco"/>
              </a:rPr>
              <a:t># for each state</a:t>
            </a:r>
            <a:br/>
            <a:r>
              <a:rPr b="0" lang="pt-BR" sz="2500" spc="-1" strike="noStrike">
                <a:solidFill>
                  <a:srgbClr val="222222"/>
                </a:solidFill>
                <a:latin typeface="Monaco"/>
                <a:ea typeface="Monaco"/>
              </a:rPr>
              <a:t>        </a:t>
            </a:r>
            <a:r>
              <a:rPr b="0" lang="pt-BR" sz="2500" spc="-1" strike="noStrike">
                <a:solidFill>
                  <a:srgbClr val="4c8945"/>
                </a:solidFill>
                <a:latin typeface="Monaco"/>
                <a:ea typeface="Monaco"/>
              </a:rPr>
              <a:t>for</a:t>
            </a:r>
            <a:r>
              <a:rPr b="0" lang="pt-BR" sz="2500" spc="-1" strike="noStrike">
                <a:solidFill>
                  <a:srgbClr val="222222"/>
                </a:solidFill>
                <a:latin typeface="Monaco"/>
                <a:ea typeface="Monaco"/>
              </a:rPr>
              <a:t> a </a:t>
            </a:r>
            <a:r>
              <a:rPr b="0" lang="pt-BR" sz="2500" spc="-1" strike="noStrike">
                <a:solidFill>
                  <a:srgbClr val="4c8945"/>
                </a:solidFill>
                <a:latin typeface="Monaco"/>
                <a:ea typeface="Monaco"/>
              </a:rPr>
              <a:t>in</a:t>
            </a:r>
            <a:r>
              <a:rPr b="0" lang="pt-BR" sz="2500" spc="-1" strike="noStrike">
                <a:solidFill>
                  <a:srgbClr val="222222"/>
                </a:solidFill>
                <a:latin typeface="Monaco"/>
                <a:ea typeface="Monaco"/>
              </a:rPr>
              <a:t> A[s]:        </a:t>
            </a:r>
            <a:r>
              <a:rPr b="0" lang="pt-BR" sz="2500" spc="-1" strike="noStrike">
                <a:solidFill>
                  <a:srgbClr val="838787"/>
                </a:solidFill>
                <a:latin typeface="Monaco"/>
                <a:ea typeface="Monaco"/>
              </a:rPr>
              <a:t># applicable actions</a:t>
            </a:r>
            <a:br/>
            <a:r>
              <a:rPr b="0" lang="pt-BR" sz="2500" spc="-1" strike="noStrike">
                <a:solidFill>
                  <a:srgbClr val="222222"/>
                </a:solidFill>
                <a:latin typeface="Monaco"/>
                <a:ea typeface="Monaco"/>
              </a:rPr>
              <a:t>          Q = 0               </a:t>
            </a:r>
            <a:r>
              <a:rPr b="0" lang="pt-BR" sz="2500" spc="-1" strike="noStrike">
                <a:solidFill>
                  <a:srgbClr val="838787"/>
                </a:solidFill>
                <a:latin typeface="Monaco"/>
                <a:ea typeface="Monaco"/>
              </a:rPr>
              <a:t># Q-value Q(s,a)</a:t>
            </a:r>
            <a:br/>
            <a:r>
              <a:rPr b="0" lang="pt-BR" sz="2500" spc="-1" strike="noStrike">
                <a:solidFill>
                  <a:srgbClr val="222222"/>
                </a:solidFill>
                <a:latin typeface="Monaco"/>
                <a:ea typeface="Monaco"/>
              </a:rPr>
              <a:t>          </a:t>
            </a:r>
            <a:r>
              <a:rPr b="0" lang="pt-BR" sz="2500" spc="-1" strike="noStrike">
                <a:solidFill>
                  <a:srgbClr val="4c8945"/>
                </a:solidFill>
                <a:latin typeface="Monaco"/>
                <a:ea typeface="Monaco"/>
              </a:rPr>
              <a:t>for</a:t>
            </a:r>
            <a:r>
              <a:rPr b="0" lang="pt-BR" sz="2500" spc="-1" strike="noStrike">
                <a:solidFill>
                  <a:srgbClr val="222222"/>
                </a:solidFill>
                <a:latin typeface="Monaco"/>
                <a:ea typeface="Monaco"/>
              </a:rPr>
              <a:t> p,ss </a:t>
            </a:r>
            <a:r>
              <a:rPr b="0" lang="pt-BR" sz="2500" spc="-1" strike="noStrike">
                <a:solidFill>
                  <a:srgbClr val="4c8945"/>
                </a:solidFill>
                <a:latin typeface="Monaco"/>
                <a:ea typeface="Monaco"/>
              </a:rPr>
              <a:t>in</a:t>
            </a:r>
            <a:r>
              <a:rPr b="0" lang="pt-BR" sz="2500" spc="-1" strike="noStrike">
                <a:solidFill>
                  <a:srgbClr val="222222"/>
                </a:solidFill>
                <a:latin typeface="Monaco"/>
                <a:ea typeface="Monaco"/>
              </a:rPr>
              <a:t> T[s,a]: </a:t>
            </a:r>
            <a:r>
              <a:rPr b="0" lang="pt-BR" sz="2500" spc="-1" strike="noStrike">
                <a:solidFill>
                  <a:srgbClr val="838787"/>
                </a:solidFill>
                <a:latin typeface="Monaco"/>
                <a:ea typeface="Monaco"/>
              </a:rPr>
              <a:t># sucessor states </a:t>
            </a:r>
            <a:br/>
            <a:r>
              <a:rPr b="0" lang="pt-BR" sz="2500" spc="-1" strike="noStrike">
                <a:solidFill>
                  <a:srgbClr val="222222"/>
                </a:solidFill>
                <a:latin typeface="Monaco"/>
                <a:ea typeface="Monaco"/>
              </a:rPr>
              <a:t>            Q += p*V[ss]</a:t>
            </a:r>
            <a:br/>
            <a:r>
              <a:rPr b="0" lang="pt-BR" sz="2500" spc="-1" strike="noStrike">
                <a:solidFill>
                  <a:srgbClr val="222222"/>
                </a:solidFill>
                <a:latin typeface="Monaco"/>
                <a:ea typeface="Monaco"/>
              </a:rPr>
              <a:t>          Q = gamma*Q + R[s,a]</a:t>
            </a:r>
            <a:br/>
            <a:r>
              <a:rPr b="0" lang="pt-BR" sz="2500" spc="-1" strike="noStrike">
                <a:solidFill>
                  <a:srgbClr val="222222"/>
                </a:solidFill>
                <a:latin typeface="Monaco"/>
                <a:ea typeface="Monaco"/>
              </a:rPr>
              <a:t>          </a:t>
            </a:r>
            <a:r>
              <a:rPr b="0" lang="pt-BR" sz="2500" spc="-1" strike="noStrike">
                <a:solidFill>
                  <a:srgbClr val="4c8945"/>
                </a:solidFill>
                <a:latin typeface="Monaco"/>
                <a:ea typeface="Monaco"/>
              </a:rPr>
              <a:t>if</a:t>
            </a:r>
            <a:r>
              <a:rPr b="0" lang="pt-BR" sz="2500" spc="-1" strike="noStrike">
                <a:solidFill>
                  <a:srgbClr val="222222"/>
                </a:solidFill>
                <a:latin typeface="Monaco"/>
                <a:ea typeface="Monaco"/>
              </a:rPr>
              <a:t> Q &gt; Vp[s]: Vp[s] = Q</a:t>
            </a:r>
            <a:br/>
            <a:r>
              <a:rPr b="0" lang="pt-BR" sz="2500" spc="-1" strike="noStrike">
                <a:solidFill>
                  <a:srgbClr val="222222"/>
                </a:solidFill>
                <a:latin typeface="Monaco"/>
                <a:ea typeface="Monaco"/>
              </a:rPr>
              <a:t>          diff = max(abs(Vp[s]-V[s]), diff)</a:t>
            </a:r>
            <a:br/>
            <a:r>
              <a:rPr b="0" lang="pt-BR" sz="2500" spc="-1" strike="noStrike">
                <a:solidFill>
                  <a:srgbClr val="222222"/>
                </a:solidFill>
                <a:latin typeface="Monaco"/>
                <a:ea typeface="Monaco"/>
              </a:rPr>
              <a:t>      V[:] = Vp[:]            </a:t>
            </a:r>
            <a:r>
              <a:rPr b="0" lang="pt-BR" sz="2500" spc="-1" strike="noStrike">
                <a:solidFill>
                  <a:srgbClr val="838787"/>
                </a:solidFill>
                <a:latin typeface="Monaco"/>
                <a:ea typeface="Monaco"/>
              </a:rPr>
              <a:t># V’ &lt;- V</a:t>
            </a:r>
            <a:endParaRPr b="0" lang="pt-BR" sz="2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TextShape 1"/>
          <p:cNvSpPr txBox="1"/>
          <p:nvPr/>
        </p:nvSpPr>
        <p:spPr>
          <a:xfrm>
            <a:off x="406440" y="1905120"/>
            <a:ext cx="12191760" cy="1965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1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Pouco sensível a ε e R</a:t>
            </a:r>
            <a:r>
              <a:rPr b="0" lang="pt-BR" sz="31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max</a:t>
            </a:r>
            <a:endParaRPr b="0" lang="pt-BR" sz="3100" spc="-1" strike="noStrike">
              <a:solidFill>
                <a:srgbClr val="a6aaa9"/>
              </a:solidFill>
              <a:latin typeface="Avenir Next Medium"/>
            </a:endParaRPr>
          </a:p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1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Muito sensível a 𝛄</a:t>
            </a:r>
            <a:endParaRPr b="0" lang="pt-BR" sz="31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345" name="TextShape 2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convergência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graphicFrame>
        <p:nvGraphicFramePr>
          <p:cNvPr id="1346" name="Table 3"/>
          <p:cNvGraphicFramePr/>
          <p:nvPr/>
        </p:nvGraphicFramePr>
        <p:xfrm>
          <a:off x="8668800" y="997200"/>
          <a:ext cx="3060720" cy="2555640"/>
        </p:xfrm>
        <a:graphic>
          <a:graphicData uri="http://schemas.openxmlformats.org/drawingml/2006/table">
            <a:tbl>
              <a:tblPr/>
              <a:tblGrid>
                <a:gridCol w="765000"/>
                <a:gridCol w="765000"/>
                <a:gridCol w="765000"/>
                <a:gridCol w="765720"/>
              </a:tblGrid>
              <a:tr h="85176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1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f4747"/>
                    </a:solidFill>
                  </a:tcPr>
                </a:tc>
              </a:tr>
              <a:tr h="85176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blipFill rotWithShape="0">
                      <a:blip r:embed="rId1"/>
                      <a:tile/>
                    </a:blip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-1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09daf2"/>
                    </a:solidFill>
                  </a:tcPr>
                </a:tc>
              </a:tr>
              <a:tr h="85212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e2c7e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47" name="Scatter Chart"/>
          <p:cNvGraphicFramePr/>
          <p:nvPr/>
        </p:nvGraphicFramePr>
        <p:xfrm>
          <a:off x="7058880" y="4896000"/>
          <a:ext cx="5205600" cy="435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48" name="Scatter Chart"/>
          <p:cNvGraphicFramePr/>
          <p:nvPr/>
        </p:nvGraphicFramePr>
        <p:xfrm>
          <a:off x="690840" y="4896000"/>
          <a:ext cx="5893560" cy="4295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49" name="CustomShape 4"/>
          <p:cNvSpPr/>
          <p:nvPr/>
        </p:nvSpPr>
        <p:spPr>
          <a:xfrm>
            <a:off x="3570480" y="4440600"/>
            <a:ext cx="1271520" cy="5745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801"/>
              </a:spcBef>
            </a:pPr>
            <a:r>
              <a:rPr b="0" lang="pt-BR" sz="3100" spc="-1" strike="noStrike">
                <a:solidFill>
                  <a:srgbClr val="c52060"/>
                </a:solidFill>
                <a:latin typeface="Avenir Next Medium"/>
                <a:ea typeface="Avenir Next Medium"/>
              </a:rPr>
              <a:t>𝛄</a:t>
            </a:r>
            <a:r>
              <a:rPr b="0" lang="pt-BR" sz="3100" spc="-1" strike="noStrike">
                <a:solidFill>
                  <a:srgbClr val="c52060"/>
                </a:solidFill>
                <a:latin typeface="Avenir Next Medium"/>
                <a:ea typeface="Avenir Next Medium"/>
              </a:rPr>
              <a:t>=0.9</a:t>
            </a:r>
            <a:endParaRPr b="0" lang="pt-BR" sz="3100" spc="-1" strike="noStrike">
              <a:latin typeface="Arial"/>
            </a:endParaRPr>
          </a:p>
        </p:txBody>
      </p:sp>
      <p:sp>
        <p:nvSpPr>
          <p:cNvPr id="1350" name="CustomShape 5"/>
          <p:cNvSpPr/>
          <p:nvPr/>
        </p:nvSpPr>
        <p:spPr>
          <a:xfrm>
            <a:off x="9082800" y="4408920"/>
            <a:ext cx="1766880" cy="5745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801"/>
              </a:spcBef>
            </a:pPr>
            <a:r>
              <a:rPr b="0" lang="pt-BR" sz="3100" spc="-1" strike="noStrike">
                <a:solidFill>
                  <a:srgbClr val="c52060"/>
                </a:solidFill>
                <a:latin typeface="Avenir Next Medium"/>
                <a:ea typeface="Avenir Next Medium"/>
              </a:rPr>
              <a:t>ε = 0.01</a:t>
            </a:r>
            <a:endParaRPr b="0" lang="pt-BR" sz="3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TextShape 1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política ótima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1352" name="CustomShape 2"/>
          <p:cNvSpPr/>
          <p:nvPr/>
        </p:nvSpPr>
        <p:spPr>
          <a:xfrm>
            <a:off x="409320" y="2301480"/>
            <a:ext cx="12186000" cy="616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222222"/>
              </a:buClr>
              <a:buSzPct val="105000"/>
              <a:buFont typeface="Avenir Next Regular"/>
              <a:buChar char="▸"/>
            </a:pPr>
            <a:r>
              <a:rPr b="0" lang="pt-BR" sz="32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Iteração de valor computa valor de política ótima</a:t>
            </a:r>
            <a:endParaRPr b="0" lang="pt-BR" sz="3200" spc="-1" strike="noStrike">
              <a:latin typeface="Arial"/>
            </a:endParaRPr>
          </a:p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222222"/>
              </a:buClr>
              <a:buSzPct val="105000"/>
              <a:buFont typeface="Avenir Next Regular"/>
              <a:buChar char="▸"/>
            </a:pPr>
            <a:r>
              <a:rPr b="0" lang="pt-BR" sz="32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Como extrair política ótima?</a:t>
            </a:r>
            <a:endParaRPr b="0" lang="pt-BR" sz="3200" spc="-1" strike="noStrike">
              <a:latin typeface="Arial"/>
            </a:endParaRPr>
          </a:p>
          <a:p>
            <a:pPr lvl="1" marL="88884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34a5da"/>
                </a:solidFill>
                <a:latin typeface="Avenir Next Medium"/>
                <a:ea typeface="Avenir Next Medium"/>
              </a:rPr>
              <a:t>Política ótima: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 𝛑*(s) = ação ótima em s</a:t>
            </a:r>
            <a:endParaRPr b="0" lang="pt-BR" sz="3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801"/>
              </a:spcBef>
            </a:pPr>
            <a:endParaRPr b="0" lang="pt-BR" sz="3400" spc="-1" strike="noStrike">
              <a:latin typeface="Arial"/>
            </a:endParaRPr>
          </a:p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222222"/>
              </a:buClr>
              <a:buSzPct val="105000"/>
              <a:buFont typeface="Avenir Next Regular"/>
              <a:buChar char="▸"/>
            </a:pPr>
            <a:r>
              <a:rPr b="0" lang="pt-BR" sz="32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Q-Valor:  </a:t>
            </a:r>
            <a:r>
              <a:rPr b="0" lang="pt-BR" sz="32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Q*(s,a) =  R(s,a) + 𝛄E(V*(s’)|s,a)</a:t>
            </a:r>
            <a:endParaRPr b="0" lang="pt-BR" sz="3200" spc="-1" strike="noStrike">
              <a:latin typeface="Arial"/>
            </a:endParaRPr>
          </a:p>
          <a:p>
            <a:pPr lvl="1" marL="888840" indent="-444240">
              <a:lnSpc>
                <a:spcPct val="100000"/>
              </a:lnSpc>
              <a:spcBef>
                <a:spcPts val="2801"/>
              </a:spcBef>
              <a:buClr>
                <a:srgbClr val="222222"/>
              </a:buClr>
              <a:buSzPct val="105000"/>
              <a:buFont typeface="Avenir Next Regular"/>
              <a:buChar char="▸"/>
            </a:pPr>
            <a:r>
              <a:rPr b="0" lang="pt-BR" sz="32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Utilidade esperada de tomar ação </a:t>
            </a:r>
            <a:r>
              <a:rPr b="0" lang="pt-BR" sz="32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a</a:t>
            </a:r>
            <a:r>
              <a:rPr b="0" lang="pt-BR" sz="32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em estado </a:t>
            </a:r>
            <a:r>
              <a:rPr b="0" lang="pt-BR" sz="32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s</a:t>
            </a:r>
            <a:r>
              <a:rPr b="0" lang="pt-BR" sz="32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e continuar de acordo com política ótima</a:t>
            </a:r>
            <a:endParaRPr b="0" lang="pt-BR" sz="3200" spc="-1" strike="noStrike">
              <a:latin typeface="Arial"/>
            </a:endParaRPr>
          </a:p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e42832"/>
              </a:buClr>
              <a:buSzPct val="105000"/>
              <a:buFont typeface="Avenir Next Regular"/>
              <a:buChar char="▸"/>
            </a:pPr>
            <a:r>
              <a:rPr b="0" lang="pt-BR" sz="32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max</a:t>
            </a:r>
            <a:r>
              <a:rPr b="0" lang="pt-BR" sz="32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a</a:t>
            </a:r>
            <a:r>
              <a:rPr b="0" lang="pt-BR" sz="32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 Q*(s,a) = ?</a:t>
            </a:r>
            <a:endParaRPr b="0" lang="pt-BR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2" dur="indefinite" restart="never" nodeType="tmRoot">
          <p:childTnLst>
            <p:seq>
              <p:cTn id="153" dur="indefinite" nodeType="mainSeq">
                <p:childTnLst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nodeType="click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7" fill="hold"/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nodeType="with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9" fill="hold"/>
                                        <p:tgtEl>
                                          <p:spTgt spid="1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nodeType="click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3" fill="hold"/>
                                        <p:tgtEl>
                                          <p:spTgt spid="13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nodeType="with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5" fill="hold"/>
                                        <p:tgtEl>
                                          <p:spTgt spid="13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nodeType="click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9" fill="hold"/>
                                        <p:tgtEl>
                                          <p:spTgt spid="13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nodeType="click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3" fill="hold"/>
                                        <p:tgtEl>
                                          <p:spTgt spid="13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nodeType="with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5" fill="hold"/>
                                        <p:tgtEl>
                                          <p:spTgt spid="13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nodeType="click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9" fill="hold"/>
                                        <p:tgtEl>
                                          <p:spTgt spid="13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TextShape 1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política ótima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1354" name="CustomShape 2"/>
          <p:cNvSpPr/>
          <p:nvPr/>
        </p:nvSpPr>
        <p:spPr>
          <a:xfrm>
            <a:off x="409320" y="2301480"/>
            <a:ext cx="12186000" cy="616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222222"/>
              </a:buClr>
              <a:buSzPct val="105000"/>
              <a:buFont typeface="Avenir Next Regular"/>
              <a:buChar char="▸"/>
            </a:pPr>
            <a:r>
              <a:rPr b="0" lang="pt-BR" sz="32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Iteração de valor computa valor de política ótima</a:t>
            </a:r>
            <a:endParaRPr b="0" lang="pt-BR" sz="3200" spc="-1" strike="noStrike">
              <a:latin typeface="Arial"/>
            </a:endParaRPr>
          </a:p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222222"/>
              </a:buClr>
              <a:buSzPct val="105000"/>
              <a:buFont typeface="Avenir Next Regular"/>
              <a:buChar char="▸"/>
            </a:pPr>
            <a:r>
              <a:rPr b="0" lang="pt-BR" sz="32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Como extrair política ótima?</a:t>
            </a:r>
            <a:endParaRPr b="0" lang="pt-BR" sz="3200" spc="-1" strike="noStrike">
              <a:latin typeface="Arial"/>
            </a:endParaRPr>
          </a:p>
          <a:p>
            <a:pPr lvl="1" marL="88884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34a5da"/>
                </a:solidFill>
                <a:latin typeface="Avenir Next Medium"/>
                <a:ea typeface="Avenir Next Medium"/>
              </a:rPr>
              <a:t>Política ótima: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 𝛑*(s) = ação ótima em s</a:t>
            </a:r>
            <a:endParaRPr b="0" lang="pt-BR" sz="3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801"/>
              </a:spcBef>
            </a:pPr>
            <a:endParaRPr b="0" lang="pt-BR" sz="3400" spc="-1" strike="noStrike">
              <a:latin typeface="Arial"/>
            </a:endParaRPr>
          </a:p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222222"/>
              </a:buClr>
              <a:buSzPct val="105000"/>
              <a:buFont typeface="Avenir Next Regular"/>
              <a:buChar char="▸"/>
            </a:pPr>
            <a:r>
              <a:rPr b="0" lang="pt-BR" sz="32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Q-Valor:  </a:t>
            </a:r>
            <a:r>
              <a:rPr b="0" lang="pt-BR" sz="32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Q*(s,a) =  R(s,a) + 𝛄E(V*(s’)|s,a)</a:t>
            </a:r>
            <a:endParaRPr b="0" lang="pt-BR" sz="3200" spc="-1" strike="noStrike">
              <a:latin typeface="Arial"/>
            </a:endParaRPr>
          </a:p>
          <a:p>
            <a:pPr lvl="1" marL="888840" indent="-444240">
              <a:lnSpc>
                <a:spcPct val="100000"/>
              </a:lnSpc>
              <a:spcBef>
                <a:spcPts val="2801"/>
              </a:spcBef>
              <a:buClr>
                <a:srgbClr val="222222"/>
              </a:buClr>
              <a:buSzPct val="105000"/>
              <a:buFont typeface="Avenir Next Regular"/>
              <a:buChar char="▸"/>
            </a:pPr>
            <a:r>
              <a:rPr b="0" lang="pt-BR" sz="32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Utilidade esperada de tomar ação </a:t>
            </a:r>
            <a:r>
              <a:rPr b="0" lang="pt-BR" sz="32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a</a:t>
            </a:r>
            <a:r>
              <a:rPr b="0" lang="pt-BR" sz="32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em estado </a:t>
            </a:r>
            <a:r>
              <a:rPr b="0" lang="pt-BR" sz="32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s</a:t>
            </a:r>
            <a:r>
              <a:rPr b="0" lang="pt-BR" sz="32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e continuar de acordo com política ótima</a:t>
            </a:r>
            <a:endParaRPr b="0" lang="pt-BR" sz="3200" spc="-1" strike="noStrike">
              <a:latin typeface="Arial"/>
            </a:endParaRPr>
          </a:p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e42832"/>
              </a:buClr>
              <a:buSzPct val="105000"/>
              <a:buFont typeface="Avenir Next Regular"/>
              <a:buChar char="▸"/>
            </a:pPr>
            <a:r>
              <a:rPr b="0" lang="pt-BR" sz="32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argmax</a:t>
            </a:r>
            <a:r>
              <a:rPr b="0" lang="pt-BR" sz="32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a</a:t>
            </a:r>
            <a:r>
              <a:rPr b="0" lang="pt-BR" sz="32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 Q*(s,a) = 𝛑*(s)</a:t>
            </a:r>
            <a:endParaRPr b="0" lang="pt-BR" sz="3200" spc="-1" strike="noStrike">
              <a:latin typeface="Arial"/>
            </a:endParaRPr>
          </a:p>
        </p:txBody>
      </p:sp>
      <p:sp>
        <p:nvSpPr>
          <p:cNvPr id="1355" name="CustomShape 3"/>
          <p:cNvSpPr/>
          <p:nvPr/>
        </p:nvSpPr>
        <p:spPr>
          <a:xfrm>
            <a:off x="7088400" y="8153280"/>
            <a:ext cx="4750560" cy="5896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e42832"/>
              </a:buClr>
              <a:buSzPct val="105000"/>
              <a:buFont typeface="Avenir Next Regular"/>
              <a:buChar char="▸"/>
            </a:pPr>
            <a:r>
              <a:rPr b="0" lang="pt-BR" sz="32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V*(s) = max</a:t>
            </a:r>
            <a:r>
              <a:rPr b="0" lang="pt-BR" sz="32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a</a:t>
            </a:r>
            <a:r>
              <a:rPr b="0" lang="pt-BR" sz="32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 Q*(s,a)</a:t>
            </a:r>
            <a:endParaRPr b="0" lang="pt-BR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56" name="Table 1"/>
          <p:cNvGraphicFramePr/>
          <p:nvPr/>
        </p:nvGraphicFramePr>
        <p:xfrm>
          <a:off x="9679680" y="3936600"/>
          <a:ext cx="3060720" cy="2555640"/>
        </p:xfrm>
        <a:graphic>
          <a:graphicData uri="http://schemas.openxmlformats.org/drawingml/2006/table">
            <a:tbl>
              <a:tblPr/>
              <a:tblGrid>
                <a:gridCol w="765000"/>
                <a:gridCol w="765000"/>
                <a:gridCol w="765000"/>
                <a:gridCol w="765720"/>
              </a:tblGrid>
              <a:tr h="85176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e42832"/>
                          </a:solidFill>
                          <a:latin typeface="DIN Condensed Bold"/>
                          <a:ea typeface="DIN Condensed Bold"/>
                        </a:rPr>
                        <a:t>0.64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e42832"/>
                          </a:solidFill>
                          <a:latin typeface="Avenir Next Medium"/>
                          <a:ea typeface="Avenir Next Medium"/>
                        </a:rPr>
                        <a:t>0.74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e42832"/>
                          </a:solidFill>
                          <a:latin typeface="Avenir Next Medium"/>
                          <a:ea typeface="Avenir Next Medium"/>
                        </a:rPr>
                        <a:t>0.85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1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</a:tr>
              <a:tr h="85176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0.51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-0.6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-1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09daf2"/>
                    </a:solidFill>
                  </a:tcPr>
                </a:tc>
              </a:tr>
              <a:tr h="85212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0.41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0.42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0.29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0.13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</a:tr>
            </a:tbl>
          </a:graphicData>
        </a:graphic>
      </p:graphicFrame>
      <p:sp>
        <p:nvSpPr>
          <p:cNvPr id="1357" name="CustomShape 2"/>
          <p:cNvSpPr/>
          <p:nvPr/>
        </p:nvSpPr>
        <p:spPr>
          <a:xfrm>
            <a:off x="10532520" y="3293640"/>
            <a:ext cx="1355400" cy="619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Q*(→)</a:t>
            </a:r>
            <a:endParaRPr b="0" lang="pt-BR" sz="3400" spc="-1" strike="noStrike">
              <a:latin typeface="Arial"/>
            </a:endParaRPr>
          </a:p>
        </p:txBody>
      </p:sp>
      <p:graphicFrame>
        <p:nvGraphicFramePr>
          <p:cNvPr id="1358" name="Table 3"/>
          <p:cNvGraphicFramePr/>
          <p:nvPr/>
        </p:nvGraphicFramePr>
        <p:xfrm>
          <a:off x="264960" y="3936600"/>
          <a:ext cx="3060720" cy="2555640"/>
        </p:xfrm>
        <a:graphic>
          <a:graphicData uri="http://schemas.openxmlformats.org/drawingml/2006/table">
            <a:tbl>
              <a:tblPr/>
              <a:tblGrid>
                <a:gridCol w="765000"/>
                <a:gridCol w="765000"/>
                <a:gridCol w="765000"/>
                <a:gridCol w="765720"/>
              </a:tblGrid>
              <a:tr h="85176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0.57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0.59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0.66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1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</a:tr>
              <a:tr h="85176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0.51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0.53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-1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09daf2"/>
                    </a:solidFill>
                  </a:tcPr>
                </a:tc>
              </a:tr>
              <a:tr h="85212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0.44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e42832"/>
                          </a:solidFill>
                          <a:latin typeface="Avenir Next Medium"/>
                          <a:ea typeface="Avenir Next Medium"/>
                        </a:rPr>
                        <a:t>0.43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0.4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e42832"/>
                          </a:solidFill>
                          <a:latin typeface="DIN Condensed Bold"/>
                          <a:ea typeface="DIN Condensed Bold"/>
                        </a:rPr>
                        <a:t>0.28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</a:tr>
            </a:tbl>
          </a:graphicData>
        </a:graphic>
      </p:graphicFrame>
      <p:sp>
        <p:nvSpPr>
          <p:cNvPr id="1359" name="CustomShape 4"/>
          <p:cNvSpPr/>
          <p:nvPr/>
        </p:nvSpPr>
        <p:spPr>
          <a:xfrm>
            <a:off x="988200" y="3293640"/>
            <a:ext cx="1355400" cy="619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Q*(←)</a:t>
            </a:r>
            <a:endParaRPr b="0" lang="pt-BR" sz="3400" spc="-1" strike="noStrike">
              <a:latin typeface="Arial"/>
            </a:endParaRPr>
          </a:p>
        </p:txBody>
      </p:sp>
      <p:graphicFrame>
        <p:nvGraphicFramePr>
          <p:cNvPr id="1360" name="Table 5"/>
          <p:cNvGraphicFramePr/>
          <p:nvPr/>
        </p:nvGraphicFramePr>
        <p:xfrm>
          <a:off x="4971960" y="782280"/>
          <a:ext cx="3060720" cy="2555640"/>
        </p:xfrm>
        <a:graphic>
          <a:graphicData uri="http://schemas.openxmlformats.org/drawingml/2006/table">
            <a:tbl>
              <a:tblPr/>
              <a:tblGrid>
                <a:gridCol w="765000"/>
                <a:gridCol w="765000"/>
                <a:gridCol w="765000"/>
                <a:gridCol w="765720"/>
              </a:tblGrid>
              <a:tr h="85176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0.59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0.67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0.77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1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</a:tr>
              <a:tr h="85176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e42832"/>
                          </a:solidFill>
                          <a:latin typeface="Avenir Next Medium"/>
                          <a:ea typeface="Avenir Next Medium"/>
                        </a:rPr>
                        <a:t>0.57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e42832"/>
                          </a:solidFill>
                          <a:latin typeface="Avenir Next Medium"/>
                          <a:ea typeface="Avenir Next Medium"/>
                        </a:rPr>
                        <a:t>0.57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-1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09daf2"/>
                    </a:solidFill>
                  </a:tcPr>
                </a:tc>
              </a:tr>
              <a:tr h="85212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e42832"/>
                          </a:solidFill>
                          <a:latin typeface="DIN Condensed Bold"/>
                          <a:ea typeface="DIN Condensed Bold"/>
                        </a:rPr>
                        <a:t>0.49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0.39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e42832"/>
                          </a:solidFill>
                          <a:latin typeface="Avenir Next Medium"/>
                          <a:ea typeface="Avenir Next Medium"/>
                        </a:rPr>
                        <a:t>0.48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-0.7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</a:tr>
            </a:tbl>
          </a:graphicData>
        </a:graphic>
      </p:graphicFrame>
      <p:sp>
        <p:nvSpPr>
          <p:cNvPr id="1361" name="CustomShape 6"/>
          <p:cNvSpPr/>
          <p:nvPr/>
        </p:nvSpPr>
        <p:spPr>
          <a:xfrm>
            <a:off x="5825520" y="104400"/>
            <a:ext cx="1353960" cy="619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Q*(↑)</a:t>
            </a:r>
            <a:endParaRPr b="0" lang="pt-BR" sz="3400" spc="-1" strike="noStrike">
              <a:latin typeface="Arial"/>
            </a:endParaRPr>
          </a:p>
        </p:txBody>
      </p:sp>
      <p:graphicFrame>
        <p:nvGraphicFramePr>
          <p:cNvPr id="1362" name="Table 7"/>
          <p:cNvGraphicFramePr/>
          <p:nvPr/>
        </p:nvGraphicFramePr>
        <p:xfrm>
          <a:off x="4971960" y="6935040"/>
          <a:ext cx="3060720" cy="2555640"/>
        </p:xfrm>
        <a:graphic>
          <a:graphicData uri="http://schemas.openxmlformats.org/drawingml/2006/table">
            <a:tbl>
              <a:tblPr/>
              <a:tblGrid>
                <a:gridCol w="765000"/>
                <a:gridCol w="765000"/>
                <a:gridCol w="765000"/>
                <a:gridCol w="765720"/>
              </a:tblGrid>
              <a:tr h="85176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0.53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0.67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0.57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1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</a:tr>
              <a:tr h="85176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0.45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0.3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-1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09daf2"/>
                    </a:solidFill>
                  </a:tcPr>
                </a:tc>
              </a:tr>
              <a:tr h="85212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0.44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0.39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0.41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0.27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</a:tr>
            </a:tbl>
          </a:graphicData>
        </a:graphic>
      </p:graphicFrame>
      <p:sp>
        <p:nvSpPr>
          <p:cNvPr id="1363" name="CustomShape 8"/>
          <p:cNvSpPr/>
          <p:nvPr/>
        </p:nvSpPr>
        <p:spPr>
          <a:xfrm>
            <a:off x="5628240" y="6327360"/>
            <a:ext cx="1353960" cy="619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Q*(↓)</a:t>
            </a:r>
            <a:endParaRPr b="0" lang="pt-BR" sz="3400" spc="-1" strike="noStrike">
              <a:latin typeface="Arial"/>
            </a:endParaRPr>
          </a:p>
        </p:txBody>
      </p:sp>
      <p:graphicFrame>
        <p:nvGraphicFramePr>
          <p:cNvPr id="1364" name="Table 9"/>
          <p:cNvGraphicFramePr/>
          <p:nvPr/>
        </p:nvGraphicFramePr>
        <p:xfrm>
          <a:off x="5607000" y="3731760"/>
          <a:ext cx="3060720" cy="2555640"/>
        </p:xfrm>
        <a:graphic>
          <a:graphicData uri="http://schemas.openxmlformats.org/drawingml/2006/table">
            <a:tbl>
              <a:tblPr/>
              <a:tblGrid>
                <a:gridCol w="765000"/>
                <a:gridCol w="765000"/>
                <a:gridCol w="765000"/>
                <a:gridCol w="765720"/>
              </a:tblGrid>
              <a:tr h="85176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→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→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→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sair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</a:tr>
              <a:tr h="85176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↑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↑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sair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09daf2"/>
                    </a:solidFill>
                  </a:tcPr>
                </a:tc>
              </a:tr>
              <a:tr h="85212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↑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←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↑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←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</a:tr>
            </a:tbl>
          </a:graphicData>
        </a:graphic>
      </p:graphicFrame>
      <p:sp>
        <p:nvSpPr>
          <p:cNvPr id="1365" name="CustomShape 10"/>
          <p:cNvSpPr/>
          <p:nvPr/>
        </p:nvSpPr>
        <p:spPr>
          <a:xfrm>
            <a:off x="4376880" y="4699440"/>
            <a:ext cx="1076400" cy="619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𝛑</a:t>
            </a: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* =</a:t>
            </a:r>
            <a:endParaRPr b="0" lang="pt-BR" sz="3400" spc="-1" strike="noStrike">
              <a:latin typeface="Arial"/>
            </a:endParaRPr>
          </a:p>
        </p:txBody>
      </p:sp>
      <p:sp>
        <p:nvSpPr>
          <p:cNvPr id="1366" name="CustomShape 11"/>
          <p:cNvSpPr/>
          <p:nvPr/>
        </p:nvSpPr>
        <p:spPr>
          <a:xfrm>
            <a:off x="11063520" y="8101080"/>
            <a:ext cx="1643400" cy="12196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r">
              <a:lnSpc>
                <a:spcPct val="100000"/>
              </a:lnSpc>
              <a:spcBef>
                <a:spcPts val="2801"/>
              </a:spcBef>
            </a:pPr>
            <a:r>
              <a:rPr b="0" lang="pt-BR" sz="2500" spc="-1" strike="noStrike">
                <a:solidFill>
                  <a:srgbClr val="a6aaa9"/>
                </a:solidFill>
                <a:latin typeface="Avenir Next Medium"/>
                <a:ea typeface="Avenir Next Medium"/>
              </a:rPr>
              <a:t>𝛄 </a:t>
            </a:r>
            <a:r>
              <a:rPr b="0" lang="pt-BR" sz="2500" spc="-1" strike="noStrike">
                <a:solidFill>
                  <a:srgbClr val="a6aaa9"/>
                </a:solidFill>
                <a:latin typeface="Avenir Next Medium"/>
                <a:ea typeface="Avenir Next Medium"/>
              </a:rPr>
              <a:t>= 0,9</a:t>
            </a:r>
            <a:endParaRPr b="0" lang="pt-BR" sz="25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2801"/>
              </a:spcBef>
            </a:pPr>
            <a:r>
              <a:rPr b="0" lang="pt-BR" sz="2500" spc="-1" strike="noStrike">
                <a:solidFill>
                  <a:srgbClr val="a6aaa9"/>
                </a:solidFill>
                <a:latin typeface="Avenir Next Medium"/>
                <a:ea typeface="Avenir Next Medium"/>
              </a:rPr>
              <a:t>ε = 0,001</a:t>
            </a:r>
            <a:endParaRPr b="0" lang="pt-BR" sz="2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80" dur="indefinite" restart="never" nodeType="tmRoot">
          <p:childTnLst>
            <p:seq>
              <p:cTn id="181" dur="indefinite" nodeType="mainSeq">
                <p:childTnLst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indefinite" fill="hold"/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86" dur="indefinite" fill="hold"/>
                                        <p:tgtEl>
                                          <p:spTgt spid="1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indefinite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90" dur="indefinite" fill="hold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indefinite" fill="hold"/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94" dur="indefinite" fill="hold"/>
                                        <p:tgtEl>
                                          <p:spTgt spid="1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indefinite" fill="hold"/>
                                        <p:tgtEl>
                                          <p:spTgt spid="13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98" dur="indefinite" fill="hold"/>
                                        <p:tgtEl>
                                          <p:spTgt spid="1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indefinite" fill="hold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02" dur="indefinite" fill="hold"/>
                                        <p:tgtEl>
                                          <p:spTgt spid="1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indefinite" fill="hold"/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06" dur="indefinite" fill="hold"/>
                                        <p:tgtEl>
                                          <p:spTgt spid="1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indefinite" fill="hold"/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10" dur="indefinite" fill="hold"/>
                                        <p:tgtEl>
                                          <p:spTgt spid="1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indefinite" fill="hold"/>
                                        <p:tgtEl>
                                          <p:spTgt spid="13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14" dur="indefinite" fill="hold"/>
                                        <p:tgtEl>
                                          <p:spTgt spid="1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000"/>
                            </p:stCondLst>
                            <p:childTnLst>
                              <p:par>
                                <p:cTn id="216" nodeType="after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7" fill="hold"/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000"/>
                            </p:stCondLst>
                            <p:childTnLst>
                              <p:par>
                                <p:cTn id="219" nodeType="after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0" fill="hold"/>
                                        <p:tgtEl>
                                          <p:spTgt spid="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TextShape 1"/>
          <p:cNvSpPr txBox="1"/>
          <p:nvPr/>
        </p:nvSpPr>
        <p:spPr>
          <a:xfrm>
            <a:off x="406440" y="1905120"/>
            <a:ext cx="12191760" cy="61084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Em qualquer iteração podemos extrair uma política: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>
              <a:lnSpc>
                <a:spcPct val="100000"/>
              </a:lnSpc>
              <a:spcBef>
                <a:spcPts val="2801"/>
              </a:spcBef>
            </a:pP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>
              <a:lnSpc>
                <a:spcPct val="100000"/>
              </a:lnSpc>
              <a:spcBef>
                <a:spcPts val="2801"/>
              </a:spcBef>
            </a:pP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>
              <a:lnSpc>
                <a:spcPct val="100000"/>
              </a:lnSpc>
              <a:spcBef>
                <a:spcPts val="2801"/>
              </a:spcBef>
            </a:pP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>
              <a:lnSpc>
                <a:spcPct val="100000"/>
              </a:lnSpc>
              <a:spcBef>
                <a:spcPts val="2801"/>
              </a:spcBef>
            </a:pP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Após convergência: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368" name="TextShape 2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política gulosa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pic>
        <p:nvPicPr>
          <p:cNvPr id="1369" name="pi(s)_=_arg_max_.pdf" descr="pi(s)_=_arg_max_.pdf"/>
          <p:cNvPicPr/>
          <p:nvPr/>
        </p:nvPicPr>
        <p:blipFill>
          <a:blip r:embed="rId1"/>
          <a:stretch/>
        </p:blipFill>
        <p:spPr>
          <a:xfrm>
            <a:off x="1784520" y="3376080"/>
            <a:ext cx="9435600" cy="1294920"/>
          </a:xfrm>
          <a:prstGeom prst="rect">
            <a:avLst/>
          </a:prstGeom>
          <a:ln w="12600">
            <a:noFill/>
          </a:ln>
        </p:spPr>
      </p:pic>
      <p:pic>
        <p:nvPicPr>
          <p:cNvPr id="1370" name="pi^*(s)_=_arg_ma.pdf" descr="pi^*(s)_=_arg_ma.pdf"/>
          <p:cNvPicPr/>
          <p:nvPr/>
        </p:nvPicPr>
        <p:blipFill>
          <a:blip r:embed="rId2"/>
          <a:stretch/>
        </p:blipFill>
        <p:spPr>
          <a:xfrm>
            <a:off x="1587600" y="7725600"/>
            <a:ext cx="9829440" cy="129492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CustomShape 1"/>
          <p:cNvSpPr/>
          <p:nvPr/>
        </p:nvSpPr>
        <p:spPr>
          <a:xfrm>
            <a:off x="-1419480" y="-14040"/>
            <a:ext cx="14914800" cy="537480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graphicFrame>
        <p:nvGraphicFramePr>
          <p:cNvPr id="1372" name="Table 2"/>
          <p:cNvGraphicFramePr/>
          <p:nvPr/>
        </p:nvGraphicFramePr>
        <p:xfrm>
          <a:off x="2795760" y="6251760"/>
          <a:ext cx="3060720" cy="2555640"/>
        </p:xfrm>
        <a:graphic>
          <a:graphicData uri="http://schemas.openxmlformats.org/drawingml/2006/table">
            <a:tbl>
              <a:tblPr/>
              <a:tblGrid>
                <a:gridCol w="765000"/>
                <a:gridCol w="765000"/>
                <a:gridCol w="765000"/>
                <a:gridCol w="765720"/>
              </a:tblGrid>
              <a:tr h="85176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0.64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0.74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0.85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1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</a:tr>
              <a:tr h="85176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0.57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0.57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-1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09daf2"/>
                    </a:solidFill>
                  </a:tcPr>
                </a:tc>
              </a:tr>
              <a:tr h="85212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0.49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0.43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0.48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0.28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</a:tr>
            </a:tbl>
          </a:graphicData>
        </a:graphic>
      </p:graphicFrame>
      <p:sp>
        <p:nvSpPr>
          <p:cNvPr id="1373" name="CustomShape 3"/>
          <p:cNvSpPr/>
          <p:nvPr/>
        </p:nvSpPr>
        <p:spPr>
          <a:xfrm>
            <a:off x="1389960" y="7219440"/>
            <a:ext cx="1248840" cy="619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V* = </a:t>
            </a:r>
            <a:endParaRPr b="0" lang="pt-BR" sz="3400" spc="-1" strike="noStrike">
              <a:latin typeface="Arial"/>
            </a:endParaRPr>
          </a:p>
        </p:txBody>
      </p:sp>
      <p:graphicFrame>
        <p:nvGraphicFramePr>
          <p:cNvPr id="1374" name="Table 4"/>
          <p:cNvGraphicFramePr/>
          <p:nvPr/>
        </p:nvGraphicFramePr>
        <p:xfrm>
          <a:off x="8285760" y="6251760"/>
          <a:ext cx="3060720" cy="2555640"/>
        </p:xfrm>
        <a:graphic>
          <a:graphicData uri="http://schemas.openxmlformats.org/drawingml/2006/table">
            <a:tbl>
              <a:tblPr/>
              <a:tblGrid>
                <a:gridCol w="765000"/>
                <a:gridCol w="765000"/>
                <a:gridCol w="765000"/>
                <a:gridCol w="765720"/>
              </a:tblGrid>
              <a:tr h="85176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→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→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→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sair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</a:tr>
              <a:tr h="85176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↑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↑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sair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09daf2"/>
                    </a:solidFill>
                  </a:tcPr>
                </a:tc>
              </a:tr>
              <a:tr h="85212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↑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←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↑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←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</a:tr>
            </a:tbl>
          </a:graphicData>
        </a:graphic>
      </p:graphicFrame>
      <p:sp>
        <p:nvSpPr>
          <p:cNvPr id="1375" name="CustomShape 5"/>
          <p:cNvSpPr/>
          <p:nvPr/>
        </p:nvSpPr>
        <p:spPr>
          <a:xfrm>
            <a:off x="7055640" y="7219440"/>
            <a:ext cx="1076400" cy="619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𝛑</a:t>
            </a: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* =</a:t>
            </a:r>
            <a:endParaRPr b="0" lang="pt-BR" sz="3400" spc="-1" strike="noStrike">
              <a:latin typeface="Arial"/>
            </a:endParaRPr>
          </a:p>
        </p:txBody>
      </p:sp>
      <p:sp>
        <p:nvSpPr>
          <p:cNvPr id="1376" name="TextShape 6"/>
          <p:cNvSpPr txBox="1"/>
          <p:nvPr/>
        </p:nvSpPr>
        <p:spPr>
          <a:xfrm>
            <a:off x="874800" y="859320"/>
            <a:ext cx="10326240" cy="3277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  <a:spcBef>
                <a:spcPts val="2801"/>
              </a:spcBef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R(s,a) =                                       T(s,a,s’) =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graphicFrame>
        <p:nvGraphicFramePr>
          <p:cNvPr id="1377" name="Table 7"/>
          <p:cNvGraphicFramePr/>
          <p:nvPr/>
        </p:nvGraphicFramePr>
        <p:xfrm>
          <a:off x="2637000" y="861840"/>
          <a:ext cx="3060720" cy="2555640"/>
        </p:xfrm>
        <a:graphic>
          <a:graphicData uri="http://schemas.openxmlformats.org/drawingml/2006/table">
            <a:tbl>
              <a:tblPr/>
              <a:tblGrid>
                <a:gridCol w="765000"/>
                <a:gridCol w="765000"/>
                <a:gridCol w="765000"/>
                <a:gridCol w="765720"/>
              </a:tblGrid>
              <a:tr h="85176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1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f4747"/>
                    </a:solidFill>
                  </a:tcPr>
                </a:tc>
              </a:tr>
              <a:tr h="85176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-1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09daf2"/>
                    </a:solidFill>
                  </a:tcPr>
                </a:tc>
              </a:tr>
              <a:tr h="85212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</a:tr>
            </a:tbl>
          </a:graphicData>
        </a:graphic>
      </p:graphicFrame>
      <p:grpSp>
        <p:nvGrpSpPr>
          <p:cNvPr id="1378" name="Group 8"/>
          <p:cNvGrpSpPr/>
          <p:nvPr/>
        </p:nvGrpSpPr>
        <p:grpSpPr>
          <a:xfrm>
            <a:off x="8882640" y="576360"/>
            <a:ext cx="1866600" cy="1561680"/>
            <a:chOff x="8882640" y="576360"/>
            <a:chExt cx="1866600" cy="1561680"/>
          </a:xfrm>
        </p:grpSpPr>
        <p:pic>
          <p:nvPicPr>
            <p:cNvPr id="1379" name="sdm.pdf" descr="sdm.pdf"/>
            <p:cNvPicPr/>
            <p:nvPr/>
          </p:nvPicPr>
          <p:blipFill>
            <a:blip r:embed="rId1"/>
            <a:stretch/>
          </p:blipFill>
          <p:spPr>
            <a:xfrm>
              <a:off x="8882640" y="576360"/>
              <a:ext cx="1866600" cy="156168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380" name="Image" descr="Image"/>
            <p:cNvPicPr/>
            <p:nvPr/>
          </p:nvPicPr>
          <p:blipFill>
            <a:blip r:embed="rId2"/>
            <a:stretch/>
          </p:blipFill>
          <p:spPr>
            <a:xfrm>
              <a:off x="9638280" y="1455480"/>
              <a:ext cx="355320" cy="634680"/>
            </a:xfrm>
            <a:prstGeom prst="rect">
              <a:avLst/>
            </a:prstGeom>
            <a:ln w="12600">
              <a:noFill/>
            </a:ln>
          </p:spPr>
        </p:pic>
      </p:grpSp>
      <p:pic>
        <p:nvPicPr>
          <p:cNvPr id="1381" name="pi^*(s)_=_arg_ma.pdf" descr="pi^*(s)_=_arg_ma.pdf"/>
          <p:cNvPicPr/>
          <p:nvPr/>
        </p:nvPicPr>
        <p:blipFill>
          <a:blip r:embed="rId3"/>
          <a:stretch/>
        </p:blipFill>
        <p:spPr>
          <a:xfrm>
            <a:off x="1587600" y="3773160"/>
            <a:ext cx="9829440" cy="129492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21" dur="indefinite" restart="never" nodeType="tmRoot">
          <p:childTnLst>
            <p:seq>
              <p:cTn id="222" dur="indefinite" nodeType="mainSeq"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nodeType="after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6" fill="hold"/>
                                        <p:tgtEl>
                                          <p:spTgt spid="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nodeType="after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9" fill="hold"/>
                                        <p:tgtEl>
                                          <p:spTgt spid="1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TextShape 1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Iteração de valor síncrono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1383" name="CustomShape 2"/>
          <p:cNvSpPr/>
          <p:nvPr/>
        </p:nvSpPr>
        <p:spPr>
          <a:xfrm>
            <a:off x="533520" y="7816320"/>
            <a:ext cx="12191760" cy="16801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rmAutofit/>
          </a:bodyPr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222222"/>
              </a:buClr>
              <a:buSzPct val="105000"/>
              <a:buFont typeface="Avenir Next Regular"/>
              <a:buChar char="‣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Atualiza todos os estados a cada iteração</a:t>
            </a:r>
            <a:endParaRPr b="0" lang="pt-BR" sz="3400" spc="-1" strike="noStrike">
              <a:latin typeface="Arial"/>
            </a:endParaRPr>
          </a:p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222222"/>
              </a:buClr>
              <a:buSzPct val="105000"/>
              <a:buFont typeface="Avenir Next Regular"/>
              <a:buChar char="‣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Requer 2|S| memória</a:t>
            </a:r>
            <a:endParaRPr b="0" lang="pt-BR" sz="3400" spc="-1" strike="noStrike">
              <a:latin typeface="Arial"/>
            </a:endParaRPr>
          </a:p>
        </p:txBody>
      </p:sp>
      <p:sp>
        <p:nvSpPr>
          <p:cNvPr id="1384" name="CustomShape 3"/>
          <p:cNvSpPr/>
          <p:nvPr/>
        </p:nvSpPr>
        <p:spPr>
          <a:xfrm>
            <a:off x="406440" y="1820880"/>
            <a:ext cx="12191760" cy="5911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rmAutofit/>
          </a:bodyPr>
          <a:p>
            <a:pPr marL="660240" indent="-659880">
              <a:lnSpc>
                <a:spcPct val="200000"/>
              </a:lnSpc>
              <a:spcBef>
                <a:spcPts val="2801"/>
              </a:spcBef>
              <a:buClr>
                <a:srgbClr val="222222"/>
              </a:buClr>
              <a:buFont typeface="StarSymbol"/>
              <a:buAutoNum type="arabicPeriod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V = 0, V’ = +∞</a:t>
            </a:r>
            <a:endParaRPr b="0" lang="pt-BR" sz="3400" spc="-1" strike="noStrike">
              <a:latin typeface="Arial"/>
            </a:endParaRPr>
          </a:p>
          <a:p>
            <a:pPr marL="660240" indent="-659880">
              <a:lnSpc>
                <a:spcPct val="200000"/>
              </a:lnSpc>
              <a:spcBef>
                <a:spcPts val="2801"/>
              </a:spcBef>
              <a:buClr>
                <a:srgbClr val="222222"/>
              </a:buClr>
              <a:buFont typeface="StarSymbol"/>
              <a:buAutoNum type="arabicPeriod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Enquanto |V’-V| ≥ ε(1-𝛄)/𝛄:</a:t>
            </a:r>
            <a:endParaRPr b="0" lang="pt-BR" sz="3400" spc="-1" strike="noStrike">
              <a:latin typeface="Arial"/>
            </a:endParaRPr>
          </a:p>
          <a:p>
            <a:pPr lvl="1" marL="1320840" indent="-659880">
              <a:lnSpc>
                <a:spcPct val="200000"/>
              </a:lnSpc>
              <a:spcBef>
                <a:spcPts val="2801"/>
              </a:spcBef>
              <a:buClr>
                <a:srgbClr val="838787"/>
              </a:buClr>
              <a:buFont typeface="StarSymbol"/>
              <a:buAutoNum type="arabicPeriod"/>
            </a:pPr>
            <a:r>
              <a:rPr b="0" lang="pt-BR" sz="34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 </a:t>
            </a:r>
            <a:endParaRPr b="0" lang="pt-BR" sz="3400" spc="-1" strike="noStrike">
              <a:latin typeface="Arial"/>
            </a:endParaRPr>
          </a:p>
          <a:p>
            <a:pPr lvl="1" marL="1320840" indent="-659880">
              <a:lnSpc>
                <a:spcPct val="200000"/>
              </a:lnSpc>
              <a:spcBef>
                <a:spcPts val="2801"/>
              </a:spcBef>
              <a:buClr>
                <a:srgbClr val="838787"/>
              </a:buClr>
              <a:buFont typeface="StarSymbol"/>
              <a:buAutoNum type="arabicPeriod"/>
            </a:pPr>
            <a:r>
              <a:rPr b="0" lang="pt-BR" sz="34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 </a:t>
            </a:r>
            <a:endParaRPr b="0" lang="pt-BR" sz="3400" spc="-1" strike="noStrike">
              <a:latin typeface="Arial"/>
            </a:endParaRPr>
          </a:p>
        </p:txBody>
      </p:sp>
      <p:pic>
        <p:nvPicPr>
          <p:cNvPr id="1385" name="V'_=_max_a_left_.pdf" descr="V'_=_max_a_left_.pdf"/>
          <p:cNvPicPr/>
          <p:nvPr/>
        </p:nvPicPr>
        <p:blipFill>
          <a:blip r:embed="rId1"/>
          <a:stretch/>
        </p:blipFill>
        <p:spPr>
          <a:xfrm>
            <a:off x="2536560" y="4678920"/>
            <a:ext cx="8419680" cy="1294920"/>
          </a:xfrm>
          <a:prstGeom prst="rect">
            <a:avLst/>
          </a:prstGeom>
          <a:ln w="12600">
            <a:noFill/>
          </a:ln>
        </p:spPr>
      </p:pic>
      <p:pic>
        <p:nvPicPr>
          <p:cNvPr id="1386" name="V_gets_V'.pdf" descr="V_gets_V'.pdf"/>
          <p:cNvPicPr/>
          <p:nvPr/>
        </p:nvPicPr>
        <p:blipFill>
          <a:blip r:embed="rId2"/>
          <a:stretch/>
        </p:blipFill>
        <p:spPr>
          <a:xfrm>
            <a:off x="2544120" y="6603840"/>
            <a:ext cx="1434600" cy="36792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TextShape 1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Iteração de valor Assíncrono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1388" name="CustomShape 2"/>
          <p:cNvSpPr/>
          <p:nvPr/>
        </p:nvSpPr>
        <p:spPr>
          <a:xfrm>
            <a:off x="533520" y="8772840"/>
            <a:ext cx="12191760" cy="7236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rmAutofit/>
          </a:bodyPr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e42832"/>
              </a:buClr>
              <a:buSzPct val="105000"/>
              <a:buFont typeface="Avenir Next Regular"/>
              <a:buChar char="‣"/>
            </a:pP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Requer |S| memória, converge mais rápido</a:t>
            </a:r>
            <a:endParaRPr b="0" lang="pt-BR" sz="3400" spc="-1" strike="noStrike">
              <a:latin typeface="Arial"/>
            </a:endParaRPr>
          </a:p>
        </p:txBody>
      </p:sp>
      <p:sp>
        <p:nvSpPr>
          <p:cNvPr id="1389" name="CustomShape 3"/>
          <p:cNvSpPr/>
          <p:nvPr/>
        </p:nvSpPr>
        <p:spPr>
          <a:xfrm>
            <a:off x="406440" y="1820880"/>
            <a:ext cx="12191760" cy="5911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rmAutofit/>
          </a:bodyPr>
          <a:p>
            <a:pPr marL="627480" indent="-627120">
              <a:lnSpc>
                <a:spcPct val="100000"/>
              </a:lnSpc>
              <a:spcBef>
                <a:spcPts val="2599"/>
              </a:spcBef>
              <a:buClr>
                <a:srgbClr val="222222"/>
              </a:buClr>
              <a:buFont typeface="StarSymbol"/>
              <a:buAutoNum type="arabicPeriod"/>
            </a:pPr>
            <a:r>
              <a:rPr b="0" lang="pt-BR" sz="323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V = 0, δ = +∞</a:t>
            </a:r>
            <a:endParaRPr b="0" lang="pt-BR" sz="3230" spc="-1" strike="noStrike">
              <a:latin typeface="Arial"/>
            </a:endParaRPr>
          </a:p>
          <a:p>
            <a:pPr marL="627480" indent="-627120">
              <a:lnSpc>
                <a:spcPct val="100000"/>
              </a:lnSpc>
              <a:spcBef>
                <a:spcPts val="2599"/>
              </a:spcBef>
              <a:buClr>
                <a:srgbClr val="222222"/>
              </a:buClr>
              <a:buFont typeface="StarSymbol"/>
              <a:buAutoNum type="arabicPeriod"/>
            </a:pPr>
            <a:r>
              <a:rPr b="0" lang="pt-BR" sz="323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Enquanto δ ≥ ε(1-𝛄)/𝛄:</a:t>
            </a:r>
            <a:endParaRPr b="0" lang="pt-BR" sz="3230" spc="-1" strike="noStrike">
              <a:latin typeface="Arial"/>
            </a:endParaRPr>
          </a:p>
          <a:p>
            <a:pPr lvl="1" marL="1254600" indent="-627120">
              <a:lnSpc>
                <a:spcPct val="120000"/>
              </a:lnSpc>
              <a:spcBef>
                <a:spcPts val="2599"/>
              </a:spcBef>
              <a:buClr>
                <a:srgbClr val="838787"/>
              </a:buClr>
              <a:buFont typeface="StarSymbol"/>
              <a:buAutoNum type="arabicPeriod"/>
            </a:pPr>
            <a:r>
              <a:rPr b="0" lang="pt-BR" sz="323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 </a:t>
            </a:r>
            <a:r>
              <a:rPr b="0" lang="pt-BR" sz="323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Para todo estado s:</a:t>
            </a:r>
            <a:endParaRPr b="0" lang="pt-BR" sz="3230" spc="-1" strike="noStrike">
              <a:latin typeface="Arial"/>
            </a:endParaRPr>
          </a:p>
          <a:p>
            <a:pPr lvl="2" marL="1882080" indent="-627120">
              <a:lnSpc>
                <a:spcPct val="150000"/>
              </a:lnSpc>
              <a:spcBef>
                <a:spcPts val="2599"/>
              </a:spcBef>
              <a:buClr>
                <a:srgbClr val="838787"/>
              </a:buClr>
              <a:buFont typeface="StarSymbol"/>
              <a:buAutoNum type="arabicPeriod"/>
            </a:pPr>
            <a:r>
              <a:rPr b="0" lang="pt-BR" sz="323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 </a:t>
            </a:r>
            <a:endParaRPr b="0" lang="pt-BR" sz="3230" spc="-1" strike="noStrike">
              <a:latin typeface="Arial"/>
            </a:endParaRPr>
          </a:p>
          <a:p>
            <a:pPr lvl="2" marL="1882080" indent="-627120">
              <a:lnSpc>
                <a:spcPct val="150000"/>
              </a:lnSpc>
              <a:spcBef>
                <a:spcPts val="2599"/>
              </a:spcBef>
              <a:buClr>
                <a:srgbClr val="838787"/>
              </a:buClr>
              <a:buFont typeface="StarSymbol"/>
              <a:buAutoNum type="arabicPeriod"/>
            </a:pPr>
            <a:r>
              <a:rPr b="0" lang="pt-BR" sz="323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 </a:t>
            </a:r>
            <a:endParaRPr b="0" lang="pt-BR" sz="3230" spc="-1" strike="noStrike">
              <a:latin typeface="Arial"/>
            </a:endParaRPr>
          </a:p>
          <a:p>
            <a:pPr lvl="2" marL="1882080" indent="-627120">
              <a:lnSpc>
                <a:spcPct val="150000"/>
              </a:lnSpc>
              <a:spcBef>
                <a:spcPts val="2599"/>
              </a:spcBef>
              <a:buClr>
                <a:srgbClr val="838787"/>
              </a:buClr>
              <a:buFont typeface="StarSymbol"/>
              <a:buAutoNum type="arabicPeriod"/>
            </a:pPr>
            <a:r>
              <a:rPr b="0" lang="pt-BR" sz="323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 </a:t>
            </a:r>
            <a:endParaRPr b="0" lang="pt-BR" sz="3230" spc="-1" strike="noStrike">
              <a:latin typeface="Arial"/>
            </a:endParaRPr>
          </a:p>
        </p:txBody>
      </p:sp>
      <p:pic>
        <p:nvPicPr>
          <p:cNvPr id="1390" name="Image" descr="Image"/>
          <p:cNvPicPr/>
          <p:nvPr/>
        </p:nvPicPr>
        <p:blipFill>
          <a:blip r:embed="rId1"/>
          <a:stretch/>
        </p:blipFill>
        <p:spPr>
          <a:xfrm>
            <a:off x="2504880" y="5526360"/>
            <a:ext cx="8826120" cy="1294920"/>
          </a:xfrm>
          <a:prstGeom prst="rect">
            <a:avLst/>
          </a:prstGeom>
          <a:ln w="12600">
            <a:noFill/>
          </a:ln>
        </p:spPr>
      </p:pic>
      <p:pic>
        <p:nvPicPr>
          <p:cNvPr id="1391" name="Image" descr="Image"/>
          <p:cNvPicPr/>
          <p:nvPr/>
        </p:nvPicPr>
        <p:blipFill>
          <a:blip r:embed="rId2"/>
          <a:stretch/>
        </p:blipFill>
        <p:spPr>
          <a:xfrm>
            <a:off x="2504880" y="4794120"/>
            <a:ext cx="1726920" cy="444240"/>
          </a:xfrm>
          <a:prstGeom prst="rect">
            <a:avLst/>
          </a:prstGeom>
          <a:ln w="12600">
            <a:noFill/>
          </a:ln>
        </p:spPr>
      </p:pic>
      <p:pic>
        <p:nvPicPr>
          <p:cNvPr id="1392" name="Image" descr="Image"/>
          <p:cNvPicPr/>
          <p:nvPr/>
        </p:nvPicPr>
        <p:blipFill>
          <a:blip r:embed="rId3"/>
          <a:stretch/>
        </p:blipFill>
        <p:spPr>
          <a:xfrm>
            <a:off x="2504880" y="7175520"/>
            <a:ext cx="4203360" cy="44424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TextShape 1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iteração de valor assíncrono: convergência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graphicFrame>
        <p:nvGraphicFramePr>
          <p:cNvPr id="1394" name="Table 2"/>
          <p:cNvGraphicFramePr/>
          <p:nvPr/>
        </p:nvGraphicFramePr>
        <p:xfrm>
          <a:off x="930240" y="3598920"/>
          <a:ext cx="3060720" cy="2555640"/>
        </p:xfrm>
        <a:graphic>
          <a:graphicData uri="http://schemas.openxmlformats.org/drawingml/2006/table">
            <a:tbl>
              <a:tblPr/>
              <a:tblGrid>
                <a:gridCol w="765000"/>
                <a:gridCol w="765000"/>
                <a:gridCol w="765000"/>
                <a:gridCol w="765720"/>
              </a:tblGrid>
              <a:tr h="85176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1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f4747"/>
                    </a:solidFill>
                  </a:tcPr>
                </a:tc>
              </a:tr>
              <a:tr h="85176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blipFill rotWithShape="0">
                      <a:blip r:embed="rId1"/>
                      <a:tile/>
                    </a:blip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-1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09daf2"/>
                    </a:solidFill>
                  </a:tcPr>
                </a:tc>
              </a:tr>
              <a:tr h="85212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e2c7e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95" name="Scatter Chart"/>
          <p:cNvGraphicFramePr/>
          <p:nvPr/>
        </p:nvGraphicFramePr>
        <p:xfrm>
          <a:off x="4728960" y="2182680"/>
          <a:ext cx="7760520" cy="7219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96" name="CustomShape 3"/>
          <p:cNvSpPr/>
          <p:nvPr/>
        </p:nvSpPr>
        <p:spPr>
          <a:xfrm>
            <a:off x="1577160" y="6654240"/>
            <a:ext cx="1766880" cy="5745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801"/>
              </a:spcBef>
            </a:pPr>
            <a:r>
              <a:rPr b="0" lang="pt-BR" sz="3100" spc="-1" strike="noStrike">
                <a:solidFill>
                  <a:srgbClr val="c52060"/>
                </a:solidFill>
                <a:latin typeface="Avenir Next Medium"/>
                <a:ea typeface="Avenir Next Medium"/>
              </a:rPr>
              <a:t>ε = 0.01</a:t>
            </a:r>
            <a:endParaRPr b="0" lang="pt-BR" sz="3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e98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TextShape 1"/>
          <p:cNvSpPr txBox="1"/>
          <p:nvPr/>
        </p:nvSpPr>
        <p:spPr>
          <a:xfrm>
            <a:off x="406440" y="673200"/>
            <a:ext cx="629892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exercício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347" name="TextShape 2"/>
          <p:cNvSpPr txBox="1"/>
          <p:nvPr/>
        </p:nvSpPr>
        <p:spPr>
          <a:xfrm>
            <a:off x="406440" y="1890000"/>
            <a:ext cx="12191760" cy="699984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 marL="366120" indent="-3657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‣"/>
            </a:pP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MDP</a:t>
            </a:r>
            <a:endParaRPr b="0" lang="pt-BR" sz="2800" spc="-1" strike="noStrike">
              <a:solidFill>
                <a:srgbClr val="a6aaa9"/>
              </a:solidFill>
              <a:latin typeface="Avenir Next Medium"/>
            </a:endParaRPr>
          </a:p>
          <a:p>
            <a:pPr lvl="1" marL="810720" indent="-3657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‣"/>
            </a:pP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Ações ←, →, e sair (aplicável em a,e)</a:t>
            </a:r>
            <a:endParaRPr b="0" lang="pt-BR" sz="2800" spc="-1" strike="noStrike">
              <a:solidFill>
                <a:srgbClr val="a6aaa9"/>
              </a:solidFill>
              <a:latin typeface="Avenir Next Medium"/>
            </a:endParaRPr>
          </a:p>
          <a:p>
            <a:pPr lvl="1" marL="810720" indent="-3657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‣"/>
            </a:pP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Transições determinísticas</a:t>
            </a:r>
            <a:endParaRPr b="0" lang="pt-BR" sz="2800" spc="-1" strike="noStrike">
              <a:solidFill>
                <a:srgbClr val="a6aaa9"/>
              </a:solidFill>
              <a:latin typeface="Avenir Next Medium"/>
            </a:endParaRPr>
          </a:p>
          <a:p>
            <a:pPr lvl="1" marL="810720" indent="-3657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‣"/>
            </a:pP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Recompensa após agir em estado: R(s,sair) =</a:t>
            </a:r>
            <a:endParaRPr b="0" lang="pt-BR" sz="2800" spc="-1" strike="noStrike">
              <a:solidFill>
                <a:srgbClr val="a6aaa9"/>
              </a:solidFill>
              <a:latin typeface="Avenir Next Medium"/>
            </a:endParaRPr>
          </a:p>
          <a:p>
            <a:endParaRPr b="0" lang="pt-BR" sz="2800" spc="-1" strike="noStrike">
              <a:solidFill>
                <a:srgbClr val="a6aaa9"/>
              </a:solidFill>
              <a:latin typeface="Avenir Next Medium"/>
            </a:endParaRPr>
          </a:p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Política ótima para 𝛄 = 1?</a:t>
            </a:r>
            <a:endParaRPr b="0" lang="pt-BR" sz="2800" spc="-1" strike="noStrike">
              <a:solidFill>
                <a:srgbClr val="a6aaa9"/>
              </a:solidFill>
              <a:latin typeface="Avenir Next Medium"/>
            </a:endParaRPr>
          </a:p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Política ótima para 𝛄 = 0,1?</a:t>
            </a:r>
            <a:endParaRPr b="0" lang="pt-BR" sz="2800" spc="-1" strike="noStrike">
              <a:solidFill>
                <a:srgbClr val="a6aaa9"/>
              </a:solidFill>
              <a:latin typeface="Avenir Next Medium"/>
            </a:endParaRPr>
          </a:p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Para que valor de 𝛄 direita e esquerda são equivalentes em d?   </a:t>
            </a:r>
            <a:r>
              <a:rPr b="0" lang="pt-BR" sz="2800" spc="-1" strike="noStrike">
                <a:solidFill>
                  <a:srgbClr val="e42832"/>
                </a:solidFill>
                <a:latin typeface="American Typewriter"/>
                <a:ea typeface="American Typewriter"/>
              </a:rPr>
              <a:t>√</a:t>
            </a:r>
            <a:r>
              <a:rPr b="0" lang="pt-BR" sz="28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0,1</a:t>
            </a:r>
            <a:endParaRPr b="0" lang="pt-BR" sz="2800" spc="-1" strike="noStrike">
              <a:solidFill>
                <a:srgbClr val="a6aaa9"/>
              </a:solidFill>
              <a:latin typeface="Avenir Next Medium"/>
            </a:endParaRPr>
          </a:p>
        </p:txBody>
      </p:sp>
      <p:graphicFrame>
        <p:nvGraphicFramePr>
          <p:cNvPr id="348" name="Table 3"/>
          <p:cNvGraphicFramePr/>
          <p:nvPr/>
        </p:nvGraphicFramePr>
        <p:xfrm>
          <a:off x="6234120" y="6109920"/>
          <a:ext cx="4212360" cy="664920"/>
        </p:xfrm>
        <a:graphic>
          <a:graphicData uri="http://schemas.openxmlformats.org/drawingml/2006/table">
            <a:tbl>
              <a:tblPr/>
              <a:tblGrid>
                <a:gridCol w="842400"/>
                <a:gridCol w="842400"/>
                <a:gridCol w="842400"/>
                <a:gridCol w="842400"/>
                <a:gridCol w="842760"/>
              </a:tblGrid>
              <a:tr h="66492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9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sair</a:t>
                      </a:r>
                      <a:endParaRPr b="0" lang="pt-BR" sz="29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801"/>
                        </a:spcBef>
                      </a:pPr>
                      <a:r>
                        <a:rPr b="0" lang="pt-BR" sz="28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←</a:t>
                      </a:r>
                      <a:endParaRPr b="0" lang="pt-BR" sz="28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801"/>
                        </a:spcBef>
                      </a:pPr>
                      <a:r>
                        <a:rPr b="0" lang="pt-BR" sz="28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←</a:t>
                      </a:r>
                      <a:endParaRPr b="0" lang="pt-BR" sz="28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801"/>
                        </a:spcBef>
                      </a:pPr>
                      <a:r>
                        <a:rPr b="0" lang="pt-BR" sz="28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←</a:t>
                      </a:r>
                      <a:endParaRPr b="0" lang="pt-BR" sz="28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801"/>
                        </a:spcBef>
                      </a:pPr>
                      <a:r>
                        <a:rPr b="0" lang="pt-BR" sz="28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←</a:t>
                      </a:r>
                      <a:endParaRPr b="0" lang="pt-BR" sz="28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9" name="Table 4"/>
          <p:cNvGraphicFramePr/>
          <p:nvPr/>
        </p:nvGraphicFramePr>
        <p:xfrm>
          <a:off x="6234120" y="7040880"/>
          <a:ext cx="4212360" cy="664920"/>
        </p:xfrm>
        <a:graphic>
          <a:graphicData uri="http://schemas.openxmlformats.org/drawingml/2006/table">
            <a:tbl>
              <a:tblPr/>
              <a:tblGrid>
                <a:gridCol w="842400"/>
                <a:gridCol w="842400"/>
                <a:gridCol w="842400"/>
                <a:gridCol w="842400"/>
                <a:gridCol w="842760"/>
              </a:tblGrid>
              <a:tr h="66492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9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sair</a:t>
                      </a:r>
                      <a:endParaRPr b="0" lang="pt-BR" sz="29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801"/>
                        </a:spcBef>
                      </a:pPr>
                      <a:r>
                        <a:rPr b="0" lang="pt-BR" sz="28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←</a:t>
                      </a:r>
                      <a:endParaRPr b="0" lang="pt-BR" sz="28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801"/>
                        </a:spcBef>
                      </a:pPr>
                      <a:r>
                        <a:rPr b="0" lang="pt-BR" sz="28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←</a:t>
                      </a:r>
                      <a:endParaRPr b="0" lang="pt-BR" sz="28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801"/>
                        </a:spcBef>
                      </a:pPr>
                      <a:r>
                        <a:rPr b="0" lang="pt-BR" sz="28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→</a:t>
                      </a:r>
                      <a:endParaRPr b="0" lang="pt-BR" sz="28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9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sair</a:t>
                      </a:r>
                      <a:endParaRPr b="0" lang="pt-BR" sz="29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0" name="Table 5"/>
          <p:cNvGraphicFramePr/>
          <p:nvPr/>
        </p:nvGraphicFramePr>
        <p:xfrm>
          <a:off x="8651160" y="4472640"/>
          <a:ext cx="4212360" cy="1112760"/>
        </p:xfrm>
        <a:graphic>
          <a:graphicData uri="http://schemas.openxmlformats.org/drawingml/2006/table">
            <a:tbl>
              <a:tblPr/>
              <a:tblGrid>
                <a:gridCol w="842400"/>
                <a:gridCol w="842400"/>
                <a:gridCol w="842400"/>
                <a:gridCol w="842400"/>
                <a:gridCol w="842760"/>
              </a:tblGrid>
              <a:tr h="55656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9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10</a:t>
                      </a:r>
                      <a:endParaRPr b="0" lang="pt-BR" sz="29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9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9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9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9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9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9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9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1</a:t>
                      </a:r>
                      <a:endParaRPr b="0" lang="pt-BR" sz="29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5656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3100" spc="-1" strike="noStrike">
                          <a:solidFill>
                            <a:srgbClr val="771d76"/>
                          </a:solidFill>
                          <a:latin typeface="DIN Condensed Bold"/>
                          <a:ea typeface="DIN Condensed Bold"/>
                        </a:rPr>
                        <a:t>a</a:t>
                      </a:r>
                      <a:endParaRPr b="0" lang="pt-BR" sz="3100" spc="-1" strike="noStrike">
                        <a:latin typeface="Arial"/>
                      </a:endParaRPr>
                    </a:p>
                  </a:txBody>
                  <a:tcPr marL="50760" marR="50760">
                    <a:lnT w="25200">
                      <a:solidFill>
                        <a:srgbClr val="5f6568"/>
                      </a:solidFill>
                    </a:lnT>
                    <a:noFill/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3100" spc="-1" strike="noStrike">
                          <a:solidFill>
                            <a:srgbClr val="771d76"/>
                          </a:solidFill>
                          <a:latin typeface="Avenir Next Medium"/>
                          <a:ea typeface="Avenir Next Medium"/>
                        </a:rPr>
                        <a:t>b</a:t>
                      </a:r>
                      <a:endParaRPr b="0" lang="pt-BR" sz="3100" spc="-1" strike="noStrike">
                        <a:latin typeface="Arial"/>
                      </a:endParaRPr>
                    </a:p>
                  </a:txBody>
                  <a:tcPr marL="50760" marR="50760">
                    <a:lnT w="25200">
                      <a:solidFill>
                        <a:srgbClr val="5f6568"/>
                      </a:solidFill>
                    </a:lnT>
                    <a:noFill/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3100" spc="-1" strike="noStrike">
                          <a:solidFill>
                            <a:srgbClr val="771d76"/>
                          </a:solidFill>
                          <a:latin typeface="Avenir Next Medium"/>
                          <a:ea typeface="Avenir Next Medium"/>
                        </a:rPr>
                        <a:t>c</a:t>
                      </a:r>
                      <a:endParaRPr b="0" lang="pt-BR" sz="3100" spc="-1" strike="noStrike">
                        <a:latin typeface="Arial"/>
                      </a:endParaRPr>
                    </a:p>
                  </a:txBody>
                  <a:tcPr marL="50760" marR="50760">
                    <a:lnT w="25200">
                      <a:solidFill>
                        <a:srgbClr val="5f6568"/>
                      </a:solidFill>
                    </a:lnT>
                    <a:noFill/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3100" spc="-1" strike="noStrike">
                          <a:solidFill>
                            <a:srgbClr val="771d76"/>
                          </a:solidFill>
                          <a:latin typeface="Avenir Next Medium"/>
                          <a:ea typeface="Avenir Next Medium"/>
                        </a:rPr>
                        <a:t>d</a:t>
                      </a:r>
                      <a:endParaRPr b="0" lang="pt-BR" sz="3100" spc="-1" strike="noStrike">
                        <a:latin typeface="Arial"/>
                      </a:endParaRPr>
                    </a:p>
                  </a:txBody>
                  <a:tcPr marL="50760" marR="50760">
                    <a:lnT w="25200">
                      <a:solidFill>
                        <a:srgbClr val="5f6568"/>
                      </a:solidFill>
                    </a:lnT>
                    <a:noFill/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3100" spc="-1" strike="noStrike">
                          <a:solidFill>
                            <a:srgbClr val="771d76"/>
                          </a:solidFill>
                          <a:latin typeface="DIN Condensed Bold"/>
                          <a:ea typeface="DIN Condensed Bold"/>
                        </a:rPr>
                        <a:t>e</a:t>
                      </a:r>
                      <a:endParaRPr b="0" lang="pt-BR" sz="3100" spc="-1" strike="noStrike">
                        <a:latin typeface="Arial"/>
                      </a:endParaRPr>
                    </a:p>
                  </a:txBody>
                  <a:tcPr marL="50760" marR="50760">
                    <a:lnT w="25200">
                      <a:solidFill>
                        <a:srgbClr val="5f6568"/>
                      </a:solidFill>
                    </a:lnT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CustomShape 1"/>
          <p:cNvSpPr/>
          <p:nvPr/>
        </p:nvSpPr>
        <p:spPr>
          <a:xfrm>
            <a:off x="406440" y="3554280"/>
            <a:ext cx="12191760" cy="5911920"/>
          </a:xfrm>
          <a:prstGeom prst="rect">
            <a:avLst/>
          </a:prstGeom>
          <a:solidFill>
            <a:srgbClr val="fff7c3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rmAutofit/>
          </a:bodyPr>
          <a:p>
            <a:pPr marL="660240" indent="-659880">
              <a:lnSpc>
                <a:spcPct val="100000"/>
              </a:lnSpc>
              <a:spcBef>
                <a:spcPts val="2801"/>
              </a:spcBef>
              <a:buClr>
                <a:srgbClr val="222222"/>
              </a:buClr>
              <a:buFont typeface="StarSymbol"/>
              <a:buAutoNum type="arabicPeriod"/>
            </a:pPr>
            <a:r>
              <a:rPr b="0" lang="pt-BR" sz="31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V = 0, δ = +∞</a:t>
            </a:r>
            <a:endParaRPr b="0" lang="pt-BR" sz="3100" spc="-1" strike="noStrike">
              <a:latin typeface="Arial"/>
            </a:endParaRPr>
          </a:p>
          <a:p>
            <a:pPr marL="660240" indent="-659880">
              <a:lnSpc>
                <a:spcPct val="100000"/>
              </a:lnSpc>
              <a:spcBef>
                <a:spcPts val="2801"/>
              </a:spcBef>
              <a:buClr>
                <a:srgbClr val="222222"/>
              </a:buClr>
              <a:buFont typeface="StarSymbol"/>
              <a:buAutoNum type="arabicPeriod"/>
            </a:pPr>
            <a:r>
              <a:rPr b="0" lang="pt-BR" sz="31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Enquanto δ ≥ ε(1-𝛄)/𝛄:</a:t>
            </a:r>
            <a:endParaRPr b="0" lang="pt-BR" sz="3100" spc="-1" strike="noStrike">
              <a:latin typeface="Arial"/>
            </a:endParaRPr>
          </a:p>
          <a:p>
            <a:pPr lvl="1" marL="1320840" indent="-659880">
              <a:lnSpc>
                <a:spcPct val="120000"/>
              </a:lnSpc>
              <a:spcBef>
                <a:spcPts val="2801"/>
              </a:spcBef>
              <a:buClr>
                <a:srgbClr val="838787"/>
              </a:buClr>
              <a:buFont typeface="StarSymbol"/>
              <a:buAutoNum type="arabicPeriod"/>
            </a:pPr>
            <a:r>
              <a:rPr b="0" lang="pt-BR" sz="31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 </a:t>
            </a:r>
            <a:r>
              <a:rPr b="0" lang="pt-BR" sz="31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Para todo estado s:</a:t>
            </a:r>
            <a:endParaRPr b="0" lang="pt-BR" sz="3100" spc="-1" strike="noStrike">
              <a:latin typeface="Arial"/>
            </a:endParaRPr>
          </a:p>
          <a:p>
            <a:pPr lvl="2" marL="1981080" indent="-659880">
              <a:lnSpc>
                <a:spcPct val="150000"/>
              </a:lnSpc>
              <a:spcBef>
                <a:spcPts val="2801"/>
              </a:spcBef>
              <a:buClr>
                <a:srgbClr val="838787"/>
              </a:buClr>
              <a:buFont typeface="StarSymbol"/>
              <a:buAutoNum type="arabicPeriod"/>
            </a:pPr>
            <a:r>
              <a:rPr b="0" lang="pt-BR" sz="31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 </a:t>
            </a:r>
            <a:endParaRPr b="0" lang="pt-BR" sz="3100" spc="-1" strike="noStrike">
              <a:latin typeface="Arial"/>
            </a:endParaRPr>
          </a:p>
          <a:p>
            <a:pPr lvl="2" marL="1981080" indent="-659880">
              <a:lnSpc>
                <a:spcPct val="150000"/>
              </a:lnSpc>
              <a:spcBef>
                <a:spcPts val="2801"/>
              </a:spcBef>
              <a:buClr>
                <a:srgbClr val="838787"/>
              </a:buClr>
              <a:buFont typeface="StarSymbol"/>
              <a:buAutoNum type="arabicPeriod"/>
            </a:pPr>
            <a:r>
              <a:rPr b="0" lang="pt-BR" sz="31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 </a:t>
            </a:r>
            <a:endParaRPr b="0" lang="pt-BR" sz="3100" spc="-1" strike="noStrike">
              <a:latin typeface="Arial"/>
            </a:endParaRPr>
          </a:p>
          <a:p>
            <a:pPr lvl="2" marL="1981080" indent="-659880">
              <a:lnSpc>
                <a:spcPct val="150000"/>
              </a:lnSpc>
              <a:spcBef>
                <a:spcPts val="2801"/>
              </a:spcBef>
              <a:buClr>
                <a:srgbClr val="838787"/>
              </a:buClr>
              <a:buFont typeface="StarSymbol"/>
              <a:buAutoNum type="arabicPeriod"/>
            </a:pPr>
            <a:r>
              <a:rPr b="0" lang="pt-BR" sz="31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 </a:t>
            </a:r>
            <a:endParaRPr b="0" lang="pt-BR" sz="3100" spc="-1" strike="noStrike">
              <a:latin typeface="Arial"/>
            </a:endParaRPr>
          </a:p>
        </p:txBody>
      </p:sp>
      <p:sp>
        <p:nvSpPr>
          <p:cNvPr id="1398" name="TextShape 2"/>
          <p:cNvSpPr txBox="1"/>
          <p:nvPr/>
        </p:nvSpPr>
        <p:spPr>
          <a:xfrm>
            <a:off x="406440" y="1905120"/>
            <a:ext cx="12191760" cy="13701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Dada uma política 𝛑, podemos computar seu valor realizando “Iteração de valor” sem otimização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399" name="TextShape 3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avaliação de política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pic>
        <p:nvPicPr>
          <p:cNvPr id="1400" name="V(s)_=_R(s,_pi(s.pdf" descr="V(s)_=_R(s,_pi(s.pdf"/>
          <p:cNvPicPr/>
          <p:nvPr/>
        </p:nvPicPr>
        <p:blipFill>
          <a:blip r:embed="rId1"/>
          <a:stretch/>
        </p:blipFill>
        <p:spPr>
          <a:xfrm>
            <a:off x="2427840" y="7540200"/>
            <a:ext cx="8673840" cy="943920"/>
          </a:xfrm>
          <a:prstGeom prst="rect">
            <a:avLst/>
          </a:prstGeom>
          <a:ln w="12600">
            <a:noFill/>
          </a:ln>
        </p:spPr>
      </p:pic>
      <p:pic>
        <p:nvPicPr>
          <p:cNvPr id="1401" name="Image" descr="Image"/>
          <p:cNvPicPr/>
          <p:nvPr/>
        </p:nvPicPr>
        <p:blipFill>
          <a:blip r:embed="rId2"/>
          <a:stretch/>
        </p:blipFill>
        <p:spPr>
          <a:xfrm>
            <a:off x="2427840" y="6474960"/>
            <a:ext cx="1726920" cy="444240"/>
          </a:xfrm>
          <a:prstGeom prst="rect">
            <a:avLst/>
          </a:prstGeom>
          <a:ln w="12600">
            <a:noFill/>
          </a:ln>
        </p:spPr>
      </p:pic>
      <p:pic>
        <p:nvPicPr>
          <p:cNvPr id="1402" name="Image" descr="Image"/>
          <p:cNvPicPr/>
          <p:nvPr/>
        </p:nvPicPr>
        <p:blipFill>
          <a:blip r:embed="rId3"/>
          <a:stretch/>
        </p:blipFill>
        <p:spPr>
          <a:xfrm>
            <a:off x="2427840" y="8768880"/>
            <a:ext cx="4203360" cy="444240"/>
          </a:xfrm>
          <a:prstGeom prst="rect">
            <a:avLst/>
          </a:prstGeom>
          <a:ln w="12600">
            <a:noFill/>
          </a:ln>
        </p:spPr>
      </p:pic>
      <p:sp>
        <p:nvSpPr>
          <p:cNvPr id="1403" name="CustomShape 4"/>
          <p:cNvSpPr/>
          <p:nvPr/>
        </p:nvSpPr>
        <p:spPr>
          <a:xfrm>
            <a:off x="8868240" y="3819240"/>
            <a:ext cx="3479400" cy="16254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Complexidade: O(n</a:t>
            </a:r>
            <a:r>
              <a:rPr b="0" lang="pt-BR" sz="2000" spc="-1" strike="noStrike" baseline="31000">
                <a:solidFill>
                  <a:srgbClr val="e42832"/>
                </a:solidFill>
                <a:latin typeface="Avenir Next Medium"/>
                <a:ea typeface="Avenir Next Medium"/>
              </a:rPr>
              <a:t>2</a:t>
            </a: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)</a:t>
            </a:r>
            <a:endParaRPr b="0" lang="pt-BR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melhor que resolver sistema de equações lineares</a:t>
            </a:r>
            <a:endParaRPr b="0" lang="pt-BR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0" dur="indefinite" restart="never" nodeType="tmRoot">
          <p:childTnLst>
            <p:seq>
              <p:cTn id="231" dur="indefinite" nodeType="mainSeq">
                <p:childTnLst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nodeType="click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5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7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TextShape 1"/>
          <p:cNvSpPr txBox="1"/>
          <p:nvPr/>
        </p:nvSpPr>
        <p:spPr>
          <a:xfrm>
            <a:off x="406440" y="1905120"/>
            <a:ext cx="12191760" cy="74257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Utilidade esperada (descontada) começando no estado s e agindo de acordo com política 𝛑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 lvl="1" marL="88884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V</a:t>
            </a:r>
            <a:r>
              <a:rPr b="0" lang="pt-BR" sz="34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𝛑</a:t>
            </a: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(s) = E</a:t>
            </a:r>
            <a:r>
              <a:rPr b="0" lang="pt-BR" sz="34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𝛑</a:t>
            </a: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(R</a:t>
            </a:r>
            <a:r>
              <a:rPr b="0" lang="pt-BR" sz="34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0</a:t>
            </a: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 + 𝛄R</a:t>
            </a:r>
            <a:r>
              <a:rPr b="0" lang="pt-BR" sz="34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1</a:t>
            </a: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 + 𝛄</a:t>
            </a:r>
            <a:r>
              <a:rPr b="0" lang="pt-BR" sz="3400" spc="-1" strike="noStrike" baseline="31000">
                <a:solidFill>
                  <a:srgbClr val="e42832"/>
                </a:solidFill>
                <a:latin typeface="Avenir Next Medium"/>
                <a:ea typeface="Avenir Next Medium"/>
              </a:rPr>
              <a:t>2</a:t>
            </a: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R</a:t>
            </a:r>
            <a:r>
              <a:rPr b="0" lang="pt-BR" sz="34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2 </a:t>
            </a: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+ … | S</a:t>
            </a:r>
            <a:r>
              <a:rPr b="0" lang="pt-BR" sz="34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0</a:t>
            </a: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=s )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34a5da"/>
                </a:solidFill>
                <a:latin typeface="Avenir Next Medium"/>
                <a:ea typeface="Avenir Next Medium"/>
              </a:rPr>
              <a:t>Valor ótimo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: Função valor para política ótima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 lvl="1" marL="88884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V*(s) = max</a:t>
            </a:r>
            <a:r>
              <a:rPr b="0" lang="pt-BR" sz="34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𝛑</a:t>
            </a: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 V</a:t>
            </a:r>
            <a:r>
              <a:rPr b="0" lang="pt-BR" sz="34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𝛑</a:t>
            </a: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(s)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 lvl="1" marL="88884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34a5da"/>
                </a:solidFill>
                <a:latin typeface="Avenir Next Medium"/>
                <a:ea typeface="Avenir Next Medium"/>
              </a:rPr>
              <a:t>Computada por busca Expectimax com árvore infinita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Política ótima:  𝛑*(s) = ação ótima em s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405" name="TextShape 2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revisão: função valor de estado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7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CustomShape 1"/>
          <p:cNvSpPr/>
          <p:nvPr/>
        </p:nvSpPr>
        <p:spPr>
          <a:xfrm>
            <a:off x="9080640" y="8511120"/>
            <a:ext cx="295920" cy="719640"/>
          </a:xfrm>
          <a:custGeom>
            <a:avLst/>
            <a:gdLst/>
            <a:ahLst/>
            <a:rect l="l" t="t" r="r" b="b"/>
            <a:pathLst>
              <a:path w="18496" h="21600">
                <a:moveTo>
                  <a:pt x="7948" y="0"/>
                </a:moveTo>
                <a:cubicBezTo>
                  <a:pt x="4116" y="1042"/>
                  <a:pt x="-1302" y="6845"/>
                  <a:pt x="283" y="8739"/>
                </a:cubicBezTo>
                <a:cubicBezTo>
                  <a:pt x="1868" y="10634"/>
                  <a:pt x="15637" y="9936"/>
                  <a:pt x="17459" y="11368"/>
                </a:cubicBezTo>
                <a:cubicBezTo>
                  <a:pt x="19281" y="12801"/>
                  <a:pt x="11095" y="15632"/>
                  <a:pt x="11213" y="17337"/>
                </a:cubicBezTo>
                <a:cubicBezTo>
                  <a:pt x="11332" y="19042"/>
                  <a:pt x="20298" y="20321"/>
                  <a:pt x="18169" y="21600"/>
                </a:cubicBezTo>
              </a:path>
            </a:pathLst>
          </a:custGeom>
          <a:noFill/>
          <a:ln cap="rnd" w="25560">
            <a:solidFill>
              <a:srgbClr val="000000"/>
            </a:solidFill>
            <a:prstDash val="sysDot"/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07" name="TextShape 2"/>
          <p:cNvSpPr txBox="1"/>
          <p:nvPr/>
        </p:nvSpPr>
        <p:spPr>
          <a:xfrm>
            <a:off x="406440" y="2793960"/>
            <a:ext cx="7536240" cy="58654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9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Q*(s,a)</a:t>
            </a:r>
            <a:r>
              <a:rPr b="0" lang="pt-BR" sz="29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: Utilidade esperada de tomar ação </a:t>
            </a:r>
            <a:r>
              <a:rPr b="0" lang="pt-BR" sz="29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a</a:t>
            </a:r>
            <a:r>
              <a:rPr b="0" lang="pt-BR" sz="29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em estado </a:t>
            </a:r>
            <a:r>
              <a:rPr b="0" lang="pt-BR" sz="29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s</a:t>
            </a:r>
            <a:r>
              <a:rPr b="0" lang="pt-BR" sz="29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e continuar de acordo com política ótima</a:t>
            </a:r>
            <a:endParaRPr b="0" lang="pt-BR" sz="2900" spc="-1" strike="noStrike">
              <a:solidFill>
                <a:srgbClr val="a6aaa9"/>
              </a:solidFill>
              <a:latin typeface="Avenir Next Medium"/>
            </a:endParaRPr>
          </a:p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9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Q*(s,a) =  R(s,a) + 𝛄E(V*(s’)|s,a)</a:t>
            </a:r>
            <a:endParaRPr b="0" lang="pt-BR" sz="2900" spc="-1" strike="noStrike">
              <a:solidFill>
                <a:srgbClr val="a6aaa9"/>
              </a:solidFill>
              <a:latin typeface="Avenir Next Medium"/>
            </a:endParaRPr>
          </a:p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9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V*(s) = max</a:t>
            </a:r>
            <a:r>
              <a:rPr b="0" lang="pt-BR" sz="2900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a</a:t>
            </a:r>
            <a:r>
              <a:rPr b="0" lang="pt-BR" sz="29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Q*(s,a)</a:t>
            </a:r>
            <a:endParaRPr b="0" lang="pt-BR" sz="2900" spc="-1" strike="noStrike">
              <a:solidFill>
                <a:srgbClr val="a6aaa9"/>
              </a:solidFill>
              <a:latin typeface="Avenir Next Medium"/>
            </a:endParaRPr>
          </a:p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9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Valor ótimo V*(s) calcula heurística perfeita para estado s em árvore de busca</a:t>
            </a:r>
            <a:endParaRPr b="0" lang="pt-BR" sz="29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408" name="TextShape 3"/>
          <p:cNvSpPr txBox="1"/>
          <p:nvPr/>
        </p:nvSpPr>
        <p:spPr>
          <a:xfrm>
            <a:off x="406440" y="673200"/>
            <a:ext cx="7425000" cy="70344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100"/>
              </a:spcBef>
            </a:pPr>
            <a:r>
              <a:rPr b="0" lang="pt-BR" sz="468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revisão: Função Q-valor</a:t>
            </a:r>
            <a:endParaRPr b="0" lang="pt-BR" sz="4680" spc="-1" strike="noStrike">
              <a:solidFill>
                <a:srgbClr val="838787"/>
              </a:solidFill>
              <a:latin typeface="Avenir Next Medium"/>
            </a:endParaRPr>
          </a:p>
        </p:txBody>
      </p:sp>
      <p:graphicFrame>
        <p:nvGraphicFramePr>
          <p:cNvPr id="1409" name="Table 4"/>
          <p:cNvGraphicFramePr/>
          <p:nvPr/>
        </p:nvGraphicFramePr>
        <p:xfrm>
          <a:off x="8217360" y="613080"/>
          <a:ext cx="4212360" cy="1112760"/>
        </p:xfrm>
        <a:graphic>
          <a:graphicData uri="http://schemas.openxmlformats.org/drawingml/2006/table">
            <a:tbl>
              <a:tblPr/>
              <a:tblGrid>
                <a:gridCol w="842400"/>
                <a:gridCol w="842400"/>
                <a:gridCol w="842400"/>
                <a:gridCol w="842400"/>
                <a:gridCol w="842760"/>
              </a:tblGrid>
              <a:tr h="55656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9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10</a:t>
                      </a:r>
                      <a:endParaRPr b="0" lang="pt-BR" sz="29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9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9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9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9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9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9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9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1</a:t>
                      </a:r>
                      <a:endParaRPr b="0" lang="pt-BR" sz="29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5656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3100" spc="-1" strike="noStrike">
                          <a:solidFill>
                            <a:srgbClr val="771d76"/>
                          </a:solidFill>
                          <a:latin typeface="DIN Condensed Bold"/>
                          <a:ea typeface="DIN Condensed Bold"/>
                        </a:rPr>
                        <a:t>a</a:t>
                      </a:r>
                      <a:endParaRPr b="0" lang="pt-BR" sz="3100" spc="-1" strike="noStrike">
                        <a:latin typeface="Arial"/>
                      </a:endParaRPr>
                    </a:p>
                  </a:txBody>
                  <a:tcPr marL="50760" marR="50760">
                    <a:lnT w="25200">
                      <a:solidFill>
                        <a:srgbClr val="5f6568"/>
                      </a:solidFill>
                    </a:lnT>
                    <a:noFill/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3100" spc="-1" strike="noStrike">
                          <a:solidFill>
                            <a:srgbClr val="771d76"/>
                          </a:solidFill>
                          <a:latin typeface="Avenir Next Medium"/>
                          <a:ea typeface="Avenir Next Medium"/>
                        </a:rPr>
                        <a:t>b</a:t>
                      </a:r>
                      <a:endParaRPr b="0" lang="pt-BR" sz="3100" spc="-1" strike="noStrike">
                        <a:latin typeface="Arial"/>
                      </a:endParaRPr>
                    </a:p>
                  </a:txBody>
                  <a:tcPr marL="50760" marR="50760">
                    <a:lnT w="25200">
                      <a:solidFill>
                        <a:srgbClr val="5f6568"/>
                      </a:solidFill>
                    </a:lnT>
                    <a:noFill/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3100" spc="-1" strike="noStrike">
                          <a:solidFill>
                            <a:srgbClr val="771d76"/>
                          </a:solidFill>
                          <a:latin typeface="Avenir Next Medium"/>
                          <a:ea typeface="Avenir Next Medium"/>
                        </a:rPr>
                        <a:t>c</a:t>
                      </a:r>
                      <a:endParaRPr b="0" lang="pt-BR" sz="3100" spc="-1" strike="noStrike">
                        <a:latin typeface="Arial"/>
                      </a:endParaRPr>
                    </a:p>
                  </a:txBody>
                  <a:tcPr marL="50760" marR="50760">
                    <a:lnT w="25200">
                      <a:solidFill>
                        <a:srgbClr val="5f6568"/>
                      </a:solidFill>
                    </a:lnT>
                    <a:noFill/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3100" spc="-1" strike="noStrike">
                          <a:solidFill>
                            <a:srgbClr val="771d76"/>
                          </a:solidFill>
                          <a:latin typeface="Avenir Next Medium"/>
                          <a:ea typeface="Avenir Next Medium"/>
                        </a:rPr>
                        <a:t>d</a:t>
                      </a:r>
                      <a:endParaRPr b="0" lang="pt-BR" sz="3100" spc="-1" strike="noStrike">
                        <a:latin typeface="Arial"/>
                      </a:endParaRPr>
                    </a:p>
                  </a:txBody>
                  <a:tcPr marL="50760" marR="50760">
                    <a:lnT w="25200">
                      <a:solidFill>
                        <a:srgbClr val="5f6568"/>
                      </a:solidFill>
                    </a:lnT>
                    <a:noFill/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3100" spc="-1" strike="noStrike">
                          <a:solidFill>
                            <a:srgbClr val="771d76"/>
                          </a:solidFill>
                          <a:latin typeface="DIN Condensed Bold"/>
                          <a:ea typeface="DIN Condensed Bold"/>
                        </a:rPr>
                        <a:t>e</a:t>
                      </a:r>
                      <a:endParaRPr b="0" lang="pt-BR" sz="3100" spc="-1" strike="noStrike">
                        <a:latin typeface="Arial"/>
                      </a:endParaRPr>
                    </a:p>
                  </a:txBody>
                  <a:tcPr marL="50760" marR="50760">
                    <a:lnT w="25200">
                      <a:solidFill>
                        <a:srgbClr val="5f6568"/>
                      </a:solidFill>
                    </a:lnT>
                    <a:noFill/>
                  </a:tcPr>
                </a:tc>
              </a:tr>
            </a:tbl>
          </a:graphicData>
        </a:graphic>
      </p:graphicFrame>
      <p:sp>
        <p:nvSpPr>
          <p:cNvPr id="1410" name="CustomShape 5"/>
          <p:cNvSpPr/>
          <p:nvPr/>
        </p:nvSpPr>
        <p:spPr>
          <a:xfrm>
            <a:off x="9513720" y="386280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11" name="CustomShape 6"/>
          <p:cNvSpPr/>
          <p:nvPr/>
        </p:nvSpPr>
        <p:spPr>
          <a:xfrm>
            <a:off x="10577520" y="3293640"/>
            <a:ext cx="901080" cy="731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12" name="CustomShape 7"/>
          <p:cNvSpPr/>
          <p:nvPr/>
        </p:nvSpPr>
        <p:spPr>
          <a:xfrm flipH="1">
            <a:off x="9675720" y="3293640"/>
            <a:ext cx="901080" cy="731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>
                <a:hueOff val="104794"/>
                <a:lumOff val="-8431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13" name="CustomShape 8"/>
          <p:cNvSpPr/>
          <p:nvPr/>
        </p:nvSpPr>
        <p:spPr>
          <a:xfrm>
            <a:off x="10304280" y="300204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414" name="CustomShape 9"/>
          <p:cNvSpPr/>
          <p:nvPr/>
        </p:nvSpPr>
        <p:spPr>
          <a:xfrm>
            <a:off x="10714680" y="2991600"/>
            <a:ext cx="26424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d</a:t>
            </a:r>
            <a:endParaRPr b="0" lang="pt-BR" sz="2000" spc="-1" strike="noStrike">
              <a:latin typeface="Arial"/>
            </a:endParaRPr>
          </a:p>
        </p:txBody>
      </p:sp>
      <p:grpSp>
        <p:nvGrpSpPr>
          <p:cNvPr id="1415" name="Group 10"/>
          <p:cNvGrpSpPr/>
          <p:nvPr/>
        </p:nvGrpSpPr>
        <p:grpSpPr>
          <a:xfrm>
            <a:off x="11643840" y="6134040"/>
            <a:ext cx="1523880" cy="1472760"/>
            <a:chOff x="11643840" y="6134040"/>
            <a:chExt cx="1523880" cy="1472760"/>
          </a:xfrm>
        </p:grpSpPr>
        <p:sp>
          <p:nvSpPr>
            <p:cNvPr id="1416" name="CustomShape 11"/>
            <p:cNvSpPr/>
            <p:nvPr/>
          </p:nvSpPr>
          <p:spPr>
            <a:xfrm>
              <a:off x="11643840" y="6134040"/>
              <a:ext cx="507600" cy="406080"/>
            </a:xfrm>
            <a:prstGeom prst="rect">
              <a:avLst/>
            </a:prstGeom>
            <a:solidFill>
              <a:schemeClr val="accent4">
                <a:hueOff val="414058"/>
                <a:satOff val="2144"/>
                <a:lumOff val="10379"/>
              </a:schemeClr>
            </a:solidFill>
            <a:ln w="1908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17" name="Line 12"/>
            <p:cNvSpPr/>
            <p:nvPr/>
          </p:nvSpPr>
          <p:spPr>
            <a:xfrm>
              <a:off x="11897640" y="6336720"/>
              <a:ext cx="1270080" cy="1270080"/>
            </a:xfrm>
            <a:prstGeom prst="line">
              <a:avLst/>
            </a:prstGeom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anchor="ctr" anchorCtr="1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pt-BR" sz="1800" spc="-1" strike="noStrike">
                  <a:solidFill>
                    <a:srgbClr val="000000"/>
                  </a:solidFill>
                  <a:latin typeface="Arial"/>
                  <a:ea typeface="Arial"/>
                </a:rPr>
                <a:t>𝛄</a:t>
              </a:r>
              <a:endParaRPr b="0" lang="pt-BR" sz="1800" spc="-1" strike="noStrike">
                <a:latin typeface="Arial"/>
              </a:endParaRPr>
            </a:p>
          </p:txBody>
        </p:sp>
      </p:grpSp>
      <p:sp>
        <p:nvSpPr>
          <p:cNvPr id="1418" name="CustomShape 13"/>
          <p:cNvSpPr/>
          <p:nvPr/>
        </p:nvSpPr>
        <p:spPr>
          <a:xfrm>
            <a:off x="9810000" y="3422160"/>
            <a:ext cx="316080" cy="4057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←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419" name="CustomShape 14"/>
          <p:cNvSpPr/>
          <p:nvPr/>
        </p:nvSpPr>
        <p:spPr>
          <a:xfrm>
            <a:off x="11023560" y="3422160"/>
            <a:ext cx="316080" cy="4057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→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420" name="CustomShape 15"/>
          <p:cNvSpPr/>
          <p:nvPr/>
        </p:nvSpPr>
        <p:spPr>
          <a:xfrm>
            <a:off x="11316240" y="386280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21" name="CustomShape 16"/>
          <p:cNvSpPr/>
          <p:nvPr/>
        </p:nvSpPr>
        <p:spPr>
          <a:xfrm flipV="1">
            <a:off x="11478960" y="4025160"/>
            <a:ext cx="360" cy="87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/>
            </a:solidFill>
            <a:miter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22" name="CustomShape 17"/>
          <p:cNvSpPr/>
          <p:nvPr/>
        </p:nvSpPr>
        <p:spPr>
          <a:xfrm>
            <a:off x="11205720" y="460584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423" name="CustomShape 18"/>
          <p:cNvSpPr/>
          <p:nvPr/>
        </p:nvSpPr>
        <p:spPr>
          <a:xfrm flipH="1" flipV="1">
            <a:off x="11478240" y="4896720"/>
            <a:ext cx="418680" cy="801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222222"/>
            </a:solidFill>
            <a:miter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24" name="CustomShape 19"/>
          <p:cNvSpPr/>
          <p:nvPr/>
        </p:nvSpPr>
        <p:spPr>
          <a:xfrm>
            <a:off x="11653560" y="5011560"/>
            <a:ext cx="56448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sair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425" name="CustomShape 20"/>
          <p:cNvSpPr/>
          <p:nvPr/>
        </p:nvSpPr>
        <p:spPr>
          <a:xfrm>
            <a:off x="10872000" y="553644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26" name="CustomShape 21"/>
          <p:cNvSpPr/>
          <p:nvPr/>
        </p:nvSpPr>
        <p:spPr>
          <a:xfrm flipV="1">
            <a:off x="11034720" y="4896720"/>
            <a:ext cx="443880" cy="801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/>
            </a:solidFill>
            <a:miter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27" name="CustomShape 22"/>
          <p:cNvSpPr/>
          <p:nvPr/>
        </p:nvSpPr>
        <p:spPr>
          <a:xfrm flipH="1">
            <a:off x="9550440" y="6996240"/>
            <a:ext cx="360" cy="844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28" name="CustomShape 23"/>
          <p:cNvSpPr/>
          <p:nvPr/>
        </p:nvSpPr>
        <p:spPr>
          <a:xfrm>
            <a:off x="11666160" y="4591080"/>
            <a:ext cx="25956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e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429" name="CustomShape 24"/>
          <p:cNvSpPr/>
          <p:nvPr/>
        </p:nvSpPr>
        <p:spPr>
          <a:xfrm>
            <a:off x="9402840" y="460584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430" name="CustomShape 25"/>
          <p:cNvSpPr/>
          <p:nvPr/>
        </p:nvSpPr>
        <p:spPr>
          <a:xfrm flipV="1">
            <a:off x="9200520" y="4896720"/>
            <a:ext cx="475560" cy="723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/>
            </a:solidFill>
            <a:miter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31" name="CustomShape 26"/>
          <p:cNvSpPr/>
          <p:nvPr/>
        </p:nvSpPr>
        <p:spPr>
          <a:xfrm flipH="1" flipV="1">
            <a:off x="9675720" y="4025160"/>
            <a:ext cx="360" cy="87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/>
            </a:solidFill>
            <a:miter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32" name="CustomShape 27"/>
          <p:cNvSpPr/>
          <p:nvPr/>
        </p:nvSpPr>
        <p:spPr>
          <a:xfrm>
            <a:off x="9245160" y="4603680"/>
            <a:ext cx="24120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c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433" name="CustomShape 28"/>
          <p:cNvSpPr/>
          <p:nvPr/>
        </p:nvSpPr>
        <p:spPr>
          <a:xfrm>
            <a:off x="9038160" y="545868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34" name="CustomShape 29"/>
          <p:cNvSpPr/>
          <p:nvPr/>
        </p:nvSpPr>
        <p:spPr>
          <a:xfrm flipV="1">
            <a:off x="8763840" y="6415560"/>
            <a:ext cx="436320" cy="58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/>
            </a:solidFill>
            <a:miter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35" name="CustomShape 30"/>
          <p:cNvSpPr/>
          <p:nvPr/>
        </p:nvSpPr>
        <p:spPr>
          <a:xfrm flipH="1" flipV="1">
            <a:off x="9199800" y="5621400"/>
            <a:ext cx="360" cy="794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/>
            </a:solidFill>
            <a:miter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36" name="CustomShape 31"/>
          <p:cNvSpPr/>
          <p:nvPr/>
        </p:nvSpPr>
        <p:spPr>
          <a:xfrm>
            <a:off x="8110800" y="825084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37" name="CustomShape 32"/>
          <p:cNvSpPr/>
          <p:nvPr/>
        </p:nvSpPr>
        <p:spPr>
          <a:xfrm>
            <a:off x="9388800" y="683388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38" name="CustomShape 33"/>
          <p:cNvSpPr/>
          <p:nvPr/>
        </p:nvSpPr>
        <p:spPr>
          <a:xfrm>
            <a:off x="8601120" y="683388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39" name="CustomShape 34"/>
          <p:cNvSpPr/>
          <p:nvPr/>
        </p:nvSpPr>
        <p:spPr>
          <a:xfrm>
            <a:off x="9834480" y="612396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440" name="CustomShape 35"/>
          <p:cNvSpPr/>
          <p:nvPr/>
        </p:nvSpPr>
        <p:spPr>
          <a:xfrm>
            <a:off x="8927280" y="612396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441" name="CustomShape 36"/>
          <p:cNvSpPr/>
          <p:nvPr/>
        </p:nvSpPr>
        <p:spPr>
          <a:xfrm>
            <a:off x="8490240" y="754956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442" name="CustomShape 37"/>
          <p:cNvSpPr/>
          <p:nvPr/>
        </p:nvSpPr>
        <p:spPr>
          <a:xfrm>
            <a:off x="8783640" y="6133320"/>
            <a:ext cx="26424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b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443" name="CustomShape 38"/>
          <p:cNvSpPr/>
          <p:nvPr/>
        </p:nvSpPr>
        <p:spPr>
          <a:xfrm flipV="1">
            <a:off x="8763840" y="6996240"/>
            <a:ext cx="360" cy="844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/>
            </a:solidFill>
            <a:miter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44" name="CustomShape 39"/>
          <p:cNvSpPr/>
          <p:nvPr/>
        </p:nvSpPr>
        <p:spPr>
          <a:xfrm>
            <a:off x="8309880" y="7563960"/>
            <a:ext cx="25668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445" name="CustomShape 40"/>
          <p:cNvSpPr/>
          <p:nvPr/>
        </p:nvSpPr>
        <p:spPr>
          <a:xfrm flipV="1">
            <a:off x="8273520" y="7840440"/>
            <a:ext cx="489960" cy="572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222222"/>
            </a:solidFill>
            <a:miter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446" name="Group 41"/>
          <p:cNvGrpSpPr/>
          <p:nvPr/>
        </p:nvGrpSpPr>
        <p:grpSpPr>
          <a:xfrm>
            <a:off x="8019360" y="8850960"/>
            <a:ext cx="1523880" cy="1473120"/>
            <a:chOff x="8019360" y="8850960"/>
            <a:chExt cx="1523880" cy="1473120"/>
          </a:xfrm>
        </p:grpSpPr>
        <p:sp>
          <p:nvSpPr>
            <p:cNvPr id="1447" name="CustomShape 42"/>
            <p:cNvSpPr/>
            <p:nvPr/>
          </p:nvSpPr>
          <p:spPr>
            <a:xfrm>
              <a:off x="8019360" y="8850960"/>
              <a:ext cx="507600" cy="406080"/>
            </a:xfrm>
            <a:prstGeom prst="rect">
              <a:avLst/>
            </a:prstGeom>
            <a:solidFill>
              <a:schemeClr val="accent4">
                <a:hueOff val="414058"/>
                <a:satOff val="2144"/>
                <a:lumOff val="10379"/>
              </a:schemeClr>
            </a:solidFill>
            <a:ln w="1908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48" name="Line 43"/>
            <p:cNvSpPr/>
            <p:nvPr/>
          </p:nvSpPr>
          <p:spPr>
            <a:xfrm>
              <a:off x="8273160" y="9054000"/>
              <a:ext cx="1270080" cy="1270080"/>
            </a:xfrm>
            <a:prstGeom prst="line">
              <a:avLst/>
            </a:prstGeom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anchor="ctr" anchorCtr="1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pt-BR" sz="1800" spc="-1" strike="noStrike">
                  <a:solidFill>
                    <a:srgbClr val="000000"/>
                  </a:solidFill>
                  <a:latin typeface="Arial"/>
                  <a:ea typeface="Arial"/>
                </a:rPr>
                <a:t>10𝛄</a:t>
              </a:r>
              <a:r>
                <a:rPr b="0" lang="pt-BR" sz="1800" spc="-1" strike="noStrike" baseline="31000">
                  <a:solidFill>
                    <a:srgbClr val="000000"/>
                  </a:solidFill>
                  <a:latin typeface="Arial"/>
                  <a:ea typeface="Arial"/>
                </a:rPr>
                <a:t>4</a:t>
              </a:r>
              <a:endParaRPr b="0" lang="pt-BR" sz="1800" spc="-1" strike="noStrike">
                <a:latin typeface="Arial"/>
              </a:endParaRPr>
            </a:p>
          </p:txBody>
        </p:sp>
      </p:grpSp>
      <p:sp>
        <p:nvSpPr>
          <p:cNvPr id="1449" name="CustomShape 44"/>
          <p:cNvSpPr/>
          <p:nvPr/>
        </p:nvSpPr>
        <p:spPr>
          <a:xfrm>
            <a:off x="8273520" y="8588520"/>
            <a:ext cx="360" cy="24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noFill/>
          <a:ln w="25560">
            <a:solidFill>
              <a:srgbClr val="222222"/>
            </a:solidFill>
            <a:miter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50" name="CustomShape 45"/>
          <p:cNvSpPr/>
          <p:nvPr/>
        </p:nvSpPr>
        <p:spPr>
          <a:xfrm>
            <a:off x="8763840" y="7841160"/>
            <a:ext cx="348120" cy="572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51" name="CustomShape 46"/>
          <p:cNvSpPr/>
          <p:nvPr/>
        </p:nvSpPr>
        <p:spPr>
          <a:xfrm>
            <a:off x="9200520" y="6415560"/>
            <a:ext cx="350280" cy="58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52" name="CustomShape 47"/>
          <p:cNvSpPr/>
          <p:nvPr/>
        </p:nvSpPr>
        <p:spPr>
          <a:xfrm>
            <a:off x="9676440" y="4897440"/>
            <a:ext cx="431280" cy="72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53" name="CustomShape 48"/>
          <p:cNvSpPr/>
          <p:nvPr/>
        </p:nvSpPr>
        <p:spPr>
          <a:xfrm>
            <a:off x="8949960" y="825084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54" name="CustomShape 49"/>
          <p:cNvSpPr/>
          <p:nvPr/>
        </p:nvSpPr>
        <p:spPr>
          <a:xfrm>
            <a:off x="9945360" y="546048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55" name="CustomShape 50"/>
          <p:cNvSpPr/>
          <p:nvPr/>
        </p:nvSpPr>
        <p:spPr>
          <a:xfrm flipH="1">
            <a:off x="10107000" y="5622840"/>
            <a:ext cx="360" cy="792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56" name="CustomShape 51"/>
          <p:cNvSpPr/>
          <p:nvPr/>
        </p:nvSpPr>
        <p:spPr>
          <a:xfrm>
            <a:off x="9683640" y="6116400"/>
            <a:ext cx="26424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d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457" name="CustomShape 52"/>
          <p:cNvSpPr/>
          <p:nvPr/>
        </p:nvSpPr>
        <p:spPr>
          <a:xfrm>
            <a:off x="9965880" y="6562440"/>
            <a:ext cx="295920" cy="719640"/>
          </a:xfrm>
          <a:custGeom>
            <a:avLst/>
            <a:gdLst/>
            <a:ahLst/>
            <a:rect l="l" t="t" r="r" b="b"/>
            <a:pathLst>
              <a:path w="18496" h="21600">
                <a:moveTo>
                  <a:pt x="7948" y="0"/>
                </a:moveTo>
                <a:cubicBezTo>
                  <a:pt x="4116" y="1042"/>
                  <a:pt x="-1302" y="6845"/>
                  <a:pt x="283" y="8739"/>
                </a:cubicBezTo>
                <a:cubicBezTo>
                  <a:pt x="1868" y="10634"/>
                  <a:pt x="15637" y="9936"/>
                  <a:pt x="17459" y="11368"/>
                </a:cubicBezTo>
                <a:cubicBezTo>
                  <a:pt x="19281" y="12801"/>
                  <a:pt x="11095" y="15632"/>
                  <a:pt x="11213" y="17337"/>
                </a:cubicBezTo>
                <a:cubicBezTo>
                  <a:pt x="11332" y="19042"/>
                  <a:pt x="20298" y="20321"/>
                  <a:pt x="18169" y="21600"/>
                </a:cubicBezTo>
              </a:path>
            </a:pathLst>
          </a:custGeom>
          <a:noFill/>
          <a:ln cap="rnd" w="25560">
            <a:solidFill>
              <a:srgbClr val="000000"/>
            </a:solidFill>
            <a:prstDash val="sysDot"/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58" name="CustomShape 53"/>
          <p:cNvSpPr/>
          <p:nvPr/>
        </p:nvSpPr>
        <p:spPr>
          <a:xfrm>
            <a:off x="10741680" y="612396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459" name="CustomShape 54"/>
          <p:cNvSpPr/>
          <p:nvPr/>
        </p:nvSpPr>
        <p:spPr>
          <a:xfrm flipV="1">
            <a:off x="11015280" y="5698800"/>
            <a:ext cx="19080" cy="716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accent1"/>
            </a:solidFill>
            <a:miter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60" name="CustomShape 55"/>
          <p:cNvSpPr/>
          <p:nvPr/>
        </p:nvSpPr>
        <p:spPr>
          <a:xfrm>
            <a:off x="10608840" y="6116400"/>
            <a:ext cx="26424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d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461" name="CustomShape 56"/>
          <p:cNvSpPr/>
          <p:nvPr/>
        </p:nvSpPr>
        <p:spPr>
          <a:xfrm>
            <a:off x="10867320" y="6562440"/>
            <a:ext cx="295920" cy="719640"/>
          </a:xfrm>
          <a:custGeom>
            <a:avLst/>
            <a:gdLst/>
            <a:ahLst/>
            <a:rect l="l" t="t" r="r" b="b"/>
            <a:pathLst>
              <a:path w="18496" h="21600">
                <a:moveTo>
                  <a:pt x="7948" y="0"/>
                </a:moveTo>
                <a:cubicBezTo>
                  <a:pt x="4116" y="1042"/>
                  <a:pt x="-1302" y="6845"/>
                  <a:pt x="283" y="8739"/>
                </a:cubicBezTo>
                <a:cubicBezTo>
                  <a:pt x="1868" y="10634"/>
                  <a:pt x="15637" y="9936"/>
                  <a:pt x="17459" y="11368"/>
                </a:cubicBezTo>
                <a:cubicBezTo>
                  <a:pt x="19281" y="12801"/>
                  <a:pt x="11095" y="15632"/>
                  <a:pt x="11213" y="17337"/>
                </a:cubicBezTo>
                <a:cubicBezTo>
                  <a:pt x="11332" y="19042"/>
                  <a:pt x="20298" y="20321"/>
                  <a:pt x="18169" y="21600"/>
                </a:cubicBezTo>
              </a:path>
            </a:pathLst>
          </a:custGeom>
          <a:noFill/>
          <a:ln cap="rnd" w="25560">
            <a:solidFill>
              <a:srgbClr val="000000"/>
            </a:solidFill>
            <a:prstDash val="sysDot"/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62" name="CustomShape 57"/>
          <p:cNvSpPr/>
          <p:nvPr/>
        </p:nvSpPr>
        <p:spPr>
          <a:xfrm>
            <a:off x="11735280" y="5536440"/>
            <a:ext cx="324720" cy="324720"/>
          </a:xfrm>
          <a:prstGeom prst="ellipse">
            <a:avLst/>
          </a:prstGeom>
          <a:solidFill>
            <a:srgbClr val="b8eac0"/>
          </a:solidFill>
          <a:ln w="255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63" name="CustomShape 58"/>
          <p:cNvSpPr/>
          <p:nvPr/>
        </p:nvSpPr>
        <p:spPr>
          <a:xfrm>
            <a:off x="11898000" y="5874120"/>
            <a:ext cx="360" cy="245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noFill/>
          <a:ln w="25560">
            <a:solidFill>
              <a:srgbClr val="222222"/>
            </a:solidFill>
            <a:miter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64" name="CustomShape 59"/>
          <p:cNvSpPr/>
          <p:nvPr/>
        </p:nvSpPr>
        <p:spPr>
          <a:xfrm>
            <a:off x="9277920" y="7549560"/>
            <a:ext cx="546480" cy="43704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25560">
            <a:solidFill>
              <a:schemeClr val="accent1">
                <a:hueOff val="104794"/>
                <a:lumOff val="-8431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465" name="CustomShape 60"/>
          <p:cNvSpPr/>
          <p:nvPr/>
        </p:nvSpPr>
        <p:spPr>
          <a:xfrm>
            <a:off x="9727920" y="7543800"/>
            <a:ext cx="24120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c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466" name="CustomShape 61"/>
          <p:cNvSpPr/>
          <p:nvPr/>
        </p:nvSpPr>
        <p:spPr>
          <a:xfrm>
            <a:off x="9430200" y="7989840"/>
            <a:ext cx="295920" cy="719640"/>
          </a:xfrm>
          <a:custGeom>
            <a:avLst/>
            <a:gdLst/>
            <a:ahLst/>
            <a:rect l="l" t="t" r="r" b="b"/>
            <a:pathLst>
              <a:path w="18496" h="21600">
                <a:moveTo>
                  <a:pt x="7948" y="0"/>
                </a:moveTo>
                <a:cubicBezTo>
                  <a:pt x="4116" y="1042"/>
                  <a:pt x="-1302" y="6845"/>
                  <a:pt x="283" y="8739"/>
                </a:cubicBezTo>
                <a:cubicBezTo>
                  <a:pt x="1868" y="10634"/>
                  <a:pt x="15637" y="9936"/>
                  <a:pt x="17459" y="11368"/>
                </a:cubicBezTo>
                <a:cubicBezTo>
                  <a:pt x="19281" y="12801"/>
                  <a:pt x="11095" y="15632"/>
                  <a:pt x="11213" y="17337"/>
                </a:cubicBezTo>
                <a:cubicBezTo>
                  <a:pt x="11332" y="19042"/>
                  <a:pt x="20298" y="20321"/>
                  <a:pt x="18169" y="21600"/>
                </a:cubicBezTo>
              </a:path>
            </a:pathLst>
          </a:custGeom>
          <a:noFill/>
          <a:ln cap="rnd" w="25560">
            <a:solidFill>
              <a:srgbClr val="000000"/>
            </a:solidFill>
            <a:prstDash val="sysDot"/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67" name="CustomShape 62"/>
          <p:cNvSpPr/>
          <p:nvPr/>
        </p:nvSpPr>
        <p:spPr>
          <a:xfrm>
            <a:off x="10971360" y="3011040"/>
            <a:ext cx="75636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V*=𝛄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468" name="CustomShape 63"/>
          <p:cNvSpPr/>
          <p:nvPr/>
        </p:nvSpPr>
        <p:spPr>
          <a:xfrm>
            <a:off x="9990720" y="7574400"/>
            <a:ext cx="117396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V*=10𝛄</a:t>
            </a:r>
            <a:r>
              <a:rPr b="0" lang="pt-BR" sz="2000" spc="-1" strike="noStrike" baseline="31000">
                <a:solidFill>
                  <a:srgbClr val="e42832"/>
                </a:solidFill>
                <a:latin typeface="Avenir Next Medium"/>
                <a:ea typeface="Avenir Next Medium"/>
              </a:rPr>
              <a:t>3</a:t>
            </a:r>
            <a:endParaRPr b="0" lang="pt-BR" sz="2000" spc="-1" strike="noStrike">
              <a:latin typeface="Arial"/>
            </a:endParaRPr>
          </a:p>
        </p:txBody>
      </p:sp>
      <p:graphicFrame>
        <p:nvGraphicFramePr>
          <p:cNvPr id="1469" name="Table 64"/>
          <p:cNvGraphicFramePr/>
          <p:nvPr/>
        </p:nvGraphicFramePr>
        <p:xfrm>
          <a:off x="8217360" y="1903680"/>
          <a:ext cx="4212360" cy="664920"/>
        </p:xfrm>
        <a:graphic>
          <a:graphicData uri="http://schemas.openxmlformats.org/drawingml/2006/table">
            <a:tbl>
              <a:tblPr/>
              <a:tblGrid>
                <a:gridCol w="842400"/>
                <a:gridCol w="842400"/>
                <a:gridCol w="842400"/>
                <a:gridCol w="842400"/>
                <a:gridCol w="842760"/>
              </a:tblGrid>
              <a:tr h="66492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9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sair</a:t>
                      </a:r>
                      <a:endParaRPr b="0" lang="pt-BR" sz="29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801"/>
                        </a:spcBef>
                      </a:pPr>
                      <a:r>
                        <a:rPr b="0" lang="pt-BR" sz="28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←</a:t>
                      </a:r>
                      <a:endParaRPr b="0" lang="pt-BR" sz="28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801"/>
                        </a:spcBef>
                      </a:pPr>
                      <a:r>
                        <a:rPr b="0" lang="pt-BR" sz="28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←</a:t>
                      </a:r>
                      <a:endParaRPr b="0" lang="pt-BR" sz="28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801"/>
                        </a:spcBef>
                      </a:pPr>
                      <a:r>
                        <a:rPr b="0" lang="pt-BR" sz="28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→</a:t>
                      </a:r>
                      <a:endParaRPr b="0" lang="pt-BR" sz="28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9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sair</a:t>
                      </a:r>
                      <a:endParaRPr b="0" lang="pt-BR" sz="29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470" name="CustomShape 65"/>
          <p:cNvSpPr/>
          <p:nvPr/>
        </p:nvSpPr>
        <p:spPr>
          <a:xfrm>
            <a:off x="7587720" y="6116400"/>
            <a:ext cx="117396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V*=10𝛄</a:t>
            </a:r>
            <a:r>
              <a:rPr b="0" lang="pt-BR" sz="2000" spc="-1" strike="noStrike" baseline="31000">
                <a:solidFill>
                  <a:srgbClr val="e42832"/>
                </a:solidFill>
                <a:latin typeface="Avenir Next Medium"/>
                <a:ea typeface="Avenir Next Medium"/>
              </a:rPr>
              <a:t>2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471" name="CustomShape 66"/>
          <p:cNvSpPr/>
          <p:nvPr/>
        </p:nvSpPr>
        <p:spPr>
          <a:xfrm>
            <a:off x="8176680" y="4653000"/>
            <a:ext cx="117396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V*=10𝛄</a:t>
            </a:r>
            <a:r>
              <a:rPr b="0" lang="pt-BR" sz="2000" spc="-1" strike="noStrike" baseline="31000">
                <a:solidFill>
                  <a:srgbClr val="e42832"/>
                </a:solidFill>
                <a:latin typeface="Avenir Next Medium"/>
                <a:ea typeface="Avenir Next Medium"/>
              </a:rPr>
              <a:t>3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472" name="CustomShape 67"/>
          <p:cNvSpPr/>
          <p:nvPr/>
        </p:nvSpPr>
        <p:spPr>
          <a:xfrm>
            <a:off x="11937240" y="4633920"/>
            <a:ext cx="77796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V*=1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473" name="CustomShape 68"/>
          <p:cNvSpPr/>
          <p:nvPr/>
        </p:nvSpPr>
        <p:spPr>
          <a:xfrm>
            <a:off x="7371360" y="7563960"/>
            <a:ext cx="93924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V*=10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474" name="CustomShape 69"/>
          <p:cNvSpPr/>
          <p:nvPr/>
        </p:nvSpPr>
        <p:spPr>
          <a:xfrm>
            <a:off x="11665800" y="3821400"/>
            <a:ext cx="78228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Q*=𝛄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475" name="CustomShape 70"/>
          <p:cNvSpPr/>
          <p:nvPr/>
        </p:nvSpPr>
        <p:spPr>
          <a:xfrm>
            <a:off x="8316360" y="3841560"/>
            <a:ext cx="119988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Q*=10𝛄</a:t>
            </a:r>
            <a:r>
              <a:rPr b="0" lang="pt-BR" sz="2000" spc="-1" strike="noStrike" baseline="31000">
                <a:solidFill>
                  <a:srgbClr val="e42832"/>
                </a:solidFill>
                <a:latin typeface="Avenir Next Medium"/>
                <a:ea typeface="Avenir Next Medium"/>
              </a:rPr>
              <a:t>4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476" name="CustomShape 71"/>
          <p:cNvSpPr/>
          <p:nvPr/>
        </p:nvSpPr>
        <p:spPr>
          <a:xfrm>
            <a:off x="7104240" y="8256600"/>
            <a:ext cx="96516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Q*=10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477" name="CustomShape 72"/>
          <p:cNvSpPr/>
          <p:nvPr/>
        </p:nvSpPr>
        <p:spPr>
          <a:xfrm>
            <a:off x="7414200" y="6792480"/>
            <a:ext cx="119988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Q*=10𝛄</a:t>
            </a:r>
            <a:r>
              <a:rPr b="0" lang="pt-BR" sz="2000" spc="-1" strike="noStrike" baseline="31000">
                <a:solidFill>
                  <a:srgbClr val="e42832"/>
                </a:solidFill>
                <a:latin typeface="Avenir Next Medium"/>
                <a:ea typeface="Avenir Next Medium"/>
              </a:rPr>
              <a:t>2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478" name="CustomShape 73"/>
          <p:cNvSpPr/>
          <p:nvPr/>
        </p:nvSpPr>
        <p:spPr>
          <a:xfrm>
            <a:off x="7864200" y="5418000"/>
            <a:ext cx="119988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Q*=10𝛄</a:t>
            </a:r>
            <a:r>
              <a:rPr b="0" lang="pt-BR" sz="2000" spc="-1" strike="noStrike" baseline="31000">
                <a:solidFill>
                  <a:srgbClr val="e42832"/>
                </a:solidFill>
                <a:latin typeface="Avenir Next Medium"/>
                <a:ea typeface="Avenir Next Medium"/>
              </a:rPr>
              <a:t>3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479" name="CustomShape 74"/>
          <p:cNvSpPr/>
          <p:nvPr/>
        </p:nvSpPr>
        <p:spPr>
          <a:xfrm>
            <a:off x="12116880" y="5539320"/>
            <a:ext cx="80388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Q*=1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480" name="CustomShape 75"/>
          <p:cNvSpPr/>
          <p:nvPr/>
        </p:nvSpPr>
        <p:spPr>
          <a:xfrm>
            <a:off x="10350000" y="5167080"/>
            <a:ext cx="782280" cy="4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Q*=𝛄</a:t>
            </a:r>
            <a:endParaRPr b="0" lang="pt-BR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7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TextShape 1"/>
          <p:cNvSpPr txBox="1"/>
          <p:nvPr/>
        </p:nvSpPr>
        <p:spPr>
          <a:xfrm>
            <a:off x="406440" y="2275560"/>
            <a:ext cx="12191760" cy="71737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 marL="382320" indent="-381960">
              <a:lnSpc>
                <a:spcPct val="100000"/>
              </a:lnSpc>
              <a:spcBef>
                <a:spcPts val="24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84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V</a:t>
            </a:r>
            <a:r>
              <a:rPr b="0" lang="pt-BR" sz="2839" spc="-1" strike="noStrike" baseline="-5000">
                <a:solidFill>
                  <a:srgbClr val="222222"/>
                </a:solidFill>
                <a:latin typeface="Avenir Next Medium"/>
                <a:ea typeface="Avenir Next Medium"/>
              </a:rPr>
              <a:t>k</a:t>
            </a:r>
            <a:r>
              <a:rPr b="0" lang="pt-BR" sz="284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(s): Valor ótimo para horizonte k</a:t>
            </a:r>
            <a:endParaRPr b="0" lang="pt-BR" sz="2840" spc="-1" strike="noStrike">
              <a:solidFill>
                <a:srgbClr val="a6aaa9"/>
              </a:solidFill>
              <a:latin typeface="Avenir Next Medium"/>
            </a:endParaRPr>
          </a:p>
          <a:p>
            <a:pPr lvl="1" marL="764640" indent="-381960">
              <a:lnSpc>
                <a:spcPct val="100000"/>
              </a:lnSpc>
              <a:spcBef>
                <a:spcPts val="24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840" spc="-1" strike="noStrike">
                <a:solidFill>
                  <a:srgbClr val="2389c0"/>
                </a:solidFill>
                <a:latin typeface="Avenir Next Medium"/>
                <a:ea typeface="Avenir Next Medium"/>
              </a:rPr>
              <a:t>Máximo retorno esperado após k ações começando em k</a:t>
            </a:r>
            <a:endParaRPr b="0" lang="pt-BR" sz="2840" spc="-1" strike="noStrike">
              <a:solidFill>
                <a:srgbClr val="a6aaa9"/>
              </a:solidFill>
              <a:latin typeface="Avenir Next Medium"/>
            </a:endParaRPr>
          </a:p>
          <a:p>
            <a:endParaRPr b="0" lang="pt-BR" sz="2840" spc="-1" strike="noStrike">
              <a:solidFill>
                <a:srgbClr val="a6aaa9"/>
              </a:solidFill>
              <a:latin typeface="Avenir Next Medium"/>
            </a:endParaRPr>
          </a:p>
          <a:p>
            <a:pPr marL="382320" indent="-381960">
              <a:lnSpc>
                <a:spcPct val="100000"/>
              </a:lnSpc>
              <a:spcBef>
                <a:spcPts val="24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840" spc="-1" strike="noStrike">
                <a:solidFill>
                  <a:srgbClr val="4c8945"/>
                </a:solidFill>
                <a:latin typeface="Avenir Next Medium"/>
                <a:ea typeface="Avenir Next Medium"/>
              </a:rPr>
              <a:t>Comece com V</a:t>
            </a:r>
            <a:r>
              <a:rPr b="0" lang="pt-BR" sz="2839" spc="-1" strike="noStrike" baseline="-5000">
                <a:solidFill>
                  <a:srgbClr val="4c8945"/>
                </a:solidFill>
                <a:latin typeface="Avenir Next Medium"/>
                <a:ea typeface="Avenir Next Medium"/>
              </a:rPr>
              <a:t>0</a:t>
            </a:r>
            <a:r>
              <a:rPr b="0" lang="pt-BR" sz="2840" spc="-1" strike="noStrike">
                <a:solidFill>
                  <a:srgbClr val="4c8945"/>
                </a:solidFill>
                <a:latin typeface="Avenir Next Medium"/>
                <a:ea typeface="Avenir Next Medium"/>
              </a:rPr>
              <a:t> = 0</a:t>
            </a:r>
            <a:endParaRPr b="0" lang="pt-BR" sz="2840" spc="-1" strike="noStrike">
              <a:solidFill>
                <a:srgbClr val="a6aaa9"/>
              </a:solidFill>
              <a:latin typeface="Avenir Next Medium"/>
            </a:endParaRPr>
          </a:p>
          <a:p>
            <a:pPr marL="382320" indent="-381960">
              <a:lnSpc>
                <a:spcPct val="100000"/>
              </a:lnSpc>
              <a:spcBef>
                <a:spcPts val="24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840" spc="-1" strike="noStrike">
                <a:solidFill>
                  <a:srgbClr val="4c8945"/>
                </a:solidFill>
                <a:latin typeface="Avenir Next Medium"/>
                <a:ea typeface="Avenir Next Medium"/>
              </a:rPr>
              <a:t>Repita até convergência:</a:t>
            </a:r>
            <a:br/>
            <a:br/>
            <a:br/>
            <a:br/>
            <a:br/>
            <a:r>
              <a:rPr b="0" lang="pt-BR" sz="2840" spc="-1" strike="noStrike">
                <a:solidFill>
                  <a:srgbClr val="222222"/>
                </a:solidFill>
                <a:latin typeface="Avenir Next Medium"/>
              </a:rPr>
              <a:t> </a:t>
            </a:r>
            <a:endParaRPr b="0" lang="pt-BR" sz="2840" spc="-1" strike="noStrike">
              <a:solidFill>
                <a:srgbClr val="a6aaa9"/>
              </a:solidFill>
              <a:latin typeface="Avenir Next Medium"/>
            </a:endParaRPr>
          </a:p>
          <a:p>
            <a:pPr marL="382320" indent="-381960">
              <a:lnSpc>
                <a:spcPct val="100000"/>
              </a:lnSpc>
              <a:spcBef>
                <a:spcPts val="24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84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Complexidade O(n</a:t>
            </a:r>
            <a:r>
              <a:rPr b="0" lang="pt-BR" sz="2839" spc="-1" strike="noStrike" baseline="31000">
                <a:solidFill>
                  <a:srgbClr val="222222"/>
                </a:solidFill>
                <a:latin typeface="Avenir Next Medium"/>
                <a:ea typeface="Avenir Next Medium"/>
              </a:rPr>
              <a:t>2</a:t>
            </a:r>
            <a:r>
              <a:rPr b="0" lang="pt-BR" sz="284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mk) para n estados, m ações, k passos</a:t>
            </a:r>
            <a:endParaRPr b="0" lang="pt-BR" sz="284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1482" name="TextShape 2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revisão: iteração de valor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pic>
        <p:nvPicPr>
          <p:cNvPr id="1483" name="Image" descr="Image"/>
          <p:cNvPicPr/>
          <p:nvPr/>
        </p:nvPicPr>
        <p:blipFill>
          <a:blip r:embed="rId1"/>
          <a:stretch/>
        </p:blipFill>
        <p:spPr>
          <a:xfrm>
            <a:off x="2413440" y="6419160"/>
            <a:ext cx="8177760" cy="119988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TextShape 1"/>
          <p:cNvSpPr txBox="1"/>
          <p:nvPr/>
        </p:nvSpPr>
        <p:spPr>
          <a:xfrm>
            <a:off x="406440" y="673200"/>
            <a:ext cx="629892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contexto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1485" name="TextShape 2"/>
          <p:cNvSpPr txBox="1"/>
          <p:nvPr/>
        </p:nvSpPr>
        <p:spPr>
          <a:xfrm>
            <a:off x="406440" y="1890000"/>
            <a:ext cx="12191760" cy="69613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 marL="366120" indent="-3657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‣"/>
            </a:pPr>
            <a:r>
              <a:rPr b="0" lang="pt-BR" sz="2800" spc="-1" strike="noStrike">
                <a:solidFill>
                  <a:srgbClr val="4c8945"/>
                </a:solidFill>
                <a:latin typeface="Avenir Next Medium"/>
                <a:ea typeface="Avenir Next Medium"/>
              </a:rPr>
              <a:t>✔︎</a:t>
            </a: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</a:t>
            </a: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Parte I - Busca em espaço de estados</a:t>
            </a:r>
            <a:endParaRPr b="0" lang="pt-BR" sz="2800" spc="-1" strike="noStrike">
              <a:solidFill>
                <a:srgbClr val="a6aaa9"/>
              </a:solidFill>
              <a:latin typeface="Avenir Next Medium"/>
            </a:endParaRPr>
          </a:p>
          <a:p>
            <a:pPr>
              <a:lnSpc>
                <a:spcPct val="100000"/>
              </a:lnSpc>
              <a:spcBef>
                <a:spcPts val="2801"/>
              </a:spcBef>
            </a:pPr>
            <a:endParaRPr b="0" lang="pt-BR" sz="2800" spc="-1" strike="noStrike">
              <a:solidFill>
                <a:srgbClr val="a6aaa9"/>
              </a:solidFill>
              <a:latin typeface="Avenir Next Medium"/>
            </a:endParaRPr>
          </a:p>
          <a:p>
            <a:pPr marL="366120" indent="-3657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‣"/>
            </a:pPr>
            <a:r>
              <a:rPr b="0" lang="pt-BR" sz="2800" spc="-1" strike="noStrike">
                <a:solidFill>
                  <a:srgbClr val="4c8945"/>
                </a:solidFill>
                <a:latin typeface="Avenir Next Medium"/>
                <a:ea typeface="Avenir Next Medium"/>
              </a:rPr>
              <a:t>✔︎</a:t>
            </a: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</a:t>
            </a: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Parte 2 - Raciocínio Probabilístico e Tomada de decisão sob incerteza</a:t>
            </a:r>
            <a:endParaRPr b="0" lang="pt-BR" sz="2800" spc="-1" strike="noStrike">
              <a:solidFill>
                <a:srgbClr val="a6aaa9"/>
              </a:solidFill>
              <a:latin typeface="Avenir Next Medium"/>
            </a:endParaRPr>
          </a:p>
          <a:p>
            <a:pPr>
              <a:lnSpc>
                <a:spcPct val="100000"/>
              </a:lnSpc>
              <a:spcBef>
                <a:spcPts val="2801"/>
              </a:spcBef>
            </a:pPr>
            <a:endParaRPr b="0" lang="pt-BR" sz="2800" spc="-1" strike="noStrike">
              <a:solidFill>
                <a:srgbClr val="a6aaa9"/>
              </a:solidFill>
              <a:latin typeface="Avenir Next Medium"/>
            </a:endParaRPr>
          </a:p>
          <a:p>
            <a:pPr marL="366120" indent="-3657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‣"/>
            </a:pPr>
            <a:r>
              <a:rPr b="0" lang="pt-BR" sz="2800" spc="-1" strike="noStrike">
                <a:solidFill>
                  <a:srgbClr val="771d76"/>
                </a:solidFill>
                <a:latin typeface="Avenir Next Medium"/>
                <a:ea typeface="Avenir Next Medium"/>
              </a:rPr>
              <a:t>Parte 3 - Aprendizado de máquina</a:t>
            </a:r>
            <a:endParaRPr b="0" lang="pt-BR" sz="2800" spc="-1" strike="noStrike">
              <a:solidFill>
                <a:srgbClr val="a6aaa9"/>
              </a:solidFill>
              <a:latin typeface="Avenir Next Medium"/>
            </a:endParaRPr>
          </a:p>
          <a:p>
            <a:pPr lvl="1" marL="810720" indent="-3657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‣"/>
            </a:pP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Aprendizado por reforço</a:t>
            </a:r>
            <a:endParaRPr b="0" lang="pt-BR" sz="2800" spc="-1" strike="noStrike">
              <a:solidFill>
                <a:srgbClr val="a6aaa9"/>
              </a:solidFill>
              <a:latin typeface="Avenir Next Medium"/>
            </a:endParaRPr>
          </a:p>
          <a:p>
            <a:pPr lvl="1" marL="810720" indent="-3657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‣"/>
            </a:pP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Aprendizado supervisionado</a:t>
            </a:r>
            <a:endParaRPr b="0" lang="pt-BR" sz="2800" spc="-1" strike="noStrike">
              <a:solidFill>
                <a:srgbClr val="a6aaa9"/>
              </a:solidFill>
              <a:latin typeface="Avenir Next Medium"/>
            </a:endParaRPr>
          </a:p>
          <a:p>
            <a:pPr lvl="1" marL="810720" indent="-3657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‣"/>
            </a:pP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Aprendizado profundo</a:t>
            </a:r>
            <a:endParaRPr b="0" lang="pt-BR" sz="2800" spc="-1" strike="noStrike">
              <a:solidFill>
                <a:srgbClr val="a6aaa9"/>
              </a:solidFill>
              <a:latin typeface="Avenir Next Medium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TextShape 1"/>
          <p:cNvSpPr txBox="1"/>
          <p:nvPr/>
        </p:nvSpPr>
        <p:spPr>
          <a:xfrm>
            <a:off x="406440" y="1905120"/>
            <a:ext cx="12191760" cy="74257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Utilidade esperada (descontada) começando no estado s e agindo de acordo com política 𝛑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 lvl="1" marL="88884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V</a:t>
            </a:r>
            <a:r>
              <a:rPr b="0" lang="pt-BR" sz="34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𝛑</a:t>
            </a: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(s) = E</a:t>
            </a:r>
            <a:r>
              <a:rPr b="0" lang="pt-BR" sz="34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𝛑</a:t>
            </a: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(R</a:t>
            </a:r>
            <a:r>
              <a:rPr b="0" lang="pt-BR" sz="34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0</a:t>
            </a: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 + 𝛄R</a:t>
            </a:r>
            <a:r>
              <a:rPr b="0" lang="pt-BR" sz="34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1</a:t>
            </a: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 + 𝛄</a:t>
            </a:r>
            <a:r>
              <a:rPr b="0" lang="pt-BR" sz="3400" spc="-1" strike="noStrike" baseline="31000">
                <a:solidFill>
                  <a:srgbClr val="e42832"/>
                </a:solidFill>
                <a:latin typeface="Avenir Next Medium"/>
                <a:ea typeface="Avenir Next Medium"/>
              </a:rPr>
              <a:t>2</a:t>
            </a: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R</a:t>
            </a:r>
            <a:r>
              <a:rPr b="0" lang="pt-BR" sz="34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2 </a:t>
            </a: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+ … | S</a:t>
            </a:r>
            <a:r>
              <a:rPr b="0" lang="pt-BR" sz="34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0</a:t>
            </a: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=s )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34a5da"/>
                </a:solidFill>
                <a:latin typeface="Avenir Next Medium"/>
                <a:ea typeface="Avenir Next Medium"/>
              </a:rPr>
              <a:t>Valor ótimo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: Função valor para política ótima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 lvl="1" marL="88884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V*(s) = max</a:t>
            </a:r>
            <a:r>
              <a:rPr b="0" lang="pt-BR" sz="34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𝛑</a:t>
            </a: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 V</a:t>
            </a:r>
            <a:r>
              <a:rPr b="0" lang="pt-BR" sz="34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𝛑</a:t>
            </a: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(s)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 lvl="1" marL="88884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34a5da"/>
                </a:solidFill>
                <a:latin typeface="Avenir Next Medium"/>
                <a:ea typeface="Avenir Next Medium"/>
              </a:rPr>
              <a:t>Computada por busca Expectimax em árvore infinita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Política ótima:  𝛑*(s) = ação ótima em s</a:t>
            </a:r>
            <a:endParaRPr b="0" lang="pt-BR" sz="3400" spc="-1" strike="noStrike">
              <a:solidFill>
                <a:srgbClr val="a6aaa9"/>
              </a:solidFill>
              <a:latin typeface="Avenir Next Medium"/>
            </a:endParaRPr>
          </a:p>
        </p:txBody>
      </p:sp>
      <p:sp>
        <p:nvSpPr>
          <p:cNvPr id="352" name="TextShape 2"/>
          <p:cNvSpPr txBox="1"/>
          <p:nvPr/>
        </p:nvSpPr>
        <p:spPr>
          <a:xfrm>
            <a:off x="406440" y="673200"/>
            <a:ext cx="1219176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função valor de estado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7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TextShape 1"/>
          <p:cNvSpPr txBox="1"/>
          <p:nvPr/>
        </p:nvSpPr>
        <p:spPr>
          <a:xfrm>
            <a:off x="406440" y="673200"/>
            <a:ext cx="629892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exercício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354" name="TextShape 2"/>
          <p:cNvSpPr txBox="1"/>
          <p:nvPr/>
        </p:nvSpPr>
        <p:spPr>
          <a:xfrm>
            <a:off x="406440" y="1890000"/>
            <a:ext cx="12191760" cy="699984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 marL="366120" indent="-3657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‣"/>
            </a:pP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MDP</a:t>
            </a:r>
            <a:endParaRPr b="0" lang="pt-BR" sz="2800" spc="-1" strike="noStrike">
              <a:solidFill>
                <a:srgbClr val="a6aaa9"/>
              </a:solidFill>
              <a:latin typeface="Avenir Next Medium"/>
            </a:endParaRPr>
          </a:p>
          <a:p>
            <a:pPr lvl="1" marL="810720" indent="-3657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‣"/>
            </a:pP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Ações ←, →, e sair (aplicável em a,e)</a:t>
            </a:r>
            <a:endParaRPr b="0" lang="pt-BR" sz="2800" spc="-1" strike="noStrike">
              <a:solidFill>
                <a:srgbClr val="a6aaa9"/>
              </a:solidFill>
              <a:latin typeface="Avenir Next Medium"/>
            </a:endParaRPr>
          </a:p>
          <a:p>
            <a:pPr lvl="1" marL="810720" indent="-3657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‣"/>
            </a:pP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Transições determinísticas</a:t>
            </a:r>
            <a:endParaRPr b="0" lang="pt-BR" sz="2800" spc="-1" strike="noStrike">
              <a:solidFill>
                <a:srgbClr val="a6aaa9"/>
              </a:solidFill>
              <a:latin typeface="Avenir Next Medium"/>
            </a:endParaRPr>
          </a:p>
          <a:p>
            <a:pPr lvl="1" marL="810720" indent="-3657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‣"/>
            </a:pP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Recompensa após agir em estado: R(s,sair) =</a:t>
            </a:r>
            <a:endParaRPr b="0" lang="pt-BR" sz="2800" spc="-1" strike="noStrike">
              <a:solidFill>
                <a:srgbClr val="a6aaa9"/>
              </a:solidFill>
              <a:latin typeface="Avenir Next Medium"/>
            </a:endParaRPr>
          </a:p>
          <a:p>
            <a:endParaRPr b="0" lang="pt-BR" sz="2800" spc="-1" strike="noStrike">
              <a:solidFill>
                <a:srgbClr val="a6aaa9"/>
              </a:solidFill>
              <a:latin typeface="Avenir Next Medium"/>
            </a:endParaRPr>
          </a:p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V* para 𝛄 = 1?</a:t>
            </a:r>
            <a:endParaRPr b="0" lang="pt-BR" sz="2800" spc="-1" strike="noStrike">
              <a:solidFill>
                <a:srgbClr val="a6aaa9"/>
              </a:solidFill>
              <a:latin typeface="Avenir Next Medium"/>
            </a:endParaRPr>
          </a:p>
          <a:p>
            <a:pPr>
              <a:lnSpc>
                <a:spcPct val="100000"/>
              </a:lnSpc>
              <a:spcBef>
                <a:spcPts val="2801"/>
              </a:spcBef>
            </a:pPr>
            <a:endParaRPr b="0" lang="pt-BR" sz="2800" spc="-1" strike="noStrike">
              <a:solidFill>
                <a:srgbClr val="a6aaa9"/>
              </a:solidFill>
              <a:latin typeface="Avenir Next Medium"/>
            </a:endParaRPr>
          </a:p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V* para 𝛄 = 0,1?</a:t>
            </a:r>
            <a:endParaRPr b="0" lang="pt-BR" sz="2800" spc="-1" strike="noStrike">
              <a:solidFill>
                <a:srgbClr val="a6aaa9"/>
              </a:solidFill>
              <a:latin typeface="Avenir Next Medium"/>
            </a:endParaRPr>
          </a:p>
        </p:txBody>
      </p:sp>
      <p:graphicFrame>
        <p:nvGraphicFramePr>
          <p:cNvPr id="355" name="Table 3"/>
          <p:cNvGraphicFramePr/>
          <p:nvPr/>
        </p:nvGraphicFramePr>
        <p:xfrm>
          <a:off x="8300880" y="6109920"/>
          <a:ext cx="4212360" cy="664920"/>
        </p:xfrm>
        <a:graphic>
          <a:graphicData uri="http://schemas.openxmlformats.org/drawingml/2006/table">
            <a:tbl>
              <a:tblPr/>
              <a:tblGrid>
                <a:gridCol w="842400"/>
                <a:gridCol w="842400"/>
                <a:gridCol w="842400"/>
                <a:gridCol w="842400"/>
                <a:gridCol w="842760"/>
              </a:tblGrid>
              <a:tr h="66492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9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sair</a:t>
                      </a:r>
                      <a:endParaRPr b="0" lang="pt-BR" sz="29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801"/>
                        </a:spcBef>
                      </a:pPr>
                      <a:r>
                        <a:rPr b="0" lang="pt-BR" sz="28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←</a:t>
                      </a:r>
                      <a:endParaRPr b="0" lang="pt-BR" sz="28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801"/>
                        </a:spcBef>
                      </a:pPr>
                      <a:r>
                        <a:rPr b="0" lang="pt-BR" sz="28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←</a:t>
                      </a:r>
                      <a:endParaRPr b="0" lang="pt-BR" sz="28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801"/>
                        </a:spcBef>
                      </a:pPr>
                      <a:r>
                        <a:rPr b="0" lang="pt-BR" sz="28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←</a:t>
                      </a:r>
                      <a:endParaRPr b="0" lang="pt-BR" sz="28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801"/>
                        </a:spcBef>
                      </a:pPr>
                      <a:r>
                        <a:rPr b="0" lang="pt-BR" sz="28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←</a:t>
                      </a:r>
                      <a:endParaRPr b="0" lang="pt-BR" sz="28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6" name="Table 4"/>
          <p:cNvGraphicFramePr/>
          <p:nvPr/>
        </p:nvGraphicFramePr>
        <p:xfrm>
          <a:off x="4395960" y="8949240"/>
          <a:ext cx="4212360" cy="664920"/>
        </p:xfrm>
        <a:graphic>
          <a:graphicData uri="http://schemas.openxmlformats.org/drawingml/2006/table">
            <a:tbl>
              <a:tblPr/>
              <a:tblGrid>
                <a:gridCol w="842400"/>
                <a:gridCol w="842400"/>
                <a:gridCol w="842400"/>
                <a:gridCol w="842400"/>
                <a:gridCol w="842760"/>
              </a:tblGrid>
              <a:tr h="664920">
                <a:tc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7" name="Table 5"/>
          <p:cNvGraphicFramePr/>
          <p:nvPr/>
        </p:nvGraphicFramePr>
        <p:xfrm>
          <a:off x="8694720" y="4437720"/>
          <a:ext cx="4212360" cy="1112760"/>
        </p:xfrm>
        <a:graphic>
          <a:graphicData uri="http://schemas.openxmlformats.org/drawingml/2006/table">
            <a:tbl>
              <a:tblPr/>
              <a:tblGrid>
                <a:gridCol w="842400"/>
                <a:gridCol w="842400"/>
                <a:gridCol w="842400"/>
                <a:gridCol w="842400"/>
                <a:gridCol w="842760"/>
              </a:tblGrid>
              <a:tr h="55656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9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10</a:t>
                      </a:r>
                      <a:endParaRPr b="0" lang="pt-BR" sz="29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9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9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9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9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9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9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9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1</a:t>
                      </a:r>
                      <a:endParaRPr b="0" lang="pt-BR" sz="29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5656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3100" spc="-1" strike="noStrike">
                          <a:solidFill>
                            <a:srgbClr val="771d76"/>
                          </a:solidFill>
                          <a:latin typeface="DIN Condensed Bold"/>
                          <a:ea typeface="DIN Condensed Bold"/>
                        </a:rPr>
                        <a:t>a</a:t>
                      </a:r>
                      <a:endParaRPr b="0" lang="pt-BR" sz="3100" spc="-1" strike="noStrike">
                        <a:latin typeface="Arial"/>
                      </a:endParaRPr>
                    </a:p>
                  </a:txBody>
                  <a:tcPr marL="50760" marR="50760">
                    <a:lnT w="25200">
                      <a:solidFill>
                        <a:srgbClr val="5f6568"/>
                      </a:solidFill>
                    </a:lnT>
                    <a:noFill/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3100" spc="-1" strike="noStrike">
                          <a:solidFill>
                            <a:srgbClr val="771d76"/>
                          </a:solidFill>
                          <a:latin typeface="Avenir Next Medium"/>
                          <a:ea typeface="Avenir Next Medium"/>
                        </a:rPr>
                        <a:t>b</a:t>
                      </a:r>
                      <a:endParaRPr b="0" lang="pt-BR" sz="3100" spc="-1" strike="noStrike">
                        <a:latin typeface="Arial"/>
                      </a:endParaRPr>
                    </a:p>
                  </a:txBody>
                  <a:tcPr marL="50760" marR="50760">
                    <a:lnT w="25200">
                      <a:solidFill>
                        <a:srgbClr val="5f6568"/>
                      </a:solidFill>
                    </a:lnT>
                    <a:noFill/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3100" spc="-1" strike="noStrike">
                          <a:solidFill>
                            <a:srgbClr val="771d76"/>
                          </a:solidFill>
                          <a:latin typeface="Avenir Next Medium"/>
                          <a:ea typeface="Avenir Next Medium"/>
                        </a:rPr>
                        <a:t>c</a:t>
                      </a:r>
                      <a:endParaRPr b="0" lang="pt-BR" sz="3100" spc="-1" strike="noStrike">
                        <a:latin typeface="Arial"/>
                      </a:endParaRPr>
                    </a:p>
                  </a:txBody>
                  <a:tcPr marL="50760" marR="50760">
                    <a:lnT w="25200">
                      <a:solidFill>
                        <a:srgbClr val="5f6568"/>
                      </a:solidFill>
                    </a:lnT>
                    <a:noFill/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3100" spc="-1" strike="noStrike">
                          <a:solidFill>
                            <a:srgbClr val="771d76"/>
                          </a:solidFill>
                          <a:latin typeface="Avenir Next Medium"/>
                          <a:ea typeface="Avenir Next Medium"/>
                        </a:rPr>
                        <a:t>d</a:t>
                      </a:r>
                      <a:endParaRPr b="0" lang="pt-BR" sz="3100" spc="-1" strike="noStrike">
                        <a:latin typeface="Arial"/>
                      </a:endParaRPr>
                    </a:p>
                  </a:txBody>
                  <a:tcPr marL="50760" marR="50760">
                    <a:lnT w="25200">
                      <a:solidFill>
                        <a:srgbClr val="5f6568"/>
                      </a:solidFill>
                    </a:lnT>
                    <a:noFill/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3100" spc="-1" strike="noStrike">
                          <a:solidFill>
                            <a:srgbClr val="771d76"/>
                          </a:solidFill>
                          <a:latin typeface="DIN Condensed Bold"/>
                          <a:ea typeface="DIN Condensed Bold"/>
                        </a:rPr>
                        <a:t>e</a:t>
                      </a:r>
                      <a:endParaRPr b="0" lang="pt-BR" sz="3100" spc="-1" strike="noStrike">
                        <a:latin typeface="Arial"/>
                      </a:endParaRPr>
                    </a:p>
                  </a:txBody>
                  <a:tcPr marL="50760" marR="50760">
                    <a:lnT w="25200">
                      <a:solidFill>
                        <a:srgbClr val="5f6568"/>
                      </a:solidFill>
                    </a:lnT>
                    <a:noFill/>
                  </a:tcPr>
                </a:tc>
              </a:tr>
            </a:tbl>
          </a:graphicData>
        </a:graphic>
      </p:graphicFrame>
      <p:graphicFrame>
        <p:nvGraphicFramePr>
          <p:cNvPr id="358" name="Table 6"/>
          <p:cNvGraphicFramePr/>
          <p:nvPr/>
        </p:nvGraphicFramePr>
        <p:xfrm>
          <a:off x="4395960" y="7118280"/>
          <a:ext cx="4212360" cy="664920"/>
        </p:xfrm>
        <a:graphic>
          <a:graphicData uri="http://schemas.openxmlformats.org/drawingml/2006/table">
            <a:tbl>
              <a:tblPr/>
              <a:tblGrid>
                <a:gridCol w="842400"/>
                <a:gridCol w="842400"/>
                <a:gridCol w="842400"/>
                <a:gridCol w="842400"/>
                <a:gridCol w="842760"/>
              </a:tblGrid>
              <a:tr h="664920">
                <a:tc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9" name="Table 7"/>
          <p:cNvGraphicFramePr/>
          <p:nvPr/>
        </p:nvGraphicFramePr>
        <p:xfrm>
          <a:off x="8300880" y="8113680"/>
          <a:ext cx="4212360" cy="664920"/>
        </p:xfrm>
        <a:graphic>
          <a:graphicData uri="http://schemas.openxmlformats.org/drawingml/2006/table">
            <a:tbl>
              <a:tblPr/>
              <a:tblGrid>
                <a:gridCol w="842400"/>
                <a:gridCol w="842400"/>
                <a:gridCol w="842400"/>
                <a:gridCol w="842400"/>
                <a:gridCol w="842760"/>
              </a:tblGrid>
              <a:tr h="66492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9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sair</a:t>
                      </a:r>
                      <a:endParaRPr b="0" lang="pt-BR" sz="29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801"/>
                        </a:spcBef>
                      </a:pPr>
                      <a:r>
                        <a:rPr b="0" lang="pt-BR" sz="28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←</a:t>
                      </a:r>
                      <a:endParaRPr b="0" lang="pt-BR" sz="28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801"/>
                        </a:spcBef>
                      </a:pPr>
                      <a:r>
                        <a:rPr b="0" lang="pt-BR" sz="28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←</a:t>
                      </a:r>
                      <a:endParaRPr b="0" lang="pt-BR" sz="28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801"/>
                        </a:spcBef>
                      </a:pPr>
                      <a:r>
                        <a:rPr b="0" lang="pt-BR" sz="28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→</a:t>
                      </a:r>
                      <a:endParaRPr b="0" lang="pt-BR" sz="28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9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sair</a:t>
                      </a:r>
                      <a:endParaRPr b="0" lang="pt-BR" sz="29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60" name="CustomShape 8"/>
          <p:cNvSpPr/>
          <p:nvPr/>
        </p:nvSpPr>
        <p:spPr>
          <a:xfrm>
            <a:off x="7252920" y="6103080"/>
            <a:ext cx="1076400" cy="619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801"/>
              </a:spcBef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𝛑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* =</a:t>
            </a:r>
            <a:endParaRPr b="0" lang="pt-BR" sz="3400" spc="-1" strike="noStrike">
              <a:latin typeface="Arial"/>
            </a:endParaRPr>
          </a:p>
        </p:txBody>
      </p:sp>
      <p:sp>
        <p:nvSpPr>
          <p:cNvPr id="361" name="CustomShape 9"/>
          <p:cNvSpPr/>
          <p:nvPr/>
        </p:nvSpPr>
        <p:spPr>
          <a:xfrm>
            <a:off x="7252920" y="8056080"/>
            <a:ext cx="1076400" cy="619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801"/>
              </a:spcBef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𝛑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* =</a:t>
            </a:r>
            <a:endParaRPr b="0" lang="pt-BR" sz="3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7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TextShape 1"/>
          <p:cNvSpPr txBox="1"/>
          <p:nvPr/>
        </p:nvSpPr>
        <p:spPr>
          <a:xfrm>
            <a:off x="406440" y="673200"/>
            <a:ext cx="6298920" cy="723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exercício</a:t>
            </a:r>
            <a:endParaRPr b="0" lang="pt-BR" sz="4800" spc="-1" strike="noStrike">
              <a:solidFill>
                <a:srgbClr val="838787"/>
              </a:solidFill>
              <a:latin typeface="Avenir Next Medium"/>
            </a:endParaRPr>
          </a:p>
        </p:txBody>
      </p:sp>
      <p:sp>
        <p:nvSpPr>
          <p:cNvPr id="363" name="TextShape 2"/>
          <p:cNvSpPr txBox="1"/>
          <p:nvPr/>
        </p:nvSpPr>
        <p:spPr>
          <a:xfrm>
            <a:off x="406440" y="1890000"/>
            <a:ext cx="12191760" cy="699984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 marL="366120" indent="-3657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‣"/>
            </a:pP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MDP</a:t>
            </a:r>
            <a:endParaRPr b="0" lang="pt-BR" sz="2800" spc="-1" strike="noStrike">
              <a:solidFill>
                <a:srgbClr val="a6aaa9"/>
              </a:solidFill>
              <a:latin typeface="Avenir Next Medium"/>
            </a:endParaRPr>
          </a:p>
          <a:p>
            <a:pPr lvl="1" marL="810720" indent="-3657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‣"/>
            </a:pP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Ações ←, →, e sair (aplicável em a,e)</a:t>
            </a:r>
            <a:endParaRPr b="0" lang="pt-BR" sz="2800" spc="-1" strike="noStrike">
              <a:solidFill>
                <a:srgbClr val="a6aaa9"/>
              </a:solidFill>
              <a:latin typeface="Avenir Next Medium"/>
            </a:endParaRPr>
          </a:p>
          <a:p>
            <a:pPr lvl="1" marL="810720" indent="-3657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‣"/>
            </a:pP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Transições determinísticas</a:t>
            </a:r>
            <a:endParaRPr b="0" lang="pt-BR" sz="2800" spc="-1" strike="noStrike">
              <a:solidFill>
                <a:srgbClr val="a6aaa9"/>
              </a:solidFill>
              <a:latin typeface="Avenir Next Medium"/>
            </a:endParaRPr>
          </a:p>
          <a:p>
            <a:pPr lvl="1" marL="810720" indent="-3657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‣"/>
            </a:pP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Recompensa após agir em estado: R(s,sair) =</a:t>
            </a:r>
            <a:endParaRPr b="0" lang="pt-BR" sz="2800" spc="-1" strike="noStrike">
              <a:solidFill>
                <a:srgbClr val="a6aaa9"/>
              </a:solidFill>
              <a:latin typeface="Avenir Next Medium"/>
            </a:endParaRPr>
          </a:p>
          <a:p>
            <a:endParaRPr b="0" lang="pt-BR" sz="2800" spc="-1" strike="noStrike">
              <a:solidFill>
                <a:srgbClr val="a6aaa9"/>
              </a:solidFill>
              <a:latin typeface="Avenir Next Medium"/>
            </a:endParaRPr>
          </a:p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V* para 𝛄 = 1?</a:t>
            </a:r>
            <a:endParaRPr b="0" lang="pt-BR" sz="2800" spc="-1" strike="noStrike">
              <a:solidFill>
                <a:srgbClr val="a6aaa9"/>
              </a:solidFill>
              <a:latin typeface="Avenir Next Medium"/>
            </a:endParaRPr>
          </a:p>
          <a:p>
            <a:pPr>
              <a:lnSpc>
                <a:spcPct val="100000"/>
              </a:lnSpc>
              <a:spcBef>
                <a:spcPts val="2801"/>
              </a:spcBef>
            </a:pPr>
            <a:endParaRPr b="0" lang="pt-BR" sz="2800" spc="-1" strike="noStrike">
              <a:solidFill>
                <a:srgbClr val="a6aaa9"/>
              </a:solidFill>
              <a:latin typeface="Avenir Next Medium"/>
            </a:endParaRPr>
          </a:p>
          <a:p>
            <a:pPr marL="444600" indent="-4442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V* para 𝛄 = 0,1?</a:t>
            </a:r>
            <a:endParaRPr b="0" lang="pt-BR" sz="2800" spc="-1" strike="noStrike">
              <a:solidFill>
                <a:srgbClr val="a6aaa9"/>
              </a:solidFill>
              <a:latin typeface="Avenir Next Medium"/>
            </a:endParaRPr>
          </a:p>
        </p:txBody>
      </p:sp>
      <p:graphicFrame>
        <p:nvGraphicFramePr>
          <p:cNvPr id="364" name="Table 3"/>
          <p:cNvGraphicFramePr/>
          <p:nvPr/>
        </p:nvGraphicFramePr>
        <p:xfrm>
          <a:off x="8300880" y="6109920"/>
          <a:ext cx="4212360" cy="664920"/>
        </p:xfrm>
        <a:graphic>
          <a:graphicData uri="http://schemas.openxmlformats.org/drawingml/2006/table">
            <a:tbl>
              <a:tblPr/>
              <a:tblGrid>
                <a:gridCol w="842400"/>
                <a:gridCol w="842400"/>
                <a:gridCol w="842400"/>
                <a:gridCol w="842400"/>
                <a:gridCol w="842760"/>
              </a:tblGrid>
              <a:tr h="66492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9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sair</a:t>
                      </a:r>
                      <a:endParaRPr b="0" lang="pt-BR" sz="29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801"/>
                        </a:spcBef>
                      </a:pPr>
                      <a:r>
                        <a:rPr b="0" lang="pt-BR" sz="28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←</a:t>
                      </a:r>
                      <a:endParaRPr b="0" lang="pt-BR" sz="28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801"/>
                        </a:spcBef>
                      </a:pPr>
                      <a:r>
                        <a:rPr b="0" lang="pt-BR" sz="28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←</a:t>
                      </a:r>
                      <a:endParaRPr b="0" lang="pt-BR" sz="28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801"/>
                        </a:spcBef>
                      </a:pPr>
                      <a:r>
                        <a:rPr b="0" lang="pt-BR" sz="28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←</a:t>
                      </a:r>
                      <a:endParaRPr b="0" lang="pt-BR" sz="28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801"/>
                        </a:spcBef>
                      </a:pPr>
                      <a:r>
                        <a:rPr b="0" lang="pt-BR" sz="28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←</a:t>
                      </a:r>
                      <a:endParaRPr b="0" lang="pt-BR" sz="28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65" name="Table 4"/>
          <p:cNvGraphicFramePr/>
          <p:nvPr/>
        </p:nvGraphicFramePr>
        <p:xfrm>
          <a:off x="4395960" y="8949240"/>
          <a:ext cx="4212360" cy="664920"/>
        </p:xfrm>
        <a:graphic>
          <a:graphicData uri="http://schemas.openxmlformats.org/drawingml/2006/table">
            <a:tbl>
              <a:tblPr/>
              <a:tblGrid>
                <a:gridCol w="842400"/>
                <a:gridCol w="842400"/>
                <a:gridCol w="842400"/>
                <a:gridCol w="842400"/>
                <a:gridCol w="842760"/>
              </a:tblGrid>
              <a:tr h="66492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900" spc="-1" strike="noStrike">
                          <a:solidFill>
                            <a:srgbClr val="e42832"/>
                          </a:solidFill>
                          <a:latin typeface="DIN Condensed Bold"/>
                          <a:ea typeface="DIN Condensed Bold"/>
                        </a:rPr>
                        <a:t>10</a:t>
                      </a:r>
                      <a:endParaRPr b="0" lang="pt-BR" sz="29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900" spc="-1" strike="noStrike">
                          <a:solidFill>
                            <a:srgbClr val="e42832"/>
                          </a:solidFill>
                          <a:latin typeface="Avenir Next Medium"/>
                          <a:ea typeface="Avenir Next Medium"/>
                        </a:rPr>
                        <a:t>1</a:t>
                      </a:r>
                      <a:endParaRPr b="0" lang="pt-BR" sz="29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900" spc="-1" strike="noStrike">
                          <a:solidFill>
                            <a:srgbClr val="e42832"/>
                          </a:solidFill>
                          <a:latin typeface="Avenir Next Medium"/>
                          <a:ea typeface="Avenir Next Medium"/>
                        </a:rPr>
                        <a:t>0.1</a:t>
                      </a:r>
                      <a:endParaRPr b="0" lang="pt-BR" sz="29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900" spc="-1" strike="noStrike">
                          <a:solidFill>
                            <a:srgbClr val="e42832"/>
                          </a:solidFill>
                          <a:latin typeface="Avenir Next Medium"/>
                          <a:ea typeface="Avenir Next Medium"/>
                        </a:rPr>
                        <a:t>0.1</a:t>
                      </a:r>
                      <a:endParaRPr b="0" lang="pt-BR" sz="29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900" spc="-1" strike="noStrike">
                          <a:solidFill>
                            <a:srgbClr val="e42832"/>
                          </a:solidFill>
                          <a:latin typeface="DIN Condensed Bold"/>
                          <a:ea typeface="DIN Condensed Bold"/>
                        </a:rPr>
                        <a:t>1</a:t>
                      </a:r>
                      <a:endParaRPr b="0" lang="pt-BR" sz="29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66" name="Table 5"/>
          <p:cNvGraphicFramePr/>
          <p:nvPr/>
        </p:nvGraphicFramePr>
        <p:xfrm>
          <a:off x="8694720" y="4437720"/>
          <a:ext cx="4212360" cy="1112760"/>
        </p:xfrm>
        <a:graphic>
          <a:graphicData uri="http://schemas.openxmlformats.org/drawingml/2006/table">
            <a:tbl>
              <a:tblPr/>
              <a:tblGrid>
                <a:gridCol w="842400"/>
                <a:gridCol w="842400"/>
                <a:gridCol w="842400"/>
                <a:gridCol w="842400"/>
                <a:gridCol w="842760"/>
              </a:tblGrid>
              <a:tr h="55656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9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10</a:t>
                      </a:r>
                      <a:endParaRPr b="0" lang="pt-BR" sz="29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9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9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9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9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9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0</a:t>
                      </a:r>
                      <a:endParaRPr b="0" lang="pt-BR" sz="29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9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1</a:t>
                      </a:r>
                      <a:endParaRPr b="0" lang="pt-BR" sz="29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5656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3100" spc="-1" strike="noStrike">
                          <a:solidFill>
                            <a:srgbClr val="771d76"/>
                          </a:solidFill>
                          <a:latin typeface="DIN Condensed Bold"/>
                          <a:ea typeface="DIN Condensed Bold"/>
                        </a:rPr>
                        <a:t>a</a:t>
                      </a:r>
                      <a:endParaRPr b="0" lang="pt-BR" sz="3100" spc="-1" strike="noStrike">
                        <a:latin typeface="Arial"/>
                      </a:endParaRPr>
                    </a:p>
                  </a:txBody>
                  <a:tcPr marL="50760" marR="50760">
                    <a:lnT w="25200">
                      <a:solidFill>
                        <a:srgbClr val="5f6568"/>
                      </a:solidFill>
                    </a:lnT>
                    <a:noFill/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3100" spc="-1" strike="noStrike">
                          <a:solidFill>
                            <a:srgbClr val="771d76"/>
                          </a:solidFill>
                          <a:latin typeface="Avenir Next Medium"/>
                          <a:ea typeface="Avenir Next Medium"/>
                        </a:rPr>
                        <a:t>b</a:t>
                      </a:r>
                      <a:endParaRPr b="0" lang="pt-BR" sz="3100" spc="-1" strike="noStrike">
                        <a:latin typeface="Arial"/>
                      </a:endParaRPr>
                    </a:p>
                  </a:txBody>
                  <a:tcPr marL="50760" marR="50760">
                    <a:lnT w="25200">
                      <a:solidFill>
                        <a:srgbClr val="5f6568"/>
                      </a:solidFill>
                    </a:lnT>
                    <a:noFill/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3100" spc="-1" strike="noStrike">
                          <a:solidFill>
                            <a:srgbClr val="771d76"/>
                          </a:solidFill>
                          <a:latin typeface="Avenir Next Medium"/>
                          <a:ea typeface="Avenir Next Medium"/>
                        </a:rPr>
                        <a:t>c</a:t>
                      </a:r>
                      <a:endParaRPr b="0" lang="pt-BR" sz="3100" spc="-1" strike="noStrike">
                        <a:latin typeface="Arial"/>
                      </a:endParaRPr>
                    </a:p>
                  </a:txBody>
                  <a:tcPr marL="50760" marR="50760">
                    <a:lnT w="25200">
                      <a:solidFill>
                        <a:srgbClr val="5f6568"/>
                      </a:solidFill>
                    </a:lnT>
                    <a:noFill/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3100" spc="-1" strike="noStrike">
                          <a:solidFill>
                            <a:srgbClr val="771d76"/>
                          </a:solidFill>
                          <a:latin typeface="Avenir Next Medium"/>
                          <a:ea typeface="Avenir Next Medium"/>
                        </a:rPr>
                        <a:t>d</a:t>
                      </a:r>
                      <a:endParaRPr b="0" lang="pt-BR" sz="3100" spc="-1" strike="noStrike">
                        <a:latin typeface="Arial"/>
                      </a:endParaRPr>
                    </a:p>
                  </a:txBody>
                  <a:tcPr marL="50760" marR="50760">
                    <a:lnT w="25200">
                      <a:solidFill>
                        <a:srgbClr val="5f6568"/>
                      </a:solidFill>
                    </a:lnT>
                    <a:noFill/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3100" spc="-1" strike="noStrike">
                          <a:solidFill>
                            <a:srgbClr val="771d76"/>
                          </a:solidFill>
                          <a:latin typeface="DIN Condensed Bold"/>
                          <a:ea typeface="DIN Condensed Bold"/>
                        </a:rPr>
                        <a:t>e</a:t>
                      </a:r>
                      <a:endParaRPr b="0" lang="pt-BR" sz="3100" spc="-1" strike="noStrike">
                        <a:latin typeface="Arial"/>
                      </a:endParaRPr>
                    </a:p>
                  </a:txBody>
                  <a:tcPr marL="50760" marR="50760">
                    <a:lnT w="25200">
                      <a:solidFill>
                        <a:srgbClr val="5f6568"/>
                      </a:solidFill>
                    </a:lnT>
                    <a:noFill/>
                  </a:tcPr>
                </a:tc>
              </a:tr>
            </a:tbl>
          </a:graphicData>
        </a:graphic>
      </p:graphicFrame>
      <p:graphicFrame>
        <p:nvGraphicFramePr>
          <p:cNvPr id="367" name="Table 6"/>
          <p:cNvGraphicFramePr/>
          <p:nvPr/>
        </p:nvGraphicFramePr>
        <p:xfrm>
          <a:off x="4395960" y="7118280"/>
          <a:ext cx="4212360" cy="664920"/>
        </p:xfrm>
        <a:graphic>
          <a:graphicData uri="http://schemas.openxmlformats.org/drawingml/2006/table">
            <a:tbl>
              <a:tblPr/>
              <a:tblGrid>
                <a:gridCol w="842400"/>
                <a:gridCol w="842400"/>
                <a:gridCol w="842400"/>
                <a:gridCol w="842400"/>
                <a:gridCol w="842760"/>
              </a:tblGrid>
              <a:tr h="66492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900" spc="-1" strike="noStrike">
                          <a:solidFill>
                            <a:srgbClr val="e42832"/>
                          </a:solidFill>
                          <a:latin typeface="DIN Condensed Bold"/>
                          <a:ea typeface="DIN Condensed Bold"/>
                        </a:rPr>
                        <a:t>10</a:t>
                      </a:r>
                      <a:endParaRPr b="0" lang="pt-BR" sz="29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900" spc="-1" strike="noStrike">
                          <a:solidFill>
                            <a:srgbClr val="e42832"/>
                          </a:solidFill>
                          <a:latin typeface="Avenir Next Medium"/>
                          <a:ea typeface="Avenir Next Medium"/>
                        </a:rPr>
                        <a:t>10</a:t>
                      </a:r>
                      <a:endParaRPr b="0" lang="pt-BR" sz="29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900" spc="-1" strike="noStrike">
                          <a:solidFill>
                            <a:srgbClr val="e42832"/>
                          </a:solidFill>
                          <a:latin typeface="Avenir Next Medium"/>
                          <a:ea typeface="Avenir Next Medium"/>
                        </a:rPr>
                        <a:t>10</a:t>
                      </a:r>
                      <a:endParaRPr b="0" lang="pt-BR" sz="29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900" spc="-1" strike="noStrike">
                          <a:solidFill>
                            <a:srgbClr val="e42832"/>
                          </a:solidFill>
                          <a:latin typeface="Avenir Next Medium"/>
                          <a:ea typeface="Avenir Next Medium"/>
                        </a:rPr>
                        <a:t>10</a:t>
                      </a:r>
                      <a:endParaRPr b="0" lang="pt-BR" sz="29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900" spc="-1" strike="noStrike">
                          <a:solidFill>
                            <a:srgbClr val="e42832"/>
                          </a:solidFill>
                          <a:latin typeface="DIN Condensed Bold"/>
                          <a:ea typeface="DIN Condensed Bold"/>
                        </a:rPr>
                        <a:t>10</a:t>
                      </a:r>
                      <a:endParaRPr b="0" lang="pt-BR" sz="29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68" name="Table 7"/>
          <p:cNvGraphicFramePr/>
          <p:nvPr/>
        </p:nvGraphicFramePr>
        <p:xfrm>
          <a:off x="8300880" y="8113680"/>
          <a:ext cx="4212360" cy="664920"/>
        </p:xfrm>
        <a:graphic>
          <a:graphicData uri="http://schemas.openxmlformats.org/drawingml/2006/table">
            <a:tbl>
              <a:tblPr/>
              <a:tblGrid>
                <a:gridCol w="842400"/>
                <a:gridCol w="842400"/>
                <a:gridCol w="842400"/>
                <a:gridCol w="842400"/>
                <a:gridCol w="842760"/>
              </a:tblGrid>
              <a:tr h="66492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9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sair</a:t>
                      </a:r>
                      <a:endParaRPr b="0" lang="pt-BR" sz="29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801"/>
                        </a:spcBef>
                      </a:pPr>
                      <a:r>
                        <a:rPr b="0" lang="pt-BR" sz="28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←</a:t>
                      </a:r>
                      <a:endParaRPr b="0" lang="pt-BR" sz="28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801"/>
                        </a:spcBef>
                      </a:pPr>
                      <a:r>
                        <a:rPr b="0" lang="pt-BR" sz="28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←</a:t>
                      </a:r>
                      <a:endParaRPr b="0" lang="pt-BR" sz="28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801"/>
                        </a:spcBef>
                      </a:pPr>
                      <a:r>
                        <a:rPr b="0" lang="pt-BR" sz="28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→</a:t>
                      </a:r>
                      <a:endParaRPr b="0" lang="pt-BR" sz="28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9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sair</a:t>
                      </a:r>
                      <a:endParaRPr b="0" lang="pt-BR" sz="29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69" name="CustomShape 8"/>
          <p:cNvSpPr/>
          <p:nvPr/>
        </p:nvSpPr>
        <p:spPr>
          <a:xfrm>
            <a:off x="7252920" y="6103080"/>
            <a:ext cx="1076400" cy="619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801"/>
              </a:spcBef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𝛑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* =</a:t>
            </a:r>
            <a:endParaRPr b="0" lang="pt-BR" sz="3400" spc="-1" strike="noStrike">
              <a:latin typeface="Arial"/>
            </a:endParaRPr>
          </a:p>
        </p:txBody>
      </p:sp>
      <p:sp>
        <p:nvSpPr>
          <p:cNvPr id="370" name="CustomShape 9"/>
          <p:cNvSpPr/>
          <p:nvPr/>
        </p:nvSpPr>
        <p:spPr>
          <a:xfrm>
            <a:off x="7252920" y="8056080"/>
            <a:ext cx="1076400" cy="619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801"/>
              </a:spcBef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𝛑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* =</a:t>
            </a:r>
            <a:endParaRPr b="0" lang="pt-BR" sz="3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LibreOffice/6.3.5.2$Linux_X86_64 LibreOffice_project/30$Build-2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pt-BR</dc:language>
  <cp:lastModifiedBy/>
  <dcterms:modified xsi:type="dcterms:W3CDTF">2020-05-02T14:31:02Z</dcterms:modified>
  <cp:revision>1</cp:revision>
  <dc:subject/>
  <dc:title/>
</cp:coreProperties>
</file>