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3" r:id="rId4"/>
    <p:sldId id="290" r:id="rId5"/>
    <p:sldId id="292" r:id="rId6"/>
    <p:sldId id="291" r:id="rId7"/>
    <p:sldId id="293" r:id="rId8"/>
    <p:sldId id="294" r:id="rId9"/>
    <p:sldId id="301" r:id="rId10"/>
    <p:sldId id="295" r:id="rId11"/>
    <p:sldId id="300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72" autoAdjust="0"/>
  </p:normalViewPr>
  <p:slideViewPr>
    <p:cSldViewPr>
      <p:cViewPr>
        <p:scale>
          <a:sx n="70" d="100"/>
          <a:sy n="70" d="100"/>
        </p:scale>
        <p:origin x="-137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09708-4B85-4515-97E4-DD09CB09BE69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3457-9BA2-4BC8-9322-AC23CE20AC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05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692D4-9113-4A2E-8AFF-CCC0A6C2BE17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56803-7DA8-43F7-82DA-95557365E3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2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88DFC7-72FE-4067-B866-76F239E9F9D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4E467E-06E1-4FD0-9FA8-E500006DF8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Observação participante </a:t>
            </a:r>
            <a:r>
              <a:rPr lang="pt-BR" dirty="0" smtClean="0"/>
              <a:t>(I)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que </a:t>
            </a:r>
            <a:r>
              <a:rPr lang="pt-BR" dirty="0" err="1" smtClean="0"/>
              <a:t>Foote</a:t>
            </a:r>
            <a:r>
              <a:rPr lang="pt-BR" dirty="0" smtClean="0"/>
              <a:t> </a:t>
            </a:r>
            <a:r>
              <a:rPr lang="pt-BR" dirty="0" err="1" smtClean="0"/>
              <a:t>Whyte</a:t>
            </a:r>
            <a:r>
              <a:rPr lang="pt-BR" dirty="0" smtClean="0"/>
              <a:t> nos ensina?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Comunidade extremamente hierarquizada</a:t>
            </a:r>
          </a:p>
          <a:p>
            <a:endParaRPr lang="pt-BR" dirty="0" smtClean="0"/>
          </a:p>
          <a:p>
            <a:r>
              <a:rPr lang="pt-BR" dirty="0" smtClean="0"/>
              <a:t>Análise da estrutura e mobilidade social: integrando as hierarquias vigentes, mas sempre como </a:t>
            </a:r>
            <a:r>
              <a:rPr lang="pt-BR" i="1" dirty="0" smtClean="0"/>
              <a:t>observador</a:t>
            </a:r>
          </a:p>
          <a:p>
            <a:endParaRPr lang="pt-BR" i="1" dirty="0" smtClean="0"/>
          </a:p>
          <a:p>
            <a:r>
              <a:rPr lang="pt-BR" i="1" dirty="0" smtClean="0"/>
              <a:t>Observação participante</a:t>
            </a:r>
            <a:endParaRPr lang="pt-BR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661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Nesta pesquisa sobre </a:t>
            </a:r>
            <a:r>
              <a:rPr lang="pt-BR" i="1" dirty="0" err="1" smtClean="0"/>
              <a:t>Cornerville</a:t>
            </a:r>
            <a:r>
              <a:rPr lang="pt-BR" i="1" dirty="0" smtClean="0"/>
              <a:t>, pouco iremos nos preocupar com as pessoas em geral. Encontraremos pessoas particulares e observaremos as coisas particulares que fazem. O padrão geral de vida é importante, mas só pode ser construído por meio da observação dos indivíduos cujos padrões configuram esse padrão.”</a:t>
            </a:r>
          </a:p>
          <a:p>
            <a:endParaRPr lang="pt-BR" i="1" dirty="0" smtClean="0"/>
          </a:p>
          <a:p>
            <a:endParaRPr lang="pt-BR" i="1" dirty="0" smtClean="0"/>
          </a:p>
          <a:p>
            <a:pPr algn="r"/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particular para o geral</a:t>
            </a:r>
          </a:p>
          <a:p>
            <a:pPr algn="r"/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Relativização</a:t>
            </a:r>
          </a:p>
          <a:p>
            <a:pPr algn="r"/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de vista nativo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esquina: métodos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esquina: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pt-BR" sz="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Observação participante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Tempo longo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Falta de controle do objeto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Imperativas: interação e reflexão sobre sua posição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Posição diferenciada sempre presente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Necessidade de intermediário: </a:t>
            </a:r>
            <a:r>
              <a:rPr lang="pt-BR" dirty="0" err="1" smtClean="0"/>
              <a:t>Doc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Observar implica também ser observado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Importância das conversas informais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Rotina de trabalho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cobrança da “devolução”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539552" y="2743200"/>
            <a:ext cx="8424936" cy="349411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t-BR" dirty="0"/>
              <a:t> </a:t>
            </a:r>
            <a:r>
              <a:rPr lang="pt-BR" dirty="0" smtClean="0"/>
              <a:t>Técnica de levantamento de informações que pressupõe convívio </a:t>
            </a:r>
            <a:r>
              <a:rPr lang="pt-BR" dirty="0"/>
              <a:t>e intercâmbio de experiências com o(s) outro(s) primordialmente através dos </a:t>
            </a:r>
            <a:r>
              <a:rPr lang="pt-BR" dirty="0" smtClean="0"/>
              <a:t>sentidos: o </a:t>
            </a:r>
            <a:r>
              <a:rPr lang="pt-BR" dirty="0"/>
              <a:t>primeiro recurso disponível ao pesquisador </a:t>
            </a:r>
            <a:r>
              <a:rPr lang="pt-BR" dirty="0" smtClean="0"/>
              <a:t>é </a:t>
            </a:r>
            <a:r>
              <a:rPr lang="pt-BR" dirty="0"/>
              <a:t>o seu próprio </a:t>
            </a:r>
            <a:r>
              <a:rPr lang="pt-BR" dirty="0" smtClean="0"/>
              <a:t>corpo!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/>
              <a:t>A interatividade e interação com o meio que nos cerca somente podem ocorrer pelo uso dos nossos sentidos </a:t>
            </a:r>
            <a:r>
              <a:rPr lang="pt-BR" dirty="0" smtClean="0"/>
              <a:t>básicos que </a:t>
            </a:r>
            <a:r>
              <a:rPr lang="pt-BR" dirty="0"/>
              <a:t>nos permitem ter o que chamamos de percepção, gostos e sensações, tanto de base físico-orgânica quanto emocional.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Sensações </a:t>
            </a:r>
            <a:r>
              <a:rPr lang="pt-BR" dirty="0"/>
              <a:t>podem nos levar a pré-conceitos, noções pré-estabelecidas e conclusões não submetidas a uma análise cuidadosa. </a:t>
            </a:r>
            <a:r>
              <a:rPr lang="pt-BR" dirty="0" smtClean="0"/>
              <a:t>Entra </a:t>
            </a:r>
            <a:r>
              <a:rPr lang="pt-BR" dirty="0"/>
              <a:t>em cena outro </a:t>
            </a:r>
            <a:r>
              <a:rPr lang="pt-BR" dirty="0" smtClean="0"/>
              <a:t>recurso básico, </a:t>
            </a:r>
            <a:r>
              <a:rPr lang="pt-BR" dirty="0"/>
              <a:t>sobreposto aos nossos sentidos físico-orgânicos: a capacidade de </a:t>
            </a:r>
            <a:r>
              <a:rPr lang="pt-BR" dirty="0" smtClean="0"/>
              <a:t>raciocinar = processo </a:t>
            </a:r>
            <a:r>
              <a:rPr lang="pt-BR" dirty="0"/>
              <a:t>que envolve cálculos e sentimentos.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 participante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5415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Rigor teórico-metodológico = adoção </a:t>
            </a:r>
            <a:r>
              <a:rPr lang="pt-BR" dirty="0"/>
              <a:t>de um movimento do raciocínio que leve em conta o contexto da produção dos sentidos e do “estado da arte” dos conhecimentos obedecendo aos parâmetros acadêmicos, assim como a consciência de que a isenção asséptica </a:t>
            </a:r>
            <a:r>
              <a:rPr lang="pt-BR" dirty="0" smtClean="0"/>
              <a:t>não existe.</a:t>
            </a: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 É</a:t>
            </a:r>
            <a:r>
              <a:rPr lang="pt-BR" dirty="0" smtClean="0"/>
              <a:t>tica </a:t>
            </a:r>
            <a:r>
              <a:rPr lang="pt-BR" dirty="0"/>
              <a:t>em pesquisa com seres </a:t>
            </a:r>
            <a:r>
              <a:rPr lang="pt-BR" dirty="0" smtClean="0"/>
              <a:t>humanos = adequação </a:t>
            </a:r>
            <a:r>
              <a:rPr lang="pt-BR" dirty="0"/>
              <a:t>comportamental do </a:t>
            </a:r>
            <a:r>
              <a:rPr lang="pt-BR" dirty="0" smtClean="0"/>
              <a:t>pesquisador: respeito aos </a:t>
            </a:r>
            <a:r>
              <a:rPr lang="pt-BR" dirty="0" err="1"/>
              <a:t>ethos</a:t>
            </a:r>
            <a:r>
              <a:rPr lang="pt-BR" dirty="0"/>
              <a:t> ou códigos de condutas, dele próprio e dos sujeitos observados.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 participante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1148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o emprego da Observação Participante demanda o uso de um roteiro, contendo questionamentos baseados no investimento teórico prévio que se faz antes de se ir a campo, a serem desenvolvidos pelo pesquisador com a observação. Isto é fundamental para a aplicação da técnica. Isto equivale a dizer que se faz necessário ao pesquisador realizar um “mapeamento do campo”, uma prévia tomada de contato com a realidade dos sujeitos.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/>
              <a:t>Tal ‘”mapeamento” ocorre por via teórica, refletindo e analisando trabalhos de outros pesquisadores em situações similares. E também ocorre por via prática, ao colocar em ação o artifício citado pelo antropólogo Roberto </a:t>
            </a:r>
            <a:r>
              <a:rPr lang="pt-BR" dirty="0" err="1"/>
              <a:t>DaMatta</a:t>
            </a:r>
            <a:r>
              <a:rPr lang="pt-BR"/>
              <a:t> de estranhamento do familiar e da familiarização do exótico[5], assim como ao obter junto aos sujeitos envolvidos e às autoridades responsáveis pelo lugar onde a técnica será aplicada, a autorização para aplicá-la.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 participante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096" y="1124744"/>
            <a:ext cx="5733256" cy="57332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pic>
        <p:nvPicPr>
          <p:cNvPr id="8" name="Espaço Reservado para Conteúdo 7" descr="soc esqui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3096344" cy="4104456"/>
          </a:xfrm>
        </p:spPr>
      </p:pic>
      <p:sp>
        <p:nvSpPr>
          <p:cNvPr id="7" name="Espaço Reservado para Conteúdo 6"/>
          <p:cNvSpPr>
            <a:spLocks noGrp="1"/>
          </p:cNvSpPr>
          <p:nvPr>
            <p:ph sz="quarter" idx="2"/>
          </p:nvPr>
        </p:nvSpPr>
        <p:spPr>
          <a:xfrm>
            <a:off x="3923928" y="1589566"/>
            <a:ext cx="4807173" cy="4791761"/>
          </a:xfrm>
        </p:spPr>
        <p:txBody>
          <a:bodyPr>
            <a:normAutofit fontScale="85000" lnSpcReduction="20000"/>
          </a:bodyPr>
          <a:lstStyle/>
          <a:p>
            <a:endParaRPr lang="pt-BR" sz="1400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Livro clássico do campo dos estudos urbanos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Abordagem </a:t>
            </a:r>
            <a:r>
              <a:rPr lang="pt-BR" i="1" dirty="0" smtClean="0"/>
              <a:t>particular</a:t>
            </a:r>
            <a:r>
              <a:rPr lang="pt-BR" dirty="0" smtClean="0"/>
              <a:t> de uma área pobre e degradada de Boston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Pesquisa de campo entre 1936 e 1940; publicação em 1943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Dimensão metodológica especialmente importante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Contribui para a compreensão de áreas pobres e de universos populares no Brasil e no mundo hoje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Questiona concepções de áreas pobres como lugares de degradação, desorganização, caos e ausência de norma, que necessitam ser </a:t>
            </a:r>
            <a:r>
              <a:rPr lang="pt-BR" i="1" dirty="0" smtClean="0"/>
              <a:t>ajudados</a:t>
            </a:r>
          </a:p>
          <a:p>
            <a:pPr>
              <a:buFont typeface="Wingdings" pitchFamily="2" charset="2"/>
              <a:buChar char="§"/>
            </a:pPr>
            <a:endParaRPr lang="pt-BR" i="1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Demonstra, a partir da descrição das vidas e dos padrões de interação dos grupos locais, que tais áreas possuem </a:t>
            </a:r>
            <a:r>
              <a:rPr lang="pt-BR" u="sng" dirty="0" smtClean="0"/>
              <a:t>redes de relações sociais estruturadas </a:t>
            </a:r>
            <a:r>
              <a:rPr lang="pt-BR" dirty="0" smtClean="0"/>
              <a:t>e sistemas sociais altamente organizados e integrados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>
              <a:buFont typeface="Wingdings" pitchFamily="2" charset="2"/>
              <a:buChar char="§"/>
            </a:pPr>
            <a:r>
              <a:rPr lang="pt-BR" i="1" dirty="0" err="1" smtClean="0"/>
              <a:t>Cornerville</a:t>
            </a:r>
            <a:r>
              <a:rPr lang="pt-BR" dirty="0" smtClean="0"/>
              <a:t>: história da comunidade?</a:t>
            </a:r>
          </a:p>
          <a:p>
            <a:pPr algn="ctr">
              <a:buFont typeface="Wingdings" pitchFamily="2" charset="2"/>
              <a:buChar char="§"/>
            </a:pPr>
            <a:endParaRPr lang="pt-BR" u="sng" dirty="0" smtClean="0"/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Visão externa da comunidade?</a:t>
            </a:r>
          </a:p>
          <a:p>
            <a:pPr algn="ctr">
              <a:buFont typeface="Wingdings" pitchFamily="2" charset="2"/>
              <a:buChar char="§"/>
            </a:pPr>
            <a:endParaRPr lang="pt-BR" dirty="0" smtClean="0"/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Abordagem da comunidade?</a:t>
            </a:r>
          </a:p>
          <a:p>
            <a:pPr algn="ctr">
              <a:buFont typeface="Wingdings" pitchFamily="2" charset="2"/>
              <a:buChar char="§"/>
            </a:pPr>
            <a:endParaRPr lang="pt-BR" dirty="0" smtClean="0"/>
          </a:p>
          <a:p>
            <a:pPr algn="ctr">
              <a:buFont typeface="Wingdings" pitchFamily="2" charset="2"/>
              <a:buChar char="§"/>
            </a:pPr>
            <a:r>
              <a:rPr lang="pt-BR" dirty="0" smtClean="0"/>
              <a:t>Conclusões?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Grupos com lideranças, disputas e áreas de influência: os </a:t>
            </a:r>
            <a:r>
              <a:rPr lang="pt-BR" i="1" dirty="0" smtClean="0"/>
              <a:t>rapazes da esquina </a:t>
            </a:r>
            <a:r>
              <a:rPr lang="pt-BR" dirty="0" smtClean="0"/>
              <a:t>e os </a:t>
            </a:r>
            <a:r>
              <a:rPr lang="pt-BR" i="1" dirty="0" smtClean="0"/>
              <a:t>rapazes formados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Clubes, organizações e espaços de interação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Trajetórias de vida que se fazem dentro de campos de possibilidade definidos pela história local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As relações de poder e os padrões de hierarquia e interação social: observáveis no universo do boliche, das associações comunitárias e das festas religiosas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As possibilidade e o desejo de ascensão social: definidas de modo bastante diferenciado entre os </a:t>
            </a:r>
            <a:r>
              <a:rPr lang="pt-BR" i="1" dirty="0" smtClean="0"/>
              <a:t>rapazes da esquina </a:t>
            </a:r>
            <a:r>
              <a:rPr lang="pt-BR" dirty="0" smtClean="0"/>
              <a:t>e os </a:t>
            </a:r>
            <a:r>
              <a:rPr lang="pt-BR" i="1" dirty="0" smtClean="0"/>
              <a:t>rapazes formados</a:t>
            </a:r>
            <a:endParaRPr lang="pt-B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Pouco estudo</a:t>
            </a:r>
          </a:p>
          <a:p>
            <a:endParaRPr lang="pt-BR" dirty="0" smtClean="0"/>
          </a:p>
          <a:p>
            <a:r>
              <a:rPr lang="pt-BR" dirty="0" smtClean="0"/>
              <a:t>Muita interação, troca e obrigações recíprocas</a:t>
            </a:r>
          </a:p>
          <a:p>
            <a:endParaRPr lang="pt-BR" dirty="0" smtClean="0"/>
          </a:p>
          <a:p>
            <a:r>
              <a:rPr lang="pt-BR" dirty="0" smtClean="0"/>
              <a:t>Importância crucial do pertencimento ao grupo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014936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Muito estudo</a:t>
            </a:r>
          </a:p>
          <a:p>
            <a:endParaRPr lang="pt-BR" dirty="0" smtClean="0"/>
          </a:p>
          <a:p>
            <a:r>
              <a:rPr lang="pt-BR" dirty="0" smtClean="0"/>
              <a:t>Interação e troca em espaços organizados, segundo regras formais</a:t>
            </a:r>
          </a:p>
          <a:p>
            <a:endParaRPr lang="pt-BR" dirty="0" smtClean="0"/>
          </a:p>
          <a:p>
            <a:r>
              <a:rPr lang="pt-BR" dirty="0" smtClean="0"/>
              <a:t>Importância crucial de projetos individuais de ascensão social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t-BR" dirty="0" smtClean="0"/>
              <a:t>Rapazes da esquina: </a:t>
            </a:r>
            <a:r>
              <a:rPr lang="pt-BR" dirty="0" err="1" smtClean="0"/>
              <a:t>Doc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Rapazes formados: </a:t>
            </a:r>
            <a:r>
              <a:rPr lang="pt-BR" dirty="0" err="1" smtClean="0"/>
              <a:t>Chick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de esquina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O que diferencia </a:t>
            </a:r>
            <a:r>
              <a:rPr lang="pt-BR" dirty="0" err="1" smtClean="0"/>
              <a:t>Doc</a:t>
            </a:r>
            <a:r>
              <a:rPr lang="pt-BR" dirty="0" smtClean="0"/>
              <a:t> de </a:t>
            </a:r>
            <a:r>
              <a:rPr lang="pt-BR" dirty="0" err="1" smtClean="0"/>
              <a:t>Chick</a:t>
            </a:r>
            <a:r>
              <a:rPr lang="pt-BR" dirty="0" smtClean="0"/>
              <a:t>: não habilidade ou inteligência, e sim os diferentes padrões de atividades e lógicas em que se envolvem (pertencimento, reciprocidade, uso do dinheiro)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Entender essas lógicas e os padrões de liderança vigentes na comunidade: central para sucesso de políticas de </a:t>
            </a:r>
            <a:r>
              <a:rPr lang="pt-BR" smtClean="0"/>
              <a:t>assistência social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1782</TotalTime>
  <Words>829</Words>
  <Application>Microsoft Office PowerPoint</Application>
  <PresentationFormat>Apresentação na tela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Observação participante (I)</vt:lpstr>
      <vt:lpstr>Apresentação do PowerPoint</vt:lpstr>
      <vt:lpstr>Sociedade de esquina</vt:lpstr>
      <vt:lpstr>Sociedade de esquina</vt:lpstr>
      <vt:lpstr>Sociedade de esquina</vt:lpstr>
      <vt:lpstr>Sociedade de esquina</vt:lpstr>
      <vt:lpstr>Sociedade de esquina</vt:lpstr>
      <vt:lpstr>Sociedade de esquina</vt:lpstr>
      <vt:lpstr>Sociedade de esquina</vt:lpstr>
      <vt:lpstr>Sociedade de esquina</vt:lpstr>
      <vt:lpstr>Sociedade de esquina: métodos</vt:lpstr>
      <vt:lpstr>Sociedade de esquina: métodos</vt:lpstr>
      <vt:lpstr>Observação participante</vt:lpstr>
      <vt:lpstr>Observação participante</vt:lpstr>
      <vt:lpstr>Observação participante</vt:lpstr>
    </vt:vector>
  </TitlesOfParts>
  <Company>FGV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Antropologia II</dc:title>
  <dc:creator>Leticia Ferreira</dc:creator>
  <cp:lastModifiedBy>freiremed</cp:lastModifiedBy>
  <cp:revision>324</cp:revision>
  <dcterms:created xsi:type="dcterms:W3CDTF">2013-02-19T16:39:17Z</dcterms:created>
  <dcterms:modified xsi:type="dcterms:W3CDTF">2015-09-16T22:42:47Z</dcterms:modified>
</cp:coreProperties>
</file>