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01"/>
  </p:notesMasterIdLst>
  <p:sldIdLst>
    <p:sldId id="256" r:id="rId3"/>
    <p:sldId id="259" r:id="rId4"/>
    <p:sldId id="257"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79" r:id="rId25"/>
    <p:sldId id="280" r:id="rId26"/>
    <p:sldId id="281" r:id="rId27"/>
    <p:sldId id="282" r:id="rId28"/>
    <p:sldId id="284" r:id="rId29"/>
    <p:sldId id="285" r:id="rId30"/>
    <p:sldId id="286" r:id="rId31"/>
    <p:sldId id="283" r:id="rId32"/>
    <p:sldId id="287" r:id="rId33"/>
    <p:sldId id="289" r:id="rId34"/>
    <p:sldId id="290" r:id="rId35"/>
    <p:sldId id="292" r:id="rId36"/>
    <p:sldId id="291" r:id="rId37"/>
    <p:sldId id="294" r:id="rId38"/>
    <p:sldId id="296" r:id="rId39"/>
    <p:sldId id="297" r:id="rId40"/>
    <p:sldId id="299" r:id="rId41"/>
    <p:sldId id="302" r:id="rId42"/>
    <p:sldId id="300" r:id="rId43"/>
    <p:sldId id="301" r:id="rId44"/>
    <p:sldId id="303" r:id="rId45"/>
    <p:sldId id="304" r:id="rId46"/>
    <p:sldId id="305" r:id="rId47"/>
    <p:sldId id="307" r:id="rId48"/>
    <p:sldId id="308" r:id="rId49"/>
    <p:sldId id="310" r:id="rId50"/>
    <p:sldId id="311" r:id="rId51"/>
    <p:sldId id="312" r:id="rId52"/>
    <p:sldId id="309" r:id="rId53"/>
    <p:sldId id="313" r:id="rId54"/>
    <p:sldId id="314" r:id="rId55"/>
    <p:sldId id="298" r:id="rId56"/>
    <p:sldId id="316" r:id="rId57"/>
    <p:sldId id="315" r:id="rId58"/>
    <p:sldId id="318" r:id="rId59"/>
    <p:sldId id="317" r:id="rId60"/>
    <p:sldId id="319" r:id="rId61"/>
    <p:sldId id="320" r:id="rId62"/>
    <p:sldId id="321" r:id="rId63"/>
    <p:sldId id="323" r:id="rId64"/>
    <p:sldId id="322" r:id="rId65"/>
    <p:sldId id="324" r:id="rId66"/>
    <p:sldId id="325" r:id="rId67"/>
    <p:sldId id="326" r:id="rId68"/>
    <p:sldId id="328" r:id="rId69"/>
    <p:sldId id="329" r:id="rId70"/>
    <p:sldId id="327" r:id="rId71"/>
    <p:sldId id="330" r:id="rId72"/>
    <p:sldId id="331" r:id="rId73"/>
    <p:sldId id="333" r:id="rId74"/>
    <p:sldId id="335" r:id="rId75"/>
    <p:sldId id="336" r:id="rId76"/>
    <p:sldId id="337" r:id="rId77"/>
    <p:sldId id="338" r:id="rId78"/>
    <p:sldId id="339" r:id="rId79"/>
    <p:sldId id="340" r:id="rId80"/>
    <p:sldId id="341" r:id="rId81"/>
    <p:sldId id="342" r:id="rId82"/>
    <p:sldId id="343" r:id="rId83"/>
    <p:sldId id="345" r:id="rId84"/>
    <p:sldId id="344" r:id="rId85"/>
    <p:sldId id="347" r:id="rId86"/>
    <p:sldId id="348" r:id="rId87"/>
    <p:sldId id="350" r:id="rId88"/>
    <p:sldId id="352" r:id="rId89"/>
    <p:sldId id="353" r:id="rId90"/>
    <p:sldId id="356" r:id="rId91"/>
    <p:sldId id="357" r:id="rId92"/>
    <p:sldId id="358" r:id="rId93"/>
    <p:sldId id="360" r:id="rId94"/>
    <p:sldId id="361" r:id="rId95"/>
    <p:sldId id="362" r:id="rId96"/>
    <p:sldId id="364" r:id="rId97"/>
    <p:sldId id="365" r:id="rId98"/>
    <p:sldId id="366" r:id="rId99"/>
    <p:sldId id="368" r:id="rId100"/>
    <p:sldId id="369" r:id="rId101"/>
    <p:sldId id="370" r:id="rId102"/>
    <p:sldId id="371" r:id="rId103"/>
    <p:sldId id="355" r:id="rId104"/>
    <p:sldId id="372" r:id="rId105"/>
    <p:sldId id="373" r:id="rId106"/>
    <p:sldId id="374" r:id="rId107"/>
    <p:sldId id="375" r:id="rId108"/>
    <p:sldId id="376" r:id="rId109"/>
    <p:sldId id="367" r:id="rId110"/>
    <p:sldId id="377" r:id="rId111"/>
    <p:sldId id="379" r:id="rId112"/>
    <p:sldId id="380" r:id="rId113"/>
    <p:sldId id="378" r:id="rId114"/>
    <p:sldId id="382" r:id="rId115"/>
    <p:sldId id="381" r:id="rId116"/>
    <p:sldId id="363" r:id="rId117"/>
    <p:sldId id="383" r:id="rId118"/>
    <p:sldId id="384" r:id="rId119"/>
    <p:sldId id="385" r:id="rId120"/>
    <p:sldId id="354" r:id="rId121"/>
    <p:sldId id="387" r:id="rId122"/>
    <p:sldId id="386" r:id="rId123"/>
    <p:sldId id="388" r:id="rId124"/>
    <p:sldId id="390" r:id="rId125"/>
    <p:sldId id="351" r:id="rId126"/>
    <p:sldId id="391" r:id="rId127"/>
    <p:sldId id="392" r:id="rId128"/>
    <p:sldId id="389" r:id="rId129"/>
    <p:sldId id="393" r:id="rId130"/>
    <p:sldId id="394" r:id="rId131"/>
    <p:sldId id="396" r:id="rId132"/>
    <p:sldId id="397" r:id="rId133"/>
    <p:sldId id="398" r:id="rId134"/>
    <p:sldId id="399" r:id="rId135"/>
    <p:sldId id="400" r:id="rId136"/>
    <p:sldId id="401" r:id="rId137"/>
    <p:sldId id="402" r:id="rId138"/>
    <p:sldId id="403" r:id="rId139"/>
    <p:sldId id="404" r:id="rId140"/>
    <p:sldId id="405" r:id="rId141"/>
    <p:sldId id="406" r:id="rId142"/>
    <p:sldId id="395" r:id="rId143"/>
    <p:sldId id="407" r:id="rId144"/>
    <p:sldId id="408" r:id="rId145"/>
    <p:sldId id="409" r:id="rId146"/>
    <p:sldId id="410" r:id="rId147"/>
    <p:sldId id="411" r:id="rId148"/>
    <p:sldId id="412" r:id="rId149"/>
    <p:sldId id="413" r:id="rId150"/>
    <p:sldId id="414" r:id="rId151"/>
    <p:sldId id="415" r:id="rId152"/>
    <p:sldId id="416" r:id="rId153"/>
    <p:sldId id="417" r:id="rId154"/>
    <p:sldId id="418" r:id="rId155"/>
    <p:sldId id="420" r:id="rId156"/>
    <p:sldId id="419" r:id="rId157"/>
    <p:sldId id="421" r:id="rId158"/>
    <p:sldId id="422" r:id="rId159"/>
    <p:sldId id="423" r:id="rId160"/>
    <p:sldId id="424" r:id="rId161"/>
    <p:sldId id="426" r:id="rId162"/>
    <p:sldId id="427" r:id="rId163"/>
    <p:sldId id="425" r:id="rId164"/>
    <p:sldId id="429" r:id="rId165"/>
    <p:sldId id="428" r:id="rId166"/>
    <p:sldId id="430" r:id="rId167"/>
    <p:sldId id="431" r:id="rId168"/>
    <p:sldId id="432" r:id="rId169"/>
    <p:sldId id="433" r:id="rId170"/>
    <p:sldId id="435" r:id="rId171"/>
    <p:sldId id="436" r:id="rId172"/>
    <p:sldId id="438" r:id="rId173"/>
    <p:sldId id="439" r:id="rId174"/>
    <p:sldId id="437" r:id="rId175"/>
    <p:sldId id="440" r:id="rId176"/>
    <p:sldId id="441" r:id="rId177"/>
    <p:sldId id="442" r:id="rId178"/>
    <p:sldId id="443" r:id="rId179"/>
    <p:sldId id="444" r:id="rId180"/>
    <p:sldId id="446" r:id="rId181"/>
    <p:sldId id="445" r:id="rId182"/>
    <p:sldId id="447" r:id="rId183"/>
    <p:sldId id="448" r:id="rId184"/>
    <p:sldId id="449" r:id="rId185"/>
    <p:sldId id="450" r:id="rId186"/>
    <p:sldId id="451" r:id="rId187"/>
    <p:sldId id="453" r:id="rId188"/>
    <p:sldId id="452" r:id="rId189"/>
    <p:sldId id="454" r:id="rId190"/>
    <p:sldId id="455" r:id="rId191"/>
    <p:sldId id="457" r:id="rId192"/>
    <p:sldId id="456" r:id="rId193"/>
    <p:sldId id="458" r:id="rId194"/>
    <p:sldId id="459" r:id="rId195"/>
    <p:sldId id="460" r:id="rId196"/>
    <p:sldId id="461" r:id="rId197"/>
    <p:sldId id="462" r:id="rId198"/>
    <p:sldId id="463" r:id="rId199"/>
    <p:sldId id="464" r:id="rId20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8CC7142F-4C5E-4432-A973-310898019052}">
          <p14:sldIdLst>
            <p14:sldId id="256"/>
            <p14:sldId id="259"/>
            <p14:sldId id="257"/>
          </p14:sldIdLst>
        </p14:section>
        <p14:section name="Introdução" id="{AE177D13-8F65-4D73-91A5-679DD2603AE3}">
          <p14:sldIdLst>
            <p14:sldId id="258"/>
            <p14:sldId id="260"/>
            <p14:sldId id="261"/>
            <p14:sldId id="262"/>
            <p14:sldId id="263"/>
            <p14:sldId id="264"/>
            <p14:sldId id="265"/>
            <p14:sldId id="266"/>
            <p14:sldId id="267"/>
            <p14:sldId id="268"/>
          </p14:sldIdLst>
        </p14:section>
        <p14:section name="Diversidade nas organizações" id="{5634A98A-7709-4122-BCF1-3DD9859AC86A}">
          <p14:sldIdLst>
            <p14:sldId id="269"/>
            <p14:sldId id="270"/>
            <p14:sldId id="271"/>
            <p14:sldId id="272"/>
            <p14:sldId id="273"/>
            <p14:sldId id="274"/>
            <p14:sldId id="275"/>
            <p14:sldId id="276"/>
            <p14:sldId id="278"/>
            <p14:sldId id="279"/>
            <p14:sldId id="280"/>
            <p14:sldId id="281"/>
            <p14:sldId id="282"/>
          </p14:sldIdLst>
        </p14:section>
        <p14:section name="Atitudes e Satisfação no trabalho" id="{72FB3D30-19FA-4403-976B-C6FF903E9334}">
          <p14:sldIdLst>
            <p14:sldId id="284"/>
            <p14:sldId id="285"/>
            <p14:sldId id="286"/>
            <p14:sldId id="283"/>
            <p14:sldId id="287"/>
            <p14:sldId id="289"/>
            <p14:sldId id="290"/>
            <p14:sldId id="292"/>
            <p14:sldId id="291"/>
            <p14:sldId id="294"/>
            <p14:sldId id="296"/>
          </p14:sldIdLst>
        </p14:section>
        <p14:section name="Emoções e sentimentos" id="{047A895F-9243-4BB1-AA06-290DF5FFA216}">
          <p14:sldIdLst>
            <p14:sldId id="297"/>
            <p14:sldId id="299"/>
            <p14:sldId id="302"/>
            <p14:sldId id="300"/>
            <p14:sldId id="301"/>
            <p14:sldId id="303"/>
            <p14:sldId id="304"/>
            <p14:sldId id="305"/>
            <p14:sldId id="307"/>
            <p14:sldId id="308"/>
            <p14:sldId id="310"/>
            <p14:sldId id="311"/>
            <p14:sldId id="312"/>
            <p14:sldId id="309"/>
            <p14:sldId id="313"/>
            <p14:sldId id="314"/>
            <p14:sldId id="298"/>
          </p14:sldIdLst>
        </p14:section>
        <p14:section name="Personalidade e valores" id="{5B41EC11-584D-4099-95EB-FF5C4192656A}">
          <p14:sldIdLst>
            <p14:sldId id="316"/>
            <p14:sldId id="315"/>
            <p14:sldId id="318"/>
            <p14:sldId id="317"/>
            <p14:sldId id="319"/>
            <p14:sldId id="320"/>
            <p14:sldId id="321"/>
            <p14:sldId id="323"/>
            <p14:sldId id="322"/>
            <p14:sldId id="324"/>
            <p14:sldId id="325"/>
            <p14:sldId id="326"/>
            <p14:sldId id="328"/>
            <p14:sldId id="329"/>
            <p14:sldId id="327"/>
            <p14:sldId id="330"/>
            <p14:sldId id="331"/>
          </p14:sldIdLst>
        </p14:section>
        <p14:section name="Percepção e tomada de decisão individual" id="{723F372C-1CAF-4885-BEFB-6B192F23EF67}">
          <p14:sldIdLst>
            <p14:sldId id="333"/>
            <p14:sldId id="335"/>
            <p14:sldId id="336"/>
            <p14:sldId id="337"/>
            <p14:sldId id="338"/>
            <p14:sldId id="339"/>
            <p14:sldId id="340"/>
            <p14:sldId id="341"/>
            <p14:sldId id="342"/>
            <p14:sldId id="343"/>
            <p14:sldId id="345"/>
            <p14:sldId id="344"/>
            <p14:sldId id="347"/>
            <p14:sldId id="348"/>
          </p14:sldIdLst>
        </p14:section>
        <p14:section name="Conceitos básicos de motivação" id="{91C40888-A455-491F-B664-DB78DD26C5F7}">
          <p14:sldIdLst>
            <p14:sldId id="350"/>
            <p14:sldId id="352"/>
            <p14:sldId id="353"/>
            <p14:sldId id="356"/>
            <p14:sldId id="357"/>
            <p14:sldId id="358"/>
            <p14:sldId id="360"/>
            <p14:sldId id="361"/>
            <p14:sldId id="362"/>
            <p14:sldId id="364"/>
            <p14:sldId id="365"/>
            <p14:sldId id="366"/>
            <p14:sldId id="368"/>
            <p14:sldId id="369"/>
            <p14:sldId id="370"/>
            <p14:sldId id="371"/>
            <p14:sldId id="355"/>
          </p14:sldIdLst>
        </p14:section>
        <p14:section name="Motivação: do conceito às aplicações" id="{19ECD0C9-1A79-4984-88C6-2A2CC33A5F78}">
          <p14:sldIdLst>
            <p14:sldId id="372"/>
            <p14:sldId id="373"/>
            <p14:sldId id="374"/>
            <p14:sldId id="375"/>
            <p14:sldId id="376"/>
            <p14:sldId id="367"/>
            <p14:sldId id="377"/>
          </p14:sldIdLst>
        </p14:section>
        <p14:section name="Fundamentos do comportamento em grupo" id="{7F6943B3-10E4-4BE9-8903-C5798209CCA1}">
          <p14:sldIdLst>
            <p14:sldId id="379"/>
            <p14:sldId id="380"/>
            <p14:sldId id="378"/>
            <p14:sldId id="382"/>
            <p14:sldId id="381"/>
            <p14:sldId id="363"/>
            <p14:sldId id="383"/>
            <p14:sldId id="384"/>
            <p14:sldId id="385"/>
            <p14:sldId id="354"/>
            <p14:sldId id="387"/>
            <p14:sldId id="386"/>
            <p14:sldId id="388"/>
            <p14:sldId id="390"/>
            <p14:sldId id="351"/>
            <p14:sldId id="391"/>
          </p14:sldIdLst>
        </p14:section>
        <p14:section name="Compreendendo as equipes de trabalho" id="{FD2F60A1-C722-4C0D-84BD-5DB77C97CA76}">
          <p14:sldIdLst>
            <p14:sldId id="392"/>
            <p14:sldId id="389"/>
            <p14:sldId id="393"/>
            <p14:sldId id="394"/>
            <p14:sldId id="396"/>
            <p14:sldId id="397"/>
            <p14:sldId id="398"/>
          </p14:sldIdLst>
        </p14:section>
        <p14:section name="Comunidação" id="{F8AA3297-2378-423F-8C42-EF85146DE7EB}">
          <p14:sldIdLst>
            <p14:sldId id="399"/>
            <p14:sldId id="400"/>
            <p14:sldId id="401"/>
            <p14:sldId id="402"/>
            <p14:sldId id="403"/>
            <p14:sldId id="404"/>
            <p14:sldId id="405"/>
            <p14:sldId id="406"/>
            <p14:sldId id="395"/>
            <p14:sldId id="407"/>
            <p14:sldId id="408"/>
          </p14:sldIdLst>
        </p14:section>
        <p14:section name="Liderança" id="{D31ACF9A-7F35-4F55-9611-1565CFFA2319}">
          <p14:sldIdLst>
            <p14:sldId id="409"/>
            <p14:sldId id="410"/>
            <p14:sldId id="411"/>
            <p14:sldId id="412"/>
            <p14:sldId id="413"/>
            <p14:sldId id="414"/>
            <p14:sldId id="415"/>
            <p14:sldId id="416"/>
            <p14:sldId id="417"/>
            <p14:sldId id="418"/>
            <p14:sldId id="420"/>
            <p14:sldId id="419"/>
          </p14:sldIdLst>
        </p14:section>
        <p14:section name="Poder e Política" id="{2EA79CE2-84AC-4E6F-BD60-38AF4A185D08}">
          <p14:sldIdLst>
            <p14:sldId id="421"/>
            <p14:sldId id="422"/>
            <p14:sldId id="423"/>
            <p14:sldId id="424"/>
            <p14:sldId id="426"/>
            <p14:sldId id="427"/>
            <p14:sldId id="425"/>
            <p14:sldId id="429"/>
            <p14:sldId id="428"/>
            <p14:sldId id="430"/>
            <p14:sldId id="431"/>
            <p14:sldId id="432"/>
            <p14:sldId id="433"/>
            <p14:sldId id="435"/>
            <p14:sldId id="436"/>
          </p14:sldIdLst>
        </p14:section>
        <p14:section name="Conflito e negociação" id="{711728D2-460C-4AA9-BE60-59FA2FCAD8C9}">
          <p14:sldIdLst>
            <p14:sldId id="438"/>
            <p14:sldId id="439"/>
            <p14:sldId id="437"/>
            <p14:sldId id="440"/>
            <p14:sldId id="441"/>
            <p14:sldId id="442"/>
            <p14:sldId id="443"/>
            <p14:sldId id="444"/>
            <p14:sldId id="446"/>
            <p14:sldId id="445"/>
            <p14:sldId id="447"/>
            <p14:sldId id="448"/>
          </p14:sldIdLst>
        </p14:section>
        <p14:section name="Cultura Organizacional" id="{63DCEF5E-7799-4146-A545-DD4FC48C9A60}">
          <p14:sldIdLst>
            <p14:sldId id="449"/>
            <p14:sldId id="450"/>
            <p14:sldId id="451"/>
            <p14:sldId id="453"/>
            <p14:sldId id="452"/>
            <p14:sldId id="454"/>
            <p14:sldId id="455"/>
            <p14:sldId id="457"/>
            <p14:sldId id="456"/>
            <p14:sldId id="458"/>
            <p14:sldId id="459"/>
            <p14:sldId id="460"/>
            <p14:sldId id="461"/>
            <p14:sldId id="462"/>
            <p14:sldId id="463"/>
            <p14:sldId id="4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C9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0174" autoAdjust="0"/>
  </p:normalViewPr>
  <p:slideViewPr>
    <p:cSldViewPr snapToGrid="0">
      <p:cViewPr varScale="1">
        <p:scale>
          <a:sx n="75" d="100"/>
          <a:sy n="75" d="100"/>
        </p:scale>
        <p:origin x="850"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0F250-75E5-40CF-B489-39F94132288A}" type="doc">
      <dgm:prSet loTypeId="urn:microsoft.com/office/officeart/2005/8/layout/hList7" loCatId="list" qsTypeId="urn:microsoft.com/office/officeart/2005/8/quickstyle/simple1" qsCatId="simple" csTypeId="urn:microsoft.com/office/officeart/2005/8/colors/colorful4" csCatId="colorful" phldr="1"/>
      <dgm:spPr/>
      <dgm:t>
        <a:bodyPr/>
        <a:lstStyle/>
        <a:p>
          <a:endParaRPr lang="pt-BR"/>
        </a:p>
      </dgm:t>
    </dgm:pt>
    <dgm:pt modelId="{1D49F0A8-C43A-4AA9-A31D-F9BCD81167EF}">
      <dgm:prSet phldrT="[Texto]"/>
      <dgm:spPr/>
      <dgm:t>
        <a:bodyPr/>
        <a:lstStyle/>
        <a:p>
          <a:r>
            <a:rPr lang="pt-BR" dirty="0" smtClean="0">
              <a:solidFill>
                <a:schemeClr val="tx1"/>
              </a:solidFill>
            </a:rPr>
            <a:t>Felicidade</a:t>
          </a:r>
          <a:endParaRPr lang="pt-BR" dirty="0">
            <a:solidFill>
              <a:schemeClr val="tx1"/>
            </a:solidFill>
          </a:endParaRPr>
        </a:p>
      </dgm:t>
    </dgm:pt>
    <dgm:pt modelId="{87EF6F17-0EC9-45A9-86F0-D5C637512156}" type="parTrans" cxnId="{5FD99E96-0470-4BD2-829B-DF13C5ADE0A5}">
      <dgm:prSet/>
      <dgm:spPr/>
      <dgm:t>
        <a:bodyPr/>
        <a:lstStyle/>
        <a:p>
          <a:endParaRPr lang="pt-BR">
            <a:solidFill>
              <a:schemeClr val="tx1"/>
            </a:solidFill>
          </a:endParaRPr>
        </a:p>
      </dgm:t>
    </dgm:pt>
    <dgm:pt modelId="{D9318D61-BD75-4D2B-8753-C56839E204B3}" type="sibTrans" cxnId="{5FD99E96-0470-4BD2-829B-DF13C5ADE0A5}">
      <dgm:prSet/>
      <dgm:spPr/>
      <dgm:t>
        <a:bodyPr/>
        <a:lstStyle/>
        <a:p>
          <a:endParaRPr lang="pt-BR">
            <a:solidFill>
              <a:schemeClr val="tx1"/>
            </a:solidFill>
          </a:endParaRPr>
        </a:p>
      </dgm:t>
    </dgm:pt>
    <dgm:pt modelId="{CD95449D-6D0D-41EC-AFD4-603173ACDEA3}">
      <dgm:prSet phldrT="[Texto]"/>
      <dgm:spPr/>
      <dgm:t>
        <a:bodyPr/>
        <a:lstStyle/>
        <a:p>
          <a:r>
            <a:rPr lang="pt-BR" dirty="0" smtClean="0">
              <a:solidFill>
                <a:schemeClr val="tx1"/>
              </a:solidFill>
            </a:rPr>
            <a:t>Surpresa</a:t>
          </a:r>
          <a:endParaRPr lang="pt-BR" dirty="0">
            <a:solidFill>
              <a:schemeClr val="tx1"/>
            </a:solidFill>
          </a:endParaRPr>
        </a:p>
      </dgm:t>
    </dgm:pt>
    <dgm:pt modelId="{76119DC7-7C5F-4562-95E8-8758D56B7F58}" type="parTrans" cxnId="{E7D3533E-063E-4A1B-9444-C74C2C5B1956}">
      <dgm:prSet/>
      <dgm:spPr/>
      <dgm:t>
        <a:bodyPr/>
        <a:lstStyle/>
        <a:p>
          <a:endParaRPr lang="pt-BR">
            <a:solidFill>
              <a:schemeClr val="tx1"/>
            </a:solidFill>
          </a:endParaRPr>
        </a:p>
      </dgm:t>
    </dgm:pt>
    <dgm:pt modelId="{E1C5972E-9895-48F0-8DA6-39FDC62429BB}" type="sibTrans" cxnId="{E7D3533E-063E-4A1B-9444-C74C2C5B1956}">
      <dgm:prSet/>
      <dgm:spPr/>
      <dgm:t>
        <a:bodyPr/>
        <a:lstStyle/>
        <a:p>
          <a:endParaRPr lang="pt-BR">
            <a:solidFill>
              <a:schemeClr val="tx1"/>
            </a:solidFill>
          </a:endParaRPr>
        </a:p>
      </dgm:t>
    </dgm:pt>
    <dgm:pt modelId="{6EBC332D-C5B3-4B73-90AB-E08BE3C4682E}">
      <dgm:prSet phldrT="[Texto]"/>
      <dgm:spPr/>
      <dgm:t>
        <a:bodyPr/>
        <a:lstStyle/>
        <a:p>
          <a:r>
            <a:rPr lang="pt-BR" dirty="0" smtClean="0">
              <a:solidFill>
                <a:schemeClr val="tx1"/>
              </a:solidFill>
            </a:rPr>
            <a:t>Medo</a:t>
          </a:r>
          <a:endParaRPr lang="pt-BR" dirty="0">
            <a:solidFill>
              <a:schemeClr val="tx1"/>
            </a:solidFill>
          </a:endParaRPr>
        </a:p>
      </dgm:t>
    </dgm:pt>
    <dgm:pt modelId="{900647D0-DD56-4F4D-86A0-7DE0D3179D67}" type="parTrans" cxnId="{DC2B6B37-AB0A-4293-8258-C2470A18C840}">
      <dgm:prSet/>
      <dgm:spPr/>
      <dgm:t>
        <a:bodyPr/>
        <a:lstStyle/>
        <a:p>
          <a:endParaRPr lang="pt-BR">
            <a:solidFill>
              <a:schemeClr val="tx1"/>
            </a:solidFill>
          </a:endParaRPr>
        </a:p>
      </dgm:t>
    </dgm:pt>
    <dgm:pt modelId="{B3291BA8-8424-4987-80E8-E9EFAD767DC0}" type="sibTrans" cxnId="{DC2B6B37-AB0A-4293-8258-C2470A18C840}">
      <dgm:prSet/>
      <dgm:spPr/>
      <dgm:t>
        <a:bodyPr/>
        <a:lstStyle/>
        <a:p>
          <a:endParaRPr lang="pt-BR">
            <a:solidFill>
              <a:schemeClr val="tx1"/>
            </a:solidFill>
          </a:endParaRPr>
        </a:p>
      </dgm:t>
    </dgm:pt>
    <dgm:pt modelId="{EA182A92-2332-4EA3-BAFF-B22CA9093890}">
      <dgm:prSet phldrT="[Texto]"/>
      <dgm:spPr/>
      <dgm:t>
        <a:bodyPr/>
        <a:lstStyle/>
        <a:p>
          <a:r>
            <a:rPr lang="pt-BR" dirty="0" smtClean="0">
              <a:solidFill>
                <a:schemeClr val="tx1"/>
              </a:solidFill>
            </a:rPr>
            <a:t>Tristeza</a:t>
          </a:r>
          <a:endParaRPr lang="pt-BR" dirty="0">
            <a:solidFill>
              <a:schemeClr val="tx1"/>
            </a:solidFill>
          </a:endParaRPr>
        </a:p>
      </dgm:t>
    </dgm:pt>
    <dgm:pt modelId="{C3D64A5D-57C2-4E04-965B-CF83646D6E7F}" type="parTrans" cxnId="{F0A58B6A-B3F2-4F45-AF30-A137A025C26C}">
      <dgm:prSet/>
      <dgm:spPr/>
      <dgm:t>
        <a:bodyPr/>
        <a:lstStyle/>
        <a:p>
          <a:endParaRPr lang="pt-BR">
            <a:solidFill>
              <a:schemeClr val="tx1"/>
            </a:solidFill>
          </a:endParaRPr>
        </a:p>
      </dgm:t>
    </dgm:pt>
    <dgm:pt modelId="{E9272A3A-4DF8-45FF-AFEF-05EFAEF29B7D}" type="sibTrans" cxnId="{F0A58B6A-B3F2-4F45-AF30-A137A025C26C}">
      <dgm:prSet/>
      <dgm:spPr/>
      <dgm:t>
        <a:bodyPr/>
        <a:lstStyle/>
        <a:p>
          <a:endParaRPr lang="pt-BR">
            <a:solidFill>
              <a:schemeClr val="tx1"/>
            </a:solidFill>
          </a:endParaRPr>
        </a:p>
      </dgm:t>
    </dgm:pt>
    <dgm:pt modelId="{910A934B-3AB5-4F6E-A250-0E535EFE0399}">
      <dgm:prSet phldrT="[Texto]"/>
      <dgm:spPr/>
      <dgm:t>
        <a:bodyPr/>
        <a:lstStyle/>
        <a:p>
          <a:r>
            <a:rPr lang="pt-BR" dirty="0" smtClean="0">
              <a:solidFill>
                <a:schemeClr val="tx1"/>
              </a:solidFill>
            </a:rPr>
            <a:t>Raiva</a:t>
          </a:r>
          <a:endParaRPr lang="pt-BR" dirty="0">
            <a:solidFill>
              <a:schemeClr val="tx1"/>
            </a:solidFill>
          </a:endParaRPr>
        </a:p>
      </dgm:t>
    </dgm:pt>
    <dgm:pt modelId="{4E3BFF6D-19E8-498E-8F67-34A0B3ACE74F}" type="parTrans" cxnId="{47122796-D1D7-4EED-898C-EEB45538B6A6}">
      <dgm:prSet/>
      <dgm:spPr/>
      <dgm:t>
        <a:bodyPr/>
        <a:lstStyle/>
        <a:p>
          <a:endParaRPr lang="pt-BR">
            <a:solidFill>
              <a:schemeClr val="tx1"/>
            </a:solidFill>
          </a:endParaRPr>
        </a:p>
      </dgm:t>
    </dgm:pt>
    <dgm:pt modelId="{531A516E-1144-4D41-BCC2-832CB0F1EC73}" type="sibTrans" cxnId="{47122796-D1D7-4EED-898C-EEB45538B6A6}">
      <dgm:prSet/>
      <dgm:spPr/>
      <dgm:t>
        <a:bodyPr/>
        <a:lstStyle/>
        <a:p>
          <a:endParaRPr lang="pt-BR">
            <a:solidFill>
              <a:schemeClr val="tx1"/>
            </a:solidFill>
          </a:endParaRPr>
        </a:p>
      </dgm:t>
    </dgm:pt>
    <dgm:pt modelId="{8816627A-F154-49F7-BFC9-C8091B9B5859}">
      <dgm:prSet phldrT="[Texto]"/>
      <dgm:spPr/>
      <dgm:t>
        <a:bodyPr/>
        <a:lstStyle/>
        <a:p>
          <a:r>
            <a:rPr lang="pt-BR" dirty="0" smtClean="0">
              <a:solidFill>
                <a:schemeClr val="tx1"/>
              </a:solidFill>
            </a:rPr>
            <a:t>Repulsa</a:t>
          </a:r>
          <a:endParaRPr lang="pt-BR" dirty="0">
            <a:solidFill>
              <a:schemeClr val="tx1"/>
            </a:solidFill>
          </a:endParaRPr>
        </a:p>
      </dgm:t>
    </dgm:pt>
    <dgm:pt modelId="{2DD27B86-B07E-48D1-8A61-BE7569B99F51}" type="parTrans" cxnId="{F8599945-427B-4F43-ACA0-2FB000615F4A}">
      <dgm:prSet/>
      <dgm:spPr/>
      <dgm:t>
        <a:bodyPr/>
        <a:lstStyle/>
        <a:p>
          <a:endParaRPr lang="pt-BR">
            <a:solidFill>
              <a:schemeClr val="tx1"/>
            </a:solidFill>
          </a:endParaRPr>
        </a:p>
      </dgm:t>
    </dgm:pt>
    <dgm:pt modelId="{052B2697-D012-4039-9A29-0DA82FAD0B14}" type="sibTrans" cxnId="{F8599945-427B-4F43-ACA0-2FB000615F4A}">
      <dgm:prSet/>
      <dgm:spPr/>
      <dgm:t>
        <a:bodyPr/>
        <a:lstStyle/>
        <a:p>
          <a:endParaRPr lang="pt-BR">
            <a:solidFill>
              <a:schemeClr val="tx1"/>
            </a:solidFill>
          </a:endParaRPr>
        </a:p>
      </dgm:t>
    </dgm:pt>
    <dgm:pt modelId="{6BCFE848-1355-4205-B265-EDC73BAD5723}" type="pres">
      <dgm:prSet presAssocID="{83E0F250-75E5-40CF-B489-39F94132288A}" presName="Name0" presStyleCnt="0">
        <dgm:presLayoutVars>
          <dgm:dir/>
          <dgm:resizeHandles val="exact"/>
        </dgm:presLayoutVars>
      </dgm:prSet>
      <dgm:spPr/>
      <dgm:t>
        <a:bodyPr/>
        <a:lstStyle/>
        <a:p>
          <a:endParaRPr lang="pt-BR"/>
        </a:p>
      </dgm:t>
    </dgm:pt>
    <dgm:pt modelId="{FD826CE0-BE9E-48FE-B9CF-29849502BC10}" type="pres">
      <dgm:prSet presAssocID="{83E0F250-75E5-40CF-B489-39F94132288A}" presName="fgShape" presStyleLbl="fgShp" presStyleIdx="0" presStyleCnt="1"/>
      <dgm:spPr/>
    </dgm:pt>
    <dgm:pt modelId="{EF00EBF6-E37C-450D-B9A9-DAB60A578301}" type="pres">
      <dgm:prSet presAssocID="{83E0F250-75E5-40CF-B489-39F94132288A}" presName="linComp" presStyleCnt="0"/>
      <dgm:spPr/>
    </dgm:pt>
    <dgm:pt modelId="{8DAB429C-889D-458E-8CD9-99296BE42264}" type="pres">
      <dgm:prSet presAssocID="{1D49F0A8-C43A-4AA9-A31D-F9BCD81167EF}" presName="compNode" presStyleCnt="0"/>
      <dgm:spPr/>
    </dgm:pt>
    <dgm:pt modelId="{BDEED382-09E9-440C-8271-5A35C82EB258}" type="pres">
      <dgm:prSet presAssocID="{1D49F0A8-C43A-4AA9-A31D-F9BCD81167EF}" presName="bkgdShape" presStyleLbl="node1" presStyleIdx="0" presStyleCnt="6" custLinFactNeighborX="1497" custLinFactNeighborY="245"/>
      <dgm:spPr/>
      <dgm:t>
        <a:bodyPr/>
        <a:lstStyle/>
        <a:p>
          <a:endParaRPr lang="pt-BR"/>
        </a:p>
      </dgm:t>
    </dgm:pt>
    <dgm:pt modelId="{BA968846-5120-4693-B7ED-8AC28575A9CA}" type="pres">
      <dgm:prSet presAssocID="{1D49F0A8-C43A-4AA9-A31D-F9BCD81167EF}" presName="nodeTx" presStyleLbl="node1" presStyleIdx="0" presStyleCnt="6">
        <dgm:presLayoutVars>
          <dgm:bulletEnabled val="1"/>
        </dgm:presLayoutVars>
      </dgm:prSet>
      <dgm:spPr/>
      <dgm:t>
        <a:bodyPr/>
        <a:lstStyle/>
        <a:p>
          <a:endParaRPr lang="pt-BR"/>
        </a:p>
      </dgm:t>
    </dgm:pt>
    <dgm:pt modelId="{F8DE4D77-D378-494A-A172-E7340C42971E}" type="pres">
      <dgm:prSet presAssocID="{1D49F0A8-C43A-4AA9-A31D-F9BCD81167EF}" presName="invisiNode" presStyleLbl="node1" presStyleIdx="0" presStyleCnt="6"/>
      <dgm:spPr/>
    </dgm:pt>
    <dgm:pt modelId="{F9C0211B-9777-45EA-8602-852FCC72C53F}" type="pres">
      <dgm:prSet presAssocID="{1D49F0A8-C43A-4AA9-A31D-F9BCD81167EF}"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A6664B6-EA79-414B-85C5-45A963F5D624}" type="pres">
      <dgm:prSet presAssocID="{D9318D61-BD75-4D2B-8753-C56839E204B3}" presName="sibTrans" presStyleLbl="sibTrans2D1" presStyleIdx="0" presStyleCnt="0"/>
      <dgm:spPr/>
      <dgm:t>
        <a:bodyPr/>
        <a:lstStyle/>
        <a:p>
          <a:endParaRPr lang="pt-BR"/>
        </a:p>
      </dgm:t>
    </dgm:pt>
    <dgm:pt modelId="{2633134D-F288-4C1A-B6FF-C5F843C1DEB9}" type="pres">
      <dgm:prSet presAssocID="{CD95449D-6D0D-41EC-AFD4-603173ACDEA3}" presName="compNode" presStyleCnt="0"/>
      <dgm:spPr/>
    </dgm:pt>
    <dgm:pt modelId="{E6133EEB-F56F-4B4F-AB3B-3E318EED2DA0}" type="pres">
      <dgm:prSet presAssocID="{CD95449D-6D0D-41EC-AFD4-603173ACDEA3}" presName="bkgdShape" presStyleLbl="node1" presStyleIdx="1" presStyleCnt="6"/>
      <dgm:spPr/>
      <dgm:t>
        <a:bodyPr/>
        <a:lstStyle/>
        <a:p>
          <a:endParaRPr lang="pt-BR"/>
        </a:p>
      </dgm:t>
    </dgm:pt>
    <dgm:pt modelId="{711F05FA-4B66-4180-81F8-68789171931B}" type="pres">
      <dgm:prSet presAssocID="{CD95449D-6D0D-41EC-AFD4-603173ACDEA3}" presName="nodeTx" presStyleLbl="node1" presStyleIdx="1" presStyleCnt="6">
        <dgm:presLayoutVars>
          <dgm:bulletEnabled val="1"/>
        </dgm:presLayoutVars>
      </dgm:prSet>
      <dgm:spPr/>
      <dgm:t>
        <a:bodyPr/>
        <a:lstStyle/>
        <a:p>
          <a:endParaRPr lang="pt-BR"/>
        </a:p>
      </dgm:t>
    </dgm:pt>
    <dgm:pt modelId="{B687188A-64CF-4EB2-9953-C671A1516BF3}" type="pres">
      <dgm:prSet presAssocID="{CD95449D-6D0D-41EC-AFD4-603173ACDEA3}" presName="invisiNode" presStyleLbl="node1" presStyleIdx="1" presStyleCnt="6"/>
      <dgm:spPr/>
    </dgm:pt>
    <dgm:pt modelId="{4921F92C-EA77-4F93-B35F-46B6BAE4493F}" type="pres">
      <dgm:prSet presAssocID="{CD95449D-6D0D-41EC-AFD4-603173ACDEA3}"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A776B926-7E05-4AF6-A90C-827C98A1D182}" type="pres">
      <dgm:prSet presAssocID="{E1C5972E-9895-48F0-8DA6-39FDC62429BB}" presName="sibTrans" presStyleLbl="sibTrans2D1" presStyleIdx="0" presStyleCnt="0"/>
      <dgm:spPr/>
      <dgm:t>
        <a:bodyPr/>
        <a:lstStyle/>
        <a:p>
          <a:endParaRPr lang="pt-BR"/>
        </a:p>
      </dgm:t>
    </dgm:pt>
    <dgm:pt modelId="{E484BAF2-C3D2-446E-9044-1217FED9C1CA}" type="pres">
      <dgm:prSet presAssocID="{6EBC332D-C5B3-4B73-90AB-E08BE3C4682E}" presName="compNode" presStyleCnt="0"/>
      <dgm:spPr/>
    </dgm:pt>
    <dgm:pt modelId="{D757DE82-3A99-4859-A97E-BB0059BEA50B}" type="pres">
      <dgm:prSet presAssocID="{6EBC332D-C5B3-4B73-90AB-E08BE3C4682E}" presName="bkgdShape" presStyleLbl="node1" presStyleIdx="2" presStyleCnt="6"/>
      <dgm:spPr/>
      <dgm:t>
        <a:bodyPr/>
        <a:lstStyle/>
        <a:p>
          <a:endParaRPr lang="pt-BR"/>
        </a:p>
      </dgm:t>
    </dgm:pt>
    <dgm:pt modelId="{B7CF6ECA-3001-429D-B11A-C9C33930F37E}" type="pres">
      <dgm:prSet presAssocID="{6EBC332D-C5B3-4B73-90AB-E08BE3C4682E}" presName="nodeTx" presStyleLbl="node1" presStyleIdx="2" presStyleCnt="6">
        <dgm:presLayoutVars>
          <dgm:bulletEnabled val="1"/>
        </dgm:presLayoutVars>
      </dgm:prSet>
      <dgm:spPr/>
      <dgm:t>
        <a:bodyPr/>
        <a:lstStyle/>
        <a:p>
          <a:endParaRPr lang="pt-BR"/>
        </a:p>
      </dgm:t>
    </dgm:pt>
    <dgm:pt modelId="{AB51B7FC-B13E-47F5-9F9A-F4581246C094}" type="pres">
      <dgm:prSet presAssocID="{6EBC332D-C5B3-4B73-90AB-E08BE3C4682E}" presName="invisiNode" presStyleLbl="node1" presStyleIdx="2" presStyleCnt="6"/>
      <dgm:spPr/>
    </dgm:pt>
    <dgm:pt modelId="{689E36AC-2CD0-43B2-BD7A-F90A2FE29A16}" type="pres">
      <dgm:prSet presAssocID="{6EBC332D-C5B3-4B73-90AB-E08BE3C4682E}"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4E7B7FA-2544-44FF-981E-B7B9C486F922}" type="pres">
      <dgm:prSet presAssocID="{B3291BA8-8424-4987-80E8-E9EFAD767DC0}" presName="sibTrans" presStyleLbl="sibTrans2D1" presStyleIdx="0" presStyleCnt="0"/>
      <dgm:spPr/>
      <dgm:t>
        <a:bodyPr/>
        <a:lstStyle/>
        <a:p>
          <a:endParaRPr lang="pt-BR"/>
        </a:p>
      </dgm:t>
    </dgm:pt>
    <dgm:pt modelId="{129EF7F6-0868-4035-901D-382EBD4034F3}" type="pres">
      <dgm:prSet presAssocID="{EA182A92-2332-4EA3-BAFF-B22CA9093890}" presName="compNode" presStyleCnt="0"/>
      <dgm:spPr/>
    </dgm:pt>
    <dgm:pt modelId="{9CE05D3B-212A-43BF-9237-C9E78D7BAAA6}" type="pres">
      <dgm:prSet presAssocID="{EA182A92-2332-4EA3-BAFF-B22CA9093890}" presName="bkgdShape" presStyleLbl="node1" presStyleIdx="3" presStyleCnt="6"/>
      <dgm:spPr/>
      <dgm:t>
        <a:bodyPr/>
        <a:lstStyle/>
        <a:p>
          <a:endParaRPr lang="pt-BR"/>
        </a:p>
      </dgm:t>
    </dgm:pt>
    <dgm:pt modelId="{939DA1A6-DE70-4A26-A62F-B7F9903C95F9}" type="pres">
      <dgm:prSet presAssocID="{EA182A92-2332-4EA3-BAFF-B22CA9093890}" presName="nodeTx" presStyleLbl="node1" presStyleIdx="3" presStyleCnt="6">
        <dgm:presLayoutVars>
          <dgm:bulletEnabled val="1"/>
        </dgm:presLayoutVars>
      </dgm:prSet>
      <dgm:spPr/>
      <dgm:t>
        <a:bodyPr/>
        <a:lstStyle/>
        <a:p>
          <a:endParaRPr lang="pt-BR"/>
        </a:p>
      </dgm:t>
    </dgm:pt>
    <dgm:pt modelId="{16189B47-BD0F-4C48-91A5-14F17D898155}" type="pres">
      <dgm:prSet presAssocID="{EA182A92-2332-4EA3-BAFF-B22CA9093890}" presName="invisiNode" presStyleLbl="node1" presStyleIdx="3" presStyleCnt="6"/>
      <dgm:spPr/>
    </dgm:pt>
    <dgm:pt modelId="{045A5CD0-8C13-4282-8A2F-3EAC894EDD81}" type="pres">
      <dgm:prSet presAssocID="{EA182A92-2332-4EA3-BAFF-B22CA9093890}" presName="imagNode"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8A15F824-D018-42AF-BBD2-057B845C04F6}" type="pres">
      <dgm:prSet presAssocID="{E9272A3A-4DF8-45FF-AFEF-05EFAEF29B7D}" presName="sibTrans" presStyleLbl="sibTrans2D1" presStyleIdx="0" presStyleCnt="0"/>
      <dgm:spPr/>
      <dgm:t>
        <a:bodyPr/>
        <a:lstStyle/>
        <a:p>
          <a:endParaRPr lang="pt-BR"/>
        </a:p>
      </dgm:t>
    </dgm:pt>
    <dgm:pt modelId="{8D31AEC1-CCF6-4BAA-8A06-A3C9EC2CCFFD}" type="pres">
      <dgm:prSet presAssocID="{910A934B-3AB5-4F6E-A250-0E535EFE0399}" presName="compNode" presStyleCnt="0"/>
      <dgm:spPr/>
    </dgm:pt>
    <dgm:pt modelId="{A30E59B5-BBF8-453E-AF18-82C129C65CD4}" type="pres">
      <dgm:prSet presAssocID="{910A934B-3AB5-4F6E-A250-0E535EFE0399}" presName="bkgdShape" presStyleLbl="node1" presStyleIdx="4" presStyleCnt="6"/>
      <dgm:spPr/>
      <dgm:t>
        <a:bodyPr/>
        <a:lstStyle/>
        <a:p>
          <a:endParaRPr lang="pt-BR"/>
        </a:p>
      </dgm:t>
    </dgm:pt>
    <dgm:pt modelId="{EC556BC4-F6F3-4811-A979-6469EA814C5C}" type="pres">
      <dgm:prSet presAssocID="{910A934B-3AB5-4F6E-A250-0E535EFE0399}" presName="nodeTx" presStyleLbl="node1" presStyleIdx="4" presStyleCnt="6">
        <dgm:presLayoutVars>
          <dgm:bulletEnabled val="1"/>
        </dgm:presLayoutVars>
      </dgm:prSet>
      <dgm:spPr/>
      <dgm:t>
        <a:bodyPr/>
        <a:lstStyle/>
        <a:p>
          <a:endParaRPr lang="pt-BR"/>
        </a:p>
      </dgm:t>
    </dgm:pt>
    <dgm:pt modelId="{05E163D5-1A55-47F3-8A96-6EBF8AE3E9E0}" type="pres">
      <dgm:prSet presAssocID="{910A934B-3AB5-4F6E-A250-0E535EFE0399}" presName="invisiNode" presStyleLbl="node1" presStyleIdx="4" presStyleCnt="6"/>
      <dgm:spPr/>
    </dgm:pt>
    <dgm:pt modelId="{B0B6CC16-AAE2-4F1C-95E4-D0E0B0273CD3}" type="pres">
      <dgm:prSet presAssocID="{910A934B-3AB5-4F6E-A250-0E535EFE0399}" presName="imagNode"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6000" r="-6000"/>
          </a:stretch>
        </a:blipFill>
      </dgm:spPr>
    </dgm:pt>
    <dgm:pt modelId="{8339F384-C2C4-4377-91BD-2A6DD0E0B472}" type="pres">
      <dgm:prSet presAssocID="{531A516E-1144-4D41-BCC2-832CB0F1EC73}" presName="sibTrans" presStyleLbl="sibTrans2D1" presStyleIdx="0" presStyleCnt="0"/>
      <dgm:spPr/>
      <dgm:t>
        <a:bodyPr/>
        <a:lstStyle/>
        <a:p>
          <a:endParaRPr lang="pt-BR"/>
        </a:p>
      </dgm:t>
    </dgm:pt>
    <dgm:pt modelId="{EBC3A3D3-2D4F-41A5-9D96-841500F5FBB0}" type="pres">
      <dgm:prSet presAssocID="{8816627A-F154-49F7-BFC9-C8091B9B5859}" presName="compNode" presStyleCnt="0"/>
      <dgm:spPr/>
    </dgm:pt>
    <dgm:pt modelId="{15249990-406D-4204-B637-496514E15175}" type="pres">
      <dgm:prSet presAssocID="{8816627A-F154-49F7-BFC9-C8091B9B5859}" presName="bkgdShape" presStyleLbl="node1" presStyleIdx="5" presStyleCnt="6"/>
      <dgm:spPr/>
      <dgm:t>
        <a:bodyPr/>
        <a:lstStyle/>
        <a:p>
          <a:endParaRPr lang="pt-BR"/>
        </a:p>
      </dgm:t>
    </dgm:pt>
    <dgm:pt modelId="{2F9EFDFD-6A6F-4586-B2A2-C31BCEA0F6ED}" type="pres">
      <dgm:prSet presAssocID="{8816627A-F154-49F7-BFC9-C8091B9B5859}" presName="nodeTx" presStyleLbl="node1" presStyleIdx="5" presStyleCnt="6">
        <dgm:presLayoutVars>
          <dgm:bulletEnabled val="1"/>
        </dgm:presLayoutVars>
      </dgm:prSet>
      <dgm:spPr/>
      <dgm:t>
        <a:bodyPr/>
        <a:lstStyle/>
        <a:p>
          <a:endParaRPr lang="pt-BR"/>
        </a:p>
      </dgm:t>
    </dgm:pt>
    <dgm:pt modelId="{E3024F3C-60B3-438A-BFFA-B092076F4DE7}" type="pres">
      <dgm:prSet presAssocID="{8816627A-F154-49F7-BFC9-C8091B9B5859}" presName="invisiNode" presStyleLbl="node1" presStyleIdx="5" presStyleCnt="6"/>
      <dgm:spPr/>
    </dgm:pt>
    <dgm:pt modelId="{8DCC5858-668B-4B10-AB99-3EB7FA011CAF}" type="pres">
      <dgm:prSet presAssocID="{8816627A-F154-49F7-BFC9-C8091B9B5859}" presName="imagNode"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Lst>
  <dgm:cxnLst>
    <dgm:cxn modelId="{AEC73718-222A-4B9C-B009-2B3BE4D5D955}" type="presOf" srcId="{83E0F250-75E5-40CF-B489-39F94132288A}" destId="{6BCFE848-1355-4205-B265-EDC73BAD5723}" srcOrd="0" destOrd="0" presId="urn:microsoft.com/office/officeart/2005/8/layout/hList7"/>
    <dgm:cxn modelId="{BAB6D7BC-A201-40B9-AC4D-C95468DBB8D5}" type="presOf" srcId="{531A516E-1144-4D41-BCC2-832CB0F1EC73}" destId="{8339F384-C2C4-4377-91BD-2A6DD0E0B472}" srcOrd="0" destOrd="0" presId="urn:microsoft.com/office/officeart/2005/8/layout/hList7"/>
    <dgm:cxn modelId="{87D7C6A0-A87F-447E-A352-A55942C3FD8B}" type="presOf" srcId="{EA182A92-2332-4EA3-BAFF-B22CA9093890}" destId="{9CE05D3B-212A-43BF-9237-C9E78D7BAAA6}" srcOrd="0" destOrd="0" presId="urn:microsoft.com/office/officeart/2005/8/layout/hList7"/>
    <dgm:cxn modelId="{1B16C28A-C799-4A1F-ADB6-E7879FDAEF64}" type="presOf" srcId="{D9318D61-BD75-4D2B-8753-C56839E204B3}" destId="{CA6664B6-EA79-414B-85C5-45A963F5D624}" srcOrd="0" destOrd="0" presId="urn:microsoft.com/office/officeart/2005/8/layout/hList7"/>
    <dgm:cxn modelId="{7AD68C7B-8B22-4C6A-85E6-5719C066F2BC}" type="presOf" srcId="{910A934B-3AB5-4F6E-A250-0E535EFE0399}" destId="{A30E59B5-BBF8-453E-AF18-82C129C65CD4}" srcOrd="0" destOrd="0" presId="urn:microsoft.com/office/officeart/2005/8/layout/hList7"/>
    <dgm:cxn modelId="{8B633587-0D1C-469B-B198-1CEA4F3B22F0}" type="presOf" srcId="{8816627A-F154-49F7-BFC9-C8091B9B5859}" destId="{15249990-406D-4204-B637-496514E15175}" srcOrd="0" destOrd="0" presId="urn:microsoft.com/office/officeart/2005/8/layout/hList7"/>
    <dgm:cxn modelId="{4BCA51AA-005D-46FD-B692-159EAC9479AC}" type="presOf" srcId="{B3291BA8-8424-4987-80E8-E9EFAD767DC0}" destId="{34E7B7FA-2544-44FF-981E-B7B9C486F922}" srcOrd="0" destOrd="0" presId="urn:microsoft.com/office/officeart/2005/8/layout/hList7"/>
    <dgm:cxn modelId="{F0A58B6A-B3F2-4F45-AF30-A137A025C26C}" srcId="{83E0F250-75E5-40CF-B489-39F94132288A}" destId="{EA182A92-2332-4EA3-BAFF-B22CA9093890}" srcOrd="3" destOrd="0" parTransId="{C3D64A5D-57C2-4E04-965B-CF83646D6E7F}" sibTransId="{E9272A3A-4DF8-45FF-AFEF-05EFAEF29B7D}"/>
    <dgm:cxn modelId="{E5B3E31A-805E-46B1-A135-A80E0631FB03}" type="presOf" srcId="{6EBC332D-C5B3-4B73-90AB-E08BE3C4682E}" destId="{B7CF6ECA-3001-429D-B11A-C9C33930F37E}" srcOrd="1" destOrd="0" presId="urn:microsoft.com/office/officeart/2005/8/layout/hList7"/>
    <dgm:cxn modelId="{53974C18-FEF9-480B-9088-F7BD28C228DE}" type="presOf" srcId="{EA182A92-2332-4EA3-BAFF-B22CA9093890}" destId="{939DA1A6-DE70-4A26-A62F-B7F9903C95F9}" srcOrd="1" destOrd="0" presId="urn:microsoft.com/office/officeart/2005/8/layout/hList7"/>
    <dgm:cxn modelId="{36B7BD1B-A113-425F-8CEB-5D5CD91F3A22}" type="presOf" srcId="{1D49F0A8-C43A-4AA9-A31D-F9BCD81167EF}" destId="{BDEED382-09E9-440C-8271-5A35C82EB258}" srcOrd="0" destOrd="0" presId="urn:microsoft.com/office/officeart/2005/8/layout/hList7"/>
    <dgm:cxn modelId="{7A19C995-9932-4F2F-B6A3-E2014312CAF0}" type="presOf" srcId="{E9272A3A-4DF8-45FF-AFEF-05EFAEF29B7D}" destId="{8A15F824-D018-42AF-BBD2-057B845C04F6}" srcOrd="0" destOrd="0" presId="urn:microsoft.com/office/officeart/2005/8/layout/hList7"/>
    <dgm:cxn modelId="{47122796-D1D7-4EED-898C-EEB45538B6A6}" srcId="{83E0F250-75E5-40CF-B489-39F94132288A}" destId="{910A934B-3AB5-4F6E-A250-0E535EFE0399}" srcOrd="4" destOrd="0" parTransId="{4E3BFF6D-19E8-498E-8F67-34A0B3ACE74F}" sibTransId="{531A516E-1144-4D41-BCC2-832CB0F1EC73}"/>
    <dgm:cxn modelId="{E7D3533E-063E-4A1B-9444-C74C2C5B1956}" srcId="{83E0F250-75E5-40CF-B489-39F94132288A}" destId="{CD95449D-6D0D-41EC-AFD4-603173ACDEA3}" srcOrd="1" destOrd="0" parTransId="{76119DC7-7C5F-4562-95E8-8758D56B7F58}" sibTransId="{E1C5972E-9895-48F0-8DA6-39FDC62429BB}"/>
    <dgm:cxn modelId="{DDF7E05F-CC3F-4E42-8698-6A9944619610}" type="presOf" srcId="{CD95449D-6D0D-41EC-AFD4-603173ACDEA3}" destId="{711F05FA-4B66-4180-81F8-68789171931B}" srcOrd="1" destOrd="0" presId="urn:microsoft.com/office/officeart/2005/8/layout/hList7"/>
    <dgm:cxn modelId="{54E4DE87-CB8F-46D1-A756-76D26F87B8C9}" type="presOf" srcId="{E1C5972E-9895-48F0-8DA6-39FDC62429BB}" destId="{A776B926-7E05-4AF6-A90C-827C98A1D182}" srcOrd="0" destOrd="0" presId="urn:microsoft.com/office/officeart/2005/8/layout/hList7"/>
    <dgm:cxn modelId="{BCCA42FE-DA9E-4447-A8EC-21241BF2F008}" type="presOf" srcId="{8816627A-F154-49F7-BFC9-C8091B9B5859}" destId="{2F9EFDFD-6A6F-4586-B2A2-C31BCEA0F6ED}" srcOrd="1" destOrd="0" presId="urn:microsoft.com/office/officeart/2005/8/layout/hList7"/>
    <dgm:cxn modelId="{366AFC0F-4EC6-4C05-AEAF-B229F25F047C}" type="presOf" srcId="{910A934B-3AB5-4F6E-A250-0E535EFE0399}" destId="{EC556BC4-F6F3-4811-A979-6469EA814C5C}" srcOrd="1" destOrd="0" presId="urn:microsoft.com/office/officeart/2005/8/layout/hList7"/>
    <dgm:cxn modelId="{DC2B6B37-AB0A-4293-8258-C2470A18C840}" srcId="{83E0F250-75E5-40CF-B489-39F94132288A}" destId="{6EBC332D-C5B3-4B73-90AB-E08BE3C4682E}" srcOrd="2" destOrd="0" parTransId="{900647D0-DD56-4F4D-86A0-7DE0D3179D67}" sibTransId="{B3291BA8-8424-4987-80E8-E9EFAD767DC0}"/>
    <dgm:cxn modelId="{97B692D9-E8BE-4A62-9BD3-4661711B3C0B}" type="presOf" srcId="{1D49F0A8-C43A-4AA9-A31D-F9BCD81167EF}" destId="{BA968846-5120-4693-B7ED-8AC28575A9CA}" srcOrd="1" destOrd="0" presId="urn:microsoft.com/office/officeart/2005/8/layout/hList7"/>
    <dgm:cxn modelId="{F8599945-427B-4F43-ACA0-2FB000615F4A}" srcId="{83E0F250-75E5-40CF-B489-39F94132288A}" destId="{8816627A-F154-49F7-BFC9-C8091B9B5859}" srcOrd="5" destOrd="0" parTransId="{2DD27B86-B07E-48D1-8A61-BE7569B99F51}" sibTransId="{052B2697-D012-4039-9A29-0DA82FAD0B14}"/>
    <dgm:cxn modelId="{5FD99E96-0470-4BD2-829B-DF13C5ADE0A5}" srcId="{83E0F250-75E5-40CF-B489-39F94132288A}" destId="{1D49F0A8-C43A-4AA9-A31D-F9BCD81167EF}" srcOrd="0" destOrd="0" parTransId="{87EF6F17-0EC9-45A9-86F0-D5C637512156}" sibTransId="{D9318D61-BD75-4D2B-8753-C56839E204B3}"/>
    <dgm:cxn modelId="{6CBCF85A-E9ED-443A-B955-AFFFCD7A800C}" type="presOf" srcId="{6EBC332D-C5B3-4B73-90AB-E08BE3C4682E}" destId="{D757DE82-3A99-4859-A97E-BB0059BEA50B}" srcOrd="0" destOrd="0" presId="urn:microsoft.com/office/officeart/2005/8/layout/hList7"/>
    <dgm:cxn modelId="{B96F91DA-2687-480D-8FE8-A5BD3CF16A8E}" type="presOf" srcId="{CD95449D-6D0D-41EC-AFD4-603173ACDEA3}" destId="{E6133EEB-F56F-4B4F-AB3B-3E318EED2DA0}" srcOrd="0" destOrd="0" presId="urn:microsoft.com/office/officeart/2005/8/layout/hList7"/>
    <dgm:cxn modelId="{9BFE1CF1-1665-4337-8C61-214B80804DF5}" type="presParOf" srcId="{6BCFE848-1355-4205-B265-EDC73BAD5723}" destId="{FD826CE0-BE9E-48FE-B9CF-29849502BC10}" srcOrd="0" destOrd="0" presId="urn:microsoft.com/office/officeart/2005/8/layout/hList7"/>
    <dgm:cxn modelId="{3B2384D9-478E-4BE1-96BC-A97B5C066476}" type="presParOf" srcId="{6BCFE848-1355-4205-B265-EDC73BAD5723}" destId="{EF00EBF6-E37C-450D-B9A9-DAB60A578301}" srcOrd="1" destOrd="0" presId="urn:microsoft.com/office/officeart/2005/8/layout/hList7"/>
    <dgm:cxn modelId="{10D2B6F3-A31E-4478-A09B-CB2CF5A199CD}" type="presParOf" srcId="{EF00EBF6-E37C-450D-B9A9-DAB60A578301}" destId="{8DAB429C-889D-458E-8CD9-99296BE42264}" srcOrd="0" destOrd="0" presId="urn:microsoft.com/office/officeart/2005/8/layout/hList7"/>
    <dgm:cxn modelId="{02954DA5-72DC-4D57-9C0E-4DD6573BE857}" type="presParOf" srcId="{8DAB429C-889D-458E-8CD9-99296BE42264}" destId="{BDEED382-09E9-440C-8271-5A35C82EB258}" srcOrd="0" destOrd="0" presId="urn:microsoft.com/office/officeart/2005/8/layout/hList7"/>
    <dgm:cxn modelId="{2E035384-91DD-42E5-93E5-80C010BE3EB9}" type="presParOf" srcId="{8DAB429C-889D-458E-8CD9-99296BE42264}" destId="{BA968846-5120-4693-B7ED-8AC28575A9CA}" srcOrd="1" destOrd="0" presId="urn:microsoft.com/office/officeart/2005/8/layout/hList7"/>
    <dgm:cxn modelId="{6EA38B61-8B98-4DDB-B2ED-DA1D0B9A22C9}" type="presParOf" srcId="{8DAB429C-889D-458E-8CD9-99296BE42264}" destId="{F8DE4D77-D378-494A-A172-E7340C42971E}" srcOrd="2" destOrd="0" presId="urn:microsoft.com/office/officeart/2005/8/layout/hList7"/>
    <dgm:cxn modelId="{7BDE6837-F5A2-4866-9A54-BD0E39DEEA9C}" type="presParOf" srcId="{8DAB429C-889D-458E-8CD9-99296BE42264}" destId="{F9C0211B-9777-45EA-8602-852FCC72C53F}" srcOrd="3" destOrd="0" presId="urn:microsoft.com/office/officeart/2005/8/layout/hList7"/>
    <dgm:cxn modelId="{E9E49B75-809C-4786-8507-7E950AB1DDE7}" type="presParOf" srcId="{EF00EBF6-E37C-450D-B9A9-DAB60A578301}" destId="{CA6664B6-EA79-414B-85C5-45A963F5D624}" srcOrd="1" destOrd="0" presId="urn:microsoft.com/office/officeart/2005/8/layout/hList7"/>
    <dgm:cxn modelId="{D8498B2A-3252-42C7-A4E3-E0336B112539}" type="presParOf" srcId="{EF00EBF6-E37C-450D-B9A9-DAB60A578301}" destId="{2633134D-F288-4C1A-B6FF-C5F843C1DEB9}" srcOrd="2" destOrd="0" presId="urn:microsoft.com/office/officeart/2005/8/layout/hList7"/>
    <dgm:cxn modelId="{17D26E22-1A6B-4BCC-933B-14F1FC02B991}" type="presParOf" srcId="{2633134D-F288-4C1A-B6FF-C5F843C1DEB9}" destId="{E6133EEB-F56F-4B4F-AB3B-3E318EED2DA0}" srcOrd="0" destOrd="0" presId="urn:microsoft.com/office/officeart/2005/8/layout/hList7"/>
    <dgm:cxn modelId="{1DF81C20-9B23-47FA-A1E9-5961B208F48B}" type="presParOf" srcId="{2633134D-F288-4C1A-B6FF-C5F843C1DEB9}" destId="{711F05FA-4B66-4180-81F8-68789171931B}" srcOrd="1" destOrd="0" presId="urn:microsoft.com/office/officeart/2005/8/layout/hList7"/>
    <dgm:cxn modelId="{10424B0A-EBE3-4F53-9A5B-F04AD44F1ECB}" type="presParOf" srcId="{2633134D-F288-4C1A-B6FF-C5F843C1DEB9}" destId="{B687188A-64CF-4EB2-9953-C671A1516BF3}" srcOrd="2" destOrd="0" presId="urn:microsoft.com/office/officeart/2005/8/layout/hList7"/>
    <dgm:cxn modelId="{ED102B59-7882-462C-858C-F4B9FA9C0338}" type="presParOf" srcId="{2633134D-F288-4C1A-B6FF-C5F843C1DEB9}" destId="{4921F92C-EA77-4F93-B35F-46B6BAE4493F}" srcOrd="3" destOrd="0" presId="urn:microsoft.com/office/officeart/2005/8/layout/hList7"/>
    <dgm:cxn modelId="{703D412B-6023-4D2A-BCA6-0318239D2537}" type="presParOf" srcId="{EF00EBF6-E37C-450D-B9A9-DAB60A578301}" destId="{A776B926-7E05-4AF6-A90C-827C98A1D182}" srcOrd="3" destOrd="0" presId="urn:microsoft.com/office/officeart/2005/8/layout/hList7"/>
    <dgm:cxn modelId="{57BC9FDB-A31A-4C53-9CF4-FA374480306C}" type="presParOf" srcId="{EF00EBF6-E37C-450D-B9A9-DAB60A578301}" destId="{E484BAF2-C3D2-446E-9044-1217FED9C1CA}" srcOrd="4" destOrd="0" presId="urn:microsoft.com/office/officeart/2005/8/layout/hList7"/>
    <dgm:cxn modelId="{C7AE981C-31E4-4B9B-B203-F6B65B8D60A7}" type="presParOf" srcId="{E484BAF2-C3D2-446E-9044-1217FED9C1CA}" destId="{D757DE82-3A99-4859-A97E-BB0059BEA50B}" srcOrd="0" destOrd="0" presId="urn:microsoft.com/office/officeart/2005/8/layout/hList7"/>
    <dgm:cxn modelId="{5C101045-99B6-41E8-A35E-1D743A688BED}" type="presParOf" srcId="{E484BAF2-C3D2-446E-9044-1217FED9C1CA}" destId="{B7CF6ECA-3001-429D-B11A-C9C33930F37E}" srcOrd="1" destOrd="0" presId="urn:microsoft.com/office/officeart/2005/8/layout/hList7"/>
    <dgm:cxn modelId="{609669D6-78F6-4D44-AC92-15F93297D4D9}" type="presParOf" srcId="{E484BAF2-C3D2-446E-9044-1217FED9C1CA}" destId="{AB51B7FC-B13E-47F5-9F9A-F4581246C094}" srcOrd="2" destOrd="0" presId="urn:microsoft.com/office/officeart/2005/8/layout/hList7"/>
    <dgm:cxn modelId="{6D591743-70AE-4536-B4E4-1F8E12F26DC9}" type="presParOf" srcId="{E484BAF2-C3D2-446E-9044-1217FED9C1CA}" destId="{689E36AC-2CD0-43B2-BD7A-F90A2FE29A16}" srcOrd="3" destOrd="0" presId="urn:microsoft.com/office/officeart/2005/8/layout/hList7"/>
    <dgm:cxn modelId="{035C6E26-0C07-451D-A145-28C6B65F4BD0}" type="presParOf" srcId="{EF00EBF6-E37C-450D-B9A9-DAB60A578301}" destId="{34E7B7FA-2544-44FF-981E-B7B9C486F922}" srcOrd="5" destOrd="0" presId="urn:microsoft.com/office/officeart/2005/8/layout/hList7"/>
    <dgm:cxn modelId="{0318A1C8-CAAF-4DEA-A013-42CC441E6402}" type="presParOf" srcId="{EF00EBF6-E37C-450D-B9A9-DAB60A578301}" destId="{129EF7F6-0868-4035-901D-382EBD4034F3}" srcOrd="6" destOrd="0" presId="urn:microsoft.com/office/officeart/2005/8/layout/hList7"/>
    <dgm:cxn modelId="{7F39934E-4BA4-4F14-BA46-7724ADBF38E3}" type="presParOf" srcId="{129EF7F6-0868-4035-901D-382EBD4034F3}" destId="{9CE05D3B-212A-43BF-9237-C9E78D7BAAA6}" srcOrd="0" destOrd="0" presId="urn:microsoft.com/office/officeart/2005/8/layout/hList7"/>
    <dgm:cxn modelId="{E6A42053-FB02-4487-973F-E51113B0725B}" type="presParOf" srcId="{129EF7F6-0868-4035-901D-382EBD4034F3}" destId="{939DA1A6-DE70-4A26-A62F-B7F9903C95F9}" srcOrd="1" destOrd="0" presId="urn:microsoft.com/office/officeart/2005/8/layout/hList7"/>
    <dgm:cxn modelId="{85B439B2-BA7B-4F39-938B-84ED68589FFD}" type="presParOf" srcId="{129EF7F6-0868-4035-901D-382EBD4034F3}" destId="{16189B47-BD0F-4C48-91A5-14F17D898155}" srcOrd="2" destOrd="0" presId="urn:microsoft.com/office/officeart/2005/8/layout/hList7"/>
    <dgm:cxn modelId="{A4806506-1C61-4E02-B584-1BB7935A02F9}" type="presParOf" srcId="{129EF7F6-0868-4035-901D-382EBD4034F3}" destId="{045A5CD0-8C13-4282-8A2F-3EAC894EDD81}" srcOrd="3" destOrd="0" presId="urn:microsoft.com/office/officeart/2005/8/layout/hList7"/>
    <dgm:cxn modelId="{8952B56F-8BE1-469E-BA5F-B022E8B7C600}" type="presParOf" srcId="{EF00EBF6-E37C-450D-B9A9-DAB60A578301}" destId="{8A15F824-D018-42AF-BBD2-057B845C04F6}" srcOrd="7" destOrd="0" presId="urn:microsoft.com/office/officeart/2005/8/layout/hList7"/>
    <dgm:cxn modelId="{5680E980-0A2D-439C-A32A-6F9A422A2B1D}" type="presParOf" srcId="{EF00EBF6-E37C-450D-B9A9-DAB60A578301}" destId="{8D31AEC1-CCF6-4BAA-8A06-A3C9EC2CCFFD}" srcOrd="8" destOrd="0" presId="urn:microsoft.com/office/officeart/2005/8/layout/hList7"/>
    <dgm:cxn modelId="{7894E7C7-54D6-459D-A420-EB91F696D560}" type="presParOf" srcId="{8D31AEC1-CCF6-4BAA-8A06-A3C9EC2CCFFD}" destId="{A30E59B5-BBF8-453E-AF18-82C129C65CD4}" srcOrd="0" destOrd="0" presId="urn:microsoft.com/office/officeart/2005/8/layout/hList7"/>
    <dgm:cxn modelId="{9A566C78-7754-4E03-9C77-993454EF2ED7}" type="presParOf" srcId="{8D31AEC1-CCF6-4BAA-8A06-A3C9EC2CCFFD}" destId="{EC556BC4-F6F3-4811-A979-6469EA814C5C}" srcOrd="1" destOrd="0" presId="urn:microsoft.com/office/officeart/2005/8/layout/hList7"/>
    <dgm:cxn modelId="{9097B919-4672-4C1E-9CA6-37073F902A8C}" type="presParOf" srcId="{8D31AEC1-CCF6-4BAA-8A06-A3C9EC2CCFFD}" destId="{05E163D5-1A55-47F3-8A96-6EBF8AE3E9E0}" srcOrd="2" destOrd="0" presId="urn:microsoft.com/office/officeart/2005/8/layout/hList7"/>
    <dgm:cxn modelId="{6DEFC437-9516-44BC-BC20-00F8F236DD80}" type="presParOf" srcId="{8D31AEC1-CCF6-4BAA-8A06-A3C9EC2CCFFD}" destId="{B0B6CC16-AAE2-4F1C-95E4-D0E0B0273CD3}" srcOrd="3" destOrd="0" presId="urn:microsoft.com/office/officeart/2005/8/layout/hList7"/>
    <dgm:cxn modelId="{3FB91892-7085-413B-8BDF-11348BF6E189}" type="presParOf" srcId="{EF00EBF6-E37C-450D-B9A9-DAB60A578301}" destId="{8339F384-C2C4-4377-91BD-2A6DD0E0B472}" srcOrd="9" destOrd="0" presId="urn:microsoft.com/office/officeart/2005/8/layout/hList7"/>
    <dgm:cxn modelId="{4DDC05F5-4715-476E-98FA-BDA730623C2B}" type="presParOf" srcId="{EF00EBF6-E37C-450D-B9A9-DAB60A578301}" destId="{EBC3A3D3-2D4F-41A5-9D96-841500F5FBB0}" srcOrd="10" destOrd="0" presId="urn:microsoft.com/office/officeart/2005/8/layout/hList7"/>
    <dgm:cxn modelId="{8B31B945-9335-491A-8FEA-46F20F2FBFCB}" type="presParOf" srcId="{EBC3A3D3-2D4F-41A5-9D96-841500F5FBB0}" destId="{15249990-406D-4204-B637-496514E15175}" srcOrd="0" destOrd="0" presId="urn:microsoft.com/office/officeart/2005/8/layout/hList7"/>
    <dgm:cxn modelId="{04241D11-0B7F-455C-B12C-F2CDB219DF54}" type="presParOf" srcId="{EBC3A3D3-2D4F-41A5-9D96-841500F5FBB0}" destId="{2F9EFDFD-6A6F-4586-B2A2-C31BCEA0F6ED}" srcOrd="1" destOrd="0" presId="urn:microsoft.com/office/officeart/2005/8/layout/hList7"/>
    <dgm:cxn modelId="{C6BEAC2F-4E52-4491-A27B-5135806A8DE5}" type="presParOf" srcId="{EBC3A3D3-2D4F-41A5-9D96-841500F5FBB0}" destId="{E3024F3C-60B3-438A-BFFA-B092076F4DE7}" srcOrd="2" destOrd="0" presId="urn:microsoft.com/office/officeart/2005/8/layout/hList7"/>
    <dgm:cxn modelId="{DF909F0F-9CC1-4A59-806A-633EC1628B00}" type="presParOf" srcId="{EBC3A3D3-2D4F-41A5-9D96-841500F5FBB0}" destId="{8DCC5858-668B-4B10-AB99-3EB7FA011CA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173A5-8C1D-480C-933C-C89B24E57B9A}" type="doc">
      <dgm:prSet loTypeId="urn:microsoft.com/office/officeart/2009/3/layout/PlusandMinus" loCatId="relationship" qsTypeId="urn:microsoft.com/office/officeart/2005/8/quickstyle/simple1" qsCatId="simple" csTypeId="urn:microsoft.com/office/officeart/2005/8/colors/colorful1" csCatId="colorful" phldr="1"/>
      <dgm:spPr/>
      <dgm:t>
        <a:bodyPr/>
        <a:lstStyle/>
        <a:p>
          <a:endParaRPr lang="pt-BR"/>
        </a:p>
      </dgm:t>
    </dgm:pt>
    <dgm:pt modelId="{007FED57-B669-4429-AA77-FF8A0B0B93B1}">
      <dgm:prSet phldrT="[Texto]" custT="1"/>
      <dgm:spPr/>
      <dgm:t>
        <a:bodyPr/>
        <a:lstStyle/>
        <a:p>
          <a:r>
            <a:rPr lang="pt-BR" sz="2000" dirty="0" smtClean="0"/>
            <a:t>Tem apelo intuitivo</a:t>
          </a:r>
        </a:p>
        <a:p>
          <a:r>
            <a:rPr lang="pt-BR" sz="2000" dirty="0" smtClean="0"/>
            <a:t>Está associada ao desempenho</a:t>
          </a:r>
        </a:p>
        <a:p>
          <a:r>
            <a:rPr lang="pt-BR" sz="2000" dirty="0" smtClean="0"/>
            <a:t>É biologicamente fundamentada</a:t>
          </a:r>
          <a:endParaRPr lang="pt-BR" sz="2000" dirty="0"/>
        </a:p>
      </dgm:t>
    </dgm:pt>
    <dgm:pt modelId="{C3301229-0CE9-4192-8E91-9BB2D61B6792}" type="parTrans" cxnId="{F74E353A-5EB5-4C84-A52D-15ECB75EDA0A}">
      <dgm:prSet/>
      <dgm:spPr/>
      <dgm:t>
        <a:bodyPr/>
        <a:lstStyle/>
        <a:p>
          <a:endParaRPr lang="pt-BR"/>
        </a:p>
      </dgm:t>
    </dgm:pt>
    <dgm:pt modelId="{10DA35C9-1F23-421D-AD50-0396439F0079}" type="sibTrans" cxnId="{F74E353A-5EB5-4C84-A52D-15ECB75EDA0A}">
      <dgm:prSet/>
      <dgm:spPr/>
      <dgm:t>
        <a:bodyPr/>
        <a:lstStyle/>
        <a:p>
          <a:endParaRPr lang="pt-BR"/>
        </a:p>
      </dgm:t>
    </dgm:pt>
    <dgm:pt modelId="{F1600E08-103C-488C-B18B-BF174D61FDEB}">
      <dgm:prSet phldrT="[Texto]" custT="1"/>
      <dgm:spPr/>
      <dgm:t>
        <a:bodyPr/>
        <a:lstStyle/>
        <a:p>
          <a:r>
            <a:rPr lang="pt-BR" sz="2000" dirty="0" smtClean="0"/>
            <a:t>É um conceito vago</a:t>
          </a:r>
        </a:p>
        <a:p>
          <a:r>
            <a:rPr lang="pt-BR" sz="2000" dirty="0" smtClean="0"/>
            <a:t>Não pode ser mensurada</a:t>
          </a:r>
        </a:p>
        <a:p>
          <a:r>
            <a:rPr lang="pt-BR" sz="2000" dirty="0" smtClean="0"/>
            <a:t>A validade é duvidosa (relacionada a personalidade)</a:t>
          </a:r>
          <a:endParaRPr lang="pt-BR" sz="2000" dirty="0"/>
        </a:p>
      </dgm:t>
    </dgm:pt>
    <dgm:pt modelId="{785CDEBA-BAF7-4587-ABE5-975888A30F1D}" type="parTrans" cxnId="{3A1F7915-3C94-4957-AD00-6C7F8666CD55}">
      <dgm:prSet/>
      <dgm:spPr/>
      <dgm:t>
        <a:bodyPr/>
        <a:lstStyle/>
        <a:p>
          <a:endParaRPr lang="pt-BR"/>
        </a:p>
      </dgm:t>
    </dgm:pt>
    <dgm:pt modelId="{12C301E9-4890-4534-81B2-748B33D47F09}" type="sibTrans" cxnId="{3A1F7915-3C94-4957-AD00-6C7F8666CD55}">
      <dgm:prSet/>
      <dgm:spPr/>
      <dgm:t>
        <a:bodyPr/>
        <a:lstStyle/>
        <a:p>
          <a:endParaRPr lang="pt-BR"/>
        </a:p>
      </dgm:t>
    </dgm:pt>
    <dgm:pt modelId="{AAF45CB4-EBD4-49AB-9506-7828BAC17541}" type="pres">
      <dgm:prSet presAssocID="{F61173A5-8C1D-480C-933C-C89B24E57B9A}" presName="Name0" presStyleCnt="0">
        <dgm:presLayoutVars>
          <dgm:chMax val="2"/>
          <dgm:chPref val="2"/>
          <dgm:dir/>
          <dgm:animOne/>
          <dgm:resizeHandles val="exact"/>
        </dgm:presLayoutVars>
      </dgm:prSet>
      <dgm:spPr/>
      <dgm:t>
        <a:bodyPr/>
        <a:lstStyle/>
        <a:p>
          <a:endParaRPr lang="pt-BR"/>
        </a:p>
      </dgm:t>
    </dgm:pt>
    <dgm:pt modelId="{DD590B9C-1F47-4F3C-AE57-3697F4628979}" type="pres">
      <dgm:prSet presAssocID="{F61173A5-8C1D-480C-933C-C89B24E57B9A}" presName="Background" presStyleLbl="bgImgPlace1" presStyleIdx="0" presStyleCnt="1"/>
      <dgm:spPr/>
    </dgm:pt>
    <dgm:pt modelId="{4551665B-C8C8-4F9A-921D-C589635FEAE1}" type="pres">
      <dgm:prSet presAssocID="{F61173A5-8C1D-480C-933C-C89B24E57B9A}" presName="ParentText1" presStyleLbl="revTx" presStyleIdx="0" presStyleCnt="2">
        <dgm:presLayoutVars>
          <dgm:chMax val="0"/>
          <dgm:chPref val="0"/>
          <dgm:bulletEnabled val="1"/>
        </dgm:presLayoutVars>
      </dgm:prSet>
      <dgm:spPr/>
      <dgm:t>
        <a:bodyPr/>
        <a:lstStyle/>
        <a:p>
          <a:endParaRPr lang="pt-BR"/>
        </a:p>
      </dgm:t>
    </dgm:pt>
    <dgm:pt modelId="{CAC64E08-1AFB-48FD-8B67-D2D23E4D437F}" type="pres">
      <dgm:prSet presAssocID="{F61173A5-8C1D-480C-933C-C89B24E57B9A}" presName="ParentText2" presStyleLbl="revTx" presStyleIdx="1" presStyleCnt="2">
        <dgm:presLayoutVars>
          <dgm:chMax val="0"/>
          <dgm:chPref val="0"/>
          <dgm:bulletEnabled val="1"/>
        </dgm:presLayoutVars>
      </dgm:prSet>
      <dgm:spPr/>
      <dgm:t>
        <a:bodyPr/>
        <a:lstStyle/>
        <a:p>
          <a:endParaRPr lang="pt-BR"/>
        </a:p>
      </dgm:t>
    </dgm:pt>
    <dgm:pt modelId="{9A5F5369-5035-4D48-A745-0BF095161373}" type="pres">
      <dgm:prSet presAssocID="{F61173A5-8C1D-480C-933C-C89B24E57B9A}" presName="Plus" presStyleLbl="alignNode1" presStyleIdx="0" presStyleCnt="2"/>
      <dgm:spPr/>
    </dgm:pt>
    <dgm:pt modelId="{A9C9EF6E-2EF7-4912-BA1D-C0A6067B2DCB}" type="pres">
      <dgm:prSet presAssocID="{F61173A5-8C1D-480C-933C-C89B24E57B9A}" presName="Minus" presStyleLbl="alignNode1" presStyleIdx="1" presStyleCnt="2"/>
      <dgm:spPr/>
    </dgm:pt>
    <dgm:pt modelId="{65E5C64B-D1C4-4878-8BA3-86DF847A52B8}" type="pres">
      <dgm:prSet presAssocID="{F61173A5-8C1D-480C-933C-C89B24E57B9A}" presName="Divider" presStyleLbl="parChTrans1D1" presStyleIdx="0" presStyleCnt="1"/>
      <dgm:spPr/>
    </dgm:pt>
  </dgm:ptLst>
  <dgm:cxnLst>
    <dgm:cxn modelId="{0D3DADB6-6217-46C0-997F-1D19CB96A622}" type="presOf" srcId="{007FED57-B669-4429-AA77-FF8A0B0B93B1}" destId="{4551665B-C8C8-4F9A-921D-C589635FEAE1}" srcOrd="0" destOrd="0" presId="urn:microsoft.com/office/officeart/2009/3/layout/PlusandMinus"/>
    <dgm:cxn modelId="{F74E353A-5EB5-4C84-A52D-15ECB75EDA0A}" srcId="{F61173A5-8C1D-480C-933C-C89B24E57B9A}" destId="{007FED57-B669-4429-AA77-FF8A0B0B93B1}" srcOrd="0" destOrd="0" parTransId="{C3301229-0CE9-4192-8E91-9BB2D61B6792}" sibTransId="{10DA35C9-1F23-421D-AD50-0396439F0079}"/>
    <dgm:cxn modelId="{3A1F7915-3C94-4957-AD00-6C7F8666CD55}" srcId="{F61173A5-8C1D-480C-933C-C89B24E57B9A}" destId="{F1600E08-103C-488C-B18B-BF174D61FDEB}" srcOrd="1" destOrd="0" parTransId="{785CDEBA-BAF7-4587-ABE5-975888A30F1D}" sibTransId="{12C301E9-4890-4534-81B2-748B33D47F09}"/>
    <dgm:cxn modelId="{37D101A7-8DE8-4388-93FF-AE59CCCEBFBC}" type="presOf" srcId="{F1600E08-103C-488C-B18B-BF174D61FDEB}" destId="{CAC64E08-1AFB-48FD-8B67-D2D23E4D437F}" srcOrd="0" destOrd="0" presId="urn:microsoft.com/office/officeart/2009/3/layout/PlusandMinus"/>
    <dgm:cxn modelId="{771EA5EF-5048-46FD-870A-D4951BF01934}" type="presOf" srcId="{F61173A5-8C1D-480C-933C-C89B24E57B9A}" destId="{AAF45CB4-EBD4-49AB-9506-7828BAC17541}" srcOrd="0" destOrd="0" presId="urn:microsoft.com/office/officeart/2009/3/layout/PlusandMinus"/>
    <dgm:cxn modelId="{7F986EB8-91FA-428E-ACDA-EA5EF0891AEB}" type="presParOf" srcId="{AAF45CB4-EBD4-49AB-9506-7828BAC17541}" destId="{DD590B9C-1F47-4F3C-AE57-3697F4628979}" srcOrd="0" destOrd="0" presId="urn:microsoft.com/office/officeart/2009/3/layout/PlusandMinus"/>
    <dgm:cxn modelId="{F2B064DB-561C-41BE-8641-D0526AE2B10E}" type="presParOf" srcId="{AAF45CB4-EBD4-49AB-9506-7828BAC17541}" destId="{4551665B-C8C8-4F9A-921D-C589635FEAE1}" srcOrd="1" destOrd="0" presId="urn:microsoft.com/office/officeart/2009/3/layout/PlusandMinus"/>
    <dgm:cxn modelId="{09CBB2C5-BD97-40C3-B146-DE9209B2FB29}" type="presParOf" srcId="{AAF45CB4-EBD4-49AB-9506-7828BAC17541}" destId="{CAC64E08-1AFB-48FD-8B67-D2D23E4D437F}" srcOrd="2" destOrd="0" presId="urn:microsoft.com/office/officeart/2009/3/layout/PlusandMinus"/>
    <dgm:cxn modelId="{855CE315-3497-4F67-8448-99646550AD61}" type="presParOf" srcId="{AAF45CB4-EBD4-49AB-9506-7828BAC17541}" destId="{9A5F5369-5035-4D48-A745-0BF095161373}" srcOrd="3" destOrd="0" presId="urn:microsoft.com/office/officeart/2009/3/layout/PlusandMinus"/>
    <dgm:cxn modelId="{D65A26D1-EC31-4910-B35E-66592C5E54B0}" type="presParOf" srcId="{AAF45CB4-EBD4-49AB-9506-7828BAC17541}" destId="{A9C9EF6E-2EF7-4912-BA1D-C0A6067B2DCB}" srcOrd="4" destOrd="0" presId="urn:microsoft.com/office/officeart/2009/3/layout/PlusandMinus"/>
    <dgm:cxn modelId="{68D1718D-CA05-4196-8AB9-BA85D24F4C26}" type="presParOf" srcId="{AAF45CB4-EBD4-49AB-9506-7828BAC17541}" destId="{65E5C64B-D1C4-4878-8BA3-86DF847A52B8}"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33C923-61CD-4C32-A2AC-1516E4F432A0}" type="doc">
      <dgm:prSet loTypeId="urn:microsoft.com/office/officeart/2005/8/layout/process1" loCatId="process" qsTypeId="urn:microsoft.com/office/officeart/2005/8/quickstyle/simple1" qsCatId="simple" csTypeId="urn:microsoft.com/office/officeart/2005/8/colors/colorful1" csCatId="colorful" phldr="1"/>
      <dgm:spPr/>
    </dgm:pt>
    <dgm:pt modelId="{B8D73AC1-C07E-4F30-B62B-8E24214FE637}">
      <dgm:prSet phldrT="[Texto]"/>
      <dgm:spPr/>
      <dgm:t>
        <a:bodyPr/>
        <a:lstStyle/>
        <a:p>
          <a:r>
            <a:rPr lang="pt-BR" dirty="0" smtClean="0"/>
            <a:t>Definir o problema</a:t>
          </a:r>
          <a:endParaRPr lang="pt-BR" dirty="0"/>
        </a:p>
      </dgm:t>
    </dgm:pt>
    <dgm:pt modelId="{BC244B8E-ACF1-4B6A-9030-E083FD9C72C1}" type="parTrans" cxnId="{AD376751-28A5-4EBC-8EA3-5B8BD2A2A4C0}">
      <dgm:prSet/>
      <dgm:spPr/>
      <dgm:t>
        <a:bodyPr/>
        <a:lstStyle/>
        <a:p>
          <a:endParaRPr lang="pt-BR"/>
        </a:p>
      </dgm:t>
    </dgm:pt>
    <dgm:pt modelId="{0B4C8084-ED7C-44E0-8475-1BCEF5D317AB}" type="sibTrans" cxnId="{AD376751-28A5-4EBC-8EA3-5B8BD2A2A4C0}">
      <dgm:prSet/>
      <dgm:spPr/>
      <dgm:t>
        <a:bodyPr/>
        <a:lstStyle/>
        <a:p>
          <a:endParaRPr lang="pt-BR"/>
        </a:p>
      </dgm:t>
    </dgm:pt>
    <dgm:pt modelId="{E2936538-3B1D-4DAC-8E5D-0705ADBD1BE9}">
      <dgm:prSet phldrT="[Texto]"/>
      <dgm:spPr/>
      <dgm:t>
        <a:bodyPr/>
        <a:lstStyle/>
        <a:p>
          <a:r>
            <a:rPr lang="pt-BR" dirty="0" smtClean="0"/>
            <a:t>Identificar os critérios para a decisão</a:t>
          </a:r>
          <a:endParaRPr lang="pt-BR" dirty="0"/>
        </a:p>
      </dgm:t>
    </dgm:pt>
    <dgm:pt modelId="{3E430EBA-DE26-4888-9131-AE878D8995EE}" type="parTrans" cxnId="{003052F6-85BC-4B1B-8618-A6A7ECCB839C}">
      <dgm:prSet/>
      <dgm:spPr/>
      <dgm:t>
        <a:bodyPr/>
        <a:lstStyle/>
        <a:p>
          <a:endParaRPr lang="pt-BR"/>
        </a:p>
      </dgm:t>
    </dgm:pt>
    <dgm:pt modelId="{1E484203-AECA-4C54-A999-64A17C5A76C7}" type="sibTrans" cxnId="{003052F6-85BC-4B1B-8618-A6A7ECCB839C}">
      <dgm:prSet/>
      <dgm:spPr/>
      <dgm:t>
        <a:bodyPr/>
        <a:lstStyle/>
        <a:p>
          <a:endParaRPr lang="pt-BR"/>
        </a:p>
      </dgm:t>
    </dgm:pt>
    <dgm:pt modelId="{A251BF18-18BC-450B-9B89-0C66A3B7BA26}">
      <dgm:prSet phldrT="[Texto]"/>
      <dgm:spPr/>
      <dgm:t>
        <a:bodyPr/>
        <a:lstStyle/>
        <a:p>
          <a:r>
            <a:rPr lang="pt-BR" dirty="0" smtClean="0"/>
            <a:t>Atribuir pesos específicos a cada critério</a:t>
          </a:r>
          <a:endParaRPr lang="pt-BR" dirty="0"/>
        </a:p>
      </dgm:t>
    </dgm:pt>
    <dgm:pt modelId="{9C613F74-BDCA-423D-9528-3D6FE66A75BB}" type="parTrans" cxnId="{9D25D363-E60B-472C-A3EC-62574F2FDD1B}">
      <dgm:prSet/>
      <dgm:spPr/>
      <dgm:t>
        <a:bodyPr/>
        <a:lstStyle/>
        <a:p>
          <a:endParaRPr lang="pt-BR"/>
        </a:p>
      </dgm:t>
    </dgm:pt>
    <dgm:pt modelId="{EB506F79-CCC6-491E-95BC-93514AE20511}" type="sibTrans" cxnId="{9D25D363-E60B-472C-A3EC-62574F2FDD1B}">
      <dgm:prSet/>
      <dgm:spPr/>
      <dgm:t>
        <a:bodyPr/>
        <a:lstStyle/>
        <a:p>
          <a:endParaRPr lang="pt-BR"/>
        </a:p>
      </dgm:t>
    </dgm:pt>
    <dgm:pt modelId="{90D38630-D10B-4FEC-A09C-7C7FBC3909F3}">
      <dgm:prSet phldrT="[Texto]"/>
      <dgm:spPr/>
      <dgm:t>
        <a:bodyPr/>
        <a:lstStyle/>
        <a:p>
          <a:r>
            <a:rPr lang="pt-BR" dirty="0" smtClean="0"/>
            <a:t>Desenvolver alternativas</a:t>
          </a:r>
          <a:endParaRPr lang="pt-BR" dirty="0"/>
        </a:p>
      </dgm:t>
    </dgm:pt>
    <dgm:pt modelId="{83DAEADF-090A-4981-8C65-E4B9253D9247}" type="parTrans" cxnId="{B627ACD2-474F-42FC-B0B8-83D9B1A4B7BE}">
      <dgm:prSet/>
      <dgm:spPr/>
      <dgm:t>
        <a:bodyPr/>
        <a:lstStyle/>
        <a:p>
          <a:endParaRPr lang="pt-BR"/>
        </a:p>
      </dgm:t>
    </dgm:pt>
    <dgm:pt modelId="{DE20FE78-376D-4364-9182-86294F6BACBB}" type="sibTrans" cxnId="{B627ACD2-474F-42FC-B0B8-83D9B1A4B7BE}">
      <dgm:prSet/>
      <dgm:spPr/>
      <dgm:t>
        <a:bodyPr/>
        <a:lstStyle/>
        <a:p>
          <a:endParaRPr lang="pt-BR"/>
        </a:p>
      </dgm:t>
    </dgm:pt>
    <dgm:pt modelId="{3BBA2C9E-390A-4E1B-ACFE-BA65FC2F3911}">
      <dgm:prSet phldrT="[Texto]"/>
      <dgm:spPr/>
      <dgm:t>
        <a:bodyPr/>
        <a:lstStyle/>
        <a:p>
          <a:r>
            <a:rPr lang="pt-BR" dirty="0" smtClean="0"/>
            <a:t>Avaliar alternativas</a:t>
          </a:r>
          <a:endParaRPr lang="pt-BR" dirty="0"/>
        </a:p>
      </dgm:t>
    </dgm:pt>
    <dgm:pt modelId="{3503C348-965C-464C-A171-D2539C8CB75F}" type="parTrans" cxnId="{B19F9354-27A0-403C-BD16-A6052E0F411C}">
      <dgm:prSet/>
      <dgm:spPr/>
      <dgm:t>
        <a:bodyPr/>
        <a:lstStyle/>
        <a:p>
          <a:endParaRPr lang="pt-BR"/>
        </a:p>
      </dgm:t>
    </dgm:pt>
    <dgm:pt modelId="{BED18C5C-DEC0-4056-AC39-269493616DD3}" type="sibTrans" cxnId="{B19F9354-27A0-403C-BD16-A6052E0F411C}">
      <dgm:prSet/>
      <dgm:spPr/>
      <dgm:t>
        <a:bodyPr/>
        <a:lstStyle/>
        <a:p>
          <a:endParaRPr lang="pt-BR"/>
        </a:p>
      </dgm:t>
    </dgm:pt>
    <dgm:pt modelId="{E39633AC-B5CC-4528-9561-2407ABE30A11}">
      <dgm:prSet phldrT="[Texto]"/>
      <dgm:spPr/>
      <dgm:t>
        <a:bodyPr/>
        <a:lstStyle/>
        <a:p>
          <a:r>
            <a:rPr lang="pt-BR" dirty="0" smtClean="0"/>
            <a:t>Escolher a melhor alternativa</a:t>
          </a:r>
          <a:endParaRPr lang="pt-BR" dirty="0"/>
        </a:p>
      </dgm:t>
    </dgm:pt>
    <dgm:pt modelId="{27D7721E-E39D-4A4F-8296-2B782687A653}" type="parTrans" cxnId="{736AAA88-50AD-4647-9C81-A5F43176116C}">
      <dgm:prSet/>
      <dgm:spPr/>
      <dgm:t>
        <a:bodyPr/>
        <a:lstStyle/>
        <a:p>
          <a:endParaRPr lang="pt-BR"/>
        </a:p>
      </dgm:t>
    </dgm:pt>
    <dgm:pt modelId="{05746552-1EB0-4CE7-BE1E-F9D2147773D0}" type="sibTrans" cxnId="{736AAA88-50AD-4647-9C81-A5F43176116C}">
      <dgm:prSet/>
      <dgm:spPr/>
      <dgm:t>
        <a:bodyPr/>
        <a:lstStyle/>
        <a:p>
          <a:endParaRPr lang="pt-BR"/>
        </a:p>
      </dgm:t>
    </dgm:pt>
    <dgm:pt modelId="{ED39E7DC-E27D-40E1-B996-26DBF89B28ED}" type="pres">
      <dgm:prSet presAssocID="{7933C923-61CD-4C32-A2AC-1516E4F432A0}" presName="Name0" presStyleCnt="0">
        <dgm:presLayoutVars>
          <dgm:dir/>
          <dgm:resizeHandles val="exact"/>
        </dgm:presLayoutVars>
      </dgm:prSet>
      <dgm:spPr/>
    </dgm:pt>
    <dgm:pt modelId="{AAABB797-CEA3-4F0C-9691-ECF13B56FC75}" type="pres">
      <dgm:prSet presAssocID="{B8D73AC1-C07E-4F30-B62B-8E24214FE637}" presName="node" presStyleLbl="node1" presStyleIdx="0" presStyleCnt="6">
        <dgm:presLayoutVars>
          <dgm:bulletEnabled val="1"/>
        </dgm:presLayoutVars>
      </dgm:prSet>
      <dgm:spPr/>
      <dgm:t>
        <a:bodyPr/>
        <a:lstStyle/>
        <a:p>
          <a:endParaRPr lang="pt-BR"/>
        </a:p>
      </dgm:t>
    </dgm:pt>
    <dgm:pt modelId="{3EEE1468-23BF-424E-9273-781CFE3FDEC6}" type="pres">
      <dgm:prSet presAssocID="{0B4C8084-ED7C-44E0-8475-1BCEF5D317AB}" presName="sibTrans" presStyleLbl="sibTrans2D1" presStyleIdx="0" presStyleCnt="5"/>
      <dgm:spPr/>
      <dgm:t>
        <a:bodyPr/>
        <a:lstStyle/>
        <a:p>
          <a:endParaRPr lang="pt-BR"/>
        </a:p>
      </dgm:t>
    </dgm:pt>
    <dgm:pt modelId="{3BF794F3-DA4A-4D6F-AC5E-075C2A7D901B}" type="pres">
      <dgm:prSet presAssocID="{0B4C8084-ED7C-44E0-8475-1BCEF5D317AB}" presName="connectorText" presStyleLbl="sibTrans2D1" presStyleIdx="0" presStyleCnt="5"/>
      <dgm:spPr/>
      <dgm:t>
        <a:bodyPr/>
        <a:lstStyle/>
        <a:p>
          <a:endParaRPr lang="pt-BR"/>
        </a:p>
      </dgm:t>
    </dgm:pt>
    <dgm:pt modelId="{885D5A90-45A9-4F0F-A49B-C3FD2A831E49}" type="pres">
      <dgm:prSet presAssocID="{E2936538-3B1D-4DAC-8E5D-0705ADBD1BE9}" presName="node" presStyleLbl="node1" presStyleIdx="1" presStyleCnt="6">
        <dgm:presLayoutVars>
          <dgm:bulletEnabled val="1"/>
        </dgm:presLayoutVars>
      </dgm:prSet>
      <dgm:spPr/>
      <dgm:t>
        <a:bodyPr/>
        <a:lstStyle/>
        <a:p>
          <a:endParaRPr lang="pt-BR"/>
        </a:p>
      </dgm:t>
    </dgm:pt>
    <dgm:pt modelId="{8437EDA5-D7D9-4CF3-976B-185A589D3D6C}" type="pres">
      <dgm:prSet presAssocID="{1E484203-AECA-4C54-A999-64A17C5A76C7}" presName="sibTrans" presStyleLbl="sibTrans2D1" presStyleIdx="1" presStyleCnt="5"/>
      <dgm:spPr/>
      <dgm:t>
        <a:bodyPr/>
        <a:lstStyle/>
        <a:p>
          <a:endParaRPr lang="pt-BR"/>
        </a:p>
      </dgm:t>
    </dgm:pt>
    <dgm:pt modelId="{9AAE3443-C2AA-4219-A06E-49CCD5A34131}" type="pres">
      <dgm:prSet presAssocID="{1E484203-AECA-4C54-A999-64A17C5A76C7}" presName="connectorText" presStyleLbl="sibTrans2D1" presStyleIdx="1" presStyleCnt="5"/>
      <dgm:spPr/>
      <dgm:t>
        <a:bodyPr/>
        <a:lstStyle/>
        <a:p>
          <a:endParaRPr lang="pt-BR"/>
        </a:p>
      </dgm:t>
    </dgm:pt>
    <dgm:pt modelId="{1906A527-DEA7-4E27-8469-6DD5D563C194}" type="pres">
      <dgm:prSet presAssocID="{A251BF18-18BC-450B-9B89-0C66A3B7BA26}" presName="node" presStyleLbl="node1" presStyleIdx="2" presStyleCnt="6">
        <dgm:presLayoutVars>
          <dgm:bulletEnabled val="1"/>
        </dgm:presLayoutVars>
      </dgm:prSet>
      <dgm:spPr/>
      <dgm:t>
        <a:bodyPr/>
        <a:lstStyle/>
        <a:p>
          <a:endParaRPr lang="pt-BR"/>
        </a:p>
      </dgm:t>
    </dgm:pt>
    <dgm:pt modelId="{8B1568BF-947F-4E75-B507-B2F8DCF3CD20}" type="pres">
      <dgm:prSet presAssocID="{EB506F79-CCC6-491E-95BC-93514AE20511}" presName="sibTrans" presStyleLbl="sibTrans2D1" presStyleIdx="2" presStyleCnt="5"/>
      <dgm:spPr/>
      <dgm:t>
        <a:bodyPr/>
        <a:lstStyle/>
        <a:p>
          <a:endParaRPr lang="pt-BR"/>
        </a:p>
      </dgm:t>
    </dgm:pt>
    <dgm:pt modelId="{E79C12A0-7C13-40A3-BBC0-49B52D86763C}" type="pres">
      <dgm:prSet presAssocID="{EB506F79-CCC6-491E-95BC-93514AE20511}" presName="connectorText" presStyleLbl="sibTrans2D1" presStyleIdx="2" presStyleCnt="5"/>
      <dgm:spPr/>
      <dgm:t>
        <a:bodyPr/>
        <a:lstStyle/>
        <a:p>
          <a:endParaRPr lang="pt-BR"/>
        </a:p>
      </dgm:t>
    </dgm:pt>
    <dgm:pt modelId="{7581784E-D285-46E4-AEFD-3232B36C2F69}" type="pres">
      <dgm:prSet presAssocID="{90D38630-D10B-4FEC-A09C-7C7FBC3909F3}" presName="node" presStyleLbl="node1" presStyleIdx="3" presStyleCnt="6">
        <dgm:presLayoutVars>
          <dgm:bulletEnabled val="1"/>
        </dgm:presLayoutVars>
      </dgm:prSet>
      <dgm:spPr/>
      <dgm:t>
        <a:bodyPr/>
        <a:lstStyle/>
        <a:p>
          <a:endParaRPr lang="pt-BR"/>
        </a:p>
      </dgm:t>
    </dgm:pt>
    <dgm:pt modelId="{1CF0ACF3-49CE-47A0-B168-8A6B0A37350F}" type="pres">
      <dgm:prSet presAssocID="{DE20FE78-376D-4364-9182-86294F6BACBB}" presName="sibTrans" presStyleLbl="sibTrans2D1" presStyleIdx="3" presStyleCnt="5"/>
      <dgm:spPr/>
      <dgm:t>
        <a:bodyPr/>
        <a:lstStyle/>
        <a:p>
          <a:endParaRPr lang="pt-BR"/>
        </a:p>
      </dgm:t>
    </dgm:pt>
    <dgm:pt modelId="{A3FBA53B-2D45-403F-86F3-A8D0B080C0B4}" type="pres">
      <dgm:prSet presAssocID="{DE20FE78-376D-4364-9182-86294F6BACBB}" presName="connectorText" presStyleLbl="sibTrans2D1" presStyleIdx="3" presStyleCnt="5"/>
      <dgm:spPr/>
      <dgm:t>
        <a:bodyPr/>
        <a:lstStyle/>
        <a:p>
          <a:endParaRPr lang="pt-BR"/>
        </a:p>
      </dgm:t>
    </dgm:pt>
    <dgm:pt modelId="{80D4E5C3-2F5F-43DF-9032-039E37AB3BAB}" type="pres">
      <dgm:prSet presAssocID="{3BBA2C9E-390A-4E1B-ACFE-BA65FC2F3911}" presName="node" presStyleLbl="node1" presStyleIdx="4" presStyleCnt="6">
        <dgm:presLayoutVars>
          <dgm:bulletEnabled val="1"/>
        </dgm:presLayoutVars>
      </dgm:prSet>
      <dgm:spPr/>
      <dgm:t>
        <a:bodyPr/>
        <a:lstStyle/>
        <a:p>
          <a:endParaRPr lang="pt-BR"/>
        </a:p>
      </dgm:t>
    </dgm:pt>
    <dgm:pt modelId="{B418D00C-95EF-40DC-BE08-019E7E889723}" type="pres">
      <dgm:prSet presAssocID="{BED18C5C-DEC0-4056-AC39-269493616DD3}" presName="sibTrans" presStyleLbl="sibTrans2D1" presStyleIdx="4" presStyleCnt="5"/>
      <dgm:spPr/>
      <dgm:t>
        <a:bodyPr/>
        <a:lstStyle/>
        <a:p>
          <a:endParaRPr lang="pt-BR"/>
        </a:p>
      </dgm:t>
    </dgm:pt>
    <dgm:pt modelId="{D5F72BB3-52A0-44B1-83BB-7DCB784E733F}" type="pres">
      <dgm:prSet presAssocID="{BED18C5C-DEC0-4056-AC39-269493616DD3}" presName="connectorText" presStyleLbl="sibTrans2D1" presStyleIdx="4" presStyleCnt="5"/>
      <dgm:spPr/>
      <dgm:t>
        <a:bodyPr/>
        <a:lstStyle/>
        <a:p>
          <a:endParaRPr lang="pt-BR"/>
        </a:p>
      </dgm:t>
    </dgm:pt>
    <dgm:pt modelId="{88355447-E600-4FC1-8A30-34531EDD03C6}" type="pres">
      <dgm:prSet presAssocID="{E39633AC-B5CC-4528-9561-2407ABE30A11}" presName="node" presStyleLbl="node1" presStyleIdx="5" presStyleCnt="6">
        <dgm:presLayoutVars>
          <dgm:bulletEnabled val="1"/>
        </dgm:presLayoutVars>
      </dgm:prSet>
      <dgm:spPr/>
      <dgm:t>
        <a:bodyPr/>
        <a:lstStyle/>
        <a:p>
          <a:endParaRPr lang="pt-BR"/>
        </a:p>
      </dgm:t>
    </dgm:pt>
  </dgm:ptLst>
  <dgm:cxnLst>
    <dgm:cxn modelId="{5810FAC2-6E5F-446C-8A80-FD3B6E32A9D2}" type="presOf" srcId="{0B4C8084-ED7C-44E0-8475-1BCEF5D317AB}" destId="{3EEE1468-23BF-424E-9273-781CFE3FDEC6}" srcOrd="0" destOrd="0" presId="urn:microsoft.com/office/officeart/2005/8/layout/process1"/>
    <dgm:cxn modelId="{AD376751-28A5-4EBC-8EA3-5B8BD2A2A4C0}" srcId="{7933C923-61CD-4C32-A2AC-1516E4F432A0}" destId="{B8D73AC1-C07E-4F30-B62B-8E24214FE637}" srcOrd="0" destOrd="0" parTransId="{BC244B8E-ACF1-4B6A-9030-E083FD9C72C1}" sibTransId="{0B4C8084-ED7C-44E0-8475-1BCEF5D317AB}"/>
    <dgm:cxn modelId="{A55A2100-9E12-4727-B3B8-8D1D9339957B}" type="presOf" srcId="{0B4C8084-ED7C-44E0-8475-1BCEF5D317AB}" destId="{3BF794F3-DA4A-4D6F-AC5E-075C2A7D901B}" srcOrd="1" destOrd="0" presId="urn:microsoft.com/office/officeart/2005/8/layout/process1"/>
    <dgm:cxn modelId="{DBFDD711-354E-4A7E-8E02-D80BFF295025}" type="presOf" srcId="{7933C923-61CD-4C32-A2AC-1516E4F432A0}" destId="{ED39E7DC-E27D-40E1-B996-26DBF89B28ED}" srcOrd="0" destOrd="0" presId="urn:microsoft.com/office/officeart/2005/8/layout/process1"/>
    <dgm:cxn modelId="{85594AB2-9EBA-468E-BD8D-3B20B5A68FB2}" type="presOf" srcId="{E2936538-3B1D-4DAC-8E5D-0705ADBD1BE9}" destId="{885D5A90-45A9-4F0F-A49B-C3FD2A831E49}" srcOrd="0" destOrd="0" presId="urn:microsoft.com/office/officeart/2005/8/layout/process1"/>
    <dgm:cxn modelId="{B1D8D1D2-3BF1-4864-99D7-ECEF545CEB33}" type="presOf" srcId="{B8D73AC1-C07E-4F30-B62B-8E24214FE637}" destId="{AAABB797-CEA3-4F0C-9691-ECF13B56FC75}" srcOrd="0" destOrd="0" presId="urn:microsoft.com/office/officeart/2005/8/layout/process1"/>
    <dgm:cxn modelId="{003052F6-85BC-4B1B-8618-A6A7ECCB839C}" srcId="{7933C923-61CD-4C32-A2AC-1516E4F432A0}" destId="{E2936538-3B1D-4DAC-8E5D-0705ADBD1BE9}" srcOrd="1" destOrd="0" parTransId="{3E430EBA-DE26-4888-9131-AE878D8995EE}" sibTransId="{1E484203-AECA-4C54-A999-64A17C5A76C7}"/>
    <dgm:cxn modelId="{95460EB7-FFB0-4B8A-9DCD-E6177C30314B}" type="presOf" srcId="{1E484203-AECA-4C54-A999-64A17C5A76C7}" destId="{8437EDA5-D7D9-4CF3-976B-185A589D3D6C}" srcOrd="0" destOrd="0" presId="urn:microsoft.com/office/officeart/2005/8/layout/process1"/>
    <dgm:cxn modelId="{713A9EC0-692C-470E-AB6C-30CFBFD5F566}" type="presOf" srcId="{90D38630-D10B-4FEC-A09C-7C7FBC3909F3}" destId="{7581784E-D285-46E4-AEFD-3232B36C2F69}" srcOrd="0" destOrd="0" presId="urn:microsoft.com/office/officeart/2005/8/layout/process1"/>
    <dgm:cxn modelId="{2C2F8644-4C49-4090-8332-A1EF45A88336}" type="presOf" srcId="{A251BF18-18BC-450B-9B89-0C66A3B7BA26}" destId="{1906A527-DEA7-4E27-8469-6DD5D563C194}" srcOrd="0" destOrd="0" presId="urn:microsoft.com/office/officeart/2005/8/layout/process1"/>
    <dgm:cxn modelId="{233474C7-C342-422C-BDC2-98F3F88C2533}" type="presOf" srcId="{1E484203-AECA-4C54-A999-64A17C5A76C7}" destId="{9AAE3443-C2AA-4219-A06E-49CCD5A34131}" srcOrd="1" destOrd="0" presId="urn:microsoft.com/office/officeart/2005/8/layout/process1"/>
    <dgm:cxn modelId="{A5E611CA-D499-4341-99B1-13922E1DF864}" type="presOf" srcId="{DE20FE78-376D-4364-9182-86294F6BACBB}" destId="{A3FBA53B-2D45-403F-86F3-A8D0B080C0B4}" srcOrd="1" destOrd="0" presId="urn:microsoft.com/office/officeart/2005/8/layout/process1"/>
    <dgm:cxn modelId="{5911D6EF-FDA2-4D46-929F-4374C1B546A6}" type="presOf" srcId="{DE20FE78-376D-4364-9182-86294F6BACBB}" destId="{1CF0ACF3-49CE-47A0-B168-8A6B0A37350F}" srcOrd="0" destOrd="0" presId="urn:microsoft.com/office/officeart/2005/8/layout/process1"/>
    <dgm:cxn modelId="{580F34AD-3BAC-4EB3-871D-17AC91AE6850}" type="presOf" srcId="{BED18C5C-DEC0-4056-AC39-269493616DD3}" destId="{B418D00C-95EF-40DC-BE08-019E7E889723}" srcOrd="0" destOrd="0" presId="urn:microsoft.com/office/officeart/2005/8/layout/process1"/>
    <dgm:cxn modelId="{B627ACD2-474F-42FC-B0B8-83D9B1A4B7BE}" srcId="{7933C923-61CD-4C32-A2AC-1516E4F432A0}" destId="{90D38630-D10B-4FEC-A09C-7C7FBC3909F3}" srcOrd="3" destOrd="0" parTransId="{83DAEADF-090A-4981-8C65-E4B9253D9247}" sibTransId="{DE20FE78-376D-4364-9182-86294F6BACBB}"/>
    <dgm:cxn modelId="{3ABDDF8C-A148-43AE-B1DF-4D644AF55111}" type="presOf" srcId="{3BBA2C9E-390A-4E1B-ACFE-BA65FC2F3911}" destId="{80D4E5C3-2F5F-43DF-9032-039E37AB3BAB}" srcOrd="0" destOrd="0" presId="urn:microsoft.com/office/officeart/2005/8/layout/process1"/>
    <dgm:cxn modelId="{736AAA88-50AD-4647-9C81-A5F43176116C}" srcId="{7933C923-61CD-4C32-A2AC-1516E4F432A0}" destId="{E39633AC-B5CC-4528-9561-2407ABE30A11}" srcOrd="5" destOrd="0" parTransId="{27D7721E-E39D-4A4F-8296-2B782687A653}" sibTransId="{05746552-1EB0-4CE7-BE1E-F9D2147773D0}"/>
    <dgm:cxn modelId="{9D25D363-E60B-472C-A3EC-62574F2FDD1B}" srcId="{7933C923-61CD-4C32-A2AC-1516E4F432A0}" destId="{A251BF18-18BC-450B-9B89-0C66A3B7BA26}" srcOrd="2" destOrd="0" parTransId="{9C613F74-BDCA-423D-9528-3D6FE66A75BB}" sibTransId="{EB506F79-CCC6-491E-95BC-93514AE20511}"/>
    <dgm:cxn modelId="{80CB263E-17B3-4658-A81F-E06BDB9128D1}" type="presOf" srcId="{E39633AC-B5CC-4528-9561-2407ABE30A11}" destId="{88355447-E600-4FC1-8A30-34531EDD03C6}" srcOrd="0" destOrd="0" presId="urn:microsoft.com/office/officeart/2005/8/layout/process1"/>
    <dgm:cxn modelId="{98E1CD1C-D7A7-484F-98FB-4484DEBE3AD4}" type="presOf" srcId="{EB506F79-CCC6-491E-95BC-93514AE20511}" destId="{E79C12A0-7C13-40A3-BBC0-49B52D86763C}" srcOrd="1" destOrd="0" presId="urn:microsoft.com/office/officeart/2005/8/layout/process1"/>
    <dgm:cxn modelId="{D6758D38-8D3E-4AA7-B018-F286D18842AC}" type="presOf" srcId="{EB506F79-CCC6-491E-95BC-93514AE20511}" destId="{8B1568BF-947F-4E75-B507-B2F8DCF3CD20}" srcOrd="0" destOrd="0" presId="urn:microsoft.com/office/officeart/2005/8/layout/process1"/>
    <dgm:cxn modelId="{44F37998-783B-4DDB-B531-0A65F96BF9D4}" type="presOf" srcId="{BED18C5C-DEC0-4056-AC39-269493616DD3}" destId="{D5F72BB3-52A0-44B1-83BB-7DCB784E733F}" srcOrd="1" destOrd="0" presId="urn:microsoft.com/office/officeart/2005/8/layout/process1"/>
    <dgm:cxn modelId="{B19F9354-27A0-403C-BD16-A6052E0F411C}" srcId="{7933C923-61CD-4C32-A2AC-1516E4F432A0}" destId="{3BBA2C9E-390A-4E1B-ACFE-BA65FC2F3911}" srcOrd="4" destOrd="0" parTransId="{3503C348-965C-464C-A171-D2539C8CB75F}" sibTransId="{BED18C5C-DEC0-4056-AC39-269493616DD3}"/>
    <dgm:cxn modelId="{FF7AFE46-6744-4FD0-991A-6A6882853D64}" type="presParOf" srcId="{ED39E7DC-E27D-40E1-B996-26DBF89B28ED}" destId="{AAABB797-CEA3-4F0C-9691-ECF13B56FC75}" srcOrd="0" destOrd="0" presId="urn:microsoft.com/office/officeart/2005/8/layout/process1"/>
    <dgm:cxn modelId="{B5CDBFB2-DDEB-457D-B84C-89552D413590}" type="presParOf" srcId="{ED39E7DC-E27D-40E1-B996-26DBF89B28ED}" destId="{3EEE1468-23BF-424E-9273-781CFE3FDEC6}" srcOrd="1" destOrd="0" presId="urn:microsoft.com/office/officeart/2005/8/layout/process1"/>
    <dgm:cxn modelId="{BFFA8924-511A-4F09-9C0E-B8E42AA86D6E}" type="presParOf" srcId="{3EEE1468-23BF-424E-9273-781CFE3FDEC6}" destId="{3BF794F3-DA4A-4D6F-AC5E-075C2A7D901B}" srcOrd="0" destOrd="0" presId="urn:microsoft.com/office/officeart/2005/8/layout/process1"/>
    <dgm:cxn modelId="{096C084B-24E9-4658-AE52-64C09DF44C80}" type="presParOf" srcId="{ED39E7DC-E27D-40E1-B996-26DBF89B28ED}" destId="{885D5A90-45A9-4F0F-A49B-C3FD2A831E49}" srcOrd="2" destOrd="0" presId="urn:microsoft.com/office/officeart/2005/8/layout/process1"/>
    <dgm:cxn modelId="{5B28A651-908E-4096-B29F-331132BB37E3}" type="presParOf" srcId="{ED39E7DC-E27D-40E1-B996-26DBF89B28ED}" destId="{8437EDA5-D7D9-4CF3-976B-185A589D3D6C}" srcOrd="3" destOrd="0" presId="urn:microsoft.com/office/officeart/2005/8/layout/process1"/>
    <dgm:cxn modelId="{6B569AD8-3883-4C6C-A63B-B79F2144C7AF}" type="presParOf" srcId="{8437EDA5-D7D9-4CF3-976B-185A589D3D6C}" destId="{9AAE3443-C2AA-4219-A06E-49CCD5A34131}" srcOrd="0" destOrd="0" presId="urn:microsoft.com/office/officeart/2005/8/layout/process1"/>
    <dgm:cxn modelId="{79A3E920-AC8A-4D08-B6EC-EA4922824A8F}" type="presParOf" srcId="{ED39E7DC-E27D-40E1-B996-26DBF89B28ED}" destId="{1906A527-DEA7-4E27-8469-6DD5D563C194}" srcOrd="4" destOrd="0" presId="urn:microsoft.com/office/officeart/2005/8/layout/process1"/>
    <dgm:cxn modelId="{169FB0D8-102D-4360-969A-C8BAE75FB635}" type="presParOf" srcId="{ED39E7DC-E27D-40E1-B996-26DBF89B28ED}" destId="{8B1568BF-947F-4E75-B507-B2F8DCF3CD20}" srcOrd="5" destOrd="0" presId="urn:microsoft.com/office/officeart/2005/8/layout/process1"/>
    <dgm:cxn modelId="{C3ABDDEE-EF8D-4A44-883D-FAA6A34E8875}" type="presParOf" srcId="{8B1568BF-947F-4E75-B507-B2F8DCF3CD20}" destId="{E79C12A0-7C13-40A3-BBC0-49B52D86763C}" srcOrd="0" destOrd="0" presId="urn:microsoft.com/office/officeart/2005/8/layout/process1"/>
    <dgm:cxn modelId="{8964B65F-6DE5-4977-BE45-89CCE26BDD6E}" type="presParOf" srcId="{ED39E7DC-E27D-40E1-B996-26DBF89B28ED}" destId="{7581784E-D285-46E4-AEFD-3232B36C2F69}" srcOrd="6" destOrd="0" presId="urn:microsoft.com/office/officeart/2005/8/layout/process1"/>
    <dgm:cxn modelId="{63D14778-992C-46DF-90CB-B705E34B8567}" type="presParOf" srcId="{ED39E7DC-E27D-40E1-B996-26DBF89B28ED}" destId="{1CF0ACF3-49CE-47A0-B168-8A6B0A37350F}" srcOrd="7" destOrd="0" presId="urn:microsoft.com/office/officeart/2005/8/layout/process1"/>
    <dgm:cxn modelId="{E2E85527-8749-4690-8FAE-B04DBC3B3CF8}" type="presParOf" srcId="{1CF0ACF3-49CE-47A0-B168-8A6B0A37350F}" destId="{A3FBA53B-2D45-403F-86F3-A8D0B080C0B4}" srcOrd="0" destOrd="0" presId="urn:microsoft.com/office/officeart/2005/8/layout/process1"/>
    <dgm:cxn modelId="{BFD0792A-B201-4A03-A414-FB230FC1FDA4}" type="presParOf" srcId="{ED39E7DC-E27D-40E1-B996-26DBF89B28ED}" destId="{80D4E5C3-2F5F-43DF-9032-039E37AB3BAB}" srcOrd="8" destOrd="0" presId="urn:microsoft.com/office/officeart/2005/8/layout/process1"/>
    <dgm:cxn modelId="{3E862465-4752-4201-BD07-60C4790A2763}" type="presParOf" srcId="{ED39E7DC-E27D-40E1-B996-26DBF89B28ED}" destId="{B418D00C-95EF-40DC-BE08-019E7E889723}" srcOrd="9" destOrd="0" presId="urn:microsoft.com/office/officeart/2005/8/layout/process1"/>
    <dgm:cxn modelId="{F514AA86-D68E-4B9F-A558-EECF014B7BE5}" type="presParOf" srcId="{B418D00C-95EF-40DC-BE08-019E7E889723}" destId="{D5F72BB3-52A0-44B1-83BB-7DCB784E733F}" srcOrd="0" destOrd="0" presId="urn:microsoft.com/office/officeart/2005/8/layout/process1"/>
    <dgm:cxn modelId="{37A06A37-0757-458E-95C8-8933BB673BFB}" type="presParOf" srcId="{ED39E7DC-E27D-40E1-B996-26DBF89B28ED}" destId="{88355447-E600-4FC1-8A30-34531EDD03C6}"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37D478-DED7-44AE-9BD6-07B05B257F3C}" type="doc">
      <dgm:prSet loTypeId="urn:microsoft.com/office/officeart/2005/8/layout/equation1" loCatId="relationship" qsTypeId="urn:microsoft.com/office/officeart/2005/8/quickstyle/simple1" qsCatId="simple" csTypeId="urn:microsoft.com/office/officeart/2005/8/colors/colorful3" csCatId="colorful" phldr="1"/>
      <dgm:spPr/>
    </dgm:pt>
    <dgm:pt modelId="{CC1D4A9D-A036-4FFD-A670-6A5D9B6C5050}">
      <dgm:prSet phldrT="[Texto]"/>
      <dgm:spPr/>
      <dgm:t>
        <a:bodyPr/>
        <a:lstStyle/>
        <a:p>
          <a:r>
            <a:rPr lang="pt-BR" dirty="0" smtClean="0">
              <a:solidFill>
                <a:schemeClr val="tx1"/>
              </a:solidFill>
            </a:rPr>
            <a:t>Perícia/expertise</a:t>
          </a:r>
          <a:endParaRPr lang="pt-BR" dirty="0">
            <a:solidFill>
              <a:schemeClr val="tx1"/>
            </a:solidFill>
          </a:endParaRPr>
        </a:p>
      </dgm:t>
    </dgm:pt>
    <dgm:pt modelId="{7C4BB438-2D69-4BF4-90CD-D448E2C05D54}" type="parTrans" cxnId="{93113301-04DD-42C6-84CD-568401B000C8}">
      <dgm:prSet/>
      <dgm:spPr/>
      <dgm:t>
        <a:bodyPr/>
        <a:lstStyle/>
        <a:p>
          <a:endParaRPr lang="pt-BR">
            <a:solidFill>
              <a:schemeClr val="tx1"/>
            </a:solidFill>
          </a:endParaRPr>
        </a:p>
      </dgm:t>
    </dgm:pt>
    <dgm:pt modelId="{DA43A6F4-E85E-4EC8-9685-5A27BF057B52}" type="sibTrans" cxnId="{93113301-04DD-42C6-84CD-568401B000C8}">
      <dgm:prSet/>
      <dgm:spPr/>
      <dgm:t>
        <a:bodyPr/>
        <a:lstStyle/>
        <a:p>
          <a:endParaRPr lang="pt-BR">
            <a:solidFill>
              <a:schemeClr val="tx1"/>
            </a:solidFill>
          </a:endParaRPr>
        </a:p>
      </dgm:t>
    </dgm:pt>
    <dgm:pt modelId="{472E5D38-38DC-47BC-B22B-E96CB8C6B747}">
      <dgm:prSet phldrT="[Texto]"/>
      <dgm:spPr/>
      <dgm:t>
        <a:bodyPr/>
        <a:lstStyle/>
        <a:p>
          <a:r>
            <a:rPr lang="pt-BR" dirty="0" smtClean="0">
              <a:solidFill>
                <a:schemeClr val="tx1"/>
              </a:solidFill>
            </a:rPr>
            <a:t>Pensamento criativo</a:t>
          </a:r>
          <a:endParaRPr lang="pt-BR" dirty="0">
            <a:solidFill>
              <a:schemeClr val="tx1"/>
            </a:solidFill>
          </a:endParaRPr>
        </a:p>
      </dgm:t>
    </dgm:pt>
    <dgm:pt modelId="{208FB0C2-3547-477E-AA49-A386AE08EF95}" type="parTrans" cxnId="{0FC5A0CD-F244-4103-A57E-285D3D821EA4}">
      <dgm:prSet/>
      <dgm:spPr/>
      <dgm:t>
        <a:bodyPr/>
        <a:lstStyle/>
        <a:p>
          <a:endParaRPr lang="pt-BR">
            <a:solidFill>
              <a:schemeClr val="tx1"/>
            </a:solidFill>
          </a:endParaRPr>
        </a:p>
      </dgm:t>
    </dgm:pt>
    <dgm:pt modelId="{38FB9CD2-95D1-4A24-A17F-B72D270F5CC5}" type="sibTrans" cxnId="{0FC5A0CD-F244-4103-A57E-285D3D821EA4}">
      <dgm:prSet/>
      <dgm:spPr/>
      <dgm:t>
        <a:bodyPr/>
        <a:lstStyle/>
        <a:p>
          <a:endParaRPr lang="pt-BR">
            <a:solidFill>
              <a:schemeClr val="tx1"/>
            </a:solidFill>
          </a:endParaRPr>
        </a:p>
      </dgm:t>
    </dgm:pt>
    <dgm:pt modelId="{314EB510-465F-4472-8C2E-757A5529AC6B}">
      <dgm:prSet phldrT="[Texto]"/>
      <dgm:spPr/>
      <dgm:t>
        <a:bodyPr/>
        <a:lstStyle/>
        <a:p>
          <a:r>
            <a:rPr lang="pt-BR" dirty="0" smtClean="0">
              <a:solidFill>
                <a:schemeClr val="tx1"/>
              </a:solidFill>
            </a:rPr>
            <a:t>Criatividade</a:t>
          </a:r>
          <a:endParaRPr lang="pt-BR" dirty="0">
            <a:solidFill>
              <a:schemeClr val="tx1"/>
            </a:solidFill>
          </a:endParaRPr>
        </a:p>
      </dgm:t>
    </dgm:pt>
    <dgm:pt modelId="{9CC12016-491A-43DD-ADB3-295302D1A81D}" type="parTrans" cxnId="{5CCC6009-ED31-4EF0-8D52-EAA72F3DE1FD}">
      <dgm:prSet/>
      <dgm:spPr/>
      <dgm:t>
        <a:bodyPr/>
        <a:lstStyle/>
        <a:p>
          <a:endParaRPr lang="pt-BR">
            <a:solidFill>
              <a:schemeClr val="tx1"/>
            </a:solidFill>
          </a:endParaRPr>
        </a:p>
      </dgm:t>
    </dgm:pt>
    <dgm:pt modelId="{112FD7D3-ADAA-451E-BB07-623E910A4598}" type="sibTrans" cxnId="{5CCC6009-ED31-4EF0-8D52-EAA72F3DE1FD}">
      <dgm:prSet/>
      <dgm:spPr/>
      <dgm:t>
        <a:bodyPr/>
        <a:lstStyle/>
        <a:p>
          <a:endParaRPr lang="pt-BR">
            <a:solidFill>
              <a:schemeClr val="tx1"/>
            </a:solidFill>
          </a:endParaRPr>
        </a:p>
      </dgm:t>
    </dgm:pt>
    <dgm:pt modelId="{34EB446F-23ED-4E02-8C08-ADC73C0B195C}">
      <dgm:prSet phldrT="[Texto]"/>
      <dgm:spPr/>
      <dgm:t>
        <a:bodyPr/>
        <a:lstStyle/>
        <a:p>
          <a:r>
            <a:rPr lang="pt-BR" dirty="0" smtClean="0">
              <a:solidFill>
                <a:schemeClr val="tx1"/>
              </a:solidFill>
            </a:rPr>
            <a:t>Motivação pela tarefa</a:t>
          </a:r>
          <a:endParaRPr lang="pt-BR" dirty="0">
            <a:solidFill>
              <a:schemeClr val="tx1"/>
            </a:solidFill>
          </a:endParaRPr>
        </a:p>
      </dgm:t>
    </dgm:pt>
    <dgm:pt modelId="{C252F643-1A89-437D-B9B2-01835C6F76BA}" type="parTrans" cxnId="{4090C6A8-7FD8-422E-B488-ABE96B4D322F}">
      <dgm:prSet/>
      <dgm:spPr/>
      <dgm:t>
        <a:bodyPr/>
        <a:lstStyle/>
        <a:p>
          <a:endParaRPr lang="pt-BR">
            <a:solidFill>
              <a:schemeClr val="tx1"/>
            </a:solidFill>
          </a:endParaRPr>
        </a:p>
      </dgm:t>
    </dgm:pt>
    <dgm:pt modelId="{A70ACAFA-A26C-43A9-BF2B-C4F9F5FFCC76}" type="sibTrans" cxnId="{4090C6A8-7FD8-422E-B488-ABE96B4D322F}">
      <dgm:prSet/>
      <dgm:spPr/>
      <dgm:t>
        <a:bodyPr/>
        <a:lstStyle/>
        <a:p>
          <a:endParaRPr lang="pt-BR">
            <a:solidFill>
              <a:schemeClr val="tx1"/>
            </a:solidFill>
          </a:endParaRPr>
        </a:p>
      </dgm:t>
    </dgm:pt>
    <dgm:pt modelId="{37F0965C-340E-4E81-8144-6581F8A2A353}" type="pres">
      <dgm:prSet presAssocID="{1537D478-DED7-44AE-9BD6-07B05B257F3C}" presName="linearFlow" presStyleCnt="0">
        <dgm:presLayoutVars>
          <dgm:dir/>
          <dgm:resizeHandles val="exact"/>
        </dgm:presLayoutVars>
      </dgm:prSet>
      <dgm:spPr/>
    </dgm:pt>
    <dgm:pt modelId="{BC282001-9ED1-439B-B51F-7C68F4A4A08C}" type="pres">
      <dgm:prSet presAssocID="{CC1D4A9D-A036-4FFD-A670-6A5D9B6C5050}" presName="node" presStyleLbl="node1" presStyleIdx="0" presStyleCnt="4">
        <dgm:presLayoutVars>
          <dgm:bulletEnabled val="1"/>
        </dgm:presLayoutVars>
      </dgm:prSet>
      <dgm:spPr/>
      <dgm:t>
        <a:bodyPr/>
        <a:lstStyle/>
        <a:p>
          <a:endParaRPr lang="pt-BR"/>
        </a:p>
      </dgm:t>
    </dgm:pt>
    <dgm:pt modelId="{318F47CF-2208-40AB-B34F-9337830CCD51}" type="pres">
      <dgm:prSet presAssocID="{DA43A6F4-E85E-4EC8-9685-5A27BF057B52}" presName="spacerL" presStyleCnt="0"/>
      <dgm:spPr/>
    </dgm:pt>
    <dgm:pt modelId="{A8E349D0-6B3A-4CFD-9554-E424285EA170}" type="pres">
      <dgm:prSet presAssocID="{DA43A6F4-E85E-4EC8-9685-5A27BF057B52}" presName="sibTrans" presStyleLbl="sibTrans2D1" presStyleIdx="0" presStyleCnt="3"/>
      <dgm:spPr/>
      <dgm:t>
        <a:bodyPr/>
        <a:lstStyle/>
        <a:p>
          <a:endParaRPr lang="pt-BR"/>
        </a:p>
      </dgm:t>
    </dgm:pt>
    <dgm:pt modelId="{D66EB40D-14C7-43D0-9F16-664A5EA5AAD4}" type="pres">
      <dgm:prSet presAssocID="{DA43A6F4-E85E-4EC8-9685-5A27BF057B52}" presName="spacerR" presStyleCnt="0"/>
      <dgm:spPr/>
    </dgm:pt>
    <dgm:pt modelId="{350DB8BB-C87B-4AC5-91F4-1CA476B0D90B}" type="pres">
      <dgm:prSet presAssocID="{472E5D38-38DC-47BC-B22B-E96CB8C6B747}" presName="node" presStyleLbl="node1" presStyleIdx="1" presStyleCnt="4">
        <dgm:presLayoutVars>
          <dgm:bulletEnabled val="1"/>
        </dgm:presLayoutVars>
      </dgm:prSet>
      <dgm:spPr/>
      <dgm:t>
        <a:bodyPr/>
        <a:lstStyle/>
        <a:p>
          <a:endParaRPr lang="pt-BR"/>
        </a:p>
      </dgm:t>
    </dgm:pt>
    <dgm:pt modelId="{6ACDDC9A-3613-4909-ADC8-971C636169EB}" type="pres">
      <dgm:prSet presAssocID="{38FB9CD2-95D1-4A24-A17F-B72D270F5CC5}" presName="spacerL" presStyleCnt="0"/>
      <dgm:spPr/>
    </dgm:pt>
    <dgm:pt modelId="{852DB42E-71F0-4A06-8390-7D22867B9C84}" type="pres">
      <dgm:prSet presAssocID="{38FB9CD2-95D1-4A24-A17F-B72D270F5CC5}" presName="sibTrans" presStyleLbl="sibTrans2D1" presStyleIdx="1" presStyleCnt="3"/>
      <dgm:spPr/>
      <dgm:t>
        <a:bodyPr/>
        <a:lstStyle/>
        <a:p>
          <a:endParaRPr lang="pt-BR"/>
        </a:p>
      </dgm:t>
    </dgm:pt>
    <dgm:pt modelId="{471EF282-F984-41BD-8FED-BA3E474D575A}" type="pres">
      <dgm:prSet presAssocID="{38FB9CD2-95D1-4A24-A17F-B72D270F5CC5}" presName="spacerR" presStyleCnt="0"/>
      <dgm:spPr/>
    </dgm:pt>
    <dgm:pt modelId="{2726D882-93A9-4354-BD42-9B9DFB59B8B9}" type="pres">
      <dgm:prSet presAssocID="{34EB446F-23ED-4E02-8C08-ADC73C0B195C}" presName="node" presStyleLbl="node1" presStyleIdx="2" presStyleCnt="4">
        <dgm:presLayoutVars>
          <dgm:bulletEnabled val="1"/>
        </dgm:presLayoutVars>
      </dgm:prSet>
      <dgm:spPr/>
      <dgm:t>
        <a:bodyPr/>
        <a:lstStyle/>
        <a:p>
          <a:endParaRPr lang="pt-BR"/>
        </a:p>
      </dgm:t>
    </dgm:pt>
    <dgm:pt modelId="{E6AC1C91-2457-40ED-999D-4F9A623A9197}" type="pres">
      <dgm:prSet presAssocID="{A70ACAFA-A26C-43A9-BF2B-C4F9F5FFCC76}" presName="spacerL" presStyleCnt="0"/>
      <dgm:spPr/>
    </dgm:pt>
    <dgm:pt modelId="{1A3E8369-8E93-42A1-9618-066C7F1E4852}" type="pres">
      <dgm:prSet presAssocID="{A70ACAFA-A26C-43A9-BF2B-C4F9F5FFCC76}" presName="sibTrans" presStyleLbl="sibTrans2D1" presStyleIdx="2" presStyleCnt="3"/>
      <dgm:spPr/>
      <dgm:t>
        <a:bodyPr/>
        <a:lstStyle/>
        <a:p>
          <a:endParaRPr lang="pt-BR"/>
        </a:p>
      </dgm:t>
    </dgm:pt>
    <dgm:pt modelId="{D410D2D9-39D8-477E-88FE-7147C6F37BD5}" type="pres">
      <dgm:prSet presAssocID="{A70ACAFA-A26C-43A9-BF2B-C4F9F5FFCC76}" presName="spacerR" presStyleCnt="0"/>
      <dgm:spPr/>
    </dgm:pt>
    <dgm:pt modelId="{AAC8B875-952D-4962-8867-2270C579DCF7}" type="pres">
      <dgm:prSet presAssocID="{314EB510-465F-4472-8C2E-757A5529AC6B}" presName="node" presStyleLbl="node1" presStyleIdx="3" presStyleCnt="4">
        <dgm:presLayoutVars>
          <dgm:bulletEnabled val="1"/>
        </dgm:presLayoutVars>
      </dgm:prSet>
      <dgm:spPr/>
      <dgm:t>
        <a:bodyPr/>
        <a:lstStyle/>
        <a:p>
          <a:endParaRPr lang="pt-BR"/>
        </a:p>
      </dgm:t>
    </dgm:pt>
  </dgm:ptLst>
  <dgm:cxnLst>
    <dgm:cxn modelId="{6B32D405-743F-4FB6-B0EC-54EFD0BD0DF2}" type="presOf" srcId="{314EB510-465F-4472-8C2E-757A5529AC6B}" destId="{AAC8B875-952D-4962-8867-2270C579DCF7}" srcOrd="0" destOrd="0" presId="urn:microsoft.com/office/officeart/2005/8/layout/equation1"/>
    <dgm:cxn modelId="{79599158-AE19-4EE4-8607-80D98D9C32FD}" type="presOf" srcId="{A70ACAFA-A26C-43A9-BF2B-C4F9F5FFCC76}" destId="{1A3E8369-8E93-42A1-9618-066C7F1E4852}" srcOrd="0" destOrd="0" presId="urn:microsoft.com/office/officeart/2005/8/layout/equation1"/>
    <dgm:cxn modelId="{4090C6A8-7FD8-422E-B488-ABE96B4D322F}" srcId="{1537D478-DED7-44AE-9BD6-07B05B257F3C}" destId="{34EB446F-23ED-4E02-8C08-ADC73C0B195C}" srcOrd="2" destOrd="0" parTransId="{C252F643-1A89-437D-B9B2-01835C6F76BA}" sibTransId="{A70ACAFA-A26C-43A9-BF2B-C4F9F5FFCC76}"/>
    <dgm:cxn modelId="{3C245301-305E-4C9E-B59A-95101EB19681}" type="presOf" srcId="{38FB9CD2-95D1-4A24-A17F-B72D270F5CC5}" destId="{852DB42E-71F0-4A06-8390-7D22867B9C84}" srcOrd="0" destOrd="0" presId="urn:microsoft.com/office/officeart/2005/8/layout/equation1"/>
    <dgm:cxn modelId="{A88FE3FD-6657-4122-860D-6EC75B50EADA}" type="presOf" srcId="{34EB446F-23ED-4E02-8C08-ADC73C0B195C}" destId="{2726D882-93A9-4354-BD42-9B9DFB59B8B9}" srcOrd="0" destOrd="0" presId="urn:microsoft.com/office/officeart/2005/8/layout/equation1"/>
    <dgm:cxn modelId="{430A3BCB-E25C-4AC6-8D37-60AFA08611E4}" type="presOf" srcId="{CC1D4A9D-A036-4FFD-A670-6A5D9B6C5050}" destId="{BC282001-9ED1-439B-B51F-7C68F4A4A08C}" srcOrd="0" destOrd="0" presId="urn:microsoft.com/office/officeart/2005/8/layout/equation1"/>
    <dgm:cxn modelId="{5CCC6009-ED31-4EF0-8D52-EAA72F3DE1FD}" srcId="{1537D478-DED7-44AE-9BD6-07B05B257F3C}" destId="{314EB510-465F-4472-8C2E-757A5529AC6B}" srcOrd="3" destOrd="0" parTransId="{9CC12016-491A-43DD-ADB3-295302D1A81D}" sibTransId="{112FD7D3-ADAA-451E-BB07-623E910A4598}"/>
    <dgm:cxn modelId="{5286DA18-2DD8-4342-A362-A30A9E828517}" type="presOf" srcId="{472E5D38-38DC-47BC-B22B-E96CB8C6B747}" destId="{350DB8BB-C87B-4AC5-91F4-1CA476B0D90B}" srcOrd="0" destOrd="0" presId="urn:microsoft.com/office/officeart/2005/8/layout/equation1"/>
    <dgm:cxn modelId="{0FC5A0CD-F244-4103-A57E-285D3D821EA4}" srcId="{1537D478-DED7-44AE-9BD6-07B05B257F3C}" destId="{472E5D38-38DC-47BC-B22B-E96CB8C6B747}" srcOrd="1" destOrd="0" parTransId="{208FB0C2-3547-477E-AA49-A386AE08EF95}" sibTransId="{38FB9CD2-95D1-4A24-A17F-B72D270F5CC5}"/>
    <dgm:cxn modelId="{93113301-04DD-42C6-84CD-568401B000C8}" srcId="{1537D478-DED7-44AE-9BD6-07B05B257F3C}" destId="{CC1D4A9D-A036-4FFD-A670-6A5D9B6C5050}" srcOrd="0" destOrd="0" parTransId="{7C4BB438-2D69-4BF4-90CD-D448E2C05D54}" sibTransId="{DA43A6F4-E85E-4EC8-9685-5A27BF057B52}"/>
    <dgm:cxn modelId="{173738F5-78B5-4729-BC75-9E569D298801}" type="presOf" srcId="{1537D478-DED7-44AE-9BD6-07B05B257F3C}" destId="{37F0965C-340E-4E81-8144-6581F8A2A353}" srcOrd="0" destOrd="0" presId="urn:microsoft.com/office/officeart/2005/8/layout/equation1"/>
    <dgm:cxn modelId="{C9BDFAE7-2717-4F5C-A17B-80D966402899}" type="presOf" srcId="{DA43A6F4-E85E-4EC8-9685-5A27BF057B52}" destId="{A8E349D0-6B3A-4CFD-9554-E424285EA170}" srcOrd="0" destOrd="0" presId="urn:microsoft.com/office/officeart/2005/8/layout/equation1"/>
    <dgm:cxn modelId="{31D7D255-C519-4F90-A2CE-99A3CABB9D63}" type="presParOf" srcId="{37F0965C-340E-4E81-8144-6581F8A2A353}" destId="{BC282001-9ED1-439B-B51F-7C68F4A4A08C}" srcOrd="0" destOrd="0" presId="urn:microsoft.com/office/officeart/2005/8/layout/equation1"/>
    <dgm:cxn modelId="{93081587-5D56-44C2-A45D-E295CF4CFAF4}" type="presParOf" srcId="{37F0965C-340E-4E81-8144-6581F8A2A353}" destId="{318F47CF-2208-40AB-B34F-9337830CCD51}" srcOrd="1" destOrd="0" presId="urn:microsoft.com/office/officeart/2005/8/layout/equation1"/>
    <dgm:cxn modelId="{BD31230C-5E1C-488C-AFF4-94C50FC7D338}" type="presParOf" srcId="{37F0965C-340E-4E81-8144-6581F8A2A353}" destId="{A8E349D0-6B3A-4CFD-9554-E424285EA170}" srcOrd="2" destOrd="0" presId="urn:microsoft.com/office/officeart/2005/8/layout/equation1"/>
    <dgm:cxn modelId="{A51357A5-D1C9-420F-9DF0-767E5765E7F4}" type="presParOf" srcId="{37F0965C-340E-4E81-8144-6581F8A2A353}" destId="{D66EB40D-14C7-43D0-9F16-664A5EA5AAD4}" srcOrd="3" destOrd="0" presId="urn:microsoft.com/office/officeart/2005/8/layout/equation1"/>
    <dgm:cxn modelId="{417A5FA6-637E-4B76-A306-83EAE6F6163A}" type="presParOf" srcId="{37F0965C-340E-4E81-8144-6581F8A2A353}" destId="{350DB8BB-C87B-4AC5-91F4-1CA476B0D90B}" srcOrd="4" destOrd="0" presId="urn:microsoft.com/office/officeart/2005/8/layout/equation1"/>
    <dgm:cxn modelId="{930DB74F-F0F3-453A-8E4A-1C7D7AE217BA}" type="presParOf" srcId="{37F0965C-340E-4E81-8144-6581F8A2A353}" destId="{6ACDDC9A-3613-4909-ADC8-971C636169EB}" srcOrd="5" destOrd="0" presId="urn:microsoft.com/office/officeart/2005/8/layout/equation1"/>
    <dgm:cxn modelId="{F14AD4DE-A237-431C-974F-E614FEED64B0}" type="presParOf" srcId="{37F0965C-340E-4E81-8144-6581F8A2A353}" destId="{852DB42E-71F0-4A06-8390-7D22867B9C84}" srcOrd="6" destOrd="0" presId="urn:microsoft.com/office/officeart/2005/8/layout/equation1"/>
    <dgm:cxn modelId="{90B7200E-FC9E-4667-BC75-6DCBD17D5C4C}" type="presParOf" srcId="{37F0965C-340E-4E81-8144-6581F8A2A353}" destId="{471EF282-F984-41BD-8FED-BA3E474D575A}" srcOrd="7" destOrd="0" presId="urn:microsoft.com/office/officeart/2005/8/layout/equation1"/>
    <dgm:cxn modelId="{F2FE61B9-C801-46E8-A25B-39E380A839C9}" type="presParOf" srcId="{37F0965C-340E-4E81-8144-6581F8A2A353}" destId="{2726D882-93A9-4354-BD42-9B9DFB59B8B9}" srcOrd="8" destOrd="0" presId="urn:microsoft.com/office/officeart/2005/8/layout/equation1"/>
    <dgm:cxn modelId="{D00A869D-1849-4C28-82D7-EE2AEDCE3520}" type="presParOf" srcId="{37F0965C-340E-4E81-8144-6581F8A2A353}" destId="{E6AC1C91-2457-40ED-999D-4F9A623A9197}" srcOrd="9" destOrd="0" presId="urn:microsoft.com/office/officeart/2005/8/layout/equation1"/>
    <dgm:cxn modelId="{42E52D74-D725-44E8-88B6-14D244B0E186}" type="presParOf" srcId="{37F0965C-340E-4E81-8144-6581F8A2A353}" destId="{1A3E8369-8E93-42A1-9618-066C7F1E4852}" srcOrd="10" destOrd="0" presId="urn:microsoft.com/office/officeart/2005/8/layout/equation1"/>
    <dgm:cxn modelId="{17970A99-BC9F-4F0F-B930-E17065A985A1}" type="presParOf" srcId="{37F0965C-340E-4E81-8144-6581F8A2A353}" destId="{D410D2D9-39D8-477E-88FE-7147C6F37BD5}" srcOrd="11" destOrd="0" presId="urn:microsoft.com/office/officeart/2005/8/layout/equation1"/>
    <dgm:cxn modelId="{417F872F-2FE7-462F-AE4A-63BEC7221E01}" type="presParOf" srcId="{37F0965C-340E-4E81-8144-6581F8A2A353}" destId="{AAC8B875-952D-4962-8867-2270C579DCF7}"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BA22B7-58F4-489C-AA0D-D8B8E8590C80}" type="doc">
      <dgm:prSet loTypeId="urn:microsoft.com/office/officeart/2009/3/layout/PlusandMinus" loCatId="relationship" qsTypeId="urn:microsoft.com/office/officeart/2005/8/quickstyle/simple1" qsCatId="simple" csTypeId="urn:microsoft.com/office/officeart/2005/8/colors/colorful4" csCatId="colorful" phldr="1"/>
      <dgm:spPr/>
      <dgm:t>
        <a:bodyPr/>
        <a:lstStyle/>
        <a:p>
          <a:endParaRPr lang="pt-BR"/>
        </a:p>
      </dgm:t>
    </dgm:pt>
    <dgm:pt modelId="{2DFB7B32-2674-4F19-A963-9CAFE585F9F1}">
      <dgm:prSet phldrT="[Texto]"/>
      <dgm:spPr/>
      <dgm:t>
        <a:bodyPr/>
        <a:lstStyle/>
        <a:p>
          <a:r>
            <a:rPr lang="pt-BR" dirty="0" smtClean="0"/>
            <a:t>Grupos  geram informações mais abrangentes</a:t>
          </a:r>
        </a:p>
        <a:p>
          <a:r>
            <a:rPr lang="pt-BR" dirty="0" smtClean="0"/>
            <a:t>Oferecem mais diversidade de pontos de vista</a:t>
          </a:r>
        </a:p>
        <a:p>
          <a:r>
            <a:rPr lang="pt-BR" dirty="0" smtClean="0"/>
            <a:t>Os membros tendem a apoiar a solução escolhida</a:t>
          </a:r>
          <a:endParaRPr lang="pt-BR" dirty="0"/>
        </a:p>
      </dgm:t>
    </dgm:pt>
    <dgm:pt modelId="{82A50B79-9CF6-46F6-A164-6301E28B7F92}" type="parTrans" cxnId="{F41454BC-8B77-42EB-9087-3C154C813337}">
      <dgm:prSet/>
      <dgm:spPr/>
      <dgm:t>
        <a:bodyPr/>
        <a:lstStyle/>
        <a:p>
          <a:endParaRPr lang="pt-BR"/>
        </a:p>
      </dgm:t>
    </dgm:pt>
    <dgm:pt modelId="{CCBBF666-7722-49AA-B429-6C84105E1133}" type="sibTrans" cxnId="{F41454BC-8B77-42EB-9087-3C154C813337}">
      <dgm:prSet/>
      <dgm:spPr/>
      <dgm:t>
        <a:bodyPr/>
        <a:lstStyle/>
        <a:p>
          <a:endParaRPr lang="pt-BR"/>
        </a:p>
      </dgm:t>
    </dgm:pt>
    <dgm:pt modelId="{4E7CB0F5-D843-42E6-BD98-D926AF514429}">
      <dgm:prSet phldrT="[Texto]"/>
      <dgm:spPr/>
      <dgm:t>
        <a:bodyPr/>
        <a:lstStyle/>
        <a:p>
          <a:r>
            <a:rPr lang="pt-BR" dirty="0" smtClean="0"/>
            <a:t>Consomem mais tempo</a:t>
          </a:r>
        </a:p>
        <a:p>
          <a:r>
            <a:rPr lang="pt-BR" dirty="0" smtClean="0"/>
            <a:t>Existem pressões para a conformidade</a:t>
          </a:r>
        </a:p>
        <a:p>
          <a:r>
            <a:rPr lang="pt-BR" dirty="0" smtClean="0"/>
            <a:t>As discussões podem ser dominadas por um individuo ou subgrupo</a:t>
          </a:r>
        </a:p>
        <a:p>
          <a:r>
            <a:rPr lang="pt-BR" dirty="0" smtClean="0"/>
            <a:t>Ambiguidade de responsabilidade</a:t>
          </a:r>
          <a:endParaRPr lang="pt-BR" dirty="0"/>
        </a:p>
      </dgm:t>
    </dgm:pt>
    <dgm:pt modelId="{8C0FCDF8-E3DF-4181-8B45-5804BEB75441}" type="parTrans" cxnId="{A94C7A44-D2E2-4003-9A43-AFDEA9D84A89}">
      <dgm:prSet/>
      <dgm:spPr/>
      <dgm:t>
        <a:bodyPr/>
        <a:lstStyle/>
        <a:p>
          <a:endParaRPr lang="pt-BR"/>
        </a:p>
      </dgm:t>
    </dgm:pt>
    <dgm:pt modelId="{439066C5-E901-422F-94DD-1B7553DECB14}" type="sibTrans" cxnId="{A94C7A44-D2E2-4003-9A43-AFDEA9D84A89}">
      <dgm:prSet/>
      <dgm:spPr/>
      <dgm:t>
        <a:bodyPr/>
        <a:lstStyle/>
        <a:p>
          <a:endParaRPr lang="pt-BR"/>
        </a:p>
      </dgm:t>
    </dgm:pt>
    <dgm:pt modelId="{5ABDD6E4-58CB-4438-B8F7-A622A843E70A}" type="pres">
      <dgm:prSet presAssocID="{0DBA22B7-58F4-489C-AA0D-D8B8E8590C80}" presName="Name0" presStyleCnt="0">
        <dgm:presLayoutVars>
          <dgm:chMax val="2"/>
          <dgm:chPref val="2"/>
          <dgm:dir/>
          <dgm:animOne/>
          <dgm:resizeHandles val="exact"/>
        </dgm:presLayoutVars>
      </dgm:prSet>
      <dgm:spPr/>
      <dgm:t>
        <a:bodyPr/>
        <a:lstStyle/>
        <a:p>
          <a:endParaRPr lang="pt-BR"/>
        </a:p>
      </dgm:t>
    </dgm:pt>
    <dgm:pt modelId="{06022E5C-AD73-438A-80C7-CACA8D0D2A91}" type="pres">
      <dgm:prSet presAssocID="{0DBA22B7-58F4-489C-AA0D-D8B8E8590C80}" presName="Background" presStyleLbl="bgImgPlace1" presStyleIdx="0" presStyleCnt="1"/>
      <dgm:spPr/>
    </dgm:pt>
    <dgm:pt modelId="{7A4DFE3E-A003-4DC9-A007-B0886617B9A6}" type="pres">
      <dgm:prSet presAssocID="{0DBA22B7-58F4-489C-AA0D-D8B8E8590C80}" presName="ParentText1" presStyleLbl="revTx" presStyleIdx="0" presStyleCnt="2">
        <dgm:presLayoutVars>
          <dgm:chMax val="0"/>
          <dgm:chPref val="0"/>
          <dgm:bulletEnabled val="1"/>
        </dgm:presLayoutVars>
      </dgm:prSet>
      <dgm:spPr/>
      <dgm:t>
        <a:bodyPr/>
        <a:lstStyle/>
        <a:p>
          <a:endParaRPr lang="pt-BR"/>
        </a:p>
      </dgm:t>
    </dgm:pt>
    <dgm:pt modelId="{2F62937E-A537-44AB-AA47-FFCC85E8FF36}" type="pres">
      <dgm:prSet presAssocID="{0DBA22B7-58F4-489C-AA0D-D8B8E8590C80}" presName="ParentText2" presStyleLbl="revTx" presStyleIdx="1" presStyleCnt="2">
        <dgm:presLayoutVars>
          <dgm:chMax val="0"/>
          <dgm:chPref val="0"/>
          <dgm:bulletEnabled val="1"/>
        </dgm:presLayoutVars>
      </dgm:prSet>
      <dgm:spPr/>
      <dgm:t>
        <a:bodyPr/>
        <a:lstStyle/>
        <a:p>
          <a:endParaRPr lang="pt-BR"/>
        </a:p>
      </dgm:t>
    </dgm:pt>
    <dgm:pt modelId="{9A977947-7E68-4F3D-92AD-431CA29992C4}" type="pres">
      <dgm:prSet presAssocID="{0DBA22B7-58F4-489C-AA0D-D8B8E8590C80}" presName="Plus" presStyleLbl="alignNode1" presStyleIdx="0" presStyleCnt="2"/>
      <dgm:spPr/>
    </dgm:pt>
    <dgm:pt modelId="{AE7A761A-2D32-4AB3-A3B2-F5B9435F782D}" type="pres">
      <dgm:prSet presAssocID="{0DBA22B7-58F4-489C-AA0D-D8B8E8590C80}" presName="Minus" presStyleLbl="alignNode1" presStyleIdx="1" presStyleCnt="2"/>
      <dgm:spPr/>
    </dgm:pt>
    <dgm:pt modelId="{4CC05AFA-4838-4744-AF74-582ACE8F741D}" type="pres">
      <dgm:prSet presAssocID="{0DBA22B7-58F4-489C-AA0D-D8B8E8590C80}" presName="Divider" presStyleLbl="parChTrans1D1" presStyleIdx="0" presStyleCnt="1"/>
      <dgm:spPr/>
    </dgm:pt>
  </dgm:ptLst>
  <dgm:cxnLst>
    <dgm:cxn modelId="{7961A976-00FD-4C2B-8DD0-68E5A8290AFB}" type="presOf" srcId="{4E7CB0F5-D843-42E6-BD98-D926AF514429}" destId="{2F62937E-A537-44AB-AA47-FFCC85E8FF36}" srcOrd="0" destOrd="0" presId="urn:microsoft.com/office/officeart/2009/3/layout/PlusandMinus"/>
    <dgm:cxn modelId="{AF0F368B-A2CB-425A-8F41-FCD5B3E015C9}" type="presOf" srcId="{2DFB7B32-2674-4F19-A963-9CAFE585F9F1}" destId="{7A4DFE3E-A003-4DC9-A007-B0886617B9A6}" srcOrd="0" destOrd="0" presId="urn:microsoft.com/office/officeart/2009/3/layout/PlusandMinus"/>
    <dgm:cxn modelId="{A94C7A44-D2E2-4003-9A43-AFDEA9D84A89}" srcId="{0DBA22B7-58F4-489C-AA0D-D8B8E8590C80}" destId="{4E7CB0F5-D843-42E6-BD98-D926AF514429}" srcOrd="1" destOrd="0" parTransId="{8C0FCDF8-E3DF-4181-8B45-5804BEB75441}" sibTransId="{439066C5-E901-422F-94DD-1B7553DECB14}"/>
    <dgm:cxn modelId="{4023D195-CF99-45D4-9678-9E8190E101A2}" type="presOf" srcId="{0DBA22B7-58F4-489C-AA0D-D8B8E8590C80}" destId="{5ABDD6E4-58CB-4438-B8F7-A622A843E70A}" srcOrd="0" destOrd="0" presId="urn:microsoft.com/office/officeart/2009/3/layout/PlusandMinus"/>
    <dgm:cxn modelId="{F41454BC-8B77-42EB-9087-3C154C813337}" srcId="{0DBA22B7-58F4-489C-AA0D-D8B8E8590C80}" destId="{2DFB7B32-2674-4F19-A963-9CAFE585F9F1}" srcOrd="0" destOrd="0" parTransId="{82A50B79-9CF6-46F6-A164-6301E28B7F92}" sibTransId="{CCBBF666-7722-49AA-B429-6C84105E1133}"/>
    <dgm:cxn modelId="{79B26CB7-0BA1-48A6-AB83-F662D4154B5C}" type="presParOf" srcId="{5ABDD6E4-58CB-4438-B8F7-A622A843E70A}" destId="{06022E5C-AD73-438A-80C7-CACA8D0D2A91}" srcOrd="0" destOrd="0" presId="urn:microsoft.com/office/officeart/2009/3/layout/PlusandMinus"/>
    <dgm:cxn modelId="{91EFCEC3-883F-4724-B5EB-71C6B0E6E1DA}" type="presParOf" srcId="{5ABDD6E4-58CB-4438-B8F7-A622A843E70A}" destId="{7A4DFE3E-A003-4DC9-A007-B0886617B9A6}" srcOrd="1" destOrd="0" presId="urn:microsoft.com/office/officeart/2009/3/layout/PlusandMinus"/>
    <dgm:cxn modelId="{1C3ADD57-69F9-4106-A1FD-0DB2397D47B2}" type="presParOf" srcId="{5ABDD6E4-58CB-4438-B8F7-A622A843E70A}" destId="{2F62937E-A537-44AB-AA47-FFCC85E8FF36}" srcOrd="2" destOrd="0" presId="urn:microsoft.com/office/officeart/2009/3/layout/PlusandMinus"/>
    <dgm:cxn modelId="{FB2C3CDF-14FE-408F-9970-AF08534504C0}" type="presParOf" srcId="{5ABDD6E4-58CB-4438-B8F7-A622A843E70A}" destId="{9A977947-7E68-4F3D-92AD-431CA29992C4}" srcOrd="3" destOrd="0" presId="urn:microsoft.com/office/officeart/2009/3/layout/PlusandMinus"/>
    <dgm:cxn modelId="{74CAEF9A-2B15-4345-AB29-782663369F4D}" type="presParOf" srcId="{5ABDD6E4-58CB-4438-B8F7-A622A843E70A}" destId="{AE7A761A-2D32-4AB3-A3B2-F5B9435F782D}" srcOrd="4" destOrd="0" presId="urn:microsoft.com/office/officeart/2009/3/layout/PlusandMinus"/>
    <dgm:cxn modelId="{AA5EF77E-1FE4-4EF3-9AE8-1884F7067768}" type="presParOf" srcId="{5ABDD6E4-58CB-4438-B8F7-A622A843E70A}" destId="{4CC05AFA-4838-4744-AF74-582ACE8F741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ED382-09E9-440C-8271-5A35C82EB258}">
      <dsp:nvSpPr>
        <dsp:cNvPr id="0" name=""/>
        <dsp:cNvSpPr/>
      </dsp:nvSpPr>
      <dsp:spPr>
        <a:xfrm>
          <a:off x="19883" y="0"/>
          <a:ext cx="1321593" cy="343488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kern="1200" dirty="0" smtClean="0">
              <a:solidFill>
                <a:schemeClr val="tx1"/>
              </a:solidFill>
            </a:rPr>
            <a:t>Felicidade</a:t>
          </a:r>
          <a:endParaRPr lang="pt-BR" sz="1800" kern="1200" dirty="0">
            <a:solidFill>
              <a:schemeClr val="tx1"/>
            </a:solidFill>
          </a:endParaRPr>
        </a:p>
      </dsp:txBody>
      <dsp:txXfrm>
        <a:off x="19883" y="1373955"/>
        <a:ext cx="1321593" cy="1373955"/>
      </dsp:txXfrm>
    </dsp:sp>
    <dsp:sp modelId="{F9C0211B-9777-45EA-8602-852FCC72C53F}">
      <dsp:nvSpPr>
        <dsp:cNvPr id="0" name=""/>
        <dsp:cNvSpPr/>
      </dsp:nvSpPr>
      <dsp:spPr>
        <a:xfrm>
          <a:off x="88987" y="206093"/>
          <a:ext cx="1143818" cy="114381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133EEB-F56F-4B4F-AB3B-3E318EED2DA0}">
      <dsp:nvSpPr>
        <dsp:cNvPr id="0" name=""/>
        <dsp:cNvSpPr/>
      </dsp:nvSpPr>
      <dsp:spPr>
        <a:xfrm>
          <a:off x="1361340" y="0"/>
          <a:ext cx="1321593" cy="3434889"/>
        </a:xfrm>
        <a:prstGeom prst="roundRect">
          <a:avLst>
            <a:gd name="adj" fmla="val 10000"/>
          </a:avLst>
        </a:prstGeom>
        <a:solidFill>
          <a:schemeClr val="accent4">
            <a:hueOff val="416403"/>
            <a:satOff val="3374"/>
            <a:lumOff val="-4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kern="1200" dirty="0" smtClean="0">
              <a:solidFill>
                <a:schemeClr val="tx1"/>
              </a:solidFill>
            </a:rPr>
            <a:t>Surpresa</a:t>
          </a:r>
          <a:endParaRPr lang="pt-BR" sz="1800" kern="1200" dirty="0">
            <a:solidFill>
              <a:schemeClr val="tx1"/>
            </a:solidFill>
          </a:endParaRPr>
        </a:p>
      </dsp:txBody>
      <dsp:txXfrm>
        <a:off x="1361340" y="1373955"/>
        <a:ext cx="1321593" cy="1373955"/>
      </dsp:txXfrm>
    </dsp:sp>
    <dsp:sp modelId="{4921F92C-EA77-4F93-B35F-46B6BAE4493F}">
      <dsp:nvSpPr>
        <dsp:cNvPr id="0" name=""/>
        <dsp:cNvSpPr/>
      </dsp:nvSpPr>
      <dsp:spPr>
        <a:xfrm>
          <a:off x="1450228" y="206093"/>
          <a:ext cx="1143818" cy="114381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7DE82-3A99-4859-A97E-BB0059BEA50B}">
      <dsp:nvSpPr>
        <dsp:cNvPr id="0" name=""/>
        <dsp:cNvSpPr/>
      </dsp:nvSpPr>
      <dsp:spPr>
        <a:xfrm>
          <a:off x="2722582" y="0"/>
          <a:ext cx="1321593" cy="3434889"/>
        </a:xfrm>
        <a:prstGeom prst="roundRect">
          <a:avLst>
            <a:gd name="adj" fmla="val 10000"/>
          </a:avLst>
        </a:prstGeom>
        <a:solidFill>
          <a:schemeClr val="accent4">
            <a:hueOff val="832807"/>
            <a:satOff val="6748"/>
            <a:lumOff val="-9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kern="1200" dirty="0" smtClean="0">
              <a:solidFill>
                <a:schemeClr val="tx1"/>
              </a:solidFill>
            </a:rPr>
            <a:t>Medo</a:t>
          </a:r>
          <a:endParaRPr lang="pt-BR" sz="1800" kern="1200" dirty="0">
            <a:solidFill>
              <a:schemeClr val="tx1"/>
            </a:solidFill>
          </a:endParaRPr>
        </a:p>
      </dsp:txBody>
      <dsp:txXfrm>
        <a:off x="2722582" y="1373955"/>
        <a:ext cx="1321593" cy="1373955"/>
      </dsp:txXfrm>
    </dsp:sp>
    <dsp:sp modelId="{689E36AC-2CD0-43B2-BD7A-F90A2FE29A16}">
      <dsp:nvSpPr>
        <dsp:cNvPr id="0" name=""/>
        <dsp:cNvSpPr/>
      </dsp:nvSpPr>
      <dsp:spPr>
        <a:xfrm>
          <a:off x="2811470" y="206093"/>
          <a:ext cx="1143818" cy="114381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E05D3B-212A-43BF-9237-C9E78D7BAAA6}">
      <dsp:nvSpPr>
        <dsp:cNvPr id="0" name=""/>
        <dsp:cNvSpPr/>
      </dsp:nvSpPr>
      <dsp:spPr>
        <a:xfrm>
          <a:off x="4083823" y="0"/>
          <a:ext cx="1321593" cy="3434889"/>
        </a:xfrm>
        <a:prstGeom prst="roundRect">
          <a:avLst>
            <a:gd name="adj" fmla="val 10000"/>
          </a:avLst>
        </a:prstGeom>
        <a:solidFill>
          <a:schemeClr val="accent4">
            <a:hueOff val="1249210"/>
            <a:satOff val="10121"/>
            <a:lumOff val="-13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kern="1200" dirty="0" smtClean="0">
              <a:solidFill>
                <a:schemeClr val="tx1"/>
              </a:solidFill>
            </a:rPr>
            <a:t>Tristeza</a:t>
          </a:r>
          <a:endParaRPr lang="pt-BR" sz="1800" kern="1200" dirty="0">
            <a:solidFill>
              <a:schemeClr val="tx1"/>
            </a:solidFill>
          </a:endParaRPr>
        </a:p>
      </dsp:txBody>
      <dsp:txXfrm>
        <a:off x="4083823" y="1373955"/>
        <a:ext cx="1321593" cy="1373955"/>
      </dsp:txXfrm>
    </dsp:sp>
    <dsp:sp modelId="{045A5CD0-8C13-4282-8A2F-3EAC894EDD81}">
      <dsp:nvSpPr>
        <dsp:cNvPr id="0" name=""/>
        <dsp:cNvSpPr/>
      </dsp:nvSpPr>
      <dsp:spPr>
        <a:xfrm>
          <a:off x="4172711" y="206093"/>
          <a:ext cx="1143818" cy="114381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0E59B5-BBF8-453E-AF18-82C129C65CD4}">
      <dsp:nvSpPr>
        <dsp:cNvPr id="0" name=""/>
        <dsp:cNvSpPr/>
      </dsp:nvSpPr>
      <dsp:spPr>
        <a:xfrm>
          <a:off x="5445065" y="0"/>
          <a:ext cx="1321593" cy="3434889"/>
        </a:xfrm>
        <a:prstGeom prst="roundRect">
          <a:avLst>
            <a:gd name="adj" fmla="val 10000"/>
          </a:avLst>
        </a:prstGeom>
        <a:solidFill>
          <a:schemeClr val="accent4">
            <a:hueOff val="1665613"/>
            <a:satOff val="13495"/>
            <a:lumOff val="-18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kern="1200" dirty="0" smtClean="0">
              <a:solidFill>
                <a:schemeClr val="tx1"/>
              </a:solidFill>
            </a:rPr>
            <a:t>Raiva</a:t>
          </a:r>
          <a:endParaRPr lang="pt-BR" sz="1800" kern="1200" dirty="0">
            <a:solidFill>
              <a:schemeClr val="tx1"/>
            </a:solidFill>
          </a:endParaRPr>
        </a:p>
      </dsp:txBody>
      <dsp:txXfrm>
        <a:off x="5445065" y="1373955"/>
        <a:ext cx="1321593" cy="1373955"/>
      </dsp:txXfrm>
    </dsp:sp>
    <dsp:sp modelId="{B0B6CC16-AAE2-4F1C-95E4-D0E0B0273CD3}">
      <dsp:nvSpPr>
        <dsp:cNvPr id="0" name=""/>
        <dsp:cNvSpPr/>
      </dsp:nvSpPr>
      <dsp:spPr>
        <a:xfrm>
          <a:off x="5533953" y="206093"/>
          <a:ext cx="1143818" cy="1143818"/>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249990-406D-4204-B637-496514E15175}">
      <dsp:nvSpPr>
        <dsp:cNvPr id="0" name=""/>
        <dsp:cNvSpPr/>
      </dsp:nvSpPr>
      <dsp:spPr>
        <a:xfrm>
          <a:off x="6806307" y="0"/>
          <a:ext cx="1321593" cy="3434889"/>
        </a:xfrm>
        <a:prstGeom prst="roundRect">
          <a:avLst>
            <a:gd name="adj" fmla="val 10000"/>
          </a:avLst>
        </a:prstGeom>
        <a:solidFill>
          <a:schemeClr val="accent4">
            <a:hueOff val="2082016"/>
            <a:satOff val="16869"/>
            <a:lumOff val="-2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kern="1200" dirty="0" smtClean="0">
              <a:solidFill>
                <a:schemeClr val="tx1"/>
              </a:solidFill>
            </a:rPr>
            <a:t>Repulsa</a:t>
          </a:r>
          <a:endParaRPr lang="pt-BR" sz="1800" kern="1200" dirty="0">
            <a:solidFill>
              <a:schemeClr val="tx1"/>
            </a:solidFill>
          </a:endParaRPr>
        </a:p>
      </dsp:txBody>
      <dsp:txXfrm>
        <a:off x="6806307" y="1373955"/>
        <a:ext cx="1321593" cy="1373955"/>
      </dsp:txXfrm>
    </dsp:sp>
    <dsp:sp modelId="{8DCC5858-668B-4B10-AB99-3EB7FA011CAF}">
      <dsp:nvSpPr>
        <dsp:cNvPr id="0" name=""/>
        <dsp:cNvSpPr/>
      </dsp:nvSpPr>
      <dsp:spPr>
        <a:xfrm>
          <a:off x="6895194" y="206093"/>
          <a:ext cx="1143818" cy="1143818"/>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826CE0-BE9E-48FE-B9CF-29849502BC10}">
      <dsp:nvSpPr>
        <dsp:cNvPr id="0" name=""/>
        <dsp:cNvSpPr/>
      </dsp:nvSpPr>
      <dsp:spPr>
        <a:xfrm>
          <a:off x="325119" y="2747911"/>
          <a:ext cx="7477760" cy="515233"/>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90B9C-1F47-4F3C-AE57-3697F4628979}">
      <dsp:nvSpPr>
        <dsp:cNvPr id="0" name=""/>
        <dsp:cNvSpPr/>
      </dsp:nvSpPr>
      <dsp:spPr>
        <a:xfrm>
          <a:off x="1605961" y="565564"/>
          <a:ext cx="5215837" cy="2695513"/>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1665B-C8C8-4F9A-921D-C589635FEAE1}">
      <dsp:nvSpPr>
        <dsp:cNvPr id="0" name=""/>
        <dsp:cNvSpPr/>
      </dsp:nvSpPr>
      <dsp:spPr>
        <a:xfrm>
          <a:off x="1761837" y="880808"/>
          <a:ext cx="2422067" cy="230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889000">
            <a:lnSpc>
              <a:spcPct val="90000"/>
            </a:lnSpc>
            <a:spcBef>
              <a:spcPct val="0"/>
            </a:spcBef>
            <a:spcAft>
              <a:spcPct val="35000"/>
            </a:spcAft>
          </a:pPr>
          <a:r>
            <a:rPr lang="pt-BR" sz="2000" kern="1200" dirty="0" smtClean="0"/>
            <a:t>Tem apelo intuitivo</a:t>
          </a:r>
        </a:p>
        <a:p>
          <a:pPr lvl="0" algn="l" defTabSz="889000">
            <a:lnSpc>
              <a:spcPct val="90000"/>
            </a:lnSpc>
            <a:spcBef>
              <a:spcPct val="0"/>
            </a:spcBef>
            <a:spcAft>
              <a:spcPct val="35000"/>
            </a:spcAft>
          </a:pPr>
          <a:r>
            <a:rPr lang="pt-BR" sz="2000" kern="1200" dirty="0" smtClean="0"/>
            <a:t>Está associada ao desempenho</a:t>
          </a:r>
        </a:p>
        <a:p>
          <a:pPr lvl="0" algn="l" defTabSz="889000">
            <a:lnSpc>
              <a:spcPct val="90000"/>
            </a:lnSpc>
            <a:spcBef>
              <a:spcPct val="0"/>
            </a:spcBef>
            <a:spcAft>
              <a:spcPct val="35000"/>
            </a:spcAft>
          </a:pPr>
          <a:r>
            <a:rPr lang="pt-BR" sz="2000" kern="1200" dirty="0" smtClean="0"/>
            <a:t>É biologicamente fundamentada</a:t>
          </a:r>
          <a:endParaRPr lang="pt-BR" sz="2000" kern="1200" dirty="0"/>
        </a:p>
      </dsp:txBody>
      <dsp:txXfrm>
        <a:off x="1761837" y="880808"/>
        <a:ext cx="2422067" cy="2305978"/>
      </dsp:txXfrm>
    </dsp:sp>
    <dsp:sp modelId="{CAC64E08-1AFB-48FD-8B67-D2D23E4D437F}">
      <dsp:nvSpPr>
        <dsp:cNvPr id="0" name=""/>
        <dsp:cNvSpPr/>
      </dsp:nvSpPr>
      <dsp:spPr>
        <a:xfrm>
          <a:off x="4237861" y="880808"/>
          <a:ext cx="2422067" cy="230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889000">
            <a:lnSpc>
              <a:spcPct val="90000"/>
            </a:lnSpc>
            <a:spcBef>
              <a:spcPct val="0"/>
            </a:spcBef>
            <a:spcAft>
              <a:spcPct val="35000"/>
            </a:spcAft>
          </a:pPr>
          <a:r>
            <a:rPr lang="pt-BR" sz="2000" kern="1200" dirty="0" smtClean="0"/>
            <a:t>É um conceito vago</a:t>
          </a:r>
        </a:p>
        <a:p>
          <a:pPr lvl="0" algn="l" defTabSz="889000">
            <a:lnSpc>
              <a:spcPct val="90000"/>
            </a:lnSpc>
            <a:spcBef>
              <a:spcPct val="0"/>
            </a:spcBef>
            <a:spcAft>
              <a:spcPct val="35000"/>
            </a:spcAft>
          </a:pPr>
          <a:r>
            <a:rPr lang="pt-BR" sz="2000" kern="1200" dirty="0" smtClean="0"/>
            <a:t>Não pode ser mensurada</a:t>
          </a:r>
        </a:p>
        <a:p>
          <a:pPr lvl="0" algn="l" defTabSz="889000">
            <a:lnSpc>
              <a:spcPct val="90000"/>
            </a:lnSpc>
            <a:spcBef>
              <a:spcPct val="0"/>
            </a:spcBef>
            <a:spcAft>
              <a:spcPct val="35000"/>
            </a:spcAft>
          </a:pPr>
          <a:r>
            <a:rPr lang="pt-BR" sz="2000" kern="1200" dirty="0" smtClean="0"/>
            <a:t>A validade é duvidosa (relacionada a personalidade)</a:t>
          </a:r>
          <a:endParaRPr lang="pt-BR" sz="2000" kern="1200" dirty="0"/>
        </a:p>
      </dsp:txBody>
      <dsp:txXfrm>
        <a:off x="4237861" y="880808"/>
        <a:ext cx="2422067" cy="2305978"/>
      </dsp:txXfrm>
    </dsp:sp>
    <dsp:sp modelId="{9A5F5369-5035-4D48-A745-0BF095161373}">
      <dsp:nvSpPr>
        <dsp:cNvPr id="0" name=""/>
        <dsp:cNvSpPr/>
      </dsp:nvSpPr>
      <dsp:spPr>
        <a:xfrm>
          <a:off x="1066392" y="26133"/>
          <a:ext cx="1019186" cy="1019186"/>
        </a:xfrm>
        <a:prstGeom prst="plus">
          <a:avLst>
            <a:gd name="adj" fmla="val 328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C9EF6E-2EF7-4912-BA1D-C0A6067B2DCB}">
      <dsp:nvSpPr>
        <dsp:cNvPr id="0" name=""/>
        <dsp:cNvSpPr/>
      </dsp:nvSpPr>
      <dsp:spPr>
        <a:xfrm>
          <a:off x="6102373" y="392657"/>
          <a:ext cx="959234" cy="32872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5C64B-D1C4-4878-8BA3-86DF847A52B8}">
      <dsp:nvSpPr>
        <dsp:cNvPr id="0" name=""/>
        <dsp:cNvSpPr/>
      </dsp:nvSpPr>
      <dsp:spPr>
        <a:xfrm>
          <a:off x="4213880" y="885739"/>
          <a:ext cx="599" cy="2202431"/>
        </a:xfrm>
        <a:prstGeom prst="line">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BB797-CEA3-4F0C-9691-ECF13B56FC75}">
      <dsp:nvSpPr>
        <dsp:cNvPr id="0" name=""/>
        <dsp:cNvSpPr/>
      </dsp:nvSpPr>
      <dsp:spPr>
        <a:xfrm>
          <a:off x="0" y="919350"/>
          <a:ext cx="1380836" cy="10615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Definir o problema</a:t>
          </a:r>
          <a:endParaRPr lang="pt-BR" sz="1600" kern="1200" dirty="0"/>
        </a:p>
      </dsp:txBody>
      <dsp:txXfrm>
        <a:off x="31091" y="950441"/>
        <a:ext cx="1318654" cy="999335"/>
      </dsp:txXfrm>
    </dsp:sp>
    <dsp:sp modelId="{3EEE1468-23BF-424E-9273-781CFE3FDEC6}">
      <dsp:nvSpPr>
        <dsp:cNvPr id="0" name=""/>
        <dsp:cNvSpPr/>
      </dsp:nvSpPr>
      <dsp:spPr>
        <a:xfrm>
          <a:off x="1518919" y="1278885"/>
          <a:ext cx="292737" cy="34244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pt-BR" sz="1300" kern="1200"/>
        </a:p>
      </dsp:txBody>
      <dsp:txXfrm>
        <a:off x="1518919" y="1347374"/>
        <a:ext cx="204916" cy="205469"/>
      </dsp:txXfrm>
    </dsp:sp>
    <dsp:sp modelId="{885D5A90-45A9-4F0F-A49B-C3FD2A831E49}">
      <dsp:nvSpPr>
        <dsp:cNvPr id="0" name=""/>
        <dsp:cNvSpPr/>
      </dsp:nvSpPr>
      <dsp:spPr>
        <a:xfrm>
          <a:off x="1933170" y="919350"/>
          <a:ext cx="1380836" cy="106151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Identificar os critérios para a decisão</a:t>
          </a:r>
          <a:endParaRPr lang="pt-BR" sz="1600" kern="1200" dirty="0"/>
        </a:p>
      </dsp:txBody>
      <dsp:txXfrm>
        <a:off x="1964261" y="950441"/>
        <a:ext cx="1318654" cy="999335"/>
      </dsp:txXfrm>
    </dsp:sp>
    <dsp:sp modelId="{8437EDA5-D7D9-4CF3-976B-185A589D3D6C}">
      <dsp:nvSpPr>
        <dsp:cNvPr id="0" name=""/>
        <dsp:cNvSpPr/>
      </dsp:nvSpPr>
      <dsp:spPr>
        <a:xfrm>
          <a:off x="3452090" y="1278885"/>
          <a:ext cx="292737" cy="34244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pt-BR" sz="1300" kern="1200"/>
        </a:p>
      </dsp:txBody>
      <dsp:txXfrm>
        <a:off x="3452090" y="1347374"/>
        <a:ext cx="204916" cy="205469"/>
      </dsp:txXfrm>
    </dsp:sp>
    <dsp:sp modelId="{1906A527-DEA7-4E27-8469-6DD5D563C194}">
      <dsp:nvSpPr>
        <dsp:cNvPr id="0" name=""/>
        <dsp:cNvSpPr/>
      </dsp:nvSpPr>
      <dsp:spPr>
        <a:xfrm>
          <a:off x="3866341" y="919350"/>
          <a:ext cx="1380836" cy="106151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Atribuir pesos específicos a cada critério</a:t>
          </a:r>
          <a:endParaRPr lang="pt-BR" sz="1600" kern="1200" dirty="0"/>
        </a:p>
      </dsp:txBody>
      <dsp:txXfrm>
        <a:off x="3897432" y="950441"/>
        <a:ext cx="1318654" cy="999335"/>
      </dsp:txXfrm>
    </dsp:sp>
    <dsp:sp modelId="{8B1568BF-947F-4E75-B507-B2F8DCF3CD20}">
      <dsp:nvSpPr>
        <dsp:cNvPr id="0" name=""/>
        <dsp:cNvSpPr/>
      </dsp:nvSpPr>
      <dsp:spPr>
        <a:xfrm>
          <a:off x="5385261" y="1278885"/>
          <a:ext cx="292737" cy="34244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pt-BR" sz="1300" kern="1200"/>
        </a:p>
      </dsp:txBody>
      <dsp:txXfrm>
        <a:off x="5385261" y="1347374"/>
        <a:ext cx="204916" cy="205469"/>
      </dsp:txXfrm>
    </dsp:sp>
    <dsp:sp modelId="{7581784E-D285-46E4-AEFD-3232B36C2F69}">
      <dsp:nvSpPr>
        <dsp:cNvPr id="0" name=""/>
        <dsp:cNvSpPr/>
      </dsp:nvSpPr>
      <dsp:spPr>
        <a:xfrm>
          <a:off x="5799512" y="919350"/>
          <a:ext cx="1380836" cy="106151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Desenvolver alternativas</a:t>
          </a:r>
          <a:endParaRPr lang="pt-BR" sz="1600" kern="1200" dirty="0"/>
        </a:p>
      </dsp:txBody>
      <dsp:txXfrm>
        <a:off x="5830603" y="950441"/>
        <a:ext cx="1318654" cy="999335"/>
      </dsp:txXfrm>
    </dsp:sp>
    <dsp:sp modelId="{1CF0ACF3-49CE-47A0-B168-8A6B0A37350F}">
      <dsp:nvSpPr>
        <dsp:cNvPr id="0" name=""/>
        <dsp:cNvSpPr/>
      </dsp:nvSpPr>
      <dsp:spPr>
        <a:xfrm>
          <a:off x="7318432" y="1278885"/>
          <a:ext cx="292737" cy="34244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pt-BR" sz="1300" kern="1200"/>
        </a:p>
      </dsp:txBody>
      <dsp:txXfrm>
        <a:off x="7318432" y="1347374"/>
        <a:ext cx="204916" cy="205469"/>
      </dsp:txXfrm>
    </dsp:sp>
    <dsp:sp modelId="{80D4E5C3-2F5F-43DF-9032-039E37AB3BAB}">
      <dsp:nvSpPr>
        <dsp:cNvPr id="0" name=""/>
        <dsp:cNvSpPr/>
      </dsp:nvSpPr>
      <dsp:spPr>
        <a:xfrm>
          <a:off x="7732683" y="919350"/>
          <a:ext cx="1380836" cy="106151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Avaliar alternativas</a:t>
          </a:r>
          <a:endParaRPr lang="pt-BR" sz="1600" kern="1200" dirty="0"/>
        </a:p>
      </dsp:txBody>
      <dsp:txXfrm>
        <a:off x="7763774" y="950441"/>
        <a:ext cx="1318654" cy="999335"/>
      </dsp:txXfrm>
    </dsp:sp>
    <dsp:sp modelId="{B418D00C-95EF-40DC-BE08-019E7E889723}">
      <dsp:nvSpPr>
        <dsp:cNvPr id="0" name=""/>
        <dsp:cNvSpPr/>
      </dsp:nvSpPr>
      <dsp:spPr>
        <a:xfrm>
          <a:off x="9251602" y="1278885"/>
          <a:ext cx="292737" cy="34244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pt-BR" sz="1300" kern="1200"/>
        </a:p>
      </dsp:txBody>
      <dsp:txXfrm>
        <a:off x="9251602" y="1347374"/>
        <a:ext cx="204916" cy="205469"/>
      </dsp:txXfrm>
    </dsp:sp>
    <dsp:sp modelId="{88355447-E600-4FC1-8A30-34531EDD03C6}">
      <dsp:nvSpPr>
        <dsp:cNvPr id="0" name=""/>
        <dsp:cNvSpPr/>
      </dsp:nvSpPr>
      <dsp:spPr>
        <a:xfrm>
          <a:off x="9665853" y="919350"/>
          <a:ext cx="1380836" cy="10615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kern="1200" dirty="0" smtClean="0"/>
            <a:t>Escolher a melhor alternativa</a:t>
          </a:r>
          <a:endParaRPr lang="pt-BR" sz="1600" kern="1200" dirty="0"/>
        </a:p>
      </dsp:txBody>
      <dsp:txXfrm>
        <a:off x="9696944" y="950441"/>
        <a:ext cx="1318654" cy="999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82001-9ED1-439B-B51F-7C68F4A4A08C}">
      <dsp:nvSpPr>
        <dsp:cNvPr id="0" name=""/>
        <dsp:cNvSpPr/>
      </dsp:nvSpPr>
      <dsp:spPr>
        <a:xfrm>
          <a:off x="5801" y="456649"/>
          <a:ext cx="1611889" cy="161188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kern="1200" dirty="0" smtClean="0">
              <a:solidFill>
                <a:schemeClr val="tx1"/>
              </a:solidFill>
            </a:rPr>
            <a:t>Perícia/expertise</a:t>
          </a:r>
          <a:endParaRPr lang="pt-BR" sz="1100" kern="1200" dirty="0">
            <a:solidFill>
              <a:schemeClr val="tx1"/>
            </a:solidFill>
          </a:endParaRPr>
        </a:p>
      </dsp:txBody>
      <dsp:txXfrm>
        <a:off x="241857" y="692705"/>
        <a:ext cx="1139777" cy="1139777"/>
      </dsp:txXfrm>
    </dsp:sp>
    <dsp:sp modelId="{A8E349D0-6B3A-4CFD-9554-E424285EA170}">
      <dsp:nvSpPr>
        <dsp:cNvPr id="0" name=""/>
        <dsp:cNvSpPr/>
      </dsp:nvSpPr>
      <dsp:spPr>
        <a:xfrm>
          <a:off x="1748577" y="795145"/>
          <a:ext cx="934896" cy="934896"/>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solidFill>
              <a:schemeClr val="tx1"/>
            </a:solidFill>
          </a:endParaRPr>
        </a:p>
      </dsp:txBody>
      <dsp:txXfrm>
        <a:off x="1872497" y="1152649"/>
        <a:ext cx="687056" cy="219888"/>
      </dsp:txXfrm>
    </dsp:sp>
    <dsp:sp modelId="{350DB8BB-C87B-4AC5-91F4-1CA476B0D90B}">
      <dsp:nvSpPr>
        <dsp:cNvPr id="0" name=""/>
        <dsp:cNvSpPr/>
      </dsp:nvSpPr>
      <dsp:spPr>
        <a:xfrm>
          <a:off x="2814358" y="456649"/>
          <a:ext cx="1611889" cy="1611889"/>
        </a:xfrm>
        <a:prstGeom prst="ellipse">
          <a:avLst/>
        </a:prstGeom>
        <a:solidFill>
          <a:schemeClr val="accent3">
            <a:hueOff val="3047203"/>
            <a:satOff val="-15770"/>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kern="1200" dirty="0" smtClean="0">
              <a:solidFill>
                <a:schemeClr val="tx1"/>
              </a:solidFill>
            </a:rPr>
            <a:t>Pensamento criativo</a:t>
          </a:r>
          <a:endParaRPr lang="pt-BR" sz="1100" kern="1200" dirty="0">
            <a:solidFill>
              <a:schemeClr val="tx1"/>
            </a:solidFill>
          </a:endParaRPr>
        </a:p>
      </dsp:txBody>
      <dsp:txXfrm>
        <a:off x="3050414" y="692705"/>
        <a:ext cx="1139777" cy="1139777"/>
      </dsp:txXfrm>
    </dsp:sp>
    <dsp:sp modelId="{852DB42E-71F0-4A06-8390-7D22867B9C84}">
      <dsp:nvSpPr>
        <dsp:cNvPr id="0" name=""/>
        <dsp:cNvSpPr/>
      </dsp:nvSpPr>
      <dsp:spPr>
        <a:xfrm>
          <a:off x="4557133" y="795145"/>
          <a:ext cx="934896" cy="934896"/>
        </a:xfrm>
        <a:prstGeom prst="mathPlus">
          <a:avLst/>
        </a:prstGeom>
        <a:solidFill>
          <a:schemeClr val="accent3">
            <a:hueOff val="4570804"/>
            <a:satOff val="-23655"/>
            <a:lumOff val="-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solidFill>
              <a:schemeClr val="tx1"/>
            </a:solidFill>
          </a:endParaRPr>
        </a:p>
      </dsp:txBody>
      <dsp:txXfrm>
        <a:off x="4681053" y="1152649"/>
        <a:ext cx="687056" cy="219888"/>
      </dsp:txXfrm>
    </dsp:sp>
    <dsp:sp modelId="{2726D882-93A9-4354-BD42-9B9DFB59B8B9}">
      <dsp:nvSpPr>
        <dsp:cNvPr id="0" name=""/>
        <dsp:cNvSpPr/>
      </dsp:nvSpPr>
      <dsp:spPr>
        <a:xfrm>
          <a:off x="5622915" y="456649"/>
          <a:ext cx="1611889" cy="1611889"/>
        </a:xfrm>
        <a:prstGeom prst="ellipse">
          <a:avLst/>
        </a:prstGeom>
        <a:solidFill>
          <a:schemeClr val="accent3">
            <a:hueOff val="6094405"/>
            <a:satOff val="-31540"/>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kern="1200" dirty="0" smtClean="0">
              <a:solidFill>
                <a:schemeClr val="tx1"/>
              </a:solidFill>
            </a:rPr>
            <a:t>Motivação pela tarefa</a:t>
          </a:r>
          <a:endParaRPr lang="pt-BR" sz="1100" kern="1200" dirty="0">
            <a:solidFill>
              <a:schemeClr val="tx1"/>
            </a:solidFill>
          </a:endParaRPr>
        </a:p>
      </dsp:txBody>
      <dsp:txXfrm>
        <a:off x="5858971" y="692705"/>
        <a:ext cx="1139777" cy="1139777"/>
      </dsp:txXfrm>
    </dsp:sp>
    <dsp:sp modelId="{1A3E8369-8E93-42A1-9618-066C7F1E4852}">
      <dsp:nvSpPr>
        <dsp:cNvPr id="0" name=""/>
        <dsp:cNvSpPr/>
      </dsp:nvSpPr>
      <dsp:spPr>
        <a:xfrm>
          <a:off x="7365690" y="795145"/>
          <a:ext cx="934896" cy="934896"/>
        </a:xfrm>
        <a:prstGeom prst="mathEqual">
          <a:avLst/>
        </a:prstGeom>
        <a:solidFill>
          <a:schemeClr val="accent3">
            <a:hueOff val="9141607"/>
            <a:satOff val="-47310"/>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solidFill>
              <a:schemeClr val="tx1"/>
            </a:solidFill>
          </a:endParaRPr>
        </a:p>
      </dsp:txBody>
      <dsp:txXfrm>
        <a:off x="7489610" y="987734"/>
        <a:ext cx="687056" cy="549718"/>
      </dsp:txXfrm>
    </dsp:sp>
    <dsp:sp modelId="{AAC8B875-952D-4962-8867-2270C579DCF7}">
      <dsp:nvSpPr>
        <dsp:cNvPr id="0" name=""/>
        <dsp:cNvSpPr/>
      </dsp:nvSpPr>
      <dsp:spPr>
        <a:xfrm>
          <a:off x="8431472" y="456649"/>
          <a:ext cx="1611889" cy="1611889"/>
        </a:xfrm>
        <a:prstGeom prst="ellipse">
          <a:avLst/>
        </a:prstGeom>
        <a:solidFill>
          <a:schemeClr val="accent3">
            <a:hueOff val="9141607"/>
            <a:satOff val="-47310"/>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kern="1200" dirty="0" smtClean="0">
              <a:solidFill>
                <a:schemeClr val="tx1"/>
              </a:solidFill>
            </a:rPr>
            <a:t>Criatividade</a:t>
          </a:r>
          <a:endParaRPr lang="pt-BR" sz="1100" kern="1200" dirty="0">
            <a:solidFill>
              <a:schemeClr val="tx1"/>
            </a:solidFill>
          </a:endParaRPr>
        </a:p>
      </dsp:txBody>
      <dsp:txXfrm>
        <a:off x="8667528" y="692705"/>
        <a:ext cx="1139777" cy="11397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22E5C-AD73-438A-80C7-CACA8D0D2A91}">
      <dsp:nvSpPr>
        <dsp:cNvPr id="0" name=""/>
        <dsp:cNvSpPr/>
      </dsp:nvSpPr>
      <dsp:spPr>
        <a:xfrm>
          <a:off x="731520" y="1247782"/>
          <a:ext cx="7071360" cy="3654435"/>
        </a:xfrm>
        <a:prstGeom prst="rect">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4DFE3E-A003-4DC9-A007-B0886617B9A6}">
      <dsp:nvSpPr>
        <dsp:cNvPr id="0" name=""/>
        <dsp:cNvSpPr/>
      </dsp:nvSpPr>
      <dsp:spPr>
        <a:xfrm>
          <a:off x="942848" y="1675172"/>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lvl="0" algn="l" defTabSz="1022350">
            <a:lnSpc>
              <a:spcPct val="90000"/>
            </a:lnSpc>
            <a:spcBef>
              <a:spcPct val="0"/>
            </a:spcBef>
            <a:spcAft>
              <a:spcPct val="35000"/>
            </a:spcAft>
          </a:pPr>
          <a:r>
            <a:rPr lang="pt-BR" sz="2300" kern="1200" dirty="0" smtClean="0"/>
            <a:t>Grupos  geram informações mais abrangentes</a:t>
          </a:r>
        </a:p>
        <a:p>
          <a:pPr lvl="0" algn="l" defTabSz="1022350">
            <a:lnSpc>
              <a:spcPct val="90000"/>
            </a:lnSpc>
            <a:spcBef>
              <a:spcPct val="0"/>
            </a:spcBef>
            <a:spcAft>
              <a:spcPct val="35000"/>
            </a:spcAft>
          </a:pPr>
          <a:r>
            <a:rPr lang="pt-BR" sz="2300" kern="1200" dirty="0" smtClean="0"/>
            <a:t>Oferecem mais diversidade de pontos de vista</a:t>
          </a:r>
        </a:p>
        <a:p>
          <a:pPr lvl="0" algn="l" defTabSz="1022350">
            <a:lnSpc>
              <a:spcPct val="90000"/>
            </a:lnSpc>
            <a:spcBef>
              <a:spcPct val="0"/>
            </a:spcBef>
            <a:spcAft>
              <a:spcPct val="35000"/>
            </a:spcAft>
          </a:pPr>
          <a:r>
            <a:rPr lang="pt-BR" sz="2300" kern="1200" dirty="0" smtClean="0"/>
            <a:t>Os membros tendem a apoiar a solução escolhida</a:t>
          </a:r>
          <a:endParaRPr lang="pt-BR" sz="2300" kern="1200" dirty="0"/>
        </a:p>
      </dsp:txBody>
      <dsp:txXfrm>
        <a:off x="942848" y="1675172"/>
        <a:ext cx="3283712" cy="3126325"/>
      </dsp:txXfrm>
    </dsp:sp>
    <dsp:sp modelId="{2F62937E-A537-44AB-AA47-FFCC85E8FF36}">
      <dsp:nvSpPr>
        <dsp:cNvPr id="0" name=""/>
        <dsp:cNvSpPr/>
      </dsp:nvSpPr>
      <dsp:spPr>
        <a:xfrm>
          <a:off x="4299712" y="1675172"/>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lvl="0" algn="l" defTabSz="1022350">
            <a:lnSpc>
              <a:spcPct val="90000"/>
            </a:lnSpc>
            <a:spcBef>
              <a:spcPct val="0"/>
            </a:spcBef>
            <a:spcAft>
              <a:spcPct val="35000"/>
            </a:spcAft>
          </a:pPr>
          <a:r>
            <a:rPr lang="pt-BR" sz="2300" kern="1200" dirty="0" smtClean="0"/>
            <a:t>Consomem mais tempo</a:t>
          </a:r>
        </a:p>
        <a:p>
          <a:pPr lvl="0" algn="l" defTabSz="1022350">
            <a:lnSpc>
              <a:spcPct val="90000"/>
            </a:lnSpc>
            <a:spcBef>
              <a:spcPct val="0"/>
            </a:spcBef>
            <a:spcAft>
              <a:spcPct val="35000"/>
            </a:spcAft>
          </a:pPr>
          <a:r>
            <a:rPr lang="pt-BR" sz="2300" kern="1200" dirty="0" smtClean="0"/>
            <a:t>Existem pressões para a conformidade</a:t>
          </a:r>
        </a:p>
        <a:p>
          <a:pPr lvl="0" algn="l" defTabSz="1022350">
            <a:lnSpc>
              <a:spcPct val="90000"/>
            </a:lnSpc>
            <a:spcBef>
              <a:spcPct val="0"/>
            </a:spcBef>
            <a:spcAft>
              <a:spcPct val="35000"/>
            </a:spcAft>
          </a:pPr>
          <a:r>
            <a:rPr lang="pt-BR" sz="2300" kern="1200" dirty="0" smtClean="0"/>
            <a:t>As discussões podem ser dominadas por um individuo ou subgrupo</a:t>
          </a:r>
        </a:p>
        <a:p>
          <a:pPr lvl="0" algn="l" defTabSz="1022350">
            <a:lnSpc>
              <a:spcPct val="90000"/>
            </a:lnSpc>
            <a:spcBef>
              <a:spcPct val="0"/>
            </a:spcBef>
            <a:spcAft>
              <a:spcPct val="35000"/>
            </a:spcAft>
          </a:pPr>
          <a:r>
            <a:rPr lang="pt-BR" sz="2300" kern="1200" dirty="0" smtClean="0"/>
            <a:t>Ambiguidade de responsabilidade</a:t>
          </a:r>
          <a:endParaRPr lang="pt-BR" sz="2300" kern="1200" dirty="0"/>
        </a:p>
      </dsp:txBody>
      <dsp:txXfrm>
        <a:off x="4299712" y="1675172"/>
        <a:ext cx="3283712" cy="3126325"/>
      </dsp:txXfrm>
    </dsp:sp>
    <dsp:sp modelId="{9A977947-7E68-4F3D-92AD-431CA29992C4}">
      <dsp:nvSpPr>
        <dsp:cNvPr id="0" name=""/>
        <dsp:cNvSpPr/>
      </dsp:nvSpPr>
      <dsp:spPr>
        <a:xfrm>
          <a:off x="0" y="516449"/>
          <a:ext cx="1381760" cy="1381760"/>
        </a:xfrm>
        <a:prstGeom prst="plus">
          <a:avLst>
            <a:gd name="adj" fmla="val 328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7A761A-2D32-4AB3-A3B2-F5B9435F782D}">
      <dsp:nvSpPr>
        <dsp:cNvPr id="0" name=""/>
        <dsp:cNvSpPr/>
      </dsp:nvSpPr>
      <dsp:spPr>
        <a:xfrm>
          <a:off x="6827520" y="1013363"/>
          <a:ext cx="1300480" cy="445662"/>
        </a:xfrm>
        <a:prstGeom prst="rect">
          <a:avLst/>
        </a:prstGeom>
        <a:solidFill>
          <a:schemeClr val="accent4">
            <a:hueOff val="2082016"/>
            <a:satOff val="16869"/>
            <a:lumOff val="-22745"/>
            <a:alphaOff val="0"/>
          </a:schemeClr>
        </a:solidFill>
        <a:ln w="25400" cap="flat" cmpd="sng" algn="ctr">
          <a:solidFill>
            <a:schemeClr val="accent4">
              <a:hueOff val="2082016"/>
              <a:satOff val="16869"/>
              <a:lumOff val="-2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C05AFA-4838-4744-AF74-582ACE8F741D}">
      <dsp:nvSpPr>
        <dsp:cNvPr id="0" name=""/>
        <dsp:cNvSpPr/>
      </dsp:nvSpPr>
      <dsp:spPr>
        <a:xfrm>
          <a:off x="4267200" y="1681857"/>
          <a:ext cx="812" cy="2985941"/>
        </a:xfrm>
        <a:prstGeom prst="line">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5B064-7B7C-4421-9DCD-DF03BA6F3710}" type="datetimeFigureOut">
              <a:rPr lang="pt-BR" smtClean="0"/>
              <a:t>10/05/2024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705E-4361-4D54-9B4A-616AE41B7822}" type="slidenum">
              <a:rPr lang="pt-BR" smtClean="0"/>
              <a:t>‹nº›</a:t>
            </a:fld>
            <a:endParaRPr lang="pt-BR"/>
          </a:p>
        </p:txBody>
      </p:sp>
    </p:spTree>
    <p:extLst>
      <p:ext uri="{BB962C8B-B14F-4D97-AF65-F5344CB8AC3E}">
        <p14:creationId xmlns:p14="http://schemas.microsoft.com/office/powerpoint/2010/main" val="886652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87F705E-4361-4D54-9B4A-616AE41B7822}" type="slidenum">
              <a:rPr lang="pt-BR" smtClean="0"/>
              <a:t>22</a:t>
            </a:fld>
            <a:endParaRPr lang="pt-BR"/>
          </a:p>
        </p:txBody>
      </p:sp>
    </p:spTree>
    <p:extLst>
      <p:ext uri="{BB962C8B-B14F-4D97-AF65-F5344CB8AC3E}">
        <p14:creationId xmlns:p14="http://schemas.microsoft.com/office/powerpoint/2010/main" val="83505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87F705E-4361-4D54-9B4A-616AE41B7822}" type="slidenum">
              <a:rPr lang="pt-BR" smtClean="0"/>
              <a:t>31</a:t>
            </a:fld>
            <a:endParaRPr lang="pt-BR"/>
          </a:p>
        </p:txBody>
      </p:sp>
    </p:spTree>
    <p:extLst>
      <p:ext uri="{BB962C8B-B14F-4D97-AF65-F5344CB8AC3E}">
        <p14:creationId xmlns:p14="http://schemas.microsoft.com/office/powerpoint/2010/main" val="357138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87F705E-4361-4D54-9B4A-616AE41B7822}" type="slidenum">
              <a:rPr lang="pt-BR" smtClean="0"/>
              <a:t>49</a:t>
            </a:fld>
            <a:endParaRPr lang="pt-BR"/>
          </a:p>
        </p:txBody>
      </p:sp>
    </p:spTree>
    <p:extLst>
      <p:ext uri="{BB962C8B-B14F-4D97-AF65-F5344CB8AC3E}">
        <p14:creationId xmlns:p14="http://schemas.microsoft.com/office/powerpoint/2010/main" val="222542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87F705E-4361-4D54-9B4A-616AE41B7822}" type="slidenum">
              <a:rPr lang="pt-BR" smtClean="0"/>
              <a:t>50</a:t>
            </a:fld>
            <a:endParaRPr lang="pt-BR"/>
          </a:p>
        </p:txBody>
      </p:sp>
    </p:spTree>
    <p:extLst>
      <p:ext uri="{BB962C8B-B14F-4D97-AF65-F5344CB8AC3E}">
        <p14:creationId xmlns:p14="http://schemas.microsoft.com/office/powerpoint/2010/main" val="307280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87F705E-4361-4D54-9B4A-616AE41B7822}" type="slidenum">
              <a:rPr lang="pt-BR" smtClean="0"/>
              <a:t>51</a:t>
            </a:fld>
            <a:endParaRPr lang="pt-BR"/>
          </a:p>
        </p:txBody>
      </p:sp>
    </p:spTree>
    <p:extLst>
      <p:ext uri="{BB962C8B-B14F-4D97-AF65-F5344CB8AC3E}">
        <p14:creationId xmlns:p14="http://schemas.microsoft.com/office/powerpoint/2010/main" val="82499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87F705E-4361-4D54-9B4A-616AE41B7822}" type="slidenum">
              <a:rPr lang="pt-BR" smtClean="0"/>
              <a:t>58</a:t>
            </a:fld>
            <a:endParaRPr lang="pt-BR"/>
          </a:p>
        </p:txBody>
      </p:sp>
    </p:spTree>
    <p:extLst>
      <p:ext uri="{BB962C8B-B14F-4D97-AF65-F5344CB8AC3E}">
        <p14:creationId xmlns:p14="http://schemas.microsoft.com/office/powerpoint/2010/main" val="669455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32633" y="1229933"/>
            <a:ext cx="7326800" cy="3140800"/>
          </a:xfrm>
          <a:prstGeom prst="rect">
            <a:avLst/>
          </a:prstGeom>
        </p:spPr>
        <p:txBody>
          <a:bodyPr spcFirstLastPara="1" wrap="square" lIns="91425" tIns="91425" rIns="91425" bIns="91425" anchor="ctr" anchorCtr="0">
            <a:normAutofit/>
          </a:bodyPr>
          <a:lstStyle>
            <a:lvl1pPr lvl="0" algn="ctr">
              <a:lnSpc>
                <a:spcPct val="60000"/>
              </a:lnSpc>
              <a:spcBef>
                <a:spcPts val="0"/>
              </a:spcBef>
              <a:spcAft>
                <a:spcPts val="0"/>
              </a:spcAft>
              <a:buClr>
                <a:schemeClr val="lt1"/>
              </a:buClr>
              <a:buSzPts val="5200"/>
              <a:buFont typeface="Permanent Marker"/>
              <a:buNone/>
              <a:defRPr sz="8400">
                <a:solidFill>
                  <a:schemeClr val="dk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pt-BR" smtClean="0"/>
              <a:t>Clique para editar o título mestre</a:t>
            </a:r>
            <a:endParaRPr/>
          </a:p>
        </p:txBody>
      </p:sp>
      <p:sp>
        <p:nvSpPr>
          <p:cNvPr id="11" name="Google Shape;11;p2"/>
          <p:cNvSpPr txBox="1">
            <a:spLocks noGrp="1"/>
          </p:cNvSpPr>
          <p:nvPr>
            <p:ph type="subTitle" idx="1"/>
          </p:nvPr>
        </p:nvSpPr>
        <p:spPr>
          <a:xfrm>
            <a:off x="415600" y="4230700"/>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Sarala"/>
              <a:buNone/>
              <a:defRPr sz="2133">
                <a:solidFill>
                  <a:schemeClr val="dk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pt-BR" smtClean="0"/>
              <a:t>Clique para editar o estilo do subtítulo Mestre</a:t>
            </a:r>
            <a:endParaRPr/>
          </a:p>
        </p:txBody>
      </p:sp>
      <p:sp>
        <p:nvSpPr>
          <p:cNvPr id="12" name="Google Shape;12;p2"/>
          <p:cNvSpPr/>
          <p:nvPr/>
        </p:nvSpPr>
        <p:spPr>
          <a:xfrm>
            <a:off x="-98166" y="4065544"/>
            <a:ext cx="2658983" cy="2792369"/>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10506213" y="0"/>
            <a:ext cx="1685787" cy="4699368"/>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32870" y="4354200"/>
            <a:ext cx="2659057" cy="2503731"/>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flipH="1">
            <a:off x="-66262" y="-103200"/>
            <a:ext cx="2239596" cy="4457407"/>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6699941" y="3770899"/>
            <a:ext cx="869860" cy="53574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800774" y="-1298861"/>
            <a:ext cx="1492199" cy="39366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 name="Google Shape;18;p2"/>
          <p:cNvGrpSpPr/>
          <p:nvPr/>
        </p:nvGrpSpPr>
        <p:grpSpPr>
          <a:xfrm>
            <a:off x="2485523" y="4532461"/>
            <a:ext cx="1497912" cy="1858497"/>
            <a:chOff x="2197575" y="2352900"/>
            <a:chExt cx="828125" cy="1027475"/>
          </a:xfrm>
        </p:grpSpPr>
        <p:sp>
          <p:nvSpPr>
            <p:cNvPr id="19" name="Google Shape;19;p2"/>
            <p:cNvSpPr/>
            <p:nvPr/>
          </p:nvSpPr>
          <p:spPr>
            <a:xfrm>
              <a:off x="2227600" y="2376300"/>
              <a:ext cx="534575" cy="269175"/>
            </a:xfrm>
            <a:custGeom>
              <a:avLst/>
              <a:gdLst/>
              <a:ahLst/>
              <a:cxnLst/>
              <a:rect l="l" t="t" r="r" b="b"/>
              <a:pathLst>
                <a:path w="21383" h="10767" extrusionOk="0">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04250" y="2352900"/>
              <a:ext cx="496200" cy="286125"/>
            </a:xfrm>
            <a:custGeom>
              <a:avLst/>
              <a:gdLst/>
              <a:ahLst/>
              <a:cxnLst/>
              <a:rect l="l" t="t" r="r" b="b"/>
              <a:pathLst>
                <a:path w="19848" h="11445" extrusionOk="0">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97575" y="2634825"/>
              <a:ext cx="290225" cy="744725"/>
            </a:xfrm>
            <a:custGeom>
              <a:avLst/>
              <a:gdLst/>
              <a:ahLst/>
              <a:cxnLst/>
              <a:rect l="l" t="t" r="r" b="b"/>
              <a:pathLst>
                <a:path w="11609" h="29789" extrusionOk="0">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260125" y="2613150"/>
              <a:ext cx="288550" cy="767225"/>
            </a:xfrm>
            <a:custGeom>
              <a:avLst/>
              <a:gdLst/>
              <a:ahLst/>
              <a:cxnLst/>
              <a:rect l="l" t="t" r="r" b="b"/>
              <a:pathLst>
                <a:path w="11542" h="30689" extrusionOk="0">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326825" y="2381400"/>
              <a:ext cx="698875" cy="970625"/>
            </a:xfrm>
            <a:custGeom>
              <a:avLst/>
              <a:gdLst/>
              <a:ahLst/>
              <a:cxnLst/>
              <a:rect l="l" t="t" r="r" b="b"/>
              <a:pathLst>
                <a:path w="27955" h="38825" extrusionOk="0">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596200" y="2942100"/>
              <a:ext cx="44225" cy="40950"/>
            </a:xfrm>
            <a:custGeom>
              <a:avLst/>
              <a:gdLst/>
              <a:ahLst/>
              <a:cxnLst/>
              <a:rect l="l" t="t" r="r" b="b"/>
              <a:pathLst>
                <a:path w="1769" h="1638" extrusionOk="0">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778000" y="2860600"/>
              <a:ext cx="43375" cy="41325"/>
            </a:xfrm>
            <a:custGeom>
              <a:avLst/>
              <a:gdLst/>
              <a:ahLst/>
              <a:cxnLst/>
              <a:rect l="l" t="t" r="r" b="b"/>
              <a:pathLst>
                <a:path w="1735" h="1653" extrusionOk="0">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695425" y="2959550"/>
              <a:ext cx="66750" cy="32700"/>
            </a:xfrm>
            <a:custGeom>
              <a:avLst/>
              <a:gdLst/>
              <a:ahLst/>
              <a:cxnLst/>
              <a:rect l="l" t="t" r="r" b="b"/>
              <a:pathLst>
                <a:path w="2670" h="1308" extrusionOk="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2664575" y="2918650"/>
              <a:ext cx="110100" cy="72300"/>
            </a:xfrm>
            <a:custGeom>
              <a:avLst/>
              <a:gdLst/>
              <a:ahLst/>
              <a:cxnLst/>
              <a:rect l="l" t="t" r="r" b="b"/>
              <a:pathLst>
                <a:path w="4404" h="2892" extrusionOk="0">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572850" y="2997600"/>
              <a:ext cx="91750" cy="91750"/>
            </a:xfrm>
            <a:custGeom>
              <a:avLst/>
              <a:gdLst/>
              <a:ahLst/>
              <a:cxnLst/>
              <a:rect l="l" t="t" r="r" b="b"/>
              <a:pathLst>
                <a:path w="3670" h="3670" extrusionOk="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07175" y="2895850"/>
              <a:ext cx="91750" cy="91750"/>
            </a:xfrm>
            <a:custGeom>
              <a:avLst/>
              <a:gdLst/>
              <a:ahLst/>
              <a:cxnLst/>
              <a:rect l="l" t="t" r="r" b="b"/>
              <a:pathLst>
                <a:path w="3670" h="3670" extrusionOk="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nvSpPr>
        <p:spPr>
          <a:xfrm>
            <a:off x="9915197" y="4946993"/>
            <a:ext cx="286855" cy="25292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64267" y="2508947"/>
            <a:ext cx="219581" cy="19361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9602601" y="4662295"/>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172167" y="2733611"/>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106767" y="1472595"/>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 name="Google Shape;35;p2"/>
          <p:cNvGrpSpPr/>
          <p:nvPr/>
        </p:nvGrpSpPr>
        <p:grpSpPr>
          <a:xfrm>
            <a:off x="9735220" y="458460"/>
            <a:ext cx="1167192" cy="2145213"/>
            <a:chOff x="4773575" y="1104625"/>
            <a:chExt cx="785600" cy="1443875"/>
          </a:xfrm>
        </p:grpSpPr>
        <p:sp>
          <p:nvSpPr>
            <p:cNvPr id="36" name="Google Shape;36;p2"/>
            <p:cNvSpPr/>
            <p:nvPr/>
          </p:nvSpPr>
          <p:spPr>
            <a:xfrm>
              <a:off x="4803600" y="2410500"/>
              <a:ext cx="168475" cy="138000"/>
            </a:xfrm>
            <a:custGeom>
              <a:avLst/>
              <a:gdLst/>
              <a:ahLst/>
              <a:cxnLst/>
              <a:rect l="l" t="t" r="r" b="b"/>
              <a:pathLst>
                <a:path w="6739" h="5520" extrusionOk="0">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074625" y="1104625"/>
              <a:ext cx="484550" cy="326875"/>
            </a:xfrm>
            <a:custGeom>
              <a:avLst/>
              <a:gdLst/>
              <a:ahLst/>
              <a:cxnLst/>
              <a:rect l="l" t="t" r="r" b="b"/>
              <a:pathLst>
                <a:path w="19382" h="13075" extrusionOk="0">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055450" y="1288850"/>
              <a:ext cx="451175" cy="194350"/>
            </a:xfrm>
            <a:custGeom>
              <a:avLst/>
              <a:gdLst/>
              <a:ahLst/>
              <a:cxnLst/>
              <a:rect l="l" t="t" r="r" b="b"/>
              <a:pathLst>
                <a:path w="18047" h="7774" extrusionOk="0">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033775" y="1334725"/>
              <a:ext cx="456175" cy="204350"/>
            </a:xfrm>
            <a:custGeom>
              <a:avLst/>
              <a:gdLst/>
              <a:ahLst/>
              <a:cxnLst/>
              <a:rect l="l" t="t" r="r" b="b"/>
              <a:pathLst>
                <a:path w="18247" h="8174" extrusionOk="0">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776925" y="1393100"/>
              <a:ext cx="692175" cy="914025"/>
            </a:xfrm>
            <a:custGeom>
              <a:avLst/>
              <a:gdLst/>
              <a:ahLst/>
              <a:cxnLst/>
              <a:rect l="l" t="t" r="r" b="b"/>
              <a:pathLst>
                <a:path w="27687" h="36561" extrusionOk="0">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773575" y="2129825"/>
              <a:ext cx="394475" cy="342400"/>
            </a:xfrm>
            <a:custGeom>
              <a:avLst/>
              <a:gdLst/>
              <a:ahLst/>
              <a:cxnLst/>
              <a:rect l="l" t="t" r="r" b="b"/>
              <a:pathLst>
                <a:path w="15779" h="13696" extrusionOk="0">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5121650" y="1579550"/>
              <a:ext cx="242975" cy="587625"/>
            </a:xfrm>
            <a:custGeom>
              <a:avLst/>
              <a:gdLst/>
              <a:ahLst/>
              <a:cxnLst/>
              <a:rect l="l" t="t" r="r" b="b"/>
              <a:pathLst>
                <a:path w="9719" h="23505" extrusionOk="0">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88925" y="1482450"/>
              <a:ext cx="244100" cy="614850"/>
            </a:xfrm>
            <a:custGeom>
              <a:avLst/>
              <a:gdLst/>
              <a:ahLst/>
              <a:cxnLst/>
              <a:rect l="l" t="t" r="r" b="b"/>
              <a:pathLst>
                <a:path w="9764" h="24594" extrusionOk="0">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996650" y="1539125"/>
              <a:ext cx="255625" cy="613775"/>
            </a:xfrm>
            <a:custGeom>
              <a:avLst/>
              <a:gdLst/>
              <a:ahLst/>
              <a:cxnLst/>
              <a:rect l="l" t="t" r="r" b="b"/>
              <a:pathLst>
                <a:path w="10225" h="24551" extrusionOk="0">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051275" y="1329650"/>
              <a:ext cx="444500" cy="158550"/>
            </a:xfrm>
            <a:custGeom>
              <a:avLst/>
              <a:gdLst/>
              <a:ahLst/>
              <a:cxnLst/>
              <a:rect l="l" t="t" r="r" b="b"/>
              <a:pathLst>
                <a:path w="17780" h="6342" extrusionOk="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8132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186"/>
        <p:cNvGrpSpPr/>
        <p:nvPr/>
      </p:nvGrpSpPr>
      <p:grpSpPr>
        <a:xfrm>
          <a:off x="0" y="0"/>
          <a:ext cx="0" cy="0"/>
          <a:chOff x="0" y="0"/>
          <a:chExt cx="0" cy="0"/>
        </a:xfrm>
      </p:grpSpPr>
      <p:grpSp>
        <p:nvGrpSpPr>
          <p:cNvPr id="187" name="Google Shape;187;p11"/>
          <p:cNvGrpSpPr/>
          <p:nvPr/>
        </p:nvGrpSpPr>
        <p:grpSpPr>
          <a:xfrm flipH="1">
            <a:off x="2365744" y="1783969"/>
            <a:ext cx="7353961" cy="4151508"/>
            <a:chOff x="2256903" y="816487"/>
            <a:chExt cx="4630180" cy="3653639"/>
          </a:xfrm>
        </p:grpSpPr>
        <p:sp>
          <p:nvSpPr>
            <p:cNvPr id="188" name="Google Shape;188;p11"/>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1" name="Google Shape;191;p11"/>
          <p:cNvSpPr txBox="1">
            <a:spLocks noGrp="1"/>
          </p:cNvSpPr>
          <p:nvPr>
            <p:ph type="body" idx="1"/>
          </p:nvPr>
        </p:nvSpPr>
        <p:spPr>
          <a:xfrm>
            <a:off x="415600" y="4507767"/>
            <a:ext cx="11360800" cy="802000"/>
          </a:xfrm>
          <a:prstGeom prst="rect">
            <a:avLst/>
          </a:prstGeom>
        </p:spPr>
        <p:txBody>
          <a:bodyPr spcFirstLastPara="1" wrap="square" lIns="91425" tIns="91425" rIns="91425" bIns="91425" anchor="t" anchorCtr="0">
            <a:norm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pPr lvl="0"/>
            <a:r>
              <a:rPr lang="pt-BR" smtClean="0"/>
              <a:t>Editar estilos de texto Mestre</a:t>
            </a:r>
          </a:p>
        </p:txBody>
      </p:sp>
      <p:grpSp>
        <p:nvGrpSpPr>
          <p:cNvPr id="192" name="Google Shape;192;p11"/>
          <p:cNvGrpSpPr/>
          <p:nvPr/>
        </p:nvGrpSpPr>
        <p:grpSpPr>
          <a:xfrm>
            <a:off x="1053483" y="1127304"/>
            <a:ext cx="990229" cy="1006001"/>
            <a:chOff x="2859325" y="466125"/>
            <a:chExt cx="825650" cy="838800"/>
          </a:xfrm>
        </p:grpSpPr>
        <p:sp>
          <p:nvSpPr>
            <p:cNvPr id="193" name="Google Shape;193;p11"/>
            <p:cNvSpPr/>
            <p:nvPr/>
          </p:nvSpPr>
          <p:spPr>
            <a:xfrm>
              <a:off x="2859325" y="466125"/>
              <a:ext cx="825650" cy="838800"/>
            </a:xfrm>
            <a:custGeom>
              <a:avLst/>
              <a:gdLst/>
              <a:ahLst/>
              <a:cxnLst/>
              <a:rect l="l" t="t" r="r" b="b"/>
              <a:pathLst>
                <a:path w="33026" h="33552" extrusionOk="0">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3161625" y="772000"/>
              <a:ext cx="38725" cy="49375"/>
            </a:xfrm>
            <a:custGeom>
              <a:avLst/>
              <a:gdLst/>
              <a:ahLst/>
              <a:cxnLst/>
              <a:rect l="l" t="t" r="r" b="b"/>
              <a:pathLst>
                <a:path w="1549" h="1975" extrusionOk="0">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3354125" y="767475"/>
              <a:ext cx="47875" cy="38850"/>
            </a:xfrm>
            <a:custGeom>
              <a:avLst/>
              <a:gdLst/>
              <a:ahLst/>
              <a:cxnLst/>
              <a:rect l="l" t="t" r="r" b="b"/>
              <a:pathLst>
                <a:path w="1915" h="1554" extrusionOk="0">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3071925" y="898225"/>
              <a:ext cx="402825" cy="157250"/>
            </a:xfrm>
            <a:custGeom>
              <a:avLst/>
              <a:gdLst/>
              <a:ahLst/>
              <a:cxnLst/>
              <a:rect l="l" t="t" r="r" b="b"/>
              <a:pathLst>
                <a:path w="16113" h="6290" extrusionOk="0">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11"/>
          <p:cNvSpPr/>
          <p:nvPr/>
        </p:nvSpPr>
        <p:spPr>
          <a:xfrm rot="5400000">
            <a:off x="10635606" y="1402534"/>
            <a:ext cx="2183233" cy="9295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8" name="Google Shape;198;p11"/>
          <p:cNvGrpSpPr/>
          <p:nvPr/>
        </p:nvGrpSpPr>
        <p:grpSpPr>
          <a:xfrm>
            <a:off x="8487200" y="666433"/>
            <a:ext cx="1236733" cy="295140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avLst/>
                <a:gdLst/>
                <a:ahLst/>
                <a:cxnLst/>
                <a:rect l="l" t="t" r="r" b="b"/>
                <a:pathLst>
                  <a:path w="18585" h="52837" extrusionOk="0">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3190375" y="3050700"/>
                <a:ext cx="927550" cy="983000"/>
              </a:xfrm>
              <a:custGeom>
                <a:avLst/>
                <a:gdLst/>
                <a:ahLst/>
                <a:cxnLst/>
                <a:rect l="l" t="t" r="r" b="b"/>
                <a:pathLst>
                  <a:path w="37102" h="39320" extrusionOk="0">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3867550" y="3096925"/>
                <a:ext cx="215100" cy="352025"/>
              </a:xfrm>
              <a:custGeom>
                <a:avLst/>
                <a:gdLst/>
                <a:ahLst/>
                <a:cxnLst/>
                <a:rect l="l" t="t" r="r" b="b"/>
                <a:pathLst>
                  <a:path w="8604" h="14081" extrusionOk="0">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4040600" y="3458175"/>
                <a:ext cx="42050" cy="39525"/>
              </a:xfrm>
              <a:custGeom>
                <a:avLst/>
                <a:gdLst/>
                <a:ahLst/>
                <a:cxnLst/>
                <a:rect l="l" t="t" r="r" b="b"/>
                <a:pathLst>
                  <a:path w="1682" h="1581" extrusionOk="0">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3424775" y="3469125"/>
                <a:ext cx="109250" cy="97425"/>
              </a:xfrm>
              <a:custGeom>
                <a:avLst/>
                <a:gdLst/>
                <a:ahLst/>
                <a:cxnLst/>
                <a:rect l="l" t="t" r="r" b="b"/>
                <a:pathLst>
                  <a:path w="4370" h="3897" extrusionOk="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3849900" y="3370825"/>
                <a:ext cx="109250" cy="97025"/>
              </a:xfrm>
              <a:custGeom>
                <a:avLst/>
                <a:gdLst/>
                <a:ahLst/>
                <a:cxnLst/>
                <a:rect l="l" t="t" r="r" b="b"/>
                <a:pathLst>
                  <a:path w="4370" h="3881" extrusionOk="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3597850" y="3431300"/>
                <a:ext cx="206700" cy="155450"/>
              </a:xfrm>
              <a:custGeom>
                <a:avLst/>
                <a:gdLst/>
                <a:ahLst/>
                <a:cxnLst/>
                <a:rect l="l" t="t" r="r" b="b"/>
                <a:pathLst>
                  <a:path w="8268" h="6218" extrusionOk="0">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11"/>
            <p:cNvSpPr/>
            <p:nvPr/>
          </p:nvSpPr>
          <p:spPr>
            <a:xfrm>
              <a:off x="6933975" y="1187700"/>
              <a:ext cx="115125" cy="56325"/>
            </a:xfrm>
            <a:custGeom>
              <a:avLst/>
              <a:gdLst/>
              <a:ahLst/>
              <a:cxnLst/>
              <a:rect l="l" t="t" r="r" b="b"/>
              <a:pathLst>
                <a:path w="4605" h="2253" extrusionOk="0">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 name="Google Shape;208;p11"/>
          <p:cNvSpPr/>
          <p:nvPr/>
        </p:nvSpPr>
        <p:spPr>
          <a:xfrm>
            <a:off x="-692800" y="5086224"/>
            <a:ext cx="2659469" cy="2272864"/>
          </a:xfrm>
          <a:custGeom>
            <a:avLst/>
            <a:gdLst/>
            <a:ahLst/>
            <a:cxnLst/>
            <a:rect l="l" t="t" r="r" b="b"/>
            <a:pathLst>
              <a:path w="75862" h="64834" extrusionOk="0">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a:off x="1418363" y="6009581"/>
            <a:ext cx="483296" cy="42617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2700000">
            <a:off x="10759029" y="-656957"/>
            <a:ext cx="1869916" cy="2295644"/>
          </a:xfrm>
          <a:custGeom>
            <a:avLst/>
            <a:gdLst/>
            <a:ahLst/>
            <a:cxnLst/>
            <a:rect l="l" t="t" r="r" b="b"/>
            <a:pathLst>
              <a:path w="56098" h="68870" extrusionOk="0">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a:off x="9868670" y="5346676"/>
            <a:ext cx="309589" cy="27300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a:off x="10209940" y="5649268"/>
            <a:ext cx="191061" cy="16847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2527600">
            <a:off x="10113237" y="662369"/>
            <a:ext cx="303820" cy="791703"/>
          </a:xfrm>
          <a:custGeom>
            <a:avLst/>
            <a:gdLst/>
            <a:ahLst/>
            <a:cxnLst/>
            <a:rect l="l" t="t" r="r" b="b"/>
            <a:pathLst>
              <a:path w="10049" h="26186" extrusionOk="0">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2871926">
            <a:off x="1609320" y="5237483"/>
            <a:ext cx="287944" cy="804864"/>
          </a:xfrm>
          <a:custGeom>
            <a:avLst/>
            <a:gdLst/>
            <a:ahLst/>
            <a:cxnLst/>
            <a:rect l="l" t="t" r="r" b="b"/>
            <a:pathLst>
              <a:path w="8638" h="24145" extrusionOk="0">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1"/>
          <p:cNvGrpSpPr/>
          <p:nvPr/>
        </p:nvGrpSpPr>
        <p:grpSpPr>
          <a:xfrm>
            <a:off x="300934" y="289634"/>
            <a:ext cx="1382333" cy="683333"/>
            <a:chOff x="4028850" y="4567175"/>
            <a:chExt cx="1036750" cy="512500"/>
          </a:xfrm>
        </p:grpSpPr>
        <p:sp>
          <p:nvSpPr>
            <p:cNvPr id="216" name="Google Shape;216;p11"/>
            <p:cNvSpPr/>
            <p:nvPr/>
          </p:nvSpPr>
          <p:spPr>
            <a:xfrm>
              <a:off x="4028850" y="4567175"/>
              <a:ext cx="1035925" cy="512500"/>
            </a:xfrm>
            <a:custGeom>
              <a:avLst/>
              <a:gdLst/>
              <a:ahLst/>
              <a:cxnLst/>
              <a:rect l="l" t="t" r="r" b="b"/>
              <a:pathLst>
                <a:path w="41437" h="20500" extrusionOk="0">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4028850" y="4567175"/>
              <a:ext cx="1036750" cy="512500"/>
            </a:xfrm>
            <a:custGeom>
              <a:avLst/>
              <a:gdLst/>
              <a:ahLst/>
              <a:cxnLst/>
              <a:rect l="l" t="t" r="r" b="b"/>
              <a:pathLst>
                <a:path w="41470" h="20500" extrusionOk="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4391800" y="4604125"/>
              <a:ext cx="218450" cy="168900"/>
            </a:xfrm>
            <a:custGeom>
              <a:avLst/>
              <a:gdLst/>
              <a:ahLst/>
              <a:cxnLst/>
              <a:rect l="l" t="t" r="r" b="b"/>
              <a:pathLst>
                <a:path w="8738" h="6756" extrusionOk="0">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a:off x="4758100" y="4797575"/>
              <a:ext cx="105025" cy="119125"/>
            </a:xfrm>
            <a:custGeom>
              <a:avLst/>
              <a:gdLst/>
              <a:ahLst/>
              <a:cxnLst/>
              <a:rect l="l" t="t" r="r" b="b"/>
              <a:pathLst>
                <a:path w="4201" h="4765" extrusionOk="0">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11"/>
          <p:cNvGrpSpPr/>
          <p:nvPr/>
        </p:nvGrpSpPr>
        <p:grpSpPr>
          <a:xfrm>
            <a:off x="1356967" y="1540518"/>
            <a:ext cx="1818133" cy="1005967"/>
            <a:chOff x="3068550" y="1094025"/>
            <a:chExt cx="1363600" cy="754475"/>
          </a:xfrm>
        </p:grpSpPr>
        <p:sp>
          <p:nvSpPr>
            <p:cNvPr id="221" name="Google Shape;221;p11"/>
            <p:cNvSpPr/>
            <p:nvPr/>
          </p:nvSpPr>
          <p:spPr>
            <a:xfrm>
              <a:off x="3070250" y="1094025"/>
              <a:ext cx="1361900" cy="754475"/>
            </a:xfrm>
            <a:custGeom>
              <a:avLst/>
              <a:gdLst/>
              <a:ahLst/>
              <a:cxnLst/>
              <a:rect l="l" t="t" r="r" b="b"/>
              <a:pathLst>
                <a:path w="54476" h="30179" extrusionOk="0">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3068550" y="1299000"/>
              <a:ext cx="1361900" cy="547800"/>
            </a:xfrm>
            <a:custGeom>
              <a:avLst/>
              <a:gdLst/>
              <a:ahLst/>
              <a:cxnLst/>
              <a:rect l="l" t="t" r="r" b="b"/>
              <a:pathLst>
                <a:path w="54476" h="21912" extrusionOk="0">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3917950" y="1443525"/>
              <a:ext cx="137800" cy="116800"/>
            </a:xfrm>
            <a:custGeom>
              <a:avLst/>
              <a:gdLst/>
              <a:ahLst/>
              <a:cxnLst/>
              <a:rect l="l" t="t" r="r" b="b"/>
              <a:pathLst>
                <a:path w="5512" h="4672" extrusionOk="0">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3468475" y="1442675"/>
              <a:ext cx="137800" cy="116800"/>
            </a:xfrm>
            <a:custGeom>
              <a:avLst/>
              <a:gdLst/>
              <a:ahLst/>
              <a:cxnLst/>
              <a:rect l="l" t="t" r="r" b="b"/>
              <a:pathLst>
                <a:path w="5512" h="4672" extrusionOk="0">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a:off x="3709600" y="1471725"/>
              <a:ext cx="140325" cy="104625"/>
            </a:xfrm>
            <a:custGeom>
              <a:avLst/>
              <a:gdLst/>
              <a:ahLst/>
              <a:cxnLst/>
              <a:rect l="l" t="t" r="r" b="b"/>
              <a:pathLst>
                <a:path w="5613" h="4185" extrusionOk="0">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a:off x="3665900" y="1130150"/>
              <a:ext cx="393225" cy="178975"/>
            </a:xfrm>
            <a:custGeom>
              <a:avLst/>
              <a:gdLst/>
              <a:ahLst/>
              <a:cxnLst/>
              <a:rect l="l" t="t" r="r" b="b"/>
              <a:pathLst>
                <a:path w="15729" h="7159" extrusionOk="0">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4133025" y="1464525"/>
              <a:ext cx="105050" cy="144900"/>
            </a:xfrm>
            <a:custGeom>
              <a:avLst/>
              <a:gdLst/>
              <a:ahLst/>
              <a:cxnLst/>
              <a:rect l="l" t="t" r="r" b="b"/>
              <a:pathLst>
                <a:path w="4202" h="5796" extrusionOk="0">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1"/>
            <p:cNvSpPr/>
            <p:nvPr/>
          </p:nvSpPr>
          <p:spPr>
            <a:xfrm>
              <a:off x="4042300" y="1296450"/>
              <a:ext cx="43700" cy="44600"/>
            </a:xfrm>
            <a:custGeom>
              <a:avLst/>
              <a:gdLst/>
              <a:ahLst/>
              <a:cxnLst/>
              <a:rect l="l" t="t" r="r" b="b"/>
              <a:pathLst>
                <a:path w="1748" h="1784" extrusionOk="0">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1"/>
            <p:cNvSpPr/>
            <p:nvPr/>
          </p:nvSpPr>
          <p:spPr>
            <a:xfrm>
              <a:off x="4036425" y="1543013"/>
              <a:ext cx="128698" cy="127824"/>
            </a:xfrm>
            <a:custGeom>
              <a:avLst/>
              <a:gdLst/>
              <a:ahLst/>
              <a:cxnLst/>
              <a:rect l="l" t="t" r="r" b="b"/>
              <a:pathLst>
                <a:path w="4874" h="4840" extrusionOk="0">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a:off x="3371600" y="1548595"/>
              <a:ext cx="128700" cy="126943"/>
            </a:xfrm>
            <a:custGeom>
              <a:avLst/>
              <a:gdLst/>
              <a:ahLst/>
              <a:cxnLst/>
              <a:rect l="l" t="t" r="r" b="b"/>
              <a:pathLst>
                <a:path w="4908" h="4841" extrusionOk="0">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2296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406229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831200" y="593367"/>
            <a:ext cx="1040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234" name="Google Shape;234;p13"/>
          <p:cNvSpPr txBox="1">
            <a:spLocks noGrp="1"/>
          </p:cNvSpPr>
          <p:nvPr>
            <p:ph type="title" idx="2" hasCustomPrompt="1"/>
          </p:nvPr>
        </p:nvSpPr>
        <p:spPr>
          <a:xfrm flipH="1">
            <a:off x="5934871" y="1898300"/>
            <a:ext cx="39248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a:spLocks noGrp="1"/>
          </p:cNvSpPr>
          <p:nvPr>
            <p:ph type="title" idx="3" hasCustomPrompt="1"/>
          </p:nvPr>
        </p:nvSpPr>
        <p:spPr>
          <a:xfrm flipH="1">
            <a:off x="5934871" y="4135000"/>
            <a:ext cx="39248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a:spLocks noGrp="1"/>
          </p:cNvSpPr>
          <p:nvPr>
            <p:ph type="title" idx="4" hasCustomPrompt="1"/>
          </p:nvPr>
        </p:nvSpPr>
        <p:spPr>
          <a:xfrm flipH="1">
            <a:off x="2203503" y="1898300"/>
            <a:ext cx="39248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a:spLocks noGrp="1"/>
          </p:cNvSpPr>
          <p:nvPr>
            <p:ph type="title" idx="5" hasCustomPrompt="1"/>
          </p:nvPr>
        </p:nvSpPr>
        <p:spPr>
          <a:xfrm flipH="1">
            <a:off x="2203503" y="4135000"/>
            <a:ext cx="39248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a:spLocks noGrp="1"/>
          </p:cNvSpPr>
          <p:nvPr>
            <p:ph type="subTitle" idx="1"/>
          </p:nvPr>
        </p:nvSpPr>
        <p:spPr>
          <a:xfrm flipH="1">
            <a:off x="2559003" y="2995900"/>
            <a:ext cx="3214000" cy="77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239" name="Google Shape;239;p13"/>
          <p:cNvSpPr txBox="1">
            <a:spLocks noGrp="1"/>
          </p:cNvSpPr>
          <p:nvPr>
            <p:ph type="subTitle" idx="6"/>
          </p:nvPr>
        </p:nvSpPr>
        <p:spPr>
          <a:xfrm flipH="1">
            <a:off x="6290371" y="2995900"/>
            <a:ext cx="3214000" cy="77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240" name="Google Shape;240;p13"/>
          <p:cNvSpPr txBox="1">
            <a:spLocks noGrp="1"/>
          </p:cNvSpPr>
          <p:nvPr>
            <p:ph type="subTitle" idx="7"/>
          </p:nvPr>
        </p:nvSpPr>
        <p:spPr>
          <a:xfrm flipH="1">
            <a:off x="2559003" y="5266400"/>
            <a:ext cx="3214000" cy="77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241" name="Google Shape;241;p13"/>
          <p:cNvSpPr txBox="1">
            <a:spLocks noGrp="1"/>
          </p:cNvSpPr>
          <p:nvPr>
            <p:ph type="subTitle" idx="8"/>
          </p:nvPr>
        </p:nvSpPr>
        <p:spPr>
          <a:xfrm flipH="1">
            <a:off x="6290371" y="5266400"/>
            <a:ext cx="3214000" cy="77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242" name="Google Shape;242;p13"/>
          <p:cNvSpPr txBox="1">
            <a:spLocks noGrp="1"/>
          </p:cNvSpPr>
          <p:nvPr>
            <p:ph type="title" idx="9"/>
          </p:nvPr>
        </p:nvSpPr>
        <p:spPr>
          <a:xfrm>
            <a:off x="2847517" y="2384433"/>
            <a:ext cx="2636800" cy="562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933" i="0"/>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r>
              <a:rPr lang="pt-BR" smtClean="0"/>
              <a:t>Clique para editar o título mestre</a:t>
            </a:r>
            <a:endParaRPr/>
          </a:p>
        </p:txBody>
      </p:sp>
      <p:sp>
        <p:nvSpPr>
          <p:cNvPr id="243" name="Google Shape;243;p13"/>
          <p:cNvSpPr txBox="1">
            <a:spLocks noGrp="1"/>
          </p:cNvSpPr>
          <p:nvPr>
            <p:ph type="title" idx="13"/>
          </p:nvPr>
        </p:nvSpPr>
        <p:spPr>
          <a:xfrm>
            <a:off x="6578973" y="2384423"/>
            <a:ext cx="2636800" cy="562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933"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r>
              <a:rPr lang="pt-BR" smtClean="0"/>
              <a:t>Clique para editar o título mestre</a:t>
            </a:r>
            <a:endParaRPr/>
          </a:p>
        </p:txBody>
      </p:sp>
      <p:sp>
        <p:nvSpPr>
          <p:cNvPr id="244" name="Google Shape;244;p13"/>
          <p:cNvSpPr txBox="1">
            <a:spLocks noGrp="1"/>
          </p:cNvSpPr>
          <p:nvPr>
            <p:ph type="title" idx="14"/>
          </p:nvPr>
        </p:nvSpPr>
        <p:spPr>
          <a:xfrm>
            <a:off x="6578873" y="4617000"/>
            <a:ext cx="2636800" cy="562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933"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r>
              <a:rPr lang="pt-BR" smtClean="0"/>
              <a:t>Clique para editar o título mestre</a:t>
            </a:r>
            <a:endParaRPr/>
          </a:p>
        </p:txBody>
      </p:sp>
      <p:sp>
        <p:nvSpPr>
          <p:cNvPr id="245" name="Google Shape;245;p13"/>
          <p:cNvSpPr txBox="1">
            <a:spLocks noGrp="1"/>
          </p:cNvSpPr>
          <p:nvPr>
            <p:ph type="title" idx="15"/>
          </p:nvPr>
        </p:nvSpPr>
        <p:spPr>
          <a:xfrm>
            <a:off x="2847517" y="4617000"/>
            <a:ext cx="2636800" cy="562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933" i="0"/>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r>
              <a:rPr lang="pt-BR" smtClean="0"/>
              <a:t>Clique para editar o título mestre</a:t>
            </a:r>
            <a:endParaRPr/>
          </a:p>
        </p:txBody>
      </p:sp>
      <p:sp>
        <p:nvSpPr>
          <p:cNvPr id="246" name="Google Shape;246;p13"/>
          <p:cNvSpPr/>
          <p:nvPr/>
        </p:nvSpPr>
        <p:spPr>
          <a:xfrm>
            <a:off x="11368634" y="-272167"/>
            <a:ext cx="858761" cy="4839955"/>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7" name="Google Shape;247;p13"/>
          <p:cNvGrpSpPr/>
          <p:nvPr/>
        </p:nvGrpSpPr>
        <p:grpSpPr>
          <a:xfrm rot="1260113">
            <a:off x="415218" y="1615246"/>
            <a:ext cx="693623" cy="561939"/>
            <a:chOff x="5375600" y="1117425"/>
            <a:chExt cx="608900" cy="493300"/>
          </a:xfrm>
        </p:grpSpPr>
        <p:sp>
          <p:nvSpPr>
            <p:cNvPr id="248" name="Google Shape;248;p13"/>
            <p:cNvSpPr/>
            <p:nvPr/>
          </p:nvSpPr>
          <p:spPr>
            <a:xfrm>
              <a:off x="5466600" y="1312025"/>
              <a:ext cx="517900" cy="298700"/>
            </a:xfrm>
            <a:custGeom>
              <a:avLst/>
              <a:gdLst/>
              <a:ahLst/>
              <a:cxnLst/>
              <a:rect l="l" t="t" r="r" b="b"/>
              <a:pathLst>
                <a:path w="20716" h="11948" fill="none" extrusionOk="0">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5624050" y="1148825"/>
              <a:ext cx="12600" cy="242725"/>
            </a:xfrm>
            <a:custGeom>
              <a:avLst/>
              <a:gdLst/>
              <a:ahLst/>
              <a:cxnLst/>
              <a:rect l="l" t="t" r="r" b="b"/>
              <a:pathLst>
                <a:path w="504" h="9709" fill="none" extrusionOk="0">
                  <a:moveTo>
                    <a:pt x="210" y="9709"/>
                  </a:moveTo>
                  <a:cubicBezTo>
                    <a:pt x="210" y="6486"/>
                    <a:pt x="1" y="3201"/>
                    <a:pt x="252" y="0"/>
                  </a:cubicBezTo>
                  <a:cubicBezTo>
                    <a:pt x="503" y="63"/>
                    <a:pt x="273" y="188"/>
                    <a:pt x="377" y="35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5467125" y="1408800"/>
              <a:ext cx="74825" cy="52325"/>
            </a:xfrm>
            <a:custGeom>
              <a:avLst/>
              <a:gdLst/>
              <a:ahLst/>
              <a:cxnLst/>
              <a:rect l="l" t="t" r="r" b="b"/>
              <a:pathLst>
                <a:path w="2993" h="2093" fill="none" extrusionOk="0">
                  <a:moveTo>
                    <a:pt x="1" y="2092"/>
                  </a:moveTo>
                  <a:cubicBezTo>
                    <a:pt x="921" y="1360"/>
                    <a:pt x="1926" y="460"/>
                    <a:pt x="2993"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5476550" y="1448550"/>
              <a:ext cx="74300" cy="56000"/>
            </a:xfrm>
            <a:custGeom>
              <a:avLst/>
              <a:gdLst/>
              <a:ahLst/>
              <a:cxnLst/>
              <a:rect l="l" t="t" r="r" b="b"/>
              <a:pathLst>
                <a:path w="2972" h="2240" fill="none" extrusionOk="0">
                  <a:moveTo>
                    <a:pt x="0" y="2239"/>
                  </a:moveTo>
                  <a:cubicBezTo>
                    <a:pt x="816" y="1339"/>
                    <a:pt x="1800" y="419"/>
                    <a:pt x="2972"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5489625" y="1468950"/>
              <a:ext cx="87375" cy="65925"/>
            </a:xfrm>
            <a:custGeom>
              <a:avLst/>
              <a:gdLst/>
              <a:ahLst/>
              <a:cxnLst/>
              <a:rect l="l" t="t" r="r" b="b"/>
              <a:pathLst>
                <a:path w="3495" h="2637" fill="none" extrusionOk="0">
                  <a:moveTo>
                    <a:pt x="0" y="2637"/>
                  </a:moveTo>
                  <a:cubicBezTo>
                    <a:pt x="733" y="1674"/>
                    <a:pt x="2218" y="0"/>
                    <a:pt x="3495" y="2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5532525" y="1500325"/>
              <a:ext cx="87900" cy="56000"/>
            </a:xfrm>
            <a:custGeom>
              <a:avLst/>
              <a:gdLst/>
              <a:ahLst/>
              <a:cxnLst/>
              <a:rect l="l" t="t" r="r" b="b"/>
              <a:pathLst>
                <a:path w="3516" h="2240" fill="none" extrusionOk="0">
                  <a:moveTo>
                    <a:pt x="0" y="2240"/>
                  </a:moveTo>
                  <a:cubicBezTo>
                    <a:pt x="1151" y="1423"/>
                    <a:pt x="2281" y="628"/>
                    <a:pt x="3515"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5584825" y="1526475"/>
              <a:ext cx="75350" cy="44500"/>
            </a:xfrm>
            <a:custGeom>
              <a:avLst/>
              <a:gdLst/>
              <a:ahLst/>
              <a:cxnLst/>
              <a:rect l="l" t="t" r="r" b="b"/>
              <a:pathLst>
                <a:path w="3014" h="1780" fill="none" extrusionOk="0">
                  <a:moveTo>
                    <a:pt x="1" y="1779"/>
                  </a:moveTo>
                  <a:cubicBezTo>
                    <a:pt x="775" y="1361"/>
                    <a:pt x="2198" y="377"/>
                    <a:pt x="3014"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3"/>
            <p:cNvSpPr/>
            <p:nvPr/>
          </p:nvSpPr>
          <p:spPr>
            <a:xfrm>
              <a:off x="5640025" y="1534850"/>
              <a:ext cx="48675" cy="34550"/>
            </a:xfrm>
            <a:custGeom>
              <a:avLst/>
              <a:gdLst/>
              <a:ahLst/>
              <a:cxnLst/>
              <a:rect l="l" t="t" r="r" b="b"/>
              <a:pathLst>
                <a:path w="1947" h="1382" fill="none" extrusionOk="0">
                  <a:moveTo>
                    <a:pt x="0" y="1382"/>
                  </a:moveTo>
                  <a:cubicBezTo>
                    <a:pt x="628" y="838"/>
                    <a:pt x="1214" y="252"/>
                    <a:pt x="1946"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3"/>
            <p:cNvSpPr/>
            <p:nvPr/>
          </p:nvSpPr>
          <p:spPr>
            <a:xfrm>
              <a:off x="5683950" y="1547925"/>
              <a:ext cx="78500" cy="52350"/>
            </a:xfrm>
            <a:custGeom>
              <a:avLst/>
              <a:gdLst/>
              <a:ahLst/>
              <a:cxnLst/>
              <a:rect l="l" t="t" r="r" b="b"/>
              <a:pathLst>
                <a:path w="3140" h="2094" fill="none" extrusionOk="0">
                  <a:moveTo>
                    <a:pt x="1" y="2093"/>
                  </a:moveTo>
                  <a:cubicBezTo>
                    <a:pt x="1068" y="1549"/>
                    <a:pt x="1989" y="231"/>
                    <a:pt x="3139"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3"/>
            <p:cNvSpPr/>
            <p:nvPr/>
          </p:nvSpPr>
          <p:spPr>
            <a:xfrm>
              <a:off x="5749875" y="1543225"/>
              <a:ext cx="91550" cy="64875"/>
            </a:xfrm>
            <a:custGeom>
              <a:avLst/>
              <a:gdLst/>
              <a:ahLst/>
              <a:cxnLst/>
              <a:rect l="l" t="t" r="r" b="b"/>
              <a:pathLst>
                <a:path w="3662" h="2595" fill="none" extrusionOk="0">
                  <a:moveTo>
                    <a:pt x="0" y="2595"/>
                  </a:moveTo>
                  <a:cubicBezTo>
                    <a:pt x="670" y="1277"/>
                    <a:pt x="2176" y="293"/>
                    <a:pt x="3662"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3"/>
            <p:cNvSpPr/>
            <p:nvPr/>
          </p:nvSpPr>
          <p:spPr>
            <a:xfrm>
              <a:off x="5375600" y="1117425"/>
              <a:ext cx="476025" cy="205600"/>
            </a:xfrm>
            <a:custGeom>
              <a:avLst/>
              <a:gdLst/>
              <a:ahLst/>
              <a:cxnLst/>
              <a:rect l="l" t="t" r="r" b="b"/>
              <a:pathLst>
                <a:path w="19041" h="8224" fill="none" extrusionOk="0">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3"/>
            <p:cNvSpPr/>
            <p:nvPr/>
          </p:nvSpPr>
          <p:spPr>
            <a:xfrm>
              <a:off x="5643925" y="1181775"/>
              <a:ext cx="115125" cy="63300"/>
            </a:xfrm>
            <a:custGeom>
              <a:avLst/>
              <a:gdLst/>
              <a:ahLst/>
              <a:cxnLst/>
              <a:rect l="l" t="t" r="r" b="b"/>
              <a:pathLst>
                <a:path w="4605" h="2532" fill="none" extrusionOk="0">
                  <a:moveTo>
                    <a:pt x="1" y="2532"/>
                  </a:moveTo>
                  <a:cubicBezTo>
                    <a:pt x="1277" y="1507"/>
                    <a:pt x="2951" y="523"/>
                    <a:pt x="4604"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3"/>
            <p:cNvSpPr/>
            <p:nvPr/>
          </p:nvSpPr>
          <p:spPr>
            <a:xfrm>
              <a:off x="5505850" y="1258650"/>
              <a:ext cx="120325" cy="14675"/>
            </a:xfrm>
            <a:custGeom>
              <a:avLst/>
              <a:gdLst/>
              <a:ahLst/>
              <a:cxnLst/>
              <a:rect l="l" t="t" r="r" b="b"/>
              <a:pathLst>
                <a:path w="4813" h="587" fill="none" extrusionOk="0">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 name="Google Shape;261;p13"/>
          <p:cNvSpPr/>
          <p:nvPr/>
        </p:nvSpPr>
        <p:spPr>
          <a:xfrm>
            <a:off x="-50133" y="3920433"/>
            <a:ext cx="1136567" cy="29984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3"/>
          <p:cNvSpPr/>
          <p:nvPr/>
        </p:nvSpPr>
        <p:spPr>
          <a:xfrm>
            <a:off x="638729" y="3553056"/>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3"/>
          <p:cNvSpPr/>
          <p:nvPr/>
        </p:nvSpPr>
        <p:spPr>
          <a:xfrm>
            <a:off x="439166" y="3197229"/>
            <a:ext cx="230463" cy="20320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4" name="Google Shape;264;p13"/>
          <p:cNvGrpSpPr/>
          <p:nvPr/>
        </p:nvGrpSpPr>
        <p:grpSpPr>
          <a:xfrm rot="606794">
            <a:off x="10715929" y="1431069"/>
            <a:ext cx="929561" cy="967544"/>
            <a:chOff x="5196600" y="2162225"/>
            <a:chExt cx="482725" cy="502450"/>
          </a:xfrm>
        </p:grpSpPr>
        <p:sp>
          <p:nvSpPr>
            <p:cNvPr id="265" name="Google Shape;265;p13"/>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3"/>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3"/>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3"/>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3"/>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3"/>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3"/>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13"/>
          <p:cNvSpPr/>
          <p:nvPr/>
        </p:nvSpPr>
        <p:spPr>
          <a:xfrm>
            <a:off x="-254000" y="376661"/>
            <a:ext cx="10982467" cy="1904500"/>
          </a:xfrm>
          <a:custGeom>
            <a:avLst/>
            <a:gdLst/>
            <a:ahLst/>
            <a:cxnLst/>
            <a:rect l="l" t="t" r="r" b="b"/>
            <a:pathLst>
              <a:path w="329474" h="57135" extrusionOk="0">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w="19050" cap="flat" cmpd="sng">
            <a:solidFill>
              <a:schemeClr val="dk2"/>
            </a:solidFill>
            <a:prstDash val="dash"/>
            <a:round/>
            <a:headEnd type="none" w="med" len="med"/>
            <a:tailEnd type="none" w="med" len="med"/>
          </a:ln>
        </p:spPr>
      </p:sp>
      <p:sp>
        <p:nvSpPr>
          <p:cNvPr id="275" name="Google Shape;275;p13"/>
          <p:cNvSpPr/>
          <p:nvPr/>
        </p:nvSpPr>
        <p:spPr>
          <a:xfrm>
            <a:off x="11231999" y="974729"/>
            <a:ext cx="230463" cy="20320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3"/>
          <p:cNvSpPr/>
          <p:nvPr/>
        </p:nvSpPr>
        <p:spPr>
          <a:xfrm>
            <a:off x="11435200" y="1364135"/>
            <a:ext cx="134507" cy="11861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3"/>
          <p:cNvSpPr/>
          <p:nvPr/>
        </p:nvSpPr>
        <p:spPr>
          <a:xfrm rot="5400000">
            <a:off x="10671006" y="4055417"/>
            <a:ext cx="2183233" cy="9295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3784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78"/>
        <p:cNvGrpSpPr/>
        <p:nvPr/>
      </p:nvGrpSpPr>
      <p:grpSpPr>
        <a:xfrm>
          <a:off x="0" y="0"/>
          <a:ext cx="0" cy="0"/>
          <a:chOff x="0" y="0"/>
          <a:chExt cx="0" cy="0"/>
        </a:xfrm>
      </p:grpSpPr>
      <p:sp>
        <p:nvSpPr>
          <p:cNvPr id="279" name="Google Shape;279;p14"/>
          <p:cNvSpPr/>
          <p:nvPr/>
        </p:nvSpPr>
        <p:spPr>
          <a:xfrm rot="5400000">
            <a:off x="10749540" y="5809217"/>
            <a:ext cx="2183233" cy="9295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4"/>
          <p:cNvSpPr txBox="1">
            <a:spLocks noGrp="1"/>
          </p:cNvSpPr>
          <p:nvPr>
            <p:ph type="subTitle" idx="1"/>
          </p:nvPr>
        </p:nvSpPr>
        <p:spPr>
          <a:xfrm flipH="1">
            <a:off x="3029767" y="2684100"/>
            <a:ext cx="6285200" cy="1691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SzPts val="27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pt-BR" smtClean="0"/>
              <a:t>Clique para editar o estilo do subtítulo Mestre</a:t>
            </a:r>
            <a:endParaRPr/>
          </a:p>
        </p:txBody>
      </p:sp>
      <p:sp>
        <p:nvSpPr>
          <p:cNvPr id="281" name="Google Shape;281;p14"/>
          <p:cNvSpPr txBox="1">
            <a:spLocks noGrp="1"/>
          </p:cNvSpPr>
          <p:nvPr>
            <p:ph type="ctrTitle"/>
          </p:nvPr>
        </p:nvSpPr>
        <p:spPr>
          <a:xfrm flipH="1">
            <a:off x="4148951" y="4942800"/>
            <a:ext cx="4046800" cy="90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100"/>
              <a:buNone/>
              <a:defRPr sz="24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rPr lang="pt-BR" smtClean="0"/>
              <a:t>Clique para editar o título mestre</a:t>
            </a:r>
            <a:endParaRPr/>
          </a:p>
        </p:txBody>
      </p:sp>
      <p:grpSp>
        <p:nvGrpSpPr>
          <p:cNvPr id="282" name="Google Shape;282;p14"/>
          <p:cNvGrpSpPr/>
          <p:nvPr/>
        </p:nvGrpSpPr>
        <p:grpSpPr>
          <a:xfrm rot="1854440">
            <a:off x="10105010" y="355998"/>
            <a:ext cx="860345" cy="1838228"/>
            <a:chOff x="4600125" y="3360075"/>
            <a:chExt cx="861550" cy="1840800"/>
          </a:xfrm>
        </p:grpSpPr>
        <p:sp>
          <p:nvSpPr>
            <p:cNvPr id="283" name="Google Shape;283;p14"/>
            <p:cNvSpPr/>
            <p:nvPr/>
          </p:nvSpPr>
          <p:spPr>
            <a:xfrm>
              <a:off x="4600125" y="3360075"/>
              <a:ext cx="861550" cy="1840800"/>
            </a:xfrm>
            <a:custGeom>
              <a:avLst/>
              <a:gdLst/>
              <a:ahLst/>
              <a:cxnLst/>
              <a:rect l="l" t="t" r="r" b="b"/>
              <a:pathLst>
                <a:path w="34462" h="73632" extrusionOk="0">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4"/>
            <p:cNvSpPr/>
            <p:nvPr/>
          </p:nvSpPr>
          <p:spPr>
            <a:xfrm>
              <a:off x="4737175" y="3833525"/>
              <a:ext cx="119800" cy="118550"/>
            </a:xfrm>
            <a:custGeom>
              <a:avLst/>
              <a:gdLst/>
              <a:ahLst/>
              <a:cxnLst/>
              <a:rect l="l" t="t" r="r" b="b"/>
              <a:pathLst>
                <a:path w="4792" h="4742" extrusionOk="0">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4"/>
            <p:cNvSpPr/>
            <p:nvPr/>
          </p:nvSpPr>
          <p:spPr>
            <a:xfrm>
              <a:off x="4797325" y="4017800"/>
              <a:ext cx="124525" cy="112150"/>
            </a:xfrm>
            <a:custGeom>
              <a:avLst/>
              <a:gdLst/>
              <a:ahLst/>
              <a:cxnLst/>
              <a:rect l="l" t="t" r="r" b="b"/>
              <a:pathLst>
                <a:path w="4981" h="4486" extrusionOk="0">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14"/>
          <p:cNvSpPr/>
          <p:nvPr/>
        </p:nvSpPr>
        <p:spPr>
          <a:xfrm>
            <a:off x="-471700" y="2223101"/>
            <a:ext cx="11492867" cy="3542567"/>
          </a:xfrm>
          <a:custGeom>
            <a:avLst/>
            <a:gdLst/>
            <a:ahLst/>
            <a:cxnLst/>
            <a:rect l="l" t="t" r="r" b="b"/>
            <a:pathLst>
              <a:path w="344786" h="106277" extrusionOk="0">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w="19050" cap="flat" cmpd="sng">
            <a:solidFill>
              <a:schemeClr val="dk2"/>
            </a:solidFill>
            <a:prstDash val="dash"/>
            <a:round/>
            <a:headEnd type="none" w="med" len="med"/>
            <a:tailEnd type="none" w="med" len="med"/>
          </a:ln>
        </p:spPr>
      </p:sp>
      <p:grpSp>
        <p:nvGrpSpPr>
          <p:cNvPr id="287" name="Google Shape;287;p14"/>
          <p:cNvGrpSpPr/>
          <p:nvPr/>
        </p:nvGrpSpPr>
        <p:grpSpPr>
          <a:xfrm>
            <a:off x="1060300" y="686408"/>
            <a:ext cx="1854421" cy="804245"/>
            <a:chOff x="-18125" y="4095850"/>
            <a:chExt cx="1197225" cy="519225"/>
          </a:xfrm>
        </p:grpSpPr>
        <p:sp>
          <p:nvSpPr>
            <p:cNvPr id="288" name="Google Shape;288;p14"/>
            <p:cNvSpPr/>
            <p:nvPr/>
          </p:nvSpPr>
          <p:spPr>
            <a:xfrm>
              <a:off x="-18125" y="4095850"/>
              <a:ext cx="1197225" cy="519225"/>
            </a:xfrm>
            <a:custGeom>
              <a:avLst/>
              <a:gdLst/>
              <a:ahLst/>
              <a:cxnLst/>
              <a:rect l="l" t="t" r="r" b="b"/>
              <a:pathLst>
                <a:path w="47889" h="20769" extrusionOk="0">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4"/>
            <p:cNvSpPr/>
            <p:nvPr/>
          </p:nvSpPr>
          <p:spPr>
            <a:xfrm>
              <a:off x="-18125" y="4100875"/>
              <a:ext cx="1197225" cy="513350"/>
            </a:xfrm>
            <a:custGeom>
              <a:avLst/>
              <a:gdLst/>
              <a:ahLst/>
              <a:cxnLst/>
              <a:rect l="l" t="t" r="r" b="b"/>
              <a:pathLst>
                <a:path w="47889" h="20534" extrusionOk="0">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838225" y="4212500"/>
              <a:ext cx="215700" cy="199275"/>
            </a:xfrm>
            <a:custGeom>
              <a:avLst/>
              <a:gdLst/>
              <a:ahLst/>
              <a:cxnLst/>
              <a:rect l="l" t="t" r="r" b="b"/>
              <a:pathLst>
                <a:path w="8628" h="7971" extrusionOk="0">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1021125" y="4427700"/>
              <a:ext cx="21025" cy="21025"/>
            </a:xfrm>
            <a:custGeom>
              <a:avLst/>
              <a:gdLst/>
              <a:ahLst/>
              <a:cxnLst/>
              <a:rect l="l" t="t" r="r" b="b"/>
              <a:pathLst>
                <a:path w="841" h="841" extrusionOk="0">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506950" y="4125250"/>
              <a:ext cx="163025" cy="106925"/>
            </a:xfrm>
            <a:custGeom>
              <a:avLst/>
              <a:gdLst/>
              <a:ahLst/>
              <a:cxnLst/>
              <a:rect l="l" t="t" r="r" b="b"/>
              <a:pathLst>
                <a:path w="6521" h="4277" extrusionOk="0">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864850" y="4436950"/>
              <a:ext cx="108425" cy="101675"/>
            </a:xfrm>
            <a:custGeom>
              <a:avLst/>
              <a:gdLst/>
              <a:ahLst/>
              <a:cxnLst/>
              <a:rect l="l" t="t" r="r" b="b"/>
              <a:pathLst>
                <a:path w="4337" h="4067" extrusionOk="0">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356575" y="4440300"/>
              <a:ext cx="108400" cy="101675"/>
            </a:xfrm>
            <a:custGeom>
              <a:avLst/>
              <a:gdLst/>
              <a:ahLst/>
              <a:cxnLst/>
              <a:rect l="l" t="t" r="r" b="b"/>
              <a:pathLst>
                <a:path w="4336" h="4067" extrusionOk="0">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439750" y="4377675"/>
              <a:ext cx="89075" cy="83900"/>
            </a:xfrm>
            <a:custGeom>
              <a:avLst/>
              <a:gdLst/>
              <a:ahLst/>
              <a:cxnLst/>
              <a:rect l="l" t="t" r="r" b="b"/>
              <a:pathLst>
                <a:path w="3563" h="3356" extrusionOk="0">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4"/>
            <p:cNvSpPr/>
            <p:nvPr/>
          </p:nvSpPr>
          <p:spPr>
            <a:xfrm>
              <a:off x="797650" y="4376850"/>
              <a:ext cx="89925" cy="83075"/>
            </a:xfrm>
            <a:custGeom>
              <a:avLst/>
              <a:gdLst/>
              <a:ahLst/>
              <a:cxnLst/>
              <a:rect l="l" t="t" r="r" b="b"/>
              <a:pathLst>
                <a:path w="3597" h="3323" extrusionOk="0">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4"/>
            <p:cNvSpPr/>
            <p:nvPr/>
          </p:nvSpPr>
          <p:spPr>
            <a:xfrm>
              <a:off x="623750" y="4473900"/>
              <a:ext cx="89075" cy="37425"/>
            </a:xfrm>
            <a:custGeom>
              <a:avLst/>
              <a:gdLst/>
              <a:ahLst/>
              <a:cxnLst/>
              <a:rect l="l" t="t" r="r" b="b"/>
              <a:pathLst>
                <a:path w="3563" h="1497" extrusionOk="0">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593500" y="4409225"/>
              <a:ext cx="155450" cy="105200"/>
            </a:xfrm>
            <a:custGeom>
              <a:avLst/>
              <a:gdLst/>
              <a:ahLst/>
              <a:cxnLst/>
              <a:rect l="l" t="t" r="r" b="b"/>
              <a:pathLst>
                <a:path w="6218" h="4208" extrusionOk="0">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14"/>
          <p:cNvGrpSpPr/>
          <p:nvPr/>
        </p:nvGrpSpPr>
        <p:grpSpPr>
          <a:xfrm>
            <a:off x="2783980" y="1287667"/>
            <a:ext cx="1233967" cy="614715"/>
            <a:chOff x="6950025" y="3485050"/>
            <a:chExt cx="672975" cy="335250"/>
          </a:xfrm>
        </p:grpSpPr>
        <p:sp>
          <p:nvSpPr>
            <p:cNvPr id="300" name="Google Shape;300;p14"/>
            <p:cNvSpPr/>
            <p:nvPr/>
          </p:nvSpPr>
          <p:spPr>
            <a:xfrm>
              <a:off x="6950025" y="3485050"/>
              <a:ext cx="672975" cy="335250"/>
            </a:xfrm>
            <a:custGeom>
              <a:avLst/>
              <a:gdLst/>
              <a:ahLst/>
              <a:cxnLst/>
              <a:rect l="l" t="t" r="r" b="b"/>
              <a:pathLst>
                <a:path w="26919" h="13410" extrusionOk="0">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6950025" y="3488725"/>
              <a:ext cx="672975" cy="331575"/>
            </a:xfrm>
            <a:custGeom>
              <a:avLst/>
              <a:gdLst/>
              <a:ahLst/>
              <a:cxnLst/>
              <a:rect l="l" t="t" r="r" b="b"/>
              <a:pathLst>
                <a:path w="26919" h="13263" extrusionOk="0">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7243250" y="3509425"/>
              <a:ext cx="143675" cy="109250"/>
            </a:xfrm>
            <a:custGeom>
              <a:avLst/>
              <a:gdLst/>
              <a:ahLst/>
              <a:cxnLst/>
              <a:rect l="l" t="t" r="r" b="b"/>
              <a:pathLst>
                <a:path w="5747" h="4370" extrusionOk="0">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7080250" y="3634600"/>
              <a:ext cx="68075" cy="76475"/>
            </a:xfrm>
            <a:custGeom>
              <a:avLst/>
              <a:gdLst/>
              <a:ahLst/>
              <a:cxnLst/>
              <a:rect l="l" t="t" r="r" b="b"/>
              <a:pathLst>
                <a:path w="2723" h="3059" extrusionOk="0">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4"/>
          <p:cNvSpPr/>
          <p:nvPr/>
        </p:nvSpPr>
        <p:spPr>
          <a:xfrm rot="10800000">
            <a:off x="-44" y="-51"/>
            <a:ext cx="2003979" cy="1886919"/>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11584896" y="5182356"/>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408899" y="1948996"/>
            <a:ext cx="230463" cy="20320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a:off x="11381699" y="4895396"/>
            <a:ext cx="230463" cy="20320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662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308"/>
        <p:cNvGrpSpPr/>
        <p:nvPr/>
      </p:nvGrpSpPr>
      <p:grpSpPr>
        <a:xfrm>
          <a:off x="0" y="0"/>
          <a:ext cx="0" cy="0"/>
          <a:chOff x="0" y="0"/>
          <a:chExt cx="0" cy="0"/>
        </a:xfrm>
      </p:grpSpPr>
      <p:sp>
        <p:nvSpPr>
          <p:cNvPr id="309" name="Google Shape;309;p15"/>
          <p:cNvSpPr txBox="1">
            <a:spLocks noGrp="1"/>
          </p:cNvSpPr>
          <p:nvPr>
            <p:ph type="ctrTitle"/>
          </p:nvPr>
        </p:nvSpPr>
        <p:spPr>
          <a:xfrm flipH="1">
            <a:off x="1578784" y="4166676"/>
            <a:ext cx="29272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933"/>
            </a:lvl1pPr>
            <a:lvl2pPr lvl="1"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9pPr>
          </a:lstStyle>
          <a:p>
            <a:r>
              <a:rPr lang="pt-BR" smtClean="0"/>
              <a:t>Clique para editar o título mestre</a:t>
            </a:r>
            <a:endParaRPr/>
          </a:p>
        </p:txBody>
      </p:sp>
      <p:sp>
        <p:nvSpPr>
          <p:cNvPr id="310" name="Google Shape;310;p15"/>
          <p:cNvSpPr txBox="1">
            <a:spLocks noGrp="1"/>
          </p:cNvSpPr>
          <p:nvPr>
            <p:ph type="subTitle" idx="1"/>
          </p:nvPr>
        </p:nvSpPr>
        <p:spPr>
          <a:xfrm flipH="1">
            <a:off x="1755184" y="4820033"/>
            <a:ext cx="2574400" cy="129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311" name="Google Shape;311;p15"/>
          <p:cNvSpPr txBox="1">
            <a:spLocks noGrp="1"/>
          </p:cNvSpPr>
          <p:nvPr>
            <p:ph type="ctrTitle" idx="2"/>
          </p:nvPr>
        </p:nvSpPr>
        <p:spPr>
          <a:xfrm flipH="1">
            <a:off x="4567984" y="4166676"/>
            <a:ext cx="29272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933"/>
            </a:lvl1pPr>
            <a:lvl2pPr lvl="1"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9pPr>
          </a:lstStyle>
          <a:p>
            <a:r>
              <a:rPr lang="pt-BR" smtClean="0"/>
              <a:t>Clique para editar o título mestre</a:t>
            </a:r>
            <a:endParaRPr/>
          </a:p>
        </p:txBody>
      </p:sp>
      <p:sp>
        <p:nvSpPr>
          <p:cNvPr id="312" name="Google Shape;312;p15"/>
          <p:cNvSpPr txBox="1">
            <a:spLocks noGrp="1"/>
          </p:cNvSpPr>
          <p:nvPr>
            <p:ph type="subTitle" idx="3"/>
          </p:nvPr>
        </p:nvSpPr>
        <p:spPr>
          <a:xfrm flipH="1">
            <a:off x="4752683" y="4820033"/>
            <a:ext cx="2574400" cy="129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313" name="Google Shape;313;p15"/>
          <p:cNvSpPr txBox="1">
            <a:spLocks noGrp="1"/>
          </p:cNvSpPr>
          <p:nvPr>
            <p:ph type="ctrTitle" idx="4"/>
          </p:nvPr>
        </p:nvSpPr>
        <p:spPr>
          <a:xfrm flipH="1">
            <a:off x="7557217" y="4166676"/>
            <a:ext cx="29272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933"/>
            </a:lvl1pPr>
            <a:lvl2pPr lvl="1"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9pPr>
          </a:lstStyle>
          <a:p>
            <a:r>
              <a:rPr lang="pt-BR" smtClean="0"/>
              <a:t>Clique para editar o título mestre</a:t>
            </a:r>
            <a:endParaRPr/>
          </a:p>
        </p:txBody>
      </p:sp>
      <p:sp>
        <p:nvSpPr>
          <p:cNvPr id="314" name="Google Shape;314;p15"/>
          <p:cNvSpPr txBox="1">
            <a:spLocks noGrp="1"/>
          </p:cNvSpPr>
          <p:nvPr>
            <p:ph type="subTitle" idx="5"/>
          </p:nvPr>
        </p:nvSpPr>
        <p:spPr>
          <a:xfrm flipH="1">
            <a:off x="7733617" y="4820033"/>
            <a:ext cx="2574400" cy="129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315" name="Google Shape;315;p15"/>
          <p:cNvSpPr txBox="1">
            <a:spLocks noGrp="1"/>
          </p:cNvSpPr>
          <p:nvPr>
            <p:ph type="title" idx="6"/>
          </p:nvPr>
        </p:nvSpPr>
        <p:spPr>
          <a:xfrm>
            <a:off x="831200" y="593367"/>
            <a:ext cx="1040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316" name="Google Shape;316;p15"/>
          <p:cNvSpPr/>
          <p:nvPr/>
        </p:nvSpPr>
        <p:spPr>
          <a:xfrm rot="5400000">
            <a:off x="8616707" y="3935999"/>
            <a:ext cx="869860" cy="53574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5"/>
          <p:cNvSpPr/>
          <p:nvPr/>
        </p:nvSpPr>
        <p:spPr>
          <a:xfrm rot="-5400000">
            <a:off x="-670173" y="1443905"/>
            <a:ext cx="1947305" cy="829088"/>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5"/>
          <p:cNvSpPr/>
          <p:nvPr/>
        </p:nvSpPr>
        <p:spPr>
          <a:xfrm>
            <a:off x="11002296" y="6179789"/>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5"/>
          <p:cNvSpPr/>
          <p:nvPr/>
        </p:nvSpPr>
        <p:spPr>
          <a:xfrm>
            <a:off x="11333599" y="6016393"/>
            <a:ext cx="185317" cy="16340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5"/>
          <p:cNvSpPr/>
          <p:nvPr/>
        </p:nvSpPr>
        <p:spPr>
          <a:xfrm>
            <a:off x="131096" y="2528089"/>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7797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321"/>
        <p:cNvGrpSpPr/>
        <p:nvPr/>
      </p:nvGrpSpPr>
      <p:grpSpPr>
        <a:xfrm>
          <a:off x="0" y="0"/>
          <a:ext cx="0" cy="0"/>
          <a:chOff x="0" y="0"/>
          <a:chExt cx="0" cy="0"/>
        </a:xfrm>
      </p:grpSpPr>
      <p:sp>
        <p:nvSpPr>
          <p:cNvPr id="322" name="Google Shape;322;p16"/>
          <p:cNvSpPr/>
          <p:nvPr/>
        </p:nvSpPr>
        <p:spPr>
          <a:xfrm>
            <a:off x="-470194" y="-107584"/>
            <a:ext cx="2183233" cy="9295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6"/>
          <p:cNvSpPr txBox="1">
            <a:spLocks noGrp="1"/>
          </p:cNvSpPr>
          <p:nvPr>
            <p:ph type="subTitle" idx="1"/>
          </p:nvPr>
        </p:nvSpPr>
        <p:spPr>
          <a:xfrm>
            <a:off x="2416005" y="1675567"/>
            <a:ext cx="4170400" cy="894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pt-BR" smtClean="0"/>
              <a:t>Clique para editar o estilo do subtítulo Mestre</a:t>
            </a:r>
            <a:endParaRPr/>
          </a:p>
        </p:txBody>
      </p:sp>
      <p:sp>
        <p:nvSpPr>
          <p:cNvPr id="324" name="Google Shape;324;p16"/>
          <p:cNvSpPr txBox="1">
            <a:spLocks noGrp="1"/>
          </p:cNvSpPr>
          <p:nvPr>
            <p:ph type="title" hasCustomPrompt="1"/>
          </p:nvPr>
        </p:nvSpPr>
        <p:spPr>
          <a:xfrm>
            <a:off x="2415999" y="975500"/>
            <a:ext cx="4170400" cy="7704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4800"/>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a:spLocks noGrp="1"/>
          </p:cNvSpPr>
          <p:nvPr>
            <p:ph type="subTitle" idx="2"/>
          </p:nvPr>
        </p:nvSpPr>
        <p:spPr>
          <a:xfrm>
            <a:off x="2416005" y="3371233"/>
            <a:ext cx="4170400" cy="894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pt-BR" smtClean="0"/>
              <a:t>Clique para editar o estilo do subtítulo Mestre</a:t>
            </a:r>
            <a:endParaRPr/>
          </a:p>
        </p:txBody>
      </p:sp>
      <p:sp>
        <p:nvSpPr>
          <p:cNvPr id="326" name="Google Shape;326;p16"/>
          <p:cNvSpPr txBox="1">
            <a:spLocks noGrp="1"/>
          </p:cNvSpPr>
          <p:nvPr>
            <p:ph type="title" idx="3" hasCustomPrompt="1"/>
          </p:nvPr>
        </p:nvSpPr>
        <p:spPr>
          <a:xfrm>
            <a:off x="2415999" y="2671167"/>
            <a:ext cx="4170400" cy="7704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4800"/>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a:spLocks noGrp="1"/>
          </p:cNvSpPr>
          <p:nvPr>
            <p:ph type="subTitle" idx="4"/>
          </p:nvPr>
        </p:nvSpPr>
        <p:spPr>
          <a:xfrm>
            <a:off x="2416005" y="5066900"/>
            <a:ext cx="4170400" cy="894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pt-BR" smtClean="0"/>
              <a:t>Clique para editar o estilo do subtítulo Mestre</a:t>
            </a:r>
            <a:endParaRPr/>
          </a:p>
        </p:txBody>
      </p:sp>
      <p:sp>
        <p:nvSpPr>
          <p:cNvPr id="328" name="Google Shape;328;p16"/>
          <p:cNvSpPr txBox="1">
            <a:spLocks noGrp="1"/>
          </p:cNvSpPr>
          <p:nvPr>
            <p:ph type="title" idx="5" hasCustomPrompt="1"/>
          </p:nvPr>
        </p:nvSpPr>
        <p:spPr>
          <a:xfrm>
            <a:off x="2415999" y="4366833"/>
            <a:ext cx="4170400" cy="7704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4800"/>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2510603" y="713666"/>
            <a:ext cx="2963933" cy="1673367"/>
            <a:chOff x="2256903" y="816487"/>
            <a:chExt cx="4630180" cy="3653639"/>
          </a:xfrm>
        </p:grpSpPr>
        <p:sp>
          <p:nvSpPr>
            <p:cNvPr id="330" name="Google Shape;330;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16"/>
          <p:cNvGrpSpPr/>
          <p:nvPr/>
        </p:nvGrpSpPr>
        <p:grpSpPr>
          <a:xfrm flipH="1">
            <a:off x="2581903" y="2591050"/>
            <a:ext cx="2963933" cy="1673367"/>
            <a:chOff x="2256903" y="816487"/>
            <a:chExt cx="4630180" cy="3653639"/>
          </a:xfrm>
        </p:grpSpPr>
        <p:sp>
          <p:nvSpPr>
            <p:cNvPr id="333" name="Google Shape;333;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6"/>
          <p:cNvGrpSpPr/>
          <p:nvPr/>
        </p:nvGrpSpPr>
        <p:grpSpPr>
          <a:xfrm>
            <a:off x="2582036" y="4378717"/>
            <a:ext cx="2963933" cy="1673367"/>
            <a:chOff x="2256903" y="816487"/>
            <a:chExt cx="4630180" cy="3653639"/>
          </a:xfrm>
        </p:grpSpPr>
        <p:sp>
          <p:nvSpPr>
            <p:cNvPr id="336" name="Google Shape;336;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8" name="Google Shape;338;p16"/>
          <p:cNvSpPr/>
          <p:nvPr/>
        </p:nvSpPr>
        <p:spPr>
          <a:xfrm>
            <a:off x="1407132" y="245997"/>
            <a:ext cx="252187" cy="22236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3631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5892400" y="2247833"/>
            <a:ext cx="5232800" cy="3941200"/>
          </a:xfrm>
          <a:prstGeom prst="rect">
            <a:avLst/>
          </a:prstGeom>
        </p:spPr>
        <p:txBody>
          <a:bodyPr spcFirstLastPara="1" wrap="square" lIns="91425" tIns="91425" rIns="91425" bIns="91425" anchor="t" anchorCtr="0">
            <a:normAutofit/>
          </a:bodyPr>
          <a:lstStyle>
            <a:lvl1pPr marL="609585" lvl="0" indent="-423323" rtl="0">
              <a:lnSpc>
                <a:spcPct val="100000"/>
              </a:lnSpc>
              <a:spcBef>
                <a:spcPts val="0"/>
              </a:spcBef>
              <a:spcAft>
                <a:spcPts val="0"/>
              </a:spcAft>
              <a:buSzPts val="1400"/>
              <a:buChar char="●"/>
              <a:defRPr sz="1867" b="0"/>
            </a:lvl1pPr>
            <a:lvl2pPr marL="1219170" lvl="1" indent="-440256" rtl="0">
              <a:lnSpc>
                <a:spcPct val="115000"/>
              </a:lnSpc>
              <a:spcBef>
                <a:spcPts val="0"/>
              </a:spcBef>
              <a:spcAft>
                <a:spcPts val="0"/>
              </a:spcAft>
              <a:buSzPts val="1600"/>
              <a:buChar char="○"/>
              <a:defRPr/>
            </a:lvl2pPr>
            <a:lvl3pPr marL="1828754" lvl="2" indent="-440256" rtl="0">
              <a:lnSpc>
                <a:spcPct val="115000"/>
              </a:lnSpc>
              <a:spcBef>
                <a:spcPts val="2133"/>
              </a:spcBef>
              <a:spcAft>
                <a:spcPts val="0"/>
              </a:spcAft>
              <a:buSzPts val="1600"/>
              <a:buChar char="■"/>
              <a:defRPr/>
            </a:lvl3pPr>
            <a:lvl4pPr marL="2438339" lvl="3" indent="-440256" rtl="0">
              <a:lnSpc>
                <a:spcPct val="115000"/>
              </a:lnSpc>
              <a:spcBef>
                <a:spcPts val="2133"/>
              </a:spcBef>
              <a:spcAft>
                <a:spcPts val="0"/>
              </a:spcAft>
              <a:buSzPts val="1600"/>
              <a:buChar char="●"/>
              <a:defRPr/>
            </a:lvl4pPr>
            <a:lvl5pPr marL="3047924" lvl="4" indent="-440256" rtl="0">
              <a:lnSpc>
                <a:spcPct val="115000"/>
              </a:lnSpc>
              <a:spcBef>
                <a:spcPts val="2133"/>
              </a:spcBef>
              <a:spcAft>
                <a:spcPts val="0"/>
              </a:spcAft>
              <a:buSzPts val="1600"/>
              <a:buChar char="○"/>
              <a:defRPr/>
            </a:lvl5pPr>
            <a:lvl6pPr marL="3657509" lvl="5" indent="-440256" rtl="0">
              <a:lnSpc>
                <a:spcPct val="115000"/>
              </a:lnSpc>
              <a:spcBef>
                <a:spcPts val="2133"/>
              </a:spcBef>
              <a:spcAft>
                <a:spcPts val="0"/>
              </a:spcAft>
              <a:buSzPts val="1600"/>
              <a:buChar char="■"/>
              <a:defRPr/>
            </a:lvl6pPr>
            <a:lvl7pPr marL="4267093" lvl="6" indent="-440256" rtl="0">
              <a:lnSpc>
                <a:spcPct val="115000"/>
              </a:lnSpc>
              <a:spcBef>
                <a:spcPts val="2133"/>
              </a:spcBef>
              <a:spcAft>
                <a:spcPts val="0"/>
              </a:spcAft>
              <a:buSzPts val="1600"/>
              <a:buChar char="●"/>
              <a:defRPr/>
            </a:lvl7pPr>
            <a:lvl8pPr marL="4876678" lvl="7" indent="-440256" rtl="0">
              <a:lnSpc>
                <a:spcPct val="115000"/>
              </a:lnSpc>
              <a:spcBef>
                <a:spcPts val="2133"/>
              </a:spcBef>
              <a:spcAft>
                <a:spcPts val="0"/>
              </a:spcAft>
              <a:buSzPts val="1600"/>
              <a:buChar char="○"/>
              <a:defRPr/>
            </a:lvl8pPr>
            <a:lvl9pPr marL="5486263" lvl="8" indent="-440256" rtl="0">
              <a:lnSpc>
                <a:spcPct val="115000"/>
              </a:lnSpc>
              <a:spcBef>
                <a:spcPts val="2133"/>
              </a:spcBef>
              <a:spcAft>
                <a:spcPts val="2133"/>
              </a:spcAft>
              <a:buSzPts val="1600"/>
              <a:buChar char="■"/>
              <a:defRPr/>
            </a:lvl9pPr>
          </a:lstStyle>
          <a:p>
            <a:pPr lvl="0"/>
            <a:r>
              <a:rPr lang="pt-BR" smtClean="0"/>
              <a:t>Editar estilos de texto Mestre</a:t>
            </a:r>
          </a:p>
        </p:txBody>
      </p:sp>
      <p:sp>
        <p:nvSpPr>
          <p:cNvPr id="341" name="Google Shape;341;p17"/>
          <p:cNvSpPr txBox="1">
            <a:spLocks noGrp="1"/>
          </p:cNvSpPr>
          <p:nvPr>
            <p:ph type="title"/>
          </p:nvPr>
        </p:nvSpPr>
        <p:spPr>
          <a:xfrm>
            <a:off x="880300" y="510233"/>
            <a:ext cx="10351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342" name="Google Shape;342;p17"/>
          <p:cNvSpPr/>
          <p:nvPr/>
        </p:nvSpPr>
        <p:spPr>
          <a:xfrm rot="10800000">
            <a:off x="-7" y="3604513"/>
            <a:ext cx="714675" cy="4401420"/>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7"/>
          <p:cNvSpPr/>
          <p:nvPr/>
        </p:nvSpPr>
        <p:spPr>
          <a:xfrm rot="10800000">
            <a:off x="10827047" y="3128233"/>
            <a:ext cx="1685787" cy="4699368"/>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7"/>
          <p:cNvSpPr/>
          <p:nvPr/>
        </p:nvSpPr>
        <p:spPr>
          <a:xfrm>
            <a:off x="11347899" y="5629994"/>
            <a:ext cx="458336" cy="40406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5" name="Google Shape;345;p17"/>
          <p:cNvGrpSpPr/>
          <p:nvPr/>
        </p:nvGrpSpPr>
        <p:grpSpPr>
          <a:xfrm>
            <a:off x="10856051" y="842067"/>
            <a:ext cx="558367" cy="467069"/>
            <a:chOff x="4259550" y="352000"/>
            <a:chExt cx="418775" cy="350302"/>
          </a:xfrm>
        </p:grpSpPr>
        <p:sp>
          <p:nvSpPr>
            <p:cNvPr id="346" name="Google Shape;346;p17"/>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7"/>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7"/>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06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831200" y="593367"/>
            <a:ext cx="1040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351" name="Google Shape;351;p18"/>
          <p:cNvSpPr txBox="1">
            <a:spLocks noGrp="1"/>
          </p:cNvSpPr>
          <p:nvPr>
            <p:ph type="ctrTitle" idx="2"/>
          </p:nvPr>
        </p:nvSpPr>
        <p:spPr>
          <a:xfrm flipH="1">
            <a:off x="1411433" y="4166667"/>
            <a:ext cx="25744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933">
                <a:solidFill>
                  <a:schemeClr val="accent4"/>
                </a:solidFill>
              </a:defRPr>
            </a:lvl1pPr>
            <a:lvl2pPr lvl="1"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9pPr>
          </a:lstStyle>
          <a:p>
            <a:r>
              <a:rPr lang="pt-BR" smtClean="0"/>
              <a:t>Clique para editar o título mestre</a:t>
            </a:r>
            <a:endParaRPr/>
          </a:p>
        </p:txBody>
      </p:sp>
      <p:sp>
        <p:nvSpPr>
          <p:cNvPr id="352" name="Google Shape;352;p18"/>
          <p:cNvSpPr txBox="1">
            <a:spLocks noGrp="1"/>
          </p:cNvSpPr>
          <p:nvPr>
            <p:ph type="subTitle" idx="1"/>
          </p:nvPr>
        </p:nvSpPr>
        <p:spPr>
          <a:xfrm flipH="1">
            <a:off x="1411417" y="4820033"/>
            <a:ext cx="2574400" cy="129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353" name="Google Shape;353;p18"/>
          <p:cNvSpPr txBox="1">
            <a:spLocks noGrp="1"/>
          </p:cNvSpPr>
          <p:nvPr>
            <p:ph type="ctrTitle" idx="3"/>
          </p:nvPr>
        </p:nvSpPr>
        <p:spPr>
          <a:xfrm flipH="1">
            <a:off x="4752667" y="4166667"/>
            <a:ext cx="25744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933">
                <a:solidFill>
                  <a:schemeClr val="accent1"/>
                </a:solidFill>
              </a:defRPr>
            </a:lvl1pPr>
            <a:lvl2pPr lvl="1"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9pPr>
          </a:lstStyle>
          <a:p>
            <a:r>
              <a:rPr lang="pt-BR" smtClean="0"/>
              <a:t>Clique para editar o título mestre</a:t>
            </a:r>
            <a:endParaRPr/>
          </a:p>
        </p:txBody>
      </p:sp>
      <p:sp>
        <p:nvSpPr>
          <p:cNvPr id="354" name="Google Shape;354;p18"/>
          <p:cNvSpPr txBox="1">
            <a:spLocks noGrp="1"/>
          </p:cNvSpPr>
          <p:nvPr>
            <p:ph type="subTitle" idx="4"/>
          </p:nvPr>
        </p:nvSpPr>
        <p:spPr>
          <a:xfrm flipH="1">
            <a:off x="4752683" y="4820033"/>
            <a:ext cx="2574400" cy="129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355" name="Google Shape;355;p18"/>
          <p:cNvSpPr txBox="1">
            <a:spLocks noGrp="1"/>
          </p:cNvSpPr>
          <p:nvPr>
            <p:ph type="ctrTitle" idx="5"/>
          </p:nvPr>
        </p:nvSpPr>
        <p:spPr>
          <a:xfrm flipH="1">
            <a:off x="8083367" y="4166667"/>
            <a:ext cx="25684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933">
                <a:solidFill>
                  <a:schemeClr val="accent3"/>
                </a:solidFill>
              </a:defRPr>
            </a:lvl1pPr>
            <a:lvl2pPr lvl="1"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2400" b="1">
                <a:solidFill>
                  <a:schemeClr val="dk2"/>
                </a:solidFill>
                <a:latin typeface="Gaegu"/>
                <a:ea typeface="Gaegu"/>
                <a:cs typeface="Gaegu"/>
                <a:sym typeface="Gaegu"/>
              </a:defRPr>
            </a:lvl9pPr>
          </a:lstStyle>
          <a:p>
            <a:r>
              <a:rPr lang="pt-BR" smtClean="0"/>
              <a:t>Clique para editar o título mestre</a:t>
            </a:r>
            <a:endParaRPr/>
          </a:p>
        </p:txBody>
      </p:sp>
      <p:sp>
        <p:nvSpPr>
          <p:cNvPr id="356" name="Google Shape;356;p18"/>
          <p:cNvSpPr txBox="1">
            <a:spLocks noGrp="1"/>
          </p:cNvSpPr>
          <p:nvPr>
            <p:ph type="subTitle" idx="6"/>
          </p:nvPr>
        </p:nvSpPr>
        <p:spPr>
          <a:xfrm flipH="1">
            <a:off x="8077351" y="4820033"/>
            <a:ext cx="2574400" cy="129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357" name="Google Shape;357;p18"/>
          <p:cNvSpPr/>
          <p:nvPr/>
        </p:nvSpPr>
        <p:spPr>
          <a:xfrm rot="10800000" flipH="1">
            <a:off x="11457343" y="2083731"/>
            <a:ext cx="869860" cy="53574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8"/>
          <p:cNvSpPr/>
          <p:nvPr/>
        </p:nvSpPr>
        <p:spPr>
          <a:xfrm rot="-5400000">
            <a:off x="11331837" y="3013345"/>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rot="-5400000">
            <a:off x="11051645" y="3324096"/>
            <a:ext cx="230463" cy="20320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rot="-5400000">
            <a:off x="-903988" y="268931"/>
            <a:ext cx="2244243" cy="955533"/>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rot="10172325" flipH="1">
            <a:off x="216334" y="1432200"/>
            <a:ext cx="409023" cy="635113"/>
            <a:chOff x="4452729" y="352000"/>
            <a:chExt cx="225596" cy="350302"/>
          </a:xfrm>
        </p:grpSpPr>
        <p:sp>
          <p:nvSpPr>
            <p:cNvPr id="362" name="Google Shape;362;p1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 name="Google Shape;365;p18"/>
          <p:cNvSpPr txBox="1">
            <a:spLocks noGrp="1"/>
          </p:cNvSpPr>
          <p:nvPr>
            <p:ph type="title" idx="7" hasCustomPrompt="1"/>
          </p:nvPr>
        </p:nvSpPr>
        <p:spPr>
          <a:xfrm>
            <a:off x="2000633" y="2884833"/>
            <a:ext cx="13960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4800">
                <a:solidFill>
                  <a:schemeClr val="accent4"/>
                </a:solidFill>
              </a:defRPr>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a:spLocks noGrp="1"/>
          </p:cNvSpPr>
          <p:nvPr>
            <p:ph type="title" idx="8" hasCustomPrompt="1"/>
          </p:nvPr>
        </p:nvSpPr>
        <p:spPr>
          <a:xfrm>
            <a:off x="5388900" y="2884833"/>
            <a:ext cx="13960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4800">
                <a:solidFill>
                  <a:schemeClr val="accent1"/>
                </a:solidFill>
              </a:defRPr>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a:spLocks noGrp="1"/>
          </p:cNvSpPr>
          <p:nvPr>
            <p:ph type="title" idx="9" hasCustomPrompt="1"/>
          </p:nvPr>
        </p:nvSpPr>
        <p:spPr>
          <a:xfrm>
            <a:off x="8666583" y="2884833"/>
            <a:ext cx="13960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4800">
                <a:solidFill>
                  <a:schemeClr val="accent3"/>
                </a:solidFill>
              </a:defRPr>
            </a:lvl1pPr>
            <a:lvl2pPr lvl="1"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075551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blipFill>
          <a:blip r:embed="rId2">
            <a:alphaModFix/>
          </a:blip>
          <a:stretch>
            <a:fillRect/>
          </a:stretch>
        </a:blipFill>
        <a:effectLst/>
      </p:bgPr>
    </p:bg>
    <p:spTree>
      <p:nvGrpSpPr>
        <p:cNvPr id="1" name="Shape 368"/>
        <p:cNvGrpSpPr/>
        <p:nvPr/>
      </p:nvGrpSpPr>
      <p:grpSpPr>
        <a:xfrm>
          <a:off x="0" y="0"/>
          <a:ext cx="0" cy="0"/>
          <a:chOff x="0" y="0"/>
          <a:chExt cx="0" cy="0"/>
        </a:xfrm>
      </p:grpSpPr>
      <p:grpSp>
        <p:nvGrpSpPr>
          <p:cNvPr id="369" name="Google Shape;369;p19"/>
          <p:cNvGrpSpPr/>
          <p:nvPr/>
        </p:nvGrpSpPr>
        <p:grpSpPr>
          <a:xfrm>
            <a:off x="3474671" y="726670"/>
            <a:ext cx="5183652" cy="379748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9"/>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9"/>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9"/>
              <p:cNvSpPr/>
              <p:nvPr/>
            </p:nvSpPr>
            <p:spPr>
              <a:xfrm>
                <a:off x="5385931" y="521294"/>
                <a:ext cx="589429" cy="853713"/>
              </a:xfrm>
              <a:custGeom>
                <a:avLst/>
                <a:gdLst/>
                <a:ahLst/>
                <a:cxnLst/>
                <a:rect l="l" t="t" r="r" b="b"/>
                <a:pathLst>
                  <a:path w="10518" h="15234" extrusionOk="0">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0" name="Google Shape;400;p19"/>
          <p:cNvSpPr txBox="1">
            <a:spLocks noGrp="1"/>
          </p:cNvSpPr>
          <p:nvPr>
            <p:ph type="title"/>
          </p:nvPr>
        </p:nvSpPr>
        <p:spPr>
          <a:xfrm>
            <a:off x="3874000" y="2716433"/>
            <a:ext cx="4271200" cy="11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6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pt-BR" smtClean="0"/>
              <a:t>Clique para editar o título mestre</a:t>
            </a:r>
            <a:endParaRPr/>
          </a:p>
        </p:txBody>
      </p:sp>
      <p:sp>
        <p:nvSpPr>
          <p:cNvPr id="401" name="Google Shape;401;p19"/>
          <p:cNvSpPr txBox="1">
            <a:spLocks noGrp="1"/>
          </p:cNvSpPr>
          <p:nvPr>
            <p:ph type="subTitle" idx="1"/>
          </p:nvPr>
        </p:nvSpPr>
        <p:spPr>
          <a:xfrm>
            <a:off x="4233000" y="4651833"/>
            <a:ext cx="3726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pt-BR" smtClean="0"/>
              <a:t>Clique para editar o estilo do subtítulo Mestre</a:t>
            </a:r>
            <a:endParaRPr/>
          </a:p>
        </p:txBody>
      </p:sp>
      <p:sp>
        <p:nvSpPr>
          <p:cNvPr id="402" name="Google Shape;402;p19"/>
          <p:cNvSpPr txBox="1">
            <a:spLocks noGrp="1"/>
          </p:cNvSpPr>
          <p:nvPr>
            <p:ph type="title" idx="2" hasCustomPrompt="1"/>
          </p:nvPr>
        </p:nvSpPr>
        <p:spPr>
          <a:xfrm>
            <a:off x="3874000" y="2240200"/>
            <a:ext cx="42712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6400"/>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51522" y="-48136"/>
            <a:ext cx="2244243" cy="955533"/>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9"/>
          <p:cNvSpPr/>
          <p:nvPr/>
        </p:nvSpPr>
        <p:spPr>
          <a:xfrm rot="-5400000" flipH="1">
            <a:off x="9346907" y="3879166"/>
            <a:ext cx="869860" cy="53574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9"/>
          <p:cNvSpPr/>
          <p:nvPr/>
        </p:nvSpPr>
        <p:spPr>
          <a:xfrm>
            <a:off x="11206563" y="6017856"/>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11003366" y="5730896"/>
            <a:ext cx="230463" cy="20320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9"/>
          <p:cNvSpPr/>
          <p:nvPr/>
        </p:nvSpPr>
        <p:spPr>
          <a:xfrm>
            <a:off x="3053900" y="4557995"/>
            <a:ext cx="165455" cy="14586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9"/>
          <p:cNvSpPr/>
          <p:nvPr/>
        </p:nvSpPr>
        <p:spPr>
          <a:xfrm>
            <a:off x="3162767" y="4245445"/>
            <a:ext cx="109184" cy="9625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9"/>
          <p:cNvGrpSpPr/>
          <p:nvPr/>
        </p:nvGrpSpPr>
        <p:grpSpPr>
          <a:xfrm rot="5770333" flipH="1">
            <a:off x="1478320" y="567880"/>
            <a:ext cx="409016" cy="635117"/>
            <a:chOff x="4452729" y="352000"/>
            <a:chExt cx="225596" cy="350302"/>
          </a:xfrm>
        </p:grpSpPr>
        <p:sp>
          <p:nvSpPr>
            <p:cNvPr id="410" name="Google Shape;410;p1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9"/>
          <p:cNvSpPr/>
          <p:nvPr/>
        </p:nvSpPr>
        <p:spPr>
          <a:xfrm>
            <a:off x="3402067" y="4582783"/>
            <a:ext cx="109184" cy="9629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3867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bg>
      <p:bgPr>
        <a:blipFill>
          <a:blip r:embed="rId2">
            <a:alphaModFix/>
          </a:blip>
          <a:stretch>
            <a:fillRect/>
          </a:stretch>
        </a:blipFill>
        <a:effectLst/>
      </p:bgPr>
    </p:bg>
    <p:spTree>
      <p:nvGrpSpPr>
        <p:cNvPr id="1" name="Shape 414"/>
        <p:cNvGrpSpPr/>
        <p:nvPr/>
      </p:nvGrpSpPr>
      <p:grpSpPr>
        <a:xfrm>
          <a:off x="0" y="0"/>
          <a:ext cx="0" cy="0"/>
          <a:chOff x="0" y="0"/>
          <a:chExt cx="0" cy="0"/>
        </a:xfrm>
      </p:grpSpPr>
      <p:grpSp>
        <p:nvGrpSpPr>
          <p:cNvPr id="415" name="Google Shape;415;p20"/>
          <p:cNvGrpSpPr/>
          <p:nvPr/>
        </p:nvGrpSpPr>
        <p:grpSpPr>
          <a:xfrm>
            <a:off x="3284634" y="486351"/>
            <a:ext cx="5679085" cy="5885285"/>
            <a:chOff x="3190142" y="3858843"/>
            <a:chExt cx="1210411" cy="1266306"/>
          </a:xfrm>
        </p:grpSpPr>
        <p:sp>
          <p:nvSpPr>
            <p:cNvPr id="416" name="Google Shape;416;p20"/>
            <p:cNvSpPr/>
            <p:nvPr/>
          </p:nvSpPr>
          <p:spPr>
            <a:xfrm>
              <a:off x="3196894" y="3870999"/>
              <a:ext cx="1197621" cy="1251167"/>
            </a:xfrm>
            <a:custGeom>
              <a:avLst/>
              <a:gdLst/>
              <a:ahLst/>
              <a:cxnLst/>
              <a:rect l="l" t="t" r="r" b="b"/>
              <a:pathLst>
                <a:path w="47007" h="45287" extrusionOk="0">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0"/>
            <p:cNvSpPr/>
            <p:nvPr/>
          </p:nvSpPr>
          <p:spPr>
            <a:xfrm>
              <a:off x="3190142" y="3858843"/>
              <a:ext cx="1210411" cy="1266306"/>
            </a:xfrm>
            <a:custGeom>
              <a:avLst/>
              <a:gdLst/>
              <a:ahLst/>
              <a:cxnLst/>
              <a:rect l="l" t="t" r="r" b="b"/>
              <a:pathLst>
                <a:path w="47509" h="45835" extrusionOk="0">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20"/>
          <p:cNvSpPr txBox="1">
            <a:spLocks noGrp="1"/>
          </p:cNvSpPr>
          <p:nvPr>
            <p:ph type="title"/>
          </p:nvPr>
        </p:nvSpPr>
        <p:spPr>
          <a:xfrm>
            <a:off x="3383867" y="4253833"/>
            <a:ext cx="5474400" cy="11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6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pt-BR" smtClean="0"/>
              <a:t>Clique para editar o título mestre</a:t>
            </a:r>
            <a:endParaRPr/>
          </a:p>
        </p:txBody>
      </p:sp>
      <p:sp>
        <p:nvSpPr>
          <p:cNvPr id="419" name="Google Shape;419;p20"/>
          <p:cNvSpPr txBox="1">
            <a:spLocks noGrp="1"/>
          </p:cNvSpPr>
          <p:nvPr>
            <p:ph type="subTitle" idx="1"/>
          </p:nvPr>
        </p:nvSpPr>
        <p:spPr>
          <a:xfrm>
            <a:off x="4233000" y="5363033"/>
            <a:ext cx="3726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pt-BR" smtClean="0"/>
              <a:t>Clique para editar o estilo do subtítulo Mestre</a:t>
            </a:r>
            <a:endParaRPr/>
          </a:p>
        </p:txBody>
      </p:sp>
      <p:sp>
        <p:nvSpPr>
          <p:cNvPr id="420" name="Google Shape;420;p20"/>
          <p:cNvSpPr txBox="1">
            <a:spLocks noGrp="1"/>
          </p:cNvSpPr>
          <p:nvPr>
            <p:ph type="title" idx="2" hasCustomPrompt="1"/>
          </p:nvPr>
        </p:nvSpPr>
        <p:spPr>
          <a:xfrm>
            <a:off x="3383800" y="3865800"/>
            <a:ext cx="54744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6400"/>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rot="4636559" flipH="1">
            <a:off x="10184361" y="965077"/>
            <a:ext cx="1963460" cy="1091059"/>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0"/>
          <p:cNvSpPr/>
          <p:nvPr/>
        </p:nvSpPr>
        <p:spPr>
          <a:xfrm rot="-5400000">
            <a:off x="-697988" y="5575998"/>
            <a:ext cx="2244243" cy="955533"/>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20"/>
          <p:cNvGrpSpPr/>
          <p:nvPr/>
        </p:nvGrpSpPr>
        <p:grpSpPr>
          <a:xfrm rot="5770333" flipH="1">
            <a:off x="677553" y="4978114"/>
            <a:ext cx="409016" cy="635117"/>
            <a:chOff x="4452729" y="352000"/>
            <a:chExt cx="225596" cy="350302"/>
          </a:xfrm>
        </p:grpSpPr>
        <p:sp>
          <p:nvSpPr>
            <p:cNvPr id="424" name="Google Shape;424;p20"/>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0"/>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20"/>
          <p:cNvSpPr/>
          <p:nvPr/>
        </p:nvSpPr>
        <p:spPr>
          <a:xfrm rot="5770296" flipH="1">
            <a:off x="9126183" y="6068416"/>
            <a:ext cx="235967" cy="23605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0"/>
          <p:cNvSpPr/>
          <p:nvPr/>
        </p:nvSpPr>
        <p:spPr>
          <a:xfrm rot="5770313" flipH="1">
            <a:off x="9326480" y="5817373"/>
            <a:ext cx="178973" cy="179065"/>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7035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ctrTitle"/>
          </p:nvPr>
        </p:nvSpPr>
        <p:spPr>
          <a:xfrm>
            <a:off x="6256300" y="3349767"/>
            <a:ext cx="4868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sz="7066"/>
            </a:lvl1pPr>
            <a:lvl2pPr lvl="1" algn="ctr" rtl="0">
              <a:spcBef>
                <a:spcPts val="0"/>
              </a:spcBef>
              <a:spcAft>
                <a:spcPts val="0"/>
              </a:spcAft>
              <a:buClr>
                <a:srgbClr val="233C4F"/>
              </a:buClr>
              <a:buSzPts val="1800"/>
              <a:buNone/>
              <a:defRPr sz="2400">
                <a:solidFill>
                  <a:srgbClr val="233C4F"/>
                </a:solidFill>
              </a:defRPr>
            </a:lvl2pPr>
            <a:lvl3pPr lvl="2" algn="ctr" rtl="0">
              <a:spcBef>
                <a:spcPts val="0"/>
              </a:spcBef>
              <a:spcAft>
                <a:spcPts val="0"/>
              </a:spcAft>
              <a:buClr>
                <a:srgbClr val="233C4F"/>
              </a:buClr>
              <a:buSzPts val="1800"/>
              <a:buNone/>
              <a:defRPr sz="2400">
                <a:solidFill>
                  <a:srgbClr val="233C4F"/>
                </a:solidFill>
              </a:defRPr>
            </a:lvl3pPr>
            <a:lvl4pPr lvl="3" algn="ctr" rtl="0">
              <a:spcBef>
                <a:spcPts val="0"/>
              </a:spcBef>
              <a:spcAft>
                <a:spcPts val="0"/>
              </a:spcAft>
              <a:buClr>
                <a:srgbClr val="233C4F"/>
              </a:buClr>
              <a:buSzPts val="1800"/>
              <a:buNone/>
              <a:defRPr sz="2400">
                <a:solidFill>
                  <a:srgbClr val="233C4F"/>
                </a:solidFill>
              </a:defRPr>
            </a:lvl4pPr>
            <a:lvl5pPr lvl="4" algn="ctr" rtl="0">
              <a:spcBef>
                <a:spcPts val="0"/>
              </a:spcBef>
              <a:spcAft>
                <a:spcPts val="0"/>
              </a:spcAft>
              <a:buClr>
                <a:srgbClr val="233C4F"/>
              </a:buClr>
              <a:buSzPts val="1800"/>
              <a:buNone/>
              <a:defRPr sz="2400">
                <a:solidFill>
                  <a:srgbClr val="233C4F"/>
                </a:solidFill>
              </a:defRPr>
            </a:lvl5pPr>
            <a:lvl6pPr lvl="5" algn="ctr" rtl="0">
              <a:spcBef>
                <a:spcPts val="0"/>
              </a:spcBef>
              <a:spcAft>
                <a:spcPts val="0"/>
              </a:spcAft>
              <a:buClr>
                <a:srgbClr val="233C4F"/>
              </a:buClr>
              <a:buSzPts val="1800"/>
              <a:buNone/>
              <a:defRPr sz="2400">
                <a:solidFill>
                  <a:srgbClr val="233C4F"/>
                </a:solidFill>
              </a:defRPr>
            </a:lvl6pPr>
            <a:lvl7pPr lvl="6" algn="ctr" rtl="0">
              <a:spcBef>
                <a:spcPts val="0"/>
              </a:spcBef>
              <a:spcAft>
                <a:spcPts val="0"/>
              </a:spcAft>
              <a:buClr>
                <a:srgbClr val="233C4F"/>
              </a:buClr>
              <a:buSzPts val="1800"/>
              <a:buNone/>
              <a:defRPr sz="2400">
                <a:solidFill>
                  <a:srgbClr val="233C4F"/>
                </a:solidFill>
              </a:defRPr>
            </a:lvl7pPr>
            <a:lvl8pPr lvl="7" algn="ctr" rtl="0">
              <a:spcBef>
                <a:spcPts val="0"/>
              </a:spcBef>
              <a:spcAft>
                <a:spcPts val="0"/>
              </a:spcAft>
              <a:buClr>
                <a:srgbClr val="233C4F"/>
              </a:buClr>
              <a:buSzPts val="1800"/>
              <a:buNone/>
              <a:defRPr sz="2400">
                <a:solidFill>
                  <a:srgbClr val="233C4F"/>
                </a:solidFill>
              </a:defRPr>
            </a:lvl8pPr>
            <a:lvl9pPr lvl="8" algn="ctr" rtl="0">
              <a:spcBef>
                <a:spcPts val="0"/>
              </a:spcBef>
              <a:spcAft>
                <a:spcPts val="0"/>
              </a:spcAft>
              <a:buClr>
                <a:srgbClr val="233C4F"/>
              </a:buClr>
              <a:buSzPts val="1800"/>
              <a:buNone/>
              <a:defRPr sz="2400">
                <a:solidFill>
                  <a:srgbClr val="233C4F"/>
                </a:solidFill>
              </a:defRPr>
            </a:lvl9pPr>
          </a:lstStyle>
          <a:p>
            <a:r>
              <a:rPr lang="pt-BR" smtClean="0"/>
              <a:t>Clique para editar o título mestre</a:t>
            </a:r>
            <a:endParaRPr/>
          </a:p>
        </p:txBody>
      </p:sp>
      <p:sp>
        <p:nvSpPr>
          <p:cNvPr id="53" name="Google Shape;53;p3"/>
          <p:cNvSpPr txBox="1">
            <a:spLocks noGrp="1"/>
          </p:cNvSpPr>
          <p:nvPr>
            <p:ph type="subTitle" idx="1"/>
          </p:nvPr>
        </p:nvSpPr>
        <p:spPr>
          <a:xfrm>
            <a:off x="6256433" y="4075900"/>
            <a:ext cx="3510800" cy="7704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1300"/>
              <a:buNone/>
              <a:defRPr b="0"/>
            </a:lvl1pPr>
            <a:lvl2pPr lvl="1" algn="ctr" rtl="0">
              <a:lnSpc>
                <a:spcPct val="100000"/>
              </a:lnSpc>
              <a:spcBef>
                <a:spcPts val="0"/>
              </a:spcBef>
              <a:spcAft>
                <a:spcPts val="0"/>
              </a:spcAft>
              <a:buClr>
                <a:srgbClr val="541C1D"/>
              </a:buClr>
              <a:buSzPts val="1600"/>
              <a:buNone/>
              <a:defRPr>
                <a:solidFill>
                  <a:srgbClr val="541C1D"/>
                </a:solidFill>
              </a:defRPr>
            </a:lvl2pPr>
            <a:lvl3pPr lvl="2" algn="ctr" rtl="0">
              <a:lnSpc>
                <a:spcPct val="100000"/>
              </a:lnSpc>
              <a:spcBef>
                <a:spcPts val="0"/>
              </a:spcBef>
              <a:spcAft>
                <a:spcPts val="0"/>
              </a:spcAft>
              <a:buClr>
                <a:srgbClr val="541C1D"/>
              </a:buClr>
              <a:buSzPts val="1600"/>
              <a:buNone/>
              <a:defRPr>
                <a:solidFill>
                  <a:srgbClr val="541C1D"/>
                </a:solidFill>
              </a:defRPr>
            </a:lvl3pPr>
            <a:lvl4pPr lvl="3" algn="ctr" rtl="0">
              <a:lnSpc>
                <a:spcPct val="100000"/>
              </a:lnSpc>
              <a:spcBef>
                <a:spcPts val="0"/>
              </a:spcBef>
              <a:spcAft>
                <a:spcPts val="0"/>
              </a:spcAft>
              <a:buClr>
                <a:srgbClr val="541C1D"/>
              </a:buClr>
              <a:buSzPts val="1600"/>
              <a:buNone/>
              <a:defRPr>
                <a:solidFill>
                  <a:srgbClr val="541C1D"/>
                </a:solidFill>
              </a:defRPr>
            </a:lvl4pPr>
            <a:lvl5pPr lvl="4" algn="ctr" rtl="0">
              <a:lnSpc>
                <a:spcPct val="100000"/>
              </a:lnSpc>
              <a:spcBef>
                <a:spcPts val="0"/>
              </a:spcBef>
              <a:spcAft>
                <a:spcPts val="0"/>
              </a:spcAft>
              <a:buClr>
                <a:srgbClr val="541C1D"/>
              </a:buClr>
              <a:buSzPts val="1600"/>
              <a:buNone/>
              <a:defRPr>
                <a:solidFill>
                  <a:srgbClr val="541C1D"/>
                </a:solidFill>
              </a:defRPr>
            </a:lvl5pPr>
            <a:lvl6pPr lvl="5" algn="ctr" rtl="0">
              <a:lnSpc>
                <a:spcPct val="100000"/>
              </a:lnSpc>
              <a:spcBef>
                <a:spcPts val="0"/>
              </a:spcBef>
              <a:spcAft>
                <a:spcPts val="0"/>
              </a:spcAft>
              <a:buClr>
                <a:srgbClr val="541C1D"/>
              </a:buClr>
              <a:buSzPts val="1600"/>
              <a:buNone/>
              <a:defRPr>
                <a:solidFill>
                  <a:srgbClr val="541C1D"/>
                </a:solidFill>
              </a:defRPr>
            </a:lvl6pPr>
            <a:lvl7pPr lvl="6" algn="ctr" rtl="0">
              <a:lnSpc>
                <a:spcPct val="100000"/>
              </a:lnSpc>
              <a:spcBef>
                <a:spcPts val="0"/>
              </a:spcBef>
              <a:spcAft>
                <a:spcPts val="0"/>
              </a:spcAft>
              <a:buClr>
                <a:srgbClr val="541C1D"/>
              </a:buClr>
              <a:buSzPts val="1600"/>
              <a:buNone/>
              <a:defRPr>
                <a:solidFill>
                  <a:srgbClr val="541C1D"/>
                </a:solidFill>
              </a:defRPr>
            </a:lvl7pPr>
            <a:lvl8pPr lvl="7" algn="ctr" rtl="0">
              <a:lnSpc>
                <a:spcPct val="100000"/>
              </a:lnSpc>
              <a:spcBef>
                <a:spcPts val="0"/>
              </a:spcBef>
              <a:spcAft>
                <a:spcPts val="0"/>
              </a:spcAft>
              <a:buClr>
                <a:srgbClr val="541C1D"/>
              </a:buClr>
              <a:buSzPts val="1600"/>
              <a:buNone/>
              <a:defRPr>
                <a:solidFill>
                  <a:srgbClr val="541C1D"/>
                </a:solidFill>
              </a:defRPr>
            </a:lvl8pPr>
            <a:lvl9pPr lvl="8" algn="ctr" rtl="0">
              <a:lnSpc>
                <a:spcPct val="100000"/>
              </a:lnSpc>
              <a:spcBef>
                <a:spcPts val="0"/>
              </a:spcBef>
              <a:spcAft>
                <a:spcPts val="0"/>
              </a:spcAft>
              <a:buClr>
                <a:srgbClr val="541C1D"/>
              </a:buClr>
              <a:buSzPts val="1600"/>
              <a:buNone/>
              <a:defRPr>
                <a:solidFill>
                  <a:srgbClr val="541C1D"/>
                </a:solidFill>
              </a:defRPr>
            </a:lvl9pPr>
          </a:lstStyle>
          <a:p>
            <a:r>
              <a:rPr lang="pt-BR" smtClean="0"/>
              <a:t>Clique para editar o estilo do subtítulo Mestre</a:t>
            </a:r>
            <a:endParaRPr/>
          </a:p>
        </p:txBody>
      </p:sp>
      <p:sp>
        <p:nvSpPr>
          <p:cNvPr id="54" name="Google Shape;54;p3"/>
          <p:cNvSpPr txBox="1">
            <a:spLocks noGrp="1"/>
          </p:cNvSpPr>
          <p:nvPr>
            <p:ph type="title" idx="2" hasCustomPrompt="1"/>
          </p:nvPr>
        </p:nvSpPr>
        <p:spPr>
          <a:xfrm>
            <a:off x="6256200" y="2470133"/>
            <a:ext cx="4868800" cy="7704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5500"/>
              <a:buNone/>
              <a:defRPr sz="6400"/>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640603" y="873998"/>
            <a:ext cx="13558403" cy="2844469"/>
          </a:xfrm>
          <a:custGeom>
            <a:avLst/>
            <a:gdLst/>
            <a:ahLst/>
            <a:cxnLst/>
            <a:rect l="l" t="t" r="r" b="b"/>
            <a:pathLst>
              <a:path w="406747" h="85333" extrusionOk="0">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w="19050" cap="flat" cmpd="sng">
            <a:solidFill>
              <a:schemeClr val="dk2"/>
            </a:solidFill>
            <a:prstDash val="dash"/>
            <a:round/>
            <a:headEnd type="none" w="med" len="med"/>
            <a:tailEnd type="none" w="med" len="med"/>
          </a:ln>
        </p:spPr>
      </p:sp>
      <p:sp>
        <p:nvSpPr>
          <p:cNvPr id="56" name="Google Shape;56;p3"/>
          <p:cNvSpPr/>
          <p:nvPr/>
        </p:nvSpPr>
        <p:spPr>
          <a:xfrm>
            <a:off x="10157385" y="5647695"/>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0157396" y="5140489"/>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 name="Google Shape;58;p3"/>
          <p:cNvGrpSpPr/>
          <p:nvPr/>
        </p:nvGrpSpPr>
        <p:grpSpPr>
          <a:xfrm rot="1056892">
            <a:off x="7463891" y="734917"/>
            <a:ext cx="2012171" cy="1280992"/>
            <a:chOff x="3908800" y="4074100"/>
            <a:chExt cx="1374325" cy="874925"/>
          </a:xfrm>
        </p:grpSpPr>
        <p:sp>
          <p:nvSpPr>
            <p:cNvPr id="59" name="Google Shape;59;p3"/>
            <p:cNvSpPr/>
            <p:nvPr/>
          </p:nvSpPr>
          <p:spPr>
            <a:xfrm>
              <a:off x="3908800" y="4074100"/>
              <a:ext cx="1374325" cy="874925"/>
            </a:xfrm>
            <a:custGeom>
              <a:avLst/>
              <a:gdLst/>
              <a:ahLst/>
              <a:cxnLst/>
              <a:rect l="l" t="t" r="r" b="b"/>
              <a:pathLst>
                <a:path w="54973" h="34997" extrusionOk="0">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980525" y="4608950"/>
              <a:ext cx="56725" cy="119900"/>
            </a:xfrm>
            <a:custGeom>
              <a:avLst/>
              <a:gdLst/>
              <a:ahLst/>
              <a:cxnLst/>
              <a:rect l="l" t="t" r="r" b="b"/>
              <a:pathLst>
                <a:path w="2269" h="4796" extrusionOk="0">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4022200" y="4590925"/>
              <a:ext cx="37550" cy="78725"/>
            </a:xfrm>
            <a:custGeom>
              <a:avLst/>
              <a:gdLst/>
              <a:ahLst/>
              <a:cxnLst/>
              <a:rect l="l" t="t" r="r" b="b"/>
              <a:pathLst>
                <a:path w="1502" h="3149" extrusionOk="0">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4068075" y="4567050"/>
              <a:ext cx="37550" cy="78400"/>
            </a:xfrm>
            <a:custGeom>
              <a:avLst/>
              <a:gdLst/>
              <a:ahLst/>
              <a:cxnLst/>
              <a:rect l="l" t="t" r="r" b="b"/>
              <a:pathLst>
                <a:path w="1502" h="3136" extrusionOk="0">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4114775" y="4543025"/>
              <a:ext cx="38375" cy="78250"/>
            </a:xfrm>
            <a:custGeom>
              <a:avLst/>
              <a:gdLst/>
              <a:ahLst/>
              <a:cxnLst/>
              <a:rect l="l" t="t" r="r" b="b"/>
              <a:pathLst>
                <a:path w="1535" h="3130" extrusionOk="0">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4158150" y="4524525"/>
              <a:ext cx="37550" cy="78400"/>
            </a:xfrm>
            <a:custGeom>
              <a:avLst/>
              <a:gdLst/>
              <a:ahLst/>
              <a:cxnLst/>
              <a:rect l="l" t="t" r="r" b="b"/>
              <a:pathLst>
                <a:path w="1502" h="3136" extrusionOk="0">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4195675" y="4503675"/>
              <a:ext cx="55900" cy="120100"/>
            </a:xfrm>
            <a:custGeom>
              <a:avLst/>
              <a:gdLst/>
              <a:ahLst/>
              <a:cxnLst/>
              <a:rect l="l" t="t" r="r" b="b"/>
              <a:pathLst>
                <a:path w="2236" h="4804" extrusionOk="0">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4237375" y="4485925"/>
              <a:ext cx="37550" cy="78650"/>
            </a:xfrm>
            <a:custGeom>
              <a:avLst/>
              <a:gdLst/>
              <a:ahLst/>
              <a:cxnLst/>
              <a:rect l="l" t="t" r="r" b="b"/>
              <a:pathLst>
                <a:path w="1502" h="3146" extrusionOk="0">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284075" y="4462500"/>
              <a:ext cx="37550" cy="78725"/>
            </a:xfrm>
            <a:custGeom>
              <a:avLst/>
              <a:gdLst/>
              <a:ahLst/>
              <a:cxnLst/>
              <a:rect l="l" t="t" r="r" b="b"/>
              <a:pathLst>
                <a:path w="1502" h="3149" extrusionOk="0">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329925" y="4437625"/>
              <a:ext cx="37550" cy="78575"/>
            </a:xfrm>
            <a:custGeom>
              <a:avLst/>
              <a:gdLst/>
              <a:ahLst/>
              <a:cxnLst/>
              <a:rect l="l" t="t" r="r" b="b"/>
              <a:pathLst>
                <a:path w="1502" h="3143" extrusionOk="0">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4372450" y="4419975"/>
              <a:ext cx="37550" cy="78700"/>
            </a:xfrm>
            <a:custGeom>
              <a:avLst/>
              <a:gdLst/>
              <a:ahLst/>
              <a:cxnLst/>
              <a:rect l="l" t="t" r="r" b="b"/>
              <a:pathLst>
                <a:path w="1502" h="3148" extrusionOk="0">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4421650" y="4394425"/>
              <a:ext cx="56750" cy="120100"/>
            </a:xfrm>
            <a:custGeom>
              <a:avLst/>
              <a:gdLst/>
              <a:ahLst/>
              <a:cxnLst/>
              <a:rect l="l" t="t" r="r" b="b"/>
              <a:pathLst>
                <a:path w="2270" h="4804" extrusionOk="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4464200" y="4376225"/>
              <a:ext cx="37550" cy="78275"/>
            </a:xfrm>
            <a:custGeom>
              <a:avLst/>
              <a:gdLst/>
              <a:ahLst/>
              <a:cxnLst/>
              <a:rect l="l" t="t" r="r" b="b"/>
              <a:pathLst>
                <a:path w="1502" h="3131" extrusionOk="0">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510050" y="4353250"/>
              <a:ext cx="37550" cy="78725"/>
            </a:xfrm>
            <a:custGeom>
              <a:avLst/>
              <a:gdLst/>
              <a:ahLst/>
              <a:cxnLst/>
              <a:rect l="l" t="t" r="r" b="b"/>
              <a:pathLst>
                <a:path w="1502" h="3149" extrusionOk="0">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4556750" y="4328325"/>
              <a:ext cx="37550" cy="78625"/>
            </a:xfrm>
            <a:custGeom>
              <a:avLst/>
              <a:gdLst/>
              <a:ahLst/>
              <a:cxnLst/>
              <a:rect l="l" t="t" r="r" b="b"/>
              <a:pathLst>
                <a:path w="1502" h="3145" extrusionOk="0">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4598450" y="4310725"/>
              <a:ext cx="38400" cy="78725"/>
            </a:xfrm>
            <a:custGeom>
              <a:avLst/>
              <a:gdLst/>
              <a:ahLst/>
              <a:cxnLst/>
              <a:rect l="l" t="t" r="r" b="b"/>
              <a:pathLst>
                <a:path w="1536" h="3149" extrusionOk="0">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4651825" y="4284775"/>
              <a:ext cx="56725" cy="119675"/>
            </a:xfrm>
            <a:custGeom>
              <a:avLst/>
              <a:gdLst/>
              <a:ahLst/>
              <a:cxnLst/>
              <a:rect l="l" t="t" r="r" b="b"/>
              <a:pathLst>
                <a:path w="2269" h="4787" extrusionOk="0">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693525" y="4266675"/>
              <a:ext cx="37550" cy="78575"/>
            </a:xfrm>
            <a:custGeom>
              <a:avLst/>
              <a:gdLst/>
              <a:ahLst/>
              <a:cxnLst/>
              <a:rect l="l" t="t" r="r" b="b"/>
              <a:pathLst>
                <a:path w="1502" h="3143" extrusionOk="0">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740225" y="4244025"/>
              <a:ext cx="38375" cy="78700"/>
            </a:xfrm>
            <a:custGeom>
              <a:avLst/>
              <a:gdLst/>
              <a:ahLst/>
              <a:cxnLst/>
              <a:rect l="l" t="t" r="r" b="b"/>
              <a:pathLst>
                <a:path w="1535" h="3148" extrusionOk="0">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86100" y="4219300"/>
              <a:ext cx="38375" cy="78400"/>
            </a:xfrm>
            <a:custGeom>
              <a:avLst/>
              <a:gdLst/>
              <a:ahLst/>
              <a:cxnLst/>
              <a:rect l="l" t="t" r="r" b="b"/>
              <a:pathLst>
                <a:path w="1535" h="3136" extrusionOk="0">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829450" y="4201100"/>
              <a:ext cx="37550" cy="78275"/>
            </a:xfrm>
            <a:custGeom>
              <a:avLst/>
              <a:gdLst/>
              <a:ahLst/>
              <a:cxnLst/>
              <a:rect l="l" t="t" r="r" b="b"/>
              <a:pathLst>
                <a:path w="1502" h="3131" extrusionOk="0">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876150" y="4182300"/>
              <a:ext cx="56725" cy="119575"/>
            </a:xfrm>
            <a:custGeom>
              <a:avLst/>
              <a:gdLst/>
              <a:ahLst/>
              <a:cxnLst/>
              <a:rect l="l" t="t" r="r" b="b"/>
              <a:pathLst>
                <a:path w="2269" h="4783" extrusionOk="0">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4917850" y="4164800"/>
              <a:ext cx="37550" cy="78700"/>
            </a:xfrm>
            <a:custGeom>
              <a:avLst/>
              <a:gdLst/>
              <a:ahLst/>
              <a:cxnLst/>
              <a:rect l="l" t="t" r="r" b="b"/>
              <a:pathLst>
                <a:path w="1502" h="3148" extrusionOk="0">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4963725" y="4140900"/>
              <a:ext cx="37550" cy="78425"/>
            </a:xfrm>
            <a:custGeom>
              <a:avLst/>
              <a:gdLst/>
              <a:ahLst/>
              <a:cxnLst/>
              <a:rect l="l" t="t" r="r" b="b"/>
              <a:pathLst>
                <a:path w="1502" h="3137" extrusionOk="0">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010425" y="4116425"/>
              <a:ext cx="37550" cy="78700"/>
            </a:xfrm>
            <a:custGeom>
              <a:avLst/>
              <a:gdLst/>
              <a:ahLst/>
              <a:cxnLst/>
              <a:rect l="l" t="t" r="r" b="b"/>
              <a:pathLst>
                <a:path w="1502" h="3148" extrusionOk="0">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052950" y="4098375"/>
              <a:ext cx="38375" cy="78425"/>
            </a:xfrm>
            <a:custGeom>
              <a:avLst/>
              <a:gdLst/>
              <a:ahLst/>
              <a:cxnLst/>
              <a:rect l="l" t="t" r="r" b="b"/>
              <a:pathLst>
                <a:path w="1535" h="3137" extrusionOk="0">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4496725" y="4540775"/>
              <a:ext cx="45050" cy="42750"/>
            </a:xfrm>
            <a:custGeom>
              <a:avLst/>
              <a:gdLst/>
              <a:ahLst/>
              <a:cxnLst/>
              <a:rect l="l" t="t" r="r" b="b"/>
              <a:pathLst>
                <a:path w="1802" h="1710" extrusionOk="0">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687675" y="4457375"/>
              <a:ext cx="45075" cy="42775"/>
            </a:xfrm>
            <a:custGeom>
              <a:avLst/>
              <a:gdLst/>
              <a:ahLst/>
              <a:cxnLst/>
              <a:rect l="l" t="t" r="r" b="b"/>
              <a:pathLst>
                <a:path w="1803" h="1711" extrusionOk="0">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4562600" y="4496150"/>
              <a:ext cx="110100" cy="76800"/>
            </a:xfrm>
            <a:custGeom>
              <a:avLst/>
              <a:gdLst/>
              <a:ahLst/>
              <a:cxnLst/>
              <a:rect l="l" t="t" r="r" b="b"/>
              <a:pathLst>
                <a:path w="4404" h="3072" extrusionOk="0">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4711025" y="4492800"/>
              <a:ext cx="103450" cy="78425"/>
            </a:xfrm>
            <a:custGeom>
              <a:avLst/>
              <a:gdLst/>
              <a:ahLst/>
              <a:cxnLst/>
              <a:rect l="l" t="t" r="r" b="b"/>
              <a:pathLst>
                <a:path w="4138" h="3137" extrusionOk="0">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5875" y="4605400"/>
              <a:ext cx="103425" cy="78400"/>
            </a:xfrm>
            <a:custGeom>
              <a:avLst/>
              <a:gdLst/>
              <a:ahLst/>
              <a:cxnLst/>
              <a:rect l="l" t="t" r="r" b="b"/>
              <a:pathLst>
                <a:path w="4137" h="3136" extrusionOk="0">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3"/>
          <p:cNvSpPr/>
          <p:nvPr/>
        </p:nvSpPr>
        <p:spPr>
          <a:xfrm>
            <a:off x="1149729" y="876223"/>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1459985" y="630529"/>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rot="-5400000">
            <a:off x="9477607" y="4222305"/>
            <a:ext cx="1492199" cy="39366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319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429"/>
        <p:cNvGrpSpPr/>
        <p:nvPr/>
      </p:nvGrpSpPr>
      <p:grpSpPr>
        <a:xfrm>
          <a:off x="0" y="0"/>
          <a:ext cx="0" cy="0"/>
          <a:chOff x="0" y="0"/>
          <a:chExt cx="0" cy="0"/>
        </a:xfrm>
      </p:grpSpPr>
      <p:sp>
        <p:nvSpPr>
          <p:cNvPr id="430" name="Google Shape;430;p21"/>
          <p:cNvSpPr txBox="1">
            <a:spLocks noGrp="1"/>
          </p:cNvSpPr>
          <p:nvPr>
            <p:ph type="ctrTitle"/>
          </p:nvPr>
        </p:nvSpPr>
        <p:spPr>
          <a:xfrm flipH="1">
            <a:off x="1545333" y="2255833"/>
            <a:ext cx="2914000" cy="770400"/>
          </a:xfrm>
          <a:prstGeom prst="rect">
            <a:avLst/>
          </a:prstGeom>
        </p:spPr>
        <p:txBody>
          <a:bodyPr spcFirstLastPara="1" wrap="square" lIns="91425" tIns="91425" rIns="91425" bIns="91425" anchor="b" anchorCtr="0">
            <a:normAutofit/>
          </a:bodyPr>
          <a:lstStyle>
            <a:lvl1pPr lvl="0" rtl="0">
              <a:lnSpc>
                <a:spcPct val="70000"/>
              </a:lnSpc>
              <a:spcBef>
                <a:spcPts val="0"/>
              </a:spcBef>
              <a:spcAft>
                <a:spcPts val="0"/>
              </a:spcAft>
              <a:buSzPts val="2400"/>
              <a:buNone/>
              <a:defRPr sz="2933"/>
            </a:lvl1pPr>
            <a:lvl2pPr lvl="1" rtl="0">
              <a:spcBef>
                <a:spcPts val="0"/>
              </a:spcBef>
              <a:spcAft>
                <a:spcPts val="0"/>
              </a:spcAft>
              <a:buClr>
                <a:schemeClr val="dk2"/>
              </a:buClr>
              <a:buSzPts val="1800"/>
              <a:buNone/>
              <a:defRPr sz="2400">
                <a:solidFill>
                  <a:schemeClr val="dk2"/>
                </a:solidFill>
              </a:defRPr>
            </a:lvl2pPr>
            <a:lvl3pPr lvl="2" rtl="0">
              <a:spcBef>
                <a:spcPts val="0"/>
              </a:spcBef>
              <a:spcAft>
                <a:spcPts val="0"/>
              </a:spcAft>
              <a:buClr>
                <a:schemeClr val="dk2"/>
              </a:buClr>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r>
              <a:rPr lang="pt-BR" smtClean="0"/>
              <a:t>Clique para editar o título mestre</a:t>
            </a:r>
            <a:endParaRPr/>
          </a:p>
        </p:txBody>
      </p:sp>
      <p:sp>
        <p:nvSpPr>
          <p:cNvPr id="431" name="Google Shape;431;p21"/>
          <p:cNvSpPr txBox="1">
            <a:spLocks noGrp="1"/>
          </p:cNvSpPr>
          <p:nvPr>
            <p:ph type="subTitle" idx="1"/>
          </p:nvPr>
        </p:nvSpPr>
        <p:spPr>
          <a:xfrm flipH="1">
            <a:off x="1545267" y="2862500"/>
            <a:ext cx="2914000" cy="770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000"/>
              <a:buNone/>
              <a:defRPr sz="1867" b="0"/>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432" name="Google Shape;432;p21"/>
          <p:cNvSpPr/>
          <p:nvPr/>
        </p:nvSpPr>
        <p:spPr>
          <a:xfrm rot="-5586105" flipH="1">
            <a:off x="877762" y="4157474"/>
            <a:ext cx="1908007" cy="3797453"/>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1"/>
          <p:cNvSpPr/>
          <p:nvPr/>
        </p:nvSpPr>
        <p:spPr>
          <a:xfrm>
            <a:off x="10299773" y="-84517"/>
            <a:ext cx="2183233" cy="9295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4" name="Google Shape;434;p21"/>
          <p:cNvGrpSpPr/>
          <p:nvPr/>
        </p:nvGrpSpPr>
        <p:grpSpPr>
          <a:xfrm>
            <a:off x="1462512" y="5619531"/>
            <a:ext cx="895699" cy="631032"/>
            <a:chOff x="4259550" y="437326"/>
            <a:chExt cx="376112" cy="264976"/>
          </a:xfrm>
        </p:grpSpPr>
        <p:sp>
          <p:nvSpPr>
            <p:cNvPr id="435" name="Google Shape;435;p21"/>
            <p:cNvSpPr/>
            <p:nvPr/>
          </p:nvSpPr>
          <p:spPr>
            <a:xfrm>
              <a:off x="4581912" y="43732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1"/>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15667" y="3937700"/>
            <a:ext cx="795033" cy="1109200"/>
            <a:chOff x="1656350" y="2894175"/>
            <a:chExt cx="596275" cy="831900"/>
          </a:xfrm>
        </p:grpSpPr>
        <p:sp>
          <p:nvSpPr>
            <p:cNvPr id="439" name="Google Shape;439;p21"/>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1"/>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1"/>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21"/>
          <p:cNvSpPr/>
          <p:nvPr/>
        </p:nvSpPr>
        <p:spPr>
          <a:xfrm>
            <a:off x="1112607" y="844332"/>
            <a:ext cx="128004" cy="126753"/>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1"/>
          <p:cNvSpPr/>
          <p:nvPr/>
        </p:nvSpPr>
        <p:spPr>
          <a:xfrm>
            <a:off x="1315807" y="1047532"/>
            <a:ext cx="128004" cy="126753"/>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1"/>
          <p:cNvSpPr/>
          <p:nvPr/>
        </p:nvSpPr>
        <p:spPr>
          <a:xfrm>
            <a:off x="10212932" y="245028"/>
            <a:ext cx="458336" cy="40406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889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eet Our Professors by Slidesgo">
  <p:cSld name="Meet Our Professors by Slidesgo">
    <p:bg>
      <p:bgPr>
        <a:blipFill>
          <a:blip r:embed="rId2">
            <a:alphaModFix/>
          </a:blip>
          <a:stretch>
            <a:fillRect/>
          </a:stretch>
        </a:blipFill>
        <a:effectLst/>
      </p:bgPr>
    </p:bg>
    <p:spTree>
      <p:nvGrpSpPr>
        <p:cNvPr id="1" name="Shape 460"/>
        <p:cNvGrpSpPr/>
        <p:nvPr/>
      </p:nvGrpSpPr>
      <p:grpSpPr>
        <a:xfrm>
          <a:off x="0" y="0"/>
          <a:ext cx="0" cy="0"/>
          <a:chOff x="0" y="0"/>
          <a:chExt cx="0" cy="0"/>
        </a:xfrm>
      </p:grpSpPr>
      <p:sp>
        <p:nvSpPr>
          <p:cNvPr id="461" name="Google Shape;461;p22"/>
          <p:cNvSpPr txBox="1">
            <a:spLocks noGrp="1"/>
          </p:cNvSpPr>
          <p:nvPr>
            <p:ph type="ctrTitle"/>
          </p:nvPr>
        </p:nvSpPr>
        <p:spPr>
          <a:xfrm>
            <a:off x="1912549" y="2233147"/>
            <a:ext cx="25420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933">
                <a:solidFill>
                  <a:schemeClr val="accent1"/>
                </a:solidFill>
              </a:defRPr>
            </a:lvl1pPr>
            <a:lvl2pPr lvl="1"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9pPr>
          </a:lstStyle>
          <a:p>
            <a:r>
              <a:rPr lang="pt-BR" smtClean="0"/>
              <a:t>Clique para editar o título mestre</a:t>
            </a:r>
            <a:endParaRPr/>
          </a:p>
        </p:txBody>
      </p:sp>
      <p:sp>
        <p:nvSpPr>
          <p:cNvPr id="462" name="Google Shape;462;p22"/>
          <p:cNvSpPr txBox="1">
            <a:spLocks noGrp="1"/>
          </p:cNvSpPr>
          <p:nvPr>
            <p:ph type="subTitle" idx="1"/>
          </p:nvPr>
        </p:nvSpPr>
        <p:spPr>
          <a:xfrm>
            <a:off x="1896117" y="2828384"/>
            <a:ext cx="2574800" cy="49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463" name="Google Shape;463;p22"/>
          <p:cNvSpPr txBox="1">
            <a:spLocks noGrp="1"/>
          </p:cNvSpPr>
          <p:nvPr>
            <p:ph type="ctrTitle" idx="2"/>
          </p:nvPr>
        </p:nvSpPr>
        <p:spPr>
          <a:xfrm>
            <a:off x="4803133" y="2228613"/>
            <a:ext cx="25420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933">
                <a:solidFill>
                  <a:schemeClr val="accent4"/>
                </a:solidFill>
              </a:defRPr>
            </a:lvl1pPr>
            <a:lvl2pPr lvl="1"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9pPr>
          </a:lstStyle>
          <a:p>
            <a:r>
              <a:rPr lang="pt-BR" smtClean="0"/>
              <a:t>Clique para editar o título mestre</a:t>
            </a:r>
            <a:endParaRPr/>
          </a:p>
        </p:txBody>
      </p:sp>
      <p:sp>
        <p:nvSpPr>
          <p:cNvPr id="464" name="Google Shape;464;p22"/>
          <p:cNvSpPr txBox="1">
            <a:spLocks noGrp="1"/>
          </p:cNvSpPr>
          <p:nvPr>
            <p:ph type="subTitle" idx="3"/>
          </p:nvPr>
        </p:nvSpPr>
        <p:spPr>
          <a:xfrm>
            <a:off x="4775532" y="2828400"/>
            <a:ext cx="2542000" cy="49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465" name="Google Shape;465;p22"/>
          <p:cNvSpPr txBox="1">
            <a:spLocks noGrp="1"/>
          </p:cNvSpPr>
          <p:nvPr>
            <p:ph type="ctrTitle" idx="4"/>
          </p:nvPr>
        </p:nvSpPr>
        <p:spPr>
          <a:xfrm>
            <a:off x="7693733" y="2228647"/>
            <a:ext cx="25420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9pPr>
          </a:lstStyle>
          <a:p>
            <a:r>
              <a:rPr lang="pt-BR" smtClean="0"/>
              <a:t>Clique para editar o título mestre</a:t>
            </a:r>
            <a:endParaRPr/>
          </a:p>
        </p:txBody>
      </p:sp>
      <p:sp>
        <p:nvSpPr>
          <p:cNvPr id="466" name="Google Shape;466;p22"/>
          <p:cNvSpPr txBox="1">
            <a:spLocks noGrp="1"/>
          </p:cNvSpPr>
          <p:nvPr>
            <p:ph type="subTitle" idx="5"/>
          </p:nvPr>
        </p:nvSpPr>
        <p:spPr>
          <a:xfrm>
            <a:off x="7693733" y="2828400"/>
            <a:ext cx="2652400" cy="49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467" name="Google Shape;467;p22"/>
          <p:cNvSpPr txBox="1">
            <a:spLocks noGrp="1"/>
          </p:cNvSpPr>
          <p:nvPr>
            <p:ph type="ctrTitle" idx="6"/>
          </p:nvPr>
        </p:nvSpPr>
        <p:spPr>
          <a:xfrm>
            <a:off x="1912549" y="4470647"/>
            <a:ext cx="25420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933">
                <a:solidFill>
                  <a:schemeClr val="accent6"/>
                </a:solidFill>
              </a:defRPr>
            </a:lvl1pPr>
            <a:lvl2pPr lvl="1"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9pPr>
          </a:lstStyle>
          <a:p>
            <a:r>
              <a:rPr lang="pt-BR" smtClean="0"/>
              <a:t>Clique para editar o título mestre</a:t>
            </a:r>
            <a:endParaRPr/>
          </a:p>
        </p:txBody>
      </p:sp>
      <p:sp>
        <p:nvSpPr>
          <p:cNvPr id="468" name="Google Shape;468;p22"/>
          <p:cNvSpPr txBox="1">
            <a:spLocks noGrp="1"/>
          </p:cNvSpPr>
          <p:nvPr>
            <p:ph type="subTitle" idx="7"/>
          </p:nvPr>
        </p:nvSpPr>
        <p:spPr>
          <a:xfrm>
            <a:off x="1912500" y="5167500"/>
            <a:ext cx="2542000" cy="49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469" name="Google Shape;469;p22"/>
          <p:cNvSpPr txBox="1">
            <a:spLocks noGrp="1"/>
          </p:cNvSpPr>
          <p:nvPr>
            <p:ph type="ctrTitle" idx="8"/>
          </p:nvPr>
        </p:nvSpPr>
        <p:spPr>
          <a:xfrm>
            <a:off x="4803133" y="4466113"/>
            <a:ext cx="25420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933">
                <a:solidFill>
                  <a:schemeClr val="accent2"/>
                </a:solidFill>
              </a:defRPr>
            </a:lvl1pPr>
            <a:lvl2pPr lvl="1"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9pPr>
          </a:lstStyle>
          <a:p>
            <a:r>
              <a:rPr lang="pt-BR" smtClean="0"/>
              <a:t>Clique para editar o título mestre</a:t>
            </a:r>
            <a:endParaRPr/>
          </a:p>
        </p:txBody>
      </p:sp>
      <p:sp>
        <p:nvSpPr>
          <p:cNvPr id="470" name="Google Shape;470;p22"/>
          <p:cNvSpPr txBox="1">
            <a:spLocks noGrp="1"/>
          </p:cNvSpPr>
          <p:nvPr>
            <p:ph type="subTitle" idx="9"/>
          </p:nvPr>
        </p:nvSpPr>
        <p:spPr>
          <a:xfrm>
            <a:off x="4720349" y="5167500"/>
            <a:ext cx="2652400" cy="49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471" name="Google Shape;471;p22"/>
          <p:cNvSpPr txBox="1">
            <a:spLocks noGrp="1"/>
          </p:cNvSpPr>
          <p:nvPr>
            <p:ph type="ctrTitle" idx="13"/>
          </p:nvPr>
        </p:nvSpPr>
        <p:spPr>
          <a:xfrm>
            <a:off x="7693733" y="4466147"/>
            <a:ext cx="2542000" cy="7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933">
                <a:solidFill>
                  <a:schemeClr val="accent5"/>
                </a:solidFill>
              </a:defRPr>
            </a:lvl1pPr>
            <a:lvl2pPr lvl="1"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933" b="1">
                <a:solidFill>
                  <a:schemeClr val="dk2"/>
                </a:solidFill>
                <a:latin typeface="Gaegu"/>
                <a:ea typeface="Gaegu"/>
                <a:cs typeface="Gaegu"/>
                <a:sym typeface="Gaegu"/>
              </a:defRPr>
            </a:lvl9pPr>
          </a:lstStyle>
          <a:p>
            <a:r>
              <a:rPr lang="pt-BR" smtClean="0"/>
              <a:t>Clique para editar o título mestre</a:t>
            </a:r>
            <a:endParaRPr/>
          </a:p>
        </p:txBody>
      </p:sp>
      <p:sp>
        <p:nvSpPr>
          <p:cNvPr id="472" name="Google Shape;472;p22"/>
          <p:cNvSpPr txBox="1">
            <a:spLocks noGrp="1"/>
          </p:cNvSpPr>
          <p:nvPr>
            <p:ph type="subTitle" idx="14"/>
          </p:nvPr>
        </p:nvSpPr>
        <p:spPr>
          <a:xfrm>
            <a:off x="7638551" y="5167484"/>
            <a:ext cx="2652400" cy="49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473" name="Google Shape;473;p22"/>
          <p:cNvSpPr txBox="1">
            <a:spLocks noGrp="1"/>
          </p:cNvSpPr>
          <p:nvPr>
            <p:ph type="title" idx="15"/>
          </p:nvPr>
        </p:nvSpPr>
        <p:spPr>
          <a:xfrm>
            <a:off x="880300" y="510233"/>
            <a:ext cx="10351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474" name="Google Shape;474;p22"/>
          <p:cNvSpPr/>
          <p:nvPr/>
        </p:nvSpPr>
        <p:spPr>
          <a:xfrm>
            <a:off x="-464960" y="3650305"/>
            <a:ext cx="1492199" cy="39366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2"/>
          <p:cNvSpPr/>
          <p:nvPr/>
        </p:nvSpPr>
        <p:spPr>
          <a:xfrm>
            <a:off x="10761640" y="-69084"/>
            <a:ext cx="2183233" cy="9295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6" name="Google Shape;476;p22"/>
          <p:cNvGrpSpPr/>
          <p:nvPr/>
        </p:nvGrpSpPr>
        <p:grpSpPr>
          <a:xfrm rot="7196434">
            <a:off x="507104" y="4342298"/>
            <a:ext cx="521197" cy="605569"/>
            <a:chOff x="4376830" y="352000"/>
            <a:chExt cx="301495" cy="350302"/>
          </a:xfrm>
        </p:grpSpPr>
        <p:sp>
          <p:nvSpPr>
            <p:cNvPr id="477" name="Google Shape;477;p22"/>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2"/>
            <p:cNvSpPr/>
            <p:nvPr/>
          </p:nvSpPr>
          <p:spPr>
            <a:xfrm>
              <a:off x="4376830" y="52068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2"/>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 name="Google Shape;480;p22"/>
          <p:cNvGrpSpPr/>
          <p:nvPr/>
        </p:nvGrpSpPr>
        <p:grpSpPr>
          <a:xfrm rot="-10132663">
            <a:off x="11397313" y="721077"/>
            <a:ext cx="337943" cy="384824"/>
            <a:chOff x="4670703" y="657266"/>
            <a:chExt cx="253461" cy="288623"/>
          </a:xfrm>
        </p:grpSpPr>
        <p:sp>
          <p:nvSpPr>
            <p:cNvPr id="481" name="Google Shape;481;p22"/>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2"/>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650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blipFill>
          <a:blip r:embed="rId2">
            <a:alphaModFix/>
          </a:blip>
          <a:stretch>
            <a:fillRect/>
          </a:stretch>
        </a:blipFill>
        <a:effectLst/>
      </p:bgPr>
    </p:bg>
    <p:spTree>
      <p:nvGrpSpPr>
        <p:cNvPr id="1" name="Shape 483"/>
        <p:cNvGrpSpPr/>
        <p:nvPr/>
      </p:nvGrpSpPr>
      <p:grpSpPr>
        <a:xfrm>
          <a:off x="0" y="0"/>
          <a:ext cx="0" cy="0"/>
          <a:chOff x="0" y="0"/>
          <a:chExt cx="0" cy="0"/>
        </a:xfrm>
      </p:grpSpPr>
      <p:sp>
        <p:nvSpPr>
          <p:cNvPr id="484" name="Google Shape;484;p23"/>
          <p:cNvSpPr txBox="1">
            <a:spLocks noGrp="1"/>
          </p:cNvSpPr>
          <p:nvPr>
            <p:ph type="subTitle" idx="1"/>
          </p:nvPr>
        </p:nvSpPr>
        <p:spPr>
          <a:xfrm flipH="1">
            <a:off x="6502132" y="4253200"/>
            <a:ext cx="4182800" cy="8940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600"/>
              <a:buNone/>
              <a:defRPr sz="1867" b="0"/>
            </a:lvl1pPr>
            <a:lvl2pPr lvl="1" rtl="0">
              <a:lnSpc>
                <a:spcPct val="100000"/>
              </a:lnSpc>
              <a:spcBef>
                <a:spcPts val="0"/>
              </a:spcBef>
              <a:spcAft>
                <a:spcPts val="0"/>
              </a:spcAft>
              <a:buSzPts val="1400"/>
              <a:buNone/>
              <a:defRPr sz="1867"/>
            </a:lvl2pPr>
            <a:lvl3pPr lvl="2" rtl="0">
              <a:lnSpc>
                <a:spcPct val="100000"/>
              </a:lnSpc>
              <a:spcBef>
                <a:spcPts val="0"/>
              </a:spcBef>
              <a:spcAft>
                <a:spcPts val="0"/>
              </a:spcAft>
              <a:buSzPts val="1400"/>
              <a:buNone/>
              <a:defRPr sz="1867"/>
            </a:lvl3pPr>
            <a:lvl4pPr lvl="3" rtl="0">
              <a:lnSpc>
                <a:spcPct val="100000"/>
              </a:lnSpc>
              <a:spcBef>
                <a:spcPts val="0"/>
              </a:spcBef>
              <a:spcAft>
                <a:spcPts val="0"/>
              </a:spcAft>
              <a:buSzPts val="1400"/>
              <a:buNone/>
              <a:defRPr sz="1867"/>
            </a:lvl4pPr>
            <a:lvl5pPr lvl="4" rtl="0">
              <a:lnSpc>
                <a:spcPct val="100000"/>
              </a:lnSpc>
              <a:spcBef>
                <a:spcPts val="0"/>
              </a:spcBef>
              <a:spcAft>
                <a:spcPts val="0"/>
              </a:spcAft>
              <a:buSzPts val="1400"/>
              <a:buNone/>
              <a:defRPr sz="1867"/>
            </a:lvl5pPr>
            <a:lvl6pPr lvl="5" rtl="0">
              <a:lnSpc>
                <a:spcPct val="100000"/>
              </a:lnSpc>
              <a:spcBef>
                <a:spcPts val="0"/>
              </a:spcBef>
              <a:spcAft>
                <a:spcPts val="0"/>
              </a:spcAft>
              <a:buSzPts val="1400"/>
              <a:buNone/>
              <a:defRPr sz="1867"/>
            </a:lvl6pPr>
            <a:lvl7pPr lvl="6" rtl="0">
              <a:lnSpc>
                <a:spcPct val="100000"/>
              </a:lnSpc>
              <a:spcBef>
                <a:spcPts val="0"/>
              </a:spcBef>
              <a:spcAft>
                <a:spcPts val="0"/>
              </a:spcAft>
              <a:buSzPts val="1400"/>
              <a:buNone/>
              <a:defRPr sz="1867"/>
            </a:lvl7pPr>
            <a:lvl8pPr lvl="7" rtl="0">
              <a:lnSpc>
                <a:spcPct val="100000"/>
              </a:lnSpc>
              <a:spcBef>
                <a:spcPts val="0"/>
              </a:spcBef>
              <a:spcAft>
                <a:spcPts val="0"/>
              </a:spcAft>
              <a:buSzPts val="1400"/>
              <a:buNone/>
              <a:defRPr sz="1867"/>
            </a:lvl8pPr>
            <a:lvl9pPr lvl="8" rtl="0">
              <a:lnSpc>
                <a:spcPct val="100000"/>
              </a:lnSpc>
              <a:spcBef>
                <a:spcPts val="0"/>
              </a:spcBef>
              <a:spcAft>
                <a:spcPts val="0"/>
              </a:spcAft>
              <a:buSzPts val="1400"/>
              <a:buNone/>
              <a:defRPr sz="1867"/>
            </a:lvl9pPr>
          </a:lstStyle>
          <a:p>
            <a:r>
              <a:rPr lang="pt-BR" smtClean="0"/>
              <a:t>Clique para editar o estilo do subtítulo Mestre</a:t>
            </a:r>
            <a:endParaRPr/>
          </a:p>
        </p:txBody>
      </p:sp>
      <p:sp>
        <p:nvSpPr>
          <p:cNvPr id="485" name="Google Shape;485;p23"/>
          <p:cNvSpPr txBox="1">
            <a:spLocks noGrp="1"/>
          </p:cNvSpPr>
          <p:nvPr>
            <p:ph type="ctrTitle"/>
          </p:nvPr>
        </p:nvSpPr>
        <p:spPr>
          <a:xfrm flipH="1">
            <a:off x="6502400" y="1431200"/>
            <a:ext cx="4729600" cy="2517200"/>
          </a:xfrm>
          <a:prstGeom prst="rect">
            <a:avLst/>
          </a:prstGeom>
        </p:spPr>
        <p:txBody>
          <a:bodyPr spcFirstLastPara="1" wrap="square" lIns="91425" tIns="91425" rIns="91425" bIns="91425" anchor="b" anchorCtr="0">
            <a:normAutofit/>
          </a:bodyPr>
          <a:lstStyle>
            <a:lvl1pPr lvl="0" rtl="0">
              <a:spcBef>
                <a:spcPts val="0"/>
              </a:spcBef>
              <a:spcAft>
                <a:spcPts val="0"/>
              </a:spcAft>
              <a:buSzPts val="6000"/>
              <a:buNone/>
              <a:defRPr sz="8000"/>
            </a:lvl1pPr>
            <a:lvl2pPr lvl="1" rtl="0">
              <a:spcBef>
                <a:spcPts val="0"/>
              </a:spcBef>
              <a:spcAft>
                <a:spcPts val="0"/>
              </a:spcAft>
              <a:buClr>
                <a:schemeClr val="dk2"/>
              </a:buClr>
              <a:buSzPts val="12000"/>
              <a:buNone/>
              <a:defRPr sz="16000">
                <a:solidFill>
                  <a:schemeClr val="dk2"/>
                </a:solidFill>
              </a:defRPr>
            </a:lvl2pPr>
            <a:lvl3pPr lvl="2" rtl="0">
              <a:spcBef>
                <a:spcPts val="0"/>
              </a:spcBef>
              <a:spcAft>
                <a:spcPts val="0"/>
              </a:spcAft>
              <a:buClr>
                <a:schemeClr val="dk2"/>
              </a:buClr>
              <a:buSzPts val="12000"/>
              <a:buNone/>
              <a:defRPr sz="16000">
                <a:solidFill>
                  <a:schemeClr val="dk2"/>
                </a:solidFill>
              </a:defRPr>
            </a:lvl3pPr>
            <a:lvl4pPr lvl="3" rtl="0">
              <a:spcBef>
                <a:spcPts val="0"/>
              </a:spcBef>
              <a:spcAft>
                <a:spcPts val="0"/>
              </a:spcAft>
              <a:buClr>
                <a:schemeClr val="dk2"/>
              </a:buClr>
              <a:buSzPts val="12000"/>
              <a:buNone/>
              <a:defRPr sz="16000">
                <a:solidFill>
                  <a:schemeClr val="dk2"/>
                </a:solidFill>
              </a:defRPr>
            </a:lvl4pPr>
            <a:lvl5pPr lvl="4" rtl="0">
              <a:spcBef>
                <a:spcPts val="0"/>
              </a:spcBef>
              <a:spcAft>
                <a:spcPts val="0"/>
              </a:spcAft>
              <a:buClr>
                <a:schemeClr val="dk2"/>
              </a:buClr>
              <a:buSzPts val="12000"/>
              <a:buNone/>
              <a:defRPr sz="16000">
                <a:solidFill>
                  <a:schemeClr val="dk2"/>
                </a:solidFill>
              </a:defRPr>
            </a:lvl5pPr>
            <a:lvl6pPr lvl="5" rtl="0">
              <a:spcBef>
                <a:spcPts val="0"/>
              </a:spcBef>
              <a:spcAft>
                <a:spcPts val="0"/>
              </a:spcAft>
              <a:buClr>
                <a:schemeClr val="dk2"/>
              </a:buClr>
              <a:buSzPts val="12000"/>
              <a:buNone/>
              <a:defRPr sz="16000">
                <a:solidFill>
                  <a:schemeClr val="dk2"/>
                </a:solidFill>
              </a:defRPr>
            </a:lvl6pPr>
            <a:lvl7pPr lvl="6" rtl="0">
              <a:spcBef>
                <a:spcPts val="0"/>
              </a:spcBef>
              <a:spcAft>
                <a:spcPts val="0"/>
              </a:spcAft>
              <a:buClr>
                <a:schemeClr val="dk2"/>
              </a:buClr>
              <a:buSzPts val="12000"/>
              <a:buNone/>
              <a:defRPr sz="16000">
                <a:solidFill>
                  <a:schemeClr val="dk2"/>
                </a:solidFill>
              </a:defRPr>
            </a:lvl7pPr>
            <a:lvl8pPr lvl="7" rtl="0">
              <a:spcBef>
                <a:spcPts val="0"/>
              </a:spcBef>
              <a:spcAft>
                <a:spcPts val="0"/>
              </a:spcAft>
              <a:buClr>
                <a:schemeClr val="dk2"/>
              </a:buClr>
              <a:buSzPts val="12000"/>
              <a:buNone/>
              <a:defRPr sz="16000">
                <a:solidFill>
                  <a:schemeClr val="dk2"/>
                </a:solidFill>
              </a:defRPr>
            </a:lvl8pPr>
            <a:lvl9pPr lvl="8" rtl="0">
              <a:spcBef>
                <a:spcPts val="0"/>
              </a:spcBef>
              <a:spcAft>
                <a:spcPts val="0"/>
              </a:spcAft>
              <a:buClr>
                <a:schemeClr val="dk2"/>
              </a:buClr>
              <a:buSzPts val="12000"/>
              <a:buNone/>
              <a:defRPr sz="16000">
                <a:solidFill>
                  <a:schemeClr val="dk2"/>
                </a:solidFill>
              </a:defRPr>
            </a:lvl9pPr>
          </a:lstStyle>
          <a:p>
            <a:r>
              <a:rPr lang="pt-BR" smtClean="0"/>
              <a:t>Clique para editar o título mestre</a:t>
            </a:r>
            <a:endParaRPr/>
          </a:p>
        </p:txBody>
      </p:sp>
      <p:sp>
        <p:nvSpPr>
          <p:cNvPr id="486" name="Google Shape;486;p23"/>
          <p:cNvSpPr/>
          <p:nvPr/>
        </p:nvSpPr>
        <p:spPr>
          <a:xfrm>
            <a:off x="10196301" y="5221669"/>
            <a:ext cx="2080279" cy="1702097"/>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3"/>
          <p:cNvSpPr/>
          <p:nvPr/>
        </p:nvSpPr>
        <p:spPr>
          <a:xfrm rot="5400000">
            <a:off x="10720173" y="255234"/>
            <a:ext cx="2183233" cy="9295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3"/>
          <p:cNvSpPr/>
          <p:nvPr/>
        </p:nvSpPr>
        <p:spPr>
          <a:xfrm>
            <a:off x="11231999" y="1027128"/>
            <a:ext cx="458336" cy="40406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9" name="Google Shape;489;p23"/>
          <p:cNvGrpSpPr/>
          <p:nvPr/>
        </p:nvGrpSpPr>
        <p:grpSpPr>
          <a:xfrm rot="1660629">
            <a:off x="10611414" y="5982676"/>
            <a:ext cx="558380" cy="467080"/>
            <a:chOff x="4259550" y="352000"/>
            <a:chExt cx="418775" cy="350302"/>
          </a:xfrm>
        </p:grpSpPr>
        <p:sp>
          <p:nvSpPr>
            <p:cNvPr id="490" name="Google Shape;490;p23"/>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3"/>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23"/>
          <p:cNvGrpSpPr/>
          <p:nvPr/>
        </p:nvGrpSpPr>
        <p:grpSpPr>
          <a:xfrm rot="6058277">
            <a:off x="633441" y="994976"/>
            <a:ext cx="285451" cy="345891"/>
            <a:chOff x="4259550" y="381618"/>
            <a:chExt cx="137279" cy="166357"/>
          </a:xfrm>
        </p:grpSpPr>
        <p:sp>
          <p:nvSpPr>
            <p:cNvPr id="494" name="Google Shape;494;p23"/>
            <p:cNvSpPr/>
            <p:nvPr/>
          </p:nvSpPr>
          <p:spPr>
            <a:xfrm>
              <a:off x="4343079" y="381618"/>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23"/>
          <p:cNvSpPr/>
          <p:nvPr/>
        </p:nvSpPr>
        <p:spPr>
          <a:xfrm rot="544908" flipH="1">
            <a:off x="6090383" y="2153609"/>
            <a:ext cx="3647607" cy="2026791"/>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76680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blipFill>
          <a:blip r:embed="rId2">
            <a:alphaModFix/>
          </a:blip>
          <a:stretch>
            <a:fillRect/>
          </a:stretch>
        </a:blipFill>
        <a:effectLst/>
      </p:bgPr>
    </p:bg>
    <p:spTree>
      <p:nvGrpSpPr>
        <p:cNvPr id="1" name="Shape 497"/>
        <p:cNvGrpSpPr/>
        <p:nvPr/>
      </p:nvGrpSpPr>
      <p:grpSpPr>
        <a:xfrm>
          <a:off x="0" y="0"/>
          <a:ext cx="0" cy="0"/>
          <a:chOff x="0" y="0"/>
          <a:chExt cx="0" cy="0"/>
        </a:xfrm>
      </p:grpSpPr>
      <p:sp>
        <p:nvSpPr>
          <p:cNvPr id="498" name="Google Shape;498;p24"/>
          <p:cNvSpPr txBox="1">
            <a:spLocks noGrp="1"/>
          </p:cNvSpPr>
          <p:nvPr>
            <p:ph type="ctrTitle"/>
          </p:nvPr>
        </p:nvSpPr>
        <p:spPr>
          <a:xfrm flipH="1">
            <a:off x="7098567" y="3363433"/>
            <a:ext cx="37612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4400"/>
            </a:lvl1pPr>
            <a:lvl2pPr lvl="1" algn="r" rtl="0">
              <a:spcBef>
                <a:spcPts val="0"/>
              </a:spcBef>
              <a:spcAft>
                <a:spcPts val="0"/>
              </a:spcAft>
              <a:buClr>
                <a:schemeClr val="dk2"/>
              </a:buClr>
              <a:buSzPts val="1800"/>
              <a:buNone/>
              <a:defRPr sz="2400">
                <a:solidFill>
                  <a:schemeClr val="dk2"/>
                </a:solidFill>
              </a:defRPr>
            </a:lvl2pPr>
            <a:lvl3pPr lvl="2" algn="r" rtl="0">
              <a:spcBef>
                <a:spcPts val="0"/>
              </a:spcBef>
              <a:spcAft>
                <a:spcPts val="0"/>
              </a:spcAft>
              <a:buClr>
                <a:schemeClr val="dk2"/>
              </a:buClr>
              <a:buSzPts val="1800"/>
              <a:buNone/>
              <a:defRPr sz="2400">
                <a:solidFill>
                  <a:schemeClr val="dk2"/>
                </a:solidFill>
              </a:defRPr>
            </a:lvl3pPr>
            <a:lvl4pPr lvl="3" algn="r" rtl="0">
              <a:spcBef>
                <a:spcPts val="0"/>
              </a:spcBef>
              <a:spcAft>
                <a:spcPts val="0"/>
              </a:spcAft>
              <a:buClr>
                <a:schemeClr val="dk2"/>
              </a:buClr>
              <a:buSzPts val="1800"/>
              <a:buNone/>
              <a:defRPr sz="2400">
                <a:solidFill>
                  <a:schemeClr val="dk2"/>
                </a:solidFill>
              </a:defRPr>
            </a:lvl4pPr>
            <a:lvl5pPr lvl="4" algn="r" rtl="0">
              <a:spcBef>
                <a:spcPts val="0"/>
              </a:spcBef>
              <a:spcAft>
                <a:spcPts val="0"/>
              </a:spcAft>
              <a:buClr>
                <a:schemeClr val="dk2"/>
              </a:buClr>
              <a:buSzPts val="1800"/>
              <a:buNone/>
              <a:defRPr sz="2400">
                <a:solidFill>
                  <a:schemeClr val="dk2"/>
                </a:solidFill>
              </a:defRPr>
            </a:lvl5pPr>
            <a:lvl6pPr lvl="5" algn="r" rtl="0">
              <a:spcBef>
                <a:spcPts val="0"/>
              </a:spcBef>
              <a:spcAft>
                <a:spcPts val="0"/>
              </a:spcAft>
              <a:buClr>
                <a:schemeClr val="dk2"/>
              </a:buClr>
              <a:buSzPts val="1800"/>
              <a:buNone/>
              <a:defRPr sz="2400">
                <a:solidFill>
                  <a:schemeClr val="dk2"/>
                </a:solidFill>
              </a:defRPr>
            </a:lvl6pPr>
            <a:lvl7pPr lvl="6" algn="r" rtl="0">
              <a:spcBef>
                <a:spcPts val="0"/>
              </a:spcBef>
              <a:spcAft>
                <a:spcPts val="0"/>
              </a:spcAft>
              <a:buClr>
                <a:schemeClr val="dk2"/>
              </a:buClr>
              <a:buSzPts val="1800"/>
              <a:buNone/>
              <a:defRPr sz="2400">
                <a:solidFill>
                  <a:schemeClr val="dk2"/>
                </a:solidFill>
              </a:defRPr>
            </a:lvl7pPr>
            <a:lvl8pPr lvl="7" algn="r" rtl="0">
              <a:spcBef>
                <a:spcPts val="0"/>
              </a:spcBef>
              <a:spcAft>
                <a:spcPts val="0"/>
              </a:spcAft>
              <a:buClr>
                <a:schemeClr val="dk2"/>
              </a:buClr>
              <a:buSzPts val="1800"/>
              <a:buNone/>
              <a:defRPr sz="2400">
                <a:solidFill>
                  <a:schemeClr val="dk2"/>
                </a:solidFill>
              </a:defRPr>
            </a:lvl8pPr>
            <a:lvl9pPr lvl="8" algn="r" rtl="0">
              <a:spcBef>
                <a:spcPts val="0"/>
              </a:spcBef>
              <a:spcAft>
                <a:spcPts val="0"/>
              </a:spcAft>
              <a:buClr>
                <a:schemeClr val="dk2"/>
              </a:buClr>
              <a:buSzPts val="1800"/>
              <a:buNone/>
              <a:defRPr sz="2400">
                <a:solidFill>
                  <a:schemeClr val="dk2"/>
                </a:solidFill>
              </a:defRPr>
            </a:lvl9pPr>
          </a:lstStyle>
          <a:p>
            <a:r>
              <a:rPr lang="pt-BR" smtClean="0"/>
              <a:t>Clique para editar o título mestre</a:t>
            </a:r>
            <a:endParaRPr/>
          </a:p>
        </p:txBody>
      </p:sp>
      <p:sp>
        <p:nvSpPr>
          <p:cNvPr id="499" name="Google Shape;499;p24"/>
          <p:cNvSpPr txBox="1">
            <a:spLocks noGrp="1"/>
          </p:cNvSpPr>
          <p:nvPr>
            <p:ph type="subTitle" idx="1"/>
          </p:nvPr>
        </p:nvSpPr>
        <p:spPr>
          <a:xfrm flipH="1">
            <a:off x="7098533" y="3978700"/>
            <a:ext cx="3761200" cy="147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867"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r>
              <a:rPr lang="pt-BR" smtClean="0"/>
              <a:t>Clique para editar o estilo do subtítulo Mestre</a:t>
            </a:r>
            <a:endParaRPr/>
          </a:p>
        </p:txBody>
      </p:sp>
      <p:grpSp>
        <p:nvGrpSpPr>
          <p:cNvPr id="500" name="Google Shape;500;p24"/>
          <p:cNvGrpSpPr/>
          <p:nvPr/>
        </p:nvGrpSpPr>
        <p:grpSpPr>
          <a:xfrm>
            <a:off x="9531374" y="386870"/>
            <a:ext cx="2151329" cy="1805065"/>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avLst/>
                <a:gdLst/>
                <a:ahLst/>
                <a:cxnLst/>
                <a:rect l="l" t="t" r="r" b="b"/>
                <a:pathLst>
                  <a:path w="21256" h="13870" extrusionOk="0">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017200" y="3816500"/>
                <a:ext cx="415325" cy="464575"/>
              </a:xfrm>
              <a:custGeom>
                <a:avLst/>
                <a:gdLst/>
                <a:ahLst/>
                <a:cxnLst/>
                <a:rect l="l" t="t" r="r" b="b"/>
                <a:pathLst>
                  <a:path w="16613" h="18583" extrusionOk="0">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3849575" y="3816500"/>
                <a:ext cx="454525" cy="195425"/>
              </a:xfrm>
              <a:custGeom>
                <a:avLst/>
                <a:gdLst/>
                <a:ahLst/>
                <a:cxnLst/>
                <a:rect l="l" t="t" r="r" b="b"/>
                <a:pathLst>
                  <a:path w="18181" h="7817" extrusionOk="0">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95750" y="3342525"/>
                <a:ext cx="492025" cy="574575"/>
              </a:xfrm>
              <a:custGeom>
                <a:avLst/>
                <a:gdLst/>
                <a:ahLst/>
                <a:cxnLst/>
                <a:rect l="l" t="t" r="r" b="b"/>
                <a:pathLst>
                  <a:path w="19681" h="22983" extrusionOk="0">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rot="-2918318">
                <a:off x="2333968" y="3617992"/>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24"/>
            <p:cNvSpPr/>
            <p:nvPr/>
          </p:nvSpPr>
          <p:spPr>
            <a:xfrm rot="-6006351">
              <a:off x="7778412" y="1081027"/>
              <a:ext cx="61085" cy="57102"/>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24"/>
          <p:cNvSpPr/>
          <p:nvPr/>
        </p:nvSpPr>
        <p:spPr>
          <a:xfrm>
            <a:off x="7414368" y="1149033"/>
            <a:ext cx="2515833" cy="846667"/>
          </a:xfrm>
          <a:custGeom>
            <a:avLst/>
            <a:gdLst/>
            <a:ahLst/>
            <a:cxnLst/>
            <a:rect l="l" t="t" r="r" b="b"/>
            <a:pathLst>
              <a:path w="75475" h="25400" extrusionOk="0">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w="19050" cap="flat" cmpd="sng">
            <a:solidFill>
              <a:schemeClr val="dk2"/>
            </a:solidFill>
            <a:prstDash val="dash"/>
            <a:round/>
            <a:headEnd type="none" w="med" len="med"/>
            <a:tailEnd type="none" w="med" len="med"/>
          </a:ln>
        </p:spPr>
      </p:sp>
      <p:sp>
        <p:nvSpPr>
          <p:cNvPr id="513" name="Google Shape;513;p24"/>
          <p:cNvSpPr/>
          <p:nvPr/>
        </p:nvSpPr>
        <p:spPr>
          <a:xfrm rot="-5400000">
            <a:off x="1243047" y="4010316"/>
            <a:ext cx="1685787" cy="4699368"/>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24"/>
          <p:cNvGrpSpPr/>
          <p:nvPr/>
        </p:nvGrpSpPr>
        <p:grpSpPr>
          <a:xfrm rot="-10132663">
            <a:off x="742630" y="5353577"/>
            <a:ext cx="337943" cy="384824"/>
            <a:chOff x="4670703" y="657266"/>
            <a:chExt cx="253461" cy="288623"/>
          </a:xfrm>
        </p:grpSpPr>
        <p:sp>
          <p:nvSpPr>
            <p:cNvPr id="515" name="Google Shape;515;p24"/>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7" name="Google Shape;517;p24"/>
          <p:cNvGrpSpPr/>
          <p:nvPr/>
        </p:nvGrpSpPr>
        <p:grpSpPr>
          <a:xfrm rot="4582755">
            <a:off x="10928537" y="5920341"/>
            <a:ext cx="558380" cy="467080"/>
            <a:chOff x="4259550" y="352000"/>
            <a:chExt cx="418775" cy="350302"/>
          </a:xfrm>
        </p:grpSpPr>
        <p:sp>
          <p:nvSpPr>
            <p:cNvPr id="518" name="Google Shape;518;p2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 name="Google Shape;521;p24"/>
          <p:cNvGrpSpPr/>
          <p:nvPr/>
        </p:nvGrpSpPr>
        <p:grpSpPr>
          <a:xfrm rot="9402217">
            <a:off x="10261614" y="1944554"/>
            <a:ext cx="327977" cy="296209"/>
            <a:chOff x="4947100" y="881950"/>
            <a:chExt cx="245975" cy="222150"/>
          </a:xfrm>
        </p:grpSpPr>
        <p:sp>
          <p:nvSpPr>
            <p:cNvPr id="522" name="Google Shape;522;p24"/>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7302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blipFill>
          <a:blip r:embed="rId2">
            <a:alphaModFix/>
          </a:blip>
          <a:stretch>
            <a:fillRect/>
          </a:stretch>
        </a:blipFill>
        <a:effectLst/>
      </p:bgPr>
    </p:bg>
    <p:spTree>
      <p:nvGrpSpPr>
        <p:cNvPr id="1" name="Shape 525"/>
        <p:cNvGrpSpPr/>
        <p:nvPr/>
      </p:nvGrpSpPr>
      <p:grpSpPr>
        <a:xfrm>
          <a:off x="0" y="0"/>
          <a:ext cx="0" cy="0"/>
          <a:chOff x="0" y="0"/>
          <a:chExt cx="0" cy="0"/>
        </a:xfrm>
      </p:grpSpPr>
      <p:grpSp>
        <p:nvGrpSpPr>
          <p:cNvPr id="526" name="Google Shape;526;p25"/>
          <p:cNvGrpSpPr/>
          <p:nvPr/>
        </p:nvGrpSpPr>
        <p:grpSpPr>
          <a:xfrm rot="8100000">
            <a:off x="5588258" y="1291016"/>
            <a:ext cx="422356" cy="331744"/>
            <a:chOff x="4181197" y="354494"/>
            <a:chExt cx="316771" cy="248811"/>
          </a:xfrm>
        </p:grpSpPr>
        <p:sp>
          <p:nvSpPr>
            <p:cNvPr id="527" name="Google Shape;527;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25"/>
          <p:cNvGrpSpPr/>
          <p:nvPr/>
        </p:nvGrpSpPr>
        <p:grpSpPr>
          <a:xfrm>
            <a:off x="791865" y="479152"/>
            <a:ext cx="2036568" cy="1441128"/>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avLst/>
                <a:gdLst/>
                <a:ahLst/>
                <a:cxnLst/>
                <a:rect l="l" t="t" r="r" b="b"/>
                <a:pathLst>
                  <a:path w="5872" h="20349" extrusionOk="0">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5"/>
              <p:cNvSpPr/>
              <p:nvPr/>
            </p:nvSpPr>
            <p:spPr>
              <a:xfrm>
                <a:off x="3697800" y="824625"/>
                <a:ext cx="587125" cy="673650"/>
              </a:xfrm>
              <a:custGeom>
                <a:avLst/>
                <a:gdLst/>
                <a:ahLst/>
                <a:cxnLst/>
                <a:rect l="l" t="t" r="r" b="b"/>
                <a:pathLst>
                  <a:path w="23485" h="26946" extrusionOk="0">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5"/>
              <p:cNvSpPr/>
              <p:nvPr/>
            </p:nvSpPr>
            <p:spPr>
              <a:xfrm>
                <a:off x="3181600" y="691300"/>
                <a:ext cx="610475" cy="717675"/>
              </a:xfrm>
              <a:custGeom>
                <a:avLst/>
                <a:gdLst/>
                <a:ahLst/>
                <a:cxnLst/>
                <a:rect l="l" t="t" r="r" b="b"/>
                <a:pathLst>
                  <a:path w="24419" h="28707" extrusionOk="0">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5"/>
              <p:cNvSpPr/>
              <p:nvPr/>
            </p:nvSpPr>
            <p:spPr>
              <a:xfrm>
                <a:off x="3697800" y="1408625"/>
                <a:ext cx="447850" cy="113775"/>
              </a:xfrm>
              <a:custGeom>
                <a:avLst/>
                <a:gdLst/>
                <a:ahLst/>
                <a:cxnLst/>
                <a:rect l="l" t="t" r="r" b="b"/>
                <a:pathLst>
                  <a:path w="17914" h="4551" extrusionOk="0">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5"/>
              <p:cNvSpPr/>
              <p:nvPr/>
            </p:nvSpPr>
            <p:spPr>
              <a:xfrm>
                <a:off x="4133950" y="918600"/>
                <a:ext cx="188500" cy="613625"/>
              </a:xfrm>
              <a:custGeom>
                <a:avLst/>
                <a:gdLst/>
                <a:ahLst/>
                <a:cxnLst/>
                <a:rect l="l" t="t" r="r" b="b"/>
                <a:pathLst>
                  <a:path w="7540" h="24545" extrusionOk="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5"/>
              <p:cNvSpPr/>
              <p:nvPr/>
            </p:nvSpPr>
            <p:spPr>
              <a:xfrm>
                <a:off x="3134075" y="707575"/>
                <a:ext cx="567100" cy="725475"/>
              </a:xfrm>
              <a:custGeom>
                <a:avLst/>
                <a:gdLst/>
                <a:ahLst/>
                <a:cxnLst/>
                <a:rect l="l" t="t" r="r" b="b"/>
                <a:pathLst>
                  <a:path w="22684" h="29019" extrusionOk="0">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5"/>
              <p:cNvSpPr/>
              <p:nvPr/>
            </p:nvSpPr>
            <p:spPr>
              <a:xfrm>
                <a:off x="3391750" y="745150"/>
                <a:ext cx="332775" cy="215400"/>
              </a:xfrm>
              <a:custGeom>
                <a:avLst/>
                <a:gdLst/>
                <a:ahLst/>
                <a:cxnLst/>
                <a:rect l="l" t="t" r="r" b="b"/>
                <a:pathLst>
                  <a:path w="13311" h="8616" extrusionOk="0">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5"/>
              <p:cNvSpPr/>
              <p:nvPr/>
            </p:nvSpPr>
            <p:spPr>
              <a:xfrm>
                <a:off x="3363400" y="879850"/>
                <a:ext cx="316625" cy="129125"/>
              </a:xfrm>
              <a:custGeom>
                <a:avLst/>
                <a:gdLst/>
                <a:ahLst/>
                <a:cxnLst/>
                <a:rect l="l" t="t" r="r" b="b"/>
                <a:pathLst>
                  <a:path w="12665" h="5165" extrusionOk="0">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5"/>
              <p:cNvSpPr/>
              <p:nvPr/>
            </p:nvSpPr>
            <p:spPr>
              <a:xfrm>
                <a:off x="3357575" y="972800"/>
                <a:ext cx="341100" cy="145125"/>
              </a:xfrm>
              <a:custGeom>
                <a:avLst/>
                <a:gdLst/>
                <a:ahLst/>
                <a:cxnLst/>
                <a:rect l="l" t="t" r="r" b="b"/>
                <a:pathLst>
                  <a:path w="13644" h="5805" extrusionOk="0">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5"/>
              <p:cNvSpPr/>
              <p:nvPr/>
            </p:nvSpPr>
            <p:spPr>
              <a:xfrm>
                <a:off x="3315875" y="1085925"/>
                <a:ext cx="354450" cy="137200"/>
              </a:xfrm>
              <a:custGeom>
                <a:avLst/>
                <a:gdLst/>
                <a:ahLst/>
                <a:cxnLst/>
                <a:rect l="l" t="t" r="r" b="b"/>
                <a:pathLst>
                  <a:path w="14178" h="5488" extrusionOk="0">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5"/>
              <p:cNvSpPr/>
              <p:nvPr/>
            </p:nvSpPr>
            <p:spPr>
              <a:xfrm>
                <a:off x="3440125" y="1197125"/>
                <a:ext cx="150750" cy="50175"/>
              </a:xfrm>
              <a:custGeom>
                <a:avLst/>
                <a:gdLst/>
                <a:ahLst/>
                <a:cxnLst/>
                <a:rect l="l" t="t" r="r" b="b"/>
                <a:pathLst>
                  <a:path w="6030" h="2007" extrusionOk="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5"/>
              <p:cNvSpPr/>
              <p:nvPr/>
            </p:nvSpPr>
            <p:spPr>
              <a:xfrm>
                <a:off x="4976422" y="4364364"/>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5"/>
              <p:cNvSpPr/>
              <p:nvPr/>
            </p:nvSpPr>
            <p:spPr>
              <a:xfrm>
                <a:off x="5050022" y="4414089"/>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5"/>
              <p:cNvSpPr/>
              <p:nvPr/>
            </p:nvSpPr>
            <p:spPr>
              <a:xfrm>
                <a:off x="5041572" y="4459339"/>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5"/>
              <p:cNvSpPr/>
              <p:nvPr/>
            </p:nvSpPr>
            <p:spPr>
              <a:xfrm>
                <a:off x="4882422" y="4353914"/>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9" name="Google Shape;549;p25"/>
          <p:cNvSpPr/>
          <p:nvPr/>
        </p:nvSpPr>
        <p:spPr>
          <a:xfrm rot="10800000">
            <a:off x="7" y="1920332"/>
            <a:ext cx="869860" cy="53574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5"/>
          <p:cNvSpPr/>
          <p:nvPr/>
        </p:nvSpPr>
        <p:spPr>
          <a:xfrm>
            <a:off x="501665" y="5855761"/>
            <a:ext cx="458336" cy="40406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1" name="Google Shape;551;p25"/>
          <p:cNvGrpSpPr/>
          <p:nvPr/>
        </p:nvGrpSpPr>
        <p:grpSpPr>
          <a:xfrm>
            <a:off x="2828434" y="1334086"/>
            <a:ext cx="341417" cy="425581"/>
            <a:chOff x="2121325" y="1000564"/>
            <a:chExt cx="256063" cy="319186"/>
          </a:xfrm>
        </p:grpSpPr>
        <p:sp>
          <p:nvSpPr>
            <p:cNvPr id="552" name="Google Shape;552;p25"/>
            <p:cNvSpPr/>
            <p:nvPr/>
          </p:nvSpPr>
          <p:spPr>
            <a:xfrm rot="-5400000">
              <a:off x="2283888" y="964664"/>
              <a:ext cx="57600" cy="129400"/>
            </a:xfrm>
            <a:custGeom>
              <a:avLst/>
              <a:gdLst/>
              <a:ahLst/>
              <a:cxnLst/>
              <a:rect l="l" t="t" r="r" b="b"/>
              <a:pathLst>
                <a:path w="2304" h="5176" extrusionOk="0">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5"/>
            <p:cNvSpPr/>
            <p:nvPr/>
          </p:nvSpPr>
          <p:spPr>
            <a:xfrm rot="-3370778">
              <a:off x="2225550" y="1076627"/>
              <a:ext cx="63151" cy="149252"/>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5"/>
            <p:cNvSpPr/>
            <p:nvPr/>
          </p:nvSpPr>
          <p:spPr>
            <a:xfrm>
              <a:off x="2121325" y="1162150"/>
              <a:ext cx="65825" cy="157600"/>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25"/>
          <p:cNvGrpSpPr/>
          <p:nvPr/>
        </p:nvGrpSpPr>
        <p:grpSpPr>
          <a:xfrm rot="-3818857">
            <a:off x="11251233" y="5891928"/>
            <a:ext cx="422369" cy="331755"/>
            <a:chOff x="4181197" y="354494"/>
            <a:chExt cx="316771" cy="248811"/>
          </a:xfrm>
        </p:grpSpPr>
        <p:sp>
          <p:nvSpPr>
            <p:cNvPr id="556" name="Google Shape;556;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25"/>
          <p:cNvSpPr/>
          <p:nvPr/>
        </p:nvSpPr>
        <p:spPr>
          <a:xfrm>
            <a:off x="10842088" y="-439633"/>
            <a:ext cx="1747749" cy="1629872"/>
          </a:xfrm>
          <a:custGeom>
            <a:avLst/>
            <a:gdLst/>
            <a:ahLst/>
            <a:cxnLst/>
            <a:rect l="l" t="t" r="r" b="b"/>
            <a:pathLst>
              <a:path w="44540" h="41536" extrusionOk="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5"/>
          <p:cNvSpPr txBox="1">
            <a:spLocks noGrp="1"/>
          </p:cNvSpPr>
          <p:nvPr>
            <p:ph type="ctrTitle"/>
          </p:nvPr>
        </p:nvSpPr>
        <p:spPr>
          <a:xfrm flipH="1">
            <a:off x="3342200" y="3363433"/>
            <a:ext cx="2135200" cy="770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300"/>
              <a:buNone/>
              <a:defRPr sz="4400"/>
            </a:lvl1pPr>
            <a:lvl2pPr lvl="1" algn="r" rtl="0">
              <a:spcBef>
                <a:spcPts val="0"/>
              </a:spcBef>
              <a:spcAft>
                <a:spcPts val="0"/>
              </a:spcAft>
              <a:buClr>
                <a:schemeClr val="dk2"/>
              </a:buClr>
              <a:buSzPts val="1800"/>
              <a:buNone/>
              <a:defRPr sz="2400">
                <a:solidFill>
                  <a:schemeClr val="dk2"/>
                </a:solidFill>
              </a:defRPr>
            </a:lvl2pPr>
            <a:lvl3pPr lvl="2" algn="r" rtl="0">
              <a:spcBef>
                <a:spcPts val="0"/>
              </a:spcBef>
              <a:spcAft>
                <a:spcPts val="0"/>
              </a:spcAft>
              <a:buClr>
                <a:schemeClr val="dk2"/>
              </a:buClr>
              <a:buSzPts val="1800"/>
              <a:buNone/>
              <a:defRPr sz="2400">
                <a:solidFill>
                  <a:schemeClr val="dk2"/>
                </a:solidFill>
              </a:defRPr>
            </a:lvl3pPr>
            <a:lvl4pPr lvl="3" algn="r" rtl="0">
              <a:spcBef>
                <a:spcPts val="0"/>
              </a:spcBef>
              <a:spcAft>
                <a:spcPts val="0"/>
              </a:spcAft>
              <a:buClr>
                <a:schemeClr val="dk2"/>
              </a:buClr>
              <a:buSzPts val="1800"/>
              <a:buNone/>
              <a:defRPr sz="2400">
                <a:solidFill>
                  <a:schemeClr val="dk2"/>
                </a:solidFill>
              </a:defRPr>
            </a:lvl4pPr>
            <a:lvl5pPr lvl="4" algn="r" rtl="0">
              <a:spcBef>
                <a:spcPts val="0"/>
              </a:spcBef>
              <a:spcAft>
                <a:spcPts val="0"/>
              </a:spcAft>
              <a:buClr>
                <a:schemeClr val="dk2"/>
              </a:buClr>
              <a:buSzPts val="1800"/>
              <a:buNone/>
              <a:defRPr sz="2400">
                <a:solidFill>
                  <a:schemeClr val="dk2"/>
                </a:solidFill>
              </a:defRPr>
            </a:lvl5pPr>
            <a:lvl6pPr lvl="5" algn="r" rtl="0">
              <a:spcBef>
                <a:spcPts val="0"/>
              </a:spcBef>
              <a:spcAft>
                <a:spcPts val="0"/>
              </a:spcAft>
              <a:buClr>
                <a:schemeClr val="dk2"/>
              </a:buClr>
              <a:buSzPts val="1800"/>
              <a:buNone/>
              <a:defRPr sz="2400">
                <a:solidFill>
                  <a:schemeClr val="dk2"/>
                </a:solidFill>
              </a:defRPr>
            </a:lvl6pPr>
            <a:lvl7pPr lvl="6" algn="r" rtl="0">
              <a:spcBef>
                <a:spcPts val="0"/>
              </a:spcBef>
              <a:spcAft>
                <a:spcPts val="0"/>
              </a:spcAft>
              <a:buClr>
                <a:schemeClr val="dk2"/>
              </a:buClr>
              <a:buSzPts val="1800"/>
              <a:buNone/>
              <a:defRPr sz="2400">
                <a:solidFill>
                  <a:schemeClr val="dk2"/>
                </a:solidFill>
              </a:defRPr>
            </a:lvl7pPr>
            <a:lvl8pPr lvl="7" algn="r" rtl="0">
              <a:spcBef>
                <a:spcPts val="0"/>
              </a:spcBef>
              <a:spcAft>
                <a:spcPts val="0"/>
              </a:spcAft>
              <a:buClr>
                <a:schemeClr val="dk2"/>
              </a:buClr>
              <a:buSzPts val="1800"/>
              <a:buNone/>
              <a:defRPr sz="2400">
                <a:solidFill>
                  <a:schemeClr val="dk2"/>
                </a:solidFill>
              </a:defRPr>
            </a:lvl8pPr>
            <a:lvl9pPr lvl="8" algn="r" rtl="0">
              <a:spcBef>
                <a:spcPts val="0"/>
              </a:spcBef>
              <a:spcAft>
                <a:spcPts val="0"/>
              </a:spcAft>
              <a:buClr>
                <a:schemeClr val="dk2"/>
              </a:buClr>
              <a:buSzPts val="1800"/>
              <a:buNone/>
              <a:defRPr sz="2400">
                <a:solidFill>
                  <a:schemeClr val="dk2"/>
                </a:solidFill>
              </a:defRPr>
            </a:lvl9pPr>
          </a:lstStyle>
          <a:p>
            <a:r>
              <a:rPr lang="pt-BR" smtClean="0"/>
              <a:t>Clique para editar o título mestre</a:t>
            </a:r>
            <a:endParaRPr/>
          </a:p>
        </p:txBody>
      </p:sp>
      <p:sp>
        <p:nvSpPr>
          <p:cNvPr id="561" name="Google Shape;561;p25"/>
          <p:cNvSpPr txBox="1">
            <a:spLocks noGrp="1"/>
          </p:cNvSpPr>
          <p:nvPr>
            <p:ph type="subTitle" idx="1"/>
          </p:nvPr>
        </p:nvSpPr>
        <p:spPr>
          <a:xfrm flipH="1">
            <a:off x="1716167" y="3978700"/>
            <a:ext cx="3761200" cy="147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867"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r>
              <a:rPr lang="pt-BR" smtClean="0"/>
              <a:t>Clique para editar o estilo do subtítulo Mestre</a:t>
            </a:r>
            <a:endParaRPr/>
          </a:p>
        </p:txBody>
      </p:sp>
    </p:spTree>
    <p:extLst>
      <p:ext uri="{BB962C8B-B14F-4D97-AF65-F5344CB8AC3E}">
        <p14:creationId xmlns:p14="http://schemas.microsoft.com/office/powerpoint/2010/main" val="3810676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blipFill>
          <a:blip r:embed="rId2">
            <a:alphaModFix/>
          </a:blip>
          <a:stretch>
            <a:fillRect/>
          </a:stretch>
        </a:blipFill>
        <a:effectLst/>
      </p:bgPr>
    </p:bg>
    <p:spTree>
      <p:nvGrpSpPr>
        <p:cNvPr id="1" name="Shape 562"/>
        <p:cNvGrpSpPr/>
        <p:nvPr/>
      </p:nvGrpSpPr>
      <p:grpSpPr>
        <a:xfrm>
          <a:off x="0" y="0"/>
          <a:ext cx="0" cy="0"/>
          <a:chOff x="0" y="0"/>
          <a:chExt cx="0" cy="0"/>
        </a:xfrm>
      </p:grpSpPr>
      <p:sp>
        <p:nvSpPr>
          <p:cNvPr id="563" name="Google Shape;563;p26"/>
          <p:cNvSpPr/>
          <p:nvPr/>
        </p:nvSpPr>
        <p:spPr>
          <a:xfrm>
            <a:off x="1371112" y="-85086"/>
            <a:ext cx="1985464" cy="8453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4" name="Google Shape;564;p26"/>
          <p:cNvGrpSpPr/>
          <p:nvPr/>
        </p:nvGrpSpPr>
        <p:grpSpPr>
          <a:xfrm rot="2469396" flipH="1">
            <a:off x="6715669" y="5171261"/>
            <a:ext cx="409016" cy="635108"/>
            <a:chOff x="4452729" y="352000"/>
            <a:chExt cx="225596" cy="350302"/>
          </a:xfrm>
        </p:grpSpPr>
        <p:sp>
          <p:nvSpPr>
            <p:cNvPr id="565" name="Google Shape;565;p26"/>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6"/>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6"/>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8" name="Google Shape;568;p26"/>
          <p:cNvGrpSpPr/>
          <p:nvPr/>
        </p:nvGrpSpPr>
        <p:grpSpPr>
          <a:xfrm>
            <a:off x="960001" y="4415667"/>
            <a:ext cx="1628900" cy="1942611"/>
            <a:chOff x="2027450" y="3596675"/>
            <a:chExt cx="1221675" cy="1456958"/>
          </a:xfrm>
        </p:grpSpPr>
        <p:sp>
          <p:nvSpPr>
            <p:cNvPr id="569" name="Google Shape;569;p26"/>
            <p:cNvSpPr/>
            <p:nvPr/>
          </p:nvSpPr>
          <p:spPr>
            <a:xfrm>
              <a:off x="2283475" y="3989975"/>
              <a:ext cx="965650" cy="819875"/>
            </a:xfrm>
            <a:custGeom>
              <a:avLst/>
              <a:gdLst/>
              <a:ahLst/>
              <a:cxnLst/>
              <a:rect l="l" t="t" r="r" b="b"/>
              <a:pathLst>
                <a:path w="38626" h="32795" extrusionOk="0">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6"/>
            <p:cNvSpPr/>
            <p:nvPr/>
          </p:nvSpPr>
          <p:spPr>
            <a:xfrm>
              <a:off x="2285125" y="3636275"/>
              <a:ext cx="736400" cy="649400"/>
            </a:xfrm>
            <a:custGeom>
              <a:avLst/>
              <a:gdLst/>
              <a:ahLst/>
              <a:cxnLst/>
              <a:rect l="l" t="t" r="r" b="b"/>
              <a:pathLst>
                <a:path w="29456" h="25976" extrusionOk="0">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6"/>
            <p:cNvSpPr/>
            <p:nvPr/>
          </p:nvSpPr>
          <p:spPr>
            <a:xfrm>
              <a:off x="2360200" y="3596675"/>
              <a:ext cx="308575" cy="238200"/>
            </a:xfrm>
            <a:custGeom>
              <a:avLst/>
              <a:gdLst/>
              <a:ahLst/>
              <a:cxnLst/>
              <a:rect l="l" t="t" r="r" b="b"/>
              <a:pathLst>
                <a:path w="12343" h="9528" extrusionOk="0">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6"/>
            <p:cNvSpPr/>
            <p:nvPr/>
          </p:nvSpPr>
          <p:spPr>
            <a:xfrm>
              <a:off x="2027450" y="3887650"/>
              <a:ext cx="396975" cy="827775"/>
            </a:xfrm>
            <a:custGeom>
              <a:avLst/>
              <a:gdLst/>
              <a:ahLst/>
              <a:cxnLst/>
              <a:rect l="l" t="t" r="r" b="b"/>
              <a:pathLst>
                <a:path w="15879" h="33111" extrusionOk="0">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6"/>
            <p:cNvSpPr/>
            <p:nvPr/>
          </p:nvSpPr>
          <p:spPr>
            <a:xfrm>
              <a:off x="2279300" y="3631850"/>
              <a:ext cx="751400" cy="662025"/>
            </a:xfrm>
            <a:custGeom>
              <a:avLst/>
              <a:gdLst/>
              <a:ahLst/>
              <a:cxnLst/>
              <a:rect l="l" t="t" r="r" b="b"/>
              <a:pathLst>
                <a:path w="30056" h="26481" extrusionOk="0">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6"/>
            <p:cNvSpPr/>
            <p:nvPr/>
          </p:nvSpPr>
          <p:spPr>
            <a:xfrm rot="-2170665">
              <a:off x="2459901" y="4739872"/>
              <a:ext cx="198028" cy="282554"/>
            </a:xfrm>
            <a:custGeom>
              <a:avLst/>
              <a:gdLst/>
              <a:ahLst/>
              <a:cxnLst/>
              <a:rect l="l" t="t" r="r" b="b"/>
              <a:pathLst>
                <a:path w="7921" h="11302" extrusionOk="0">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6"/>
            <p:cNvSpPr/>
            <p:nvPr/>
          </p:nvSpPr>
          <p:spPr>
            <a:xfrm rot="-2170665">
              <a:off x="2524580" y="4800767"/>
              <a:ext cx="130977" cy="147627"/>
            </a:xfrm>
            <a:custGeom>
              <a:avLst/>
              <a:gdLst/>
              <a:ahLst/>
              <a:cxnLst/>
              <a:rect l="l" t="t" r="r" b="b"/>
              <a:pathLst>
                <a:path w="5239" h="5905" extrusionOk="0">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6"/>
            <p:cNvSpPr/>
            <p:nvPr/>
          </p:nvSpPr>
          <p:spPr>
            <a:xfrm>
              <a:off x="2752975" y="4231800"/>
              <a:ext cx="301900" cy="208850"/>
            </a:xfrm>
            <a:custGeom>
              <a:avLst/>
              <a:gdLst/>
              <a:ahLst/>
              <a:cxnLst/>
              <a:rect l="l" t="t" r="r" b="b"/>
              <a:pathLst>
                <a:path w="12076" h="8354" extrusionOk="0">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6"/>
            <p:cNvSpPr/>
            <p:nvPr/>
          </p:nvSpPr>
          <p:spPr>
            <a:xfrm>
              <a:off x="2740450" y="4232650"/>
              <a:ext cx="404425" cy="391250"/>
            </a:xfrm>
            <a:custGeom>
              <a:avLst/>
              <a:gdLst/>
              <a:ahLst/>
              <a:cxnLst/>
              <a:rect l="l" t="t" r="r" b="b"/>
              <a:pathLst>
                <a:path w="16177" h="15650" extrusionOk="0">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6"/>
            <p:cNvSpPr/>
            <p:nvPr/>
          </p:nvSpPr>
          <p:spPr>
            <a:xfrm>
              <a:off x="2599525" y="4201775"/>
              <a:ext cx="112600" cy="134600"/>
            </a:xfrm>
            <a:custGeom>
              <a:avLst/>
              <a:gdLst/>
              <a:ahLst/>
              <a:cxnLst/>
              <a:rect l="l" t="t" r="r" b="b"/>
              <a:pathLst>
                <a:path w="4504" h="5384" extrusionOk="0">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6"/>
            <p:cNvSpPr/>
            <p:nvPr/>
          </p:nvSpPr>
          <p:spPr>
            <a:xfrm>
              <a:off x="2898900" y="4022500"/>
              <a:ext cx="117625" cy="137600"/>
            </a:xfrm>
            <a:custGeom>
              <a:avLst/>
              <a:gdLst/>
              <a:ahLst/>
              <a:cxnLst/>
              <a:rect l="l" t="t" r="r" b="b"/>
              <a:pathLst>
                <a:path w="4705" h="5504" extrusionOk="0">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6"/>
            <p:cNvSpPr/>
            <p:nvPr/>
          </p:nvSpPr>
          <p:spPr>
            <a:xfrm>
              <a:off x="2582025" y="3974125"/>
              <a:ext cx="60050" cy="58025"/>
            </a:xfrm>
            <a:custGeom>
              <a:avLst/>
              <a:gdLst/>
              <a:ahLst/>
              <a:cxnLst/>
              <a:rect l="l" t="t" r="r" b="b"/>
              <a:pathLst>
                <a:path w="2402" h="2321" extrusionOk="0">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6"/>
            <p:cNvSpPr/>
            <p:nvPr/>
          </p:nvSpPr>
          <p:spPr>
            <a:xfrm>
              <a:off x="2747975" y="3894900"/>
              <a:ext cx="60050" cy="58025"/>
            </a:xfrm>
            <a:custGeom>
              <a:avLst/>
              <a:gdLst/>
              <a:ahLst/>
              <a:cxnLst/>
              <a:rect l="l" t="t" r="r" b="b"/>
              <a:pathLst>
                <a:path w="2402" h="2321" extrusionOk="0">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6"/>
            <p:cNvSpPr/>
            <p:nvPr/>
          </p:nvSpPr>
          <p:spPr>
            <a:xfrm>
              <a:off x="2808000" y="3907550"/>
              <a:ext cx="145150" cy="128150"/>
            </a:xfrm>
            <a:custGeom>
              <a:avLst/>
              <a:gdLst/>
              <a:ahLst/>
              <a:cxnLst/>
              <a:rect l="l" t="t" r="r" b="b"/>
              <a:pathLst>
                <a:path w="5806" h="5126" extrusionOk="0">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6"/>
            <p:cNvSpPr/>
            <p:nvPr/>
          </p:nvSpPr>
          <p:spPr>
            <a:xfrm>
              <a:off x="2512800" y="4045150"/>
              <a:ext cx="145125" cy="128300"/>
            </a:xfrm>
            <a:custGeom>
              <a:avLst/>
              <a:gdLst/>
              <a:ahLst/>
              <a:cxnLst/>
              <a:rect l="l" t="t" r="r" b="b"/>
              <a:pathLst>
                <a:path w="5805" h="5132" extrusionOk="0">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6"/>
            <p:cNvSpPr/>
            <p:nvPr/>
          </p:nvSpPr>
          <p:spPr>
            <a:xfrm>
              <a:off x="2692925" y="4006000"/>
              <a:ext cx="85925" cy="57825"/>
            </a:xfrm>
            <a:custGeom>
              <a:avLst/>
              <a:gdLst/>
              <a:ahLst/>
              <a:cxnLst/>
              <a:rect l="l" t="t" r="r" b="b"/>
              <a:pathLst>
                <a:path w="3437" h="2313" extrusionOk="0">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6"/>
            <p:cNvSpPr/>
            <p:nvPr/>
          </p:nvSpPr>
          <p:spPr>
            <a:xfrm>
              <a:off x="2657075" y="3954825"/>
              <a:ext cx="128450" cy="105225"/>
            </a:xfrm>
            <a:custGeom>
              <a:avLst/>
              <a:gdLst/>
              <a:ahLst/>
              <a:cxnLst/>
              <a:rect l="l" t="t" r="r" b="b"/>
              <a:pathLst>
                <a:path w="5138" h="4209" extrusionOk="0">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6" name="Google Shape;586;p26"/>
          <p:cNvSpPr/>
          <p:nvPr/>
        </p:nvSpPr>
        <p:spPr>
          <a:xfrm>
            <a:off x="9995399" y="4789700"/>
            <a:ext cx="2196509" cy="2068203"/>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6"/>
          <p:cNvSpPr/>
          <p:nvPr/>
        </p:nvSpPr>
        <p:spPr>
          <a:xfrm rot="10487565">
            <a:off x="-270209" y="-261913"/>
            <a:ext cx="2460396" cy="3461020"/>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6"/>
          <p:cNvSpPr/>
          <p:nvPr/>
        </p:nvSpPr>
        <p:spPr>
          <a:xfrm rot="3807589" flipH="1">
            <a:off x="1481481" y="882218"/>
            <a:ext cx="175860" cy="17591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6"/>
          <p:cNvSpPr/>
          <p:nvPr/>
        </p:nvSpPr>
        <p:spPr>
          <a:xfrm rot="3807589" flipH="1">
            <a:off x="1084862" y="750011"/>
            <a:ext cx="175860" cy="17591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6"/>
          <p:cNvSpPr/>
          <p:nvPr/>
        </p:nvSpPr>
        <p:spPr>
          <a:xfrm rot="3807582" flipH="1">
            <a:off x="10606834" y="6072684"/>
            <a:ext cx="215993" cy="2160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6"/>
          <p:cNvSpPr txBox="1">
            <a:spLocks noGrp="1"/>
          </p:cNvSpPr>
          <p:nvPr>
            <p:ph type="ctrTitle"/>
          </p:nvPr>
        </p:nvSpPr>
        <p:spPr>
          <a:xfrm flipH="1">
            <a:off x="7098533" y="3363433"/>
            <a:ext cx="22460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4400"/>
            </a:lvl1pPr>
            <a:lvl2pPr lvl="1" algn="r" rtl="0">
              <a:spcBef>
                <a:spcPts val="0"/>
              </a:spcBef>
              <a:spcAft>
                <a:spcPts val="0"/>
              </a:spcAft>
              <a:buClr>
                <a:schemeClr val="dk2"/>
              </a:buClr>
              <a:buSzPts val="1800"/>
              <a:buNone/>
              <a:defRPr sz="2400">
                <a:solidFill>
                  <a:schemeClr val="dk2"/>
                </a:solidFill>
              </a:defRPr>
            </a:lvl2pPr>
            <a:lvl3pPr lvl="2" algn="r" rtl="0">
              <a:spcBef>
                <a:spcPts val="0"/>
              </a:spcBef>
              <a:spcAft>
                <a:spcPts val="0"/>
              </a:spcAft>
              <a:buClr>
                <a:schemeClr val="dk2"/>
              </a:buClr>
              <a:buSzPts val="1800"/>
              <a:buNone/>
              <a:defRPr sz="2400">
                <a:solidFill>
                  <a:schemeClr val="dk2"/>
                </a:solidFill>
              </a:defRPr>
            </a:lvl3pPr>
            <a:lvl4pPr lvl="3" algn="r" rtl="0">
              <a:spcBef>
                <a:spcPts val="0"/>
              </a:spcBef>
              <a:spcAft>
                <a:spcPts val="0"/>
              </a:spcAft>
              <a:buClr>
                <a:schemeClr val="dk2"/>
              </a:buClr>
              <a:buSzPts val="1800"/>
              <a:buNone/>
              <a:defRPr sz="2400">
                <a:solidFill>
                  <a:schemeClr val="dk2"/>
                </a:solidFill>
              </a:defRPr>
            </a:lvl4pPr>
            <a:lvl5pPr lvl="4" algn="r" rtl="0">
              <a:spcBef>
                <a:spcPts val="0"/>
              </a:spcBef>
              <a:spcAft>
                <a:spcPts val="0"/>
              </a:spcAft>
              <a:buClr>
                <a:schemeClr val="dk2"/>
              </a:buClr>
              <a:buSzPts val="1800"/>
              <a:buNone/>
              <a:defRPr sz="2400">
                <a:solidFill>
                  <a:schemeClr val="dk2"/>
                </a:solidFill>
              </a:defRPr>
            </a:lvl5pPr>
            <a:lvl6pPr lvl="5" algn="r" rtl="0">
              <a:spcBef>
                <a:spcPts val="0"/>
              </a:spcBef>
              <a:spcAft>
                <a:spcPts val="0"/>
              </a:spcAft>
              <a:buClr>
                <a:schemeClr val="dk2"/>
              </a:buClr>
              <a:buSzPts val="1800"/>
              <a:buNone/>
              <a:defRPr sz="2400">
                <a:solidFill>
                  <a:schemeClr val="dk2"/>
                </a:solidFill>
              </a:defRPr>
            </a:lvl6pPr>
            <a:lvl7pPr lvl="6" algn="r" rtl="0">
              <a:spcBef>
                <a:spcPts val="0"/>
              </a:spcBef>
              <a:spcAft>
                <a:spcPts val="0"/>
              </a:spcAft>
              <a:buClr>
                <a:schemeClr val="dk2"/>
              </a:buClr>
              <a:buSzPts val="1800"/>
              <a:buNone/>
              <a:defRPr sz="2400">
                <a:solidFill>
                  <a:schemeClr val="dk2"/>
                </a:solidFill>
              </a:defRPr>
            </a:lvl7pPr>
            <a:lvl8pPr lvl="7" algn="r" rtl="0">
              <a:spcBef>
                <a:spcPts val="0"/>
              </a:spcBef>
              <a:spcAft>
                <a:spcPts val="0"/>
              </a:spcAft>
              <a:buClr>
                <a:schemeClr val="dk2"/>
              </a:buClr>
              <a:buSzPts val="1800"/>
              <a:buNone/>
              <a:defRPr sz="2400">
                <a:solidFill>
                  <a:schemeClr val="dk2"/>
                </a:solidFill>
              </a:defRPr>
            </a:lvl8pPr>
            <a:lvl9pPr lvl="8" algn="r" rtl="0">
              <a:spcBef>
                <a:spcPts val="0"/>
              </a:spcBef>
              <a:spcAft>
                <a:spcPts val="0"/>
              </a:spcAft>
              <a:buClr>
                <a:schemeClr val="dk2"/>
              </a:buClr>
              <a:buSzPts val="1800"/>
              <a:buNone/>
              <a:defRPr sz="2400">
                <a:solidFill>
                  <a:schemeClr val="dk2"/>
                </a:solidFill>
              </a:defRPr>
            </a:lvl9pPr>
          </a:lstStyle>
          <a:p>
            <a:r>
              <a:rPr lang="pt-BR" smtClean="0"/>
              <a:t>Clique para editar o título mestre</a:t>
            </a:r>
            <a:endParaRPr/>
          </a:p>
        </p:txBody>
      </p:sp>
      <p:sp>
        <p:nvSpPr>
          <p:cNvPr id="592" name="Google Shape;592;p26"/>
          <p:cNvSpPr txBox="1">
            <a:spLocks noGrp="1"/>
          </p:cNvSpPr>
          <p:nvPr>
            <p:ph type="subTitle" idx="1"/>
          </p:nvPr>
        </p:nvSpPr>
        <p:spPr>
          <a:xfrm flipH="1">
            <a:off x="7098533" y="3978700"/>
            <a:ext cx="3761200" cy="147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867"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r>
              <a:rPr lang="pt-BR" smtClean="0"/>
              <a:t>Clique para editar o estilo do subtítulo Mestre</a:t>
            </a:r>
            <a:endParaRPr/>
          </a:p>
        </p:txBody>
      </p:sp>
    </p:spTree>
    <p:extLst>
      <p:ext uri="{BB962C8B-B14F-4D97-AF65-F5344CB8AC3E}">
        <p14:creationId xmlns:p14="http://schemas.microsoft.com/office/powerpoint/2010/main" val="3126831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960100" y="593367"/>
            <a:ext cx="102720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595" name="Google Shape;595;p27"/>
          <p:cNvSpPr txBox="1">
            <a:spLocks noGrp="1"/>
          </p:cNvSpPr>
          <p:nvPr>
            <p:ph type="subTitle" idx="1"/>
          </p:nvPr>
        </p:nvSpPr>
        <p:spPr>
          <a:xfrm flipH="1">
            <a:off x="959967" y="3508833"/>
            <a:ext cx="2689600" cy="173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596" name="Google Shape;596;p27"/>
          <p:cNvSpPr txBox="1">
            <a:spLocks noGrp="1"/>
          </p:cNvSpPr>
          <p:nvPr>
            <p:ph type="subTitle" idx="2"/>
          </p:nvPr>
        </p:nvSpPr>
        <p:spPr>
          <a:xfrm flipH="1">
            <a:off x="8489100" y="2020133"/>
            <a:ext cx="2858000" cy="77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000"/>
              <a:buNone/>
              <a:defRPr sz="1867" b="0"/>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r>
              <a:rPr lang="pt-BR" smtClean="0"/>
              <a:t>Clique para editar o estilo do subtítulo Mestre</a:t>
            </a:r>
            <a:endParaRPr/>
          </a:p>
        </p:txBody>
      </p:sp>
      <p:sp>
        <p:nvSpPr>
          <p:cNvPr id="597" name="Google Shape;597;p27"/>
          <p:cNvSpPr txBox="1">
            <a:spLocks noGrp="1"/>
          </p:cNvSpPr>
          <p:nvPr>
            <p:ph type="title" idx="3"/>
          </p:nvPr>
        </p:nvSpPr>
        <p:spPr>
          <a:xfrm>
            <a:off x="1075100" y="2994033"/>
            <a:ext cx="2273200" cy="562000"/>
          </a:xfrm>
          <a:prstGeom prst="rect">
            <a:avLst/>
          </a:prstGeom>
          <a:noFill/>
          <a:ln>
            <a:noFill/>
          </a:ln>
        </p:spPr>
        <p:txBody>
          <a:bodyPr spcFirstLastPara="1" wrap="square" lIns="0" tIns="0" rIns="0" bIns="0" anchor="ctr" anchorCtr="0">
            <a:normAutofit/>
          </a:bodyPr>
          <a:lstStyle>
            <a:lvl1pPr lvl="0" rtl="0">
              <a:spcBef>
                <a:spcPts val="0"/>
              </a:spcBef>
              <a:spcAft>
                <a:spcPts val="0"/>
              </a:spcAft>
              <a:buSzPts val="1400"/>
              <a:buNone/>
              <a:defRPr sz="2933" i="0"/>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r>
              <a:rPr lang="pt-BR" smtClean="0"/>
              <a:t>Clique para editar o título mestre</a:t>
            </a:r>
            <a:endParaRPr/>
          </a:p>
        </p:txBody>
      </p:sp>
      <p:sp>
        <p:nvSpPr>
          <p:cNvPr id="598" name="Google Shape;598;p27"/>
          <p:cNvSpPr txBox="1">
            <a:spLocks noGrp="1"/>
          </p:cNvSpPr>
          <p:nvPr>
            <p:ph type="title" idx="4"/>
          </p:nvPr>
        </p:nvSpPr>
        <p:spPr>
          <a:xfrm>
            <a:off x="8872467" y="2991400"/>
            <a:ext cx="2382000" cy="562000"/>
          </a:xfrm>
          <a:prstGeom prst="rect">
            <a:avLst/>
          </a:prstGeom>
          <a:noFill/>
          <a:ln>
            <a:noFill/>
          </a:ln>
        </p:spPr>
        <p:txBody>
          <a:bodyPr spcFirstLastPara="1" wrap="square" lIns="0" tIns="0" rIns="0" bIns="0" anchor="ctr" anchorCtr="0">
            <a:normAutofit/>
          </a:bodyPr>
          <a:lstStyle>
            <a:lvl1pPr lvl="0" algn="r" rtl="0">
              <a:spcBef>
                <a:spcPts val="0"/>
              </a:spcBef>
              <a:spcAft>
                <a:spcPts val="0"/>
              </a:spcAft>
              <a:buSzPts val="1400"/>
              <a:buNone/>
              <a:defRPr sz="2933"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r>
              <a:rPr lang="pt-BR" smtClean="0"/>
              <a:t>Clique para editar o título mestre</a:t>
            </a:r>
            <a:endParaRPr/>
          </a:p>
        </p:txBody>
      </p:sp>
      <p:sp>
        <p:nvSpPr>
          <p:cNvPr id="599" name="Google Shape;599;p27"/>
          <p:cNvSpPr/>
          <p:nvPr/>
        </p:nvSpPr>
        <p:spPr>
          <a:xfrm rot="-5400000">
            <a:off x="-670555" y="4679181"/>
            <a:ext cx="1985464" cy="8453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27"/>
          <p:cNvSpPr/>
          <p:nvPr/>
        </p:nvSpPr>
        <p:spPr>
          <a:xfrm rot="5400000">
            <a:off x="10264813" y="-1895049"/>
            <a:ext cx="1685787" cy="4699368"/>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27"/>
          <p:cNvSpPr/>
          <p:nvPr/>
        </p:nvSpPr>
        <p:spPr>
          <a:xfrm rot="-2567227">
            <a:off x="-582408" y="5339817"/>
            <a:ext cx="1425507" cy="2040371"/>
          </a:xfrm>
          <a:custGeom>
            <a:avLst/>
            <a:gdLst/>
            <a:ahLst/>
            <a:cxnLst/>
            <a:rect l="l" t="t" r="r" b="b"/>
            <a:pathLst>
              <a:path w="42770" h="61218" extrusionOk="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27"/>
          <p:cNvSpPr/>
          <p:nvPr/>
        </p:nvSpPr>
        <p:spPr>
          <a:xfrm rot="2469417" flipH="1">
            <a:off x="11587347" y="340426"/>
            <a:ext cx="402203" cy="402335"/>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27"/>
          <p:cNvSpPr/>
          <p:nvPr/>
        </p:nvSpPr>
        <p:spPr>
          <a:xfrm rot="2469375" flipH="1">
            <a:off x="546679" y="4163454"/>
            <a:ext cx="235976" cy="2360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162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Only title 1">
    <p:bg>
      <p:bgPr>
        <a:blipFill>
          <a:blip r:embed="rId2">
            <a:alphaModFix/>
          </a:blip>
          <a:stretch>
            <a:fillRect/>
          </a:stretch>
        </a:blipFill>
        <a:effectLst/>
      </p:bgPr>
    </p:bg>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831200" y="593367"/>
            <a:ext cx="1040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606" name="Google Shape;606;p28"/>
          <p:cNvSpPr/>
          <p:nvPr/>
        </p:nvSpPr>
        <p:spPr>
          <a:xfrm rot="5400000">
            <a:off x="9288307" y="3896699"/>
            <a:ext cx="869860" cy="53574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28"/>
          <p:cNvSpPr/>
          <p:nvPr/>
        </p:nvSpPr>
        <p:spPr>
          <a:xfrm rot="-5400000">
            <a:off x="-670555" y="5594947"/>
            <a:ext cx="1985464" cy="84535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28"/>
          <p:cNvSpPr/>
          <p:nvPr/>
        </p:nvSpPr>
        <p:spPr>
          <a:xfrm rot="2469294" flipH="1">
            <a:off x="421486" y="5001778"/>
            <a:ext cx="156495" cy="15654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28"/>
          <p:cNvSpPr/>
          <p:nvPr/>
        </p:nvSpPr>
        <p:spPr>
          <a:xfrm rot="2469228" flipH="1">
            <a:off x="548549" y="4801281"/>
            <a:ext cx="119363" cy="11940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28"/>
          <p:cNvSpPr/>
          <p:nvPr/>
        </p:nvSpPr>
        <p:spPr>
          <a:xfrm rot="2469331" flipH="1">
            <a:off x="8284209" y="6093625"/>
            <a:ext cx="304240" cy="3043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1" name="Google Shape;611;p28"/>
          <p:cNvGrpSpPr/>
          <p:nvPr/>
        </p:nvGrpSpPr>
        <p:grpSpPr>
          <a:xfrm rot="5770333" flipH="1">
            <a:off x="11018653" y="513314"/>
            <a:ext cx="409016" cy="635117"/>
            <a:chOff x="4452729" y="352000"/>
            <a:chExt cx="225596" cy="350302"/>
          </a:xfrm>
        </p:grpSpPr>
        <p:sp>
          <p:nvSpPr>
            <p:cNvPr id="612" name="Google Shape;612;p2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1100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615"/>
        <p:cNvGrpSpPr/>
        <p:nvPr/>
      </p:nvGrpSpPr>
      <p:grpSpPr>
        <a:xfrm>
          <a:off x="0" y="0"/>
          <a:ext cx="0" cy="0"/>
          <a:chOff x="0" y="0"/>
          <a:chExt cx="0" cy="0"/>
        </a:xfrm>
      </p:grpSpPr>
      <p:sp>
        <p:nvSpPr>
          <p:cNvPr id="616" name="Google Shape;616;p29"/>
          <p:cNvSpPr txBox="1">
            <a:spLocks noGrp="1"/>
          </p:cNvSpPr>
          <p:nvPr>
            <p:ph type="ctrTitle"/>
          </p:nvPr>
        </p:nvSpPr>
        <p:spPr>
          <a:xfrm flipH="1">
            <a:off x="5996000" y="1382844"/>
            <a:ext cx="42972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8000"/>
            </a:lvl1pPr>
            <a:lvl2pPr lvl="1" rtl="0">
              <a:spcBef>
                <a:spcPts val="0"/>
              </a:spcBef>
              <a:spcAft>
                <a:spcPts val="0"/>
              </a:spcAft>
              <a:buClr>
                <a:schemeClr val="dk2"/>
              </a:buClr>
              <a:buSzPts val="1800"/>
              <a:buNone/>
              <a:defRPr sz="2400">
                <a:solidFill>
                  <a:schemeClr val="dk2"/>
                </a:solidFill>
              </a:defRPr>
            </a:lvl2pPr>
            <a:lvl3pPr lvl="2" rtl="0">
              <a:spcBef>
                <a:spcPts val="0"/>
              </a:spcBef>
              <a:spcAft>
                <a:spcPts val="0"/>
              </a:spcAft>
              <a:buClr>
                <a:schemeClr val="dk2"/>
              </a:buClr>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r>
              <a:rPr lang="pt-BR" smtClean="0"/>
              <a:t>Clique para editar o título mestre</a:t>
            </a:r>
            <a:endParaRPr/>
          </a:p>
        </p:txBody>
      </p:sp>
      <p:sp>
        <p:nvSpPr>
          <p:cNvPr id="617" name="Google Shape;617;p29"/>
          <p:cNvSpPr txBox="1">
            <a:spLocks noGrp="1"/>
          </p:cNvSpPr>
          <p:nvPr>
            <p:ph type="subTitle" idx="1"/>
          </p:nvPr>
        </p:nvSpPr>
        <p:spPr>
          <a:xfrm>
            <a:off x="5996000" y="2180033"/>
            <a:ext cx="6092800" cy="8884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r>
              <a:rPr lang="pt-BR" smtClean="0"/>
              <a:t>Clique para editar o estilo do subtítulo Mestre</a:t>
            </a:r>
            <a:endParaRPr/>
          </a:p>
        </p:txBody>
      </p:sp>
      <p:sp>
        <p:nvSpPr>
          <p:cNvPr id="618" name="Google Shape;618;p29"/>
          <p:cNvSpPr/>
          <p:nvPr/>
        </p:nvSpPr>
        <p:spPr>
          <a:xfrm rot="5400000">
            <a:off x="1866341" y="3744332"/>
            <a:ext cx="869860" cy="53574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9" name="Google Shape;619;p29"/>
          <p:cNvGrpSpPr/>
          <p:nvPr/>
        </p:nvGrpSpPr>
        <p:grpSpPr>
          <a:xfrm rot="2469396" flipH="1">
            <a:off x="4147269" y="5668794"/>
            <a:ext cx="409016" cy="635108"/>
            <a:chOff x="4452729" y="352000"/>
            <a:chExt cx="225596" cy="350302"/>
          </a:xfrm>
        </p:grpSpPr>
        <p:sp>
          <p:nvSpPr>
            <p:cNvPr id="620" name="Google Shape;620;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29"/>
          <p:cNvGrpSpPr/>
          <p:nvPr/>
        </p:nvGrpSpPr>
        <p:grpSpPr>
          <a:xfrm rot="-2370207" flipH="1">
            <a:off x="10522734" y="474996"/>
            <a:ext cx="409020" cy="635125"/>
            <a:chOff x="4452729" y="352000"/>
            <a:chExt cx="225596" cy="350302"/>
          </a:xfrm>
        </p:grpSpPr>
        <p:sp>
          <p:nvSpPr>
            <p:cNvPr id="624" name="Google Shape;624;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7" name="Google Shape;627;p29"/>
          <p:cNvSpPr txBox="1"/>
          <p:nvPr/>
        </p:nvSpPr>
        <p:spPr>
          <a:xfrm>
            <a:off x="5996000" y="4318945"/>
            <a:ext cx="4661200" cy="888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600">
                <a:solidFill>
                  <a:schemeClr val="dk2"/>
                </a:solidFill>
                <a:latin typeface="Questrial"/>
                <a:ea typeface="Questrial"/>
                <a:cs typeface="Questrial"/>
                <a:sym typeface="Questrial"/>
              </a:rPr>
              <a:t>CREDITS: This presentation template was created by </a:t>
            </a:r>
            <a:r>
              <a:rPr lang="en" sz="1600" b="1">
                <a:solidFill>
                  <a:schemeClr val="dk2"/>
                </a:solidFill>
                <a:uFill>
                  <a:noFill/>
                </a:uFill>
                <a:latin typeface="Questrial"/>
                <a:ea typeface="Questrial"/>
                <a:cs typeface="Questrial"/>
                <a:sym typeface="Quest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a:solidFill>
                  <a:schemeClr val="dk2"/>
                </a:solidFill>
                <a:latin typeface="Questrial"/>
                <a:ea typeface="Questrial"/>
                <a:cs typeface="Questrial"/>
                <a:sym typeface="Questrial"/>
              </a:rPr>
              <a:t>, including icon by </a:t>
            </a:r>
            <a:r>
              <a:rPr lang="en" sz="1600" b="1">
                <a:solidFill>
                  <a:schemeClr val="dk2"/>
                </a:solidFill>
                <a:uFill>
                  <a:noFill/>
                </a:uFill>
                <a:latin typeface="Questrial"/>
                <a:ea typeface="Questrial"/>
                <a:cs typeface="Questrial"/>
                <a:sym typeface="Quest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a:solidFill>
                  <a:schemeClr val="dk2"/>
                </a:solidFill>
                <a:latin typeface="Questrial"/>
                <a:ea typeface="Questrial"/>
                <a:cs typeface="Questrial"/>
                <a:sym typeface="Questrial"/>
              </a:rPr>
              <a:t>, and infographics &amp; images from </a:t>
            </a:r>
            <a:r>
              <a:rPr lang="en" sz="1600" b="1">
                <a:solidFill>
                  <a:schemeClr val="dk2"/>
                </a:solidFill>
                <a:uFill>
                  <a:noFill/>
                </a:uFill>
                <a:latin typeface="Questrial"/>
                <a:ea typeface="Questrial"/>
                <a:cs typeface="Questrial"/>
                <a:sym typeface="Quest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600" b="1">
              <a:solidFill>
                <a:schemeClr val="dk2"/>
              </a:solidFill>
              <a:latin typeface="Questrial"/>
              <a:ea typeface="Questrial"/>
              <a:cs typeface="Questrial"/>
              <a:sym typeface="Questrial"/>
            </a:endParaRPr>
          </a:p>
        </p:txBody>
      </p:sp>
    </p:spTree>
    <p:extLst>
      <p:ext uri="{BB962C8B-B14F-4D97-AF65-F5344CB8AC3E}">
        <p14:creationId xmlns:p14="http://schemas.microsoft.com/office/powerpoint/2010/main" val="1078440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628"/>
        <p:cNvGrpSpPr/>
        <p:nvPr/>
      </p:nvGrpSpPr>
      <p:grpSpPr>
        <a:xfrm>
          <a:off x="0" y="0"/>
          <a:ext cx="0" cy="0"/>
          <a:chOff x="0" y="0"/>
          <a:chExt cx="0" cy="0"/>
        </a:xfrm>
      </p:grpSpPr>
    </p:spTree>
    <p:extLst>
      <p:ext uri="{BB962C8B-B14F-4D97-AF65-F5344CB8AC3E}">
        <p14:creationId xmlns:p14="http://schemas.microsoft.com/office/powerpoint/2010/main" val="347748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
          <p:cNvSpPr/>
          <p:nvPr/>
        </p:nvSpPr>
        <p:spPr>
          <a:xfrm rot="7028957">
            <a:off x="11607765" y="6146378"/>
            <a:ext cx="418624" cy="484489"/>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4"/>
          <p:cNvSpPr txBox="1">
            <a:spLocks noGrp="1"/>
          </p:cNvSpPr>
          <p:nvPr>
            <p:ph type="title"/>
          </p:nvPr>
        </p:nvSpPr>
        <p:spPr>
          <a:xfrm>
            <a:off x="831200" y="593367"/>
            <a:ext cx="1040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42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pt-BR" smtClean="0"/>
              <a:t>Clique para editar o título mestre</a:t>
            </a:r>
            <a:endParaRPr/>
          </a:p>
        </p:txBody>
      </p:sp>
      <p:sp>
        <p:nvSpPr>
          <p:cNvPr id="96" name="Google Shape;96;p4"/>
          <p:cNvSpPr txBox="1">
            <a:spLocks noGrp="1"/>
          </p:cNvSpPr>
          <p:nvPr>
            <p:ph type="body" idx="1"/>
          </p:nvPr>
        </p:nvSpPr>
        <p:spPr>
          <a:xfrm>
            <a:off x="822000" y="1596400"/>
            <a:ext cx="10603600" cy="4555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40256">
              <a:lnSpc>
                <a:spcPct val="100000"/>
              </a:lnSpc>
              <a:spcBef>
                <a:spcPts val="0"/>
              </a:spcBef>
              <a:spcAft>
                <a:spcPts val="0"/>
              </a:spcAft>
              <a:buSzPts val="1600"/>
              <a:buChar char="○"/>
              <a:defRPr sz="1600"/>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pPr lvl="0"/>
            <a:r>
              <a:rPr lang="pt-BR" smtClean="0"/>
              <a:t>Editar estilos de texto Mestre</a:t>
            </a:r>
          </a:p>
        </p:txBody>
      </p:sp>
      <p:sp>
        <p:nvSpPr>
          <p:cNvPr id="97" name="Google Shape;97;p4"/>
          <p:cNvSpPr/>
          <p:nvPr/>
        </p:nvSpPr>
        <p:spPr>
          <a:xfrm rot="-5400000">
            <a:off x="9610604" y="79900"/>
            <a:ext cx="2659057" cy="2503731"/>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4"/>
          <p:cNvGrpSpPr/>
          <p:nvPr/>
        </p:nvGrpSpPr>
        <p:grpSpPr>
          <a:xfrm>
            <a:off x="9407226" y="480641"/>
            <a:ext cx="979889" cy="1078461"/>
            <a:chOff x="5571650" y="2059975"/>
            <a:chExt cx="445350" cy="490150"/>
          </a:xfrm>
        </p:grpSpPr>
        <p:sp>
          <p:nvSpPr>
            <p:cNvPr id="99" name="Google Shape;99;p4"/>
            <p:cNvSpPr/>
            <p:nvPr/>
          </p:nvSpPr>
          <p:spPr>
            <a:xfrm>
              <a:off x="5571650" y="2059975"/>
              <a:ext cx="445350" cy="490150"/>
            </a:xfrm>
            <a:custGeom>
              <a:avLst/>
              <a:gdLst/>
              <a:ahLst/>
              <a:cxnLst/>
              <a:rect l="l" t="t" r="r" b="b"/>
              <a:pathLst>
                <a:path w="17814" h="19606" extrusionOk="0">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5866850" y="2180325"/>
              <a:ext cx="109275" cy="162675"/>
            </a:xfrm>
            <a:custGeom>
              <a:avLst/>
              <a:gdLst/>
              <a:ahLst/>
              <a:cxnLst/>
              <a:rect l="l" t="t" r="r" b="b"/>
              <a:pathLst>
                <a:path w="4371" h="6507" extrusionOk="0">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5726050" y="2125875"/>
              <a:ext cx="170025" cy="405575"/>
            </a:xfrm>
            <a:custGeom>
              <a:avLst/>
              <a:gdLst/>
              <a:ahLst/>
              <a:cxnLst/>
              <a:rect l="l" t="t" r="r" b="b"/>
              <a:pathLst>
                <a:path w="6801" h="16223" extrusionOk="0">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5587500" y="2280575"/>
              <a:ext cx="130950" cy="178325"/>
            </a:xfrm>
            <a:custGeom>
              <a:avLst/>
              <a:gdLst/>
              <a:ahLst/>
              <a:cxnLst/>
              <a:rect l="l" t="t" r="r" b="b"/>
              <a:pathLst>
                <a:path w="5238" h="7133" extrusionOk="0">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808475" y="2290425"/>
              <a:ext cx="33400" cy="33375"/>
            </a:xfrm>
            <a:custGeom>
              <a:avLst/>
              <a:gdLst/>
              <a:ahLst/>
              <a:cxnLst/>
              <a:rect l="l" t="t" r="r" b="b"/>
              <a:pathLst>
                <a:path w="1336" h="1335" extrusionOk="0">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5604180" y="2176896"/>
              <a:ext cx="20961" cy="22000"/>
            </a:xfrm>
            <a:custGeom>
              <a:avLst/>
              <a:gdLst/>
              <a:ahLst/>
              <a:cxnLst/>
              <a:rect l="l" t="t" r="r" b="b"/>
              <a:pathLst>
                <a:path w="768" h="806" extrusionOk="0">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5691567" y="2181564"/>
              <a:ext cx="21889" cy="21863"/>
            </a:xfrm>
            <a:custGeom>
              <a:avLst/>
              <a:gdLst/>
              <a:ahLst/>
              <a:cxnLst/>
              <a:rect l="l" t="t" r="r" b="b"/>
              <a:pathLst>
                <a:path w="802" h="801" extrusionOk="0">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633300" y="2210140"/>
              <a:ext cx="49208" cy="23337"/>
            </a:xfrm>
            <a:custGeom>
              <a:avLst/>
              <a:gdLst/>
              <a:ahLst/>
              <a:cxnLst/>
              <a:rect l="l" t="t" r="r" b="b"/>
              <a:pathLst>
                <a:path w="1803" h="855" extrusionOk="0">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4"/>
          <p:cNvSpPr/>
          <p:nvPr/>
        </p:nvSpPr>
        <p:spPr>
          <a:xfrm>
            <a:off x="11506000" y="2786600"/>
            <a:ext cx="389200" cy="376067"/>
          </a:xfrm>
          <a:custGeom>
            <a:avLst/>
            <a:gdLst/>
            <a:ahLst/>
            <a:cxnLst/>
            <a:rect l="l" t="t" r="r" b="b"/>
            <a:pathLst>
              <a:path w="11676" h="11282" extrusionOk="0">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8516401" y="269434"/>
            <a:ext cx="815300" cy="450567"/>
          </a:xfrm>
          <a:custGeom>
            <a:avLst/>
            <a:gdLst/>
            <a:ahLst/>
            <a:cxnLst/>
            <a:rect l="l" t="t" r="r" b="b"/>
            <a:pathLst>
              <a:path w="24459" h="13517" extrusionOk="0">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468130" y="6379459"/>
            <a:ext cx="286855" cy="25292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279267" y="6176262"/>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9017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29"/>
        <p:cNvGrpSpPr/>
        <p:nvPr/>
      </p:nvGrpSpPr>
      <p:grpSpPr>
        <a:xfrm>
          <a:off x="0" y="0"/>
          <a:ext cx="0" cy="0"/>
          <a:chOff x="0" y="0"/>
          <a:chExt cx="0" cy="0"/>
        </a:xfrm>
      </p:grpSpPr>
    </p:spTree>
    <p:extLst>
      <p:ext uri="{BB962C8B-B14F-4D97-AF65-F5344CB8AC3E}">
        <p14:creationId xmlns:p14="http://schemas.microsoft.com/office/powerpoint/2010/main" val="3975059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30"/>
        <p:cNvGrpSpPr/>
        <p:nvPr/>
      </p:nvGrpSpPr>
      <p:grpSpPr>
        <a:xfrm>
          <a:off x="0" y="0"/>
          <a:ext cx="0" cy="0"/>
          <a:chOff x="0" y="0"/>
          <a:chExt cx="0" cy="0"/>
        </a:xfrm>
      </p:grpSpPr>
    </p:spTree>
    <p:extLst>
      <p:ext uri="{BB962C8B-B14F-4D97-AF65-F5344CB8AC3E}">
        <p14:creationId xmlns:p14="http://schemas.microsoft.com/office/powerpoint/2010/main" val="1239350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634"/>
        <p:cNvGrpSpPr/>
        <p:nvPr/>
      </p:nvGrpSpPr>
      <p:grpSpPr>
        <a:xfrm>
          <a:off x="0" y="0"/>
          <a:ext cx="0" cy="0"/>
          <a:chOff x="0" y="0"/>
          <a:chExt cx="0" cy="0"/>
        </a:xfrm>
      </p:grpSpPr>
    </p:spTree>
    <p:extLst>
      <p:ext uri="{BB962C8B-B14F-4D97-AF65-F5344CB8AC3E}">
        <p14:creationId xmlns:p14="http://schemas.microsoft.com/office/powerpoint/2010/main" val="16023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5"/>
          <p:cNvSpPr/>
          <p:nvPr/>
        </p:nvSpPr>
        <p:spPr>
          <a:xfrm rot="-5400000">
            <a:off x="9466334" y="4132310"/>
            <a:ext cx="2658983" cy="2792369"/>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txBox="1">
            <a:spLocks noGrp="1"/>
          </p:cNvSpPr>
          <p:nvPr>
            <p:ph type="title"/>
          </p:nvPr>
        </p:nvSpPr>
        <p:spPr>
          <a:xfrm>
            <a:off x="2512733" y="3677667"/>
            <a:ext cx="3376800" cy="625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933" b="1">
                <a:solidFill>
                  <a:schemeClr val="accent1"/>
                </a:solidFill>
              </a:defRPr>
            </a:lvl1pPr>
            <a:lvl2pPr lvl="1" algn="ctr" rtl="0">
              <a:spcBef>
                <a:spcPts val="0"/>
              </a:spcBef>
              <a:spcAft>
                <a:spcPts val="0"/>
              </a:spcAft>
              <a:buClr>
                <a:schemeClr val="accent3"/>
              </a:buClr>
              <a:buSzPts val="1800"/>
              <a:buNone/>
              <a:defRPr sz="2400">
                <a:solidFill>
                  <a:schemeClr val="accent3"/>
                </a:solidFill>
              </a:defRPr>
            </a:lvl2pPr>
            <a:lvl3pPr lvl="2" algn="ctr" rtl="0">
              <a:spcBef>
                <a:spcPts val="0"/>
              </a:spcBef>
              <a:spcAft>
                <a:spcPts val="0"/>
              </a:spcAft>
              <a:buClr>
                <a:schemeClr val="accent3"/>
              </a:buClr>
              <a:buSzPts val="1800"/>
              <a:buNone/>
              <a:defRPr sz="2400">
                <a:solidFill>
                  <a:schemeClr val="accent3"/>
                </a:solidFill>
              </a:defRPr>
            </a:lvl3pPr>
            <a:lvl4pPr lvl="3" algn="ctr" rtl="0">
              <a:spcBef>
                <a:spcPts val="0"/>
              </a:spcBef>
              <a:spcAft>
                <a:spcPts val="0"/>
              </a:spcAft>
              <a:buClr>
                <a:schemeClr val="accent3"/>
              </a:buClr>
              <a:buSzPts val="1800"/>
              <a:buNone/>
              <a:defRPr sz="2400">
                <a:solidFill>
                  <a:schemeClr val="accent3"/>
                </a:solidFill>
              </a:defRPr>
            </a:lvl4pPr>
            <a:lvl5pPr lvl="4" algn="ctr" rtl="0">
              <a:spcBef>
                <a:spcPts val="0"/>
              </a:spcBef>
              <a:spcAft>
                <a:spcPts val="0"/>
              </a:spcAft>
              <a:buClr>
                <a:schemeClr val="accent3"/>
              </a:buClr>
              <a:buSzPts val="1800"/>
              <a:buNone/>
              <a:defRPr sz="2400">
                <a:solidFill>
                  <a:schemeClr val="accent3"/>
                </a:solidFill>
              </a:defRPr>
            </a:lvl5pPr>
            <a:lvl6pPr lvl="5" algn="ctr" rtl="0">
              <a:spcBef>
                <a:spcPts val="0"/>
              </a:spcBef>
              <a:spcAft>
                <a:spcPts val="0"/>
              </a:spcAft>
              <a:buClr>
                <a:schemeClr val="accent3"/>
              </a:buClr>
              <a:buSzPts val="1800"/>
              <a:buNone/>
              <a:defRPr sz="2400">
                <a:solidFill>
                  <a:schemeClr val="accent3"/>
                </a:solidFill>
              </a:defRPr>
            </a:lvl6pPr>
            <a:lvl7pPr lvl="6" algn="ctr" rtl="0">
              <a:spcBef>
                <a:spcPts val="0"/>
              </a:spcBef>
              <a:spcAft>
                <a:spcPts val="0"/>
              </a:spcAft>
              <a:buClr>
                <a:schemeClr val="accent3"/>
              </a:buClr>
              <a:buSzPts val="1800"/>
              <a:buNone/>
              <a:defRPr sz="2400">
                <a:solidFill>
                  <a:schemeClr val="accent3"/>
                </a:solidFill>
              </a:defRPr>
            </a:lvl7pPr>
            <a:lvl8pPr lvl="7" algn="ctr" rtl="0">
              <a:spcBef>
                <a:spcPts val="0"/>
              </a:spcBef>
              <a:spcAft>
                <a:spcPts val="0"/>
              </a:spcAft>
              <a:buClr>
                <a:schemeClr val="accent3"/>
              </a:buClr>
              <a:buSzPts val="1800"/>
              <a:buNone/>
              <a:defRPr sz="2400">
                <a:solidFill>
                  <a:schemeClr val="accent3"/>
                </a:solidFill>
              </a:defRPr>
            </a:lvl8pPr>
            <a:lvl9pPr lvl="8" algn="ctr" rtl="0">
              <a:spcBef>
                <a:spcPts val="0"/>
              </a:spcBef>
              <a:spcAft>
                <a:spcPts val="0"/>
              </a:spcAft>
              <a:buClr>
                <a:schemeClr val="accent3"/>
              </a:buClr>
              <a:buSzPts val="1800"/>
              <a:buNone/>
              <a:defRPr sz="2400">
                <a:solidFill>
                  <a:schemeClr val="accent3"/>
                </a:solidFill>
              </a:defRPr>
            </a:lvl9pPr>
          </a:lstStyle>
          <a:p>
            <a:r>
              <a:rPr lang="pt-BR" smtClean="0"/>
              <a:t>Clique para editar o título mestre</a:t>
            </a:r>
            <a:endParaRPr/>
          </a:p>
        </p:txBody>
      </p:sp>
      <p:sp>
        <p:nvSpPr>
          <p:cNvPr id="114" name="Google Shape;114;p5"/>
          <p:cNvSpPr txBox="1">
            <a:spLocks noGrp="1"/>
          </p:cNvSpPr>
          <p:nvPr>
            <p:ph type="subTitle" idx="1"/>
          </p:nvPr>
        </p:nvSpPr>
        <p:spPr>
          <a:xfrm>
            <a:off x="2512735" y="3939800"/>
            <a:ext cx="3440000" cy="14376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pt-BR" smtClean="0"/>
              <a:t>Clique para editar o estilo do subtítulo Mestre</a:t>
            </a:r>
            <a:endParaRPr/>
          </a:p>
        </p:txBody>
      </p:sp>
      <p:sp>
        <p:nvSpPr>
          <p:cNvPr id="115" name="Google Shape;115;p5"/>
          <p:cNvSpPr txBox="1">
            <a:spLocks noGrp="1"/>
          </p:cNvSpPr>
          <p:nvPr>
            <p:ph type="title" idx="2"/>
          </p:nvPr>
        </p:nvSpPr>
        <p:spPr>
          <a:xfrm>
            <a:off x="6239267" y="3677667"/>
            <a:ext cx="3440000" cy="625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933" b="1">
                <a:solidFill>
                  <a:schemeClr val="accent4"/>
                </a:solidFill>
              </a:defRPr>
            </a:lvl1pPr>
            <a:lvl2pPr lvl="1" algn="ctr" rtl="0">
              <a:spcBef>
                <a:spcPts val="0"/>
              </a:spcBef>
              <a:spcAft>
                <a:spcPts val="0"/>
              </a:spcAft>
              <a:buClr>
                <a:schemeClr val="accent3"/>
              </a:buClr>
              <a:buSzPts val="1800"/>
              <a:buNone/>
              <a:defRPr sz="2400">
                <a:solidFill>
                  <a:schemeClr val="accent3"/>
                </a:solidFill>
              </a:defRPr>
            </a:lvl2pPr>
            <a:lvl3pPr lvl="2" algn="ctr" rtl="0">
              <a:spcBef>
                <a:spcPts val="0"/>
              </a:spcBef>
              <a:spcAft>
                <a:spcPts val="0"/>
              </a:spcAft>
              <a:buClr>
                <a:schemeClr val="accent3"/>
              </a:buClr>
              <a:buSzPts val="1800"/>
              <a:buNone/>
              <a:defRPr sz="2400">
                <a:solidFill>
                  <a:schemeClr val="accent3"/>
                </a:solidFill>
              </a:defRPr>
            </a:lvl3pPr>
            <a:lvl4pPr lvl="3" algn="ctr" rtl="0">
              <a:spcBef>
                <a:spcPts val="0"/>
              </a:spcBef>
              <a:spcAft>
                <a:spcPts val="0"/>
              </a:spcAft>
              <a:buClr>
                <a:schemeClr val="accent3"/>
              </a:buClr>
              <a:buSzPts val="1800"/>
              <a:buNone/>
              <a:defRPr sz="2400">
                <a:solidFill>
                  <a:schemeClr val="accent3"/>
                </a:solidFill>
              </a:defRPr>
            </a:lvl4pPr>
            <a:lvl5pPr lvl="4" algn="ctr" rtl="0">
              <a:spcBef>
                <a:spcPts val="0"/>
              </a:spcBef>
              <a:spcAft>
                <a:spcPts val="0"/>
              </a:spcAft>
              <a:buClr>
                <a:schemeClr val="accent3"/>
              </a:buClr>
              <a:buSzPts val="1800"/>
              <a:buNone/>
              <a:defRPr sz="2400">
                <a:solidFill>
                  <a:schemeClr val="accent3"/>
                </a:solidFill>
              </a:defRPr>
            </a:lvl5pPr>
            <a:lvl6pPr lvl="5" algn="ctr" rtl="0">
              <a:spcBef>
                <a:spcPts val="0"/>
              </a:spcBef>
              <a:spcAft>
                <a:spcPts val="0"/>
              </a:spcAft>
              <a:buClr>
                <a:schemeClr val="accent3"/>
              </a:buClr>
              <a:buSzPts val="1800"/>
              <a:buNone/>
              <a:defRPr sz="2400">
                <a:solidFill>
                  <a:schemeClr val="accent3"/>
                </a:solidFill>
              </a:defRPr>
            </a:lvl6pPr>
            <a:lvl7pPr lvl="6" algn="ctr" rtl="0">
              <a:spcBef>
                <a:spcPts val="0"/>
              </a:spcBef>
              <a:spcAft>
                <a:spcPts val="0"/>
              </a:spcAft>
              <a:buClr>
                <a:schemeClr val="accent3"/>
              </a:buClr>
              <a:buSzPts val="1800"/>
              <a:buNone/>
              <a:defRPr sz="2400">
                <a:solidFill>
                  <a:schemeClr val="accent3"/>
                </a:solidFill>
              </a:defRPr>
            </a:lvl7pPr>
            <a:lvl8pPr lvl="7" algn="ctr" rtl="0">
              <a:spcBef>
                <a:spcPts val="0"/>
              </a:spcBef>
              <a:spcAft>
                <a:spcPts val="0"/>
              </a:spcAft>
              <a:buClr>
                <a:schemeClr val="accent3"/>
              </a:buClr>
              <a:buSzPts val="1800"/>
              <a:buNone/>
              <a:defRPr sz="2400">
                <a:solidFill>
                  <a:schemeClr val="accent3"/>
                </a:solidFill>
              </a:defRPr>
            </a:lvl8pPr>
            <a:lvl9pPr lvl="8" algn="ctr" rtl="0">
              <a:spcBef>
                <a:spcPts val="0"/>
              </a:spcBef>
              <a:spcAft>
                <a:spcPts val="0"/>
              </a:spcAft>
              <a:buClr>
                <a:schemeClr val="accent3"/>
              </a:buClr>
              <a:buSzPts val="1800"/>
              <a:buNone/>
              <a:defRPr sz="2400">
                <a:solidFill>
                  <a:schemeClr val="accent3"/>
                </a:solidFill>
              </a:defRPr>
            </a:lvl9pPr>
          </a:lstStyle>
          <a:p>
            <a:r>
              <a:rPr lang="pt-BR" smtClean="0"/>
              <a:t>Clique para editar o título mestre</a:t>
            </a:r>
            <a:endParaRPr/>
          </a:p>
        </p:txBody>
      </p:sp>
      <p:sp>
        <p:nvSpPr>
          <p:cNvPr id="116" name="Google Shape;116;p5"/>
          <p:cNvSpPr txBox="1">
            <a:spLocks noGrp="1"/>
          </p:cNvSpPr>
          <p:nvPr>
            <p:ph type="subTitle" idx="3"/>
          </p:nvPr>
        </p:nvSpPr>
        <p:spPr>
          <a:xfrm>
            <a:off x="6239252" y="3939800"/>
            <a:ext cx="3440000" cy="14376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pt-BR" smtClean="0"/>
              <a:t>Clique para editar o estilo do subtítulo Mestre</a:t>
            </a:r>
            <a:endParaRPr/>
          </a:p>
        </p:txBody>
      </p:sp>
      <p:sp>
        <p:nvSpPr>
          <p:cNvPr id="117" name="Google Shape;117;p5"/>
          <p:cNvSpPr txBox="1">
            <a:spLocks noGrp="1"/>
          </p:cNvSpPr>
          <p:nvPr>
            <p:ph type="title" idx="4"/>
          </p:nvPr>
        </p:nvSpPr>
        <p:spPr>
          <a:xfrm>
            <a:off x="831200" y="593367"/>
            <a:ext cx="1040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118" name="Google Shape;118;p5"/>
          <p:cNvSpPr/>
          <p:nvPr/>
        </p:nvSpPr>
        <p:spPr>
          <a:xfrm>
            <a:off x="1971534" y="193067"/>
            <a:ext cx="10870533" cy="2218500"/>
          </a:xfrm>
          <a:custGeom>
            <a:avLst/>
            <a:gdLst/>
            <a:ahLst/>
            <a:cxnLst/>
            <a:rect l="l" t="t" r="r" b="b"/>
            <a:pathLst>
              <a:path w="326116" h="66555" extrusionOk="0">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w="19050" cap="flat" cmpd="sng">
            <a:solidFill>
              <a:schemeClr val="dk2"/>
            </a:solidFill>
            <a:prstDash val="dash"/>
            <a:round/>
            <a:headEnd type="none" w="med" len="med"/>
            <a:tailEnd type="none" w="med" len="med"/>
          </a:ln>
        </p:spPr>
      </p:sp>
      <p:sp>
        <p:nvSpPr>
          <p:cNvPr id="119" name="Google Shape;119;p5"/>
          <p:cNvSpPr/>
          <p:nvPr/>
        </p:nvSpPr>
        <p:spPr>
          <a:xfrm rot="5400000">
            <a:off x="2348701" y="3317035"/>
            <a:ext cx="989272" cy="60926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10409868" y="1716834"/>
            <a:ext cx="418633" cy="484500"/>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5"/>
          <p:cNvSpPr/>
          <p:nvPr/>
        </p:nvSpPr>
        <p:spPr>
          <a:xfrm rot="-5400000">
            <a:off x="235794" y="5662149"/>
            <a:ext cx="219581" cy="19361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5"/>
          <p:cNvSpPr/>
          <p:nvPr/>
        </p:nvSpPr>
        <p:spPr>
          <a:xfrm rot="-5400000">
            <a:off x="434536" y="5304255"/>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5"/>
          <p:cNvSpPr/>
          <p:nvPr/>
        </p:nvSpPr>
        <p:spPr>
          <a:xfrm rot="-5400000">
            <a:off x="11034096" y="4227548"/>
            <a:ext cx="483296" cy="42617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4" name="Google Shape;124;p5"/>
          <p:cNvGrpSpPr/>
          <p:nvPr/>
        </p:nvGrpSpPr>
        <p:grpSpPr>
          <a:xfrm>
            <a:off x="510934" y="1687865"/>
            <a:ext cx="2001793" cy="165892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avLst/>
                <a:gdLst/>
                <a:ahLst/>
                <a:cxnLst/>
                <a:rect l="l" t="t" r="r" b="b"/>
                <a:pathLst>
                  <a:path w="23251" h="28054" extrusionOk="0">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2436900" y="700925"/>
                <a:ext cx="316100" cy="238550"/>
              </a:xfrm>
              <a:custGeom>
                <a:avLst/>
                <a:gdLst/>
                <a:ahLst/>
                <a:cxnLst/>
                <a:rect l="l" t="t" r="r" b="b"/>
                <a:pathLst>
                  <a:path w="12644" h="9542" extrusionOk="0">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786325" y="1298875"/>
                <a:ext cx="317750" cy="331100"/>
              </a:xfrm>
              <a:custGeom>
                <a:avLst/>
                <a:gdLst/>
                <a:ahLst/>
                <a:cxnLst/>
                <a:rect l="l" t="t" r="r" b="b"/>
                <a:pathLst>
                  <a:path w="12710" h="13244" extrusionOk="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2496950" y="811700"/>
                <a:ext cx="283625" cy="192975"/>
              </a:xfrm>
              <a:custGeom>
                <a:avLst/>
                <a:gdLst/>
                <a:ahLst/>
                <a:cxnLst/>
                <a:rect l="l" t="t" r="r" b="b"/>
                <a:pathLst>
                  <a:path w="11345" h="7719" extrusionOk="0">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2512800" y="831200"/>
                <a:ext cx="295225" cy="186650"/>
              </a:xfrm>
              <a:custGeom>
                <a:avLst/>
                <a:gdLst/>
                <a:ahLst/>
                <a:cxnLst/>
                <a:rect l="l" t="t" r="r" b="b"/>
                <a:pathLst>
                  <a:path w="11809" h="7466" extrusionOk="0">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2736475" y="1231275"/>
                <a:ext cx="289075" cy="190350"/>
              </a:xfrm>
              <a:custGeom>
                <a:avLst/>
                <a:gdLst/>
                <a:ahLst/>
                <a:cxnLst/>
                <a:rect l="l" t="t" r="r" b="b"/>
                <a:pathLst>
                  <a:path w="11563" h="7614" extrusionOk="0">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2754650" y="1261075"/>
                <a:ext cx="284450" cy="190100"/>
              </a:xfrm>
              <a:custGeom>
                <a:avLst/>
                <a:gdLst/>
                <a:ahLst/>
                <a:cxnLst/>
                <a:rect l="l" t="t" r="r" b="b"/>
                <a:pathLst>
                  <a:path w="11378" h="7604" extrusionOk="0">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2744850" y="1240600"/>
                <a:ext cx="289350" cy="188500"/>
              </a:xfrm>
              <a:custGeom>
                <a:avLst/>
                <a:gdLst/>
                <a:ahLst/>
                <a:cxnLst/>
                <a:rect l="l" t="t" r="r" b="b"/>
                <a:pathLst>
                  <a:path w="11574" h="7540" extrusionOk="0">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2755825" y="1251825"/>
                <a:ext cx="284075" cy="186675"/>
              </a:xfrm>
              <a:custGeom>
                <a:avLst/>
                <a:gdLst/>
                <a:ahLst/>
                <a:cxnLst/>
                <a:rect l="l" t="t" r="r" b="b"/>
                <a:pathLst>
                  <a:path w="11363" h="7467" extrusionOk="0">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2749625" y="1330025"/>
                <a:ext cx="182125" cy="122325"/>
              </a:xfrm>
              <a:custGeom>
                <a:avLst/>
                <a:gdLst/>
                <a:ahLst/>
                <a:cxnLst/>
                <a:rect l="l" t="t" r="r" b="b"/>
                <a:pathLst>
                  <a:path w="7285" h="4893" extrusionOk="0">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2667900" y="969950"/>
                <a:ext cx="218525" cy="328550"/>
              </a:xfrm>
              <a:custGeom>
                <a:avLst/>
                <a:gdLst/>
                <a:ahLst/>
                <a:cxnLst/>
                <a:rect l="l" t="t" r="r" b="b"/>
                <a:pathLst>
                  <a:path w="8741" h="13142" extrusionOk="0">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2923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831200" y="593367"/>
            <a:ext cx="1040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pt-BR" smtClean="0"/>
              <a:t>Clique para editar o título mestre</a:t>
            </a:r>
            <a:endParaRPr/>
          </a:p>
        </p:txBody>
      </p:sp>
      <p:sp>
        <p:nvSpPr>
          <p:cNvPr id="148" name="Google Shape;148;p6"/>
          <p:cNvSpPr/>
          <p:nvPr/>
        </p:nvSpPr>
        <p:spPr>
          <a:xfrm rot="10800000">
            <a:off x="10827047" y="3128233"/>
            <a:ext cx="1685787" cy="4699368"/>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6"/>
          <p:cNvSpPr/>
          <p:nvPr/>
        </p:nvSpPr>
        <p:spPr>
          <a:xfrm>
            <a:off x="11401751" y="3128224"/>
            <a:ext cx="616468" cy="54347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6"/>
          <p:cNvSpPr/>
          <p:nvPr/>
        </p:nvSpPr>
        <p:spPr>
          <a:xfrm>
            <a:off x="444497" y="6123659"/>
            <a:ext cx="286855" cy="25292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6"/>
          <p:cNvSpPr/>
          <p:nvPr/>
        </p:nvSpPr>
        <p:spPr>
          <a:xfrm>
            <a:off x="598718" y="5928429"/>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6"/>
          <p:cNvSpPr/>
          <p:nvPr/>
        </p:nvSpPr>
        <p:spPr>
          <a:xfrm rot="232572">
            <a:off x="-234035" y="33213"/>
            <a:ext cx="1224385" cy="7152044"/>
          </a:xfrm>
          <a:custGeom>
            <a:avLst/>
            <a:gdLst/>
            <a:ahLst/>
            <a:cxnLst/>
            <a:rect l="l" t="t" r="r" b="b"/>
            <a:pathLst>
              <a:path w="36732" h="214564" extrusionOk="0">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w="19050" cap="flat" cmpd="sng">
            <a:solidFill>
              <a:schemeClr val="dk2"/>
            </a:solidFill>
            <a:prstDash val="dash"/>
            <a:round/>
            <a:headEnd type="none" w="med" len="med"/>
            <a:tailEnd type="none" w="med" len="med"/>
          </a:ln>
        </p:spPr>
      </p:sp>
    </p:spTree>
    <p:extLst>
      <p:ext uri="{BB962C8B-B14F-4D97-AF65-F5344CB8AC3E}">
        <p14:creationId xmlns:p14="http://schemas.microsoft.com/office/powerpoint/2010/main" val="317341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7"/>
          <p:cNvSpPr/>
          <p:nvPr/>
        </p:nvSpPr>
        <p:spPr>
          <a:xfrm rot="-5400000">
            <a:off x="10059841" y="4394539"/>
            <a:ext cx="1492199" cy="39366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txBox="1">
            <a:spLocks noGrp="1"/>
          </p:cNvSpPr>
          <p:nvPr>
            <p:ph type="title"/>
          </p:nvPr>
        </p:nvSpPr>
        <p:spPr>
          <a:xfrm>
            <a:off x="5732867" y="1452200"/>
            <a:ext cx="3798800" cy="1773600"/>
          </a:xfrm>
          <a:prstGeom prst="rect">
            <a:avLst/>
          </a:prstGeom>
        </p:spPr>
        <p:txBody>
          <a:bodyPr spcFirstLastPara="1" wrap="square" lIns="91425" tIns="91425" rIns="91425" bIns="91425" anchor="b" anchorCtr="0">
            <a:normAutofit/>
          </a:bodyPr>
          <a:lstStyle>
            <a:lvl1pPr lvl="0" rtl="0">
              <a:spcBef>
                <a:spcPts val="0"/>
              </a:spcBef>
              <a:spcAft>
                <a:spcPts val="0"/>
              </a:spcAft>
              <a:buSzPts val="1700"/>
              <a:buNone/>
              <a:defRPr sz="4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pt-BR" smtClean="0"/>
              <a:t>Clique para editar o título mestre</a:t>
            </a:r>
            <a:endParaRPr/>
          </a:p>
        </p:txBody>
      </p:sp>
      <p:sp>
        <p:nvSpPr>
          <p:cNvPr id="156" name="Google Shape;156;p7"/>
          <p:cNvSpPr txBox="1">
            <a:spLocks noGrp="1"/>
          </p:cNvSpPr>
          <p:nvPr>
            <p:ph type="body" idx="1"/>
          </p:nvPr>
        </p:nvSpPr>
        <p:spPr>
          <a:xfrm>
            <a:off x="5732867" y="3220733"/>
            <a:ext cx="5092800" cy="2514400"/>
          </a:xfrm>
          <a:prstGeom prst="rect">
            <a:avLst/>
          </a:prstGeom>
        </p:spPr>
        <p:txBody>
          <a:bodyPr spcFirstLastPara="1" wrap="square" lIns="91425" tIns="91425" rIns="91425" bIns="91425" anchor="t" anchorCtr="0">
            <a:normAutofit/>
          </a:bodyPr>
          <a:lstStyle>
            <a:lvl1pPr marL="609585" lvl="0" indent="-423323" rtl="0">
              <a:lnSpc>
                <a:spcPct val="100000"/>
              </a:lnSpc>
              <a:spcBef>
                <a:spcPts val="0"/>
              </a:spcBef>
              <a:spcAft>
                <a:spcPts val="0"/>
              </a:spcAft>
              <a:buSzPts val="1400"/>
              <a:buFont typeface="Nunito Light"/>
              <a:buChar char="●"/>
              <a:defRPr sz="1867" b="0"/>
            </a:lvl1pPr>
            <a:lvl2pPr marL="1219170" lvl="1" indent="-440256" rtl="0">
              <a:spcBef>
                <a:spcPts val="0"/>
              </a:spcBef>
              <a:spcAft>
                <a:spcPts val="0"/>
              </a:spcAft>
              <a:buSzPts val="1600"/>
              <a:buFont typeface="Nunito Light"/>
              <a:buChar char="○"/>
              <a:defRPr/>
            </a:lvl2pPr>
            <a:lvl3pPr marL="1828754" lvl="2" indent="-440256" rtl="0">
              <a:spcBef>
                <a:spcPts val="0"/>
              </a:spcBef>
              <a:spcAft>
                <a:spcPts val="0"/>
              </a:spcAft>
              <a:buSzPts val="1600"/>
              <a:buFont typeface="Nunito Light"/>
              <a:buChar char="■"/>
              <a:defRPr/>
            </a:lvl3pPr>
            <a:lvl4pPr marL="2438339" lvl="3" indent="-440256" rtl="0">
              <a:spcBef>
                <a:spcPts val="0"/>
              </a:spcBef>
              <a:spcAft>
                <a:spcPts val="0"/>
              </a:spcAft>
              <a:buSzPts val="1600"/>
              <a:buFont typeface="Nunito Light"/>
              <a:buChar char="●"/>
              <a:defRPr/>
            </a:lvl4pPr>
            <a:lvl5pPr marL="3047924" lvl="4" indent="-440256" rtl="0">
              <a:spcBef>
                <a:spcPts val="0"/>
              </a:spcBef>
              <a:spcAft>
                <a:spcPts val="0"/>
              </a:spcAft>
              <a:buSzPts val="1600"/>
              <a:buFont typeface="Nunito Light"/>
              <a:buChar char="○"/>
              <a:defRPr/>
            </a:lvl5pPr>
            <a:lvl6pPr marL="3657509" lvl="5" indent="-440256" rtl="0">
              <a:spcBef>
                <a:spcPts val="0"/>
              </a:spcBef>
              <a:spcAft>
                <a:spcPts val="0"/>
              </a:spcAft>
              <a:buSzPts val="1600"/>
              <a:buFont typeface="Nunito Light"/>
              <a:buChar char="■"/>
              <a:defRPr/>
            </a:lvl6pPr>
            <a:lvl7pPr marL="4267093" lvl="6" indent="-440256" rtl="0">
              <a:spcBef>
                <a:spcPts val="0"/>
              </a:spcBef>
              <a:spcAft>
                <a:spcPts val="0"/>
              </a:spcAft>
              <a:buSzPts val="1600"/>
              <a:buFont typeface="Nunito Light"/>
              <a:buChar char="●"/>
              <a:defRPr/>
            </a:lvl7pPr>
            <a:lvl8pPr marL="4876678" lvl="7" indent="-440256" rtl="0">
              <a:spcBef>
                <a:spcPts val="0"/>
              </a:spcBef>
              <a:spcAft>
                <a:spcPts val="0"/>
              </a:spcAft>
              <a:buSzPts val="1600"/>
              <a:buFont typeface="Nunito Light"/>
              <a:buChar char="○"/>
              <a:defRPr/>
            </a:lvl8pPr>
            <a:lvl9pPr marL="5486263" lvl="8" indent="-440256" rtl="0">
              <a:spcBef>
                <a:spcPts val="0"/>
              </a:spcBef>
              <a:spcAft>
                <a:spcPts val="0"/>
              </a:spcAft>
              <a:buSzPts val="1600"/>
              <a:buFont typeface="Nunito Light"/>
              <a:buChar char="■"/>
              <a:defRPr/>
            </a:lvl9pPr>
          </a:lstStyle>
          <a:p>
            <a:pPr lvl="0"/>
            <a:r>
              <a:rPr lang="pt-BR" smtClean="0"/>
              <a:t>Editar estilos de texto Mestre</a:t>
            </a:r>
          </a:p>
        </p:txBody>
      </p:sp>
      <p:sp>
        <p:nvSpPr>
          <p:cNvPr id="157" name="Google Shape;157;p7"/>
          <p:cNvSpPr/>
          <p:nvPr/>
        </p:nvSpPr>
        <p:spPr>
          <a:xfrm rot="-9941259" flipH="1">
            <a:off x="6897312" y="188005"/>
            <a:ext cx="5179323" cy="1583745"/>
          </a:xfrm>
          <a:custGeom>
            <a:avLst/>
            <a:gdLst/>
            <a:ahLst/>
            <a:cxnLst/>
            <a:rect l="l" t="t" r="r" b="b"/>
            <a:pathLst>
              <a:path w="156716" h="69913" extrusionOk="0">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w="19050" cap="flat" cmpd="sng">
            <a:solidFill>
              <a:schemeClr val="dk2"/>
            </a:solidFill>
            <a:prstDash val="dash"/>
            <a:round/>
            <a:headEnd type="none" w="med" len="med"/>
            <a:tailEnd type="none" w="med" len="med"/>
          </a:ln>
        </p:spPr>
      </p:sp>
      <p:sp>
        <p:nvSpPr>
          <p:cNvPr id="158" name="Google Shape;158;p7"/>
          <p:cNvSpPr/>
          <p:nvPr/>
        </p:nvSpPr>
        <p:spPr>
          <a:xfrm>
            <a:off x="11401696" y="1281056"/>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716629" y="515789"/>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481317" y="819795"/>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7"/>
          <p:cNvSpPr/>
          <p:nvPr/>
        </p:nvSpPr>
        <p:spPr>
          <a:xfrm rot="-5400000">
            <a:off x="-1199076" y="4745009"/>
            <a:ext cx="4176181" cy="1778008"/>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6759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flipH="1">
            <a:off x="1773400" y="1366184"/>
            <a:ext cx="8490400" cy="39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pt-BR" smtClean="0"/>
              <a:t>Clique para editar o título mestre</a:t>
            </a:r>
            <a:endParaRPr/>
          </a:p>
        </p:txBody>
      </p:sp>
      <p:sp>
        <p:nvSpPr>
          <p:cNvPr id="164" name="Google Shape;164;p8"/>
          <p:cNvSpPr txBox="1">
            <a:spLocks noGrp="1"/>
          </p:cNvSpPr>
          <p:nvPr>
            <p:ph type="subTitle" idx="1"/>
          </p:nvPr>
        </p:nvSpPr>
        <p:spPr>
          <a:xfrm>
            <a:off x="3828000" y="4840500"/>
            <a:ext cx="4381200" cy="8420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pt-BR" smtClean="0"/>
              <a:t>Clique para editar o estilo do subtítulo Mestre</a:t>
            </a:r>
            <a:endParaRPr/>
          </a:p>
        </p:txBody>
      </p:sp>
      <p:sp>
        <p:nvSpPr>
          <p:cNvPr id="165" name="Google Shape;165;p8"/>
          <p:cNvSpPr/>
          <p:nvPr/>
        </p:nvSpPr>
        <p:spPr>
          <a:xfrm rot="-5400000" flipH="1">
            <a:off x="9538901" y="-234090"/>
            <a:ext cx="2658983" cy="2792369"/>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8"/>
          <p:cNvSpPr/>
          <p:nvPr/>
        </p:nvSpPr>
        <p:spPr>
          <a:xfrm rot="5400000" flipH="1">
            <a:off x="683633" y="4373511"/>
            <a:ext cx="1485947" cy="3920108"/>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8"/>
          <p:cNvSpPr/>
          <p:nvPr/>
        </p:nvSpPr>
        <p:spPr>
          <a:xfrm rot="-3143622">
            <a:off x="11235409" y="2126807"/>
            <a:ext cx="329868" cy="290808"/>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8"/>
          <p:cNvSpPr/>
          <p:nvPr/>
        </p:nvSpPr>
        <p:spPr>
          <a:xfrm rot="-3143597">
            <a:off x="2874969" y="5781346"/>
            <a:ext cx="344780" cy="3040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33213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760400" y="2933033"/>
            <a:ext cx="5393600" cy="1195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64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pt-BR" smtClean="0"/>
              <a:t>Clique para editar o título mestre</a:t>
            </a:r>
            <a:endParaRPr/>
          </a:p>
        </p:txBody>
      </p:sp>
      <p:sp>
        <p:nvSpPr>
          <p:cNvPr id="171" name="Google Shape;171;p9"/>
          <p:cNvSpPr txBox="1">
            <a:spLocks noGrp="1"/>
          </p:cNvSpPr>
          <p:nvPr>
            <p:ph type="subTitle" idx="1"/>
          </p:nvPr>
        </p:nvSpPr>
        <p:spPr>
          <a:xfrm>
            <a:off x="1594200" y="4143833"/>
            <a:ext cx="37260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pt-BR" smtClean="0"/>
              <a:t>Clique para editar o estilo do subtítulo Mestre</a:t>
            </a:r>
            <a:endParaRPr/>
          </a:p>
        </p:txBody>
      </p:sp>
      <p:sp>
        <p:nvSpPr>
          <p:cNvPr id="172" name="Google Shape;172;p9"/>
          <p:cNvSpPr txBox="1">
            <a:spLocks noGrp="1"/>
          </p:cNvSpPr>
          <p:nvPr>
            <p:ph type="title" idx="2" hasCustomPrompt="1"/>
          </p:nvPr>
        </p:nvSpPr>
        <p:spPr>
          <a:xfrm>
            <a:off x="760403" y="2443400"/>
            <a:ext cx="5393600" cy="7704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6400"/>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78" y="-5"/>
            <a:ext cx="2986975" cy="2300989"/>
            <a:chOff x="5153550" y="135575"/>
            <a:chExt cx="1402950" cy="1080750"/>
          </a:xfrm>
        </p:grpSpPr>
        <p:sp>
          <p:nvSpPr>
            <p:cNvPr id="174" name="Google Shape;174;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9"/>
          <p:cNvSpPr/>
          <p:nvPr/>
        </p:nvSpPr>
        <p:spPr>
          <a:xfrm>
            <a:off x="-610766" y="5145367"/>
            <a:ext cx="2857233" cy="222060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a:off x="10842532" y="631595"/>
            <a:ext cx="230381" cy="20317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11027801" y="862648"/>
            <a:ext cx="170308" cy="15021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2362996" y="5591423"/>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6966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a:spLocks noGrp="1"/>
          </p:cNvSpPr>
          <p:nvPr>
            <p:ph type="ctrTitle"/>
          </p:nvPr>
        </p:nvSpPr>
        <p:spPr>
          <a:xfrm>
            <a:off x="1083233" y="1957333"/>
            <a:ext cx="3450800" cy="36504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48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pt-BR" smtClean="0"/>
              <a:t>Clique para editar o título mestre</a:t>
            </a:r>
            <a:endParaRPr/>
          </a:p>
        </p:txBody>
      </p:sp>
    </p:spTree>
    <p:extLst>
      <p:ext uri="{BB962C8B-B14F-4D97-AF65-F5344CB8AC3E}">
        <p14:creationId xmlns:p14="http://schemas.microsoft.com/office/powerpoint/2010/main" val="13263221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Gaegu"/>
              <a:buNone/>
              <a:defRPr sz="2800" b="1">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marL="914400" lvl="1"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marL="1371600" lvl="2"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marL="1828800" lvl="3"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marL="2286000" lvl="4"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marL="2743200" lvl="5"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marL="3657600" lvl="7"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marL="4114800" lvl="8"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F444B359-2BD3-4608-A45F-F9801C374392}" type="slidenum">
              <a:rPr lang="pt-BR" smtClean="0"/>
              <a:t>‹nº›</a:t>
            </a:fld>
            <a:endParaRPr lang="pt-BR"/>
          </a:p>
        </p:txBody>
      </p:sp>
    </p:spTree>
    <p:extLst>
      <p:ext uri="{BB962C8B-B14F-4D97-AF65-F5344CB8AC3E}">
        <p14:creationId xmlns:p14="http://schemas.microsoft.com/office/powerpoint/2010/main" val="255007079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631"/>
        <p:cNvGrpSpPr/>
        <p:nvPr/>
      </p:nvGrpSpPr>
      <p:grpSpPr>
        <a:xfrm>
          <a:off x="0" y="0"/>
          <a:ext cx="0" cy="0"/>
          <a:chOff x="0" y="0"/>
          <a:chExt cx="0" cy="0"/>
        </a:xfrm>
      </p:grpSpPr>
      <p:sp>
        <p:nvSpPr>
          <p:cNvPr id="632" name="Google Shape;632;p33"/>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633" name="Google Shape;633;p33"/>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526071736"/>
      </p:ext>
    </p:extLst>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1.xml"/><Relationship Id="rId5" Type="http://schemas.openxmlformats.org/officeDocument/2006/relationships/image" Target="../media/image108.png"/><Relationship Id="rId4" Type="http://schemas.openxmlformats.org/officeDocument/2006/relationships/image" Target="../media/image107.png"/></Relationships>
</file>

<file path=ppt/slides/_rels/slide12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1.xml"/><Relationship Id="rId5" Type="http://schemas.openxmlformats.org/officeDocument/2006/relationships/image" Target="../media/image116.png"/><Relationship Id="rId4" Type="http://schemas.openxmlformats.org/officeDocument/2006/relationships/image" Target="../media/image115.png"/></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1.xml"/><Relationship Id="rId4" Type="http://schemas.openxmlformats.org/officeDocument/2006/relationships/image" Target="../media/image121.png"/></Relationships>
</file>

<file path=ppt/slides/_rels/slide1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2" Type="http://schemas.openxmlformats.org/officeDocument/2006/relationships/hyperlink" Target="https://leadershpgroup.wixsite.com/home" TargetMode="Externa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3.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7.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7.xml"/></Relationships>
</file>

<file path=ppt/slides/_rels/slide18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7.xml"/><Relationship Id="rId5" Type="http://schemas.openxmlformats.org/officeDocument/2006/relationships/image" Target="../media/image154.jpeg"/><Relationship Id="rId4" Type="http://schemas.openxmlformats.org/officeDocument/2006/relationships/image" Target="../media/image153.jpeg"/></Relationships>
</file>

<file path=ppt/slides/_rels/slide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2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8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1.xml"/><Relationship Id="rId5" Type="http://schemas.openxmlformats.org/officeDocument/2006/relationships/image" Target="../media/image168.png"/><Relationship Id="rId4" Type="http://schemas.openxmlformats.org/officeDocument/2006/relationships/image" Target="../media/image167.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6.xml"/><Relationship Id="rId1" Type="http://schemas.openxmlformats.org/officeDocument/2006/relationships/video" Target="https://www.youtube.com/embed/StMxG1OTLt8"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3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pintofscience.com.br/blog/o-curioso-caso-de-phineas-gage/"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hyperlink" Target="https://www.16personalities.com/br/"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hyperlink" Target="https://xibolete.org/myers-briggs/"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4.xml"/><Relationship Id="rId1" Type="http://schemas.openxmlformats.org/officeDocument/2006/relationships/video" Target="https://www.youtube.com/embed/HDaYeXnlZKQ" TargetMode="External"/><Relationship Id="rId4" Type="http://schemas.openxmlformats.org/officeDocument/2006/relationships/image" Target="../media/image8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pt-BR" sz="7200" dirty="0" smtClean="0"/>
              <a:t>Comportamento Organizacional</a:t>
            </a:r>
            <a:endParaRPr lang="pt-BR" sz="7200" dirty="0"/>
          </a:p>
        </p:txBody>
      </p:sp>
      <p:sp>
        <p:nvSpPr>
          <p:cNvPr id="3" name="Subtítulo 2"/>
          <p:cNvSpPr>
            <a:spLocks noGrp="1"/>
          </p:cNvSpPr>
          <p:nvPr>
            <p:ph type="subTitle" idx="1"/>
          </p:nvPr>
        </p:nvSpPr>
        <p:spPr/>
        <p:txBody>
          <a:bodyPr/>
          <a:lstStyle/>
          <a:p>
            <a:r>
              <a:rPr lang="pt-BR" dirty="0" smtClean="0"/>
              <a:t>Caio Coelho</a:t>
            </a:r>
            <a:endParaRPr lang="pt-BR" dirty="0"/>
          </a:p>
        </p:txBody>
      </p:sp>
    </p:spTree>
    <p:extLst>
      <p:ext uri="{BB962C8B-B14F-4D97-AF65-F5344CB8AC3E}">
        <p14:creationId xmlns:p14="http://schemas.microsoft.com/office/powerpoint/2010/main" val="2628658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Desafios e oportunidades no campo do comportamento organizacional</a:t>
            </a:r>
            <a:endParaRPr lang="pt-BR" dirty="0"/>
          </a:p>
        </p:txBody>
      </p:sp>
      <p:sp>
        <p:nvSpPr>
          <p:cNvPr id="4" name="Título 3"/>
          <p:cNvSpPr>
            <a:spLocks noGrp="1"/>
          </p:cNvSpPr>
          <p:nvPr>
            <p:ph type="ctrTitle" idx="2"/>
          </p:nvPr>
        </p:nvSpPr>
        <p:spPr/>
        <p:txBody>
          <a:bodyPr>
            <a:normAutofit fontScale="90000"/>
          </a:bodyPr>
          <a:lstStyle/>
          <a:p>
            <a:r>
              <a:rPr lang="pt-BR" dirty="0" smtClean="0"/>
              <a:t>Épocas de crise</a:t>
            </a:r>
            <a:endParaRPr lang="pt-BR" dirty="0"/>
          </a:p>
        </p:txBody>
      </p:sp>
      <p:sp>
        <p:nvSpPr>
          <p:cNvPr id="3" name="Subtítulo 2"/>
          <p:cNvSpPr>
            <a:spLocks noGrp="1"/>
          </p:cNvSpPr>
          <p:nvPr>
            <p:ph type="subTitle" idx="1"/>
          </p:nvPr>
        </p:nvSpPr>
        <p:spPr/>
        <p:txBody>
          <a:bodyPr/>
          <a:lstStyle/>
          <a:p>
            <a:endParaRPr lang="pt-BR"/>
          </a:p>
        </p:txBody>
      </p:sp>
      <p:sp>
        <p:nvSpPr>
          <p:cNvPr id="5" name="Título 4"/>
          <p:cNvSpPr>
            <a:spLocks noGrp="1"/>
          </p:cNvSpPr>
          <p:nvPr>
            <p:ph type="ctrTitle" idx="3"/>
          </p:nvPr>
        </p:nvSpPr>
        <p:spPr/>
        <p:txBody>
          <a:bodyPr/>
          <a:lstStyle/>
          <a:p>
            <a:r>
              <a:rPr lang="pt-BR" dirty="0" smtClean="0"/>
              <a:t>Globalização</a:t>
            </a:r>
            <a:endParaRPr lang="pt-BR" dirty="0"/>
          </a:p>
        </p:txBody>
      </p:sp>
      <p:sp>
        <p:nvSpPr>
          <p:cNvPr id="6" name="Subtítulo 5"/>
          <p:cNvSpPr>
            <a:spLocks noGrp="1"/>
          </p:cNvSpPr>
          <p:nvPr>
            <p:ph type="subTitle" idx="4"/>
          </p:nvPr>
        </p:nvSpPr>
        <p:spPr/>
        <p:txBody>
          <a:bodyPr/>
          <a:lstStyle/>
          <a:p>
            <a:endParaRPr lang="pt-BR"/>
          </a:p>
        </p:txBody>
      </p:sp>
      <p:sp>
        <p:nvSpPr>
          <p:cNvPr id="7" name="Título 6"/>
          <p:cNvSpPr>
            <a:spLocks noGrp="1"/>
          </p:cNvSpPr>
          <p:nvPr>
            <p:ph type="ctrTitle" idx="5"/>
          </p:nvPr>
        </p:nvSpPr>
        <p:spPr/>
        <p:txBody>
          <a:bodyPr/>
          <a:lstStyle/>
          <a:p>
            <a:r>
              <a:rPr lang="pt-BR" dirty="0" smtClean="0"/>
              <a:t>Diversidade</a:t>
            </a:r>
            <a:endParaRPr lang="pt-BR" dirty="0"/>
          </a:p>
        </p:txBody>
      </p:sp>
      <p:sp>
        <p:nvSpPr>
          <p:cNvPr id="8" name="Subtítulo 7"/>
          <p:cNvSpPr>
            <a:spLocks noGrp="1"/>
          </p:cNvSpPr>
          <p:nvPr>
            <p:ph type="subTitle" idx="6"/>
          </p:nvPr>
        </p:nvSpPr>
        <p:spPr/>
        <p:txBody>
          <a:bodyPr/>
          <a:lstStyle/>
          <a:p>
            <a:endParaRPr lang="pt-BR"/>
          </a:p>
        </p:txBody>
      </p:sp>
      <p:pic>
        <p:nvPicPr>
          <p:cNvPr id="3074" name="Picture 2" descr="Das alterações climáticas - ícones de ecologia e meio ambiente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622" y="1900906"/>
            <a:ext cx="2171989" cy="21719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lobalização - ícones de seo e web grát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856" y="2129582"/>
            <a:ext cx="2037085" cy="20370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iversidade - ícones de diversos grá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0090" y="2056613"/>
            <a:ext cx="2313558" cy="231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98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565608" y="615851"/>
            <a:ext cx="10399713" cy="763588"/>
          </a:xfrm>
        </p:spPr>
        <p:txBody>
          <a:bodyPr>
            <a:normAutofit fontScale="90000"/>
          </a:bodyPr>
          <a:lstStyle/>
          <a:p>
            <a:r>
              <a:rPr lang="pt-BR" sz="4000" dirty="0" smtClean="0">
                <a:solidFill>
                  <a:schemeClr val="bg2"/>
                </a:solidFill>
              </a:rPr>
              <a:t>Modelo da Justiça Organizacional</a:t>
            </a:r>
            <a:endParaRPr lang="pt-BR" dirty="0"/>
          </a:p>
        </p:txBody>
      </p:sp>
      <p:pic>
        <p:nvPicPr>
          <p:cNvPr id="4" name="Imagem 3"/>
          <p:cNvPicPr>
            <a:picLocks noChangeAspect="1"/>
          </p:cNvPicPr>
          <p:nvPr/>
        </p:nvPicPr>
        <p:blipFill>
          <a:blip r:embed="rId2"/>
          <a:stretch>
            <a:fillRect/>
          </a:stretch>
        </p:blipFill>
        <p:spPr>
          <a:xfrm>
            <a:off x="3388739" y="1462073"/>
            <a:ext cx="6346387" cy="5032611"/>
          </a:xfrm>
          <a:prstGeom prst="rect">
            <a:avLst/>
          </a:prstGeom>
        </p:spPr>
      </p:pic>
    </p:spTree>
    <p:extLst>
      <p:ext uri="{BB962C8B-B14F-4D97-AF65-F5344CB8AC3E}">
        <p14:creationId xmlns:p14="http://schemas.microsoft.com/office/powerpoint/2010/main" val="24442588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p:cNvSpPr>
            <a:spLocks noGrp="1"/>
          </p:cNvSpPr>
          <p:nvPr>
            <p:ph type="title" idx="6"/>
          </p:nvPr>
        </p:nvSpPr>
        <p:spPr/>
        <p:txBody>
          <a:bodyPr>
            <a:normAutofit fontScale="90000"/>
          </a:bodyPr>
          <a:lstStyle/>
          <a:p>
            <a:r>
              <a:rPr lang="pt-BR" dirty="0">
                <a:solidFill>
                  <a:schemeClr val="bg2"/>
                </a:solidFill>
              </a:rPr>
              <a:t>Teoria </a:t>
            </a:r>
            <a:r>
              <a:rPr lang="pt-BR" dirty="0" smtClean="0">
                <a:solidFill>
                  <a:schemeClr val="bg2"/>
                </a:solidFill>
              </a:rPr>
              <a:t>da expectativa</a:t>
            </a:r>
            <a:endParaRPr lang="en-US" dirty="0"/>
          </a:p>
        </p:txBody>
      </p:sp>
      <p:sp>
        <p:nvSpPr>
          <p:cNvPr id="23" name="CaixaDeTexto 22"/>
          <p:cNvSpPr txBox="1"/>
          <p:nvPr/>
        </p:nvSpPr>
        <p:spPr>
          <a:xfrm flipH="1">
            <a:off x="831200" y="1320772"/>
            <a:ext cx="8312800" cy="2585323"/>
          </a:xfrm>
          <a:prstGeom prst="rect">
            <a:avLst/>
          </a:prstGeom>
          <a:noFill/>
        </p:spPr>
        <p:txBody>
          <a:bodyPr wrap="square" rtlCol="0">
            <a:spAutoFit/>
          </a:bodyPr>
          <a:lstStyle/>
          <a:p>
            <a:r>
              <a:rPr lang="pt-BR" dirty="0" smtClean="0">
                <a:solidFill>
                  <a:schemeClr val="bg2"/>
                </a:solidFill>
              </a:rPr>
              <a:t>Teoria que afirma que a força da tendência para agir de determinada maneira depende da força da expectativa de que essa ação trará certo resultado e da atração que esse resultado exerce sobre o individuo.</a:t>
            </a:r>
          </a:p>
          <a:p>
            <a:pPr marL="342900" indent="-342900">
              <a:buFont typeface="+mj-lt"/>
              <a:buAutoNum type="arabicPeriod"/>
            </a:pPr>
            <a:r>
              <a:rPr lang="pt-BR" dirty="0" smtClean="0">
                <a:solidFill>
                  <a:schemeClr val="bg2"/>
                </a:solidFill>
              </a:rPr>
              <a:t>Probabilidade de que determinado esforço levará ao desempenho</a:t>
            </a:r>
          </a:p>
          <a:p>
            <a:pPr marL="342900" indent="-342900">
              <a:buFont typeface="+mj-lt"/>
              <a:buAutoNum type="arabicPeriod"/>
            </a:pPr>
            <a:r>
              <a:rPr lang="pt-BR" dirty="0" smtClean="0">
                <a:solidFill>
                  <a:schemeClr val="bg2"/>
                </a:solidFill>
              </a:rPr>
              <a:t>Grau em que o individuo acredita que determinado nível de desempenho levará a um resultado desejado</a:t>
            </a:r>
          </a:p>
          <a:p>
            <a:pPr marL="342900" indent="-342900">
              <a:buFont typeface="+mj-lt"/>
              <a:buAutoNum type="arabicPeriod"/>
            </a:pPr>
            <a:r>
              <a:rPr lang="pt-BR" dirty="0" smtClean="0">
                <a:solidFill>
                  <a:schemeClr val="bg2"/>
                </a:solidFill>
              </a:rPr>
              <a:t>Grau em que as recompensas organizacionais satisfazem as metas pessoais ou as necessidades do individuo e a atração que essas recompensas exercem sobre ele</a:t>
            </a:r>
            <a:endParaRPr lang="en-US" dirty="0">
              <a:solidFill>
                <a:schemeClr val="bg2"/>
              </a:solidFill>
            </a:endParaRPr>
          </a:p>
        </p:txBody>
      </p:sp>
      <p:pic>
        <p:nvPicPr>
          <p:cNvPr id="6" name="Imagem 5"/>
          <p:cNvPicPr>
            <a:picLocks noChangeAspect="1"/>
          </p:cNvPicPr>
          <p:nvPr/>
        </p:nvPicPr>
        <p:blipFill>
          <a:blip r:embed="rId2"/>
          <a:stretch>
            <a:fillRect/>
          </a:stretch>
        </p:blipFill>
        <p:spPr>
          <a:xfrm>
            <a:off x="1900648" y="4153894"/>
            <a:ext cx="8832006" cy="2043892"/>
          </a:xfrm>
          <a:prstGeom prst="rect">
            <a:avLst/>
          </a:prstGeom>
        </p:spPr>
      </p:pic>
    </p:spTree>
    <p:extLst>
      <p:ext uri="{BB962C8B-B14F-4D97-AF65-F5344CB8AC3E}">
        <p14:creationId xmlns:p14="http://schemas.microsoft.com/office/powerpoint/2010/main" val="33395210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p:cNvSpPr>
            <a:spLocks noGrp="1"/>
          </p:cNvSpPr>
          <p:nvPr>
            <p:ph type="title" idx="15"/>
          </p:nvPr>
        </p:nvSpPr>
        <p:spPr/>
        <p:txBody>
          <a:bodyPr>
            <a:normAutofit fontScale="90000"/>
          </a:bodyPr>
          <a:lstStyle/>
          <a:p>
            <a:r>
              <a:rPr lang="en-US" dirty="0" err="1" smtClean="0"/>
              <a:t>Integração</a:t>
            </a:r>
            <a:r>
              <a:rPr lang="en-US" dirty="0" smtClean="0"/>
              <a:t> das </a:t>
            </a:r>
            <a:r>
              <a:rPr lang="en-US" dirty="0" err="1" smtClean="0"/>
              <a:t>teorias</a:t>
            </a:r>
            <a:r>
              <a:rPr lang="en-US" dirty="0" smtClean="0"/>
              <a:t> </a:t>
            </a:r>
            <a:r>
              <a:rPr lang="en-US" dirty="0" err="1" smtClean="0"/>
              <a:t>contemporâneas</a:t>
            </a:r>
            <a:r>
              <a:rPr lang="en-US" dirty="0" smtClean="0"/>
              <a:t> </a:t>
            </a:r>
            <a:r>
              <a:rPr lang="en-US" dirty="0" err="1" smtClean="0"/>
              <a:t>sobre</a:t>
            </a:r>
            <a:r>
              <a:rPr lang="en-US" dirty="0" smtClean="0"/>
              <a:t> </a:t>
            </a:r>
            <a:r>
              <a:rPr lang="en-US" dirty="0" err="1" smtClean="0"/>
              <a:t>motivação</a:t>
            </a:r>
            <a:endParaRPr lang="en-US" dirty="0"/>
          </a:p>
        </p:txBody>
      </p:sp>
      <p:pic>
        <p:nvPicPr>
          <p:cNvPr id="15" name="Imagem 14"/>
          <p:cNvPicPr>
            <a:picLocks noChangeAspect="1"/>
          </p:cNvPicPr>
          <p:nvPr/>
        </p:nvPicPr>
        <p:blipFill>
          <a:blip r:embed="rId2"/>
          <a:stretch>
            <a:fillRect/>
          </a:stretch>
        </p:blipFill>
        <p:spPr>
          <a:xfrm>
            <a:off x="5354468" y="1449804"/>
            <a:ext cx="6135567" cy="5097557"/>
          </a:xfrm>
          <a:prstGeom prst="rect">
            <a:avLst/>
          </a:prstGeom>
        </p:spPr>
      </p:pic>
    </p:spTree>
    <p:extLst>
      <p:ext uri="{BB962C8B-B14F-4D97-AF65-F5344CB8AC3E}">
        <p14:creationId xmlns:p14="http://schemas.microsoft.com/office/powerpoint/2010/main" val="39064694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8</a:t>
            </a:r>
            <a:r>
              <a:rPr lang="pt-BR" dirty="0">
                <a:solidFill>
                  <a:schemeClr val="bg2"/>
                </a:solidFill>
              </a:rPr>
              <a:t>: Motivação: do conceito às aplicações</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2 – O indivíduo</a:t>
            </a:r>
            <a:endParaRPr lang="pt-BR" dirty="0"/>
          </a:p>
        </p:txBody>
      </p:sp>
      <p:pic>
        <p:nvPicPr>
          <p:cNvPr id="1026" name="Picture 2" descr="Caneca Flork Meme Engraçado Motivação Do Dia: Meus Boletos - Minha Cane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903" y="1814637"/>
            <a:ext cx="4203988" cy="420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997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722254" y="4651833"/>
            <a:ext cx="4800164" cy="1646800"/>
          </a:xfrm>
        </p:spPr>
        <p:txBody>
          <a:bodyPr>
            <a:normAutofit/>
          </a:bodyPr>
          <a:lstStyle/>
          <a:p>
            <a:r>
              <a:rPr lang="pt-BR" sz="3200" b="1" dirty="0" smtClean="0"/>
              <a:t>Desenho de cargos </a:t>
            </a:r>
          </a:p>
          <a:p>
            <a:r>
              <a:rPr lang="pt-BR" sz="3200" b="1" dirty="0" smtClean="0"/>
              <a:t>(</a:t>
            </a:r>
            <a:r>
              <a:rPr lang="pt-BR" sz="3200" b="1" dirty="0" err="1" smtClean="0"/>
              <a:t>job</a:t>
            </a:r>
            <a:r>
              <a:rPr lang="pt-BR" sz="3200" b="1" dirty="0" smtClean="0"/>
              <a:t> </a:t>
            </a:r>
            <a:r>
              <a:rPr lang="pt-BR" sz="3200" b="1" dirty="0" err="1" smtClean="0"/>
              <a:t>description</a:t>
            </a:r>
            <a:r>
              <a:rPr lang="pt-BR" sz="3200" b="1" dirty="0" smtClean="0"/>
              <a:t>)</a:t>
            </a:r>
            <a:endParaRPr lang="pt-BR" sz="3200" b="1" dirty="0"/>
          </a:p>
        </p:txBody>
      </p:sp>
      <p:sp>
        <p:nvSpPr>
          <p:cNvPr id="4" name="Título 3"/>
          <p:cNvSpPr>
            <a:spLocks noGrp="1"/>
          </p:cNvSpPr>
          <p:nvPr>
            <p:ph type="title" idx="2"/>
          </p:nvPr>
        </p:nvSpPr>
        <p:spPr>
          <a:xfrm>
            <a:off x="3874000" y="2461873"/>
            <a:ext cx="4271200" cy="770400"/>
          </a:xfrm>
        </p:spPr>
        <p:txBody>
          <a:bodyPr>
            <a:noAutofit/>
          </a:bodyPr>
          <a:lstStyle/>
          <a:p>
            <a:r>
              <a:rPr lang="pt-BR" sz="2400" dirty="0" smtClean="0"/>
              <a:t>Forma como os elementos de um trabalho estão organizados. Pode aumentar ou diminuir o esforço.</a:t>
            </a:r>
            <a:endParaRPr lang="pt-BR" sz="2400" dirty="0"/>
          </a:p>
        </p:txBody>
      </p:sp>
    </p:spTree>
    <p:extLst>
      <p:ext uri="{BB962C8B-B14F-4D97-AF65-F5344CB8AC3E}">
        <p14:creationId xmlns:p14="http://schemas.microsoft.com/office/powerpoint/2010/main" val="421754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88124" y="2480504"/>
            <a:ext cx="2542000" cy="512350"/>
          </a:xfrm>
          <a:noFill/>
          <a:ln>
            <a:noFill/>
          </a:ln>
        </p:spPr>
        <p:txBody>
          <a:bodyPr spcFirstLastPara="1" wrap="square" lIns="91425" tIns="91425" rIns="91425" bIns="91425" anchor="b" anchorCtr="0">
            <a:noAutofit/>
          </a:bodyPr>
          <a:lstStyle/>
          <a:p>
            <a:r>
              <a:rPr lang="pt-BR" sz="2000" dirty="0" smtClean="0"/>
              <a:t>Variedade de habilidades</a:t>
            </a:r>
            <a:endParaRPr lang="pt-BR" sz="2000" dirty="0"/>
          </a:p>
        </p:txBody>
      </p:sp>
      <p:sp>
        <p:nvSpPr>
          <p:cNvPr id="4" name="Espaço Reservado para Texto 3"/>
          <p:cNvSpPr>
            <a:spLocks noGrp="1"/>
          </p:cNvSpPr>
          <p:nvPr>
            <p:ph type="subTitle" idx="1"/>
          </p:nvPr>
        </p:nvSpPr>
        <p:spPr>
          <a:xfrm>
            <a:off x="2058052" y="2992854"/>
            <a:ext cx="2802144" cy="490400"/>
          </a:xfrm>
          <a:noFill/>
          <a:ln>
            <a:noFill/>
          </a:ln>
        </p:spPr>
        <p:txBody>
          <a:bodyPr spcFirstLastPara="1" wrap="square" lIns="91425" tIns="91425" rIns="91425" bIns="91425" anchor="t" anchorCtr="0">
            <a:noAutofit/>
          </a:bodyPr>
          <a:lstStyle/>
          <a:p>
            <a:pPr marL="0">
              <a:buSzPts val="1400"/>
            </a:pPr>
            <a:r>
              <a:rPr lang="pt-BR" sz="1600" dirty="0" smtClean="0"/>
              <a:t>Grau em que uma função exige recursos e diversas habilidades e competências</a:t>
            </a:r>
            <a:endParaRPr lang="pt-BR" sz="1600" dirty="0"/>
          </a:p>
        </p:txBody>
      </p:sp>
      <p:sp>
        <p:nvSpPr>
          <p:cNvPr id="5" name="Título 4"/>
          <p:cNvSpPr>
            <a:spLocks noGrp="1"/>
          </p:cNvSpPr>
          <p:nvPr>
            <p:ph type="ctrTitle" idx="2"/>
          </p:nvPr>
        </p:nvSpPr>
        <p:spPr>
          <a:xfrm>
            <a:off x="7932295" y="3980461"/>
            <a:ext cx="2542000" cy="770400"/>
          </a:xfrm>
        </p:spPr>
        <p:txBody>
          <a:bodyPr>
            <a:noAutofit/>
          </a:bodyPr>
          <a:lstStyle/>
          <a:p>
            <a:r>
              <a:rPr lang="pt-BR" sz="2000" i="1" dirty="0" smtClean="0"/>
              <a:t>Feedback</a:t>
            </a:r>
            <a:endParaRPr lang="pt-BR" sz="2000" i="1" dirty="0"/>
          </a:p>
        </p:txBody>
      </p:sp>
      <p:sp>
        <p:nvSpPr>
          <p:cNvPr id="6" name="Subtítulo 5"/>
          <p:cNvSpPr>
            <a:spLocks noGrp="1"/>
          </p:cNvSpPr>
          <p:nvPr>
            <p:ph type="subTitle" idx="3"/>
          </p:nvPr>
        </p:nvSpPr>
        <p:spPr>
          <a:xfrm>
            <a:off x="7144966" y="4872249"/>
            <a:ext cx="4002096" cy="490400"/>
          </a:xfrm>
          <a:noFill/>
          <a:ln>
            <a:noFill/>
          </a:ln>
        </p:spPr>
        <p:txBody>
          <a:bodyPr spcFirstLastPara="1" wrap="square" lIns="91425" tIns="91425" rIns="91425" bIns="91425" anchor="t" anchorCtr="0">
            <a:noAutofit/>
          </a:bodyPr>
          <a:lstStyle/>
          <a:p>
            <a:pPr marL="0">
              <a:buSzPts val="1400"/>
            </a:pPr>
            <a:r>
              <a:rPr lang="pt-BR" sz="1600" dirty="0" smtClean="0"/>
              <a:t>Grau em que a prática das tarefas exigias por um trabalho gera informação direta e clara sobre a eficácia ou o desempenho do funcionário</a:t>
            </a:r>
            <a:endParaRPr lang="pt-BR" sz="1600" dirty="0"/>
          </a:p>
        </p:txBody>
      </p:sp>
      <p:sp>
        <p:nvSpPr>
          <p:cNvPr id="7" name="Título 6"/>
          <p:cNvSpPr>
            <a:spLocks noGrp="1"/>
          </p:cNvSpPr>
          <p:nvPr>
            <p:ph type="ctrTitle" idx="4"/>
          </p:nvPr>
        </p:nvSpPr>
        <p:spPr>
          <a:xfrm>
            <a:off x="4910933" y="3639014"/>
            <a:ext cx="2634549" cy="439123"/>
          </a:xfrm>
        </p:spPr>
        <p:txBody>
          <a:bodyPr>
            <a:noAutofit/>
          </a:bodyPr>
          <a:lstStyle/>
          <a:p>
            <a:r>
              <a:rPr lang="pt-BR" sz="2000" dirty="0" smtClean="0"/>
              <a:t>Identidade da tarefa</a:t>
            </a:r>
            <a:endParaRPr lang="pt-BR" sz="2000" dirty="0"/>
          </a:p>
        </p:txBody>
      </p:sp>
      <p:sp>
        <p:nvSpPr>
          <p:cNvPr id="8" name="Subtítulo 7"/>
          <p:cNvSpPr>
            <a:spLocks noGrp="1"/>
          </p:cNvSpPr>
          <p:nvPr>
            <p:ph type="subTitle" idx="5"/>
          </p:nvPr>
        </p:nvSpPr>
        <p:spPr>
          <a:xfrm>
            <a:off x="880300" y="1786183"/>
            <a:ext cx="9269540" cy="490400"/>
          </a:xfrm>
          <a:noFill/>
          <a:ln>
            <a:noFill/>
          </a:ln>
        </p:spPr>
        <p:txBody>
          <a:bodyPr spcFirstLastPara="1" wrap="square" lIns="91425" tIns="91425" rIns="91425" bIns="91425" anchor="t" anchorCtr="0">
            <a:noAutofit/>
          </a:bodyPr>
          <a:lstStyle/>
          <a:p>
            <a:pPr marL="0">
              <a:buSzPts val="1400"/>
            </a:pPr>
            <a:r>
              <a:rPr lang="pt-BR" sz="1600" dirty="0" smtClean="0"/>
              <a:t>Um modelo que propõe que qualquer trabalho pode ser descrito em cinco dimensões essenciais:</a:t>
            </a:r>
            <a:endParaRPr lang="pt-BR" sz="1600" dirty="0"/>
          </a:p>
        </p:txBody>
      </p:sp>
      <p:sp>
        <p:nvSpPr>
          <p:cNvPr id="9" name="Título 8"/>
          <p:cNvSpPr>
            <a:spLocks noGrp="1"/>
          </p:cNvSpPr>
          <p:nvPr>
            <p:ph type="ctrTitle" idx="6"/>
          </p:nvPr>
        </p:nvSpPr>
        <p:spPr>
          <a:xfrm>
            <a:off x="2007315" y="3980461"/>
            <a:ext cx="2903618" cy="770400"/>
          </a:xfrm>
        </p:spPr>
        <p:txBody>
          <a:bodyPr>
            <a:noAutofit/>
          </a:bodyPr>
          <a:lstStyle/>
          <a:p>
            <a:r>
              <a:rPr lang="pt-BR" sz="2000" dirty="0" smtClean="0"/>
              <a:t>Autonomia</a:t>
            </a:r>
            <a:endParaRPr lang="pt-BR" sz="2000" dirty="0"/>
          </a:p>
        </p:txBody>
      </p:sp>
      <p:sp>
        <p:nvSpPr>
          <p:cNvPr id="10" name="Subtítulo 9"/>
          <p:cNvSpPr>
            <a:spLocks noGrp="1"/>
          </p:cNvSpPr>
          <p:nvPr>
            <p:ph type="subTitle" idx="7"/>
          </p:nvPr>
        </p:nvSpPr>
        <p:spPr>
          <a:xfrm>
            <a:off x="1889760" y="4740623"/>
            <a:ext cx="3084507" cy="1711129"/>
          </a:xfrm>
          <a:noFill/>
          <a:ln>
            <a:noFill/>
          </a:ln>
        </p:spPr>
        <p:txBody>
          <a:bodyPr spcFirstLastPara="1" wrap="square" lIns="91425" tIns="91425" rIns="91425" bIns="91425" anchor="t" anchorCtr="0">
            <a:noAutofit/>
          </a:bodyPr>
          <a:lstStyle/>
          <a:p>
            <a:pPr marL="0"/>
            <a:r>
              <a:rPr lang="pt-BR" sz="1600" dirty="0" smtClean="0"/>
              <a:t>Grau em que um trabalho proporciona liberdade substancial e independência para que o individuo planeje seu trabalho e determine os procedimentos para executá-lo</a:t>
            </a:r>
            <a:endParaRPr lang="pt-BR" sz="1600" dirty="0"/>
          </a:p>
        </p:txBody>
      </p:sp>
      <p:sp>
        <p:nvSpPr>
          <p:cNvPr id="11" name="Título 10"/>
          <p:cNvSpPr>
            <a:spLocks noGrp="1"/>
          </p:cNvSpPr>
          <p:nvPr>
            <p:ph type="ctrTitle" idx="8"/>
          </p:nvPr>
        </p:nvSpPr>
        <p:spPr>
          <a:xfrm>
            <a:off x="7710282" y="2520292"/>
            <a:ext cx="2986026" cy="447489"/>
          </a:xfrm>
        </p:spPr>
        <p:txBody>
          <a:bodyPr>
            <a:noAutofit/>
          </a:bodyPr>
          <a:lstStyle/>
          <a:p>
            <a:r>
              <a:rPr lang="pt-BR" sz="2000" dirty="0" smtClean="0"/>
              <a:t>Significância da tarefa</a:t>
            </a:r>
            <a:endParaRPr lang="pt-BR" sz="2000" dirty="0"/>
          </a:p>
        </p:txBody>
      </p:sp>
      <p:sp>
        <p:nvSpPr>
          <p:cNvPr id="12" name="Subtítulo 11"/>
          <p:cNvSpPr>
            <a:spLocks noGrp="1"/>
          </p:cNvSpPr>
          <p:nvPr>
            <p:ph type="subTitle" idx="9"/>
          </p:nvPr>
        </p:nvSpPr>
        <p:spPr>
          <a:xfrm>
            <a:off x="7446353" y="2932160"/>
            <a:ext cx="3513884" cy="490400"/>
          </a:xfrm>
          <a:noFill/>
          <a:ln>
            <a:noFill/>
          </a:ln>
        </p:spPr>
        <p:txBody>
          <a:bodyPr spcFirstLastPara="1" wrap="square" lIns="91425" tIns="91425" rIns="91425" bIns="91425" anchor="t" anchorCtr="0">
            <a:noAutofit/>
          </a:bodyPr>
          <a:lstStyle/>
          <a:p>
            <a:pPr marL="0"/>
            <a:r>
              <a:rPr lang="pt-BR" sz="1600" dirty="0" smtClean="0"/>
              <a:t>Grau em que o trabalho possui impacto substancial sobre a vida ou sobre o trabalho de outras pessoas</a:t>
            </a:r>
            <a:endParaRPr lang="pt-BR" sz="1600" dirty="0"/>
          </a:p>
        </p:txBody>
      </p:sp>
      <p:sp>
        <p:nvSpPr>
          <p:cNvPr id="3" name="Título 2"/>
          <p:cNvSpPr>
            <a:spLocks noGrp="1"/>
          </p:cNvSpPr>
          <p:nvPr>
            <p:ph type="title" idx="15"/>
          </p:nvPr>
        </p:nvSpPr>
        <p:spPr/>
        <p:txBody>
          <a:bodyPr>
            <a:normAutofit fontScale="90000"/>
          </a:bodyPr>
          <a:lstStyle/>
          <a:p>
            <a:r>
              <a:rPr lang="pt-BR" dirty="0" smtClean="0"/>
              <a:t>O modelo de características de trabalho (Hackman e Oldham)</a:t>
            </a:r>
            <a:endParaRPr lang="pt-BR" dirty="0"/>
          </a:p>
        </p:txBody>
      </p:sp>
      <p:sp>
        <p:nvSpPr>
          <p:cNvPr id="26" name="Subtítulo 7"/>
          <p:cNvSpPr>
            <a:spLocks noGrp="1"/>
          </p:cNvSpPr>
          <p:nvPr>
            <p:ph type="subTitle" idx="5"/>
          </p:nvPr>
        </p:nvSpPr>
        <p:spPr>
          <a:xfrm>
            <a:off x="4965342" y="4005602"/>
            <a:ext cx="2652400" cy="490400"/>
          </a:xfrm>
          <a:noFill/>
          <a:ln>
            <a:noFill/>
          </a:ln>
        </p:spPr>
        <p:txBody>
          <a:bodyPr spcFirstLastPara="1" wrap="square" lIns="91425" tIns="91425" rIns="91425" bIns="91425" anchor="t" anchorCtr="0">
            <a:noAutofit/>
          </a:bodyPr>
          <a:lstStyle/>
          <a:p>
            <a:pPr marL="0">
              <a:buSzPts val="1400"/>
            </a:pPr>
            <a:r>
              <a:rPr lang="pt-BR" sz="1600" dirty="0" smtClean="0"/>
              <a:t>Grau em que o trabalho requer finalização de uma porção inteira identificável</a:t>
            </a:r>
            <a:endParaRPr lang="pt-BR" sz="1600" dirty="0"/>
          </a:p>
        </p:txBody>
      </p:sp>
    </p:spTree>
    <p:extLst>
      <p:ext uri="{BB962C8B-B14F-4D97-AF65-F5344CB8AC3E}">
        <p14:creationId xmlns:p14="http://schemas.microsoft.com/office/powerpoint/2010/main" val="31760087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565608" y="615851"/>
            <a:ext cx="10399713" cy="763588"/>
          </a:xfrm>
        </p:spPr>
        <p:txBody>
          <a:bodyPr>
            <a:normAutofit fontScale="90000"/>
          </a:bodyPr>
          <a:lstStyle/>
          <a:p>
            <a:r>
              <a:rPr lang="pt-BR" sz="4000" dirty="0"/>
              <a:t>O modelo de características de trabalho (Hackman e Oldham)</a:t>
            </a:r>
          </a:p>
        </p:txBody>
      </p:sp>
      <p:pic>
        <p:nvPicPr>
          <p:cNvPr id="2" name="Imagem 1"/>
          <p:cNvPicPr>
            <a:picLocks noChangeAspect="1"/>
          </p:cNvPicPr>
          <p:nvPr/>
        </p:nvPicPr>
        <p:blipFill>
          <a:blip r:embed="rId2"/>
          <a:stretch>
            <a:fillRect/>
          </a:stretch>
        </p:blipFill>
        <p:spPr>
          <a:xfrm>
            <a:off x="2153157" y="1913775"/>
            <a:ext cx="7224614" cy="4344785"/>
          </a:xfrm>
          <a:prstGeom prst="rect">
            <a:avLst/>
          </a:prstGeom>
        </p:spPr>
      </p:pic>
    </p:spTree>
    <p:extLst>
      <p:ext uri="{BB962C8B-B14F-4D97-AF65-F5344CB8AC3E}">
        <p14:creationId xmlns:p14="http://schemas.microsoft.com/office/powerpoint/2010/main" val="36651924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80300" y="1745691"/>
            <a:ext cx="2542000" cy="512350"/>
          </a:xfrm>
          <a:noFill/>
          <a:ln>
            <a:noFill/>
          </a:ln>
        </p:spPr>
        <p:txBody>
          <a:bodyPr spcFirstLastPara="1" wrap="square" lIns="91425" tIns="91425" rIns="91425" bIns="91425" anchor="b" anchorCtr="0">
            <a:noAutofit/>
          </a:bodyPr>
          <a:lstStyle/>
          <a:p>
            <a:r>
              <a:rPr lang="pt-BR" sz="2000" dirty="0" smtClean="0"/>
              <a:t>Rodízio de tarefas</a:t>
            </a:r>
            <a:endParaRPr lang="pt-BR" sz="2000" dirty="0"/>
          </a:p>
        </p:txBody>
      </p:sp>
      <p:sp>
        <p:nvSpPr>
          <p:cNvPr id="4" name="Espaço Reservado para Texto 3"/>
          <p:cNvSpPr>
            <a:spLocks noGrp="1"/>
          </p:cNvSpPr>
          <p:nvPr>
            <p:ph type="subTitle" idx="1"/>
          </p:nvPr>
        </p:nvSpPr>
        <p:spPr>
          <a:xfrm>
            <a:off x="750228" y="2258041"/>
            <a:ext cx="2802144" cy="490400"/>
          </a:xfrm>
          <a:noFill/>
          <a:ln>
            <a:noFill/>
          </a:ln>
        </p:spPr>
        <p:txBody>
          <a:bodyPr spcFirstLastPara="1" wrap="square" lIns="91425" tIns="91425" rIns="91425" bIns="91425" anchor="t" anchorCtr="0">
            <a:noAutofit/>
          </a:bodyPr>
          <a:lstStyle/>
          <a:p>
            <a:pPr marL="0">
              <a:buSzPts val="1400"/>
            </a:pPr>
            <a:r>
              <a:rPr lang="pt-BR" sz="1600" dirty="0"/>
              <a:t>Transferência periódica dos funcionários de uma tarefa para outra</a:t>
            </a:r>
          </a:p>
        </p:txBody>
      </p:sp>
      <p:sp>
        <p:nvSpPr>
          <p:cNvPr id="5" name="Título 4"/>
          <p:cNvSpPr>
            <a:spLocks noGrp="1"/>
          </p:cNvSpPr>
          <p:nvPr>
            <p:ph type="ctrTitle" idx="2"/>
          </p:nvPr>
        </p:nvSpPr>
        <p:spPr>
          <a:xfrm>
            <a:off x="9321626" y="3972849"/>
            <a:ext cx="2542000" cy="770400"/>
          </a:xfrm>
        </p:spPr>
        <p:txBody>
          <a:bodyPr>
            <a:noAutofit/>
          </a:bodyPr>
          <a:lstStyle/>
          <a:p>
            <a:r>
              <a:rPr lang="pt-BR" sz="2000" i="1" dirty="0" err="1" smtClean="0"/>
              <a:t>Homeoffice</a:t>
            </a:r>
            <a:endParaRPr lang="pt-BR" sz="2000" i="1" dirty="0"/>
          </a:p>
        </p:txBody>
      </p:sp>
      <p:sp>
        <p:nvSpPr>
          <p:cNvPr id="7" name="Título 6"/>
          <p:cNvSpPr>
            <a:spLocks noGrp="1"/>
          </p:cNvSpPr>
          <p:nvPr>
            <p:ph type="ctrTitle" idx="4"/>
          </p:nvPr>
        </p:nvSpPr>
        <p:spPr>
          <a:xfrm>
            <a:off x="4261722" y="1782304"/>
            <a:ext cx="3775867" cy="439123"/>
          </a:xfrm>
        </p:spPr>
        <p:txBody>
          <a:bodyPr>
            <a:noAutofit/>
          </a:bodyPr>
          <a:lstStyle/>
          <a:p>
            <a:r>
              <a:rPr lang="pt-BR" sz="2000" dirty="0" smtClean="0"/>
              <a:t>Enriquecimento do trabalho</a:t>
            </a:r>
            <a:endParaRPr lang="pt-BR" sz="2000" dirty="0"/>
          </a:p>
        </p:txBody>
      </p:sp>
      <p:sp>
        <p:nvSpPr>
          <p:cNvPr id="9" name="Título 8"/>
          <p:cNvSpPr>
            <a:spLocks noGrp="1"/>
          </p:cNvSpPr>
          <p:nvPr>
            <p:ph type="ctrTitle" idx="6"/>
          </p:nvPr>
        </p:nvSpPr>
        <p:spPr>
          <a:xfrm>
            <a:off x="8140701" y="1451027"/>
            <a:ext cx="3722925" cy="770400"/>
          </a:xfrm>
        </p:spPr>
        <p:txBody>
          <a:bodyPr>
            <a:noAutofit/>
          </a:bodyPr>
          <a:lstStyle/>
          <a:p>
            <a:r>
              <a:rPr lang="pt-BR" sz="2000" dirty="0" smtClean="0"/>
              <a:t>Compartilhamento de tarefas</a:t>
            </a:r>
            <a:endParaRPr lang="pt-BR" sz="2000" dirty="0"/>
          </a:p>
        </p:txBody>
      </p:sp>
      <p:sp>
        <p:nvSpPr>
          <p:cNvPr id="10" name="Subtítulo 9"/>
          <p:cNvSpPr>
            <a:spLocks noGrp="1"/>
          </p:cNvSpPr>
          <p:nvPr>
            <p:ph type="subTitle" idx="7"/>
          </p:nvPr>
        </p:nvSpPr>
        <p:spPr>
          <a:xfrm>
            <a:off x="8299533" y="2383350"/>
            <a:ext cx="3405262" cy="1133146"/>
          </a:xfrm>
          <a:noFill/>
          <a:ln>
            <a:noFill/>
          </a:ln>
        </p:spPr>
        <p:txBody>
          <a:bodyPr spcFirstLastPara="1" wrap="square" lIns="91425" tIns="91425" rIns="91425" bIns="91425" anchor="t" anchorCtr="0">
            <a:noAutofit/>
          </a:bodyPr>
          <a:lstStyle/>
          <a:p>
            <a:pPr marL="0"/>
            <a:r>
              <a:rPr lang="pt-BR" sz="1600" dirty="0" smtClean="0"/>
              <a:t>Acordo que permite a dois ou mais indivíduos dividirem um trabalho tradicional de 40h semanais</a:t>
            </a:r>
            <a:endParaRPr lang="pt-BR" sz="1600" dirty="0"/>
          </a:p>
        </p:txBody>
      </p:sp>
      <p:sp>
        <p:nvSpPr>
          <p:cNvPr id="11" name="Título 10"/>
          <p:cNvSpPr>
            <a:spLocks noGrp="1"/>
          </p:cNvSpPr>
          <p:nvPr>
            <p:ph type="ctrTitle" idx="8"/>
          </p:nvPr>
        </p:nvSpPr>
        <p:spPr>
          <a:xfrm>
            <a:off x="686648" y="4134304"/>
            <a:ext cx="2428404" cy="447489"/>
          </a:xfrm>
        </p:spPr>
        <p:txBody>
          <a:bodyPr>
            <a:noAutofit/>
          </a:bodyPr>
          <a:lstStyle/>
          <a:p>
            <a:r>
              <a:rPr lang="pt-BR" sz="2000" dirty="0" smtClean="0"/>
              <a:t>Horário flexível</a:t>
            </a:r>
            <a:endParaRPr lang="pt-BR" sz="2000" dirty="0"/>
          </a:p>
        </p:txBody>
      </p:sp>
      <p:sp>
        <p:nvSpPr>
          <p:cNvPr id="3" name="Título 2"/>
          <p:cNvSpPr>
            <a:spLocks noGrp="1"/>
          </p:cNvSpPr>
          <p:nvPr>
            <p:ph type="title" idx="15"/>
          </p:nvPr>
        </p:nvSpPr>
        <p:spPr/>
        <p:txBody>
          <a:bodyPr>
            <a:normAutofit fontScale="90000"/>
          </a:bodyPr>
          <a:lstStyle/>
          <a:p>
            <a:r>
              <a:rPr lang="pt-BR" dirty="0"/>
              <a:t>O redesenho dos trabalhos</a:t>
            </a:r>
          </a:p>
        </p:txBody>
      </p:sp>
      <p:sp>
        <p:nvSpPr>
          <p:cNvPr id="26" name="Subtítulo 7"/>
          <p:cNvSpPr>
            <a:spLocks noGrp="1"/>
          </p:cNvSpPr>
          <p:nvPr>
            <p:ph type="subTitle" idx="5"/>
          </p:nvPr>
        </p:nvSpPr>
        <p:spPr>
          <a:xfrm>
            <a:off x="4189398" y="2305749"/>
            <a:ext cx="3920516" cy="490400"/>
          </a:xfrm>
          <a:noFill/>
          <a:ln>
            <a:noFill/>
          </a:ln>
        </p:spPr>
        <p:txBody>
          <a:bodyPr spcFirstLastPara="1" wrap="square" lIns="91425" tIns="91425" rIns="91425" bIns="91425" anchor="t" anchorCtr="0">
            <a:noAutofit/>
          </a:bodyPr>
          <a:lstStyle/>
          <a:p>
            <a:pPr marL="0">
              <a:buSzPts val="1400"/>
            </a:pPr>
            <a:r>
              <a:rPr lang="pt-BR" sz="1600" dirty="0" smtClean="0"/>
              <a:t>Expansão vertical das funções aumentando o grau em que o trabalhador controla o planejamento, a execução e a avaliação do seu trabalho.</a:t>
            </a:r>
            <a:endParaRPr lang="pt-BR" sz="1600" dirty="0"/>
          </a:p>
        </p:txBody>
      </p:sp>
      <p:sp>
        <p:nvSpPr>
          <p:cNvPr id="14" name="Subtítulo 13"/>
          <p:cNvSpPr>
            <a:spLocks noGrp="1"/>
          </p:cNvSpPr>
          <p:nvPr>
            <p:ph type="subTitle" idx="9"/>
          </p:nvPr>
        </p:nvSpPr>
        <p:spPr/>
        <p:txBody>
          <a:bodyPr/>
          <a:lstStyle/>
          <a:p>
            <a:endParaRPr lang="pt-BR"/>
          </a:p>
        </p:txBody>
      </p:sp>
      <p:pic>
        <p:nvPicPr>
          <p:cNvPr id="15" name="Imagem 14"/>
          <p:cNvPicPr>
            <a:picLocks noChangeAspect="1"/>
          </p:cNvPicPr>
          <p:nvPr/>
        </p:nvPicPr>
        <p:blipFill>
          <a:blip r:embed="rId2"/>
          <a:stretch>
            <a:fillRect/>
          </a:stretch>
        </p:blipFill>
        <p:spPr>
          <a:xfrm>
            <a:off x="3168629" y="4025557"/>
            <a:ext cx="5962055" cy="2283886"/>
          </a:xfrm>
          <a:prstGeom prst="rect">
            <a:avLst/>
          </a:prstGeom>
        </p:spPr>
      </p:pic>
      <p:sp>
        <p:nvSpPr>
          <p:cNvPr id="18" name="Título 4"/>
          <p:cNvSpPr>
            <a:spLocks noGrp="1"/>
          </p:cNvSpPr>
          <p:nvPr>
            <p:ph type="ctrTitle" idx="2"/>
          </p:nvPr>
        </p:nvSpPr>
        <p:spPr>
          <a:xfrm>
            <a:off x="9411404" y="5412700"/>
            <a:ext cx="2542000" cy="770400"/>
          </a:xfrm>
        </p:spPr>
        <p:txBody>
          <a:bodyPr>
            <a:noAutofit/>
          </a:bodyPr>
          <a:lstStyle/>
          <a:p>
            <a:r>
              <a:rPr lang="pt-BR" sz="2000" dirty="0" smtClean="0">
                <a:solidFill>
                  <a:schemeClr val="accent1">
                    <a:lumMod val="40000"/>
                    <a:lumOff val="60000"/>
                  </a:schemeClr>
                </a:solidFill>
              </a:rPr>
              <a:t>Ambiente Físico</a:t>
            </a:r>
            <a:endParaRPr lang="pt-BR" sz="2000" dirty="0">
              <a:solidFill>
                <a:schemeClr val="accent1">
                  <a:lumMod val="40000"/>
                  <a:lumOff val="60000"/>
                </a:schemeClr>
              </a:solidFill>
            </a:endParaRPr>
          </a:p>
        </p:txBody>
      </p:sp>
      <p:sp>
        <p:nvSpPr>
          <p:cNvPr id="19" name="Título 10"/>
          <p:cNvSpPr>
            <a:spLocks noGrp="1"/>
          </p:cNvSpPr>
          <p:nvPr>
            <p:ph type="ctrTitle" idx="8"/>
          </p:nvPr>
        </p:nvSpPr>
        <p:spPr>
          <a:xfrm>
            <a:off x="740225" y="5574155"/>
            <a:ext cx="2428404" cy="447489"/>
          </a:xfrm>
        </p:spPr>
        <p:txBody>
          <a:bodyPr>
            <a:noAutofit/>
          </a:bodyPr>
          <a:lstStyle/>
          <a:p>
            <a:r>
              <a:rPr lang="pt-BR" sz="2000" dirty="0" smtClean="0">
                <a:solidFill>
                  <a:schemeClr val="accent6">
                    <a:lumMod val="75000"/>
                  </a:schemeClr>
                </a:solidFill>
              </a:rPr>
              <a:t>Contexto social</a:t>
            </a:r>
            <a:endParaRPr lang="pt-BR" sz="2000" dirty="0">
              <a:solidFill>
                <a:schemeClr val="accent6">
                  <a:lumMod val="75000"/>
                </a:schemeClr>
              </a:solidFill>
            </a:endParaRPr>
          </a:p>
        </p:txBody>
      </p:sp>
    </p:spTree>
    <p:extLst>
      <p:ext uri="{BB962C8B-B14F-4D97-AF65-F5344CB8AC3E}">
        <p14:creationId xmlns:p14="http://schemas.microsoft.com/office/powerpoint/2010/main" val="4571612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a:xfrm flipH="1">
            <a:off x="1565586" y="660713"/>
            <a:ext cx="7131373" cy="770400"/>
          </a:xfrm>
        </p:spPr>
        <p:txBody>
          <a:bodyPr>
            <a:normAutofit/>
          </a:bodyPr>
          <a:lstStyle/>
          <a:p>
            <a:r>
              <a:rPr lang="pt-BR" dirty="0" smtClean="0"/>
              <a:t>Envolvimento dos funcionários</a:t>
            </a:r>
            <a:endParaRPr lang="pt-BR" dirty="0"/>
          </a:p>
        </p:txBody>
      </p:sp>
      <p:sp>
        <p:nvSpPr>
          <p:cNvPr id="8" name="CaixaDeTexto 7"/>
          <p:cNvSpPr txBox="1"/>
          <p:nvPr/>
        </p:nvSpPr>
        <p:spPr>
          <a:xfrm>
            <a:off x="721361" y="1431113"/>
            <a:ext cx="10464800" cy="646331"/>
          </a:xfrm>
          <a:prstGeom prst="rect">
            <a:avLst/>
          </a:prstGeom>
          <a:noFill/>
        </p:spPr>
        <p:txBody>
          <a:bodyPr wrap="square" rtlCol="0">
            <a:spAutoFit/>
          </a:bodyPr>
          <a:lstStyle/>
          <a:p>
            <a:r>
              <a:rPr lang="pt-BR" dirty="0" smtClean="0">
                <a:solidFill>
                  <a:schemeClr val="bg2"/>
                </a:solidFill>
              </a:rPr>
              <a:t>Processo participativo que usa a capacidade dos funcionários para aumentar seu comprometimento com o sucesso da organização</a:t>
            </a:r>
            <a:endParaRPr lang="pt-BR" dirty="0">
              <a:solidFill>
                <a:schemeClr val="bg2"/>
              </a:solidFill>
            </a:endParaRPr>
          </a:p>
        </p:txBody>
      </p:sp>
      <p:sp>
        <p:nvSpPr>
          <p:cNvPr id="9" name="Título 5"/>
          <p:cNvSpPr txBox="1">
            <a:spLocks/>
          </p:cNvSpPr>
          <p:nvPr/>
        </p:nvSpPr>
        <p:spPr>
          <a:xfrm flipH="1">
            <a:off x="721361" y="2201513"/>
            <a:ext cx="8087361" cy="2123658"/>
          </a:xfrm>
          <a:prstGeom prst="rect">
            <a:avLst/>
          </a:prstGeom>
          <a:noFill/>
        </p:spPr>
        <p:txBody>
          <a:bodyPr wrap="square" rtlCol="0">
            <a:spAutoFit/>
          </a:bodyPr>
          <a:lstStyle>
            <a:defPPr>
              <a:defRPr lang="pt-BR"/>
            </a:defPPr>
            <a:lvl1pPr>
              <a:defRPr>
                <a:solidFill>
                  <a:schemeClr val="bg2"/>
                </a:solidFill>
              </a:defRPr>
            </a:lvl1pPr>
          </a:lstStyle>
          <a:p>
            <a:r>
              <a:rPr lang="pt-BR" sz="2400" b="1" dirty="0"/>
              <a:t>Programas de envolvimento do funcionário</a:t>
            </a:r>
          </a:p>
          <a:p>
            <a:r>
              <a:rPr lang="pt-BR" b="1" dirty="0"/>
              <a:t>Gestão participativa: </a:t>
            </a:r>
            <a:r>
              <a:rPr lang="pt-BR" dirty="0"/>
              <a:t>Subordinados compartilham algum poder de decisão com seus chefes imediatos</a:t>
            </a:r>
          </a:p>
          <a:p>
            <a:r>
              <a:rPr lang="pt-BR" b="1" dirty="0"/>
              <a:t>Participação por representação: </a:t>
            </a:r>
            <a:r>
              <a:rPr lang="pt-BR" dirty="0"/>
              <a:t>Trabalhadores participam da tomada de decisões por meio de representantes</a:t>
            </a:r>
          </a:p>
          <a:p>
            <a:endParaRPr lang="pt-BR" dirty="0"/>
          </a:p>
          <a:p>
            <a:endParaRPr lang="pt-BR" dirty="0"/>
          </a:p>
        </p:txBody>
      </p:sp>
      <p:pic>
        <p:nvPicPr>
          <p:cNvPr id="2052" name="Picture 4" descr="Precisamos falar sobre gestão democrática e participativa - Wakk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5903" l="1250" r="100000">
                        <a14:foregroundMark x1="49688" y1="62361" x2="49688" y2="62361"/>
                        <a14:foregroundMark x1="47852" y1="38819" x2="50586" y2="38472"/>
                        <a14:foregroundMark x1="50508" y1="38681" x2="53789" y2="67014"/>
                        <a14:foregroundMark x1="45625" y1="67153" x2="47930" y2="36944"/>
                        <a14:foregroundMark x1="45703" y1="66597" x2="54180" y2="65347"/>
                        <a14:foregroundMark x1="52891" y1="64861" x2="45547" y2="53750"/>
                        <a14:foregroundMark x1="47539" y1="48333" x2="52969" y2="54514"/>
                        <a14:foregroundMark x1="48828" y1="58750" x2="51211" y2="47639"/>
                        <a14:foregroundMark x1="48828" y1="50764" x2="49375" y2="36389"/>
                        <a14:foregroundMark x1="92617" y1="46319" x2="93242" y2="43472"/>
                        <a14:foregroundMark x1="94688" y1="45486" x2="96719" y2="43819"/>
                      </a14:backgroundRemoval>
                    </a14:imgEffect>
                  </a14:imgLayer>
                </a14:imgProps>
              </a:ext>
              <a:ext uri="{28A0092B-C50C-407E-A947-70E740481C1C}">
                <a14:useLocalDpi xmlns:a14="http://schemas.microsoft.com/office/drawing/2010/main" val="0"/>
              </a:ext>
            </a:extLst>
          </a:blip>
          <a:srcRect/>
          <a:stretch>
            <a:fillRect/>
          </a:stretch>
        </p:blipFill>
        <p:spPr bwMode="auto">
          <a:xfrm>
            <a:off x="5296149" y="3032088"/>
            <a:ext cx="6801620" cy="382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808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5"/>
          <p:cNvSpPr txBox="1">
            <a:spLocks/>
          </p:cNvSpPr>
          <p:nvPr/>
        </p:nvSpPr>
        <p:spPr>
          <a:xfrm flipH="1">
            <a:off x="1565586" y="660713"/>
            <a:ext cx="7131373" cy="770400"/>
          </a:xfrm>
          <a:prstGeom prst="rect">
            <a:avLst/>
          </a:prstGeom>
          <a:noFill/>
          <a:ln>
            <a:noFill/>
          </a:ln>
        </p:spPr>
        <p:txBody>
          <a:bodyPr spcFirstLastPara="1" wrap="square" lIns="91425" tIns="91425" rIns="91425" bIns="91425" anchor="b" anchorCtr="0">
            <a:normAutofit fontScale="925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1700"/>
              <a:buFont typeface="Gaegu"/>
              <a:buNone/>
              <a:defRPr sz="4267"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r>
              <a:rPr lang="pt-BR" kern="0" dirty="0" smtClean="0"/>
              <a:t>Remuneração</a:t>
            </a:r>
            <a:endParaRPr lang="pt-BR" kern="0" dirty="0"/>
          </a:p>
        </p:txBody>
      </p:sp>
      <p:sp>
        <p:nvSpPr>
          <p:cNvPr id="9" name="CaixaDeTexto 8"/>
          <p:cNvSpPr txBox="1"/>
          <p:nvPr/>
        </p:nvSpPr>
        <p:spPr>
          <a:xfrm>
            <a:off x="1695538" y="2182167"/>
            <a:ext cx="8384026" cy="4062651"/>
          </a:xfrm>
          <a:prstGeom prst="rect">
            <a:avLst/>
          </a:prstGeom>
          <a:noFill/>
        </p:spPr>
        <p:txBody>
          <a:bodyPr wrap="none" rtlCol="0">
            <a:spAutoFit/>
          </a:bodyPr>
          <a:lstStyle/>
          <a:p>
            <a:pPr marL="285750" indent="-285750">
              <a:buFont typeface="Arial" panose="020B0604020202020204" pitchFamily="34" charset="0"/>
              <a:buChar char="•"/>
            </a:pPr>
            <a:r>
              <a:rPr lang="pt-BR" sz="2400" dirty="0" smtClean="0">
                <a:solidFill>
                  <a:schemeClr val="bg2"/>
                </a:solidFill>
              </a:rPr>
              <a:t>Programa de remuneração variável</a:t>
            </a:r>
          </a:p>
          <a:p>
            <a:pPr marL="285750" indent="-285750">
              <a:buFont typeface="Arial" panose="020B0604020202020204" pitchFamily="34" charset="0"/>
              <a:buChar char="•"/>
            </a:pPr>
            <a:r>
              <a:rPr lang="pt-BR" sz="2400" dirty="0" smtClean="0">
                <a:solidFill>
                  <a:schemeClr val="bg2"/>
                </a:solidFill>
              </a:rPr>
              <a:t>Planos de remuneração por unidade produzida</a:t>
            </a:r>
          </a:p>
          <a:p>
            <a:pPr marL="285750" indent="-285750">
              <a:buFont typeface="Arial" panose="020B0604020202020204" pitchFamily="34" charset="0"/>
              <a:buChar char="•"/>
            </a:pPr>
            <a:r>
              <a:rPr lang="pt-BR" sz="2400" dirty="0" smtClean="0">
                <a:solidFill>
                  <a:schemeClr val="bg2"/>
                </a:solidFill>
              </a:rPr>
              <a:t>Plano de pagamento com base no mérito</a:t>
            </a:r>
          </a:p>
          <a:p>
            <a:pPr marL="285750" indent="-285750">
              <a:buFont typeface="Arial" panose="020B0604020202020204" pitchFamily="34" charset="0"/>
              <a:buChar char="•"/>
            </a:pPr>
            <a:r>
              <a:rPr lang="pt-BR" sz="2400" dirty="0" smtClean="0">
                <a:solidFill>
                  <a:schemeClr val="bg2"/>
                </a:solidFill>
              </a:rPr>
              <a:t>Participação nos lucros e resultados (PLR)</a:t>
            </a:r>
          </a:p>
          <a:p>
            <a:pPr marL="285750" indent="-285750">
              <a:buFont typeface="Arial" panose="020B0604020202020204" pitchFamily="34" charset="0"/>
              <a:buChar char="•"/>
            </a:pPr>
            <a:r>
              <a:rPr lang="pt-BR" sz="2400" dirty="0" smtClean="0">
                <a:solidFill>
                  <a:schemeClr val="bg2"/>
                </a:solidFill>
              </a:rPr>
              <a:t>Bônus</a:t>
            </a:r>
          </a:p>
          <a:p>
            <a:pPr marL="285750" indent="-285750">
              <a:buFont typeface="Arial" panose="020B0604020202020204" pitchFamily="34" charset="0"/>
              <a:buChar char="•"/>
            </a:pPr>
            <a:r>
              <a:rPr lang="pt-BR" sz="2400" dirty="0" smtClean="0">
                <a:solidFill>
                  <a:schemeClr val="bg2"/>
                </a:solidFill>
              </a:rPr>
              <a:t>Remuneração por habilidades</a:t>
            </a:r>
          </a:p>
          <a:p>
            <a:pPr marL="285750" indent="-285750">
              <a:buFont typeface="Arial" panose="020B0604020202020204" pitchFamily="34" charset="0"/>
              <a:buChar char="•"/>
            </a:pPr>
            <a:r>
              <a:rPr lang="pt-BR" sz="2400" dirty="0" smtClean="0">
                <a:solidFill>
                  <a:schemeClr val="bg2"/>
                </a:solidFill>
              </a:rPr>
              <a:t>Participação nas melhorias</a:t>
            </a:r>
          </a:p>
          <a:p>
            <a:pPr marL="285750" indent="-285750">
              <a:buFont typeface="Arial" panose="020B0604020202020204" pitchFamily="34" charset="0"/>
              <a:buChar char="•"/>
            </a:pPr>
            <a:r>
              <a:rPr lang="pt-BR" sz="2400" dirty="0" smtClean="0">
                <a:solidFill>
                  <a:schemeClr val="bg2"/>
                </a:solidFill>
              </a:rPr>
              <a:t>Planos de participação acionária para funcionários</a:t>
            </a:r>
          </a:p>
          <a:p>
            <a:pPr marL="285750" indent="-285750">
              <a:buFont typeface="Arial" panose="020B0604020202020204" pitchFamily="34" charset="0"/>
              <a:buChar char="•"/>
            </a:pPr>
            <a:r>
              <a:rPr lang="pt-BR" sz="2400" dirty="0" smtClean="0">
                <a:solidFill>
                  <a:schemeClr val="bg2"/>
                </a:solidFill>
              </a:rPr>
              <a:t>Benefícios flexíveis</a:t>
            </a:r>
          </a:p>
          <a:p>
            <a:pPr marL="285750" indent="-285750">
              <a:buFont typeface="Arial" panose="020B0604020202020204" pitchFamily="34" charset="0"/>
              <a:buChar char="•"/>
            </a:pPr>
            <a:r>
              <a:rPr lang="pt-BR" sz="2400" dirty="0" smtClean="0">
                <a:solidFill>
                  <a:schemeClr val="bg2"/>
                </a:solidFill>
              </a:rPr>
              <a:t>Programas de reconhecimento: Recompensas </a:t>
            </a:r>
            <a:r>
              <a:rPr lang="pt-BR" sz="2400" dirty="0" err="1" smtClean="0">
                <a:solidFill>
                  <a:schemeClr val="bg2"/>
                </a:solidFill>
              </a:rPr>
              <a:t>intrinsecas</a:t>
            </a:r>
            <a:endParaRPr lang="pt-BR" sz="2400" dirty="0" smtClean="0">
              <a:solidFill>
                <a:schemeClr val="bg2"/>
              </a:solidFill>
            </a:endParaRPr>
          </a:p>
          <a:p>
            <a:endParaRPr lang="pt-BR" dirty="0"/>
          </a:p>
        </p:txBody>
      </p:sp>
      <p:pic>
        <p:nvPicPr>
          <p:cNvPr id="3074" name="Picture 2" descr="Salário - ícones de negócios e finança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359" y="2476052"/>
            <a:ext cx="2715895" cy="271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64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title"/>
          </p:nvPr>
        </p:nvSpPr>
        <p:spPr>
          <a:xfrm>
            <a:off x="1585609" y="586438"/>
            <a:ext cx="8588084" cy="814345"/>
          </a:xfrm>
        </p:spPr>
        <p:txBody>
          <a:bodyPr>
            <a:normAutofit fontScale="90000"/>
          </a:bodyPr>
          <a:lstStyle/>
          <a:p>
            <a:r>
              <a:rPr lang="pt-BR" dirty="0" smtClean="0"/>
              <a:t>Possíveis objetivos</a:t>
            </a:r>
            <a:endParaRPr lang="pt-BR" dirty="0"/>
          </a:p>
        </p:txBody>
      </p:sp>
      <p:sp>
        <p:nvSpPr>
          <p:cNvPr id="16" name="Espaço Reservado para Texto 15"/>
          <p:cNvSpPr>
            <a:spLocks noGrp="1"/>
          </p:cNvSpPr>
          <p:nvPr>
            <p:ph type="body" idx="1"/>
          </p:nvPr>
        </p:nvSpPr>
        <p:spPr>
          <a:xfrm>
            <a:off x="5682990" y="2622217"/>
            <a:ext cx="6968980" cy="2514400"/>
          </a:xfrm>
        </p:spPr>
        <p:txBody>
          <a:bodyPr>
            <a:noAutofit/>
          </a:bodyPr>
          <a:lstStyle/>
          <a:p>
            <a:r>
              <a:rPr lang="pt-BR" sz="2400" dirty="0" smtClean="0"/>
              <a:t>Melhorar o atendimento ao cliente</a:t>
            </a:r>
          </a:p>
          <a:p>
            <a:r>
              <a:rPr lang="pt-BR" sz="2400" dirty="0" smtClean="0"/>
              <a:t>Melhorar as habilidades humanas</a:t>
            </a:r>
          </a:p>
          <a:p>
            <a:r>
              <a:rPr lang="pt-BR" sz="2400" dirty="0" smtClean="0"/>
              <a:t>Estimular a inovação e a mudança</a:t>
            </a:r>
          </a:p>
          <a:p>
            <a:r>
              <a:rPr lang="pt-BR" sz="2400" dirty="0" smtClean="0"/>
              <a:t>Lidar com a temporariedade</a:t>
            </a:r>
          </a:p>
          <a:p>
            <a:r>
              <a:rPr lang="pt-BR" sz="2400" dirty="0" smtClean="0"/>
              <a:t>Trabalhar em organizações interconectadas</a:t>
            </a:r>
          </a:p>
          <a:p>
            <a:r>
              <a:rPr lang="pt-BR" sz="2400" dirty="0" smtClean="0"/>
              <a:t>Equilibrar vida pessoal e profissional</a:t>
            </a:r>
          </a:p>
          <a:p>
            <a:r>
              <a:rPr lang="pt-BR" sz="2400" dirty="0" smtClean="0"/>
              <a:t>Criar um ambiente de trabalho positivo</a:t>
            </a:r>
          </a:p>
          <a:p>
            <a:r>
              <a:rPr lang="pt-BR" sz="2400" dirty="0" smtClean="0"/>
              <a:t>Melhorar o comportamento ético</a:t>
            </a:r>
            <a:endParaRPr lang="pt-BR" sz="2400" dirty="0"/>
          </a:p>
        </p:txBody>
      </p:sp>
      <p:pic>
        <p:nvPicPr>
          <p:cNvPr id="4098" name="Picture 2" descr="Objetivo - ícones de diverso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353" y="2062220"/>
            <a:ext cx="3901036" cy="390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6159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9</a:t>
            </a:r>
            <a:r>
              <a:rPr lang="pt-BR" dirty="0" smtClean="0">
                <a:solidFill>
                  <a:schemeClr val="bg2"/>
                </a:solidFill>
              </a:rPr>
              <a:t>: Fundamentos do comportamento em grupo</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3 – O Grupo</a:t>
            </a:r>
            <a:endParaRPr lang="pt-BR" dirty="0"/>
          </a:p>
        </p:txBody>
      </p:sp>
      <p:pic>
        <p:nvPicPr>
          <p:cNvPr id="4100" name="Picture 4" descr="Trabalho em grupo | Memes engraçados, Engraçado, Memes engraç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815" y="1466655"/>
            <a:ext cx="4572000" cy="4543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0761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47444" y="2368703"/>
            <a:ext cx="2542000" cy="512350"/>
          </a:xfrm>
          <a:noFill/>
          <a:ln>
            <a:noFill/>
          </a:ln>
        </p:spPr>
        <p:txBody>
          <a:bodyPr spcFirstLastPara="1" wrap="square" lIns="91425" tIns="91425" rIns="91425" bIns="91425" anchor="b" anchorCtr="0">
            <a:noAutofit/>
          </a:bodyPr>
          <a:lstStyle/>
          <a:p>
            <a:r>
              <a:rPr lang="pt-BR" sz="2000" dirty="0" smtClean="0"/>
              <a:t>Grupo informal</a:t>
            </a:r>
            <a:endParaRPr lang="pt-BR" sz="2000" dirty="0"/>
          </a:p>
        </p:txBody>
      </p:sp>
      <p:sp>
        <p:nvSpPr>
          <p:cNvPr id="4" name="Espaço Reservado para Texto 3"/>
          <p:cNvSpPr>
            <a:spLocks noGrp="1"/>
          </p:cNvSpPr>
          <p:nvPr>
            <p:ph type="subTitle" idx="1"/>
          </p:nvPr>
        </p:nvSpPr>
        <p:spPr>
          <a:xfrm>
            <a:off x="706764" y="2913618"/>
            <a:ext cx="4023360" cy="490400"/>
          </a:xfrm>
          <a:noFill/>
          <a:ln>
            <a:noFill/>
          </a:ln>
        </p:spPr>
        <p:txBody>
          <a:bodyPr spcFirstLastPara="1" wrap="square" lIns="91425" tIns="91425" rIns="91425" bIns="91425" anchor="t" anchorCtr="0">
            <a:noAutofit/>
          </a:bodyPr>
          <a:lstStyle/>
          <a:p>
            <a:pPr marL="0">
              <a:buSzPts val="1400"/>
            </a:pPr>
            <a:r>
              <a:rPr lang="pt-BR" sz="1600" dirty="0" smtClean="0"/>
              <a:t>Grupo não estruturado formalmente nem determinado por uma organização, mas que surgem em resposta à necessidade de interação social</a:t>
            </a:r>
            <a:endParaRPr lang="pt-BR" sz="1600" dirty="0"/>
          </a:p>
        </p:txBody>
      </p:sp>
      <p:sp>
        <p:nvSpPr>
          <p:cNvPr id="5" name="Título 4"/>
          <p:cNvSpPr>
            <a:spLocks noGrp="1"/>
          </p:cNvSpPr>
          <p:nvPr>
            <p:ph type="ctrTitle" idx="2"/>
          </p:nvPr>
        </p:nvSpPr>
        <p:spPr>
          <a:xfrm>
            <a:off x="7932295" y="3980461"/>
            <a:ext cx="2542000" cy="770400"/>
          </a:xfrm>
        </p:spPr>
        <p:txBody>
          <a:bodyPr>
            <a:noAutofit/>
          </a:bodyPr>
          <a:lstStyle/>
          <a:p>
            <a:r>
              <a:rPr lang="pt-BR" sz="2000" i="1" dirty="0" smtClean="0"/>
              <a:t>Grupo de amizade</a:t>
            </a:r>
            <a:endParaRPr lang="pt-BR" sz="2000" i="1" dirty="0"/>
          </a:p>
        </p:txBody>
      </p:sp>
      <p:sp>
        <p:nvSpPr>
          <p:cNvPr id="6" name="Subtítulo 5"/>
          <p:cNvSpPr>
            <a:spLocks noGrp="1"/>
          </p:cNvSpPr>
          <p:nvPr>
            <p:ph type="subTitle" idx="3"/>
          </p:nvPr>
        </p:nvSpPr>
        <p:spPr>
          <a:xfrm>
            <a:off x="7525725" y="4750861"/>
            <a:ext cx="3355139" cy="490400"/>
          </a:xfrm>
          <a:noFill/>
          <a:ln>
            <a:noFill/>
          </a:ln>
        </p:spPr>
        <p:txBody>
          <a:bodyPr spcFirstLastPara="1" wrap="square" lIns="91425" tIns="91425" rIns="91425" bIns="91425" anchor="t" anchorCtr="0">
            <a:noAutofit/>
          </a:bodyPr>
          <a:lstStyle/>
          <a:p>
            <a:pPr marL="0">
              <a:buSzPts val="1400"/>
            </a:pPr>
            <a:r>
              <a:rPr lang="pt-BR" sz="1600" dirty="0" smtClean="0"/>
              <a:t>Grupo de pessoas que se uniram por compartilharem uma ou mais características</a:t>
            </a:r>
            <a:endParaRPr lang="pt-BR" sz="1600" dirty="0"/>
          </a:p>
        </p:txBody>
      </p:sp>
      <p:sp>
        <p:nvSpPr>
          <p:cNvPr id="7" name="Título 6"/>
          <p:cNvSpPr>
            <a:spLocks noGrp="1"/>
          </p:cNvSpPr>
          <p:nvPr>
            <p:ph type="ctrTitle" idx="4"/>
          </p:nvPr>
        </p:nvSpPr>
        <p:spPr>
          <a:xfrm>
            <a:off x="4650789" y="3638316"/>
            <a:ext cx="2634549" cy="439123"/>
          </a:xfrm>
        </p:spPr>
        <p:txBody>
          <a:bodyPr>
            <a:noAutofit/>
          </a:bodyPr>
          <a:lstStyle/>
          <a:p>
            <a:r>
              <a:rPr lang="pt-BR" sz="2000" dirty="0" smtClean="0"/>
              <a:t>Grupo de comando</a:t>
            </a:r>
            <a:endParaRPr lang="pt-BR" sz="2000" dirty="0"/>
          </a:p>
        </p:txBody>
      </p:sp>
      <p:sp>
        <p:nvSpPr>
          <p:cNvPr id="8" name="Subtítulo 7"/>
          <p:cNvSpPr>
            <a:spLocks noGrp="1"/>
          </p:cNvSpPr>
          <p:nvPr>
            <p:ph type="subTitle" idx="5"/>
          </p:nvPr>
        </p:nvSpPr>
        <p:spPr>
          <a:xfrm>
            <a:off x="508000" y="1259170"/>
            <a:ext cx="11684000" cy="490400"/>
          </a:xfrm>
          <a:noFill/>
          <a:ln>
            <a:noFill/>
          </a:ln>
        </p:spPr>
        <p:txBody>
          <a:bodyPr spcFirstLastPara="1" wrap="square" lIns="91425" tIns="91425" rIns="91425" bIns="91425" anchor="t" anchorCtr="0">
            <a:noAutofit/>
          </a:bodyPr>
          <a:lstStyle/>
          <a:p>
            <a:pPr marL="0">
              <a:buSzPts val="1400"/>
            </a:pPr>
            <a:r>
              <a:rPr lang="pt-BR" sz="1600" b="1" dirty="0" smtClean="0"/>
              <a:t>Grupo: </a:t>
            </a:r>
            <a:r>
              <a:rPr lang="pt-BR" sz="1600" dirty="0" smtClean="0"/>
              <a:t>Dois ou mais indivíduos interdependentes e interativos, que se reúnem visando à obtenção de determinado objetivo</a:t>
            </a:r>
            <a:endParaRPr lang="pt-BR" sz="1600" dirty="0"/>
          </a:p>
        </p:txBody>
      </p:sp>
      <p:sp>
        <p:nvSpPr>
          <p:cNvPr id="9" name="Título 8"/>
          <p:cNvSpPr>
            <a:spLocks noGrp="1"/>
          </p:cNvSpPr>
          <p:nvPr>
            <p:ph type="ctrTitle" idx="6"/>
          </p:nvPr>
        </p:nvSpPr>
        <p:spPr>
          <a:xfrm>
            <a:off x="1266635" y="4018842"/>
            <a:ext cx="2903618" cy="770400"/>
          </a:xfrm>
        </p:spPr>
        <p:txBody>
          <a:bodyPr>
            <a:noAutofit/>
          </a:bodyPr>
          <a:lstStyle/>
          <a:p>
            <a:r>
              <a:rPr lang="pt-BR" sz="2000" dirty="0" smtClean="0"/>
              <a:t>Grupo de tarefa</a:t>
            </a:r>
            <a:endParaRPr lang="pt-BR" sz="2000" dirty="0"/>
          </a:p>
        </p:txBody>
      </p:sp>
      <p:sp>
        <p:nvSpPr>
          <p:cNvPr id="10" name="Subtítulo 9"/>
          <p:cNvSpPr>
            <a:spLocks noGrp="1"/>
          </p:cNvSpPr>
          <p:nvPr>
            <p:ph type="subTitle" idx="7"/>
          </p:nvPr>
        </p:nvSpPr>
        <p:spPr>
          <a:xfrm>
            <a:off x="1085746" y="4750861"/>
            <a:ext cx="3084507" cy="1711129"/>
          </a:xfrm>
          <a:noFill/>
          <a:ln>
            <a:noFill/>
          </a:ln>
        </p:spPr>
        <p:txBody>
          <a:bodyPr spcFirstLastPara="1" wrap="square" lIns="91425" tIns="91425" rIns="91425" bIns="91425" anchor="t" anchorCtr="0">
            <a:noAutofit/>
          </a:bodyPr>
          <a:lstStyle/>
          <a:p>
            <a:pPr marL="0"/>
            <a:r>
              <a:rPr lang="pt-BR" sz="1600" dirty="0" smtClean="0"/>
              <a:t>Grupo de pessoas que trabalham em conjunto para atingir um objetivo comum, relacionado com cada uma delas</a:t>
            </a:r>
            <a:endParaRPr lang="pt-BR" sz="1600" dirty="0"/>
          </a:p>
        </p:txBody>
      </p:sp>
      <p:sp>
        <p:nvSpPr>
          <p:cNvPr id="11" name="Título 10"/>
          <p:cNvSpPr>
            <a:spLocks noGrp="1"/>
          </p:cNvSpPr>
          <p:nvPr>
            <p:ph type="ctrTitle" idx="8"/>
          </p:nvPr>
        </p:nvSpPr>
        <p:spPr>
          <a:xfrm>
            <a:off x="7710282" y="2520292"/>
            <a:ext cx="2986026" cy="447489"/>
          </a:xfrm>
        </p:spPr>
        <p:txBody>
          <a:bodyPr>
            <a:noAutofit/>
          </a:bodyPr>
          <a:lstStyle/>
          <a:p>
            <a:r>
              <a:rPr lang="pt-BR" sz="2000" dirty="0" smtClean="0"/>
              <a:t>Grupo formal</a:t>
            </a:r>
            <a:endParaRPr lang="pt-BR" sz="2000" dirty="0"/>
          </a:p>
        </p:txBody>
      </p:sp>
      <p:sp>
        <p:nvSpPr>
          <p:cNvPr id="12" name="Subtítulo 11"/>
          <p:cNvSpPr>
            <a:spLocks noGrp="1"/>
          </p:cNvSpPr>
          <p:nvPr>
            <p:ph type="subTitle" idx="9"/>
          </p:nvPr>
        </p:nvSpPr>
        <p:spPr>
          <a:xfrm>
            <a:off x="7446353" y="2932160"/>
            <a:ext cx="3513884" cy="490400"/>
          </a:xfrm>
          <a:noFill/>
          <a:ln>
            <a:noFill/>
          </a:ln>
        </p:spPr>
        <p:txBody>
          <a:bodyPr spcFirstLastPara="1" wrap="square" lIns="91425" tIns="91425" rIns="91425" bIns="91425" anchor="t" anchorCtr="0">
            <a:noAutofit/>
          </a:bodyPr>
          <a:lstStyle/>
          <a:p>
            <a:pPr marL="0"/>
            <a:r>
              <a:rPr lang="pt-BR" sz="1600" dirty="0" smtClean="0"/>
              <a:t>Grupos de trabalho definido pela estrutura da organização</a:t>
            </a:r>
            <a:endParaRPr lang="pt-BR" sz="1600" dirty="0"/>
          </a:p>
        </p:txBody>
      </p:sp>
      <p:sp>
        <p:nvSpPr>
          <p:cNvPr id="3" name="Título 2"/>
          <p:cNvSpPr>
            <a:spLocks noGrp="1"/>
          </p:cNvSpPr>
          <p:nvPr>
            <p:ph type="title" idx="15"/>
          </p:nvPr>
        </p:nvSpPr>
        <p:spPr/>
        <p:txBody>
          <a:bodyPr>
            <a:normAutofit fontScale="90000"/>
          </a:bodyPr>
          <a:lstStyle/>
          <a:p>
            <a:r>
              <a:rPr lang="pt-BR" dirty="0" smtClean="0"/>
              <a:t>Definindo e classificando grupos</a:t>
            </a:r>
            <a:endParaRPr lang="pt-BR" dirty="0"/>
          </a:p>
        </p:txBody>
      </p:sp>
      <p:sp>
        <p:nvSpPr>
          <p:cNvPr id="26" name="Subtítulo 7"/>
          <p:cNvSpPr>
            <a:spLocks noGrp="1"/>
          </p:cNvSpPr>
          <p:nvPr>
            <p:ph type="subTitle" idx="5"/>
          </p:nvPr>
        </p:nvSpPr>
        <p:spPr>
          <a:xfrm>
            <a:off x="4650789" y="4120461"/>
            <a:ext cx="2652400" cy="490400"/>
          </a:xfrm>
          <a:noFill/>
          <a:ln>
            <a:noFill/>
          </a:ln>
        </p:spPr>
        <p:txBody>
          <a:bodyPr spcFirstLastPara="1" wrap="square" lIns="91425" tIns="91425" rIns="91425" bIns="91425" anchor="t" anchorCtr="0">
            <a:noAutofit/>
          </a:bodyPr>
          <a:lstStyle/>
          <a:p>
            <a:pPr marL="0">
              <a:buSzPts val="1400"/>
            </a:pPr>
            <a:r>
              <a:rPr lang="pt-BR" sz="1600" dirty="0" smtClean="0"/>
              <a:t>Grupo formado de indivíduos que se reportam diretamente a um superior hierárquico</a:t>
            </a:r>
            <a:endParaRPr lang="pt-BR" sz="1600" dirty="0"/>
          </a:p>
        </p:txBody>
      </p:sp>
    </p:spTree>
    <p:extLst>
      <p:ext uri="{BB962C8B-B14F-4D97-AF65-F5344CB8AC3E}">
        <p14:creationId xmlns:p14="http://schemas.microsoft.com/office/powerpoint/2010/main" val="37776993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1109273" y="1757693"/>
            <a:ext cx="5092800" cy="2514400"/>
          </a:xfrm>
        </p:spPr>
        <p:txBody>
          <a:bodyPr/>
          <a:lstStyle/>
          <a:p>
            <a:pPr marL="186262" indent="0">
              <a:buNone/>
            </a:pPr>
            <a:r>
              <a:rPr lang="pt-BR" b="1" dirty="0" smtClean="0"/>
              <a:t>Teoria da identidade social</a:t>
            </a:r>
          </a:p>
          <a:p>
            <a:pPr marL="186262" indent="0">
              <a:buNone/>
            </a:pPr>
            <a:r>
              <a:rPr lang="pt-BR" dirty="0" smtClean="0"/>
              <a:t>Propõe que as pessoas apresentam reações emocionais ao fracasso ou sucesso de seu grupo, porque sua autoestima fica ligada ao desempenho dele.</a:t>
            </a:r>
            <a:endParaRPr lang="pt-BR" dirty="0"/>
          </a:p>
        </p:txBody>
      </p:sp>
      <p:sp>
        <p:nvSpPr>
          <p:cNvPr id="4" name="Título 2"/>
          <p:cNvSpPr>
            <a:spLocks noGrp="1"/>
          </p:cNvSpPr>
          <p:nvPr>
            <p:ph type="title"/>
          </p:nvPr>
        </p:nvSpPr>
        <p:spPr>
          <a:xfrm>
            <a:off x="1109273" y="182200"/>
            <a:ext cx="9247187" cy="1351960"/>
          </a:xfrm>
        </p:spPr>
        <p:txBody>
          <a:bodyPr>
            <a:normAutofit fontScale="90000"/>
          </a:bodyPr>
          <a:lstStyle/>
          <a:p>
            <a:r>
              <a:rPr lang="pt-BR" dirty="0" smtClean="0"/>
              <a:t>Por que as pessoas formam grupos?</a:t>
            </a:r>
            <a:endParaRPr lang="pt-BR" dirty="0"/>
          </a:p>
        </p:txBody>
      </p:sp>
      <p:sp>
        <p:nvSpPr>
          <p:cNvPr id="5" name="Espaço Reservado para Texto 2"/>
          <p:cNvSpPr txBox="1">
            <a:spLocks/>
          </p:cNvSpPr>
          <p:nvPr/>
        </p:nvSpPr>
        <p:spPr>
          <a:xfrm>
            <a:off x="6402633" y="1757693"/>
            <a:ext cx="5092800" cy="2514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00000"/>
              </a:lnSpc>
              <a:spcBef>
                <a:spcPts val="0"/>
              </a:spcBef>
              <a:spcAft>
                <a:spcPts val="0"/>
              </a:spcAft>
              <a:buClr>
                <a:schemeClr val="dk2"/>
              </a:buClr>
              <a:buSzPts val="1400"/>
              <a:buFont typeface="Nunito Light"/>
              <a:buChar char="●"/>
              <a:defRPr sz="1867" b="0" i="0" u="none" strike="noStrike" cap="none">
                <a:solidFill>
                  <a:schemeClr val="dk2"/>
                </a:solidFill>
                <a:latin typeface="Questrial"/>
                <a:ea typeface="Questrial"/>
                <a:cs typeface="Questrial"/>
                <a:sym typeface="Questrial"/>
              </a:defRPr>
            </a:lvl1pPr>
            <a:lvl2pPr marL="1219170" marR="0" lvl="1"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2pPr>
            <a:lvl3pPr marL="1828754" marR="0" lvl="2"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3pPr>
            <a:lvl4pPr marL="2438339" marR="0" lvl="3"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4pPr>
            <a:lvl5pPr marL="3047924" marR="0" lvl="4"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5pPr>
            <a:lvl6pPr marL="3657509" marR="0" lvl="5"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6pPr>
            <a:lvl7pPr marL="4267093" marR="0" lvl="6"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7pPr>
            <a:lvl8pPr marL="4876678" marR="0" lvl="7"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8pPr>
            <a:lvl9pPr marL="5486263" marR="0" lvl="8"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9pPr>
          </a:lstStyle>
          <a:p>
            <a:pPr marL="186262" indent="0">
              <a:buFont typeface="Nunito Light"/>
              <a:buNone/>
            </a:pPr>
            <a:r>
              <a:rPr lang="pt-BR" b="1" kern="0" dirty="0" smtClean="0"/>
              <a:t>Favoritismo </a:t>
            </a:r>
            <a:r>
              <a:rPr lang="pt-BR" b="1" kern="0" dirty="0" err="1" smtClean="0"/>
              <a:t>intra-grupo</a:t>
            </a:r>
            <a:endParaRPr lang="pt-BR" b="1" kern="0" dirty="0" smtClean="0"/>
          </a:p>
          <a:p>
            <a:pPr marL="186262" indent="0">
              <a:buFont typeface="Nunito Light"/>
              <a:buNone/>
            </a:pPr>
            <a:r>
              <a:rPr lang="pt-BR" kern="0" dirty="0" smtClean="0"/>
              <a:t>Vemos os membros de nosso grupo como melhores que os outros e as pessoas de fora como todos iguais</a:t>
            </a:r>
            <a:endParaRPr lang="pt-BR" kern="0" dirty="0"/>
          </a:p>
        </p:txBody>
      </p:sp>
      <p:sp>
        <p:nvSpPr>
          <p:cNvPr id="6" name="Espaço Reservado para Texto 2"/>
          <p:cNvSpPr txBox="1">
            <a:spLocks/>
          </p:cNvSpPr>
          <p:nvPr/>
        </p:nvSpPr>
        <p:spPr>
          <a:xfrm>
            <a:off x="6603193" y="4104653"/>
            <a:ext cx="5092800" cy="2514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00000"/>
              </a:lnSpc>
              <a:spcBef>
                <a:spcPts val="0"/>
              </a:spcBef>
              <a:spcAft>
                <a:spcPts val="0"/>
              </a:spcAft>
              <a:buClr>
                <a:schemeClr val="dk2"/>
              </a:buClr>
              <a:buSzPts val="1400"/>
              <a:buFont typeface="Nunito Light"/>
              <a:buChar char="●"/>
              <a:defRPr sz="1867" b="0" i="0" u="none" strike="noStrike" cap="none">
                <a:solidFill>
                  <a:schemeClr val="dk2"/>
                </a:solidFill>
                <a:latin typeface="Questrial"/>
                <a:ea typeface="Questrial"/>
                <a:cs typeface="Questrial"/>
                <a:sym typeface="Questrial"/>
              </a:defRPr>
            </a:lvl1pPr>
            <a:lvl2pPr marL="1219170" marR="0" lvl="1"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2pPr>
            <a:lvl3pPr marL="1828754" marR="0" lvl="2"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3pPr>
            <a:lvl4pPr marL="2438339" marR="0" lvl="3"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4pPr>
            <a:lvl5pPr marL="3047924" marR="0" lvl="4"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5pPr>
            <a:lvl6pPr marL="3657509" marR="0" lvl="5"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6pPr>
            <a:lvl7pPr marL="4267093" marR="0" lvl="6"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7pPr>
            <a:lvl8pPr marL="4876678" marR="0" lvl="7"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8pPr>
            <a:lvl9pPr marL="5486263" marR="0" lvl="8"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9pPr>
          </a:lstStyle>
          <a:p>
            <a:pPr marL="186262" indent="0">
              <a:buFont typeface="Nunito Light"/>
              <a:buNone/>
            </a:pPr>
            <a:r>
              <a:rPr lang="pt-BR" b="1" kern="0" dirty="0" smtClean="0"/>
              <a:t>Identidade social</a:t>
            </a:r>
          </a:p>
          <a:p>
            <a:pPr marL="186262" indent="0">
              <a:buFont typeface="Nunito Light"/>
              <a:buNone/>
            </a:pPr>
            <a:r>
              <a:rPr lang="pt-BR" kern="0" dirty="0" smtClean="0"/>
              <a:t>Similaridade, distinção, status, redução de incerteza</a:t>
            </a:r>
            <a:endParaRPr lang="pt-BR" kern="0" dirty="0"/>
          </a:p>
        </p:txBody>
      </p:sp>
    </p:spTree>
    <p:extLst>
      <p:ext uri="{BB962C8B-B14F-4D97-AF65-F5344CB8AC3E}">
        <p14:creationId xmlns:p14="http://schemas.microsoft.com/office/powerpoint/2010/main" val="417110385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Estágios de desenvolvimento de grupos</a:t>
            </a:r>
            <a:endParaRPr lang="pt-BR" dirty="0"/>
          </a:p>
        </p:txBody>
      </p:sp>
      <p:pic>
        <p:nvPicPr>
          <p:cNvPr id="14" name="Imagem 13"/>
          <p:cNvPicPr>
            <a:picLocks noChangeAspect="1"/>
          </p:cNvPicPr>
          <p:nvPr/>
        </p:nvPicPr>
        <p:blipFill>
          <a:blip r:embed="rId2"/>
          <a:stretch>
            <a:fillRect/>
          </a:stretch>
        </p:blipFill>
        <p:spPr>
          <a:xfrm>
            <a:off x="831200" y="3594914"/>
            <a:ext cx="9675060" cy="2330954"/>
          </a:xfrm>
          <a:prstGeom prst="rect">
            <a:avLst/>
          </a:prstGeom>
        </p:spPr>
      </p:pic>
      <p:sp>
        <p:nvSpPr>
          <p:cNvPr id="15" name="CaixaDeTexto 14"/>
          <p:cNvSpPr txBox="1"/>
          <p:nvPr/>
        </p:nvSpPr>
        <p:spPr>
          <a:xfrm>
            <a:off x="831200" y="1598777"/>
            <a:ext cx="6660798" cy="1754326"/>
          </a:xfrm>
          <a:prstGeom prst="rect">
            <a:avLst/>
          </a:prstGeom>
          <a:noFill/>
        </p:spPr>
        <p:txBody>
          <a:bodyPr wrap="none" rtlCol="0">
            <a:spAutoFit/>
          </a:bodyPr>
          <a:lstStyle/>
          <a:p>
            <a:r>
              <a:rPr lang="pt-BR" b="1" dirty="0" smtClean="0">
                <a:solidFill>
                  <a:schemeClr val="bg2"/>
                </a:solidFill>
              </a:rPr>
              <a:t>Modelo dos cinco estágios</a:t>
            </a:r>
          </a:p>
          <a:p>
            <a:pPr marL="342900" indent="-342900">
              <a:buFont typeface="+mj-lt"/>
              <a:buAutoNum type="arabicPeriod"/>
            </a:pPr>
            <a:r>
              <a:rPr lang="pt-BR" b="1" dirty="0" smtClean="0">
                <a:solidFill>
                  <a:schemeClr val="bg2"/>
                </a:solidFill>
              </a:rPr>
              <a:t>Formação: I</a:t>
            </a:r>
            <a:r>
              <a:rPr lang="pt-BR" dirty="0" smtClean="0">
                <a:solidFill>
                  <a:schemeClr val="bg2"/>
                </a:solidFill>
              </a:rPr>
              <a:t>ncerteza</a:t>
            </a:r>
          </a:p>
          <a:p>
            <a:pPr marL="342900" indent="-342900">
              <a:buFont typeface="+mj-lt"/>
              <a:buAutoNum type="arabicPeriod"/>
            </a:pPr>
            <a:r>
              <a:rPr lang="pt-BR" b="1" dirty="0" smtClean="0">
                <a:solidFill>
                  <a:schemeClr val="bg2"/>
                </a:solidFill>
              </a:rPr>
              <a:t>Tormenta: </a:t>
            </a:r>
            <a:r>
              <a:rPr lang="pt-BR" dirty="0" smtClean="0">
                <a:solidFill>
                  <a:schemeClr val="bg2"/>
                </a:solidFill>
              </a:rPr>
              <a:t>Conflitos entre os membros</a:t>
            </a:r>
          </a:p>
          <a:p>
            <a:pPr marL="342900" indent="-342900">
              <a:buFont typeface="+mj-lt"/>
              <a:buAutoNum type="arabicPeriod"/>
            </a:pPr>
            <a:r>
              <a:rPr lang="pt-BR" b="1" dirty="0" smtClean="0">
                <a:solidFill>
                  <a:schemeClr val="bg2"/>
                </a:solidFill>
              </a:rPr>
              <a:t>Normatização: </a:t>
            </a:r>
            <a:r>
              <a:rPr lang="pt-BR" dirty="0" smtClean="0">
                <a:solidFill>
                  <a:schemeClr val="bg2"/>
                </a:solidFill>
              </a:rPr>
              <a:t>Proximidade nos relacionamentos e coesão</a:t>
            </a:r>
          </a:p>
          <a:p>
            <a:pPr marL="342900" indent="-342900">
              <a:buFont typeface="+mj-lt"/>
              <a:buAutoNum type="arabicPeriod"/>
            </a:pPr>
            <a:r>
              <a:rPr lang="pt-BR" b="1" dirty="0" smtClean="0">
                <a:solidFill>
                  <a:schemeClr val="bg2"/>
                </a:solidFill>
              </a:rPr>
              <a:t>Desempenho: </a:t>
            </a:r>
            <a:r>
              <a:rPr lang="pt-BR" dirty="0" smtClean="0">
                <a:solidFill>
                  <a:schemeClr val="bg2"/>
                </a:solidFill>
              </a:rPr>
              <a:t>Grupo totalmente funcional</a:t>
            </a:r>
          </a:p>
          <a:p>
            <a:pPr marL="342900" indent="-342900">
              <a:buFont typeface="+mj-lt"/>
              <a:buAutoNum type="arabicPeriod"/>
            </a:pPr>
            <a:r>
              <a:rPr lang="pt-BR" b="1" dirty="0" smtClean="0">
                <a:solidFill>
                  <a:schemeClr val="bg2"/>
                </a:solidFill>
              </a:rPr>
              <a:t>Interrupção: </a:t>
            </a:r>
            <a:r>
              <a:rPr lang="pt-BR" dirty="0" smtClean="0">
                <a:solidFill>
                  <a:schemeClr val="bg2"/>
                </a:solidFill>
              </a:rPr>
              <a:t>Conclusão das atividades</a:t>
            </a:r>
            <a:endParaRPr lang="pt-BR" b="1" dirty="0" smtClean="0">
              <a:solidFill>
                <a:schemeClr val="bg2"/>
              </a:solidFill>
            </a:endParaRPr>
          </a:p>
        </p:txBody>
      </p:sp>
    </p:spTree>
    <p:extLst>
      <p:ext uri="{BB962C8B-B14F-4D97-AF65-F5344CB8AC3E}">
        <p14:creationId xmlns:p14="http://schemas.microsoft.com/office/powerpoint/2010/main" val="18955873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7282A1C-C79E-41F6-BBA6-677F914565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75245" y="40360"/>
            <a:ext cx="9372600" cy="6817640"/>
          </a:xfrm>
          <a:prstGeom prst="rect">
            <a:avLst/>
          </a:prstGeom>
          <a:noFill/>
          <a:ln>
            <a:noFill/>
          </a:ln>
        </p:spPr>
      </p:pic>
    </p:spTree>
    <p:extLst>
      <p:ext uri="{BB962C8B-B14F-4D97-AF65-F5344CB8AC3E}">
        <p14:creationId xmlns:p14="http://schemas.microsoft.com/office/powerpoint/2010/main" val="4354166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idx="6"/>
          </p:nvPr>
        </p:nvSpPr>
        <p:spPr/>
        <p:txBody>
          <a:bodyPr>
            <a:normAutofit fontScale="90000"/>
          </a:bodyPr>
          <a:lstStyle/>
          <a:p>
            <a:r>
              <a:rPr lang="pt-BR" dirty="0" smtClean="0"/>
              <a:t>Estrutura dos grupos: Papéis</a:t>
            </a:r>
            <a:endParaRPr lang="pt-BR" dirty="0"/>
          </a:p>
        </p:txBody>
      </p:sp>
      <p:sp>
        <p:nvSpPr>
          <p:cNvPr id="9" name="CaixaDeTexto 8"/>
          <p:cNvSpPr txBox="1"/>
          <p:nvPr/>
        </p:nvSpPr>
        <p:spPr>
          <a:xfrm>
            <a:off x="975360" y="1239520"/>
            <a:ext cx="10256640" cy="646331"/>
          </a:xfrm>
          <a:prstGeom prst="rect">
            <a:avLst/>
          </a:prstGeom>
          <a:noFill/>
        </p:spPr>
        <p:txBody>
          <a:bodyPr wrap="square" rtlCol="0">
            <a:spAutoFit/>
          </a:bodyPr>
          <a:lstStyle/>
          <a:p>
            <a:r>
              <a:rPr lang="pt-BR" dirty="0" smtClean="0">
                <a:solidFill>
                  <a:schemeClr val="bg2"/>
                </a:solidFill>
              </a:rPr>
              <a:t>Conjunto de padrões de comportamentos esperados, atribuídos a alguém que ocupa determinada posição em uma unidade social</a:t>
            </a:r>
            <a:endParaRPr lang="pt-BR" dirty="0">
              <a:solidFill>
                <a:schemeClr val="bg2"/>
              </a:solidFill>
            </a:endParaRPr>
          </a:p>
        </p:txBody>
      </p:sp>
      <p:sp>
        <p:nvSpPr>
          <p:cNvPr id="10" name="CaixaDeTexto 9"/>
          <p:cNvSpPr txBox="1"/>
          <p:nvPr/>
        </p:nvSpPr>
        <p:spPr>
          <a:xfrm>
            <a:off x="975360" y="2153920"/>
            <a:ext cx="10525760" cy="1754326"/>
          </a:xfrm>
          <a:prstGeom prst="rect">
            <a:avLst/>
          </a:prstGeom>
          <a:noFill/>
        </p:spPr>
        <p:txBody>
          <a:bodyPr wrap="square" rtlCol="0">
            <a:spAutoFit/>
          </a:bodyPr>
          <a:lstStyle/>
          <a:p>
            <a:r>
              <a:rPr lang="pt-BR" b="1" dirty="0" smtClean="0">
                <a:solidFill>
                  <a:schemeClr val="bg2"/>
                </a:solidFill>
              </a:rPr>
              <a:t>Percepção do papel: </a:t>
            </a:r>
            <a:r>
              <a:rPr lang="pt-BR" dirty="0" smtClean="0">
                <a:solidFill>
                  <a:schemeClr val="bg2"/>
                </a:solidFill>
              </a:rPr>
              <a:t>Visão que temos sobre como devemos agir em determinada situação</a:t>
            </a:r>
          </a:p>
          <a:p>
            <a:r>
              <a:rPr lang="pt-BR" b="1" dirty="0" smtClean="0">
                <a:solidFill>
                  <a:schemeClr val="bg2"/>
                </a:solidFill>
              </a:rPr>
              <a:t>Expectativas do papel: </a:t>
            </a:r>
            <a:r>
              <a:rPr lang="pt-BR" dirty="0" smtClean="0">
                <a:solidFill>
                  <a:schemeClr val="bg2"/>
                </a:solidFill>
              </a:rPr>
              <a:t>Visão que os outros tem de como devemos agir em determinada situação</a:t>
            </a:r>
          </a:p>
          <a:p>
            <a:r>
              <a:rPr lang="pt-BR" b="1" dirty="0" smtClean="0">
                <a:solidFill>
                  <a:schemeClr val="bg2"/>
                </a:solidFill>
              </a:rPr>
              <a:t>Contrato psicológico: </a:t>
            </a:r>
            <a:r>
              <a:rPr lang="pt-BR" dirty="0" smtClean="0">
                <a:solidFill>
                  <a:schemeClr val="bg2"/>
                </a:solidFill>
              </a:rPr>
              <a:t>Acordo tácito entre empregadores e empregados sobre as expectativas que tem entre si</a:t>
            </a:r>
          </a:p>
          <a:p>
            <a:r>
              <a:rPr lang="pt-BR" b="1" dirty="0" smtClean="0">
                <a:solidFill>
                  <a:schemeClr val="bg2"/>
                </a:solidFill>
              </a:rPr>
              <a:t>Conflito de papeis: </a:t>
            </a:r>
            <a:r>
              <a:rPr lang="pt-BR" dirty="0" smtClean="0">
                <a:solidFill>
                  <a:schemeClr val="bg2"/>
                </a:solidFill>
              </a:rPr>
              <a:t>Situação em que uma pessoa é confrontada por diferentes expectativas associadas a seus papéis</a:t>
            </a:r>
            <a:endParaRPr lang="pt-BR" dirty="0">
              <a:solidFill>
                <a:schemeClr val="bg2"/>
              </a:solidFill>
            </a:endParaRPr>
          </a:p>
        </p:txBody>
      </p:sp>
    </p:spTree>
    <p:extLst>
      <p:ext uri="{BB962C8B-B14F-4D97-AF65-F5344CB8AC3E}">
        <p14:creationId xmlns:p14="http://schemas.microsoft.com/office/powerpoint/2010/main" val="36317666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idx="6"/>
          </p:nvPr>
        </p:nvSpPr>
        <p:spPr/>
        <p:txBody>
          <a:bodyPr>
            <a:normAutofit fontScale="90000"/>
          </a:bodyPr>
          <a:lstStyle/>
          <a:p>
            <a:r>
              <a:rPr lang="pt-BR" dirty="0" smtClean="0"/>
              <a:t>Estrutura dos grupos: Normas</a:t>
            </a:r>
            <a:endParaRPr lang="pt-BR" dirty="0"/>
          </a:p>
        </p:txBody>
      </p:sp>
      <p:sp>
        <p:nvSpPr>
          <p:cNvPr id="9" name="CaixaDeTexto 8"/>
          <p:cNvSpPr txBox="1"/>
          <p:nvPr/>
        </p:nvSpPr>
        <p:spPr>
          <a:xfrm>
            <a:off x="975360" y="1239520"/>
            <a:ext cx="10256640" cy="369332"/>
          </a:xfrm>
          <a:prstGeom prst="rect">
            <a:avLst/>
          </a:prstGeom>
          <a:noFill/>
        </p:spPr>
        <p:txBody>
          <a:bodyPr wrap="square" rtlCol="0">
            <a:spAutoFit/>
          </a:bodyPr>
          <a:lstStyle/>
          <a:p>
            <a:r>
              <a:rPr lang="pt-BR" dirty="0" smtClean="0">
                <a:solidFill>
                  <a:schemeClr val="bg2"/>
                </a:solidFill>
              </a:rPr>
              <a:t>Padrões aceitáveis de comportamento compartilhados pelos membros do grupo</a:t>
            </a:r>
            <a:endParaRPr lang="pt-BR" dirty="0">
              <a:solidFill>
                <a:schemeClr val="bg2"/>
              </a:solidFill>
            </a:endParaRPr>
          </a:p>
        </p:txBody>
      </p:sp>
      <p:sp>
        <p:nvSpPr>
          <p:cNvPr id="10" name="CaixaDeTexto 9"/>
          <p:cNvSpPr txBox="1"/>
          <p:nvPr/>
        </p:nvSpPr>
        <p:spPr>
          <a:xfrm>
            <a:off x="975360" y="2153920"/>
            <a:ext cx="5205521" cy="1477328"/>
          </a:xfrm>
          <a:prstGeom prst="rect">
            <a:avLst/>
          </a:prstGeom>
          <a:noFill/>
        </p:spPr>
        <p:txBody>
          <a:bodyPr wrap="square" rtlCol="0">
            <a:spAutoFit/>
          </a:bodyPr>
          <a:lstStyle/>
          <a:p>
            <a:r>
              <a:rPr lang="pt-BR" b="1" dirty="0" smtClean="0">
                <a:solidFill>
                  <a:schemeClr val="bg2"/>
                </a:solidFill>
              </a:rPr>
              <a:t>Conformidade: </a:t>
            </a:r>
            <a:r>
              <a:rPr lang="pt-BR" dirty="0" smtClean="0">
                <a:solidFill>
                  <a:schemeClr val="bg2"/>
                </a:solidFill>
              </a:rPr>
              <a:t>Ajuste do comportamento para que um individuo se alinhe às normas do grupo</a:t>
            </a:r>
          </a:p>
          <a:p>
            <a:r>
              <a:rPr lang="pt-BR" b="1" dirty="0" smtClean="0">
                <a:solidFill>
                  <a:schemeClr val="bg2"/>
                </a:solidFill>
              </a:rPr>
              <a:t>Grupo de referencia: </a:t>
            </a:r>
            <a:r>
              <a:rPr lang="pt-BR" dirty="0" smtClean="0">
                <a:solidFill>
                  <a:schemeClr val="bg2"/>
                </a:solidFill>
              </a:rPr>
              <a:t>Grupos importantes aos quais as pessoas pertencem ou gostariam de pertencer e com cujas normas concordam</a:t>
            </a:r>
          </a:p>
        </p:txBody>
      </p:sp>
      <p:pic>
        <p:nvPicPr>
          <p:cNvPr id="5122" name="Picture 2" descr="As Quartas Usamos RO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240" y="1798353"/>
            <a:ext cx="3830760" cy="423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792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2"/>
          <a:stretch>
            <a:fillRect/>
          </a:stretch>
        </p:blipFill>
        <p:spPr>
          <a:xfrm>
            <a:off x="964157" y="1440950"/>
            <a:ext cx="7101707" cy="4485288"/>
          </a:xfrm>
          <a:prstGeom prst="rect">
            <a:avLst/>
          </a:prstGeom>
        </p:spPr>
      </p:pic>
      <p:sp>
        <p:nvSpPr>
          <p:cNvPr id="15" name="CaixaDeTexto 14"/>
          <p:cNvSpPr txBox="1"/>
          <p:nvPr/>
        </p:nvSpPr>
        <p:spPr>
          <a:xfrm>
            <a:off x="956041" y="717629"/>
            <a:ext cx="9375493" cy="523220"/>
          </a:xfrm>
          <a:prstGeom prst="rect">
            <a:avLst/>
          </a:prstGeom>
          <a:noFill/>
        </p:spPr>
        <p:txBody>
          <a:bodyPr wrap="square" rtlCol="0">
            <a:spAutoFit/>
          </a:bodyPr>
          <a:lstStyle/>
          <a:p>
            <a:r>
              <a:rPr lang="pt-BR" sz="2800" b="1" dirty="0" smtClean="0">
                <a:solidFill>
                  <a:schemeClr val="bg2"/>
                </a:solidFill>
              </a:rPr>
              <a:t>Desvios de comportamento no ambiente de trabalho:</a:t>
            </a:r>
          </a:p>
        </p:txBody>
      </p:sp>
      <p:sp>
        <p:nvSpPr>
          <p:cNvPr id="16" name="CaixaDeTexto 15"/>
          <p:cNvSpPr txBox="1"/>
          <p:nvPr/>
        </p:nvSpPr>
        <p:spPr>
          <a:xfrm>
            <a:off x="8287475" y="3683594"/>
            <a:ext cx="3148313" cy="2308324"/>
          </a:xfrm>
          <a:prstGeom prst="rect">
            <a:avLst/>
          </a:prstGeom>
          <a:noFill/>
        </p:spPr>
        <p:txBody>
          <a:bodyPr wrap="square" rtlCol="0">
            <a:spAutoFit/>
          </a:bodyPr>
          <a:lstStyle/>
          <a:p>
            <a:r>
              <a:rPr lang="pt-BR" dirty="0" smtClean="0">
                <a:solidFill>
                  <a:schemeClr val="bg2"/>
                </a:solidFill>
              </a:rPr>
              <a:t>Comportamento que viola importantes normas organizacionais e, dessa forma, ameaça o bem-estar da organização ou de seus membros. Também chamado de comportamento antissocial ou incivilidade</a:t>
            </a:r>
            <a:endParaRPr lang="pt-BR" dirty="0">
              <a:solidFill>
                <a:schemeClr val="bg2"/>
              </a:solidFill>
            </a:endParaRPr>
          </a:p>
        </p:txBody>
      </p:sp>
    </p:spTree>
    <p:extLst>
      <p:ext uri="{BB962C8B-B14F-4D97-AF65-F5344CB8AC3E}">
        <p14:creationId xmlns:p14="http://schemas.microsoft.com/office/powerpoint/2010/main" val="18424719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ctrTitle"/>
          </p:nvPr>
        </p:nvSpPr>
        <p:spPr>
          <a:xfrm flipH="1">
            <a:off x="1545267" y="302344"/>
            <a:ext cx="6710230" cy="770400"/>
          </a:xfrm>
        </p:spPr>
        <p:txBody>
          <a:bodyPr>
            <a:normAutofit/>
          </a:bodyPr>
          <a:lstStyle/>
          <a:p>
            <a:r>
              <a:rPr lang="pt-BR" dirty="0" smtClean="0"/>
              <a:t>Estrutura dos grupos: Status</a:t>
            </a:r>
            <a:endParaRPr lang="pt-BR" dirty="0"/>
          </a:p>
        </p:txBody>
      </p:sp>
      <p:sp>
        <p:nvSpPr>
          <p:cNvPr id="9" name="CaixaDeTexto 8"/>
          <p:cNvSpPr txBox="1"/>
          <p:nvPr/>
        </p:nvSpPr>
        <p:spPr>
          <a:xfrm>
            <a:off x="1545267" y="1215079"/>
            <a:ext cx="10256640" cy="369332"/>
          </a:xfrm>
          <a:prstGeom prst="rect">
            <a:avLst/>
          </a:prstGeom>
          <a:noFill/>
        </p:spPr>
        <p:txBody>
          <a:bodyPr wrap="square" rtlCol="0">
            <a:spAutoFit/>
          </a:bodyPr>
          <a:lstStyle/>
          <a:p>
            <a:r>
              <a:rPr lang="pt-BR" dirty="0" smtClean="0">
                <a:solidFill>
                  <a:schemeClr val="bg2"/>
                </a:solidFill>
              </a:rPr>
              <a:t>Posição social definida ou atribuída pelas pessoas a um grupo ou a seus membros</a:t>
            </a:r>
            <a:endParaRPr lang="pt-BR" dirty="0">
              <a:solidFill>
                <a:schemeClr val="bg2"/>
              </a:solidFill>
            </a:endParaRPr>
          </a:p>
        </p:txBody>
      </p:sp>
      <p:sp>
        <p:nvSpPr>
          <p:cNvPr id="3" name="CaixaDeTexto 2"/>
          <p:cNvSpPr txBox="1"/>
          <p:nvPr/>
        </p:nvSpPr>
        <p:spPr>
          <a:xfrm>
            <a:off x="613460" y="1817225"/>
            <a:ext cx="9618562" cy="1200329"/>
          </a:xfrm>
          <a:prstGeom prst="rect">
            <a:avLst/>
          </a:prstGeom>
          <a:noFill/>
        </p:spPr>
        <p:txBody>
          <a:bodyPr wrap="square" rtlCol="0">
            <a:spAutoFit/>
          </a:bodyPr>
          <a:lstStyle/>
          <a:p>
            <a:r>
              <a:rPr lang="pt-BR" b="1" dirty="0" smtClean="0">
                <a:solidFill>
                  <a:schemeClr val="bg2"/>
                </a:solidFill>
              </a:rPr>
              <a:t>Teoria de características do status:</a:t>
            </a:r>
          </a:p>
          <a:p>
            <a:r>
              <a:rPr lang="pt-BR" dirty="0" smtClean="0">
                <a:solidFill>
                  <a:schemeClr val="bg2"/>
                </a:solidFill>
              </a:rPr>
              <a:t>O poder que uma pessoa exerce sobre s outras, a capacidade de contribuição para as metas do grupo e as características pessoais do individuo geram hierarquia de status dentro dos grupos </a:t>
            </a:r>
          </a:p>
        </p:txBody>
      </p:sp>
      <p:sp>
        <p:nvSpPr>
          <p:cNvPr id="4" name="CaixaDeTexto 3"/>
          <p:cNvSpPr txBox="1"/>
          <p:nvPr/>
        </p:nvSpPr>
        <p:spPr>
          <a:xfrm>
            <a:off x="613460" y="3159889"/>
            <a:ext cx="9225602" cy="369332"/>
          </a:xfrm>
          <a:prstGeom prst="rect">
            <a:avLst/>
          </a:prstGeom>
          <a:noFill/>
        </p:spPr>
        <p:txBody>
          <a:bodyPr wrap="none" rtlCol="0">
            <a:spAutoFit/>
          </a:bodyPr>
          <a:lstStyle/>
          <a:p>
            <a:r>
              <a:rPr lang="pt-BR" dirty="0" smtClean="0">
                <a:solidFill>
                  <a:schemeClr val="bg2"/>
                </a:solidFill>
              </a:rPr>
              <a:t>O status tem efeito sobre as normas, interação coletiva e deve ser percebido como justo.</a:t>
            </a:r>
            <a:endParaRPr lang="pt-BR" dirty="0">
              <a:solidFill>
                <a:schemeClr val="bg2"/>
              </a:solidFill>
            </a:endParaRPr>
          </a:p>
        </p:txBody>
      </p:sp>
    </p:spTree>
    <p:extLst>
      <p:ext uri="{BB962C8B-B14F-4D97-AF65-F5344CB8AC3E}">
        <p14:creationId xmlns:p14="http://schemas.microsoft.com/office/powerpoint/2010/main" val="4679723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title"/>
          </p:nvPr>
        </p:nvSpPr>
        <p:spPr/>
        <p:txBody>
          <a:bodyPr>
            <a:normAutofit fontScale="90000"/>
          </a:bodyPr>
          <a:lstStyle/>
          <a:p>
            <a:r>
              <a:rPr lang="pt-BR" dirty="0"/>
              <a:t>Estrutura dos grupos: </a:t>
            </a:r>
            <a:r>
              <a:rPr lang="pt-BR" dirty="0" smtClean="0"/>
              <a:t>Tamanho</a:t>
            </a:r>
            <a:endParaRPr lang="en-US" dirty="0"/>
          </a:p>
        </p:txBody>
      </p:sp>
      <p:sp>
        <p:nvSpPr>
          <p:cNvPr id="16" name="Espaço Reservado para Texto 15"/>
          <p:cNvSpPr>
            <a:spLocks noGrp="1"/>
          </p:cNvSpPr>
          <p:nvPr>
            <p:ph type="body" idx="1"/>
          </p:nvPr>
        </p:nvSpPr>
        <p:spPr/>
        <p:txBody>
          <a:bodyPr/>
          <a:lstStyle/>
          <a:p>
            <a:r>
              <a:rPr lang="pt-BR" b="1" dirty="0" smtClean="0"/>
              <a:t>Folga </a:t>
            </a:r>
            <a:r>
              <a:rPr lang="pt-BR" b="1" dirty="0" err="1" smtClean="0"/>
              <a:t>sociai</a:t>
            </a:r>
            <a:r>
              <a:rPr lang="pt-BR" b="1" dirty="0" smtClean="0"/>
              <a:t>: </a:t>
            </a:r>
            <a:r>
              <a:rPr lang="pt-BR" dirty="0" smtClean="0"/>
              <a:t>Tendência que as pessoas têm de se esforçar menos ao trabalhar em grupo do que se estivessem trabalhando sozinhas</a:t>
            </a:r>
          </a:p>
          <a:p>
            <a:pPr>
              <a:buFont typeface="+mj-lt"/>
              <a:buAutoNum type="arabicPeriod"/>
            </a:pPr>
            <a:r>
              <a:rPr lang="pt-BR" dirty="0" smtClean="0"/>
              <a:t>Estabeleça metas dos grupos para que tenham um projeto para o qual se empenhar</a:t>
            </a:r>
          </a:p>
          <a:p>
            <a:pPr>
              <a:buFont typeface="+mj-lt"/>
              <a:buAutoNum type="arabicPeriod"/>
            </a:pPr>
            <a:r>
              <a:rPr lang="pt-BR" dirty="0" smtClean="0"/>
              <a:t>Aumente a competitividade entre os grupos</a:t>
            </a:r>
          </a:p>
          <a:p>
            <a:pPr>
              <a:buFont typeface="+mj-lt"/>
              <a:buAutoNum type="arabicPeriod"/>
            </a:pPr>
            <a:r>
              <a:rPr lang="pt-BR" dirty="0" smtClean="0"/>
              <a:t>Encarregue-se de criar avaliações pelos pares de modo que cada pessoa possa avaliar a contribuição de cada membro do grupo</a:t>
            </a:r>
          </a:p>
          <a:p>
            <a:pPr>
              <a:buFont typeface="+mj-lt"/>
              <a:buAutoNum type="arabicPeriod"/>
            </a:pPr>
            <a:r>
              <a:rPr lang="pt-BR" dirty="0" smtClean="0"/>
              <a:t>Selecione membros que tenham motivação alta e prefiram trabalhar em grupo</a:t>
            </a:r>
          </a:p>
          <a:p>
            <a:pPr>
              <a:buFont typeface="+mj-lt"/>
              <a:buAutoNum type="arabicPeriod"/>
            </a:pPr>
            <a:r>
              <a:rPr lang="pt-BR" dirty="0" smtClean="0"/>
              <a:t>Distribua recompensas aos grupos, baseadas, em parte, na contribuição exclusive de cada membro.</a:t>
            </a:r>
            <a:endParaRPr lang="pt-BR" dirty="0"/>
          </a:p>
        </p:txBody>
      </p:sp>
    </p:spTree>
    <p:extLst>
      <p:ext uri="{BB962C8B-B14F-4D97-AF65-F5344CB8AC3E}">
        <p14:creationId xmlns:p14="http://schemas.microsoft.com/office/powerpoint/2010/main" val="2664533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title"/>
          </p:nvPr>
        </p:nvSpPr>
        <p:spPr>
          <a:xfrm>
            <a:off x="1585609" y="586438"/>
            <a:ext cx="8588084" cy="814345"/>
          </a:xfrm>
        </p:spPr>
        <p:txBody>
          <a:bodyPr>
            <a:normAutofit fontScale="90000"/>
          </a:bodyPr>
          <a:lstStyle/>
          <a:p>
            <a:r>
              <a:rPr lang="pt-BR" dirty="0" smtClean="0"/>
              <a:t>Possíveis objetivos</a:t>
            </a:r>
            <a:endParaRPr lang="pt-BR" dirty="0"/>
          </a:p>
        </p:txBody>
      </p:sp>
      <p:sp>
        <p:nvSpPr>
          <p:cNvPr id="16" name="Espaço Reservado para Texto 15"/>
          <p:cNvSpPr>
            <a:spLocks noGrp="1"/>
          </p:cNvSpPr>
          <p:nvPr>
            <p:ph type="body" idx="1"/>
          </p:nvPr>
        </p:nvSpPr>
        <p:spPr>
          <a:xfrm>
            <a:off x="529098" y="2174810"/>
            <a:ext cx="7018857" cy="2514400"/>
          </a:xfrm>
        </p:spPr>
        <p:txBody>
          <a:bodyPr>
            <a:noAutofit/>
          </a:bodyPr>
          <a:lstStyle/>
          <a:p>
            <a:r>
              <a:rPr lang="pt-BR" sz="2400" dirty="0" smtClean="0"/>
              <a:t>Melhorar o atendimento ao cliente</a:t>
            </a:r>
          </a:p>
          <a:p>
            <a:r>
              <a:rPr lang="pt-BR" sz="2400" dirty="0" smtClean="0"/>
              <a:t>Melhorar s habilidade humanas</a:t>
            </a:r>
          </a:p>
          <a:p>
            <a:r>
              <a:rPr lang="pt-BR" sz="2400" dirty="0" smtClean="0"/>
              <a:t>Estimular a inovação e a mudança</a:t>
            </a:r>
          </a:p>
          <a:p>
            <a:r>
              <a:rPr lang="pt-BR" sz="2400" dirty="0" smtClean="0"/>
              <a:t>Lidar com a temporariedade</a:t>
            </a:r>
          </a:p>
          <a:p>
            <a:r>
              <a:rPr lang="pt-BR" sz="2400" dirty="0" smtClean="0"/>
              <a:t>Trabalhar em organizações interconectadas</a:t>
            </a:r>
          </a:p>
          <a:p>
            <a:r>
              <a:rPr lang="pt-BR" sz="2400" dirty="0" smtClean="0"/>
              <a:t>Equilibrar vida pessoal e profissional</a:t>
            </a:r>
          </a:p>
          <a:p>
            <a:r>
              <a:rPr lang="pt-BR" sz="2400" dirty="0" smtClean="0"/>
              <a:t>Criar um ambiente de trabalho positivo</a:t>
            </a:r>
          </a:p>
          <a:p>
            <a:r>
              <a:rPr lang="pt-BR" sz="2400" dirty="0" smtClean="0"/>
              <a:t>Melhorar o comportamento ético</a:t>
            </a:r>
            <a:endParaRPr lang="pt-BR" sz="2400" dirty="0"/>
          </a:p>
        </p:txBody>
      </p:sp>
      <p:pic>
        <p:nvPicPr>
          <p:cNvPr id="5122" name="Picture 2" descr="Objetivo - ícones de diverso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7213" y="1899546"/>
            <a:ext cx="3945775" cy="394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128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722254" y="4651833"/>
            <a:ext cx="4800164" cy="1646800"/>
          </a:xfrm>
        </p:spPr>
        <p:txBody>
          <a:bodyPr>
            <a:normAutofit/>
          </a:bodyPr>
          <a:lstStyle/>
          <a:p>
            <a:r>
              <a:rPr lang="pt-BR" sz="3200" b="1" dirty="0" smtClean="0"/>
              <a:t>Desenho de cargos </a:t>
            </a:r>
          </a:p>
          <a:p>
            <a:r>
              <a:rPr lang="pt-BR" sz="3200" b="1" dirty="0" smtClean="0"/>
              <a:t>(</a:t>
            </a:r>
            <a:r>
              <a:rPr lang="pt-BR" sz="3200" b="1" dirty="0" err="1" smtClean="0"/>
              <a:t>job</a:t>
            </a:r>
            <a:r>
              <a:rPr lang="pt-BR" sz="3200" b="1" dirty="0" smtClean="0"/>
              <a:t> </a:t>
            </a:r>
            <a:r>
              <a:rPr lang="pt-BR" sz="3200" b="1" dirty="0" err="1" smtClean="0"/>
              <a:t>description</a:t>
            </a:r>
            <a:r>
              <a:rPr lang="pt-BR" sz="3200" b="1" dirty="0" smtClean="0"/>
              <a:t>)</a:t>
            </a:r>
            <a:endParaRPr lang="pt-BR" sz="3200" b="1" dirty="0"/>
          </a:p>
        </p:txBody>
      </p:sp>
      <p:sp>
        <p:nvSpPr>
          <p:cNvPr id="4" name="Título 3"/>
          <p:cNvSpPr>
            <a:spLocks noGrp="1"/>
          </p:cNvSpPr>
          <p:nvPr>
            <p:ph type="title" idx="2"/>
          </p:nvPr>
        </p:nvSpPr>
        <p:spPr>
          <a:xfrm>
            <a:off x="3874000" y="2461873"/>
            <a:ext cx="4271200" cy="770400"/>
          </a:xfrm>
        </p:spPr>
        <p:txBody>
          <a:bodyPr>
            <a:noAutofit/>
          </a:bodyPr>
          <a:lstStyle/>
          <a:p>
            <a:r>
              <a:rPr lang="pt-BR" sz="2400" dirty="0" smtClean="0"/>
              <a:t>Forma como os elementos de um trabalho estão organizados. Pode aumentar ou diminuir o esforço.</a:t>
            </a:r>
            <a:endParaRPr lang="pt-BR" sz="2400" dirty="0"/>
          </a:p>
        </p:txBody>
      </p:sp>
    </p:spTree>
    <p:extLst>
      <p:ext uri="{BB962C8B-B14F-4D97-AF65-F5344CB8AC3E}">
        <p14:creationId xmlns:p14="http://schemas.microsoft.com/office/powerpoint/2010/main" val="2267115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4"/>
          <p:cNvSpPr txBox="1">
            <a:spLocks/>
          </p:cNvSpPr>
          <p:nvPr/>
        </p:nvSpPr>
        <p:spPr>
          <a:xfrm>
            <a:off x="831200" y="593367"/>
            <a:ext cx="10400800" cy="763600"/>
          </a:xfrm>
          <a:prstGeom prst="rect">
            <a:avLst/>
          </a:prstGeom>
          <a:noFill/>
          <a:ln>
            <a:noFill/>
          </a:ln>
        </p:spPr>
        <p:txBody>
          <a:bodyPr spcFirstLastPara="1" wrap="square" lIns="91425" tIns="91425" rIns="91425" bIns="91425" anchor="b" anchorCtr="0">
            <a:normAutofit fontScale="900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300"/>
              <a:buFont typeface="Gaegu"/>
              <a:buNone/>
              <a:defRPr sz="4400" b="1" i="0" u="none" strike="noStrike" cap="none">
                <a:solidFill>
                  <a:schemeClr val="dk2"/>
                </a:solidFill>
                <a:latin typeface="Gaegu"/>
                <a:ea typeface="Gaegu"/>
                <a:cs typeface="Gaegu"/>
                <a:sym typeface="Gaegu"/>
              </a:defRPr>
            </a:lvl1pPr>
            <a:lvl2pPr marR="0" lvl="1"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endParaRPr lang="en-US" kern="0" dirty="0"/>
          </a:p>
        </p:txBody>
      </p:sp>
      <p:sp>
        <p:nvSpPr>
          <p:cNvPr id="8" name="Subtítulo 7"/>
          <p:cNvSpPr>
            <a:spLocks noGrp="1"/>
          </p:cNvSpPr>
          <p:nvPr>
            <p:ph type="subTitle" idx="1"/>
          </p:nvPr>
        </p:nvSpPr>
        <p:spPr>
          <a:xfrm>
            <a:off x="2609614" y="4698132"/>
            <a:ext cx="6843972" cy="1646800"/>
          </a:xfrm>
        </p:spPr>
        <p:txBody>
          <a:bodyPr/>
          <a:lstStyle/>
          <a:p>
            <a:r>
              <a:rPr lang="pt-BR" sz="3200" b="1" dirty="0"/>
              <a:t>Estrutura dos grupos: Coesão</a:t>
            </a:r>
            <a:endParaRPr lang="en-US" sz="3200" b="1" dirty="0"/>
          </a:p>
          <a:p>
            <a:endParaRPr lang="pt-BR" dirty="0"/>
          </a:p>
        </p:txBody>
      </p:sp>
      <p:sp>
        <p:nvSpPr>
          <p:cNvPr id="10" name="CaixaDeTexto 9"/>
          <p:cNvSpPr txBox="1"/>
          <p:nvPr/>
        </p:nvSpPr>
        <p:spPr>
          <a:xfrm>
            <a:off x="1729676" y="5278055"/>
            <a:ext cx="8603848" cy="954107"/>
          </a:xfrm>
          <a:prstGeom prst="rect">
            <a:avLst/>
          </a:prstGeom>
          <a:noFill/>
        </p:spPr>
        <p:txBody>
          <a:bodyPr wrap="square" rtlCol="0">
            <a:spAutoFit/>
          </a:bodyPr>
          <a:lstStyle/>
          <a:p>
            <a:pPr algn="ctr"/>
            <a:r>
              <a:rPr lang="pt-BR" sz="2800" dirty="0" smtClean="0">
                <a:solidFill>
                  <a:schemeClr val="bg2"/>
                </a:solidFill>
              </a:rPr>
              <a:t>Grau em que os membros são atraídos entre si e motivados a permanecer como grupo</a:t>
            </a:r>
            <a:endParaRPr lang="pt-BR" sz="2800" dirty="0">
              <a:solidFill>
                <a:schemeClr val="bg2"/>
              </a:solidFill>
            </a:endParaRPr>
          </a:p>
        </p:txBody>
      </p:sp>
      <p:pic>
        <p:nvPicPr>
          <p:cNvPr id="11" name="Imagem 10"/>
          <p:cNvPicPr>
            <a:picLocks noChangeAspect="1"/>
          </p:cNvPicPr>
          <p:nvPr/>
        </p:nvPicPr>
        <p:blipFill>
          <a:blip r:embed="rId2"/>
          <a:stretch>
            <a:fillRect/>
          </a:stretch>
        </p:blipFill>
        <p:spPr>
          <a:xfrm>
            <a:off x="3588152" y="1356967"/>
            <a:ext cx="4802834" cy="2844535"/>
          </a:xfrm>
          <a:prstGeom prst="rect">
            <a:avLst/>
          </a:prstGeom>
        </p:spPr>
      </p:pic>
    </p:spTree>
    <p:extLst>
      <p:ext uri="{BB962C8B-B14F-4D97-AF65-F5344CB8AC3E}">
        <p14:creationId xmlns:p14="http://schemas.microsoft.com/office/powerpoint/2010/main" val="3305862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idx="6"/>
          </p:nvPr>
        </p:nvSpPr>
        <p:spPr/>
        <p:txBody>
          <a:bodyPr>
            <a:normAutofit fontScale="90000"/>
          </a:bodyPr>
          <a:lstStyle/>
          <a:p>
            <a:r>
              <a:rPr lang="pt-BR" dirty="0" smtClean="0"/>
              <a:t>Tomada de decisão em grupos</a:t>
            </a:r>
            <a:endParaRPr lang="pt-BR" dirty="0"/>
          </a:p>
        </p:txBody>
      </p:sp>
      <p:graphicFrame>
        <p:nvGraphicFramePr>
          <p:cNvPr id="3" name="Diagrama 2"/>
          <p:cNvGraphicFramePr/>
          <p:nvPr>
            <p:extLst>
              <p:ext uri="{D42A27DB-BD31-4B8C-83A1-F6EECF244321}">
                <p14:modId xmlns:p14="http://schemas.microsoft.com/office/powerpoint/2010/main" val="4202832274"/>
              </p:ext>
            </p:extLst>
          </p:nvPr>
        </p:nvGraphicFramePr>
        <p:xfrm>
          <a:off x="2042160" y="9751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3246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1109273" y="1757693"/>
            <a:ext cx="5092800" cy="2514400"/>
          </a:xfrm>
        </p:spPr>
        <p:txBody>
          <a:bodyPr/>
          <a:lstStyle/>
          <a:p>
            <a:pPr marL="186262" indent="0">
              <a:buNone/>
            </a:pPr>
            <a:r>
              <a:rPr lang="pt-BR" b="1" dirty="0" smtClean="0"/>
              <a:t>Pensamento de grupo (</a:t>
            </a:r>
            <a:r>
              <a:rPr lang="pt-BR" b="1" dirty="0" err="1" smtClean="0"/>
              <a:t>Group</a:t>
            </a:r>
            <a:r>
              <a:rPr lang="pt-BR" b="1" dirty="0" smtClean="0"/>
              <a:t> </a:t>
            </a:r>
            <a:r>
              <a:rPr lang="pt-BR" b="1" dirty="0" err="1" smtClean="0"/>
              <a:t>thinking</a:t>
            </a:r>
            <a:r>
              <a:rPr lang="pt-BR" b="1" dirty="0" smtClean="0"/>
              <a:t>)</a:t>
            </a:r>
          </a:p>
          <a:p>
            <a:pPr marL="186262" indent="0">
              <a:buNone/>
            </a:pPr>
            <a:r>
              <a:rPr lang="pt-BR" dirty="0" smtClean="0"/>
              <a:t>Situação em que as pressões por conformidade impedem que o grupo avalie as alternativas de ação de maneira racional e crítica</a:t>
            </a:r>
            <a:endParaRPr lang="pt-BR" dirty="0"/>
          </a:p>
        </p:txBody>
      </p:sp>
      <p:sp>
        <p:nvSpPr>
          <p:cNvPr id="4" name="Título 2"/>
          <p:cNvSpPr>
            <a:spLocks noGrp="1"/>
          </p:cNvSpPr>
          <p:nvPr>
            <p:ph type="title"/>
          </p:nvPr>
        </p:nvSpPr>
        <p:spPr>
          <a:xfrm>
            <a:off x="1109273" y="182200"/>
            <a:ext cx="9247187" cy="1351960"/>
          </a:xfrm>
        </p:spPr>
        <p:txBody>
          <a:bodyPr>
            <a:normAutofit/>
          </a:bodyPr>
          <a:lstStyle/>
          <a:p>
            <a:r>
              <a:rPr lang="pt-BR" dirty="0" smtClean="0"/>
              <a:t>Pensamento de grupo</a:t>
            </a:r>
            <a:endParaRPr lang="pt-BR" dirty="0"/>
          </a:p>
        </p:txBody>
      </p:sp>
      <p:sp>
        <p:nvSpPr>
          <p:cNvPr id="5" name="Espaço Reservado para Texto 2"/>
          <p:cNvSpPr txBox="1">
            <a:spLocks/>
          </p:cNvSpPr>
          <p:nvPr/>
        </p:nvSpPr>
        <p:spPr>
          <a:xfrm>
            <a:off x="6402633" y="1757693"/>
            <a:ext cx="5092800" cy="2514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00000"/>
              </a:lnSpc>
              <a:spcBef>
                <a:spcPts val="0"/>
              </a:spcBef>
              <a:spcAft>
                <a:spcPts val="0"/>
              </a:spcAft>
              <a:buClr>
                <a:schemeClr val="dk2"/>
              </a:buClr>
              <a:buSzPts val="1400"/>
              <a:buFont typeface="Nunito Light"/>
              <a:buChar char="●"/>
              <a:defRPr sz="1867" b="0" i="0" u="none" strike="noStrike" cap="none">
                <a:solidFill>
                  <a:schemeClr val="dk2"/>
                </a:solidFill>
                <a:latin typeface="Questrial"/>
                <a:ea typeface="Questrial"/>
                <a:cs typeface="Questrial"/>
                <a:sym typeface="Questrial"/>
              </a:defRPr>
            </a:lvl1pPr>
            <a:lvl2pPr marL="1219170" marR="0" lvl="1"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2pPr>
            <a:lvl3pPr marL="1828754" marR="0" lvl="2"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3pPr>
            <a:lvl4pPr marL="2438339" marR="0" lvl="3"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4pPr>
            <a:lvl5pPr marL="3047924" marR="0" lvl="4"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5pPr>
            <a:lvl6pPr marL="3657509" marR="0" lvl="5"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6pPr>
            <a:lvl7pPr marL="4267093" marR="0" lvl="6"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7pPr>
            <a:lvl8pPr marL="4876678" marR="0" lvl="7"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8pPr>
            <a:lvl9pPr marL="5486263" marR="0" lvl="8" indent="-440256" algn="l" rtl="0" eaLnBrk="1" hangingPunct="1">
              <a:lnSpc>
                <a:spcPct val="115000"/>
              </a:lnSpc>
              <a:spcBef>
                <a:spcPts val="0"/>
              </a:spcBef>
              <a:spcAft>
                <a:spcPts val="0"/>
              </a:spcAft>
              <a:buClr>
                <a:schemeClr val="dk2"/>
              </a:buClr>
              <a:buSzPts val="1600"/>
              <a:buFont typeface="Nunito Light"/>
              <a:buChar char="■"/>
              <a:defRPr sz="1600" b="0" i="0" u="none" strike="noStrike" cap="none">
                <a:solidFill>
                  <a:schemeClr val="dk2"/>
                </a:solidFill>
                <a:latin typeface="Questrial"/>
                <a:ea typeface="Questrial"/>
                <a:cs typeface="Questrial"/>
                <a:sym typeface="Questrial"/>
              </a:defRPr>
            </a:lvl9pPr>
          </a:lstStyle>
          <a:p>
            <a:pPr marL="186262" indent="0">
              <a:buFont typeface="Nunito Light"/>
              <a:buNone/>
            </a:pPr>
            <a:r>
              <a:rPr lang="pt-BR" b="1" kern="0" dirty="0" smtClean="0"/>
              <a:t>Mudança de </a:t>
            </a:r>
            <a:r>
              <a:rPr lang="pt-BR" b="1" kern="0" dirty="0" err="1" smtClean="0"/>
              <a:t>posião</a:t>
            </a:r>
            <a:r>
              <a:rPr lang="pt-BR" b="1" kern="0" dirty="0" smtClean="0"/>
              <a:t> do grupo (</a:t>
            </a:r>
            <a:r>
              <a:rPr lang="pt-BR" b="1" kern="0" dirty="0" err="1" smtClean="0"/>
              <a:t>Groupshift</a:t>
            </a:r>
            <a:r>
              <a:rPr lang="pt-BR" b="1" kern="0" dirty="0" smtClean="0"/>
              <a:t>)</a:t>
            </a:r>
          </a:p>
          <a:p>
            <a:pPr marL="186262" indent="0">
              <a:buFont typeface="Nunito Light"/>
              <a:buNone/>
            </a:pPr>
            <a:r>
              <a:rPr lang="pt-BR" kern="0" dirty="0" smtClean="0"/>
              <a:t>Tendência do grupo em exacerbar as posições iniciais dos seus membros, podendo levar ao conservadorismo extremo ou a uma postura demasiado arriscada.</a:t>
            </a:r>
            <a:endParaRPr lang="pt-BR" kern="0" dirty="0"/>
          </a:p>
        </p:txBody>
      </p:sp>
      <p:pic>
        <p:nvPicPr>
          <p:cNvPr id="1026" name="Picture 2" descr="5 principais tipos de tomada de decisão na empr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149" y="3529515"/>
            <a:ext cx="4695847" cy="264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7238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105520" y="394961"/>
            <a:ext cx="9359280" cy="763600"/>
          </a:xfrm>
        </p:spPr>
        <p:txBody>
          <a:bodyPr>
            <a:normAutofit fontScale="90000"/>
          </a:bodyPr>
          <a:lstStyle/>
          <a:p>
            <a:r>
              <a:rPr lang="pt-BR" dirty="0" smtClean="0"/>
              <a:t>Métodos de tomada de decisão em grupo</a:t>
            </a:r>
            <a:endParaRPr lang="pt-BR" dirty="0"/>
          </a:p>
        </p:txBody>
      </p:sp>
      <p:sp>
        <p:nvSpPr>
          <p:cNvPr id="6" name="Espaço Reservado para Texto 5"/>
          <p:cNvSpPr>
            <a:spLocks noGrp="1"/>
          </p:cNvSpPr>
          <p:nvPr>
            <p:ph type="body" idx="1"/>
          </p:nvPr>
        </p:nvSpPr>
        <p:spPr>
          <a:xfrm>
            <a:off x="832160" y="1758960"/>
            <a:ext cx="11116000" cy="4555200"/>
          </a:xfrm>
        </p:spPr>
        <p:txBody>
          <a:bodyPr/>
          <a:lstStyle/>
          <a:p>
            <a:pPr marL="342900" indent="-342900">
              <a:buFont typeface="Arial" panose="020B0604020202020204" pitchFamily="34" charset="0"/>
              <a:buChar char="•"/>
            </a:pPr>
            <a:r>
              <a:rPr lang="pt-BR" sz="2000" dirty="0"/>
              <a:t>Decisão por ausência de resposta</a:t>
            </a:r>
          </a:p>
          <a:p>
            <a:pPr marL="342900" indent="-342900">
              <a:buFont typeface="Arial" panose="020B0604020202020204" pitchFamily="34" charset="0"/>
              <a:buChar char="•"/>
            </a:pPr>
            <a:r>
              <a:rPr lang="pt-BR" sz="2000" dirty="0"/>
              <a:t>Decisão pela autoridade formal</a:t>
            </a:r>
          </a:p>
          <a:p>
            <a:pPr marL="342900" indent="-342900">
              <a:buFont typeface="Arial" panose="020B0604020202020204" pitchFamily="34" charset="0"/>
              <a:buChar char="•"/>
            </a:pPr>
            <a:r>
              <a:rPr lang="pt-BR" sz="2000" dirty="0"/>
              <a:t>Decisão por auto permissão ou por minoria (gerar ação antes de consideração da decisão)</a:t>
            </a:r>
          </a:p>
          <a:p>
            <a:pPr marL="342900" indent="-342900">
              <a:buFont typeface="Arial" panose="020B0604020202020204" pitchFamily="34" charset="0"/>
              <a:buChar char="•"/>
            </a:pPr>
            <a:r>
              <a:rPr lang="pt-BR" sz="2000" dirty="0"/>
              <a:t>Decisão por maioria</a:t>
            </a:r>
          </a:p>
          <a:p>
            <a:pPr marL="342900" indent="-342900">
              <a:buFont typeface="Arial" panose="020B0604020202020204" pitchFamily="34" charset="0"/>
              <a:buChar char="•"/>
            </a:pPr>
            <a:r>
              <a:rPr lang="pt-BR" sz="2000" dirty="0"/>
              <a:t>Decisão por consenso</a:t>
            </a:r>
          </a:p>
          <a:p>
            <a:pPr marL="342900" indent="-342900">
              <a:buFont typeface="Arial" panose="020B0604020202020204" pitchFamily="34" charset="0"/>
              <a:buChar char="•"/>
            </a:pPr>
            <a:r>
              <a:rPr lang="pt-BR" sz="2000" dirty="0"/>
              <a:t>Decisão por unanimidade</a:t>
            </a:r>
          </a:p>
          <a:p>
            <a:endParaRPr lang="pt-BR" dirty="0"/>
          </a:p>
        </p:txBody>
      </p:sp>
      <p:pic>
        <p:nvPicPr>
          <p:cNvPr id="7" name="Espaço Reservado para Imagem 6"/>
          <p:cNvPicPr>
            <a:picLocks noChangeAspect="1"/>
          </p:cNvPicPr>
          <p:nvPr/>
        </p:nvPicPr>
        <p:blipFill>
          <a:blip r:embed="rId2">
            <a:extLst>
              <a:ext uri="{28A0092B-C50C-407E-A947-70E740481C1C}">
                <a14:useLocalDpi xmlns:a14="http://schemas.microsoft.com/office/drawing/2010/main" val="0"/>
              </a:ext>
            </a:extLst>
          </a:blip>
          <a:srcRect t="866" b="866"/>
          <a:stretch>
            <a:fillRect/>
          </a:stretch>
        </p:blipFill>
        <p:spPr>
          <a:xfrm>
            <a:off x="5019040" y="3285051"/>
            <a:ext cx="5796400" cy="3029109"/>
          </a:xfrm>
          <a:prstGeom prst="rect">
            <a:avLst/>
          </a:prstGeom>
        </p:spPr>
      </p:pic>
      <p:sp>
        <p:nvSpPr>
          <p:cNvPr id="3" name="Retângulo 2"/>
          <p:cNvSpPr/>
          <p:nvPr/>
        </p:nvSpPr>
        <p:spPr>
          <a:xfrm>
            <a:off x="9966930" y="6488668"/>
            <a:ext cx="1851789" cy="369332"/>
          </a:xfrm>
          <a:prstGeom prst="rect">
            <a:avLst/>
          </a:prstGeom>
        </p:spPr>
        <p:txBody>
          <a:bodyPr wrap="none">
            <a:spAutoFit/>
          </a:bodyPr>
          <a:lstStyle/>
          <a:p>
            <a:r>
              <a:rPr lang="pt-BR" dirty="0" smtClean="0">
                <a:solidFill>
                  <a:schemeClr val="bg2"/>
                </a:solidFill>
              </a:rPr>
              <a:t>(SCHEIN, 2008)</a:t>
            </a:r>
            <a:endParaRPr lang="pt-BR" dirty="0">
              <a:solidFill>
                <a:schemeClr val="bg2"/>
              </a:solidFill>
            </a:endParaRPr>
          </a:p>
        </p:txBody>
      </p:sp>
    </p:spTree>
    <p:extLst>
      <p:ext uri="{BB962C8B-B14F-4D97-AF65-F5344CB8AC3E}">
        <p14:creationId xmlns:p14="http://schemas.microsoft.com/office/powerpoint/2010/main" val="26182531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80300" y="1698873"/>
            <a:ext cx="2542000" cy="512350"/>
          </a:xfrm>
          <a:noFill/>
          <a:ln>
            <a:noFill/>
          </a:ln>
        </p:spPr>
        <p:txBody>
          <a:bodyPr spcFirstLastPara="1" wrap="square" lIns="91425" tIns="91425" rIns="91425" bIns="91425" anchor="b" anchorCtr="0">
            <a:noAutofit/>
          </a:bodyPr>
          <a:lstStyle/>
          <a:p>
            <a:r>
              <a:rPr lang="pt-BR" sz="2000" dirty="0" smtClean="0"/>
              <a:t>Grupo de interação</a:t>
            </a:r>
            <a:endParaRPr lang="pt-BR" sz="2000" dirty="0"/>
          </a:p>
        </p:txBody>
      </p:sp>
      <p:sp>
        <p:nvSpPr>
          <p:cNvPr id="4" name="Espaço Reservado para Texto 3"/>
          <p:cNvSpPr>
            <a:spLocks noGrp="1"/>
          </p:cNvSpPr>
          <p:nvPr>
            <p:ph type="subTitle" idx="1"/>
          </p:nvPr>
        </p:nvSpPr>
        <p:spPr>
          <a:xfrm>
            <a:off x="750228" y="2211223"/>
            <a:ext cx="2802144" cy="490400"/>
          </a:xfrm>
          <a:noFill/>
          <a:ln>
            <a:noFill/>
          </a:ln>
        </p:spPr>
        <p:txBody>
          <a:bodyPr spcFirstLastPara="1" wrap="square" lIns="91425" tIns="91425" rIns="91425" bIns="91425" anchor="t" anchorCtr="0">
            <a:noAutofit/>
          </a:bodyPr>
          <a:lstStyle/>
          <a:p>
            <a:pPr marL="0">
              <a:buSzPts val="1400"/>
            </a:pPr>
            <a:r>
              <a:rPr lang="pt-BR" sz="1600" dirty="0" smtClean="0"/>
              <a:t>Grupos típicos nos quais os membros interagem entre si face a face</a:t>
            </a:r>
            <a:endParaRPr lang="pt-BR" sz="1600" dirty="0"/>
          </a:p>
        </p:txBody>
      </p:sp>
      <p:sp>
        <p:nvSpPr>
          <p:cNvPr id="5" name="Título 4"/>
          <p:cNvSpPr>
            <a:spLocks noGrp="1"/>
          </p:cNvSpPr>
          <p:nvPr>
            <p:ph type="ctrTitle" idx="2"/>
          </p:nvPr>
        </p:nvSpPr>
        <p:spPr>
          <a:xfrm>
            <a:off x="9525677" y="1766986"/>
            <a:ext cx="2542000" cy="376124"/>
          </a:xfrm>
        </p:spPr>
        <p:txBody>
          <a:bodyPr>
            <a:noAutofit/>
          </a:bodyPr>
          <a:lstStyle/>
          <a:p>
            <a:r>
              <a:rPr lang="pt-BR" sz="2000" dirty="0" smtClean="0"/>
              <a:t>Reunião eletrônica</a:t>
            </a:r>
            <a:endParaRPr lang="pt-BR" sz="2000" dirty="0"/>
          </a:p>
        </p:txBody>
      </p:sp>
      <p:sp>
        <p:nvSpPr>
          <p:cNvPr id="6" name="Subtítulo 5"/>
          <p:cNvSpPr>
            <a:spLocks noGrp="1"/>
          </p:cNvSpPr>
          <p:nvPr>
            <p:ph type="subTitle" idx="3"/>
          </p:nvPr>
        </p:nvSpPr>
        <p:spPr>
          <a:xfrm>
            <a:off x="9459657" y="2110545"/>
            <a:ext cx="2683011" cy="490400"/>
          </a:xfrm>
          <a:noFill/>
          <a:ln>
            <a:noFill/>
          </a:ln>
        </p:spPr>
        <p:txBody>
          <a:bodyPr spcFirstLastPara="1" wrap="square" lIns="91425" tIns="91425" rIns="91425" bIns="91425" anchor="t" anchorCtr="0">
            <a:noAutofit/>
          </a:bodyPr>
          <a:lstStyle/>
          <a:p>
            <a:pPr marL="0">
              <a:buSzPts val="1400"/>
            </a:pPr>
            <a:r>
              <a:rPr lang="pt-BR" sz="1600" dirty="0" smtClean="0"/>
              <a:t>Reunião na qual os participantes interagem por meio de computadores permitindo o anonimato dos comentários e da votação de cada um.</a:t>
            </a:r>
            <a:endParaRPr lang="pt-BR" sz="1600" dirty="0"/>
          </a:p>
        </p:txBody>
      </p:sp>
      <p:sp>
        <p:nvSpPr>
          <p:cNvPr id="7" name="Título 6"/>
          <p:cNvSpPr>
            <a:spLocks noGrp="1"/>
          </p:cNvSpPr>
          <p:nvPr>
            <p:ph type="ctrTitle" idx="4"/>
          </p:nvPr>
        </p:nvSpPr>
        <p:spPr>
          <a:xfrm>
            <a:off x="3783173" y="1814433"/>
            <a:ext cx="2634549" cy="439123"/>
          </a:xfrm>
        </p:spPr>
        <p:txBody>
          <a:bodyPr>
            <a:noAutofit/>
          </a:bodyPr>
          <a:lstStyle/>
          <a:p>
            <a:r>
              <a:rPr lang="pt-BR" sz="2000" dirty="0" smtClean="0"/>
              <a:t>Brainstorming</a:t>
            </a:r>
            <a:endParaRPr lang="pt-BR" sz="2000" dirty="0"/>
          </a:p>
        </p:txBody>
      </p:sp>
      <p:sp>
        <p:nvSpPr>
          <p:cNvPr id="11" name="Título 10"/>
          <p:cNvSpPr>
            <a:spLocks noGrp="1"/>
          </p:cNvSpPr>
          <p:nvPr>
            <p:ph type="ctrTitle" idx="8"/>
          </p:nvPr>
        </p:nvSpPr>
        <p:spPr>
          <a:xfrm>
            <a:off x="6323056" y="1896941"/>
            <a:ext cx="2986026" cy="447489"/>
          </a:xfrm>
        </p:spPr>
        <p:txBody>
          <a:bodyPr>
            <a:noAutofit/>
          </a:bodyPr>
          <a:lstStyle/>
          <a:p>
            <a:r>
              <a:rPr lang="pt-BR" sz="2000" dirty="0" smtClean="0"/>
              <a:t>Técnica de grupo nominal</a:t>
            </a:r>
            <a:endParaRPr lang="pt-BR" sz="2000" dirty="0"/>
          </a:p>
        </p:txBody>
      </p:sp>
      <p:sp>
        <p:nvSpPr>
          <p:cNvPr id="12" name="Subtítulo 11"/>
          <p:cNvSpPr>
            <a:spLocks noGrp="1"/>
          </p:cNvSpPr>
          <p:nvPr>
            <p:ph type="subTitle" idx="9"/>
          </p:nvPr>
        </p:nvSpPr>
        <p:spPr>
          <a:xfrm>
            <a:off x="6253367" y="2303756"/>
            <a:ext cx="3137193" cy="490400"/>
          </a:xfrm>
          <a:noFill/>
          <a:ln>
            <a:noFill/>
          </a:ln>
        </p:spPr>
        <p:txBody>
          <a:bodyPr spcFirstLastPara="1" wrap="square" lIns="91425" tIns="91425" rIns="91425" bIns="91425" anchor="t" anchorCtr="0">
            <a:noAutofit/>
          </a:bodyPr>
          <a:lstStyle/>
          <a:p>
            <a:pPr marL="0"/>
            <a:r>
              <a:rPr lang="pt-BR" sz="1600" dirty="0" smtClean="0"/>
              <a:t>Método de decisões em rupo no qual os membros se reúnem para escolher uma solução de maneira sistemática, porém independente.</a:t>
            </a:r>
            <a:endParaRPr lang="pt-BR" sz="1600" dirty="0"/>
          </a:p>
        </p:txBody>
      </p:sp>
      <p:sp>
        <p:nvSpPr>
          <p:cNvPr id="3" name="Título 2"/>
          <p:cNvSpPr>
            <a:spLocks noGrp="1"/>
          </p:cNvSpPr>
          <p:nvPr>
            <p:ph type="title" idx="15"/>
          </p:nvPr>
        </p:nvSpPr>
        <p:spPr/>
        <p:txBody>
          <a:bodyPr>
            <a:normAutofit fontScale="90000"/>
          </a:bodyPr>
          <a:lstStyle/>
          <a:p>
            <a:r>
              <a:rPr lang="pt-BR" dirty="0" smtClean="0"/>
              <a:t>Técnicas de tomada de decisões em grupo</a:t>
            </a:r>
            <a:endParaRPr lang="pt-BR" dirty="0"/>
          </a:p>
        </p:txBody>
      </p:sp>
      <p:sp>
        <p:nvSpPr>
          <p:cNvPr id="26" name="Subtítulo 7"/>
          <p:cNvSpPr>
            <a:spLocks noGrp="1"/>
          </p:cNvSpPr>
          <p:nvPr>
            <p:ph type="subTitle" idx="5"/>
          </p:nvPr>
        </p:nvSpPr>
        <p:spPr>
          <a:xfrm>
            <a:off x="3682444" y="2205324"/>
            <a:ext cx="2652400" cy="490400"/>
          </a:xfrm>
          <a:noFill/>
          <a:ln>
            <a:noFill/>
          </a:ln>
        </p:spPr>
        <p:txBody>
          <a:bodyPr spcFirstLastPara="1" wrap="square" lIns="91425" tIns="91425" rIns="91425" bIns="91425" anchor="t" anchorCtr="0">
            <a:noAutofit/>
          </a:bodyPr>
          <a:lstStyle/>
          <a:p>
            <a:pPr marL="0">
              <a:buSzPts val="1400"/>
            </a:pPr>
            <a:r>
              <a:rPr lang="pt-BR" sz="1600" dirty="0" smtClean="0"/>
              <a:t>Processo de geração de ideias que estimula as pessoas a expressarem toda e qualquer alternativa ao mesmo tempo em que impede crítica a elas</a:t>
            </a:r>
            <a:endParaRPr lang="pt-BR" sz="1600" dirty="0"/>
          </a:p>
        </p:txBody>
      </p:sp>
      <p:pic>
        <p:nvPicPr>
          <p:cNvPr id="17" name="Imagem 16"/>
          <p:cNvPicPr>
            <a:picLocks noChangeAspect="1"/>
          </p:cNvPicPr>
          <p:nvPr/>
        </p:nvPicPr>
        <p:blipFill>
          <a:blip r:embed="rId2"/>
          <a:stretch>
            <a:fillRect/>
          </a:stretch>
        </p:blipFill>
        <p:spPr>
          <a:xfrm>
            <a:off x="2523877" y="3824079"/>
            <a:ext cx="7064445" cy="2867655"/>
          </a:xfrm>
          <a:prstGeom prst="rect">
            <a:avLst/>
          </a:prstGeom>
        </p:spPr>
      </p:pic>
    </p:spTree>
    <p:extLst>
      <p:ext uri="{BB962C8B-B14F-4D97-AF65-F5344CB8AC3E}">
        <p14:creationId xmlns:p14="http://schemas.microsoft.com/office/powerpoint/2010/main" val="262832824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10: Compreendendo as equipes de trabalho</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3 – O Grupo</a:t>
            </a:r>
            <a:endParaRPr lang="pt-BR" dirty="0"/>
          </a:p>
        </p:txBody>
      </p:sp>
      <p:pic>
        <p:nvPicPr>
          <p:cNvPr id="1026" name="Picture 2" descr="Trabalho em grupo | Fato Figur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656" y="1691916"/>
            <a:ext cx="4742858" cy="4319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94804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Grupos VS Equipes</a:t>
            </a:r>
            <a:endParaRPr lang="pt-BR" dirty="0"/>
          </a:p>
        </p:txBody>
      </p:sp>
      <p:sp>
        <p:nvSpPr>
          <p:cNvPr id="14" name="Título 1"/>
          <p:cNvSpPr>
            <a:spLocks noGrp="1"/>
          </p:cNvSpPr>
          <p:nvPr>
            <p:ph type="ctrTitle"/>
          </p:nvPr>
        </p:nvSpPr>
        <p:spPr>
          <a:xfrm>
            <a:off x="804683" y="1682662"/>
            <a:ext cx="4254565" cy="512350"/>
          </a:xfrm>
          <a:noFill/>
          <a:ln>
            <a:noFill/>
          </a:ln>
        </p:spPr>
        <p:txBody>
          <a:bodyPr spcFirstLastPara="1" wrap="square" lIns="91425" tIns="91425" rIns="91425" bIns="91425" anchor="b" anchorCtr="0">
            <a:noAutofit/>
          </a:bodyPr>
          <a:lstStyle/>
          <a:p>
            <a:pPr algn="ctr"/>
            <a:r>
              <a:rPr lang="pt-BR" sz="2400" dirty="0" smtClean="0">
                <a:solidFill>
                  <a:srgbClr val="FF0000"/>
                </a:solidFill>
              </a:rPr>
              <a:t>Grupo de trabalho</a:t>
            </a:r>
            <a:endParaRPr lang="pt-BR" sz="2400" dirty="0">
              <a:solidFill>
                <a:srgbClr val="FF0000"/>
              </a:solidFill>
            </a:endParaRPr>
          </a:p>
        </p:txBody>
      </p:sp>
      <p:sp>
        <p:nvSpPr>
          <p:cNvPr id="15" name="Espaço Reservado para Texto 3"/>
          <p:cNvSpPr>
            <a:spLocks noGrp="1"/>
          </p:cNvSpPr>
          <p:nvPr>
            <p:ph type="subTitle" idx="1"/>
          </p:nvPr>
        </p:nvSpPr>
        <p:spPr>
          <a:xfrm>
            <a:off x="0" y="2259327"/>
            <a:ext cx="5863932" cy="490400"/>
          </a:xfrm>
          <a:noFill/>
          <a:ln>
            <a:noFill/>
          </a:ln>
        </p:spPr>
        <p:txBody>
          <a:bodyPr spcFirstLastPara="1" wrap="square" lIns="91425" tIns="91425" rIns="91425" bIns="91425" anchor="t" anchorCtr="0">
            <a:noAutofit/>
          </a:bodyPr>
          <a:lstStyle/>
          <a:p>
            <a:pPr marL="0">
              <a:buSzPts val="1400"/>
              <a:buFont typeface="Gaegu"/>
            </a:pPr>
            <a:r>
              <a:rPr lang="pt-BR" sz="1800" b="1" dirty="0">
                <a:solidFill>
                  <a:schemeClr val="bg2"/>
                </a:solidFill>
                <a:latin typeface="Gaegu"/>
                <a:ea typeface="Gaegu"/>
                <a:cs typeface="Gaegu"/>
                <a:sym typeface="Gaegu"/>
              </a:rPr>
              <a:t>Grupo interage, basicamente, para compartilhar informações e tomar decisões para ajudar cada membro em seu desempenho na área de responsabilidade</a:t>
            </a:r>
          </a:p>
        </p:txBody>
      </p:sp>
      <p:sp>
        <p:nvSpPr>
          <p:cNvPr id="16" name="Título 6"/>
          <p:cNvSpPr>
            <a:spLocks noGrp="1"/>
          </p:cNvSpPr>
          <p:nvPr>
            <p:ph type="ctrTitle" idx="4"/>
          </p:nvPr>
        </p:nvSpPr>
        <p:spPr>
          <a:xfrm>
            <a:off x="6231462" y="1644777"/>
            <a:ext cx="5313755" cy="439123"/>
          </a:xfrm>
        </p:spPr>
        <p:txBody>
          <a:bodyPr>
            <a:noAutofit/>
          </a:bodyPr>
          <a:lstStyle/>
          <a:p>
            <a:r>
              <a:rPr lang="pt-BR" sz="2400" b="1" dirty="0" smtClean="0">
                <a:solidFill>
                  <a:schemeClr val="accent5">
                    <a:lumMod val="40000"/>
                    <a:lumOff val="60000"/>
                  </a:schemeClr>
                </a:solidFill>
              </a:rPr>
              <a:t>Equipe de trabalho</a:t>
            </a:r>
            <a:endParaRPr lang="pt-BR" sz="2400" b="1" dirty="0">
              <a:solidFill>
                <a:schemeClr val="accent5">
                  <a:lumMod val="40000"/>
                  <a:lumOff val="60000"/>
                </a:schemeClr>
              </a:solidFill>
            </a:endParaRPr>
          </a:p>
        </p:txBody>
      </p:sp>
      <p:sp>
        <p:nvSpPr>
          <p:cNvPr id="17" name="Subtítulo 7"/>
          <p:cNvSpPr>
            <a:spLocks noGrp="1"/>
          </p:cNvSpPr>
          <p:nvPr>
            <p:ph type="subTitle" idx="5"/>
          </p:nvPr>
        </p:nvSpPr>
        <p:spPr>
          <a:xfrm>
            <a:off x="6185942" y="2264500"/>
            <a:ext cx="5349760" cy="490400"/>
          </a:xfrm>
          <a:noFill/>
          <a:ln>
            <a:noFill/>
          </a:ln>
        </p:spPr>
        <p:txBody>
          <a:bodyPr spcFirstLastPara="1" wrap="square" lIns="91425" tIns="91425" rIns="91425" bIns="91425" anchor="t" anchorCtr="0">
            <a:noAutofit/>
          </a:bodyPr>
          <a:lstStyle/>
          <a:p>
            <a:pPr marL="0">
              <a:buSzPts val="1400"/>
            </a:pPr>
            <a:r>
              <a:rPr lang="pt-BR" sz="1800" dirty="0" smtClean="0">
                <a:solidFill>
                  <a:schemeClr val="bg2"/>
                </a:solidFill>
              </a:rPr>
              <a:t>Grupo em que os esforços individuais resultam em um nível de desempenho maior do que a soma das contribuições individuais</a:t>
            </a:r>
            <a:endParaRPr lang="pt-BR" sz="1800" dirty="0">
              <a:solidFill>
                <a:schemeClr val="bg2"/>
              </a:solidFill>
            </a:endParaRPr>
          </a:p>
        </p:txBody>
      </p:sp>
      <p:pic>
        <p:nvPicPr>
          <p:cNvPr id="18" name="Imagem 17"/>
          <p:cNvPicPr>
            <a:picLocks noChangeAspect="1"/>
          </p:cNvPicPr>
          <p:nvPr/>
        </p:nvPicPr>
        <p:blipFill>
          <a:blip r:embed="rId2"/>
          <a:stretch>
            <a:fillRect/>
          </a:stretch>
        </p:blipFill>
        <p:spPr>
          <a:xfrm>
            <a:off x="2548136" y="3545407"/>
            <a:ext cx="7275611" cy="3203343"/>
          </a:xfrm>
          <a:prstGeom prst="rect">
            <a:avLst/>
          </a:prstGeom>
        </p:spPr>
      </p:pic>
    </p:spTree>
    <p:extLst>
      <p:ext uri="{BB962C8B-B14F-4D97-AF65-F5344CB8AC3E}">
        <p14:creationId xmlns:p14="http://schemas.microsoft.com/office/powerpoint/2010/main" val="33718602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txBox="1">
            <a:spLocks/>
          </p:cNvSpPr>
          <p:nvPr/>
        </p:nvSpPr>
        <p:spPr>
          <a:xfrm>
            <a:off x="692749" y="138219"/>
            <a:ext cx="10400800" cy="7636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l" rtl="0" eaLnBrk="1" hangingPunct="1">
              <a:lnSpc>
                <a:spcPct val="70000"/>
              </a:lnSpc>
              <a:spcBef>
                <a:spcPts val="0"/>
              </a:spcBef>
              <a:spcAft>
                <a:spcPts val="0"/>
              </a:spcAft>
              <a:buClr>
                <a:schemeClr val="dk2"/>
              </a:buClr>
              <a:buSzPts val="2400"/>
              <a:buFont typeface="Gaegu"/>
              <a:buNone/>
              <a:defRPr sz="2933"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r>
              <a:rPr lang="pt-BR" kern="0" dirty="0" smtClean="0"/>
              <a:t>Tipos de Equipes</a:t>
            </a:r>
            <a:endParaRPr lang="pt-BR" kern="0" dirty="0"/>
          </a:p>
        </p:txBody>
      </p:sp>
      <p:sp>
        <p:nvSpPr>
          <p:cNvPr id="8" name="Título 1"/>
          <p:cNvSpPr>
            <a:spLocks noGrp="1"/>
          </p:cNvSpPr>
          <p:nvPr>
            <p:ph type="ctrTitle"/>
          </p:nvPr>
        </p:nvSpPr>
        <p:spPr>
          <a:xfrm>
            <a:off x="1890947" y="1899291"/>
            <a:ext cx="3909131" cy="770400"/>
          </a:xfrm>
          <a:noFill/>
          <a:ln>
            <a:noFill/>
          </a:ln>
        </p:spPr>
        <p:txBody>
          <a:bodyPr spcFirstLastPara="1" wrap="square" lIns="91425" tIns="91425" rIns="91425" bIns="91425" anchor="b" anchorCtr="0">
            <a:noAutofit/>
          </a:bodyPr>
          <a:lstStyle/>
          <a:p>
            <a:pPr algn="ctr"/>
            <a:r>
              <a:rPr lang="pt-BR" sz="2400" dirty="0" smtClean="0">
                <a:solidFill>
                  <a:srgbClr val="FF0000"/>
                </a:solidFill>
              </a:rPr>
              <a:t>Equipes de resolução de problemas</a:t>
            </a:r>
            <a:endParaRPr lang="pt-BR" sz="2400" dirty="0">
              <a:solidFill>
                <a:srgbClr val="FF0000"/>
              </a:solidFill>
            </a:endParaRPr>
          </a:p>
        </p:txBody>
      </p:sp>
      <p:sp>
        <p:nvSpPr>
          <p:cNvPr id="9" name="Espaço Reservado para Texto 3"/>
          <p:cNvSpPr>
            <a:spLocks noGrp="1"/>
          </p:cNvSpPr>
          <p:nvPr>
            <p:ph type="subTitle" idx="1"/>
          </p:nvPr>
        </p:nvSpPr>
        <p:spPr>
          <a:xfrm>
            <a:off x="1225508" y="2593488"/>
            <a:ext cx="5342797"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5 a 12 funcionários do mesmo departamento, que se reúnem algumas horas por semana para discutir formas de melhorar a qualidade, a eficiência e o ambiente de trabalho</a:t>
            </a:r>
            <a:endParaRPr lang="pt-BR" sz="1800" b="1" dirty="0">
              <a:solidFill>
                <a:schemeClr val="bg2"/>
              </a:solidFill>
              <a:latin typeface="Gaegu"/>
              <a:ea typeface="Gaegu"/>
              <a:cs typeface="Gaegu"/>
              <a:sym typeface="Gaegu"/>
            </a:endParaRPr>
          </a:p>
        </p:txBody>
      </p:sp>
      <p:pic>
        <p:nvPicPr>
          <p:cNvPr id="21" name="Imagem 20"/>
          <p:cNvPicPr>
            <a:picLocks noChangeAspect="1"/>
          </p:cNvPicPr>
          <p:nvPr/>
        </p:nvPicPr>
        <p:blipFill>
          <a:blip r:embed="rId2"/>
          <a:stretch>
            <a:fillRect/>
          </a:stretch>
        </p:blipFill>
        <p:spPr>
          <a:xfrm>
            <a:off x="3576838" y="1138000"/>
            <a:ext cx="632515" cy="609653"/>
          </a:xfrm>
          <a:prstGeom prst="rect">
            <a:avLst/>
          </a:prstGeom>
        </p:spPr>
      </p:pic>
      <p:pic>
        <p:nvPicPr>
          <p:cNvPr id="22" name="Imagem 21"/>
          <p:cNvPicPr>
            <a:picLocks noChangeAspect="1"/>
          </p:cNvPicPr>
          <p:nvPr/>
        </p:nvPicPr>
        <p:blipFill>
          <a:blip r:embed="rId3"/>
          <a:stretch>
            <a:fillRect/>
          </a:stretch>
        </p:blipFill>
        <p:spPr>
          <a:xfrm>
            <a:off x="3584459" y="4050331"/>
            <a:ext cx="624894" cy="632515"/>
          </a:xfrm>
          <a:prstGeom prst="rect">
            <a:avLst/>
          </a:prstGeom>
        </p:spPr>
      </p:pic>
      <p:pic>
        <p:nvPicPr>
          <p:cNvPr id="23" name="Imagem 22"/>
          <p:cNvPicPr>
            <a:picLocks noChangeAspect="1"/>
          </p:cNvPicPr>
          <p:nvPr/>
        </p:nvPicPr>
        <p:blipFill>
          <a:blip r:embed="rId4"/>
          <a:stretch>
            <a:fillRect/>
          </a:stretch>
        </p:blipFill>
        <p:spPr>
          <a:xfrm>
            <a:off x="8905730" y="1178855"/>
            <a:ext cx="1371719" cy="632515"/>
          </a:xfrm>
          <a:prstGeom prst="rect">
            <a:avLst/>
          </a:prstGeom>
        </p:spPr>
      </p:pic>
      <p:pic>
        <p:nvPicPr>
          <p:cNvPr id="24" name="Imagem 23"/>
          <p:cNvPicPr>
            <a:picLocks noChangeAspect="1"/>
          </p:cNvPicPr>
          <p:nvPr/>
        </p:nvPicPr>
        <p:blipFill>
          <a:blip r:embed="rId5"/>
          <a:stretch>
            <a:fillRect/>
          </a:stretch>
        </p:blipFill>
        <p:spPr>
          <a:xfrm>
            <a:off x="8954676" y="3858419"/>
            <a:ext cx="1089754" cy="792549"/>
          </a:xfrm>
          <a:prstGeom prst="rect">
            <a:avLst/>
          </a:prstGeom>
        </p:spPr>
      </p:pic>
      <p:sp>
        <p:nvSpPr>
          <p:cNvPr id="25" name="Título 1"/>
          <p:cNvSpPr>
            <a:spLocks noGrp="1"/>
          </p:cNvSpPr>
          <p:nvPr>
            <p:ph type="ctrTitle"/>
          </p:nvPr>
        </p:nvSpPr>
        <p:spPr>
          <a:xfrm>
            <a:off x="1942343" y="4434444"/>
            <a:ext cx="3909131" cy="770400"/>
          </a:xfrm>
          <a:noFill/>
          <a:ln>
            <a:noFill/>
          </a:ln>
        </p:spPr>
        <p:txBody>
          <a:bodyPr spcFirstLastPara="1" wrap="square" lIns="91425" tIns="91425" rIns="91425" bIns="91425" anchor="b" anchorCtr="0">
            <a:noAutofit/>
          </a:bodyPr>
          <a:lstStyle/>
          <a:p>
            <a:pPr algn="ctr"/>
            <a:r>
              <a:rPr lang="pt-BR" sz="2400" dirty="0" smtClean="0">
                <a:solidFill>
                  <a:schemeClr val="accent3">
                    <a:lumMod val="40000"/>
                    <a:lumOff val="60000"/>
                  </a:schemeClr>
                </a:solidFill>
              </a:rPr>
              <a:t>Equipes </a:t>
            </a:r>
            <a:r>
              <a:rPr lang="pt-BR" sz="2400" dirty="0" err="1" smtClean="0">
                <a:solidFill>
                  <a:schemeClr val="accent3">
                    <a:lumMod val="40000"/>
                    <a:lumOff val="60000"/>
                  </a:schemeClr>
                </a:solidFill>
              </a:rPr>
              <a:t>autogerenciadas</a:t>
            </a:r>
            <a:endParaRPr lang="pt-BR" sz="2400" dirty="0">
              <a:solidFill>
                <a:schemeClr val="accent3">
                  <a:lumMod val="40000"/>
                  <a:lumOff val="60000"/>
                </a:schemeClr>
              </a:solidFill>
            </a:endParaRPr>
          </a:p>
        </p:txBody>
      </p:sp>
      <p:sp>
        <p:nvSpPr>
          <p:cNvPr id="26" name="Espaço Reservado para Texto 3"/>
          <p:cNvSpPr>
            <a:spLocks noGrp="1"/>
          </p:cNvSpPr>
          <p:nvPr>
            <p:ph type="subTitle" idx="1"/>
          </p:nvPr>
        </p:nvSpPr>
        <p:spPr>
          <a:xfrm>
            <a:off x="1846493" y="5207964"/>
            <a:ext cx="4093203"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10 a 15 funcionários que assumem muitas das responsabilidades de seus antigos supervisores</a:t>
            </a:r>
            <a:endParaRPr lang="pt-BR" sz="1800" b="1" dirty="0">
              <a:solidFill>
                <a:schemeClr val="bg2"/>
              </a:solidFill>
              <a:latin typeface="Gaegu"/>
              <a:ea typeface="Gaegu"/>
              <a:cs typeface="Gaegu"/>
              <a:sym typeface="Gaegu"/>
            </a:endParaRPr>
          </a:p>
        </p:txBody>
      </p:sp>
      <p:sp>
        <p:nvSpPr>
          <p:cNvPr id="27" name="Título 1"/>
          <p:cNvSpPr>
            <a:spLocks noGrp="1"/>
          </p:cNvSpPr>
          <p:nvPr>
            <p:ph type="ctrTitle"/>
          </p:nvPr>
        </p:nvSpPr>
        <p:spPr>
          <a:xfrm>
            <a:off x="7637026" y="1669255"/>
            <a:ext cx="3909131" cy="770400"/>
          </a:xfrm>
          <a:noFill/>
          <a:ln>
            <a:noFill/>
          </a:ln>
        </p:spPr>
        <p:txBody>
          <a:bodyPr spcFirstLastPara="1" wrap="square" lIns="91425" tIns="91425" rIns="91425" bIns="91425" anchor="b" anchorCtr="0">
            <a:noAutofit/>
          </a:bodyPr>
          <a:lstStyle/>
          <a:p>
            <a:pPr algn="ctr"/>
            <a:r>
              <a:rPr lang="pt-BR" sz="2400" dirty="0" smtClean="0">
                <a:solidFill>
                  <a:schemeClr val="accent4">
                    <a:lumMod val="40000"/>
                    <a:lumOff val="60000"/>
                  </a:schemeClr>
                </a:solidFill>
              </a:rPr>
              <a:t>Equipes multifuncionais</a:t>
            </a:r>
            <a:endParaRPr lang="pt-BR" sz="2400" dirty="0">
              <a:solidFill>
                <a:schemeClr val="accent4">
                  <a:lumMod val="40000"/>
                  <a:lumOff val="60000"/>
                </a:schemeClr>
              </a:solidFill>
            </a:endParaRPr>
          </a:p>
        </p:txBody>
      </p:sp>
      <p:sp>
        <p:nvSpPr>
          <p:cNvPr id="28" name="Espaço Reservado para Texto 3"/>
          <p:cNvSpPr>
            <a:spLocks noGrp="1"/>
          </p:cNvSpPr>
          <p:nvPr>
            <p:ph type="subTitle" idx="1"/>
          </p:nvPr>
        </p:nvSpPr>
        <p:spPr>
          <a:xfrm>
            <a:off x="7544989" y="2439655"/>
            <a:ext cx="4093203"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Funcionários de mesmo nível hierárquico , mas de diferentes setores da empresa que se juntam para cumprir uma tarefa</a:t>
            </a:r>
            <a:endParaRPr lang="pt-BR" sz="1800" b="1" dirty="0">
              <a:solidFill>
                <a:schemeClr val="bg2"/>
              </a:solidFill>
              <a:latin typeface="Gaegu"/>
              <a:ea typeface="Gaegu"/>
              <a:cs typeface="Gaegu"/>
              <a:sym typeface="Gaegu"/>
            </a:endParaRPr>
          </a:p>
        </p:txBody>
      </p:sp>
      <p:sp>
        <p:nvSpPr>
          <p:cNvPr id="29" name="Título 1"/>
          <p:cNvSpPr>
            <a:spLocks noGrp="1"/>
          </p:cNvSpPr>
          <p:nvPr>
            <p:ph type="ctrTitle"/>
          </p:nvPr>
        </p:nvSpPr>
        <p:spPr>
          <a:xfrm>
            <a:off x="7544989" y="4437564"/>
            <a:ext cx="3909131" cy="770400"/>
          </a:xfrm>
          <a:noFill/>
          <a:ln>
            <a:noFill/>
          </a:ln>
        </p:spPr>
        <p:txBody>
          <a:bodyPr spcFirstLastPara="1" wrap="square" lIns="91425" tIns="91425" rIns="91425" bIns="91425" anchor="b" anchorCtr="0">
            <a:noAutofit/>
          </a:bodyPr>
          <a:lstStyle/>
          <a:p>
            <a:pPr algn="ctr"/>
            <a:r>
              <a:rPr lang="pt-BR" sz="2400" dirty="0" smtClean="0">
                <a:solidFill>
                  <a:schemeClr val="accent4">
                    <a:lumMod val="40000"/>
                    <a:lumOff val="60000"/>
                  </a:schemeClr>
                </a:solidFill>
              </a:rPr>
              <a:t>Equipes virtuais</a:t>
            </a:r>
            <a:endParaRPr lang="pt-BR" sz="2400" dirty="0">
              <a:solidFill>
                <a:schemeClr val="accent4">
                  <a:lumMod val="40000"/>
                  <a:lumOff val="60000"/>
                </a:schemeClr>
              </a:solidFill>
            </a:endParaRPr>
          </a:p>
        </p:txBody>
      </p:sp>
      <p:sp>
        <p:nvSpPr>
          <p:cNvPr id="30" name="Espaço Reservado para Texto 3"/>
          <p:cNvSpPr>
            <a:spLocks noGrp="1"/>
          </p:cNvSpPr>
          <p:nvPr>
            <p:ph type="subTitle" idx="1"/>
          </p:nvPr>
        </p:nvSpPr>
        <p:spPr>
          <a:xfrm>
            <a:off x="7452952" y="5207964"/>
            <a:ext cx="4093203"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Usam TI para reunir seus membros, fisicamente dispersos, e permitir que eles atinjam um objetivo comum</a:t>
            </a:r>
            <a:endParaRPr lang="pt-BR" sz="1800" b="1" dirty="0">
              <a:solidFill>
                <a:schemeClr val="bg2"/>
              </a:solidFill>
              <a:latin typeface="Gaegu"/>
              <a:ea typeface="Gaegu"/>
              <a:cs typeface="Gaegu"/>
              <a:sym typeface="Gaegu"/>
            </a:endParaRPr>
          </a:p>
        </p:txBody>
      </p:sp>
    </p:spTree>
    <p:extLst>
      <p:ext uri="{BB962C8B-B14F-4D97-AF65-F5344CB8AC3E}">
        <p14:creationId xmlns:p14="http://schemas.microsoft.com/office/powerpoint/2010/main" val="173021119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p:cNvSpPr txBox="1"/>
          <p:nvPr/>
        </p:nvSpPr>
        <p:spPr>
          <a:xfrm>
            <a:off x="956041" y="382349"/>
            <a:ext cx="9375493" cy="523220"/>
          </a:xfrm>
          <a:prstGeom prst="rect">
            <a:avLst/>
          </a:prstGeom>
          <a:noFill/>
        </p:spPr>
        <p:txBody>
          <a:bodyPr wrap="square" rtlCol="0">
            <a:spAutoFit/>
          </a:bodyPr>
          <a:lstStyle/>
          <a:p>
            <a:r>
              <a:rPr lang="pt-BR" sz="2800" b="1" dirty="0" smtClean="0">
                <a:solidFill>
                  <a:schemeClr val="bg2"/>
                </a:solidFill>
              </a:rPr>
              <a:t>Criando equipes eficazes</a:t>
            </a:r>
          </a:p>
        </p:txBody>
      </p:sp>
      <p:sp>
        <p:nvSpPr>
          <p:cNvPr id="16" name="CaixaDeTexto 15"/>
          <p:cNvSpPr txBox="1"/>
          <p:nvPr/>
        </p:nvSpPr>
        <p:spPr>
          <a:xfrm>
            <a:off x="7299961" y="2799674"/>
            <a:ext cx="4044388" cy="3416320"/>
          </a:xfrm>
          <a:prstGeom prst="rect">
            <a:avLst/>
          </a:prstGeom>
          <a:noFill/>
        </p:spPr>
        <p:txBody>
          <a:bodyPr wrap="square" rtlCol="0">
            <a:spAutoFit/>
          </a:bodyPr>
          <a:lstStyle/>
          <a:p>
            <a:r>
              <a:rPr lang="pt-BR" sz="2400" dirty="0" smtClean="0">
                <a:solidFill>
                  <a:schemeClr val="bg2"/>
                </a:solidFill>
              </a:rPr>
              <a:t>Equipes eficazes englobam medidas objetivas de produtividade, avaliação em relação ao desempenho e satisfação entre os membros.</a:t>
            </a:r>
            <a:br>
              <a:rPr lang="pt-BR" sz="2400" dirty="0" smtClean="0">
                <a:solidFill>
                  <a:schemeClr val="bg2"/>
                </a:solidFill>
              </a:rPr>
            </a:br>
            <a:r>
              <a:rPr lang="pt-BR" sz="2400" dirty="0" smtClean="0">
                <a:solidFill>
                  <a:schemeClr val="bg2"/>
                </a:solidFill>
              </a:rPr>
              <a:t>Depende de fatores </a:t>
            </a:r>
            <a:r>
              <a:rPr lang="pt-BR" sz="2400" b="1" dirty="0" smtClean="0">
                <a:solidFill>
                  <a:schemeClr val="bg2"/>
                </a:solidFill>
              </a:rPr>
              <a:t>contextuais, composição da equipe e processo</a:t>
            </a:r>
            <a:endParaRPr lang="pt-BR" sz="2400" b="1" dirty="0">
              <a:solidFill>
                <a:schemeClr val="bg2"/>
              </a:solidFill>
            </a:endParaRPr>
          </a:p>
        </p:txBody>
      </p:sp>
      <p:pic>
        <p:nvPicPr>
          <p:cNvPr id="2" name="Imagem 1"/>
          <p:cNvPicPr>
            <a:picLocks noChangeAspect="1"/>
          </p:cNvPicPr>
          <p:nvPr/>
        </p:nvPicPr>
        <p:blipFill>
          <a:blip r:embed="rId2"/>
          <a:stretch>
            <a:fillRect/>
          </a:stretch>
        </p:blipFill>
        <p:spPr>
          <a:xfrm>
            <a:off x="1108441" y="905569"/>
            <a:ext cx="5692303" cy="5146307"/>
          </a:xfrm>
          <a:prstGeom prst="rect">
            <a:avLst/>
          </a:prstGeom>
        </p:spPr>
      </p:pic>
    </p:spTree>
    <p:extLst>
      <p:ext uri="{BB962C8B-B14F-4D97-AF65-F5344CB8AC3E}">
        <p14:creationId xmlns:p14="http://schemas.microsoft.com/office/powerpoint/2010/main" val="2003731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ctrTitle"/>
          </p:nvPr>
        </p:nvSpPr>
        <p:spPr>
          <a:xfrm flipH="1">
            <a:off x="88266" y="2092100"/>
            <a:ext cx="3112133" cy="770400"/>
          </a:xfrm>
        </p:spPr>
        <p:txBody>
          <a:bodyPr>
            <a:normAutofit fontScale="90000"/>
          </a:bodyPr>
          <a:lstStyle/>
          <a:p>
            <a:r>
              <a:rPr lang="pt-BR" dirty="0" smtClean="0"/>
              <a:t>Modelo básico de comportamento organizacional</a:t>
            </a:r>
            <a:endParaRPr lang="pt-BR" dirty="0"/>
          </a:p>
        </p:txBody>
      </p:sp>
      <p:pic>
        <p:nvPicPr>
          <p:cNvPr id="2" name="Imagem 1"/>
          <p:cNvPicPr>
            <a:picLocks noChangeAspect="1"/>
          </p:cNvPicPr>
          <p:nvPr/>
        </p:nvPicPr>
        <p:blipFill>
          <a:blip r:embed="rId2"/>
          <a:stretch>
            <a:fillRect/>
          </a:stretch>
        </p:blipFill>
        <p:spPr>
          <a:xfrm>
            <a:off x="3200400" y="0"/>
            <a:ext cx="8991600" cy="6865351"/>
          </a:xfrm>
          <a:prstGeom prst="rect">
            <a:avLst/>
          </a:prstGeom>
        </p:spPr>
      </p:pic>
    </p:spTree>
    <p:extLst>
      <p:ext uri="{BB962C8B-B14F-4D97-AF65-F5344CB8AC3E}">
        <p14:creationId xmlns:p14="http://schemas.microsoft.com/office/powerpoint/2010/main" val="10051057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flipH="1">
            <a:off x="7098533" y="2900553"/>
            <a:ext cx="4707353" cy="770400"/>
          </a:xfrm>
        </p:spPr>
        <p:txBody>
          <a:bodyPr>
            <a:normAutofit fontScale="90000"/>
          </a:bodyPr>
          <a:lstStyle/>
          <a:p>
            <a:r>
              <a:rPr lang="pt-BR" dirty="0" smtClean="0"/>
              <a:t>Papéis básicos dentro dos grupos</a:t>
            </a:r>
            <a:endParaRPr lang="pt-BR" dirty="0"/>
          </a:p>
        </p:txBody>
      </p:sp>
      <p:sp>
        <p:nvSpPr>
          <p:cNvPr id="5" name="Subtítulo 4"/>
          <p:cNvSpPr>
            <a:spLocks noGrp="1"/>
          </p:cNvSpPr>
          <p:nvPr>
            <p:ph type="subTitle" idx="1"/>
          </p:nvPr>
        </p:nvSpPr>
        <p:spPr/>
        <p:txBody>
          <a:bodyPr/>
          <a:lstStyle/>
          <a:p>
            <a:endParaRPr lang="pt-BR"/>
          </a:p>
        </p:txBody>
      </p:sp>
      <p:pic>
        <p:nvPicPr>
          <p:cNvPr id="6" name="Imagem 5"/>
          <p:cNvPicPr>
            <a:picLocks noChangeAspect="1"/>
          </p:cNvPicPr>
          <p:nvPr/>
        </p:nvPicPr>
        <p:blipFill>
          <a:blip r:embed="rId2"/>
          <a:stretch>
            <a:fillRect/>
          </a:stretch>
        </p:blipFill>
        <p:spPr>
          <a:xfrm>
            <a:off x="564953" y="872168"/>
            <a:ext cx="6222853" cy="4827171"/>
          </a:xfrm>
          <a:prstGeom prst="rect">
            <a:avLst/>
          </a:prstGeom>
        </p:spPr>
      </p:pic>
    </p:spTree>
    <p:extLst>
      <p:ext uri="{BB962C8B-B14F-4D97-AF65-F5344CB8AC3E}">
        <p14:creationId xmlns:p14="http://schemas.microsoft.com/office/powerpoint/2010/main" val="231636535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105520" y="394961"/>
            <a:ext cx="9359280" cy="763600"/>
          </a:xfrm>
        </p:spPr>
        <p:txBody>
          <a:bodyPr>
            <a:normAutofit fontScale="90000"/>
          </a:bodyPr>
          <a:lstStyle/>
          <a:p>
            <a:r>
              <a:rPr lang="pt-BR" dirty="0" smtClean="0"/>
              <a:t>Transformando indivíduos em membros de equipe</a:t>
            </a:r>
            <a:endParaRPr lang="pt-BR" dirty="0"/>
          </a:p>
        </p:txBody>
      </p:sp>
      <p:sp>
        <p:nvSpPr>
          <p:cNvPr id="6" name="Espaço Reservado para Texto 5"/>
          <p:cNvSpPr>
            <a:spLocks noGrp="1"/>
          </p:cNvSpPr>
          <p:nvPr>
            <p:ph type="body" idx="1"/>
          </p:nvPr>
        </p:nvSpPr>
        <p:spPr>
          <a:xfrm>
            <a:off x="832160" y="1758960"/>
            <a:ext cx="11116000" cy="4555200"/>
          </a:xfrm>
        </p:spPr>
        <p:txBody>
          <a:bodyPr/>
          <a:lstStyle/>
          <a:p>
            <a:pPr marL="342900" indent="-342900">
              <a:buFont typeface="Arial" panose="020B0604020202020204" pitchFamily="34" charset="0"/>
              <a:buChar char="•"/>
            </a:pPr>
            <a:r>
              <a:rPr lang="pt-BR" sz="2000" dirty="0" smtClean="0"/>
              <a:t>Seleção de indivíduos capazes de trabalhar em equipe</a:t>
            </a:r>
          </a:p>
          <a:p>
            <a:pPr marL="342900" indent="-342900">
              <a:buFont typeface="Arial" panose="020B0604020202020204" pitchFamily="34" charset="0"/>
              <a:buChar char="•"/>
            </a:pPr>
            <a:r>
              <a:rPr lang="pt-BR" sz="2000" dirty="0" smtClean="0"/>
              <a:t>Treinamento do time</a:t>
            </a:r>
          </a:p>
          <a:p>
            <a:pPr marL="342900" indent="-342900">
              <a:buFont typeface="Arial" panose="020B0604020202020204" pitchFamily="34" charset="0"/>
              <a:buChar char="•"/>
            </a:pPr>
            <a:r>
              <a:rPr lang="pt-BR" sz="2000" dirty="0" smtClean="0"/>
              <a:t>Oferecimento de recompensas para o trabalho em equipe</a:t>
            </a:r>
            <a:endParaRPr lang="pt-BR" sz="2000" dirty="0"/>
          </a:p>
          <a:p>
            <a:endParaRPr lang="pt-BR" dirty="0"/>
          </a:p>
        </p:txBody>
      </p:sp>
      <p:pic>
        <p:nvPicPr>
          <p:cNvPr id="7" name="Espaço Reservado para Imagem 6"/>
          <p:cNvPicPr>
            <a:picLocks noChangeAspect="1"/>
          </p:cNvPicPr>
          <p:nvPr/>
        </p:nvPicPr>
        <p:blipFill>
          <a:blip r:embed="rId2">
            <a:extLst>
              <a:ext uri="{28A0092B-C50C-407E-A947-70E740481C1C}">
                <a14:useLocalDpi xmlns:a14="http://schemas.microsoft.com/office/drawing/2010/main" val="0"/>
              </a:ext>
            </a:extLst>
          </a:blip>
          <a:srcRect t="866" b="866"/>
          <a:stretch>
            <a:fillRect/>
          </a:stretch>
        </p:blipFill>
        <p:spPr>
          <a:xfrm>
            <a:off x="5019040" y="3285051"/>
            <a:ext cx="5796400" cy="3029109"/>
          </a:xfrm>
          <a:prstGeom prst="rect">
            <a:avLst/>
          </a:prstGeom>
        </p:spPr>
      </p:pic>
      <p:sp>
        <p:nvSpPr>
          <p:cNvPr id="3" name="Retângulo 2"/>
          <p:cNvSpPr/>
          <p:nvPr/>
        </p:nvSpPr>
        <p:spPr>
          <a:xfrm>
            <a:off x="9966930" y="6488668"/>
            <a:ext cx="1851789" cy="369332"/>
          </a:xfrm>
          <a:prstGeom prst="rect">
            <a:avLst/>
          </a:prstGeom>
        </p:spPr>
        <p:txBody>
          <a:bodyPr wrap="none">
            <a:spAutoFit/>
          </a:bodyPr>
          <a:lstStyle/>
          <a:p>
            <a:r>
              <a:rPr lang="pt-BR" dirty="0" smtClean="0">
                <a:solidFill>
                  <a:schemeClr val="bg2"/>
                </a:solidFill>
              </a:rPr>
              <a:t>(SCHEIN, 2008)</a:t>
            </a:r>
            <a:endParaRPr lang="pt-BR" dirty="0">
              <a:solidFill>
                <a:schemeClr val="bg2"/>
              </a:solidFill>
            </a:endParaRPr>
          </a:p>
        </p:txBody>
      </p:sp>
    </p:spTree>
    <p:extLst>
      <p:ext uri="{BB962C8B-B14F-4D97-AF65-F5344CB8AC3E}">
        <p14:creationId xmlns:p14="http://schemas.microsoft.com/office/powerpoint/2010/main" val="24224597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p:cNvSpPr>
            <a:spLocks noGrp="1"/>
          </p:cNvSpPr>
          <p:nvPr>
            <p:ph type="body" idx="1"/>
          </p:nvPr>
        </p:nvSpPr>
        <p:spPr>
          <a:xfrm>
            <a:off x="1584960" y="2247833"/>
            <a:ext cx="9540240" cy="3941200"/>
          </a:xfrm>
        </p:spPr>
        <p:txBody>
          <a:bodyPr/>
          <a:lstStyle/>
          <a:p>
            <a:pPr marL="186262" indent="0">
              <a:buNone/>
            </a:pPr>
            <a:r>
              <a:rPr lang="pt-BR" dirty="0" smtClean="0"/>
              <a:t>Equipes gastam mais tempo e recursos do que o trabalho individual. Se pergunte:</a:t>
            </a:r>
          </a:p>
          <a:p>
            <a:r>
              <a:rPr lang="pt-BR" dirty="0" smtClean="0"/>
              <a:t>O trabalho pode ser mais bem realizado por mais de uma pessoa?</a:t>
            </a:r>
          </a:p>
          <a:p>
            <a:r>
              <a:rPr lang="pt-BR" dirty="0" smtClean="0"/>
              <a:t>A tarefa cria um propósito comum ou conjunto de metas para os membros da equipe maior do que a soma de seus objetivos indivíduos?</a:t>
            </a:r>
          </a:p>
          <a:p>
            <a:r>
              <a:rPr lang="pt-BR" dirty="0" smtClean="0"/>
              <a:t>Os membros do grupo são interdependentes?</a:t>
            </a:r>
            <a:endParaRPr lang="pt-BR" dirty="0"/>
          </a:p>
        </p:txBody>
      </p:sp>
      <p:sp>
        <p:nvSpPr>
          <p:cNvPr id="4" name="Título 3"/>
          <p:cNvSpPr>
            <a:spLocks noGrp="1"/>
          </p:cNvSpPr>
          <p:nvPr>
            <p:ph type="title"/>
          </p:nvPr>
        </p:nvSpPr>
        <p:spPr/>
        <p:txBody>
          <a:bodyPr>
            <a:normAutofit fontScale="90000"/>
          </a:bodyPr>
          <a:lstStyle/>
          <a:p>
            <a:r>
              <a:rPr lang="pt-BR" dirty="0" smtClean="0"/>
              <a:t>Todo o trabalho deve ser realizado em equipe?</a:t>
            </a:r>
            <a:endParaRPr lang="pt-BR" dirty="0"/>
          </a:p>
        </p:txBody>
      </p:sp>
      <p:pic>
        <p:nvPicPr>
          <p:cNvPr id="1026" name="Picture 2" descr="5 dicas para melhorar o trabalho em equipe | Carreira &amp; Sucesso"/>
          <p:cNvPicPr>
            <a:picLocks noChangeAspect="1" noChangeArrowheads="1"/>
          </p:cNvPicPr>
          <p:nvPr/>
        </p:nvPicPr>
        <p:blipFill rotWithShape="1">
          <a:blip r:embed="rId2">
            <a:extLst>
              <a:ext uri="{28A0092B-C50C-407E-A947-70E740481C1C}">
                <a14:useLocalDpi xmlns:a14="http://schemas.microsoft.com/office/drawing/2010/main" val="0"/>
              </a:ext>
            </a:extLst>
          </a:blip>
          <a:srcRect l="15616" t="13393" r="22872" b="14864"/>
          <a:stretch/>
        </p:blipFill>
        <p:spPr bwMode="auto">
          <a:xfrm>
            <a:off x="3790420" y="3885114"/>
            <a:ext cx="4531360" cy="297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710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11: Comunicação</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3 – O Grupo</a:t>
            </a:r>
            <a:endParaRPr lang="pt-BR" dirty="0"/>
          </a:p>
        </p:txBody>
      </p:sp>
      <p:pic>
        <p:nvPicPr>
          <p:cNvPr id="2" name="Picture 2" descr="PlayTV on X: &quot;A gente liga a tecla SAP para vocês sim! A nossa nova faixa  de clipes legendados chega com tudo para você curtir grandes sucessos e  acompanhar cada detalhe da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798"/>
          <a:stretch/>
        </p:blipFill>
        <p:spPr bwMode="auto">
          <a:xfrm>
            <a:off x="1537335" y="1579061"/>
            <a:ext cx="4346087" cy="462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0308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07245" y="4568382"/>
            <a:ext cx="8071073" cy="1195600"/>
          </a:xfrm>
        </p:spPr>
        <p:txBody>
          <a:bodyPr>
            <a:normAutofit/>
          </a:bodyPr>
          <a:lstStyle/>
          <a:p>
            <a:r>
              <a:rPr lang="pt-BR" sz="4800" dirty="0" smtClean="0"/>
              <a:t>Comunicação</a:t>
            </a:r>
            <a:endParaRPr lang="pt-BR" sz="4800" dirty="0"/>
          </a:p>
        </p:txBody>
      </p:sp>
      <p:sp>
        <p:nvSpPr>
          <p:cNvPr id="2" name="Espaço Reservado para Texto 1"/>
          <p:cNvSpPr>
            <a:spLocks noGrp="1"/>
          </p:cNvSpPr>
          <p:nvPr>
            <p:ph type="subTitle" idx="1"/>
          </p:nvPr>
        </p:nvSpPr>
        <p:spPr>
          <a:xfrm>
            <a:off x="3550092" y="1943358"/>
            <a:ext cx="4864701" cy="1646800"/>
          </a:xfrm>
        </p:spPr>
        <p:txBody>
          <a:bodyPr>
            <a:noAutofit/>
          </a:bodyPr>
          <a:lstStyle/>
          <a:p>
            <a:pPr marL="186262" indent="0">
              <a:buNone/>
            </a:pPr>
            <a:r>
              <a:rPr lang="pt-BR" sz="3200" dirty="0" smtClean="0"/>
              <a:t>Transferência e compreensão de significado</a:t>
            </a:r>
            <a:endParaRPr lang="pt-BR" sz="3200" dirty="0"/>
          </a:p>
        </p:txBody>
      </p:sp>
    </p:spTree>
    <p:extLst>
      <p:ext uri="{BB962C8B-B14F-4D97-AF65-F5344CB8AC3E}">
        <p14:creationId xmlns:p14="http://schemas.microsoft.com/office/powerpoint/2010/main" val="34719707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txBox="1">
            <a:spLocks/>
          </p:cNvSpPr>
          <p:nvPr/>
        </p:nvSpPr>
        <p:spPr>
          <a:xfrm>
            <a:off x="692749" y="138219"/>
            <a:ext cx="10400800" cy="7636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l" rtl="0" eaLnBrk="1" hangingPunct="1">
              <a:lnSpc>
                <a:spcPct val="70000"/>
              </a:lnSpc>
              <a:spcBef>
                <a:spcPts val="0"/>
              </a:spcBef>
              <a:spcAft>
                <a:spcPts val="0"/>
              </a:spcAft>
              <a:buClr>
                <a:schemeClr val="dk2"/>
              </a:buClr>
              <a:buSzPts val="2400"/>
              <a:buFont typeface="Gaegu"/>
              <a:buNone/>
              <a:defRPr sz="2933"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r>
              <a:rPr lang="pt-BR" kern="0" dirty="0" smtClean="0"/>
              <a:t>Funções da comunicação</a:t>
            </a:r>
            <a:endParaRPr lang="pt-BR" kern="0" dirty="0"/>
          </a:p>
        </p:txBody>
      </p:sp>
      <p:sp>
        <p:nvSpPr>
          <p:cNvPr id="8" name="Título 1"/>
          <p:cNvSpPr>
            <a:spLocks noGrp="1"/>
          </p:cNvSpPr>
          <p:nvPr>
            <p:ph type="ctrTitle"/>
          </p:nvPr>
        </p:nvSpPr>
        <p:spPr>
          <a:xfrm>
            <a:off x="1890947" y="1899291"/>
            <a:ext cx="3909131" cy="770400"/>
          </a:xfrm>
          <a:noFill/>
          <a:ln>
            <a:noFill/>
          </a:ln>
        </p:spPr>
        <p:txBody>
          <a:bodyPr spcFirstLastPara="1" wrap="square" lIns="91425" tIns="91425" rIns="91425" bIns="91425" anchor="b" anchorCtr="0">
            <a:noAutofit/>
          </a:bodyPr>
          <a:lstStyle/>
          <a:p>
            <a:pPr algn="ctr"/>
            <a:r>
              <a:rPr lang="pt-BR" sz="2400" dirty="0" smtClean="0">
                <a:solidFill>
                  <a:srgbClr val="FF0000"/>
                </a:solidFill>
              </a:rPr>
              <a:t>Controle</a:t>
            </a:r>
            <a:endParaRPr lang="pt-BR" sz="2400" dirty="0">
              <a:solidFill>
                <a:srgbClr val="FF0000"/>
              </a:solidFill>
            </a:endParaRPr>
          </a:p>
        </p:txBody>
      </p:sp>
      <p:sp>
        <p:nvSpPr>
          <p:cNvPr id="9" name="Espaço Reservado para Texto 3"/>
          <p:cNvSpPr>
            <a:spLocks noGrp="1"/>
          </p:cNvSpPr>
          <p:nvPr>
            <p:ph type="subTitle" idx="1"/>
          </p:nvPr>
        </p:nvSpPr>
        <p:spPr>
          <a:xfrm>
            <a:off x="1225508" y="2593488"/>
            <a:ext cx="5342797"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Hierarquia e orientação formal e informal como controle de comportamento</a:t>
            </a:r>
            <a:endParaRPr lang="pt-BR" sz="1800" b="1" dirty="0">
              <a:solidFill>
                <a:schemeClr val="bg2"/>
              </a:solidFill>
              <a:latin typeface="Gaegu"/>
              <a:ea typeface="Gaegu"/>
              <a:cs typeface="Gaegu"/>
              <a:sym typeface="Gaegu"/>
            </a:endParaRPr>
          </a:p>
        </p:txBody>
      </p:sp>
      <p:sp>
        <p:nvSpPr>
          <p:cNvPr id="25" name="Título 1"/>
          <p:cNvSpPr>
            <a:spLocks noGrp="1"/>
          </p:cNvSpPr>
          <p:nvPr>
            <p:ph type="ctrTitle"/>
          </p:nvPr>
        </p:nvSpPr>
        <p:spPr>
          <a:xfrm>
            <a:off x="1942343" y="4434444"/>
            <a:ext cx="3909131" cy="770400"/>
          </a:xfrm>
          <a:noFill/>
          <a:ln>
            <a:noFill/>
          </a:ln>
        </p:spPr>
        <p:txBody>
          <a:bodyPr spcFirstLastPara="1" wrap="square" lIns="91425" tIns="91425" rIns="91425" bIns="91425" anchor="b" anchorCtr="0">
            <a:noAutofit/>
          </a:bodyPr>
          <a:lstStyle/>
          <a:p>
            <a:pPr algn="ctr"/>
            <a:r>
              <a:rPr lang="pt-BR" sz="2400" dirty="0" smtClean="0">
                <a:solidFill>
                  <a:schemeClr val="accent3">
                    <a:lumMod val="40000"/>
                    <a:lumOff val="60000"/>
                  </a:schemeClr>
                </a:solidFill>
              </a:rPr>
              <a:t>Expressão emocional</a:t>
            </a:r>
            <a:endParaRPr lang="pt-BR" sz="2400" dirty="0">
              <a:solidFill>
                <a:schemeClr val="accent3">
                  <a:lumMod val="40000"/>
                  <a:lumOff val="60000"/>
                </a:schemeClr>
              </a:solidFill>
            </a:endParaRPr>
          </a:p>
        </p:txBody>
      </p:sp>
      <p:sp>
        <p:nvSpPr>
          <p:cNvPr id="26" name="Espaço Reservado para Texto 3"/>
          <p:cNvSpPr>
            <a:spLocks noGrp="1"/>
          </p:cNvSpPr>
          <p:nvPr>
            <p:ph type="subTitle" idx="1"/>
          </p:nvPr>
        </p:nvSpPr>
        <p:spPr>
          <a:xfrm>
            <a:off x="1846493" y="5207964"/>
            <a:ext cx="4093203"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Grupo de trabalho como fonte de interação social</a:t>
            </a:r>
            <a:endParaRPr lang="pt-BR" sz="1800" b="1" dirty="0">
              <a:solidFill>
                <a:schemeClr val="bg2"/>
              </a:solidFill>
              <a:latin typeface="Gaegu"/>
              <a:ea typeface="Gaegu"/>
              <a:cs typeface="Gaegu"/>
              <a:sym typeface="Gaegu"/>
            </a:endParaRPr>
          </a:p>
        </p:txBody>
      </p:sp>
      <p:sp>
        <p:nvSpPr>
          <p:cNvPr id="27" name="Título 1"/>
          <p:cNvSpPr>
            <a:spLocks noGrp="1"/>
          </p:cNvSpPr>
          <p:nvPr>
            <p:ph type="ctrTitle"/>
          </p:nvPr>
        </p:nvSpPr>
        <p:spPr>
          <a:xfrm>
            <a:off x="7322066" y="2458719"/>
            <a:ext cx="3909131" cy="354619"/>
          </a:xfrm>
          <a:noFill/>
          <a:ln>
            <a:noFill/>
          </a:ln>
        </p:spPr>
        <p:txBody>
          <a:bodyPr spcFirstLastPara="1" wrap="square" lIns="91425" tIns="91425" rIns="91425" bIns="91425" anchor="b" anchorCtr="0">
            <a:noAutofit/>
          </a:bodyPr>
          <a:lstStyle/>
          <a:p>
            <a:pPr algn="ctr"/>
            <a:r>
              <a:rPr lang="pt-BR" sz="2400" dirty="0" smtClean="0">
                <a:solidFill>
                  <a:srgbClr val="92D050"/>
                </a:solidFill>
              </a:rPr>
              <a:t>Motivação</a:t>
            </a:r>
            <a:endParaRPr lang="pt-BR" sz="2400" dirty="0">
              <a:solidFill>
                <a:srgbClr val="92D050"/>
              </a:solidFill>
            </a:endParaRPr>
          </a:p>
        </p:txBody>
      </p:sp>
      <p:sp>
        <p:nvSpPr>
          <p:cNvPr id="28" name="Espaço Reservado para Texto 3"/>
          <p:cNvSpPr>
            <a:spLocks noGrp="1"/>
          </p:cNvSpPr>
          <p:nvPr>
            <p:ph type="subTitle" idx="1"/>
          </p:nvPr>
        </p:nvSpPr>
        <p:spPr>
          <a:xfrm>
            <a:off x="7230029" y="2701870"/>
            <a:ext cx="4093203"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Esclarecer metas e feedback</a:t>
            </a:r>
            <a:endParaRPr lang="pt-BR" sz="1800" b="1" dirty="0">
              <a:solidFill>
                <a:schemeClr val="bg2"/>
              </a:solidFill>
              <a:latin typeface="Gaegu"/>
              <a:ea typeface="Gaegu"/>
              <a:cs typeface="Gaegu"/>
              <a:sym typeface="Gaegu"/>
            </a:endParaRPr>
          </a:p>
        </p:txBody>
      </p:sp>
      <p:sp>
        <p:nvSpPr>
          <p:cNvPr id="29" name="Título 1"/>
          <p:cNvSpPr>
            <a:spLocks noGrp="1"/>
          </p:cNvSpPr>
          <p:nvPr>
            <p:ph type="ctrTitle"/>
          </p:nvPr>
        </p:nvSpPr>
        <p:spPr>
          <a:xfrm>
            <a:off x="7322066" y="4471150"/>
            <a:ext cx="3909131" cy="770400"/>
          </a:xfrm>
          <a:noFill/>
          <a:ln>
            <a:noFill/>
          </a:ln>
        </p:spPr>
        <p:txBody>
          <a:bodyPr spcFirstLastPara="1" wrap="square" lIns="91425" tIns="91425" rIns="91425" bIns="91425" anchor="b" anchorCtr="0">
            <a:noAutofit/>
          </a:bodyPr>
          <a:lstStyle/>
          <a:p>
            <a:pPr algn="ctr"/>
            <a:r>
              <a:rPr lang="pt-BR" sz="2400" dirty="0" smtClean="0">
                <a:solidFill>
                  <a:schemeClr val="accent4">
                    <a:lumMod val="40000"/>
                    <a:lumOff val="60000"/>
                  </a:schemeClr>
                </a:solidFill>
              </a:rPr>
              <a:t>Informação</a:t>
            </a:r>
            <a:endParaRPr lang="pt-BR" sz="2400" dirty="0">
              <a:solidFill>
                <a:schemeClr val="accent4">
                  <a:lumMod val="40000"/>
                  <a:lumOff val="60000"/>
                </a:schemeClr>
              </a:solidFill>
            </a:endParaRPr>
          </a:p>
        </p:txBody>
      </p:sp>
      <p:sp>
        <p:nvSpPr>
          <p:cNvPr id="30" name="Espaço Reservado para Texto 3"/>
          <p:cNvSpPr>
            <a:spLocks noGrp="1"/>
          </p:cNvSpPr>
          <p:nvPr>
            <p:ph type="subTitle" idx="1"/>
          </p:nvPr>
        </p:nvSpPr>
        <p:spPr>
          <a:xfrm>
            <a:off x="7260844" y="5207964"/>
            <a:ext cx="4093203"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Facilitar a tomada de decisão</a:t>
            </a:r>
            <a:endParaRPr lang="pt-BR" sz="1800" b="1" dirty="0">
              <a:solidFill>
                <a:schemeClr val="bg2"/>
              </a:solidFill>
              <a:latin typeface="Gaegu"/>
              <a:ea typeface="Gaegu"/>
              <a:cs typeface="Gaegu"/>
              <a:sym typeface="Gaegu"/>
            </a:endParaRPr>
          </a:p>
        </p:txBody>
      </p:sp>
      <p:pic>
        <p:nvPicPr>
          <p:cNvPr id="2050" name="Picture 2" descr="Palestra - ícones de educação grá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353" y="933568"/>
            <a:ext cx="1295481" cy="12954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monstrador - ícones de pessoas grá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5247" y="910678"/>
            <a:ext cx="1282766" cy="12827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moção - ícones de feriados grát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5344" y="3448327"/>
            <a:ext cx="1345490" cy="13454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formar - ícones de pessoas grát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700" y="3676391"/>
            <a:ext cx="1065493" cy="106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9273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43690" y="1517461"/>
            <a:ext cx="2542000" cy="512350"/>
          </a:xfrm>
          <a:noFill/>
          <a:ln>
            <a:noFill/>
          </a:ln>
        </p:spPr>
        <p:txBody>
          <a:bodyPr spcFirstLastPara="1" wrap="square" lIns="91425" tIns="91425" rIns="91425" bIns="91425" anchor="b" anchorCtr="0">
            <a:noAutofit/>
          </a:bodyPr>
          <a:lstStyle/>
          <a:p>
            <a:r>
              <a:rPr lang="pt-BR" sz="2000" dirty="0" smtClean="0"/>
              <a:t>Processo de comunicação</a:t>
            </a:r>
            <a:endParaRPr lang="pt-BR" sz="2000" dirty="0"/>
          </a:p>
        </p:txBody>
      </p:sp>
      <p:sp>
        <p:nvSpPr>
          <p:cNvPr id="4" name="Espaço Reservado para Texto 3"/>
          <p:cNvSpPr>
            <a:spLocks noGrp="1"/>
          </p:cNvSpPr>
          <p:nvPr>
            <p:ph type="subTitle" idx="1"/>
          </p:nvPr>
        </p:nvSpPr>
        <p:spPr>
          <a:xfrm>
            <a:off x="813618" y="2044808"/>
            <a:ext cx="2802144" cy="490400"/>
          </a:xfrm>
          <a:noFill/>
          <a:ln>
            <a:noFill/>
          </a:ln>
        </p:spPr>
        <p:txBody>
          <a:bodyPr spcFirstLastPara="1" wrap="square" lIns="91425" tIns="91425" rIns="91425" bIns="91425" anchor="t" anchorCtr="0">
            <a:noAutofit/>
          </a:bodyPr>
          <a:lstStyle/>
          <a:p>
            <a:pPr marL="0">
              <a:buSzPts val="1400"/>
            </a:pPr>
            <a:r>
              <a:rPr lang="pt-BR" sz="1600" dirty="0" smtClean="0"/>
              <a:t>Os passos entre uma fonte e um receptor que resultam na transferência e compreensão de um significado</a:t>
            </a:r>
            <a:endParaRPr lang="pt-BR" sz="1600" dirty="0"/>
          </a:p>
        </p:txBody>
      </p:sp>
      <p:sp>
        <p:nvSpPr>
          <p:cNvPr id="7" name="Título 6"/>
          <p:cNvSpPr>
            <a:spLocks noGrp="1"/>
          </p:cNvSpPr>
          <p:nvPr>
            <p:ph type="ctrTitle" idx="4"/>
          </p:nvPr>
        </p:nvSpPr>
        <p:spPr>
          <a:xfrm>
            <a:off x="4754033" y="1590688"/>
            <a:ext cx="2634549" cy="439123"/>
          </a:xfrm>
        </p:spPr>
        <p:txBody>
          <a:bodyPr>
            <a:noAutofit/>
          </a:bodyPr>
          <a:lstStyle/>
          <a:p>
            <a:r>
              <a:rPr lang="pt-BR" sz="2000" dirty="0" smtClean="0"/>
              <a:t>Canais formais</a:t>
            </a:r>
            <a:endParaRPr lang="pt-BR" sz="2000" dirty="0"/>
          </a:p>
        </p:txBody>
      </p:sp>
      <p:sp>
        <p:nvSpPr>
          <p:cNvPr id="11" name="Título 10"/>
          <p:cNvSpPr>
            <a:spLocks noGrp="1"/>
          </p:cNvSpPr>
          <p:nvPr>
            <p:ph type="ctrTitle" idx="8"/>
          </p:nvPr>
        </p:nvSpPr>
        <p:spPr>
          <a:xfrm>
            <a:off x="8619216" y="1590688"/>
            <a:ext cx="2986026" cy="447489"/>
          </a:xfrm>
        </p:spPr>
        <p:txBody>
          <a:bodyPr>
            <a:noAutofit/>
          </a:bodyPr>
          <a:lstStyle/>
          <a:p>
            <a:r>
              <a:rPr lang="pt-BR" sz="2000" dirty="0" smtClean="0"/>
              <a:t>Canais informais</a:t>
            </a:r>
            <a:endParaRPr lang="pt-BR" sz="2000" dirty="0"/>
          </a:p>
        </p:txBody>
      </p:sp>
      <p:sp>
        <p:nvSpPr>
          <p:cNvPr id="12" name="Subtítulo 11"/>
          <p:cNvSpPr>
            <a:spLocks noGrp="1"/>
          </p:cNvSpPr>
          <p:nvPr>
            <p:ph type="subTitle" idx="9"/>
          </p:nvPr>
        </p:nvSpPr>
        <p:spPr>
          <a:xfrm>
            <a:off x="8543632" y="2043971"/>
            <a:ext cx="3137193" cy="490400"/>
          </a:xfrm>
          <a:noFill/>
          <a:ln>
            <a:noFill/>
          </a:ln>
        </p:spPr>
        <p:txBody>
          <a:bodyPr spcFirstLastPara="1" wrap="square" lIns="91425" tIns="91425" rIns="91425" bIns="91425" anchor="t" anchorCtr="0">
            <a:noAutofit/>
          </a:bodyPr>
          <a:lstStyle/>
          <a:p>
            <a:pPr marL="0"/>
            <a:r>
              <a:rPr lang="pt-BR" sz="1600" dirty="0" smtClean="0"/>
              <a:t>Canais de comunicação criados espontaneamente que surgem como resposta às escolhas individuais</a:t>
            </a:r>
            <a:endParaRPr lang="pt-BR" sz="1600" dirty="0"/>
          </a:p>
        </p:txBody>
      </p:sp>
      <p:sp>
        <p:nvSpPr>
          <p:cNvPr id="3" name="Título 2"/>
          <p:cNvSpPr>
            <a:spLocks noGrp="1"/>
          </p:cNvSpPr>
          <p:nvPr>
            <p:ph type="title" idx="15"/>
          </p:nvPr>
        </p:nvSpPr>
        <p:spPr>
          <a:xfrm>
            <a:off x="750228" y="403115"/>
            <a:ext cx="10351600" cy="763600"/>
          </a:xfrm>
        </p:spPr>
        <p:txBody>
          <a:bodyPr>
            <a:normAutofit fontScale="90000"/>
          </a:bodyPr>
          <a:lstStyle/>
          <a:p>
            <a:r>
              <a:rPr lang="pt-BR" dirty="0" smtClean="0"/>
              <a:t>O processo de comunicação</a:t>
            </a:r>
            <a:endParaRPr lang="pt-BR" dirty="0"/>
          </a:p>
        </p:txBody>
      </p:sp>
      <p:sp>
        <p:nvSpPr>
          <p:cNvPr id="26" name="Subtítulo 7"/>
          <p:cNvSpPr>
            <a:spLocks noGrp="1"/>
          </p:cNvSpPr>
          <p:nvPr>
            <p:ph type="subTitle" idx="5"/>
          </p:nvPr>
        </p:nvSpPr>
        <p:spPr>
          <a:xfrm>
            <a:off x="4139910" y="2043971"/>
            <a:ext cx="3832378" cy="490400"/>
          </a:xfrm>
          <a:noFill/>
          <a:ln>
            <a:noFill/>
          </a:ln>
        </p:spPr>
        <p:txBody>
          <a:bodyPr spcFirstLastPara="1" wrap="square" lIns="91425" tIns="91425" rIns="91425" bIns="91425" anchor="t" anchorCtr="0">
            <a:noAutofit/>
          </a:bodyPr>
          <a:lstStyle/>
          <a:p>
            <a:pPr marL="0">
              <a:buSzPts val="1400"/>
            </a:pPr>
            <a:r>
              <a:rPr lang="pt-BR" sz="1600" dirty="0" smtClean="0"/>
              <a:t>Canais de comunicação estabelecidos pela organização que transmitem mensagens referentes às atividades relacionadas com o trabalho de seus membros</a:t>
            </a:r>
            <a:endParaRPr lang="pt-BR" sz="1600" dirty="0"/>
          </a:p>
        </p:txBody>
      </p:sp>
      <p:pic>
        <p:nvPicPr>
          <p:cNvPr id="10" name="Imagem 9"/>
          <p:cNvPicPr>
            <a:picLocks noChangeAspect="1"/>
          </p:cNvPicPr>
          <p:nvPr/>
        </p:nvPicPr>
        <p:blipFill>
          <a:blip r:embed="rId2"/>
          <a:stretch>
            <a:fillRect/>
          </a:stretch>
        </p:blipFill>
        <p:spPr>
          <a:xfrm>
            <a:off x="1790461" y="3931920"/>
            <a:ext cx="9421546" cy="2374960"/>
          </a:xfrm>
          <a:prstGeom prst="rect">
            <a:avLst/>
          </a:prstGeom>
        </p:spPr>
      </p:pic>
    </p:spTree>
    <p:extLst>
      <p:ext uri="{BB962C8B-B14F-4D97-AF65-F5344CB8AC3E}">
        <p14:creationId xmlns:p14="http://schemas.microsoft.com/office/powerpoint/2010/main" val="364091421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pt-BR" dirty="0" smtClean="0"/>
              <a:t>Direção da comunicação</a:t>
            </a:r>
            <a:endParaRPr lang="pt-BR" dirty="0"/>
          </a:p>
        </p:txBody>
      </p:sp>
      <p:sp>
        <p:nvSpPr>
          <p:cNvPr id="2" name="Título 1"/>
          <p:cNvSpPr>
            <a:spLocks noGrp="1"/>
          </p:cNvSpPr>
          <p:nvPr>
            <p:ph type="ctrTitle" idx="2"/>
          </p:nvPr>
        </p:nvSpPr>
        <p:spPr>
          <a:noFill/>
          <a:ln>
            <a:noFill/>
          </a:ln>
        </p:spPr>
        <p:txBody>
          <a:bodyPr spcFirstLastPara="1" wrap="square" lIns="91425" tIns="91425" rIns="91425" bIns="91425" anchor="b" anchorCtr="0">
            <a:noAutofit/>
          </a:bodyPr>
          <a:lstStyle/>
          <a:p>
            <a:r>
              <a:rPr lang="pt-BR" sz="2000" dirty="0" smtClean="0"/>
              <a:t>Comunicação descendente</a:t>
            </a:r>
            <a:endParaRPr lang="pt-BR" sz="2000" dirty="0"/>
          </a:p>
        </p:txBody>
      </p:sp>
      <p:sp>
        <p:nvSpPr>
          <p:cNvPr id="4" name="Espaço Reservado para Texto 3"/>
          <p:cNvSpPr>
            <a:spLocks noGrp="1"/>
          </p:cNvSpPr>
          <p:nvPr>
            <p:ph type="subTitle" idx="1"/>
          </p:nvPr>
        </p:nvSpPr>
        <p:spPr>
          <a:xfrm flipH="1">
            <a:off x="644599" y="4820033"/>
            <a:ext cx="3341218" cy="1296800"/>
          </a:xfrm>
          <a:noFill/>
          <a:ln>
            <a:noFill/>
          </a:ln>
        </p:spPr>
        <p:txBody>
          <a:bodyPr spcFirstLastPara="1" wrap="square" lIns="91425" tIns="91425" rIns="91425" bIns="91425" anchor="t" anchorCtr="0">
            <a:noAutofit/>
          </a:bodyPr>
          <a:lstStyle/>
          <a:p>
            <a:pPr marL="0">
              <a:buSzPts val="1400"/>
            </a:pPr>
            <a:r>
              <a:rPr lang="pt-BR" sz="1600" dirty="0" smtClean="0"/>
              <a:t>Dos níveis mais altos para os mais baixos</a:t>
            </a:r>
            <a:br>
              <a:rPr lang="pt-BR" sz="1600" dirty="0" smtClean="0"/>
            </a:br>
            <a:r>
              <a:rPr lang="pt-BR" sz="1600" dirty="0" smtClean="0"/>
              <a:t>Necessidade de explicar as motivações</a:t>
            </a:r>
          </a:p>
          <a:p>
            <a:pPr marL="0">
              <a:buSzPts val="1400"/>
            </a:pPr>
            <a:r>
              <a:rPr lang="pt-BR" sz="1600" dirty="0" smtClean="0"/>
              <a:t>Geralmente unilateral</a:t>
            </a:r>
            <a:endParaRPr lang="pt-BR" sz="1600" dirty="0"/>
          </a:p>
        </p:txBody>
      </p:sp>
      <p:sp>
        <p:nvSpPr>
          <p:cNvPr id="7" name="Título 6"/>
          <p:cNvSpPr>
            <a:spLocks noGrp="1"/>
          </p:cNvSpPr>
          <p:nvPr>
            <p:ph type="ctrTitle" idx="3"/>
          </p:nvPr>
        </p:nvSpPr>
        <p:spPr>
          <a:xfrm flipH="1">
            <a:off x="4938076" y="4145248"/>
            <a:ext cx="2574400" cy="770400"/>
          </a:xfrm>
        </p:spPr>
        <p:txBody>
          <a:bodyPr>
            <a:noAutofit/>
          </a:bodyPr>
          <a:lstStyle/>
          <a:p>
            <a:r>
              <a:rPr lang="pt-BR" sz="2000" dirty="0" smtClean="0"/>
              <a:t>Comunicação Ascendente</a:t>
            </a:r>
            <a:endParaRPr lang="pt-BR" sz="2000" dirty="0"/>
          </a:p>
        </p:txBody>
      </p:sp>
      <p:sp>
        <p:nvSpPr>
          <p:cNvPr id="26" name="Subtítulo 7"/>
          <p:cNvSpPr>
            <a:spLocks noGrp="1"/>
          </p:cNvSpPr>
          <p:nvPr>
            <p:ph type="subTitle" idx="4"/>
          </p:nvPr>
        </p:nvSpPr>
        <p:spPr>
          <a:xfrm flipH="1">
            <a:off x="4579063" y="4813858"/>
            <a:ext cx="3207158" cy="1296800"/>
          </a:xfrm>
          <a:noFill/>
          <a:ln>
            <a:noFill/>
          </a:ln>
        </p:spPr>
        <p:txBody>
          <a:bodyPr spcFirstLastPara="1" wrap="square" lIns="91425" tIns="91425" rIns="91425" bIns="91425" anchor="t" anchorCtr="0">
            <a:noAutofit/>
          </a:bodyPr>
          <a:lstStyle/>
          <a:p>
            <a:pPr marL="0">
              <a:buSzPts val="1400"/>
            </a:pPr>
            <a:r>
              <a:rPr lang="pt-BR" sz="1600" dirty="0" smtClean="0"/>
              <a:t>Se dirige aos escalões mais altos</a:t>
            </a:r>
            <a:br>
              <a:rPr lang="pt-BR" sz="1600" dirty="0" smtClean="0"/>
            </a:br>
            <a:r>
              <a:rPr lang="pt-BR" sz="1600" dirty="0" smtClean="0"/>
              <a:t>Fornece feedback</a:t>
            </a:r>
          </a:p>
          <a:p>
            <a:pPr marL="0">
              <a:buSzPts val="1400"/>
            </a:pPr>
            <a:r>
              <a:rPr lang="pt-BR" sz="1600" dirty="0" smtClean="0"/>
              <a:t>Superior sem tempo para escutar</a:t>
            </a:r>
          </a:p>
          <a:p>
            <a:pPr marL="0">
              <a:buSzPts val="1400"/>
            </a:pPr>
            <a:r>
              <a:rPr lang="pt-BR" sz="1600" dirty="0" smtClean="0"/>
              <a:t>Comunicação deve ser planejada</a:t>
            </a:r>
            <a:endParaRPr lang="pt-BR" sz="1600" dirty="0"/>
          </a:p>
        </p:txBody>
      </p:sp>
      <p:sp>
        <p:nvSpPr>
          <p:cNvPr id="11" name="Título 10"/>
          <p:cNvSpPr>
            <a:spLocks noGrp="1"/>
          </p:cNvSpPr>
          <p:nvPr>
            <p:ph type="ctrTitle" idx="5"/>
          </p:nvPr>
        </p:nvSpPr>
        <p:spPr/>
        <p:txBody>
          <a:bodyPr>
            <a:noAutofit/>
          </a:bodyPr>
          <a:lstStyle/>
          <a:p>
            <a:r>
              <a:rPr lang="pt-BR" sz="2000" dirty="0" smtClean="0"/>
              <a:t>Comunicação Lateral</a:t>
            </a:r>
            <a:endParaRPr lang="pt-BR" sz="2000" dirty="0"/>
          </a:p>
        </p:txBody>
      </p:sp>
      <p:sp>
        <p:nvSpPr>
          <p:cNvPr id="12" name="Subtítulo 11"/>
          <p:cNvSpPr>
            <a:spLocks noGrp="1"/>
          </p:cNvSpPr>
          <p:nvPr>
            <p:ph type="subTitle" idx="6"/>
          </p:nvPr>
        </p:nvSpPr>
        <p:spPr>
          <a:noFill/>
          <a:ln>
            <a:noFill/>
          </a:ln>
        </p:spPr>
        <p:txBody>
          <a:bodyPr spcFirstLastPara="1" wrap="square" lIns="91425" tIns="91425" rIns="91425" bIns="91425" anchor="t" anchorCtr="0">
            <a:noAutofit/>
          </a:bodyPr>
          <a:lstStyle/>
          <a:p>
            <a:pPr marL="0"/>
            <a:r>
              <a:rPr lang="pt-BR" sz="1600" dirty="0" smtClean="0"/>
              <a:t>Entre pares</a:t>
            </a:r>
          </a:p>
          <a:p>
            <a:pPr marL="0"/>
            <a:r>
              <a:rPr lang="pt-BR" sz="1600" dirty="0" smtClean="0"/>
              <a:t>Economiza tempo e facilita a coordenação</a:t>
            </a:r>
          </a:p>
          <a:p>
            <a:pPr marL="0"/>
            <a:r>
              <a:rPr lang="pt-BR" sz="1600" dirty="0" smtClean="0"/>
              <a:t>Pode ser formal ou informal</a:t>
            </a:r>
            <a:endParaRPr lang="pt-BR" sz="1600" dirty="0"/>
          </a:p>
        </p:txBody>
      </p:sp>
      <p:pic>
        <p:nvPicPr>
          <p:cNvPr id="16" name="Picture 4" descr="Dados móveis - ícones de setas grátis"/>
          <p:cNvPicPr>
            <a:picLocks noChangeAspect="1" noChangeArrowheads="1"/>
          </p:cNvPicPr>
          <p:nvPr/>
        </p:nvPicPr>
        <p:blipFill rotWithShape="1">
          <a:blip r:embed="rId2">
            <a:extLst>
              <a:ext uri="{28A0092B-C50C-407E-A947-70E740481C1C}">
                <a14:useLocalDpi xmlns:a14="http://schemas.microsoft.com/office/drawing/2010/main" val="0"/>
              </a:ext>
            </a:extLst>
          </a:blip>
          <a:srcRect l="49893"/>
          <a:stretch/>
        </p:blipFill>
        <p:spPr bwMode="auto">
          <a:xfrm>
            <a:off x="2086068" y="1720750"/>
            <a:ext cx="1418597" cy="28311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ados móveis - ícones de setas grátis"/>
          <p:cNvPicPr>
            <a:picLocks noChangeAspect="1" noChangeArrowheads="1"/>
          </p:cNvPicPr>
          <p:nvPr/>
        </p:nvPicPr>
        <p:blipFill rotWithShape="1">
          <a:blip r:embed="rId2">
            <a:extLst>
              <a:ext uri="{28A0092B-C50C-407E-A947-70E740481C1C}">
                <a14:useLocalDpi xmlns:a14="http://schemas.microsoft.com/office/drawing/2010/main" val="0"/>
              </a:ext>
            </a:extLst>
          </a:blip>
          <a:srcRect l="2656" r="49510"/>
          <a:stretch/>
        </p:blipFill>
        <p:spPr bwMode="auto">
          <a:xfrm>
            <a:off x="5295718" y="1720749"/>
            <a:ext cx="1354238" cy="2831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ados móveis - ícones de setas grátis"/>
          <p:cNvPicPr>
            <a:picLocks noChangeAspect="1" noChangeArrowheads="1"/>
          </p:cNvPicPr>
          <p:nvPr/>
        </p:nvPicPr>
        <p:blipFill rotWithShape="1">
          <a:blip r:embed="rId2">
            <a:extLst>
              <a:ext uri="{28A0092B-C50C-407E-A947-70E740481C1C}">
                <a14:useLocalDpi xmlns:a14="http://schemas.microsoft.com/office/drawing/2010/main" val="0"/>
              </a:ext>
            </a:extLst>
          </a:blip>
          <a:srcRect l="2656" r="2500"/>
          <a:stretch/>
        </p:blipFill>
        <p:spPr bwMode="auto">
          <a:xfrm rot="5400000">
            <a:off x="8032820" y="1571342"/>
            <a:ext cx="2685159" cy="283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3743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txBox="1">
            <a:spLocks/>
          </p:cNvSpPr>
          <p:nvPr/>
        </p:nvSpPr>
        <p:spPr>
          <a:xfrm>
            <a:off x="692749" y="138219"/>
            <a:ext cx="10400800" cy="7636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l" rtl="0" eaLnBrk="1" hangingPunct="1">
              <a:lnSpc>
                <a:spcPct val="70000"/>
              </a:lnSpc>
              <a:spcBef>
                <a:spcPts val="0"/>
              </a:spcBef>
              <a:spcAft>
                <a:spcPts val="0"/>
              </a:spcAft>
              <a:buClr>
                <a:schemeClr val="dk2"/>
              </a:buClr>
              <a:buSzPts val="2400"/>
              <a:buFont typeface="Gaegu"/>
              <a:buNone/>
              <a:defRPr sz="2933"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r>
              <a:rPr lang="pt-BR" kern="0" dirty="0" smtClean="0"/>
              <a:t>Comunicação interpessoal</a:t>
            </a:r>
            <a:endParaRPr lang="pt-BR" kern="0" dirty="0"/>
          </a:p>
        </p:txBody>
      </p:sp>
      <p:sp>
        <p:nvSpPr>
          <p:cNvPr id="8" name="Título 1"/>
          <p:cNvSpPr>
            <a:spLocks noGrp="1"/>
          </p:cNvSpPr>
          <p:nvPr>
            <p:ph type="ctrTitle"/>
          </p:nvPr>
        </p:nvSpPr>
        <p:spPr>
          <a:xfrm>
            <a:off x="1890947" y="1899291"/>
            <a:ext cx="3909131" cy="770400"/>
          </a:xfrm>
          <a:noFill/>
          <a:ln>
            <a:noFill/>
          </a:ln>
        </p:spPr>
        <p:txBody>
          <a:bodyPr spcFirstLastPara="1" wrap="square" lIns="91425" tIns="91425" rIns="91425" bIns="91425" anchor="b" anchorCtr="0">
            <a:noAutofit/>
          </a:bodyPr>
          <a:lstStyle/>
          <a:p>
            <a:pPr algn="ctr"/>
            <a:r>
              <a:rPr lang="pt-BR" sz="2400" dirty="0" smtClean="0">
                <a:solidFill>
                  <a:srgbClr val="FF0000"/>
                </a:solidFill>
              </a:rPr>
              <a:t>Comunicação oral</a:t>
            </a:r>
            <a:endParaRPr lang="pt-BR" sz="2400" dirty="0">
              <a:solidFill>
                <a:srgbClr val="FF0000"/>
              </a:solidFill>
            </a:endParaRPr>
          </a:p>
        </p:txBody>
      </p:sp>
      <p:sp>
        <p:nvSpPr>
          <p:cNvPr id="9" name="Espaço Reservado para Texto 3"/>
          <p:cNvSpPr>
            <a:spLocks noGrp="1"/>
          </p:cNvSpPr>
          <p:nvPr>
            <p:ph type="subTitle" idx="1"/>
          </p:nvPr>
        </p:nvSpPr>
        <p:spPr>
          <a:xfrm>
            <a:off x="1225508" y="2593488"/>
            <a:ext cx="5342797"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Rapidez</a:t>
            </a:r>
            <a:endParaRPr lang="pt-BR" sz="1800" b="1" dirty="0">
              <a:solidFill>
                <a:schemeClr val="bg2"/>
              </a:solidFill>
              <a:latin typeface="Gaegu"/>
              <a:ea typeface="Gaegu"/>
              <a:cs typeface="Gaegu"/>
              <a:sym typeface="Gaegu"/>
            </a:endParaRPr>
          </a:p>
          <a:p>
            <a:pPr marL="0">
              <a:buSzPts val="1400"/>
              <a:buFont typeface="Gaegu"/>
            </a:pPr>
            <a:r>
              <a:rPr lang="pt-BR" sz="1800" b="1" dirty="0" smtClean="0">
                <a:solidFill>
                  <a:schemeClr val="bg2"/>
                </a:solidFill>
                <a:latin typeface="Gaegu"/>
                <a:ea typeface="Gaegu"/>
                <a:cs typeface="Gaegu"/>
                <a:sym typeface="Gaegu"/>
              </a:rPr>
              <a:t>Permite feedback</a:t>
            </a:r>
          </a:p>
          <a:p>
            <a:pPr marL="0">
              <a:buSzPts val="1400"/>
              <a:buFont typeface="Gaegu"/>
            </a:pPr>
            <a:r>
              <a:rPr lang="pt-BR" sz="1800" b="1" dirty="0" smtClean="0">
                <a:solidFill>
                  <a:schemeClr val="bg2"/>
                </a:solidFill>
                <a:latin typeface="Gaegu"/>
                <a:ea typeface="Gaegu"/>
                <a:cs typeface="Gaegu"/>
                <a:sym typeface="Gaegu"/>
              </a:rPr>
              <a:t>Difícil comunicar para várias pessoas</a:t>
            </a:r>
          </a:p>
        </p:txBody>
      </p:sp>
      <p:sp>
        <p:nvSpPr>
          <p:cNvPr id="25" name="Título 1"/>
          <p:cNvSpPr>
            <a:spLocks noGrp="1"/>
          </p:cNvSpPr>
          <p:nvPr>
            <p:ph type="ctrTitle"/>
          </p:nvPr>
        </p:nvSpPr>
        <p:spPr>
          <a:xfrm>
            <a:off x="4617553" y="4361604"/>
            <a:ext cx="3909131" cy="770400"/>
          </a:xfrm>
          <a:noFill/>
          <a:ln>
            <a:noFill/>
          </a:ln>
        </p:spPr>
        <p:txBody>
          <a:bodyPr spcFirstLastPara="1" wrap="square" lIns="91425" tIns="91425" rIns="91425" bIns="91425" anchor="b" anchorCtr="0">
            <a:noAutofit/>
          </a:bodyPr>
          <a:lstStyle/>
          <a:p>
            <a:pPr algn="ctr"/>
            <a:r>
              <a:rPr lang="pt-BR" sz="2400" dirty="0" smtClean="0">
                <a:solidFill>
                  <a:schemeClr val="accent3">
                    <a:lumMod val="40000"/>
                    <a:lumOff val="60000"/>
                  </a:schemeClr>
                </a:solidFill>
              </a:rPr>
              <a:t>Comunicação não verbal</a:t>
            </a:r>
            <a:endParaRPr lang="pt-BR" sz="2400" dirty="0">
              <a:solidFill>
                <a:schemeClr val="accent3">
                  <a:lumMod val="40000"/>
                  <a:lumOff val="60000"/>
                </a:schemeClr>
              </a:solidFill>
            </a:endParaRPr>
          </a:p>
        </p:txBody>
      </p:sp>
      <p:sp>
        <p:nvSpPr>
          <p:cNvPr id="26" name="Espaço Reservado para Texto 3"/>
          <p:cNvSpPr>
            <a:spLocks noGrp="1"/>
          </p:cNvSpPr>
          <p:nvPr>
            <p:ph type="subTitle" idx="1"/>
          </p:nvPr>
        </p:nvSpPr>
        <p:spPr>
          <a:xfrm>
            <a:off x="4521703" y="5135124"/>
            <a:ext cx="4384027"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Transmite mais do que a mensagem trazendo o impacto e a entonação</a:t>
            </a:r>
          </a:p>
          <a:p>
            <a:pPr marL="0">
              <a:buSzPts val="1400"/>
              <a:buFont typeface="Gaegu"/>
            </a:pPr>
            <a:r>
              <a:rPr lang="pt-BR" sz="1800" b="1" dirty="0" smtClean="0">
                <a:solidFill>
                  <a:schemeClr val="bg2"/>
                </a:solidFill>
                <a:latin typeface="Gaegu"/>
                <a:ea typeface="Gaegu"/>
                <a:cs typeface="Gaegu"/>
                <a:sym typeface="Gaegu"/>
              </a:rPr>
              <a:t>Nem sempre é clara</a:t>
            </a:r>
            <a:endParaRPr lang="pt-BR" sz="1800" b="1" dirty="0">
              <a:solidFill>
                <a:schemeClr val="bg2"/>
              </a:solidFill>
              <a:latin typeface="Gaegu"/>
              <a:ea typeface="Gaegu"/>
              <a:cs typeface="Gaegu"/>
              <a:sym typeface="Gaegu"/>
            </a:endParaRPr>
          </a:p>
        </p:txBody>
      </p:sp>
      <p:sp>
        <p:nvSpPr>
          <p:cNvPr id="27" name="Título 1"/>
          <p:cNvSpPr>
            <a:spLocks noGrp="1"/>
          </p:cNvSpPr>
          <p:nvPr>
            <p:ph type="ctrTitle"/>
          </p:nvPr>
        </p:nvSpPr>
        <p:spPr>
          <a:xfrm>
            <a:off x="7637026" y="1669255"/>
            <a:ext cx="3909131" cy="770400"/>
          </a:xfrm>
          <a:noFill/>
          <a:ln>
            <a:noFill/>
          </a:ln>
        </p:spPr>
        <p:txBody>
          <a:bodyPr spcFirstLastPara="1" wrap="square" lIns="91425" tIns="91425" rIns="91425" bIns="91425" anchor="b" anchorCtr="0">
            <a:noAutofit/>
          </a:bodyPr>
          <a:lstStyle/>
          <a:p>
            <a:pPr algn="ctr"/>
            <a:r>
              <a:rPr lang="pt-BR" sz="2400" dirty="0" smtClean="0">
                <a:solidFill>
                  <a:schemeClr val="accent4">
                    <a:lumMod val="40000"/>
                    <a:lumOff val="60000"/>
                  </a:schemeClr>
                </a:solidFill>
              </a:rPr>
              <a:t>Comunicação escrita</a:t>
            </a:r>
            <a:endParaRPr lang="pt-BR" sz="2400" dirty="0">
              <a:solidFill>
                <a:schemeClr val="accent4">
                  <a:lumMod val="40000"/>
                  <a:lumOff val="60000"/>
                </a:schemeClr>
              </a:solidFill>
            </a:endParaRPr>
          </a:p>
        </p:txBody>
      </p:sp>
      <p:sp>
        <p:nvSpPr>
          <p:cNvPr id="28" name="Espaço Reservado para Texto 3"/>
          <p:cNvSpPr>
            <a:spLocks noGrp="1"/>
          </p:cNvSpPr>
          <p:nvPr>
            <p:ph type="subTitle" idx="1"/>
          </p:nvPr>
        </p:nvSpPr>
        <p:spPr>
          <a:xfrm>
            <a:off x="7544989" y="2439655"/>
            <a:ext cx="4093203"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Tangível e verificável</a:t>
            </a:r>
          </a:p>
          <a:p>
            <a:pPr marL="0">
              <a:buSzPts val="1400"/>
              <a:buFont typeface="Gaegu"/>
            </a:pPr>
            <a:r>
              <a:rPr lang="pt-BR" sz="1800" b="1" dirty="0" smtClean="0">
                <a:solidFill>
                  <a:schemeClr val="bg2"/>
                </a:solidFill>
                <a:latin typeface="Gaegu"/>
                <a:ea typeface="Gaegu"/>
                <a:cs typeface="Gaegu"/>
                <a:sym typeface="Gaegu"/>
              </a:rPr>
              <a:t>Consomem mais tempo</a:t>
            </a:r>
          </a:p>
          <a:p>
            <a:pPr marL="0">
              <a:buSzPts val="1400"/>
              <a:buFont typeface="Gaegu"/>
            </a:pPr>
            <a:r>
              <a:rPr lang="pt-BR" sz="1800" b="1" dirty="0" smtClean="0">
                <a:solidFill>
                  <a:schemeClr val="bg2"/>
                </a:solidFill>
                <a:latin typeface="Gaegu"/>
                <a:ea typeface="Gaegu"/>
                <a:cs typeface="Gaegu"/>
                <a:sym typeface="Gaegu"/>
              </a:rPr>
              <a:t>Ausência de feedback imediato</a:t>
            </a:r>
          </a:p>
          <a:p>
            <a:pPr marL="0">
              <a:buSzPts val="1400"/>
              <a:buFont typeface="Gaegu"/>
            </a:pPr>
            <a:r>
              <a:rPr lang="pt-BR" sz="1800" b="1" dirty="0" smtClean="0">
                <a:solidFill>
                  <a:schemeClr val="bg2"/>
                </a:solidFill>
                <a:latin typeface="Gaegu"/>
                <a:ea typeface="Gaegu"/>
                <a:cs typeface="Gaegu"/>
                <a:sym typeface="Gaegu"/>
              </a:rPr>
              <a:t>Ausência de entonação</a:t>
            </a:r>
            <a:endParaRPr lang="pt-BR" sz="1800" b="1" dirty="0">
              <a:solidFill>
                <a:schemeClr val="bg2"/>
              </a:solidFill>
              <a:latin typeface="Gaegu"/>
              <a:ea typeface="Gaegu"/>
              <a:cs typeface="Gaegu"/>
              <a:sym typeface="Gaegu"/>
            </a:endParaRPr>
          </a:p>
        </p:txBody>
      </p:sp>
      <p:pic>
        <p:nvPicPr>
          <p:cNvPr id="4098" name="Picture 2" descr="Comunicação - ícones de multimídia grá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311" y="948174"/>
            <a:ext cx="1239392" cy="12393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riting - Free education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5408" y="824373"/>
            <a:ext cx="1152364" cy="11523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erson standing - Free people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1394" y="3489810"/>
            <a:ext cx="1230106" cy="123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45623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p:cNvSpPr>
            <a:spLocks noGrp="1"/>
          </p:cNvSpPr>
          <p:nvPr>
            <p:ph type="title" idx="15"/>
          </p:nvPr>
        </p:nvSpPr>
        <p:spPr/>
        <p:txBody>
          <a:bodyPr>
            <a:normAutofit fontScale="90000"/>
          </a:bodyPr>
          <a:lstStyle/>
          <a:p>
            <a:r>
              <a:rPr lang="pt-BR" dirty="0" smtClean="0"/>
              <a:t>Comunicação organizacional</a:t>
            </a:r>
            <a:endParaRPr lang="pt-BR" dirty="0"/>
          </a:p>
        </p:txBody>
      </p:sp>
      <p:pic>
        <p:nvPicPr>
          <p:cNvPr id="15" name="Imagem 14"/>
          <p:cNvPicPr>
            <a:picLocks noChangeAspect="1"/>
          </p:cNvPicPr>
          <p:nvPr/>
        </p:nvPicPr>
        <p:blipFill>
          <a:blip r:embed="rId2"/>
          <a:stretch>
            <a:fillRect/>
          </a:stretch>
        </p:blipFill>
        <p:spPr>
          <a:xfrm>
            <a:off x="3983279" y="4659072"/>
            <a:ext cx="4549534" cy="1729890"/>
          </a:xfrm>
          <a:prstGeom prst="rect">
            <a:avLst/>
          </a:prstGeom>
        </p:spPr>
      </p:pic>
      <p:sp>
        <p:nvSpPr>
          <p:cNvPr id="16" name="CaixaDeTexto 15"/>
          <p:cNvSpPr txBox="1"/>
          <p:nvPr/>
        </p:nvSpPr>
        <p:spPr>
          <a:xfrm>
            <a:off x="1400537" y="1875099"/>
            <a:ext cx="6445995" cy="1846659"/>
          </a:xfrm>
          <a:prstGeom prst="rect">
            <a:avLst/>
          </a:prstGeom>
          <a:noFill/>
        </p:spPr>
        <p:txBody>
          <a:bodyPr wrap="none" rtlCol="0">
            <a:spAutoFit/>
          </a:bodyPr>
          <a:lstStyle/>
          <a:p>
            <a:r>
              <a:rPr lang="pt-BR" sz="3200" dirty="0" smtClean="0">
                <a:solidFill>
                  <a:schemeClr val="bg2"/>
                </a:solidFill>
              </a:rPr>
              <a:t>Redes formais e pequenos grupos</a:t>
            </a:r>
          </a:p>
          <a:p>
            <a:r>
              <a:rPr lang="pt-BR" sz="3200" dirty="0" smtClean="0">
                <a:solidFill>
                  <a:schemeClr val="bg2"/>
                </a:solidFill>
              </a:rPr>
              <a:t>Redes de rumores (informal)</a:t>
            </a:r>
          </a:p>
          <a:p>
            <a:r>
              <a:rPr lang="pt-BR" sz="3200" dirty="0" smtClean="0">
                <a:solidFill>
                  <a:schemeClr val="bg2"/>
                </a:solidFill>
              </a:rPr>
              <a:t>Comunicação eletrônica</a:t>
            </a:r>
          </a:p>
          <a:p>
            <a:endParaRPr lang="pt-BR" dirty="0"/>
          </a:p>
        </p:txBody>
      </p:sp>
      <p:pic>
        <p:nvPicPr>
          <p:cNvPr id="5122" name="Picture 2" descr="Whatsapp Ícone – Icon - PNG Transparent - Image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2324" y="1112802"/>
            <a:ext cx="919151" cy="9233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cheiro:Telegram logo.svg – Wikipédia, a enciclopédia liv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1384" y="2328096"/>
            <a:ext cx="980091" cy="980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lack New Logo transparent PNG - Stic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12" t="22385" r="65813" b="21971"/>
          <a:stretch/>
        </p:blipFill>
        <p:spPr bwMode="auto">
          <a:xfrm>
            <a:off x="10553729" y="3513626"/>
            <a:ext cx="1356340" cy="11454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cord Logo: valor, históri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11013" y="4785682"/>
            <a:ext cx="1841773" cy="103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59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2: Diversidade nas organizações</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2 – O indivíduo</a:t>
            </a:r>
            <a:endParaRPr lang="pt-BR" dirty="0"/>
          </a:p>
        </p:txBody>
      </p:sp>
      <p:pic>
        <p:nvPicPr>
          <p:cNvPr id="6" name="Picture 2" descr="Diversidade e Inclusão: sua importância na área de tecnolog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3055">
            <a:off x="745962" y="2277894"/>
            <a:ext cx="4905619" cy="2759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5941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p:cNvSpPr>
            <a:spLocks noGrp="1"/>
          </p:cNvSpPr>
          <p:nvPr>
            <p:ph type="body" idx="1"/>
          </p:nvPr>
        </p:nvSpPr>
        <p:spPr>
          <a:xfrm>
            <a:off x="1141906" y="1526473"/>
            <a:ext cx="9540240" cy="3941200"/>
          </a:xfrm>
        </p:spPr>
        <p:txBody>
          <a:bodyPr/>
          <a:lstStyle/>
          <a:p>
            <a:pPr marL="186262" indent="0">
              <a:buNone/>
            </a:pPr>
            <a:r>
              <a:rPr lang="pt-BR" b="1" dirty="0" smtClean="0"/>
              <a:t>Problemas:</a:t>
            </a:r>
          </a:p>
          <a:p>
            <a:pPr marL="186262" indent="0">
              <a:buNone/>
            </a:pPr>
            <a:r>
              <a:rPr lang="pt-BR" dirty="0" smtClean="0"/>
              <a:t>Interpretação</a:t>
            </a:r>
          </a:p>
          <a:p>
            <a:pPr marL="186262" indent="0">
              <a:buNone/>
            </a:pPr>
            <a:r>
              <a:rPr lang="pt-BR" dirty="0" smtClean="0"/>
              <a:t>Mensagens negativas</a:t>
            </a:r>
          </a:p>
          <a:p>
            <a:pPr marL="186262" indent="0">
              <a:buNone/>
            </a:pPr>
            <a:r>
              <a:rPr lang="pt-BR" dirty="0" smtClean="0"/>
              <a:t>Tempo</a:t>
            </a:r>
          </a:p>
          <a:p>
            <a:pPr marL="186262" indent="0">
              <a:buNone/>
            </a:pPr>
            <a:r>
              <a:rPr lang="pt-BR" dirty="0" smtClean="0"/>
              <a:t>Emoções</a:t>
            </a:r>
          </a:p>
          <a:p>
            <a:pPr marL="186262" indent="0">
              <a:buNone/>
            </a:pPr>
            <a:r>
              <a:rPr lang="pt-BR" dirty="0" smtClean="0"/>
              <a:t>Privacidade</a:t>
            </a:r>
            <a:endParaRPr lang="pt-BR" dirty="0"/>
          </a:p>
        </p:txBody>
      </p:sp>
      <p:sp>
        <p:nvSpPr>
          <p:cNvPr id="4" name="Título 3"/>
          <p:cNvSpPr>
            <a:spLocks noGrp="1"/>
          </p:cNvSpPr>
          <p:nvPr>
            <p:ph type="title"/>
          </p:nvPr>
        </p:nvSpPr>
        <p:spPr/>
        <p:txBody>
          <a:bodyPr>
            <a:normAutofit fontScale="90000"/>
          </a:bodyPr>
          <a:lstStyle/>
          <a:p>
            <a:r>
              <a:rPr lang="pt-BR" dirty="0" smtClean="0"/>
              <a:t>Comunicação nas organizações</a:t>
            </a:r>
            <a:endParaRPr lang="pt-BR" dirty="0"/>
          </a:p>
        </p:txBody>
      </p:sp>
      <p:sp>
        <p:nvSpPr>
          <p:cNvPr id="6" name="Espaço Reservado para Texto 4"/>
          <p:cNvSpPr txBox="1">
            <a:spLocks/>
          </p:cNvSpPr>
          <p:nvPr/>
        </p:nvSpPr>
        <p:spPr>
          <a:xfrm>
            <a:off x="1141906" y="3809560"/>
            <a:ext cx="4552709" cy="3941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00000"/>
              </a:lnSpc>
              <a:spcBef>
                <a:spcPts val="0"/>
              </a:spcBef>
              <a:spcAft>
                <a:spcPts val="0"/>
              </a:spcAft>
              <a:buClr>
                <a:schemeClr val="dk2"/>
              </a:buClr>
              <a:buSzPts val="1400"/>
              <a:buFont typeface="Questrial"/>
              <a:buChar char="●"/>
              <a:defRPr sz="1867" b="0" i="0" u="none" strike="noStrike" cap="none">
                <a:solidFill>
                  <a:schemeClr val="dk2"/>
                </a:solidFill>
                <a:latin typeface="Questrial"/>
                <a:ea typeface="Questrial"/>
                <a:cs typeface="Questrial"/>
                <a:sym typeface="Questrial"/>
              </a:defRPr>
            </a:lvl1pPr>
            <a:lvl2pPr marL="1219170" marR="0" lvl="1" indent="-440256" algn="l" rtl="0" eaLnBrk="1" hangingPunct="1">
              <a:lnSpc>
                <a:spcPct val="115000"/>
              </a:lnSpc>
              <a:spcBef>
                <a:spcPts val="0"/>
              </a:spcBef>
              <a:spcAft>
                <a:spcPts val="0"/>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2pPr>
            <a:lvl3pPr marL="1828754" marR="0" lvl="2" indent="-440256" algn="l" rtl="0" eaLnBrk="1" hangingPunct="1">
              <a:lnSpc>
                <a:spcPct val="115000"/>
              </a:lnSpc>
              <a:spcBef>
                <a:spcPts val="2133"/>
              </a:spcBef>
              <a:spcAft>
                <a:spcPts val="0"/>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3pPr>
            <a:lvl4pPr marL="2438339" marR="0" lvl="3" indent="-440256" algn="l" rtl="0" eaLnBrk="1" hangingPunct="1">
              <a:lnSpc>
                <a:spcPct val="115000"/>
              </a:lnSpc>
              <a:spcBef>
                <a:spcPts val="2133"/>
              </a:spcBef>
              <a:spcAft>
                <a:spcPts val="0"/>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4pPr>
            <a:lvl5pPr marL="3047924" marR="0" lvl="4" indent="-440256" algn="l" rtl="0" eaLnBrk="1" hangingPunct="1">
              <a:lnSpc>
                <a:spcPct val="115000"/>
              </a:lnSpc>
              <a:spcBef>
                <a:spcPts val="2133"/>
              </a:spcBef>
              <a:spcAft>
                <a:spcPts val="0"/>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5pPr>
            <a:lvl6pPr marL="3657509" marR="0" lvl="5" indent="-440256" algn="l" rtl="0" eaLnBrk="1" hangingPunct="1">
              <a:lnSpc>
                <a:spcPct val="115000"/>
              </a:lnSpc>
              <a:spcBef>
                <a:spcPts val="2133"/>
              </a:spcBef>
              <a:spcAft>
                <a:spcPts val="0"/>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6pPr>
            <a:lvl7pPr marL="4267093" marR="0" lvl="6" indent="-440256" algn="l" rtl="0" eaLnBrk="1" hangingPunct="1">
              <a:lnSpc>
                <a:spcPct val="115000"/>
              </a:lnSpc>
              <a:spcBef>
                <a:spcPts val="2133"/>
              </a:spcBef>
              <a:spcAft>
                <a:spcPts val="0"/>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7pPr>
            <a:lvl8pPr marL="4876678" marR="0" lvl="7" indent="-440256" algn="l" rtl="0" eaLnBrk="1" hangingPunct="1">
              <a:lnSpc>
                <a:spcPct val="115000"/>
              </a:lnSpc>
              <a:spcBef>
                <a:spcPts val="2133"/>
              </a:spcBef>
              <a:spcAft>
                <a:spcPts val="0"/>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8pPr>
            <a:lvl9pPr marL="5486263" marR="0" lvl="8" indent="-440256" algn="l" rtl="0" eaLnBrk="1" hangingPunct="1">
              <a:lnSpc>
                <a:spcPct val="115000"/>
              </a:lnSpc>
              <a:spcBef>
                <a:spcPts val="2133"/>
              </a:spcBef>
              <a:spcAft>
                <a:spcPts val="2133"/>
              </a:spcAft>
              <a:buClr>
                <a:schemeClr val="dk2"/>
              </a:buClr>
              <a:buSzPts val="1600"/>
              <a:buFont typeface="Questrial"/>
              <a:buChar char="■"/>
              <a:defRPr sz="1600" b="0" i="0" u="none" strike="noStrike" cap="none">
                <a:solidFill>
                  <a:schemeClr val="dk2"/>
                </a:solidFill>
                <a:latin typeface="Questrial"/>
                <a:ea typeface="Questrial"/>
                <a:cs typeface="Questrial"/>
                <a:sym typeface="Questrial"/>
              </a:defRPr>
            </a:lvl9pPr>
          </a:lstStyle>
          <a:p>
            <a:pPr marL="186262" indent="0">
              <a:buFont typeface="Questrial"/>
              <a:buNone/>
            </a:pPr>
            <a:r>
              <a:rPr lang="pt-BR" b="1" kern="0" dirty="0" smtClean="0"/>
              <a:t>Gestão da informação</a:t>
            </a:r>
            <a:r>
              <a:rPr lang="pt-BR" kern="0" dirty="0" smtClean="0"/>
              <a:t>:</a:t>
            </a:r>
          </a:p>
          <a:p>
            <a:pPr marL="186262" indent="0">
              <a:buFont typeface="Questrial"/>
              <a:buNone/>
            </a:pPr>
            <a:r>
              <a:rPr lang="pt-BR" kern="0" dirty="0" smtClean="0"/>
              <a:t>Excesso </a:t>
            </a:r>
          </a:p>
          <a:p>
            <a:pPr marL="186262" indent="0">
              <a:buFont typeface="Questrial"/>
              <a:buNone/>
            </a:pPr>
            <a:r>
              <a:rPr lang="pt-BR" kern="0" dirty="0" smtClean="0"/>
              <a:t>Segurança</a:t>
            </a:r>
          </a:p>
          <a:p>
            <a:pPr marL="186262" indent="0">
              <a:buFont typeface="Questrial"/>
              <a:buNone/>
            </a:pPr>
            <a:endParaRPr lang="pt-BR" kern="0" dirty="0"/>
          </a:p>
        </p:txBody>
      </p:sp>
      <p:pic>
        <p:nvPicPr>
          <p:cNvPr id="1026" name="Picture 2" descr="Comunicação organizacional e relacionamento com a impren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94" y="1455138"/>
            <a:ext cx="6380379" cy="470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288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flipH="1">
            <a:off x="843280" y="254473"/>
            <a:ext cx="9213847" cy="770400"/>
          </a:xfrm>
        </p:spPr>
        <p:txBody>
          <a:bodyPr>
            <a:normAutofit fontScale="90000"/>
          </a:bodyPr>
          <a:lstStyle/>
          <a:p>
            <a:r>
              <a:rPr lang="pt-BR" dirty="0" smtClean="0"/>
              <a:t>O canal de comunicação</a:t>
            </a:r>
            <a:endParaRPr lang="pt-BR" dirty="0"/>
          </a:p>
        </p:txBody>
      </p:sp>
      <p:sp>
        <p:nvSpPr>
          <p:cNvPr id="3" name="Subtítulo 2"/>
          <p:cNvSpPr>
            <a:spLocks noGrp="1"/>
          </p:cNvSpPr>
          <p:nvPr>
            <p:ph type="subTitle" idx="1"/>
          </p:nvPr>
        </p:nvSpPr>
        <p:spPr>
          <a:xfrm flipH="1">
            <a:off x="721360" y="1024873"/>
            <a:ext cx="6675120" cy="1476800"/>
          </a:xfrm>
        </p:spPr>
        <p:txBody>
          <a:bodyPr/>
          <a:lstStyle/>
          <a:p>
            <a:pPr marL="0" indent="0"/>
            <a:r>
              <a:rPr lang="pt-BR" b="1" dirty="0" smtClean="0"/>
              <a:t>Riqueza de canal</a:t>
            </a:r>
          </a:p>
          <a:p>
            <a:pPr marL="0" indent="0"/>
            <a:r>
              <a:rPr lang="pt-BR" dirty="0" smtClean="0"/>
              <a:t>Quantidade de informação que pode ser transmitida durante um episódio de comunicação</a:t>
            </a:r>
            <a:endParaRPr lang="pt-BR" dirty="0"/>
          </a:p>
        </p:txBody>
      </p:sp>
      <p:pic>
        <p:nvPicPr>
          <p:cNvPr id="4" name="Imagem 3"/>
          <p:cNvPicPr>
            <a:picLocks noChangeAspect="1"/>
          </p:cNvPicPr>
          <p:nvPr/>
        </p:nvPicPr>
        <p:blipFill>
          <a:blip r:embed="rId2"/>
          <a:stretch>
            <a:fillRect/>
          </a:stretch>
        </p:blipFill>
        <p:spPr>
          <a:xfrm>
            <a:off x="1445010" y="2306772"/>
            <a:ext cx="9497309" cy="3829154"/>
          </a:xfrm>
          <a:prstGeom prst="rect">
            <a:avLst/>
          </a:prstGeom>
        </p:spPr>
      </p:pic>
    </p:spTree>
    <p:extLst>
      <p:ext uri="{BB962C8B-B14F-4D97-AF65-F5344CB8AC3E}">
        <p14:creationId xmlns:p14="http://schemas.microsoft.com/office/powerpoint/2010/main" val="325756741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73029" y="1754925"/>
            <a:ext cx="2542000" cy="512350"/>
          </a:xfrm>
          <a:noFill/>
          <a:ln>
            <a:noFill/>
          </a:ln>
        </p:spPr>
        <p:txBody>
          <a:bodyPr spcFirstLastPara="1" wrap="square" lIns="91425" tIns="91425" rIns="91425" bIns="91425" anchor="b" anchorCtr="0">
            <a:noAutofit/>
          </a:bodyPr>
          <a:lstStyle/>
          <a:p>
            <a:r>
              <a:rPr lang="pt-BR" sz="2000" dirty="0" smtClean="0"/>
              <a:t>Filtragem</a:t>
            </a:r>
            <a:endParaRPr lang="pt-BR" sz="2000" dirty="0"/>
          </a:p>
        </p:txBody>
      </p:sp>
      <p:sp>
        <p:nvSpPr>
          <p:cNvPr id="4" name="Espaço Reservado para Texto 3"/>
          <p:cNvSpPr>
            <a:spLocks noGrp="1"/>
          </p:cNvSpPr>
          <p:nvPr>
            <p:ph type="subTitle" idx="1"/>
          </p:nvPr>
        </p:nvSpPr>
        <p:spPr>
          <a:xfrm>
            <a:off x="456629" y="2267275"/>
            <a:ext cx="2574800" cy="490400"/>
          </a:xfrm>
          <a:noFill/>
          <a:ln>
            <a:noFill/>
          </a:ln>
        </p:spPr>
        <p:txBody>
          <a:bodyPr spcFirstLastPara="1" wrap="square" lIns="91425" tIns="91425" rIns="91425" bIns="91425" anchor="t" anchorCtr="0">
            <a:noAutofit/>
          </a:bodyPr>
          <a:lstStyle/>
          <a:p>
            <a:pPr marL="0">
              <a:buSzPts val="1400"/>
            </a:pPr>
            <a:r>
              <a:rPr lang="pt-BR" sz="1600" dirty="0" smtClean="0"/>
              <a:t>Manipulação da informação pelo emissor para que ela seja vista de maneira mais favorável pelo receptor</a:t>
            </a:r>
            <a:endParaRPr lang="pt-BR" sz="1600" dirty="0"/>
          </a:p>
        </p:txBody>
      </p:sp>
      <p:sp>
        <p:nvSpPr>
          <p:cNvPr id="5" name="Título 4"/>
          <p:cNvSpPr>
            <a:spLocks noGrp="1"/>
          </p:cNvSpPr>
          <p:nvPr>
            <p:ph type="ctrTitle" idx="2"/>
          </p:nvPr>
        </p:nvSpPr>
        <p:spPr>
          <a:xfrm>
            <a:off x="6222854" y="3831583"/>
            <a:ext cx="2542000" cy="770400"/>
          </a:xfrm>
        </p:spPr>
        <p:txBody>
          <a:bodyPr>
            <a:noAutofit/>
          </a:bodyPr>
          <a:lstStyle/>
          <a:p>
            <a:r>
              <a:rPr lang="pt-BR" sz="2000" dirty="0" smtClean="0"/>
              <a:t>Medo da comunicação</a:t>
            </a:r>
            <a:endParaRPr lang="pt-BR" sz="2000" dirty="0"/>
          </a:p>
        </p:txBody>
      </p:sp>
      <p:sp>
        <p:nvSpPr>
          <p:cNvPr id="6" name="Subtítulo 5"/>
          <p:cNvSpPr>
            <a:spLocks noGrp="1"/>
          </p:cNvSpPr>
          <p:nvPr>
            <p:ph type="subTitle" idx="3"/>
          </p:nvPr>
        </p:nvSpPr>
        <p:spPr>
          <a:xfrm>
            <a:off x="6277263" y="4507021"/>
            <a:ext cx="2542000" cy="490400"/>
          </a:xfrm>
          <a:noFill/>
          <a:ln>
            <a:noFill/>
          </a:ln>
        </p:spPr>
        <p:txBody>
          <a:bodyPr spcFirstLastPara="1" wrap="square" lIns="91425" tIns="91425" rIns="91425" bIns="91425" anchor="t" anchorCtr="0">
            <a:noAutofit/>
          </a:bodyPr>
          <a:lstStyle/>
          <a:p>
            <a:pPr marL="0">
              <a:buSzPts val="1400"/>
            </a:pPr>
            <a:r>
              <a:rPr lang="pt-BR" sz="1600" dirty="0" smtClean="0"/>
              <a:t>Tensão e ansiedade com relação a comunicação oral, escrita ou ambas</a:t>
            </a:r>
            <a:endParaRPr lang="pt-BR" sz="1600" dirty="0"/>
          </a:p>
        </p:txBody>
      </p:sp>
      <p:sp>
        <p:nvSpPr>
          <p:cNvPr id="7" name="Título 6"/>
          <p:cNvSpPr>
            <a:spLocks noGrp="1"/>
          </p:cNvSpPr>
          <p:nvPr>
            <p:ph type="ctrTitle" idx="4"/>
          </p:nvPr>
        </p:nvSpPr>
        <p:spPr>
          <a:xfrm>
            <a:off x="3226625" y="1850086"/>
            <a:ext cx="2634549" cy="439123"/>
          </a:xfrm>
        </p:spPr>
        <p:txBody>
          <a:bodyPr>
            <a:noAutofit/>
          </a:bodyPr>
          <a:lstStyle/>
          <a:p>
            <a:r>
              <a:rPr lang="pt-BR" sz="2000" dirty="0" smtClean="0"/>
              <a:t>Percepção seletiva</a:t>
            </a:r>
            <a:endParaRPr lang="pt-BR" sz="2000" dirty="0"/>
          </a:p>
        </p:txBody>
      </p:sp>
      <p:sp>
        <p:nvSpPr>
          <p:cNvPr id="8" name="Subtítulo 7"/>
          <p:cNvSpPr>
            <a:spLocks noGrp="1"/>
          </p:cNvSpPr>
          <p:nvPr>
            <p:ph type="subTitle" idx="5"/>
          </p:nvPr>
        </p:nvSpPr>
        <p:spPr>
          <a:xfrm>
            <a:off x="3171426" y="2361979"/>
            <a:ext cx="2652400" cy="490400"/>
          </a:xfrm>
          <a:noFill/>
          <a:ln>
            <a:noFill/>
          </a:ln>
        </p:spPr>
        <p:txBody>
          <a:bodyPr spcFirstLastPara="1" wrap="square" lIns="91425" tIns="91425" rIns="91425" bIns="91425" anchor="t" anchorCtr="0">
            <a:noAutofit/>
          </a:bodyPr>
          <a:lstStyle/>
          <a:p>
            <a:pPr marL="0">
              <a:buSzPts val="1400"/>
            </a:pPr>
            <a:r>
              <a:rPr lang="pt-BR" sz="1600" dirty="0" smtClean="0"/>
              <a:t>Receptor vê e escuta seletivamente com base na sua subjetividade</a:t>
            </a:r>
            <a:endParaRPr lang="pt-BR" sz="1600" dirty="0"/>
          </a:p>
        </p:txBody>
      </p:sp>
      <p:sp>
        <p:nvSpPr>
          <p:cNvPr id="9" name="Título 8"/>
          <p:cNvSpPr>
            <a:spLocks noGrp="1"/>
          </p:cNvSpPr>
          <p:nvPr>
            <p:ph type="ctrTitle" idx="6"/>
          </p:nvPr>
        </p:nvSpPr>
        <p:spPr>
          <a:xfrm>
            <a:off x="3262554" y="3736621"/>
            <a:ext cx="2542000" cy="770400"/>
          </a:xfrm>
        </p:spPr>
        <p:txBody>
          <a:bodyPr>
            <a:noAutofit/>
          </a:bodyPr>
          <a:lstStyle/>
          <a:p>
            <a:r>
              <a:rPr lang="pt-BR" sz="2000" dirty="0" smtClean="0"/>
              <a:t>Silêncio</a:t>
            </a:r>
            <a:endParaRPr lang="pt-BR" sz="2000" dirty="0"/>
          </a:p>
        </p:txBody>
      </p:sp>
      <p:sp>
        <p:nvSpPr>
          <p:cNvPr id="10" name="Subtítulo 9"/>
          <p:cNvSpPr>
            <a:spLocks noGrp="1"/>
          </p:cNvSpPr>
          <p:nvPr>
            <p:ph type="subTitle" idx="7"/>
          </p:nvPr>
        </p:nvSpPr>
        <p:spPr>
          <a:xfrm>
            <a:off x="3334879" y="4481487"/>
            <a:ext cx="2542000" cy="1260514"/>
          </a:xfrm>
          <a:noFill/>
          <a:ln>
            <a:noFill/>
          </a:ln>
        </p:spPr>
        <p:txBody>
          <a:bodyPr spcFirstLastPara="1" wrap="square" lIns="91425" tIns="91425" rIns="91425" bIns="91425" anchor="t" anchorCtr="0">
            <a:noAutofit/>
          </a:bodyPr>
          <a:lstStyle/>
          <a:p>
            <a:pPr marL="0"/>
            <a:r>
              <a:rPr lang="pt-BR" sz="1600" dirty="0" smtClean="0"/>
              <a:t>Falta de comunicação</a:t>
            </a:r>
            <a:endParaRPr lang="pt-BR" sz="1600" dirty="0"/>
          </a:p>
        </p:txBody>
      </p:sp>
      <p:sp>
        <p:nvSpPr>
          <p:cNvPr id="11" name="Título 10"/>
          <p:cNvSpPr>
            <a:spLocks noGrp="1"/>
          </p:cNvSpPr>
          <p:nvPr>
            <p:ph type="ctrTitle" idx="8"/>
          </p:nvPr>
        </p:nvSpPr>
        <p:spPr>
          <a:xfrm>
            <a:off x="6222854" y="1790472"/>
            <a:ext cx="2542000" cy="447489"/>
          </a:xfrm>
        </p:spPr>
        <p:txBody>
          <a:bodyPr>
            <a:noAutofit/>
          </a:bodyPr>
          <a:lstStyle/>
          <a:p>
            <a:r>
              <a:rPr lang="pt-BR" sz="2000" dirty="0" smtClean="0"/>
              <a:t>Sobrecarga de informação</a:t>
            </a:r>
            <a:endParaRPr lang="pt-BR" sz="2000" dirty="0"/>
          </a:p>
        </p:txBody>
      </p:sp>
      <p:sp>
        <p:nvSpPr>
          <p:cNvPr id="12" name="Subtítulo 11"/>
          <p:cNvSpPr>
            <a:spLocks noGrp="1"/>
          </p:cNvSpPr>
          <p:nvPr>
            <p:ph type="subTitle" idx="9"/>
          </p:nvPr>
        </p:nvSpPr>
        <p:spPr>
          <a:xfrm>
            <a:off x="6065856" y="2435069"/>
            <a:ext cx="2827088" cy="490400"/>
          </a:xfrm>
          <a:noFill/>
          <a:ln>
            <a:noFill/>
          </a:ln>
        </p:spPr>
        <p:txBody>
          <a:bodyPr spcFirstLastPara="1" wrap="square" lIns="91425" tIns="91425" rIns="91425" bIns="91425" anchor="t" anchorCtr="0">
            <a:noAutofit/>
          </a:bodyPr>
          <a:lstStyle/>
          <a:p>
            <a:pPr marL="0"/>
            <a:r>
              <a:rPr lang="pt-BR" sz="1600" dirty="0" smtClean="0"/>
              <a:t>Capacidade finita de processamento e gerenciamento de informações</a:t>
            </a:r>
            <a:endParaRPr lang="pt-BR" sz="1600" dirty="0"/>
          </a:p>
        </p:txBody>
      </p:sp>
      <p:sp>
        <p:nvSpPr>
          <p:cNvPr id="3" name="Título 2"/>
          <p:cNvSpPr>
            <a:spLocks noGrp="1"/>
          </p:cNvSpPr>
          <p:nvPr>
            <p:ph type="title" idx="15"/>
          </p:nvPr>
        </p:nvSpPr>
        <p:spPr/>
        <p:txBody>
          <a:bodyPr>
            <a:normAutofit fontScale="90000"/>
          </a:bodyPr>
          <a:lstStyle/>
          <a:p>
            <a:r>
              <a:rPr lang="pt-BR" dirty="0" smtClean="0"/>
              <a:t>Barreiras para a comunicação eficaz</a:t>
            </a:r>
            <a:endParaRPr lang="pt-BR" dirty="0"/>
          </a:p>
        </p:txBody>
      </p:sp>
      <p:sp>
        <p:nvSpPr>
          <p:cNvPr id="13" name="Título 10"/>
          <p:cNvSpPr>
            <a:spLocks noGrp="1"/>
          </p:cNvSpPr>
          <p:nvPr>
            <p:ph type="ctrTitle" idx="8"/>
          </p:nvPr>
        </p:nvSpPr>
        <p:spPr>
          <a:xfrm>
            <a:off x="519026" y="4249838"/>
            <a:ext cx="2469878" cy="770400"/>
          </a:xfrm>
        </p:spPr>
        <p:txBody>
          <a:bodyPr>
            <a:noAutofit/>
          </a:bodyPr>
          <a:lstStyle/>
          <a:p>
            <a:r>
              <a:rPr lang="pt-BR" sz="2000" dirty="0" smtClean="0">
                <a:solidFill>
                  <a:schemeClr val="tx2">
                    <a:lumMod val="50000"/>
                    <a:lumOff val="50000"/>
                  </a:schemeClr>
                </a:solidFill>
              </a:rPr>
              <a:t>Idioma</a:t>
            </a:r>
            <a:endParaRPr lang="pt-BR" sz="2000" dirty="0">
              <a:solidFill>
                <a:schemeClr val="tx2">
                  <a:lumMod val="50000"/>
                  <a:lumOff val="50000"/>
                </a:schemeClr>
              </a:solidFill>
            </a:endParaRPr>
          </a:p>
        </p:txBody>
      </p:sp>
      <p:sp>
        <p:nvSpPr>
          <p:cNvPr id="14" name="Subtítulo 11"/>
          <p:cNvSpPr>
            <a:spLocks noGrp="1"/>
          </p:cNvSpPr>
          <p:nvPr>
            <p:ph type="subTitle" idx="9"/>
          </p:nvPr>
        </p:nvSpPr>
        <p:spPr>
          <a:xfrm>
            <a:off x="519026" y="5075415"/>
            <a:ext cx="2652400" cy="1333172"/>
          </a:xfrm>
          <a:noFill/>
          <a:ln>
            <a:noFill/>
          </a:ln>
        </p:spPr>
        <p:txBody>
          <a:bodyPr spcFirstLastPara="1" wrap="square" lIns="91425" tIns="91425" rIns="91425" bIns="91425" anchor="t" anchorCtr="0">
            <a:noAutofit/>
          </a:bodyPr>
          <a:lstStyle/>
          <a:p>
            <a:pPr marL="0"/>
            <a:r>
              <a:rPr lang="pt-BR" sz="1600" dirty="0" smtClean="0"/>
              <a:t>Palavras tem significados diferentes para pessoas diferentes</a:t>
            </a:r>
            <a:endParaRPr lang="pt-BR" sz="1600" dirty="0"/>
          </a:p>
        </p:txBody>
      </p:sp>
      <p:sp>
        <p:nvSpPr>
          <p:cNvPr id="15" name="Título 4"/>
          <p:cNvSpPr>
            <a:spLocks noGrp="1"/>
          </p:cNvSpPr>
          <p:nvPr>
            <p:ph type="ctrTitle" idx="2"/>
          </p:nvPr>
        </p:nvSpPr>
        <p:spPr>
          <a:xfrm>
            <a:off x="9291972" y="3854400"/>
            <a:ext cx="2542000" cy="770400"/>
          </a:xfrm>
        </p:spPr>
        <p:txBody>
          <a:bodyPr>
            <a:noAutofit/>
          </a:bodyPr>
          <a:lstStyle/>
          <a:p>
            <a:r>
              <a:rPr lang="pt-BR" sz="2000" dirty="0" smtClean="0"/>
              <a:t>Diferenças de gênero</a:t>
            </a:r>
            <a:endParaRPr lang="pt-BR" sz="2000" dirty="0"/>
          </a:p>
        </p:txBody>
      </p:sp>
      <p:sp>
        <p:nvSpPr>
          <p:cNvPr id="16" name="Subtítulo 5"/>
          <p:cNvSpPr>
            <a:spLocks noGrp="1"/>
          </p:cNvSpPr>
          <p:nvPr>
            <p:ph type="subTitle" idx="3"/>
          </p:nvPr>
        </p:nvSpPr>
        <p:spPr>
          <a:xfrm>
            <a:off x="9346381" y="4529838"/>
            <a:ext cx="2542000" cy="490400"/>
          </a:xfrm>
          <a:noFill/>
          <a:ln>
            <a:noFill/>
          </a:ln>
        </p:spPr>
        <p:txBody>
          <a:bodyPr spcFirstLastPara="1" wrap="square" lIns="91425" tIns="91425" rIns="91425" bIns="91425" anchor="t" anchorCtr="0">
            <a:noAutofit/>
          </a:bodyPr>
          <a:lstStyle/>
          <a:p>
            <a:pPr marL="0">
              <a:buSzPts val="1400"/>
            </a:pPr>
            <a:r>
              <a:rPr lang="pt-BR" sz="1600" dirty="0" smtClean="0"/>
              <a:t>Diferentes pessoas tem diferentes intenções na comunicação</a:t>
            </a:r>
            <a:endParaRPr lang="pt-BR" sz="1600" dirty="0"/>
          </a:p>
        </p:txBody>
      </p:sp>
      <p:sp>
        <p:nvSpPr>
          <p:cNvPr id="17" name="Título 10"/>
          <p:cNvSpPr>
            <a:spLocks noGrp="1"/>
          </p:cNvSpPr>
          <p:nvPr>
            <p:ph type="ctrTitle" idx="8"/>
          </p:nvPr>
        </p:nvSpPr>
        <p:spPr>
          <a:xfrm>
            <a:off x="9346381" y="1787355"/>
            <a:ext cx="2542000" cy="447489"/>
          </a:xfrm>
        </p:spPr>
        <p:txBody>
          <a:bodyPr>
            <a:noAutofit/>
          </a:bodyPr>
          <a:lstStyle/>
          <a:p>
            <a:r>
              <a:rPr lang="pt-BR" sz="2000" dirty="0" smtClean="0">
                <a:solidFill>
                  <a:schemeClr val="accent5">
                    <a:lumMod val="75000"/>
                  </a:schemeClr>
                </a:solidFill>
              </a:rPr>
              <a:t>Emoções</a:t>
            </a:r>
            <a:endParaRPr lang="pt-BR" sz="2000" dirty="0">
              <a:solidFill>
                <a:schemeClr val="accent5">
                  <a:lumMod val="75000"/>
                </a:schemeClr>
              </a:solidFill>
            </a:endParaRPr>
          </a:p>
        </p:txBody>
      </p:sp>
      <p:sp>
        <p:nvSpPr>
          <p:cNvPr id="18" name="Subtítulo 11"/>
          <p:cNvSpPr>
            <a:spLocks noGrp="1"/>
          </p:cNvSpPr>
          <p:nvPr>
            <p:ph type="subTitle" idx="9"/>
          </p:nvPr>
        </p:nvSpPr>
        <p:spPr>
          <a:xfrm>
            <a:off x="9134974" y="2478054"/>
            <a:ext cx="2964814" cy="490400"/>
          </a:xfrm>
          <a:noFill/>
          <a:ln>
            <a:noFill/>
          </a:ln>
        </p:spPr>
        <p:txBody>
          <a:bodyPr spcFirstLastPara="1" wrap="square" lIns="91425" tIns="91425" rIns="91425" bIns="91425" anchor="t" anchorCtr="0">
            <a:noAutofit/>
          </a:bodyPr>
          <a:lstStyle/>
          <a:p>
            <a:pPr marL="0"/>
            <a:r>
              <a:rPr lang="pt-BR" sz="1600" dirty="0" smtClean="0"/>
              <a:t>Interpretação da mensagem depende dos estados emocionais</a:t>
            </a:r>
            <a:endParaRPr lang="pt-BR" sz="1600" dirty="0"/>
          </a:p>
        </p:txBody>
      </p:sp>
    </p:spTree>
    <p:extLst>
      <p:ext uri="{BB962C8B-B14F-4D97-AF65-F5344CB8AC3E}">
        <p14:creationId xmlns:p14="http://schemas.microsoft.com/office/powerpoint/2010/main" val="80366382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idx="15"/>
          </p:nvPr>
        </p:nvSpPr>
        <p:spPr/>
        <p:txBody>
          <a:bodyPr>
            <a:normAutofit fontScale="90000"/>
          </a:bodyPr>
          <a:lstStyle/>
          <a:p>
            <a:r>
              <a:rPr lang="pt-BR" dirty="0" smtClean="0"/>
              <a:t>Implicações globais</a:t>
            </a:r>
            <a:endParaRPr lang="pt-BR" dirty="0"/>
          </a:p>
        </p:txBody>
      </p:sp>
      <p:sp>
        <p:nvSpPr>
          <p:cNvPr id="35" name="CaixaDeTexto 34"/>
          <p:cNvSpPr txBox="1"/>
          <p:nvPr/>
        </p:nvSpPr>
        <p:spPr>
          <a:xfrm>
            <a:off x="802640" y="1442720"/>
            <a:ext cx="5517950" cy="3693319"/>
          </a:xfrm>
          <a:prstGeom prst="rect">
            <a:avLst/>
          </a:prstGeom>
          <a:noFill/>
        </p:spPr>
        <p:txBody>
          <a:bodyPr wrap="square" rtlCol="0">
            <a:spAutoFit/>
          </a:bodyPr>
          <a:lstStyle/>
          <a:p>
            <a:r>
              <a:rPr lang="pt-BR" dirty="0" smtClean="0">
                <a:solidFill>
                  <a:schemeClr val="bg2"/>
                </a:solidFill>
              </a:rPr>
              <a:t>Sinais vão ter diferentes significados em países diferentes.</a:t>
            </a:r>
          </a:p>
          <a:p>
            <a:endParaRPr lang="pt-BR" dirty="0">
              <a:solidFill>
                <a:schemeClr val="bg2"/>
              </a:solidFill>
            </a:endParaRPr>
          </a:p>
          <a:p>
            <a:r>
              <a:rPr lang="pt-BR" b="1" dirty="0" smtClean="0">
                <a:solidFill>
                  <a:schemeClr val="bg2"/>
                </a:solidFill>
              </a:rPr>
              <a:t>Culturas de algo contexto: </a:t>
            </a:r>
            <a:r>
              <a:rPr lang="pt-BR" dirty="0" smtClean="0">
                <a:solidFill>
                  <a:schemeClr val="bg2"/>
                </a:solidFill>
              </a:rPr>
              <a:t>Culturas nas quais a comunicação é dependente do contexto e a comunicação das mensagens  utiliza indícios não verbais e sinais sutis</a:t>
            </a:r>
          </a:p>
          <a:p>
            <a:endParaRPr lang="pt-BR" b="1" dirty="0">
              <a:solidFill>
                <a:schemeClr val="bg2"/>
              </a:solidFill>
            </a:endParaRPr>
          </a:p>
          <a:p>
            <a:r>
              <a:rPr lang="pt-BR" b="1" dirty="0" smtClean="0">
                <a:solidFill>
                  <a:schemeClr val="bg2"/>
                </a:solidFill>
              </a:rPr>
              <a:t>Culturas de baixo contexto: </a:t>
            </a:r>
            <a:r>
              <a:rPr lang="pt-BR" dirty="0" smtClean="0">
                <a:solidFill>
                  <a:schemeClr val="bg2"/>
                </a:solidFill>
              </a:rPr>
              <a:t>Culturas nas quais a comunicação é pouco dependente do contexto e o conteúdo da mensagem transmitida é objetivo e explicito </a:t>
            </a:r>
            <a:endParaRPr lang="pt-BR" b="1" dirty="0" smtClean="0">
              <a:solidFill>
                <a:schemeClr val="bg2"/>
              </a:solidFill>
            </a:endParaRPr>
          </a:p>
          <a:p>
            <a:endParaRPr lang="pt-BR" dirty="0"/>
          </a:p>
        </p:txBody>
      </p:sp>
      <p:pic>
        <p:nvPicPr>
          <p:cNvPr id="36" name="Imagem 35"/>
          <p:cNvPicPr>
            <a:picLocks noChangeAspect="1"/>
          </p:cNvPicPr>
          <p:nvPr/>
        </p:nvPicPr>
        <p:blipFill rotWithShape="1">
          <a:blip r:embed="rId2"/>
          <a:srcRect l="29731" r="32686"/>
          <a:stretch/>
        </p:blipFill>
        <p:spPr>
          <a:xfrm>
            <a:off x="6847839" y="892033"/>
            <a:ext cx="4102339" cy="5069839"/>
          </a:xfrm>
          <a:prstGeom prst="rect">
            <a:avLst/>
          </a:prstGeom>
        </p:spPr>
      </p:pic>
    </p:spTree>
    <p:extLst>
      <p:ext uri="{BB962C8B-B14F-4D97-AF65-F5344CB8AC3E}">
        <p14:creationId xmlns:p14="http://schemas.microsoft.com/office/powerpoint/2010/main" val="2446604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12: Liderança</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3 – O grupo</a:t>
            </a:r>
            <a:endParaRPr lang="pt-BR" dirty="0"/>
          </a:p>
        </p:txBody>
      </p:sp>
      <p:pic>
        <p:nvPicPr>
          <p:cNvPr id="2050" name="Picture 2" descr="Pin em Carreira e futuro do trabal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734" y="1434147"/>
            <a:ext cx="4446905" cy="4446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787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07245" y="4568382"/>
            <a:ext cx="8071073" cy="1195600"/>
          </a:xfrm>
        </p:spPr>
        <p:txBody>
          <a:bodyPr>
            <a:normAutofit/>
          </a:bodyPr>
          <a:lstStyle/>
          <a:p>
            <a:r>
              <a:rPr lang="pt-BR" sz="4800" dirty="0" smtClean="0"/>
              <a:t>Liderança</a:t>
            </a:r>
            <a:endParaRPr lang="pt-BR" sz="4800" dirty="0"/>
          </a:p>
        </p:txBody>
      </p:sp>
      <p:sp>
        <p:nvSpPr>
          <p:cNvPr id="2" name="Espaço Reservado para Texto 1"/>
          <p:cNvSpPr>
            <a:spLocks noGrp="1"/>
          </p:cNvSpPr>
          <p:nvPr>
            <p:ph type="subTitle" idx="1"/>
          </p:nvPr>
        </p:nvSpPr>
        <p:spPr>
          <a:xfrm>
            <a:off x="3576492" y="2132797"/>
            <a:ext cx="4702657" cy="1646800"/>
          </a:xfrm>
        </p:spPr>
        <p:txBody>
          <a:bodyPr>
            <a:noAutofit/>
          </a:bodyPr>
          <a:lstStyle/>
          <a:p>
            <a:pPr marL="186262" indent="0">
              <a:buNone/>
            </a:pPr>
            <a:r>
              <a:rPr lang="pt-BR" sz="2800" dirty="0" smtClean="0"/>
              <a:t>Capacidade de influenciar um conjunto de pessoas para alcançar metas e objetivos</a:t>
            </a:r>
            <a:endParaRPr lang="pt-BR" sz="2800" dirty="0"/>
          </a:p>
        </p:txBody>
      </p:sp>
    </p:spTree>
    <p:extLst>
      <p:ext uri="{BB962C8B-B14F-4D97-AF65-F5344CB8AC3E}">
        <p14:creationId xmlns:p14="http://schemas.microsoft.com/office/powerpoint/2010/main" val="40307315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5"/>
          <p:cNvSpPr>
            <a:spLocks noGrp="1"/>
          </p:cNvSpPr>
          <p:nvPr>
            <p:ph type="subTitle" idx="1"/>
          </p:nvPr>
        </p:nvSpPr>
        <p:spPr>
          <a:xfrm>
            <a:off x="2773841" y="1891081"/>
            <a:ext cx="6885908" cy="1437600"/>
          </a:xfrm>
        </p:spPr>
        <p:txBody>
          <a:bodyPr>
            <a:normAutofit/>
          </a:bodyPr>
          <a:lstStyle/>
          <a:p>
            <a:pPr marL="0" indent="0" algn="l"/>
            <a:r>
              <a:rPr lang="pt-BR" sz="2000" dirty="0" smtClean="0"/>
              <a:t>Teorias que buscam identificar as qualidades e características pessoais que identificam líderes de não lideres</a:t>
            </a:r>
            <a:endParaRPr lang="pt-BR" sz="2000" dirty="0"/>
          </a:p>
        </p:txBody>
      </p:sp>
      <p:sp>
        <p:nvSpPr>
          <p:cNvPr id="9" name="Título 8"/>
          <p:cNvSpPr>
            <a:spLocks noGrp="1"/>
          </p:cNvSpPr>
          <p:nvPr>
            <p:ph type="title" idx="4"/>
          </p:nvPr>
        </p:nvSpPr>
        <p:spPr/>
        <p:txBody>
          <a:bodyPr>
            <a:normAutofit fontScale="90000"/>
          </a:bodyPr>
          <a:lstStyle/>
          <a:p>
            <a:r>
              <a:rPr lang="pt-BR" dirty="0" smtClean="0"/>
              <a:t>Teoria dos traços de liderança</a:t>
            </a:r>
            <a:endParaRPr lang="pt-BR" dirty="0"/>
          </a:p>
        </p:txBody>
      </p:sp>
      <p:sp>
        <p:nvSpPr>
          <p:cNvPr id="10" name="CaixaDeTexto 9"/>
          <p:cNvSpPr txBox="1"/>
          <p:nvPr/>
        </p:nvSpPr>
        <p:spPr>
          <a:xfrm>
            <a:off x="2773841" y="3328681"/>
            <a:ext cx="4160113" cy="923330"/>
          </a:xfrm>
          <a:prstGeom prst="rect">
            <a:avLst/>
          </a:prstGeom>
          <a:noFill/>
        </p:spPr>
        <p:txBody>
          <a:bodyPr wrap="none" rtlCol="0">
            <a:spAutoFit/>
          </a:bodyPr>
          <a:lstStyle/>
          <a:p>
            <a:r>
              <a:rPr lang="pt-BR" dirty="0" smtClean="0">
                <a:solidFill>
                  <a:schemeClr val="bg2"/>
                </a:solidFill>
              </a:rPr>
              <a:t>Uso do Big5 e traços de personalidade</a:t>
            </a:r>
          </a:p>
          <a:p>
            <a:r>
              <a:rPr lang="pt-BR" dirty="0" smtClean="0">
                <a:solidFill>
                  <a:schemeClr val="bg2"/>
                </a:solidFill>
              </a:rPr>
              <a:t>Inteligência emocional</a:t>
            </a:r>
          </a:p>
          <a:p>
            <a:endParaRPr lang="pt-BR" dirty="0"/>
          </a:p>
        </p:txBody>
      </p:sp>
      <p:sp>
        <p:nvSpPr>
          <p:cNvPr id="11" name="CaixaDeTexto 10"/>
          <p:cNvSpPr txBox="1"/>
          <p:nvPr/>
        </p:nvSpPr>
        <p:spPr>
          <a:xfrm>
            <a:off x="530281" y="4489282"/>
            <a:ext cx="10338347" cy="1200329"/>
          </a:xfrm>
          <a:prstGeom prst="rect">
            <a:avLst/>
          </a:prstGeom>
          <a:noFill/>
        </p:spPr>
        <p:txBody>
          <a:bodyPr wrap="square" rtlCol="0">
            <a:spAutoFit/>
          </a:bodyPr>
          <a:lstStyle/>
          <a:p>
            <a:r>
              <a:rPr lang="pt-BR" dirty="0" smtClean="0">
                <a:solidFill>
                  <a:schemeClr val="bg2"/>
                </a:solidFill>
              </a:rPr>
              <a:t>“ O fato de um individuo apresentar determinados traços e ser considerado um líder pelos demais não significa, necessariamente, que será bem-sucedido (</a:t>
            </a:r>
            <a:r>
              <a:rPr lang="pt-BR" i="1" dirty="0" smtClean="0">
                <a:solidFill>
                  <a:schemeClr val="bg2"/>
                </a:solidFill>
              </a:rPr>
              <a:t>eficaz</a:t>
            </a:r>
            <a:r>
              <a:rPr lang="pt-BR" dirty="0" smtClean="0">
                <a:solidFill>
                  <a:schemeClr val="bg2"/>
                </a:solidFill>
              </a:rPr>
              <a:t>) em liderar seu grupo no alcance dos objetivos”</a:t>
            </a:r>
          </a:p>
          <a:p>
            <a:endParaRPr lang="pt-BR" dirty="0"/>
          </a:p>
        </p:txBody>
      </p:sp>
    </p:spTree>
    <p:extLst>
      <p:ext uri="{BB962C8B-B14F-4D97-AF65-F5344CB8AC3E}">
        <p14:creationId xmlns:p14="http://schemas.microsoft.com/office/powerpoint/2010/main" val="17346627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90274" y="1999558"/>
            <a:ext cx="4428998" cy="512350"/>
          </a:xfrm>
          <a:noFill/>
          <a:ln>
            <a:noFill/>
          </a:ln>
        </p:spPr>
        <p:txBody>
          <a:bodyPr spcFirstLastPara="1" wrap="square" lIns="91425" tIns="91425" rIns="91425" bIns="91425" anchor="b" anchorCtr="0">
            <a:noAutofit/>
          </a:bodyPr>
          <a:lstStyle/>
          <a:p>
            <a:r>
              <a:rPr lang="pt-BR" sz="2000" dirty="0" smtClean="0"/>
              <a:t>Estrutura de iniciação</a:t>
            </a:r>
            <a:endParaRPr lang="pt-BR" sz="2000" dirty="0"/>
          </a:p>
        </p:txBody>
      </p:sp>
      <p:sp>
        <p:nvSpPr>
          <p:cNvPr id="4" name="Espaço Reservado para Texto 3"/>
          <p:cNvSpPr>
            <a:spLocks noGrp="1"/>
          </p:cNvSpPr>
          <p:nvPr>
            <p:ph type="subTitle" idx="1"/>
          </p:nvPr>
        </p:nvSpPr>
        <p:spPr>
          <a:xfrm>
            <a:off x="1173874" y="2511908"/>
            <a:ext cx="4486146" cy="490400"/>
          </a:xfrm>
          <a:noFill/>
          <a:ln>
            <a:noFill/>
          </a:ln>
        </p:spPr>
        <p:txBody>
          <a:bodyPr spcFirstLastPara="1" wrap="square" lIns="91425" tIns="91425" rIns="91425" bIns="91425" anchor="t" anchorCtr="0">
            <a:noAutofit/>
          </a:bodyPr>
          <a:lstStyle/>
          <a:p>
            <a:pPr marL="0">
              <a:buSzPts val="1400"/>
            </a:pPr>
            <a:r>
              <a:rPr lang="pt-BR" sz="1600" dirty="0" smtClean="0"/>
              <a:t>Grau em que um líder é capaz de definir e estruturar o próprio papel e o de seus funcionários na busca do alcance dos objetivos</a:t>
            </a:r>
            <a:endParaRPr lang="pt-BR" sz="1600" dirty="0"/>
          </a:p>
        </p:txBody>
      </p:sp>
      <p:sp>
        <p:nvSpPr>
          <p:cNvPr id="7" name="Título 6"/>
          <p:cNvSpPr>
            <a:spLocks noGrp="1"/>
          </p:cNvSpPr>
          <p:nvPr>
            <p:ph type="ctrTitle" idx="4"/>
          </p:nvPr>
        </p:nvSpPr>
        <p:spPr>
          <a:xfrm>
            <a:off x="6703411" y="2116151"/>
            <a:ext cx="4944038" cy="439123"/>
          </a:xfrm>
        </p:spPr>
        <p:txBody>
          <a:bodyPr>
            <a:noAutofit/>
          </a:bodyPr>
          <a:lstStyle/>
          <a:p>
            <a:r>
              <a:rPr lang="pt-BR" sz="2000" dirty="0" smtClean="0"/>
              <a:t>Consideração</a:t>
            </a:r>
            <a:endParaRPr lang="pt-BR" sz="2000" dirty="0"/>
          </a:p>
        </p:txBody>
      </p:sp>
      <p:sp>
        <p:nvSpPr>
          <p:cNvPr id="8" name="Subtítulo 7"/>
          <p:cNvSpPr>
            <a:spLocks noGrp="1"/>
          </p:cNvSpPr>
          <p:nvPr>
            <p:ph type="subTitle" idx="5"/>
          </p:nvPr>
        </p:nvSpPr>
        <p:spPr>
          <a:xfrm>
            <a:off x="6648211" y="2628044"/>
            <a:ext cx="4977537" cy="490400"/>
          </a:xfrm>
          <a:noFill/>
          <a:ln>
            <a:noFill/>
          </a:ln>
        </p:spPr>
        <p:txBody>
          <a:bodyPr spcFirstLastPara="1" wrap="square" lIns="91425" tIns="91425" rIns="91425" bIns="91425" anchor="t" anchorCtr="0">
            <a:noAutofit/>
          </a:bodyPr>
          <a:lstStyle/>
          <a:p>
            <a:pPr marL="0">
              <a:buSzPts val="1400"/>
            </a:pPr>
            <a:r>
              <a:rPr lang="pt-BR" sz="1600" dirty="0" smtClean="0"/>
              <a:t>Grau em que um líder é capaz de manter relacionamentos de trabalho caracterizados por confiança mútua, respeito às ideias dos funcionários e cuidado com os sentimentos deles.</a:t>
            </a:r>
            <a:endParaRPr lang="pt-BR" sz="1600" dirty="0"/>
          </a:p>
        </p:txBody>
      </p:sp>
      <p:sp>
        <p:nvSpPr>
          <p:cNvPr id="11" name="Título 10"/>
          <p:cNvSpPr>
            <a:spLocks noGrp="1"/>
          </p:cNvSpPr>
          <p:nvPr>
            <p:ph type="ctrTitle" idx="8"/>
          </p:nvPr>
        </p:nvSpPr>
        <p:spPr>
          <a:xfrm>
            <a:off x="945583" y="4198007"/>
            <a:ext cx="5016100" cy="447489"/>
          </a:xfrm>
        </p:spPr>
        <p:txBody>
          <a:bodyPr>
            <a:noAutofit/>
          </a:bodyPr>
          <a:lstStyle/>
          <a:p>
            <a:r>
              <a:rPr lang="pt-BR" sz="2000" dirty="0" smtClean="0"/>
              <a:t>Líder orientado para pessoas</a:t>
            </a:r>
            <a:endParaRPr lang="pt-BR" sz="2000" dirty="0"/>
          </a:p>
        </p:txBody>
      </p:sp>
      <p:sp>
        <p:nvSpPr>
          <p:cNvPr id="12" name="Subtítulo 11"/>
          <p:cNvSpPr>
            <a:spLocks noGrp="1"/>
          </p:cNvSpPr>
          <p:nvPr>
            <p:ph type="subTitle" idx="9"/>
          </p:nvPr>
        </p:nvSpPr>
        <p:spPr>
          <a:xfrm>
            <a:off x="788584" y="4842604"/>
            <a:ext cx="5578661" cy="490400"/>
          </a:xfrm>
          <a:noFill/>
          <a:ln>
            <a:noFill/>
          </a:ln>
        </p:spPr>
        <p:txBody>
          <a:bodyPr spcFirstLastPara="1" wrap="square" lIns="91425" tIns="91425" rIns="91425" bIns="91425" anchor="t" anchorCtr="0">
            <a:noAutofit/>
          </a:bodyPr>
          <a:lstStyle/>
          <a:p>
            <a:pPr marL="0"/>
            <a:r>
              <a:rPr lang="pt-BR" sz="1600" dirty="0" smtClean="0"/>
              <a:t>Aquele que enfatiza as relações interpessoais; demonstra interesse pessoal pelas necessidades de seus funcionários e aceita as diferenças entre membros do grupo</a:t>
            </a:r>
            <a:endParaRPr lang="pt-BR" sz="1600" dirty="0"/>
          </a:p>
        </p:txBody>
      </p:sp>
      <p:sp>
        <p:nvSpPr>
          <p:cNvPr id="3" name="Título 2"/>
          <p:cNvSpPr>
            <a:spLocks noGrp="1"/>
          </p:cNvSpPr>
          <p:nvPr>
            <p:ph type="title" idx="15"/>
          </p:nvPr>
        </p:nvSpPr>
        <p:spPr/>
        <p:txBody>
          <a:bodyPr>
            <a:normAutofit fontScale="90000"/>
          </a:bodyPr>
          <a:lstStyle/>
          <a:p>
            <a:r>
              <a:rPr lang="pt-BR" dirty="0" smtClean="0"/>
              <a:t>Teorias comportamentais de liderança</a:t>
            </a:r>
            <a:endParaRPr lang="pt-BR" dirty="0"/>
          </a:p>
        </p:txBody>
      </p:sp>
      <p:sp>
        <p:nvSpPr>
          <p:cNvPr id="17" name="Título 10"/>
          <p:cNvSpPr>
            <a:spLocks noGrp="1"/>
          </p:cNvSpPr>
          <p:nvPr>
            <p:ph type="ctrTitle" idx="8"/>
          </p:nvPr>
        </p:nvSpPr>
        <p:spPr>
          <a:xfrm>
            <a:off x="7239402" y="4397105"/>
            <a:ext cx="3822198" cy="447489"/>
          </a:xfrm>
        </p:spPr>
        <p:txBody>
          <a:bodyPr>
            <a:noAutofit/>
          </a:bodyPr>
          <a:lstStyle/>
          <a:p>
            <a:r>
              <a:rPr lang="pt-BR" sz="2000" dirty="0" smtClean="0">
                <a:solidFill>
                  <a:schemeClr val="accent4">
                    <a:lumMod val="75000"/>
                  </a:schemeClr>
                </a:solidFill>
              </a:rPr>
              <a:t>Líder orientado para a produção</a:t>
            </a:r>
            <a:endParaRPr lang="pt-BR" sz="2000" dirty="0">
              <a:solidFill>
                <a:schemeClr val="accent4">
                  <a:lumMod val="75000"/>
                </a:schemeClr>
              </a:solidFill>
            </a:endParaRPr>
          </a:p>
        </p:txBody>
      </p:sp>
      <p:sp>
        <p:nvSpPr>
          <p:cNvPr id="18" name="Subtítulo 11"/>
          <p:cNvSpPr>
            <a:spLocks noGrp="1"/>
          </p:cNvSpPr>
          <p:nvPr>
            <p:ph type="subTitle" idx="9"/>
          </p:nvPr>
        </p:nvSpPr>
        <p:spPr>
          <a:xfrm>
            <a:off x="7027994" y="5087804"/>
            <a:ext cx="4457949" cy="490400"/>
          </a:xfrm>
          <a:noFill/>
          <a:ln>
            <a:noFill/>
          </a:ln>
        </p:spPr>
        <p:txBody>
          <a:bodyPr spcFirstLastPara="1" wrap="square" lIns="91425" tIns="91425" rIns="91425" bIns="91425" anchor="t" anchorCtr="0">
            <a:noAutofit/>
          </a:bodyPr>
          <a:lstStyle/>
          <a:p>
            <a:pPr marL="0"/>
            <a:r>
              <a:rPr lang="pt-BR" sz="1600" dirty="0" smtClean="0"/>
              <a:t>Aquele que enfatiza os aspectos técnicos e práticos do trabalho</a:t>
            </a:r>
            <a:endParaRPr lang="pt-BR" sz="1600" dirty="0"/>
          </a:p>
        </p:txBody>
      </p:sp>
      <p:sp>
        <p:nvSpPr>
          <p:cNvPr id="27" name="Subtítulo 7"/>
          <p:cNvSpPr>
            <a:spLocks noGrp="1"/>
          </p:cNvSpPr>
          <p:nvPr>
            <p:ph type="subTitle" idx="5"/>
          </p:nvPr>
        </p:nvSpPr>
        <p:spPr>
          <a:xfrm>
            <a:off x="788584" y="1235958"/>
            <a:ext cx="9674929" cy="490400"/>
          </a:xfrm>
          <a:noFill/>
          <a:ln>
            <a:noFill/>
          </a:ln>
        </p:spPr>
        <p:txBody>
          <a:bodyPr spcFirstLastPara="1" wrap="square" lIns="91425" tIns="91425" rIns="91425" bIns="91425" anchor="t" anchorCtr="0">
            <a:noAutofit/>
          </a:bodyPr>
          <a:lstStyle/>
          <a:p>
            <a:pPr marL="0">
              <a:buSzPts val="1400"/>
            </a:pPr>
            <a:r>
              <a:rPr lang="pt-BR" sz="1600" dirty="0" smtClean="0"/>
              <a:t>Teorias que propõe que comportamentos específicos diferenciam os líderes dos não líderes </a:t>
            </a:r>
            <a:endParaRPr lang="pt-BR" sz="1600" dirty="0"/>
          </a:p>
        </p:txBody>
      </p:sp>
    </p:spTree>
    <p:extLst>
      <p:ext uri="{BB962C8B-B14F-4D97-AF65-F5344CB8AC3E}">
        <p14:creationId xmlns:p14="http://schemas.microsoft.com/office/powerpoint/2010/main" val="31088789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Teorias Contingenciais</a:t>
            </a:r>
            <a:endParaRPr lang="pt-BR" dirty="0"/>
          </a:p>
        </p:txBody>
      </p:sp>
      <p:sp>
        <p:nvSpPr>
          <p:cNvPr id="14" name="Título 1"/>
          <p:cNvSpPr>
            <a:spLocks noGrp="1"/>
          </p:cNvSpPr>
          <p:nvPr>
            <p:ph type="ctrTitle"/>
          </p:nvPr>
        </p:nvSpPr>
        <p:spPr>
          <a:xfrm>
            <a:off x="804683" y="1682662"/>
            <a:ext cx="4254565" cy="512350"/>
          </a:xfrm>
          <a:noFill/>
          <a:ln>
            <a:noFill/>
          </a:ln>
        </p:spPr>
        <p:txBody>
          <a:bodyPr spcFirstLastPara="1" wrap="square" lIns="91425" tIns="91425" rIns="91425" bIns="91425" anchor="b" anchorCtr="0">
            <a:noAutofit/>
          </a:bodyPr>
          <a:lstStyle/>
          <a:p>
            <a:pPr algn="ctr"/>
            <a:r>
              <a:rPr lang="pt-BR" sz="2400" dirty="0" smtClean="0">
                <a:solidFill>
                  <a:srgbClr val="FF0000"/>
                </a:solidFill>
              </a:rPr>
              <a:t>Modelo de contingência de </a:t>
            </a:r>
            <a:r>
              <a:rPr lang="pt-BR" sz="2400" dirty="0" err="1" smtClean="0">
                <a:solidFill>
                  <a:srgbClr val="FF0000"/>
                </a:solidFill>
              </a:rPr>
              <a:t>Fiedler</a:t>
            </a:r>
            <a:endParaRPr lang="pt-BR" sz="2400" dirty="0">
              <a:solidFill>
                <a:srgbClr val="FF0000"/>
              </a:solidFill>
            </a:endParaRPr>
          </a:p>
        </p:txBody>
      </p:sp>
      <p:sp>
        <p:nvSpPr>
          <p:cNvPr id="15" name="Espaço Reservado para Texto 3"/>
          <p:cNvSpPr>
            <a:spLocks noGrp="1"/>
          </p:cNvSpPr>
          <p:nvPr>
            <p:ph type="subTitle" idx="1"/>
          </p:nvPr>
        </p:nvSpPr>
        <p:spPr>
          <a:xfrm>
            <a:off x="0" y="2259327"/>
            <a:ext cx="5863932"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Teoria que sustenta que os grupos eficazes dependem da adequação entre o estilo do líder na interação com os subordinados e o grau de controle e influência que a situação lhe proporciona</a:t>
            </a:r>
            <a:endParaRPr lang="pt-BR" sz="1800" b="1" dirty="0">
              <a:solidFill>
                <a:schemeClr val="bg2"/>
              </a:solidFill>
              <a:latin typeface="Gaegu"/>
              <a:ea typeface="Gaegu"/>
              <a:cs typeface="Gaegu"/>
              <a:sym typeface="Gaegu"/>
            </a:endParaRPr>
          </a:p>
        </p:txBody>
      </p:sp>
      <p:sp>
        <p:nvSpPr>
          <p:cNvPr id="16" name="Título 6"/>
          <p:cNvSpPr>
            <a:spLocks noGrp="1"/>
          </p:cNvSpPr>
          <p:nvPr>
            <p:ph type="ctrTitle" idx="4"/>
          </p:nvPr>
        </p:nvSpPr>
        <p:spPr>
          <a:xfrm>
            <a:off x="6213459" y="1499714"/>
            <a:ext cx="5313755" cy="439123"/>
          </a:xfrm>
        </p:spPr>
        <p:txBody>
          <a:bodyPr>
            <a:noAutofit/>
          </a:bodyPr>
          <a:lstStyle/>
          <a:p>
            <a:r>
              <a:rPr lang="pt-BR" sz="2400" b="1" dirty="0" smtClean="0">
                <a:solidFill>
                  <a:schemeClr val="accent5">
                    <a:lumMod val="40000"/>
                    <a:lumOff val="60000"/>
                  </a:schemeClr>
                </a:solidFill>
              </a:rPr>
              <a:t>Questionário do colega de quem menos gosto (LPC)</a:t>
            </a:r>
            <a:endParaRPr lang="pt-BR" sz="2400" b="1" dirty="0">
              <a:solidFill>
                <a:schemeClr val="accent5">
                  <a:lumMod val="40000"/>
                  <a:lumOff val="60000"/>
                </a:schemeClr>
              </a:solidFill>
            </a:endParaRPr>
          </a:p>
        </p:txBody>
      </p:sp>
      <p:sp>
        <p:nvSpPr>
          <p:cNvPr id="17" name="Subtítulo 7"/>
          <p:cNvSpPr>
            <a:spLocks noGrp="1"/>
          </p:cNvSpPr>
          <p:nvPr>
            <p:ph type="subTitle" idx="5"/>
          </p:nvPr>
        </p:nvSpPr>
        <p:spPr>
          <a:xfrm>
            <a:off x="6195457" y="2476330"/>
            <a:ext cx="5349760" cy="490400"/>
          </a:xfrm>
          <a:noFill/>
          <a:ln>
            <a:noFill/>
          </a:ln>
        </p:spPr>
        <p:txBody>
          <a:bodyPr spcFirstLastPara="1" wrap="square" lIns="91425" tIns="91425" rIns="91425" bIns="91425" anchor="t" anchorCtr="0">
            <a:noAutofit/>
          </a:bodyPr>
          <a:lstStyle/>
          <a:p>
            <a:pPr marL="0">
              <a:buSzPts val="1400"/>
            </a:pPr>
            <a:r>
              <a:rPr lang="pt-BR" sz="1800" dirty="0" smtClean="0">
                <a:solidFill>
                  <a:schemeClr val="bg2"/>
                </a:solidFill>
              </a:rPr>
              <a:t>Instrumento cujo propósito é avaliar se uma pessoa é orientada para os relacionamentos ou para a tarefa</a:t>
            </a:r>
            <a:endParaRPr lang="pt-BR" sz="1800" dirty="0">
              <a:solidFill>
                <a:schemeClr val="bg2"/>
              </a:solidFill>
            </a:endParaRPr>
          </a:p>
        </p:txBody>
      </p:sp>
      <p:sp>
        <p:nvSpPr>
          <p:cNvPr id="9" name="Título 10"/>
          <p:cNvSpPr>
            <a:spLocks noGrp="1"/>
          </p:cNvSpPr>
          <p:nvPr>
            <p:ph type="ctrTitle" idx="8"/>
          </p:nvPr>
        </p:nvSpPr>
        <p:spPr>
          <a:xfrm>
            <a:off x="670313" y="4287889"/>
            <a:ext cx="3186579" cy="447489"/>
          </a:xfrm>
        </p:spPr>
        <p:txBody>
          <a:bodyPr>
            <a:noAutofit/>
          </a:bodyPr>
          <a:lstStyle/>
          <a:p>
            <a:r>
              <a:rPr lang="pt-BR" sz="2000" dirty="0" smtClean="0"/>
              <a:t>Relação líder liderados</a:t>
            </a:r>
            <a:endParaRPr lang="pt-BR" sz="2000" dirty="0"/>
          </a:p>
        </p:txBody>
      </p:sp>
      <p:sp>
        <p:nvSpPr>
          <p:cNvPr id="10" name="Subtítulo 11"/>
          <p:cNvSpPr>
            <a:spLocks noGrp="1"/>
          </p:cNvSpPr>
          <p:nvPr>
            <p:ph type="subTitle" idx="9"/>
          </p:nvPr>
        </p:nvSpPr>
        <p:spPr>
          <a:xfrm>
            <a:off x="788584" y="4842604"/>
            <a:ext cx="2950039"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Grau de confiança, credibilidade e respeito que os membros do grupo têm por seu líder</a:t>
            </a:r>
            <a:endParaRPr lang="pt-BR" sz="1600" dirty="0">
              <a:solidFill>
                <a:schemeClr val="bg2"/>
              </a:solidFill>
            </a:endParaRPr>
          </a:p>
        </p:txBody>
      </p:sp>
      <p:sp>
        <p:nvSpPr>
          <p:cNvPr id="11" name="Título 10"/>
          <p:cNvSpPr>
            <a:spLocks noGrp="1"/>
          </p:cNvSpPr>
          <p:nvPr>
            <p:ph type="ctrTitle" idx="8"/>
          </p:nvPr>
        </p:nvSpPr>
        <p:spPr>
          <a:xfrm>
            <a:off x="4442144" y="4287888"/>
            <a:ext cx="2843575" cy="447489"/>
          </a:xfrm>
        </p:spPr>
        <p:txBody>
          <a:bodyPr>
            <a:noAutofit/>
          </a:bodyPr>
          <a:lstStyle/>
          <a:p>
            <a:r>
              <a:rPr lang="pt-BR" sz="2000" dirty="0" smtClean="0">
                <a:solidFill>
                  <a:schemeClr val="accent4">
                    <a:lumMod val="75000"/>
                  </a:schemeClr>
                </a:solidFill>
              </a:rPr>
              <a:t>Estrutura da tarefa</a:t>
            </a:r>
            <a:endParaRPr lang="pt-BR" sz="2000" dirty="0">
              <a:solidFill>
                <a:schemeClr val="accent4">
                  <a:lumMod val="75000"/>
                </a:schemeClr>
              </a:solidFill>
            </a:endParaRPr>
          </a:p>
        </p:txBody>
      </p:sp>
      <p:sp>
        <p:nvSpPr>
          <p:cNvPr id="12" name="Subtítulo 11"/>
          <p:cNvSpPr>
            <a:spLocks noGrp="1"/>
          </p:cNvSpPr>
          <p:nvPr>
            <p:ph type="subTitle" idx="9"/>
          </p:nvPr>
        </p:nvSpPr>
        <p:spPr>
          <a:xfrm>
            <a:off x="4409380" y="5010633"/>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Grau de estruturação e formalização dos procedimentos e das tarefas de trabalho</a:t>
            </a:r>
            <a:endParaRPr lang="pt-BR" sz="1600" dirty="0">
              <a:solidFill>
                <a:schemeClr val="bg2"/>
              </a:solidFill>
            </a:endParaRPr>
          </a:p>
        </p:txBody>
      </p:sp>
      <p:sp>
        <p:nvSpPr>
          <p:cNvPr id="13" name="Título 10"/>
          <p:cNvSpPr>
            <a:spLocks noGrp="1"/>
          </p:cNvSpPr>
          <p:nvPr>
            <p:ph type="ctrTitle" idx="8"/>
          </p:nvPr>
        </p:nvSpPr>
        <p:spPr>
          <a:xfrm>
            <a:off x="7983022" y="4287888"/>
            <a:ext cx="2843575" cy="447489"/>
          </a:xfrm>
        </p:spPr>
        <p:txBody>
          <a:bodyPr>
            <a:noAutofit/>
          </a:bodyPr>
          <a:lstStyle/>
          <a:p>
            <a:r>
              <a:rPr lang="pt-BR" sz="2000" dirty="0" smtClean="0">
                <a:solidFill>
                  <a:schemeClr val="accent4">
                    <a:lumMod val="75000"/>
                  </a:schemeClr>
                </a:solidFill>
              </a:rPr>
              <a:t>Poder de posição</a:t>
            </a:r>
            <a:endParaRPr lang="pt-BR" sz="2000" dirty="0">
              <a:solidFill>
                <a:schemeClr val="accent4">
                  <a:lumMod val="75000"/>
                </a:schemeClr>
              </a:solidFill>
            </a:endParaRPr>
          </a:p>
        </p:txBody>
      </p:sp>
      <p:sp>
        <p:nvSpPr>
          <p:cNvPr id="19" name="Subtítulo 11"/>
          <p:cNvSpPr>
            <a:spLocks noGrp="1"/>
          </p:cNvSpPr>
          <p:nvPr>
            <p:ph type="subTitle" idx="9"/>
          </p:nvPr>
        </p:nvSpPr>
        <p:spPr>
          <a:xfrm>
            <a:off x="7950258" y="5010633"/>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Grau de influência que um líder tem sobre as variáveis de poder, tais como poder de contratação, demissão, promoção e aumento salarial</a:t>
            </a:r>
            <a:endParaRPr lang="pt-BR" sz="1600" dirty="0">
              <a:solidFill>
                <a:schemeClr val="bg2"/>
              </a:solidFill>
            </a:endParaRPr>
          </a:p>
        </p:txBody>
      </p:sp>
    </p:spTree>
    <p:extLst>
      <p:ext uri="{BB962C8B-B14F-4D97-AF65-F5344CB8AC3E}">
        <p14:creationId xmlns:p14="http://schemas.microsoft.com/office/powerpoint/2010/main" val="96413589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flipH="1">
            <a:off x="843280" y="254473"/>
            <a:ext cx="9213847" cy="770400"/>
          </a:xfrm>
        </p:spPr>
        <p:txBody>
          <a:bodyPr>
            <a:normAutofit fontScale="90000"/>
          </a:bodyPr>
          <a:lstStyle/>
          <a:p>
            <a:r>
              <a:rPr lang="pt-BR" dirty="0" smtClean="0"/>
              <a:t>Descobertas do modelo de </a:t>
            </a:r>
            <a:r>
              <a:rPr lang="pt-BR" dirty="0" err="1"/>
              <a:t>F</a:t>
            </a:r>
            <a:r>
              <a:rPr lang="pt-BR" dirty="0" err="1" smtClean="0"/>
              <a:t>iedler</a:t>
            </a:r>
            <a:endParaRPr lang="pt-BR" dirty="0"/>
          </a:p>
        </p:txBody>
      </p:sp>
      <p:pic>
        <p:nvPicPr>
          <p:cNvPr id="3074" name="Picture 2" descr="Teoria Contingencial - A escala LPC – Rodrigo Renn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47" y="1279516"/>
            <a:ext cx="9520861" cy="513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64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5"/>
          <p:cNvSpPr>
            <a:spLocks noGrp="1"/>
          </p:cNvSpPr>
          <p:nvPr>
            <p:ph type="subTitle" idx="1"/>
          </p:nvPr>
        </p:nvSpPr>
        <p:spPr>
          <a:xfrm>
            <a:off x="3075423" y="1978013"/>
            <a:ext cx="3440000" cy="1437600"/>
          </a:xfrm>
        </p:spPr>
        <p:txBody>
          <a:bodyPr>
            <a:normAutofit fontScale="77500" lnSpcReduction="20000"/>
          </a:bodyPr>
          <a:lstStyle/>
          <a:p>
            <a:pPr marL="0" algn="just"/>
            <a:r>
              <a:rPr lang="pt-BR" dirty="0" smtClean="0"/>
              <a:t>Diferenças em características facilmente identificáveis, como idade, gênero, etnia, religião, deficiência que não refletem como as pessoas pensam ou sentem, mas podem ativar certos estereótipos</a:t>
            </a:r>
            <a:endParaRPr lang="pt-BR" dirty="0"/>
          </a:p>
        </p:txBody>
      </p:sp>
      <p:sp>
        <p:nvSpPr>
          <p:cNvPr id="8" name="Subtítulo 7"/>
          <p:cNvSpPr>
            <a:spLocks noGrp="1"/>
          </p:cNvSpPr>
          <p:nvPr>
            <p:ph type="subTitle" idx="3"/>
          </p:nvPr>
        </p:nvSpPr>
        <p:spPr>
          <a:xfrm>
            <a:off x="3075423" y="3658287"/>
            <a:ext cx="3440000" cy="1437600"/>
          </a:xfrm>
          <a:noFill/>
          <a:ln>
            <a:noFill/>
          </a:ln>
        </p:spPr>
        <p:txBody>
          <a:bodyPr spcFirstLastPara="1" wrap="square" lIns="91425" tIns="91425" rIns="91425" bIns="91425" anchor="b" anchorCtr="0">
            <a:normAutofit fontScale="77500" lnSpcReduction="20000"/>
          </a:bodyPr>
          <a:lstStyle/>
          <a:p>
            <a:pPr marL="0" algn="just"/>
            <a:r>
              <a:rPr lang="pt-BR" dirty="0"/>
              <a:t>Diferenças de valores, personalidades e preferências de trabalho que se tornam progressivamente mais importante por determinar similaridades à medida que as pessoas vão conhecendo umas às outras</a:t>
            </a:r>
          </a:p>
        </p:txBody>
      </p:sp>
      <p:sp>
        <p:nvSpPr>
          <p:cNvPr id="9" name="Título 8"/>
          <p:cNvSpPr>
            <a:spLocks noGrp="1"/>
          </p:cNvSpPr>
          <p:nvPr>
            <p:ph type="title" idx="4"/>
          </p:nvPr>
        </p:nvSpPr>
        <p:spPr/>
        <p:txBody>
          <a:bodyPr>
            <a:normAutofit fontScale="90000"/>
          </a:bodyPr>
          <a:lstStyle/>
          <a:p>
            <a:r>
              <a:rPr lang="pt-BR" dirty="0" smtClean="0"/>
              <a:t>Conceituando diversidade</a:t>
            </a:r>
            <a:endParaRPr lang="pt-BR" dirty="0"/>
          </a:p>
        </p:txBody>
      </p:sp>
      <p:pic>
        <p:nvPicPr>
          <p:cNvPr id="2050" name="Picture 2" descr="Iceberg - ícones de natureza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083" y="1815757"/>
            <a:ext cx="4141405" cy="414140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3075423" y="3477260"/>
            <a:ext cx="3726697" cy="119380"/>
          </a:xfrm>
          <a:prstGeom prst="rect">
            <a:avLst/>
          </a:prstGeom>
          <a:solidFill>
            <a:srgbClr val="3C9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6802120" y="3477260"/>
            <a:ext cx="3726697" cy="119380"/>
          </a:xfrm>
          <a:prstGeom prst="rect">
            <a:avLst/>
          </a:prstGeom>
          <a:solidFill>
            <a:srgbClr val="3C9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289577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idx="6"/>
          </p:nvPr>
        </p:nvSpPr>
        <p:spPr/>
        <p:txBody>
          <a:bodyPr>
            <a:normAutofit fontScale="90000"/>
          </a:bodyPr>
          <a:lstStyle/>
          <a:p>
            <a:r>
              <a:rPr lang="pt-BR" dirty="0" smtClean="0"/>
              <a:t>Outras teorias contingenciais</a:t>
            </a:r>
            <a:endParaRPr lang="pt-BR" dirty="0"/>
          </a:p>
        </p:txBody>
      </p:sp>
      <p:sp>
        <p:nvSpPr>
          <p:cNvPr id="9" name="Título 10"/>
          <p:cNvSpPr txBox="1">
            <a:spLocks/>
          </p:cNvSpPr>
          <p:nvPr/>
        </p:nvSpPr>
        <p:spPr>
          <a:xfrm>
            <a:off x="538464" y="3065298"/>
            <a:ext cx="3380827" cy="447489"/>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kern="0" dirty="0" smtClean="0">
                <a:solidFill>
                  <a:schemeClr val="accent1">
                    <a:lumMod val="60000"/>
                    <a:lumOff val="40000"/>
                  </a:schemeClr>
                </a:solidFill>
              </a:rPr>
              <a:t>Teoria da liderança situacional (TLS)</a:t>
            </a:r>
            <a:endParaRPr lang="pt-BR" sz="2000" kern="0" dirty="0">
              <a:solidFill>
                <a:schemeClr val="accent1">
                  <a:lumMod val="60000"/>
                  <a:lumOff val="40000"/>
                </a:schemeClr>
              </a:solidFill>
            </a:endParaRPr>
          </a:p>
        </p:txBody>
      </p:sp>
      <p:sp>
        <p:nvSpPr>
          <p:cNvPr id="10" name="Subtítulo 11"/>
          <p:cNvSpPr txBox="1">
            <a:spLocks/>
          </p:cNvSpPr>
          <p:nvPr/>
        </p:nvSpPr>
        <p:spPr>
          <a:xfrm>
            <a:off x="105674" y="3822303"/>
            <a:ext cx="3813617" cy="49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1600" kern="0" dirty="0" smtClean="0">
                <a:solidFill>
                  <a:schemeClr val="bg2"/>
                </a:solidFill>
              </a:rPr>
              <a:t>A liderança bem sucedida é adquirida por meio da escolha do estilo de liderança correto dependendo do nível de prontidão dos liderados.</a:t>
            </a:r>
            <a:endParaRPr lang="pt-BR" sz="1600" kern="0" dirty="0">
              <a:solidFill>
                <a:schemeClr val="bg2"/>
              </a:solidFill>
            </a:endParaRPr>
          </a:p>
        </p:txBody>
      </p:sp>
      <p:sp>
        <p:nvSpPr>
          <p:cNvPr id="11" name="Título 10"/>
          <p:cNvSpPr txBox="1">
            <a:spLocks/>
          </p:cNvSpPr>
          <p:nvPr/>
        </p:nvSpPr>
        <p:spPr>
          <a:xfrm>
            <a:off x="4306313" y="3108184"/>
            <a:ext cx="3013947" cy="447489"/>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kern="0" dirty="0" smtClean="0">
                <a:solidFill>
                  <a:schemeClr val="accent4">
                    <a:lumMod val="75000"/>
                  </a:schemeClr>
                </a:solidFill>
              </a:rPr>
              <a:t>Teoria do caminho-meta</a:t>
            </a:r>
            <a:endParaRPr lang="pt-BR" sz="2000" kern="0" dirty="0">
              <a:solidFill>
                <a:schemeClr val="accent4">
                  <a:lumMod val="75000"/>
                </a:schemeClr>
              </a:solidFill>
            </a:endParaRPr>
          </a:p>
        </p:txBody>
      </p:sp>
      <p:sp>
        <p:nvSpPr>
          <p:cNvPr id="12" name="Subtítulo 11"/>
          <p:cNvSpPr txBox="1">
            <a:spLocks/>
          </p:cNvSpPr>
          <p:nvPr/>
        </p:nvSpPr>
        <p:spPr>
          <a:xfrm>
            <a:off x="3919292" y="3822303"/>
            <a:ext cx="4321884" cy="49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1600" kern="0" dirty="0" smtClean="0">
                <a:solidFill>
                  <a:schemeClr val="bg2"/>
                </a:solidFill>
              </a:rPr>
              <a:t>Teoria que sustenta que é função do líder ajudar os subordinados no alcance de suas metas, fornecendo orientação e apoio necessários para assegurar que tais metas sejam compatíveis com os objetivos da organização</a:t>
            </a:r>
            <a:endParaRPr lang="pt-BR" sz="1600" kern="0" dirty="0">
              <a:solidFill>
                <a:schemeClr val="bg2"/>
              </a:solidFill>
            </a:endParaRPr>
          </a:p>
        </p:txBody>
      </p:sp>
      <p:sp>
        <p:nvSpPr>
          <p:cNvPr id="19" name="Título 10"/>
          <p:cNvSpPr txBox="1">
            <a:spLocks/>
          </p:cNvSpPr>
          <p:nvPr/>
        </p:nvSpPr>
        <p:spPr>
          <a:xfrm>
            <a:off x="8116459" y="3065298"/>
            <a:ext cx="3800729" cy="447489"/>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kern="0" dirty="0" smtClean="0">
                <a:solidFill>
                  <a:schemeClr val="accent6">
                    <a:lumMod val="75000"/>
                  </a:schemeClr>
                </a:solidFill>
              </a:rPr>
              <a:t>Teoria de participação da liderança</a:t>
            </a:r>
            <a:endParaRPr lang="pt-BR" sz="2000" kern="0" dirty="0">
              <a:solidFill>
                <a:schemeClr val="accent6">
                  <a:lumMod val="75000"/>
                </a:schemeClr>
              </a:solidFill>
            </a:endParaRPr>
          </a:p>
        </p:txBody>
      </p:sp>
      <p:sp>
        <p:nvSpPr>
          <p:cNvPr id="20" name="Subtítulo 11"/>
          <p:cNvSpPr txBox="1">
            <a:spLocks/>
          </p:cNvSpPr>
          <p:nvPr/>
        </p:nvSpPr>
        <p:spPr>
          <a:xfrm>
            <a:off x="8152000" y="3822303"/>
            <a:ext cx="3729645" cy="49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1600" kern="0" dirty="0" smtClean="0">
                <a:solidFill>
                  <a:schemeClr val="bg2"/>
                </a:solidFill>
              </a:rPr>
              <a:t>Teoria que oferece uma sequencia de regras que devem ser seguidas para a determinação da forma e do volume de participação dos liderados no processo decisório de acordo com diferentes situações</a:t>
            </a:r>
            <a:endParaRPr lang="pt-BR" sz="1600" kern="0" dirty="0">
              <a:solidFill>
                <a:schemeClr val="bg2"/>
              </a:solidFill>
            </a:endParaRPr>
          </a:p>
        </p:txBody>
      </p:sp>
    </p:spTree>
    <p:extLst>
      <p:ext uri="{BB962C8B-B14F-4D97-AF65-F5344CB8AC3E}">
        <p14:creationId xmlns:p14="http://schemas.microsoft.com/office/powerpoint/2010/main" val="56878686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ctrTitle"/>
          </p:nvPr>
        </p:nvSpPr>
        <p:spPr>
          <a:xfrm flipH="1">
            <a:off x="2265754" y="1013773"/>
            <a:ext cx="8325081" cy="770400"/>
          </a:xfrm>
        </p:spPr>
        <p:txBody>
          <a:bodyPr>
            <a:normAutofit fontScale="90000"/>
          </a:bodyPr>
          <a:lstStyle/>
          <a:p>
            <a:r>
              <a:rPr lang="pt-BR" dirty="0" smtClean="0"/>
              <a:t>Teoria da troca entre líder e liderado (LMX)</a:t>
            </a:r>
            <a:endParaRPr lang="pt-BR" dirty="0"/>
          </a:p>
        </p:txBody>
      </p:sp>
      <p:sp>
        <p:nvSpPr>
          <p:cNvPr id="12" name="Subtítulo 11"/>
          <p:cNvSpPr>
            <a:spLocks noGrp="1"/>
          </p:cNvSpPr>
          <p:nvPr>
            <p:ph type="subTitle" idx="1"/>
          </p:nvPr>
        </p:nvSpPr>
        <p:spPr>
          <a:xfrm flipH="1">
            <a:off x="3915356" y="1784173"/>
            <a:ext cx="6675479" cy="1476800"/>
          </a:xfrm>
        </p:spPr>
        <p:txBody>
          <a:bodyPr>
            <a:normAutofit/>
          </a:bodyPr>
          <a:lstStyle/>
          <a:p>
            <a:r>
              <a:rPr lang="pt-BR" dirty="0" smtClean="0"/>
              <a:t>Teoria que propõe que os líderes criam grupos ‘de dentro’ e ‘de fora’, e os liderados do grupo ‘ de dentro’ recebem avaliações de desempenho melhores, apresentam rotatividade menor e maior satisfação com o trabalho.</a:t>
            </a:r>
            <a:endParaRPr lang="pt-BR" dirty="0"/>
          </a:p>
        </p:txBody>
      </p:sp>
      <p:pic>
        <p:nvPicPr>
          <p:cNvPr id="4098" name="Picture 2" descr="Teoria da troca entre líder e liderado – LMX: um caso real | Liderança: o  Caminho do Sucesso"/>
          <p:cNvPicPr>
            <a:picLocks noChangeAspect="1" noChangeArrowheads="1"/>
          </p:cNvPicPr>
          <p:nvPr/>
        </p:nvPicPr>
        <p:blipFill rotWithShape="1">
          <a:blip r:embed="rId2">
            <a:extLst>
              <a:ext uri="{28A0092B-C50C-407E-A947-70E740481C1C}">
                <a14:useLocalDpi xmlns:a14="http://schemas.microsoft.com/office/drawing/2010/main" val="0"/>
              </a:ext>
            </a:extLst>
          </a:blip>
          <a:srcRect l="2906" t="19283" r="4739" b="14323"/>
          <a:stretch/>
        </p:blipFill>
        <p:spPr bwMode="auto">
          <a:xfrm>
            <a:off x="5776073" y="3183826"/>
            <a:ext cx="6041985" cy="33011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gente não gosta de ficar puxando saco de professor não&quot; Eu e o meu amigo  quando estamos precisando de ponto: - iFunny Braz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85" y="2554573"/>
            <a:ext cx="4301095" cy="413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4670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Liderança carismática</a:t>
            </a:r>
            <a:endParaRPr lang="pt-BR" dirty="0"/>
          </a:p>
        </p:txBody>
      </p:sp>
      <p:sp>
        <p:nvSpPr>
          <p:cNvPr id="15" name="Espaço Reservado para Texto 3"/>
          <p:cNvSpPr>
            <a:spLocks noGrp="1"/>
          </p:cNvSpPr>
          <p:nvPr>
            <p:ph type="subTitle" idx="1"/>
          </p:nvPr>
        </p:nvSpPr>
        <p:spPr>
          <a:xfrm>
            <a:off x="831200" y="1464193"/>
            <a:ext cx="10069975" cy="490400"/>
          </a:xfrm>
          <a:noFill/>
          <a:ln>
            <a:noFill/>
          </a:ln>
        </p:spPr>
        <p:txBody>
          <a:bodyPr spcFirstLastPara="1" wrap="square" lIns="91425" tIns="91425" rIns="91425" bIns="91425" anchor="t" anchorCtr="0">
            <a:noAutofit/>
          </a:bodyPr>
          <a:lstStyle/>
          <a:p>
            <a:pPr marL="0" algn="l">
              <a:buSzPts val="1400"/>
              <a:buFont typeface="Gaegu"/>
            </a:pPr>
            <a:r>
              <a:rPr lang="pt-BR" sz="1800" b="1" dirty="0" smtClean="0">
                <a:solidFill>
                  <a:schemeClr val="bg2"/>
                </a:solidFill>
                <a:latin typeface="Gaegu"/>
                <a:ea typeface="Gaegu"/>
                <a:cs typeface="Gaegu"/>
                <a:sym typeface="Gaegu"/>
              </a:rPr>
              <a:t>Teoria que defende que os seguidores atribuem capacidades heroicas u extraordinárias a seus líderes quando observam determinados comportamentos</a:t>
            </a:r>
            <a:endParaRPr lang="pt-BR" sz="1800" b="1" dirty="0">
              <a:solidFill>
                <a:schemeClr val="bg2"/>
              </a:solidFill>
              <a:latin typeface="Gaegu"/>
              <a:ea typeface="Gaegu"/>
              <a:cs typeface="Gaegu"/>
              <a:sym typeface="Gaegu"/>
            </a:endParaRPr>
          </a:p>
        </p:txBody>
      </p:sp>
      <p:sp>
        <p:nvSpPr>
          <p:cNvPr id="10" name="Subtítulo 11"/>
          <p:cNvSpPr>
            <a:spLocks noGrp="1"/>
          </p:cNvSpPr>
          <p:nvPr>
            <p:ph type="subTitle" idx="9"/>
          </p:nvPr>
        </p:nvSpPr>
        <p:spPr>
          <a:xfrm>
            <a:off x="831200" y="2444513"/>
            <a:ext cx="8972557" cy="490400"/>
          </a:xfrm>
          <a:noFill/>
          <a:ln>
            <a:noFill/>
          </a:ln>
        </p:spPr>
        <p:txBody>
          <a:bodyPr spcFirstLastPara="1" wrap="square" lIns="91425" tIns="91425" rIns="91425" bIns="91425" anchor="t" anchorCtr="0">
            <a:noAutofit/>
          </a:bodyPr>
          <a:lstStyle/>
          <a:p>
            <a:pPr marL="0" algn="l"/>
            <a:r>
              <a:rPr lang="pt-BR" sz="1600" dirty="0" smtClean="0">
                <a:solidFill>
                  <a:schemeClr val="bg2"/>
                </a:solidFill>
              </a:rPr>
              <a:t>Características chave: </a:t>
            </a:r>
            <a:r>
              <a:rPr lang="pt-BR" sz="1600" b="0" dirty="0" smtClean="0">
                <a:solidFill>
                  <a:schemeClr val="bg2"/>
                </a:solidFill>
              </a:rPr>
              <a:t>Visão e articulação, risco pessoal, sensibilidade a necessidade dos liderados, comportamentos não convencionais.</a:t>
            </a:r>
          </a:p>
          <a:p>
            <a:pPr marL="0" algn="l"/>
            <a:r>
              <a:rPr lang="pt-BR" sz="1600" dirty="0" smtClean="0">
                <a:solidFill>
                  <a:schemeClr val="bg2"/>
                </a:solidFill>
              </a:rPr>
              <a:t>Depende da situação:</a:t>
            </a:r>
            <a:r>
              <a:rPr lang="pt-BR" sz="1600" b="0" dirty="0" smtClean="0">
                <a:solidFill>
                  <a:schemeClr val="bg2"/>
                </a:solidFill>
              </a:rPr>
              <a:t> estresse, risco de vida, crise e posição do líder influenciam</a:t>
            </a:r>
          </a:p>
          <a:p>
            <a:pPr marL="0" algn="l"/>
            <a:r>
              <a:rPr lang="pt-BR" sz="1600" dirty="0" smtClean="0">
                <a:solidFill>
                  <a:schemeClr val="bg2"/>
                </a:solidFill>
              </a:rPr>
              <a:t>O lado sombrio: </a:t>
            </a:r>
            <a:r>
              <a:rPr lang="pt-BR" sz="1600" b="0" dirty="0" smtClean="0">
                <a:solidFill>
                  <a:schemeClr val="bg2"/>
                </a:solidFill>
              </a:rPr>
              <a:t>Nem todo líder carismático age da maneira mais ética e responsável.</a:t>
            </a:r>
            <a:endParaRPr lang="pt-BR" sz="1600" dirty="0">
              <a:solidFill>
                <a:schemeClr val="bg2"/>
              </a:solidFill>
            </a:endParaRPr>
          </a:p>
        </p:txBody>
      </p:sp>
      <p:pic>
        <p:nvPicPr>
          <p:cNvPr id="5124" name="Picture 4" descr="5 Características de um Líder Carismatico – Paulo Roberto de As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809" y="3583347"/>
            <a:ext cx="5192226" cy="328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2033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idx="6"/>
          </p:nvPr>
        </p:nvSpPr>
        <p:spPr/>
        <p:txBody>
          <a:bodyPr>
            <a:normAutofit fontScale="90000"/>
          </a:bodyPr>
          <a:lstStyle/>
          <a:p>
            <a:r>
              <a:rPr lang="pt-BR" dirty="0" smtClean="0"/>
              <a:t>Liderança transformacional</a:t>
            </a:r>
            <a:endParaRPr lang="pt-BR" dirty="0"/>
          </a:p>
        </p:txBody>
      </p:sp>
      <p:sp>
        <p:nvSpPr>
          <p:cNvPr id="9" name="Título 10"/>
          <p:cNvSpPr txBox="1">
            <a:spLocks/>
          </p:cNvSpPr>
          <p:nvPr/>
        </p:nvSpPr>
        <p:spPr>
          <a:xfrm>
            <a:off x="1394991" y="1592644"/>
            <a:ext cx="3380827" cy="447489"/>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kern="0" dirty="0" smtClean="0">
                <a:solidFill>
                  <a:schemeClr val="accent1">
                    <a:lumMod val="60000"/>
                    <a:lumOff val="40000"/>
                  </a:schemeClr>
                </a:solidFill>
              </a:rPr>
              <a:t>Líderes transacionais</a:t>
            </a:r>
            <a:endParaRPr lang="pt-BR" sz="2000" kern="0" dirty="0">
              <a:solidFill>
                <a:schemeClr val="accent1">
                  <a:lumMod val="60000"/>
                  <a:lumOff val="40000"/>
                </a:schemeClr>
              </a:solidFill>
            </a:endParaRPr>
          </a:p>
        </p:txBody>
      </p:sp>
      <p:sp>
        <p:nvSpPr>
          <p:cNvPr id="10" name="Subtítulo 11"/>
          <p:cNvSpPr txBox="1">
            <a:spLocks/>
          </p:cNvSpPr>
          <p:nvPr/>
        </p:nvSpPr>
        <p:spPr>
          <a:xfrm>
            <a:off x="962201" y="2349649"/>
            <a:ext cx="3813617" cy="49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1600" kern="0" dirty="0" smtClean="0">
                <a:solidFill>
                  <a:schemeClr val="bg2"/>
                </a:solidFill>
              </a:rPr>
              <a:t>Conduzem ou motivam seus seguidores em direção à metas estabelecidas por meio do esclarecimento das funções e das exigências das tarefas</a:t>
            </a:r>
            <a:endParaRPr lang="pt-BR" sz="1600" kern="0" dirty="0">
              <a:solidFill>
                <a:schemeClr val="bg2"/>
              </a:solidFill>
            </a:endParaRPr>
          </a:p>
        </p:txBody>
      </p:sp>
      <p:sp>
        <p:nvSpPr>
          <p:cNvPr id="11" name="Título 10"/>
          <p:cNvSpPr txBox="1">
            <a:spLocks/>
          </p:cNvSpPr>
          <p:nvPr/>
        </p:nvSpPr>
        <p:spPr>
          <a:xfrm>
            <a:off x="7568158" y="1545100"/>
            <a:ext cx="3013947" cy="447489"/>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2000" kern="0" dirty="0" smtClean="0">
                <a:solidFill>
                  <a:schemeClr val="accent4">
                    <a:lumMod val="75000"/>
                  </a:schemeClr>
                </a:solidFill>
              </a:rPr>
              <a:t>Lideres transformacionais</a:t>
            </a:r>
            <a:endParaRPr lang="pt-BR" sz="2000" kern="0" dirty="0">
              <a:solidFill>
                <a:schemeClr val="accent4">
                  <a:lumMod val="75000"/>
                </a:schemeClr>
              </a:solidFill>
            </a:endParaRPr>
          </a:p>
        </p:txBody>
      </p:sp>
      <p:sp>
        <p:nvSpPr>
          <p:cNvPr id="12" name="Subtítulo 11"/>
          <p:cNvSpPr txBox="1">
            <a:spLocks/>
          </p:cNvSpPr>
          <p:nvPr/>
        </p:nvSpPr>
        <p:spPr>
          <a:xfrm>
            <a:off x="7181137" y="2259219"/>
            <a:ext cx="4321884" cy="49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1600" kern="0" dirty="0" smtClean="0">
                <a:solidFill>
                  <a:schemeClr val="bg2"/>
                </a:solidFill>
              </a:rPr>
              <a:t>Inspira seus seguidores a transcenderem os próprios interesses e que são capazes de causar um impacto profundo e extraordinário em seus liderados.</a:t>
            </a:r>
            <a:endParaRPr lang="pt-BR" sz="1600" kern="0" dirty="0">
              <a:solidFill>
                <a:schemeClr val="bg2"/>
              </a:solidFill>
            </a:endParaRPr>
          </a:p>
        </p:txBody>
      </p:sp>
      <p:pic>
        <p:nvPicPr>
          <p:cNvPr id="2" name="Imagem 1"/>
          <p:cNvPicPr>
            <a:picLocks noChangeAspect="1"/>
          </p:cNvPicPr>
          <p:nvPr/>
        </p:nvPicPr>
        <p:blipFill rotWithShape="1">
          <a:blip r:embed="rId2"/>
          <a:srcRect r="6781" b="53245"/>
          <a:stretch/>
        </p:blipFill>
        <p:spPr>
          <a:xfrm>
            <a:off x="428264" y="3960053"/>
            <a:ext cx="5509550" cy="2000910"/>
          </a:xfrm>
          <a:prstGeom prst="rect">
            <a:avLst/>
          </a:prstGeom>
        </p:spPr>
      </p:pic>
      <p:pic>
        <p:nvPicPr>
          <p:cNvPr id="3" name="Imagem 2"/>
          <p:cNvPicPr>
            <a:picLocks noChangeAspect="1"/>
          </p:cNvPicPr>
          <p:nvPr/>
        </p:nvPicPr>
        <p:blipFill rotWithShape="1">
          <a:blip r:embed="rId2"/>
          <a:srcRect t="45695"/>
          <a:stretch/>
        </p:blipFill>
        <p:spPr>
          <a:xfrm>
            <a:off x="6204030" y="3832731"/>
            <a:ext cx="5742204" cy="2257897"/>
          </a:xfrm>
          <a:prstGeom prst="rect">
            <a:avLst/>
          </a:prstGeom>
        </p:spPr>
      </p:pic>
    </p:spTree>
    <p:extLst>
      <p:ext uri="{BB962C8B-B14F-4D97-AF65-F5344CB8AC3E}">
        <p14:creationId xmlns:p14="http://schemas.microsoft.com/office/powerpoint/2010/main" val="374997625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90274" y="1999558"/>
            <a:ext cx="4428998" cy="512350"/>
          </a:xfrm>
          <a:noFill/>
          <a:ln>
            <a:noFill/>
          </a:ln>
        </p:spPr>
        <p:txBody>
          <a:bodyPr spcFirstLastPara="1" wrap="square" lIns="91425" tIns="91425" rIns="91425" bIns="91425" anchor="b" anchorCtr="0">
            <a:noAutofit/>
          </a:bodyPr>
          <a:lstStyle/>
          <a:p>
            <a:r>
              <a:rPr lang="pt-BR" sz="2000" dirty="0" smtClean="0"/>
              <a:t>Líder autêntico</a:t>
            </a:r>
            <a:endParaRPr lang="pt-BR" sz="2000" dirty="0"/>
          </a:p>
        </p:txBody>
      </p:sp>
      <p:sp>
        <p:nvSpPr>
          <p:cNvPr id="4" name="Espaço Reservado para Texto 3"/>
          <p:cNvSpPr>
            <a:spLocks noGrp="1"/>
          </p:cNvSpPr>
          <p:nvPr>
            <p:ph type="subTitle" idx="1"/>
          </p:nvPr>
        </p:nvSpPr>
        <p:spPr>
          <a:xfrm>
            <a:off x="1173874" y="2511908"/>
            <a:ext cx="4486146" cy="490400"/>
          </a:xfrm>
          <a:noFill/>
          <a:ln>
            <a:noFill/>
          </a:ln>
        </p:spPr>
        <p:txBody>
          <a:bodyPr spcFirstLastPara="1" wrap="square" lIns="91425" tIns="91425" rIns="91425" bIns="91425" anchor="t" anchorCtr="0">
            <a:noAutofit/>
          </a:bodyPr>
          <a:lstStyle/>
          <a:p>
            <a:pPr marL="0">
              <a:buSzPts val="1400"/>
            </a:pPr>
            <a:r>
              <a:rPr lang="pt-BR" sz="1600" dirty="0" smtClean="0"/>
              <a:t>Líderes que sabem quem são, no que acreditam e que valorizam e agem conforme seus valores e crenças, de forma aberta e honesta.</a:t>
            </a:r>
            <a:endParaRPr lang="pt-BR" sz="1600" dirty="0"/>
          </a:p>
        </p:txBody>
      </p:sp>
      <p:sp>
        <p:nvSpPr>
          <p:cNvPr id="7" name="Título 6"/>
          <p:cNvSpPr>
            <a:spLocks noGrp="1"/>
          </p:cNvSpPr>
          <p:nvPr>
            <p:ph type="ctrTitle" idx="4"/>
          </p:nvPr>
        </p:nvSpPr>
        <p:spPr>
          <a:xfrm>
            <a:off x="6703411" y="2116151"/>
            <a:ext cx="4944038" cy="439123"/>
          </a:xfrm>
        </p:spPr>
        <p:txBody>
          <a:bodyPr>
            <a:noAutofit/>
          </a:bodyPr>
          <a:lstStyle/>
          <a:p>
            <a:r>
              <a:rPr lang="pt-BR" sz="2000" dirty="0" smtClean="0"/>
              <a:t>Liderança carismática e </a:t>
            </a:r>
            <a:r>
              <a:rPr lang="pt-BR" sz="2000" dirty="0" err="1" smtClean="0"/>
              <a:t>scializada</a:t>
            </a:r>
            <a:endParaRPr lang="pt-BR" sz="2000" dirty="0"/>
          </a:p>
        </p:txBody>
      </p:sp>
      <p:sp>
        <p:nvSpPr>
          <p:cNvPr id="8" name="Subtítulo 7"/>
          <p:cNvSpPr>
            <a:spLocks noGrp="1"/>
          </p:cNvSpPr>
          <p:nvPr>
            <p:ph type="subTitle" idx="5"/>
          </p:nvPr>
        </p:nvSpPr>
        <p:spPr>
          <a:xfrm>
            <a:off x="6648211" y="2628044"/>
            <a:ext cx="4977537" cy="490400"/>
          </a:xfrm>
          <a:noFill/>
          <a:ln>
            <a:noFill/>
          </a:ln>
        </p:spPr>
        <p:txBody>
          <a:bodyPr spcFirstLastPara="1" wrap="square" lIns="91425" tIns="91425" rIns="91425" bIns="91425" anchor="t" anchorCtr="0">
            <a:noAutofit/>
          </a:bodyPr>
          <a:lstStyle/>
          <a:p>
            <a:pPr marL="0">
              <a:buSzPts val="1400"/>
            </a:pPr>
            <a:r>
              <a:rPr lang="pt-BR" sz="1600" dirty="0" smtClean="0"/>
              <a:t>.</a:t>
            </a:r>
            <a:endParaRPr lang="pt-BR" sz="1600" dirty="0"/>
          </a:p>
        </p:txBody>
      </p:sp>
      <p:sp>
        <p:nvSpPr>
          <p:cNvPr id="11" name="Título 10"/>
          <p:cNvSpPr>
            <a:spLocks noGrp="1"/>
          </p:cNvSpPr>
          <p:nvPr>
            <p:ph type="ctrTitle" idx="8"/>
          </p:nvPr>
        </p:nvSpPr>
        <p:spPr>
          <a:xfrm>
            <a:off x="945583" y="4198007"/>
            <a:ext cx="5016100" cy="447489"/>
          </a:xfrm>
        </p:spPr>
        <p:txBody>
          <a:bodyPr>
            <a:noAutofit/>
          </a:bodyPr>
          <a:lstStyle/>
          <a:p>
            <a:r>
              <a:rPr lang="pt-BR" sz="2000" dirty="0" smtClean="0"/>
              <a:t>Ética e liderança</a:t>
            </a:r>
            <a:endParaRPr lang="pt-BR" sz="2000" dirty="0"/>
          </a:p>
        </p:txBody>
      </p:sp>
      <p:sp>
        <p:nvSpPr>
          <p:cNvPr id="12" name="Subtítulo 11"/>
          <p:cNvSpPr>
            <a:spLocks noGrp="1"/>
          </p:cNvSpPr>
          <p:nvPr>
            <p:ph type="subTitle" idx="9"/>
          </p:nvPr>
        </p:nvSpPr>
        <p:spPr>
          <a:xfrm>
            <a:off x="788584" y="4842604"/>
            <a:ext cx="5578661" cy="490400"/>
          </a:xfrm>
          <a:noFill/>
          <a:ln>
            <a:noFill/>
          </a:ln>
        </p:spPr>
        <p:txBody>
          <a:bodyPr spcFirstLastPara="1" wrap="square" lIns="91425" tIns="91425" rIns="91425" bIns="91425" anchor="t" anchorCtr="0">
            <a:noAutofit/>
          </a:bodyPr>
          <a:lstStyle/>
          <a:p>
            <a:pPr marL="0"/>
            <a:endParaRPr lang="pt-BR" sz="1600" dirty="0"/>
          </a:p>
        </p:txBody>
      </p:sp>
      <p:sp>
        <p:nvSpPr>
          <p:cNvPr id="3" name="Título 2"/>
          <p:cNvSpPr>
            <a:spLocks noGrp="1"/>
          </p:cNvSpPr>
          <p:nvPr>
            <p:ph type="title" idx="15"/>
          </p:nvPr>
        </p:nvSpPr>
        <p:spPr/>
        <p:txBody>
          <a:bodyPr>
            <a:normAutofit fontScale="90000"/>
          </a:bodyPr>
          <a:lstStyle/>
          <a:p>
            <a:r>
              <a:rPr lang="pt-BR" dirty="0" smtClean="0"/>
              <a:t>Liderança autêntica: a ética e a confiança como fundamentos</a:t>
            </a:r>
            <a:endParaRPr lang="pt-BR" dirty="0"/>
          </a:p>
        </p:txBody>
      </p:sp>
      <p:sp>
        <p:nvSpPr>
          <p:cNvPr id="17" name="Título 10"/>
          <p:cNvSpPr>
            <a:spLocks noGrp="1"/>
          </p:cNvSpPr>
          <p:nvPr>
            <p:ph type="ctrTitle" idx="8"/>
          </p:nvPr>
        </p:nvSpPr>
        <p:spPr>
          <a:xfrm>
            <a:off x="7239402" y="4397105"/>
            <a:ext cx="3822198" cy="447489"/>
          </a:xfrm>
        </p:spPr>
        <p:txBody>
          <a:bodyPr>
            <a:noAutofit/>
          </a:bodyPr>
          <a:lstStyle/>
          <a:p>
            <a:r>
              <a:rPr lang="pt-BR" sz="2000" dirty="0" smtClean="0">
                <a:solidFill>
                  <a:schemeClr val="accent4">
                    <a:lumMod val="75000"/>
                  </a:schemeClr>
                </a:solidFill>
              </a:rPr>
              <a:t>Líder orientado para a produção</a:t>
            </a:r>
            <a:endParaRPr lang="pt-BR" sz="2000" dirty="0">
              <a:solidFill>
                <a:schemeClr val="accent4">
                  <a:lumMod val="75000"/>
                </a:schemeClr>
              </a:solidFill>
            </a:endParaRPr>
          </a:p>
        </p:txBody>
      </p:sp>
      <p:sp>
        <p:nvSpPr>
          <p:cNvPr id="18" name="Subtítulo 11"/>
          <p:cNvSpPr>
            <a:spLocks noGrp="1"/>
          </p:cNvSpPr>
          <p:nvPr>
            <p:ph type="subTitle" idx="9"/>
          </p:nvPr>
        </p:nvSpPr>
        <p:spPr>
          <a:xfrm>
            <a:off x="7027994" y="5087804"/>
            <a:ext cx="4457949" cy="490400"/>
          </a:xfrm>
          <a:noFill/>
          <a:ln>
            <a:noFill/>
          </a:ln>
        </p:spPr>
        <p:txBody>
          <a:bodyPr spcFirstLastPara="1" wrap="square" lIns="91425" tIns="91425" rIns="91425" bIns="91425" anchor="t" anchorCtr="0">
            <a:noAutofit/>
          </a:bodyPr>
          <a:lstStyle/>
          <a:p>
            <a:pPr marL="0"/>
            <a:endParaRPr lang="pt-BR" sz="1600" dirty="0"/>
          </a:p>
        </p:txBody>
      </p:sp>
      <p:sp>
        <p:nvSpPr>
          <p:cNvPr id="5" name="Subtítulo 4"/>
          <p:cNvSpPr>
            <a:spLocks noGrp="1"/>
          </p:cNvSpPr>
          <p:nvPr>
            <p:ph type="subTitle" idx="5"/>
          </p:nvPr>
        </p:nvSpPr>
        <p:spPr/>
        <p:txBody>
          <a:bodyPr/>
          <a:lstStyle/>
          <a:p>
            <a:endParaRPr lang="pt-BR" dirty="0"/>
          </a:p>
        </p:txBody>
      </p:sp>
    </p:spTree>
    <p:extLst>
      <p:ext uri="{BB962C8B-B14F-4D97-AF65-F5344CB8AC3E}">
        <p14:creationId xmlns:p14="http://schemas.microsoft.com/office/powerpoint/2010/main" val="170380448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r>
              <a:rPr lang="pt-BR" dirty="0" smtClean="0"/>
              <a:t>Para </a:t>
            </a:r>
            <a:r>
              <a:rPr lang="pt-BR" dirty="0"/>
              <a:t>s</a:t>
            </a:r>
            <a:r>
              <a:rPr lang="pt-BR" dirty="0" smtClean="0"/>
              <a:t>aber mais</a:t>
            </a:r>
            <a:endParaRPr lang="pt-BR" dirty="0"/>
          </a:p>
        </p:txBody>
      </p:sp>
      <p:sp>
        <p:nvSpPr>
          <p:cNvPr id="4" name="Título 3"/>
          <p:cNvSpPr>
            <a:spLocks noGrp="1"/>
          </p:cNvSpPr>
          <p:nvPr>
            <p:ph type="title" idx="2"/>
          </p:nvPr>
        </p:nvSpPr>
        <p:spPr/>
        <p:txBody>
          <a:bodyPr>
            <a:noAutofit/>
          </a:bodyPr>
          <a:lstStyle/>
          <a:p>
            <a:r>
              <a:rPr lang="pt-BR" sz="4400" dirty="0" smtClean="0">
                <a:hlinkClick r:id="rId2"/>
              </a:rPr>
              <a:t>Mapa das teorias sobre liderança</a:t>
            </a:r>
            <a:endParaRPr lang="pt-BR" sz="4400" dirty="0"/>
          </a:p>
        </p:txBody>
      </p:sp>
    </p:spTree>
    <p:extLst>
      <p:ext uri="{BB962C8B-B14F-4D97-AF65-F5344CB8AC3E}">
        <p14:creationId xmlns:p14="http://schemas.microsoft.com/office/powerpoint/2010/main" val="1439068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13: Poder e política</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3 – O Grupo</a:t>
            </a:r>
            <a:endParaRPr lang="pt-BR" dirty="0"/>
          </a:p>
        </p:txBody>
      </p:sp>
      <p:pic>
        <p:nvPicPr>
          <p:cNvPr id="1026" name="Picture 2" descr="Is It Possible to Learn This Power? | Know Your Meme"/>
          <p:cNvPicPr>
            <a:picLocks noChangeAspect="1" noChangeArrowheads="1"/>
          </p:cNvPicPr>
          <p:nvPr/>
        </p:nvPicPr>
        <p:blipFill rotWithShape="1">
          <a:blip r:embed="rId2">
            <a:extLst>
              <a:ext uri="{28A0092B-C50C-407E-A947-70E740481C1C}">
                <a14:useLocalDpi xmlns:a14="http://schemas.microsoft.com/office/drawing/2010/main" val="0"/>
              </a:ext>
            </a:extLst>
          </a:blip>
          <a:srcRect t="32543"/>
          <a:stretch/>
        </p:blipFill>
        <p:spPr bwMode="auto">
          <a:xfrm>
            <a:off x="545656" y="1462619"/>
            <a:ext cx="5710777" cy="472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67306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normAutofit/>
          </a:bodyPr>
          <a:lstStyle/>
          <a:p>
            <a:r>
              <a:rPr lang="pt-BR" sz="4000" b="1" dirty="0" smtClean="0"/>
              <a:t>Poder</a:t>
            </a:r>
            <a:endParaRPr lang="pt-BR" sz="4000" b="1" dirty="0"/>
          </a:p>
        </p:txBody>
      </p:sp>
      <p:sp>
        <p:nvSpPr>
          <p:cNvPr id="4" name="Título 3"/>
          <p:cNvSpPr>
            <a:spLocks noGrp="1"/>
          </p:cNvSpPr>
          <p:nvPr>
            <p:ph type="title" idx="2"/>
          </p:nvPr>
        </p:nvSpPr>
        <p:spPr>
          <a:xfrm>
            <a:off x="3960400" y="2499280"/>
            <a:ext cx="4271200" cy="770400"/>
          </a:xfrm>
        </p:spPr>
        <p:txBody>
          <a:bodyPr>
            <a:noAutofit/>
          </a:bodyPr>
          <a:lstStyle/>
          <a:p>
            <a:r>
              <a:rPr lang="pt-BR" sz="2800" dirty="0" smtClean="0"/>
              <a:t>Capacidade que A tem de influenciar o comportamento de B, de maneira que B aja de acordo com a vontade de A</a:t>
            </a:r>
            <a:endParaRPr lang="pt-BR" sz="2800" dirty="0"/>
          </a:p>
        </p:txBody>
      </p:sp>
    </p:spTree>
    <p:extLst>
      <p:ext uri="{BB962C8B-B14F-4D97-AF65-F5344CB8AC3E}">
        <p14:creationId xmlns:p14="http://schemas.microsoft.com/office/powerpoint/2010/main" val="92636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0400" y="2852416"/>
            <a:ext cx="4271200" cy="1195600"/>
          </a:xfrm>
        </p:spPr>
        <p:txBody>
          <a:bodyPr>
            <a:noAutofit/>
          </a:bodyPr>
          <a:lstStyle/>
          <a:p>
            <a:r>
              <a:rPr lang="pt-BR" sz="3600" dirty="0" smtClean="0"/>
              <a:t>Relacionamento entre B e A quando A possui algo que B deseja</a:t>
            </a:r>
            <a:endParaRPr lang="pt-BR" sz="3600" dirty="0"/>
          </a:p>
        </p:txBody>
      </p:sp>
      <p:sp>
        <p:nvSpPr>
          <p:cNvPr id="3" name="Subtítulo 2"/>
          <p:cNvSpPr>
            <a:spLocks noGrp="1"/>
          </p:cNvSpPr>
          <p:nvPr>
            <p:ph type="subTitle" idx="1"/>
          </p:nvPr>
        </p:nvSpPr>
        <p:spPr/>
        <p:txBody>
          <a:bodyPr>
            <a:normAutofit/>
          </a:bodyPr>
          <a:lstStyle/>
          <a:p>
            <a:r>
              <a:rPr lang="pt-BR" sz="3600" b="1" dirty="0" smtClean="0"/>
              <a:t>Dependência</a:t>
            </a:r>
            <a:endParaRPr lang="pt-BR" sz="3600" b="1" dirty="0"/>
          </a:p>
        </p:txBody>
      </p:sp>
    </p:spTree>
    <p:extLst>
      <p:ext uri="{BB962C8B-B14F-4D97-AF65-F5344CB8AC3E}">
        <p14:creationId xmlns:p14="http://schemas.microsoft.com/office/powerpoint/2010/main" val="155839229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
          </p:nvPr>
        </p:nvSpPr>
        <p:spPr>
          <a:xfrm>
            <a:off x="880300" y="2247833"/>
            <a:ext cx="10244900" cy="3941200"/>
          </a:xfrm>
        </p:spPr>
        <p:txBody>
          <a:bodyPr>
            <a:normAutofit/>
          </a:bodyPr>
          <a:lstStyle/>
          <a:p>
            <a:r>
              <a:rPr lang="pt-BR" sz="2800" dirty="0" smtClean="0"/>
              <a:t>Quanto maior a dependência de B em relação a </a:t>
            </a:r>
            <a:r>
              <a:rPr lang="pt-BR" sz="2800" dirty="0" err="1" smtClean="0"/>
              <a:t>A</a:t>
            </a:r>
            <a:r>
              <a:rPr lang="pt-BR" sz="2800" dirty="0" smtClean="0"/>
              <a:t>, maior o poder de A nesse relacionamento</a:t>
            </a:r>
          </a:p>
          <a:p>
            <a:r>
              <a:rPr lang="pt-BR" sz="2800" dirty="0" smtClean="0"/>
              <a:t>O poder não reque a compatibilidade de objetivos (como na liderança)</a:t>
            </a:r>
          </a:p>
          <a:p>
            <a:r>
              <a:rPr lang="pt-BR" sz="2800" dirty="0" smtClean="0"/>
              <a:t>A influencia do poder minimiza a direção ascendente e lateral.</a:t>
            </a:r>
            <a:endParaRPr lang="pt-BR" sz="2800" dirty="0"/>
          </a:p>
        </p:txBody>
      </p:sp>
      <p:sp>
        <p:nvSpPr>
          <p:cNvPr id="5" name="Título 4"/>
          <p:cNvSpPr>
            <a:spLocks noGrp="1"/>
          </p:cNvSpPr>
          <p:nvPr>
            <p:ph type="title"/>
          </p:nvPr>
        </p:nvSpPr>
        <p:spPr/>
        <p:txBody>
          <a:bodyPr>
            <a:normAutofit fontScale="90000"/>
          </a:bodyPr>
          <a:lstStyle/>
          <a:p>
            <a:r>
              <a:rPr lang="pt-BR" dirty="0" smtClean="0"/>
              <a:t>Poder e Liderança</a:t>
            </a:r>
            <a:endParaRPr lang="pt-BR" dirty="0"/>
          </a:p>
        </p:txBody>
      </p:sp>
    </p:spTree>
    <p:extLst>
      <p:ext uri="{BB962C8B-B14F-4D97-AF65-F5344CB8AC3E}">
        <p14:creationId xmlns:p14="http://schemas.microsoft.com/office/powerpoint/2010/main" val="373675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874000" y="4173758"/>
            <a:ext cx="4271200" cy="1195600"/>
          </a:xfrm>
        </p:spPr>
        <p:txBody>
          <a:bodyPr>
            <a:noAutofit/>
          </a:bodyPr>
          <a:lstStyle/>
          <a:p>
            <a:r>
              <a:rPr lang="pt-BR" sz="4400" dirty="0" smtClean="0"/>
              <a:t>Discriminação</a:t>
            </a:r>
            <a:endParaRPr lang="pt-BR" sz="4400" dirty="0"/>
          </a:p>
        </p:txBody>
      </p:sp>
      <p:sp>
        <p:nvSpPr>
          <p:cNvPr id="9" name="Título 8"/>
          <p:cNvSpPr>
            <a:spLocks noGrp="1"/>
          </p:cNvSpPr>
          <p:nvPr>
            <p:ph type="title" idx="2"/>
          </p:nvPr>
        </p:nvSpPr>
        <p:spPr>
          <a:xfrm>
            <a:off x="3874000" y="2478325"/>
            <a:ext cx="4271200" cy="770400"/>
          </a:xfrm>
        </p:spPr>
        <p:txBody>
          <a:bodyPr>
            <a:noAutofit/>
          </a:bodyPr>
          <a:lstStyle/>
          <a:p>
            <a:pPr algn="just"/>
            <a:r>
              <a:rPr lang="pt-BR" sz="2000" dirty="0" smtClean="0"/>
              <a:t>Reconhecer uma diferença entre as coisas; deixar que nosso comportamento seja influenciado por estereótipos sobre grupos de pessoas.</a:t>
            </a:r>
            <a:endParaRPr lang="pt-BR" sz="2000" dirty="0"/>
          </a:p>
        </p:txBody>
      </p:sp>
    </p:spTree>
    <p:extLst>
      <p:ext uri="{BB962C8B-B14F-4D97-AF65-F5344CB8AC3E}">
        <p14:creationId xmlns:p14="http://schemas.microsoft.com/office/powerpoint/2010/main" val="376086988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subTitle" idx="1"/>
          </p:nvPr>
        </p:nvSpPr>
        <p:spPr>
          <a:xfrm>
            <a:off x="945583" y="1204592"/>
            <a:ext cx="5757828" cy="490400"/>
          </a:xfrm>
          <a:noFill/>
          <a:ln>
            <a:noFill/>
          </a:ln>
        </p:spPr>
        <p:txBody>
          <a:bodyPr spcFirstLastPara="1" wrap="square" lIns="91425" tIns="91425" rIns="91425" bIns="91425" anchor="t" anchorCtr="0">
            <a:noAutofit/>
          </a:bodyPr>
          <a:lstStyle/>
          <a:p>
            <a:pPr marL="0">
              <a:buSzPts val="1400"/>
            </a:pPr>
            <a:r>
              <a:rPr lang="pt-BR" sz="1600" dirty="0" smtClean="0"/>
              <a:t>Baseado na posição que o individuo ocupa na organização.</a:t>
            </a:r>
            <a:endParaRPr lang="pt-BR" sz="1600" dirty="0"/>
          </a:p>
        </p:txBody>
      </p:sp>
      <p:sp>
        <p:nvSpPr>
          <p:cNvPr id="7" name="Título 6"/>
          <p:cNvSpPr>
            <a:spLocks noGrp="1"/>
          </p:cNvSpPr>
          <p:nvPr>
            <p:ph type="ctrTitle" idx="4"/>
          </p:nvPr>
        </p:nvSpPr>
        <p:spPr>
          <a:xfrm>
            <a:off x="6703411" y="1941744"/>
            <a:ext cx="4944038" cy="439123"/>
          </a:xfrm>
        </p:spPr>
        <p:txBody>
          <a:bodyPr>
            <a:noAutofit/>
          </a:bodyPr>
          <a:lstStyle/>
          <a:p>
            <a:r>
              <a:rPr lang="pt-BR" sz="2800" dirty="0" smtClean="0"/>
              <a:t>Poder de recompensa</a:t>
            </a:r>
            <a:endParaRPr lang="pt-BR" sz="2800" dirty="0"/>
          </a:p>
        </p:txBody>
      </p:sp>
      <p:sp>
        <p:nvSpPr>
          <p:cNvPr id="8" name="Subtítulo 7"/>
          <p:cNvSpPr>
            <a:spLocks noGrp="1"/>
          </p:cNvSpPr>
          <p:nvPr>
            <p:ph type="subTitle" idx="5"/>
          </p:nvPr>
        </p:nvSpPr>
        <p:spPr>
          <a:xfrm>
            <a:off x="6648211" y="2628044"/>
            <a:ext cx="4977537" cy="490400"/>
          </a:xfrm>
          <a:noFill/>
          <a:ln>
            <a:noFill/>
          </a:ln>
        </p:spPr>
        <p:txBody>
          <a:bodyPr spcFirstLastPara="1" wrap="square" lIns="91425" tIns="91425" rIns="91425" bIns="91425" anchor="t" anchorCtr="0">
            <a:noAutofit/>
          </a:bodyPr>
          <a:lstStyle/>
          <a:p>
            <a:pPr marL="0">
              <a:buSzPts val="1400"/>
            </a:pPr>
            <a:r>
              <a:rPr lang="pt-BR" sz="1600" dirty="0" smtClean="0"/>
              <a:t>.</a:t>
            </a:r>
            <a:endParaRPr lang="pt-BR" sz="1600" dirty="0"/>
          </a:p>
        </p:txBody>
      </p:sp>
      <p:sp>
        <p:nvSpPr>
          <p:cNvPr id="11" name="Título 10"/>
          <p:cNvSpPr>
            <a:spLocks noGrp="1"/>
          </p:cNvSpPr>
          <p:nvPr>
            <p:ph type="ctrTitle" idx="8"/>
          </p:nvPr>
        </p:nvSpPr>
        <p:spPr>
          <a:xfrm>
            <a:off x="1040000" y="1864226"/>
            <a:ext cx="5016100" cy="447489"/>
          </a:xfrm>
        </p:spPr>
        <p:txBody>
          <a:bodyPr>
            <a:noAutofit/>
          </a:bodyPr>
          <a:lstStyle/>
          <a:p>
            <a:r>
              <a:rPr lang="pt-BR" sz="2400" dirty="0" smtClean="0"/>
              <a:t>Poder coercitivo</a:t>
            </a:r>
            <a:endParaRPr lang="pt-BR" sz="2400" dirty="0"/>
          </a:p>
        </p:txBody>
      </p:sp>
      <p:sp>
        <p:nvSpPr>
          <p:cNvPr id="12" name="Subtítulo 11"/>
          <p:cNvSpPr>
            <a:spLocks noGrp="1"/>
          </p:cNvSpPr>
          <p:nvPr>
            <p:ph type="subTitle" idx="9"/>
          </p:nvPr>
        </p:nvSpPr>
        <p:spPr>
          <a:xfrm>
            <a:off x="880300" y="2285385"/>
            <a:ext cx="5578661" cy="490400"/>
          </a:xfrm>
          <a:noFill/>
          <a:ln>
            <a:noFill/>
          </a:ln>
        </p:spPr>
        <p:txBody>
          <a:bodyPr spcFirstLastPara="1" wrap="square" lIns="91425" tIns="91425" rIns="91425" bIns="91425" anchor="t" anchorCtr="0">
            <a:noAutofit/>
          </a:bodyPr>
          <a:lstStyle/>
          <a:p>
            <a:pPr marL="0"/>
            <a:r>
              <a:rPr lang="pt-BR" sz="2000" dirty="0" smtClean="0"/>
              <a:t>Poder que deriva da capacidade de punir ou recomendar sanções pela não obediência.</a:t>
            </a:r>
            <a:endParaRPr lang="pt-BR" sz="2000" dirty="0"/>
          </a:p>
        </p:txBody>
      </p:sp>
      <p:sp>
        <p:nvSpPr>
          <p:cNvPr id="3" name="Título 2"/>
          <p:cNvSpPr>
            <a:spLocks noGrp="1"/>
          </p:cNvSpPr>
          <p:nvPr>
            <p:ph type="title" idx="15"/>
          </p:nvPr>
        </p:nvSpPr>
        <p:spPr/>
        <p:txBody>
          <a:bodyPr>
            <a:normAutofit fontScale="90000"/>
          </a:bodyPr>
          <a:lstStyle/>
          <a:p>
            <a:r>
              <a:rPr lang="pt-BR" dirty="0" smtClean="0"/>
              <a:t>Poder formal</a:t>
            </a:r>
            <a:endParaRPr lang="pt-BR" dirty="0"/>
          </a:p>
        </p:txBody>
      </p:sp>
      <p:sp>
        <p:nvSpPr>
          <p:cNvPr id="17" name="Título 10"/>
          <p:cNvSpPr>
            <a:spLocks noGrp="1"/>
          </p:cNvSpPr>
          <p:nvPr>
            <p:ph type="ctrTitle" idx="8"/>
          </p:nvPr>
        </p:nvSpPr>
        <p:spPr>
          <a:xfrm>
            <a:off x="1913397" y="4419104"/>
            <a:ext cx="3822198" cy="447489"/>
          </a:xfrm>
          <a:noFill/>
          <a:ln>
            <a:noFill/>
          </a:ln>
        </p:spPr>
        <p:txBody>
          <a:bodyPr spcFirstLastPara="1" wrap="square" lIns="91425" tIns="91425" rIns="91425" bIns="91425" anchor="b" anchorCtr="0">
            <a:noAutofit/>
          </a:bodyPr>
          <a:lstStyle/>
          <a:p>
            <a:r>
              <a:rPr lang="pt-BR" sz="2400" dirty="0">
                <a:solidFill>
                  <a:schemeClr val="accent4">
                    <a:lumMod val="60000"/>
                    <a:lumOff val="40000"/>
                  </a:schemeClr>
                </a:solidFill>
              </a:rPr>
              <a:t>Poder legítimo</a:t>
            </a:r>
          </a:p>
        </p:txBody>
      </p:sp>
      <p:sp>
        <p:nvSpPr>
          <p:cNvPr id="18" name="Subtítulo 11"/>
          <p:cNvSpPr>
            <a:spLocks noGrp="1"/>
          </p:cNvSpPr>
          <p:nvPr>
            <p:ph type="subTitle" idx="9"/>
          </p:nvPr>
        </p:nvSpPr>
        <p:spPr>
          <a:xfrm>
            <a:off x="1595522" y="4866593"/>
            <a:ext cx="4457949" cy="490400"/>
          </a:xfrm>
          <a:noFill/>
          <a:ln>
            <a:noFill/>
          </a:ln>
        </p:spPr>
        <p:txBody>
          <a:bodyPr spcFirstLastPara="1" wrap="square" lIns="91425" tIns="91425" rIns="91425" bIns="91425" anchor="t" anchorCtr="0">
            <a:noAutofit/>
          </a:bodyPr>
          <a:lstStyle/>
          <a:p>
            <a:pPr marL="0"/>
            <a:r>
              <a:rPr lang="pt-BR" sz="2000" dirty="0"/>
              <a:t>Poder resultante da posição ocupada na hierarquia da organização, ou seja, da posse de autoridade formal</a:t>
            </a:r>
          </a:p>
        </p:txBody>
      </p:sp>
      <p:sp>
        <p:nvSpPr>
          <p:cNvPr id="5" name="Subtítulo 4"/>
          <p:cNvSpPr>
            <a:spLocks noGrp="1"/>
          </p:cNvSpPr>
          <p:nvPr>
            <p:ph type="subTitle" idx="5"/>
          </p:nvPr>
        </p:nvSpPr>
        <p:spPr>
          <a:xfrm>
            <a:off x="6863787" y="2417378"/>
            <a:ext cx="4761961" cy="490400"/>
          </a:xfrm>
          <a:noFill/>
          <a:ln>
            <a:noFill/>
          </a:ln>
        </p:spPr>
        <p:txBody>
          <a:bodyPr spcFirstLastPara="1" wrap="square" lIns="91425" tIns="91425" rIns="91425" bIns="91425" anchor="t" anchorCtr="0">
            <a:noAutofit/>
          </a:bodyPr>
          <a:lstStyle/>
          <a:p>
            <a:pPr marL="0">
              <a:buSzPts val="1400"/>
            </a:pPr>
            <a:r>
              <a:rPr lang="pt-BR" sz="2000" dirty="0"/>
              <a:t>Associado à capacidade de distribuição de recompensas vistas como valiosas pelos outros</a:t>
            </a:r>
          </a:p>
        </p:txBody>
      </p:sp>
      <p:pic>
        <p:nvPicPr>
          <p:cNvPr id="2050" name="Picture 2" descr="Poder - ícones de pessoa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476" y="3681290"/>
            <a:ext cx="2861005" cy="286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95712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subTitle" idx="1"/>
          </p:nvPr>
        </p:nvSpPr>
        <p:spPr>
          <a:xfrm>
            <a:off x="945583" y="1204592"/>
            <a:ext cx="5757828" cy="490400"/>
          </a:xfrm>
          <a:noFill/>
          <a:ln>
            <a:noFill/>
          </a:ln>
        </p:spPr>
        <p:txBody>
          <a:bodyPr spcFirstLastPara="1" wrap="square" lIns="91425" tIns="91425" rIns="91425" bIns="91425" anchor="t" anchorCtr="0">
            <a:noAutofit/>
          </a:bodyPr>
          <a:lstStyle/>
          <a:p>
            <a:pPr marL="0">
              <a:buSzPts val="1400"/>
            </a:pPr>
            <a:r>
              <a:rPr lang="pt-BR" sz="1600" dirty="0" smtClean="0"/>
              <a:t>Influência derivada das características individuais</a:t>
            </a:r>
            <a:endParaRPr lang="pt-BR" sz="1600" dirty="0"/>
          </a:p>
        </p:txBody>
      </p:sp>
      <p:sp>
        <p:nvSpPr>
          <p:cNvPr id="7" name="Título 6"/>
          <p:cNvSpPr>
            <a:spLocks noGrp="1"/>
          </p:cNvSpPr>
          <p:nvPr>
            <p:ph type="ctrTitle" idx="4"/>
          </p:nvPr>
        </p:nvSpPr>
        <p:spPr>
          <a:xfrm>
            <a:off x="6703411" y="1941744"/>
            <a:ext cx="4944038" cy="439123"/>
          </a:xfrm>
        </p:spPr>
        <p:txBody>
          <a:bodyPr>
            <a:noAutofit/>
          </a:bodyPr>
          <a:lstStyle/>
          <a:p>
            <a:r>
              <a:rPr lang="pt-BR" sz="2800" dirty="0" smtClean="0"/>
              <a:t>Poder de referência</a:t>
            </a:r>
            <a:endParaRPr lang="pt-BR" sz="2800" dirty="0"/>
          </a:p>
        </p:txBody>
      </p:sp>
      <p:sp>
        <p:nvSpPr>
          <p:cNvPr id="8" name="Subtítulo 7"/>
          <p:cNvSpPr>
            <a:spLocks noGrp="1"/>
          </p:cNvSpPr>
          <p:nvPr>
            <p:ph type="subTitle" idx="5"/>
          </p:nvPr>
        </p:nvSpPr>
        <p:spPr>
          <a:xfrm>
            <a:off x="6648211" y="2628044"/>
            <a:ext cx="4977537" cy="490400"/>
          </a:xfrm>
          <a:noFill/>
          <a:ln>
            <a:noFill/>
          </a:ln>
        </p:spPr>
        <p:txBody>
          <a:bodyPr spcFirstLastPara="1" wrap="square" lIns="91425" tIns="91425" rIns="91425" bIns="91425" anchor="t" anchorCtr="0">
            <a:noAutofit/>
          </a:bodyPr>
          <a:lstStyle/>
          <a:p>
            <a:pPr marL="0">
              <a:buSzPts val="1400"/>
            </a:pPr>
            <a:r>
              <a:rPr lang="pt-BR" sz="1600" dirty="0" smtClean="0"/>
              <a:t>.</a:t>
            </a:r>
            <a:endParaRPr lang="pt-BR" sz="1600" dirty="0"/>
          </a:p>
        </p:txBody>
      </p:sp>
      <p:sp>
        <p:nvSpPr>
          <p:cNvPr id="11" name="Título 10"/>
          <p:cNvSpPr>
            <a:spLocks noGrp="1"/>
          </p:cNvSpPr>
          <p:nvPr>
            <p:ph type="ctrTitle" idx="8"/>
          </p:nvPr>
        </p:nvSpPr>
        <p:spPr>
          <a:xfrm>
            <a:off x="1040000" y="1864226"/>
            <a:ext cx="5016100" cy="447489"/>
          </a:xfrm>
        </p:spPr>
        <p:txBody>
          <a:bodyPr>
            <a:noAutofit/>
          </a:bodyPr>
          <a:lstStyle/>
          <a:p>
            <a:r>
              <a:rPr lang="pt-BR" sz="2400" dirty="0" smtClean="0"/>
              <a:t>Poder de competência</a:t>
            </a:r>
            <a:endParaRPr lang="pt-BR" sz="2400" dirty="0"/>
          </a:p>
        </p:txBody>
      </p:sp>
      <p:sp>
        <p:nvSpPr>
          <p:cNvPr id="12" name="Subtítulo 11"/>
          <p:cNvSpPr>
            <a:spLocks noGrp="1"/>
          </p:cNvSpPr>
          <p:nvPr>
            <p:ph type="subTitle" idx="9"/>
          </p:nvPr>
        </p:nvSpPr>
        <p:spPr>
          <a:xfrm>
            <a:off x="880300" y="2285385"/>
            <a:ext cx="5578661" cy="490400"/>
          </a:xfrm>
          <a:noFill/>
          <a:ln>
            <a:noFill/>
          </a:ln>
        </p:spPr>
        <p:txBody>
          <a:bodyPr spcFirstLastPara="1" wrap="square" lIns="91425" tIns="91425" rIns="91425" bIns="91425" anchor="t" anchorCtr="0">
            <a:noAutofit/>
          </a:bodyPr>
          <a:lstStyle/>
          <a:p>
            <a:pPr marL="0"/>
            <a:r>
              <a:rPr lang="pt-BR" sz="2000" dirty="0" smtClean="0"/>
              <a:t>Poder que se exerce como resultado da posse de habilidades, competências ou conhecimentos distintivos</a:t>
            </a:r>
            <a:endParaRPr lang="pt-BR" sz="2000" dirty="0"/>
          </a:p>
        </p:txBody>
      </p:sp>
      <p:sp>
        <p:nvSpPr>
          <p:cNvPr id="3" name="Título 2"/>
          <p:cNvSpPr>
            <a:spLocks noGrp="1"/>
          </p:cNvSpPr>
          <p:nvPr>
            <p:ph type="title" idx="15"/>
          </p:nvPr>
        </p:nvSpPr>
        <p:spPr/>
        <p:txBody>
          <a:bodyPr>
            <a:normAutofit fontScale="90000"/>
          </a:bodyPr>
          <a:lstStyle/>
          <a:p>
            <a:r>
              <a:rPr lang="pt-BR" dirty="0" smtClean="0"/>
              <a:t>Poder pessoal</a:t>
            </a:r>
            <a:endParaRPr lang="pt-BR" dirty="0"/>
          </a:p>
        </p:txBody>
      </p:sp>
      <p:sp>
        <p:nvSpPr>
          <p:cNvPr id="5" name="Subtítulo 4"/>
          <p:cNvSpPr>
            <a:spLocks noGrp="1"/>
          </p:cNvSpPr>
          <p:nvPr>
            <p:ph type="subTitle" idx="5"/>
          </p:nvPr>
        </p:nvSpPr>
        <p:spPr>
          <a:xfrm>
            <a:off x="6863787" y="2417378"/>
            <a:ext cx="4761961" cy="490400"/>
          </a:xfrm>
          <a:noFill/>
          <a:ln>
            <a:noFill/>
          </a:ln>
        </p:spPr>
        <p:txBody>
          <a:bodyPr spcFirstLastPara="1" wrap="square" lIns="91425" tIns="91425" rIns="91425" bIns="91425" anchor="t" anchorCtr="0">
            <a:noAutofit/>
          </a:bodyPr>
          <a:lstStyle/>
          <a:p>
            <a:pPr marL="0">
              <a:buSzPts val="1400"/>
            </a:pPr>
            <a:r>
              <a:rPr lang="pt-BR" sz="2000" dirty="0" smtClean="0"/>
              <a:t>Identificação com um individuo que possua recurso ou traços pessoais favoráveis e desejáveis</a:t>
            </a:r>
            <a:endParaRPr lang="pt-BR" sz="2000" dirty="0"/>
          </a:p>
        </p:txBody>
      </p:sp>
      <p:pic>
        <p:nvPicPr>
          <p:cNvPr id="3074" name="Picture 2" descr="Poder feminino - ícones de pessoa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872" y="3257322"/>
            <a:ext cx="3600677" cy="360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697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82193" y="1273833"/>
            <a:ext cx="9747813" cy="508668"/>
          </a:xfrm>
        </p:spPr>
        <p:txBody>
          <a:bodyPr/>
          <a:lstStyle/>
          <a:p>
            <a:r>
              <a:rPr lang="pt-BR" dirty="0" smtClean="0"/>
              <a:t>Quanto maior a dependência de B sobre A, maior o poder de A sobre B</a:t>
            </a:r>
            <a:endParaRPr lang="pt-BR" dirty="0"/>
          </a:p>
        </p:txBody>
      </p:sp>
      <p:sp>
        <p:nvSpPr>
          <p:cNvPr id="3" name="Título 2"/>
          <p:cNvSpPr>
            <a:spLocks noGrp="1"/>
          </p:cNvSpPr>
          <p:nvPr>
            <p:ph type="title"/>
          </p:nvPr>
        </p:nvSpPr>
        <p:spPr/>
        <p:txBody>
          <a:bodyPr>
            <a:normAutofit fontScale="90000"/>
          </a:bodyPr>
          <a:lstStyle/>
          <a:p>
            <a:r>
              <a:rPr lang="pt-BR" dirty="0" smtClean="0"/>
              <a:t>Dependência:</a:t>
            </a:r>
            <a:endParaRPr lang="pt-BR" dirty="0"/>
          </a:p>
        </p:txBody>
      </p:sp>
      <p:sp>
        <p:nvSpPr>
          <p:cNvPr id="4" name="CaixaDeTexto 3"/>
          <p:cNvSpPr txBox="1"/>
          <p:nvPr/>
        </p:nvSpPr>
        <p:spPr>
          <a:xfrm>
            <a:off x="880300" y="2037433"/>
            <a:ext cx="10302885" cy="369332"/>
          </a:xfrm>
          <a:prstGeom prst="rect">
            <a:avLst/>
          </a:prstGeom>
          <a:noFill/>
        </p:spPr>
        <p:txBody>
          <a:bodyPr wrap="none" rtlCol="0">
            <a:spAutoFit/>
          </a:bodyPr>
          <a:lstStyle/>
          <a:p>
            <a:r>
              <a:rPr lang="pt-BR" dirty="0" smtClean="0">
                <a:solidFill>
                  <a:schemeClr val="bg2"/>
                </a:solidFill>
              </a:rPr>
              <a:t>A dependência aumenta quando o recurso controlado é </a:t>
            </a:r>
            <a:r>
              <a:rPr lang="pt-BR" b="1" dirty="0" smtClean="0">
                <a:solidFill>
                  <a:schemeClr val="bg2"/>
                </a:solidFill>
              </a:rPr>
              <a:t>importante</a:t>
            </a:r>
            <a:r>
              <a:rPr lang="pt-BR" dirty="0" smtClean="0">
                <a:solidFill>
                  <a:schemeClr val="bg2"/>
                </a:solidFill>
              </a:rPr>
              <a:t>, </a:t>
            </a:r>
            <a:r>
              <a:rPr lang="pt-BR" b="1" dirty="0" smtClean="0">
                <a:solidFill>
                  <a:schemeClr val="bg2"/>
                </a:solidFill>
              </a:rPr>
              <a:t>escasso</a:t>
            </a:r>
            <a:r>
              <a:rPr lang="pt-BR" dirty="0" smtClean="0">
                <a:solidFill>
                  <a:schemeClr val="bg2"/>
                </a:solidFill>
              </a:rPr>
              <a:t> ou </a:t>
            </a:r>
            <a:r>
              <a:rPr lang="pt-BR" b="1" dirty="0" smtClean="0">
                <a:solidFill>
                  <a:schemeClr val="bg2"/>
                </a:solidFill>
              </a:rPr>
              <a:t>não substituível</a:t>
            </a:r>
            <a:endParaRPr lang="pt-BR" b="1" dirty="0">
              <a:solidFill>
                <a:schemeClr val="bg2"/>
              </a:solidFill>
            </a:endParaRPr>
          </a:p>
        </p:txBody>
      </p:sp>
      <p:sp>
        <p:nvSpPr>
          <p:cNvPr id="5" name="CaixaDeTexto 4"/>
          <p:cNvSpPr txBox="1"/>
          <p:nvPr/>
        </p:nvSpPr>
        <p:spPr>
          <a:xfrm>
            <a:off x="1032700" y="2661697"/>
            <a:ext cx="12579085" cy="2862322"/>
          </a:xfrm>
          <a:prstGeom prst="rect">
            <a:avLst/>
          </a:prstGeom>
          <a:noFill/>
        </p:spPr>
        <p:txBody>
          <a:bodyPr wrap="none" rtlCol="0">
            <a:spAutoFit/>
          </a:bodyPr>
          <a:lstStyle/>
          <a:p>
            <a:r>
              <a:rPr lang="pt-BR" dirty="0" smtClean="0">
                <a:solidFill>
                  <a:schemeClr val="bg2"/>
                </a:solidFill>
              </a:rPr>
              <a:t>Táticas de influência: Maneira que as pessoas usam para transforar suas bases de poder em ações específicas:</a:t>
            </a:r>
          </a:p>
          <a:p>
            <a:pPr marL="285750" indent="-285750">
              <a:buFont typeface="Arial" panose="020B0604020202020204" pitchFamily="34" charset="0"/>
              <a:buChar char="•"/>
            </a:pPr>
            <a:r>
              <a:rPr lang="pt-BR" b="1" dirty="0" smtClean="0">
                <a:solidFill>
                  <a:schemeClr val="bg2"/>
                </a:solidFill>
              </a:rPr>
              <a:t>Legitimidade:</a:t>
            </a:r>
            <a:r>
              <a:rPr lang="pt-BR" dirty="0" smtClean="0">
                <a:solidFill>
                  <a:schemeClr val="bg2"/>
                </a:solidFill>
              </a:rPr>
              <a:t> Está de acordo com as políticas ou regras da organização</a:t>
            </a:r>
          </a:p>
          <a:p>
            <a:pPr marL="285750" indent="-285750">
              <a:buFont typeface="Arial" panose="020B0604020202020204" pitchFamily="34" charset="0"/>
              <a:buChar char="•"/>
            </a:pPr>
            <a:r>
              <a:rPr lang="pt-BR" b="1" dirty="0" smtClean="0">
                <a:solidFill>
                  <a:schemeClr val="bg2"/>
                </a:solidFill>
              </a:rPr>
              <a:t>Persuasão racional: </a:t>
            </a:r>
            <a:r>
              <a:rPr lang="pt-BR" dirty="0" smtClean="0">
                <a:solidFill>
                  <a:schemeClr val="bg2"/>
                </a:solidFill>
              </a:rPr>
              <a:t>Utilização de argumentos lógicos ou evidências factuais</a:t>
            </a:r>
          </a:p>
          <a:p>
            <a:pPr marL="285750" indent="-285750">
              <a:buFont typeface="Arial" panose="020B0604020202020204" pitchFamily="34" charset="0"/>
              <a:buChar char="•"/>
            </a:pPr>
            <a:r>
              <a:rPr lang="pt-BR" b="1" dirty="0" smtClean="0">
                <a:solidFill>
                  <a:schemeClr val="bg2"/>
                </a:solidFill>
              </a:rPr>
              <a:t>Apelo </a:t>
            </a:r>
            <a:r>
              <a:rPr lang="pt-BR" b="1" dirty="0" err="1" smtClean="0">
                <a:solidFill>
                  <a:schemeClr val="bg2"/>
                </a:solidFill>
              </a:rPr>
              <a:t>inspiracional</a:t>
            </a:r>
            <a:r>
              <a:rPr lang="pt-BR" b="1" dirty="0" smtClean="0">
                <a:solidFill>
                  <a:schemeClr val="bg2"/>
                </a:solidFill>
              </a:rPr>
              <a:t>: </a:t>
            </a:r>
            <a:r>
              <a:rPr lang="pt-BR" dirty="0" smtClean="0">
                <a:solidFill>
                  <a:schemeClr val="bg2"/>
                </a:solidFill>
              </a:rPr>
              <a:t>Desenvolvimento de comprometimento emocional por valores, ideias, necessidades, aspirações</a:t>
            </a:r>
          </a:p>
          <a:p>
            <a:pPr marL="285750" indent="-285750">
              <a:buFont typeface="Arial" panose="020B0604020202020204" pitchFamily="34" charset="0"/>
              <a:buChar char="•"/>
            </a:pPr>
            <a:r>
              <a:rPr lang="pt-BR" b="1" dirty="0" smtClean="0">
                <a:solidFill>
                  <a:schemeClr val="bg2"/>
                </a:solidFill>
              </a:rPr>
              <a:t>Consulta</a:t>
            </a:r>
            <a:r>
              <a:rPr lang="pt-BR" dirty="0" smtClean="0">
                <a:solidFill>
                  <a:schemeClr val="bg2"/>
                </a:solidFill>
              </a:rPr>
              <a:t>: Envolvimento e participação da pessoa alvo no planejamento ou decisão</a:t>
            </a:r>
          </a:p>
          <a:p>
            <a:pPr marL="285750" indent="-285750">
              <a:buFont typeface="Arial" panose="020B0604020202020204" pitchFamily="34" charset="0"/>
              <a:buChar char="•"/>
            </a:pPr>
            <a:r>
              <a:rPr lang="pt-BR" b="1" dirty="0" smtClean="0">
                <a:solidFill>
                  <a:schemeClr val="bg2"/>
                </a:solidFill>
              </a:rPr>
              <a:t>Troca: </a:t>
            </a:r>
            <a:r>
              <a:rPr lang="pt-BR" dirty="0" smtClean="0">
                <a:solidFill>
                  <a:schemeClr val="bg2"/>
                </a:solidFill>
              </a:rPr>
              <a:t>Oferta de benefícios ou favores em troca do atendimento da solicitação</a:t>
            </a:r>
          </a:p>
          <a:p>
            <a:pPr marL="285750" indent="-285750">
              <a:buFont typeface="Arial" panose="020B0604020202020204" pitchFamily="34" charset="0"/>
              <a:buChar char="•"/>
            </a:pPr>
            <a:r>
              <a:rPr lang="pt-BR" b="1" dirty="0" smtClean="0">
                <a:solidFill>
                  <a:schemeClr val="bg2"/>
                </a:solidFill>
              </a:rPr>
              <a:t>Apelo pessoal: </a:t>
            </a:r>
            <a:r>
              <a:rPr lang="pt-BR" dirty="0" smtClean="0">
                <a:solidFill>
                  <a:schemeClr val="bg2"/>
                </a:solidFill>
              </a:rPr>
              <a:t>Busca de apoio com base em amizade ou lealdade</a:t>
            </a:r>
          </a:p>
          <a:p>
            <a:pPr marL="285750" indent="-285750">
              <a:buFont typeface="Arial" panose="020B0604020202020204" pitchFamily="34" charset="0"/>
              <a:buChar char="•"/>
            </a:pPr>
            <a:r>
              <a:rPr lang="pt-BR" b="1" dirty="0" smtClean="0">
                <a:solidFill>
                  <a:schemeClr val="bg2"/>
                </a:solidFill>
              </a:rPr>
              <a:t>Insinuação: </a:t>
            </a:r>
            <a:r>
              <a:rPr lang="pt-BR" dirty="0" smtClean="0">
                <a:solidFill>
                  <a:schemeClr val="bg2"/>
                </a:solidFill>
              </a:rPr>
              <a:t>Uso de bajulação ou elogiosos, comportamento amigável</a:t>
            </a:r>
          </a:p>
          <a:p>
            <a:pPr marL="285750" indent="-285750">
              <a:buFont typeface="Arial" panose="020B0604020202020204" pitchFamily="34" charset="0"/>
              <a:buChar char="•"/>
            </a:pPr>
            <a:r>
              <a:rPr lang="pt-BR" b="1" dirty="0" smtClean="0">
                <a:solidFill>
                  <a:schemeClr val="bg2"/>
                </a:solidFill>
              </a:rPr>
              <a:t>Pressão: </a:t>
            </a:r>
            <a:r>
              <a:rPr lang="pt-BR" dirty="0" smtClean="0">
                <a:solidFill>
                  <a:schemeClr val="bg2"/>
                </a:solidFill>
              </a:rPr>
              <a:t>Avisos, exigências e ameaças</a:t>
            </a:r>
          </a:p>
          <a:p>
            <a:pPr marL="285750" indent="-285750">
              <a:buFont typeface="Arial" panose="020B0604020202020204" pitchFamily="34" charset="0"/>
              <a:buChar char="•"/>
            </a:pPr>
            <a:r>
              <a:rPr lang="pt-BR" b="1" dirty="0" smtClean="0">
                <a:solidFill>
                  <a:schemeClr val="bg2"/>
                </a:solidFill>
              </a:rPr>
              <a:t>Coalizão: </a:t>
            </a:r>
            <a:r>
              <a:rPr lang="pt-BR" dirty="0" smtClean="0">
                <a:solidFill>
                  <a:schemeClr val="bg2"/>
                </a:solidFill>
              </a:rPr>
              <a:t>Alianças para persuadir o alvo</a:t>
            </a:r>
            <a:endParaRPr lang="pt-BR" b="1" dirty="0">
              <a:solidFill>
                <a:schemeClr val="bg2"/>
              </a:solidFill>
            </a:endParaRPr>
          </a:p>
        </p:txBody>
      </p:sp>
    </p:spTree>
    <p:extLst>
      <p:ext uri="{BB962C8B-B14F-4D97-AF65-F5344CB8AC3E}">
        <p14:creationId xmlns:p14="http://schemas.microsoft.com/office/powerpoint/2010/main" val="362303801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90274" y="1999558"/>
            <a:ext cx="4428998" cy="512350"/>
          </a:xfrm>
          <a:noFill/>
          <a:ln>
            <a:noFill/>
          </a:ln>
        </p:spPr>
        <p:txBody>
          <a:bodyPr spcFirstLastPara="1" wrap="square" lIns="91425" tIns="91425" rIns="91425" bIns="91425" anchor="b" anchorCtr="0">
            <a:noAutofit/>
          </a:bodyPr>
          <a:lstStyle/>
          <a:p>
            <a:r>
              <a:rPr lang="pt-BR" sz="2000" dirty="0" smtClean="0"/>
              <a:t>Assédio Moral</a:t>
            </a:r>
            <a:endParaRPr lang="pt-BR" sz="2000" dirty="0"/>
          </a:p>
        </p:txBody>
      </p:sp>
      <p:sp>
        <p:nvSpPr>
          <p:cNvPr id="4" name="Espaço Reservado para Texto 3"/>
          <p:cNvSpPr>
            <a:spLocks noGrp="1"/>
          </p:cNvSpPr>
          <p:nvPr>
            <p:ph type="subTitle" idx="1"/>
          </p:nvPr>
        </p:nvSpPr>
        <p:spPr>
          <a:xfrm>
            <a:off x="1173874" y="2511908"/>
            <a:ext cx="4486146" cy="490400"/>
          </a:xfrm>
          <a:noFill/>
          <a:ln>
            <a:noFill/>
          </a:ln>
        </p:spPr>
        <p:txBody>
          <a:bodyPr spcFirstLastPara="1" wrap="square" lIns="91425" tIns="91425" rIns="91425" bIns="91425" anchor="t" anchorCtr="0">
            <a:noAutofit/>
          </a:bodyPr>
          <a:lstStyle/>
          <a:p>
            <a:r>
              <a:rPr lang="pt-BR" sz="1600" dirty="0" smtClean="0"/>
              <a:t>Comportamento abusivo, frequente e intencional, através de atitudes, gestos, palavras ou escritos que possam ferir a integridade física ou psíquica de uma pessoa, pondo em risco seu emprego ou degradando o seu ambiente de trabalho</a:t>
            </a:r>
            <a:endParaRPr lang="pt-BR" sz="1600" dirty="0"/>
          </a:p>
        </p:txBody>
      </p:sp>
      <p:sp>
        <p:nvSpPr>
          <p:cNvPr id="8" name="Subtítulo 7"/>
          <p:cNvSpPr>
            <a:spLocks noGrp="1"/>
          </p:cNvSpPr>
          <p:nvPr>
            <p:ph type="subTitle" idx="5"/>
          </p:nvPr>
        </p:nvSpPr>
        <p:spPr>
          <a:xfrm>
            <a:off x="6669912" y="2555274"/>
            <a:ext cx="4977537" cy="490400"/>
          </a:xfrm>
          <a:noFill/>
          <a:ln>
            <a:noFill/>
          </a:ln>
        </p:spPr>
        <p:txBody>
          <a:bodyPr spcFirstLastPara="1" wrap="square" lIns="91425" tIns="91425" rIns="91425" bIns="91425" anchor="t" anchorCtr="0">
            <a:noAutofit/>
          </a:bodyPr>
          <a:lstStyle/>
          <a:p>
            <a:pPr marL="0">
              <a:buSzPts val="1400"/>
            </a:pPr>
            <a:r>
              <a:rPr lang="pt-BR" sz="1600" dirty="0" smtClean="0"/>
              <a:t>.</a:t>
            </a:r>
            <a:endParaRPr lang="pt-BR" sz="1600" dirty="0"/>
          </a:p>
        </p:txBody>
      </p:sp>
      <p:sp>
        <p:nvSpPr>
          <p:cNvPr id="3" name="Título 2"/>
          <p:cNvSpPr>
            <a:spLocks noGrp="1"/>
          </p:cNvSpPr>
          <p:nvPr>
            <p:ph type="title" idx="15"/>
          </p:nvPr>
        </p:nvSpPr>
        <p:spPr/>
        <p:txBody>
          <a:bodyPr>
            <a:normAutofit fontScale="90000"/>
          </a:bodyPr>
          <a:lstStyle/>
          <a:p>
            <a:r>
              <a:rPr lang="pt-BR" dirty="0" smtClean="0"/>
              <a:t>Violência no trabalho</a:t>
            </a:r>
            <a:endParaRPr lang="pt-BR" dirty="0"/>
          </a:p>
        </p:txBody>
      </p:sp>
      <p:sp>
        <p:nvSpPr>
          <p:cNvPr id="17" name="Título 10"/>
          <p:cNvSpPr>
            <a:spLocks noGrp="1"/>
          </p:cNvSpPr>
          <p:nvPr>
            <p:ph type="ctrTitle" idx="8"/>
          </p:nvPr>
        </p:nvSpPr>
        <p:spPr>
          <a:xfrm>
            <a:off x="7239402" y="4397105"/>
            <a:ext cx="3822198" cy="447489"/>
          </a:xfrm>
        </p:spPr>
        <p:txBody>
          <a:bodyPr>
            <a:noAutofit/>
          </a:bodyPr>
          <a:lstStyle/>
          <a:p>
            <a:r>
              <a:rPr lang="pt-BR" sz="2000" dirty="0" smtClean="0">
                <a:solidFill>
                  <a:schemeClr val="accent4">
                    <a:lumMod val="75000"/>
                  </a:schemeClr>
                </a:solidFill>
              </a:rPr>
              <a:t>Assédio Sexual</a:t>
            </a:r>
            <a:endParaRPr lang="pt-BR" sz="2000" dirty="0">
              <a:solidFill>
                <a:schemeClr val="accent4">
                  <a:lumMod val="75000"/>
                </a:schemeClr>
              </a:solidFill>
            </a:endParaRPr>
          </a:p>
        </p:txBody>
      </p:sp>
      <p:sp>
        <p:nvSpPr>
          <p:cNvPr id="18" name="Subtítulo 11"/>
          <p:cNvSpPr>
            <a:spLocks noGrp="1"/>
          </p:cNvSpPr>
          <p:nvPr>
            <p:ph type="subTitle" idx="9"/>
          </p:nvPr>
        </p:nvSpPr>
        <p:spPr>
          <a:xfrm>
            <a:off x="7027994" y="5087804"/>
            <a:ext cx="4457949" cy="490400"/>
          </a:xfrm>
          <a:noFill/>
          <a:ln>
            <a:noFill/>
          </a:ln>
        </p:spPr>
        <p:txBody>
          <a:bodyPr spcFirstLastPara="1" wrap="square" lIns="91425" tIns="91425" rIns="91425" bIns="91425" anchor="t" anchorCtr="0">
            <a:noAutofit/>
          </a:bodyPr>
          <a:lstStyle/>
          <a:p>
            <a:pPr marL="0"/>
            <a:r>
              <a:rPr lang="pt-BR" sz="1600" dirty="0" smtClean="0"/>
              <a:t>Atividade indesejada de caráter sexual que afete a relação de emprego de uma pessoa, criando um ambiente de trabalho hostil</a:t>
            </a:r>
            <a:endParaRPr lang="pt-BR" sz="1600" dirty="0"/>
          </a:p>
        </p:txBody>
      </p:sp>
      <p:pic>
        <p:nvPicPr>
          <p:cNvPr id="4102" name="Picture 6" descr="Pesquisa mostra que 76% das mulheres brasileiras já foram vítimas de  violência ou assédio no trabalho - Jornal O Glob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6689" y="1891542"/>
            <a:ext cx="3620558" cy="21751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ssédio moral - ícones de mídia social grá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796" y="4240383"/>
            <a:ext cx="2382111" cy="238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04989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367388" y="1451966"/>
            <a:ext cx="9377423" cy="3949767"/>
          </a:xfrm>
        </p:spPr>
        <p:txBody>
          <a:bodyPr>
            <a:normAutofit/>
          </a:bodyPr>
          <a:lstStyle/>
          <a:p>
            <a:r>
              <a:rPr lang="pt-BR" b="1" dirty="0" smtClean="0"/>
              <a:t>Habilidade política: </a:t>
            </a:r>
            <a:r>
              <a:rPr lang="pt-BR" dirty="0" smtClean="0"/>
              <a:t>Capacidade de influenciar os outros de forma a alcançar seus objetivos</a:t>
            </a:r>
          </a:p>
          <a:p>
            <a:r>
              <a:rPr lang="pt-BR" b="1" dirty="0" smtClean="0"/>
              <a:t>Comportamento político: Atividades que não são requeridas como parte do papel formal na organização, mas que influenciam, ou tentam influenciar a distribuição de vantagens e desvantagens dentro dela</a:t>
            </a:r>
          </a:p>
          <a:p>
            <a:pPr lvl="1"/>
            <a:r>
              <a:rPr lang="pt-BR" b="1" dirty="0" smtClean="0"/>
              <a:t>Legítimo: normal do dia a dia</a:t>
            </a:r>
          </a:p>
          <a:p>
            <a:pPr lvl="1"/>
            <a:r>
              <a:rPr lang="pt-BR" b="1" dirty="0" smtClean="0"/>
              <a:t>Ilegítimo: que viola as regras do jogo</a:t>
            </a:r>
            <a:endParaRPr lang="pt-BR" b="1" dirty="0"/>
          </a:p>
        </p:txBody>
      </p:sp>
      <p:sp>
        <p:nvSpPr>
          <p:cNvPr id="3" name="Título 2"/>
          <p:cNvSpPr>
            <a:spLocks noGrp="1"/>
          </p:cNvSpPr>
          <p:nvPr>
            <p:ph type="title"/>
          </p:nvPr>
        </p:nvSpPr>
        <p:spPr/>
        <p:txBody>
          <a:bodyPr>
            <a:normAutofit fontScale="90000"/>
          </a:bodyPr>
          <a:lstStyle/>
          <a:p>
            <a:r>
              <a:rPr lang="pt-BR" dirty="0" smtClean="0"/>
              <a:t>Política organizacional</a:t>
            </a:r>
            <a:endParaRPr lang="pt-BR" dirty="0"/>
          </a:p>
        </p:txBody>
      </p:sp>
    </p:spTree>
    <p:extLst>
      <p:ext uri="{BB962C8B-B14F-4D97-AF65-F5344CB8AC3E}">
        <p14:creationId xmlns:p14="http://schemas.microsoft.com/office/powerpoint/2010/main" val="131556617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flipH="1">
            <a:off x="8046833" y="4243966"/>
            <a:ext cx="3761200" cy="770400"/>
          </a:xfrm>
        </p:spPr>
        <p:txBody>
          <a:bodyPr>
            <a:normAutofit fontScale="90000"/>
          </a:bodyPr>
          <a:lstStyle/>
          <a:p>
            <a:r>
              <a:rPr lang="pt-BR" dirty="0" smtClean="0"/>
              <a:t>A política nos olhos de quem a vê</a:t>
            </a:r>
            <a:endParaRPr lang="pt-BR" dirty="0"/>
          </a:p>
        </p:txBody>
      </p:sp>
      <p:pic>
        <p:nvPicPr>
          <p:cNvPr id="6" name="Imagem 5"/>
          <p:cNvPicPr>
            <a:picLocks noChangeAspect="1"/>
          </p:cNvPicPr>
          <p:nvPr/>
        </p:nvPicPr>
        <p:blipFill>
          <a:blip r:embed="rId2"/>
          <a:stretch>
            <a:fillRect/>
          </a:stretch>
        </p:blipFill>
        <p:spPr>
          <a:xfrm>
            <a:off x="355402" y="456195"/>
            <a:ext cx="7419336" cy="5910738"/>
          </a:xfrm>
          <a:prstGeom prst="rect">
            <a:avLst/>
          </a:prstGeom>
        </p:spPr>
      </p:pic>
    </p:spTree>
    <p:extLst>
      <p:ext uri="{BB962C8B-B14F-4D97-AF65-F5344CB8AC3E}">
        <p14:creationId xmlns:p14="http://schemas.microsoft.com/office/powerpoint/2010/main" val="29883113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Modelo ara comportamento político</a:t>
            </a:r>
            <a:endParaRPr lang="pt-BR" dirty="0"/>
          </a:p>
        </p:txBody>
      </p:sp>
      <p:pic>
        <p:nvPicPr>
          <p:cNvPr id="5" name="Imagem 4"/>
          <p:cNvPicPr>
            <a:picLocks noChangeAspect="1"/>
          </p:cNvPicPr>
          <p:nvPr/>
        </p:nvPicPr>
        <p:blipFill>
          <a:blip r:embed="rId2"/>
          <a:stretch>
            <a:fillRect/>
          </a:stretch>
        </p:blipFill>
        <p:spPr>
          <a:xfrm>
            <a:off x="229476" y="1356967"/>
            <a:ext cx="11776258" cy="5198672"/>
          </a:xfrm>
          <a:prstGeom prst="rect">
            <a:avLst/>
          </a:prstGeom>
        </p:spPr>
      </p:pic>
    </p:spTree>
    <p:extLst>
      <p:ext uri="{BB962C8B-B14F-4D97-AF65-F5344CB8AC3E}">
        <p14:creationId xmlns:p14="http://schemas.microsoft.com/office/powerpoint/2010/main" val="271318397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2865"/>
          <a:stretch/>
        </p:blipFill>
        <p:spPr>
          <a:xfrm>
            <a:off x="948267" y="809663"/>
            <a:ext cx="6231467" cy="5732905"/>
          </a:xfrm>
          <a:prstGeom prst="rect">
            <a:avLst/>
          </a:prstGeom>
        </p:spPr>
      </p:pic>
      <p:sp>
        <p:nvSpPr>
          <p:cNvPr id="3" name="Título 2"/>
          <p:cNvSpPr>
            <a:spLocks noGrp="1"/>
          </p:cNvSpPr>
          <p:nvPr>
            <p:ph type="ctrTitle"/>
          </p:nvPr>
        </p:nvSpPr>
        <p:spPr>
          <a:xfrm flipH="1">
            <a:off x="7538833" y="4565700"/>
            <a:ext cx="4331433" cy="770400"/>
          </a:xfrm>
        </p:spPr>
        <p:txBody>
          <a:bodyPr>
            <a:normAutofit fontScale="90000"/>
          </a:bodyPr>
          <a:lstStyle/>
          <a:p>
            <a:r>
              <a:rPr lang="pt-BR" dirty="0" smtClean="0"/>
              <a:t>Consequências da percepção da política no trabalho</a:t>
            </a:r>
            <a:endParaRPr lang="pt-BR" dirty="0"/>
          </a:p>
        </p:txBody>
      </p:sp>
    </p:spTree>
    <p:extLst>
      <p:ext uri="{BB962C8B-B14F-4D97-AF65-F5344CB8AC3E}">
        <p14:creationId xmlns:p14="http://schemas.microsoft.com/office/powerpoint/2010/main" val="56892352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06509" y="566223"/>
            <a:ext cx="7401357" cy="6025394"/>
          </a:xfrm>
          <a:prstGeom prst="rect">
            <a:avLst/>
          </a:prstGeom>
        </p:spPr>
      </p:pic>
      <p:sp>
        <p:nvSpPr>
          <p:cNvPr id="5" name="Título 3"/>
          <p:cNvSpPr txBox="1">
            <a:spLocks/>
          </p:cNvSpPr>
          <p:nvPr/>
        </p:nvSpPr>
        <p:spPr>
          <a:xfrm flipH="1">
            <a:off x="8182299" y="5344633"/>
            <a:ext cx="3761200"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300"/>
              <a:buFont typeface="Gaegu"/>
              <a:buNone/>
              <a:defRPr sz="4400" b="1" i="0" u="none" strike="noStrike" cap="none">
                <a:solidFill>
                  <a:schemeClr val="dk2"/>
                </a:solidFill>
                <a:latin typeface="Gaegu"/>
                <a:ea typeface="Gaegu"/>
                <a:cs typeface="Gaegu"/>
                <a:sym typeface="Gaegu"/>
              </a:defRPr>
            </a:lvl1pPr>
            <a:lvl2pPr marR="0" lvl="1"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r>
              <a:rPr lang="pt-BR" sz="2800" kern="0" smtClean="0"/>
              <a:t>Comportamentos defensivos</a:t>
            </a:r>
            <a:br>
              <a:rPr lang="pt-BR" sz="2800" kern="0" smtClean="0"/>
            </a:br>
            <a:r>
              <a:rPr lang="pt-BR" sz="2800" b="0" kern="0" smtClean="0"/>
              <a:t>Comportamentos reativos ou protecionistas que buscam evitar ações, culpabilidade ou mudanças</a:t>
            </a:r>
            <a:endParaRPr lang="pt-BR" sz="2800" kern="0" dirty="0"/>
          </a:p>
        </p:txBody>
      </p:sp>
    </p:spTree>
    <p:extLst>
      <p:ext uri="{BB962C8B-B14F-4D97-AF65-F5344CB8AC3E}">
        <p14:creationId xmlns:p14="http://schemas.microsoft.com/office/powerpoint/2010/main" val="424535919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82193" y="1273833"/>
            <a:ext cx="9747813" cy="508668"/>
          </a:xfrm>
        </p:spPr>
        <p:txBody>
          <a:bodyPr>
            <a:normAutofit fontScale="77500" lnSpcReduction="20000"/>
          </a:bodyPr>
          <a:lstStyle/>
          <a:p>
            <a:r>
              <a:rPr lang="pt-BR" dirty="0" smtClean="0"/>
              <a:t>Processo pelo qual os indivíduos tentam controlar a impressão que os outros formam a seu respeito</a:t>
            </a:r>
            <a:endParaRPr lang="pt-BR" dirty="0"/>
          </a:p>
        </p:txBody>
      </p:sp>
      <p:sp>
        <p:nvSpPr>
          <p:cNvPr id="3" name="Título 2"/>
          <p:cNvSpPr>
            <a:spLocks noGrp="1"/>
          </p:cNvSpPr>
          <p:nvPr>
            <p:ph type="title"/>
          </p:nvPr>
        </p:nvSpPr>
        <p:spPr/>
        <p:txBody>
          <a:bodyPr>
            <a:normAutofit fontScale="90000"/>
          </a:bodyPr>
          <a:lstStyle/>
          <a:p>
            <a:r>
              <a:rPr lang="pt-BR" dirty="0" smtClean="0"/>
              <a:t>Gerenciamento de impressão</a:t>
            </a:r>
            <a:endParaRPr lang="pt-BR" dirty="0"/>
          </a:p>
        </p:txBody>
      </p:sp>
      <p:sp>
        <p:nvSpPr>
          <p:cNvPr id="4" name="CaixaDeTexto 3"/>
          <p:cNvSpPr txBox="1"/>
          <p:nvPr/>
        </p:nvSpPr>
        <p:spPr>
          <a:xfrm>
            <a:off x="880300" y="2037433"/>
            <a:ext cx="184731" cy="369332"/>
          </a:xfrm>
          <a:prstGeom prst="rect">
            <a:avLst/>
          </a:prstGeom>
          <a:noFill/>
        </p:spPr>
        <p:txBody>
          <a:bodyPr wrap="none" rtlCol="0">
            <a:spAutoFit/>
          </a:bodyPr>
          <a:lstStyle/>
          <a:p>
            <a:endParaRPr lang="pt-BR" b="1" dirty="0">
              <a:solidFill>
                <a:schemeClr val="bg2"/>
              </a:solidFill>
            </a:endParaRPr>
          </a:p>
        </p:txBody>
      </p:sp>
      <p:sp>
        <p:nvSpPr>
          <p:cNvPr id="5" name="CaixaDeTexto 4"/>
          <p:cNvSpPr txBox="1"/>
          <p:nvPr/>
        </p:nvSpPr>
        <p:spPr>
          <a:xfrm>
            <a:off x="880300" y="1782501"/>
            <a:ext cx="10199200" cy="4708981"/>
          </a:xfrm>
          <a:prstGeom prst="rect">
            <a:avLst/>
          </a:prstGeom>
          <a:noFill/>
        </p:spPr>
        <p:txBody>
          <a:bodyPr wrap="square" rtlCol="0">
            <a:spAutoFit/>
          </a:bodyPr>
          <a:lstStyle/>
          <a:p>
            <a:r>
              <a:rPr lang="pt-BR" sz="2000" dirty="0" smtClean="0">
                <a:solidFill>
                  <a:schemeClr val="bg2"/>
                </a:solidFill>
              </a:rPr>
              <a:t>Táticas de gerenciamento de impressão:</a:t>
            </a:r>
          </a:p>
          <a:p>
            <a:pPr marL="285750" indent="-285750">
              <a:buFont typeface="Arial" panose="020B0604020202020204" pitchFamily="34" charset="0"/>
              <a:buChar char="•"/>
            </a:pPr>
            <a:r>
              <a:rPr lang="pt-BR" sz="2000" b="1" dirty="0" smtClean="0">
                <a:solidFill>
                  <a:schemeClr val="bg2"/>
                </a:solidFill>
              </a:rPr>
              <a:t>Conformidade:</a:t>
            </a:r>
            <a:r>
              <a:rPr lang="pt-BR" sz="2000" dirty="0" smtClean="0">
                <a:solidFill>
                  <a:schemeClr val="bg2"/>
                </a:solidFill>
              </a:rPr>
              <a:t>  Concordar com a opinião de alguém para conquistar sua aprovação</a:t>
            </a:r>
          </a:p>
          <a:p>
            <a:pPr marL="285750" indent="-285750">
              <a:buFont typeface="Arial" panose="020B0604020202020204" pitchFamily="34" charset="0"/>
              <a:buChar char="•"/>
            </a:pPr>
            <a:r>
              <a:rPr lang="pt-BR" sz="2000" b="1" dirty="0" smtClean="0">
                <a:solidFill>
                  <a:schemeClr val="bg2"/>
                </a:solidFill>
              </a:rPr>
              <a:t>Favores: </a:t>
            </a:r>
            <a:r>
              <a:rPr lang="pt-BR" sz="2000" dirty="0" smtClean="0">
                <a:solidFill>
                  <a:schemeClr val="bg2"/>
                </a:solidFill>
              </a:rPr>
              <a:t>Fazer alguma coisa simpática a alguém para conquistar sua aprovação</a:t>
            </a:r>
          </a:p>
          <a:p>
            <a:pPr marL="285750" indent="-285750">
              <a:buFont typeface="Arial" panose="020B0604020202020204" pitchFamily="34" charset="0"/>
              <a:buChar char="•"/>
            </a:pPr>
            <a:r>
              <a:rPr lang="pt-BR" sz="2000" b="1" dirty="0" smtClean="0">
                <a:solidFill>
                  <a:schemeClr val="bg2"/>
                </a:solidFill>
              </a:rPr>
              <a:t>Pretextos: </a:t>
            </a:r>
            <a:r>
              <a:rPr lang="pt-BR" sz="2000" dirty="0" smtClean="0">
                <a:solidFill>
                  <a:schemeClr val="bg2"/>
                </a:solidFill>
              </a:rPr>
              <a:t>Apresentar explicações para situações desagradáveis com o objetivo de minimizar sua aparente seriedade</a:t>
            </a:r>
          </a:p>
          <a:p>
            <a:pPr marL="285750" indent="-285750">
              <a:buFont typeface="Arial" panose="020B0604020202020204" pitchFamily="34" charset="0"/>
              <a:buChar char="•"/>
            </a:pPr>
            <a:r>
              <a:rPr lang="pt-BR" sz="2000" b="1" dirty="0" smtClean="0">
                <a:solidFill>
                  <a:schemeClr val="bg2"/>
                </a:solidFill>
              </a:rPr>
              <a:t>Desculpas: </a:t>
            </a:r>
            <a:r>
              <a:rPr lang="pt-BR" sz="2000" dirty="0" smtClean="0">
                <a:solidFill>
                  <a:schemeClr val="bg2"/>
                </a:solidFill>
              </a:rPr>
              <a:t>Admitir a responsabilidade por um evento indesejado enquanto procura obter o perdão</a:t>
            </a:r>
          </a:p>
          <a:p>
            <a:pPr marL="285750" indent="-285750">
              <a:buFont typeface="Arial" panose="020B0604020202020204" pitchFamily="34" charset="0"/>
              <a:buChar char="•"/>
            </a:pPr>
            <a:r>
              <a:rPr lang="pt-BR" sz="2000" b="1" dirty="0" smtClean="0">
                <a:solidFill>
                  <a:schemeClr val="bg2"/>
                </a:solidFill>
              </a:rPr>
              <a:t>Autopromoção: Evidenciar suas melhores qualidades, minimizando seus defeitos e chamar atenção para suas conquistas</a:t>
            </a:r>
          </a:p>
          <a:p>
            <a:pPr marL="285750" indent="-285750">
              <a:buFont typeface="Arial" panose="020B0604020202020204" pitchFamily="34" charset="0"/>
              <a:buChar char="•"/>
            </a:pPr>
            <a:r>
              <a:rPr lang="pt-BR" sz="2000" b="1" dirty="0" smtClean="0">
                <a:solidFill>
                  <a:schemeClr val="bg2"/>
                </a:solidFill>
              </a:rPr>
              <a:t>Intensificação: </a:t>
            </a:r>
            <a:r>
              <a:rPr lang="pt-BR" sz="2000" dirty="0" smtClean="0">
                <a:solidFill>
                  <a:schemeClr val="bg2"/>
                </a:solidFill>
              </a:rPr>
              <a:t>Alegar que algo que você fez tem mais valor do que pensa a maioria dos membros da organização</a:t>
            </a:r>
          </a:p>
          <a:p>
            <a:pPr marL="285750" indent="-285750">
              <a:buFont typeface="Arial" panose="020B0604020202020204" pitchFamily="34" charset="0"/>
              <a:buChar char="•"/>
            </a:pPr>
            <a:r>
              <a:rPr lang="pt-BR" sz="2000" b="1" dirty="0" smtClean="0">
                <a:solidFill>
                  <a:schemeClr val="bg2"/>
                </a:solidFill>
              </a:rPr>
              <a:t>Bajulação: </a:t>
            </a:r>
            <a:r>
              <a:rPr lang="pt-BR" sz="2000" dirty="0" smtClean="0">
                <a:solidFill>
                  <a:schemeClr val="bg2"/>
                </a:solidFill>
              </a:rPr>
              <a:t>Elogiar os outros por suas virtudes em um esforço de parecer perceptivo e amável</a:t>
            </a:r>
          </a:p>
          <a:p>
            <a:pPr marL="285750" indent="-285750">
              <a:buFont typeface="Arial" panose="020B0604020202020204" pitchFamily="34" charset="0"/>
              <a:buChar char="•"/>
            </a:pPr>
            <a:r>
              <a:rPr lang="pt-BR" sz="2000" b="1" dirty="0" smtClean="0">
                <a:solidFill>
                  <a:schemeClr val="bg2"/>
                </a:solidFill>
              </a:rPr>
              <a:t>Exemplificação: </a:t>
            </a:r>
            <a:r>
              <a:rPr lang="pt-BR" sz="2000" dirty="0" smtClean="0">
                <a:solidFill>
                  <a:schemeClr val="bg2"/>
                </a:solidFill>
              </a:rPr>
              <a:t>Fazer mais do que precisa em um esforço para mostrar como você é dedicado e trabalhador</a:t>
            </a:r>
            <a:endParaRPr lang="pt-BR" sz="2000" b="1" dirty="0">
              <a:solidFill>
                <a:schemeClr val="bg2"/>
              </a:solidFill>
            </a:endParaRPr>
          </a:p>
        </p:txBody>
      </p:sp>
    </p:spTree>
    <p:extLst>
      <p:ext uri="{BB962C8B-B14F-4D97-AF65-F5344CB8AC3E}">
        <p14:creationId xmlns:p14="http://schemas.microsoft.com/office/powerpoint/2010/main" val="464513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3026786" y="1118692"/>
            <a:ext cx="8422264" cy="5259882"/>
          </a:xfrm>
          <a:prstGeom prst="rect">
            <a:avLst/>
          </a:prstGeom>
        </p:spPr>
      </p:pic>
    </p:spTree>
    <p:extLst>
      <p:ext uri="{BB962C8B-B14F-4D97-AF65-F5344CB8AC3E}">
        <p14:creationId xmlns:p14="http://schemas.microsoft.com/office/powerpoint/2010/main" val="202448559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82193" y="1273832"/>
            <a:ext cx="9747813" cy="4334487"/>
          </a:xfrm>
        </p:spPr>
        <p:txBody>
          <a:bodyPr>
            <a:normAutofit/>
          </a:bodyPr>
          <a:lstStyle/>
          <a:p>
            <a:r>
              <a:rPr lang="pt-BR" sz="2800" dirty="0" smtClean="0"/>
              <a:t>A atividade política está em conformidade com os valores de equidade e justiça</a:t>
            </a:r>
          </a:p>
          <a:p>
            <a:r>
              <a:rPr lang="pt-BR" sz="2800" dirty="0" smtClean="0"/>
              <a:t>Está em conformidade com os seus princípios e valores</a:t>
            </a:r>
          </a:p>
          <a:p>
            <a:r>
              <a:rPr lang="pt-BR" sz="2800" dirty="0" smtClean="0"/>
              <a:t>Está em conformidade com as regras a organização vigente e a legislação local?</a:t>
            </a:r>
          </a:p>
          <a:p>
            <a:r>
              <a:rPr lang="pt-BR" sz="2800" dirty="0" smtClean="0"/>
              <a:t>Quem tem mais poder consegue agir de maneira mais política, mas também de forma mais antiética</a:t>
            </a:r>
            <a:endParaRPr lang="pt-BR" sz="2800" dirty="0"/>
          </a:p>
        </p:txBody>
      </p:sp>
      <p:sp>
        <p:nvSpPr>
          <p:cNvPr id="3" name="Título 2"/>
          <p:cNvSpPr>
            <a:spLocks noGrp="1"/>
          </p:cNvSpPr>
          <p:nvPr>
            <p:ph type="title"/>
          </p:nvPr>
        </p:nvSpPr>
        <p:spPr/>
        <p:txBody>
          <a:bodyPr>
            <a:normAutofit fontScale="90000"/>
          </a:bodyPr>
          <a:lstStyle/>
          <a:p>
            <a:r>
              <a:rPr lang="pt-BR" dirty="0" smtClean="0"/>
              <a:t>A ética e a política</a:t>
            </a:r>
            <a:endParaRPr lang="pt-BR" dirty="0"/>
          </a:p>
        </p:txBody>
      </p:sp>
      <p:sp>
        <p:nvSpPr>
          <p:cNvPr id="4" name="CaixaDeTexto 3"/>
          <p:cNvSpPr txBox="1"/>
          <p:nvPr/>
        </p:nvSpPr>
        <p:spPr>
          <a:xfrm>
            <a:off x="880300" y="2037433"/>
            <a:ext cx="184731" cy="369332"/>
          </a:xfrm>
          <a:prstGeom prst="rect">
            <a:avLst/>
          </a:prstGeom>
          <a:noFill/>
        </p:spPr>
        <p:txBody>
          <a:bodyPr wrap="none" rtlCol="0">
            <a:spAutoFit/>
          </a:bodyPr>
          <a:lstStyle/>
          <a:p>
            <a:endParaRPr lang="pt-BR" b="1" dirty="0">
              <a:solidFill>
                <a:schemeClr val="bg2"/>
              </a:solidFill>
            </a:endParaRPr>
          </a:p>
        </p:txBody>
      </p:sp>
    </p:spTree>
    <p:extLst>
      <p:ext uri="{BB962C8B-B14F-4D97-AF65-F5344CB8AC3E}">
        <p14:creationId xmlns:p14="http://schemas.microsoft.com/office/powerpoint/2010/main" val="345083480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14: Conflito e Negociação</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3 – O Grupo</a:t>
            </a:r>
            <a:endParaRPr lang="pt-BR" dirty="0"/>
          </a:p>
        </p:txBody>
      </p:sp>
      <p:pic>
        <p:nvPicPr>
          <p:cNvPr id="6146" name="Picture 2" descr="Só será memes on X: &quot;estamos a 700 dias sem ter um conflito não resolvido  em nossa empresa https://t.co/ePXyE2586k&quot; / X"/>
          <p:cNvPicPr>
            <a:picLocks noChangeAspect="1" noChangeArrowheads="1"/>
          </p:cNvPicPr>
          <p:nvPr/>
        </p:nvPicPr>
        <p:blipFill rotWithShape="1">
          <a:blip r:embed="rId2">
            <a:extLst>
              <a:ext uri="{28A0092B-C50C-407E-A947-70E740481C1C}">
                <a14:useLocalDpi xmlns:a14="http://schemas.microsoft.com/office/drawing/2010/main" val="0"/>
              </a:ext>
            </a:extLst>
          </a:blip>
          <a:srcRect t="6956"/>
          <a:stretch/>
        </p:blipFill>
        <p:spPr bwMode="auto">
          <a:xfrm>
            <a:off x="702852" y="1282016"/>
            <a:ext cx="5443306" cy="503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2264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0400" y="2852416"/>
            <a:ext cx="4271200" cy="1195600"/>
          </a:xfrm>
        </p:spPr>
        <p:txBody>
          <a:bodyPr>
            <a:noAutofit/>
          </a:bodyPr>
          <a:lstStyle/>
          <a:p>
            <a:r>
              <a:rPr lang="pt-BR" sz="2400" dirty="0" smtClean="0"/>
              <a:t>Processo que tem início quando alguém percebe que outra parte afeta, ou pode afetar, negativamente alguma coisa que considera importante</a:t>
            </a:r>
            <a:endParaRPr lang="pt-BR" sz="2400" dirty="0"/>
          </a:p>
        </p:txBody>
      </p:sp>
      <p:sp>
        <p:nvSpPr>
          <p:cNvPr id="3" name="Subtítulo 2"/>
          <p:cNvSpPr>
            <a:spLocks noGrp="1"/>
          </p:cNvSpPr>
          <p:nvPr>
            <p:ph type="subTitle" idx="1"/>
          </p:nvPr>
        </p:nvSpPr>
        <p:spPr/>
        <p:txBody>
          <a:bodyPr>
            <a:normAutofit/>
          </a:bodyPr>
          <a:lstStyle/>
          <a:p>
            <a:r>
              <a:rPr lang="pt-BR" sz="3600" b="1" dirty="0" smtClean="0"/>
              <a:t>Conflito</a:t>
            </a:r>
            <a:endParaRPr lang="pt-BR" sz="3600" b="1" dirty="0"/>
          </a:p>
        </p:txBody>
      </p:sp>
    </p:spTree>
    <p:extLst>
      <p:ext uri="{BB962C8B-B14F-4D97-AF65-F5344CB8AC3E}">
        <p14:creationId xmlns:p14="http://schemas.microsoft.com/office/powerpoint/2010/main" val="213350624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575935" y="3072534"/>
            <a:ext cx="3376800" cy="625200"/>
          </a:xfrm>
        </p:spPr>
        <p:txBody>
          <a:bodyPr>
            <a:normAutofit fontScale="90000"/>
          </a:bodyPr>
          <a:lstStyle/>
          <a:p>
            <a:r>
              <a:rPr lang="pt-BR" dirty="0" smtClean="0"/>
              <a:t>Visão tradicional de conflito</a:t>
            </a:r>
            <a:endParaRPr lang="pt-BR" dirty="0"/>
          </a:p>
        </p:txBody>
      </p:sp>
      <p:sp>
        <p:nvSpPr>
          <p:cNvPr id="4" name="Subtítulo 3"/>
          <p:cNvSpPr>
            <a:spLocks noGrp="1"/>
          </p:cNvSpPr>
          <p:nvPr>
            <p:ph type="subTitle" idx="1"/>
          </p:nvPr>
        </p:nvSpPr>
        <p:spPr>
          <a:xfrm>
            <a:off x="2141316" y="4128368"/>
            <a:ext cx="3811419" cy="1060463"/>
          </a:xfrm>
        </p:spPr>
        <p:txBody>
          <a:bodyPr/>
          <a:lstStyle/>
          <a:p>
            <a:pPr indent="0"/>
            <a:r>
              <a:rPr lang="pt-BR" dirty="0" smtClean="0"/>
              <a:t>Crença de que todo conflito é disfuncional e deve ser evitado a todo custo</a:t>
            </a:r>
            <a:endParaRPr lang="pt-BR" dirty="0"/>
          </a:p>
        </p:txBody>
      </p:sp>
      <p:sp>
        <p:nvSpPr>
          <p:cNvPr id="5" name="Título 4"/>
          <p:cNvSpPr>
            <a:spLocks noGrp="1"/>
          </p:cNvSpPr>
          <p:nvPr>
            <p:ph type="title" idx="2"/>
          </p:nvPr>
        </p:nvSpPr>
        <p:spPr>
          <a:xfrm>
            <a:off x="6239252" y="3052467"/>
            <a:ext cx="3440000" cy="625200"/>
          </a:xfrm>
        </p:spPr>
        <p:txBody>
          <a:bodyPr>
            <a:normAutofit fontScale="90000"/>
          </a:bodyPr>
          <a:lstStyle/>
          <a:p>
            <a:r>
              <a:rPr lang="pt-BR" dirty="0" smtClean="0"/>
              <a:t>Visão interacionista de conflito</a:t>
            </a:r>
            <a:endParaRPr lang="pt-BR" dirty="0"/>
          </a:p>
        </p:txBody>
      </p:sp>
      <p:sp>
        <p:nvSpPr>
          <p:cNvPr id="6" name="Subtítulo 5"/>
          <p:cNvSpPr>
            <a:spLocks noGrp="1"/>
          </p:cNvSpPr>
          <p:nvPr>
            <p:ph type="subTitle" idx="3"/>
          </p:nvPr>
        </p:nvSpPr>
        <p:spPr/>
        <p:txBody>
          <a:bodyPr>
            <a:normAutofit fontScale="92500" lnSpcReduction="20000"/>
          </a:bodyPr>
          <a:lstStyle/>
          <a:p>
            <a:pPr indent="0"/>
            <a:r>
              <a:rPr lang="pt-BR" dirty="0" smtClean="0"/>
              <a:t>Crença de que o conflito é não apenas uma força positiva em um grupo, mas absolutamente necessário para que seu desempenho seja eficaz</a:t>
            </a:r>
            <a:endParaRPr lang="pt-BR" dirty="0"/>
          </a:p>
        </p:txBody>
      </p:sp>
      <p:sp>
        <p:nvSpPr>
          <p:cNvPr id="7" name="Título 6"/>
          <p:cNvSpPr>
            <a:spLocks noGrp="1"/>
          </p:cNvSpPr>
          <p:nvPr>
            <p:ph type="title" idx="4"/>
          </p:nvPr>
        </p:nvSpPr>
        <p:spPr/>
        <p:txBody>
          <a:bodyPr>
            <a:normAutofit fontScale="90000"/>
          </a:bodyPr>
          <a:lstStyle/>
          <a:p>
            <a:r>
              <a:rPr lang="pt-BR" dirty="0" smtClean="0"/>
              <a:t>Visões do conflito</a:t>
            </a:r>
            <a:endParaRPr lang="pt-BR" dirty="0"/>
          </a:p>
        </p:txBody>
      </p:sp>
    </p:spTree>
    <p:extLst>
      <p:ext uri="{BB962C8B-B14F-4D97-AF65-F5344CB8AC3E}">
        <p14:creationId xmlns:p14="http://schemas.microsoft.com/office/powerpoint/2010/main" val="414090393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Tipos de conflitos</a:t>
            </a:r>
            <a:endParaRPr lang="pt-BR" dirty="0"/>
          </a:p>
        </p:txBody>
      </p:sp>
      <p:sp>
        <p:nvSpPr>
          <p:cNvPr id="14" name="Título 1"/>
          <p:cNvSpPr>
            <a:spLocks noGrp="1"/>
          </p:cNvSpPr>
          <p:nvPr>
            <p:ph type="ctrTitle"/>
          </p:nvPr>
        </p:nvSpPr>
        <p:spPr>
          <a:xfrm>
            <a:off x="804683" y="1682662"/>
            <a:ext cx="4254565" cy="512350"/>
          </a:xfrm>
          <a:noFill/>
          <a:ln>
            <a:noFill/>
          </a:ln>
        </p:spPr>
        <p:txBody>
          <a:bodyPr spcFirstLastPara="1" wrap="square" lIns="91425" tIns="91425" rIns="91425" bIns="91425" anchor="b" anchorCtr="0">
            <a:noAutofit/>
          </a:bodyPr>
          <a:lstStyle/>
          <a:p>
            <a:pPr algn="ctr"/>
            <a:r>
              <a:rPr lang="pt-BR" sz="2400" dirty="0" smtClean="0">
                <a:solidFill>
                  <a:srgbClr val="FF0000"/>
                </a:solidFill>
              </a:rPr>
              <a:t>Conflitos funcionais</a:t>
            </a:r>
            <a:endParaRPr lang="pt-BR" sz="2400" dirty="0">
              <a:solidFill>
                <a:srgbClr val="FF0000"/>
              </a:solidFill>
            </a:endParaRPr>
          </a:p>
        </p:txBody>
      </p:sp>
      <p:sp>
        <p:nvSpPr>
          <p:cNvPr id="15" name="Espaço Reservado para Texto 3"/>
          <p:cNvSpPr>
            <a:spLocks noGrp="1"/>
          </p:cNvSpPr>
          <p:nvPr>
            <p:ph type="subTitle" idx="1"/>
          </p:nvPr>
        </p:nvSpPr>
        <p:spPr>
          <a:xfrm>
            <a:off x="0" y="2259327"/>
            <a:ext cx="5863932"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Contribuem para melhorar o desempenho do grupo</a:t>
            </a:r>
            <a:endParaRPr lang="pt-BR" sz="1800" b="1" dirty="0">
              <a:solidFill>
                <a:schemeClr val="bg2"/>
              </a:solidFill>
              <a:latin typeface="Gaegu"/>
              <a:ea typeface="Gaegu"/>
              <a:cs typeface="Gaegu"/>
              <a:sym typeface="Gaegu"/>
            </a:endParaRPr>
          </a:p>
        </p:txBody>
      </p:sp>
      <p:sp>
        <p:nvSpPr>
          <p:cNvPr id="16" name="Título 6"/>
          <p:cNvSpPr>
            <a:spLocks noGrp="1"/>
          </p:cNvSpPr>
          <p:nvPr>
            <p:ph type="ctrTitle" idx="4"/>
          </p:nvPr>
        </p:nvSpPr>
        <p:spPr>
          <a:xfrm>
            <a:off x="6213459" y="1499714"/>
            <a:ext cx="5313755" cy="439123"/>
          </a:xfrm>
        </p:spPr>
        <p:txBody>
          <a:bodyPr>
            <a:noAutofit/>
          </a:bodyPr>
          <a:lstStyle/>
          <a:p>
            <a:r>
              <a:rPr lang="pt-BR" sz="2400" b="1" dirty="0" smtClean="0">
                <a:solidFill>
                  <a:schemeClr val="accent5">
                    <a:lumMod val="40000"/>
                    <a:lumOff val="60000"/>
                  </a:schemeClr>
                </a:solidFill>
              </a:rPr>
              <a:t>Conflitos disfuncionais</a:t>
            </a:r>
            <a:endParaRPr lang="pt-BR" sz="2400" b="1" dirty="0">
              <a:solidFill>
                <a:schemeClr val="accent5">
                  <a:lumMod val="40000"/>
                  <a:lumOff val="60000"/>
                </a:schemeClr>
              </a:solidFill>
            </a:endParaRPr>
          </a:p>
        </p:txBody>
      </p:sp>
      <p:sp>
        <p:nvSpPr>
          <p:cNvPr id="17" name="Subtítulo 7"/>
          <p:cNvSpPr>
            <a:spLocks noGrp="1"/>
          </p:cNvSpPr>
          <p:nvPr>
            <p:ph type="subTitle" idx="5"/>
          </p:nvPr>
        </p:nvSpPr>
        <p:spPr>
          <a:xfrm>
            <a:off x="6195457" y="2476330"/>
            <a:ext cx="5349760" cy="490400"/>
          </a:xfrm>
          <a:noFill/>
          <a:ln>
            <a:noFill/>
          </a:ln>
        </p:spPr>
        <p:txBody>
          <a:bodyPr spcFirstLastPara="1" wrap="square" lIns="91425" tIns="91425" rIns="91425" bIns="91425" anchor="t" anchorCtr="0">
            <a:noAutofit/>
          </a:bodyPr>
          <a:lstStyle/>
          <a:p>
            <a:pPr marL="0">
              <a:buSzPts val="1400"/>
            </a:pPr>
            <a:r>
              <a:rPr lang="pt-BR" sz="1800" dirty="0" smtClean="0">
                <a:solidFill>
                  <a:schemeClr val="bg2"/>
                </a:solidFill>
              </a:rPr>
              <a:t>Conflitos que atrapalham o desempenho do grupo</a:t>
            </a:r>
            <a:endParaRPr lang="pt-BR" sz="1800" dirty="0">
              <a:solidFill>
                <a:schemeClr val="bg2"/>
              </a:solidFill>
            </a:endParaRPr>
          </a:p>
        </p:txBody>
      </p:sp>
      <p:sp>
        <p:nvSpPr>
          <p:cNvPr id="9" name="Título 10"/>
          <p:cNvSpPr>
            <a:spLocks noGrp="1"/>
          </p:cNvSpPr>
          <p:nvPr>
            <p:ph type="ctrTitle" idx="8"/>
          </p:nvPr>
        </p:nvSpPr>
        <p:spPr>
          <a:xfrm>
            <a:off x="670313" y="4287889"/>
            <a:ext cx="3186579" cy="447489"/>
          </a:xfrm>
        </p:spPr>
        <p:txBody>
          <a:bodyPr>
            <a:noAutofit/>
          </a:bodyPr>
          <a:lstStyle/>
          <a:p>
            <a:r>
              <a:rPr lang="pt-BR" sz="2000" dirty="0" smtClean="0"/>
              <a:t>Conflito de tarefa</a:t>
            </a:r>
            <a:endParaRPr lang="pt-BR" sz="2000" dirty="0"/>
          </a:p>
        </p:txBody>
      </p:sp>
      <p:sp>
        <p:nvSpPr>
          <p:cNvPr id="10" name="Subtítulo 11"/>
          <p:cNvSpPr>
            <a:spLocks noGrp="1"/>
          </p:cNvSpPr>
          <p:nvPr>
            <p:ph type="subTitle" idx="9"/>
          </p:nvPr>
        </p:nvSpPr>
        <p:spPr>
          <a:xfrm>
            <a:off x="788584" y="4842604"/>
            <a:ext cx="2950039"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Discordâncias com relação ao conteúdo e aos objetivos do trabalho</a:t>
            </a:r>
            <a:endParaRPr lang="pt-BR" sz="1600" dirty="0">
              <a:solidFill>
                <a:schemeClr val="bg2"/>
              </a:solidFill>
            </a:endParaRPr>
          </a:p>
        </p:txBody>
      </p:sp>
      <p:sp>
        <p:nvSpPr>
          <p:cNvPr id="11" name="Título 10"/>
          <p:cNvSpPr>
            <a:spLocks noGrp="1"/>
          </p:cNvSpPr>
          <p:nvPr>
            <p:ph type="ctrTitle" idx="8"/>
          </p:nvPr>
        </p:nvSpPr>
        <p:spPr>
          <a:xfrm>
            <a:off x="4442144" y="4287888"/>
            <a:ext cx="2843575" cy="447489"/>
          </a:xfrm>
        </p:spPr>
        <p:txBody>
          <a:bodyPr>
            <a:noAutofit/>
          </a:bodyPr>
          <a:lstStyle/>
          <a:p>
            <a:r>
              <a:rPr lang="pt-BR" sz="2000" dirty="0" smtClean="0">
                <a:solidFill>
                  <a:schemeClr val="accent4">
                    <a:lumMod val="75000"/>
                  </a:schemeClr>
                </a:solidFill>
              </a:rPr>
              <a:t>Conflito de relacionamento</a:t>
            </a:r>
            <a:endParaRPr lang="pt-BR" sz="2000" dirty="0">
              <a:solidFill>
                <a:schemeClr val="accent4">
                  <a:lumMod val="75000"/>
                </a:schemeClr>
              </a:solidFill>
            </a:endParaRPr>
          </a:p>
        </p:txBody>
      </p:sp>
      <p:sp>
        <p:nvSpPr>
          <p:cNvPr id="12" name="Subtítulo 11"/>
          <p:cNvSpPr>
            <a:spLocks noGrp="1"/>
          </p:cNvSpPr>
          <p:nvPr>
            <p:ph type="subTitle" idx="9"/>
          </p:nvPr>
        </p:nvSpPr>
        <p:spPr>
          <a:xfrm>
            <a:off x="4409380" y="5010633"/>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Incompatibilidades nas relações interpessoais</a:t>
            </a:r>
            <a:endParaRPr lang="pt-BR" sz="1600" dirty="0">
              <a:solidFill>
                <a:schemeClr val="bg2"/>
              </a:solidFill>
            </a:endParaRPr>
          </a:p>
        </p:txBody>
      </p:sp>
      <p:sp>
        <p:nvSpPr>
          <p:cNvPr id="13" name="Título 10"/>
          <p:cNvSpPr>
            <a:spLocks noGrp="1"/>
          </p:cNvSpPr>
          <p:nvPr>
            <p:ph type="ctrTitle" idx="8"/>
          </p:nvPr>
        </p:nvSpPr>
        <p:spPr>
          <a:xfrm>
            <a:off x="7983022" y="4287888"/>
            <a:ext cx="2843575" cy="447489"/>
          </a:xfrm>
        </p:spPr>
        <p:txBody>
          <a:bodyPr>
            <a:noAutofit/>
          </a:bodyPr>
          <a:lstStyle/>
          <a:p>
            <a:r>
              <a:rPr lang="pt-BR" sz="2000" dirty="0" smtClean="0">
                <a:solidFill>
                  <a:schemeClr val="accent4">
                    <a:lumMod val="75000"/>
                  </a:schemeClr>
                </a:solidFill>
              </a:rPr>
              <a:t>Conflito de processo</a:t>
            </a:r>
            <a:endParaRPr lang="pt-BR" sz="2000" dirty="0">
              <a:solidFill>
                <a:schemeClr val="accent4">
                  <a:lumMod val="75000"/>
                </a:schemeClr>
              </a:solidFill>
            </a:endParaRPr>
          </a:p>
        </p:txBody>
      </p:sp>
      <p:sp>
        <p:nvSpPr>
          <p:cNvPr id="19" name="Subtítulo 11"/>
          <p:cNvSpPr>
            <a:spLocks noGrp="1"/>
          </p:cNvSpPr>
          <p:nvPr>
            <p:ph type="subTitle" idx="9"/>
          </p:nvPr>
        </p:nvSpPr>
        <p:spPr>
          <a:xfrm>
            <a:off x="7950258" y="5010633"/>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Divergências sobre como o trabalho deve ser realizado</a:t>
            </a:r>
            <a:endParaRPr lang="pt-BR" sz="1600" dirty="0">
              <a:solidFill>
                <a:schemeClr val="bg2"/>
              </a:solidFill>
            </a:endParaRPr>
          </a:p>
        </p:txBody>
      </p:sp>
    </p:spTree>
    <p:extLst>
      <p:ext uri="{BB962C8B-B14F-4D97-AF65-F5344CB8AC3E}">
        <p14:creationId xmlns:p14="http://schemas.microsoft.com/office/powerpoint/2010/main" val="414035514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p:cNvSpPr>
            <a:spLocks noGrp="1"/>
          </p:cNvSpPr>
          <p:nvPr>
            <p:ph type="ctrTitle"/>
          </p:nvPr>
        </p:nvSpPr>
        <p:spPr>
          <a:xfrm flipH="1">
            <a:off x="489961" y="1036921"/>
            <a:ext cx="6608572" cy="770400"/>
          </a:xfrm>
        </p:spPr>
        <p:txBody>
          <a:bodyPr>
            <a:normAutofit fontScale="90000"/>
          </a:bodyPr>
          <a:lstStyle/>
          <a:p>
            <a:r>
              <a:rPr lang="pt-BR" dirty="0" smtClean="0"/>
              <a:t>O processo do conflito</a:t>
            </a:r>
            <a:endParaRPr lang="pt-BR" dirty="0"/>
          </a:p>
        </p:txBody>
      </p:sp>
      <p:sp>
        <p:nvSpPr>
          <p:cNvPr id="13" name="Subtítulo 12"/>
          <p:cNvSpPr>
            <a:spLocks noGrp="1"/>
          </p:cNvSpPr>
          <p:nvPr>
            <p:ph type="subTitle" idx="1"/>
          </p:nvPr>
        </p:nvSpPr>
        <p:spPr/>
        <p:txBody>
          <a:bodyPr/>
          <a:lstStyle/>
          <a:p>
            <a:endParaRPr lang="pt-BR"/>
          </a:p>
        </p:txBody>
      </p:sp>
      <p:pic>
        <p:nvPicPr>
          <p:cNvPr id="14" name="Imagem 13"/>
          <p:cNvPicPr>
            <a:picLocks noChangeAspect="1"/>
          </p:cNvPicPr>
          <p:nvPr/>
        </p:nvPicPr>
        <p:blipFill>
          <a:blip r:embed="rId2"/>
          <a:stretch>
            <a:fillRect/>
          </a:stretch>
        </p:blipFill>
        <p:spPr>
          <a:xfrm>
            <a:off x="489961" y="2578865"/>
            <a:ext cx="9029889" cy="2687616"/>
          </a:xfrm>
          <a:prstGeom prst="rect">
            <a:avLst/>
          </a:prstGeom>
        </p:spPr>
      </p:pic>
    </p:spTree>
    <p:extLst>
      <p:ext uri="{BB962C8B-B14F-4D97-AF65-F5344CB8AC3E}">
        <p14:creationId xmlns:p14="http://schemas.microsoft.com/office/powerpoint/2010/main" val="170055765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Estratégias para conflitos</a:t>
            </a:r>
            <a:endParaRPr lang="pt-BR" dirty="0"/>
          </a:p>
        </p:txBody>
      </p:sp>
      <p:sp>
        <p:nvSpPr>
          <p:cNvPr id="14" name="Título 1"/>
          <p:cNvSpPr>
            <a:spLocks noGrp="1"/>
          </p:cNvSpPr>
          <p:nvPr>
            <p:ph type="ctrTitle"/>
          </p:nvPr>
        </p:nvSpPr>
        <p:spPr>
          <a:xfrm>
            <a:off x="804683" y="1682662"/>
            <a:ext cx="4254565" cy="512350"/>
          </a:xfrm>
          <a:noFill/>
          <a:ln>
            <a:noFill/>
          </a:ln>
        </p:spPr>
        <p:txBody>
          <a:bodyPr spcFirstLastPara="1" wrap="square" lIns="91425" tIns="91425" rIns="91425" bIns="91425" anchor="b" anchorCtr="0">
            <a:noAutofit/>
          </a:bodyPr>
          <a:lstStyle/>
          <a:p>
            <a:pPr algn="ctr"/>
            <a:r>
              <a:rPr lang="pt-BR" sz="2400" dirty="0" smtClean="0">
                <a:solidFill>
                  <a:srgbClr val="FF0000"/>
                </a:solidFill>
              </a:rPr>
              <a:t>Competição</a:t>
            </a:r>
            <a:endParaRPr lang="pt-BR" sz="2400" dirty="0">
              <a:solidFill>
                <a:srgbClr val="FF0000"/>
              </a:solidFill>
            </a:endParaRPr>
          </a:p>
        </p:txBody>
      </p:sp>
      <p:sp>
        <p:nvSpPr>
          <p:cNvPr id="15" name="Espaço Reservado para Texto 3"/>
          <p:cNvSpPr>
            <a:spLocks noGrp="1"/>
          </p:cNvSpPr>
          <p:nvPr>
            <p:ph type="subTitle" idx="1"/>
          </p:nvPr>
        </p:nvSpPr>
        <p:spPr>
          <a:xfrm>
            <a:off x="1003519" y="2158205"/>
            <a:ext cx="3856892"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As partes buscam a satisfação dos próprios interesses independentemente do impacto na outra parte</a:t>
            </a:r>
            <a:endParaRPr lang="pt-BR" sz="1800" b="1" dirty="0">
              <a:solidFill>
                <a:schemeClr val="bg2"/>
              </a:solidFill>
              <a:latin typeface="Gaegu"/>
              <a:ea typeface="Gaegu"/>
              <a:cs typeface="Gaegu"/>
              <a:sym typeface="Gaegu"/>
            </a:endParaRPr>
          </a:p>
        </p:txBody>
      </p:sp>
      <p:sp>
        <p:nvSpPr>
          <p:cNvPr id="16" name="Título 6"/>
          <p:cNvSpPr>
            <a:spLocks noGrp="1"/>
          </p:cNvSpPr>
          <p:nvPr>
            <p:ph type="ctrTitle" idx="4"/>
          </p:nvPr>
        </p:nvSpPr>
        <p:spPr>
          <a:xfrm>
            <a:off x="4328053" y="1673956"/>
            <a:ext cx="5313755" cy="439123"/>
          </a:xfrm>
        </p:spPr>
        <p:txBody>
          <a:bodyPr>
            <a:noAutofit/>
          </a:bodyPr>
          <a:lstStyle/>
          <a:p>
            <a:r>
              <a:rPr lang="pt-BR" sz="2400" b="1" dirty="0" smtClean="0">
                <a:solidFill>
                  <a:schemeClr val="accent5">
                    <a:lumMod val="40000"/>
                    <a:lumOff val="60000"/>
                  </a:schemeClr>
                </a:solidFill>
              </a:rPr>
              <a:t>Colaboração</a:t>
            </a:r>
            <a:endParaRPr lang="pt-BR" sz="2400" b="1" dirty="0">
              <a:solidFill>
                <a:schemeClr val="accent5">
                  <a:lumMod val="40000"/>
                  <a:lumOff val="60000"/>
                </a:schemeClr>
              </a:solidFill>
            </a:endParaRPr>
          </a:p>
        </p:txBody>
      </p:sp>
      <p:sp>
        <p:nvSpPr>
          <p:cNvPr id="17" name="Subtítulo 7"/>
          <p:cNvSpPr>
            <a:spLocks noGrp="1"/>
          </p:cNvSpPr>
          <p:nvPr>
            <p:ph type="subTitle" idx="5"/>
          </p:nvPr>
        </p:nvSpPr>
        <p:spPr>
          <a:xfrm>
            <a:off x="5059247" y="2264532"/>
            <a:ext cx="3851368" cy="490400"/>
          </a:xfrm>
          <a:noFill/>
          <a:ln>
            <a:noFill/>
          </a:ln>
        </p:spPr>
        <p:txBody>
          <a:bodyPr spcFirstLastPara="1" wrap="square" lIns="91425" tIns="91425" rIns="91425" bIns="91425" anchor="t" anchorCtr="0">
            <a:noAutofit/>
          </a:bodyPr>
          <a:lstStyle/>
          <a:p>
            <a:pPr marL="0">
              <a:buSzPts val="1400"/>
            </a:pPr>
            <a:r>
              <a:rPr lang="pt-BR" sz="1800" dirty="0" smtClean="0">
                <a:solidFill>
                  <a:schemeClr val="bg2"/>
                </a:solidFill>
              </a:rPr>
              <a:t>Estratégia em que as partes conflitantes buscam satisfazer os interesses de todos os envolvidos</a:t>
            </a:r>
            <a:endParaRPr lang="pt-BR" sz="1800" dirty="0">
              <a:solidFill>
                <a:schemeClr val="bg2"/>
              </a:solidFill>
            </a:endParaRPr>
          </a:p>
        </p:txBody>
      </p:sp>
      <p:sp>
        <p:nvSpPr>
          <p:cNvPr id="9" name="Título 10"/>
          <p:cNvSpPr>
            <a:spLocks noGrp="1"/>
          </p:cNvSpPr>
          <p:nvPr>
            <p:ph type="ctrTitle" idx="8"/>
          </p:nvPr>
        </p:nvSpPr>
        <p:spPr>
          <a:xfrm>
            <a:off x="670313" y="4287889"/>
            <a:ext cx="3186579" cy="447489"/>
          </a:xfrm>
        </p:spPr>
        <p:txBody>
          <a:bodyPr>
            <a:noAutofit/>
          </a:bodyPr>
          <a:lstStyle/>
          <a:p>
            <a:r>
              <a:rPr lang="pt-BR" sz="2000" dirty="0" err="1" smtClean="0"/>
              <a:t>Evitamento</a:t>
            </a:r>
            <a:endParaRPr lang="pt-BR" sz="2000" dirty="0"/>
          </a:p>
        </p:txBody>
      </p:sp>
      <p:sp>
        <p:nvSpPr>
          <p:cNvPr id="10" name="Subtítulo 11"/>
          <p:cNvSpPr>
            <a:spLocks noGrp="1"/>
          </p:cNvSpPr>
          <p:nvPr>
            <p:ph type="subTitle" idx="9"/>
          </p:nvPr>
        </p:nvSpPr>
        <p:spPr>
          <a:xfrm>
            <a:off x="788584" y="4842604"/>
            <a:ext cx="2950039"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Estratégia em que uma das partes procura fugir de um conflito ou tenta suprimi-lo</a:t>
            </a:r>
            <a:endParaRPr lang="pt-BR" sz="1600" dirty="0">
              <a:solidFill>
                <a:schemeClr val="bg2"/>
              </a:solidFill>
            </a:endParaRPr>
          </a:p>
        </p:txBody>
      </p:sp>
      <p:sp>
        <p:nvSpPr>
          <p:cNvPr id="11" name="Título 10"/>
          <p:cNvSpPr>
            <a:spLocks noGrp="1"/>
          </p:cNvSpPr>
          <p:nvPr>
            <p:ph type="ctrTitle" idx="8"/>
          </p:nvPr>
        </p:nvSpPr>
        <p:spPr>
          <a:xfrm>
            <a:off x="4442144" y="4287888"/>
            <a:ext cx="2843575" cy="447489"/>
          </a:xfrm>
        </p:spPr>
        <p:txBody>
          <a:bodyPr>
            <a:noAutofit/>
          </a:bodyPr>
          <a:lstStyle/>
          <a:p>
            <a:r>
              <a:rPr lang="pt-BR" sz="2000" dirty="0" smtClean="0">
                <a:solidFill>
                  <a:schemeClr val="accent4">
                    <a:lumMod val="75000"/>
                  </a:schemeClr>
                </a:solidFill>
              </a:rPr>
              <a:t>Acomodação</a:t>
            </a:r>
            <a:endParaRPr lang="pt-BR" sz="2000" dirty="0">
              <a:solidFill>
                <a:schemeClr val="accent4">
                  <a:lumMod val="75000"/>
                </a:schemeClr>
              </a:solidFill>
            </a:endParaRPr>
          </a:p>
        </p:txBody>
      </p:sp>
      <p:sp>
        <p:nvSpPr>
          <p:cNvPr id="12" name="Subtítulo 11"/>
          <p:cNvSpPr>
            <a:spLocks noGrp="1"/>
          </p:cNvSpPr>
          <p:nvPr>
            <p:ph type="subTitle" idx="9"/>
          </p:nvPr>
        </p:nvSpPr>
        <p:spPr>
          <a:xfrm>
            <a:off x="4409380" y="5010633"/>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Estratégia caracterizada pela disposição de uma das partes em conflito de colocar os interesses dos outros antes dos seus</a:t>
            </a:r>
            <a:endParaRPr lang="pt-BR" sz="1600" dirty="0">
              <a:solidFill>
                <a:schemeClr val="bg2"/>
              </a:solidFill>
            </a:endParaRPr>
          </a:p>
        </p:txBody>
      </p:sp>
      <p:sp>
        <p:nvSpPr>
          <p:cNvPr id="13" name="Título 10"/>
          <p:cNvSpPr>
            <a:spLocks noGrp="1"/>
          </p:cNvSpPr>
          <p:nvPr>
            <p:ph type="ctrTitle" idx="8"/>
          </p:nvPr>
        </p:nvSpPr>
        <p:spPr>
          <a:xfrm>
            <a:off x="7983022" y="4287888"/>
            <a:ext cx="2843575" cy="447489"/>
          </a:xfrm>
        </p:spPr>
        <p:txBody>
          <a:bodyPr>
            <a:noAutofit/>
          </a:bodyPr>
          <a:lstStyle/>
          <a:p>
            <a:r>
              <a:rPr lang="pt-BR" sz="2000" dirty="0" smtClean="0">
                <a:solidFill>
                  <a:schemeClr val="accent4">
                    <a:lumMod val="75000"/>
                  </a:schemeClr>
                </a:solidFill>
              </a:rPr>
              <a:t>Compromisso</a:t>
            </a:r>
            <a:endParaRPr lang="pt-BR" sz="2000" dirty="0">
              <a:solidFill>
                <a:schemeClr val="accent4">
                  <a:lumMod val="75000"/>
                </a:schemeClr>
              </a:solidFill>
            </a:endParaRPr>
          </a:p>
        </p:txBody>
      </p:sp>
      <p:sp>
        <p:nvSpPr>
          <p:cNvPr id="19" name="Subtítulo 11"/>
          <p:cNvSpPr>
            <a:spLocks noGrp="1"/>
          </p:cNvSpPr>
          <p:nvPr>
            <p:ph type="subTitle" idx="9"/>
          </p:nvPr>
        </p:nvSpPr>
        <p:spPr>
          <a:xfrm>
            <a:off x="7950258" y="5010633"/>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Estratégia na qual as partes estão dispostas a abrir mão de alguma coisa para solucionar um conflito</a:t>
            </a:r>
            <a:endParaRPr lang="pt-BR" sz="1600" dirty="0">
              <a:solidFill>
                <a:schemeClr val="bg2"/>
              </a:solidFill>
            </a:endParaRPr>
          </a:p>
        </p:txBody>
      </p:sp>
    </p:spTree>
    <p:extLst>
      <p:ext uri="{BB962C8B-B14F-4D97-AF65-F5344CB8AC3E}">
        <p14:creationId xmlns:p14="http://schemas.microsoft.com/office/powerpoint/2010/main" val="243168796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p:cNvSpPr>
            <a:spLocks noGrp="1"/>
          </p:cNvSpPr>
          <p:nvPr>
            <p:ph type="ctrTitle"/>
          </p:nvPr>
        </p:nvSpPr>
        <p:spPr>
          <a:xfrm flipH="1">
            <a:off x="489961" y="1036921"/>
            <a:ext cx="6608572" cy="770400"/>
          </a:xfrm>
        </p:spPr>
        <p:txBody>
          <a:bodyPr>
            <a:normAutofit fontScale="90000"/>
          </a:bodyPr>
          <a:lstStyle/>
          <a:p>
            <a:r>
              <a:rPr lang="pt-BR" dirty="0" err="1" smtClean="0"/>
              <a:t>Continuum</a:t>
            </a:r>
            <a:r>
              <a:rPr lang="pt-BR" dirty="0" smtClean="0"/>
              <a:t> de intensidade dos conflitos</a:t>
            </a:r>
            <a:endParaRPr lang="pt-BR" dirty="0"/>
          </a:p>
        </p:txBody>
      </p:sp>
      <p:sp>
        <p:nvSpPr>
          <p:cNvPr id="13" name="Subtítulo 12"/>
          <p:cNvSpPr>
            <a:spLocks noGrp="1"/>
          </p:cNvSpPr>
          <p:nvPr>
            <p:ph type="subTitle" idx="1"/>
          </p:nvPr>
        </p:nvSpPr>
        <p:spPr/>
        <p:txBody>
          <a:bodyPr/>
          <a:lstStyle/>
          <a:p>
            <a:endParaRPr lang="pt-BR"/>
          </a:p>
        </p:txBody>
      </p:sp>
      <p:pic>
        <p:nvPicPr>
          <p:cNvPr id="2" name="Imagem 1"/>
          <p:cNvPicPr>
            <a:picLocks noChangeAspect="1"/>
          </p:cNvPicPr>
          <p:nvPr/>
        </p:nvPicPr>
        <p:blipFill>
          <a:blip r:embed="rId2"/>
          <a:stretch>
            <a:fillRect/>
          </a:stretch>
        </p:blipFill>
        <p:spPr>
          <a:xfrm>
            <a:off x="1394077" y="2210961"/>
            <a:ext cx="8044259" cy="3356462"/>
          </a:xfrm>
          <a:prstGeom prst="rect">
            <a:avLst/>
          </a:prstGeom>
        </p:spPr>
      </p:pic>
    </p:spTree>
    <p:extLst>
      <p:ext uri="{BB962C8B-B14F-4D97-AF65-F5344CB8AC3E}">
        <p14:creationId xmlns:p14="http://schemas.microsoft.com/office/powerpoint/2010/main" val="98680458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p:cNvSpPr>
            <a:spLocks noGrp="1"/>
          </p:cNvSpPr>
          <p:nvPr>
            <p:ph type="ctrTitle"/>
          </p:nvPr>
        </p:nvSpPr>
        <p:spPr>
          <a:xfrm flipH="1">
            <a:off x="7252863" y="3978700"/>
            <a:ext cx="3974579" cy="770400"/>
          </a:xfrm>
        </p:spPr>
        <p:txBody>
          <a:bodyPr>
            <a:normAutofit fontScale="90000"/>
          </a:bodyPr>
          <a:lstStyle/>
          <a:p>
            <a:r>
              <a:rPr lang="pt-BR" dirty="0" smtClean="0"/>
              <a:t>Técnica de administração de conflitos</a:t>
            </a:r>
            <a:endParaRPr lang="pt-BR" dirty="0"/>
          </a:p>
        </p:txBody>
      </p:sp>
      <p:pic>
        <p:nvPicPr>
          <p:cNvPr id="3" name="Imagem 2"/>
          <p:cNvPicPr>
            <a:picLocks noChangeAspect="1"/>
          </p:cNvPicPr>
          <p:nvPr/>
        </p:nvPicPr>
        <p:blipFill>
          <a:blip r:embed="rId2"/>
          <a:stretch>
            <a:fillRect/>
          </a:stretch>
        </p:blipFill>
        <p:spPr>
          <a:xfrm>
            <a:off x="441522" y="613383"/>
            <a:ext cx="6811341" cy="5903163"/>
          </a:xfrm>
          <a:prstGeom prst="rect">
            <a:avLst/>
          </a:prstGeom>
        </p:spPr>
      </p:pic>
    </p:spTree>
    <p:extLst>
      <p:ext uri="{BB962C8B-B14F-4D97-AF65-F5344CB8AC3E}">
        <p14:creationId xmlns:p14="http://schemas.microsoft.com/office/powerpoint/2010/main" val="160710708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0400" y="2852416"/>
            <a:ext cx="4271200" cy="1195600"/>
          </a:xfrm>
        </p:spPr>
        <p:txBody>
          <a:bodyPr>
            <a:noAutofit/>
          </a:bodyPr>
          <a:lstStyle/>
          <a:p>
            <a:r>
              <a:rPr lang="pt-BR" sz="2400" dirty="0" smtClean="0"/>
              <a:t>Processo pelo qual duas ou mais partes interdependentes, com algum conflito aparente, decidem como alocar recursos escassos</a:t>
            </a:r>
            <a:endParaRPr lang="pt-BR" sz="2400" dirty="0"/>
          </a:p>
        </p:txBody>
      </p:sp>
      <p:sp>
        <p:nvSpPr>
          <p:cNvPr id="3" name="Subtítulo 2"/>
          <p:cNvSpPr>
            <a:spLocks noGrp="1"/>
          </p:cNvSpPr>
          <p:nvPr>
            <p:ph type="subTitle" idx="1"/>
          </p:nvPr>
        </p:nvSpPr>
        <p:spPr/>
        <p:txBody>
          <a:bodyPr>
            <a:normAutofit/>
          </a:bodyPr>
          <a:lstStyle/>
          <a:p>
            <a:r>
              <a:rPr lang="pt-BR" sz="3600" b="1" dirty="0" smtClean="0"/>
              <a:t>Negociação</a:t>
            </a:r>
            <a:endParaRPr lang="pt-BR" sz="3600" b="1" dirty="0"/>
          </a:p>
        </p:txBody>
      </p:sp>
    </p:spTree>
    <p:extLst>
      <p:ext uri="{BB962C8B-B14F-4D97-AF65-F5344CB8AC3E}">
        <p14:creationId xmlns:p14="http://schemas.microsoft.com/office/powerpoint/2010/main" val="2174665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39774" y="213500"/>
            <a:ext cx="9499776" cy="770400"/>
          </a:xfrm>
        </p:spPr>
        <p:txBody>
          <a:bodyPr>
            <a:normAutofit fontScale="90000"/>
          </a:bodyPr>
          <a:lstStyle/>
          <a:p>
            <a:r>
              <a:rPr lang="pt-BR" dirty="0" smtClean="0"/>
              <a:t>Características biográficas</a:t>
            </a:r>
            <a:endParaRPr lang="pt-BR" dirty="0"/>
          </a:p>
        </p:txBody>
      </p:sp>
      <p:sp>
        <p:nvSpPr>
          <p:cNvPr id="6" name="Título 5"/>
          <p:cNvSpPr>
            <a:spLocks noGrp="1"/>
          </p:cNvSpPr>
          <p:nvPr>
            <p:ph type="title" idx="3"/>
          </p:nvPr>
        </p:nvSpPr>
        <p:spPr>
          <a:xfrm>
            <a:off x="2486025" y="2592921"/>
            <a:ext cx="4170400" cy="770400"/>
          </a:xfrm>
          <a:noFill/>
          <a:ln>
            <a:noFill/>
          </a:ln>
        </p:spPr>
        <p:txBody>
          <a:bodyPr spcFirstLastPara="1" wrap="square" lIns="91425" tIns="91425" rIns="91425" bIns="91425" anchor="t" anchorCtr="0">
            <a:normAutofit/>
          </a:bodyPr>
          <a:lstStyle/>
          <a:p>
            <a:pPr>
              <a:buSzPts val="2800"/>
            </a:pPr>
            <a:r>
              <a:rPr lang="pt-BR" sz="2800" dirty="0"/>
              <a:t>Gênero</a:t>
            </a:r>
          </a:p>
        </p:txBody>
      </p:sp>
      <p:sp>
        <p:nvSpPr>
          <p:cNvPr id="17" name="Título 5"/>
          <p:cNvSpPr>
            <a:spLocks noGrp="1"/>
          </p:cNvSpPr>
          <p:nvPr>
            <p:ph type="title" idx="5"/>
          </p:nvPr>
        </p:nvSpPr>
        <p:spPr>
          <a:xfrm>
            <a:off x="2486025" y="4378253"/>
            <a:ext cx="6804201" cy="770400"/>
          </a:xfrm>
          <a:noFill/>
          <a:ln>
            <a:noFill/>
          </a:ln>
        </p:spPr>
        <p:txBody>
          <a:bodyPr spcFirstLastPara="1" wrap="square" lIns="91425" tIns="91425" rIns="91425" bIns="91425" anchor="t" anchorCtr="0">
            <a:normAutofit/>
          </a:bodyPr>
          <a:lstStyle/>
          <a:p>
            <a:pPr>
              <a:buSzPts val="2800"/>
            </a:pPr>
            <a:r>
              <a:rPr lang="pt-BR" sz="2800" dirty="0"/>
              <a:t>Estabilidade no emprego</a:t>
            </a:r>
          </a:p>
        </p:txBody>
      </p:sp>
      <p:sp>
        <p:nvSpPr>
          <p:cNvPr id="7" name="Título 6"/>
          <p:cNvSpPr>
            <a:spLocks noGrp="1"/>
          </p:cNvSpPr>
          <p:nvPr>
            <p:ph type="title" idx="4294967295"/>
          </p:nvPr>
        </p:nvSpPr>
        <p:spPr>
          <a:xfrm flipH="1">
            <a:off x="2486025" y="3799612"/>
            <a:ext cx="4772025" cy="504282"/>
          </a:xfrm>
        </p:spPr>
        <p:txBody>
          <a:bodyPr>
            <a:normAutofit fontScale="90000"/>
          </a:bodyPr>
          <a:lstStyle/>
          <a:p>
            <a:r>
              <a:rPr lang="pt-BR" dirty="0" smtClean="0"/>
              <a:t>Pessoas com Deficiências</a:t>
            </a:r>
          </a:p>
        </p:txBody>
      </p:sp>
      <p:sp>
        <p:nvSpPr>
          <p:cNvPr id="8" name="Título 7"/>
          <p:cNvSpPr>
            <a:spLocks noGrp="1"/>
          </p:cNvSpPr>
          <p:nvPr>
            <p:ph type="title" idx="4294967295"/>
          </p:nvPr>
        </p:nvSpPr>
        <p:spPr>
          <a:xfrm flipH="1">
            <a:off x="2486025" y="1920327"/>
            <a:ext cx="3924300" cy="658545"/>
          </a:xfrm>
          <a:noFill/>
          <a:ln>
            <a:noFill/>
          </a:ln>
        </p:spPr>
        <p:txBody>
          <a:bodyPr spcFirstLastPara="1" wrap="square" lIns="91425" tIns="91425" rIns="91425" bIns="91425" anchor="t" anchorCtr="0">
            <a:normAutofit/>
          </a:bodyPr>
          <a:lstStyle/>
          <a:p>
            <a:r>
              <a:rPr lang="pt-BR" dirty="0"/>
              <a:t>Idade</a:t>
            </a:r>
          </a:p>
        </p:txBody>
      </p:sp>
      <p:sp>
        <p:nvSpPr>
          <p:cNvPr id="9" name="Título 8"/>
          <p:cNvSpPr>
            <a:spLocks noGrp="1"/>
          </p:cNvSpPr>
          <p:nvPr>
            <p:ph type="title" idx="4294967295"/>
          </p:nvPr>
        </p:nvSpPr>
        <p:spPr>
          <a:xfrm flipH="1">
            <a:off x="2486025" y="3218859"/>
            <a:ext cx="3924300" cy="769937"/>
          </a:xfrm>
          <a:noFill/>
          <a:ln>
            <a:noFill/>
          </a:ln>
        </p:spPr>
        <p:txBody>
          <a:bodyPr spcFirstLastPara="1" wrap="square" lIns="91425" tIns="91425" rIns="91425" bIns="91425" anchor="t" anchorCtr="0">
            <a:normAutofit/>
          </a:bodyPr>
          <a:lstStyle/>
          <a:p>
            <a:r>
              <a:rPr lang="pt-BR" dirty="0"/>
              <a:t>Raça e etnia</a:t>
            </a:r>
          </a:p>
        </p:txBody>
      </p:sp>
      <p:sp>
        <p:nvSpPr>
          <p:cNvPr id="18" name="Título 5"/>
          <p:cNvSpPr>
            <a:spLocks noGrp="1"/>
          </p:cNvSpPr>
          <p:nvPr>
            <p:ph type="title" idx="4294967295"/>
          </p:nvPr>
        </p:nvSpPr>
        <p:spPr>
          <a:xfrm flipH="1">
            <a:off x="2486025" y="5014095"/>
            <a:ext cx="3924300" cy="769937"/>
          </a:xfrm>
          <a:noFill/>
          <a:ln>
            <a:noFill/>
          </a:ln>
        </p:spPr>
        <p:txBody>
          <a:bodyPr spcFirstLastPara="1" wrap="square" lIns="91425" tIns="91425" rIns="91425" bIns="91425" anchor="t" anchorCtr="0">
            <a:normAutofit/>
          </a:bodyPr>
          <a:lstStyle/>
          <a:p>
            <a:r>
              <a:rPr lang="pt-BR" dirty="0"/>
              <a:t>Religião</a:t>
            </a:r>
          </a:p>
        </p:txBody>
      </p:sp>
      <p:sp>
        <p:nvSpPr>
          <p:cNvPr id="19" name="Título 5"/>
          <p:cNvSpPr>
            <a:spLocks noGrp="1"/>
          </p:cNvSpPr>
          <p:nvPr>
            <p:ph type="title" idx="4294967295"/>
          </p:nvPr>
        </p:nvSpPr>
        <p:spPr>
          <a:xfrm flipH="1">
            <a:off x="2486025" y="5584944"/>
            <a:ext cx="3924300" cy="771525"/>
          </a:xfrm>
          <a:noFill/>
          <a:ln>
            <a:noFill/>
          </a:ln>
        </p:spPr>
        <p:txBody>
          <a:bodyPr spcFirstLastPara="1" wrap="square" lIns="91425" tIns="91425" rIns="91425" bIns="91425" anchor="t" anchorCtr="0">
            <a:normAutofit/>
          </a:bodyPr>
          <a:lstStyle/>
          <a:p>
            <a:r>
              <a:rPr lang="pt-BR" dirty="0"/>
              <a:t>Orientação Sexual</a:t>
            </a:r>
          </a:p>
        </p:txBody>
      </p:sp>
      <p:pic>
        <p:nvPicPr>
          <p:cNvPr id="3074" name="Picture 2" descr="Biografia - ícones de educação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379" y="1731012"/>
            <a:ext cx="4239693" cy="423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01378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Tipos de negociação</a:t>
            </a:r>
            <a:endParaRPr lang="pt-BR" dirty="0"/>
          </a:p>
        </p:txBody>
      </p:sp>
      <p:sp>
        <p:nvSpPr>
          <p:cNvPr id="14" name="Título 1"/>
          <p:cNvSpPr>
            <a:spLocks noGrp="1"/>
          </p:cNvSpPr>
          <p:nvPr>
            <p:ph type="ctrTitle"/>
          </p:nvPr>
        </p:nvSpPr>
        <p:spPr>
          <a:xfrm>
            <a:off x="804683" y="1682662"/>
            <a:ext cx="4254565" cy="512350"/>
          </a:xfrm>
          <a:noFill/>
          <a:ln>
            <a:noFill/>
          </a:ln>
        </p:spPr>
        <p:txBody>
          <a:bodyPr spcFirstLastPara="1" wrap="square" lIns="91425" tIns="91425" rIns="91425" bIns="91425" anchor="b" anchorCtr="0">
            <a:noAutofit/>
          </a:bodyPr>
          <a:lstStyle/>
          <a:p>
            <a:pPr algn="ctr"/>
            <a:r>
              <a:rPr lang="pt-BR" sz="2400" dirty="0" smtClean="0">
                <a:solidFill>
                  <a:srgbClr val="FF0000"/>
                </a:solidFill>
              </a:rPr>
              <a:t>Negociação distributiva</a:t>
            </a:r>
            <a:endParaRPr lang="pt-BR" sz="2400" dirty="0">
              <a:solidFill>
                <a:srgbClr val="FF0000"/>
              </a:solidFill>
            </a:endParaRPr>
          </a:p>
        </p:txBody>
      </p:sp>
      <p:sp>
        <p:nvSpPr>
          <p:cNvPr id="15" name="Espaço Reservado para Texto 3"/>
          <p:cNvSpPr>
            <a:spLocks noGrp="1"/>
          </p:cNvSpPr>
          <p:nvPr>
            <p:ph type="subTitle" idx="1"/>
          </p:nvPr>
        </p:nvSpPr>
        <p:spPr>
          <a:xfrm>
            <a:off x="0" y="2259327"/>
            <a:ext cx="5863932" cy="490400"/>
          </a:xfrm>
          <a:noFill/>
          <a:ln>
            <a:noFill/>
          </a:ln>
        </p:spPr>
        <p:txBody>
          <a:bodyPr spcFirstLastPara="1" wrap="square" lIns="91425" tIns="91425" rIns="91425" bIns="91425" anchor="t" anchorCtr="0">
            <a:noAutofit/>
          </a:bodyPr>
          <a:lstStyle/>
          <a:p>
            <a:pPr marL="0">
              <a:buSzPts val="1400"/>
              <a:buFont typeface="Gaegu"/>
            </a:pPr>
            <a:r>
              <a:rPr lang="pt-BR" sz="1800" b="1" dirty="0" smtClean="0">
                <a:solidFill>
                  <a:schemeClr val="bg2"/>
                </a:solidFill>
                <a:latin typeface="Gaegu"/>
                <a:ea typeface="Gaegu"/>
                <a:cs typeface="Gaegu"/>
                <a:sym typeface="Gaegu"/>
              </a:rPr>
              <a:t>Busca dividir uma quantia fixa de recursos: situação ganha-perde</a:t>
            </a:r>
            <a:endParaRPr lang="pt-BR" sz="1800" b="1" dirty="0">
              <a:solidFill>
                <a:schemeClr val="bg2"/>
              </a:solidFill>
              <a:latin typeface="Gaegu"/>
              <a:ea typeface="Gaegu"/>
              <a:cs typeface="Gaegu"/>
              <a:sym typeface="Gaegu"/>
            </a:endParaRPr>
          </a:p>
        </p:txBody>
      </p:sp>
      <p:sp>
        <p:nvSpPr>
          <p:cNvPr id="16" name="Título 6"/>
          <p:cNvSpPr>
            <a:spLocks noGrp="1"/>
          </p:cNvSpPr>
          <p:nvPr>
            <p:ph type="ctrTitle" idx="4"/>
          </p:nvPr>
        </p:nvSpPr>
        <p:spPr>
          <a:xfrm>
            <a:off x="6213459" y="1499714"/>
            <a:ext cx="5313755" cy="439123"/>
          </a:xfrm>
        </p:spPr>
        <p:txBody>
          <a:bodyPr>
            <a:noAutofit/>
          </a:bodyPr>
          <a:lstStyle/>
          <a:p>
            <a:r>
              <a:rPr lang="pt-BR" sz="2400" b="1" dirty="0" smtClean="0">
                <a:solidFill>
                  <a:schemeClr val="accent5">
                    <a:lumMod val="40000"/>
                    <a:lumOff val="60000"/>
                  </a:schemeClr>
                </a:solidFill>
              </a:rPr>
              <a:t>Negociação Integrativa</a:t>
            </a:r>
            <a:endParaRPr lang="pt-BR" sz="2400" b="1" dirty="0">
              <a:solidFill>
                <a:schemeClr val="accent5">
                  <a:lumMod val="40000"/>
                  <a:lumOff val="60000"/>
                </a:schemeClr>
              </a:solidFill>
            </a:endParaRPr>
          </a:p>
        </p:txBody>
      </p:sp>
      <p:sp>
        <p:nvSpPr>
          <p:cNvPr id="17" name="Subtítulo 7"/>
          <p:cNvSpPr>
            <a:spLocks noGrp="1"/>
          </p:cNvSpPr>
          <p:nvPr>
            <p:ph type="subTitle" idx="5"/>
          </p:nvPr>
        </p:nvSpPr>
        <p:spPr>
          <a:xfrm>
            <a:off x="6195457" y="2476330"/>
            <a:ext cx="5349760" cy="490400"/>
          </a:xfrm>
          <a:noFill/>
          <a:ln>
            <a:noFill/>
          </a:ln>
        </p:spPr>
        <p:txBody>
          <a:bodyPr spcFirstLastPara="1" wrap="square" lIns="91425" tIns="91425" rIns="91425" bIns="91425" anchor="t" anchorCtr="0">
            <a:noAutofit/>
          </a:bodyPr>
          <a:lstStyle/>
          <a:p>
            <a:pPr marL="0">
              <a:buSzPts val="1400"/>
            </a:pPr>
            <a:r>
              <a:rPr lang="pt-BR" sz="1800" dirty="0" smtClean="0">
                <a:solidFill>
                  <a:schemeClr val="bg2"/>
                </a:solidFill>
              </a:rPr>
              <a:t>Negociação que busca um acordo que possa gerar uma solução ganha-ganha</a:t>
            </a:r>
            <a:endParaRPr lang="pt-BR" sz="1800" dirty="0">
              <a:solidFill>
                <a:schemeClr val="bg2"/>
              </a:solidFill>
            </a:endParaRPr>
          </a:p>
        </p:txBody>
      </p:sp>
      <p:pic>
        <p:nvPicPr>
          <p:cNvPr id="18" name="Imagem 17"/>
          <p:cNvPicPr>
            <a:picLocks noChangeAspect="1"/>
          </p:cNvPicPr>
          <p:nvPr/>
        </p:nvPicPr>
        <p:blipFill>
          <a:blip r:embed="rId2"/>
          <a:stretch>
            <a:fillRect/>
          </a:stretch>
        </p:blipFill>
        <p:spPr>
          <a:xfrm>
            <a:off x="2311916" y="3314375"/>
            <a:ext cx="8002386" cy="3568500"/>
          </a:xfrm>
          <a:prstGeom prst="rect">
            <a:avLst/>
          </a:prstGeom>
        </p:spPr>
      </p:pic>
    </p:spTree>
    <p:extLst>
      <p:ext uri="{BB962C8B-B14F-4D97-AF65-F5344CB8AC3E}">
        <p14:creationId xmlns:p14="http://schemas.microsoft.com/office/powerpoint/2010/main" val="119261341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p:cNvSpPr>
            <a:spLocks noGrp="1"/>
          </p:cNvSpPr>
          <p:nvPr>
            <p:ph type="title"/>
          </p:nvPr>
        </p:nvSpPr>
        <p:spPr/>
        <p:txBody>
          <a:bodyPr>
            <a:normAutofit fontScale="90000"/>
          </a:bodyPr>
          <a:lstStyle/>
          <a:p>
            <a:r>
              <a:rPr lang="pt-BR" dirty="0" smtClean="0"/>
              <a:t>O processo de negociação</a:t>
            </a:r>
            <a:endParaRPr lang="pt-BR" dirty="0"/>
          </a:p>
        </p:txBody>
      </p:sp>
      <p:pic>
        <p:nvPicPr>
          <p:cNvPr id="14" name="Imagem 13"/>
          <p:cNvPicPr>
            <a:picLocks noChangeAspect="1"/>
          </p:cNvPicPr>
          <p:nvPr/>
        </p:nvPicPr>
        <p:blipFill>
          <a:blip r:embed="rId2"/>
          <a:stretch>
            <a:fillRect/>
          </a:stretch>
        </p:blipFill>
        <p:spPr>
          <a:xfrm>
            <a:off x="2633867" y="1708421"/>
            <a:ext cx="2106395" cy="4234619"/>
          </a:xfrm>
          <a:prstGeom prst="rect">
            <a:avLst/>
          </a:prstGeom>
        </p:spPr>
      </p:pic>
      <p:sp>
        <p:nvSpPr>
          <p:cNvPr id="4" name="Título 1"/>
          <p:cNvSpPr txBox="1">
            <a:spLocks/>
          </p:cNvSpPr>
          <p:nvPr/>
        </p:nvSpPr>
        <p:spPr>
          <a:xfrm>
            <a:off x="6578950" y="2561599"/>
            <a:ext cx="4254565" cy="5123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pt-BR" sz="2400" kern="0" dirty="0" smtClean="0">
                <a:solidFill>
                  <a:srgbClr val="FF0000"/>
                </a:solidFill>
              </a:rPr>
              <a:t>Personalidade</a:t>
            </a:r>
            <a:endParaRPr lang="pt-BR" sz="2400" kern="0" dirty="0">
              <a:solidFill>
                <a:srgbClr val="FF0000"/>
              </a:solidFill>
            </a:endParaRPr>
          </a:p>
        </p:txBody>
      </p:sp>
      <p:sp>
        <p:nvSpPr>
          <p:cNvPr id="5" name="Título 1"/>
          <p:cNvSpPr txBox="1">
            <a:spLocks/>
          </p:cNvSpPr>
          <p:nvPr/>
        </p:nvSpPr>
        <p:spPr>
          <a:xfrm>
            <a:off x="6578950" y="3313381"/>
            <a:ext cx="4254565" cy="5123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pt-BR" sz="2400" kern="0" dirty="0" smtClean="0">
                <a:solidFill>
                  <a:srgbClr val="92D050"/>
                </a:solidFill>
              </a:rPr>
              <a:t>Humor/emoções</a:t>
            </a:r>
            <a:endParaRPr lang="pt-BR" sz="2400" kern="0" dirty="0">
              <a:solidFill>
                <a:srgbClr val="92D050"/>
              </a:solidFill>
            </a:endParaRPr>
          </a:p>
        </p:txBody>
      </p:sp>
      <p:sp>
        <p:nvSpPr>
          <p:cNvPr id="6" name="Título 1"/>
          <p:cNvSpPr txBox="1">
            <a:spLocks/>
          </p:cNvSpPr>
          <p:nvPr/>
        </p:nvSpPr>
        <p:spPr>
          <a:xfrm>
            <a:off x="6578950" y="4166558"/>
            <a:ext cx="4254565" cy="5123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pt-BR" sz="2400" kern="0" dirty="0" smtClean="0">
                <a:solidFill>
                  <a:schemeClr val="accent3">
                    <a:lumMod val="60000"/>
                    <a:lumOff val="40000"/>
                  </a:schemeClr>
                </a:solidFill>
              </a:rPr>
              <a:t>Diferenças de gênero</a:t>
            </a:r>
            <a:endParaRPr lang="pt-BR" sz="2400" kern="0" dirty="0">
              <a:solidFill>
                <a:schemeClr val="accent3">
                  <a:lumMod val="60000"/>
                  <a:lumOff val="40000"/>
                </a:schemeClr>
              </a:solidFill>
            </a:endParaRPr>
          </a:p>
        </p:txBody>
      </p:sp>
    </p:spTree>
    <p:extLst>
      <p:ext uri="{BB962C8B-B14F-4D97-AF65-F5344CB8AC3E}">
        <p14:creationId xmlns:p14="http://schemas.microsoft.com/office/powerpoint/2010/main" val="327820774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smtClean="0"/>
              <a:t>Negociações com uma terceira parte</a:t>
            </a:r>
            <a:endParaRPr lang="pt-BR" dirty="0"/>
          </a:p>
        </p:txBody>
      </p:sp>
      <p:sp>
        <p:nvSpPr>
          <p:cNvPr id="9" name="Título 10"/>
          <p:cNvSpPr>
            <a:spLocks noGrp="1"/>
          </p:cNvSpPr>
          <p:nvPr>
            <p:ph type="ctrTitle" idx="8"/>
          </p:nvPr>
        </p:nvSpPr>
        <p:spPr>
          <a:xfrm>
            <a:off x="50553" y="4106689"/>
            <a:ext cx="3186579" cy="447489"/>
          </a:xfrm>
        </p:spPr>
        <p:txBody>
          <a:bodyPr>
            <a:noAutofit/>
          </a:bodyPr>
          <a:lstStyle/>
          <a:p>
            <a:r>
              <a:rPr lang="pt-BR" sz="2000" dirty="0" smtClean="0"/>
              <a:t>Mediador</a:t>
            </a:r>
            <a:endParaRPr lang="pt-BR" sz="2000" dirty="0"/>
          </a:p>
        </p:txBody>
      </p:sp>
      <p:sp>
        <p:nvSpPr>
          <p:cNvPr id="10" name="Subtítulo 11"/>
          <p:cNvSpPr>
            <a:spLocks noGrp="1"/>
          </p:cNvSpPr>
          <p:nvPr>
            <p:ph type="subTitle" idx="9"/>
          </p:nvPr>
        </p:nvSpPr>
        <p:spPr>
          <a:xfrm>
            <a:off x="168822" y="4621134"/>
            <a:ext cx="2950039"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Terceira parte neutra que facilita uma solução negociada por meio da utilização da razão, da persuasão e da sugestão de alternativas</a:t>
            </a:r>
            <a:endParaRPr lang="pt-BR" sz="1600" dirty="0">
              <a:solidFill>
                <a:schemeClr val="bg2"/>
              </a:solidFill>
            </a:endParaRPr>
          </a:p>
        </p:txBody>
      </p:sp>
      <p:sp>
        <p:nvSpPr>
          <p:cNvPr id="11" name="Título 10"/>
          <p:cNvSpPr>
            <a:spLocks noGrp="1"/>
          </p:cNvSpPr>
          <p:nvPr>
            <p:ph type="ctrTitle" idx="8"/>
          </p:nvPr>
        </p:nvSpPr>
        <p:spPr>
          <a:xfrm>
            <a:off x="2832161" y="4173645"/>
            <a:ext cx="2843575" cy="447489"/>
          </a:xfrm>
        </p:spPr>
        <p:txBody>
          <a:bodyPr>
            <a:noAutofit/>
          </a:bodyPr>
          <a:lstStyle/>
          <a:p>
            <a:r>
              <a:rPr lang="pt-BR" sz="2000" dirty="0" smtClean="0">
                <a:solidFill>
                  <a:schemeClr val="accent4">
                    <a:lumMod val="75000"/>
                  </a:schemeClr>
                </a:solidFill>
              </a:rPr>
              <a:t>Árbitro</a:t>
            </a:r>
            <a:endParaRPr lang="pt-BR" sz="2000" dirty="0">
              <a:solidFill>
                <a:schemeClr val="accent4">
                  <a:lumMod val="75000"/>
                </a:schemeClr>
              </a:solidFill>
            </a:endParaRPr>
          </a:p>
        </p:txBody>
      </p:sp>
      <p:sp>
        <p:nvSpPr>
          <p:cNvPr id="12" name="Subtítulo 11"/>
          <p:cNvSpPr>
            <a:spLocks noGrp="1"/>
          </p:cNvSpPr>
          <p:nvPr>
            <p:ph type="subTitle" idx="9"/>
          </p:nvPr>
        </p:nvSpPr>
        <p:spPr>
          <a:xfrm>
            <a:off x="2832161" y="4688090"/>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Terceira parte para ditar os termos de um acordo</a:t>
            </a:r>
            <a:endParaRPr lang="pt-BR" sz="1600" dirty="0">
              <a:solidFill>
                <a:schemeClr val="bg2"/>
              </a:solidFill>
            </a:endParaRPr>
          </a:p>
        </p:txBody>
      </p:sp>
      <p:sp>
        <p:nvSpPr>
          <p:cNvPr id="13" name="Título 10"/>
          <p:cNvSpPr>
            <a:spLocks noGrp="1"/>
          </p:cNvSpPr>
          <p:nvPr>
            <p:ph type="ctrTitle" idx="8"/>
          </p:nvPr>
        </p:nvSpPr>
        <p:spPr>
          <a:xfrm>
            <a:off x="5697084" y="4173645"/>
            <a:ext cx="2843575" cy="447489"/>
          </a:xfrm>
        </p:spPr>
        <p:txBody>
          <a:bodyPr>
            <a:noAutofit/>
          </a:bodyPr>
          <a:lstStyle/>
          <a:p>
            <a:r>
              <a:rPr lang="pt-BR" sz="2000" dirty="0" smtClean="0">
                <a:solidFill>
                  <a:schemeClr val="accent5">
                    <a:lumMod val="40000"/>
                    <a:lumOff val="60000"/>
                  </a:schemeClr>
                </a:solidFill>
              </a:rPr>
              <a:t>Conciliador</a:t>
            </a:r>
            <a:endParaRPr lang="pt-BR" sz="2000" dirty="0">
              <a:solidFill>
                <a:schemeClr val="accent5">
                  <a:lumMod val="40000"/>
                  <a:lumOff val="60000"/>
                </a:schemeClr>
              </a:solidFill>
            </a:endParaRPr>
          </a:p>
        </p:txBody>
      </p:sp>
      <p:sp>
        <p:nvSpPr>
          <p:cNvPr id="19" name="Subtítulo 11"/>
          <p:cNvSpPr>
            <a:spLocks noGrp="1"/>
          </p:cNvSpPr>
          <p:nvPr>
            <p:ph type="subTitle" idx="9"/>
          </p:nvPr>
        </p:nvSpPr>
        <p:spPr>
          <a:xfrm>
            <a:off x="5631557" y="4688090"/>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Terceira parte confiável que estabelece comunicação informal entre o negociador e a outra parte</a:t>
            </a:r>
            <a:endParaRPr lang="pt-BR" sz="1600" dirty="0">
              <a:solidFill>
                <a:schemeClr val="bg2"/>
              </a:solidFill>
            </a:endParaRPr>
          </a:p>
        </p:txBody>
      </p:sp>
      <p:pic>
        <p:nvPicPr>
          <p:cNvPr id="1026" name="Picture 2" descr="Star Trek: Patrick Stewart viverá Jean-Luc Picard novamente em série -  Revista Galileu | Cultu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308" y="1812979"/>
            <a:ext cx="2715016" cy="2037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dge | Memory Alpha | Fand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7132" y="1791959"/>
            <a:ext cx="2033635" cy="21796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cutus of Borg | Memory Alpha | Fand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1263" y="1746377"/>
            <a:ext cx="2755218" cy="2270785"/>
          </a:xfrm>
          <a:prstGeom prst="rect">
            <a:avLst/>
          </a:prstGeom>
          <a:noFill/>
          <a:extLst>
            <a:ext uri="{909E8E84-426E-40DD-AFC4-6F175D3DCCD1}">
              <a14:hiddenFill xmlns:a14="http://schemas.microsoft.com/office/drawing/2010/main">
                <a:solidFill>
                  <a:srgbClr val="FFFFFF"/>
                </a:solidFill>
              </a14:hiddenFill>
            </a:ext>
          </a:extLst>
        </p:spPr>
      </p:pic>
      <p:sp>
        <p:nvSpPr>
          <p:cNvPr id="20" name="Título 10"/>
          <p:cNvSpPr>
            <a:spLocks noGrp="1"/>
          </p:cNvSpPr>
          <p:nvPr>
            <p:ph type="ctrTitle" idx="8"/>
          </p:nvPr>
        </p:nvSpPr>
        <p:spPr>
          <a:xfrm>
            <a:off x="8653180" y="4173645"/>
            <a:ext cx="2843575" cy="447489"/>
          </a:xfrm>
        </p:spPr>
        <p:txBody>
          <a:bodyPr>
            <a:noAutofit/>
          </a:bodyPr>
          <a:lstStyle/>
          <a:p>
            <a:r>
              <a:rPr lang="pt-BR" sz="2000" dirty="0" smtClean="0">
                <a:solidFill>
                  <a:schemeClr val="accent5">
                    <a:lumMod val="40000"/>
                    <a:lumOff val="60000"/>
                  </a:schemeClr>
                </a:solidFill>
              </a:rPr>
              <a:t>Consultor</a:t>
            </a:r>
            <a:endParaRPr lang="pt-BR" sz="2000" dirty="0">
              <a:solidFill>
                <a:schemeClr val="accent5">
                  <a:lumMod val="40000"/>
                  <a:lumOff val="60000"/>
                </a:schemeClr>
              </a:solidFill>
            </a:endParaRPr>
          </a:p>
        </p:txBody>
      </p:sp>
      <p:sp>
        <p:nvSpPr>
          <p:cNvPr id="21" name="Subtítulo 11"/>
          <p:cNvSpPr>
            <a:spLocks noGrp="1"/>
          </p:cNvSpPr>
          <p:nvPr>
            <p:ph type="subTitle" idx="9"/>
          </p:nvPr>
        </p:nvSpPr>
        <p:spPr>
          <a:xfrm>
            <a:off x="8653180" y="4703940"/>
            <a:ext cx="2909102" cy="490400"/>
          </a:xfrm>
          <a:noFill/>
          <a:ln>
            <a:noFill/>
          </a:ln>
        </p:spPr>
        <p:txBody>
          <a:bodyPr spcFirstLastPara="1" wrap="square" lIns="91425" tIns="91425" rIns="91425" bIns="91425" anchor="t" anchorCtr="0">
            <a:noAutofit/>
          </a:bodyPr>
          <a:lstStyle/>
          <a:p>
            <a:pPr marL="0"/>
            <a:r>
              <a:rPr lang="pt-BR" sz="1600" dirty="0" smtClean="0">
                <a:solidFill>
                  <a:schemeClr val="bg2"/>
                </a:solidFill>
              </a:rPr>
              <a:t>Terceira parte imparcial que busca facilitar a resolução criativa de um problema por meio da comunicação e da análise, apoiado por seu conhecimento sobre administração de conflitos</a:t>
            </a:r>
            <a:endParaRPr lang="pt-BR" sz="1600" dirty="0">
              <a:solidFill>
                <a:schemeClr val="bg2"/>
              </a:solidFill>
            </a:endParaRPr>
          </a:p>
        </p:txBody>
      </p:sp>
      <p:pic>
        <p:nvPicPr>
          <p:cNvPr id="1034" name="Picture 10" descr="Star Trek-The Next Generation Photo: Guinan | Star trek tv, Star trek, Star  trek imag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5379"/>
          <a:stretch/>
        </p:blipFill>
        <p:spPr bwMode="auto">
          <a:xfrm>
            <a:off x="9068577" y="1812979"/>
            <a:ext cx="2070733" cy="227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62596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16: Cultura organizacional</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3 – O Grupo</a:t>
            </a:r>
            <a:endParaRPr lang="pt-BR" dirty="0"/>
          </a:p>
        </p:txBody>
      </p:sp>
      <p:pic>
        <p:nvPicPr>
          <p:cNvPr id="2052" name="Picture 4" descr="Pin on Ps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87111"/>
            <a:ext cx="4953000" cy="574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58344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96640" y="2042160"/>
            <a:ext cx="4634960" cy="1690896"/>
          </a:xfrm>
        </p:spPr>
        <p:txBody>
          <a:bodyPr>
            <a:noAutofit/>
          </a:bodyPr>
          <a:lstStyle/>
          <a:p>
            <a:r>
              <a:rPr lang="pt-BR" sz="2400" dirty="0" smtClean="0"/>
              <a:t>Sistema de valores compartilhados pelos membros de uma organização que a diferencia de outras</a:t>
            </a:r>
            <a:endParaRPr lang="pt-BR" sz="2400" dirty="0"/>
          </a:p>
        </p:txBody>
      </p:sp>
      <p:sp>
        <p:nvSpPr>
          <p:cNvPr id="3" name="Subtítulo 2"/>
          <p:cNvSpPr>
            <a:spLocks noGrp="1"/>
          </p:cNvSpPr>
          <p:nvPr>
            <p:ph type="subTitle" idx="1"/>
          </p:nvPr>
        </p:nvSpPr>
        <p:spPr>
          <a:xfrm>
            <a:off x="4043680" y="4651833"/>
            <a:ext cx="3915320" cy="1646800"/>
          </a:xfrm>
        </p:spPr>
        <p:txBody>
          <a:bodyPr>
            <a:normAutofit fontScale="92500"/>
          </a:bodyPr>
          <a:lstStyle/>
          <a:p>
            <a:pPr indent="0"/>
            <a:r>
              <a:rPr lang="pt-BR" sz="3600" b="1" dirty="0" smtClean="0"/>
              <a:t>Cultura Organizacional</a:t>
            </a:r>
            <a:endParaRPr lang="pt-BR" sz="3600" b="1" dirty="0"/>
          </a:p>
        </p:txBody>
      </p:sp>
    </p:spTree>
    <p:extLst>
      <p:ext uri="{BB962C8B-B14F-4D97-AF65-F5344CB8AC3E}">
        <p14:creationId xmlns:p14="http://schemas.microsoft.com/office/powerpoint/2010/main" val="94774737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73029" y="1754925"/>
            <a:ext cx="2542000" cy="512350"/>
          </a:xfrm>
          <a:noFill/>
          <a:ln>
            <a:noFill/>
          </a:ln>
        </p:spPr>
        <p:txBody>
          <a:bodyPr spcFirstLastPara="1" wrap="square" lIns="91425" tIns="91425" rIns="91425" bIns="91425" anchor="b" anchorCtr="0">
            <a:noAutofit/>
          </a:bodyPr>
          <a:lstStyle/>
          <a:p>
            <a:r>
              <a:rPr lang="pt-BR" sz="2000" dirty="0" smtClean="0"/>
              <a:t>Inovação</a:t>
            </a:r>
            <a:endParaRPr lang="pt-BR" sz="2000" dirty="0"/>
          </a:p>
        </p:txBody>
      </p:sp>
      <p:sp>
        <p:nvSpPr>
          <p:cNvPr id="5" name="Título 4"/>
          <p:cNvSpPr>
            <a:spLocks noGrp="1"/>
          </p:cNvSpPr>
          <p:nvPr>
            <p:ph type="ctrTitle" idx="2"/>
          </p:nvPr>
        </p:nvSpPr>
        <p:spPr>
          <a:xfrm>
            <a:off x="7885040" y="4148238"/>
            <a:ext cx="2542000" cy="770400"/>
          </a:xfrm>
        </p:spPr>
        <p:txBody>
          <a:bodyPr>
            <a:noAutofit/>
          </a:bodyPr>
          <a:lstStyle/>
          <a:p>
            <a:r>
              <a:rPr lang="pt-BR" sz="2000" dirty="0" smtClean="0"/>
              <a:t>Estabilidade</a:t>
            </a:r>
            <a:endParaRPr lang="pt-BR" sz="2000" dirty="0"/>
          </a:p>
        </p:txBody>
      </p:sp>
      <p:sp>
        <p:nvSpPr>
          <p:cNvPr id="7" name="Título 6"/>
          <p:cNvSpPr>
            <a:spLocks noGrp="1"/>
          </p:cNvSpPr>
          <p:nvPr>
            <p:ph type="ctrTitle" idx="4"/>
          </p:nvPr>
        </p:nvSpPr>
        <p:spPr>
          <a:xfrm>
            <a:off x="3226625" y="1850086"/>
            <a:ext cx="2634549" cy="439123"/>
          </a:xfrm>
        </p:spPr>
        <p:txBody>
          <a:bodyPr>
            <a:noAutofit/>
          </a:bodyPr>
          <a:lstStyle/>
          <a:p>
            <a:r>
              <a:rPr lang="pt-BR" sz="2000" dirty="0" smtClean="0"/>
              <a:t>Atenção aos detalhes</a:t>
            </a:r>
            <a:endParaRPr lang="pt-BR" sz="2000" dirty="0"/>
          </a:p>
        </p:txBody>
      </p:sp>
      <p:sp>
        <p:nvSpPr>
          <p:cNvPr id="9" name="Título 8"/>
          <p:cNvSpPr>
            <a:spLocks noGrp="1"/>
          </p:cNvSpPr>
          <p:nvPr>
            <p:ph type="ctrTitle" idx="6"/>
          </p:nvPr>
        </p:nvSpPr>
        <p:spPr>
          <a:xfrm>
            <a:off x="4785100" y="4148238"/>
            <a:ext cx="2542000" cy="770400"/>
          </a:xfrm>
        </p:spPr>
        <p:txBody>
          <a:bodyPr>
            <a:noAutofit/>
          </a:bodyPr>
          <a:lstStyle/>
          <a:p>
            <a:r>
              <a:rPr lang="pt-BR" sz="2000" dirty="0" smtClean="0"/>
              <a:t>Agressividade</a:t>
            </a:r>
            <a:endParaRPr lang="pt-BR" sz="2000" dirty="0"/>
          </a:p>
        </p:txBody>
      </p:sp>
      <p:sp>
        <p:nvSpPr>
          <p:cNvPr id="11" name="Título 10"/>
          <p:cNvSpPr>
            <a:spLocks noGrp="1"/>
          </p:cNvSpPr>
          <p:nvPr>
            <p:ph type="ctrTitle" idx="8"/>
          </p:nvPr>
        </p:nvSpPr>
        <p:spPr>
          <a:xfrm>
            <a:off x="6222854" y="1790472"/>
            <a:ext cx="2542000" cy="447489"/>
          </a:xfrm>
        </p:spPr>
        <p:txBody>
          <a:bodyPr>
            <a:noAutofit/>
          </a:bodyPr>
          <a:lstStyle/>
          <a:p>
            <a:r>
              <a:rPr lang="pt-BR" sz="2000" dirty="0" smtClean="0"/>
              <a:t>Orientação para os resultados</a:t>
            </a:r>
            <a:endParaRPr lang="pt-BR" sz="2000" dirty="0"/>
          </a:p>
        </p:txBody>
      </p:sp>
      <p:sp>
        <p:nvSpPr>
          <p:cNvPr id="3" name="Título 2"/>
          <p:cNvSpPr>
            <a:spLocks noGrp="1"/>
          </p:cNvSpPr>
          <p:nvPr>
            <p:ph type="title" idx="15"/>
          </p:nvPr>
        </p:nvSpPr>
        <p:spPr/>
        <p:txBody>
          <a:bodyPr>
            <a:normAutofit fontScale="90000"/>
          </a:bodyPr>
          <a:lstStyle/>
          <a:p>
            <a:r>
              <a:rPr lang="pt-BR" dirty="0" smtClean="0"/>
              <a:t>Elementos da cultura organizacional</a:t>
            </a:r>
            <a:endParaRPr lang="pt-BR" dirty="0"/>
          </a:p>
        </p:txBody>
      </p:sp>
      <p:sp>
        <p:nvSpPr>
          <p:cNvPr id="13" name="Título 10"/>
          <p:cNvSpPr>
            <a:spLocks noGrp="1"/>
          </p:cNvSpPr>
          <p:nvPr>
            <p:ph type="ctrTitle" idx="8"/>
          </p:nvPr>
        </p:nvSpPr>
        <p:spPr>
          <a:xfrm>
            <a:off x="1744029" y="4148238"/>
            <a:ext cx="2469878" cy="770400"/>
          </a:xfrm>
        </p:spPr>
        <p:txBody>
          <a:bodyPr>
            <a:noAutofit/>
          </a:bodyPr>
          <a:lstStyle/>
          <a:p>
            <a:r>
              <a:rPr lang="pt-BR" sz="2000" dirty="0" smtClean="0">
                <a:solidFill>
                  <a:schemeClr val="tx2">
                    <a:lumMod val="50000"/>
                    <a:lumOff val="50000"/>
                  </a:schemeClr>
                </a:solidFill>
              </a:rPr>
              <a:t>Foco na equipe</a:t>
            </a:r>
            <a:endParaRPr lang="pt-BR" sz="2000" dirty="0">
              <a:solidFill>
                <a:schemeClr val="tx2">
                  <a:lumMod val="50000"/>
                  <a:lumOff val="50000"/>
                </a:schemeClr>
              </a:solidFill>
            </a:endParaRPr>
          </a:p>
        </p:txBody>
      </p:sp>
      <p:sp>
        <p:nvSpPr>
          <p:cNvPr id="17" name="Título 10"/>
          <p:cNvSpPr>
            <a:spLocks noGrp="1"/>
          </p:cNvSpPr>
          <p:nvPr>
            <p:ph type="ctrTitle" idx="8"/>
          </p:nvPr>
        </p:nvSpPr>
        <p:spPr>
          <a:xfrm>
            <a:off x="9346381" y="1787355"/>
            <a:ext cx="2542000" cy="447489"/>
          </a:xfrm>
        </p:spPr>
        <p:txBody>
          <a:bodyPr>
            <a:noAutofit/>
          </a:bodyPr>
          <a:lstStyle/>
          <a:p>
            <a:r>
              <a:rPr lang="pt-BR" sz="2000" dirty="0" smtClean="0">
                <a:solidFill>
                  <a:schemeClr val="accent5">
                    <a:lumMod val="75000"/>
                  </a:schemeClr>
                </a:solidFill>
              </a:rPr>
              <a:t>Foco na pessoa</a:t>
            </a:r>
            <a:endParaRPr lang="pt-BR" sz="2000" dirty="0">
              <a:solidFill>
                <a:schemeClr val="accent5">
                  <a:lumMod val="75000"/>
                </a:schemeClr>
              </a:solidFill>
            </a:endParaRPr>
          </a:p>
        </p:txBody>
      </p:sp>
      <p:pic>
        <p:nvPicPr>
          <p:cNvPr id="3076" name="Picture 4" descr="Observation - Free healthcare and medical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3124" y="2340204"/>
            <a:ext cx="1521549" cy="15215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novação - ícones de tecnologia grát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707" y="2289209"/>
            <a:ext cx="1642644" cy="16426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ocus on results Generic color lineal-colo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035" y="2206826"/>
            <a:ext cx="1761810" cy="176181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ata driven Fatima Lineal Colo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2827" y="2193262"/>
            <a:ext cx="1682053" cy="168205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rive Generic Outline Color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16" y="4962737"/>
            <a:ext cx="1778104" cy="177810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ggressive - Free people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9662" y="5025350"/>
            <a:ext cx="1652876" cy="165287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Status quo - Free signaling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7382" y="4918638"/>
            <a:ext cx="1910277" cy="191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7460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subTitle" idx="1"/>
          </p:nvPr>
        </p:nvSpPr>
        <p:spPr>
          <a:xfrm>
            <a:off x="945583" y="1204592"/>
            <a:ext cx="5757828" cy="490400"/>
          </a:xfrm>
          <a:noFill/>
          <a:ln>
            <a:noFill/>
          </a:ln>
        </p:spPr>
        <p:txBody>
          <a:bodyPr spcFirstLastPara="1" wrap="square" lIns="91425" tIns="91425" rIns="91425" bIns="91425" anchor="t" anchorCtr="0">
            <a:noAutofit/>
          </a:bodyPr>
          <a:lstStyle/>
          <a:p>
            <a:pPr marL="0">
              <a:buSzPts val="1400"/>
            </a:pPr>
            <a:r>
              <a:rPr lang="pt-BR" sz="1600" dirty="0" smtClean="0"/>
              <a:t>.</a:t>
            </a:r>
            <a:endParaRPr lang="pt-BR" sz="1600" dirty="0"/>
          </a:p>
        </p:txBody>
      </p:sp>
      <p:sp>
        <p:nvSpPr>
          <p:cNvPr id="7" name="Título 6"/>
          <p:cNvSpPr>
            <a:spLocks noGrp="1"/>
          </p:cNvSpPr>
          <p:nvPr>
            <p:ph type="ctrTitle" idx="4"/>
          </p:nvPr>
        </p:nvSpPr>
        <p:spPr>
          <a:xfrm>
            <a:off x="6703411" y="1941744"/>
            <a:ext cx="4944038" cy="439123"/>
          </a:xfrm>
        </p:spPr>
        <p:txBody>
          <a:bodyPr>
            <a:noAutofit/>
          </a:bodyPr>
          <a:lstStyle/>
          <a:p>
            <a:r>
              <a:rPr lang="pt-BR" sz="2800" dirty="0" smtClean="0"/>
              <a:t>Subculturas</a:t>
            </a:r>
            <a:endParaRPr lang="pt-BR" sz="2800" dirty="0"/>
          </a:p>
        </p:txBody>
      </p:sp>
      <p:sp>
        <p:nvSpPr>
          <p:cNvPr id="8" name="Subtítulo 7"/>
          <p:cNvSpPr>
            <a:spLocks noGrp="1"/>
          </p:cNvSpPr>
          <p:nvPr>
            <p:ph type="subTitle" idx="5"/>
          </p:nvPr>
        </p:nvSpPr>
        <p:spPr>
          <a:xfrm>
            <a:off x="6648211" y="2628044"/>
            <a:ext cx="4977537" cy="490400"/>
          </a:xfrm>
          <a:noFill/>
          <a:ln>
            <a:noFill/>
          </a:ln>
        </p:spPr>
        <p:txBody>
          <a:bodyPr spcFirstLastPara="1" wrap="square" lIns="91425" tIns="91425" rIns="91425" bIns="91425" anchor="t" anchorCtr="0">
            <a:noAutofit/>
          </a:bodyPr>
          <a:lstStyle/>
          <a:p>
            <a:pPr marL="0">
              <a:buSzPts val="1400"/>
            </a:pPr>
            <a:r>
              <a:rPr lang="pt-BR" sz="1600" dirty="0" smtClean="0"/>
              <a:t>.</a:t>
            </a:r>
            <a:endParaRPr lang="pt-BR" sz="1600" dirty="0"/>
          </a:p>
        </p:txBody>
      </p:sp>
      <p:sp>
        <p:nvSpPr>
          <p:cNvPr id="11" name="Título 10"/>
          <p:cNvSpPr>
            <a:spLocks noGrp="1"/>
          </p:cNvSpPr>
          <p:nvPr>
            <p:ph type="ctrTitle" idx="8"/>
          </p:nvPr>
        </p:nvSpPr>
        <p:spPr>
          <a:xfrm>
            <a:off x="1040000" y="1864226"/>
            <a:ext cx="5016100" cy="447489"/>
          </a:xfrm>
        </p:spPr>
        <p:txBody>
          <a:bodyPr>
            <a:noAutofit/>
          </a:bodyPr>
          <a:lstStyle/>
          <a:p>
            <a:r>
              <a:rPr lang="pt-BR" sz="2400" dirty="0" smtClean="0"/>
              <a:t>Cultura dominante</a:t>
            </a:r>
            <a:endParaRPr lang="pt-BR" sz="2400" dirty="0"/>
          </a:p>
        </p:txBody>
      </p:sp>
      <p:sp>
        <p:nvSpPr>
          <p:cNvPr id="12" name="Subtítulo 11"/>
          <p:cNvSpPr>
            <a:spLocks noGrp="1"/>
          </p:cNvSpPr>
          <p:nvPr>
            <p:ph type="subTitle" idx="9"/>
          </p:nvPr>
        </p:nvSpPr>
        <p:spPr>
          <a:xfrm>
            <a:off x="880300" y="2285385"/>
            <a:ext cx="5578661" cy="490400"/>
          </a:xfrm>
          <a:noFill/>
          <a:ln>
            <a:noFill/>
          </a:ln>
        </p:spPr>
        <p:txBody>
          <a:bodyPr spcFirstLastPara="1" wrap="square" lIns="91425" tIns="91425" rIns="91425" bIns="91425" anchor="t" anchorCtr="0">
            <a:noAutofit/>
          </a:bodyPr>
          <a:lstStyle/>
          <a:p>
            <a:pPr marL="0"/>
            <a:r>
              <a:rPr lang="pt-BR" sz="2000" dirty="0" smtClean="0"/>
              <a:t>Cultura que expressa os valores essenciais compartilhados pela maioria dos membros da organização</a:t>
            </a:r>
            <a:endParaRPr lang="pt-BR" sz="2000" dirty="0"/>
          </a:p>
        </p:txBody>
      </p:sp>
      <p:sp>
        <p:nvSpPr>
          <p:cNvPr id="3" name="Título 2"/>
          <p:cNvSpPr>
            <a:spLocks noGrp="1"/>
          </p:cNvSpPr>
          <p:nvPr>
            <p:ph type="title" idx="15"/>
          </p:nvPr>
        </p:nvSpPr>
        <p:spPr/>
        <p:txBody>
          <a:bodyPr>
            <a:normAutofit fontScale="90000"/>
          </a:bodyPr>
          <a:lstStyle/>
          <a:p>
            <a:r>
              <a:rPr lang="pt-BR" dirty="0" smtClean="0"/>
              <a:t>Existe cultura uniforme?</a:t>
            </a:r>
            <a:endParaRPr lang="pt-BR" dirty="0"/>
          </a:p>
        </p:txBody>
      </p:sp>
      <p:sp>
        <p:nvSpPr>
          <p:cNvPr id="17" name="Título 10"/>
          <p:cNvSpPr>
            <a:spLocks noGrp="1"/>
          </p:cNvSpPr>
          <p:nvPr>
            <p:ph type="ctrTitle" idx="8"/>
          </p:nvPr>
        </p:nvSpPr>
        <p:spPr>
          <a:xfrm>
            <a:off x="1913397" y="4419104"/>
            <a:ext cx="3822198" cy="447489"/>
          </a:xfrm>
          <a:noFill/>
          <a:ln>
            <a:noFill/>
          </a:ln>
        </p:spPr>
        <p:txBody>
          <a:bodyPr spcFirstLastPara="1" wrap="square" lIns="91425" tIns="91425" rIns="91425" bIns="91425" anchor="b" anchorCtr="0">
            <a:noAutofit/>
          </a:bodyPr>
          <a:lstStyle/>
          <a:p>
            <a:r>
              <a:rPr lang="pt-BR" sz="2400" dirty="0" smtClean="0">
                <a:solidFill>
                  <a:schemeClr val="accent4">
                    <a:lumMod val="60000"/>
                    <a:lumOff val="40000"/>
                  </a:schemeClr>
                </a:solidFill>
              </a:rPr>
              <a:t>Valores essenciais</a:t>
            </a:r>
            <a:endParaRPr lang="pt-BR" sz="2400" dirty="0">
              <a:solidFill>
                <a:schemeClr val="accent4">
                  <a:lumMod val="60000"/>
                  <a:lumOff val="40000"/>
                </a:schemeClr>
              </a:solidFill>
            </a:endParaRPr>
          </a:p>
        </p:txBody>
      </p:sp>
      <p:sp>
        <p:nvSpPr>
          <p:cNvPr id="18" name="Subtítulo 11"/>
          <p:cNvSpPr>
            <a:spLocks noGrp="1"/>
          </p:cNvSpPr>
          <p:nvPr>
            <p:ph type="subTitle" idx="9"/>
          </p:nvPr>
        </p:nvSpPr>
        <p:spPr>
          <a:xfrm>
            <a:off x="1595522" y="4866593"/>
            <a:ext cx="4457949" cy="490400"/>
          </a:xfrm>
          <a:noFill/>
          <a:ln>
            <a:noFill/>
          </a:ln>
        </p:spPr>
        <p:txBody>
          <a:bodyPr spcFirstLastPara="1" wrap="square" lIns="91425" tIns="91425" rIns="91425" bIns="91425" anchor="t" anchorCtr="0">
            <a:noAutofit/>
          </a:bodyPr>
          <a:lstStyle/>
          <a:p>
            <a:pPr marL="0"/>
            <a:r>
              <a:rPr lang="pt-BR" sz="2000" dirty="0" smtClean="0"/>
              <a:t>Valores básicos ou dominantes compartilhados por toda a organização</a:t>
            </a:r>
            <a:endParaRPr lang="pt-BR" sz="2000" dirty="0"/>
          </a:p>
        </p:txBody>
      </p:sp>
      <p:sp>
        <p:nvSpPr>
          <p:cNvPr id="5" name="Subtítulo 4"/>
          <p:cNvSpPr>
            <a:spLocks noGrp="1"/>
          </p:cNvSpPr>
          <p:nvPr>
            <p:ph type="subTitle" idx="5"/>
          </p:nvPr>
        </p:nvSpPr>
        <p:spPr>
          <a:xfrm>
            <a:off x="6863787" y="2417378"/>
            <a:ext cx="4761961" cy="490400"/>
          </a:xfrm>
          <a:noFill/>
          <a:ln>
            <a:noFill/>
          </a:ln>
        </p:spPr>
        <p:txBody>
          <a:bodyPr spcFirstLastPara="1" wrap="square" lIns="91425" tIns="91425" rIns="91425" bIns="91425" anchor="t" anchorCtr="0">
            <a:noAutofit/>
          </a:bodyPr>
          <a:lstStyle/>
          <a:p>
            <a:pPr marL="0">
              <a:buSzPts val="1400"/>
            </a:pPr>
            <a:r>
              <a:rPr lang="pt-BR" sz="2000" dirty="0" smtClean="0"/>
              <a:t>Culturas dentro da organização que expressam valores compartilhados por alguns grupos da organização</a:t>
            </a:r>
            <a:endParaRPr lang="pt-BR" sz="2000" dirty="0"/>
          </a:p>
        </p:txBody>
      </p:sp>
      <p:pic>
        <p:nvPicPr>
          <p:cNvPr id="4098" name="Picture 2" descr="Valores - ícones de pessoa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814" y="3596839"/>
            <a:ext cx="3029906" cy="302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99411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p:cNvSpPr>
            <a:spLocks noGrp="1"/>
          </p:cNvSpPr>
          <p:nvPr>
            <p:ph type="subTitle" idx="1"/>
          </p:nvPr>
        </p:nvSpPr>
        <p:spPr>
          <a:xfrm>
            <a:off x="831201" y="3952332"/>
            <a:ext cx="5338844" cy="1060463"/>
          </a:xfrm>
        </p:spPr>
        <p:txBody>
          <a:bodyPr>
            <a:noAutofit/>
          </a:bodyPr>
          <a:lstStyle/>
          <a:p>
            <a:pPr indent="0"/>
            <a:r>
              <a:rPr lang="pt-BR" sz="2400" dirty="0" smtClean="0"/>
              <a:t>Cultura na qual os valores essenciais são intensamente acatados e compartilhados de maneira amplas</a:t>
            </a:r>
            <a:endParaRPr lang="pt-BR" sz="2400" dirty="0"/>
          </a:p>
        </p:txBody>
      </p:sp>
      <p:sp>
        <p:nvSpPr>
          <p:cNvPr id="7" name="Título 6"/>
          <p:cNvSpPr>
            <a:spLocks noGrp="1"/>
          </p:cNvSpPr>
          <p:nvPr>
            <p:ph type="title" idx="4"/>
          </p:nvPr>
        </p:nvSpPr>
        <p:spPr/>
        <p:txBody>
          <a:bodyPr>
            <a:normAutofit fontScale="90000"/>
          </a:bodyPr>
          <a:lstStyle/>
          <a:p>
            <a:r>
              <a:rPr lang="pt-BR" dirty="0"/>
              <a:t>Cultura Forte</a:t>
            </a:r>
          </a:p>
        </p:txBody>
      </p:sp>
      <p:sp>
        <p:nvSpPr>
          <p:cNvPr id="8" name="CaixaDeTexto 7"/>
          <p:cNvSpPr txBox="1"/>
          <p:nvPr/>
        </p:nvSpPr>
        <p:spPr>
          <a:xfrm>
            <a:off x="6654802" y="3385134"/>
            <a:ext cx="4199466" cy="1569660"/>
          </a:xfrm>
          <a:prstGeom prst="rect">
            <a:avLst/>
          </a:prstGeom>
          <a:noFill/>
        </p:spPr>
        <p:txBody>
          <a:bodyPr wrap="square" rtlCol="0">
            <a:spAutoFit/>
          </a:bodyPr>
          <a:lstStyle/>
          <a:p>
            <a:pPr marL="342900" indent="-342900">
              <a:buFont typeface="Arial" panose="020B0604020202020204" pitchFamily="34" charset="0"/>
              <a:buChar char="•"/>
            </a:pPr>
            <a:r>
              <a:rPr lang="pt-BR" sz="2400" dirty="0" smtClean="0">
                <a:solidFill>
                  <a:schemeClr val="bg2"/>
                </a:solidFill>
              </a:rPr>
              <a:t>Reduz rotatividade</a:t>
            </a:r>
          </a:p>
          <a:p>
            <a:pPr marL="342900" indent="-342900">
              <a:buFont typeface="Arial" panose="020B0604020202020204" pitchFamily="34" charset="0"/>
              <a:buChar char="•"/>
            </a:pPr>
            <a:r>
              <a:rPr lang="pt-BR" sz="2400" dirty="0" smtClean="0">
                <a:solidFill>
                  <a:schemeClr val="bg2"/>
                </a:solidFill>
              </a:rPr>
              <a:t>Alto grau de concordância</a:t>
            </a:r>
          </a:p>
          <a:p>
            <a:pPr marL="342900" indent="-342900">
              <a:buFont typeface="Arial" panose="020B0604020202020204" pitchFamily="34" charset="0"/>
              <a:buChar char="•"/>
            </a:pPr>
            <a:r>
              <a:rPr lang="pt-BR" sz="2400" dirty="0" smtClean="0">
                <a:solidFill>
                  <a:schemeClr val="bg2"/>
                </a:solidFill>
              </a:rPr>
              <a:t>Coesão, lealdade e comprometimento</a:t>
            </a:r>
            <a:endParaRPr lang="pt-BR" sz="2400" dirty="0">
              <a:solidFill>
                <a:schemeClr val="bg2"/>
              </a:solidFill>
            </a:endParaRPr>
          </a:p>
        </p:txBody>
      </p:sp>
      <p:sp>
        <p:nvSpPr>
          <p:cNvPr id="9" name="CaixaDeTexto 8"/>
          <p:cNvSpPr txBox="1"/>
          <p:nvPr/>
        </p:nvSpPr>
        <p:spPr>
          <a:xfrm>
            <a:off x="3191399" y="5486400"/>
            <a:ext cx="5680402" cy="4616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0" algn="ctr">
              <a:lnSpc>
                <a:spcPct val="100000"/>
              </a:lnSpc>
              <a:spcBef>
                <a:spcPts val="0"/>
              </a:spcBef>
              <a:spcAft>
                <a:spcPts val="0"/>
              </a:spcAft>
              <a:buClr>
                <a:schemeClr val="dk1"/>
              </a:buClr>
              <a:buSzPts val="1400"/>
              <a:buFont typeface="Questrial"/>
              <a:buNone/>
              <a:defRPr sz="2400" b="0" i="0" u="none" strike="noStrike" cap="none">
                <a:solidFill>
                  <a:schemeClr val="dk2"/>
                </a:solidFill>
                <a:latin typeface="Questrial"/>
                <a:ea typeface="Questrial"/>
                <a:cs typeface="Questrial"/>
                <a:sym typeface="Questrial"/>
              </a:defRPr>
            </a:lvl1pPr>
            <a:lvl2pPr marL="914400" marR="0" lvl="1"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2pPr>
            <a:lvl3pPr marL="1371600" marR="0" lvl="2"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3pPr>
            <a:lvl4pPr marL="1828800" marR="0" lvl="3"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4pPr>
            <a:lvl5pPr marL="2286000" marR="0" lvl="4"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5pPr>
            <a:lvl6pPr marL="2743200" marR="0" lvl="5"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6pPr>
            <a:lvl7pPr marL="3200400" marR="0" lvl="6"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7pPr>
            <a:lvl8pPr marL="3657600" marR="0" lvl="7"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8pPr>
            <a:lvl9pPr marL="4114800" marR="0" lvl="8" indent="-330200" algn="ctr">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9pPr>
          </a:lstStyle>
          <a:p>
            <a:r>
              <a:rPr lang="pt-BR" dirty="0"/>
              <a:t>A cultura cria o clima da organização</a:t>
            </a:r>
          </a:p>
        </p:txBody>
      </p:sp>
    </p:spTree>
    <p:extLst>
      <p:ext uri="{BB962C8B-B14F-4D97-AF65-F5344CB8AC3E}">
        <p14:creationId xmlns:p14="http://schemas.microsoft.com/office/powerpoint/2010/main" val="428618835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0400" y="2852416"/>
            <a:ext cx="4271200" cy="1195600"/>
          </a:xfrm>
        </p:spPr>
        <p:txBody>
          <a:bodyPr>
            <a:noAutofit/>
          </a:bodyPr>
          <a:lstStyle/>
          <a:p>
            <a:r>
              <a:rPr lang="pt-BR" sz="2400" dirty="0" smtClean="0"/>
              <a:t>Percepções compartilhadas que os membros da organização possuem sobre ela e sobre o ambiente de trabalho</a:t>
            </a:r>
            <a:endParaRPr lang="pt-BR" sz="2400" dirty="0"/>
          </a:p>
        </p:txBody>
      </p:sp>
      <p:sp>
        <p:nvSpPr>
          <p:cNvPr id="3" name="Subtítulo 2"/>
          <p:cNvSpPr>
            <a:spLocks noGrp="1"/>
          </p:cNvSpPr>
          <p:nvPr>
            <p:ph type="subTitle" idx="1"/>
          </p:nvPr>
        </p:nvSpPr>
        <p:spPr/>
        <p:txBody>
          <a:bodyPr>
            <a:normAutofit/>
          </a:bodyPr>
          <a:lstStyle/>
          <a:p>
            <a:pPr marL="0" indent="0"/>
            <a:r>
              <a:rPr lang="pt-BR" sz="3600" b="1" dirty="0" smtClean="0"/>
              <a:t>Clima Organizacional</a:t>
            </a:r>
            <a:endParaRPr lang="pt-BR" sz="3600" b="1" dirty="0"/>
          </a:p>
        </p:txBody>
      </p:sp>
    </p:spTree>
    <p:extLst>
      <p:ext uri="{BB962C8B-B14F-4D97-AF65-F5344CB8AC3E}">
        <p14:creationId xmlns:p14="http://schemas.microsoft.com/office/powerpoint/2010/main" val="253150756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smtClean="0"/>
              <a:t>A cultura como um passivo</a:t>
            </a:r>
            <a:endParaRPr lang="pt-BR" dirty="0"/>
          </a:p>
        </p:txBody>
      </p:sp>
      <p:sp>
        <p:nvSpPr>
          <p:cNvPr id="7" name="Título 6"/>
          <p:cNvSpPr>
            <a:spLocks noGrp="1"/>
          </p:cNvSpPr>
          <p:nvPr>
            <p:ph type="ctrTitle" idx="2"/>
          </p:nvPr>
        </p:nvSpPr>
        <p:spPr>
          <a:xfrm flipH="1">
            <a:off x="273513" y="2215947"/>
            <a:ext cx="3324652" cy="770400"/>
          </a:xfrm>
        </p:spPr>
        <p:txBody>
          <a:bodyPr>
            <a:normAutofit fontScale="90000"/>
          </a:bodyPr>
          <a:lstStyle/>
          <a:p>
            <a:r>
              <a:rPr lang="pt-BR" dirty="0" smtClean="0"/>
              <a:t>Institucionalização</a:t>
            </a:r>
            <a:endParaRPr lang="pt-BR" dirty="0"/>
          </a:p>
        </p:txBody>
      </p:sp>
      <p:sp>
        <p:nvSpPr>
          <p:cNvPr id="6" name="Subtítulo 5"/>
          <p:cNvSpPr>
            <a:spLocks noGrp="1"/>
          </p:cNvSpPr>
          <p:nvPr>
            <p:ph type="subTitle" idx="1"/>
          </p:nvPr>
        </p:nvSpPr>
        <p:spPr>
          <a:xfrm flipH="1">
            <a:off x="648639" y="3072513"/>
            <a:ext cx="2574400" cy="1296800"/>
          </a:xfrm>
        </p:spPr>
        <p:txBody>
          <a:bodyPr>
            <a:noAutofit/>
          </a:bodyPr>
          <a:lstStyle/>
          <a:p>
            <a:pPr marL="0" indent="0"/>
            <a:r>
              <a:rPr lang="pt-BR" sz="1600" dirty="0" smtClean="0"/>
              <a:t>Uma condição que ocorre quando uma organização adquire vida própria, distante de qualquer um de seus membros, e se torna “imortal”</a:t>
            </a:r>
            <a:endParaRPr lang="pt-BR" sz="1600" dirty="0"/>
          </a:p>
        </p:txBody>
      </p:sp>
      <p:sp>
        <p:nvSpPr>
          <p:cNvPr id="8" name="Título 7"/>
          <p:cNvSpPr>
            <a:spLocks noGrp="1"/>
          </p:cNvSpPr>
          <p:nvPr>
            <p:ph type="ctrTitle" idx="3"/>
          </p:nvPr>
        </p:nvSpPr>
        <p:spPr>
          <a:xfrm flipH="1">
            <a:off x="4143066" y="2376617"/>
            <a:ext cx="2125653" cy="770400"/>
          </a:xfrm>
        </p:spPr>
        <p:txBody>
          <a:bodyPr>
            <a:normAutofit fontScale="90000"/>
          </a:bodyPr>
          <a:lstStyle/>
          <a:p>
            <a:r>
              <a:rPr lang="pt-BR" dirty="0" smtClean="0"/>
              <a:t>Barreira a mudança</a:t>
            </a:r>
            <a:endParaRPr lang="pt-BR" dirty="0"/>
          </a:p>
        </p:txBody>
      </p:sp>
      <p:sp>
        <p:nvSpPr>
          <p:cNvPr id="9" name="Subtítulo 8"/>
          <p:cNvSpPr>
            <a:spLocks noGrp="1"/>
          </p:cNvSpPr>
          <p:nvPr>
            <p:ph type="subTitle" idx="4"/>
          </p:nvPr>
        </p:nvSpPr>
        <p:spPr>
          <a:xfrm flipH="1">
            <a:off x="3918692" y="3249100"/>
            <a:ext cx="2574400" cy="1296800"/>
          </a:xfrm>
          <a:noFill/>
          <a:ln>
            <a:noFill/>
          </a:ln>
        </p:spPr>
        <p:txBody>
          <a:bodyPr spcFirstLastPara="1" wrap="square" lIns="91425" tIns="91425" rIns="91425" bIns="91425" anchor="t" anchorCtr="0">
            <a:noAutofit/>
          </a:bodyPr>
          <a:lstStyle/>
          <a:p>
            <a:pPr marL="0" indent="0"/>
            <a:r>
              <a:rPr lang="pt-BR" sz="1600" dirty="0"/>
              <a:t>Valores compartilhados não estão em concordância com aqueles que melhorariam a eficácia da organização</a:t>
            </a:r>
          </a:p>
        </p:txBody>
      </p:sp>
      <p:sp>
        <p:nvSpPr>
          <p:cNvPr id="10" name="Título 9"/>
          <p:cNvSpPr>
            <a:spLocks noGrp="1"/>
          </p:cNvSpPr>
          <p:nvPr>
            <p:ph type="ctrTitle" idx="5"/>
          </p:nvPr>
        </p:nvSpPr>
        <p:spPr>
          <a:xfrm flipH="1">
            <a:off x="6493092" y="2302113"/>
            <a:ext cx="2568400" cy="770400"/>
          </a:xfrm>
        </p:spPr>
        <p:txBody>
          <a:bodyPr>
            <a:normAutofit fontScale="90000"/>
          </a:bodyPr>
          <a:lstStyle/>
          <a:p>
            <a:r>
              <a:rPr lang="pt-BR" dirty="0" smtClean="0"/>
              <a:t>Barreira a diversidade</a:t>
            </a:r>
            <a:endParaRPr lang="pt-BR" dirty="0"/>
          </a:p>
        </p:txBody>
      </p:sp>
      <p:sp>
        <p:nvSpPr>
          <p:cNvPr id="11" name="Subtítulo 10"/>
          <p:cNvSpPr>
            <a:spLocks noGrp="1"/>
          </p:cNvSpPr>
          <p:nvPr>
            <p:ph type="subTitle" idx="6"/>
          </p:nvPr>
        </p:nvSpPr>
        <p:spPr>
          <a:xfrm flipH="1">
            <a:off x="6493092" y="3351183"/>
            <a:ext cx="2574400" cy="1296800"/>
          </a:xfrm>
          <a:noFill/>
          <a:ln>
            <a:noFill/>
          </a:ln>
        </p:spPr>
        <p:txBody>
          <a:bodyPr spcFirstLastPara="1" wrap="square" lIns="91425" tIns="91425" rIns="91425" bIns="91425" anchor="t" anchorCtr="0">
            <a:noAutofit/>
          </a:bodyPr>
          <a:lstStyle/>
          <a:p>
            <a:pPr marL="0" indent="0"/>
            <a:r>
              <a:rPr lang="pt-BR" sz="1600" dirty="0"/>
              <a:t>A aquisição de novos funcionários não consegue se adequar a cultura existente</a:t>
            </a:r>
          </a:p>
        </p:txBody>
      </p:sp>
      <p:sp>
        <p:nvSpPr>
          <p:cNvPr id="15" name="Título 9"/>
          <p:cNvSpPr txBox="1">
            <a:spLocks/>
          </p:cNvSpPr>
          <p:nvPr/>
        </p:nvSpPr>
        <p:spPr>
          <a:xfrm flipH="1">
            <a:off x="9061492" y="2224010"/>
            <a:ext cx="2568400" cy="770400"/>
          </a:xfrm>
          <a:prstGeom prst="rect">
            <a:avLst/>
          </a:prstGeom>
          <a:noFill/>
          <a:ln>
            <a:noFill/>
          </a:ln>
        </p:spPr>
        <p:txBody>
          <a:bodyPr spcFirstLastPara="1" wrap="square" lIns="91425" tIns="91425" rIns="91425" bIns="91425" anchor="b" anchorCtr="0">
            <a:normAutofit fontScale="60000" lnSpcReduction="2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1700"/>
              <a:buFont typeface="Gaegu"/>
              <a:buNone/>
              <a:defRPr sz="2933" b="1" i="0" u="none" strike="noStrike" cap="none">
                <a:solidFill>
                  <a:schemeClr val="accent3"/>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9pPr>
          </a:lstStyle>
          <a:p>
            <a:r>
              <a:rPr lang="pt-BR" kern="0" dirty="0" smtClean="0">
                <a:solidFill>
                  <a:schemeClr val="accent5">
                    <a:lumMod val="60000"/>
                    <a:lumOff val="40000"/>
                  </a:schemeClr>
                </a:solidFill>
              </a:rPr>
              <a:t>Barreira a aquisições e fusões</a:t>
            </a:r>
            <a:endParaRPr lang="pt-BR" kern="0" dirty="0">
              <a:solidFill>
                <a:schemeClr val="accent5">
                  <a:lumMod val="60000"/>
                  <a:lumOff val="40000"/>
                </a:schemeClr>
              </a:solidFill>
            </a:endParaRPr>
          </a:p>
        </p:txBody>
      </p:sp>
      <p:sp>
        <p:nvSpPr>
          <p:cNvPr id="16" name="Subtítulo 10"/>
          <p:cNvSpPr txBox="1">
            <a:spLocks/>
          </p:cNvSpPr>
          <p:nvPr/>
        </p:nvSpPr>
        <p:spPr>
          <a:xfrm flipH="1">
            <a:off x="9055492" y="3429286"/>
            <a:ext cx="2574400" cy="129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eaLnBrk="1" hangingPunct="1">
              <a:lnSpc>
                <a:spcPct val="100000"/>
              </a:lnSpc>
              <a:spcBef>
                <a:spcPts val="0"/>
              </a:spcBef>
              <a:spcAft>
                <a:spcPts val="0"/>
              </a:spcAft>
              <a:buClr>
                <a:schemeClr val="dk2"/>
              </a:buClr>
              <a:buSzPts val="1200"/>
              <a:buFont typeface="Questrial"/>
              <a:buNone/>
              <a:defRPr sz="1867" b="0" i="0" u="none" strike="noStrike" cap="none">
                <a:solidFill>
                  <a:schemeClr val="dk2"/>
                </a:solidFill>
                <a:latin typeface="Questrial"/>
                <a:ea typeface="Questrial"/>
                <a:cs typeface="Questrial"/>
                <a:sym typeface="Questrial"/>
              </a:defRPr>
            </a:lvl1pPr>
            <a:lvl2pPr marL="914400" marR="0" lvl="1"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2pPr>
            <a:lvl3pPr marL="1371600" marR="0" lvl="2"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3pPr>
            <a:lvl4pPr marL="1828800" marR="0" lvl="3"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4pPr>
            <a:lvl5pPr marL="2286000" marR="0" lvl="4"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5pPr>
            <a:lvl6pPr marL="2743200" marR="0" lvl="5"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6pPr>
            <a:lvl7pPr marL="3200400" marR="0" lvl="6"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7pPr>
            <a:lvl8pPr marL="3657600" marR="0" lvl="7"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8pPr>
            <a:lvl9pPr marL="4114800" marR="0" lvl="8"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9pPr>
          </a:lstStyle>
          <a:p>
            <a:pPr marL="0" indent="0"/>
            <a:r>
              <a:rPr lang="pt-BR" sz="1600" kern="0" dirty="0" smtClean="0"/>
              <a:t>Incompatibilidade cultural entre as organizações que estão se unindo</a:t>
            </a:r>
            <a:endParaRPr lang="pt-BR" sz="1600" kern="0" dirty="0"/>
          </a:p>
        </p:txBody>
      </p:sp>
    </p:spTree>
    <p:extLst>
      <p:ext uri="{BB962C8B-B14F-4D97-AF65-F5344CB8AC3E}">
        <p14:creationId xmlns:p14="http://schemas.microsoft.com/office/powerpoint/2010/main" val="1024238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4728292"/>
            <a:ext cx="12192000" cy="656508"/>
          </a:xfrm>
        </p:spPr>
        <p:txBody>
          <a:bodyPr>
            <a:normAutofit fontScale="90000"/>
          </a:bodyPr>
          <a:lstStyle/>
          <a:p>
            <a:r>
              <a:rPr lang="pt-BR" sz="4000" dirty="0" smtClean="0"/>
              <a:t>Habilidade</a:t>
            </a:r>
            <a:endParaRPr lang="pt-BR" sz="4000" dirty="0"/>
          </a:p>
        </p:txBody>
      </p:sp>
      <p:sp>
        <p:nvSpPr>
          <p:cNvPr id="6" name="Título 5"/>
          <p:cNvSpPr>
            <a:spLocks noGrp="1"/>
          </p:cNvSpPr>
          <p:nvPr>
            <p:ph type="title" idx="2"/>
          </p:nvPr>
        </p:nvSpPr>
        <p:spPr>
          <a:xfrm>
            <a:off x="3515360" y="1491169"/>
            <a:ext cx="4716240" cy="2818183"/>
          </a:xfrm>
        </p:spPr>
        <p:txBody>
          <a:bodyPr>
            <a:noAutofit/>
          </a:bodyPr>
          <a:lstStyle/>
          <a:p>
            <a:r>
              <a:rPr lang="pt-BR" sz="2400" dirty="0" smtClean="0"/>
              <a:t>Capacidade de um individuo para desempenhar as diversas tarefas de uma função. Avaliação geral de tudo o que o individuo pode fazer.</a:t>
            </a:r>
            <a:endParaRPr lang="pt-BR" sz="2400" dirty="0"/>
          </a:p>
        </p:txBody>
      </p:sp>
    </p:spTree>
    <p:extLst>
      <p:ext uri="{BB962C8B-B14F-4D97-AF65-F5344CB8AC3E}">
        <p14:creationId xmlns:p14="http://schemas.microsoft.com/office/powerpoint/2010/main" val="349726517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82193" y="1273832"/>
            <a:ext cx="9747813" cy="4334487"/>
          </a:xfrm>
        </p:spPr>
        <p:txBody>
          <a:bodyPr>
            <a:normAutofit/>
          </a:bodyPr>
          <a:lstStyle/>
          <a:p>
            <a:r>
              <a:rPr lang="pt-BR" sz="2800" dirty="0" smtClean="0"/>
              <a:t>Se inicia com os fundadores e a contratação de pessoas com os mesmos valores</a:t>
            </a:r>
          </a:p>
          <a:p>
            <a:r>
              <a:rPr lang="pt-BR" sz="2800" dirty="0" smtClean="0"/>
              <a:t>O processo de seleção contrata indivíduos compatíveis com a cultura organizacional</a:t>
            </a:r>
          </a:p>
          <a:p>
            <a:r>
              <a:rPr lang="pt-BR" sz="2800" dirty="0" smtClean="0"/>
              <a:t>A ações dos dirigentes impactam a cultura organizacional</a:t>
            </a:r>
          </a:p>
          <a:p>
            <a:r>
              <a:rPr lang="pt-BR" sz="2800" dirty="0" smtClean="0"/>
              <a:t>Os funcionários passam por processos de socialização que os adapta a cultura organizacional</a:t>
            </a:r>
          </a:p>
        </p:txBody>
      </p:sp>
      <p:sp>
        <p:nvSpPr>
          <p:cNvPr id="3" name="Título 2"/>
          <p:cNvSpPr>
            <a:spLocks noGrp="1"/>
          </p:cNvSpPr>
          <p:nvPr>
            <p:ph type="title"/>
          </p:nvPr>
        </p:nvSpPr>
        <p:spPr/>
        <p:txBody>
          <a:bodyPr>
            <a:normAutofit fontScale="90000"/>
          </a:bodyPr>
          <a:lstStyle/>
          <a:p>
            <a:r>
              <a:rPr lang="pt-BR" dirty="0" smtClean="0"/>
              <a:t>O processo da cultura organizacional</a:t>
            </a:r>
            <a:endParaRPr lang="pt-BR" dirty="0"/>
          </a:p>
        </p:txBody>
      </p:sp>
      <p:sp>
        <p:nvSpPr>
          <p:cNvPr id="4" name="CaixaDeTexto 3"/>
          <p:cNvSpPr txBox="1"/>
          <p:nvPr/>
        </p:nvSpPr>
        <p:spPr>
          <a:xfrm>
            <a:off x="880300" y="2037433"/>
            <a:ext cx="184731" cy="369332"/>
          </a:xfrm>
          <a:prstGeom prst="rect">
            <a:avLst/>
          </a:prstGeom>
          <a:noFill/>
        </p:spPr>
        <p:txBody>
          <a:bodyPr wrap="none" rtlCol="0">
            <a:spAutoFit/>
          </a:bodyPr>
          <a:lstStyle/>
          <a:p>
            <a:endParaRPr lang="pt-BR" b="1" dirty="0">
              <a:solidFill>
                <a:schemeClr val="bg2"/>
              </a:solidFill>
            </a:endParaRPr>
          </a:p>
        </p:txBody>
      </p:sp>
    </p:spTree>
    <p:extLst>
      <p:ext uri="{BB962C8B-B14F-4D97-AF65-F5344CB8AC3E}">
        <p14:creationId xmlns:p14="http://schemas.microsoft.com/office/powerpoint/2010/main" val="109289403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2"/>
          <a:stretch>
            <a:fillRect/>
          </a:stretch>
        </p:blipFill>
        <p:spPr>
          <a:xfrm>
            <a:off x="519246" y="570597"/>
            <a:ext cx="6810220" cy="2054070"/>
          </a:xfrm>
          <a:prstGeom prst="rect">
            <a:avLst/>
          </a:prstGeom>
        </p:spPr>
      </p:pic>
      <p:sp>
        <p:nvSpPr>
          <p:cNvPr id="15" name="Título 6"/>
          <p:cNvSpPr>
            <a:spLocks noGrp="1"/>
          </p:cNvSpPr>
          <p:nvPr>
            <p:ph type="ctrTitle" idx="4294967295"/>
          </p:nvPr>
        </p:nvSpPr>
        <p:spPr>
          <a:xfrm flipH="1">
            <a:off x="0" y="2463390"/>
            <a:ext cx="3324652" cy="770400"/>
          </a:xfrm>
          <a:prstGeom prst="rect">
            <a:avLst/>
          </a:prstGeom>
          <a:noFill/>
          <a:ln>
            <a:noFill/>
          </a:ln>
        </p:spPr>
        <p:txBody>
          <a:bodyPr spcFirstLastPara="1" wrap="square" lIns="91425" tIns="91425" rIns="91425" bIns="91425" anchor="b" anchorCtr="0">
            <a:normAutofit/>
          </a:bodyPr>
          <a:lstStyle/>
          <a:p>
            <a:pPr algn="ctr">
              <a:buClr>
                <a:schemeClr val="dk2"/>
              </a:buClr>
              <a:buSzPts val="1700"/>
              <a:buFont typeface="Gaegu"/>
              <a:buNone/>
            </a:pPr>
            <a:r>
              <a:rPr lang="pt-BR" sz="2933" b="1" dirty="0" err="1" smtClean="0">
                <a:solidFill>
                  <a:schemeClr val="accent4"/>
                </a:solidFill>
                <a:latin typeface="Gaegu"/>
                <a:ea typeface="Gaegu"/>
                <a:cs typeface="Gaegu"/>
                <a:sym typeface="Gaegu"/>
              </a:rPr>
              <a:t>Pré</a:t>
            </a:r>
            <a:r>
              <a:rPr lang="pt-BR" sz="2933" b="1" dirty="0" smtClean="0">
                <a:solidFill>
                  <a:schemeClr val="accent4"/>
                </a:solidFill>
                <a:latin typeface="Gaegu"/>
                <a:ea typeface="Gaegu"/>
                <a:cs typeface="Gaegu"/>
                <a:sym typeface="Gaegu"/>
              </a:rPr>
              <a:t>-chegada</a:t>
            </a:r>
            <a:endParaRPr lang="pt-BR" sz="2933" b="1" dirty="0">
              <a:solidFill>
                <a:schemeClr val="accent4"/>
              </a:solidFill>
              <a:latin typeface="Gaegu"/>
              <a:ea typeface="Gaegu"/>
              <a:cs typeface="Gaegu"/>
              <a:sym typeface="Gaegu"/>
            </a:endParaRPr>
          </a:p>
        </p:txBody>
      </p:sp>
      <p:sp>
        <p:nvSpPr>
          <p:cNvPr id="16" name="Subtítulo 5"/>
          <p:cNvSpPr>
            <a:spLocks noGrp="1"/>
          </p:cNvSpPr>
          <p:nvPr>
            <p:ph type="subTitle" idx="1"/>
          </p:nvPr>
        </p:nvSpPr>
        <p:spPr>
          <a:xfrm flipH="1">
            <a:off x="648639" y="3072513"/>
            <a:ext cx="2574400" cy="1296800"/>
          </a:xfrm>
        </p:spPr>
        <p:txBody>
          <a:bodyPr>
            <a:noAutofit/>
          </a:bodyPr>
          <a:lstStyle/>
          <a:p>
            <a:pPr marL="0" indent="0"/>
            <a:r>
              <a:rPr lang="pt-BR" sz="1600" dirty="0" smtClean="0"/>
              <a:t>Período de aprendizagem do processo de socialização que acontece antes que o novo funcionário entre</a:t>
            </a:r>
            <a:endParaRPr lang="pt-BR" sz="1600" dirty="0"/>
          </a:p>
        </p:txBody>
      </p:sp>
      <p:sp>
        <p:nvSpPr>
          <p:cNvPr id="17" name="Título 6"/>
          <p:cNvSpPr>
            <a:spLocks noGrp="1"/>
          </p:cNvSpPr>
          <p:nvPr>
            <p:ph type="ctrTitle" idx="4294967295"/>
          </p:nvPr>
        </p:nvSpPr>
        <p:spPr>
          <a:xfrm flipH="1">
            <a:off x="3223039" y="2463390"/>
            <a:ext cx="3324652" cy="770400"/>
          </a:xfrm>
          <a:prstGeom prst="rect">
            <a:avLst/>
          </a:prstGeom>
          <a:noFill/>
          <a:ln>
            <a:noFill/>
          </a:ln>
        </p:spPr>
        <p:txBody>
          <a:bodyPr spcFirstLastPara="1" wrap="square" lIns="91425" tIns="91425" rIns="91425" bIns="91425" anchor="b" anchorCtr="0">
            <a:normAutofit/>
          </a:bodyPr>
          <a:lstStyle/>
          <a:p>
            <a:pPr algn="ctr">
              <a:buClr>
                <a:schemeClr val="dk2"/>
              </a:buClr>
              <a:buSzPts val="1700"/>
              <a:buFont typeface="Gaegu"/>
              <a:buNone/>
            </a:pPr>
            <a:r>
              <a:rPr lang="pt-BR" sz="2933" b="1" dirty="0" smtClean="0">
                <a:solidFill>
                  <a:schemeClr val="accent4"/>
                </a:solidFill>
                <a:latin typeface="Gaegu"/>
                <a:ea typeface="Gaegu"/>
                <a:cs typeface="Gaegu"/>
                <a:sym typeface="Gaegu"/>
              </a:rPr>
              <a:t>Encontro</a:t>
            </a:r>
            <a:endParaRPr lang="pt-BR" sz="2933" b="1" dirty="0">
              <a:solidFill>
                <a:schemeClr val="accent4"/>
              </a:solidFill>
              <a:latin typeface="Gaegu"/>
              <a:ea typeface="Gaegu"/>
              <a:cs typeface="Gaegu"/>
              <a:sym typeface="Gaegu"/>
            </a:endParaRPr>
          </a:p>
        </p:txBody>
      </p:sp>
      <p:sp>
        <p:nvSpPr>
          <p:cNvPr id="18" name="Subtítulo 5"/>
          <p:cNvSpPr txBox="1">
            <a:spLocks/>
          </p:cNvSpPr>
          <p:nvPr/>
        </p:nvSpPr>
        <p:spPr>
          <a:xfrm flipH="1">
            <a:off x="3648971" y="3072513"/>
            <a:ext cx="2574400" cy="129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eaLnBrk="1" hangingPunct="1">
              <a:lnSpc>
                <a:spcPct val="100000"/>
              </a:lnSpc>
              <a:spcBef>
                <a:spcPts val="0"/>
              </a:spcBef>
              <a:spcAft>
                <a:spcPts val="0"/>
              </a:spcAft>
              <a:buClr>
                <a:schemeClr val="dk2"/>
              </a:buClr>
              <a:buSzPts val="1600"/>
              <a:buFont typeface="Questrial"/>
              <a:buNone/>
              <a:defRPr sz="1867" b="0" i="0" u="none" strike="noStrike" cap="none">
                <a:solidFill>
                  <a:schemeClr val="dk2"/>
                </a:solidFill>
                <a:latin typeface="Questrial"/>
                <a:ea typeface="Questrial"/>
                <a:cs typeface="Questrial"/>
                <a:sym typeface="Questrial"/>
              </a:defRPr>
            </a:lvl1pPr>
            <a:lvl2pPr marL="914400" marR="0" lvl="1"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2pPr>
            <a:lvl3pPr marL="1371600" marR="0" lvl="2"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3pPr>
            <a:lvl4pPr marL="1828800" marR="0" lvl="3"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4pPr>
            <a:lvl5pPr marL="2286000" marR="0" lvl="4"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5pPr>
            <a:lvl6pPr marL="2743200" marR="0" lvl="5"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6pPr>
            <a:lvl7pPr marL="3200400" marR="0" lvl="6"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7pPr>
            <a:lvl8pPr marL="3657600" marR="0" lvl="7"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8pPr>
            <a:lvl9pPr marL="4114800" marR="0" lvl="8"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9pPr>
          </a:lstStyle>
          <a:p>
            <a:pPr marL="0" indent="0"/>
            <a:r>
              <a:rPr lang="pt-BR" sz="1600" kern="0" dirty="0" smtClean="0"/>
              <a:t>Um novo empregado vê a organização como realmente é e se depara com a possível dicotomia entre suas expectativas e a realidade</a:t>
            </a:r>
            <a:endParaRPr lang="pt-BR" sz="1600" kern="0" dirty="0"/>
          </a:p>
        </p:txBody>
      </p:sp>
      <p:sp>
        <p:nvSpPr>
          <p:cNvPr id="19" name="Título 6"/>
          <p:cNvSpPr>
            <a:spLocks noGrp="1"/>
          </p:cNvSpPr>
          <p:nvPr>
            <p:ph type="ctrTitle" idx="4294967295"/>
          </p:nvPr>
        </p:nvSpPr>
        <p:spPr>
          <a:xfrm flipH="1">
            <a:off x="6186386" y="2543874"/>
            <a:ext cx="3324652" cy="770400"/>
          </a:xfrm>
          <a:prstGeom prst="rect">
            <a:avLst/>
          </a:prstGeom>
          <a:noFill/>
          <a:ln>
            <a:noFill/>
          </a:ln>
        </p:spPr>
        <p:txBody>
          <a:bodyPr spcFirstLastPara="1" wrap="square" lIns="91425" tIns="91425" rIns="91425" bIns="91425" anchor="b" anchorCtr="0">
            <a:normAutofit/>
          </a:bodyPr>
          <a:lstStyle/>
          <a:p>
            <a:pPr algn="ctr">
              <a:buClr>
                <a:schemeClr val="dk2"/>
              </a:buClr>
              <a:buSzPts val="1700"/>
              <a:buFont typeface="Gaegu"/>
              <a:buNone/>
            </a:pPr>
            <a:r>
              <a:rPr lang="pt-BR" sz="2933" b="1" dirty="0" err="1" smtClean="0">
                <a:solidFill>
                  <a:schemeClr val="accent4"/>
                </a:solidFill>
                <a:latin typeface="Gaegu"/>
                <a:ea typeface="Gaegu"/>
                <a:cs typeface="Gaegu"/>
                <a:sym typeface="Gaegu"/>
              </a:rPr>
              <a:t>Metamorfóse</a:t>
            </a:r>
            <a:endParaRPr lang="pt-BR" sz="2933" b="1" dirty="0">
              <a:solidFill>
                <a:schemeClr val="accent4"/>
              </a:solidFill>
              <a:latin typeface="Gaegu"/>
              <a:ea typeface="Gaegu"/>
              <a:cs typeface="Gaegu"/>
              <a:sym typeface="Gaegu"/>
            </a:endParaRPr>
          </a:p>
        </p:txBody>
      </p:sp>
      <p:sp>
        <p:nvSpPr>
          <p:cNvPr id="20" name="Subtítulo 5"/>
          <p:cNvSpPr txBox="1">
            <a:spLocks/>
          </p:cNvSpPr>
          <p:nvPr/>
        </p:nvSpPr>
        <p:spPr>
          <a:xfrm flipH="1">
            <a:off x="6628002" y="3155787"/>
            <a:ext cx="2574400" cy="129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eaLnBrk="1" hangingPunct="1">
              <a:lnSpc>
                <a:spcPct val="100000"/>
              </a:lnSpc>
              <a:spcBef>
                <a:spcPts val="0"/>
              </a:spcBef>
              <a:spcAft>
                <a:spcPts val="0"/>
              </a:spcAft>
              <a:buClr>
                <a:schemeClr val="dk2"/>
              </a:buClr>
              <a:buSzPts val="1600"/>
              <a:buFont typeface="Questrial"/>
              <a:buNone/>
              <a:defRPr sz="1867" b="0" i="0" u="none" strike="noStrike" cap="none">
                <a:solidFill>
                  <a:schemeClr val="dk2"/>
                </a:solidFill>
                <a:latin typeface="Questrial"/>
                <a:ea typeface="Questrial"/>
                <a:cs typeface="Questrial"/>
                <a:sym typeface="Questrial"/>
              </a:defRPr>
            </a:lvl1pPr>
            <a:lvl2pPr marL="914400" marR="0" lvl="1"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2pPr>
            <a:lvl3pPr marL="1371600" marR="0" lvl="2"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3pPr>
            <a:lvl4pPr marL="1828800" marR="0" lvl="3"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4pPr>
            <a:lvl5pPr marL="2286000" marR="0" lvl="4"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5pPr>
            <a:lvl6pPr marL="2743200" marR="0" lvl="5"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6pPr>
            <a:lvl7pPr marL="3200400" marR="0" lvl="6"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7pPr>
            <a:lvl8pPr marL="3657600" marR="0" lvl="7"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8pPr>
            <a:lvl9pPr marL="4114800" marR="0" lvl="8" indent="-330200" algn="r" rtl="0" eaLnBrk="1" hangingPunct="1">
              <a:lnSpc>
                <a:spcPct val="100000"/>
              </a:lnSpc>
              <a:spcBef>
                <a:spcPts val="0"/>
              </a:spcBef>
              <a:spcAft>
                <a:spcPts val="0"/>
              </a:spcAft>
              <a:buClr>
                <a:schemeClr val="dk2"/>
              </a:buClr>
              <a:buSzPts val="1600"/>
              <a:buFont typeface="Questrial"/>
              <a:buNone/>
              <a:defRPr sz="1600" b="0" i="0" u="none" strike="noStrike" cap="none">
                <a:solidFill>
                  <a:schemeClr val="dk2"/>
                </a:solidFill>
                <a:latin typeface="Questrial"/>
                <a:ea typeface="Questrial"/>
                <a:cs typeface="Questrial"/>
                <a:sym typeface="Questrial"/>
              </a:defRPr>
            </a:lvl9pPr>
          </a:lstStyle>
          <a:p>
            <a:pPr marL="0" indent="0"/>
            <a:r>
              <a:rPr lang="pt-BR" sz="1600" kern="0" dirty="0" smtClean="0"/>
              <a:t>O novo funcionário muda e ajusta às tarefas, ao grupo de trabalho e à organização</a:t>
            </a:r>
            <a:endParaRPr lang="pt-BR" sz="1600" kern="0" dirty="0"/>
          </a:p>
        </p:txBody>
      </p:sp>
    </p:spTree>
    <p:extLst>
      <p:ext uri="{BB962C8B-B14F-4D97-AF65-F5344CB8AC3E}">
        <p14:creationId xmlns:p14="http://schemas.microsoft.com/office/powerpoint/2010/main" val="126929756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flipH="1">
            <a:off x="833233" y="2178099"/>
            <a:ext cx="6956099" cy="770400"/>
          </a:xfrm>
        </p:spPr>
        <p:txBody>
          <a:bodyPr>
            <a:normAutofit fontScale="90000"/>
          </a:bodyPr>
          <a:lstStyle/>
          <a:p>
            <a:r>
              <a:rPr lang="pt-BR" dirty="0" smtClean="0"/>
              <a:t>Como se formam as culturas organizacionais</a:t>
            </a:r>
            <a:endParaRPr lang="pt-BR" dirty="0"/>
          </a:p>
        </p:txBody>
      </p:sp>
      <p:pic>
        <p:nvPicPr>
          <p:cNvPr id="4" name="Imagem 3"/>
          <p:cNvPicPr>
            <a:picLocks noChangeAspect="1"/>
          </p:cNvPicPr>
          <p:nvPr/>
        </p:nvPicPr>
        <p:blipFill>
          <a:blip r:embed="rId2"/>
          <a:stretch>
            <a:fillRect/>
          </a:stretch>
        </p:blipFill>
        <p:spPr>
          <a:xfrm>
            <a:off x="1693334" y="3415448"/>
            <a:ext cx="9514173" cy="2596357"/>
          </a:xfrm>
          <a:prstGeom prst="rect">
            <a:avLst/>
          </a:prstGeom>
        </p:spPr>
      </p:pic>
    </p:spTree>
    <p:extLst>
      <p:ext uri="{BB962C8B-B14F-4D97-AF65-F5344CB8AC3E}">
        <p14:creationId xmlns:p14="http://schemas.microsoft.com/office/powerpoint/2010/main" val="25976311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73029" y="1754925"/>
            <a:ext cx="2542000" cy="512350"/>
          </a:xfrm>
          <a:noFill/>
          <a:ln>
            <a:noFill/>
          </a:ln>
        </p:spPr>
        <p:txBody>
          <a:bodyPr spcFirstLastPara="1" wrap="square" lIns="91425" tIns="91425" rIns="91425" bIns="91425" anchor="b" anchorCtr="0">
            <a:noAutofit/>
          </a:bodyPr>
          <a:lstStyle/>
          <a:p>
            <a:r>
              <a:rPr lang="pt-BR" sz="2000" dirty="0" smtClean="0"/>
              <a:t>Histórias</a:t>
            </a:r>
            <a:endParaRPr lang="pt-BR" sz="2000" dirty="0"/>
          </a:p>
        </p:txBody>
      </p:sp>
      <p:sp>
        <p:nvSpPr>
          <p:cNvPr id="7" name="Título 6"/>
          <p:cNvSpPr>
            <a:spLocks noGrp="1"/>
          </p:cNvSpPr>
          <p:nvPr>
            <p:ph type="ctrTitle" idx="4"/>
          </p:nvPr>
        </p:nvSpPr>
        <p:spPr>
          <a:xfrm>
            <a:off x="3226625" y="1850086"/>
            <a:ext cx="2634549" cy="439123"/>
          </a:xfrm>
        </p:spPr>
        <p:txBody>
          <a:bodyPr>
            <a:noAutofit/>
          </a:bodyPr>
          <a:lstStyle/>
          <a:p>
            <a:r>
              <a:rPr lang="pt-BR" sz="2000" dirty="0" smtClean="0"/>
              <a:t>Rituais</a:t>
            </a:r>
            <a:endParaRPr lang="pt-BR" sz="2000" dirty="0"/>
          </a:p>
        </p:txBody>
      </p:sp>
      <p:sp>
        <p:nvSpPr>
          <p:cNvPr id="11" name="Título 10"/>
          <p:cNvSpPr>
            <a:spLocks noGrp="1"/>
          </p:cNvSpPr>
          <p:nvPr>
            <p:ph type="ctrTitle" idx="8"/>
          </p:nvPr>
        </p:nvSpPr>
        <p:spPr>
          <a:xfrm>
            <a:off x="6222854" y="1790472"/>
            <a:ext cx="2542000" cy="447489"/>
          </a:xfrm>
        </p:spPr>
        <p:txBody>
          <a:bodyPr>
            <a:noAutofit/>
          </a:bodyPr>
          <a:lstStyle/>
          <a:p>
            <a:r>
              <a:rPr lang="pt-BR" sz="2000" dirty="0" smtClean="0"/>
              <a:t>Símbolos materiais</a:t>
            </a:r>
            <a:endParaRPr lang="pt-BR" sz="2000" dirty="0"/>
          </a:p>
        </p:txBody>
      </p:sp>
      <p:sp>
        <p:nvSpPr>
          <p:cNvPr id="3" name="Título 2"/>
          <p:cNvSpPr>
            <a:spLocks noGrp="1"/>
          </p:cNvSpPr>
          <p:nvPr>
            <p:ph type="title" idx="15"/>
          </p:nvPr>
        </p:nvSpPr>
        <p:spPr/>
        <p:txBody>
          <a:bodyPr>
            <a:normAutofit fontScale="90000"/>
          </a:bodyPr>
          <a:lstStyle/>
          <a:p>
            <a:r>
              <a:rPr lang="pt-BR" dirty="0" smtClean="0"/>
              <a:t>O que faz parte da cultura organizacional</a:t>
            </a:r>
            <a:endParaRPr lang="pt-BR" dirty="0"/>
          </a:p>
        </p:txBody>
      </p:sp>
      <p:sp>
        <p:nvSpPr>
          <p:cNvPr id="17" name="Título 10"/>
          <p:cNvSpPr>
            <a:spLocks noGrp="1"/>
          </p:cNvSpPr>
          <p:nvPr>
            <p:ph type="ctrTitle" idx="8"/>
          </p:nvPr>
        </p:nvSpPr>
        <p:spPr>
          <a:xfrm>
            <a:off x="9346381" y="1787355"/>
            <a:ext cx="2542000" cy="447489"/>
          </a:xfrm>
        </p:spPr>
        <p:txBody>
          <a:bodyPr>
            <a:noAutofit/>
          </a:bodyPr>
          <a:lstStyle/>
          <a:p>
            <a:r>
              <a:rPr lang="pt-BR" sz="2000" dirty="0" smtClean="0">
                <a:solidFill>
                  <a:schemeClr val="accent5">
                    <a:lumMod val="75000"/>
                  </a:schemeClr>
                </a:solidFill>
              </a:rPr>
              <a:t>Linguagem</a:t>
            </a:r>
            <a:endParaRPr lang="pt-BR" sz="2000" dirty="0">
              <a:solidFill>
                <a:schemeClr val="accent5">
                  <a:lumMod val="75000"/>
                </a:schemeClr>
              </a:solidFill>
            </a:endParaRPr>
          </a:p>
        </p:txBody>
      </p:sp>
      <p:pic>
        <p:nvPicPr>
          <p:cNvPr id="5122" name="Picture 2" descr="História - ícones de educação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73" y="1948034"/>
            <a:ext cx="2279394" cy="22793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tual - ícones de pessoas grát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7003" y="2333636"/>
            <a:ext cx="1893791" cy="189379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ruz - ícones de páscoa grá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906" y="2206826"/>
            <a:ext cx="2163896" cy="216389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rocessamento de linguagem natural - ícones de tecnologia grát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6914" y="2234844"/>
            <a:ext cx="2186876" cy="21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51061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82193" y="1273832"/>
            <a:ext cx="9747813" cy="4334487"/>
          </a:xfrm>
        </p:spPr>
        <p:txBody>
          <a:bodyPr>
            <a:normAutofit/>
          </a:bodyPr>
          <a:lstStyle/>
          <a:p>
            <a:r>
              <a:rPr lang="pt-BR" sz="2800" dirty="0" smtClean="0"/>
              <a:t>Seja um modelo de comportamento visível</a:t>
            </a:r>
          </a:p>
          <a:p>
            <a:r>
              <a:rPr lang="pt-BR" sz="2800" dirty="0" smtClean="0"/>
              <a:t>Comunique expectativas éticas</a:t>
            </a:r>
          </a:p>
          <a:p>
            <a:r>
              <a:rPr lang="pt-BR" sz="2800" dirty="0" smtClean="0"/>
              <a:t>Ofereça treinamento ético</a:t>
            </a:r>
          </a:p>
          <a:p>
            <a:r>
              <a:rPr lang="pt-BR" sz="2800" dirty="0" smtClean="0"/>
              <a:t>Seja bastante claro ao recompensar atitudes éticas e punir antiéticas</a:t>
            </a:r>
          </a:p>
          <a:p>
            <a:r>
              <a:rPr lang="pt-BR" sz="2800" dirty="0" smtClean="0"/>
              <a:t>Forneça mecanismos de proteção (Canal de denúncias)</a:t>
            </a:r>
          </a:p>
        </p:txBody>
      </p:sp>
      <p:sp>
        <p:nvSpPr>
          <p:cNvPr id="3" name="Título 2"/>
          <p:cNvSpPr>
            <a:spLocks noGrp="1"/>
          </p:cNvSpPr>
          <p:nvPr>
            <p:ph type="title"/>
          </p:nvPr>
        </p:nvSpPr>
        <p:spPr/>
        <p:txBody>
          <a:bodyPr>
            <a:normAutofit fontScale="90000"/>
          </a:bodyPr>
          <a:lstStyle/>
          <a:p>
            <a:r>
              <a:rPr lang="pt-BR" dirty="0" smtClean="0"/>
              <a:t>Criando uma cultura organizacional ética</a:t>
            </a:r>
            <a:endParaRPr lang="pt-BR" dirty="0"/>
          </a:p>
        </p:txBody>
      </p:sp>
      <p:sp>
        <p:nvSpPr>
          <p:cNvPr id="4" name="CaixaDeTexto 3"/>
          <p:cNvSpPr txBox="1"/>
          <p:nvPr/>
        </p:nvSpPr>
        <p:spPr>
          <a:xfrm>
            <a:off x="880300" y="2037433"/>
            <a:ext cx="184731" cy="369332"/>
          </a:xfrm>
          <a:prstGeom prst="rect">
            <a:avLst/>
          </a:prstGeom>
          <a:noFill/>
        </p:spPr>
        <p:txBody>
          <a:bodyPr wrap="none" rtlCol="0">
            <a:spAutoFit/>
          </a:bodyPr>
          <a:lstStyle/>
          <a:p>
            <a:endParaRPr lang="pt-BR" b="1" dirty="0">
              <a:solidFill>
                <a:schemeClr val="bg2"/>
              </a:solidFill>
            </a:endParaRPr>
          </a:p>
        </p:txBody>
      </p:sp>
    </p:spTree>
    <p:extLst>
      <p:ext uri="{BB962C8B-B14F-4D97-AF65-F5344CB8AC3E}">
        <p14:creationId xmlns:p14="http://schemas.microsoft.com/office/powerpoint/2010/main" val="283277812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82193" y="1832632"/>
            <a:ext cx="9747813" cy="4334487"/>
          </a:xfrm>
        </p:spPr>
        <p:txBody>
          <a:bodyPr>
            <a:normAutofit/>
          </a:bodyPr>
          <a:lstStyle/>
          <a:p>
            <a:pPr marL="186262" indent="0">
              <a:buNone/>
            </a:pPr>
            <a:r>
              <a:rPr lang="pt-BR" sz="2800" dirty="0" smtClean="0"/>
              <a:t>Cultura que enfatiza a realização do potencial do funcionário, recompensando mais do que punindo e fortalecendo o crescimento e a vitalidade individual.</a:t>
            </a:r>
          </a:p>
          <a:p>
            <a:r>
              <a:rPr lang="pt-BR" sz="2800" dirty="0" smtClean="0"/>
              <a:t>Considerar o potencial do funcionário como base</a:t>
            </a:r>
          </a:p>
          <a:p>
            <a:r>
              <a:rPr lang="pt-BR" sz="2800" dirty="0" smtClean="0"/>
              <a:t>Recompensar mais do que punir</a:t>
            </a:r>
          </a:p>
          <a:p>
            <a:r>
              <a:rPr lang="pt-BR" sz="2800" dirty="0" smtClean="0"/>
              <a:t>Privilegiar a vitalidade e o crescimento</a:t>
            </a:r>
          </a:p>
          <a:p>
            <a:pPr marL="186262" indent="0">
              <a:buNone/>
            </a:pPr>
            <a:r>
              <a:rPr lang="pt-BR" sz="2800" dirty="0" smtClean="0"/>
              <a:t>Cuidado para que a cultura positiva não seja exagerada ou coercitiva.</a:t>
            </a:r>
          </a:p>
          <a:p>
            <a:endParaRPr lang="pt-BR" sz="2800" dirty="0" smtClean="0"/>
          </a:p>
        </p:txBody>
      </p:sp>
      <p:sp>
        <p:nvSpPr>
          <p:cNvPr id="3" name="Título 2"/>
          <p:cNvSpPr>
            <a:spLocks noGrp="1"/>
          </p:cNvSpPr>
          <p:nvPr>
            <p:ph type="title"/>
          </p:nvPr>
        </p:nvSpPr>
        <p:spPr/>
        <p:txBody>
          <a:bodyPr>
            <a:normAutofit fontScale="90000"/>
          </a:bodyPr>
          <a:lstStyle/>
          <a:p>
            <a:r>
              <a:rPr lang="pt-BR" dirty="0" smtClean="0"/>
              <a:t>Criando uma cultura organizacional Positiva</a:t>
            </a:r>
            <a:endParaRPr lang="pt-BR" dirty="0"/>
          </a:p>
        </p:txBody>
      </p:sp>
      <p:sp>
        <p:nvSpPr>
          <p:cNvPr id="4" name="CaixaDeTexto 3"/>
          <p:cNvSpPr txBox="1"/>
          <p:nvPr/>
        </p:nvSpPr>
        <p:spPr>
          <a:xfrm>
            <a:off x="880300" y="2037433"/>
            <a:ext cx="184731" cy="369332"/>
          </a:xfrm>
          <a:prstGeom prst="rect">
            <a:avLst/>
          </a:prstGeom>
          <a:noFill/>
        </p:spPr>
        <p:txBody>
          <a:bodyPr wrap="none" rtlCol="0">
            <a:spAutoFit/>
          </a:bodyPr>
          <a:lstStyle/>
          <a:p>
            <a:endParaRPr lang="pt-BR" b="1" dirty="0">
              <a:solidFill>
                <a:schemeClr val="bg2"/>
              </a:solidFill>
            </a:endParaRPr>
          </a:p>
        </p:txBody>
      </p:sp>
      <p:pic>
        <p:nvPicPr>
          <p:cNvPr id="5" name="Picture 2" descr="O Brasilébagunça Choque De Cultura GIF - O BrasiléBagunça Choque De Cultura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89858" y="4984316"/>
            <a:ext cx="3332481" cy="187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3838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82193" y="1832632"/>
            <a:ext cx="9747813" cy="4334487"/>
          </a:xfrm>
        </p:spPr>
        <p:txBody>
          <a:bodyPr>
            <a:normAutofit/>
          </a:bodyPr>
          <a:lstStyle/>
          <a:p>
            <a:pPr marL="186262" indent="0">
              <a:buNone/>
            </a:pPr>
            <a:r>
              <a:rPr lang="pt-BR" sz="2800" dirty="0" smtClean="0"/>
              <a:t>Reconhecimento de que as pessoas posse uma vida interior, que alimenta um trabalho com significado e é alimentada por ele, no contexto de uma comunidade</a:t>
            </a:r>
          </a:p>
          <a:p>
            <a:r>
              <a:rPr lang="pt-BR" sz="2800" dirty="0" smtClean="0"/>
              <a:t>Forte sentido de propósito</a:t>
            </a:r>
          </a:p>
          <a:p>
            <a:r>
              <a:rPr lang="pt-BR" sz="2800" dirty="0" smtClean="0"/>
              <a:t>Confiança e respeito</a:t>
            </a:r>
          </a:p>
          <a:p>
            <a:r>
              <a:rPr lang="pt-BR" sz="2800" dirty="0" smtClean="0"/>
              <a:t>Práticas humanistas de trabalho</a:t>
            </a:r>
          </a:p>
          <a:p>
            <a:r>
              <a:rPr lang="pt-BR" sz="2800" dirty="0" smtClean="0"/>
              <a:t>Tolerância com aas expressões dos funcionários</a:t>
            </a:r>
          </a:p>
          <a:p>
            <a:r>
              <a:rPr lang="pt-BR" sz="2800" dirty="0" smtClean="0"/>
              <a:t>Une o desejo de integrar os valores pessoais e os profissionais</a:t>
            </a:r>
          </a:p>
        </p:txBody>
      </p:sp>
      <p:sp>
        <p:nvSpPr>
          <p:cNvPr id="3" name="Título 2"/>
          <p:cNvSpPr>
            <a:spLocks noGrp="1"/>
          </p:cNvSpPr>
          <p:nvPr>
            <p:ph type="title"/>
          </p:nvPr>
        </p:nvSpPr>
        <p:spPr/>
        <p:txBody>
          <a:bodyPr>
            <a:normAutofit fontScale="90000"/>
          </a:bodyPr>
          <a:lstStyle/>
          <a:p>
            <a:r>
              <a:rPr lang="pt-BR" dirty="0" smtClean="0"/>
              <a:t>Cultura Organizacional e espiritualidade</a:t>
            </a:r>
            <a:endParaRPr lang="pt-BR" dirty="0"/>
          </a:p>
        </p:txBody>
      </p:sp>
      <p:sp>
        <p:nvSpPr>
          <p:cNvPr id="4" name="CaixaDeTexto 3"/>
          <p:cNvSpPr txBox="1"/>
          <p:nvPr/>
        </p:nvSpPr>
        <p:spPr>
          <a:xfrm>
            <a:off x="880300" y="2037433"/>
            <a:ext cx="184731" cy="369332"/>
          </a:xfrm>
          <a:prstGeom prst="rect">
            <a:avLst/>
          </a:prstGeom>
          <a:noFill/>
        </p:spPr>
        <p:txBody>
          <a:bodyPr wrap="none" rtlCol="0">
            <a:spAutoFit/>
          </a:bodyPr>
          <a:lstStyle/>
          <a:p>
            <a:endParaRPr lang="pt-BR" b="1" dirty="0">
              <a:solidFill>
                <a:schemeClr val="bg2"/>
              </a:solidFill>
            </a:endParaRPr>
          </a:p>
        </p:txBody>
      </p:sp>
    </p:spTree>
    <p:extLst>
      <p:ext uri="{BB962C8B-B14F-4D97-AF65-F5344CB8AC3E}">
        <p14:creationId xmlns:p14="http://schemas.microsoft.com/office/powerpoint/2010/main" val="354319381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flipH="1">
            <a:off x="833233" y="2178099"/>
            <a:ext cx="6956099" cy="770400"/>
          </a:xfrm>
        </p:spPr>
        <p:txBody>
          <a:bodyPr>
            <a:normAutofit fontScale="90000"/>
          </a:bodyPr>
          <a:lstStyle/>
          <a:p>
            <a:r>
              <a:rPr lang="pt-BR" dirty="0" smtClean="0"/>
              <a:t>Impacto da cultura organizacional no desempenho e satisfação</a:t>
            </a:r>
            <a:endParaRPr lang="pt-BR" dirty="0"/>
          </a:p>
        </p:txBody>
      </p:sp>
      <p:pic>
        <p:nvPicPr>
          <p:cNvPr id="3" name="Imagem 2"/>
          <p:cNvPicPr>
            <a:picLocks noChangeAspect="1"/>
          </p:cNvPicPr>
          <p:nvPr/>
        </p:nvPicPr>
        <p:blipFill>
          <a:blip r:embed="rId2"/>
          <a:stretch>
            <a:fillRect/>
          </a:stretch>
        </p:blipFill>
        <p:spPr>
          <a:xfrm>
            <a:off x="985439" y="2948499"/>
            <a:ext cx="10932335" cy="3571333"/>
          </a:xfrm>
          <a:prstGeom prst="rect">
            <a:avLst/>
          </a:prstGeom>
        </p:spPr>
      </p:pic>
    </p:spTree>
    <p:extLst>
      <p:ext uri="{BB962C8B-B14F-4D97-AF65-F5344CB8AC3E}">
        <p14:creationId xmlns:p14="http://schemas.microsoft.com/office/powerpoint/2010/main" val="309565857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4294967295"/>
          </p:nvPr>
        </p:nvSpPr>
        <p:spPr>
          <a:xfrm>
            <a:off x="5136000" y="2622957"/>
            <a:ext cx="6092825" cy="889000"/>
          </a:xfrm>
        </p:spPr>
        <p:txBody>
          <a:bodyPr>
            <a:normAutofit/>
          </a:bodyPr>
          <a:lstStyle/>
          <a:p>
            <a:pPr marL="127000" indent="0">
              <a:buNone/>
            </a:pPr>
            <a:r>
              <a:rPr lang="pt-BR" sz="3200" dirty="0" smtClean="0"/>
              <a:t>Caio Coelho</a:t>
            </a:r>
            <a:endParaRPr lang="pt-BR" sz="3200" dirty="0"/>
          </a:p>
        </p:txBody>
      </p:sp>
      <p:sp>
        <p:nvSpPr>
          <p:cNvPr id="6" name="Retângulo 5"/>
          <p:cNvSpPr/>
          <p:nvPr/>
        </p:nvSpPr>
        <p:spPr>
          <a:xfrm>
            <a:off x="5136000" y="3511957"/>
            <a:ext cx="6096000" cy="1754326"/>
          </a:xfrm>
          <a:prstGeom prst="rect">
            <a:avLst/>
          </a:prstGeom>
        </p:spPr>
        <p:txBody>
          <a:bodyPr>
            <a:spAutoFit/>
          </a:bodyPr>
          <a:lstStyle/>
          <a:p>
            <a:r>
              <a:rPr lang="en-US" dirty="0">
                <a:solidFill>
                  <a:schemeClr val="bg2"/>
                </a:solidFill>
              </a:rPr>
              <a:t>Robbins, S., Judge, T., &amp; </a:t>
            </a:r>
            <a:r>
              <a:rPr lang="en-US" dirty="0" err="1">
                <a:solidFill>
                  <a:schemeClr val="bg2"/>
                </a:solidFill>
              </a:rPr>
              <a:t>Sobral</a:t>
            </a:r>
            <a:r>
              <a:rPr lang="en-US" dirty="0">
                <a:solidFill>
                  <a:schemeClr val="bg2"/>
                </a:solidFill>
              </a:rPr>
              <a:t>, F. (2010). </a:t>
            </a:r>
            <a:r>
              <a:rPr lang="en-US" i="1" dirty="0" err="1">
                <a:solidFill>
                  <a:schemeClr val="bg2"/>
                </a:solidFill>
              </a:rPr>
              <a:t>Comportamento</a:t>
            </a:r>
            <a:r>
              <a:rPr lang="en-US" i="1" dirty="0">
                <a:solidFill>
                  <a:schemeClr val="bg2"/>
                </a:solidFill>
              </a:rPr>
              <a:t> </a:t>
            </a:r>
            <a:r>
              <a:rPr lang="en-US" i="1" dirty="0" err="1">
                <a:solidFill>
                  <a:schemeClr val="bg2"/>
                </a:solidFill>
              </a:rPr>
              <a:t>organizacional</a:t>
            </a:r>
            <a:r>
              <a:rPr lang="en-US" i="1" dirty="0">
                <a:solidFill>
                  <a:schemeClr val="bg2"/>
                </a:solidFill>
              </a:rPr>
              <a:t>: </a:t>
            </a:r>
            <a:r>
              <a:rPr lang="en-US" i="1" dirty="0" err="1">
                <a:solidFill>
                  <a:schemeClr val="bg2"/>
                </a:solidFill>
              </a:rPr>
              <a:t>teoria</a:t>
            </a:r>
            <a:r>
              <a:rPr lang="en-US" i="1" dirty="0">
                <a:solidFill>
                  <a:schemeClr val="bg2"/>
                </a:solidFill>
              </a:rPr>
              <a:t> e </a:t>
            </a:r>
            <a:r>
              <a:rPr lang="en-US" i="1" dirty="0" err="1">
                <a:solidFill>
                  <a:schemeClr val="bg2"/>
                </a:solidFill>
              </a:rPr>
              <a:t>prática</a:t>
            </a:r>
            <a:r>
              <a:rPr lang="en-US" i="1" dirty="0">
                <a:solidFill>
                  <a:schemeClr val="bg2"/>
                </a:solidFill>
              </a:rPr>
              <a:t> no </a:t>
            </a:r>
            <a:r>
              <a:rPr lang="en-US" i="1" dirty="0" err="1">
                <a:solidFill>
                  <a:schemeClr val="bg2"/>
                </a:solidFill>
              </a:rPr>
              <a:t>contexto</a:t>
            </a:r>
            <a:r>
              <a:rPr lang="en-US" i="1" dirty="0">
                <a:solidFill>
                  <a:schemeClr val="bg2"/>
                </a:solidFill>
              </a:rPr>
              <a:t> </a:t>
            </a:r>
            <a:r>
              <a:rPr lang="en-US" i="1" dirty="0" err="1">
                <a:solidFill>
                  <a:schemeClr val="bg2"/>
                </a:solidFill>
              </a:rPr>
              <a:t>brasileiro</a:t>
            </a:r>
            <a:r>
              <a:rPr lang="en-US" dirty="0">
                <a:solidFill>
                  <a:schemeClr val="bg2"/>
                </a:solidFill>
              </a:rPr>
              <a:t>. Pearson Prentice Hall.</a:t>
            </a:r>
            <a:r>
              <a:rPr lang="pt-BR" dirty="0">
                <a:solidFill>
                  <a:schemeClr val="bg2"/>
                </a:solidFill>
              </a:rPr>
              <a:t> </a:t>
            </a:r>
            <a:r>
              <a:rPr lang="pt-BR" b="1" dirty="0">
                <a:solidFill>
                  <a:schemeClr val="bg2"/>
                </a:solidFill>
              </a:rPr>
              <a:t>https://plataforma.bvirtual.com.br/Acervo/Publicacao/1986</a:t>
            </a:r>
            <a:endParaRPr lang="pt-BR" dirty="0">
              <a:solidFill>
                <a:schemeClr val="bg2"/>
              </a:solidFill>
            </a:endParaRPr>
          </a:p>
          <a:p>
            <a:endParaRPr lang="pt-BR" dirty="0">
              <a:solidFill>
                <a:schemeClr val="bg2"/>
              </a:solidFill>
            </a:endParaRPr>
          </a:p>
        </p:txBody>
      </p:sp>
      <p:pic>
        <p:nvPicPr>
          <p:cNvPr id="7170" name="Picture 2" descr="Pinterest | Memes, Futurama, Read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5" y="1668749"/>
            <a:ext cx="4931530" cy="361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669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smtClean="0"/>
              <a:t>Referencias</a:t>
            </a:r>
            <a:endParaRPr lang="pt-BR" dirty="0"/>
          </a:p>
        </p:txBody>
      </p:sp>
      <p:sp>
        <p:nvSpPr>
          <p:cNvPr id="6" name="Espaço Reservado para Texto 5"/>
          <p:cNvSpPr>
            <a:spLocks noGrp="1"/>
          </p:cNvSpPr>
          <p:nvPr>
            <p:ph type="body" idx="1"/>
          </p:nvPr>
        </p:nvSpPr>
        <p:spPr/>
        <p:txBody>
          <a:bodyPr/>
          <a:lstStyle/>
          <a:p>
            <a:r>
              <a:rPr lang="en-US" dirty="0"/>
              <a:t>Robbins, S., Judge, T., &amp; </a:t>
            </a:r>
            <a:r>
              <a:rPr lang="en-US" dirty="0" err="1"/>
              <a:t>Sobral</a:t>
            </a:r>
            <a:r>
              <a:rPr lang="en-US" dirty="0"/>
              <a:t>, F. (2010). </a:t>
            </a:r>
            <a:r>
              <a:rPr lang="en-US" i="1" dirty="0" err="1"/>
              <a:t>Comportamento</a:t>
            </a:r>
            <a:r>
              <a:rPr lang="en-US" i="1" dirty="0"/>
              <a:t> </a:t>
            </a:r>
            <a:r>
              <a:rPr lang="en-US" i="1" dirty="0" err="1"/>
              <a:t>organizacional</a:t>
            </a:r>
            <a:r>
              <a:rPr lang="en-US" i="1" dirty="0"/>
              <a:t>: </a:t>
            </a:r>
            <a:r>
              <a:rPr lang="en-US" i="1" dirty="0" err="1"/>
              <a:t>teoria</a:t>
            </a:r>
            <a:r>
              <a:rPr lang="en-US" i="1" dirty="0"/>
              <a:t> e </a:t>
            </a:r>
            <a:r>
              <a:rPr lang="en-US" i="1" dirty="0" err="1"/>
              <a:t>prática</a:t>
            </a:r>
            <a:r>
              <a:rPr lang="en-US" i="1" dirty="0"/>
              <a:t> no </a:t>
            </a:r>
            <a:r>
              <a:rPr lang="en-US" i="1" dirty="0" err="1"/>
              <a:t>contexto</a:t>
            </a:r>
            <a:r>
              <a:rPr lang="en-US" i="1" dirty="0"/>
              <a:t> </a:t>
            </a:r>
            <a:r>
              <a:rPr lang="en-US" i="1" dirty="0" err="1"/>
              <a:t>brasileiro</a:t>
            </a:r>
            <a:r>
              <a:rPr lang="en-US" dirty="0"/>
              <a:t>. Pearson Prentice </a:t>
            </a:r>
            <a:r>
              <a:rPr lang="en-US" dirty="0" smtClean="0"/>
              <a:t>Hall.</a:t>
            </a:r>
            <a:r>
              <a:rPr lang="pt-BR" dirty="0"/>
              <a:t> </a:t>
            </a:r>
            <a:r>
              <a:rPr lang="pt-BR" b="1" dirty="0" smtClean="0"/>
              <a:t>https</a:t>
            </a:r>
            <a:r>
              <a:rPr lang="pt-BR" b="1" dirty="0"/>
              <a:t>://plataforma.bvirtual.com.br/Acervo/Publicacao/1986</a:t>
            </a:r>
            <a:endParaRPr lang="pt-BR" dirty="0"/>
          </a:p>
          <a:p>
            <a:endParaRPr lang="pt-BR" dirty="0"/>
          </a:p>
        </p:txBody>
      </p:sp>
      <p:pic>
        <p:nvPicPr>
          <p:cNvPr id="1026" name="Picture 2" descr="Comportamento Organizacional: Teoria e Prática no Contexto Brasileiro |  Amazon.com.b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3762" y="2530509"/>
            <a:ext cx="2697713" cy="3621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749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5"/>
          <p:cNvSpPr>
            <a:spLocks noGrp="1"/>
          </p:cNvSpPr>
          <p:nvPr>
            <p:ph type="subTitle" idx="1"/>
          </p:nvPr>
        </p:nvSpPr>
        <p:spPr>
          <a:xfrm flipH="1">
            <a:off x="146154" y="3970997"/>
            <a:ext cx="3746899" cy="2578027"/>
          </a:xfrm>
          <a:noFill/>
          <a:ln>
            <a:noFill/>
          </a:ln>
        </p:spPr>
        <p:txBody>
          <a:bodyPr spcFirstLastPara="1" wrap="square" lIns="91425" tIns="91425" rIns="91425" bIns="91425" anchor="ctr" anchorCtr="0">
            <a:noAutofit/>
          </a:bodyPr>
          <a:lstStyle/>
          <a:p>
            <a:pPr marL="0">
              <a:buClr>
                <a:schemeClr val="dk2"/>
              </a:buClr>
              <a:buSzPts val="5500"/>
              <a:buFont typeface="Gaegu"/>
            </a:pPr>
            <a:r>
              <a:rPr lang="pt-BR" sz="2000" b="1" dirty="0">
                <a:latin typeface="Gaegu"/>
                <a:ea typeface="Gaegu"/>
                <a:cs typeface="Gaegu"/>
                <a:sym typeface="Gaegu"/>
              </a:rPr>
              <a:t>Capacidade para desempenhar atividades mentais, tais como refletir, raciocinar e resolver problemas</a:t>
            </a:r>
          </a:p>
          <a:p>
            <a:pPr marL="0">
              <a:buClr>
                <a:schemeClr val="dk2"/>
              </a:buClr>
              <a:buSzPts val="5500"/>
              <a:buFont typeface="Gaegu"/>
            </a:pPr>
            <a:r>
              <a:rPr lang="pt-BR" sz="2000" b="1" dirty="0">
                <a:latin typeface="Gaegu"/>
                <a:ea typeface="Gaegu"/>
                <a:cs typeface="Gaegu"/>
                <a:sym typeface="Gaegu"/>
              </a:rPr>
              <a:t>Uso de testes de QI para a mensuração em diversas dimensões</a:t>
            </a:r>
          </a:p>
        </p:txBody>
      </p:sp>
      <p:sp>
        <p:nvSpPr>
          <p:cNvPr id="8" name="Subtítulo 7"/>
          <p:cNvSpPr>
            <a:spLocks noGrp="1"/>
          </p:cNvSpPr>
          <p:nvPr>
            <p:ph type="subTitle" idx="4"/>
          </p:nvPr>
        </p:nvSpPr>
        <p:spPr>
          <a:xfrm flipH="1">
            <a:off x="3830981" y="3970997"/>
            <a:ext cx="3435803" cy="1950166"/>
          </a:xfrm>
          <a:noFill/>
          <a:ln>
            <a:noFill/>
          </a:ln>
        </p:spPr>
        <p:txBody>
          <a:bodyPr spcFirstLastPara="1" wrap="square" lIns="91425" tIns="91425" rIns="91425" bIns="91425" anchor="ctr" anchorCtr="0">
            <a:noAutofit/>
          </a:bodyPr>
          <a:lstStyle/>
          <a:p>
            <a:pPr marL="0">
              <a:buClr>
                <a:schemeClr val="dk2"/>
              </a:buClr>
              <a:buSzPts val="5500"/>
              <a:buFont typeface="Gaegu"/>
            </a:pPr>
            <a:r>
              <a:rPr lang="pt-BR" sz="2000" b="1" dirty="0">
                <a:latin typeface="Gaegu"/>
                <a:ea typeface="Gaegu"/>
                <a:cs typeface="Gaegu"/>
              </a:rPr>
              <a:t>Fator </a:t>
            </a:r>
            <a:r>
              <a:rPr lang="pt-BR" sz="2000" b="1" dirty="0" smtClean="0">
                <a:latin typeface="Gaegu"/>
                <a:ea typeface="Gaegu"/>
                <a:cs typeface="Gaegu"/>
              </a:rPr>
              <a:t>geral </a:t>
            </a:r>
            <a:r>
              <a:rPr lang="pt-BR" sz="2000" b="1" dirty="0">
                <a:latin typeface="Gaegu"/>
                <a:ea typeface="Gaegu"/>
                <a:cs typeface="Gaegu"/>
              </a:rPr>
              <a:t>de inteligência reconhecido pelos pesquisadores por causa das correlações entre as sete dimensões da habilidade intelectual</a:t>
            </a:r>
          </a:p>
        </p:txBody>
      </p:sp>
      <p:sp>
        <p:nvSpPr>
          <p:cNvPr id="12" name="Título 11"/>
          <p:cNvSpPr>
            <a:spLocks noGrp="1"/>
          </p:cNvSpPr>
          <p:nvPr>
            <p:ph type="ctrTitle" idx="5"/>
          </p:nvPr>
        </p:nvSpPr>
        <p:spPr>
          <a:xfrm flipH="1">
            <a:off x="8116661" y="3200597"/>
            <a:ext cx="2568400" cy="892320"/>
          </a:xfrm>
        </p:spPr>
        <p:txBody>
          <a:bodyPr>
            <a:normAutofit fontScale="90000"/>
          </a:bodyPr>
          <a:lstStyle/>
          <a:p>
            <a:r>
              <a:rPr lang="pt-BR" dirty="0" smtClean="0"/>
              <a:t>Habilidades Físicas</a:t>
            </a:r>
            <a:endParaRPr lang="pt-BR" dirty="0"/>
          </a:p>
        </p:txBody>
      </p:sp>
      <p:sp>
        <p:nvSpPr>
          <p:cNvPr id="13" name="Subtítulo 12"/>
          <p:cNvSpPr>
            <a:spLocks noGrp="1"/>
          </p:cNvSpPr>
          <p:nvPr>
            <p:ph type="subTitle" idx="6"/>
          </p:nvPr>
        </p:nvSpPr>
        <p:spPr>
          <a:xfrm flipH="1">
            <a:off x="7491015" y="3970997"/>
            <a:ext cx="3647289" cy="1819153"/>
          </a:xfrm>
          <a:noFill/>
          <a:ln>
            <a:noFill/>
          </a:ln>
        </p:spPr>
        <p:txBody>
          <a:bodyPr spcFirstLastPara="1" wrap="square" lIns="91425" tIns="91425" rIns="91425" bIns="91425" anchor="ctr" anchorCtr="0">
            <a:noAutofit/>
          </a:bodyPr>
          <a:lstStyle/>
          <a:p>
            <a:pPr marL="0">
              <a:buSzPts val="5500"/>
              <a:buFont typeface="Gaegu"/>
            </a:pPr>
            <a:r>
              <a:rPr lang="pt-BR" sz="2000" b="1" dirty="0">
                <a:latin typeface="Gaegu"/>
                <a:ea typeface="Gaegu"/>
                <a:cs typeface="Gaegu"/>
              </a:rPr>
              <a:t>Capacidade de desempenhar atividades que demandam resistência, destreza, força e características similares</a:t>
            </a:r>
          </a:p>
        </p:txBody>
      </p:sp>
      <p:sp>
        <p:nvSpPr>
          <p:cNvPr id="7" name="Título 6"/>
          <p:cNvSpPr>
            <a:spLocks noGrp="1"/>
          </p:cNvSpPr>
          <p:nvPr>
            <p:ph type="title" idx="7"/>
          </p:nvPr>
        </p:nvSpPr>
        <p:spPr>
          <a:xfrm>
            <a:off x="4456627" y="3200597"/>
            <a:ext cx="2408742" cy="770400"/>
          </a:xfrm>
        </p:spPr>
        <p:txBody>
          <a:bodyPr>
            <a:noAutofit/>
          </a:bodyPr>
          <a:lstStyle/>
          <a:p>
            <a:r>
              <a:rPr lang="pt-BR" sz="2400" dirty="0" smtClean="0">
                <a:solidFill>
                  <a:schemeClr val="accent1">
                    <a:lumMod val="75000"/>
                  </a:schemeClr>
                </a:solidFill>
              </a:rPr>
              <a:t>Habilidade mental geral</a:t>
            </a:r>
            <a:endParaRPr lang="pt-BR" sz="2400" dirty="0">
              <a:solidFill>
                <a:schemeClr val="accent1">
                  <a:lumMod val="75000"/>
                </a:schemeClr>
              </a:solidFill>
            </a:endParaRPr>
          </a:p>
        </p:txBody>
      </p:sp>
      <p:sp>
        <p:nvSpPr>
          <p:cNvPr id="9" name="Título 8"/>
          <p:cNvSpPr>
            <a:spLocks noGrp="1"/>
          </p:cNvSpPr>
          <p:nvPr>
            <p:ph type="title" idx="8"/>
          </p:nvPr>
        </p:nvSpPr>
        <p:spPr>
          <a:xfrm>
            <a:off x="2000964" y="622570"/>
            <a:ext cx="5736300" cy="770400"/>
          </a:xfrm>
          <a:noFill/>
          <a:ln>
            <a:noFill/>
          </a:ln>
        </p:spPr>
        <p:txBody>
          <a:bodyPr spcFirstLastPara="1" wrap="square" lIns="91425" tIns="91425" rIns="91425" bIns="91425" anchor="t" anchorCtr="0">
            <a:normAutofit fontScale="90000"/>
          </a:bodyPr>
          <a:lstStyle/>
          <a:p>
            <a:pPr algn="l">
              <a:buSzPts val="2800"/>
            </a:pPr>
            <a:r>
              <a:rPr lang="pt-BR" sz="4267" dirty="0">
                <a:solidFill>
                  <a:schemeClr val="dk2"/>
                </a:solidFill>
              </a:rPr>
              <a:t>Tipos de habilidade</a:t>
            </a:r>
          </a:p>
        </p:txBody>
      </p:sp>
      <p:sp>
        <p:nvSpPr>
          <p:cNvPr id="15" name="Título 6"/>
          <p:cNvSpPr txBox="1">
            <a:spLocks/>
          </p:cNvSpPr>
          <p:nvPr/>
        </p:nvSpPr>
        <p:spPr>
          <a:xfrm>
            <a:off x="796593" y="3200597"/>
            <a:ext cx="2408742" cy="77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3600"/>
              <a:buFont typeface="Gaegu"/>
              <a:buNone/>
              <a:defRPr sz="4800" b="1" i="0" u="none" strike="noStrike" cap="none">
                <a:solidFill>
                  <a:schemeClr val="accent4"/>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pt-BR" sz="2400" kern="0" dirty="0" smtClean="0"/>
              <a:t>Habilidades intelectuais</a:t>
            </a:r>
            <a:endParaRPr lang="pt-BR" sz="2400" kern="0" dirty="0"/>
          </a:p>
        </p:txBody>
      </p:sp>
    </p:spTree>
    <p:extLst>
      <p:ext uri="{BB962C8B-B14F-4D97-AF65-F5344CB8AC3E}">
        <p14:creationId xmlns:p14="http://schemas.microsoft.com/office/powerpoint/2010/main" val="3612678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864100" y="2086498"/>
            <a:ext cx="9768740" cy="4202542"/>
          </a:xfrm>
          <a:prstGeom prst="rect">
            <a:avLst/>
          </a:prstGeom>
        </p:spPr>
      </p:pic>
      <p:sp>
        <p:nvSpPr>
          <p:cNvPr id="3" name="CaixaDeTexto 2"/>
          <p:cNvSpPr txBox="1"/>
          <p:nvPr/>
        </p:nvSpPr>
        <p:spPr>
          <a:xfrm>
            <a:off x="3058160" y="579120"/>
            <a:ext cx="9626353" cy="748988"/>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pt-BR" sz="3600" dirty="0"/>
              <a:t>Dimensões da habilidade intelectual</a:t>
            </a:r>
          </a:p>
        </p:txBody>
      </p:sp>
    </p:spTree>
    <p:extLst>
      <p:ext uri="{BB962C8B-B14F-4D97-AF65-F5344CB8AC3E}">
        <p14:creationId xmlns:p14="http://schemas.microsoft.com/office/powerpoint/2010/main" val="1486776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058160" y="579120"/>
            <a:ext cx="9626353" cy="748988"/>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pt-BR" sz="3600" dirty="0" smtClean="0"/>
              <a:t>Nove habilidades físicas</a:t>
            </a:r>
            <a:endParaRPr lang="pt-BR" sz="3600" dirty="0"/>
          </a:p>
        </p:txBody>
      </p:sp>
      <p:pic>
        <p:nvPicPr>
          <p:cNvPr id="5" name="Imagem 4"/>
          <p:cNvPicPr>
            <a:picLocks noChangeAspect="1"/>
          </p:cNvPicPr>
          <p:nvPr/>
        </p:nvPicPr>
        <p:blipFill>
          <a:blip r:embed="rId3"/>
          <a:stretch>
            <a:fillRect/>
          </a:stretch>
        </p:blipFill>
        <p:spPr>
          <a:xfrm>
            <a:off x="1654550" y="1657227"/>
            <a:ext cx="9440170" cy="4426205"/>
          </a:xfrm>
          <a:prstGeom prst="rect">
            <a:avLst/>
          </a:prstGeom>
        </p:spPr>
      </p:pic>
    </p:spTree>
    <p:extLst>
      <p:ext uri="{BB962C8B-B14F-4D97-AF65-F5344CB8AC3E}">
        <p14:creationId xmlns:p14="http://schemas.microsoft.com/office/powerpoint/2010/main" val="1417379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p:cNvSpPr>
            <a:spLocks noGrp="1"/>
          </p:cNvSpPr>
          <p:nvPr>
            <p:ph type="body" idx="1"/>
          </p:nvPr>
        </p:nvSpPr>
        <p:spPr/>
        <p:txBody>
          <a:bodyPr/>
          <a:lstStyle/>
          <a:p>
            <a:r>
              <a:rPr lang="pt-BR" dirty="0" smtClean="0"/>
              <a:t>Políticas de reconhecimento de deficiência como diversidade</a:t>
            </a:r>
          </a:p>
          <a:p>
            <a:r>
              <a:rPr lang="pt-BR" dirty="0" smtClean="0"/>
              <a:t>Reconhecer pessoas com habilidades diferentes para decidir sobre a contratação</a:t>
            </a:r>
          </a:p>
          <a:p>
            <a:r>
              <a:rPr lang="pt-BR" dirty="0" smtClean="0"/>
              <a:t>Cuidado com as generalizações discriminatórias com base nas deficiências</a:t>
            </a:r>
          </a:p>
          <a:p>
            <a:r>
              <a:rPr lang="pt-BR" dirty="0" smtClean="0"/>
              <a:t>Realização de adaptações do trabalho à habilidade da pessoa</a:t>
            </a:r>
          </a:p>
        </p:txBody>
      </p:sp>
      <p:sp>
        <p:nvSpPr>
          <p:cNvPr id="4" name="Título 3"/>
          <p:cNvSpPr>
            <a:spLocks noGrp="1"/>
          </p:cNvSpPr>
          <p:nvPr>
            <p:ph type="title"/>
          </p:nvPr>
        </p:nvSpPr>
        <p:spPr/>
        <p:txBody>
          <a:bodyPr>
            <a:normAutofit fontScale="90000"/>
          </a:bodyPr>
          <a:lstStyle/>
          <a:p>
            <a:r>
              <a:rPr lang="pt-BR" dirty="0" smtClean="0"/>
              <a:t>O papel das deficiências</a:t>
            </a:r>
            <a:endParaRPr lang="pt-BR" dirty="0"/>
          </a:p>
        </p:txBody>
      </p:sp>
      <p:pic>
        <p:nvPicPr>
          <p:cNvPr id="4098" name="Picture 2" descr="Conjunto de ícones com deficiência 437776 Vetor no Vecteez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4537" y="1912167"/>
            <a:ext cx="3827002" cy="382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35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07245" y="4568382"/>
            <a:ext cx="8071073" cy="1195600"/>
          </a:xfrm>
        </p:spPr>
        <p:txBody>
          <a:bodyPr>
            <a:normAutofit/>
          </a:bodyPr>
          <a:lstStyle/>
          <a:p>
            <a:r>
              <a:rPr lang="pt-BR" sz="4800" dirty="0" smtClean="0"/>
              <a:t>Gestão da diversidade</a:t>
            </a:r>
            <a:endParaRPr lang="pt-BR" sz="4800" dirty="0"/>
          </a:p>
        </p:txBody>
      </p:sp>
      <p:sp>
        <p:nvSpPr>
          <p:cNvPr id="2" name="Espaço Reservado para Texto 1"/>
          <p:cNvSpPr>
            <a:spLocks noGrp="1"/>
          </p:cNvSpPr>
          <p:nvPr>
            <p:ph type="subTitle" idx="1"/>
          </p:nvPr>
        </p:nvSpPr>
        <p:spPr>
          <a:xfrm>
            <a:off x="3550092" y="1943358"/>
            <a:ext cx="4864701" cy="1646800"/>
          </a:xfrm>
        </p:spPr>
        <p:txBody>
          <a:bodyPr>
            <a:noAutofit/>
          </a:bodyPr>
          <a:lstStyle/>
          <a:p>
            <a:pPr marL="186262" indent="0">
              <a:buNone/>
            </a:pPr>
            <a:r>
              <a:rPr lang="pt-BR" sz="2400" dirty="0" smtClean="0"/>
              <a:t>O processo e os programas por meio dos quais os gestores tornam todos mais conscientes e sensíveis às necessidades e diferenças dos outros.</a:t>
            </a:r>
            <a:endParaRPr lang="pt-BR" sz="2400" dirty="0"/>
          </a:p>
        </p:txBody>
      </p:sp>
    </p:spTree>
    <p:extLst>
      <p:ext uri="{BB962C8B-B14F-4D97-AF65-F5344CB8AC3E}">
        <p14:creationId xmlns:p14="http://schemas.microsoft.com/office/powerpoint/2010/main" val="3790722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pt-BR" dirty="0" smtClean="0"/>
              <a:t>Atraindo, selecionando, desenvolvendo e retendo funcionários diversificados</a:t>
            </a:r>
            <a:endParaRPr lang="pt-BR" dirty="0"/>
          </a:p>
        </p:txBody>
      </p:sp>
      <p:sp>
        <p:nvSpPr>
          <p:cNvPr id="4" name="Espaço Reservado para Texto 3"/>
          <p:cNvSpPr>
            <a:spLocks noGrp="1"/>
          </p:cNvSpPr>
          <p:nvPr>
            <p:ph type="body" idx="1"/>
          </p:nvPr>
        </p:nvSpPr>
        <p:spPr/>
        <p:txBody>
          <a:bodyPr/>
          <a:lstStyle/>
          <a:p>
            <a:r>
              <a:rPr lang="pt-BR" dirty="0" smtClean="0"/>
              <a:t>Fazer um esforço de atrair e recrutar grupos demográficos específicos que estejam mal representados</a:t>
            </a:r>
          </a:p>
          <a:p>
            <a:r>
              <a:rPr lang="pt-BR" dirty="0" smtClean="0"/>
              <a:t>Processo de seleção justo e objetivo com políticas não discriminatórias</a:t>
            </a:r>
          </a:p>
          <a:p>
            <a:r>
              <a:rPr lang="pt-BR" dirty="0" smtClean="0"/>
              <a:t>Criar uma cultura diversa e de permanência</a:t>
            </a:r>
          </a:p>
          <a:p>
            <a:r>
              <a:rPr lang="pt-BR" dirty="0" smtClean="0"/>
              <a:t>Programas específicos de diversidade nas organizações</a:t>
            </a:r>
          </a:p>
          <a:p>
            <a:r>
              <a:rPr lang="pt-BR" dirty="0" smtClean="0"/>
              <a:t>Inclusão do tema na estratégia empresarial</a:t>
            </a:r>
            <a:endParaRPr lang="pt-BR" dirty="0"/>
          </a:p>
        </p:txBody>
      </p:sp>
      <p:pic>
        <p:nvPicPr>
          <p:cNvPr id="9218" name="Picture 2" descr="Recrutamento e Seleção: Teoria e Prática no Google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12865" r="18238"/>
          <a:stretch/>
        </p:blipFill>
        <p:spPr bwMode="auto">
          <a:xfrm>
            <a:off x="1615440" y="2247833"/>
            <a:ext cx="4145280" cy="3384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604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pt-BR" dirty="0" smtClean="0"/>
              <a:t>O caso da Magazine Luiza – Trainee para negros</a:t>
            </a:r>
            <a:endParaRPr lang="pt-BR" dirty="0"/>
          </a:p>
        </p:txBody>
      </p:sp>
      <p:pic>
        <p:nvPicPr>
          <p:cNvPr id="5" name="StMxG1OTLt8"/>
          <p:cNvPicPr>
            <a:picLocks noRot="1" noChangeAspect="1"/>
          </p:cNvPicPr>
          <p:nvPr>
            <a:videoFile r:link="rId1"/>
          </p:nvPr>
        </p:nvPicPr>
        <p:blipFill>
          <a:blip r:embed="rId3"/>
          <a:stretch>
            <a:fillRect/>
          </a:stretch>
        </p:blipFill>
        <p:spPr>
          <a:xfrm>
            <a:off x="2368952" y="1733314"/>
            <a:ext cx="7087564" cy="4893192"/>
          </a:xfrm>
          <a:prstGeom prst="rect">
            <a:avLst/>
          </a:prstGeom>
        </p:spPr>
      </p:pic>
    </p:spTree>
    <p:extLst>
      <p:ext uri="{BB962C8B-B14F-4D97-AF65-F5344CB8AC3E}">
        <p14:creationId xmlns:p14="http://schemas.microsoft.com/office/powerpoint/2010/main" val="1598220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3</a:t>
            </a:r>
            <a:r>
              <a:rPr lang="pt-BR" dirty="0" smtClean="0">
                <a:solidFill>
                  <a:schemeClr val="bg2"/>
                </a:solidFill>
              </a:rPr>
              <a:t>: Atitudes e Satisfação no trabalho</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2 – O indivíduo</a:t>
            </a:r>
            <a:endParaRPr lang="pt-BR" dirty="0"/>
          </a:p>
        </p:txBody>
      </p:sp>
      <p:pic>
        <p:nvPicPr>
          <p:cNvPr id="5122" name="Picture 2" descr="Meme &quot;This is fine&quot;, do famoso cachorrinho despreocupado, ganha versão  Funko POP! - Nerd Zombi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94071">
            <a:off x="473864" y="1963425"/>
            <a:ext cx="5359086" cy="3388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79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07245" y="4568382"/>
            <a:ext cx="8071073" cy="1195600"/>
          </a:xfrm>
        </p:spPr>
        <p:txBody>
          <a:bodyPr>
            <a:normAutofit/>
          </a:bodyPr>
          <a:lstStyle/>
          <a:p>
            <a:r>
              <a:rPr lang="pt-BR" sz="4800" dirty="0" smtClean="0"/>
              <a:t>Atitudes</a:t>
            </a:r>
            <a:endParaRPr lang="pt-BR" sz="4800" dirty="0"/>
          </a:p>
        </p:txBody>
      </p:sp>
      <p:sp>
        <p:nvSpPr>
          <p:cNvPr id="2" name="Espaço Reservado para Texto 1"/>
          <p:cNvSpPr>
            <a:spLocks noGrp="1"/>
          </p:cNvSpPr>
          <p:nvPr>
            <p:ph type="subTitle" idx="1"/>
          </p:nvPr>
        </p:nvSpPr>
        <p:spPr>
          <a:xfrm>
            <a:off x="3550092" y="1943358"/>
            <a:ext cx="4864701" cy="1646800"/>
          </a:xfrm>
        </p:spPr>
        <p:txBody>
          <a:bodyPr>
            <a:noAutofit/>
          </a:bodyPr>
          <a:lstStyle/>
          <a:p>
            <a:pPr marL="186262" indent="0">
              <a:buNone/>
            </a:pPr>
            <a:r>
              <a:rPr lang="pt-BR" sz="2400" dirty="0" smtClean="0"/>
              <a:t>Afirmações avaliativas ou julgamentos com relação a objetos, pessoas ou eventos. Predisposição individual em reação a uma situação ou fenômeno.</a:t>
            </a:r>
            <a:endParaRPr lang="pt-BR" sz="2400" dirty="0"/>
          </a:p>
        </p:txBody>
      </p:sp>
    </p:spTree>
    <p:extLst>
      <p:ext uri="{BB962C8B-B14F-4D97-AF65-F5344CB8AC3E}">
        <p14:creationId xmlns:p14="http://schemas.microsoft.com/office/powerpoint/2010/main" val="2520559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5"/>
          <p:cNvSpPr>
            <a:spLocks noGrp="1"/>
          </p:cNvSpPr>
          <p:nvPr>
            <p:ph type="subTitle" idx="1"/>
          </p:nvPr>
        </p:nvSpPr>
        <p:spPr>
          <a:xfrm flipH="1">
            <a:off x="146153" y="3970997"/>
            <a:ext cx="3746899" cy="1807627"/>
          </a:xfrm>
          <a:noFill/>
          <a:ln>
            <a:noFill/>
          </a:ln>
        </p:spPr>
        <p:txBody>
          <a:bodyPr spcFirstLastPara="1" wrap="square" lIns="91425" tIns="91425" rIns="91425" bIns="91425" anchor="ctr" anchorCtr="0">
            <a:noAutofit/>
          </a:bodyPr>
          <a:lstStyle/>
          <a:p>
            <a:pPr marL="0">
              <a:buClr>
                <a:schemeClr val="dk2"/>
              </a:buClr>
              <a:buSzPts val="5500"/>
              <a:buFont typeface="Gaegu"/>
            </a:pPr>
            <a:r>
              <a:rPr lang="pt-BR" sz="2000" b="1" dirty="0" smtClean="0">
                <a:latin typeface="Gaegu"/>
                <a:ea typeface="Gaegu"/>
                <a:cs typeface="Gaegu"/>
                <a:sym typeface="Gaegu"/>
              </a:rPr>
              <a:t>Componente da atitude que se refere à crença ou opinião acerca de um objeto, pessoa ou situação</a:t>
            </a:r>
            <a:endParaRPr lang="pt-BR" sz="2000" b="1" dirty="0">
              <a:latin typeface="Gaegu"/>
              <a:ea typeface="Gaegu"/>
              <a:cs typeface="Gaegu"/>
              <a:sym typeface="Gaegu"/>
            </a:endParaRPr>
          </a:p>
        </p:txBody>
      </p:sp>
      <p:sp>
        <p:nvSpPr>
          <p:cNvPr id="8" name="Subtítulo 7"/>
          <p:cNvSpPr>
            <a:spLocks noGrp="1"/>
          </p:cNvSpPr>
          <p:nvPr>
            <p:ph type="subTitle" idx="4"/>
          </p:nvPr>
        </p:nvSpPr>
        <p:spPr>
          <a:xfrm flipH="1">
            <a:off x="3830981" y="3970997"/>
            <a:ext cx="3435803" cy="1950166"/>
          </a:xfrm>
          <a:noFill/>
          <a:ln>
            <a:noFill/>
          </a:ln>
        </p:spPr>
        <p:txBody>
          <a:bodyPr spcFirstLastPara="1" wrap="square" lIns="91425" tIns="91425" rIns="91425" bIns="91425" anchor="ctr" anchorCtr="0">
            <a:noAutofit/>
          </a:bodyPr>
          <a:lstStyle/>
          <a:p>
            <a:pPr marL="0">
              <a:buClr>
                <a:schemeClr val="dk2"/>
              </a:buClr>
              <a:buSzPts val="5500"/>
              <a:buFont typeface="Gaegu"/>
            </a:pPr>
            <a:r>
              <a:rPr lang="pt-BR" sz="2000" b="1" dirty="0" smtClean="0">
                <a:latin typeface="Gaegu"/>
                <a:ea typeface="Gaegu"/>
                <a:cs typeface="Gaegu"/>
              </a:rPr>
              <a:t>Componente da atitude que se refere ao afeto e às emoções com relação a um objeto, pessoa ou situação</a:t>
            </a:r>
            <a:endParaRPr lang="pt-BR" sz="2000" b="1" dirty="0">
              <a:latin typeface="Gaegu"/>
              <a:ea typeface="Gaegu"/>
              <a:cs typeface="Gaegu"/>
            </a:endParaRPr>
          </a:p>
        </p:txBody>
      </p:sp>
      <p:sp>
        <p:nvSpPr>
          <p:cNvPr id="12" name="Título 11"/>
          <p:cNvSpPr>
            <a:spLocks noGrp="1"/>
          </p:cNvSpPr>
          <p:nvPr>
            <p:ph type="ctrTitle" idx="5"/>
          </p:nvPr>
        </p:nvSpPr>
        <p:spPr>
          <a:xfrm flipH="1">
            <a:off x="8080440" y="3139637"/>
            <a:ext cx="2871172" cy="892320"/>
          </a:xfrm>
          <a:noFill/>
          <a:ln>
            <a:noFill/>
          </a:ln>
        </p:spPr>
        <p:txBody>
          <a:bodyPr spcFirstLastPara="1" wrap="square" lIns="91425" tIns="91425" rIns="91425" bIns="91425" anchor="ctr" anchorCtr="0">
            <a:noAutofit/>
          </a:bodyPr>
          <a:lstStyle/>
          <a:p>
            <a:pPr>
              <a:buSzPts val="3600"/>
            </a:pPr>
            <a:r>
              <a:rPr lang="pt-BR" sz="2400" dirty="0">
                <a:solidFill>
                  <a:schemeClr val="accent2">
                    <a:lumMod val="75000"/>
                  </a:schemeClr>
                </a:solidFill>
              </a:rPr>
              <a:t>Comportamental</a:t>
            </a:r>
          </a:p>
        </p:txBody>
      </p:sp>
      <p:sp>
        <p:nvSpPr>
          <p:cNvPr id="13" name="Subtítulo 12"/>
          <p:cNvSpPr>
            <a:spLocks noGrp="1"/>
          </p:cNvSpPr>
          <p:nvPr>
            <p:ph type="subTitle" idx="6"/>
          </p:nvPr>
        </p:nvSpPr>
        <p:spPr>
          <a:xfrm flipH="1">
            <a:off x="7577880" y="4190915"/>
            <a:ext cx="3647289" cy="1819153"/>
          </a:xfrm>
          <a:noFill/>
          <a:ln>
            <a:noFill/>
          </a:ln>
        </p:spPr>
        <p:txBody>
          <a:bodyPr spcFirstLastPara="1" wrap="square" lIns="91425" tIns="91425" rIns="91425" bIns="91425" anchor="ctr" anchorCtr="0">
            <a:noAutofit/>
          </a:bodyPr>
          <a:lstStyle/>
          <a:p>
            <a:pPr marL="0">
              <a:buSzPts val="5500"/>
              <a:buFont typeface="Gaegu"/>
            </a:pPr>
            <a:r>
              <a:rPr lang="pt-BR" sz="2000" b="1" dirty="0" smtClean="0">
                <a:latin typeface="Gaegu"/>
                <a:ea typeface="Gaegu"/>
                <a:cs typeface="Gaegu"/>
              </a:rPr>
              <a:t>Componente da atitude que se refere à intenção de comportar-se de determinada maneira com relação a alguém ou alguma coisa.</a:t>
            </a:r>
            <a:endParaRPr lang="pt-BR" sz="2000" b="1" dirty="0">
              <a:latin typeface="Gaegu"/>
              <a:ea typeface="Gaegu"/>
              <a:cs typeface="Gaegu"/>
            </a:endParaRPr>
          </a:p>
        </p:txBody>
      </p:sp>
      <p:sp>
        <p:nvSpPr>
          <p:cNvPr id="7" name="Título 6"/>
          <p:cNvSpPr>
            <a:spLocks noGrp="1"/>
          </p:cNvSpPr>
          <p:nvPr>
            <p:ph type="title" idx="7"/>
          </p:nvPr>
        </p:nvSpPr>
        <p:spPr>
          <a:xfrm>
            <a:off x="4456627" y="3200597"/>
            <a:ext cx="2408742" cy="770400"/>
          </a:xfrm>
        </p:spPr>
        <p:txBody>
          <a:bodyPr>
            <a:noAutofit/>
          </a:bodyPr>
          <a:lstStyle/>
          <a:p>
            <a:r>
              <a:rPr lang="pt-BR" sz="2400" dirty="0" smtClean="0">
                <a:solidFill>
                  <a:schemeClr val="accent1">
                    <a:lumMod val="75000"/>
                  </a:schemeClr>
                </a:solidFill>
              </a:rPr>
              <a:t>Afetivo</a:t>
            </a:r>
            <a:endParaRPr lang="pt-BR" sz="2400" dirty="0">
              <a:solidFill>
                <a:schemeClr val="accent1">
                  <a:lumMod val="75000"/>
                </a:schemeClr>
              </a:solidFill>
            </a:endParaRPr>
          </a:p>
        </p:txBody>
      </p:sp>
      <p:sp>
        <p:nvSpPr>
          <p:cNvPr id="9" name="Título 8"/>
          <p:cNvSpPr>
            <a:spLocks noGrp="1"/>
          </p:cNvSpPr>
          <p:nvPr>
            <p:ph type="title" idx="8"/>
          </p:nvPr>
        </p:nvSpPr>
        <p:spPr>
          <a:xfrm>
            <a:off x="2000963" y="622570"/>
            <a:ext cx="8684097" cy="770400"/>
          </a:xfrm>
          <a:noFill/>
          <a:ln>
            <a:noFill/>
          </a:ln>
        </p:spPr>
        <p:txBody>
          <a:bodyPr spcFirstLastPara="1" wrap="square" lIns="91425" tIns="91425" rIns="91425" bIns="91425" anchor="t" anchorCtr="0">
            <a:normAutofit fontScale="90000"/>
          </a:bodyPr>
          <a:lstStyle/>
          <a:p>
            <a:pPr algn="l">
              <a:buSzPts val="2800"/>
            </a:pPr>
            <a:r>
              <a:rPr lang="pt-BR" sz="4267" dirty="0" smtClean="0">
                <a:solidFill>
                  <a:schemeClr val="dk2"/>
                </a:solidFill>
              </a:rPr>
              <a:t>Componentes das atitudes</a:t>
            </a:r>
            <a:endParaRPr lang="pt-BR" sz="4267" dirty="0">
              <a:solidFill>
                <a:schemeClr val="dk2"/>
              </a:solidFill>
            </a:endParaRPr>
          </a:p>
        </p:txBody>
      </p:sp>
      <p:sp>
        <p:nvSpPr>
          <p:cNvPr id="15" name="Título 6"/>
          <p:cNvSpPr txBox="1">
            <a:spLocks/>
          </p:cNvSpPr>
          <p:nvPr/>
        </p:nvSpPr>
        <p:spPr>
          <a:xfrm>
            <a:off x="796593" y="3200597"/>
            <a:ext cx="2408742" cy="77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3600"/>
              <a:buFont typeface="Gaegu"/>
              <a:buNone/>
              <a:defRPr sz="4800" b="1" i="0" u="none" strike="noStrike" cap="none">
                <a:solidFill>
                  <a:schemeClr val="accent4"/>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pt-BR" sz="2400" kern="0" dirty="0" smtClean="0"/>
              <a:t>Cognitivo</a:t>
            </a:r>
            <a:endParaRPr lang="pt-BR" sz="2400" kern="0" dirty="0"/>
          </a:p>
        </p:txBody>
      </p:sp>
      <p:pic>
        <p:nvPicPr>
          <p:cNvPr id="6146" name="Picture 2" descr="Cognitive - Free marketing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242" y="1812730"/>
            <a:ext cx="1387867" cy="13878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stilo Do Contorno Do ícone Do Livro De Afeto Do Amor Ilustração do Vetor -  Ilustração de junto, bebê: 17789095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000" b="95875" l="10000" r="90000"/>
                    </a14:imgEffect>
                  </a14:imgLayer>
                </a14:imgProps>
              </a:ext>
              <a:ext uri="{28A0092B-C50C-407E-A947-70E740481C1C}">
                <a14:useLocalDpi xmlns:a14="http://schemas.microsoft.com/office/drawing/2010/main" val="0"/>
              </a:ext>
            </a:extLst>
          </a:blip>
          <a:srcRect/>
          <a:stretch>
            <a:fillRect/>
          </a:stretch>
        </p:blipFill>
        <p:spPr bwMode="auto">
          <a:xfrm>
            <a:off x="4789661" y="1702251"/>
            <a:ext cx="1742673" cy="174267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mportamento - ícones de pessoas grát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9886" y="1753421"/>
            <a:ext cx="1691503" cy="169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179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22000" y="622550"/>
            <a:ext cx="10400800" cy="763600"/>
          </a:xfrm>
        </p:spPr>
        <p:txBody>
          <a:bodyPr>
            <a:normAutofit fontScale="90000"/>
          </a:bodyPr>
          <a:lstStyle/>
          <a:p>
            <a:r>
              <a:rPr lang="pt-BR" dirty="0" smtClean="0"/>
              <a:t>Agenda</a:t>
            </a:r>
            <a:endParaRPr lang="pt-BR" dirty="0"/>
          </a:p>
        </p:txBody>
      </p:sp>
      <p:sp>
        <p:nvSpPr>
          <p:cNvPr id="6" name="Espaço Reservado para Texto 5"/>
          <p:cNvSpPr>
            <a:spLocks noGrp="1"/>
          </p:cNvSpPr>
          <p:nvPr>
            <p:ph type="body" idx="1"/>
          </p:nvPr>
        </p:nvSpPr>
        <p:spPr/>
        <p:txBody>
          <a:bodyPr>
            <a:normAutofit fontScale="92500" lnSpcReduction="20000"/>
          </a:bodyPr>
          <a:lstStyle/>
          <a:p>
            <a:pPr>
              <a:buFont typeface="+mj-lt"/>
              <a:buAutoNum type="arabicPeriod"/>
            </a:pPr>
            <a:r>
              <a:rPr lang="pt-BR" dirty="0" smtClean="0"/>
              <a:t>Introdução</a:t>
            </a:r>
          </a:p>
          <a:p>
            <a:pPr lvl="1">
              <a:buFont typeface="+mj-lt"/>
              <a:buAutoNum type="arabicPeriod"/>
            </a:pPr>
            <a:r>
              <a:rPr lang="pt-BR" dirty="0" smtClean="0"/>
              <a:t>Capítulo 1: O que é Comportamento organizacional?</a:t>
            </a:r>
          </a:p>
          <a:p>
            <a:pPr>
              <a:buFont typeface="+mj-lt"/>
              <a:buAutoNum type="arabicPeriod"/>
            </a:pPr>
            <a:r>
              <a:rPr lang="pt-BR" dirty="0" smtClean="0"/>
              <a:t>O individuo</a:t>
            </a:r>
          </a:p>
          <a:p>
            <a:pPr lvl="1">
              <a:buFont typeface="+mj-lt"/>
              <a:buAutoNum type="arabicPeriod"/>
            </a:pPr>
            <a:r>
              <a:rPr lang="pt-BR" dirty="0" smtClean="0"/>
              <a:t>Capítulo 2: Diversidade nas organizações</a:t>
            </a:r>
          </a:p>
          <a:p>
            <a:pPr lvl="1">
              <a:buFont typeface="+mj-lt"/>
              <a:buAutoNum type="arabicPeriod"/>
            </a:pPr>
            <a:r>
              <a:rPr lang="pt-BR" dirty="0"/>
              <a:t>Capítulo </a:t>
            </a:r>
            <a:r>
              <a:rPr lang="pt-BR" dirty="0" smtClean="0"/>
              <a:t>3: Atitudes e satisfação no trabalho</a:t>
            </a:r>
          </a:p>
          <a:p>
            <a:pPr lvl="1">
              <a:buFont typeface="+mj-lt"/>
              <a:buAutoNum type="arabicPeriod"/>
            </a:pPr>
            <a:r>
              <a:rPr lang="pt-BR" dirty="0"/>
              <a:t>Capítulo </a:t>
            </a:r>
            <a:r>
              <a:rPr lang="pt-BR" dirty="0" smtClean="0"/>
              <a:t>4: Emoções e sentimentos</a:t>
            </a:r>
          </a:p>
          <a:p>
            <a:pPr lvl="1">
              <a:buFont typeface="+mj-lt"/>
              <a:buAutoNum type="arabicPeriod"/>
            </a:pPr>
            <a:r>
              <a:rPr lang="pt-BR" dirty="0"/>
              <a:t>Capítulo </a:t>
            </a:r>
            <a:r>
              <a:rPr lang="pt-BR" dirty="0" smtClean="0"/>
              <a:t>5: Personalidade e valores</a:t>
            </a:r>
          </a:p>
          <a:p>
            <a:pPr lvl="1">
              <a:buFont typeface="+mj-lt"/>
              <a:buAutoNum type="arabicPeriod"/>
            </a:pPr>
            <a:r>
              <a:rPr lang="pt-BR" dirty="0"/>
              <a:t>Capítulo </a:t>
            </a:r>
            <a:r>
              <a:rPr lang="pt-BR" dirty="0" smtClean="0"/>
              <a:t>6: Percepção e tomada de decisão individual</a:t>
            </a:r>
          </a:p>
          <a:p>
            <a:pPr lvl="1">
              <a:buFont typeface="+mj-lt"/>
              <a:buAutoNum type="arabicPeriod"/>
            </a:pPr>
            <a:r>
              <a:rPr lang="pt-BR" dirty="0"/>
              <a:t>Capítulo </a:t>
            </a:r>
            <a:r>
              <a:rPr lang="pt-BR" dirty="0" smtClean="0"/>
              <a:t>7: Conceitos básicos de motivação</a:t>
            </a:r>
          </a:p>
          <a:p>
            <a:pPr lvl="1">
              <a:buFont typeface="+mj-lt"/>
              <a:buAutoNum type="arabicPeriod"/>
            </a:pPr>
            <a:r>
              <a:rPr lang="pt-BR" dirty="0"/>
              <a:t>Capítulo </a:t>
            </a:r>
            <a:r>
              <a:rPr lang="pt-BR" dirty="0" smtClean="0"/>
              <a:t>8: Motivação: do conceito às aplicações</a:t>
            </a:r>
          </a:p>
          <a:p>
            <a:pPr>
              <a:buFont typeface="+mj-lt"/>
              <a:buAutoNum type="arabicPeriod"/>
            </a:pPr>
            <a:r>
              <a:rPr lang="pt-BR" dirty="0" smtClean="0"/>
              <a:t>O grupo</a:t>
            </a:r>
          </a:p>
          <a:p>
            <a:pPr lvl="1">
              <a:buFont typeface="+mj-lt"/>
              <a:buAutoNum type="arabicPeriod"/>
            </a:pPr>
            <a:r>
              <a:rPr lang="pt-BR" dirty="0"/>
              <a:t>Capítulo </a:t>
            </a:r>
            <a:r>
              <a:rPr lang="pt-BR" dirty="0" smtClean="0"/>
              <a:t>9: Fundamentos do comportamento em grupo</a:t>
            </a:r>
          </a:p>
          <a:p>
            <a:pPr lvl="1">
              <a:buFont typeface="+mj-lt"/>
              <a:buAutoNum type="arabicPeriod"/>
            </a:pPr>
            <a:r>
              <a:rPr lang="pt-BR" dirty="0"/>
              <a:t>Capítulo </a:t>
            </a:r>
            <a:r>
              <a:rPr lang="pt-BR" dirty="0" smtClean="0"/>
              <a:t>10: Compreendendo as equipes de trabalho</a:t>
            </a:r>
          </a:p>
          <a:p>
            <a:pPr lvl="1">
              <a:buFont typeface="+mj-lt"/>
              <a:buAutoNum type="arabicPeriod"/>
            </a:pPr>
            <a:r>
              <a:rPr lang="pt-BR" dirty="0"/>
              <a:t>Capítulo </a:t>
            </a:r>
            <a:r>
              <a:rPr lang="pt-BR" dirty="0" smtClean="0"/>
              <a:t>11: Comunicação</a:t>
            </a:r>
          </a:p>
          <a:p>
            <a:pPr lvl="1">
              <a:buFont typeface="+mj-lt"/>
              <a:buAutoNum type="arabicPeriod"/>
            </a:pPr>
            <a:r>
              <a:rPr lang="pt-BR" dirty="0"/>
              <a:t>Capítulo </a:t>
            </a:r>
            <a:r>
              <a:rPr lang="pt-BR" dirty="0" smtClean="0"/>
              <a:t>12: Liderança</a:t>
            </a:r>
          </a:p>
          <a:p>
            <a:pPr lvl="1">
              <a:buFont typeface="+mj-lt"/>
              <a:buAutoNum type="arabicPeriod"/>
            </a:pPr>
            <a:r>
              <a:rPr lang="pt-BR" dirty="0"/>
              <a:t>Capítulo </a:t>
            </a:r>
            <a:r>
              <a:rPr lang="pt-BR" dirty="0" smtClean="0"/>
              <a:t>13: Poder e política</a:t>
            </a:r>
          </a:p>
          <a:p>
            <a:pPr lvl="1">
              <a:buFont typeface="+mj-lt"/>
              <a:buAutoNum type="arabicPeriod"/>
            </a:pPr>
            <a:r>
              <a:rPr lang="pt-BR" dirty="0"/>
              <a:t>Capítulo </a:t>
            </a:r>
            <a:r>
              <a:rPr lang="pt-BR" dirty="0" smtClean="0"/>
              <a:t>14: Conflito e negociação</a:t>
            </a:r>
          </a:p>
          <a:p>
            <a:pPr>
              <a:buFont typeface="+mj-lt"/>
              <a:buAutoNum type="arabicPeriod"/>
            </a:pPr>
            <a:r>
              <a:rPr lang="pt-BR" dirty="0" smtClean="0"/>
              <a:t>O sistema organizacional</a:t>
            </a:r>
          </a:p>
          <a:p>
            <a:pPr lvl="1">
              <a:buFont typeface="+mj-lt"/>
              <a:buAutoNum type="arabicPeriod"/>
            </a:pPr>
            <a:r>
              <a:rPr lang="pt-BR" dirty="0">
                <a:solidFill>
                  <a:srgbClr val="FF0000"/>
                </a:solidFill>
              </a:rPr>
              <a:t>Capítulo </a:t>
            </a:r>
            <a:r>
              <a:rPr lang="pt-BR" dirty="0" smtClean="0">
                <a:solidFill>
                  <a:srgbClr val="FF0000"/>
                </a:solidFill>
              </a:rPr>
              <a:t>15: Fundamentos de estrutura organizacional (Disciplina de estrutura </a:t>
            </a:r>
            <a:r>
              <a:rPr lang="pt-BR" dirty="0" err="1" smtClean="0">
                <a:solidFill>
                  <a:srgbClr val="FF0000"/>
                </a:solidFill>
              </a:rPr>
              <a:t>org</a:t>
            </a:r>
            <a:r>
              <a:rPr lang="pt-BR" dirty="0" smtClean="0">
                <a:solidFill>
                  <a:srgbClr val="FF0000"/>
                </a:solidFill>
              </a:rPr>
              <a:t>)</a:t>
            </a:r>
          </a:p>
          <a:p>
            <a:pPr lvl="1">
              <a:buFont typeface="+mj-lt"/>
              <a:buAutoNum type="arabicPeriod"/>
            </a:pPr>
            <a:r>
              <a:rPr lang="pt-BR" dirty="0"/>
              <a:t>Capítulo </a:t>
            </a:r>
            <a:r>
              <a:rPr lang="pt-BR" dirty="0" smtClean="0"/>
              <a:t>16: Cultura organizacional</a:t>
            </a:r>
          </a:p>
          <a:p>
            <a:pPr lvl="1">
              <a:buFont typeface="+mj-lt"/>
              <a:buAutoNum type="arabicPeriod"/>
            </a:pPr>
            <a:r>
              <a:rPr lang="pt-BR" dirty="0">
                <a:solidFill>
                  <a:srgbClr val="FF0000"/>
                </a:solidFill>
              </a:rPr>
              <a:t>Capítulo </a:t>
            </a:r>
            <a:r>
              <a:rPr lang="pt-BR" dirty="0" smtClean="0">
                <a:solidFill>
                  <a:srgbClr val="FF0000"/>
                </a:solidFill>
              </a:rPr>
              <a:t>17: Políticas e práticas de recursos humanos (Disciplina de gestão de pessoas)</a:t>
            </a:r>
          </a:p>
          <a:p>
            <a:pPr lvl="1">
              <a:buFont typeface="+mj-lt"/>
              <a:buAutoNum type="arabicPeriod"/>
            </a:pPr>
            <a:r>
              <a:rPr lang="pt-BR" dirty="0">
                <a:solidFill>
                  <a:srgbClr val="FF0000"/>
                </a:solidFill>
              </a:rPr>
              <a:t>Capítulo </a:t>
            </a:r>
            <a:r>
              <a:rPr lang="pt-BR" dirty="0" smtClean="0">
                <a:solidFill>
                  <a:srgbClr val="FF0000"/>
                </a:solidFill>
              </a:rPr>
              <a:t>18: Mudança organizacional e administração do </a:t>
            </a:r>
            <a:r>
              <a:rPr lang="pt-BR" dirty="0" err="1" smtClean="0">
                <a:solidFill>
                  <a:srgbClr val="FF0000"/>
                </a:solidFill>
              </a:rPr>
              <a:t>stresse</a:t>
            </a:r>
            <a:r>
              <a:rPr lang="pt-BR" dirty="0" smtClean="0">
                <a:solidFill>
                  <a:srgbClr val="FF0000"/>
                </a:solidFill>
              </a:rPr>
              <a:t> (Disciplina de estrutura </a:t>
            </a:r>
            <a:r>
              <a:rPr lang="pt-BR" dirty="0" err="1" smtClean="0">
                <a:solidFill>
                  <a:srgbClr val="FF0000"/>
                </a:solidFill>
              </a:rPr>
              <a:t>org</a:t>
            </a:r>
            <a:r>
              <a:rPr lang="pt-BR" dirty="0" smtClean="0">
                <a:solidFill>
                  <a:srgbClr val="FF0000"/>
                </a:solidFill>
              </a:rPr>
              <a:t>)</a:t>
            </a:r>
            <a:endParaRPr lang="pt-BR" dirty="0">
              <a:solidFill>
                <a:srgbClr val="FF0000"/>
              </a:solidFill>
            </a:endParaRPr>
          </a:p>
        </p:txBody>
      </p:sp>
    </p:spTree>
    <p:extLst>
      <p:ext uri="{BB962C8B-B14F-4D97-AF65-F5344CB8AC3E}">
        <p14:creationId xmlns:p14="http://schemas.microsoft.com/office/powerpoint/2010/main" val="1943818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527109" y="549819"/>
            <a:ext cx="8431900" cy="5983930"/>
          </a:xfrm>
          <a:prstGeom prst="rect">
            <a:avLst/>
          </a:prstGeom>
        </p:spPr>
      </p:pic>
    </p:spTree>
    <p:extLst>
      <p:ext uri="{BB962C8B-B14F-4D97-AF65-F5344CB8AC3E}">
        <p14:creationId xmlns:p14="http://schemas.microsoft.com/office/powerpoint/2010/main" val="1586122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p:cNvSpPr>
            <a:spLocks noGrp="1"/>
          </p:cNvSpPr>
          <p:nvPr>
            <p:ph type="subTitle" idx="1"/>
          </p:nvPr>
        </p:nvSpPr>
        <p:spPr>
          <a:xfrm>
            <a:off x="3371189" y="672697"/>
            <a:ext cx="5355368" cy="1646800"/>
          </a:xfrm>
          <a:noFill/>
          <a:ln>
            <a:noFill/>
          </a:ln>
        </p:spPr>
        <p:txBody>
          <a:bodyPr spcFirstLastPara="1" wrap="square" lIns="91425" tIns="91425" rIns="91425" bIns="91425" anchor="b" anchorCtr="0">
            <a:normAutofit/>
          </a:bodyPr>
          <a:lstStyle/>
          <a:p>
            <a:pPr>
              <a:buSzPts val="4200"/>
              <a:buFont typeface="Gaegu"/>
            </a:pPr>
            <a:r>
              <a:rPr lang="pt-BR" sz="4800" b="1" dirty="0">
                <a:latin typeface="Gaegu"/>
                <a:ea typeface="Gaegu"/>
                <a:cs typeface="Gaegu"/>
                <a:sym typeface="Gaegu"/>
              </a:rPr>
              <a:t>Dissonância cognitiva</a:t>
            </a:r>
          </a:p>
        </p:txBody>
      </p:sp>
      <p:sp>
        <p:nvSpPr>
          <p:cNvPr id="9" name="Espaço Reservado para Texto 1"/>
          <p:cNvSpPr txBox="1">
            <a:spLocks/>
          </p:cNvSpPr>
          <p:nvPr/>
        </p:nvSpPr>
        <p:spPr>
          <a:xfrm>
            <a:off x="3616521" y="2319497"/>
            <a:ext cx="4864701" cy="164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eaLnBrk="1" hangingPunct="1">
              <a:lnSpc>
                <a:spcPct val="100000"/>
              </a:lnSpc>
              <a:spcBef>
                <a:spcPts val="0"/>
              </a:spcBef>
              <a:spcAft>
                <a:spcPts val="0"/>
              </a:spcAft>
              <a:buClr>
                <a:schemeClr val="dk2"/>
              </a:buClr>
              <a:buSzPts val="2100"/>
              <a:buFont typeface="Questrial"/>
              <a:buNone/>
              <a:defRPr sz="1600" b="0" i="0" u="none" strike="noStrike" cap="none">
                <a:solidFill>
                  <a:schemeClr val="dk2"/>
                </a:solidFill>
                <a:latin typeface="Questrial"/>
                <a:ea typeface="Questrial"/>
                <a:cs typeface="Questrial"/>
                <a:sym typeface="Questrial"/>
              </a:defRPr>
            </a:lvl1pPr>
            <a:lvl2pPr marL="914400" marR="0" lvl="1"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2pPr>
            <a:lvl3pPr marL="1371600" marR="0" lvl="2"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3pPr>
            <a:lvl4pPr marL="1828800" marR="0" lvl="3"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4pPr>
            <a:lvl5pPr marL="2286000" marR="0" lvl="4"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5pPr>
            <a:lvl6pPr marL="2743200" marR="0" lvl="5"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6pPr>
            <a:lvl7pPr marL="3200400" marR="0" lvl="6"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7pPr>
            <a:lvl8pPr marL="3657600" marR="0" lvl="7"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8pPr>
            <a:lvl9pPr marL="4114800" marR="0" lvl="8"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9pPr>
          </a:lstStyle>
          <a:p>
            <a:pPr marL="186262" indent="0"/>
            <a:r>
              <a:rPr lang="pt-BR" sz="2400" kern="0" dirty="0" smtClean="0"/>
              <a:t>Afirmações avaliativas ou julgamentos com relação a objetos, pessoas ou eventos. Predisposição individual em reação a uma situação ou fenômeno.</a:t>
            </a:r>
            <a:endParaRPr lang="pt-BR" sz="2400" kern="0" dirty="0"/>
          </a:p>
        </p:txBody>
      </p:sp>
      <p:sp>
        <p:nvSpPr>
          <p:cNvPr id="10" name="Espaço Reservado para Texto 1"/>
          <p:cNvSpPr txBox="1">
            <a:spLocks/>
          </p:cNvSpPr>
          <p:nvPr/>
        </p:nvSpPr>
        <p:spPr>
          <a:xfrm>
            <a:off x="3166524" y="4858836"/>
            <a:ext cx="5764696" cy="164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eaLnBrk="1" hangingPunct="1">
              <a:lnSpc>
                <a:spcPct val="100000"/>
              </a:lnSpc>
              <a:spcBef>
                <a:spcPts val="0"/>
              </a:spcBef>
              <a:spcAft>
                <a:spcPts val="0"/>
              </a:spcAft>
              <a:buClr>
                <a:schemeClr val="dk2"/>
              </a:buClr>
              <a:buSzPts val="2100"/>
              <a:buFont typeface="Questrial"/>
              <a:buNone/>
              <a:defRPr sz="1600" b="0" i="0" u="none" strike="noStrike" cap="none">
                <a:solidFill>
                  <a:schemeClr val="dk2"/>
                </a:solidFill>
                <a:latin typeface="Questrial"/>
                <a:ea typeface="Questrial"/>
                <a:cs typeface="Questrial"/>
                <a:sym typeface="Questrial"/>
              </a:defRPr>
            </a:lvl1pPr>
            <a:lvl2pPr marL="914400" marR="0" lvl="1"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2pPr>
            <a:lvl3pPr marL="1371600" marR="0" lvl="2"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3pPr>
            <a:lvl4pPr marL="1828800" marR="0" lvl="3"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4pPr>
            <a:lvl5pPr marL="2286000" marR="0" lvl="4"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5pPr>
            <a:lvl6pPr marL="2743200" marR="0" lvl="5"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6pPr>
            <a:lvl7pPr marL="3200400" marR="0" lvl="6"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7pPr>
            <a:lvl8pPr marL="3657600" marR="0" lvl="7"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8pPr>
            <a:lvl9pPr marL="4114800" marR="0" lvl="8" indent="-330200" algn="ctr" rtl="0" eaLnBrk="1" hangingPunct="1">
              <a:lnSpc>
                <a:spcPct val="100000"/>
              </a:lnSpc>
              <a:spcBef>
                <a:spcPts val="0"/>
              </a:spcBef>
              <a:spcAft>
                <a:spcPts val="0"/>
              </a:spcAft>
              <a:buClr>
                <a:schemeClr val="dk2"/>
              </a:buClr>
              <a:buSzPts val="2100"/>
              <a:buFont typeface="Questrial"/>
              <a:buNone/>
              <a:defRPr sz="2800" b="0" i="0" u="none" strike="noStrike" cap="none">
                <a:solidFill>
                  <a:schemeClr val="dk2"/>
                </a:solidFill>
                <a:latin typeface="Questrial"/>
                <a:ea typeface="Questrial"/>
                <a:cs typeface="Questrial"/>
                <a:sym typeface="Questrial"/>
              </a:defRPr>
            </a:lvl9pPr>
          </a:lstStyle>
          <a:p>
            <a:pPr marL="186262" indent="0"/>
            <a:r>
              <a:rPr lang="pt-BR" sz="2400" kern="0" dirty="0" smtClean="0"/>
              <a:t>Você trabalharia em uma empresa que fábrica um produto no qual não acredita, por exemplo, cigarro? Armas?</a:t>
            </a:r>
            <a:endParaRPr lang="pt-BR" sz="2400" kern="0" dirty="0"/>
          </a:p>
        </p:txBody>
      </p:sp>
    </p:spTree>
    <p:extLst>
      <p:ext uri="{BB962C8B-B14F-4D97-AF65-F5344CB8AC3E}">
        <p14:creationId xmlns:p14="http://schemas.microsoft.com/office/powerpoint/2010/main" val="2426871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42460" y="4466113"/>
            <a:ext cx="3122657" cy="770400"/>
          </a:xfrm>
        </p:spPr>
        <p:txBody>
          <a:bodyPr>
            <a:noAutofit/>
          </a:bodyPr>
          <a:lstStyle/>
          <a:p>
            <a:r>
              <a:rPr lang="pt-BR" sz="2000" dirty="0" smtClean="0"/>
              <a:t>Comprometimento normativo</a:t>
            </a:r>
            <a:endParaRPr lang="pt-BR" sz="2000" dirty="0"/>
          </a:p>
        </p:txBody>
      </p:sp>
      <p:sp>
        <p:nvSpPr>
          <p:cNvPr id="4" name="Espaço Reservado para Texto 3"/>
          <p:cNvSpPr>
            <a:spLocks noGrp="1"/>
          </p:cNvSpPr>
          <p:nvPr>
            <p:ph type="subTitle" idx="1"/>
          </p:nvPr>
        </p:nvSpPr>
        <p:spPr>
          <a:xfrm>
            <a:off x="1796949" y="5236513"/>
            <a:ext cx="2574800" cy="490400"/>
          </a:xfrm>
          <a:noFill/>
          <a:ln>
            <a:noFill/>
          </a:ln>
        </p:spPr>
        <p:txBody>
          <a:bodyPr spcFirstLastPara="1" wrap="square" lIns="91425" tIns="91425" rIns="91425" bIns="91425" anchor="t" anchorCtr="0">
            <a:noAutofit/>
          </a:bodyPr>
          <a:lstStyle/>
          <a:p>
            <a:pPr marL="0">
              <a:buSzPts val="1400"/>
            </a:pPr>
            <a:r>
              <a:rPr lang="pt-BR" sz="1300" dirty="0"/>
              <a:t>Obrigação de permanecer na organização por razões morais e éticas (Obrigação moral para com o projeto)</a:t>
            </a:r>
          </a:p>
        </p:txBody>
      </p:sp>
      <p:sp>
        <p:nvSpPr>
          <p:cNvPr id="9" name="Título 8"/>
          <p:cNvSpPr>
            <a:spLocks noGrp="1"/>
          </p:cNvSpPr>
          <p:nvPr>
            <p:ph type="ctrTitle" idx="6"/>
          </p:nvPr>
        </p:nvSpPr>
        <p:spPr>
          <a:xfrm>
            <a:off x="2812695" y="1485216"/>
            <a:ext cx="6486810" cy="770400"/>
          </a:xfrm>
        </p:spPr>
        <p:txBody>
          <a:bodyPr>
            <a:normAutofit/>
          </a:bodyPr>
          <a:lstStyle/>
          <a:p>
            <a:r>
              <a:rPr lang="pt-BR" dirty="0" smtClean="0"/>
              <a:t>Comprometimento organizacional</a:t>
            </a:r>
            <a:endParaRPr lang="pt-BR" dirty="0"/>
          </a:p>
        </p:txBody>
      </p:sp>
      <p:sp>
        <p:nvSpPr>
          <p:cNvPr id="10" name="Subtítulo 9"/>
          <p:cNvSpPr>
            <a:spLocks noGrp="1"/>
          </p:cNvSpPr>
          <p:nvPr>
            <p:ph type="subTitle" idx="7"/>
          </p:nvPr>
        </p:nvSpPr>
        <p:spPr>
          <a:xfrm>
            <a:off x="3120886" y="2221109"/>
            <a:ext cx="5906494" cy="490400"/>
          </a:xfrm>
          <a:noFill/>
          <a:ln>
            <a:noFill/>
          </a:ln>
        </p:spPr>
        <p:txBody>
          <a:bodyPr spcFirstLastPara="1" wrap="square" lIns="91425" tIns="91425" rIns="91425" bIns="91425" anchor="t" anchorCtr="0">
            <a:noAutofit/>
          </a:bodyPr>
          <a:lstStyle/>
          <a:p>
            <a:pPr marL="0"/>
            <a:r>
              <a:rPr lang="pt-BR" sz="1300" dirty="0"/>
              <a:t>Grau de identificação que o trabalhador tem com uma organização em particular, com os objetivos desta, e o desejo de manter-se como parte dela.</a:t>
            </a:r>
          </a:p>
        </p:txBody>
      </p:sp>
      <p:sp>
        <p:nvSpPr>
          <p:cNvPr id="11" name="Título 10"/>
          <p:cNvSpPr>
            <a:spLocks noGrp="1"/>
          </p:cNvSpPr>
          <p:nvPr>
            <p:ph type="ctrTitle" idx="8"/>
          </p:nvPr>
        </p:nvSpPr>
        <p:spPr>
          <a:xfrm>
            <a:off x="4775517" y="4466113"/>
            <a:ext cx="2542000" cy="770400"/>
          </a:xfrm>
        </p:spPr>
        <p:txBody>
          <a:bodyPr>
            <a:noAutofit/>
          </a:bodyPr>
          <a:lstStyle/>
          <a:p>
            <a:r>
              <a:rPr lang="pt-BR" sz="2000" dirty="0" smtClean="0"/>
              <a:t>Comprometimento afetivo</a:t>
            </a:r>
            <a:endParaRPr lang="pt-BR" sz="2000" dirty="0"/>
          </a:p>
        </p:txBody>
      </p:sp>
      <p:sp>
        <p:nvSpPr>
          <p:cNvPr id="12" name="Subtítulo 11"/>
          <p:cNvSpPr>
            <a:spLocks noGrp="1"/>
          </p:cNvSpPr>
          <p:nvPr>
            <p:ph type="subTitle" idx="9"/>
          </p:nvPr>
        </p:nvSpPr>
        <p:spPr/>
        <p:txBody>
          <a:bodyPr>
            <a:noAutofit/>
          </a:bodyPr>
          <a:lstStyle/>
          <a:p>
            <a:pPr marL="0"/>
            <a:r>
              <a:rPr lang="pt-BR" sz="1300" dirty="0" smtClean="0"/>
              <a:t>Vínculo emocional com a organização e crença em seus valores (Ligação emocional com a empresa e seus valores.</a:t>
            </a:r>
            <a:endParaRPr lang="pt-BR" sz="1300" dirty="0"/>
          </a:p>
        </p:txBody>
      </p:sp>
      <p:sp>
        <p:nvSpPr>
          <p:cNvPr id="13" name="Título 12"/>
          <p:cNvSpPr>
            <a:spLocks noGrp="1"/>
          </p:cNvSpPr>
          <p:nvPr>
            <p:ph type="ctrTitle" idx="13"/>
          </p:nvPr>
        </p:nvSpPr>
        <p:spPr/>
        <p:txBody>
          <a:bodyPr>
            <a:noAutofit/>
          </a:bodyPr>
          <a:lstStyle/>
          <a:p>
            <a:r>
              <a:rPr lang="pt-BR" sz="2000" dirty="0" smtClean="0"/>
              <a:t>Comprometimento instrumental</a:t>
            </a:r>
            <a:endParaRPr lang="pt-BR" sz="2000" dirty="0"/>
          </a:p>
        </p:txBody>
      </p:sp>
      <p:sp>
        <p:nvSpPr>
          <p:cNvPr id="14" name="Subtítulo 13"/>
          <p:cNvSpPr>
            <a:spLocks noGrp="1"/>
          </p:cNvSpPr>
          <p:nvPr>
            <p:ph type="subTitle" idx="14"/>
          </p:nvPr>
        </p:nvSpPr>
        <p:spPr>
          <a:noFill/>
          <a:ln>
            <a:noFill/>
          </a:ln>
        </p:spPr>
        <p:txBody>
          <a:bodyPr spcFirstLastPara="1" wrap="square" lIns="91425" tIns="91425" rIns="91425" bIns="91425" anchor="t" anchorCtr="0">
            <a:noAutofit/>
          </a:bodyPr>
          <a:lstStyle/>
          <a:p>
            <a:pPr marL="0"/>
            <a:r>
              <a:rPr lang="pt-BR" sz="1300" dirty="0"/>
              <a:t>Estado psicológico de necessidade de permanência na organização.  </a:t>
            </a:r>
            <a:r>
              <a:rPr lang="pt-BR" sz="1300" dirty="0" smtClean="0"/>
              <a:t>(Importância </a:t>
            </a:r>
            <a:r>
              <a:rPr lang="pt-BR" sz="1300" dirty="0"/>
              <a:t>da compensação econômica)</a:t>
            </a:r>
          </a:p>
        </p:txBody>
      </p:sp>
      <p:sp>
        <p:nvSpPr>
          <p:cNvPr id="3" name="Título 2"/>
          <p:cNvSpPr>
            <a:spLocks noGrp="1"/>
          </p:cNvSpPr>
          <p:nvPr>
            <p:ph type="title" idx="15"/>
          </p:nvPr>
        </p:nvSpPr>
        <p:spPr/>
        <p:txBody>
          <a:bodyPr>
            <a:normAutofit fontScale="90000"/>
          </a:bodyPr>
          <a:lstStyle/>
          <a:p>
            <a:r>
              <a:rPr lang="pt-BR" dirty="0" smtClean="0"/>
              <a:t>Algumas definições importantes:</a:t>
            </a:r>
            <a:endParaRPr lang="pt-BR" dirty="0"/>
          </a:p>
        </p:txBody>
      </p:sp>
    </p:spTree>
    <p:extLst>
      <p:ext uri="{BB962C8B-B14F-4D97-AF65-F5344CB8AC3E}">
        <p14:creationId xmlns:p14="http://schemas.microsoft.com/office/powerpoint/2010/main" val="1449219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noFill/>
          <a:ln>
            <a:noFill/>
          </a:ln>
        </p:spPr>
        <p:txBody>
          <a:bodyPr spcFirstLastPara="1" wrap="square" lIns="91425" tIns="91425" rIns="91425" bIns="91425" anchor="b" anchorCtr="0">
            <a:noAutofit/>
          </a:bodyPr>
          <a:lstStyle/>
          <a:p>
            <a:r>
              <a:rPr lang="pt-BR" sz="2000" dirty="0"/>
              <a:t>Satisfação no trabalho</a:t>
            </a:r>
          </a:p>
        </p:txBody>
      </p:sp>
      <p:sp>
        <p:nvSpPr>
          <p:cNvPr id="4" name="Espaço Reservado para Texto 3"/>
          <p:cNvSpPr>
            <a:spLocks noGrp="1"/>
          </p:cNvSpPr>
          <p:nvPr>
            <p:ph type="subTitle" idx="1"/>
          </p:nvPr>
        </p:nvSpPr>
        <p:spPr>
          <a:noFill/>
          <a:ln>
            <a:noFill/>
          </a:ln>
        </p:spPr>
        <p:txBody>
          <a:bodyPr spcFirstLastPara="1" wrap="square" lIns="91425" tIns="91425" rIns="91425" bIns="91425" anchor="t" anchorCtr="0">
            <a:noAutofit/>
          </a:bodyPr>
          <a:lstStyle/>
          <a:p>
            <a:pPr marL="0">
              <a:buSzPts val="1400"/>
            </a:pPr>
            <a:r>
              <a:rPr lang="pt-BR" sz="1300" dirty="0" smtClean="0"/>
              <a:t>Sentimento positivo com relação ao trabalho, resultado de uma avaliação de suas características</a:t>
            </a:r>
            <a:endParaRPr lang="pt-BR" sz="1300" dirty="0"/>
          </a:p>
        </p:txBody>
      </p:sp>
      <p:sp>
        <p:nvSpPr>
          <p:cNvPr id="5" name="Título 4"/>
          <p:cNvSpPr>
            <a:spLocks noGrp="1"/>
          </p:cNvSpPr>
          <p:nvPr>
            <p:ph type="ctrTitle" idx="2"/>
          </p:nvPr>
        </p:nvSpPr>
        <p:spPr/>
        <p:txBody>
          <a:bodyPr>
            <a:noAutofit/>
          </a:bodyPr>
          <a:lstStyle/>
          <a:p>
            <a:r>
              <a:rPr lang="pt-BR" sz="2000" dirty="0" smtClean="0"/>
              <a:t>Envolvimento com o trabalho</a:t>
            </a:r>
            <a:endParaRPr lang="pt-BR" sz="2000" dirty="0"/>
          </a:p>
        </p:txBody>
      </p:sp>
      <p:sp>
        <p:nvSpPr>
          <p:cNvPr id="6" name="Subtítulo 5"/>
          <p:cNvSpPr>
            <a:spLocks noGrp="1"/>
          </p:cNvSpPr>
          <p:nvPr>
            <p:ph type="subTitle" idx="3"/>
          </p:nvPr>
        </p:nvSpPr>
        <p:spPr>
          <a:noFill/>
          <a:ln>
            <a:noFill/>
          </a:ln>
        </p:spPr>
        <p:txBody>
          <a:bodyPr spcFirstLastPara="1" wrap="square" lIns="91425" tIns="91425" rIns="91425" bIns="91425" anchor="t" anchorCtr="0">
            <a:noAutofit/>
          </a:bodyPr>
          <a:lstStyle/>
          <a:p>
            <a:pPr marL="0">
              <a:buSzPts val="1400"/>
            </a:pPr>
            <a:r>
              <a:rPr lang="pt-BR" sz="1300" dirty="0"/>
              <a:t>Grau em que uma pessoa se identifica psicologicamente com seu trabalho, e considera seu desempenho como fator de valorização pessoal.</a:t>
            </a:r>
          </a:p>
        </p:txBody>
      </p:sp>
      <p:sp>
        <p:nvSpPr>
          <p:cNvPr id="7" name="Título 6"/>
          <p:cNvSpPr>
            <a:spLocks noGrp="1"/>
          </p:cNvSpPr>
          <p:nvPr>
            <p:ph type="ctrTitle" idx="4"/>
          </p:nvPr>
        </p:nvSpPr>
        <p:spPr/>
        <p:txBody>
          <a:bodyPr>
            <a:noAutofit/>
          </a:bodyPr>
          <a:lstStyle/>
          <a:p>
            <a:r>
              <a:rPr lang="pt-BR" sz="2000" i="1" dirty="0" err="1" smtClean="0"/>
              <a:t>Empowerment</a:t>
            </a:r>
            <a:r>
              <a:rPr lang="pt-BR" sz="2000" i="1" dirty="0" smtClean="0"/>
              <a:t> </a:t>
            </a:r>
            <a:r>
              <a:rPr lang="pt-BR" sz="2000" dirty="0" smtClean="0"/>
              <a:t>psicológico</a:t>
            </a:r>
            <a:endParaRPr lang="pt-BR" sz="2000" dirty="0"/>
          </a:p>
        </p:txBody>
      </p:sp>
      <p:sp>
        <p:nvSpPr>
          <p:cNvPr id="8" name="Subtítulo 7"/>
          <p:cNvSpPr>
            <a:spLocks noGrp="1"/>
          </p:cNvSpPr>
          <p:nvPr>
            <p:ph type="subTitle" idx="5"/>
          </p:nvPr>
        </p:nvSpPr>
        <p:spPr>
          <a:noFill/>
          <a:ln>
            <a:noFill/>
          </a:ln>
        </p:spPr>
        <p:txBody>
          <a:bodyPr spcFirstLastPara="1" wrap="square" lIns="91425" tIns="91425" rIns="91425" bIns="91425" anchor="t" anchorCtr="0">
            <a:noAutofit/>
          </a:bodyPr>
          <a:lstStyle/>
          <a:p>
            <a:pPr marL="0">
              <a:buSzPts val="1400"/>
            </a:pPr>
            <a:r>
              <a:rPr lang="pt-BR" sz="1300" dirty="0"/>
              <a:t>Crença dos funcionários sobre o grau em que influenciam o ambiente de trabalho, a própria competência, a importância de seu trabalho e sua autonomia percebida.</a:t>
            </a:r>
          </a:p>
        </p:txBody>
      </p:sp>
      <p:sp>
        <p:nvSpPr>
          <p:cNvPr id="9" name="Título 8"/>
          <p:cNvSpPr>
            <a:spLocks noGrp="1"/>
          </p:cNvSpPr>
          <p:nvPr>
            <p:ph type="ctrTitle" idx="6"/>
          </p:nvPr>
        </p:nvSpPr>
        <p:spPr/>
        <p:txBody>
          <a:bodyPr>
            <a:noAutofit/>
          </a:bodyPr>
          <a:lstStyle/>
          <a:p>
            <a:r>
              <a:rPr lang="pt-BR" sz="2000" dirty="0" smtClean="0"/>
              <a:t>Percepção de suporte organizacional</a:t>
            </a:r>
            <a:endParaRPr lang="pt-BR" sz="2000" dirty="0"/>
          </a:p>
        </p:txBody>
      </p:sp>
      <p:sp>
        <p:nvSpPr>
          <p:cNvPr id="10" name="Subtítulo 9"/>
          <p:cNvSpPr>
            <a:spLocks noGrp="1"/>
          </p:cNvSpPr>
          <p:nvPr>
            <p:ph type="subTitle" idx="7"/>
          </p:nvPr>
        </p:nvSpPr>
        <p:spPr>
          <a:noFill/>
          <a:ln>
            <a:noFill/>
          </a:ln>
        </p:spPr>
        <p:txBody>
          <a:bodyPr spcFirstLastPara="1" wrap="square" lIns="91425" tIns="91425" rIns="91425" bIns="91425" anchor="t" anchorCtr="0">
            <a:noAutofit/>
          </a:bodyPr>
          <a:lstStyle/>
          <a:p>
            <a:pPr marL="0"/>
            <a:r>
              <a:rPr lang="pt-BR" sz="1300" dirty="0"/>
              <a:t>Grau em que os funcionários acreditam que a organização valoriza suas contribuições e se preocupa com o seu bem-estar</a:t>
            </a:r>
          </a:p>
        </p:txBody>
      </p:sp>
      <p:sp>
        <p:nvSpPr>
          <p:cNvPr id="11" name="Título 10"/>
          <p:cNvSpPr>
            <a:spLocks noGrp="1"/>
          </p:cNvSpPr>
          <p:nvPr>
            <p:ph type="ctrTitle" idx="8"/>
          </p:nvPr>
        </p:nvSpPr>
        <p:spPr>
          <a:xfrm>
            <a:off x="7693733" y="4488167"/>
            <a:ext cx="2542000" cy="770400"/>
          </a:xfrm>
        </p:spPr>
        <p:txBody>
          <a:bodyPr>
            <a:noAutofit/>
          </a:bodyPr>
          <a:lstStyle/>
          <a:p>
            <a:r>
              <a:rPr lang="pt-BR" sz="2000" dirty="0" smtClean="0"/>
              <a:t>Engajamento do funcionário</a:t>
            </a:r>
            <a:endParaRPr lang="pt-BR" sz="2000" dirty="0"/>
          </a:p>
        </p:txBody>
      </p:sp>
      <p:sp>
        <p:nvSpPr>
          <p:cNvPr id="12" name="Subtítulo 11"/>
          <p:cNvSpPr>
            <a:spLocks noGrp="1"/>
          </p:cNvSpPr>
          <p:nvPr>
            <p:ph type="subTitle" idx="9"/>
          </p:nvPr>
        </p:nvSpPr>
        <p:spPr>
          <a:xfrm>
            <a:off x="7693733" y="5236513"/>
            <a:ext cx="2652400" cy="490400"/>
          </a:xfrm>
          <a:noFill/>
          <a:ln>
            <a:noFill/>
          </a:ln>
        </p:spPr>
        <p:txBody>
          <a:bodyPr spcFirstLastPara="1" wrap="square" lIns="91425" tIns="91425" rIns="91425" bIns="91425" anchor="t" anchorCtr="0">
            <a:noAutofit/>
          </a:bodyPr>
          <a:lstStyle/>
          <a:p>
            <a:pPr marL="0"/>
            <a:r>
              <a:rPr lang="pt-BR" sz="1300" dirty="0"/>
              <a:t>Envolvimento, satisfação e entusiasmo de um funcionário com o trabalho que </a:t>
            </a:r>
            <a:r>
              <a:rPr lang="pt-BR" sz="1300" dirty="0" smtClean="0"/>
              <a:t>exerce</a:t>
            </a:r>
            <a:endParaRPr lang="pt-BR" sz="1300" dirty="0"/>
          </a:p>
        </p:txBody>
      </p:sp>
      <p:sp>
        <p:nvSpPr>
          <p:cNvPr id="3" name="Título 2"/>
          <p:cNvSpPr>
            <a:spLocks noGrp="1"/>
          </p:cNvSpPr>
          <p:nvPr>
            <p:ph type="title" idx="15"/>
          </p:nvPr>
        </p:nvSpPr>
        <p:spPr/>
        <p:txBody>
          <a:bodyPr>
            <a:normAutofit fontScale="90000"/>
          </a:bodyPr>
          <a:lstStyle/>
          <a:p>
            <a:r>
              <a:rPr lang="pt-BR" dirty="0" smtClean="0"/>
              <a:t>Algumas definições importantes:</a:t>
            </a:r>
            <a:endParaRPr lang="pt-BR" dirty="0"/>
          </a:p>
        </p:txBody>
      </p:sp>
    </p:spTree>
    <p:extLst>
      <p:ext uri="{BB962C8B-B14F-4D97-AF65-F5344CB8AC3E}">
        <p14:creationId xmlns:p14="http://schemas.microsoft.com/office/powerpoint/2010/main" val="3753650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07245" y="4568382"/>
            <a:ext cx="8071073" cy="1195600"/>
          </a:xfrm>
        </p:spPr>
        <p:txBody>
          <a:bodyPr>
            <a:normAutofit/>
          </a:bodyPr>
          <a:lstStyle/>
          <a:p>
            <a:r>
              <a:rPr lang="pt-BR" sz="4800" dirty="0" smtClean="0"/>
              <a:t>Satisfação no trabalho</a:t>
            </a:r>
            <a:endParaRPr lang="pt-BR" sz="4800" dirty="0"/>
          </a:p>
        </p:txBody>
      </p:sp>
      <p:sp>
        <p:nvSpPr>
          <p:cNvPr id="2" name="Espaço Reservado para Texto 1"/>
          <p:cNvSpPr>
            <a:spLocks noGrp="1"/>
          </p:cNvSpPr>
          <p:nvPr>
            <p:ph type="subTitle" idx="1"/>
          </p:nvPr>
        </p:nvSpPr>
        <p:spPr>
          <a:xfrm>
            <a:off x="3550092" y="1943358"/>
            <a:ext cx="4864701" cy="1646800"/>
          </a:xfrm>
        </p:spPr>
        <p:txBody>
          <a:bodyPr>
            <a:noAutofit/>
          </a:bodyPr>
          <a:lstStyle/>
          <a:p>
            <a:pPr marL="186262" indent="0">
              <a:buNone/>
            </a:pPr>
            <a:r>
              <a:rPr lang="pt-BR" sz="2400" dirty="0" smtClean="0"/>
              <a:t>Um sentimento positivo resultante de uma avaliação das características do trabalho</a:t>
            </a:r>
            <a:endParaRPr lang="pt-BR" sz="2400" dirty="0"/>
          </a:p>
        </p:txBody>
      </p:sp>
    </p:spTree>
    <p:extLst>
      <p:ext uri="{BB962C8B-B14F-4D97-AF65-F5344CB8AC3E}">
        <p14:creationId xmlns:p14="http://schemas.microsoft.com/office/powerpoint/2010/main" val="1332237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31819" y="2173513"/>
            <a:ext cx="2542000" cy="770400"/>
          </a:xfrm>
        </p:spPr>
        <p:txBody>
          <a:bodyPr>
            <a:normAutofit fontScale="90000"/>
          </a:bodyPr>
          <a:lstStyle/>
          <a:p>
            <a:r>
              <a:rPr lang="pt-BR" dirty="0" smtClean="0"/>
              <a:t>Remuneração</a:t>
            </a:r>
            <a:endParaRPr lang="pt-BR" dirty="0"/>
          </a:p>
        </p:txBody>
      </p:sp>
      <p:sp>
        <p:nvSpPr>
          <p:cNvPr id="4" name="Título 3"/>
          <p:cNvSpPr>
            <a:spLocks noGrp="1"/>
          </p:cNvSpPr>
          <p:nvPr>
            <p:ph type="ctrTitle" idx="2"/>
          </p:nvPr>
        </p:nvSpPr>
        <p:spPr>
          <a:xfrm>
            <a:off x="4872765" y="2169013"/>
            <a:ext cx="2641275" cy="770400"/>
          </a:xfrm>
        </p:spPr>
        <p:txBody>
          <a:bodyPr>
            <a:normAutofit fontScale="90000"/>
          </a:bodyPr>
          <a:lstStyle/>
          <a:p>
            <a:r>
              <a:rPr lang="pt-BR" dirty="0" smtClean="0"/>
              <a:t>Condições físicas do local</a:t>
            </a:r>
            <a:endParaRPr lang="pt-BR" dirty="0"/>
          </a:p>
        </p:txBody>
      </p:sp>
      <p:sp>
        <p:nvSpPr>
          <p:cNvPr id="6" name="Título 5"/>
          <p:cNvSpPr>
            <a:spLocks noGrp="1"/>
          </p:cNvSpPr>
          <p:nvPr>
            <p:ph type="ctrTitle" idx="4"/>
          </p:nvPr>
        </p:nvSpPr>
        <p:spPr>
          <a:xfrm>
            <a:off x="7813003" y="2169013"/>
            <a:ext cx="2542000" cy="770400"/>
          </a:xfrm>
        </p:spPr>
        <p:txBody>
          <a:bodyPr/>
          <a:lstStyle/>
          <a:p>
            <a:r>
              <a:rPr lang="pt-BR" dirty="0" smtClean="0"/>
              <a:t>Colegas</a:t>
            </a:r>
            <a:endParaRPr lang="pt-BR" dirty="0"/>
          </a:p>
        </p:txBody>
      </p:sp>
      <p:sp>
        <p:nvSpPr>
          <p:cNvPr id="8" name="Título 7"/>
          <p:cNvSpPr>
            <a:spLocks noGrp="1"/>
          </p:cNvSpPr>
          <p:nvPr>
            <p:ph type="ctrTitle" idx="6"/>
          </p:nvPr>
        </p:nvSpPr>
        <p:spPr>
          <a:xfrm>
            <a:off x="2031819" y="4411013"/>
            <a:ext cx="2542000" cy="770400"/>
          </a:xfrm>
        </p:spPr>
        <p:txBody>
          <a:bodyPr/>
          <a:lstStyle/>
          <a:p>
            <a:r>
              <a:rPr lang="pt-BR" dirty="0" smtClean="0"/>
              <a:t>Flexibilidade</a:t>
            </a:r>
            <a:endParaRPr lang="pt-BR" dirty="0"/>
          </a:p>
        </p:txBody>
      </p:sp>
      <p:sp>
        <p:nvSpPr>
          <p:cNvPr id="10" name="Título 9"/>
          <p:cNvSpPr>
            <a:spLocks noGrp="1"/>
          </p:cNvSpPr>
          <p:nvPr>
            <p:ph type="ctrTitle" idx="8"/>
          </p:nvPr>
        </p:nvSpPr>
        <p:spPr>
          <a:xfrm>
            <a:off x="4922403" y="4406479"/>
            <a:ext cx="2542000" cy="770400"/>
          </a:xfrm>
        </p:spPr>
        <p:txBody>
          <a:bodyPr>
            <a:normAutofit fontScale="90000"/>
          </a:bodyPr>
          <a:lstStyle/>
          <a:p>
            <a:r>
              <a:rPr lang="pt-BR" dirty="0" smtClean="0"/>
              <a:t>Plano e aposentadoria</a:t>
            </a:r>
            <a:endParaRPr lang="pt-BR" dirty="0"/>
          </a:p>
        </p:txBody>
      </p:sp>
      <p:sp>
        <p:nvSpPr>
          <p:cNvPr id="12" name="Título 11"/>
          <p:cNvSpPr>
            <a:spLocks noGrp="1"/>
          </p:cNvSpPr>
          <p:nvPr>
            <p:ph type="ctrTitle" idx="13"/>
          </p:nvPr>
        </p:nvSpPr>
        <p:spPr>
          <a:xfrm>
            <a:off x="7813003" y="4406513"/>
            <a:ext cx="2542000" cy="770400"/>
          </a:xfrm>
        </p:spPr>
        <p:txBody>
          <a:bodyPr>
            <a:normAutofit fontScale="90000"/>
          </a:bodyPr>
          <a:lstStyle/>
          <a:p>
            <a:r>
              <a:rPr lang="pt-BR" dirty="0" smtClean="0"/>
              <a:t>Personalidade</a:t>
            </a:r>
            <a:br>
              <a:rPr lang="pt-BR" dirty="0" smtClean="0"/>
            </a:br>
            <a:r>
              <a:rPr lang="pt-BR" dirty="0" smtClean="0"/>
              <a:t>Demografia</a:t>
            </a:r>
            <a:endParaRPr lang="pt-BR" dirty="0"/>
          </a:p>
        </p:txBody>
      </p:sp>
      <p:sp>
        <p:nvSpPr>
          <p:cNvPr id="14" name="Título 13"/>
          <p:cNvSpPr>
            <a:spLocks noGrp="1"/>
          </p:cNvSpPr>
          <p:nvPr>
            <p:ph type="title" idx="15"/>
          </p:nvPr>
        </p:nvSpPr>
        <p:spPr/>
        <p:txBody>
          <a:bodyPr>
            <a:normAutofit fontScale="90000"/>
          </a:bodyPr>
          <a:lstStyle/>
          <a:p>
            <a:r>
              <a:rPr lang="pt-BR" dirty="0" smtClean="0"/>
              <a:t>O que gera satisfação no trabalho?</a:t>
            </a:r>
            <a:endParaRPr lang="pt-BR" dirty="0"/>
          </a:p>
        </p:txBody>
      </p:sp>
      <p:sp>
        <p:nvSpPr>
          <p:cNvPr id="15" name="Título 1"/>
          <p:cNvSpPr txBox="1">
            <a:spLocks/>
          </p:cNvSpPr>
          <p:nvPr/>
        </p:nvSpPr>
        <p:spPr>
          <a:xfrm>
            <a:off x="2031819" y="3285462"/>
            <a:ext cx="2542000" cy="770400"/>
          </a:xfrm>
          <a:prstGeom prst="rect">
            <a:avLst/>
          </a:prstGeom>
          <a:noFill/>
          <a:ln>
            <a:noFill/>
          </a:ln>
        </p:spPr>
        <p:txBody>
          <a:bodyPr spcFirstLastPara="1" wrap="square" lIns="91425" tIns="91425" rIns="91425" bIns="91425" anchor="b" anchorCtr="0">
            <a:normAutofit fontScale="9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accent1"/>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9pPr>
          </a:lstStyle>
          <a:p>
            <a:r>
              <a:rPr lang="pt-BR" kern="0" dirty="0" smtClean="0">
                <a:solidFill>
                  <a:srgbClr val="92D050"/>
                </a:solidFill>
              </a:rPr>
              <a:t>Trabalho em si</a:t>
            </a:r>
            <a:endParaRPr lang="pt-BR" kern="0" dirty="0">
              <a:solidFill>
                <a:srgbClr val="92D050"/>
              </a:solidFill>
            </a:endParaRPr>
          </a:p>
        </p:txBody>
      </p:sp>
      <p:sp>
        <p:nvSpPr>
          <p:cNvPr id="16" name="Título 3"/>
          <p:cNvSpPr txBox="1">
            <a:spLocks/>
          </p:cNvSpPr>
          <p:nvPr/>
        </p:nvSpPr>
        <p:spPr>
          <a:xfrm>
            <a:off x="4922403" y="3280928"/>
            <a:ext cx="2542000" cy="7704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accent4"/>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9pPr>
          </a:lstStyle>
          <a:p>
            <a:r>
              <a:rPr lang="pt-BR" kern="0" dirty="0" smtClean="0">
                <a:solidFill>
                  <a:schemeClr val="accent1">
                    <a:lumMod val="60000"/>
                    <a:lumOff val="40000"/>
                  </a:schemeClr>
                </a:solidFill>
              </a:rPr>
              <a:t>Promoção</a:t>
            </a:r>
            <a:endParaRPr lang="pt-BR" kern="0" dirty="0">
              <a:solidFill>
                <a:schemeClr val="accent1">
                  <a:lumMod val="60000"/>
                  <a:lumOff val="40000"/>
                </a:schemeClr>
              </a:solidFill>
            </a:endParaRPr>
          </a:p>
        </p:txBody>
      </p:sp>
      <p:sp>
        <p:nvSpPr>
          <p:cNvPr id="17" name="Título 5"/>
          <p:cNvSpPr txBox="1">
            <a:spLocks/>
          </p:cNvSpPr>
          <p:nvPr/>
        </p:nvSpPr>
        <p:spPr>
          <a:xfrm>
            <a:off x="7813003" y="3280962"/>
            <a:ext cx="2542000" cy="7704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accent3"/>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9pPr>
          </a:lstStyle>
          <a:p>
            <a:r>
              <a:rPr lang="pt-BR" kern="0" dirty="0" smtClean="0">
                <a:solidFill>
                  <a:schemeClr val="accent6">
                    <a:lumMod val="75000"/>
                  </a:schemeClr>
                </a:solidFill>
              </a:rPr>
              <a:t>Supervisão</a:t>
            </a:r>
            <a:endParaRPr lang="pt-BR" kern="0" dirty="0">
              <a:solidFill>
                <a:schemeClr val="accent6">
                  <a:lumMod val="75000"/>
                </a:schemeClr>
              </a:solidFill>
            </a:endParaRPr>
          </a:p>
        </p:txBody>
      </p:sp>
    </p:spTree>
    <p:extLst>
      <p:ext uri="{BB962C8B-B14F-4D97-AF65-F5344CB8AC3E}">
        <p14:creationId xmlns:p14="http://schemas.microsoft.com/office/powerpoint/2010/main" val="24813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P spid="12" grpId="0"/>
      <p:bldP spid="15"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txBox="1">
            <a:spLocks/>
          </p:cNvSpPr>
          <p:nvPr/>
        </p:nvSpPr>
        <p:spPr>
          <a:xfrm>
            <a:off x="880300" y="510233"/>
            <a:ext cx="10351600" cy="7636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pt-BR" dirty="0"/>
              <a:t>Reações à insatisfação o trabalho:</a:t>
            </a:r>
          </a:p>
        </p:txBody>
      </p:sp>
      <p:pic>
        <p:nvPicPr>
          <p:cNvPr id="2" name="Imagem 1"/>
          <p:cNvPicPr>
            <a:picLocks noChangeAspect="1"/>
          </p:cNvPicPr>
          <p:nvPr/>
        </p:nvPicPr>
        <p:blipFill>
          <a:blip r:embed="rId2"/>
          <a:stretch>
            <a:fillRect/>
          </a:stretch>
        </p:blipFill>
        <p:spPr>
          <a:xfrm>
            <a:off x="880300" y="1732798"/>
            <a:ext cx="4764063" cy="3395794"/>
          </a:xfrm>
          <a:prstGeom prst="rect">
            <a:avLst/>
          </a:prstGeom>
        </p:spPr>
      </p:pic>
      <p:sp>
        <p:nvSpPr>
          <p:cNvPr id="5" name="CaixaDeTexto 4"/>
          <p:cNvSpPr txBox="1"/>
          <p:nvPr/>
        </p:nvSpPr>
        <p:spPr>
          <a:xfrm>
            <a:off x="6056100" y="2531386"/>
            <a:ext cx="5258849" cy="403187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pt-BR" b="1" dirty="0" smtClean="0">
                <a:solidFill>
                  <a:schemeClr val="bg2"/>
                </a:solidFill>
              </a:rPr>
              <a:t>Saída: </a:t>
            </a:r>
            <a:r>
              <a:rPr lang="pt-BR" dirty="0" smtClean="0">
                <a:solidFill>
                  <a:schemeClr val="bg2"/>
                </a:solidFill>
              </a:rPr>
              <a:t>Resposta à insatisfação expressa pelo abando da organização</a:t>
            </a:r>
          </a:p>
          <a:p>
            <a:pPr marL="285750" indent="-285750">
              <a:spcAft>
                <a:spcPts val="1200"/>
              </a:spcAft>
              <a:buFont typeface="Arial" panose="020B0604020202020204" pitchFamily="34" charset="0"/>
              <a:buChar char="•"/>
            </a:pPr>
            <a:r>
              <a:rPr lang="pt-BR" b="1" dirty="0" smtClean="0">
                <a:solidFill>
                  <a:schemeClr val="bg2"/>
                </a:solidFill>
              </a:rPr>
              <a:t>Voz: </a:t>
            </a:r>
            <a:r>
              <a:rPr lang="pt-BR" dirty="0" smtClean="0">
                <a:solidFill>
                  <a:schemeClr val="bg2"/>
                </a:solidFill>
              </a:rPr>
              <a:t>Resposta à insatisfação expressa por meio de tentativas ativas e construtivas de melhorar as condições de trabalho</a:t>
            </a:r>
          </a:p>
          <a:p>
            <a:pPr marL="285750" indent="-285750">
              <a:spcAft>
                <a:spcPts val="1200"/>
              </a:spcAft>
              <a:buFont typeface="Arial" panose="020B0604020202020204" pitchFamily="34" charset="0"/>
              <a:buChar char="•"/>
            </a:pPr>
            <a:r>
              <a:rPr lang="pt-BR" b="1" dirty="0" smtClean="0">
                <a:solidFill>
                  <a:schemeClr val="bg2"/>
                </a:solidFill>
              </a:rPr>
              <a:t>Lealdade: </a:t>
            </a:r>
            <a:r>
              <a:rPr lang="pt-BR" dirty="0" smtClean="0">
                <a:solidFill>
                  <a:schemeClr val="bg2"/>
                </a:solidFill>
              </a:rPr>
              <a:t>Resposta à insatisfação  expressa na espera passiva de melhoria nas condições de trabalho</a:t>
            </a:r>
          </a:p>
          <a:p>
            <a:pPr marL="285750" indent="-285750">
              <a:spcAft>
                <a:spcPts val="1200"/>
              </a:spcAft>
              <a:buFont typeface="Arial" panose="020B0604020202020204" pitchFamily="34" charset="0"/>
              <a:buChar char="•"/>
            </a:pPr>
            <a:r>
              <a:rPr lang="pt-BR" b="1" dirty="0" smtClean="0">
                <a:solidFill>
                  <a:schemeClr val="bg2"/>
                </a:solidFill>
              </a:rPr>
              <a:t>Negligência: </a:t>
            </a:r>
            <a:r>
              <a:rPr lang="pt-BR" dirty="0" smtClean="0">
                <a:solidFill>
                  <a:schemeClr val="bg2"/>
                </a:solidFill>
              </a:rPr>
              <a:t>Resposta à insatisfação expressa por deixar degradar o ambiente de trabalho.</a:t>
            </a:r>
          </a:p>
          <a:p>
            <a:endParaRPr lang="pt-BR" dirty="0"/>
          </a:p>
        </p:txBody>
      </p:sp>
    </p:spTree>
    <p:extLst>
      <p:ext uri="{BB962C8B-B14F-4D97-AF65-F5344CB8AC3E}">
        <p14:creationId xmlns:p14="http://schemas.microsoft.com/office/powerpoint/2010/main" val="3456724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31819" y="2173513"/>
            <a:ext cx="2542000" cy="770400"/>
          </a:xfrm>
        </p:spPr>
        <p:txBody>
          <a:bodyPr>
            <a:normAutofit/>
          </a:bodyPr>
          <a:lstStyle/>
          <a:p>
            <a:r>
              <a:rPr lang="pt-BR" dirty="0" smtClean="0"/>
              <a:t>Desempenho</a:t>
            </a:r>
            <a:endParaRPr lang="pt-BR" dirty="0"/>
          </a:p>
        </p:txBody>
      </p:sp>
      <p:sp>
        <p:nvSpPr>
          <p:cNvPr id="4" name="Título 3"/>
          <p:cNvSpPr>
            <a:spLocks noGrp="1"/>
          </p:cNvSpPr>
          <p:nvPr>
            <p:ph type="ctrTitle" idx="2"/>
          </p:nvPr>
        </p:nvSpPr>
        <p:spPr>
          <a:xfrm>
            <a:off x="4872765" y="2169013"/>
            <a:ext cx="2641275" cy="770400"/>
          </a:xfrm>
        </p:spPr>
        <p:txBody>
          <a:bodyPr>
            <a:normAutofit fontScale="90000"/>
          </a:bodyPr>
          <a:lstStyle/>
          <a:p>
            <a:r>
              <a:rPr lang="pt-BR" dirty="0" smtClean="0"/>
              <a:t>Cidadania organizacional</a:t>
            </a:r>
            <a:endParaRPr lang="pt-BR" dirty="0"/>
          </a:p>
        </p:txBody>
      </p:sp>
      <p:sp>
        <p:nvSpPr>
          <p:cNvPr id="6" name="Título 5"/>
          <p:cNvSpPr>
            <a:spLocks noGrp="1"/>
          </p:cNvSpPr>
          <p:nvPr>
            <p:ph type="ctrTitle" idx="4"/>
          </p:nvPr>
        </p:nvSpPr>
        <p:spPr>
          <a:xfrm>
            <a:off x="7813003" y="2169013"/>
            <a:ext cx="2542000" cy="770400"/>
          </a:xfrm>
        </p:spPr>
        <p:txBody>
          <a:bodyPr>
            <a:normAutofit fontScale="90000"/>
          </a:bodyPr>
          <a:lstStyle/>
          <a:p>
            <a:r>
              <a:rPr lang="pt-BR" dirty="0" smtClean="0"/>
              <a:t>Satisfação dos clientes</a:t>
            </a:r>
            <a:endParaRPr lang="pt-BR" dirty="0"/>
          </a:p>
        </p:txBody>
      </p:sp>
      <p:sp>
        <p:nvSpPr>
          <p:cNvPr id="14" name="Título 13"/>
          <p:cNvSpPr>
            <a:spLocks noGrp="1"/>
          </p:cNvSpPr>
          <p:nvPr>
            <p:ph type="title" idx="15"/>
          </p:nvPr>
        </p:nvSpPr>
        <p:spPr/>
        <p:txBody>
          <a:bodyPr>
            <a:normAutofit fontScale="90000"/>
          </a:bodyPr>
          <a:lstStyle/>
          <a:p>
            <a:r>
              <a:rPr lang="pt-BR" dirty="0" smtClean="0"/>
              <a:t>Reações à satisfação no trabalho?</a:t>
            </a:r>
            <a:endParaRPr lang="pt-BR" dirty="0"/>
          </a:p>
        </p:txBody>
      </p:sp>
      <p:sp>
        <p:nvSpPr>
          <p:cNvPr id="15" name="Título 1"/>
          <p:cNvSpPr txBox="1">
            <a:spLocks/>
          </p:cNvSpPr>
          <p:nvPr/>
        </p:nvSpPr>
        <p:spPr>
          <a:xfrm>
            <a:off x="2031819" y="3285462"/>
            <a:ext cx="2542000" cy="7704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accent1"/>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9pPr>
          </a:lstStyle>
          <a:p>
            <a:r>
              <a:rPr lang="pt-BR" kern="0" dirty="0">
                <a:solidFill>
                  <a:srgbClr val="92D050"/>
                </a:solidFill>
              </a:rPr>
              <a:t>A</a:t>
            </a:r>
            <a:r>
              <a:rPr lang="pt-BR" kern="0" dirty="0" smtClean="0">
                <a:solidFill>
                  <a:srgbClr val="92D050"/>
                </a:solidFill>
              </a:rPr>
              <a:t>bsenteísmo</a:t>
            </a:r>
            <a:endParaRPr lang="pt-BR" kern="0" dirty="0">
              <a:solidFill>
                <a:srgbClr val="92D050"/>
              </a:solidFill>
            </a:endParaRPr>
          </a:p>
        </p:txBody>
      </p:sp>
      <p:sp>
        <p:nvSpPr>
          <p:cNvPr id="16" name="Título 3"/>
          <p:cNvSpPr txBox="1">
            <a:spLocks/>
          </p:cNvSpPr>
          <p:nvPr/>
        </p:nvSpPr>
        <p:spPr>
          <a:xfrm>
            <a:off x="4922403" y="3280928"/>
            <a:ext cx="2542000" cy="7704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accent4"/>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9pPr>
          </a:lstStyle>
          <a:p>
            <a:r>
              <a:rPr lang="pt-BR" kern="0" dirty="0" smtClean="0">
                <a:solidFill>
                  <a:schemeClr val="accent1">
                    <a:lumMod val="60000"/>
                    <a:lumOff val="40000"/>
                  </a:schemeClr>
                </a:solidFill>
              </a:rPr>
              <a:t>Rotatividade</a:t>
            </a:r>
            <a:endParaRPr lang="pt-BR" kern="0" dirty="0">
              <a:solidFill>
                <a:schemeClr val="accent1">
                  <a:lumMod val="60000"/>
                  <a:lumOff val="40000"/>
                </a:schemeClr>
              </a:solidFill>
            </a:endParaRPr>
          </a:p>
        </p:txBody>
      </p:sp>
      <p:sp>
        <p:nvSpPr>
          <p:cNvPr id="17" name="Título 5"/>
          <p:cNvSpPr txBox="1">
            <a:spLocks/>
          </p:cNvSpPr>
          <p:nvPr/>
        </p:nvSpPr>
        <p:spPr>
          <a:xfrm>
            <a:off x="7813003" y="3280962"/>
            <a:ext cx="2542000" cy="770400"/>
          </a:xfrm>
          <a:prstGeom prst="rect">
            <a:avLst/>
          </a:prstGeom>
          <a:noFill/>
          <a:ln>
            <a:noFill/>
          </a:ln>
        </p:spPr>
        <p:txBody>
          <a:bodyPr spcFirstLastPara="1" wrap="square" lIns="91425" tIns="91425" rIns="91425" bIns="91425" anchor="b" anchorCtr="0">
            <a:normAutofit fontScale="77500" lnSpcReduction="2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accent3"/>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2200"/>
              <a:buFont typeface="Gaegu"/>
              <a:buNone/>
              <a:defRPr sz="2933" b="1" i="0" u="none" strike="noStrike" cap="none">
                <a:solidFill>
                  <a:schemeClr val="dk2"/>
                </a:solidFill>
                <a:latin typeface="Gaegu"/>
                <a:ea typeface="Gaegu"/>
                <a:cs typeface="Gaegu"/>
                <a:sym typeface="Gaegu"/>
              </a:defRPr>
            </a:lvl9pPr>
          </a:lstStyle>
          <a:p>
            <a:r>
              <a:rPr lang="pt-BR" kern="0" dirty="0" smtClean="0">
                <a:solidFill>
                  <a:schemeClr val="accent6">
                    <a:lumMod val="75000"/>
                  </a:schemeClr>
                </a:solidFill>
              </a:rPr>
              <a:t>Desvios de conduta</a:t>
            </a:r>
            <a:endParaRPr lang="pt-BR" kern="0" dirty="0">
              <a:solidFill>
                <a:schemeClr val="accent6">
                  <a:lumMod val="75000"/>
                </a:schemeClr>
              </a:solidFill>
            </a:endParaRPr>
          </a:p>
        </p:txBody>
      </p:sp>
    </p:spTree>
    <p:extLst>
      <p:ext uri="{BB962C8B-B14F-4D97-AF65-F5344CB8AC3E}">
        <p14:creationId xmlns:p14="http://schemas.microsoft.com/office/powerpoint/2010/main" val="36409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4: Emoções e Sentimentos</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2 – O indivíduo</a:t>
            </a:r>
            <a:endParaRPr lang="pt-B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20803428">
            <a:off x="473864" y="2151029"/>
            <a:ext cx="5359086" cy="301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849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smtClean="0"/>
              <a:t>O mito da racionalidade</a:t>
            </a:r>
            <a:endParaRPr lang="pt-BR" dirty="0"/>
          </a:p>
        </p:txBody>
      </p:sp>
      <p:sp>
        <p:nvSpPr>
          <p:cNvPr id="6" name="Espaço Reservado para Texto 5"/>
          <p:cNvSpPr>
            <a:spLocks noGrp="1"/>
          </p:cNvSpPr>
          <p:nvPr>
            <p:ph type="body" idx="1"/>
          </p:nvPr>
        </p:nvSpPr>
        <p:spPr/>
        <p:txBody>
          <a:bodyPr>
            <a:normAutofit/>
          </a:bodyPr>
          <a:lstStyle/>
          <a:p>
            <a:r>
              <a:rPr lang="pt-BR" sz="2000" dirty="0" smtClean="0"/>
              <a:t>A norma no mundo do trabalho era a de reprimir e abafar as emoções. Uma organização bem administrada não permitia que um empregado expressasse frustração, medo, raiva, amor, ódio, alegria, pesar ou sentimentos semelhantes considerados a antítese da racionalidade. </a:t>
            </a:r>
          </a:p>
          <a:p>
            <a:r>
              <a:rPr lang="pt-BR" sz="2000" dirty="0" smtClean="0"/>
              <a:t>No entanto, é impossível não haver emoções no ambiente de trabalho e elas tem seu papel.</a:t>
            </a:r>
            <a:endParaRPr lang="pt-BR" sz="2000" dirty="0"/>
          </a:p>
        </p:txBody>
      </p:sp>
    </p:spTree>
    <p:extLst>
      <p:ext uri="{BB962C8B-B14F-4D97-AF65-F5344CB8AC3E}">
        <p14:creationId xmlns:p14="http://schemas.microsoft.com/office/powerpoint/2010/main" val="1066391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415878"/>
          </a:xfrm>
        </p:spPr>
        <p:txBody>
          <a:bodyPr>
            <a:normAutofit/>
          </a:bodyPr>
          <a:lstStyle/>
          <a:p>
            <a:pPr lvl="1" algn="l">
              <a:buClr>
                <a:schemeClr val="dk2"/>
              </a:buClr>
              <a:buSzPts val="3200"/>
            </a:pPr>
            <a:r>
              <a:rPr lang="pt-BR" dirty="0">
                <a:solidFill>
                  <a:schemeClr val="bg2"/>
                </a:solidFill>
              </a:rPr>
              <a:t>Capítulo 1: O que é Comportamento </a:t>
            </a:r>
            <a:r>
              <a:rPr lang="pt-BR" dirty="0" smtClean="0">
                <a:solidFill>
                  <a:schemeClr val="bg2"/>
                </a:solidFill>
              </a:rPr>
              <a:t>organizacional?</a:t>
            </a:r>
            <a:r>
              <a:rPr lang="pt-BR" dirty="0"/>
              <a:t/>
            </a:r>
            <a:br>
              <a:rPr lang="pt-BR" dirty="0"/>
            </a:b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Introdução</a:t>
            </a:r>
            <a:endParaRPr lang="pt-BR" dirty="0"/>
          </a:p>
        </p:txBody>
      </p:sp>
      <p:pic>
        <p:nvPicPr>
          <p:cNvPr id="6146" name="Picture 2" descr="Pin on Ps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140023"/>
            <a:ext cx="4697779" cy="544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572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5"/>
          <p:cNvSpPr>
            <a:spLocks noGrp="1"/>
          </p:cNvSpPr>
          <p:nvPr>
            <p:ph type="subTitle" idx="1"/>
          </p:nvPr>
        </p:nvSpPr>
        <p:spPr>
          <a:xfrm flipH="1">
            <a:off x="146153" y="3970997"/>
            <a:ext cx="3746899" cy="1807627"/>
          </a:xfrm>
          <a:noFill/>
          <a:ln>
            <a:noFill/>
          </a:ln>
        </p:spPr>
        <p:txBody>
          <a:bodyPr spcFirstLastPara="1" wrap="square" lIns="91425" tIns="91425" rIns="91425" bIns="91425" anchor="ctr" anchorCtr="0">
            <a:noAutofit/>
          </a:bodyPr>
          <a:lstStyle/>
          <a:p>
            <a:pPr marL="0">
              <a:buClr>
                <a:schemeClr val="dk2"/>
              </a:buClr>
              <a:buSzPts val="5500"/>
              <a:buFont typeface="Gaegu"/>
            </a:pPr>
            <a:r>
              <a:rPr lang="pt-BR" sz="2000" b="1" dirty="0" smtClean="0">
                <a:latin typeface="Gaegu"/>
                <a:ea typeface="Gaegu"/>
                <a:cs typeface="Gaegu"/>
                <a:sym typeface="Gaegu"/>
              </a:rPr>
              <a:t>Termo genérico que abrange grande número das sensações experimentada pelas pessoas</a:t>
            </a:r>
            <a:endParaRPr lang="pt-BR" sz="2000" b="1" dirty="0">
              <a:latin typeface="Gaegu"/>
              <a:ea typeface="Gaegu"/>
              <a:cs typeface="Gaegu"/>
              <a:sym typeface="Gaegu"/>
            </a:endParaRPr>
          </a:p>
        </p:txBody>
      </p:sp>
      <p:sp>
        <p:nvSpPr>
          <p:cNvPr id="8" name="Subtítulo 7"/>
          <p:cNvSpPr>
            <a:spLocks noGrp="1"/>
          </p:cNvSpPr>
          <p:nvPr>
            <p:ph type="subTitle" idx="4"/>
          </p:nvPr>
        </p:nvSpPr>
        <p:spPr>
          <a:xfrm flipH="1">
            <a:off x="3830981" y="3970997"/>
            <a:ext cx="3435803" cy="1950166"/>
          </a:xfrm>
          <a:noFill/>
          <a:ln>
            <a:noFill/>
          </a:ln>
        </p:spPr>
        <p:txBody>
          <a:bodyPr spcFirstLastPara="1" wrap="square" lIns="91425" tIns="91425" rIns="91425" bIns="91425" anchor="ctr" anchorCtr="0">
            <a:noAutofit/>
          </a:bodyPr>
          <a:lstStyle/>
          <a:p>
            <a:pPr marL="0">
              <a:buClr>
                <a:schemeClr val="dk2"/>
              </a:buClr>
              <a:buSzPts val="5500"/>
              <a:buFont typeface="Gaegu"/>
            </a:pPr>
            <a:r>
              <a:rPr lang="pt-BR" sz="2000" b="1" dirty="0" smtClean="0">
                <a:latin typeface="Gaegu"/>
                <a:ea typeface="Gaegu"/>
                <a:cs typeface="Gaegu"/>
              </a:rPr>
              <a:t>Expressões afetivas intensas dirigidas a alguém ou a alguma coisa.</a:t>
            </a:r>
            <a:endParaRPr lang="pt-BR" sz="2000" b="1" dirty="0">
              <a:latin typeface="Gaegu"/>
              <a:ea typeface="Gaegu"/>
              <a:cs typeface="Gaegu"/>
            </a:endParaRPr>
          </a:p>
        </p:txBody>
      </p:sp>
      <p:sp>
        <p:nvSpPr>
          <p:cNvPr id="12" name="Título 11"/>
          <p:cNvSpPr>
            <a:spLocks noGrp="1"/>
          </p:cNvSpPr>
          <p:nvPr>
            <p:ph type="ctrTitle" idx="5"/>
          </p:nvPr>
        </p:nvSpPr>
        <p:spPr>
          <a:xfrm flipH="1">
            <a:off x="8080440" y="3257210"/>
            <a:ext cx="2871172" cy="892320"/>
          </a:xfrm>
          <a:noFill/>
          <a:ln>
            <a:noFill/>
          </a:ln>
        </p:spPr>
        <p:txBody>
          <a:bodyPr spcFirstLastPara="1" wrap="square" lIns="91425" tIns="91425" rIns="91425" bIns="91425" anchor="ctr" anchorCtr="0">
            <a:noAutofit/>
          </a:bodyPr>
          <a:lstStyle/>
          <a:p>
            <a:pPr>
              <a:buSzPts val="3600"/>
            </a:pPr>
            <a:r>
              <a:rPr lang="pt-BR" sz="2400" dirty="0" smtClean="0">
                <a:solidFill>
                  <a:schemeClr val="accent2">
                    <a:lumMod val="75000"/>
                  </a:schemeClr>
                </a:solidFill>
              </a:rPr>
              <a:t>Sentimentos</a:t>
            </a:r>
            <a:endParaRPr lang="pt-BR" sz="2400" dirty="0">
              <a:solidFill>
                <a:schemeClr val="accent2">
                  <a:lumMod val="75000"/>
                </a:schemeClr>
              </a:solidFill>
            </a:endParaRPr>
          </a:p>
        </p:txBody>
      </p:sp>
      <p:sp>
        <p:nvSpPr>
          <p:cNvPr id="13" name="Subtítulo 12"/>
          <p:cNvSpPr>
            <a:spLocks noGrp="1"/>
          </p:cNvSpPr>
          <p:nvPr>
            <p:ph type="subTitle" idx="6"/>
          </p:nvPr>
        </p:nvSpPr>
        <p:spPr>
          <a:xfrm flipH="1">
            <a:off x="7577880" y="4190915"/>
            <a:ext cx="3647289" cy="1819153"/>
          </a:xfrm>
          <a:noFill/>
          <a:ln>
            <a:noFill/>
          </a:ln>
        </p:spPr>
        <p:txBody>
          <a:bodyPr spcFirstLastPara="1" wrap="square" lIns="91425" tIns="91425" rIns="91425" bIns="91425" anchor="ctr" anchorCtr="0">
            <a:noAutofit/>
          </a:bodyPr>
          <a:lstStyle/>
          <a:p>
            <a:pPr marL="0">
              <a:buSzPts val="5500"/>
              <a:buFont typeface="Gaegu"/>
            </a:pPr>
            <a:r>
              <a:rPr lang="pt-BR" sz="2000" b="1" dirty="0" smtClean="0">
                <a:latin typeface="Gaegu"/>
                <a:ea typeface="Gaegu"/>
                <a:cs typeface="Gaegu"/>
              </a:rPr>
              <a:t>Estados afetivos menos intensos e mais duráveis do que as emoções e que geralmente não requerem um estímulo contextual para se manifestare</a:t>
            </a:r>
            <a:r>
              <a:rPr lang="pt-BR" sz="2000" b="1" dirty="0">
                <a:latin typeface="Gaegu"/>
                <a:ea typeface="Gaegu"/>
                <a:cs typeface="Gaegu"/>
              </a:rPr>
              <a:t>m</a:t>
            </a:r>
          </a:p>
        </p:txBody>
      </p:sp>
      <p:sp>
        <p:nvSpPr>
          <p:cNvPr id="7" name="Título 6"/>
          <p:cNvSpPr>
            <a:spLocks noGrp="1"/>
          </p:cNvSpPr>
          <p:nvPr>
            <p:ph type="title" idx="7"/>
          </p:nvPr>
        </p:nvSpPr>
        <p:spPr>
          <a:xfrm>
            <a:off x="4456626" y="3318170"/>
            <a:ext cx="2408742" cy="770400"/>
          </a:xfrm>
        </p:spPr>
        <p:txBody>
          <a:bodyPr>
            <a:noAutofit/>
          </a:bodyPr>
          <a:lstStyle/>
          <a:p>
            <a:r>
              <a:rPr lang="pt-BR" sz="2400" dirty="0" smtClean="0">
                <a:solidFill>
                  <a:schemeClr val="accent1">
                    <a:lumMod val="75000"/>
                  </a:schemeClr>
                </a:solidFill>
              </a:rPr>
              <a:t>Emoções</a:t>
            </a:r>
            <a:endParaRPr lang="pt-BR" sz="2400" dirty="0">
              <a:solidFill>
                <a:schemeClr val="accent1">
                  <a:lumMod val="75000"/>
                </a:schemeClr>
              </a:solidFill>
            </a:endParaRPr>
          </a:p>
        </p:txBody>
      </p:sp>
      <p:sp>
        <p:nvSpPr>
          <p:cNvPr id="9" name="Título 8"/>
          <p:cNvSpPr>
            <a:spLocks noGrp="1"/>
          </p:cNvSpPr>
          <p:nvPr>
            <p:ph type="title" idx="8"/>
          </p:nvPr>
        </p:nvSpPr>
        <p:spPr>
          <a:xfrm>
            <a:off x="2000963" y="622570"/>
            <a:ext cx="8684097" cy="770400"/>
          </a:xfrm>
          <a:noFill/>
          <a:ln>
            <a:noFill/>
          </a:ln>
        </p:spPr>
        <p:txBody>
          <a:bodyPr spcFirstLastPara="1" wrap="square" lIns="91425" tIns="91425" rIns="91425" bIns="91425" anchor="t" anchorCtr="0">
            <a:normAutofit fontScale="90000"/>
          </a:bodyPr>
          <a:lstStyle/>
          <a:p>
            <a:pPr algn="l">
              <a:buSzPts val="2800"/>
            </a:pPr>
            <a:r>
              <a:rPr lang="pt-BR" sz="4267" dirty="0" smtClean="0">
                <a:solidFill>
                  <a:schemeClr val="dk2"/>
                </a:solidFill>
              </a:rPr>
              <a:t>Definições</a:t>
            </a:r>
            <a:endParaRPr lang="pt-BR" sz="4267" dirty="0">
              <a:solidFill>
                <a:schemeClr val="dk2"/>
              </a:solidFill>
            </a:endParaRPr>
          </a:p>
        </p:txBody>
      </p:sp>
      <p:sp>
        <p:nvSpPr>
          <p:cNvPr id="15" name="Título 6"/>
          <p:cNvSpPr txBox="1">
            <a:spLocks/>
          </p:cNvSpPr>
          <p:nvPr/>
        </p:nvSpPr>
        <p:spPr>
          <a:xfrm>
            <a:off x="796591" y="3323454"/>
            <a:ext cx="2408742" cy="77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3600"/>
              <a:buFont typeface="Gaegu"/>
              <a:buNone/>
              <a:defRPr sz="4800" b="1" i="0" u="none" strike="noStrike" cap="none">
                <a:solidFill>
                  <a:schemeClr val="accent4"/>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eaLnBrk="1" hangingPunct="1">
              <a:lnSpc>
                <a:spcPct val="100000"/>
              </a:lnSpc>
              <a:spcBef>
                <a:spcPts val="0"/>
              </a:spcBef>
              <a:spcAft>
                <a:spcPts val="0"/>
              </a:spcAft>
              <a:buClr>
                <a:schemeClr val="dk2"/>
              </a:buClr>
              <a:buSzPts val="36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pt-BR" sz="2400" kern="0" dirty="0" smtClean="0"/>
              <a:t>Afeto</a:t>
            </a:r>
            <a:endParaRPr lang="pt-BR" sz="2400" kern="0" dirty="0"/>
          </a:p>
        </p:txBody>
      </p:sp>
      <p:pic>
        <p:nvPicPr>
          <p:cNvPr id="6148" name="Picture 4" descr="Estilo Do Contorno Do ícone Do Livro De Afeto Do Amor Ilustração do Vetor -  Ilustração de junto, bebê: 17789095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000" b="95875" l="10000" r="90000"/>
                    </a14:imgEffect>
                  </a14:imgLayer>
                </a14:imgProps>
              </a:ext>
              <a:ext uri="{28A0092B-C50C-407E-A947-70E740481C1C}">
                <a14:useLocalDpi xmlns:a14="http://schemas.microsoft.com/office/drawing/2010/main" val="0"/>
              </a:ext>
            </a:extLst>
          </a:blip>
          <a:srcRect/>
          <a:stretch>
            <a:fillRect/>
          </a:stretch>
        </p:blipFill>
        <p:spPr bwMode="auto">
          <a:xfrm>
            <a:off x="4789661" y="1702251"/>
            <a:ext cx="1742673" cy="17426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ection - Free valentines day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003" y="1702251"/>
            <a:ext cx="1615919" cy="1615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ntiment analysis Special Lineal colo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6087" y="1633648"/>
            <a:ext cx="1879878" cy="187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25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912420" y="1413376"/>
            <a:ext cx="7444939" cy="5008637"/>
          </a:xfrm>
          <a:prstGeom prst="rect">
            <a:avLst/>
          </a:prstGeom>
        </p:spPr>
      </p:pic>
    </p:spTree>
    <p:extLst>
      <p:ext uri="{BB962C8B-B14F-4D97-AF65-F5344CB8AC3E}">
        <p14:creationId xmlns:p14="http://schemas.microsoft.com/office/powerpoint/2010/main" val="2860766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As emoções básicas</a:t>
            </a:r>
            <a:endParaRPr lang="pt-BR" dirty="0"/>
          </a:p>
        </p:txBody>
      </p:sp>
      <p:sp>
        <p:nvSpPr>
          <p:cNvPr id="3" name="Espaço Reservado para Texto 2"/>
          <p:cNvSpPr>
            <a:spLocks noGrp="1"/>
          </p:cNvSpPr>
          <p:nvPr>
            <p:ph type="body" idx="1"/>
          </p:nvPr>
        </p:nvSpPr>
        <p:spPr>
          <a:xfrm>
            <a:off x="822000" y="5675242"/>
            <a:ext cx="10603600" cy="476357"/>
          </a:xfrm>
        </p:spPr>
        <p:txBody>
          <a:bodyPr/>
          <a:lstStyle/>
          <a:p>
            <a:pPr marL="203195" indent="0">
              <a:buNone/>
            </a:pPr>
            <a:r>
              <a:rPr lang="pt-BR" dirty="0" smtClean="0"/>
              <a:t>Não há consenso, mas há uma organização em um continuo.</a:t>
            </a:r>
            <a:endParaRPr lang="pt-BR" dirty="0"/>
          </a:p>
        </p:txBody>
      </p:sp>
      <p:graphicFrame>
        <p:nvGraphicFramePr>
          <p:cNvPr id="5" name="Diagrama 4"/>
          <p:cNvGraphicFramePr/>
          <p:nvPr>
            <p:extLst>
              <p:ext uri="{D42A27DB-BD31-4B8C-83A1-F6EECF244321}">
                <p14:modId xmlns:p14="http://schemas.microsoft.com/office/powerpoint/2010/main" val="1121861954"/>
              </p:ext>
            </p:extLst>
          </p:nvPr>
        </p:nvGraphicFramePr>
        <p:xfrm>
          <a:off x="1967600" y="1948069"/>
          <a:ext cx="8128000" cy="3434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0490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Os sentimentos básicos</a:t>
            </a:r>
            <a:endParaRPr lang="pt-BR" dirty="0"/>
          </a:p>
        </p:txBody>
      </p:sp>
      <p:sp>
        <p:nvSpPr>
          <p:cNvPr id="3" name="Título 2"/>
          <p:cNvSpPr>
            <a:spLocks noGrp="1"/>
          </p:cNvSpPr>
          <p:nvPr>
            <p:ph type="ctrTitle" idx="2"/>
          </p:nvPr>
        </p:nvSpPr>
        <p:spPr>
          <a:xfrm flipH="1">
            <a:off x="1914241" y="1791215"/>
            <a:ext cx="2574400" cy="770400"/>
          </a:xfrm>
        </p:spPr>
        <p:txBody>
          <a:bodyPr>
            <a:normAutofit fontScale="90000"/>
          </a:bodyPr>
          <a:lstStyle/>
          <a:p>
            <a:r>
              <a:rPr lang="pt-BR" dirty="0" smtClean="0"/>
              <a:t>Afetividade Positiva</a:t>
            </a:r>
            <a:endParaRPr lang="pt-BR" dirty="0"/>
          </a:p>
        </p:txBody>
      </p:sp>
      <p:sp>
        <p:nvSpPr>
          <p:cNvPr id="4" name="Subtítulo 3"/>
          <p:cNvSpPr>
            <a:spLocks noGrp="1"/>
          </p:cNvSpPr>
          <p:nvPr>
            <p:ph type="subTitle" idx="1"/>
          </p:nvPr>
        </p:nvSpPr>
        <p:spPr>
          <a:xfrm flipH="1">
            <a:off x="1333420" y="2561615"/>
            <a:ext cx="3736042" cy="1296800"/>
          </a:xfrm>
          <a:noFill/>
          <a:ln>
            <a:noFill/>
          </a:ln>
        </p:spPr>
        <p:txBody>
          <a:bodyPr spcFirstLastPara="1" wrap="square" lIns="91425" tIns="91425" rIns="91425" bIns="91425" anchor="t" anchorCtr="0">
            <a:noAutofit/>
          </a:bodyPr>
          <a:lstStyle/>
          <a:p>
            <a:pPr marL="0" indent="0">
              <a:lnSpc>
                <a:spcPct val="120000"/>
              </a:lnSpc>
            </a:pPr>
            <a:r>
              <a:rPr lang="pt-BR" sz="1600" dirty="0"/>
              <a:t>Dimensão dos sentimentos que consiste em emoções positivas específicas tais como entusiasmo, autoconfiança e alegria, e o mínimo de tédio, preguiça e cansaço</a:t>
            </a:r>
          </a:p>
        </p:txBody>
      </p:sp>
      <p:sp>
        <p:nvSpPr>
          <p:cNvPr id="5" name="Título 4"/>
          <p:cNvSpPr>
            <a:spLocks noGrp="1"/>
          </p:cNvSpPr>
          <p:nvPr>
            <p:ph type="ctrTitle" idx="3"/>
          </p:nvPr>
        </p:nvSpPr>
        <p:spPr>
          <a:xfrm flipH="1">
            <a:off x="7475033" y="4071629"/>
            <a:ext cx="2574400" cy="770400"/>
          </a:xfrm>
        </p:spPr>
        <p:txBody>
          <a:bodyPr>
            <a:normAutofit fontScale="90000"/>
          </a:bodyPr>
          <a:lstStyle/>
          <a:p>
            <a:r>
              <a:rPr lang="pt-BR" dirty="0" smtClean="0"/>
              <a:t>Afetividade negativa</a:t>
            </a:r>
            <a:endParaRPr lang="pt-BR" dirty="0"/>
          </a:p>
        </p:txBody>
      </p:sp>
      <p:sp>
        <p:nvSpPr>
          <p:cNvPr id="6" name="Subtítulo 5"/>
          <p:cNvSpPr>
            <a:spLocks noGrp="1"/>
          </p:cNvSpPr>
          <p:nvPr>
            <p:ph type="subTitle" idx="4"/>
          </p:nvPr>
        </p:nvSpPr>
        <p:spPr>
          <a:xfrm flipH="1">
            <a:off x="6710692" y="4800101"/>
            <a:ext cx="4103082" cy="1296800"/>
          </a:xfrm>
        </p:spPr>
        <p:txBody>
          <a:bodyPr>
            <a:noAutofit/>
          </a:bodyPr>
          <a:lstStyle/>
          <a:p>
            <a:pPr marL="0" indent="0">
              <a:lnSpc>
                <a:spcPct val="120000"/>
              </a:lnSpc>
            </a:pPr>
            <a:r>
              <a:rPr lang="pt-BR" sz="1600" dirty="0" smtClean="0"/>
              <a:t>Dimensão dos sentimentos que inclui estados afetivos como nervosismo, estresse e ansiedade e o mínimo de relaxamento, tranquilidade e equilíbrio.</a:t>
            </a:r>
            <a:endParaRPr lang="pt-BR" sz="1600" dirty="0"/>
          </a:p>
        </p:txBody>
      </p:sp>
      <p:pic>
        <p:nvPicPr>
          <p:cNvPr id="2050" name="Picture 2" descr="Como afastar pensamentos negativos | Psicólogo em São Pau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0692" y="1524108"/>
            <a:ext cx="3457527" cy="238982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p:cNvPicPr>
            <a:picLocks noChangeAspect="1"/>
          </p:cNvPicPr>
          <p:nvPr/>
        </p:nvPicPr>
        <p:blipFill>
          <a:blip r:embed="rId3"/>
          <a:stretch>
            <a:fillRect/>
          </a:stretch>
        </p:blipFill>
        <p:spPr>
          <a:xfrm>
            <a:off x="1402053" y="4249867"/>
            <a:ext cx="3598775" cy="2397267"/>
          </a:xfrm>
          <a:prstGeom prst="rect">
            <a:avLst/>
          </a:prstGeom>
        </p:spPr>
      </p:pic>
    </p:spTree>
    <p:extLst>
      <p:ext uri="{BB962C8B-B14F-4D97-AF65-F5344CB8AC3E}">
        <p14:creationId xmlns:p14="http://schemas.microsoft.com/office/powerpoint/2010/main" val="3894841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533686" y="1866695"/>
            <a:ext cx="8177473" cy="4433407"/>
          </a:xfrm>
          <a:prstGeom prst="rect">
            <a:avLst/>
          </a:prstGeom>
        </p:spPr>
      </p:pic>
      <p:sp>
        <p:nvSpPr>
          <p:cNvPr id="5" name="Título 1"/>
          <p:cNvSpPr txBox="1">
            <a:spLocks/>
          </p:cNvSpPr>
          <p:nvPr/>
        </p:nvSpPr>
        <p:spPr>
          <a:xfrm>
            <a:off x="831200" y="593367"/>
            <a:ext cx="10400800" cy="763600"/>
          </a:xfrm>
          <a:prstGeom prst="rect">
            <a:avLst/>
          </a:prstGeom>
          <a:noFill/>
          <a:ln>
            <a:noFill/>
          </a:ln>
        </p:spPr>
        <p:txBody>
          <a:bodyPr spcFirstLastPara="1" wrap="square" lIns="91425" tIns="91425" rIns="91425" bIns="91425" anchor="b" anchorCtr="0">
            <a:normAutofit fontScale="900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300"/>
              <a:buFont typeface="Gaegu"/>
              <a:buNone/>
              <a:defRPr sz="4400" b="1" i="0" u="none" strike="noStrike" cap="none">
                <a:solidFill>
                  <a:schemeClr val="dk2"/>
                </a:solidFill>
                <a:latin typeface="Gaegu"/>
                <a:ea typeface="Gaegu"/>
                <a:cs typeface="Gaegu"/>
                <a:sym typeface="Gaegu"/>
              </a:defRPr>
            </a:lvl1pPr>
            <a:lvl2pPr marR="0" lvl="1"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r>
              <a:rPr lang="pt-BR" kern="0" dirty="0" smtClean="0"/>
              <a:t>A estrutura dos sentimentos</a:t>
            </a:r>
            <a:endParaRPr lang="pt-BR" kern="0" dirty="0"/>
          </a:p>
        </p:txBody>
      </p:sp>
    </p:spTree>
    <p:extLst>
      <p:ext uri="{BB962C8B-B14F-4D97-AF65-F5344CB8AC3E}">
        <p14:creationId xmlns:p14="http://schemas.microsoft.com/office/powerpoint/2010/main" val="6094978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07245" y="4568382"/>
            <a:ext cx="8071073" cy="1195600"/>
          </a:xfrm>
        </p:spPr>
        <p:txBody>
          <a:bodyPr>
            <a:normAutofit fontScale="90000"/>
          </a:bodyPr>
          <a:lstStyle/>
          <a:p>
            <a:r>
              <a:rPr lang="pt-BR" sz="4800" dirty="0" smtClean="0"/>
              <a:t>Compensação da positividade</a:t>
            </a:r>
            <a:endParaRPr lang="pt-BR" sz="4800" dirty="0"/>
          </a:p>
        </p:txBody>
      </p:sp>
      <p:sp>
        <p:nvSpPr>
          <p:cNvPr id="2" name="Espaço Reservado para Texto 1"/>
          <p:cNvSpPr>
            <a:spLocks noGrp="1"/>
          </p:cNvSpPr>
          <p:nvPr>
            <p:ph type="subTitle" idx="1"/>
          </p:nvPr>
        </p:nvSpPr>
        <p:spPr>
          <a:xfrm>
            <a:off x="3550092" y="1943358"/>
            <a:ext cx="4864701" cy="1646800"/>
          </a:xfrm>
        </p:spPr>
        <p:txBody>
          <a:bodyPr>
            <a:noAutofit/>
          </a:bodyPr>
          <a:lstStyle/>
          <a:p>
            <a:pPr marL="186262" indent="0">
              <a:buNone/>
            </a:pPr>
            <a:r>
              <a:rPr lang="pt-BR" sz="2400" dirty="0" smtClean="0"/>
              <a:t>Tendência da maioria dos indivíduos e experimentar um sentimento suavemente positivo quando nada de especial está acontecendo</a:t>
            </a:r>
            <a:endParaRPr lang="pt-BR" sz="2400" dirty="0"/>
          </a:p>
        </p:txBody>
      </p:sp>
    </p:spTree>
    <p:extLst>
      <p:ext uri="{BB962C8B-B14F-4D97-AF65-F5344CB8AC3E}">
        <p14:creationId xmlns:p14="http://schemas.microsoft.com/office/powerpoint/2010/main" val="33455730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31200" y="593366"/>
            <a:ext cx="7229435" cy="1503453"/>
          </a:xfrm>
        </p:spPr>
        <p:txBody>
          <a:bodyPr>
            <a:normAutofit fontScale="90000"/>
          </a:bodyPr>
          <a:lstStyle/>
          <a:p>
            <a:r>
              <a:rPr lang="pt-BR" dirty="0" smtClean="0"/>
              <a:t>A função das emoções: </a:t>
            </a:r>
            <a:br>
              <a:rPr lang="pt-BR" dirty="0" smtClean="0"/>
            </a:br>
            <a:r>
              <a:rPr lang="pt-BR" dirty="0" smtClean="0">
                <a:solidFill>
                  <a:schemeClr val="accent5">
                    <a:lumMod val="60000"/>
                    <a:lumOff val="40000"/>
                  </a:schemeClr>
                </a:solidFill>
                <a:hlinkClick r:id="rId2"/>
              </a:rPr>
              <a:t>O curioso caso </a:t>
            </a:r>
            <a:r>
              <a:rPr lang="pt-BR" dirty="0" err="1" smtClean="0">
                <a:solidFill>
                  <a:schemeClr val="accent5">
                    <a:lumMod val="60000"/>
                    <a:lumOff val="40000"/>
                  </a:schemeClr>
                </a:solidFill>
                <a:hlinkClick r:id="rId2"/>
              </a:rPr>
              <a:t>Phineas</a:t>
            </a:r>
            <a:r>
              <a:rPr lang="pt-BR" dirty="0" smtClean="0">
                <a:solidFill>
                  <a:schemeClr val="accent5">
                    <a:lumMod val="60000"/>
                    <a:lumOff val="40000"/>
                  </a:schemeClr>
                </a:solidFill>
                <a:hlinkClick r:id="rId2"/>
              </a:rPr>
              <a:t> Gage</a:t>
            </a:r>
            <a:endParaRPr lang="pt-BR" dirty="0">
              <a:solidFill>
                <a:schemeClr val="accent5">
                  <a:lumMod val="60000"/>
                  <a:lumOff val="40000"/>
                </a:schemeClr>
              </a:solidFill>
            </a:endParaRPr>
          </a:p>
        </p:txBody>
      </p:sp>
      <p:pic>
        <p:nvPicPr>
          <p:cNvPr id="5122" name="Picture 2" descr="Psicologia dos Psicólogos: Phineas Gage: entre o mito e a realidad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147" y="2096820"/>
            <a:ext cx="3513599" cy="4150924"/>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030693" y="3756783"/>
            <a:ext cx="6818244" cy="830997"/>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solidFill>
                  <a:schemeClr val="bg2"/>
                </a:solidFill>
              </a:rPr>
              <a:t>As emoções estão sempre presentes</a:t>
            </a:r>
          </a:p>
          <a:p>
            <a:pPr marL="285750" indent="-285750">
              <a:buFont typeface="Arial" panose="020B0604020202020204" pitchFamily="34" charset="0"/>
              <a:buChar char="•"/>
            </a:pPr>
            <a:r>
              <a:rPr lang="pt-BR" sz="2400" dirty="0" smtClean="0">
                <a:solidFill>
                  <a:schemeClr val="bg2"/>
                </a:solidFill>
              </a:rPr>
              <a:t>Elas auxiliam na tomada de decisão</a:t>
            </a:r>
            <a:endParaRPr lang="pt-BR" sz="2400" dirty="0">
              <a:solidFill>
                <a:schemeClr val="bg2"/>
              </a:solidFill>
            </a:endParaRPr>
          </a:p>
        </p:txBody>
      </p:sp>
    </p:spTree>
    <p:extLst>
      <p:ext uri="{BB962C8B-B14F-4D97-AF65-F5344CB8AC3E}">
        <p14:creationId xmlns:p14="http://schemas.microsoft.com/office/powerpoint/2010/main" val="2493002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200" y="593367"/>
            <a:ext cx="8948904" cy="763600"/>
          </a:xfrm>
        </p:spPr>
        <p:txBody>
          <a:bodyPr>
            <a:normAutofit fontScale="90000"/>
          </a:bodyPr>
          <a:lstStyle/>
          <a:p>
            <a:r>
              <a:rPr lang="pt-BR" dirty="0" smtClean="0"/>
              <a:t>Fontes das emoções e estado de animo</a:t>
            </a:r>
            <a:endParaRPr lang="pt-BR" dirty="0"/>
          </a:p>
        </p:txBody>
      </p:sp>
      <p:sp>
        <p:nvSpPr>
          <p:cNvPr id="3" name="Espaço Reservado para Texto 2"/>
          <p:cNvSpPr>
            <a:spLocks noGrp="1"/>
          </p:cNvSpPr>
          <p:nvPr>
            <p:ph type="body" idx="1"/>
          </p:nvPr>
        </p:nvSpPr>
        <p:spPr>
          <a:xfrm>
            <a:off x="831200" y="1946947"/>
            <a:ext cx="5030160" cy="4555200"/>
          </a:xfrm>
        </p:spPr>
        <p:txBody>
          <a:bodyPr>
            <a:normAutofit/>
          </a:bodyPr>
          <a:lstStyle/>
          <a:p>
            <a:r>
              <a:rPr lang="pt-BR" sz="2000" dirty="0" smtClean="0"/>
              <a:t>Personalidade</a:t>
            </a:r>
          </a:p>
          <a:p>
            <a:r>
              <a:rPr lang="pt-BR" sz="2000" dirty="0" smtClean="0"/>
              <a:t>Intensidade afetiva</a:t>
            </a:r>
          </a:p>
          <a:p>
            <a:r>
              <a:rPr lang="pt-BR" sz="2000" dirty="0" smtClean="0"/>
              <a:t>Dia e hora</a:t>
            </a:r>
          </a:p>
          <a:p>
            <a:r>
              <a:rPr lang="pt-BR" sz="2000" dirty="0" smtClean="0"/>
              <a:t>Clima </a:t>
            </a:r>
            <a:r>
              <a:rPr lang="en-AE" sz="2000" dirty="0" smtClean="0"/>
              <a:t>–</a:t>
            </a:r>
            <a:r>
              <a:rPr lang="pt-BR" sz="2000" dirty="0" smtClean="0"/>
              <a:t> Correlação ilusória com outros eventos</a:t>
            </a:r>
          </a:p>
          <a:p>
            <a:r>
              <a:rPr lang="pt-BR" sz="2000" dirty="0" smtClean="0"/>
              <a:t>Estresse</a:t>
            </a:r>
          </a:p>
          <a:p>
            <a:r>
              <a:rPr lang="pt-BR" sz="2000" dirty="0" smtClean="0"/>
              <a:t>Atividades sociais</a:t>
            </a:r>
          </a:p>
          <a:p>
            <a:r>
              <a:rPr lang="pt-BR" sz="2000" dirty="0" smtClean="0"/>
              <a:t>Sono</a:t>
            </a:r>
          </a:p>
          <a:p>
            <a:r>
              <a:rPr lang="pt-BR" sz="2000" dirty="0" smtClean="0"/>
              <a:t>Atividade física</a:t>
            </a:r>
          </a:p>
          <a:p>
            <a:r>
              <a:rPr lang="pt-BR" sz="2000" dirty="0" smtClean="0"/>
              <a:t>Idade</a:t>
            </a:r>
          </a:p>
          <a:p>
            <a:r>
              <a:rPr lang="pt-BR" sz="2000" dirty="0" smtClean="0"/>
              <a:t>Gênero</a:t>
            </a:r>
            <a:endParaRPr lang="pt-BR" sz="2000" dirty="0"/>
          </a:p>
        </p:txBody>
      </p:sp>
      <p:pic>
        <p:nvPicPr>
          <p:cNvPr id="1026" name="Picture 2" descr="What a week, uh? Captain it's Wednesday every Wedn (@what_aWeekEvWed) /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800" y="1946947"/>
            <a:ext cx="5019788" cy="420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903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75357" y="1782634"/>
            <a:ext cx="2542000" cy="512350"/>
          </a:xfrm>
          <a:noFill/>
          <a:ln>
            <a:noFill/>
          </a:ln>
        </p:spPr>
        <p:txBody>
          <a:bodyPr spcFirstLastPara="1" wrap="square" lIns="91425" tIns="91425" rIns="91425" bIns="91425" anchor="b" anchorCtr="0">
            <a:noAutofit/>
          </a:bodyPr>
          <a:lstStyle/>
          <a:p>
            <a:r>
              <a:rPr lang="pt-BR" sz="2000" dirty="0" smtClean="0"/>
              <a:t>Esforço emocional</a:t>
            </a:r>
            <a:endParaRPr lang="pt-BR" sz="2000" dirty="0"/>
          </a:p>
        </p:txBody>
      </p:sp>
      <p:sp>
        <p:nvSpPr>
          <p:cNvPr id="4" name="Espaço Reservado para Texto 3"/>
          <p:cNvSpPr>
            <a:spLocks noGrp="1"/>
          </p:cNvSpPr>
          <p:nvPr>
            <p:ph type="subTitle" idx="1"/>
          </p:nvPr>
        </p:nvSpPr>
        <p:spPr>
          <a:xfrm>
            <a:off x="1758957" y="2294984"/>
            <a:ext cx="2574800" cy="490400"/>
          </a:xfrm>
          <a:noFill/>
          <a:ln>
            <a:noFill/>
          </a:ln>
        </p:spPr>
        <p:txBody>
          <a:bodyPr spcFirstLastPara="1" wrap="square" lIns="91425" tIns="91425" rIns="91425" bIns="91425" anchor="t" anchorCtr="0">
            <a:noAutofit/>
          </a:bodyPr>
          <a:lstStyle/>
          <a:p>
            <a:pPr marL="0">
              <a:buSzPts val="1400"/>
            </a:pPr>
            <a:r>
              <a:rPr lang="pt-BR" sz="1600" dirty="0"/>
              <a:t>A expressão de emoções desejadas pela organização feita pelos funcionários durante os relacionamentos interpessoais de trabalho</a:t>
            </a:r>
          </a:p>
        </p:txBody>
      </p:sp>
      <p:sp>
        <p:nvSpPr>
          <p:cNvPr id="5" name="Título 4"/>
          <p:cNvSpPr>
            <a:spLocks noGrp="1"/>
          </p:cNvSpPr>
          <p:nvPr>
            <p:ph type="ctrTitle" idx="2"/>
          </p:nvPr>
        </p:nvSpPr>
        <p:spPr>
          <a:xfrm>
            <a:off x="1686482" y="4042585"/>
            <a:ext cx="2542000" cy="770400"/>
          </a:xfrm>
        </p:spPr>
        <p:txBody>
          <a:bodyPr>
            <a:noAutofit/>
          </a:bodyPr>
          <a:lstStyle/>
          <a:p>
            <a:r>
              <a:rPr lang="pt-BR" sz="2000" dirty="0" smtClean="0"/>
              <a:t>Dissonância emocional</a:t>
            </a:r>
            <a:endParaRPr lang="pt-BR" sz="2000" dirty="0"/>
          </a:p>
        </p:txBody>
      </p:sp>
      <p:sp>
        <p:nvSpPr>
          <p:cNvPr id="6" name="Subtítulo 5"/>
          <p:cNvSpPr>
            <a:spLocks noGrp="1"/>
          </p:cNvSpPr>
          <p:nvPr>
            <p:ph type="subTitle" idx="3"/>
          </p:nvPr>
        </p:nvSpPr>
        <p:spPr>
          <a:xfrm>
            <a:off x="1686482" y="4960017"/>
            <a:ext cx="2542000" cy="490400"/>
          </a:xfrm>
          <a:noFill/>
          <a:ln>
            <a:noFill/>
          </a:ln>
        </p:spPr>
        <p:txBody>
          <a:bodyPr spcFirstLastPara="1" wrap="square" lIns="91425" tIns="91425" rIns="91425" bIns="91425" anchor="t" anchorCtr="0">
            <a:noAutofit/>
          </a:bodyPr>
          <a:lstStyle/>
          <a:p>
            <a:pPr marL="0">
              <a:buSzPts val="1400"/>
            </a:pPr>
            <a:r>
              <a:rPr lang="pt-BR" sz="1600" dirty="0"/>
              <a:t>Inconsistências entre as emoções que sentimos e aquelas que projetamos</a:t>
            </a:r>
          </a:p>
        </p:txBody>
      </p:sp>
      <p:sp>
        <p:nvSpPr>
          <p:cNvPr id="7" name="Título 6"/>
          <p:cNvSpPr>
            <a:spLocks noGrp="1"/>
          </p:cNvSpPr>
          <p:nvPr>
            <p:ph type="ctrTitle" idx="4"/>
          </p:nvPr>
        </p:nvSpPr>
        <p:spPr>
          <a:xfrm>
            <a:off x="4528954" y="1877795"/>
            <a:ext cx="2542000" cy="439123"/>
          </a:xfrm>
        </p:spPr>
        <p:txBody>
          <a:bodyPr>
            <a:noAutofit/>
          </a:bodyPr>
          <a:lstStyle/>
          <a:p>
            <a:r>
              <a:rPr lang="pt-BR" sz="2000" dirty="0" smtClean="0"/>
              <a:t>Emoções sentidas</a:t>
            </a:r>
            <a:endParaRPr lang="pt-BR" sz="2000" dirty="0"/>
          </a:p>
        </p:txBody>
      </p:sp>
      <p:sp>
        <p:nvSpPr>
          <p:cNvPr id="8" name="Subtítulo 7"/>
          <p:cNvSpPr>
            <a:spLocks noGrp="1"/>
          </p:cNvSpPr>
          <p:nvPr>
            <p:ph type="subTitle" idx="5"/>
          </p:nvPr>
        </p:nvSpPr>
        <p:spPr>
          <a:xfrm>
            <a:off x="4473754" y="2389688"/>
            <a:ext cx="2652400" cy="490400"/>
          </a:xfrm>
          <a:noFill/>
          <a:ln>
            <a:noFill/>
          </a:ln>
        </p:spPr>
        <p:txBody>
          <a:bodyPr spcFirstLastPara="1" wrap="square" lIns="91425" tIns="91425" rIns="91425" bIns="91425" anchor="t" anchorCtr="0">
            <a:noAutofit/>
          </a:bodyPr>
          <a:lstStyle/>
          <a:p>
            <a:pPr marL="0">
              <a:buSzPts val="1400"/>
            </a:pPr>
            <a:r>
              <a:rPr lang="pt-BR" sz="1600" dirty="0" smtClean="0"/>
              <a:t>Emoções genuínas de uma pessoa</a:t>
            </a:r>
            <a:endParaRPr lang="pt-BR" sz="1600" dirty="0"/>
          </a:p>
        </p:txBody>
      </p:sp>
      <p:sp>
        <p:nvSpPr>
          <p:cNvPr id="9" name="Título 8"/>
          <p:cNvSpPr>
            <a:spLocks noGrp="1"/>
          </p:cNvSpPr>
          <p:nvPr>
            <p:ph type="ctrTitle" idx="6"/>
          </p:nvPr>
        </p:nvSpPr>
        <p:spPr>
          <a:xfrm>
            <a:off x="4528954" y="4042585"/>
            <a:ext cx="2542000" cy="770400"/>
          </a:xfrm>
        </p:spPr>
        <p:txBody>
          <a:bodyPr>
            <a:noAutofit/>
          </a:bodyPr>
          <a:lstStyle/>
          <a:p>
            <a:r>
              <a:rPr lang="pt-BR" sz="2000" dirty="0" smtClean="0"/>
              <a:t>Emoções demonstradas</a:t>
            </a:r>
            <a:endParaRPr lang="pt-BR" sz="2000" dirty="0"/>
          </a:p>
        </p:txBody>
      </p:sp>
      <p:sp>
        <p:nvSpPr>
          <p:cNvPr id="10" name="Subtítulo 9"/>
          <p:cNvSpPr>
            <a:spLocks noGrp="1"/>
          </p:cNvSpPr>
          <p:nvPr>
            <p:ph type="subTitle" idx="7"/>
          </p:nvPr>
        </p:nvSpPr>
        <p:spPr>
          <a:xfrm>
            <a:off x="4621503" y="4725167"/>
            <a:ext cx="2542000" cy="490400"/>
          </a:xfrm>
          <a:noFill/>
          <a:ln>
            <a:noFill/>
          </a:ln>
        </p:spPr>
        <p:txBody>
          <a:bodyPr spcFirstLastPara="1" wrap="square" lIns="91425" tIns="91425" rIns="91425" bIns="91425" anchor="t" anchorCtr="0">
            <a:noAutofit/>
          </a:bodyPr>
          <a:lstStyle/>
          <a:p>
            <a:pPr marL="0"/>
            <a:r>
              <a:rPr lang="pt-BR" sz="1600" dirty="0"/>
              <a:t>Emoções requeridas pela organização e consideradas apropriadas para determinado cargo</a:t>
            </a:r>
          </a:p>
        </p:txBody>
      </p:sp>
      <p:sp>
        <p:nvSpPr>
          <p:cNvPr id="11" name="Título 10"/>
          <p:cNvSpPr>
            <a:spLocks noGrp="1"/>
          </p:cNvSpPr>
          <p:nvPr>
            <p:ph type="ctrTitle" idx="8"/>
          </p:nvPr>
        </p:nvSpPr>
        <p:spPr>
          <a:xfrm>
            <a:off x="7767980" y="1652906"/>
            <a:ext cx="2542000" cy="770400"/>
          </a:xfrm>
        </p:spPr>
        <p:txBody>
          <a:bodyPr>
            <a:noAutofit/>
          </a:bodyPr>
          <a:lstStyle/>
          <a:p>
            <a:r>
              <a:rPr lang="pt-BR" sz="2000" dirty="0" smtClean="0"/>
              <a:t>Atuar em nível superficial</a:t>
            </a:r>
            <a:endParaRPr lang="pt-BR" sz="2000" dirty="0"/>
          </a:p>
        </p:txBody>
      </p:sp>
      <p:sp>
        <p:nvSpPr>
          <p:cNvPr id="12" name="Subtítulo 11"/>
          <p:cNvSpPr>
            <a:spLocks noGrp="1"/>
          </p:cNvSpPr>
          <p:nvPr>
            <p:ph type="subTitle" idx="9"/>
          </p:nvPr>
        </p:nvSpPr>
        <p:spPr>
          <a:xfrm>
            <a:off x="7683895" y="2495833"/>
            <a:ext cx="2964814" cy="490400"/>
          </a:xfrm>
          <a:noFill/>
          <a:ln>
            <a:noFill/>
          </a:ln>
        </p:spPr>
        <p:txBody>
          <a:bodyPr spcFirstLastPara="1" wrap="square" lIns="91425" tIns="91425" rIns="91425" bIns="91425" anchor="t" anchorCtr="0">
            <a:noAutofit/>
          </a:bodyPr>
          <a:lstStyle/>
          <a:p>
            <a:pPr marL="0"/>
            <a:r>
              <a:rPr lang="pt-BR" sz="1600" dirty="0"/>
              <a:t>Tentativa de esconder os sentimentos íntimos e modificar as expressões faciais em consonância com as regras de demonstração</a:t>
            </a:r>
          </a:p>
        </p:txBody>
      </p:sp>
      <p:sp>
        <p:nvSpPr>
          <p:cNvPr id="3" name="Título 2"/>
          <p:cNvSpPr>
            <a:spLocks noGrp="1"/>
          </p:cNvSpPr>
          <p:nvPr>
            <p:ph type="title" idx="15"/>
          </p:nvPr>
        </p:nvSpPr>
        <p:spPr/>
        <p:txBody>
          <a:bodyPr>
            <a:normAutofit fontScale="90000"/>
          </a:bodyPr>
          <a:lstStyle/>
          <a:p>
            <a:r>
              <a:rPr lang="pt-BR" dirty="0" smtClean="0"/>
              <a:t>Esforço emocional</a:t>
            </a:r>
            <a:endParaRPr lang="pt-BR" dirty="0"/>
          </a:p>
        </p:txBody>
      </p:sp>
      <p:sp>
        <p:nvSpPr>
          <p:cNvPr id="13" name="Título 10"/>
          <p:cNvSpPr>
            <a:spLocks noGrp="1"/>
          </p:cNvSpPr>
          <p:nvPr>
            <p:ph type="ctrTitle" idx="8"/>
          </p:nvPr>
        </p:nvSpPr>
        <p:spPr>
          <a:xfrm>
            <a:off x="7767980" y="3987408"/>
            <a:ext cx="2542000" cy="770400"/>
          </a:xfrm>
        </p:spPr>
        <p:txBody>
          <a:bodyPr>
            <a:noAutofit/>
          </a:bodyPr>
          <a:lstStyle/>
          <a:p>
            <a:r>
              <a:rPr lang="pt-BR" sz="2000" dirty="0" smtClean="0"/>
              <a:t>Atuar em nível profundo</a:t>
            </a:r>
            <a:endParaRPr lang="pt-BR" sz="2000" dirty="0"/>
          </a:p>
        </p:txBody>
      </p:sp>
      <p:sp>
        <p:nvSpPr>
          <p:cNvPr id="14" name="Subtítulo 11"/>
          <p:cNvSpPr>
            <a:spLocks noGrp="1"/>
          </p:cNvSpPr>
          <p:nvPr>
            <p:ph type="subTitle" idx="9"/>
          </p:nvPr>
        </p:nvSpPr>
        <p:spPr>
          <a:xfrm>
            <a:off x="7840102" y="4812985"/>
            <a:ext cx="2652400" cy="490400"/>
          </a:xfrm>
          <a:noFill/>
          <a:ln>
            <a:noFill/>
          </a:ln>
        </p:spPr>
        <p:txBody>
          <a:bodyPr spcFirstLastPara="1" wrap="square" lIns="91425" tIns="91425" rIns="91425" bIns="91425" anchor="t" anchorCtr="0">
            <a:noAutofit/>
          </a:bodyPr>
          <a:lstStyle/>
          <a:p>
            <a:pPr marL="0"/>
            <a:r>
              <a:rPr lang="pt-BR" sz="1600" dirty="0"/>
              <a:t>Tentativa de modificar os verdadeiros sentimentos com base nas regras e demonstração</a:t>
            </a:r>
          </a:p>
        </p:txBody>
      </p:sp>
    </p:spTree>
    <p:extLst>
      <p:ext uri="{BB962C8B-B14F-4D97-AF65-F5344CB8AC3E}">
        <p14:creationId xmlns:p14="http://schemas.microsoft.com/office/powerpoint/2010/main" val="33809721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831200" y="593367"/>
            <a:ext cx="10400800" cy="763600"/>
          </a:xfrm>
          <a:prstGeom prst="rect">
            <a:avLst/>
          </a:prstGeom>
          <a:noFill/>
          <a:ln>
            <a:noFill/>
          </a:ln>
        </p:spPr>
        <p:txBody>
          <a:bodyPr spcFirstLastPara="1" wrap="square" lIns="91425" tIns="91425" rIns="91425" bIns="91425" anchor="b" anchorCtr="0">
            <a:normAutofit fontScale="900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300"/>
              <a:buFont typeface="Gaegu"/>
              <a:buNone/>
              <a:defRPr sz="4400" b="1" i="0" u="none" strike="noStrike" cap="none">
                <a:solidFill>
                  <a:schemeClr val="dk2"/>
                </a:solidFill>
                <a:latin typeface="Gaegu"/>
                <a:ea typeface="Gaegu"/>
                <a:cs typeface="Gaegu"/>
                <a:sym typeface="Gaegu"/>
              </a:defRPr>
            </a:lvl1pPr>
            <a:lvl2pPr marR="0" lvl="1"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r>
              <a:rPr lang="pt-BR" kern="0" dirty="0" smtClean="0"/>
              <a:t>Teoria dos eventos afetivos</a:t>
            </a:r>
            <a:endParaRPr lang="pt-BR" kern="0" dirty="0"/>
          </a:p>
        </p:txBody>
      </p:sp>
      <p:sp>
        <p:nvSpPr>
          <p:cNvPr id="3" name="CaixaDeTexto 2"/>
          <p:cNvSpPr txBox="1"/>
          <p:nvPr/>
        </p:nvSpPr>
        <p:spPr>
          <a:xfrm>
            <a:off x="8472668" y="3987396"/>
            <a:ext cx="3426107" cy="1754326"/>
          </a:xfrm>
          <a:prstGeom prst="rect">
            <a:avLst/>
          </a:prstGeom>
          <a:noFill/>
        </p:spPr>
        <p:txBody>
          <a:bodyPr wrap="square" rtlCol="0">
            <a:spAutoFit/>
          </a:bodyPr>
          <a:lstStyle/>
          <a:p>
            <a:r>
              <a:rPr lang="pt-BR" dirty="0" smtClean="0">
                <a:solidFill>
                  <a:schemeClr val="bg2"/>
                </a:solidFill>
              </a:rPr>
              <a:t>Sugere que os eventos do local de trabalho causam reações emocionais por parte dos funcionários e que influenciam as atitudes e comportamentos no local de trabalho</a:t>
            </a:r>
            <a:endParaRPr lang="pt-BR" dirty="0">
              <a:solidFill>
                <a:schemeClr val="bg2"/>
              </a:solidFill>
            </a:endParaRPr>
          </a:p>
        </p:txBody>
      </p:sp>
      <p:pic>
        <p:nvPicPr>
          <p:cNvPr id="4" name="Imagem 3"/>
          <p:cNvPicPr>
            <a:picLocks noChangeAspect="1"/>
          </p:cNvPicPr>
          <p:nvPr/>
        </p:nvPicPr>
        <p:blipFill>
          <a:blip r:embed="rId3"/>
          <a:stretch>
            <a:fillRect/>
          </a:stretch>
        </p:blipFill>
        <p:spPr>
          <a:xfrm>
            <a:off x="1000384" y="1443947"/>
            <a:ext cx="7159767" cy="4297775"/>
          </a:xfrm>
          <a:prstGeom prst="rect">
            <a:avLst/>
          </a:prstGeom>
        </p:spPr>
      </p:pic>
    </p:spTree>
    <p:extLst>
      <p:ext uri="{BB962C8B-B14F-4D97-AF65-F5344CB8AC3E}">
        <p14:creationId xmlns:p14="http://schemas.microsoft.com/office/powerpoint/2010/main" val="443101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smtClean="0"/>
              <a:t>O que fazem os administradores?</a:t>
            </a:r>
            <a:endParaRPr lang="pt-BR" dirty="0"/>
          </a:p>
        </p:txBody>
      </p:sp>
      <p:pic>
        <p:nvPicPr>
          <p:cNvPr id="2052" name="Picture 4" descr="Ciclo PDCA. Shewhart, um dos gurus da qualidade… | by Fabiana Cardoso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600" y="1532809"/>
            <a:ext cx="5146000" cy="4615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0890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831200" y="593367"/>
            <a:ext cx="10400800" cy="763600"/>
          </a:xfrm>
          <a:prstGeom prst="rect">
            <a:avLst/>
          </a:prstGeom>
          <a:noFill/>
          <a:ln>
            <a:noFill/>
          </a:ln>
        </p:spPr>
        <p:txBody>
          <a:bodyPr spcFirstLastPara="1" wrap="square" lIns="91425" tIns="91425" rIns="91425" bIns="91425" anchor="b" anchorCtr="0">
            <a:normAutofit fontScale="900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300"/>
              <a:buFont typeface="Gaegu"/>
              <a:buNone/>
              <a:defRPr sz="4400" b="1" i="0" u="none" strike="noStrike" cap="none">
                <a:solidFill>
                  <a:schemeClr val="dk2"/>
                </a:solidFill>
                <a:latin typeface="Gaegu"/>
                <a:ea typeface="Gaegu"/>
                <a:cs typeface="Gaegu"/>
                <a:sym typeface="Gaegu"/>
              </a:defRPr>
            </a:lvl1pPr>
            <a:lvl2pPr marR="0" lvl="1"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2pPr>
            <a:lvl3pPr marR="0" lvl="2"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R="0" lvl="3"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4pPr>
            <a:lvl5pPr marR="0" lvl="4"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5pPr>
            <a:lvl6pPr marR="0" lvl="5"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6pPr>
            <a:lvl7pPr marR="0" lvl="6"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7pPr>
            <a:lvl8pPr marR="0" lvl="7"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8pPr>
            <a:lvl9pPr marR="0" lvl="8" algn="r" rtl="0" eaLnBrk="1" hangingPunct="1">
              <a:lnSpc>
                <a:spcPct val="100000"/>
              </a:lnSpc>
              <a:spcBef>
                <a:spcPts val="0"/>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9pPr>
          </a:lstStyle>
          <a:p>
            <a:r>
              <a:rPr lang="pt-BR" kern="0" dirty="0" smtClean="0"/>
              <a:t>Teoria dos eventos afetivos</a:t>
            </a:r>
            <a:endParaRPr lang="pt-BR" kern="0" dirty="0"/>
          </a:p>
        </p:txBody>
      </p:sp>
      <p:sp>
        <p:nvSpPr>
          <p:cNvPr id="3" name="CaixaDeTexto 2"/>
          <p:cNvSpPr txBox="1"/>
          <p:nvPr/>
        </p:nvSpPr>
        <p:spPr>
          <a:xfrm>
            <a:off x="1041722" y="1773655"/>
            <a:ext cx="9271322" cy="3785652"/>
          </a:xfrm>
          <a:prstGeom prst="rect">
            <a:avLst/>
          </a:prstGeom>
          <a:noFill/>
        </p:spPr>
        <p:txBody>
          <a:bodyPr wrap="square" rtlCol="0">
            <a:spAutoFit/>
          </a:bodyPr>
          <a:lstStyle/>
          <a:p>
            <a:pPr marL="342900" indent="-342900">
              <a:buAutoNum type="arabicPeriod"/>
            </a:pPr>
            <a:r>
              <a:rPr lang="pt-BR" sz="2000" dirty="0" smtClean="0">
                <a:solidFill>
                  <a:schemeClr val="bg2"/>
                </a:solidFill>
              </a:rPr>
              <a:t>Um episódio emocional é, na verdade, um conjunto de experiências emocionais, precipitado por um único evento, contendo elementos tanto de emoção como de humor</a:t>
            </a:r>
          </a:p>
          <a:p>
            <a:pPr marL="342900" indent="-342900">
              <a:buAutoNum type="arabicPeriod"/>
            </a:pPr>
            <a:r>
              <a:rPr lang="pt-BR" sz="2000" dirty="0" smtClean="0">
                <a:solidFill>
                  <a:schemeClr val="bg2"/>
                </a:solidFill>
              </a:rPr>
              <a:t>A satisfação no trabalho é influenciada pelas emoções correntes, juntamente com a história de emoções que circundam o evento</a:t>
            </a:r>
          </a:p>
          <a:p>
            <a:pPr marL="342900" indent="-342900">
              <a:buAutoNum type="arabicPeriod"/>
            </a:pPr>
            <a:r>
              <a:rPr lang="pt-BR" sz="2000" dirty="0" smtClean="0">
                <a:solidFill>
                  <a:schemeClr val="bg2"/>
                </a:solidFill>
              </a:rPr>
              <a:t>Como os sentimentos e as emoções variam com o tempo, seu efeito sobre o desempenho também varia</a:t>
            </a:r>
          </a:p>
          <a:p>
            <a:pPr marL="342900" indent="-342900">
              <a:buAutoNum type="arabicPeriod"/>
            </a:pPr>
            <a:r>
              <a:rPr lang="pt-BR" sz="2000" dirty="0" smtClean="0">
                <a:solidFill>
                  <a:schemeClr val="bg2"/>
                </a:solidFill>
              </a:rPr>
              <a:t>Comportamentos impulsionados pela emoção são sempre de curta duração e de alta variabilidade</a:t>
            </a:r>
          </a:p>
          <a:p>
            <a:pPr marL="342900" indent="-342900">
              <a:buAutoNum type="arabicPeriod"/>
            </a:pPr>
            <a:r>
              <a:rPr lang="pt-BR" sz="2000" dirty="0" smtClean="0">
                <a:solidFill>
                  <a:schemeClr val="bg2"/>
                </a:solidFill>
              </a:rPr>
              <a:t>Como as emoções tendem a ser incompatíveis com os comportamentos requeridos para a realização das tarefas, elas costumam influenciar negativamente o desempenho.</a:t>
            </a:r>
            <a:endParaRPr lang="pt-BR" sz="2000" dirty="0">
              <a:solidFill>
                <a:schemeClr val="bg2"/>
              </a:solidFill>
            </a:endParaRPr>
          </a:p>
        </p:txBody>
      </p:sp>
    </p:spTree>
    <p:extLst>
      <p:ext uri="{BB962C8B-B14F-4D97-AF65-F5344CB8AC3E}">
        <p14:creationId xmlns:p14="http://schemas.microsoft.com/office/powerpoint/2010/main" val="265409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Inteligência emocional (IE)</a:t>
            </a:r>
            <a:endParaRPr lang="pt-BR" dirty="0"/>
          </a:p>
        </p:txBody>
      </p:sp>
      <p:sp>
        <p:nvSpPr>
          <p:cNvPr id="3" name="Espaço Reservado para Texto 2"/>
          <p:cNvSpPr>
            <a:spLocks noGrp="1"/>
          </p:cNvSpPr>
          <p:nvPr>
            <p:ph type="body" idx="1"/>
          </p:nvPr>
        </p:nvSpPr>
        <p:spPr>
          <a:xfrm>
            <a:off x="822000" y="1445929"/>
            <a:ext cx="10603600" cy="4555200"/>
          </a:xfrm>
        </p:spPr>
        <p:txBody>
          <a:bodyPr>
            <a:normAutofit/>
          </a:bodyPr>
          <a:lstStyle/>
          <a:p>
            <a:r>
              <a:rPr lang="pt-BR" sz="2000" dirty="0" smtClean="0"/>
              <a:t>Ser autoconsciente do seu estado afetivo (reconhecer suas próprias emoções quando as sente)</a:t>
            </a:r>
          </a:p>
          <a:p>
            <a:r>
              <a:rPr lang="pt-BR" sz="2000" dirty="0" smtClean="0"/>
              <a:t>Detectar as emoções nos outros</a:t>
            </a:r>
          </a:p>
          <a:p>
            <a:r>
              <a:rPr lang="pt-BR" sz="2000" dirty="0" smtClean="0"/>
              <a:t>Administrar as pistas e informações transmitidas pelas emoções</a:t>
            </a:r>
            <a:endParaRPr lang="pt-BR" sz="2000" dirty="0"/>
          </a:p>
        </p:txBody>
      </p:sp>
      <p:graphicFrame>
        <p:nvGraphicFramePr>
          <p:cNvPr id="4" name="Diagrama 3"/>
          <p:cNvGraphicFramePr/>
          <p:nvPr>
            <p:extLst>
              <p:ext uri="{D42A27DB-BD31-4B8C-83A1-F6EECF244321}">
                <p14:modId xmlns:p14="http://schemas.microsoft.com/office/powerpoint/2010/main" val="550917021"/>
              </p:ext>
            </p:extLst>
          </p:nvPr>
        </p:nvGraphicFramePr>
        <p:xfrm>
          <a:off x="2059800" y="3003285"/>
          <a:ext cx="8128000" cy="3287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2013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200" y="593367"/>
            <a:ext cx="8926258" cy="763600"/>
          </a:xfrm>
        </p:spPr>
        <p:txBody>
          <a:bodyPr>
            <a:normAutofit fontScale="90000"/>
          </a:bodyPr>
          <a:lstStyle/>
          <a:p>
            <a:r>
              <a:rPr lang="pt-BR" dirty="0" smtClean="0"/>
              <a:t>Aplicação das emoções em comportamento organizacional</a:t>
            </a:r>
            <a:endParaRPr lang="pt-BR" dirty="0"/>
          </a:p>
        </p:txBody>
      </p:sp>
      <p:sp>
        <p:nvSpPr>
          <p:cNvPr id="3" name="Espaço Reservado para Texto 2"/>
          <p:cNvSpPr>
            <a:spLocks noGrp="1"/>
          </p:cNvSpPr>
          <p:nvPr>
            <p:ph type="body" idx="1"/>
          </p:nvPr>
        </p:nvSpPr>
        <p:spPr>
          <a:xfrm>
            <a:off x="822000" y="1840374"/>
            <a:ext cx="10603600" cy="4311225"/>
          </a:xfrm>
        </p:spPr>
        <p:txBody>
          <a:bodyPr/>
          <a:lstStyle/>
          <a:p>
            <a:r>
              <a:rPr lang="pt-BR" dirty="0" smtClean="0"/>
              <a:t>Fator de decisão no processo de seleção</a:t>
            </a:r>
          </a:p>
          <a:p>
            <a:r>
              <a:rPr lang="pt-BR" dirty="0" smtClean="0"/>
              <a:t>Afetam os processos de tomada de decisão</a:t>
            </a:r>
          </a:p>
          <a:p>
            <a:r>
              <a:rPr lang="pt-BR" dirty="0" smtClean="0"/>
              <a:t>O bom humor melhora a criatividade</a:t>
            </a:r>
          </a:p>
          <a:p>
            <a:r>
              <a:rPr lang="pt-BR" dirty="0" smtClean="0"/>
              <a:t>Emoções e sentimentos melhoram a motivação</a:t>
            </a:r>
          </a:p>
          <a:p>
            <a:r>
              <a:rPr lang="pt-BR" dirty="0" smtClean="0"/>
              <a:t>A emoção e a inteligência emocional afeta a capacidade de liderança</a:t>
            </a:r>
          </a:p>
          <a:p>
            <a:r>
              <a:rPr lang="pt-BR" dirty="0" smtClean="0"/>
              <a:t>As emoções e sentimentos fazem parte do processo de negociação</a:t>
            </a:r>
          </a:p>
          <a:p>
            <a:r>
              <a:rPr lang="pt-BR" dirty="0" smtClean="0"/>
              <a:t>O estado emocional afetam o atendimento ao cliente</a:t>
            </a:r>
          </a:p>
          <a:p>
            <a:r>
              <a:rPr lang="pt-BR" dirty="0" smtClean="0"/>
              <a:t>Gera contágio emocional</a:t>
            </a:r>
          </a:p>
          <a:p>
            <a:r>
              <a:rPr lang="pt-BR" dirty="0" smtClean="0"/>
              <a:t>Emoções e sentimentos modificam atitudes dentro e fora do trabalho</a:t>
            </a:r>
          </a:p>
          <a:p>
            <a:r>
              <a:rPr lang="pt-BR" dirty="0" smtClean="0"/>
              <a:t>Emoções também fazem parte do processo de desvios de comportamento </a:t>
            </a:r>
          </a:p>
          <a:p>
            <a:r>
              <a:rPr lang="pt-BR" dirty="0" smtClean="0"/>
              <a:t>Afetividade negativa pode legar a acidentes de trabalho</a:t>
            </a:r>
            <a:endParaRPr lang="pt-BR" dirty="0"/>
          </a:p>
        </p:txBody>
      </p:sp>
    </p:spTree>
    <p:extLst>
      <p:ext uri="{BB962C8B-B14F-4D97-AF65-F5344CB8AC3E}">
        <p14:creationId xmlns:p14="http://schemas.microsoft.com/office/powerpoint/2010/main" val="8417094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200" y="593367"/>
            <a:ext cx="8173904" cy="763600"/>
          </a:xfrm>
        </p:spPr>
        <p:txBody>
          <a:bodyPr>
            <a:normAutofit fontScale="90000"/>
          </a:bodyPr>
          <a:lstStyle/>
          <a:p>
            <a:r>
              <a:rPr lang="pt-BR" dirty="0" smtClean="0"/>
              <a:t>A gestão dos sentimentos e emoções</a:t>
            </a:r>
            <a:endParaRPr lang="pt-BR" dirty="0"/>
          </a:p>
        </p:txBody>
      </p:sp>
      <p:sp>
        <p:nvSpPr>
          <p:cNvPr id="3" name="Espaço Reservado para Texto 2"/>
          <p:cNvSpPr>
            <a:spLocks noGrp="1"/>
          </p:cNvSpPr>
          <p:nvPr>
            <p:ph type="body" idx="1"/>
          </p:nvPr>
        </p:nvSpPr>
        <p:spPr>
          <a:xfrm>
            <a:off x="822000" y="2083443"/>
            <a:ext cx="5995489" cy="4068156"/>
          </a:xfrm>
        </p:spPr>
        <p:txBody>
          <a:bodyPr>
            <a:normAutofit/>
          </a:bodyPr>
          <a:lstStyle/>
          <a:p>
            <a:r>
              <a:rPr lang="pt-BR" sz="2400" dirty="0" smtClean="0"/>
              <a:t>Atenção aos sentimentos e emoções dos funcionários</a:t>
            </a:r>
          </a:p>
          <a:p>
            <a:r>
              <a:rPr lang="pt-BR" sz="2400" dirty="0" smtClean="0"/>
              <a:t>Buscar apreciar o trabalho da equipe</a:t>
            </a:r>
          </a:p>
          <a:p>
            <a:r>
              <a:rPr lang="pt-BR" sz="2400" dirty="0" smtClean="0"/>
              <a:t>Alocar membros positivos e buscar o contágio emocional</a:t>
            </a:r>
          </a:p>
          <a:p>
            <a:r>
              <a:rPr lang="pt-BR" sz="2400" dirty="0" smtClean="0"/>
              <a:t>Diferentes culturas experimentam, interpretam e demonstram emoções de forma diferente</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027" y="1747777"/>
            <a:ext cx="3301872" cy="4127340"/>
          </a:xfrm>
          <a:prstGeom prst="rect">
            <a:avLst/>
          </a:prstGeom>
        </p:spPr>
      </p:pic>
    </p:spTree>
    <p:extLst>
      <p:ext uri="{BB962C8B-B14F-4D97-AF65-F5344CB8AC3E}">
        <p14:creationId xmlns:p14="http://schemas.microsoft.com/office/powerpoint/2010/main" val="15839470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smtClean="0"/>
              <a:t>Para buscar conhecimento:</a:t>
            </a:r>
            <a:endParaRPr lang="pt-BR" dirty="0"/>
          </a:p>
        </p:txBody>
      </p:sp>
      <p:sp>
        <p:nvSpPr>
          <p:cNvPr id="6" name="Subtítulo 5"/>
          <p:cNvSpPr>
            <a:spLocks noGrp="1"/>
          </p:cNvSpPr>
          <p:nvPr>
            <p:ph type="subTitle" idx="1"/>
          </p:nvPr>
        </p:nvSpPr>
        <p:spPr>
          <a:xfrm flipH="1">
            <a:off x="2524600" y="3915572"/>
            <a:ext cx="2574400" cy="1296800"/>
          </a:xfrm>
        </p:spPr>
        <p:txBody>
          <a:bodyPr/>
          <a:lstStyle/>
          <a:p>
            <a:endParaRPr lang="pt-BR" dirty="0"/>
          </a:p>
        </p:txBody>
      </p:sp>
      <p:sp>
        <p:nvSpPr>
          <p:cNvPr id="8" name="Título 7"/>
          <p:cNvSpPr>
            <a:spLocks noGrp="1"/>
          </p:cNvSpPr>
          <p:nvPr>
            <p:ph type="ctrTitle" idx="3"/>
          </p:nvPr>
        </p:nvSpPr>
        <p:spPr>
          <a:xfrm flipH="1">
            <a:off x="6928301" y="2323151"/>
            <a:ext cx="2574400" cy="770400"/>
          </a:xfrm>
        </p:spPr>
        <p:txBody>
          <a:bodyPr/>
          <a:lstStyle/>
          <a:p>
            <a:r>
              <a:rPr lang="pt-BR" dirty="0" smtClean="0"/>
              <a:t>GROK</a:t>
            </a:r>
            <a:endParaRPr lang="pt-BR" dirty="0"/>
          </a:p>
        </p:txBody>
      </p:sp>
      <p:sp>
        <p:nvSpPr>
          <p:cNvPr id="12" name="Título 11"/>
          <p:cNvSpPr>
            <a:spLocks noGrp="1"/>
          </p:cNvSpPr>
          <p:nvPr>
            <p:ph type="title" idx="7"/>
          </p:nvPr>
        </p:nvSpPr>
        <p:spPr>
          <a:xfrm>
            <a:off x="2117666" y="2169216"/>
            <a:ext cx="3388267" cy="770400"/>
          </a:xfrm>
        </p:spPr>
        <p:txBody>
          <a:bodyPr>
            <a:noAutofit/>
          </a:bodyPr>
          <a:lstStyle/>
          <a:p>
            <a:r>
              <a:rPr lang="pt-BR" sz="3200" dirty="0"/>
              <a:t>Comunicação não violenta</a:t>
            </a:r>
          </a:p>
        </p:txBody>
      </p:sp>
      <p:pic>
        <p:nvPicPr>
          <p:cNvPr id="2050" name="Picture 2" descr="O Legado de Marshall Rosenberg - A Comunicação Não Violen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313" y="3262206"/>
            <a:ext cx="1649779" cy="24746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unicação não-violenta: técnicas para aprimorar relacionamentos pessoais  e profissionais | Amazon.com.b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865" y="3262206"/>
            <a:ext cx="1622440" cy="24215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OK Empathy Games — The original relationship games – Grok-The-Worl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85" b="94352" l="1389" r="99352"/>
                    </a14:imgEffect>
                  </a14:imgLayer>
                </a14:imgProps>
              </a:ext>
              <a:ext uri="{28A0092B-C50C-407E-A947-70E740481C1C}">
                <a14:useLocalDpi xmlns:a14="http://schemas.microsoft.com/office/drawing/2010/main" val="0"/>
              </a:ext>
            </a:extLst>
          </a:blip>
          <a:srcRect/>
          <a:stretch>
            <a:fillRect/>
          </a:stretch>
        </p:blipFill>
        <p:spPr bwMode="auto">
          <a:xfrm>
            <a:off x="6917267" y="3206823"/>
            <a:ext cx="2585434" cy="25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48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5</a:t>
            </a:r>
            <a:r>
              <a:rPr lang="pt-BR" dirty="0" smtClean="0">
                <a:solidFill>
                  <a:schemeClr val="bg2"/>
                </a:solidFill>
              </a:rPr>
              <a:t>: Personalidade e Valores</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2 – O indivíduo</a:t>
            </a:r>
            <a:endParaRPr lang="pt-BR" dirty="0"/>
          </a:p>
        </p:txBody>
      </p:sp>
      <p:pic>
        <p:nvPicPr>
          <p:cNvPr id="2050" name="Picture 2" descr="LAWFUL GOOD SOCIAL GOOD NEUTRAL GOOD REBEL GOOD CHAOTIC GOOD LAWFUL MORAL SOCIAL MORAL NEUTRAL MORAL REBEL MORAL CHAOTIC MORAL LAWFUL NEUTRAL SoCIAL NEUTRAL TRUE NEUTRAL REBEL NEUTRAL CHAOTIC NEUTRAL I'm a random LAWFUL IMPURE SOCIAL IMPURE NEUTRAL IMPURE REBEL IMPURE CHAOTIC IMPURE LAWFUL EVIL SOCIAL EVIL NEUTRAL EVIL CHAOTIC EVIL www.doaspotcheck.blogspot.com REBEL EV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90" y="1088020"/>
            <a:ext cx="5955643" cy="540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58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 que é personalidade?</a:t>
            </a:r>
            <a:endParaRPr lang="pt-BR" dirty="0"/>
          </a:p>
        </p:txBody>
      </p:sp>
      <p:sp>
        <p:nvSpPr>
          <p:cNvPr id="3" name="Espaço Reservado para Texto 2"/>
          <p:cNvSpPr>
            <a:spLocks noGrp="1"/>
          </p:cNvSpPr>
          <p:nvPr>
            <p:ph type="body" idx="1"/>
          </p:nvPr>
        </p:nvSpPr>
        <p:spPr>
          <a:xfrm>
            <a:off x="300942" y="1978355"/>
            <a:ext cx="5648445" cy="4555200"/>
          </a:xfrm>
        </p:spPr>
        <p:txBody>
          <a:bodyPr>
            <a:normAutofit/>
          </a:bodyPr>
          <a:lstStyle/>
          <a:p>
            <a:r>
              <a:rPr lang="pt-BR" sz="2000" dirty="0" smtClean="0"/>
              <a:t>Organização dinâmica interna daqueles sistemas psicofísicos do individuo que determinam seu ajuste individual ao ambiente.</a:t>
            </a:r>
          </a:p>
          <a:p>
            <a:r>
              <a:rPr lang="pt-BR" sz="2000" dirty="0" smtClean="0"/>
              <a:t>A soma total das maneiras como uma pessoa reage e interage com as demais</a:t>
            </a:r>
          </a:p>
          <a:p>
            <a:r>
              <a:rPr lang="pt-BR" sz="2000" dirty="0" smtClean="0"/>
              <a:t>Os testes são úteis na decisão de contratação</a:t>
            </a:r>
          </a:p>
          <a:p>
            <a:r>
              <a:rPr lang="pt-BR" sz="2000" dirty="0" smtClean="0"/>
              <a:t>A personalidade é de difícil mensuração</a:t>
            </a:r>
          </a:p>
          <a:p>
            <a:pPr marL="203195" indent="0">
              <a:buNone/>
            </a:pPr>
            <a:endParaRPr lang="pt-BR" sz="2000" dirty="0"/>
          </a:p>
        </p:txBody>
      </p:sp>
      <p:pic>
        <p:nvPicPr>
          <p:cNvPr id="2050" name="Picture 2" descr="Sua personalidade faz bem para você? Descubra | Su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841" y="1978355"/>
            <a:ext cx="4597063" cy="351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824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Os determinantes da personalidade</a:t>
            </a:r>
            <a:endParaRPr lang="pt-BR" dirty="0"/>
          </a:p>
        </p:txBody>
      </p:sp>
      <p:sp>
        <p:nvSpPr>
          <p:cNvPr id="3" name="Título 2"/>
          <p:cNvSpPr>
            <a:spLocks noGrp="1"/>
          </p:cNvSpPr>
          <p:nvPr>
            <p:ph type="ctrTitle" idx="2"/>
          </p:nvPr>
        </p:nvSpPr>
        <p:spPr>
          <a:xfrm flipH="1">
            <a:off x="1753291" y="1791215"/>
            <a:ext cx="2896298" cy="770400"/>
          </a:xfrm>
        </p:spPr>
        <p:txBody>
          <a:bodyPr>
            <a:normAutofit fontScale="90000"/>
          </a:bodyPr>
          <a:lstStyle/>
          <a:p>
            <a:r>
              <a:rPr lang="pt-BR" dirty="0" smtClean="0"/>
              <a:t>Hereditariedade</a:t>
            </a:r>
            <a:endParaRPr lang="pt-BR" dirty="0"/>
          </a:p>
        </p:txBody>
      </p:sp>
      <p:sp>
        <p:nvSpPr>
          <p:cNvPr id="4" name="Subtítulo 3"/>
          <p:cNvSpPr>
            <a:spLocks noGrp="1"/>
          </p:cNvSpPr>
          <p:nvPr>
            <p:ph type="subTitle" idx="1"/>
          </p:nvPr>
        </p:nvSpPr>
        <p:spPr>
          <a:xfrm flipH="1">
            <a:off x="1333420" y="2561615"/>
            <a:ext cx="3736042" cy="1296800"/>
          </a:xfrm>
          <a:noFill/>
          <a:ln>
            <a:noFill/>
          </a:ln>
        </p:spPr>
        <p:txBody>
          <a:bodyPr spcFirstLastPara="1" wrap="square" lIns="91425" tIns="91425" rIns="91425" bIns="91425" anchor="t" anchorCtr="0">
            <a:noAutofit/>
          </a:bodyPr>
          <a:lstStyle/>
          <a:p>
            <a:pPr marL="0" indent="0">
              <a:lnSpc>
                <a:spcPct val="120000"/>
              </a:lnSpc>
            </a:pPr>
            <a:r>
              <a:rPr lang="pt-BR" sz="1600" dirty="0" smtClean="0"/>
              <a:t>Fatores determinados pela genética dos indivíduos. Estudos com gêmeos mostram que os pais não acrescentam muito à personalidade na criação</a:t>
            </a:r>
            <a:endParaRPr lang="pt-BR" sz="1600" dirty="0"/>
          </a:p>
        </p:txBody>
      </p:sp>
      <p:sp>
        <p:nvSpPr>
          <p:cNvPr id="5" name="Título 4"/>
          <p:cNvSpPr>
            <a:spLocks noGrp="1"/>
          </p:cNvSpPr>
          <p:nvPr>
            <p:ph type="ctrTitle" idx="3"/>
          </p:nvPr>
        </p:nvSpPr>
        <p:spPr>
          <a:xfrm flipH="1">
            <a:off x="7475033" y="4071629"/>
            <a:ext cx="2574400" cy="770400"/>
          </a:xfrm>
        </p:spPr>
        <p:txBody>
          <a:bodyPr>
            <a:normAutofit fontScale="90000"/>
          </a:bodyPr>
          <a:lstStyle/>
          <a:p>
            <a:r>
              <a:rPr lang="pt-BR" dirty="0" smtClean="0"/>
              <a:t>Traços de personalidade</a:t>
            </a:r>
            <a:endParaRPr lang="pt-BR" dirty="0"/>
          </a:p>
        </p:txBody>
      </p:sp>
      <p:sp>
        <p:nvSpPr>
          <p:cNvPr id="6" name="Subtítulo 5"/>
          <p:cNvSpPr>
            <a:spLocks noGrp="1"/>
          </p:cNvSpPr>
          <p:nvPr>
            <p:ph type="subTitle" idx="4"/>
          </p:nvPr>
        </p:nvSpPr>
        <p:spPr>
          <a:xfrm flipH="1">
            <a:off x="6710692" y="4800101"/>
            <a:ext cx="4103082" cy="1296800"/>
          </a:xfrm>
        </p:spPr>
        <p:txBody>
          <a:bodyPr>
            <a:noAutofit/>
          </a:bodyPr>
          <a:lstStyle/>
          <a:p>
            <a:pPr marL="0" indent="0">
              <a:lnSpc>
                <a:spcPct val="120000"/>
              </a:lnSpc>
            </a:pPr>
            <a:r>
              <a:rPr lang="pt-BR" sz="1600" dirty="0" smtClean="0"/>
              <a:t>Características duradouras que podem descrever o comportamento de uma pessoa: Quanto mais consistente e durador maior a importância do traço para definir o individuo.</a:t>
            </a:r>
            <a:endParaRPr lang="pt-BR" sz="1600" dirty="0"/>
          </a:p>
        </p:txBody>
      </p:sp>
      <p:pic>
        <p:nvPicPr>
          <p:cNvPr id="1026" name="Picture 2" descr="Super Amigos S06EP16 - Clandestinos do Espaço. - Vídeo Dailymo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7883" y="4071629"/>
            <a:ext cx="3567113" cy="2378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demos identificar na pesquisa que traços de personalidade by DAIANE LUCIA  FARIAS"/>
          <p:cNvPicPr>
            <a:picLocks noChangeAspect="1" noChangeArrowheads="1"/>
          </p:cNvPicPr>
          <p:nvPr/>
        </p:nvPicPr>
        <p:blipFill rotWithShape="1">
          <a:blip r:embed="rId3">
            <a:extLst>
              <a:ext uri="{28A0092B-C50C-407E-A947-70E740481C1C}">
                <a14:useLocalDpi xmlns:a14="http://schemas.microsoft.com/office/drawing/2010/main" val="0"/>
              </a:ext>
            </a:extLst>
          </a:blip>
          <a:srcRect l="3980" r="3755"/>
          <a:stretch/>
        </p:blipFill>
        <p:spPr bwMode="auto">
          <a:xfrm>
            <a:off x="7096539" y="1659469"/>
            <a:ext cx="3339548"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8933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1"/>
          </p:nvPr>
        </p:nvSpPr>
        <p:spPr>
          <a:xfrm>
            <a:off x="745434" y="1890025"/>
            <a:ext cx="10330070" cy="704089"/>
          </a:xfrm>
        </p:spPr>
        <p:txBody>
          <a:bodyPr>
            <a:normAutofit lnSpcReduction="10000"/>
          </a:bodyPr>
          <a:lstStyle/>
          <a:p>
            <a:pPr marL="186262" indent="0">
              <a:buNone/>
            </a:pPr>
            <a:r>
              <a:rPr lang="pt-BR" dirty="0" smtClean="0"/>
              <a:t>Teste de personalidade que avalia como as pessoas agem ou se sentem em determinadas situações</a:t>
            </a:r>
            <a:endParaRPr lang="pt-BR" dirty="0"/>
          </a:p>
        </p:txBody>
      </p:sp>
      <p:sp>
        <p:nvSpPr>
          <p:cNvPr id="2" name="Título 1"/>
          <p:cNvSpPr>
            <a:spLocks noGrp="1"/>
          </p:cNvSpPr>
          <p:nvPr>
            <p:ph type="title"/>
          </p:nvPr>
        </p:nvSpPr>
        <p:spPr/>
        <p:txBody>
          <a:bodyPr>
            <a:normAutofit fontScale="90000"/>
          </a:bodyPr>
          <a:lstStyle/>
          <a:p>
            <a:r>
              <a:rPr lang="pt-BR" dirty="0" smtClean="0"/>
              <a:t>O indicador de tipos de personalidade </a:t>
            </a:r>
            <a:r>
              <a:rPr lang="pt-BR" dirty="0" smtClean="0">
                <a:solidFill>
                  <a:srgbClr val="3C96BA"/>
                </a:solidFill>
                <a:hlinkClick r:id="rId3"/>
              </a:rPr>
              <a:t>Myers-</a:t>
            </a:r>
            <a:r>
              <a:rPr lang="pt-BR" dirty="0" err="1" smtClean="0">
                <a:solidFill>
                  <a:srgbClr val="3C96BA"/>
                </a:solidFill>
                <a:hlinkClick r:id="rId3"/>
              </a:rPr>
              <a:t>Briggs</a:t>
            </a:r>
            <a:endParaRPr lang="pt-BR" dirty="0">
              <a:solidFill>
                <a:srgbClr val="3C96BA"/>
              </a:solidFill>
            </a:endParaRPr>
          </a:p>
        </p:txBody>
      </p:sp>
      <p:sp>
        <p:nvSpPr>
          <p:cNvPr id="5" name="CaixaDeTexto 4"/>
          <p:cNvSpPr txBox="1"/>
          <p:nvPr/>
        </p:nvSpPr>
        <p:spPr>
          <a:xfrm>
            <a:off x="1384767" y="2720051"/>
            <a:ext cx="9051403" cy="40934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2000" dirty="0" smtClean="0">
                <a:solidFill>
                  <a:schemeClr val="bg2"/>
                </a:solidFill>
              </a:rPr>
              <a:t>O teste de Myers-</a:t>
            </a:r>
            <a:r>
              <a:rPr lang="pt-BR" sz="2000" dirty="0" err="1" smtClean="0">
                <a:solidFill>
                  <a:schemeClr val="bg2"/>
                </a:solidFill>
              </a:rPr>
              <a:t>briggs</a:t>
            </a:r>
            <a:r>
              <a:rPr lang="pt-BR" sz="2000" dirty="0" smtClean="0">
                <a:solidFill>
                  <a:schemeClr val="bg2"/>
                </a:solidFill>
              </a:rPr>
              <a:t> é famoso em todo o mundo e utilizado por muitas empresas como Apple, Citigroup, 3M.</a:t>
            </a:r>
          </a:p>
          <a:p>
            <a:pPr marL="285750" indent="-285750">
              <a:lnSpc>
                <a:spcPct val="150000"/>
              </a:lnSpc>
              <a:buFont typeface="Arial" panose="020B0604020202020204" pitchFamily="34" charset="0"/>
              <a:buChar char="•"/>
            </a:pPr>
            <a:r>
              <a:rPr lang="pt-BR" sz="2000" dirty="0" smtClean="0">
                <a:solidFill>
                  <a:schemeClr val="bg2"/>
                </a:solidFill>
              </a:rPr>
              <a:t>Ele é uma ferramenta de autoconhecimento e de orientação de carreiras</a:t>
            </a:r>
          </a:p>
          <a:p>
            <a:pPr marL="285750" indent="-285750">
              <a:lnSpc>
                <a:spcPct val="150000"/>
              </a:lnSpc>
              <a:buFont typeface="Arial" panose="020B0604020202020204" pitchFamily="34" charset="0"/>
              <a:buChar char="•"/>
            </a:pPr>
            <a:r>
              <a:rPr lang="pt-BR" sz="2000" dirty="0" smtClean="0">
                <a:solidFill>
                  <a:schemeClr val="bg2"/>
                </a:solidFill>
              </a:rPr>
              <a:t>Faça seu teste </a:t>
            </a:r>
            <a:r>
              <a:rPr lang="pt-BR" sz="2000" dirty="0" smtClean="0">
                <a:solidFill>
                  <a:schemeClr val="bg2"/>
                </a:solidFill>
                <a:hlinkClick r:id="rId3"/>
              </a:rPr>
              <a:t>aqui</a:t>
            </a:r>
            <a:endParaRPr lang="pt-BR" sz="2000" dirty="0" smtClean="0">
              <a:solidFill>
                <a:schemeClr val="bg2"/>
              </a:solidFill>
            </a:endParaRPr>
          </a:p>
          <a:p>
            <a:pPr>
              <a:lnSpc>
                <a:spcPct val="150000"/>
              </a:lnSpc>
            </a:pPr>
            <a:r>
              <a:rPr lang="pt-BR" sz="2000" b="1" dirty="0" smtClean="0">
                <a:solidFill>
                  <a:schemeClr val="bg2"/>
                </a:solidFill>
                <a:hlinkClick r:id="rId4"/>
              </a:rPr>
              <a:t>Críticas</a:t>
            </a:r>
            <a:r>
              <a:rPr lang="pt-BR" sz="2000" b="1" dirty="0" smtClean="0">
                <a:solidFill>
                  <a:schemeClr val="bg2"/>
                </a:solidFill>
              </a:rPr>
              <a:t>:</a:t>
            </a:r>
          </a:p>
          <a:p>
            <a:pPr marL="285750" indent="-285750">
              <a:lnSpc>
                <a:spcPct val="150000"/>
              </a:lnSpc>
              <a:buFont typeface="Arial" panose="020B0604020202020204" pitchFamily="34" charset="0"/>
              <a:buChar char="•"/>
            </a:pPr>
            <a:r>
              <a:rPr lang="pt-BR" sz="2000" dirty="0" smtClean="0">
                <a:solidFill>
                  <a:schemeClr val="bg2"/>
                </a:solidFill>
              </a:rPr>
              <a:t>É baseado em ideias de Carl Jung</a:t>
            </a:r>
          </a:p>
          <a:p>
            <a:pPr marL="285750" indent="-285750">
              <a:lnSpc>
                <a:spcPct val="150000"/>
              </a:lnSpc>
              <a:buFont typeface="Arial" panose="020B0604020202020204" pitchFamily="34" charset="0"/>
              <a:buChar char="•"/>
            </a:pPr>
            <a:r>
              <a:rPr lang="pt-BR" sz="2000" dirty="0" smtClean="0">
                <a:solidFill>
                  <a:schemeClr val="bg2"/>
                </a:solidFill>
              </a:rPr>
              <a:t>Ele apresenta a personalidade como categorias discretas e não um continuo</a:t>
            </a:r>
          </a:p>
          <a:p>
            <a:endParaRPr lang="pt-BR" sz="2000" dirty="0">
              <a:solidFill>
                <a:schemeClr val="bg2"/>
              </a:solidFill>
            </a:endParaRPr>
          </a:p>
        </p:txBody>
      </p:sp>
    </p:spTree>
    <p:extLst>
      <p:ext uri="{BB962C8B-B14F-4D97-AF65-F5344CB8AC3E}">
        <p14:creationId xmlns:p14="http://schemas.microsoft.com/office/powerpoint/2010/main" val="32060320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0.wp.com/xibolete.org/wp-content/uploads/2021/03/MyersBriggsTypes.png?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33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smtClean="0"/>
              <a:t>Papeis dos administradores?</a:t>
            </a:r>
            <a:endParaRPr lang="pt-BR" dirty="0"/>
          </a:p>
        </p:txBody>
      </p:sp>
      <p:pic>
        <p:nvPicPr>
          <p:cNvPr id="4" name="Imagem 3"/>
          <p:cNvPicPr>
            <a:picLocks noChangeAspect="1"/>
          </p:cNvPicPr>
          <p:nvPr/>
        </p:nvPicPr>
        <p:blipFill>
          <a:blip r:embed="rId2"/>
          <a:stretch>
            <a:fillRect/>
          </a:stretch>
        </p:blipFill>
        <p:spPr>
          <a:xfrm>
            <a:off x="1255129" y="1356967"/>
            <a:ext cx="9552942" cy="4771459"/>
          </a:xfrm>
          <a:prstGeom prst="rect">
            <a:avLst/>
          </a:prstGeom>
        </p:spPr>
      </p:pic>
      <p:sp>
        <p:nvSpPr>
          <p:cNvPr id="6" name="CaixaDeTexto 5"/>
          <p:cNvSpPr txBox="1"/>
          <p:nvPr/>
        </p:nvSpPr>
        <p:spPr>
          <a:xfrm>
            <a:off x="7655668" y="6128426"/>
            <a:ext cx="3686783" cy="369332"/>
          </a:xfrm>
          <a:prstGeom prst="rect">
            <a:avLst/>
          </a:prstGeom>
          <a:noFill/>
        </p:spPr>
        <p:txBody>
          <a:bodyPr wrap="square" rtlCol="0">
            <a:spAutoFit/>
          </a:bodyPr>
          <a:lstStyle/>
          <a:p>
            <a:r>
              <a:rPr lang="pt-BR" dirty="0" smtClean="0">
                <a:solidFill>
                  <a:schemeClr val="bg2"/>
                </a:solidFill>
              </a:rPr>
              <a:t>Adaptado de </a:t>
            </a:r>
            <a:r>
              <a:rPr lang="pt-BR" dirty="0" err="1" smtClean="0">
                <a:solidFill>
                  <a:schemeClr val="bg2"/>
                </a:solidFill>
              </a:rPr>
              <a:t>Mintzberg</a:t>
            </a:r>
            <a:r>
              <a:rPr lang="pt-BR" dirty="0" smtClean="0">
                <a:solidFill>
                  <a:schemeClr val="bg2"/>
                </a:solidFill>
              </a:rPr>
              <a:t> (1973)</a:t>
            </a:r>
            <a:endParaRPr lang="pt-BR" dirty="0">
              <a:solidFill>
                <a:schemeClr val="bg2"/>
              </a:solidFill>
            </a:endParaRPr>
          </a:p>
        </p:txBody>
      </p:sp>
    </p:spTree>
    <p:extLst>
      <p:ext uri="{BB962C8B-B14F-4D97-AF65-F5344CB8AC3E}">
        <p14:creationId xmlns:p14="http://schemas.microsoft.com/office/powerpoint/2010/main" val="27088817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840" y="192545"/>
            <a:ext cx="10272000" cy="763600"/>
          </a:xfrm>
        </p:spPr>
        <p:txBody>
          <a:bodyPr>
            <a:normAutofit fontScale="90000"/>
          </a:bodyPr>
          <a:lstStyle/>
          <a:p>
            <a:r>
              <a:rPr lang="pt-BR" dirty="0" smtClean="0"/>
              <a:t>O Modelo big </a:t>
            </a:r>
            <a:r>
              <a:rPr lang="pt-BR" dirty="0" err="1" smtClean="0"/>
              <a:t>five</a:t>
            </a:r>
            <a:r>
              <a:rPr lang="pt-BR" dirty="0" smtClean="0"/>
              <a:t> de personalidades</a:t>
            </a:r>
            <a:endParaRPr lang="pt-BR" dirty="0"/>
          </a:p>
        </p:txBody>
      </p:sp>
      <p:sp>
        <p:nvSpPr>
          <p:cNvPr id="3" name="Subtítulo 2"/>
          <p:cNvSpPr>
            <a:spLocks noGrp="1"/>
          </p:cNvSpPr>
          <p:nvPr>
            <p:ph type="subTitle" idx="1"/>
          </p:nvPr>
        </p:nvSpPr>
        <p:spPr>
          <a:xfrm flipH="1">
            <a:off x="258840" y="1115410"/>
            <a:ext cx="4435145" cy="1569630"/>
          </a:xfrm>
          <a:noFill/>
        </p:spPr>
        <p:txBody>
          <a:bodyPr wrap="square" rtlCol="0">
            <a:spAutoFit/>
          </a:bodyPr>
          <a:lstStyle/>
          <a:p>
            <a:pPr marL="285750" indent="-285750">
              <a:lnSpc>
                <a:spcPct val="150000"/>
              </a:lnSpc>
              <a:buFont typeface="Arial" panose="020B0604020202020204" pitchFamily="34" charset="0"/>
              <a:buChar char="•"/>
            </a:pPr>
            <a:r>
              <a:rPr lang="pt-BR" sz="2000" kern="1200" dirty="0">
                <a:solidFill>
                  <a:schemeClr val="bg2"/>
                </a:solidFill>
                <a:latin typeface="+mn-lt"/>
                <a:ea typeface="+mn-ea"/>
                <a:cs typeface="+mn-cs"/>
              </a:rPr>
              <a:t>Modelo mais comprovado que mostra cinco dimensões mais significativas nas </a:t>
            </a:r>
            <a:r>
              <a:rPr lang="pt-BR" sz="2000" kern="1200" dirty="0" smtClean="0">
                <a:solidFill>
                  <a:schemeClr val="bg2"/>
                </a:solidFill>
                <a:latin typeface="+mn-lt"/>
                <a:ea typeface="+mn-ea"/>
                <a:cs typeface="+mn-cs"/>
              </a:rPr>
              <a:t>variações</a:t>
            </a:r>
            <a:endParaRPr lang="pt-BR" sz="2000" kern="1200" dirty="0">
              <a:solidFill>
                <a:schemeClr val="bg2"/>
              </a:solidFill>
              <a:latin typeface="+mn-lt"/>
              <a:ea typeface="+mn-ea"/>
              <a:cs typeface="+mn-cs"/>
            </a:endParaRPr>
          </a:p>
        </p:txBody>
      </p:sp>
      <p:pic>
        <p:nvPicPr>
          <p:cNvPr id="4098" name="Picture 2" descr="METODOLOGIA | Future Lead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4840" y="956145"/>
            <a:ext cx="5958555" cy="574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74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0" y="2683839"/>
            <a:ext cx="4321954" cy="1457739"/>
          </a:xfrm>
        </p:spPr>
        <p:txBody>
          <a:bodyPr>
            <a:noAutofit/>
          </a:bodyPr>
          <a:lstStyle/>
          <a:p>
            <a:r>
              <a:rPr lang="pt-BR" sz="2800" dirty="0" smtClean="0"/>
              <a:t>Como essas características preveem comportamentos?</a:t>
            </a:r>
            <a:endParaRPr lang="pt-BR" sz="2800" dirty="0">
              <a:solidFill>
                <a:srgbClr val="3C96BA"/>
              </a:solidFill>
            </a:endParaRPr>
          </a:p>
        </p:txBody>
      </p:sp>
      <p:pic>
        <p:nvPicPr>
          <p:cNvPr id="13" name="Imagem 12"/>
          <p:cNvPicPr>
            <a:picLocks noChangeAspect="1"/>
          </p:cNvPicPr>
          <p:nvPr/>
        </p:nvPicPr>
        <p:blipFill>
          <a:blip r:embed="rId2"/>
          <a:stretch>
            <a:fillRect/>
          </a:stretch>
        </p:blipFill>
        <p:spPr>
          <a:xfrm>
            <a:off x="4321954" y="-32582"/>
            <a:ext cx="7790213" cy="6890582"/>
          </a:xfrm>
          <a:prstGeom prst="rect">
            <a:avLst/>
          </a:prstGeom>
        </p:spPr>
      </p:pic>
    </p:spTree>
    <p:extLst>
      <p:ext uri="{BB962C8B-B14F-4D97-AF65-F5344CB8AC3E}">
        <p14:creationId xmlns:p14="http://schemas.microsoft.com/office/powerpoint/2010/main" val="23951548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75357" y="1782634"/>
            <a:ext cx="2542000" cy="512350"/>
          </a:xfrm>
          <a:noFill/>
          <a:ln>
            <a:noFill/>
          </a:ln>
        </p:spPr>
        <p:txBody>
          <a:bodyPr spcFirstLastPara="1" wrap="square" lIns="91425" tIns="91425" rIns="91425" bIns="91425" anchor="b" anchorCtr="0">
            <a:noAutofit/>
          </a:bodyPr>
          <a:lstStyle/>
          <a:p>
            <a:r>
              <a:rPr lang="pt-BR" sz="2000" dirty="0" err="1" smtClean="0"/>
              <a:t>Autoavaliação</a:t>
            </a:r>
            <a:r>
              <a:rPr lang="pt-BR" sz="2000" dirty="0" smtClean="0"/>
              <a:t> básica</a:t>
            </a:r>
            <a:endParaRPr lang="pt-BR" sz="2000" dirty="0"/>
          </a:p>
        </p:txBody>
      </p:sp>
      <p:sp>
        <p:nvSpPr>
          <p:cNvPr id="4" name="Espaço Reservado para Texto 3"/>
          <p:cNvSpPr>
            <a:spLocks noGrp="1"/>
          </p:cNvSpPr>
          <p:nvPr>
            <p:ph type="subTitle" idx="1"/>
          </p:nvPr>
        </p:nvSpPr>
        <p:spPr>
          <a:xfrm>
            <a:off x="1758957" y="2294984"/>
            <a:ext cx="2574800" cy="490400"/>
          </a:xfrm>
          <a:noFill/>
          <a:ln>
            <a:noFill/>
          </a:ln>
        </p:spPr>
        <p:txBody>
          <a:bodyPr spcFirstLastPara="1" wrap="square" lIns="91425" tIns="91425" rIns="91425" bIns="91425" anchor="t" anchorCtr="0">
            <a:noAutofit/>
          </a:bodyPr>
          <a:lstStyle/>
          <a:p>
            <a:pPr marL="0">
              <a:buSzPts val="1400"/>
            </a:pPr>
            <a:r>
              <a:rPr lang="pt-BR" sz="1600" dirty="0" smtClean="0"/>
              <a:t>Avaliação de si próprio, sua capacidade e da forma como vivem, pode ser mais positiva ou negativa.</a:t>
            </a:r>
            <a:endParaRPr lang="pt-BR" sz="1600" dirty="0"/>
          </a:p>
        </p:txBody>
      </p:sp>
      <p:sp>
        <p:nvSpPr>
          <p:cNvPr id="5" name="Título 4"/>
          <p:cNvSpPr>
            <a:spLocks noGrp="1"/>
          </p:cNvSpPr>
          <p:nvPr>
            <p:ph type="ctrTitle" idx="2"/>
          </p:nvPr>
        </p:nvSpPr>
        <p:spPr>
          <a:xfrm>
            <a:off x="1686482" y="4042585"/>
            <a:ext cx="2542000" cy="770400"/>
          </a:xfrm>
        </p:spPr>
        <p:txBody>
          <a:bodyPr>
            <a:noAutofit/>
          </a:bodyPr>
          <a:lstStyle/>
          <a:p>
            <a:r>
              <a:rPr lang="pt-BR" sz="2000" dirty="0" smtClean="0"/>
              <a:t>Personalidade tipo A</a:t>
            </a:r>
            <a:endParaRPr lang="pt-BR" sz="2000" dirty="0"/>
          </a:p>
        </p:txBody>
      </p:sp>
      <p:sp>
        <p:nvSpPr>
          <p:cNvPr id="6" name="Subtítulo 5"/>
          <p:cNvSpPr>
            <a:spLocks noGrp="1"/>
          </p:cNvSpPr>
          <p:nvPr>
            <p:ph type="subTitle" idx="3"/>
          </p:nvPr>
        </p:nvSpPr>
        <p:spPr>
          <a:xfrm>
            <a:off x="1686482" y="4960017"/>
            <a:ext cx="2542000" cy="490400"/>
          </a:xfrm>
          <a:noFill/>
          <a:ln>
            <a:noFill/>
          </a:ln>
        </p:spPr>
        <p:txBody>
          <a:bodyPr spcFirstLastPara="1" wrap="square" lIns="91425" tIns="91425" rIns="91425" bIns="91425" anchor="t" anchorCtr="0">
            <a:noAutofit/>
          </a:bodyPr>
          <a:lstStyle/>
          <a:p>
            <a:pPr marL="0">
              <a:buSzPts val="1400"/>
            </a:pPr>
            <a:r>
              <a:rPr lang="pt-BR" sz="1600" dirty="0" smtClean="0"/>
              <a:t>Pessoa agressivamente envolvida em uma luta crônica e incessantes pela obtenção crescente de cada vez mais coisas em cada vez menos tempo</a:t>
            </a:r>
            <a:endParaRPr lang="pt-BR" sz="1600" dirty="0"/>
          </a:p>
        </p:txBody>
      </p:sp>
      <p:sp>
        <p:nvSpPr>
          <p:cNvPr id="7" name="Título 6"/>
          <p:cNvSpPr>
            <a:spLocks noGrp="1"/>
          </p:cNvSpPr>
          <p:nvPr>
            <p:ph type="ctrTitle" idx="4"/>
          </p:nvPr>
        </p:nvSpPr>
        <p:spPr>
          <a:xfrm>
            <a:off x="4528953" y="1877795"/>
            <a:ext cx="2634549" cy="439123"/>
          </a:xfrm>
        </p:spPr>
        <p:txBody>
          <a:bodyPr>
            <a:noAutofit/>
          </a:bodyPr>
          <a:lstStyle/>
          <a:p>
            <a:r>
              <a:rPr lang="pt-BR" sz="2000" dirty="0" err="1" smtClean="0"/>
              <a:t>Automonitoramento</a:t>
            </a:r>
            <a:endParaRPr lang="pt-BR" sz="2000" dirty="0"/>
          </a:p>
        </p:txBody>
      </p:sp>
      <p:sp>
        <p:nvSpPr>
          <p:cNvPr id="8" name="Subtítulo 7"/>
          <p:cNvSpPr>
            <a:spLocks noGrp="1"/>
          </p:cNvSpPr>
          <p:nvPr>
            <p:ph type="subTitle" idx="5"/>
          </p:nvPr>
        </p:nvSpPr>
        <p:spPr>
          <a:xfrm>
            <a:off x="4473754" y="2389688"/>
            <a:ext cx="2652400" cy="490400"/>
          </a:xfrm>
          <a:noFill/>
          <a:ln>
            <a:noFill/>
          </a:ln>
        </p:spPr>
        <p:txBody>
          <a:bodyPr spcFirstLastPara="1" wrap="square" lIns="91425" tIns="91425" rIns="91425" bIns="91425" anchor="t" anchorCtr="0">
            <a:noAutofit/>
          </a:bodyPr>
          <a:lstStyle/>
          <a:p>
            <a:pPr marL="0">
              <a:buSzPts val="1400"/>
            </a:pPr>
            <a:r>
              <a:rPr lang="pt-BR" sz="1600" dirty="0" smtClean="0"/>
              <a:t>Capacidade de ajustar seu comportamento a fatores situacionais externos.</a:t>
            </a:r>
            <a:endParaRPr lang="pt-BR" sz="1600" dirty="0"/>
          </a:p>
        </p:txBody>
      </p:sp>
      <p:sp>
        <p:nvSpPr>
          <p:cNvPr id="9" name="Título 8"/>
          <p:cNvSpPr>
            <a:spLocks noGrp="1"/>
          </p:cNvSpPr>
          <p:nvPr>
            <p:ph type="ctrTitle" idx="6"/>
          </p:nvPr>
        </p:nvSpPr>
        <p:spPr>
          <a:xfrm>
            <a:off x="4528954" y="4042585"/>
            <a:ext cx="2542000" cy="770400"/>
          </a:xfrm>
        </p:spPr>
        <p:txBody>
          <a:bodyPr>
            <a:noAutofit/>
          </a:bodyPr>
          <a:lstStyle/>
          <a:p>
            <a:r>
              <a:rPr lang="pt-BR" sz="2000" dirty="0"/>
              <a:t>Personalidade tipo </a:t>
            </a:r>
            <a:r>
              <a:rPr lang="pt-BR" sz="2000" dirty="0" smtClean="0"/>
              <a:t>B</a:t>
            </a:r>
            <a:endParaRPr lang="pt-BR" sz="2000" dirty="0"/>
          </a:p>
        </p:txBody>
      </p:sp>
      <p:sp>
        <p:nvSpPr>
          <p:cNvPr id="10" name="Subtítulo 9"/>
          <p:cNvSpPr>
            <a:spLocks noGrp="1"/>
          </p:cNvSpPr>
          <p:nvPr>
            <p:ph type="subTitle" idx="7"/>
          </p:nvPr>
        </p:nvSpPr>
        <p:spPr>
          <a:xfrm>
            <a:off x="4621503" y="4725167"/>
            <a:ext cx="2542000" cy="490400"/>
          </a:xfrm>
          <a:noFill/>
          <a:ln>
            <a:noFill/>
          </a:ln>
        </p:spPr>
        <p:txBody>
          <a:bodyPr spcFirstLastPara="1" wrap="square" lIns="91425" tIns="91425" rIns="91425" bIns="91425" anchor="t" anchorCtr="0">
            <a:noAutofit/>
          </a:bodyPr>
          <a:lstStyle/>
          <a:p>
            <a:pPr marL="0"/>
            <a:r>
              <a:rPr lang="pt-BR" sz="1600" dirty="0" smtClean="0"/>
              <a:t>Nunca sofre de um sentimento de urgência e impaciência. Não se sente pressionado para obter um número crescente de coisas</a:t>
            </a:r>
            <a:endParaRPr lang="pt-BR" sz="1600" dirty="0"/>
          </a:p>
        </p:txBody>
      </p:sp>
      <p:sp>
        <p:nvSpPr>
          <p:cNvPr id="11" name="Título 10"/>
          <p:cNvSpPr>
            <a:spLocks noGrp="1"/>
          </p:cNvSpPr>
          <p:nvPr>
            <p:ph type="ctrTitle" idx="8"/>
          </p:nvPr>
        </p:nvSpPr>
        <p:spPr>
          <a:xfrm>
            <a:off x="7767980" y="1652906"/>
            <a:ext cx="2542000" cy="770400"/>
          </a:xfrm>
        </p:spPr>
        <p:txBody>
          <a:bodyPr>
            <a:noAutofit/>
          </a:bodyPr>
          <a:lstStyle/>
          <a:p>
            <a:r>
              <a:rPr lang="pt-BR" sz="2000" dirty="0" smtClean="0"/>
              <a:t>Aversão ao risco</a:t>
            </a:r>
            <a:endParaRPr lang="pt-BR" sz="2000" dirty="0"/>
          </a:p>
        </p:txBody>
      </p:sp>
      <p:sp>
        <p:nvSpPr>
          <p:cNvPr id="12" name="Subtítulo 11"/>
          <p:cNvSpPr>
            <a:spLocks noGrp="1"/>
          </p:cNvSpPr>
          <p:nvPr>
            <p:ph type="subTitle" idx="9"/>
          </p:nvPr>
        </p:nvSpPr>
        <p:spPr>
          <a:xfrm>
            <a:off x="7683895" y="2495833"/>
            <a:ext cx="2964814" cy="490400"/>
          </a:xfrm>
          <a:noFill/>
          <a:ln>
            <a:noFill/>
          </a:ln>
        </p:spPr>
        <p:txBody>
          <a:bodyPr spcFirstLastPara="1" wrap="square" lIns="91425" tIns="91425" rIns="91425" bIns="91425" anchor="t" anchorCtr="0">
            <a:noAutofit/>
          </a:bodyPr>
          <a:lstStyle/>
          <a:p>
            <a:pPr marL="0"/>
            <a:r>
              <a:rPr lang="pt-BR" sz="1600" dirty="0" smtClean="0"/>
              <a:t>Reconhecer as diferenças de aversão ao risco pois modificam o processo de tomada de decisão</a:t>
            </a:r>
            <a:endParaRPr lang="pt-BR" sz="1600" dirty="0"/>
          </a:p>
        </p:txBody>
      </p:sp>
      <p:sp>
        <p:nvSpPr>
          <p:cNvPr id="3" name="Título 2"/>
          <p:cNvSpPr>
            <a:spLocks noGrp="1"/>
          </p:cNvSpPr>
          <p:nvPr>
            <p:ph type="title" idx="15"/>
          </p:nvPr>
        </p:nvSpPr>
        <p:spPr/>
        <p:txBody>
          <a:bodyPr>
            <a:normAutofit fontScale="90000"/>
          </a:bodyPr>
          <a:lstStyle/>
          <a:p>
            <a:r>
              <a:rPr lang="pt-BR" dirty="0" smtClean="0"/>
              <a:t>Outros traços relevantes</a:t>
            </a:r>
            <a:endParaRPr lang="pt-BR" dirty="0"/>
          </a:p>
        </p:txBody>
      </p:sp>
      <p:sp>
        <p:nvSpPr>
          <p:cNvPr id="13" name="Título 10"/>
          <p:cNvSpPr>
            <a:spLocks noGrp="1"/>
          </p:cNvSpPr>
          <p:nvPr>
            <p:ph type="ctrTitle" idx="8"/>
          </p:nvPr>
        </p:nvSpPr>
        <p:spPr>
          <a:xfrm>
            <a:off x="7767980" y="3987408"/>
            <a:ext cx="2542000" cy="770400"/>
          </a:xfrm>
        </p:spPr>
        <p:txBody>
          <a:bodyPr>
            <a:noAutofit/>
          </a:bodyPr>
          <a:lstStyle/>
          <a:p>
            <a:r>
              <a:rPr lang="pt-BR" sz="2000" dirty="0" smtClean="0"/>
              <a:t>Personalidade </a:t>
            </a:r>
            <a:r>
              <a:rPr lang="pt-BR" sz="2000" dirty="0" err="1" smtClean="0"/>
              <a:t>pró-ativa</a:t>
            </a:r>
            <a:endParaRPr lang="pt-BR" sz="2000" dirty="0"/>
          </a:p>
        </p:txBody>
      </p:sp>
      <p:sp>
        <p:nvSpPr>
          <p:cNvPr id="14" name="Subtítulo 11"/>
          <p:cNvSpPr>
            <a:spLocks noGrp="1"/>
          </p:cNvSpPr>
          <p:nvPr>
            <p:ph type="subTitle" idx="9"/>
          </p:nvPr>
        </p:nvSpPr>
        <p:spPr>
          <a:xfrm>
            <a:off x="7840102" y="4812985"/>
            <a:ext cx="2652400" cy="1333172"/>
          </a:xfrm>
          <a:noFill/>
          <a:ln>
            <a:noFill/>
          </a:ln>
        </p:spPr>
        <p:txBody>
          <a:bodyPr spcFirstLastPara="1" wrap="square" lIns="91425" tIns="91425" rIns="91425" bIns="91425" anchor="t" anchorCtr="0">
            <a:noAutofit/>
          </a:bodyPr>
          <a:lstStyle/>
          <a:p>
            <a:pPr marL="0"/>
            <a:r>
              <a:rPr lang="pt-BR" sz="1600" dirty="0" smtClean="0"/>
              <a:t>Pessoas que identificam oportunidades, mostram iniciativa, agem e perseveram até que a mudança desejada ocorra</a:t>
            </a:r>
            <a:endParaRPr lang="pt-BR" sz="1600" dirty="0"/>
          </a:p>
        </p:txBody>
      </p:sp>
    </p:spTree>
    <p:extLst>
      <p:ext uri="{BB962C8B-B14F-4D97-AF65-F5344CB8AC3E}">
        <p14:creationId xmlns:p14="http://schemas.microsoft.com/office/powerpoint/2010/main" val="3236980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p:cNvSpPr>
            <a:spLocks noGrp="1"/>
          </p:cNvSpPr>
          <p:nvPr>
            <p:ph type="title"/>
          </p:nvPr>
        </p:nvSpPr>
        <p:spPr>
          <a:xfrm>
            <a:off x="831200" y="391452"/>
            <a:ext cx="10400800" cy="763600"/>
          </a:xfrm>
        </p:spPr>
        <p:txBody>
          <a:bodyPr>
            <a:normAutofit fontScale="90000"/>
          </a:bodyPr>
          <a:lstStyle/>
          <a:p>
            <a:r>
              <a:rPr lang="pt-BR" dirty="0" smtClean="0"/>
              <a:t>A tríade Sombria</a:t>
            </a:r>
            <a:endParaRPr lang="pt-BR" dirty="0"/>
          </a:p>
        </p:txBody>
      </p:sp>
      <p:pic>
        <p:nvPicPr>
          <p:cNvPr id="1030" name="Picture 6" descr="La triade oscura della personalità. Conoscerla per difendersi. – criminal  inten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617" l="1596" r="100000">
                        <a14:foregroundMark x1="42819" y1="37165" x2="41223" y2="29885"/>
                        <a14:foregroundMark x1="48404" y1="34866" x2="48404" y2="34866"/>
                        <a14:foregroundMark x1="53989" y1="34483" x2="53989" y2="34483"/>
                        <a14:foregroundMark x1="55851" y1="49808" x2="55851" y2="49808"/>
                        <a14:foregroundMark x1="51862" y1="50192" x2="51862" y2="50192"/>
                        <a14:foregroundMark x1="42553" y1="50192" x2="42553" y2="50192"/>
                      </a14:backgroundRemoval>
                    </a14:imgEffect>
                  </a14:imgLayer>
                </a14:imgProps>
              </a:ext>
              <a:ext uri="{28A0092B-C50C-407E-A947-70E740481C1C}">
                <a14:useLocalDpi xmlns:a14="http://schemas.microsoft.com/office/drawing/2010/main" val="0"/>
              </a:ext>
            </a:extLst>
          </a:blip>
          <a:srcRect/>
          <a:stretch>
            <a:fillRect/>
          </a:stretch>
        </p:blipFill>
        <p:spPr bwMode="auto">
          <a:xfrm>
            <a:off x="3258697" y="2249349"/>
            <a:ext cx="5087633" cy="353157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048603" y="1208784"/>
            <a:ext cx="3507819" cy="1200329"/>
          </a:xfrm>
          <a:prstGeom prst="rect">
            <a:avLst/>
          </a:prstGeom>
          <a:noFill/>
        </p:spPr>
        <p:txBody>
          <a:bodyPr wrap="square" rtlCol="0">
            <a:spAutoFit/>
          </a:bodyPr>
          <a:lstStyle/>
          <a:p>
            <a:pPr algn="ctr"/>
            <a:r>
              <a:rPr lang="pt-BR" dirty="0" smtClean="0">
                <a:solidFill>
                  <a:schemeClr val="bg2"/>
                </a:solidFill>
              </a:rPr>
              <a:t>Traços de um individuo que é pragmático, mantém distância emocional e acredita que os fins justificam os meios</a:t>
            </a:r>
            <a:endParaRPr lang="pt-BR" dirty="0">
              <a:solidFill>
                <a:schemeClr val="bg2"/>
              </a:solidFill>
            </a:endParaRPr>
          </a:p>
        </p:txBody>
      </p:sp>
      <p:sp>
        <p:nvSpPr>
          <p:cNvPr id="13" name="CaixaDeTexto 12"/>
          <p:cNvSpPr txBox="1"/>
          <p:nvPr/>
        </p:nvSpPr>
        <p:spPr>
          <a:xfrm>
            <a:off x="831200" y="4160945"/>
            <a:ext cx="3507819" cy="1477328"/>
          </a:xfrm>
          <a:prstGeom prst="rect">
            <a:avLst/>
          </a:prstGeom>
          <a:noFill/>
        </p:spPr>
        <p:txBody>
          <a:bodyPr wrap="square" rtlCol="0">
            <a:spAutoFit/>
          </a:bodyPr>
          <a:lstStyle/>
          <a:p>
            <a:pPr algn="ctr"/>
            <a:r>
              <a:rPr lang="pt-BR" dirty="0" smtClean="0">
                <a:solidFill>
                  <a:schemeClr val="bg2"/>
                </a:solidFill>
              </a:rPr>
              <a:t>Tendência a ser arrogante, possuir senso exagerado de importância de si mesmo, exigir admiração excessiva e pensar que tem direito a tudo</a:t>
            </a:r>
            <a:endParaRPr lang="pt-BR" dirty="0">
              <a:solidFill>
                <a:schemeClr val="bg2"/>
              </a:solidFill>
            </a:endParaRPr>
          </a:p>
        </p:txBody>
      </p:sp>
      <p:sp>
        <p:nvSpPr>
          <p:cNvPr id="14" name="CaixaDeTexto 13"/>
          <p:cNvSpPr txBox="1"/>
          <p:nvPr/>
        </p:nvSpPr>
        <p:spPr>
          <a:xfrm>
            <a:off x="7556422" y="4437944"/>
            <a:ext cx="3507819" cy="923330"/>
          </a:xfrm>
          <a:prstGeom prst="rect">
            <a:avLst/>
          </a:prstGeom>
          <a:noFill/>
        </p:spPr>
        <p:txBody>
          <a:bodyPr wrap="square" rtlCol="0">
            <a:spAutoFit/>
          </a:bodyPr>
          <a:lstStyle/>
          <a:p>
            <a:pPr algn="ctr"/>
            <a:r>
              <a:rPr lang="pt-BR" dirty="0" smtClean="0">
                <a:solidFill>
                  <a:schemeClr val="bg2"/>
                </a:solidFill>
              </a:rPr>
              <a:t>É destrutivo, incapaz de demonstrar empatia, culpa ou lealdade a não ser a si mesmos</a:t>
            </a:r>
            <a:endParaRPr lang="pt-BR" dirty="0">
              <a:solidFill>
                <a:schemeClr val="bg2"/>
              </a:solidFill>
            </a:endParaRPr>
          </a:p>
        </p:txBody>
      </p:sp>
    </p:spTree>
    <p:extLst>
      <p:ext uri="{BB962C8B-B14F-4D97-AF65-F5344CB8AC3E}">
        <p14:creationId xmlns:p14="http://schemas.microsoft.com/office/powerpoint/2010/main" val="6451993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normAutofit/>
          </a:bodyPr>
          <a:lstStyle/>
          <a:p>
            <a:r>
              <a:rPr lang="pt-BR" sz="3200" b="1" dirty="0" smtClean="0"/>
              <a:t>Valores</a:t>
            </a:r>
            <a:endParaRPr lang="pt-BR" sz="3200" b="1" dirty="0"/>
          </a:p>
        </p:txBody>
      </p:sp>
      <p:sp>
        <p:nvSpPr>
          <p:cNvPr id="4" name="Título 3"/>
          <p:cNvSpPr>
            <a:spLocks noGrp="1"/>
          </p:cNvSpPr>
          <p:nvPr>
            <p:ph type="title" idx="2"/>
          </p:nvPr>
        </p:nvSpPr>
        <p:spPr>
          <a:xfrm>
            <a:off x="3874000" y="2461873"/>
            <a:ext cx="4271200" cy="770400"/>
          </a:xfrm>
        </p:spPr>
        <p:txBody>
          <a:bodyPr>
            <a:noAutofit/>
          </a:bodyPr>
          <a:lstStyle/>
          <a:p>
            <a:r>
              <a:rPr lang="pt-BR" sz="2400" dirty="0" smtClean="0"/>
              <a:t>Convicções básicas de que um modo específico de conduta ou uma condição de existência é individual ou socialmente preferível ao modo oposto</a:t>
            </a:r>
            <a:endParaRPr lang="pt-BR" sz="2400" dirty="0"/>
          </a:p>
        </p:txBody>
      </p:sp>
    </p:spTree>
    <p:extLst>
      <p:ext uri="{BB962C8B-B14F-4D97-AF65-F5344CB8AC3E}">
        <p14:creationId xmlns:p14="http://schemas.microsoft.com/office/powerpoint/2010/main" val="242277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flipH="1">
            <a:off x="831200" y="1432712"/>
            <a:ext cx="10492582" cy="442270"/>
          </a:xfrm>
        </p:spPr>
        <p:txBody>
          <a:bodyPr>
            <a:noAutofit/>
          </a:bodyPr>
          <a:lstStyle/>
          <a:p>
            <a:r>
              <a:rPr lang="pt-BR" sz="1400" dirty="0" smtClean="0"/>
              <a:t>Sistema de valores: Hierarquia baseada na importância relativa que uma pessoa atribui aos valores individuais</a:t>
            </a:r>
            <a:endParaRPr lang="pt-BR" sz="1400" dirty="0"/>
          </a:p>
        </p:txBody>
      </p:sp>
      <p:sp>
        <p:nvSpPr>
          <p:cNvPr id="7" name="Título 6"/>
          <p:cNvSpPr>
            <a:spLocks noGrp="1"/>
          </p:cNvSpPr>
          <p:nvPr>
            <p:ph type="ctrTitle" idx="2"/>
          </p:nvPr>
        </p:nvSpPr>
        <p:spPr>
          <a:xfrm flipH="1">
            <a:off x="1113584" y="2191907"/>
            <a:ext cx="2927200" cy="770400"/>
          </a:xfrm>
        </p:spPr>
        <p:txBody>
          <a:bodyPr>
            <a:normAutofit fontScale="90000"/>
          </a:bodyPr>
          <a:lstStyle/>
          <a:p>
            <a:r>
              <a:rPr lang="pt-BR" dirty="0" smtClean="0"/>
              <a:t>Valores terminais</a:t>
            </a:r>
            <a:endParaRPr lang="pt-BR" dirty="0"/>
          </a:p>
        </p:txBody>
      </p:sp>
      <p:sp>
        <p:nvSpPr>
          <p:cNvPr id="8" name="Subtítulo 7"/>
          <p:cNvSpPr>
            <a:spLocks noGrp="1"/>
          </p:cNvSpPr>
          <p:nvPr>
            <p:ph type="subTitle" idx="3"/>
          </p:nvPr>
        </p:nvSpPr>
        <p:spPr>
          <a:xfrm flipH="1">
            <a:off x="1289984" y="3074360"/>
            <a:ext cx="2574400" cy="1296800"/>
          </a:xfrm>
          <a:noFill/>
          <a:ln>
            <a:noFill/>
          </a:ln>
        </p:spPr>
        <p:txBody>
          <a:bodyPr spcFirstLastPara="1" wrap="square" lIns="91425" tIns="91425" rIns="91425" bIns="91425" anchor="t" anchorCtr="0">
            <a:normAutofit fontScale="85000" lnSpcReduction="20000"/>
          </a:bodyPr>
          <a:lstStyle/>
          <a:p>
            <a:pPr marL="0" indent="0">
              <a:lnSpc>
                <a:spcPct val="110000"/>
              </a:lnSpc>
            </a:pPr>
            <a:r>
              <a:rPr lang="pt-BR" dirty="0"/>
              <a:t>Condições de existência desejáveis relacionadas às metas que uma pessoa gostaria de atingir durante sua vida</a:t>
            </a:r>
          </a:p>
        </p:txBody>
      </p:sp>
      <p:sp>
        <p:nvSpPr>
          <p:cNvPr id="9" name="Título 8"/>
          <p:cNvSpPr>
            <a:spLocks noGrp="1"/>
          </p:cNvSpPr>
          <p:nvPr>
            <p:ph type="ctrTitle" idx="4"/>
          </p:nvPr>
        </p:nvSpPr>
        <p:spPr>
          <a:xfrm flipH="1">
            <a:off x="7380817" y="2089471"/>
            <a:ext cx="2927200" cy="770400"/>
          </a:xfrm>
        </p:spPr>
        <p:txBody>
          <a:bodyPr>
            <a:normAutofit fontScale="90000"/>
          </a:bodyPr>
          <a:lstStyle/>
          <a:p>
            <a:r>
              <a:rPr lang="pt-BR" dirty="0" smtClean="0"/>
              <a:t>Valores instrumentais</a:t>
            </a:r>
            <a:endParaRPr lang="pt-BR" dirty="0"/>
          </a:p>
        </p:txBody>
      </p:sp>
      <p:sp>
        <p:nvSpPr>
          <p:cNvPr id="10" name="Subtítulo 9"/>
          <p:cNvSpPr>
            <a:spLocks noGrp="1"/>
          </p:cNvSpPr>
          <p:nvPr>
            <p:ph type="subTitle" idx="5"/>
          </p:nvPr>
        </p:nvSpPr>
        <p:spPr>
          <a:xfrm flipH="1">
            <a:off x="7557217" y="3074360"/>
            <a:ext cx="2574400" cy="1296800"/>
          </a:xfrm>
        </p:spPr>
        <p:txBody>
          <a:bodyPr>
            <a:normAutofit fontScale="85000" lnSpcReduction="20000"/>
          </a:bodyPr>
          <a:lstStyle/>
          <a:p>
            <a:pPr marL="0" indent="0">
              <a:lnSpc>
                <a:spcPct val="110000"/>
              </a:lnSpc>
            </a:pPr>
            <a:r>
              <a:rPr lang="pt-BR" dirty="0" smtClean="0"/>
              <a:t>Modos preferenciais de comportamento ou os meios para se chegar às metas dos valores terminais</a:t>
            </a:r>
            <a:endParaRPr lang="pt-BR" dirty="0"/>
          </a:p>
        </p:txBody>
      </p:sp>
      <p:sp>
        <p:nvSpPr>
          <p:cNvPr id="11" name="Título 10"/>
          <p:cNvSpPr>
            <a:spLocks noGrp="1"/>
          </p:cNvSpPr>
          <p:nvPr>
            <p:ph type="title" idx="6"/>
          </p:nvPr>
        </p:nvSpPr>
        <p:spPr/>
        <p:txBody>
          <a:bodyPr>
            <a:normAutofit fontScale="90000"/>
          </a:bodyPr>
          <a:lstStyle/>
          <a:p>
            <a:r>
              <a:rPr lang="pt-BR" dirty="0" smtClean="0"/>
              <a:t>Tipos de valores</a:t>
            </a:r>
            <a:endParaRPr lang="pt-BR" dirty="0"/>
          </a:p>
        </p:txBody>
      </p:sp>
    </p:spTree>
    <p:extLst>
      <p:ext uri="{BB962C8B-B14F-4D97-AF65-F5344CB8AC3E}">
        <p14:creationId xmlns:p14="http://schemas.microsoft.com/office/powerpoint/2010/main" val="7780299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2"/>
          <a:stretch>
            <a:fillRect/>
          </a:stretch>
        </p:blipFill>
        <p:spPr>
          <a:xfrm>
            <a:off x="645823" y="1362939"/>
            <a:ext cx="10641659" cy="4834662"/>
          </a:xfrm>
          <a:prstGeom prst="rect">
            <a:avLst/>
          </a:prstGeom>
        </p:spPr>
      </p:pic>
    </p:spTree>
    <p:extLst>
      <p:ext uri="{BB962C8B-B14F-4D97-AF65-F5344CB8AC3E}">
        <p14:creationId xmlns:p14="http://schemas.microsoft.com/office/powerpoint/2010/main" val="21333441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idx="15"/>
          </p:nvPr>
        </p:nvSpPr>
        <p:spPr/>
        <p:txBody>
          <a:bodyPr>
            <a:normAutofit fontScale="90000"/>
          </a:bodyPr>
          <a:lstStyle/>
          <a:p>
            <a:r>
              <a:rPr lang="pt-BR" dirty="0" smtClean="0"/>
              <a:t>Valores Geracionais</a:t>
            </a:r>
            <a:endParaRPr lang="pt-BR" dirty="0"/>
          </a:p>
        </p:txBody>
      </p:sp>
      <p:pic>
        <p:nvPicPr>
          <p:cNvPr id="21" name="Imagem 20"/>
          <p:cNvPicPr>
            <a:picLocks noChangeAspect="1"/>
          </p:cNvPicPr>
          <p:nvPr/>
        </p:nvPicPr>
        <p:blipFill>
          <a:blip r:embed="rId2"/>
          <a:stretch>
            <a:fillRect/>
          </a:stretch>
        </p:blipFill>
        <p:spPr>
          <a:xfrm>
            <a:off x="1566229" y="2915951"/>
            <a:ext cx="9586698" cy="3069211"/>
          </a:xfrm>
          <a:prstGeom prst="rect">
            <a:avLst/>
          </a:prstGeom>
        </p:spPr>
      </p:pic>
    </p:spTree>
    <p:extLst>
      <p:ext uri="{BB962C8B-B14F-4D97-AF65-F5344CB8AC3E}">
        <p14:creationId xmlns:p14="http://schemas.microsoft.com/office/powerpoint/2010/main" val="31714175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p:cNvSpPr>
            <a:spLocks noGrp="1"/>
          </p:cNvSpPr>
          <p:nvPr>
            <p:ph type="title" idx="15"/>
          </p:nvPr>
        </p:nvSpPr>
        <p:spPr/>
        <p:txBody>
          <a:bodyPr>
            <a:normAutofit fontScale="90000"/>
          </a:bodyPr>
          <a:lstStyle/>
          <a:p>
            <a:r>
              <a:rPr lang="pt-BR" dirty="0" smtClean="0"/>
              <a:t>Valores geracionais</a:t>
            </a:r>
            <a:endParaRPr lang="pt-BR" dirty="0"/>
          </a:p>
        </p:txBody>
      </p:sp>
      <p:sp>
        <p:nvSpPr>
          <p:cNvPr id="15" name="CaixaDeTexto 14"/>
          <p:cNvSpPr txBox="1"/>
          <p:nvPr/>
        </p:nvSpPr>
        <p:spPr>
          <a:xfrm>
            <a:off x="2158317" y="4086997"/>
            <a:ext cx="5015345" cy="2031325"/>
          </a:xfrm>
          <a:prstGeom prst="rect">
            <a:avLst/>
          </a:prstGeom>
          <a:noFill/>
        </p:spPr>
        <p:txBody>
          <a:bodyPr wrap="square" rtlCol="0">
            <a:spAutoFit/>
          </a:bodyPr>
          <a:lstStyle/>
          <a:p>
            <a:r>
              <a:rPr lang="pt-BR" dirty="0" smtClean="0">
                <a:solidFill>
                  <a:schemeClr val="bg2"/>
                </a:solidFill>
              </a:rPr>
              <a:t>Não representa exatamente a sociedade Brasileira</a:t>
            </a:r>
          </a:p>
          <a:p>
            <a:r>
              <a:rPr lang="pt-BR" dirty="0" smtClean="0">
                <a:solidFill>
                  <a:schemeClr val="bg2"/>
                </a:solidFill>
              </a:rPr>
              <a:t>Não se aplica universalmente</a:t>
            </a:r>
          </a:p>
          <a:p>
            <a:r>
              <a:rPr lang="pt-BR" dirty="0" smtClean="0">
                <a:solidFill>
                  <a:schemeClr val="bg2"/>
                </a:solidFill>
              </a:rPr>
              <a:t>As categorias são imprecisas e funcionam como um continuo</a:t>
            </a:r>
          </a:p>
          <a:p>
            <a:r>
              <a:rPr lang="pt-BR" dirty="0" smtClean="0">
                <a:solidFill>
                  <a:schemeClr val="bg2"/>
                </a:solidFill>
              </a:rPr>
              <a:t>Poucas pesquisas e sua gestão é mais intuitiva</a:t>
            </a:r>
          </a:p>
          <a:p>
            <a:endParaRPr lang="pt-BR" dirty="0"/>
          </a:p>
        </p:txBody>
      </p:sp>
      <p:pic>
        <p:nvPicPr>
          <p:cNvPr id="17" name="geração no trabal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11115" y="1313382"/>
            <a:ext cx="2844511" cy="5056909"/>
          </a:xfrm>
          <a:prstGeom prst="rect">
            <a:avLst/>
          </a:prstGeom>
        </p:spPr>
      </p:pic>
      <p:sp>
        <p:nvSpPr>
          <p:cNvPr id="18" name="CaixaDeTexto 17"/>
          <p:cNvSpPr txBox="1"/>
          <p:nvPr/>
        </p:nvSpPr>
        <p:spPr>
          <a:xfrm>
            <a:off x="880300" y="1256513"/>
            <a:ext cx="5015345" cy="2585323"/>
          </a:xfrm>
          <a:prstGeom prst="rect">
            <a:avLst/>
          </a:prstGeom>
          <a:noFill/>
        </p:spPr>
        <p:txBody>
          <a:bodyPr wrap="square" rtlCol="0">
            <a:spAutoFit/>
          </a:bodyPr>
          <a:lstStyle/>
          <a:p>
            <a:r>
              <a:rPr lang="pt-BR" b="1" dirty="0" smtClean="0">
                <a:solidFill>
                  <a:schemeClr val="bg2"/>
                </a:solidFill>
              </a:rPr>
              <a:t>Geração Z:</a:t>
            </a:r>
          </a:p>
          <a:p>
            <a:pPr marL="285750" indent="-285750">
              <a:buFont typeface="Arial" panose="020B0604020202020204" pitchFamily="34" charset="0"/>
              <a:buChar char="•"/>
            </a:pPr>
            <a:r>
              <a:rPr lang="pt-BR" dirty="0" smtClean="0">
                <a:solidFill>
                  <a:schemeClr val="bg2"/>
                </a:solidFill>
              </a:rPr>
              <a:t>Nascidos entre 1995 -2010</a:t>
            </a:r>
          </a:p>
          <a:p>
            <a:pPr marL="285750" indent="-285750">
              <a:buFont typeface="Arial" panose="020B0604020202020204" pitchFamily="34" charset="0"/>
              <a:buChar char="•"/>
            </a:pPr>
            <a:r>
              <a:rPr lang="pt-BR" dirty="0" smtClean="0">
                <a:solidFill>
                  <a:schemeClr val="bg2"/>
                </a:solidFill>
              </a:rPr>
              <a:t>Estão entrando no mercado de trabalho</a:t>
            </a:r>
          </a:p>
          <a:p>
            <a:pPr marL="285750" indent="-285750">
              <a:buFont typeface="Arial" panose="020B0604020202020204" pitchFamily="34" charset="0"/>
              <a:buChar char="•"/>
            </a:pPr>
            <a:r>
              <a:rPr lang="pt-BR" dirty="0" smtClean="0">
                <a:solidFill>
                  <a:schemeClr val="bg2"/>
                </a:solidFill>
              </a:rPr>
              <a:t>São mais desconstruídos quanto à diversidade</a:t>
            </a:r>
          </a:p>
          <a:p>
            <a:pPr marL="285750" indent="-285750">
              <a:buFont typeface="Arial" panose="020B0604020202020204" pitchFamily="34" charset="0"/>
              <a:buChar char="•"/>
            </a:pPr>
            <a:r>
              <a:rPr lang="pt-BR" dirty="0" smtClean="0">
                <a:solidFill>
                  <a:schemeClr val="bg2"/>
                </a:solidFill>
              </a:rPr>
              <a:t>Nativos digitais</a:t>
            </a:r>
          </a:p>
          <a:p>
            <a:pPr marL="285750" indent="-285750">
              <a:buFont typeface="Arial" panose="020B0604020202020204" pitchFamily="34" charset="0"/>
              <a:buChar char="•"/>
            </a:pPr>
            <a:r>
              <a:rPr lang="pt-BR" dirty="0" smtClean="0">
                <a:solidFill>
                  <a:schemeClr val="bg2"/>
                </a:solidFill>
              </a:rPr>
              <a:t>Inseguras e insatisfeitas com o trabalho normalmente </a:t>
            </a:r>
            <a:r>
              <a:rPr lang="pt-BR" dirty="0" err="1" smtClean="0">
                <a:solidFill>
                  <a:schemeClr val="bg2"/>
                </a:solidFill>
              </a:rPr>
              <a:t>precarizado</a:t>
            </a:r>
            <a:endParaRPr lang="pt-BR" dirty="0" smtClean="0">
              <a:solidFill>
                <a:schemeClr val="bg2"/>
              </a:solidFill>
            </a:endParaRPr>
          </a:p>
          <a:p>
            <a:endParaRPr lang="pt-BR" dirty="0"/>
          </a:p>
        </p:txBody>
      </p:sp>
    </p:spTree>
    <p:extLst>
      <p:ext uri="{BB962C8B-B14F-4D97-AF65-F5344CB8AC3E}">
        <p14:creationId xmlns:p14="http://schemas.microsoft.com/office/powerpoint/2010/main" val="3428515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11126" y="565658"/>
            <a:ext cx="9347273" cy="763600"/>
          </a:xfrm>
        </p:spPr>
        <p:txBody>
          <a:bodyPr>
            <a:noAutofit/>
          </a:bodyPr>
          <a:lstStyle/>
          <a:p>
            <a:r>
              <a:rPr lang="pt-BR" sz="3600" dirty="0" smtClean="0"/>
              <a:t>Adequando personalidade e os valores de um individuo ao local de trabalho</a:t>
            </a:r>
            <a:endParaRPr lang="pt-BR" sz="3600" dirty="0"/>
          </a:p>
        </p:txBody>
      </p:sp>
      <p:sp>
        <p:nvSpPr>
          <p:cNvPr id="5" name="Espaço Reservado para Texto 4"/>
          <p:cNvSpPr>
            <a:spLocks noGrp="1"/>
          </p:cNvSpPr>
          <p:nvPr>
            <p:ph type="body" idx="1"/>
          </p:nvPr>
        </p:nvSpPr>
        <p:spPr>
          <a:xfrm>
            <a:off x="822000" y="1828800"/>
            <a:ext cx="10603600" cy="4322800"/>
          </a:xfrm>
        </p:spPr>
        <p:txBody>
          <a:bodyPr/>
          <a:lstStyle/>
          <a:p>
            <a:r>
              <a:rPr lang="pt-BR" dirty="0" smtClean="0"/>
              <a:t>Teoria de adequação da personalidade ao trabalho: Teoria que propõe que a satisfação e a propensão em deixar um emprego dependem do grau em que os indivíduos alinham suas personalidades ao trabalho que desenvolvem.</a:t>
            </a:r>
          </a:p>
          <a:p>
            <a:r>
              <a:rPr lang="pt-BR" dirty="0" smtClean="0"/>
              <a:t>Adequar a pessoa ao trabalho, gerenciando a cultura organizacional.</a:t>
            </a:r>
            <a:endParaRPr lang="pt-BR" dirty="0"/>
          </a:p>
        </p:txBody>
      </p:sp>
    </p:spTree>
    <p:extLst>
      <p:ext uri="{BB962C8B-B14F-4D97-AF65-F5344CB8AC3E}">
        <p14:creationId xmlns:p14="http://schemas.microsoft.com/office/powerpoint/2010/main" val="3229938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4941652"/>
            <a:ext cx="12192000" cy="740816"/>
          </a:xfrm>
        </p:spPr>
        <p:txBody>
          <a:bodyPr>
            <a:normAutofit fontScale="90000"/>
          </a:bodyPr>
          <a:lstStyle/>
          <a:p>
            <a:r>
              <a:rPr lang="pt-BR" sz="4000" dirty="0" smtClean="0"/>
              <a:t>Comportamento organizacional</a:t>
            </a:r>
            <a:endParaRPr lang="pt-BR" sz="4000" dirty="0"/>
          </a:p>
        </p:txBody>
      </p:sp>
      <p:sp>
        <p:nvSpPr>
          <p:cNvPr id="6" name="Título 5"/>
          <p:cNvSpPr>
            <a:spLocks noGrp="1"/>
          </p:cNvSpPr>
          <p:nvPr>
            <p:ph type="title" idx="2"/>
          </p:nvPr>
        </p:nvSpPr>
        <p:spPr>
          <a:xfrm>
            <a:off x="3960400" y="1491169"/>
            <a:ext cx="4271200" cy="2818183"/>
          </a:xfrm>
        </p:spPr>
        <p:txBody>
          <a:bodyPr>
            <a:noAutofit/>
          </a:bodyPr>
          <a:lstStyle/>
          <a:p>
            <a:r>
              <a:rPr lang="pt-BR" sz="2000" dirty="0" smtClean="0"/>
              <a:t>Campo de estudos que investiga o impacto que indivíduos, grupos e a estrutura têm sobre o comportamento das pessoas dentro das organizações com o propósito de utilizar esse conhecimento para melhorar a eficácia organizacional</a:t>
            </a:r>
            <a:endParaRPr lang="pt-BR" sz="2000" dirty="0"/>
          </a:p>
        </p:txBody>
      </p:sp>
    </p:spTree>
    <p:extLst>
      <p:ext uri="{BB962C8B-B14F-4D97-AF65-F5344CB8AC3E}">
        <p14:creationId xmlns:p14="http://schemas.microsoft.com/office/powerpoint/2010/main" val="13124828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431071" y="666134"/>
            <a:ext cx="9691983" cy="5961529"/>
          </a:xfrm>
          <a:prstGeom prst="rect">
            <a:avLst/>
          </a:prstGeom>
        </p:spPr>
      </p:pic>
    </p:spTree>
    <p:extLst>
      <p:ext uri="{BB962C8B-B14F-4D97-AF65-F5344CB8AC3E}">
        <p14:creationId xmlns:p14="http://schemas.microsoft.com/office/powerpoint/2010/main" val="7270130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73029" y="1754925"/>
            <a:ext cx="2542000" cy="512350"/>
          </a:xfrm>
          <a:noFill/>
          <a:ln>
            <a:noFill/>
          </a:ln>
        </p:spPr>
        <p:txBody>
          <a:bodyPr spcFirstLastPara="1" wrap="square" lIns="91425" tIns="91425" rIns="91425" bIns="91425" anchor="b" anchorCtr="0">
            <a:noAutofit/>
          </a:bodyPr>
          <a:lstStyle/>
          <a:p>
            <a:r>
              <a:rPr lang="pt-BR" sz="2000" dirty="0" smtClean="0"/>
              <a:t>Distância do poder</a:t>
            </a:r>
            <a:endParaRPr lang="pt-BR" sz="2000" dirty="0"/>
          </a:p>
        </p:txBody>
      </p:sp>
      <p:sp>
        <p:nvSpPr>
          <p:cNvPr id="4" name="Espaço Reservado para Texto 3"/>
          <p:cNvSpPr>
            <a:spLocks noGrp="1"/>
          </p:cNvSpPr>
          <p:nvPr>
            <p:ph type="subTitle" idx="1"/>
          </p:nvPr>
        </p:nvSpPr>
        <p:spPr>
          <a:xfrm>
            <a:off x="456629" y="2267275"/>
            <a:ext cx="2574800" cy="490400"/>
          </a:xfrm>
          <a:noFill/>
          <a:ln>
            <a:noFill/>
          </a:ln>
        </p:spPr>
        <p:txBody>
          <a:bodyPr spcFirstLastPara="1" wrap="square" lIns="91425" tIns="91425" rIns="91425" bIns="91425" anchor="t" anchorCtr="0">
            <a:noAutofit/>
          </a:bodyPr>
          <a:lstStyle/>
          <a:p>
            <a:pPr marL="0">
              <a:buSzPts val="1400"/>
            </a:pPr>
            <a:r>
              <a:rPr lang="pt-BR" sz="1600" dirty="0" smtClean="0"/>
              <a:t>Grau em que as pessoas em um país aceitam que  poder seja distribuído de forma desigual</a:t>
            </a:r>
            <a:endParaRPr lang="pt-BR" sz="1600" dirty="0"/>
          </a:p>
        </p:txBody>
      </p:sp>
      <p:sp>
        <p:nvSpPr>
          <p:cNvPr id="5" name="Título 4"/>
          <p:cNvSpPr>
            <a:spLocks noGrp="1"/>
          </p:cNvSpPr>
          <p:nvPr>
            <p:ph type="ctrTitle" idx="2"/>
          </p:nvPr>
        </p:nvSpPr>
        <p:spPr>
          <a:xfrm>
            <a:off x="6222854" y="3831583"/>
            <a:ext cx="2542000" cy="770400"/>
          </a:xfrm>
        </p:spPr>
        <p:txBody>
          <a:bodyPr>
            <a:noAutofit/>
          </a:bodyPr>
          <a:lstStyle/>
          <a:p>
            <a:r>
              <a:rPr lang="pt-BR" sz="2000" dirty="0" smtClean="0"/>
              <a:t>Feminilidade</a:t>
            </a:r>
            <a:endParaRPr lang="pt-BR" sz="2000" dirty="0"/>
          </a:p>
        </p:txBody>
      </p:sp>
      <p:sp>
        <p:nvSpPr>
          <p:cNvPr id="6" name="Subtítulo 5"/>
          <p:cNvSpPr>
            <a:spLocks noGrp="1"/>
          </p:cNvSpPr>
          <p:nvPr>
            <p:ph type="subTitle" idx="3"/>
          </p:nvPr>
        </p:nvSpPr>
        <p:spPr>
          <a:xfrm>
            <a:off x="6277263" y="4507021"/>
            <a:ext cx="2542000" cy="490400"/>
          </a:xfrm>
          <a:noFill/>
          <a:ln>
            <a:noFill/>
          </a:ln>
        </p:spPr>
        <p:txBody>
          <a:bodyPr spcFirstLastPara="1" wrap="square" lIns="91425" tIns="91425" rIns="91425" bIns="91425" anchor="t" anchorCtr="0">
            <a:noAutofit/>
          </a:bodyPr>
          <a:lstStyle/>
          <a:p>
            <a:pPr marL="0">
              <a:buSzPts val="1400"/>
            </a:pPr>
            <a:r>
              <a:rPr lang="pt-BR" sz="1600" dirty="0" smtClean="0"/>
              <a:t>Grau em que determinada cultura vê poucas diferenças entre as funções masculinas e femininas, tratando as mulheres como iguais aos homens sob todos os pontos de vista</a:t>
            </a:r>
            <a:endParaRPr lang="pt-BR" sz="1600" dirty="0"/>
          </a:p>
        </p:txBody>
      </p:sp>
      <p:sp>
        <p:nvSpPr>
          <p:cNvPr id="7" name="Título 6"/>
          <p:cNvSpPr>
            <a:spLocks noGrp="1"/>
          </p:cNvSpPr>
          <p:nvPr>
            <p:ph type="ctrTitle" idx="4"/>
          </p:nvPr>
        </p:nvSpPr>
        <p:spPr>
          <a:xfrm>
            <a:off x="3226625" y="1850086"/>
            <a:ext cx="2634549" cy="439123"/>
          </a:xfrm>
        </p:spPr>
        <p:txBody>
          <a:bodyPr>
            <a:noAutofit/>
          </a:bodyPr>
          <a:lstStyle/>
          <a:p>
            <a:r>
              <a:rPr lang="pt-BR" sz="2000" dirty="0" smtClean="0"/>
              <a:t>Individualismo</a:t>
            </a:r>
            <a:endParaRPr lang="pt-BR" sz="2000" dirty="0"/>
          </a:p>
        </p:txBody>
      </p:sp>
      <p:sp>
        <p:nvSpPr>
          <p:cNvPr id="8" name="Subtítulo 7"/>
          <p:cNvSpPr>
            <a:spLocks noGrp="1"/>
          </p:cNvSpPr>
          <p:nvPr>
            <p:ph type="subTitle" idx="5"/>
          </p:nvPr>
        </p:nvSpPr>
        <p:spPr>
          <a:xfrm>
            <a:off x="3171426" y="2361979"/>
            <a:ext cx="2652400" cy="490400"/>
          </a:xfrm>
          <a:noFill/>
          <a:ln>
            <a:noFill/>
          </a:ln>
        </p:spPr>
        <p:txBody>
          <a:bodyPr spcFirstLastPara="1" wrap="square" lIns="91425" tIns="91425" rIns="91425" bIns="91425" anchor="t" anchorCtr="0">
            <a:noAutofit/>
          </a:bodyPr>
          <a:lstStyle/>
          <a:p>
            <a:pPr marL="0">
              <a:buSzPts val="1400"/>
            </a:pPr>
            <a:r>
              <a:rPr lang="pt-BR" sz="1600" dirty="0" smtClean="0"/>
              <a:t>Grau em que as pessoas preferem agir isoladamente a agir como membros de grupos</a:t>
            </a:r>
            <a:endParaRPr lang="pt-BR" sz="1600" dirty="0"/>
          </a:p>
        </p:txBody>
      </p:sp>
      <p:sp>
        <p:nvSpPr>
          <p:cNvPr id="9" name="Título 8"/>
          <p:cNvSpPr>
            <a:spLocks noGrp="1"/>
          </p:cNvSpPr>
          <p:nvPr>
            <p:ph type="ctrTitle" idx="6"/>
          </p:nvPr>
        </p:nvSpPr>
        <p:spPr>
          <a:xfrm>
            <a:off x="3200311" y="3864638"/>
            <a:ext cx="2542000" cy="770400"/>
          </a:xfrm>
        </p:spPr>
        <p:txBody>
          <a:bodyPr>
            <a:noAutofit/>
          </a:bodyPr>
          <a:lstStyle/>
          <a:p>
            <a:r>
              <a:rPr lang="pt-BR" sz="2000" dirty="0" smtClean="0"/>
              <a:t>Coletivismo</a:t>
            </a:r>
            <a:endParaRPr lang="pt-BR" sz="2000" dirty="0"/>
          </a:p>
        </p:txBody>
      </p:sp>
      <p:sp>
        <p:nvSpPr>
          <p:cNvPr id="10" name="Subtítulo 9"/>
          <p:cNvSpPr>
            <a:spLocks noGrp="1"/>
          </p:cNvSpPr>
          <p:nvPr>
            <p:ph type="subTitle" idx="7"/>
          </p:nvPr>
        </p:nvSpPr>
        <p:spPr>
          <a:xfrm>
            <a:off x="3254720" y="4624800"/>
            <a:ext cx="2542000" cy="1711129"/>
          </a:xfrm>
          <a:noFill/>
          <a:ln>
            <a:noFill/>
          </a:ln>
        </p:spPr>
        <p:txBody>
          <a:bodyPr spcFirstLastPara="1" wrap="square" lIns="91425" tIns="91425" rIns="91425" bIns="91425" anchor="t" anchorCtr="0">
            <a:noAutofit/>
          </a:bodyPr>
          <a:lstStyle/>
          <a:p>
            <a:pPr marL="0"/>
            <a:r>
              <a:rPr lang="pt-BR" sz="1600" dirty="0" smtClean="0"/>
              <a:t>Grau em que os indivíduos esperam que os membros do grupo ao qual pertencem cuidem-se e protejam-se mutuamente</a:t>
            </a:r>
            <a:endParaRPr lang="pt-BR" sz="1600" dirty="0"/>
          </a:p>
        </p:txBody>
      </p:sp>
      <p:sp>
        <p:nvSpPr>
          <p:cNvPr id="11" name="Título 10"/>
          <p:cNvSpPr>
            <a:spLocks noGrp="1"/>
          </p:cNvSpPr>
          <p:nvPr>
            <p:ph type="ctrTitle" idx="8"/>
          </p:nvPr>
        </p:nvSpPr>
        <p:spPr>
          <a:xfrm>
            <a:off x="6222854" y="1790472"/>
            <a:ext cx="2542000" cy="447489"/>
          </a:xfrm>
        </p:spPr>
        <p:txBody>
          <a:bodyPr>
            <a:noAutofit/>
          </a:bodyPr>
          <a:lstStyle/>
          <a:p>
            <a:r>
              <a:rPr lang="pt-BR" sz="2000" dirty="0" smtClean="0"/>
              <a:t>Masculinidade</a:t>
            </a:r>
            <a:endParaRPr lang="pt-BR" sz="2000" dirty="0"/>
          </a:p>
        </p:txBody>
      </p:sp>
      <p:sp>
        <p:nvSpPr>
          <p:cNvPr id="12" name="Subtítulo 11"/>
          <p:cNvSpPr>
            <a:spLocks noGrp="1"/>
          </p:cNvSpPr>
          <p:nvPr>
            <p:ph type="subTitle" idx="9"/>
          </p:nvPr>
        </p:nvSpPr>
        <p:spPr>
          <a:xfrm>
            <a:off x="6065856" y="2435069"/>
            <a:ext cx="2827088" cy="490400"/>
          </a:xfrm>
          <a:noFill/>
          <a:ln>
            <a:noFill/>
          </a:ln>
        </p:spPr>
        <p:txBody>
          <a:bodyPr spcFirstLastPara="1" wrap="square" lIns="91425" tIns="91425" rIns="91425" bIns="91425" anchor="t" anchorCtr="0">
            <a:noAutofit/>
          </a:bodyPr>
          <a:lstStyle/>
          <a:p>
            <a:pPr marL="0"/>
            <a:r>
              <a:rPr lang="pt-BR" sz="1600" dirty="0" smtClean="0"/>
              <a:t>Grau em que a cultura favorece as funções masculinas tradicionais como realização, poder e controle</a:t>
            </a:r>
            <a:endParaRPr lang="pt-BR" sz="1600" dirty="0"/>
          </a:p>
        </p:txBody>
      </p:sp>
      <p:sp>
        <p:nvSpPr>
          <p:cNvPr id="3" name="Título 2"/>
          <p:cNvSpPr>
            <a:spLocks noGrp="1"/>
          </p:cNvSpPr>
          <p:nvPr>
            <p:ph type="title" idx="15"/>
          </p:nvPr>
        </p:nvSpPr>
        <p:spPr/>
        <p:txBody>
          <a:bodyPr>
            <a:normAutofit fontScale="90000"/>
          </a:bodyPr>
          <a:lstStyle/>
          <a:p>
            <a:r>
              <a:rPr lang="pt-BR" dirty="0" smtClean="0"/>
              <a:t>Trabalhando globalmente</a:t>
            </a:r>
            <a:endParaRPr lang="pt-BR" dirty="0"/>
          </a:p>
        </p:txBody>
      </p:sp>
      <p:sp>
        <p:nvSpPr>
          <p:cNvPr id="13" name="Título 10"/>
          <p:cNvSpPr>
            <a:spLocks noGrp="1"/>
          </p:cNvSpPr>
          <p:nvPr>
            <p:ph type="ctrTitle" idx="8"/>
          </p:nvPr>
        </p:nvSpPr>
        <p:spPr>
          <a:xfrm>
            <a:off x="519026" y="4249838"/>
            <a:ext cx="2469878" cy="770400"/>
          </a:xfrm>
        </p:spPr>
        <p:txBody>
          <a:bodyPr>
            <a:noAutofit/>
          </a:bodyPr>
          <a:lstStyle/>
          <a:p>
            <a:r>
              <a:rPr lang="pt-BR" sz="2000" dirty="0" smtClean="0"/>
              <a:t>Aversão à incerteza</a:t>
            </a:r>
            <a:endParaRPr lang="pt-BR" sz="2000" dirty="0"/>
          </a:p>
        </p:txBody>
      </p:sp>
      <p:sp>
        <p:nvSpPr>
          <p:cNvPr id="14" name="Subtítulo 11"/>
          <p:cNvSpPr>
            <a:spLocks noGrp="1"/>
          </p:cNvSpPr>
          <p:nvPr>
            <p:ph type="subTitle" idx="9"/>
          </p:nvPr>
        </p:nvSpPr>
        <p:spPr>
          <a:xfrm>
            <a:off x="519026" y="5075415"/>
            <a:ext cx="2652400" cy="1333172"/>
          </a:xfrm>
          <a:noFill/>
          <a:ln>
            <a:noFill/>
          </a:ln>
        </p:spPr>
        <p:txBody>
          <a:bodyPr spcFirstLastPara="1" wrap="square" lIns="91425" tIns="91425" rIns="91425" bIns="91425" anchor="t" anchorCtr="0">
            <a:noAutofit/>
          </a:bodyPr>
          <a:lstStyle/>
          <a:p>
            <a:pPr marL="0"/>
            <a:r>
              <a:rPr lang="pt-BR" sz="1600" dirty="0" smtClean="0"/>
              <a:t>Grau em que as pessoas em uma sociedade preferem situações estruturadas em detrimento das desestruturadas</a:t>
            </a:r>
            <a:endParaRPr lang="pt-BR" sz="1600" dirty="0"/>
          </a:p>
        </p:txBody>
      </p:sp>
      <p:sp>
        <p:nvSpPr>
          <p:cNvPr id="15" name="Título 4"/>
          <p:cNvSpPr>
            <a:spLocks noGrp="1"/>
          </p:cNvSpPr>
          <p:nvPr>
            <p:ph type="ctrTitle" idx="2"/>
          </p:nvPr>
        </p:nvSpPr>
        <p:spPr>
          <a:xfrm>
            <a:off x="9291972" y="3854400"/>
            <a:ext cx="2542000" cy="770400"/>
          </a:xfrm>
        </p:spPr>
        <p:txBody>
          <a:bodyPr>
            <a:noAutofit/>
          </a:bodyPr>
          <a:lstStyle/>
          <a:p>
            <a:r>
              <a:rPr lang="pt-BR" sz="2000" dirty="0" smtClean="0"/>
              <a:t>Curto prazo</a:t>
            </a:r>
            <a:endParaRPr lang="pt-BR" sz="2000" dirty="0"/>
          </a:p>
        </p:txBody>
      </p:sp>
      <p:sp>
        <p:nvSpPr>
          <p:cNvPr id="16" name="Subtítulo 5"/>
          <p:cNvSpPr>
            <a:spLocks noGrp="1"/>
          </p:cNvSpPr>
          <p:nvPr>
            <p:ph type="subTitle" idx="3"/>
          </p:nvPr>
        </p:nvSpPr>
        <p:spPr>
          <a:xfrm>
            <a:off x="9346381" y="4529838"/>
            <a:ext cx="2542000" cy="490400"/>
          </a:xfrm>
          <a:noFill/>
          <a:ln>
            <a:noFill/>
          </a:ln>
        </p:spPr>
        <p:txBody>
          <a:bodyPr spcFirstLastPara="1" wrap="square" lIns="91425" tIns="91425" rIns="91425" bIns="91425" anchor="t" anchorCtr="0">
            <a:noAutofit/>
          </a:bodyPr>
          <a:lstStyle/>
          <a:p>
            <a:pPr marL="0">
              <a:buSzPts val="1400"/>
            </a:pPr>
            <a:r>
              <a:rPr lang="pt-BR" sz="1600" dirty="0" smtClean="0"/>
              <a:t>Grau em que determinada cultura valoriza o presente, aceita as mudanças mais prontamente e não vê as obrigações como impedimentos às mudanças</a:t>
            </a:r>
            <a:endParaRPr lang="pt-BR" sz="1600" dirty="0"/>
          </a:p>
        </p:txBody>
      </p:sp>
      <p:sp>
        <p:nvSpPr>
          <p:cNvPr id="17" name="Título 10"/>
          <p:cNvSpPr>
            <a:spLocks noGrp="1"/>
          </p:cNvSpPr>
          <p:nvPr>
            <p:ph type="ctrTitle" idx="8"/>
          </p:nvPr>
        </p:nvSpPr>
        <p:spPr>
          <a:xfrm>
            <a:off x="9346381" y="1787355"/>
            <a:ext cx="2542000" cy="447489"/>
          </a:xfrm>
        </p:spPr>
        <p:txBody>
          <a:bodyPr>
            <a:noAutofit/>
          </a:bodyPr>
          <a:lstStyle/>
          <a:p>
            <a:r>
              <a:rPr lang="pt-BR" sz="2000" dirty="0" smtClean="0"/>
              <a:t>Longo prazo</a:t>
            </a:r>
            <a:endParaRPr lang="pt-BR" sz="2000" dirty="0"/>
          </a:p>
        </p:txBody>
      </p:sp>
      <p:sp>
        <p:nvSpPr>
          <p:cNvPr id="18" name="Subtítulo 11"/>
          <p:cNvSpPr>
            <a:spLocks noGrp="1"/>
          </p:cNvSpPr>
          <p:nvPr>
            <p:ph type="subTitle" idx="9"/>
          </p:nvPr>
        </p:nvSpPr>
        <p:spPr>
          <a:xfrm>
            <a:off x="9134974" y="2478054"/>
            <a:ext cx="2964814" cy="490400"/>
          </a:xfrm>
          <a:noFill/>
          <a:ln>
            <a:noFill/>
          </a:ln>
        </p:spPr>
        <p:txBody>
          <a:bodyPr spcFirstLastPara="1" wrap="square" lIns="91425" tIns="91425" rIns="91425" bIns="91425" anchor="t" anchorCtr="0">
            <a:noAutofit/>
          </a:bodyPr>
          <a:lstStyle/>
          <a:p>
            <a:pPr marL="0"/>
            <a:r>
              <a:rPr lang="pt-BR" sz="1600" dirty="0" smtClean="0"/>
              <a:t>Grau em que a cultura olha para o futuro e valoriza a prosperidade, a persistência e a tradição</a:t>
            </a:r>
            <a:endParaRPr lang="pt-BR" sz="1600" dirty="0"/>
          </a:p>
        </p:txBody>
      </p:sp>
    </p:spTree>
    <p:extLst>
      <p:ext uri="{BB962C8B-B14F-4D97-AF65-F5344CB8AC3E}">
        <p14:creationId xmlns:p14="http://schemas.microsoft.com/office/powerpoint/2010/main" val="36721945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6</a:t>
            </a:r>
            <a:r>
              <a:rPr lang="pt-BR" dirty="0" smtClean="0">
                <a:solidFill>
                  <a:schemeClr val="bg2"/>
                </a:solidFill>
              </a:rPr>
              <a:t>: Percepção e tomada de decisão individual</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2 – O indivíduo</a:t>
            </a:r>
            <a:endParaRPr lang="pt-BR" dirty="0"/>
          </a:p>
        </p:txBody>
      </p:sp>
      <p:pic>
        <p:nvPicPr>
          <p:cNvPr id="2" name="Imagem 1"/>
          <p:cNvPicPr>
            <a:picLocks noChangeAspect="1"/>
          </p:cNvPicPr>
          <p:nvPr/>
        </p:nvPicPr>
        <p:blipFill>
          <a:blip r:embed="rId2"/>
          <a:stretch>
            <a:fillRect/>
          </a:stretch>
        </p:blipFill>
        <p:spPr>
          <a:xfrm>
            <a:off x="1803663" y="1696823"/>
            <a:ext cx="4242847" cy="4242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38037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normAutofit/>
          </a:bodyPr>
          <a:lstStyle/>
          <a:p>
            <a:r>
              <a:rPr lang="pt-BR" sz="3200" b="1" dirty="0" smtClean="0"/>
              <a:t>Percepção</a:t>
            </a:r>
            <a:endParaRPr lang="pt-BR" sz="3200" b="1" dirty="0"/>
          </a:p>
        </p:txBody>
      </p:sp>
      <p:sp>
        <p:nvSpPr>
          <p:cNvPr id="4" name="Título 3"/>
          <p:cNvSpPr>
            <a:spLocks noGrp="1"/>
          </p:cNvSpPr>
          <p:nvPr>
            <p:ph type="title" idx="2"/>
          </p:nvPr>
        </p:nvSpPr>
        <p:spPr>
          <a:xfrm>
            <a:off x="3874000" y="2461873"/>
            <a:ext cx="4271200" cy="770400"/>
          </a:xfrm>
        </p:spPr>
        <p:txBody>
          <a:bodyPr>
            <a:noAutofit/>
          </a:bodyPr>
          <a:lstStyle/>
          <a:p>
            <a:r>
              <a:rPr lang="pt-BR" sz="2400" dirty="0" smtClean="0"/>
              <a:t>Processo pelo qual os indivíduos organizam e interpretam suas impressões sensoriais com a finalidade de dar sentido ao seu meio.</a:t>
            </a:r>
            <a:endParaRPr lang="pt-BR" sz="2400" dirty="0"/>
          </a:p>
        </p:txBody>
      </p:sp>
      <p:sp>
        <p:nvSpPr>
          <p:cNvPr id="2" name="CaixaDeTexto 1"/>
          <p:cNvSpPr txBox="1"/>
          <p:nvPr/>
        </p:nvSpPr>
        <p:spPr>
          <a:xfrm>
            <a:off x="1579379" y="5475233"/>
            <a:ext cx="9033242" cy="369332"/>
          </a:xfrm>
          <a:prstGeom prst="rect">
            <a:avLst/>
          </a:prstGeom>
          <a:noFill/>
        </p:spPr>
        <p:txBody>
          <a:bodyPr wrap="none" rtlCol="0">
            <a:spAutoFit/>
          </a:bodyPr>
          <a:lstStyle/>
          <a:p>
            <a:r>
              <a:rPr lang="pt-BR" dirty="0" smtClean="0">
                <a:solidFill>
                  <a:schemeClr val="bg2"/>
                </a:solidFill>
              </a:rPr>
              <a:t>O mundo que importa para o comportamento é o mundo na forma em que é percebido</a:t>
            </a:r>
            <a:endParaRPr lang="pt-BR" dirty="0">
              <a:solidFill>
                <a:schemeClr val="bg2"/>
              </a:solidFill>
            </a:endParaRPr>
          </a:p>
        </p:txBody>
      </p:sp>
    </p:spTree>
    <p:extLst>
      <p:ext uri="{BB962C8B-B14F-4D97-AF65-F5344CB8AC3E}">
        <p14:creationId xmlns:p14="http://schemas.microsoft.com/office/powerpoint/2010/main" val="279582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922926" y="687404"/>
            <a:ext cx="4914456" cy="4671767"/>
          </a:xfrm>
          <a:prstGeom prst="rect">
            <a:avLst/>
          </a:prstGeom>
        </p:spPr>
      </p:pic>
      <p:sp>
        <p:nvSpPr>
          <p:cNvPr id="3" name="CaixaDeTexto 2"/>
          <p:cNvSpPr txBox="1"/>
          <p:nvPr/>
        </p:nvSpPr>
        <p:spPr>
          <a:xfrm>
            <a:off x="6945746" y="4989839"/>
            <a:ext cx="4108817" cy="369332"/>
          </a:xfrm>
          <a:prstGeom prst="rect">
            <a:avLst/>
          </a:prstGeom>
          <a:noFill/>
        </p:spPr>
        <p:txBody>
          <a:bodyPr wrap="none" rtlCol="0">
            <a:spAutoFit/>
          </a:bodyPr>
          <a:lstStyle/>
          <a:p>
            <a:r>
              <a:rPr lang="pt-BR" dirty="0" smtClean="0">
                <a:solidFill>
                  <a:schemeClr val="bg2"/>
                </a:solidFill>
              </a:rPr>
              <a:t>Fatores que influenciam na percepção</a:t>
            </a:r>
            <a:endParaRPr lang="pt-BR" dirty="0">
              <a:solidFill>
                <a:schemeClr val="bg2"/>
              </a:solidFill>
            </a:endParaRPr>
          </a:p>
        </p:txBody>
      </p:sp>
    </p:spTree>
    <p:extLst>
      <p:ext uri="{BB962C8B-B14F-4D97-AF65-F5344CB8AC3E}">
        <p14:creationId xmlns:p14="http://schemas.microsoft.com/office/powerpoint/2010/main" val="4702484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p:cNvSpPr>
            <a:spLocks noGrp="1"/>
          </p:cNvSpPr>
          <p:nvPr>
            <p:ph type="title" idx="15"/>
          </p:nvPr>
        </p:nvSpPr>
        <p:spPr/>
        <p:txBody>
          <a:bodyPr>
            <a:normAutofit fontScale="90000"/>
          </a:bodyPr>
          <a:lstStyle/>
          <a:p>
            <a:r>
              <a:rPr lang="pt-BR" dirty="0" smtClean="0"/>
              <a:t>Teoria da atribuição</a:t>
            </a:r>
            <a:endParaRPr lang="pt-BR" dirty="0"/>
          </a:p>
        </p:txBody>
      </p:sp>
      <p:sp>
        <p:nvSpPr>
          <p:cNvPr id="18" name="CaixaDeTexto 17"/>
          <p:cNvSpPr txBox="1"/>
          <p:nvPr/>
        </p:nvSpPr>
        <p:spPr>
          <a:xfrm>
            <a:off x="880300" y="1256513"/>
            <a:ext cx="10000136" cy="4524315"/>
          </a:xfrm>
          <a:prstGeom prst="rect">
            <a:avLst/>
          </a:prstGeom>
          <a:noFill/>
        </p:spPr>
        <p:txBody>
          <a:bodyPr wrap="square" rtlCol="0">
            <a:spAutoFit/>
          </a:bodyPr>
          <a:lstStyle/>
          <a:p>
            <a:r>
              <a:rPr lang="pt-BR" b="1" dirty="0" smtClean="0">
                <a:solidFill>
                  <a:schemeClr val="bg2"/>
                </a:solidFill>
              </a:rPr>
              <a:t>Tentativa de determinar se o comportamento de um indivíduo tem causa interna ou externa. </a:t>
            </a:r>
            <a:r>
              <a:rPr lang="pt-BR" dirty="0" smtClean="0">
                <a:solidFill>
                  <a:schemeClr val="bg2"/>
                </a:solidFill>
              </a:rPr>
              <a:t>(Individuo se atrasou a causa foi interna </a:t>
            </a:r>
            <a:r>
              <a:rPr lang="en-AE" dirty="0" smtClean="0">
                <a:solidFill>
                  <a:schemeClr val="bg2"/>
                </a:solidFill>
              </a:rPr>
              <a:t>–</a:t>
            </a:r>
            <a:r>
              <a:rPr lang="pt-BR" dirty="0" smtClean="0">
                <a:solidFill>
                  <a:schemeClr val="bg2"/>
                </a:solidFill>
              </a:rPr>
              <a:t> festa no dia anterior </a:t>
            </a:r>
            <a:r>
              <a:rPr lang="en-AE" dirty="0" smtClean="0">
                <a:solidFill>
                  <a:schemeClr val="bg2"/>
                </a:solidFill>
              </a:rPr>
              <a:t>–</a:t>
            </a:r>
            <a:r>
              <a:rPr lang="pt-BR" dirty="0" smtClean="0">
                <a:solidFill>
                  <a:schemeClr val="bg2"/>
                </a:solidFill>
              </a:rPr>
              <a:t> ou externa </a:t>
            </a:r>
            <a:r>
              <a:rPr lang="en-AE" dirty="0" smtClean="0">
                <a:solidFill>
                  <a:schemeClr val="bg2"/>
                </a:solidFill>
              </a:rPr>
              <a:t>–</a:t>
            </a:r>
            <a:r>
              <a:rPr lang="pt-BR" dirty="0" smtClean="0">
                <a:solidFill>
                  <a:schemeClr val="bg2"/>
                </a:solidFill>
              </a:rPr>
              <a:t> teve um engarrafamento)</a:t>
            </a:r>
          </a:p>
          <a:p>
            <a:endParaRPr lang="pt-BR" b="1" dirty="0" smtClean="0">
              <a:solidFill>
                <a:schemeClr val="bg2"/>
              </a:solidFill>
            </a:endParaRPr>
          </a:p>
          <a:p>
            <a:pPr marL="285750" indent="-285750">
              <a:buFont typeface="Arial" panose="020B0604020202020204" pitchFamily="34" charset="0"/>
              <a:buChar char="•"/>
            </a:pPr>
            <a:r>
              <a:rPr lang="pt-BR" b="1" dirty="0" smtClean="0">
                <a:solidFill>
                  <a:schemeClr val="bg2"/>
                </a:solidFill>
              </a:rPr>
              <a:t>Diferenciação: </a:t>
            </a:r>
            <a:r>
              <a:rPr lang="pt-BR" dirty="0" smtClean="0">
                <a:solidFill>
                  <a:schemeClr val="bg2"/>
                </a:solidFill>
              </a:rPr>
              <a:t>individuo mostra ou não comportamentos diferentes em situações diversas. (O individuo tem sido alvo de reclamações por ser folgado)</a:t>
            </a:r>
          </a:p>
          <a:p>
            <a:pPr marL="285750" indent="-285750">
              <a:buFont typeface="Arial" panose="020B0604020202020204" pitchFamily="34" charset="0"/>
              <a:buChar char="•"/>
            </a:pPr>
            <a:r>
              <a:rPr lang="pt-BR" b="1" dirty="0" smtClean="0">
                <a:solidFill>
                  <a:schemeClr val="bg2"/>
                </a:solidFill>
              </a:rPr>
              <a:t>Consenso:  </a:t>
            </a:r>
            <a:r>
              <a:rPr lang="pt-BR" dirty="0" smtClean="0">
                <a:solidFill>
                  <a:schemeClr val="bg2"/>
                </a:solidFill>
              </a:rPr>
              <a:t>Todas as pessoas que enfrentam uma situação tem o mesmo comportamento (Todos se atrasariam então é uma atribuição externa)</a:t>
            </a:r>
          </a:p>
          <a:p>
            <a:pPr marL="285750" indent="-285750">
              <a:buFont typeface="Arial" panose="020B0604020202020204" pitchFamily="34" charset="0"/>
              <a:buChar char="•"/>
            </a:pPr>
            <a:r>
              <a:rPr lang="pt-BR" b="1" dirty="0" smtClean="0">
                <a:solidFill>
                  <a:schemeClr val="bg2"/>
                </a:solidFill>
              </a:rPr>
              <a:t>Consistência: </a:t>
            </a:r>
            <a:r>
              <a:rPr lang="pt-BR" dirty="0" smtClean="0">
                <a:solidFill>
                  <a:schemeClr val="bg2"/>
                </a:solidFill>
              </a:rPr>
              <a:t>O preceptor vê sempre a mesma resposta: (Se atrasa sempre, é uma causa interna)</a:t>
            </a:r>
          </a:p>
          <a:p>
            <a:pPr marL="285750" indent="-285750">
              <a:buFont typeface="Arial" panose="020B0604020202020204" pitchFamily="34" charset="0"/>
              <a:buChar char="•"/>
            </a:pPr>
            <a:endParaRPr lang="pt-BR" dirty="0">
              <a:solidFill>
                <a:schemeClr val="bg2"/>
              </a:solidFill>
            </a:endParaRPr>
          </a:p>
          <a:p>
            <a:r>
              <a:rPr lang="pt-BR" b="1" dirty="0" smtClean="0">
                <a:solidFill>
                  <a:schemeClr val="bg2"/>
                </a:solidFill>
              </a:rPr>
              <a:t>Erro fundamental de atribuição: </a:t>
            </a:r>
            <a:r>
              <a:rPr lang="pt-BR" dirty="0" smtClean="0">
                <a:solidFill>
                  <a:schemeClr val="bg2"/>
                </a:solidFill>
              </a:rPr>
              <a:t>Tendência de subestimar a influência dos fatores externos e superestimar a influência dos fatores internos ao julgar o comportamento dos outros</a:t>
            </a:r>
          </a:p>
          <a:p>
            <a:endParaRPr lang="pt-BR" dirty="0">
              <a:solidFill>
                <a:schemeClr val="bg2"/>
              </a:solidFill>
            </a:endParaRPr>
          </a:p>
          <a:p>
            <a:r>
              <a:rPr lang="pt-BR" b="1" dirty="0" smtClean="0">
                <a:solidFill>
                  <a:schemeClr val="bg2"/>
                </a:solidFill>
              </a:rPr>
              <a:t>Viés de auto conveniência:</a:t>
            </a:r>
            <a:r>
              <a:rPr lang="pt-BR" dirty="0" smtClean="0">
                <a:solidFill>
                  <a:schemeClr val="bg2"/>
                </a:solidFill>
              </a:rPr>
              <a:t> Tendência de os indivíduos atribuírem o próprio sucesso a fatores internos e colocarem a culpa dos fracassos em fatores externos.</a:t>
            </a:r>
            <a:endParaRPr lang="pt-BR" dirty="0"/>
          </a:p>
        </p:txBody>
      </p:sp>
    </p:spTree>
    <p:extLst>
      <p:ext uri="{BB962C8B-B14F-4D97-AF65-F5344CB8AC3E}">
        <p14:creationId xmlns:p14="http://schemas.microsoft.com/office/powerpoint/2010/main" val="34755441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390116" y="1750190"/>
            <a:ext cx="7966320" cy="4222431"/>
          </a:xfrm>
          <a:prstGeom prst="rect">
            <a:avLst/>
          </a:prstGeom>
        </p:spPr>
      </p:pic>
      <p:sp>
        <p:nvSpPr>
          <p:cNvPr id="5" name="Título 13"/>
          <p:cNvSpPr txBox="1">
            <a:spLocks/>
          </p:cNvSpPr>
          <p:nvPr/>
        </p:nvSpPr>
        <p:spPr>
          <a:xfrm>
            <a:off x="880300" y="510233"/>
            <a:ext cx="10351600" cy="763600"/>
          </a:xfrm>
          <a:prstGeom prst="rect">
            <a:avLst/>
          </a:prstGeom>
        </p:spPr>
        <p:txBody>
          <a:bodyPr>
            <a:normAutofit fontScale="97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2400" b="1" kern="0" dirty="0" smtClean="0">
                <a:solidFill>
                  <a:schemeClr val="bg2"/>
                </a:solidFill>
              </a:rPr>
              <a:t>Teoria da atribuição</a:t>
            </a:r>
            <a:endParaRPr lang="pt-BR" sz="2400" b="1" kern="0" dirty="0">
              <a:solidFill>
                <a:schemeClr val="bg2"/>
              </a:solidFill>
            </a:endParaRPr>
          </a:p>
        </p:txBody>
      </p:sp>
    </p:spTree>
    <p:extLst>
      <p:ext uri="{BB962C8B-B14F-4D97-AF65-F5344CB8AC3E}">
        <p14:creationId xmlns:p14="http://schemas.microsoft.com/office/powerpoint/2010/main" val="26006859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83720" y="1948889"/>
            <a:ext cx="2542000" cy="512350"/>
          </a:xfrm>
          <a:noFill/>
          <a:ln>
            <a:noFill/>
          </a:ln>
        </p:spPr>
        <p:txBody>
          <a:bodyPr spcFirstLastPara="1" wrap="square" lIns="91425" tIns="91425" rIns="91425" bIns="91425" anchor="b" anchorCtr="0">
            <a:noAutofit/>
          </a:bodyPr>
          <a:lstStyle/>
          <a:p>
            <a:r>
              <a:rPr lang="pt-BR" sz="2000" dirty="0" smtClean="0"/>
              <a:t>Percepção seletiva</a:t>
            </a:r>
            <a:endParaRPr lang="pt-BR" sz="2000" dirty="0"/>
          </a:p>
        </p:txBody>
      </p:sp>
      <p:sp>
        <p:nvSpPr>
          <p:cNvPr id="4" name="Espaço Reservado para Texto 3"/>
          <p:cNvSpPr>
            <a:spLocks noGrp="1"/>
          </p:cNvSpPr>
          <p:nvPr>
            <p:ph type="subTitle" idx="1"/>
          </p:nvPr>
        </p:nvSpPr>
        <p:spPr>
          <a:xfrm>
            <a:off x="2867320" y="2461239"/>
            <a:ext cx="2574800" cy="490400"/>
          </a:xfrm>
          <a:noFill/>
          <a:ln>
            <a:noFill/>
          </a:ln>
        </p:spPr>
        <p:txBody>
          <a:bodyPr spcFirstLastPara="1" wrap="square" lIns="91425" tIns="91425" rIns="91425" bIns="91425" anchor="t" anchorCtr="0">
            <a:noAutofit/>
          </a:bodyPr>
          <a:lstStyle/>
          <a:p>
            <a:pPr marL="0">
              <a:buSzPts val="1400"/>
            </a:pPr>
            <a:r>
              <a:rPr lang="pt-BR" sz="1600" dirty="0" smtClean="0"/>
              <a:t>Tendência que as pessoas têm de interpretar seletivamente o que veem, com base nos próprios interesses, experiências e atitudes</a:t>
            </a:r>
            <a:endParaRPr lang="pt-BR" sz="1600" dirty="0"/>
          </a:p>
        </p:txBody>
      </p:sp>
      <p:sp>
        <p:nvSpPr>
          <p:cNvPr id="5" name="Título 4"/>
          <p:cNvSpPr>
            <a:spLocks noGrp="1"/>
          </p:cNvSpPr>
          <p:nvPr>
            <p:ph type="ctrTitle" idx="2"/>
          </p:nvPr>
        </p:nvSpPr>
        <p:spPr>
          <a:xfrm>
            <a:off x="2794845" y="4208840"/>
            <a:ext cx="2542000" cy="770400"/>
          </a:xfrm>
        </p:spPr>
        <p:txBody>
          <a:bodyPr>
            <a:noAutofit/>
          </a:bodyPr>
          <a:lstStyle/>
          <a:p>
            <a:r>
              <a:rPr lang="pt-BR" sz="2000" dirty="0" smtClean="0"/>
              <a:t>Efeito de contraste</a:t>
            </a:r>
            <a:endParaRPr lang="pt-BR" sz="2000" dirty="0"/>
          </a:p>
        </p:txBody>
      </p:sp>
      <p:sp>
        <p:nvSpPr>
          <p:cNvPr id="6" name="Subtítulo 5"/>
          <p:cNvSpPr>
            <a:spLocks noGrp="1"/>
          </p:cNvSpPr>
          <p:nvPr>
            <p:ph type="subTitle" idx="3"/>
          </p:nvPr>
        </p:nvSpPr>
        <p:spPr>
          <a:xfrm>
            <a:off x="2794845" y="5126272"/>
            <a:ext cx="2542000" cy="490400"/>
          </a:xfrm>
          <a:noFill/>
          <a:ln>
            <a:noFill/>
          </a:ln>
        </p:spPr>
        <p:txBody>
          <a:bodyPr spcFirstLastPara="1" wrap="square" lIns="91425" tIns="91425" rIns="91425" bIns="91425" anchor="t" anchorCtr="0">
            <a:noAutofit/>
          </a:bodyPr>
          <a:lstStyle/>
          <a:p>
            <a:pPr marL="0">
              <a:buSzPts val="1400"/>
            </a:pPr>
            <a:r>
              <a:rPr lang="pt-BR" sz="1600" dirty="0" smtClean="0"/>
              <a:t>Tendência de comparar as características de um individuo com as de outras pessoas</a:t>
            </a:r>
            <a:endParaRPr lang="pt-BR" sz="1600" dirty="0"/>
          </a:p>
        </p:txBody>
      </p:sp>
      <p:sp>
        <p:nvSpPr>
          <p:cNvPr id="7" name="Título 6"/>
          <p:cNvSpPr>
            <a:spLocks noGrp="1"/>
          </p:cNvSpPr>
          <p:nvPr>
            <p:ph type="ctrTitle" idx="4"/>
          </p:nvPr>
        </p:nvSpPr>
        <p:spPr>
          <a:xfrm>
            <a:off x="7420120" y="2154886"/>
            <a:ext cx="2504652" cy="439123"/>
          </a:xfrm>
        </p:spPr>
        <p:txBody>
          <a:bodyPr>
            <a:noAutofit/>
          </a:bodyPr>
          <a:lstStyle/>
          <a:p>
            <a:r>
              <a:rPr lang="pt-BR" sz="2000" dirty="0" smtClean="0"/>
              <a:t>Efeito Halo</a:t>
            </a:r>
            <a:endParaRPr lang="pt-BR" sz="2000" dirty="0"/>
          </a:p>
        </p:txBody>
      </p:sp>
      <p:sp>
        <p:nvSpPr>
          <p:cNvPr id="8" name="Subtítulo 7"/>
          <p:cNvSpPr>
            <a:spLocks noGrp="1"/>
          </p:cNvSpPr>
          <p:nvPr>
            <p:ph type="subTitle" idx="5"/>
          </p:nvPr>
        </p:nvSpPr>
        <p:spPr>
          <a:xfrm>
            <a:off x="7272372" y="2666779"/>
            <a:ext cx="2652400" cy="490400"/>
          </a:xfrm>
          <a:noFill/>
          <a:ln>
            <a:noFill/>
          </a:ln>
        </p:spPr>
        <p:txBody>
          <a:bodyPr spcFirstLastPara="1" wrap="square" lIns="91425" tIns="91425" rIns="91425" bIns="91425" anchor="t" anchorCtr="0">
            <a:noAutofit/>
          </a:bodyPr>
          <a:lstStyle/>
          <a:p>
            <a:pPr marL="0">
              <a:buSzPts val="1400"/>
            </a:pPr>
            <a:r>
              <a:rPr lang="pt-BR" sz="1600" dirty="0" smtClean="0"/>
              <a:t>Tendência de formar uma impressão geral de alguém com base em uma única característica.</a:t>
            </a:r>
            <a:endParaRPr lang="pt-BR" sz="1600" dirty="0"/>
          </a:p>
        </p:txBody>
      </p:sp>
      <p:sp>
        <p:nvSpPr>
          <p:cNvPr id="9" name="Título 8"/>
          <p:cNvSpPr>
            <a:spLocks noGrp="1"/>
          </p:cNvSpPr>
          <p:nvPr>
            <p:ph type="ctrTitle" idx="6"/>
          </p:nvPr>
        </p:nvSpPr>
        <p:spPr>
          <a:xfrm>
            <a:off x="7420120" y="4319676"/>
            <a:ext cx="2541999" cy="770400"/>
          </a:xfrm>
        </p:spPr>
        <p:txBody>
          <a:bodyPr>
            <a:noAutofit/>
          </a:bodyPr>
          <a:lstStyle/>
          <a:p>
            <a:r>
              <a:rPr lang="pt-BR" sz="2000" dirty="0" smtClean="0"/>
              <a:t>Estereotipagem</a:t>
            </a:r>
            <a:endParaRPr lang="pt-BR" sz="2000" dirty="0"/>
          </a:p>
        </p:txBody>
      </p:sp>
      <p:sp>
        <p:nvSpPr>
          <p:cNvPr id="10" name="Subtítulo 9"/>
          <p:cNvSpPr>
            <a:spLocks noGrp="1"/>
          </p:cNvSpPr>
          <p:nvPr>
            <p:ph type="subTitle" idx="7"/>
          </p:nvPr>
        </p:nvSpPr>
        <p:spPr>
          <a:xfrm>
            <a:off x="7420121" y="5002258"/>
            <a:ext cx="2542000" cy="490400"/>
          </a:xfrm>
          <a:noFill/>
          <a:ln>
            <a:noFill/>
          </a:ln>
        </p:spPr>
        <p:txBody>
          <a:bodyPr spcFirstLastPara="1" wrap="square" lIns="91425" tIns="91425" rIns="91425" bIns="91425" anchor="t" anchorCtr="0">
            <a:noAutofit/>
          </a:bodyPr>
          <a:lstStyle/>
          <a:p>
            <a:pPr marL="0"/>
            <a:r>
              <a:rPr lang="pt-BR" sz="1600" dirty="0" smtClean="0"/>
              <a:t>Julgamento de uma pessoa com base na percepção sore o grupo ao qual ela pertence.</a:t>
            </a:r>
            <a:endParaRPr lang="pt-BR" sz="1600" dirty="0"/>
          </a:p>
        </p:txBody>
      </p:sp>
      <p:sp>
        <p:nvSpPr>
          <p:cNvPr id="3" name="Título 2"/>
          <p:cNvSpPr>
            <a:spLocks noGrp="1"/>
          </p:cNvSpPr>
          <p:nvPr>
            <p:ph type="title" idx="15"/>
          </p:nvPr>
        </p:nvSpPr>
        <p:spPr/>
        <p:txBody>
          <a:bodyPr>
            <a:normAutofit fontScale="90000"/>
          </a:bodyPr>
          <a:lstStyle/>
          <a:p>
            <a:r>
              <a:rPr lang="pt-BR" dirty="0" smtClean="0"/>
              <a:t>Simplificações no julgamento das outras pessoas</a:t>
            </a:r>
            <a:endParaRPr lang="pt-BR" dirty="0"/>
          </a:p>
        </p:txBody>
      </p:sp>
    </p:spTree>
    <p:extLst>
      <p:ext uri="{BB962C8B-B14F-4D97-AF65-F5344CB8AC3E}">
        <p14:creationId xmlns:p14="http://schemas.microsoft.com/office/powerpoint/2010/main" val="31265267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CaixaDeTexto 14"/>
          <p:cNvSpPr txBox="1"/>
          <p:nvPr/>
        </p:nvSpPr>
        <p:spPr>
          <a:xfrm>
            <a:off x="977047" y="794205"/>
            <a:ext cx="2505814" cy="369332"/>
          </a:xfrm>
          <a:prstGeom prst="rect">
            <a:avLst/>
          </a:prstGeom>
          <a:noFill/>
        </p:spPr>
        <p:txBody>
          <a:bodyPr wrap="none" rtlCol="0">
            <a:spAutoFit/>
          </a:bodyPr>
          <a:lstStyle/>
          <a:p>
            <a:r>
              <a:rPr lang="pt-BR" b="1" dirty="0" smtClean="0">
                <a:solidFill>
                  <a:schemeClr val="bg2"/>
                </a:solidFill>
              </a:rPr>
              <a:t>Atividade de reflexão</a:t>
            </a:r>
            <a:endParaRPr lang="pt-BR" b="1" dirty="0">
              <a:solidFill>
                <a:schemeClr val="bg2"/>
              </a:solidFill>
            </a:endParaRPr>
          </a:p>
        </p:txBody>
      </p:sp>
      <p:pic>
        <p:nvPicPr>
          <p:cNvPr id="16" name="Imagem 15"/>
          <p:cNvPicPr>
            <a:picLocks noChangeAspect="1"/>
          </p:cNvPicPr>
          <p:nvPr/>
        </p:nvPicPr>
        <p:blipFill>
          <a:blip r:embed="rId2"/>
          <a:stretch>
            <a:fillRect/>
          </a:stretch>
        </p:blipFill>
        <p:spPr>
          <a:xfrm>
            <a:off x="3813923" y="794205"/>
            <a:ext cx="7750004" cy="5613280"/>
          </a:xfrm>
          <a:prstGeom prst="rect">
            <a:avLst/>
          </a:prstGeom>
        </p:spPr>
      </p:pic>
      <p:sp>
        <p:nvSpPr>
          <p:cNvPr id="17" name="CaixaDeTexto 16"/>
          <p:cNvSpPr txBox="1"/>
          <p:nvPr/>
        </p:nvSpPr>
        <p:spPr>
          <a:xfrm>
            <a:off x="720437" y="1394691"/>
            <a:ext cx="2852322" cy="3693319"/>
          </a:xfrm>
          <a:prstGeom prst="rect">
            <a:avLst/>
          </a:prstGeom>
          <a:noFill/>
        </p:spPr>
        <p:txBody>
          <a:bodyPr wrap="square" rtlCol="0">
            <a:spAutoFit/>
          </a:bodyPr>
          <a:lstStyle/>
          <a:p>
            <a:r>
              <a:rPr lang="pt-BR" dirty="0" smtClean="0">
                <a:solidFill>
                  <a:schemeClr val="bg2"/>
                </a:solidFill>
              </a:rPr>
              <a:t>Anote em um papel o que você observa nessa foto. Preste atenção aos detalhes e descreva as percepções que você tem sobre os sentimentos de cada uma destas pessoas e pense nos motivos dos sentimentos delas.</a:t>
            </a:r>
          </a:p>
          <a:p>
            <a:endParaRPr lang="pt-BR" dirty="0">
              <a:solidFill>
                <a:schemeClr val="bg2"/>
              </a:solidFill>
            </a:endParaRPr>
          </a:p>
          <a:p>
            <a:r>
              <a:rPr lang="pt-BR" dirty="0" smtClean="0">
                <a:solidFill>
                  <a:schemeClr val="bg2"/>
                </a:solidFill>
              </a:rPr>
              <a:t>Peça que outra pessoa faça o mesmo e comparem os resultados.</a:t>
            </a:r>
            <a:endParaRPr lang="pt-BR" dirty="0">
              <a:solidFill>
                <a:schemeClr val="bg2"/>
              </a:solidFill>
            </a:endParaRPr>
          </a:p>
        </p:txBody>
      </p:sp>
    </p:spTree>
    <p:extLst>
      <p:ext uri="{BB962C8B-B14F-4D97-AF65-F5344CB8AC3E}">
        <p14:creationId xmlns:p14="http://schemas.microsoft.com/office/powerpoint/2010/main" val="3740841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Aplicações nas organizações</a:t>
            </a:r>
            <a:endParaRPr lang="pt-BR" dirty="0"/>
          </a:p>
        </p:txBody>
      </p:sp>
      <p:sp>
        <p:nvSpPr>
          <p:cNvPr id="3" name="Subtítulo 2"/>
          <p:cNvSpPr>
            <a:spLocks noGrp="1"/>
          </p:cNvSpPr>
          <p:nvPr>
            <p:ph type="subTitle" idx="1"/>
          </p:nvPr>
        </p:nvSpPr>
        <p:spPr>
          <a:noFill/>
          <a:ln>
            <a:noFill/>
          </a:ln>
        </p:spPr>
        <p:txBody>
          <a:bodyPr spcFirstLastPara="1" wrap="square" lIns="91425" tIns="91425" rIns="91425" bIns="91425" anchor="t" anchorCtr="0">
            <a:noAutofit/>
          </a:bodyPr>
          <a:lstStyle/>
          <a:p>
            <a:pPr marL="0" indent="0"/>
            <a:r>
              <a:rPr lang="pt-BR" sz="1200" dirty="0">
                <a:latin typeface="Tahoma" panose="020B0604030504040204" pitchFamily="34" charset="0"/>
                <a:ea typeface="Tahoma" panose="020B0604030504040204" pitchFamily="34" charset="0"/>
                <a:cs typeface="Tahoma" panose="020B0604030504040204" pitchFamily="34" charset="0"/>
              </a:rPr>
              <a:t>Entrevistadores fazem julgamentos de percepção. Se valem das primeiras impressões.</a:t>
            </a:r>
          </a:p>
          <a:p>
            <a:pPr marL="0" indent="0"/>
            <a:r>
              <a:rPr lang="pt-BR" sz="1200" dirty="0">
                <a:latin typeface="Tahoma" panose="020B0604030504040204" pitchFamily="34" charset="0"/>
                <a:ea typeface="Tahoma" panose="020B0604030504040204" pitchFamily="34" charset="0"/>
                <a:cs typeface="Tahoma" panose="020B0604030504040204" pitchFamily="34" charset="0"/>
              </a:rPr>
              <a:t>Um bom candidato é caracterizado pela ausência de características desfavoráveis</a:t>
            </a:r>
          </a:p>
        </p:txBody>
      </p:sp>
      <p:sp>
        <p:nvSpPr>
          <p:cNvPr id="4" name="Título 3"/>
          <p:cNvSpPr>
            <a:spLocks noGrp="1"/>
          </p:cNvSpPr>
          <p:nvPr>
            <p:ph type="ctrTitle" idx="2"/>
          </p:nvPr>
        </p:nvSpPr>
        <p:spPr/>
        <p:txBody>
          <a:bodyPr>
            <a:normAutofit fontScale="90000"/>
          </a:bodyPr>
          <a:lstStyle/>
          <a:p>
            <a:r>
              <a:rPr lang="pt-BR" dirty="0" smtClean="0"/>
              <a:t>Entrevista de seleção</a:t>
            </a:r>
            <a:endParaRPr lang="pt-BR" dirty="0"/>
          </a:p>
        </p:txBody>
      </p:sp>
      <p:sp>
        <p:nvSpPr>
          <p:cNvPr id="5" name="Título 4"/>
          <p:cNvSpPr>
            <a:spLocks noGrp="1"/>
          </p:cNvSpPr>
          <p:nvPr>
            <p:ph type="ctrTitle" idx="3"/>
          </p:nvPr>
        </p:nvSpPr>
        <p:spPr/>
        <p:txBody>
          <a:bodyPr>
            <a:normAutofit fontScale="90000"/>
          </a:bodyPr>
          <a:lstStyle/>
          <a:p>
            <a:r>
              <a:rPr lang="pt-BR" dirty="0" smtClean="0"/>
              <a:t>Expectativas sobre o desempenho</a:t>
            </a:r>
            <a:endParaRPr lang="pt-BR" dirty="0"/>
          </a:p>
        </p:txBody>
      </p:sp>
      <p:sp>
        <p:nvSpPr>
          <p:cNvPr id="6" name="Subtítulo 5"/>
          <p:cNvSpPr>
            <a:spLocks noGrp="1"/>
          </p:cNvSpPr>
          <p:nvPr>
            <p:ph type="subTitle" idx="4"/>
          </p:nvPr>
        </p:nvSpPr>
        <p:spPr/>
        <p:txBody>
          <a:bodyPr>
            <a:noAutofit/>
          </a:bodyPr>
          <a:lstStyle/>
          <a:p>
            <a:pPr marL="0" indent="0"/>
            <a:r>
              <a:rPr lang="pt-BR" sz="1200" dirty="0" smtClean="0">
                <a:latin typeface="Tahoma" panose="020B0604030504040204" pitchFamily="34" charset="0"/>
                <a:ea typeface="Tahoma" panose="020B0604030504040204" pitchFamily="34" charset="0"/>
                <a:cs typeface="Tahoma" panose="020B0604030504040204" pitchFamily="34" charset="0"/>
              </a:rPr>
              <a:t>As pessoas tentam validar suas percepções da realidade. </a:t>
            </a:r>
            <a:br>
              <a:rPr lang="pt-BR" sz="1200" dirty="0" smtClean="0">
                <a:latin typeface="Tahoma" panose="020B0604030504040204" pitchFamily="34" charset="0"/>
                <a:ea typeface="Tahoma" panose="020B0604030504040204" pitchFamily="34" charset="0"/>
                <a:cs typeface="Tahoma" panose="020B0604030504040204" pitchFamily="34" charset="0"/>
              </a:rPr>
            </a:br>
            <a:r>
              <a:rPr lang="pt-BR" sz="1200" b="1" dirty="0" smtClean="0">
                <a:latin typeface="Tahoma" panose="020B0604030504040204" pitchFamily="34" charset="0"/>
                <a:ea typeface="Tahoma" panose="020B0604030504040204" pitchFamily="34" charset="0"/>
                <a:cs typeface="Tahoma" panose="020B0604030504040204" pitchFamily="34" charset="0"/>
              </a:rPr>
              <a:t>Profecias autorrealizáveis: </a:t>
            </a:r>
            <a:r>
              <a:rPr lang="pt-BR" sz="1200" dirty="0" smtClean="0">
                <a:latin typeface="Tahoma" panose="020B0604030504040204" pitchFamily="34" charset="0"/>
                <a:ea typeface="Tahoma" panose="020B0604030504040204" pitchFamily="34" charset="0"/>
                <a:cs typeface="Tahoma" panose="020B0604030504040204" pitchFamily="34" charset="0"/>
              </a:rPr>
              <a:t>Uma percepção distorcida de uma pessoa faz que o comportamento de outra seja coerente com essa percepção</a:t>
            </a:r>
            <a:endParaRPr lang="pt-BR" sz="1200" dirty="0">
              <a:latin typeface="Tahoma" panose="020B0604030504040204" pitchFamily="34" charset="0"/>
              <a:ea typeface="Tahoma" panose="020B0604030504040204" pitchFamily="34" charset="0"/>
              <a:cs typeface="Tahoma" panose="020B0604030504040204" pitchFamily="34" charset="0"/>
            </a:endParaRPr>
          </a:p>
        </p:txBody>
      </p:sp>
      <p:sp>
        <p:nvSpPr>
          <p:cNvPr id="7" name="Título 6"/>
          <p:cNvSpPr>
            <a:spLocks noGrp="1"/>
          </p:cNvSpPr>
          <p:nvPr>
            <p:ph type="ctrTitle" idx="5"/>
          </p:nvPr>
        </p:nvSpPr>
        <p:spPr/>
        <p:txBody>
          <a:bodyPr>
            <a:normAutofit fontScale="90000"/>
          </a:bodyPr>
          <a:lstStyle/>
          <a:p>
            <a:r>
              <a:rPr lang="pt-BR" dirty="0" smtClean="0"/>
              <a:t>Avaliação de desempenho</a:t>
            </a:r>
            <a:endParaRPr lang="pt-BR" dirty="0"/>
          </a:p>
        </p:txBody>
      </p:sp>
      <p:sp>
        <p:nvSpPr>
          <p:cNvPr id="8" name="Subtítulo 7"/>
          <p:cNvSpPr>
            <a:spLocks noGrp="1"/>
          </p:cNvSpPr>
          <p:nvPr>
            <p:ph type="subTitle" idx="6"/>
          </p:nvPr>
        </p:nvSpPr>
        <p:spPr>
          <a:noFill/>
          <a:ln>
            <a:noFill/>
          </a:ln>
        </p:spPr>
        <p:txBody>
          <a:bodyPr spcFirstLastPara="1" wrap="square" lIns="91425" tIns="91425" rIns="91425" bIns="91425" anchor="t" anchorCtr="0">
            <a:noAutofit/>
          </a:bodyPr>
          <a:lstStyle/>
          <a:p>
            <a:pPr marL="0" indent="0"/>
            <a:r>
              <a:rPr lang="pt-BR" sz="1200" dirty="0">
                <a:latin typeface="Tahoma" panose="020B0604030504040204" pitchFamily="34" charset="0"/>
                <a:ea typeface="Tahoma" panose="020B0604030504040204" pitchFamily="34" charset="0"/>
                <a:cs typeface="Tahoma" panose="020B0604030504040204" pitchFamily="34" charset="0"/>
              </a:rPr>
              <a:t>Toda avaliação dos funcionários depende de percepção</a:t>
            </a:r>
          </a:p>
        </p:txBody>
      </p:sp>
    </p:spTree>
    <p:extLst>
      <p:ext uri="{BB962C8B-B14F-4D97-AF65-F5344CB8AC3E}">
        <p14:creationId xmlns:p14="http://schemas.microsoft.com/office/powerpoint/2010/main" val="2803427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smtClean="0"/>
              <a:t>Disciplinas que contribuem para o estudo do comportamento organizacional</a:t>
            </a:r>
            <a:endParaRPr lang="pt-BR" dirty="0"/>
          </a:p>
        </p:txBody>
      </p:sp>
      <p:sp>
        <p:nvSpPr>
          <p:cNvPr id="7" name="Título 6"/>
          <p:cNvSpPr>
            <a:spLocks noGrp="1"/>
          </p:cNvSpPr>
          <p:nvPr>
            <p:ph type="ctrTitle" idx="2"/>
          </p:nvPr>
        </p:nvSpPr>
        <p:spPr>
          <a:xfrm flipH="1">
            <a:off x="195475" y="4049633"/>
            <a:ext cx="2574400" cy="770400"/>
          </a:xfrm>
        </p:spPr>
        <p:txBody>
          <a:bodyPr/>
          <a:lstStyle/>
          <a:p>
            <a:r>
              <a:rPr lang="pt-BR" dirty="0" smtClean="0"/>
              <a:t>Psicologia</a:t>
            </a:r>
            <a:endParaRPr lang="pt-BR" dirty="0"/>
          </a:p>
        </p:txBody>
      </p:sp>
      <p:sp>
        <p:nvSpPr>
          <p:cNvPr id="6" name="Subtítulo 5"/>
          <p:cNvSpPr>
            <a:spLocks noGrp="1"/>
          </p:cNvSpPr>
          <p:nvPr>
            <p:ph type="subTitle" idx="1"/>
          </p:nvPr>
        </p:nvSpPr>
        <p:spPr>
          <a:xfrm flipH="1">
            <a:off x="195459" y="4702999"/>
            <a:ext cx="2574400" cy="1296800"/>
          </a:xfrm>
        </p:spPr>
        <p:txBody>
          <a:bodyPr>
            <a:normAutofit lnSpcReduction="10000"/>
          </a:bodyPr>
          <a:lstStyle/>
          <a:p>
            <a:pPr marL="0" indent="0"/>
            <a:r>
              <a:rPr lang="pt-BR" dirty="0" smtClean="0"/>
              <a:t>Medir, explicar e modificar o comportamento dos seres humanos</a:t>
            </a:r>
            <a:endParaRPr lang="pt-BR" dirty="0"/>
          </a:p>
        </p:txBody>
      </p:sp>
      <p:sp>
        <p:nvSpPr>
          <p:cNvPr id="8" name="Título 7"/>
          <p:cNvSpPr>
            <a:spLocks noGrp="1"/>
          </p:cNvSpPr>
          <p:nvPr>
            <p:ph type="ctrTitle" idx="3"/>
          </p:nvPr>
        </p:nvSpPr>
        <p:spPr>
          <a:xfrm flipH="1">
            <a:off x="2651493" y="4166667"/>
            <a:ext cx="2574400" cy="770400"/>
          </a:xfrm>
        </p:spPr>
        <p:txBody>
          <a:bodyPr>
            <a:normAutofit fontScale="90000"/>
          </a:bodyPr>
          <a:lstStyle/>
          <a:p>
            <a:r>
              <a:rPr lang="pt-BR" dirty="0" smtClean="0"/>
              <a:t>Psicologia social</a:t>
            </a:r>
            <a:endParaRPr lang="pt-BR" dirty="0"/>
          </a:p>
        </p:txBody>
      </p:sp>
      <p:sp>
        <p:nvSpPr>
          <p:cNvPr id="9" name="Subtítulo 8"/>
          <p:cNvSpPr>
            <a:spLocks noGrp="1"/>
          </p:cNvSpPr>
          <p:nvPr>
            <p:ph type="subTitle" idx="4"/>
          </p:nvPr>
        </p:nvSpPr>
        <p:spPr>
          <a:xfrm flipH="1">
            <a:off x="2651509" y="4820033"/>
            <a:ext cx="2574400" cy="1296800"/>
          </a:xfrm>
          <a:noFill/>
          <a:ln>
            <a:noFill/>
          </a:ln>
        </p:spPr>
        <p:txBody>
          <a:bodyPr spcFirstLastPara="1" wrap="square" lIns="91425" tIns="91425" rIns="91425" bIns="91425" anchor="t" anchorCtr="0">
            <a:normAutofit fontScale="85000" lnSpcReduction="10000"/>
          </a:bodyPr>
          <a:lstStyle/>
          <a:p>
            <a:pPr marL="0" indent="0"/>
            <a:r>
              <a:rPr lang="pt-BR" dirty="0"/>
              <a:t>Mistura conceitos da psicologia e da sociologia para focar a influência de um individuo sobre os outros</a:t>
            </a:r>
          </a:p>
        </p:txBody>
      </p:sp>
      <p:sp>
        <p:nvSpPr>
          <p:cNvPr id="10" name="Título 9"/>
          <p:cNvSpPr>
            <a:spLocks noGrp="1"/>
          </p:cNvSpPr>
          <p:nvPr>
            <p:ph type="ctrTitle" idx="5"/>
          </p:nvPr>
        </p:nvSpPr>
        <p:spPr>
          <a:xfrm flipH="1">
            <a:off x="5508935" y="4049633"/>
            <a:ext cx="2568400" cy="770400"/>
          </a:xfrm>
        </p:spPr>
        <p:txBody>
          <a:bodyPr/>
          <a:lstStyle/>
          <a:p>
            <a:r>
              <a:rPr lang="pt-BR" dirty="0" smtClean="0"/>
              <a:t>Sociologia</a:t>
            </a:r>
            <a:endParaRPr lang="pt-BR" dirty="0"/>
          </a:p>
        </p:txBody>
      </p:sp>
      <p:sp>
        <p:nvSpPr>
          <p:cNvPr id="11" name="Subtítulo 10"/>
          <p:cNvSpPr>
            <a:spLocks noGrp="1"/>
          </p:cNvSpPr>
          <p:nvPr>
            <p:ph type="subTitle" idx="6"/>
          </p:nvPr>
        </p:nvSpPr>
        <p:spPr>
          <a:xfrm flipH="1">
            <a:off x="5502935" y="4820033"/>
            <a:ext cx="2574400" cy="1296800"/>
          </a:xfrm>
          <a:noFill/>
          <a:ln>
            <a:noFill/>
          </a:ln>
        </p:spPr>
        <p:txBody>
          <a:bodyPr spcFirstLastPara="1" wrap="square" lIns="91425" tIns="91425" rIns="91425" bIns="91425" anchor="t" anchorCtr="0">
            <a:normAutofit lnSpcReduction="10000"/>
          </a:bodyPr>
          <a:lstStyle/>
          <a:p>
            <a:pPr marL="0" indent="0"/>
            <a:r>
              <a:rPr lang="pt-BR" dirty="0"/>
              <a:t>Estuda as pessoas em relação a seus ambientes sociais ou culturais</a:t>
            </a:r>
          </a:p>
        </p:txBody>
      </p:sp>
      <p:sp>
        <p:nvSpPr>
          <p:cNvPr id="12" name="Título 11"/>
          <p:cNvSpPr>
            <a:spLocks noGrp="1"/>
          </p:cNvSpPr>
          <p:nvPr>
            <p:ph type="title" idx="7"/>
          </p:nvPr>
        </p:nvSpPr>
        <p:spPr>
          <a:xfrm>
            <a:off x="-529384" y="7622933"/>
            <a:ext cx="46120" cy="276766"/>
          </a:xfrm>
        </p:spPr>
        <p:txBody>
          <a:bodyPr>
            <a:normAutofit fontScale="90000"/>
          </a:bodyPr>
          <a:lstStyle/>
          <a:p>
            <a:endParaRPr lang="pt-BR" dirty="0"/>
          </a:p>
        </p:txBody>
      </p:sp>
      <p:sp>
        <p:nvSpPr>
          <p:cNvPr id="15" name="Título 9"/>
          <p:cNvSpPr txBox="1">
            <a:spLocks/>
          </p:cNvSpPr>
          <p:nvPr/>
        </p:nvSpPr>
        <p:spPr>
          <a:xfrm flipH="1">
            <a:off x="8360361" y="4049633"/>
            <a:ext cx="2568400" cy="7704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1700"/>
              <a:buFont typeface="Gaegu"/>
              <a:buNone/>
              <a:defRPr sz="2933" b="1" i="0" u="none" strike="noStrike" cap="none">
                <a:solidFill>
                  <a:schemeClr val="accent3"/>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9pPr>
          </a:lstStyle>
          <a:p>
            <a:r>
              <a:rPr lang="pt-BR" kern="0" dirty="0" smtClean="0">
                <a:solidFill>
                  <a:schemeClr val="accent3">
                    <a:lumMod val="60000"/>
                    <a:lumOff val="40000"/>
                  </a:schemeClr>
                </a:solidFill>
              </a:rPr>
              <a:t>Antropologia</a:t>
            </a:r>
            <a:endParaRPr lang="pt-BR" kern="0" dirty="0">
              <a:solidFill>
                <a:schemeClr val="accent3">
                  <a:lumMod val="60000"/>
                  <a:lumOff val="40000"/>
                </a:schemeClr>
              </a:solidFill>
            </a:endParaRPr>
          </a:p>
        </p:txBody>
      </p:sp>
      <p:sp>
        <p:nvSpPr>
          <p:cNvPr id="16" name="Subtítulo 10"/>
          <p:cNvSpPr txBox="1">
            <a:spLocks/>
          </p:cNvSpPr>
          <p:nvPr/>
        </p:nvSpPr>
        <p:spPr>
          <a:xfrm flipH="1">
            <a:off x="8354361" y="4820033"/>
            <a:ext cx="2574400" cy="12968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2"/>
              </a:buClr>
              <a:buSzPts val="1200"/>
              <a:buFont typeface="Questrial"/>
              <a:buNone/>
              <a:defRPr sz="1867" b="0" i="0" u="none" strike="noStrike" cap="none">
                <a:solidFill>
                  <a:schemeClr val="dk2"/>
                </a:solidFill>
                <a:latin typeface="Questrial"/>
                <a:ea typeface="Questrial"/>
                <a:cs typeface="Questrial"/>
                <a:sym typeface="Questrial"/>
              </a:defRPr>
            </a:lvl1pPr>
            <a:lvl2pPr marL="914400" marR="0" lvl="1"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2pPr>
            <a:lvl3pPr marL="1371600" marR="0" lvl="2"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3pPr>
            <a:lvl4pPr marL="1828800" marR="0" lvl="3"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4pPr>
            <a:lvl5pPr marL="2286000" marR="0" lvl="4"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5pPr>
            <a:lvl6pPr marL="2743200" marR="0" lvl="5"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6pPr>
            <a:lvl7pPr marL="3200400" marR="0" lvl="6"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7pPr>
            <a:lvl8pPr marL="3657600" marR="0" lvl="7"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8pPr>
            <a:lvl9pPr marL="4114800" marR="0" lvl="8"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9pPr>
          </a:lstStyle>
          <a:p>
            <a:r>
              <a:rPr lang="pt-BR" dirty="0"/>
              <a:t>Estuda as </a:t>
            </a:r>
            <a:r>
              <a:rPr lang="pt-BR" dirty="0" smtClean="0"/>
              <a:t>sociedades </a:t>
            </a:r>
            <a:r>
              <a:rPr lang="pt-BR" dirty="0"/>
              <a:t>para compreender os seres humanos e suas atividades</a:t>
            </a:r>
          </a:p>
        </p:txBody>
      </p:sp>
      <p:pic>
        <p:nvPicPr>
          <p:cNvPr id="2050" name="Picture 2" descr="Psicologia - ícones de saúde e médico grá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75" y="2450728"/>
            <a:ext cx="1361967" cy="13619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sicologia - ícones de saúde e médico grát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067" y="2213791"/>
            <a:ext cx="1835842" cy="1835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ciologia - ícones de ecologia e meio ambiente grát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9154" y="2342206"/>
            <a:ext cx="1681009" cy="16810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tropologia - ícones de arte grát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8361" y="2450728"/>
            <a:ext cx="1670255" cy="167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8843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 percepção e a tomada de decisão</a:t>
            </a:r>
            <a:endParaRPr lang="pt-BR" dirty="0"/>
          </a:p>
        </p:txBody>
      </p:sp>
      <p:sp>
        <p:nvSpPr>
          <p:cNvPr id="12" name="CaixaDeTexto 11"/>
          <p:cNvSpPr txBox="1"/>
          <p:nvPr/>
        </p:nvSpPr>
        <p:spPr>
          <a:xfrm>
            <a:off x="1293090" y="1588655"/>
            <a:ext cx="7740073" cy="4524315"/>
          </a:xfrm>
          <a:prstGeom prst="rect">
            <a:avLst/>
          </a:prstGeom>
          <a:noFill/>
        </p:spPr>
        <p:txBody>
          <a:bodyPr wrap="square" rtlCol="0">
            <a:spAutoFit/>
          </a:bodyPr>
          <a:lstStyle/>
          <a:p>
            <a:r>
              <a:rPr lang="pt-BR" sz="2400" b="1" dirty="0" smtClean="0">
                <a:solidFill>
                  <a:schemeClr val="bg2"/>
                </a:solidFill>
              </a:rPr>
              <a:t>Decisão: </a:t>
            </a:r>
            <a:r>
              <a:rPr lang="pt-BR" sz="2400" dirty="0" smtClean="0">
                <a:solidFill>
                  <a:schemeClr val="bg2"/>
                </a:solidFill>
              </a:rPr>
              <a:t>Escolha que se faz entre duas ou mais alternativas</a:t>
            </a:r>
          </a:p>
          <a:p>
            <a:r>
              <a:rPr lang="pt-BR" sz="2400" dirty="0" smtClean="0">
                <a:solidFill>
                  <a:schemeClr val="bg2"/>
                </a:solidFill>
              </a:rPr>
              <a:t>Todos os funcionários tomam decisões que impactam a organização e elas dependem de suas percepções</a:t>
            </a:r>
          </a:p>
          <a:p>
            <a:endParaRPr lang="pt-BR" sz="2400" dirty="0" smtClean="0">
              <a:solidFill>
                <a:schemeClr val="bg2"/>
              </a:solidFill>
            </a:endParaRPr>
          </a:p>
          <a:p>
            <a:r>
              <a:rPr lang="pt-BR" sz="2400" b="1" dirty="0" smtClean="0">
                <a:solidFill>
                  <a:schemeClr val="bg2"/>
                </a:solidFill>
              </a:rPr>
              <a:t>Problema: </a:t>
            </a:r>
            <a:r>
              <a:rPr lang="pt-BR" sz="2400" dirty="0" smtClean="0">
                <a:solidFill>
                  <a:schemeClr val="bg2"/>
                </a:solidFill>
              </a:rPr>
              <a:t>Uma discrepância entre o estado atual das coisas e o estado desejável</a:t>
            </a:r>
          </a:p>
          <a:p>
            <a:r>
              <a:rPr lang="pt-BR" sz="2400" dirty="0" smtClean="0">
                <a:solidFill>
                  <a:schemeClr val="bg2"/>
                </a:solidFill>
              </a:rPr>
              <a:t>Todas as decisões exigem interpretação e avaliação de informações</a:t>
            </a:r>
          </a:p>
          <a:p>
            <a:endParaRPr lang="pt-BR" sz="2400" dirty="0">
              <a:solidFill>
                <a:schemeClr val="bg2"/>
              </a:solidFill>
            </a:endParaRPr>
          </a:p>
          <a:p>
            <a:r>
              <a:rPr lang="pt-BR" sz="2400" b="1" dirty="0" smtClean="0">
                <a:solidFill>
                  <a:schemeClr val="bg2"/>
                </a:solidFill>
              </a:rPr>
              <a:t>Modelos de tomada de decisão:</a:t>
            </a:r>
          </a:p>
          <a:p>
            <a:r>
              <a:rPr lang="pt-BR" sz="2400" dirty="0" smtClean="0">
                <a:solidFill>
                  <a:schemeClr val="bg2"/>
                </a:solidFill>
              </a:rPr>
              <a:t>Racionalidade X Intuição</a:t>
            </a:r>
            <a:r>
              <a:rPr lang="pt-BR" sz="2400" dirty="0">
                <a:solidFill>
                  <a:schemeClr val="bg2"/>
                </a:solidFill>
              </a:rPr>
              <a:t>.</a:t>
            </a:r>
          </a:p>
        </p:txBody>
      </p:sp>
    </p:spTree>
    <p:extLst>
      <p:ext uri="{BB962C8B-B14F-4D97-AF65-F5344CB8AC3E}">
        <p14:creationId xmlns:p14="http://schemas.microsoft.com/office/powerpoint/2010/main" val="29269332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Modelos de tomada de decisão</a:t>
            </a:r>
            <a:endParaRPr lang="pt-BR" dirty="0"/>
          </a:p>
        </p:txBody>
      </p:sp>
      <p:sp>
        <p:nvSpPr>
          <p:cNvPr id="3" name="Título 2"/>
          <p:cNvSpPr>
            <a:spLocks noGrp="1"/>
          </p:cNvSpPr>
          <p:nvPr>
            <p:ph type="ctrTitle" idx="2"/>
          </p:nvPr>
        </p:nvSpPr>
        <p:spPr>
          <a:xfrm flipH="1">
            <a:off x="219941" y="4406813"/>
            <a:ext cx="2574400" cy="473457"/>
          </a:xfrm>
        </p:spPr>
        <p:txBody>
          <a:bodyPr>
            <a:normAutofit fontScale="90000"/>
          </a:bodyPr>
          <a:lstStyle/>
          <a:p>
            <a:r>
              <a:rPr lang="pt-BR" dirty="0" smtClean="0"/>
              <a:t>Racional</a:t>
            </a:r>
            <a:endParaRPr lang="pt-BR" dirty="0"/>
          </a:p>
        </p:txBody>
      </p:sp>
      <p:sp>
        <p:nvSpPr>
          <p:cNvPr id="4" name="Subtítulo 3"/>
          <p:cNvSpPr>
            <a:spLocks noGrp="1"/>
          </p:cNvSpPr>
          <p:nvPr>
            <p:ph type="subTitle" idx="1"/>
          </p:nvPr>
        </p:nvSpPr>
        <p:spPr>
          <a:xfrm flipH="1">
            <a:off x="219941" y="4880270"/>
            <a:ext cx="2574400" cy="1296800"/>
          </a:xfrm>
          <a:noFill/>
          <a:ln>
            <a:noFill/>
          </a:ln>
        </p:spPr>
        <p:txBody>
          <a:bodyPr spcFirstLastPara="1" wrap="square" lIns="91425" tIns="91425" rIns="91425" bIns="91425" anchor="t" anchorCtr="0">
            <a:noAutofit/>
          </a:bodyPr>
          <a:lstStyle/>
          <a:p>
            <a:pPr marL="0" indent="0"/>
            <a:r>
              <a:rPr lang="pt-BR" sz="1200" dirty="0">
                <a:latin typeface="Tahoma" panose="020B0604030504040204" pitchFamily="34" charset="0"/>
                <a:ea typeface="Tahoma" panose="020B0604030504040204" pitchFamily="34" charset="0"/>
                <a:cs typeface="Tahoma" panose="020B0604030504040204" pitchFamily="34" charset="0"/>
              </a:rPr>
              <a:t>Pessoa que faz escolhas consistentes para maximizar o valor dentro de limitações específicas</a:t>
            </a:r>
          </a:p>
        </p:txBody>
      </p:sp>
      <p:sp>
        <p:nvSpPr>
          <p:cNvPr id="5" name="Título 4"/>
          <p:cNvSpPr>
            <a:spLocks noGrp="1"/>
          </p:cNvSpPr>
          <p:nvPr>
            <p:ph type="ctrTitle" idx="3"/>
          </p:nvPr>
        </p:nvSpPr>
        <p:spPr>
          <a:xfrm flipH="1">
            <a:off x="3422630" y="4406813"/>
            <a:ext cx="2574400" cy="770400"/>
          </a:xfrm>
        </p:spPr>
        <p:txBody>
          <a:bodyPr>
            <a:noAutofit/>
          </a:bodyPr>
          <a:lstStyle/>
          <a:p>
            <a:r>
              <a:rPr lang="pt-BR" sz="2400" dirty="0" smtClean="0"/>
              <a:t>Modelo racional de decisão</a:t>
            </a:r>
            <a:endParaRPr lang="pt-BR" sz="2400" dirty="0"/>
          </a:p>
        </p:txBody>
      </p:sp>
      <p:sp>
        <p:nvSpPr>
          <p:cNvPr id="6" name="Subtítulo 5"/>
          <p:cNvSpPr>
            <a:spLocks noGrp="1"/>
          </p:cNvSpPr>
          <p:nvPr>
            <p:ph type="subTitle" idx="4"/>
          </p:nvPr>
        </p:nvSpPr>
        <p:spPr>
          <a:xfrm flipH="1">
            <a:off x="3422646" y="5060179"/>
            <a:ext cx="2574400" cy="1296800"/>
          </a:xfrm>
          <a:noFill/>
          <a:ln>
            <a:noFill/>
          </a:ln>
        </p:spPr>
        <p:txBody>
          <a:bodyPr spcFirstLastPara="1" wrap="square" lIns="91425" tIns="91425" rIns="91425" bIns="91425" anchor="t" anchorCtr="0">
            <a:noAutofit/>
          </a:bodyPr>
          <a:lstStyle/>
          <a:p>
            <a:pPr marL="0" indent="0"/>
            <a:r>
              <a:rPr lang="pt-BR" sz="1200" dirty="0">
                <a:latin typeface="Tahoma" panose="020B0604030504040204" pitchFamily="34" charset="0"/>
                <a:ea typeface="Tahoma" panose="020B0604030504040204" pitchFamily="34" charset="0"/>
                <a:cs typeface="Tahoma" panose="020B0604030504040204" pitchFamily="34" charset="0"/>
              </a:rPr>
              <a:t>Modelo que descreve como os indivíduos devem se comportar para maximizar determinados resultados</a:t>
            </a:r>
          </a:p>
        </p:txBody>
      </p:sp>
      <p:sp>
        <p:nvSpPr>
          <p:cNvPr id="7" name="Título 6"/>
          <p:cNvSpPr>
            <a:spLocks noGrp="1"/>
          </p:cNvSpPr>
          <p:nvPr>
            <p:ph type="ctrTitle" idx="5"/>
          </p:nvPr>
        </p:nvSpPr>
        <p:spPr>
          <a:xfrm flipH="1">
            <a:off x="6753330" y="4406813"/>
            <a:ext cx="2568400" cy="770400"/>
          </a:xfrm>
        </p:spPr>
        <p:txBody>
          <a:bodyPr>
            <a:normAutofit fontScale="90000"/>
          </a:bodyPr>
          <a:lstStyle/>
          <a:p>
            <a:r>
              <a:rPr lang="pt-BR" dirty="0" smtClean="0"/>
              <a:t>Racionalidade limitada</a:t>
            </a:r>
            <a:endParaRPr lang="pt-BR" dirty="0"/>
          </a:p>
        </p:txBody>
      </p:sp>
      <p:sp>
        <p:nvSpPr>
          <p:cNvPr id="8" name="Subtítulo 7"/>
          <p:cNvSpPr>
            <a:spLocks noGrp="1"/>
          </p:cNvSpPr>
          <p:nvPr>
            <p:ph type="subTitle" idx="6"/>
          </p:nvPr>
        </p:nvSpPr>
        <p:spPr>
          <a:xfrm flipH="1">
            <a:off x="6747314" y="5060179"/>
            <a:ext cx="2574400" cy="1296800"/>
          </a:xfrm>
          <a:noFill/>
          <a:ln>
            <a:noFill/>
          </a:ln>
        </p:spPr>
        <p:txBody>
          <a:bodyPr spcFirstLastPara="1" wrap="square" lIns="91425" tIns="91425" rIns="91425" bIns="91425" anchor="t" anchorCtr="0">
            <a:noAutofit/>
          </a:bodyPr>
          <a:lstStyle/>
          <a:p>
            <a:pPr marL="0" indent="0"/>
            <a:r>
              <a:rPr lang="pt-BR" sz="1200" dirty="0">
                <a:latin typeface="Tahoma" panose="020B0604030504040204" pitchFamily="34" charset="0"/>
                <a:ea typeface="Tahoma" panose="020B0604030504040204" pitchFamily="34" charset="0"/>
                <a:cs typeface="Tahoma" panose="020B0604030504040204" pitchFamily="34" charset="0"/>
              </a:rPr>
              <a:t>Processo de tomar decisões construindo modelos simplificados que extraem os aspectos essenciais dos problemas sem capturar toda a sua complexidade</a:t>
            </a:r>
          </a:p>
        </p:txBody>
      </p:sp>
      <p:sp>
        <p:nvSpPr>
          <p:cNvPr id="12" name="Título 6"/>
          <p:cNvSpPr txBox="1">
            <a:spLocks/>
          </p:cNvSpPr>
          <p:nvPr/>
        </p:nvSpPr>
        <p:spPr>
          <a:xfrm flipH="1">
            <a:off x="9366225" y="4289779"/>
            <a:ext cx="2568400" cy="770400"/>
          </a:xfrm>
          <a:prstGeom prst="rect">
            <a:avLst/>
          </a:prstGeom>
          <a:noFill/>
          <a:ln>
            <a:noFill/>
          </a:ln>
        </p:spPr>
        <p:txBody>
          <a:bodyPr spcFirstLastPara="1" wrap="square" lIns="91425" tIns="91425" rIns="91425" bIns="91425" anchor="b" anchorCtr="0">
            <a:normAutofit fontScale="75000" lnSpcReduction="2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1700"/>
              <a:buFont typeface="Gaegu"/>
              <a:buNone/>
              <a:defRPr sz="2933" b="1" i="0" u="none" strike="noStrike" cap="none">
                <a:solidFill>
                  <a:schemeClr val="accent3"/>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9pPr>
          </a:lstStyle>
          <a:p>
            <a:r>
              <a:rPr lang="pt-BR" kern="0" dirty="0" smtClean="0">
                <a:solidFill>
                  <a:schemeClr val="accent5">
                    <a:lumMod val="60000"/>
                    <a:lumOff val="40000"/>
                  </a:schemeClr>
                </a:solidFill>
              </a:rPr>
              <a:t>Tomada de decisão intuitiva</a:t>
            </a:r>
            <a:endParaRPr lang="pt-BR" kern="0" dirty="0">
              <a:solidFill>
                <a:schemeClr val="accent5">
                  <a:lumMod val="60000"/>
                  <a:lumOff val="40000"/>
                </a:schemeClr>
              </a:solidFill>
            </a:endParaRPr>
          </a:p>
        </p:txBody>
      </p:sp>
      <p:sp>
        <p:nvSpPr>
          <p:cNvPr id="13" name="Subtítulo 7"/>
          <p:cNvSpPr txBox="1">
            <a:spLocks/>
          </p:cNvSpPr>
          <p:nvPr/>
        </p:nvSpPr>
        <p:spPr>
          <a:xfrm flipH="1">
            <a:off x="9315698" y="5060179"/>
            <a:ext cx="2574400" cy="129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2"/>
              </a:buClr>
              <a:buSzPts val="1200"/>
              <a:buFont typeface="Questrial"/>
              <a:buNone/>
              <a:defRPr sz="1200" b="0" i="0" u="none" strike="noStrike" cap="none">
                <a:solidFill>
                  <a:schemeClr val="dk2"/>
                </a:solidFill>
                <a:latin typeface="Tahoma" panose="020B0604030504040204" pitchFamily="34" charset="0"/>
                <a:ea typeface="Tahoma" panose="020B0604030504040204" pitchFamily="34" charset="0"/>
                <a:cs typeface="Tahoma" panose="020B0604030504040204" pitchFamily="34" charset="0"/>
                <a:sym typeface="Questrial"/>
              </a:defRPr>
            </a:lvl1pPr>
            <a:lvl2pPr marL="914400" marR="0" lvl="1"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2pPr>
            <a:lvl3pPr marL="1371600" marR="0" lvl="2"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3pPr>
            <a:lvl4pPr marL="1828800" marR="0" lvl="3"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4pPr>
            <a:lvl5pPr marL="2286000" marR="0" lvl="4"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5pPr>
            <a:lvl6pPr marL="2743200" marR="0" lvl="5"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6pPr>
            <a:lvl7pPr marL="3200400" marR="0" lvl="6"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7pPr>
            <a:lvl8pPr marL="3657600" marR="0" lvl="7"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8pPr>
            <a:lvl9pPr marL="4114800" marR="0" lvl="8"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9pPr>
          </a:lstStyle>
          <a:p>
            <a:r>
              <a:rPr lang="pt-BR" dirty="0"/>
              <a:t>Processo cognitivo inconsciente gerado pelas experiências vividas</a:t>
            </a:r>
          </a:p>
        </p:txBody>
      </p:sp>
      <p:graphicFrame>
        <p:nvGraphicFramePr>
          <p:cNvPr id="14" name="Diagrama 13"/>
          <p:cNvGraphicFramePr/>
          <p:nvPr>
            <p:extLst>
              <p:ext uri="{D42A27DB-BD31-4B8C-83A1-F6EECF244321}">
                <p14:modId xmlns:p14="http://schemas.microsoft.com/office/powerpoint/2010/main" val="3642450785"/>
              </p:ext>
            </p:extLst>
          </p:nvPr>
        </p:nvGraphicFramePr>
        <p:xfrm>
          <a:off x="0" y="1891794"/>
          <a:ext cx="11046690" cy="2900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31811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73029" y="1754925"/>
            <a:ext cx="2542000" cy="512350"/>
          </a:xfrm>
          <a:noFill/>
          <a:ln>
            <a:noFill/>
          </a:ln>
        </p:spPr>
        <p:txBody>
          <a:bodyPr spcFirstLastPara="1" wrap="square" lIns="91425" tIns="91425" rIns="91425" bIns="91425" anchor="b" anchorCtr="0">
            <a:noAutofit/>
          </a:bodyPr>
          <a:lstStyle/>
          <a:p>
            <a:r>
              <a:rPr lang="pt-BR" sz="2000" dirty="0" smtClean="0"/>
              <a:t>Excesso de confiança</a:t>
            </a:r>
            <a:endParaRPr lang="pt-BR" sz="2000" dirty="0"/>
          </a:p>
        </p:txBody>
      </p:sp>
      <p:sp>
        <p:nvSpPr>
          <p:cNvPr id="4" name="Espaço Reservado para Texto 3"/>
          <p:cNvSpPr>
            <a:spLocks noGrp="1"/>
          </p:cNvSpPr>
          <p:nvPr>
            <p:ph type="subTitle" idx="1"/>
          </p:nvPr>
        </p:nvSpPr>
        <p:spPr>
          <a:xfrm>
            <a:off x="456629" y="2267275"/>
            <a:ext cx="2574800" cy="490400"/>
          </a:xfrm>
          <a:noFill/>
          <a:ln>
            <a:noFill/>
          </a:ln>
        </p:spPr>
        <p:txBody>
          <a:bodyPr spcFirstLastPara="1" wrap="square" lIns="91425" tIns="91425" rIns="91425" bIns="91425" anchor="t" anchorCtr="0">
            <a:noAutofit/>
          </a:bodyPr>
          <a:lstStyle/>
          <a:p>
            <a:pPr marL="0">
              <a:buSzPts val="1400"/>
            </a:pPr>
            <a:r>
              <a:rPr lang="pt-BR" sz="1600" dirty="0" smtClean="0"/>
              <a:t>Superestimar a capacidade de desempenho. Otimismo impede o planejamento e a evitar problemas</a:t>
            </a:r>
            <a:endParaRPr lang="pt-BR" sz="1600" dirty="0"/>
          </a:p>
        </p:txBody>
      </p:sp>
      <p:sp>
        <p:nvSpPr>
          <p:cNvPr id="5" name="Título 4"/>
          <p:cNvSpPr>
            <a:spLocks noGrp="1"/>
          </p:cNvSpPr>
          <p:nvPr>
            <p:ph type="ctrTitle" idx="2"/>
          </p:nvPr>
        </p:nvSpPr>
        <p:spPr>
          <a:xfrm>
            <a:off x="6222854" y="3831583"/>
            <a:ext cx="2542000" cy="770400"/>
          </a:xfrm>
        </p:spPr>
        <p:txBody>
          <a:bodyPr>
            <a:noAutofit/>
          </a:bodyPr>
          <a:lstStyle/>
          <a:p>
            <a:r>
              <a:rPr lang="pt-BR" sz="2000" dirty="0" smtClean="0"/>
              <a:t>Aversão ao risco</a:t>
            </a:r>
            <a:endParaRPr lang="pt-BR" sz="2000" dirty="0"/>
          </a:p>
        </p:txBody>
      </p:sp>
      <p:sp>
        <p:nvSpPr>
          <p:cNvPr id="6" name="Subtítulo 5"/>
          <p:cNvSpPr>
            <a:spLocks noGrp="1"/>
          </p:cNvSpPr>
          <p:nvPr>
            <p:ph type="subTitle" idx="3"/>
          </p:nvPr>
        </p:nvSpPr>
        <p:spPr>
          <a:xfrm>
            <a:off x="6277263" y="4507021"/>
            <a:ext cx="2542000" cy="490400"/>
          </a:xfrm>
          <a:noFill/>
          <a:ln>
            <a:noFill/>
          </a:ln>
        </p:spPr>
        <p:txBody>
          <a:bodyPr spcFirstLastPara="1" wrap="square" lIns="91425" tIns="91425" rIns="91425" bIns="91425" anchor="t" anchorCtr="0">
            <a:noAutofit/>
          </a:bodyPr>
          <a:lstStyle/>
          <a:p>
            <a:pPr marL="0">
              <a:buSzPts val="1400"/>
            </a:pPr>
            <a:r>
              <a:rPr lang="pt-BR" sz="1600" dirty="0" smtClean="0"/>
              <a:t>Tendência a preferir um ganho certo de uma quantidade moderada a u resultado mais arriscado, mesmo que este tenha uma compensação mais alta.</a:t>
            </a:r>
            <a:endParaRPr lang="pt-BR" sz="1600" dirty="0"/>
          </a:p>
        </p:txBody>
      </p:sp>
      <p:sp>
        <p:nvSpPr>
          <p:cNvPr id="7" name="Título 6"/>
          <p:cNvSpPr>
            <a:spLocks noGrp="1"/>
          </p:cNvSpPr>
          <p:nvPr>
            <p:ph type="ctrTitle" idx="4"/>
          </p:nvPr>
        </p:nvSpPr>
        <p:spPr>
          <a:xfrm>
            <a:off x="3226625" y="1850086"/>
            <a:ext cx="2634549" cy="439123"/>
          </a:xfrm>
        </p:spPr>
        <p:txBody>
          <a:bodyPr>
            <a:noAutofit/>
          </a:bodyPr>
          <a:lstStyle/>
          <a:p>
            <a:r>
              <a:rPr lang="pt-BR" sz="2000" dirty="0" smtClean="0"/>
              <a:t>Ancoragem</a:t>
            </a:r>
            <a:endParaRPr lang="pt-BR" sz="2000" dirty="0"/>
          </a:p>
        </p:txBody>
      </p:sp>
      <p:sp>
        <p:nvSpPr>
          <p:cNvPr id="8" name="Subtítulo 7"/>
          <p:cNvSpPr>
            <a:spLocks noGrp="1"/>
          </p:cNvSpPr>
          <p:nvPr>
            <p:ph type="subTitle" idx="5"/>
          </p:nvPr>
        </p:nvSpPr>
        <p:spPr>
          <a:xfrm>
            <a:off x="3171426" y="2361979"/>
            <a:ext cx="2652400" cy="490400"/>
          </a:xfrm>
          <a:noFill/>
          <a:ln>
            <a:noFill/>
          </a:ln>
        </p:spPr>
        <p:txBody>
          <a:bodyPr spcFirstLastPara="1" wrap="square" lIns="91425" tIns="91425" rIns="91425" bIns="91425" anchor="t" anchorCtr="0">
            <a:noAutofit/>
          </a:bodyPr>
          <a:lstStyle/>
          <a:p>
            <a:pPr marL="0">
              <a:buSzPts val="1400"/>
            </a:pPr>
            <a:r>
              <a:rPr lang="pt-BR" sz="1600" dirty="0" smtClean="0"/>
              <a:t>Tendência de ancorar o julgamento em uma informação inicial, o que dificulta o ajuste diante de informações posteriores</a:t>
            </a:r>
            <a:endParaRPr lang="pt-BR" sz="1600" dirty="0"/>
          </a:p>
        </p:txBody>
      </p:sp>
      <p:sp>
        <p:nvSpPr>
          <p:cNvPr id="9" name="Título 8"/>
          <p:cNvSpPr>
            <a:spLocks noGrp="1"/>
          </p:cNvSpPr>
          <p:nvPr>
            <p:ph type="ctrTitle" idx="6"/>
          </p:nvPr>
        </p:nvSpPr>
        <p:spPr>
          <a:xfrm>
            <a:off x="3200311" y="3864638"/>
            <a:ext cx="2542000" cy="770400"/>
          </a:xfrm>
        </p:spPr>
        <p:txBody>
          <a:bodyPr>
            <a:noAutofit/>
          </a:bodyPr>
          <a:lstStyle/>
          <a:p>
            <a:r>
              <a:rPr lang="pt-BR" sz="2000" dirty="0" smtClean="0"/>
              <a:t>Erro de aleatoriedade</a:t>
            </a:r>
            <a:endParaRPr lang="pt-BR" sz="2000" dirty="0"/>
          </a:p>
        </p:txBody>
      </p:sp>
      <p:sp>
        <p:nvSpPr>
          <p:cNvPr id="10" name="Subtítulo 9"/>
          <p:cNvSpPr>
            <a:spLocks noGrp="1"/>
          </p:cNvSpPr>
          <p:nvPr>
            <p:ph type="subTitle" idx="7"/>
          </p:nvPr>
        </p:nvSpPr>
        <p:spPr>
          <a:xfrm>
            <a:off x="3254720" y="4624800"/>
            <a:ext cx="2542000" cy="1711129"/>
          </a:xfrm>
          <a:noFill/>
          <a:ln>
            <a:noFill/>
          </a:ln>
        </p:spPr>
        <p:txBody>
          <a:bodyPr spcFirstLastPara="1" wrap="square" lIns="91425" tIns="91425" rIns="91425" bIns="91425" anchor="t" anchorCtr="0">
            <a:noAutofit/>
          </a:bodyPr>
          <a:lstStyle/>
          <a:p>
            <a:pPr marL="0"/>
            <a:r>
              <a:rPr lang="pt-BR" sz="1600" dirty="0" smtClean="0"/>
              <a:t>Tendência individual de acreditar que se pode prever o resultado de eventos aleatórios</a:t>
            </a:r>
            <a:endParaRPr lang="pt-BR" sz="1600" dirty="0"/>
          </a:p>
        </p:txBody>
      </p:sp>
      <p:sp>
        <p:nvSpPr>
          <p:cNvPr id="11" name="Título 10"/>
          <p:cNvSpPr>
            <a:spLocks noGrp="1"/>
          </p:cNvSpPr>
          <p:nvPr>
            <p:ph type="ctrTitle" idx="8"/>
          </p:nvPr>
        </p:nvSpPr>
        <p:spPr>
          <a:xfrm>
            <a:off x="6222854" y="1790472"/>
            <a:ext cx="2542000" cy="447489"/>
          </a:xfrm>
        </p:spPr>
        <p:txBody>
          <a:bodyPr>
            <a:noAutofit/>
          </a:bodyPr>
          <a:lstStyle/>
          <a:p>
            <a:r>
              <a:rPr lang="pt-BR" sz="2000" dirty="0" smtClean="0"/>
              <a:t>Evidência confirmadora</a:t>
            </a:r>
            <a:endParaRPr lang="pt-BR" sz="2000" dirty="0"/>
          </a:p>
        </p:txBody>
      </p:sp>
      <p:sp>
        <p:nvSpPr>
          <p:cNvPr id="12" name="Subtítulo 11"/>
          <p:cNvSpPr>
            <a:spLocks noGrp="1"/>
          </p:cNvSpPr>
          <p:nvPr>
            <p:ph type="subTitle" idx="9"/>
          </p:nvPr>
        </p:nvSpPr>
        <p:spPr>
          <a:xfrm>
            <a:off x="6065856" y="2435069"/>
            <a:ext cx="2827088" cy="490400"/>
          </a:xfrm>
          <a:noFill/>
          <a:ln>
            <a:noFill/>
          </a:ln>
        </p:spPr>
        <p:txBody>
          <a:bodyPr spcFirstLastPara="1" wrap="square" lIns="91425" tIns="91425" rIns="91425" bIns="91425" anchor="t" anchorCtr="0">
            <a:noAutofit/>
          </a:bodyPr>
          <a:lstStyle/>
          <a:p>
            <a:pPr marL="0"/>
            <a:r>
              <a:rPr lang="pt-BR" sz="1600" dirty="0" smtClean="0"/>
              <a:t>Tendência a buscar informações que corroborem escolhas anteriores e descartar as que contestem julgamentos prévios</a:t>
            </a:r>
            <a:endParaRPr lang="pt-BR" sz="1600" dirty="0"/>
          </a:p>
        </p:txBody>
      </p:sp>
      <p:sp>
        <p:nvSpPr>
          <p:cNvPr id="3" name="Título 2"/>
          <p:cNvSpPr>
            <a:spLocks noGrp="1"/>
          </p:cNvSpPr>
          <p:nvPr>
            <p:ph type="title" idx="15"/>
          </p:nvPr>
        </p:nvSpPr>
        <p:spPr/>
        <p:txBody>
          <a:bodyPr>
            <a:normAutofit fontScale="90000"/>
          </a:bodyPr>
          <a:lstStyle/>
          <a:p>
            <a:r>
              <a:rPr lang="pt-BR" dirty="0" smtClean="0"/>
              <a:t>Erros e vieses na tomada de decisão</a:t>
            </a:r>
            <a:endParaRPr lang="pt-BR" dirty="0"/>
          </a:p>
        </p:txBody>
      </p:sp>
      <p:sp>
        <p:nvSpPr>
          <p:cNvPr id="13" name="Título 10"/>
          <p:cNvSpPr>
            <a:spLocks noGrp="1"/>
          </p:cNvSpPr>
          <p:nvPr>
            <p:ph type="ctrTitle" idx="8"/>
          </p:nvPr>
        </p:nvSpPr>
        <p:spPr>
          <a:xfrm>
            <a:off x="519026" y="4249838"/>
            <a:ext cx="2469878" cy="770400"/>
          </a:xfrm>
        </p:spPr>
        <p:txBody>
          <a:bodyPr>
            <a:noAutofit/>
          </a:bodyPr>
          <a:lstStyle/>
          <a:p>
            <a:r>
              <a:rPr lang="pt-BR" sz="2000" dirty="0" smtClean="0"/>
              <a:t>Escalada do comprometimento</a:t>
            </a:r>
            <a:endParaRPr lang="pt-BR" sz="2000" dirty="0"/>
          </a:p>
        </p:txBody>
      </p:sp>
      <p:sp>
        <p:nvSpPr>
          <p:cNvPr id="14" name="Subtítulo 11"/>
          <p:cNvSpPr>
            <a:spLocks noGrp="1"/>
          </p:cNvSpPr>
          <p:nvPr>
            <p:ph type="subTitle" idx="9"/>
          </p:nvPr>
        </p:nvSpPr>
        <p:spPr>
          <a:xfrm>
            <a:off x="519026" y="5075415"/>
            <a:ext cx="2652400" cy="1333172"/>
          </a:xfrm>
          <a:noFill/>
          <a:ln>
            <a:noFill/>
          </a:ln>
        </p:spPr>
        <p:txBody>
          <a:bodyPr spcFirstLastPara="1" wrap="square" lIns="91425" tIns="91425" rIns="91425" bIns="91425" anchor="t" anchorCtr="0">
            <a:noAutofit/>
          </a:bodyPr>
          <a:lstStyle/>
          <a:p>
            <a:pPr marL="0"/>
            <a:r>
              <a:rPr lang="pt-BR" sz="1600" dirty="0" smtClean="0"/>
              <a:t>Apego a uma decisão anterior, a despeito de informações negativas</a:t>
            </a:r>
            <a:endParaRPr lang="pt-BR" sz="1600" dirty="0"/>
          </a:p>
        </p:txBody>
      </p:sp>
      <p:sp>
        <p:nvSpPr>
          <p:cNvPr id="15" name="Título 4"/>
          <p:cNvSpPr>
            <a:spLocks noGrp="1"/>
          </p:cNvSpPr>
          <p:nvPr>
            <p:ph type="ctrTitle" idx="2"/>
          </p:nvPr>
        </p:nvSpPr>
        <p:spPr>
          <a:xfrm>
            <a:off x="9291972" y="3854400"/>
            <a:ext cx="2542000" cy="770400"/>
          </a:xfrm>
        </p:spPr>
        <p:txBody>
          <a:bodyPr>
            <a:noAutofit/>
          </a:bodyPr>
          <a:lstStyle/>
          <a:p>
            <a:r>
              <a:rPr lang="pt-BR" sz="2000" dirty="0" smtClean="0"/>
              <a:t>Viés da compreensão tardia</a:t>
            </a:r>
            <a:endParaRPr lang="pt-BR" sz="2000" dirty="0"/>
          </a:p>
        </p:txBody>
      </p:sp>
      <p:sp>
        <p:nvSpPr>
          <p:cNvPr id="16" name="Subtítulo 5"/>
          <p:cNvSpPr>
            <a:spLocks noGrp="1"/>
          </p:cNvSpPr>
          <p:nvPr>
            <p:ph type="subTitle" idx="3"/>
          </p:nvPr>
        </p:nvSpPr>
        <p:spPr>
          <a:xfrm>
            <a:off x="9346381" y="4529838"/>
            <a:ext cx="2542000" cy="490400"/>
          </a:xfrm>
          <a:noFill/>
          <a:ln>
            <a:noFill/>
          </a:ln>
        </p:spPr>
        <p:txBody>
          <a:bodyPr spcFirstLastPara="1" wrap="square" lIns="91425" tIns="91425" rIns="91425" bIns="91425" anchor="t" anchorCtr="0">
            <a:noAutofit/>
          </a:bodyPr>
          <a:lstStyle/>
          <a:p>
            <a:pPr marL="0">
              <a:buSzPts val="1400"/>
            </a:pPr>
            <a:r>
              <a:rPr lang="pt-BR" sz="1600" dirty="0" smtClean="0"/>
              <a:t>Tendência a achar que sabíamos antecipadamente o resultado de u evento depois de ele ter ocorrido</a:t>
            </a:r>
            <a:endParaRPr lang="pt-BR" sz="1600" dirty="0"/>
          </a:p>
        </p:txBody>
      </p:sp>
      <p:sp>
        <p:nvSpPr>
          <p:cNvPr id="17" name="Título 10"/>
          <p:cNvSpPr>
            <a:spLocks noGrp="1"/>
          </p:cNvSpPr>
          <p:nvPr>
            <p:ph type="ctrTitle" idx="8"/>
          </p:nvPr>
        </p:nvSpPr>
        <p:spPr>
          <a:xfrm>
            <a:off x="9346381" y="1787355"/>
            <a:ext cx="2542000" cy="447489"/>
          </a:xfrm>
        </p:spPr>
        <p:txBody>
          <a:bodyPr>
            <a:noAutofit/>
          </a:bodyPr>
          <a:lstStyle/>
          <a:p>
            <a:r>
              <a:rPr lang="pt-BR" sz="2000" dirty="0" smtClean="0"/>
              <a:t>Viés da disponibilidade</a:t>
            </a:r>
            <a:endParaRPr lang="pt-BR" sz="2000" dirty="0"/>
          </a:p>
        </p:txBody>
      </p:sp>
      <p:sp>
        <p:nvSpPr>
          <p:cNvPr id="18" name="Subtítulo 11"/>
          <p:cNvSpPr>
            <a:spLocks noGrp="1"/>
          </p:cNvSpPr>
          <p:nvPr>
            <p:ph type="subTitle" idx="9"/>
          </p:nvPr>
        </p:nvSpPr>
        <p:spPr>
          <a:xfrm>
            <a:off x="9134974" y="2478054"/>
            <a:ext cx="2964814" cy="490400"/>
          </a:xfrm>
          <a:noFill/>
          <a:ln>
            <a:noFill/>
          </a:ln>
        </p:spPr>
        <p:txBody>
          <a:bodyPr spcFirstLastPara="1" wrap="square" lIns="91425" tIns="91425" rIns="91425" bIns="91425" anchor="t" anchorCtr="0">
            <a:noAutofit/>
          </a:bodyPr>
          <a:lstStyle/>
          <a:p>
            <a:pPr marL="0"/>
            <a:r>
              <a:rPr lang="pt-BR" sz="1600" dirty="0" smtClean="0"/>
              <a:t>Tendência de julgar as coisas com base nas informações mais facilmente disponíveis</a:t>
            </a:r>
            <a:endParaRPr lang="pt-BR" sz="1600" dirty="0"/>
          </a:p>
        </p:txBody>
      </p:sp>
    </p:spTree>
    <p:extLst>
      <p:ext uri="{BB962C8B-B14F-4D97-AF65-F5344CB8AC3E}">
        <p14:creationId xmlns:p14="http://schemas.microsoft.com/office/powerpoint/2010/main" val="2373115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Texto 12"/>
          <p:cNvSpPr>
            <a:spLocks noGrp="1"/>
          </p:cNvSpPr>
          <p:nvPr>
            <p:ph type="body" idx="1"/>
          </p:nvPr>
        </p:nvSpPr>
        <p:spPr/>
        <p:txBody>
          <a:bodyPr/>
          <a:lstStyle/>
          <a:p>
            <a:pPr marL="186262" indent="0">
              <a:buNone/>
            </a:pPr>
            <a:r>
              <a:rPr lang="pt-BR" b="1" dirty="0" smtClean="0"/>
              <a:t>Diferenças individuais </a:t>
            </a:r>
            <a:endParaRPr lang="pt-BR" dirty="0"/>
          </a:p>
          <a:p>
            <a:r>
              <a:rPr lang="pt-BR" dirty="0" smtClean="0"/>
              <a:t>Personalidade</a:t>
            </a:r>
          </a:p>
          <a:p>
            <a:r>
              <a:rPr lang="pt-BR" dirty="0" smtClean="0"/>
              <a:t>Gênero</a:t>
            </a:r>
            <a:endParaRPr lang="pt-BR" dirty="0"/>
          </a:p>
          <a:p>
            <a:r>
              <a:rPr lang="pt-BR" dirty="0" smtClean="0"/>
              <a:t>Habilidades mentais</a:t>
            </a:r>
          </a:p>
          <a:p>
            <a:pPr marL="186262" indent="0">
              <a:buNone/>
            </a:pPr>
            <a:r>
              <a:rPr lang="pt-BR" b="1" dirty="0" smtClean="0"/>
              <a:t>Restrições organizacionais:</a:t>
            </a:r>
          </a:p>
          <a:p>
            <a:r>
              <a:rPr lang="pt-BR" dirty="0" smtClean="0"/>
              <a:t>Avaliação de desempenho, </a:t>
            </a:r>
          </a:p>
          <a:p>
            <a:r>
              <a:rPr lang="pt-BR" dirty="0" smtClean="0"/>
              <a:t>Recompensas, </a:t>
            </a:r>
          </a:p>
          <a:p>
            <a:r>
              <a:rPr lang="pt-BR" dirty="0" smtClean="0"/>
              <a:t>Regulamentações</a:t>
            </a:r>
          </a:p>
          <a:p>
            <a:r>
              <a:rPr lang="pt-BR" dirty="0" smtClean="0"/>
              <a:t>Limites de tempo</a:t>
            </a:r>
          </a:p>
          <a:p>
            <a:r>
              <a:rPr lang="pt-BR" dirty="0" smtClean="0"/>
              <a:t>Precedentes históricos</a:t>
            </a:r>
            <a:endParaRPr lang="pt-BR" dirty="0"/>
          </a:p>
        </p:txBody>
      </p:sp>
      <p:sp>
        <p:nvSpPr>
          <p:cNvPr id="12" name="Título 11"/>
          <p:cNvSpPr>
            <a:spLocks noGrp="1"/>
          </p:cNvSpPr>
          <p:nvPr>
            <p:ph type="title"/>
          </p:nvPr>
        </p:nvSpPr>
        <p:spPr/>
        <p:txBody>
          <a:bodyPr>
            <a:noAutofit/>
          </a:bodyPr>
          <a:lstStyle/>
          <a:p>
            <a:r>
              <a:rPr lang="pt-BR" sz="3200" dirty="0" smtClean="0"/>
              <a:t>Influências na tomada de decisões: Diferenças individuais e restrições organizacionais</a:t>
            </a:r>
            <a:endParaRPr lang="pt-BR" sz="3200" dirty="0"/>
          </a:p>
        </p:txBody>
      </p:sp>
      <p:pic>
        <p:nvPicPr>
          <p:cNvPr id="1026" name="Picture 2" descr="Diversidade - ícones de pessoa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982" y="1935540"/>
            <a:ext cx="3920013" cy="392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9134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 ética no </a:t>
            </a:r>
            <a:r>
              <a:rPr lang="pt-BR" smtClean="0"/>
              <a:t>processo decisório</a:t>
            </a:r>
            <a:endParaRPr lang="pt-BR" dirty="0"/>
          </a:p>
        </p:txBody>
      </p:sp>
      <p:sp>
        <p:nvSpPr>
          <p:cNvPr id="3" name="Subtítulo 2"/>
          <p:cNvSpPr>
            <a:spLocks noGrp="1"/>
          </p:cNvSpPr>
          <p:nvPr>
            <p:ph type="subTitle" idx="1"/>
          </p:nvPr>
        </p:nvSpPr>
        <p:spPr>
          <a:noFill/>
          <a:ln>
            <a:noFill/>
          </a:ln>
        </p:spPr>
        <p:txBody>
          <a:bodyPr spcFirstLastPara="1" wrap="square" lIns="91425" tIns="91425" rIns="91425" bIns="91425" anchor="t" anchorCtr="0">
            <a:noAutofit/>
          </a:bodyPr>
          <a:lstStyle/>
          <a:p>
            <a:pPr marL="0" indent="0"/>
            <a:r>
              <a:rPr lang="pt-BR" sz="1200" dirty="0" smtClean="0">
                <a:latin typeface="Tahoma" panose="020B0604030504040204" pitchFamily="34" charset="0"/>
                <a:ea typeface="Tahoma" panose="020B0604030504040204" pitchFamily="34" charset="0"/>
                <a:cs typeface="Tahoma" panose="020B0604030504040204" pitchFamily="34" charset="0"/>
              </a:rPr>
              <a:t>Decisões corretas são tomadas no sentido de proporcionar a maior utilidade para o maior número de pessoas</a:t>
            </a:r>
            <a:endParaRPr lang="pt-BR" sz="1200" dirty="0">
              <a:latin typeface="Tahoma" panose="020B0604030504040204" pitchFamily="34" charset="0"/>
              <a:ea typeface="Tahoma" panose="020B0604030504040204" pitchFamily="34" charset="0"/>
              <a:cs typeface="Tahoma" panose="020B0604030504040204" pitchFamily="34" charset="0"/>
            </a:endParaRPr>
          </a:p>
        </p:txBody>
      </p:sp>
      <p:sp>
        <p:nvSpPr>
          <p:cNvPr id="4" name="Título 3"/>
          <p:cNvSpPr>
            <a:spLocks noGrp="1"/>
          </p:cNvSpPr>
          <p:nvPr>
            <p:ph type="ctrTitle" idx="2"/>
          </p:nvPr>
        </p:nvSpPr>
        <p:spPr/>
        <p:txBody>
          <a:bodyPr>
            <a:normAutofit/>
          </a:bodyPr>
          <a:lstStyle/>
          <a:p>
            <a:r>
              <a:rPr lang="pt-BR" dirty="0" smtClean="0"/>
              <a:t>Utilitarismo</a:t>
            </a:r>
            <a:endParaRPr lang="pt-BR" dirty="0"/>
          </a:p>
        </p:txBody>
      </p:sp>
      <p:sp>
        <p:nvSpPr>
          <p:cNvPr id="5" name="Título 4"/>
          <p:cNvSpPr>
            <a:spLocks noGrp="1"/>
          </p:cNvSpPr>
          <p:nvPr>
            <p:ph type="ctrTitle" idx="3"/>
          </p:nvPr>
        </p:nvSpPr>
        <p:spPr/>
        <p:txBody>
          <a:bodyPr>
            <a:normAutofit/>
          </a:bodyPr>
          <a:lstStyle/>
          <a:p>
            <a:r>
              <a:rPr lang="pt-BR" dirty="0" smtClean="0"/>
              <a:t>Dedos-duros</a:t>
            </a:r>
            <a:endParaRPr lang="pt-BR" dirty="0"/>
          </a:p>
        </p:txBody>
      </p:sp>
      <p:sp>
        <p:nvSpPr>
          <p:cNvPr id="6" name="Subtítulo 5"/>
          <p:cNvSpPr>
            <a:spLocks noGrp="1"/>
          </p:cNvSpPr>
          <p:nvPr>
            <p:ph type="subTitle" idx="4"/>
          </p:nvPr>
        </p:nvSpPr>
        <p:spPr/>
        <p:txBody>
          <a:bodyPr>
            <a:noAutofit/>
          </a:bodyPr>
          <a:lstStyle/>
          <a:p>
            <a:pPr marL="0" indent="0"/>
            <a:r>
              <a:rPr lang="pt-BR" sz="1200" dirty="0" smtClean="0">
                <a:latin typeface="Tahoma" panose="020B0604030504040204" pitchFamily="34" charset="0"/>
                <a:ea typeface="Tahoma" panose="020B0604030504040204" pitchFamily="34" charset="0"/>
                <a:cs typeface="Tahoma" panose="020B0604030504040204" pitchFamily="34" charset="0"/>
              </a:rPr>
              <a:t>Indivíduos que reportam práticas antiéticas de seus empregadores para pessoas de fora da organização</a:t>
            </a:r>
          </a:p>
        </p:txBody>
      </p:sp>
      <p:sp>
        <p:nvSpPr>
          <p:cNvPr id="7" name="Título 6"/>
          <p:cNvSpPr>
            <a:spLocks noGrp="1"/>
          </p:cNvSpPr>
          <p:nvPr>
            <p:ph type="ctrTitle" idx="5"/>
          </p:nvPr>
        </p:nvSpPr>
        <p:spPr>
          <a:xfrm flipH="1">
            <a:off x="4752651" y="2217568"/>
            <a:ext cx="2568400" cy="770400"/>
          </a:xfrm>
        </p:spPr>
        <p:txBody>
          <a:bodyPr>
            <a:normAutofit fontScale="90000"/>
          </a:bodyPr>
          <a:lstStyle/>
          <a:p>
            <a:r>
              <a:rPr lang="pt-BR" dirty="0" smtClean="0"/>
              <a:t>Em busca do direito</a:t>
            </a:r>
            <a:endParaRPr lang="pt-BR" dirty="0"/>
          </a:p>
        </p:txBody>
      </p:sp>
      <p:sp>
        <p:nvSpPr>
          <p:cNvPr id="8" name="Subtítulo 7"/>
          <p:cNvSpPr>
            <a:spLocks noGrp="1"/>
          </p:cNvSpPr>
          <p:nvPr>
            <p:ph type="subTitle" idx="6"/>
          </p:nvPr>
        </p:nvSpPr>
        <p:spPr>
          <a:xfrm flipH="1">
            <a:off x="4746635" y="2870934"/>
            <a:ext cx="2574400" cy="1296800"/>
          </a:xfrm>
          <a:noFill/>
          <a:ln>
            <a:noFill/>
          </a:ln>
        </p:spPr>
        <p:txBody>
          <a:bodyPr spcFirstLastPara="1" wrap="square" lIns="91425" tIns="91425" rIns="91425" bIns="91425" anchor="t" anchorCtr="0">
            <a:noAutofit/>
          </a:bodyPr>
          <a:lstStyle/>
          <a:p>
            <a:pPr marL="0" indent="0"/>
            <a:r>
              <a:rPr lang="pt-BR" sz="1200" dirty="0">
                <a:latin typeface="Tahoma" panose="020B0604030504040204" pitchFamily="34" charset="0"/>
                <a:ea typeface="Tahoma" panose="020B0604030504040204" pitchFamily="34" charset="0"/>
                <a:cs typeface="Tahoma" panose="020B0604030504040204" pitchFamily="34" charset="0"/>
              </a:rPr>
              <a:t>Toda </a:t>
            </a:r>
            <a:r>
              <a:rPr lang="pt-BR" sz="1200" dirty="0" smtClean="0">
                <a:latin typeface="Tahoma" panose="020B0604030504040204" pitchFamily="34" charset="0"/>
                <a:ea typeface="Tahoma" panose="020B0604030504040204" pitchFamily="34" charset="0"/>
                <a:cs typeface="Tahoma" panose="020B0604030504040204" pitchFamily="34" charset="0"/>
              </a:rPr>
              <a:t>decisão busca ser coerente com os direitos básicos e fundamentais como liberdade, liberdade de expressão, privacidade, vida, etc.</a:t>
            </a:r>
            <a:endParaRPr lang="pt-BR" sz="1200" dirty="0">
              <a:latin typeface="Tahoma" panose="020B0604030504040204" pitchFamily="34" charset="0"/>
              <a:ea typeface="Tahoma" panose="020B0604030504040204" pitchFamily="34" charset="0"/>
              <a:cs typeface="Tahoma" panose="020B0604030504040204" pitchFamily="34" charset="0"/>
            </a:endParaRPr>
          </a:p>
        </p:txBody>
      </p:sp>
      <p:sp>
        <p:nvSpPr>
          <p:cNvPr id="9" name="Título 6"/>
          <p:cNvSpPr txBox="1">
            <a:spLocks/>
          </p:cNvSpPr>
          <p:nvPr/>
        </p:nvSpPr>
        <p:spPr>
          <a:xfrm flipH="1">
            <a:off x="8093901" y="4434833"/>
            <a:ext cx="2568400" cy="770400"/>
          </a:xfrm>
          <a:prstGeom prst="rect">
            <a:avLst/>
          </a:prstGeom>
          <a:noFill/>
          <a:ln>
            <a:noFill/>
          </a:ln>
        </p:spPr>
        <p:txBody>
          <a:bodyPr spcFirstLastPara="1" wrap="square" lIns="91425" tIns="91425" rIns="91425" bIns="91425" anchor="b" anchorCtr="0">
            <a:normAutofit fontScale="82500" lnSpcReduction="2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1700"/>
              <a:buFont typeface="Gaegu"/>
              <a:buNone/>
              <a:defRPr sz="2933" b="1" i="0" u="none" strike="noStrike" cap="none">
                <a:solidFill>
                  <a:schemeClr val="accent3"/>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9pPr>
          </a:lstStyle>
          <a:p>
            <a:r>
              <a:rPr lang="pt-BR" kern="0" dirty="0" smtClean="0"/>
              <a:t>Em busca de justiça</a:t>
            </a:r>
            <a:endParaRPr lang="pt-BR" kern="0" dirty="0"/>
          </a:p>
        </p:txBody>
      </p:sp>
      <p:sp>
        <p:nvSpPr>
          <p:cNvPr id="10" name="Subtítulo 7"/>
          <p:cNvSpPr txBox="1">
            <a:spLocks/>
          </p:cNvSpPr>
          <p:nvPr/>
        </p:nvSpPr>
        <p:spPr>
          <a:xfrm flipH="1">
            <a:off x="8087885" y="5088199"/>
            <a:ext cx="2574400" cy="129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eaLnBrk="1" hangingPunct="1">
              <a:lnSpc>
                <a:spcPct val="100000"/>
              </a:lnSpc>
              <a:spcBef>
                <a:spcPts val="0"/>
              </a:spcBef>
              <a:spcAft>
                <a:spcPts val="0"/>
              </a:spcAft>
              <a:buClr>
                <a:schemeClr val="dk2"/>
              </a:buClr>
              <a:buSzPts val="1200"/>
              <a:buFont typeface="Questrial"/>
              <a:buNone/>
              <a:defRPr sz="1867" b="0" i="0" u="none" strike="noStrike" cap="none">
                <a:solidFill>
                  <a:schemeClr val="dk2"/>
                </a:solidFill>
                <a:latin typeface="Questrial"/>
                <a:ea typeface="Questrial"/>
                <a:cs typeface="Questrial"/>
                <a:sym typeface="Questrial"/>
              </a:defRPr>
            </a:lvl1pPr>
            <a:lvl2pPr marL="914400" marR="0" lvl="1"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2pPr>
            <a:lvl3pPr marL="1371600" marR="0" lvl="2"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3pPr>
            <a:lvl4pPr marL="1828800" marR="0" lvl="3"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4pPr>
            <a:lvl5pPr marL="2286000" marR="0" lvl="4"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5pPr>
            <a:lvl6pPr marL="2743200" marR="0" lvl="5"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6pPr>
            <a:lvl7pPr marL="3200400" marR="0" lvl="6"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7pPr>
            <a:lvl8pPr marL="3657600" marR="0" lvl="7"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8pPr>
            <a:lvl9pPr marL="4114800" marR="0" lvl="8" indent="-330200" algn="ctr" rtl="0" eaLnBrk="1" hangingPunct="1">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9pPr>
          </a:lstStyle>
          <a:p>
            <a:pPr marL="0" indent="0"/>
            <a:r>
              <a:rPr lang="pt-BR" sz="1200" kern="0" dirty="0" smtClean="0">
                <a:latin typeface="Tahoma" panose="020B0604030504040204" pitchFamily="34" charset="0"/>
                <a:ea typeface="Tahoma" panose="020B0604030504040204" pitchFamily="34" charset="0"/>
                <a:cs typeface="Tahoma" panose="020B0604030504040204" pitchFamily="34" charset="0"/>
              </a:rPr>
              <a:t>Fazer cumprir regras justas e imparciais.</a:t>
            </a:r>
            <a:endParaRPr lang="pt-BR" sz="1200" kern="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A diferença entre igualdade e equid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837" y="1963256"/>
            <a:ext cx="2938607" cy="18652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tilitarismo: o certo é o que gera mais felicidade | Filosofia na Esco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611" y="2082716"/>
            <a:ext cx="3428134" cy="180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782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 criatividade na tomada de decisão</a:t>
            </a:r>
            <a:endParaRPr lang="pt-BR" dirty="0"/>
          </a:p>
        </p:txBody>
      </p:sp>
      <p:sp>
        <p:nvSpPr>
          <p:cNvPr id="4" name="Subtítulo 3"/>
          <p:cNvSpPr>
            <a:spLocks noGrp="1"/>
          </p:cNvSpPr>
          <p:nvPr>
            <p:ph type="subTitle" idx="1"/>
          </p:nvPr>
        </p:nvSpPr>
        <p:spPr>
          <a:xfrm flipH="1">
            <a:off x="831200" y="1261350"/>
            <a:ext cx="5915650" cy="443717"/>
          </a:xfrm>
        </p:spPr>
        <p:txBody>
          <a:bodyPr>
            <a:normAutofit lnSpcReduction="10000"/>
          </a:bodyPr>
          <a:lstStyle/>
          <a:p>
            <a:r>
              <a:rPr lang="pt-BR" dirty="0" smtClean="0"/>
              <a:t>Habilidade de criar ideias novas e úteis</a:t>
            </a:r>
          </a:p>
          <a:p>
            <a:endParaRPr lang="pt-BR" dirty="0"/>
          </a:p>
        </p:txBody>
      </p:sp>
      <p:sp>
        <p:nvSpPr>
          <p:cNvPr id="12" name="CaixaDeTexto 11"/>
          <p:cNvSpPr txBox="1"/>
          <p:nvPr/>
        </p:nvSpPr>
        <p:spPr>
          <a:xfrm>
            <a:off x="960582" y="1655618"/>
            <a:ext cx="9571851" cy="369332"/>
          </a:xfrm>
          <a:prstGeom prst="rect">
            <a:avLst/>
          </a:prstGeom>
          <a:noFill/>
        </p:spPr>
        <p:txBody>
          <a:bodyPr wrap="none" rtlCol="0">
            <a:spAutoFit/>
          </a:bodyPr>
          <a:lstStyle/>
          <a:p>
            <a:r>
              <a:rPr lang="pt-BR" dirty="0" smtClean="0">
                <a:solidFill>
                  <a:schemeClr val="bg2"/>
                </a:solidFill>
              </a:rPr>
              <a:t>Sair das rotas psicológicas pré-traçadas para pensar sobre um problema de forma diferente</a:t>
            </a:r>
            <a:endParaRPr lang="pt-BR" dirty="0">
              <a:solidFill>
                <a:schemeClr val="bg2"/>
              </a:solidFill>
            </a:endParaRPr>
          </a:p>
        </p:txBody>
      </p:sp>
      <p:graphicFrame>
        <p:nvGraphicFramePr>
          <p:cNvPr id="13" name="Diagrama 12"/>
          <p:cNvGraphicFramePr/>
          <p:nvPr>
            <p:extLst>
              <p:ext uri="{D42A27DB-BD31-4B8C-83A1-F6EECF244321}">
                <p14:modId xmlns:p14="http://schemas.microsoft.com/office/powerpoint/2010/main" val="3669349277"/>
              </p:ext>
            </p:extLst>
          </p:nvPr>
        </p:nvGraphicFramePr>
        <p:xfrm>
          <a:off x="721925" y="2822667"/>
          <a:ext cx="10049164" cy="2525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09644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256433" y="2640577"/>
            <a:ext cx="4868800" cy="1017023"/>
          </a:xfrm>
        </p:spPr>
        <p:txBody>
          <a:bodyPr>
            <a:normAutofit/>
          </a:bodyPr>
          <a:lstStyle/>
          <a:p>
            <a:pPr lvl="1" algn="l">
              <a:buClr>
                <a:schemeClr val="dk2"/>
              </a:buClr>
              <a:buSzPts val="3200"/>
            </a:pPr>
            <a:r>
              <a:rPr lang="pt-BR" dirty="0">
                <a:solidFill>
                  <a:schemeClr val="bg2"/>
                </a:solidFill>
              </a:rPr>
              <a:t>Capítulo </a:t>
            </a:r>
            <a:r>
              <a:rPr lang="pt-BR" dirty="0" smtClean="0">
                <a:solidFill>
                  <a:schemeClr val="bg2"/>
                </a:solidFill>
              </a:rPr>
              <a:t>7: Conceitos básicos de motivação</a:t>
            </a:r>
            <a:endParaRPr lang="pt-BR" dirty="0"/>
          </a:p>
        </p:txBody>
      </p:sp>
      <p:sp>
        <p:nvSpPr>
          <p:cNvPr id="5" name="Subtítulo 4"/>
          <p:cNvSpPr>
            <a:spLocks noGrp="1"/>
          </p:cNvSpPr>
          <p:nvPr>
            <p:ph type="subTitle" idx="1"/>
          </p:nvPr>
        </p:nvSpPr>
        <p:spPr>
          <a:xfrm>
            <a:off x="6256433" y="2449925"/>
            <a:ext cx="3510800" cy="381304"/>
          </a:xfrm>
        </p:spPr>
        <p:txBody>
          <a:bodyPr/>
          <a:lstStyle/>
          <a:p>
            <a:r>
              <a:rPr lang="pt-BR" dirty="0" smtClean="0"/>
              <a:t>Parte 2 – O indivíduo</a:t>
            </a:r>
            <a:endParaRPr lang="pt-BR" dirty="0"/>
          </a:p>
        </p:txBody>
      </p:sp>
      <p:pic>
        <p:nvPicPr>
          <p:cNvPr id="2" name="Imagem 1"/>
          <p:cNvPicPr>
            <a:picLocks noChangeAspect="1"/>
          </p:cNvPicPr>
          <p:nvPr/>
        </p:nvPicPr>
        <p:blipFill>
          <a:blip r:embed="rId2"/>
          <a:stretch>
            <a:fillRect/>
          </a:stretch>
        </p:blipFill>
        <p:spPr>
          <a:xfrm>
            <a:off x="1653126" y="1502789"/>
            <a:ext cx="3786139" cy="3786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16622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normAutofit/>
          </a:bodyPr>
          <a:lstStyle/>
          <a:p>
            <a:r>
              <a:rPr lang="pt-BR" sz="3200" b="1" dirty="0" smtClean="0"/>
              <a:t>Motivação</a:t>
            </a:r>
            <a:endParaRPr lang="pt-BR" sz="3200" b="1" dirty="0"/>
          </a:p>
        </p:txBody>
      </p:sp>
      <p:sp>
        <p:nvSpPr>
          <p:cNvPr id="4" name="Título 3"/>
          <p:cNvSpPr>
            <a:spLocks noGrp="1"/>
          </p:cNvSpPr>
          <p:nvPr>
            <p:ph type="title" idx="2"/>
          </p:nvPr>
        </p:nvSpPr>
        <p:spPr>
          <a:xfrm>
            <a:off x="3874000" y="2461873"/>
            <a:ext cx="4271200" cy="770400"/>
          </a:xfrm>
        </p:spPr>
        <p:txBody>
          <a:bodyPr>
            <a:noAutofit/>
          </a:bodyPr>
          <a:lstStyle/>
          <a:p>
            <a:r>
              <a:rPr lang="pt-BR" sz="2400" dirty="0" smtClean="0"/>
              <a:t>Processo responsável pela intensidade, direção e persistência dos esforços de uma pessoa para o alcance de determinada meta</a:t>
            </a:r>
            <a:endParaRPr lang="pt-BR" sz="2400" dirty="0"/>
          </a:p>
        </p:txBody>
      </p:sp>
    </p:spTree>
    <p:extLst>
      <p:ext uri="{BB962C8B-B14F-4D97-AF65-F5344CB8AC3E}">
        <p14:creationId xmlns:p14="http://schemas.microsoft.com/office/powerpoint/2010/main" val="220206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p:cNvSpPr>
            <a:spLocks noGrp="1"/>
          </p:cNvSpPr>
          <p:nvPr>
            <p:ph type="title"/>
          </p:nvPr>
        </p:nvSpPr>
        <p:spPr>
          <a:xfrm>
            <a:off x="0" y="1999779"/>
            <a:ext cx="12192000" cy="1195600"/>
          </a:xfrm>
        </p:spPr>
        <p:txBody>
          <a:bodyPr>
            <a:normAutofit fontScale="90000"/>
          </a:bodyPr>
          <a:lstStyle/>
          <a:p>
            <a:r>
              <a:rPr lang="pt-BR" dirty="0" smtClean="0"/>
              <a:t>Teorias Clássicas de motivação</a:t>
            </a:r>
            <a:endParaRPr lang="pt-BR" dirty="0"/>
          </a:p>
        </p:txBody>
      </p:sp>
      <p:sp>
        <p:nvSpPr>
          <p:cNvPr id="18" name="CaixaDeTexto 17"/>
          <p:cNvSpPr txBox="1"/>
          <p:nvPr/>
        </p:nvSpPr>
        <p:spPr>
          <a:xfrm>
            <a:off x="1941921" y="3195379"/>
            <a:ext cx="11015083" cy="2677656"/>
          </a:xfrm>
          <a:prstGeom prst="rect">
            <a:avLst/>
          </a:prstGeom>
          <a:noFill/>
        </p:spPr>
        <p:txBody>
          <a:bodyPr wrap="square" rtlCol="0">
            <a:spAutoFit/>
          </a:bodyPr>
          <a:lstStyle/>
          <a:p>
            <a:r>
              <a:rPr lang="pt-BR" sz="2800" b="1" dirty="0" smtClean="0">
                <a:solidFill>
                  <a:schemeClr val="bg2"/>
                </a:solidFill>
              </a:rPr>
              <a:t>Teoria da hierarquia das necessidades</a:t>
            </a:r>
          </a:p>
          <a:p>
            <a:r>
              <a:rPr lang="pt-BR" sz="2800" b="1" dirty="0" smtClean="0">
                <a:solidFill>
                  <a:schemeClr val="bg2"/>
                </a:solidFill>
              </a:rPr>
              <a:t>Teoria X e Teoria Y</a:t>
            </a:r>
          </a:p>
          <a:p>
            <a:r>
              <a:rPr lang="pt-BR" sz="2800" b="1" dirty="0" smtClean="0">
                <a:solidFill>
                  <a:schemeClr val="bg2"/>
                </a:solidFill>
              </a:rPr>
              <a:t>Teoria dos dois fatores</a:t>
            </a:r>
          </a:p>
          <a:p>
            <a:r>
              <a:rPr lang="pt-BR" sz="2800" b="1" dirty="0" smtClean="0">
                <a:solidFill>
                  <a:schemeClr val="bg2"/>
                </a:solidFill>
              </a:rPr>
              <a:t>Teoria das necessidades</a:t>
            </a:r>
          </a:p>
          <a:p>
            <a:endParaRPr lang="pt-BR" sz="2800" b="1" dirty="0" smtClean="0">
              <a:solidFill>
                <a:schemeClr val="bg2"/>
              </a:solidFill>
            </a:endParaRPr>
          </a:p>
          <a:p>
            <a:endParaRPr lang="pt-BR" sz="2800" dirty="0"/>
          </a:p>
        </p:txBody>
      </p:sp>
    </p:spTree>
    <p:extLst>
      <p:ext uri="{BB962C8B-B14F-4D97-AF65-F5344CB8AC3E}">
        <p14:creationId xmlns:p14="http://schemas.microsoft.com/office/powerpoint/2010/main" val="9376795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p:cNvSpPr>
            <a:spLocks noGrp="1"/>
          </p:cNvSpPr>
          <p:nvPr>
            <p:ph type="title" idx="6"/>
          </p:nvPr>
        </p:nvSpPr>
        <p:spPr/>
        <p:txBody>
          <a:bodyPr>
            <a:normAutofit fontScale="90000"/>
          </a:bodyPr>
          <a:lstStyle/>
          <a:p>
            <a:r>
              <a:rPr lang="pt-BR" dirty="0">
                <a:solidFill>
                  <a:schemeClr val="bg2"/>
                </a:solidFill>
              </a:rPr>
              <a:t>Teoria da hierarquia das </a:t>
            </a:r>
            <a:r>
              <a:rPr lang="pt-BR" dirty="0" smtClean="0">
                <a:solidFill>
                  <a:schemeClr val="bg2"/>
                </a:solidFill>
              </a:rPr>
              <a:t>necessidades (Maslow)</a:t>
            </a:r>
            <a:r>
              <a:rPr lang="pt-BR" dirty="0">
                <a:solidFill>
                  <a:schemeClr val="bg2"/>
                </a:solidFill>
              </a:rPr>
              <a:t/>
            </a:r>
            <a:br>
              <a:rPr lang="pt-BR" dirty="0">
                <a:solidFill>
                  <a:schemeClr val="bg2"/>
                </a:solidFill>
              </a:rPr>
            </a:br>
            <a:endParaRPr lang="en-US" dirty="0"/>
          </a:p>
        </p:txBody>
      </p:sp>
      <p:pic>
        <p:nvPicPr>
          <p:cNvPr id="22" name="Gráfico 9">
            <a:extLst>
              <a:ext uri="{FF2B5EF4-FFF2-40B4-BE49-F238E27FC236}">
                <a16:creationId xmlns:a16="http://schemas.microsoft.com/office/drawing/2014/main" id="{092E99F0-B3A2-470E-9AA5-AA4D535835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37119" y="1643938"/>
            <a:ext cx="5628018" cy="3684270"/>
          </a:xfrm>
          <a:prstGeom prst="rect">
            <a:avLst/>
          </a:prstGeom>
        </p:spPr>
      </p:pic>
      <p:sp>
        <p:nvSpPr>
          <p:cNvPr id="23" name="CaixaDeTexto 22"/>
          <p:cNvSpPr txBox="1"/>
          <p:nvPr/>
        </p:nvSpPr>
        <p:spPr>
          <a:xfrm flipH="1">
            <a:off x="1135865" y="2955636"/>
            <a:ext cx="4969626" cy="1754326"/>
          </a:xfrm>
          <a:prstGeom prst="rect">
            <a:avLst/>
          </a:prstGeom>
          <a:noFill/>
        </p:spPr>
        <p:txBody>
          <a:bodyPr wrap="square" rtlCol="0">
            <a:spAutoFit/>
          </a:bodyPr>
          <a:lstStyle/>
          <a:p>
            <a:r>
              <a:rPr lang="pt-BR" dirty="0" smtClean="0">
                <a:solidFill>
                  <a:schemeClr val="bg2"/>
                </a:solidFill>
              </a:rPr>
              <a:t>Pirâmide de Maslow</a:t>
            </a:r>
          </a:p>
          <a:p>
            <a:endParaRPr lang="pt-BR" dirty="0">
              <a:solidFill>
                <a:schemeClr val="bg2"/>
              </a:solidFill>
            </a:endParaRPr>
          </a:p>
          <a:p>
            <a:r>
              <a:rPr lang="pt-BR" dirty="0" smtClean="0">
                <a:solidFill>
                  <a:schemeClr val="bg2"/>
                </a:solidFill>
              </a:rPr>
              <a:t>A medida que as necessidades básicas são satisfeitas passasse para próxima</a:t>
            </a:r>
          </a:p>
          <a:p>
            <a:endParaRPr lang="pt-BR" dirty="0">
              <a:solidFill>
                <a:schemeClr val="bg2"/>
              </a:solidFill>
            </a:endParaRPr>
          </a:p>
          <a:p>
            <a:r>
              <a:rPr lang="pt-BR" dirty="0" smtClean="0">
                <a:solidFill>
                  <a:schemeClr val="bg2"/>
                </a:solidFill>
              </a:rPr>
              <a:t>Critica: é possível inverter</a:t>
            </a:r>
            <a:endParaRPr lang="en-US" dirty="0">
              <a:solidFill>
                <a:schemeClr val="bg2"/>
              </a:solidFill>
            </a:endParaRPr>
          </a:p>
        </p:txBody>
      </p:sp>
    </p:spTree>
    <p:extLst>
      <p:ext uri="{BB962C8B-B14F-4D97-AF65-F5344CB8AC3E}">
        <p14:creationId xmlns:p14="http://schemas.microsoft.com/office/powerpoint/2010/main" val="3816993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0" y="2996120"/>
            <a:ext cx="12192000" cy="769441"/>
          </a:xfrm>
          <a:prstGeom prst="rect">
            <a:avLst/>
          </a:prstGeom>
          <a:noFill/>
        </p:spPr>
        <p:txBody>
          <a:bodyPr wrap="square" rtlCol="0">
            <a:spAutoFit/>
          </a:bodyPr>
          <a:lstStyle/>
          <a:p>
            <a:pPr algn="ctr"/>
            <a:r>
              <a:rPr lang="pt-BR" sz="4400" dirty="0" smtClean="0">
                <a:solidFill>
                  <a:schemeClr val="bg2"/>
                </a:solidFill>
                <a:latin typeface="Blackadder ITC" panose="04020505051007020D02" pitchFamily="82" charset="0"/>
              </a:rPr>
              <a:t>Poucas verdades são absolutas em comportamento organizacional</a:t>
            </a:r>
            <a:endParaRPr lang="pt-BR" sz="4400" dirty="0">
              <a:solidFill>
                <a:schemeClr val="bg2"/>
              </a:solidFill>
              <a:latin typeface="Blackadder ITC" panose="04020505051007020D02" pitchFamily="82" charset="0"/>
            </a:endParaRPr>
          </a:p>
        </p:txBody>
      </p:sp>
    </p:spTree>
    <p:extLst>
      <p:ext uri="{BB962C8B-B14F-4D97-AF65-F5344CB8AC3E}">
        <p14:creationId xmlns:p14="http://schemas.microsoft.com/office/powerpoint/2010/main" val="33851958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
          </p:nvPr>
        </p:nvSpPr>
        <p:spPr/>
        <p:txBody>
          <a:bodyPr>
            <a:normAutofit fontScale="90000"/>
          </a:bodyPr>
          <a:lstStyle/>
          <a:p>
            <a:r>
              <a:rPr lang="en-US" dirty="0" err="1" smtClean="0"/>
              <a:t>Teoria</a:t>
            </a:r>
            <a:r>
              <a:rPr lang="en-US" dirty="0" smtClean="0"/>
              <a:t> X e </a:t>
            </a:r>
            <a:r>
              <a:rPr lang="en-US" dirty="0" err="1" smtClean="0"/>
              <a:t>Teoria</a:t>
            </a:r>
            <a:r>
              <a:rPr lang="en-US" dirty="0" smtClean="0"/>
              <a:t> Y (McGregor)</a:t>
            </a:r>
            <a:endParaRPr lang="en-US" dirty="0"/>
          </a:p>
        </p:txBody>
      </p:sp>
      <p:sp>
        <p:nvSpPr>
          <p:cNvPr id="23" name="CaixaDeTexto 22"/>
          <p:cNvSpPr txBox="1"/>
          <p:nvPr/>
        </p:nvSpPr>
        <p:spPr>
          <a:xfrm flipH="1">
            <a:off x="1615579" y="4911697"/>
            <a:ext cx="4138099" cy="1015663"/>
          </a:xfrm>
          <a:prstGeom prst="rect">
            <a:avLst/>
          </a:prstGeom>
          <a:noFill/>
        </p:spPr>
        <p:txBody>
          <a:bodyPr wrap="square" rtlCol="0">
            <a:spAutoFit/>
          </a:bodyPr>
          <a:lstStyle/>
          <a:p>
            <a:pPr marL="0" lvl="1"/>
            <a:r>
              <a:rPr lang="pt-BR" sz="2000" dirty="0" smtClean="0">
                <a:solidFill>
                  <a:schemeClr val="bg2"/>
                </a:solidFill>
              </a:rPr>
              <a:t>Funcionários não gostam de trabalhar, são preguiçosos e evitam a responsabilidade</a:t>
            </a:r>
            <a:endParaRPr lang="pt-BR" sz="2000" dirty="0">
              <a:solidFill>
                <a:schemeClr val="bg2"/>
              </a:solidFill>
            </a:endParaRPr>
          </a:p>
        </p:txBody>
      </p:sp>
      <p:sp>
        <p:nvSpPr>
          <p:cNvPr id="6" name="Título 5"/>
          <p:cNvSpPr>
            <a:spLocks noGrp="1"/>
          </p:cNvSpPr>
          <p:nvPr>
            <p:ph type="title"/>
          </p:nvPr>
        </p:nvSpPr>
        <p:spPr>
          <a:xfrm>
            <a:off x="1523215" y="4367815"/>
            <a:ext cx="3376800" cy="625200"/>
          </a:xfrm>
        </p:spPr>
        <p:txBody>
          <a:bodyPr>
            <a:normAutofit fontScale="90000"/>
          </a:bodyPr>
          <a:lstStyle/>
          <a:p>
            <a:r>
              <a:rPr lang="en-US" dirty="0" err="1" smtClean="0"/>
              <a:t>Teoria</a:t>
            </a:r>
            <a:r>
              <a:rPr lang="en-US" dirty="0" smtClean="0"/>
              <a:t> X</a:t>
            </a:r>
            <a:endParaRPr lang="en-US" dirty="0"/>
          </a:p>
        </p:txBody>
      </p:sp>
      <p:pic>
        <p:nvPicPr>
          <p:cNvPr id="10" name="Picture 2" descr="Tudo sobre as Teorias X e Y de Douglas McGregor - Sobre Administração">
            <a:extLst>
              <a:ext uri="{FF2B5EF4-FFF2-40B4-BE49-F238E27FC236}">
                <a16:creationId xmlns:a16="http://schemas.microsoft.com/office/drawing/2014/main" id="{A37EB0BC-600D-4C50-BE94-B330783BD4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37" r="2" b="2881"/>
          <a:stretch/>
        </p:blipFill>
        <p:spPr bwMode="auto">
          <a:xfrm>
            <a:off x="3837040" y="1900849"/>
            <a:ext cx="4389120" cy="2581173"/>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5"/>
          <p:cNvSpPr>
            <a:spLocks noGrp="1"/>
          </p:cNvSpPr>
          <p:nvPr>
            <p:ph type="title"/>
          </p:nvPr>
        </p:nvSpPr>
        <p:spPr>
          <a:xfrm>
            <a:off x="7474550" y="4249336"/>
            <a:ext cx="3376800" cy="625200"/>
          </a:xfrm>
        </p:spPr>
        <p:txBody>
          <a:bodyPr>
            <a:normAutofit fontScale="90000"/>
          </a:bodyPr>
          <a:lstStyle/>
          <a:p>
            <a:r>
              <a:rPr lang="en-US" dirty="0" err="1" smtClean="0"/>
              <a:t>Teoria</a:t>
            </a:r>
            <a:r>
              <a:rPr lang="en-US" dirty="0" smtClean="0"/>
              <a:t> Y</a:t>
            </a:r>
            <a:endParaRPr lang="en-US" dirty="0"/>
          </a:p>
        </p:txBody>
      </p:sp>
      <p:sp>
        <p:nvSpPr>
          <p:cNvPr id="7" name="CaixaDeTexto 6"/>
          <p:cNvSpPr txBox="1"/>
          <p:nvPr/>
        </p:nvSpPr>
        <p:spPr>
          <a:xfrm flipH="1">
            <a:off x="7093901" y="4911697"/>
            <a:ext cx="4138099" cy="1323439"/>
          </a:xfrm>
          <a:prstGeom prst="rect">
            <a:avLst/>
          </a:prstGeom>
          <a:noFill/>
        </p:spPr>
        <p:txBody>
          <a:bodyPr wrap="square" rtlCol="0">
            <a:spAutoFit/>
          </a:bodyPr>
          <a:lstStyle/>
          <a:p>
            <a:pPr marL="0" lvl="1"/>
            <a:r>
              <a:rPr lang="pt-BR" sz="2000" dirty="0" smtClean="0">
                <a:solidFill>
                  <a:schemeClr val="bg2"/>
                </a:solidFill>
              </a:rPr>
              <a:t>Funcionários gostam de trabalhar, são criativos, buscam responsabilidades e podem se </a:t>
            </a:r>
            <a:r>
              <a:rPr lang="pt-BR" sz="2000" dirty="0" err="1" smtClean="0">
                <a:solidFill>
                  <a:schemeClr val="bg2"/>
                </a:solidFill>
              </a:rPr>
              <a:t>autodirecionar</a:t>
            </a:r>
            <a:endParaRPr lang="pt-BR" sz="2000" dirty="0">
              <a:solidFill>
                <a:schemeClr val="bg2"/>
              </a:solidFill>
            </a:endParaRPr>
          </a:p>
        </p:txBody>
      </p:sp>
    </p:spTree>
    <p:extLst>
      <p:ext uri="{BB962C8B-B14F-4D97-AF65-F5344CB8AC3E}">
        <p14:creationId xmlns:p14="http://schemas.microsoft.com/office/powerpoint/2010/main" val="12108811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normAutofit fontScale="90000"/>
          </a:bodyPr>
          <a:lstStyle/>
          <a:p>
            <a:r>
              <a:rPr lang="pt-BR" dirty="0" smtClean="0"/>
              <a:t>Teoria dos dois fatores (Herzberg)</a:t>
            </a:r>
            <a:endParaRPr lang="pt-BR" dirty="0"/>
          </a:p>
        </p:txBody>
      </p:sp>
      <p:sp>
        <p:nvSpPr>
          <p:cNvPr id="8" name="Subtítulo 7"/>
          <p:cNvSpPr>
            <a:spLocks noGrp="1"/>
          </p:cNvSpPr>
          <p:nvPr>
            <p:ph type="subTitle" idx="1"/>
          </p:nvPr>
        </p:nvSpPr>
        <p:spPr>
          <a:xfrm flipH="1">
            <a:off x="1930400" y="4394539"/>
            <a:ext cx="3297381" cy="1846629"/>
          </a:xfrm>
          <a:noFill/>
        </p:spPr>
        <p:txBody>
          <a:bodyPr wrap="square" rtlCol="0">
            <a:spAutoFit/>
          </a:bodyPr>
          <a:lstStyle/>
          <a:p>
            <a:pPr marL="0" algn="ctr"/>
            <a:r>
              <a:rPr lang="pt-BR" sz="1800" kern="1200" dirty="0" smtClean="0">
                <a:solidFill>
                  <a:schemeClr val="bg2"/>
                </a:solidFill>
                <a:latin typeface="+mn-lt"/>
                <a:ea typeface="+mn-ea"/>
                <a:cs typeface="+mn-cs"/>
              </a:rPr>
              <a:t>Fatores que quando adequados tranquilizam os trabalhadores ou seja as pessoas não ficarão insatisfeitas (Remuneração, políticas)</a:t>
            </a:r>
            <a:endParaRPr lang="pt-BR" sz="1800" kern="1200" dirty="0">
              <a:solidFill>
                <a:schemeClr val="bg2"/>
              </a:solidFill>
              <a:latin typeface="+mn-lt"/>
              <a:ea typeface="+mn-ea"/>
              <a:cs typeface="+mn-cs"/>
            </a:endParaRPr>
          </a:p>
        </p:txBody>
      </p:sp>
      <p:sp>
        <p:nvSpPr>
          <p:cNvPr id="10" name="Título 9"/>
          <p:cNvSpPr>
            <a:spLocks noGrp="1"/>
          </p:cNvSpPr>
          <p:nvPr>
            <p:ph type="title" idx="3"/>
          </p:nvPr>
        </p:nvSpPr>
        <p:spPr>
          <a:xfrm>
            <a:off x="2122789" y="3824288"/>
            <a:ext cx="2924245" cy="562000"/>
          </a:xfrm>
        </p:spPr>
        <p:txBody>
          <a:bodyPr>
            <a:normAutofit fontScale="90000"/>
          </a:bodyPr>
          <a:lstStyle/>
          <a:p>
            <a:r>
              <a:rPr lang="pt-BR" dirty="0" smtClean="0">
                <a:solidFill>
                  <a:schemeClr val="accent4">
                    <a:lumMod val="40000"/>
                    <a:lumOff val="60000"/>
                  </a:schemeClr>
                </a:solidFill>
              </a:rPr>
              <a:t>Fatores higiênicos</a:t>
            </a:r>
            <a:endParaRPr lang="pt-BR" dirty="0">
              <a:solidFill>
                <a:schemeClr val="accent4">
                  <a:lumMod val="40000"/>
                  <a:lumOff val="60000"/>
                </a:schemeClr>
              </a:solidFill>
            </a:endParaRPr>
          </a:p>
        </p:txBody>
      </p:sp>
      <p:sp>
        <p:nvSpPr>
          <p:cNvPr id="12" name="Título 9"/>
          <p:cNvSpPr txBox="1">
            <a:spLocks/>
          </p:cNvSpPr>
          <p:nvPr/>
        </p:nvSpPr>
        <p:spPr>
          <a:xfrm>
            <a:off x="6947427" y="3824288"/>
            <a:ext cx="3624925" cy="562000"/>
          </a:xfrm>
          <a:prstGeom prst="rect">
            <a:avLst/>
          </a:prstGeom>
          <a:noFill/>
          <a:ln>
            <a:noFill/>
          </a:ln>
        </p:spPr>
        <p:txBody>
          <a:bodyPr spcFirstLastPara="1" wrap="square" lIns="0" tIns="0" rIns="0" bIns="0" anchor="ctr" anchorCtr="0">
            <a:normAutofit fontScale="9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1400"/>
              <a:buFont typeface="Gaegu"/>
              <a:buNone/>
              <a:defRPr sz="2933" b="1" i="0" u="none" strike="noStrike" cap="none">
                <a:solidFill>
                  <a:schemeClr val="dk2"/>
                </a:solidFill>
                <a:latin typeface="Gaegu"/>
                <a:ea typeface="Gaegu"/>
                <a:cs typeface="Gaegu"/>
                <a:sym typeface="Gaegu"/>
              </a:defRPr>
            </a:lvl1pPr>
            <a:lvl2pPr marR="0" lvl="1"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R="0" lvl="2"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R="0" lvl="4"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R="0" lvl="5"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R="0" lvl="6"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R="0" lvl="7"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R="0" lvl="8" algn="r" rtl="0" eaLnBrk="1" hangingPunct="1">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r>
              <a:rPr lang="pt-BR" kern="0" dirty="0" smtClean="0">
                <a:solidFill>
                  <a:schemeClr val="accent1">
                    <a:lumMod val="40000"/>
                    <a:lumOff val="60000"/>
                  </a:schemeClr>
                </a:solidFill>
              </a:rPr>
              <a:t>Fatores motivacionais</a:t>
            </a:r>
            <a:endParaRPr lang="pt-BR" kern="0" dirty="0">
              <a:solidFill>
                <a:schemeClr val="accent1">
                  <a:lumMod val="40000"/>
                  <a:lumOff val="60000"/>
                </a:schemeClr>
              </a:solidFill>
            </a:endParaRPr>
          </a:p>
        </p:txBody>
      </p:sp>
      <p:sp>
        <p:nvSpPr>
          <p:cNvPr id="13" name="CaixaDeTexto 12"/>
          <p:cNvSpPr txBox="1"/>
          <p:nvPr/>
        </p:nvSpPr>
        <p:spPr>
          <a:xfrm>
            <a:off x="959967" y="1463403"/>
            <a:ext cx="10339776" cy="646331"/>
          </a:xfrm>
          <a:prstGeom prst="rect">
            <a:avLst/>
          </a:prstGeom>
          <a:noFill/>
        </p:spPr>
        <p:txBody>
          <a:bodyPr wrap="square" rtlCol="0">
            <a:spAutoFit/>
          </a:bodyPr>
          <a:lstStyle/>
          <a:p>
            <a:r>
              <a:rPr lang="pt-BR" dirty="0" smtClean="0">
                <a:solidFill>
                  <a:schemeClr val="bg2"/>
                </a:solidFill>
              </a:rPr>
              <a:t>Fatores intrínsecos (motivacionais) estão relacionados à satisfação, fatores extrínsecos (Higiênicos) estão relacionados à insatisfação</a:t>
            </a:r>
            <a:endParaRPr lang="pt-BR" dirty="0">
              <a:solidFill>
                <a:schemeClr val="bg2"/>
              </a:solidFill>
            </a:endParaRPr>
          </a:p>
        </p:txBody>
      </p:sp>
      <p:sp>
        <p:nvSpPr>
          <p:cNvPr id="14" name="Subtítulo 7"/>
          <p:cNvSpPr>
            <a:spLocks noGrp="1"/>
          </p:cNvSpPr>
          <p:nvPr>
            <p:ph type="subTitle" idx="1"/>
          </p:nvPr>
        </p:nvSpPr>
        <p:spPr>
          <a:xfrm flipH="1">
            <a:off x="6947426" y="4515413"/>
            <a:ext cx="3624925" cy="1292631"/>
          </a:xfrm>
          <a:noFill/>
        </p:spPr>
        <p:txBody>
          <a:bodyPr wrap="square" rtlCol="0">
            <a:spAutoFit/>
          </a:bodyPr>
          <a:lstStyle/>
          <a:p>
            <a:pPr marL="0" algn="ctr"/>
            <a:r>
              <a:rPr lang="pt-BR" sz="1800" kern="1200" dirty="0" smtClean="0">
                <a:solidFill>
                  <a:schemeClr val="bg2"/>
                </a:solidFill>
                <a:latin typeface="+mn-lt"/>
                <a:ea typeface="+mn-ea"/>
                <a:cs typeface="+mn-cs"/>
              </a:rPr>
              <a:t>Fatores que quando adequados geram motivação (Reconhecimento, realização, progresso)</a:t>
            </a:r>
            <a:endParaRPr lang="pt-BR" sz="1800" kern="1200" dirty="0">
              <a:solidFill>
                <a:schemeClr val="bg2"/>
              </a:solidFill>
              <a:latin typeface="+mn-lt"/>
              <a:ea typeface="+mn-ea"/>
              <a:cs typeface="+mn-cs"/>
            </a:endParaRPr>
          </a:p>
        </p:txBody>
      </p:sp>
      <p:pic>
        <p:nvPicPr>
          <p:cNvPr id="1030" name="Picture 6" descr="Polegar para cima - ícones de mãos e gestos grá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3228" y="2210351"/>
            <a:ext cx="1513320" cy="1513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legares para baixo - ícones de ui grát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0229" y="2448611"/>
            <a:ext cx="1294535" cy="129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832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p:cNvSpPr>
            <a:spLocks noGrp="1"/>
          </p:cNvSpPr>
          <p:nvPr>
            <p:ph type="title" idx="6"/>
          </p:nvPr>
        </p:nvSpPr>
        <p:spPr/>
        <p:txBody>
          <a:bodyPr>
            <a:normAutofit fontScale="90000"/>
          </a:bodyPr>
          <a:lstStyle/>
          <a:p>
            <a:r>
              <a:rPr lang="pt-BR" dirty="0">
                <a:solidFill>
                  <a:schemeClr val="bg2"/>
                </a:solidFill>
              </a:rPr>
              <a:t>Teoria da hierarquia das </a:t>
            </a:r>
            <a:r>
              <a:rPr lang="pt-BR" dirty="0" smtClean="0">
                <a:solidFill>
                  <a:schemeClr val="bg2"/>
                </a:solidFill>
              </a:rPr>
              <a:t>necessidades (</a:t>
            </a:r>
            <a:r>
              <a:rPr lang="pt-BR" dirty="0" err="1" smtClean="0">
                <a:solidFill>
                  <a:schemeClr val="bg2"/>
                </a:solidFill>
              </a:rPr>
              <a:t>McClelland</a:t>
            </a:r>
            <a:r>
              <a:rPr lang="pt-BR" dirty="0" smtClean="0">
                <a:solidFill>
                  <a:schemeClr val="bg2"/>
                </a:solidFill>
              </a:rPr>
              <a:t>)</a:t>
            </a:r>
            <a:r>
              <a:rPr lang="pt-BR" dirty="0">
                <a:solidFill>
                  <a:schemeClr val="bg2"/>
                </a:solidFill>
              </a:rPr>
              <a:t/>
            </a:r>
            <a:br>
              <a:rPr lang="pt-BR" dirty="0">
                <a:solidFill>
                  <a:schemeClr val="bg2"/>
                </a:solidFill>
              </a:rPr>
            </a:br>
            <a:endParaRPr lang="en-US" dirty="0"/>
          </a:p>
        </p:txBody>
      </p:sp>
      <p:sp>
        <p:nvSpPr>
          <p:cNvPr id="23" name="CaixaDeTexto 22"/>
          <p:cNvSpPr txBox="1"/>
          <p:nvPr/>
        </p:nvSpPr>
        <p:spPr>
          <a:xfrm flipH="1">
            <a:off x="932665" y="1893454"/>
            <a:ext cx="10511190" cy="369332"/>
          </a:xfrm>
          <a:prstGeom prst="rect">
            <a:avLst/>
          </a:prstGeom>
          <a:noFill/>
        </p:spPr>
        <p:txBody>
          <a:bodyPr wrap="square" rtlCol="0">
            <a:spAutoFit/>
          </a:bodyPr>
          <a:lstStyle/>
          <a:p>
            <a:r>
              <a:rPr lang="pt-BR" dirty="0" smtClean="0">
                <a:solidFill>
                  <a:schemeClr val="bg2"/>
                </a:solidFill>
              </a:rPr>
              <a:t>Realização, poder e afiliação são três necessidades importantes que ajudam a explicar motivação</a:t>
            </a:r>
            <a:endParaRPr lang="en-US" dirty="0">
              <a:solidFill>
                <a:schemeClr val="bg2"/>
              </a:solidFill>
            </a:endParaRPr>
          </a:p>
        </p:txBody>
      </p:sp>
      <p:sp>
        <p:nvSpPr>
          <p:cNvPr id="5" name="Subtítulo 2"/>
          <p:cNvSpPr>
            <a:spLocks noGrp="1"/>
          </p:cNvSpPr>
          <p:nvPr>
            <p:ph type="subTitle" idx="1"/>
          </p:nvPr>
        </p:nvSpPr>
        <p:spPr>
          <a:xfrm flipH="1">
            <a:off x="1300581" y="4891436"/>
            <a:ext cx="2574400" cy="1296800"/>
          </a:xfrm>
          <a:noFill/>
          <a:ln>
            <a:noFill/>
          </a:ln>
        </p:spPr>
        <p:txBody>
          <a:bodyPr spcFirstLastPara="1" wrap="square" lIns="91425" tIns="91425" rIns="91425" bIns="91425" anchor="t" anchorCtr="0">
            <a:noAutofit/>
          </a:bodyPr>
          <a:lstStyle/>
          <a:p>
            <a:pPr marL="0" indent="0"/>
            <a:r>
              <a:rPr lang="pt-BR" sz="1600" dirty="0" smtClean="0">
                <a:latin typeface="Tahoma" panose="020B0604030504040204" pitchFamily="34" charset="0"/>
                <a:ea typeface="Tahoma" panose="020B0604030504040204" pitchFamily="34" charset="0"/>
                <a:cs typeface="Tahoma" panose="020B0604030504040204" pitchFamily="34" charset="0"/>
              </a:rPr>
              <a:t>Busca da excelência, de se realizar com relação a determinados padrões, lutar pelo sucesso</a:t>
            </a:r>
            <a:endParaRPr lang="pt-BR" sz="1600" dirty="0">
              <a:latin typeface="Tahoma" panose="020B0604030504040204" pitchFamily="34" charset="0"/>
              <a:ea typeface="Tahoma" panose="020B0604030504040204" pitchFamily="34" charset="0"/>
              <a:cs typeface="Tahoma" panose="020B0604030504040204" pitchFamily="34" charset="0"/>
            </a:endParaRPr>
          </a:p>
        </p:txBody>
      </p:sp>
      <p:sp>
        <p:nvSpPr>
          <p:cNvPr id="6" name="Título 3"/>
          <p:cNvSpPr>
            <a:spLocks noGrp="1"/>
          </p:cNvSpPr>
          <p:nvPr>
            <p:ph type="ctrTitle" idx="2"/>
          </p:nvPr>
        </p:nvSpPr>
        <p:spPr>
          <a:xfrm flipH="1">
            <a:off x="1300597" y="4238070"/>
            <a:ext cx="2574400" cy="770400"/>
          </a:xfrm>
          <a:noFill/>
          <a:ln>
            <a:noFill/>
          </a:ln>
        </p:spPr>
        <p:txBody>
          <a:bodyPr spcFirstLastPara="1" wrap="square" lIns="91425" tIns="91425" rIns="91425" bIns="91425" anchor="b" anchorCtr="0">
            <a:normAutofit fontScale="90000"/>
          </a:bodyPr>
          <a:lstStyle/>
          <a:p>
            <a:r>
              <a:rPr lang="pt-BR" dirty="0">
                <a:solidFill>
                  <a:schemeClr val="accent5">
                    <a:lumMod val="40000"/>
                    <a:lumOff val="60000"/>
                  </a:schemeClr>
                </a:solidFill>
              </a:rPr>
              <a:t>Necessidade de realização</a:t>
            </a:r>
          </a:p>
        </p:txBody>
      </p:sp>
      <p:sp>
        <p:nvSpPr>
          <p:cNvPr id="7" name="Título 4"/>
          <p:cNvSpPr>
            <a:spLocks noGrp="1"/>
          </p:cNvSpPr>
          <p:nvPr>
            <p:ph type="ctrTitle" idx="3"/>
          </p:nvPr>
        </p:nvSpPr>
        <p:spPr>
          <a:xfrm flipH="1">
            <a:off x="4743439" y="2504123"/>
            <a:ext cx="2574400" cy="770400"/>
          </a:xfrm>
          <a:noFill/>
          <a:ln>
            <a:noFill/>
          </a:ln>
        </p:spPr>
        <p:txBody>
          <a:bodyPr spcFirstLastPara="1" wrap="square" lIns="91425" tIns="91425" rIns="91425" bIns="91425" anchor="b" anchorCtr="0">
            <a:normAutofit fontScale="90000"/>
          </a:bodyPr>
          <a:lstStyle/>
          <a:p>
            <a:pPr marL="0">
              <a:buSzPts val="1700"/>
              <a:buFont typeface="Gaegu"/>
            </a:pPr>
            <a:r>
              <a:rPr lang="pt-BR" sz="2933" b="1" dirty="0">
                <a:solidFill>
                  <a:schemeClr val="accent1">
                    <a:lumMod val="60000"/>
                    <a:lumOff val="40000"/>
                  </a:schemeClr>
                </a:solidFill>
                <a:latin typeface="Gaegu"/>
                <a:ea typeface="Gaegu"/>
                <a:cs typeface="Gaegu"/>
              </a:rPr>
              <a:t>Necessidade de Poder</a:t>
            </a:r>
          </a:p>
        </p:txBody>
      </p:sp>
      <p:sp>
        <p:nvSpPr>
          <p:cNvPr id="8" name="Subtítulo 5"/>
          <p:cNvSpPr>
            <a:spLocks noGrp="1"/>
          </p:cNvSpPr>
          <p:nvPr>
            <p:ph type="subTitle" idx="4"/>
          </p:nvPr>
        </p:nvSpPr>
        <p:spPr>
          <a:xfrm flipH="1">
            <a:off x="4743455" y="3157489"/>
            <a:ext cx="2574400" cy="1296800"/>
          </a:xfrm>
          <a:noFill/>
          <a:ln>
            <a:noFill/>
          </a:ln>
        </p:spPr>
        <p:txBody>
          <a:bodyPr spcFirstLastPara="1" wrap="square" lIns="91425" tIns="91425" rIns="91425" bIns="91425" anchor="t" anchorCtr="0">
            <a:noAutofit/>
          </a:bodyPr>
          <a:lstStyle/>
          <a:p>
            <a:pPr>
              <a:buSzPts val="1200"/>
              <a:buFont typeface="Questrial"/>
            </a:pPr>
            <a:r>
              <a:rPr lang="pt-BR" sz="1600" b="0" dirty="0">
                <a:latin typeface="Tahoma" panose="020B0604030504040204" pitchFamily="34" charset="0"/>
                <a:ea typeface="Tahoma" panose="020B0604030504040204" pitchFamily="34" charset="0"/>
                <a:cs typeface="Tahoma" panose="020B0604030504040204" pitchFamily="34" charset="0"/>
                <a:sym typeface="Questrial"/>
              </a:rPr>
              <a:t>Fazer que os outros se comportem de um modo que não fariam naturalmente</a:t>
            </a:r>
          </a:p>
        </p:txBody>
      </p:sp>
      <p:sp>
        <p:nvSpPr>
          <p:cNvPr id="9" name="Título 6"/>
          <p:cNvSpPr txBox="1">
            <a:spLocks/>
          </p:cNvSpPr>
          <p:nvPr/>
        </p:nvSpPr>
        <p:spPr>
          <a:xfrm flipH="1">
            <a:off x="8192313" y="4238070"/>
            <a:ext cx="2568400" cy="770400"/>
          </a:xfrm>
          <a:prstGeom prst="rect">
            <a:avLst/>
          </a:prstGeom>
          <a:noFill/>
          <a:ln>
            <a:noFill/>
          </a:ln>
        </p:spPr>
        <p:txBody>
          <a:bodyPr spcFirstLastPara="1" wrap="square" lIns="91425" tIns="91425" rIns="91425" bIns="91425" anchor="b" anchorCtr="0">
            <a:normAutofit fontScale="82500" lnSpcReduction="2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1700"/>
              <a:buFont typeface="Gaegu"/>
              <a:buNone/>
              <a:defRPr sz="2933" b="1" i="0" u="none" strike="noStrike" cap="none">
                <a:solidFill>
                  <a:schemeClr val="accent3"/>
                </a:solidFill>
                <a:latin typeface="Gaegu"/>
                <a:ea typeface="Gaegu"/>
                <a:cs typeface="Gaegu"/>
                <a:sym typeface="Gaegu"/>
              </a:defRPr>
            </a:lvl1pPr>
            <a:lvl2pPr marR="0" lvl="1"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2pPr>
            <a:lvl3pPr marR="0" lvl="2"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3pPr>
            <a:lvl4pPr marR="0" lvl="3"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4pPr>
            <a:lvl5pPr marR="0" lvl="4"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5pPr>
            <a:lvl6pPr marR="0" lvl="5"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6pPr>
            <a:lvl7pPr marR="0" lvl="6"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7pPr>
            <a:lvl8pPr marR="0" lvl="7"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8pPr>
            <a:lvl9pPr marR="0" lvl="8" algn="ctr" rtl="0" eaLnBrk="1" hangingPunct="1">
              <a:lnSpc>
                <a:spcPct val="100000"/>
              </a:lnSpc>
              <a:spcBef>
                <a:spcPts val="0"/>
              </a:spcBef>
              <a:spcAft>
                <a:spcPts val="0"/>
              </a:spcAft>
              <a:buClr>
                <a:schemeClr val="dk2"/>
              </a:buClr>
              <a:buSzPts val="1800"/>
              <a:buFont typeface="Gaegu"/>
              <a:buNone/>
              <a:defRPr sz="2400" b="1" i="0" u="none" strike="noStrike" cap="none">
                <a:solidFill>
                  <a:schemeClr val="dk2"/>
                </a:solidFill>
                <a:latin typeface="Gaegu"/>
                <a:ea typeface="Gaegu"/>
                <a:cs typeface="Gaegu"/>
                <a:sym typeface="Gaegu"/>
              </a:defRPr>
            </a:lvl9pPr>
          </a:lstStyle>
          <a:p>
            <a:r>
              <a:rPr lang="pt-BR" kern="0" dirty="0" smtClean="0"/>
              <a:t>Necessidade de afiliação</a:t>
            </a:r>
            <a:endParaRPr lang="pt-BR" kern="0" dirty="0"/>
          </a:p>
        </p:txBody>
      </p:sp>
      <p:sp>
        <p:nvSpPr>
          <p:cNvPr id="10" name="Subtítulo 7"/>
          <p:cNvSpPr txBox="1">
            <a:spLocks/>
          </p:cNvSpPr>
          <p:nvPr/>
        </p:nvSpPr>
        <p:spPr>
          <a:xfrm flipH="1">
            <a:off x="8186297" y="4891436"/>
            <a:ext cx="2574400" cy="129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2"/>
              </a:buClr>
              <a:buSzPts val="1200"/>
              <a:buFont typeface="Questrial"/>
              <a:buNone/>
              <a:defRPr sz="1600" b="0" i="0" u="none" strike="noStrike" cap="none">
                <a:solidFill>
                  <a:schemeClr val="dk2"/>
                </a:solidFill>
                <a:latin typeface="Tahoma" panose="020B0604030504040204" pitchFamily="34" charset="0"/>
                <a:ea typeface="Tahoma" panose="020B0604030504040204" pitchFamily="34" charset="0"/>
                <a:cs typeface="Tahoma" panose="020B0604030504040204" pitchFamily="34" charset="0"/>
                <a:sym typeface="Questrial"/>
              </a:defRPr>
            </a:lvl1pPr>
            <a:lvl2pPr marL="914400" marR="0" lvl="1"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2pPr>
            <a:lvl3pPr marL="1371600" marR="0" lvl="2"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3pPr>
            <a:lvl4pPr marL="1828800" marR="0" lvl="3"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4pPr>
            <a:lvl5pPr marL="2286000" marR="0" lvl="4"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5pPr>
            <a:lvl6pPr marL="2743200" marR="0" lvl="5"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6pPr>
            <a:lvl7pPr marL="3200400" marR="0" lvl="6"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7pPr>
            <a:lvl8pPr marL="3657600" marR="0" lvl="7"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8pPr>
            <a:lvl9pPr marL="4114800" marR="0" lvl="8" indent="-330200" algn="ctr">
              <a:lnSpc>
                <a:spcPct val="100000"/>
              </a:lnSpc>
              <a:spcBef>
                <a:spcPts val="0"/>
              </a:spcBef>
              <a:spcAft>
                <a:spcPts val="0"/>
              </a:spcAft>
              <a:buClr>
                <a:schemeClr val="dk2"/>
              </a:buClr>
              <a:buSzPts val="1000"/>
              <a:buFont typeface="Questrial"/>
              <a:buNone/>
              <a:defRPr sz="1333" b="0" i="0" u="none" strike="noStrike" cap="none">
                <a:solidFill>
                  <a:schemeClr val="dk2"/>
                </a:solidFill>
                <a:latin typeface="Questrial"/>
                <a:ea typeface="Questrial"/>
                <a:cs typeface="Questrial"/>
                <a:sym typeface="Questrial"/>
              </a:defRPr>
            </a:lvl9pPr>
          </a:lstStyle>
          <a:p>
            <a:r>
              <a:rPr lang="pt-BR" dirty="0"/>
              <a:t>Desejo de relacionamentos interpessoais próximos e amigáveis</a:t>
            </a:r>
          </a:p>
        </p:txBody>
      </p:sp>
      <p:pic>
        <p:nvPicPr>
          <p:cNvPr id="2050" name="Picture 2" descr="Realização - ícones de marketing grá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5715" y="2369798"/>
            <a:ext cx="1809450" cy="180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der - ícones de mãos e gestos grát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9396" y="4535014"/>
            <a:ext cx="1653222" cy="16532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mizade - ícones de pessoas grát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6113" y="2528688"/>
            <a:ext cx="1593066" cy="159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3145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3"/>
          <p:cNvSpPr txBox="1">
            <a:spLocks/>
          </p:cNvSpPr>
          <p:nvPr/>
        </p:nvSpPr>
        <p:spPr>
          <a:xfrm>
            <a:off x="609118" y="493573"/>
            <a:ext cx="10178955" cy="7636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pt-BR" kern="0" dirty="0" smtClean="0"/>
              <a:t>Teorias Contemporâneas de motivação</a:t>
            </a:r>
            <a:endParaRPr lang="pt-BR" kern="0" dirty="0"/>
          </a:p>
        </p:txBody>
      </p:sp>
      <p:sp>
        <p:nvSpPr>
          <p:cNvPr id="5" name="CaixaDeTexto 4"/>
          <p:cNvSpPr txBox="1"/>
          <p:nvPr/>
        </p:nvSpPr>
        <p:spPr>
          <a:xfrm>
            <a:off x="3738956" y="1981872"/>
            <a:ext cx="6938281" cy="3416320"/>
          </a:xfrm>
          <a:prstGeom prst="rect">
            <a:avLst/>
          </a:prstGeom>
          <a:noFill/>
        </p:spPr>
        <p:txBody>
          <a:bodyPr wrap="square" rtlCol="0">
            <a:spAutoFit/>
          </a:bodyPr>
          <a:lstStyle/>
          <a:p>
            <a:pPr algn="r"/>
            <a:r>
              <a:rPr lang="pt-BR" sz="2400" b="1" dirty="0" smtClean="0">
                <a:solidFill>
                  <a:schemeClr val="bg2"/>
                </a:solidFill>
              </a:rPr>
              <a:t>Teoria da Avaliação cognitiva</a:t>
            </a:r>
          </a:p>
          <a:p>
            <a:pPr algn="r"/>
            <a:r>
              <a:rPr lang="pt-BR" sz="2400" b="1" dirty="0" smtClean="0">
                <a:solidFill>
                  <a:schemeClr val="bg2"/>
                </a:solidFill>
              </a:rPr>
              <a:t>Teoria do estabelecimento de objetivos</a:t>
            </a:r>
          </a:p>
          <a:p>
            <a:pPr algn="r"/>
            <a:r>
              <a:rPr lang="pt-BR" sz="2400" b="1" dirty="0" smtClean="0">
                <a:solidFill>
                  <a:schemeClr val="bg2"/>
                </a:solidFill>
              </a:rPr>
              <a:t>Teoria da auto eficácia</a:t>
            </a:r>
          </a:p>
          <a:p>
            <a:pPr algn="r"/>
            <a:r>
              <a:rPr lang="pt-BR" sz="2400" b="1" dirty="0" smtClean="0">
                <a:solidFill>
                  <a:schemeClr val="bg2"/>
                </a:solidFill>
              </a:rPr>
              <a:t>Teoria do reforço</a:t>
            </a:r>
          </a:p>
          <a:p>
            <a:pPr algn="r"/>
            <a:r>
              <a:rPr lang="pt-BR" sz="2400" b="1" dirty="0" smtClean="0">
                <a:solidFill>
                  <a:schemeClr val="bg2"/>
                </a:solidFill>
              </a:rPr>
              <a:t>Teoria da equidade/Justiça Organizacional</a:t>
            </a:r>
          </a:p>
          <a:p>
            <a:pPr algn="r"/>
            <a:r>
              <a:rPr lang="pt-BR" sz="2400" b="1" dirty="0" smtClean="0">
                <a:solidFill>
                  <a:schemeClr val="bg2"/>
                </a:solidFill>
              </a:rPr>
              <a:t>Teoria da expectativa</a:t>
            </a:r>
          </a:p>
          <a:p>
            <a:endParaRPr lang="pt-BR" sz="2400" b="1" dirty="0" smtClean="0">
              <a:solidFill>
                <a:schemeClr val="bg2"/>
              </a:solidFill>
            </a:endParaRPr>
          </a:p>
          <a:p>
            <a:endParaRPr lang="pt-BR" sz="2400" b="1" dirty="0" smtClean="0">
              <a:solidFill>
                <a:schemeClr val="bg2"/>
              </a:solidFill>
            </a:endParaRPr>
          </a:p>
          <a:p>
            <a:endParaRPr lang="pt-BR" sz="2400" dirty="0"/>
          </a:p>
        </p:txBody>
      </p:sp>
    </p:spTree>
    <p:extLst>
      <p:ext uri="{BB962C8B-B14F-4D97-AF65-F5344CB8AC3E}">
        <p14:creationId xmlns:p14="http://schemas.microsoft.com/office/powerpoint/2010/main" val="35865042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ntrepreneurship Generic Glyph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352" y="2783587"/>
            <a:ext cx="3250382" cy="3250383"/>
          </a:xfrm>
          <a:prstGeom prst="rect">
            <a:avLst/>
          </a:prstGeom>
          <a:noFill/>
          <a:extLst>
            <a:ext uri="{909E8E84-426E-40DD-AFC4-6F175D3DCCD1}">
              <a14:hiddenFill xmlns:a14="http://schemas.microsoft.com/office/drawing/2010/main">
                <a:solidFill>
                  <a:srgbClr val="FFFFFF"/>
                </a:solidFill>
              </a14:hiddenFill>
            </a:ext>
          </a:extLst>
        </p:spPr>
      </p:pic>
      <p:sp>
        <p:nvSpPr>
          <p:cNvPr id="21" name="Título 20"/>
          <p:cNvSpPr>
            <a:spLocks noGrp="1"/>
          </p:cNvSpPr>
          <p:nvPr>
            <p:ph type="title" idx="6"/>
          </p:nvPr>
        </p:nvSpPr>
        <p:spPr/>
        <p:txBody>
          <a:bodyPr>
            <a:normAutofit fontScale="90000"/>
          </a:bodyPr>
          <a:lstStyle/>
          <a:p>
            <a:pPr algn="r"/>
            <a:r>
              <a:rPr lang="pt-BR" sz="4400" dirty="0">
                <a:solidFill>
                  <a:schemeClr val="bg2"/>
                </a:solidFill>
              </a:rPr>
              <a:t>Teoria da Avaliação cognitiva</a:t>
            </a:r>
          </a:p>
        </p:txBody>
      </p:sp>
      <p:sp>
        <p:nvSpPr>
          <p:cNvPr id="23" name="CaixaDeTexto 22"/>
          <p:cNvSpPr txBox="1"/>
          <p:nvPr/>
        </p:nvSpPr>
        <p:spPr>
          <a:xfrm flipH="1">
            <a:off x="923428" y="1356967"/>
            <a:ext cx="10511190" cy="646331"/>
          </a:xfrm>
          <a:prstGeom prst="rect">
            <a:avLst/>
          </a:prstGeom>
          <a:noFill/>
        </p:spPr>
        <p:txBody>
          <a:bodyPr wrap="square" rtlCol="0">
            <a:spAutoFit/>
          </a:bodyPr>
          <a:lstStyle/>
          <a:p>
            <a:r>
              <a:rPr lang="pt-BR" dirty="0" smtClean="0">
                <a:solidFill>
                  <a:schemeClr val="bg2"/>
                </a:solidFill>
              </a:rPr>
              <a:t>Ao destinar recompensas externas a comportamentos que já foram recompensados intrinsecamente tende a diminuir o nível geral de motivação caso elas sejam vistas como controle</a:t>
            </a:r>
            <a:endParaRPr lang="en-US" dirty="0">
              <a:solidFill>
                <a:schemeClr val="bg2"/>
              </a:solidFill>
            </a:endParaRPr>
          </a:p>
        </p:txBody>
      </p:sp>
      <p:sp>
        <p:nvSpPr>
          <p:cNvPr id="5" name="Subtítulo 2"/>
          <p:cNvSpPr>
            <a:spLocks noGrp="1"/>
          </p:cNvSpPr>
          <p:nvPr>
            <p:ph type="subTitle" idx="1"/>
          </p:nvPr>
        </p:nvSpPr>
        <p:spPr>
          <a:xfrm flipH="1">
            <a:off x="1870770" y="3643299"/>
            <a:ext cx="2574400" cy="1296800"/>
          </a:xfrm>
          <a:noFill/>
          <a:ln>
            <a:noFill/>
          </a:ln>
        </p:spPr>
        <p:txBody>
          <a:bodyPr spcFirstLastPara="1" wrap="square" lIns="91425" tIns="91425" rIns="91425" bIns="91425" anchor="t" anchorCtr="0">
            <a:noAutofit/>
          </a:bodyPr>
          <a:lstStyle/>
          <a:p>
            <a:pPr marL="0" indent="0"/>
            <a:r>
              <a:rPr lang="pt-BR" sz="1600" dirty="0" smtClean="0">
                <a:latin typeface="Tahoma" panose="020B0604030504040204" pitchFamily="34" charset="0"/>
                <a:ea typeface="Tahoma" panose="020B0604030504040204" pitchFamily="34" charset="0"/>
                <a:cs typeface="Tahoma" panose="020B0604030504040204" pitchFamily="34" charset="0"/>
              </a:rPr>
              <a:t>Os efeitos benéficos da motivação intrínseca e efeitos nocivos da determinação extrínseca</a:t>
            </a:r>
            <a:endParaRPr lang="pt-BR" sz="1600" dirty="0">
              <a:latin typeface="Tahoma" panose="020B0604030504040204" pitchFamily="34" charset="0"/>
              <a:ea typeface="Tahoma" panose="020B0604030504040204" pitchFamily="34" charset="0"/>
              <a:cs typeface="Tahoma" panose="020B0604030504040204" pitchFamily="34" charset="0"/>
            </a:endParaRPr>
          </a:p>
        </p:txBody>
      </p:sp>
      <p:sp>
        <p:nvSpPr>
          <p:cNvPr id="6" name="Título 3"/>
          <p:cNvSpPr>
            <a:spLocks noGrp="1"/>
          </p:cNvSpPr>
          <p:nvPr>
            <p:ph type="ctrTitle" idx="2"/>
          </p:nvPr>
        </p:nvSpPr>
        <p:spPr>
          <a:xfrm flipH="1">
            <a:off x="1476087" y="2855104"/>
            <a:ext cx="3363767" cy="770400"/>
          </a:xfrm>
          <a:noFill/>
          <a:ln>
            <a:noFill/>
          </a:ln>
        </p:spPr>
        <p:txBody>
          <a:bodyPr spcFirstLastPara="1" wrap="square" lIns="91425" tIns="91425" rIns="91425" bIns="91425" anchor="b" anchorCtr="0">
            <a:normAutofit fontScale="90000"/>
          </a:bodyPr>
          <a:lstStyle/>
          <a:p>
            <a:r>
              <a:rPr lang="pt-BR" dirty="0" smtClean="0">
                <a:solidFill>
                  <a:schemeClr val="accent5">
                    <a:lumMod val="40000"/>
                    <a:lumOff val="60000"/>
                  </a:schemeClr>
                </a:solidFill>
              </a:rPr>
              <a:t>Autodeterminação</a:t>
            </a:r>
            <a:endParaRPr lang="pt-BR" dirty="0">
              <a:solidFill>
                <a:schemeClr val="accent5">
                  <a:lumMod val="40000"/>
                  <a:lumOff val="60000"/>
                </a:schemeClr>
              </a:solidFill>
            </a:endParaRPr>
          </a:p>
        </p:txBody>
      </p:sp>
      <p:sp>
        <p:nvSpPr>
          <p:cNvPr id="7" name="Título 4"/>
          <p:cNvSpPr>
            <a:spLocks noGrp="1"/>
          </p:cNvSpPr>
          <p:nvPr>
            <p:ph type="ctrTitle" idx="3"/>
          </p:nvPr>
        </p:nvSpPr>
        <p:spPr>
          <a:xfrm flipH="1">
            <a:off x="7865329" y="2855104"/>
            <a:ext cx="3190597" cy="770400"/>
          </a:xfrm>
          <a:noFill/>
          <a:ln>
            <a:noFill/>
          </a:ln>
        </p:spPr>
        <p:txBody>
          <a:bodyPr spcFirstLastPara="1" wrap="square" lIns="91425" tIns="91425" rIns="91425" bIns="91425" anchor="b" anchorCtr="0">
            <a:normAutofit fontScale="90000"/>
          </a:bodyPr>
          <a:lstStyle/>
          <a:p>
            <a:pPr marL="0">
              <a:buSzPts val="1700"/>
              <a:buFont typeface="Gaegu"/>
            </a:pPr>
            <a:r>
              <a:rPr lang="pt-BR" sz="2933" b="1" dirty="0" err="1" smtClean="0">
                <a:solidFill>
                  <a:schemeClr val="accent1">
                    <a:lumMod val="60000"/>
                    <a:lumOff val="40000"/>
                  </a:schemeClr>
                </a:solidFill>
                <a:latin typeface="Gaegu"/>
                <a:ea typeface="Gaegu"/>
                <a:cs typeface="Gaegu"/>
              </a:rPr>
              <a:t>Autoconcordância</a:t>
            </a:r>
            <a:endParaRPr lang="pt-BR" sz="2933" b="1" dirty="0">
              <a:solidFill>
                <a:schemeClr val="accent1">
                  <a:lumMod val="60000"/>
                  <a:lumOff val="40000"/>
                </a:schemeClr>
              </a:solidFill>
              <a:latin typeface="Gaegu"/>
              <a:ea typeface="Gaegu"/>
              <a:cs typeface="Gaegu"/>
            </a:endParaRPr>
          </a:p>
        </p:txBody>
      </p:sp>
      <p:sp>
        <p:nvSpPr>
          <p:cNvPr id="8" name="Subtítulo 5"/>
          <p:cNvSpPr>
            <a:spLocks noGrp="1"/>
          </p:cNvSpPr>
          <p:nvPr>
            <p:ph type="subTitle" idx="4"/>
          </p:nvPr>
        </p:nvSpPr>
        <p:spPr>
          <a:xfrm flipH="1">
            <a:off x="8173427" y="3625504"/>
            <a:ext cx="2574400" cy="1296800"/>
          </a:xfrm>
          <a:noFill/>
          <a:ln>
            <a:noFill/>
          </a:ln>
        </p:spPr>
        <p:txBody>
          <a:bodyPr spcFirstLastPara="1" wrap="square" lIns="91425" tIns="91425" rIns="91425" bIns="91425" anchor="t" anchorCtr="0">
            <a:noAutofit/>
          </a:bodyPr>
          <a:lstStyle/>
          <a:p>
            <a:pPr>
              <a:buSzPts val="1200"/>
              <a:buFont typeface="Questrial"/>
            </a:pPr>
            <a:r>
              <a:rPr lang="pt-BR" sz="1600" b="0" dirty="0" smtClean="0">
                <a:latin typeface="Tahoma" panose="020B0604030504040204" pitchFamily="34" charset="0"/>
                <a:ea typeface="Tahoma" panose="020B0604030504040204" pitchFamily="34" charset="0"/>
                <a:cs typeface="Tahoma" panose="020B0604030504040204" pitchFamily="34" charset="0"/>
                <a:sym typeface="Questrial"/>
              </a:rPr>
              <a:t>Grau em que as razões das pessoas para perseguir objetivos são coerentes com seus interesses e valores essenciais</a:t>
            </a:r>
            <a:endParaRPr lang="pt-BR" sz="1600" b="0" dirty="0">
              <a:latin typeface="Tahoma" panose="020B0604030504040204" pitchFamily="34" charset="0"/>
              <a:ea typeface="Tahoma" panose="020B0604030504040204" pitchFamily="34" charset="0"/>
              <a:cs typeface="Tahoma" panose="020B0604030504040204" pitchFamily="34" charset="0"/>
              <a:sym typeface="Questrial"/>
            </a:endParaRPr>
          </a:p>
        </p:txBody>
      </p:sp>
      <p:pic>
        <p:nvPicPr>
          <p:cNvPr id="3076" name="Picture 4" descr="Entrepreneurship Generic Outline Colo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972" y="2783587"/>
            <a:ext cx="3283762" cy="328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523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
          </p:nvPr>
        </p:nvSpPr>
        <p:spPr/>
        <p:txBody>
          <a:bodyPr>
            <a:normAutofit fontScale="90000"/>
          </a:bodyPr>
          <a:lstStyle/>
          <a:p>
            <a:r>
              <a:rPr lang="pt-BR" sz="4000" dirty="0">
                <a:solidFill>
                  <a:schemeClr val="bg2"/>
                </a:solidFill>
              </a:rPr>
              <a:t>Teoria do estabelecimento de objetivos</a:t>
            </a:r>
            <a:br>
              <a:rPr lang="pt-BR" sz="4000" dirty="0">
                <a:solidFill>
                  <a:schemeClr val="bg2"/>
                </a:solidFill>
              </a:rPr>
            </a:br>
            <a:endParaRPr lang="pt-BR" dirty="0"/>
          </a:p>
        </p:txBody>
      </p:sp>
      <p:sp>
        <p:nvSpPr>
          <p:cNvPr id="3" name="Título 2"/>
          <p:cNvSpPr>
            <a:spLocks noGrp="1"/>
          </p:cNvSpPr>
          <p:nvPr>
            <p:ph type="title"/>
          </p:nvPr>
        </p:nvSpPr>
        <p:spPr>
          <a:xfrm>
            <a:off x="2512733" y="3358144"/>
            <a:ext cx="3376800" cy="625200"/>
          </a:xfrm>
        </p:spPr>
        <p:txBody>
          <a:bodyPr>
            <a:normAutofit fontScale="90000"/>
          </a:bodyPr>
          <a:lstStyle/>
          <a:p>
            <a:r>
              <a:rPr lang="pt-BR" dirty="0" smtClean="0"/>
              <a:t>Administração por objetivos</a:t>
            </a:r>
            <a:endParaRPr lang="pt-BR" dirty="0"/>
          </a:p>
        </p:txBody>
      </p:sp>
      <p:sp>
        <p:nvSpPr>
          <p:cNvPr id="4" name="CaixaDeTexto 3"/>
          <p:cNvSpPr txBox="1"/>
          <p:nvPr/>
        </p:nvSpPr>
        <p:spPr>
          <a:xfrm>
            <a:off x="2512733" y="2346990"/>
            <a:ext cx="9097818" cy="646331"/>
          </a:xfrm>
          <a:prstGeom prst="rect">
            <a:avLst/>
          </a:prstGeom>
          <a:noFill/>
        </p:spPr>
        <p:txBody>
          <a:bodyPr wrap="square" rtlCol="0">
            <a:spAutoFit/>
          </a:bodyPr>
          <a:lstStyle/>
          <a:p>
            <a:r>
              <a:rPr lang="pt-BR" dirty="0" smtClean="0">
                <a:solidFill>
                  <a:schemeClr val="bg2"/>
                </a:solidFill>
              </a:rPr>
              <a:t>Teoria que sustenta que objetivos específicos difíceis, com feedback, conduzem a melhores desempenhos</a:t>
            </a:r>
            <a:endParaRPr lang="pt-BR" dirty="0">
              <a:solidFill>
                <a:schemeClr val="bg2"/>
              </a:solidFill>
            </a:endParaRPr>
          </a:p>
        </p:txBody>
      </p:sp>
      <p:sp>
        <p:nvSpPr>
          <p:cNvPr id="12" name="CaixaDeTexto 11"/>
          <p:cNvSpPr txBox="1"/>
          <p:nvPr/>
        </p:nvSpPr>
        <p:spPr>
          <a:xfrm>
            <a:off x="5956169" y="3564619"/>
            <a:ext cx="5654382" cy="923330"/>
          </a:xfrm>
          <a:prstGeom prst="rect">
            <a:avLst/>
          </a:prstGeom>
          <a:noFill/>
        </p:spPr>
        <p:txBody>
          <a:bodyPr wrap="square" rtlCol="0">
            <a:spAutoFit/>
          </a:bodyPr>
          <a:lstStyle/>
          <a:p>
            <a:r>
              <a:rPr lang="pt-BR" dirty="0" smtClean="0">
                <a:solidFill>
                  <a:schemeClr val="bg2"/>
                </a:solidFill>
              </a:rPr>
              <a:t>Programa que engloba objetivos específicos, decisão participativa, por um </a:t>
            </a:r>
            <a:r>
              <a:rPr lang="pt-BR" dirty="0" err="1" smtClean="0">
                <a:solidFill>
                  <a:schemeClr val="bg2"/>
                </a:solidFill>
              </a:rPr>
              <a:t>periódo</a:t>
            </a:r>
            <a:r>
              <a:rPr lang="pt-BR" dirty="0" smtClean="0">
                <a:solidFill>
                  <a:schemeClr val="bg2"/>
                </a:solidFill>
              </a:rPr>
              <a:t> explícito, com feedback do progresso do desempenho</a:t>
            </a:r>
            <a:endParaRPr lang="pt-BR" dirty="0">
              <a:solidFill>
                <a:schemeClr val="bg2"/>
              </a:solidFill>
            </a:endParaRPr>
          </a:p>
        </p:txBody>
      </p:sp>
    </p:spTree>
    <p:extLst>
      <p:ext uri="{BB962C8B-B14F-4D97-AF65-F5344CB8AC3E}">
        <p14:creationId xmlns:p14="http://schemas.microsoft.com/office/powerpoint/2010/main" val="21951410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565608" y="615851"/>
            <a:ext cx="10399713" cy="763588"/>
          </a:xfrm>
        </p:spPr>
        <p:txBody>
          <a:bodyPr>
            <a:normAutofit fontScale="90000"/>
          </a:bodyPr>
          <a:lstStyle/>
          <a:p>
            <a:r>
              <a:rPr lang="pt-BR" sz="4000" dirty="0">
                <a:solidFill>
                  <a:schemeClr val="bg2"/>
                </a:solidFill>
              </a:rPr>
              <a:t>Teoria </a:t>
            </a:r>
            <a:r>
              <a:rPr lang="pt-BR" sz="4000" dirty="0" smtClean="0">
                <a:solidFill>
                  <a:schemeClr val="bg2"/>
                </a:solidFill>
              </a:rPr>
              <a:t>da auto eficácia</a:t>
            </a:r>
            <a:endParaRPr lang="pt-BR" dirty="0"/>
          </a:p>
        </p:txBody>
      </p:sp>
      <p:sp>
        <p:nvSpPr>
          <p:cNvPr id="4" name="CaixaDeTexto 3"/>
          <p:cNvSpPr txBox="1"/>
          <p:nvPr/>
        </p:nvSpPr>
        <p:spPr>
          <a:xfrm>
            <a:off x="565608" y="1371831"/>
            <a:ext cx="9097818" cy="369332"/>
          </a:xfrm>
          <a:prstGeom prst="rect">
            <a:avLst/>
          </a:prstGeom>
          <a:noFill/>
        </p:spPr>
        <p:txBody>
          <a:bodyPr wrap="square" rtlCol="0">
            <a:spAutoFit/>
          </a:bodyPr>
          <a:lstStyle/>
          <a:p>
            <a:r>
              <a:rPr lang="pt-BR" dirty="0" smtClean="0">
                <a:solidFill>
                  <a:schemeClr val="bg2"/>
                </a:solidFill>
              </a:rPr>
              <a:t>Crença de um individuo de que pode desempenhar determinada tarefa</a:t>
            </a:r>
            <a:endParaRPr lang="pt-BR" dirty="0">
              <a:solidFill>
                <a:schemeClr val="bg2"/>
              </a:solidFill>
            </a:endParaRPr>
          </a:p>
        </p:txBody>
      </p:sp>
      <p:pic>
        <p:nvPicPr>
          <p:cNvPr id="7" name="Imagem 6"/>
          <p:cNvPicPr>
            <a:picLocks noChangeAspect="1"/>
          </p:cNvPicPr>
          <p:nvPr/>
        </p:nvPicPr>
        <p:blipFill>
          <a:blip r:embed="rId2"/>
          <a:stretch>
            <a:fillRect/>
          </a:stretch>
        </p:blipFill>
        <p:spPr>
          <a:xfrm>
            <a:off x="4445580" y="2135419"/>
            <a:ext cx="6065306" cy="4297191"/>
          </a:xfrm>
          <a:prstGeom prst="rect">
            <a:avLst/>
          </a:prstGeom>
        </p:spPr>
      </p:pic>
      <p:sp>
        <p:nvSpPr>
          <p:cNvPr id="9" name="CaixaDeTexto 8"/>
          <p:cNvSpPr txBox="1"/>
          <p:nvPr/>
        </p:nvSpPr>
        <p:spPr>
          <a:xfrm>
            <a:off x="359787" y="2580032"/>
            <a:ext cx="3797433" cy="1477328"/>
          </a:xfrm>
          <a:prstGeom prst="rect">
            <a:avLst/>
          </a:prstGeom>
          <a:noFill/>
        </p:spPr>
        <p:txBody>
          <a:bodyPr wrap="square" rtlCol="0">
            <a:spAutoFit/>
          </a:bodyPr>
          <a:lstStyle/>
          <a:p>
            <a:r>
              <a:rPr lang="pt-BR" dirty="0" smtClean="0">
                <a:solidFill>
                  <a:schemeClr val="bg2"/>
                </a:solidFill>
              </a:rPr>
              <a:t>Formas de aumentar a eficácia:</a:t>
            </a:r>
          </a:p>
          <a:p>
            <a:pPr marL="342900" indent="-342900">
              <a:buFont typeface="+mj-lt"/>
              <a:buAutoNum type="arabicPeriod"/>
            </a:pPr>
            <a:r>
              <a:rPr lang="pt-BR" dirty="0" smtClean="0">
                <a:solidFill>
                  <a:schemeClr val="bg2"/>
                </a:solidFill>
              </a:rPr>
              <a:t>Mestria prática</a:t>
            </a:r>
          </a:p>
          <a:p>
            <a:pPr marL="342900" indent="-342900">
              <a:buFont typeface="+mj-lt"/>
              <a:buAutoNum type="arabicPeriod"/>
            </a:pPr>
            <a:r>
              <a:rPr lang="pt-BR" dirty="0" smtClean="0">
                <a:solidFill>
                  <a:schemeClr val="bg2"/>
                </a:solidFill>
              </a:rPr>
              <a:t>Aprendizagem por observação</a:t>
            </a:r>
          </a:p>
          <a:p>
            <a:pPr marL="342900" indent="-342900">
              <a:buFont typeface="+mj-lt"/>
              <a:buAutoNum type="arabicPeriod"/>
            </a:pPr>
            <a:r>
              <a:rPr lang="pt-BR" dirty="0" smtClean="0">
                <a:solidFill>
                  <a:schemeClr val="bg2"/>
                </a:solidFill>
              </a:rPr>
              <a:t>Persuasão verbal</a:t>
            </a:r>
          </a:p>
          <a:p>
            <a:pPr marL="342900" indent="-342900">
              <a:buFont typeface="+mj-lt"/>
              <a:buAutoNum type="arabicPeriod"/>
            </a:pPr>
            <a:r>
              <a:rPr lang="pt-BR" dirty="0" smtClean="0">
                <a:solidFill>
                  <a:schemeClr val="bg2"/>
                </a:solidFill>
              </a:rPr>
              <a:t>Excitação emocional</a:t>
            </a:r>
            <a:endParaRPr lang="pt-BR" dirty="0">
              <a:solidFill>
                <a:schemeClr val="bg2"/>
              </a:solidFill>
            </a:endParaRPr>
          </a:p>
        </p:txBody>
      </p:sp>
    </p:spTree>
    <p:extLst>
      <p:ext uri="{BB962C8B-B14F-4D97-AF65-F5344CB8AC3E}">
        <p14:creationId xmlns:p14="http://schemas.microsoft.com/office/powerpoint/2010/main" val="34141268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565608" y="615851"/>
            <a:ext cx="10399713" cy="763588"/>
          </a:xfrm>
        </p:spPr>
        <p:txBody>
          <a:bodyPr>
            <a:normAutofit fontScale="90000"/>
          </a:bodyPr>
          <a:lstStyle/>
          <a:p>
            <a:r>
              <a:rPr lang="pt-BR" sz="4000" dirty="0" smtClean="0">
                <a:solidFill>
                  <a:schemeClr val="bg2"/>
                </a:solidFill>
              </a:rPr>
              <a:t>Você sabia: síndrome do impostor e efeito </a:t>
            </a:r>
            <a:r>
              <a:rPr lang="pt-BR" sz="4000" dirty="0" err="1" smtClean="0">
                <a:solidFill>
                  <a:schemeClr val="bg2"/>
                </a:solidFill>
              </a:rPr>
              <a:t>Dunning-Kruger</a:t>
            </a:r>
            <a:endParaRPr lang="pt-BR" dirty="0"/>
          </a:p>
        </p:txBody>
      </p:sp>
      <p:grpSp>
        <p:nvGrpSpPr>
          <p:cNvPr id="3" name="Agrupar 2"/>
          <p:cNvGrpSpPr/>
          <p:nvPr/>
        </p:nvGrpSpPr>
        <p:grpSpPr>
          <a:xfrm>
            <a:off x="4471169" y="1379439"/>
            <a:ext cx="6494152" cy="5362867"/>
            <a:chOff x="4027236" y="1379439"/>
            <a:chExt cx="6494152" cy="5362867"/>
          </a:xfrm>
        </p:grpSpPr>
        <p:pic>
          <p:nvPicPr>
            <p:cNvPr id="4098" name="Picture 2" descr="Viés Cognitivo: O Efeito Dunning-Kruger e a Síndrome do Impostor - Sua  Produtivid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236" y="1379439"/>
              <a:ext cx="6494152" cy="536286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9177568" y="1617183"/>
              <a:ext cx="1186760" cy="7986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9126814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p:cNvSpPr>
            <a:spLocks noGrp="1"/>
          </p:cNvSpPr>
          <p:nvPr>
            <p:ph type="title" idx="6"/>
          </p:nvPr>
        </p:nvSpPr>
        <p:spPr/>
        <p:txBody>
          <a:bodyPr>
            <a:normAutofit fontScale="90000"/>
          </a:bodyPr>
          <a:lstStyle/>
          <a:p>
            <a:r>
              <a:rPr lang="pt-BR" dirty="0">
                <a:solidFill>
                  <a:schemeClr val="bg2"/>
                </a:solidFill>
              </a:rPr>
              <a:t>Teoria </a:t>
            </a:r>
            <a:r>
              <a:rPr lang="pt-BR" dirty="0" smtClean="0">
                <a:solidFill>
                  <a:schemeClr val="bg2"/>
                </a:solidFill>
              </a:rPr>
              <a:t>do Reforço</a:t>
            </a:r>
            <a:endParaRPr lang="en-US" dirty="0"/>
          </a:p>
        </p:txBody>
      </p:sp>
      <p:sp>
        <p:nvSpPr>
          <p:cNvPr id="23" name="CaixaDeTexto 22"/>
          <p:cNvSpPr txBox="1"/>
          <p:nvPr/>
        </p:nvSpPr>
        <p:spPr>
          <a:xfrm flipH="1">
            <a:off x="831200" y="1320772"/>
            <a:ext cx="8312800" cy="369332"/>
          </a:xfrm>
          <a:prstGeom prst="rect">
            <a:avLst/>
          </a:prstGeom>
          <a:noFill/>
        </p:spPr>
        <p:txBody>
          <a:bodyPr wrap="square" rtlCol="0">
            <a:spAutoFit/>
          </a:bodyPr>
          <a:lstStyle/>
          <a:p>
            <a:r>
              <a:rPr lang="pt-BR" dirty="0" smtClean="0">
                <a:solidFill>
                  <a:schemeClr val="bg2"/>
                </a:solidFill>
              </a:rPr>
              <a:t>Teoria que estabelece que o comportamento é função de suas consequências</a:t>
            </a:r>
            <a:endParaRPr lang="en-US" dirty="0">
              <a:solidFill>
                <a:schemeClr val="bg2"/>
              </a:solidFill>
            </a:endParaRPr>
          </a:p>
        </p:txBody>
      </p:sp>
      <p:pic>
        <p:nvPicPr>
          <p:cNvPr id="5" name="Imagem 4">
            <a:extLst>
              <a:ext uri="{FF2B5EF4-FFF2-40B4-BE49-F238E27FC236}">
                <a16:creationId xmlns:a16="http://schemas.microsoft.com/office/drawing/2014/main" id="{C708F173-99EC-47BF-B6B4-74883EC71A5A}"/>
              </a:ext>
            </a:extLst>
          </p:cNvPr>
          <p:cNvPicPr>
            <a:picLocks noChangeAspect="1"/>
          </p:cNvPicPr>
          <p:nvPr/>
        </p:nvPicPr>
        <p:blipFill rotWithShape="1">
          <a:blip r:embed="rId3"/>
          <a:srcRect t="8421" r="1" b="9505"/>
          <a:stretch/>
        </p:blipFill>
        <p:spPr>
          <a:xfrm>
            <a:off x="7028872" y="2084372"/>
            <a:ext cx="3755489" cy="3640504"/>
          </a:xfrm>
          <a:prstGeom prst="rect">
            <a:avLst/>
          </a:prstGeom>
        </p:spPr>
      </p:pic>
      <p:sp>
        <p:nvSpPr>
          <p:cNvPr id="2" name="CaixaDeTexto 1"/>
          <p:cNvSpPr txBox="1"/>
          <p:nvPr/>
        </p:nvSpPr>
        <p:spPr>
          <a:xfrm>
            <a:off x="831200" y="1687058"/>
            <a:ext cx="7891904" cy="369332"/>
          </a:xfrm>
          <a:prstGeom prst="rect">
            <a:avLst/>
          </a:prstGeom>
          <a:noFill/>
        </p:spPr>
        <p:txBody>
          <a:bodyPr wrap="none" rtlCol="0">
            <a:spAutoFit/>
          </a:bodyPr>
          <a:lstStyle/>
          <a:p>
            <a:r>
              <a:rPr lang="pt-BR" dirty="0" smtClean="0">
                <a:solidFill>
                  <a:schemeClr val="bg2"/>
                </a:solidFill>
              </a:rPr>
              <a:t>Reforço é uma importante influência no comportamento, mas não é a única</a:t>
            </a:r>
            <a:endParaRPr lang="pt-BR" dirty="0">
              <a:solidFill>
                <a:schemeClr val="bg2"/>
              </a:solidFill>
            </a:endParaRPr>
          </a:p>
        </p:txBody>
      </p:sp>
      <p:sp>
        <p:nvSpPr>
          <p:cNvPr id="7" name="Título 20"/>
          <p:cNvSpPr txBox="1">
            <a:spLocks/>
          </p:cNvSpPr>
          <p:nvPr/>
        </p:nvSpPr>
        <p:spPr>
          <a:xfrm>
            <a:off x="831200" y="2556095"/>
            <a:ext cx="6086836" cy="763600"/>
          </a:xfrm>
          <a:prstGeom prst="rect">
            <a:avLst/>
          </a:prstGeom>
          <a:noFill/>
          <a:ln>
            <a:noFill/>
          </a:ln>
        </p:spPr>
        <p:txBody>
          <a:bodyPr spcFirstLastPara="1" wrap="square" lIns="91425" tIns="91425" rIns="91425" bIns="91425" anchor="t" anchorCtr="0">
            <a:normAutofit fontScale="67500" lnSpcReduction="2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800"/>
              <a:buFont typeface="Gaegu"/>
              <a:buNone/>
              <a:defRPr sz="4267" b="1" i="0" u="none" strike="noStrike" cap="none">
                <a:solidFill>
                  <a:schemeClr val="dk2"/>
                </a:solidFill>
                <a:latin typeface="Gaegu"/>
                <a:ea typeface="Gaegu"/>
                <a:cs typeface="Gaegu"/>
                <a:sym typeface="Gaegu"/>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pt-BR" kern="0" dirty="0" smtClean="0">
                <a:solidFill>
                  <a:schemeClr val="bg2"/>
                </a:solidFill>
              </a:rPr>
              <a:t>Teoria da aprendizagem social</a:t>
            </a:r>
            <a:endParaRPr lang="en-US" kern="0" dirty="0"/>
          </a:p>
        </p:txBody>
      </p:sp>
      <p:sp>
        <p:nvSpPr>
          <p:cNvPr id="3" name="CaixaDeTexto 2"/>
          <p:cNvSpPr txBox="1"/>
          <p:nvPr/>
        </p:nvSpPr>
        <p:spPr>
          <a:xfrm>
            <a:off x="905164" y="3135029"/>
            <a:ext cx="5929745" cy="646331"/>
          </a:xfrm>
          <a:prstGeom prst="rect">
            <a:avLst/>
          </a:prstGeom>
          <a:noFill/>
        </p:spPr>
        <p:txBody>
          <a:bodyPr wrap="square" rtlCol="0">
            <a:spAutoFit/>
          </a:bodyPr>
          <a:lstStyle>
            <a:defPPr>
              <a:defRPr lang="pt-BR"/>
            </a:defPPr>
            <a:lvl1pPr>
              <a:defRPr>
                <a:solidFill>
                  <a:schemeClr val="bg2"/>
                </a:solidFill>
              </a:defRPr>
            </a:lvl1pPr>
          </a:lstStyle>
          <a:p>
            <a:r>
              <a:rPr lang="pt-BR" dirty="0"/>
              <a:t>Podemos aprender tanto por meio da observação quanto por meio da experiência dieta</a:t>
            </a:r>
          </a:p>
        </p:txBody>
      </p:sp>
      <p:pic>
        <p:nvPicPr>
          <p:cNvPr id="4" name="HDaYeXnlZKQ"/>
          <p:cNvPicPr>
            <a:picLocks noRot="1" noChangeAspect="1"/>
          </p:cNvPicPr>
          <p:nvPr>
            <a:videoFile r:link="rId1"/>
          </p:nvPr>
        </p:nvPicPr>
        <p:blipFill>
          <a:blip r:embed="rId4"/>
          <a:stretch>
            <a:fillRect/>
          </a:stretch>
        </p:blipFill>
        <p:spPr>
          <a:xfrm>
            <a:off x="1801090" y="3898629"/>
            <a:ext cx="3657600" cy="2057400"/>
          </a:xfrm>
          <a:prstGeom prst="rect">
            <a:avLst/>
          </a:prstGeom>
        </p:spPr>
      </p:pic>
    </p:spTree>
    <p:extLst>
      <p:ext uri="{BB962C8B-B14F-4D97-AF65-F5344CB8AC3E}">
        <p14:creationId xmlns:p14="http://schemas.microsoft.com/office/powerpoint/2010/main" val="13357638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p:cNvSpPr>
            <a:spLocks noGrp="1"/>
          </p:cNvSpPr>
          <p:nvPr>
            <p:ph type="body" idx="1"/>
          </p:nvPr>
        </p:nvSpPr>
        <p:spPr>
          <a:xfrm>
            <a:off x="544945" y="1462741"/>
            <a:ext cx="10580255" cy="2481185"/>
          </a:xfrm>
        </p:spPr>
        <p:txBody>
          <a:bodyPr>
            <a:normAutofit fontScale="92500"/>
          </a:bodyPr>
          <a:lstStyle/>
          <a:p>
            <a:pPr marL="186262" indent="0">
              <a:buNone/>
            </a:pPr>
            <a:r>
              <a:rPr lang="pt-BR" dirty="0" smtClean="0"/>
              <a:t>Teoria da equidade: Indivíduos comparam esforços realizados e as recompensas obtidas de seu trabalho com aqueles de outros funcionários e respondem de maneira a eliminar quaisquer injustiças percebidas</a:t>
            </a:r>
          </a:p>
          <a:p>
            <a:pPr marL="186262" indent="0">
              <a:buNone/>
            </a:pPr>
            <a:r>
              <a:rPr lang="pt-BR" dirty="0" smtClean="0"/>
              <a:t>Depende do ponto de referencia:</a:t>
            </a:r>
          </a:p>
          <a:p>
            <a:r>
              <a:rPr lang="pt-BR" dirty="0" smtClean="0"/>
              <a:t>Próprio interno: As experiências do funcionário em outra posição dentro da mesma  organização</a:t>
            </a:r>
          </a:p>
          <a:p>
            <a:r>
              <a:rPr lang="pt-BR" dirty="0" smtClean="0"/>
              <a:t>Próprio externo: As experiências do funcionário em uma situação fora da organização</a:t>
            </a:r>
          </a:p>
          <a:p>
            <a:r>
              <a:rPr lang="pt-BR" dirty="0" smtClean="0"/>
              <a:t>Outro interno: Outra pessoa da mesma organização</a:t>
            </a:r>
          </a:p>
          <a:p>
            <a:r>
              <a:rPr lang="pt-BR" dirty="0" smtClean="0"/>
              <a:t>Outro Externo: Outra pessoa de fora da organização</a:t>
            </a:r>
            <a:endParaRPr lang="pt-BR" dirty="0"/>
          </a:p>
        </p:txBody>
      </p:sp>
      <p:sp>
        <p:nvSpPr>
          <p:cNvPr id="9" name="Título 8"/>
          <p:cNvSpPr>
            <a:spLocks noGrp="1"/>
          </p:cNvSpPr>
          <p:nvPr>
            <p:ph type="title"/>
          </p:nvPr>
        </p:nvSpPr>
        <p:spPr/>
        <p:txBody>
          <a:bodyPr>
            <a:normAutofit fontScale="90000"/>
          </a:bodyPr>
          <a:lstStyle/>
          <a:p>
            <a:r>
              <a:rPr lang="pt-BR" dirty="0" smtClean="0"/>
              <a:t>Teoria da equidade/justiça organizacional</a:t>
            </a:r>
            <a:endParaRPr lang="pt-BR" dirty="0"/>
          </a:p>
        </p:txBody>
      </p:sp>
    </p:spTree>
    <p:extLst>
      <p:ext uri="{BB962C8B-B14F-4D97-AF65-F5344CB8AC3E}">
        <p14:creationId xmlns:p14="http://schemas.microsoft.com/office/powerpoint/2010/main" val="225634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Meet Our Professors by Slidesgo">
  <a:themeElements>
    <a:clrScheme name="Simple Light">
      <a:dk1>
        <a:srgbClr val="313131"/>
      </a:dk1>
      <a:lt1>
        <a:srgbClr val="666666"/>
      </a:lt1>
      <a:dk2>
        <a:srgbClr val="FFFFFF"/>
      </a:dk2>
      <a:lt2>
        <a:srgbClr val="1F1F1F"/>
      </a:lt2>
      <a:accent1>
        <a:srgbClr val="FF6161"/>
      </a:accent1>
      <a:accent2>
        <a:srgbClr val="FCDCC6"/>
      </a:accent2>
      <a:accent3>
        <a:srgbClr val="FA9B6B"/>
      </a:accent3>
      <a:accent4>
        <a:srgbClr val="8DD5CC"/>
      </a:accent4>
      <a:accent5>
        <a:srgbClr val="2C7EC2"/>
      </a:accent5>
      <a:accent6>
        <a:srgbClr val="ACEAF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Meet Our Professors Orange variant _ by Slidesgo</Template>
  <TotalTime>2290</TotalTime>
  <Words>8336</Words>
  <Application>Microsoft Office PowerPoint</Application>
  <PresentationFormat>Widescreen</PresentationFormat>
  <Paragraphs>1036</Paragraphs>
  <Slides>198</Slides>
  <Notes>6</Notes>
  <HiddenSlides>1</HiddenSlides>
  <MMClips>3</MMClips>
  <ScaleCrop>false</ScaleCrop>
  <HeadingPairs>
    <vt:vector size="6" baseType="variant">
      <vt:variant>
        <vt:lpstr>Fontes usadas</vt:lpstr>
      </vt:variant>
      <vt:variant>
        <vt:i4>12</vt:i4>
      </vt:variant>
      <vt:variant>
        <vt:lpstr>Tema</vt:lpstr>
      </vt:variant>
      <vt:variant>
        <vt:i4>2</vt:i4>
      </vt:variant>
      <vt:variant>
        <vt:lpstr>Títulos de slides</vt:lpstr>
      </vt:variant>
      <vt:variant>
        <vt:i4>198</vt:i4>
      </vt:variant>
    </vt:vector>
  </HeadingPairs>
  <TitlesOfParts>
    <vt:vector size="212" baseType="lpstr">
      <vt:lpstr>Arial</vt:lpstr>
      <vt:lpstr>Blackadder ITC</vt:lpstr>
      <vt:lpstr>Calibri</vt:lpstr>
      <vt:lpstr>Fira Sans Extra Condensed Medium</vt:lpstr>
      <vt:lpstr>Gaegu</vt:lpstr>
      <vt:lpstr>Nunito Light</vt:lpstr>
      <vt:lpstr>Permanent Marker</vt:lpstr>
      <vt:lpstr>Proxima Nova</vt:lpstr>
      <vt:lpstr>Proxima Nova Semibold</vt:lpstr>
      <vt:lpstr>Questrial</vt:lpstr>
      <vt:lpstr>Sarala</vt:lpstr>
      <vt:lpstr>Tahoma</vt:lpstr>
      <vt:lpstr>Meet Our Professors by Slidesgo</vt:lpstr>
      <vt:lpstr>Slidesgo Final Pages</vt:lpstr>
      <vt:lpstr>Comportamento Organizacional</vt:lpstr>
      <vt:lpstr>Referencias</vt:lpstr>
      <vt:lpstr>Agenda</vt:lpstr>
      <vt:lpstr>Capítulo 1: O que é Comportamento organizacional? </vt:lpstr>
      <vt:lpstr>O que fazem os administradores?</vt:lpstr>
      <vt:lpstr>Papeis dos administradores?</vt:lpstr>
      <vt:lpstr>Comportamento organizacional</vt:lpstr>
      <vt:lpstr>Disciplinas que contribuem para o estudo do comportamento organizacional</vt:lpstr>
      <vt:lpstr>Apresentação do PowerPoint</vt:lpstr>
      <vt:lpstr>Desafios e oportunidades no campo do comportamento organizacional</vt:lpstr>
      <vt:lpstr>Possíveis objetivos</vt:lpstr>
      <vt:lpstr>Possíveis objetivos</vt:lpstr>
      <vt:lpstr>Modelo básico de comportamento organizacional</vt:lpstr>
      <vt:lpstr>Capítulo 2: Diversidade nas organizações</vt:lpstr>
      <vt:lpstr>Conceituando diversidade</vt:lpstr>
      <vt:lpstr>Discriminação</vt:lpstr>
      <vt:lpstr>Apresentação do PowerPoint</vt:lpstr>
      <vt:lpstr>Características biográficas</vt:lpstr>
      <vt:lpstr>Habilidade</vt:lpstr>
      <vt:lpstr>Habilidades Físicas</vt:lpstr>
      <vt:lpstr>Apresentação do PowerPoint</vt:lpstr>
      <vt:lpstr>Apresentação do PowerPoint</vt:lpstr>
      <vt:lpstr>O papel das deficiências</vt:lpstr>
      <vt:lpstr>Gestão da diversidade</vt:lpstr>
      <vt:lpstr>Atraindo, selecionando, desenvolvendo e retendo funcionários diversificados</vt:lpstr>
      <vt:lpstr>O caso da Magazine Luiza – Trainee para negros</vt:lpstr>
      <vt:lpstr>Capítulo 3: Atitudes e Satisfação no trabalho</vt:lpstr>
      <vt:lpstr>Atitudes</vt:lpstr>
      <vt:lpstr>Comportamental</vt:lpstr>
      <vt:lpstr>Apresentação do PowerPoint</vt:lpstr>
      <vt:lpstr>Apresentação do PowerPoint</vt:lpstr>
      <vt:lpstr>Comprometimento normativo</vt:lpstr>
      <vt:lpstr>Satisfação no trabalho</vt:lpstr>
      <vt:lpstr>Satisfação no trabalho</vt:lpstr>
      <vt:lpstr>Remuneração</vt:lpstr>
      <vt:lpstr>Apresentação do PowerPoint</vt:lpstr>
      <vt:lpstr>Desempenho</vt:lpstr>
      <vt:lpstr>Capítulo 4: Emoções e Sentimentos</vt:lpstr>
      <vt:lpstr>O mito da racionalidade</vt:lpstr>
      <vt:lpstr>Sentimentos</vt:lpstr>
      <vt:lpstr>Apresentação do PowerPoint</vt:lpstr>
      <vt:lpstr>As emoções básicas</vt:lpstr>
      <vt:lpstr>Os sentimentos básicos</vt:lpstr>
      <vt:lpstr>Apresentação do PowerPoint</vt:lpstr>
      <vt:lpstr>Compensação da positividade</vt:lpstr>
      <vt:lpstr>A função das emoções:  O curioso caso Phineas Gage</vt:lpstr>
      <vt:lpstr>Fontes das emoções e estado de animo</vt:lpstr>
      <vt:lpstr>Esforço emocional</vt:lpstr>
      <vt:lpstr>Apresentação do PowerPoint</vt:lpstr>
      <vt:lpstr>Apresentação do PowerPoint</vt:lpstr>
      <vt:lpstr>Inteligência emocional (IE)</vt:lpstr>
      <vt:lpstr>Aplicação das emoções em comportamento organizacional</vt:lpstr>
      <vt:lpstr>A gestão dos sentimentos e emoções</vt:lpstr>
      <vt:lpstr>Para buscar conhecimento:</vt:lpstr>
      <vt:lpstr>Capítulo 5: Personalidade e Valores</vt:lpstr>
      <vt:lpstr>O que é personalidade?</vt:lpstr>
      <vt:lpstr>Os determinantes da personalidade</vt:lpstr>
      <vt:lpstr>O indicador de tipos de personalidade Myers-Briggs</vt:lpstr>
      <vt:lpstr>Apresentação do PowerPoint</vt:lpstr>
      <vt:lpstr>O Modelo big five de personalidades</vt:lpstr>
      <vt:lpstr>Como essas características preveem comportamentos?</vt:lpstr>
      <vt:lpstr>Autoavaliação básica</vt:lpstr>
      <vt:lpstr>A tríade Sombria</vt:lpstr>
      <vt:lpstr>Convicções básicas de que um modo específico de conduta ou uma condição de existência é individual ou socialmente preferível ao modo oposto</vt:lpstr>
      <vt:lpstr>Sistema de valores: Hierarquia baseada na importância relativa que uma pessoa atribui aos valores individuais</vt:lpstr>
      <vt:lpstr>Apresentação do PowerPoint</vt:lpstr>
      <vt:lpstr>Valores Geracionais</vt:lpstr>
      <vt:lpstr>Valores geracionais</vt:lpstr>
      <vt:lpstr>Adequando personalidade e os valores de um individuo ao local de trabalho</vt:lpstr>
      <vt:lpstr>Apresentação do PowerPoint</vt:lpstr>
      <vt:lpstr>Distância do poder</vt:lpstr>
      <vt:lpstr>Capítulo 6: Percepção e tomada de decisão individual</vt:lpstr>
      <vt:lpstr>Processo pelo qual os indivíduos organizam e interpretam suas impressões sensoriais com a finalidade de dar sentido ao seu meio.</vt:lpstr>
      <vt:lpstr>Apresentação do PowerPoint</vt:lpstr>
      <vt:lpstr>Teoria da atribuição</vt:lpstr>
      <vt:lpstr>Apresentação do PowerPoint</vt:lpstr>
      <vt:lpstr>Percepção seletiva</vt:lpstr>
      <vt:lpstr>Apresentação do PowerPoint</vt:lpstr>
      <vt:lpstr>Aplicações nas organizações</vt:lpstr>
      <vt:lpstr>A percepção e a tomada de decisão</vt:lpstr>
      <vt:lpstr>Modelos de tomada de decisão</vt:lpstr>
      <vt:lpstr>Excesso de confiança</vt:lpstr>
      <vt:lpstr>Influências na tomada de decisões: Diferenças individuais e restrições organizacionais</vt:lpstr>
      <vt:lpstr>A ética no processo decisório</vt:lpstr>
      <vt:lpstr>A criatividade na tomada de decisão</vt:lpstr>
      <vt:lpstr>Capítulo 7: Conceitos básicos de motivação</vt:lpstr>
      <vt:lpstr>Processo responsável pela intensidade, direção e persistência dos esforços de uma pessoa para o alcance de determinada meta</vt:lpstr>
      <vt:lpstr>Teorias Clássicas de motivação</vt:lpstr>
      <vt:lpstr>Teoria da hierarquia das necessidades (Maslow) </vt:lpstr>
      <vt:lpstr>Teoria X e Teoria Y (McGregor)</vt:lpstr>
      <vt:lpstr>Teoria dos dois fatores (Herzberg)</vt:lpstr>
      <vt:lpstr>Teoria da hierarquia das necessidades (McClelland) </vt:lpstr>
      <vt:lpstr>Apresentação do PowerPoint</vt:lpstr>
      <vt:lpstr>Teoria da Avaliação cognitiva</vt:lpstr>
      <vt:lpstr>Teoria do estabelecimento de objetivos </vt:lpstr>
      <vt:lpstr>Teoria da auto eficácia</vt:lpstr>
      <vt:lpstr>Você sabia: síndrome do impostor e efeito Dunning-Kruger</vt:lpstr>
      <vt:lpstr>Teoria do Reforço</vt:lpstr>
      <vt:lpstr>Teoria da equidade/justiça organizacional</vt:lpstr>
      <vt:lpstr>Modelo da Justiça Organizacional</vt:lpstr>
      <vt:lpstr>Teoria da expectativa</vt:lpstr>
      <vt:lpstr>Integração das teorias contemporâneas sobre motivação</vt:lpstr>
      <vt:lpstr>Capítulo 8: Motivação: do conceito às aplicações</vt:lpstr>
      <vt:lpstr>Forma como os elementos de um trabalho estão organizados. Pode aumentar ou diminuir o esforço.</vt:lpstr>
      <vt:lpstr>Variedade de habilidades</vt:lpstr>
      <vt:lpstr>O modelo de características de trabalho (Hackman e Oldham)</vt:lpstr>
      <vt:lpstr>Rodízio de tarefas</vt:lpstr>
      <vt:lpstr>Envolvimento dos funcionários</vt:lpstr>
      <vt:lpstr>Apresentação do PowerPoint</vt:lpstr>
      <vt:lpstr>Capítulo 9: Fundamentos do comportamento em grupo</vt:lpstr>
      <vt:lpstr>Grupo informal</vt:lpstr>
      <vt:lpstr>Por que as pessoas formam grupos?</vt:lpstr>
      <vt:lpstr>Estágios de desenvolvimento de grupos</vt:lpstr>
      <vt:lpstr>Apresentação do PowerPoint</vt:lpstr>
      <vt:lpstr>Estrutura dos grupos: Papéis</vt:lpstr>
      <vt:lpstr>Estrutura dos grupos: Normas</vt:lpstr>
      <vt:lpstr>Apresentação do PowerPoint</vt:lpstr>
      <vt:lpstr>Estrutura dos grupos: Status</vt:lpstr>
      <vt:lpstr>Estrutura dos grupos: Tamanho</vt:lpstr>
      <vt:lpstr>Forma como os elementos de um trabalho estão organizados. Pode aumentar ou diminuir o esforço.</vt:lpstr>
      <vt:lpstr>Apresentação do PowerPoint</vt:lpstr>
      <vt:lpstr>Tomada de decisão em grupos</vt:lpstr>
      <vt:lpstr>Pensamento de grupo</vt:lpstr>
      <vt:lpstr>Métodos de tomada de decisão em grupo</vt:lpstr>
      <vt:lpstr>Grupo de interação</vt:lpstr>
      <vt:lpstr>Capítulo 10: Compreendendo as equipes de trabalho</vt:lpstr>
      <vt:lpstr>Grupos VS Equipes</vt:lpstr>
      <vt:lpstr>Equipes de resolução de problemas</vt:lpstr>
      <vt:lpstr>Apresentação do PowerPoint</vt:lpstr>
      <vt:lpstr>Papéis básicos dentro dos grupos</vt:lpstr>
      <vt:lpstr>Transformando indivíduos em membros de equipe</vt:lpstr>
      <vt:lpstr>Todo o trabalho deve ser realizado em equipe?</vt:lpstr>
      <vt:lpstr>Capítulo 11: Comunicação</vt:lpstr>
      <vt:lpstr>Comunicação</vt:lpstr>
      <vt:lpstr>Controle</vt:lpstr>
      <vt:lpstr>Processo de comunicação</vt:lpstr>
      <vt:lpstr>Direção da comunicação</vt:lpstr>
      <vt:lpstr>Comunicação oral</vt:lpstr>
      <vt:lpstr>Comunicação organizacional</vt:lpstr>
      <vt:lpstr>Comunicação nas organizações</vt:lpstr>
      <vt:lpstr>O canal de comunicação</vt:lpstr>
      <vt:lpstr>Filtragem</vt:lpstr>
      <vt:lpstr>Implicações globais</vt:lpstr>
      <vt:lpstr>Capítulo 12: Liderança</vt:lpstr>
      <vt:lpstr>Liderança</vt:lpstr>
      <vt:lpstr>Teoria dos traços de liderança</vt:lpstr>
      <vt:lpstr>Estrutura de iniciação</vt:lpstr>
      <vt:lpstr>Teorias Contingenciais</vt:lpstr>
      <vt:lpstr>Descobertas do modelo de Fiedler</vt:lpstr>
      <vt:lpstr>Outras teorias contingenciais</vt:lpstr>
      <vt:lpstr>Teoria da troca entre líder e liderado (LMX)</vt:lpstr>
      <vt:lpstr>Liderança carismática</vt:lpstr>
      <vt:lpstr>Liderança transformacional</vt:lpstr>
      <vt:lpstr>Líder autêntico</vt:lpstr>
      <vt:lpstr>Mapa das teorias sobre liderança</vt:lpstr>
      <vt:lpstr>Capítulo 13: Poder e política</vt:lpstr>
      <vt:lpstr>Capacidade que A tem de influenciar o comportamento de B, de maneira que B aja de acordo com a vontade de A</vt:lpstr>
      <vt:lpstr>Relacionamento entre B e A quando A possui algo que B deseja</vt:lpstr>
      <vt:lpstr>Poder e Liderança</vt:lpstr>
      <vt:lpstr>Poder de recompensa</vt:lpstr>
      <vt:lpstr>Poder de referência</vt:lpstr>
      <vt:lpstr>Dependência:</vt:lpstr>
      <vt:lpstr>Assédio Moral</vt:lpstr>
      <vt:lpstr>Política organizacional</vt:lpstr>
      <vt:lpstr>A política nos olhos de quem a vê</vt:lpstr>
      <vt:lpstr>Modelo ara comportamento político</vt:lpstr>
      <vt:lpstr>Consequências da percepção da política no trabalho</vt:lpstr>
      <vt:lpstr>Apresentação do PowerPoint</vt:lpstr>
      <vt:lpstr>Gerenciamento de impressão</vt:lpstr>
      <vt:lpstr>A ética e a política</vt:lpstr>
      <vt:lpstr>Capítulo 14: Conflito e Negociação</vt:lpstr>
      <vt:lpstr>Processo que tem início quando alguém percebe que outra parte afeta, ou pode afetar, negativamente alguma coisa que considera importante</vt:lpstr>
      <vt:lpstr>Visão tradicional de conflito</vt:lpstr>
      <vt:lpstr>Tipos de conflitos</vt:lpstr>
      <vt:lpstr>O processo do conflito</vt:lpstr>
      <vt:lpstr>Estratégias para conflitos</vt:lpstr>
      <vt:lpstr>Continuum de intensidade dos conflitos</vt:lpstr>
      <vt:lpstr>Técnica de administração de conflitos</vt:lpstr>
      <vt:lpstr>Processo pelo qual duas ou mais partes interdependentes, com algum conflito aparente, decidem como alocar recursos escassos</vt:lpstr>
      <vt:lpstr>Tipos de negociação</vt:lpstr>
      <vt:lpstr>O processo de negociação</vt:lpstr>
      <vt:lpstr>Negociações com uma terceira parte</vt:lpstr>
      <vt:lpstr>Capítulo 16: Cultura organizacional</vt:lpstr>
      <vt:lpstr>Sistema de valores compartilhados pelos membros de uma organização que a diferencia de outras</vt:lpstr>
      <vt:lpstr>Inovação</vt:lpstr>
      <vt:lpstr>Subculturas</vt:lpstr>
      <vt:lpstr>Cultura Forte</vt:lpstr>
      <vt:lpstr>Percepções compartilhadas que os membros da organização possuem sobre ela e sobre o ambiente de trabalho</vt:lpstr>
      <vt:lpstr>A cultura como um passivo</vt:lpstr>
      <vt:lpstr>O processo da cultura organizacional</vt:lpstr>
      <vt:lpstr>Pré-chegada</vt:lpstr>
      <vt:lpstr>Como se formam as culturas organizacionais</vt:lpstr>
      <vt:lpstr>Histórias</vt:lpstr>
      <vt:lpstr>Criando uma cultura organizacional ética</vt:lpstr>
      <vt:lpstr>Criando uma cultura organizacional Positiva</vt:lpstr>
      <vt:lpstr>Cultura Organizacional e espiritualidade</vt:lpstr>
      <vt:lpstr>Impacto da cultura organizacional no desempenho e satisfação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Comportamento Organizacional</dc:title>
  <dc:creator>Caio</dc:creator>
  <cp:lastModifiedBy>User</cp:lastModifiedBy>
  <cp:revision>171</cp:revision>
  <dcterms:created xsi:type="dcterms:W3CDTF">2023-08-09T19:49:47Z</dcterms:created>
  <dcterms:modified xsi:type="dcterms:W3CDTF">2024-05-10T19:36:18Z</dcterms:modified>
</cp:coreProperties>
</file>