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20" r:id="rId3"/>
  </p:sldMasterIdLst>
  <p:notesMasterIdLst>
    <p:notesMasterId r:id="rId83"/>
  </p:notesMasterIdLst>
  <p:sldIdLst>
    <p:sldId id="257" r:id="rId4"/>
    <p:sldId id="263" r:id="rId5"/>
    <p:sldId id="268" r:id="rId6"/>
    <p:sldId id="321" r:id="rId7"/>
    <p:sldId id="266" r:id="rId8"/>
    <p:sldId id="280" r:id="rId9"/>
    <p:sldId id="281" r:id="rId10"/>
    <p:sldId id="282" r:id="rId11"/>
    <p:sldId id="283" r:id="rId12"/>
    <p:sldId id="284" r:id="rId13"/>
    <p:sldId id="286" r:id="rId14"/>
    <p:sldId id="288" r:id="rId15"/>
    <p:sldId id="290" r:id="rId16"/>
    <p:sldId id="291" r:id="rId17"/>
    <p:sldId id="292" r:id="rId18"/>
    <p:sldId id="293" r:id="rId19"/>
    <p:sldId id="294" r:id="rId20"/>
    <p:sldId id="295" r:id="rId21"/>
    <p:sldId id="296" r:id="rId22"/>
    <p:sldId id="297" r:id="rId23"/>
    <p:sldId id="298" r:id="rId24"/>
    <p:sldId id="299" r:id="rId25"/>
    <p:sldId id="300" r:id="rId26"/>
    <p:sldId id="309" r:id="rId27"/>
    <p:sldId id="316" r:id="rId28"/>
    <p:sldId id="301" r:id="rId29"/>
    <p:sldId id="302" r:id="rId30"/>
    <p:sldId id="303" r:id="rId31"/>
    <p:sldId id="304" r:id="rId32"/>
    <p:sldId id="305" r:id="rId33"/>
    <p:sldId id="315" r:id="rId34"/>
    <p:sldId id="310" r:id="rId35"/>
    <p:sldId id="306" r:id="rId36"/>
    <p:sldId id="307" r:id="rId37"/>
    <p:sldId id="314" r:id="rId38"/>
    <p:sldId id="312" r:id="rId39"/>
    <p:sldId id="324" r:id="rId40"/>
    <p:sldId id="264" r:id="rId41"/>
    <p:sldId id="269" r:id="rId42"/>
    <p:sldId id="270" r:id="rId43"/>
    <p:sldId id="325" r:id="rId44"/>
    <p:sldId id="271" r:id="rId45"/>
    <p:sldId id="272" r:id="rId46"/>
    <p:sldId id="273" r:id="rId47"/>
    <p:sldId id="326" r:id="rId48"/>
    <p:sldId id="327" r:id="rId49"/>
    <p:sldId id="328" r:id="rId50"/>
    <p:sldId id="278" r:id="rId51"/>
    <p:sldId id="330" r:id="rId52"/>
    <p:sldId id="289" r:id="rId53"/>
    <p:sldId id="331" r:id="rId54"/>
    <p:sldId id="332" r:id="rId55"/>
    <p:sldId id="333" r:id="rId56"/>
    <p:sldId id="313" r:id="rId57"/>
    <p:sldId id="354" r:id="rId58"/>
    <p:sldId id="355" r:id="rId59"/>
    <p:sldId id="356" r:id="rId60"/>
    <p:sldId id="334" r:id="rId61"/>
    <p:sldId id="344" r:id="rId62"/>
    <p:sldId id="345" r:id="rId63"/>
    <p:sldId id="346" r:id="rId64"/>
    <p:sldId id="347" r:id="rId65"/>
    <p:sldId id="348" r:id="rId66"/>
    <p:sldId id="349" r:id="rId67"/>
    <p:sldId id="351" r:id="rId68"/>
    <p:sldId id="352" r:id="rId69"/>
    <p:sldId id="357" r:id="rId70"/>
    <p:sldId id="358" r:id="rId71"/>
    <p:sldId id="361" r:id="rId72"/>
    <p:sldId id="362" r:id="rId73"/>
    <p:sldId id="363" r:id="rId74"/>
    <p:sldId id="359" r:id="rId75"/>
    <p:sldId id="360" r:id="rId76"/>
    <p:sldId id="322" r:id="rId77"/>
    <p:sldId id="267" r:id="rId78"/>
    <p:sldId id="275" r:id="rId79"/>
    <p:sldId id="323" r:id="rId80"/>
    <p:sldId id="276" r:id="rId81"/>
    <p:sldId id="27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7085" autoAdjust="0"/>
  </p:normalViewPr>
  <p:slideViewPr>
    <p:cSldViewPr>
      <p:cViewPr varScale="1">
        <p:scale>
          <a:sx n="63" d="100"/>
          <a:sy n="63" d="100"/>
        </p:scale>
        <p:origin x="159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74505152944939"/>
          <c:y val="0"/>
          <c:w val="0.55832693003181155"/>
          <c:h val="1"/>
        </c:manualLayout>
      </c:layout>
      <c:pieChart>
        <c:varyColors val="1"/>
        <c:ser>
          <c:idx val="0"/>
          <c:order val="0"/>
          <c:tx>
            <c:strRef>
              <c:f>Plan1!$B$1</c:f>
              <c:strCache>
                <c:ptCount val="1"/>
                <c:pt idx="0">
                  <c:v>GE</c:v>
                </c:pt>
              </c:strCache>
            </c:strRef>
          </c:tx>
          <c:explosion val="14"/>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ADEB-4566-95E4-0FCB456AECB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ADEB-4566-95E4-0FCB456AECB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ADEB-4566-95E4-0FCB456AECB9}"/>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ADEB-4566-95E4-0FCB456AECB9}"/>
              </c:ext>
            </c:extLst>
          </c:dPt>
          <c:dLbls>
            <c:dLbl>
              <c:idx val="0"/>
              <c:layout>
                <c:manualLayout>
                  <c:x val="-9.9330215877927008E-2"/>
                  <c:y val="0.13085430282723831"/>
                </c:manualLayout>
              </c:layout>
              <c:tx>
                <c:rich>
                  <a:bodyPr/>
                  <a:lstStyle/>
                  <a:p>
                    <a:r>
                      <a:rPr lang="en-US" sz="2400" dirty="0">
                        <a:solidFill>
                          <a:schemeClr val="tx1"/>
                        </a:solidFill>
                        <a:latin typeface="Arial" panose="020B0604020202020204" pitchFamily="34" charset="0"/>
                        <a:cs typeface="Arial" panose="020B0604020202020204" pitchFamily="34" charset="0"/>
                      </a:rPr>
                      <a:t>AF
15-30%</a:t>
                    </a:r>
                  </a:p>
                </c:rich>
              </c:tx>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EB-4566-95E4-0FCB456AECB9}"/>
                </c:ext>
              </c:extLst>
            </c:dLbl>
            <c:dLbl>
              <c:idx val="1"/>
              <c:layout>
                <c:manualLayout>
                  <c:x val="-0.15121950967293604"/>
                  <c:y val="4.5432964359519053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r>
                      <a:rPr lang="en-US" sz="2400" dirty="0">
                        <a:solidFill>
                          <a:schemeClr val="tx1"/>
                        </a:solidFill>
                        <a:latin typeface="Arial" panose="020B0604020202020204" pitchFamily="34" charset="0"/>
                        <a:cs typeface="Arial" panose="020B0604020202020204" pitchFamily="34" charset="0"/>
                      </a:rPr>
                      <a:t>ETA
5-15%</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2"/>
                      </a:solidFill>
                      <a:latin typeface="+mn-lt"/>
                      <a:ea typeface="+mn-ea"/>
                      <a:cs typeface="+mn-cs"/>
                    </a:defRPr>
                  </a:pPr>
                  <a:endParaRPr lang="pt-BR"/>
                </a:p>
              </c:txPr>
              <c:dLblPos val="bestFit"/>
              <c:showLegendKey val="0"/>
              <c:showVal val="0"/>
              <c:showCatName val="0"/>
              <c:showSerName val="0"/>
              <c:showPercent val="0"/>
              <c:showBubbleSize val="0"/>
              <c:extLst>
                <c:ext xmlns:c15="http://schemas.microsoft.com/office/drawing/2012/chart" uri="{CE6537A1-D6FC-4f65-9D91-7224C49458BB}">
                  <c15:layout>
                    <c:manualLayout>
                      <c:w val="0.151512779361094"/>
                      <c:h val="0.13426001297163306"/>
                    </c:manualLayout>
                  </c15:layout>
                </c:ext>
                <c:ext xmlns:c16="http://schemas.microsoft.com/office/drawing/2014/chart" uri="{C3380CC4-5D6E-409C-BE32-E72D297353CC}">
                  <c16:uniqueId val="{00000003-ADEB-4566-95E4-0FCB456AECB9}"/>
                </c:ext>
              </c:extLst>
            </c:dLbl>
            <c:dLbl>
              <c:idx val="2"/>
              <c:layout>
                <c:manualLayout>
                  <c:x val="0.27736917103758962"/>
                  <c:y val="-0.13355891890449659"/>
                </c:manualLayout>
              </c:layout>
              <c:tx>
                <c:rich>
                  <a:bodyPr/>
                  <a:lstStyle/>
                  <a:p>
                    <a:r>
                      <a:rPr lang="en-US" sz="2400" dirty="0">
                        <a:solidFill>
                          <a:schemeClr val="tx1"/>
                        </a:solidFill>
                        <a:latin typeface="Arial" panose="020B0604020202020204" pitchFamily="34" charset="0"/>
                        <a:cs typeface="Arial" panose="020B0604020202020204" pitchFamily="34" charset="0"/>
                      </a:rPr>
                      <a:t>TMR 60-70%</a:t>
                    </a:r>
                  </a:p>
                </c:rich>
              </c:tx>
              <c:dLblPos val="bestFit"/>
              <c:showLegendKey val="0"/>
              <c:showVal val="0"/>
              <c:showCatName val="0"/>
              <c:showSerName val="0"/>
              <c:showPercent val="0"/>
              <c:showBubbleSize val="0"/>
              <c:extLst>
                <c:ext xmlns:c15="http://schemas.microsoft.com/office/drawing/2012/chart" uri="{CE6537A1-D6FC-4f65-9D91-7224C49458BB}">
                  <c15:layout>
                    <c:manualLayout>
                      <c:w val="0.24774561584981977"/>
                      <c:h val="0.14084258211940534"/>
                    </c:manualLayout>
                  </c15:layout>
                </c:ext>
                <c:ext xmlns:c16="http://schemas.microsoft.com/office/drawing/2014/chart" uri="{C3380CC4-5D6E-409C-BE32-E72D297353CC}">
                  <c16:uniqueId val="{00000005-ADEB-4566-95E4-0FCB456AEC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pt-BR"/>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Plan1!$A$2:$A$5</c:f>
              <c:strCache>
                <c:ptCount val="3"/>
                <c:pt idx="0">
                  <c:v>AF</c:v>
                </c:pt>
                <c:pt idx="1">
                  <c:v>ETA</c:v>
                </c:pt>
                <c:pt idx="2">
                  <c:v>TMR</c:v>
                </c:pt>
              </c:strCache>
            </c:strRef>
          </c:cat>
          <c:val>
            <c:numRef>
              <c:f>Plan1!$B$2:$B$5</c:f>
              <c:numCache>
                <c:formatCode>General</c:formatCode>
                <c:ptCount val="4"/>
                <c:pt idx="0">
                  <c:v>15</c:v>
                </c:pt>
                <c:pt idx="1">
                  <c:v>20</c:v>
                </c:pt>
                <c:pt idx="2">
                  <c:v>75</c:v>
                </c:pt>
              </c:numCache>
            </c:numRef>
          </c:val>
          <c:extLst>
            <c:ext xmlns:c16="http://schemas.microsoft.com/office/drawing/2014/chart" uri="{C3380CC4-5D6E-409C-BE32-E72D297353CC}">
              <c16:uniqueId val="{00000008-ADEB-4566-95E4-0FCB456AECB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52EC27-357F-4D95-B5C9-7BE7AF141EA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pt-BR"/>
        </a:p>
      </dgm:t>
    </dgm:pt>
    <dgm:pt modelId="{2CCDA2D6-5B6D-4B4B-8C22-41287F81D9C5}">
      <dgm:prSet custT="1"/>
      <dgm:spPr>
        <a:solidFill>
          <a:schemeClr val="accent4"/>
        </a:solidFill>
      </dgm:spPr>
      <dgm:t>
        <a:bodyPr/>
        <a:lstStyle/>
        <a:p>
          <a:pPr rtl="0"/>
          <a:r>
            <a:rPr lang="pt-BR" sz="2800" dirty="0">
              <a:solidFill>
                <a:schemeClr val="tx1"/>
              </a:solidFill>
              <a:latin typeface="Arial" panose="020B0604020202020204" pitchFamily="34" charset="0"/>
              <a:cs typeface="Arial" panose="020B0604020202020204" pitchFamily="34" charset="0"/>
            </a:rPr>
            <a:t>1. MÉTODOS </a:t>
          </a:r>
        </a:p>
      </dgm:t>
    </dgm:pt>
    <dgm:pt modelId="{A19A0777-7CBF-4D80-888B-FF390F4C8C8F}" type="parTrans" cxnId="{53FD6E62-CBAC-4BC7-88FC-DA8B9BA2CBF2}">
      <dgm:prSet/>
      <dgm:spPr/>
      <dgm:t>
        <a:bodyPr/>
        <a:lstStyle/>
        <a:p>
          <a:endParaRPr lang="pt-BR"/>
        </a:p>
      </dgm:t>
    </dgm:pt>
    <dgm:pt modelId="{80904388-B119-4794-A0C9-4CDD43B3AA24}" type="sibTrans" cxnId="{53FD6E62-CBAC-4BC7-88FC-DA8B9BA2CBF2}">
      <dgm:prSet/>
      <dgm:spPr/>
      <dgm:t>
        <a:bodyPr/>
        <a:lstStyle/>
        <a:p>
          <a:endParaRPr lang="pt-BR"/>
        </a:p>
      </dgm:t>
    </dgm:pt>
    <dgm:pt modelId="{80EEDBF6-3BF0-45E1-A94C-2CA3FD66202E}">
      <dgm:prSet custT="1"/>
      <dgm:spPr>
        <a:solidFill>
          <a:schemeClr val="accent1"/>
        </a:solidFill>
      </dgm:spPr>
      <dgm:t>
        <a:bodyPr/>
        <a:lstStyle/>
        <a:p>
          <a:pPr rtl="0"/>
          <a:r>
            <a:rPr lang="pt-BR" sz="2800" dirty="0">
              <a:solidFill>
                <a:schemeClr val="tx1"/>
              </a:solidFill>
              <a:latin typeface="Arial" panose="020B0604020202020204" pitchFamily="34" charset="0"/>
              <a:cs typeface="Arial" panose="020B0604020202020204" pitchFamily="34" charset="0"/>
            </a:rPr>
            <a:t>2. GASTO ENERGÉTICO </a:t>
          </a:r>
        </a:p>
      </dgm:t>
    </dgm:pt>
    <dgm:pt modelId="{E9F5A6DB-BE3A-4D5A-886C-D89BB86F6BBC}" type="parTrans" cxnId="{EF89464C-83C8-4A3A-A619-B71BF74CAA5F}">
      <dgm:prSet/>
      <dgm:spPr/>
      <dgm:t>
        <a:bodyPr/>
        <a:lstStyle/>
        <a:p>
          <a:endParaRPr lang="pt-BR"/>
        </a:p>
      </dgm:t>
    </dgm:pt>
    <dgm:pt modelId="{4FAFC1B6-C231-4A02-B7BD-88597459D207}" type="sibTrans" cxnId="{EF89464C-83C8-4A3A-A619-B71BF74CAA5F}">
      <dgm:prSet/>
      <dgm:spPr/>
      <dgm:t>
        <a:bodyPr/>
        <a:lstStyle/>
        <a:p>
          <a:endParaRPr lang="pt-BR"/>
        </a:p>
      </dgm:t>
    </dgm:pt>
    <dgm:pt modelId="{65BD2EA6-2A99-42F2-8A9A-305E3B9DFF56}">
      <dgm:prSet custT="1"/>
      <dgm:spPr>
        <a:solidFill>
          <a:srgbClr val="00B050"/>
        </a:solidFill>
      </dgm:spPr>
      <dgm:t>
        <a:bodyPr/>
        <a:lstStyle/>
        <a:p>
          <a:pPr rtl="0"/>
          <a:r>
            <a:rPr lang="pt-BR" sz="2800" dirty="0">
              <a:solidFill>
                <a:schemeClr val="tx1"/>
              </a:solidFill>
              <a:latin typeface="Arial" panose="020B0604020202020204" pitchFamily="34" charset="0"/>
              <a:cs typeface="Arial" panose="020B0604020202020204" pitchFamily="34" charset="0"/>
            </a:rPr>
            <a:t>3. VALIDADE </a:t>
          </a:r>
        </a:p>
      </dgm:t>
    </dgm:pt>
    <dgm:pt modelId="{7ACE0558-A31B-4712-8159-BF7472702CDB}" type="parTrans" cxnId="{4926E3CC-D79C-4311-8913-FD7ECC292B33}">
      <dgm:prSet/>
      <dgm:spPr/>
      <dgm:t>
        <a:bodyPr/>
        <a:lstStyle/>
        <a:p>
          <a:endParaRPr lang="pt-BR"/>
        </a:p>
      </dgm:t>
    </dgm:pt>
    <dgm:pt modelId="{498208C0-AEC3-426D-8D83-05DC317168A0}" type="sibTrans" cxnId="{4926E3CC-D79C-4311-8913-FD7ECC292B33}">
      <dgm:prSet/>
      <dgm:spPr/>
      <dgm:t>
        <a:bodyPr/>
        <a:lstStyle/>
        <a:p>
          <a:endParaRPr lang="pt-BR"/>
        </a:p>
      </dgm:t>
    </dgm:pt>
    <dgm:pt modelId="{D383E1C0-29AB-4580-87CF-A5898223115E}">
      <dgm:prSet custT="1"/>
      <dgm:spPr>
        <a:solidFill>
          <a:srgbClr val="FF0000"/>
        </a:solidFill>
      </dgm:spPr>
      <dgm:t>
        <a:bodyPr/>
        <a:lstStyle/>
        <a:p>
          <a:pPr rtl="0"/>
          <a:r>
            <a:rPr lang="pt-BR" sz="2800" dirty="0">
              <a:solidFill>
                <a:schemeClr val="tx1"/>
              </a:solidFill>
              <a:latin typeface="Arial" panose="020B0604020202020204" pitchFamily="34" charset="0"/>
              <a:cs typeface="Arial" panose="020B0604020202020204" pitchFamily="34" charset="0"/>
            </a:rPr>
            <a:t>4. CONSIDERAÇÕES FINAIS</a:t>
          </a:r>
        </a:p>
      </dgm:t>
    </dgm:pt>
    <dgm:pt modelId="{A5F17152-5156-4F81-B7C2-9A8F7E87723D}" type="parTrans" cxnId="{A3FADC05-7C96-46A2-B8BC-06EE9FF047F3}">
      <dgm:prSet/>
      <dgm:spPr/>
      <dgm:t>
        <a:bodyPr/>
        <a:lstStyle/>
        <a:p>
          <a:endParaRPr lang="pt-BR"/>
        </a:p>
      </dgm:t>
    </dgm:pt>
    <dgm:pt modelId="{CA12284D-03AF-4E80-9835-55E1E9EF9BAC}" type="sibTrans" cxnId="{A3FADC05-7C96-46A2-B8BC-06EE9FF047F3}">
      <dgm:prSet/>
      <dgm:spPr/>
      <dgm:t>
        <a:bodyPr/>
        <a:lstStyle/>
        <a:p>
          <a:endParaRPr lang="pt-BR"/>
        </a:p>
      </dgm:t>
    </dgm:pt>
    <dgm:pt modelId="{A54BA83E-7959-4CAF-8AF2-964E6CF540D4}" type="pres">
      <dgm:prSet presAssocID="{E552EC27-357F-4D95-B5C9-7BE7AF141EAF}" presName="linear" presStyleCnt="0">
        <dgm:presLayoutVars>
          <dgm:animLvl val="lvl"/>
          <dgm:resizeHandles val="exact"/>
        </dgm:presLayoutVars>
      </dgm:prSet>
      <dgm:spPr/>
    </dgm:pt>
    <dgm:pt modelId="{9C6C72D0-D102-46A9-8E53-2C1D525993CB}" type="pres">
      <dgm:prSet presAssocID="{2CCDA2D6-5B6D-4B4B-8C22-41287F81D9C5}" presName="parentText" presStyleLbl="node1" presStyleIdx="0" presStyleCnt="4">
        <dgm:presLayoutVars>
          <dgm:chMax val="0"/>
          <dgm:bulletEnabled val="1"/>
        </dgm:presLayoutVars>
      </dgm:prSet>
      <dgm:spPr/>
    </dgm:pt>
    <dgm:pt modelId="{9B435540-12E1-4DA7-A803-305A75AD8215}" type="pres">
      <dgm:prSet presAssocID="{80904388-B119-4794-A0C9-4CDD43B3AA24}" presName="spacer" presStyleCnt="0"/>
      <dgm:spPr/>
    </dgm:pt>
    <dgm:pt modelId="{0B1895E0-6210-4D2C-B78F-FC34B6A58D91}" type="pres">
      <dgm:prSet presAssocID="{80EEDBF6-3BF0-45E1-A94C-2CA3FD66202E}" presName="parentText" presStyleLbl="node1" presStyleIdx="1" presStyleCnt="4">
        <dgm:presLayoutVars>
          <dgm:chMax val="0"/>
          <dgm:bulletEnabled val="1"/>
        </dgm:presLayoutVars>
      </dgm:prSet>
      <dgm:spPr/>
    </dgm:pt>
    <dgm:pt modelId="{A728DC07-00B3-4297-B2C6-1C0603797270}" type="pres">
      <dgm:prSet presAssocID="{4FAFC1B6-C231-4A02-B7BD-88597459D207}" presName="spacer" presStyleCnt="0"/>
      <dgm:spPr/>
    </dgm:pt>
    <dgm:pt modelId="{7FEA9264-F8C2-41BA-95F6-BB2F7A1E0DDB}" type="pres">
      <dgm:prSet presAssocID="{65BD2EA6-2A99-42F2-8A9A-305E3B9DFF56}" presName="parentText" presStyleLbl="node1" presStyleIdx="2" presStyleCnt="4">
        <dgm:presLayoutVars>
          <dgm:chMax val="0"/>
          <dgm:bulletEnabled val="1"/>
        </dgm:presLayoutVars>
      </dgm:prSet>
      <dgm:spPr/>
    </dgm:pt>
    <dgm:pt modelId="{E6479EDE-8E96-4EF7-BAE2-7E23B9076490}" type="pres">
      <dgm:prSet presAssocID="{498208C0-AEC3-426D-8D83-05DC317168A0}" presName="spacer" presStyleCnt="0"/>
      <dgm:spPr/>
    </dgm:pt>
    <dgm:pt modelId="{819DF70D-62A9-4C26-933E-2B2260241671}" type="pres">
      <dgm:prSet presAssocID="{D383E1C0-29AB-4580-87CF-A5898223115E}" presName="parentText" presStyleLbl="node1" presStyleIdx="3" presStyleCnt="4">
        <dgm:presLayoutVars>
          <dgm:chMax val="0"/>
          <dgm:bulletEnabled val="1"/>
        </dgm:presLayoutVars>
      </dgm:prSet>
      <dgm:spPr/>
    </dgm:pt>
  </dgm:ptLst>
  <dgm:cxnLst>
    <dgm:cxn modelId="{A3FADC05-7C96-46A2-B8BC-06EE9FF047F3}" srcId="{E552EC27-357F-4D95-B5C9-7BE7AF141EAF}" destId="{D383E1C0-29AB-4580-87CF-A5898223115E}" srcOrd="3" destOrd="0" parTransId="{A5F17152-5156-4F81-B7C2-9A8F7E87723D}" sibTransId="{CA12284D-03AF-4E80-9835-55E1E9EF9BAC}"/>
    <dgm:cxn modelId="{53FD6E62-CBAC-4BC7-88FC-DA8B9BA2CBF2}" srcId="{E552EC27-357F-4D95-B5C9-7BE7AF141EAF}" destId="{2CCDA2D6-5B6D-4B4B-8C22-41287F81D9C5}" srcOrd="0" destOrd="0" parTransId="{A19A0777-7CBF-4D80-888B-FF390F4C8C8F}" sibTransId="{80904388-B119-4794-A0C9-4CDD43B3AA24}"/>
    <dgm:cxn modelId="{2EA33A63-733E-48FE-85DE-6F8B18112E4F}" type="presOf" srcId="{2CCDA2D6-5B6D-4B4B-8C22-41287F81D9C5}" destId="{9C6C72D0-D102-46A9-8E53-2C1D525993CB}" srcOrd="0" destOrd="0" presId="urn:microsoft.com/office/officeart/2005/8/layout/vList2"/>
    <dgm:cxn modelId="{EF89464C-83C8-4A3A-A619-B71BF74CAA5F}" srcId="{E552EC27-357F-4D95-B5C9-7BE7AF141EAF}" destId="{80EEDBF6-3BF0-45E1-A94C-2CA3FD66202E}" srcOrd="1" destOrd="0" parTransId="{E9F5A6DB-BE3A-4D5A-886C-D89BB86F6BBC}" sibTransId="{4FAFC1B6-C231-4A02-B7BD-88597459D207}"/>
    <dgm:cxn modelId="{BE9A0A7A-86FA-44BB-8270-08DC6C0C7241}" type="presOf" srcId="{65BD2EA6-2A99-42F2-8A9A-305E3B9DFF56}" destId="{7FEA9264-F8C2-41BA-95F6-BB2F7A1E0DDB}" srcOrd="0" destOrd="0" presId="urn:microsoft.com/office/officeart/2005/8/layout/vList2"/>
    <dgm:cxn modelId="{5D23587B-12EA-4A88-A07B-876D7E15A9B0}" type="presOf" srcId="{E552EC27-357F-4D95-B5C9-7BE7AF141EAF}" destId="{A54BA83E-7959-4CAF-8AF2-964E6CF540D4}" srcOrd="0" destOrd="0" presId="urn:microsoft.com/office/officeart/2005/8/layout/vList2"/>
    <dgm:cxn modelId="{0AB8BA9C-87D4-4F8C-B284-F8CA5918FA61}" type="presOf" srcId="{80EEDBF6-3BF0-45E1-A94C-2CA3FD66202E}" destId="{0B1895E0-6210-4D2C-B78F-FC34B6A58D91}" srcOrd="0" destOrd="0" presId="urn:microsoft.com/office/officeart/2005/8/layout/vList2"/>
    <dgm:cxn modelId="{A964EDB3-8A14-432B-AE64-20F45CCDB727}" type="presOf" srcId="{D383E1C0-29AB-4580-87CF-A5898223115E}" destId="{819DF70D-62A9-4C26-933E-2B2260241671}" srcOrd="0" destOrd="0" presId="urn:microsoft.com/office/officeart/2005/8/layout/vList2"/>
    <dgm:cxn modelId="{4926E3CC-D79C-4311-8913-FD7ECC292B33}" srcId="{E552EC27-357F-4D95-B5C9-7BE7AF141EAF}" destId="{65BD2EA6-2A99-42F2-8A9A-305E3B9DFF56}" srcOrd="2" destOrd="0" parTransId="{7ACE0558-A31B-4712-8159-BF7472702CDB}" sibTransId="{498208C0-AEC3-426D-8D83-05DC317168A0}"/>
    <dgm:cxn modelId="{062DF4A9-04B2-49A5-BDB5-EBCB1B8AA94B}" type="presParOf" srcId="{A54BA83E-7959-4CAF-8AF2-964E6CF540D4}" destId="{9C6C72D0-D102-46A9-8E53-2C1D525993CB}" srcOrd="0" destOrd="0" presId="urn:microsoft.com/office/officeart/2005/8/layout/vList2"/>
    <dgm:cxn modelId="{D1A82F21-DB42-4B32-9017-ADD212B05593}" type="presParOf" srcId="{A54BA83E-7959-4CAF-8AF2-964E6CF540D4}" destId="{9B435540-12E1-4DA7-A803-305A75AD8215}" srcOrd="1" destOrd="0" presId="urn:microsoft.com/office/officeart/2005/8/layout/vList2"/>
    <dgm:cxn modelId="{7C3F2237-E9AC-4F65-A016-1602737000F8}" type="presParOf" srcId="{A54BA83E-7959-4CAF-8AF2-964E6CF540D4}" destId="{0B1895E0-6210-4D2C-B78F-FC34B6A58D91}" srcOrd="2" destOrd="0" presId="urn:microsoft.com/office/officeart/2005/8/layout/vList2"/>
    <dgm:cxn modelId="{482D7724-4324-4D71-8E3B-E5AC3F9F826E}" type="presParOf" srcId="{A54BA83E-7959-4CAF-8AF2-964E6CF540D4}" destId="{A728DC07-00B3-4297-B2C6-1C0603797270}" srcOrd="3" destOrd="0" presId="urn:microsoft.com/office/officeart/2005/8/layout/vList2"/>
    <dgm:cxn modelId="{32D814CA-C32C-4F7D-B9FC-0A71D4600F7A}" type="presParOf" srcId="{A54BA83E-7959-4CAF-8AF2-964E6CF540D4}" destId="{7FEA9264-F8C2-41BA-95F6-BB2F7A1E0DDB}" srcOrd="4" destOrd="0" presId="urn:microsoft.com/office/officeart/2005/8/layout/vList2"/>
    <dgm:cxn modelId="{8D718154-9BF9-487B-8756-7500BDF0A86F}" type="presParOf" srcId="{A54BA83E-7959-4CAF-8AF2-964E6CF540D4}" destId="{E6479EDE-8E96-4EF7-BAE2-7E23B9076490}" srcOrd="5" destOrd="0" presId="urn:microsoft.com/office/officeart/2005/8/layout/vList2"/>
    <dgm:cxn modelId="{9B32DBA4-2398-4D50-ABB7-89CF3A3F27D0}" type="presParOf" srcId="{A54BA83E-7959-4CAF-8AF2-964E6CF540D4}" destId="{819DF70D-62A9-4C26-933E-2B226024167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604CD8-71DA-4ABE-B7B4-1E125AFDDFCB}"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pt-BR"/>
        </a:p>
      </dgm:t>
    </dgm:pt>
    <dgm:pt modelId="{B3239268-C6F4-4AFF-A803-0D243AAD36D3}">
      <dgm:prSet phldrT="[Texto]" custT="1"/>
      <dgm:spPr/>
      <dgm:t>
        <a:bodyPr/>
        <a:lstStyle/>
        <a:p>
          <a:r>
            <a:rPr lang="pt-BR" sz="2200" dirty="0">
              <a:latin typeface="Arial" panose="020B0604020202020204" pitchFamily="34" charset="0"/>
              <a:cs typeface="Arial" panose="020B0604020202020204" pitchFamily="34" charset="0"/>
            </a:rPr>
            <a:t>DIRETO</a:t>
          </a:r>
        </a:p>
      </dgm:t>
    </dgm:pt>
    <dgm:pt modelId="{9168F76F-214A-4D1B-B272-D7B5852BF77B}" type="parTrans" cxnId="{5AD05B91-4F8C-4DA3-A691-F1513EE6C3B6}">
      <dgm:prSet/>
      <dgm:spPr/>
      <dgm:t>
        <a:bodyPr/>
        <a:lstStyle/>
        <a:p>
          <a:endParaRPr lang="pt-BR" sz="2200">
            <a:latin typeface="Arial" panose="020B0604020202020204" pitchFamily="34" charset="0"/>
            <a:cs typeface="Arial" panose="020B0604020202020204" pitchFamily="34" charset="0"/>
          </a:endParaRPr>
        </a:p>
      </dgm:t>
    </dgm:pt>
    <dgm:pt modelId="{62050C5B-8C95-48F3-922F-681A9964BA6C}" type="sibTrans" cxnId="{5AD05B91-4F8C-4DA3-A691-F1513EE6C3B6}">
      <dgm:prSet/>
      <dgm:spPr/>
      <dgm:t>
        <a:bodyPr/>
        <a:lstStyle/>
        <a:p>
          <a:endParaRPr lang="pt-BR" sz="2200">
            <a:latin typeface="Arial" panose="020B0604020202020204" pitchFamily="34" charset="0"/>
            <a:cs typeface="Arial" panose="020B0604020202020204" pitchFamily="34" charset="0"/>
          </a:endParaRPr>
        </a:p>
      </dgm:t>
    </dgm:pt>
    <dgm:pt modelId="{F2F6FB89-0021-46A0-A741-E7F2C578C779}">
      <dgm:prSet phldrT="[Texto]" custT="1"/>
      <dgm:spPr/>
      <dgm:t>
        <a:bodyPr/>
        <a:lstStyle/>
        <a:p>
          <a:r>
            <a:rPr lang="pt-BR" sz="2200" dirty="0">
              <a:latin typeface="Arial" panose="020B0604020202020204" pitchFamily="34" charset="0"/>
              <a:cs typeface="Arial" panose="020B0604020202020204" pitchFamily="34" charset="0"/>
            </a:rPr>
            <a:t>Dissecação macroscópica</a:t>
          </a:r>
        </a:p>
      </dgm:t>
    </dgm:pt>
    <dgm:pt modelId="{B09AE376-217A-4729-A433-6004DE01465C}" type="parTrans" cxnId="{E47758AA-BB9E-431D-9A57-D13801A70071}">
      <dgm:prSet/>
      <dgm:spPr/>
      <dgm:t>
        <a:bodyPr/>
        <a:lstStyle/>
        <a:p>
          <a:endParaRPr lang="pt-BR" sz="2200">
            <a:latin typeface="Arial" panose="020B0604020202020204" pitchFamily="34" charset="0"/>
            <a:cs typeface="Arial" panose="020B0604020202020204" pitchFamily="34" charset="0"/>
          </a:endParaRPr>
        </a:p>
      </dgm:t>
    </dgm:pt>
    <dgm:pt modelId="{DEE2489B-60CB-4E3A-AD84-C11D3EFD2B3A}" type="sibTrans" cxnId="{E47758AA-BB9E-431D-9A57-D13801A70071}">
      <dgm:prSet/>
      <dgm:spPr/>
      <dgm:t>
        <a:bodyPr/>
        <a:lstStyle/>
        <a:p>
          <a:endParaRPr lang="pt-BR" sz="2200">
            <a:latin typeface="Arial" panose="020B0604020202020204" pitchFamily="34" charset="0"/>
            <a:cs typeface="Arial" panose="020B0604020202020204" pitchFamily="34" charset="0"/>
          </a:endParaRPr>
        </a:p>
      </dgm:t>
    </dgm:pt>
    <dgm:pt modelId="{67CCA116-3D3E-49DB-9AA3-7DC1FA193975}">
      <dgm:prSet phldrT="[Texto]" custT="1"/>
      <dgm:spPr/>
      <dgm:t>
        <a:bodyPr/>
        <a:lstStyle/>
        <a:p>
          <a:r>
            <a:rPr lang="pt-BR" sz="2200" dirty="0">
              <a:latin typeface="Arial" panose="020B0604020202020204" pitchFamily="34" charset="0"/>
              <a:cs typeface="Arial" panose="020B0604020202020204" pitchFamily="34" charset="0"/>
            </a:rPr>
            <a:t>INDIRETO</a:t>
          </a:r>
        </a:p>
      </dgm:t>
    </dgm:pt>
    <dgm:pt modelId="{5E94B289-59D3-47F0-A45F-021833C7128B}" type="parTrans" cxnId="{2C6121BD-4B4E-4DBA-B18F-8A5CF4F76560}">
      <dgm:prSet/>
      <dgm:spPr/>
      <dgm:t>
        <a:bodyPr/>
        <a:lstStyle/>
        <a:p>
          <a:endParaRPr lang="pt-BR" sz="2200">
            <a:latin typeface="Arial" panose="020B0604020202020204" pitchFamily="34" charset="0"/>
            <a:cs typeface="Arial" panose="020B0604020202020204" pitchFamily="34" charset="0"/>
          </a:endParaRPr>
        </a:p>
      </dgm:t>
    </dgm:pt>
    <dgm:pt modelId="{AEC3111C-86D8-400C-9732-E98A362BA1F1}" type="sibTrans" cxnId="{2C6121BD-4B4E-4DBA-B18F-8A5CF4F76560}">
      <dgm:prSet/>
      <dgm:spPr/>
      <dgm:t>
        <a:bodyPr/>
        <a:lstStyle/>
        <a:p>
          <a:endParaRPr lang="pt-BR" sz="2200">
            <a:latin typeface="Arial" panose="020B0604020202020204" pitchFamily="34" charset="0"/>
            <a:cs typeface="Arial" panose="020B0604020202020204" pitchFamily="34" charset="0"/>
          </a:endParaRPr>
        </a:p>
      </dgm:t>
    </dgm:pt>
    <dgm:pt modelId="{A79A471C-7979-48D8-866F-73E293F1623D}">
      <dgm:prSet phldrT="[Texto]" custT="1"/>
      <dgm:spPr/>
      <dgm:t>
        <a:bodyPr/>
        <a:lstStyle/>
        <a:p>
          <a:pPr algn="just"/>
          <a:r>
            <a:rPr lang="pt-BR" sz="2200" dirty="0">
              <a:latin typeface="Arial" panose="020B0604020202020204" pitchFamily="34" charset="0"/>
              <a:cs typeface="Arial" panose="020B0604020202020204" pitchFamily="34" charset="0"/>
            </a:rPr>
            <a:t>Pesagem hidrostática</a:t>
          </a:r>
        </a:p>
      </dgm:t>
    </dgm:pt>
    <dgm:pt modelId="{FDF46D2A-0E7E-4E10-B143-91A103439DE3}" type="parTrans" cxnId="{8BBADF98-684F-4D13-8CBF-D9F9D6524D0E}">
      <dgm:prSet/>
      <dgm:spPr/>
      <dgm:t>
        <a:bodyPr/>
        <a:lstStyle/>
        <a:p>
          <a:endParaRPr lang="pt-BR" sz="2200">
            <a:latin typeface="Arial" panose="020B0604020202020204" pitchFamily="34" charset="0"/>
            <a:cs typeface="Arial" panose="020B0604020202020204" pitchFamily="34" charset="0"/>
          </a:endParaRPr>
        </a:p>
      </dgm:t>
    </dgm:pt>
    <dgm:pt modelId="{8EF8BA66-63AF-4E09-8EC7-7DA7700F45FC}" type="sibTrans" cxnId="{8BBADF98-684F-4D13-8CBF-D9F9D6524D0E}">
      <dgm:prSet/>
      <dgm:spPr/>
      <dgm:t>
        <a:bodyPr/>
        <a:lstStyle/>
        <a:p>
          <a:endParaRPr lang="pt-BR" sz="2200">
            <a:latin typeface="Arial" panose="020B0604020202020204" pitchFamily="34" charset="0"/>
            <a:cs typeface="Arial" panose="020B0604020202020204" pitchFamily="34" charset="0"/>
          </a:endParaRPr>
        </a:p>
      </dgm:t>
    </dgm:pt>
    <dgm:pt modelId="{E8CB17D4-EDCA-4571-819A-FF24DB89CEC1}">
      <dgm:prSet phldrT="[Texto]" custT="1"/>
      <dgm:spPr/>
      <dgm:t>
        <a:bodyPr/>
        <a:lstStyle/>
        <a:p>
          <a:r>
            <a:rPr lang="pt-BR" sz="2200" dirty="0">
              <a:latin typeface="Arial" panose="020B0604020202020204" pitchFamily="34" charset="0"/>
              <a:cs typeface="Arial" panose="020B0604020202020204" pitchFamily="34" charset="0"/>
            </a:rPr>
            <a:t>DUPLAMENTE</a:t>
          </a:r>
        </a:p>
        <a:p>
          <a:r>
            <a:rPr lang="pt-BR" sz="2200" dirty="0">
              <a:latin typeface="Arial" panose="020B0604020202020204" pitchFamily="34" charset="0"/>
              <a:cs typeface="Arial" panose="020B0604020202020204" pitchFamily="34" charset="0"/>
            </a:rPr>
            <a:t>INDIRETO</a:t>
          </a:r>
        </a:p>
      </dgm:t>
    </dgm:pt>
    <dgm:pt modelId="{979249B2-F36B-42EC-B3DC-2500B09D42EA}" type="parTrans" cxnId="{910DE517-EF5E-4C4E-A10A-C3CCE5DD8F3F}">
      <dgm:prSet/>
      <dgm:spPr/>
      <dgm:t>
        <a:bodyPr/>
        <a:lstStyle/>
        <a:p>
          <a:endParaRPr lang="pt-BR" sz="2200">
            <a:latin typeface="Arial" panose="020B0604020202020204" pitchFamily="34" charset="0"/>
            <a:cs typeface="Arial" panose="020B0604020202020204" pitchFamily="34" charset="0"/>
          </a:endParaRPr>
        </a:p>
      </dgm:t>
    </dgm:pt>
    <dgm:pt modelId="{EBFC284B-E9B2-4B71-9507-6425B9DD15F5}" type="sibTrans" cxnId="{910DE517-EF5E-4C4E-A10A-C3CCE5DD8F3F}">
      <dgm:prSet/>
      <dgm:spPr/>
      <dgm:t>
        <a:bodyPr/>
        <a:lstStyle/>
        <a:p>
          <a:endParaRPr lang="pt-BR" sz="2200">
            <a:latin typeface="Arial" panose="020B0604020202020204" pitchFamily="34" charset="0"/>
            <a:cs typeface="Arial" panose="020B0604020202020204" pitchFamily="34" charset="0"/>
          </a:endParaRPr>
        </a:p>
      </dgm:t>
    </dgm:pt>
    <dgm:pt modelId="{92D30E6A-1A84-4784-BD28-882D820352B9}">
      <dgm:prSet phldrT="[Texto]" custT="1"/>
      <dgm:spPr/>
      <dgm:t>
        <a:bodyPr/>
        <a:lstStyle/>
        <a:p>
          <a:r>
            <a:rPr lang="pt-BR" sz="2200" dirty="0">
              <a:latin typeface="Arial" panose="020B0604020202020204" pitchFamily="34" charset="0"/>
              <a:cs typeface="Arial" panose="020B0604020202020204" pitchFamily="34" charset="0"/>
            </a:rPr>
            <a:t>Bioimpedância elétrica</a:t>
          </a:r>
        </a:p>
      </dgm:t>
    </dgm:pt>
    <dgm:pt modelId="{6D0498EA-C383-4B4D-ABD7-79356368CC61}" type="parTrans" cxnId="{0CA563DE-2056-49E1-A92C-19507829FE17}">
      <dgm:prSet/>
      <dgm:spPr/>
      <dgm:t>
        <a:bodyPr/>
        <a:lstStyle/>
        <a:p>
          <a:endParaRPr lang="pt-BR" sz="2200">
            <a:latin typeface="Arial" panose="020B0604020202020204" pitchFamily="34" charset="0"/>
            <a:cs typeface="Arial" panose="020B0604020202020204" pitchFamily="34" charset="0"/>
          </a:endParaRPr>
        </a:p>
      </dgm:t>
    </dgm:pt>
    <dgm:pt modelId="{2DA18373-8762-41E6-8443-37B85912D7A5}" type="sibTrans" cxnId="{0CA563DE-2056-49E1-A92C-19507829FE17}">
      <dgm:prSet/>
      <dgm:spPr/>
      <dgm:t>
        <a:bodyPr/>
        <a:lstStyle/>
        <a:p>
          <a:endParaRPr lang="pt-BR" sz="2200">
            <a:latin typeface="Arial" panose="020B0604020202020204" pitchFamily="34" charset="0"/>
            <a:cs typeface="Arial" panose="020B0604020202020204" pitchFamily="34" charset="0"/>
          </a:endParaRPr>
        </a:p>
      </dgm:t>
    </dgm:pt>
    <dgm:pt modelId="{ADDD8050-4E4E-406E-A82B-A5D116E0FE96}">
      <dgm:prSet phldrT="[Texto]" custT="1"/>
      <dgm:spPr/>
      <dgm:t>
        <a:bodyPr/>
        <a:lstStyle/>
        <a:p>
          <a:r>
            <a:rPr lang="pt-BR" sz="2200" dirty="0">
              <a:latin typeface="Arial" panose="020B0604020202020204" pitchFamily="34" charset="0"/>
              <a:cs typeface="Arial" panose="020B0604020202020204" pitchFamily="34" charset="0"/>
            </a:rPr>
            <a:t>Antropometria</a:t>
          </a:r>
        </a:p>
      </dgm:t>
    </dgm:pt>
    <dgm:pt modelId="{E1859E4E-57BF-4DA1-9D1E-7C97EC6DC744}" type="parTrans" cxnId="{841D7D31-E725-49BB-AE97-90B31FEF33F0}">
      <dgm:prSet/>
      <dgm:spPr/>
      <dgm:t>
        <a:bodyPr/>
        <a:lstStyle/>
        <a:p>
          <a:endParaRPr lang="pt-BR" sz="2200">
            <a:latin typeface="Arial" panose="020B0604020202020204" pitchFamily="34" charset="0"/>
            <a:cs typeface="Arial" panose="020B0604020202020204" pitchFamily="34" charset="0"/>
          </a:endParaRPr>
        </a:p>
      </dgm:t>
    </dgm:pt>
    <dgm:pt modelId="{495CC333-ED5B-474F-A9DE-4FB27E909E82}" type="sibTrans" cxnId="{841D7D31-E725-49BB-AE97-90B31FEF33F0}">
      <dgm:prSet/>
      <dgm:spPr/>
      <dgm:t>
        <a:bodyPr/>
        <a:lstStyle/>
        <a:p>
          <a:endParaRPr lang="pt-BR" sz="2200">
            <a:latin typeface="Arial" panose="020B0604020202020204" pitchFamily="34" charset="0"/>
            <a:cs typeface="Arial" panose="020B0604020202020204" pitchFamily="34" charset="0"/>
          </a:endParaRPr>
        </a:p>
      </dgm:t>
    </dgm:pt>
    <dgm:pt modelId="{0CED88B6-FD07-4178-BB0A-AA609AA0ADC4}">
      <dgm:prSet phldrT="[Texto]" custT="1"/>
      <dgm:spPr/>
      <dgm:t>
        <a:bodyPr/>
        <a:lstStyle/>
        <a:p>
          <a:pPr algn="just"/>
          <a:r>
            <a:rPr lang="pt-BR" sz="2200" dirty="0">
              <a:latin typeface="Arial" panose="020B0604020202020204" pitchFamily="34" charset="0"/>
              <a:cs typeface="Arial" panose="020B0604020202020204" pitchFamily="34" charset="0"/>
            </a:rPr>
            <a:t>Pletismografia</a:t>
          </a:r>
        </a:p>
      </dgm:t>
    </dgm:pt>
    <dgm:pt modelId="{9E6513AC-F6CB-4E52-9525-2848C4D922C2}" type="parTrans" cxnId="{363C65C9-AB51-43D8-839A-6D2C0EF9788C}">
      <dgm:prSet/>
      <dgm:spPr/>
      <dgm:t>
        <a:bodyPr/>
        <a:lstStyle/>
        <a:p>
          <a:endParaRPr lang="pt-BR"/>
        </a:p>
      </dgm:t>
    </dgm:pt>
    <dgm:pt modelId="{A8E6D30C-B776-4CDD-934A-0FA334580841}" type="sibTrans" cxnId="{363C65C9-AB51-43D8-839A-6D2C0EF9788C}">
      <dgm:prSet/>
      <dgm:spPr/>
      <dgm:t>
        <a:bodyPr/>
        <a:lstStyle/>
        <a:p>
          <a:endParaRPr lang="pt-BR"/>
        </a:p>
      </dgm:t>
    </dgm:pt>
    <dgm:pt modelId="{E95E4805-6E1A-484B-903E-863019E6C37F}">
      <dgm:prSet phldrT="[Texto]" custT="1"/>
      <dgm:spPr/>
      <dgm:t>
        <a:bodyPr/>
        <a:lstStyle/>
        <a:p>
          <a:pPr algn="just"/>
          <a:r>
            <a:rPr lang="pt-BR" sz="2200" dirty="0" err="1">
              <a:latin typeface="Arial" panose="020B0604020202020204" pitchFamily="34" charset="0"/>
              <a:cs typeface="Arial" panose="020B0604020202020204" pitchFamily="34" charset="0"/>
            </a:rPr>
            <a:t>Absortometria</a:t>
          </a:r>
          <a:r>
            <a:rPr lang="pt-BR" sz="2200" dirty="0">
              <a:latin typeface="Arial" panose="020B0604020202020204" pitchFamily="34" charset="0"/>
              <a:cs typeface="Arial" panose="020B0604020202020204" pitchFamily="34" charset="0"/>
            </a:rPr>
            <a:t> de raio X de dupla energia (DEXA)</a:t>
          </a:r>
        </a:p>
      </dgm:t>
    </dgm:pt>
    <dgm:pt modelId="{389D12D5-F043-48D5-8DD7-0722FF8408BF}" type="parTrans" cxnId="{BD51FF4D-E5F8-4B11-B075-1968093AF73D}">
      <dgm:prSet/>
      <dgm:spPr/>
      <dgm:t>
        <a:bodyPr/>
        <a:lstStyle/>
        <a:p>
          <a:endParaRPr lang="pt-BR"/>
        </a:p>
      </dgm:t>
    </dgm:pt>
    <dgm:pt modelId="{041608E8-8EFB-4912-A610-DC85A519ECD8}" type="sibTrans" cxnId="{BD51FF4D-E5F8-4B11-B075-1968093AF73D}">
      <dgm:prSet/>
      <dgm:spPr/>
      <dgm:t>
        <a:bodyPr/>
        <a:lstStyle/>
        <a:p>
          <a:endParaRPr lang="pt-BR"/>
        </a:p>
      </dgm:t>
    </dgm:pt>
    <dgm:pt modelId="{F418C156-BF64-42F5-A184-FA1C50C1A99F}">
      <dgm:prSet phldrT="[Texto]" custT="1"/>
      <dgm:spPr/>
      <dgm:t>
        <a:bodyPr/>
        <a:lstStyle/>
        <a:p>
          <a:pPr algn="just"/>
          <a:r>
            <a:rPr lang="pt-BR" sz="2200" dirty="0">
              <a:latin typeface="Arial" panose="020B0604020202020204" pitchFamily="34" charset="0"/>
              <a:cs typeface="Arial" panose="020B0604020202020204" pitchFamily="34" charset="0"/>
            </a:rPr>
            <a:t>Ultrassonografia</a:t>
          </a:r>
        </a:p>
      </dgm:t>
    </dgm:pt>
    <dgm:pt modelId="{0290B9EC-AF47-4225-A3A6-1CD9D46B3E4D}" type="parTrans" cxnId="{069CBFD6-F3A3-41FA-8864-5C5C9E444564}">
      <dgm:prSet/>
      <dgm:spPr/>
      <dgm:t>
        <a:bodyPr/>
        <a:lstStyle/>
        <a:p>
          <a:endParaRPr lang="pt-BR"/>
        </a:p>
      </dgm:t>
    </dgm:pt>
    <dgm:pt modelId="{A86EA6D7-F931-4E7B-AF8C-C9575ACA9A70}" type="sibTrans" cxnId="{069CBFD6-F3A3-41FA-8864-5C5C9E444564}">
      <dgm:prSet/>
      <dgm:spPr/>
      <dgm:t>
        <a:bodyPr/>
        <a:lstStyle/>
        <a:p>
          <a:endParaRPr lang="pt-BR"/>
        </a:p>
      </dgm:t>
    </dgm:pt>
    <dgm:pt modelId="{474E75CA-872C-4D22-B0B8-ECFFD85A4A42}">
      <dgm:prSet phldrT="[Texto]" custT="1"/>
      <dgm:spPr/>
      <dgm:t>
        <a:bodyPr/>
        <a:lstStyle/>
        <a:p>
          <a:pPr algn="just"/>
          <a:r>
            <a:rPr lang="pt-BR" sz="2200" dirty="0">
              <a:latin typeface="Arial" panose="020B0604020202020204" pitchFamily="34" charset="0"/>
              <a:cs typeface="Arial" panose="020B0604020202020204" pitchFamily="34" charset="0"/>
            </a:rPr>
            <a:t>Tomografia axial computadorizada</a:t>
          </a:r>
        </a:p>
      </dgm:t>
    </dgm:pt>
    <dgm:pt modelId="{C9910C6A-B226-4FA4-8D23-6289864380CA}" type="parTrans" cxnId="{99A6774B-31A9-4898-8B47-191A87BDCE63}">
      <dgm:prSet/>
      <dgm:spPr/>
      <dgm:t>
        <a:bodyPr/>
        <a:lstStyle/>
        <a:p>
          <a:endParaRPr lang="pt-BR"/>
        </a:p>
      </dgm:t>
    </dgm:pt>
    <dgm:pt modelId="{F11E86EF-043F-4FE0-9E85-98BBD760B419}" type="sibTrans" cxnId="{99A6774B-31A9-4898-8B47-191A87BDCE63}">
      <dgm:prSet/>
      <dgm:spPr/>
      <dgm:t>
        <a:bodyPr/>
        <a:lstStyle/>
        <a:p>
          <a:endParaRPr lang="pt-BR"/>
        </a:p>
      </dgm:t>
    </dgm:pt>
    <dgm:pt modelId="{A47C0A3A-9AE8-42E9-B921-F515C5B570AF}">
      <dgm:prSet phldrT="[Texto]" custT="1"/>
      <dgm:spPr/>
      <dgm:t>
        <a:bodyPr/>
        <a:lstStyle/>
        <a:p>
          <a:pPr algn="just"/>
          <a:r>
            <a:rPr lang="pt-BR" sz="2200" dirty="0">
              <a:latin typeface="Arial" panose="020B0604020202020204" pitchFamily="34" charset="0"/>
              <a:cs typeface="Arial" panose="020B0604020202020204" pitchFamily="34" charset="0"/>
            </a:rPr>
            <a:t>Excreção de creatinina</a:t>
          </a:r>
        </a:p>
      </dgm:t>
    </dgm:pt>
    <dgm:pt modelId="{07F9283F-3A23-4ACD-92A9-56A672772678}" type="parTrans" cxnId="{9C1905C0-8469-41B5-8FA3-3F8B63DDCFF2}">
      <dgm:prSet/>
      <dgm:spPr/>
      <dgm:t>
        <a:bodyPr/>
        <a:lstStyle/>
        <a:p>
          <a:endParaRPr lang="pt-BR"/>
        </a:p>
      </dgm:t>
    </dgm:pt>
    <dgm:pt modelId="{5388F53E-D5A1-485F-A4AE-84F964C4B48F}" type="sibTrans" cxnId="{9C1905C0-8469-41B5-8FA3-3F8B63DDCFF2}">
      <dgm:prSet/>
      <dgm:spPr/>
      <dgm:t>
        <a:bodyPr/>
        <a:lstStyle/>
        <a:p>
          <a:endParaRPr lang="pt-BR"/>
        </a:p>
      </dgm:t>
    </dgm:pt>
    <dgm:pt modelId="{038D61D1-D00D-4205-A013-D2096401CFE3}">
      <dgm:prSet phldrT="[Texto]" custT="1"/>
      <dgm:spPr/>
      <dgm:t>
        <a:bodyPr/>
        <a:lstStyle/>
        <a:p>
          <a:pPr algn="just"/>
          <a:r>
            <a:rPr lang="pt-BR" sz="2200" dirty="0">
              <a:latin typeface="Arial" panose="020B0604020202020204" pitchFamily="34" charset="0"/>
              <a:cs typeface="Arial" panose="020B0604020202020204" pitchFamily="34" charset="0"/>
            </a:rPr>
            <a:t>Espectrometria de raios gama</a:t>
          </a:r>
        </a:p>
      </dgm:t>
    </dgm:pt>
    <dgm:pt modelId="{F098164F-8BD1-4806-A0BC-22901E57E9FD}" type="parTrans" cxnId="{E4B56891-2F20-4689-8AB8-3E0BC65CC4CE}">
      <dgm:prSet/>
      <dgm:spPr/>
      <dgm:t>
        <a:bodyPr/>
        <a:lstStyle/>
        <a:p>
          <a:endParaRPr lang="pt-BR"/>
        </a:p>
      </dgm:t>
    </dgm:pt>
    <dgm:pt modelId="{A1BAFBCE-82F7-48AB-9E99-09EF28A0FACA}" type="sibTrans" cxnId="{E4B56891-2F20-4689-8AB8-3E0BC65CC4CE}">
      <dgm:prSet/>
      <dgm:spPr/>
      <dgm:t>
        <a:bodyPr/>
        <a:lstStyle/>
        <a:p>
          <a:endParaRPr lang="pt-BR"/>
        </a:p>
      </dgm:t>
    </dgm:pt>
    <dgm:pt modelId="{0B8C2274-B04D-4F81-AFFD-C619451B8EE2}">
      <dgm:prSet phldrT="[Texto]" custT="1"/>
      <dgm:spPr/>
      <dgm:t>
        <a:bodyPr/>
        <a:lstStyle/>
        <a:p>
          <a:r>
            <a:rPr lang="pt-BR" sz="2200" dirty="0">
              <a:latin typeface="Arial" panose="020B0604020202020204" pitchFamily="34" charset="0"/>
              <a:cs typeface="Arial" panose="020B0604020202020204" pitchFamily="34" charset="0"/>
            </a:rPr>
            <a:t>Interactância de raios infravermelhos</a:t>
          </a:r>
        </a:p>
      </dgm:t>
    </dgm:pt>
    <dgm:pt modelId="{4AE16F2A-AA39-4421-95C5-292009250817}" type="parTrans" cxnId="{123C8133-8B35-4C23-A118-C91B0D05D124}">
      <dgm:prSet/>
      <dgm:spPr/>
    </dgm:pt>
    <dgm:pt modelId="{2B5657D5-2370-4B9D-9D14-28188A666660}" type="sibTrans" cxnId="{123C8133-8B35-4C23-A118-C91B0D05D124}">
      <dgm:prSet/>
      <dgm:spPr/>
    </dgm:pt>
    <dgm:pt modelId="{001CEC7A-AE88-43DF-8573-032C77300756}" type="pres">
      <dgm:prSet presAssocID="{83604CD8-71DA-4ABE-B7B4-1E125AFDDFCB}" presName="Name0" presStyleCnt="0">
        <dgm:presLayoutVars>
          <dgm:dir/>
          <dgm:animLvl val="lvl"/>
          <dgm:resizeHandles val="exact"/>
        </dgm:presLayoutVars>
      </dgm:prSet>
      <dgm:spPr/>
    </dgm:pt>
    <dgm:pt modelId="{9D5B23DE-B462-4CC6-BECD-685DC5709AFB}" type="pres">
      <dgm:prSet presAssocID="{B3239268-C6F4-4AFF-A803-0D243AAD36D3}" presName="composite" presStyleCnt="0"/>
      <dgm:spPr/>
    </dgm:pt>
    <dgm:pt modelId="{ACC03B19-85CF-4E2A-8E0F-A76BB17000B2}" type="pres">
      <dgm:prSet presAssocID="{B3239268-C6F4-4AFF-A803-0D243AAD36D3}" presName="parTx" presStyleLbl="alignNode1" presStyleIdx="0" presStyleCnt="3">
        <dgm:presLayoutVars>
          <dgm:chMax val="0"/>
          <dgm:chPref val="0"/>
          <dgm:bulletEnabled val="1"/>
        </dgm:presLayoutVars>
      </dgm:prSet>
      <dgm:spPr/>
    </dgm:pt>
    <dgm:pt modelId="{0A228601-9A34-4881-BF11-185A6CB4BE98}" type="pres">
      <dgm:prSet presAssocID="{B3239268-C6F4-4AFF-A803-0D243AAD36D3}" presName="desTx" presStyleLbl="alignAccFollowNode1" presStyleIdx="0" presStyleCnt="3">
        <dgm:presLayoutVars>
          <dgm:bulletEnabled val="1"/>
        </dgm:presLayoutVars>
      </dgm:prSet>
      <dgm:spPr/>
    </dgm:pt>
    <dgm:pt modelId="{822D5BBC-FD01-4248-9EA6-B6271DA2A9EC}" type="pres">
      <dgm:prSet presAssocID="{62050C5B-8C95-48F3-922F-681A9964BA6C}" presName="space" presStyleCnt="0"/>
      <dgm:spPr/>
    </dgm:pt>
    <dgm:pt modelId="{8463E9D4-E057-44C6-A8E1-A8CE7C801F1B}" type="pres">
      <dgm:prSet presAssocID="{67CCA116-3D3E-49DB-9AA3-7DC1FA193975}" presName="composite" presStyleCnt="0"/>
      <dgm:spPr/>
    </dgm:pt>
    <dgm:pt modelId="{AD61D4CA-802D-461E-8685-87B4F5943FA7}" type="pres">
      <dgm:prSet presAssocID="{67CCA116-3D3E-49DB-9AA3-7DC1FA193975}" presName="parTx" presStyleLbl="alignNode1" presStyleIdx="1" presStyleCnt="3">
        <dgm:presLayoutVars>
          <dgm:chMax val="0"/>
          <dgm:chPref val="0"/>
          <dgm:bulletEnabled val="1"/>
        </dgm:presLayoutVars>
      </dgm:prSet>
      <dgm:spPr/>
    </dgm:pt>
    <dgm:pt modelId="{ECE46C44-3174-40EC-9434-4A1BBB9046E7}" type="pres">
      <dgm:prSet presAssocID="{67CCA116-3D3E-49DB-9AA3-7DC1FA193975}" presName="desTx" presStyleLbl="alignAccFollowNode1" presStyleIdx="1" presStyleCnt="3">
        <dgm:presLayoutVars>
          <dgm:bulletEnabled val="1"/>
        </dgm:presLayoutVars>
      </dgm:prSet>
      <dgm:spPr/>
    </dgm:pt>
    <dgm:pt modelId="{4FF5696D-76D0-43AD-9810-4249A887B23B}" type="pres">
      <dgm:prSet presAssocID="{AEC3111C-86D8-400C-9732-E98A362BA1F1}" presName="space" presStyleCnt="0"/>
      <dgm:spPr/>
    </dgm:pt>
    <dgm:pt modelId="{0264E53B-3F8E-492E-953F-71C3E617B8CE}" type="pres">
      <dgm:prSet presAssocID="{E8CB17D4-EDCA-4571-819A-FF24DB89CEC1}" presName="composite" presStyleCnt="0"/>
      <dgm:spPr/>
    </dgm:pt>
    <dgm:pt modelId="{B1B12F0F-9473-44CA-8E0E-47255F0F503C}" type="pres">
      <dgm:prSet presAssocID="{E8CB17D4-EDCA-4571-819A-FF24DB89CEC1}" presName="parTx" presStyleLbl="alignNode1" presStyleIdx="2" presStyleCnt="3">
        <dgm:presLayoutVars>
          <dgm:chMax val="0"/>
          <dgm:chPref val="0"/>
          <dgm:bulletEnabled val="1"/>
        </dgm:presLayoutVars>
      </dgm:prSet>
      <dgm:spPr/>
    </dgm:pt>
    <dgm:pt modelId="{CCAC7EB4-E5E7-4D83-AF3C-E1195748A468}" type="pres">
      <dgm:prSet presAssocID="{E8CB17D4-EDCA-4571-819A-FF24DB89CEC1}" presName="desTx" presStyleLbl="alignAccFollowNode1" presStyleIdx="2" presStyleCnt="3">
        <dgm:presLayoutVars>
          <dgm:bulletEnabled val="1"/>
        </dgm:presLayoutVars>
      </dgm:prSet>
      <dgm:spPr/>
    </dgm:pt>
  </dgm:ptLst>
  <dgm:cxnLst>
    <dgm:cxn modelId="{30D7DB07-1B82-4C96-BDDF-426F4E79077F}" type="presOf" srcId="{E8CB17D4-EDCA-4571-819A-FF24DB89CEC1}" destId="{B1B12F0F-9473-44CA-8E0E-47255F0F503C}" srcOrd="0" destOrd="0" presId="urn:microsoft.com/office/officeart/2005/8/layout/hList1"/>
    <dgm:cxn modelId="{62BD9F16-497D-4DCC-832C-1B6AF02C1FE5}" type="presOf" srcId="{B3239268-C6F4-4AFF-A803-0D243AAD36D3}" destId="{ACC03B19-85CF-4E2A-8E0F-A76BB17000B2}" srcOrd="0" destOrd="0" presId="urn:microsoft.com/office/officeart/2005/8/layout/hList1"/>
    <dgm:cxn modelId="{59BA2917-2D37-454D-AA8E-A708EE2E681F}" type="presOf" srcId="{474E75CA-872C-4D22-B0B8-ECFFD85A4A42}" destId="{ECE46C44-3174-40EC-9434-4A1BBB9046E7}" srcOrd="0" destOrd="4" presId="urn:microsoft.com/office/officeart/2005/8/layout/hList1"/>
    <dgm:cxn modelId="{910DE517-EF5E-4C4E-A10A-C3CCE5DD8F3F}" srcId="{83604CD8-71DA-4ABE-B7B4-1E125AFDDFCB}" destId="{E8CB17D4-EDCA-4571-819A-FF24DB89CEC1}" srcOrd="2" destOrd="0" parTransId="{979249B2-F36B-42EC-B3DC-2500B09D42EA}" sibTransId="{EBFC284B-E9B2-4B71-9507-6425B9DD15F5}"/>
    <dgm:cxn modelId="{1229721C-1951-400D-B827-9D8B7438F0D8}" type="presOf" srcId="{A79A471C-7979-48D8-866F-73E293F1623D}" destId="{ECE46C44-3174-40EC-9434-4A1BBB9046E7}" srcOrd="0" destOrd="0" presId="urn:microsoft.com/office/officeart/2005/8/layout/hList1"/>
    <dgm:cxn modelId="{2D31E625-EA30-468A-98F5-637E0D1FAD04}" type="presOf" srcId="{0CED88B6-FD07-4178-BB0A-AA609AA0ADC4}" destId="{ECE46C44-3174-40EC-9434-4A1BBB9046E7}" srcOrd="0" destOrd="1" presId="urn:microsoft.com/office/officeart/2005/8/layout/hList1"/>
    <dgm:cxn modelId="{3C909030-06F8-4C7B-A658-F47760E68D38}" type="presOf" srcId="{ADDD8050-4E4E-406E-A82B-A5D116E0FE96}" destId="{CCAC7EB4-E5E7-4D83-AF3C-E1195748A468}" srcOrd="0" destOrd="2" presId="urn:microsoft.com/office/officeart/2005/8/layout/hList1"/>
    <dgm:cxn modelId="{841D7D31-E725-49BB-AE97-90B31FEF33F0}" srcId="{E8CB17D4-EDCA-4571-819A-FF24DB89CEC1}" destId="{ADDD8050-4E4E-406E-A82B-A5D116E0FE96}" srcOrd="2" destOrd="0" parTransId="{E1859E4E-57BF-4DA1-9D1E-7C97EC6DC744}" sibTransId="{495CC333-ED5B-474F-A9DE-4FB27E909E82}"/>
    <dgm:cxn modelId="{123C8133-8B35-4C23-A118-C91B0D05D124}" srcId="{E8CB17D4-EDCA-4571-819A-FF24DB89CEC1}" destId="{0B8C2274-B04D-4F81-AFFD-C619451B8EE2}" srcOrd="0" destOrd="0" parTransId="{4AE16F2A-AA39-4421-95C5-292009250817}" sibTransId="{2B5657D5-2370-4B9D-9D14-28188A666660}"/>
    <dgm:cxn modelId="{402E1044-C389-4973-A639-469F378521B6}" type="presOf" srcId="{0B8C2274-B04D-4F81-AFFD-C619451B8EE2}" destId="{CCAC7EB4-E5E7-4D83-AF3C-E1195748A468}" srcOrd="0" destOrd="0" presId="urn:microsoft.com/office/officeart/2005/8/layout/hList1"/>
    <dgm:cxn modelId="{06CE4246-A233-42C3-9635-3D3331BD2070}" type="presOf" srcId="{E95E4805-6E1A-484B-903E-863019E6C37F}" destId="{ECE46C44-3174-40EC-9434-4A1BBB9046E7}" srcOrd="0" destOrd="2" presId="urn:microsoft.com/office/officeart/2005/8/layout/hList1"/>
    <dgm:cxn modelId="{99A6774B-31A9-4898-8B47-191A87BDCE63}" srcId="{67CCA116-3D3E-49DB-9AA3-7DC1FA193975}" destId="{474E75CA-872C-4D22-B0B8-ECFFD85A4A42}" srcOrd="4" destOrd="0" parTransId="{C9910C6A-B226-4FA4-8D23-6289864380CA}" sibTransId="{F11E86EF-043F-4FE0-9E85-98BBD760B419}"/>
    <dgm:cxn modelId="{4E28EE6D-4B28-498B-ADD1-B4BEEAADDAB1}" type="presOf" srcId="{F2F6FB89-0021-46A0-A741-E7F2C578C779}" destId="{0A228601-9A34-4881-BF11-185A6CB4BE98}" srcOrd="0" destOrd="0" presId="urn:microsoft.com/office/officeart/2005/8/layout/hList1"/>
    <dgm:cxn modelId="{BD51FF4D-E5F8-4B11-B075-1968093AF73D}" srcId="{67CCA116-3D3E-49DB-9AA3-7DC1FA193975}" destId="{E95E4805-6E1A-484B-903E-863019E6C37F}" srcOrd="2" destOrd="0" parTransId="{389D12D5-F043-48D5-8DD7-0722FF8408BF}" sibTransId="{041608E8-8EFB-4912-A610-DC85A519ECD8}"/>
    <dgm:cxn modelId="{5AD05B91-4F8C-4DA3-A691-F1513EE6C3B6}" srcId="{83604CD8-71DA-4ABE-B7B4-1E125AFDDFCB}" destId="{B3239268-C6F4-4AFF-A803-0D243AAD36D3}" srcOrd="0" destOrd="0" parTransId="{9168F76F-214A-4D1B-B272-D7B5852BF77B}" sibTransId="{62050C5B-8C95-48F3-922F-681A9964BA6C}"/>
    <dgm:cxn modelId="{E4B56891-2F20-4689-8AB8-3E0BC65CC4CE}" srcId="{67CCA116-3D3E-49DB-9AA3-7DC1FA193975}" destId="{038D61D1-D00D-4205-A013-D2096401CFE3}" srcOrd="6" destOrd="0" parTransId="{F098164F-8BD1-4806-A0BC-22901E57E9FD}" sibTransId="{A1BAFBCE-82F7-48AB-9E99-09EF28A0FACA}"/>
    <dgm:cxn modelId="{8BBADF98-684F-4D13-8CBF-D9F9D6524D0E}" srcId="{67CCA116-3D3E-49DB-9AA3-7DC1FA193975}" destId="{A79A471C-7979-48D8-866F-73E293F1623D}" srcOrd="0" destOrd="0" parTransId="{FDF46D2A-0E7E-4E10-B143-91A103439DE3}" sibTransId="{8EF8BA66-63AF-4E09-8EC7-7DA7700F45FC}"/>
    <dgm:cxn modelId="{AA31A9A4-0118-41D9-866D-397898A1B0FC}" type="presOf" srcId="{F418C156-BF64-42F5-A184-FA1C50C1A99F}" destId="{ECE46C44-3174-40EC-9434-4A1BBB9046E7}" srcOrd="0" destOrd="3" presId="urn:microsoft.com/office/officeart/2005/8/layout/hList1"/>
    <dgm:cxn modelId="{E47758AA-BB9E-431D-9A57-D13801A70071}" srcId="{B3239268-C6F4-4AFF-A803-0D243AAD36D3}" destId="{F2F6FB89-0021-46A0-A741-E7F2C578C779}" srcOrd="0" destOrd="0" parTransId="{B09AE376-217A-4729-A433-6004DE01465C}" sibTransId="{DEE2489B-60CB-4E3A-AD84-C11D3EFD2B3A}"/>
    <dgm:cxn modelId="{2C6121BD-4B4E-4DBA-B18F-8A5CF4F76560}" srcId="{83604CD8-71DA-4ABE-B7B4-1E125AFDDFCB}" destId="{67CCA116-3D3E-49DB-9AA3-7DC1FA193975}" srcOrd="1" destOrd="0" parTransId="{5E94B289-59D3-47F0-A45F-021833C7128B}" sibTransId="{AEC3111C-86D8-400C-9732-E98A362BA1F1}"/>
    <dgm:cxn modelId="{9C1905C0-8469-41B5-8FA3-3F8B63DDCFF2}" srcId="{67CCA116-3D3E-49DB-9AA3-7DC1FA193975}" destId="{A47C0A3A-9AE8-42E9-B921-F515C5B570AF}" srcOrd="5" destOrd="0" parTransId="{07F9283F-3A23-4ACD-92A9-56A672772678}" sibTransId="{5388F53E-D5A1-485F-A4AE-84F964C4B48F}"/>
    <dgm:cxn modelId="{363C65C9-AB51-43D8-839A-6D2C0EF9788C}" srcId="{67CCA116-3D3E-49DB-9AA3-7DC1FA193975}" destId="{0CED88B6-FD07-4178-BB0A-AA609AA0ADC4}" srcOrd="1" destOrd="0" parTransId="{9E6513AC-F6CB-4E52-9525-2848C4D922C2}" sibTransId="{A8E6D30C-B776-4CDD-934A-0FA334580841}"/>
    <dgm:cxn modelId="{A48034D0-F31C-446C-860C-BD92D9F63739}" type="presOf" srcId="{83604CD8-71DA-4ABE-B7B4-1E125AFDDFCB}" destId="{001CEC7A-AE88-43DF-8573-032C77300756}" srcOrd="0" destOrd="0" presId="urn:microsoft.com/office/officeart/2005/8/layout/hList1"/>
    <dgm:cxn modelId="{069CBFD6-F3A3-41FA-8864-5C5C9E444564}" srcId="{67CCA116-3D3E-49DB-9AA3-7DC1FA193975}" destId="{F418C156-BF64-42F5-A184-FA1C50C1A99F}" srcOrd="3" destOrd="0" parTransId="{0290B9EC-AF47-4225-A3A6-1CD9D46B3E4D}" sibTransId="{A86EA6D7-F931-4E7B-AF8C-C9575ACA9A70}"/>
    <dgm:cxn modelId="{0CA563DE-2056-49E1-A92C-19507829FE17}" srcId="{E8CB17D4-EDCA-4571-819A-FF24DB89CEC1}" destId="{92D30E6A-1A84-4784-BD28-882D820352B9}" srcOrd="1" destOrd="0" parTransId="{6D0498EA-C383-4B4D-ABD7-79356368CC61}" sibTransId="{2DA18373-8762-41E6-8443-37B85912D7A5}"/>
    <dgm:cxn modelId="{9098ABE5-F0C8-4CE2-9BC3-8CE0FD260668}" type="presOf" srcId="{038D61D1-D00D-4205-A013-D2096401CFE3}" destId="{ECE46C44-3174-40EC-9434-4A1BBB9046E7}" srcOrd="0" destOrd="6" presId="urn:microsoft.com/office/officeart/2005/8/layout/hList1"/>
    <dgm:cxn modelId="{B91BA9EF-6828-4B59-AA9A-AB05A4619B61}" type="presOf" srcId="{92D30E6A-1A84-4784-BD28-882D820352B9}" destId="{CCAC7EB4-E5E7-4D83-AF3C-E1195748A468}" srcOrd="0" destOrd="1" presId="urn:microsoft.com/office/officeart/2005/8/layout/hList1"/>
    <dgm:cxn modelId="{4FB9ECF0-9B94-477A-B3A1-538185C7BD98}" type="presOf" srcId="{67CCA116-3D3E-49DB-9AA3-7DC1FA193975}" destId="{AD61D4CA-802D-461E-8685-87B4F5943FA7}" srcOrd="0" destOrd="0" presId="urn:microsoft.com/office/officeart/2005/8/layout/hList1"/>
    <dgm:cxn modelId="{614BCAFE-4C95-4FD6-93B9-874DE6058FB9}" type="presOf" srcId="{A47C0A3A-9AE8-42E9-B921-F515C5B570AF}" destId="{ECE46C44-3174-40EC-9434-4A1BBB9046E7}" srcOrd="0" destOrd="5" presId="urn:microsoft.com/office/officeart/2005/8/layout/hList1"/>
    <dgm:cxn modelId="{E2F45D4E-FEFE-4EAE-9CE6-43A7478A1452}" type="presParOf" srcId="{001CEC7A-AE88-43DF-8573-032C77300756}" destId="{9D5B23DE-B462-4CC6-BECD-685DC5709AFB}" srcOrd="0" destOrd="0" presId="urn:microsoft.com/office/officeart/2005/8/layout/hList1"/>
    <dgm:cxn modelId="{D3BB8D20-F5CA-4FCA-87CA-65D5F72B10EB}" type="presParOf" srcId="{9D5B23DE-B462-4CC6-BECD-685DC5709AFB}" destId="{ACC03B19-85CF-4E2A-8E0F-A76BB17000B2}" srcOrd="0" destOrd="0" presId="urn:microsoft.com/office/officeart/2005/8/layout/hList1"/>
    <dgm:cxn modelId="{D92E1721-F039-4940-B39A-CFC32F96D327}" type="presParOf" srcId="{9D5B23DE-B462-4CC6-BECD-685DC5709AFB}" destId="{0A228601-9A34-4881-BF11-185A6CB4BE98}" srcOrd="1" destOrd="0" presId="urn:microsoft.com/office/officeart/2005/8/layout/hList1"/>
    <dgm:cxn modelId="{4961C4DD-D0DE-409D-A2ED-0180D643F576}" type="presParOf" srcId="{001CEC7A-AE88-43DF-8573-032C77300756}" destId="{822D5BBC-FD01-4248-9EA6-B6271DA2A9EC}" srcOrd="1" destOrd="0" presId="urn:microsoft.com/office/officeart/2005/8/layout/hList1"/>
    <dgm:cxn modelId="{A38AE85B-7C00-467F-8CA6-54C560BB3115}" type="presParOf" srcId="{001CEC7A-AE88-43DF-8573-032C77300756}" destId="{8463E9D4-E057-44C6-A8E1-A8CE7C801F1B}" srcOrd="2" destOrd="0" presId="urn:microsoft.com/office/officeart/2005/8/layout/hList1"/>
    <dgm:cxn modelId="{29551012-A28C-4CDD-8B33-E3DE383F7F06}" type="presParOf" srcId="{8463E9D4-E057-44C6-A8E1-A8CE7C801F1B}" destId="{AD61D4CA-802D-461E-8685-87B4F5943FA7}" srcOrd="0" destOrd="0" presId="urn:microsoft.com/office/officeart/2005/8/layout/hList1"/>
    <dgm:cxn modelId="{94246493-6B27-494F-B3B4-71CA32385C2F}" type="presParOf" srcId="{8463E9D4-E057-44C6-A8E1-A8CE7C801F1B}" destId="{ECE46C44-3174-40EC-9434-4A1BBB9046E7}" srcOrd="1" destOrd="0" presId="urn:microsoft.com/office/officeart/2005/8/layout/hList1"/>
    <dgm:cxn modelId="{1B7575E6-21CB-4255-9363-C3C56DDFD456}" type="presParOf" srcId="{001CEC7A-AE88-43DF-8573-032C77300756}" destId="{4FF5696D-76D0-43AD-9810-4249A887B23B}" srcOrd="3" destOrd="0" presId="urn:microsoft.com/office/officeart/2005/8/layout/hList1"/>
    <dgm:cxn modelId="{AB1EF81E-75EA-4F2D-9E53-ED32E5D86FFA}" type="presParOf" srcId="{001CEC7A-AE88-43DF-8573-032C77300756}" destId="{0264E53B-3F8E-492E-953F-71C3E617B8CE}" srcOrd="4" destOrd="0" presId="urn:microsoft.com/office/officeart/2005/8/layout/hList1"/>
    <dgm:cxn modelId="{017DF9FA-20F1-41A2-B56F-BE288AFDE072}" type="presParOf" srcId="{0264E53B-3F8E-492E-953F-71C3E617B8CE}" destId="{B1B12F0F-9473-44CA-8E0E-47255F0F503C}" srcOrd="0" destOrd="0" presId="urn:microsoft.com/office/officeart/2005/8/layout/hList1"/>
    <dgm:cxn modelId="{2073096E-786C-49EE-8865-85C4B1A984E3}" type="presParOf" srcId="{0264E53B-3F8E-492E-953F-71C3E617B8CE}" destId="{CCAC7EB4-E5E7-4D83-AF3C-E1195748A46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3D9F1F-F79B-4F6D-B571-929A7C21A199}"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pt-BR"/>
        </a:p>
      </dgm:t>
    </dgm:pt>
    <dgm:pt modelId="{0E05118D-9949-4E59-8C58-E2031A889EBC}">
      <dgm:prSet phldrT="[Texto]"/>
      <dgm:spPr/>
      <dgm:t>
        <a:bodyPr/>
        <a:lstStyle/>
        <a:p>
          <a:r>
            <a:rPr lang="pt-BR" dirty="0"/>
            <a:t>Digestão</a:t>
          </a:r>
        </a:p>
      </dgm:t>
    </dgm:pt>
    <dgm:pt modelId="{82E1DCED-230C-48AB-8AAB-5B0D3942EBCD}" type="parTrans" cxnId="{9F055081-1457-463F-8FF4-B71C3D8362FE}">
      <dgm:prSet/>
      <dgm:spPr/>
      <dgm:t>
        <a:bodyPr/>
        <a:lstStyle/>
        <a:p>
          <a:endParaRPr lang="pt-BR"/>
        </a:p>
      </dgm:t>
    </dgm:pt>
    <dgm:pt modelId="{30F240E1-BE57-4C9C-B84F-6B343DB03221}" type="sibTrans" cxnId="{9F055081-1457-463F-8FF4-B71C3D8362FE}">
      <dgm:prSet/>
      <dgm:spPr/>
      <dgm:t>
        <a:bodyPr/>
        <a:lstStyle/>
        <a:p>
          <a:endParaRPr lang="pt-BR"/>
        </a:p>
      </dgm:t>
    </dgm:pt>
    <dgm:pt modelId="{074D28AA-EC30-4FE7-B6A9-8E6352024F53}">
      <dgm:prSet phldrT="[Texto]"/>
      <dgm:spPr/>
      <dgm:t>
        <a:bodyPr/>
        <a:lstStyle/>
        <a:p>
          <a:r>
            <a:rPr lang="pt-BR" dirty="0"/>
            <a:t>Assimilação</a:t>
          </a:r>
        </a:p>
      </dgm:t>
    </dgm:pt>
    <dgm:pt modelId="{2B2B4094-8DA2-459F-86E6-BD1E4F6CA516}" type="parTrans" cxnId="{991C5F50-AF8B-4541-9154-FB61BDB22CD1}">
      <dgm:prSet/>
      <dgm:spPr/>
      <dgm:t>
        <a:bodyPr/>
        <a:lstStyle/>
        <a:p>
          <a:endParaRPr lang="pt-BR"/>
        </a:p>
      </dgm:t>
    </dgm:pt>
    <dgm:pt modelId="{F034AE99-06B7-4723-8037-BD4FE71B983C}" type="sibTrans" cxnId="{991C5F50-AF8B-4541-9154-FB61BDB22CD1}">
      <dgm:prSet/>
      <dgm:spPr/>
      <dgm:t>
        <a:bodyPr/>
        <a:lstStyle/>
        <a:p>
          <a:endParaRPr lang="pt-BR"/>
        </a:p>
      </dgm:t>
    </dgm:pt>
    <dgm:pt modelId="{3EEF4325-D6C8-4836-9EE5-A630D63A6A83}">
      <dgm:prSet phldrT="[Texto]"/>
      <dgm:spPr/>
      <dgm:t>
        <a:bodyPr/>
        <a:lstStyle/>
        <a:p>
          <a:r>
            <a:rPr lang="pt-BR" dirty="0"/>
            <a:t>Absorção</a:t>
          </a:r>
        </a:p>
      </dgm:t>
    </dgm:pt>
    <dgm:pt modelId="{9448324A-AA4F-4B06-A84E-D47C1EAC217B}" type="parTrans" cxnId="{843CE3BB-475D-4921-86CE-4DB7CFCC0EED}">
      <dgm:prSet/>
      <dgm:spPr/>
      <dgm:t>
        <a:bodyPr/>
        <a:lstStyle/>
        <a:p>
          <a:endParaRPr lang="pt-BR"/>
        </a:p>
      </dgm:t>
    </dgm:pt>
    <dgm:pt modelId="{405D8BE4-A244-4422-A77C-BA7EE5E63B99}" type="sibTrans" cxnId="{843CE3BB-475D-4921-86CE-4DB7CFCC0EED}">
      <dgm:prSet/>
      <dgm:spPr/>
      <dgm:t>
        <a:bodyPr/>
        <a:lstStyle/>
        <a:p>
          <a:endParaRPr lang="pt-BR"/>
        </a:p>
      </dgm:t>
    </dgm:pt>
    <dgm:pt modelId="{48C1B9D8-C151-4069-B742-5A060C084050}" type="pres">
      <dgm:prSet presAssocID="{9B3D9F1F-F79B-4F6D-B571-929A7C21A199}" presName="Name0" presStyleCnt="0">
        <dgm:presLayoutVars>
          <dgm:dir/>
          <dgm:resizeHandles val="exact"/>
        </dgm:presLayoutVars>
      </dgm:prSet>
      <dgm:spPr/>
    </dgm:pt>
    <dgm:pt modelId="{B35E3F02-D761-46F4-A0ED-26A42AD70F5B}" type="pres">
      <dgm:prSet presAssocID="{0E05118D-9949-4E59-8C58-E2031A889EBC}" presName="node" presStyleLbl="node1" presStyleIdx="0" presStyleCnt="3">
        <dgm:presLayoutVars>
          <dgm:bulletEnabled val="1"/>
        </dgm:presLayoutVars>
      </dgm:prSet>
      <dgm:spPr/>
    </dgm:pt>
    <dgm:pt modelId="{20D69A9D-9A58-4423-9318-2BD8554B4710}" type="pres">
      <dgm:prSet presAssocID="{30F240E1-BE57-4C9C-B84F-6B343DB03221}" presName="sibTrans" presStyleLbl="sibTrans2D1" presStyleIdx="0" presStyleCnt="3"/>
      <dgm:spPr/>
    </dgm:pt>
    <dgm:pt modelId="{40A879C1-0DB6-4ABC-8857-CFE44DB49681}" type="pres">
      <dgm:prSet presAssocID="{30F240E1-BE57-4C9C-B84F-6B343DB03221}" presName="connectorText" presStyleLbl="sibTrans2D1" presStyleIdx="0" presStyleCnt="3"/>
      <dgm:spPr/>
    </dgm:pt>
    <dgm:pt modelId="{9F4CD1C6-6BA3-46B1-906F-0A3B3517D2C7}" type="pres">
      <dgm:prSet presAssocID="{074D28AA-EC30-4FE7-B6A9-8E6352024F53}" presName="node" presStyleLbl="node1" presStyleIdx="1" presStyleCnt="3">
        <dgm:presLayoutVars>
          <dgm:bulletEnabled val="1"/>
        </dgm:presLayoutVars>
      </dgm:prSet>
      <dgm:spPr/>
    </dgm:pt>
    <dgm:pt modelId="{E2D3B9E2-06F5-4858-98F5-ADCA7F4AEBEA}" type="pres">
      <dgm:prSet presAssocID="{F034AE99-06B7-4723-8037-BD4FE71B983C}" presName="sibTrans" presStyleLbl="sibTrans2D1" presStyleIdx="1" presStyleCnt="3"/>
      <dgm:spPr/>
    </dgm:pt>
    <dgm:pt modelId="{697C579B-E1D6-41CD-817A-E57142ECA2F2}" type="pres">
      <dgm:prSet presAssocID="{F034AE99-06B7-4723-8037-BD4FE71B983C}" presName="connectorText" presStyleLbl="sibTrans2D1" presStyleIdx="1" presStyleCnt="3"/>
      <dgm:spPr/>
    </dgm:pt>
    <dgm:pt modelId="{92DEF964-4415-4930-9E78-FD4A8F0ADA1A}" type="pres">
      <dgm:prSet presAssocID="{3EEF4325-D6C8-4836-9EE5-A630D63A6A83}" presName="node" presStyleLbl="node1" presStyleIdx="2" presStyleCnt="3">
        <dgm:presLayoutVars>
          <dgm:bulletEnabled val="1"/>
        </dgm:presLayoutVars>
      </dgm:prSet>
      <dgm:spPr/>
    </dgm:pt>
    <dgm:pt modelId="{C70ACEE6-E0B5-4456-BAC7-BC194D70BA2F}" type="pres">
      <dgm:prSet presAssocID="{405D8BE4-A244-4422-A77C-BA7EE5E63B99}" presName="sibTrans" presStyleLbl="sibTrans2D1" presStyleIdx="2" presStyleCnt="3"/>
      <dgm:spPr/>
    </dgm:pt>
    <dgm:pt modelId="{EEF10A53-3943-4D73-945B-7A74550F391C}" type="pres">
      <dgm:prSet presAssocID="{405D8BE4-A244-4422-A77C-BA7EE5E63B99}" presName="connectorText" presStyleLbl="sibTrans2D1" presStyleIdx="2" presStyleCnt="3"/>
      <dgm:spPr/>
    </dgm:pt>
  </dgm:ptLst>
  <dgm:cxnLst>
    <dgm:cxn modelId="{0F1C1E17-E652-4D55-AE2E-0B791FF7023C}" type="presOf" srcId="{30F240E1-BE57-4C9C-B84F-6B343DB03221}" destId="{20D69A9D-9A58-4423-9318-2BD8554B4710}" srcOrd="0" destOrd="0" presId="urn:microsoft.com/office/officeart/2005/8/layout/cycle7"/>
    <dgm:cxn modelId="{DC32702D-F8C2-4440-83DB-83EC3895674E}" type="presOf" srcId="{405D8BE4-A244-4422-A77C-BA7EE5E63B99}" destId="{C70ACEE6-E0B5-4456-BAC7-BC194D70BA2F}" srcOrd="0" destOrd="0" presId="urn:microsoft.com/office/officeart/2005/8/layout/cycle7"/>
    <dgm:cxn modelId="{991C5F50-AF8B-4541-9154-FB61BDB22CD1}" srcId="{9B3D9F1F-F79B-4F6D-B571-929A7C21A199}" destId="{074D28AA-EC30-4FE7-B6A9-8E6352024F53}" srcOrd="1" destOrd="0" parTransId="{2B2B4094-8DA2-459F-86E6-BD1E4F6CA516}" sibTransId="{F034AE99-06B7-4723-8037-BD4FE71B983C}"/>
    <dgm:cxn modelId="{2A8B5172-54E3-4713-BC5E-0C572AC3CF09}" type="presOf" srcId="{405D8BE4-A244-4422-A77C-BA7EE5E63B99}" destId="{EEF10A53-3943-4D73-945B-7A74550F391C}" srcOrd="1" destOrd="0" presId="urn:microsoft.com/office/officeart/2005/8/layout/cycle7"/>
    <dgm:cxn modelId="{49DDDC58-0C39-417B-B332-2713A8FD8674}" type="presOf" srcId="{074D28AA-EC30-4FE7-B6A9-8E6352024F53}" destId="{9F4CD1C6-6BA3-46B1-906F-0A3B3517D2C7}" srcOrd="0" destOrd="0" presId="urn:microsoft.com/office/officeart/2005/8/layout/cycle7"/>
    <dgm:cxn modelId="{9F055081-1457-463F-8FF4-B71C3D8362FE}" srcId="{9B3D9F1F-F79B-4F6D-B571-929A7C21A199}" destId="{0E05118D-9949-4E59-8C58-E2031A889EBC}" srcOrd="0" destOrd="0" parTransId="{82E1DCED-230C-48AB-8AAB-5B0D3942EBCD}" sibTransId="{30F240E1-BE57-4C9C-B84F-6B343DB03221}"/>
    <dgm:cxn modelId="{7E5662B0-B966-4DE0-B01D-427375F9D515}" type="presOf" srcId="{30F240E1-BE57-4C9C-B84F-6B343DB03221}" destId="{40A879C1-0DB6-4ABC-8857-CFE44DB49681}" srcOrd="1" destOrd="0" presId="urn:microsoft.com/office/officeart/2005/8/layout/cycle7"/>
    <dgm:cxn modelId="{AF6793B1-12E0-42E9-9D22-A3E447FE0C5C}" type="presOf" srcId="{F034AE99-06B7-4723-8037-BD4FE71B983C}" destId="{E2D3B9E2-06F5-4858-98F5-ADCA7F4AEBEA}" srcOrd="0" destOrd="0" presId="urn:microsoft.com/office/officeart/2005/8/layout/cycle7"/>
    <dgm:cxn modelId="{FABC39B5-AA2D-4EB2-8E0A-3C7B189B9D0D}" type="presOf" srcId="{3EEF4325-D6C8-4836-9EE5-A630D63A6A83}" destId="{92DEF964-4415-4930-9E78-FD4A8F0ADA1A}" srcOrd="0" destOrd="0" presId="urn:microsoft.com/office/officeart/2005/8/layout/cycle7"/>
    <dgm:cxn modelId="{A1BAAEB7-238C-412E-BDAD-A3E29DF36913}" type="presOf" srcId="{F034AE99-06B7-4723-8037-BD4FE71B983C}" destId="{697C579B-E1D6-41CD-817A-E57142ECA2F2}" srcOrd="1" destOrd="0" presId="urn:microsoft.com/office/officeart/2005/8/layout/cycle7"/>
    <dgm:cxn modelId="{843CE3BB-475D-4921-86CE-4DB7CFCC0EED}" srcId="{9B3D9F1F-F79B-4F6D-B571-929A7C21A199}" destId="{3EEF4325-D6C8-4836-9EE5-A630D63A6A83}" srcOrd="2" destOrd="0" parTransId="{9448324A-AA4F-4B06-A84E-D47C1EAC217B}" sibTransId="{405D8BE4-A244-4422-A77C-BA7EE5E63B99}"/>
    <dgm:cxn modelId="{8415A8C8-6297-46DC-8B73-2E79DDFFAC37}" type="presOf" srcId="{0E05118D-9949-4E59-8C58-E2031A889EBC}" destId="{B35E3F02-D761-46F4-A0ED-26A42AD70F5B}" srcOrd="0" destOrd="0" presId="urn:microsoft.com/office/officeart/2005/8/layout/cycle7"/>
    <dgm:cxn modelId="{7830A8E6-20C3-4B35-9F96-D15BAA28D910}" type="presOf" srcId="{9B3D9F1F-F79B-4F6D-B571-929A7C21A199}" destId="{48C1B9D8-C151-4069-B742-5A060C084050}" srcOrd="0" destOrd="0" presId="urn:microsoft.com/office/officeart/2005/8/layout/cycle7"/>
    <dgm:cxn modelId="{0B73C17D-59AB-4075-A222-C8E05661D8AF}" type="presParOf" srcId="{48C1B9D8-C151-4069-B742-5A060C084050}" destId="{B35E3F02-D761-46F4-A0ED-26A42AD70F5B}" srcOrd="0" destOrd="0" presId="urn:microsoft.com/office/officeart/2005/8/layout/cycle7"/>
    <dgm:cxn modelId="{1AAAF340-5991-46A5-8F36-CC27996E7FAE}" type="presParOf" srcId="{48C1B9D8-C151-4069-B742-5A060C084050}" destId="{20D69A9D-9A58-4423-9318-2BD8554B4710}" srcOrd="1" destOrd="0" presId="urn:microsoft.com/office/officeart/2005/8/layout/cycle7"/>
    <dgm:cxn modelId="{C9A1854F-B81D-42B6-9289-47CE42B31E78}" type="presParOf" srcId="{20D69A9D-9A58-4423-9318-2BD8554B4710}" destId="{40A879C1-0DB6-4ABC-8857-CFE44DB49681}" srcOrd="0" destOrd="0" presId="urn:microsoft.com/office/officeart/2005/8/layout/cycle7"/>
    <dgm:cxn modelId="{72E0DD4A-7635-47D1-BEE0-1ADFCFC54281}" type="presParOf" srcId="{48C1B9D8-C151-4069-B742-5A060C084050}" destId="{9F4CD1C6-6BA3-46B1-906F-0A3B3517D2C7}" srcOrd="2" destOrd="0" presId="urn:microsoft.com/office/officeart/2005/8/layout/cycle7"/>
    <dgm:cxn modelId="{F3F8D066-9185-4237-91BB-485FCE781117}" type="presParOf" srcId="{48C1B9D8-C151-4069-B742-5A060C084050}" destId="{E2D3B9E2-06F5-4858-98F5-ADCA7F4AEBEA}" srcOrd="3" destOrd="0" presId="urn:microsoft.com/office/officeart/2005/8/layout/cycle7"/>
    <dgm:cxn modelId="{7A1F2980-3CF0-4CE7-B965-393BD9CA3FEB}" type="presParOf" srcId="{E2D3B9E2-06F5-4858-98F5-ADCA7F4AEBEA}" destId="{697C579B-E1D6-41CD-817A-E57142ECA2F2}" srcOrd="0" destOrd="0" presId="urn:microsoft.com/office/officeart/2005/8/layout/cycle7"/>
    <dgm:cxn modelId="{AA301CB9-B518-4795-94F6-E82AB33D5ACE}" type="presParOf" srcId="{48C1B9D8-C151-4069-B742-5A060C084050}" destId="{92DEF964-4415-4930-9E78-FD4A8F0ADA1A}" srcOrd="4" destOrd="0" presId="urn:microsoft.com/office/officeart/2005/8/layout/cycle7"/>
    <dgm:cxn modelId="{FCD31CE1-011A-4098-B663-4A172F86F832}" type="presParOf" srcId="{48C1B9D8-C151-4069-B742-5A060C084050}" destId="{C70ACEE6-E0B5-4456-BAC7-BC194D70BA2F}" srcOrd="5" destOrd="0" presId="urn:microsoft.com/office/officeart/2005/8/layout/cycle7"/>
    <dgm:cxn modelId="{AA10AD65-E044-4C35-9790-1DEB68F40638}" type="presParOf" srcId="{C70ACEE6-E0B5-4456-BAC7-BC194D70BA2F}" destId="{EEF10A53-3943-4D73-945B-7A74550F391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E569D1-EF0E-49C6-9C88-7CB63C362FBE}" type="doc">
      <dgm:prSet loTypeId="urn:microsoft.com/office/officeart/2005/8/layout/radial5" loCatId="cycle" qsTypeId="urn:microsoft.com/office/officeart/2005/8/quickstyle/3d1" qsCatId="3D" csTypeId="urn:microsoft.com/office/officeart/2005/8/colors/colorful1" csCatId="colorful" phldr="1"/>
      <dgm:spPr/>
      <dgm:t>
        <a:bodyPr/>
        <a:lstStyle/>
        <a:p>
          <a:endParaRPr lang="pt-BR"/>
        </a:p>
      </dgm:t>
    </dgm:pt>
    <dgm:pt modelId="{A0B44D93-7C55-4D6E-B870-18CEC1A72EEF}">
      <dgm:prSet phldrT="[Texto]"/>
      <dgm:spPr/>
      <dgm:t>
        <a:bodyPr/>
        <a:lstStyle/>
        <a:p>
          <a:r>
            <a:rPr lang="pt-BR" dirty="0"/>
            <a:t>TMR</a:t>
          </a:r>
        </a:p>
      </dgm:t>
    </dgm:pt>
    <dgm:pt modelId="{5F6A5CE8-EFA4-4786-A887-9C53451E8EA2}" type="parTrans" cxnId="{BDC6288A-7F5D-4E67-AF71-524C5068D830}">
      <dgm:prSet/>
      <dgm:spPr/>
      <dgm:t>
        <a:bodyPr/>
        <a:lstStyle/>
        <a:p>
          <a:endParaRPr lang="pt-BR"/>
        </a:p>
      </dgm:t>
    </dgm:pt>
    <dgm:pt modelId="{3EB01086-B012-4145-98AD-12204BCE4043}" type="sibTrans" cxnId="{BDC6288A-7F5D-4E67-AF71-524C5068D830}">
      <dgm:prSet/>
      <dgm:spPr/>
      <dgm:t>
        <a:bodyPr/>
        <a:lstStyle/>
        <a:p>
          <a:endParaRPr lang="pt-BR"/>
        </a:p>
      </dgm:t>
    </dgm:pt>
    <dgm:pt modelId="{A1CBB864-69D5-464B-BD3E-84AEDDEAD454}">
      <dgm:prSet phldrT="[Texto]" custT="1"/>
      <dgm:spPr/>
      <dgm:t>
        <a:bodyPr/>
        <a:lstStyle/>
        <a:p>
          <a:r>
            <a:rPr lang="pt-BR" sz="1600" b="1" dirty="0">
              <a:solidFill>
                <a:schemeClr val="tx1"/>
              </a:solidFill>
              <a:latin typeface="Arial" panose="020B0604020202020204" pitchFamily="34" charset="0"/>
              <a:cs typeface="Arial" panose="020B0604020202020204" pitchFamily="34" charset="0"/>
            </a:rPr>
            <a:t>Clima e região</a:t>
          </a:r>
        </a:p>
      </dgm:t>
    </dgm:pt>
    <dgm:pt modelId="{A752E67D-A6F7-43DB-AE05-DF28D21CE143}" type="parTrans" cxnId="{7D3FF428-C4CA-4B54-9512-173DFA6F3994}">
      <dgm:prSet/>
      <dgm:spPr/>
      <dgm:t>
        <a:bodyPr/>
        <a:lstStyle/>
        <a:p>
          <a:endParaRPr lang="pt-BR"/>
        </a:p>
      </dgm:t>
    </dgm:pt>
    <dgm:pt modelId="{59B5F703-B8B2-499E-B7E6-128C9797E1C9}" type="sibTrans" cxnId="{7D3FF428-C4CA-4B54-9512-173DFA6F3994}">
      <dgm:prSet/>
      <dgm:spPr/>
      <dgm:t>
        <a:bodyPr/>
        <a:lstStyle/>
        <a:p>
          <a:endParaRPr lang="pt-BR"/>
        </a:p>
      </dgm:t>
    </dgm:pt>
    <dgm:pt modelId="{C5EFF3C6-1D32-4EBF-8AA9-E031F326FD88}">
      <dgm:prSet phldrT="[Texto]" custT="1"/>
      <dgm:spPr/>
      <dgm:t>
        <a:bodyPr/>
        <a:lstStyle/>
        <a:p>
          <a:r>
            <a:rPr lang="pt-BR" sz="1600" b="1" dirty="0">
              <a:solidFill>
                <a:schemeClr val="tx1"/>
              </a:solidFill>
              <a:latin typeface="Arial" panose="020B0604020202020204" pitchFamily="34" charset="0"/>
              <a:cs typeface="Arial" panose="020B0604020202020204" pitchFamily="34" charset="0"/>
            </a:rPr>
            <a:t>Idade</a:t>
          </a:r>
        </a:p>
      </dgm:t>
    </dgm:pt>
    <dgm:pt modelId="{4ADED1FE-D03D-4934-BBD3-E1C361E04967}" type="parTrans" cxnId="{86850BFC-D5D5-452E-B106-E644F276D71E}">
      <dgm:prSet/>
      <dgm:spPr/>
      <dgm:t>
        <a:bodyPr/>
        <a:lstStyle/>
        <a:p>
          <a:endParaRPr lang="pt-BR"/>
        </a:p>
      </dgm:t>
    </dgm:pt>
    <dgm:pt modelId="{FC4F7013-2BD1-4CFA-939F-3636AF82912C}" type="sibTrans" cxnId="{86850BFC-D5D5-452E-B106-E644F276D71E}">
      <dgm:prSet/>
      <dgm:spPr/>
      <dgm:t>
        <a:bodyPr/>
        <a:lstStyle/>
        <a:p>
          <a:endParaRPr lang="pt-BR"/>
        </a:p>
      </dgm:t>
    </dgm:pt>
    <dgm:pt modelId="{2562FF40-64ED-4F9E-81EA-12D045008E4A}">
      <dgm:prSet phldrT="[Texto]" custT="1"/>
      <dgm:spPr/>
      <dgm:t>
        <a:bodyPr/>
        <a:lstStyle/>
        <a:p>
          <a:r>
            <a:rPr lang="pt-BR" sz="1600" b="1" dirty="0">
              <a:solidFill>
                <a:schemeClr val="tx1"/>
              </a:solidFill>
              <a:latin typeface="Arial" panose="020B0604020202020204" pitchFamily="34" charset="0"/>
              <a:cs typeface="Arial" panose="020B0604020202020204" pitchFamily="34" charset="0"/>
            </a:rPr>
            <a:t>Maturação</a:t>
          </a:r>
        </a:p>
      </dgm:t>
    </dgm:pt>
    <dgm:pt modelId="{36EC75DF-4CB7-48CD-86B6-17EA9DE070DB}" type="parTrans" cxnId="{7B8B3629-EEDA-484C-87DE-18360EAC5C54}">
      <dgm:prSet/>
      <dgm:spPr/>
      <dgm:t>
        <a:bodyPr/>
        <a:lstStyle/>
        <a:p>
          <a:endParaRPr lang="pt-BR"/>
        </a:p>
      </dgm:t>
    </dgm:pt>
    <dgm:pt modelId="{C56B22D2-A7BF-4B9F-B130-A0CF848C92E4}" type="sibTrans" cxnId="{7B8B3629-EEDA-484C-87DE-18360EAC5C54}">
      <dgm:prSet/>
      <dgm:spPr/>
      <dgm:t>
        <a:bodyPr/>
        <a:lstStyle/>
        <a:p>
          <a:endParaRPr lang="pt-BR"/>
        </a:p>
      </dgm:t>
    </dgm:pt>
    <dgm:pt modelId="{841D5E7B-3C99-4B19-BD65-51AF5E70267D}">
      <dgm:prSet phldrT="[Texto]" custT="1"/>
      <dgm:spPr/>
      <dgm:t>
        <a:bodyPr/>
        <a:lstStyle/>
        <a:p>
          <a:r>
            <a:rPr lang="pt-BR" sz="1600" b="1" dirty="0">
              <a:solidFill>
                <a:schemeClr val="tx1"/>
              </a:solidFill>
              <a:latin typeface="Arial" panose="020B0604020202020204" pitchFamily="34" charset="0"/>
              <a:cs typeface="Arial" panose="020B0604020202020204" pitchFamily="34" charset="0"/>
            </a:rPr>
            <a:t>Raça</a:t>
          </a:r>
        </a:p>
      </dgm:t>
    </dgm:pt>
    <dgm:pt modelId="{C9325C96-2EE8-4463-A8B3-E2A029CE67B2}" type="parTrans" cxnId="{C891C11E-C224-4AAD-9FA1-00C9941D33CF}">
      <dgm:prSet/>
      <dgm:spPr/>
      <dgm:t>
        <a:bodyPr/>
        <a:lstStyle/>
        <a:p>
          <a:endParaRPr lang="pt-BR"/>
        </a:p>
      </dgm:t>
    </dgm:pt>
    <dgm:pt modelId="{2E85D8D7-EEFA-4812-8B21-BBE75C39E643}" type="sibTrans" cxnId="{C891C11E-C224-4AAD-9FA1-00C9941D33CF}">
      <dgm:prSet/>
      <dgm:spPr/>
      <dgm:t>
        <a:bodyPr/>
        <a:lstStyle/>
        <a:p>
          <a:endParaRPr lang="pt-BR"/>
        </a:p>
      </dgm:t>
    </dgm:pt>
    <dgm:pt modelId="{F176F3B3-F90D-4650-A793-9444A4C02B94}">
      <dgm:prSet phldrT="[Texto]"/>
      <dgm:spPr/>
      <dgm:t>
        <a:bodyPr/>
        <a:lstStyle/>
        <a:p>
          <a:endParaRPr lang="pt-BR" dirty="0"/>
        </a:p>
      </dgm:t>
    </dgm:pt>
    <dgm:pt modelId="{23BA0A10-1817-4494-8F04-F31149C21E40}" type="parTrans" cxnId="{C3462CC8-3937-4BA6-AFB2-8BE143668E2E}">
      <dgm:prSet/>
      <dgm:spPr/>
      <dgm:t>
        <a:bodyPr/>
        <a:lstStyle/>
        <a:p>
          <a:endParaRPr lang="pt-BR"/>
        </a:p>
      </dgm:t>
    </dgm:pt>
    <dgm:pt modelId="{D5D9C153-D9B1-43A0-A1BC-E8011ECC61C4}" type="sibTrans" cxnId="{C3462CC8-3937-4BA6-AFB2-8BE143668E2E}">
      <dgm:prSet/>
      <dgm:spPr/>
      <dgm:t>
        <a:bodyPr/>
        <a:lstStyle/>
        <a:p>
          <a:endParaRPr lang="pt-BR"/>
        </a:p>
      </dgm:t>
    </dgm:pt>
    <dgm:pt modelId="{4389F743-CA6B-48A1-9791-9BC9CA4CDE46}">
      <dgm:prSet phldrT="[Texto]" custT="1"/>
      <dgm:spPr/>
      <dgm:t>
        <a:bodyPr/>
        <a:lstStyle/>
        <a:p>
          <a:r>
            <a:rPr lang="pt-BR" sz="1600" b="1" dirty="0">
              <a:solidFill>
                <a:schemeClr val="tx1"/>
              </a:solidFill>
              <a:latin typeface="Arial" panose="020B0604020202020204" pitchFamily="34" charset="0"/>
              <a:cs typeface="Arial" panose="020B0604020202020204" pitchFamily="34" charset="0"/>
            </a:rPr>
            <a:t>Composição Corporal</a:t>
          </a:r>
        </a:p>
      </dgm:t>
    </dgm:pt>
    <dgm:pt modelId="{E914E664-8DA4-4D77-A405-5DE2922234B0}" type="parTrans" cxnId="{055E884A-432C-4A88-97B0-019BE56A8167}">
      <dgm:prSet/>
      <dgm:spPr/>
      <dgm:t>
        <a:bodyPr/>
        <a:lstStyle/>
        <a:p>
          <a:endParaRPr lang="pt-BR"/>
        </a:p>
      </dgm:t>
    </dgm:pt>
    <dgm:pt modelId="{6AD1F7BF-D2D0-469B-98FB-4F4DD5D0D762}" type="sibTrans" cxnId="{055E884A-432C-4A88-97B0-019BE56A8167}">
      <dgm:prSet/>
      <dgm:spPr/>
      <dgm:t>
        <a:bodyPr/>
        <a:lstStyle/>
        <a:p>
          <a:endParaRPr lang="pt-BR"/>
        </a:p>
      </dgm:t>
    </dgm:pt>
    <dgm:pt modelId="{4C9614A7-B6BF-4FA7-8F38-A5F49DA26001}" type="pres">
      <dgm:prSet presAssocID="{BEE569D1-EF0E-49C6-9C88-7CB63C362FBE}" presName="Name0" presStyleCnt="0">
        <dgm:presLayoutVars>
          <dgm:chMax val="1"/>
          <dgm:dir/>
          <dgm:animLvl val="ctr"/>
          <dgm:resizeHandles val="exact"/>
        </dgm:presLayoutVars>
      </dgm:prSet>
      <dgm:spPr/>
    </dgm:pt>
    <dgm:pt modelId="{27C74B44-248B-47F7-85BB-A17AF8F3F57F}" type="pres">
      <dgm:prSet presAssocID="{A0B44D93-7C55-4D6E-B870-18CEC1A72EEF}" presName="centerShape" presStyleLbl="node0" presStyleIdx="0" presStyleCnt="1"/>
      <dgm:spPr/>
    </dgm:pt>
    <dgm:pt modelId="{00AB6FE2-422D-4D6F-90D9-D649D6B84CE2}" type="pres">
      <dgm:prSet presAssocID="{A752E67D-A6F7-43DB-AE05-DF28D21CE143}" presName="parTrans" presStyleLbl="sibTrans2D1" presStyleIdx="0" presStyleCnt="5"/>
      <dgm:spPr/>
    </dgm:pt>
    <dgm:pt modelId="{F596F024-3A61-4396-BC4D-560660A70487}" type="pres">
      <dgm:prSet presAssocID="{A752E67D-A6F7-43DB-AE05-DF28D21CE143}" presName="connectorText" presStyleLbl="sibTrans2D1" presStyleIdx="0" presStyleCnt="5"/>
      <dgm:spPr/>
    </dgm:pt>
    <dgm:pt modelId="{508E0ACC-9CF6-4698-AECC-664E040D5898}" type="pres">
      <dgm:prSet presAssocID="{A1CBB864-69D5-464B-BD3E-84AEDDEAD454}" presName="node" presStyleLbl="node1" presStyleIdx="0" presStyleCnt="5" custScaleX="144243">
        <dgm:presLayoutVars>
          <dgm:bulletEnabled val="1"/>
        </dgm:presLayoutVars>
      </dgm:prSet>
      <dgm:spPr/>
    </dgm:pt>
    <dgm:pt modelId="{5EA19329-3644-4DB4-83A3-61BBC4064887}" type="pres">
      <dgm:prSet presAssocID="{4ADED1FE-D03D-4934-BBD3-E1C361E04967}" presName="parTrans" presStyleLbl="sibTrans2D1" presStyleIdx="1" presStyleCnt="5"/>
      <dgm:spPr/>
    </dgm:pt>
    <dgm:pt modelId="{3DAC06FF-BAA0-40B7-A5C0-F64DB03FAE3D}" type="pres">
      <dgm:prSet presAssocID="{4ADED1FE-D03D-4934-BBD3-E1C361E04967}" presName="connectorText" presStyleLbl="sibTrans2D1" presStyleIdx="1" presStyleCnt="5"/>
      <dgm:spPr/>
    </dgm:pt>
    <dgm:pt modelId="{11413CA8-092E-45E9-A450-8CC7DE5532C9}" type="pres">
      <dgm:prSet presAssocID="{C5EFF3C6-1D32-4EBF-8AA9-E031F326FD88}" presName="node" presStyleLbl="node1" presStyleIdx="1" presStyleCnt="5" custScaleX="144243">
        <dgm:presLayoutVars>
          <dgm:bulletEnabled val="1"/>
        </dgm:presLayoutVars>
      </dgm:prSet>
      <dgm:spPr/>
    </dgm:pt>
    <dgm:pt modelId="{FA54792A-0EFC-4D79-A713-AF725F7C069E}" type="pres">
      <dgm:prSet presAssocID="{36EC75DF-4CB7-48CD-86B6-17EA9DE070DB}" presName="parTrans" presStyleLbl="sibTrans2D1" presStyleIdx="2" presStyleCnt="5"/>
      <dgm:spPr/>
    </dgm:pt>
    <dgm:pt modelId="{D6CAB787-FDFB-4EBC-A936-C63435566DD5}" type="pres">
      <dgm:prSet presAssocID="{36EC75DF-4CB7-48CD-86B6-17EA9DE070DB}" presName="connectorText" presStyleLbl="sibTrans2D1" presStyleIdx="2" presStyleCnt="5"/>
      <dgm:spPr/>
    </dgm:pt>
    <dgm:pt modelId="{97E7835B-A87E-466F-97F3-F248046852BD}" type="pres">
      <dgm:prSet presAssocID="{2562FF40-64ED-4F9E-81EA-12D045008E4A}" presName="node" presStyleLbl="node1" presStyleIdx="2" presStyleCnt="5" custScaleX="144243">
        <dgm:presLayoutVars>
          <dgm:bulletEnabled val="1"/>
        </dgm:presLayoutVars>
      </dgm:prSet>
      <dgm:spPr/>
    </dgm:pt>
    <dgm:pt modelId="{E48717B8-303E-4F6B-97D1-36CC0E04B591}" type="pres">
      <dgm:prSet presAssocID="{C9325C96-2EE8-4463-A8B3-E2A029CE67B2}" presName="parTrans" presStyleLbl="sibTrans2D1" presStyleIdx="3" presStyleCnt="5"/>
      <dgm:spPr/>
    </dgm:pt>
    <dgm:pt modelId="{EB344B5F-077C-4978-90F7-0BE0E385E7DE}" type="pres">
      <dgm:prSet presAssocID="{C9325C96-2EE8-4463-A8B3-E2A029CE67B2}" presName="connectorText" presStyleLbl="sibTrans2D1" presStyleIdx="3" presStyleCnt="5"/>
      <dgm:spPr/>
    </dgm:pt>
    <dgm:pt modelId="{1B260CF2-5760-4004-A9B8-01FE548D6279}" type="pres">
      <dgm:prSet presAssocID="{841D5E7B-3C99-4B19-BD65-51AF5E70267D}" presName="node" presStyleLbl="node1" presStyleIdx="3" presStyleCnt="5" custScaleX="144243">
        <dgm:presLayoutVars>
          <dgm:bulletEnabled val="1"/>
        </dgm:presLayoutVars>
      </dgm:prSet>
      <dgm:spPr/>
    </dgm:pt>
    <dgm:pt modelId="{513E6E21-F19E-4F32-97E3-FBC7B5ACB564}" type="pres">
      <dgm:prSet presAssocID="{E914E664-8DA4-4D77-A405-5DE2922234B0}" presName="parTrans" presStyleLbl="sibTrans2D1" presStyleIdx="4" presStyleCnt="5"/>
      <dgm:spPr/>
    </dgm:pt>
    <dgm:pt modelId="{560D3060-858B-4F8C-B345-3AD35F498DE9}" type="pres">
      <dgm:prSet presAssocID="{E914E664-8DA4-4D77-A405-5DE2922234B0}" presName="connectorText" presStyleLbl="sibTrans2D1" presStyleIdx="4" presStyleCnt="5"/>
      <dgm:spPr/>
    </dgm:pt>
    <dgm:pt modelId="{B6EBD703-ECBC-4128-913E-4847A84E84E8}" type="pres">
      <dgm:prSet presAssocID="{4389F743-CA6B-48A1-9791-9BC9CA4CDE46}" presName="node" presStyleLbl="node1" presStyleIdx="4" presStyleCnt="5" custScaleX="144243">
        <dgm:presLayoutVars>
          <dgm:bulletEnabled val="1"/>
        </dgm:presLayoutVars>
      </dgm:prSet>
      <dgm:spPr/>
    </dgm:pt>
  </dgm:ptLst>
  <dgm:cxnLst>
    <dgm:cxn modelId="{AEB8660E-095B-4B8B-A3E0-CD845E9DF6EE}" type="presOf" srcId="{2562FF40-64ED-4F9E-81EA-12D045008E4A}" destId="{97E7835B-A87E-466F-97F3-F248046852BD}" srcOrd="0" destOrd="0" presId="urn:microsoft.com/office/officeart/2005/8/layout/radial5"/>
    <dgm:cxn modelId="{F8E7B81E-8580-4495-AE18-469F887AB80E}" type="presOf" srcId="{C5EFF3C6-1D32-4EBF-8AA9-E031F326FD88}" destId="{11413CA8-092E-45E9-A450-8CC7DE5532C9}" srcOrd="0" destOrd="0" presId="urn:microsoft.com/office/officeart/2005/8/layout/radial5"/>
    <dgm:cxn modelId="{C891C11E-C224-4AAD-9FA1-00C9941D33CF}" srcId="{A0B44D93-7C55-4D6E-B870-18CEC1A72EEF}" destId="{841D5E7B-3C99-4B19-BD65-51AF5E70267D}" srcOrd="3" destOrd="0" parTransId="{C9325C96-2EE8-4463-A8B3-E2A029CE67B2}" sibTransId="{2E85D8D7-EEFA-4812-8B21-BBE75C39E643}"/>
    <dgm:cxn modelId="{7D3FF428-C4CA-4B54-9512-173DFA6F3994}" srcId="{A0B44D93-7C55-4D6E-B870-18CEC1A72EEF}" destId="{A1CBB864-69D5-464B-BD3E-84AEDDEAD454}" srcOrd="0" destOrd="0" parTransId="{A752E67D-A6F7-43DB-AE05-DF28D21CE143}" sibTransId="{59B5F703-B8B2-499E-B7E6-128C9797E1C9}"/>
    <dgm:cxn modelId="{7B8B3629-EEDA-484C-87DE-18360EAC5C54}" srcId="{A0B44D93-7C55-4D6E-B870-18CEC1A72EEF}" destId="{2562FF40-64ED-4F9E-81EA-12D045008E4A}" srcOrd="2" destOrd="0" parTransId="{36EC75DF-4CB7-48CD-86B6-17EA9DE070DB}" sibTransId="{C56B22D2-A7BF-4B9F-B130-A0CF848C92E4}"/>
    <dgm:cxn modelId="{887BC32E-7D7F-4DDA-B9BB-DE863EF4DF18}" type="presOf" srcId="{BEE569D1-EF0E-49C6-9C88-7CB63C362FBE}" destId="{4C9614A7-B6BF-4FA7-8F38-A5F49DA26001}" srcOrd="0" destOrd="0" presId="urn:microsoft.com/office/officeart/2005/8/layout/radial5"/>
    <dgm:cxn modelId="{C2E03D5D-56AB-4F07-9924-5C704AD17176}" type="presOf" srcId="{841D5E7B-3C99-4B19-BD65-51AF5E70267D}" destId="{1B260CF2-5760-4004-A9B8-01FE548D6279}" srcOrd="0" destOrd="0" presId="urn:microsoft.com/office/officeart/2005/8/layout/radial5"/>
    <dgm:cxn modelId="{C56D3847-D98C-4EA0-871B-F2026C360131}" type="presOf" srcId="{A752E67D-A6F7-43DB-AE05-DF28D21CE143}" destId="{F596F024-3A61-4396-BC4D-560660A70487}" srcOrd="1" destOrd="0" presId="urn:microsoft.com/office/officeart/2005/8/layout/radial5"/>
    <dgm:cxn modelId="{055E884A-432C-4A88-97B0-019BE56A8167}" srcId="{A0B44D93-7C55-4D6E-B870-18CEC1A72EEF}" destId="{4389F743-CA6B-48A1-9791-9BC9CA4CDE46}" srcOrd="4" destOrd="0" parTransId="{E914E664-8DA4-4D77-A405-5DE2922234B0}" sibTransId="{6AD1F7BF-D2D0-469B-98FB-4F4DD5D0D762}"/>
    <dgm:cxn modelId="{3B986750-28EE-4EB6-9B10-D13895E90A20}" type="presOf" srcId="{4ADED1FE-D03D-4934-BBD3-E1C361E04967}" destId="{3DAC06FF-BAA0-40B7-A5C0-F64DB03FAE3D}" srcOrd="1" destOrd="0" presId="urn:microsoft.com/office/officeart/2005/8/layout/radial5"/>
    <dgm:cxn modelId="{902BC587-0377-4A7C-82BF-0C06268FDA77}" type="presOf" srcId="{A1CBB864-69D5-464B-BD3E-84AEDDEAD454}" destId="{508E0ACC-9CF6-4698-AECC-664E040D5898}" srcOrd="0" destOrd="0" presId="urn:microsoft.com/office/officeart/2005/8/layout/radial5"/>
    <dgm:cxn modelId="{A9DE3D88-5E74-4324-B257-AEF548D2C018}" type="presOf" srcId="{E914E664-8DA4-4D77-A405-5DE2922234B0}" destId="{560D3060-858B-4F8C-B345-3AD35F498DE9}" srcOrd="1" destOrd="0" presId="urn:microsoft.com/office/officeart/2005/8/layout/radial5"/>
    <dgm:cxn modelId="{BDC6288A-7F5D-4E67-AF71-524C5068D830}" srcId="{BEE569D1-EF0E-49C6-9C88-7CB63C362FBE}" destId="{A0B44D93-7C55-4D6E-B870-18CEC1A72EEF}" srcOrd="0" destOrd="0" parTransId="{5F6A5CE8-EFA4-4786-A887-9C53451E8EA2}" sibTransId="{3EB01086-B012-4145-98AD-12204BCE4043}"/>
    <dgm:cxn modelId="{F9292498-3150-4BFC-9C0B-BE81B0DDC303}" type="presOf" srcId="{36EC75DF-4CB7-48CD-86B6-17EA9DE070DB}" destId="{FA54792A-0EFC-4D79-A713-AF725F7C069E}" srcOrd="0" destOrd="0" presId="urn:microsoft.com/office/officeart/2005/8/layout/radial5"/>
    <dgm:cxn modelId="{C2436799-CB38-4E0A-AF02-34181EAAADC0}" type="presOf" srcId="{36EC75DF-4CB7-48CD-86B6-17EA9DE070DB}" destId="{D6CAB787-FDFB-4EBC-A936-C63435566DD5}" srcOrd="1" destOrd="0" presId="urn:microsoft.com/office/officeart/2005/8/layout/radial5"/>
    <dgm:cxn modelId="{F6932CA0-8154-467A-9ED0-544EABB426D1}" type="presOf" srcId="{4ADED1FE-D03D-4934-BBD3-E1C361E04967}" destId="{5EA19329-3644-4DB4-83A3-61BBC4064887}" srcOrd="0" destOrd="0" presId="urn:microsoft.com/office/officeart/2005/8/layout/radial5"/>
    <dgm:cxn modelId="{3C77AFA9-F9B3-40B2-AF92-9EF58EA19782}" type="presOf" srcId="{C9325C96-2EE8-4463-A8B3-E2A029CE67B2}" destId="{E48717B8-303E-4F6B-97D1-36CC0E04B591}" srcOrd="0" destOrd="0" presId="urn:microsoft.com/office/officeart/2005/8/layout/radial5"/>
    <dgm:cxn modelId="{AB623AB7-F074-4793-B3A5-B9DA2B93868B}" type="presOf" srcId="{C9325C96-2EE8-4463-A8B3-E2A029CE67B2}" destId="{EB344B5F-077C-4978-90F7-0BE0E385E7DE}" srcOrd="1" destOrd="0" presId="urn:microsoft.com/office/officeart/2005/8/layout/radial5"/>
    <dgm:cxn modelId="{88E2E5C0-B6DE-40AC-9F87-8778CE733575}" type="presOf" srcId="{A0B44D93-7C55-4D6E-B870-18CEC1A72EEF}" destId="{27C74B44-248B-47F7-85BB-A17AF8F3F57F}" srcOrd="0" destOrd="0" presId="urn:microsoft.com/office/officeart/2005/8/layout/radial5"/>
    <dgm:cxn modelId="{EA4EF5C2-221A-454B-B8C8-4AA3A5890B04}" type="presOf" srcId="{4389F743-CA6B-48A1-9791-9BC9CA4CDE46}" destId="{B6EBD703-ECBC-4128-913E-4847A84E84E8}" srcOrd="0" destOrd="0" presId="urn:microsoft.com/office/officeart/2005/8/layout/radial5"/>
    <dgm:cxn modelId="{C3462CC8-3937-4BA6-AFB2-8BE143668E2E}" srcId="{BEE569D1-EF0E-49C6-9C88-7CB63C362FBE}" destId="{F176F3B3-F90D-4650-A793-9444A4C02B94}" srcOrd="1" destOrd="0" parTransId="{23BA0A10-1817-4494-8F04-F31149C21E40}" sibTransId="{D5D9C153-D9B1-43A0-A1BC-E8011ECC61C4}"/>
    <dgm:cxn modelId="{97C2CAD2-BDBC-4AC5-B728-17B7FF3B0962}" type="presOf" srcId="{E914E664-8DA4-4D77-A405-5DE2922234B0}" destId="{513E6E21-F19E-4F32-97E3-FBC7B5ACB564}" srcOrd="0" destOrd="0" presId="urn:microsoft.com/office/officeart/2005/8/layout/radial5"/>
    <dgm:cxn modelId="{B182B4F7-6CCD-438A-BD1F-C77BB884B3DF}" type="presOf" srcId="{A752E67D-A6F7-43DB-AE05-DF28D21CE143}" destId="{00AB6FE2-422D-4D6F-90D9-D649D6B84CE2}" srcOrd="0" destOrd="0" presId="urn:microsoft.com/office/officeart/2005/8/layout/radial5"/>
    <dgm:cxn modelId="{86850BFC-D5D5-452E-B106-E644F276D71E}" srcId="{A0B44D93-7C55-4D6E-B870-18CEC1A72EEF}" destId="{C5EFF3C6-1D32-4EBF-8AA9-E031F326FD88}" srcOrd="1" destOrd="0" parTransId="{4ADED1FE-D03D-4934-BBD3-E1C361E04967}" sibTransId="{FC4F7013-2BD1-4CFA-939F-3636AF82912C}"/>
    <dgm:cxn modelId="{A1596313-F150-4AB0-96C8-D5744D23A22E}" type="presParOf" srcId="{4C9614A7-B6BF-4FA7-8F38-A5F49DA26001}" destId="{27C74B44-248B-47F7-85BB-A17AF8F3F57F}" srcOrd="0" destOrd="0" presId="urn:microsoft.com/office/officeart/2005/8/layout/radial5"/>
    <dgm:cxn modelId="{EE77C035-C3C5-4F83-BB50-C604B77A280C}" type="presParOf" srcId="{4C9614A7-B6BF-4FA7-8F38-A5F49DA26001}" destId="{00AB6FE2-422D-4D6F-90D9-D649D6B84CE2}" srcOrd="1" destOrd="0" presId="urn:microsoft.com/office/officeart/2005/8/layout/radial5"/>
    <dgm:cxn modelId="{A6B45ED8-11F5-42A0-A08E-BC35EDC081FE}" type="presParOf" srcId="{00AB6FE2-422D-4D6F-90D9-D649D6B84CE2}" destId="{F596F024-3A61-4396-BC4D-560660A70487}" srcOrd="0" destOrd="0" presId="urn:microsoft.com/office/officeart/2005/8/layout/radial5"/>
    <dgm:cxn modelId="{F2E0F2D2-0955-4098-83E0-054AFFC9F980}" type="presParOf" srcId="{4C9614A7-B6BF-4FA7-8F38-A5F49DA26001}" destId="{508E0ACC-9CF6-4698-AECC-664E040D5898}" srcOrd="2" destOrd="0" presId="urn:microsoft.com/office/officeart/2005/8/layout/radial5"/>
    <dgm:cxn modelId="{C626B152-9F1F-480C-B536-25D4BEF70E8A}" type="presParOf" srcId="{4C9614A7-B6BF-4FA7-8F38-A5F49DA26001}" destId="{5EA19329-3644-4DB4-83A3-61BBC4064887}" srcOrd="3" destOrd="0" presId="urn:microsoft.com/office/officeart/2005/8/layout/radial5"/>
    <dgm:cxn modelId="{0AE70242-B5FB-4476-9400-B1231276543E}" type="presParOf" srcId="{5EA19329-3644-4DB4-83A3-61BBC4064887}" destId="{3DAC06FF-BAA0-40B7-A5C0-F64DB03FAE3D}" srcOrd="0" destOrd="0" presId="urn:microsoft.com/office/officeart/2005/8/layout/radial5"/>
    <dgm:cxn modelId="{A4AB8AC7-D9B5-4A9E-B6D9-D1F5F5FBC3E9}" type="presParOf" srcId="{4C9614A7-B6BF-4FA7-8F38-A5F49DA26001}" destId="{11413CA8-092E-45E9-A450-8CC7DE5532C9}" srcOrd="4" destOrd="0" presId="urn:microsoft.com/office/officeart/2005/8/layout/radial5"/>
    <dgm:cxn modelId="{DD0BAA80-36EE-4FFC-8335-7E24C4890668}" type="presParOf" srcId="{4C9614A7-B6BF-4FA7-8F38-A5F49DA26001}" destId="{FA54792A-0EFC-4D79-A713-AF725F7C069E}" srcOrd="5" destOrd="0" presId="urn:microsoft.com/office/officeart/2005/8/layout/radial5"/>
    <dgm:cxn modelId="{25787B7D-ABBC-4C40-A4CB-7569226484AD}" type="presParOf" srcId="{FA54792A-0EFC-4D79-A713-AF725F7C069E}" destId="{D6CAB787-FDFB-4EBC-A936-C63435566DD5}" srcOrd="0" destOrd="0" presId="urn:microsoft.com/office/officeart/2005/8/layout/radial5"/>
    <dgm:cxn modelId="{1CF61F0A-010A-481C-BA88-39424D8CFC8A}" type="presParOf" srcId="{4C9614A7-B6BF-4FA7-8F38-A5F49DA26001}" destId="{97E7835B-A87E-466F-97F3-F248046852BD}" srcOrd="6" destOrd="0" presId="urn:microsoft.com/office/officeart/2005/8/layout/radial5"/>
    <dgm:cxn modelId="{86B6F8FA-A2FD-45E3-926F-5F49F2DEFD6D}" type="presParOf" srcId="{4C9614A7-B6BF-4FA7-8F38-A5F49DA26001}" destId="{E48717B8-303E-4F6B-97D1-36CC0E04B591}" srcOrd="7" destOrd="0" presId="urn:microsoft.com/office/officeart/2005/8/layout/radial5"/>
    <dgm:cxn modelId="{36DF6BAF-1F58-4812-924A-7CD2E99F7235}" type="presParOf" srcId="{E48717B8-303E-4F6B-97D1-36CC0E04B591}" destId="{EB344B5F-077C-4978-90F7-0BE0E385E7DE}" srcOrd="0" destOrd="0" presId="urn:microsoft.com/office/officeart/2005/8/layout/radial5"/>
    <dgm:cxn modelId="{4A8DF0AD-6108-4416-AA97-91D79AC302D9}" type="presParOf" srcId="{4C9614A7-B6BF-4FA7-8F38-A5F49DA26001}" destId="{1B260CF2-5760-4004-A9B8-01FE548D6279}" srcOrd="8" destOrd="0" presId="urn:microsoft.com/office/officeart/2005/8/layout/radial5"/>
    <dgm:cxn modelId="{204E3528-AFD4-4A77-9083-142ABCEE87B4}" type="presParOf" srcId="{4C9614A7-B6BF-4FA7-8F38-A5F49DA26001}" destId="{513E6E21-F19E-4F32-97E3-FBC7B5ACB564}" srcOrd="9" destOrd="0" presId="urn:microsoft.com/office/officeart/2005/8/layout/radial5"/>
    <dgm:cxn modelId="{20222713-D503-4B78-B3C3-DC9A95A5C563}" type="presParOf" srcId="{513E6E21-F19E-4F32-97E3-FBC7B5ACB564}" destId="{560D3060-858B-4F8C-B345-3AD35F498DE9}" srcOrd="0" destOrd="0" presId="urn:microsoft.com/office/officeart/2005/8/layout/radial5"/>
    <dgm:cxn modelId="{37DD3D55-B7E2-4BC6-AABE-B4EA76B4172C}" type="presParOf" srcId="{4C9614A7-B6BF-4FA7-8F38-A5F49DA26001}" destId="{B6EBD703-ECBC-4128-913E-4847A84E84E8}"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C72D0-D102-46A9-8E53-2C1D525993CB}">
      <dsp:nvSpPr>
        <dsp:cNvPr id="0" name=""/>
        <dsp:cNvSpPr/>
      </dsp:nvSpPr>
      <dsp:spPr>
        <a:xfrm>
          <a:off x="0" y="20436"/>
          <a:ext cx="8388932" cy="1104480"/>
        </a:xfrm>
        <a:prstGeom prst="roundRect">
          <a:avLst/>
        </a:prstGeom>
        <a:solidFill>
          <a:schemeClr val="accent4"/>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pt-BR" sz="2800" kern="1200" dirty="0">
              <a:solidFill>
                <a:schemeClr val="tx1"/>
              </a:solidFill>
              <a:latin typeface="Arial" panose="020B0604020202020204" pitchFamily="34" charset="0"/>
              <a:cs typeface="Arial" panose="020B0604020202020204" pitchFamily="34" charset="0"/>
            </a:rPr>
            <a:t>1. MÉTODOS </a:t>
          </a:r>
        </a:p>
      </dsp:txBody>
      <dsp:txXfrm>
        <a:off x="53916" y="74352"/>
        <a:ext cx="8281100" cy="996648"/>
      </dsp:txXfrm>
    </dsp:sp>
    <dsp:sp modelId="{0B1895E0-6210-4D2C-B78F-FC34B6A58D91}">
      <dsp:nvSpPr>
        <dsp:cNvPr id="0" name=""/>
        <dsp:cNvSpPr/>
      </dsp:nvSpPr>
      <dsp:spPr>
        <a:xfrm>
          <a:off x="0" y="1294836"/>
          <a:ext cx="8388932" cy="1104480"/>
        </a:xfrm>
        <a:prstGeom prst="roundRect">
          <a:avLst/>
        </a:prstGeom>
        <a:solidFill>
          <a:schemeClr val="accent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pt-BR" sz="2800" kern="1200" dirty="0">
              <a:solidFill>
                <a:schemeClr val="tx1"/>
              </a:solidFill>
              <a:latin typeface="Arial" panose="020B0604020202020204" pitchFamily="34" charset="0"/>
              <a:cs typeface="Arial" panose="020B0604020202020204" pitchFamily="34" charset="0"/>
            </a:rPr>
            <a:t>2. GASTO ENERGÉTICO </a:t>
          </a:r>
        </a:p>
      </dsp:txBody>
      <dsp:txXfrm>
        <a:off x="53916" y="1348752"/>
        <a:ext cx="8281100" cy="996648"/>
      </dsp:txXfrm>
    </dsp:sp>
    <dsp:sp modelId="{7FEA9264-F8C2-41BA-95F6-BB2F7A1E0DDB}">
      <dsp:nvSpPr>
        <dsp:cNvPr id="0" name=""/>
        <dsp:cNvSpPr/>
      </dsp:nvSpPr>
      <dsp:spPr>
        <a:xfrm>
          <a:off x="0" y="2569236"/>
          <a:ext cx="8388932" cy="1104480"/>
        </a:xfrm>
        <a:prstGeom prst="roundRect">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pt-BR" sz="2800" kern="1200" dirty="0">
              <a:solidFill>
                <a:schemeClr val="tx1"/>
              </a:solidFill>
              <a:latin typeface="Arial" panose="020B0604020202020204" pitchFamily="34" charset="0"/>
              <a:cs typeface="Arial" panose="020B0604020202020204" pitchFamily="34" charset="0"/>
            </a:rPr>
            <a:t>3. VALIDADE </a:t>
          </a:r>
        </a:p>
      </dsp:txBody>
      <dsp:txXfrm>
        <a:off x="53916" y="2623152"/>
        <a:ext cx="8281100" cy="996648"/>
      </dsp:txXfrm>
    </dsp:sp>
    <dsp:sp modelId="{819DF70D-62A9-4C26-933E-2B2260241671}">
      <dsp:nvSpPr>
        <dsp:cNvPr id="0" name=""/>
        <dsp:cNvSpPr/>
      </dsp:nvSpPr>
      <dsp:spPr>
        <a:xfrm>
          <a:off x="0" y="3843635"/>
          <a:ext cx="8388932" cy="1104480"/>
        </a:xfrm>
        <a:prstGeom prst="roundRect">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pt-BR" sz="2800" kern="1200" dirty="0">
              <a:solidFill>
                <a:schemeClr val="tx1"/>
              </a:solidFill>
              <a:latin typeface="Arial" panose="020B0604020202020204" pitchFamily="34" charset="0"/>
              <a:cs typeface="Arial" panose="020B0604020202020204" pitchFamily="34" charset="0"/>
            </a:rPr>
            <a:t>4. CONSIDERAÇÕES FINAIS</a:t>
          </a:r>
        </a:p>
      </dsp:txBody>
      <dsp:txXfrm>
        <a:off x="53916" y="3897551"/>
        <a:ext cx="8281100" cy="99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03B19-85CF-4E2A-8E0F-A76BB17000B2}">
      <dsp:nvSpPr>
        <dsp:cNvPr id="0" name=""/>
        <dsp:cNvSpPr/>
      </dsp:nvSpPr>
      <dsp:spPr>
        <a:xfrm>
          <a:off x="2794" y="113615"/>
          <a:ext cx="2724968" cy="10899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Arial" panose="020B0604020202020204" pitchFamily="34" charset="0"/>
              <a:cs typeface="Arial" panose="020B0604020202020204" pitchFamily="34" charset="0"/>
            </a:rPr>
            <a:t>DIRETO</a:t>
          </a:r>
        </a:p>
      </dsp:txBody>
      <dsp:txXfrm>
        <a:off x="2794" y="113615"/>
        <a:ext cx="2724968" cy="1089987"/>
      </dsp:txXfrm>
    </dsp:sp>
    <dsp:sp modelId="{0A228601-9A34-4881-BF11-185A6CB4BE98}">
      <dsp:nvSpPr>
        <dsp:cNvPr id="0" name=""/>
        <dsp:cNvSpPr/>
      </dsp:nvSpPr>
      <dsp:spPr>
        <a:xfrm>
          <a:off x="2794" y="1203603"/>
          <a:ext cx="2724968" cy="437141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Dissecação macroscópica</a:t>
          </a:r>
        </a:p>
      </dsp:txBody>
      <dsp:txXfrm>
        <a:off x="2794" y="1203603"/>
        <a:ext cx="2724968" cy="4371412"/>
      </dsp:txXfrm>
    </dsp:sp>
    <dsp:sp modelId="{AD61D4CA-802D-461E-8685-87B4F5943FA7}">
      <dsp:nvSpPr>
        <dsp:cNvPr id="0" name=""/>
        <dsp:cNvSpPr/>
      </dsp:nvSpPr>
      <dsp:spPr>
        <a:xfrm>
          <a:off x="3109259" y="113615"/>
          <a:ext cx="2724968" cy="1089987"/>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Arial" panose="020B0604020202020204" pitchFamily="34" charset="0"/>
              <a:cs typeface="Arial" panose="020B0604020202020204" pitchFamily="34" charset="0"/>
            </a:rPr>
            <a:t>INDIRETO</a:t>
          </a:r>
        </a:p>
      </dsp:txBody>
      <dsp:txXfrm>
        <a:off x="3109259" y="113615"/>
        <a:ext cx="2724968" cy="1089987"/>
      </dsp:txXfrm>
    </dsp:sp>
    <dsp:sp modelId="{ECE46C44-3174-40EC-9434-4A1BBB9046E7}">
      <dsp:nvSpPr>
        <dsp:cNvPr id="0" name=""/>
        <dsp:cNvSpPr/>
      </dsp:nvSpPr>
      <dsp:spPr>
        <a:xfrm>
          <a:off x="3109259" y="1203603"/>
          <a:ext cx="2724968" cy="4371412"/>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just"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Pesagem hidrostática</a:t>
          </a:r>
        </a:p>
        <a:p>
          <a:pPr marL="228600" lvl="1" indent="-228600" algn="just"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Pletismografia</a:t>
          </a:r>
        </a:p>
        <a:p>
          <a:pPr marL="228600" lvl="1" indent="-228600" algn="just" defTabSz="977900">
            <a:lnSpc>
              <a:spcPct val="90000"/>
            </a:lnSpc>
            <a:spcBef>
              <a:spcPct val="0"/>
            </a:spcBef>
            <a:spcAft>
              <a:spcPct val="15000"/>
            </a:spcAft>
            <a:buChar char="•"/>
          </a:pPr>
          <a:r>
            <a:rPr lang="pt-BR" sz="2200" kern="1200" dirty="0" err="1">
              <a:latin typeface="Arial" panose="020B0604020202020204" pitchFamily="34" charset="0"/>
              <a:cs typeface="Arial" panose="020B0604020202020204" pitchFamily="34" charset="0"/>
            </a:rPr>
            <a:t>Absortometria</a:t>
          </a:r>
          <a:r>
            <a:rPr lang="pt-BR" sz="2200" kern="1200" dirty="0">
              <a:latin typeface="Arial" panose="020B0604020202020204" pitchFamily="34" charset="0"/>
              <a:cs typeface="Arial" panose="020B0604020202020204" pitchFamily="34" charset="0"/>
            </a:rPr>
            <a:t> de raio X de dupla energia (DEXA)</a:t>
          </a:r>
        </a:p>
        <a:p>
          <a:pPr marL="228600" lvl="1" indent="-228600" algn="just"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Ultrassonografia</a:t>
          </a:r>
        </a:p>
        <a:p>
          <a:pPr marL="228600" lvl="1" indent="-228600" algn="just"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Tomografia axial computadorizada</a:t>
          </a:r>
        </a:p>
        <a:p>
          <a:pPr marL="228600" lvl="1" indent="-228600" algn="just"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Excreção de creatinina</a:t>
          </a:r>
        </a:p>
        <a:p>
          <a:pPr marL="228600" lvl="1" indent="-228600" algn="just"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Espectrometria de raios gama</a:t>
          </a:r>
        </a:p>
      </dsp:txBody>
      <dsp:txXfrm>
        <a:off x="3109259" y="1203603"/>
        <a:ext cx="2724968" cy="4371412"/>
      </dsp:txXfrm>
    </dsp:sp>
    <dsp:sp modelId="{B1B12F0F-9473-44CA-8E0E-47255F0F503C}">
      <dsp:nvSpPr>
        <dsp:cNvPr id="0" name=""/>
        <dsp:cNvSpPr/>
      </dsp:nvSpPr>
      <dsp:spPr>
        <a:xfrm>
          <a:off x="6215724" y="113615"/>
          <a:ext cx="2724968" cy="108998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Arial" panose="020B0604020202020204" pitchFamily="34" charset="0"/>
              <a:cs typeface="Arial" panose="020B0604020202020204" pitchFamily="34" charset="0"/>
            </a:rPr>
            <a:t>DUPLAMENTE</a:t>
          </a:r>
        </a:p>
        <a:p>
          <a:pPr marL="0" lvl="0" indent="0" algn="ctr" defTabSz="977900">
            <a:lnSpc>
              <a:spcPct val="90000"/>
            </a:lnSpc>
            <a:spcBef>
              <a:spcPct val="0"/>
            </a:spcBef>
            <a:spcAft>
              <a:spcPct val="35000"/>
            </a:spcAft>
            <a:buNone/>
          </a:pPr>
          <a:r>
            <a:rPr lang="pt-BR" sz="2200" kern="1200" dirty="0">
              <a:latin typeface="Arial" panose="020B0604020202020204" pitchFamily="34" charset="0"/>
              <a:cs typeface="Arial" panose="020B0604020202020204" pitchFamily="34" charset="0"/>
            </a:rPr>
            <a:t>INDIRETO</a:t>
          </a:r>
        </a:p>
      </dsp:txBody>
      <dsp:txXfrm>
        <a:off x="6215724" y="113615"/>
        <a:ext cx="2724968" cy="1089987"/>
      </dsp:txXfrm>
    </dsp:sp>
    <dsp:sp modelId="{CCAC7EB4-E5E7-4D83-AF3C-E1195748A468}">
      <dsp:nvSpPr>
        <dsp:cNvPr id="0" name=""/>
        <dsp:cNvSpPr/>
      </dsp:nvSpPr>
      <dsp:spPr>
        <a:xfrm>
          <a:off x="6215724" y="1203603"/>
          <a:ext cx="2724968" cy="4371412"/>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Interactância de raios infravermelhos</a:t>
          </a:r>
        </a:p>
        <a:p>
          <a:pPr marL="228600" lvl="1" indent="-228600" algn="l"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Bioimpedância elétrica</a:t>
          </a:r>
        </a:p>
        <a:p>
          <a:pPr marL="228600" lvl="1" indent="-228600" algn="l" defTabSz="977900">
            <a:lnSpc>
              <a:spcPct val="90000"/>
            </a:lnSpc>
            <a:spcBef>
              <a:spcPct val="0"/>
            </a:spcBef>
            <a:spcAft>
              <a:spcPct val="15000"/>
            </a:spcAft>
            <a:buChar char="•"/>
          </a:pPr>
          <a:r>
            <a:rPr lang="pt-BR" sz="2200" kern="1200" dirty="0">
              <a:latin typeface="Arial" panose="020B0604020202020204" pitchFamily="34" charset="0"/>
              <a:cs typeface="Arial" panose="020B0604020202020204" pitchFamily="34" charset="0"/>
            </a:rPr>
            <a:t>Antropometria</a:t>
          </a:r>
        </a:p>
      </dsp:txBody>
      <dsp:txXfrm>
        <a:off x="6215724" y="1203603"/>
        <a:ext cx="2724968" cy="4371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E3F02-D761-46F4-A0ED-26A42AD70F5B}">
      <dsp:nvSpPr>
        <dsp:cNvPr id="0" name=""/>
        <dsp:cNvSpPr/>
      </dsp:nvSpPr>
      <dsp:spPr>
        <a:xfrm>
          <a:off x="2202607" y="873"/>
          <a:ext cx="1715464" cy="85773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t>Digestão</a:t>
          </a:r>
        </a:p>
      </dsp:txBody>
      <dsp:txXfrm>
        <a:off x="2227729" y="25995"/>
        <a:ext cx="1665220" cy="807488"/>
      </dsp:txXfrm>
    </dsp:sp>
    <dsp:sp modelId="{20D69A9D-9A58-4423-9318-2BD8554B4710}">
      <dsp:nvSpPr>
        <dsp:cNvPr id="0" name=""/>
        <dsp:cNvSpPr/>
      </dsp:nvSpPr>
      <dsp:spPr>
        <a:xfrm rot="3600000">
          <a:off x="3321672" y="1506080"/>
          <a:ext cx="893510" cy="300206"/>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3411734" y="1566121"/>
        <a:ext cx="713386" cy="180124"/>
      </dsp:txXfrm>
    </dsp:sp>
    <dsp:sp modelId="{9F4CD1C6-6BA3-46B1-906F-0A3B3517D2C7}">
      <dsp:nvSpPr>
        <dsp:cNvPr id="0" name=""/>
        <dsp:cNvSpPr/>
      </dsp:nvSpPr>
      <dsp:spPr>
        <a:xfrm>
          <a:off x="3618783" y="2453762"/>
          <a:ext cx="1715464" cy="857732"/>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t>Assimilação</a:t>
          </a:r>
        </a:p>
      </dsp:txBody>
      <dsp:txXfrm>
        <a:off x="3643905" y="2478884"/>
        <a:ext cx="1665220" cy="807488"/>
      </dsp:txXfrm>
    </dsp:sp>
    <dsp:sp modelId="{E2D3B9E2-06F5-4858-98F5-ADCA7F4AEBEA}">
      <dsp:nvSpPr>
        <dsp:cNvPr id="0" name=""/>
        <dsp:cNvSpPr/>
      </dsp:nvSpPr>
      <dsp:spPr>
        <a:xfrm rot="10800000">
          <a:off x="2613584" y="2732525"/>
          <a:ext cx="893510" cy="300206"/>
        </a:xfrm>
        <a:prstGeom prst="leftRightArrow">
          <a:avLst>
            <a:gd name="adj1" fmla="val 60000"/>
            <a:gd name="adj2" fmla="val 50000"/>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rot="10800000">
        <a:off x="2703646" y="2792566"/>
        <a:ext cx="713386" cy="180124"/>
      </dsp:txXfrm>
    </dsp:sp>
    <dsp:sp modelId="{92DEF964-4415-4930-9E78-FD4A8F0ADA1A}">
      <dsp:nvSpPr>
        <dsp:cNvPr id="0" name=""/>
        <dsp:cNvSpPr/>
      </dsp:nvSpPr>
      <dsp:spPr>
        <a:xfrm>
          <a:off x="786432" y="2453762"/>
          <a:ext cx="1715464" cy="857732"/>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BR" sz="2400" kern="1200" dirty="0"/>
            <a:t>Absorção</a:t>
          </a:r>
        </a:p>
      </dsp:txBody>
      <dsp:txXfrm>
        <a:off x="811554" y="2478884"/>
        <a:ext cx="1665220" cy="807488"/>
      </dsp:txXfrm>
    </dsp:sp>
    <dsp:sp modelId="{C70ACEE6-E0B5-4456-BAC7-BC194D70BA2F}">
      <dsp:nvSpPr>
        <dsp:cNvPr id="0" name=""/>
        <dsp:cNvSpPr/>
      </dsp:nvSpPr>
      <dsp:spPr>
        <a:xfrm rot="18000000">
          <a:off x="1905496" y="1506080"/>
          <a:ext cx="893510" cy="300206"/>
        </a:xfrm>
        <a:prstGeom prst="leftRigh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1995558" y="1566121"/>
        <a:ext cx="713386" cy="180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74B44-248B-47F7-85BB-A17AF8F3F57F}">
      <dsp:nvSpPr>
        <dsp:cNvPr id="0" name=""/>
        <dsp:cNvSpPr/>
      </dsp:nvSpPr>
      <dsp:spPr>
        <a:xfrm>
          <a:off x="3679350" y="2256637"/>
          <a:ext cx="1450212" cy="1450212"/>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pt-BR" sz="3800" kern="1200" dirty="0"/>
            <a:t>TMR</a:t>
          </a:r>
        </a:p>
      </dsp:txBody>
      <dsp:txXfrm>
        <a:off x="3891729" y="2469016"/>
        <a:ext cx="1025454" cy="1025454"/>
      </dsp:txXfrm>
    </dsp:sp>
    <dsp:sp modelId="{00AB6FE2-422D-4D6F-90D9-D649D6B84CE2}">
      <dsp:nvSpPr>
        <dsp:cNvPr id="0" name=""/>
        <dsp:cNvSpPr/>
      </dsp:nvSpPr>
      <dsp:spPr>
        <a:xfrm rot="16200000">
          <a:off x="4223135" y="1658259"/>
          <a:ext cx="362642" cy="533051"/>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pt-BR" sz="2200" kern="1200"/>
        </a:p>
      </dsp:txBody>
      <dsp:txXfrm>
        <a:off x="4277532" y="1819266"/>
        <a:ext cx="253849" cy="319831"/>
      </dsp:txXfrm>
    </dsp:sp>
    <dsp:sp modelId="{508E0ACC-9CF6-4698-AECC-664E040D5898}">
      <dsp:nvSpPr>
        <dsp:cNvPr id="0" name=""/>
        <dsp:cNvSpPr/>
      </dsp:nvSpPr>
      <dsp:spPr>
        <a:xfrm>
          <a:off x="3273737" y="4608"/>
          <a:ext cx="2261437" cy="156779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latin typeface="Arial" panose="020B0604020202020204" pitchFamily="34" charset="0"/>
              <a:cs typeface="Arial" panose="020B0604020202020204" pitchFamily="34" charset="0"/>
            </a:rPr>
            <a:t>Clima e região</a:t>
          </a:r>
        </a:p>
      </dsp:txBody>
      <dsp:txXfrm>
        <a:off x="3604917" y="234207"/>
        <a:ext cx="1599077" cy="1108599"/>
      </dsp:txXfrm>
    </dsp:sp>
    <dsp:sp modelId="{5EA19329-3644-4DB4-83A3-61BBC4064887}">
      <dsp:nvSpPr>
        <dsp:cNvPr id="0" name=""/>
        <dsp:cNvSpPr/>
      </dsp:nvSpPr>
      <dsp:spPr>
        <a:xfrm rot="20520000">
          <a:off x="5170928" y="2432458"/>
          <a:ext cx="207543" cy="533051"/>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pt-BR" sz="2200" kern="1200"/>
        </a:p>
      </dsp:txBody>
      <dsp:txXfrm>
        <a:off x="5172452" y="2548688"/>
        <a:ext cx="145280" cy="319831"/>
      </dsp:txXfrm>
    </dsp:sp>
    <dsp:sp modelId="{11413CA8-092E-45E9-A450-8CC7DE5532C9}">
      <dsp:nvSpPr>
        <dsp:cNvPr id="0" name=""/>
        <dsp:cNvSpPr/>
      </dsp:nvSpPr>
      <dsp:spPr>
        <a:xfrm>
          <a:off x="5359629" y="1520097"/>
          <a:ext cx="2261437" cy="156779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latin typeface="Arial" panose="020B0604020202020204" pitchFamily="34" charset="0"/>
              <a:cs typeface="Arial" panose="020B0604020202020204" pitchFamily="34" charset="0"/>
            </a:rPr>
            <a:t>Idade</a:t>
          </a:r>
        </a:p>
      </dsp:txBody>
      <dsp:txXfrm>
        <a:off x="5690809" y="1749696"/>
        <a:ext cx="1599077" cy="1108599"/>
      </dsp:txXfrm>
    </dsp:sp>
    <dsp:sp modelId="{FA54792A-0EFC-4D79-A713-AF725F7C069E}">
      <dsp:nvSpPr>
        <dsp:cNvPr id="0" name=""/>
        <dsp:cNvSpPr/>
      </dsp:nvSpPr>
      <dsp:spPr>
        <a:xfrm rot="3240000">
          <a:off x="4842764" y="3538346"/>
          <a:ext cx="319460" cy="533051"/>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pt-BR" sz="2200" kern="1200"/>
        </a:p>
      </dsp:txBody>
      <dsp:txXfrm>
        <a:off x="4862517" y="3606189"/>
        <a:ext cx="223622" cy="319831"/>
      </dsp:txXfrm>
    </dsp:sp>
    <dsp:sp modelId="{97E7835B-A87E-466F-97F3-F248046852BD}">
      <dsp:nvSpPr>
        <dsp:cNvPr id="0" name=""/>
        <dsp:cNvSpPr/>
      </dsp:nvSpPr>
      <dsp:spPr>
        <a:xfrm>
          <a:off x="4562889" y="3972210"/>
          <a:ext cx="2261437" cy="156779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latin typeface="Arial" panose="020B0604020202020204" pitchFamily="34" charset="0"/>
              <a:cs typeface="Arial" panose="020B0604020202020204" pitchFamily="34" charset="0"/>
            </a:rPr>
            <a:t>Maturação</a:t>
          </a:r>
        </a:p>
      </dsp:txBody>
      <dsp:txXfrm>
        <a:off x="4894069" y="4201809"/>
        <a:ext cx="1599077" cy="1108599"/>
      </dsp:txXfrm>
    </dsp:sp>
    <dsp:sp modelId="{E48717B8-303E-4F6B-97D1-36CC0E04B591}">
      <dsp:nvSpPr>
        <dsp:cNvPr id="0" name=""/>
        <dsp:cNvSpPr/>
      </dsp:nvSpPr>
      <dsp:spPr>
        <a:xfrm rot="7560000">
          <a:off x="3646688" y="3538346"/>
          <a:ext cx="319460" cy="533051"/>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pt-BR" sz="2200" kern="1200"/>
        </a:p>
      </dsp:txBody>
      <dsp:txXfrm rot="10800000">
        <a:off x="3722773" y="3606189"/>
        <a:ext cx="223622" cy="319831"/>
      </dsp:txXfrm>
    </dsp:sp>
    <dsp:sp modelId="{1B260CF2-5760-4004-A9B8-01FE548D6279}">
      <dsp:nvSpPr>
        <dsp:cNvPr id="0" name=""/>
        <dsp:cNvSpPr/>
      </dsp:nvSpPr>
      <dsp:spPr>
        <a:xfrm>
          <a:off x="1984585" y="3972210"/>
          <a:ext cx="2261437" cy="1567797"/>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latin typeface="Arial" panose="020B0604020202020204" pitchFamily="34" charset="0"/>
              <a:cs typeface="Arial" panose="020B0604020202020204" pitchFamily="34" charset="0"/>
            </a:rPr>
            <a:t>Raça</a:t>
          </a:r>
        </a:p>
      </dsp:txBody>
      <dsp:txXfrm>
        <a:off x="2315765" y="4201809"/>
        <a:ext cx="1599077" cy="1108599"/>
      </dsp:txXfrm>
    </dsp:sp>
    <dsp:sp modelId="{513E6E21-F19E-4F32-97E3-FBC7B5ACB564}">
      <dsp:nvSpPr>
        <dsp:cNvPr id="0" name=""/>
        <dsp:cNvSpPr/>
      </dsp:nvSpPr>
      <dsp:spPr>
        <a:xfrm rot="11880000">
          <a:off x="3430441" y="2432458"/>
          <a:ext cx="207543" cy="533051"/>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pt-BR" sz="2200" kern="1200"/>
        </a:p>
      </dsp:txBody>
      <dsp:txXfrm rot="10800000">
        <a:off x="3491180" y="2548688"/>
        <a:ext cx="145280" cy="319831"/>
      </dsp:txXfrm>
    </dsp:sp>
    <dsp:sp modelId="{B6EBD703-ECBC-4128-913E-4847A84E84E8}">
      <dsp:nvSpPr>
        <dsp:cNvPr id="0" name=""/>
        <dsp:cNvSpPr/>
      </dsp:nvSpPr>
      <dsp:spPr>
        <a:xfrm>
          <a:off x="1187845" y="1520097"/>
          <a:ext cx="2261437" cy="1567797"/>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pt-BR" sz="1600" b="1" kern="1200" dirty="0">
              <a:solidFill>
                <a:schemeClr val="tx1"/>
              </a:solidFill>
              <a:latin typeface="Arial" panose="020B0604020202020204" pitchFamily="34" charset="0"/>
              <a:cs typeface="Arial" panose="020B0604020202020204" pitchFamily="34" charset="0"/>
            </a:rPr>
            <a:t>Composição Corporal</a:t>
          </a:r>
        </a:p>
      </dsp:txBody>
      <dsp:txXfrm>
        <a:off x="1519025" y="1749696"/>
        <a:ext cx="1599077" cy="11085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176682-140B-48B2-8FB5-40F3D9F22DFA}" type="datetimeFigureOut">
              <a:rPr lang="pt-BR" smtClean="0"/>
              <a:t>25/02/2019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4AABB3-D2BD-47C7-B8A3-B64BAF6686A2}" type="slidenum">
              <a:rPr lang="pt-BR" smtClean="0"/>
              <a:t>‹nº›</a:t>
            </a:fld>
            <a:endParaRPr lang="pt-BR"/>
          </a:p>
        </p:txBody>
      </p:sp>
    </p:spTree>
    <p:extLst>
      <p:ext uri="{BB962C8B-B14F-4D97-AF65-F5344CB8AC3E}">
        <p14:creationId xmlns:p14="http://schemas.microsoft.com/office/powerpoint/2010/main" val="827767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Bom tarde a todos, a aula que escolhi para ministrar intitula-se .....</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a:t>
            </a:fld>
            <a:endParaRPr lang="pt-BR"/>
          </a:p>
        </p:txBody>
      </p:sp>
    </p:spTree>
    <p:extLst>
      <p:ext uri="{BB962C8B-B14F-4D97-AF65-F5344CB8AC3E}">
        <p14:creationId xmlns:p14="http://schemas.microsoft.com/office/powerpoint/2010/main" val="2242452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Peso corporal – MCM = MG</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11</a:t>
            </a:fld>
            <a:endParaRPr lang="pt-BR"/>
          </a:p>
        </p:txBody>
      </p:sp>
    </p:spTree>
    <p:extLst>
      <p:ext uri="{BB962C8B-B14F-4D97-AF65-F5344CB8AC3E}">
        <p14:creationId xmlns:p14="http://schemas.microsoft.com/office/powerpoint/2010/main" val="1934065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Os métodos duplamente indiretos</a:t>
            </a:r>
            <a:r>
              <a:rPr lang="pt-BR" baseline="0" dirty="0"/>
              <a:t> possuem grande aplicabilidades, pois.... Duplamente indireto pois necessitam de equações para chegar as medidas de %G, MCM e MG.</a:t>
            </a:r>
            <a:endParaRPr lang="pt-BR" dirty="0"/>
          </a:p>
          <a:p>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12</a:t>
            </a:fld>
            <a:endParaRPr lang="pt-BR"/>
          </a:p>
        </p:txBody>
      </p:sp>
    </p:spTree>
    <p:extLst>
      <p:ext uri="{BB962C8B-B14F-4D97-AF65-F5344CB8AC3E}">
        <p14:creationId xmlns:p14="http://schemas.microsoft.com/office/powerpoint/2010/main" val="1600196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Existem vários modelos disponíveis de bioimpedância elétrica no mercado . Medidas de bioimpedância elétrica vertical e horizontal (vertical: não apresenta resistência e </a:t>
            </a:r>
            <a:r>
              <a:rPr lang="pt-BR" dirty="0" err="1"/>
              <a:t>reactancia</a:t>
            </a:r>
            <a:r>
              <a:rPr lang="pt-BR" dirty="0"/>
              <a:t>, tomar cuidado, mas em campo apresenta grande aplicabilidade) . Relação aos eletrodos: </a:t>
            </a:r>
            <a:r>
              <a:rPr lang="pt-BR" dirty="0" err="1"/>
              <a:t>Tetrapolar</a:t>
            </a:r>
            <a:r>
              <a:rPr lang="pt-BR" dirty="0"/>
              <a:t> dois pares de eletrodos e bipolar 1 par de eletrodo (tende a apresentar erro de medidas)</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13</a:t>
            </a:fld>
            <a:endParaRPr lang="pt-BR"/>
          </a:p>
        </p:txBody>
      </p:sp>
    </p:spTree>
    <p:extLst>
      <p:ext uri="{BB962C8B-B14F-4D97-AF65-F5344CB8AC3E}">
        <p14:creationId xmlns:p14="http://schemas.microsoft.com/office/powerpoint/2010/main" val="307849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Descrição da forma de</a:t>
            </a:r>
            <a:r>
              <a:rPr lang="pt-BR" sz="1200" kern="1200" baseline="0" dirty="0">
                <a:solidFill>
                  <a:schemeClr val="tx1"/>
                </a:solidFill>
                <a:effectLst/>
                <a:latin typeface="+mn-lt"/>
                <a:ea typeface="+mn-ea"/>
                <a:cs typeface="+mn-cs"/>
              </a:rPr>
              <a:t> avaliação da BIA</a:t>
            </a:r>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14</a:t>
            </a:fld>
            <a:endParaRPr lang="pt-BR"/>
          </a:p>
        </p:txBody>
      </p:sp>
    </p:spTree>
    <p:extLst>
      <p:ext uri="{BB962C8B-B14F-4D97-AF65-F5344CB8AC3E}">
        <p14:creationId xmlns:p14="http://schemas.microsoft.com/office/powerpoint/2010/main" val="65457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Algumas das equações mais utilizadas em adultos de </a:t>
            </a:r>
            <a:r>
              <a:rPr lang="pt-BR" dirty="0" err="1"/>
              <a:t>Lohman</a:t>
            </a:r>
            <a:r>
              <a:rPr lang="pt-BR" dirty="0"/>
              <a:t> e </a:t>
            </a:r>
            <a:r>
              <a:rPr lang="pt-BR" dirty="0" err="1"/>
              <a:t>Segal</a:t>
            </a:r>
            <a:r>
              <a:rPr lang="pt-BR" dirty="0"/>
              <a:t>. Geralmente o aparelho apresenta apenas uma opção de equação, o avaliador deve adequar a melhor equação que atende seus objetivos. Por exemplo especifico para mulheres com obesidade.</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16</a:t>
            </a:fld>
            <a:endParaRPr lang="pt-BR"/>
          </a:p>
        </p:txBody>
      </p:sp>
    </p:spTree>
    <p:extLst>
      <p:ext uri="{BB962C8B-B14F-4D97-AF65-F5344CB8AC3E}">
        <p14:creationId xmlns:p14="http://schemas.microsoft.com/office/powerpoint/2010/main" val="414050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Dentro da antropometria existem as duas técnicas mais utilizadas para medir a composição corporal as dobras cutâneas e as circunferências corporais, em especial as dobras são aferidas por esses instrumentos conhecidos como compasso, </a:t>
            </a:r>
            <a:r>
              <a:rPr lang="pt-BR" dirty="0" err="1"/>
              <a:t>plicometros</a:t>
            </a:r>
            <a:r>
              <a:rPr lang="pt-BR" dirty="0"/>
              <a:t> ou </a:t>
            </a:r>
            <a:r>
              <a:rPr lang="pt-BR" dirty="0" err="1"/>
              <a:t>adipometros</a:t>
            </a:r>
            <a:r>
              <a:rPr lang="pt-BR" dirty="0"/>
              <a:t>. O </a:t>
            </a:r>
            <a:r>
              <a:rPr lang="pt-BR" dirty="0" err="1"/>
              <a:t>lange</a:t>
            </a:r>
            <a:r>
              <a:rPr lang="pt-BR" dirty="0"/>
              <a:t> cientifico, o clinico da </a:t>
            </a:r>
            <a:r>
              <a:rPr lang="pt-BR" dirty="0" err="1"/>
              <a:t>sanny</a:t>
            </a:r>
            <a:r>
              <a:rPr lang="pt-BR" dirty="0"/>
              <a:t> e </a:t>
            </a:r>
            <a:r>
              <a:rPr lang="pt-BR" dirty="0" err="1"/>
              <a:t>cescorf</a:t>
            </a:r>
            <a:r>
              <a:rPr lang="pt-BR" dirty="0"/>
              <a:t> marca brasileira.</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17</a:t>
            </a:fld>
            <a:endParaRPr lang="pt-BR"/>
          </a:p>
        </p:txBody>
      </p:sp>
    </p:spTree>
    <p:extLst>
      <p:ext uri="{BB962C8B-B14F-4D97-AF65-F5344CB8AC3E}">
        <p14:creationId xmlns:p14="http://schemas.microsoft.com/office/powerpoint/2010/main" val="362954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minimizar os erros algumas considerações gerais foram adotadas por especialistas da área....realizar três medidas no mesmo local </a:t>
            </a:r>
            <a:r>
              <a:rPr lang="pt-BR" dirty="0" err="1"/>
              <a:t>tbm</a:t>
            </a:r>
            <a:r>
              <a:rPr lang="pt-BR" dirty="0"/>
              <a:t> é uma forma de minimizar os erros. (evitar beliscar o avaliado)</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18</a:t>
            </a:fld>
            <a:endParaRPr lang="pt-BR"/>
          </a:p>
        </p:txBody>
      </p:sp>
    </p:spTree>
    <p:extLst>
      <p:ext uri="{BB962C8B-B14F-4D97-AF65-F5344CB8AC3E}">
        <p14:creationId xmlns:p14="http://schemas.microsoft.com/office/powerpoint/2010/main" val="2454468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Como o tecido adiposo não se apresenta de forma uniforme pelo corpo as dobras devem ser realizadas em diferentes regiões do corpo. Segue os principais pontos utilizados em equações . Processo=</a:t>
            </a:r>
            <a:r>
              <a:rPr lang="pt-BR"/>
              <a:t>pontos anatômicos.</a:t>
            </a:r>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19</a:t>
            </a:fld>
            <a:endParaRPr lang="pt-BR"/>
          </a:p>
        </p:txBody>
      </p:sp>
    </p:spTree>
    <p:extLst>
      <p:ext uri="{BB962C8B-B14F-4D97-AF65-F5344CB8AC3E}">
        <p14:creationId xmlns:p14="http://schemas.microsoft.com/office/powerpoint/2010/main" val="4118654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Existe a linha axilar média, anterior e posterior</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20</a:t>
            </a:fld>
            <a:endParaRPr lang="pt-BR"/>
          </a:p>
        </p:txBody>
      </p:sp>
    </p:spTree>
    <p:extLst>
      <p:ext uri="{BB962C8B-B14F-4D97-AF65-F5344CB8AC3E}">
        <p14:creationId xmlns:p14="http://schemas.microsoft.com/office/powerpoint/2010/main" val="750830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23</a:t>
            </a:fld>
            <a:endParaRPr lang="pt-BR"/>
          </a:p>
        </p:txBody>
      </p:sp>
    </p:spTree>
    <p:extLst>
      <p:ext uri="{BB962C8B-B14F-4D97-AF65-F5344CB8AC3E}">
        <p14:creationId xmlns:p14="http://schemas.microsoft.com/office/powerpoint/2010/main" val="297101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Métodos: direto, indireto/ Gasto energético: formas de calcular/ Validade/ Conclusão: avaliação da composição corporal.</a:t>
            </a:r>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AABB3-D2BD-47C7-B8A3-B64BAF6686A2}"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2497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24</a:t>
            </a:fld>
            <a:endParaRPr lang="pt-BR"/>
          </a:p>
        </p:txBody>
      </p:sp>
    </p:spTree>
    <p:extLst>
      <p:ext uri="{BB962C8B-B14F-4D97-AF65-F5344CB8AC3E}">
        <p14:creationId xmlns:p14="http://schemas.microsoft.com/office/powerpoint/2010/main" val="574964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Existem equações para idosos, obesos e diferentes populações</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25</a:t>
            </a:fld>
            <a:endParaRPr lang="pt-BR"/>
          </a:p>
        </p:txBody>
      </p:sp>
    </p:spTree>
    <p:extLst>
      <p:ext uri="{BB962C8B-B14F-4D97-AF65-F5344CB8AC3E}">
        <p14:creationId xmlns:p14="http://schemas.microsoft.com/office/powerpoint/2010/main" val="3291085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Existem vários modelos de fitas antropométricas....fita métrica de costureira não fica caindo sobre o avaliado, menos precisa que a cientifica. </a:t>
            </a:r>
          </a:p>
          <a:p>
            <a:r>
              <a:rPr lang="pt-BR" dirty="0"/>
              <a:t>Não há boa qualidade com as dobras cutâneas </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26</a:t>
            </a:fld>
            <a:endParaRPr lang="pt-BR"/>
          </a:p>
        </p:txBody>
      </p:sp>
    </p:spTree>
    <p:extLst>
      <p:ext uri="{BB962C8B-B14F-4D97-AF65-F5344CB8AC3E}">
        <p14:creationId xmlns:p14="http://schemas.microsoft.com/office/powerpoint/2010/main" val="3965019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CC1: ultima costela CC2: menor circunferência (entre ultima costela e crista ilíaca), mais recomendado CC3: ponto médio entre costela e crista ilíaca CC4: imediatamente em cima da crista ilíaca </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29</a:t>
            </a:fld>
            <a:endParaRPr lang="pt-BR"/>
          </a:p>
        </p:txBody>
      </p:sp>
    </p:spTree>
    <p:extLst>
      <p:ext uri="{BB962C8B-B14F-4D97-AF65-F5344CB8AC3E}">
        <p14:creationId xmlns:p14="http://schemas.microsoft.com/office/powerpoint/2010/main" val="2831602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32</a:t>
            </a:fld>
            <a:endParaRPr lang="pt-BR"/>
          </a:p>
        </p:txBody>
      </p:sp>
    </p:spTree>
    <p:extLst>
      <p:ext uri="{BB962C8B-B14F-4D97-AF65-F5344CB8AC3E}">
        <p14:creationId xmlns:p14="http://schemas.microsoft.com/office/powerpoint/2010/main" val="1271857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OMS e </a:t>
            </a:r>
            <a:r>
              <a:rPr lang="pt-BR" dirty="0" err="1"/>
              <a:t>National</a:t>
            </a:r>
            <a:r>
              <a:rPr lang="pt-BR" dirty="0"/>
              <a:t> </a:t>
            </a:r>
            <a:r>
              <a:rPr lang="pt-BR" dirty="0" err="1"/>
              <a:t>Cholesterol</a:t>
            </a:r>
            <a:r>
              <a:rPr lang="pt-BR" dirty="0"/>
              <a:t> </a:t>
            </a:r>
            <a:r>
              <a:rPr lang="pt-BR" dirty="0" err="1"/>
              <a:t>Education</a:t>
            </a:r>
            <a:r>
              <a:rPr lang="pt-BR" dirty="0"/>
              <a:t> </a:t>
            </a:r>
            <a:r>
              <a:rPr lang="pt-BR" dirty="0" err="1"/>
              <a:t>Program</a:t>
            </a:r>
            <a:r>
              <a:rPr lang="pt-BR" dirty="0"/>
              <a:t> (NCEP) estabelece como ponto de corte para risco cardiovascular aumentado. ABESO adota as duas.</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33</a:t>
            </a:fld>
            <a:endParaRPr lang="pt-BR"/>
          </a:p>
        </p:txBody>
      </p:sp>
    </p:spTree>
    <p:extLst>
      <p:ext uri="{BB962C8B-B14F-4D97-AF65-F5344CB8AC3E}">
        <p14:creationId xmlns:p14="http://schemas.microsoft.com/office/powerpoint/2010/main" val="2931155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A OMS considera a RCQ um dos critérios para caracterizar a síndrome metabólica, com valores de corte de 0,90 para homens e 0,85 para mulheres.</a:t>
            </a:r>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34</a:t>
            </a:fld>
            <a:endParaRPr lang="pt-BR"/>
          </a:p>
        </p:txBody>
      </p:sp>
    </p:spTree>
    <p:extLst>
      <p:ext uri="{BB962C8B-B14F-4D97-AF65-F5344CB8AC3E}">
        <p14:creationId xmlns:p14="http://schemas.microsoft.com/office/powerpoint/2010/main" val="2709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35</a:t>
            </a:fld>
            <a:endParaRPr lang="pt-BR"/>
          </a:p>
        </p:txBody>
      </p:sp>
    </p:spTree>
    <p:extLst>
      <p:ext uri="{BB962C8B-B14F-4D97-AF65-F5344CB8AC3E}">
        <p14:creationId xmlns:p14="http://schemas.microsoft.com/office/powerpoint/2010/main" val="2802978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ltLang="x-none" dirty="0">
                <a:latin typeface="Arial" panose="020B0604020202020204" pitchFamily="34" charset="0"/>
                <a:ea typeface="ＭＳ Ｐゴシック" charset="-128"/>
                <a:cs typeface="Arial" panose="020B0604020202020204" pitchFamily="34" charset="0"/>
              </a:rPr>
              <a:t>Situação mais próxima da real possível</a:t>
            </a:r>
          </a:p>
          <a:p>
            <a:endParaRPr lang="pt-BR" dirty="0"/>
          </a:p>
        </p:txBody>
      </p:sp>
      <p:sp>
        <p:nvSpPr>
          <p:cNvPr id="4" name="Espaço Reservado para Número de Slide 3"/>
          <p:cNvSpPr>
            <a:spLocks noGrp="1"/>
          </p:cNvSpPr>
          <p:nvPr>
            <p:ph type="sldNum" sz="quarter" idx="5"/>
          </p:nvPr>
        </p:nvSpPr>
        <p:spPr/>
        <p:txBody>
          <a:bodyPr/>
          <a:lstStyle/>
          <a:p>
            <a:fld id="{F94AABB3-D2BD-47C7-B8A3-B64BAF6686A2}" type="slidenum">
              <a:rPr lang="pt-BR" smtClean="0"/>
              <a:t>52</a:t>
            </a:fld>
            <a:endParaRPr lang="pt-BR"/>
          </a:p>
        </p:txBody>
      </p:sp>
    </p:spTree>
    <p:extLst>
      <p:ext uri="{BB962C8B-B14F-4D97-AF65-F5344CB8AC3E}">
        <p14:creationId xmlns:p14="http://schemas.microsoft.com/office/powerpoint/2010/main" val="3746714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Baixo custo, tomar banho</a:t>
            </a:r>
          </a:p>
        </p:txBody>
      </p:sp>
      <p:sp>
        <p:nvSpPr>
          <p:cNvPr id="4" name="Espaço Reservado para Número de Slide 3"/>
          <p:cNvSpPr>
            <a:spLocks noGrp="1"/>
          </p:cNvSpPr>
          <p:nvPr>
            <p:ph type="sldNum" sz="quarter" idx="5"/>
          </p:nvPr>
        </p:nvSpPr>
        <p:spPr/>
        <p:txBody>
          <a:bodyPr/>
          <a:lstStyle/>
          <a:p>
            <a:fld id="{F94AABB3-D2BD-47C7-B8A3-B64BAF6686A2}" type="slidenum">
              <a:rPr lang="pt-BR" smtClean="0"/>
              <a:t>66</a:t>
            </a:fld>
            <a:endParaRPr lang="pt-BR"/>
          </a:p>
        </p:txBody>
      </p:sp>
    </p:spTree>
    <p:extLst>
      <p:ext uri="{BB962C8B-B14F-4D97-AF65-F5344CB8AC3E}">
        <p14:creationId xmlns:p14="http://schemas.microsoft.com/office/powerpoint/2010/main" val="33283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Mas antes precisamos ter claro, </a:t>
            </a:r>
            <a:r>
              <a:rPr lang="pt-BR" dirty="0" err="1"/>
              <a:t>pq</a:t>
            </a:r>
            <a:r>
              <a:rPr lang="pt-BR" dirty="0"/>
              <a:t> realizar uma avaliação física!!!</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3</a:t>
            </a:fld>
            <a:endParaRPr lang="pt-BR"/>
          </a:p>
        </p:txBody>
      </p:sp>
    </p:spTree>
    <p:extLst>
      <p:ext uri="{BB962C8B-B14F-4D97-AF65-F5344CB8AC3E}">
        <p14:creationId xmlns:p14="http://schemas.microsoft.com/office/powerpoint/2010/main" val="3556757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mediu-se o </a:t>
            </a:r>
            <a:r>
              <a:rPr lang="pt-BR" sz="1200" b="1" i="0" kern="1200" dirty="0">
                <a:solidFill>
                  <a:schemeClr val="tx1"/>
                </a:solidFill>
                <a:effectLst/>
                <a:latin typeface="+mn-lt"/>
                <a:ea typeface="+mn-ea"/>
                <a:cs typeface="+mn-cs"/>
              </a:rPr>
              <a:t>consumo de oxigênio</a:t>
            </a:r>
            <a:r>
              <a:rPr lang="pt-BR" sz="1200" b="0" i="0" kern="1200" dirty="0">
                <a:solidFill>
                  <a:schemeClr val="tx1"/>
                </a:solidFill>
                <a:effectLst/>
                <a:latin typeface="+mn-lt"/>
                <a:ea typeface="+mn-ea"/>
                <a:cs typeface="+mn-cs"/>
              </a:rPr>
              <a:t> de repouso de diversos indivíduos e então se estabeleceu uma média de referência populacional em consumo de oxigênio por quilo, peso e minuto.  O valor encontrado foi 3,5 ml/kg/min</a:t>
            </a:r>
            <a:endParaRPr lang="pt-BR" dirty="0"/>
          </a:p>
        </p:txBody>
      </p:sp>
      <p:sp>
        <p:nvSpPr>
          <p:cNvPr id="4" name="Espaço Reservado para Número de Slide 3"/>
          <p:cNvSpPr>
            <a:spLocks noGrp="1"/>
          </p:cNvSpPr>
          <p:nvPr>
            <p:ph type="sldNum" sz="quarter" idx="5"/>
          </p:nvPr>
        </p:nvSpPr>
        <p:spPr/>
        <p:txBody>
          <a:bodyPr/>
          <a:lstStyle/>
          <a:p>
            <a:fld id="{F94AABB3-D2BD-47C7-B8A3-B64BAF6686A2}" type="slidenum">
              <a:rPr lang="pt-BR" smtClean="0"/>
              <a:t>69</a:t>
            </a:fld>
            <a:endParaRPr lang="pt-BR"/>
          </a:p>
        </p:txBody>
      </p:sp>
    </p:spTree>
    <p:extLst>
      <p:ext uri="{BB962C8B-B14F-4D97-AF65-F5344CB8AC3E}">
        <p14:creationId xmlns:p14="http://schemas.microsoft.com/office/powerpoint/2010/main" val="1695542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Eu não posso considerar um </a:t>
            </a:r>
            <a:r>
              <a:rPr lang="pt-BR" dirty="0" err="1"/>
              <a:t>adipometro</a:t>
            </a:r>
            <a:r>
              <a:rPr lang="pt-BR" dirty="0"/>
              <a:t> se ele não apresenta validação no meio cientifico, com artigos mostrando sua validação por meio de dezenas de avaliações.</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75</a:t>
            </a:fld>
            <a:endParaRPr lang="pt-BR"/>
          </a:p>
        </p:txBody>
      </p:sp>
    </p:spTree>
    <p:extLst>
      <p:ext uri="{BB962C8B-B14F-4D97-AF65-F5344CB8AC3E}">
        <p14:creationId xmlns:p14="http://schemas.microsoft.com/office/powerpoint/2010/main" val="2832523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que mais vejo em trabalhos da educação física, equações de 7 dobras usada para atletas sendo empregadas em obesos, equação de BIA para </a:t>
            </a:r>
            <a:r>
              <a:rPr lang="pt-BR" dirty="0" err="1"/>
              <a:t>eutroficos</a:t>
            </a:r>
            <a:r>
              <a:rPr lang="pt-BR" dirty="0"/>
              <a:t> esquecendo de ajustar para equação de obesos.</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76</a:t>
            </a:fld>
            <a:endParaRPr lang="pt-BR"/>
          </a:p>
        </p:txBody>
      </p:sp>
    </p:spTree>
    <p:extLst>
      <p:ext uri="{BB962C8B-B14F-4D97-AF65-F5344CB8AC3E}">
        <p14:creationId xmlns:p14="http://schemas.microsoft.com/office/powerpoint/2010/main" val="1290199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As pessoas sempre fazem essa pergunta..... Mas se a mulher estiver grávida será que o DEXA seria o melhor método para avaliar a composição corporal?</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78</a:t>
            </a:fld>
            <a:endParaRPr lang="pt-BR"/>
          </a:p>
        </p:txBody>
      </p:sp>
    </p:spTree>
    <p:extLst>
      <p:ext uri="{BB962C8B-B14F-4D97-AF65-F5344CB8AC3E}">
        <p14:creationId xmlns:p14="http://schemas.microsoft.com/office/powerpoint/2010/main" val="4127266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 2006 / 2. 2008 / 3. 2017</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79</a:t>
            </a:fld>
            <a:endParaRPr lang="pt-BR"/>
          </a:p>
        </p:txBody>
      </p:sp>
    </p:spTree>
    <p:extLst>
      <p:ext uri="{BB962C8B-B14F-4D97-AF65-F5344CB8AC3E}">
        <p14:creationId xmlns:p14="http://schemas.microsoft.com/office/powerpoint/2010/main" val="416590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analise da composição corporal pode ser empregado 3 métodos, dentro de cada um existem diferentes técnicas....</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5</a:t>
            </a:fld>
            <a:endParaRPr lang="pt-BR"/>
          </a:p>
        </p:txBody>
      </p:sp>
    </p:spTree>
    <p:extLst>
      <p:ext uri="{BB962C8B-B14F-4D97-AF65-F5344CB8AC3E}">
        <p14:creationId xmlns:p14="http://schemas.microsoft.com/office/powerpoint/2010/main" val="260522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Irei explicar os mais </a:t>
            </a:r>
            <a:r>
              <a:rPr lang="pt-BR" b="1" dirty="0" err="1"/>
              <a:t>utizados</a:t>
            </a:r>
            <a:endParaRPr lang="pt-BR" b="1" dirty="0"/>
          </a:p>
          <a:p>
            <a:r>
              <a:rPr lang="pt-BR" b="1" dirty="0"/>
              <a:t>Método direto =</a:t>
            </a:r>
            <a:r>
              <a:rPr lang="pt-BR" dirty="0"/>
              <a:t>Porem foram extremamente importante para oferecer suporte teórico aos demais métodos indiretos e duplamente indiretos. No estudo ele analisou de forma direta 25 cadáveres, todos entre 55 e 94 anos, surgiram informações a respeito da validação de vários outros métodos de composição corporal, sobretudo o antropométrico. </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6</a:t>
            </a:fld>
            <a:endParaRPr lang="pt-BR"/>
          </a:p>
        </p:txBody>
      </p:sp>
    </p:spTree>
    <p:extLst>
      <p:ext uri="{BB962C8B-B14F-4D97-AF65-F5344CB8AC3E}">
        <p14:creationId xmlns:p14="http://schemas.microsoft.com/office/powerpoint/2010/main" val="283614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a:t>Começando os métodos indiretos = </a:t>
            </a:r>
            <a:r>
              <a:rPr lang="pt-BR" dirty="0"/>
              <a:t>Principio de Arquimedes (deslocamento de agua). Avaliado que tenha uma razoável adaptação ao meio aquático. Como é feito o calculo..... O peso corporal é fácil por inúmeros modelos de balança nós conseguimos medir , agora o volume corporal peso real menos peso corporal submerso na água. </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7</a:t>
            </a:fld>
            <a:endParaRPr lang="pt-BR"/>
          </a:p>
        </p:txBody>
      </p:sp>
    </p:spTree>
    <p:extLst>
      <p:ext uri="{BB962C8B-B14F-4D97-AF65-F5344CB8AC3E}">
        <p14:creationId xmlns:p14="http://schemas.microsoft.com/office/powerpoint/2010/main" val="88503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P1 e V1 são previamente conhecidos ao introduzir o paciente sentado na câmara e determinamos a nova pressão interna, assim torna se possível estimar o volume V2 de ar dentro da câmara. A câmara é conectada a software especifico que determina as variações de volume e pressão e estimativas de volume corporal e composição corporal. </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8</a:t>
            </a:fld>
            <a:endParaRPr lang="pt-BR"/>
          </a:p>
        </p:txBody>
      </p:sp>
    </p:spTree>
    <p:extLst>
      <p:ext uri="{BB962C8B-B14F-4D97-AF65-F5344CB8AC3E}">
        <p14:creationId xmlns:p14="http://schemas.microsoft.com/office/powerpoint/2010/main" val="183636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keV=mil elétrons volt. O feixe de fótons é dirigido ao corpo do avaliado e ocorre interações atômicas com os elementos constituintes dos tecidos orgânicos, isso resulta na passagem de feixe através dos tecidos orgânicos, na qual são captados por detectores em cada pico de energia. Permite analise de composição corporal por região, elevado custo, emite pequena radiação.</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9</a:t>
            </a:fld>
            <a:endParaRPr lang="pt-BR"/>
          </a:p>
        </p:txBody>
      </p:sp>
    </p:spTree>
    <p:extLst>
      <p:ext uri="{BB962C8B-B14F-4D97-AF65-F5344CB8AC3E}">
        <p14:creationId xmlns:p14="http://schemas.microsoft.com/office/powerpoint/2010/main" val="186451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Aparelho leve, portátil e de fácil manuseio, porem alto custo financeiro.</a:t>
            </a:r>
          </a:p>
        </p:txBody>
      </p:sp>
      <p:sp>
        <p:nvSpPr>
          <p:cNvPr id="4" name="Espaço Reservado para Número de Slide 3"/>
          <p:cNvSpPr>
            <a:spLocks noGrp="1"/>
          </p:cNvSpPr>
          <p:nvPr>
            <p:ph type="sldNum" sz="quarter" idx="10"/>
          </p:nvPr>
        </p:nvSpPr>
        <p:spPr/>
        <p:txBody>
          <a:bodyPr/>
          <a:lstStyle/>
          <a:p>
            <a:fld id="{F94AABB3-D2BD-47C7-B8A3-B64BAF6686A2}" type="slidenum">
              <a:rPr lang="pt-BR" smtClean="0"/>
              <a:t>10</a:t>
            </a:fld>
            <a:endParaRPr lang="pt-BR"/>
          </a:p>
        </p:txBody>
      </p:sp>
    </p:spTree>
    <p:extLst>
      <p:ext uri="{BB962C8B-B14F-4D97-AF65-F5344CB8AC3E}">
        <p14:creationId xmlns:p14="http://schemas.microsoft.com/office/powerpoint/2010/main" val="164853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16058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6255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67995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pt-BR"/>
              <a:t>Clique para editar o título Mestre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a:xfrm>
            <a:off x="1900237" y="5410202"/>
            <a:ext cx="3843665" cy="365125"/>
          </a:xfrm>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a:xfrm>
            <a:off x="7915603" y="5410200"/>
            <a:ext cx="578317" cy="365125"/>
          </a:xfrm>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3827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pt-BR"/>
              <a:t>Clique para editar o título Mestre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0" name="Footer Placeholder 4"/>
          <p:cNvSpPr>
            <a:spLocks noGrp="1"/>
          </p:cNvSpPr>
          <p:nvPr>
            <p:ph type="ftr" sz="quarter" idx="11"/>
          </p:nvPr>
        </p:nvSpPr>
        <p:spPr>
          <a:xfrm>
            <a:off x="856059" y="5883276"/>
            <a:ext cx="4679482" cy="365125"/>
          </a:xfrm>
        </p:spPr>
        <p:txBody>
          <a:bodyPr/>
          <a:lstStyle/>
          <a:p>
            <a:endParaRPr lang="pt-BR">
              <a:solidFill>
                <a:prstClr val="black">
                  <a:tint val="75000"/>
                </a:prstClr>
              </a:solidFill>
            </a:endParaRPr>
          </a:p>
        </p:txBody>
      </p:sp>
      <p:sp>
        <p:nvSpPr>
          <p:cNvPr id="51" name="Slide Number Placeholder 5"/>
          <p:cNvSpPr>
            <a:spLocks noGrp="1"/>
          </p:cNvSpPr>
          <p:nvPr>
            <p:ph type="sldNum" sz="quarter" idx="12"/>
          </p:nvPr>
        </p:nvSpPr>
        <p:spPr>
          <a:xfrm>
            <a:off x="7707241" y="5883275"/>
            <a:ext cx="578317" cy="365125"/>
          </a:xfrm>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25015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58890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50004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56058" y="3073398"/>
            <a:ext cx="3658793" cy="2717801"/>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29150" y="3073398"/>
            <a:ext cx="3656408" cy="2717801"/>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28735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594531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58227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23063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0499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pt-BR"/>
              <a:t>Clique no ícone para adicionar uma imagem</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801274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pt-BR"/>
              <a:t>Clique no ícone para adicionar uma imagem</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30817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pt-BR"/>
              <a:t>Clique para editar o título Mestre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259615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pt-BR"/>
              <a:t>Clique para editar o título Mestre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9038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pt-BR"/>
              <a:t>Clique para editar o título Mestre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05707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39218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pt-BR"/>
              <a:t>Clique no ícone para adicionar uma imagem</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pt-BR"/>
              <a:t>Clique no ícone para adicionar uma imagem</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pt-BR"/>
              <a:t>Clique no ícone para adicionar uma imagem</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lvl1pPr>
              <a:defRPr cap="all" baseline="0"/>
            </a:lvl1p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90418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23523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36881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E3E3D2FB-5DD5-4414-8F89-972A5ED76606}" type="datetimeFigureOut">
              <a:rPr lang="pt-BR" smtClean="0"/>
              <a:t>25/02/2019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169604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pt-BR"/>
              <a:t>Clique para editar o título Mestre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82805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3E3D2FB-5DD5-4414-8F89-972A5ED76606}" type="datetimeFigureOut">
              <a:rPr lang="pt-BR" smtClean="0"/>
              <a:t>25/02/2019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2343184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E3E3D2FB-5DD5-4414-8F89-972A5ED76606}" type="datetimeFigureOut">
              <a:rPr lang="pt-BR" smtClean="0"/>
              <a:t>25/02/2019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3564306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3E3D2FB-5DD5-4414-8F89-972A5ED76606}" type="datetimeFigureOut">
              <a:rPr lang="pt-BR" smtClean="0"/>
              <a:t>25/02/2019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3881275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3E3D2FB-5DD5-4414-8F89-972A5ED76606}" type="datetimeFigureOut">
              <a:rPr lang="pt-BR" smtClean="0"/>
              <a:t>25/02/2019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2366951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E3E3D2FB-5DD5-4414-8F89-972A5ED76606}" type="datetimeFigureOut">
              <a:rPr lang="pt-BR" smtClean="0"/>
              <a:t>25/02/2019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2461111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3E3D2FB-5DD5-4414-8F89-972A5ED76606}" type="datetimeFigureOut">
              <a:rPr lang="pt-BR" smtClean="0"/>
              <a:t>25/02/2019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3663333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E3E3D2FB-5DD5-4414-8F89-972A5ED76606}" type="datetimeFigureOut">
              <a:rPr lang="pt-BR" smtClean="0"/>
              <a:t>25/02/2019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2502645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E3E3D2FB-5DD5-4414-8F89-972A5ED76606}" type="datetimeFigureOut">
              <a:rPr lang="pt-BR" smtClean="0"/>
              <a:t>25/02/2019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3428646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3E3D2FB-5DD5-4414-8F89-972A5ED76606}" type="datetimeFigureOut">
              <a:rPr lang="pt-BR" smtClean="0"/>
              <a:t>25/02/2019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1517591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3E3D2FB-5DD5-4414-8F89-972A5ED76606}" type="datetimeFigureOut">
              <a:rPr lang="pt-BR" smtClean="0"/>
              <a:t>25/02/2019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40116C-F401-445F-9878-6089F80163B7}" type="slidenum">
              <a:rPr lang="pt-BR" smtClean="0"/>
              <a:t>‹nº›</a:t>
            </a:fld>
            <a:endParaRPr lang="pt-BR"/>
          </a:p>
        </p:txBody>
      </p:sp>
    </p:spTree>
    <p:extLst>
      <p:ext uri="{BB962C8B-B14F-4D97-AF65-F5344CB8AC3E}">
        <p14:creationId xmlns:p14="http://schemas.microsoft.com/office/powerpoint/2010/main" val="354675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26386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çã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4" name="Content Placeholder 3"/>
          <p:cNvSpPr>
            <a:spLocks noGrp="1"/>
          </p:cNvSpPr>
          <p:nvPr>
            <p:ph sz="half" idx="2"/>
          </p:nvPr>
        </p:nvSpPr>
        <p:spPr>
          <a:xfrm>
            <a:off x="633845" y="2507551"/>
            <a:ext cx="3867150" cy="36805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6" name="Content Placeholder 5"/>
          <p:cNvSpPr>
            <a:spLocks noGrp="1"/>
          </p:cNvSpPr>
          <p:nvPr>
            <p:ph sz="quarter" idx="4"/>
          </p:nvPr>
        </p:nvSpPr>
        <p:spPr>
          <a:xfrm>
            <a:off x="4629150" y="2507551"/>
            <a:ext cx="3886201" cy="36805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
        <p:nvSpPr>
          <p:cNvPr id="10" name="Title 9"/>
          <p:cNvSpPr>
            <a:spLocks noGrp="1"/>
          </p:cNvSpPr>
          <p:nvPr>
            <p:ph type="title"/>
          </p:nvPr>
        </p:nvSpPr>
        <p:spPr/>
        <p:txBody>
          <a:bodyPr/>
          <a:lstStyle/>
          <a:p>
            <a:r>
              <a:rPr lang="pt-BR"/>
              <a:t>Clique para editar o título Mestre</a:t>
            </a:r>
            <a:endParaRPr lang="en-US" dirty="0"/>
          </a:p>
        </p:txBody>
      </p:sp>
    </p:spTree>
    <p:extLst>
      <p:ext uri="{BB962C8B-B14F-4D97-AF65-F5344CB8AC3E}">
        <p14:creationId xmlns:p14="http://schemas.microsoft.com/office/powerpoint/2010/main" val="30403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mente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
        <p:nvSpPr>
          <p:cNvPr id="6" name="Title 5"/>
          <p:cNvSpPr>
            <a:spLocks noGrp="1"/>
          </p:cNvSpPr>
          <p:nvPr>
            <p:ph type="title"/>
          </p:nvPr>
        </p:nvSpPr>
        <p:spPr/>
        <p:txBody>
          <a:bodyPr/>
          <a:lstStyle/>
          <a:p>
            <a:r>
              <a:rPr lang="pt-BR"/>
              <a:t>Clique para editar o título Mestre</a:t>
            </a:r>
            <a:endParaRPr lang="en-US"/>
          </a:p>
        </p:txBody>
      </p:sp>
    </p:spTree>
    <p:extLst>
      <p:ext uri="{BB962C8B-B14F-4D97-AF65-F5344CB8AC3E}">
        <p14:creationId xmlns:p14="http://schemas.microsoft.com/office/powerpoint/2010/main" val="185947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67201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pt-BR"/>
              <a:t>Clique para editar o título Mestre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6243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pt-BR"/>
              <a:t>Clique para editar o título Mestre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Editar estilos de texto Mestre</a:t>
            </a:r>
          </a:p>
        </p:txBody>
      </p:sp>
      <p:sp>
        <p:nvSpPr>
          <p:cNvPr id="5" name="Date Placeholder 4"/>
          <p:cNvSpPr>
            <a:spLocks noGrp="1"/>
          </p:cNvSpPr>
          <p:nvPr>
            <p:ph type="dt" sz="half" idx="10"/>
          </p:nvPr>
        </p:nvSpPr>
        <p:spPr/>
        <p:txBody>
          <a:body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3210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86459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3E3D2FB-5DD5-4414-8F89-972A5ED76606}" type="datetimeFigureOut">
              <a:rPr lang="pt-BR" smtClean="0">
                <a:solidFill>
                  <a:prstClr val="black">
                    <a:tint val="75000"/>
                  </a:prstClr>
                </a:solidFill>
              </a:rPr>
              <a:pPr/>
              <a:t>25/02/2019</a:t>
            </a:fld>
            <a:endParaRPr lang="pt-BR">
              <a:solidFill>
                <a:prstClr val="black">
                  <a:tint val="75000"/>
                </a:prstClr>
              </a:solidFill>
            </a:endParaRPr>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a:solidFill>
                <a:prstClr val="black">
                  <a:tint val="75000"/>
                </a:prstClr>
              </a:solidFill>
            </a:endParaRP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540116C-F401-445F-9878-6089F80163B7}"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66331749"/>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3D2FB-5DD5-4414-8F89-972A5ED76606}" type="datetimeFigureOut">
              <a:rPr lang="pt-BR" smtClean="0"/>
              <a:t>25/02/2019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0116C-F401-445F-9878-6089F80163B7}" type="slidenum">
              <a:rPr lang="pt-BR" smtClean="0"/>
              <a:t>‹nº›</a:t>
            </a:fld>
            <a:endParaRPr lang="pt-BR"/>
          </a:p>
        </p:txBody>
      </p:sp>
    </p:spTree>
    <p:extLst>
      <p:ext uri="{BB962C8B-B14F-4D97-AF65-F5344CB8AC3E}">
        <p14:creationId xmlns:p14="http://schemas.microsoft.com/office/powerpoint/2010/main" val="12352569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30.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6"/>
          <p:cNvGrpSpPr/>
          <p:nvPr/>
        </p:nvGrpSpPr>
        <p:grpSpPr>
          <a:xfrm>
            <a:off x="611560" y="128295"/>
            <a:ext cx="7924230" cy="1470025"/>
            <a:chOff x="611560" y="158775"/>
            <a:chExt cx="7924230" cy="1470025"/>
          </a:xfrm>
        </p:grpSpPr>
        <p:sp>
          <p:nvSpPr>
            <p:cNvPr id="4" name="Título 1"/>
            <p:cNvSpPr txBox="1">
              <a:spLocks/>
            </p:cNvSpPr>
            <p:nvPr/>
          </p:nvSpPr>
          <p:spPr bwMode="auto">
            <a:xfrm>
              <a:off x="1476374" y="158775"/>
              <a:ext cx="6191969" cy="1470025"/>
            </a:xfrm>
            <a:prstGeom prst="rect">
              <a:avLst/>
            </a:prstGeom>
          </p:spPr>
          <p:txBody>
            <a:bodyPr anchor="ctr" anchorCtr="1">
              <a:normAutofit fontScale="62500" lnSpcReduction="20000"/>
            </a:bodyPr>
            <a:lstStyle/>
            <a:p>
              <a:pPr algn="ctr">
                <a:defRPr/>
              </a:pPr>
              <a:endParaRPr lang="pt-BR" sz="2400" dirty="0">
                <a:solidFill>
                  <a:prstClr val="black"/>
                </a:solidFill>
              </a:endParaRPr>
            </a:p>
            <a:p>
              <a:pPr algn="ctr">
                <a:lnSpc>
                  <a:spcPct val="150000"/>
                </a:lnSpc>
                <a:defRPr/>
              </a:pPr>
              <a:r>
                <a:rPr lang="pt-BR" sz="3200" b="1" dirty="0">
                  <a:latin typeface="Arial" pitchFamily="34" charset="0"/>
                  <a:cs typeface="Arial" pitchFamily="34" charset="0"/>
                </a:rPr>
                <a:t>Universidade de São Paulo</a:t>
              </a:r>
            </a:p>
            <a:p>
              <a:pPr algn="ctr">
                <a:lnSpc>
                  <a:spcPct val="150000"/>
                </a:lnSpc>
                <a:defRPr/>
              </a:pPr>
              <a:r>
                <a:rPr lang="pt-BR" sz="3200" b="1" dirty="0">
                  <a:latin typeface="Arial" pitchFamily="34" charset="0"/>
                  <a:cs typeface="Arial" pitchFamily="34" charset="0"/>
                </a:rPr>
                <a:t>Faculdade de Medicina de Ribeirão Preto</a:t>
              </a:r>
            </a:p>
            <a:p>
              <a:pPr algn="ctr">
                <a:lnSpc>
                  <a:spcPct val="150000"/>
                </a:lnSpc>
                <a:defRPr/>
              </a:pPr>
              <a:r>
                <a:rPr lang="pt-BR" sz="3200" b="1" dirty="0">
                  <a:latin typeface="Arial" pitchFamily="34" charset="0"/>
                  <a:cs typeface="Arial" pitchFamily="34" charset="0"/>
                </a:rPr>
                <a:t>Departamento de Clínica Médica</a:t>
              </a:r>
            </a:p>
          </p:txBody>
        </p:sp>
        <p:pic>
          <p:nvPicPr>
            <p:cNvPr id="5" name="Imagem 6" descr="brasao.jpg"/>
            <p:cNvPicPr>
              <a:picLocks noChangeAspect="1"/>
            </p:cNvPicPr>
            <p:nvPr/>
          </p:nvPicPr>
          <p:blipFill>
            <a:blip r:embed="rId3" cstate="print">
              <a:extLst>
                <a:ext uri="{28A0092B-C50C-407E-A947-70E740481C1C}">
                  <a14:useLocalDpi xmlns:a14="http://schemas.microsoft.com/office/drawing/2010/main" val="0"/>
                </a:ext>
              </a:extLst>
            </a:blip>
            <a:srcRect l="11198" t="10355" r="5598" b="12080"/>
            <a:stretch>
              <a:fillRect/>
            </a:stretch>
          </p:blipFill>
          <p:spPr bwMode="auto">
            <a:xfrm>
              <a:off x="611560" y="318399"/>
              <a:ext cx="864814" cy="131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comunidadedocasamento.com.br/imagens/noticia/simbolo_us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3" y="348503"/>
              <a:ext cx="867447" cy="128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aixaDeTexto 10"/>
          <p:cNvSpPr txBox="1"/>
          <p:nvPr/>
        </p:nvSpPr>
        <p:spPr>
          <a:xfrm>
            <a:off x="251520" y="2603164"/>
            <a:ext cx="8640960" cy="1651671"/>
          </a:xfrm>
          <a:prstGeom prst="rect">
            <a:avLst/>
          </a:prstGeom>
          <a:noFill/>
        </p:spPr>
        <p:txBody>
          <a:bodyPr wrap="square" rtlCol="0">
            <a:spAutoFit/>
          </a:bodyPr>
          <a:lstStyle/>
          <a:p>
            <a:pPr algn="ctr">
              <a:lnSpc>
                <a:spcPct val="150000"/>
              </a:lnSpc>
            </a:pPr>
            <a:r>
              <a:rPr lang="pt-BR" sz="3600" b="1" dirty="0">
                <a:latin typeface="Arial" panose="020B0604020202020204" pitchFamily="34" charset="0"/>
                <a:cs typeface="Arial" panose="020B0604020202020204" pitchFamily="34" charset="0"/>
              </a:rPr>
              <a:t>MÉTODOS DE AVALIAÇÃO DA COMPOSIÇÃO CORPORAL </a:t>
            </a:r>
            <a:endParaRPr lang="pt-BR" sz="3600" dirty="0">
              <a:latin typeface="Arial" pitchFamily="34" charset="0"/>
              <a:cs typeface="Arial" pitchFamily="34" charset="0"/>
            </a:endParaRPr>
          </a:p>
        </p:txBody>
      </p:sp>
      <p:sp>
        <p:nvSpPr>
          <p:cNvPr id="12" name="CaixaDeTexto 11"/>
          <p:cNvSpPr txBox="1"/>
          <p:nvPr/>
        </p:nvSpPr>
        <p:spPr>
          <a:xfrm>
            <a:off x="2051720" y="5001488"/>
            <a:ext cx="5408620" cy="872034"/>
          </a:xfrm>
          <a:prstGeom prst="rect">
            <a:avLst/>
          </a:prstGeom>
          <a:noFill/>
        </p:spPr>
        <p:txBody>
          <a:bodyPr wrap="square" rtlCol="0">
            <a:spAutoFit/>
          </a:bodyPr>
          <a:lstStyle/>
          <a:p>
            <a:pPr algn="ctr">
              <a:lnSpc>
                <a:spcPct val="150000"/>
              </a:lnSpc>
            </a:pPr>
            <a:r>
              <a:rPr lang="pt-BR" b="1" dirty="0" err="1">
                <a:latin typeface="Arial" pitchFamily="34" charset="0"/>
                <a:cs typeface="Arial" pitchFamily="34" charset="0"/>
              </a:rPr>
              <a:t>Profº</a:t>
            </a:r>
            <a:r>
              <a:rPr lang="pt-BR" b="1" dirty="0">
                <a:latin typeface="Arial" pitchFamily="34" charset="0"/>
                <a:cs typeface="Arial" pitchFamily="34" charset="0"/>
              </a:rPr>
              <a:t> Me. Bruno Affonso Parenti de Oliveira</a:t>
            </a:r>
          </a:p>
          <a:p>
            <a:pPr algn="ctr">
              <a:lnSpc>
                <a:spcPct val="150000"/>
              </a:lnSpc>
            </a:pPr>
            <a:r>
              <a:rPr lang="pt-BR" b="1" dirty="0" err="1">
                <a:latin typeface="Arial" pitchFamily="34" charset="0"/>
                <a:cs typeface="Arial" pitchFamily="34" charset="0"/>
              </a:rPr>
              <a:t>Profª</a:t>
            </a:r>
            <a:r>
              <a:rPr lang="pt-BR" b="1" dirty="0">
                <a:latin typeface="Arial" pitchFamily="34" charset="0"/>
                <a:cs typeface="Arial" pitchFamily="34" charset="0"/>
              </a:rPr>
              <a:t>. Dra. Carla Barbosa Nonino </a:t>
            </a:r>
          </a:p>
        </p:txBody>
      </p:sp>
    </p:spTree>
    <p:extLst>
      <p:ext uri="{BB962C8B-B14F-4D97-AF65-F5344CB8AC3E}">
        <p14:creationId xmlns:p14="http://schemas.microsoft.com/office/powerpoint/2010/main" val="2124723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422E2FC4-B761-4DA1-81AA-8BF128A3CF1B}"/>
              </a:ext>
            </a:extLst>
          </p:cNvPr>
          <p:cNvSpPr txBox="1"/>
          <p:nvPr/>
        </p:nvSpPr>
        <p:spPr>
          <a:xfrm>
            <a:off x="179512" y="951111"/>
            <a:ext cx="2736304" cy="461665"/>
          </a:xfrm>
          <a:prstGeom prst="rect">
            <a:avLst/>
          </a:prstGeom>
          <a:noFill/>
          <a:ln w="28575">
            <a:solidFill>
              <a:schemeClr val="accent4"/>
            </a:solidFill>
          </a:ln>
        </p:spPr>
        <p:txBody>
          <a:bodyPr wrap="square" rtlCol="0">
            <a:spAutoFit/>
          </a:bodyPr>
          <a:lstStyle/>
          <a:p>
            <a:pPr algn="ctr"/>
            <a:r>
              <a:rPr lang="pt-BR" sz="2400" dirty="0">
                <a:latin typeface="Arial" panose="020B0604020202020204" pitchFamily="34" charset="0"/>
                <a:cs typeface="Arial" panose="020B0604020202020204" pitchFamily="34" charset="0"/>
              </a:rPr>
              <a:t>Ultrassonografia</a:t>
            </a:r>
          </a:p>
        </p:txBody>
      </p:sp>
      <p:pic>
        <p:nvPicPr>
          <p:cNvPr id="2" name="Imagem 1">
            <a:extLst>
              <a:ext uri="{FF2B5EF4-FFF2-40B4-BE49-F238E27FC236}">
                <a16:creationId xmlns:a16="http://schemas.microsoft.com/office/drawing/2014/main" id="{E83EC35B-7AB3-47FC-8201-7BE93FAD3399}"/>
              </a:ext>
            </a:extLst>
          </p:cNvPr>
          <p:cNvPicPr>
            <a:picLocks noChangeAspect="1"/>
          </p:cNvPicPr>
          <p:nvPr/>
        </p:nvPicPr>
        <p:blipFill>
          <a:blip r:embed="rId3"/>
          <a:stretch>
            <a:fillRect/>
          </a:stretch>
        </p:blipFill>
        <p:spPr>
          <a:xfrm>
            <a:off x="2086753" y="3558706"/>
            <a:ext cx="4717495" cy="3143768"/>
          </a:xfrm>
          <a:prstGeom prst="rect">
            <a:avLst/>
          </a:prstGeom>
        </p:spPr>
      </p:pic>
      <p:sp>
        <p:nvSpPr>
          <p:cNvPr id="5" name="CaixaDeTexto 4">
            <a:extLst>
              <a:ext uri="{FF2B5EF4-FFF2-40B4-BE49-F238E27FC236}">
                <a16:creationId xmlns:a16="http://schemas.microsoft.com/office/drawing/2014/main" id="{1719DCDD-95AA-4E94-A307-3F464823EBBC}"/>
              </a:ext>
            </a:extLst>
          </p:cNvPr>
          <p:cNvSpPr txBox="1"/>
          <p:nvPr/>
        </p:nvSpPr>
        <p:spPr>
          <a:xfrm>
            <a:off x="107504" y="1381125"/>
            <a:ext cx="8856984" cy="263149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O método consiste na emissão de ondas sonoras ou vibrações de alta frequência, por mediador ultrassônico, que penetram através da superfície da pele e procuram estabelecer a espessura dos tecidos biológicos (gordura, músculo e osso)</a:t>
            </a: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5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37C76650-4064-4248-B15F-A4CA24175836}"/>
              </a:ext>
            </a:extLst>
          </p:cNvPr>
          <p:cNvSpPr txBox="1"/>
          <p:nvPr/>
        </p:nvSpPr>
        <p:spPr>
          <a:xfrm>
            <a:off x="179512" y="951111"/>
            <a:ext cx="3384376" cy="461665"/>
          </a:xfrm>
          <a:prstGeom prst="rect">
            <a:avLst/>
          </a:prstGeom>
          <a:noFill/>
          <a:ln w="28575">
            <a:solidFill>
              <a:schemeClr val="accent4"/>
            </a:solidFill>
          </a:ln>
        </p:spPr>
        <p:txBody>
          <a:bodyPr wrap="square" rtlCol="0">
            <a:spAutoFit/>
          </a:bodyPr>
          <a:lstStyle/>
          <a:p>
            <a:pPr lvl="0" algn="ctr"/>
            <a:r>
              <a:rPr lang="pt-BR" sz="2400" dirty="0">
                <a:latin typeface="Arial" panose="020B0604020202020204" pitchFamily="34" charset="0"/>
                <a:cs typeface="Arial" panose="020B0604020202020204" pitchFamily="34" charset="0"/>
              </a:rPr>
              <a:t>Excreção de creatinina</a:t>
            </a:r>
          </a:p>
        </p:txBody>
      </p:sp>
      <p:pic>
        <p:nvPicPr>
          <p:cNvPr id="2" name="Imagem 1">
            <a:extLst>
              <a:ext uri="{FF2B5EF4-FFF2-40B4-BE49-F238E27FC236}">
                <a16:creationId xmlns:a16="http://schemas.microsoft.com/office/drawing/2014/main" id="{A5EB73F8-EFDB-4055-B5D0-91E7F208E410}"/>
              </a:ext>
            </a:extLst>
          </p:cNvPr>
          <p:cNvPicPr>
            <a:picLocks noChangeAspect="1"/>
          </p:cNvPicPr>
          <p:nvPr/>
        </p:nvPicPr>
        <p:blipFill rotWithShape="1">
          <a:blip r:embed="rId3"/>
          <a:srcRect b="31510"/>
          <a:stretch/>
        </p:blipFill>
        <p:spPr>
          <a:xfrm>
            <a:off x="5436096" y="1700808"/>
            <a:ext cx="3284215" cy="1440160"/>
          </a:xfrm>
          <a:prstGeom prst="rect">
            <a:avLst/>
          </a:prstGeom>
        </p:spPr>
      </p:pic>
      <p:sp>
        <p:nvSpPr>
          <p:cNvPr id="5" name="CaixaDeTexto 4">
            <a:extLst>
              <a:ext uri="{FF2B5EF4-FFF2-40B4-BE49-F238E27FC236}">
                <a16:creationId xmlns:a16="http://schemas.microsoft.com/office/drawing/2014/main" id="{A8BA9A3B-48F8-4D35-AAED-A67EB56D5EBC}"/>
              </a:ext>
            </a:extLst>
          </p:cNvPr>
          <p:cNvSpPr txBox="1"/>
          <p:nvPr/>
        </p:nvSpPr>
        <p:spPr>
          <a:xfrm>
            <a:off x="179512" y="1700808"/>
            <a:ext cx="8784976" cy="5170646"/>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Coleta realizada no sangue ou urina</a:t>
            </a: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Creatinina caracteriza-se como metabólito da creatina, 98% de toda creatinina do corpo humano depositam-se no tecido muscular, admitindo essa proporção como constante é possível estimar a massa muscular do avaliado</a:t>
            </a: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Cada miligrama de creatinina no plasma equivale a 0,88kg de massa muscular</a:t>
            </a:r>
          </a:p>
        </p:txBody>
      </p:sp>
    </p:spTree>
    <p:extLst>
      <p:ext uri="{BB962C8B-B14F-4D97-AF65-F5344CB8AC3E}">
        <p14:creationId xmlns:p14="http://schemas.microsoft.com/office/powerpoint/2010/main" val="470094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10" name="CaixaDeTexto 9">
            <a:extLst>
              <a:ext uri="{FF2B5EF4-FFF2-40B4-BE49-F238E27FC236}">
                <a16:creationId xmlns:a16="http://schemas.microsoft.com/office/drawing/2014/main" id="{5D92A966-B64E-4411-802B-31450B2A21A7}"/>
              </a:ext>
            </a:extLst>
          </p:cNvPr>
          <p:cNvSpPr txBox="1"/>
          <p:nvPr/>
        </p:nvSpPr>
        <p:spPr>
          <a:xfrm>
            <a:off x="1547664" y="1052736"/>
            <a:ext cx="5760640" cy="76944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4400" b="1" dirty="0">
                <a:latin typeface="Arial" panose="020B0604020202020204" pitchFamily="34" charset="0"/>
                <a:cs typeface="Arial" panose="020B0604020202020204" pitchFamily="34" charset="0"/>
              </a:rPr>
              <a:t>Duplamente indireto</a:t>
            </a:r>
          </a:p>
        </p:txBody>
      </p:sp>
      <p:pic>
        <p:nvPicPr>
          <p:cNvPr id="11" name="Picture 2">
            <a:extLst>
              <a:ext uri="{FF2B5EF4-FFF2-40B4-BE49-F238E27FC236}">
                <a16:creationId xmlns:a16="http://schemas.microsoft.com/office/drawing/2014/main" id="{A9032C68-0AED-45C7-A89D-D59807FB3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830" y="2204864"/>
            <a:ext cx="545795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m 1">
            <a:extLst>
              <a:ext uri="{FF2B5EF4-FFF2-40B4-BE49-F238E27FC236}">
                <a16:creationId xmlns:a16="http://schemas.microsoft.com/office/drawing/2014/main" id="{75768EFB-FAEB-4829-A5E3-8C5641089231}"/>
              </a:ext>
            </a:extLst>
          </p:cNvPr>
          <p:cNvPicPr>
            <a:picLocks noChangeAspect="1"/>
          </p:cNvPicPr>
          <p:nvPr/>
        </p:nvPicPr>
        <p:blipFill>
          <a:blip r:embed="rId4"/>
          <a:stretch>
            <a:fillRect/>
          </a:stretch>
        </p:blipFill>
        <p:spPr>
          <a:xfrm>
            <a:off x="68680" y="2564904"/>
            <a:ext cx="3429000" cy="3429000"/>
          </a:xfrm>
          <a:prstGeom prst="rect">
            <a:avLst/>
          </a:prstGeom>
        </p:spPr>
      </p:pic>
      <p:sp>
        <p:nvSpPr>
          <p:cNvPr id="12" name="CaixaDeTexto 11">
            <a:extLst>
              <a:ext uri="{FF2B5EF4-FFF2-40B4-BE49-F238E27FC236}">
                <a16:creationId xmlns:a16="http://schemas.microsoft.com/office/drawing/2014/main" id="{E2CACE5F-969A-4D23-8EA9-36E92173369A}"/>
              </a:ext>
            </a:extLst>
          </p:cNvPr>
          <p:cNvSpPr txBox="1"/>
          <p:nvPr/>
        </p:nvSpPr>
        <p:spPr>
          <a:xfrm>
            <a:off x="2534776" y="2584728"/>
            <a:ext cx="4032448" cy="2631732"/>
          </a:xfrm>
          <a:prstGeom prst="rect">
            <a:avLst/>
          </a:prstGeom>
          <a:effectLst>
            <a:glow rad="228600">
              <a:schemeClr val="accent4">
                <a:satMod val="175000"/>
                <a:alpha val="40000"/>
              </a:schemeClr>
            </a:glo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Wingdings" pitchFamily="2" charset="2"/>
              <a:buChar char="Ø"/>
            </a:pPr>
            <a:r>
              <a:rPr lang="pt-BR" sz="3200" dirty="0"/>
              <a:t>Simplicidade</a:t>
            </a:r>
          </a:p>
          <a:p>
            <a:endParaRPr lang="pt-BR" sz="3200" dirty="0"/>
          </a:p>
          <a:p>
            <a:pPr marL="457200" indent="-457200">
              <a:buFont typeface="Wingdings" pitchFamily="2" charset="2"/>
              <a:buChar char="Ø"/>
            </a:pPr>
            <a:r>
              <a:rPr lang="pt-BR" sz="3200" dirty="0"/>
              <a:t>Baixo custo</a:t>
            </a:r>
          </a:p>
          <a:p>
            <a:endParaRPr lang="pt-BR" sz="3200" dirty="0"/>
          </a:p>
          <a:p>
            <a:pPr marL="457200" indent="-457200">
              <a:buFont typeface="Wingdings" pitchFamily="2" charset="2"/>
              <a:buChar char="Ø"/>
            </a:pPr>
            <a:r>
              <a:rPr lang="pt-BR" sz="3200" dirty="0"/>
              <a:t>Fácil interpretação</a:t>
            </a:r>
          </a:p>
        </p:txBody>
      </p:sp>
    </p:spTree>
    <p:extLst>
      <p:ext uri="{BB962C8B-B14F-4D97-AF65-F5344CB8AC3E}">
        <p14:creationId xmlns:p14="http://schemas.microsoft.com/office/powerpoint/2010/main" val="21343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2" name="Imagem 1">
            <a:extLst>
              <a:ext uri="{FF2B5EF4-FFF2-40B4-BE49-F238E27FC236}">
                <a16:creationId xmlns:a16="http://schemas.microsoft.com/office/drawing/2014/main" id="{7ED71731-5041-44EB-BDAB-788B3E239CEC}"/>
              </a:ext>
            </a:extLst>
          </p:cNvPr>
          <p:cNvPicPr>
            <a:picLocks noChangeAspect="1"/>
          </p:cNvPicPr>
          <p:nvPr/>
        </p:nvPicPr>
        <p:blipFill>
          <a:blip r:embed="rId3"/>
          <a:stretch>
            <a:fillRect/>
          </a:stretch>
        </p:blipFill>
        <p:spPr>
          <a:xfrm>
            <a:off x="3772304" y="1086470"/>
            <a:ext cx="5009037" cy="2700951"/>
          </a:xfrm>
          <a:prstGeom prst="rect">
            <a:avLst/>
          </a:prstGeom>
        </p:spPr>
      </p:pic>
      <p:pic>
        <p:nvPicPr>
          <p:cNvPr id="3" name="Imagem 2">
            <a:extLst>
              <a:ext uri="{FF2B5EF4-FFF2-40B4-BE49-F238E27FC236}">
                <a16:creationId xmlns:a16="http://schemas.microsoft.com/office/drawing/2014/main" id="{8069B76F-B697-452B-968E-E82E859639DB}"/>
              </a:ext>
            </a:extLst>
          </p:cNvPr>
          <p:cNvPicPr>
            <a:picLocks noChangeAspect="1"/>
          </p:cNvPicPr>
          <p:nvPr/>
        </p:nvPicPr>
        <p:blipFill>
          <a:blip r:embed="rId4"/>
          <a:stretch>
            <a:fillRect/>
          </a:stretch>
        </p:blipFill>
        <p:spPr>
          <a:xfrm>
            <a:off x="2195736" y="4011339"/>
            <a:ext cx="5009037" cy="2658021"/>
          </a:xfrm>
          <a:prstGeom prst="rect">
            <a:avLst/>
          </a:prstGeom>
        </p:spPr>
      </p:pic>
      <p:pic>
        <p:nvPicPr>
          <p:cNvPr id="5" name="Imagem 4">
            <a:extLst>
              <a:ext uri="{FF2B5EF4-FFF2-40B4-BE49-F238E27FC236}">
                <a16:creationId xmlns:a16="http://schemas.microsoft.com/office/drawing/2014/main" id="{75BEAF0F-BA18-4E3F-85D9-034E6DDFF596}"/>
              </a:ext>
            </a:extLst>
          </p:cNvPr>
          <p:cNvPicPr>
            <a:picLocks noChangeAspect="1"/>
          </p:cNvPicPr>
          <p:nvPr/>
        </p:nvPicPr>
        <p:blipFill>
          <a:blip r:embed="rId5"/>
          <a:stretch>
            <a:fillRect/>
          </a:stretch>
        </p:blipFill>
        <p:spPr>
          <a:xfrm>
            <a:off x="395536" y="1368227"/>
            <a:ext cx="2376264" cy="2376264"/>
          </a:xfrm>
          <a:prstGeom prst="rect">
            <a:avLst/>
          </a:prstGeom>
        </p:spPr>
      </p:pic>
    </p:spTree>
    <p:extLst>
      <p:ext uri="{BB962C8B-B14F-4D97-AF65-F5344CB8AC3E}">
        <p14:creationId xmlns:p14="http://schemas.microsoft.com/office/powerpoint/2010/main" val="454102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7F926EDB-3E79-4527-8CE8-36924AE126B7}"/>
              </a:ext>
            </a:extLst>
          </p:cNvPr>
          <p:cNvSpPr txBox="1"/>
          <p:nvPr/>
        </p:nvSpPr>
        <p:spPr>
          <a:xfrm>
            <a:off x="323528" y="1023119"/>
            <a:ext cx="3528392" cy="461665"/>
          </a:xfrm>
          <a:prstGeom prst="rect">
            <a:avLst/>
          </a:prstGeom>
          <a:noFill/>
          <a:ln w="28575">
            <a:solidFill>
              <a:schemeClr val="accent4"/>
            </a:solidFill>
          </a:ln>
        </p:spPr>
        <p:txBody>
          <a:bodyPr wrap="square" rtlCol="0">
            <a:spAutoFit/>
          </a:bodyPr>
          <a:lstStyle/>
          <a:p>
            <a:pPr lvl="0" algn="ctr"/>
            <a:r>
              <a:rPr lang="pt-BR" sz="2400" dirty="0">
                <a:latin typeface="Arial" panose="020B0604020202020204" pitchFamily="34" charset="0"/>
                <a:cs typeface="Arial" panose="020B0604020202020204" pitchFamily="34" charset="0"/>
              </a:rPr>
              <a:t>Bioimpedância elétrica</a:t>
            </a:r>
          </a:p>
        </p:txBody>
      </p:sp>
      <p:pic>
        <p:nvPicPr>
          <p:cNvPr id="5" name="Imagem 4" descr="C:\Users\Carla\Desktop\foto BIA 2.png">
            <a:extLst>
              <a:ext uri="{FF2B5EF4-FFF2-40B4-BE49-F238E27FC236}">
                <a16:creationId xmlns:a16="http://schemas.microsoft.com/office/drawing/2014/main" id="{F30BEEAE-13C4-48FD-A67C-6402A93C38A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844824"/>
            <a:ext cx="4038986" cy="3888432"/>
          </a:xfrm>
          <a:prstGeom prst="rect">
            <a:avLst/>
          </a:prstGeom>
          <a:noFill/>
          <a:ln>
            <a:noFill/>
          </a:ln>
        </p:spPr>
      </p:pic>
      <p:pic>
        <p:nvPicPr>
          <p:cNvPr id="6" name="Picture 3">
            <a:extLst>
              <a:ext uri="{FF2B5EF4-FFF2-40B4-BE49-F238E27FC236}">
                <a16:creationId xmlns:a16="http://schemas.microsoft.com/office/drawing/2014/main" id="{3B53792F-91B9-4130-B62C-090C6950B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76872"/>
            <a:ext cx="4464496" cy="319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501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530FB378-13BD-40BB-B85A-C469E270AC5F}"/>
              </a:ext>
            </a:extLst>
          </p:cNvPr>
          <p:cNvSpPr txBox="1"/>
          <p:nvPr/>
        </p:nvSpPr>
        <p:spPr>
          <a:xfrm>
            <a:off x="323528" y="1023119"/>
            <a:ext cx="3528392" cy="461665"/>
          </a:xfrm>
          <a:prstGeom prst="rect">
            <a:avLst/>
          </a:prstGeom>
          <a:noFill/>
          <a:ln w="28575">
            <a:solidFill>
              <a:schemeClr val="accent4"/>
            </a:solidFill>
          </a:ln>
        </p:spPr>
        <p:txBody>
          <a:bodyPr wrap="square" rtlCol="0">
            <a:spAutoFit/>
          </a:bodyPr>
          <a:lstStyle/>
          <a:p>
            <a:pPr lvl="0" algn="ctr"/>
            <a:r>
              <a:rPr lang="pt-BR" sz="2400" dirty="0">
                <a:latin typeface="Arial" panose="020B0604020202020204" pitchFamily="34" charset="0"/>
                <a:cs typeface="Arial" panose="020B0604020202020204" pitchFamily="34" charset="0"/>
              </a:rPr>
              <a:t>Recomendações</a:t>
            </a:r>
          </a:p>
        </p:txBody>
      </p:sp>
      <p:sp>
        <p:nvSpPr>
          <p:cNvPr id="5" name="CaixaDeTexto 4">
            <a:extLst>
              <a:ext uri="{FF2B5EF4-FFF2-40B4-BE49-F238E27FC236}">
                <a16:creationId xmlns:a16="http://schemas.microsoft.com/office/drawing/2014/main" id="{861DB189-0E1C-42F9-B96E-F48021F1054C}"/>
              </a:ext>
            </a:extLst>
          </p:cNvPr>
          <p:cNvSpPr txBox="1"/>
          <p:nvPr/>
        </p:nvSpPr>
        <p:spPr>
          <a:xfrm>
            <a:off x="323528" y="2014096"/>
            <a:ext cx="8496944" cy="4154984"/>
          </a:xfrm>
          <a:prstGeom prst="rect">
            <a:avLst/>
          </a:prstGeom>
          <a:noFill/>
          <a:ln w="38100">
            <a:solidFill>
              <a:srgbClr val="FF0000"/>
            </a:solidFill>
          </a:ln>
        </p:spPr>
        <p:txBody>
          <a:bodyPr wrap="square" rtlCol="0">
            <a:spAutoFit/>
          </a:bodyPr>
          <a:lstStyle/>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Manter-se em jejum por pelo menos 4 horas</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Não ter feito uso de nenhum medicamento diurético</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Não ter ingerido bebidas alcoólicas nas últimas 48 horas</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Não ter praticado atividades físicas intensas nas últimas 24 horas</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Urinar pelo menos 30 min antes da medida</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Não utilizar peças de metal durante a avaliação</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Manter-se em repouso absoluto antes de efetuar a medida</a:t>
            </a:r>
          </a:p>
        </p:txBody>
      </p:sp>
    </p:spTree>
    <p:extLst>
      <p:ext uri="{BB962C8B-B14F-4D97-AF65-F5344CB8AC3E}">
        <p14:creationId xmlns:p14="http://schemas.microsoft.com/office/powerpoint/2010/main" val="1898559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rgbClr val="FF0000"/>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EQUAÇÕES </a:t>
            </a:r>
          </a:p>
        </p:txBody>
      </p:sp>
      <p:graphicFrame>
        <p:nvGraphicFramePr>
          <p:cNvPr id="8" name="Tabela 7">
            <a:extLst>
              <a:ext uri="{FF2B5EF4-FFF2-40B4-BE49-F238E27FC236}">
                <a16:creationId xmlns:a16="http://schemas.microsoft.com/office/drawing/2014/main" id="{3CA50167-9753-4068-B311-DA5E3A17C2BF}"/>
              </a:ext>
            </a:extLst>
          </p:cNvPr>
          <p:cNvGraphicFramePr>
            <a:graphicFrameLocks noGrp="1"/>
          </p:cNvGraphicFramePr>
          <p:nvPr>
            <p:extLst>
              <p:ext uri="{D42A27DB-BD31-4B8C-83A1-F6EECF244321}">
                <p14:modId xmlns:p14="http://schemas.microsoft.com/office/powerpoint/2010/main" val="2951781758"/>
              </p:ext>
            </p:extLst>
          </p:nvPr>
        </p:nvGraphicFramePr>
        <p:xfrm>
          <a:off x="183704" y="2828989"/>
          <a:ext cx="8640960" cy="1200021"/>
        </p:xfrm>
        <a:graphic>
          <a:graphicData uri="http://schemas.openxmlformats.org/drawingml/2006/table">
            <a:tbl>
              <a:tblPr firstRow="1" firstCol="1" bandRow="1">
                <a:tableStyleId>{9D7B26C5-4107-4FEC-AEDC-1716B250A1EF}</a:tableStyleId>
              </a:tblPr>
              <a:tblGrid>
                <a:gridCol w="8640960">
                  <a:extLst>
                    <a:ext uri="{9D8B030D-6E8A-4147-A177-3AD203B41FA5}">
                      <a16:colId xmlns:a16="http://schemas.microsoft.com/office/drawing/2014/main" val="20000"/>
                    </a:ext>
                  </a:extLst>
                </a:gridCol>
              </a:tblGrid>
              <a:tr h="396000">
                <a:tc>
                  <a:txBody>
                    <a:bodyPr/>
                    <a:lstStyle/>
                    <a:p>
                      <a:pPr algn="just">
                        <a:lnSpc>
                          <a:spcPct val="115000"/>
                        </a:lnSpc>
                        <a:spcBef>
                          <a:spcPts val="600"/>
                        </a:spcBef>
                        <a:spcAft>
                          <a:spcPts val="600"/>
                        </a:spcAft>
                      </a:pPr>
                      <a:r>
                        <a:rPr lang="pt-PT" sz="2000" b="0" dirty="0">
                          <a:effectLst/>
                          <a:latin typeface="Arial" panose="020B0604020202020204" pitchFamily="34" charset="0"/>
                          <a:cs typeface="Arial" panose="020B0604020202020204" pitchFamily="34" charset="0"/>
                        </a:rPr>
                        <a:t>Equação de JAKICIC (1998) para correção da MCM de mulheres obesas</a:t>
                      </a:r>
                    </a:p>
                  </a:txBody>
                  <a:tcPr marL="68580" marR="68580" marT="0" marB="0">
                    <a:solidFill>
                      <a:schemeClr val="accent3"/>
                    </a:solidFill>
                  </a:tcPr>
                </a:tc>
                <a:extLst>
                  <a:ext uri="{0D108BD9-81ED-4DB2-BD59-A6C34878D82A}">
                    <a16:rowId xmlns:a16="http://schemas.microsoft.com/office/drawing/2014/main" val="10000"/>
                  </a:ext>
                </a:extLst>
              </a:tr>
              <a:tr h="804021">
                <a:tc>
                  <a:txBody>
                    <a:bodyPr/>
                    <a:lstStyle/>
                    <a:p>
                      <a:pPr algn="just">
                        <a:lnSpc>
                          <a:spcPct val="115000"/>
                        </a:lnSpc>
                        <a:spcBef>
                          <a:spcPts val="600"/>
                        </a:spcBef>
                        <a:spcAft>
                          <a:spcPts val="600"/>
                        </a:spcAft>
                      </a:pPr>
                      <a:r>
                        <a:rPr lang="pt-BR" sz="2000" b="0" dirty="0">
                          <a:effectLst/>
                          <a:latin typeface="Arial" panose="020B0604020202020204" pitchFamily="34" charset="0"/>
                          <a:cs typeface="Arial" panose="020B0604020202020204" pitchFamily="34" charset="0"/>
                        </a:rPr>
                        <a:t>MCM (kg) = 2,68 + (0,2 x Est² / R) + 0,19 x P + 2,55 x etnia (caucasianos= 0, afro descendentes= 1) + 0,1157 x Est</a:t>
                      </a:r>
                      <a:endParaRPr lang="pt-BR" sz="2000" b="0" dirty="0">
                        <a:solidFill>
                          <a:srgbClr val="000000"/>
                        </a:solidFill>
                        <a:effectLst/>
                        <a:latin typeface="Arial" panose="020B0604020202020204" pitchFamily="34" charset="0"/>
                        <a:ea typeface="Calibri"/>
                        <a:cs typeface="Arial" panose="020B0604020202020204" pitchFamily="34" charset="0"/>
                      </a:endParaRPr>
                    </a:p>
                  </a:txBody>
                  <a:tcPr marL="68580" marR="68580" marT="0" marB="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 name="Tabela 1">
            <a:extLst>
              <a:ext uri="{FF2B5EF4-FFF2-40B4-BE49-F238E27FC236}">
                <a16:creationId xmlns:a16="http://schemas.microsoft.com/office/drawing/2014/main" id="{D0CC5CF2-8E0B-45F6-94D2-87874FF01B1B}"/>
              </a:ext>
            </a:extLst>
          </p:cNvPr>
          <p:cNvGraphicFramePr>
            <a:graphicFrameLocks noGrp="1"/>
          </p:cNvGraphicFramePr>
          <p:nvPr>
            <p:extLst>
              <p:ext uri="{D42A27DB-BD31-4B8C-83A1-F6EECF244321}">
                <p14:modId xmlns:p14="http://schemas.microsoft.com/office/powerpoint/2010/main" val="2646979385"/>
              </p:ext>
            </p:extLst>
          </p:nvPr>
        </p:nvGraphicFramePr>
        <p:xfrm>
          <a:off x="183704" y="1220738"/>
          <a:ext cx="8759785" cy="5520631"/>
        </p:xfrm>
        <a:graphic>
          <a:graphicData uri="http://schemas.openxmlformats.org/drawingml/2006/table">
            <a:tbl>
              <a:tblPr firstRow="1" bandRow="1">
                <a:tableStyleId>{5C22544A-7EE6-4342-B048-85BDC9FD1C3A}</a:tableStyleId>
              </a:tblPr>
              <a:tblGrid>
                <a:gridCol w="1558945">
                  <a:extLst>
                    <a:ext uri="{9D8B030D-6E8A-4147-A177-3AD203B41FA5}">
                      <a16:colId xmlns:a16="http://schemas.microsoft.com/office/drawing/2014/main" val="638081883"/>
                    </a:ext>
                  </a:extLst>
                </a:gridCol>
                <a:gridCol w="5156889">
                  <a:extLst>
                    <a:ext uri="{9D8B030D-6E8A-4147-A177-3AD203B41FA5}">
                      <a16:colId xmlns:a16="http://schemas.microsoft.com/office/drawing/2014/main" val="1324124764"/>
                    </a:ext>
                  </a:extLst>
                </a:gridCol>
                <a:gridCol w="2043951">
                  <a:extLst>
                    <a:ext uri="{9D8B030D-6E8A-4147-A177-3AD203B41FA5}">
                      <a16:colId xmlns:a16="http://schemas.microsoft.com/office/drawing/2014/main" val="3146677207"/>
                    </a:ext>
                  </a:extLst>
                </a:gridCol>
              </a:tblGrid>
              <a:tr h="581353">
                <a:tc>
                  <a:txBody>
                    <a:bodyPr/>
                    <a:lstStyle/>
                    <a:p>
                      <a:pPr algn="ctr"/>
                      <a:r>
                        <a:rPr lang="pt-BR" sz="2000" dirty="0">
                          <a:solidFill>
                            <a:schemeClr val="tx1"/>
                          </a:solidFill>
                          <a:latin typeface="Arial" panose="020B0604020202020204" pitchFamily="34" charset="0"/>
                          <a:cs typeface="Arial" panose="020B0604020202020204" pitchFamily="34" charset="0"/>
                        </a:rPr>
                        <a:t>Idade </a:t>
                      </a:r>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Equações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pt-BR" sz="2000" dirty="0">
                          <a:solidFill>
                            <a:schemeClr val="tx1"/>
                          </a:solidFill>
                          <a:latin typeface="Arial" panose="020B0604020202020204" pitchFamily="34" charset="0"/>
                          <a:cs typeface="Arial" panose="020B0604020202020204" pitchFamily="34" charset="0"/>
                        </a:rPr>
                        <a:t>Referência</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359017957"/>
                  </a:ext>
                </a:extLst>
              </a:tr>
              <a:tr h="581353">
                <a:tc>
                  <a:txBody>
                    <a:bodyPr/>
                    <a:lstStyle/>
                    <a:p>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2000" b="1" dirty="0">
                          <a:latin typeface="Arial" panose="020B0604020202020204" pitchFamily="34" charset="0"/>
                          <a:cs typeface="Arial" panose="020B0604020202020204" pitchFamily="34" charset="0"/>
                        </a:rPr>
                        <a:t>MULHERES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3268076"/>
                  </a:ext>
                </a:extLst>
              </a:tr>
              <a:tr h="581353">
                <a:tc>
                  <a:txBody>
                    <a:bodyPr/>
                    <a:lstStyle/>
                    <a:p>
                      <a:pPr algn="ctr"/>
                      <a:r>
                        <a:rPr lang="pt-BR" sz="2000" dirty="0">
                          <a:latin typeface="Arial" panose="020B0604020202020204" pitchFamily="34" charset="0"/>
                          <a:cs typeface="Arial" panose="020B0604020202020204" pitchFamily="34" charset="0"/>
                        </a:rPr>
                        <a:t>20-40 anos</a:t>
                      </a:r>
                    </a:p>
                  </a:txBody>
                  <a:tcPr>
                    <a:lnT w="12700" cap="flat" cmpd="sng" algn="ctr">
                      <a:solidFill>
                        <a:schemeClr val="tx1"/>
                      </a:solidFill>
                      <a:prstDash val="solid"/>
                      <a:round/>
                      <a:headEnd type="none" w="med" len="med"/>
                      <a:tailEnd type="none" w="med" len="med"/>
                    </a:lnT>
                    <a:noFill/>
                  </a:tcPr>
                </a:tc>
                <a:tc>
                  <a:txBody>
                    <a:bodyPr/>
                    <a:lstStyle/>
                    <a:p>
                      <a:r>
                        <a:rPr lang="pt-BR" sz="2000" dirty="0">
                          <a:latin typeface="Arial" panose="020B0604020202020204" pitchFamily="34" charset="0"/>
                          <a:cs typeface="Arial" panose="020B0604020202020204" pitchFamily="34" charset="0"/>
                        </a:rPr>
                        <a:t>MCM= 0,475 (</a:t>
                      </a:r>
                      <a:r>
                        <a:rPr lang="pt-BR" sz="2000" b="0" dirty="0">
                          <a:effectLst/>
                          <a:latin typeface="Arial" panose="020B0604020202020204" pitchFamily="34" charset="0"/>
                          <a:cs typeface="Arial" panose="020B0604020202020204" pitchFamily="34" charset="0"/>
                        </a:rPr>
                        <a:t>Est²/R) + 0,295 (P) + 5,49 </a:t>
                      </a:r>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r>
                        <a:rPr lang="pt-BR" sz="2000" dirty="0" err="1">
                          <a:latin typeface="Arial" panose="020B0604020202020204" pitchFamily="34" charset="0"/>
                          <a:cs typeface="Arial" panose="020B0604020202020204" pitchFamily="34" charset="0"/>
                        </a:rPr>
                        <a:t>Lohman</a:t>
                      </a:r>
                      <a:r>
                        <a:rPr lang="pt-BR" sz="2000" dirty="0">
                          <a:latin typeface="Arial" panose="020B0604020202020204" pitchFamily="34" charset="0"/>
                          <a:cs typeface="Arial" panose="020B0604020202020204" pitchFamily="34" charset="0"/>
                        </a:rPr>
                        <a:t> (1992)</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753838584"/>
                  </a:ext>
                </a:extLst>
              </a:tr>
              <a:tr h="876296">
                <a:tc>
                  <a:txBody>
                    <a:bodyPr/>
                    <a:lstStyle/>
                    <a:p>
                      <a:pPr algn="ctr"/>
                      <a:r>
                        <a:rPr lang="pt-BR" sz="2000" dirty="0">
                          <a:latin typeface="Arial" panose="020B0604020202020204" pitchFamily="34" charset="0"/>
                          <a:cs typeface="Arial" panose="020B0604020202020204" pitchFamily="34" charset="0"/>
                        </a:rPr>
                        <a:t>17-62 anos</a:t>
                      </a:r>
                    </a:p>
                  </a:txBody>
                  <a:tcPr>
                    <a:lnB w="12700" cap="flat" cmpd="sng" algn="ctr">
                      <a:solidFill>
                        <a:schemeClr val="tx1"/>
                      </a:solidFill>
                      <a:prstDash val="solid"/>
                      <a:round/>
                      <a:headEnd type="none" w="med" len="med"/>
                      <a:tailEnd type="none" w="med" len="med"/>
                    </a:lnB>
                    <a:noFill/>
                  </a:tcPr>
                </a:tc>
                <a:tc>
                  <a:txBody>
                    <a:bodyPr/>
                    <a:lstStyle/>
                    <a:p>
                      <a:r>
                        <a:rPr lang="pt-BR" sz="2000" dirty="0">
                          <a:latin typeface="Arial" panose="020B0604020202020204" pitchFamily="34" charset="0"/>
                          <a:cs typeface="Arial" panose="020B0604020202020204" pitchFamily="34" charset="0"/>
                        </a:rPr>
                        <a:t>MCM= 0,0011 (</a:t>
                      </a:r>
                      <a:r>
                        <a:rPr lang="pt-BR" sz="2000" b="0" dirty="0">
                          <a:effectLst/>
                          <a:latin typeface="Arial" panose="020B0604020202020204" pitchFamily="34" charset="0"/>
                          <a:cs typeface="Arial" panose="020B0604020202020204" pitchFamily="34" charset="0"/>
                        </a:rPr>
                        <a:t>Est)² - 0,021 (R) + 0,232 (P) -0,068 (Idade) + 14,595</a:t>
                      </a:r>
                      <a:endParaRPr lang="pt-BR" sz="20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r>
                        <a:rPr lang="pt-BR" sz="2000" dirty="0" err="1">
                          <a:latin typeface="Arial" panose="020B0604020202020204" pitchFamily="34" charset="0"/>
                          <a:cs typeface="Arial" panose="020B0604020202020204" pitchFamily="34" charset="0"/>
                        </a:rPr>
                        <a:t>Segal</a:t>
                      </a:r>
                      <a:r>
                        <a:rPr lang="pt-BR" sz="2000" dirty="0">
                          <a:latin typeface="Arial" panose="020B0604020202020204" pitchFamily="34" charset="0"/>
                          <a:cs typeface="Arial" panose="020B0604020202020204" pitchFamily="34" charset="0"/>
                        </a:rPr>
                        <a:t> et al. (1988)</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4083105"/>
                  </a:ext>
                </a:extLst>
              </a:tr>
              <a:tr h="581353">
                <a:tc>
                  <a:txBody>
                    <a:bodyPr/>
                    <a:lstStyle/>
                    <a:p>
                      <a:pPr algn="ctr"/>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pt-BR" sz="2000" b="1" dirty="0">
                          <a:latin typeface="Arial" panose="020B0604020202020204" pitchFamily="34" charset="0"/>
                          <a:cs typeface="Arial" panose="020B0604020202020204" pitchFamily="34" charset="0"/>
                        </a:rPr>
                        <a:t>HOMENS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9434572"/>
                  </a:ext>
                </a:extLst>
              </a:tr>
              <a:tr h="581353">
                <a:tc>
                  <a:txBody>
                    <a:bodyPr/>
                    <a:lstStyle/>
                    <a:p>
                      <a:pPr algn="ctr"/>
                      <a:r>
                        <a:rPr lang="pt-BR" sz="2000" dirty="0">
                          <a:latin typeface="Arial" panose="020B0604020202020204" pitchFamily="34" charset="0"/>
                          <a:cs typeface="Arial" panose="020B0604020202020204" pitchFamily="34" charset="0"/>
                        </a:rPr>
                        <a:t>20-40 anos</a:t>
                      </a:r>
                    </a:p>
                  </a:txBody>
                  <a:tcPr>
                    <a:lnT w="12700" cap="flat" cmpd="sng" algn="ctr">
                      <a:solidFill>
                        <a:schemeClr val="tx1"/>
                      </a:solidFill>
                      <a:prstDash val="solid"/>
                      <a:round/>
                      <a:headEnd type="none" w="med" len="med"/>
                      <a:tailEnd type="none" w="med" len="med"/>
                    </a:lnT>
                    <a:noFill/>
                  </a:tcPr>
                </a:tc>
                <a:tc>
                  <a:txBody>
                    <a:bodyPr/>
                    <a:lstStyle/>
                    <a:p>
                      <a:r>
                        <a:rPr lang="pt-BR" sz="2000" dirty="0">
                          <a:latin typeface="Arial" panose="020B0604020202020204" pitchFamily="34" charset="0"/>
                          <a:cs typeface="Arial" panose="020B0604020202020204" pitchFamily="34" charset="0"/>
                        </a:rPr>
                        <a:t>MCM= 0,485 (</a:t>
                      </a:r>
                      <a:r>
                        <a:rPr lang="pt-BR" sz="2000" b="0" dirty="0">
                          <a:effectLst/>
                          <a:latin typeface="Arial" panose="020B0604020202020204" pitchFamily="34" charset="0"/>
                          <a:cs typeface="Arial" panose="020B0604020202020204" pitchFamily="34" charset="0"/>
                        </a:rPr>
                        <a:t>Est²/R) + 0,338 (P) + 5,49 </a:t>
                      </a:r>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noFill/>
                  </a:tcPr>
                </a:tc>
                <a:tc>
                  <a:txBody>
                    <a:bodyPr/>
                    <a:lstStyle/>
                    <a:p>
                      <a:r>
                        <a:rPr lang="pt-BR" sz="2000" dirty="0" err="1">
                          <a:latin typeface="Arial" panose="020B0604020202020204" pitchFamily="34" charset="0"/>
                          <a:cs typeface="Arial" panose="020B0604020202020204" pitchFamily="34" charset="0"/>
                        </a:rPr>
                        <a:t>Lohman</a:t>
                      </a:r>
                      <a:r>
                        <a:rPr lang="pt-BR" sz="2000" dirty="0">
                          <a:latin typeface="Arial" panose="020B0604020202020204" pitchFamily="34" charset="0"/>
                          <a:cs typeface="Arial" panose="020B0604020202020204" pitchFamily="34" charset="0"/>
                        </a:rPr>
                        <a:t> (1992)</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59559538"/>
                  </a:ext>
                </a:extLst>
              </a:tr>
              <a:tr h="876296">
                <a:tc>
                  <a:txBody>
                    <a:bodyPr/>
                    <a:lstStyle/>
                    <a:p>
                      <a:pPr algn="ctr"/>
                      <a:r>
                        <a:rPr lang="pt-BR" sz="2000" dirty="0">
                          <a:latin typeface="Arial" panose="020B0604020202020204" pitchFamily="34" charset="0"/>
                          <a:cs typeface="Arial" panose="020B0604020202020204" pitchFamily="34" charset="0"/>
                        </a:rPr>
                        <a:t>17-62 anos</a:t>
                      </a:r>
                    </a:p>
                  </a:txBody>
                  <a:tcPr>
                    <a:lnB w="12700" cap="flat" cmpd="sng" algn="ctr">
                      <a:solidFill>
                        <a:schemeClr val="tx1"/>
                      </a:solidFill>
                      <a:prstDash val="solid"/>
                      <a:round/>
                      <a:headEnd type="none" w="med" len="med"/>
                      <a:tailEnd type="none" w="med" len="med"/>
                    </a:lnB>
                    <a:noFill/>
                  </a:tcPr>
                </a:tc>
                <a:tc>
                  <a:txBody>
                    <a:bodyPr/>
                    <a:lstStyle/>
                    <a:p>
                      <a:r>
                        <a:rPr lang="pt-BR" sz="2000" dirty="0">
                          <a:latin typeface="Arial" panose="020B0604020202020204" pitchFamily="34" charset="0"/>
                          <a:cs typeface="Arial" panose="020B0604020202020204" pitchFamily="34" charset="0"/>
                        </a:rPr>
                        <a:t>MCM= 0,0013 (</a:t>
                      </a:r>
                      <a:r>
                        <a:rPr lang="pt-BR" sz="2000" b="0" dirty="0">
                          <a:effectLst/>
                          <a:latin typeface="Arial" panose="020B0604020202020204" pitchFamily="34" charset="0"/>
                          <a:cs typeface="Arial" panose="020B0604020202020204" pitchFamily="34" charset="0"/>
                        </a:rPr>
                        <a:t>Est)² - 0,044 (R) + 0,305 (P) -0,168 (Idade) + 22,668</a:t>
                      </a:r>
                      <a:endParaRPr lang="pt-BR" sz="2000" dirty="0">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noFill/>
                  </a:tcPr>
                </a:tc>
                <a:tc>
                  <a:txBody>
                    <a:bodyPr/>
                    <a:lstStyle/>
                    <a:p>
                      <a:r>
                        <a:rPr lang="pt-BR" sz="2000" dirty="0" err="1">
                          <a:latin typeface="Arial" panose="020B0604020202020204" pitchFamily="34" charset="0"/>
                          <a:cs typeface="Arial" panose="020B0604020202020204" pitchFamily="34" charset="0"/>
                        </a:rPr>
                        <a:t>Segal</a:t>
                      </a:r>
                      <a:r>
                        <a:rPr lang="pt-BR" sz="2000" dirty="0">
                          <a:latin typeface="Arial" panose="020B0604020202020204" pitchFamily="34" charset="0"/>
                          <a:cs typeface="Arial" panose="020B0604020202020204" pitchFamily="34" charset="0"/>
                        </a:rPr>
                        <a:t> et al. (1988)</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61912"/>
                  </a:ext>
                </a:extLst>
              </a:tr>
              <a:tr h="861274">
                <a:tc gridSpan="3">
                  <a:txBody>
                    <a:bodyPr/>
                    <a:lstStyle/>
                    <a:p>
                      <a:pPr algn="just"/>
                      <a:r>
                        <a:rPr lang="pt-BR" sz="1100" b="0" dirty="0">
                          <a:effectLst/>
                          <a:latin typeface="Arial" panose="020B0604020202020204" pitchFamily="34" charset="0"/>
                          <a:cs typeface="Arial" panose="020B0604020202020204" pitchFamily="34" charset="0"/>
                        </a:rPr>
                        <a:t>Est= estatura (cm); R= resistência (ohm); P= peso (kg)</a:t>
                      </a:r>
                    </a:p>
                    <a:p>
                      <a:pPr algn="just"/>
                      <a:endParaRPr lang="pt-BR" sz="11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pt-BR"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605863"/>
                  </a:ext>
                </a:extLst>
              </a:tr>
            </a:tbl>
          </a:graphicData>
        </a:graphic>
      </p:graphicFrame>
    </p:spTree>
    <p:extLst>
      <p:ext uri="{BB962C8B-B14F-4D97-AF65-F5344CB8AC3E}">
        <p14:creationId xmlns:p14="http://schemas.microsoft.com/office/powerpoint/2010/main" val="38015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29502A74-D0A1-4C1C-A203-3669AE5B6A98}"/>
              </a:ext>
            </a:extLst>
          </p:cNvPr>
          <p:cNvSpPr txBox="1"/>
          <p:nvPr/>
        </p:nvSpPr>
        <p:spPr>
          <a:xfrm>
            <a:off x="323528" y="1023119"/>
            <a:ext cx="2520280" cy="461665"/>
          </a:xfrm>
          <a:prstGeom prst="rect">
            <a:avLst/>
          </a:prstGeom>
          <a:noFill/>
          <a:ln w="28575">
            <a:solidFill>
              <a:schemeClr val="accent4"/>
            </a:solidFill>
          </a:ln>
        </p:spPr>
        <p:txBody>
          <a:bodyPr wrap="square" rtlCol="0">
            <a:spAutoFit/>
          </a:bodyPr>
          <a:lstStyle/>
          <a:p>
            <a:pPr lvl="0" algn="ctr"/>
            <a:r>
              <a:rPr lang="pt-BR" sz="2400" dirty="0">
                <a:latin typeface="Arial" panose="020B0604020202020204" pitchFamily="34" charset="0"/>
                <a:cs typeface="Arial" panose="020B0604020202020204" pitchFamily="34" charset="0"/>
              </a:rPr>
              <a:t>Antropometria</a:t>
            </a:r>
          </a:p>
        </p:txBody>
      </p:sp>
      <p:sp>
        <p:nvSpPr>
          <p:cNvPr id="5" name="CaixaDeTexto 4">
            <a:extLst>
              <a:ext uri="{FF2B5EF4-FFF2-40B4-BE49-F238E27FC236}">
                <a16:creationId xmlns:a16="http://schemas.microsoft.com/office/drawing/2014/main" id="{12BE87A0-9538-46BB-943D-B65E126DCDBD}"/>
              </a:ext>
            </a:extLst>
          </p:cNvPr>
          <p:cNvSpPr txBox="1"/>
          <p:nvPr/>
        </p:nvSpPr>
        <p:spPr>
          <a:xfrm>
            <a:off x="2627784" y="1916832"/>
            <a:ext cx="3579400"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a:r>
              <a:rPr lang="pt-BR" sz="3200" dirty="0">
                <a:latin typeface="Arial" panose="020B0604020202020204" pitchFamily="34" charset="0"/>
                <a:cs typeface="Arial" panose="020B0604020202020204" pitchFamily="34" charset="0"/>
              </a:rPr>
              <a:t>Dobras cutâneas </a:t>
            </a:r>
          </a:p>
        </p:txBody>
      </p:sp>
      <p:pic>
        <p:nvPicPr>
          <p:cNvPr id="2" name="Imagem 1">
            <a:extLst>
              <a:ext uri="{FF2B5EF4-FFF2-40B4-BE49-F238E27FC236}">
                <a16:creationId xmlns:a16="http://schemas.microsoft.com/office/drawing/2014/main" id="{0B7E9FD8-24EC-418C-A230-1F88791C2BB1}"/>
              </a:ext>
            </a:extLst>
          </p:cNvPr>
          <p:cNvPicPr>
            <a:picLocks noChangeAspect="1"/>
          </p:cNvPicPr>
          <p:nvPr/>
        </p:nvPicPr>
        <p:blipFill>
          <a:blip r:embed="rId3"/>
          <a:stretch>
            <a:fillRect/>
          </a:stretch>
        </p:blipFill>
        <p:spPr>
          <a:xfrm>
            <a:off x="5940152" y="3194808"/>
            <a:ext cx="2808312" cy="1755195"/>
          </a:xfrm>
          <a:prstGeom prst="rect">
            <a:avLst/>
          </a:prstGeom>
        </p:spPr>
      </p:pic>
      <p:pic>
        <p:nvPicPr>
          <p:cNvPr id="6" name="Imagem 5">
            <a:extLst>
              <a:ext uri="{FF2B5EF4-FFF2-40B4-BE49-F238E27FC236}">
                <a16:creationId xmlns:a16="http://schemas.microsoft.com/office/drawing/2014/main" id="{909B7022-61E8-4D56-9565-A1EA1F6F9F4B}"/>
              </a:ext>
            </a:extLst>
          </p:cNvPr>
          <p:cNvPicPr>
            <a:picLocks noChangeAspect="1"/>
          </p:cNvPicPr>
          <p:nvPr/>
        </p:nvPicPr>
        <p:blipFill>
          <a:blip r:embed="rId4"/>
          <a:stretch>
            <a:fillRect/>
          </a:stretch>
        </p:blipFill>
        <p:spPr>
          <a:xfrm>
            <a:off x="323528" y="3210792"/>
            <a:ext cx="2520280" cy="2021264"/>
          </a:xfrm>
          <a:prstGeom prst="rect">
            <a:avLst/>
          </a:prstGeom>
        </p:spPr>
      </p:pic>
      <p:pic>
        <p:nvPicPr>
          <p:cNvPr id="7" name="Imagem 6">
            <a:extLst>
              <a:ext uri="{FF2B5EF4-FFF2-40B4-BE49-F238E27FC236}">
                <a16:creationId xmlns:a16="http://schemas.microsoft.com/office/drawing/2014/main" id="{D72E9556-3DA5-4F41-BAC3-4EB608FB406C}"/>
              </a:ext>
            </a:extLst>
          </p:cNvPr>
          <p:cNvPicPr>
            <a:picLocks noChangeAspect="1"/>
          </p:cNvPicPr>
          <p:nvPr/>
        </p:nvPicPr>
        <p:blipFill>
          <a:blip r:embed="rId5"/>
          <a:stretch>
            <a:fillRect/>
          </a:stretch>
        </p:blipFill>
        <p:spPr>
          <a:xfrm>
            <a:off x="3221732" y="2933655"/>
            <a:ext cx="2520280" cy="2520280"/>
          </a:xfrm>
          <a:prstGeom prst="rect">
            <a:avLst/>
          </a:prstGeom>
        </p:spPr>
      </p:pic>
    </p:spTree>
    <p:extLst>
      <p:ext uri="{BB962C8B-B14F-4D97-AF65-F5344CB8AC3E}">
        <p14:creationId xmlns:p14="http://schemas.microsoft.com/office/powerpoint/2010/main" val="1171986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2135AADC-3B77-4EF9-86B3-3E8F08299350}"/>
              </a:ext>
            </a:extLst>
          </p:cNvPr>
          <p:cNvSpPr txBox="1"/>
          <p:nvPr/>
        </p:nvSpPr>
        <p:spPr>
          <a:xfrm>
            <a:off x="251520" y="980728"/>
            <a:ext cx="8712968" cy="5678478"/>
          </a:xfrm>
          <a:prstGeom prst="rect">
            <a:avLst/>
          </a:prstGeom>
          <a:solidFill>
            <a:schemeClr val="accent2">
              <a:tint val="67000"/>
              <a:satMod val="105000"/>
              <a:lumMod val="110000"/>
            </a:schemeClr>
          </a:solidFill>
          <a:ln w="28575"/>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Considerações Gerais</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Realizar as medidas sempre do lado direito do avaliado</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Marcar com lápis </a:t>
            </a:r>
            <a:r>
              <a:rPr lang="pt-BR" sz="2200" dirty="0" err="1">
                <a:latin typeface="Arial" panose="020B0604020202020204" pitchFamily="34" charset="0"/>
                <a:cs typeface="Arial" panose="020B0604020202020204" pitchFamily="34" charset="0"/>
              </a:rPr>
              <a:t>dermográfico</a:t>
            </a:r>
            <a:r>
              <a:rPr lang="pt-BR" sz="2200" dirty="0">
                <a:latin typeface="Arial" panose="020B0604020202020204" pitchFamily="34" charset="0"/>
                <a:cs typeface="Arial" panose="020B0604020202020204" pitchFamily="34" charset="0"/>
              </a:rPr>
              <a:t> o ponto anatômico correspondente a dobra cutânea </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Definir o tecido adiposo subcutâneo por intermédio do polegar e do dedo indicador da mão esquerda</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Elevar a dobra cutânea por volta de 1 cm acima do ponto da medida</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Soltar a pressão das hastes do compasso lentamente</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Aguarda por volta de 2-3s para depois soltar o compasso para que a leitura da medida seja realizada</a:t>
            </a:r>
          </a:p>
        </p:txBody>
      </p:sp>
    </p:spTree>
    <p:extLst>
      <p:ext uri="{BB962C8B-B14F-4D97-AF65-F5344CB8AC3E}">
        <p14:creationId xmlns:p14="http://schemas.microsoft.com/office/powerpoint/2010/main" val="362012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1026" name="Picture 2" descr="Resultado de imagem para dobras cutaneas tríceps">
            <a:extLst>
              <a:ext uri="{FF2B5EF4-FFF2-40B4-BE49-F238E27FC236}">
                <a16:creationId xmlns:a16="http://schemas.microsoft.com/office/drawing/2014/main" id="{755ABC57-8578-4E4F-8F7E-70A1034F7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052736"/>
            <a:ext cx="309634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a:extLst>
              <a:ext uri="{FF2B5EF4-FFF2-40B4-BE49-F238E27FC236}">
                <a16:creationId xmlns:a16="http://schemas.microsoft.com/office/drawing/2014/main" id="{EDA5B084-754E-40C9-B452-0DE43DDFE109}"/>
              </a:ext>
            </a:extLst>
          </p:cNvPr>
          <p:cNvPicPr>
            <a:picLocks noChangeAspect="1"/>
          </p:cNvPicPr>
          <p:nvPr/>
        </p:nvPicPr>
        <p:blipFill>
          <a:blip r:embed="rId4"/>
          <a:stretch>
            <a:fillRect/>
          </a:stretch>
        </p:blipFill>
        <p:spPr>
          <a:xfrm>
            <a:off x="251520" y="4149080"/>
            <a:ext cx="3096344" cy="2448272"/>
          </a:xfrm>
          <a:prstGeom prst="rect">
            <a:avLst/>
          </a:prstGeom>
        </p:spPr>
      </p:pic>
      <p:sp>
        <p:nvSpPr>
          <p:cNvPr id="6" name="CaixaDeTexto 5">
            <a:extLst>
              <a:ext uri="{FF2B5EF4-FFF2-40B4-BE49-F238E27FC236}">
                <a16:creationId xmlns:a16="http://schemas.microsoft.com/office/drawing/2014/main" id="{A26BC45B-8739-4F0C-9B2A-6D1E01B22241}"/>
              </a:ext>
            </a:extLst>
          </p:cNvPr>
          <p:cNvSpPr txBox="1"/>
          <p:nvPr/>
        </p:nvSpPr>
        <p:spPr>
          <a:xfrm>
            <a:off x="3371391" y="1052736"/>
            <a:ext cx="5521090" cy="2123658"/>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Tríceps</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Face posterior do braço </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Entre o processo </a:t>
            </a:r>
            <a:r>
              <a:rPr lang="pt-BR" sz="2200" dirty="0" err="1">
                <a:latin typeface="Arial" panose="020B0604020202020204" pitchFamily="34" charset="0"/>
                <a:cs typeface="Arial" panose="020B0604020202020204" pitchFamily="34" charset="0"/>
              </a:rPr>
              <a:t>acromial</a:t>
            </a:r>
            <a:r>
              <a:rPr lang="pt-BR" sz="2200" dirty="0">
                <a:latin typeface="Arial" panose="020B0604020202020204" pitchFamily="34" charset="0"/>
                <a:cs typeface="Arial" panose="020B0604020202020204" pitchFamily="34" charset="0"/>
              </a:rPr>
              <a:t> da escápula e </a:t>
            </a:r>
            <a:r>
              <a:rPr lang="pt-BR" sz="2200" dirty="0" err="1">
                <a:latin typeface="Arial" panose="020B0604020202020204" pitchFamily="34" charset="0"/>
                <a:cs typeface="Arial" panose="020B0604020202020204" pitchFamily="34" charset="0"/>
              </a:rPr>
              <a:t>olécrano</a:t>
            </a:r>
            <a:r>
              <a:rPr lang="pt-BR" sz="2200" dirty="0">
                <a:latin typeface="Arial" panose="020B0604020202020204" pitchFamily="34" charset="0"/>
                <a:cs typeface="Arial" panose="020B0604020202020204" pitchFamily="34" charset="0"/>
              </a:rPr>
              <a:t> da ulna </a:t>
            </a:r>
          </a:p>
        </p:txBody>
      </p:sp>
      <p:sp>
        <p:nvSpPr>
          <p:cNvPr id="7" name="CaixaDeTexto 6">
            <a:extLst>
              <a:ext uri="{FF2B5EF4-FFF2-40B4-BE49-F238E27FC236}">
                <a16:creationId xmlns:a16="http://schemas.microsoft.com/office/drawing/2014/main" id="{EB589D99-EB08-4BB5-9B58-F6C05696B79C}"/>
              </a:ext>
            </a:extLst>
          </p:cNvPr>
          <p:cNvSpPr txBox="1"/>
          <p:nvPr/>
        </p:nvSpPr>
        <p:spPr>
          <a:xfrm>
            <a:off x="3569023" y="4365104"/>
            <a:ext cx="5521090"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Bíceps</a:t>
            </a: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Ponto médio do braço</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Conforme medida do tríceps</a:t>
            </a:r>
          </a:p>
        </p:txBody>
      </p:sp>
    </p:spTree>
    <p:extLst>
      <p:ext uri="{BB962C8B-B14F-4D97-AF65-F5344CB8AC3E}">
        <p14:creationId xmlns:p14="http://schemas.microsoft.com/office/powerpoint/2010/main" val="2296400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p:cNvGraphicFramePr/>
          <p:nvPr>
            <p:extLst>
              <p:ext uri="{D42A27DB-BD31-4B8C-83A1-F6EECF244321}">
                <p14:modId xmlns:p14="http://schemas.microsoft.com/office/powerpoint/2010/main" val="3262756178"/>
              </p:ext>
            </p:extLst>
          </p:nvPr>
        </p:nvGraphicFramePr>
        <p:xfrm>
          <a:off x="431540" y="1124744"/>
          <a:ext cx="8388932"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aixaDeTexto 4">
            <a:extLst>
              <a:ext uri="{FF2B5EF4-FFF2-40B4-BE49-F238E27FC236}">
                <a16:creationId xmlns:a16="http://schemas.microsoft.com/office/drawing/2014/main" id="{0D2218C4-C8F5-4598-AFD2-DBB5F090916A}"/>
              </a:ext>
            </a:extLst>
          </p:cNvPr>
          <p:cNvSpPr txBox="1"/>
          <p:nvPr/>
        </p:nvSpPr>
        <p:spPr>
          <a:xfrm>
            <a:off x="-21000" y="0"/>
            <a:ext cx="9144000"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SUMÁRIO </a:t>
            </a:r>
          </a:p>
        </p:txBody>
      </p:sp>
    </p:spTree>
    <p:extLst>
      <p:ext uri="{BB962C8B-B14F-4D97-AF65-F5344CB8AC3E}">
        <p14:creationId xmlns:p14="http://schemas.microsoft.com/office/powerpoint/2010/main" val="2853369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3" name="Imagem 2">
            <a:extLst>
              <a:ext uri="{FF2B5EF4-FFF2-40B4-BE49-F238E27FC236}">
                <a16:creationId xmlns:a16="http://schemas.microsoft.com/office/drawing/2014/main" id="{0FE6267E-31C5-4C27-BCE4-E541FA429C30}"/>
              </a:ext>
            </a:extLst>
          </p:cNvPr>
          <p:cNvPicPr>
            <a:picLocks noChangeAspect="1"/>
          </p:cNvPicPr>
          <p:nvPr/>
        </p:nvPicPr>
        <p:blipFill>
          <a:blip r:embed="rId3"/>
          <a:stretch>
            <a:fillRect/>
          </a:stretch>
        </p:blipFill>
        <p:spPr>
          <a:xfrm>
            <a:off x="251520" y="1052736"/>
            <a:ext cx="3096344" cy="2657792"/>
          </a:xfrm>
          <a:prstGeom prst="rect">
            <a:avLst/>
          </a:prstGeom>
        </p:spPr>
      </p:pic>
      <p:pic>
        <p:nvPicPr>
          <p:cNvPr id="2" name="Imagem 1">
            <a:extLst>
              <a:ext uri="{FF2B5EF4-FFF2-40B4-BE49-F238E27FC236}">
                <a16:creationId xmlns:a16="http://schemas.microsoft.com/office/drawing/2014/main" id="{782C70AB-88E1-4A40-89B0-0B0EA56E1CF5}"/>
              </a:ext>
            </a:extLst>
          </p:cNvPr>
          <p:cNvPicPr>
            <a:picLocks noChangeAspect="1"/>
          </p:cNvPicPr>
          <p:nvPr/>
        </p:nvPicPr>
        <p:blipFill>
          <a:blip r:embed="rId4"/>
          <a:stretch>
            <a:fillRect/>
          </a:stretch>
        </p:blipFill>
        <p:spPr>
          <a:xfrm>
            <a:off x="251520" y="3932267"/>
            <a:ext cx="3096344" cy="2657792"/>
          </a:xfrm>
          <a:prstGeom prst="rect">
            <a:avLst/>
          </a:prstGeom>
        </p:spPr>
      </p:pic>
      <p:sp>
        <p:nvSpPr>
          <p:cNvPr id="5" name="CaixaDeTexto 4">
            <a:extLst>
              <a:ext uri="{FF2B5EF4-FFF2-40B4-BE49-F238E27FC236}">
                <a16:creationId xmlns:a16="http://schemas.microsoft.com/office/drawing/2014/main" id="{17BF3896-7C08-4AF2-81D6-A7AFEB69B026}"/>
              </a:ext>
            </a:extLst>
          </p:cNvPr>
          <p:cNvSpPr txBox="1"/>
          <p:nvPr/>
        </p:nvSpPr>
        <p:spPr>
          <a:xfrm>
            <a:off x="3491880" y="1273636"/>
            <a:ext cx="5521090"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Subescapular</a:t>
            </a: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2 cm abaixo do ângulo inferior da escápula</a:t>
            </a:r>
          </a:p>
        </p:txBody>
      </p:sp>
      <p:sp>
        <p:nvSpPr>
          <p:cNvPr id="6" name="CaixaDeTexto 5">
            <a:extLst>
              <a:ext uri="{FF2B5EF4-FFF2-40B4-BE49-F238E27FC236}">
                <a16:creationId xmlns:a16="http://schemas.microsoft.com/office/drawing/2014/main" id="{39D59EB8-1CA5-4F26-B199-A9C7FB2DE359}"/>
              </a:ext>
            </a:extLst>
          </p:cNvPr>
          <p:cNvSpPr txBox="1"/>
          <p:nvPr/>
        </p:nvSpPr>
        <p:spPr>
          <a:xfrm>
            <a:off x="3515406" y="4293096"/>
            <a:ext cx="5521090"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Axilar média</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Linha axilar média e a linha imaginária na altura do processo xifoide </a:t>
            </a:r>
          </a:p>
        </p:txBody>
      </p:sp>
    </p:spTree>
    <p:extLst>
      <p:ext uri="{BB962C8B-B14F-4D97-AF65-F5344CB8AC3E}">
        <p14:creationId xmlns:p14="http://schemas.microsoft.com/office/powerpoint/2010/main" val="1750921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2" name="Imagem 1">
            <a:extLst>
              <a:ext uri="{FF2B5EF4-FFF2-40B4-BE49-F238E27FC236}">
                <a16:creationId xmlns:a16="http://schemas.microsoft.com/office/drawing/2014/main" id="{727F31C5-F01C-443F-AE3D-8A98C7F2B6F6}"/>
              </a:ext>
            </a:extLst>
          </p:cNvPr>
          <p:cNvPicPr>
            <a:picLocks noChangeAspect="1"/>
          </p:cNvPicPr>
          <p:nvPr/>
        </p:nvPicPr>
        <p:blipFill rotWithShape="1">
          <a:blip r:embed="rId2"/>
          <a:srcRect l="11413" t="53150" r="54725" b="11150"/>
          <a:stretch/>
        </p:blipFill>
        <p:spPr>
          <a:xfrm>
            <a:off x="234792" y="980728"/>
            <a:ext cx="2549930" cy="2016224"/>
          </a:xfrm>
          <a:prstGeom prst="rect">
            <a:avLst/>
          </a:prstGeom>
        </p:spPr>
      </p:pic>
      <p:pic>
        <p:nvPicPr>
          <p:cNvPr id="5" name="Imagem 4">
            <a:extLst>
              <a:ext uri="{FF2B5EF4-FFF2-40B4-BE49-F238E27FC236}">
                <a16:creationId xmlns:a16="http://schemas.microsoft.com/office/drawing/2014/main" id="{8909C86E-ADF7-4B8A-9EA2-2D0E1C7ADC4D}"/>
              </a:ext>
            </a:extLst>
          </p:cNvPr>
          <p:cNvPicPr>
            <a:picLocks noChangeAspect="1"/>
          </p:cNvPicPr>
          <p:nvPr/>
        </p:nvPicPr>
        <p:blipFill rotWithShape="1">
          <a:blip r:embed="rId2"/>
          <a:srcRect l="56299" t="53150" r="10626" b="11150"/>
          <a:stretch/>
        </p:blipFill>
        <p:spPr>
          <a:xfrm>
            <a:off x="2771800" y="980728"/>
            <a:ext cx="2490630" cy="2016224"/>
          </a:xfrm>
          <a:prstGeom prst="rect">
            <a:avLst/>
          </a:prstGeom>
        </p:spPr>
      </p:pic>
      <p:pic>
        <p:nvPicPr>
          <p:cNvPr id="3" name="Imagem 2">
            <a:extLst>
              <a:ext uri="{FF2B5EF4-FFF2-40B4-BE49-F238E27FC236}">
                <a16:creationId xmlns:a16="http://schemas.microsoft.com/office/drawing/2014/main" id="{4A7E54AF-8FB3-422E-9588-FBBD8C104D59}"/>
              </a:ext>
            </a:extLst>
          </p:cNvPr>
          <p:cNvPicPr>
            <a:picLocks noChangeAspect="1"/>
          </p:cNvPicPr>
          <p:nvPr/>
        </p:nvPicPr>
        <p:blipFill>
          <a:blip r:embed="rId3"/>
          <a:stretch>
            <a:fillRect/>
          </a:stretch>
        </p:blipFill>
        <p:spPr>
          <a:xfrm>
            <a:off x="299114" y="4221088"/>
            <a:ext cx="2771800" cy="2078850"/>
          </a:xfrm>
          <a:prstGeom prst="rect">
            <a:avLst/>
          </a:prstGeom>
        </p:spPr>
      </p:pic>
      <p:sp>
        <p:nvSpPr>
          <p:cNvPr id="6" name="CaixaDeTexto 5">
            <a:extLst>
              <a:ext uri="{FF2B5EF4-FFF2-40B4-BE49-F238E27FC236}">
                <a16:creationId xmlns:a16="http://schemas.microsoft.com/office/drawing/2014/main" id="{7C5B4914-5790-401D-BE62-DD2A10276DC7}"/>
              </a:ext>
            </a:extLst>
          </p:cNvPr>
          <p:cNvSpPr txBox="1"/>
          <p:nvPr/>
        </p:nvSpPr>
        <p:spPr>
          <a:xfrm>
            <a:off x="5508104" y="969328"/>
            <a:ext cx="3401104" cy="2123658"/>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Peitoral</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Homens: ponto médio entre a linha axilar anterior e o mamilo</a:t>
            </a:r>
          </a:p>
        </p:txBody>
      </p:sp>
      <p:sp>
        <p:nvSpPr>
          <p:cNvPr id="7" name="CaixaDeTexto 6">
            <a:extLst>
              <a:ext uri="{FF2B5EF4-FFF2-40B4-BE49-F238E27FC236}">
                <a16:creationId xmlns:a16="http://schemas.microsoft.com/office/drawing/2014/main" id="{77B718C6-A611-4774-9161-FB336DEB9C78}"/>
              </a:ext>
            </a:extLst>
          </p:cNvPr>
          <p:cNvSpPr txBox="1"/>
          <p:nvPr/>
        </p:nvSpPr>
        <p:spPr>
          <a:xfrm>
            <a:off x="249290" y="3116868"/>
            <a:ext cx="8659917" cy="53739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Mulheres: primeiro terço entre a linha axilar anterior e o mamilo</a:t>
            </a:r>
          </a:p>
        </p:txBody>
      </p:sp>
      <p:sp>
        <p:nvSpPr>
          <p:cNvPr id="8" name="CaixaDeTexto 7">
            <a:extLst>
              <a:ext uri="{FF2B5EF4-FFF2-40B4-BE49-F238E27FC236}">
                <a16:creationId xmlns:a16="http://schemas.microsoft.com/office/drawing/2014/main" id="{B6FE55B8-B029-458C-8AF6-9CB9E62A366B}"/>
              </a:ext>
            </a:extLst>
          </p:cNvPr>
          <p:cNvSpPr txBox="1"/>
          <p:nvPr/>
        </p:nvSpPr>
        <p:spPr>
          <a:xfrm>
            <a:off x="3419871" y="4317028"/>
            <a:ext cx="5489335" cy="1615827"/>
          </a:xfrm>
          <a:prstGeom prst="rect">
            <a:avLst/>
          </a:prstGeom>
          <a:noFill/>
        </p:spPr>
        <p:txBody>
          <a:bodyPr wrap="square" rtlCol="0">
            <a:spAutoFit/>
          </a:bodyPr>
          <a:lstStyle/>
          <a:p>
            <a:pPr algn="ctr">
              <a:lnSpc>
                <a:spcPct val="150000"/>
              </a:lnSpc>
            </a:pPr>
            <a:r>
              <a:rPr lang="pt-BR" sz="2200" b="1" u="sng" dirty="0" err="1">
                <a:latin typeface="Arial" panose="020B0604020202020204" pitchFamily="34" charset="0"/>
                <a:cs typeface="Arial" panose="020B0604020202020204" pitchFamily="34" charset="0"/>
              </a:rPr>
              <a:t>Suprailíaca</a:t>
            </a:r>
            <a:endParaRPr lang="pt-BR" sz="2200" b="1" u="sng"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Linha axilar média, imediatamente acima da crista ilíaca</a:t>
            </a:r>
          </a:p>
        </p:txBody>
      </p:sp>
    </p:spTree>
    <p:extLst>
      <p:ext uri="{BB962C8B-B14F-4D97-AF65-F5344CB8AC3E}">
        <p14:creationId xmlns:p14="http://schemas.microsoft.com/office/powerpoint/2010/main" val="1042023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2" name="Imagem 1">
            <a:extLst>
              <a:ext uri="{FF2B5EF4-FFF2-40B4-BE49-F238E27FC236}">
                <a16:creationId xmlns:a16="http://schemas.microsoft.com/office/drawing/2014/main" id="{29A3AECF-13F3-43AD-A68B-A5911C2839DB}"/>
              </a:ext>
            </a:extLst>
          </p:cNvPr>
          <p:cNvPicPr>
            <a:picLocks noChangeAspect="1"/>
          </p:cNvPicPr>
          <p:nvPr/>
        </p:nvPicPr>
        <p:blipFill>
          <a:blip r:embed="rId2"/>
          <a:stretch>
            <a:fillRect/>
          </a:stretch>
        </p:blipFill>
        <p:spPr>
          <a:xfrm>
            <a:off x="539552" y="1084998"/>
            <a:ext cx="2160240" cy="2626864"/>
          </a:xfrm>
          <a:prstGeom prst="rect">
            <a:avLst/>
          </a:prstGeom>
        </p:spPr>
      </p:pic>
      <p:pic>
        <p:nvPicPr>
          <p:cNvPr id="3" name="Imagem 2">
            <a:extLst>
              <a:ext uri="{FF2B5EF4-FFF2-40B4-BE49-F238E27FC236}">
                <a16:creationId xmlns:a16="http://schemas.microsoft.com/office/drawing/2014/main" id="{05F4CBEC-1C69-4124-A3F5-6333F4158A74}"/>
              </a:ext>
            </a:extLst>
          </p:cNvPr>
          <p:cNvPicPr>
            <a:picLocks noChangeAspect="1"/>
          </p:cNvPicPr>
          <p:nvPr/>
        </p:nvPicPr>
        <p:blipFill rotWithShape="1">
          <a:blip r:embed="rId3"/>
          <a:srcRect l="24013" t="17450" r="23226" b="35300"/>
          <a:stretch/>
        </p:blipFill>
        <p:spPr>
          <a:xfrm>
            <a:off x="539553" y="4221088"/>
            <a:ext cx="2808312" cy="2253758"/>
          </a:xfrm>
          <a:prstGeom prst="rect">
            <a:avLst/>
          </a:prstGeom>
        </p:spPr>
      </p:pic>
      <p:sp>
        <p:nvSpPr>
          <p:cNvPr id="5" name="CaixaDeTexto 4">
            <a:extLst>
              <a:ext uri="{FF2B5EF4-FFF2-40B4-BE49-F238E27FC236}">
                <a16:creationId xmlns:a16="http://schemas.microsoft.com/office/drawing/2014/main" id="{B9411DF2-D1D5-4A89-81A7-F73099B6D6D9}"/>
              </a:ext>
            </a:extLst>
          </p:cNvPr>
          <p:cNvSpPr txBox="1"/>
          <p:nvPr/>
        </p:nvSpPr>
        <p:spPr>
          <a:xfrm>
            <a:off x="2699792" y="969328"/>
            <a:ext cx="6209416"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Abdominal</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3 cm da borda direita da cicatriz umbilical, paralelamente ao eixo longitudinal</a:t>
            </a:r>
          </a:p>
        </p:txBody>
      </p:sp>
      <p:sp>
        <p:nvSpPr>
          <p:cNvPr id="6" name="CaixaDeTexto 5">
            <a:extLst>
              <a:ext uri="{FF2B5EF4-FFF2-40B4-BE49-F238E27FC236}">
                <a16:creationId xmlns:a16="http://schemas.microsoft.com/office/drawing/2014/main" id="{40904B76-01FE-4C93-8131-8F685A3DB071}"/>
              </a:ext>
            </a:extLst>
          </p:cNvPr>
          <p:cNvSpPr txBox="1"/>
          <p:nvPr/>
        </p:nvSpPr>
        <p:spPr>
          <a:xfrm>
            <a:off x="3491880" y="4208806"/>
            <a:ext cx="5417328"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Coxa</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Ponto médio entre dobra inguinal e a borda superior da patela </a:t>
            </a:r>
          </a:p>
        </p:txBody>
      </p:sp>
    </p:spTree>
    <p:extLst>
      <p:ext uri="{BB962C8B-B14F-4D97-AF65-F5344CB8AC3E}">
        <p14:creationId xmlns:p14="http://schemas.microsoft.com/office/powerpoint/2010/main" val="817696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2" name="Imagem 1">
            <a:extLst>
              <a:ext uri="{FF2B5EF4-FFF2-40B4-BE49-F238E27FC236}">
                <a16:creationId xmlns:a16="http://schemas.microsoft.com/office/drawing/2014/main" id="{7A8D935E-552B-4459-8CFC-FBDE6F20BADC}"/>
              </a:ext>
            </a:extLst>
          </p:cNvPr>
          <p:cNvPicPr>
            <a:picLocks noChangeAspect="1"/>
          </p:cNvPicPr>
          <p:nvPr/>
        </p:nvPicPr>
        <p:blipFill>
          <a:blip r:embed="rId3"/>
          <a:stretch>
            <a:fillRect/>
          </a:stretch>
        </p:blipFill>
        <p:spPr>
          <a:xfrm>
            <a:off x="230714" y="1337862"/>
            <a:ext cx="2829118" cy="1875114"/>
          </a:xfrm>
          <a:prstGeom prst="rect">
            <a:avLst/>
          </a:prstGeom>
        </p:spPr>
      </p:pic>
      <p:sp>
        <p:nvSpPr>
          <p:cNvPr id="5" name="CaixaDeTexto 4">
            <a:extLst>
              <a:ext uri="{FF2B5EF4-FFF2-40B4-BE49-F238E27FC236}">
                <a16:creationId xmlns:a16="http://schemas.microsoft.com/office/drawing/2014/main" id="{E3C2CC4C-68B4-44F1-9337-642EC8E66338}"/>
              </a:ext>
            </a:extLst>
          </p:cNvPr>
          <p:cNvSpPr txBox="1"/>
          <p:nvPr/>
        </p:nvSpPr>
        <p:spPr>
          <a:xfrm>
            <a:off x="3238322" y="1337862"/>
            <a:ext cx="5798174"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Panturrilha</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Ponto interno da circunferência máxima da perna</a:t>
            </a:r>
          </a:p>
        </p:txBody>
      </p:sp>
      <p:sp>
        <p:nvSpPr>
          <p:cNvPr id="6" name="CaixaDeTexto 5">
            <a:extLst>
              <a:ext uri="{FF2B5EF4-FFF2-40B4-BE49-F238E27FC236}">
                <a16:creationId xmlns:a16="http://schemas.microsoft.com/office/drawing/2014/main" id="{C3A61D67-ACE6-4F6B-91AA-0DA819E0E084}"/>
              </a:ext>
            </a:extLst>
          </p:cNvPr>
          <p:cNvSpPr txBox="1"/>
          <p:nvPr/>
        </p:nvSpPr>
        <p:spPr>
          <a:xfrm>
            <a:off x="230714" y="3288954"/>
            <a:ext cx="3238322" cy="430887"/>
          </a:xfrm>
          <a:prstGeom prst="rect">
            <a:avLst/>
          </a:prstGeom>
          <a:solidFill>
            <a:srgbClr val="FF0000"/>
          </a:solidFill>
          <a:ln>
            <a:solidFill>
              <a:srgbClr val="FF0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2200" dirty="0">
                <a:latin typeface="Arial" panose="020B0604020202020204" pitchFamily="34" charset="0"/>
                <a:cs typeface="Arial" panose="020B0604020202020204" pitchFamily="34" charset="0"/>
              </a:rPr>
              <a:t>Equações</a:t>
            </a:r>
            <a:endParaRPr lang="pt-BR" sz="4800" dirty="0">
              <a:latin typeface="Arial" panose="020B0604020202020204" pitchFamily="34" charset="0"/>
              <a:cs typeface="Arial" panose="020B0604020202020204" pitchFamily="34" charset="0"/>
            </a:endParaRPr>
          </a:p>
        </p:txBody>
      </p:sp>
      <p:sp>
        <p:nvSpPr>
          <p:cNvPr id="7" name="Retângulo 6">
            <a:extLst>
              <a:ext uri="{FF2B5EF4-FFF2-40B4-BE49-F238E27FC236}">
                <a16:creationId xmlns:a16="http://schemas.microsoft.com/office/drawing/2014/main" id="{3EAF1685-2797-4454-8863-11FC0686A211}"/>
              </a:ext>
            </a:extLst>
          </p:cNvPr>
          <p:cNvSpPr/>
          <p:nvPr/>
        </p:nvSpPr>
        <p:spPr>
          <a:xfrm>
            <a:off x="230714" y="3823516"/>
            <a:ext cx="8301726" cy="2845844"/>
          </a:xfrm>
          <a:prstGeom prst="rect">
            <a:avLst/>
          </a:prstGeom>
          <a:gradFill flip="none"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2700000" scaled="1"/>
            <a:tileRect/>
          </a:gra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2200" b="1" u="sng" dirty="0">
                <a:solidFill>
                  <a:schemeClr val="tx1"/>
                </a:solidFill>
                <a:latin typeface="Arial" panose="020B0604020202020204" pitchFamily="34" charset="0"/>
                <a:cs typeface="Arial" panose="020B0604020202020204" pitchFamily="34" charset="0"/>
              </a:rPr>
              <a:t>Crianças (8-18 anos)</a:t>
            </a:r>
          </a:p>
          <a:p>
            <a:pPr algn="just"/>
            <a:r>
              <a:rPr lang="pt-BR" sz="2200" b="1" dirty="0">
                <a:solidFill>
                  <a:schemeClr val="tx1"/>
                </a:solidFill>
                <a:latin typeface="Arial" panose="020B0604020202020204" pitchFamily="34" charset="0"/>
                <a:cs typeface="Arial" panose="020B0604020202020204" pitchFamily="34" charset="0"/>
              </a:rPr>
              <a:t>Meninas: </a:t>
            </a:r>
          </a:p>
          <a:p>
            <a:r>
              <a:rPr lang="en-US" sz="2200" dirty="0">
                <a:solidFill>
                  <a:schemeClr val="tx1"/>
                </a:solidFill>
                <a:latin typeface="Arial" panose="020B0604020202020204" pitchFamily="34" charset="0"/>
                <a:cs typeface="Arial" panose="020B0604020202020204" pitchFamily="34" charset="0"/>
              </a:rPr>
              <a:t>%G = 0,546</a:t>
            </a:r>
            <a:r>
              <a:rPr lang="el-GR" altLang="pt-BR" sz="2200" dirty="0">
                <a:solidFill>
                  <a:schemeClr val="tx1"/>
                </a:solidFill>
                <a:latin typeface="Arial" panose="020B0604020202020204" pitchFamily="34" charset="0"/>
                <a:cs typeface="Arial" panose="020B0604020202020204" pitchFamily="34" charset="0"/>
              </a:rPr>
              <a:t> Σ</a:t>
            </a:r>
            <a:r>
              <a:rPr lang="en-US" sz="2200" dirty="0">
                <a:solidFill>
                  <a:schemeClr val="tx1"/>
                </a:solidFill>
                <a:latin typeface="Arial" panose="020B0604020202020204" pitchFamily="34" charset="0"/>
                <a:cs typeface="Arial" panose="020B0604020202020204" pitchFamily="34" charset="0"/>
              </a:rPr>
              <a:t>(</a:t>
            </a:r>
            <a:r>
              <a:rPr lang="en-US" sz="2200" dirty="0" err="1">
                <a:solidFill>
                  <a:schemeClr val="tx1"/>
                </a:solidFill>
                <a:latin typeface="Arial" panose="020B0604020202020204" pitchFamily="34" charset="0"/>
                <a:cs typeface="Arial" panose="020B0604020202020204" pitchFamily="34" charset="0"/>
              </a:rPr>
              <a:t>Tric+Sub</a:t>
            </a:r>
            <a:r>
              <a:rPr lang="en-US" sz="2200" dirty="0">
                <a:solidFill>
                  <a:schemeClr val="tx1"/>
                </a:solidFill>
                <a:latin typeface="Arial" panose="020B0604020202020204" pitchFamily="34" charset="0"/>
                <a:cs typeface="Arial" panose="020B0604020202020204" pitchFamily="34" charset="0"/>
              </a:rPr>
              <a:t>)+9,7     (</a:t>
            </a:r>
            <a:r>
              <a:rPr lang="el-GR" altLang="pt-BR" sz="2200" dirty="0">
                <a:solidFill>
                  <a:schemeClr val="tx1"/>
                </a:solidFill>
                <a:latin typeface="Arial" panose="020B0604020202020204" pitchFamily="34" charset="0"/>
                <a:cs typeface="Arial" panose="020B0604020202020204" pitchFamily="34" charset="0"/>
              </a:rPr>
              <a:t>Σ</a:t>
            </a:r>
            <a:r>
              <a:rPr lang="en-US" sz="2200" dirty="0">
                <a:solidFill>
                  <a:schemeClr val="tx1"/>
                </a:solidFill>
                <a:latin typeface="Arial" panose="020B0604020202020204" pitchFamily="34" charset="0"/>
                <a:cs typeface="Arial" panose="020B0604020202020204" pitchFamily="34" charset="0"/>
              </a:rPr>
              <a:t> &gt;35 mm) </a:t>
            </a:r>
          </a:p>
          <a:p>
            <a:r>
              <a:rPr lang="en-US" sz="2200" dirty="0">
                <a:solidFill>
                  <a:schemeClr val="tx1"/>
                </a:solidFill>
                <a:latin typeface="Arial" panose="020B0604020202020204" pitchFamily="34" charset="0"/>
                <a:cs typeface="Arial" panose="020B0604020202020204" pitchFamily="34" charset="0"/>
              </a:rPr>
              <a:t>%G = 1,33</a:t>
            </a:r>
            <a:r>
              <a:rPr lang="el-GR" altLang="pt-BR" sz="2200" dirty="0">
                <a:solidFill>
                  <a:schemeClr val="tx1"/>
                </a:solidFill>
                <a:latin typeface="Arial" panose="020B0604020202020204" pitchFamily="34" charset="0"/>
                <a:cs typeface="Arial" panose="020B0604020202020204" pitchFamily="34" charset="0"/>
              </a:rPr>
              <a:t> Σ</a:t>
            </a:r>
            <a:r>
              <a:rPr lang="en-US" sz="2200" dirty="0">
                <a:solidFill>
                  <a:schemeClr val="tx1"/>
                </a:solidFill>
                <a:latin typeface="Arial" panose="020B0604020202020204" pitchFamily="34" charset="0"/>
                <a:cs typeface="Arial" panose="020B0604020202020204" pitchFamily="34" charset="0"/>
              </a:rPr>
              <a:t>(</a:t>
            </a:r>
            <a:r>
              <a:rPr lang="en-US" sz="2200" dirty="0" err="1">
                <a:solidFill>
                  <a:schemeClr val="tx1"/>
                </a:solidFill>
                <a:latin typeface="Arial" panose="020B0604020202020204" pitchFamily="34" charset="0"/>
                <a:cs typeface="Arial" panose="020B0604020202020204" pitchFamily="34" charset="0"/>
              </a:rPr>
              <a:t>Tric+Sub</a:t>
            </a:r>
            <a:r>
              <a:rPr lang="en-US" sz="2200" dirty="0">
                <a:solidFill>
                  <a:schemeClr val="tx1"/>
                </a:solidFill>
                <a:latin typeface="Arial" panose="020B0604020202020204" pitchFamily="34" charset="0"/>
                <a:cs typeface="Arial" panose="020B0604020202020204" pitchFamily="34" charset="0"/>
              </a:rPr>
              <a:t>)-0,013(</a:t>
            </a:r>
            <a:r>
              <a:rPr lang="el-GR" altLang="pt-BR" sz="2200" dirty="0">
                <a:solidFill>
                  <a:schemeClr val="tx1"/>
                </a:solidFill>
                <a:latin typeface="Arial" panose="020B0604020202020204" pitchFamily="34" charset="0"/>
                <a:cs typeface="Arial" panose="020B0604020202020204" pitchFamily="34" charset="0"/>
              </a:rPr>
              <a:t>Σ</a:t>
            </a:r>
            <a:r>
              <a:rPr lang="en-US" sz="2200" dirty="0" err="1">
                <a:solidFill>
                  <a:schemeClr val="tx1"/>
                </a:solidFill>
                <a:latin typeface="Arial" panose="020B0604020202020204" pitchFamily="34" charset="0"/>
                <a:cs typeface="Arial" panose="020B0604020202020204" pitchFamily="34" charset="0"/>
              </a:rPr>
              <a:t>Tric+Sub</a:t>
            </a:r>
            <a:r>
              <a:rPr lang="en-US" sz="2200" dirty="0">
                <a:solidFill>
                  <a:schemeClr val="tx1"/>
                </a:solidFill>
                <a:latin typeface="Arial" panose="020B0604020202020204" pitchFamily="34" charset="0"/>
                <a:cs typeface="Arial" panose="020B0604020202020204" pitchFamily="34" charset="0"/>
              </a:rPr>
              <a:t>)</a:t>
            </a:r>
            <a:r>
              <a:rPr lang="pt-BR" altLang="pt-BR" sz="2200" dirty="0">
                <a:solidFill>
                  <a:schemeClr val="tx1"/>
                </a:solidFill>
                <a:latin typeface="Arial" panose="020B0604020202020204" pitchFamily="34" charset="0"/>
                <a:cs typeface="Arial" panose="020B0604020202020204" pitchFamily="34" charset="0"/>
              </a:rPr>
              <a:t>²</a:t>
            </a:r>
            <a:r>
              <a:rPr lang="en-US" sz="2200" dirty="0">
                <a:solidFill>
                  <a:schemeClr val="tx1"/>
                </a:solidFill>
                <a:latin typeface="Arial" panose="020B0604020202020204" pitchFamily="34" charset="0"/>
                <a:cs typeface="Arial" panose="020B0604020202020204" pitchFamily="34" charset="0"/>
              </a:rPr>
              <a:t>-2,5     (</a:t>
            </a:r>
            <a:r>
              <a:rPr lang="el-GR" altLang="pt-BR" sz="2200" dirty="0">
                <a:solidFill>
                  <a:schemeClr val="tx1"/>
                </a:solidFill>
                <a:latin typeface="Arial" panose="020B0604020202020204" pitchFamily="34" charset="0"/>
                <a:cs typeface="Arial" panose="020B0604020202020204" pitchFamily="34" charset="0"/>
              </a:rPr>
              <a:t>Σ</a:t>
            </a:r>
            <a:r>
              <a:rPr lang="en-US" sz="2200" dirty="0">
                <a:solidFill>
                  <a:schemeClr val="tx1"/>
                </a:solidFill>
                <a:latin typeface="Arial" panose="020B0604020202020204" pitchFamily="34" charset="0"/>
                <a:cs typeface="Arial" panose="020B0604020202020204" pitchFamily="34" charset="0"/>
              </a:rPr>
              <a:t> &lt;35 mm) </a:t>
            </a:r>
          </a:p>
          <a:p>
            <a:r>
              <a:rPr lang="pt-BR" sz="2200" b="1" dirty="0">
                <a:solidFill>
                  <a:schemeClr val="tx1"/>
                </a:solidFill>
                <a:latin typeface="Arial" panose="020B0604020202020204" pitchFamily="34" charset="0"/>
                <a:cs typeface="Arial" panose="020B0604020202020204" pitchFamily="34" charset="0"/>
              </a:rPr>
              <a:t>Meninos: </a:t>
            </a:r>
          </a:p>
          <a:p>
            <a:r>
              <a:rPr lang="en-US" sz="2200" dirty="0">
                <a:solidFill>
                  <a:schemeClr val="tx1"/>
                </a:solidFill>
                <a:latin typeface="Arial" panose="020B0604020202020204" pitchFamily="34" charset="0"/>
                <a:cs typeface="Arial" panose="020B0604020202020204" pitchFamily="34" charset="0"/>
              </a:rPr>
              <a:t>%G = 0,783</a:t>
            </a:r>
            <a:r>
              <a:rPr lang="el-GR" altLang="pt-BR" sz="2200" dirty="0">
                <a:solidFill>
                  <a:schemeClr val="tx1"/>
                </a:solidFill>
                <a:latin typeface="Arial" panose="020B0604020202020204" pitchFamily="34" charset="0"/>
                <a:cs typeface="Arial" panose="020B0604020202020204" pitchFamily="34" charset="0"/>
              </a:rPr>
              <a:t> Σ</a:t>
            </a:r>
            <a:r>
              <a:rPr lang="pt-BR" altLang="pt-BR" sz="2200" dirty="0">
                <a:solidFill>
                  <a:schemeClr val="tx1"/>
                </a:solidFill>
                <a:latin typeface="Arial" panose="020B0604020202020204" pitchFamily="34" charset="0"/>
                <a:cs typeface="Arial" panose="020B0604020202020204" pitchFamily="34" charset="0"/>
              </a:rPr>
              <a:t>(</a:t>
            </a:r>
            <a:r>
              <a:rPr lang="en-US" sz="2200" dirty="0" err="1">
                <a:solidFill>
                  <a:schemeClr val="tx1"/>
                </a:solidFill>
                <a:latin typeface="Arial" panose="020B0604020202020204" pitchFamily="34" charset="0"/>
                <a:cs typeface="Arial" panose="020B0604020202020204" pitchFamily="34" charset="0"/>
              </a:rPr>
              <a:t>Tric+Sub</a:t>
            </a:r>
            <a:r>
              <a:rPr lang="en-US" sz="2200" dirty="0">
                <a:solidFill>
                  <a:schemeClr val="tx1"/>
                </a:solidFill>
                <a:latin typeface="Arial" panose="020B0604020202020204" pitchFamily="34" charset="0"/>
                <a:cs typeface="Arial" panose="020B0604020202020204" pitchFamily="34" charset="0"/>
              </a:rPr>
              <a:t>)+1,6      (</a:t>
            </a:r>
            <a:r>
              <a:rPr lang="el-GR" altLang="pt-BR" sz="2200" dirty="0">
                <a:solidFill>
                  <a:schemeClr val="tx1"/>
                </a:solidFill>
                <a:latin typeface="Arial" panose="020B0604020202020204" pitchFamily="34" charset="0"/>
                <a:cs typeface="Arial" panose="020B0604020202020204" pitchFamily="34" charset="0"/>
              </a:rPr>
              <a:t>Σ</a:t>
            </a:r>
            <a:r>
              <a:rPr lang="en-US" sz="2200" dirty="0">
                <a:solidFill>
                  <a:schemeClr val="tx1"/>
                </a:solidFill>
                <a:latin typeface="Arial" panose="020B0604020202020204" pitchFamily="34" charset="0"/>
                <a:cs typeface="Arial" panose="020B0604020202020204" pitchFamily="34" charset="0"/>
              </a:rPr>
              <a:t> &gt;35 mm) </a:t>
            </a:r>
          </a:p>
          <a:p>
            <a:r>
              <a:rPr lang="en-US" sz="2200" dirty="0">
                <a:solidFill>
                  <a:schemeClr val="tx1"/>
                </a:solidFill>
                <a:latin typeface="Arial" panose="020B0604020202020204" pitchFamily="34" charset="0"/>
                <a:cs typeface="Arial" panose="020B0604020202020204" pitchFamily="34" charset="0"/>
              </a:rPr>
              <a:t>%G = 1,21</a:t>
            </a:r>
            <a:r>
              <a:rPr lang="el-GR" altLang="pt-BR" sz="2200" dirty="0">
                <a:solidFill>
                  <a:schemeClr val="tx1"/>
                </a:solidFill>
                <a:latin typeface="Arial" panose="020B0604020202020204" pitchFamily="34" charset="0"/>
                <a:cs typeface="Arial" panose="020B0604020202020204" pitchFamily="34" charset="0"/>
              </a:rPr>
              <a:t> Σ</a:t>
            </a:r>
            <a:r>
              <a:rPr lang="en-US" sz="2200" dirty="0">
                <a:solidFill>
                  <a:schemeClr val="tx1"/>
                </a:solidFill>
                <a:latin typeface="Arial" panose="020B0604020202020204" pitchFamily="34" charset="0"/>
                <a:cs typeface="Arial" panose="020B0604020202020204" pitchFamily="34" charset="0"/>
              </a:rPr>
              <a:t>(</a:t>
            </a:r>
            <a:r>
              <a:rPr lang="en-US" sz="2200" dirty="0" err="1">
                <a:solidFill>
                  <a:schemeClr val="tx1"/>
                </a:solidFill>
                <a:latin typeface="Arial" panose="020B0604020202020204" pitchFamily="34" charset="0"/>
                <a:cs typeface="Arial" panose="020B0604020202020204" pitchFamily="34" charset="0"/>
              </a:rPr>
              <a:t>Tric+Sub</a:t>
            </a:r>
            <a:r>
              <a:rPr lang="en-US" sz="2200" dirty="0">
                <a:solidFill>
                  <a:schemeClr val="tx1"/>
                </a:solidFill>
                <a:latin typeface="Arial" panose="020B0604020202020204" pitchFamily="34" charset="0"/>
                <a:cs typeface="Arial" panose="020B0604020202020204" pitchFamily="34" charset="0"/>
              </a:rPr>
              <a:t>)-0,008 (</a:t>
            </a:r>
            <a:r>
              <a:rPr lang="el-GR" altLang="pt-BR" sz="2200" dirty="0">
                <a:solidFill>
                  <a:schemeClr val="tx1"/>
                </a:solidFill>
                <a:latin typeface="Arial" panose="020B0604020202020204" pitchFamily="34" charset="0"/>
                <a:cs typeface="Arial" panose="020B0604020202020204" pitchFamily="34" charset="0"/>
              </a:rPr>
              <a:t>Σ</a:t>
            </a:r>
            <a:r>
              <a:rPr lang="en-US" sz="2200" dirty="0" err="1">
                <a:solidFill>
                  <a:schemeClr val="tx1"/>
                </a:solidFill>
                <a:latin typeface="Arial" panose="020B0604020202020204" pitchFamily="34" charset="0"/>
                <a:cs typeface="Arial" panose="020B0604020202020204" pitchFamily="34" charset="0"/>
              </a:rPr>
              <a:t>Tric+Sub</a:t>
            </a:r>
            <a:r>
              <a:rPr lang="en-US" sz="2200" dirty="0">
                <a:solidFill>
                  <a:schemeClr val="tx1"/>
                </a:solidFill>
                <a:latin typeface="Arial" panose="020B0604020202020204" pitchFamily="34" charset="0"/>
                <a:cs typeface="Arial" panose="020B0604020202020204" pitchFamily="34" charset="0"/>
              </a:rPr>
              <a:t>)2- I * (</a:t>
            </a:r>
            <a:r>
              <a:rPr lang="el-GR" altLang="pt-BR" sz="2200" dirty="0">
                <a:solidFill>
                  <a:schemeClr val="tx1"/>
                </a:solidFill>
                <a:latin typeface="Arial" panose="020B0604020202020204" pitchFamily="34" charset="0"/>
                <a:cs typeface="Arial" panose="020B0604020202020204" pitchFamily="34" charset="0"/>
              </a:rPr>
              <a:t>Σ</a:t>
            </a:r>
            <a:r>
              <a:rPr lang="en-US" sz="2200" dirty="0">
                <a:solidFill>
                  <a:schemeClr val="tx1"/>
                </a:solidFill>
                <a:latin typeface="Arial" panose="020B0604020202020204" pitchFamily="34" charset="0"/>
                <a:cs typeface="Arial" panose="020B0604020202020204" pitchFamily="34" charset="0"/>
              </a:rPr>
              <a:t> &lt;35 mm</a:t>
            </a:r>
            <a:r>
              <a:rPr lang="en-US" dirty="0">
                <a:solidFill>
                  <a:schemeClr val="tx1"/>
                </a:solidFill>
              </a:rPr>
              <a:t>)</a:t>
            </a:r>
          </a:p>
          <a:p>
            <a:r>
              <a:rPr lang="en-US" dirty="0">
                <a:solidFill>
                  <a:schemeClr val="tx1"/>
                </a:solidFill>
                <a:latin typeface="Arial" panose="020B0604020202020204" pitchFamily="34" charset="0"/>
                <a:cs typeface="Arial" panose="020B0604020202020204" pitchFamily="34" charset="0"/>
              </a:rPr>
              <a:t>I* = 2 para </a:t>
            </a:r>
            <a:r>
              <a:rPr lang="en-US" dirty="0" err="1">
                <a:solidFill>
                  <a:schemeClr val="tx1"/>
                </a:solidFill>
                <a:latin typeface="Arial" panose="020B0604020202020204" pitchFamily="34" charset="0"/>
                <a:cs typeface="Arial" panose="020B0604020202020204" pitchFamily="34" charset="0"/>
              </a:rPr>
              <a:t>afrodescendentes</a:t>
            </a:r>
            <a:r>
              <a:rPr lang="en-US" dirty="0">
                <a:solidFill>
                  <a:schemeClr val="tx1"/>
                </a:solidFill>
                <a:latin typeface="Arial" panose="020B0604020202020204" pitchFamily="34" charset="0"/>
                <a:cs typeface="Arial" panose="020B0604020202020204" pitchFamily="34" charset="0"/>
              </a:rPr>
              <a:t>; 3 </a:t>
            </a:r>
            <a:r>
              <a:rPr lang="en-US" dirty="0" err="1">
                <a:solidFill>
                  <a:schemeClr val="tx1"/>
                </a:solidFill>
                <a:latin typeface="Arial" panose="020B0604020202020204" pitchFamily="34" charset="0"/>
                <a:cs typeface="Arial" panose="020B0604020202020204" pitchFamily="34" charset="0"/>
              </a:rPr>
              <a:t>brancos</a:t>
            </a:r>
            <a:endParaRPr lang="en-US" dirty="0">
              <a:solidFill>
                <a:schemeClr val="tx1"/>
              </a:solidFill>
              <a:latin typeface="Arial" panose="020B0604020202020204" pitchFamily="34" charset="0"/>
              <a:cs typeface="Arial" panose="020B0604020202020204" pitchFamily="34" charset="0"/>
            </a:endParaRPr>
          </a:p>
        </p:txBody>
      </p:sp>
      <p:sp>
        <p:nvSpPr>
          <p:cNvPr id="8" name="Rectangle 1">
            <a:extLst>
              <a:ext uri="{FF2B5EF4-FFF2-40B4-BE49-F238E27FC236}">
                <a16:creationId xmlns:a16="http://schemas.microsoft.com/office/drawing/2014/main" id="{212245F4-ECB6-4915-93F3-33E2BDFFF990}"/>
              </a:ext>
            </a:extLst>
          </p:cNvPr>
          <p:cNvSpPr>
            <a:spLocks noChangeArrowheads="1"/>
          </p:cNvSpPr>
          <p:nvPr/>
        </p:nvSpPr>
        <p:spPr bwMode="auto">
          <a:xfrm>
            <a:off x="7352309" y="6407750"/>
            <a:ext cx="118013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Slaughter</a:t>
            </a: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1988</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23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rgbClr val="FF0000"/>
          </a:solidFill>
          <a:ln>
            <a:solidFill>
              <a:srgbClr val="FF0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EQUAÇÕES </a:t>
            </a:r>
          </a:p>
        </p:txBody>
      </p:sp>
      <p:sp>
        <p:nvSpPr>
          <p:cNvPr id="6" name="Retângulo 5">
            <a:extLst>
              <a:ext uri="{FF2B5EF4-FFF2-40B4-BE49-F238E27FC236}">
                <a16:creationId xmlns:a16="http://schemas.microsoft.com/office/drawing/2014/main" id="{E5C02118-DE40-4AEA-8058-8EA9AF670D02}"/>
              </a:ext>
            </a:extLst>
          </p:cNvPr>
          <p:cNvSpPr/>
          <p:nvPr/>
        </p:nvSpPr>
        <p:spPr>
          <a:xfrm>
            <a:off x="157102" y="2250204"/>
            <a:ext cx="8902239" cy="3427505"/>
          </a:xfrm>
          <a:prstGeom prst="rect">
            <a:avLst/>
          </a:prstGeom>
          <a:gradFill flip="none"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2700000" scaled="1"/>
            <a:tileRect/>
          </a:gra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2200" b="1" u="sng" dirty="0">
                <a:solidFill>
                  <a:schemeClr val="tx1"/>
                </a:solidFill>
                <a:latin typeface="Arial" panose="020B0604020202020204" pitchFamily="34" charset="0"/>
                <a:cs typeface="Arial" panose="020B0604020202020204" pitchFamily="34" charset="0"/>
              </a:rPr>
              <a:t>ADULTOS E IDOSOS (BRASILEIROS)</a:t>
            </a:r>
          </a:p>
          <a:p>
            <a:pPr algn="just"/>
            <a:r>
              <a:rPr lang="pt-BR" sz="2200" b="1" u="sng" dirty="0">
                <a:solidFill>
                  <a:schemeClr val="tx1"/>
                </a:solidFill>
                <a:latin typeface="Arial" panose="020B0604020202020204" pitchFamily="34" charset="0"/>
                <a:cs typeface="Arial" panose="020B0604020202020204" pitchFamily="34" charset="0"/>
              </a:rPr>
              <a:t>4 Dobras: </a:t>
            </a:r>
            <a:r>
              <a:rPr lang="el-GR" altLang="pt-BR" sz="2200" u="sng" dirty="0">
                <a:solidFill>
                  <a:schemeClr val="tx1"/>
                </a:solidFill>
                <a:latin typeface="Arial" panose="020B0604020202020204" pitchFamily="34" charset="0"/>
                <a:cs typeface="Arial" panose="020B0604020202020204" pitchFamily="34" charset="0"/>
              </a:rPr>
              <a:t>Σ </a:t>
            </a:r>
            <a:r>
              <a:rPr lang="pt-BR" sz="2200" b="1" u="sng" dirty="0" err="1">
                <a:solidFill>
                  <a:schemeClr val="tx1"/>
                </a:solidFill>
                <a:latin typeface="Arial" panose="020B0604020202020204" pitchFamily="34" charset="0"/>
                <a:cs typeface="Arial" panose="020B0604020202020204" pitchFamily="34" charset="0"/>
              </a:rPr>
              <a:t>Ax</a:t>
            </a:r>
            <a:r>
              <a:rPr lang="pt-BR" sz="2200" b="1" u="sng" dirty="0">
                <a:solidFill>
                  <a:schemeClr val="tx1"/>
                </a:solidFill>
                <a:latin typeface="Arial" panose="020B0604020202020204" pitchFamily="34" charset="0"/>
                <a:cs typeface="Arial" panose="020B0604020202020204" pitchFamily="34" charset="0"/>
              </a:rPr>
              <a:t> </a:t>
            </a:r>
            <a:r>
              <a:rPr lang="pt-BR" sz="2200" b="1" u="sng" dirty="0" err="1">
                <a:solidFill>
                  <a:schemeClr val="tx1"/>
                </a:solidFill>
                <a:latin typeface="Arial" panose="020B0604020202020204" pitchFamily="34" charset="0"/>
                <a:cs typeface="Arial" panose="020B0604020202020204" pitchFamily="34" charset="0"/>
              </a:rPr>
              <a:t>Med</a:t>
            </a:r>
            <a:r>
              <a:rPr lang="pt-BR" sz="2200" b="1" u="sng" dirty="0">
                <a:solidFill>
                  <a:schemeClr val="tx1"/>
                </a:solidFill>
                <a:latin typeface="Arial" panose="020B0604020202020204" pitchFamily="34" charset="0"/>
                <a:cs typeface="Arial" panose="020B0604020202020204" pitchFamily="34" charset="0"/>
              </a:rPr>
              <a:t>+ Supra+ </a:t>
            </a:r>
            <a:r>
              <a:rPr lang="pt-BR" sz="2200" b="1" u="sng" dirty="0" err="1">
                <a:solidFill>
                  <a:schemeClr val="tx1"/>
                </a:solidFill>
                <a:latin typeface="Arial" panose="020B0604020202020204" pitchFamily="34" charset="0"/>
                <a:cs typeface="Arial" panose="020B0604020202020204" pitchFamily="34" charset="0"/>
              </a:rPr>
              <a:t>Cx</a:t>
            </a:r>
            <a:r>
              <a:rPr lang="pt-BR" sz="2200" b="1" u="sng" dirty="0">
                <a:solidFill>
                  <a:schemeClr val="tx1"/>
                </a:solidFill>
                <a:latin typeface="Arial" panose="020B0604020202020204" pitchFamily="34" charset="0"/>
                <a:cs typeface="Arial" panose="020B0604020202020204" pitchFamily="34" charset="0"/>
              </a:rPr>
              <a:t>+ </a:t>
            </a:r>
            <a:r>
              <a:rPr lang="pt-BR" sz="2200" b="1" u="sng" dirty="0" err="1">
                <a:solidFill>
                  <a:schemeClr val="tx1"/>
                </a:solidFill>
                <a:latin typeface="Arial" panose="020B0604020202020204" pitchFamily="34" charset="0"/>
                <a:cs typeface="Arial" panose="020B0604020202020204" pitchFamily="34" charset="0"/>
              </a:rPr>
              <a:t>Pant</a:t>
            </a:r>
            <a:endParaRPr lang="pt-BR" sz="2200" b="1" u="sng" dirty="0">
              <a:solidFill>
                <a:schemeClr val="tx1"/>
              </a:solidFill>
              <a:latin typeface="Arial" panose="020B0604020202020204" pitchFamily="34" charset="0"/>
              <a:cs typeface="Arial" panose="020B0604020202020204" pitchFamily="34" charset="0"/>
            </a:endParaRPr>
          </a:p>
          <a:p>
            <a:pPr algn="just"/>
            <a:r>
              <a:rPr lang="pt-BR" sz="2200" b="1" dirty="0">
                <a:solidFill>
                  <a:schemeClr val="tx1"/>
                </a:solidFill>
                <a:latin typeface="Arial" panose="020B0604020202020204" pitchFamily="34" charset="0"/>
                <a:cs typeface="Arial" panose="020B0604020202020204" pitchFamily="34" charset="0"/>
              </a:rPr>
              <a:t>Feminino (18-61anos): </a:t>
            </a:r>
          </a:p>
          <a:p>
            <a:pPr lvl="0" fontAlgn="base">
              <a:spcBef>
                <a:spcPct val="0"/>
              </a:spcBef>
              <a:spcAft>
                <a:spcPct val="0"/>
              </a:spcAft>
            </a:pPr>
            <a:r>
              <a:rPr lang="pt-BR" altLang="pt-BR" sz="2200" b="1" dirty="0" err="1">
                <a:solidFill>
                  <a:prstClr val="black"/>
                </a:solidFill>
                <a:latin typeface="Arial" panose="020B0604020202020204" pitchFamily="34" charset="0"/>
                <a:ea typeface="ＭＳ Ｐゴシック" panose="020B0600070205080204" pitchFamily="34" charset="-128"/>
              </a:rPr>
              <a:t>Dc</a:t>
            </a:r>
            <a:r>
              <a:rPr lang="pt-BR" altLang="pt-BR" sz="2200" b="1" dirty="0">
                <a:solidFill>
                  <a:prstClr val="black"/>
                </a:solidFill>
                <a:latin typeface="Arial" panose="020B0604020202020204" pitchFamily="34" charset="0"/>
                <a:ea typeface="ＭＳ Ｐゴシック" panose="020B0600070205080204" pitchFamily="34" charset="-128"/>
              </a:rPr>
              <a:t>= </a:t>
            </a:r>
            <a:r>
              <a:rPr lang="pt-BR" altLang="pt-BR" sz="2200" dirty="0">
                <a:solidFill>
                  <a:prstClr val="black"/>
                </a:solidFill>
                <a:latin typeface="Arial" panose="020B0604020202020204" pitchFamily="34" charset="0"/>
                <a:ea typeface="ＭＳ Ｐゴシック" panose="020B0600070205080204" pitchFamily="34" charset="-128"/>
              </a:rPr>
              <a:t>1,1954713 – 0,07513507 Log10 (</a:t>
            </a:r>
            <a:r>
              <a:rPr lang="el-GR" altLang="pt-BR" sz="2200" dirty="0">
                <a:solidFill>
                  <a:schemeClr val="tx1"/>
                </a:solidFill>
                <a:latin typeface="Arial" panose="020B0604020202020204" pitchFamily="34" charset="0"/>
                <a:cs typeface="Arial" panose="020B0604020202020204" pitchFamily="34" charset="0"/>
              </a:rPr>
              <a:t>Σ</a:t>
            </a:r>
            <a:r>
              <a:rPr lang="pt-BR" altLang="pt-BR" sz="2200" dirty="0">
                <a:solidFill>
                  <a:schemeClr val="tx1"/>
                </a:solidFill>
                <a:latin typeface="Arial" panose="020B0604020202020204" pitchFamily="34" charset="0"/>
                <a:cs typeface="Arial" panose="020B0604020202020204" pitchFamily="34" charset="0"/>
              </a:rPr>
              <a:t>)</a:t>
            </a:r>
          </a:p>
          <a:p>
            <a:pPr lvl="0" fontAlgn="base">
              <a:spcBef>
                <a:spcPct val="0"/>
              </a:spcBef>
              <a:spcAft>
                <a:spcPct val="0"/>
              </a:spcAft>
            </a:pPr>
            <a:r>
              <a:rPr lang="pt-BR" altLang="pt-BR" sz="2200" b="1" dirty="0">
                <a:solidFill>
                  <a:prstClr val="black"/>
                </a:solidFill>
                <a:latin typeface="Arial" panose="020B0604020202020204" pitchFamily="34" charset="0"/>
                <a:ea typeface="ＭＳ Ｐゴシック" panose="020B0600070205080204" pitchFamily="34" charset="-128"/>
              </a:rPr>
              <a:t> </a:t>
            </a:r>
          </a:p>
          <a:p>
            <a:pPr fontAlgn="base">
              <a:spcBef>
                <a:spcPct val="0"/>
              </a:spcBef>
              <a:spcAft>
                <a:spcPct val="0"/>
              </a:spcAft>
            </a:pPr>
            <a:r>
              <a:rPr lang="pt-BR" sz="2200" b="1" dirty="0">
                <a:solidFill>
                  <a:schemeClr val="tx1"/>
                </a:solidFill>
                <a:latin typeface="Arial" panose="020B0604020202020204" pitchFamily="34" charset="0"/>
                <a:cs typeface="Arial" panose="020B0604020202020204" pitchFamily="34" charset="0"/>
              </a:rPr>
              <a:t>Masculino (18-61anos): </a:t>
            </a:r>
            <a:endParaRPr lang="pt-BR" sz="2200" b="1" u="sng" dirty="0">
              <a:solidFill>
                <a:schemeClr val="tx1"/>
              </a:solidFill>
              <a:latin typeface="Arial" panose="020B0604020202020204" pitchFamily="34" charset="0"/>
              <a:cs typeface="Arial" panose="020B0604020202020204" pitchFamily="34" charset="0"/>
            </a:endParaRPr>
          </a:p>
          <a:p>
            <a:pPr fontAlgn="base">
              <a:spcBef>
                <a:spcPct val="0"/>
              </a:spcBef>
              <a:spcAft>
                <a:spcPct val="0"/>
              </a:spcAft>
            </a:pPr>
            <a:r>
              <a:rPr lang="pt-BR" sz="2200" b="1" u="sng" dirty="0">
                <a:solidFill>
                  <a:schemeClr val="tx1"/>
                </a:solidFill>
                <a:latin typeface="Arial" panose="020B0604020202020204" pitchFamily="34" charset="0"/>
                <a:cs typeface="Arial" panose="020B0604020202020204" pitchFamily="34" charset="0"/>
              </a:rPr>
              <a:t>X1= </a:t>
            </a:r>
            <a:r>
              <a:rPr lang="el-GR" altLang="pt-BR" sz="2200" dirty="0">
                <a:solidFill>
                  <a:schemeClr val="tx1"/>
                </a:solidFill>
                <a:latin typeface="Arial" panose="020B0604020202020204" pitchFamily="34" charset="0"/>
                <a:cs typeface="Arial" panose="020B0604020202020204" pitchFamily="34" charset="0"/>
              </a:rPr>
              <a:t>Σ</a:t>
            </a:r>
            <a:r>
              <a:rPr lang="pt-BR" altLang="pt-BR" sz="2200" dirty="0" err="1">
                <a:solidFill>
                  <a:schemeClr val="tx1"/>
                </a:solidFill>
                <a:latin typeface="Arial" panose="020B0604020202020204" pitchFamily="34" charset="0"/>
                <a:cs typeface="Arial" panose="020B0604020202020204" pitchFamily="34" charset="0"/>
              </a:rPr>
              <a:t>Sub,Tríc,Supra,Pant</a:t>
            </a:r>
            <a:r>
              <a:rPr lang="pt-BR" sz="2200" b="1" dirty="0">
                <a:solidFill>
                  <a:schemeClr val="tx1"/>
                </a:solidFill>
                <a:latin typeface="Arial" panose="020B0604020202020204" pitchFamily="34" charset="0"/>
                <a:cs typeface="Arial" panose="020B0604020202020204" pitchFamily="34" charset="0"/>
              </a:rPr>
              <a:t>            </a:t>
            </a:r>
            <a:r>
              <a:rPr lang="pt-BR" sz="2200" b="1" u="sng" dirty="0">
                <a:solidFill>
                  <a:schemeClr val="tx1"/>
                </a:solidFill>
                <a:latin typeface="Arial" panose="020B0604020202020204" pitchFamily="34" charset="0"/>
                <a:cs typeface="Arial" panose="020B0604020202020204" pitchFamily="34" charset="0"/>
              </a:rPr>
              <a:t>X2=</a:t>
            </a:r>
            <a:r>
              <a:rPr lang="pt-BR" sz="2200" dirty="0">
                <a:solidFill>
                  <a:schemeClr val="tx1"/>
                </a:solidFill>
                <a:latin typeface="Arial" panose="020B0604020202020204" pitchFamily="34" charset="0"/>
                <a:cs typeface="Arial" panose="020B0604020202020204" pitchFamily="34" charset="0"/>
              </a:rPr>
              <a:t> </a:t>
            </a:r>
            <a:r>
              <a:rPr lang="el-GR" altLang="pt-BR" sz="2200" dirty="0">
                <a:solidFill>
                  <a:schemeClr val="tx1"/>
                </a:solidFill>
                <a:latin typeface="Arial" panose="020B0604020202020204" pitchFamily="34" charset="0"/>
                <a:cs typeface="Arial" panose="020B0604020202020204" pitchFamily="34" charset="0"/>
              </a:rPr>
              <a:t>Σ</a:t>
            </a:r>
            <a:r>
              <a:rPr lang="pt-BR" sz="2200" dirty="0">
                <a:solidFill>
                  <a:schemeClr val="tx1"/>
                </a:solidFill>
                <a:latin typeface="Arial" panose="020B0604020202020204" pitchFamily="34" charset="0"/>
                <a:cs typeface="Arial" panose="020B0604020202020204" pitchFamily="34" charset="0"/>
              </a:rPr>
              <a:t>id em anos</a:t>
            </a:r>
            <a:r>
              <a:rPr lang="pt-BR" altLang="pt-BR" sz="2200" dirty="0">
                <a:solidFill>
                  <a:schemeClr val="tx1"/>
                </a:solidFill>
                <a:latin typeface="Arial" panose="020B0604020202020204" pitchFamily="34" charset="0"/>
                <a:cs typeface="Arial" panose="020B0604020202020204" pitchFamily="34" charset="0"/>
              </a:rPr>
              <a:t>  </a:t>
            </a:r>
            <a:endParaRPr lang="pt-BR" altLang="pt-BR" sz="2200" b="1" dirty="0">
              <a:solidFill>
                <a:prstClr val="black"/>
              </a:solidFill>
              <a:latin typeface="Arial" panose="020B0604020202020204" pitchFamily="34" charset="0"/>
              <a:ea typeface="ＭＳ Ｐゴシック" panose="020B0600070205080204" pitchFamily="34" charset="-128"/>
            </a:endParaRPr>
          </a:p>
          <a:p>
            <a:pPr lvl="0" fontAlgn="base">
              <a:spcBef>
                <a:spcPct val="0"/>
              </a:spcBef>
              <a:spcAft>
                <a:spcPct val="0"/>
              </a:spcAft>
            </a:pPr>
            <a:r>
              <a:rPr lang="pt-BR" altLang="pt-BR" sz="2200" b="1" dirty="0" err="1">
                <a:solidFill>
                  <a:prstClr val="black"/>
                </a:solidFill>
                <a:latin typeface="Arial" panose="020B0604020202020204" pitchFamily="34" charset="0"/>
                <a:ea typeface="ＭＳ Ｐゴシック" panose="020B0600070205080204" pitchFamily="34" charset="-128"/>
              </a:rPr>
              <a:t>Dc</a:t>
            </a:r>
            <a:r>
              <a:rPr lang="pt-BR" altLang="pt-BR" sz="2200" b="1" dirty="0">
                <a:solidFill>
                  <a:prstClr val="black"/>
                </a:solidFill>
                <a:latin typeface="Arial" panose="020B0604020202020204" pitchFamily="34" charset="0"/>
                <a:ea typeface="ＭＳ Ｐゴシック" panose="020B0600070205080204" pitchFamily="34" charset="-128"/>
              </a:rPr>
              <a:t>= </a:t>
            </a:r>
            <a:r>
              <a:rPr lang="pt-BR" altLang="pt-BR" sz="2200" dirty="0">
                <a:solidFill>
                  <a:prstClr val="black"/>
                </a:solidFill>
                <a:latin typeface="Arial" panose="020B0604020202020204" pitchFamily="34" charset="0"/>
                <a:ea typeface="ＭＳ Ｐゴシック" panose="020B0600070205080204" pitchFamily="34" charset="-128"/>
              </a:rPr>
              <a:t>1,10726863 – 0,00081201 (X1) + 0,00000212 (X1) – 0,00041761 (X2) </a:t>
            </a:r>
            <a:endParaRPr lang="pt-BR" altLang="pt-BR" dirty="0">
              <a:solidFill>
                <a:prstClr val="black"/>
              </a:solidFill>
              <a:latin typeface="Arial" panose="020B0604020202020204" pitchFamily="34" charset="0"/>
              <a:ea typeface="ＭＳ Ｐゴシック" panose="020B0600070205080204" pitchFamily="34" charset="-128"/>
            </a:endParaRPr>
          </a:p>
        </p:txBody>
      </p:sp>
      <p:sp>
        <p:nvSpPr>
          <p:cNvPr id="7" name="Rectangle 1">
            <a:extLst>
              <a:ext uri="{FF2B5EF4-FFF2-40B4-BE49-F238E27FC236}">
                <a16:creationId xmlns:a16="http://schemas.microsoft.com/office/drawing/2014/main" id="{999B7EC0-A543-4F88-B5D1-6F106197254D}"/>
              </a:ext>
            </a:extLst>
          </p:cNvPr>
          <p:cNvSpPr>
            <a:spLocks noChangeArrowheads="1"/>
          </p:cNvSpPr>
          <p:nvPr/>
        </p:nvSpPr>
        <p:spPr bwMode="auto">
          <a:xfrm>
            <a:off x="7924928" y="5416099"/>
            <a:ext cx="10855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pt-BR" altLang="pt-BR" sz="1100" dirty="0" err="1">
                <a:latin typeface="Arial" panose="020B0604020202020204" pitchFamily="34" charset="0"/>
                <a:ea typeface="Calibri" panose="020F0502020204030204" pitchFamily="34" charset="0"/>
                <a:cs typeface="Arial" panose="020B0604020202020204" pitchFamily="34" charset="0"/>
              </a:rPr>
              <a:t>Petroski</a:t>
            </a: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1995</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7394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rgbClr val="FF0000"/>
          </a:solidFill>
          <a:ln>
            <a:solidFill>
              <a:srgbClr val="FF0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EQUAÇÕES </a:t>
            </a:r>
          </a:p>
        </p:txBody>
      </p:sp>
      <p:sp>
        <p:nvSpPr>
          <p:cNvPr id="3" name="Retângulo 2">
            <a:extLst>
              <a:ext uri="{FF2B5EF4-FFF2-40B4-BE49-F238E27FC236}">
                <a16:creationId xmlns:a16="http://schemas.microsoft.com/office/drawing/2014/main" id="{66606A0E-ADF4-4D52-B9F8-325AC9AF1F50}"/>
              </a:ext>
            </a:extLst>
          </p:cNvPr>
          <p:cNvSpPr/>
          <p:nvPr/>
        </p:nvSpPr>
        <p:spPr>
          <a:xfrm>
            <a:off x="179512" y="1052736"/>
            <a:ext cx="8784976" cy="3312368"/>
          </a:xfrm>
          <a:prstGeom prst="rect">
            <a:avLst/>
          </a:prstGeom>
          <a:gradFill flip="none"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2700000" scaled="1"/>
            <a:tileRect/>
          </a:gra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2200" b="1" u="sng" dirty="0">
                <a:solidFill>
                  <a:schemeClr val="tx1"/>
                </a:solidFill>
                <a:latin typeface="Arial" panose="020B0604020202020204" pitchFamily="34" charset="0"/>
                <a:cs typeface="Arial" panose="020B0604020202020204" pitchFamily="34" charset="0"/>
              </a:rPr>
              <a:t>Atletas</a:t>
            </a:r>
          </a:p>
          <a:p>
            <a:pPr algn="just"/>
            <a:r>
              <a:rPr lang="pt-BR" sz="2200" b="1" u="sng" dirty="0">
                <a:solidFill>
                  <a:schemeClr val="tx1"/>
                </a:solidFill>
                <a:latin typeface="Arial" panose="020B0604020202020204" pitchFamily="34" charset="0"/>
                <a:cs typeface="Arial" panose="020B0604020202020204" pitchFamily="34" charset="0"/>
              </a:rPr>
              <a:t>7 Dobras:</a:t>
            </a:r>
            <a:r>
              <a:rPr lang="pt-BR" sz="2200" b="1" dirty="0">
                <a:solidFill>
                  <a:schemeClr val="tx1"/>
                </a:solidFill>
                <a:latin typeface="Arial" panose="020B0604020202020204" pitchFamily="34" charset="0"/>
                <a:cs typeface="Arial" panose="020B0604020202020204" pitchFamily="34" charset="0"/>
              </a:rPr>
              <a:t> </a:t>
            </a:r>
            <a:r>
              <a:rPr lang="pt-BR" sz="2200" dirty="0">
                <a:solidFill>
                  <a:schemeClr val="tx1"/>
                </a:solidFill>
                <a:latin typeface="Arial" panose="020B0604020202020204" pitchFamily="34" charset="0"/>
                <a:cs typeface="Arial" panose="020B0604020202020204" pitchFamily="34" charset="0"/>
              </a:rPr>
              <a:t>Subescapular, Tríceps, Axilar médio, Peito, Abdominal, </a:t>
            </a:r>
            <a:r>
              <a:rPr lang="pt-BR" sz="2200" dirty="0" err="1">
                <a:solidFill>
                  <a:schemeClr val="tx1"/>
                </a:solidFill>
                <a:latin typeface="Arial" panose="020B0604020202020204" pitchFamily="34" charset="0"/>
                <a:cs typeface="Arial" panose="020B0604020202020204" pitchFamily="34" charset="0"/>
              </a:rPr>
              <a:t>Suprailíaca</a:t>
            </a:r>
            <a:r>
              <a:rPr lang="pt-BR" sz="2200" dirty="0">
                <a:solidFill>
                  <a:schemeClr val="tx1"/>
                </a:solidFill>
                <a:latin typeface="Arial" panose="020B0604020202020204" pitchFamily="34" charset="0"/>
                <a:cs typeface="Arial" panose="020B0604020202020204" pitchFamily="34" charset="0"/>
              </a:rPr>
              <a:t>,  Coxa </a:t>
            </a:r>
            <a:endParaRPr lang="pt-BR" sz="2200" b="1" u="sng" dirty="0">
              <a:solidFill>
                <a:schemeClr val="tx1"/>
              </a:solidFill>
              <a:latin typeface="Arial" panose="020B0604020202020204" pitchFamily="34" charset="0"/>
              <a:cs typeface="Arial" panose="020B0604020202020204" pitchFamily="34" charset="0"/>
            </a:endParaRPr>
          </a:p>
          <a:p>
            <a:pPr lvl="0" fontAlgn="base">
              <a:spcBef>
                <a:spcPct val="0"/>
              </a:spcBef>
              <a:spcAft>
                <a:spcPct val="0"/>
              </a:spcAft>
            </a:pPr>
            <a:endParaRPr lang="pt-BR" altLang="pt-BR" sz="2200" b="1" dirty="0">
              <a:solidFill>
                <a:prstClr val="black"/>
              </a:solidFill>
              <a:latin typeface="Arial" panose="020B0604020202020204" pitchFamily="34" charset="0"/>
              <a:ea typeface="ＭＳ Ｐゴシック" panose="020B0600070205080204" pitchFamily="34" charset="-128"/>
            </a:endParaRPr>
          </a:p>
          <a:p>
            <a:pPr lvl="0" fontAlgn="base">
              <a:spcBef>
                <a:spcPct val="0"/>
              </a:spcBef>
              <a:spcAft>
                <a:spcPct val="0"/>
              </a:spcAft>
            </a:pPr>
            <a:r>
              <a:rPr lang="pt-BR" altLang="pt-BR" sz="2200" b="1" dirty="0" err="1">
                <a:solidFill>
                  <a:prstClr val="black"/>
                </a:solidFill>
                <a:latin typeface="Arial" panose="020B0604020202020204" pitchFamily="34" charset="0"/>
                <a:ea typeface="ＭＳ Ｐゴシック" panose="020B0600070205080204" pitchFamily="34" charset="-128"/>
              </a:rPr>
              <a:t>Dc</a:t>
            </a:r>
            <a:r>
              <a:rPr lang="pt-BR" altLang="pt-BR" sz="2200" b="1" dirty="0">
                <a:solidFill>
                  <a:prstClr val="black"/>
                </a:solidFill>
                <a:latin typeface="Arial" panose="020B0604020202020204" pitchFamily="34" charset="0"/>
                <a:ea typeface="ＭＳ Ｐゴシック" panose="020B0600070205080204" pitchFamily="34" charset="-128"/>
              </a:rPr>
              <a:t>= </a:t>
            </a:r>
            <a:r>
              <a:rPr lang="pt-BR" altLang="pt-BR" sz="2200" dirty="0">
                <a:solidFill>
                  <a:prstClr val="black"/>
                </a:solidFill>
                <a:latin typeface="Arial" panose="020B0604020202020204" pitchFamily="34" charset="0"/>
                <a:ea typeface="ＭＳ Ｐゴシック" panose="020B0600070205080204" pitchFamily="34" charset="-128"/>
              </a:rPr>
              <a:t>1,112 - 0,00043499 * (</a:t>
            </a:r>
            <a:r>
              <a:rPr lang="el-GR" altLang="pt-BR" sz="2200" dirty="0">
                <a:solidFill>
                  <a:prstClr val="black"/>
                </a:solidFill>
                <a:latin typeface="Arial" panose="020B0604020202020204" pitchFamily="34" charset="0"/>
                <a:ea typeface="ＭＳ Ｐゴシック" panose="020B0600070205080204" pitchFamily="34" charset="-128"/>
              </a:rPr>
              <a:t>Σ</a:t>
            </a:r>
            <a:r>
              <a:rPr lang="pt-BR" altLang="pt-BR" sz="2200" dirty="0">
                <a:solidFill>
                  <a:prstClr val="black"/>
                </a:solidFill>
                <a:latin typeface="Arial" panose="020B0604020202020204" pitchFamily="34" charset="0"/>
                <a:ea typeface="ＭＳ Ｐゴシック" panose="020B0600070205080204" pitchFamily="34" charset="-128"/>
              </a:rPr>
              <a:t>7dobras</a:t>
            </a:r>
            <a:r>
              <a:rPr lang="en-US" altLang="pt-BR" sz="2200" dirty="0">
                <a:solidFill>
                  <a:prstClr val="black"/>
                </a:solidFill>
                <a:latin typeface="Arial" panose="020B0604020202020204" pitchFamily="34" charset="0"/>
                <a:ea typeface="ＭＳ Ｐゴシック" panose="020B0600070205080204" pitchFamily="34" charset="-128"/>
              </a:rPr>
              <a:t> </a:t>
            </a:r>
            <a:r>
              <a:rPr lang="pt-BR" altLang="pt-BR" sz="2200" dirty="0">
                <a:solidFill>
                  <a:prstClr val="black"/>
                </a:solidFill>
                <a:latin typeface="Arial" panose="020B0604020202020204" pitchFamily="34" charset="0"/>
                <a:ea typeface="ＭＳ Ｐゴシック" panose="020B0600070205080204" pitchFamily="34" charset="-128"/>
              </a:rPr>
              <a:t>)+0,00000055 x (</a:t>
            </a:r>
            <a:r>
              <a:rPr lang="el-GR" altLang="pt-BR" sz="2200" dirty="0">
                <a:solidFill>
                  <a:prstClr val="black"/>
                </a:solidFill>
                <a:latin typeface="Arial" panose="020B0604020202020204" pitchFamily="34" charset="0"/>
                <a:ea typeface="ＭＳ Ｐゴシック" panose="020B0600070205080204" pitchFamily="34" charset="-128"/>
              </a:rPr>
              <a:t>Σ</a:t>
            </a:r>
            <a:r>
              <a:rPr lang="pt-BR" altLang="pt-BR" sz="2200" dirty="0">
                <a:solidFill>
                  <a:prstClr val="black"/>
                </a:solidFill>
                <a:latin typeface="Arial" panose="020B0604020202020204" pitchFamily="34" charset="0"/>
                <a:ea typeface="ＭＳ Ｐゴシック" panose="020B0600070205080204" pitchFamily="34" charset="-128"/>
              </a:rPr>
              <a:t>7dobras)² –0,00028826* x (idade)</a:t>
            </a:r>
          </a:p>
        </p:txBody>
      </p:sp>
      <p:sp>
        <p:nvSpPr>
          <p:cNvPr id="5" name="Rectangle 1">
            <a:extLst>
              <a:ext uri="{FF2B5EF4-FFF2-40B4-BE49-F238E27FC236}">
                <a16:creationId xmlns:a16="http://schemas.microsoft.com/office/drawing/2014/main" id="{F9B4A57A-F1DE-4B64-B67C-087744920D2E}"/>
              </a:ext>
            </a:extLst>
          </p:cNvPr>
          <p:cNvSpPr>
            <a:spLocks noChangeArrowheads="1"/>
          </p:cNvSpPr>
          <p:nvPr/>
        </p:nvSpPr>
        <p:spPr bwMode="auto">
          <a:xfrm>
            <a:off x="7308304" y="4103494"/>
            <a:ext cx="170591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Jackson e Pollock, 1978</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 Box 14">
            <a:extLst>
              <a:ext uri="{FF2B5EF4-FFF2-40B4-BE49-F238E27FC236}">
                <a16:creationId xmlns:a16="http://schemas.microsoft.com/office/drawing/2014/main" id="{6ECD9D55-1B6D-40E4-A93E-763F53571969}"/>
              </a:ext>
            </a:extLst>
          </p:cNvPr>
          <p:cNvSpPr txBox="1">
            <a:spLocks noChangeArrowheads="1"/>
          </p:cNvSpPr>
          <p:nvPr/>
        </p:nvSpPr>
        <p:spPr bwMode="auto">
          <a:xfrm>
            <a:off x="2627784" y="5055378"/>
            <a:ext cx="4305613" cy="731837"/>
          </a:xfrm>
          <a:prstGeom prst="rect">
            <a:avLst/>
          </a:prstGeom>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b="1" dirty="0"/>
              <a:t>%G= (4,95/DC) – 4,5) x 100  </a:t>
            </a:r>
          </a:p>
          <a:p>
            <a:pPr algn="ctr" eaLnBrk="1" hangingPunct="1"/>
            <a:r>
              <a:rPr lang="pt-BR" altLang="pt-BR" sz="1800" b="1" dirty="0"/>
              <a:t>(Equação de Siri, 1961)</a:t>
            </a:r>
            <a:endParaRPr lang="pt-BR" altLang="pt-BR" sz="1800" dirty="0"/>
          </a:p>
        </p:txBody>
      </p:sp>
    </p:spTree>
    <p:extLst>
      <p:ext uri="{BB962C8B-B14F-4D97-AF65-F5344CB8AC3E}">
        <p14:creationId xmlns:p14="http://schemas.microsoft.com/office/powerpoint/2010/main" val="217321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2F9752CB-993B-484B-9CD9-615F6F0E31D0}"/>
              </a:ext>
            </a:extLst>
          </p:cNvPr>
          <p:cNvSpPr txBox="1"/>
          <p:nvPr/>
        </p:nvSpPr>
        <p:spPr>
          <a:xfrm>
            <a:off x="323528" y="1023119"/>
            <a:ext cx="2520280" cy="461665"/>
          </a:xfrm>
          <a:prstGeom prst="rect">
            <a:avLst/>
          </a:prstGeom>
          <a:noFill/>
          <a:ln w="28575">
            <a:solidFill>
              <a:schemeClr val="accent4"/>
            </a:solidFill>
          </a:ln>
        </p:spPr>
        <p:txBody>
          <a:bodyPr wrap="square" rtlCol="0">
            <a:spAutoFit/>
          </a:bodyPr>
          <a:lstStyle/>
          <a:p>
            <a:pPr lvl="0" algn="ctr"/>
            <a:r>
              <a:rPr lang="pt-BR" sz="2400" dirty="0">
                <a:latin typeface="Arial" panose="020B0604020202020204" pitchFamily="34" charset="0"/>
                <a:cs typeface="Arial" panose="020B0604020202020204" pitchFamily="34" charset="0"/>
              </a:rPr>
              <a:t>Antropometria</a:t>
            </a:r>
          </a:p>
        </p:txBody>
      </p:sp>
      <p:sp>
        <p:nvSpPr>
          <p:cNvPr id="5" name="CaixaDeTexto 4">
            <a:extLst>
              <a:ext uri="{FF2B5EF4-FFF2-40B4-BE49-F238E27FC236}">
                <a16:creationId xmlns:a16="http://schemas.microsoft.com/office/drawing/2014/main" id="{1AC503A1-737D-47B0-ACBE-8740D2AD12EC}"/>
              </a:ext>
            </a:extLst>
          </p:cNvPr>
          <p:cNvSpPr txBox="1"/>
          <p:nvPr/>
        </p:nvSpPr>
        <p:spPr>
          <a:xfrm>
            <a:off x="1979712" y="1700808"/>
            <a:ext cx="4824536"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lvl="0" algn="ctr"/>
            <a:r>
              <a:rPr lang="pt-BR" sz="3200" dirty="0">
                <a:latin typeface="Arial" panose="020B0604020202020204" pitchFamily="34" charset="0"/>
                <a:cs typeface="Arial" panose="020B0604020202020204" pitchFamily="34" charset="0"/>
              </a:rPr>
              <a:t>Circunferências corporais </a:t>
            </a:r>
          </a:p>
        </p:txBody>
      </p:sp>
      <p:pic>
        <p:nvPicPr>
          <p:cNvPr id="2050" name="Picture 2" descr="Resultado de imagem para fita metrica sanny">
            <a:extLst>
              <a:ext uri="{FF2B5EF4-FFF2-40B4-BE49-F238E27FC236}">
                <a16:creationId xmlns:a16="http://schemas.microsoft.com/office/drawing/2014/main" id="{631A228C-63B7-455C-B70B-6C46C5EB52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330579"/>
            <a:ext cx="2348880" cy="23488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0698D244-C291-40C2-AA34-D163CE4DE045}"/>
              </a:ext>
            </a:extLst>
          </p:cNvPr>
          <p:cNvPicPr>
            <a:picLocks noChangeAspect="1"/>
          </p:cNvPicPr>
          <p:nvPr/>
        </p:nvPicPr>
        <p:blipFill>
          <a:blip r:embed="rId4"/>
          <a:stretch>
            <a:fillRect/>
          </a:stretch>
        </p:blipFill>
        <p:spPr>
          <a:xfrm>
            <a:off x="2843808" y="2354595"/>
            <a:ext cx="2348880" cy="2348880"/>
          </a:xfrm>
          <a:prstGeom prst="rect">
            <a:avLst/>
          </a:prstGeom>
        </p:spPr>
      </p:pic>
      <p:pic>
        <p:nvPicPr>
          <p:cNvPr id="6" name="Imagem 5">
            <a:extLst>
              <a:ext uri="{FF2B5EF4-FFF2-40B4-BE49-F238E27FC236}">
                <a16:creationId xmlns:a16="http://schemas.microsoft.com/office/drawing/2014/main" id="{0D8048DA-A0B6-4202-886D-824DD4805AD0}"/>
              </a:ext>
            </a:extLst>
          </p:cNvPr>
          <p:cNvPicPr>
            <a:picLocks noChangeAspect="1"/>
          </p:cNvPicPr>
          <p:nvPr/>
        </p:nvPicPr>
        <p:blipFill>
          <a:blip r:embed="rId5"/>
          <a:stretch>
            <a:fillRect/>
          </a:stretch>
        </p:blipFill>
        <p:spPr>
          <a:xfrm>
            <a:off x="5508104" y="2776433"/>
            <a:ext cx="2961947" cy="1457172"/>
          </a:xfrm>
          <a:prstGeom prst="rect">
            <a:avLst/>
          </a:prstGeom>
        </p:spPr>
      </p:pic>
      <p:sp>
        <p:nvSpPr>
          <p:cNvPr id="7" name="Sinal de Multiplicação 6">
            <a:extLst>
              <a:ext uri="{FF2B5EF4-FFF2-40B4-BE49-F238E27FC236}">
                <a16:creationId xmlns:a16="http://schemas.microsoft.com/office/drawing/2014/main" id="{00EF177C-AF2D-40C5-A9E8-33A4F1F1C64C}"/>
              </a:ext>
            </a:extLst>
          </p:cNvPr>
          <p:cNvSpPr/>
          <p:nvPr/>
        </p:nvSpPr>
        <p:spPr>
          <a:xfrm>
            <a:off x="5801208" y="2191905"/>
            <a:ext cx="2348880" cy="251157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6AB05AE1-796B-45E4-AD9F-8034B514DF9E}"/>
              </a:ext>
            </a:extLst>
          </p:cNvPr>
          <p:cNvSpPr txBox="1"/>
          <p:nvPr/>
        </p:nvSpPr>
        <p:spPr>
          <a:xfrm>
            <a:off x="179512" y="4572418"/>
            <a:ext cx="8784976" cy="212365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Composição corporal por circunferências em 2 ocasiões:</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Avaliado apresenta excesso de gordura corporal (&gt;40mm)</a:t>
            </a:r>
          </a:p>
          <a:p>
            <a:pPr marL="457200" indent="-457200" algn="just">
              <a:lnSpc>
                <a:spcPct val="150000"/>
              </a:lnSpc>
              <a:buFont typeface="+mj-lt"/>
              <a:buAutoNum type="arabicPeriod"/>
            </a:pPr>
            <a:r>
              <a:rPr lang="pt-BR" sz="2200" dirty="0">
                <a:latin typeface="Arial" panose="020B0604020202020204" pitchFamily="34" charset="0"/>
                <a:cs typeface="Arial" panose="020B0604020202020204" pitchFamily="34" charset="0"/>
              </a:rPr>
              <a:t>Objetivo é reunir informações direcionadas a distribuição regional da gordura corporal</a:t>
            </a:r>
          </a:p>
        </p:txBody>
      </p:sp>
    </p:spTree>
    <p:extLst>
      <p:ext uri="{BB962C8B-B14F-4D97-AF65-F5344CB8AC3E}">
        <p14:creationId xmlns:p14="http://schemas.microsoft.com/office/powerpoint/2010/main" val="351862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4098" name="Picture 2" descr="Resultado de imagem para circunferencia do punho">
            <a:extLst>
              <a:ext uri="{FF2B5EF4-FFF2-40B4-BE49-F238E27FC236}">
                <a16:creationId xmlns:a16="http://schemas.microsoft.com/office/drawing/2014/main" id="{7D4E3A44-85EE-4F63-8394-2501DF48F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31784"/>
            <a:ext cx="2880320" cy="189721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8D16B1C6-4D47-436B-B181-03A72027F036}"/>
              </a:ext>
            </a:extLst>
          </p:cNvPr>
          <p:cNvPicPr>
            <a:picLocks noChangeAspect="1"/>
          </p:cNvPicPr>
          <p:nvPr/>
        </p:nvPicPr>
        <p:blipFill>
          <a:blip r:embed="rId3"/>
          <a:stretch>
            <a:fillRect/>
          </a:stretch>
        </p:blipFill>
        <p:spPr>
          <a:xfrm>
            <a:off x="235928" y="4365104"/>
            <a:ext cx="3918343" cy="1619676"/>
          </a:xfrm>
          <a:prstGeom prst="rect">
            <a:avLst/>
          </a:prstGeom>
        </p:spPr>
      </p:pic>
      <p:sp>
        <p:nvSpPr>
          <p:cNvPr id="5" name="CaixaDeTexto 4">
            <a:extLst>
              <a:ext uri="{FF2B5EF4-FFF2-40B4-BE49-F238E27FC236}">
                <a16:creationId xmlns:a16="http://schemas.microsoft.com/office/drawing/2014/main" id="{C31A57AE-4EC3-4933-8308-F3FC601B15DE}"/>
              </a:ext>
            </a:extLst>
          </p:cNvPr>
          <p:cNvSpPr txBox="1"/>
          <p:nvPr/>
        </p:nvSpPr>
        <p:spPr>
          <a:xfrm>
            <a:off x="3203848" y="1469302"/>
            <a:ext cx="5544616"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Punho</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Após os processos estiloides do rádio e da ulna </a:t>
            </a:r>
          </a:p>
        </p:txBody>
      </p:sp>
      <p:sp>
        <p:nvSpPr>
          <p:cNvPr id="6" name="CaixaDeTexto 5">
            <a:extLst>
              <a:ext uri="{FF2B5EF4-FFF2-40B4-BE49-F238E27FC236}">
                <a16:creationId xmlns:a16="http://schemas.microsoft.com/office/drawing/2014/main" id="{EA14E459-FD93-4E14-9692-B353B36048DD}"/>
              </a:ext>
            </a:extLst>
          </p:cNvPr>
          <p:cNvSpPr txBox="1"/>
          <p:nvPr/>
        </p:nvSpPr>
        <p:spPr>
          <a:xfrm>
            <a:off x="4172171" y="4365104"/>
            <a:ext cx="4735901" cy="2123658"/>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Braço</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Ponto central entre o acrômio e a articulação umerorradial do braço direito</a:t>
            </a:r>
          </a:p>
        </p:txBody>
      </p:sp>
    </p:spTree>
    <p:extLst>
      <p:ext uri="{BB962C8B-B14F-4D97-AF65-F5344CB8AC3E}">
        <p14:creationId xmlns:p14="http://schemas.microsoft.com/office/powerpoint/2010/main" val="4116891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5122" name="Picture 2" descr="Resultado de imagem para circunferencia do ombro">
            <a:extLst>
              <a:ext uri="{FF2B5EF4-FFF2-40B4-BE49-F238E27FC236}">
                <a16:creationId xmlns:a16="http://schemas.microsoft.com/office/drawing/2014/main" id="{8DEEF792-34C7-45A7-82F8-56450C5C2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5854"/>
            <a:ext cx="2962287" cy="19471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4FA83514-1407-405D-9320-A3266CDB7868}"/>
              </a:ext>
            </a:extLst>
          </p:cNvPr>
          <p:cNvPicPr>
            <a:picLocks noChangeAspect="1"/>
          </p:cNvPicPr>
          <p:nvPr/>
        </p:nvPicPr>
        <p:blipFill>
          <a:blip r:embed="rId3"/>
          <a:stretch>
            <a:fillRect/>
          </a:stretch>
        </p:blipFill>
        <p:spPr>
          <a:xfrm>
            <a:off x="258416" y="4077072"/>
            <a:ext cx="2962287" cy="1972673"/>
          </a:xfrm>
          <a:prstGeom prst="rect">
            <a:avLst/>
          </a:prstGeom>
        </p:spPr>
      </p:pic>
      <p:sp>
        <p:nvSpPr>
          <p:cNvPr id="5" name="CaixaDeTexto 4">
            <a:extLst>
              <a:ext uri="{FF2B5EF4-FFF2-40B4-BE49-F238E27FC236}">
                <a16:creationId xmlns:a16="http://schemas.microsoft.com/office/drawing/2014/main" id="{543CA8FA-CA81-4275-B6FE-C45CF3D29761}"/>
              </a:ext>
            </a:extLst>
          </p:cNvPr>
          <p:cNvSpPr txBox="1"/>
          <p:nvPr/>
        </p:nvSpPr>
        <p:spPr>
          <a:xfrm>
            <a:off x="3203848" y="1469302"/>
            <a:ext cx="5688632"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Ombro</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No músculo deltoide, na qual encontra-se o maior volume muscular</a:t>
            </a:r>
          </a:p>
        </p:txBody>
      </p:sp>
      <p:sp>
        <p:nvSpPr>
          <p:cNvPr id="6" name="CaixaDeTexto 5">
            <a:extLst>
              <a:ext uri="{FF2B5EF4-FFF2-40B4-BE49-F238E27FC236}">
                <a16:creationId xmlns:a16="http://schemas.microsoft.com/office/drawing/2014/main" id="{02387C37-AA87-44A0-87F3-25DDD03B988F}"/>
              </a:ext>
            </a:extLst>
          </p:cNvPr>
          <p:cNvSpPr txBox="1"/>
          <p:nvPr/>
        </p:nvSpPr>
        <p:spPr>
          <a:xfrm>
            <a:off x="3340968" y="4077072"/>
            <a:ext cx="5544616"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Peitoral</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Homens: sobre a linha dos mamilos</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Mulheres: sobre a linha subaxilar</a:t>
            </a:r>
          </a:p>
        </p:txBody>
      </p:sp>
    </p:spTree>
    <p:extLst>
      <p:ext uri="{BB962C8B-B14F-4D97-AF65-F5344CB8AC3E}">
        <p14:creationId xmlns:p14="http://schemas.microsoft.com/office/powerpoint/2010/main" val="1521948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7" name="CaixaDeTexto 6">
            <a:extLst>
              <a:ext uri="{FF2B5EF4-FFF2-40B4-BE49-F238E27FC236}">
                <a16:creationId xmlns:a16="http://schemas.microsoft.com/office/drawing/2014/main" id="{5A635E0C-B2C6-484D-81AD-7A3DECB15681}"/>
              </a:ext>
            </a:extLst>
          </p:cNvPr>
          <p:cNvSpPr txBox="1"/>
          <p:nvPr/>
        </p:nvSpPr>
        <p:spPr>
          <a:xfrm>
            <a:off x="1547664" y="858461"/>
            <a:ext cx="5544616" cy="537391"/>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Cintura</a:t>
            </a:r>
          </a:p>
        </p:txBody>
      </p:sp>
      <p:pic>
        <p:nvPicPr>
          <p:cNvPr id="9" name="Imagem 8">
            <a:extLst>
              <a:ext uri="{FF2B5EF4-FFF2-40B4-BE49-F238E27FC236}">
                <a16:creationId xmlns:a16="http://schemas.microsoft.com/office/drawing/2014/main" id="{85878694-7069-4973-957E-C2C01BC5F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883937" y="1868591"/>
            <a:ext cx="4656048" cy="4320481"/>
          </a:xfrm>
          <a:prstGeom prst="rect">
            <a:avLst/>
          </a:prstGeom>
        </p:spPr>
      </p:pic>
      <p:sp>
        <p:nvSpPr>
          <p:cNvPr id="10" name="Retângulo 9">
            <a:extLst>
              <a:ext uri="{FF2B5EF4-FFF2-40B4-BE49-F238E27FC236}">
                <a16:creationId xmlns:a16="http://schemas.microsoft.com/office/drawing/2014/main" id="{24F9C0BC-A1D1-4980-8374-113655C8447E}"/>
              </a:ext>
            </a:extLst>
          </p:cNvPr>
          <p:cNvSpPr/>
          <p:nvPr/>
        </p:nvSpPr>
        <p:spPr>
          <a:xfrm>
            <a:off x="179512" y="1440534"/>
            <a:ext cx="5760640" cy="27363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pt-BR" sz="2200" dirty="0">
                <a:solidFill>
                  <a:schemeClr val="tx1"/>
                </a:solidFill>
              </a:rPr>
              <a:t>Wang et al., (2003)</a:t>
            </a:r>
          </a:p>
          <a:p>
            <a:pPr marL="342900" indent="-342900" algn="ctr">
              <a:lnSpc>
                <a:spcPct val="150000"/>
              </a:lnSpc>
              <a:buFont typeface="Wingdings" panose="05000000000000000000" pitchFamily="2" charset="2"/>
              <a:buChar char="Ø"/>
            </a:pPr>
            <a:r>
              <a:rPr lang="pt-BR" sz="2200" dirty="0">
                <a:solidFill>
                  <a:schemeClr val="tx1"/>
                </a:solidFill>
              </a:rPr>
              <a:t>111 indivíduos (49 homens e 62 mulheres)</a:t>
            </a:r>
          </a:p>
          <a:p>
            <a:pPr marL="342900" indent="-342900" algn="ctr">
              <a:lnSpc>
                <a:spcPct val="150000"/>
              </a:lnSpc>
              <a:buFont typeface="Wingdings" panose="05000000000000000000" pitchFamily="2" charset="2"/>
              <a:buChar char="Ø"/>
            </a:pPr>
            <a:r>
              <a:rPr lang="pt-BR" sz="2200" dirty="0">
                <a:solidFill>
                  <a:schemeClr val="tx1"/>
                </a:solidFill>
              </a:rPr>
              <a:t>As 4 medidas</a:t>
            </a:r>
          </a:p>
          <a:p>
            <a:pPr marL="342900" indent="-342900" algn="ctr">
              <a:lnSpc>
                <a:spcPct val="150000"/>
              </a:lnSpc>
              <a:buFont typeface="Wingdings" panose="05000000000000000000" pitchFamily="2" charset="2"/>
              <a:buChar char="Ø"/>
            </a:pPr>
            <a:r>
              <a:rPr lang="pt-BR" sz="2200" dirty="0">
                <a:solidFill>
                  <a:schemeClr val="tx1"/>
                </a:solidFill>
              </a:rPr>
              <a:t>Homens apenas um local menor CC2</a:t>
            </a:r>
          </a:p>
          <a:p>
            <a:pPr marL="342900" indent="-342900" algn="ctr">
              <a:lnSpc>
                <a:spcPct val="150000"/>
              </a:lnSpc>
              <a:buFont typeface="Wingdings" panose="05000000000000000000" pitchFamily="2" charset="2"/>
              <a:buChar char="Ø"/>
            </a:pPr>
            <a:r>
              <a:rPr lang="pt-BR" sz="2200" dirty="0">
                <a:solidFill>
                  <a:schemeClr val="tx1"/>
                </a:solidFill>
              </a:rPr>
              <a:t>Mulheres CC2&lt;CC1&lt;CC3&lt;CC4</a:t>
            </a:r>
          </a:p>
        </p:txBody>
      </p:sp>
      <p:sp>
        <p:nvSpPr>
          <p:cNvPr id="11" name="Elipse 10">
            <a:extLst>
              <a:ext uri="{FF2B5EF4-FFF2-40B4-BE49-F238E27FC236}">
                <a16:creationId xmlns:a16="http://schemas.microsoft.com/office/drawing/2014/main" id="{B1CA8FF0-F3DC-4E17-AD9E-54EFEC1DAC78}"/>
              </a:ext>
            </a:extLst>
          </p:cNvPr>
          <p:cNvSpPr/>
          <p:nvPr/>
        </p:nvSpPr>
        <p:spPr>
          <a:xfrm>
            <a:off x="3176424" y="4338211"/>
            <a:ext cx="5644048" cy="2187133"/>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200" dirty="0">
                <a:solidFill>
                  <a:schemeClr val="tx1"/>
                </a:solidFill>
                <a:latin typeface="Arial" panose="020B0604020202020204" pitchFamily="34" charset="0"/>
                <a:cs typeface="Arial" panose="020B0604020202020204" pitchFamily="34" charset="0"/>
              </a:rPr>
              <a:t>SBC (IV Diretriz) e OMS : CC3</a:t>
            </a:r>
          </a:p>
          <a:p>
            <a:pPr algn="ctr">
              <a:lnSpc>
                <a:spcPct val="150000"/>
              </a:lnSpc>
            </a:pPr>
            <a:r>
              <a:rPr lang="pt-BR" sz="2200" dirty="0">
                <a:solidFill>
                  <a:schemeClr val="tx1"/>
                </a:solidFill>
                <a:latin typeface="Arial" panose="020B0604020202020204" pitchFamily="34" charset="0"/>
                <a:cs typeface="Arial" panose="020B0604020202020204" pitchFamily="34" charset="0"/>
              </a:rPr>
              <a:t>ACMS: CC2</a:t>
            </a:r>
          </a:p>
          <a:p>
            <a:pPr algn="ctr"/>
            <a:endParaRPr lang="pt-BR" dirty="0"/>
          </a:p>
        </p:txBody>
      </p:sp>
    </p:spTree>
    <p:extLst>
      <p:ext uri="{BB962C8B-B14F-4D97-AF65-F5344CB8AC3E}">
        <p14:creationId xmlns:p14="http://schemas.microsoft.com/office/powerpoint/2010/main" val="3868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B46EFD43-9D66-490E-9A77-E57D9BD64BF5}"/>
              </a:ext>
            </a:extLst>
          </p:cNvPr>
          <p:cNvSpPr txBox="1"/>
          <p:nvPr/>
        </p:nvSpPr>
        <p:spPr>
          <a:xfrm>
            <a:off x="251520" y="908720"/>
            <a:ext cx="8496944" cy="4939814"/>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pt-BR"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 que fazer uma avaliação da composição corporal?</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pt-B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pt-B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verificar a condição inicial do aluno, atleta ou cliente</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pt-B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obter dados para elaborar uma prescrição adequada </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pt-B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incluir, excluir e indicar um exercício físico</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pt-B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acompanhar a progressão do avaliado durante o treinamento (reavaliação)</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pt-B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Para verificar se os objetivos estão sendo atingidos</a:t>
            </a:r>
          </a:p>
        </p:txBody>
      </p:sp>
    </p:spTree>
    <p:extLst>
      <p:ext uri="{BB962C8B-B14F-4D97-AF65-F5344CB8AC3E}">
        <p14:creationId xmlns:p14="http://schemas.microsoft.com/office/powerpoint/2010/main" val="1986535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3" name="Imagem 2">
            <a:extLst>
              <a:ext uri="{FF2B5EF4-FFF2-40B4-BE49-F238E27FC236}">
                <a16:creationId xmlns:a16="http://schemas.microsoft.com/office/drawing/2014/main" id="{C3F25582-0F35-4FAA-A9AF-E6C43D58E2FE}"/>
              </a:ext>
            </a:extLst>
          </p:cNvPr>
          <p:cNvPicPr>
            <a:picLocks noChangeAspect="1"/>
          </p:cNvPicPr>
          <p:nvPr/>
        </p:nvPicPr>
        <p:blipFill>
          <a:blip r:embed="rId2"/>
          <a:stretch>
            <a:fillRect/>
          </a:stretch>
        </p:blipFill>
        <p:spPr>
          <a:xfrm>
            <a:off x="179512" y="3861048"/>
            <a:ext cx="3719734" cy="2343150"/>
          </a:xfrm>
          <a:prstGeom prst="rect">
            <a:avLst/>
          </a:prstGeom>
        </p:spPr>
      </p:pic>
      <p:sp>
        <p:nvSpPr>
          <p:cNvPr id="5" name="CaixaDeTexto 4">
            <a:extLst>
              <a:ext uri="{FF2B5EF4-FFF2-40B4-BE49-F238E27FC236}">
                <a16:creationId xmlns:a16="http://schemas.microsoft.com/office/drawing/2014/main" id="{C06D6A8C-B5AB-46D4-93E0-2FFCD9AD1124}"/>
              </a:ext>
            </a:extLst>
          </p:cNvPr>
          <p:cNvSpPr txBox="1"/>
          <p:nvPr/>
        </p:nvSpPr>
        <p:spPr>
          <a:xfrm>
            <a:off x="4034751" y="4005064"/>
            <a:ext cx="5131911" cy="1615827"/>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Coxa</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Ponto médio entre dobra inguinal e borda proximal da patela</a:t>
            </a:r>
          </a:p>
        </p:txBody>
      </p:sp>
      <p:pic>
        <p:nvPicPr>
          <p:cNvPr id="7" name="Imagem 6">
            <a:extLst>
              <a:ext uri="{FF2B5EF4-FFF2-40B4-BE49-F238E27FC236}">
                <a16:creationId xmlns:a16="http://schemas.microsoft.com/office/drawing/2014/main" id="{E12F4751-E09A-49F6-AC49-BCD5D7FF5B31}"/>
              </a:ext>
            </a:extLst>
          </p:cNvPr>
          <p:cNvPicPr>
            <a:picLocks noChangeAspect="1"/>
          </p:cNvPicPr>
          <p:nvPr/>
        </p:nvPicPr>
        <p:blipFill>
          <a:blip r:embed="rId3"/>
          <a:stretch>
            <a:fillRect/>
          </a:stretch>
        </p:blipFill>
        <p:spPr>
          <a:xfrm>
            <a:off x="608347" y="1123588"/>
            <a:ext cx="2862064" cy="2305412"/>
          </a:xfrm>
          <a:prstGeom prst="rect">
            <a:avLst/>
          </a:prstGeom>
        </p:spPr>
      </p:pic>
      <p:sp>
        <p:nvSpPr>
          <p:cNvPr id="8" name="CaixaDeTexto 7">
            <a:extLst>
              <a:ext uri="{FF2B5EF4-FFF2-40B4-BE49-F238E27FC236}">
                <a16:creationId xmlns:a16="http://schemas.microsoft.com/office/drawing/2014/main" id="{7C74EDB3-3555-4F80-86C1-1622B68E02C7}"/>
              </a:ext>
            </a:extLst>
          </p:cNvPr>
          <p:cNvSpPr txBox="1"/>
          <p:nvPr/>
        </p:nvSpPr>
        <p:spPr>
          <a:xfrm>
            <a:off x="4034751" y="1310034"/>
            <a:ext cx="5544616" cy="1107996"/>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Quadril </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Maior porção da região glútea</a:t>
            </a:r>
          </a:p>
        </p:txBody>
      </p:sp>
    </p:spTree>
    <p:extLst>
      <p:ext uri="{BB962C8B-B14F-4D97-AF65-F5344CB8AC3E}">
        <p14:creationId xmlns:p14="http://schemas.microsoft.com/office/powerpoint/2010/main" val="141797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2" name="Imagem 1">
            <a:extLst>
              <a:ext uri="{FF2B5EF4-FFF2-40B4-BE49-F238E27FC236}">
                <a16:creationId xmlns:a16="http://schemas.microsoft.com/office/drawing/2014/main" id="{0C9C2D81-262C-455F-BC2F-4C8438B21757}"/>
              </a:ext>
            </a:extLst>
          </p:cNvPr>
          <p:cNvPicPr>
            <a:picLocks noChangeAspect="1"/>
          </p:cNvPicPr>
          <p:nvPr/>
        </p:nvPicPr>
        <p:blipFill rotWithShape="1">
          <a:blip r:embed="rId2"/>
          <a:srcRect l="6689" t="9401" r="64962" b="5201"/>
          <a:stretch/>
        </p:blipFill>
        <p:spPr>
          <a:xfrm>
            <a:off x="353674" y="1052735"/>
            <a:ext cx="2490134" cy="2774721"/>
          </a:xfrm>
          <a:prstGeom prst="rect">
            <a:avLst/>
          </a:prstGeom>
        </p:spPr>
      </p:pic>
      <p:sp>
        <p:nvSpPr>
          <p:cNvPr id="6" name="CaixaDeTexto 5">
            <a:extLst>
              <a:ext uri="{FF2B5EF4-FFF2-40B4-BE49-F238E27FC236}">
                <a16:creationId xmlns:a16="http://schemas.microsoft.com/office/drawing/2014/main" id="{BE70FA2B-0D43-4A20-A2A5-175B778DC782}"/>
              </a:ext>
            </a:extLst>
          </p:cNvPr>
          <p:cNvSpPr txBox="1"/>
          <p:nvPr/>
        </p:nvSpPr>
        <p:spPr>
          <a:xfrm>
            <a:off x="3220202" y="1750751"/>
            <a:ext cx="5544616" cy="1107996"/>
          </a:xfrm>
          <a:prstGeom prst="rect">
            <a:avLst/>
          </a:prstGeom>
          <a:noFill/>
        </p:spPr>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Panturrilha</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Em sua maior porção</a:t>
            </a:r>
          </a:p>
        </p:txBody>
      </p:sp>
      <p:sp>
        <p:nvSpPr>
          <p:cNvPr id="7" name="CaixaDeTexto 6">
            <a:extLst>
              <a:ext uri="{FF2B5EF4-FFF2-40B4-BE49-F238E27FC236}">
                <a16:creationId xmlns:a16="http://schemas.microsoft.com/office/drawing/2014/main" id="{68783674-2FBB-4E8F-802A-1DA65FE607FA}"/>
              </a:ext>
            </a:extLst>
          </p:cNvPr>
          <p:cNvSpPr txBox="1"/>
          <p:nvPr/>
        </p:nvSpPr>
        <p:spPr>
          <a:xfrm>
            <a:off x="194516" y="2003880"/>
            <a:ext cx="8712968" cy="3647152"/>
          </a:xfrm>
          <a:prstGeom prst="rect">
            <a:avLst/>
          </a:prstGeom>
          <a:solidFill>
            <a:schemeClr val="accent2">
              <a:tint val="67000"/>
              <a:satMod val="105000"/>
              <a:lumMod val="110000"/>
            </a:schemeClr>
          </a:solidFill>
          <a:ln w="28575"/>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ct val="150000"/>
              </a:lnSpc>
            </a:pPr>
            <a:r>
              <a:rPr lang="pt-BR" sz="2200" b="1" u="sng" dirty="0">
                <a:latin typeface="Arial" panose="020B0604020202020204" pitchFamily="34" charset="0"/>
                <a:cs typeface="Arial" panose="020B0604020202020204" pitchFamily="34" charset="0"/>
              </a:rPr>
              <a:t>Cuidados</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Medir sempre sobre a pele nua</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Não deixar o dedo entre a fita e a pele</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Não dar pressão excessiva a pele</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Não medir após exercício físico</a:t>
            </a:r>
          </a:p>
          <a:p>
            <a:pPr marL="457200" indent="-457200" algn="just">
              <a:lnSpc>
                <a:spcPct val="150000"/>
              </a:lnSpc>
              <a:buFont typeface="Wingdings" panose="05000000000000000000" pitchFamily="2" charset="2"/>
              <a:buChar char="ü"/>
            </a:pPr>
            <a:r>
              <a:rPr lang="pt-BR" sz="2200" dirty="0">
                <a:latin typeface="Arial" panose="020B0604020202020204" pitchFamily="34" charset="0"/>
                <a:cs typeface="Arial" panose="020B0604020202020204" pitchFamily="34" charset="0"/>
              </a:rPr>
              <a:t>O ponto zero da fita sempre será o ponto fixo, ficará posicionado embaixo</a:t>
            </a:r>
          </a:p>
        </p:txBody>
      </p:sp>
    </p:spTree>
    <p:extLst>
      <p:ext uri="{BB962C8B-B14F-4D97-AF65-F5344CB8AC3E}">
        <p14:creationId xmlns:p14="http://schemas.microsoft.com/office/powerpoint/2010/main" val="339443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rgbClr val="FF0000"/>
          </a:solidFill>
          <a:ln>
            <a:solidFill>
              <a:srgbClr val="FF000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EQUAÇÕES </a:t>
            </a:r>
          </a:p>
        </p:txBody>
      </p:sp>
      <p:sp>
        <p:nvSpPr>
          <p:cNvPr id="3" name="Retângulo 2">
            <a:extLst>
              <a:ext uri="{FF2B5EF4-FFF2-40B4-BE49-F238E27FC236}">
                <a16:creationId xmlns:a16="http://schemas.microsoft.com/office/drawing/2014/main" id="{2CC0E1AA-2339-4A0B-81EF-6F32D4D42D2E}"/>
              </a:ext>
            </a:extLst>
          </p:cNvPr>
          <p:cNvSpPr/>
          <p:nvPr/>
        </p:nvSpPr>
        <p:spPr>
          <a:xfrm>
            <a:off x="1078741" y="2708920"/>
            <a:ext cx="6944518" cy="1944216"/>
          </a:xfrm>
          <a:prstGeom prst="rect">
            <a:avLst/>
          </a:prstGeom>
          <a:gradFill flip="none"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2700000" scaled="1"/>
            <a:tileRect/>
          </a:gra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2200" b="1" dirty="0">
                <a:solidFill>
                  <a:schemeClr val="tx1"/>
                </a:solidFill>
                <a:latin typeface="Arial" panose="020B0604020202020204" pitchFamily="34" charset="0"/>
                <a:cs typeface="Arial" panose="020B0604020202020204" pitchFamily="34" charset="0"/>
              </a:rPr>
              <a:t>Idosos </a:t>
            </a:r>
          </a:p>
          <a:p>
            <a:pPr algn="just"/>
            <a:r>
              <a:rPr lang="pt-BR" sz="2200" b="1" dirty="0">
                <a:solidFill>
                  <a:schemeClr val="tx1"/>
                </a:solidFill>
                <a:latin typeface="Arial" panose="020B0604020202020204" pitchFamily="34" charset="0"/>
                <a:cs typeface="Arial" panose="020B0604020202020204" pitchFamily="34" charset="0"/>
              </a:rPr>
              <a:t>Mulheres:</a:t>
            </a:r>
          </a:p>
          <a:p>
            <a:pPr algn="just"/>
            <a:r>
              <a:rPr lang="pt-BR" sz="2200" b="1" dirty="0">
                <a:solidFill>
                  <a:schemeClr val="tx1"/>
                </a:solidFill>
                <a:latin typeface="Arial" panose="020B0604020202020204" pitchFamily="34" charset="0"/>
                <a:cs typeface="Arial" panose="020B0604020202020204" pitchFamily="34" charset="0"/>
              </a:rPr>
              <a:t>%G = </a:t>
            </a:r>
            <a:r>
              <a:rPr lang="pt-BR" sz="2200" dirty="0">
                <a:solidFill>
                  <a:schemeClr val="tx1"/>
                </a:solidFill>
                <a:latin typeface="Arial" panose="020B0604020202020204" pitchFamily="34" charset="0"/>
                <a:cs typeface="Arial" panose="020B0604020202020204" pitchFamily="34" charset="0"/>
              </a:rPr>
              <a:t>0,439*CC+0,221*Idade-9,4</a:t>
            </a:r>
          </a:p>
          <a:p>
            <a:pPr algn="just"/>
            <a:endParaRPr lang="pt-BR" sz="2200" b="1" dirty="0">
              <a:solidFill>
                <a:schemeClr val="tx1"/>
              </a:solidFill>
              <a:latin typeface="Arial" panose="020B0604020202020204" pitchFamily="34" charset="0"/>
              <a:cs typeface="Arial" panose="020B0604020202020204" pitchFamily="34" charset="0"/>
            </a:endParaRPr>
          </a:p>
          <a:p>
            <a:pPr algn="just"/>
            <a:r>
              <a:rPr lang="pt-BR" sz="2200" b="1" dirty="0">
                <a:solidFill>
                  <a:schemeClr val="tx1"/>
                </a:solidFill>
                <a:latin typeface="Arial" panose="020B0604020202020204" pitchFamily="34" charset="0"/>
                <a:cs typeface="Arial" panose="020B0604020202020204" pitchFamily="34" charset="0"/>
              </a:rPr>
              <a:t>Homens: </a:t>
            </a:r>
            <a:endParaRPr lang="pt-BR" sz="2200" dirty="0">
              <a:solidFill>
                <a:schemeClr val="tx1"/>
              </a:solidFill>
              <a:latin typeface="Arial" panose="020B0604020202020204" pitchFamily="34" charset="0"/>
              <a:cs typeface="Arial" panose="020B0604020202020204" pitchFamily="34" charset="0"/>
            </a:endParaRPr>
          </a:p>
          <a:p>
            <a:pPr algn="just"/>
            <a:r>
              <a:rPr lang="pt-BR" sz="2200" b="1" dirty="0">
                <a:solidFill>
                  <a:schemeClr val="tx1"/>
                </a:solidFill>
                <a:latin typeface="Arial" panose="020B0604020202020204" pitchFamily="34" charset="0"/>
                <a:cs typeface="Arial" panose="020B0604020202020204" pitchFamily="34" charset="0"/>
              </a:rPr>
              <a:t>%MG = </a:t>
            </a:r>
            <a:r>
              <a:rPr lang="pt-BR" sz="2200" dirty="0">
                <a:solidFill>
                  <a:schemeClr val="tx1"/>
                </a:solidFill>
                <a:latin typeface="Arial" panose="020B0604020202020204" pitchFamily="34" charset="0"/>
                <a:cs typeface="Arial" panose="020B0604020202020204" pitchFamily="34" charset="0"/>
              </a:rPr>
              <a:t>0,567*CC+0,101*Idade-31,8 </a:t>
            </a:r>
            <a:endParaRPr lang="pt-BR" altLang="pt-BR" sz="2200"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1">
            <a:extLst>
              <a:ext uri="{FF2B5EF4-FFF2-40B4-BE49-F238E27FC236}">
                <a16:creationId xmlns:a16="http://schemas.microsoft.com/office/drawing/2014/main" id="{101BE392-C843-4D1E-BE20-77447967E4C5}"/>
              </a:ext>
            </a:extLst>
          </p:cNvPr>
          <p:cNvSpPr>
            <a:spLocks noChangeArrowheads="1"/>
          </p:cNvSpPr>
          <p:nvPr/>
        </p:nvSpPr>
        <p:spPr bwMode="auto">
          <a:xfrm>
            <a:off x="6832229" y="4409713"/>
            <a:ext cx="123303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pt-BR" sz="11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Lean</a:t>
            </a:r>
            <a:r>
              <a:rPr lang="pt-BR" altLang="pt-BR" sz="1100" dirty="0">
                <a:latin typeface="Arial" panose="020B0604020202020204" pitchFamily="34" charset="0"/>
                <a:ea typeface="Calibri" panose="020F0502020204030204" pitchFamily="34" charset="0"/>
                <a:cs typeface="Arial" panose="020B0604020202020204" pitchFamily="34" charset="0"/>
              </a:rPr>
              <a:t> </a:t>
            </a: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et al., 1996</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etângulo 6">
            <a:extLst>
              <a:ext uri="{FF2B5EF4-FFF2-40B4-BE49-F238E27FC236}">
                <a16:creationId xmlns:a16="http://schemas.microsoft.com/office/drawing/2014/main" id="{DB5CE4FD-9C0C-4EC3-8D0C-A6F8C4DE36BF}"/>
              </a:ext>
            </a:extLst>
          </p:cNvPr>
          <p:cNvSpPr/>
          <p:nvPr/>
        </p:nvSpPr>
        <p:spPr>
          <a:xfrm>
            <a:off x="149633" y="1522088"/>
            <a:ext cx="8915615" cy="3729976"/>
          </a:xfrm>
          <a:prstGeom prst="rect">
            <a:avLst/>
          </a:prstGeom>
          <a:gradFill flip="none"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2700000" scaled="1"/>
            <a:tileRect/>
          </a:gra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pt-BR" sz="2200" b="1" u="sng" dirty="0">
                <a:solidFill>
                  <a:schemeClr val="tx1"/>
                </a:solidFill>
                <a:latin typeface="Arial" panose="020B0604020202020204" pitchFamily="34" charset="0"/>
                <a:cs typeface="Arial" panose="020B0604020202020204" pitchFamily="34" charset="0"/>
              </a:rPr>
              <a:t>ADULTOS OBESOS</a:t>
            </a:r>
          </a:p>
          <a:p>
            <a:pPr algn="just"/>
            <a:endParaRPr lang="pt-BR" sz="2200" b="1" u="sng" dirty="0">
              <a:solidFill>
                <a:schemeClr val="tx1"/>
              </a:solidFill>
              <a:latin typeface="Arial" panose="020B0604020202020204" pitchFamily="34" charset="0"/>
              <a:cs typeface="Arial" panose="020B0604020202020204" pitchFamily="34" charset="0"/>
            </a:endParaRPr>
          </a:p>
          <a:p>
            <a:pPr algn="just"/>
            <a:r>
              <a:rPr lang="pt-BR" sz="2200" b="1" dirty="0">
                <a:solidFill>
                  <a:schemeClr val="tx1"/>
                </a:solidFill>
                <a:latin typeface="Arial" panose="020B0604020202020204" pitchFamily="34" charset="0"/>
                <a:cs typeface="Arial" panose="020B0604020202020204" pitchFamily="34" charset="0"/>
              </a:rPr>
              <a:t>Feminino (20-60anos): </a:t>
            </a:r>
          </a:p>
          <a:p>
            <a:pPr lvl="0" fontAlgn="base">
              <a:spcBef>
                <a:spcPct val="0"/>
              </a:spcBef>
              <a:spcAft>
                <a:spcPct val="0"/>
              </a:spcAft>
            </a:pPr>
            <a:r>
              <a:rPr lang="pt-BR" altLang="pt-BR" sz="2200" b="1" dirty="0">
                <a:solidFill>
                  <a:prstClr val="black"/>
                </a:solidFill>
                <a:latin typeface="Arial" panose="020B0604020202020204" pitchFamily="34" charset="0"/>
                <a:ea typeface="ＭＳ Ｐゴシック" panose="020B0600070205080204" pitchFamily="34" charset="-128"/>
              </a:rPr>
              <a:t>%GC= </a:t>
            </a:r>
            <a:r>
              <a:rPr lang="pt-BR" altLang="pt-BR" sz="2200" dirty="0">
                <a:solidFill>
                  <a:prstClr val="black"/>
                </a:solidFill>
                <a:latin typeface="Arial" panose="020B0604020202020204" pitchFamily="34" charset="0"/>
                <a:ea typeface="ＭＳ Ｐゴシック" panose="020B0600070205080204" pitchFamily="34" charset="-128"/>
              </a:rPr>
              <a:t>0,11077(</a:t>
            </a:r>
            <a:r>
              <a:rPr lang="pt-BR" altLang="pt-BR" sz="2200" dirty="0" err="1">
                <a:solidFill>
                  <a:prstClr val="black"/>
                </a:solidFill>
                <a:latin typeface="Arial" panose="020B0604020202020204" pitchFamily="34" charset="0"/>
                <a:ea typeface="ＭＳ Ｐゴシック" panose="020B0600070205080204" pitchFamily="34" charset="-128"/>
              </a:rPr>
              <a:t>CC+Cab</a:t>
            </a:r>
            <a:r>
              <a:rPr lang="pt-BR" altLang="pt-BR" sz="2200" dirty="0">
                <a:solidFill>
                  <a:prstClr val="black"/>
                </a:solidFill>
                <a:latin typeface="Arial" panose="020B0604020202020204" pitchFamily="34" charset="0"/>
                <a:ea typeface="ＭＳ Ｐゴシック" panose="020B0600070205080204" pitchFamily="34" charset="-128"/>
              </a:rPr>
              <a:t>/2) – 0,17666(Est) + 0,14354(peso) +51,03301</a:t>
            </a:r>
            <a:endParaRPr lang="pt-BR" altLang="pt-BR" sz="2200" dirty="0">
              <a:solidFill>
                <a:schemeClr val="tx1"/>
              </a:solidFill>
              <a:latin typeface="Arial" panose="020B0604020202020204" pitchFamily="34" charset="0"/>
              <a:cs typeface="Arial" panose="020B0604020202020204" pitchFamily="34" charset="0"/>
            </a:endParaRPr>
          </a:p>
          <a:p>
            <a:pPr lvl="0" fontAlgn="base">
              <a:spcBef>
                <a:spcPct val="0"/>
              </a:spcBef>
              <a:spcAft>
                <a:spcPct val="0"/>
              </a:spcAft>
            </a:pPr>
            <a:r>
              <a:rPr lang="pt-BR" altLang="pt-BR" sz="2200" b="1" dirty="0">
                <a:solidFill>
                  <a:prstClr val="black"/>
                </a:solidFill>
                <a:latin typeface="Arial" panose="020B0604020202020204" pitchFamily="34" charset="0"/>
                <a:ea typeface="ＭＳ Ｐゴシック" panose="020B0600070205080204" pitchFamily="34" charset="-128"/>
              </a:rPr>
              <a:t> </a:t>
            </a:r>
          </a:p>
          <a:p>
            <a:pPr lvl="0" fontAlgn="base">
              <a:spcBef>
                <a:spcPct val="0"/>
              </a:spcBef>
              <a:spcAft>
                <a:spcPct val="0"/>
              </a:spcAft>
            </a:pPr>
            <a:r>
              <a:rPr lang="pt-BR" sz="2200" b="1" dirty="0">
                <a:solidFill>
                  <a:schemeClr val="tx1"/>
                </a:solidFill>
                <a:latin typeface="Arial" panose="020B0604020202020204" pitchFamily="34" charset="0"/>
                <a:cs typeface="Arial" panose="020B0604020202020204" pitchFamily="34" charset="0"/>
              </a:rPr>
              <a:t>Masculino (24-68anos): </a:t>
            </a:r>
          </a:p>
          <a:p>
            <a:pPr lvl="0" fontAlgn="base">
              <a:spcBef>
                <a:spcPct val="0"/>
              </a:spcBef>
              <a:spcAft>
                <a:spcPct val="0"/>
              </a:spcAft>
            </a:pPr>
            <a:r>
              <a:rPr lang="pt-BR" altLang="pt-BR" sz="2200" b="1" dirty="0">
                <a:solidFill>
                  <a:prstClr val="black"/>
                </a:solidFill>
                <a:latin typeface="Arial" panose="020B0604020202020204" pitchFamily="34" charset="0"/>
                <a:ea typeface="ＭＳ Ｐゴシック" panose="020B0600070205080204" pitchFamily="34" charset="-128"/>
              </a:rPr>
              <a:t>%GC= </a:t>
            </a:r>
            <a:r>
              <a:rPr lang="pt-BR" altLang="pt-BR" sz="2200" dirty="0">
                <a:solidFill>
                  <a:prstClr val="black"/>
                </a:solidFill>
                <a:latin typeface="Arial" panose="020B0604020202020204" pitchFamily="34" charset="0"/>
                <a:ea typeface="ＭＳ Ｐゴシック" panose="020B0600070205080204" pitchFamily="34" charset="-128"/>
              </a:rPr>
              <a:t>0,31457(</a:t>
            </a:r>
            <a:r>
              <a:rPr lang="pt-BR" altLang="pt-BR" sz="2200" dirty="0" err="1">
                <a:solidFill>
                  <a:prstClr val="black"/>
                </a:solidFill>
                <a:latin typeface="Arial" panose="020B0604020202020204" pitchFamily="34" charset="0"/>
                <a:ea typeface="ＭＳ Ｐゴシック" panose="020B0600070205080204" pitchFamily="34" charset="-128"/>
              </a:rPr>
              <a:t>CC+Cab</a:t>
            </a:r>
            <a:r>
              <a:rPr lang="pt-BR" altLang="pt-BR" sz="2200" dirty="0">
                <a:solidFill>
                  <a:prstClr val="black"/>
                </a:solidFill>
                <a:latin typeface="Arial" panose="020B0604020202020204" pitchFamily="34" charset="0"/>
                <a:ea typeface="ＭＳ Ｐゴシック" panose="020B0600070205080204" pitchFamily="34" charset="-128"/>
              </a:rPr>
              <a:t>/2) – 0,10969(peso) + 10,836</a:t>
            </a:r>
            <a:endParaRPr lang="pt-BR" altLang="pt-BR" dirty="0">
              <a:solidFill>
                <a:prstClr val="black"/>
              </a:solidFill>
              <a:latin typeface="Arial" panose="020B0604020202020204" pitchFamily="34" charset="0"/>
              <a:ea typeface="ＭＳ Ｐゴシック" panose="020B0600070205080204" pitchFamily="34" charset="-128"/>
            </a:endParaRPr>
          </a:p>
        </p:txBody>
      </p:sp>
      <p:sp>
        <p:nvSpPr>
          <p:cNvPr id="8" name="Rectangle 1">
            <a:extLst>
              <a:ext uri="{FF2B5EF4-FFF2-40B4-BE49-F238E27FC236}">
                <a16:creationId xmlns:a16="http://schemas.microsoft.com/office/drawing/2014/main" id="{79B6C901-BBD4-4FAC-A156-C7EECE1167C3}"/>
              </a:ext>
            </a:extLst>
          </p:cNvPr>
          <p:cNvSpPr>
            <a:spLocks noChangeArrowheads="1"/>
          </p:cNvSpPr>
          <p:nvPr/>
        </p:nvSpPr>
        <p:spPr bwMode="auto">
          <a:xfrm>
            <a:off x="7589453" y="5000896"/>
            <a:ext cx="147508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pt-BR" altLang="pt-BR" sz="1100" dirty="0" err="1">
                <a:latin typeface="Arial" panose="020B0604020202020204" pitchFamily="34" charset="0"/>
                <a:ea typeface="Calibri" panose="020F0502020204030204" pitchFamily="34" charset="0"/>
                <a:cs typeface="Arial" panose="020B0604020202020204" pitchFamily="34" charset="0"/>
              </a:rPr>
              <a:t>Weltman</a:t>
            </a:r>
            <a:r>
              <a:rPr lang="pt-BR" altLang="pt-BR" sz="1100" dirty="0">
                <a:latin typeface="Arial" panose="020B0604020202020204" pitchFamily="34" charset="0"/>
                <a:ea typeface="Calibri" panose="020F0502020204030204" pitchFamily="34" charset="0"/>
                <a:cs typeface="Arial" panose="020B0604020202020204" pitchFamily="34" charset="0"/>
              </a:rPr>
              <a:t> </a:t>
            </a: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et al., 1987</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F2CF2487-BA4A-4877-A1CC-FE4F2128EFCD}"/>
              </a:ext>
            </a:extLst>
          </p:cNvPr>
          <p:cNvSpPr>
            <a:spLocks noChangeArrowheads="1"/>
          </p:cNvSpPr>
          <p:nvPr/>
        </p:nvSpPr>
        <p:spPr bwMode="auto">
          <a:xfrm>
            <a:off x="7641020" y="3575649"/>
            <a:ext cx="147508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pt-BR" altLang="pt-BR" sz="1100" dirty="0" err="1">
                <a:latin typeface="Arial" panose="020B0604020202020204" pitchFamily="34" charset="0"/>
                <a:ea typeface="Calibri" panose="020F0502020204030204" pitchFamily="34" charset="0"/>
                <a:cs typeface="Arial" panose="020B0604020202020204" pitchFamily="34" charset="0"/>
              </a:rPr>
              <a:t>Weltman</a:t>
            </a:r>
            <a:r>
              <a:rPr lang="pt-BR" altLang="pt-BR" sz="1100" dirty="0">
                <a:latin typeface="Arial" panose="020B0604020202020204" pitchFamily="34" charset="0"/>
                <a:ea typeface="Calibri" panose="020F0502020204030204" pitchFamily="34" charset="0"/>
                <a:cs typeface="Arial" panose="020B0604020202020204" pitchFamily="34" charset="0"/>
              </a:rPr>
              <a:t> </a:t>
            </a: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et al., 1988</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75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36512" y="0"/>
            <a:ext cx="9144000" cy="830997"/>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TABELAS DE REFERÊNCIAS </a:t>
            </a:r>
          </a:p>
        </p:txBody>
      </p:sp>
      <p:pic>
        <p:nvPicPr>
          <p:cNvPr id="3" name="Imagem 2">
            <a:extLst>
              <a:ext uri="{FF2B5EF4-FFF2-40B4-BE49-F238E27FC236}">
                <a16:creationId xmlns:a16="http://schemas.microsoft.com/office/drawing/2014/main" id="{4E4BDBAF-EBBE-4027-9E86-24D97A4B9566}"/>
              </a:ext>
            </a:extLst>
          </p:cNvPr>
          <p:cNvPicPr>
            <a:picLocks noChangeAspect="1"/>
          </p:cNvPicPr>
          <p:nvPr/>
        </p:nvPicPr>
        <p:blipFill>
          <a:blip r:embed="rId3"/>
          <a:stretch>
            <a:fillRect/>
          </a:stretch>
        </p:blipFill>
        <p:spPr>
          <a:xfrm>
            <a:off x="503548" y="1420916"/>
            <a:ext cx="8028892" cy="3962856"/>
          </a:xfrm>
          <a:prstGeom prst="rect">
            <a:avLst/>
          </a:prstGeom>
          <a:ln w="28575">
            <a:solidFill>
              <a:schemeClr val="tx1"/>
            </a:solidFill>
          </a:ln>
        </p:spPr>
      </p:pic>
      <p:sp>
        <p:nvSpPr>
          <p:cNvPr id="5" name="CaixaDeTexto 4">
            <a:extLst>
              <a:ext uri="{FF2B5EF4-FFF2-40B4-BE49-F238E27FC236}">
                <a16:creationId xmlns:a16="http://schemas.microsoft.com/office/drawing/2014/main" id="{AA84D472-5019-4668-BEF5-4F4596E5F833}"/>
              </a:ext>
            </a:extLst>
          </p:cNvPr>
          <p:cNvSpPr txBox="1"/>
          <p:nvPr/>
        </p:nvSpPr>
        <p:spPr>
          <a:xfrm>
            <a:off x="7452320" y="6581001"/>
            <a:ext cx="2736304" cy="276999"/>
          </a:xfrm>
          <a:prstGeom prst="rect">
            <a:avLst/>
          </a:prstGeom>
          <a:noFill/>
        </p:spPr>
        <p:txBody>
          <a:bodyPr wrap="square" rtlCol="0">
            <a:spAutoFit/>
          </a:bodyPr>
          <a:lstStyle/>
          <a:p>
            <a:r>
              <a:rPr lang="pt-BR" sz="1200" dirty="0"/>
              <a:t>OMS,2004; ABESO,2009</a:t>
            </a:r>
          </a:p>
        </p:txBody>
      </p:sp>
    </p:spTree>
    <p:extLst>
      <p:ext uri="{BB962C8B-B14F-4D97-AF65-F5344CB8AC3E}">
        <p14:creationId xmlns:p14="http://schemas.microsoft.com/office/powerpoint/2010/main" val="3826150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EBC17E7-022C-48CC-8B32-700D441AE10A}"/>
              </a:ext>
            </a:extLst>
          </p:cNvPr>
          <p:cNvSpPr txBox="1"/>
          <p:nvPr/>
        </p:nvSpPr>
        <p:spPr>
          <a:xfrm>
            <a:off x="-21000" y="0"/>
            <a:ext cx="9144000" cy="830997"/>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TABELAS DE REFERÊNCIAS </a:t>
            </a:r>
          </a:p>
        </p:txBody>
      </p:sp>
      <p:grpSp>
        <p:nvGrpSpPr>
          <p:cNvPr id="7" name="Agrupar 6">
            <a:extLst>
              <a:ext uri="{FF2B5EF4-FFF2-40B4-BE49-F238E27FC236}">
                <a16:creationId xmlns:a16="http://schemas.microsoft.com/office/drawing/2014/main" id="{B3E5AF6E-F5F1-4886-B9AD-34EB8C8DE3B8}"/>
              </a:ext>
            </a:extLst>
          </p:cNvPr>
          <p:cNvGrpSpPr/>
          <p:nvPr/>
        </p:nvGrpSpPr>
        <p:grpSpPr>
          <a:xfrm>
            <a:off x="179512" y="1196752"/>
            <a:ext cx="8712968" cy="5112568"/>
            <a:chOff x="1115616" y="1196752"/>
            <a:chExt cx="4152900" cy="2343150"/>
          </a:xfrm>
        </p:grpSpPr>
        <p:pic>
          <p:nvPicPr>
            <p:cNvPr id="2" name="Imagem 1">
              <a:extLst>
                <a:ext uri="{FF2B5EF4-FFF2-40B4-BE49-F238E27FC236}">
                  <a16:creationId xmlns:a16="http://schemas.microsoft.com/office/drawing/2014/main" id="{EFD9C470-DA56-4E01-8181-E6C50DA48310}"/>
                </a:ext>
              </a:extLst>
            </p:cNvPr>
            <p:cNvPicPr>
              <a:picLocks noChangeAspect="1"/>
            </p:cNvPicPr>
            <p:nvPr/>
          </p:nvPicPr>
          <p:blipFill>
            <a:blip r:embed="rId3"/>
            <a:stretch>
              <a:fillRect/>
            </a:stretch>
          </p:blipFill>
          <p:spPr>
            <a:xfrm>
              <a:off x="1115616" y="1196752"/>
              <a:ext cx="4152900" cy="1600200"/>
            </a:xfrm>
            <a:prstGeom prst="rect">
              <a:avLst/>
            </a:prstGeom>
            <a:ln w="19050">
              <a:solidFill>
                <a:schemeClr val="tx1"/>
              </a:solidFill>
            </a:ln>
          </p:spPr>
        </p:pic>
        <p:pic>
          <p:nvPicPr>
            <p:cNvPr id="6" name="Imagem 5">
              <a:extLst>
                <a:ext uri="{FF2B5EF4-FFF2-40B4-BE49-F238E27FC236}">
                  <a16:creationId xmlns:a16="http://schemas.microsoft.com/office/drawing/2014/main" id="{B093B66F-1E3A-41A9-98BD-50F7693F11FE}"/>
                </a:ext>
              </a:extLst>
            </p:cNvPr>
            <p:cNvPicPr>
              <a:picLocks noChangeAspect="1"/>
            </p:cNvPicPr>
            <p:nvPr/>
          </p:nvPicPr>
          <p:blipFill>
            <a:blip r:embed="rId4"/>
            <a:stretch>
              <a:fillRect/>
            </a:stretch>
          </p:blipFill>
          <p:spPr>
            <a:xfrm>
              <a:off x="1115616" y="2796952"/>
              <a:ext cx="4152900" cy="742950"/>
            </a:xfrm>
            <a:prstGeom prst="rect">
              <a:avLst/>
            </a:prstGeom>
            <a:ln w="19050">
              <a:solidFill>
                <a:schemeClr val="tx1"/>
              </a:solidFill>
            </a:ln>
          </p:spPr>
        </p:pic>
      </p:grpSp>
    </p:spTree>
    <p:extLst>
      <p:ext uri="{BB962C8B-B14F-4D97-AF65-F5344CB8AC3E}">
        <p14:creationId xmlns:p14="http://schemas.microsoft.com/office/powerpoint/2010/main" val="3600327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BDE6DE1-FBD7-471D-99C4-8767DA4E9F98}"/>
              </a:ext>
            </a:extLst>
          </p:cNvPr>
          <p:cNvSpPr txBox="1"/>
          <p:nvPr/>
        </p:nvSpPr>
        <p:spPr>
          <a:xfrm>
            <a:off x="-21000" y="0"/>
            <a:ext cx="9144000" cy="830997"/>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TABELAS DE REFERÊNCIAS </a:t>
            </a:r>
          </a:p>
        </p:txBody>
      </p:sp>
      <p:graphicFrame>
        <p:nvGraphicFramePr>
          <p:cNvPr id="7" name="Tabela 6">
            <a:extLst>
              <a:ext uri="{FF2B5EF4-FFF2-40B4-BE49-F238E27FC236}">
                <a16:creationId xmlns:a16="http://schemas.microsoft.com/office/drawing/2014/main" id="{A0FA83F9-A5B2-4131-ACFE-B91042AB4CC7}"/>
              </a:ext>
            </a:extLst>
          </p:cNvPr>
          <p:cNvGraphicFramePr>
            <a:graphicFrameLocks noGrp="1"/>
          </p:cNvGraphicFramePr>
          <p:nvPr>
            <p:extLst>
              <p:ext uri="{D42A27DB-BD31-4B8C-83A1-F6EECF244321}">
                <p14:modId xmlns:p14="http://schemas.microsoft.com/office/powerpoint/2010/main" val="3535957393"/>
              </p:ext>
            </p:extLst>
          </p:nvPr>
        </p:nvGraphicFramePr>
        <p:xfrm>
          <a:off x="395535" y="980728"/>
          <a:ext cx="8352926" cy="5591937"/>
        </p:xfrm>
        <a:graphic>
          <a:graphicData uri="http://schemas.openxmlformats.org/drawingml/2006/table">
            <a:tbl>
              <a:tblPr firstRow="1" firstCol="1" bandRow="1">
                <a:tableStyleId>{9D7B26C5-4107-4FEC-AEDC-1716B250A1EF}</a:tableStyleId>
              </a:tblPr>
              <a:tblGrid>
                <a:gridCol w="1391744">
                  <a:extLst>
                    <a:ext uri="{9D8B030D-6E8A-4147-A177-3AD203B41FA5}">
                      <a16:colId xmlns:a16="http://schemas.microsoft.com/office/drawing/2014/main" val="4137960993"/>
                    </a:ext>
                  </a:extLst>
                </a:gridCol>
                <a:gridCol w="1391744">
                  <a:extLst>
                    <a:ext uri="{9D8B030D-6E8A-4147-A177-3AD203B41FA5}">
                      <a16:colId xmlns:a16="http://schemas.microsoft.com/office/drawing/2014/main" val="3976633089"/>
                    </a:ext>
                  </a:extLst>
                </a:gridCol>
                <a:gridCol w="1391744">
                  <a:extLst>
                    <a:ext uri="{9D8B030D-6E8A-4147-A177-3AD203B41FA5}">
                      <a16:colId xmlns:a16="http://schemas.microsoft.com/office/drawing/2014/main" val="397530370"/>
                    </a:ext>
                  </a:extLst>
                </a:gridCol>
                <a:gridCol w="1391744">
                  <a:extLst>
                    <a:ext uri="{9D8B030D-6E8A-4147-A177-3AD203B41FA5}">
                      <a16:colId xmlns:a16="http://schemas.microsoft.com/office/drawing/2014/main" val="4277547570"/>
                    </a:ext>
                  </a:extLst>
                </a:gridCol>
                <a:gridCol w="1392975">
                  <a:extLst>
                    <a:ext uri="{9D8B030D-6E8A-4147-A177-3AD203B41FA5}">
                      <a16:colId xmlns:a16="http://schemas.microsoft.com/office/drawing/2014/main" val="4264205960"/>
                    </a:ext>
                  </a:extLst>
                </a:gridCol>
                <a:gridCol w="1392975">
                  <a:extLst>
                    <a:ext uri="{9D8B030D-6E8A-4147-A177-3AD203B41FA5}">
                      <a16:colId xmlns:a16="http://schemas.microsoft.com/office/drawing/2014/main" val="1967531622"/>
                    </a:ext>
                  </a:extLst>
                </a:gridCol>
              </a:tblGrid>
              <a:tr h="288032">
                <a:tc gridSpan="6">
                  <a:txBody>
                    <a:bodyPr/>
                    <a:lstStyle/>
                    <a:p>
                      <a:pPr marL="0" marR="0" lvl="0" indent="0" algn="just" defTabSz="685800" rtl="0" eaLnBrk="1" fontAlgn="auto" latinLnBrk="0" hangingPunct="1">
                        <a:lnSpc>
                          <a:spcPct val="115000"/>
                        </a:lnSpc>
                        <a:spcBef>
                          <a:spcPts val="0"/>
                        </a:spcBef>
                        <a:spcAft>
                          <a:spcPts val="0"/>
                        </a:spcAft>
                        <a:buClrTx/>
                        <a:buSzTx/>
                        <a:buFontTx/>
                        <a:buNone/>
                        <a:tabLst/>
                        <a:defRPr/>
                      </a:pPr>
                      <a:r>
                        <a:rPr kumimoji="0" lang="pt-BR" altLang="pt-BR" sz="1800" u="none" strike="noStrike" cap="none" normalizeH="0" baseline="0" dirty="0">
                          <a:ln>
                            <a:noFill/>
                          </a:ln>
                          <a:effectLst/>
                          <a:latin typeface="Arial" panose="020B0604020202020204" pitchFamily="34" charset="0"/>
                          <a:cs typeface="Arial" panose="020B0604020202020204" pitchFamily="34" charset="0"/>
                        </a:rPr>
                        <a:t>Porcentagem de gordura corporal para adultos (ACMS):</a:t>
                      </a:r>
                    </a:p>
                  </a:txBody>
                  <a:tcPr marL="68580" marR="68580" marT="0" marB="0">
                    <a:lnT w="12700" cap="flat" cmpd="sng" algn="ctr">
                      <a:noFill/>
                      <a:prstDash val="solid"/>
                      <a:round/>
                      <a:headEnd type="none" w="med" len="med"/>
                      <a:tailEnd type="none" w="med" len="med"/>
                    </a:lnT>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65350129"/>
                  </a:ext>
                </a:extLst>
              </a:tr>
              <a:tr h="576064">
                <a:tc gridSpan="6">
                  <a:txBody>
                    <a:bodyPr/>
                    <a:lstStyle/>
                    <a:p>
                      <a:pPr algn="ctr">
                        <a:lnSpc>
                          <a:spcPct val="115000"/>
                        </a:lnSpc>
                        <a:spcAft>
                          <a:spcPts val="0"/>
                        </a:spcAft>
                      </a:pPr>
                      <a:r>
                        <a:rPr lang="pt-BR" sz="1800" u="sng" dirty="0">
                          <a:effectLst/>
                          <a:latin typeface="Arial" panose="020B0604020202020204" pitchFamily="34" charset="0"/>
                          <a:cs typeface="Arial" panose="020B0604020202020204" pitchFamily="34" charset="0"/>
                        </a:rPr>
                        <a:t>MASCULINO</a:t>
                      </a:r>
                      <a:endParaRPr lang="pt-BR" sz="1800" dirty="0">
                        <a:effectLst/>
                        <a:latin typeface="Arial" panose="020B0604020202020204" pitchFamily="34" charset="0"/>
                        <a:cs typeface="Arial" panose="020B0604020202020204" pitchFamily="34" charset="0"/>
                      </a:endParaRPr>
                    </a:p>
                    <a:p>
                      <a:pPr algn="ctr">
                        <a:lnSpc>
                          <a:spcPct val="115000"/>
                        </a:lnSpc>
                        <a:spcAft>
                          <a:spcPts val="0"/>
                        </a:spcAft>
                      </a:pPr>
                      <a:r>
                        <a:rPr lang="pt-BR" sz="1800" u="none" strike="noStrike" dirty="0">
                          <a:effectLst/>
                          <a:latin typeface="Arial" panose="020B0604020202020204" pitchFamily="34" charset="0"/>
                          <a:cs typeface="Arial" panose="020B0604020202020204" pitchFamily="34" charset="0"/>
                        </a:rPr>
                        <a:t> </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99805552"/>
                  </a:ext>
                </a:extLst>
              </a:tr>
              <a:tr h="576064">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Idade</a:t>
                      </a:r>
                    </a:p>
                    <a:p>
                      <a:pPr algn="ctr">
                        <a:lnSpc>
                          <a:spcPct val="115000"/>
                        </a:lnSpc>
                        <a:spcAft>
                          <a:spcPts val="0"/>
                        </a:spcAft>
                      </a:pPr>
                      <a:r>
                        <a:rPr lang="pt-BR" sz="1800">
                          <a:effectLst/>
                          <a:latin typeface="Arial" panose="020B0604020202020204" pitchFamily="34" charset="0"/>
                          <a:cs typeface="Arial" panose="020B0604020202020204" pitchFamily="34" charset="0"/>
                        </a:rPr>
                        <a:t>(anos)</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Muito</a:t>
                      </a:r>
                    </a:p>
                    <a:p>
                      <a:pPr algn="ctr">
                        <a:lnSpc>
                          <a:spcPct val="115000"/>
                        </a:lnSpc>
                        <a:spcAft>
                          <a:spcPts val="0"/>
                        </a:spcAft>
                      </a:pPr>
                      <a:r>
                        <a:rPr lang="pt-BR" sz="1800" dirty="0">
                          <a:effectLst/>
                          <a:latin typeface="Arial" panose="020B0604020202020204" pitchFamily="34" charset="0"/>
                          <a:cs typeface="Arial" panose="020B0604020202020204" pitchFamily="34" charset="0"/>
                        </a:rPr>
                        <a:t>baixo</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Baixo</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Média</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Acima</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Alto</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0091556"/>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20-29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&lt;11</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11-13</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14-20</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21-23</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&gt;23</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37816383"/>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30-39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&lt;12</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12-14</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15-21</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22-24</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&gt;24</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9913686"/>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40-49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&lt;14</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14-16</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17-23</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24-26</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&gt;26</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03762612"/>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50-59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&lt;15</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15-17</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18-24</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25-27</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&gt;27</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77242306"/>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60-69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&lt;16</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16-18</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19-25</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26-28</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&gt;28</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09188802"/>
                  </a:ext>
                </a:extLst>
              </a:tr>
              <a:tr h="576064">
                <a:tc gridSpan="6">
                  <a:txBody>
                    <a:bodyPr/>
                    <a:lstStyle/>
                    <a:p>
                      <a:pPr algn="ctr">
                        <a:lnSpc>
                          <a:spcPct val="115000"/>
                        </a:lnSpc>
                        <a:spcAft>
                          <a:spcPts val="0"/>
                        </a:spcAft>
                      </a:pPr>
                      <a:r>
                        <a:rPr lang="pt-BR" sz="1800" u="sng" dirty="0">
                          <a:effectLst/>
                          <a:latin typeface="Arial" panose="020B0604020202020204" pitchFamily="34" charset="0"/>
                          <a:cs typeface="Arial" panose="020B0604020202020204" pitchFamily="34" charset="0"/>
                        </a:rPr>
                        <a:t>FEMININO</a:t>
                      </a:r>
                      <a:endParaRPr lang="pt-BR" sz="1800" dirty="0">
                        <a:effectLst/>
                        <a:latin typeface="Arial" panose="020B0604020202020204" pitchFamily="34" charset="0"/>
                        <a:cs typeface="Arial" panose="020B0604020202020204" pitchFamily="34" charset="0"/>
                      </a:endParaRPr>
                    </a:p>
                    <a:p>
                      <a:pPr algn="ctr">
                        <a:lnSpc>
                          <a:spcPct val="115000"/>
                        </a:lnSpc>
                        <a:spcAft>
                          <a:spcPts val="0"/>
                        </a:spcAft>
                      </a:pPr>
                      <a:r>
                        <a:rPr lang="pt-BR" sz="1800" dirty="0">
                          <a:effectLst/>
                          <a:latin typeface="Arial" panose="020B0604020202020204" pitchFamily="34" charset="0"/>
                          <a:cs typeface="Arial" panose="020B0604020202020204" pitchFamily="34" charset="0"/>
                        </a:rPr>
                        <a:t> </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71107311"/>
                  </a:ext>
                </a:extLst>
              </a:tr>
              <a:tr h="576064">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Idade</a:t>
                      </a:r>
                    </a:p>
                    <a:p>
                      <a:pPr algn="ctr">
                        <a:lnSpc>
                          <a:spcPct val="115000"/>
                        </a:lnSpc>
                        <a:spcAft>
                          <a:spcPts val="0"/>
                        </a:spcAft>
                      </a:pPr>
                      <a:r>
                        <a:rPr lang="pt-BR" sz="1800" dirty="0">
                          <a:effectLst/>
                          <a:latin typeface="Arial" panose="020B0604020202020204" pitchFamily="34" charset="0"/>
                          <a:cs typeface="Arial" panose="020B0604020202020204" pitchFamily="34" charset="0"/>
                        </a:rPr>
                        <a:t>(anos)</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Muito</a:t>
                      </a:r>
                    </a:p>
                    <a:p>
                      <a:pPr algn="ctr">
                        <a:lnSpc>
                          <a:spcPct val="115000"/>
                        </a:lnSpc>
                        <a:spcAft>
                          <a:spcPts val="0"/>
                        </a:spcAft>
                      </a:pPr>
                      <a:r>
                        <a:rPr lang="pt-BR" sz="1800">
                          <a:effectLst/>
                          <a:latin typeface="Arial" panose="020B0604020202020204" pitchFamily="34" charset="0"/>
                          <a:cs typeface="Arial" panose="020B0604020202020204" pitchFamily="34" charset="0"/>
                        </a:rPr>
                        <a:t>baixo</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Baixo</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Média</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Acima</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Alto</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39026511"/>
                  </a:ext>
                </a:extLst>
              </a:tr>
              <a:tr h="288032">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20-29</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&lt;16</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16-19</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20-28</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29-31</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&gt;31</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40861362"/>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30-39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&lt;17</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17-20</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21-29</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30-32</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&gt;32</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21045525"/>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40-49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&lt;18</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18-21</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22-30</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31-33</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&gt;33</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41015653"/>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50-59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&lt;19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19-22</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23-31</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32-34</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&gt;34</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95139408"/>
                  </a:ext>
                </a:extLst>
              </a:tr>
              <a:tr h="288032">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60-69</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&lt;20</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a:effectLst/>
                          <a:latin typeface="Arial" panose="020B0604020202020204" pitchFamily="34" charset="0"/>
                          <a:cs typeface="Arial" panose="020B0604020202020204" pitchFamily="34" charset="0"/>
                        </a:rPr>
                        <a:t>20-23</a:t>
                      </a:r>
                      <a:endParaRPr lang="pt-BR"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24-32</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33-35</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pt-BR" sz="1800" dirty="0">
                          <a:effectLst/>
                          <a:latin typeface="Arial" panose="020B0604020202020204" pitchFamily="34" charset="0"/>
                          <a:cs typeface="Arial" panose="020B0604020202020204" pitchFamily="34" charset="0"/>
                        </a:rPr>
                        <a:t>&gt;35</a:t>
                      </a:r>
                      <a:endParaRPr lang="pt-BR"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36345697"/>
                  </a:ext>
                </a:extLst>
              </a:tr>
            </a:tbl>
          </a:graphicData>
        </a:graphic>
      </p:graphicFrame>
    </p:spTree>
    <p:extLst>
      <p:ext uri="{BB962C8B-B14F-4D97-AF65-F5344CB8AC3E}">
        <p14:creationId xmlns:p14="http://schemas.microsoft.com/office/powerpoint/2010/main" val="2237622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Espaço Reservado para Conteúdo 7">
            <a:extLst>
              <a:ext uri="{FF2B5EF4-FFF2-40B4-BE49-F238E27FC236}">
                <a16:creationId xmlns:a16="http://schemas.microsoft.com/office/drawing/2014/main" id="{8E144797-8BA5-4C21-A90E-F0D52BA54D49}"/>
              </a:ext>
            </a:extLst>
          </p:cNvPr>
          <p:cNvGraphicFramePr>
            <a:graphicFrameLocks noGrp="1"/>
          </p:cNvGraphicFramePr>
          <p:nvPr>
            <p:ph idx="1"/>
            <p:extLst>
              <p:ext uri="{D42A27DB-BD31-4B8C-83A1-F6EECF244321}">
                <p14:modId xmlns:p14="http://schemas.microsoft.com/office/powerpoint/2010/main" val="1359267390"/>
              </p:ext>
            </p:extLst>
          </p:nvPr>
        </p:nvGraphicFramePr>
        <p:xfrm>
          <a:off x="251520" y="1619216"/>
          <a:ext cx="8640960" cy="4042032"/>
        </p:xfrm>
        <a:graphic>
          <a:graphicData uri="http://schemas.openxmlformats.org/drawingml/2006/table">
            <a:tbl>
              <a:tblPr>
                <a:tableStyleId>{5940675A-B579-460E-94D1-54222C63F5DA}</a:tableStyleId>
              </a:tblPr>
              <a:tblGrid>
                <a:gridCol w="2880320">
                  <a:extLst>
                    <a:ext uri="{9D8B030D-6E8A-4147-A177-3AD203B41FA5}">
                      <a16:colId xmlns:a16="http://schemas.microsoft.com/office/drawing/2014/main" val="1766662329"/>
                    </a:ext>
                  </a:extLst>
                </a:gridCol>
                <a:gridCol w="2880320">
                  <a:extLst>
                    <a:ext uri="{9D8B030D-6E8A-4147-A177-3AD203B41FA5}">
                      <a16:colId xmlns:a16="http://schemas.microsoft.com/office/drawing/2014/main" val="2493166100"/>
                    </a:ext>
                  </a:extLst>
                </a:gridCol>
                <a:gridCol w="2880320">
                  <a:extLst>
                    <a:ext uri="{9D8B030D-6E8A-4147-A177-3AD203B41FA5}">
                      <a16:colId xmlns:a16="http://schemas.microsoft.com/office/drawing/2014/main" val="3660445050"/>
                    </a:ext>
                  </a:extLst>
                </a:gridCol>
              </a:tblGrid>
              <a:tr h="508848">
                <a:tc gridSpan="3">
                  <a:txBody>
                    <a:bodyPr/>
                    <a:lstStyle/>
                    <a:p>
                      <a:pPr algn="just"/>
                      <a:r>
                        <a:rPr lang="pt-BR" sz="2200" dirty="0"/>
                        <a:t>%G para menores de 18 anos:</a:t>
                      </a:r>
                      <a:endParaRPr lang="pt-BR" sz="2200" b="1" dirty="0">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pPr algn="ctr"/>
                      <a:endParaRPr lang="pt-BR" dirty="0"/>
                    </a:p>
                  </a:txBody>
                  <a:tcPr marL="9525" marR="9525" marT="9525" marB="9525" anchor="ctr">
                    <a:lnL>
                      <a:noFill/>
                    </a:lnL>
                    <a:lnR>
                      <a:noFill/>
                    </a:lnR>
                    <a:lnT>
                      <a:noFill/>
                    </a:lnT>
                    <a:lnB>
                      <a:noFill/>
                    </a:lnB>
                    <a:solidFill>
                      <a:srgbClr val="D6D6AD"/>
                    </a:solidFill>
                  </a:tcPr>
                </a:tc>
                <a:tc hMerge="1">
                  <a:txBody>
                    <a:bodyPr/>
                    <a:lstStyle/>
                    <a:p>
                      <a:pPr algn="ctr"/>
                      <a:endParaRPr lang="pt-BR" dirty="0"/>
                    </a:p>
                  </a:txBody>
                  <a:tcPr marL="9525" marR="9525" marT="9525" marB="9525" anchor="ctr">
                    <a:lnL>
                      <a:noFill/>
                    </a:lnL>
                    <a:lnR>
                      <a:noFill/>
                    </a:lnR>
                    <a:lnT>
                      <a:noFill/>
                    </a:lnT>
                    <a:lnB>
                      <a:noFill/>
                    </a:lnB>
                    <a:solidFill>
                      <a:srgbClr val="D6D6AD"/>
                    </a:solidFill>
                  </a:tcPr>
                </a:tc>
                <a:extLst>
                  <a:ext uri="{0D108BD9-81ED-4DB2-BD59-A6C34878D82A}">
                    <a16:rowId xmlns:a16="http://schemas.microsoft.com/office/drawing/2014/main" val="3613339724"/>
                  </a:ext>
                </a:extLst>
              </a:tr>
              <a:tr h="508848">
                <a:tc>
                  <a:txBody>
                    <a:bodyPr/>
                    <a:lstStyle/>
                    <a:p>
                      <a:pPr algn="ctr"/>
                      <a:r>
                        <a:rPr lang="pt-BR" sz="2200" b="1" dirty="0"/>
                        <a:t>Classificação</a:t>
                      </a:r>
                      <a:endParaRPr lang="pt-BR" sz="2200" b="1" dirty="0">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2">
                        <a:lumMod val="90000"/>
                      </a:schemeClr>
                    </a:solidFill>
                  </a:tcPr>
                </a:tc>
                <a:tc>
                  <a:txBody>
                    <a:bodyPr/>
                    <a:lstStyle/>
                    <a:p>
                      <a:pPr algn="ctr"/>
                      <a:r>
                        <a:rPr lang="pt-BR" sz="2200" b="1" dirty="0"/>
                        <a:t>FEMININO</a:t>
                      </a:r>
                      <a:endParaRPr lang="pt-BR" sz="2200" b="1" dirty="0">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2">
                        <a:lumMod val="90000"/>
                      </a:schemeClr>
                    </a:solidFill>
                  </a:tcPr>
                </a:tc>
                <a:tc>
                  <a:txBody>
                    <a:bodyPr/>
                    <a:lstStyle/>
                    <a:p>
                      <a:pPr algn="ctr"/>
                      <a:r>
                        <a:rPr lang="pt-BR" sz="2200" b="1" dirty="0"/>
                        <a:t>MASCULINO</a:t>
                      </a:r>
                      <a:endParaRPr lang="pt-BR" sz="2200" b="1" dirty="0">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55767784"/>
                  </a:ext>
                </a:extLst>
              </a:tr>
              <a:tr h="508848">
                <a:tc>
                  <a:txBody>
                    <a:bodyPr/>
                    <a:lstStyle/>
                    <a:p>
                      <a:pPr algn="ctr"/>
                      <a:r>
                        <a:rPr lang="pt-BR" sz="2200" b="1" dirty="0">
                          <a:effectLst/>
                        </a:rPr>
                        <a:t>Muito Baixo</a:t>
                      </a:r>
                      <a:endParaRPr lang="pt-BR" sz="2200" b="1" dirty="0">
                        <a:solidFill>
                          <a:srgbClr val="000000"/>
                        </a:solidFill>
                        <a:effectLst/>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BR" sz="2200" dirty="0">
                          <a:effectLst/>
                        </a:rPr>
                        <a:t>7-11</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BR" sz="2200" dirty="0">
                          <a:effectLst/>
                        </a:rPr>
                        <a:t>8</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45175338"/>
                  </a:ext>
                </a:extLst>
              </a:tr>
              <a:tr h="508848">
                <a:tc>
                  <a:txBody>
                    <a:bodyPr/>
                    <a:lstStyle/>
                    <a:p>
                      <a:pPr algn="ctr"/>
                      <a:r>
                        <a:rPr lang="pt-BR" sz="2200" b="1" dirty="0">
                          <a:effectLst/>
                        </a:rPr>
                        <a:t>Baixo</a:t>
                      </a:r>
                      <a:endParaRPr lang="pt-BR" sz="2200" b="1" dirty="0">
                        <a:solidFill>
                          <a:srgbClr val="000000"/>
                        </a:solidFill>
                        <a:effectLst/>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pt-BR" sz="2200" dirty="0">
                          <a:effectLst/>
                        </a:rPr>
                        <a:t>14</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pt-BR" sz="2200" dirty="0">
                          <a:effectLst/>
                        </a:rPr>
                        <a:t>10</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35551263"/>
                  </a:ext>
                </a:extLst>
              </a:tr>
              <a:tr h="508848">
                <a:tc>
                  <a:txBody>
                    <a:bodyPr/>
                    <a:lstStyle/>
                    <a:p>
                      <a:pPr algn="ctr"/>
                      <a:r>
                        <a:rPr lang="pt-BR" sz="2200" b="1" dirty="0">
                          <a:effectLst/>
                        </a:rPr>
                        <a:t>Ideal</a:t>
                      </a:r>
                      <a:endParaRPr lang="pt-BR" sz="2200" b="1" dirty="0">
                        <a:solidFill>
                          <a:srgbClr val="000000"/>
                        </a:solidFill>
                        <a:effectLst/>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BR" sz="2200" dirty="0">
                          <a:effectLst/>
                        </a:rPr>
                        <a:t>18-25</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BR" sz="2200" dirty="0">
                          <a:effectLst/>
                        </a:rPr>
                        <a:t>13-20</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3109578"/>
                  </a:ext>
                </a:extLst>
              </a:tr>
              <a:tr h="480096">
                <a:tc>
                  <a:txBody>
                    <a:bodyPr/>
                    <a:lstStyle/>
                    <a:p>
                      <a:pPr algn="ctr"/>
                      <a:r>
                        <a:rPr lang="pt-BR" sz="2200" b="1" dirty="0">
                          <a:effectLst/>
                        </a:rPr>
                        <a:t>Moderadamente alto</a:t>
                      </a:r>
                      <a:endParaRPr lang="pt-BR" sz="2200" b="1" dirty="0">
                        <a:solidFill>
                          <a:srgbClr val="000000"/>
                        </a:solidFill>
                        <a:effectLst/>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pt-BR" sz="2200" dirty="0">
                          <a:effectLst/>
                        </a:rPr>
                        <a:t>29</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a:r>
                        <a:rPr lang="pt-BR" sz="2200" dirty="0">
                          <a:effectLst/>
                        </a:rPr>
                        <a:t>20-24</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65941140"/>
                  </a:ext>
                </a:extLst>
              </a:tr>
              <a:tr h="508848">
                <a:tc>
                  <a:txBody>
                    <a:bodyPr/>
                    <a:lstStyle/>
                    <a:p>
                      <a:pPr algn="ctr"/>
                      <a:r>
                        <a:rPr lang="pt-BR" sz="2200" b="1" dirty="0">
                          <a:effectLst/>
                        </a:rPr>
                        <a:t>Alto</a:t>
                      </a:r>
                      <a:endParaRPr lang="pt-BR" sz="2200" b="1" dirty="0">
                        <a:solidFill>
                          <a:srgbClr val="000000"/>
                        </a:solidFill>
                        <a:effectLst/>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BR" sz="2200">
                          <a:effectLst/>
                        </a:rPr>
                        <a:t>32-38</a:t>
                      </a:r>
                      <a:endParaRPr lang="pt-BR" sz="2200" b="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pt-BR" sz="2200" dirty="0">
                          <a:effectLst/>
                        </a:rPr>
                        <a:t>28-31</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67187203"/>
                  </a:ext>
                </a:extLst>
              </a:tr>
              <a:tr h="508848">
                <a:tc>
                  <a:txBody>
                    <a:bodyPr/>
                    <a:lstStyle/>
                    <a:p>
                      <a:pPr algn="ctr"/>
                      <a:r>
                        <a:rPr lang="pt-BR" sz="2200" b="1" dirty="0">
                          <a:effectLst/>
                        </a:rPr>
                        <a:t>Muito Alto</a:t>
                      </a:r>
                      <a:endParaRPr lang="pt-BR" sz="2200" b="1" dirty="0">
                        <a:solidFill>
                          <a:srgbClr val="000000"/>
                        </a:solidFill>
                        <a:effectLst/>
                        <a:latin typeface="Arial" panose="020B0604020202020204" pitchFamily="34" charset="0"/>
                        <a:cs typeface="Arial" panose="020B0604020202020204" pitchFamily="34" charset="0"/>
                      </a:endParaRPr>
                    </a:p>
                  </a:txBody>
                  <a:tcPr marL="9525" marR="9525" marT="9525" marB="9525"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2">
                        <a:lumMod val="90000"/>
                      </a:schemeClr>
                    </a:solidFill>
                  </a:tcPr>
                </a:tc>
                <a:tc>
                  <a:txBody>
                    <a:bodyPr/>
                    <a:lstStyle/>
                    <a:p>
                      <a:pPr algn="ctr"/>
                      <a:r>
                        <a:rPr lang="pt-BR" sz="2200" dirty="0">
                          <a:effectLst/>
                        </a:rPr>
                        <a:t>39-43</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2">
                        <a:lumMod val="90000"/>
                      </a:schemeClr>
                    </a:solidFill>
                  </a:tcPr>
                </a:tc>
                <a:tc>
                  <a:txBody>
                    <a:bodyPr/>
                    <a:lstStyle/>
                    <a:p>
                      <a:pPr algn="ctr"/>
                      <a:r>
                        <a:rPr lang="pt-BR" sz="2200" dirty="0">
                          <a:effectLst/>
                        </a:rPr>
                        <a:t>31-42</a:t>
                      </a:r>
                      <a:endParaRPr lang="pt-BR" sz="2200" b="0" dirty="0">
                        <a:solidFill>
                          <a:srgbClr val="000000"/>
                        </a:solidFill>
                        <a:effectLst/>
                        <a:latin typeface="Arial" panose="020B0604020202020204" pitchFamily="34" charset="0"/>
                        <a:cs typeface="Arial" panose="020B0604020202020204" pitchFamily="34" charset="0"/>
                      </a:endParaRPr>
                    </a:p>
                  </a:txBody>
                  <a:tcPr marL="9525" marR="9525" marT="9525" marB="9525"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2">
                        <a:lumMod val="90000"/>
                      </a:schemeClr>
                    </a:solidFill>
                  </a:tcPr>
                </a:tc>
                <a:extLst>
                  <a:ext uri="{0D108BD9-81ED-4DB2-BD59-A6C34878D82A}">
                    <a16:rowId xmlns:a16="http://schemas.microsoft.com/office/drawing/2014/main" val="745888348"/>
                  </a:ext>
                </a:extLst>
              </a:tr>
            </a:tbl>
          </a:graphicData>
        </a:graphic>
      </p:graphicFrame>
      <p:sp>
        <p:nvSpPr>
          <p:cNvPr id="6" name="CaixaDeTexto 5">
            <a:extLst>
              <a:ext uri="{FF2B5EF4-FFF2-40B4-BE49-F238E27FC236}">
                <a16:creationId xmlns:a16="http://schemas.microsoft.com/office/drawing/2014/main" id="{03C1579D-75A3-4607-A749-A539D11CDEE7}"/>
              </a:ext>
            </a:extLst>
          </p:cNvPr>
          <p:cNvSpPr txBox="1"/>
          <p:nvPr/>
        </p:nvSpPr>
        <p:spPr>
          <a:xfrm>
            <a:off x="-21000" y="0"/>
            <a:ext cx="9144000" cy="830997"/>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TABELAS DE REFERÊNCIAS </a:t>
            </a:r>
          </a:p>
        </p:txBody>
      </p:sp>
      <p:sp>
        <p:nvSpPr>
          <p:cNvPr id="7" name="Rectangle 1">
            <a:extLst>
              <a:ext uri="{FF2B5EF4-FFF2-40B4-BE49-F238E27FC236}">
                <a16:creationId xmlns:a16="http://schemas.microsoft.com/office/drawing/2014/main" id="{E2CEF503-193E-498E-AF3B-4340E60D8752}"/>
              </a:ext>
            </a:extLst>
          </p:cNvPr>
          <p:cNvSpPr>
            <a:spLocks noChangeArrowheads="1"/>
          </p:cNvSpPr>
          <p:nvPr/>
        </p:nvSpPr>
        <p:spPr bwMode="auto">
          <a:xfrm>
            <a:off x="8100392" y="6597352"/>
            <a:ext cx="10855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pt-BR" altLang="pt-BR" sz="1100" dirty="0" err="1">
                <a:latin typeface="Arial" panose="020B0604020202020204" pitchFamily="34" charset="0"/>
                <a:ea typeface="Calibri" panose="020F0502020204030204" pitchFamily="34" charset="0"/>
                <a:cs typeface="Arial" panose="020B0604020202020204" pitchFamily="34" charset="0"/>
              </a:rPr>
              <a:t>Lohman</a:t>
            </a:r>
            <a:r>
              <a:rPr kumimoji="0" lang="pt-BR" altLang="pt-BR"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1987</a:t>
            </a:r>
            <a:endParaRPr kumimoji="0" lang="pt-BR" altLang="pt-B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19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1F5F1-1AAE-4CC2-82D2-0B913D6623E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D8BE4BE-D237-43A7-AFB5-A4DF40DA601B}"/>
              </a:ext>
            </a:extLst>
          </p:cNvPr>
          <p:cNvSpPr>
            <a:spLocks noGrp="1"/>
          </p:cNvSpPr>
          <p:nvPr>
            <p:ph idx="1"/>
          </p:nvPr>
        </p:nvSpPr>
        <p:spPr/>
        <p:txBody>
          <a:bodyPr/>
          <a:lstStyle/>
          <a:p>
            <a:endParaRPr lang="pt-BR" dirty="0"/>
          </a:p>
        </p:txBody>
      </p:sp>
      <p:grpSp>
        <p:nvGrpSpPr>
          <p:cNvPr id="4" name="Agrupar 3">
            <a:extLst>
              <a:ext uri="{FF2B5EF4-FFF2-40B4-BE49-F238E27FC236}">
                <a16:creationId xmlns:a16="http://schemas.microsoft.com/office/drawing/2014/main" id="{56A08336-40B2-4A15-963D-8E28D79BFB19}"/>
              </a:ext>
            </a:extLst>
          </p:cNvPr>
          <p:cNvGrpSpPr/>
          <p:nvPr/>
        </p:nvGrpSpPr>
        <p:grpSpPr>
          <a:xfrm>
            <a:off x="377534" y="3245885"/>
            <a:ext cx="8388932" cy="1517168"/>
            <a:chOff x="0" y="1698035"/>
            <a:chExt cx="8388932" cy="730080"/>
          </a:xfrm>
          <a:solidFill>
            <a:schemeClr val="accent1"/>
          </a:solidFill>
        </p:grpSpPr>
        <p:sp>
          <p:nvSpPr>
            <p:cNvPr id="5" name="Retângulo: Cantos Arredondados 4">
              <a:extLst>
                <a:ext uri="{FF2B5EF4-FFF2-40B4-BE49-F238E27FC236}">
                  <a16:creationId xmlns:a16="http://schemas.microsoft.com/office/drawing/2014/main" id="{0201E70F-854B-403E-BE37-79E1702E25F4}"/>
                </a:ext>
              </a:extLst>
            </p:cNvPr>
            <p:cNvSpPr/>
            <p:nvPr/>
          </p:nvSpPr>
          <p:spPr>
            <a:xfrm>
              <a:off x="0" y="1698035"/>
              <a:ext cx="8388932" cy="730080"/>
            </a:xfrm>
            <a:prstGeom prst="roundRect">
              <a:avLst/>
            </a:prstGeom>
            <a:grpFill/>
            <a:ln>
              <a:solidFill>
                <a:schemeClr val="accent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etângulo: Cantos Arredondados 4">
              <a:extLst>
                <a:ext uri="{FF2B5EF4-FFF2-40B4-BE49-F238E27FC236}">
                  <a16:creationId xmlns:a16="http://schemas.microsoft.com/office/drawing/2014/main" id="{128F44EE-E44C-4E4D-B275-CECA0096868E}"/>
                </a:ext>
              </a:extLst>
            </p:cNvPr>
            <p:cNvSpPr txBox="1"/>
            <p:nvPr/>
          </p:nvSpPr>
          <p:spPr>
            <a:xfrm>
              <a:off x="35640" y="1733675"/>
              <a:ext cx="8317652" cy="658800"/>
            </a:xfrm>
            <a:prstGeom prst="rect">
              <a:avLst/>
            </a:prstGeom>
            <a:grp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r" defTabSz="1244600" rtl="0">
                <a:lnSpc>
                  <a:spcPct val="90000"/>
                </a:lnSpc>
                <a:spcBef>
                  <a:spcPct val="0"/>
                </a:spcBef>
                <a:spcAft>
                  <a:spcPct val="35000"/>
                </a:spcAft>
                <a:buNone/>
              </a:pPr>
              <a:r>
                <a:rPr lang="pt-BR" sz="4400" kern="1200" dirty="0">
                  <a:solidFill>
                    <a:schemeClr val="tx1"/>
                  </a:solidFill>
                  <a:latin typeface="Arial" panose="020B0604020202020204" pitchFamily="34" charset="0"/>
                  <a:cs typeface="Arial" panose="020B0604020202020204" pitchFamily="34" charset="0"/>
                </a:rPr>
                <a:t>2. </a:t>
              </a:r>
              <a:r>
                <a:rPr lang="pt-BR" sz="4400" dirty="0">
                  <a:solidFill>
                    <a:schemeClr val="tx1"/>
                  </a:solidFill>
                  <a:latin typeface="Arial" panose="020B0604020202020204" pitchFamily="34" charset="0"/>
                  <a:cs typeface="Arial" panose="020B0604020202020204" pitchFamily="34" charset="0"/>
                </a:rPr>
                <a:t>GASTO ENERGÉTICO</a:t>
              </a:r>
              <a:r>
                <a:rPr lang="pt-BR" sz="4400" kern="1200" dirty="0">
                  <a:solidFill>
                    <a:schemeClr val="tx1"/>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4191870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475656" y="251937"/>
            <a:ext cx="6408712"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GASTO ENERGÉTICO DIÁRIO</a:t>
            </a:r>
          </a:p>
        </p:txBody>
      </p:sp>
      <p:graphicFrame>
        <p:nvGraphicFramePr>
          <p:cNvPr id="2" name="Gráfico 2"/>
          <p:cNvGraphicFramePr>
            <a:graphicFrameLocks/>
          </p:cNvGraphicFramePr>
          <p:nvPr>
            <p:extLst/>
          </p:nvPr>
        </p:nvGraphicFramePr>
        <p:xfrm>
          <a:off x="-417760" y="764704"/>
          <a:ext cx="9670280" cy="60932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043608" y="188640"/>
            <a:ext cx="7128792"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EFEITO TÉRMICO DOS ALIMENTOS</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Diagrama 1"/>
          <p:cNvGraphicFramePr/>
          <p:nvPr>
            <p:extLst/>
          </p:nvPr>
        </p:nvGraphicFramePr>
        <p:xfrm>
          <a:off x="1331640" y="1052736"/>
          <a:ext cx="6120680" cy="3312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p:cNvSpPr txBox="1"/>
          <p:nvPr/>
        </p:nvSpPr>
        <p:spPr>
          <a:xfrm>
            <a:off x="155575" y="4933617"/>
            <a:ext cx="8808913"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aumento do GE ocasionado pelo ETA tem sua intensidade e duração dependentes da quantidade e da natureza dos nutrientes consumidos</a:t>
            </a:r>
          </a:p>
        </p:txBody>
      </p:sp>
      <p:sp>
        <p:nvSpPr>
          <p:cNvPr id="6" name="CaixaDeTexto 5"/>
          <p:cNvSpPr txBox="1"/>
          <p:nvPr/>
        </p:nvSpPr>
        <p:spPr>
          <a:xfrm>
            <a:off x="7596336" y="6513622"/>
            <a:ext cx="23042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pt-BR"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Flatt</a:t>
            </a:r>
            <a:r>
              <a:rPr kumimoji="0" lang="pt-B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1992)</a:t>
            </a:r>
          </a:p>
        </p:txBody>
      </p:sp>
    </p:spTree>
    <p:extLst>
      <p:ext uri="{BB962C8B-B14F-4D97-AF65-F5344CB8AC3E}">
        <p14:creationId xmlns:p14="http://schemas.microsoft.com/office/powerpoint/2010/main" val="2743754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A5F32-022F-4465-9636-482255732321}"/>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BCD40C8D-F7A0-4E66-846B-AC0C677A583A}"/>
              </a:ext>
            </a:extLst>
          </p:cNvPr>
          <p:cNvSpPr>
            <a:spLocks noGrp="1"/>
          </p:cNvSpPr>
          <p:nvPr>
            <p:ph idx="1"/>
          </p:nvPr>
        </p:nvSpPr>
        <p:spPr/>
        <p:txBody>
          <a:bodyPr/>
          <a:lstStyle/>
          <a:p>
            <a:endParaRPr lang="pt-BR"/>
          </a:p>
        </p:txBody>
      </p:sp>
      <p:grpSp>
        <p:nvGrpSpPr>
          <p:cNvPr id="4" name="Agrupar 3">
            <a:extLst>
              <a:ext uri="{FF2B5EF4-FFF2-40B4-BE49-F238E27FC236}">
                <a16:creationId xmlns:a16="http://schemas.microsoft.com/office/drawing/2014/main" id="{3050CFE5-AE3D-43A5-8839-99931B52ADB8}"/>
              </a:ext>
            </a:extLst>
          </p:cNvPr>
          <p:cNvGrpSpPr/>
          <p:nvPr/>
        </p:nvGrpSpPr>
        <p:grpSpPr>
          <a:xfrm>
            <a:off x="377534" y="3063960"/>
            <a:ext cx="8388932" cy="1517168"/>
            <a:chOff x="0" y="1698035"/>
            <a:chExt cx="8388932" cy="730080"/>
          </a:xfrm>
        </p:grpSpPr>
        <p:sp>
          <p:nvSpPr>
            <p:cNvPr id="5" name="Retângulo: Cantos Arredondados 4">
              <a:extLst>
                <a:ext uri="{FF2B5EF4-FFF2-40B4-BE49-F238E27FC236}">
                  <a16:creationId xmlns:a16="http://schemas.microsoft.com/office/drawing/2014/main" id="{2F475E27-A63B-452B-8CDE-FBFD401FBE9B}"/>
                </a:ext>
              </a:extLst>
            </p:cNvPr>
            <p:cNvSpPr/>
            <p:nvPr/>
          </p:nvSpPr>
          <p:spPr>
            <a:xfrm>
              <a:off x="0" y="1698035"/>
              <a:ext cx="8388932" cy="73008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etângulo: Cantos Arredondados 4">
              <a:extLst>
                <a:ext uri="{FF2B5EF4-FFF2-40B4-BE49-F238E27FC236}">
                  <a16:creationId xmlns:a16="http://schemas.microsoft.com/office/drawing/2014/main" id="{16DE97A1-A959-4EDA-B9AB-186A0184AA5B}"/>
                </a:ext>
              </a:extLst>
            </p:cNvPr>
            <p:cNvSpPr txBox="1"/>
            <p:nvPr/>
          </p:nvSpPr>
          <p:spPr>
            <a:xfrm>
              <a:off x="35640" y="1733675"/>
              <a:ext cx="8317652" cy="658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r" defTabSz="1244600" rtl="0">
                <a:lnSpc>
                  <a:spcPct val="90000"/>
                </a:lnSpc>
                <a:spcBef>
                  <a:spcPct val="0"/>
                </a:spcBef>
                <a:spcAft>
                  <a:spcPct val="35000"/>
                </a:spcAft>
                <a:buNone/>
              </a:pPr>
              <a:r>
                <a:rPr lang="pt-BR" sz="4400" dirty="0">
                  <a:solidFill>
                    <a:schemeClr val="tx1"/>
                  </a:solidFill>
                  <a:latin typeface="Arial" panose="020B0604020202020204" pitchFamily="34" charset="0"/>
                  <a:cs typeface="Arial" panose="020B0604020202020204" pitchFamily="34" charset="0"/>
                </a:rPr>
                <a:t>1</a:t>
              </a:r>
              <a:r>
                <a:rPr lang="pt-BR" sz="4400" kern="1200" dirty="0">
                  <a:solidFill>
                    <a:schemeClr val="tx1"/>
                  </a:solidFill>
                  <a:latin typeface="Arial" panose="020B0604020202020204" pitchFamily="34" charset="0"/>
                  <a:cs typeface="Arial" panose="020B0604020202020204" pitchFamily="34" charset="0"/>
                </a:rPr>
                <a:t>. MÉTODOS </a:t>
              </a:r>
            </a:p>
          </p:txBody>
        </p:sp>
      </p:grpSp>
    </p:spTree>
    <p:extLst>
      <p:ext uri="{BB962C8B-B14F-4D97-AF65-F5344CB8AC3E}">
        <p14:creationId xmlns:p14="http://schemas.microsoft.com/office/powerpoint/2010/main" val="2999037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835696" y="188640"/>
            <a:ext cx="5256584"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ATIVIDADE FÍSICA</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CaixaDeTexto 1"/>
          <p:cNvSpPr txBox="1"/>
          <p:nvPr/>
        </p:nvSpPr>
        <p:spPr>
          <a:xfrm>
            <a:off x="1043608" y="940658"/>
            <a:ext cx="7856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Componente  adaptável mais importante do GED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(WHO, 1985)</a:t>
            </a:r>
          </a:p>
        </p:txBody>
      </p:sp>
      <p:sp>
        <p:nvSpPr>
          <p:cNvPr id="5" name="Seta entalhada para a direita 4"/>
          <p:cNvSpPr/>
          <p:nvPr/>
        </p:nvSpPr>
        <p:spPr>
          <a:xfrm>
            <a:off x="323528" y="1052736"/>
            <a:ext cx="591617" cy="2160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Seta entalhada para a direita 7"/>
          <p:cNvSpPr/>
          <p:nvPr/>
        </p:nvSpPr>
        <p:spPr>
          <a:xfrm>
            <a:off x="307975" y="1628800"/>
            <a:ext cx="591617" cy="2160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aixaDeTexto 5"/>
          <p:cNvSpPr txBox="1"/>
          <p:nvPr/>
        </p:nvSpPr>
        <p:spPr>
          <a:xfrm>
            <a:off x="971601" y="1412776"/>
            <a:ext cx="7928048" cy="14203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 semanal extra em torno de 1.500-2.000 kcal ou mais, dispendido em exercício físico, esta relacionado com a prevenção de várias doenças  </a:t>
            </a: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(Sesso, 2000)</a:t>
            </a:r>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2905108"/>
            <a:ext cx="7920880" cy="3952891"/>
          </a:xfrm>
          <a:prstGeom prst="rect">
            <a:avLst/>
          </a:prstGeom>
        </p:spPr>
      </p:pic>
    </p:spTree>
    <p:extLst>
      <p:ext uri="{BB962C8B-B14F-4D97-AF65-F5344CB8AC3E}">
        <p14:creationId xmlns:p14="http://schemas.microsoft.com/office/powerpoint/2010/main" val="1509218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043608" y="395953"/>
            <a:ext cx="6984776"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TAXA METABÓLICA DE REPOUSO</a:t>
            </a:r>
          </a:p>
        </p:txBody>
      </p:sp>
      <p:sp>
        <p:nvSpPr>
          <p:cNvPr id="11" name="CaixaDeTexto 3"/>
          <p:cNvSpPr txBox="1">
            <a:spLocks noChangeArrowheads="1"/>
          </p:cNvSpPr>
          <p:nvPr/>
        </p:nvSpPr>
        <p:spPr bwMode="auto">
          <a:xfrm>
            <a:off x="323528" y="1484784"/>
            <a:ext cx="842493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400">
                <a:solidFill>
                  <a:schemeClr val="tx1"/>
                </a:solidFill>
                <a:latin typeface="Arial" panose="020B0604020202020204" pitchFamily="34" charset="0"/>
                <a:cs typeface="Arial" panose="020B0604020202020204" pitchFamily="34" charset="0"/>
              </a:defRPr>
            </a:lvl1pPr>
            <a:lvl2pPr marL="742950" indent="-285750" eaLnBrk="0" hangingPunct="0">
              <a:defRPr sz="3400">
                <a:solidFill>
                  <a:schemeClr val="tx1"/>
                </a:solidFill>
                <a:latin typeface="Arial" panose="020B0604020202020204" pitchFamily="34" charset="0"/>
                <a:cs typeface="Arial" panose="020B0604020202020204" pitchFamily="34" charset="0"/>
              </a:defRPr>
            </a:lvl2pPr>
            <a:lvl3pPr marL="1143000" indent="-228600" eaLnBrk="0" hangingPunct="0">
              <a:defRPr sz="3400">
                <a:solidFill>
                  <a:schemeClr val="tx1"/>
                </a:solidFill>
                <a:latin typeface="Arial" panose="020B0604020202020204" pitchFamily="34" charset="0"/>
                <a:cs typeface="Arial" panose="020B0604020202020204" pitchFamily="34" charset="0"/>
              </a:defRPr>
            </a:lvl3pPr>
            <a:lvl4pPr marL="1600200" indent="-228600" eaLnBrk="0" hangingPunct="0">
              <a:defRPr sz="3400">
                <a:solidFill>
                  <a:schemeClr val="tx1"/>
                </a:solidFill>
                <a:latin typeface="Arial" panose="020B0604020202020204" pitchFamily="34" charset="0"/>
                <a:cs typeface="Arial" panose="020B0604020202020204" pitchFamily="34" charset="0"/>
              </a:defRPr>
            </a:lvl4pPr>
            <a:lvl5pPr marL="2057400" indent="-228600" eaLnBrk="0" hangingPunct="0">
              <a:defRPr sz="3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Quantidade de energia necessária para o corpo humano manter seus processos fisiológicos normais durante o repouso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aixaDeTexto 5"/>
          <p:cNvSpPr txBox="1">
            <a:spLocks noChangeArrowheads="1"/>
          </p:cNvSpPr>
          <p:nvPr/>
        </p:nvSpPr>
        <p:spPr bwMode="auto">
          <a:xfrm>
            <a:off x="7560493" y="6453336"/>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anose="020B0604020202020204" pitchFamily="34" charset="0"/>
                <a:cs typeface="Arial" panose="020B0604020202020204" pitchFamily="34" charset="0"/>
              </a:defRPr>
            </a:lvl1pPr>
            <a:lvl2pPr marL="742950" indent="-285750" eaLnBrk="0" hangingPunct="0">
              <a:defRPr sz="3400">
                <a:solidFill>
                  <a:schemeClr val="tx1"/>
                </a:solidFill>
                <a:latin typeface="Arial" panose="020B0604020202020204" pitchFamily="34" charset="0"/>
                <a:cs typeface="Arial" panose="020B0604020202020204" pitchFamily="34" charset="0"/>
              </a:defRPr>
            </a:lvl2pPr>
            <a:lvl3pPr marL="1143000" indent="-228600" eaLnBrk="0" hangingPunct="0">
              <a:defRPr sz="3400">
                <a:solidFill>
                  <a:schemeClr val="tx1"/>
                </a:solidFill>
                <a:latin typeface="Arial" panose="020B0604020202020204" pitchFamily="34" charset="0"/>
                <a:cs typeface="Arial" panose="020B0604020202020204" pitchFamily="34" charset="0"/>
              </a:defRPr>
            </a:lvl3pPr>
            <a:lvl4pPr marL="1600200" indent="-228600" eaLnBrk="0" hangingPunct="0">
              <a:defRPr sz="3400">
                <a:solidFill>
                  <a:schemeClr val="tx1"/>
                </a:solidFill>
                <a:latin typeface="Arial" panose="020B0604020202020204" pitchFamily="34" charset="0"/>
                <a:cs typeface="Arial" panose="020B0604020202020204" pitchFamily="34" charset="0"/>
              </a:defRPr>
            </a:lvl4pPr>
            <a:lvl5pPr marL="2057400" indent="-228600" eaLnBrk="0" hangingPunct="0">
              <a:defRPr sz="3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(FONSECA, 2008)</a:t>
            </a:r>
          </a:p>
        </p:txBody>
      </p:sp>
      <p:pic>
        <p:nvPicPr>
          <p:cNvPr id="13" name="Picture 8" descr="http://t1.gstatic.com/images?q=tbn:ANd9GcQSuYhpzCHN7M5xHGJvR_6MN2FQOpDBfUEOwG8pClmo9V_j8H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4013126"/>
            <a:ext cx="3888432" cy="20081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361424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835696" y="188640"/>
            <a:ext cx="5256584"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HISTÓRICO</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Espaço Reservado para Conteúdo 2"/>
          <p:cNvSpPr>
            <a:spLocks noGrp="1"/>
          </p:cNvSpPr>
          <p:nvPr>
            <p:ph idx="1"/>
          </p:nvPr>
        </p:nvSpPr>
        <p:spPr>
          <a:xfrm>
            <a:off x="155575" y="1268760"/>
            <a:ext cx="8778875" cy="4979640"/>
          </a:xfrm>
        </p:spPr>
        <p:txBody>
          <a:bodyPr>
            <a:normAutofit fontScale="92500" lnSpcReduction="10000"/>
          </a:bodyPr>
          <a:lstStyle/>
          <a:p>
            <a:pPr algn="just">
              <a:lnSpc>
                <a:spcPct val="150000"/>
              </a:lnSpc>
              <a:buFont typeface="Wingdings" panose="05000000000000000000" pitchFamily="2" charset="2"/>
              <a:buChar char="Ø"/>
            </a:pPr>
            <a:r>
              <a:rPr lang="pt-BR" sz="2800" dirty="0">
                <a:latin typeface="Arial" panose="020B0604020202020204" pitchFamily="34" charset="0"/>
                <a:cs typeface="Arial" panose="020B0604020202020204" pitchFamily="34" charset="0"/>
              </a:rPr>
              <a:t>Séc. 18 Lavoisier concebe primeira lei da termodinâmica: a energia não pode ser criada e nem destruída, somente transformada de uma forma para outra.</a:t>
            </a:r>
          </a:p>
          <a:p>
            <a:pPr algn="just">
              <a:lnSpc>
                <a:spcPct val="150000"/>
              </a:lnSpc>
            </a:pPr>
            <a:endParaRPr lang="pt-BR" sz="2800" dirty="0">
              <a:latin typeface="Arial" panose="020B0604020202020204" pitchFamily="34" charset="0"/>
              <a:cs typeface="Arial" panose="020B0604020202020204" pitchFamily="34" charset="0"/>
            </a:endParaRPr>
          </a:p>
          <a:p>
            <a:pPr marL="0" indent="0" algn="just">
              <a:lnSpc>
                <a:spcPct val="150000"/>
              </a:lnSpc>
              <a:buNone/>
            </a:pPr>
            <a:endParaRPr lang="pt-BR" sz="28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Ø"/>
            </a:pPr>
            <a:r>
              <a:rPr lang="pt-BR" sz="2800" dirty="0">
                <a:latin typeface="Arial" panose="020B0604020202020204" pitchFamily="34" charset="0"/>
                <a:cs typeface="Arial" panose="020B0604020202020204" pitchFamily="34" charset="0"/>
              </a:rPr>
              <a:t>1782 Laplace desenvolveu o calorímetro do poço de neve, introduzindo a termo “caloria”.</a:t>
            </a:r>
          </a:p>
        </p:txBody>
      </p:sp>
      <p:sp>
        <p:nvSpPr>
          <p:cNvPr id="11" name="CaixaDeTexto 5"/>
          <p:cNvSpPr txBox="1">
            <a:spLocks noChangeArrowheads="1"/>
          </p:cNvSpPr>
          <p:nvPr/>
        </p:nvSpPr>
        <p:spPr bwMode="auto">
          <a:xfrm>
            <a:off x="7560493" y="6453336"/>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anose="020B0604020202020204" pitchFamily="34" charset="0"/>
                <a:cs typeface="Arial" panose="020B0604020202020204" pitchFamily="34" charset="0"/>
              </a:defRPr>
            </a:lvl1pPr>
            <a:lvl2pPr marL="742950" indent="-285750" eaLnBrk="0" hangingPunct="0">
              <a:defRPr sz="3400">
                <a:solidFill>
                  <a:schemeClr val="tx1"/>
                </a:solidFill>
                <a:latin typeface="Arial" panose="020B0604020202020204" pitchFamily="34" charset="0"/>
                <a:cs typeface="Arial" panose="020B0604020202020204" pitchFamily="34" charset="0"/>
              </a:defRPr>
            </a:lvl2pPr>
            <a:lvl3pPr marL="1143000" indent="-228600" eaLnBrk="0" hangingPunct="0">
              <a:defRPr sz="3400">
                <a:solidFill>
                  <a:schemeClr val="tx1"/>
                </a:solidFill>
                <a:latin typeface="Arial" panose="020B0604020202020204" pitchFamily="34" charset="0"/>
                <a:cs typeface="Arial" panose="020B0604020202020204" pitchFamily="34" charset="0"/>
              </a:defRPr>
            </a:lvl3pPr>
            <a:lvl4pPr marL="1600200" indent="-228600" eaLnBrk="0" hangingPunct="0">
              <a:defRPr sz="3400">
                <a:solidFill>
                  <a:schemeClr val="tx1"/>
                </a:solidFill>
                <a:latin typeface="Arial" panose="020B0604020202020204" pitchFamily="34" charset="0"/>
                <a:cs typeface="Arial" panose="020B0604020202020204" pitchFamily="34" charset="0"/>
              </a:defRPr>
            </a:lvl4pPr>
            <a:lvl5pPr marL="2057400" indent="-228600" eaLnBrk="0" hangingPunct="0">
              <a:defRPr sz="3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(FONSECA, 2008)</a:t>
            </a:r>
          </a:p>
        </p:txBody>
      </p:sp>
    </p:spTree>
    <p:extLst>
      <p:ext uri="{BB962C8B-B14F-4D97-AF65-F5344CB8AC3E}">
        <p14:creationId xmlns:p14="http://schemas.microsoft.com/office/powerpoint/2010/main" val="2043370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835696" y="188640"/>
            <a:ext cx="5256584"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HISTÓRICO</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CaixaDeTexto 5"/>
          <p:cNvSpPr txBox="1">
            <a:spLocks noChangeArrowheads="1"/>
          </p:cNvSpPr>
          <p:nvPr/>
        </p:nvSpPr>
        <p:spPr bwMode="auto">
          <a:xfrm>
            <a:off x="7560493" y="6453336"/>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anose="020B0604020202020204" pitchFamily="34" charset="0"/>
                <a:cs typeface="Arial" panose="020B0604020202020204" pitchFamily="34" charset="0"/>
              </a:defRPr>
            </a:lvl1pPr>
            <a:lvl2pPr marL="742950" indent="-285750" eaLnBrk="0" hangingPunct="0">
              <a:defRPr sz="3400">
                <a:solidFill>
                  <a:schemeClr val="tx1"/>
                </a:solidFill>
                <a:latin typeface="Arial" panose="020B0604020202020204" pitchFamily="34" charset="0"/>
                <a:cs typeface="Arial" panose="020B0604020202020204" pitchFamily="34" charset="0"/>
              </a:defRPr>
            </a:lvl2pPr>
            <a:lvl3pPr marL="1143000" indent="-228600" eaLnBrk="0" hangingPunct="0">
              <a:defRPr sz="3400">
                <a:solidFill>
                  <a:schemeClr val="tx1"/>
                </a:solidFill>
                <a:latin typeface="Arial" panose="020B0604020202020204" pitchFamily="34" charset="0"/>
                <a:cs typeface="Arial" panose="020B0604020202020204" pitchFamily="34" charset="0"/>
              </a:defRPr>
            </a:lvl3pPr>
            <a:lvl4pPr marL="1600200" indent="-228600" eaLnBrk="0" hangingPunct="0">
              <a:defRPr sz="3400">
                <a:solidFill>
                  <a:schemeClr val="tx1"/>
                </a:solidFill>
                <a:latin typeface="Arial" panose="020B0604020202020204" pitchFamily="34" charset="0"/>
                <a:cs typeface="Arial" panose="020B0604020202020204" pitchFamily="34" charset="0"/>
              </a:defRPr>
            </a:lvl4pPr>
            <a:lvl5pPr marL="2057400" indent="-228600" eaLnBrk="0" hangingPunct="0">
              <a:defRPr sz="3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(FONSECA, 2008)</a:t>
            </a:r>
          </a:p>
        </p:txBody>
      </p:sp>
      <p:sp>
        <p:nvSpPr>
          <p:cNvPr id="8" name="Espaço Reservado para Conteúdo 2"/>
          <p:cNvSpPr>
            <a:spLocks noGrp="1"/>
          </p:cNvSpPr>
          <p:nvPr>
            <p:ph idx="1"/>
          </p:nvPr>
        </p:nvSpPr>
        <p:spPr>
          <a:xfrm>
            <a:off x="155575" y="1124744"/>
            <a:ext cx="8778875" cy="5123656"/>
          </a:xfrm>
        </p:spPr>
        <p:txBody>
          <a:bodyPr>
            <a:normAutofit/>
          </a:bodyPr>
          <a:lstStyle/>
          <a:p>
            <a:pPr algn="just">
              <a:lnSpc>
                <a:spcPct val="150000"/>
              </a:lnSpc>
              <a:buFont typeface="Wingdings" panose="05000000000000000000" pitchFamily="2" charset="2"/>
              <a:buChar char="Ø"/>
            </a:pPr>
            <a:r>
              <a:rPr lang="pt-BR" sz="2600" dirty="0">
                <a:latin typeface="Arial" panose="020B0604020202020204" pitchFamily="34" charset="0"/>
                <a:cs typeface="Arial" panose="020B0604020202020204" pitchFamily="34" charset="0"/>
              </a:rPr>
              <a:t>1789 Laplace associado a Armand estudou o consumo de oxigênio pelo corpo humano, em diferentes situações, realizando assim as primeiras medidas da TMR</a:t>
            </a:r>
          </a:p>
          <a:p>
            <a:pPr algn="just">
              <a:lnSpc>
                <a:spcPct val="150000"/>
              </a:lnSpc>
              <a:buFont typeface="Wingdings" panose="05000000000000000000" pitchFamily="2" charset="2"/>
              <a:buChar char="Ø"/>
            </a:pPr>
            <a:endParaRPr lang="pt-BR" sz="26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Ø"/>
            </a:pPr>
            <a:r>
              <a:rPr lang="pt-BR" sz="2600" dirty="0">
                <a:latin typeface="Arial" panose="020B0604020202020204" pitchFamily="34" charset="0"/>
                <a:cs typeface="Arial" panose="020B0604020202020204" pitchFamily="34" charset="0"/>
              </a:rPr>
              <a:t>A partir do século 20 foram desenvolvidas equações para estimar a TMR</a:t>
            </a:r>
          </a:p>
        </p:txBody>
      </p:sp>
    </p:spTree>
    <p:extLst>
      <p:ext uri="{BB962C8B-B14F-4D97-AF65-F5344CB8AC3E}">
        <p14:creationId xmlns:p14="http://schemas.microsoft.com/office/powerpoint/2010/main" val="1225400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835696" y="188640"/>
            <a:ext cx="5400600"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EQUAÇÕES PREDITIVAS</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ela 4"/>
          <p:cNvGraphicFramePr>
            <a:graphicFrameLocks noGrp="1"/>
          </p:cNvGraphicFramePr>
          <p:nvPr>
            <p:extLst/>
          </p:nvPr>
        </p:nvGraphicFramePr>
        <p:xfrm>
          <a:off x="611560" y="1268760"/>
          <a:ext cx="7848872" cy="4104456"/>
        </p:xfrm>
        <a:graphic>
          <a:graphicData uri="http://schemas.openxmlformats.org/drawingml/2006/table">
            <a:tbl>
              <a:tblPr firstRow="1" firstCol="1" bandRow="1"/>
              <a:tblGrid>
                <a:gridCol w="1715076">
                  <a:extLst>
                    <a:ext uri="{9D8B030D-6E8A-4147-A177-3AD203B41FA5}">
                      <a16:colId xmlns:a16="http://schemas.microsoft.com/office/drawing/2014/main" val="20000"/>
                    </a:ext>
                  </a:extLst>
                </a:gridCol>
                <a:gridCol w="1366739">
                  <a:extLst>
                    <a:ext uri="{9D8B030D-6E8A-4147-A177-3AD203B41FA5}">
                      <a16:colId xmlns:a16="http://schemas.microsoft.com/office/drawing/2014/main" val="20001"/>
                    </a:ext>
                  </a:extLst>
                </a:gridCol>
                <a:gridCol w="4767057">
                  <a:extLst>
                    <a:ext uri="{9D8B030D-6E8A-4147-A177-3AD203B41FA5}">
                      <a16:colId xmlns:a16="http://schemas.microsoft.com/office/drawing/2014/main" val="20002"/>
                    </a:ext>
                  </a:extLst>
                </a:gridCol>
              </a:tblGrid>
              <a:tr h="410446">
                <a:tc gridSpan="3">
                  <a:txBody>
                    <a:bodyPr/>
                    <a:lstStyle/>
                    <a:p>
                      <a:pPr algn="just">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Tabela 1. Fórmulas das equações de predição da TMR para adolescentes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410446">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Faixa etária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a:effectLst/>
                          <a:latin typeface="Arial" panose="020B0604020202020204" pitchFamily="34" charset="0"/>
                          <a:ea typeface="Calibri" panose="020F0502020204030204" pitchFamily="34" charset="0"/>
                          <a:cs typeface="Arial" panose="020B0604020202020204" pitchFamily="34" charset="0"/>
                        </a:rPr>
                        <a:t>Equações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0891">
                <a:tc>
                  <a:txBody>
                    <a:bodyPr/>
                    <a:lstStyle/>
                    <a:p>
                      <a:pPr algn="ctr">
                        <a:lnSpc>
                          <a:spcPct val="150000"/>
                        </a:lnSpc>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Harris e Benedict</a:t>
                      </a:r>
                      <a:endParaRPr lang="pt-BR" sz="14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(kcal/d)</a:t>
                      </a:r>
                      <a:endParaRPr lang="pt-B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pattFill prst="pct5">
                      <a:fgClr>
                        <a:srgbClr val="FFFFFF"/>
                      </a:fgClr>
                      <a:bgClr>
                        <a:srgbClr val="F2F2F2"/>
                      </a:bgClr>
                    </a:pattFill>
                  </a:tcPr>
                </a:tc>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15-75</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pattFill prst="pct5">
                      <a:fgClr>
                        <a:srgbClr val="FFFFFF"/>
                      </a:fgClr>
                      <a:bgClr>
                        <a:srgbClr val="F2F2F2"/>
                      </a:bgClr>
                    </a:pattFill>
                  </a:tcPr>
                </a:tc>
                <a:tc>
                  <a:txBody>
                    <a:bodyPr/>
                    <a:lstStyle/>
                    <a:p>
                      <a:pPr algn="l">
                        <a:lnSpc>
                          <a:spcPct val="150000"/>
                        </a:lnSpc>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M=66,4730+13,7516*(MC)+5,0033*(ET)-6,7550*(ID)</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gn="l">
                        <a:lnSpc>
                          <a:spcPct val="150000"/>
                        </a:lnSpc>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F=655,0955+9,5634*(MC)+1,8496*(ET) -4,6756(ID)</a:t>
                      </a:r>
                      <a:endParaRPr lang="pt-BR"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pattFill prst="pct5">
                      <a:fgClr>
                        <a:srgbClr val="FFFFFF"/>
                      </a:fgClr>
                      <a:bgClr>
                        <a:srgbClr val="F2F2F2"/>
                      </a:bgClr>
                    </a:pattFill>
                  </a:tcPr>
                </a:tc>
                <a:extLst>
                  <a:ext uri="{0D108BD9-81ED-4DB2-BD59-A6C34878D82A}">
                    <a16:rowId xmlns:a16="http://schemas.microsoft.com/office/drawing/2014/main" val="10002"/>
                  </a:ext>
                </a:extLst>
              </a:tr>
              <a:tr h="820891">
                <a:tc>
                  <a:txBody>
                    <a:bodyPr/>
                    <a:lstStyle/>
                    <a:p>
                      <a:pPr algn="ctr">
                        <a:lnSpc>
                          <a:spcPct val="150000"/>
                        </a:lnSpc>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Schofield</a:t>
                      </a:r>
                      <a:endParaRPr lang="pt-BR" sz="14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(MJ/d)</a:t>
                      </a:r>
                      <a:endParaRPr lang="pt-B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tcPr>
                </a:tc>
                <a:tc>
                  <a:txBody>
                    <a:bodyPr/>
                    <a:lstStyle/>
                    <a:p>
                      <a:pPr algn="ctr">
                        <a:lnSpc>
                          <a:spcPct val="150000"/>
                        </a:lnSpc>
                        <a:spcAft>
                          <a:spcPts val="0"/>
                        </a:spcAft>
                      </a:pPr>
                      <a:r>
                        <a:rPr lang="pt-BR" sz="1400">
                          <a:effectLst/>
                          <a:latin typeface="Arial" panose="020B0604020202020204" pitchFamily="34" charset="0"/>
                          <a:ea typeface="Calibri" panose="020F0502020204030204" pitchFamily="34" charset="0"/>
                          <a:cs typeface="Arial" panose="020B0604020202020204" pitchFamily="34" charset="0"/>
                        </a:rPr>
                        <a:t>10-18</a:t>
                      </a:r>
                    </a:p>
                  </a:txBody>
                  <a:tcPr marL="68580" marR="68580" marT="0" marB="0" anchor="ctr">
                    <a:lnL>
                      <a:noFill/>
                    </a:lnL>
                    <a:lnR>
                      <a:noFill/>
                    </a:lnR>
                    <a:lnT>
                      <a:noFill/>
                    </a:lnT>
                    <a:lnB>
                      <a:noFill/>
                    </a:lnB>
                  </a:tcPr>
                </a:tc>
                <a:tc>
                  <a:txBody>
                    <a:bodyPr/>
                    <a:lstStyle/>
                    <a:p>
                      <a:pPr algn="ctr">
                        <a:lnSpc>
                          <a:spcPct val="150000"/>
                        </a:lnSpc>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M=0,074*(MC)+2,754</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F=0,056*(MC)+2,898</a:t>
                      </a:r>
                    </a:p>
                  </a:txBody>
                  <a:tcPr marL="68580" marR="68580" marT="0" marB="0">
                    <a:lnL>
                      <a:noFill/>
                    </a:lnL>
                    <a:lnR>
                      <a:noFill/>
                    </a:lnR>
                    <a:lnT>
                      <a:noFill/>
                    </a:lnT>
                    <a:lnB>
                      <a:noFill/>
                    </a:lnB>
                  </a:tcPr>
                </a:tc>
                <a:extLst>
                  <a:ext uri="{0D108BD9-81ED-4DB2-BD59-A6C34878D82A}">
                    <a16:rowId xmlns:a16="http://schemas.microsoft.com/office/drawing/2014/main" val="10003"/>
                  </a:ext>
                </a:extLst>
              </a:tr>
              <a:tr h="820891">
                <a:tc>
                  <a:txBody>
                    <a:bodyPr/>
                    <a:lstStyle/>
                    <a:p>
                      <a:pPr algn="ctr">
                        <a:lnSpc>
                          <a:spcPct val="150000"/>
                        </a:lnSpc>
                        <a:spcAft>
                          <a:spcPts val="0"/>
                        </a:spcAft>
                      </a:pPr>
                      <a:r>
                        <a:rPr lang="pt-BR" sz="1400">
                          <a:effectLst/>
                          <a:latin typeface="Arial" panose="020B0604020202020204" pitchFamily="34" charset="0"/>
                          <a:ea typeface="Calibri" panose="020F0502020204030204" pitchFamily="34" charset="0"/>
                          <a:cs typeface="Arial" panose="020B0604020202020204" pitchFamily="34" charset="0"/>
                        </a:rPr>
                        <a:t>WHO</a:t>
                      </a:r>
                    </a:p>
                    <a:p>
                      <a:pPr algn="ctr">
                        <a:lnSpc>
                          <a:spcPct val="150000"/>
                        </a:lnSpc>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(MJ/d)</a:t>
                      </a:r>
                      <a:endParaRPr lang="pt-BR" sz="1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a:noFill/>
                    </a:lnL>
                    <a:lnR>
                      <a:noFill/>
                    </a:lnR>
                    <a:lnT>
                      <a:noFill/>
                    </a:lnT>
                    <a:lnB>
                      <a:noFill/>
                    </a:lnB>
                    <a:pattFill prst="pct5">
                      <a:fgClr>
                        <a:srgbClr val="FFFFFF"/>
                      </a:fgClr>
                      <a:bgClr>
                        <a:srgbClr val="F2F2F2"/>
                      </a:bgClr>
                    </a:pattFill>
                  </a:tcPr>
                </a:tc>
                <a:tc>
                  <a:txBody>
                    <a:bodyPr/>
                    <a:lstStyle/>
                    <a:p>
                      <a:pPr algn="ctr">
                        <a:lnSpc>
                          <a:spcPct val="150000"/>
                        </a:lnSpc>
                        <a:spcAft>
                          <a:spcPts val="0"/>
                        </a:spcAft>
                      </a:pPr>
                      <a:r>
                        <a:rPr lang="pt-BR" sz="1400">
                          <a:effectLst/>
                          <a:latin typeface="Arial" panose="020B0604020202020204" pitchFamily="34" charset="0"/>
                          <a:ea typeface="Calibri" panose="020F0502020204030204" pitchFamily="34" charset="0"/>
                          <a:cs typeface="Arial" panose="020B0604020202020204" pitchFamily="34" charset="0"/>
                        </a:rPr>
                        <a:t>10-18</a:t>
                      </a:r>
                    </a:p>
                  </a:txBody>
                  <a:tcPr marL="68580" marR="68580" marT="0" marB="0" anchor="ctr">
                    <a:lnL>
                      <a:noFill/>
                    </a:lnL>
                    <a:lnR>
                      <a:noFill/>
                    </a:lnR>
                    <a:lnT>
                      <a:noFill/>
                    </a:lnT>
                    <a:lnB>
                      <a:noFill/>
                    </a:lnB>
                    <a:pattFill prst="pct5">
                      <a:fgClr>
                        <a:srgbClr val="FFFFFF"/>
                      </a:fgClr>
                      <a:bgClr>
                        <a:srgbClr val="F2F2F2"/>
                      </a:bgClr>
                    </a:pattFill>
                  </a:tcPr>
                </a:tc>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M=0,0732*(MC)+2,72</a:t>
                      </a:r>
                    </a:p>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F=0,0510*(MC)+3,12</a:t>
                      </a:r>
                    </a:p>
                  </a:txBody>
                  <a:tcPr marL="68580" marR="68580" marT="0" marB="0">
                    <a:lnL>
                      <a:noFill/>
                    </a:lnL>
                    <a:lnR>
                      <a:noFill/>
                    </a:lnR>
                    <a:lnT>
                      <a:noFill/>
                    </a:lnT>
                    <a:lnB>
                      <a:noFill/>
                    </a:lnB>
                    <a:pattFill prst="pct5">
                      <a:fgClr>
                        <a:srgbClr val="FFFFFF"/>
                      </a:fgClr>
                      <a:bgClr>
                        <a:srgbClr val="F2F2F2"/>
                      </a:bgClr>
                    </a:pattFill>
                  </a:tcPr>
                </a:tc>
                <a:extLst>
                  <a:ext uri="{0D108BD9-81ED-4DB2-BD59-A6C34878D82A}">
                    <a16:rowId xmlns:a16="http://schemas.microsoft.com/office/drawing/2014/main" val="10004"/>
                  </a:ext>
                </a:extLst>
              </a:tr>
              <a:tr h="820891">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Henry e </a:t>
                      </a:r>
                      <a:r>
                        <a:rPr lang="pt-BR" sz="1400" dirty="0" err="1">
                          <a:effectLst/>
                          <a:latin typeface="Arial" panose="020B0604020202020204" pitchFamily="34" charset="0"/>
                          <a:ea typeface="Calibri" panose="020F0502020204030204" pitchFamily="34" charset="0"/>
                          <a:cs typeface="Arial" panose="020B0604020202020204" pitchFamily="34" charset="0"/>
                        </a:rPr>
                        <a:t>Rees</a:t>
                      </a:r>
                      <a:endParaRPr lang="pt-BR" sz="14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(MJ/d)</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10-18</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M=0,084*(MC)+2,122</a:t>
                      </a:r>
                    </a:p>
                    <a:p>
                      <a:pPr algn="ctr">
                        <a:lnSpc>
                          <a:spcPct val="150000"/>
                        </a:lnSpc>
                        <a:spcAft>
                          <a:spcPts val="0"/>
                        </a:spcAft>
                      </a:pPr>
                      <a:r>
                        <a:rPr lang="pt-BR" sz="1400" dirty="0">
                          <a:effectLst/>
                          <a:latin typeface="Arial" panose="020B0604020202020204" pitchFamily="34" charset="0"/>
                          <a:ea typeface="Calibri" panose="020F0502020204030204" pitchFamily="34" charset="0"/>
                          <a:cs typeface="Arial" panose="020B0604020202020204" pitchFamily="34" charset="0"/>
                        </a:rPr>
                        <a:t>F=0,047*(MC)+2,951</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tângulo 5"/>
          <p:cNvSpPr/>
          <p:nvPr/>
        </p:nvSpPr>
        <p:spPr>
          <a:xfrm>
            <a:off x="532383" y="5373216"/>
            <a:ext cx="8000057" cy="60016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 masculino, F= feminino, kcal= quilocalorias, MJ= </a:t>
            </a:r>
            <a:r>
              <a:rPr kumimoji="0" lang="pt-BR" sz="11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milejoule</a:t>
            </a:r>
            <a:r>
              <a:rPr kumimoji="0" lang="pt-BR" sz="11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MC= massa corporal (kg), ET= estatura (cm) e ID= idade. Para transformar MJ/d em kcal/d o resultado foi multiplicado por 238.</a:t>
            </a:r>
            <a:endParaRPr kumimoji="0" lang="pt-BR"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4341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de cantos arredondados 7"/>
          <p:cNvSpPr/>
          <p:nvPr/>
        </p:nvSpPr>
        <p:spPr>
          <a:xfrm>
            <a:off x="3347864" y="4725144"/>
            <a:ext cx="576064" cy="108012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CaixaDeTexto 3"/>
          <p:cNvSpPr txBox="1"/>
          <p:nvPr/>
        </p:nvSpPr>
        <p:spPr>
          <a:xfrm>
            <a:off x="1835696" y="188640"/>
            <a:ext cx="5400600"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EQUAÇÕES PREDITIVAS</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m 1"/>
          <p:cNvPicPr>
            <a:picLocks noChangeAspect="1"/>
          </p:cNvPicPr>
          <p:nvPr/>
        </p:nvPicPr>
        <p:blipFill>
          <a:blip r:embed="rId2"/>
          <a:stretch>
            <a:fillRect/>
          </a:stretch>
        </p:blipFill>
        <p:spPr>
          <a:xfrm>
            <a:off x="167794" y="836712"/>
            <a:ext cx="8724686" cy="2376264"/>
          </a:xfrm>
          <a:prstGeom prst="rect">
            <a:avLst/>
          </a:prstGeom>
        </p:spPr>
      </p:pic>
      <p:pic>
        <p:nvPicPr>
          <p:cNvPr id="3" name="Imagem 2"/>
          <p:cNvPicPr>
            <a:picLocks noChangeAspect="1"/>
          </p:cNvPicPr>
          <p:nvPr/>
        </p:nvPicPr>
        <p:blipFill>
          <a:blip r:embed="rId3"/>
          <a:stretch>
            <a:fillRect/>
          </a:stretch>
        </p:blipFill>
        <p:spPr>
          <a:xfrm>
            <a:off x="683568" y="3068960"/>
            <a:ext cx="7875726" cy="3312368"/>
          </a:xfrm>
          <a:prstGeom prst="rect">
            <a:avLst/>
          </a:prstGeom>
        </p:spPr>
      </p:pic>
      <p:sp>
        <p:nvSpPr>
          <p:cNvPr id="11" name="CaixaDeTexto 5"/>
          <p:cNvSpPr txBox="1">
            <a:spLocks noChangeArrowheads="1"/>
          </p:cNvSpPr>
          <p:nvPr/>
        </p:nvSpPr>
        <p:spPr bwMode="auto">
          <a:xfrm>
            <a:off x="7560493" y="6453336"/>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anose="020B0604020202020204" pitchFamily="34" charset="0"/>
                <a:cs typeface="Arial" panose="020B0604020202020204" pitchFamily="34" charset="0"/>
              </a:defRPr>
            </a:lvl1pPr>
            <a:lvl2pPr marL="742950" indent="-285750" eaLnBrk="0" hangingPunct="0">
              <a:defRPr sz="3400">
                <a:solidFill>
                  <a:schemeClr val="tx1"/>
                </a:solidFill>
                <a:latin typeface="Arial" panose="020B0604020202020204" pitchFamily="34" charset="0"/>
                <a:cs typeface="Arial" panose="020B0604020202020204" pitchFamily="34" charset="0"/>
              </a:defRPr>
            </a:lvl2pPr>
            <a:lvl3pPr marL="1143000" indent="-228600" eaLnBrk="0" hangingPunct="0">
              <a:defRPr sz="3400">
                <a:solidFill>
                  <a:schemeClr val="tx1"/>
                </a:solidFill>
                <a:latin typeface="Arial" panose="020B0604020202020204" pitchFamily="34" charset="0"/>
                <a:cs typeface="Arial" panose="020B0604020202020204" pitchFamily="34" charset="0"/>
              </a:defRPr>
            </a:lvl3pPr>
            <a:lvl4pPr marL="1600200" indent="-228600" eaLnBrk="0" hangingPunct="0">
              <a:defRPr sz="3400">
                <a:solidFill>
                  <a:schemeClr val="tx1"/>
                </a:solidFill>
                <a:latin typeface="Arial" panose="020B0604020202020204" pitchFamily="34" charset="0"/>
                <a:cs typeface="Arial" panose="020B0604020202020204" pitchFamily="34" charset="0"/>
              </a:defRPr>
            </a:lvl4pPr>
            <a:lvl5pPr marL="2057400" indent="-228600" eaLnBrk="0" hangingPunct="0">
              <a:defRPr sz="3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(OLIVEIRA, 2014)</a:t>
            </a:r>
          </a:p>
        </p:txBody>
      </p:sp>
    </p:spTree>
    <p:extLst>
      <p:ext uri="{BB962C8B-B14F-4D97-AF65-F5344CB8AC3E}">
        <p14:creationId xmlns:p14="http://schemas.microsoft.com/office/powerpoint/2010/main" val="26643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47664" y="188640"/>
            <a:ext cx="6120680"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FATORES INTERVENIENTES</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Diagrama 4"/>
          <p:cNvGraphicFramePr/>
          <p:nvPr>
            <p:extLst/>
          </p:nvPr>
        </p:nvGraphicFramePr>
        <p:xfrm>
          <a:off x="155575" y="1052736"/>
          <a:ext cx="8808913"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aixaDeTexto 5"/>
          <p:cNvSpPr txBox="1">
            <a:spLocks noChangeArrowheads="1"/>
          </p:cNvSpPr>
          <p:nvPr/>
        </p:nvSpPr>
        <p:spPr bwMode="auto">
          <a:xfrm>
            <a:off x="7488485" y="6577607"/>
            <a:ext cx="2124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400">
                <a:solidFill>
                  <a:schemeClr val="tx1"/>
                </a:solidFill>
                <a:latin typeface="Arial" panose="020B0604020202020204" pitchFamily="34" charset="0"/>
                <a:cs typeface="Arial" panose="020B0604020202020204" pitchFamily="34" charset="0"/>
              </a:defRPr>
            </a:lvl1pPr>
            <a:lvl2pPr marL="742950" indent="-285750" eaLnBrk="0" hangingPunct="0">
              <a:defRPr sz="3400">
                <a:solidFill>
                  <a:schemeClr val="tx1"/>
                </a:solidFill>
                <a:latin typeface="Arial" panose="020B0604020202020204" pitchFamily="34" charset="0"/>
                <a:cs typeface="Arial" panose="020B0604020202020204" pitchFamily="34" charset="0"/>
              </a:defRPr>
            </a:lvl2pPr>
            <a:lvl3pPr marL="1143000" indent="-228600" eaLnBrk="0" hangingPunct="0">
              <a:defRPr sz="3400">
                <a:solidFill>
                  <a:schemeClr val="tx1"/>
                </a:solidFill>
                <a:latin typeface="Arial" panose="020B0604020202020204" pitchFamily="34" charset="0"/>
                <a:cs typeface="Arial" panose="020B0604020202020204" pitchFamily="34" charset="0"/>
              </a:defRPr>
            </a:lvl3pPr>
            <a:lvl4pPr marL="1600200" indent="-228600" eaLnBrk="0" hangingPunct="0">
              <a:defRPr sz="3400">
                <a:solidFill>
                  <a:schemeClr val="tx1"/>
                </a:solidFill>
                <a:latin typeface="Arial" panose="020B0604020202020204" pitchFamily="34" charset="0"/>
                <a:cs typeface="Arial" panose="020B0604020202020204" pitchFamily="34" charset="0"/>
              </a:defRPr>
            </a:lvl4pPr>
            <a:lvl5pPr marL="2057400" indent="-228600" eaLnBrk="0" hangingPunct="0">
              <a:defRPr sz="3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(TREVISAN, 2009)</a:t>
            </a:r>
          </a:p>
        </p:txBody>
      </p:sp>
    </p:spTree>
    <p:extLst>
      <p:ext uri="{BB962C8B-B14F-4D97-AF65-F5344CB8AC3E}">
        <p14:creationId xmlns:p14="http://schemas.microsoft.com/office/powerpoint/2010/main" val="3739984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691680" y="188640"/>
            <a:ext cx="5760640"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CALORIMETRIA INDIRETA</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tângulo 2"/>
          <p:cNvSpPr/>
          <p:nvPr/>
        </p:nvSpPr>
        <p:spPr>
          <a:xfrm>
            <a:off x="155575" y="908720"/>
            <a:ext cx="8520881" cy="1384995"/>
          </a:xfrm>
          <a:prstGeom prst="rect">
            <a:avLst/>
          </a:prstGeom>
        </p:spPr>
        <p:txBody>
          <a:bodyPr wrap="square">
            <a:spAutoFit/>
          </a:bodyPr>
          <a:lstStyle/>
          <a:p>
            <a:pPr marL="539750" marR="0" lvl="0" indent="-457200" algn="just" defTabSz="914400" rtl="0" eaLnBrk="0" fontAlgn="base" latinLnBrk="0" hangingPunct="0">
              <a:lnSpc>
                <a:spcPct val="150000"/>
              </a:lnSpc>
              <a:spcBef>
                <a:spcPts val="600"/>
              </a:spcBef>
              <a:spcAft>
                <a:spcPct val="0"/>
              </a:spcAft>
              <a:buClr>
                <a:srgbClr val="3891A7"/>
              </a:buClr>
              <a:buSzPct val="80000"/>
              <a:buFont typeface="Webdings" panose="05030102010509060703" pitchFamily="18" charset="2"/>
              <a:buChar char=""/>
              <a:tabLst/>
              <a:defRPr/>
            </a:pPr>
            <a:r>
              <a:rPr kumimoji="0" lang="pt-B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Avalia a TMR através da medida do consumo de oxigênio e produção de dióxido de carbono</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348880"/>
            <a:ext cx="7272808" cy="4185942"/>
          </a:xfrm>
          <a:prstGeom prst="rect">
            <a:avLst/>
          </a:prstGeom>
        </p:spPr>
      </p:pic>
      <p:sp>
        <p:nvSpPr>
          <p:cNvPr id="2" name="Retângulo 1">
            <a:extLst>
              <a:ext uri="{FF2B5EF4-FFF2-40B4-BE49-F238E27FC236}">
                <a16:creationId xmlns:a16="http://schemas.microsoft.com/office/drawing/2014/main" id="{64F5EA01-624E-4FD8-A5C2-DABBA8F2CE2D}"/>
              </a:ext>
            </a:extLst>
          </p:cNvPr>
          <p:cNvSpPr/>
          <p:nvPr/>
        </p:nvSpPr>
        <p:spPr>
          <a:xfrm>
            <a:off x="5364088" y="4423162"/>
            <a:ext cx="226680" cy="590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47664" y="323945"/>
            <a:ext cx="6192688" cy="584775"/>
          </a:xfrm>
          <a:prstGeom prst="rect">
            <a:avLst/>
          </a:prstGeom>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ln>
            <a:solidFill>
              <a:schemeClr val="tx1"/>
            </a:solidFill>
          </a:ln>
          <a:effectLst>
            <a:outerShdw blurRad="40000" dist="20000" dir="5400000" rotWithShape="0">
              <a:srgbClr val="000000">
                <a:alpha val="38000"/>
              </a:srgbClr>
            </a:outerShdw>
            <a:softEdge rad="12700"/>
          </a:effectLst>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PROTOCOLO DE AVALIAÇÃO</a:t>
            </a:r>
          </a:p>
        </p:txBody>
      </p:sp>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ço Reservado para Conteúdo 2"/>
          <p:cNvSpPr>
            <a:spLocks noGrp="1"/>
          </p:cNvSpPr>
          <p:nvPr>
            <p:ph idx="1"/>
          </p:nvPr>
        </p:nvSpPr>
        <p:spPr>
          <a:xfrm>
            <a:off x="461495" y="1052736"/>
            <a:ext cx="8365026" cy="4800600"/>
          </a:xfrm>
        </p:spPr>
        <p:txBody>
          <a:bodyPr>
            <a:normAutofit fontScale="62500" lnSpcReduction="20000"/>
          </a:bodyPr>
          <a:lstStyle/>
          <a:p>
            <a:pPr algn="just">
              <a:lnSpc>
                <a:spcPct val="150000"/>
              </a:lnSpc>
              <a:buFont typeface="Webdings" panose="05030102010509060703" pitchFamily="18" charset="2"/>
              <a:buChar char=""/>
            </a:pPr>
            <a:r>
              <a:rPr lang="pt-BR" sz="3100" u="sng" dirty="0">
                <a:latin typeface="Arial" panose="020B0604020202020204" pitchFamily="34" charset="0"/>
                <a:cs typeface="Arial" panose="020B0604020202020204" pitchFamily="34" charset="0"/>
              </a:rPr>
              <a:t>Os participantes devem ser previamente instruídos</a:t>
            </a:r>
            <a:r>
              <a:rPr lang="pt-BR" sz="3100" dirty="0">
                <a:latin typeface="Arial" panose="020B0604020202020204" pitchFamily="34" charset="0"/>
                <a:cs typeface="Arial" panose="020B0604020202020204" pitchFamily="34" charset="0"/>
              </a:rPr>
              <a:t>:</a:t>
            </a:r>
          </a:p>
          <a:p>
            <a:pPr algn="just">
              <a:lnSpc>
                <a:spcPct val="150000"/>
              </a:lnSpc>
              <a:buFont typeface="Webdings" panose="05030102010509060703" pitchFamily="18" charset="2"/>
              <a:buChar char=""/>
            </a:pPr>
            <a:endParaRPr lang="pt-BR" sz="3100" dirty="0">
              <a:latin typeface="Arial" panose="020B0604020202020204" pitchFamily="34" charset="0"/>
              <a:cs typeface="Arial" panose="020B0604020202020204" pitchFamily="34" charset="0"/>
            </a:endParaRPr>
          </a:p>
          <a:p>
            <a:pPr algn="just">
              <a:lnSpc>
                <a:spcPct val="220000"/>
              </a:lnSpc>
              <a:buFont typeface="Webdings" panose="05030102010509060703" pitchFamily="18" charset="2"/>
              <a:buChar char=""/>
            </a:pPr>
            <a:r>
              <a:rPr lang="pt-BR" sz="3400" b="1" dirty="0">
                <a:latin typeface="Arial" panose="020B0604020202020204" pitchFamily="34" charset="0"/>
                <a:cs typeface="Arial" panose="020B0604020202020204" pitchFamily="34" charset="0"/>
              </a:rPr>
              <a:t>Não realizar exercício físico um dia antes da avaliação </a:t>
            </a:r>
          </a:p>
          <a:p>
            <a:pPr algn="just">
              <a:lnSpc>
                <a:spcPct val="220000"/>
              </a:lnSpc>
              <a:buFont typeface="Webdings" panose="05030102010509060703" pitchFamily="18" charset="2"/>
              <a:buChar char=""/>
            </a:pPr>
            <a:r>
              <a:rPr lang="pt-BR" sz="3400" b="1" dirty="0">
                <a:latin typeface="Arial" panose="020B0604020202020204" pitchFamily="34" charset="0"/>
                <a:cs typeface="Arial" panose="020B0604020202020204" pitchFamily="34" charset="0"/>
              </a:rPr>
              <a:t>Não ingerir café 24 horas antes </a:t>
            </a:r>
          </a:p>
          <a:p>
            <a:pPr algn="just">
              <a:lnSpc>
                <a:spcPct val="220000"/>
              </a:lnSpc>
              <a:buFont typeface="Webdings" panose="05030102010509060703" pitchFamily="18" charset="2"/>
              <a:buChar char=""/>
            </a:pPr>
            <a:r>
              <a:rPr lang="pt-BR" sz="3400" b="1" dirty="0">
                <a:latin typeface="Arial" panose="020B0604020202020204" pitchFamily="34" charset="0"/>
                <a:cs typeface="Arial" panose="020B0604020202020204" pitchFamily="34" charset="0"/>
              </a:rPr>
              <a:t>No dia da avaliação fazer refeições leves e estar no mínimo 4 horas de jejum</a:t>
            </a:r>
          </a:p>
          <a:p>
            <a:pPr algn="just">
              <a:lnSpc>
                <a:spcPct val="220000"/>
              </a:lnSpc>
              <a:buFont typeface="Webdings" panose="05030102010509060703" pitchFamily="18" charset="2"/>
              <a:buChar char=""/>
            </a:pPr>
            <a:r>
              <a:rPr lang="pt-BR" sz="3400" b="1" dirty="0">
                <a:latin typeface="Arial" panose="020B0604020202020204" pitchFamily="34" charset="0"/>
                <a:cs typeface="Arial" panose="020B0604020202020204" pitchFamily="34" charset="0"/>
              </a:rPr>
              <a:t> No HC paciente subir de elevador</a:t>
            </a:r>
          </a:p>
          <a:p>
            <a:pPr algn="just">
              <a:lnSpc>
                <a:spcPct val="150000"/>
              </a:lnSpc>
              <a:buFont typeface="Wingdings" panose="05000000000000000000" pitchFamily="2" charset="2"/>
              <a:buChar char="Ø"/>
            </a:pPr>
            <a:endParaRPr lang="pt-BR" sz="3100" dirty="0">
              <a:latin typeface="Arial" panose="020B0604020202020204" pitchFamily="34" charset="0"/>
              <a:cs typeface="Arial" panose="020B0604020202020204" pitchFamily="34" charset="0"/>
            </a:endParaRPr>
          </a:p>
          <a:p>
            <a:pPr algn="just">
              <a:lnSpc>
                <a:spcPct val="150000"/>
              </a:lnSpc>
              <a:buFont typeface="Wingdings" panose="05000000000000000000" pitchFamily="2" charset="2"/>
              <a:buChar char="Ø"/>
            </a:pPr>
            <a:endParaRPr lang="pt-BR" sz="3100" dirty="0">
              <a:latin typeface="Arial" panose="020B0604020202020204" pitchFamily="34" charset="0"/>
              <a:cs typeface="Arial" panose="020B0604020202020204" pitchFamily="34" charset="0"/>
            </a:endParaRPr>
          </a:p>
          <a:p>
            <a:pPr>
              <a:buFont typeface="Wingdings 2" panose="05020102010507070707" pitchFamily="18" charset="2"/>
              <a:buNone/>
            </a:pPr>
            <a:endParaRPr lang="pt-BR" dirty="0"/>
          </a:p>
        </p:txBody>
      </p:sp>
    </p:spTree>
    <p:extLst>
      <p:ext uri="{BB962C8B-B14F-4D97-AF65-F5344CB8AC3E}">
        <p14:creationId xmlns:p14="http://schemas.microsoft.com/office/powerpoint/2010/main" val="1743214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AutoShape 6"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21512" name="AutoShape 8" descr="data:image/jpeg;base64,/9j/4AAQSkZJRgABAQAAAQABAAD/2wCEAAkGBhQSEBQUEhQWFRUVFxgXGBgXFxgXFxgYGhoYFxgYGBgXHCceGBwkGRoXHy8gJCcpLCwtFx4xNTAqNSYrLCkBCQoKDgwOGg8PGiwhHyQsLCwpKSksKSwpKSwpKSkpKSwpLCksKSwpLCksKSwpLCwsKSkpKSksLCkpKSwpLCksLP/AABEIALsBDQMBIgACEQEDEQH/xAAbAAABBQEBAAAAAAAAAAAAAAAFAQIDBAYAB//EAEMQAAEDAgQDBgQEBAELBQAAAAEAAhEDBAUSITEGQVETYXGBkaEiMrHBQtHh8BQjUmIVBxYzNENygpKisvEkRFPC4v/EABoBAAMBAQEBAAAAAAAAAAAAAAABAgMEBQb/xAAlEQACAgICAgICAwEAAAAAAAAAAQIREiEDMUFREyIyYRRCgQT/2gAMAwEAAhEDEQA/ACKhDGtmABJ1jSU5zidk6nQ6r5U9giDSVMyiApA1OhILGhJCeFXvbkMaSlQiril1AyjcqXC7TIzXc6lDMPeH1MzyNNkbZct6hN6VDHwq986KZVgPHVUsYd/L8wkgLNm2GN8FVxSvoGN3crrDDR3D7IZZjtKrnnYbIQF2xswxved1ZUNW8a3nKrOxT+0o7DsvQhWK0nvOUD4YklW7S/a/TY9FPcmGEnomtMDKUrZ4+Nk6dPqj2FYj2gh2jl2DUwWE9SVBe4YWHPT0jcfcKnsYXKaAquH4gKgj8Q3VxQSNc3bvUdSmpwEkJoAbWpRqqlTE2t3cNE7iKnVIGQHKNXEHXw8IWUe067zv4e2nJdnHDJWzGUmno0j8cbtqfb6pgxYRsdp5ShFk1pqMa8lrTrPKeQ1GiOC1oFv+k9x+/JU4xiSm2TUcXpaAnL46e+yvthw0M+Cyt/SY0DI/MfCD7aKTBb5zXhuuVxiJ0E9As5cWskUp7pmidQQPFMdpUagY6S47wJieqMYnedmyRudG+P6LDXlpncHQTUJB21J+6rhhluXQpyroKYzivwNFM/MJnms+wEuA6larD+FW9kO0Bz777dyGPwrsawdUkU2mZ+gHUrohKK0jOSl2wG4FXrCjM67Rt5qOrGY5TIE67K1hty1maWkzHtK1k7RmtM9Ia1PC4JQvHO4bCVKVyQCQquIWXaMjY8lbISwgYFtsDI3d6K63DQrsLpTbbCwbWw4/hKEXtd/yundaoqN1u0kEgEhJOgso3j3Noab5R+qHYVRe4QNGzqVoXMkLmUwNhCLCyCjYhvee9TdmOirYtizLennqTEgaCTJU9tXbUa17TLXAEHuTp1YrBV/hbs4fTHiNvNXMTa7snQJMK8kyosLBuAtPZa9TCJQla2NtF0JMAHiVmabu0Zt06K/Y3gqNnnzVqpTBBB5oBhlFzK5bBA1nw5Kux2HQ5Kg+CVpr3LZnK8c5jQ/kjIQ1ToVjSFTu7RpY4QBmBGngrxUNfY+BTi9iZg63KN9Ij0/VSHSY179OWkd25UFR5zCB0jX1Ond9FvGUGxoAPIfZd3JPCtHPGNmHcPlPd4q5hDmsqAv0AHkHD6LT3WG03iC2O8aH2Wav8P7OoBuDqDzjvSjNTVA4uOxL++7R08oOXwRPBsMyjO8fEdR3A/mh1hQD6rG8t/Ia/kPNarKs+WWKxRcFbtkZCrX1s17CHgEf+dVbhAuJsRyMFNp+J2/UD7SdFjxpuWjSTpbMpVpw5wG0xr08UgpmBp7Lmc1ucMtctFg0+Ue+q7+TkwOaEcglXxGmxwa54DnbAndWl5lxLi9O4rBwloDQJOusk8jsnYNxfVogNkPYPwumY/tPJc38WWKa7NvkV0elpQEJwniajcQGuyv/AKXaHy5FE69YMaXE6ASfACVyuLTpmljnkDdVxidKY7Rk9MwWAq17i+rOyyW/0zDWjlOsSiDeAqkSXtnpr9YW74Ix/KRGbfSNu0yNEBxnFi25pUm6A6nzJgIJh2IVrKuKVb5HR3iDpIPRLjlYDEmuIkDIfEAToiPDT/wMjcgKviF+2jTL3SQOQEk+CBXvGgpkfynEETMgLqPHVFxh7HsHXRw84Wa4pd0VkiH/ADsr1M3YWxOUwZJJGkiWiIXM4zqs/wBYt3NHUSPZwj3UuE3rf4+sGFpZWa2oHA8wB+q0NxWphpzubljUOIgjzWssYusSVfdlJ7qN7bnXMw78i0gexCThu2Yyg0MeXtkwT466ctUB4eqMF5cChJoZCT0nTbunMB3KbBccZb2NMnVznvDWjcnN7BKUGlihp+Q7jV+KVF5zta/K7JJEkgchzXYJedrb0nkyXNE+OxUFvgLXO7Wv/MqHr8rR0aO4LL2FpevzUKT8lKm9zC7RvMnUj4jvsEowjKOmDdM1uKY/RofO/wCL+lurvTl5ws1X41uHy6jQ+BupJa5+nMkiAESsuF7e3AfWcHO6vgMnuB385Ryhc03NhjmFu0NcDpHd3IWEfFi2yrgOMC5oh8ZTJDh0Om3dBlEC1ec4DxL/AA7HsbTNRzny3XQaRsNSjH+KYk4ZxRaB0LRPoXSVU+BqWtIFNUWcAbF/eDvB9yfutEVh7LHzSr3NSozLUeGwzX5u/oOfmkpVbq9qODKmVkAmCWtE8hl3Mg+6c+Jt29LQlKjckoLxHdvY1uTmSD6aAyhJ4SuGfFTry4d7hPPmY9Vcw+oblnZ1pbUYdY0mDBn29UowUXldobbeugEzRwcY05aDTVadmO02NDXu+IDWGk/p/wCVFU4UZ1dEg8uUd3muqcJNnR7uW8LScuOfbIipRGXPERdpTEDqd/EDb1Q1zi52Ykknckj0RlnC7QNHOny+nNWbbAmNjdx74j0SU4R6Bxk+zOWt12dUOI0Hd109VqaF414+E9N1DiOENeJAhw2O3RA7fAauuuWOfdy2Sljyb6GrjoJ4rjzKQgfE/fL9yeSyFes6o8vcZJ9EdqcJugnPLj10AVlnDQbTP4n5SATsCVcHCC0TJSkZapRI35ifJbfD75r6YLdNIgrPHhytAEDTv9k5vDFXXY+avkUZ+RRuPgE8WYbTpXORsgZQesHVUbLDnuPwNJ8B++S2eN8GGvcdpnAaYzAgzpG3ktLa2TabQ1jQAOQ+/VL+TjBJbZS47ZhcG4Nris17/gDSCZPxaa7Dz91q+Jmk2lWN8vtIlFQFz6YIIIkH7rllzOck2aKNKkZ3gXKbYxGbOc329lowsZc8M3FvUL7VxynlOo7td1G84jU+E5gDMwGt9wrlxqTyTEpVoTjK4bVuKVNmpaYJGupI08vupMVtwMRt82xawHylqJcP8KCi7tKkF/LoOp8VT45tXZ6FRkyJbI3BkFvvKuMlain4FXk07rRhaAWtIHIgEe6C8S4DQdRJJZRIM5w0a90aTP5KuMLvz/7gR1Bj/wCspW8FOqOzXFZz/U+5/JZx+rvIb34MDQb8YDgSJO2h57aFazCMMsapAL6gd/S9zWz4ECD6yi1fg1vb0X0yGNpwSNZJBLgZ70QxThmjXBluVx/E2AfMbFbcnNGVU6IjBrss0cOp0aTm02hrYPiTG5J1KwHCNDtrmk12raQLwPAyP+oj0RetbX1qCGHtacRGr4H+6fib5GFmcIFTtG9gS2rJHKCOn6FPjj9Zb78hJ7R61CwOL4zUtLi5ZTgdo5rgTrlkEkgbE6+yvN/xR39Le8imPVV6mCuF3RF04Ve2Dmk7QQPhg6a6rPjioN5U/wBFSbfRBh+Ai6h9e6DnHXKHAuHjm28gi2KcOW1Og57AA5jCWkP1JA566pavANI/K97fQ/ZCce4RbQoOqdoXQQAI3kx1VKSlJVL/AChVS6K/A99TpVXdrDS8AMcdh1E8p09F6ExwIkEEdRr7hAbHhOg62Y1zZJaHZuYJAJg9O5VzwEz8NV7e7Q/QhRyOE5XdDimkRUrOnUxOtmgw1rgO+GhO4SuG0s9B/wANTO4wfxQY0nnz8CocCwwW2IOpglwNKQ4iN4P5hG8a4cp3EF0tcNnN38xsU5yX4t6pAl5LtzctptLnuDQOZMfsrO8O1O2ua1YAhhgDvMD3gAnxTqXAzMwL6r3xy2+59loLW0bTYGsAa0bALJuMU0nZW32TBq4tSjZdCyKGhdCcQuTENcEwhPKaUARkLiE4tXJgNDVzWpy4IAshcFwKUBSMRKlhckAi5KuhACFNewHfXn+Sr4oyoaThROV5Hwnp15dJWOt8Pvf4hzRXipkBJzEiJgA6fZawhkruiW6N2llZF93iFDV4FVoGuztOerYcFTueMq9ZwbbMy6bAB7p58ojyTXBJ9BkjdqG9uezpvfE5Wkx4CVlbHiytTeGXbIB/FGUjvjYjwR3iC6DbSq8EEFhiOebQfVT8bjJJjy1os4ZedtRZUiMwzR0SUsOpsJc1jQZJkDWTulwykG0aQGwps/7QrMqW6ehlOxxWnVnI4EgwRsR5dEJ4rfFSzPPtxHh8M/ZWMV4Vp1nZ2k0qn9TNJPUgfVDrLhKt29N9ev2jaZloJcTO4+bYSAfJbQUF9rIdmrVXEsNZXpmnUktJB0MHTUQVaCWFgm1tFDGUw1oA0AAA8BoEqUpAN0AR9iM2aBO0xrHSU4pyQhADU0BPSIASVwSJUAdySBOGyQpgIU1OTQmA1cAuIXIAQJC5KQkTAmfXY35iB4lLTumO2c0+BCp2+BsHzfEeZM7p9bB2H5ZaRtB0RUfZpUfZdzrgVStblwdkqb8j1V8BS1QmqEzLswT4XQpIIn1AB+hWMbjrGX1WqA5zXNDQBAOgb1PUFbZwWdqMDMUZEfHRd6ifyW3HW79CYypj9eq0ihQcCdMzth3jSPdVuBLMNFVx1dmAn3+q12bVYzBMbpW1Wuyq4iX6fCTtI5eSqLuLUUKqezTYlhrK1MseNORESDyI71ir27IousnuOZtZrRodWa6epBA7+5aarxragaPc7uDDr6wFj8Qe6veU6ha6k2q9obOhytytzfefyV8MX/YUmvBuLviChRhjnajTK2HHu2Onmgd5xhUImjT03zESInnrA/VDqBtKVUhjTXfJIc4hrBHQfi6yirOIu0p1aTqJYOzfBEx8p5QjBLxYZWHMExE16DKhABMyO8GCr8IJwZTIs2TzL/8AuP5I4RK55JKTSLvRyrXt+2kGlxjM4NHiUM4bBpGrbuJPZvzMJ3NN+oPkZ9VBj5z3lnT5Bzqh8tvoVSh9qE2aOE2NT5LH3eI3F7UdTtXdnSboakluY+I18APNdw5cVbWuaFyXHtCOzcXS2dRpPX8lXxOrvfoWWzXlcgNHHTcOqNpvbSDCW5nFpe7lLWnYeKnbblnx/wAQ95DSSC5pBiTo0eanBrsdhR9QASSAOpMBMp1Q4S1wcO4g/RYnDLI35NWvWhswKbSJAHcflHlJ3V+rwQwty0qzm/EHbh2oHdCt8UVpvYsm+kaWvdspxncG+JAnuHVBrzjOhTcR8biN4bp/1EKOz4Lot1qF1U/3EgfWfdFBh9vsGUjpqIaT580koL9hslw/EWVm5mGR4QRpMEcjBVtZrh2lkurprRDWlgA5c49lpGlTOKjKkNO0IU0p5TCpGIkKWUkIA5NJTpTZTAuBcCh17iwaIbqVFhpe87w3cnr3BPB1bLw1ZdxC3zMnm3UKW1rZmNd1Hvz909+x8FWwv/RDxP1U/wBQ/qXAuKYXJrpUk0Nr3GULM13PdiducjoDHSY0g5pPlI9QtP2AO+qkDAFpGSiN1QpCy2O2z6Fx/EsYHscIeCAfHlpOmvctUuIUxliyGrMzbcW0XloZRdmJiMrAB6Ifxpbuq3NFjRLjTdA5zqfstjTtGNMta0HqAAfVRVMNY6s2qR8bQQD3GfzPqtI8ii7QmrVGS4UxejQbkqsyVATL4mfHSRC0OKX7HWtYse138t+xHQqxe4LSq6vYJ6jQ+qBYjwYMjjScZgwDrvylVcZyuxU0gpwsyLOj/uz6uJRG2c8j42hrp5OzDuMwEF4SwmpRojtZDtfh3yiTCPrOdZMtdFK8pRVZV2/A49WnafAx6rL8T3B/iapH+zto83uDT7PWrxKgX0ajWmCWkNPR0fCe7WFkuHLOpcm5/iJBcxtIkiDI+4ygn9VrxVWT8Ev0aLhq0FO1pAc2hxPUu1P5eSG8QPFW6t6LdXNeHuj8I03+voqlC2xCm0UWZco0D/h0HKDM+0oxw/gIoZnOOeq/5neewn9lJ/VuVh3oZd8I21RxcWEFxJOVxAJO5jZUMV4MoikXNL2ljCQZkaAu106yiFcXFu4mmDXpEzlJAqMn+kn5h3clRxOvc3TDTp0XUmn5nVCGl0fhb49fonFztb0JpFDBOEaVe2p1HZmuM7ERo4gGCFNiPBYZSLqVRwLJdrzgdRtpsrdtxI2i0U6tCpTyAN0Ac3QcjpPuo77Fql0zs7djgHHK57hENI18OnNVlPLfQqVAjEsXrVMPpOl2ry17uZAnLMdfchXMM4eoVAx9Ou7M1oOkNcNSdRuFo7HCWU6DaJAc0CDIGpOpJHis9xHw0ylTdVY4tyt+XcdAAdwnGaf1Wtg0+wnwvT/lOq7mq6Z8Ph89ZRsLGUuFqxZT+MABo0k6c/XVaqwoFjGgmSAFjyJXaZUei0NU0pAUpUFDSUhSpIQBya5OSBAhG4YzMXESTGnL9VcaI0AiFSpmr/aehTzbPd8z9OjdE3b7Zo/2xLqvmPZs3OhPIDnKs06YaAByEJKVFrBAED6pKz9JCl70g70iUNSwuBXKSTlxSymlACptSoGiXEAdSY+qpVbiqagYxkNiXPdt4NHMp1PCWZi5wLydZeZjwGwVV7EdVxqi17WOqNDnfLJ35b7K6ShOO8P07imdIeAcrh13g9QSheG4vV/w4vaMz6eZhLp2GoPeQDHkrUE0miWwlw9j/wDE9r8GXs35RrMjWJ79EYXn/D1ne9iRRhjHnNPwguOjdCdeXsi1thVW2zV69YvytJy5nGTy1PfAVz40paYKWjQXmJU6Udo9rZ2BOvpuls7+nVE03teO4zHj0WQwXAHXhNxcOMOPwgGJgxvyaNlYveGH2x7a0c6W7sOsjnH9XgUfHHq9hbNeuhCrLHm1LY1hpAOZs7OHL6R4qO84qo0h8RzPjVrPiIPQnYLNRldDtBhNO6zA49pzrSeB1kE+iPWN+ys0PpmWke86gjr3JSg49juyykKHYtj9Kh85l39I3/TzQVvH7M0OpODeocCfSNU1xyatIVo1DqgG+yo4ljdOiPiknlAVunUaWhwIykB08oOsodfY/bNHxFr9SIaA/Ud+3PqiK2DK9Li6kTGV4/5fzVjEBSuaXZl5AdB00OhnwQl/E9vztzHXKxGrVtGq0PpgR3aEabEclbVbSoS2XWCAAE+UwCAuWTKFCRc7dIU0Bx+6RKoLy8FNhceW3eeiaViYOx3GDSytZ8xOvOB4HqiNtUcWNLtHEAmOqGYXYlzjWqCXO2027/RFi79gK5V0iVfYtrUyHI7bkfsrygr0A4QVXDn0/wC4e6isjb8i7U2KqWTswcOhhNffuIhtM5u/Yd+yns7fI2DvMnxRVLYdIfRMfCeW3gplHUZ7JzXzvupJY5I4fZKkKQinf4g2i3M/wA5k9EGF7eV9aQDG8joPd0yn8VWriaLwMzWE5m+h1PkU/wDzspgAZHz0AHtrp6LWK0mlZLKde7v6AzvDajG6u2Jj/hggd6p4ZXH+H3J2Dn6Dn8UfvyRcYrcVjFOlkbzc7eOe+iEW9A/4XUI/+QnToCAtV1teSTW4XQyUKbejG/ST7oNxvW/kspg61Hgen6wjlncNfSY5pEFoI9NvUQgXFdNrqlsTBb2kHpu1Zcf5FvoOWtJtOm1ggBrQ0cphRV8UpM+eoweLh9AqV3wxRdULzmBMTDtNPEdybQ4UtwfkLt93H3hT9e7HsyFa7D69elbn+VWqM7hM6xO3xE+S22HcO0qUkNDnHdztST3T8uuvmh+I2TG3Nmym1rRnc4gCPlAI95WiWvJO0qIiiO4tmuaWuaHA6EECIWQwm9/hm3LRqW1A2mP7jI+gnyWzKwuFU81zSc75alSo8T1bslDadg+w7hHDwb/MrDPVd8Rzahs8o5nvVvFsIbXp5HaCQQQBOnRESkWebuyqRlafDlao4ivUIpNOVjGmRlGje4aRvJRu0wajSbDaY05nUz4lJiuKMogTq4zDRvpz8EJz3lZsty0gSe7TQDkSefRafaX6FpGhcwHkPT7IBb1WW9zWGjWdmx0ab9APMphw28bqK4PcSfoRCo2Nq65u3mrByBuaNASBGX1Cajp2xNly6xW4qk9k0ho0kb+v5Kk29uabgXF8TqDMR5rYBoGg2Hckc1TmvQ6KtlirKhABgkbHfy6q4UDxrCmiKrPhc3UxoCBz7iESsLrtKTHc3NBPjzScVVoLLJ/f2QX/AFitP+yp6b7u/Y/cqxid3lAYz56hyt7hzP2UtrbCmwNGwnXr1J8U1pWD2yd7o07vvCrVLyDupnuhBL68h0T9fsnFWDNQXpprwoatWBqevshOIY42mNwPPwH78FnGLfRQfZWBT8ywP+eOU6FOd/lBj8Pr+S0+CfonJG9zJF53c/5QKn4WtHr+afY8e1c0ODT00Kf8edXQZxPQs6aaoWUocWPJ+JoVK/4oeflEeCj4pDtG3zyubQaNQ0egWHw/iGpO581orXHwR8STg0PTC1wDldG+UxPghPDeGuZainVAkl0jfQ6QpBjzOisMxJhEyltKhUAKvC9wzM2hWIpu5Zi3fwRC44dJs20c0vbBB/u19BrCJ079pOhVgP6J5y0FGdtsaqsaG16ZzCASNJ5THXYojY4u2o4gBwI6jT2Vt4ndJkA5DyhJtPwMF31Kob63eGksDHgnkCZ5+kIyCq764H/hV3YkBz5/uU3bDolxm57O3qv6MMeJ0HuUGfhBdZ0TTkVGND2nrPxEeO3ojF7bC4ouZOjo18CD57IZjV65mS2oa1HANJ/pZET3GJ8B5Ko+kSyvYcX9rVYw5WAA9oXGAT/b081oTdsic7f+YfmhdLhSh2TWlskDV06k81WqcE0Ts549D9k3g3rQbKb71gvnPqEOZAyncCIjb/iPmtRTuWuALXAjuII9kOHDlEU+zAMdZ1131VccKsaHZXEdUPGQK0XL+7yMc7oJ/cLPcH4s3M5riJdlk+ULsdwcUqD3F5OwHmfHxWXu6DqFQR3a/mt+PjUotIiUqZ6w4pCs5hvFWZjS5nLcHn4EfdWnY098ClTMnmdfb9VzfG12XZNj14GU8o1c+GgdeRPpKlsaPZUmgn5W6lVrfDCX9pVOZ3Ich+yo+Krotolrd3kN06c/U6eapK6ihdbGYPU7arUrEHLOVngBqff3KKlQ2Ft2VJrB+Ea+PP31UtT9/v8AfJJ7Y0Vrqtpvz+qy99XAdqSdStFcMlp8dPMH9VmbunDlrBEyN3XoZge+fsR7rMY3wk+qZY7rofMrYJG8/FYQm4O0aNWjzu34Crfic0eElE7bgFg+ZxP0WxIXZVo/+ib8kKCMuzg6kJ0TafCdJpnLryHJapzEw0lPyy9lYoANwcbwmHh8OJJgLRtpJ2XdTmx0gDb4Gxg21TXYUCUeLE2nb6IzYaBH+Fd6r1bHLsftqtBUpobdWJOg/fNNSAAOlpkO1CLYdjgOjtwgWLWz2k9EAdcvDhEgroXGpozyo9LdiTeZHf5KjdcQMYd/TZZ/D7KrUHPXZOq8LVy7QT6e5WahFPbKyZPiHEsg5ZmO5Zy5xaoXTJ7t/wA1r7Xgo5fjcB4aonQ4Qtw3KW5p3JP0jZaR5OOPglqTBXCnE5qHsng54MH+o7we/REcBwl7HVK1bWo8+jef28gFYw/hihRfnY0yNpMgcp8UTf8Av0WE5K3j0Ul7OcklLUOijasyjkvJICu/f2QBVvLdrxDwCNND1lYzjKx+IPHT31/fkttVKzHF5imOumnr+vqt+GTUiJrRY4NotdbAlokOIJjfYj6rQhgGwA8EA4IcTbmeTz9AtCo5PyY10NcdUMq2JfXzu+VggDvmR7/RQ4/iz6Tmhg+YOJJ1iAT9USsqxfSa5whzgCR0JhFOKsOx35fkmP5+f5+uyl/JIW6fvrKkZVfT0P7/AHoSh11hskIw9mg8volylUpUKrLya07pxamtOp/fJZFD0sJsJyAEJTWvExIlVcZrFlCo5pghpIPf5rzjhy+e69puc4kuJBJ5giIWvHxZxcvRLlTo9UBXEJB+/dKsijsvRIE4cv30VF9U9hmnXKT56oQATinic0H02U4zbuG/w9O6fsjthc9rTa+CMwBg7rzL/SXLS/4szwDPP4l6pRYAAAI0XRzQUYqjODtsr1rRrtwFHSwikP8AZt9Feqfv0CRqwtmglOmBsAFMAmM/fsnhIDgEpSSkG6AOSJf0+6jqnQpoDnn6qNpVZ1YzEqwz7JgOBXSlA09Ux33+6QENZ0en5LF8YVjET3fv1K19RywXFTiakcv/AMhdXAvsZ8nRo+AqZFuZO7zC0yzPAZ/9Kf8AfP0C035rHk/NlR6RDVt2ujMAYmJHknjZKmMGnqpGckOqcPyTeZQAypVExpO8fvySucs9hRzVqjjqczhPdK0Tdlco4uiU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Imagem 2"/>
          <p:cNvPicPr>
            <a:picLocks noChangeAspect="1"/>
          </p:cNvPicPr>
          <p:nvPr/>
        </p:nvPicPr>
        <p:blipFill>
          <a:blip r:embed="rId2"/>
          <a:stretch>
            <a:fillRect/>
          </a:stretch>
        </p:blipFill>
        <p:spPr>
          <a:xfrm>
            <a:off x="-36512" y="482718"/>
            <a:ext cx="9123332" cy="3018290"/>
          </a:xfrm>
          <a:prstGeom prst="rect">
            <a:avLst/>
          </a:prstGeom>
        </p:spPr>
      </p:pic>
      <p:pic>
        <p:nvPicPr>
          <p:cNvPr id="5" name="Imagem 4"/>
          <p:cNvPicPr>
            <a:picLocks noChangeAspect="1"/>
          </p:cNvPicPr>
          <p:nvPr/>
        </p:nvPicPr>
        <p:blipFill>
          <a:blip r:embed="rId3"/>
          <a:stretch>
            <a:fillRect/>
          </a:stretch>
        </p:blipFill>
        <p:spPr>
          <a:xfrm>
            <a:off x="1907704" y="4581128"/>
            <a:ext cx="5182739" cy="576064"/>
          </a:xfrm>
          <a:prstGeom prst="rect">
            <a:avLst/>
          </a:prstGeom>
        </p:spPr>
      </p:pic>
    </p:spTree>
    <p:extLst>
      <p:ext uri="{BB962C8B-B14F-4D97-AF65-F5344CB8AC3E}">
        <p14:creationId xmlns:p14="http://schemas.microsoft.com/office/powerpoint/2010/main" val="4048407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AB335A82-8A5E-49F7-98BE-8D20B4E33F5D}"/>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graphicFrame>
        <p:nvGraphicFramePr>
          <p:cNvPr id="2" name="Diagrama 1">
            <a:extLst>
              <a:ext uri="{FF2B5EF4-FFF2-40B4-BE49-F238E27FC236}">
                <a16:creationId xmlns:a16="http://schemas.microsoft.com/office/drawing/2014/main" id="{767B53C5-CC57-4EEB-8E4A-C63DC85709C0}"/>
              </a:ext>
            </a:extLst>
          </p:cNvPr>
          <p:cNvGraphicFramePr/>
          <p:nvPr>
            <p:extLst>
              <p:ext uri="{D42A27DB-BD31-4B8C-83A1-F6EECF244321}">
                <p14:modId xmlns:p14="http://schemas.microsoft.com/office/powerpoint/2010/main" val="736918796"/>
              </p:ext>
            </p:extLst>
          </p:nvPr>
        </p:nvGraphicFramePr>
        <p:xfrm>
          <a:off x="107504" y="980728"/>
          <a:ext cx="8943488" cy="5688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94738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975ED1C-21FE-914C-98A2-E6197A045F0D}"/>
              </a:ext>
            </a:extLst>
          </p:cNvPr>
          <p:cNvSpPr>
            <a:spLocks noGrp="1" noChangeArrowheads="1"/>
          </p:cNvSpPr>
          <p:nvPr>
            <p:ph type="title"/>
          </p:nvPr>
        </p:nvSpPr>
        <p:spPr>
          <a:xfrm>
            <a:off x="427454" y="131287"/>
            <a:ext cx="8229600" cy="1143000"/>
          </a:xfrm>
          <a:ln w="38100">
            <a:solidFill>
              <a:schemeClr val="accent1"/>
            </a:solidFill>
          </a:ln>
        </p:spPr>
        <p:txBody>
          <a:bodyPr/>
          <a:lstStyle/>
          <a:p>
            <a:pPr eaLnBrk="1" hangingPunct="1">
              <a:defRPr/>
            </a:pPr>
            <a:r>
              <a:rPr lang="pt-BR" altLang="x-none" dirty="0">
                <a:latin typeface="Arial" panose="020B0604020202020204" pitchFamily="34" charset="0"/>
                <a:ea typeface="ＭＳ Ｐゴシック" charset="-128"/>
                <a:cs typeface="Arial" panose="020B0604020202020204" pitchFamily="34" charset="0"/>
              </a:rPr>
              <a:t>Efeito térmico do exercício</a:t>
            </a:r>
          </a:p>
        </p:txBody>
      </p:sp>
      <p:sp>
        <p:nvSpPr>
          <p:cNvPr id="37891" name="Rectangle 3">
            <a:extLst>
              <a:ext uri="{FF2B5EF4-FFF2-40B4-BE49-F238E27FC236}">
                <a16:creationId xmlns:a16="http://schemas.microsoft.com/office/drawing/2014/main" id="{FEDA4BF3-F40F-F146-81BC-FC2B6592BC5A}"/>
              </a:ext>
            </a:extLst>
          </p:cNvPr>
          <p:cNvSpPr>
            <a:spLocks noGrp="1" noChangeArrowheads="1"/>
          </p:cNvSpPr>
          <p:nvPr>
            <p:ph type="body" idx="1"/>
          </p:nvPr>
        </p:nvSpPr>
        <p:spPr>
          <a:xfrm>
            <a:off x="444222" y="1303337"/>
            <a:ext cx="8229600" cy="4525963"/>
          </a:xfrm>
        </p:spPr>
        <p:txBody>
          <a:bodyPr>
            <a:normAutofit/>
          </a:bodyPr>
          <a:lstStyle/>
          <a:p>
            <a:pPr eaLnBrk="1" hangingPunct="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Gasto durante a atividade física:</a:t>
            </a:r>
          </a:p>
          <a:p>
            <a:pPr lvl="1" eaLnBrk="1" hangingPunct="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Segundo maior componente do GET,</a:t>
            </a:r>
          </a:p>
          <a:p>
            <a:pPr lvl="1" eaLnBrk="1" hangingPunct="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Dependente da duração e intensidade da atividade física.</a:t>
            </a:r>
          </a:p>
          <a:p>
            <a:pPr eaLnBrk="1" hangingPunct="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Gasto no período de recuperação (EPOC).</a:t>
            </a:r>
          </a:p>
        </p:txBody>
      </p:sp>
      <p:pic>
        <p:nvPicPr>
          <p:cNvPr id="72707" name="Picture 5" descr="lance-armstrong">
            <a:extLst>
              <a:ext uri="{FF2B5EF4-FFF2-40B4-BE49-F238E27FC236}">
                <a16:creationId xmlns:a16="http://schemas.microsoft.com/office/drawing/2014/main" id="{453DD6F3-709A-462E-9FEE-6A695AFB5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531938"/>
            <a:ext cx="19050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descr="Faris al Sultan at Ironman Hawaii">
            <a:extLst>
              <a:ext uri="{FF2B5EF4-FFF2-40B4-BE49-F238E27FC236}">
                <a16:creationId xmlns:a16="http://schemas.microsoft.com/office/drawing/2014/main" id="{DDD021AE-80E2-4D07-8E62-A60639388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80" t="3780" r="3780" b="3780"/>
          <a:stretch>
            <a:fillRect/>
          </a:stretch>
        </p:blipFill>
        <p:spPr bwMode="auto">
          <a:xfrm>
            <a:off x="3339724" y="4014627"/>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descr="4%20Tiger%20Woods">
            <a:extLst>
              <a:ext uri="{FF2B5EF4-FFF2-40B4-BE49-F238E27FC236}">
                <a16:creationId xmlns:a16="http://schemas.microsoft.com/office/drawing/2014/main" id="{99D16A94-4CA4-41BB-8834-446CBB347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242" y="3781265"/>
            <a:ext cx="16986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76A21FA-8D13-8548-8C2A-2F710BBEF6E9}"/>
              </a:ext>
            </a:extLst>
          </p:cNvPr>
          <p:cNvSpPr>
            <a:spLocks noGrp="1" noChangeArrowheads="1"/>
          </p:cNvSpPr>
          <p:nvPr>
            <p:ph type="title"/>
          </p:nvPr>
        </p:nvSpPr>
        <p:spPr>
          <a:xfrm>
            <a:off x="431304" y="261887"/>
            <a:ext cx="8229600" cy="1143000"/>
          </a:xfrm>
          <a:ln w="38100">
            <a:solidFill>
              <a:schemeClr val="accent1"/>
            </a:solidFill>
          </a:ln>
        </p:spPr>
        <p:txBody>
          <a:bodyPr/>
          <a:lstStyle/>
          <a:p>
            <a:pPr eaLnBrk="1" hangingPunct="1">
              <a:defRPr/>
            </a:pPr>
            <a:r>
              <a:rPr lang="pt-BR" altLang="x-none" dirty="0">
                <a:latin typeface="Arial" panose="020B0604020202020204" pitchFamily="34" charset="0"/>
                <a:ea typeface="ＭＳ Ｐゴシック" charset="-128"/>
                <a:cs typeface="Arial" panose="020B0604020202020204" pitchFamily="34" charset="0"/>
              </a:rPr>
              <a:t>Determinação do ETE</a:t>
            </a:r>
          </a:p>
        </p:txBody>
      </p:sp>
      <p:sp>
        <p:nvSpPr>
          <p:cNvPr id="38915" name="Rectangle 3">
            <a:extLst>
              <a:ext uri="{FF2B5EF4-FFF2-40B4-BE49-F238E27FC236}">
                <a16:creationId xmlns:a16="http://schemas.microsoft.com/office/drawing/2014/main" id="{06EC37FE-FB7D-3943-92D1-289ED2DB19C7}"/>
              </a:ext>
            </a:extLst>
          </p:cNvPr>
          <p:cNvSpPr>
            <a:spLocks noGrp="1" noChangeArrowheads="1"/>
          </p:cNvSpPr>
          <p:nvPr>
            <p:ph type="body" idx="1"/>
          </p:nvPr>
        </p:nvSpPr>
        <p:spPr>
          <a:xfrm>
            <a:off x="247779" y="1628800"/>
            <a:ext cx="8229600" cy="4525963"/>
          </a:xfrm>
        </p:spPr>
        <p:txBody>
          <a:bodyPr>
            <a:normAutofit/>
          </a:bodyPr>
          <a:lstStyle/>
          <a:p>
            <a:pPr>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Estimado por meio de calorimetria indireta:</a:t>
            </a:r>
          </a:p>
          <a:p>
            <a:pPr lvl="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Em laboratórios:</a:t>
            </a:r>
          </a:p>
          <a:p>
            <a:pPr lvl="2">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Condições ambientais nem </a:t>
            </a:r>
            <a:br>
              <a:rPr lang="pt-BR" altLang="x-none" dirty="0">
                <a:latin typeface="Arial" panose="020B0604020202020204" pitchFamily="34" charset="0"/>
                <a:ea typeface="ＭＳ Ｐゴシック" charset="-128"/>
                <a:cs typeface="Arial" panose="020B0604020202020204" pitchFamily="34" charset="0"/>
              </a:rPr>
            </a:br>
            <a:r>
              <a:rPr lang="pt-BR" altLang="x-none" dirty="0">
                <a:latin typeface="Arial" panose="020B0604020202020204" pitchFamily="34" charset="0"/>
                <a:ea typeface="ＭＳ Ｐゴシック" charset="-128"/>
                <a:cs typeface="Arial" panose="020B0604020202020204" pitchFamily="34" charset="0"/>
              </a:rPr>
              <a:t>sempre refletem as condições </a:t>
            </a:r>
            <a:br>
              <a:rPr lang="pt-BR" altLang="x-none" dirty="0">
                <a:latin typeface="Arial" panose="020B0604020202020204" pitchFamily="34" charset="0"/>
                <a:ea typeface="ＭＳ Ｐゴシック" charset="-128"/>
                <a:cs typeface="Arial" panose="020B0604020202020204" pitchFamily="34" charset="0"/>
              </a:rPr>
            </a:br>
            <a:r>
              <a:rPr lang="pt-BR" altLang="x-none" dirty="0">
                <a:latin typeface="Arial" panose="020B0604020202020204" pitchFamily="34" charset="0"/>
                <a:ea typeface="ＭＳ Ｐゴシック" charset="-128"/>
                <a:cs typeface="Arial" panose="020B0604020202020204" pitchFamily="34" charset="0"/>
              </a:rPr>
              <a:t>climáticas reais</a:t>
            </a:r>
          </a:p>
          <a:p>
            <a:pPr lvl="2">
              <a:buFont typeface="Wingdings" panose="05000000000000000000" pitchFamily="2" charset="2"/>
              <a:buChar char="ü"/>
              <a:defRPr/>
            </a:pPr>
            <a:endParaRPr lang="pt-BR" altLang="x-none" dirty="0">
              <a:latin typeface="Arial" panose="020B0604020202020204" pitchFamily="34" charset="0"/>
              <a:ea typeface="ＭＳ Ｐゴシック" charset="-128"/>
              <a:cs typeface="Arial" panose="020B0604020202020204" pitchFamily="34" charset="0"/>
            </a:endParaRPr>
          </a:p>
          <a:p>
            <a:pPr lvl="2">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Equipamentos (esteiras, </a:t>
            </a:r>
            <a:br>
              <a:rPr lang="pt-BR" altLang="x-none" dirty="0">
                <a:latin typeface="Arial" panose="020B0604020202020204" pitchFamily="34" charset="0"/>
                <a:ea typeface="ＭＳ Ｐゴシック" charset="-128"/>
                <a:cs typeface="Arial" panose="020B0604020202020204" pitchFamily="34" charset="0"/>
              </a:rPr>
            </a:br>
            <a:r>
              <a:rPr lang="pt-BR" altLang="x-none" dirty="0">
                <a:latin typeface="Arial" panose="020B0604020202020204" pitchFamily="34" charset="0"/>
                <a:ea typeface="ＭＳ Ｐゴシック" charset="-128"/>
                <a:cs typeface="Arial" panose="020B0604020202020204" pitchFamily="34" charset="0"/>
              </a:rPr>
              <a:t>bicicletas, </a:t>
            </a:r>
            <a:r>
              <a:rPr lang="pt-BR" altLang="x-none" dirty="0" err="1">
                <a:latin typeface="Arial" panose="020B0604020202020204" pitchFamily="34" charset="0"/>
                <a:ea typeface="ＭＳ Ｐゴシック" charset="-128"/>
                <a:cs typeface="Arial" panose="020B0604020202020204" pitchFamily="34" charset="0"/>
              </a:rPr>
              <a:t>etc</a:t>
            </a:r>
            <a:r>
              <a:rPr lang="pt-BR" altLang="x-none" dirty="0">
                <a:latin typeface="Arial" panose="020B0604020202020204" pitchFamily="34" charset="0"/>
                <a:ea typeface="ＭＳ Ｐゴシック" charset="-128"/>
                <a:cs typeface="Arial" panose="020B0604020202020204" pitchFamily="34" charset="0"/>
              </a:rPr>
              <a:t>) não </a:t>
            </a:r>
            <a:br>
              <a:rPr lang="pt-BR" altLang="x-none" dirty="0">
                <a:latin typeface="Arial" panose="020B0604020202020204" pitchFamily="34" charset="0"/>
                <a:ea typeface="ＭＳ Ｐゴシック" charset="-128"/>
                <a:cs typeface="Arial" panose="020B0604020202020204" pitchFamily="34" charset="0"/>
              </a:rPr>
            </a:br>
            <a:r>
              <a:rPr lang="pt-BR" altLang="x-none" dirty="0">
                <a:latin typeface="Arial" panose="020B0604020202020204" pitchFamily="34" charset="0"/>
                <a:ea typeface="ＭＳ Ｐゴシック" charset="-128"/>
                <a:cs typeface="Arial" panose="020B0604020202020204" pitchFamily="34" charset="0"/>
              </a:rPr>
              <a:t>simulam a realidade</a:t>
            </a:r>
          </a:p>
        </p:txBody>
      </p:sp>
      <p:pic>
        <p:nvPicPr>
          <p:cNvPr id="73731" name="Picture 5" descr="vo2test">
            <a:extLst>
              <a:ext uri="{FF2B5EF4-FFF2-40B4-BE49-F238E27FC236}">
                <a16:creationId xmlns:a16="http://schemas.microsoft.com/office/drawing/2014/main" id="{B917A142-A39C-4E0A-9B6F-252DA16983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456" y="2348880"/>
            <a:ext cx="2632075"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29CD6F6E-EB1C-BB4F-9925-4CAD6DDA9685}"/>
              </a:ext>
            </a:extLst>
          </p:cNvPr>
          <p:cNvSpPr>
            <a:spLocks noGrp="1" noChangeArrowheads="1"/>
          </p:cNvSpPr>
          <p:nvPr>
            <p:ph type="body" idx="1"/>
          </p:nvPr>
        </p:nvSpPr>
        <p:spPr>
          <a:xfrm>
            <a:off x="477024" y="1556792"/>
            <a:ext cx="8229600" cy="4525963"/>
          </a:xfrm>
        </p:spPr>
        <p:txBody>
          <a:bodyPr>
            <a:normAutofit/>
          </a:bodyPr>
          <a:lstStyle/>
          <a:p>
            <a:pPr eaLnBrk="1" hangingPunct="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Estimado por meio de calorimetria indireta:</a:t>
            </a:r>
          </a:p>
          <a:p>
            <a:pPr lvl="1" eaLnBrk="1" hangingPunct="1">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Em campo:</a:t>
            </a:r>
          </a:p>
          <a:p>
            <a:pPr lvl="2" eaLnBrk="1" hangingPunct="1">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Condições climáticas próximas da realidade</a:t>
            </a:r>
          </a:p>
          <a:p>
            <a:pPr lvl="2" eaLnBrk="1" hangingPunct="1">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Prática da modalidade a ser treinada</a:t>
            </a:r>
          </a:p>
        </p:txBody>
      </p:sp>
      <p:pic>
        <p:nvPicPr>
          <p:cNvPr id="2" name="Imagem 1">
            <a:extLst>
              <a:ext uri="{FF2B5EF4-FFF2-40B4-BE49-F238E27FC236}">
                <a16:creationId xmlns:a16="http://schemas.microsoft.com/office/drawing/2014/main" id="{783243DA-D302-46DF-B81A-6ABE39967C66}"/>
              </a:ext>
            </a:extLst>
          </p:cNvPr>
          <p:cNvPicPr>
            <a:picLocks noChangeAspect="1"/>
          </p:cNvPicPr>
          <p:nvPr/>
        </p:nvPicPr>
        <p:blipFill>
          <a:blip r:embed="rId3"/>
          <a:stretch>
            <a:fillRect/>
          </a:stretch>
        </p:blipFill>
        <p:spPr>
          <a:xfrm>
            <a:off x="5292080" y="3465748"/>
            <a:ext cx="3130623" cy="2347967"/>
          </a:xfrm>
          <a:prstGeom prst="rect">
            <a:avLst/>
          </a:prstGeom>
        </p:spPr>
      </p:pic>
      <p:pic>
        <p:nvPicPr>
          <p:cNvPr id="3" name="Imagem 2">
            <a:extLst>
              <a:ext uri="{FF2B5EF4-FFF2-40B4-BE49-F238E27FC236}">
                <a16:creationId xmlns:a16="http://schemas.microsoft.com/office/drawing/2014/main" id="{963049C9-5E5C-4CE6-AEBA-0BB485869464}"/>
              </a:ext>
            </a:extLst>
          </p:cNvPr>
          <p:cNvPicPr>
            <a:picLocks noChangeAspect="1"/>
          </p:cNvPicPr>
          <p:nvPr/>
        </p:nvPicPr>
        <p:blipFill rotWithShape="1">
          <a:blip r:embed="rId4"/>
          <a:srcRect t="10269" b="10410"/>
          <a:stretch/>
        </p:blipFill>
        <p:spPr>
          <a:xfrm>
            <a:off x="460608" y="3585315"/>
            <a:ext cx="3544767" cy="2108835"/>
          </a:xfrm>
          <a:prstGeom prst="rect">
            <a:avLst/>
          </a:prstGeom>
        </p:spPr>
      </p:pic>
      <p:sp>
        <p:nvSpPr>
          <p:cNvPr id="10" name="Rectangle 2">
            <a:extLst>
              <a:ext uri="{FF2B5EF4-FFF2-40B4-BE49-F238E27FC236}">
                <a16:creationId xmlns:a16="http://schemas.microsoft.com/office/drawing/2014/main" id="{AC1B9F17-CFC2-4F76-9570-58761FDCA7D8}"/>
              </a:ext>
            </a:extLst>
          </p:cNvPr>
          <p:cNvSpPr>
            <a:spLocks noGrp="1" noChangeArrowheads="1"/>
          </p:cNvSpPr>
          <p:nvPr>
            <p:ph type="title"/>
          </p:nvPr>
        </p:nvSpPr>
        <p:spPr>
          <a:xfrm>
            <a:off x="431304" y="261887"/>
            <a:ext cx="8229600" cy="1143000"/>
          </a:xfrm>
          <a:ln w="38100">
            <a:solidFill>
              <a:schemeClr val="accent1"/>
            </a:solidFill>
          </a:ln>
        </p:spPr>
        <p:txBody>
          <a:bodyPr/>
          <a:lstStyle/>
          <a:p>
            <a:pPr eaLnBrk="1" hangingPunct="1">
              <a:defRPr/>
            </a:pPr>
            <a:r>
              <a:rPr lang="pt-BR" altLang="x-none" dirty="0">
                <a:latin typeface="Arial" panose="020B0604020202020204" pitchFamily="34" charset="0"/>
                <a:ea typeface="ＭＳ Ｐゴシック" charset="-128"/>
                <a:cs typeface="Arial" panose="020B0604020202020204" pitchFamily="34" charset="0"/>
              </a:rPr>
              <a:t>Determinação do ETE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5ED6DD1C-AFD3-7943-9A29-7EB860B86828}"/>
              </a:ext>
            </a:extLst>
          </p:cNvPr>
          <p:cNvSpPr>
            <a:spLocks noGrp="1" noChangeArrowheads="1"/>
          </p:cNvSpPr>
          <p:nvPr>
            <p:ph type="body" idx="4294967295"/>
          </p:nvPr>
        </p:nvSpPr>
        <p:spPr/>
        <p:txBody>
          <a:bodyPr>
            <a:normAutofit/>
          </a:bodyPr>
          <a:lstStyle/>
          <a:p>
            <a:pPr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Diário de atividade: </a:t>
            </a:r>
          </a:p>
          <a:p>
            <a:pPr lvl="1"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Registro detalhado de todas as atividades realizadas durante o dia</a:t>
            </a:r>
          </a:p>
          <a:p>
            <a:pPr lvl="1"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Estima-se o gasto por atividade, </a:t>
            </a:r>
            <a:r>
              <a:rPr lang="pt-BR" altLang="x-none" sz="2400" dirty="0" err="1">
                <a:latin typeface="Arial" panose="020B0604020202020204" pitchFamily="34" charset="0"/>
                <a:ea typeface="ＭＳ Ｐゴシック" charset="-128"/>
                <a:cs typeface="Arial" panose="020B0604020202020204" pitchFamily="34" charset="0"/>
              </a:rPr>
              <a:t>baseado-se</a:t>
            </a:r>
            <a:r>
              <a:rPr lang="pt-BR" altLang="x-none" sz="2400" dirty="0">
                <a:latin typeface="Arial" panose="020B0604020202020204" pitchFamily="34" charset="0"/>
                <a:ea typeface="ＭＳ Ｐゴシック" charset="-128"/>
                <a:cs typeface="Arial" panose="020B0604020202020204" pitchFamily="34" charset="0"/>
              </a:rPr>
              <a:t> em valores reportados na literatura (</a:t>
            </a:r>
            <a:r>
              <a:rPr lang="pt-BR" altLang="x-none" sz="2400" dirty="0" err="1">
                <a:latin typeface="Arial" panose="020B0604020202020204" pitchFamily="34" charset="0"/>
                <a:ea typeface="ＭＳ Ｐゴシック" charset="-128"/>
                <a:cs typeface="Arial" panose="020B0604020202020204" pitchFamily="34" charset="0"/>
              </a:rPr>
              <a:t>METs</a:t>
            </a:r>
            <a:r>
              <a:rPr lang="pt-BR" altLang="x-none" sz="2400" dirty="0">
                <a:latin typeface="Arial" panose="020B0604020202020204" pitchFamily="34" charset="0"/>
                <a:ea typeface="ＭＳ Ｐゴシック" charset="-128"/>
                <a:cs typeface="Arial" panose="020B0604020202020204" pitchFamily="34" charset="0"/>
              </a:rPr>
              <a:t>)</a:t>
            </a:r>
          </a:p>
          <a:p>
            <a:pPr lvl="1"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Questionários específicos (IPAQ, </a:t>
            </a:r>
            <a:r>
              <a:rPr lang="pt-BR" altLang="x-none" sz="2400" dirty="0" err="1">
                <a:latin typeface="Arial" panose="020B0604020202020204" pitchFamily="34" charset="0"/>
                <a:ea typeface="ＭＳ Ｐゴシック" charset="-128"/>
                <a:cs typeface="Arial" panose="020B0604020202020204" pitchFamily="34" charset="0"/>
              </a:rPr>
              <a:t>Bouchard</a:t>
            </a:r>
            <a:r>
              <a:rPr lang="pt-BR" altLang="x-none" sz="2400" dirty="0">
                <a:latin typeface="Arial" panose="020B0604020202020204" pitchFamily="34" charset="0"/>
                <a:ea typeface="ＭＳ Ｐゴシック" charset="-128"/>
                <a:cs typeface="Arial" panose="020B0604020202020204" pitchFamily="34" charset="0"/>
              </a:rPr>
              <a:t> et al., 1983)</a:t>
            </a:r>
          </a:p>
        </p:txBody>
      </p:sp>
      <p:sp>
        <p:nvSpPr>
          <p:cNvPr id="4" name="Rectangle 2">
            <a:extLst>
              <a:ext uri="{FF2B5EF4-FFF2-40B4-BE49-F238E27FC236}">
                <a16:creationId xmlns:a16="http://schemas.microsoft.com/office/drawing/2014/main" id="{F4566157-7648-4C14-A839-895267634857}"/>
              </a:ext>
            </a:extLst>
          </p:cNvPr>
          <p:cNvSpPr txBox="1">
            <a:spLocks noChangeArrowheads="1"/>
          </p:cNvSpPr>
          <p:nvPr/>
        </p:nvSpPr>
        <p:spPr>
          <a:xfrm>
            <a:off x="457200" y="160337"/>
            <a:ext cx="8229600" cy="1143000"/>
          </a:xfrm>
          <a:prstGeom prst="rect">
            <a:avLst/>
          </a:prstGeom>
          <a:ln w="38100">
            <a:solidFill>
              <a:schemeClr val="accent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dirty="0">
                <a:latin typeface="Arial" panose="020B0604020202020204" pitchFamily="34" charset="0"/>
                <a:ea typeface="ＭＳ Ｐゴシック" charset="-128"/>
                <a:cs typeface="Arial" panose="020B0604020202020204" pitchFamily="34" charset="0"/>
              </a:rPr>
              <a:t>Determinação do ETE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0E72B46F-A60D-4545-BA4F-B7E960BC3BC2}"/>
              </a:ext>
            </a:extLst>
          </p:cNvPr>
          <p:cNvSpPr>
            <a:spLocks noGrp="1" noChangeArrowheads="1"/>
          </p:cNvSpPr>
          <p:nvPr>
            <p:ph type="body" idx="4294967295"/>
          </p:nvPr>
        </p:nvSpPr>
        <p:spPr>
          <a:xfrm>
            <a:off x="457199" y="1303338"/>
            <a:ext cx="8435281" cy="5149998"/>
          </a:xfrm>
        </p:spPr>
        <p:txBody>
          <a:bodyPr>
            <a:normAutofit/>
          </a:bodyPr>
          <a:lstStyle/>
          <a:p>
            <a:pPr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Diário de atividade: questionários específicos</a:t>
            </a:r>
          </a:p>
          <a:p>
            <a:pPr lvl="1" eaLnBrk="1" hangingPunct="1">
              <a:lnSpc>
                <a:spcPct val="150000"/>
              </a:lnSpc>
              <a:buFont typeface="Wingdings" panose="05000000000000000000" pitchFamily="2" charset="2"/>
              <a:buChar char="ü"/>
              <a:defRPr/>
            </a:pPr>
            <a:r>
              <a:rPr lang="pt-BR" altLang="x-none" sz="2400" b="1" dirty="0">
                <a:latin typeface="Arial" panose="020B0604020202020204" pitchFamily="34" charset="0"/>
                <a:ea typeface="ＭＳ Ｐゴシック" charset="-128"/>
                <a:cs typeface="Arial" panose="020B0604020202020204" pitchFamily="34" charset="0"/>
              </a:rPr>
              <a:t>IPAQ (</a:t>
            </a:r>
            <a:r>
              <a:rPr lang="pt-BR" altLang="x-none" sz="2400" b="1" dirty="0" err="1">
                <a:latin typeface="Arial" panose="020B0604020202020204" pitchFamily="34" charset="0"/>
                <a:ea typeface="ＭＳ Ｐゴシック" charset="-128"/>
                <a:cs typeface="Arial" panose="020B0604020202020204" pitchFamily="34" charset="0"/>
              </a:rPr>
              <a:t>International</a:t>
            </a:r>
            <a:r>
              <a:rPr lang="pt-BR" altLang="x-none" sz="2400" b="1" dirty="0">
                <a:latin typeface="Arial" panose="020B0604020202020204" pitchFamily="34" charset="0"/>
                <a:ea typeface="ＭＳ Ｐゴシック" charset="-128"/>
                <a:cs typeface="Arial" panose="020B0604020202020204" pitchFamily="34" charset="0"/>
              </a:rPr>
              <a:t> </a:t>
            </a:r>
            <a:r>
              <a:rPr lang="pt-BR" altLang="x-none" sz="2400" b="1" dirty="0" err="1">
                <a:latin typeface="Arial" panose="020B0604020202020204" pitchFamily="34" charset="0"/>
                <a:ea typeface="ＭＳ Ｐゴシック" charset="-128"/>
                <a:cs typeface="Arial" panose="020B0604020202020204" pitchFamily="34" charset="0"/>
              </a:rPr>
              <a:t>Physical</a:t>
            </a:r>
            <a:r>
              <a:rPr lang="pt-BR" altLang="x-none" sz="2400" b="1" dirty="0">
                <a:latin typeface="Arial" panose="020B0604020202020204" pitchFamily="34" charset="0"/>
                <a:ea typeface="ＭＳ Ｐゴシック" charset="-128"/>
                <a:cs typeface="Arial" panose="020B0604020202020204" pitchFamily="34" charset="0"/>
              </a:rPr>
              <a:t> </a:t>
            </a:r>
            <a:r>
              <a:rPr lang="pt-BR" altLang="x-none" sz="2400" b="1" dirty="0" err="1">
                <a:latin typeface="Arial" panose="020B0604020202020204" pitchFamily="34" charset="0"/>
                <a:ea typeface="ＭＳ Ｐゴシック" charset="-128"/>
                <a:cs typeface="Arial" panose="020B0604020202020204" pitchFamily="34" charset="0"/>
              </a:rPr>
              <a:t>Activity</a:t>
            </a:r>
            <a:r>
              <a:rPr lang="pt-BR" altLang="x-none" sz="2400" b="1" dirty="0">
                <a:latin typeface="Arial" panose="020B0604020202020204" pitchFamily="34" charset="0"/>
                <a:ea typeface="ＭＳ Ｐゴシック" charset="-128"/>
                <a:cs typeface="Arial" panose="020B0604020202020204" pitchFamily="34" charset="0"/>
              </a:rPr>
              <a:t> </a:t>
            </a:r>
            <a:r>
              <a:rPr lang="pt-BR" altLang="x-none" sz="2400" b="1" dirty="0" err="1">
                <a:latin typeface="Arial" panose="020B0604020202020204" pitchFamily="34" charset="0"/>
                <a:ea typeface="ＭＳ Ｐゴシック" charset="-128"/>
                <a:cs typeface="Arial" panose="020B0604020202020204" pitchFamily="34" charset="0"/>
              </a:rPr>
              <a:t>Questionary</a:t>
            </a:r>
            <a:r>
              <a:rPr lang="pt-BR" altLang="x-none" sz="2400" b="1" dirty="0">
                <a:latin typeface="Arial" panose="020B0604020202020204" pitchFamily="34" charset="0"/>
                <a:ea typeface="ＭＳ Ｐゴシック" charset="-128"/>
                <a:cs typeface="Arial" panose="020B0604020202020204" pitchFamily="34" charset="0"/>
              </a:rPr>
              <a:t>)</a:t>
            </a:r>
          </a:p>
          <a:p>
            <a:pPr marL="457200" lvl="1" indent="0" eaLnBrk="1" hangingPunct="1">
              <a:lnSpc>
                <a:spcPct val="150000"/>
              </a:lnSpc>
              <a:buNone/>
              <a:defRPr/>
            </a:pPr>
            <a:endParaRPr lang="pt-BR" altLang="x-none" sz="2400" dirty="0">
              <a:latin typeface="Arial" panose="020B0604020202020204" pitchFamily="34" charset="0"/>
              <a:ea typeface="ＭＳ Ｐゴシック" charset="-128"/>
              <a:cs typeface="Arial" panose="020B0604020202020204" pitchFamily="34" charset="0"/>
            </a:endParaRPr>
          </a:p>
          <a:p>
            <a:pPr marL="114300" lvl="2" indent="-342900" eaLnBrk="1" hangingPunct="1">
              <a:lnSpc>
                <a:spcPct val="150000"/>
              </a:lnSpc>
              <a:spcBef>
                <a:spcPts val="0"/>
              </a:spcBef>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Nós queremos saber quanto tempo você gasta fazendo atividade física em uma semana NORMAL</a:t>
            </a:r>
          </a:p>
          <a:p>
            <a:pPr marL="114300" lvl="2" indent="-342900" eaLnBrk="1" hangingPunct="1">
              <a:lnSpc>
                <a:spcPct val="150000"/>
              </a:lnSpc>
              <a:spcBef>
                <a:spcPts val="0"/>
              </a:spcBef>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Por favor responda cada questão mesmo que considere que não seja ativo</a:t>
            </a:r>
          </a:p>
          <a:p>
            <a:pPr marL="114300" lvl="2" indent="-342900" eaLnBrk="1" hangingPunct="1">
              <a:lnSpc>
                <a:spcPct val="150000"/>
              </a:lnSpc>
              <a:spcBef>
                <a:spcPts val="0"/>
              </a:spcBef>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Para responder considere as atividades como meio de transporte, no trabalho, exercício e esporte</a:t>
            </a:r>
            <a:endParaRPr lang="pt-BR" altLang="x-none" dirty="0">
              <a:ea typeface="ＭＳ Ｐゴシック" charset="-128"/>
            </a:endParaRPr>
          </a:p>
        </p:txBody>
      </p:sp>
      <p:sp>
        <p:nvSpPr>
          <p:cNvPr id="5" name="Rectangle 2">
            <a:extLst>
              <a:ext uri="{FF2B5EF4-FFF2-40B4-BE49-F238E27FC236}">
                <a16:creationId xmlns:a16="http://schemas.microsoft.com/office/drawing/2014/main" id="{39DE4A63-3425-4C63-81BB-7EEF68CC393A}"/>
              </a:ext>
            </a:extLst>
          </p:cNvPr>
          <p:cNvSpPr txBox="1">
            <a:spLocks noChangeArrowheads="1"/>
          </p:cNvSpPr>
          <p:nvPr/>
        </p:nvSpPr>
        <p:spPr>
          <a:xfrm>
            <a:off x="431304" y="261887"/>
            <a:ext cx="8229600" cy="1143000"/>
          </a:xfrm>
          <a:prstGeom prst="rect">
            <a:avLst/>
          </a:prstGeom>
          <a:ln w="38100">
            <a:solidFill>
              <a:schemeClr val="accent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Determinação do ETE</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BF9796-0456-4FEF-BD3E-98019CFEE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7" y="980728"/>
            <a:ext cx="8978686" cy="453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676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7F7234E-A97D-45AF-B7B1-02411F8FA6EA}"/>
              </a:ext>
            </a:extLst>
          </p:cNvPr>
          <p:cNvPicPr>
            <a:picLocks noChangeAspect="1"/>
          </p:cNvPicPr>
          <p:nvPr/>
        </p:nvPicPr>
        <p:blipFill>
          <a:blip r:embed="rId2"/>
          <a:stretch>
            <a:fillRect/>
          </a:stretch>
        </p:blipFill>
        <p:spPr>
          <a:xfrm>
            <a:off x="1475656" y="116632"/>
            <a:ext cx="6192688" cy="7113599"/>
          </a:xfrm>
          <a:prstGeom prst="rect">
            <a:avLst/>
          </a:prstGeom>
        </p:spPr>
      </p:pic>
    </p:spTree>
    <p:extLst>
      <p:ext uri="{BB962C8B-B14F-4D97-AF65-F5344CB8AC3E}">
        <p14:creationId xmlns:p14="http://schemas.microsoft.com/office/powerpoint/2010/main" val="2956056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DA07286-8C69-4386-BC7E-985566EB6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90" y="368613"/>
            <a:ext cx="8889420" cy="612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0969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a:extLst>
              <a:ext uri="{FF2B5EF4-FFF2-40B4-BE49-F238E27FC236}">
                <a16:creationId xmlns:a16="http://schemas.microsoft.com/office/drawing/2014/main" id="{A071055A-C7F2-5746-97BB-689BF01CA0B7}"/>
              </a:ext>
            </a:extLst>
          </p:cNvPr>
          <p:cNvSpPr>
            <a:spLocks noGrp="1" noChangeArrowheads="1"/>
          </p:cNvSpPr>
          <p:nvPr>
            <p:ph type="body" idx="4294967295"/>
          </p:nvPr>
        </p:nvSpPr>
        <p:spPr/>
        <p:txBody>
          <a:bodyPr>
            <a:normAutofit/>
          </a:bodyPr>
          <a:lstStyle/>
          <a:p>
            <a:pPr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Diário de atividade: questionários específicos</a:t>
            </a:r>
          </a:p>
          <a:p>
            <a:pPr lvl="1" eaLnBrk="1" hangingPunct="1">
              <a:lnSpc>
                <a:spcPct val="150000"/>
              </a:lnSpc>
              <a:buFont typeface="Wingdings" panose="05000000000000000000" pitchFamily="2" charset="2"/>
              <a:buChar char="ü"/>
              <a:defRPr/>
            </a:pPr>
            <a:r>
              <a:rPr lang="pt-BR" altLang="x-none" sz="2400" dirty="0">
                <a:latin typeface="Arial" panose="020B0604020202020204" pitchFamily="34" charset="0"/>
                <a:ea typeface="ＭＳ Ｐゴシック" charset="-128"/>
                <a:cs typeface="Arial" panose="020B0604020202020204" pitchFamily="34" charset="0"/>
              </a:rPr>
              <a:t>Dificuldades:</a:t>
            </a:r>
          </a:p>
          <a:p>
            <a:pPr lvl="2" eaLnBrk="1" hangingPunct="1">
              <a:lnSpc>
                <a:spcPct val="150000"/>
              </a:lnSpc>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 Subjetivo</a:t>
            </a:r>
          </a:p>
          <a:p>
            <a:pPr lvl="2" eaLnBrk="1" hangingPunct="1">
              <a:lnSpc>
                <a:spcPct val="150000"/>
              </a:lnSpc>
              <a:buFont typeface="Wingdings" panose="05000000000000000000" pitchFamily="2" charset="2"/>
              <a:buChar char="ü"/>
              <a:defRPr/>
            </a:pPr>
            <a:r>
              <a:rPr lang="pt-BR" altLang="x-none" dirty="0">
                <a:latin typeface="Arial" panose="020B0604020202020204" pitchFamily="34" charset="0"/>
                <a:ea typeface="ＭＳ Ｐゴシック" charset="-128"/>
                <a:cs typeface="Arial" panose="020B0604020202020204" pitchFamily="34" charset="0"/>
              </a:rPr>
              <a:t> Não consegue diferenciar a intensidade das atividades que acontecem sentadas e atividades de carregar pesos</a:t>
            </a:r>
          </a:p>
        </p:txBody>
      </p:sp>
      <p:sp>
        <p:nvSpPr>
          <p:cNvPr id="4" name="Rectangle 2">
            <a:extLst>
              <a:ext uri="{FF2B5EF4-FFF2-40B4-BE49-F238E27FC236}">
                <a16:creationId xmlns:a16="http://schemas.microsoft.com/office/drawing/2014/main" id="{71C4D041-F336-4A74-8153-95D7F7FA5818}"/>
              </a:ext>
            </a:extLst>
          </p:cNvPr>
          <p:cNvSpPr txBox="1">
            <a:spLocks noChangeArrowheads="1"/>
          </p:cNvSpPr>
          <p:nvPr/>
        </p:nvSpPr>
        <p:spPr>
          <a:xfrm>
            <a:off x="431304" y="261887"/>
            <a:ext cx="8229600" cy="1143000"/>
          </a:xfrm>
          <a:prstGeom prst="rect">
            <a:avLst/>
          </a:prstGeom>
          <a:ln w="38100">
            <a:solidFill>
              <a:schemeClr val="accent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Determinação do ETE</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8BE3C60-A941-7D46-9BBB-9816DBD7191C}"/>
              </a:ext>
            </a:extLst>
          </p:cNvPr>
          <p:cNvSpPr>
            <a:spLocks noGrp="1" noChangeArrowheads="1"/>
          </p:cNvSpPr>
          <p:nvPr>
            <p:ph type="title" idx="4294967295"/>
          </p:nvPr>
        </p:nvSpPr>
        <p:spPr>
          <a:xfrm>
            <a:off x="457200" y="188912"/>
            <a:ext cx="8229600" cy="1143000"/>
          </a:xfrm>
          <a:ln w="38100">
            <a:solidFill>
              <a:schemeClr val="accent1"/>
            </a:solidFill>
          </a:ln>
        </p:spPr>
        <p:txBody>
          <a:bodyPr/>
          <a:lstStyle/>
          <a:p>
            <a:pPr eaLnBrk="1" hangingPunct="1">
              <a:defRPr/>
            </a:pPr>
            <a:r>
              <a:rPr lang="pt-BR" altLang="x-none" dirty="0">
                <a:latin typeface="Arial" panose="020B0604020202020204" pitchFamily="34" charset="0"/>
                <a:ea typeface="ＭＳ Ｐゴシック" charset="-128"/>
                <a:cs typeface="Arial" panose="020B0604020202020204" pitchFamily="34" charset="0"/>
              </a:rPr>
              <a:t>Efeito térmico do exercício</a:t>
            </a:r>
          </a:p>
        </p:txBody>
      </p:sp>
      <p:graphicFrame>
        <p:nvGraphicFramePr>
          <p:cNvPr id="101379" name="Group 3">
            <a:extLst>
              <a:ext uri="{FF2B5EF4-FFF2-40B4-BE49-F238E27FC236}">
                <a16:creationId xmlns:a16="http://schemas.microsoft.com/office/drawing/2014/main" id="{3A5CF843-A257-CF4B-BDA7-72F02B564ECC}"/>
              </a:ext>
            </a:extLst>
          </p:cNvPr>
          <p:cNvGraphicFramePr>
            <a:graphicFrameLocks noGrp="1"/>
          </p:cNvGraphicFramePr>
          <p:nvPr>
            <p:extLst>
              <p:ext uri="{D42A27DB-BD31-4B8C-83A1-F6EECF244321}">
                <p14:modId xmlns:p14="http://schemas.microsoft.com/office/powerpoint/2010/main" val="3316078374"/>
              </p:ext>
            </p:extLst>
          </p:nvPr>
        </p:nvGraphicFramePr>
        <p:xfrm>
          <a:off x="457200" y="1383664"/>
          <a:ext cx="7991475" cy="5400675"/>
        </p:xfrm>
        <a:graphic>
          <a:graphicData uri="http://schemas.openxmlformats.org/drawingml/2006/table">
            <a:tbl>
              <a:tblPr/>
              <a:tblGrid>
                <a:gridCol w="3194050">
                  <a:extLst>
                    <a:ext uri="{9D8B030D-6E8A-4147-A177-3AD203B41FA5}">
                      <a16:colId xmlns:a16="http://schemas.microsoft.com/office/drawing/2014/main" val="20000"/>
                    </a:ext>
                  </a:extLst>
                </a:gridCol>
                <a:gridCol w="3194050">
                  <a:extLst>
                    <a:ext uri="{9D8B030D-6E8A-4147-A177-3AD203B41FA5}">
                      <a16:colId xmlns:a16="http://schemas.microsoft.com/office/drawing/2014/main" val="20001"/>
                    </a:ext>
                  </a:extLst>
                </a:gridCol>
                <a:gridCol w="1603375">
                  <a:extLst>
                    <a:ext uri="{9D8B030D-6E8A-4147-A177-3AD203B41FA5}">
                      <a16:colId xmlns:a16="http://schemas.microsoft.com/office/drawing/2014/main" val="20002"/>
                    </a:ext>
                  </a:extLst>
                </a:gridCol>
              </a:tblGrid>
              <a:tr h="396875">
                <a:tc gridSpan="3">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marT="45706" marB="45706"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Atividade</a:t>
                      </a:r>
                    </a:p>
                  </a:txBody>
                  <a:tcPr marT="45706" marB="45706"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Forma de treinamento</a:t>
                      </a:r>
                    </a:p>
                  </a:txBody>
                  <a:tcPr marT="45706" marB="45706"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kcal/min</a:t>
                      </a:r>
                    </a:p>
                  </a:txBody>
                  <a:tcPr marT="45706" marB="45706"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64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Andar a cavalo</a:t>
                      </a:r>
                    </a:p>
                  </a:txBody>
                  <a:tcPr marT="45706" marB="45706"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Galopando</a:t>
                      </a:r>
                      <a:br>
                        <a:rPr kumimoji="0" lang="pt-BR" altLang="x-none" sz="2000" b="0" i="0" u="none" strike="noStrike" cap="none" normalizeH="0" baseline="0" dirty="0">
                          <a:ln>
                            <a:noFill/>
                          </a:ln>
                          <a:solidFill>
                            <a:schemeClr val="tx1"/>
                          </a:solidFill>
                          <a:effectLst/>
                          <a:latin typeface="Arial" charset="0"/>
                          <a:ea typeface="Times New Roman" charset="0"/>
                        </a:rPr>
                      </a:br>
                      <a:r>
                        <a:rPr kumimoji="0" lang="pt-BR" altLang="x-none" sz="2000" b="0" i="0" u="none" strike="noStrike" cap="none" normalizeH="0" baseline="0" dirty="0">
                          <a:ln>
                            <a:noFill/>
                          </a:ln>
                          <a:solidFill>
                            <a:schemeClr val="tx1"/>
                          </a:solidFill>
                          <a:effectLst/>
                          <a:latin typeface="Arial" charset="0"/>
                          <a:ea typeface="Times New Roman" charset="0"/>
                        </a:rPr>
                        <a:t>trotando</a:t>
                      </a:r>
                      <a:br>
                        <a:rPr kumimoji="0" lang="pt-BR" altLang="x-none" sz="2000" b="0" i="0" u="none" strike="noStrike" cap="none" normalizeH="0" baseline="0" dirty="0">
                          <a:ln>
                            <a:noFill/>
                          </a:ln>
                          <a:solidFill>
                            <a:schemeClr val="tx1"/>
                          </a:solidFill>
                          <a:effectLst/>
                          <a:latin typeface="Arial" charset="0"/>
                          <a:ea typeface="Times New Roman" charset="0"/>
                        </a:rPr>
                      </a:br>
                      <a:r>
                        <a:rPr kumimoji="0" lang="pt-BR" altLang="x-none" sz="2000" b="0" i="0" u="none" strike="noStrike" cap="none" normalizeH="0" baseline="0" dirty="0">
                          <a:ln>
                            <a:noFill/>
                          </a:ln>
                          <a:solidFill>
                            <a:schemeClr val="tx1"/>
                          </a:solidFill>
                          <a:effectLst/>
                          <a:latin typeface="Arial" charset="0"/>
                          <a:ea typeface="Times New Roman" charset="0"/>
                        </a:rPr>
                        <a:t>andando </a:t>
                      </a:r>
                    </a:p>
                  </a:txBody>
                  <a:tcPr marT="45706" marB="45706"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8,9</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7,2</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2,7 </a:t>
                      </a:r>
                    </a:p>
                  </a:txBody>
                  <a:tcPr marT="45706" marB="45706"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Basquete</a:t>
                      </a:r>
                    </a:p>
                  </a:txBody>
                  <a:tcPr marT="45706" marB="45706"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Competição</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treinamento</a:t>
                      </a:r>
                    </a:p>
                  </a:txBody>
                  <a:tcPr marT="45706" marB="45706"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9,6</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9,0</a:t>
                      </a:r>
                    </a:p>
                  </a:txBody>
                  <a:tcPr marT="45706" marB="4570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Beisebol</a:t>
                      </a:r>
                    </a:p>
                  </a:txBody>
                  <a:tcPr marT="45706" marB="45706"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Interceptor</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arremessador</a:t>
                      </a:r>
                    </a:p>
                  </a:txBody>
                  <a:tcPr marT="45706" marB="45706"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4,0</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5,9</a:t>
                      </a:r>
                    </a:p>
                  </a:txBody>
                  <a:tcPr marT="45706" marB="4570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Bilhar</a:t>
                      </a:r>
                    </a:p>
                  </a:txBody>
                  <a:tcPr marT="45706" marB="45706"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06" marB="45706"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2,7</a:t>
                      </a:r>
                    </a:p>
                  </a:txBody>
                  <a:tcPr marT="45706" marB="4570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Boxe</a:t>
                      </a:r>
                    </a:p>
                  </a:txBody>
                  <a:tcPr marT="45706" marB="45706"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Luta</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treino</a:t>
                      </a:r>
                    </a:p>
                  </a:txBody>
                  <a:tcPr marT="45706" marB="45706"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14,4</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09,0</a:t>
                      </a:r>
                    </a:p>
                  </a:txBody>
                  <a:tcPr marT="45706" marB="4570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Caminhada</a:t>
                      </a:r>
                    </a:p>
                  </a:txBody>
                  <a:tcPr marT="45706" marB="45706"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Sem carga</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com carga</a:t>
                      </a:r>
                    </a:p>
                  </a:txBody>
                  <a:tcPr marT="45706" marB="45706"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7,9</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9,1</a:t>
                      </a:r>
                    </a:p>
                  </a:txBody>
                  <a:tcPr marT="45706" marB="45706"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Caminhada</a:t>
                      </a:r>
                    </a:p>
                  </a:txBody>
                  <a:tcPr marT="45706" marB="45706"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Lazer</a:t>
                      </a:r>
                    </a:p>
                  </a:txBody>
                  <a:tcPr marT="45706" marB="45706"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5,2</a:t>
                      </a:r>
                    </a:p>
                  </a:txBody>
                  <a:tcPr marT="45706" marB="45706"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pic>
        <p:nvPicPr>
          <p:cNvPr id="5" name="Picture 9" descr="DISSECAÇÃO">
            <a:extLst>
              <a:ext uri="{FF2B5EF4-FFF2-40B4-BE49-F238E27FC236}">
                <a16:creationId xmlns:a16="http://schemas.microsoft.com/office/drawing/2014/main" id="{F31177F1-DF09-4F68-91C2-39FC6E93D0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3226" y="3423121"/>
            <a:ext cx="4727246" cy="31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ixaDeTexto 5">
            <a:extLst>
              <a:ext uri="{FF2B5EF4-FFF2-40B4-BE49-F238E27FC236}">
                <a16:creationId xmlns:a16="http://schemas.microsoft.com/office/drawing/2014/main" id="{38B9A964-6B1D-477C-A058-22BA19CFF105}"/>
              </a:ext>
            </a:extLst>
          </p:cNvPr>
          <p:cNvSpPr txBox="1"/>
          <p:nvPr/>
        </p:nvSpPr>
        <p:spPr>
          <a:xfrm>
            <a:off x="179512" y="951111"/>
            <a:ext cx="3888432" cy="461665"/>
          </a:xfrm>
          <a:prstGeom prst="rect">
            <a:avLst/>
          </a:prstGeom>
          <a:noFill/>
          <a:ln w="28575">
            <a:solidFill>
              <a:schemeClr val="accent4"/>
            </a:solidFill>
          </a:ln>
        </p:spPr>
        <p:txBody>
          <a:bodyPr wrap="square" rtlCol="0">
            <a:spAutoFit/>
          </a:bodyPr>
          <a:lstStyle/>
          <a:p>
            <a:pPr algn="ctr"/>
            <a:r>
              <a:rPr lang="pt-BR" sz="2400" dirty="0">
                <a:latin typeface="Arial" panose="020B0604020202020204" pitchFamily="34" charset="0"/>
                <a:cs typeface="Arial" panose="020B0604020202020204" pitchFamily="34" charset="0"/>
              </a:rPr>
              <a:t>Dissecação macroscópica</a:t>
            </a:r>
          </a:p>
        </p:txBody>
      </p:sp>
      <p:sp>
        <p:nvSpPr>
          <p:cNvPr id="7" name="CaixaDeTexto 6">
            <a:extLst>
              <a:ext uri="{FF2B5EF4-FFF2-40B4-BE49-F238E27FC236}">
                <a16:creationId xmlns:a16="http://schemas.microsoft.com/office/drawing/2014/main" id="{D6905A49-EE5E-4F4A-B0DF-E9844286F000}"/>
              </a:ext>
            </a:extLst>
          </p:cNvPr>
          <p:cNvSpPr txBox="1"/>
          <p:nvPr/>
        </p:nvSpPr>
        <p:spPr>
          <a:xfrm>
            <a:off x="179512" y="1515906"/>
            <a:ext cx="8928992"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Elevada precisão, esse procedimento implica incisões no corpo, o que limita sua utilização a laboratórios extremamente sofisticados e a cadáveres de humanos</a:t>
            </a:r>
          </a:p>
        </p:txBody>
      </p:sp>
      <p:sp>
        <p:nvSpPr>
          <p:cNvPr id="8" name="Explosão: 8 Pontos 7">
            <a:extLst>
              <a:ext uri="{FF2B5EF4-FFF2-40B4-BE49-F238E27FC236}">
                <a16:creationId xmlns:a16="http://schemas.microsoft.com/office/drawing/2014/main" id="{49E32709-7D34-4EB0-A9AC-7CBB27E380A1}"/>
              </a:ext>
            </a:extLst>
          </p:cNvPr>
          <p:cNvSpPr/>
          <p:nvPr/>
        </p:nvSpPr>
        <p:spPr>
          <a:xfrm>
            <a:off x="467544" y="3567136"/>
            <a:ext cx="3024336" cy="2339753"/>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t-BR" sz="2200" dirty="0">
                <a:latin typeface="Arial" panose="020B0604020202020204" pitchFamily="34" charset="0"/>
                <a:cs typeface="Arial" panose="020B0604020202020204" pitchFamily="34" charset="0"/>
              </a:rPr>
              <a:t>Estudo  de </a:t>
            </a:r>
            <a:r>
              <a:rPr lang="pt-BR" sz="2200" dirty="0" err="1">
                <a:latin typeface="Arial" panose="020B0604020202020204" pitchFamily="34" charset="0"/>
                <a:cs typeface="Arial" panose="020B0604020202020204" pitchFamily="34" charset="0"/>
              </a:rPr>
              <a:t>Matiegka</a:t>
            </a:r>
            <a:endParaRPr lang="pt-B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632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30458A9E-48AD-DD42-8064-954531A686D7}"/>
              </a:ext>
            </a:extLst>
          </p:cNvPr>
          <p:cNvSpPr>
            <a:spLocks noGrp="1" noChangeArrowheads="1"/>
          </p:cNvSpPr>
          <p:nvPr>
            <p:ph type="title" idx="4294967295"/>
          </p:nvPr>
        </p:nvSpPr>
        <p:spPr>
          <a:xfrm>
            <a:off x="479753" y="125413"/>
            <a:ext cx="8229600" cy="1143000"/>
          </a:xfrm>
          <a:ln w="38100">
            <a:solidFill>
              <a:schemeClr val="accent1"/>
            </a:solidFill>
          </a:ln>
        </p:spPr>
        <p:txBody>
          <a:bodyPr/>
          <a:lstStyle/>
          <a:p>
            <a:pPr eaLnBrk="1" hangingPunct="1">
              <a:defRPr/>
            </a:pPr>
            <a:r>
              <a:rPr lang="pt-BR" altLang="x-none" dirty="0">
                <a:latin typeface="Arial" panose="020B0604020202020204" pitchFamily="34" charset="0"/>
                <a:ea typeface="ＭＳ Ｐゴシック" charset="-128"/>
                <a:cs typeface="Arial" panose="020B0604020202020204" pitchFamily="34" charset="0"/>
              </a:rPr>
              <a:t>Efeito térmico do exercício</a:t>
            </a:r>
          </a:p>
        </p:txBody>
      </p:sp>
      <p:graphicFrame>
        <p:nvGraphicFramePr>
          <p:cNvPr id="102403" name="Group 3">
            <a:extLst>
              <a:ext uri="{FF2B5EF4-FFF2-40B4-BE49-F238E27FC236}">
                <a16:creationId xmlns:a16="http://schemas.microsoft.com/office/drawing/2014/main" id="{DD0F9207-38C7-CE49-9104-B4F115F2D251}"/>
              </a:ext>
            </a:extLst>
          </p:cNvPr>
          <p:cNvGraphicFramePr>
            <a:graphicFrameLocks noGrp="1"/>
          </p:cNvGraphicFramePr>
          <p:nvPr>
            <p:extLst>
              <p:ext uri="{D42A27DB-BD31-4B8C-83A1-F6EECF244321}">
                <p14:modId xmlns:p14="http://schemas.microsoft.com/office/powerpoint/2010/main" val="1299757785"/>
              </p:ext>
            </p:extLst>
          </p:nvPr>
        </p:nvGraphicFramePr>
        <p:xfrm>
          <a:off x="479753" y="1304923"/>
          <a:ext cx="7991475" cy="5427664"/>
        </p:xfrm>
        <a:graphic>
          <a:graphicData uri="http://schemas.openxmlformats.org/drawingml/2006/table">
            <a:tbl>
              <a:tblPr/>
              <a:tblGrid>
                <a:gridCol w="3194050">
                  <a:extLst>
                    <a:ext uri="{9D8B030D-6E8A-4147-A177-3AD203B41FA5}">
                      <a16:colId xmlns:a16="http://schemas.microsoft.com/office/drawing/2014/main" val="20000"/>
                    </a:ext>
                  </a:extLst>
                </a:gridCol>
                <a:gridCol w="3194050">
                  <a:extLst>
                    <a:ext uri="{9D8B030D-6E8A-4147-A177-3AD203B41FA5}">
                      <a16:colId xmlns:a16="http://schemas.microsoft.com/office/drawing/2014/main" val="20001"/>
                    </a:ext>
                  </a:extLst>
                </a:gridCol>
                <a:gridCol w="1603375">
                  <a:extLst>
                    <a:ext uri="{9D8B030D-6E8A-4147-A177-3AD203B41FA5}">
                      <a16:colId xmlns:a16="http://schemas.microsoft.com/office/drawing/2014/main" val="20002"/>
                    </a:ext>
                  </a:extLst>
                </a:gridCol>
              </a:tblGrid>
              <a:tr h="396875">
                <a:tc gridSpan="3">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Atividade</a:t>
                      </a:r>
                    </a:p>
                  </a:txBody>
                  <a:tcP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Forma de treinamento</a:t>
                      </a:r>
                    </a:p>
                  </a:txBody>
                  <a:tcP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kcal/min</a:t>
                      </a:r>
                    </a:p>
                  </a:txBody>
                  <a:tcP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Canoagem</a:t>
                      </a:r>
                    </a:p>
                  </a:txBody>
                  <a:tcPr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Lazer</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velocidade</a:t>
                      </a:r>
                    </a:p>
                  </a:txBody>
                  <a:tcP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2,9</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6,7</a:t>
                      </a:r>
                    </a:p>
                  </a:txBody>
                  <a:tcP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Caratê</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12,7</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064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Ciclismo</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Lazer - 9 km/h</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lazer - 15 km/h</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competição</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04,2</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06,5</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11,0</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Corrida no plano</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8,8</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10064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Dança aeróbica</a:t>
                      </a:r>
                    </a:p>
                  </a:txBody>
                  <a:tcPr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Leve</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moderada</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intensa</a:t>
                      </a:r>
                    </a:p>
                  </a:txBody>
                  <a:tcP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6,4</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6,7</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8,7</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Dança de salão</a:t>
                      </a:r>
                    </a:p>
                  </a:txBody>
                  <a:tcPr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3,3</a:t>
                      </a:r>
                    </a:p>
                  </a:txBody>
                  <a:tcP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427" name="Group 3">
            <a:extLst>
              <a:ext uri="{FF2B5EF4-FFF2-40B4-BE49-F238E27FC236}">
                <a16:creationId xmlns:a16="http://schemas.microsoft.com/office/drawing/2014/main" id="{F5F3BCAB-BB52-184E-9F2C-DFC42B3DC640}"/>
              </a:ext>
            </a:extLst>
          </p:cNvPr>
          <p:cNvGraphicFramePr>
            <a:graphicFrameLocks noGrp="1"/>
          </p:cNvGraphicFramePr>
          <p:nvPr/>
        </p:nvGraphicFramePr>
        <p:xfrm>
          <a:off x="468313" y="1268413"/>
          <a:ext cx="7991475" cy="5272091"/>
        </p:xfrm>
        <a:graphic>
          <a:graphicData uri="http://schemas.openxmlformats.org/drawingml/2006/table">
            <a:tbl>
              <a:tblPr/>
              <a:tblGrid>
                <a:gridCol w="3194050">
                  <a:extLst>
                    <a:ext uri="{9D8B030D-6E8A-4147-A177-3AD203B41FA5}">
                      <a16:colId xmlns:a16="http://schemas.microsoft.com/office/drawing/2014/main" val="20000"/>
                    </a:ext>
                  </a:extLst>
                </a:gridCol>
                <a:gridCol w="3194050">
                  <a:extLst>
                    <a:ext uri="{9D8B030D-6E8A-4147-A177-3AD203B41FA5}">
                      <a16:colId xmlns:a16="http://schemas.microsoft.com/office/drawing/2014/main" val="20001"/>
                    </a:ext>
                  </a:extLst>
                </a:gridCol>
                <a:gridCol w="1603375">
                  <a:extLst>
                    <a:ext uri="{9D8B030D-6E8A-4147-A177-3AD203B41FA5}">
                      <a16:colId xmlns:a16="http://schemas.microsoft.com/office/drawing/2014/main" val="20002"/>
                    </a:ext>
                  </a:extLst>
                </a:gridCol>
              </a:tblGrid>
              <a:tr h="396875">
                <a:tc gridSpan="3">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marT="45717" marB="45717"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Atividade</a:t>
                      </a:r>
                    </a:p>
                  </a:txBody>
                  <a:tcPr marT="45717" marB="45717"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Forma de treinamento</a:t>
                      </a:r>
                    </a:p>
                  </a:txBody>
                  <a:tcPr marT="45717" marB="45717"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kcal/min</a:t>
                      </a:r>
                    </a:p>
                  </a:txBody>
                  <a:tcPr marT="45717" marB="45717"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Escalagem em montanha</a:t>
                      </a:r>
                    </a:p>
                  </a:txBody>
                  <a:tcPr marT="45717" marB="45717"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10,3</a:t>
                      </a:r>
                    </a:p>
                  </a:txBody>
                  <a:tcPr marT="45717" marB="45717"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Esqui na água</a:t>
                      </a:r>
                    </a:p>
                  </a:txBody>
                  <a:tcPr marT="45717" marB="45717"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7,8</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Esqui na neve </a:t>
                      </a:r>
                    </a:p>
                  </a:txBody>
                  <a:tcPr marT="45717" marB="45717"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7,7</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Futebol</a:t>
                      </a:r>
                    </a:p>
                  </a:txBody>
                  <a:tcPr marT="45717" marB="45717"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8,9</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Futebol americano</a:t>
                      </a:r>
                    </a:p>
                  </a:txBody>
                  <a:tcPr marT="45717" marB="45717"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8,6</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Ginástica</a:t>
                      </a:r>
                    </a:p>
                  </a:txBody>
                  <a:tcPr marT="45717" marB="45717"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4,3</a:t>
                      </a:r>
                    </a:p>
                  </a:txBody>
                  <a:tcPr marT="45717" marB="45717"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Golfe</a:t>
                      </a:r>
                    </a:p>
                  </a:txBody>
                  <a:tcPr marT="45717" marB="45717"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7" marB="45717"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5,5</a:t>
                      </a:r>
                    </a:p>
                  </a:txBody>
                  <a:tcPr marT="45717" marB="45717"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 name="Rectangle 7">
            <a:extLst>
              <a:ext uri="{FF2B5EF4-FFF2-40B4-BE49-F238E27FC236}">
                <a16:creationId xmlns:a16="http://schemas.microsoft.com/office/drawing/2014/main" id="{5805E59B-4EBD-4718-83DB-955A04D1FFA4}"/>
              </a:ext>
            </a:extLst>
          </p:cNvPr>
          <p:cNvSpPr txBox="1">
            <a:spLocks noChangeArrowheads="1"/>
          </p:cNvSpPr>
          <p:nvPr/>
        </p:nvSpPr>
        <p:spPr>
          <a:xfrm>
            <a:off x="479753" y="125413"/>
            <a:ext cx="8229600" cy="1143000"/>
          </a:xfrm>
          <a:prstGeom prst="rect">
            <a:avLst/>
          </a:prstGeom>
          <a:ln w="38100">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Efeito térmico do exercício</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451" name="Group 3">
            <a:extLst>
              <a:ext uri="{FF2B5EF4-FFF2-40B4-BE49-F238E27FC236}">
                <a16:creationId xmlns:a16="http://schemas.microsoft.com/office/drawing/2014/main" id="{544D32CE-FC57-0743-98AC-9EE770D67DBE}"/>
              </a:ext>
            </a:extLst>
          </p:cNvPr>
          <p:cNvGraphicFramePr>
            <a:graphicFrameLocks noGrp="1"/>
          </p:cNvGraphicFramePr>
          <p:nvPr>
            <p:extLst>
              <p:ext uri="{D42A27DB-BD31-4B8C-83A1-F6EECF244321}">
                <p14:modId xmlns:p14="http://schemas.microsoft.com/office/powerpoint/2010/main" val="2691792776"/>
              </p:ext>
            </p:extLst>
          </p:nvPr>
        </p:nvGraphicFramePr>
        <p:xfrm>
          <a:off x="468313" y="1268413"/>
          <a:ext cx="7991475" cy="5365752"/>
        </p:xfrm>
        <a:graphic>
          <a:graphicData uri="http://schemas.openxmlformats.org/drawingml/2006/table">
            <a:tbl>
              <a:tblPr/>
              <a:tblGrid>
                <a:gridCol w="3194050">
                  <a:extLst>
                    <a:ext uri="{9D8B030D-6E8A-4147-A177-3AD203B41FA5}">
                      <a16:colId xmlns:a16="http://schemas.microsoft.com/office/drawing/2014/main" val="20000"/>
                    </a:ext>
                  </a:extLst>
                </a:gridCol>
                <a:gridCol w="3194050">
                  <a:extLst>
                    <a:ext uri="{9D8B030D-6E8A-4147-A177-3AD203B41FA5}">
                      <a16:colId xmlns:a16="http://schemas.microsoft.com/office/drawing/2014/main" val="20001"/>
                    </a:ext>
                  </a:extLst>
                </a:gridCol>
                <a:gridCol w="1603375">
                  <a:extLst>
                    <a:ext uri="{9D8B030D-6E8A-4147-A177-3AD203B41FA5}">
                      <a16:colId xmlns:a16="http://schemas.microsoft.com/office/drawing/2014/main" val="20002"/>
                    </a:ext>
                  </a:extLst>
                </a:gridCol>
              </a:tblGrid>
              <a:tr h="396875">
                <a:tc gridSpan="3">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marT="45712" marB="45712"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Atividade</a:t>
                      </a:r>
                    </a:p>
                  </a:txBody>
                  <a:tcPr marT="45712" marB="45712"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Forma de treinamento</a:t>
                      </a:r>
                    </a:p>
                  </a:txBody>
                  <a:tcPr marT="45712" marB="45712"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kcal/min</a:t>
                      </a:r>
                    </a:p>
                  </a:txBody>
                  <a:tcPr marT="45712" marB="45712"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Handebol</a:t>
                      </a:r>
                    </a:p>
                  </a:txBody>
                  <a:tcPr marT="45712" marB="45712"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2" marB="45712"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9,4</a:t>
                      </a:r>
                    </a:p>
                  </a:txBody>
                  <a:tcPr marT="45712" marB="45712"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Hóquei</a:t>
                      </a:r>
                    </a:p>
                  </a:txBody>
                  <a:tcPr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competição no gelo</a:t>
                      </a:r>
                    </a:p>
                  </a:txBody>
                  <a:tcPr marT="45712" marB="45712"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08,7</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10,0</a:t>
                      </a: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Ioga</a:t>
                      </a:r>
                    </a:p>
                  </a:txBody>
                  <a:tcPr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2" marB="45712"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4,0</a:t>
                      </a: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Jogo de boliche</a:t>
                      </a:r>
                    </a:p>
                  </a:txBody>
                  <a:tcPr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2" marB="45712"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6,3</a:t>
                      </a: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Judô</a:t>
                      </a:r>
                    </a:p>
                  </a:txBody>
                  <a:tcPr marT="45712" marB="45712"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2" marB="45712"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12,7</a:t>
                      </a:r>
                    </a:p>
                  </a:txBody>
                  <a:tcPr marT="45712" marB="45712"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112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Natação</a:t>
                      </a:r>
                    </a:p>
                  </a:txBody>
                  <a:tcPr marT="45712" marB="45712"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Costas</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peito</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borboleta</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crawl</a:t>
                      </a:r>
                    </a:p>
                  </a:txBody>
                  <a:tcPr marT="45712" marB="45712"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11,0</a:t>
                      </a:r>
                      <a:br>
                        <a:rPr kumimoji="0" lang="pt-BR" altLang="x-none" sz="2000" b="0" i="0" u="none" strike="noStrike" cap="none" normalizeH="0" baseline="0" dirty="0">
                          <a:ln>
                            <a:noFill/>
                          </a:ln>
                          <a:solidFill>
                            <a:schemeClr val="tx1"/>
                          </a:solidFill>
                          <a:effectLst/>
                          <a:latin typeface="Arial" charset="0"/>
                          <a:ea typeface="Times New Roman" charset="0"/>
                        </a:rPr>
                      </a:br>
                      <a:r>
                        <a:rPr kumimoji="0" lang="pt-BR" altLang="x-none" sz="2000" b="0" i="0" u="none" strike="noStrike" cap="none" normalizeH="0" baseline="0" dirty="0">
                          <a:ln>
                            <a:noFill/>
                          </a:ln>
                          <a:solidFill>
                            <a:schemeClr val="tx1"/>
                          </a:solidFill>
                          <a:effectLst/>
                          <a:latin typeface="Arial" charset="0"/>
                          <a:ea typeface="Times New Roman" charset="0"/>
                        </a:rPr>
                        <a:t>10,5</a:t>
                      </a:r>
                      <a:br>
                        <a:rPr kumimoji="0" lang="pt-BR" altLang="x-none" sz="2000" b="0" i="0" u="none" strike="noStrike" cap="none" normalizeH="0" baseline="0" dirty="0">
                          <a:ln>
                            <a:noFill/>
                          </a:ln>
                          <a:solidFill>
                            <a:schemeClr val="tx1"/>
                          </a:solidFill>
                          <a:effectLst/>
                          <a:latin typeface="Arial" charset="0"/>
                          <a:ea typeface="Times New Roman" charset="0"/>
                        </a:rPr>
                      </a:br>
                      <a:r>
                        <a:rPr kumimoji="0" lang="pt-BR" altLang="x-none" sz="2000" b="0" i="0" u="none" strike="noStrike" cap="none" normalizeH="0" baseline="0" dirty="0">
                          <a:ln>
                            <a:noFill/>
                          </a:ln>
                          <a:solidFill>
                            <a:schemeClr val="tx1"/>
                          </a:solidFill>
                          <a:effectLst/>
                          <a:latin typeface="Arial" charset="0"/>
                          <a:ea typeface="Times New Roman" charset="0"/>
                        </a:rPr>
                        <a:t>11,1</a:t>
                      </a:r>
                      <a:br>
                        <a:rPr kumimoji="0" lang="pt-BR" altLang="x-none" sz="2000" b="0" i="0" u="none" strike="noStrike" cap="none" normalizeH="0" baseline="0" dirty="0">
                          <a:ln>
                            <a:noFill/>
                          </a:ln>
                          <a:solidFill>
                            <a:schemeClr val="tx1"/>
                          </a:solidFill>
                          <a:effectLst/>
                          <a:latin typeface="Arial" charset="0"/>
                          <a:ea typeface="Times New Roman" charset="0"/>
                        </a:rPr>
                      </a:br>
                      <a:r>
                        <a:rPr kumimoji="0" lang="pt-BR" altLang="x-none" sz="2000" b="0" i="0" u="none" strike="noStrike" cap="none" normalizeH="0" baseline="0" dirty="0">
                          <a:ln>
                            <a:noFill/>
                          </a:ln>
                          <a:solidFill>
                            <a:schemeClr val="tx1"/>
                          </a:solidFill>
                          <a:effectLst/>
                          <a:latin typeface="Arial" charset="0"/>
                          <a:ea typeface="Times New Roman" charset="0"/>
                        </a:rPr>
                        <a:t>8,3</a:t>
                      </a:r>
                    </a:p>
                  </a:txBody>
                  <a:tcPr marT="45712" marB="45712"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Rectangle 7">
            <a:extLst>
              <a:ext uri="{FF2B5EF4-FFF2-40B4-BE49-F238E27FC236}">
                <a16:creationId xmlns:a16="http://schemas.microsoft.com/office/drawing/2014/main" id="{5EC3A5A0-03A9-4690-84A0-525F9C3DAE6D}"/>
              </a:ext>
            </a:extLst>
          </p:cNvPr>
          <p:cNvSpPr txBox="1">
            <a:spLocks noChangeArrowheads="1"/>
          </p:cNvSpPr>
          <p:nvPr/>
        </p:nvSpPr>
        <p:spPr>
          <a:xfrm>
            <a:off x="479753" y="125413"/>
            <a:ext cx="8229600" cy="1143000"/>
          </a:xfrm>
          <a:prstGeom prst="rect">
            <a:avLst/>
          </a:prstGeom>
          <a:ln w="38100">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Efeito térmico do exercício</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5" name="Group 3">
            <a:extLst>
              <a:ext uri="{FF2B5EF4-FFF2-40B4-BE49-F238E27FC236}">
                <a16:creationId xmlns:a16="http://schemas.microsoft.com/office/drawing/2014/main" id="{6F3BF1FB-F646-5048-B3FB-2B3686EAAA9A}"/>
              </a:ext>
            </a:extLst>
          </p:cNvPr>
          <p:cNvGraphicFramePr>
            <a:graphicFrameLocks noGrp="1"/>
          </p:cNvGraphicFramePr>
          <p:nvPr>
            <p:extLst>
              <p:ext uri="{D42A27DB-BD31-4B8C-83A1-F6EECF244321}">
                <p14:modId xmlns:p14="http://schemas.microsoft.com/office/powerpoint/2010/main" val="2920682611"/>
              </p:ext>
            </p:extLst>
          </p:nvPr>
        </p:nvGraphicFramePr>
        <p:xfrm>
          <a:off x="457200" y="1417638"/>
          <a:ext cx="7991475" cy="4756152"/>
        </p:xfrm>
        <a:graphic>
          <a:graphicData uri="http://schemas.openxmlformats.org/drawingml/2006/table">
            <a:tbl>
              <a:tblPr/>
              <a:tblGrid>
                <a:gridCol w="3194050">
                  <a:extLst>
                    <a:ext uri="{9D8B030D-6E8A-4147-A177-3AD203B41FA5}">
                      <a16:colId xmlns:a16="http://schemas.microsoft.com/office/drawing/2014/main" val="20000"/>
                    </a:ext>
                  </a:extLst>
                </a:gridCol>
                <a:gridCol w="3194050">
                  <a:extLst>
                    <a:ext uri="{9D8B030D-6E8A-4147-A177-3AD203B41FA5}">
                      <a16:colId xmlns:a16="http://schemas.microsoft.com/office/drawing/2014/main" val="20001"/>
                    </a:ext>
                  </a:extLst>
                </a:gridCol>
                <a:gridCol w="1603375">
                  <a:extLst>
                    <a:ext uri="{9D8B030D-6E8A-4147-A177-3AD203B41FA5}">
                      <a16:colId xmlns:a16="http://schemas.microsoft.com/office/drawing/2014/main" val="20002"/>
                    </a:ext>
                  </a:extLst>
                </a:gridCol>
              </a:tblGrid>
              <a:tr h="396875">
                <a:tc gridSpan="3">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marT="45711" marB="45711"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Atividade</a:t>
                      </a:r>
                    </a:p>
                  </a:txBody>
                  <a:tcPr marT="45711" marB="45711"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Forma de treinamento</a:t>
                      </a:r>
                    </a:p>
                  </a:txBody>
                  <a:tcPr marT="45711" marB="45711"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kcal/min</a:t>
                      </a:r>
                    </a:p>
                  </a:txBody>
                  <a:tcPr marT="45711" marB="45711"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Patinação</a:t>
                      </a:r>
                    </a:p>
                  </a:txBody>
                  <a:tcPr marT="45711" marB="45711"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1" marB="45711"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7,5</a:t>
                      </a:r>
                    </a:p>
                  </a:txBody>
                  <a:tcPr marT="45711" marB="45711"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Pingue-pongue</a:t>
                      </a:r>
                    </a:p>
                  </a:txBody>
                  <a:tcPr marT="45711" marB="4571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4,4</a:t>
                      </a:r>
                    </a:p>
                  </a:txBody>
                  <a:tcPr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Squash</a:t>
                      </a:r>
                    </a:p>
                  </a:txBody>
                  <a:tcPr marT="45711" marB="4571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13,8</a:t>
                      </a:r>
                    </a:p>
                  </a:txBody>
                  <a:tcPr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39763">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Surf</a:t>
                      </a:r>
                    </a:p>
                  </a:txBody>
                  <a:tcPr marT="45711" marB="4571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
                      </a:r>
                    </a:p>
                  </a:txBody>
                  <a:tcPr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5,3</a:t>
                      </a:r>
                    </a:p>
                  </a:txBody>
                  <a:tcPr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Tênis</a:t>
                      </a:r>
                    </a:p>
                  </a:txBody>
                  <a:tcPr marT="45711" marB="4571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Competição</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recreação</a:t>
                      </a:r>
                    </a:p>
                  </a:txBody>
                  <a:tcPr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9,5</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7,1</a:t>
                      </a:r>
                    </a:p>
                  </a:txBody>
                  <a:tcPr marT="45711" marB="4571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7016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Voleibol</a:t>
                      </a:r>
                    </a:p>
                  </a:txBody>
                  <a:tcPr marT="45711" marB="45711"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Competição</a:t>
                      </a:r>
                      <a:br>
                        <a:rPr kumimoji="0" lang="pt-BR" altLang="x-none" sz="2000" b="0" i="0" u="none" strike="noStrike" cap="none" normalizeH="0" baseline="0">
                          <a:ln>
                            <a:noFill/>
                          </a:ln>
                          <a:solidFill>
                            <a:schemeClr val="tx1"/>
                          </a:solidFill>
                          <a:effectLst/>
                          <a:latin typeface="Arial" charset="0"/>
                          <a:ea typeface="Times New Roman" charset="0"/>
                        </a:rPr>
                      </a:br>
                      <a:r>
                        <a:rPr kumimoji="0" lang="pt-BR" altLang="x-none" sz="2000" b="0" i="0" u="none" strike="noStrike" cap="none" normalizeH="0" baseline="0">
                          <a:ln>
                            <a:noFill/>
                          </a:ln>
                          <a:solidFill>
                            <a:schemeClr val="tx1"/>
                          </a:solidFill>
                          <a:effectLst/>
                          <a:latin typeface="Arial" charset="0"/>
                          <a:ea typeface="Times New Roman" charset="0"/>
                        </a:rPr>
                        <a:t>recreação</a:t>
                      </a:r>
                    </a:p>
                  </a:txBody>
                  <a:tcPr marT="45711" marB="45711"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9,5</a:t>
                      </a:r>
                      <a:br>
                        <a:rPr kumimoji="0" lang="pt-BR" altLang="x-none" sz="2000" b="0" i="0" u="none" strike="noStrike" cap="none" normalizeH="0" baseline="0" dirty="0">
                          <a:ln>
                            <a:noFill/>
                          </a:ln>
                          <a:solidFill>
                            <a:schemeClr val="tx1"/>
                          </a:solidFill>
                          <a:effectLst/>
                          <a:latin typeface="Arial" charset="0"/>
                          <a:ea typeface="Times New Roman" charset="0"/>
                        </a:rPr>
                      </a:br>
                      <a:r>
                        <a:rPr kumimoji="0" lang="pt-BR" altLang="x-none" sz="2000" b="0" i="0" u="none" strike="noStrike" cap="none" normalizeH="0" baseline="0" dirty="0">
                          <a:ln>
                            <a:noFill/>
                          </a:ln>
                          <a:solidFill>
                            <a:schemeClr val="tx1"/>
                          </a:solidFill>
                          <a:effectLst/>
                          <a:latin typeface="Arial" charset="0"/>
                          <a:ea typeface="Times New Roman" charset="0"/>
                        </a:rPr>
                        <a:t>3,5</a:t>
                      </a:r>
                    </a:p>
                  </a:txBody>
                  <a:tcPr marT="45711" marB="45711"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 name="Rectangle 7">
            <a:extLst>
              <a:ext uri="{FF2B5EF4-FFF2-40B4-BE49-F238E27FC236}">
                <a16:creationId xmlns:a16="http://schemas.microsoft.com/office/drawing/2014/main" id="{D5D05E5E-95A0-474B-9C22-692D645250CC}"/>
              </a:ext>
            </a:extLst>
          </p:cNvPr>
          <p:cNvSpPr txBox="1">
            <a:spLocks noChangeArrowheads="1"/>
          </p:cNvSpPr>
          <p:nvPr/>
        </p:nvSpPr>
        <p:spPr>
          <a:xfrm>
            <a:off x="479753" y="125413"/>
            <a:ext cx="8229600" cy="1143000"/>
          </a:xfrm>
          <a:prstGeom prst="rect">
            <a:avLst/>
          </a:prstGeom>
          <a:ln w="38100">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Efeito térmico do exercício</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601" name="Group 105">
            <a:extLst>
              <a:ext uri="{FF2B5EF4-FFF2-40B4-BE49-F238E27FC236}">
                <a16:creationId xmlns:a16="http://schemas.microsoft.com/office/drawing/2014/main" id="{2473AE3C-9AD1-B842-99FC-EC1982EF64CA}"/>
              </a:ext>
            </a:extLst>
          </p:cNvPr>
          <p:cNvGraphicFramePr>
            <a:graphicFrameLocks noGrp="1"/>
          </p:cNvGraphicFramePr>
          <p:nvPr>
            <p:extLst>
              <p:ext uri="{D42A27DB-BD31-4B8C-83A1-F6EECF244321}">
                <p14:modId xmlns:p14="http://schemas.microsoft.com/office/powerpoint/2010/main" val="3769667067"/>
              </p:ext>
            </p:extLst>
          </p:nvPr>
        </p:nvGraphicFramePr>
        <p:xfrm>
          <a:off x="1007268" y="1436718"/>
          <a:ext cx="7129463" cy="4762500"/>
        </p:xfrm>
        <a:graphic>
          <a:graphicData uri="http://schemas.openxmlformats.org/drawingml/2006/table">
            <a:tbl>
              <a:tblPr/>
              <a:tblGrid>
                <a:gridCol w="4746625">
                  <a:extLst>
                    <a:ext uri="{9D8B030D-6E8A-4147-A177-3AD203B41FA5}">
                      <a16:colId xmlns:a16="http://schemas.microsoft.com/office/drawing/2014/main" val="20000"/>
                    </a:ext>
                  </a:extLst>
                </a:gridCol>
                <a:gridCol w="2382838">
                  <a:extLst>
                    <a:ext uri="{9D8B030D-6E8A-4147-A177-3AD203B41FA5}">
                      <a16:colId xmlns:a16="http://schemas.microsoft.com/office/drawing/2014/main" val="20001"/>
                    </a:ext>
                  </a:extLst>
                </a:gridCol>
              </a:tblGrid>
              <a:tr h="396875">
                <a:tc gridSpan="2">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marT="45713" marB="45713"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Times New Roman" charset="0"/>
                        </a:rPr>
                        <a:t>Atividade</a:t>
                      </a:r>
                    </a:p>
                  </a:txBody>
                  <a:tcPr marT="45713" marB="45713"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kcal/h</a:t>
                      </a:r>
                    </a:p>
                  </a:txBody>
                  <a:tcPr marT="45713" marB="45713"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Fazer compras no Supermercado</a:t>
                      </a:r>
                    </a:p>
                  </a:txBody>
                  <a:tcPr marT="45713" marB="45713"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270 </a:t>
                      </a:r>
                    </a:p>
                  </a:txBody>
                  <a:tcPr marT="45713" marB="45713"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Cozinhar</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168 </a:t>
                      </a:r>
                    </a:p>
                  </a:txBody>
                  <a:tcPr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Digitar</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95 </a:t>
                      </a:r>
                    </a:p>
                  </a:txBody>
                  <a:tcPr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Dormir</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60 </a:t>
                      </a:r>
                    </a:p>
                  </a:txBody>
                  <a:tcPr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Escrever</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10 a 20 </a:t>
                      </a:r>
                    </a:p>
                  </a:txBody>
                  <a:tcPr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Estudar</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120 </a:t>
                      </a:r>
                    </a:p>
                  </a:txBody>
                  <a:tcPr marT="45713" marB="45713"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Falar ao telefone</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85 </a:t>
                      </a:r>
                    </a:p>
                  </a:txBody>
                  <a:tcPr marT="45713" marB="4571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Beijar</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8 </a:t>
                      </a:r>
                    </a:p>
                  </a:txBody>
                  <a:tcPr marT="45713" marB="4571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Beijar e fazer carícias</a:t>
                      </a:r>
                    </a:p>
                  </a:txBody>
                  <a:tcPr marT="45713" marB="45713"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60 </a:t>
                      </a:r>
                    </a:p>
                  </a:txBody>
                  <a:tcPr marT="45713" marB="4571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Fazer amor</a:t>
                      </a:r>
                    </a:p>
                  </a:txBody>
                  <a:tcPr marT="45713" marB="45713"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ＭＳ Ｐゴシック" charset="-128"/>
                        </a:rPr>
                        <a:t>190 </a:t>
                      </a:r>
                    </a:p>
                  </a:txBody>
                  <a:tcPr marT="45713" marB="45713"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Rectangle 7">
            <a:extLst>
              <a:ext uri="{FF2B5EF4-FFF2-40B4-BE49-F238E27FC236}">
                <a16:creationId xmlns:a16="http://schemas.microsoft.com/office/drawing/2014/main" id="{20087FF0-D3AA-4135-99E4-279A35FED548}"/>
              </a:ext>
            </a:extLst>
          </p:cNvPr>
          <p:cNvSpPr txBox="1">
            <a:spLocks noChangeArrowheads="1"/>
          </p:cNvSpPr>
          <p:nvPr/>
        </p:nvSpPr>
        <p:spPr>
          <a:xfrm>
            <a:off x="479753" y="125413"/>
            <a:ext cx="8229600" cy="1143000"/>
          </a:xfrm>
          <a:prstGeom prst="rect">
            <a:avLst/>
          </a:prstGeom>
          <a:ln w="38100">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Efeito térmico do exercício</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98" name="Group 54">
            <a:extLst>
              <a:ext uri="{FF2B5EF4-FFF2-40B4-BE49-F238E27FC236}">
                <a16:creationId xmlns:a16="http://schemas.microsoft.com/office/drawing/2014/main" id="{D230DEAC-CB55-A548-9D1D-CED03F00592D}"/>
              </a:ext>
            </a:extLst>
          </p:cNvPr>
          <p:cNvGraphicFramePr>
            <a:graphicFrameLocks noGrp="1"/>
          </p:cNvGraphicFramePr>
          <p:nvPr>
            <p:extLst>
              <p:ext uri="{D42A27DB-BD31-4B8C-83A1-F6EECF244321}">
                <p14:modId xmlns:p14="http://schemas.microsoft.com/office/powerpoint/2010/main" val="3324991304"/>
              </p:ext>
            </p:extLst>
          </p:nvPr>
        </p:nvGraphicFramePr>
        <p:xfrm>
          <a:off x="971550" y="1772816"/>
          <a:ext cx="7200900" cy="3571875"/>
        </p:xfrm>
        <a:graphic>
          <a:graphicData uri="http://schemas.openxmlformats.org/drawingml/2006/table">
            <a:tbl>
              <a:tblPr/>
              <a:tblGrid>
                <a:gridCol w="4794250">
                  <a:extLst>
                    <a:ext uri="{9D8B030D-6E8A-4147-A177-3AD203B41FA5}">
                      <a16:colId xmlns:a16="http://schemas.microsoft.com/office/drawing/2014/main" val="20000"/>
                    </a:ext>
                  </a:extLst>
                </a:gridCol>
                <a:gridCol w="2406650">
                  <a:extLst>
                    <a:ext uri="{9D8B030D-6E8A-4147-A177-3AD203B41FA5}">
                      <a16:colId xmlns:a16="http://schemas.microsoft.com/office/drawing/2014/main" val="20001"/>
                    </a:ext>
                  </a:extLst>
                </a:gridCol>
              </a:tblGrid>
              <a:tr h="396875">
                <a:tc gridSpan="2">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Tabela de gasto calórico</a:t>
                      </a:r>
                    </a:p>
                  </a:txBody>
                  <a:tcPr marT="45701" marB="45701"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pt-BR"/>
                    </a:p>
                  </a:txBody>
                  <a:tcPr/>
                </a:tc>
                <a:extLst>
                  <a:ext uri="{0D108BD9-81ED-4DB2-BD59-A6C34878D82A}">
                    <a16:rowId xmlns:a16="http://schemas.microsoft.com/office/drawing/2014/main" val="10000"/>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Atividade</a:t>
                      </a:r>
                    </a:p>
                  </a:txBody>
                  <a:tcPr marT="45701" marB="45701"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Times New Roman" charset="0"/>
                        </a:rPr>
                        <a:t>kcal/h</a:t>
                      </a:r>
                    </a:p>
                  </a:txBody>
                  <a:tcPr marT="45701" marB="45701" anchor="ctr" horzOverflow="overflow">
                    <a:lnL>
                      <a:noFill/>
                    </a:lnL>
                    <a:lnR>
                      <a:noFill/>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ＭＳ Ｐゴシック" charset="-128"/>
                        </a:rPr>
                        <a:t>Ficar de pé</a:t>
                      </a:r>
                    </a:p>
                  </a:txBody>
                  <a:tcPr marT="45701" marB="45701"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130 </a:t>
                      </a:r>
                    </a:p>
                  </a:txBody>
                  <a:tcPr marT="45701" marB="45701" anchor="ctr" horzOverflow="overflow">
                    <a:lnL>
                      <a:noFill/>
                    </a:lnL>
                    <a:lnR>
                      <a:noFill/>
                    </a:lnR>
                    <a:lnT w="12700" cap="flat" cmpd="sng" algn="ctr">
                      <a:solidFill>
                        <a:srgbClr val="FF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Lavar louça </a:t>
                      </a:r>
                    </a:p>
                  </a:txBody>
                  <a:tcPr marT="45701" marB="4570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60 </a:t>
                      </a:r>
                    </a:p>
                  </a:txBody>
                  <a:tcPr marT="45701" marB="457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Limpar a casa</a:t>
                      </a:r>
                    </a:p>
                  </a:txBody>
                  <a:tcPr marT="45701" marB="4570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300 </a:t>
                      </a:r>
                    </a:p>
                  </a:txBody>
                  <a:tcPr marT="45701" marB="457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Pintar accasa</a:t>
                      </a:r>
                    </a:p>
                  </a:txBody>
                  <a:tcPr marT="45701" marB="4570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160 </a:t>
                      </a:r>
                    </a:p>
                  </a:txBody>
                  <a:tcPr marT="45701" marB="457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Subir escada</a:t>
                      </a:r>
                    </a:p>
                  </a:txBody>
                  <a:tcPr marT="45701" marB="4570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1000 </a:t>
                      </a:r>
                    </a:p>
                  </a:txBody>
                  <a:tcPr marT="45701" marB="457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Trabalhar leve em pé</a:t>
                      </a:r>
                    </a:p>
                  </a:txBody>
                  <a:tcPr marT="45701" marB="45701" anchor="ctr" horzOverflow="overflow">
                    <a:lnL>
                      <a:noFill/>
                    </a:lnL>
                    <a:lnR>
                      <a:noFill/>
                    </a:lnR>
                    <a:lnT>
                      <a:noFill/>
                    </a:lnT>
                    <a:lnB>
                      <a:noFill/>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150 </a:t>
                      </a:r>
                    </a:p>
                  </a:txBody>
                  <a:tcPr marT="45701" marB="4570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96875">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a:ln>
                            <a:noFill/>
                          </a:ln>
                          <a:solidFill>
                            <a:schemeClr val="tx1"/>
                          </a:solidFill>
                          <a:effectLst/>
                          <a:latin typeface="Arial" charset="0"/>
                          <a:ea typeface="ＭＳ Ｐゴシック" charset="-128"/>
                        </a:rPr>
                        <a:t>Trabalho mental casa</a:t>
                      </a:r>
                    </a:p>
                  </a:txBody>
                  <a:tcPr marT="45701" marB="45701"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tx1"/>
                        </a:buClr>
                        <a:buSzPct val="50000"/>
                        <a:buFont typeface="Wingdings" charset="2"/>
                        <a:defRPr sz="2400">
                          <a:solidFill>
                            <a:schemeClr val="tx1"/>
                          </a:solidFill>
                          <a:latin typeface="Arial" charset="0"/>
                          <a:ea typeface="ＭＳ Ｐゴシック" charset="-128"/>
                        </a:defRPr>
                      </a:lvl1pPr>
                      <a:lvl2pPr marL="742950" indent="-285750" eaLnBrk="0" hangingPunct="0">
                        <a:spcBef>
                          <a:spcPct val="20000"/>
                        </a:spcBef>
                        <a:buClr>
                          <a:srgbClr val="66FFFF"/>
                        </a:buClr>
                        <a:buSzPct val="60000"/>
                        <a:buFont typeface="Wingdings" charset="2"/>
                        <a:defRPr sz="2000">
                          <a:solidFill>
                            <a:srgbClr val="66FFFF"/>
                          </a:solidFill>
                          <a:latin typeface="Arial" charset="0"/>
                          <a:ea typeface="ＭＳ Ｐゴシック" charset="-128"/>
                        </a:defRPr>
                      </a:lvl2pPr>
                      <a:lvl3pPr marL="1143000" indent="-228600" eaLnBrk="0" hangingPunct="0">
                        <a:spcBef>
                          <a:spcPct val="20000"/>
                        </a:spcBef>
                        <a:buClr>
                          <a:schemeClr val="tx1"/>
                        </a:buClr>
                        <a:buSzPct val="60000"/>
                        <a:buFont typeface="Wingdings" charset="2"/>
                        <a:defRPr sz="2000">
                          <a:solidFill>
                            <a:schemeClr val="tx1"/>
                          </a:solidFill>
                          <a:latin typeface="Arial" charset="0"/>
                          <a:ea typeface="ＭＳ Ｐゴシック" charset="-128"/>
                        </a:defRPr>
                      </a:lvl3pPr>
                      <a:lvl4pPr marL="1600200" indent="-228600" eaLnBrk="0" hangingPunct="0">
                        <a:spcBef>
                          <a:spcPct val="20000"/>
                        </a:spcBef>
                        <a:buClr>
                          <a:schemeClr val="hlink"/>
                        </a:buClr>
                        <a:buSzPct val="60000"/>
                        <a:buFont typeface="Wingdings" charset="2"/>
                        <a:defRPr>
                          <a:solidFill>
                            <a:schemeClr val="hlink"/>
                          </a:solidFill>
                          <a:latin typeface="Arial" charset="0"/>
                          <a:ea typeface="ＭＳ Ｐゴシック" charset="-128"/>
                        </a:defRPr>
                      </a:lvl4pPr>
                      <a:lvl5pPr marL="2057400" indent="-228600" eaLnBrk="0" hangingPunct="0">
                        <a:spcBef>
                          <a:spcPct val="20000"/>
                        </a:spcBef>
                        <a:buClr>
                          <a:schemeClr val="tx1"/>
                        </a:buClr>
                        <a:buSzPct val="60000"/>
                        <a:buFont typeface="Wingdings" charset="2"/>
                        <a:defRPr>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1"/>
                        </a:buClr>
                        <a:buSzPct val="60000"/>
                        <a:buFont typeface="Wingdings" charset="2"/>
                        <a:defRPr>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x-none" sz="2000" b="0" i="0" u="none" strike="noStrike" cap="none" normalizeH="0" baseline="0" dirty="0">
                          <a:ln>
                            <a:noFill/>
                          </a:ln>
                          <a:solidFill>
                            <a:schemeClr val="tx1"/>
                          </a:solidFill>
                          <a:effectLst/>
                          <a:latin typeface="Arial" charset="0"/>
                          <a:ea typeface="ＭＳ Ｐゴシック" charset="-128"/>
                        </a:rPr>
                        <a:t>60 </a:t>
                      </a:r>
                    </a:p>
                  </a:txBody>
                  <a:tcPr marT="45701" marB="45701" anchor="ctr" horzOverflow="overflow">
                    <a:lnL>
                      <a:noFill/>
                    </a:lnL>
                    <a:lnR>
                      <a:noFill/>
                    </a:lnR>
                    <a:lnT>
                      <a:noFill/>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 name="Rectangle 7">
            <a:extLst>
              <a:ext uri="{FF2B5EF4-FFF2-40B4-BE49-F238E27FC236}">
                <a16:creationId xmlns:a16="http://schemas.microsoft.com/office/drawing/2014/main" id="{C6618956-F962-429E-9381-077492D12AAB}"/>
              </a:ext>
            </a:extLst>
          </p:cNvPr>
          <p:cNvSpPr txBox="1">
            <a:spLocks noChangeArrowheads="1"/>
          </p:cNvSpPr>
          <p:nvPr/>
        </p:nvSpPr>
        <p:spPr>
          <a:xfrm>
            <a:off x="479753" y="125413"/>
            <a:ext cx="8229600" cy="1143000"/>
          </a:xfrm>
          <a:prstGeom prst="rect">
            <a:avLst/>
          </a:prstGeom>
          <a:ln w="38100">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Efeito térmico do exercício</a:t>
            </a:r>
            <a:endParaRPr lang="pt-BR" altLang="x-none" dirty="0">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D1F82AB-2218-434D-BCD9-610AE39B9512}"/>
              </a:ext>
            </a:extLst>
          </p:cNvPr>
          <p:cNvSpPr>
            <a:spLocks noGrp="1" noChangeArrowheads="1"/>
          </p:cNvSpPr>
          <p:nvPr>
            <p:ph type="title" idx="4294967295"/>
          </p:nvPr>
        </p:nvSpPr>
        <p:spPr>
          <a:ln w="38100">
            <a:solidFill>
              <a:schemeClr val="accent1"/>
            </a:solidFill>
          </a:ln>
        </p:spPr>
        <p:txBody>
          <a:bodyPr/>
          <a:lstStyle/>
          <a:p>
            <a:pPr eaLnBrk="1" hangingPunct="1">
              <a:defRPr/>
            </a:pPr>
            <a:r>
              <a:rPr lang="pt-BR" altLang="x-none" dirty="0">
                <a:latin typeface="Arial" panose="020B0604020202020204" pitchFamily="34" charset="0"/>
                <a:ea typeface="ＭＳ Ｐゴシック" charset="-128"/>
                <a:cs typeface="Arial" panose="020B0604020202020204" pitchFamily="34" charset="0"/>
              </a:rPr>
              <a:t>Determinação do ETE</a:t>
            </a:r>
          </a:p>
        </p:txBody>
      </p:sp>
      <p:sp>
        <p:nvSpPr>
          <p:cNvPr id="51203" name="Rectangle 3">
            <a:extLst>
              <a:ext uri="{FF2B5EF4-FFF2-40B4-BE49-F238E27FC236}">
                <a16:creationId xmlns:a16="http://schemas.microsoft.com/office/drawing/2014/main" id="{E22DE70D-902D-B246-AD67-A688C2D5BBC1}"/>
              </a:ext>
            </a:extLst>
          </p:cNvPr>
          <p:cNvSpPr>
            <a:spLocks noGrp="1" noChangeArrowheads="1"/>
          </p:cNvSpPr>
          <p:nvPr>
            <p:ph type="body" idx="4294967295"/>
          </p:nvPr>
        </p:nvSpPr>
        <p:spPr>
          <a:xfrm>
            <a:off x="179512" y="1600200"/>
            <a:ext cx="8507288" cy="4525963"/>
          </a:xfrm>
        </p:spPr>
        <p:txBody>
          <a:bodyPr>
            <a:normAutofit/>
          </a:bodyPr>
          <a:lstStyle/>
          <a:p>
            <a:pPr eaLnBrk="1" hangingPunct="1">
              <a:lnSpc>
                <a:spcPct val="200000"/>
              </a:lnSpc>
              <a:buFont typeface="Wingdings" panose="05000000000000000000" pitchFamily="2" charset="2"/>
              <a:buChar char="ü"/>
              <a:defRPr/>
            </a:pPr>
            <a:r>
              <a:rPr lang="pt-BR" altLang="x-none" sz="2000" dirty="0">
                <a:latin typeface="Arial" panose="020B0604020202020204" pitchFamily="34" charset="0"/>
                <a:ea typeface="ＭＳ Ｐゴシック" charset="-128"/>
                <a:cs typeface="Arial" panose="020B0604020202020204" pitchFamily="34" charset="0"/>
              </a:rPr>
              <a:t>Sensores de movimento = </a:t>
            </a:r>
            <a:r>
              <a:rPr lang="pt-BR" altLang="x-none" sz="2000" b="1" dirty="0">
                <a:latin typeface="Arial" panose="020B0604020202020204" pitchFamily="34" charset="0"/>
                <a:ea typeface="ＭＳ Ｐゴシック" charset="-128"/>
                <a:cs typeface="Arial" panose="020B0604020202020204" pitchFamily="34" charset="0"/>
              </a:rPr>
              <a:t>Acelerômetro </a:t>
            </a:r>
          </a:p>
          <a:p>
            <a:pPr lvl="1" eaLnBrk="1" hangingPunct="1">
              <a:lnSpc>
                <a:spcPct val="200000"/>
              </a:lnSpc>
              <a:buFont typeface="Wingdings" panose="05000000000000000000" pitchFamily="2" charset="2"/>
              <a:buChar char="ü"/>
              <a:defRPr/>
            </a:pPr>
            <a:r>
              <a:rPr lang="pt-BR" altLang="x-none" sz="2000" dirty="0">
                <a:latin typeface="Arial" panose="020B0604020202020204" pitchFamily="34" charset="0"/>
                <a:ea typeface="ＭＳ Ｐゴシック" charset="-128"/>
                <a:cs typeface="Arial" panose="020B0604020202020204" pitchFamily="34" charset="0"/>
              </a:rPr>
              <a:t>Dispositivos que são fixados em partes específicas do corpo, capazes de medir os movimentos</a:t>
            </a:r>
          </a:p>
          <a:p>
            <a:pPr lvl="1" eaLnBrk="1" hangingPunct="1">
              <a:lnSpc>
                <a:spcPct val="200000"/>
              </a:lnSpc>
              <a:buFont typeface="Wingdings" panose="05000000000000000000" pitchFamily="2" charset="2"/>
              <a:buChar char="ü"/>
              <a:defRPr/>
            </a:pPr>
            <a:r>
              <a:rPr lang="pt-BR" altLang="x-none" sz="2000" dirty="0">
                <a:latin typeface="Arial" panose="020B0604020202020204" pitchFamily="34" charset="0"/>
                <a:ea typeface="ＭＳ Ｐゴシック" charset="-128"/>
                <a:cs typeface="Arial" panose="020B0604020202020204" pitchFamily="34" charset="0"/>
              </a:rPr>
              <a:t>Avalia o indivíduo em sua vida cotidiana </a:t>
            </a:r>
          </a:p>
          <a:p>
            <a:pPr lvl="1" eaLnBrk="1" hangingPunct="1">
              <a:lnSpc>
                <a:spcPct val="200000"/>
              </a:lnSpc>
              <a:buFont typeface="Wingdings" panose="05000000000000000000" pitchFamily="2" charset="2"/>
              <a:buChar char="ü"/>
              <a:defRPr/>
            </a:pPr>
            <a:r>
              <a:rPr lang="pt-BR" altLang="x-none" sz="2000" dirty="0">
                <a:latin typeface="Arial" panose="020B0604020202020204" pitchFamily="34" charset="0"/>
                <a:ea typeface="ＭＳ Ｐゴシック" charset="-128"/>
                <a:cs typeface="Arial" panose="020B0604020202020204" pitchFamily="34" charset="0"/>
              </a:rPr>
              <a:t>É necessária uma escolha apropriada do local de fixação do dispositivo, pois há o risco de o dispositivo se soltar do corpo</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aaaaaaaaaaa.jpg">
            <a:extLst>
              <a:ext uri="{FF2B5EF4-FFF2-40B4-BE49-F238E27FC236}">
                <a16:creationId xmlns:a16="http://schemas.microsoft.com/office/drawing/2014/main" id="{B1DE28EB-499F-443B-AFC2-478103A4D5DC}"/>
              </a:ext>
            </a:extLst>
          </p:cNvPr>
          <p:cNvPicPr>
            <a:picLocks noChangeAspect="1"/>
          </p:cNvPicPr>
          <p:nvPr/>
        </p:nvPicPr>
        <p:blipFill>
          <a:blip r:embed="rId2" cstate="print"/>
          <a:stretch>
            <a:fillRect/>
          </a:stretch>
        </p:blipFill>
        <p:spPr>
          <a:xfrm>
            <a:off x="5724128" y="4293096"/>
            <a:ext cx="3148856" cy="2321157"/>
          </a:xfrm>
          <a:prstGeom prst="rect">
            <a:avLst/>
          </a:prstGeom>
        </p:spPr>
      </p:pic>
      <p:sp>
        <p:nvSpPr>
          <p:cNvPr id="3" name="Rectangle 1">
            <a:extLst>
              <a:ext uri="{FF2B5EF4-FFF2-40B4-BE49-F238E27FC236}">
                <a16:creationId xmlns:a16="http://schemas.microsoft.com/office/drawing/2014/main" id="{6254ED0D-8FC9-436C-8A87-89FE8BA3EFBC}"/>
              </a:ext>
            </a:extLst>
          </p:cNvPr>
          <p:cNvSpPr>
            <a:spLocks noChangeArrowheads="1"/>
          </p:cNvSpPr>
          <p:nvPr/>
        </p:nvSpPr>
        <p:spPr bwMode="auto">
          <a:xfrm>
            <a:off x="395536" y="166153"/>
            <a:ext cx="806489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rPr>
              <a:t> Os acelerômetros convencionais são uniaxiais</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rPr>
              <a:t> Em movimentos </a:t>
            </a:r>
            <a:r>
              <a:rPr kumimoji="0" lang="pt-BR" sz="2000" b="0" i="0" u="none" strike="noStrike" cap="none" normalizeH="0" baseline="0" dirty="0" err="1">
                <a:ln>
                  <a:noFill/>
                </a:ln>
                <a:solidFill>
                  <a:schemeClr val="tx1"/>
                </a:solidFill>
                <a:effectLst/>
                <a:latin typeface="Arial" panose="020B0604020202020204" pitchFamily="34" charset="0"/>
                <a:ea typeface="Calibri" pitchFamily="34" charset="0"/>
                <a:cs typeface="Arial" pitchFamily="34" charset="0"/>
              </a:rPr>
              <a:t>multidirecionais</a:t>
            </a:r>
            <a:r>
              <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rPr>
              <a:t> a qualidade das informações é reduzida significativamente.</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endPar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marL="342900" lvl="0" indent="-342900" algn="just" eaLnBrk="0" hangingPunct="0">
              <a:buFont typeface="Wingdings" panose="05000000000000000000" pitchFamily="2" charset="2"/>
              <a:buChar char="ü"/>
            </a:pPr>
            <a:r>
              <a:rPr lang="pt-BR" sz="2000" dirty="0">
                <a:latin typeface="Arial" panose="020B0604020202020204" pitchFamily="34" charset="0"/>
                <a:cs typeface="Arial" panose="020B0604020202020204" pitchFamily="34" charset="0"/>
                <a:sym typeface="Wingdings" pitchFamily="2" charset="2"/>
              </a:rPr>
              <a:t> O</a:t>
            </a:r>
            <a:r>
              <a:rPr lang="pt-BR" sz="2000" dirty="0">
                <a:latin typeface="Arial" panose="020B0604020202020204" pitchFamily="34" charset="0"/>
                <a:cs typeface="Arial" panose="020B0604020202020204" pitchFamily="34" charset="0"/>
              </a:rPr>
              <a:t> emprego de acelerômetros </a:t>
            </a:r>
            <a:r>
              <a:rPr lang="pt-BR" sz="2000" dirty="0" err="1">
                <a:latin typeface="Arial" panose="020B0604020202020204" pitchFamily="34" charset="0"/>
                <a:cs typeface="Arial" panose="020B0604020202020204" pitchFamily="34" charset="0"/>
              </a:rPr>
              <a:t>triaxiais</a:t>
            </a:r>
            <a:r>
              <a:rPr lang="pt-BR" sz="2000" dirty="0">
                <a:latin typeface="Arial" panose="020B0604020202020204" pitchFamily="34" charset="0"/>
                <a:cs typeface="Arial" panose="020B0604020202020204" pitchFamily="34" charset="0"/>
              </a:rPr>
              <a:t> é mais apropriado em relação aos uniaxiais</a:t>
            </a:r>
            <a:endParaRPr kumimoji="0" lang="pt-BR" sz="2000" b="0" i="0" u="none" strike="noStrike" cap="none" normalizeH="0" baseline="0" dirty="0">
              <a:ln>
                <a:noFill/>
              </a:ln>
              <a:solidFill>
                <a:schemeClr val="tx1"/>
              </a:solidFill>
              <a:effectLst/>
              <a:latin typeface="Arial" panose="020B0604020202020204" pitchFamily="34" charset="0"/>
              <a:cs typeface="Arial" pitchFamily="34" charset="0"/>
            </a:endParaRPr>
          </a:p>
        </p:txBody>
      </p:sp>
      <p:sp>
        <p:nvSpPr>
          <p:cNvPr id="4" name="Rectangle 2">
            <a:extLst>
              <a:ext uri="{FF2B5EF4-FFF2-40B4-BE49-F238E27FC236}">
                <a16:creationId xmlns:a16="http://schemas.microsoft.com/office/drawing/2014/main" id="{81D63C03-3311-4FFB-9AC8-7880CF86F8E0}"/>
              </a:ext>
            </a:extLst>
          </p:cNvPr>
          <p:cNvSpPr>
            <a:spLocks noChangeArrowheads="1"/>
          </p:cNvSpPr>
          <p:nvPr/>
        </p:nvSpPr>
        <p:spPr bwMode="auto">
          <a:xfrm>
            <a:off x="827584" y="2537401"/>
            <a:ext cx="8601968"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rPr>
              <a:t>Modelos mais comuns: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sz="2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Caltrac</a:t>
            </a: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Caltrac</a:t>
            </a: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Personal Activity Computer) –</a:t>
            </a:r>
            <a:r>
              <a:rPr kumimoji="0" lang="en-US" sz="2000" b="0" i="0" u="none" strike="noStrike" cap="none" normalizeH="0" dirty="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uniaxial</a:t>
            </a:r>
            <a:endParaRPr kumimoji="0" lang="pt-BR" sz="2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CSA (Computer Science and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Aplication</a:t>
            </a: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uniaxial</a:t>
            </a:r>
            <a:endParaRPr kumimoji="0" lang="pt-BR" sz="2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Tritrac-RT3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Stayhealth</a:t>
            </a:r>
            <a:r>
              <a:rPr kumimoji="0" lang="en-US" sz="2000" b="0" i="0" u="none" strike="noStrike" cap="none" normalizeH="0" baseline="0" dirty="0">
                <a:ln>
                  <a:noFill/>
                </a:ln>
                <a:solidFill>
                  <a:schemeClr val="tx1"/>
                </a:solidFill>
                <a:effectLst/>
                <a:latin typeface="Arial" pitchFamily="34" charset="0"/>
                <a:ea typeface="Calibri" pitchFamily="34" charset="0"/>
                <a:cs typeface="Arial" pitchFamily="34" charset="0"/>
              </a:rPr>
              <a:t>, Inc.) – </a:t>
            </a:r>
            <a:r>
              <a:rPr kumimoji="0" lang="en-US" sz="2000" b="0" i="0" u="none" strike="noStrike" cap="none" normalizeH="0" baseline="0" dirty="0" err="1">
                <a:ln>
                  <a:noFill/>
                </a:ln>
                <a:solidFill>
                  <a:schemeClr val="tx1"/>
                </a:solidFill>
                <a:effectLst/>
                <a:latin typeface="Arial" pitchFamily="34" charset="0"/>
                <a:ea typeface="Calibri" pitchFamily="34" charset="0"/>
                <a:cs typeface="Arial" pitchFamily="34" charset="0"/>
              </a:rPr>
              <a:t>triaxial</a:t>
            </a:r>
            <a:endParaRPr kumimoji="0" lang="en-US" sz="20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3">
            <a:extLst>
              <a:ext uri="{FF2B5EF4-FFF2-40B4-BE49-F238E27FC236}">
                <a16:creationId xmlns:a16="http://schemas.microsoft.com/office/drawing/2014/main" id="{7E3C8E03-3AE4-4378-B609-6D671A0AAB73}"/>
              </a:ext>
            </a:extLst>
          </p:cNvPr>
          <p:cNvSpPr>
            <a:spLocks noChangeArrowheads="1"/>
          </p:cNvSpPr>
          <p:nvPr/>
        </p:nvSpPr>
        <p:spPr bwMode="auto">
          <a:xfrm>
            <a:off x="539552" y="4337058"/>
            <a:ext cx="4464495" cy="1843518"/>
          </a:xfrm>
          <a:prstGeom prst="rect">
            <a:avLst/>
          </a:prstGeom>
          <a:noFill/>
          <a:ln w="952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200000"/>
              </a:lnSpc>
              <a:spcBef>
                <a:spcPct val="0"/>
              </a:spcBef>
              <a:spcAft>
                <a:spcPct val="0"/>
              </a:spcAft>
              <a:buClrTx/>
              <a:buSzTx/>
              <a:buFontTx/>
              <a:buNone/>
              <a:tabLst/>
            </a:pPr>
            <a:r>
              <a:rPr kumimoji="0" lang="pt-BR" sz="2000" b="0" i="0" u="none" strike="noStrike" cap="none" normalizeH="0" baseline="0" dirty="0">
                <a:ln>
                  <a:noFill/>
                </a:ln>
                <a:solidFill>
                  <a:schemeClr val="tx1"/>
                </a:solidFill>
                <a:effectLst/>
                <a:latin typeface="Arial" pitchFamily="34" charset="0"/>
                <a:ea typeface="Calibri" pitchFamily="34" charset="0"/>
                <a:cs typeface="Arial" pitchFamily="34" charset="0"/>
              </a:rPr>
              <a:t>Alto índice de validade comparado com as técnicas de água duplamente marcada e calorimetria indireta!</a:t>
            </a:r>
            <a:endParaRPr kumimoji="0" lang="pt-BR" sz="20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35414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AF26A90-E38C-4A9D-8B9B-23E6C3B336E5}"/>
              </a:ext>
            </a:extLst>
          </p:cNvPr>
          <p:cNvPicPr/>
          <p:nvPr/>
        </p:nvPicPr>
        <p:blipFill rotWithShape="1">
          <a:blip r:embed="rId2" cstate="print"/>
          <a:srcRect l="-1" t="6542" r="53840" b="14587"/>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83460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8AE007C-43D4-4ECD-B8B6-B83863911ABB}"/>
              </a:ext>
            </a:extLst>
          </p:cNvPr>
          <p:cNvSpPr txBox="1"/>
          <p:nvPr/>
        </p:nvSpPr>
        <p:spPr>
          <a:xfrm>
            <a:off x="323528" y="980728"/>
            <a:ext cx="8568952" cy="400110"/>
          </a:xfrm>
          <a:prstGeom prst="rect">
            <a:avLst/>
          </a:prstGeom>
          <a:noFill/>
        </p:spPr>
        <p:txBody>
          <a:bodyPr wrap="square" rtlCol="0">
            <a:spAutoFit/>
          </a:bodyPr>
          <a:lstStyle/>
          <a:p>
            <a:pPr marL="342900" indent="-342900">
              <a:buFont typeface="Wingdings" panose="05000000000000000000" pitchFamily="2" charset="2"/>
              <a:buChar char="ü"/>
            </a:pPr>
            <a:r>
              <a:rPr lang="pt-BR" sz="2000" dirty="0">
                <a:latin typeface="Arial" panose="020B0604020202020204" pitchFamily="34" charset="0"/>
                <a:cs typeface="Arial" panose="020B0604020202020204" pitchFamily="34" charset="0"/>
              </a:rPr>
              <a:t> </a:t>
            </a:r>
            <a:r>
              <a:rPr lang="pt-BR" sz="2000" i="1" dirty="0" err="1">
                <a:latin typeface="Arial" panose="020B0604020202020204" pitchFamily="34" charset="0"/>
                <a:cs typeface="Arial" panose="020B0604020202020204" pitchFamily="34" charset="0"/>
              </a:rPr>
              <a:t>metabolic</a:t>
            </a:r>
            <a:r>
              <a:rPr lang="pt-BR" sz="2000" i="1" dirty="0">
                <a:latin typeface="Arial" panose="020B0604020202020204" pitchFamily="34" charset="0"/>
                <a:cs typeface="Arial" panose="020B0604020202020204" pitchFamily="34" charset="0"/>
              </a:rPr>
              <a:t> equivalente </a:t>
            </a:r>
            <a:r>
              <a:rPr lang="pt-BR" sz="2000" i="1" dirty="0" err="1">
                <a:latin typeface="Arial" panose="020B0604020202020204" pitchFamily="34" charset="0"/>
                <a:cs typeface="Arial" panose="020B0604020202020204" pitchFamily="34" charset="0"/>
              </a:rPr>
              <a:t>task</a:t>
            </a:r>
            <a:r>
              <a:rPr lang="pt-BR" sz="2000" dirty="0">
                <a:latin typeface="Arial" panose="020B0604020202020204" pitchFamily="34" charset="0"/>
                <a:cs typeface="Arial" panose="020B0604020202020204" pitchFamily="34" charset="0"/>
              </a:rPr>
              <a:t>, ou </a:t>
            </a:r>
            <a:r>
              <a:rPr lang="pt-BR" sz="2000" b="1" dirty="0">
                <a:latin typeface="Arial" panose="020B0604020202020204" pitchFamily="34" charset="0"/>
                <a:cs typeface="Arial" panose="020B0604020202020204" pitchFamily="34" charset="0"/>
              </a:rPr>
              <a:t>Equivalente Metabólico da Tarefa</a:t>
            </a:r>
            <a:endParaRPr lang="pt-BR" sz="2000"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AEB8E159-F71E-475E-9759-42B7F5E03558}"/>
              </a:ext>
            </a:extLst>
          </p:cNvPr>
          <p:cNvSpPr txBox="1"/>
          <p:nvPr/>
        </p:nvSpPr>
        <p:spPr>
          <a:xfrm>
            <a:off x="323528" y="1700808"/>
            <a:ext cx="8424936" cy="1420325"/>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ü"/>
            </a:pPr>
            <a:r>
              <a:rPr lang="pt-BR" sz="2000" dirty="0">
                <a:latin typeface="Arial" panose="020B0604020202020204" pitchFamily="34" charset="0"/>
                <a:cs typeface="Arial" panose="020B0604020202020204" pitchFamily="34" charset="0"/>
              </a:rPr>
              <a:t>Para se chegar ao valor do MET foi realizada uma pesquisa sobre consumo de oxigênio que estabeleceu um valor padrão (3,5 ml/kg/min) aplicado a cada atividade</a:t>
            </a:r>
          </a:p>
        </p:txBody>
      </p:sp>
      <p:sp>
        <p:nvSpPr>
          <p:cNvPr id="5" name="CaixaDeTexto 4">
            <a:extLst>
              <a:ext uri="{FF2B5EF4-FFF2-40B4-BE49-F238E27FC236}">
                <a16:creationId xmlns:a16="http://schemas.microsoft.com/office/drawing/2014/main" id="{BB98E94C-31D2-42A6-AE2F-272B6A7FAC23}"/>
              </a:ext>
            </a:extLst>
          </p:cNvPr>
          <p:cNvSpPr txBox="1"/>
          <p:nvPr/>
        </p:nvSpPr>
        <p:spPr>
          <a:xfrm>
            <a:off x="323528" y="4221088"/>
            <a:ext cx="8136904" cy="461665"/>
          </a:xfrm>
          <a:prstGeom prst="rect">
            <a:avLst/>
          </a:prstGeom>
          <a:noFill/>
          <a:ln w="38100">
            <a:solidFill>
              <a:srgbClr val="FF0000"/>
            </a:solidFill>
          </a:ln>
        </p:spPr>
        <p:txBody>
          <a:bodyPr wrap="square" rtlCol="0">
            <a:spAutoFit/>
          </a:bodyPr>
          <a:lstStyle/>
          <a:p>
            <a:pPr algn="ctr"/>
            <a:r>
              <a:rPr lang="pt-BR" sz="2400" b="1" dirty="0">
                <a:latin typeface="Arial" panose="020B0604020202020204" pitchFamily="34" charset="0"/>
                <a:cs typeface="Arial" panose="020B0604020202020204" pitchFamily="34" charset="0"/>
              </a:rPr>
              <a:t>GASTO CALÓRICO </a:t>
            </a:r>
            <a:r>
              <a:rPr lang="pt-BR" sz="2400" dirty="0">
                <a:latin typeface="Arial" panose="020B0604020202020204" pitchFamily="34" charset="0"/>
                <a:cs typeface="Arial" panose="020B0604020202020204" pitchFamily="34" charset="0"/>
              </a:rPr>
              <a:t>= MET X PESO (kg) X DURAÇÃO (h)</a:t>
            </a:r>
          </a:p>
        </p:txBody>
      </p:sp>
      <p:sp>
        <p:nvSpPr>
          <p:cNvPr id="7" name="Rectangle 2">
            <a:extLst>
              <a:ext uri="{FF2B5EF4-FFF2-40B4-BE49-F238E27FC236}">
                <a16:creationId xmlns:a16="http://schemas.microsoft.com/office/drawing/2014/main" id="{453F0CD9-640D-4B82-BFFD-96F0D54B2449}"/>
              </a:ext>
            </a:extLst>
          </p:cNvPr>
          <p:cNvSpPr txBox="1">
            <a:spLocks noChangeArrowheads="1"/>
          </p:cNvSpPr>
          <p:nvPr/>
        </p:nvSpPr>
        <p:spPr>
          <a:xfrm>
            <a:off x="2527585" y="80808"/>
            <a:ext cx="3821832" cy="754163"/>
          </a:xfrm>
          <a:prstGeom prst="rect">
            <a:avLst/>
          </a:prstGeom>
          <a:ln w="38100">
            <a:solidFill>
              <a:schemeClr val="accent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dirty="0">
                <a:latin typeface="Arial" panose="020B0604020202020204" pitchFamily="34" charset="0"/>
                <a:ea typeface="ＭＳ Ｐゴシック" charset="-128"/>
                <a:cs typeface="Arial" panose="020B0604020202020204" pitchFamily="34" charset="0"/>
              </a:rPr>
              <a:t>MET</a:t>
            </a:r>
          </a:p>
        </p:txBody>
      </p:sp>
    </p:spTree>
    <p:extLst>
      <p:ext uri="{BB962C8B-B14F-4D97-AF65-F5344CB8AC3E}">
        <p14:creationId xmlns:p14="http://schemas.microsoft.com/office/powerpoint/2010/main" val="2747366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6487E46D-6C36-4F86-A7D5-49A9097270B0}"/>
              </a:ext>
            </a:extLst>
          </p:cNvPr>
          <p:cNvSpPr txBox="1"/>
          <p:nvPr/>
        </p:nvSpPr>
        <p:spPr>
          <a:xfrm>
            <a:off x="179512" y="951111"/>
            <a:ext cx="3384376" cy="461665"/>
          </a:xfrm>
          <a:prstGeom prst="rect">
            <a:avLst/>
          </a:prstGeom>
          <a:noFill/>
          <a:ln w="28575">
            <a:solidFill>
              <a:schemeClr val="accent4"/>
            </a:solidFill>
          </a:ln>
        </p:spPr>
        <p:txBody>
          <a:bodyPr wrap="square" rtlCol="0">
            <a:spAutoFit/>
          </a:bodyPr>
          <a:lstStyle/>
          <a:p>
            <a:pPr algn="ctr"/>
            <a:r>
              <a:rPr lang="pt-BR" sz="2400" dirty="0">
                <a:latin typeface="Arial" panose="020B0604020202020204" pitchFamily="34" charset="0"/>
                <a:cs typeface="Arial" panose="020B0604020202020204" pitchFamily="34" charset="0"/>
              </a:rPr>
              <a:t>Pesagem hidrostática</a:t>
            </a:r>
          </a:p>
        </p:txBody>
      </p:sp>
      <p:pic>
        <p:nvPicPr>
          <p:cNvPr id="1026" name="Picture 2" descr="Imagem relacionada">
            <a:extLst>
              <a:ext uri="{FF2B5EF4-FFF2-40B4-BE49-F238E27FC236}">
                <a16:creationId xmlns:a16="http://schemas.microsoft.com/office/drawing/2014/main" id="{63015CF1-32AB-483B-9222-1A096831E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40" y="3912100"/>
            <a:ext cx="3384376" cy="265135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5C09979D-2E81-4B4E-B822-17D43315002D}"/>
              </a:ext>
            </a:extLst>
          </p:cNvPr>
          <p:cNvSpPr txBox="1"/>
          <p:nvPr/>
        </p:nvSpPr>
        <p:spPr>
          <a:xfrm>
            <a:off x="179512" y="1515906"/>
            <a:ext cx="8928992" cy="313932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Princípio de que um corpo totalmente submerso em água sofre a ação de uma força contrária de sustentação, evidenciada por perda de peso igual ao peso da água deslocada</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O avaliado é submerso em um tanque com água</a:t>
            </a: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14ECE99E-F154-4127-8B7B-64F1E756E889}"/>
              </a:ext>
            </a:extLst>
          </p:cNvPr>
          <p:cNvSpPr txBox="1"/>
          <p:nvPr/>
        </p:nvSpPr>
        <p:spPr>
          <a:xfrm>
            <a:off x="6942504" y="3915462"/>
            <a:ext cx="2160240"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Peso corporal (g)</a:t>
            </a:r>
            <a:endParaRPr lang="pt-BR" dirty="0"/>
          </a:p>
        </p:txBody>
      </p:sp>
      <p:grpSp>
        <p:nvGrpSpPr>
          <p:cNvPr id="6" name="Agrupar 5">
            <a:extLst>
              <a:ext uri="{FF2B5EF4-FFF2-40B4-BE49-F238E27FC236}">
                <a16:creationId xmlns:a16="http://schemas.microsoft.com/office/drawing/2014/main" id="{913F0811-7300-4049-8108-58D658F20F5A}"/>
              </a:ext>
            </a:extLst>
          </p:cNvPr>
          <p:cNvGrpSpPr/>
          <p:nvPr/>
        </p:nvGrpSpPr>
        <p:grpSpPr>
          <a:xfrm>
            <a:off x="3563888" y="4008890"/>
            <a:ext cx="5771140" cy="729372"/>
            <a:chOff x="3557048" y="4571836"/>
            <a:chExt cx="5771140" cy="729372"/>
          </a:xfrm>
        </p:grpSpPr>
        <p:sp>
          <p:nvSpPr>
            <p:cNvPr id="2" name="CaixaDeTexto 1">
              <a:extLst>
                <a:ext uri="{FF2B5EF4-FFF2-40B4-BE49-F238E27FC236}">
                  <a16:creationId xmlns:a16="http://schemas.microsoft.com/office/drawing/2014/main" id="{F7089C7B-445C-4445-A646-8D77F4A7A3A2}"/>
                </a:ext>
              </a:extLst>
            </p:cNvPr>
            <p:cNvSpPr txBox="1"/>
            <p:nvPr/>
          </p:nvSpPr>
          <p:spPr>
            <a:xfrm>
              <a:off x="3557048" y="4653136"/>
              <a:ext cx="3384376"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Densidade corporal (g.mL-1</a:t>
              </a:r>
              <a:r>
                <a:rPr lang="pt-BR" dirty="0"/>
                <a:t>) =</a:t>
              </a:r>
            </a:p>
          </p:txBody>
        </p:sp>
        <p:sp>
          <p:nvSpPr>
            <p:cNvPr id="8" name="CaixaDeTexto 7">
              <a:extLst>
                <a:ext uri="{FF2B5EF4-FFF2-40B4-BE49-F238E27FC236}">
                  <a16:creationId xmlns:a16="http://schemas.microsoft.com/office/drawing/2014/main" id="{8DB38AE4-26B0-4E5E-A096-C520A0F96AD1}"/>
                </a:ext>
              </a:extLst>
            </p:cNvPr>
            <p:cNvSpPr txBox="1"/>
            <p:nvPr/>
          </p:nvSpPr>
          <p:spPr>
            <a:xfrm>
              <a:off x="6714900" y="4931876"/>
              <a:ext cx="2613288"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Volume corporal (</a:t>
              </a:r>
              <a:r>
                <a:rPr lang="pt-BR" dirty="0" err="1">
                  <a:latin typeface="Arial" panose="020B0604020202020204" pitchFamily="34" charset="0"/>
                  <a:cs typeface="Arial" panose="020B0604020202020204" pitchFamily="34" charset="0"/>
                </a:rPr>
                <a:t>mL</a:t>
              </a:r>
              <a:r>
                <a:rPr lang="pt-BR" dirty="0">
                  <a:latin typeface="Arial" panose="020B0604020202020204" pitchFamily="34" charset="0"/>
                  <a:cs typeface="Arial" panose="020B0604020202020204" pitchFamily="34" charset="0"/>
                </a:rPr>
                <a:t>)</a:t>
              </a:r>
              <a:endParaRPr lang="pt-BR" dirty="0"/>
            </a:p>
          </p:txBody>
        </p:sp>
        <p:sp>
          <p:nvSpPr>
            <p:cNvPr id="9" name="CaixaDeTexto 8">
              <a:extLst>
                <a:ext uri="{FF2B5EF4-FFF2-40B4-BE49-F238E27FC236}">
                  <a16:creationId xmlns:a16="http://schemas.microsoft.com/office/drawing/2014/main" id="{C65A323B-8844-4AB1-9D19-A1C9E2DC6DF8}"/>
                </a:ext>
              </a:extLst>
            </p:cNvPr>
            <p:cNvSpPr txBox="1"/>
            <p:nvPr/>
          </p:nvSpPr>
          <p:spPr>
            <a:xfrm>
              <a:off x="6711240" y="4571836"/>
              <a:ext cx="2613288"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_________________</a:t>
              </a:r>
              <a:endParaRPr lang="pt-BR" dirty="0"/>
            </a:p>
          </p:txBody>
        </p:sp>
      </p:grpSp>
      <p:grpSp>
        <p:nvGrpSpPr>
          <p:cNvPr id="11" name="Agrupar 10">
            <a:extLst>
              <a:ext uri="{FF2B5EF4-FFF2-40B4-BE49-F238E27FC236}">
                <a16:creationId xmlns:a16="http://schemas.microsoft.com/office/drawing/2014/main" id="{8F12ABF4-1231-4BD9-9B3F-318AC338F042}"/>
              </a:ext>
            </a:extLst>
          </p:cNvPr>
          <p:cNvGrpSpPr/>
          <p:nvPr/>
        </p:nvGrpSpPr>
        <p:grpSpPr>
          <a:xfrm>
            <a:off x="3971870" y="4997429"/>
            <a:ext cx="5129166" cy="729372"/>
            <a:chOff x="4199022" y="4571836"/>
            <a:chExt cx="5129166" cy="729372"/>
          </a:xfrm>
        </p:grpSpPr>
        <p:sp>
          <p:nvSpPr>
            <p:cNvPr id="12" name="CaixaDeTexto 11">
              <a:extLst>
                <a:ext uri="{FF2B5EF4-FFF2-40B4-BE49-F238E27FC236}">
                  <a16:creationId xmlns:a16="http://schemas.microsoft.com/office/drawing/2014/main" id="{954B27F9-4733-4948-B5D8-F7DA80895909}"/>
                </a:ext>
              </a:extLst>
            </p:cNvPr>
            <p:cNvSpPr txBox="1"/>
            <p:nvPr/>
          </p:nvSpPr>
          <p:spPr>
            <a:xfrm>
              <a:off x="4199022" y="4653136"/>
              <a:ext cx="3384376"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Volume corporal (</a:t>
              </a:r>
              <a:r>
                <a:rPr lang="pt-BR" dirty="0" err="1">
                  <a:latin typeface="Arial" panose="020B0604020202020204" pitchFamily="34" charset="0"/>
                  <a:cs typeface="Arial" panose="020B0604020202020204" pitchFamily="34" charset="0"/>
                </a:rPr>
                <a:t>mL</a:t>
              </a:r>
              <a:r>
                <a:rPr lang="pt-BR" dirty="0"/>
                <a:t>) =</a:t>
              </a:r>
            </a:p>
          </p:txBody>
        </p:sp>
        <p:sp>
          <p:nvSpPr>
            <p:cNvPr id="13" name="CaixaDeTexto 12">
              <a:extLst>
                <a:ext uri="{FF2B5EF4-FFF2-40B4-BE49-F238E27FC236}">
                  <a16:creationId xmlns:a16="http://schemas.microsoft.com/office/drawing/2014/main" id="{A73B6025-7909-4657-AD4C-8508DEC114CE}"/>
                </a:ext>
              </a:extLst>
            </p:cNvPr>
            <p:cNvSpPr txBox="1"/>
            <p:nvPr/>
          </p:nvSpPr>
          <p:spPr>
            <a:xfrm>
              <a:off x="6714900" y="4931876"/>
              <a:ext cx="2613288" cy="369332"/>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D água</a:t>
              </a:r>
              <a:endParaRPr lang="pt-BR" dirty="0"/>
            </a:p>
          </p:txBody>
        </p:sp>
        <p:sp>
          <p:nvSpPr>
            <p:cNvPr id="14" name="CaixaDeTexto 13">
              <a:extLst>
                <a:ext uri="{FF2B5EF4-FFF2-40B4-BE49-F238E27FC236}">
                  <a16:creationId xmlns:a16="http://schemas.microsoft.com/office/drawing/2014/main" id="{1A398044-522A-4DB3-8B56-B528B2AB3569}"/>
                </a:ext>
              </a:extLst>
            </p:cNvPr>
            <p:cNvSpPr txBox="1"/>
            <p:nvPr/>
          </p:nvSpPr>
          <p:spPr>
            <a:xfrm>
              <a:off x="6711240" y="4571836"/>
              <a:ext cx="2613288"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_________________</a:t>
              </a:r>
              <a:endParaRPr lang="pt-BR" dirty="0"/>
            </a:p>
          </p:txBody>
        </p:sp>
      </p:grpSp>
      <p:sp>
        <p:nvSpPr>
          <p:cNvPr id="15" name="CaixaDeTexto 14">
            <a:extLst>
              <a:ext uri="{FF2B5EF4-FFF2-40B4-BE49-F238E27FC236}">
                <a16:creationId xmlns:a16="http://schemas.microsoft.com/office/drawing/2014/main" id="{825EC934-1CA0-41EB-AAB6-27AF1B422413}"/>
              </a:ext>
            </a:extLst>
          </p:cNvPr>
          <p:cNvSpPr txBox="1"/>
          <p:nvPr/>
        </p:nvSpPr>
        <p:spPr>
          <a:xfrm>
            <a:off x="6472748" y="4929184"/>
            <a:ext cx="2613288" cy="369332"/>
          </a:xfrm>
          <a:prstGeom prst="rect">
            <a:avLst/>
          </a:prstGeom>
          <a:noFill/>
        </p:spPr>
        <p:txBody>
          <a:bodyPr wrap="square" rtlCol="0">
            <a:spAutoFit/>
          </a:bodyPr>
          <a:lstStyle/>
          <a:p>
            <a:pPr algn="ctr"/>
            <a:r>
              <a:rPr lang="pt-BR" dirty="0">
                <a:latin typeface="Arial" panose="020B0604020202020204" pitchFamily="34" charset="0"/>
                <a:cs typeface="Arial" panose="020B0604020202020204" pitchFamily="34" charset="0"/>
              </a:rPr>
              <a:t>( P real – P água)</a:t>
            </a:r>
            <a:endParaRPr lang="pt-BR" dirty="0"/>
          </a:p>
        </p:txBody>
      </p:sp>
      <p:sp>
        <p:nvSpPr>
          <p:cNvPr id="20" name="Text Box 14">
            <a:extLst>
              <a:ext uri="{FF2B5EF4-FFF2-40B4-BE49-F238E27FC236}">
                <a16:creationId xmlns:a16="http://schemas.microsoft.com/office/drawing/2014/main" id="{7FC9E1DE-35BC-428A-89B3-91FCA9ADC6CE}"/>
              </a:ext>
            </a:extLst>
          </p:cNvPr>
          <p:cNvSpPr txBox="1">
            <a:spLocks noChangeArrowheads="1"/>
          </p:cNvSpPr>
          <p:nvPr/>
        </p:nvSpPr>
        <p:spPr bwMode="auto">
          <a:xfrm>
            <a:off x="4456524" y="5862404"/>
            <a:ext cx="4032448" cy="76944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2200" b="1" dirty="0"/>
              <a:t>%G= (4,95/DC) – 4,5) x 100  </a:t>
            </a:r>
          </a:p>
          <a:p>
            <a:pPr algn="ctr" eaLnBrk="1" hangingPunct="1"/>
            <a:r>
              <a:rPr lang="pt-BR" altLang="pt-BR" sz="2200" b="1" dirty="0"/>
              <a:t>(Equação de Siri)</a:t>
            </a:r>
            <a:endParaRPr lang="pt-BR" altLang="pt-BR" sz="2200" dirty="0"/>
          </a:p>
        </p:txBody>
      </p:sp>
    </p:spTree>
    <p:extLst>
      <p:ext uri="{BB962C8B-B14F-4D97-AF65-F5344CB8AC3E}">
        <p14:creationId xmlns:p14="http://schemas.microsoft.com/office/powerpoint/2010/main" val="201312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TABELA DE MET PARA EXERCICIOS">
            <a:extLst>
              <a:ext uri="{FF2B5EF4-FFF2-40B4-BE49-F238E27FC236}">
                <a16:creationId xmlns:a16="http://schemas.microsoft.com/office/drawing/2014/main" id="{E308161A-CB77-472B-851C-1DA47E800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7"/>
            <a:ext cx="7416824" cy="278019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72BF6845-89FD-4501-B5EE-484AE57104C8}"/>
              </a:ext>
            </a:extLst>
          </p:cNvPr>
          <p:cNvSpPr txBox="1"/>
          <p:nvPr/>
        </p:nvSpPr>
        <p:spPr>
          <a:xfrm>
            <a:off x="323528" y="3573016"/>
            <a:ext cx="8352928" cy="2554545"/>
          </a:xfrm>
          <a:prstGeom prst="rect">
            <a:avLst/>
          </a:prstGeom>
          <a:noFill/>
        </p:spPr>
        <p:txBody>
          <a:bodyPr wrap="square" rtlCol="0">
            <a:spAutoFit/>
          </a:bodyPr>
          <a:lstStyle/>
          <a:p>
            <a:pPr algn="just"/>
            <a:r>
              <a:rPr lang="pt-BR" sz="2000" b="1" dirty="0">
                <a:latin typeface="Arial" panose="020B0604020202020204" pitchFamily="34" charset="0"/>
                <a:cs typeface="Arial" panose="020B0604020202020204" pitchFamily="34" charset="0"/>
              </a:rPr>
              <a:t>Exemplo: </a:t>
            </a:r>
            <a:r>
              <a:rPr lang="pt-BR" sz="2000" dirty="0">
                <a:latin typeface="Arial" panose="020B0604020202020204" pitchFamily="34" charset="0"/>
                <a:cs typeface="Arial" panose="020B0604020202020204" pitchFamily="34" charset="0"/>
              </a:rPr>
              <a:t>Um “atleta” com peso de 75 kg que se propõe a jogar futebol pelo período de 1 hora. O MET para jogar futebol 8,0</a:t>
            </a:r>
          </a:p>
          <a:p>
            <a:pPr algn="just"/>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       </a:t>
            </a:r>
          </a:p>
          <a:p>
            <a:pPr marL="342900" indent="-342900" algn="just">
              <a:buFont typeface="Wingdings" panose="05000000000000000000" pitchFamily="2" charset="2"/>
              <a:buChar char="ü"/>
            </a:pPr>
            <a:r>
              <a:rPr lang="pt-BR" sz="2000" dirty="0">
                <a:latin typeface="Arial" panose="020B0604020202020204" pitchFamily="34" charset="0"/>
                <a:cs typeface="Arial" panose="020B0604020202020204" pitchFamily="34" charset="0"/>
              </a:rPr>
              <a:t>Através da formula: 8,0 x 75 x 1 = 600 calorias queimadas</a:t>
            </a:r>
          </a:p>
        </p:txBody>
      </p:sp>
      <p:sp>
        <p:nvSpPr>
          <p:cNvPr id="4" name="CaixaDeTexto 3">
            <a:extLst>
              <a:ext uri="{FF2B5EF4-FFF2-40B4-BE49-F238E27FC236}">
                <a16:creationId xmlns:a16="http://schemas.microsoft.com/office/drawing/2014/main" id="{CE1A9E8A-C468-407C-A7E1-86CEC1A904F1}"/>
              </a:ext>
            </a:extLst>
          </p:cNvPr>
          <p:cNvSpPr txBox="1"/>
          <p:nvPr/>
        </p:nvSpPr>
        <p:spPr>
          <a:xfrm>
            <a:off x="755576" y="4773344"/>
            <a:ext cx="7488832" cy="400110"/>
          </a:xfrm>
          <a:prstGeom prst="rect">
            <a:avLst/>
          </a:prstGeom>
          <a:noFill/>
          <a:ln w="38100">
            <a:solidFill>
              <a:srgbClr val="FF0000"/>
            </a:solidFill>
          </a:ln>
        </p:spPr>
        <p:txBody>
          <a:bodyPr wrap="square" rtlCol="0">
            <a:spAutoFit/>
          </a:bodyPr>
          <a:lstStyle/>
          <a:p>
            <a:pPr algn="ctr"/>
            <a:r>
              <a:rPr lang="pt-BR" sz="2000" b="1" dirty="0">
                <a:latin typeface="Arial" panose="020B0604020202020204" pitchFamily="34" charset="0"/>
                <a:cs typeface="Arial" panose="020B0604020202020204" pitchFamily="34" charset="0"/>
              </a:rPr>
              <a:t>GASTO CALÓRICO </a:t>
            </a:r>
            <a:r>
              <a:rPr lang="pt-BR" sz="2000" dirty="0">
                <a:latin typeface="Arial" panose="020B0604020202020204" pitchFamily="34" charset="0"/>
                <a:cs typeface="Arial" panose="020B0604020202020204" pitchFamily="34" charset="0"/>
              </a:rPr>
              <a:t>= MET X PESO (kg) X DURAÇÃO (h)</a:t>
            </a:r>
          </a:p>
        </p:txBody>
      </p:sp>
    </p:spTree>
    <p:extLst>
      <p:ext uri="{BB962C8B-B14F-4D97-AF65-F5344CB8AC3E}">
        <p14:creationId xmlns:p14="http://schemas.microsoft.com/office/powerpoint/2010/main" val="17177408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sultado de imagem para MET das atividades fÃ­sicas">
            <a:extLst>
              <a:ext uri="{FF2B5EF4-FFF2-40B4-BE49-F238E27FC236}">
                <a16:creationId xmlns:a16="http://schemas.microsoft.com/office/drawing/2014/main" id="{793B5ECE-EA91-4759-8C27-25F752498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32656"/>
            <a:ext cx="48773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4816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20D6F4F-7D67-43B8-B964-616C2D75D236}"/>
              </a:ext>
            </a:extLst>
          </p:cNvPr>
          <p:cNvSpPr txBox="1">
            <a:spLocks noChangeArrowheads="1"/>
          </p:cNvSpPr>
          <p:nvPr/>
        </p:nvSpPr>
        <p:spPr>
          <a:xfrm>
            <a:off x="452264" y="226565"/>
            <a:ext cx="8229600" cy="1143000"/>
          </a:xfrm>
          <a:prstGeom prst="rect">
            <a:avLst/>
          </a:prstGeom>
          <a:ln w="38100">
            <a:solidFill>
              <a:schemeClr val="accent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pt-BR" altLang="x-none">
                <a:latin typeface="Arial" panose="020B0604020202020204" pitchFamily="34" charset="0"/>
                <a:ea typeface="ＭＳ Ｐゴシック" charset="-128"/>
                <a:cs typeface="Arial" panose="020B0604020202020204" pitchFamily="34" charset="0"/>
              </a:rPr>
              <a:t>Determinação do ETE</a:t>
            </a:r>
            <a:endParaRPr lang="pt-BR" altLang="x-none" dirty="0">
              <a:latin typeface="Arial" panose="020B0604020202020204" pitchFamily="34" charset="0"/>
              <a:ea typeface="ＭＳ Ｐゴシック" charset="-128"/>
              <a:cs typeface="Arial" panose="020B0604020202020204" pitchFamily="34" charset="0"/>
            </a:endParaRPr>
          </a:p>
        </p:txBody>
      </p:sp>
      <p:sp>
        <p:nvSpPr>
          <p:cNvPr id="3" name="Rectangle 1">
            <a:extLst>
              <a:ext uri="{FF2B5EF4-FFF2-40B4-BE49-F238E27FC236}">
                <a16:creationId xmlns:a16="http://schemas.microsoft.com/office/drawing/2014/main" id="{9898C42C-E873-4504-9997-870DEA8E4F20}"/>
              </a:ext>
            </a:extLst>
          </p:cNvPr>
          <p:cNvSpPr>
            <a:spLocks noChangeArrowheads="1"/>
          </p:cNvSpPr>
          <p:nvPr/>
        </p:nvSpPr>
        <p:spPr bwMode="auto">
          <a:xfrm>
            <a:off x="123568" y="1772816"/>
            <a:ext cx="8558296" cy="2805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50000"/>
              </a:lnSpc>
              <a:spcBef>
                <a:spcPct val="0"/>
              </a:spcBef>
              <a:spcAft>
                <a:spcPct val="0"/>
              </a:spcAft>
              <a:buClrTx/>
              <a:buSzTx/>
              <a:tabLst/>
            </a:pPr>
            <a:r>
              <a:rPr kumimoji="0" lang="pt-BR" sz="2000" b="1" i="1"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Pedômetros</a:t>
            </a:r>
            <a:endParaRPr kumimoji="0" lang="pt-BR"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endParaRP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kumimoji="0" lang="pt-BR"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Normalmente fixados na cintura do avaliado</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pt-BR" sz="2000" dirty="0">
                <a:latin typeface="Arial" panose="020B0604020202020204" pitchFamily="34" charset="0"/>
                <a:ea typeface="Calibri" pitchFamily="34" charset="0"/>
                <a:cs typeface="Arial" pitchFamily="34" charset="0"/>
              </a:rPr>
              <a:t> O</a:t>
            </a:r>
            <a:r>
              <a:rPr kumimoji="0" lang="pt-BR"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ferece o número de passos e a distância percorrida por intermédio da marcha em período de tempo específico</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ü"/>
              <a:tabLst/>
            </a:pPr>
            <a:r>
              <a:rPr lang="pt-BR" sz="2000" dirty="0">
                <a:latin typeface="Arial" panose="020B0604020202020204" pitchFamily="34" charset="0"/>
                <a:cs typeface="Arial" pitchFamily="34" charset="0"/>
              </a:rPr>
              <a:t>Custos mais reduzidos comparado aos acelerômetros</a:t>
            </a:r>
          </a:p>
          <a:p>
            <a:pPr marL="342900" lvl="0" indent="-342900" algn="just" eaLnBrk="0" hangingPunct="0">
              <a:lnSpc>
                <a:spcPct val="150000"/>
              </a:lnSpc>
              <a:buFont typeface="Wingdings" panose="05000000000000000000" pitchFamily="2" charset="2"/>
              <a:buChar char="ü"/>
            </a:pPr>
            <a:r>
              <a:rPr lang="pt-BR" sz="2000" dirty="0">
                <a:latin typeface="Arial" panose="020B0604020202020204" pitchFamily="34" charset="0"/>
                <a:cs typeface="Arial" pitchFamily="34" charset="0"/>
              </a:rPr>
              <a:t> Vantagem de registrar informações por um longo espaço de tempo</a:t>
            </a:r>
            <a:endParaRPr kumimoji="0" lang="pt-BR" sz="2000" b="0" i="0" u="none" strike="noStrike" cap="none" normalizeH="0" baseline="0" dirty="0">
              <a:ln>
                <a:noFill/>
              </a:ln>
              <a:solidFill>
                <a:schemeClr val="tx1"/>
              </a:solidFill>
              <a:effectLst/>
              <a:latin typeface="Arial" panose="020B0604020202020204" pitchFamily="34" charset="0"/>
              <a:cs typeface="Arial" pitchFamily="34" charset="0"/>
            </a:endParaRPr>
          </a:p>
        </p:txBody>
      </p:sp>
      <p:pic>
        <p:nvPicPr>
          <p:cNvPr id="4" name="Imagem 3" descr="ddddddddddd.jpg">
            <a:extLst>
              <a:ext uri="{FF2B5EF4-FFF2-40B4-BE49-F238E27FC236}">
                <a16:creationId xmlns:a16="http://schemas.microsoft.com/office/drawing/2014/main" id="{82EFA578-8BC1-467C-AA9A-99B2A8440B00}"/>
              </a:ext>
            </a:extLst>
          </p:cNvPr>
          <p:cNvPicPr>
            <a:picLocks noChangeAspect="1"/>
          </p:cNvPicPr>
          <p:nvPr/>
        </p:nvPicPr>
        <p:blipFill>
          <a:blip r:embed="rId2" cstate="print"/>
          <a:stretch>
            <a:fillRect/>
          </a:stretch>
        </p:blipFill>
        <p:spPr>
          <a:xfrm rot="1562860">
            <a:off x="5867069" y="4727644"/>
            <a:ext cx="1352660" cy="1853369"/>
          </a:xfrm>
          <a:prstGeom prst="rect">
            <a:avLst/>
          </a:prstGeom>
        </p:spPr>
      </p:pic>
    </p:spTree>
    <p:extLst>
      <p:ext uri="{BB962C8B-B14F-4D97-AF65-F5344CB8AC3E}">
        <p14:creationId xmlns:p14="http://schemas.microsoft.com/office/powerpoint/2010/main" val="2973659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33E284F-6B98-458C-806A-7132EEF461C5}"/>
              </a:ext>
            </a:extLst>
          </p:cNvPr>
          <p:cNvSpPr/>
          <p:nvPr/>
        </p:nvSpPr>
        <p:spPr>
          <a:xfrm>
            <a:off x="395536" y="404664"/>
            <a:ext cx="8064896" cy="3728649"/>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pt-BR" sz="2000" b="1" dirty="0">
                <a:latin typeface="Arial" panose="020B0604020202020204" pitchFamily="34" charset="0"/>
                <a:cs typeface="Arial" panose="020B0604020202020204" pitchFamily="34" charset="0"/>
              </a:rPr>
              <a:t>Limitações</a:t>
            </a:r>
            <a:r>
              <a:rPr lang="pt-BR" sz="2000" dirty="0">
                <a:latin typeface="Arial" panose="020B0604020202020204" pitchFamily="34" charset="0"/>
                <a:cs typeface="Arial" panose="020B0604020202020204" pitchFamily="34" charset="0"/>
              </a:rPr>
              <a:t> dos pedômetros:</a:t>
            </a:r>
          </a:p>
          <a:p>
            <a:pPr marL="342900" indent="-342900" algn="just">
              <a:lnSpc>
                <a:spcPct val="150000"/>
              </a:lnSpc>
              <a:buFont typeface="Wingdings" panose="05000000000000000000" pitchFamily="2" charset="2"/>
              <a:buChar char="ü"/>
            </a:pPr>
            <a:endParaRPr lang="pt-BR" sz="20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ü"/>
            </a:pPr>
            <a:r>
              <a:rPr lang="pt-BR" sz="2000" dirty="0">
                <a:latin typeface="Arial" panose="020B0604020202020204" pitchFamily="34" charset="0"/>
                <a:cs typeface="Arial" panose="020B0604020202020204" pitchFamily="34" charset="0"/>
                <a:sym typeface="Wingdings" pitchFamily="2" charset="2"/>
              </a:rPr>
              <a:t> N</a:t>
            </a:r>
            <a:r>
              <a:rPr lang="pt-BR" sz="2000" dirty="0">
                <a:latin typeface="Arial" panose="020B0604020202020204" pitchFamily="34" charset="0"/>
                <a:cs typeface="Arial" panose="020B0604020202020204" pitchFamily="34" charset="0"/>
              </a:rPr>
              <a:t>ão são sensíveis a acelerações verticais acima de determinados limites</a:t>
            </a:r>
          </a:p>
          <a:p>
            <a:pPr marL="342900" indent="-342900" algn="just">
              <a:lnSpc>
                <a:spcPct val="150000"/>
              </a:lnSpc>
              <a:buFont typeface="Wingdings" panose="05000000000000000000" pitchFamily="2" charset="2"/>
              <a:buChar char="ü"/>
            </a:pPr>
            <a:r>
              <a:rPr lang="pt-BR" sz="2000" dirty="0">
                <a:latin typeface="Arial" panose="020B0604020202020204" pitchFamily="34" charset="0"/>
                <a:cs typeface="Arial" panose="020B0604020202020204" pitchFamily="34" charset="0"/>
              </a:rPr>
              <a:t> Não fornecem informações acerca da duração, frequência e intensidade da atividade física</a:t>
            </a:r>
          </a:p>
          <a:p>
            <a:pPr marL="342900" indent="-342900" algn="just">
              <a:lnSpc>
                <a:spcPct val="150000"/>
              </a:lnSpc>
              <a:buFont typeface="Wingdings" panose="05000000000000000000" pitchFamily="2" charset="2"/>
              <a:buChar char="ü"/>
            </a:pPr>
            <a:r>
              <a:rPr lang="pt-BR" sz="2000" dirty="0">
                <a:latin typeface="Arial" panose="020B0604020202020204" pitchFamily="34" charset="0"/>
                <a:cs typeface="Arial" panose="020B0604020202020204" pitchFamily="34" charset="0"/>
              </a:rPr>
              <a:t> Não são sensíveis às atividades que não envolvem locomoção ou que envolvem sustentação de sobrecargas</a:t>
            </a:r>
          </a:p>
        </p:txBody>
      </p:sp>
      <p:sp>
        <p:nvSpPr>
          <p:cNvPr id="3" name="Rectangle 1">
            <a:extLst>
              <a:ext uri="{FF2B5EF4-FFF2-40B4-BE49-F238E27FC236}">
                <a16:creationId xmlns:a16="http://schemas.microsoft.com/office/drawing/2014/main" id="{76C899D7-F9BC-4D65-BA78-43E29B5A30E2}"/>
              </a:ext>
            </a:extLst>
          </p:cNvPr>
          <p:cNvSpPr>
            <a:spLocks noChangeArrowheads="1"/>
          </p:cNvSpPr>
          <p:nvPr/>
        </p:nvSpPr>
        <p:spPr bwMode="auto">
          <a:xfrm>
            <a:off x="755576" y="4509120"/>
            <a:ext cx="784887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Modelo mais comum (Validado):</a:t>
            </a:r>
            <a:endParaRPr kumimoji="0" lang="pt-BR" sz="2000" b="0" i="0" u="none" strike="noStrike" cap="none" normalizeH="0" baseline="0" dirty="0">
              <a:ln>
                <a:noFill/>
              </a:ln>
              <a:solidFill>
                <a:schemeClr val="tx1"/>
              </a:solidFill>
              <a:effectLst/>
              <a:latin typeface="Arial" panose="020B0604020202020204"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à"/>
              <a:tabLst/>
            </a:pPr>
            <a:r>
              <a:rPr kumimoji="0" lang="en-US" sz="2000" b="0" i="0" u="none" strike="noStrike" cap="none" normalizeH="0" baseline="0" dirty="0" err="1">
                <a:ln>
                  <a:noFill/>
                </a:ln>
                <a:solidFill>
                  <a:schemeClr val="tx1"/>
                </a:solidFill>
                <a:effectLst/>
                <a:latin typeface="Arial" panose="020B0604020202020204" pitchFamily="34" charset="0"/>
                <a:ea typeface="Calibri" pitchFamily="34" charset="0"/>
                <a:cs typeface="Arial" pitchFamily="34" charset="0"/>
              </a:rPr>
              <a:t>Yamax</a:t>
            </a:r>
            <a:r>
              <a:rPr kumimoji="0" lang="en-US"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 </a:t>
            </a:r>
            <a:r>
              <a:rPr kumimoji="0" lang="en-US" sz="2000" b="0" i="0" u="none" strike="noStrike" cap="none" normalizeH="0" baseline="0" dirty="0" err="1">
                <a:ln>
                  <a:noFill/>
                </a:ln>
                <a:solidFill>
                  <a:schemeClr val="tx1"/>
                </a:solidFill>
                <a:effectLst/>
                <a:latin typeface="Arial" panose="020B0604020202020204" pitchFamily="34" charset="0"/>
                <a:ea typeface="Calibri" pitchFamily="34" charset="0"/>
                <a:cs typeface="Arial" pitchFamily="34" charset="0"/>
              </a:rPr>
              <a:t>Digi</a:t>
            </a:r>
            <a:r>
              <a:rPr kumimoji="0" lang="en-US"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-Walker (</a:t>
            </a:r>
            <a:r>
              <a:rPr kumimoji="0" lang="en-US" sz="2000" b="0" i="0" u="none" strike="noStrike" cap="none" normalizeH="0" baseline="0" dirty="0" err="1">
                <a:ln>
                  <a:noFill/>
                </a:ln>
                <a:solidFill>
                  <a:schemeClr val="tx1"/>
                </a:solidFill>
                <a:effectLst/>
                <a:latin typeface="Arial" panose="020B0604020202020204" pitchFamily="34" charset="0"/>
                <a:ea typeface="Calibri" pitchFamily="34" charset="0"/>
                <a:cs typeface="Arial" pitchFamily="34" charset="0"/>
              </a:rPr>
              <a:t>Yamasa</a:t>
            </a:r>
            <a:r>
              <a:rPr kumimoji="0" lang="en-US"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 Corporation, </a:t>
            </a:r>
            <a:r>
              <a:rPr kumimoji="0" lang="en-US" sz="2000" b="0" i="0" u="none" strike="noStrike" cap="none" normalizeH="0" baseline="0" dirty="0" err="1">
                <a:ln>
                  <a:noFill/>
                </a:ln>
                <a:solidFill>
                  <a:schemeClr val="tx1"/>
                </a:solidFill>
                <a:effectLst/>
                <a:latin typeface="Arial" panose="020B0604020202020204" pitchFamily="34" charset="0"/>
                <a:ea typeface="Calibri" pitchFamily="34" charset="0"/>
                <a:cs typeface="Arial" pitchFamily="34" charset="0"/>
              </a:rPr>
              <a:t>Tóquio</a:t>
            </a:r>
            <a:r>
              <a:rPr kumimoji="0" lang="en-US" sz="2000" b="0" i="0" u="none" strike="noStrike" cap="none" normalizeH="0" baseline="0" dirty="0">
                <a:ln>
                  <a:noFill/>
                </a:ln>
                <a:solidFill>
                  <a:schemeClr val="tx1"/>
                </a:solidFill>
                <a:effectLst/>
                <a:latin typeface="Arial" panose="020B0604020202020204" pitchFamily="34" charset="0"/>
                <a:ea typeface="Calibri" pitchFamily="34" charset="0"/>
                <a:cs typeface="Arial" pitchFamily="34" charset="0"/>
              </a:rPr>
              <a:t>)</a:t>
            </a:r>
          </a:p>
          <a:p>
            <a:pPr lvl="0" eaLnBrk="0" hangingPunct="0"/>
            <a:r>
              <a:rPr lang="pt-BR" sz="2000" dirty="0">
                <a:latin typeface="Arial" panose="020B0604020202020204" pitchFamily="34" charset="0"/>
                <a:cs typeface="Arial" panose="020B0604020202020204" pitchFamily="34" charset="0"/>
              </a:rPr>
              <a:t>Equivalência energética de cerca de 0,00055 kcal/kg/passo</a:t>
            </a:r>
            <a:r>
              <a:rPr kumimoji="0" lang="pt-BR" sz="2000" b="0" i="0" u="none" strike="noStrike" cap="none" normalizeH="0" baseline="0" dirty="0">
                <a:ln>
                  <a:noFill/>
                </a:ln>
                <a:solidFill>
                  <a:schemeClr val="tx1"/>
                </a:solidFill>
                <a:effectLst/>
                <a:latin typeface="Arial" panose="020B0604020202020204" pitchFamily="34" charset="0"/>
                <a:cs typeface="Arial" pitchFamily="34" charset="0"/>
              </a:rPr>
              <a:t> </a:t>
            </a:r>
          </a:p>
        </p:txBody>
      </p:sp>
    </p:spTree>
    <p:extLst>
      <p:ext uri="{BB962C8B-B14F-4D97-AF65-F5344CB8AC3E}">
        <p14:creationId xmlns:p14="http://schemas.microsoft.com/office/powerpoint/2010/main" val="34851783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707079-1BFC-4014-A5F1-3A1DFE81DFE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4B5969C8-A488-4586-AF58-AF6B811C8671}"/>
              </a:ext>
            </a:extLst>
          </p:cNvPr>
          <p:cNvSpPr>
            <a:spLocks noGrp="1"/>
          </p:cNvSpPr>
          <p:nvPr>
            <p:ph idx="1"/>
          </p:nvPr>
        </p:nvSpPr>
        <p:spPr/>
        <p:txBody>
          <a:bodyPr/>
          <a:lstStyle/>
          <a:p>
            <a:endParaRPr lang="pt-BR"/>
          </a:p>
        </p:txBody>
      </p:sp>
      <p:grpSp>
        <p:nvGrpSpPr>
          <p:cNvPr id="4" name="Agrupar 3">
            <a:extLst>
              <a:ext uri="{FF2B5EF4-FFF2-40B4-BE49-F238E27FC236}">
                <a16:creationId xmlns:a16="http://schemas.microsoft.com/office/drawing/2014/main" id="{A44D89B7-BCAF-4017-9B98-8A2F8DD0B36B}"/>
              </a:ext>
            </a:extLst>
          </p:cNvPr>
          <p:cNvGrpSpPr/>
          <p:nvPr/>
        </p:nvGrpSpPr>
        <p:grpSpPr>
          <a:xfrm>
            <a:off x="377534" y="3063960"/>
            <a:ext cx="8388932" cy="1589176"/>
            <a:chOff x="0" y="2540436"/>
            <a:chExt cx="8388932" cy="730080"/>
          </a:xfrm>
          <a:solidFill>
            <a:srgbClr val="00B050"/>
          </a:solidFill>
        </p:grpSpPr>
        <p:sp>
          <p:nvSpPr>
            <p:cNvPr id="5" name="Retângulo: Cantos Arredondados 4">
              <a:extLst>
                <a:ext uri="{FF2B5EF4-FFF2-40B4-BE49-F238E27FC236}">
                  <a16:creationId xmlns:a16="http://schemas.microsoft.com/office/drawing/2014/main" id="{0912F1DB-22D5-4D3E-8080-2EAFFB2596DF}"/>
                </a:ext>
              </a:extLst>
            </p:cNvPr>
            <p:cNvSpPr/>
            <p:nvPr/>
          </p:nvSpPr>
          <p:spPr>
            <a:xfrm>
              <a:off x="0" y="2540436"/>
              <a:ext cx="8388932" cy="730080"/>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Retângulo: Cantos Arredondados 4">
              <a:extLst>
                <a:ext uri="{FF2B5EF4-FFF2-40B4-BE49-F238E27FC236}">
                  <a16:creationId xmlns:a16="http://schemas.microsoft.com/office/drawing/2014/main" id="{85F63F5D-B272-4310-A511-806682583FDE}"/>
                </a:ext>
              </a:extLst>
            </p:cNvPr>
            <p:cNvSpPr txBox="1"/>
            <p:nvPr/>
          </p:nvSpPr>
          <p:spPr>
            <a:xfrm>
              <a:off x="35640" y="2576076"/>
              <a:ext cx="8317652" cy="6588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r" defTabSz="1244600" rtl="0">
                <a:lnSpc>
                  <a:spcPct val="90000"/>
                </a:lnSpc>
                <a:spcBef>
                  <a:spcPct val="0"/>
                </a:spcBef>
                <a:spcAft>
                  <a:spcPct val="35000"/>
                </a:spcAft>
                <a:buNone/>
              </a:pPr>
              <a:r>
                <a:rPr lang="pt-BR" sz="4400" kern="1200" dirty="0">
                  <a:solidFill>
                    <a:schemeClr val="tx1"/>
                  </a:solidFill>
                  <a:latin typeface="Arial" panose="020B0604020202020204" pitchFamily="34" charset="0"/>
                  <a:cs typeface="Arial" panose="020B0604020202020204" pitchFamily="34" charset="0"/>
                </a:rPr>
                <a:t>4. VALIDADE </a:t>
              </a:r>
            </a:p>
          </p:txBody>
        </p:sp>
      </p:grpSp>
    </p:spTree>
    <p:extLst>
      <p:ext uri="{BB962C8B-B14F-4D97-AF65-F5344CB8AC3E}">
        <p14:creationId xmlns:p14="http://schemas.microsoft.com/office/powerpoint/2010/main" val="344193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AB335A82-8A5E-49F7-98BE-8D20B4E33F5D}"/>
              </a:ext>
            </a:extLst>
          </p:cNvPr>
          <p:cNvSpPr txBox="1"/>
          <p:nvPr/>
        </p:nvSpPr>
        <p:spPr>
          <a:xfrm>
            <a:off x="-21000" y="0"/>
            <a:ext cx="9144000" cy="830997"/>
          </a:xfrm>
          <a:prstGeom prst="rect">
            <a:avLst/>
          </a:prstGeom>
          <a:solidFill>
            <a:srgbClr val="00B050"/>
          </a:solidFill>
          <a:ln>
            <a:solidFill>
              <a:schemeClr val="accent5"/>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VALIDADE </a:t>
            </a:r>
          </a:p>
        </p:txBody>
      </p:sp>
      <p:sp>
        <p:nvSpPr>
          <p:cNvPr id="5" name="CaixaDeTexto 4">
            <a:extLst>
              <a:ext uri="{FF2B5EF4-FFF2-40B4-BE49-F238E27FC236}">
                <a16:creationId xmlns:a16="http://schemas.microsoft.com/office/drawing/2014/main" id="{10BD3100-73F0-4DD8-844F-FFAA82F13522}"/>
              </a:ext>
            </a:extLst>
          </p:cNvPr>
          <p:cNvSpPr txBox="1"/>
          <p:nvPr/>
        </p:nvSpPr>
        <p:spPr>
          <a:xfrm>
            <a:off x="251520" y="1196752"/>
            <a:ext cx="8280920" cy="1107996"/>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Qualquer programa de avaliação física ou método depende da qualidade dos seus instrumentos de medida</a:t>
            </a:r>
          </a:p>
        </p:txBody>
      </p:sp>
      <p:sp>
        <p:nvSpPr>
          <p:cNvPr id="6" name="CaixaDeTexto 5">
            <a:extLst>
              <a:ext uri="{FF2B5EF4-FFF2-40B4-BE49-F238E27FC236}">
                <a16:creationId xmlns:a16="http://schemas.microsoft.com/office/drawing/2014/main" id="{01124910-B076-4831-AB1C-52B91DE8ECDB}"/>
              </a:ext>
            </a:extLst>
          </p:cNvPr>
          <p:cNvSpPr txBox="1"/>
          <p:nvPr/>
        </p:nvSpPr>
        <p:spPr>
          <a:xfrm>
            <a:off x="261432" y="2636912"/>
            <a:ext cx="8280920"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b="1" u="sng" dirty="0">
                <a:latin typeface="Arial" panose="020B0604020202020204" pitchFamily="34" charset="0"/>
                <a:cs typeface="Arial" panose="020B0604020202020204" pitchFamily="34" charset="0"/>
              </a:rPr>
              <a:t>Validade é um requisito básico:</a:t>
            </a:r>
            <a:r>
              <a:rPr lang="pt-BR" sz="2200" b="1" dirty="0">
                <a:latin typeface="Arial" panose="020B0604020202020204" pitchFamily="34" charset="0"/>
                <a:cs typeface="Arial" panose="020B0604020202020204" pitchFamily="34" charset="0"/>
              </a:rPr>
              <a:t>  </a:t>
            </a:r>
            <a:r>
              <a:rPr lang="pt-BR" sz="2200" dirty="0">
                <a:latin typeface="Arial" panose="020B0604020202020204" pitchFamily="34" charset="0"/>
                <a:cs typeface="Arial" panose="020B0604020202020204" pitchFamily="34" charset="0"/>
              </a:rPr>
              <a:t>somente quando essa característica esta presente é possível considerar as informações obtidas para fins de avaliação</a:t>
            </a:r>
            <a:endParaRPr lang="pt-BR" sz="2200" b="1" u="sng" dirty="0">
              <a:latin typeface="Arial" panose="020B0604020202020204" pitchFamily="34" charset="0"/>
              <a:cs typeface="Arial" panose="020B0604020202020204" pitchFamily="34" charset="0"/>
            </a:endParaRPr>
          </a:p>
        </p:txBody>
      </p:sp>
      <p:pic>
        <p:nvPicPr>
          <p:cNvPr id="2" name="Imagem 1">
            <a:extLst>
              <a:ext uri="{FF2B5EF4-FFF2-40B4-BE49-F238E27FC236}">
                <a16:creationId xmlns:a16="http://schemas.microsoft.com/office/drawing/2014/main" id="{49EA22AB-58C0-4929-B3CE-CE7B6864F5AF}"/>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rot="808693">
            <a:off x="6276211" y="4029509"/>
            <a:ext cx="2564904" cy="2564904"/>
          </a:xfrm>
          <a:prstGeom prst="rect">
            <a:avLst/>
          </a:prstGeom>
        </p:spPr>
      </p:pic>
    </p:spTree>
    <p:extLst>
      <p:ext uri="{BB962C8B-B14F-4D97-AF65-F5344CB8AC3E}">
        <p14:creationId xmlns:p14="http://schemas.microsoft.com/office/powerpoint/2010/main" val="443954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AB335A82-8A5E-49F7-98BE-8D20B4E33F5D}"/>
              </a:ext>
            </a:extLst>
          </p:cNvPr>
          <p:cNvSpPr txBox="1"/>
          <p:nvPr/>
        </p:nvSpPr>
        <p:spPr>
          <a:xfrm>
            <a:off x="-21000" y="0"/>
            <a:ext cx="9144000" cy="830997"/>
          </a:xfrm>
          <a:prstGeom prst="rect">
            <a:avLst/>
          </a:prstGeom>
          <a:solidFill>
            <a:srgbClr val="00B050"/>
          </a:solidFill>
          <a:ln>
            <a:solidFill>
              <a:schemeClr val="accent5"/>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VALIDADE </a:t>
            </a:r>
          </a:p>
        </p:txBody>
      </p:sp>
      <p:sp>
        <p:nvSpPr>
          <p:cNvPr id="5" name="CaixaDeTexto 4">
            <a:extLst>
              <a:ext uri="{FF2B5EF4-FFF2-40B4-BE49-F238E27FC236}">
                <a16:creationId xmlns:a16="http://schemas.microsoft.com/office/drawing/2014/main" id="{10BD3100-73F0-4DD8-844F-FFAA82F13522}"/>
              </a:ext>
            </a:extLst>
          </p:cNvPr>
          <p:cNvSpPr txBox="1"/>
          <p:nvPr/>
        </p:nvSpPr>
        <p:spPr>
          <a:xfrm>
            <a:off x="251520" y="908720"/>
            <a:ext cx="8496944" cy="161582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Grau com que o instrumento de medida oferece informações quanto às características ou aos comportamentos associados ao atributo que se pretende avaliar</a:t>
            </a:r>
          </a:p>
        </p:txBody>
      </p:sp>
      <p:sp>
        <p:nvSpPr>
          <p:cNvPr id="7" name="CaixaDeTexto 6">
            <a:extLst>
              <a:ext uri="{FF2B5EF4-FFF2-40B4-BE49-F238E27FC236}">
                <a16:creationId xmlns:a16="http://schemas.microsoft.com/office/drawing/2014/main" id="{DBBC975F-D37C-447F-ABFD-6BB6DC2388CC}"/>
              </a:ext>
            </a:extLst>
          </p:cNvPr>
          <p:cNvSpPr txBox="1"/>
          <p:nvPr/>
        </p:nvSpPr>
        <p:spPr>
          <a:xfrm>
            <a:off x="251520" y="2652473"/>
            <a:ext cx="8496944" cy="161582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Validade não é uma característica geral, mas </a:t>
            </a:r>
            <a:r>
              <a:rPr lang="pt-BR" sz="2200" b="1" dirty="0">
                <a:latin typeface="Arial" panose="020B0604020202020204" pitchFamily="34" charset="0"/>
                <a:cs typeface="Arial" panose="020B0604020202020204" pitchFamily="34" charset="0"/>
              </a:rPr>
              <a:t>sim relativa </a:t>
            </a:r>
            <a:r>
              <a:rPr lang="pt-BR" sz="2200" dirty="0">
                <a:latin typeface="Arial" panose="020B0604020202020204" pitchFamily="34" charset="0"/>
                <a:cs typeface="Arial" panose="020B0604020202020204" pitchFamily="34" charset="0"/>
              </a:rPr>
              <a:t>a determinado propósito e a um </a:t>
            </a:r>
            <a:r>
              <a:rPr lang="pt-BR" sz="2200" b="1" dirty="0">
                <a:latin typeface="Arial" panose="020B0604020202020204" pitchFamily="34" charset="0"/>
                <a:cs typeface="Arial" panose="020B0604020202020204" pitchFamily="34" charset="0"/>
              </a:rPr>
              <a:t>grupo particular, com características específicas</a:t>
            </a:r>
          </a:p>
        </p:txBody>
      </p:sp>
      <p:sp>
        <p:nvSpPr>
          <p:cNvPr id="2" name="Placa 1">
            <a:extLst>
              <a:ext uri="{FF2B5EF4-FFF2-40B4-BE49-F238E27FC236}">
                <a16:creationId xmlns:a16="http://schemas.microsoft.com/office/drawing/2014/main" id="{A57E9CDA-2838-499C-A355-3F3D1FC67C88}"/>
              </a:ext>
            </a:extLst>
          </p:cNvPr>
          <p:cNvSpPr/>
          <p:nvPr/>
        </p:nvSpPr>
        <p:spPr>
          <a:xfrm>
            <a:off x="2483768" y="4581128"/>
            <a:ext cx="4248472" cy="1152128"/>
          </a:xfrm>
          <a:prstGeom prst="plaqu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pt-BR" sz="3600" dirty="0">
                <a:latin typeface="Arial" panose="020B0604020202020204" pitchFamily="34" charset="0"/>
                <a:cs typeface="Arial" panose="020B0604020202020204" pitchFamily="34" charset="0"/>
              </a:rPr>
              <a:t>Equações</a:t>
            </a:r>
          </a:p>
        </p:txBody>
      </p:sp>
    </p:spTree>
    <p:extLst>
      <p:ext uri="{BB962C8B-B14F-4D97-AF65-F5344CB8AC3E}">
        <p14:creationId xmlns:p14="http://schemas.microsoft.com/office/powerpoint/2010/main" val="37771477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4C4B70-0B20-4421-A83C-0DCAED1F5FC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5922C09F-1521-4F53-9CFB-A18EDB16A888}"/>
              </a:ext>
            </a:extLst>
          </p:cNvPr>
          <p:cNvSpPr>
            <a:spLocks noGrp="1"/>
          </p:cNvSpPr>
          <p:nvPr>
            <p:ph idx="1"/>
          </p:nvPr>
        </p:nvSpPr>
        <p:spPr/>
        <p:txBody>
          <a:bodyPr/>
          <a:lstStyle/>
          <a:p>
            <a:endParaRPr lang="pt-BR" dirty="0"/>
          </a:p>
        </p:txBody>
      </p:sp>
      <p:grpSp>
        <p:nvGrpSpPr>
          <p:cNvPr id="4" name="Agrupar 3">
            <a:extLst>
              <a:ext uri="{FF2B5EF4-FFF2-40B4-BE49-F238E27FC236}">
                <a16:creationId xmlns:a16="http://schemas.microsoft.com/office/drawing/2014/main" id="{7956C0D8-99A5-4E32-B01E-6CF7BB1005F2}"/>
              </a:ext>
            </a:extLst>
          </p:cNvPr>
          <p:cNvGrpSpPr/>
          <p:nvPr/>
        </p:nvGrpSpPr>
        <p:grpSpPr>
          <a:xfrm>
            <a:off x="377534" y="3063960"/>
            <a:ext cx="8388932" cy="1517168"/>
            <a:chOff x="0" y="3382836"/>
            <a:chExt cx="8388932" cy="730080"/>
          </a:xfrm>
          <a:solidFill>
            <a:srgbClr val="FF0000"/>
          </a:solidFill>
        </p:grpSpPr>
        <p:sp>
          <p:nvSpPr>
            <p:cNvPr id="5" name="Retângulo: Cantos Arredondados 4">
              <a:extLst>
                <a:ext uri="{FF2B5EF4-FFF2-40B4-BE49-F238E27FC236}">
                  <a16:creationId xmlns:a16="http://schemas.microsoft.com/office/drawing/2014/main" id="{C5448AA0-FABB-48C4-953D-1A1EED014495}"/>
                </a:ext>
              </a:extLst>
            </p:cNvPr>
            <p:cNvSpPr/>
            <p:nvPr/>
          </p:nvSpPr>
          <p:spPr>
            <a:xfrm>
              <a:off x="0" y="3382836"/>
              <a:ext cx="8388932" cy="730080"/>
            </a:xfrm>
            <a:prstGeom prst="roundRect">
              <a:avLst/>
            </a:prstGeom>
            <a:grp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6" name="Retângulo: Cantos Arredondados 4">
              <a:extLst>
                <a:ext uri="{FF2B5EF4-FFF2-40B4-BE49-F238E27FC236}">
                  <a16:creationId xmlns:a16="http://schemas.microsoft.com/office/drawing/2014/main" id="{AC8074E0-BF5D-415C-A04E-90C63C6C98A0}"/>
                </a:ext>
              </a:extLst>
            </p:cNvPr>
            <p:cNvSpPr txBox="1"/>
            <p:nvPr/>
          </p:nvSpPr>
          <p:spPr>
            <a:xfrm>
              <a:off x="35640" y="3418476"/>
              <a:ext cx="8317652" cy="6588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r" defTabSz="1244600" rtl="0">
                <a:lnSpc>
                  <a:spcPct val="90000"/>
                </a:lnSpc>
                <a:spcBef>
                  <a:spcPct val="0"/>
                </a:spcBef>
                <a:spcAft>
                  <a:spcPct val="35000"/>
                </a:spcAft>
                <a:buNone/>
              </a:pPr>
              <a:r>
                <a:rPr lang="pt-BR" sz="4400" kern="1200" dirty="0">
                  <a:solidFill>
                    <a:schemeClr val="tx1"/>
                  </a:solidFill>
                  <a:latin typeface="Arial" panose="020B0604020202020204" pitchFamily="34" charset="0"/>
                  <a:cs typeface="Arial" panose="020B0604020202020204" pitchFamily="34" charset="0"/>
                </a:rPr>
                <a:t>5. CONSIDERAÇÕES FINAIS</a:t>
              </a:r>
            </a:p>
          </p:txBody>
        </p:sp>
      </p:grpSp>
    </p:spTree>
    <p:extLst>
      <p:ext uri="{BB962C8B-B14F-4D97-AF65-F5344CB8AC3E}">
        <p14:creationId xmlns:p14="http://schemas.microsoft.com/office/powerpoint/2010/main" val="15176171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Biselado 3">
            <a:extLst>
              <a:ext uri="{FF2B5EF4-FFF2-40B4-BE49-F238E27FC236}">
                <a16:creationId xmlns:a16="http://schemas.microsoft.com/office/drawing/2014/main" id="{EEACCDFD-252B-4E85-B80A-AA7EB9EEA402}"/>
              </a:ext>
            </a:extLst>
          </p:cNvPr>
          <p:cNvSpPr/>
          <p:nvPr/>
        </p:nvSpPr>
        <p:spPr>
          <a:xfrm>
            <a:off x="179512" y="1196752"/>
            <a:ext cx="8712968" cy="5256584"/>
          </a:xfrm>
          <a:prstGeom prst="bevel">
            <a:avLst/>
          </a:prstGeom>
        </p:spPr>
        <p:style>
          <a:lnRef idx="2">
            <a:schemeClr val="accent5"/>
          </a:lnRef>
          <a:fillRef idx="1">
            <a:schemeClr val="lt1"/>
          </a:fillRef>
          <a:effectRef idx="0">
            <a:schemeClr val="accent5"/>
          </a:effectRef>
          <a:fontRef idx="minor">
            <a:schemeClr val="dk1"/>
          </a:fontRef>
        </p:style>
        <p:txBody>
          <a:bodyPr rtlCol="0" anchor="ct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Ao definir o melhor método, deve-se eleger aquele que melhor detecte o problema, levando em consideração os custos, o nível de treinamento dos avaliadores, o tempo de execução, a receptividade da população e os possíveis riscos à saúde que o método pode acarretar </a:t>
            </a:r>
          </a:p>
          <a:p>
            <a:pPr algn="just">
              <a:lnSpc>
                <a:spcPct val="150000"/>
              </a:lnSpc>
            </a:pPr>
            <a:endParaRPr lang="pt-BR"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1FD1FF61-8B05-4B72-9D48-320BEA26BDD2}"/>
              </a:ext>
            </a:extLst>
          </p:cNvPr>
          <p:cNvSpPr txBox="1"/>
          <p:nvPr/>
        </p:nvSpPr>
        <p:spPr>
          <a:xfrm>
            <a:off x="1619672" y="404664"/>
            <a:ext cx="5904656" cy="646331"/>
          </a:xfrm>
          <a:prstGeom prst="rect">
            <a:avLst/>
          </a:prstGeom>
          <a:noFill/>
          <a:ln w="38100">
            <a:solidFill>
              <a:schemeClr val="accent1"/>
            </a:solidFill>
          </a:ln>
        </p:spPr>
        <p:txBody>
          <a:bodyPr wrap="square" rtlCol="0">
            <a:spAutoFit/>
          </a:bodyPr>
          <a:lstStyle/>
          <a:p>
            <a:pPr algn="ctr"/>
            <a:r>
              <a:rPr lang="pt-BR" sz="3600" b="1" dirty="0">
                <a:latin typeface="Arial" panose="020B0604020202020204" pitchFamily="34" charset="0"/>
                <a:cs typeface="Arial" panose="020B0604020202020204" pitchFamily="34" charset="0"/>
              </a:rPr>
              <a:t>Existe o método ideal?</a:t>
            </a:r>
          </a:p>
        </p:txBody>
      </p:sp>
    </p:spTree>
    <p:extLst>
      <p:ext uri="{BB962C8B-B14F-4D97-AF65-F5344CB8AC3E}">
        <p14:creationId xmlns:p14="http://schemas.microsoft.com/office/powerpoint/2010/main" val="14284745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076CD9-F59B-4A23-8938-6070A4553D8F}"/>
              </a:ext>
            </a:extLst>
          </p:cNvPr>
          <p:cNvSpPr>
            <a:spLocks noGrp="1"/>
          </p:cNvSpPr>
          <p:nvPr>
            <p:ph type="title"/>
          </p:nvPr>
        </p:nvSpPr>
        <p:spPr>
          <a:xfrm>
            <a:off x="633845" y="159222"/>
            <a:ext cx="7886700" cy="1325562"/>
          </a:xfrm>
        </p:spPr>
        <p:style>
          <a:lnRef idx="1">
            <a:schemeClr val="dk1"/>
          </a:lnRef>
          <a:fillRef idx="2">
            <a:schemeClr val="dk1"/>
          </a:fillRef>
          <a:effectRef idx="1">
            <a:schemeClr val="dk1"/>
          </a:effectRef>
          <a:fontRef idx="minor">
            <a:schemeClr val="dk1"/>
          </a:fontRef>
        </p:style>
        <p:txBody>
          <a:bodyPr>
            <a:normAutofit/>
          </a:bodyPr>
          <a:lstStyle/>
          <a:p>
            <a:pPr algn="ctr"/>
            <a:r>
              <a:rPr lang="pt-BR" sz="4800" dirty="0">
                <a:latin typeface="Arial" panose="020B0604020202020204" pitchFamily="34" charset="0"/>
                <a:cs typeface="Arial" panose="020B0604020202020204" pitchFamily="34" charset="0"/>
              </a:rPr>
              <a:t>REFERÊNCIAS</a:t>
            </a:r>
          </a:p>
        </p:txBody>
      </p:sp>
      <p:pic>
        <p:nvPicPr>
          <p:cNvPr id="4" name="Imagem 3">
            <a:extLst>
              <a:ext uri="{FF2B5EF4-FFF2-40B4-BE49-F238E27FC236}">
                <a16:creationId xmlns:a16="http://schemas.microsoft.com/office/drawing/2014/main" id="{7A4E6CBA-067A-4B87-9220-3EE2377FD580}"/>
              </a:ext>
            </a:extLst>
          </p:cNvPr>
          <p:cNvPicPr>
            <a:picLocks noChangeAspect="1"/>
          </p:cNvPicPr>
          <p:nvPr/>
        </p:nvPicPr>
        <p:blipFill>
          <a:blip r:embed="rId3"/>
          <a:stretch>
            <a:fillRect/>
          </a:stretch>
        </p:blipFill>
        <p:spPr>
          <a:xfrm>
            <a:off x="1475656" y="1556792"/>
            <a:ext cx="2304256" cy="2304256"/>
          </a:xfrm>
          <a:prstGeom prst="rect">
            <a:avLst/>
          </a:prstGeom>
        </p:spPr>
      </p:pic>
      <p:sp>
        <p:nvSpPr>
          <p:cNvPr id="5" name="CaixaDeTexto 4">
            <a:extLst>
              <a:ext uri="{FF2B5EF4-FFF2-40B4-BE49-F238E27FC236}">
                <a16:creationId xmlns:a16="http://schemas.microsoft.com/office/drawing/2014/main" id="{00D13097-E239-40BD-9227-44671F12E92B}"/>
              </a:ext>
            </a:extLst>
          </p:cNvPr>
          <p:cNvSpPr txBox="1"/>
          <p:nvPr/>
        </p:nvSpPr>
        <p:spPr>
          <a:xfrm>
            <a:off x="1043608" y="1556792"/>
            <a:ext cx="648072" cy="430887"/>
          </a:xfrm>
          <a:prstGeom prst="rect">
            <a:avLst/>
          </a:prstGeom>
          <a:noFill/>
        </p:spPr>
        <p:txBody>
          <a:bodyPr wrap="square" rtlCol="0">
            <a:spAutoFit/>
          </a:bodyPr>
          <a:lstStyle/>
          <a:p>
            <a:pPr marL="285750" indent="-285750">
              <a:buFont typeface="Wingdings" panose="05000000000000000000" pitchFamily="2" charset="2"/>
              <a:buChar char="ü"/>
            </a:pPr>
            <a:r>
              <a:rPr lang="pt-BR" sz="2200" dirty="0">
                <a:latin typeface="Arial" panose="020B0604020202020204" pitchFamily="34" charset="0"/>
                <a:cs typeface="Arial" panose="020B0604020202020204" pitchFamily="34" charset="0"/>
              </a:rPr>
              <a:t>1</a:t>
            </a:r>
          </a:p>
        </p:txBody>
      </p:sp>
      <p:sp>
        <p:nvSpPr>
          <p:cNvPr id="6" name="CaixaDeTexto 5">
            <a:extLst>
              <a:ext uri="{FF2B5EF4-FFF2-40B4-BE49-F238E27FC236}">
                <a16:creationId xmlns:a16="http://schemas.microsoft.com/office/drawing/2014/main" id="{E7D8C0D3-C20F-442F-8F10-505A65B0AC35}"/>
              </a:ext>
            </a:extLst>
          </p:cNvPr>
          <p:cNvSpPr txBox="1"/>
          <p:nvPr/>
        </p:nvSpPr>
        <p:spPr>
          <a:xfrm>
            <a:off x="4572000" y="1556792"/>
            <a:ext cx="648072" cy="430887"/>
          </a:xfrm>
          <a:prstGeom prst="rect">
            <a:avLst/>
          </a:prstGeom>
          <a:noFill/>
        </p:spPr>
        <p:txBody>
          <a:bodyPr wrap="square" rtlCol="0">
            <a:spAutoFit/>
          </a:bodyPr>
          <a:lstStyle/>
          <a:p>
            <a:pPr marL="285750" indent="-285750">
              <a:buFont typeface="Wingdings" panose="05000000000000000000" pitchFamily="2" charset="2"/>
              <a:buChar char="ü"/>
            </a:pPr>
            <a:r>
              <a:rPr lang="pt-BR" sz="2200" dirty="0">
                <a:latin typeface="Arial" panose="020B0604020202020204" pitchFamily="34" charset="0"/>
                <a:cs typeface="Arial" panose="020B0604020202020204" pitchFamily="34" charset="0"/>
              </a:rPr>
              <a:t>2</a:t>
            </a:r>
          </a:p>
        </p:txBody>
      </p:sp>
      <p:sp>
        <p:nvSpPr>
          <p:cNvPr id="7" name="AutoShape 2" descr="Resultado de imagem para manual prático para avaliação em educação física">
            <a:extLst>
              <a:ext uri="{FF2B5EF4-FFF2-40B4-BE49-F238E27FC236}">
                <a16:creationId xmlns:a16="http://schemas.microsoft.com/office/drawing/2014/main" id="{5450CA0E-AA20-4369-9E88-FCAB19CC0B8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8" name="Imagem 7">
            <a:extLst>
              <a:ext uri="{FF2B5EF4-FFF2-40B4-BE49-F238E27FC236}">
                <a16:creationId xmlns:a16="http://schemas.microsoft.com/office/drawing/2014/main" id="{4B56B217-CF8D-437A-A458-C8CE57D6F4F0}"/>
              </a:ext>
            </a:extLst>
          </p:cNvPr>
          <p:cNvPicPr>
            <a:picLocks noChangeAspect="1"/>
          </p:cNvPicPr>
          <p:nvPr/>
        </p:nvPicPr>
        <p:blipFill>
          <a:blip r:embed="rId4"/>
          <a:stretch>
            <a:fillRect/>
          </a:stretch>
        </p:blipFill>
        <p:spPr>
          <a:xfrm>
            <a:off x="5292080" y="1556792"/>
            <a:ext cx="1584176" cy="2325111"/>
          </a:xfrm>
          <a:prstGeom prst="rect">
            <a:avLst/>
          </a:prstGeom>
        </p:spPr>
      </p:pic>
      <p:pic>
        <p:nvPicPr>
          <p:cNvPr id="6146" name="Picture 2" descr="Resultado de imagem para avaliação nutricional novas perspectivas">
            <a:extLst>
              <a:ext uri="{FF2B5EF4-FFF2-40B4-BE49-F238E27FC236}">
                <a16:creationId xmlns:a16="http://schemas.microsoft.com/office/drawing/2014/main" id="{1F06C9EF-CAE2-4292-AC3B-5C758D3D55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7400" y="4293096"/>
            <a:ext cx="2304256" cy="2304256"/>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4C620593-86B8-4418-9194-F30B9DDF5554}"/>
              </a:ext>
            </a:extLst>
          </p:cNvPr>
          <p:cNvSpPr txBox="1"/>
          <p:nvPr/>
        </p:nvSpPr>
        <p:spPr>
          <a:xfrm>
            <a:off x="899592" y="4293096"/>
            <a:ext cx="648072" cy="430887"/>
          </a:xfrm>
          <a:prstGeom prst="rect">
            <a:avLst/>
          </a:prstGeom>
          <a:noFill/>
        </p:spPr>
        <p:txBody>
          <a:bodyPr wrap="square" rtlCol="0">
            <a:spAutoFit/>
          </a:bodyPr>
          <a:lstStyle/>
          <a:p>
            <a:pPr marL="285750" indent="-285750">
              <a:buFont typeface="Wingdings" panose="05000000000000000000" pitchFamily="2" charset="2"/>
              <a:buChar char="ü"/>
            </a:pPr>
            <a:r>
              <a:rPr lang="pt-BR" sz="22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00486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E8DF0F81-5B71-4FF0-B4CD-609ABA71E137}"/>
              </a:ext>
            </a:extLst>
          </p:cNvPr>
          <p:cNvSpPr txBox="1"/>
          <p:nvPr/>
        </p:nvSpPr>
        <p:spPr>
          <a:xfrm>
            <a:off x="179512" y="951111"/>
            <a:ext cx="2376264" cy="461665"/>
          </a:xfrm>
          <a:prstGeom prst="rect">
            <a:avLst/>
          </a:prstGeom>
          <a:noFill/>
          <a:ln w="28575">
            <a:solidFill>
              <a:schemeClr val="accent4"/>
            </a:solidFill>
          </a:ln>
        </p:spPr>
        <p:txBody>
          <a:bodyPr wrap="square" rtlCol="0">
            <a:spAutoFit/>
          </a:bodyPr>
          <a:lstStyle/>
          <a:p>
            <a:pPr algn="ctr"/>
            <a:r>
              <a:rPr lang="pt-BR" sz="2400" dirty="0">
                <a:latin typeface="Arial" panose="020B0604020202020204" pitchFamily="34" charset="0"/>
                <a:cs typeface="Arial" panose="020B0604020202020204" pitchFamily="34" charset="0"/>
              </a:rPr>
              <a:t>Pletismografia</a:t>
            </a:r>
          </a:p>
        </p:txBody>
      </p:sp>
      <p:pic>
        <p:nvPicPr>
          <p:cNvPr id="2" name="Imagem 1">
            <a:extLst>
              <a:ext uri="{FF2B5EF4-FFF2-40B4-BE49-F238E27FC236}">
                <a16:creationId xmlns:a16="http://schemas.microsoft.com/office/drawing/2014/main" id="{1365AAA5-DC90-435D-9462-E909E2F26372}"/>
              </a:ext>
            </a:extLst>
          </p:cNvPr>
          <p:cNvPicPr>
            <a:picLocks noChangeAspect="1"/>
          </p:cNvPicPr>
          <p:nvPr/>
        </p:nvPicPr>
        <p:blipFill>
          <a:blip r:embed="rId3"/>
          <a:stretch>
            <a:fillRect/>
          </a:stretch>
        </p:blipFill>
        <p:spPr>
          <a:xfrm>
            <a:off x="4574789" y="1043930"/>
            <a:ext cx="4389699" cy="2385070"/>
          </a:xfrm>
          <a:prstGeom prst="rect">
            <a:avLst/>
          </a:prstGeom>
        </p:spPr>
      </p:pic>
      <p:sp>
        <p:nvSpPr>
          <p:cNvPr id="5" name="CaixaDeTexto 4">
            <a:extLst>
              <a:ext uri="{FF2B5EF4-FFF2-40B4-BE49-F238E27FC236}">
                <a16:creationId xmlns:a16="http://schemas.microsoft.com/office/drawing/2014/main" id="{3A1ADEC4-4F3A-4D36-8E2E-64CFF0F8EE96}"/>
              </a:ext>
            </a:extLst>
          </p:cNvPr>
          <p:cNvSpPr txBox="1"/>
          <p:nvPr/>
        </p:nvSpPr>
        <p:spPr>
          <a:xfrm>
            <a:off x="179512" y="1700808"/>
            <a:ext cx="4248472" cy="212365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Deslocamento de ar para medir o volume corporal</a:t>
            </a: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AF196986-E983-44BE-967C-54C5ED516451}"/>
              </a:ext>
            </a:extLst>
          </p:cNvPr>
          <p:cNvSpPr txBox="1"/>
          <p:nvPr/>
        </p:nvSpPr>
        <p:spPr>
          <a:xfrm>
            <a:off x="179512" y="3573016"/>
            <a:ext cx="8784976" cy="189282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Lei de Boyle: em um recipiente fechado de temperatura constante, o volume (V) e a pressão (P) variam em proporção inversa, enquanto o volume aumenta, a pressão diminui  </a:t>
            </a:r>
          </a:p>
          <a:p>
            <a:endParaRPr lang="pt-BR" dirty="0"/>
          </a:p>
        </p:txBody>
      </p:sp>
      <p:sp>
        <p:nvSpPr>
          <p:cNvPr id="8" name="CaixaDeTexto 7">
            <a:extLst>
              <a:ext uri="{FF2B5EF4-FFF2-40B4-BE49-F238E27FC236}">
                <a16:creationId xmlns:a16="http://schemas.microsoft.com/office/drawing/2014/main" id="{B540EC06-1518-458B-80EE-7A665272537B}"/>
              </a:ext>
            </a:extLst>
          </p:cNvPr>
          <p:cNvSpPr txBox="1"/>
          <p:nvPr/>
        </p:nvSpPr>
        <p:spPr>
          <a:xfrm>
            <a:off x="3590891" y="5506244"/>
            <a:ext cx="1962218" cy="430887"/>
          </a:xfrm>
          <a:prstGeom prst="rect">
            <a:avLst/>
          </a:prstGeom>
          <a:noFill/>
          <a:ln w="28575">
            <a:solidFill>
              <a:srgbClr val="FF0000"/>
            </a:solidFill>
          </a:ln>
        </p:spPr>
        <p:txBody>
          <a:bodyPr wrap="square" rtlCol="0">
            <a:spAutoFit/>
          </a:bodyPr>
          <a:lstStyle/>
          <a:p>
            <a:r>
              <a:rPr lang="pt-BR" altLang="pt-BR" sz="2200" dirty="0">
                <a:latin typeface="Arial" panose="020B0604020202020204" pitchFamily="34" charset="0"/>
                <a:cs typeface="Arial" panose="020B0604020202020204" pitchFamily="34" charset="0"/>
              </a:rPr>
              <a:t>P1V1 = P2V2</a:t>
            </a:r>
            <a:endParaRPr lang="pt-B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12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66DE4F9-E21F-41A7-B236-FF37A4015BF3}"/>
              </a:ext>
            </a:extLst>
          </p:cNvPr>
          <p:cNvSpPr txBox="1"/>
          <p:nvPr/>
        </p:nvSpPr>
        <p:spPr>
          <a:xfrm>
            <a:off x="-21000" y="0"/>
            <a:ext cx="9144000" cy="830997"/>
          </a:xfrm>
          <a:prstGeom prst="rect">
            <a:avLst/>
          </a:prstGeom>
          <a:solidFill>
            <a:schemeClr val="accent4"/>
          </a:solidFill>
          <a:ln>
            <a:solidFill>
              <a:schemeClr val="accent4"/>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pt-BR" sz="4800" dirty="0">
                <a:latin typeface="Arial" panose="020B0604020202020204" pitchFamily="34" charset="0"/>
                <a:cs typeface="Arial" panose="020B0604020202020204" pitchFamily="34" charset="0"/>
              </a:rPr>
              <a:t>MÉTODOS </a:t>
            </a:r>
          </a:p>
        </p:txBody>
      </p:sp>
      <p:sp>
        <p:nvSpPr>
          <p:cNvPr id="3" name="CaixaDeTexto 2">
            <a:extLst>
              <a:ext uri="{FF2B5EF4-FFF2-40B4-BE49-F238E27FC236}">
                <a16:creationId xmlns:a16="http://schemas.microsoft.com/office/drawing/2014/main" id="{EC3F680D-8A35-4FA0-97C5-EB293874DE49}"/>
              </a:ext>
            </a:extLst>
          </p:cNvPr>
          <p:cNvSpPr txBox="1"/>
          <p:nvPr/>
        </p:nvSpPr>
        <p:spPr>
          <a:xfrm>
            <a:off x="179512" y="951111"/>
            <a:ext cx="1800200" cy="461665"/>
          </a:xfrm>
          <a:prstGeom prst="rect">
            <a:avLst/>
          </a:prstGeom>
          <a:noFill/>
          <a:ln w="28575">
            <a:solidFill>
              <a:schemeClr val="accent4"/>
            </a:solidFill>
          </a:ln>
        </p:spPr>
        <p:txBody>
          <a:bodyPr wrap="square" rtlCol="0">
            <a:spAutoFit/>
          </a:bodyPr>
          <a:lstStyle/>
          <a:p>
            <a:pPr algn="ctr"/>
            <a:r>
              <a:rPr lang="pt-BR" sz="2400" dirty="0">
                <a:latin typeface="Arial" panose="020B0604020202020204" pitchFamily="34" charset="0"/>
                <a:cs typeface="Arial" panose="020B0604020202020204" pitchFamily="34" charset="0"/>
              </a:rPr>
              <a:t>DEXA</a:t>
            </a:r>
          </a:p>
        </p:txBody>
      </p:sp>
      <p:pic>
        <p:nvPicPr>
          <p:cNvPr id="7" name="Picture 3">
            <a:extLst>
              <a:ext uri="{FF2B5EF4-FFF2-40B4-BE49-F238E27FC236}">
                <a16:creationId xmlns:a16="http://schemas.microsoft.com/office/drawing/2014/main" id="{EB0A3056-47F2-4F64-80C7-43C93B98A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58422"/>
            <a:ext cx="3240360" cy="173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B2EB8CD9-C09C-4251-9242-D0E0E3E17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778026"/>
            <a:ext cx="3240360" cy="196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ixaDeTexto 5">
            <a:extLst>
              <a:ext uri="{FF2B5EF4-FFF2-40B4-BE49-F238E27FC236}">
                <a16:creationId xmlns:a16="http://schemas.microsoft.com/office/drawing/2014/main" id="{542CA15A-5D37-444F-B3C4-C47911E1A3E8}"/>
              </a:ext>
            </a:extLst>
          </p:cNvPr>
          <p:cNvSpPr txBox="1"/>
          <p:nvPr/>
        </p:nvSpPr>
        <p:spPr>
          <a:xfrm>
            <a:off x="107504" y="1381125"/>
            <a:ext cx="8856984" cy="212365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Consiste na utilização de fontes de raios X como fonte de energia radiante pela emissão de fótons com dois níveis de energia (40-70 keV)</a:t>
            </a:r>
          </a:p>
          <a:p>
            <a:pPr marL="342900" indent="-342900" algn="just">
              <a:lnSpc>
                <a:spcPct val="150000"/>
              </a:lnSpc>
              <a:buFont typeface="Wingdings" panose="05000000000000000000" pitchFamily="2" charset="2"/>
              <a:buChar char="Ø"/>
            </a:pPr>
            <a:endParaRPr lang="pt-BR" sz="2200" dirty="0">
              <a:latin typeface="Arial" panose="020B06040202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29ED944C-AA64-4FA8-9C62-30C56CD3C8B3}"/>
              </a:ext>
            </a:extLst>
          </p:cNvPr>
          <p:cNvSpPr txBox="1"/>
          <p:nvPr/>
        </p:nvSpPr>
        <p:spPr>
          <a:xfrm>
            <a:off x="0" y="3314015"/>
            <a:ext cx="5724128" cy="3139321"/>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Avaliado em decúbito dorsal, onde o braço </a:t>
            </a:r>
            <a:r>
              <a:rPr lang="pt-BR" sz="2200" i="1" dirty="0">
                <a:latin typeface="Arial" panose="020B0604020202020204" pitchFamily="34" charset="0"/>
                <a:cs typeface="Arial" panose="020B0604020202020204" pitchFamily="34" charset="0"/>
              </a:rPr>
              <a:t>scanner </a:t>
            </a:r>
            <a:r>
              <a:rPr lang="pt-BR" sz="2200" dirty="0">
                <a:latin typeface="Arial" panose="020B0604020202020204" pitchFamily="34" charset="0"/>
                <a:cs typeface="Arial" panose="020B0604020202020204" pitchFamily="34" charset="0"/>
              </a:rPr>
              <a:t>desliza sobre seu corpo, a uma distância de 80 cm, realizando o rastreamento da cabeça até os pés</a:t>
            </a:r>
          </a:p>
          <a:p>
            <a:pPr marL="342900" indent="-342900" algn="just">
              <a:lnSpc>
                <a:spcPct val="150000"/>
              </a:lnSpc>
              <a:buFont typeface="Wingdings" panose="05000000000000000000" pitchFamily="2" charset="2"/>
              <a:buChar char="Ø"/>
            </a:pPr>
            <a:r>
              <a:rPr lang="pt-BR" sz="2200" dirty="0">
                <a:latin typeface="Arial" panose="020B0604020202020204" pitchFamily="34" charset="0"/>
                <a:cs typeface="Arial" panose="020B0604020202020204" pitchFamily="34" charset="0"/>
              </a:rPr>
              <a:t>Detector capta as informações e envia para análise em software específico</a:t>
            </a:r>
          </a:p>
        </p:txBody>
      </p:sp>
    </p:spTree>
    <p:extLst>
      <p:ext uri="{BB962C8B-B14F-4D97-AF65-F5344CB8AC3E}">
        <p14:creationId xmlns:p14="http://schemas.microsoft.com/office/powerpoint/2010/main" val="171470201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ircuito">
  <a:themeElements>
    <a:clrScheme name="Circuito">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TM02892315[[fn=Mecha]]</Template>
  <TotalTime>9683</TotalTime>
  <Words>3959</Words>
  <Application>Microsoft Office PowerPoint</Application>
  <PresentationFormat>Apresentação na tela (4:3)</PresentationFormat>
  <Paragraphs>740</Paragraphs>
  <Slides>79</Slides>
  <Notes>34</Notes>
  <HiddenSlides>0</HiddenSlides>
  <MMClips>0</MMClips>
  <ScaleCrop>false</ScaleCrop>
  <HeadingPairs>
    <vt:vector size="6" baseType="variant">
      <vt:variant>
        <vt:lpstr>Fontes usadas</vt:lpstr>
      </vt:variant>
      <vt:variant>
        <vt:i4>7</vt:i4>
      </vt:variant>
      <vt:variant>
        <vt:lpstr>Tema</vt:lpstr>
      </vt:variant>
      <vt:variant>
        <vt:i4>3</vt:i4>
      </vt:variant>
      <vt:variant>
        <vt:lpstr>Títulos de slides</vt:lpstr>
      </vt:variant>
      <vt:variant>
        <vt:i4>79</vt:i4>
      </vt:variant>
    </vt:vector>
  </HeadingPairs>
  <TitlesOfParts>
    <vt:vector size="89" baseType="lpstr">
      <vt:lpstr>Arial</vt:lpstr>
      <vt:lpstr>Calibri</vt:lpstr>
      <vt:lpstr>Calibri Light</vt:lpstr>
      <vt:lpstr>Tw Cen MT</vt:lpstr>
      <vt:lpstr>Webdings</vt:lpstr>
      <vt:lpstr>Wingdings</vt:lpstr>
      <vt:lpstr>Wingdings 2</vt:lpstr>
      <vt:lpstr>HDOfficeLightV0</vt:lpstr>
      <vt:lpstr>Circuito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Efeito térmico do exercício</vt:lpstr>
      <vt:lpstr>Determinação do ETE</vt:lpstr>
      <vt:lpstr>Determinação do ETE</vt:lpstr>
      <vt:lpstr>Apresentação do PowerPoint</vt:lpstr>
      <vt:lpstr>Apresentação do PowerPoint</vt:lpstr>
      <vt:lpstr>Apresentação do PowerPoint</vt:lpstr>
      <vt:lpstr>Apresentação do PowerPoint</vt:lpstr>
      <vt:lpstr>Apresentação do PowerPoint</vt:lpstr>
      <vt:lpstr>Apresentação do PowerPoint</vt:lpstr>
      <vt:lpstr>Efeito térmico do exercício</vt:lpstr>
      <vt:lpstr>Efeito térmico do exercício</vt:lpstr>
      <vt:lpstr>Apresentação do PowerPoint</vt:lpstr>
      <vt:lpstr>Apresentação do PowerPoint</vt:lpstr>
      <vt:lpstr>Apresentação do PowerPoint</vt:lpstr>
      <vt:lpstr>Apresentação do PowerPoint</vt:lpstr>
      <vt:lpstr>Apresentação do PowerPoint</vt:lpstr>
      <vt:lpstr>Determinação do ETE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Carla</dc:creator>
  <cp:lastModifiedBy>Bruno Affonso Parenti de Oliveira</cp:lastModifiedBy>
  <cp:revision>584</cp:revision>
  <dcterms:created xsi:type="dcterms:W3CDTF">2014-10-08T00:18:30Z</dcterms:created>
  <dcterms:modified xsi:type="dcterms:W3CDTF">2019-02-25T19:44:35Z</dcterms:modified>
</cp:coreProperties>
</file>