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7" r:id="rId21"/>
    <p:sldId id="276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57799" marR="57799" indent="0" algn="l" defTabSz="1295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4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Arial"/>
        <a:ea typeface="Arial"/>
        <a:cs typeface="Arial"/>
        <a:sym typeface="Arial"/>
      </a:defRPr>
    </a:lvl1pPr>
    <a:lvl2pPr marL="57799" marR="57799" indent="342900" algn="l" defTabSz="1295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4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Arial"/>
        <a:ea typeface="Arial"/>
        <a:cs typeface="Arial"/>
        <a:sym typeface="Arial"/>
      </a:defRPr>
    </a:lvl2pPr>
    <a:lvl3pPr marL="57799" marR="57799" indent="685800" algn="l" defTabSz="1295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4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Arial"/>
        <a:ea typeface="Arial"/>
        <a:cs typeface="Arial"/>
        <a:sym typeface="Arial"/>
      </a:defRPr>
    </a:lvl3pPr>
    <a:lvl4pPr marL="57799" marR="57799" indent="1028700" algn="l" defTabSz="1295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4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Arial"/>
        <a:ea typeface="Arial"/>
        <a:cs typeface="Arial"/>
        <a:sym typeface="Arial"/>
      </a:defRPr>
    </a:lvl4pPr>
    <a:lvl5pPr marL="57799" marR="57799" indent="1371600" algn="l" defTabSz="1295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4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Arial"/>
        <a:ea typeface="Arial"/>
        <a:cs typeface="Arial"/>
        <a:sym typeface="Arial"/>
      </a:defRPr>
    </a:lvl5pPr>
    <a:lvl6pPr marL="57799" marR="57799" indent="1714500" algn="l" defTabSz="1295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4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Arial"/>
        <a:ea typeface="Arial"/>
        <a:cs typeface="Arial"/>
        <a:sym typeface="Arial"/>
      </a:defRPr>
    </a:lvl6pPr>
    <a:lvl7pPr marL="57799" marR="57799" indent="2057400" algn="l" defTabSz="1295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4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Arial"/>
        <a:ea typeface="Arial"/>
        <a:cs typeface="Arial"/>
        <a:sym typeface="Arial"/>
      </a:defRPr>
    </a:lvl7pPr>
    <a:lvl8pPr marL="57799" marR="57799" indent="2400300" algn="l" defTabSz="1295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4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Arial"/>
        <a:ea typeface="Arial"/>
        <a:cs typeface="Arial"/>
        <a:sym typeface="Arial"/>
      </a:defRPr>
    </a:lvl8pPr>
    <a:lvl9pPr marL="57799" marR="57799" indent="2743200" algn="l" defTabSz="1295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4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B8BBBD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solidFill>
            <a:srgbClr val="D9D9D9"/>
          </a:solidFill>
        </a:fill>
      </a:tcStyle>
    </a:wholeTbl>
    <a:band2H>
      <a:tcTxStyle/>
      <a:tcStyle>
        <a:tcBdr/>
        <a:fill>
          <a:solidFill>
            <a:srgbClr val="EBEBEB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4FC327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0F781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0F781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4B4B4B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4B4B4B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4B4B4B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4B4B4B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4B4B4B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4B4B4B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0DDCD"/>
          </a:solidFill>
        </a:fill>
      </a:tcStyle>
    </a:wholeTbl>
    <a:band2H>
      <a:tcTxStyle/>
      <a:tcStyle>
        <a:tcBdr/>
        <a:fill>
          <a:solidFill>
            <a:srgbClr val="D2CFC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4B4B4B"/>
              </a:solidFill>
              <a:prstDash val="solid"/>
              <a:miter lim="400000"/>
            </a:ln>
          </a:left>
          <a:right>
            <a:ln w="12700" cap="flat">
              <a:solidFill>
                <a:srgbClr val="4B4B4B"/>
              </a:solidFill>
              <a:prstDash val="solid"/>
              <a:miter lim="400000"/>
            </a:ln>
          </a:right>
          <a:top>
            <a:ln w="12700" cap="flat">
              <a:solidFill>
                <a:srgbClr val="4B4B4B"/>
              </a:solidFill>
              <a:prstDash val="solid"/>
              <a:miter lim="400000"/>
            </a:ln>
          </a:top>
          <a:bottom>
            <a:ln w="12700" cap="flat">
              <a:solidFill>
                <a:srgbClr val="4B4B4B"/>
              </a:solidFill>
              <a:prstDash val="solid"/>
              <a:miter lim="400000"/>
            </a:ln>
          </a:bottom>
          <a:insideH>
            <a:ln w="12700" cap="flat">
              <a:solidFill>
                <a:srgbClr val="4B4B4B"/>
              </a:solidFill>
              <a:prstDash val="solid"/>
              <a:miter lim="400000"/>
            </a:ln>
          </a:insideH>
          <a:insideV>
            <a:ln w="12700" cap="flat">
              <a:solidFill>
                <a:srgbClr val="4B4B4B"/>
              </a:solidFill>
              <a:prstDash val="solid"/>
              <a:miter lim="400000"/>
            </a:ln>
          </a:insideV>
        </a:tcBdr>
        <a:fill>
          <a:solidFill>
            <a:srgbClr val="7D8B87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4B4B4B"/>
              </a:solidFill>
              <a:prstDash val="solid"/>
              <a:miter lim="400000"/>
            </a:ln>
          </a:left>
          <a:right>
            <a:ln w="12700" cap="flat">
              <a:solidFill>
                <a:srgbClr val="4B4B4B"/>
              </a:solidFill>
              <a:prstDash val="solid"/>
              <a:miter lim="400000"/>
            </a:ln>
          </a:right>
          <a:top>
            <a:ln w="12700" cap="flat">
              <a:solidFill>
                <a:srgbClr val="4B4B4B"/>
              </a:solidFill>
              <a:prstDash val="solid"/>
              <a:miter lim="400000"/>
            </a:ln>
          </a:top>
          <a:bottom>
            <a:ln w="12700" cap="flat">
              <a:solidFill>
                <a:srgbClr val="4B4B4B"/>
              </a:solidFill>
              <a:prstDash val="solid"/>
              <a:miter lim="400000"/>
            </a:ln>
          </a:bottom>
          <a:insideH>
            <a:ln w="12700" cap="flat">
              <a:solidFill>
                <a:srgbClr val="4B4B4B"/>
              </a:solidFill>
              <a:prstDash val="solid"/>
              <a:miter lim="400000"/>
            </a:ln>
          </a:insideH>
          <a:insideV>
            <a:ln w="12700" cap="flat">
              <a:solidFill>
                <a:srgbClr val="4B4B4B"/>
              </a:solidFill>
              <a:prstDash val="solid"/>
              <a:miter lim="400000"/>
            </a:ln>
          </a:insideV>
        </a:tcBdr>
        <a:fill>
          <a:solidFill>
            <a:srgbClr val="84633E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4B4B4B"/>
              </a:solidFill>
              <a:prstDash val="solid"/>
              <a:miter lim="400000"/>
            </a:ln>
          </a:left>
          <a:right>
            <a:ln w="12700" cap="flat">
              <a:solidFill>
                <a:srgbClr val="4B4B4B"/>
              </a:solidFill>
              <a:prstDash val="solid"/>
              <a:miter lim="400000"/>
            </a:ln>
          </a:right>
          <a:top>
            <a:ln w="12700" cap="flat">
              <a:solidFill>
                <a:srgbClr val="4B4B4B"/>
              </a:solidFill>
              <a:prstDash val="solid"/>
              <a:miter lim="400000"/>
            </a:ln>
          </a:top>
          <a:bottom>
            <a:ln w="12700" cap="flat">
              <a:solidFill>
                <a:srgbClr val="4B4B4B"/>
              </a:solidFill>
              <a:prstDash val="solid"/>
              <a:miter lim="400000"/>
            </a:ln>
          </a:bottom>
          <a:insideH>
            <a:ln w="12700" cap="flat">
              <a:solidFill>
                <a:srgbClr val="4B4B4B"/>
              </a:solidFill>
              <a:prstDash val="solid"/>
              <a:miter lim="400000"/>
            </a:ln>
          </a:insideH>
          <a:insideV>
            <a:ln w="12700" cap="flat">
              <a:solidFill>
                <a:srgbClr val="4B4B4B"/>
              </a:solidFill>
              <a:prstDash val="solid"/>
              <a:miter lim="400000"/>
            </a:ln>
          </a:insideV>
        </a:tcBdr>
        <a:fill>
          <a:solidFill>
            <a:srgbClr val="84633E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D6DFD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4C637D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4C637D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4C637D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C5C7C8"/>
          </a:solidFill>
        </a:fill>
      </a:tcStyle>
    </a:wholeTbl>
    <a:band2H>
      <a:tcTxStyle/>
      <a:tcStyle>
        <a:tcBdr/>
        <a:fill>
          <a:solidFill>
            <a:srgbClr val="D6D6D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41454E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D808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626972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8EAEA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insideV>
        </a:tcBdr>
        <a:fill>
          <a:solidFill>
            <a:srgbClr val="FFFFFF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insideV>
        </a:tcBdr>
        <a:fill>
          <a:solidFill>
            <a:srgbClr val="FFFFFF"/>
          </a:solidFill>
        </a:fill>
      </a:tcStyle>
    </a:firstRow>
  </a:tblStyle>
  <a:tblStyle styleId="{4C3C2611-4C71-4FC5-86AE-919BDF0F9419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CDFE2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2E78C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394F8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B4EB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4" d="100"/>
          <a:sy n="54" d="100"/>
        </p:scale>
        <p:origin x="-102" y="-1116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2072" y="2516680"/>
            <a:ext cx="10069370" cy="2600961"/>
          </a:xfrm>
        </p:spPr>
        <p:txBody>
          <a:bodyPr anchor="b">
            <a:normAutofit/>
          </a:bodyPr>
          <a:lstStyle>
            <a:lvl1pPr algn="ctr">
              <a:defRPr sz="6500"/>
            </a:lvl1pPr>
          </a:lstStyle>
          <a:p>
            <a:r>
              <a:rPr lang="pt-BR" smtClean="0"/>
              <a:t>Clique para editar o estilo do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2072" y="5117638"/>
            <a:ext cx="10069370" cy="1493144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546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23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8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846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30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770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23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693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B1F4D-D290-4455-9E98-C8EC25482F3C}" type="datetimeFigureOut">
              <a:rPr lang="pt-BR" smtClean="0"/>
              <a:pPr/>
              <a:t>27/09/2018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215513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1476" y="779103"/>
            <a:ext cx="10817919" cy="54283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26" y="6492807"/>
            <a:ext cx="11045681" cy="772938"/>
          </a:xfrm>
        </p:spPr>
        <p:txBody>
          <a:bodyPr anchor="b">
            <a:normAutofit/>
          </a:bodyPr>
          <a:lstStyle>
            <a:lvl1pPr algn="ctr">
              <a:defRPr sz="3300"/>
            </a:lvl1pPr>
          </a:lstStyle>
          <a:p>
            <a:r>
              <a:rPr lang="pt-BR" smtClean="0"/>
              <a:t>Clique para editar o estilo do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47306" y="988458"/>
            <a:ext cx="10501702" cy="5014288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546171" indent="0">
              <a:buNone/>
              <a:defRPr sz="2400"/>
            </a:lvl2pPr>
            <a:lvl3pPr marL="1092342" indent="0">
              <a:buNone/>
              <a:defRPr sz="2400"/>
            </a:lvl3pPr>
            <a:lvl4pPr marL="1638513" indent="0">
              <a:buNone/>
              <a:defRPr sz="2400"/>
            </a:lvl4pPr>
            <a:lvl5pPr marL="2184684" indent="0">
              <a:buNone/>
              <a:defRPr sz="2400"/>
            </a:lvl5pPr>
            <a:lvl6pPr marL="2730856" indent="0">
              <a:buNone/>
              <a:defRPr sz="2400"/>
            </a:lvl6pPr>
            <a:lvl7pPr marL="3277027" indent="0">
              <a:buNone/>
              <a:defRPr sz="2400"/>
            </a:lvl7pPr>
            <a:lvl8pPr marL="3823198" indent="0">
              <a:buNone/>
              <a:defRPr sz="2400"/>
            </a:lvl8pPr>
            <a:lvl9pPr marL="4369369" indent="0">
              <a:buNone/>
              <a:defRPr sz="24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5" y="7265746"/>
            <a:ext cx="11044013" cy="970627"/>
          </a:xfrm>
        </p:spPr>
        <p:txBody>
          <a:bodyPr anchor="t"/>
          <a:lstStyle>
            <a:lvl1pPr marL="0" indent="0" algn="ctr">
              <a:buNone/>
              <a:defRPr sz="1900"/>
            </a:lvl1pPr>
            <a:lvl2pPr marL="546171" indent="0">
              <a:buNone/>
              <a:defRPr sz="1700"/>
            </a:lvl2pPr>
            <a:lvl3pPr marL="1092342" indent="0">
              <a:buNone/>
              <a:defRPr sz="1400"/>
            </a:lvl3pPr>
            <a:lvl4pPr marL="1638513" indent="0">
              <a:buNone/>
              <a:defRPr sz="1200"/>
            </a:lvl4pPr>
            <a:lvl5pPr marL="2184684" indent="0">
              <a:buNone/>
              <a:defRPr sz="1200"/>
            </a:lvl5pPr>
            <a:lvl6pPr marL="2730856" indent="0">
              <a:buNone/>
              <a:defRPr sz="1200"/>
            </a:lvl6pPr>
            <a:lvl7pPr marL="3277027" indent="0">
              <a:buNone/>
              <a:defRPr sz="1200"/>
            </a:lvl7pPr>
            <a:lvl8pPr marL="3823198" indent="0">
              <a:buNone/>
              <a:defRPr sz="1200"/>
            </a:lvl8pPr>
            <a:lvl9pPr marL="4369369" indent="0">
              <a:buNone/>
              <a:defRPr sz="12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B1F4D-D290-4455-9E98-C8EC25482F3C}" type="datetimeFigureOut">
              <a:rPr lang="pt-BR" smtClean="0"/>
              <a:pPr/>
              <a:t>27/09/2018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574716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5" y="865332"/>
            <a:ext cx="11044013" cy="5026623"/>
          </a:xfrm>
        </p:spPr>
        <p:txBody>
          <a:bodyPr anchor="ctr"/>
          <a:lstStyle>
            <a:lvl1pPr>
              <a:defRPr sz="3800"/>
            </a:lvl1pPr>
          </a:lstStyle>
          <a:p>
            <a:r>
              <a:rPr lang="pt-BR" smtClean="0"/>
              <a:t>Clique para editar o estilo do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4" y="6108701"/>
            <a:ext cx="11044014" cy="2135930"/>
          </a:xfrm>
        </p:spPr>
        <p:txBody>
          <a:bodyPr anchor="ctr"/>
          <a:lstStyle>
            <a:lvl1pPr marL="0" indent="0" algn="ctr">
              <a:buNone/>
              <a:defRPr sz="1900"/>
            </a:lvl1pPr>
            <a:lvl2pPr marL="546171" indent="0">
              <a:buNone/>
              <a:defRPr sz="1700"/>
            </a:lvl2pPr>
            <a:lvl3pPr marL="1092342" indent="0">
              <a:buNone/>
              <a:defRPr sz="1400"/>
            </a:lvl3pPr>
            <a:lvl4pPr marL="1638513" indent="0">
              <a:buNone/>
              <a:defRPr sz="1200"/>
            </a:lvl4pPr>
            <a:lvl5pPr marL="2184684" indent="0">
              <a:buNone/>
              <a:defRPr sz="1200"/>
            </a:lvl5pPr>
            <a:lvl6pPr marL="2730856" indent="0">
              <a:buNone/>
              <a:defRPr sz="1200"/>
            </a:lvl6pPr>
            <a:lvl7pPr marL="3277027" indent="0">
              <a:buNone/>
              <a:defRPr sz="1200"/>
            </a:lvl7pPr>
            <a:lvl8pPr marL="3823198" indent="0">
              <a:buNone/>
              <a:defRPr sz="1200"/>
            </a:lvl8pPr>
            <a:lvl9pPr marL="4369369" indent="0">
              <a:buNone/>
              <a:defRPr sz="12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B1F4D-D290-4455-9E98-C8EC25482F3C}" type="datetimeFigureOut">
              <a:rPr lang="pt-BR" smtClean="0"/>
              <a:pPr/>
              <a:t>27/09/2018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4308558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2626" y="866986"/>
            <a:ext cx="9922935" cy="4256575"/>
          </a:xfrm>
        </p:spPr>
        <p:txBody>
          <a:bodyPr anchor="ctr"/>
          <a:lstStyle>
            <a:lvl1pPr>
              <a:defRPr sz="3800"/>
            </a:lvl1pPr>
          </a:lstStyle>
          <a:p>
            <a:r>
              <a:rPr lang="pt-BR" smtClean="0"/>
              <a:t>Clique para editar o estilo do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835354" y="5134269"/>
            <a:ext cx="9335786" cy="757687"/>
          </a:xfrm>
        </p:spPr>
        <p:txBody>
          <a:bodyPr anchor="t">
            <a:normAutofit/>
          </a:bodyPr>
          <a:lstStyle>
            <a:lvl1pPr marL="0" indent="0" algn="r">
              <a:buNone/>
              <a:defRPr sz="1700"/>
            </a:lvl1pPr>
            <a:lvl2pPr marL="546171" indent="0">
              <a:buNone/>
              <a:defRPr sz="1700"/>
            </a:lvl2pPr>
            <a:lvl3pPr marL="1092342" indent="0">
              <a:buNone/>
              <a:defRPr sz="1400"/>
            </a:lvl3pPr>
            <a:lvl4pPr marL="1638513" indent="0">
              <a:buNone/>
              <a:defRPr sz="1200"/>
            </a:lvl4pPr>
            <a:lvl5pPr marL="2184684" indent="0">
              <a:buNone/>
              <a:defRPr sz="1200"/>
            </a:lvl5pPr>
            <a:lvl6pPr marL="2730856" indent="0">
              <a:buNone/>
              <a:defRPr sz="1200"/>
            </a:lvl6pPr>
            <a:lvl7pPr marL="3277027" indent="0">
              <a:buNone/>
              <a:defRPr sz="1200"/>
            </a:lvl7pPr>
            <a:lvl8pPr marL="3823198" indent="0">
              <a:buNone/>
              <a:defRPr sz="1200"/>
            </a:lvl8pPr>
            <a:lvl9pPr marL="4369369" indent="0">
              <a:buNone/>
              <a:defRPr sz="12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4" y="6121747"/>
            <a:ext cx="11044014" cy="211839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900"/>
            </a:lvl1pPr>
            <a:lvl2pPr marL="546171" indent="0">
              <a:buNone/>
              <a:defRPr sz="1700"/>
            </a:lvl2pPr>
            <a:lvl3pPr marL="1092342" indent="0">
              <a:buNone/>
              <a:defRPr sz="1400"/>
            </a:lvl3pPr>
            <a:lvl4pPr marL="1638513" indent="0">
              <a:buNone/>
              <a:defRPr sz="1200"/>
            </a:lvl4pPr>
            <a:lvl5pPr marL="2184684" indent="0">
              <a:buNone/>
              <a:defRPr sz="1200"/>
            </a:lvl5pPr>
            <a:lvl6pPr marL="2730856" indent="0">
              <a:buNone/>
              <a:defRPr sz="1200"/>
            </a:lvl6pPr>
            <a:lvl7pPr marL="3277027" indent="0">
              <a:buNone/>
              <a:defRPr sz="1200"/>
            </a:lvl7pPr>
            <a:lvl8pPr marL="3823198" indent="0">
              <a:buNone/>
              <a:defRPr sz="1200"/>
            </a:lvl8pPr>
            <a:lvl9pPr marL="4369369" indent="0">
              <a:buNone/>
              <a:defRPr sz="12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B1F4D-D290-4455-9E98-C8EC25482F3C}" type="datetimeFigureOut">
              <a:rPr lang="pt-BR" smtClean="0"/>
              <a:pPr/>
              <a:t>27/09/2018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1" name="TextBox 10"/>
          <p:cNvSpPr txBox="1"/>
          <p:nvPr/>
        </p:nvSpPr>
        <p:spPr>
          <a:xfrm>
            <a:off x="1056640" y="1258377"/>
            <a:ext cx="650240" cy="831681"/>
          </a:xfrm>
          <a:prstGeom prst="rect">
            <a:avLst/>
          </a:prstGeom>
        </p:spPr>
        <p:txBody>
          <a:bodyPr vert="horz" lIns="109234" tIns="54617" rIns="109234" bIns="54617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96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205030" y="4164634"/>
            <a:ext cx="650240" cy="831681"/>
          </a:xfrm>
          <a:prstGeom prst="rect">
            <a:avLst/>
          </a:prstGeom>
        </p:spPr>
        <p:txBody>
          <a:bodyPr vert="horz" lIns="109234" tIns="54617" rIns="109234" bIns="54617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96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5349117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4" y="3024985"/>
            <a:ext cx="11044014" cy="3572388"/>
          </a:xfrm>
        </p:spPr>
        <p:txBody>
          <a:bodyPr anchor="b"/>
          <a:lstStyle>
            <a:lvl1pPr>
              <a:defRPr sz="3800"/>
            </a:lvl1pPr>
          </a:lstStyle>
          <a:p>
            <a:r>
              <a:rPr lang="pt-BR" smtClean="0"/>
              <a:t>Clique para editar o estilo do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03" y="6614124"/>
            <a:ext cx="11042346" cy="1622249"/>
          </a:xfrm>
        </p:spPr>
        <p:txBody>
          <a:bodyPr anchor="t"/>
          <a:lstStyle>
            <a:lvl1pPr marL="0" indent="0" algn="ctr">
              <a:buNone/>
              <a:defRPr sz="1900"/>
            </a:lvl1pPr>
            <a:lvl2pPr marL="546171" indent="0">
              <a:buNone/>
              <a:defRPr sz="1700"/>
            </a:lvl2pPr>
            <a:lvl3pPr marL="1092342" indent="0">
              <a:buNone/>
              <a:defRPr sz="1400"/>
            </a:lvl3pPr>
            <a:lvl4pPr marL="1638513" indent="0">
              <a:buNone/>
              <a:defRPr sz="1200"/>
            </a:lvl4pPr>
            <a:lvl5pPr marL="2184684" indent="0">
              <a:buNone/>
              <a:defRPr sz="1200"/>
            </a:lvl5pPr>
            <a:lvl6pPr marL="2730856" indent="0">
              <a:buNone/>
              <a:defRPr sz="1200"/>
            </a:lvl6pPr>
            <a:lvl7pPr marL="3277027" indent="0">
              <a:buNone/>
              <a:defRPr sz="1200"/>
            </a:lvl7pPr>
            <a:lvl8pPr marL="3823198" indent="0">
              <a:buNone/>
              <a:defRPr sz="1200"/>
            </a:lvl8pPr>
            <a:lvl9pPr marL="4369369" indent="0">
              <a:buNone/>
              <a:defRPr sz="12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B1F4D-D290-4455-9E98-C8EC25482F3C}" type="datetimeFigureOut">
              <a:rPr lang="pt-BR" smtClean="0"/>
              <a:pPr/>
              <a:t>27/09/2018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7675750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74715" y="866986"/>
            <a:ext cx="11044013" cy="1380196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74714" y="2682240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2900" b="0">
                <a:solidFill>
                  <a:schemeClr val="tx1"/>
                </a:solidFill>
              </a:defRPr>
            </a:lvl1pPr>
            <a:lvl2pPr marL="546171" indent="0">
              <a:buNone/>
              <a:defRPr sz="2400" b="1"/>
            </a:lvl2pPr>
            <a:lvl3pPr marL="1092342" indent="0">
              <a:buNone/>
              <a:defRPr sz="2200" b="1"/>
            </a:lvl3pPr>
            <a:lvl4pPr marL="1638513" indent="0">
              <a:buNone/>
              <a:defRPr sz="1900" b="1"/>
            </a:lvl4pPr>
            <a:lvl5pPr marL="2184684" indent="0">
              <a:buNone/>
              <a:defRPr sz="1900" b="1"/>
            </a:lvl5pPr>
            <a:lvl6pPr marL="2730856" indent="0">
              <a:buNone/>
              <a:defRPr sz="1900" b="1"/>
            </a:lvl6pPr>
            <a:lvl7pPr marL="3277027" indent="0">
              <a:buNone/>
              <a:defRPr sz="1900" b="1"/>
            </a:lvl7pPr>
            <a:lvl8pPr marL="3823198" indent="0">
              <a:buNone/>
              <a:defRPr sz="1900" b="1"/>
            </a:lvl8pPr>
            <a:lvl9pPr marL="4369369" indent="0">
              <a:buNone/>
              <a:defRPr sz="19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74714" y="3657600"/>
            <a:ext cx="3521050" cy="4578773"/>
          </a:xfrm>
        </p:spPr>
        <p:txBody>
          <a:bodyPr anchor="t">
            <a:normAutofit/>
          </a:bodyPr>
          <a:lstStyle>
            <a:lvl1pPr marL="0" indent="0" algn="ctr">
              <a:buNone/>
              <a:defRPr sz="1700"/>
            </a:lvl1pPr>
            <a:lvl2pPr marL="546171" indent="0">
              <a:buNone/>
              <a:defRPr sz="1400"/>
            </a:lvl2pPr>
            <a:lvl3pPr marL="1092342" indent="0">
              <a:buNone/>
              <a:defRPr sz="1200"/>
            </a:lvl3pPr>
            <a:lvl4pPr marL="1638513" indent="0">
              <a:buNone/>
              <a:defRPr sz="1100"/>
            </a:lvl4pPr>
            <a:lvl5pPr marL="2184684" indent="0">
              <a:buNone/>
              <a:defRPr sz="1100"/>
            </a:lvl5pPr>
            <a:lvl6pPr marL="2730856" indent="0">
              <a:buNone/>
              <a:defRPr sz="1100"/>
            </a:lvl6pPr>
            <a:lvl7pPr marL="3277027" indent="0">
              <a:buNone/>
              <a:defRPr sz="1100"/>
            </a:lvl7pPr>
            <a:lvl8pPr marL="3823198" indent="0">
              <a:buNone/>
              <a:defRPr sz="1100"/>
            </a:lvl8pPr>
            <a:lvl9pPr marL="4369369" indent="0">
              <a:buNone/>
              <a:defRPr sz="11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43158" y="2682240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2900" b="0">
                <a:solidFill>
                  <a:schemeClr val="tx1"/>
                </a:solidFill>
              </a:defRPr>
            </a:lvl1pPr>
            <a:lvl2pPr marL="546171" indent="0">
              <a:buNone/>
              <a:defRPr sz="2400" b="1"/>
            </a:lvl2pPr>
            <a:lvl3pPr marL="1092342" indent="0">
              <a:buNone/>
              <a:defRPr sz="2200" b="1"/>
            </a:lvl3pPr>
            <a:lvl4pPr marL="1638513" indent="0">
              <a:buNone/>
              <a:defRPr sz="1900" b="1"/>
            </a:lvl4pPr>
            <a:lvl5pPr marL="2184684" indent="0">
              <a:buNone/>
              <a:defRPr sz="1900" b="1"/>
            </a:lvl5pPr>
            <a:lvl6pPr marL="2730856" indent="0">
              <a:buNone/>
              <a:defRPr sz="1900" b="1"/>
            </a:lvl6pPr>
            <a:lvl7pPr marL="3277027" indent="0">
              <a:buNone/>
              <a:defRPr sz="1900" b="1"/>
            </a:lvl7pPr>
            <a:lvl8pPr marL="3823198" indent="0">
              <a:buNone/>
              <a:defRPr sz="1900" b="1"/>
            </a:lvl8pPr>
            <a:lvl9pPr marL="4369369" indent="0">
              <a:buNone/>
              <a:defRPr sz="19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737530" y="3657600"/>
            <a:ext cx="3521050" cy="4578773"/>
          </a:xfrm>
        </p:spPr>
        <p:txBody>
          <a:bodyPr anchor="t">
            <a:normAutofit/>
          </a:bodyPr>
          <a:lstStyle>
            <a:lvl1pPr marL="0" indent="0" algn="ctr">
              <a:buNone/>
              <a:defRPr sz="1700"/>
            </a:lvl1pPr>
            <a:lvl2pPr marL="546171" indent="0">
              <a:buNone/>
              <a:defRPr sz="1400"/>
            </a:lvl2pPr>
            <a:lvl3pPr marL="1092342" indent="0">
              <a:buNone/>
              <a:defRPr sz="1200"/>
            </a:lvl3pPr>
            <a:lvl4pPr marL="1638513" indent="0">
              <a:buNone/>
              <a:defRPr sz="1100"/>
            </a:lvl4pPr>
            <a:lvl5pPr marL="2184684" indent="0">
              <a:buNone/>
              <a:defRPr sz="1100"/>
            </a:lvl5pPr>
            <a:lvl6pPr marL="2730856" indent="0">
              <a:buNone/>
              <a:defRPr sz="1100"/>
            </a:lvl6pPr>
            <a:lvl7pPr marL="3277027" indent="0">
              <a:buNone/>
              <a:defRPr sz="1100"/>
            </a:lvl7pPr>
            <a:lvl8pPr marL="3823198" indent="0">
              <a:buNone/>
              <a:defRPr sz="1100"/>
            </a:lvl8pPr>
            <a:lvl9pPr marL="4369369" indent="0">
              <a:buNone/>
              <a:defRPr sz="11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97677" y="2682240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2900" b="0">
                <a:solidFill>
                  <a:schemeClr val="tx1"/>
                </a:solidFill>
              </a:defRPr>
            </a:lvl1pPr>
            <a:lvl2pPr marL="546171" indent="0">
              <a:buNone/>
              <a:defRPr sz="2400" b="1"/>
            </a:lvl2pPr>
            <a:lvl3pPr marL="1092342" indent="0">
              <a:buNone/>
              <a:defRPr sz="2200" b="1"/>
            </a:lvl3pPr>
            <a:lvl4pPr marL="1638513" indent="0">
              <a:buNone/>
              <a:defRPr sz="1900" b="1"/>
            </a:lvl4pPr>
            <a:lvl5pPr marL="2184684" indent="0">
              <a:buNone/>
              <a:defRPr sz="1900" b="1"/>
            </a:lvl5pPr>
            <a:lvl6pPr marL="2730856" indent="0">
              <a:buNone/>
              <a:defRPr sz="1900" b="1"/>
            </a:lvl6pPr>
            <a:lvl7pPr marL="3277027" indent="0">
              <a:buNone/>
              <a:defRPr sz="1900" b="1"/>
            </a:lvl7pPr>
            <a:lvl8pPr marL="3823198" indent="0">
              <a:buNone/>
              <a:defRPr sz="1900" b="1"/>
            </a:lvl8pPr>
            <a:lvl9pPr marL="4369369" indent="0">
              <a:buNone/>
              <a:defRPr sz="19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497677" y="3657600"/>
            <a:ext cx="3521050" cy="4578773"/>
          </a:xfrm>
        </p:spPr>
        <p:txBody>
          <a:bodyPr anchor="t">
            <a:normAutofit/>
          </a:bodyPr>
          <a:lstStyle>
            <a:lvl1pPr marL="0" indent="0" algn="ctr">
              <a:buNone/>
              <a:defRPr sz="1700"/>
            </a:lvl1pPr>
            <a:lvl2pPr marL="546171" indent="0">
              <a:buNone/>
              <a:defRPr sz="1400"/>
            </a:lvl2pPr>
            <a:lvl3pPr marL="1092342" indent="0">
              <a:buNone/>
              <a:defRPr sz="1200"/>
            </a:lvl3pPr>
            <a:lvl4pPr marL="1638513" indent="0">
              <a:buNone/>
              <a:defRPr sz="1100"/>
            </a:lvl4pPr>
            <a:lvl5pPr marL="2184684" indent="0">
              <a:buNone/>
              <a:defRPr sz="1100"/>
            </a:lvl5pPr>
            <a:lvl6pPr marL="2730856" indent="0">
              <a:buNone/>
              <a:defRPr sz="1100"/>
            </a:lvl6pPr>
            <a:lvl7pPr marL="3277027" indent="0">
              <a:buNone/>
              <a:defRPr sz="1100"/>
            </a:lvl7pPr>
            <a:lvl8pPr marL="3823198" indent="0">
              <a:buNone/>
              <a:defRPr sz="1100"/>
            </a:lvl8pPr>
            <a:lvl9pPr marL="4369369" indent="0">
              <a:buNone/>
              <a:defRPr sz="11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B1F4D-D290-4455-9E98-C8EC25482F3C}" type="datetimeFigureOut">
              <a:rPr lang="pt-BR" smtClean="0"/>
              <a:pPr/>
              <a:t>27/09/2018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6585249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7826" y="2585905"/>
            <a:ext cx="3562637" cy="2628055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97387" y="2585905"/>
            <a:ext cx="3562637" cy="2628055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65121" y="2585905"/>
            <a:ext cx="3562637" cy="2628055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74714" y="866986"/>
            <a:ext cx="11044014" cy="1380196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74714" y="5552506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546171" indent="0">
              <a:buNone/>
              <a:defRPr sz="2400" b="1"/>
            </a:lvl2pPr>
            <a:lvl3pPr marL="1092342" indent="0">
              <a:buNone/>
              <a:defRPr sz="2200" b="1"/>
            </a:lvl3pPr>
            <a:lvl4pPr marL="1638513" indent="0">
              <a:buNone/>
              <a:defRPr sz="1900" b="1"/>
            </a:lvl4pPr>
            <a:lvl5pPr marL="2184684" indent="0">
              <a:buNone/>
              <a:defRPr sz="1900" b="1"/>
            </a:lvl5pPr>
            <a:lvl6pPr marL="2730856" indent="0">
              <a:buNone/>
              <a:defRPr sz="1900" b="1"/>
            </a:lvl6pPr>
            <a:lvl7pPr marL="3277027" indent="0">
              <a:buNone/>
              <a:defRPr sz="1900" b="1"/>
            </a:lvl7pPr>
            <a:lvl8pPr marL="3823198" indent="0">
              <a:buNone/>
              <a:defRPr sz="1900" b="1"/>
            </a:lvl8pPr>
            <a:lvl9pPr marL="4369369" indent="0">
              <a:buNone/>
              <a:defRPr sz="19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85975" y="2757572"/>
            <a:ext cx="3298526" cy="2279757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900"/>
            </a:lvl1pPr>
            <a:lvl2pPr marL="546171" indent="0">
              <a:buNone/>
              <a:defRPr sz="1900"/>
            </a:lvl2pPr>
            <a:lvl3pPr marL="1092342" indent="0">
              <a:buNone/>
              <a:defRPr sz="1900"/>
            </a:lvl3pPr>
            <a:lvl4pPr marL="1638513" indent="0">
              <a:buNone/>
              <a:defRPr sz="1900"/>
            </a:lvl4pPr>
            <a:lvl5pPr marL="2184684" indent="0">
              <a:buNone/>
              <a:defRPr sz="1900"/>
            </a:lvl5pPr>
            <a:lvl6pPr marL="2730856" indent="0">
              <a:buNone/>
              <a:defRPr sz="1900"/>
            </a:lvl6pPr>
            <a:lvl7pPr marL="3277027" indent="0">
              <a:buNone/>
              <a:defRPr sz="1900"/>
            </a:lvl7pPr>
            <a:lvl8pPr marL="3823198" indent="0">
              <a:buNone/>
              <a:defRPr sz="1900"/>
            </a:lvl8pPr>
            <a:lvl9pPr marL="4369369" indent="0">
              <a:buNone/>
              <a:defRPr sz="19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74714" y="6372080"/>
            <a:ext cx="3521050" cy="1864296"/>
          </a:xfrm>
        </p:spPr>
        <p:txBody>
          <a:bodyPr anchor="t">
            <a:normAutofit/>
          </a:bodyPr>
          <a:lstStyle>
            <a:lvl1pPr marL="0" indent="0" algn="ctr">
              <a:buNone/>
              <a:defRPr sz="1700"/>
            </a:lvl1pPr>
            <a:lvl2pPr marL="546171" indent="0">
              <a:buNone/>
              <a:defRPr sz="1400"/>
            </a:lvl2pPr>
            <a:lvl3pPr marL="1092342" indent="0">
              <a:buNone/>
              <a:defRPr sz="1200"/>
            </a:lvl3pPr>
            <a:lvl4pPr marL="1638513" indent="0">
              <a:buNone/>
              <a:defRPr sz="1100"/>
            </a:lvl4pPr>
            <a:lvl5pPr marL="2184684" indent="0">
              <a:buNone/>
              <a:defRPr sz="1100"/>
            </a:lvl5pPr>
            <a:lvl6pPr marL="2730856" indent="0">
              <a:buNone/>
              <a:defRPr sz="1100"/>
            </a:lvl6pPr>
            <a:lvl7pPr marL="3277027" indent="0">
              <a:buNone/>
              <a:defRPr sz="1100"/>
            </a:lvl7pPr>
            <a:lvl8pPr marL="3823198" indent="0">
              <a:buNone/>
              <a:defRPr sz="1100"/>
            </a:lvl8pPr>
            <a:lvl9pPr marL="4369369" indent="0">
              <a:buNone/>
              <a:defRPr sz="11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8974" y="5552506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546171" indent="0">
              <a:buNone/>
              <a:defRPr sz="2400" b="1"/>
            </a:lvl2pPr>
            <a:lvl3pPr marL="1092342" indent="0">
              <a:buNone/>
              <a:defRPr sz="2200" b="1"/>
            </a:lvl3pPr>
            <a:lvl4pPr marL="1638513" indent="0">
              <a:buNone/>
              <a:defRPr sz="1900" b="1"/>
            </a:lvl4pPr>
            <a:lvl5pPr marL="2184684" indent="0">
              <a:buNone/>
              <a:defRPr sz="1900" b="1"/>
            </a:lvl5pPr>
            <a:lvl6pPr marL="2730856" indent="0">
              <a:buNone/>
              <a:defRPr sz="1900" b="1"/>
            </a:lvl6pPr>
            <a:lvl7pPr marL="3277027" indent="0">
              <a:buNone/>
              <a:defRPr sz="1900" b="1"/>
            </a:lvl7pPr>
            <a:lvl8pPr marL="3823198" indent="0">
              <a:buNone/>
              <a:defRPr sz="1900" b="1"/>
            </a:lvl8pPr>
            <a:lvl9pPr marL="4369369" indent="0">
              <a:buNone/>
              <a:defRPr sz="19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848792" y="2757822"/>
            <a:ext cx="3298526" cy="2287167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900"/>
            </a:lvl1pPr>
            <a:lvl2pPr marL="546171" indent="0">
              <a:buNone/>
              <a:defRPr sz="1900"/>
            </a:lvl2pPr>
            <a:lvl3pPr marL="1092342" indent="0">
              <a:buNone/>
              <a:defRPr sz="1900"/>
            </a:lvl3pPr>
            <a:lvl4pPr marL="1638513" indent="0">
              <a:buNone/>
              <a:defRPr sz="1900"/>
            </a:lvl4pPr>
            <a:lvl5pPr marL="2184684" indent="0">
              <a:buNone/>
              <a:defRPr sz="1900"/>
            </a:lvl5pPr>
            <a:lvl6pPr marL="2730856" indent="0">
              <a:buNone/>
              <a:defRPr sz="1900"/>
            </a:lvl6pPr>
            <a:lvl7pPr marL="3277027" indent="0">
              <a:buNone/>
              <a:defRPr sz="1900"/>
            </a:lvl7pPr>
            <a:lvl8pPr marL="3823198" indent="0">
              <a:buNone/>
              <a:defRPr sz="1900"/>
            </a:lvl8pPr>
            <a:lvl9pPr marL="4369369" indent="0">
              <a:buNone/>
              <a:defRPr sz="19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37530" y="6372078"/>
            <a:ext cx="3521050" cy="1864296"/>
          </a:xfrm>
        </p:spPr>
        <p:txBody>
          <a:bodyPr anchor="t">
            <a:normAutofit/>
          </a:bodyPr>
          <a:lstStyle>
            <a:lvl1pPr marL="0" indent="0" algn="ctr">
              <a:buNone/>
              <a:defRPr sz="1700"/>
            </a:lvl1pPr>
            <a:lvl2pPr marL="546171" indent="0">
              <a:buNone/>
              <a:defRPr sz="1400"/>
            </a:lvl2pPr>
            <a:lvl3pPr marL="1092342" indent="0">
              <a:buNone/>
              <a:defRPr sz="1200"/>
            </a:lvl3pPr>
            <a:lvl4pPr marL="1638513" indent="0">
              <a:buNone/>
              <a:defRPr sz="1100"/>
            </a:lvl4pPr>
            <a:lvl5pPr marL="2184684" indent="0">
              <a:buNone/>
              <a:defRPr sz="1100"/>
            </a:lvl5pPr>
            <a:lvl6pPr marL="2730856" indent="0">
              <a:buNone/>
              <a:defRPr sz="1100"/>
            </a:lvl6pPr>
            <a:lvl7pPr marL="3277027" indent="0">
              <a:buNone/>
              <a:defRPr sz="1100"/>
            </a:lvl7pPr>
            <a:lvl8pPr marL="3823198" indent="0">
              <a:buNone/>
              <a:defRPr sz="1100"/>
            </a:lvl8pPr>
            <a:lvl9pPr marL="4369369" indent="0">
              <a:buNone/>
              <a:defRPr sz="11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97810" y="5552506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546171" indent="0">
              <a:buNone/>
              <a:defRPr sz="2400" b="1"/>
            </a:lvl2pPr>
            <a:lvl3pPr marL="1092342" indent="0">
              <a:buNone/>
              <a:defRPr sz="2200" b="1"/>
            </a:lvl3pPr>
            <a:lvl4pPr marL="1638513" indent="0">
              <a:buNone/>
              <a:defRPr sz="1900" b="1"/>
            </a:lvl4pPr>
            <a:lvl5pPr marL="2184684" indent="0">
              <a:buNone/>
              <a:defRPr sz="1900" b="1"/>
            </a:lvl5pPr>
            <a:lvl6pPr marL="2730856" indent="0">
              <a:buNone/>
              <a:defRPr sz="1900" b="1"/>
            </a:lvl6pPr>
            <a:lvl7pPr marL="3277027" indent="0">
              <a:buNone/>
              <a:defRPr sz="1900" b="1"/>
            </a:lvl7pPr>
            <a:lvl8pPr marL="3823198" indent="0">
              <a:buNone/>
              <a:defRPr sz="1900" b="1"/>
            </a:lvl8pPr>
            <a:lvl9pPr marL="4369369" indent="0">
              <a:buNone/>
              <a:defRPr sz="19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614078" y="2751192"/>
            <a:ext cx="3298526" cy="2285929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900"/>
            </a:lvl1pPr>
            <a:lvl2pPr marL="546171" indent="0">
              <a:buNone/>
              <a:defRPr sz="1900"/>
            </a:lvl2pPr>
            <a:lvl3pPr marL="1092342" indent="0">
              <a:buNone/>
              <a:defRPr sz="1900"/>
            </a:lvl3pPr>
            <a:lvl4pPr marL="1638513" indent="0">
              <a:buNone/>
              <a:defRPr sz="1900"/>
            </a:lvl4pPr>
            <a:lvl5pPr marL="2184684" indent="0">
              <a:buNone/>
              <a:defRPr sz="1900"/>
            </a:lvl5pPr>
            <a:lvl6pPr marL="2730856" indent="0">
              <a:buNone/>
              <a:defRPr sz="1900"/>
            </a:lvl6pPr>
            <a:lvl7pPr marL="3277027" indent="0">
              <a:buNone/>
              <a:defRPr sz="1900"/>
            </a:lvl7pPr>
            <a:lvl8pPr marL="3823198" indent="0">
              <a:buNone/>
              <a:defRPr sz="1900"/>
            </a:lvl8pPr>
            <a:lvl9pPr marL="4369369" indent="0">
              <a:buNone/>
              <a:defRPr sz="19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497677" y="6372075"/>
            <a:ext cx="3521050" cy="1864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700"/>
            </a:lvl1pPr>
            <a:lvl2pPr marL="546171" indent="0">
              <a:buNone/>
              <a:defRPr sz="1400"/>
            </a:lvl2pPr>
            <a:lvl3pPr marL="1092342" indent="0">
              <a:buNone/>
              <a:defRPr sz="1200"/>
            </a:lvl3pPr>
            <a:lvl4pPr marL="1638513" indent="0">
              <a:buNone/>
              <a:defRPr sz="1100"/>
            </a:lvl4pPr>
            <a:lvl5pPr marL="2184684" indent="0">
              <a:buNone/>
              <a:defRPr sz="1100"/>
            </a:lvl5pPr>
            <a:lvl6pPr marL="2730856" indent="0">
              <a:buNone/>
              <a:defRPr sz="1100"/>
            </a:lvl6pPr>
            <a:lvl7pPr marL="3277027" indent="0">
              <a:buNone/>
              <a:defRPr sz="1100"/>
            </a:lvl7pPr>
            <a:lvl8pPr marL="3823198" indent="0">
              <a:buNone/>
              <a:defRPr sz="1100"/>
            </a:lvl8pPr>
            <a:lvl9pPr marL="4369369" indent="0">
              <a:buNone/>
              <a:defRPr sz="11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B1F4D-D290-4455-9E98-C8EC25482F3C}" type="datetimeFigureOut">
              <a:rPr lang="pt-BR" smtClean="0"/>
              <a:pPr/>
              <a:t>27/09/2018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0636542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B1F4D-D290-4455-9E98-C8EC25482F3C}" type="datetimeFigureOut">
              <a:rPr lang="pt-BR" smtClean="0"/>
              <a:pPr/>
              <a:t>27/09/2018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2492885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81940" y="866986"/>
            <a:ext cx="2436786" cy="7369388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4716" y="866986"/>
            <a:ext cx="8444663" cy="7369388"/>
          </a:xfrm>
        </p:spPr>
        <p:txBody>
          <a:bodyPr vert="eaVert" anchor="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B1F4D-D290-4455-9E98-C8EC25482F3C}" type="datetimeFigureOut">
              <a:rPr lang="pt-BR" smtClean="0"/>
              <a:pPr/>
              <a:t>27/09/2018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2390586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sign padr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4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B1F4D-D290-4455-9E98-C8EC25482F3C}" type="datetimeFigureOut">
              <a:rPr lang="pt-BR" smtClean="0"/>
              <a:pPr/>
              <a:t>27/09/2018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325519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1761" y="2504630"/>
            <a:ext cx="10229920" cy="2600978"/>
          </a:xfrm>
        </p:spPr>
        <p:txBody>
          <a:bodyPr anchor="b"/>
          <a:lstStyle>
            <a:lvl1pPr algn="ctr">
              <a:defRPr sz="4800" b="0" cap="none"/>
            </a:lvl1pPr>
          </a:lstStyle>
          <a:p>
            <a:r>
              <a:rPr lang="pt-BR" smtClean="0"/>
              <a:t>Clique para editar o estilo do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81761" y="5105606"/>
            <a:ext cx="10229920" cy="2143366"/>
          </a:xfrm>
        </p:spPr>
        <p:txBody>
          <a:bodyPr anchor="t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54617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9234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851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8468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3085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7702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2319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6936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B1F4D-D290-4455-9E98-C8EC25482F3C}" type="datetimeFigureOut">
              <a:rPr lang="pt-BR" smtClean="0"/>
              <a:pPr/>
              <a:t>27/09/2018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687478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4715" y="2463928"/>
            <a:ext cx="5397863" cy="5772444"/>
          </a:xfrm>
        </p:spPr>
        <p:txBody>
          <a:bodyPr anchor="t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6419" y="2463928"/>
            <a:ext cx="5402309" cy="5772446"/>
          </a:xfrm>
        </p:spPr>
        <p:txBody>
          <a:bodyPr anchor="t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B1F4D-D290-4455-9E98-C8EC25482F3C}" type="datetimeFigureOut">
              <a:rPr lang="pt-BR" smtClean="0"/>
              <a:pPr/>
              <a:t>27/09/2018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84538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4715" y="2466854"/>
            <a:ext cx="5428343" cy="5900471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90384" y="2466854"/>
            <a:ext cx="5428343" cy="59004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2930" y="2610139"/>
            <a:ext cx="5201434" cy="774946"/>
          </a:xfrm>
        </p:spPr>
        <p:txBody>
          <a:bodyPr anchor="b">
            <a:noAutofit/>
          </a:bodyPr>
          <a:lstStyle>
            <a:lvl1pPr marL="0" indent="0" algn="ctr">
              <a:buNone/>
              <a:defRPr sz="2900" b="0"/>
            </a:lvl1pPr>
            <a:lvl2pPr marL="546171" indent="0">
              <a:buNone/>
              <a:defRPr sz="2400" b="1"/>
            </a:lvl2pPr>
            <a:lvl3pPr marL="1092342" indent="0">
              <a:buNone/>
              <a:defRPr sz="2200" b="1"/>
            </a:lvl3pPr>
            <a:lvl4pPr marL="1638513" indent="0">
              <a:buNone/>
              <a:defRPr sz="1900" b="1"/>
            </a:lvl4pPr>
            <a:lvl5pPr marL="2184684" indent="0">
              <a:buNone/>
              <a:defRPr sz="1900" b="1"/>
            </a:lvl5pPr>
            <a:lvl6pPr marL="2730856" indent="0">
              <a:buNone/>
              <a:defRPr sz="1900" b="1"/>
            </a:lvl6pPr>
            <a:lvl7pPr marL="3277027" indent="0">
              <a:buNone/>
              <a:defRPr sz="1900" b="1"/>
            </a:lvl7pPr>
            <a:lvl8pPr marL="3823198" indent="0">
              <a:buNone/>
              <a:defRPr sz="1900" b="1"/>
            </a:lvl8pPr>
            <a:lvl9pPr marL="4369369" indent="0">
              <a:buNone/>
              <a:defRPr sz="19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2930" y="3385084"/>
            <a:ext cx="5201434" cy="4851290"/>
          </a:xfrm>
        </p:spPr>
        <p:txBody>
          <a:bodyPr anchor="t">
            <a:normAutofit/>
          </a:bodyPr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14632" y="2610140"/>
            <a:ext cx="5221685" cy="774945"/>
          </a:xfrm>
        </p:spPr>
        <p:txBody>
          <a:bodyPr anchor="b">
            <a:noAutofit/>
          </a:bodyPr>
          <a:lstStyle>
            <a:lvl1pPr marL="0" indent="0" algn="ctr">
              <a:buNone/>
              <a:defRPr sz="2900" b="0"/>
            </a:lvl1pPr>
            <a:lvl2pPr marL="546171" indent="0">
              <a:buNone/>
              <a:defRPr sz="2400" b="1"/>
            </a:lvl2pPr>
            <a:lvl3pPr marL="1092342" indent="0">
              <a:buNone/>
              <a:defRPr sz="2200" b="1"/>
            </a:lvl3pPr>
            <a:lvl4pPr marL="1638513" indent="0">
              <a:buNone/>
              <a:defRPr sz="1900" b="1"/>
            </a:lvl4pPr>
            <a:lvl5pPr marL="2184684" indent="0">
              <a:buNone/>
              <a:defRPr sz="1900" b="1"/>
            </a:lvl5pPr>
            <a:lvl6pPr marL="2730856" indent="0">
              <a:buNone/>
              <a:defRPr sz="1900" b="1"/>
            </a:lvl6pPr>
            <a:lvl7pPr marL="3277027" indent="0">
              <a:buNone/>
              <a:defRPr sz="1900" b="1"/>
            </a:lvl7pPr>
            <a:lvl8pPr marL="3823198" indent="0">
              <a:buNone/>
              <a:defRPr sz="1900" b="1"/>
            </a:lvl8pPr>
            <a:lvl9pPr marL="4369369" indent="0">
              <a:buNone/>
              <a:defRPr sz="19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14632" y="3385084"/>
            <a:ext cx="5221685" cy="4851290"/>
          </a:xfrm>
        </p:spPr>
        <p:txBody>
          <a:bodyPr anchor="t">
            <a:normAutofit/>
          </a:bodyPr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B1F4D-D290-4455-9E98-C8EC25482F3C}" type="datetimeFigureOut">
              <a:rPr lang="pt-BR" smtClean="0"/>
              <a:pPr/>
              <a:t>27/09/2018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306137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B1F4D-D290-4455-9E98-C8EC25482F3C}" type="datetimeFigureOut">
              <a:rPr lang="pt-BR" smtClean="0"/>
              <a:pPr/>
              <a:t>27/09/2018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890663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B1F4D-D290-4455-9E98-C8EC25482F3C}" type="datetimeFigureOut">
              <a:rPr lang="pt-BR" smtClean="0"/>
              <a:pPr/>
              <a:t>27/09/2018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235526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5" y="866987"/>
            <a:ext cx="3954015" cy="2591172"/>
          </a:xfrm>
        </p:spPr>
        <p:txBody>
          <a:bodyPr anchor="b">
            <a:normAutofit/>
          </a:bodyPr>
          <a:lstStyle>
            <a:lvl1pPr algn="ctr">
              <a:defRPr sz="2900" b="0"/>
            </a:lvl1pPr>
          </a:lstStyle>
          <a:p>
            <a:r>
              <a:rPr lang="pt-BR" smtClean="0"/>
              <a:t>Clique para editar o estilo do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9342" y="866987"/>
            <a:ext cx="6839386" cy="7369387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5" y="3458160"/>
            <a:ext cx="3954015" cy="4778213"/>
          </a:xfrm>
        </p:spPr>
        <p:txBody>
          <a:bodyPr anchor="t">
            <a:normAutofit/>
          </a:bodyPr>
          <a:lstStyle>
            <a:lvl1pPr marL="0" indent="0" algn="ctr">
              <a:buNone/>
              <a:defRPr sz="1900"/>
            </a:lvl1pPr>
            <a:lvl2pPr marL="546171" indent="0">
              <a:buNone/>
              <a:defRPr sz="1400"/>
            </a:lvl2pPr>
            <a:lvl3pPr marL="1092342" indent="0">
              <a:buNone/>
              <a:defRPr sz="1200"/>
            </a:lvl3pPr>
            <a:lvl4pPr marL="1638513" indent="0">
              <a:buNone/>
              <a:defRPr sz="1100"/>
            </a:lvl4pPr>
            <a:lvl5pPr marL="2184684" indent="0">
              <a:buNone/>
              <a:defRPr sz="1100"/>
            </a:lvl5pPr>
            <a:lvl6pPr marL="2730856" indent="0">
              <a:buNone/>
              <a:defRPr sz="1100"/>
            </a:lvl6pPr>
            <a:lvl7pPr marL="3277027" indent="0">
              <a:buNone/>
              <a:defRPr sz="1100"/>
            </a:lvl7pPr>
            <a:lvl8pPr marL="3823198" indent="0">
              <a:buNone/>
              <a:defRPr sz="1100"/>
            </a:lvl8pPr>
            <a:lvl9pPr marL="4369369" indent="0">
              <a:buNone/>
              <a:defRPr sz="11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B1F4D-D290-4455-9E98-C8EC25482F3C}" type="datetimeFigureOut">
              <a:rPr lang="pt-BR" smtClean="0"/>
              <a:pPr/>
              <a:t>27/09/2018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581036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79910" y="866987"/>
            <a:ext cx="3823110" cy="74024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5" y="867446"/>
            <a:ext cx="6330612" cy="2601725"/>
          </a:xfrm>
        </p:spPr>
        <p:txBody>
          <a:bodyPr anchor="b">
            <a:noAutofit/>
          </a:bodyPr>
          <a:lstStyle>
            <a:lvl1pPr algn="ctr">
              <a:defRPr sz="3800" b="0"/>
            </a:lvl1pPr>
          </a:lstStyle>
          <a:p>
            <a:r>
              <a:rPr lang="pt-BR" smtClean="0"/>
              <a:t>Clique para editar o estilo do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938722" y="1086154"/>
            <a:ext cx="3494134" cy="6987125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900"/>
            </a:lvl1pPr>
            <a:lvl2pPr marL="546171" indent="0">
              <a:buNone/>
              <a:defRPr sz="1900"/>
            </a:lvl2pPr>
            <a:lvl3pPr marL="1092342" indent="0">
              <a:buNone/>
              <a:defRPr sz="1900"/>
            </a:lvl3pPr>
            <a:lvl4pPr marL="1638513" indent="0">
              <a:buNone/>
              <a:defRPr sz="1900"/>
            </a:lvl4pPr>
            <a:lvl5pPr marL="2184684" indent="0">
              <a:buNone/>
              <a:defRPr sz="1900"/>
            </a:lvl5pPr>
            <a:lvl6pPr marL="2730856" indent="0">
              <a:buNone/>
              <a:defRPr sz="1900"/>
            </a:lvl6pPr>
            <a:lvl7pPr marL="3277027" indent="0">
              <a:buNone/>
              <a:defRPr sz="1900"/>
            </a:lvl7pPr>
            <a:lvl8pPr marL="3823198" indent="0">
              <a:buNone/>
              <a:defRPr sz="1900"/>
            </a:lvl8pPr>
            <a:lvl9pPr marL="4369369" indent="0">
              <a:buNone/>
              <a:defRPr sz="19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5" y="3469171"/>
            <a:ext cx="6330612" cy="4801613"/>
          </a:xfrm>
        </p:spPr>
        <p:txBody>
          <a:bodyPr anchor="t">
            <a:normAutofit/>
          </a:bodyPr>
          <a:lstStyle>
            <a:lvl1pPr marL="0" indent="0" algn="ctr">
              <a:buNone/>
              <a:defRPr sz="1900"/>
            </a:lvl1pPr>
            <a:lvl2pPr marL="546171" indent="0">
              <a:buNone/>
              <a:defRPr sz="1400"/>
            </a:lvl2pPr>
            <a:lvl3pPr marL="1092342" indent="0">
              <a:buNone/>
              <a:defRPr sz="1200"/>
            </a:lvl3pPr>
            <a:lvl4pPr marL="1638513" indent="0">
              <a:buNone/>
              <a:defRPr sz="1100"/>
            </a:lvl4pPr>
            <a:lvl5pPr marL="2184684" indent="0">
              <a:buNone/>
              <a:defRPr sz="1100"/>
            </a:lvl5pPr>
            <a:lvl6pPr marL="2730856" indent="0">
              <a:buNone/>
              <a:defRPr sz="1100"/>
            </a:lvl6pPr>
            <a:lvl7pPr marL="3277027" indent="0">
              <a:buNone/>
              <a:defRPr sz="1100"/>
            </a:lvl7pPr>
            <a:lvl8pPr marL="3823198" indent="0">
              <a:buNone/>
              <a:defRPr sz="1100"/>
            </a:lvl8pPr>
            <a:lvl9pPr marL="4369369" indent="0">
              <a:buNone/>
              <a:defRPr sz="11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B1F4D-D290-4455-9E98-C8EC25482F3C}" type="datetimeFigureOut">
              <a:rPr lang="pt-BR" smtClean="0"/>
              <a:pPr/>
              <a:t>27/09/2018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108286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4715" y="866986"/>
            <a:ext cx="11044013" cy="138019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109234" tIns="54617" rIns="109234" bIns="54617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4715" y="2463928"/>
            <a:ext cx="11044013" cy="577244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109234" tIns="54617" rIns="109234" bIns="54617" rtlCol="0" anchor="t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90652" y="8367325"/>
            <a:ext cx="2926080" cy="519289"/>
          </a:xfrm>
          <a:prstGeom prst="rect">
            <a:avLst/>
          </a:prstGeom>
        </p:spPr>
        <p:txBody>
          <a:bodyPr vert="horz" lIns="109234" tIns="54617" rIns="109234" bIns="54617" rtlCol="0" anchor="ctr"/>
          <a:lstStyle>
            <a:lvl1pPr algn="r">
              <a:defRPr sz="12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B01B1F4D-D290-4455-9E98-C8EC25482F3C}" type="datetimeFigureOut">
              <a:rPr lang="pt-BR" smtClean="0"/>
              <a:pPr/>
              <a:t>27/09/2018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4715" y="8367325"/>
            <a:ext cx="7117723" cy="519289"/>
          </a:xfrm>
          <a:prstGeom prst="rect">
            <a:avLst/>
          </a:prstGeom>
        </p:spPr>
        <p:txBody>
          <a:bodyPr vert="horz" lIns="109234" tIns="54617" rIns="109234" bIns="54617" rtlCol="0" anchor="ctr"/>
          <a:lstStyle>
            <a:lvl1pPr algn="l">
              <a:defRPr sz="12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14946" y="8367325"/>
            <a:ext cx="803781" cy="519289"/>
          </a:xfrm>
          <a:prstGeom prst="rect">
            <a:avLst/>
          </a:prstGeom>
        </p:spPr>
        <p:txBody>
          <a:bodyPr vert="horz" lIns="109234" tIns="54617" rIns="109234" bIns="54617" rtlCol="0" anchor="ctr"/>
          <a:lstStyle>
            <a:lvl1pPr algn="r">
              <a:defRPr sz="12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86CB4B4D-7CA3-9044-876B-883B54F8677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1307721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</p:sldLayoutIdLst>
  <p:txStyles>
    <p:titleStyle>
      <a:lvl1pPr algn="ctr" defTabSz="546171" rtl="0" eaLnBrk="1" latinLnBrk="0" hangingPunct="1">
        <a:spcBef>
          <a:spcPct val="0"/>
        </a:spcBef>
        <a:buNone/>
        <a:defRPr sz="4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09628" indent="-365548" algn="l" defTabSz="546171" rtl="0" eaLnBrk="1" latinLnBrk="0" hangingPunct="1">
        <a:spcBef>
          <a:spcPct val="20000"/>
        </a:spcBef>
        <a:spcAft>
          <a:spcPts val="717"/>
        </a:spcAft>
        <a:buClr>
          <a:schemeClr val="tx2"/>
        </a:buClr>
        <a:buSzPct val="70000"/>
        <a:buFont typeface="Wingdings 2" charset="2"/>
        <a:buChar char=""/>
        <a:defRPr sz="2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860112" indent="-322542" algn="l" defTabSz="546171" rtl="0" eaLnBrk="1" latinLnBrk="0" hangingPunct="1">
        <a:spcBef>
          <a:spcPct val="20000"/>
        </a:spcBef>
        <a:spcAft>
          <a:spcPts val="717"/>
        </a:spcAft>
        <a:buClr>
          <a:schemeClr val="tx2"/>
        </a:buClr>
        <a:buSzPct val="70000"/>
        <a:buFont typeface="Wingdings 2" charset="2"/>
        <a:buChar char=""/>
        <a:defRPr sz="22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225660" indent="-258034" algn="l" defTabSz="546171" rtl="0" eaLnBrk="1" latinLnBrk="0" hangingPunct="1">
        <a:spcBef>
          <a:spcPct val="20000"/>
        </a:spcBef>
        <a:spcAft>
          <a:spcPts val="717"/>
        </a:spcAft>
        <a:buClr>
          <a:schemeClr val="tx2"/>
        </a:buClr>
        <a:buSzPct val="70000"/>
        <a:buFont typeface="Wingdings 2" charset="2"/>
        <a:buChar char=""/>
        <a:defRPr sz="19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655716" indent="-258034" algn="l" defTabSz="546171" rtl="0" eaLnBrk="1" latinLnBrk="0" hangingPunct="1">
        <a:spcBef>
          <a:spcPct val="20000"/>
        </a:spcBef>
        <a:spcAft>
          <a:spcPts val="717"/>
        </a:spcAft>
        <a:buClr>
          <a:schemeClr val="tx2"/>
        </a:buClr>
        <a:buSzPct val="70000"/>
        <a:buFont typeface="Wingdings 2" charset="2"/>
        <a:buChar char=""/>
        <a:defRPr sz="17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999760" indent="-258034" algn="l" defTabSz="546171" rtl="0" eaLnBrk="1" latinLnBrk="0" hangingPunct="1">
        <a:spcBef>
          <a:spcPct val="20000"/>
        </a:spcBef>
        <a:spcAft>
          <a:spcPts val="717"/>
        </a:spcAft>
        <a:buClr>
          <a:schemeClr val="tx2"/>
        </a:buClr>
        <a:buSzPct val="70000"/>
        <a:buFont typeface="Wingdings 2" charset="2"/>
        <a:buChar char=""/>
        <a:defRPr sz="17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406641" indent="-273086" algn="l" defTabSz="546171" rtl="0" eaLnBrk="1" latinLnBrk="0" hangingPunct="1">
        <a:spcBef>
          <a:spcPct val="20000"/>
        </a:spcBef>
        <a:spcAft>
          <a:spcPts val="717"/>
        </a:spcAft>
        <a:buClr>
          <a:schemeClr val="tx2"/>
        </a:buClr>
        <a:buSzPct val="70000"/>
        <a:buFont typeface="Wingdings 2" charset="2"/>
        <a:buChar char=""/>
        <a:defRPr sz="17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869190" indent="-273086" algn="l" defTabSz="546171" rtl="0" eaLnBrk="1" latinLnBrk="0" hangingPunct="1">
        <a:spcBef>
          <a:spcPct val="20000"/>
        </a:spcBef>
        <a:spcAft>
          <a:spcPts val="717"/>
        </a:spcAft>
        <a:buClr>
          <a:schemeClr val="tx2"/>
        </a:buClr>
        <a:buSzPct val="70000"/>
        <a:buFont typeface="Wingdings 2" charset="2"/>
        <a:buChar char=""/>
        <a:defRPr sz="17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3331739" indent="-273086" algn="l" defTabSz="546171" rtl="0" eaLnBrk="1" latinLnBrk="0" hangingPunct="1">
        <a:spcBef>
          <a:spcPct val="20000"/>
        </a:spcBef>
        <a:spcAft>
          <a:spcPts val="717"/>
        </a:spcAft>
        <a:buClr>
          <a:schemeClr val="tx2"/>
        </a:buClr>
        <a:buSzPct val="70000"/>
        <a:buFont typeface="Wingdings 2" charset="2"/>
        <a:buChar char=""/>
        <a:defRPr sz="17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710667" indent="-273086" algn="l" defTabSz="546171" rtl="0" eaLnBrk="1" latinLnBrk="0" hangingPunct="1">
        <a:spcBef>
          <a:spcPct val="20000"/>
        </a:spcBef>
        <a:spcAft>
          <a:spcPts val="717"/>
        </a:spcAft>
        <a:buClr>
          <a:schemeClr val="tx2"/>
        </a:buClr>
        <a:buSzPct val="70000"/>
        <a:buFont typeface="Wingdings 2" charset="2"/>
        <a:buChar char=""/>
        <a:defRPr sz="17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617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6171" algn="l" defTabSz="54617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342" algn="l" defTabSz="54617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38513" algn="l" defTabSz="54617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84684" algn="l" defTabSz="54617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30856" algn="l" defTabSz="54617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77027" algn="l" defTabSz="54617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3198" algn="l" defTabSz="54617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69369" algn="l" defTabSz="54617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Estudos transversais: Estruturação de questionários"/>
          <p:cNvSpPr txBox="1">
            <a:spLocks noGrp="1"/>
          </p:cNvSpPr>
          <p:nvPr>
            <p:ph type="title"/>
          </p:nvPr>
        </p:nvSpPr>
        <p:spPr>
          <a:xfrm>
            <a:off x="977900" y="3029938"/>
            <a:ext cx="11049000" cy="2090703"/>
          </a:xfrm>
          <a:prstGeom prst="rect">
            <a:avLst/>
          </a:prstGeom>
        </p:spPr>
        <p:txBody>
          <a:bodyPr/>
          <a:lstStyle/>
          <a:p>
            <a:pPr defTabSz="1298221">
              <a:buClr>
                <a:srgbClr val="000000"/>
              </a:buClr>
              <a:buFont typeface="Cambria"/>
              <a:defRPr b="0">
                <a:latin typeface="Futura Bold"/>
                <a:ea typeface="Futura Bold"/>
                <a:cs typeface="Futura Bold"/>
                <a:sym typeface="Futura Bold"/>
              </a:defRPr>
            </a:pPr>
            <a:r>
              <a:rPr dirty="0" err="1" smtClean="0"/>
              <a:t>Estruturação</a:t>
            </a:r>
            <a:r>
              <a:rPr dirty="0" smtClean="0"/>
              <a:t> de </a:t>
            </a:r>
            <a:r>
              <a:rPr dirty="0" err="1" smtClean="0"/>
              <a:t>questionários</a:t>
            </a:r>
            <a:endParaRPr dirty="0"/>
          </a:p>
        </p:txBody>
      </p:sp>
      <p:pic>
        <p:nvPicPr>
          <p:cNvPr id="25" name="BRASAOcolor_gde.png" descr="BRASAOcolor_gde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049866" y="5592515"/>
            <a:ext cx="991166" cy="1460783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Prof. Dr. Ricardo Augusto Dias…"/>
          <p:cNvSpPr txBox="1"/>
          <p:nvPr/>
        </p:nvSpPr>
        <p:spPr>
          <a:xfrm>
            <a:off x="2646116" y="5974080"/>
            <a:ext cx="9118601" cy="1815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1298221">
              <a:spcBef>
                <a:spcPts val="500"/>
              </a:spcBef>
              <a:buClr>
                <a:srgbClr val="000000"/>
              </a:buClr>
              <a:buFont typeface="Wingdings"/>
              <a:defRPr sz="2200">
                <a:latin typeface="Futura Bold"/>
                <a:ea typeface="Futura Bold"/>
                <a:cs typeface="Futura Bold"/>
                <a:sym typeface="Futura Bold"/>
              </a:defRPr>
            </a:pPr>
            <a:r>
              <a:rPr dirty="0">
                <a:solidFill>
                  <a:schemeClr val="tx1"/>
                </a:solidFill>
              </a:rPr>
              <a:t>Prof. Dr. Ricardo Augusto </a:t>
            </a:r>
            <a:r>
              <a:rPr dirty="0" smtClean="0">
                <a:solidFill>
                  <a:schemeClr val="tx1"/>
                </a:solidFill>
              </a:rPr>
              <a:t>Dias</a:t>
            </a:r>
            <a:endParaRPr lang="pt-BR" dirty="0" smtClean="0">
              <a:solidFill>
                <a:schemeClr val="tx1"/>
              </a:solidFill>
            </a:endParaRPr>
          </a:p>
          <a:p>
            <a:pPr defTabSz="1298221">
              <a:spcBef>
                <a:spcPts val="500"/>
              </a:spcBef>
              <a:buClr>
                <a:srgbClr val="000000"/>
              </a:buClr>
              <a:buFont typeface="Wingdings"/>
              <a:defRPr sz="2200">
                <a:latin typeface="Futura Bold"/>
                <a:ea typeface="Futura Bold"/>
                <a:cs typeface="Futura Bold"/>
                <a:sym typeface="Futura Bold"/>
              </a:defRPr>
            </a:pPr>
            <a:r>
              <a:rPr lang="pt-BR" dirty="0" smtClean="0">
                <a:solidFill>
                  <a:schemeClr val="tx1"/>
                </a:solidFill>
              </a:rPr>
              <a:t>e</a:t>
            </a:r>
          </a:p>
          <a:p>
            <a:pPr defTabSz="1298221">
              <a:spcBef>
                <a:spcPts val="500"/>
              </a:spcBef>
              <a:buClr>
                <a:srgbClr val="000000"/>
              </a:buClr>
              <a:buFont typeface="Wingdings"/>
              <a:defRPr sz="2200">
                <a:latin typeface="Futura Bold"/>
                <a:ea typeface="Futura Bold"/>
                <a:cs typeface="Futura Bold"/>
                <a:sym typeface="Futura Bold"/>
              </a:defRPr>
            </a:pPr>
            <a:r>
              <a:rPr lang="pt-BR" dirty="0" smtClean="0">
                <a:solidFill>
                  <a:schemeClr val="tx1"/>
                </a:solidFill>
              </a:rPr>
              <a:t>Prof. Dr. </a:t>
            </a:r>
            <a:r>
              <a:rPr lang="pt-BR" dirty="0" err="1" smtClean="0">
                <a:solidFill>
                  <a:schemeClr val="tx1"/>
                </a:solidFill>
              </a:rPr>
              <a:t>Skato</a:t>
            </a:r>
            <a:endParaRPr dirty="0">
              <a:solidFill>
                <a:schemeClr val="tx1"/>
              </a:solidFill>
            </a:endParaRPr>
          </a:p>
          <a:p>
            <a:pPr defTabSz="1298221">
              <a:spcBef>
                <a:spcPts val="300"/>
              </a:spcBef>
              <a:buClr>
                <a:srgbClr val="000000"/>
              </a:buClr>
              <a:buFont typeface="Wingdings"/>
              <a:defRPr sz="1600">
                <a:latin typeface="Futura"/>
                <a:ea typeface="Futura"/>
                <a:cs typeface="Futura"/>
                <a:sym typeface="Futura"/>
              </a:defRPr>
            </a:pPr>
            <a:r>
              <a:rPr dirty="0" err="1">
                <a:solidFill>
                  <a:schemeClr val="tx1"/>
                </a:solidFill>
              </a:rPr>
              <a:t>Laboratório</a:t>
            </a:r>
            <a:r>
              <a:rPr dirty="0">
                <a:solidFill>
                  <a:schemeClr val="tx1"/>
                </a:solidFill>
              </a:rPr>
              <a:t> de </a:t>
            </a:r>
            <a:r>
              <a:rPr dirty="0" err="1">
                <a:solidFill>
                  <a:schemeClr val="tx1"/>
                </a:solidFill>
              </a:rPr>
              <a:t>Epidemiologia</a:t>
            </a:r>
            <a:r>
              <a:rPr dirty="0">
                <a:solidFill>
                  <a:schemeClr val="tx1"/>
                </a:solidFill>
              </a:rPr>
              <a:t> e </a:t>
            </a:r>
            <a:r>
              <a:rPr dirty="0" err="1">
                <a:solidFill>
                  <a:schemeClr val="tx1"/>
                </a:solidFill>
              </a:rPr>
              <a:t>Bioestatística</a:t>
            </a:r>
            <a:endParaRPr dirty="0">
              <a:solidFill>
                <a:schemeClr val="tx1"/>
              </a:solidFill>
            </a:endParaRPr>
          </a:p>
          <a:p>
            <a:pPr defTabSz="1298221">
              <a:spcBef>
                <a:spcPts val="300"/>
              </a:spcBef>
              <a:buClr>
                <a:srgbClr val="000000"/>
              </a:buClr>
              <a:buFont typeface="Wingdings"/>
              <a:defRPr sz="1600">
                <a:latin typeface="Futura"/>
                <a:ea typeface="Futura"/>
                <a:cs typeface="Futura"/>
                <a:sym typeface="Futura"/>
              </a:defRPr>
            </a:pPr>
            <a:r>
              <a:rPr dirty="0" smtClean="0">
                <a:solidFill>
                  <a:schemeClr val="tx1"/>
                </a:solidFill>
              </a:rPr>
              <a:t>VPS-FMVZ-USP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29" name="Rectangle"/>
          <p:cNvSpPr/>
          <p:nvPr/>
        </p:nvSpPr>
        <p:spPr>
          <a:xfrm>
            <a:off x="11963400" y="11288"/>
            <a:ext cx="1036320" cy="199813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ipos de questionário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rgbClr val="000000"/>
              </a:buClr>
              <a:buFont typeface="Cambria"/>
              <a:defRPr sz="5000" b="0"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r>
              <a:t>Tipos de questionários</a:t>
            </a:r>
          </a:p>
        </p:txBody>
      </p:sp>
      <p:sp>
        <p:nvSpPr>
          <p:cNvPr id="60" name="Qualitativos (exploratórios):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marL="275122" marR="0" indent="-275122" defTabSz="572516">
              <a:spcBef>
                <a:spcPts val="3100"/>
              </a:spcBef>
              <a:buClrTx/>
              <a:buChar char="•"/>
              <a:defRPr sz="2744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rPr u="sng">
                <a:latin typeface="Futura Bold"/>
                <a:ea typeface="Futura Bold"/>
                <a:cs typeface="Futura Bold"/>
                <a:sym typeface="Futura Bold"/>
              </a:rPr>
              <a:t>Qualitativos</a:t>
            </a:r>
            <a:r>
              <a:rPr>
                <a:latin typeface="Futura Bold"/>
                <a:ea typeface="Futura Bold"/>
                <a:cs typeface="Futura Bold"/>
                <a:sym typeface="Futura Bold"/>
              </a:rPr>
              <a:t> (exploratórios)</a:t>
            </a:r>
            <a:r>
              <a:t>:</a:t>
            </a:r>
          </a:p>
          <a:p>
            <a:pPr marL="648502" marR="0" lvl="1" indent="-275122" defTabSz="572516">
              <a:spcBef>
                <a:spcPts val="3100"/>
              </a:spcBef>
              <a:buClrTx/>
              <a:buChar char="•"/>
              <a:defRPr sz="2744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t>Consiste de perguntas abertas que permitem que o participante expresse suas visões e pensamentos a respeito de um objeto</a:t>
            </a:r>
          </a:p>
          <a:p>
            <a:pPr marL="648502" marR="0" lvl="1" indent="-275122" defTabSz="572516">
              <a:spcBef>
                <a:spcPts val="3100"/>
              </a:spcBef>
              <a:buClrTx/>
              <a:buChar char="•"/>
              <a:defRPr sz="2744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t>Usado na geração de hipóteses </a:t>
            </a:r>
          </a:p>
          <a:p>
            <a:pPr marL="648502" marR="0" lvl="1" indent="-275122" defTabSz="572516">
              <a:spcBef>
                <a:spcPts val="3100"/>
              </a:spcBef>
              <a:buClrTx/>
              <a:buChar char="•"/>
              <a:defRPr sz="2744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t>Geralmente são gravados (vídeo ou áudio) para análise posterior</a:t>
            </a:r>
          </a:p>
          <a:p>
            <a:pPr marL="648502" marR="0" lvl="1" indent="-275122" defTabSz="572516">
              <a:spcBef>
                <a:spcPts val="3100"/>
              </a:spcBef>
              <a:buClrTx/>
              <a:buChar char="•"/>
              <a:defRPr sz="2744">
                <a:uFillTx/>
                <a:latin typeface="Futura"/>
                <a:ea typeface="Futura"/>
                <a:cs typeface="Futura"/>
                <a:sym typeface="Futura"/>
              </a:defRPr>
            </a:pPr>
            <a:endParaRPr/>
          </a:p>
          <a:p>
            <a:pPr marL="275122" marR="0" indent="-275122" defTabSz="572516">
              <a:spcBef>
                <a:spcPts val="3100"/>
              </a:spcBef>
              <a:buClrTx/>
              <a:buChar char="•"/>
              <a:defRPr sz="2744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rPr u="sng">
                <a:latin typeface="Futura Bold"/>
                <a:ea typeface="Futura Bold"/>
                <a:cs typeface="Futura Bold"/>
                <a:sym typeface="Futura Bold"/>
              </a:rPr>
              <a:t>Quantitativos</a:t>
            </a:r>
            <a:r>
              <a:rPr>
                <a:latin typeface="Futura Bold"/>
                <a:ea typeface="Futura Bold"/>
                <a:cs typeface="Futura Bold"/>
                <a:sym typeface="Futura Bold"/>
              </a:rPr>
              <a:t> (estruturados)</a:t>
            </a:r>
            <a:r>
              <a:t>:</a:t>
            </a:r>
          </a:p>
          <a:p>
            <a:pPr marL="648502" marR="0" lvl="1" indent="-275122" defTabSz="572516">
              <a:spcBef>
                <a:spcPts val="3100"/>
              </a:spcBef>
              <a:buClrTx/>
              <a:buChar char="•"/>
              <a:defRPr sz="2744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t>Desenhados para capturar informação sobre sujeitos e seu ambiente</a:t>
            </a:r>
          </a:p>
          <a:p>
            <a:pPr marL="648502" marR="0" lvl="1" indent="-275122" defTabSz="572516">
              <a:spcBef>
                <a:spcPts val="3100"/>
              </a:spcBef>
              <a:buClrTx/>
              <a:buChar char="•"/>
              <a:defRPr sz="2744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t>Mais utilizados na Medicina Veterinária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Métodos de administraçã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rgbClr val="000000"/>
              </a:buClr>
              <a:buFont typeface="Cambria"/>
              <a:defRPr sz="5000" b="0"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r>
              <a:t>Métodos de administração</a:t>
            </a:r>
          </a:p>
        </p:txBody>
      </p:sp>
      <p:sp>
        <p:nvSpPr>
          <p:cNvPr id="63" name="Entrevista presencial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622032" marR="0" lvl="1" indent="-263892" defTabSz="549148">
              <a:spcBef>
                <a:spcPts val="3000"/>
              </a:spcBef>
              <a:buClrTx/>
              <a:buChar char="•"/>
              <a:defRPr sz="2632" u="sng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t>Entrevista presencial</a:t>
            </a:r>
          </a:p>
          <a:p>
            <a:pPr marL="980172" marR="0" lvl="2" indent="-263892" defTabSz="549148">
              <a:spcBef>
                <a:spcPts val="3000"/>
              </a:spcBef>
              <a:buClrTx/>
              <a:buChar char="•"/>
              <a:defRPr sz="2632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rPr i="1"/>
              <a:t>Vantagens</a:t>
            </a:r>
            <a:r>
              <a:t>: permite a explicação do propósito do estudo, altas taxas de participação e utilização de recursos audio-visuais de apoio</a:t>
            </a:r>
          </a:p>
          <a:p>
            <a:pPr marL="980172" marR="0" lvl="2" indent="-263892" defTabSz="549148">
              <a:spcBef>
                <a:spcPts val="3000"/>
              </a:spcBef>
              <a:buClrTx/>
              <a:buChar char="•"/>
              <a:defRPr sz="2632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rPr i="1"/>
              <a:t>Desvantagens</a:t>
            </a:r>
            <a:r>
              <a:t>: mais demorados, caros, limitados a áreas geográficas definidas, influenciado pelo entrevistador</a:t>
            </a:r>
          </a:p>
          <a:p>
            <a:pPr marL="622032" marR="0" lvl="1" indent="-263892" defTabSz="549148">
              <a:spcBef>
                <a:spcPts val="3000"/>
              </a:spcBef>
              <a:buClrTx/>
              <a:buChar char="•"/>
              <a:defRPr sz="2632">
                <a:uFillTx/>
                <a:latin typeface="Futura"/>
                <a:ea typeface="Futura"/>
                <a:cs typeface="Futura"/>
                <a:sym typeface="Futura"/>
              </a:defRPr>
            </a:pPr>
            <a:endParaRPr/>
          </a:p>
          <a:p>
            <a:pPr marL="622032" marR="0" lvl="1" indent="-263892" defTabSz="549148">
              <a:spcBef>
                <a:spcPts val="3000"/>
              </a:spcBef>
              <a:buClrTx/>
              <a:buChar char="•"/>
              <a:defRPr sz="2632" u="sng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t>Entrevista por telefone</a:t>
            </a:r>
          </a:p>
          <a:p>
            <a:pPr marL="980172" marR="0" lvl="2" indent="-263892" defTabSz="549148">
              <a:spcBef>
                <a:spcPts val="3000"/>
              </a:spcBef>
              <a:buClrTx/>
              <a:buChar char="•"/>
              <a:defRPr sz="2632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rPr i="1"/>
              <a:t>Vantagens</a:t>
            </a:r>
            <a:r>
              <a:t>: similares à entrevista presencial, consomem menos tempo e dinheiro, menos susceptível à influência do entrevistador</a:t>
            </a:r>
          </a:p>
          <a:p>
            <a:pPr marL="980172" marR="0" lvl="2" indent="-263892" defTabSz="549148">
              <a:spcBef>
                <a:spcPts val="3000"/>
              </a:spcBef>
              <a:buClrTx/>
              <a:buChar char="•"/>
              <a:defRPr sz="2632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rPr i="1"/>
              <a:t>Desvantagens</a:t>
            </a:r>
            <a:r>
              <a:t>: tempo ao telefone, sujeitos sem telefone ou número na lista</a:t>
            </a:r>
          </a:p>
        </p:txBody>
      </p:sp>
      <p:pic>
        <p:nvPicPr>
          <p:cNvPr id="64" name="image-1.png" descr="image-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-1" y="7638889"/>
            <a:ext cx="1306676" cy="926959"/>
          </a:xfrm>
          <a:prstGeom prst="rect">
            <a:avLst/>
          </a:prstGeom>
          <a:ln w="12700">
            <a:miter lim="400000"/>
          </a:ln>
        </p:spPr>
      </p:pic>
      <p:pic>
        <p:nvPicPr>
          <p:cNvPr id="65" name="image.png" descr="image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96137" y="3242683"/>
            <a:ext cx="914401" cy="1358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Métodos de administraçã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rgbClr val="000000"/>
              </a:buClr>
              <a:buFont typeface="Cambria"/>
              <a:defRPr sz="5000" b="0"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r>
              <a:t>Métodos de administração</a:t>
            </a:r>
          </a:p>
        </p:txBody>
      </p:sp>
      <p:sp>
        <p:nvSpPr>
          <p:cNvPr id="68" name="Questionário enviado por correio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marL="575711" marR="0" lvl="1" indent="-244241" defTabSz="508254">
              <a:spcBef>
                <a:spcPts val="2700"/>
              </a:spcBef>
              <a:buClrTx/>
              <a:buChar char="•"/>
              <a:defRPr sz="2436" u="sng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rPr dirty="0" err="1"/>
              <a:t>Questionário</a:t>
            </a:r>
            <a:r>
              <a:rPr dirty="0"/>
              <a:t> </a:t>
            </a:r>
            <a:r>
              <a:rPr dirty="0" err="1"/>
              <a:t>enviado</a:t>
            </a:r>
            <a:r>
              <a:rPr dirty="0"/>
              <a:t> </a:t>
            </a:r>
            <a:r>
              <a:rPr dirty="0" err="1"/>
              <a:t>por</a:t>
            </a:r>
            <a:r>
              <a:rPr dirty="0"/>
              <a:t> </a:t>
            </a:r>
            <a:r>
              <a:rPr dirty="0" err="1"/>
              <a:t>correio</a:t>
            </a:r>
            <a:endParaRPr dirty="0"/>
          </a:p>
          <a:p>
            <a:pPr marL="907181" marR="0" lvl="2" indent="-244241" defTabSz="508254">
              <a:spcBef>
                <a:spcPts val="2700"/>
              </a:spcBef>
              <a:buClrTx/>
              <a:buChar char="•"/>
              <a:defRPr sz="2436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rPr i="1" dirty="0" err="1"/>
              <a:t>Vantagens</a:t>
            </a:r>
            <a:r>
              <a:rPr dirty="0"/>
              <a:t>: </a:t>
            </a:r>
            <a:r>
              <a:rPr dirty="0" err="1"/>
              <a:t>baixo</a:t>
            </a:r>
            <a:r>
              <a:rPr dirty="0"/>
              <a:t> </a:t>
            </a:r>
            <a:r>
              <a:rPr dirty="0" err="1"/>
              <a:t>custo</a:t>
            </a:r>
            <a:r>
              <a:rPr dirty="0"/>
              <a:t>, </a:t>
            </a:r>
            <a:r>
              <a:rPr dirty="0" err="1"/>
              <a:t>baixo</a:t>
            </a:r>
            <a:r>
              <a:rPr dirty="0"/>
              <a:t> </a:t>
            </a:r>
            <a:r>
              <a:rPr dirty="0" err="1"/>
              <a:t>efeito</a:t>
            </a:r>
            <a:r>
              <a:rPr dirty="0"/>
              <a:t> do </a:t>
            </a:r>
            <a:r>
              <a:rPr dirty="0" err="1"/>
              <a:t>entrevistador</a:t>
            </a:r>
            <a:endParaRPr dirty="0"/>
          </a:p>
          <a:p>
            <a:pPr marL="907181" marR="0" lvl="2" indent="-244241" defTabSz="508254">
              <a:spcBef>
                <a:spcPts val="2700"/>
              </a:spcBef>
              <a:buClrTx/>
              <a:buChar char="•"/>
              <a:defRPr sz="2436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rPr i="1" dirty="0" err="1"/>
              <a:t>Desvantagens</a:t>
            </a:r>
            <a:r>
              <a:rPr dirty="0"/>
              <a:t>: </a:t>
            </a:r>
            <a:r>
              <a:rPr dirty="0" err="1"/>
              <a:t>baixa</a:t>
            </a:r>
            <a:r>
              <a:rPr dirty="0"/>
              <a:t> </a:t>
            </a:r>
            <a:r>
              <a:rPr dirty="0" err="1"/>
              <a:t>resposta</a:t>
            </a:r>
            <a:r>
              <a:rPr dirty="0"/>
              <a:t> (&lt;70%), </a:t>
            </a:r>
            <a:r>
              <a:rPr dirty="0" err="1"/>
              <a:t>falta</a:t>
            </a:r>
            <a:r>
              <a:rPr dirty="0"/>
              <a:t> de </a:t>
            </a:r>
            <a:r>
              <a:rPr dirty="0" err="1"/>
              <a:t>controle</a:t>
            </a:r>
            <a:r>
              <a:rPr dirty="0"/>
              <a:t> de </a:t>
            </a:r>
            <a:r>
              <a:rPr dirty="0" err="1"/>
              <a:t>quem</a:t>
            </a:r>
            <a:r>
              <a:rPr dirty="0"/>
              <a:t> o </a:t>
            </a:r>
            <a:r>
              <a:rPr dirty="0" err="1"/>
              <a:t>responde</a:t>
            </a:r>
            <a:r>
              <a:rPr dirty="0"/>
              <a:t>, </a:t>
            </a:r>
            <a:r>
              <a:rPr dirty="0" err="1"/>
              <a:t>inapropriado</a:t>
            </a:r>
            <a:r>
              <a:rPr dirty="0"/>
              <a:t> para </a:t>
            </a:r>
            <a:r>
              <a:rPr dirty="0" err="1"/>
              <a:t>analfabetos</a:t>
            </a:r>
            <a:endParaRPr dirty="0"/>
          </a:p>
          <a:p>
            <a:pPr marL="907181" marR="0" lvl="2" indent="-244241" defTabSz="508254">
              <a:spcBef>
                <a:spcPts val="2700"/>
              </a:spcBef>
              <a:buClrTx/>
              <a:buChar char="•"/>
              <a:defRPr sz="2436">
                <a:uFillTx/>
                <a:latin typeface="Futura"/>
                <a:ea typeface="Futura"/>
                <a:cs typeface="Futura"/>
                <a:sym typeface="Futura"/>
              </a:defRPr>
            </a:pPr>
            <a:endParaRPr dirty="0"/>
          </a:p>
          <a:p>
            <a:pPr marL="575711" marR="0" lvl="1" indent="-244241" defTabSz="508254">
              <a:spcBef>
                <a:spcPts val="2700"/>
              </a:spcBef>
              <a:buClrTx/>
              <a:buChar char="•"/>
              <a:defRPr sz="2436" u="sng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rPr dirty="0" err="1"/>
              <a:t>Questionário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Internet</a:t>
            </a:r>
          </a:p>
          <a:p>
            <a:pPr marL="907181" marR="0" lvl="2" indent="-244241" defTabSz="508254">
              <a:spcBef>
                <a:spcPts val="2700"/>
              </a:spcBef>
              <a:buClrTx/>
              <a:buChar char="•"/>
              <a:defRPr sz="2436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rPr i="1" dirty="0" err="1"/>
              <a:t>Vantagens</a:t>
            </a:r>
            <a:r>
              <a:rPr dirty="0"/>
              <a:t>: </a:t>
            </a:r>
            <a:r>
              <a:rPr dirty="0" err="1"/>
              <a:t>baixo</a:t>
            </a:r>
            <a:r>
              <a:rPr dirty="0"/>
              <a:t> </a:t>
            </a:r>
            <a:r>
              <a:rPr dirty="0" err="1"/>
              <a:t>custo</a:t>
            </a:r>
            <a:r>
              <a:rPr dirty="0"/>
              <a:t>, </a:t>
            </a:r>
            <a:r>
              <a:rPr dirty="0" err="1"/>
              <a:t>respostas</a:t>
            </a:r>
            <a:r>
              <a:rPr dirty="0"/>
              <a:t> </a:t>
            </a:r>
            <a:r>
              <a:rPr dirty="0" err="1"/>
              <a:t>vão</a:t>
            </a:r>
            <a:r>
              <a:rPr dirty="0"/>
              <a:t> </a:t>
            </a:r>
            <a:r>
              <a:rPr dirty="0" err="1"/>
              <a:t>direto</a:t>
            </a:r>
            <a:r>
              <a:rPr dirty="0"/>
              <a:t> para um banco de dados</a:t>
            </a:r>
          </a:p>
          <a:p>
            <a:pPr marL="907181" marR="0" lvl="2" indent="-244241" defTabSz="508254">
              <a:spcBef>
                <a:spcPts val="2700"/>
              </a:spcBef>
              <a:buClrTx/>
              <a:buChar char="•"/>
              <a:defRPr sz="2436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rPr i="1" dirty="0" err="1"/>
              <a:t>Desvantagens</a:t>
            </a:r>
            <a:r>
              <a:rPr dirty="0"/>
              <a:t>: </a:t>
            </a:r>
            <a:r>
              <a:rPr dirty="0" err="1"/>
              <a:t>similares</a:t>
            </a:r>
            <a:r>
              <a:rPr dirty="0"/>
              <a:t> </a:t>
            </a:r>
            <a:r>
              <a:rPr dirty="0" err="1"/>
              <a:t>ao</a:t>
            </a:r>
            <a:r>
              <a:rPr dirty="0"/>
              <a:t> </a:t>
            </a:r>
            <a:r>
              <a:rPr dirty="0" err="1"/>
              <a:t>correio</a:t>
            </a:r>
            <a:r>
              <a:rPr dirty="0"/>
              <a:t>, </a:t>
            </a:r>
            <a:r>
              <a:rPr dirty="0" err="1"/>
              <a:t>requer</a:t>
            </a:r>
            <a:r>
              <a:rPr dirty="0"/>
              <a:t> que </a:t>
            </a:r>
            <a:r>
              <a:rPr dirty="0" err="1"/>
              <a:t>sujeitos</a:t>
            </a:r>
            <a:r>
              <a:rPr dirty="0"/>
              <a:t> </a:t>
            </a:r>
            <a:r>
              <a:rPr dirty="0" err="1"/>
              <a:t>tenham</a:t>
            </a:r>
            <a:r>
              <a:rPr dirty="0"/>
              <a:t> </a:t>
            </a:r>
            <a:r>
              <a:rPr dirty="0" err="1"/>
              <a:t>acesso</a:t>
            </a:r>
            <a:r>
              <a:rPr dirty="0"/>
              <a:t> à Internet</a:t>
            </a:r>
          </a:p>
          <a:p>
            <a:pPr marL="907181" marR="0" lvl="2" indent="-244241" defTabSz="508254">
              <a:spcBef>
                <a:spcPts val="2700"/>
              </a:spcBef>
              <a:buClrTx/>
              <a:buChar char="•"/>
              <a:defRPr sz="2436">
                <a:uFillTx/>
                <a:latin typeface="Futura"/>
                <a:ea typeface="Futura"/>
                <a:cs typeface="Futura"/>
                <a:sym typeface="Futura"/>
              </a:defRPr>
            </a:pPr>
            <a:endParaRPr dirty="0"/>
          </a:p>
          <a:p>
            <a:pPr marL="575711" marR="0" lvl="1" indent="-244241" defTabSz="508254">
              <a:spcBef>
                <a:spcPts val="2700"/>
              </a:spcBef>
              <a:buClrTx/>
              <a:buChar char="•"/>
              <a:defRPr sz="2436" u="sng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rPr dirty="0" err="1"/>
              <a:t>Efeitos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resposta</a:t>
            </a:r>
            <a:r>
              <a:rPr dirty="0"/>
              <a:t> e </a:t>
            </a:r>
            <a:r>
              <a:rPr dirty="0" err="1"/>
              <a:t>qualidade</a:t>
            </a:r>
            <a:r>
              <a:rPr dirty="0"/>
              <a:t> da </a:t>
            </a:r>
            <a:r>
              <a:rPr dirty="0" err="1"/>
              <a:t>informação</a:t>
            </a:r>
            <a:r>
              <a:rPr dirty="0"/>
              <a:t>?</a:t>
            </a:r>
          </a:p>
        </p:txBody>
      </p:sp>
      <p:pic>
        <p:nvPicPr>
          <p:cNvPr id="69" name="image.png" descr="image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36037" y="6956362"/>
            <a:ext cx="1094469" cy="1174275"/>
          </a:xfrm>
          <a:prstGeom prst="rect">
            <a:avLst/>
          </a:prstGeom>
          <a:ln w="12700">
            <a:miter lim="400000"/>
          </a:ln>
        </p:spPr>
      </p:pic>
      <p:pic>
        <p:nvPicPr>
          <p:cNvPr id="70" name="image.png" descr="image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201519" y="3347353"/>
            <a:ext cx="963506" cy="10268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Elaboração das questõ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rgbClr val="000000"/>
              </a:buClr>
              <a:buFont typeface="Cambria"/>
              <a:defRPr sz="5000" b="0"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r>
              <a:t>Elaboração das questões</a:t>
            </a:r>
          </a:p>
        </p:txBody>
      </p:sp>
      <p:sp>
        <p:nvSpPr>
          <p:cNvPr id="73" name="Responder às seguintes perguntas, antes: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280736" marR="0" indent="-280736" defTabSz="584200">
              <a:spcBef>
                <a:spcPts val="3200"/>
              </a:spcBef>
              <a:buClrTx/>
              <a:buChar char="•"/>
              <a:defRPr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t>Responder às seguintes perguntas, antes:</a:t>
            </a:r>
          </a:p>
          <a:p>
            <a:pPr marL="661736" marR="0" lvl="1" indent="-280736" defTabSz="584200">
              <a:spcBef>
                <a:spcPts val="3200"/>
              </a:spcBef>
              <a:buClrTx/>
              <a:buChar char="•"/>
              <a:defRPr sz="2800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t>O sujeito entenderá a pergunta?</a:t>
            </a:r>
          </a:p>
          <a:p>
            <a:pPr marL="661736" marR="0" lvl="1" indent="-280736" defTabSz="584200">
              <a:spcBef>
                <a:spcPts val="3200"/>
              </a:spcBef>
              <a:buClrTx/>
              <a:buChar char="•"/>
              <a:defRPr sz="2800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t>O sujeito saberá a resposta ou necessitará de informações adicionais para responder?</a:t>
            </a:r>
          </a:p>
          <a:p>
            <a:pPr marL="661736" marR="0" lvl="1" indent="-280736" defTabSz="584200">
              <a:spcBef>
                <a:spcPts val="3200"/>
              </a:spcBef>
              <a:buClrTx/>
              <a:buChar char="•"/>
              <a:defRPr sz="2800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t>Se a resposta envolver subjetividade, há uma maneira de torná-la menos subjetiva?</a:t>
            </a:r>
          </a:p>
          <a:p>
            <a:pPr marL="661736" marR="0" lvl="1" indent="-280736" defTabSz="584200">
              <a:spcBef>
                <a:spcPts val="3200"/>
              </a:spcBef>
              <a:buClrTx/>
              <a:buChar char="•"/>
              <a:defRPr sz="2800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t>As respostas são claras o suficiente para serem armazenadas?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Elaboração das questõ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rgbClr val="000000"/>
              </a:buClr>
              <a:buFont typeface="Cambria"/>
              <a:defRPr sz="5000" b="0"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r>
              <a:t>Elaboração das questões</a:t>
            </a:r>
          </a:p>
        </p:txBody>
      </p:sp>
      <p:sp>
        <p:nvSpPr>
          <p:cNvPr id="76" name="Ter sempre em mente: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280736" marR="0" indent="-280736" defTabSz="584200">
              <a:spcBef>
                <a:spcPts val="3200"/>
              </a:spcBef>
              <a:buClrTx/>
              <a:buChar char="•"/>
              <a:defRPr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t>Ter sempre em mente:</a:t>
            </a:r>
          </a:p>
          <a:p>
            <a:pPr marL="661736" marR="0" lvl="1" indent="-280736" defTabSz="584200">
              <a:spcBef>
                <a:spcPts val="3200"/>
              </a:spcBef>
              <a:buClrTx/>
              <a:buChar char="•"/>
              <a:defRPr sz="2800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t>Quem é o sujeito</a:t>
            </a:r>
          </a:p>
          <a:p>
            <a:pPr marL="661736" marR="0" lvl="1" indent="-280736" defTabSz="584200">
              <a:spcBef>
                <a:spcPts val="3200"/>
              </a:spcBef>
              <a:buClrTx/>
              <a:buChar char="•"/>
              <a:defRPr sz="2800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t>Disponibilidade ou não do dado</a:t>
            </a:r>
          </a:p>
          <a:p>
            <a:pPr marL="661736" marR="0" lvl="1" indent="-280736" defTabSz="584200">
              <a:spcBef>
                <a:spcPts val="3200"/>
              </a:spcBef>
              <a:buClrTx/>
              <a:buChar char="•"/>
              <a:defRPr sz="2800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t>Tamanho e complexidade do questionário</a:t>
            </a:r>
          </a:p>
          <a:p>
            <a:pPr marL="661736" marR="0" lvl="1" indent="-280736" defTabSz="584200">
              <a:spcBef>
                <a:spcPts val="3200"/>
              </a:spcBef>
              <a:buClrTx/>
              <a:buChar char="•"/>
              <a:defRPr sz="2800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t>Confiabilidade</a:t>
            </a:r>
          </a:p>
          <a:p>
            <a:pPr marL="661736" marR="0" lvl="1" indent="-280736" defTabSz="584200">
              <a:spcBef>
                <a:spcPts val="3200"/>
              </a:spcBef>
              <a:buClrTx/>
              <a:buChar char="•"/>
              <a:defRPr sz="2800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t>Sensibilidade do dado a ser coletado</a:t>
            </a:r>
          </a:p>
          <a:p>
            <a:pPr marL="661736" marR="0" lvl="1" indent="-280736" defTabSz="584200">
              <a:spcBef>
                <a:spcPts val="3200"/>
              </a:spcBef>
              <a:buClrTx/>
              <a:buChar char="•"/>
              <a:defRPr sz="2800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t>Grau de constrangimento causado no sujeito</a:t>
            </a:r>
          </a:p>
          <a:p>
            <a:pPr marL="661736" marR="0" lvl="1" indent="-280736" defTabSz="584200">
              <a:spcBef>
                <a:spcPts val="3200"/>
              </a:spcBef>
              <a:buClrTx/>
              <a:buChar char="•"/>
              <a:defRPr sz="2800" u="sng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t>Como estes dados serão tratados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Elaboração das questõ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rgbClr val="000000"/>
              </a:buClr>
              <a:buFont typeface="Cambria"/>
              <a:defRPr sz="5000" b="0"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r>
              <a:t>Elaboração das questões</a:t>
            </a:r>
          </a:p>
        </p:txBody>
      </p:sp>
      <p:pic>
        <p:nvPicPr>
          <p:cNvPr id="79" name="extincao.jpg" descr="extincao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938744" y="2118446"/>
            <a:ext cx="5127312" cy="683641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Questões aberta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rgbClr val="000000"/>
              </a:buClr>
              <a:buFont typeface="Cambria"/>
              <a:defRPr sz="5000" b="0"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r>
              <a:t>Questões abertas</a:t>
            </a:r>
          </a:p>
        </p:txBody>
      </p:sp>
      <p:sp>
        <p:nvSpPr>
          <p:cNvPr id="82" name="São mais utilizadas em pesquisa qualitativa…"/>
          <p:cNvSpPr txBox="1">
            <a:spLocks noGrp="1"/>
          </p:cNvSpPr>
          <p:nvPr>
            <p:ph type="body" idx="1"/>
          </p:nvPr>
        </p:nvSpPr>
        <p:spPr>
          <a:xfrm>
            <a:off x="647700" y="2273300"/>
            <a:ext cx="11709400" cy="4373768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221782" marR="0" indent="-221782" defTabSz="461518">
              <a:spcBef>
                <a:spcPts val="2500"/>
              </a:spcBef>
              <a:buClrTx/>
              <a:buChar char="•"/>
              <a:defRPr sz="2212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t>São mais utilizadas em pesquisa qualitativa</a:t>
            </a:r>
          </a:p>
          <a:p>
            <a:pPr marL="221782" marR="0" indent="-221782" defTabSz="461518">
              <a:spcBef>
                <a:spcPts val="2500"/>
              </a:spcBef>
              <a:buClrTx/>
              <a:buChar char="•"/>
              <a:defRPr sz="2212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t>Podem gerar dados que eventualmente não podem ser tratados estatisticamente</a:t>
            </a:r>
          </a:p>
          <a:p>
            <a:pPr marL="221782" marR="0" indent="-221782" defTabSz="461518">
              <a:spcBef>
                <a:spcPts val="2500"/>
              </a:spcBef>
              <a:buClrTx/>
              <a:buChar char="•"/>
              <a:defRPr sz="2212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t>Permitem ao sujeito expressar suas opiniões</a:t>
            </a:r>
          </a:p>
          <a:p>
            <a:pPr marL="221782" marR="0" indent="-221782" defTabSz="461518">
              <a:spcBef>
                <a:spcPts val="2500"/>
              </a:spcBef>
              <a:buClrTx/>
              <a:buChar char="•"/>
              <a:defRPr sz="2212">
                <a:uFillTx/>
                <a:latin typeface="Futura"/>
                <a:ea typeface="Futura"/>
                <a:cs typeface="Futura"/>
                <a:sym typeface="Futura"/>
              </a:defRPr>
            </a:pPr>
            <a:endParaRPr/>
          </a:p>
          <a:p>
            <a:pPr marL="221782" marR="0" indent="-221782" defTabSz="461518">
              <a:spcBef>
                <a:spcPts val="2500"/>
              </a:spcBef>
              <a:buClrTx/>
              <a:buChar char="•"/>
              <a:defRPr sz="2212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t>Em pesquisa quantitativa, é usada principalmente para obtenção de dados numéricos (“preencha o espaço em branco”)</a:t>
            </a:r>
          </a:p>
          <a:p>
            <a:pPr marL="522772" marR="0" lvl="1" indent="-221782" defTabSz="461518">
              <a:spcBef>
                <a:spcPts val="2500"/>
              </a:spcBef>
              <a:buClrTx/>
              <a:buChar char="•"/>
              <a:defRPr sz="2212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t>Neste caso é preferível obter o dado na forma contínua, e não uma categoria:</a:t>
            </a:r>
          </a:p>
        </p:txBody>
      </p:sp>
      <p:sp>
        <p:nvSpPr>
          <p:cNvPr id="83" name="Peso do cão: _____ kg"/>
          <p:cNvSpPr txBox="1"/>
          <p:nvPr/>
        </p:nvSpPr>
        <p:spPr>
          <a:xfrm>
            <a:off x="1666240" y="7245208"/>
            <a:ext cx="3369192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buClr>
                <a:srgbClr val="000000"/>
              </a:buClr>
              <a:buFont typeface="Cambria"/>
              <a:defRPr sz="2400"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r>
              <a:rPr>
                <a:solidFill>
                  <a:schemeClr val="tx1"/>
                </a:solidFill>
              </a:rPr>
              <a:t>Peso do cão: _____ kg</a:t>
            </a:r>
          </a:p>
        </p:txBody>
      </p:sp>
      <p:sp>
        <p:nvSpPr>
          <p:cNvPr id="84" name="Peso do cão:  (   ) &lt; 10 kg…"/>
          <p:cNvSpPr txBox="1"/>
          <p:nvPr/>
        </p:nvSpPr>
        <p:spPr>
          <a:xfrm>
            <a:off x="6766559" y="7239000"/>
            <a:ext cx="4521109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buClr>
                <a:srgbClr val="000000"/>
              </a:buClr>
              <a:buFont typeface="Cambria"/>
              <a:defRPr sz="2400">
                <a:latin typeface="Futura Bold"/>
                <a:ea typeface="Futura Bold"/>
                <a:cs typeface="Futura Bold"/>
                <a:sym typeface="Futura Bold"/>
              </a:defRPr>
            </a:pPr>
            <a:r>
              <a:rPr>
                <a:solidFill>
                  <a:schemeClr val="tx1"/>
                </a:solidFill>
              </a:rPr>
              <a:t>Peso do cão: 	(   ) &lt; 10 kg</a:t>
            </a:r>
          </a:p>
          <a:p>
            <a:pPr>
              <a:buClr>
                <a:srgbClr val="000000"/>
              </a:buClr>
              <a:buFont typeface="Cambria"/>
              <a:defRPr sz="2400">
                <a:latin typeface="Futura Bold"/>
                <a:ea typeface="Futura Bold"/>
                <a:cs typeface="Futura Bold"/>
                <a:sym typeface="Futura Bold"/>
              </a:defRPr>
            </a:pPr>
            <a:r>
              <a:rPr>
                <a:solidFill>
                  <a:schemeClr val="tx1"/>
                </a:solidFill>
              </a:rPr>
              <a:t>		(   ) 10-20 kg</a:t>
            </a:r>
          </a:p>
          <a:p>
            <a:pPr>
              <a:buClr>
                <a:srgbClr val="000000"/>
              </a:buClr>
              <a:buFont typeface="Cambria"/>
              <a:defRPr sz="2400">
                <a:latin typeface="Futura Bold"/>
                <a:ea typeface="Futura Bold"/>
                <a:cs typeface="Futura Bold"/>
                <a:sym typeface="Futura Bold"/>
              </a:defRPr>
            </a:pPr>
            <a:r>
              <a:rPr>
                <a:solidFill>
                  <a:schemeClr val="tx1"/>
                </a:solidFill>
              </a:rPr>
              <a:t>		(   ) 20-30 kg</a:t>
            </a:r>
          </a:p>
          <a:p>
            <a:pPr>
              <a:buClr>
                <a:srgbClr val="000000"/>
              </a:buClr>
              <a:buFont typeface="Cambria"/>
              <a:defRPr sz="2400">
                <a:latin typeface="Futura Bold"/>
                <a:ea typeface="Futura Bold"/>
                <a:cs typeface="Futura Bold"/>
                <a:sym typeface="Futura Bold"/>
              </a:defRPr>
            </a:pPr>
            <a:r>
              <a:rPr>
                <a:solidFill>
                  <a:schemeClr val="tx1"/>
                </a:solidFill>
              </a:rPr>
              <a:t>		(   ) &gt; 30 kg</a:t>
            </a:r>
          </a:p>
        </p:txBody>
      </p:sp>
      <p:sp>
        <p:nvSpPr>
          <p:cNvPr id="85" name="X"/>
          <p:cNvSpPr txBox="1"/>
          <p:nvPr/>
        </p:nvSpPr>
        <p:spPr>
          <a:xfrm>
            <a:off x="5673795" y="7276817"/>
            <a:ext cx="375399" cy="447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buClr>
                <a:srgbClr val="FF0000"/>
              </a:buClr>
              <a:buFont typeface="Arial"/>
              <a:defRPr sz="240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</a:defRPr>
            </a:lvl1pPr>
          </a:lstStyle>
          <a:p>
            <a:r>
              <a:t>X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Questões aberta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rgbClr val="000000"/>
              </a:buClr>
              <a:buFont typeface="Cambria"/>
              <a:defRPr sz="5000" b="0"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r>
              <a:t>Questões abertas</a:t>
            </a:r>
          </a:p>
        </p:txBody>
      </p:sp>
      <p:pic>
        <p:nvPicPr>
          <p:cNvPr id="88" name="IMG_20140228_094937_253.jpg" descr="IMG_20140228_094937_253.jpg"/>
          <p:cNvPicPr>
            <a:picLocks noChangeAspect="1"/>
          </p:cNvPicPr>
          <p:nvPr/>
        </p:nvPicPr>
        <p:blipFill>
          <a:blip r:embed="rId2" cstate="print">
            <a:extLst/>
          </a:blip>
          <a:srcRect l="1141" b="20398"/>
          <a:stretch>
            <a:fillRect/>
          </a:stretch>
        </p:blipFill>
        <p:spPr>
          <a:xfrm>
            <a:off x="853479" y="3146383"/>
            <a:ext cx="11297776" cy="512820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Questões fechada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rgbClr val="000000"/>
              </a:buClr>
              <a:buFont typeface="Cambria"/>
              <a:defRPr sz="5000" b="0"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r>
              <a:t>Questões fechadas</a:t>
            </a:r>
          </a:p>
        </p:txBody>
      </p:sp>
      <p:sp>
        <p:nvSpPr>
          <p:cNvPr id="91" name="Geralmente são mais fáceis de responder e codificar resposta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280736" marR="0" indent="-280736" defTabSz="584200">
              <a:spcBef>
                <a:spcPts val="3200"/>
              </a:spcBef>
              <a:buClrTx/>
              <a:buChar char="•"/>
              <a:defRPr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t>Geralmente são mais fáceis de responder e codificar respostas</a:t>
            </a:r>
          </a:p>
          <a:p>
            <a:pPr marL="280736" marR="0" indent="-280736" defTabSz="584200">
              <a:spcBef>
                <a:spcPts val="3200"/>
              </a:spcBef>
              <a:buClrTx/>
              <a:buChar char="•"/>
              <a:defRPr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t>São mais difíceis de elaborar</a:t>
            </a:r>
          </a:p>
          <a:p>
            <a:pPr marL="661736" marR="0" lvl="1" indent="-280736" defTabSz="584200">
              <a:spcBef>
                <a:spcPts val="3200"/>
              </a:spcBef>
              <a:buClrTx/>
              <a:buChar char="•"/>
              <a:defRPr sz="2800">
                <a:uFillTx/>
                <a:latin typeface="Futura"/>
                <a:ea typeface="Futura"/>
                <a:cs typeface="Futura"/>
                <a:sym typeface="Futura"/>
              </a:defRPr>
            </a:pPr>
            <a:endParaRPr/>
          </a:p>
          <a:p>
            <a:pPr marL="280736" marR="0" indent="-280736" defTabSz="584200">
              <a:spcBef>
                <a:spcPts val="3200"/>
              </a:spcBef>
              <a:buClrTx/>
              <a:buChar char="•"/>
              <a:defRPr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t>Permite escolha a partir de opções:</a:t>
            </a:r>
          </a:p>
          <a:p>
            <a:pPr marL="661736" marR="0" lvl="1" indent="-280736" defTabSz="584200">
              <a:spcBef>
                <a:spcPts val="3200"/>
              </a:spcBef>
              <a:buClrTx/>
              <a:buChar char="•"/>
              <a:defRPr sz="2800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t>Múltipla escolha</a:t>
            </a:r>
          </a:p>
          <a:p>
            <a:pPr marL="661736" marR="0" lvl="1" indent="-280736" defTabSz="584200">
              <a:spcBef>
                <a:spcPts val="3200"/>
              </a:spcBef>
              <a:buClrTx/>
              <a:buChar char="•"/>
              <a:defRPr sz="2800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t>Checklist (escolha de todas as opções que se aplicam)</a:t>
            </a:r>
          </a:p>
          <a:p>
            <a:pPr marL="661736" marR="0" lvl="1" indent="-280736" defTabSz="584200">
              <a:spcBef>
                <a:spcPts val="3200"/>
              </a:spcBef>
              <a:buClrTx/>
              <a:buChar char="•"/>
              <a:defRPr sz="2800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t>Atribuição de nota</a:t>
            </a:r>
          </a:p>
          <a:p>
            <a:pPr marL="661736" marR="0" lvl="1" indent="-280736" defTabSz="584200">
              <a:spcBef>
                <a:spcPts val="3200"/>
              </a:spcBef>
              <a:buClrTx/>
              <a:buChar char="•"/>
              <a:defRPr sz="2800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t>Ranking (ordem de prioridade)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Questões fechada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rgbClr val="000000"/>
              </a:buClr>
              <a:buFont typeface="Cambria"/>
              <a:defRPr sz="5000" b="0"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r>
              <a:t>Questões fechadas</a:t>
            </a:r>
          </a:p>
        </p:txBody>
      </p:sp>
      <p:sp>
        <p:nvSpPr>
          <p:cNvPr id="94" name="Múltipla escolha:…"/>
          <p:cNvSpPr txBox="1">
            <a:spLocks noGrp="1"/>
          </p:cNvSpPr>
          <p:nvPr>
            <p:ph type="body" idx="1"/>
          </p:nvPr>
        </p:nvSpPr>
        <p:spPr>
          <a:xfrm>
            <a:off x="647700" y="2273299"/>
            <a:ext cx="11709400" cy="4777313"/>
          </a:xfrm>
          <a:prstGeom prst="rect">
            <a:avLst/>
          </a:prstGeom>
        </p:spPr>
        <p:txBody>
          <a:bodyPr/>
          <a:lstStyle/>
          <a:p>
            <a:pPr marL="204937" marR="0" indent="-204937" defTabSz="426466">
              <a:spcBef>
                <a:spcPts val="2300"/>
              </a:spcBef>
              <a:buClrTx/>
              <a:buChar char="•"/>
              <a:defRPr sz="2044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rPr u="sng">
                <a:latin typeface="Futura Bold"/>
                <a:ea typeface="Futura Bold"/>
                <a:cs typeface="Futura Bold"/>
                <a:sym typeface="Futura Bold"/>
              </a:rPr>
              <a:t>Múltipla escolha</a:t>
            </a:r>
            <a:r>
              <a:t>:</a:t>
            </a:r>
          </a:p>
          <a:p>
            <a:pPr marL="483067" marR="0" lvl="1" indent="-204937" defTabSz="426466">
              <a:spcBef>
                <a:spcPts val="2300"/>
              </a:spcBef>
              <a:buClrTx/>
              <a:buChar char="•"/>
              <a:defRPr sz="2044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t>A partir de uma lista, pode-se escolher uma alternativa</a:t>
            </a:r>
          </a:p>
          <a:p>
            <a:pPr marL="483067" marR="0" lvl="1" indent="-204937" defTabSz="426466">
              <a:spcBef>
                <a:spcPts val="2300"/>
              </a:spcBef>
              <a:buClrTx/>
              <a:buChar char="•"/>
              <a:defRPr sz="2044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t>Categorias devem ser mutuamente </a:t>
            </a:r>
            <a:r>
              <a:rPr u="sng">
                <a:latin typeface="Futura Bold"/>
                <a:ea typeface="Futura Bold"/>
                <a:cs typeface="Futura Bold"/>
                <a:sym typeface="Futura Bold"/>
              </a:rPr>
              <a:t>exclusivas</a:t>
            </a:r>
            <a:r>
              <a:t> (sem sobreposições) E conjuntamente </a:t>
            </a:r>
            <a:r>
              <a:rPr u="sng">
                <a:latin typeface="Futura Bold"/>
                <a:ea typeface="Futura Bold"/>
                <a:cs typeface="Futura Bold"/>
                <a:sym typeface="Futura Bold"/>
              </a:rPr>
              <a:t>exaustivas</a:t>
            </a:r>
            <a:r>
              <a:t> (cobrir todas as possibilidades)</a:t>
            </a:r>
          </a:p>
          <a:p>
            <a:pPr marL="483067" marR="0" lvl="1" indent="-204937" defTabSz="426466">
              <a:spcBef>
                <a:spcPts val="2300"/>
              </a:spcBef>
              <a:buClrTx/>
              <a:buChar char="•"/>
              <a:defRPr sz="2044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t>A inclusão de uma categoria “outro (por favor, especificar)” garante que as categorias sejam conjuntamente exaustivas (se for bem desenhado, poucos sujeitos responderão “outro”)</a:t>
            </a:r>
          </a:p>
          <a:p>
            <a:pPr marL="483067" marR="0" lvl="1" indent="-204937" defTabSz="426466">
              <a:spcBef>
                <a:spcPts val="2300"/>
              </a:spcBef>
              <a:buClrTx/>
              <a:buChar char="•"/>
              <a:defRPr sz="2044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t>Há o risco de simplificar demais o assunto ou levantar assuntos sem respaldo científico</a:t>
            </a:r>
          </a:p>
          <a:p>
            <a:pPr marL="483067" marR="0" lvl="1" indent="-204937" defTabSz="426466">
              <a:spcBef>
                <a:spcPts val="2300"/>
              </a:spcBef>
              <a:buClrTx/>
              <a:buChar char="•"/>
              <a:defRPr sz="2044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t>Podem exigir respostas diferentes da realidade do sujeito  </a:t>
            </a:r>
          </a:p>
        </p:txBody>
      </p:sp>
      <p:sp>
        <p:nvSpPr>
          <p:cNvPr id="95" name="Aquisição do animal: (   ) Adotou…"/>
          <p:cNvSpPr txBox="1"/>
          <p:nvPr/>
        </p:nvSpPr>
        <p:spPr>
          <a:xfrm>
            <a:off x="1704310" y="7443176"/>
            <a:ext cx="5898089" cy="1949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buClr>
                <a:srgbClr val="000000"/>
              </a:buClr>
              <a:buFont typeface="Cambria"/>
              <a:defRPr sz="2400">
                <a:latin typeface="Futura Bold"/>
                <a:ea typeface="Futura Bold"/>
                <a:cs typeface="Futura Bold"/>
                <a:sym typeface="Futura Bold"/>
              </a:defRPr>
            </a:pPr>
            <a:r>
              <a:rPr dirty="0" err="1">
                <a:solidFill>
                  <a:schemeClr val="tx1"/>
                </a:solidFill>
              </a:rPr>
              <a:t>Aquisição</a:t>
            </a:r>
            <a:r>
              <a:rPr dirty="0">
                <a:solidFill>
                  <a:schemeClr val="tx1"/>
                </a:solidFill>
              </a:rPr>
              <a:t> do animal:	(   ) </a:t>
            </a:r>
            <a:r>
              <a:rPr dirty="0" err="1">
                <a:solidFill>
                  <a:schemeClr val="tx1"/>
                </a:solidFill>
              </a:rPr>
              <a:t>Adotou</a:t>
            </a:r>
            <a:endParaRPr dirty="0">
              <a:solidFill>
                <a:schemeClr val="tx1"/>
              </a:solidFill>
            </a:endParaRPr>
          </a:p>
          <a:p>
            <a:pPr>
              <a:buClr>
                <a:srgbClr val="000000"/>
              </a:buClr>
              <a:buFont typeface="Cambria"/>
              <a:defRPr sz="2400">
                <a:latin typeface="Futura Bold"/>
                <a:ea typeface="Futura Bold"/>
                <a:cs typeface="Futura Bold"/>
                <a:sym typeface="Futura Bold"/>
              </a:defRPr>
            </a:pPr>
            <a:r>
              <a:rPr dirty="0">
                <a:solidFill>
                  <a:schemeClr val="tx1"/>
                </a:solidFill>
              </a:rPr>
              <a:t>			(   ) </a:t>
            </a:r>
            <a:r>
              <a:rPr dirty="0" err="1">
                <a:solidFill>
                  <a:schemeClr val="tx1"/>
                </a:solidFill>
              </a:rPr>
              <a:t>Comprou</a:t>
            </a:r>
            <a:endParaRPr dirty="0">
              <a:solidFill>
                <a:schemeClr val="tx1"/>
              </a:solidFill>
            </a:endParaRPr>
          </a:p>
          <a:p>
            <a:pPr>
              <a:buClr>
                <a:srgbClr val="000000"/>
              </a:buClr>
              <a:buFont typeface="Cambria"/>
              <a:defRPr sz="2400">
                <a:latin typeface="Futura Bold"/>
                <a:ea typeface="Futura Bold"/>
                <a:cs typeface="Futura Bold"/>
                <a:sym typeface="Futura Bold"/>
              </a:defRPr>
            </a:pPr>
            <a:r>
              <a:rPr dirty="0">
                <a:solidFill>
                  <a:schemeClr val="tx1"/>
                </a:solidFill>
              </a:rPr>
              <a:t>			(   ) </a:t>
            </a:r>
            <a:r>
              <a:rPr dirty="0" err="1">
                <a:solidFill>
                  <a:schemeClr val="tx1"/>
                </a:solidFill>
              </a:rPr>
              <a:t>Cria</a:t>
            </a:r>
            <a:endParaRPr dirty="0">
              <a:solidFill>
                <a:schemeClr val="tx1"/>
              </a:solidFill>
            </a:endParaRPr>
          </a:p>
          <a:p>
            <a:pPr>
              <a:buClr>
                <a:srgbClr val="000000"/>
              </a:buClr>
              <a:buFont typeface="Cambria"/>
              <a:defRPr sz="2400">
                <a:latin typeface="Futura Bold"/>
                <a:ea typeface="Futura Bold"/>
                <a:cs typeface="Futura Bold"/>
                <a:sym typeface="Futura Bold"/>
              </a:defRPr>
            </a:pPr>
            <a:r>
              <a:rPr dirty="0">
                <a:solidFill>
                  <a:schemeClr val="tx1"/>
                </a:solidFill>
              </a:rPr>
              <a:t>			(   ) </a:t>
            </a:r>
            <a:r>
              <a:rPr dirty="0" err="1">
                <a:solidFill>
                  <a:schemeClr val="tx1"/>
                </a:solidFill>
              </a:rPr>
              <a:t>Ganhou</a:t>
            </a:r>
            <a:endParaRPr dirty="0">
              <a:solidFill>
                <a:schemeClr val="tx1"/>
              </a:solidFill>
            </a:endParaRPr>
          </a:p>
          <a:p>
            <a:pPr>
              <a:buClr>
                <a:srgbClr val="000000"/>
              </a:buClr>
              <a:buFont typeface="Cambria"/>
              <a:defRPr sz="2400">
                <a:latin typeface="Futura Bold"/>
                <a:ea typeface="Futura Bold"/>
                <a:cs typeface="Futura Bold"/>
                <a:sym typeface="Futura Bold"/>
              </a:defRPr>
            </a:pPr>
            <a:r>
              <a:rPr dirty="0">
                <a:solidFill>
                  <a:schemeClr val="tx1"/>
                </a:solidFill>
              </a:rPr>
              <a:t>			(   ) </a:t>
            </a:r>
            <a:r>
              <a:rPr dirty="0" err="1">
                <a:solidFill>
                  <a:schemeClr val="tx1"/>
                </a:solidFill>
              </a:rPr>
              <a:t>Pegou</a:t>
            </a:r>
            <a:endParaRPr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bjetivo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298221">
              <a:buClr>
                <a:srgbClr val="000000"/>
              </a:buClr>
              <a:buFont typeface="Cambria"/>
              <a:defRPr sz="5000" b="0"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r>
              <a:t>Objetivos</a:t>
            </a:r>
          </a:p>
        </p:txBody>
      </p:sp>
      <p:sp>
        <p:nvSpPr>
          <p:cNvPr id="33" name="Ao final da aula, vocês serão capazes de: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280736" marR="0" indent="-280736" defTabSz="584200">
              <a:spcBef>
                <a:spcPts val="3200"/>
              </a:spcBef>
              <a:buClrTx/>
              <a:buChar char="•"/>
              <a:defRPr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rPr dirty="0" err="1"/>
              <a:t>Ao</a:t>
            </a:r>
            <a:r>
              <a:rPr dirty="0"/>
              <a:t> final da aula, </a:t>
            </a:r>
            <a:r>
              <a:rPr dirty="0" err="1"/>
              <a:t>vocês</a:t>
            </a:r>
            <a:r>
              <a:rPr dirty="0"/>
              <a:t> </a:t>
            </a:r>
            <a:r>
              <a:rPr dirty="0" err="1"/>
              <a:t>serão</a:t>
            </a:r>
            <a:r>
              <a:rPr dirty="0"/>
              <a:t> </a:t>
            </a:r>
            <a:r>
              <a:rPr dirty="0" err="1"/>
              <a:t>capazes</a:t>
            </a:r>
            <a:r>
              <a:rPr dirty="0"/>
              <a:t> de:</a:t>
            </a:r>
          </a:p>
          <a:p>
            <a:pPr marL="661736" marR="0" lvl="1" indent="-280736" defTabSz="584200">
              <a:spcBef>
                <a:spcPts val="3200"/>
              </a:spcBef>
              <a:buClrTx/>
              <a:buChar char="•"/>
              <a:defRPr sz="2800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rPr dirty="0" err="1"/>
              <a:t>Planejar</a:t>
            </a:r>
            <a:r>
              <a:rPr dirty="0"/>
              <a:t> um </a:t>
            </a:r>
            <a:r>
              <a:rPr dirty="0" err="1"/>
              <a:t>questionário</a:t>
            </a:r>
            <a:r>
              <a:rPr dirty="0"/>
              <a:t> com </a:t>
            </a:r>
            <a:r>
              <a:rPr dirty="0" err="1"/>
              <a:t>conteúdo</a:t>
            </a:r>
            <a:r>
              <a:rPr dirty="0"/>
              <a:t> </a:t>
            </a:r>
            <a:r>
              <a:rPr dirty="0" err="1"/>
              <a:t>apropriado</a:t>
            </a:r>
            <a:endParaRPr dirty="0"/>
          </a:p>
          <a:p>
            <a:pPr marL="661736" marR="0" lvl="1" indent="-280736" defTabSz="584200">
              <a:spcBef>
                <a:spcPts val="3200"/>
              </a:spcBef>
              <a:buClrTx/>
              <a:buChar char="•"/>
              <a:defRPr sz="2800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rPr dirty="0" err="1"/>
              <a:t>Propor</a:t>
            </a:r>
            <a:r>
              <a:rPr dirty="0"/>
              <a:t> </a:t>
            </a:r>
            <a:r>
              <a:rPr dirty="0" err="1"/>
              <a:t>questões</a:t>
            </a:r>
            <a:r>
              <a:rPr dirty="0"/>
              <a:t> </a:t>
            </a:r>
            <a:r>
              <a:rPr dirty="0" err="1"/>
              <a:t>objetivas</a:t>
            </a:r>
            <a:r>
              <a:rPr dirty="0"/>
              <a:t> para </a:t>
            </a:r>
            <a:r>
              <a:rPr dirty="0" err="1"/>
              <a:t>estes</a:t>
            </a:r>
            <a:r>
              <a:rPr dirty="0"/>
              <a:t> </a:t>
            </a:r>
            <a:r>
              <a:rPr dirty="0" err="1"/>
              <a:t>questionários</a:t>
            </a:r>
            <a:endParaRPr dirty="0"/>
          </a:p>
          <a:p>
            <a:pPr marL="661736" marR="0" lvl="1" indent="-280736" defTabSz="584200">
              <a:spcBef>
                <a:spcPts val="3200"/>
              </a:spcBef>
              <a:buClrTx/>
              <a:buChar char="•"/>
              <a:defRPr sz="2800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rPr dirty="0" err="1"/>
              <a:t>Formatar</a:t>
            </a:r>
            <a:r>
              <a:rPr dirty="0"/>
              <a:t> o </a:t>
            </a:r>
            <a:r>
              <a:rPr dirty="0" err="1"/>
              <a:t>questionário</a:t>
            </a:r>
            <a:endParaRPr dirty="0"/>
          </a:p>
          <a:p>
            <a:pPr marL="661736" marR="0" lvl="1" indent="-280736" defTabSz="584200">
              <a:spcBef>
                <a:spcPts val="3200"/>
              </a:spcBef>
              <a:buClrTx/>
              <a:buChar char="•"/>
              <a:defRPr sz="2800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Pre-</a:t>
            </a:r>
            <a:r>
              <a:rPr dirty="0" err="1"/>
              <a:t>testar</a:t>
            </a:r>
            <a:r>
              <a:rPr dirty="0"/>
              <a:t> o </a:t>
            </a:r>
            <a:r>
              <a:rPr dirty="0" err="1"/>
              <a:t>questionário</a:t>
            </a:r>
            <a:r>
              <a:rPr dirty="0"/>
              <a:t> para </a:t>
            </a:r>
            <a:r>
              <a:rPr dirty="0" err="1"/>
              <a:t>identificar</a:t>
            </a:r>
            <a:r>
              <a:rPr dirty="0"/>
              <a:t> </a:t>
            </a:r>
            <a:r>
              <a:rPr dirty="0" err="1"/>
              <a:t>problemas</a:t>
            </a:r>
            <a:endParaRPr dirty="0"/>
          </a:p>
          <a:p>
            <a:pPr marL="661736" marR="0" lvl="1" indent="-280736" defTabSz="584200">
              <a:spcBef>
                <a:spcPts val="3200"/>
              </a:spcBef>
              <a:buClrTx/>
              <a:buChar char="•"/>
              <a:defRPr sz="2800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rPr dirty="0" err="1"/>
              <a:t>Administrar</a:t>
            </a:r>
            <a:r>
              <a:rPr dirty="0"/>
              <a:t> o </a:t>
            </a:r>
            <a:r>
              <a:rPr dirty="0" err="1"/>
              <a:t>questionário</a:t>
            </a:r>
            <a:r>
              <a:rPr dirty="0"/>
              <a:t> de </a:t>
            </a:r>
            <a:r>
              <a:rPr dirty="0" err="1"/>
              <a:t>maneira</a:t>
            </a:r>
            <a:r>
              <a:rPr dirty="0"/>
              <a:t> a </a:t>
            </a:r>
            <a:r>
              <a:rPr dirty="0" err="1"/>
              <a:t>maximizar</a:t>
            </a:r>
            <a:r>
              <a:rPr dirty="0"/>
              <a:t> a taxa de </a:t>
            </a:r>
            <a:r>
              <a:rPr dirty="0" err="1" smtClean="0"/>
              <a:t>resposta</a:t>
            </a:r>
            <a:endParaRPr dirty="0"/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uestões fechada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rgbClr val="000000"/>
              </a:buClr>
              <a:buFont typeface="Cambria"/>
              <a:defRPr sz="5000" b="0"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r>
              <a:t>Questões fechadas</a:t>
            </a:r>
          </a:p>
        </p:txBody>
      </p:sp>
      <p:sp>
        <p:nvSpPr>
          <p:cNvPr id="101" name="Checklist:…"/>
          <p:cNvSpPr txBox="1">
            <a:spLocks noGrp="1"/>
          </p:cNvSpPr>
          <p:nvPr>
            <p:ph type="body" idx="1"/>
          </p:nvPr>
        </p:nvSpPr>
        <p:spPr>
          <a:xfrm>
            <a:off x="647700" y="2273300"/>
            <a:ext cx="11709400" cy="3366024"/>
          </a:xfrm>
          <a:prstGeom prst="rect">
            <a:avLst/>
          </a:prstGeom>
        </p:spPr>
        <p:txBody>
          <a:bodyPr/>
          <a:lstStyle/>
          <a:p>
            <a:pPr marL="224589" marR="0" indent="-224589" defTabSz="467359">
              <a:spcBef>
                <a:spcPts val="2500"/>
              </a:spcBef>
              <a:buClrTx/>
              <a:buChar char="•"/>
              <a:defRPr sz="2240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rPr u="sng">
                <a:latin typeface="Futura Bold"/>
                <a:ea typeface="Futura Bold"/>
                <a:cs typeface="Futura Bold"/>
                <a:sym typeface="Futura Bold"/>
              </a:rPr>
              <a:t>Checklist</a:t>
            </a:r>
            <a:r>
              <a:t>:</a:t>
            </a:r>
          </a:p>
          <a:p>
            <a:pPr marL="529389" marR="0" lvl="1" indent="-224589" defTabSz="467359">
              <a:spcBef>
                <a:spcPts val="2500"/>
              </a:spcBef>
              <a:buClrTx/>
              <a:buChar char="•"/>
              <a:defRPr sz="2240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t>Similar à múltipla escolha, exceto que o sujeito pode marcar quantas respostas quiser</a:t>
            </a:r>
          </a:p>
          <a:p>
            <a:pPr marL="529389" marR="0" lvl="1" indent="-224589" defTabSz="467359">
              <a:spcBef>
                <a:spcPts val="2500"/>
              </a:spcBef>
              <a:buClrTx/>
              <a:buChar char="•"/>
              <a:defRPr sz="2240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t>Respostas devem ser mutuamente exclusivas ou conjuntamente exaustivas</a:t>
            </a:r>
          </a:p>
          <a:p>
            <a:pPr marL="529389" marR="0" lvl="1" indent="-224589" defTabSz="467359">
              <a:spcBef>
                <a:spcPts val="2500"/>
              </a:spcBef>
              <a:buClrTx/>
              <a:buChar char="•"/>
              <a:defRPr sz="2240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t>Equivalente a uma série de perguntas “sim/não” para cada categoria (categorias separadas no banco de dados)</a:t>
            </a:r>
          </a:p>
        </p:txBody>
      </p:sp>
      <p:sp>
        <p:nvSpPr>
          <p:cNvPr id="102" name="Faz algum manejo ambiental?…"/>
          <p:cNvSpPr txBox="1"/>
          <p:nvPr/>
        </p:nvSpPr>
        <p:spPr>
          <a:xfrm>
            <a:off x="1576561" y="5865201"/>
            <a:ext cx="9586599" cy="3426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buClr>
                <a:srgbClr val="808080"/>
              </a:buClr>
              <a:buFont typeface="Cambria"/>
              <a:defRPr>
                <a:latin typeface="Futura"/>
                <a:ea typeface="Futura"/>
                <a:cs typeface="Futura"/>
                <a:sym typeface="Futura"/>
              </a:defRPr>
            </a:pPr>
            <a:r>
              <a:rPr sz="2400" dirty="0" err="1">
                <a:solidFill>
                  <a:schemeClr val="tx1"/>
                </a:solidFill>
                <a:uFill>
                  <a:solidFill>
                    <a:srgbClr val="808080"/>
                  </a:solidFill>
                </a:uFill>
                <a:latin typeface="Futura Bold"/>
                <a:ea typeface="Futura Bold"/>
                <a:cs typeface="Futura Bold"/>
                <a:sym typeface="Futura Bold"/>
              </a:rPr>
              <a:t>Faz</a:t>
            </a:r>
            <a:r>
              <a:rPr sz="2400" dirty="0">
                <a:solidFill>
                  <a:schemeClr val="tx1"/>
                </a:solidFill>
                <a:uFill>
                  <a:solidFill>
                    <a:srgbClr val="808080"/>
                  </a:solidFill>
                </a:uFill>
                <a:latin typeface="Futura Bold"/>
                <a:ea typeface="Futura Bold"/>
                <a:cs typeface="Futura Bold"/>
                <a:sym typeface="Futura Bold"/>
              </a:rPr>
              <a:t> </a:t>
            </a:r>
            <a:r>
              <a:rPr sz="2400" dirty="0" err="1">
                <a:solidFill>
                  <a:schemeClr val="tx1"/>
                </a:solidFill>
                <a:uFill>
                  <a:solidFill>
                    <a:srgbClr val="808080"/>
                  </a:solidFill>
                </a:uFill>
                <a:latin typeface="Futura Bold"/>
                <a:ea typeface="Futura Bold"/>
                <a:cs typeface="Futura Bold"/>
                <a:sym typeface="Futura Bold"/>
              </a:rPr>
              <a:t>algum</a:t>
            </a:r>
            <a:r>
              <a:rPr sz="2400" dirty="0">
                <a:solidFill>
                  <a:schemeClr val="tx1"/>
                </a:solidFill>
                <a:uFill>
                  <a:solidFill>
                    <a:srgbClr val="808080"/>
                  </a:solidFill>
                </a:uFill>
                <a:latin typeface="Futura Bold"/>
                <a:ea typeface="Futura Bold"/>
                <a:cs typeface="Futura Bold"/>
                <a:sym typeface="Futura Bold"/>
              </a:rPr>
              <a:t> </a:t>
            </a:r>
            <a:r>
              <a:rPr sz="2400" dirty="0" err="1">
                <a:solidFill>
                  <a:schemeClr val="tx1"/>
                </a:solidFill>
                <a:uFill>
                  <a:solidFill>
                    <a:srgbClr val="808080"/>
                  </a:solidFill>
                </a:uFill>
                <a:latin typeface="Futura Bold"/>
                <a:ea typeface="Futura Bold"/>
                <a:cs typeface="Futura Bold"/>
                <a:sym typeface="Futura Bold"/>
              </a:rPr>
              <a:t>manejo</a:t>
            </a:r>
            <a:r>
              <a:rPr sz="2400" dirty="0">
                <a:solidFill>
                  <a:schemeClr val="tx1"/>
                </a:solidFill>
                <a:uFill>
                  <a:solidFill>
                    <a:srgbClr val="808080"/>
                  </a:solidFill>
                </a:uFill>
                <a:latin typeface="Futura Bold"/>
                <a:ea typeface="Futura Bold"/>
                <a:cs typeface="Futura Bold"/>
                <a:sym typeface="Futura Bold"/>
              </a:rPr>
              <a:t> </a:t>
            </a:r>
            <a:r>
              <a:rPr sz="2400" dirty="0" err="1">
                <a:solidFill>
                  <a:schemeClr val="tx1"/>
                </a:solidFill>
                <a:uFill>
                  <a:solidFill>
                    <a:srgbClr val="808080"/>
                  </a:solidFill>
                </a:uFill>
                <a:latin typeface="Futura Bold"/>
                <a:ea typeface="Futura Bold"/>
                <a:cs typeface="Futura Bold"/>
                <a:sym typeface="Futura Bold"/>
              </a:rPr>
              <a:t>ambiental</a:t>
            </a:r>
            <a:r>
              <a:rPr sz="2400" dirty="0">
                <a:solidFill>
                  <a:schemeClr val="tx1"/>
                </a:solidFill>
                <a:uFill>
                  <a:solidFill>
                    <a:srgbClr val="808080"/>
                  </a:solidFill>
                </a:uFill>
                <a:latin typeface="Futura Bold"/>
                <a:ea typeface="Futura Bold"/>
                <a:cs typeface="Futura Bold"/>
                <a:sym typeface="Futura Bold"/>
              </a:rPr>
              <a:t>?</a:t>
            </a:r>
          </a:p>
          <a:p>
            <a:pPr>
              <a:buClr>
                <a:srgbClr val="808080"/>
              </a:buClr>
              <a:buFont typeface="Cambria"/>
              <a:defRPr>
                <a:latin typeface="Futura"/>
                <a:ea typeface="Futura"/>
                <a:cs typeface="Futura"/>
                <a:sym typeface="Futura"/>
              </a:defRPr>
            </a:pPr>
            <a:r>
              <a:rPr sz="2400" dirty="0">
                <a:solidFill>
                  <a:schemeClr val="tx1"/>
                </a:solidFill>
                <a:uFill>
                  <a:solidFill>
                    <a:srgbClr val="808080"/>
                  </a:solidFill>
                </a:uFill>
                <a:latin typeface="Futura Bold"/>
                <a:ea typeface="Futura Bold"/>
                <a:cs typeface="Futura Bold"/>
                <a:sym typeface="Futura Bold"/>
              </a:rPr>
              <a:t>(   ) </a:t>
            </a:r>
            <a:r>
              <a:rPr sz="2400" dirty="0" err="1">
                <a:solidFill>
                  <a:schemeClr val="tx1"/>
                </a:solidFill>
                <a:uFill>
                  <a:solidFill>
                    <a:srgbClr val="808080"/>
                  </a:solidFill>
                </a:uFill>
                <a:latin typeface="Futura Bold"/>
                <a:ea typeface="Futura Bold"/>
                <a:cs typeface="Futura Bold"/>
                <a:sym typeface="Futura Bold"/>
              </a:rPr>
              <a:t>Não</a:t>
            </a:r>
            <a:r>
              <a:rPr sz="2400" dirty="0">
                <a:solidFill>
                  <a:schemeClr val="tx1"/>
                </a:solidFill>
                <a:uFill>
                  <a:solidFill>
                    <a:srgbClr val="808080"/>
                  </a:solidFill>
                </a:uFill>
                <a:latin typeface="Futura Bold"/>
                <a:ea typeface="Futura Bold"/>
                <a:cs typeface="Futura Bold"/>
                <a:sym typeface="Futura Bold"/>
              </a:rPr>
              <a:t>; (   ) </a:t>
            </a:r>
            <a:r>
              <a:rPr sz="2400" dirty="0" err="1">
                <a:solidFill>
                  <a:schemeClr val="tx1"/>
                </a:solidFill>
                <a:uFill>
                  <a:solidFill>
                    <a:srgbClr val="808080"/>
                  </a:solidFill>
                </a:uFill>
                <a:latin typeface="Futura Bold"/>
                <a:ea typeface="Futura Bold"/>
                <a:cs typeface="Futura Bold"/>
                <a:sym typeface="Futura Bold"/>
              </a:rPr>
              <a:t>Sim</a:t>
            </a:r>
            <a:r>
              <a:rPr sz="2400" dirty="0">
                <a:solidFill>
                  <a:schemeClr val="tx1"/>
                </a:solidFill>
                <a:uFill>
                  <a:solidFill>
                    <a:srgbClr val="808080"/>
                  </a:solidFill>
                </a:uFill>
                <a:latin typeface="Futura Bold"/>
                <a:ea typeface="Futura Bold"/>
                <a:cs typeface="Futura Bold"/>
                <a:sym typeface="Futura Bold"/>
              </a:rPr>
              <a:t>:</a:t>
            </a:r>
            <a:r>
              <a:rPr sz="2400" dirty="0">
                <a:solidFill>
                  <a:schemeClr val="tx1"/>
                </a:solidFill>
                <a:latin typeface="Futura Bold"/>
                <a:ea typeface="Futura Bold"/>
                <a:cs typeface="Futura Bold"/>
                <a:sym typeface="Futura Bold"/>
              </a:rPr>
              <a:t>		(   ) </a:t>
            </a:r>
            <a:r>
              <a:rPr sz="2400" dirty="0" err="1">
                <a:solidFill>
                  <a:schemeClr val="tx1"/>
                </a:solidFill>
                <a:latin typeface="Futura Bold"/>
                <a:ea typeface="Futura Bold"/>
                <a:cs typeface="Futura Bold"/>
                <a:sym typeface="Futura Bold"/>
              </a:rPr>
              <a:t>Poda</a:t>
            </a:r>
            <a:r>
              <a:rPr sz="2400" dirty="0">
                <a:solidFill>
                  <a:schemeClr val="tx1"/>
                </a:solidFill>
                <a:latin typeface="Futura Bold"/>
                <a:ea typeface="Futura Bold"/>
                <a:cs typeface="Futura Bold"/>
                <a:sym typeface="Futura Bold"/>
              </a:rPr>
              <a:t> de </a:t>
            </a:r>
            <a:r>
              <a:rPr sz="2400" dirty="0" err="1">
                <a:solidFill>
                  <a:schemeClr val="tx1"/>
                </a:solidFill>
                <a:latin typeface="Futura Bold"/>
                <a:ea typeface="Futura Bold"/>
                <a:cs typeface="Futura Bold"/>
                <a:sym typeface="Futura Bold"/>
              </a:rPr>
              <a:t>árvores</a:t>
            </a:r>
            <a:endParaRPr sz="2400" dirty="0">
              <a:solidFill>
                <a:schemeClr val="tx1"/>
              </a:solidFill>
              <a:latin typeface="Futura Bold"/>
              <a:ea typeface="Futura Bold"/>
              <a:cs typeface="Futura Bold"/>
              <a:sym typeface="Futura Bold"/>
            </a:endParaRPr>
          </a:p>
          <a:p>
            <a:pPr>
              <a:buClr>
                <a:srgbClr val="000000"/>
              </a:buClr>
              <a:buFont typeface="Cambria"/>
              <a:defRPr sz="2400">
                <a:latin typeface="Futura Bold"/>
                <a:ea typeface="Futura Bold"/>
                <a:cs typeface="Futura Bold"/>
                <a:sym typeface="Futura Bold"/>
              </a:defRPr>
            </a:pPr>
            <a:r>
              <a:rPr dirty="0">
                <a:solidFill>
                  <a:schemeClr val="tx1"/>
                </a:solidFill>
              </a:rPr>
              <a:t>				(   ) Quintal </a:t>
            </a:r>
            <a:r>
              <a:rPr dirty="0" err="1">
                <a:solidFill>
                  <a:schemeClr val="tx1"/>
                </a:solidFill>
              </a:rPr>
              <a:t>capinado</a:t>
            </a:r>
            <a:endParaRPr dirty="0">
              <a:solidFill>
                <a:schemeClr val="tx1"/>
              </a:solidFill>
            </a:endParaRPr>
          </a:p>
          <a:p>
            <a:pPr>
              <a:buClr>
                <a:srgbClr val="000000"/>
              </a:buClr>
              <a:buFont typeface="Cambria"/>
              <a:defRPr sz="2400">
                <a:latin typeface="Futura Bold"/>
                <a:ea typeface="Futura Bold"/>
                <a:cs typeface="Futura Bold"/>
                <a:sym typeface="Futura Bold"/>
              </a:defRPr>
            </a:pPr>
            <a:r>
              <a:rPr dirty="0">
                <a:solidFill>
                  <a:schemeClr val="tx1"/>
                </a:solidFill>
              </a:rPr>
              <a:t>				(   ) </a:t>
            </a:r>
            <a:r>
              <a:rPr dirty="0" err="1">
                <a:solidFill>
                  <a:schemeClr val="tx1"/>
                </a:solidFill>
              </a:rPr>
              <a:t>Recolhe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folhas</a:t>
            </a:r>
            <a:r>
              <a:rPr dirty="0">
                <a:solidFill>
                  <a:schemeClr val="tx1"/>
                </a:solidFill>
              </a:rPr>
              <a:t>/</a:t>
            </a:r>
            <a:r>
              <a:rPr dirty="0" err="1">
                <a:solidFill>
                  <a:schemeClr val="tx1"/>
                </a:solidFill>
              </a:rPr>
              <a:t>frutos</a:t>
            </a:r>
            <a:endParaRPr dirty="0">
              <a:solidFill>
                <a:schemeClr val="tx1"/>
              </a:solidFill>
            </a:endParaRPr>
          </a:p>
          <a:p>
            <a:pPr>
              <a:buClr>
                <a:srgbClr val="000000"/>
              </a:buClr>
              <a:buFont typeface="Cambria"/>
              <a:defRPr sz="2400">
                <a:latin typeface="Futura Bold"/>
                <a:ea typeface="Futura Bold"/>
                <a:cs typeface="Futura Bold"/>
                <a:sym typeface="Futura Bold"/>
              </a:defRPr>
            </a:pPr>
            <a:r>
              <a:rPr dirty="0">
                <a:solidFill>
                  <a:schemeClr val="tx1"/>
                </a:solidFill>
              </a:rPr>
              <a:t>				(   ) </a:t>
            </a:r>
            <a:r>
              <a:rPr dirty="0" err="1">
                <a:solidFill>
                  <a:schemeClr val="tx1"/>
                </a:solidFill>
              </a:rPr>
              <a:t>Recolhe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fezes</a:t>
            </a:r>
            <a:endParaRPr dirty="0">
              <a:solidFill>
                <a:schemeClr val="tx1"/>
              </a:solidFill>
            </a:endParaRPr>
          </a:p>
          <a:p>
            <a:pPr>
              <a:buClr>
                <a:srgbClr val="000000"/>
              </a:buClr>
              <a:buFont typeface="Cambria"/>
              <a:defRPr sz="2400">
                <a:latin typeface="Futura Bold"/>
                <a:ea typeface="Futura Bold"/>
                <a:cs typeface="Futura Bold"/>
                <a:sym typeface="Futura Bold"/>
              </a:defRPr>
            </a:pPr>
            <a:r>
              <a:rPr dirty="0">
                <a:solidFill>
                  <a:schemeClr val="tx1"/>
                </a:solidFill>
              </a:rPr>
              <a:t>				(   ) </a:t>
            </a:r>
            <a:r>
              <a:rPr dirty="0" err="1">
                <a:solidFill>
                  <a:schemeClr val="tx1"/>
                </a:solidFill>
              </a:rPr>
              <a:t>Lixo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colocado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para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coleta</a:t>
            </a:r>
            <a:endParaRPr dirty="0">
              <a:solidFill>
                <a:schemeClr val="tx1"/>
              </a:solidFill>
            </a:endParaRPr>
          </a:p>
          <a:p>
            <a:pPr>
              <a:buClr>
                <a:srgbClr val="000000"/>
              </a:buClr>
              <a:buFont typeface="Cambria"/>
              <a:defRPr sz="2400">
                <a:latin typeface="Futura Bold"/>
                <a:ea typeface="Futura Bold"/>
                <a:cs typeface="Futura Bold"/>
                <a:sym typeface="Futura Bold"/>
              </a:defRPr>
            </a:pPr>
            <a:r>
              <a:rPr dirty="0">
                <a:solidFill>
                  <a:schemeClr val="tx1"/>
                </a:solidFill>
              </a:rPr>
              <a:t>				(   ) Material </a:t>
            </a:r>
            <a:r>
              <a:rPr dirty="0" err="1">
                <a:solidFill>
                  <a:schemeClr val="tx1"/>
                </a:solidFill>
              </a:rPr>
              <a:t>enterrado</a:t>
            </a:r>
            <a:r>
              <a:rPr dirty="0">
                <a:solidFill>
                  <a:schemeClr val="tx1"/>
                </a:solidFill>
              </a:rPr>
              <a:t> (</a:t>
            </a:r>
            <a:r>
              <a:rPr dirty="0" err="1">
                <a:solidFill>
                  <a:schemeClr val="tx1"/>
                </a:solidFill>
              </a:rPr>
              <a:t>adubo</a:t>
            </a:r>
            <a:r>
              <a:rPr dirty="0">
                <a:solidFill>
                  <a:schemeClr val="tx1"/>
                </a:solidFill>
              </a:rPr>
              <a:t>)</a:t>
            </a:r>
          </a:p>
          <a:p>
            <a:pPr>
              <a:buClr>
                <a:srgbClr val="000000"/>
              </a:buClr>
              <a:buFont typeface="Cambria"/>
              <a:defRPr sz="2400">
                <a:latin typeface="Futura Bold"/>
                <a:ea typeface="Futura Bold"/>
                <a:cs typeface="Futura Bold"/>
                <a:sym typeface="Futura Bold"/>
              </a:defRPr>
            </a:pPr>
            <a:r>
              <a:rPr dirty="0">
                <a:solidFill>
                  <a:schemeClr val="tx1"/>
                </a:solidFill>
              </a:rPr>
              <a:t>				(   ) Material </a:t>
            </a:r>
            <a:r>
              <a:rPr dirty="0" err="1">
                <a:solidFill>
                  <a:schemeClr val="tx1"/>
                </a:solidFill>
              </a:rPr>
              <a:t>jogado</a:t>
            </a:r>
            <a:endParaRPr dirty="0">
              <a:solidFill>
                <a:schemeClr val="tx1"/>
              </a:solidFill>
            </a:endParaRPr>
          </a:p>
          <a:p>
            <a:pPr>
              <a:buClr>
                <a:srgbClr val="000000"/>
              </a:buClr>
              <a:buFont typeface="Cambria"/>
              <a:defRPr sz="2400">
                <a:latin typeface="Futura Bold"/>
                <a:ea typeface="Futura Bold"/>
                <a:cs typeface="Futura Bold"/>
                <a:sym typeface="Futura Bold"/>
              </a:defRPr>
            </a:pPr>
            <a:r>
              <a:rPr dirty="0">
                <a:solidFill>
                  <a:schemeClr val="tx1"/>
                </a:solidFill>
              </a:rPr>
              <a:t>				(   ) Material </a:t>
            </a:r>
            <a:r>
              <a:rPr dirty="0" err="1">
                <a:solidFill>
                  <a:schemeClr val="tx1"/>
                </a:solidFill>
              </a:rPr>
              <a:t>queimado</a:t>
            </a:r>
            <a:endParaRPr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Questões fechada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rgbClr val="000000"/>
              </a:buClr>
              <a:buFont typeface="Cambria"/>
              <a:defRPr sz="5000" b="0"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r>
              <a:t>Questões fechadas</a:t>
            </a:r>
          </a:p>
        </p:txBody>
      </p:sp>
      <p:pic>
        <p:nvPicPr>
          <p:cNvPr id="98" name="IMG_20140212_125528_983.jpg" descr="IMG_20140212_125528_983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 rot="16200000">
            <a:off x="3295558" y="86488"/>
            <a:ext cx="6413684" cy="1137731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Questões fechada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rgbClr val="000000"/>
              </a:buClr>
              <a:buFont typeface="Cambria"/>
              <a:defRPr sz="5000" b="0"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r>
              <a:t>Questões fechadas</a:t>
            </a:r>
          </a:p>
        </p:txBody>
      </p:sp>
      <p:sp>
        <p:nvSpPr>
          <p:cNvPr id="105" name="Atribuição de nota:…"/>
          <p:cNvSpPr txBox="1">
            <a:spLocks noGrp="1"/>
          </p:cNvSpPr>
          <p:nvPr>
            <p:ph type="body" idx="1"/>
          </p:nvPr>
        </p:nvSpPr>
        <p:spPr>
          <a:xfrm>
            <a:off x="647700" y="2273299"/>
            <a:ext cx="12242388" cy="4914365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188093" marR="0" indent="-188093" defTabSz="391414">
              <a:spcBef>
                <a:spcPts val="2100"/>
              </a:spcBef>
              <a:buClrTx/>
              <a:buChar char="•"/>
              <a:defRPr sz="1876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rPr u="sng">
                <a:latin typeface="Futura Bold"/>
                <a:ea typeface="Futura Bold"/>
                <a:cs typeface="Futura Bold"/>
                <a:sym typeface="Futura Bold"/>
              </a:rPr>
              <a:t>Atribuição de nota</a:t>
            </a:r>
            <a:r>
              <a:t>:</a:t>
            </a:r>
          </a:p>
          <a:p>
            <a:pPr marL="443363" marR="0" lvl="1" indent="-188093" defTabSz="391414">
              <a:spcBef>
                <a:spcPts val="2100"/>
              </a:spcBef>
              <a:buClrTx/>
              <a:buChar char="•"/>
              <a:defRPr sz="1876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t>Requer que o sujeito atribua valores sobre uma escala pré-definida</a:t>
            </a:r>
          </a:p>
          <a:p>
            <a:pPr marL="698633" marR="0" lvl="2" indent="-188093" defTabSz="391414">
              <a:spcBef>
                <a:spcPts val="2100"/>
              </a:spcBef>
              <a:buClrTx/>
              <a:buChar char="•"/>
              <a:defRPr sz="1876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t>Respostas ordinais (escala Likert): concordo fortemente, concordo, não concordo nem discordo, discordo e discordo fortemente</a:t>
            </a:r>
          </a:p>
          <a:p>
            <a:pPr marL="698633" marR="0" lvl="2" indent="-188093" defTabSz="391414">
              <a:spcBef>
                <a:spcPts val="2100"/>
              </a:spcBef>
              <a:buClrTx/>
              <a:buChar char="•"/>
              <a:defRPr sz="1876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t>Respostas contínuas: escala de 1 a 10, por exemplo</a:t>
            </a:r>
          </a:p>
          <a:p>
            <a:pPr marL="443363" marR="0" lvl="1" indent="-188093" defTabSz="391414">
              <a:spcBef>
                <a:spcPts val="2100"/>
              </a:spcBef>
              <a:buClrTx/>
              <a:buChar char="•"/>
              <a:defRPr sz="1876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t>Problemas:</a:t>
            </a:r>
          </a:p>
          <a:p>
            <a:pPr marL="698633" marR="0" lvl="2" indent="-188093" defTabSz="391414">
              <a:spcBef>
                <a:spcPts val="2100"/>
              </a:spcBef>
              <a:buClrTx/>
              <a:buChar char="•"/>
              <a:defRPr sz="1876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t>Deve-se decidir se haverá categoria neutra</a:t>
            </a:r>
          </a:p>
          <a:p>
            <a:pPr marL="698633" marR="0" lvl="2" indent="-188093" defTabSz="391414">
              <a:spcBef>
                <a:spcPts val="2100"/>
              </a:spcBef>
              <a:buClrTx/>
              <a:buChar char="•"/>
              <a:defRPr sz="1876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t>Preferir número ímpar de categorias (5 a 7 é desejável)</a:t>
            </a:r>
          </a:p>
          <a:p>
            <a:pPr marL="698633" marR="0" lvl="2" indent="-188093" defTabSz="391414">
              <a:spcBef>
                <a:spcPts val="2100"/>
              </a:spcBef>
              <a:buClrTx/>
              <a:buChar char="•"/>
              <a:defRPr sz="1876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t>Incluir categoria “não sei” ou “não aplicável”</a:t>
            </a:r>
          </a:p>
        </p:txBody>
      </p:sp>
      <p:sp>
        <p:nvSpPr>
          <p:cNvPr id="106" name="Severidade de dor nas 12 horas após cada procedimento cirúrgico?…"/>
          <p:cNvSpPr txBox="1"/>
          <p:nvPr/>
        </p:nvSpPr>
        <p:spPr>
          <a:xfrm>
            <a:off x="1642391" y="7471726"/>
            <a:ext cx="9484648" cy="1949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buClr>
                <a:srgbClr val="000000"/>
              </a:buClr>
              <a:buFont typeface="Cambria"/>
              <a:defRPr sz="2400">
                <a:latin typeface="Futura Bold"/>
                <a:ea typeface="Futura Bold"/>
                <a:cs typeface="Futura Bold"/>
                <a:sym typeface="Futura Bold"/>
              </a:defRPr>
            </a:pPr>
            <a:r>
              <a:rPr dirty="0" err="1">
                <a:solidFill>
                  <a:schemeClr val="tx1"/>
                </a:solidFill>
              </a:rPr>
              <a:t>Severidade</a:t>
            </a:r>
            <a:r>
              <a:rPr dirty="0">
                <a:solidFill>
                  <a:schemeClr val="tx1"/>
                </a:solidFill>
              </a:rPr>
              <a:t> de </a:t>
            </a:r>
            <a:r>
              <a:rPr dirty="0" err="1">
                <a:solidFill>
                  <a:schemeClr val="tx1"/>
                </a:solidFill>
              </a:rPr>
              <a:t>dor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nas</a:t>
            </a:r>
            <a:r>
              <a:rPr dirty="0">
                <a:solidFill>
                  <a:schemeClr val="tx1"/>
                </a:solidFill>
              </a:rPr>
              <a:t> 12 </a:t>
            </a:r>
            <a:r>
              <a:rPr dirty="0" err="1">
                <a:solidFill>
                  <a:schemeClr val="tx1"/>
                </a:solidFill>
              </a:rPr>
              <a:t>horas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após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cada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procedimento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cirúrgico</a:t>
            </a:r>
            <a:r>
              <a:rPr dirty="0">
                <a:solidFill>
                  <a:schemeClr val="tx1"/>
                </a:solidFill>
              </a:rPr>
              <a:t>?</a:t>
            </a:r>
          </a:p>
          <a:p>
            <a:pPr>
              <a:buClr>
                <a:srgbClr val="000000"/>
              </a:buClr>
              <a:buFont typeface="Cambria"/>
              <a:defRPr sz="2400">
                <a:latin typeface="Futura Bold"/>
                <a:ea typeface="Futura Bold"/>
                <a:cs typeface="Futura Bold"/>
                <a:sym typeface="Futura Bold"/>
              </a:defRPr>
            </a:pPr>
            <a:r>
              <a:rPr dirty="0">
                <a:solidFill>
                  <a:schemeClr val="tx1"/>
                </a:solidFill>
              </a:rPr>
              <a:t>( 1 = </a:t>
            </a:r>
            <a:r>
              <a:rPr dirty="0" err="1">
                <a:solidFill>
                  <a:schemeClr val="tx1"/>
                </a:solidFill>
              </a:rPr>
              <a:t>sem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dor</a:t>
            </a:r>
            <a:r>
              <a:rPr dirty="0">
                <a:solidFill>
                  <a:schemeClr val="tx1"/>
                </a:solidFill>
              </a:rPr>
              <a:t> e 10 é a </a:t>
            </a:r>
            <a:r>
              <a:rPr dirty="0" err="1">
                <a:solidFill>
                  <a:schemeClr val="tx1"/>
                </a:solidFill>
              </a:rPr>
              <a:t>pior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dor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imaginável</a:t>
            </a:r>
            <a:r>
              <a:rPr dirty="0">
                <a:solidFill>
                  <a:schemeClr val="tx1"/>
                </a:solidFill>
              </a:rPr>
              <a:t>)</a:t>
            </a:r>
          </a:p>
          <a:p>
            <a:pPr>
              <a:buClr>
                <a:srgbClr val="000000"/>
              </a:buClr>
              <a:buFont typeface="Cambria"/>
              <a:defRPr sz="2400">
                <a:latin typeface="Futura Bold"/>
                <a:ea typeface="Futura Bold"/>
                <a:cs typeface="Futura Bold"/>
                <a:sym typeface="Futura Bold"/>
              </a:defRPr>
            </a:pPr>
            <a:endParaRPr dirty="0">
              <a:solidFill>
                <a:schemeClr val="tx1"/>
              </a:solidFill>
            </a:endParaRPr>
          </a:p>
          <a:p>
            <a:pPr>
              <a:buClr>
                <a:srgbClr val="000000"/>
              </a:buClr>
              <a:buFont typeface="Cambria"/>
              <a:defRPr sz="2400">
                <a:latin typeface="Futura Bold"/>
                <a:ea typeface="Futura Bold"/>
                <a:cs typeface="Futura Bold"/>
                <a:sym typeface="Futura Bold"/>
              </a:defRPr>
            </a:pPr>
            <a:r>
              <a:rPr dirty="0" err="1">
                <a:solidFill>
                  <a:schemeClr val="tx1"/>
                </a:solidFill>
              </a:rPr>
              <a:t>Cirurgia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ortopédica</a:t>
            </a:r>
            <a:r>
              <a:rPr dirty="0">
                <a:solidFill>
                  <a:schemeClr val="tx1"/>
                </a:solidFill>
              </a:rPr>
              <a:t>	1 2 3 4 5 6 7 8 9 10 </a:t>
            </a:r>
            <a:r>
              <a:rPr dirty="0" err="1">
                <a:solidFill>
                  <a:schemeClr val="tx1"/>
                </a:solidFill>
              </a:rPr>
              <a:t>não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sei</a:t>
            </a:r>
            <a:endParaRPr dirty="0">
              <a:solidFill>
                <a:schemeClr val="tx1"/>
              </a:solidFill>
            </a:endParaRPr>
          </a:p>
          <a:p>
            <a:pPr>
              <a:buClr>
                <a:srgbClr val="000000"/>
              </a:buClr>
              <a:buFont typeface="Cambria"/>
              <a:defRPr sz="2400">
                <a:latin typeface="Futura Bold"/>
                <a:ea typeface="Futura Bold"/>
                <a:cs typeface="Futura Bold"/>
                <a:sym typeface="Futura Bold"/>
              </a:defRPr>
            </a:pPr>
            <a:r>
              <a:rPr dirty="0" err="1">
                <a:solidFill>
                  <a:schemeClr val="tx1"/>
                </a:solidFill>
              </a:rPr>
              <a:t>Cirurgia</a:t>
            </a:r>
            <a:r>
              <a:rPr dirty="0">
                <a:solidFill>
                  <a:schemeClr val="tx1"/>
                </a:solidFill>
              </a:rPr>
              <a:t> abdominal	1 2 3 4 5 6 7 8 9 10 </a:t>
            </a:r>
            <a:r>
              <a:rPr dirty="0" err="1">
                <a:solidFill>
                  <a:schemeClr val="tx1"/>
                </a:solidFill>
              </a:rPr>
              <a:t>não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sei</a:t>
            </a:r>
            <a:endParaRPr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Questões fechada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rgbClr val="000000"/>
              </a:buClr>
              <a:buFont typeface="Cambria"/>
              <a:defRPr sz="5000" b="0"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r>
              <a:t>Questões fechadas</a:t>
            </a:r>
          </a:p>
        </p:txBody>
      </p:sp>
      <p:sp>
        <p:nvSpPr>
          <p:cNvPr id="109" name="Ranking:…"/>
          <p:cNvSpPr txBox="1">
            <a:spLocks noGrp="1"/>
          </p:cNvSpPr>
          <p:nvPr>
            <p:ph type="body" idx="1"/>
          </p:nvPr>
        </p:nvSpPr>
        <p:spPr>
          <a:xfrm>
            <a:off x="647700" y="2273299"/>
            <a:ext cx="11709400" cy="2683449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233011" marR="0" indent="-233011" defTabSz="484886">
              <a:spcBef>
                <a:spcPts val="2600"/>
              </a:spcBef>
              <a:buClrTx/>
              <a:buChar char="•"/>
              <a:defRPr sz="2324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rPr u="sng"/>
              <a:t>Ranking</a:t>
            </a:r>
            <a:r>
              <a:t>:</a:t>
            </a:r>
          </a:p>
          <a:p>
            <a:pPr marL="549241" marR="0" lvl="1" indent="-233011" defTabSz="484886">
              <a:spcBef>
                <a:spcPts val="2600"/>
              </a:spcBef>
              <a:buClrTx/>
              <a:buChar char="•"/>
              <a:defRPr sz="2324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t>Requer que o sujeito ordene todas as possíveis respostas</a:t>
            </a:r>
          </a:p>
          <a:p>
            <a:pPr marL="549241" marR="0" lvl="1" indent="-233011" defTabSz="484886">
              <a:spcBef>
                <a:spcPts val="2600"/>
              </a:spcBef>
              <a:buClrTx/>
              <a:buChar char="•"/>
              <a:defRPr sz="2324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t>Lista deve ser curta</a:t>
            </a:r>
          </a:p>
          <a:p>
            <a:pPr marL="549241" marR="0" lvl="1" indent="-233011" defTabSz="484886">
              <a:spcBef>
                <a:spcPts val="2600"/>
              </a:spcBef>
              <a:buClrTx/>
              <a:buChar char="•"/>
              <a:defRPr sz="2324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t>É difícil haver linearidade entre as categorias</a:t>
            </a:r>
          </a:p>
        </p:txBody>
      </p:sp>
      <p:sp>
        <p:nvSpPr>
          <p:cNvPr id="110" name="Qual é sua maior fonte de conhecimento sobre reconhecimento e…"/>
          <p:cNvSpPr txBox="1"/>
          <p:nvPr/>
        </p:nvSpPr>
        <p:spPr>
          <a:xfrm>
            <a:off x="1656537" y="5591050"/>
            <a:ext cx="9240991" cy="3426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buClr>
                <a:srgbClr val="000000"/>
              </a:buClr>
              <a:buFont typeface="Cambria"/>
              <a:defRPr sz="2400">
                <a:latin typeface="Futura Bold"/>
                <a:ea typeface="Futura Bold"/>
                <a:cs typeface="Futura Bold"/>
                <a:sym typeface="Futura Bold"/>
              </a:defRPr>
            </a:pPr>
            <a:r>
              <a:rPr dirty="0" err="1">
                <a:solidFill>
                  <a:schemeClr val="tx1"/>
                </a:solidFill>
              </a:rPr>
              <a:t>Qual</a:t>
            </a:r>
            <a:r>
              <a:rPr dirty="0">
                <a:solidFill>
                  <a:schemeClr val="tx1"/>
                </a:solidFill>
              </a:rPr>
              <a:t> é </a:t>
            </a:r>
            <a:r>
              <a:rPr dirty="0" err="1">
                <a:solidFill>
                  <a:schemeClr val="tx1"/>
                </a:solidFill>
              </a:rPr>
              <a:t>sua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maior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fonte</a:t>
            </a:r>
            <a:r>
              <a:rPr dirty="0">
                <a:solidFill>
                  <a:schemeClr val="tx1"/>
                </a:solidFill>
              </a:rPr>
              <a:t> de </a:t>
            </a:r>
            <a:r>
              <a:rPr dirty="0" err="1">
                <a:solidFill>
                  <a:schemeClr val="tx1"/>
                </a:solidFill>
              </a:rPr>
              <a:t>conhecimento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sobre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reconhecimento</a:t>
            </a:r>
            <a:r>
              <a:rPr dirty="0">
                <a:solidFill>
                  <a:schemeClr val="tx1"/>
                </a:solidFill>
              </a:rPr>
              <a:t> e </a:t>
            </a:r>
          </a:p>
          <a:p>
            <a:pPr>
              <a:buClr>
                <a:srgbClr val="000000"/>
              </a:buClr>
              <a:buFont typeface="Cambria"/>
              <a:defRPr sz="2400">
                <a:latin typeface="Futura Bold"/>
                <a:ea typeface="Futura Bold"/>
                <a:cs typeface="Futura Bold"/>
                <a:sym typeface="Futura Bold"/>
              </a:defRPr>
            </a:pPr>
            <a:r>
              <a:rPr dirty="0" err="1">
                <a:solidFill>
                  <a:schemeClr val="tx1"/>
                </a:solidFill>
              </a:rPr>
              <a:t>controle</a:t>
            </a:r>
            <a:r>
              <a:rPr dirty="0">
                <a:solidFill>
                  <a:schemeClr val="tx1"/>
                </a:solidFill>
              </a:rPr>
              <a:t> de </a:t>
            </a:r>
            <a:r>
              <a:rPr dirty="0" err="1">
                <a:solidFill>
                  <a:schemeClr val="tx1"/>
                </a:solidFill>
              </a:rPr>
              <a:t>dor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pós-operatória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em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cães</a:t>
            </a:r>
            <a:r>
              <a:rPr dirty="0">
                <a:solidFill>
                  <a:schemeClr val="tx1"/>
                </a:solidFill>
              </a:rPr>
              <a:t>?</a:t>
            </a:r>
          </a:p>
          <a:p>
            <a:pPr>
              <a:buClr>
                <a:srgbClr val="000000"/>
              </a:buClr>
              <a:buFont typeface="Cambria"/>
              <a:defRPr sz="2400">
                <a:latin typeface="Futura Bold"/>
                <a:ea typeface="Futura Bold"/>
                <a:cs typeface="Futura Bold"/>
                <a:sym typeface="Futura Bold"/>
              </a:defRPr>
            </a:pPr>
            <a:endParaRPr dirty="0">
              <a:solidFill>
                <a:schemeClr val="tx1"/>
              </a:solidFill>
            </a:endParaRPr>
          </a:p>
          <a:p>
            <a:pPr>
              <a:buClr>
                <a:srgbClr val="000000"/>
              </a:buClr>
              <a:buFont typeface="Cambria"/>
              <a:defRPr sz="2400">
                <a:latin typeface="Futura Bold"/>
                <a:ea typeface="Futura Bold"/>
                <a:cs typeface="Futura Bold"/>
                <a:sym typeface="Futura Bold"/>
              </a:defRPr>
            </a:pPr>
            <a:r>
              <a:rPr dirty="0" err="1">
                <a:solidFill>
                  <a:schemeClr val="tx1"/>
                </a:solidFill>
              </a:rPr>
              <a:t>Alunos</a:t>
            </a:r>
            <a:r>
              <a:rPr dirty="0">
                <a:solidFill>
                  <a:schemeClr val="tx1"/>
                </a:solidFill>
              </a:rPr>
              <a:t> de </a:t>
            </a:r>
            <a:r>
              <a:rPr dirty="0" err="1">
                <a:solidFill>
                  <a:schemeClr val="tx1"/>
                </a:solidFill>
              </a:rPr>
              <a:t>graduação</a:t>
            </a:r>
            <a:r>
              <a:rPr dirty="0">
                <a:solidFill>
                  <a:schemeClr val="tx1"/>
                </a:solidFill>
              </a:rPr>
              <a:t>		(   )</a:t>
            </a:r>
          </a:p>
          <a:p>
            <a:pPr>
              <a:buClr>
                <a:srgbClr val="000000"/>
              </a:buClr>
              <a:buFont typeface="Cambria"/>
              <a:defRPr sz="2400">
                <a:latin typeface="Futura Bold"/>
                <a:ea typeface="Futura Bold"/>
                <a:cs typeface="Futura Bold"/>
                <a:sym typeface="Futura Bold"/>
              </a:defRPr>
            </a:pPr>
            <a:r>
              <a:rPr dirty="0" err="1">
                <a:solidFill>
                  <a:schemeClr val="tx1"/>
                </a:solidFill>
              </a:rPr>
              <a:t>Alunos</a:t>
            </a:r>
            <a:r>
              <a:rPr dirty="0">
                <a:solidFill>
                  <a:schemeClr val="tx1"/>
                </a:solidFill>
              </a:rPr>
              <a:t> de </a:t>
            </a:r>
            <a:r>
              <a:rPr dirty="0" err="1">
                <a:solidFill>
                  <a:schemeClr val="tx1"/>
                </a:solidFill>
              </a:rPr>
              <a:t>pós-graduação</a:t>
            </a:r>
            <a:r>
              <a:rPr dirty="0">
                <a:solidFill>
                  <a:schemeClr val="tx1"/>
                </a:solidFill>
              </a:rPr>
              <a:t>	(   )</a:t>
            </a:r>
          </a:p>
          <a:p>
            <a:pPr>
              <a:buClr>
                <a:srgbClr val="000000"/>
              </a:buClr>
              <a:buFont typeface="Cambria"/>
              <a:defRPr sz="2400">
                <a:latin typeface="Futura Bold"/>
                <a:ea typeface="Futura Bold"/>
                <a:cs typeface="Futura Bold"/>
                <a:sym typeface="Futura Bold"/>
              </a:defRPr>
            </a:pPr>
            <a:r>
              <a:rPr dirty="0" err="1">
                <a:solidFill>
                  <a:schemeClr val="tx1"/>
                </a:solidFill>
              </a:rPr>
              <a:t>Artigos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científicos</a:t>
            </a:r>
            <a:r>
              <a:rPr dirty="0">
                <a:solidFill>
                  <a:schemeClr val="tx1"/>
                </a:solidFill>
              </a:rPr>
              <a:t>		(   )</a:t>
            </a:r>
          </a:p>
          <a:p>
            <a:pPr>
              <a:buClr>
                <a:srgbClr val="000000"/>
              </a:buClr>
              <a:buFont typeface="Cambria"/>
              <a:defRPr sz="2400">
                <a:latin typeface="Futura Bold"/>
                <a:ea typeface="Futura Bold"/>
                <a:cs typeface="Futura Bold"/>
                <a:sym typeface="Futura Bold"/>
              </a:defRPr>
            </a:pPr>
            <a:r>
              <a:rPr dirty="0" err="1">
                <a:solidFill>
                  <a:schemeClr val="tx1"/>
                </a:solidFill>
              </a:rPr>
              <a:t>Educação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continuada</a:t>
            </a:r>
            <a:r>
              <a:rPr dirty="0">
                <a:solidFill>
                  <a:schemeClr val="tx1"/>
                </a:solidFill>
              </a:rPr>
              <a:t>		(   )</a:t>
            </a:r>
          </a:p>
          <a:p>
            <a:pPr>
              <a:buClr>
                <a:srgbClr val="000000"/>
              </a:buClr>
              <a:buFont typeface="Cambria"/>
              <a:defRPr sz="2400">
                <a:latin typeface="Futura Bold"/>
                <a:ea typeface="Futura Bold"/>
                <a:cs typeface="Futura Bold"/>
                <a:sym typeface="Futura Bold"/>
              </a:defRPr>
            </a:pPr>
            <a:r>
              <a:rPr dirty="0" err="1">
                <a:solidFill>
                  <a:schemeClr val="tx1"/>
                </a:solidFill>
              </a:rPr>
              <a:t>Experiência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prática</a:t>
            </a:r>
            <a:r>
              <a:rPr dirty="0">
                <a:solidFill>
                  <a:schemeClr val="tx1"/>
                </a:solidFill>
              </a:rPr>
              <a:t>		(   )</a:t>
            </a:r>
          </a:p>
          <a:p>
            <a:pPr>
              <a:buClr>
                <a:srgbClr val="000000"/>
              </a:buClr>
              <a:buFont typeface="Cambria"/>
              <a:defRPr sz="2400">
                <a:latin typeface="Futura Bold"/>
                <a:ea typeface="Futura Bold"/>
                <a:cs typeface="Futura Bold"/>
                <a:sym typeface="Futura Bold"/>
              </a:defRPr>
            </a:pPr>
            <a:r>
              <a:rPr dirty="0" err="1">
                <a:solidFill>
                  <a:schemeClr val="tx1"/>
                </a:solidFill>
              </a:rPr>
              <a:t>Outros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veterinários</a:t>
            </a:r>
            <a:r>
              <a:rPr dirty="0">
                <a:solidFill>
                  <a:schemeClr val="tx1"/>
                </a:solidFill>
              </a:rPr>
              <a:t>		(   )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Elaboração das pergunta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rgbClr val="000000"/>
              </a:buClr>
              <a:buFont typeface="Cambria"/>
              <a:defRPr sz="5000" b="0"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r>
              <a:t>Elaboração das perguntas</a:t>
            </a:r>
          </a:p>
        </p:txBody>
      </p:sp>
      <p:sp>
        <p:nvSpPr>
          <p:cNvPr id="113" name="Tem impacto direto na validação dos resultados…"/>
          <p:cNvSpPr txBox="1">
            <a:spLocks noGrp="1"/>
          </p:cNvSpPr>
          <p:nvPr>
            <p:ph type="body" idx="1"/>
          </p:nvPr>
        </p:nvSpPr>
        <p:spPr>
          <a:xfrm>
            <a:off x="647700" y="2273299"/>
            <a:ext cx="11709400" cy="4784927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224589" marR="0" indent="-224589" defTabSz="467359">
              <a:spcBef>
                <a:spcPts val="2500"/>
              </a:spcBef>
              <a:buClrTx/>
              <a:buChar char="•"/>
              <a:defRPr sz="2240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t>Tem impacto direto na validação dos resultados</a:t>
            </a:r>
          </a:p>
          <a:p>
            <a:pPr marL="224589" marR="0" indent="-224589" defTabSz="467359">
              <a:spcBef>
                <a:spcPts val="2500"/>
              </a:spcBef>
              <a:buClrTx/>
              <a:buChar char="•"/>
              <a:defRPr sz="2240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t>Devem ser concisas</a:t>
            </a:r>
          </a:p>
          <a:p>
            <a:pPr marL="224589" marR="0" indent="-224589" defTabSz="467359">
              <a:spcBef>
                <a:spcPts val="2500"/>
              </a:spcBef>
              <a:buClrTx/>
              <a:buChar char="•"/>
              <a:defRPr sz="2240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t>Evitar abreviações, jargões e terminologia complexa ou técnica</a:t>
            </a:r>
          </a:p>
          <a:p>
            <a:pPr marL="224589" marR="0" indent="-224589" defTabSz="467359">
              <a:spcBef>
                <a:spcPts val="2500"/>
              </a:spcBef>
              <a:buClrTx/>
              <a:buChar char="•"/>
              <a:defRPr sz="2240">
                <a:uFillTx/>
                <a:latin typeface="Futura"/>
                <a:ea typeface="Futura"/>
                <a:cs typeface="Futura"/>
                <a:sym typeface="Futura"/>
              </a:defRPr>
            </a:pPr>
            <a:endParaRPr/>
          </a:p>
          <a:p>
            <a:pPr marL="224589" marR="0" indent="-224589" defTabSz="467359">
              <a:spcBef>
                <a:spcPts val="2500"/>
              </a:spcBef>
              <a:buClrTx/>
              <a:buChar char="•"/>
              <a:defRPr sz="2240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t>Ter sempre em mente:</a:t>
            </a:r>
          </a:p>
          <a:p>
            <a:pPr marL="529389" marR="0" lvl="1" indent="-224589" defTabSz="467359">
              <a:spcBef>
                <a:spcPts val="2500"/>
              </a:spcBef>
              <a:buClrTx/>
              <a:buChar char="•"/>
              <a:defRPr sz="2240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t>Quem é o sujeito</a:t>
            </a:r>
          </a:p>
          <a:p>
            <a:pPr marL="529389" marR="0" lvl="1" indent="-224589" defTabSz="467359">
              <a:spcBef>
                <a:spcPts val="2500"/>
              </a:spcBef>
              <a:buClrTx/>
              <a:buChar char="•"/>
              <a:defRPr sz="2240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t>Nível de conhecimento técnico do sujeito</a:t>
            </a:r>
          </a:p>
        </p:txBody>
      </p:sp>
      <p:sp>
        <p:nvSpPr>
          <p:cNvPr id="114" name="Quantos bezerros morreram…"/>
          <p:cNvSpPr txBox="1"/>
          <p:nvPr/>
        </p:nvSpPr>
        <p:spPr>
          <a:xfrm>
            <a:off x="7100135" y="7652079"/>
            <a:ext cx="4382290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buClr>
                <a:srgbClr val="000000"/>
              </a:buClr>
              <a:buFont typeface="Cambria"/>
              <a:defRPr sz="2400">
                <a:latin typeface="Futura Bold"/>
                <a:ea typeface="Futura Bold"/>
                <a:cs typeface="Futura Bold"/>
                <a:sym typeface="Futura Bold"/>
              </a:defRPr>
            </a:pPr>
            <a:r>
              <a:rPr dirty="0" err="1">
                <a:solidFill>
                  <a:schemeClr val="tx1"/>
                </a:solidFill>
              </a:rPr>
              <a:t>Quantos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bezerros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morreram</a:t>
            </a:r>
            <a:endParaRPr dirty="0">
              <a:solidFill>
                <a:schemeClr val="tx1"/>
              </a:solidFill>
            </a:endParaRPr>
          </a:p>
          <a:p>
            <a:pPr>
              <a:buClr>
                <a:srgbClr val="000000"/>
              </a:buClr>
              <a:buFont typeface="Cambria"/>
              <a:defRPr sz="2400">
                <a:latin typeface="Futura Bold"/>
                <a:ea typeface="Futura Bold"/>
                <a:cs typeface="Futura Bold"/>
                <a:sym typeface="Futura Bold"/>
              </a:defRPr>
            </a:pPr>
            <a:r>
              <a:rPr dirty="0">
                <a:solidFill>
                  <a:schemeClr val="tx1"/>
                </a:solidFill>
              </a:rPr>
              <a:t>de </a:t>
            </a:r>
            <a:r>
              <a:rPr dirty="0" err="1">
                <a:solidFill>
                  <a:schemeClr val="tx1"/>
                </a:solidFill>
              </a:rPr>
              <a:t>diarréia</a:t>
            </a:r>
            <a:r>
              <a:rPr dirty="0">
                <a:solidFill>
                  <a:schemeClr val="tx1"/>
                </a:solidFill>
              </a:rPr>
              <a:t> no </a:t>
            </a:r>
            <a:r>
              <a:rPr dirty="0" err="1">
                <a:solidFill>
                  <a:schemeClr val="tx1"/>
                </a:solidFill>
              </a:rPr>
              <a:t>mês</a:t>
            </a:r>
            <a:r>
              <a:rPr dirty="0">
                <a:solidFill>
                  <a:schemeClr val="tx1"/>
                </a:solidFill>
              </a:rPr>
              <a:t> de </a:t>
            </a:r>
            <a:r>
              <a:rPr dirty="0" err="1">
                <a:solidFill>
                  <a:schemeClr val="tx1"/>
                </a:solidFill>
              </a:rPr>
              <a:t>janeiro</a:t>
            </a:r>
            <a:r>
              <a:rPr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15" name="X"/>
          <p:cNvSpPr txBox="1"/>
          <p:nvPr/>
        </p:nvSpPr>
        <p:spPr>
          <a:xfrm>
            <a:off x="6619501" y="7853718"/>
            <a:ext cx="375399" cy="498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buClr>
                <a:srgbClr val="FF0000"/>
              </a:buClr>
              <a:buFont typeface="Arial"/>
              <a:defRPr sz="240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X</a:t>
            </a:r>
          </a:p>
        </p:txBody>
      </p:sp>
      <p:sp>
        <p:nvSpPr>
          <p:cNvPr id="116" name="Quantos casos fatais de…"/>
          <p:cNvSpPr txBox="1"/>
          <p:nvPr/>
        </p:nvSpPr>
        <p:spPr>
          <a:xfrm>
            <a:off x="1582390" y="7448879"/>
            <a:ext cx="4260462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buClr>
                <a:srgbClr val="000000"/>
              </a:buClr>
              <a:buFont typeface="Cambria"/>
              <a:defRPr sz="2400">
                <a:latin typeface="Futura Bold"/>
                <a:ea typeface="Futura Bold"/>
                <a:cs typeface="Futura Bold"/>
                <a:sym typeface="Futura Bold"/>
              </a:defRPr>
            </a:pPr>
            <a:r>
              <a:rPr dirty="0" err="1">
                <a:solidFill>
                  <a:schemeClr val="tx1"/>
                </a:solidFill>
              </a:rPr>
              <a:t>Quantos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casos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fatais</a:t>
            </a:r>
            <a:r>
              <a:rPr dirty="0">
                <a:solidFill>
                  <a:schemeClr val="tx1"/>
                </a:solidFill>
              </a:rPr>
              <a:t> de</a:t>
            </a:r>
          </a:p>
          <a:p>
            <a:pPr>
              <a:buClr>
                <a:srgbClr val="000000"/>
              </a:buClr>
              <a:buFont typeface="Cambria"/>
              <a:defRPr sz="2400">
                <a:latin typeface="Futura Bold"/>
                <a:ea typeface="Futura Bold"/>
                <a:cs typeface="Futura Bold"/>
                <a:sym typeface="Futura Bold"/>
              </a:defRPr>
            </a:pPr>
            <a:r>
              <a:rPr dirty="0" err="1">
                <a:solidFill>
                  <a:schemeClr val="tx1"/>
                </a:solidFill>
              </a:rPr>
              <a:t>diarréia</a:t>
            </a:r>
            <a:r>
              <a:rPr dirty="0">
                <a:solidFill>
                  <a:schemeClr val="tx1"/>
                </a:solidFill>
              </a:rPr>
              <a:t> neonatal </a:t>
            </a:r>
            <a:r>
              <a:rPr dirty="0" err="1">
                <a:solidFill>
                  <a:schemeClr val="tx1"/>
                </a:solidFill>
              </a:rPr>
              <a:t>ocorreram</a:t>
            </a:r>
            <a:endParaRPr dirty="0">
              <a:solidFill>
                <a:schemeClr val="tx1"/>
              </a:solidFill>
            </a:endParaRPr>
          </a:p>
          <a:p>
            <a:pPr>
              <a:buClr>
                <a:srgbClr val="000000"/>
              </a:buClr>
              <a:buFont typeface="Cambria"/>
              <a:defRPr sz="2400">
                <a:latin typeface="Futura Bold"/>
                <a:ea typeface="Futura Bold"/>
                <a:cs typeface="Futura Bold"/>
                <a:sym typeface="Futura Bold"/>
              </a:defRPr>
            </a:pPr>
            <a:r>
              <a:rPr dirty="0" err="1">
                <a:solidFill>
                  <a:schemeClr val="tx1"/>
                </a:solidFill>
              </a:rPr>
              <a:t>durante</a:t>
            </a:r>
            <a:r>
              <a:rPr dirty="0">
                <a:solidFill>
                  <a:schemeClr val="tx1"/>
                </a:solidFill>
              </a:rPr>
              <a:t> o </a:t>
            </a:r>
            <a:r>
              <a:rPr dirty="0" err="1">
                <a:solidFill>
                  <a:schemeClr val="tx1"/>
                </a:solidFill>
              </a:rPr>
              <a:t>período</a:t>
            </a:r>
            <a:r>
              <a:rPr dirty="0">
                <a:solidFill>
                  <a:schemeClr val="tx1"/>
                </a:solidFill>
              </a:rPr>
              <a:t> de </a:t>
            </a:r>
            <a:r>
              <a:rPr dirty="0" err="1">
                <a:solidFill>
                  <a:schemeClr val="tx1"/>
                </a:solidFill>
              </a:rPr>
              <a:t>estudo</a:t>
            </a:r>
            <a:r>
              <a:rPr dirty="0">
                <a:solidFill>
                  <a:schemeClr val="tx1"/>
                </a:solidFill>
              </a:rPr>
              <a:t>?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Elaboração das pergunta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rgbClr val="000000"/>
              </a:buClr>
              <a:buFont typeface="Cambria"/>
              <a:defRPr sz="5000" b="0"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r>
              <a:t>Elaboração das perguntas</a:t>
            </a:r>
          </a:p>
        </p:txBody>
      </p:sp>
      <p:sp>
        <p:nvSpPr>
          <p:cNvPr id="119" name="Ser o mais específico possível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224589" marR="0" indent="-224589" defTabSz="467359">
              <a:spcBef>
                <a:spcPts val="2500"/>
              </a:spcBef>
              <a:buClrTx/>
              <a:buChar char="•"/>
              <a:defRPr sz="2240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t>Ser o mais específico possível</a:t>
            </a:r>
          </a:p>
          <a:p>
            <a:pPr marL="529389" marR="0" lvl="1" indent="-224589" defTabSz="467359">
              <a:spcBef>
                <a:spcPts val="2500"/>
              </a:spcBef>
              <a:buClrTx/>
              <a:buChar char="•"/>
              <a:defRPr sz="2240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t>Sobre produção anual de leite: perguntar o período de referência (de 1 de janeiro a 31 de dezembro) e a unidade de medida (litros)</a:t>
            </a:r>
          </a:p>
          <a:p>
            <a:pPr marL="224589" marR="0" indent="-224589" defTabSz="467359">
              <a:spcBef>
                <a:spcPts val="2500"/>
              </a:spcBef>
              <a:buClrTx/>
              <a:buChar char="•"/>
              <a:defRPr sz="2240">
                <a:uFillTx/>
                <a:latin typeface="Futura"/>
                <a:ea typeface="Futura"/>
                <a:cs typeface="Futura"/>
                <a:sym typeface="Futura"/>
              </a:defRPr>
            </a:pPr>
            <a:endParaRPr/>
          </a:p>
          <a:p>
            <a:pPr marL="224589" marR="0" indent="-224589" defTabSz="467359">
              <a:spcBef>
                <a:spcPts val="2500"/>
              </a:spcBef>
              <a:buClrTx/>
              <a:buChar char="•"/>
              <a:defRPr sz="2240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t>Evitar perguntas dúbias</a:t>
            </a:r>
          </a:p>
          <a:p>
            <a:pPr marL="529389" marR="0" lvl="1" indent="-224589" defTabSz="467359">
              <a:spcBef>
                <a:spcPts val="2500"/>
              </a:spcBef>
              <a:buClrTx/>
              <a:buChar char="•"/>
              <a:defRPr sz="2240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t>“Você acha que febre aftosa é uma importante doença que os produtores devem usar vacina para prevenção?”</a:t>
            </a:r>
          </a:p>
          <a:p>
            <a:pPr marL="224589" marR="0" indent="-224589" defTabSz="467359">
              <a:spcBef>
                <a:spcPts val="2500"/>
              </a:spcBef>
              <a:buClrTx/>
              <a:buChar char="•"/>
              <a:defRPr sz="2240">
                <a:uFillTx/>
                <a:latin typeface="Futura"/>
                <a:ea typeface="Futura"/>
                <a:cs typeface="Futura"/>
                <a:sym typeface="Futura"/>
              </a:defRPr>
            </a:pPr>
            <a:endParaRPr/>
          </a:p>
          <a:p>
            <a:pPr marL="224589" marR="0" indent="-224589" defTabSz="467359">
              <a:spcBef>
                <a:spcPts val="2500"/>
              </a:spcBef>
              <a:buClrTx/>
              <a:buChar char="•"/>
              <a:defRPr sz="2240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t>Evitar indução</a:t>
            </a:r>
          </a:p>
          <a:p>
            <a:pPr marL="529389" marR="0" lvl="1" indent="-224589" defTabSz="467359">
              <a:spcBef>
                <a:spcPts val="2500"/>
              </a:spcBef>
              <a:buClrTx/>
              <a:buChar char="•"/>
              <a:defRPr sz="2240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t>“Cães devem ser submetidos à dor após castração sem o benefício de analgésicos?”</a:t>
            </a:r>
          </a:p>
          <a:p>
            <a:pPr marL="529389" marR="0" lvl="1" indent="-224589" defTabSz="467359">
              <a:spcBef>
                <a:spcPts val="2500"/>
              </a:spcBef>
              <a:buClrTx/>
              <a:buChar char="•"/>
              <a:defRPr sz="2240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t>Não induziria a viés se fosse: “Você acha que cães devem receber analgésicos após a castração? 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Estrutura dos questionário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rgbClr val="000000"/>
              </a:buClr>
              <a:buFont typeface="Cambria"/>
              <a:defRPr sz="5000" b="0"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r>
              <a:t>Estrutura dos questionários</a:t>
            </a:r>
          </a:p>
        </p:txBody>
      </p:sp>
      <p:sp>
        <p:nvSpPr>
          <p:cNvPr id="122" name="Carta de apresentação (questionários enviados por correio ou Internet):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269507" marR="0" indent="-269507" defTabSz="560831">
              <a:spcBef>
                <a:spcPts val="3000"/>
              </a:spcBef>
              <a:buClrTx/>
              <a:buChar char="•"/>
              <a:defRPr sz="2688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t>Carta de apresentação (questionários enviados por correio ou Internet):</a:t>
            </a:r>
          </a:p>
          <a:p>
            <a:pPr marL="635267" marR="0" lvl="1" indent="-269507" defTabSz="560831">
              <a:spcBef>
                <a:spcPts val="3000"/>
              </a:spcBef>
              <a:buClrTx/>
              <a:buChar char="•"/>
              <a:defRPr sz="2688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t>Objetivo do estudo</a:t>
            </a:r>
          </a:p>
          <a:p>
            <a:pPr marL="635267" marR="0" lvl="1" indent="-269507" defTabSz="560831">
              <a:spcBef>
                <a:spcPts val="3000"/>
              </a:spcBef>
              <a:buClrTx/>
              <a:buChar char="•"/>
              <a:defRPr sz="2688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t>Importância do questionário</a:t>
            </a:r>
          </a:p>
          <a:p>
            <a:pPr marL="635267" marR="0" lvl="1" indent="-269507" defTabSz="560831">
              <a:spcBef>
                <a:spcPts val="3000"/>
              </a:spcBef>
              <a:buClrTx/>
              <a:buChar char="•"/>
              <a:defRPr sz="2688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rPr u="sng"/>
              <a:t>Confidencialidade</a:t>
            </a:r>
          </a:p>
          <a:p>
            <a:pPr marL="635267" marR="0" lvl="1" indent="-269507" defTabSz="560831">
              <a:spcBef>
                <a:spcPts val="3000"/>
              </a:spcBef>
              <a:buClrTx/>
              <a:buChar char="•"/>
              <a:defRPr sz="2688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t>Tempo estimado para preenchimento (melhora taxa de resposta)</a:t>
            </a:r>
          </a:p>
          <a:p>
            <a:pPr marL="269507" marR="0" indent="-269507" defTabSz="560831">
              <a:spcBef>
                <a:spcPts val="3000"/>
              </a:spcBef>
              <a:buClrTx/>
              <a:buChar char="•"/>
              <a:defRPr sz="2688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t>Prestar estas informações verbalmente (entrevistas)</a:t>
            </a:r>
          </a:p>
          <a:p>
            <a:pPr marL="269507" marR="0" indent="-269507" defTabSz="560831">
              <a:spcBef>
                <a:spcPts val="3000"/>
              </a:spcBef>
              <a:buClrTx/>
              <a:buChar char="•"/>
              <a:defRPr sz="2688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t>Termo de Consentimento Livre e Esclarecido (Resolução 196/96 – MS)</a:t>
            </a:r>
          </a:p>
          <a:p>
            <a:pPr marL="269507" marR="0" indent="-269507" defTabSz="560831">
              <a:spcBef>
                <a:spcPts val="3000"/>
              </a:spcBef>
              <a:buClrTx/>
              <a:buChar char="•"/>
              <a:defRPr sz="2688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t>Instruções</a:t>
            </a:r>
          </a:p>
          <a:p>
            <a:pPr marL="269507" marR="0" indent="-269507" defTabSz="560831">
              <a:spcBef>
                <a:spcPts val="3000"/>
              </a:spcBef>
              <a:buClrTx/>
              <a:buChar char="•"/>
              <a:defRPr sz="2688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rPr u="sng">
                <a:latin typeface="Futura Bold"/>
                <a:ea typeface="Futura Bold"/>
                <a:cs typeface="Futura Bold"/>
                <a:sym typeface="Futura Bold"/>
              </a:rPr>
              <a:t>Perguntas</a:t>
            </a:r>
            <a:r>
              <a:t>: devem ser agrupadas por assunto ou cronologicamente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Modelo TC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rgbClr val="000000"/>
              </a:buClr>
              <a:buFont typeface="Cambria"/>
              <a:defRPr sz="5000" b="0"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r>
              <a:t>Modelo TCLE</a:t>
            </a:r>
          </a:p>
        </p:txBody>
      </p:sp>
      <p:sp>
        <p:nvSpPr>
          <p:cNvPr id="125" name="Você está sendo convidado para participar da pesquisa ____________________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521492" marR="55487" indent="-466005" defTabSz="1243583">
              <a:buSzTx/>
              <a:buFont typeface="Wingdings"/>
              <a:buNone/>
              <a:defRPr sz="2688">
                <a:latin typeface="Futura"/>
                <a:ea typeface="Futura"/>
                <a:cs typeface="Futura"/>
                <a:sym typeface="Futura"/>
              </a:defRPr>
            </a:pPr>
            <a:r>
              <a:rPr sz="1727"/>
              <a:t>Você está sendo convidado para participar da pesquisa ____________________.</a:t>
            </a:r>
          </a:p>
          <a:p>
            <a:pPr marL="521492" marR="55487" indent="-466005" defTabSz="1243583">
              <a:buSzTx/>
              <a:buFont typeface="Wingdings"/>
              <a:buNone/>
              <a:defRPr sz="2688">
                <a:latin typeface="Futura"/>
                <a:ea typeface="Futura"/>
                <a:cs typeface="Futura"/>
                <a:sym typeface="Futura"/>
              </a:defRPr>
            </a:pPr>
            <a:r>
              <a:rPr sz="1727"/>
              <a:t>Você foi selecionado </a:t>
            </a:r>
            <a:r>
              <a:rPr sz="1727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</a:rPr>
              <a:t>(método de seleção) </a:t>
            </a:r>
            <a:r>
              <a:rPr sz="1727"/>
              <a:t>____________________ e sua participação não é obrigatória.</a:t>
            </a:r>
          </a:p>
          <a:p>
            <a:pPr marL="521492" marR="55487" indent="-466005" defTabSz="1243583">
              <a:buSzTx/>
              <a:buFont typeface="Wingdings"/>
              <a:buNone/>
              <a:defRPr sz="2688">
                <a:latin typeface="Futura"/>
                <a:ea typeface="Futura"/>
                <a:cs typeface="Futura"/>
                <a:sym typeface="Futura"/>
              </a:defRPr>
            </a:pPr>
            <a:r>
              <a:rPr sz="1727"/>
              <a:t>A qualquer momento você pode desistir de participar e retirar seu consentimento. Sua recusa não trará nenhum prejuízo em sua relação com o pesquisador ou com a instituição.</a:t>
            </a:r>
          </a:p>
          <a:p>
            <a:pPr marL="521492" marR="55487" indent="-466005" defTabSz="1243583">
              <a:buSzTx/>
              <a:buFont typeface="Wingdings"/>
              <a:buNone/>
              <a:defRPr sz="2688">
                <a:latin typeface="Futura"/>
                <a:ea typeface="Futura"/>
                <a:cs typeface="Futura"/>
                <a:sym typeface="Futura"/>
              </a:defRPr>
            </a:pPr>
            <a:r>
              <a:rPr sz="1727"/>
              <a:t>Os objetivos deste estudo são ____________________. Sua participação nesta pesquisa consistirá em ____________________. Os riscos relacionados com sua participação são ____________________. Os benefícios relacionados com a sua participação são ____________________.</a:t>
            </a:r>
          </a:p>
          <a:p>
            <a:pPr marL="521492" marR="55487" indent="-466005" defTabSz="1243583">
              <a:buSzTx/>
              <a:buFont typeface="Wingdings"/>
              <a:buNone/>
              <a:defRPr sz="2688">
                <a:latin typeface="Futura"/>
                <a:ea typeface="Futura"/>
                <a:cs typeface="Futura"/>
                <a:sym typeface="Futura"/>
              </a:defRPr>
            </a:pPr>
            <a:r>
              <a:rPr sz="1727"/>
              <a:t>As informações obtidas através dessa pesquisa serão confidenciais e asseguramos o sigilo sobre sua participação. Os dados não serão divulgados de forma a possibilitar sua identificação </a:t>
            </a:r>
            <a:r>
              <a:rPr sz="1727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</a:rPr>
              <a:t>(informar como o pesquisador protegerá e assegurará a privacidade)</a:t>
            </a:r>
            <a:r>
              <a:rPr sz="1727"/>
              <a:t>.</a:t>
            </a:r>
          </a:p>
          <a:p>
            <a:pPr marL="521492" marR="55487" indent="-466005" defTabSz="1243583">
              <a:buSzTx/>
              <a:buFont typeface="Wingdings"/>
              <a:buNone/>
              <a:defRPr sz="1727">
                <a:latin typeface="Futura"/>
                <a:ea typeface="Futura"/>
                <a:cs typeface="Futura"/>
                <a:sym typeface="Futura"/>
              </a:defRPr>
            </a:pPr>
            <a:r>
              <a:t>Você receberá uma cópia deste termo onde consta o telefone e o endereço institucional do pesquisador principal e do CEP, podendo tirar suas dúvidas sobre o projeto e sua participação, agora ou a qualquer momento.</a:t>
            </a:r>
          </a:p>
          <a:p>
            <a:pPr marL="521492" marR="55487" indent="-466005" defTabSz="1243583">
              <a:buSzTx/>
              <a:buFont typeface="Wingdings"/>
              <a:buNone/>
              <a:defRPr sz="1727">
                <a:latin typeface="Futura"/>
                <a:ea typeface="Futura"/>
                <a:cs typeface="Futura"/>
                <a:sym typeface="Futura"/>
              </a:defRPr>
            </a:pPr>
            <a:endParaRPr/>
          </a:p>
          <a:p>
            <a:pPr marL="521492" marR="55487" indent="-466005" defTabSz="1243583">
              <a:buSzTx/>
              <a:buFont typeface="Wingdings"/>
              <a:buNone/>
              <a:defRPr sz="1727">
                <a:latin typeface="Futura"/>
                <a:ea typeface="Futura"/>
                <a:cs typeface="Futura"/>
                <a:sym typeface="Futura"/>
              </a:defRPr>
            </a:pPr>
            <a:r>
              <a:t>____________________</a:t>
            </a:r>
          </a:p>
          <a:p>
            <a:pPr marL="521492" marR="55487" indent="-466005" defTabSz="1243583">
              <a:buSzTx/>
              <a:buFont typeface="Wingdings"/>
              <a:buNone/>
              <a:defRPr sz="1727">
                <a:latin typeface="Futura"/>
                <a:ea typeface="Futura"/>
                <a:cs typeface="Futura"/>
                <a:sym typeface="Futura"/>
              </a:defRPr>
            </a:pPr>
            <a:r>
              <a:t>Nome e assinatura do pesquisador</a:t>
            </a:r>
          </a:p>
          <a:p>
            <a:pPr marL="521492" marR="55487" indent="-466005" defTabSz="1243583">
              <a:buSzTx/>
              <a:buFont typeface="Wingdings"/>
              <a:buNone/>
              <a:defRPr sz="1727">
                <a:latin typeface="Futura"/>
                <a:ea typeface="Futura"/>
                <a:cs typeface="Futura"/>
                <a:sym typeface="Futura"/>
              </a:defRPr>
            </a:pPr>
            <a:r>
              <a:t>Endereço e telefone institucional do pesquisador principal</a:t>
            </a:r>
          </a:p>
          <a:p>
            <a:pPr marL="521492" marR="55487" indent="-466005" defTabSz="1243583">
              <a:buSzTx/>
              <a:buFont typeface="Wingdings"/>
              <a:buNone/>
              <a:defRPr sz="1727">
                <a:latin typeface="Futura"/>
                <a:ea typeface="Futura"/>
                <a:cs typeface="Futura"/>
                <a:sym typeface="Futura"/>
              </a:defRPr>
            </a:pPr>
            <a:endParaRPr/>
          </a:p>
          <a:p>
            <a:pPr marL="521492" marR="55487" indent="-466005" defTabSz="1243583">
              <a:buSzTx/>
              <a:buFont typeface="Wingdings"/>
              <a:buNone/>
              <a:defRPr sz="1727">
                <a:latin typeface="Futura"/>
                <a:ea typeface="Futura"/>
                <a:cs typeface="Futura"/>
                <a:sym typeface="Futura"/>
              </a:defRPr>
            </a:pPr>
            <a:r>
              <a:t>Declaro que entendi os objetivos, riscos e benefícios de minha participação na pesquisa e concordo em participar</a:t>
            </a:r>
          </a:p>
          <a:p>
            <a:pPr marL="521492" marR="55487" indent="-466005" defTabSz="1243583">
              <a:buSzTx/>
              <a:buFont typeface="Wingdings"/>
              <a:buNone/>
              <a:defRPr sz="1727">
                <a:latin typeface="Futura"/>
                <a:ea typeface="Futura"/>
                <a:cs typeface="Futura"/>
                <a:sym typeface="Futura"/>
              </a:defRPr>
            </a:pPr>
            <a:r>
              <a:t>____________________</a:t>
            </a:r>
          </a:p>
          <a:p>
            <a:pPr marL="521492" marR="55487" indent="-466005" defTabSz="1243583">
              <a:buSzTx/>
              <a:buFont typeface="Wingdings"/>
              <a:buNone/>
              <a:defRPr sz="1727">
                <a:latin typeface="Futura"/>
                <a:ea typeface="Futura"/>
                <a:cs typeface="Futura"/>
                <a:sym typeface="Futura"/>
              </a:defRPr>
            </a:pPr>
            <a:r>
              <a:t>Sujeito da pesquisa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ré-test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rgbClr val="000000"/>
              </a:buClr>
              <a:buFont typeface="Cambria"/>
              <a:defRPr sz="5000" b="0"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r>
              <a:t>Pré-teste</a:t>
            </a:r>
          </a:p>
        </p:txBody>
      </p:sp>
      <p:sp>
        <p:nvSpPr>
          <p:cNvPr id="128" name="Todos os questionários devem ser pré-testados antes da sua aplicação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marL="244241" marR="0" indent="-244241" defTabSz="508254">
              <a:spcBef>
                <a:spcPts val="2700"/>
              </a:spcBef>
              <a:buClrTx/>
              <a:buChar char="•"/>
              <a:defRPr sz="2436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t>Todos os questionários devem ser pré-testados antes da sua aplicação</a:t>
            </a:r>
          </a:p>
          <a:p>
            <a:pPr marL="244241" marR="0" indent="-244241" defTabSz="508254">
              <a:spcBef>
                <a:spcPts val="2700"/>
              </a:spcBef>
              <a:buClrTx/>
              <a:buChar char="•"/>
              <a:defRPr sz="2436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t>Permite identificar:</a:t>
            </a:r>
          </a:p>
          <a:p>
            <a:pPr marL="575711" marR="0" lvl="1" indent="-244241" defTabSz="508254">
              <a:spcBef>
                <a:spcPts val="2700"/>
              </a:spcBef>
              <a:buClrTx/>
              <a:buChar char="•"/>
              <a:defRPr sz="2436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t>Perguntas confusas, ambíguas ou que induzem a erro</a:t>
            </a:r>
          </a:p>
          <a:p>
            <a:pPr marL="575711" marR="0" lvl="1" indent="-244241" defTabSz="508254">
              <a:spcBef>
                <a:spcPts val="2700"/>
              </a:spcBef>
              <a:buClrTx/>
              <a:buChar char="•"/>
              <a:defRPr sz="2436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t>Problemas com o layout</a:t>
            </a:r>
          </a:p>
          <a:p>
            <a:pPr marL="575711" marR="0" lvl="1" indent="-244241" defTabSz="508254">
              <a:spcBef>
                <a:spcPts val="2700"/>
              </a:spcBef>
              <a:buClrTx/>
              <a:buChar char="•"/>
              <a:defRPr sz="2436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t>Tamanho excessivo</a:t>
            </a:r>
          </a:p>
          <a:p>
            <a:pPr marL="575711" marR="0" lvl="1" indent="-244241" defTabSz="508254">
              <a:spcBef>
                <a:spcPts val="2700"/>
              </a:spcBef>
              <a:buClrTx/>
              <a:buChar char="•"/>
              <a:defRPr sz="2436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t>Linguagem inadequada</a:t>
            </a:r>
          </a:p>
          <a:p>
            <a:pPr marL="244241" marR="0" indent="-244241" defTabSz="508254">
              <a:spcBef>
                <a:spcPts val="2700"/>
              </a:spcBef>
              <a:buClrTx/>
              <a:buChar char="•"/>
              <a:defRPr sz="2436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t>Permite estimar o tempo necessário para completar o questionário</a:t>
            </a:r>
          </a:p>
          <a:p>
            <a:pPr marL="244241" marR="0" indent="-244241" defTabSz="508254">
              <a:spcBef>
                <a:spcPts val="2700"/>
              </a:spcBef>
              <a:buClrTx/>
              <a:buChar char="•"/>
              <a:defRPr sz="2436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t>Se possível, é desejável fazer um segundo pré-teste aplicado no mesmo grupo (após um tempo suficiente para que os sujeitos não se lembrem mais das perguntas)</a:t>
            </a:r>
          </a:p>
          <a:p>
            <a:pPr marL="244241" marR="0" indent="-244241" defTabSz="508254">
              <a:spcBef>
                <a:spcPts val="2700"/>
              </a:spcBef>
              <a:buClrTx/>
              <a:buChar char="•"/>
              <a:defRPr sz="2436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t>Pré-teste deve ser realizado em uma </a:t>
            </a:r>
            <a:r>
              <a:rPr u="sng">
                <a:latin typeface="Futura Bold"/>
                <a:ea typeface="Futura Bold"/>
                <a:cs typeface="Futura Bold"/>
                <a:sym typeface="Futura Bold"/>
              </a:rPr>
              <a:t>população distinta</a:t>
            </a:r>
            <a:r>
              <a:rPr>
                <a:latin typeface="Futura Bold"/>
                <a:ea typeface="Futura Bold"/>
                <a:cs typeface="Futura Bold"/>
                <a:sym typeface="Futura Bold"/>
              </a:rPr>
              <a:t> </a:t>
            </a:r>
            <a:r>
              <a:t>à do estudo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Codificação dos dado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rgbClr val="000000"/>
              </a:buClr>
              <a:buFont typeface="Cambria"/>
              <a:defRPr sz="5000" b="0"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r>
              <a:t>Codificação dos dados</a:t>
            </a:r>
          </a:p>
        </p:txBody>
      </p:sp>
      <p:sp>
        <p:nvSpPr>
          <p:cNvPr id="131" name="Adotar valores numéricos para as respostas…"/>
          <p:cNvSpPr txBox="1">
            <a:spLocks noGrp="1"/>
          </p:cNvSpPr>
          <p:nvPr>
            <p:ph type="body" idx="1"/>
          </p:nvPr>
        </p:nvSpPr>
        <p:spPr>
          <a:xfrm>
            <a:off x="647700" y="2273300"/>
            <a:ext cx="11709400" cy="3939768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266700" marR="0" indent="-266700" defTabSz="554990">
              <a:spcBef>
                <a:spcPts val="3000"/>
              </a:spcBef>
              <a:buClrTx/>
              <a:buChar char="•"/>
              <a:defRPr sz="2660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rPr lang="pt-BR" dirty="0" smtClean="0"/>
              <a:t>É possível a</a:t>
            </a:r>
            <a:r>
              <a:rPr dirty="0" err="1" smtClean="0"/>
              <a:t>dotar</a:t>
            </a:r>
            <a:r>
              <a:rPr dirty="0" smtClean="0"/>
              <a:t> </a:t>
            </a:r>
            <a:r>
              <a:rPr dirty="0" err="1"/>
              <a:t>valores</a:t>
            </a:r>
            <a:r>
              <a:rPr dirty="0"/>
              <a:t> </a:t>
            </a:r>
            <a:r>
              <a:rPr dirty="0" err="1"/>
              <a:t>numéricos</a:t>
            </a:r>
            <a:r>
              <a:rPr dirty="0"/>
              <a:t> para as </a:t>
            </a:r>
            <a:r>
              <a:rPr dirty="0" err="1" smtClean="0"/>
              <a:t>respostas</a:t>
            </a:r>
            <a:r>
              <a:rPr lang="pt-BR" dirty="0" smtClean="0"/>
              <a:t> (R não precisa)</a:t>
            </a:r>
            <a:endParaRPr dirty="0"/>
          </a:p>
          <a:p>
            <a:pPr marL="628650" marR="0" lvl="1" indent="-266700" defTabSz="554990">
              <a:spcBef>
                <a:spcPts val="3000"/>
              </a:spcBef>
              <a:buClrTx/>
              <a:buChar char="•"/>
              <a:defRPr sz="2660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rPr dirty="0" err="1"/>
              <a:t>Respostas</a:t>
            </a:r>
            <a:r>
              <a:rPr dirty="0"/>
              <a:t> </a:t>
            </a:r>
            <a:r>
              <a:rPr dirty="0" err="1"/>
              <a:t>verdadeiras</a:t>
            </a:r>
            <a:r>
              <a:rPr dirty="0"/>
              <a:t> (sim, </a:t>
            </a:r>
            <a:r>
              <a:rPr dirty="0" err="1"/>
              <a:t>positivo</a:t>
            </a:r>
            <a:r>
              <a:rPr dirty="0"/>
              <a:t>, etc.) = 1</a:t>
            </a:r>
          </a:p>
          <a:p>
            <a:pPr marL="628650" marR="0" lvl="1" indent="-266700" defTabSz="554990">
              <a:spcBef>
                <a:spcPts val="3000"/>
              </a:spcBef>
              <a:buClrTx/>
              <a:buChar char="•"/>
              <a:defRPr sz="2660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rPr dirty="0" err="1"/>
              <a:t>Respostas</a:t>
            </a:r>
            <a:r>
              <a:rPr dirty="0"/>
              <a:t> falsas (</a:t>
            </a:r>
            <a:r>
              <a:rPr dirty="0" err="1"/>
              <a:t>não</a:t>
            </a:r>
            <a:r>
              <a:rPr dirty="0"/>
              <a:t>, </a:t>
            </a:r>
            <a:r>
              <a:rPr dirty="0" err="1"/>
              <a:t>negativo</a:t>
            </a:r>
            <a:r>
              <a:rPr dirty="0"/>
              <a:t>, etc.) = 0</a:t>
            </a:r>
          </a:p>
          <a:p>
            <a:pPr marL="628650" marR="0" lvl="1" indent="-266700" defTabSz="554990">
              <a:spcBef>
                <a:spcPts val="3000"/>
              </a:spcBef>
              <a:buClrTx/>
              <a:buChar char="•"/>
              <a:defRPr sz="2660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Valor </a:t>
            </a:r>
            <a:r>
              <a:rPr dirty="0" err="1"/>
              <a:t>único</a:t>
            </a:r>
            <a:r>
              <a:rPr dirty="0"/>
              <a:t> para </a:t>
            </a:r>
            <a:r>
              <a:rPr dirty="0" err="1"/>
              <a:t>respostas</a:t>
            </a:r>
            <a:r>
              <a:rPr dirty="0"/>
              <a:t> </a:t>
            </a:r>
            <a:r>
              <a:rPr dirty="0" err="1"/>
              <a:t>perdidas</a:t>
            </a:r>
            <a:r>
              <a:rPr dirty="0"/>
              <a:t> (</a:t>
            </a:r>
            <a:r>
              <a:rPr dirty="0" err="1"/>
              <a:t>por</a:t>
            </a:r>
            <a:r>
              <a:rPr dirty="0"/>
              <a:t> </a:t>
            </a:r>
            <a:r>
              <a:rPr dirty="0" err="1"/>
              <a:t>exemplo</a:t>
            </a:r>
            <a:r>
              <a:rPr dirty="0"/>
              <a:t>, 999)</a:t>
            </a:r>
          </a:p>
          <a:p>
            <a:pPr marL="628650" marR="0" lvl="1" indent="-266700" defTabSz="554990">
              <a:spcBef>
                <a:spcPts val="3000"/>
              </a:spcBef>
              <a:buClrTx/>
              <a:buChar char="•"/>
              <a:defRPr sz="2660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rPr dirty="0" err="1"/>
              <a:t>Ordenar</a:t>
            </a:r>
            <a:r>
              <a:rPr dirty="0"/>
              <a:t> </a:t>
            </a:r>
            <a:r>
              <a:rPr dirty="0" err="1"/>
              <a:t>categorias</a:t>
            </a:r>
            <a:r>
              <a:rPr dirty="0"/>
              <a:t> </a:t>
            </a:r>
            <a:r>
              <a:rPr dirty="0" err="1"/>
              <a:t>em</a:t>
            </a:r>
            <a:r>
              <a:rPr dirty="0"/>
              <a:t> </a:t>
            </a:r>
            <a:r>
              <a:rPr dirty="0" err="1"/>
              <a:t>ordem</a:t>
            </a:r>
            <a:r>
              <a:rPr dirty="0"/>
              <a:t> de </a:t>
            </a:r>
            <a:r>
              <a:rPr dirty="0" err="1"/>
              <a:t>intensidade</a:t>
            </a:r>
            <a:r>
              <a:rPr dirty="0"/>
              <a:t> de </a:t>
            </a:r>
            <a:r>
              <a:rPr dirty="0" err="1"/>
              <a:t>risco</a:t>
            </a:r>
            <a:endParaRPr dirty="0"/>
          </a:p>
        </p:txBody>
      </p:sp>
      <p:sp>
        <p:nvSpPr>
          <p:cNvPr id="132" name="O que faz com material de aborto de bovinos?…"/>
          <p:cNvSpPr txBox="1"/>
          <p:nvPr/>
        </p:nvSpPr>
        <p:spPr>
          <a:xfrm>
            <a:off x="1466185" y="6944748"/>
            <a:ext cx="6535122" cy="1949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buClr>
                <a:srgbClr val="000000"/>
              </a:buClr>
              <a:buFont typeface="Cambria"/>
              <a:defRPr sz="2400">
                <a:latin typeface="Futura Bold"/>
                <a:ea typeface="Futura Bold"/>
                <a:cs typeface="Futura Bold"/>
                <a:sym typeface="Futura Bold"/>
              </a:defRPr>
            </a:pPr>
            <a:r>
              <a:rPr dirty="0">
                <a:solidFill>
                  <a:schemeClr val="tx1"/>
                </a:solidFill>
              </a:rPr>
              <a:t>O </a:t>
            </a:r>
            <a:r>
              <a:rPr dirty="0" err="1">
                <a:solidFill>
                  <a:schemeClr val="tx1"/>
                </a:solidFill>
              </a:rPr>
              <a:t>que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faz</a:t>
            </a:r>
            <a:r>
              <a:rPr dirty="0">
                <a:solidFill>
                  <a:schemeClr val="tx1"/>
                </a:solidFill>
              </a:rPr>
              <a:t> com material de </a:t>
            </a:r>
            <a:r>
              <a:rPr dirty="0" err="1">
                <a:solidFill>
                  <a:schemeClr val="tx1"/>
                </a:solidFill>
              </a:rPr>
              <a:t>aborto</a:t>
            </a:r>
            <a:r>
              <a:rPr dirty="0">
                <a:solidFill>
                  <a:schemeClr val="tx1"/>
                </a:solidFill>
              </a:rPr>
              <a:t> de </a:t>
            </a:r>
            <a:r>
              <a:rPr dirty="0" err="1">
                <a:solidFill>
                  <a:schemeClr val="tx1"/>
                </a:solidFill>
              </a:rPr>
              <a:t>bovinos</a:t>
            </a:r>
            <a:r>
              <a:rPr dirty="0">
                <a:solidFill>
                  <a:schemeClr val="tx1"/>
                </a:solidFill>
              </a:rPr>
              <a:t>?</a:t>
            </a:r>
          </a:p>
          <a:p>
            <a:pPr>
              <a:buClr>
                <a:srgbClr val="000000"/>
              </a:buClr>
              <a:buFont typeface="Cambria"/>
              <a:defRPr sz="2400">
                <a:latin typeface="Futura Bold"/>
                <a:ea typeface="Futura Bold"/>
                <a:cs typeface="Futura Bold"/>
                <a:sym typeface="Futura Bold"/>
              </a:defRPr>
            </a:pPr>
            <a:endParaRPr dirty="0">
              <a:solidFill>
                <a:schemeClr val="tx1"/>
              </a:solidFill>
            </a:endParaRPr>
          </a:p>
          <a:p>
            <a:pPr>
              <a:buClr>
                <a:srgbClr val="000000"/>
              </a:buClr>
              <a:buFont typeface="Cambria"/>
              <a:defRPr sz="2400">
                <a:latin typeface="Futura Bold"/>
                <a:ea typeface="Futura Bold"/>
                <a:cs typeface="Futura Bold"/>
                <a:sym typeface="Futura Bold"/>
              </a:defRPr>
            </a:pPr>
            <a:r>
              <a:rPr dirty="0" err="1">
                <a:solidFill>
                  <a:schemeClr val="tx1"/>
                </a:solidFill>
              </a:rPr>
              <a:t>Deixa</a:t>
            </a:r>
            <a:r>
              <a:rPr dirty="0">
                <a:solidFill>
                  <a:schemeClr val="tx1"/>
                </a:solidFill>
              </a:rPr>
              <a:t> no </a:t>
            </a:r>
            <a:r>
              <a:rPr dirty="0" err="1">
                <a:solidFill>
                  <a:schemeClr val="tx1"/>
                </a:solidFill>
              </a:rPr>
              <a:t>pasto</a:t>
            </a:r>
            <a:r>
              <a:rPr dirty="0">
                <a:solidFill>
                  <a:schemeClr val="tx1"/>
                </a:solidFill>
              </a:rPr>
              <a:t>	(   )</a:t>
            </a:r>
          </a:p>
          <a:p>
            <a:pPr>
              <a:buClr>
                <a:srgbClr val="000000"/>
              </a:buClr>
              <a:buFont typeface="Cambria"/>
              <a:defRPr sz="2400">
                <a:latin typeface="Futura Bold"/>
                <a:ea typeface="Futura Bold"/>
                <a:cs typeface="Futura Bold"/>
                <a:sym typeface="Futura Bold"/>
              </a:defRPr>
            </a:pPr>
            <a:r>
              <a:rPr dirty="0" err="1">
                <a:solidFill>
                  <a:schemeClr val="tx1"/>
                </a:solidFill>
              </a:rPr>
              <a:t>Oferece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aos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cães</a:t>
            </a:r>
            <a:r>
              <a:rPr dirty="0">
                <a:solidFill>
                  <a:schemeClr val="tx1"/>
                </a:solidFill>
              </a:rPr>
              <a:t>	(   )</a:t>
            </a:r>
          </a:p>
          <a:p>
            <a:pPr>
              <a:buClr>
                <a:srgbClr val="000000"/>
              </a:buClr>
              <a:buFont typeface="Cambria"/>
              <a:defRPr sz="2400">
                <a:latin typeface="Futura Bold"/>
                <a:ea typeface="Futura Bold"/>
                <a:cs typeface="Futura Bold"/>
                <a:sym typeface="Futura Bold"/>
              </a:defRPr>
            </a:pPr>
            <a:r>
              <a:rPr dirty="0" err="1">
                <a:solidFill>
                  <a:schemeClr val="tx1"/>
                </a:solidFill>
              </a:rPr>
              <a:t>Enterra</a:t>
            </a:r>
            <a:r>
              <a:rPr dirty="0">
                <a:solidFill>
                  <a:schemeClr val="tx1"/>
                </a:solidFill>
              </a:rPr>
              <a:t>	              (   )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Introduçã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rgbClr val="000000"/>
              </a:buClr>
              <a:buFont typeface="Cambria"/>
              <a:defRPr sz="5000" b="0"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r>
              <a:t>Introdução</a:t>
            </a:r>
          </a:p>
        </p:txBody>
      </p:sp>
      <p:sp>
        <p:nvSpPr>
          <p:cNvPr id="36" name="Questionários são as ferramentas mais comumente utilizadas para obtenção de dados na pesquisa epidemiológica veterinária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280736" marR="0" indent="-280736" defTabSz="584200">
              <a:spcBef>
                <a:spcPts val="3200"/>
              </a:spcBef>
              <a:buClrTx/>
              <a:buChar char="•"/>
              <a:defRPr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rPr dirty="0" err="1"/>
              <a:t>Questionários</a:t>
            </a:r>
            <a:r>
              <a:rPr dirty="0"/>
              <a:t> </a:t>
            </a:r>
            <a:r>
              <a:rPr dirty="0" err="1"/>
              <a:t>são</a:t>
            </a:r>
            <a:r>
              <a:rPr dirty="0"/>
              <a:t> as </a:t>
            </a:r>
            <a:r>
              <a:rPr dirty="0" err="1"/>
              <a:t>ferramentas</a:t>
            </a:r>
            <a:r>
              <a:rPr dirty="0"/>
              <a:t> </a:t>
            </a:r>
            <a:r>
              <a:rPr dirty="0" err="1"/>
              <a:t>mais</a:t>
            </a:r>
            <a:r>
              <a:rPr dirty="0"/>
              <a:t> </a:t>
            </a:r>
            <a:r>
              <a:rPr dirty="0" err="1"/>
              <a:t>comumente</a:t>
            </a:r>
            <a:r>
              <a:rPr dirty="0"/>
              <a:t> </a:t>
            </a:r>
            <a:r>
              <a:rPr dirty="0" err="1"/>
              <a:t>utilizadas</a:t>
            </a:r>
            <a:r>
              <a:rPr dirty="0"/>
              <a:t> para </a:t>
            </a:r>
            <a:r>
              <a:rPr dirty="0" err="1"/>
              <a:t>obtenção</a:t>
            </a:r>
            <a:r>
              <a:rPr dirty="0"/>
              <a:t> de dados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pesquisa</a:t>
            </a:r>
            <a:r>
              <a:rPr dirty="0"/>
              <a:t> </a:t>
            </a:r>
            <a:r>
              <a:rPr dirty="0" err="1"/>
              <a:t>epidemiológica</a:t>
            </a:r>
            <a:r>
              <a:rPr dirty="0"/>
              <a:t> </a:t>
            </a:r>
            <a:r>
              <a:rPr dirty="0" err="1"/>
              <a:t>veterinária</a:t>
            </a:r>
            <a:endParaRPr dirty="0"/>
          </a:p>
          <a:p>
            <a:pPr marL="280736" marR="0" indent="-280736" defTabSz="584200">
              <a:spcBef>
                <a:spcPts val="3200"/>
              </a:spcBef>
              <a:buClrTx/>
              <a:buChar char="•"/>
              <a:defRPr>
                <a:uFillTx/>
                <a:latin typeface="Futura"/>
                <a:ea typeface="Futura"/>
                <a:cs typeface="Futura"/>
                <a:sym typeface="Futura"/>
              </a:defRPr>
            </a:pPr>
            <a:endParaRPr dirty="0"/>
          </a:p>
          <a:p>
            <a:pPr marL="280736" marR="0" indent="-280736" defTabSz="584200">
              <a:spcBef>
                <a:spcPts val="3200"/>
              </a:spcBef>
              <a:buClrTx/>
              <a:buChar char="•"/>
              <a:defRPr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rPr u="sng" dirty="0" err="1">
                <a:latin typeface="Futura Bold"/>
                <a:ea typeface="Futura Bold"/>
                <a:cs typeface="Futura Bold"/>
                <a:sym typeface="Futura Bold"/>
              </a:rPr>
              <a:t>Questionário</a:t>
            </a:r>
            <a:r>
              <a:rPr b="1" dirty="0">
                <a:latin typeface="+mj-lt"/>
                <a:ea typeface="+mj-ea"/>
                <a:cs typeface="+mj-cs"/>
                <a:sym typeface="Helvetica"/>
              </a:rPr>
              <a:t>: </a:t>
            </a:r>
            <a:r>
              <a:rPr dirty="0" err="1"/>
              <a:t>ferramenta</a:t>
            </a:r>
            <a:r>
              <a:rPr dirty="0"/>
              <a:t> de </a:t>
            </a:r>
            <a:r>
              <a:rPr dirty="0" err="1"/>
              <a:t>coleta</a:t>
            </a:r>
            <a:r>
              <a:rPr dirty="0"/>
              <a:t> de dados </a:t>
            </a:r>
            <a:r>
              <a:rPr dirty="0" err="1"/>
              <a:t>utilizada</a:t>
            </a:r>
            <a:r>
              <a:rPr dirty="0"/>
              <a:t> </a:t>
            </a:r>
            <a:r>
              <a:rPr dirty="0" err="1"/>
              <a:t>em</a:t>
            </a:r>
            <a:r>
              <a:rPr dirty="0"/>
              <a:t> </a:t>
            </a:r>
            <a:r>
              <a:rPr dirty="0" err="1"/>
              <a:t>uma</a:t>
            </a:r>
            <a:r>
              <a:rPr dirty="0"/>
              <a:t> </a:t>
            </a:r>
            <a:r>
              <a:rPr dirty="0" err="1"/>
              <a:t>grande</a:t>
            </a:r>
            <a:r>
              <a:rPr dirty="0"/>
              <a:t> </a:t>
            </a:r>
            <a:r>
              <a:rPr dirty="0" err="1"/>
              <a:t>variedade</a:t>
            </a:r>
            <a:r>
              <a:rPr dirty="0"/>
              <a:t> de </a:t>
            </a:r>
            <a:r>
              <a:rPr dirty="0" err="1"/>
              <a:t>pesquisas</a:t>
            </a:r>
            <a:r>
              <a:rPr dirty="0"/>
              <a:t> </a:t>
            </a:r>
            <a:r>
              <a:rPr dirty="0" err="1"/>
              <a:t>clínicas</a:t>
            </a:r>
            <a:r>
              <a:rPr dirty="0"/>
              <a:t> e </a:t>
            </a:r>
            <a:r>
              <a:rPr dirty="0" err="1"/>
              <a:t>epidemiológicas</a:t>
            </a:r>
            <a:endParaRPr dirty="0"/>
          </a:p>
          <a:p>
            <a:pPr marL="280736" marR="0" indent="-280736" defTabSz="584200">
              <a:spcBef>
                <a:spcPts val="3200"/>
              </a:spcBef>
              <a:buClrTx/>
              <a:buChar char="•"/>
              <a:defRPr>
                <a:uFillTx/>
                <a:latin typeface="Futura"/>
                <a:ea typeface="Futura"/>
                <a:cs typeface="Futura"/>
                <a:sym typeface="Futura"/>
              </a:defRPr>
            </a:pPr>
            <a:endParaRPr dirty="0"/>
          </a:p>
          <a:p>
            <a:pPr marL="280736" marR="0" indent="-280736" defTabSz="584200">
              <a:spcBef>
                <a:spcPts val="3200"/>
              </a:spcBef>
              <a:buClrTx/>
              <a:buChar char="•"/>
              <a:defRPr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rPr u="sng" dirty="0" err="1">
                <a:latin typeface="Futura Bold"/>
                <a:ea typeface="Futura Bold"/>
                <a:cs typeface="Futura Bold"/>
                <a:sym typeface="Futura Bold"/>
              </a:rPr>
              <a:t>Inquérito</a:t>
            </a:r>
            <a:r>
              <a:rPr b="1" dirty="0">
                <a:latin typeface="+mj-lt"/>
                <a:ea typeface="+mj-ea"/>
                <a:cs typeface="+mj-cs"/>
                <a:sym typeface="Helvetica"/>
              </a:rPr>
              <a:t>: </a:t>
            </a:r>
            <a:r>
              <a:rPr dirty="0"/>
              <a:t>um </a:t>
            </a:r>
            <a:r>
              <a:rPr dirty="0" err="1"/>
              <a:t>estudo</a:t>
            </a:r>
            <a:r>
              <a:rPr dirty="0"/>
              <a:t> </a:t>
            </a:r>
            <a:r>
              <a:rPr dirty="0" smtClean="0"/>
              <a:t>para </a:t>
            </a:r>
            <a:r>
              <a:rPr dirty="0" err="1"/>
              <a:t>coletar</a:t>
            </a:r>
            <a:r>
              <a:rPr dirty="0"/>
              <a:t> </a:t>
            </a:r>
            <a:r>
              <a:rPr dirty="0" err="1"/>
              <a:t>informações</a:t>
            </a:r>
            <a:r>
              <a:rPr dirty="0"/>
              <a:t> </a:t>
            </a:r>
            <a:r>
              <a:rPr dirty="0" err="1"/>
              <a:t>descritivas</a:t>
            </a:r>
            <a:r>
              <a:rPr dirty="0"/>
              <a:t> </a:t>
            </a:r>
            <a:r>
              <a:rPr dirty="0" err="1"/>
              <a:t>sobre</a:t>
            </a:r>
            <a:r>
              <a:rPr dirty="0"/>
              <a:t> </a:t>
            </a:r>
            <a:r>
              <a:rPr dirty="0" err="1"/>
              <a:t>uma</a:t>
            </a:r>
            <a:r>
              <a:rPr dirty="0"/>
              <a:t> </a:t>
            </a:r>
            <a:r>
              <a:rPr dirty="0" err="1"/>
              <a:t>população</a:t>
            </a:r>
            <a:r>
              <a:rPr dirty="0"/>
              <a:t> </a:t>
            </a:r>
            <a:r>
              <a:rPr dirty="0" err="1"/>
              <a:t>ou</a:t>
            </a:r>
            <a:r>
              <a:rPr dirty="0"/>
              <a:t> </a:t>
            </a:r>
            <a:r>
              <a:rPr dirty="0" err="1"/>
              <a:t>indivíduo</a:t>
            </a:r>
            <a:r>
              <a:rPr dirty="0"/>
              <a:t>, </a:t>
            </a:r>
            <a:r>
              <a:rPr dirty="0" err="1"/>
              <a:t>utilizando</a:t>
            </a:r>
            <a:r>
              <a:rPr dirty="0"/>
              <a:t> </a:t>
            </a:r>
            <a:r>
              <a:rPr dirty="0" err="1"/>
              <a:t>questionários</a:t>
            </a:r>
            <a:r>
              <a:rPr dirty="0"/>
              <a:t> para a </a:t>
            </a:r>
            <a:r>
              <a:rPr dirty="0" err="1"/>
              <a:t>obtenção</a:t>
            </a:r>
            <a:r>
              <a:rPr dirty="0"/>
              <a:t> de dados</a:t>
            </a:r>
            <a:r>
              <a:rPr b="1" dirty="0">
                <a:latin typeface="+mj-lt"/>
                <a:ea typeface="+mj-ea"/>
                <a:cs typeface="+mj-cs"/>
                <a:sym typeface="Helvetica"/>
              </a:rPr>
              <a:t> 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Montagem do banco de dado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rgbClr val="000000"/>
              </a:buClr>
              <a:buFont typeface="Cambria"/>
              <a:defRPr sz="5000" b="0"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r>
              <a:t>Montagem do banco de dados</a:t>
            </a:r>
          </a:p>
        </p:txBody>
      </p:sp>
      <p:sp>
        <p:nvSpPr>
          <p:cNvPr id="135" name="Formulário: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280736" marR="0" indent="-280736" defTabSz="584200">
              <a:spcBef>
                <a:spcPts val="3200"/>
              </a:spcBef>
              <a:buClrTx/>
              <a:buChar char="•"/>
              <a:defRPr>
                <a:uFillTx/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Formulário:</a:t>
            </a:r>
          </a:p>
        </p:txBody>
      </p:sp>
      <p:pic>
        <p:nvPicPr>
          <p:cNvPr id="136" name="view.tiff" descr="view.tiff"/>
          <p:cNvPicPr>
            <a:picLocks noChangeAspect="1"/>
          </p:cNvPicPr>
          <p:nvPr/>
        </p:nvPicPr>
        <p:blipFill>
          <a:blip r:embed="rId2" cstate="print">
            <a:extLst/>
          </a:blip>
          <a:srcRect l="28303" t="7553" r="19775" b="2997"/>
          <a:stretch>
            <a:fillRect/>
          </a:stretch>
        </p:blipFill>
        <p:spPr>
          <a:xfrm>
            <a:off x="3810000" y="2274490"/>
            <a:ext cx="7035800" cy="75807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66" y="0"/>
                </a:moveTo>
                <a:cubicBezTo>
                  <a:pt x="501" y="0"/>
                  <a:pt x="455" y="0"/>
                  <a:pt x="387" y="63"/>
                </a:cubicBezTo>
                <a:cubicBezTo>
                  <a:pt x="320" y="125"/>
                  <a:pt x="319" y="168"/>
                  <a:pt x="319" y="10644"/>
                </a:cubicBezTo>
                <a:lnTo>
                  <a:pt x="319" y="21160"/>
                </a:lnTo>
                <a:lnTo>
                  <a:pt x="10754" y="21160"/>
                </a:lnTo>
                <a:lnTo>
                  <a:pt x="21188" y="21160"/>
                </a:lnTo>
                <a:lnTo>
                  <a:pt x="21188" y="10638"/>
                </a:lnTo>
                <a:cubicBezTo>
                  <a:pt x="21188" y="891"/>
                  <a:pt x="21184" y="111"/>
                  <a:pt x="21132" y="58"/>
                </a:cubicBezTo>
                <a:cubicBezTo>
                  <a:pt x="21078" y="3"/>
                  <a:pt x="20711" y="0"/>
                  <a:pt x="10766" y="0"/>
                </a:cubicBezTo>
                <a:close/>
                <a:moveTo>
                  <a:pt x="21600" y="21557"/>
                </a:moveTo>
                <a:lnTo>
                  <a:pt x="9033" y="21562"/>
                </a:lnTo>
                <a:cubicBezTo>
                  <a:pt x="4520" y="21563"/>
                  <a:pt x="2838" y="21561"/>
                  <a:pt x="0" y="21560"/>
                </a:cubicBezTo>
                <a:lnTo>
                  <a:pt x="0" y="21600"/>
                </a:lnTo>
                <a:lnTo>
                  <a:pt x="21600" y="21600"/>
                </a:lnTo>
                <a:lnTo>
                  <a:pt x="21600" y="21557"/>
                </a:lnTo>
                <a:close/>
              </a:path>
            </a:pathLst>
          </a:custGeom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Montagem do banco de dado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rgbClr val="000000"/>
              </a:buClr>
              <a:buFont typeface="Cambria"/>
              <a:defRPr sz="5000" b="0"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r>
              <a:t>Montagem do banco de dados</a:t>
            </a:r>
          </a:p>
        </p:txBody>
      </p:sp>
      <p:sp>
        <p:nvSpPr>
          <p:cNvPr id="139" name="Tabela:"/>
          <p:cNvSpPr txBox="1">
            <a:spLocks noGrp="1"/>
          </p:cNvSpPr>
          <p:nvPr>
            <p:ph type="body" idx="1"/>
          </p:nvPr>
        </p:nvSpPr>
        <p:spPr>
          <a:xfrm>
            <a:off x="594216" y="2239133"/>
            <a:ext cx="11816368" cy="7548634"/>
          </a:xfrm>
          <a:prstGeom prst="rect">
            <a:avLst/>
          </a:prstGeom>
        </p:spPr>
        <p:txBody>
          <a:bodyPr/>
          <a:lstStyle>
            <a:lvl1pPr marL="280736" marR="0" indent="-280736" defTabSz="584200">
              <a:spcBef>
                <a:spcPts val="3200"/>
              </a:spcBef>
              <a:buClrTx/>
              <a:buChar char="•"/>
              <a:defRPr>
                <a:uFillTx/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Tabela:</a:t>
            </a:r>
          </a:p>
        </p:txBody>
      </p:sp>
      <p:graphicFrame>
        <p:nvGraphicFramePr>
          <p:cNvPr id="140" name="Table"/>
          <p:cNvGraphicFramePr/>
          <p:nvPr/>
        </p:nvGraphicFramePr>
        <p:xfrm>
          <a:off x="878331" y="3060700"/>
          <a:ext cx="11353708" cy="4970080"/>
        </p:xfrm>
        <a:graphic>
          <a:graphicData uri="http://schemas.openxmlformats.org/drawingml/2006/table">
            <a:tbl>
              <a:tblPr firstRow="1">
                <a:tableStyleId>{4C3C2611-4C71-4FC5-86AE-919BDF0F9419}</a:tableStyleId>
              </a:tblPr>
              <a:tblGrid>
                <a:gridCol w="49326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1751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700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2700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2700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27000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127000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1195830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1044639"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500"/>
                        </a:spcBef>
                        <a:tabLst>
                          <a:tab pos="1295400" algn="l"/>
                        </a:tabLst>
                        <a:defRPr b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dirty="0"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Futura"/>
                          <a:ea typeface="Futura"/>
                          <a:cs typeface="Futura"/>
                          <a:sym typeface="Futura"/>
                        </a:rPr>
                        <a:t>ID</a:t>
                      </a:r>
                    </a:p>
                  </a:txBody>
                  <a:tcPr marL="50800" marR="50800" marT="50800" marB="50800" anchor="ctr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28575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500"/>
                        </a:spcBef>
                        <a:tabLst>
                          <a:tab pos="1295400" algn="l"/>
                        </a:tabLst>
                        <a:defRPr b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Futura"/>
                          <a:ea typeface="Futura"/>
                          <a:cs typeface="Futura"/>
                          <a:sym typeface="Futura"/>
                        </a:rPr>
                        <a:t>Quantos cães teve?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28575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500"/>
                        </a:spcBef>
                        <a:tabLst>
                          <a:tab pos="1295400" algn="l"/>
                        </a:tabLst>
                        <a:defRPr b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Futura"/>
                          <a:ea typeface="Futura"/>
                          <a:cs typeface="Futura"/>
                          <a:sym typeface="Futura"/>
                        </a:rPr>
                        <a:t>Quantos morreram de LVA?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28575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500"/>
                        </a:spcBef>
                        <a:tabLst>
                          <a:tab pos="1295400" algn="l"/>
                        </a:tabLst>
                        <a:defRPr b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dirty="0" err="1"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Futura"/>
                          <a:ea typeface="Futura"/>
                          <a:cs typeface="Futura"/>
                          <a:sym typeface="Futura"/>
                        </a:rPr>
                        <a:t>Repôs</a:t>
                      </a:r>
                      <a:r>
                        <a:rPr dirty="0"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Futura"/>
                          <a:ea typeface="Futura"/>
                          <a:cs typeface="Futura"/>
                          <a:sym typeface="Futura"/>
                        </a:rPr>
                        <a:t>?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28575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500"/>
                        </a:spcBef>
                        <a:tabLst>
                          <a:tab pos="1295400" algn="l"/>
                        </a:tabLst>
                        <a:defRPr b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Futura"/>
                          <a:ea typeface="Futura"/>
                          <a:cs typeface="Futura"/>
                          <a:sym typeface="Futura"/>
                        </a:rPr>
                        <a:t>Medidas de proteção?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28575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500"/>
                        </a:spcBef>
                        <a:tabLst>
                          <a:tab pos="1295400" algn="l"/>
                        </a:tabLst>
                        <a:defRPr b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Futura"/>
                          <a:ea typeface="Futura"/>
                          <a:cs typeface="Futura"/>
                          <a:sym typeface="Futura"/>
                        </a:rPr>
                        <a:t>Coleira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285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500"/>
                        </a:spcBef>
                        <a:tabLst>
                          <a:tab pos="1295400" algn="l"/>
                        </a:tabLst>
                        <a:defRPr b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Futura"/>
                          <a:ea typeface="Futura"/>
                          <a:cs typeface="Futura"/>
                          <a:sym typeface="Futura"/>
                        </a:rPr>
                        <a:t>Bisnaga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285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500"/>
                        </a:spcBef>
                        <a:tabLst>
                          <a:tab pos="1295400" algn="l"/>
                        </a:tabLst>
                        <a:defRPr b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Futura"/>
                          <a:ea typeface="Futura"/>
                          <a:cs typeface="Futura"/>
                          <a:sym typeface="Futura"/>
                        </a:rPr>
                        <a:t>Vacina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285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500"/>
                        </a:spcBef>
                        <a:tabLst>
                          <a:tab pos="1295400" algn="l"/>
                        </a:tabLst>
                        <a:defRPr b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Futura"/>
                          <a:ea typeface="Futura"/>
                          <a:cs typeface="Futura"/>
                          <a:sym typeface="Futura"/>
                        </a:rPr>
                        <a:t>Inseticida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285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500"/>
                        </a:spcBef>
                        <a:tabLst>
                          <a:tab pos="1295400" algn="l"/>
                        </a:tabLst>
                        <a:defRPr b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Futura"/>
                          <a:ea typeface="Futura"/>
                          <a:cs typeface="Futura"/>
                          <a:sym typeface="Futura"/>
                        </a:rPr>
                        <a:t>Situação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28575">
                      <a:solidFill>
                        <a:srgbClr val="000000"/>
                      </a:solidFill>
                      <a:miter lim="400000"/>
                    </a:lnR>
                    <a:lnT w="285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  <a:solidFill>
                      <a:srgbClr val="000000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40920"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500"/>
                        </a:spcBef>
                        <a:tabLst>
                          <a:tab pos="1295400" algn="l"/>
                        </a:tabLst>
                        <a:defRPr>
                          <a:uFillTx/>
                        </a:defRPr>
                      </a:pPr>
                      <a:r>
                        <a:rPr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Futura"/>
                          <a:ea typeface="Futura"/>
                          <a:cs typeface="Futura"/>
                          <a:sym typeface="Futura"/>
                        </a:rPr>
                        <a:t>1</a:t>
                      </a:r>
                    </a:p>
                  </a:txBody>
                  <a:tcPr marL="50800" marR="50800" marT="50800" marB="50800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500"/>
                        </a:spcBef>
                        <a:tabLst>
                          <a:tab pos="1295400" algn="l"/>
                        </a:tabLst>
                        <a:defRPr>
                          <a:uFillTx/>
                        </a:defRPr>
                      </a:pPr>
                      <a:r>
                        <a:rPr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Futura"/>
                          <a:ea typeface="Futura"/>
                          <a:cs typeface="Futura"/>
                          <a:sym typeface="Futura"/>
                        </a:rPr>
                        <a:t>1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500"/>
                        </a:spcBef>
                        <a:tabLst>
                          <a:tab pos="1295400" algn="l"/>
                        </a:tabLst>
                        <a:defRPr>
                          <a:uFillTx/>
                        </a:defRPr>
                      </a:pPr>
                      <a:r>
                        <a:rPr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Futura"/>
                          <a:ea typeface="Futura"/>
                          <a:cs typeface="Futura"/>
                          <a:sym typeface="Futura"/>
                        </a:rPr>
                        <a:t>0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500"/>
                        </a:spcBef>
                        <a:tabLst>
                          <a:tab pos="1295400" algn="l"/>
                        </a:tabLst>
                        <a:defRPr>
                          <a:uFillTx/>
                        </a:defRPr>
                      </a:pPr>
                      <a:r>
                        <a:rPr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Futura"/>
                          <a:ea typeface="Futura"/>
                          <a:cs typeface="Futura"/>
                          <a:sym typeface="Futura"/>
                        </a:rPr>
                        <a:t>0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500"/>
                        </a:spcBef>
                        <a:tabLst>
                          <a:tab pos="1295400" algn="l"/>
                        </a:tabLst>
                        <a:defRPr>
                          <a:uFillTx/>
                        </a:defRPr>
                      </a:pPr>
                      <a:r>
                        <a:rPr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Futura"/>
                          <a:ea typeface="Futura"/>
                          <a:cs typeface="Futura"/>
                          <a:sym typeface="Futura"/>
                        </a:rPr>
                        <a:t>1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500"/>
                        </a:spcBef>
                        <a:tabLst>
                          <a:tab pos="1295400" algn="l"/>
                        </a:tabLst>
                        <a:defRPr>
                          <a:uFillTx/>
                        </a:defRPr>
                      </a:pPr>
                      <a:r>
                        <a:rPr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Futura"/>
                          <a:ea typeface="Futura"/>
                          <a:cs typeface="Futura"/>
                          <a:sym typeface="Futura"/>
                        </a:rPr>
                        <a:t>1</a:t>
                      </a:r>
                    </a:p>
                  </a:txBody>
                  <a:tcPr marL="50800" marR="50800" marT="50800" marB="5080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500"/>
                        </a:spcBef>
                        <a:tabLst>
                          <a:tab pos="1295400" algn="l"/>
                        </a:tabLst>
                        <a:defRPr>
                          <a:uFillTx/>
                        </a:defRPr>
                      </a:pPr>
                      <a:r>
                        <a:rPr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Futura"/>
                          <a:ea typeface="Futura"/>
                          <a:cs typeface="Futura"/>
                          <a:sym typeface="Futura"/>
                        </a:rPr>
                        <a:t>0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500"/>
                        </a:spcBef>
                        <a:tabLst>
                          <a:tab pos="1295400" algn="l"/>
                        </a:tabLst>
                        <a:defRPr>
                          <a:uFillTx/>
                        </a:defRPr>
                      </a:pPr>
                      <a:r>
                        <a:rPr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Futura"/>
                          <a:ea typeface="Futura"/>
                          <a:cs typeface="Futura"/>
                          <a:sym typeface="Futura"/>
                        </a:rPr>
                        <a:t>0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500"/>
                        </a:spcBef>
                        <a:tabLst>
                          <a:tab pos="1295400" algn="l"/>
                        </a:tabLst>
                        <a:defRPr>
                          <a:uFillTx/>
                        </a:defRPr>
                      </a:pPr>
                      <a:r>
                        <a:rPr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Futura"/>
                          <a:ea typeface="Futura"/>
                          <a:cs typeface="Futura"/>
                          <a:sym typeface="Futura"/>
                        </a:rPr>
                        <a:t>0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500"/>
                        </a:spcBef>
                        <a:tabLst>
                          <a:tab pos="1295400" algn="l"/>
                        </a:tabLst>
                        <a:defRPr>
                          <a:uFillTx/>
                        </a:defRPr>
                      </a:pPr>
                      <a:r>
                        <a:rPr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Futura"/>
                          <a:ea typeface="Futura"/>
                          <a:cs typeface="Futura"/>
                          <a:sym typeface="Futura"/>
                        </a:rPr>
                        <a:t>2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285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0920"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500"/>
                        </a:spcBef>
                        <a:tabLst>
                          <a:tab pos="1295400" algn="l"/>
                        </a:tabLst>
                        <a:defRPr>
                          <a:uFillTx/>
                        </a:defRPr>
                      </a:pPr>
                      <a:r>
                        <a:rPr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Futura"/>
                          <a:ea typeface="Futura"/>
                          <a:cs typeface="Futura"/>
                          <a:sym typeface="Futura"/>
                        </a:rPr>
                        <a:t>2</a:t>
                      </a:r>
                    </a:p>
                  </a:txBody>
                  <a:tcPr marL="50800" marR="50800" marT="50800" marB="50800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500"/>
                        </a:spcBef>
                        <a:tabLst>
                          <a:tab pos="1295400" algn="l"/>
                        </a:tabLst>
                        <a:defRPr>
                          <a:uFillTx/>
                        </a:defRPr>
                      </a:pPr>
                      <a:r>
                        <a:rPr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Futura"/>
                          <a:ea typeface="Futura"/>
                          <a:cs typeface="Futura"/>
                          <a:sym typeface="Futura"/>
                        </a:rPr>
                        <a:t>2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500"/>
                        </a:spcBef>
                        <a:tabLst>
                          <a:tab pos="1295400" algn="l"/>
                        </a:tabLst>
                        <a:defRPr>
                          <a:uFillTx/>
                        </a:defRPr>
                      </a:pPr>
                      <a:r>
                        <a:rPr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Futura"/>
                          <a:ea typeface="Futura"/>
                          <a:cs typeface="Futura"/>
                          <a:sym typeface="Futura"/>
                        </a:rPr>
                        <a:t>1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500"/>
                        </a:spcBef>
                        <a:tabLst>
                          <a:tab pos="1295400" algn="l"/>
                        </a:tabLst>
                        <a:defRPr>
                          <a:uFillTx/>
                        </a:defRPr>
                      </a:pPr>
                      <a:r>
                        <a:rPr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Futura"/>
                          <a:ea typeface="Futura"/>
                          <a:cs typeface="Futura"/>
                          <a:sym typeface="Futura"/>
                        </a:rPr>
                        <a:t>1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500"/>
                        </a:spcBef>
                        <a:tabLst>
                          <a:tab pos="1295400" algn="l"/>
                        </a:tabLst>
                        <a:defRPr>
                          <a:uFillTx/>
                        </a:defRPr>
                      </a:pPr>
                      <a:r>
                        <a:rPr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Futura"/>
                          <a:ea typeface="Futura"/>
                          <a:cs typeface="Futura"/>
                          <a:sym typeface="Futura"/>
                        </a:rPr>
                        <a:t>1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500"/>
                        </a:spcBef>
                        <a:tabLst>
                          <a:tab pos="1295400" algn="l"/>
                        </a:tabLst>
                        <a:defRPr>
                          <a:uFillTx/>
                        </a:defRPr>
                      </a:pPr>
                      <a:r>
                        <a:rPr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Futura"/>
                          <a:ea typeface="Futura"/>
                          <a:cs typeface="Futura"/>
                          <a:sym typeface="Futura"/>
                        </a:rPr>
                        <a:t>0</a:t>
                      </a:r>
                    </a:p>
                  </a:txBody>
                  <a:tcPr marL="50800" marR="50800" marT="50800" marB="5080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500"/>
                        </a:spcBef>
                        <a:tabLst>
                          <a:tab pos="1295400" algn="l"/>
                        </a:tabLst>
                        <a:defRPr>
                          <a:uFillTx/>
                        </a:defRPr>
                      </a:pPr>
                      <a:r>
                        <a:rPr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Futura"/>
                          <a:ea typeface="Futura"/>
                          <a:cs typeface="Futura"/>
                          <a:sym typeface="Futura"/>
                        </a:rPr>
                        <a:t>0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500"/>
                        </a:spcBef>
                        <a:tabLst>
                          <a:tab pos="1295400" algn="l"/>
                        </a:tabLst>
                        <a:defRPr>
                          <a:uFillTx/>
                        </a:defRPr>
                      </a:pPr>
                      <a:r>
                        <a:rPr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Futura"/>
                          <a:ea typeface="Futura"/>
                          <a:cs typeface="Futura"/>
                          <a:sym typeface="Futura"/>
                        </a:rPr>
                        <a:t>1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500"/>
                        </a:spcBef>
                        <a:tabLst>
                          <a:tab pos="1295400" algn="l"/>
                        </a:tabLst>
                        <a:defRPr>
                          <a:uFillTx/>
                        </a:defRPr>
                      </a:pPr>
                      <a:r>
                        <a:rPr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Futura"/>
                          <a:ea typeface="Futura"/>
                          <a:cs typeface="Futura"/>
                          <a:sym typeface="Futura"/>
                        </a:rPr>
                        <a:t>0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500"/>
                        </a:spcBef>
                        <a:tabLst>
                          <a:tab pos="1295400" algn="l"/>
                        </a:tabLst>
                        <a:defRPr>
                          <a:uFillTx/>
                        </a:defRPr>
                      </a:pPr>
                      <a:r>
                        <a:rPr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Futura"/>
                          <a:ea typeface="Futura"/>
                          <a:cs typeface="Futura"/>
                          <a:sym typeface="Futura"/>
                        </a:rPr>
                        <a:t>2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28575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0920"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500"/>
                        </a:spcBef>
                        <a:tabLst>
                          <a:tab pos="1295400" algn="l"/>
                        </a:tabLst>
                        <a:defRPr>
                          <a:uFillTx/>
                        </a:defRPr>
                      </a:pPr>
                      <a:r>
                        <a:rPr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Futura"/>
                          <a:ea typeface="Futura"/>
                          <a:cs typeface="Futura"/>
                          <a:sym typeface="Futura"/>
                        </a:rPr>
                        <a:t>3</a:t>
                      </a:r>
                    </a:p>
                  </a:txBody>
                  <a:tcPr marL="50800" marR="50800" marT="50800" marB="50800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500"/>
                        </a:spcBef>
                        <a:tabLst>
                          <a:tab pos="1295400" algn="l"/>
                        </a:tabLst>
                        <a:defRPr>
                          <a:uFillTx/>
                        </a:defRPr>
                      </a:pPr>
                      <a:r>
                        <a:rPr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Futura"/>
                          <a:ea typeface="Futura"/>
                          <a:cs typeface="Futura"/>
                          <a:sym typeface="Futura"/>
                        </a:rPr>
                        <a:t>1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500"/>
                        </a:spcBef>
                        <a:tabLst>
                          <a:tab pos="1295400" algn="l"/>
                        </a:tabLst>
                        <a:defRPr>
                          <a:uFillTx/>
                        </a:defRPr>
                      </a:pPr>
                      <a:r>
                        <a:rPr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Futura"/>
                          <a:ea typeface="Futura"/>
                          <a:cs typeface="Futura"/>
                          <a:sym typeface="Futura"/>
                        </a:rPr>
                        <a:t>0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500"/>
                        </a:spcBef>
                        <a:tabLst>
                          <a:tab pos="1295400" algn="l"/>
                        </a:tabLst>
                        <a:defRPr>
                          <a:uFillTx/>
                        </a:defRPr>
                      </a:pPr>
                      <a:r>
                        <a:rPr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Futura"/>
                          <a:ea typeface="Futura"/>
                          <a:cs typeface="Futura"/>
                          <a:sym typeface="Futura"/>
                        </a:rPr>
                        <a:t>0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500"/>
                        </a:spcBef>
                        <a:tabLst>
                          <a:tab pos="1295400" algn="l"/>
                        </a:tabLst>
                        <a:defRPr>
                          <a:uFillTx/>
                        </a:defRPr>
                      </a:pPr>
                      <a:r>
                        <a:rPr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Futura"/>
                          <a:ea typeface="Futura"/>
                          <a:cs typeface="Futura"/>
                          <a:sym typeface="Futura"/>
                        </a:rPr>
                        <a:t>0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500"/>
                        </a:spcBef>
                        <a:tabLst>
                          <a:tab pos="1295400" algn="l"/>
                        </a:tabLst>
                        <a:defRPr>
                          <a:uFillTx/>
                        </a:defRPr>
                      </a:pPr>
                      <a:r>
                        <a:rPr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Futura"/>
                          <a:ea typeface="Futura"/>
                          <a:cs typeface="Futura"/>
                          <a:sym typeface="Futura"/>
                        </a:rPr>
                        <a:t>0</a:t>
                      </a:r>
                    </a:p>
                  </a:txBody>
                  <a:tcPr marL="50800" marR="50800" marT="50800" marB="5080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500"/>
                        </a:spcBef>
                        <a:tabLst>
                          <a:tab pos="1295400" algn="l"/>
                        </a:tabLst>
                        <a:defRPr>
                          <a:uFillTx/>
                        </a:defRPr>
                      </a:pPr>
                      <a:r>
                        <a:rPr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Futura"/>
                          <a:ea typeface="Futura"/>
                          <a:cs typeface="Futura"/>
                          <a:sym typeface="Futura"/>
                        </a:rPr>
                        <a:t>0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500"/>
                        </a:spcBef>
                        <a:tabLst>
                          <a:tab pos="1295400" algn="l"/>
                        </a:tabLst>
                        <a:defRPr>
                          <a:uFillTx/>
                        </a:defRPr>
                      </a:pPr>
                      <a:r>
                        <a:rPr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Futura"/>
                          <a:ea typeface="Futura"/>
                          <a:cs typeface="Futura"/>
                          <a:sym typeface="Futura"/>
                        </a:rPr>
                        <a:t>0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500"/>
                        </a:spcBef>
                        <a:tabLst>
                          <a:tab pos="1295400" algn="l"/>
                        </a:tabLst>
                        <a:defRPr>
                          <a:uFillTx/>
                        </a:defRPr>
                      </a:pPr>
                      <a:r>
                        <a:rPr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Futura"/>
                          <a:ea typeface="Futura"/>
                          <a:cs typeface="Futura"/>
                          <a:sym typeface="Futura"/>
                        </a:rPr>
                        <a:t>0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500"/>
                        </a:spcBef>
                        <a:tabLst>
                          <a:tab pos="1295400" algn="l"/>
                        </a:tabLst>
                        <a:defRPr>
                          <a:uFillTx/>
                        </a:defRPr>
                      </a:pPr>
                      <a:r>
                        <a:rPr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Futura"/>
                          <a:ea typeface="Futura"/>
                          <a:cs typeface="Futura"/>
                          <a:sym typeface="Futura"/>
                        </a:rPr>
                        <a:t>2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28575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40920"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500"/>
                        </a:spcBef>
                        <a:tabLst>
                          <a:tab pos="1295400" algn="l"/>
                        </a:tabLst>
                        <a:defRPr>
                          <a:uFillTx/>
                        </a:defRPr>
                      </a:pPr>
                      <a:r>
                        <a:rPr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Futura"/>
                          <a:ea typeface="Futura"/>
                          <a:cs typeface="Futura"/>
                          <a:sym typeface="Futura"/>
                        </a:rPr>
                        <a:t>4</a:t>
                      </a:r>
                    </a:p>
                  </a:txBody>
                  <a:tcPr marL="50800" marR="50800" marT="50800" marB="50800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500"/>
                        </a:spcBef>
                        <a:tabLst>
                          <a:tab pos="1295400" algn="l"/>
                        </a:tabLst>
                        <a:defRPr>
                          <a:uFillTx/>
                        </a:defRPr>
                      </a:pPr>
                      <a:r>
                        <a:rPr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Futura"/>
                          <a:ea typeface="Futura"/>
                          <a:cs typeface="Futura"/>
                          <a:sym typeface="Futura"/>
                        </a:rPr>
                        <a:t>0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500"/>
                        </a:spcBef>
                        <a:tabLst>
                          <a:tab pos="1295400" algn="l"/>
                        </a:tabLst>
                        <a:defRPr>
                          <a:uFillTx/>
                        </a:defRPr>
                      </a:pPr>
                      <a:r>
                        <a:rPr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Futura"/>
                          <a:ea typeface="Futura"/>
                          <a:cs typeface="Futura"/>
                          <a:sym typeface="Futura"/>
                        </a:rPr>
                        <a:t>1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500"/>
                        </a:spcBef>
                        <a:tabLst>
                          <a:tab pos="1295400" algn="l"/>
                        </a:tabLst>
                        <a:defRPr>
                          <a:uFillTx/>
                        </a:defRPr>
                      </a:pPr>
                      <a:r>
                        <a:rPr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Futura"/>
                          <a:ea typeface="Futura"/>
                          <a:cs typeface="Futura"/>
                          <a:sym typeface="Futura"/>
                        </a:rPr>
                        <a:t>0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500"/>
                        </a:spcBef>
                        <a:tabLst>
                          <a:tab pos="1295400" algn="l"/>
                        </a:tabLst>
                        <a:defRPr>
                          <a:uFillTx/>
                        </a:defRPr>
                      </a:pPr>
                      <a:r>
                        <a:rPr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Futura"/>
                          <a:ea typeface="Futura"/>
                          <a:cs typeface="Futura"/>
                          <a:sym typeface="Futura"/>
                        </a:rPr>
                        <a:t>0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500"/>
                        </a:spcBef>
                        <a:tabLst>
                          <a:tab pos="1295400" algn="l"/>
                        </a:tabLst>
                        <a:defRPr>
                          <a:uFillTx/>
                        </a:defRPr>
                      </a:pPr>
                      <a:r>
                        <a:rPr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Futura"/>
                          <a:ea typeface="Futura"/>
                          <a:cs typeface="Futura"/>
                          <a:sym typeface="Futura"/>
                        </a:rPr>
                        <a:t>0</a:t>
                      </a:r>
                    </a:p>
                  </a:txBody>
                  <a:tcPr marL="50800" marR="50800" marT="50800" marB="5080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500"/>
                        </a:spcBef>
                        <a:tabLst>
                          <a:tab pos="1295400" algn="l"/>
                        </a:tabLst>
                        <a:defRPr>
                          <a:uFillTx/>
                        </a:defRPr>
                      </a:pPr>
                      <a:r>
                        <a:rPr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Futura"/>
                          <a:ea typeface="Futura"/>
                          <a:cs typeface="Futura"/>
                          <a:sym typeface="Futura"/>
                        </a:rPr>
                        <a:t>0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500"/>
                        </a:spcBef>
                        <a:tabLst>
                          <a:tab pos="1295400" algn="l"/>
                        </a:tabLst>
                        <a:defRPr>
                          <a:uFillTx/>
                        </a:defRPr>
                      </a:pPr>
                      <a:r>
                        <a:rPr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Futura"/>
                          <a:ea typeface="Futura"/>
                          <a:cs typeface="Futura"/>
                          <a:sym typeface="Futura"/>
                        </a:rPr>
                        <a:t>0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500"/>
                        </a:spcBef>
                        <a:tabLst>
                          <a:tab pos="1295400" algn="l"/>
                        </a:tabLst>
                        <a:defRPr>
                          <a:uFillTx/>
                        </a:defRPr>
                      </a:pPr>
                      <a:r>
                        <a:rPr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Futura"/>
                          <a:ea typeface="Futura"/>
                          <a:cs typeface="Futura"/>
                          <a:sym typeface="Futura"/>
                        </a:rPr>
                        <a:t>0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500"/>
                        </a:spcBef>
                        <a:tabLst>
                          <a:tab pos="1295400" algn="l"/>
                        </a:tabLst>
                        <a:defRPr>
                          <a:uFillTx/>
                        </a:defRPr>
                      </a:pPr>
                      <a:r>
                        <a:rPr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Futura"/>
                          <a:ea typeface="Futura"/>
                          <a:cs typeface="Futura"/>
                          <a:sym typeface="Futura"/>
                        </a:rPr>
                        <a:t>2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28575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40920"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500"/>
                        </a:spcBef>
                        <a:tabLst>
                          <a:tab pos="1295400" algn="l"/>
                        </a:tabLst>
                        <a:defRPr>
                          <a:uFillTx/>
                        </a:defRPr>
                      </a:pPr>
                      <a:r>
                        <a:rPr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Futura"/>
                          <a:ea typeface="Futura"/>
                          <a:cs typeface="Futura"/>
                          <a:sym typeface="Futura"/>
                        </a:rPr>
                        <a:t>5</a:t>
                      </a:r>
                    </a:p>
                  </a:txBody>
                  <a:tcPr marL="50800" marR="50800" marT="50800" marB="50800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500"/>
                        </a:spcBef>
                        <a:tabLst>
                          <a:tab pos="1295400" algn="l"/>
                        </a:tabLst>
                        <a:defRPr>
                          <a:uFillTx/>
                        </a:defRPr>
                      </a:pPr>
                      <a:r>
                        <a:rPr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Futura"/>
                          <a:ea typeface="Futura"/>
                          <a:cs typeface="Futura"/>
                          <a:sym typeface="Futura"/>
                        </a:rPr>
                        <a:t>3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500"/>
                        </a:spcBef>
                        <a:tabLst>
                          <a:tab pos="1295400" algn="l"/>
                        </a:tabLst>
                        <a:defRPr>
                          <a:uFillTx/>
                        </a:defRPr>
                      </a:pPr>
                      <a:r>
                        <a:rPr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Futura"/>
                          <a:ea typeface="Futura"/>
                          <a:cs typeface="Futura"/>
                          <a:sym typeface="Futura"/>
                        </a:rPr>
                        <a:t>1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500"/>
                        </a:spcBef>
                        <a:tabLst>
                          <a:tab pos="1295400" algn="l"/>
                        </a:tabLst>
                        <a:defRPr>
                          <a:uFillTx/>
                        </a:defRPr>
                      </a:pPr>
                      <a:r>
                        <a:rPr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Futura"/>
                          <a:ea typeface="Futura"/>
                          <a:cs typeface="Futura"/>
                          <a:sym typeface="Futura"/>
                        </a:rPr>
                        <a:t>1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500"/>
                        </a:spcBef>
                        <a:tabLst>
                          <a:tab pos="1295400" algn="l"/>
                        </a:tabLst>
                        <a:defRPr>
                          <a:uFillTx/>
                        </a:defRPr>
                      </a:pPr>
                      <a:r>
                        <a:rPr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Futura"/>
                          <a:ea typeface="Futura"/>
                          <a:cs typeface="Futura"/>
                          <a:sym typeface="Futura"/>
                        </a:rPr>
                        <a:t>0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500"/>
                        </a:spcBef>
                        <a:tabLst>
                          <a:tab pos="1295400" algn="l"/>
                        </a:tabLst>
                        <a:defRPr>
                          <a:uFillTx/>
                        </a:defRPr>
                      </a:pPr>
                      <a:r>
                        <a:rPr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Futura"/>
                          <a:ea typeface="Futura"/>
                          <a:cs typeface="Futura"/>
                          <a:sym typeface="Futura"/>
                        </a:rPr>
                        <a:t>0</a:t>
                      </a:r>
                    </a:p>
                  </a:txBody>
                  <a:tcPr marL="50800" marR="50800" marT="50800" marB="5080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500"/>
                        </a:spcBef>
                        <a:tabLst>
                          <a:tab pos="1295400" algn="l"/>
                        </a:tabLst>
                        <a:defRPr>
                          <a:uFillTx/>
                        </a:defRPr>
                      </a:pPr>
                      <a:r>
                        <a:rPr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Futura"/>
                          <a:ea typeface="Futura"/>
                          <a:cs typeface="Futura"/>
                          <a:sym typeface="Futura"/>
                        </a:rPr>
                        <a:t>0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500"/>
                        </a:spcBef>
                        <a:tabLst>
                          <a:tab pos="1295400" algn="l"/>
                        </a:tabLst>
                        <a:defRPr>
                          <a:uFillTx/>
                        </a:defRPr>
                      </a:pPr>
                      <a:r>
                        <a:rPr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Futura"/>
                          <a:ea typeface="Futura"/>
                          <a:cs typeface="Futura"/>
                          <a:sym typeface="Futura"/>
                        </a:rPr>
                        <a:t>0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500"/>
                        </a:spcBef>
                        <a:tabLst>
                          <a:tab pos="1295400" algn="l"/>
                        </a:tabLst>
                        <a:defRPr>
                          <a:uFillTx/>
                        </a:defRPr>
                      </a:pPr>
                      <a:r>
                        <a:rPr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Futura"/>
                          <a:ea typeface="Futura"/>
                          <a:cs typeface="Futura"/>
                          <a:sym typeface="Futura"/>
                        </a:rPr>
                        <a:t>0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500"/>
                        </a:spcBef>
                        <a:tabLst>
                          <a:tab pos="1295400" algn="l"/>
                        </a:tabLst>
                        <a:defRPr>
                          <a:uFillTx/>
                        </a:defRPr>
                      </a:pPr>
                      <a:r>
                        <a:rPr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Futura"/>
                          <a:ea typeface="Futura"/>
                          <a:cs typeface="Futura"/>
                          <a:sym typeface="Futura"/>
                        </a:rPr>
                        <a:t>2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28575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40920"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500"/>
                        </a:spcBef>
                        <a:tabLst>
                          <a:tab pos="1295400" algn="l"/>
                        </a:tabLst>
                        <a:defRPr>
                          <a:uFillTx/>
                        </a:defRPr>
                      </a:pPr>
                      <a:r>
                        <a:rPr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Futura"/>
                          <a:ea typeface="Futura"/>
                          <a:cs typeface="Futura"/>
                          <a:sym typeface="Futura"/>
                        </a:rPr>
                        <a:t>6</a:t>
                      </a:r>
                    </a:p>
                  </a:txBody>
                  <a:tcPr marL="50800" marR="50800" marT="50800" marB="50800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500"/>
                        </a:spcBef>
                        <a:tabLst>
                          <a:tab pos="1295400" algn="l"/>
                        </a:tabLst>
                        <a:defRPr>
                          <a:uFillTx/>
                        </a:defRPr>
                      </a:pPr>
                      <a:r>
                        <a:rPr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Futura"/>
                          <a:ea typeface="Futura"/>
                          <a:cs typeface="Futura"/>
                          <a:sym typeface="Futura"/>
                        </a:rPr>
                        <a:t>2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500"/>
                        </a:spcBef>
                        <a:tabLst>
                          <a:tab pos="1295400" algn="l"/>
                        </a:tabLst>
                        <a:defRPr>
                          <a:uFillTx/>
                        </a:defRPr>
                      </a:pPr>
                      <a:r>
                        <a:rPr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Futura"/>
                          <a:ea typeface="Futura"/>
                          <a:cs typeface="Futura"/>
                          <a:sym typeface="Futura"/>
                        </a:rPr>
                        <a:t>3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500"/>
                        </a:spcBef>
                        <a:tabLst>
                          <a:tab pos="1295400" algn="l"/>
                        </a:tabLst>
                        <a:defRPr>
                          <a:uFillTx/>
                        </a:defRPr>
                      </a:pPr>
                      <a:r>
                        <a:rPr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Futura"/>
                          <a:ea typeface="Futura"/>
                          <a:cs typeface="Futura"/>
                          <a:sym typeface="Futura"/>
                        </a:rPr>
                        <a:t>1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500"/>
                        </a:spcBef>
                        <a:tabLst>
                          <a:tab pos="1295400" algn="l"/>
                        </a:tabLst>
                        <a:defRPr>
                          <a:uFillTx/>
                        </a:defRPr>
                      </a:pPr>
                      <a:r>
                        <a:rPr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Futura"/>
                          <a:ea typeface="Futura"/>
                          <a:cs typeface="Futura"/>
                          <a:sym typeface="Futura"/>
                        </a:rPr>
                        <a:t>1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500"/>
                        </a:spcBef>
                        <a:tabLst>
                          <a:tab pos="1295400" algn="l"/>
                        </a:tabLst>
                        <a:defRPr>
                          <a:uFillTx/>
                        </a:defRPr>
                      </a:pPr>
                      <a:r>
                        <a:rPr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Futura"/>
                          <a:ea typeface="Futura"/>
                          <a:cs typeface="Futura"/>
                          <a:sym typeface="Futura"/>
                        </a:rPr>
                        <a:t>0</a:t>
                      </a:r>
                    </a:p>
                  </a:txBody>
                  <a:tcPr marL="50800" marR="50800" marT="50800" marB="5080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500"/>
                        </a:spcBef>
                        <a:tabLst>
                          <a:tab pos="1295400" algn="l"/>
                        </a:tabLst>
                        <a:defRPr>
                          <a:uFillTx/>
                        </a:defRPr>
                      </a:pPr>
                      <a:r>
                        <a:rPr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Futura"/>
                          <a:ea typeface="Futura"/>
                          <a:cs typeface="Futura"/>
                          <a:sym typeface="Futura"/>
                        </a:rPr>
                        <a:t>0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500"/>
                        </a:spcBef>
                        <a:tabLst>
                          <a:tab pos="1295400" algn="l"/>
                        </a:tabLst>
                        <a:defRPr>
                          <a:uFillTx/>
                        </a:defRPr>
                      </a:pPr>
                      <a:r>
                        <a:rPr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Futura"/>
                          <a:ea typeface="Futura"/>
                          <a:cs typeface="Futura"/>
                          <a:sym typeface="Futura"/>
                        </a:rPr>
                        <a:t>1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500"/>
                        </a:spcBef>
                        <a:tabLst>
                          <a:tab pos="1295400" algn="l"/>
                        </a:tabLst>
                        <a:defRPr>
                          <a:uFillTx/>
                        </a:defRPr>
                      </a:pPr>
                      <a:r>
                        <a:rPr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Futura"/>
                          <a:ea typeface="Futura"/>
                          <a:cs typeface="Futura"/>
                          <a:sym typeface="Futura"/>
                        </a:rPr>
                        <a:t>1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500"/>
                        </a:spcBef>
                        <a:tabLst>
                          <a:tab pos="1295400" algn="l"/>
                        </a:tabLst>
                        <a:defRPr>
                          <a:uFillTx/>
                        </a:defRPr>
                      </a:pPr>
                      <a:r>
                        <a:rPr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Futura"/>
                          <a:ea typeface="Futura"/>
                          <a:cs typeface="Futura"/>
                          <a:sym typeface="Futura"/>
                        </a:rPr>
                        <a:t>2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28575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40920"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500"/>
                        </a:spcBef>
                        <a:tabLst>
                          <a:tab pos="1295400" algn="l"/>
                        </a:tabLst>
                        <a:defRPr>
                          <a:uFillTx/>
                        </a:defRPr>
                      </a:pPr>
                      <a:r>
                        <a:rPr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Futura"/>
                          <a:ea typeface="Futura"/>
                          <a:cs typeface="Futura"/>
                          <a:sym typeface="Futura"/>
                        </a:rPr>
                        <a:t>7</a:t>
                      </a:r>
                    </a:p>
                  </a:txBody>
                  <a:tcPr marL="50800" marR="50800" marT="50800" marB="50800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500"/>
                        </a:spcBef>
                        <a:tabLst>
                          <a:tab pos="1295400" algn="l"/>
                        </a:tabLst>
                        <a:defRPr>
                          <a:uFillTx/>
                        </a:defRPr>
                      </a:pPr>
                      <a:r>
                        <a:rPr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Futura"/>
                          <a:ea typeface="Futura"/>
                          <a:cs typeface="Futura"/>
                          <a:sym typeface="Futura"/>
                        </a:rPr>
                        <a:t>1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500"/>
                        </a:spcBef>
                        <a:tabLst>
                          <a:tab pos="1295400" algn="l"/>
                        </a:tabLst>
                        <a:defRPr>
                          <a:uFillTx/>
                        </a:defRPr>
                      </a:pPr>
                      <a:r>
                        <a:rPr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Futura"/>
                          <a:ea typeface="Futura"/>
                          <a:cs typeface="Futura"/>
                          <a:sym typeface="Futura"/>
                        </a:rPr>
                        <a:t>0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500"/>
                        </a:spcBef>
                        <a:tabLst>
                          <a:tab pos="1295400" algn="l"/>
                        </a:tabLst>
                        <a:defRPr>
                          <a:uFillTx/>
                        </a:defRPr>
                      </a:pPr>
                      <a:r>
                        <a:rPr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Futura"/>
                          <a:ea typeface="Futura"/>
                          <a:cs typeface="Futura"/>
                          <a:sym typeface="Futura"/>
                        </a:rPr>
                        <a:t>0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500"/>
                        </a:spcBef>
                        <a:tabLst>
                          <a:tab pos="1295400" algn="l"/>
                        </a:tabLst>
                        <a:defRPr>
                          <a:uFillTx/>
                        </a:defRPr>
                      </a:pPr>
                      <a:r>
                        <a:rPr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Futura"/>
                          <a:ea typeface="Futura"/>
                          <a:cs typeface="Futura"/>
                          <a:sym typeface="Futura"/>
                        </a:rPr>
                        <a:t>1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500"/>
                        </a:spcBef>
                        <a:tabLst>
                          <a:tab pos="1295400" algn="l"/>
                        </a:tabLst>
                        <a:defRPr>
                          <a:uFillTx/>
                        </a:defRPr>
                      </a:pPr>
                      <a:r>
                        <a:rPr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Futura"/>
                          <a:ea typeface="Futura"/>
                          <a:cs typeface="Futura"/>
                          <a:sym typeface="Futura"/>
                        </a:rPr>
                        <a:t>1</a:t>
                      </a:r>
                    </a:p>
                  </a:txBody>
                  <a:tcPr marL="50800" marR="50800" marT="50800" marB="5080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500"/>
                        </a:spcBef>
                        <a:tabLst>
                          <a:tab pos="1295400" algn="l"/>
                        </a:tabLst>
                        <a:defRPr>
                          <a:uFillTx/>
                        </a:defRPr>
                      </a:pPr>
                      <a:r>
                        <a:rPr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Futura"/>
                          <a:ea typeface="Futura"/>
                          <a:cs typeface="Futura"/>
                          <a:sym typeface="Futura"/>
                        </a:rPr>
                        <a:t>0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500"/>
                        </a:spcBef>
                        <a:tabLst>
                          <a:tab pos="1295400" algn="l"/>
                        </a:tabLst>
                        <a:defRPr>
                          <a:uFillTx/>
                        </a:defRPr>
                      </a:pPr>
                      <a:r>
                        <a:rPr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Futura"/>
                          <a:ea typeface="Futura"/>
                          <a:cs typeface="Futura"/>
                          <a:sym typeface="Futura"/>
                        </a:rPr>
                        <a:t>0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500"/>
                        </a:spcBef>
                        <a:tabLst>
                          <a:tab pos="1295400" algn="l"/>
                        </a:tabLst>
                        <a:defRPr>
                          <a:uFillTx/>
                        </a:defRPr>
                      </a:pPr>
                      <a:r>
                        <a:rPr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Futura"/>
                          <a:ea typeface="Futura"/>
                          <a:cs typeface="Futura"/>
                          <a:sym typeface="Futura"/>
                        </a:rPr>
                        <a:t>1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500"/>
                        </a:spcBef>
                        <a:tabLst>
                          <a:tab pos="1295400" algn="l"/>
                        </a:tabLst>
                        <a:defRPr>
                          <a:uFillTx/>
                        </a:defRPr>
                      </a:pPr>
                      <a:r>
                        <a:rPr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Futura"/>
                          <a:ea typeface="Futura"/>
                          <a:cs typeface="Futura"/>
                          <a:sym typeface="Futura"/>
                        </a:rPr>
                        <a:t>2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28575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40920"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500"/>
                        </a:spcBef>
                        <a:tabLst>
                          <a:tab pos="1295400" algn="l"/>
                        </a:tabLst>
                        <a:defRPr>
                          <a:uFillTx/>
                        </a:defRPr>
                      </a:pPr>
                      <a:r>
                        <a:rPr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Futura"/>
                          <a:ea typeface="Futura"/>
                          <a:cs typeface="Futura"/>
                          <a:sym typeface="Futura"/>
                        </a:rPr>
                        <a:t>8</a:t>
                      </a:r>
                    </a:p>
                  </a:txBody>
                  <a:tcPr marL="50800" marR="50800" marT="50800" marB="50800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2857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500"/>
                        </a:spcBef>
                        <a:tabLst>
                          <a:tab pos="1295400" algn="l"/>
                        </a:tabLst>
                        <a:defRPr>
                          <a:uFillTx/>
                        </a:defRPr>
                      </a:pPr>
                      <a:r>
                        <a:rPr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Futura"/>
                          <a:ea typeface="Futura"/>
                          <a:cs typeface="Futura"/>
                          <a:sym typeface="Futura"/>
                        </a:rPr>
                        <a:t>5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2857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500"/>
                        </a:spcBef>
                        <a:tabLst>
                          <a:tab pos="1295400" algn="l"/>
                        </a:tabLst>
                        <a:defRPr>
                          <a:uFillTx/>
                        </a:defRPr>
                      </a:pPr>
                      <a:r>
                        <a:rPr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Futura"/>
                          <a:ea typeface="Futura"/>
                          <a:cs typeface="Futura"/>
                          <a:sym typeface="Futura"/>
                        </a:rPr>
                        <a:t>3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2857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500"/>
                        </a:spcBef>
                        <a:tabLst>
                          <a:tab pos="1295400" algn="l"/>
                        </a:tabLst>
                        <a:defRPr>
                          <a:uFillTx/>
                        </a:defRPr>
                      </a:pPr>
                      <a:r>
                        <a:rPr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Futura"/>
                          <a:ea typeface="Futura"/>
                          <a:cs typeface="Futura"/>
                          <a:sym typeface="Futura"/>
                        </a:rPr>
                        <a:t>1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2857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500"/>
                        </a:spcBef>
                        <a:tabLst>
                          <a:tab pos="1295400" algn="l"/>
                        </a:tabLst>
                        <a:defRPr>
                          <a:uFillTx/>
                        </a:defRPr>
                      </a:pPr>
                      <a:r>
                        <a:rPr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Futura"/>
                          <a:ea typeface="Futura"/>
                          <a:cs typeface="Futura"/>
                          <a:sym typeface="Futura"/>
                        </a:rPr>
                        <a:t>1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2857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500"/>
                        </a:spcBef>
                        <a:tabLst>
                          <a:tab pos="1295400" algn="l"/>
                        </a:tabLst>
                        <a:defRPr>
                          <a:uFillTx/>
                        </a:defRPr>
                      </a:pPr>
                      <a:r>
                        <a:rPr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Futura"/>
                          <a:ea typeface="Futura"/>
                          <a:cs typeface="Futura"/>
                          <a:sym typeface="Futura"/>
                        </a:rPr>
                        <a:t>1</a:t>
                      </a:r>
                    </a:p>
                  </a:txBody>
                  <a:tcPr marL="50800" marR="50800" marT="50800" marB="50800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2857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500"/>
                        </a:spcBef>
                        <a:tabLst>
                          <a:tab pos="1295400" algn="l"/>
                        </a:tabLst>
                        <a:defRPr>
                          <a:uFillTx/>
                        </a:defRPr>
                      </a:pPr>
                      <a:r>
                        <a:rPr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Futura"/>
                          <a:ea typeface="Futura"/>
                          <a:cs typeface="Futura"/>
                          <a:sym typeface="Futura"/>
                        </a:rPr>
                        <a:t>0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2857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500"/>
                        </a:spcBef>
                        <a:tabLst>
                          <a:tab pos="1295400" algn="l"/>
                        </a:tabLst>
                        <a:defRPr>
                          <a:uFillTx/>
                        </a:defRPr>
                      </a:pPr>
                      <a:r>
                        <a:rPr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Futura"/>
                          <a:ea typeface="Futura"/>
                          <a:cs typeface="Futura"/>
                          <a:sym typeface="Futura"/>
                        </a:rPr>
                        <a:t>1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2857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500"/>
                        </a:spcBef>
                        <a:tabLst>
                          <a:tab pos="1295400" algn="l"/>
                        </a:tabLst>
                        <a:defRPr>
                          <a:uFillTx/>
                        </a:defRPr>
                      </a:pPr>
                      <a:r>
                        <a:rPr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Futura"/>
                          <a:ea typeface="Futura"/>
                          <a:cs typeface="Futura"/>
                          <a:sym typeface="Futura"/>
                        </a:rPr>
                        <a:t>0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2857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57799" defTabSz="1295400">
                        <a:spcBef>
                          <a:spcPts val="500"/>
                        </a:spcBef>
                        <a:tabLst>
                          <a:tab pos="1295400" algn="l"/>
                        </a:tabLst>
                        <a:defRPr>
                          <a:uFillTx/>
                        </a:defRPr>
                      </a:pPr>
                      <a:r>
                        <a:rPr dirty="0">
                          <a:solidFill>
                            <a:schemeClr val="tx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Futura"/>
                          <a:ea typeface="Futura"/>
                          <a:cs typeface="Futura"/>
                          <a:sym typeface="Futura"/>
                        </a:rPr>
                        <a:t>2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28575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28575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141" name="1 - Trabalhado c/ cão…"/>
          <p:cNvSpPr/>
          <p:nvPr/>
        </p:nvSpPr>
        <p:spPr>
          <a:xfrm rot="954">
            <a:off x="10434690" y="7696141"/>
            <a:ext cx="1820863" cy="1422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102" y="0"/>
                </a:moveTo>
                <a:lnTo>
                  <a:pt x="10419" y="2314"/>
                </a:lnTo>
                <a:lnTo>
                  <a:pt x="1210" y="2314"/>
                </a:lnTo>
                <a:cubicBezTo>
                  <a:pt x="542" y="2314"/>
                  <a:pt x="0" y="3008"/>
                  <a:pt x="0" y="3863"/>
                </a:cubicBezTo>
                <a:lnTo>
                  <a:pt x="0" y="20051"/>
                </a:lnTo>
                <a:cubicBezTo>
                  <a:pt x="0" y="20906"/>
                  <a:pt x="542" y="21600"/>
                  <a:pt x="1210" y="21600"/>
                </a:cubicBezTo>
                <a:lnTo>
                  <a:pt x="20390" y="21600"/>
                </a:lnTo>
                <a:cubicBezTo>
                  <a:pt x="21058" y="21600"/>
                  <a:pt x="21600" y="20906"/>
                  <a:pt x="21600" y="20051"/>
                </a:cubicBezTo>
                <a:lnTo>
                  <a:pt x="21600" y="3863"/>
                </a:lnTo>
                <a:cubicBezTo>
                  <a:pt x="21600" y="3008"/>
                  <a:pt x="21058" y="2314"/>
                  <a:pt x="20390" y="2314"/>
                </a:cubicBezTo>
                <a:lnTo>
                  <a:pt x="15781" y="2314"/>
                </a:lnTo>
                <a:lnTo>
                  <a:pt x="13102" y="0"/>
                </a:lnTo>
                <a:close/>
              </a:path>
            </a:pathLst>
          </a:custGeom>
          <a:solidFill>
            <a:srgbClr val="FDA531"/>
          </a:solidFill>
          <a:ln>
            <a:solidFill>
              <a:srgbClr val="000000">
                <a:alpha val="0"/>
              </a:srgbClr>
            </a:solidFill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1100">
                <a:latin typeface="Futura"/>
                <a:ea typeface="Futura"/>
                <a:cs typeface="Futura"/>
                <a:sym typeface="Futura"/>
              </a:defRPr>
            </a:pPr>
            <a:r>
              <a:t>1 - Trabalhado c/ cão</a:t>
            </a:r>
          </a:p>
          <a:p>
            <a:pPr>
              <a:defRPr sz="1100">
                <a:latin typeface="Futura"/>
                <a:ea typeface="Futura"/>
                <a:cs typeface="Futura"/>
                <a:sym typeface="Futura"/>
              </a:defRPr>
            </a:pPr>
            <a:r>
              <a:t>2 - Trabalhado s/ cão</a:t>
            </a:r>
          </a:p>
          <a:p>
            <a:pPr>
              <a:defRPr sz="1100">
                <a:latin typeface="Futura"/>
                <a:ea typeface="Futura"/>
                <a:cs typeface="Futura"/>
                <a:sym typeface="Futura"/>
              </a:defRPr>
            </a:pPr>
            <a:r>
              <a:t>3 - Recusa</a:t>
            </a:r>
          </a:p>
          <a:p>
            <a:pPr>
              <a:defRPr sz="1100">
                <a:latin typeface="Futura"/>
                <a:ea typeface="Futura"/>
                <a:cs typeface="Futura"/>
                <a:sym typeface="Futura"/>
              </a:defRPr>
            </a:pPr>
            <a:r>
              <a:t>4 - Fechado</a:t>
            </a:r>
          </a:p>
          <a:p>
            <a:pPr>
              <a:defRPr sz="1100">
                <a:latin typeface="Futura"/>
                <a:ea typeface="Futura"/>
                <a:cs typeface="Futura"/>
                <a:sym typeface="Futura"/>
              </a:defRPr>
            </a:pPr>
            <a:r>
              <a:t>5 - Desabitado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Referência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rgbClr val="000000"/>
              </a:buClr>
              <a:buFont typeface="Cambria"/>
              <a:defRPr sz="5000" b="0"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r>
              <a:t>Referências</a:t>
            </a:r>
          </a:p>
        </p:txBody>
      </p:sp>
      <p:sp>
        <p:nvSpPr>
          <p:cNvPr id="144" name="Dohoo I, Martin W, Stryhn H. Veterinary epidemiologic research. Charlottetown: Ver; 2009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280736" marR="0" indent="-280736" defTabSz="584200">
              <a:spcBef>
                <a:spcPts val="3200"/>
              </a:spcBef>
              <a:buClrTx/>
              <a:buChar char="•"/>
              <a:defRPr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t>Dohoo I, Martin W, Stryhn H. Veterinary epidemiologic research. Charlottetown: Ver; 2009.</a:t>
            </a:r>
          </a:p>
          <a:p>
            <a:pPr marL="280736" marR="0" indent="-280736" defTabSz="584200">
              <a:spcBef>
                <a:spcPts val="3200"/>
              </a:spcBef>
              <a:buClrTx/>
              <a:buChar char="•"/>
              <a:defRPr>
                <a:uFillTx/>
                <a:latin typeface="Futura"/>
                <a:ea typeface="Futura"/>
                <a:cs typeface="Futura"/>
                <a:sym typeface="Futura"/>
              </a:defRPr>
            </a:pPr>
            <a:endParaRPr/>
          </a:p>
          <a:p>
            <a:pPr marL="280736" marR="0" indent="-280736" defTabSz="584200">
              <a:spcBef>
                <a:spcPts val="3200"/>
              </a:spcBef>
              <a:buClrTx/>
              <a:buChar char="•"/>
              <a:defRPr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t>Moura MLS, Ferreira MC. Projetos de pesquisa. Rio de Janeiro: Editora UERJ; 2005.</a:t>
            </a: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Aula TBL (Material no </a:t>
            </a:r>
            <a:r>
              <a:rPr lang="pt-BR" dirty="0" err="1" smtClean="0"/>
              <a:t>moodle</a:t>
            </a:r>
            <a:r>
              <a:rPr lang="pt-BR" dirty="0" smtClean="0"/>
              <a:t>)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47699" y="1883335"/>
            <a:ext cx="11709400" cy="74803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pt-BR" dirty="0" smtClean="0"/>
              <a:t>Texto </a:t>
            </a:r>
            <a:r>
              <a:rPr lang="pt-BR" dirty="0" err="1" smtClean="0"/>
              <a:t>Statistical</a:t>
            </a:r>
            <a:r>
              <a:rPr lang="pt-BR" dirty="0" smtClean="0"/>
              <a:t> </a:t>
            </a:r>
            <a:r>
              <a:rPr lang="pt-BR" dirty="0" err="1" smtClean="0"/>
              <a:t>Errors</a:t>
            </a:r>
            <a:r>
              <a:rPr lang="pt-BR" dirty="0" smtClean="0"/>
              <a:t> (obrigatório)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dirty="0" smtClean="0"/>
              <a:t>Prova no início (às 14hs)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dirty="0" smtClean="0"/>
              <a:t>Atividade em grupo depois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30971" y="3690418"/>
            <a:ext cx="9142857" cy="51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2629065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ntroduçã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rgbClr val="000000"/>
              </a:buClr>
              <a:buFont typeface="Cambria"/>
              <a:defRPr sz="5000" b="0"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r>
              <a:t>Introdução</a:t>
            </a:r>
          </a:p>
        </p:txBody>
      </p:sp>
      <p:sp>
        <p:nvSpPr>
          <p:cNvPr id="39" name="Entrevista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280736" marR="0" indent="-280736" defTabSz="584200">
              <a:spcBef>
                <a:spcPts val="3200"/>
              </a:spcBef>
              <a:buClrTx/>
              <a:buChar char="•"/>
              <a:defRPr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t>Entrevista</a:t>
            </a:r>
          </a:p>
          <a:p>
            <a:pPr marL="661736" marR="0" lvl="1" indent="-280736" defTabSz="584200">
              <a:spcBef>
                <a:spcPts val="3200"/>
              </a:spcBef>
              <a:buClrTx/>
              <a:buChar char="•"/>
              <a:defRPr sz="2800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t>Técnica de coleta de dados em que se supõe um contato entre uma pessoa que </a:t>
            </a:r>
            <a:r>
              <a:rPr u="sng">
                <a:latin typeface="Futura Bold"/>
                <a:ea typeface="Futura Bold"/>
                <a:cs typeface="Futura Bold"/>
                <a:sym typeface="Futura Bold"/>
              </a:rPr>
              <a:t>recolhe</a:t>
            </a:r>
            <a:r>
              <a:t> e uma pessoa que </a:t>
            </a:r>
            <a:r>
              <a:rPr u="sng">
                <a:latin typeface="Futura Bold"/>
                <a:ea typeface="Futura Bold"/>
                <a:cs typeface="Futura Bold"/>
                <a:sym typeface="Futura Bold"/>
              </a:rPr>
              <a:t>fornece</a:t>
            </a:r>
            <a:r>
              <a:t> uma informação (sobre si própria ou terceiros)</a:t>
            </a:r>
          </a:p>
          <a:p>
            <a:pPr marL="661736" marR="0" lvl="1" indent="-280736" defTabSz="584200">
              <a:spcBef>
                <a:spcPts val="3200"/>
              </a:spcBef>
              <a:buClrTx/>
              <a:buChar char="•"/>
              <a:defRPr sz="2800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t>Exige grande participação do entrevistador:</a:t>
            </a:r>
          </a:p>
          <a:p>
            <a:pPr marL="1042736" marR="0" lvl="2" indent="-280736" defTabSz="584200">
              <a:spcBef>
                <a:spcPts val="3200"/>
              </a:spcBef>
              <a:buClrTx/>
              <a:buChar char="•"/>
              <a:defRPr sz="2800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t>Conduz a entrevista</a:t>
            </a:r>
          </a:p>
          <a:p>
            <a:pPr marL="1042736" marR="0" lvl="2" indent="-280736" defTabSz="584200">
              <a:spcBef>
                <a:spcPts val="3200"/>
              </a:spcBef>
              <a:buClrTx/>
              <a:buChar char="•"/>
              <a:defRPr sz="2800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t>Deve obter a cooperação do entrevistado (deve motivá-lo, sanar dúvidas e avaliar a qualidade das respostas)</a:t>
            </a:r>
          </a:p>
          <a:p>
            <a:pPr marL="661736" marR="0" lvl="1" indent="-280736" defTabSz="584200">
              <a:spcBef>
                <a:spcPts val="3200"/>
              </a:spcBef>
              <a:buClrTx/>
              <a:buChar char="•"/>
              <a:defRPr sz="2800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t>Deve fornecer informações úteis aos propósitos de uma pesquisa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pos de entrevist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rgbClr val="000000"/>
              </a:buClr>
              <a:buFont typeface="Cambria"/>
              <a:defRPr sz="5000" b="0"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r>
              <a:t>Tipos de entrevista</a:t>
            </a:r>
          </a:p>
        </p:txBody>
      </p:sp>
      <p:sp>
        <p:nvSpPr>
          <p:cNvPr id="42" name="Estruturadas: apresentam um formulário previamente elaborado de perguntas (questionários)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280736" marR="0" indent="-280736" defTabSz="584200">
              <a:spcBef>
                <a:spcPts val="3200"/>
              </a:spcBef>
              <a:buClrTx/>
              <a:buChar char="•"/>
              <a:defRPr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rPr u="sng">
                <a:latin typeface="Futura Bold"/>
                <a:ea typeface="Futura Bold"/>
                <a:cs typeface="Futura Bold"/>
                <a:sym typeface="Futura Bold"/>
              </a:rPr>
              <a:t>Estruturadas</a:t>
            </a:r>
            <a:r>
              <a:t>: apresentam um formulário previamente elaborado de perguntas (questionários)</a:t>
            </a:r>
          </a:p>
          <a:p>
            <a:pPr marL="280736" marR="0" indent="-280736" defTabSz="584200">
              <a:spcBef>
                <a:spcPts val="3200"/>
              </a:spcBef>
              <a:buClrTx/>
              <a:buChar char="•"/>
              <a:defRPr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rPr u="sng">
                <a:latin typeface="Futura Bold"/>
                <a:ea typeface="Futura Bold"/>
                <a:cs typeface="Futura Bold"/>
                <a:sym typeface="Futura Bold"/>
              </a:rPr>
              <a:t>Semi-estrututadas</a:t>
            </a:r>
            <a:r>
              <a:t>: apresentam um roteiro que se molda à situação concreta da entrevista (entrevistador tem liberdade de incluir novas questões)</a:t>
            </a:r>
          </a:p>
          <a:p>
            <a:pPr marL="280736" marR="0" indent="-280736" defTabSz="584200">
              <a:spcBef>
                <a:spcPts val="3200"/>
              </a:spcBef>
              <a:buClrTx/>
              <a:buChar char="•"/>
              <a:defRPr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rPr u="sng">
                <a:latin typeface="Futura Bold"/>
                <a:ea typeface="Futura Bold"/>
                <a:cs typeface="Futura Bold"/>
                <a:sym typeface="Futura Bold"/>
              </a:rPr>
              <a:t>Não estruturadas</a:t>
            </a:r>
            <a:r>
              <a:t>: não requerem um roteiro, sendo composta apenas de estímulos iniciais, ditados pelos objetivos da pesquisa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ases da entrevist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rgbClr val="000000"/>
              </a:buClr>
              <a:buFont typeface="Cambria"/>
              <a:defRPr sz="5000" b="0"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r>
              <a:t>Fases da entrevista</a:t>
            </a:r>
          </a:p>
        </p:txBody>
      </p:sp>
      <p:sp>
        <p:nvSpPr>
          <p:cNvPr id="45" name="Preparação: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numCol="2" spcCol="585470">
            <a:normAutofit fontScale="77500" lnSpcReduction="20000"/>
          </a:bodyPr>
          <a:lstStyle/>
          <a:p>
            <a:pPr marL="205739" marR="0" indent="-205739" defTabSz="525779">
              <a:spcBef>
                <a:spcPts val="2800"/>
              </a:spcBef>
              <a:buClrTx/>
              <a:buAutoNum type="arabicPeriod"/>
              <a:defRPr sz="2520">
                <a:uFillTx/>
                <a:latin typeface="Futura Bold"/>
                <a:ea typeface="Futura Bold"/>
                <a:cs typeface="Futura Bold"/>
                <a:sym typeface="Futura Bold"/>
              </a:defRPr>
            </a:pPr>
            <a:r>
              <a:rPr dirty="0" err="1"/>
              <a:t>Preparação</a:t>
            </a:r>
            <a:r>
              <a:rPr dirty="0"/>
              <a:t>:</a:t>
            </a:r>
          </a:p>
          <a:p>
            <a:pPr marL="595563" marR="0" lvl="1" indent="-252663" defTabSz="525779">
              <a:spcBef>
                <a:spcPts val="2800"/>
              </a:spcBef>
              <a:buClrTx/>
              <a:buChar char="•"/>
              <a:defRPr sz="2520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rPr dirty="0" err="1"/>
              <a:t>Definição</a:t>
            </a:r>
            <a:r>
              <a:rPr dirty="0"/>
              <a:t> do que se </a:t>
            </a:r>
            <a:r>
              <a:rPr dirty="0" err="1"/>
              <a:t>deseja</a:t>
            </a:r>
            <a:r>
              <a:rPr dirty="0"/>
              <a:t> </a:t>
            </a:r>
            <a:r>
              <a:rPr dirty="0" err="1"/>
              <a:t>avaliar</a:t>
            </a:r>
            <a:endParaRPr dirty="0"/>
          </a:p>
          <a:p>
            <a:pPr marL="595563" marR="0" lvl="1" indent="-252663" defTabSz="525779">
              <a:spcBef>
                <a:spcPts val="2800"/>
              </a:spcBef>
              <a:buClrTx/>
              <a:buChar char="•"/>
              <a:defRPr sz="2520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rPr dirty="0" err="1"/>
              <a:t>Elaboração</a:t>
            </a:r>
            <a:r>
              <a:rPr dirty="0"/>
              <a:t> do </a:t>
            </a:r>
            <a:r>
              <a:rPr dirty="0" err="1"/>
              <a:t>roteiro</a:t>
            </a:r>
            <a:r>
              <a:rPr dirty="0"/>
              <a:t> (</a:t>
            </a:r>
            <a:r>
              <a:rPr dirty="0" err="1"/>
              <a:t>grau</a:t>
            </a:r>
            <a:r>
              <a:rPr dirty="0"/>
              <a:t> de </a:t>
            </a:r>
            <a:r>
              <a:rPr dirty="0" err="1"/>
              <a:t>estrutura</a:t>
            </a:r>
            <a:r>
              <a:rPr dirty="0"/>
              <a:t> da </a:t>
            </a:r>
            <a:r>
              <a:rPr dirty="0" err="1"/>
              <a:t>entrevista</a:t>
            </a:r>
            <a:r>
              <a:rPr dirty="0"/>
              <a:t>)</a:t>
            </a:r>
          </a:p>
          <a:p>
            <a:pPr marL="595563" marR="0" lvl="1" indent="-252663" defTabSz="525779">
              <a:spcBef>
                <a:spcPts val="2800"/>
              </a:spcBef>
              <a:buClrTx/>
              <a:buChar char="•"/>
              <a:defRPr sz="2520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rPr dirty="0" err="1"/>
              <a:t>Treinamento</a:t>
            </a:r>
            <a:r>
              <a:rPr dirty="0"/>
              <a:t> dos </a:t>
            </a:r>
            <a:r>
              <a:rPr dirty="0" err="1"/>
              <a:t>entrevistadores</a:t>
            </a:r>
            <a:endParaRPr dirty="0"/>
          </a:p>
          <a:p>
            <a:pPr marL="205739" marR="0" indent="-205739" defTabSz="525779">
              <a:spcBef>
                <a:spcPts val="2800"/>
              </a:spcBef>
              <a:buClrTx/>
              <a:buAutoNum type="arabicPeriod"/>
              <a:defRPr sz="2520">
                <a:uFillTx/>
                <a:latin typeface="Futura Bold"/>
                <a:ea typeface="Futura Bold"/>
                <a:cs typeface="Futura Bold"/>
                <a:sym typeface="Futura Bold"/>
              </a:defRPr>
            </a:pPr>
            <a:r>
              <a:rPr dirty="0" err="1"/>
              <a:t>Início</a:t>
            </a:r>
            <a:r>
              <a:rPr dirty="0"/>
              <a:t>:</a:t>
            </a:r>
          </a:p>
          <a:p>
            <a:pPr marL="595563" marR="0" lvl="1" indent="-252663" defTabSz="525779">
              <a:spcBef>
                <a:spcPts val="2800"/>
              </a:spcBef>
              <a:buClrTx/>
              <a:buChar char="•"/>
              <a:defRPr sz="2520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Breve </a:t>
            </a:r>
            <a:r>
              <a:rPr dirty="0" err="1"/>
              <a:t>apresentação</a:t>
            </a:r>
            <a:r>
              <a:rPr dirty="0"/>
              <a:t> de </a:t>
            </a:r>
            <a:r>
              <a:rPr dirty="0" err="1"/>
              <a:t>si</a:t>
            </a:r>
            <a:r>
              <a:rPr dirty="0"/>
              <a:t> e de </a:t>
            </a:r>
            <a:r>
              <a:rPr dirty="0" err="1"/>
              <a:t>seus</a:t>
            </a:r>
            <a:r>
              <a:rPr dirty="0"/>
              <a:t> </a:t>
            </a:r>
            <a:r>
              <a:rPr dirty="0" err="1"/>
              <a:t>objetivos</a:t>
            </a:r>
            <a:endParaRPr dirty="0"/>
          </a:p>
          <a:p>
            <a:pPr marL="595563" marR="0" lvl="1" indent="-252663" defTabSz="525779">
              <a:spcBef>
                <a:spcPts val="2800"/>
              </a:spcBef>
              <a:buClrTx/>
              <a:buChar char="•"/>
              <a:defRPr sz="2520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Dar </a:t>
            </a:r>
            <a:r>
              <a:rPr dirty="0" err="1"/>
              <a:t>espaço</a:t>
            </a:r>
            <a:r>
              <a:rPr dirty="0"/>
              <a:t> para que o </a:t>
            </a:r>
            <a:r>
              <a:rPr dirty="0" err="1"/>
              <a:t>entrevistado</a:t>
            </a:r>
            <a:r>
              <a:rPr dirty="0"/>
              <a:t> </a:t>
            </a:r>
            <a:r>
              <a:rPr dirty="0" err="1"/>
              <a:t>também</a:t>
            </a:r>
            <a:r>
              <a:rPr dirty="0"/>
              <a:t> se </a:t>
            </a:r>
            <a:r>
              <a:rPr dirty="0" err="1"/>
              <a:t>apresente</a:t>
            </a:r>
            <a:endParaRPr dirty="0"/>
          </a:p>
          <a:p>
            <a:pPr marL="205739" marR="0" indent="-205739" defTabSz="525779">
              <a:spcBef>
                <a:spcPts val="2800"/>
              </a:spcBef>
              <a:buClrTx/>
              <a:buAutoNum type="arabicPeriod"/>
              <a:defRPr sz="2520">
                <a:uFillTx/>
                <a:latin typeface="Futura Bold"/>
                <a:ea typeface="Futura Bold"/>
                <a:cs typeface="Futura Bold"/>
                <a:sym typeface="Futura Bold"/>
              </a:defRPr>
            </a:pPr>
            <a:endParaRPr lang="pt-BR" dirty="0" smtClean="0"/>
          </a:p>
          <a:p>
            <a:pPr marL="205739" marR="0" indent="-205739" defTabSz="525779">
              <a:spcBef>
                <a:spcPts val="2800"/>
              </a:spcBef>
              <a:buClrTx/>
              <a:buAutoNum type="arabicPeriod"/>
              <a:defRPr sz="2520">
                <a:uFillTx/>
                <a:latin typeface="Futura Bold"/>
                <a:ea typeface="Futura Bold"/>
                <a:cs typeface="Futura Bold"/>
                <a:sym typeface="Futura Bold"/>
              </a:defRPr>
            </a:pPr>
            <a:r>
              <a:rPr dirty="0" err="1" smtClean="0"/>
              <a:t>Entrevista</a:t>
            </a:r>
            <a:endParaRPr dirty="0"/>
          </a:p>
          <a:p>
            <a:pPr marL="595563" marR="0" lvl="1" indent="-252663" defTabSz="525779">
              <a:spcBef>
                <a:spcPts val="2800"/>
              </a:spcBef>
              <a:buClrTx/>
              <a:buChar char="•"/>
              <a:defRPr sz="2520">
                <a:uFillTx/>
                <a:latin typeface="Futura Bold"/>
                <a:ea typeface="Futura Bold"/>
                <a:cs typeface="Futura Bold"/>
                <a:sym typeface="Futura Bold"/>
              </a:defRPr>
            </a:pPr>
            <a:r>
              <a:rPr dirty="0" err="1"/>
              <a:t>Não</a:t>
            </a:r>
            <a:r>
              <a:rPr dirty="0"/>
              <a:t> se </a:t>
            </a:r>
            <a:r>
              <a:rPr dirty="0" err="1"/>
              <a:t>alongar</a:t>
            </a:r>
            <a:r>
              <a:rPr dirty="0"/>
              <a:t> </a:t>
            </a:r>
            <a:r>
              <a:rPr dirty="0" err="1"/>
              <a:t>demais</a:t>
            </a:r>
            <a:r>
              <a:rPr dirty="0"/>
              <a:t>!</a:t>
            </a:r>
          </a:p>
          <a:p>
            <a:pPr marL="205739" marR="0" indent="-205739" defTabSz="525779">
              <a:spcBef>
                <a:spcPts val="2800"/>
              </a:spcBef>
              <a:buClrTx/>
              <a:buAutoNum type="arabicPeriod"/>
              <a:defRPr sz="2520">
                <a:uFillTx/>
                <a:latin typeface="Futura Bold"/>
                <a:ea typeface="Futura Bold"/>
                <a:cs typeface="Futura Bold"/>
                <a:sym typeface="Futura Bold"/>
              </a:defRPr>
            </a:pPr>
            <a:r>
              <a:rPr dirty="0" err="1"/>
              <a:t>Término</a:t>
            </a:r>
            <a:r>
              <a:rPr dirty="0"/>
              <a:t>:</a:t>
            </a:r>
          </a:p>
          <a:p>
            <a:pPr marL="595563" marR="0" lvl="1" indent="-252663" defTabSz="525779">
              <a:spcBef>
                <a:spcPts val="2800"/>
              </a:spcBef>
              <a:buClrTx/>
              <a:buChar char="•"/>
              <a:defRPr sz="2520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rPr dirty="0" err="1"/>
              <a:t>Resumo</a:t>
            </a:r>
            <a:r>
              <a:rPr dirty="0"/>
              <a:t> das </a:t>
            </a:r>
            <a:r>
              <a:rPr dirty="0" err="1"/>
              <a:t>informações</a:t>
            </a:r>
            <a:r>
              <a:rPr dirty="0"/>
              <a:t> </a:t>
            </a:r>
            <a:r>
              <a:rPr dirty="0" err="1"/>
              <a:t>obtidas</a:t>
            </a:r>
            <a:endParaRPr dirty="0"/>
          </a:p>
          <a:p>
            <a:pPr marL="595563" marR="0" lvl="1" indent="-252663" defTabSz="525779">
              <a:spcBef>
                <a:spcPts val="2800"/>
              </a:spcBef>
              <a:buClrTx/>
              <a:buChar char="•"/>
              <a:defRPr sz="2520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rPr dirty="0" err="1"/>
              <a:t>Esclarecimento</a:t>
            </a:r>
            <a:r>
              <a:rPr dirty="0"/>
              <a:t> de </a:t>
            </a:r>
            <a:r>
              <a:rPr dirty="0" err="1"/>
              <a:t>eventuais</a:t>
            </a:r>
            <a:r>
              <a:rPr dirty="0"/>
              <a:t> </a:t>
            </a:r>
            <a:r>
              <a:rPr dirty="0" err="1"/>
              <a:t>pontos</a:t>
            </a:r>
            <a:r>
              <a:rPr dirty="0"/>
              <a:t> </a:t>
            </a:r>
            <a:r>
              <a:rPr dirty="0" err="1"/>
              <a:t>obscuros</a:t>
            </a:r>
            <a:endParaRPr dirty="0"/>
          </a:p>
          <a:p>
            <a:pPr marL="595563" marR="0" lvl="1" indent="-252663" defTabSz="525779">
              <a:spcBef>
                <a:spcPts val="2800"/>
              </a:spcBef>
              <a:buClrTx/>
              <a:buChar char="•"/>
              <a:defRPr sz="2520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rPr dirty="0" err="1"/>
              <a:t>Agradecimento</a:t>
            </a:r>
            <a:r>
              <a:rPr dirty="0"/>
              <a:t> pela </a:t>
            </a:r>
            <a:r>
              <a:rPr dirty="0" err="1"/>
              <a:t>colaboração</a:t>
            </a:r>
            <a:endParaRPr dirty="0"/>
          </a:p>
          <a:p>
            <a:pPr marL="595563" marR="0" lvl="1" indent="-252663" defTabSz="525779">
              <a:spcBef>
                <a:spcPts val="2800"/>
              </a:spcBef>
              <a:buClrTx/>
              <a:buChar char="•"/>
              <a:defRPr sz="2520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rPr dirty="0" err="1"/>
              <a:t>Informar</a:t>
            </a:r>
            <a:r>
              <a:rPr dirty="0"/>
              <a:t> </a:t>
            </a:r>
            <a:r>
              <a:rPr dirty="0" err="1"/>
              <a:t>quando</a:t>
            </a:r>
            <a:r>
              <a:rPr dirty="0"/>
              <a:t> </a:t>
            </a:r>
            <a:r>
              <a:rPr dirty="0" err="1"/>
              <a:t>os</a:t>
            </a:r>
            <a:r>
              <a:rPr dirty="0"/>
              <a:t> </a:t>
            </a:r>
            <a:r>
              <a:rPr dirty="0" err="1"/>
              <a:t>resultados</a:t>
            </a:r>
            <a:r>
              <a:rPr dirty="0"/>
              <a:t> </a:t>
            </a:r>
            <a:r>
              <a:rPr dirty="0" err="1"/>
              <a:t>serão</a:t>
            </a:r>
            <a:r>
              <a:rPr dirty="0"/>
              <a:t> </a:t>
            </a:r>
            <a:r>
              <a:rPr dirty="0" err="1"/>
              <a:t>divulgados</a:t>
            </a:r>
            <a:endParaRPr dirty="0"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Condução da entrevist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rgbClr val="000000"/>
              </a:buClr>
              <a:buFont typeface="Cambria"/>
              <a:defRPr sz="5000" b="0"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r>
              <a:t>Condução da entrevista</a:t>
            </a:r>
          </a:p>
        </p:txBody>
      </p:sp>
      <p:sp>
        <p:nvSpPr>
          <p:cNvPr id="51" name="Aparência: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numCol="2" spcCol="585470">
            <a:normAutofit fontScale="85000" lnSpcReduction="10000"/>
          </a:bodyPr>
          <a:lstStyle/>
          <a:p>
            <a:pPr marL="249855" marR="0" indent="-249855" defTabSz="519937">
              <a:spcBef>
                <a:spcPts val="2800"/>
              </a:spcBef>
              <a:buClrTx/>
              <a:buChar char="•"/>
              <a:defRPr sz="2492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rPr dirty="0" err="1">
                <a:latin typeface="Futura Bold"/>
                <a:ea typeface="Futura Bold"/>
                <a:cs typeface="Futura Bold"/>
                <a:sym typeface="Futura Bold"/>
              </a:rPr>
              <a:t>Aparência</a:t>
            </a:r>
            <a:r>
              <a:rPr dirty="0"/>
              <a:t>:</a:t>
            </a:r>
          </a:p>
          <a:p>
            <a:pPr marL="588945" marR="0" lvl="1" indent="-249855" defTabSz="519937">
              <a:spcBef>
                <a:spcPts val="2800"/>
              </a:spcBef>
              <a:buClrTx/>
              <a:buChar char="•"/>
              <a:defRPr sz="2492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rPr dirty="0" err="1"/>
              <a:t>Vestir</a:t>
            </a:r>
            <a:r>
              <a:rPr dirty="0"/>
              <a:t>-se de forma </a:t>
            </a:r>
            <a:r>
              <a:rPr dirty="0" err="1"/>
              <a:t>discreta</a:t>
            </a:r>
            <a:r>
              <a:rPr dirty="0"/>
              <a:t>, a  </a:t>
            </a:r>
            <a:r>
              <a:rPr dirty="0" err="1"/>
              <a:t>fim</a:t>
            </a:r>
            <a:r>
              <a:rPr dirty="0"/>
              <a:t> de </a:t>
            </a:r>
            <a:r>
              <a:rPr dirty="0" err="1"/>
              <a:t>evitar</a:t>
            </a:r>
            <a:r>
              <a:rPr dirty="0"/>
              <a:t> </a:t>
            </a:r>
            <a:r>
              <a:rPr dirty="0" err="1"/>
              <a:t>contraste</a:t>
            </a:r>
            <a:r>
              <a:rPr dirty="0"/>
              <a:t> com o </a:t>
            </a:r>
            <a:r>
              <a:rPr dirty="0" err="1"/>
              <a:t>entrevistado</a:t>
            </a:r>
            <a:endParaRPr dirty="0"/>
          </a:p>
          <a:p>
            <a:pPr marL="588945" marR="0" lvl="1" indent="-249855" defTabSz="519937">
              <a:spcBef>
                <a:spcPts val="2800"/>
              </a:spcBef>
              <a:buClrTx/>
              <a:buChar char="•"/>
              <a:defRPr sz="2492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rPr dirty="0" err="1"/>
              <a:t>Evitar</a:t>
            </a:r>
            <a:r>
              <a:rPr dirty="0"/>
              <a:t> </a:t>
            </a:r>
            <a:r>
              <a:rPr dirty="0" err="1"/>
              <a:t>roupas</a:t>
            </a:r>
            <a:r>
              <a:rPr dirty="0"/>
              <a:t> </a:t>
            </a:r>
            <a:r>
              <a:rPr dirty="0" err="1"/>
              <a:t>luxuosas</a:t>
            </a:r>
            <a:r>
              <a:rPr dirty="0"/>
              <a:t> </a:t>
            </a:r>
            <a:r>
              <a:rPr dirty="0" err="1"/>
              <a:t>demais</a:t>
            </a:r>
            <a:r>
              <a:rPr dirty="0"/>
              <a:t> </a:t>
            </a:r>
            <a:r>
              <a:rPr dirty="0" err="1"/>
              <a:t>ou</a:t>
            </a:r>
            <a:r>
              <a:rPr dirty="0"/>
              <a:t> </a:t>
            </a:r>
            <a:r>
              <a:rPr dirty="0" err="1"/>
              <a:t>excessivamente</a:t>
            </a:r>
            <a:r>
              <a:rPr dirty="0"/>
              <a:t> </a:t>
            </a:r>
            <a:r>
              <a:rPr dirty="0" err="1"/>
              <a:t>informais</a:t>
            </a:r>
            <a:endParaRPr dirty="0"/>
          </a:p>
          <a:p>
            <a:pPr marL="249855" marR="0" indent="-249855" defTabSz="519937">
              <a:spcBef>
                <a:spcPts val="2800"/>
              </a:spcBef>
              <a:buClrTx/>
              <a:buChar char="•"/>
              <a:defRPr sz="2492">
                <a:uFillTx/>
                <a:latin typeface="Futura"/>
                <a:ea typeface="Futura"/>
                <a:cs typeface="Futura"/>
                <a:sym typeface="Futura"/>
              </a:defRPr>
            </a:pPr>
            <a:endParaRPr lang="pt-BR" dirty="0" smtClean="0"/>
          </a:p>
          <a:p>
            <a:pPr marL="249855" marR="0" indent="-249855" defTabSz="519937">
              <a:spcBef>
                <a:spcPts val="2800"/>
              </a:spcBef>
              <a:buClrTx/>
              <a:buChar char="•"/>
              <a:defRPr sz="2492">
                <a:uFillTx/>
                <a:latin typeface="Futura"/>
                <a:ea typeface="Futura"/>
                <a:cs typeface="Futura"/>
                <a:sym typeface="Futura"/>
              </a:defRPr>
            </a:pPr>
            <a:endParaRPr lang="pt-BR" dirty="0"/>
          </a:p>
          <a:p>
            <a:pPr marL="249855" marR="0" indent="-249855" defTabSz="519937">
              <a:spcBef>
                <a:spcPts val="2800"/>
              </a:spcBef>
              <a:buClrTx/>
              <a:buChar char="•"/>
              <a:defRPr sz="2492">
                <a:uFillTx/>
                <a:latin typeface="Futura"/>
                <a:ea typeface="Futura"/>
                <a:cs typeface="Futura"/>
                <a:sym typeface="Futura"/>
              </a:defRPr>
            </a:pPr>
            <a:endParaRPr lang="pt-BR" dirty="0" smtClean="0"/>
          </a:p>
          <a:p>
            <a:pPr marL="249855" marR="0" indent="-249855" defTabSz="519937">
              <a:spcBef>
                <a:spcPts val="2800"/>
              </a:spcBef>
              <a:buClrTx/>
              <a:buChar char="•"/>
              <a:defRPr sz="2492">
                <a:uFillTx/>
                <a:latin typeface="Futura"/>
                <a:ea typeface="Futura"/>
                <a:cs typeface="Futura"/>
                <a:sym typeface="Futura"/>
              </a:defRPr>
            </a:pPr>
            <a:endParaRPr lang="pt-BR" dirty="0"/>
          </a:p>
          <a:p>
            <a:pPr marL="0" marR="0" indent="0" defTabSz="519937">
              <a:spcBef>
                <a:spcPts val="2800"/>
              </a:spcBef>
              <a:buClrTx/>
              <a:buNone/>
              <a:defRPr sz="2492">
                <a:uFillTx/>
                <a:latin typeface="Futura"/>
                <a:ea typeface="Futura"/>
                <a:cs typeface="Futura"/>
                <a:sym typeface="Futura"/>
              </a:defRPr>
            </a:pPr>
            <a:endParaRPr dirty="0"/>
          </a:p>
          <a:p>
            <a:pPr marL="249855" marR="0" indent="-249855" defTabSz="519937">
              <a:spcBef>
                <a:spcPts val="2800"/>
              </a:spcBef>
              <a:buClrTx/>
              <a:buChar char="•"/>
              <a:defRPr sz="2492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rPr dirty="0" err="1">
                <a:latin typeface="Futura Bold"/>
                <a:ea typeface="Futura Bold"/>
                <a:cs typeface="Futura Bold"/>
                <a:sym typeface="Futura Bold"/>
              </a:rPr>
              <a:t>Roteiro</a:t>
            </a:r>
            <a:r>
              <a:rPr dirty="0"/>
              <a:t>:</a:t>
            </a:r>
          </a:p>
          <a:p>
            <a:pPr marL="588945" marR="0" lvl="1" indent="-249855" defTabSz="519937">
              <a:spcBef>
                <a:spcPts val="2800"/>
              </a:spcBef>
              <a:buClrTx/>
              <a:buChar char="•"/>
              <a:defRPr sz="2492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Familiarize-se com o </a:t>
            </a:r>
            <a:r>
              <a:rPr dirty="0" err="1"/>
              <a:t>roteiro</a:t>
            </a:r>
            <a:r>
              <a:rPr dirty="0"/>
              <a:t> e use-o para </a:t>
            </a:r>
            <a:r>
              <a:rPr dirty="0" err="1"/>
              <a:t>conduzir</a:t>
            </a:r>
            <a:r>
              <a:rPr dirty="0"/>
              <a:t> a </a:t>
            </a:r>
            <a:r>
              <a:rPr dirty="0" err="1"/>
              <a:t>entrevista</a:t>
            </a:r>
            <a:r>
              <a:rPr dirty="0"/>
              <a:t>, </a:t>
            </a:r>
            <a:r>
              <a:rPr dirty="0" err="1"/>
              <a:t>faça</a:t>
            </a:r>
            <a:r>
              <a:rPr dirty="0"/>
              <a:t> as </a:t>
            </a:r>
            <a:r>
              <a:rPr dirty="0" err="1"/>
              <a:t>perguntas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sequência</a:t>
            </a:r>
            <a:r>
              <a:rPr dirty="0"/>
              <a:t> </a:t>
            </a:r>
            <a:r>
              <a:rPr dirty="0" err="1"/>
              <a:t>prevista</a:t>
            </a:r>
            <a:endParaRPr dirty="0"/>
          </a:p>
          <a:p>
            <a:pPr marL="249855" marR="0" indent="-249855" defTabSz="519937">
              <a:spcBef>
                <a:spcPts val="2800"/>
              </a:spcBef>
              <a:buClrTx/>
              <a:buChar char="•"/>
              <a:defRPr sz="2492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rPr dirty="0" err="1">
                <a:latin typeface="Futura Bold"/>
                <a:ea typeface="Futura Bold"/>
                <a:cs typeface="Futura Bold"/>
                <a:sym typeface="Futura Bold"/>
              </a:rPr>
              <a:t>Perguntas</a:t>
            </a:r>
            <a:r>
              <a:rPr dirty="0">
                <a:latin typeface="Futura Bold"/>
                <a:ea typeface="Futura Bold"/>
                <a:cs typeface="Futura Bold"/>
                <a:sym typeface="Futura Bold"/>
              </a:rPr>
              <a:t> de </a:t>
            </a:r>
            <a:r>
              <a:rPr dirty="0" err="1">
                <a:latin typeface="Futura Bold"/>
                <a:ea typeface="Futura Bold"/>
                <a:cs typeface="Futura Bold"/>
                <a:sym typeface="Futura Bold"/>
              </a:rPr>
              <a:t>checagem</a:t>
            </a:r>
            <a:r>
              <a:rPr dirty="0"/>
              <a:t> </a:t>
            </a:r>
            <a:r>
              <a:rPr dirty="0" err="1"/>
              <a:t>podem</a:t>
            </a:r>
            <a:r>
              <a:rPr dirty="0"/>
              <a:t> </a:t>
            </a:r>
            <a:r>
              <a:rPr dirty="0" err="1"/>
              <a:t>ser</a:t>
            </a:r>
            <a:r>
              <a:rPr dirty="0"/>
              <a:t> </a:t>
            </a:r>
            <a:r>
              <a:rPr dirty="0" err="1"/>
              <a:t>feitas</a:t>
            </a:r>
            <a:r>
              <a:rPr dirty="0"/>
              <a:t>, de forma </a:t>
            </a:r>
            <a:r>
              <a:rPr dirty="0" err="1"/>
              <a:t>planejada</a:t>
            </a:r>
            <a:r>
              <a:rPr dirty="0"/>
              <a:t> e </a:t>
            </a:r>
            <a:r>
              <a:rPr dirty="0" err="1"/>
              <a:t>pré-especificada</a:t>
            </a:r>
            <a:endParaRPr dirty="0"/>
          </a:p>
          <a:p>
            <a:pPr marL="249855" marR="0" indent="-249855" defTabSz="519937">
              <a:spcBef>
                <a:spcPts val="2800"/>
              </a:spcBef>
              <a:buClrTx/>
              <a:buChar char="•"/>
              <a:defRPr sz="2492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rPr dirty="0" err="1">
                <a:latin typeface="Futura Bold"/>
                <a:ea typeface="Futura Bold"/>
                <a:cs typeface="Futura Bold"/>
                <a:sym typeface="Futura Bold"/>
              </a:rPr>
              <a:t>Registro</a:t>
            </a:r>
            <a:r>
              <a:rPr dirty="0">
                <a:latin typeface="Futura Bold"/>
                <a:ea typeface="Futura Bold"/>
                <a:cs typeface="Futura Bold"/>
                <a:sym typeface="Futura Bold"/>
              </a:rPr>
              <a:t> das </a:t>
            </a:r>
            <a:r>
              <a:rPr dirty="0" err="1">
                <a:latin typeface="Futura Bold"/>
                <a:ea typeface="Futura Bold"/>
                <a:cs typeface="Futura Bold"/>
                <a:sym typeface="Futura Bold"/>
              </a:rPr>
              <a:t>respostas</a:t>
            </a:r>
            <a:r>
              <a:rPr dirty="0"/>
              <a:t>: </a:t>
            </a:r>
            <a:r>
              <a:rPr dirty="0" err="1"/>
              <a:t>por</a:t>
            </a:r>
            <a:r>
              <a:rPr dirty="0"/>
              <a:t> </a:t>
            </a:r>
            <a:r>
              <a:rPr dirty="0" err="1"/>
              <a:t>você</a:t>
            </a:r>
            <a:r>
              <a:rPr dirty="0"/>
              <a:t> (verbatim) </a:t>
            </a:r>
            <a:r>
              <a:rPr dirty="0" err="1"/>
              <a:t>ou</a:t>
            </a:r>
            <a:r>
              <a:rPr dirty="0"/>
              <a:t> </a:t>
            </a:r>
            <a:r>
              <a:rPr dirty="0" err="1"/>
              <a:t>gravador</a:t>
            </a:r>
            <a:endParaRPr dirty="0"/>
          </a:p>
          <a:p>
            <a:pPr marL="588945" marR="0" lvl="1" indent="-249855" defTabSz="519937">
              <a:spcBef>
                <a:spcPts val="2800"/>
              </a:spcBef>
              <a:buClrTx/>
              <a:buChar char="•"/>
              <a:defRPr sz="2492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Se for </a:t>
            </a:r>
            <a:r>
              <a:rPr dirty="0" err="1"/>
              <a:t>usar</a:t>
            </a:r>
            <a:r>
              <a:rPr dirty="0"/>
              <a:t> </a:t>
            </a:r>
            <a:r>
              <a:rPr dirty="0" err="1"/>
              <a:t>gravador</a:t>
            </a:r>
            <a:r>
              <a:rPr dirty="0"/>
              <a:t>, </a:t>
            </a:r>
            <a:r>
              <a:rPr dirty="0" err="1"/>
              <a:t>peça</a:t>
            </a:r>
            <a:r>
              <a:rPr dirty="0"/>
              <a:t> </a:t>
            </a:r>
            <a:r>
              <a:rPr dirty="0" err="1"/>
              <a:t>permissão</a:t>
            </a:r>
            <a:endParaRPr dirty="0"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O que incluir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rgbClr val="000000"/>
              </a:buClr>
              <a:buFont typeface="Cambria"/>
              <a:defRPr sz="5000" b="0"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r>
              <a:t>O que incluir?</a:t>
            </a:r>
          </a:p>
        </p:txBody>
      </p:sp>
      <p:sp>
        <p:nvSpPr>
          <p:cNvPr id="54" name="Como definir os objetivos de um estudo?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280736" marR="0" indent="-280736" defTabSz="584200">
              <a:spcBef>
                <a:spcPts val="3200"/>
              </a:spcBef>
              <a:buClrTx/>
              <a:buChar char="•"/>
              <a:defRPr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Como </a:t>
            </a:r>
            <a:r>
              <a:rPr dirty="0" err="1"/>
              <a:t>definir</a:t>
            </a:r>
            <a:r>
              <a:rPr dirty="0"/>
              <a:t> </a:t>
            </a:r>
            <a:r>
              <a:rPr dirty="0" err="1"/>
              <a:t>os</a:t>
            </a:r>
            <a:r>
              <a:rPr dirty="0"/>
              <a:t> </a:t>
            </a:r>
            <a:r>
              <a:rPr dirty="0" err="1"/>
              <a:t>objetivos</a:t>
            </a:r>
            <a:r>
              <a:rPr dirty="0"/>
              <a:t> de um </a:t>
            </a:r>
            <a:r>
              <a:rPr dirty="0" err="1"/>
              <a:t>estudo</a:t>
            </a:r>
            <a:r>
              <a:rPr dirty="0"/>
              <a:t>?</a:t>
            </a:r>
          </a:p>
          <a:p>
            <a:pPr marL="661736" marR="0" lvl="1" indent="-280736" defTabSz="584200">
              <a:spcBef>
                <a:spcPts val="3200"/>
              </a:spcBef>
              <a:buClrTx/>
              <a:buChar char="•"/>
              <a:defRPr sz="2800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rPr dirty="0" err="1"/>
              <a:t>Consulta</a:t>
            </a:r>
            <a:r>
              <a:rPr dirty="0"/>
              <a:t> </a:t>
            </a:r>
            <a:r>
              <a:rPr dirty="0" smtClean="0"/>
              <a:t>a</a:t>
            </a:r>
            <a:r>
              <a:rPr lang="pt-BR" dirty="0"/>
              <a:t> </a:t>
            </a:r>
            <a:r>
              <a:rPr lang="pt-BR" dirty="0" smtClean="0"/>
              <a:t>especialistas</a:t>
            </a:r>
            <a:endParaRPr dirty="0"/>
          </a:p>
          <a:p>
            <a:pPr marL="661736" marR="0" lvl="1" indent="-280736" defTabSz="584200">
              <a:spcBef>
                <a:spcPts val="3200"/>
              </a:spcBef>
              <a:buClrTx/>
              <a:buChar char="•"/>
              <a:defRPr sz="2800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rPr dirty="0" err="1"/>
              <a:t>Consulta</a:t>
            </a:r>
            <a:r>
              <a:rPr dirty="0"/>
              <a:t> </a:t>
            </a:r>
            <a:r>
              <a:rPr dirty="0" err="1"/>
              <a:t>aos</a:t>
            </a:r>
            <a:r>
              <a:rPr dirty="0"/>
              <a:t> </a:t>
            </a:r>
            <a:r>
              <a:rPr dirty="0" err="1"/>
              <a:t>usuários</a:t>
            </a:r>
            <a:r>
              <a:rPr dirty="0"/>
              <a:t> da </a:t>
            </a:r>
            <a:r>
              <a:rPr dirty="0" err="1"/>
              <a:t>informação</a:t>
            </a:r>
            <a:r>
              <a:rPr dirty="0"/>
              <a:t> a </a:t>
            </a:r>
            <a:r>
              <a:rPr dirty="0" err="1"/>
              <a:t>ser</a:t>
            </a:r>
            <a:r>
              <a:rPr dirty="0"/>
              <a:t> </a:t>
            </a:r>
            <a:r>
              <a:rPr dirty="0" err="1"/>
              <a:t>gerada</a:t>
            </a:r>
            <a:endParaRPr dirty="0"/>
          </a:p>
          <a:p>
            <a:pPr marL="661736" marR="0" lvl="1" indent="-280736" defTabSz="584200">
              <a:spcBef>
                <a:spcPts val="3200"/>
              </a:spcBef>
              <a:buClrTx/>
              <a:buChar char="•"/>
              <a:defRPr sz="2800"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rPr dirty="0" err="1"/>
              <a:t>Consulta</a:t>
            </a:r>
            <a:r>
              <a:rPr dirty="0"/>
              <a:t> a </a:t>
            </a:r>
            <a:r>
              <a:rPr dirty="0" err="1"/>
              <a:t>questionários</a:t>
            </a:r>
            <a:r>
              <a:rPr dirty="0"/>
              <a:t> e </a:t>
            </a:r>
            <a:r>
              <a:rPr dirty="0" err="1"/>
              <a:t>estudos</a:t>
            </a:r>
            <a:r>
              <a:rPr dirty="0"/>
              <a:t> </a:t>
            </a:r>
            <a:r>
              <a:rPr dirty="0" err="1"/>
              <a:t>anteriores</a:t>
            </a:r>
            <a:endParaRPr dirty="0"/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rupos focai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rgbClr val="000000"/>
              </a:buClr>
              <a:buFont typeface="Cambria"/>
              <a:defRPr sz="5000" b="0"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r>
              <a:t>Grupos focais</a:t>
            </a:r>
          </a:p>
        </p:txBody>
      </p:sp>
      <p:sp>
        <p:nvSpPr>
          <p:cNvPr id="57" name="São entrevistas em profundidad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280736" marR="0" indent="-280736" defTabSz="584200">
              <a:spcBef>
                <a:spcPts val="3200"/>
              </a:spcBef>
              <a:buClrTx/>
              <a:buChar char="•"/>
              <a:defRPr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t>São entrevistas em profundidade</a:t>
            </a:r>
          </a:p>
          <a:p>
            <a:pPr marL="280736" marR="0" indent="-280736" defTabSz="584200">
              <a:spcBef>
                <a:spcPts val="3200"/>
              </a:spcBef>
              <a:buClrTx/>
              <a:buChar char="•"/>
              <a:defRPr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t>Grupos de 6-12 pessoas</a:t>
            </a:r>
          </a:p>
          <a:p>
            <a:pPr marL="280736" marR="0" indent="-280736" defTabSz="584200">
              <a:spcBef>
                <a:spcPts val="3200"/>
              </a:spcBef>
              <a:buClrTx/>
              <a:buChar char="•"/>
              <a:defRPr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t>Moderador independente garante que o grupo se concentre no tópico e que a discussão não seja dominada por 1 ou 2 pessoas</a:t>
            </a:r>
          </a:p>
          <a:p>
            <a:pPr marL="280736" marR="0" indent="-280736" defTabSz="584200">
              <a:spcBef>
                <a:spcPts val="3200"/>
              </a:spcBef>
              <a:buClrTx/>
              <a:buChar char="•"/>
              <a:defRPr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t>Fornece introspecção sobre atitudes, requisitos, problemas a serem atacados, definições e conceitos</a:t>
            </a:r>
          </a:p>
          <a:p>
            <a:pPr marL="280736" marR="0" indent="-280736" defTabSz="584200">
              <a:spcBef>
                <a:spcPts val="3200"/>
              </a:spcBef>
              <a:buClrTx/>
              <a:buChar char="•"/>
              <a:defRPr>
                <a:uFillTx/>
                <a:latin typeface="Futura"/>
                <a:ea typeface="Futura"/>
                <a:cs typeface="Futura"/>
                <a:sym typeface="Futura"/>
              </a:defRPr>
            </a:pPr>
            <a:r>
              <a:t>Recomenda-se gravar em audio ou vídeo, para evitar ambiguidades </a:t>
            </a:r>
          </a:p>
        </p:txBody>
      </p:sp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ma5">
  <a:themeElements>
    <a:clrScheme name="Ardósia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Ardósia">
      <a:majorFont>
        <a:latin typeface="Calisto MT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rdósi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42464D"/>
      </a:dk2>
      <a:lt2>
        <a:srgbClr val="D4D6D9"/>
      </a:lt2>
      <a:accent1>
        <a:srgbClr val="095CC4"/>
      </a:accent1>
      <a:accent2>
        <a:srgbClr val="1B8518"/>
      </a:accent2>
      <a:accent3>
        <a:srgbClr val="D3B21C"/>
      </a:accent3>
      <a:accent4>
        <a:srgbClr val="D45510"/>
      </a:accent4>
      <a:accent5>
        <a:srgbClr val="BA120A"/>
      </a:accent5>
      <a:accent6>
        <a:srgbClr val="62298A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Cambria"/>
        <a:ea typeface="Cambria"/>
        <a:cs typeface="Cambri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BBE0E3"/>
        </a:solidFill>
        <a:ln w="9525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57799" marR="57799" indent="0" algn="l" defTabSz="1295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9525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57799" marR="57799" indent="0" algn="l" defTabSz="1295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Tema5</Template>
  <TotalTime>92</TotalTime>
  <Words>1959</Words>
  <Application>Microsoft Office PowerPoint</Application>
  <PresentationFormat>Personalizar</PresentationFormat>
  <Paragraphs>369</Paragraphs>
  <Slides>33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33</vt:i4>
      </vt:variant>
    </vt:vector>
  </HeadingPairs>
  <TitlesOfParts>
    <vt:vector size="34" baseType="lpstr">
      <vt:lpstr>Tema5</vt:lpstr>
      <vt:lpstr>Estruturação de questionários</vt:lpstr>
      <vt:lpstr>Objetivos</vt:lpstr>
      <vt:lpstr>Introdução</vt:lpstr>
      <vt:lpstr>Introdução</vt:lpstr>
      <vt:lpstr>Tipos de entrevista</vt:lpstr>
      <vt:lpstr>Fases da entrevista</vt:lpstr>
      <vt:lpstr>Condução da entrevista</vt:lpstr>
      <vt:lpstr>O que incluir?</vt:lpstr>
      <vt:lpstr>Grupos focais</vt:lpstr>
      <vt:lpstr>Tipos de questionários</vt:lpstr>
      <vt:lpstr>Métodos de administração</vt:lpstr>
      <vt:lpstr>Métodos de administração</vt:lpstr>
      <vt:lpstr>Elaboração das questões</vt:lpstr>
      <vt:lpstr>Elaboração das questões</vt:lpstr>
      <vt:lpstr>Elaboração das questões</vt:lpstr>
      <vt:lpstr>Questões abertas</vt:lpstr>
      <vt:lpstr>Questões abertas</vt:lpstr>
      <vt:lpstr>Questões fechadas</vt:lpstr>
      <vt:lpstr>Questões fechadas</vt:lpstr>
      <vt:lpstr>Questões fechadas</vt:lpstr>
      <vt:lpstr>Questões fechadas</vt:lpstr>
      <vt:lpstr>Questões fechadas</vt:lpstr>
      <vt:lpstr>Questões fechadas</vt:lpstr>
      <vt:lpstr>Elaboração das perguntas</vt:lpstr>
      <vt:lpstr>Elaboração das perguntas</vt:lpstr>
      <vt:lpstr>Estrutura dos questionários</vt:lpstr>
      <vt:lpstr>Modelo TCLE</vt:lpstr>
      <vt:lpstr>Pré-teste</vt:lpstr>
      <vt:lpstr>Codificação dos dados</vt:lpstr>
      <vt:lpstr>Montagem do banco de dados</vt:lpstr>
      <vt:lpstr>Montagem do banco de dados</vt:lpstr>
      <vt:lpstr>Referências</vt:lpstr>
      <vt:lpstr>Aula TBL (Material no moodle)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Estudos transversais: Estruturação de questionários</dc:title>
  <dc:creator>Zé Grisi</dc:creator>
  <cp:lastModifiedBy>ze</cp:lastModifiedBy>
  <cp:revision>15</cp:revision>
  <dcterms:modified xsi:type="dcterms:W3CDTF">2018-09-27T16:40:00Z</dcterms:modified>
</cp:coreProperties>
</file>