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11" r:id="rId2"/>
    <p:sldId id="412" r:id="rId3"/>
    <p:sldId id="415" r:id="rId4"/>
    <p:sldId id="402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711"/>
    <a:srgbClr val="08782B"/>
    <a:srgbClr val="C5E0B4"/>
    <a:srgbClr val="2B733C"/>
    <a:srgbClr val="16781D"/>
    <a:srgbClr val="548235"/>
    <a:srgbClr val="D8EBCD"/>
    <a:srgbClr val="AFABAB"/>
    <a:srgbClr val="D0CECE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0920E-D4C1-4AE7-8CFE-4B89DE8764B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D17B4-5182-477A-BA2B-3E5BE03E8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87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17B4-5182-477A-BA2B-3E5BE03E85E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25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3DD76-D9A2-43C0-8829-C5B388A3D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E1E4CA-65FD-43F6-A338-C1F8CD559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139458-A961-41CD-AFCD-2B633EDD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CC8E34-940C-4F0B-BAEA-122A7B602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9B9BD5-72C8-4DEA-A17F-35FD663A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93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6002E-F6B0-4804-A23A-287E23F4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74CEF8D-B7F2-4D25-B6C1-8D1C76767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81065A-A53B-4E75-9433-B3090DDF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2D514E-C6C2-4F89-9336-09B0BA3FD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99C014-3B67-481F-A79A-C0444E3F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6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E2F819-28AA-4092-9684-5DF45DECD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4EB325-766E-43AB-BFA2-7483BAC85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482466-0DCD-43D9-900D-7D0921BF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ED5F28-7754-4AAD-8D5B-4D021207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80FCD2-24C2-45FB-8F2E-65B62F3A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6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6D4FEC-ABF5-4A7C-9F4E-229F4D4E17D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2019/08/20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067E71FB-A6BA-466A-A3C6-B81F28047842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0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4E6F4-ADD0-468D-9210-FFBAF3AD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034F57-7D82-42FB-8733-8CCE9AB29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E7EAB2-CAB9-44F3-9BD3-8A9D84D4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B600DD-5FC6-4EE4-83FE-8F370B8E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2D064E-88CB-4807-94A6-F140D4CB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81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CE7EBF-6F81-426E-8BA8-A72ED2EC4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4A730F-BBBE-46F3-805B-4980AEC96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FF1D5A-2505-47CD-90CA-79BF8F94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F7901B-F3CE-45B4-9560-D83AFB858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F4A7CA-A0B8-495F-A467-809290E0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81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6C188-6050-44A4-869C-6D3FDD07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69F626-3E03-4324-B8FB-7191BA157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0C1D8D-4807-4452-BF21-65B6EFA4C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4A1F35-CB5D-400E-8E49-3C0EA8B9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7585C6-0035-482F-AA49-088CCD6D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8070D6-3C38-4372-93DE-49E2969B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73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DD668-D353-4EDB-A9EC-66FFE36E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AC34AD-A218-49C9-AEAE-F443017AC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EDE1E3-2E96-4081-80A8-DB1F960A0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F120F7-16DB-46EA-940D-035657CCA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2B9F966-A5B9-47F5-8300-FA40EE5C3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76402C9-3AB2-4126-903D-EE80146C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6640159-F6EC-4F24-8EA9-B91D9759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18D09EE-2E81-4692-B5F5-83FFA2B4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83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499E3-183B-4DC4-9474-5C357A3D3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B4D4E5B-1726-4A77-9DE9-98A86E05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BD1F7F-5461-4213-85C5-D08808E3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0CEE829-166E-4DD6-BC29-F5C438BF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21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5485643-0C8B-4192-B7E5-3A151879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3D5CBCE-C5A3-4D0D-841A-38839566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39F694-9A1C-4339-B580-2B02255B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98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91427-6918-46EA-9140-75F3AD01D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EAF9F0-6F74-40FD-B4CE-DBF2F35F6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43B4BA-5CE1-4BDC-A92F-6B76A2DB0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4BA9CC-01C6-4931-9C13-C8E43FA4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7F3AA5-C9E7-44A1-AA16-8AA672F2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6CF8E7-C477-49A0-B97C-3B0889B1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49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77F68-FBBD-4FCB-8822-A785CFD1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85623C-8B1D-4E83-9D45-A0A3C1F3B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5A8B237-1761-489E-83BF-F0D510BC5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6D4F8C-1760-4D8D-898E-956AA463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D5C780-568A-40A7-A21C-57A5A13F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084CC5-42DE-47BE-A4E1-D3B19390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06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000C0E-E51C-45FB-83D7-91EEA55E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C3B1C1-0440-4DAA-B8F4-FB97D2FA0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Retângulo 3"/>
          <p:cNvSpPr/>
          <p:nvPr userDrawn="1"/>
        </p:nvSpPr>
        <p:spPr>
          <a:xfrm>
            <a:off x="0" y="6356350"/>
            <a:ext cx="1351722" cy="50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" y="6349589"/>
            <a:ext cx="1408561" cy="55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5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9216000" cy="6858000"/>
          </a:xfrm>
          <a:prstGeom prst="rect">
            <a:avLst/>
          </a:prstGeom>
          <a:solidFill>
            <a:srgbClr val="002809"/>
          </a:solidFill>
          <a:ln>
            <a:solidFill>
              <a:srgbClr val="0D47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TextBox 8"/>
          <p:cNvSpPr txBox="1"/>
          <p:nvPr/>
        </p:nvSpPr>
        <p:spPr>
          <a:xfrm>
            <a:off x="492474" y="3510179"/>
            <a:ext cx="8296865" cy="2962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err="1">
                <a:solidFill>
                  <a:schemeClr val="bg1"/>
                </a:solidFill>
              </a:rPr>
              <a:t>Prof.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Dr.</a:t>
            </a:r>
            <a:r>
              <a:rPr lang="en-ZA" sz="2800" dirty="0">
                <a:solidFill>
                  <a:schemeClr val="bg1"/>
                </a:solidFill>
              </a:rPr>
              <a:t> Marcos Fava </a:t>
            </a:r>
            <a:r>
              <a:rPr lang="en-ZA" sz="2800" dirty="0" err="1">
                <a:solidFill>
                  <a:schemeClr val="bg1"/>
                </a:solidFill>
              </a:rPr>
              <a:t>Neves</a:t>
            </a:r>
            <a:endParaRPr lang="en-ZA" sz="2800" dirty="0">
              <a:solidFill>
                <a:schemeClr val="bg1"/>
              </a:solidFill>
            </a:endParaRPr>
          </a:p>
          <a:p>
            <a:pPr>
              <a:spcBef>
                <a:spcPts val="900"/>
              </a:spcBef>
            </a:pPr>
            <a:endParaRPr lang="bg-BG" sz="1600" dirty="0">
              <a:solidFill>
                <a:schemeClr val="bg1"/>
              </a:solidFill>
            </a:endParaRPr>
          </a:p>
          <a:p>
            <a:pPr>
              <a:spcBef>
                <a:spcPts val="900"/>
              </a:spcBef>
            </a:pPr>
            <a:r>
              <a:rPr lang="bg-BG" sz="1600" dirty="0">
                <a:solidFill>
                  <a:schemeClr val="bg1"/>
                </a:solidFill>
              </a:rPr>
              <a:t>Faculdade de Administraçao (FEA/RP)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bg-BG" sz="1600" dirty="0">
                <a:solidFill>
                  <a:schemeClr val="bg1"/>
                </a:solidFill>
              </a:rPr>
              <a:t> Universidade de São Paulo, desde </a:t>
            </a:r>
            <a:r>
              <a:rPr lang="en-ZA" sz="1600" dirty="0">
                <a:solidFill>
                  <a:schemeClr val="bg1"/>
                </a:solidFill>
              </a:rPr>
              <a:t>1995</a:t>
            </a:r>
          </a:p>
          <a:p>
            <a:r>
              <a:rPr lang="bg-BG" sz="1600" dirty="0">
                <a:solidFill>
                  <a:schemeClr val="bg1"/>
                </a:solidFill>
              </a:rPr>
              <a:t>Escola de Administração de Empresas (EAESP/FGV)</a:t>
            </a:r>
            <a:r>
              <a:rPr lang="en-ZA" sz="1600" dirty="0">
                <a:solidFill>
                  <a:schemeClr val="bg1"/>
                </a:solidFill>
              </a:rPr>
              <a:t>, </a:t>
            </a:r>
            <a:r>
              <a:rPr lang="bg-BG" sz="1600" dirty="0">
                <a:solidFill>
                  <a:schemeClr val="bg1"/>
                </a:solidFill>
              </a:rPr>
              <a:t>desde</a:t>
            </a:r>
            <a:r>
              <a:rPr lang="en-ZA" sz="1600" dirty="0">
                <a:solidFill>
                  <a:schemeClr val="bg1"/>
                </a:solidFill>
              </a:rPr>
              <a:t> 2018</a:t>
            </a:r>
          </a:p>
          <a:p>
            <a:r>
              <a:rPr lang="bg-BG" sz="1600" dirty="0">
                <a:solidFill>
                  <a:schemeClr val="bg1"/>
                </a:solidFill>
              </a:rPr>
              <a:t>Center for Agricultural Business -</a:t>
            </a:r>
            <a:r>
              <a:rPr lang="en-ZA" sz="1600" dirty="0">
                <a:solidFill>
                  <a:schemeClr val="bg1"/>
                </a:solidFill>
              </a:rPr>
              <a:t> Purdue University</a:t>
            </a:r>
            <a:r>
              <a:rPr lang="bg-BG" sz="1600" dirty="0">
                <a:solidFill>
                  <a:schemeClr val="bg1"/>
                </a:solidFill>
              </a:rPr>
              <a:t> (Indiana/USA),</a:t>
            </a:r>
            <a:r>
              <a:rPr lang="en-ZA" sz="1600" dirty="0">
                <a:solidFill>
                  <a:schemeClr val="bg1"/>
                </a:solidFill>
              </a:rPr>
              <a:t> </a:t>
            </a:r>
            <a:r>
              <a:rPr lang="bg-BG" sz="1600" dirty="0">
                <a:solidFill>
                  <a:schemeClr val="bg1"/>
                </a:solidFill>
              </a:rPr>
              <a:t>desde</a:t>
            </a:r>
            <a:r>
              <a:rPr lang="en-ZA" sz="1600" dirty="0">
                <a:solidFill>
                  <a:schemeClr val="bg1"/>
                </a:solidFill>
              </a:rPr>
              <a:t> 2013</a:t>
            </a:r>
          </a:p>
          <a:p>
            <a:r>
              <a:rPr lang="bg-BG" sz="1600" dirty="0">
                <a:solidFill>
                  <a:schemeClr val="bg1"/>
                </a:solidFill>
              </a:rPr>
              <a:t>PAA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bg-BG" sz="1600" dirty="0">
                <a:solidFill>
                  <a:schemeClr val="bg1"/>
                </a:solidFill>
              </a:rPr>
              <a:t> FAUBA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bg-BG" sz="1600" dirty="0">
                <a:solidFill>
                  <a:schemeClr val="bg1"/>
                </a:solidFill>
              </a:rPr>
              <a:t> </a:t>
            </a:r>
            <a:r>
              <a:rPr lang="en-ZA" sz="1600" dirty="0">
                <a:solidFill>
                  <a:schemeClr val="bg1"/>
                </a:solidFill>
              </a:rPr>
              <a:t>Universi</a:t>
            </a:r>
            <a:r>
              <a:rPr lang="bg-BG" sz="1600" dirty="0">
                <a:solidFill>
                  <a:schemeClr val="bg1"/>
                </a:solidFill>
              </a:rPr>
              <a:t>dade de Buenos Aires, desde</a:t>
            </a:r>
            <a:r>
              <a:rPr lang="en-ZA" sz="1600" dirty="0">
                <a:solidFill>
                  <a:schemeClr val="bg1"/>
                </a:solidFill>
              </a:rPr>
              <a:t> 2006</a:t>
            </a:r>
          </a:p>
          <a:p>
            <a:r>
              <a:rPr lang="bg-BG" sz="1600" dirty="0">
                <a:solidFill>
                  <a:schemeClr val="bg1"/>
                </a:solidFill>
              </a:rPr>
              <a:t>Criador da Markestrat </a:t>
            </a:r>
            <a:r>
              <a:rPr lang="bg-BG" sz="1600" dirty="0">
                <a:solidFill>
                  <a:srgbClr val="FFFFFF"/>
                </a:solidFill>
              </a:rPr>
              <a:t>(www.markestrat.com.br) em 2004</a:t>
            </a:r>
          </a:p>
          <a:p>
            <a:r>
              <a:rPr lang="bg-BG" sz="1600" dirty="0">
                <a:solidFill>
                  <a:srgbClr val="FFFFFF"/>
                </a:solidFill>
              </a:rPr>
              <a:t>Especialista em planejamento estratégico no agronegócio    </a:t>
            </a:r>
            <a:endParaRPr lang="en-ZA" sz="1600" dirty="0">
              <a:solidFill>
                <a:srgbClr val="FFFFFF"/>
              </a:solidFill>
            </a:endParaRPr>
          </a:p>
          <a:p>
            <a:pPr>
              <a:spcBef>
                <a:spcPts val="900"/>
              </a:spcBef>
            </a:pPr>
            <a:r>
              <a:rPr lang="en-ZA" sz="2400" dirty="0">
                <a:solidFill>
                  <a:schemeClr val="bg1"/>
                </a:solidFill>
              </a:rPr>
              <a:t>www.</a:t>
            </a:r>
            <a:r>
              <a:rPr lang="en-ZA" sz="2400" b="1" dirty="0">
                <a:solidFill>
                  <a:schemeClr val="bg1"/>
                </a:solidFill>
              </a:rPr>
              <a:t>doutoragro</a:t>
            </a:r>
            <a:r>
              <a:rPr lang="en-ZA" sz="2400" dirty="0">
                <a:solidFill>
                  <a:schemeClr val="bg1"/>
                </a:solidFill>
              </a:rPr>
              <a:t>.com</a:t>
            </a:r>
          </a:p>
        </p:txBody>
      </p:sp>
      <p:sp>
        <p:nvSpPr>
          <p:cNvPr id="8" name="Retângulo 5"/>
          <p:cNvSpPr/>
          <p:nvPr/>
        </p:nvSpPr>
        <p:spPr>
          <a:xfrm>
            <a:off x="193196" y="2046513"/>
            <a:ext cx="88954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ea typeface="Roboto" pitchFamily="2" charset="0"/>
                <a:cs typeface="Cambria"/>
              </a:rPr>
              <a:t>RAD 2200 – Case </a:t>
            </a:r>
            <a:r>
              <a:rPr lang="pt-BR" sz="2000" b="1" dirty="0" err="1">
                <a:solidFill>
                  <a:schemeClr val="bg1"/>
                </a:solidFill>
                <a:ea typeface="Roboto" pitchFamily="2" charset="0"/>
                <a:cs typeface="Cambria"/>
              </a:rPr>
              <a:t>Studies</a:t>
            </a:r>
            <a:endParaRPr lang="pt-BR" sz="2000" b="1" dirty="0">
              <a:solidFill>
                <a:schemeClr val="bg1"/>
              </a:solidFill>
              <a:ea typeface="Roboto" pitchFamily="2" charset="0"/>
              <a:cs typeface="Cambria"/>
            </a:endParaRPr>
          </a:p>
          <a:p>
            <a:pPr algn="ctr"/>
            <a:r>
              <a:rPr lang="pt-BR" sz="2000" b="1" dirty="0">
                <a:solidFill>
                  <a:schemeClr val="bg1"/>
                </a:solidFill>
                <a:ea typeface="Roboto" pitchFamily="2" charset="0"/>
                <a:cs typeface="Cambria"/>
              </a:rPr>
              <a:t>Data</a:t>
            </a:r>
          </a:p>
          <a:p>
            <a:pPr algn="ctr"/>
            <a:r>
              <a:rPr lang="pt-BR" sz="2000" b="1" dirty="0" err="1">
                <a:solidFill>
                  <a:schemeClr val="bg1"/>
                </a:solidFill>
                <a:ea typeface="Roboto" pitchFamily="2" charset="0"/>
                <a:cs typeface="Cambria"/>
              </a:rPr>
              <a:t>Name</a:t>
            </a:r>
            <a:r>
              <a:rPr lang="pt-BR" sz="2000" b="1" dirty="0">
                <a:solidFill>
                  <a:schemeClr val="bg1"/>
                </a:solidFill>
                <a:ea typeface="Roboto" pitchFamily="2" charset="0"/>
                <a:cs typeface="Cambria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ea typeface="Roboto" pitchFamily="2" charset="0"/>
                <a:cs typeface="Cambria"/>
              </a:rPr>
              <a:t>of</a:t>
            </a:r>
            <a:r>
              <a:rPr lang="pt-BR" sz="2000" b="1" dirty="0">
                <a:solidFill>
                  <a:schemeClr val="bg1"/>
                </a:solidFill>
                <a:ea typeface="Roboto" pitchFamily="2" charset="0"/>
                <a:cs typeface="Cambria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ea typeface="Roboto" pitchFamily="2" charset="0"/>
                <a:cs typeface="Cambria"/>
              </a:rPr>
              <a:t>the</a:t>
            </a:r>
            <a:r>
              <a:rPr lang="pt-BR" sz="2000" b="1" dirty="0">
                <a:solidFill>
                  <a:schemeClr val="bg1"/>
                </a:solidFill>
                <a:ea typeface="Roboto" pitchFamily="2" charset="0"/>
                <a:cs typeface="Cambria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ea typeface="Roboto" pitchFamily="2" charset="0"/>
                <a:cs typeface="Cambria"/>
              </a:rPr>
              <a:t>members</a:t>
            </a:r>
            <a:endParaRPr lang="en-US" sz="2000" b="1" dirty="0">
              <a:solidFill>
                <a:schemeClr val="bg1"/>
              </a:solidFill>
              <a:ea typeface="Roboto" pitchFamily="2" charset="0"/>
              <a:cs typeface="Cambria"/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02441" y="567922"/>
            <a:ext cx="9076933" cy="1874812"/>
          </a:xfrm>
        </p:spPr>
        <p:txBody>
          <a:bodyPr>
            <a:noAutofit/>
          </a:bodyPr>
          <a:lstStyle/>
          <a:p>
            <a:r>
              <a:rPr lang="pt-BR" sz="4400" dirty="0" err="1">
                <a:solidFill>
                  <a:schemeClr val="bg1"/>
                </a:solidFill>
                <a:latin typeface="+mn-lt"/>
                <a:ea typeface="Roboto" pitchFamily="2" charset="0"/>
              </a:rPr>
              <a:t>Title</a:t>
            </a:r>
            <a:r>
              <a:rPr lang="pt-BR" sz="4400" dirty="0">
                <a:solidFill>
                  <a:schemeClr val="bg1"/>
                </a:solidFill>
                <a:latin typeface="+mn-lt"/>
                <a:ea typeface="Roboto" pitchFamily="2" charset="0"/>
              </a:rPr>
              <a:t> </a:t>
            </a:r>
            <a:r>
              <a:rPr lang="pt-BR" sz="4400" dirty="0" err="1">
                <a:solidFill>
                  <a:schemeClr val="bg1"/>
                </a:solidFill>
                <a:latin typeface="+mn-lt"/>
                <a:ea typeface="Roboto" pitchFamily="2" charset="0"/>
              </a:rPr>
              <a:t>of</a:t>
            </a:r>
            <a:r>
              <a:rPr lang="pt-BR" sz="4400" dirty="0">
                <a:solidFill>
                  <a:schemeClr val="bg1"/>
                </a:solidFill>
                <a:latin typeface="+mn-lt"/>
                <a:ea typeface="Roboto" pitchFamily="2" charset="0"/>
              </a:rPr>
              <a:t> </a:t>
            </a:r>
            <a:r>
              <a:rPr lang="pt-BR" sz="4400" dirty="0" err="1">
                <a:solidFill>
                  <a:schemeClr val="bg1"/>
                </a:solidFill>
                <a:latin typeface="+mn-lt"/>
                <a:ea typeface="Roboto" pitchFamily="2" charset="0"/>
              </a:rPr>
              <a:t>the</a:t>
            </a:r>
            <a:r>
              <a:rPr lang="pt-BR" sz="4400" dirty="0">
                <a:solidFill>
                  <a:schemeClr val="bg1"/>
                </a:solidFill>
                <a:latin typeface="+mn-lt"/>
                <a:ea typeface="Roboto" pitchFamily="2" charset="0"/>
              </a:rPr>
              <a:t> </a:t>
            </a:r>
            <a:r>
              <a:rPr lang="pt-BR" sz="4400" dirty="0" err="1">
                <a:solidFill>
                  <a:schemeClr val="bg1"/>
                </a:solidFill>
                <a:latin typeface="+mn-lt"/>
                <a:ea typeface="Roboto" pitchFamily="2" charset="0"/>
              </a:rPr>
              <a:t>Presentation</a:t>
            </a:r>
            <a:r>
              <a:rPr lang="pt-BR" sz="4400" dirty="0">
                <a:solidFill>
                  <a:schemeClr val="bg1"/>
                </a:solidFill>
                <a:latin typeface="+mn-lt"/>
                <a:ea typeface="Roboto" pitchFamily="2" charset="0"/>
              </a:rPr>
              <a:t> </a:t>
            </a:r>
            <a:br>
              <a:rPr lang="bg-BG" sz="4400" dirty="0">
                <a:solidFill>
                  <a:schemeClr val="bg1"/>
                </a:solidFill>
                <a:latin typeface="+mn-lt"/>
                <a:ea typeface="Roboto" pitchFamily="2" charset="0"/>
              </a:rPr>
            </a:br>
            <a:endParaRPr lang="bg-BG" sz="4400" b="1" dirty="0">
              <a:solidFill>
                <a:schemeClr val="bg1"/>
              </a:solidFill>
              <a:latin typeface="+mn-lt"/>
              <a:ea typeface="Roboto" pitchFamily="2" charset="0"/>
            </a:endParaRPr>
          </a:p>
        </p:txBody>
      </p:sp>
      <p:pic>
        <p:nvPicPr>
          <p:cNvPr id="7" name="Picture 7" descr="Screen Shot 2019-04-03 at 20.35.25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3284" y="1866646"/>
            <a:ext cx="2197404" cy="3124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114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868117" y="1630528"/>
            <a:ext cx="8399401" cy="4064759"/>
            <a:chOff x="384599" y="1884521"/>
            <a:chExt cx="8399401" cy="4064759"/>
          </a:xfrm>
        </p:grpSpPr>
        <p:sp>
          <p:nvSpPr>
            <p:cNvPr id="5" name="Snip Diagonal Corner Rectangle 9"/>
            <p:cNvSpPr/>
            <p:nvPr/>
          </p:nvSpPr>
          <p:spPr>
            <a:xfrm>
              <a:off x="384599" y="1884521"/>
              <a:ext cx="3256172" cy="3981728"/>
            </a:xfrm>
            <a:prstGeom prst="snip2DiagRect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" name="Agrupar 2"/>
            <p:cNvGrpSpPr/>
            <p:nvPr/>
          </p:nvGrpSpPr>
          <p:grpSpPr>
            <a:xfrm>
              <a:off x="3933521" y="2060848"/>
              <a:ext cx="4850479" cy="3888432"/>
              <a:chOff x="3933521" y="1916832"/>
              <a:chExt cx="4850479" cy="2545053"/>
            </a:xfrm>
          </p:grpSpPr>
          <p:sp>
            <p:nvSpPr>
              <p:cNvPr id="51" name="AutoShape 30173"/>
              <p:cNvSpPr>
                <a:spLocks noChangeAspect="1" noChangeArrowheads="1" noTextEdit="1"/>
              </p:cNvSpPr>
              <p:nvPr/>
            </p:nvSpPr>
            <p:spPr bwMode="auto">
              <a:xfrm>
                <a:off x="3938897" y="3230734"/>
                <a:ext cx="4823470" cy="5272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52" name="Freeform 30181"/>
              <p:cNvSpPr>
                <a:spLocks/>
              </p:cNvSpPr>
              <p:nvPr/>
            </p:nvSpPr>
            <p:spPr bwMode="auto">
              <a:xfrm>
                <a:off x="8330316" y="3388067"/>
                <a:ext cx="453684" cy="400973"/>
              </a:xfrm>
              <a:custGeom>
                <a:avLst/>
                <a:gdLst>
                  <a:gd name="T0" fmla="*/ 1135 w 1135"/>
                  <a:gd name="T1" fmla="*/ 0 h 810"/>
                  <a:gd name="T2" fmla="*/ 429 w 1135"/>
                  <a:gd name="T3" fmla="*/ 0 h 810"/>
                  <a:gd name="T4" fmla="*/ 0 w 1135"/>
                  <a:gd name="T5" fmla="*/ 810 h 810"/>
                  <a:gd name="T6" fmla="*/ 1135 w 1135"/>
                  <a:gd name="T7" fmla="*/ 810 h 810"/>
                  <a:gd name="T8" fmla="*/ 1135 w 1135"/>
                  <a:gd name="T9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5" h="810">
                    <a:moveTo>
                      <a:pt x="1135" y="0"/>
                    </a:moveTo>
                    <a:lnTo>
                      <a:pt x="429" y="0"/>
                    </a:lnTo>
                    <a:lnTo>
                      <a:pt x="0" y="810"/>
                    </a:lnTo>
                    <a:lnTo>
                      <a:pt x="1135" y="810"/>
                    </a:lnTo>
                    <a:lnTo>
                      <a:pt x="1135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54" name="AutoShape 30173"/>
              <p:cNvSpPr>
                <a:spLocks noChangeAspect="1" noChangeArrowheads="1" noTextEdit="1"/>
              </p:cNvSpPr>
              <p:nvPr/>
            </p:nvSpPr>
            <p:spPr bwMode="auto">
              <a:xfrm>
                <a:off x="3933522" y="2551107"/>
                <a:ext cx="4823470" cy="527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55" name="Rectangle 30175"/>
              <p:cNvSpPr>
                <a:spLocks noChangeArrowheads="1"/>
              </p:cNvSpPr>
              <p:nvPr/>
            </p:nvSpPr>
            <p:spPr bwMode="auto">
              <a:xfrm>
                <a:off x="3938897" y="2599387"/>
                <a:ext cx="4842067" cy="45988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 dirty="0"/>
              </a:p>
            </p:txBody>
          </p:sp>
          <p:sp>
            <p:nvSpPr>
              <p:cNvPr id="56" name="Rectangle 30176"/>
              <p:cNvSpPr>
                <a:spLocks noChangeArrowheads="1"/>
              </p:cNvSpPr>
              <p:nvPr/>
            </p:nvSpPr>
            <p:spPr bwMode="auto">
              <a:xfrm>
                <a:off x="3935861" y="2586254"/>
                <a:ext cx="4773189" cy="453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57" name="Freeform 30181"/>
              <p:cNvSpPr>
                <a:spLocks/>
              </p:cNvSpPr>
              <p:nvPr/>
            </p:nvSpPr>
            <p:spPr bwMode="auto">
              <a:xfrm>
                <a:off x="8324941" y="2676842"/>
                <a:ext cx="459059" cy="400973"/>
              </a:xfrm>
              <a:custGeom>
                <a:avLst/>
                <a:gdLst>
                  <a:gd name="T0" fmla="*/ 1135 w 1135"/>
                  <a:gd name="T1" fmla="*/ 0 h 810"/>
                  <a:gd name="T2" fmla="*/ 429 w 1135"/>
                  <a:gd name="T3" fmla="*/ 0 h 810"/>
                  <a:gd name="T4" fmla="*/ 0 w 1135"/>
                  <a:gd name="T5" fmla="*/ 810 h 810"/>
                  <a:gd name="T6" fmla="*/ 1135 w 1135"/>
                  <a:gd name="T7" fmla="*/ 810 h 810"/>
                  <a:gd name="T8" fmla="*/ 1135 w 1135"/>
                  <a:gd name="T9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5" h="810">
                    <a:moveTo>
                      <a:pt x="1135" y="0"/>
                    </a:moveTo>
                    <a:lnTo>
                      <a:pt x="429" y="0"/>
                    </a:lnTo>
                    <a:lnTo>
                      <a:pt x="0" y="810"/>
                    </a:lnTo>
                    <a:lnTo>
                      <a:pt x="1135" y="810"/>
                    </a:lnTo>
                    <a:lnTo>
                      <a:pt x="1135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59" name="AutoShape 30173"/>
              <p:cNvSpPr>
                <a:spLocks noChangeAspect="1" noChangeArrowheads="1" noTextEdit="1"/>
              </p:cNvSpPr>
              <p:nvPr/>
            </p:nvSpPr>
            <p:spPr bwMode="auto">
              <a:xfrm>
                <a:off x="3944686" y="3934681"/>
                <a:ext cx="4823470" cy="5272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60" name="Rectangle 30175"/>
              <p:cNvSpPr>
                <a:spLocks noChangeArrowheads="1"/>
              </p:cNvSpPr>
              <p:nvPr/>
            </p:nvSpPr>
            <p:spPr bwMode="auto">
              <a:xfrm>
                <a:off x="3947025" y="3963393"/>
                <a:ext cx="4821131" cy="45988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 dirty="0"/>
              </a:p>
            </p:txBody>
          </p:sp>
          <p:sp>
            <p:nvSpPr>
              <p:cNvPr id="61" name="Freeform 30181"/>
              <p:cNvSpPr>
                <a:spLocks/>
              </p:cNvSpPr>
              <p:nvPr/>
            </p:nvSpPr>
            <p:spPr bwMode="auto">
              <a:xfrm>
                <a:off x="8336105" y="4060417"/>
                <a:ext cx="447895" cy="400973"/>
              </a:xfrm>
              <a:custGeom>
                <a:avLst/>
                <a:gdLst>
                  <a:gd name="T0" fmla="*/ 1135 w 1135"/>
                  <a:gd name="T1" fmla="*/ 0 h 810"/>
                  <a:gd name="T2" fmla="*/ 429 w 1135"/>
                  <a:gd name="T3" fmla="*/ 0 h 810"/>
                  <a:gd name="T4" fmla="*/ 0 w 1135"/>
                  <a:gd name="T5" fmla="*/ 810 h 810"/>
                  <a:gd name="T6" fmla="*/ 1135 w 1135"/>
                  <a:gd name="T7" fmla="*/ 810 h 810"/>
                  <a:gd name="T8" fmla="*/ 1135 w 1135"/>
                  <a:gd name="T9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5" h="810">
                    <a:moveTo>
                      <a:pt x="1135" y="0"/>
                    </a:moveTo>
                    <a:lnTo>
                      <a:pt x="429" y="0"/>
                    </a:lnTo>
                    <a:lnTo>
                      <a:pt x="0" y="810"/>
                    </a:lnTo>
                    <a:lnTo>
                      <a:pt x="1135" y="810"/>
                    </a:lnTo>
                    <a:lnTo>
                      <a:pt x="1135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63" name="Retângulo 62"/>
              <p:cNvSpPr/>
              <p:nvPr/>
            </p:nvSpPr>
            <p:spPr>
              <a:xfrm>
                <a:off x="8528133" y="2651819"/>
                <a:ext cx="183952" cy="42303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3600" dirty="0">
                    <a:ln w="0"/>
                    <a:solidFill>
                      <a:schemeClr val="bg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64" name="Retângulo 63"/>
              <p:cNvSpPr/>
              <p:nvPr/>
            </p:nvSpPr>
            <p:spPr>
              <a:xfrm>
                <a:off x="8536972" y="3356305"/>
                <a:ext cx="183952" cy="42303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3600" dirty="0">
                    <a:ln w="0"/>
                    <a:solidFill>
                      <a:schemeClr val="bg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65" name="Retângulo 64"/>
              <p:cNvSpPr/>
              <p:nvPr/>
            </p:nvSpPr>
            <p:spPr>
              <a:xfrm>
                <a:off x="8536972" y="4028417"/>
                <a:ext cx="183952" cy="42303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3600" dirty="0">
                    <a:ln w="0"/>
                    <a:solidFill>
                      <a:schemeClr val="bg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67" name="AutoShape 30173"/>
              <p:cNvSpPr>
                <a:spLocks noChangeAspect="1" noChangeArrowheads="1" noTextEdit="1"/>
              </p:cNvSpPr>
              <p:nvPr/>
            </p:nvSpPr>
            <p:spPr bwMode="auto">
              <a:xfrm>
                <a:off x="3933521" y="1916832"/>
                <a:ext cx="4821131" cy="527204"/>
              </a:xfrm>
              <a:prstGeom prst="rect">
                <a:avLst/>
              </a:prstGeom>
              <a:solidFill>
                <a:srgbClr val="D8EBC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68" name="Rectangle 30175"/>
              <p:cNvSpPr>
                <a:spLocks noChangeArrowheads="1"/>
              </p:cNvSpPr>
              <p:nvPr/>
            </p:nvSpPr>
            <p:spPr bwMode="auto">
              <a:xfrm>
                <a:off x="4067944" y="1945544"/>
                <a:ext cx="4686709" cy="4598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 dirty="0"/>
              </a:p>
            </p:txBody>
          </p:sp>
          <p:sp>
            <p:nvSpPr>
              <p:cNvPr id="69" name="Freeform 30181"/>
              <p:cNvSpPr>
                <a:spLocks/>
              </p:cNvSpPr>
              <p:nvPr/>
            </p:nvSpPr>
            <p:spPr bwMode="auto">
              <a:xfrm>
                <a:off x="8322601" y="2042568"/>
                <a:ext cx="458362" cy="400973"/>
              </a:xfrm>
              <a:custGeom>
                <a:avLst/>
                <a:gdLst>
                  <a:gd name="T0" fmla="*/ 1135 w 1135"/>
                  <a:gd name="T1" fmla="*/ 0 h 810"/>
                  <a:gd name="T2" fmla="*/ 429 w 1135"/>
                  <a:gd name="T3" fmla="*/ 0 h 810"/>
                  <a:gd name="T4" fmla="*/ 0 w 1135"/>
                  <a:gd name="T5" fmla="*/ 810 h 810"/>
                  <a:gd name="T6" fmla="*/ 1135 w 1135"/>
                  <a:gd name="T7" fmla="*/ 810 h 810"/>
                  <a:gd name="T8" fmla="*/ 1135 w 1135"/>
                  <a:gd name="T9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5" h="810">
                    <a:moveTo>
                      <a:pt x="1135" y="0"/>
                    </a:moveTo>
                    <a:lnTo>
                      <a:pt x="429" y="0"/>
                    </a:lnTo>
                    <a:lnTo>
                      <a:pt x="0" y="810"/>
                    </a:lnTo>
                    <a:lnTo>
                      <a:pt x="1135" y="810"/>
                    </a:lnTo>
                    <a:lnTo>
                      <a:pt x="1135" y="0"/>
                    </a:lnTo>
                    <a:close/>
                  </a:path>
                </a:pathLst>
              </a:custGeom>
              <a:solidFill>
                <a:srgbClr val="0D47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 dirty="0">
                  <a:solidFill>
                    <a:srgbClr val="0D4711"/>
                  </a:solidFill>
                </a:endParaRPr>
              </a:p>
            </p:txBody>
          </p:sp>
          <p:sp>
            <p:nvSpPr>
              <p:cNvPr id="70" name="Freeform 30182"/>
              <p:cNvSpPr>
                <a:spLocks/>
              </p:cNvSpPr>
              <p:nvPr/>
            </p:nvSpPr>
            <p:spPr bwMode="auto">
              <a:xfrm>
                <a:off x="4204851" y="2080003"/>
                <a:ext cx="126818" cy="200801"/>
              </a:xfrm>
              <a:custGeom>
                <a:avLst/>
                <a:gdLst>
                  <a:gd name="T0" fmla="*/ 6 w 77"/>
                  <a:gd name="T1" fmla="*/ 103 h 126"/>
                  <a:gd name="T2" fmla="*/ 50 w 77"/>
                  <a:gd name="T3" fmla="*/ 63 h 126"/>
                  <a:gd name="T4" fmla="*/ 5 w 77"/>
                  <a:gd name="T5" fmla="*/ 24 h 126"/>
                  <a:gd name="T6" fmla="*/ 3 w 77"/>
                  <a:gd name="T7" fmla="*/ 7 h 126"/>
                  <a:gd name="T8" fmla="*/ 17 w 77"/>
                  <a:gd name="T9" fmla="*/ 4 h 126"/>
                  <a:gd name="T10" fmla="*/ 72 w 77"/>
                  <a:gd name="T11" fmla="*/ 53 h 126"/>
                  <a:gd name="T12" fmla="*/ 77 w 77"/>
                  <a:gd name="T13" fmla="*/ 63 h 126"/>
                  <a:gd name="T14" fmla="*/ 73 w 77"/>
                  <a:gd name="T15" fmla="*/ 72 h 126"/>
                  <a:gd name="T16" fmla="*/ 18 w 77"/>
                  <a:gd name="T17" fmla="*/ 122 h 126"/>
                  <a:gd name="T18" fmla="*/ 4 w 77"/>
                  <a:gd name="T19" fmla="*/ 120 h 126"/>
                  <a:gd name="T20" fmla="*/ 6 w 77"/>
                  <a:gd name="T21" fmla="*/ 10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6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" y="20"/>
                      <a:pt x="0" y="12"/>
                      <a:pt x="3" y="7"/>
                    </a:cubicBezTo>
                    <a:cubicBezTo>
                      <a:pt x="6" y="1"/>
                      <a:pt x="12" y="0"/>
                      <a:pt x="17" y="4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5" y="55"/>
                      <a:pt x="76" y="59"/>
                      <a:pt x="77" y="63"/>
                    </a:cubicBezTo>
                    <a:cubicBezTo>
                      <a:pt x="77" y="66"/>
                      <a:pt x="75" y="70"/>
                      <a:pt x="73" y="72"/>
                    </a:cubicBezTo>
                    <a:cubicBezTo>
                      <a:pt x="18" y="122"/>
                      <a:pt x="18" y="122"/>
                      <a:pt x="18" y="122"/>
                    </a:cubicBezTo>
                    <a:cubicBezTo>
                      <a:pt x="14" y="126"/>
                      <a:pt x="7" y="125"/>
                      <a:pt x="4" y="120"/>
                    </a:cubicBezTo>
                    <a:cubicBezTo>
                      <a:pt x="1" y="114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rgbClr val="0D47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71" name="Retângulo 70"/>
              <p:cNvSpPr/>
              <p:nvPr/>
            </p:nvSpPr>
            <p:spPr>
              <a:xfrm>
                <a:off x="8518913" y="2043063"/>
                <a:ext cx="183952" cy="42303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3600" dirty="0">
                    <a:ln w="0"/>
                    <a:solidFill>
                      <a:schemeClr val="bg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82" name="Retângulo 81"/>
              <p:cNvSpPr/>
              <p:nvPr/>
            </p:nvSpPr>
            <p:spPr>
              <a:xfrm>
                <a:off x="4391464" y="2046460"/>
                <a:ext cx="922304" cy="261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000" b="1" dirty="0" err="1">
                    <a:solidFill>
                      <a:srgbClr val="0D4711"/>
                    </a:solidFill>
                    <a:cs typeface="MV Boli" panose="02000500030200090000" pitchFamily="2" charset="0"/>
                  </a:rPr>
                  <a:t>Tópic</a:t>
                </a:r>
                <a:r>
                  <a:rPr lang="pt-BR" sz="2000" b="1" dirty="0">
                    <a:solidFill>
                      <a:srgbClr val="0D4711"/>
                    </a:solidFill>
                    <a:cs typeface="MV Boli" panose="02000500030200090000" pitchFamily="2" charset="0"/>
                  </a:rPr>
                  <a:t> 1</a:t>
                </a:r>
                <a:endParaRPr lang="pt-BR" sz="2000" b="1" dirty="0">
                  <a:solidFill>
                    <a:srgbClr val="0D4711"/>
                  </a:solidFill>
                </a:endParaRPr>
              </a:p>
            </p:txBody>
          </p:sp>
          <p:sp>
            <p:nvSpPr>
              <p:cNvPr id="83" name="Retângulo 82"/>
              <p:cNvSpPr/>
              <p:nvPr/>
            </p:nvSpPr>
            <p:spPr>
              <a:xfrm>
                <a:off x="4398002" y="2682322"/>
                <a:ext cx="922304" cy="270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0000"/>
                  </a:lnSpc>
                  <a:defRPr/>
                </a:pPr>
                <a:r>
                  <a:rPr lang="pt-BR" sz="2000" b="1" dirty="0" err="1">
                    <a:solidFill>
                      <a:schemeClr val="bg2">
                        <a:lumMod val="50000"/>
                      </a:schemeClr>
                    </a:solidFill>
                    <a:cs typeface="MV Boli" panose="02000500030200090000" pitchFamily="2" charset="0"/>
                  </a:rPr>
                  <a:t>Tópic</a:t>
                </a:r>
                <a:r>
                  <a:rPr lang="pt-BR" sz="2000" b="1" dirty="0">
                    <a:solidFill>
                      <a:schemeClr val="bg2">
                        <a:lumMod val="50000"/>
                      </a:schemeClr>
                    </a:solidFill>
                    <a:cs typeface="MV Boli" panose="02000500030200090000" pitchFamily="2" charset="0"/>
                  </a:rPr>
                  <a:t> 2</a:t>
                </a:r>
                <a:endParaRPr lang="en-US" sz="2000" b="1" dirty="0">
                  <a:solidFill>
                    <a:schemeClr val="bg2">
                      <a:lumMod val="50000"/>
                    </a:schemeClr>
                  </a:solidFill>
                  <a:cs typeface="MV Boli" panose="02000500030200090000" pitchFamily="2" charset="0"/>
                </a:endParaRPr>
              </a:p>
            </p:txBody>
          </p:sp>
          <p:sp>
            <p:nvSpPr>
              <p:cNvPr id="84" name="Retângulo 83"/>
              <p:cNvSpPr/>
              <p:nvPr/>
            </p:nvSpPr>
            <p:spPr>
              <a:xfrm>
                <a:off x="4391464" y="4045613"/>
                <a:ext cx="3938852" cy="261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000" b="1" dirty="0" err="1">
                    <a:solidFill>
                      <a:schemeClr val="bg2">
                        <a:lumMod val="50000"/>
                      </a:schemeClr>
                    </a:solidFill>
                    <a:cs typeface="MV Boli" panose="02000500030200090000" pitchFamily="2" charset="0"/>
                  </a:rPr>
                  <a:t>Tópic</a:t>
                </a:r>
                <a:r>
                  <a:rPr lang="pt-BR" sz="2000" b="1" dirty="0">
                    <a:solidFill>
                      <a:schemeClr val="bg2">
                        <a:lumMod val="50000"/>
                      </a:schemeClr>
                    </a:solidFill>
                    <a:cs typeface="MV Boli" panose="02000500030200090000" pitchFamily="2" charset="0"/>
                  </a:rPr>
                  <a:t> 4</a:t>
                </a:r>
              </a:p>
            </p:txBody>
          </p:sp>
          <p:sp>
            <p:nvSpPr>
              <p:cNvPr id="86" name="Retângulo 85"/>
              <p:cNvSpPr/>
              <p:nvPr/>
            </p:nvSpPr>
            <p:spPr>
              <a:xfrm>
                <a:off x="4398002" y="3370188"/>
                <a:ext cx="922304" cy="261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000" b="1" dirty="0" err="1">
                    <a:solidFill>
                      <a:schemeClr val="bg2">
                        <a:lumMod val="50000"/>
                      </a:schemeClr>
                    </a:solidFill>
                    <a:cs typeface="MV Boli" panose="02000500030200090000" pitchFamily="2" charset="0"/>
                  </a:rPr>
                  <a:t>Tópic</a:t>
                </a:r>
                <a:r>
                  <a:rPr lang="pt-BR" sz="2000" b="1" dirty="0">
                    <a:solidFill>
                      <a:schemeClr val="bg2">
                        <a:lumMod val="50000"/>
                      </a:schemeClr>
                    </a:solidFill>
                    <a:cs typeface="MV Boli" panose="02000500030200090000" pitchFamily="2" charset="0"/>
                  </a:rPr>
                  <a:t> 3</a:t>
                </a:r>
                <a:endParaRPr lang="pt-BR" sz="20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9" name="Freeform 30182"/>
              <p:cNvSpPr>
                <a:spLocks/>
              </p:cNvSpPr>
              <p:nvPr/>
            </p:nvSpPr>
            <p:spPr bwMode="auto">
              <a:xfrm>
                <a:off x="4205089" y="2719931"/>
                <a:ext cx="126818" cy="200801"/>
              </a:xfrm>
              <a:custGeom>
                <a:avLst/>
                <a:gdLst>
                  <a:gd name="T0" fmla="*/ 6 w 77"/>
                  <a:gd name="T1" fmla="*/ 103 h 126"/>
                  <a:gd name="T2" fmla="*/ 50 w 77"/>
                  <a:gd name="T3" fmla="*/ 63 h 126"/>
                  <a:gd name="T4" fmla="*/ 5 w 77"/>
                  <a:gd name="T5" fmla="*/ 24 h 126"/>
                  <a:gd name="T6" fmla="*/ 3 w 77"/>
                  <a:gd name="T7" fmla="*/ 7 h 126"/>
                  <a:gd name="T8" fmla="*/ 17 w 77"/>
                  <a:gd name="T9" fmla="*/ 4 h 126"/>
                  <a:gd name="T10" fmla="*/ 72 w 77"/>
                  <a:gd name="T11" fmla="*/ 53 h 126"/>
                  <a:gd name="T12" fmla="*/ 77 w 77"/>
                  <a:gd name="T13" fmla="*/ 63 h 126"/>
                  <a:gd name="T14" fmla="*/ 73 w 77"/>
                  <a:gd name="T15" fmla="*/ 72 h 126"/>
                  <a:gd name="T16" fmla="*/ 18 w 77"/>
                  <a:gd name="T17" fmla="*/ 122 h 126"/>
                  <a:gd name="T18" fmla="*/ 4 w 77"/>
                  <a:gd name="T19" fmla="*/ 120 h 126"/>
                  <a:gd name="T20" fmla="*/ 6 w 77"/>
                  <a:gd name="T21" fmla="*/ 10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6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" y="20"/>
                      <a:pt x="0" y="12"/>
                      <a:pt x="3" y="7"/>
                    </a:cubicBezTo>
                    <a:cubicBezTo>
                      <a:pt x="6" y="1"/>
                      <a:pt x="12" y="0"/>
                      <a:pt x="17" y="4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5" y="55"/>
                      <a:pt x="76" y="59"/>
                      <a:pt x="77" y="63"/>
                    </a:cubicBezTo>
                    <a:cubicBezTo>
                      <a:pt x="77" y="66"/>
                      <a:pt x="75" y="70"/>
                      <a:pt x="73" y="72"/>
                    </a:cubicBezTo>
                    <a:cubicBezTo>
                      <a:pt x="18" y="122"/>
                      <a:pt x="18" y="122"/>
                      <a:pt x="18" y="122"/>
                    </a:cubicBezTo>
                    <a:cubicBezTo>
                      <a:pt x="14" y="126"/>
                      <a:pt x="7" y="125"/>
                      <a:pt x="4" y="120"/>
                    </a:cubicBezTo>
                    <a:cubicBezTo>
                      <a:pt x="1" y="114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90" name="Freeform 30182"/>
              <p:cNvSpPr>
                <a:spLocks/>
              </p:cNvSpPr>
              <p:nvPr/>
            </p:nvSpPr>
            <p:spPr bwMode="auto">
              <a:xfrm>
                <a:off x="4204851" y="3406095"/>
                <a:ext cx="126818" cy="200801"/>
              </a:xfrm>
              <a:custGeom>
                <a:avLst/>
                <a:gdLst>
                  <a:gd name="T0" fmla="*/ 6 w 77"/>
                  <a:gd name="T1" fmla="*/ 103 h 126"/>
                  <a:gd name="T2" fmla="*/ 50 w 77"/>
                  <a:gd name="T3" fmla="*/ 63 h 126"/>
                  <a:gd name="T4" fmla="*/ 5 w 77"/>
                  <a:gd name="T5" fmla="*/ 24 h 126"/>
                  <a:gd name="T6" fmla="*/ 3 w 77"/>
                  <a:gd name="T7" fmla="*/ 7 h 126"/>
                  <a:gd name="T8" fmla="*/ 17 w 77"/>
                  <a:gd name="T9" fmla="*/ 4 h 126"/>
                  <a:gd name="T10" fmla="*/ 72 w 77"/>
                  <a:gd name="T11" fmla="*/ 53 h 126"/>
                  <a:gd name="T12" fmla="*/ 77 w 77"/>
                  <a:gd name="T13" fmla="*/ 63 h 126"/>
                  <a:gd name="T14" fmla="*/ 73 w 77"/>
                  <a:gd name="T15" fmla="*/ 72 h 126"/>
                  <a:gd name="T16" fmla="*/ 18 w 77"/>
                  <a:gd name="T17" fmla="*/ 122 h 126"/>
                  <a:gd name="T18" fmla="*/ 4 w 77"/>
                  <a:gd name="T19" fmla="*/ 120 h 126"/>
                  <a:gd name="T20" fmla="*/ 6 w 77"/>
                  <a:gd name="T21" fmla="*/ 10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6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" y="20"/>
                      <a:pt x="0" y="12"/>
                      <a:pt x="3" y="7"/>
                    </a:cubicBezTo>
                    <a:cubicBezTo>
                      <a:pt x="6" y="1"/>
                      <a:pt x="12" y="0"/>
                      <a:pt x="17" y="4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5" y="55"/>
                      <a:pt x="76" y="59"/>
                      <a:pt x="77" y="63"/>
                    </a:cubicBezTo>
                    <a:cubicBezTo>
                      <a:pt x="77" y="66"/>
                      <a:pt x="75" y="70"/>
                      <a:pt x="73" y="72"/>
                    </a:cubicBezTo>
                    <a:cubicBezTo>
                      <a:pt x="18" y="122"/>
                      <a:pt x="18" y="122"/>
                      <a:pt x="18" y="122"/>
                    </a:cubicBezTo>
                    <a:cubicBezTo>
                      <a:pt x="14" y="126"/>
                      <a:pt x="7" y="125"/>
                      <a:pt x="4" y="120"/>
                    </a:cubicBezTo>
                    <a:cubicBezTo>
                      <a:pt x="1" y="114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91" name="Freeform 30182"/>
              <p:cNvSpPr>
                <a:spLocks/>
              </p:cNvSpPr>
              <p:nvPr/>
            </p:nvSpPr>
            <p:spPr bwMode="auto">
              <a:xfrm>
                <a:off x="4231728" y="4090502"/>
                <a:ext cx="126818" cy="200801"/>
              </a:xfrm>
              <a:custGeom>
                <a:avLst/>
                <a:gdLst>
                  <a:gd name="T0" fmla="*/ 6 w 77"/>
                  <a:gd name="T1" fmla="*/ 103 h 126"/>
                  <a:gd name="T2" fmla="*/ 50 w 77"/>
                  <a:gd name="T3" fmla="*/ 63 h 126"/>
                  <a:gd name="T4" fmla="*/ 5 w 77"/>
                  <a:gd name="T5" fmla="*/ 24 h 126"/>
                  <a:gd name="T6" fmla="*/ 3 w 77"/>
                  <a:gd name="T7" fmla="*/ 7 h 126"/>
                  <a:gd name="T8" fmla="*/ 17 w 77"/>
                  <a:gd name="T9" fmla="*/ 4 h 126"/>
                  <a:gd name="T10" fmla="*/ 72 w 77"/>
                  <a:gd name="T11" fmla="*/ 53 h 126"/>
                  <a:gd name="T12" fmla="*/ 77 w 77"/>
                  <a:gd name="T13" fmla="*/ 63 h 126"/>
                  <a:gd name="T14" fmla="*/ 73 w 77"/>
                  <a:gd name="T15" fmla="*/ 72 h 126"/>
                  <a:gd name="T16" fmla="*/ 18 w 77"/>
                  <a:gd name="T17" fmla="*/ 122 h 126"/>
                  <a:gd name="T18" fmla="*/ 4 w 77"/>
                  <a:gd name="T19" fmla="*/ 120 h 126"/>
                  <a:gd name="T20" fmla="*/ 6 w 77"/>
                  <a:gd name="T21" fmla="*/ 10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6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" y="20"/>
                      <a:pt x="0" y="12"/>
                      <a:pt x="3" y="7"/>
                    </a:cubicBezTo>
                    <a:cubicBezTo>
                      <a:pt x="6" y="1"/>
                      <a:pt x="12" y="0"/>
                      <a:pt x="17" y="4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5" y="55"/>
                      <a:pt x="76" y="59"/>
                      <a:pt x="77" y="63"/>
                    </a:cubicBezTo>
                    <a:cubicBezTo>
                      <a:pt x="77" y="66"/>
                      <a:pt x="75" y="70"/>
                      <a:pt x="73" y="72"/>
                    </a:cubicBezTo>
                    <a:cubicBezTo>
                      <a:pt x="18" y="122"/>
                      <a:pt x="18" y="122"/>
                      <a:pt x="18" y="122"/>
                    </a:cubicBezTo>
                    <a:cubicBezTo>
                      <a:pt x="14" y="126"/>
                      <a:pt x="7" y="125"/>
                      <a:pt x="4" y="120"/>
                    </a:cubicBezTo>
                    <a:cubicBezTo>
                      <a:pt x="1" y="114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</p:grpSp>
      </p:grpSp>
      <p:sp>
        <p:nvSpPr>
          <p:cNvPr id="8" name="Título 7">
            <a:extLst>
              <a:ext uri="{FF2B5EF4-FFF2-40B4-BE49-F238E27FC236}">
                <a16:creationId xmlns:a16="http://schemas.microsoft.com/office/drawing/2014/main" id="{6DD296E2-46E4-4233-B529-1D07BD1E0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126" y="232819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0D4711"/>
                </a:solidFill>
                <a:latin typeface="+mn-lt"/>
              </a:rPr>
              <a:t>Agenda </a:t>
            </a:r>
            <a:r>
              <a:rPr lang="pt-BR" sz="4000" b="1" dirty="0" err="1">
                <a:solidFill>
                  <a:srgbClr val="0D4711"/>
                </a:solidFill>
                <a:latin typeface="+mn-lt"/>
              </a:rPr>
              <a:t>Example</a:t>
            </a:r>
            <a:endParaRPr lang="pt-BR" sz="4000" b="1" dirty="0">
              <a:solidFill>
                <a:srgbClr val="0D4711"/>
              </a:solidFill>
              <a:latin typeface="+mn-lt"/>
            </a:endParaRPr>
          </a:p>
        </p:txBody>
      </p:sp>
      <p:pic>
        <p:nvPicPr>
          <p:cNvPr id="2" name="Picture 1" descr="Screen Shot 2019-04-03 at 20.35.25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8519" y="293404"/>
            <a:ext cx="1654461" cy="23526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92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37986-50C8-4279-B7F4-4657D8D3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Title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A258FF-0BB0-4854-B15E-334EC8177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Content</a:t>
            </a:r>
            <a:r>
              <a:rPr lang="pt-BR" dirty="0"/>
              <a:t> (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images</a:t>
            </a:r>
            <a:r>
              <a:rPr lang="pt-BR" dirty="0"/>
              <a:t>, </a:t>
            </a:r>
            <a:r>
              <a:rPr lang="pt-BR" dirty="0" err="1"/>
              <a:t>graphics</a:t>
            </a:r>
            <a:r>
              <a:rPr lang="pt-BR" dirty="0"/>
              <a:t>, </a:t>
            </a:r>
            <a:r>
              <a:rPr lang="pt-BR" dirty="0" err="1"/>
              <a:t>icons</a:t>
            </a:r>
            <a:r>
              <a:rPr lang="pt-BR" dirty="0"/>
              <a:t>, vídeos,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wanr</a:t>
            </a:r>
            <a:r>
              <a:rPr lang="pt-BR" dirty="0"/>
              <a:t>!)</a:t>
            </a:r>
          </a:p>
          <a:p>
            <a:r>
              <a:rPr lang="pt-BR" dirty="0" err="1"/>
              <a:t>Dont</a:t>
            </a:r>
            <a:r>
              <a:rPr lang="pt-BR" dirty="0"/>
              <a:t> </a:t>
            </a:r>
            <a:r>
              <a:rPr lang="pt-BR" dirty="0" err="1"/>
              <a:t>ferget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source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content</a:t>
            </a:r>
            <a:r>
              <a:rPr lang="pt-B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1576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1362" y="281772"/>
            <a:ext cx="10515600" cy="103683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200" b="1" dirty="0">
                <a:latin typeface="+mn-lt"/>
              </a:rPr>
              <a:t>Example for your inspiration:</a:t>
            </a:r>
            <a:br>
              <a:rPr lang="en-US" sz="3200" b="1" dirty="0">
                <a:latin typeface="+mn-lt"/>
              </a:rPr>
            </a:br>
            <a:r>
              <a:rPr lang="en-US" sz="3200" b="1" dirty="0" err="1">
                <a:latin typeface="+mn-lt"/>
              </a:rPr>
              <a:t>Meicai</a:t>
            </a:r>
            <a:r>
              <a:rPr lang="en-US" sz="3200" b="1" dirty="0">
                <a:latin typeface="+mn-lt"/>
              </a:rPr>
              <a:t>: The USD 7 App that will change the way China feeds its population</a:t>
            </a:r>
            <a:endParaRPr lang="pt-BR" sz="3200" b="1" dirty="0">
              <a:latin typeface="+mn-lt"/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14" y="1499492"/>
            <a:ext cx="4857045" cy="3223411"/>
          </a:xfrm>
          <a:prstGeom prst="rect">
            <a:avLst/>
          </a:prstGeom>
        </p:spPr>
      </p:pic>
      <p:grpSp>
        <p:nvGrpSpPr>
          <p:cNvPr id="29" name="Agrupar 28"/>
          <p:cNvGrpSpPr/>
          <p:nvPr/>
        </p:nvGrpSpPr>
        <p:grpSpPr>
          <a:xfrm>
            <a:off x="6265064" y="1069740"/>
            <a:ext cx="4914708" cy="2024288"/>
            <a:chOff x="5836024" y="1196269"/>
            <a:chExt cx="5099882" cy="2121891"/>
          </a:xfrm>
        </p:grpSpPr>
        <p:sp>
          <p:nvSpPr>
            <p:cNvPr id="7" name="Retângulo 6"/>
            <p:cNvSpPr/>
            <p:nvPr/>
          </p:nvSpPr>
          <p:spPr>
            <a:xfrm>
              <a:off x="7114045" y="1196269"/>
              <a:ext cx="2423640" cy="3871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rgbClr val="282828"/>
                  </a:solidFill>
                </a:rPr>
                <a:t>Delivery: 12 a 18 hours</a:t>
              </a:r>
              <a:endParaRPr lang="pt-BR" dirty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5836024" y="2931020"/>
              <a:ext cx="1421000" cy="387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dirty="0">
                  <a:solidFill>
                    <a:srgbClr val="282828"/>
                  </a:solidFill>
                </a:rPr>
                <a:t>Farmer</a:t>
              </a:r>
              <a:endParaRPr lang="pt-BR" sz="2400" dirty="0"/>
            </a:p>
          </p:txBody>
        </p:sp>
        <p:grpSp>
          <p:nvGrpSpPr>
            <p:cNvPr id="17" name="Agrupar 16"/>
            <p:cNvGrpSpPr/>
            <p:nvPr/>
          </p:nvGrpSpPr>
          <p:grpSpPr>
            <a:xfrm>
              <a:off x="6062540" y="1662798"/>
              <a:ext cx="4532642" cy="1245049"/>
              <a:chOff x="3611744" y="2324411"/>
              <a:chExt cx="4532642" cy="1245049"/>
            </a:xfrm>
          </p:grpSpPr>
          <p:pic>
            <p:nvPicPr>
              <p:cNvPr id="15" name="Imagem 1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H="1">
                <a:off x="3611744" y="2646167"/>
                <a:ext cx="923293" cy="923293"/>
              </a:xfrm>
              <a:prstGeom prst="rect">
                <a:avLst/>
              </a:prstGeom>
            </p:spPr>
          </p:pic>
          <p:pic>
            <p:nvPicPr>
              <p:cNvPr id="13" name="Imagem 12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143955" y="2569029"/>
                <a:ext cx="1000431" cy="1000431"/>
              </a:xfrm>
              <a:prstGeom prst="rect">
                <a:avLst/>
              </a:prstGeom>
            </p:spPr>
          </p:pic>
          <p:pic>
            <p:nvPicPr>
              <p:cNvPr id="14" name="Imagem 13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438595" y="2324411"/>
                <a:ext cx="788337" cy="788337"/>
              </a:xfrm>
              <a:prstGeom prst="rect">
                <a:avLst/>
              </a:prstGeom>
            </p:spPr>
          </p:pic>
          <p:sp>
            <p:nvSpPr>
              <p:cNvPr id="16" name="Seta para a Direita 15"/>
              <p:cNvSpPr/>
              <p:nvPr/>
            </p:nvSpPr>
            <p:spPr>
              <a:xfrm>
                <a:off x="4882245" y="3223392"/>
                <a:ext cx="2018110" cy="229388"/>
              </a:xfrm>
              <a:prstGeom prst="rightArrow">
                <a:avLst/>
              </a:prstGeom>
              <a:solidFill>
                <a:srgbClr val="D8EB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37" name="Retângulo 36"/>
            <p:cNvSpPr/>
            <p:nvPr/>
          </p:nvSpPr>
          <p:spPr>
            <a:xfrm>
              <a:off x="9254025" y="2929001"/>
              <a:ext cx="1681881" cy="387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dirty="0" err="1">
                  <a:solidFill>
                    <a:srgbClr val="282828"/>
                  </a:solidFill>
                </a:rPr>
                <a:t>Restaurant</a:t>
              </a:r>
              <a:endParaRPr lang="pt-BR" sz="2400" dirty="0"/>
            </a:p>
          </p:txBody>
        </p:sp>
      </p:grpSp>
      <p:sp>
        <p:nvSpPr>
          <p:cNvPr id="40" name="Retângulo 39"/>
          <p:cNvSpPr/>
          <p:nvPr/>
        </p:nvSpPr>
        <p:spPr>
          <a:xfrm>
            <a:off x="1780689" y="4709715"/>
            <a:ext cx="1526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err="1">
                <a:solidFill>
                  <a:srgbClr val="282828"/>
                </a:solidFill>
              </a:rPr>
              <a:t>App</a:t>
            </a:r>
            <a:r>
              <a:rPr lang="pt-BR" dirty="0">
                <a:solidFill>
                  <a:srgbClr val="282828"/>
                </a:solidFill>
              </a:rPr>
              <a:t>  </a:t>
            </a:r>
            <a:r>
              <a:rPr lang="pt-BR" dirty="0" err="1">
                <a:solidFill>
                  <a:srgbClr val="282828"/>
                </a:solidFill>
              </a:rPr>
              <a:t>like</a:t>
            </a:r>
            <a:r>
              <a:rPr lang="pt-BR" dirty="0">
                <a:solidFill>
                  <a:srgbClr val="282828"/>
                </a:solidFill>
              </a:rPr>
              <a:t> </a:t>
            </a:r>
            <a:r>
              <a:rPr lang="pt-BR" dirty="0" err="1">
                <a:solidFill>
                  <a:srgbClr val="282828"/>
                </a:solidFill>
              </a:rPr>
              <a:t>Ifood</a:t>
            </a:r>
            <a:endParaRPr lang="pt-BR" dirty="0"/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C6BCF546-DB9B-49A5-8B98-441E55D30AE3}"/>
              </a:ext>
            </a:extLst>
          </p:cNvPr>
          <p:cNvSpPr/>
          <p:nvPr/>
        </p:nvSpPr>
        <p:spPr>
          <a:xfrm>
            <a:off x="6081481" y="3334786"/>
            <a:ext cx="5391930" cy="1510041"/>
          </a:xfrm>
          <a:prstGeom prst="rect">
            <a:avLst/>
          </a:prstGeom>
          <a:solidFill>
            <a:srgbClr val="D8EBCD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pt-BR" sz="1600" b="1" dirty="0" err="1">
                <a:solidFill>
                  <a:srgbClr val="282828"/>
                </a:solidFill>
              </a:rPr>
              <a:t>Objectives</a:t>
            </a:r>
            <a:r>
              <a:rPr lang="pt-BR" sz="1600" b="1" dirty="0">
                <a:solidFill>
                  <a:srgbClr val="282828"/>
                </a:solidFill>
              </a:rPr>
              <a:t> </a:t>
            </a:r>
            <a:r>
              <a:rPr lang="pt-BR" sz="1600" b="1" dirty="0" err="1">
                <a:solidFill>
                  <a:srgbClr val="282828"/>
                </a:solidFill>
              </a:rPr>
              <a:t>of</a:t>
            </a:r>
            <a:r>
              <a:rPr lang="pt-BR" sz="1600" b="1" dirty="0">
                <a:solidFill>
                  <a:srgbClr val="282828"/>
                </a:solidFill>
              </a:rPr>
              <a:t> </a:t>
            </a:r>
            <a:r>
              <a:rPr lang="pt-BR" sz="1600" b="1" dirty="0" err="1">
                <a:solidFill>
                  <a:srgbClr val="282828"/>
                </a:solidFill>
              </a:rPr>
              <a:t>Meicai</a:t>
            </a:r>
            <a:r>
              <a:rPr lang="pt-BR" sz="1600" b="1" dirty="0">
                <a:solidFill>
                  <a:srgbClr val="282828"/>
                </a:solidFill>
              </a:rPr>
              <a:t>:</a:t>
            </a:r>
          </a:p>
          <a:p>
            <a:endParaRPr lang="pt-BR" sz="1600" dirty="0">
              <a:solidFill>
                <a:srgbClr val="28282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282828"/>
                </a:solidFill>
              </a:rPr>
              <a:t>Eliminate intermediaries (extract 90% of the final value);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282828"/>
                </a:solidFill>
              </a:rPr>
              <a:t>Provide fresh and cheap vegetables;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282828"/>
                </a:solidFill>
              </a:rPr>
              <a:t>Value the margin of the rural producer.</a:t>
            </a:r>
            <a:endParaRPr lang="pt-BR" sz="1600" dirty="0">
              <a:solidFill>
                <a:srgbClr val="282828"/>
              </a:solidFill>
            </a:endParaRPr>
          </a:p>
        </p:txBody>
      </p:sp>
      <p:pic>
        <p:nvPicPr>
          <p:cNvPr id="30" name="Imagem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362" y="5373761"/>
            <a:ext cx="647440" cy="647440"/>
          </a:xfrm>
          <a:prstGeom prst="rect">
            <a:avLst/>
          </a:prstGeom>
        </p:spPr>
      </p:pic>
      <p:sp>
        <p:nvSpPr>
          <p:cNvPr id="44" name="Retângulo 43"/>
          <p:cNvSpPr/>
          <p:nvPr/>
        </p:nvSpPr>
        <p:spPr>
          <a:xfrm>
            <a:off x="9532323" y="5321089"/>
            <a:ext cx="189987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>
                <a:solidFill>
                  <a:srgbClr val="282828"/>
                </a:solidFill>
              </a:rPr>
              <a:t>Revenue</a:t>
            </a:r>
            <a:r>
              <a:rPr lang="pt-BR" b="1" dirty="0">
                <a:solidFill>
                  <a:srgbClr val="282828"/>
                </a:solidFill>
              </a:rPr>
              <a:t>: </a:t>
            </a:r>
          </a:p>
          <a:p>
            <a:r>
              <a:rPr lang="pt-BR" sz="2800" b="1" dirty="0">
                <a:solidFill>
                  <a:srgbClr val="282828"/>
                </a:solidFill>
              </a:rPr>
              <a:t>USD 1,45 bi</a:t>
            </a:r>
            <a:endParaRPr lang="pt-BR" sz="2800" b="1" dirty="0"/>
          </a:p>
        </p:txBody>
      </p:sp>
      <p:pic>
        <p:nvPicPr>
          <p:cNvPr id="31" name="Imagem 3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1192" y="5346478"/>
            <a:ext cx="789302" cy="789302"/>
          </a:xfrm>
          <a:prstGeom prst="rect">
            <a:avLst/>
          </a:prstGeom>
        </p:spPr>
      </p:pic>
      <p:sp>
        <p:nvSpPr>
          <p:cNvPr id="46" name="Retângulo 45"/>
          <p:cNvSpPr/>
          <p:nvPr/>
        </p:nvSpPr>
        <p:spPr>
          <a:xfrm>
            <a:off x="4047354" y="5221827"/>
            <a:ext cx="177003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>
                <a:solidFill>
                  <a:srgbClr val="282828"/>
                </a:solidFill>
              </a:rPr>
              <a:t>Attendance</a:t>
            </a:r>
            <a:r>
              <a:rPr lang="pt-BR" b="1" dirty="0">
                <a:solidFill>
                  <a:srgbClr val="282828"/>
                </a:solidFill>
              </a:rPr>
              <a:t>:</a:t>
            </a:r>
          </a:p>
          <a:p>
            <a:r>
              <a:rPr lang="pt-BR" sz="2800" b="1" dirty="0">
                <a:solidFill>
                  <a:srgbClr val="282828"/>
                </a:solidFill>
              </a:rPr>
              <a:t>+100 </a:t>
            </a:r>
            <a:r>
              <a:rPr lang="pt-BR" sz="2800" b="1" dirty="0" err="1">
                <a:solidFill>
                  <a:srgbClr val="282828"/>
                </a:solidFill>
              </a:rPr>
              <a:t>cities</a:t>
            </a:r>
            <a:endParaRPr lang="pt-BR" sz="2800" b="1" dirty="0">
              <a:solidFill>
                <a:srgbClr val="282828"/>
              </a:solidFill>
            </a:endParaRPr>
          </a:p>
          <a:p>
            <a:r>
              <a:rPr lang="pt-BR" b="1" dirty="0">
                <a:solidFill>
                  <a:srgbClr val="282828"/>
                </a:solidFill>
              </a:rPr>
              <a:t>In China</a:t>
            </a:r>
            <a:endParaRPr lang="pt-BR" b="1" dirty="0"/>
          </a:p>
        </p:txBody>
      </p:sp>
      <p:pic>
        <p:nvPicPr>
          <p:cNvPr id="2048" name="Imagem 204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3488" y="5424504"/>
            <a:ext cx="655574" cy="655574"/>
          </a:xfrm>
          <a:prstGeom prst="rect">
            <a:avLst/>
          </a:prstGeom>
        </p:spPr>
      </p:pic>
      <p:sp>
        <p:nvSpPr>
          <p:cNvPr id="48" name="Retângulo 47"/>
          <p:cNvSpPr/>
          <p:nvPr/>
        </p:nvSpPr>
        <p:spPr>
          <a:xfrm>
            <a:off x="7169062" y="5360326"/>
            <a:ext cx="1331711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>
                <a:solidFill>
                  <a:srgbClr val="282828"/>
                </a:solidFill>
              </a:rPr>
              <a:t>Employees</a:t>
            </a:r>
            <a:r>
              <a:rPr lang="pt-BR" b="1" dirty="0">
                <a:solidFill>
                  <a:srgbClr val="282828"/>
                </a:solidFill>
              </a:rPr>
              <a:t>: </a:t>
            </a:r>
          </a:p>
          <a:p>
            <a:r>
              <a:rPr lang="pt-BR" sz="2800" b="1" dirty="0">
                <a:solidFill>
                  <a:srgbClr val="282828"/>
                </a:solidFill>
              </a:rPr>
              <a:t>9 mil</a:t>
            </a:r>
            <a:endParaRPr lang="pt-BR" sz="2800" b="1" dirty="0"/>
          </a:p>
        </p:txBody>
      </p:sp>
      <p:sp>
        <p:nvSpPr>
          <p:cNvPr id="50" name="Retângulo 49"/>
          <p:cNvSpPr/>
          <p:nvPr/>
        </p:nvSpPr>
        <p:spPr>
          <a:xfrm>
            <a:off x="1275567" y="5336793"/>
            <a:ext cx="14414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>
                <a:solidFill>
                  <a:srgbClr val="282828"/>
                </a:solidFill>
              </a:rPr>
              <a:t>Valuation</a:t>
            </a:r>
            <a:r>
              <a:rPr lang="pt-BR" b="1" dirty="0">
                <a:solidFill>
                  <a:srgbClr val="282828"/>
                </a:solidFill>
              </a:rPr>
              <a:t>: </a:t>
            </a:r>
          </a:p>
          <a:p>
            <a:r>
              <a:rPr lang="pt-BR" sz="2800" b="1" dirty="0">
                <a:solidFill>
                  <a:srgbClr val="282828"/>
                </a:solidFill>
              </a:rPr>
              <a:t>USD 7 bi</a:t>
            </a:r>
            <a:endParaRPr lang="pt-BR" sz="2800" b="1" dirty="0"/>
          </a:p>
        </p:txBody>
      </p:sp>
      <p:pic>
        <p:nvPicPr>
          <p:cNvPr id="2049" name="Imagem 204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9637" y="5411879"/>
            <a:ext cx="609322" cy="609322"/>
          </a:xfrm>
          <a:prstGeom prst="rect">
            <a:avLst/>
          </a:prstGeom>
        </p:spPr>
      </p:pic>
      <p:sp>
        <p:nvSpPr>
          <p:cNvPr id="2051" name="CaixaDeTexto 2050"/>
          <p:cNvSpPr txBox="1"/>
          <p:nvPr/>
        </p:nvSpPr>
        <p:spPr>
          <a:xfrm>
            <a:off x="0" y="6523934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err="1"/>
              <a:t>Source</a:t>
            </a:r>
            <a:r>
              <a:rPr lang="pt-BR" sz="1200" dirty="0"/>
              <a:t>: Época Negócios, </a:t>
            </a:r>
            <a:r>
              <a:rPr lang="pt-BR" sz="1200" dirty="0" err="1"/>
              <a:t>Bloomberg</a:t>
            </a:r>
            <a:r>
              <a:rPr lang="pt-BR" sz="1200" dirty="0"/>
              <a:t>, </a:t>
            </a:r>
            <a:r>
              <a:rPr lang="pt-BR" sz="1200" dirty="0" err="1"/>
              <a:t>RadiiChina</a:t>
            </a:r>
            <a:r>
              <a:rPr lang="pt-BR" sz="12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18954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Personalizada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D4711"/>
      </a:accent1>
      <a:accent2>
        <a:srgbClr val="15751C"/>
      </a:accent2>
      <a:accent3>
        <a:srgbClr val="20AC2A"/>
      </a:accent3>
      <a:accent4>
        <a:srgbClr val="5DE166"/>
      </a:accent4>
      <a:accent5>
        <a:srgbClr val="A4EEA9"/>
      </a:accent5>
      <a:accent6>
        <a:srgbClr val="A4DB95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4541</TotalTime>
  <Words>217</Words>
  <Application>Microsoft Office PowerPoint</Application>
  <PresentationFormat>Widescreen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Title of the Presentation  </vt:lpstr>
      <vt:lpstr>Agenda Example</vt:lpstr>
      <vt:lpstr>Title</vt:lpstr>
      <vt:lpstr>Example for your inspiration: Meicai: The USD 7 App that will change the way China feeds its population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 C.</dc:creator>
  <cp:lastModifiedBy>Vitor Marques</cp:lastModifiedBy>
  <cp:revision>166</cp:revision>
  <dcterms:created xsi:type="dcterms:W3CDTF">2019-02-13T23:53:46Z</dcterms:created>
  <dcterms:modified xsi:type="dcterms:W3CDTF">2019-08-20T18:13:38Z</dcterms:modified>
</cp:coreProperties>
</file>