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1"/>
  </p:notesMasterIdLst>
  <p:sldIdLst>
    <p:sldId id="256" r:id="rId2"/>
    <p:sldId id="382" r:id="rId3"/>
    <p:sldId id="383" r:id="rId4"/>
    <p:sldId id="384" r:id="rId5"/>
    <p:sldId id="385" r:id="rId6"/>
    <p:sldId id="386" r:id="rId7"/>
    <p:sldId id="387" r:id="rId8"/>
    <p:sldId id="345" r:id="rId9"/>
    <p:sldId id="346" r:id="rId10"/>
    <p:sldId id="374" r:id="rId11"/>
    <p:sldId id="375" r:id="rId12"/>
    <p:sldId id="376" r:id="rId13"/>
    <p:sldId id="377" r:id="rId14"/>
    <p:sldId id="378" r:id="rId15"/>
    <p:sldId id="380" r:id="rId16"/>
    <p:sldId id="379" r:id="rId17"/>
    <p:sldId id="381" r:id="rId18"/>
    <p:sldId id="347" r:id="rId19"/>
    <p:sldId id="359" r:id="rId20"/>
    <p:sldId id="357" r:id="rId21"/>
    <p:sldId id="348" r:id="rId22"/>
    <p:sldId id="349" r:id="rId23"/>
    <p:sldId id="350" r:id="rId24"/>
    <p:sldId id="364" r:id="rId25"/>
    <p:sldId id="369" r:id="rId26"/>
    <p:sldId id="368" r:id="rId27"/>
    <p:sldId id="388" r:id="rId28"/>
    <p:sldId id="372" r:id="rId29"/>
    <p:sldId id="351"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4839" autoAdjust="0"/>
    <p:restoredTop sz="94660"/>
  </p:normalViewPr>
  <p:slideViewPr>
    <p:cSldViewPr snapToGrid="0" snapToObjects="1">
      <p:cViewPr>
        <p:scale>
          <a:sx n="80" d="100"/>
          <a:sy n="80" d="100"/>
        </p:scale>
        <p:origin x="-2238" y="-336"/>
      </p:cViewPr>
      <p:guideLst>
        <p:guide orient="horz" pos="2160"/>
        <p:guide pos="2880"/>
      </p:guideLst>
    </p:cSldViewPr>
  </p:slideViewPr>
  <p:notesTextViewPr>
    <p:cViewPr>
      <p:scale>
        <a:sx n="100" d="100"/>
        <a:sy n="100" d="100"/>
      </p:scale>
      <p:origin x="0" y="0"/>
    </p:cViewPr>
  </p:notesTextViewPr>
  <p:sorterViewPr>
    <p:cViewPr>
      <p:scale>
        <a:sx n="266" d="100"/>
        <a:sy n="2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864B6-2010-AF43-8888-47B3C8C2D41C}" type="datetimeFigureOut">
              <a:rPr lang="en-US" smtClean="0"/>
              <a:pPr/>
              <a:t>3/16/2018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B32FB-35F9-0347-B939-CAFB173B60F9}" type="slidenum">
              <a:rPr lang="en-US" smtClean="0"/>
              <a:pPr/>
              <a:t>‹nº›</a:t>
            </a:fld>
            <a:endParaRPr lang="en-US"/>
          </a:p>
        </p:txBody>
      </p:sp>
    </p:spTree>
    <p:extLst>
      <p:ext uri="{BB962C8B-B14F-4D97-AF65-F5344CB8AC3E}">
        <p14:creationId xmlns:p14="http://schemas.microsoft.com/office/powerpoint/2010/main" xmlns="" val="4156939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t-BR" smtClean="0"/>
              <a:t>Clique para editar o estilo do título mestre</a:t>
            </a:r>
            <a:endParaRPr kumimoji="0" lang="en-US"/>
          </a:p>
        </p:txBody>
      </p:sp>
      <p:sp>
        <p:nvSpPr>
          <p:cNvPr id="28" name="Espaço Reservado para Data 27"/>
          <p:cNvSpPr>
            <a:spLocks noGrp="1"/>
          </p:cNvSpPr>
          <p:nvPr>
            <p:ph type="dt" sz="half" idx="10"/>
          </p:nvPr>
        </p:nvSpPr>
        <p:spPr/>
        <p:txBody>
          <a:bodyPr/>
          <a:lstStyle/>
          <a:p>
            <a:fld id="{0ECB5E4D-D5CE-45C7-910B-318D5B65AAD2}" type="datetime1">
              <a:rPr lang="pt-BR" smtClean="0"/>
              <a:pPr/>
              <a:t>16/03/2018</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29" name="Espaço Reservado para Número de Slide 28"/>
          <p:cNvSpPr>
            <a:spLocks noGrp="1"/>
          </p:cNvSpPr>
          <p:nvPr>
            <p:ph type="sldNum" sz="quarter" idx="12"/>
          </p:nvPr>
        </p:nvSpPr>
        <p:spPr/>
        <p:txBody>
          <a:bodyPr/>
          <a:lstStyle/>
          <a:p>
            <a:fld id="{22134528-5528-4C8C-AC35-58920D442C22}" type="slidenum">
              <a:rPr lang="pt-BR" smtClean="0"/>
              <a:pPr/>
              <a:t>‹nº›</a:t>
            </a:fld>
            <a:endParaRPr lang="pt-BR"/>
          </a:p>
        </p:txBody>
      </p:sp>
      <p:sp>
        <p:nvSpPr>
          <p:cNvPr id="9" name="Subtítu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916FE3B-C810-444F-999D-82306017D798}" type="datetime1">
              <a:rPr lang="pt-BR" smtClean="0"/>
              <a:pPr/>
              <a:t>16/03/2018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134528-5528-4C8C-AC35-58920D442C2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A2E2019-4312-4F58-8085-06DCD28ACD82}" type="datetime1">
              <a:rPr lang="pt-BR" smtClean="0"/>
              <a:pPr/>
              <a:t>16/03/2018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134528-5528-4C8C-AC35-58920D442C22}"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26A3066-7207-4BC7-9CAB-C5AB4798CD53}" type="datetime1">
              <a:rPr lang="pt-BR" smtClean="0"/>
              <a:pPr/>
              <a:t>16/03/2018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2134528-5528-4C8C-AC35-58920D442C22}"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922AFEC7-4597-4E4F-8811-34F5F5B8609A}" type="datetime1">
              <a:rPr lang="pt-BR" smtClean="0"/>
              <a:pPr/>
              <a:t>16/03/2018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7924800" y="6416675"/>
            <a:ext cx="762000" cy="365125"/>
          </a:xfrm>
        </p:spPr>
        <p:txBody>
          <a:bodyPr/>
          <a:lstStyle/>
          <a:p>
            <a:fld id="{22134528-5528-4C8C-AC35-58920D442C22}"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32E1CFE6-AB25-41B3-992D-AE16EF452CCD}" type="datetime1">
              <a:rPr lang="pt-BR" smtClean="0"/>
              <a:pPr/>
              <a:t>16/03/2018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2134528-5528-4C8C-AC35-58920D442C22}"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CD4EE849-6ECF-4AD1-8714-F1E206E1B00F}" type="datetime1">
              <a:rPr lang="pt-BR" smtClean="0"/>
              <a:pPr/>
              <a:t>16/03/2018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2134528-5528-4C8C-AC35-58920D442C22}"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D9A7B028-A55D-4EA4-90F1-B54350C3C677}" type="datetime1">
              <a:rPr lang="pt-BR" smtClean="0"/>
              <a:pPr/>
              <a:t>16/03/2018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2134528-5528-4C8C-AC35-58920D442C22}"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0DCEFDF-A10E-4224-9212-5A635B4A71E0}" type="datetime1">
              <a:rPr lang="pt-BR" smtClean="0"/>
              <a:pPr/>
              <a:t>16/03/2018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2134528-5528-4C8C-AC35-58920D442C22}"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3F7C1B7F-ED30-410C-B2AE-B6923B43A288}" type="datetime1">
              <a:rPr lang="pt-BR" smtClean="0"/>
              <a:pPr/>
              <a:t>16/03/2018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2134528-5528-4C8C-AC35-58920D442C22}"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t-BR" smtClean="0">
                <a:solidFill>
                  <a:schemeClr val="lt1"/>
                </a:solidFill>
                <a:latin typeface="+mn-lt"/>
                <a:ea typeface="+mn-ea"/>
                <a:cs typeface="+mn-cs"/>
              </a:rPr>
              <a:t>Clique no ícone para adicionar uma imagem</a:t>
            </a:r>
            <a:endParaRPr kumimoji="0" lang="en-US" dirty="0">
              <a:solidFill>
                <a:schemeClr val="lt1"/>
              </a:solidFill>
              <a:latin typeface="+mn-lt"/>
              <a:ea typeface="+mn-ea"/>
              <a:cs typeface="+mn-cs"/>
            </a:endParaRPr>
          </a:p>
        </p:txBody>
      </p:sp>
      <p:sp>
        <p:nvSpPr>
          <p:cNvPr id="4" name="Espaço Reservado para Tex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AFB5BAFA-E0EE-4B5B-8760-2D2133A60B8B}" type="datetime1">
              <a:rPr lang="pt-BR" smtClean="0"/>
              <a:pPr/>
              <a:t>16/03/2018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2134528-5528-4C8C-AC35-58920D442C22}"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AA0ACA4-8E1B-4185-99E3-60989181D3DD}" type="datetime1">
              <a:rPr lang="pt-BR" smtClean="0"/>
              <a:pPr/>
              <a:t>16/03/2018</a:t>
            </a:fld>
            <a:endParaRPr lang="pt-BR"/>
          </a:p>
        </p:txBody>
      </p:sp>
      <p:sp>
        <p:nvSpPr>
          <p:cNvPr id="3" name="Espaço Reservado para Rodapé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t-BR"/>
          </a:p>
        </p:txBody>
      </p:sp>
      <p:sp>
        <p:nvSpPr>
          <p:cNvPr id="23" name="Espaço Reservado para Número de Slid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2134528-5528-4C8C-AC35-58920D442C22}"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quivonacional.gov.br/Media/Dicion%20Term%20Arquiv.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lanalto.gov.br/ccivil_03/leis/L8159.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402815" y="2457956"/>
            <a:ext cx="6400800" cy="1752600"/>
          </a:xfrm>
          <a:prstGeom prst="rect">
            <a:avLst/>
          </a:prstGeom>
        </p:spPr>
        <p:txBody>
          <a:bodyPr vert="horz" lIns="91440" tIns="45720" rIns="91440" bIns="45720" rtlCol="0">
            <a:noAutofit/>
          </a:bodyPr>
          <a:lstStyle/>
          <a:p>
            <a:pPr algn="ctr"/>
            <a:endParaRPr lang="en-US" sz="2800" dirty="0"/>
          </a:p>
        </p:txBody>
      </p:sp>
      <p:sp>
        <p:nvSpPr>
          <p:cNvPr id="7" name="Subtítulo 2"/>
          <p:cNvSpPr txBox="1">
            <a:spLocks/>
          </p:cNvSpPr>
          <p:nvPr/>
        </p:nvSpPr>
        <p:spPr>
          <a:xfrm>
            <a:off x="857224" y="780290"/>
            <a:ext cx="7286676" cy="21431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4000" b="0" i="0" u="none" strike="noStrike" kern="1200" cap="none" spc="0" normalizeH="0" baseline="0" noProof="0" dirty="0" smtClean="0">
              <a:ln>
                <a:noFill/>
              </a:ln>
              <a:solidFill>
                <a:schemeClr val="tx1">
                  <a:tint val="75000"/>
                </a:schemeClr>
              </a:solidFill>
              <a:effectLst/>
              <a:uLnTx/>
              <a:uFillTx/>
            </a:endParaRPr>
          </a:p>
        </p:txBody>
      </p:sp>
      <p:sp>
        <p:nvSpPr>
          <p:cNvPr id="8" name="Rectangle 7"/>
          <p:cNvSpPr/>
          <p:nvPr/>
        </p:nvSpPr>
        <p:spPr>
          <a:xfrm>
            <a:off x="617518" y="5628904"/>
            <a:ext cx="8221682" cy="984885"/>
          </a:xfrm>
          <a:prstGeom prst="rect">
            <a:avLst/>
          </a:prstGeom>
        </p:spPr>
        <p:txBody>
          <a:bodyPr wrap="square">
            <a:spAutoFit/>
          </a:bodyPr>
          <a:lstStyle/>
          <a:p>
            <a:pPr algn="ctr">
              <a:defRPr/>
            </a:pPr>
            <a:r>
              <a:rPr lang="pt-BR" sz="1400" dirty="0">
                <a:solidFill>
                  <a:schemeClr val="tx1"/>
                </a:solidFill>
                <a:latin typeface="+mj-lt"/>
                <a:cs typeface="WenQuanYi Micro Hei" charset="0"/>
              </a:rPr>
              <a:t>Elaborado por </a:t>
            </a:r>
            <a:r>
              <a:rPr lang="pt-BR" sz="1400" dirty="0" err="1" smtClean="0">
                <a:latin typeface="+mj-lt"/>
                <a:cs typeface="WenQuanYi Micro Hei" charset="0"/>
              </a:rPr>
              <a:t>Charlley</a:t>
            </a:r>
            <a:r>
              <a:rPr lang="pt-BR" sz="1400" dirty="0" smtClean="0">
                <a:latin typeface="+mj-lt"/>
                <a:cs typeface="WenQuanYi Micro Hei" charset="0"/>
              </a:rPr>
              <a:t> Luz e Cibele </a:t>
            </a:r>
            <a:r>
              <a:rPr lang="pt-BR" sz="1400" dirty="0" smtClean="0">
                <a:latin typeface="+mj-lt"/>
                <a:cs typeface="WenQuanYi Micro Hei" charset="0"/>
              </a:rPr>
              <a:t>A. C. Marques dos </a:t>
            </a:r>
            <a:r>
              <a:rPr lang="pt-BR" sz="1400" dirty="0" smtClean="0">
                <a:latin typeface="+mj-lt"/>
                <a:cs typeface="WenQuanYi Micro Hei" charset="0"/>
              </a:rPr>
              <a:t>Santos </a:t>
            </a:r>
            <a:r>
              <a:rPr lang="pt-BR" sz="1400" dirty="0" smtClean="0">
                <a:solidFill>
                  <a:schemeClr val="tx1"/>
                </a:solidFill>
                <a:latin typeface="+mj-lt"/>
                <a:cs typeface="WenQuanYi Micro Hei" charset="0"/>
              </a:rPr>
              <a:t>para </a:t>
            </a:r>
            <a:r>
              <a:rPr lang="pt-BR" sz="1400" dirty="0">
                <a:solidFill>
                  <a:schemeClr val="tx1"/>
                </a:solidFill>
                <a:latin typeface="+mj-lt"/>
                <a:cs typeface="WenQuanYi Micro Hei" charset="0"/>
              </a:rPr>
              <a:t>a disciplina </a:t>
            </a:r>
            <a:endParaRPr lang="pt-BR" sz="1400" dirty="0" smtClean="0">
              <a:solidFill>
                <a:schemeClr val="tx1"/>
              </a:solidFill>
              <a:latin typeface="+mj-lt"/>
              <a:cs typeface="WenQuanYi Micro Hei" charset="0"/>
            </a:endParaRPr>
          </a:p>
          <a:p>
            <a:pPr algn="ctr">
              <a:defRPr/>
            </a:pPr>
            <a:r>
              <a:rPr lang="pt-BR" sz="1400" dirty="0" smtClean="0">
                <a:solidFill>
                  <a:schemeClr val="tx1"/>
                </a:solidFill>
                <a:latin typeface="+mj-lt"/>
                <a:cs typeface="WenQuanYi Micro Hei" charset="0"/>
              </a:rPr>
              <a:t>CBD0164 </a:t>
            </a:r>
            <a:r>
              <a:rPr lang="pt-BR" sz="1400" dirty="0">
                <a:solidFill>
                  <a:schemeClr val="tx1"/>
                </a:solidFill>
                <a:latin typeface="+mj-lt"/>
                <a:cs typeface="WenQuanYi Micro Hei" charset="0"/>
              </a:rPr>
              <a:t>– Introdução à Organização de Arquivos </a:t>
            </a:r>
            <a:endParaRPr lang="pt-BR" sz="1400" dirty="0" smtClean="0">
              <a:solidFill>
                <a:schemeClr val="tx1"/>
              </a:solidFill>
              <a:latin typeface="+mj-lt"/>
              <a:cs typeface="WenQuanYi Micro Hei" charset="0"/>
            </a:endParaRPr>
          </a:p>
          <a:p>
            <a:pPr algn="ctr">
              <a:defRPr/>
            </a:pPr>
            <a:r>
              <a:rPr lang="pt-BR" sz="1400" dirty="0" smtClean="0">
                <a:solidFill>
                  <a:schemeClr val="tx1"/>
                </a:solidFill>
                <a:latin typeface="+mj-lt"/>
                <a:cs typeface="WenQuanYi Micro Hei" charset="0"/>
              </a:rPr>
              <a:t>ECA/USP</a:t>
            </a:r>
            <a:endParaRPr lang="pt-BR" sz="1400" dirty="0">
              <a:solidFill>
                <a:schemeClr val="tx1"/>
              </a:solidFill>
              <a:latin typeface="+mj-lt"/>
              <a:cs typeface="WenQuanYi Micro Hei" charset="0"/>
            </a:endParaRPr>
          </a:p>
          <a:p>
            <a:pPr>
              <a:defRPr/>
            </a:pPr>
            <a:endParaRPr lang="pt-BR" sz="1600" dirty="0">
              <a:solidFill>
                <a:schemeClr val="tx1"/>
              </a:solidFill>
              <a:latin typeface="+mj-lt"/>
              <a:cs typeface="WenQuanYi Micro Hei" charset="0"/>
            </a:endParaRPr>
          </a:p>
        </p:txBody>
      </p:sp>
      <p:sp>
        <p:nvSpPr>
          <p:cNvPr id="2" name="Título 1"/>
          <p:cNvSpPr>
            <a:spLocks noGrp="1"/>
          </p:cNvSpPr>
          <p:nvPr>
            <p:ph type="ctrTitle"/>
          </p:nvPr>
        </p:nvSpPr>
        <p:spPr>
          <a:xfrm>
            <a:off x="249382" y="253218"/>
            <a:ext cx="8589818" cy="1578864"/>
          </a:xfrm>
        </p:spPr>
        <p:txBody>
          <a:bodyPr>
            <a:normAutofit fontScale="90000"/>
          </a:bodyPr>
          <a:lstStyle/>
          <a:p>
            <a:r>
              <a:rPr lang="pt-BR" sz="4400" dirty="0" smtClean="0">
                <a:solidFill>
                  <a:schemeClr val="tx2"/>
                </a:solidFill>
                <a:effectLst/>
              </a:rPr>
              <a:t/>
            </a:r>
            <a:br>
              <a:rPr lang="pt-BR" sz="4400" dirty="0" smtClean="0">
                <a:solidFill>
                  <a:schemeClr val="tx2"/>
                </a:solidFill>
                <a:effectLst/>
              </a:rPr>
            </a:br>
            <a:r>
              <a:rPr lang="pt-BR" sz="4400" dirty="0">
                <a:solidFill>
                  <a:schemeClr val="tx2"/>
                </a:solidFill>
                <a:effectLst/>
              </a:rPr>
              <a:t/>
            </a:r>
            <a:br>
              <a:rPr lang="pt-BR" sz="4400" dirty="0">
                <a:solidFill>
                  <a:schemeClr val="tx2"/>
                </a:solidFill>
                <a:effectLst/>
              </a:rPr>
            </a:br>
            <a:r>
              <a:rPr lang="pt-BR" sz="4400" dirty="0" smtClean="0">
                <a:solidFill>
                  <a:schemeClr val="tx2"/>
                </a:solidFill>
                <a:effectLst/>
              </a:rPr>
              <a:t/>
            </a:r>
            <a:br>
              <a:rPr lang="pt-BR" sz="4400" dirty="0" smtClean="0">
                <a:solidFill>
                  <a:schemeClr val="tx2"/>
                </a:solidFill>
                <a:effectLst/>
              </a:rPr>
            </a:br>
            <a:r>
              <a:rPr lang="pt-BR" sz="4400" dirty="0">
                <a:solidFill>
                  <a:schemeClr val="tx2"/>
                </a:solidFill>
                <a:effectLst/>
              </a:rPr>
              <a:t/>
            </a:r>
            <a:br>
              <a:rPr lang="pt-BR" sz="4400" dirty="0">
                <a:solidFill>
                  <a:schemeClr val="tx2"/>
                </a:solidFill>
                <a:effectLst/>
              </a:rPr>
            </a:br>
            <a:r>
              <a:rPr lang="pt-BR" sz="4400" dirty="0" smtClean="0">
                <a:solidFill>
                  <a:schemeClr val="tx2"/>
                </a:solidFill>
                <a:effectLst/>
              </a:rPr>
              <a:t/>
            </a:r>
            <a:br>
              <a:rPr lang="pt-BR" sz="4400" dirty="0" smtClean="0">
                <a:solidFill>
                  <a:schemeClr val="tx2"/>
                </a:solidFill>
                <a:effectLst/>
              </a:rPr>
            </a:br>
            <a:r>
              <a:rPr lang="pt-BR" sz="4400" dirty="0">
                <a:solidFill>
                  <a:schemeClr val="tx2"/>
                </a:solidFill>
                <a:effectLst/>
              </a:rPr>
              <a:t/>
            </a:r>
            <a:br>
              <a:rPr lang="pt-BR" sz="4400" dirty="0">
                <a:solidFill>
                  <a:schemeClr val="tx2"/>
                </a:solidFill>
                <a:effectLst/>
              </a:rPr>
            </a:br>
            <a:r>
              <a:rPr lang="pt-BR" sz="4400" dirty="0" smtClean="0">
                <a:solidFill>
                  <a:schemeClr val="tx2"/>
                </a:solidFill>
                <a:effectLst/>
              </a:rPr>
              <a:t/>
            </a:r>
            <a:br>
              <a:rPr lang="pt-BR" sz="4400" dirty="0" smtClean="0">
                <a:solidFill>
                  <a:schemeClr val="tx2"/>
                </a:solidFill>
                <a:effectLst/>
              </a:rPr>
            </a:br>
            <a:r>
              <a:rPr lang="pt-BR" sz="4400" dirty="0">
                <a:solidFill>
                  <a:schemeClr val="tx2"/>
                </a:solidFill>
                <a:effectLst/>
              </a:rPr>
              <a:t/>
            </a:r>
            <a:br>
              <a:rPr lang="pt-BR" sz="4400" dirty="0">
                <a:solidFill>
                  <a:schemeClr val="tx2"/>
                </a:solidFill>
                <a:effectLst/>
              </a:rPr>
            </a:br>
            <a:r>
              <a:rPr lang="pt-BR" sz="4400" dirty="0" smtClean="0">
                <a:solidFill>
                  <a:schemeClr val="tx2"/>
                </a:solidFill>
                <a:effectLst/>
              </a:rPr>
              <a:t/>
            </a:r>
            <a:br>
              <a:rPr lang="pt-BR" sz="4400" dirty="0" smtClean="0">
                <a:solidFill>
                  <a:schemeClr val="tx2"/>
                </a:solidFill>
                <a:effectLst/>
              </a:rPr>
            </a:br>
            <a:r>
              <a:rPr lang="pt-BR" sz="4400" dirty="0">
                <a:solidFill>
                  <a:schemeClr val="tx2"/>
                </a:solidFill>
                <a:effectLst/>
              </a:rPr>
              <a:t/>
            </a:r>
            <a:br>
              <a:rPr lang="pt-BR" sz="4400" dirty="0">
                <a:solidFill>
                  <a:schemeClr val="tx2"/>
                </a:solidFill>
                <a:effectLst/>
              </a:rPr>
            </a:br>
            <a:r>
              <a:rPr lang="pt-BR" sz="4400" dirty="0" smtClean="0">
                <a:solidFill>
                  <a:schemeClr val="tx2"/>
                </a:solidFill>
                <a:effectLst/>
              </a:rPr>
              <a:t/>
            </a:r>
            <a:br>
              <a:rPr lang="pt-BR" sz="4400" dirty="0" smtClean="0">
                <a:solidFill>
                  <a:schemeClr val="tx2"/>
                </a:solidFill>
                <a:effectLst/>
              </a:rPr>
            </a:br>
            <a:r>
              <a:rPr lang="pt-BR" sz="4400" dirty="0">
                <a:solidFill>
                  <a:schemeClr val="tx2"/>
                </a:solidFill>
                <a:effectLst/>
              </a:rPr>
              <a:t/>
            </a:r>
            <a:br>
              <a:rPr lang="pt-BR" sz="4400" dirty="0">
                <a:solidFill>
                  <a:schemeClr val="tx2"/>
                </a:solidFill>
                <a:effectLst/>
              </a:rPr>
            </a:br>
            <a:r>
              <a:rPr lang="pt-BR" sz="4400" dirty="0" smtClean="0">
                <a:solidFill>
                  <a:schemeClr val="tx2"/>
                </a:solidFill>
                <a:effectLst/>
              </a:rPr>
              <a:t/>
            </a:r>
            <a:br>
              <a:rPr lang="pt-BR" sz="4400" dirty="0" smtClean="0">
                <a:solidFill>
                  <a:schemeClr val="tx2"/>
                </a:solidFill>
                <a:effectLst/>
              </a:rPr>
            </a:br>
            <a:r>
              <a:rPr lang="pt-BR" sz="4400" dirty="0">
                <a:solidFill>
                  <a:schemeClr val="tx2"/>
                </a:solidFill>
                <a:effectLst/>
              </a:rPr>
              <a:t/>
            </a:r>
            <a:br>
              <a:rPr lang="pt-BR" sz="4400" dirty="0">
                <a:solidFill>
                  <a:schemeClr val="tx2"/>
                </a:solidFill>
                <a:effectLst/>
              </a:rPr>
            </a:br>
            <a:r>
              <a:rPr lang="pt-BR" sz="4400" dirty="0" smtClean="0">
                <a:solidFill>
                  <a:schemeClr val="tx2"/>
                </a:solidFill>
                <a:effectLst/>
              </a:rPr>
              <a:t/>
            </a:r>
            <a:br>
              <a:rPr lang="pt-BR" sz="4400" dirty="0" smtClean="0">
                <a:solidFill>
                  <a:schemeClr val="tx2"/>
                </a:solidFill>
                <a:effectLst/>
              </a:rPr>
            </a:br>
            <a:r>
              <a:rPr lang="pt-BR" sz="4400" dirty="0">
                <a:solidFill>
                  <a:schemeClr val="tx2"/>
                </a:solidFill>
                <a:effectLst/>
              </a:rPr>
              <a:t> </a:t>
            </a:r>
            <a:r>
              <a:rPr lang="pt-BR" sz="4000" dirty="0" smtClean="0">
                <a:solidFill>
                  <a:schemeClr val="tx1">
                    <a:tint val="75000"/>
                  </a:schemeClr>
                </a:solidFill>
                <a:effectLst/>
              </a:rPr>
              <a:t/>
            </a:r>
            <a:br>
              <a:rPr lang="pt-BR" sz="4000" dirty="0" smtClean="0">
                <a:solidFill>
                  <a:schemeClr val="tx1">
                    <a:tint val="75000"/>
                  </a:schemeClr>
                </a:solidFill>
                <a:effectLst/>
              </a:rPr>
            </a:br>
            <a:r>
              <a:rPr lang="pt-BR" sz="4000" dirty="0" smtClean="0">
                <a:solidFill>
                  <a:schemeClr val="tx2"/>
                </a:solidFill>
                <a:effectLst>
                  <a:outerShdw blurRad="38100" dist="38100" dir="2700000" algn="tl">
                    <a:srgbClr val="000000">
                      <a:alpha val="43137"/>
                    </a:srgbClr>
                  </a:outerShdw>
                </a:effectLst>
              </a:rPr>
              <a:t> Aula 3 – Princípios </a:t>
            </a:r>
            <a:r>
              <a:rPr lang="pt-BR" sz="4000" dirty="0" err="1" smtClean="0">
                <a:solidFill>
                  <a:schemeClr val="tx2"/>
                </a:solidFill>
                <a:effectLst>
                  <a:outerShdw blurRad="38100" dist="38100" dir="2700000" algn="tl">
                    <a:srgbClr val="000000">
                      <a:alpha val="43137"/>
                    </a:srgbClr>
                  </a:outerShdw>
                </a:effectLst>
              </a:rPr>
              <a:t>Arquiv</a:t>
            </a:r>
            <a:r>
              <a:rPr lang="pt-BR" sz="4000" dirty="0" err="1" smtClean="0">
                <a:solidFill>
                  <a:schemeClr val="tx2"/>
                </a:solidFill>
                <a:effectLst>
                  <a:outerShdw blurRad="38100" dist="38100" dir="2700000" algn="tl" rotWithShape="0">
                    <a:srgbClr val="000000">
                      <a:alpha val="43137"/>
                    </a:srgbClr>
                  </a:outerShdw>
                </a:effectLst>
              </a:rPr>
              <a:t>ísticos</a:t>
            </a:r>
            <a:endParaRPr lang="pt-BR" sz="4000" dirty="0"/>
          </a:p>
        </p:txBody>
      </p:sp>
      <p:pic>
        <p:nvPicPr>
          <p:cNvPr id="48132" name="Picture 4" descr="Resultado de imagem para arquivo"/>
          <p:cNvPicPr>
            <a:picLocks noChangeAspect="1" noChangeArrowheads="1"/>
          </p:cNvPicPr>
          <p:nvPr/>
        </p:nvPicPr>
        <p:blipFill>
          <a:blip r:embed="rId2" cstate="print"/>
          <a:srcRect/>
          <a:stretch>
            <a:fillRect/>
          </a:stretch>
        </p:blipFill>
        <p:spPr bwMode="auto">
          <a:xfrm>
            <a:off x="1898115" y="1983178"/>
            <a:ext cx="5653672" cy="339220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2"/>
                </a:solidFill>
              </a:rPr>
              <a:t>Princípio da Proveniência</a:t>
            </a:r>
            <a:endParaRPr lang="pt-BR" dirty="0">
              <a:solidFill>
                <a:schemeClr val="tx2"/>
              </a:solidFill>
            </a:endParaRPr>
          </a:p>
        </p:txBody>
      </p:sp>
      <p:sp>
        <p:nvSpPr>
          <p:cNvPr id="3" name="Espaço Reservado para Conteúdo 2"/>
          <p:cNvSpPr>
            <a:spLocks noGrp="1"/>
          </p:cNvSpPr>
          <p:nvPr>
            <p:ph idx="1"/>
          </p:nvPr>
        </p:nvSpPr>
        <p:spPr/>
        <p:txBody>
          <a:bodyPr>
            <a:normAutofit fontScale="92500" lnSpcReduction="10000"/>
          </a:bodyPr>
          <a:lstStyle/>
          <a:p>
            <a:r>
              <a:rPr lang="pt-BR" b="1" dirty="0" smtClean="0"/>
              <a:t>Princípio de </a:t>
            </a:r>
            <a:r>
              <a:rPr lang="pt-BR" b="1" dirty="0"/>
              <a:t>Respeito aos Fundos</a:t>
            </a:r>
            <a:r>
              <a:rPr lang="pt-BR" dirty="0"/>
              <a:t>, depois conhecido como Princípio da </a:t>
            </a:r>
            <a:r>
              <a:rPr lang="pt-BR" dirty="0" smtClean="0"/>
              <a:t>Proveniência, </a:t>
            </a:r>
            <a:r>
              <a:rPr lang="pt-BR" dirty="0"/>
              <a:t>tornar-se-ia a </a:t>
            </a:r>
            <a:r>
              <a:rPr lang="pt-BR" b="1" dirty="0" smtClean="0"/>
              <a:t>base teórica </a:t>
            </a:r>
            <a:r>
              <a:rPr lang="pt-BR" b="1" dirty="0"/>
              <a:t>da Arquivologia</a:t>
            </a:r>
            <a:r>
              <a:rPr lang="pt-BR" dirty="0"/>
              <a:t>, articulando os demais princípios em torno da </a:t>
            </a:r>
            <a:r>
              <a:rPr lang="pt-BR" b="1" dirty="0"/>
              <a:t>informação </a:t>
            </a:r>
            <a:r>
              <a:rPr lang="pt-BR" b="1" dirty="0" smtClean="0"/>
              <a:t>orgânica </a:t>
            </a:r>
            <a:r>
              <a:rPr lang="pt-BR" dirty="0" smtClean="0"/>
              <a:t>registrada.</a:t>
            </a:r>
          </a:p>
          <a:p>
            <a:r>
              <a:rPr lang="pt-BR" dirty="0" smtClean="0"/>
              <a:t>Relaciona-se </a:t>
            </a:r>
            <a:r>
              <a:rPr lang="pt-BR" dirty="0"/>
              <a:t>com a obrigatoriedade de </a:t>
            </a:r>
            <a:r>
              <a:rPr lang="pt-BR" b="1" dirty="0"/>
              <a:t>não </a:t>
            </a:r>
            <a:r>
              <a:rPr lang="pt-BR" b="1" dirty="0" smtClean="0"/>
              <a:t>mesclar conjuntos </a:t>
            </a:r>
            <a:r>
              <a:rPr lang="pt-BR" b="1" dirty="0"/>
              <a:t>documentais arquivísticos </a:t>
            </a:r>
            <a:r>
              <a:rPr lang="pt-BR" dirty="0"/>
              <a:t>(fundos) de origens diferentes, prevendo uma </a:t>
            </a:r>
            <a:r>
              <a:rPr lang="pt-BR" dirty="0" smtClean="0"/>
              <a:t>articulação do </a:t>
            </a:r>
            <a:r>
              <a:rPr lang="pt-BR" dirty="0"/>
              <a:t>organismo produtor do documento com a função que este representa. </a:t>
            </a:r>
            <a:endParaRPr lang="pt-BR" dirty="0" smtClean="0"/>
          </a:p>
          <a:p>
            <a:r>
              <a:rPr lang="pt-BR" dirty="0" smtClean="0"/>
              <a:t>Colabora </a:t>
            </a:r>
            <a:r>
              <a:rPr lang="pt-BR" dirty="0"/>
              <a:t>no entendimento do </a:t>
            </a:r>
            <a:r>
              <a:rPr lang="pt-BR" b="1" dirty="0"/>
              <a:t>contexto funcional </a:t>
            </a:r>
            <a:r>
              <a:rPr lang="pt-BR" dirty="0"/>
              <a:t>relacionado à </a:t>
            </a:r>
            <a:r>
              <a:rPr lang="pt-BR" b="1" dirty="0" smtClean="0"/>
              <a:t>gênese documental</a:t>
            </a:r>
            <a:r>
              <a:rPr lang="pt-BR" dirty="0"/>
              <a:t>.</a:t>
            </a:r>
          </a:p>
        </p:txBody>
      </p:sp>
      <p:sp>
        <p:nvSpPr>
          <p:cNvPr id="4" name="Espaço Reservado para Número de Slide 3"/>
          <p:cNvSpPr>
            <a:spLocks noGrp="1"/>
          </p:cNvSpPr>
          <p:nvPr>
            <p:ph type="sldNum" sz="quarter" idx="12"/>
          </p:nvPr>
        </p:nvSpPr>
        <p:spPr/>
        <p:txBody>
          <a:bodyPr/>
          <a:lstStyle/>
          <a:p>
            <a:fld id="{22134528-5528-4C8C-AC35-58920D442C22}" type="slidenum">
              <a:rPr lang="pt-BR" smtClean="0"/>
              <a:pPr/>
              <a:t>10</a:t>
            </a:fld>
            <a:endParaRPr lang="pt-BR"/>
          </a:p>
        </p:txBody>
      </p:sp>
    </p:spTree>
    <p:extLst>
      <p:ext uri="{BB962C8B-B14F-4D97-AF65-F5344CB8AC3E}">
        <p14:creationId xmlns:p14="http://schemas.microsoft.com/office/powerpoint/2010/main" xmlns="" val="321861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2"/>
                </a:solidFill>
              </a:rPr>
              <a:t>Princípio da Proveniência</a:t>
            </a:r>
            <a:endParaRPr lang="pt-BR" dirty="0">
              <a:solidFill>
                <a:schemeClr val="tx2"/>
              </a:solidFill>
            </a:endParaRPr>
          </a:p>
        </p:txBody>
      </p:sp>
      <p:sp>
        <p:nvSpPr>
          <p:cNvPr id="3" name="Espaço Reservado para Conteúdo 2"/>
          <p:cNvSpPr>
            <a:spLocks noGrp="1"/>
          </p:cNvSpPr>
          <p:nvPr>
            <p:ph idx="1"/>
          </p:nvPr>
        </p:nvSpPr>
        <p:spPr/>
        <p:txBody>
          <a:bodyPr>
            <a:normAutofit/>
          </a:bodyPr>
          <a:lstStyle/>
          <a:p>
            <a:r>
              <a:rPr lang="pt-BR" dirty="0" smtClean="0"/>
              <a:t>A origem </a:t>
            </a:r>
            <a:r>
              <a:rPr lang="pt-BR" dirty="0"/>
              <a:t>do </a:t>
            </a:r>
            <a:r>
              <a:rPr lang="pt-BR" dirty="0" smtClean="0"/>
              <a:t>princípio </a:t>
            </a:r>
            <a:r>
              <a:rPr lang="pt-BR" dirty="0"/>
              <a:t>fundamental </a:t>
            </a:r>
            <a:r>
              <a:rPr lang="pt-BR" dirty="0" smtClean="0"/>
              <a:t>da Arquivologia </a:t>
            </a:r>
            <a:r>
              <a:rPr lang="pt-BR" dirty="0"/>
              <a:t>está na França do século XIX, mais especificamente em 24 de abril de 1841</a:t>
            </a:r>
            <a:r>
              <a:rPr lang="pt-BR" dirty="0" smtClean="0"/>
              <a:t>, quando </a:t>
            </a:r>
            <a:r>
              <a:rPr lang="pt-BR" dirty="0"/>
              <a:t>o historiador </a:t>
            </a:r>
            <a:r>
              <a:rPr lang="pt-BR" dirty="0" err="1"/>
              <a:t>Natalis</a:t>
            </a:r>
            <a:r>
              <a:rPr lang="pt-BR" dirty="0"/>
              <a:t> de </a:t>
            </a:r>
            <a:r>
              <a:rPr lang="pt-BR" dirty="0" err="1"/>
              <a:t>Wailly</a:t>
            </a:r>
            <a:r>
              <a:rPr lang="pt-BR" dirty="0"/>
              <a:t>, chefe da seção administrativa dos </a:t>
            </a:r>
            <a:r>
              <a:rPr lang="pt-BR" dirty="0" smtClean="0"/>
              <a:t>arquivos departamentais </a:t>
            </a:r>
            <a:r>
              <a:rPr lang="pt-BR" dirty="0"/>
              <a:t>do Ministério do Interior, emitiu uma circular na qual definia que os </a:t>
            </a:r>
            <a:r>
              <a:rPr lang="pt-BR" dirty="0" smtClean="0"/>
              <a:t>arquivos de </a:t>
            </a:r>
            <a:r>
              <a:rPr lang="pt-BR" dirty="0"/>
              <a:t>um mesmo fundo deveriam ficar </a:t>
            </a:r>
            <a:r>
              <a:rPr lang="pt-BR" dirty="0" smtClean="0"/>
              <a:t>agrupados.</a:t>
            </a:r>
            <a:endParaRPr lang="pt-BR" dirty="0"/>
          </a:p>
        </p:txBody>
      </p:sp>
      <p:sp>
        <p:nvSpPr>
          <p:cNvPr id="4" name="Espaço Reservado para Número de Slide 3"/>
          <p:cNvSpPr>
            <a:spLocks noGrp="1"/>
          </p:cNvSpPr>
          <p:nvPr>
            <p:ph type="sldNum" sz="quarter" idx="12"/>
          </p:nvPr>
        </p:nvSpPr>
        <p:spPr/>
        <p:txBody>
          <a:bodyPr/>
          <a:lstStyle/>
          <a:p>
            <a:fld id="{22134528-5528-4C8C-AC35-58920D442C22}" type="slidenum">
              <a:rPr lang="pt-BR" smtClean="0"/>
              <a:pPr/>
              <a:t>11</a:t>
            </a:fld>
            <a:endParaRPr lang="pt-BR"/>
          </a:p>
        </p:txBody>
      </p:sp>
    </p:spTree>
    <p:extLst>
      <p:ext uri="{BB962C8B-B14F-4D97-AF65-F5344CB8AC3E}">
        <p14:creationId xmlns:p14="http://schemas.microsoft.com/office/powerpoint/2010/main" xmlns="" val="400611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2"/>
                </a:solidFill>
              </a:rPr>
              <a:t>Princípio da Proveniência</a:t>
            </a:r>
            <a:endParaRPr lang="pt-BR" dirty="0">
              <a:solidFill>
                <a:schemeClr val="tx2"/>
              </a:solidFill>
            </a:endParaRPr>
          </a:p>
        </p:txBody>
      </p:sp>
      <p:sp>
        <p:nvSpPr>
          <p:cNvPr id="3" name="Espaço Reservado para Conteúdo 2"/>
          <p:cNvSpPr>
            <a:spLocks noGrp="1"/>
          </p:cNvSpPr>
          <p:nvPr>
            <p:ph idx="1"/>
          </p:nvPr>
        </p:nvSpPr>
        <p:spPr/>
        <p:txBody>
          <a:bodyPr>
            <a:noAutofit/>
          </a:bodyPr>
          <a:lstStyle/>
          <a:p>
            <a:r>
              <a:rPr lang="pt-BR" sz="2400" dirty="0" err="1"/>
              <a:t>Schellenberg</a:t>
            </a:r>
            <a:r>
              <a:rPr lang="pt-BR" sz="2400" dirty="0"/>
              <a:t> </a:t>
            </a:r>
            <a:r>
              <a:rPr lang="pt-BR" sz="2400" dirty="0" smtClean="0"/>
              <a:t>explica que</a:t>
            </a:r>
            <a:r>
              <a:rPr lang="pt-BR" sz="2400" dirty="0"/>
              <a:t>, </a:t>
            </a:r>
            <a:r>
              <a:rPr lang="pt-BR" sz="2400" dirty="0" smtClean="0"/>
              <a:t>durante a </a:t>
            </a:r>
            <a:r>
              <a:rPr lang="pt-BR" sz="2400" dirty="0"/>
              <a:t>Revolução Francesa, dois bibliotecários se tornaram diretores dos </a:t>
            </a:r>
            <a:r>
              <a:rPr lang="pt-BR" sz="2400" i="1" dirty="0" err="1"/>
              <a:t>Archives</a:t>
            </a:r>
            <a:r>
              <a:rPr lang="pt-BR" sz="2400" i="1" dirty="0"/>
              <a:t> </a:t>
            </a:r>
            <a:r>
              <a:rPr lang="pt-BR" sz="2400" i="1" dirty="0" err="1"/>
              <a:t>Nacionales</a:t>
            </a:r>
            <a:r>
              <a:rPr lang="pt-BR" sz="2400" i="1" dirty="0"/>
              <a:t> </a:t>
            </a:r>
            <a:r>
              <a:rPr lang="pt-BR" sz="2400" dirty="0" smtClean="0"/>
              <a:t>da França</a:t>
            </a:r>
            <a:r>
              <a:rPr lang="pt-BR" sz="2400" dirty="0"/>
              <a:t>, estabelecendo métodos de arranjo documental de acordo com esquemas </a:t>
            </a:r>
            <a:r>
              <a:rPr lang="pt-BR" sz="2400" dirty="0" smtClean="0"/>
              <a:t>de classificação </a:t>
            </a:r>
            <a:r>
              <a:rPr lang="pt-BR" sz="2400" dirty="0"/>
              <a:t>predeterminados. </a:t>
            </a:r>
            <a:endParaRPr lang="pt-BR" sz="2400" dirty="0" smtClean="0"/>
          </a:p>
          <a:p>
            <a:r>
              <a:rPr lang="pt-BR" sz="2400" dirty="0" smtClean="0"/>
              <a:t>Forma </a:t>
            </a:r>
            <a:r>
              <a:rPr lang="pt-BR" sz="2400" dirty="0"/>
              <a:t>inadequada de classificação, </a:t>
            </a:r>
            <a:r>
              <a:rPr lang="pt-BR" sz="2400" dirty="0" smtClean="0"/>
              <a:t>compromete </a:t>
            </a:r>
            <a:r>
              <a:rPr lang="pt-BR" sz="2400" dirty="0"/>
              <a:t>o vínculo orgânico </a:t>
            </a:r>
            <a:r>
              <a:rPr lang="pt-BR" sz="2400" dirty="0" smtClean="0"/>
              <a:t>do documento </a:t>
            </a:r>
            <a:r>
              <a:rPr lang="pt-BR" sz="2400" dirty="0"/>
              <a:t>com o seu produtor, </a:t>
            </a:r>
            <a:r>
              <a:rPr lang="pt-BR" sz="2400" dirty="0" smtClean="0"/>
              <a:t>e o </a:t>
            </a:r>
            <a:r>
              <a:rPr lang="pt-BR" sz="2400" dirty="0"/>
              <a:t>contexto funcional da sua criação. </a:t>
            </a:r>
            <a:endParaRPr lang="pt-BR" sz="2400" dirty="0" smtClean="0"/>
          </a:p>
          <a:p>
            <a:r>
              <a:rPr lang="pt-BR" sz="2400" dirty="0" smtClean="0"/>
              <a:t>Os </a:t>
            </a:r>
            <a:r>
              <a:rPr lang="pt-BR" sz="2400" dirty="0" smtClean="0"/>
              <a:t>documentos </a:t>
            </a:r>
            <a:r>
              <a:rPr lang="pt-BR" sz="2400" dirty="0" smtClean="0"/>
              <a:t>devem ser </a:t>
            </a:r>
            <a:r>
              <a:rPr lang="pt-BR" sz="2400" dirty="0" smtClean="0"/>
              <a:t>agrupados de </a:t>
            </a:r>
            <a:r>
              <a:rPr lang="pt-BR" sz="2400" dirty="0" smtClean="0"/>
              <a:t>acordo </a:t>
            </a:r>
            <a:r>
              <a:rPr lang="pt-BR" sz="2400" dirty="0"/>
              <a:t>com a natureza das instituições que os criaram</a:t>
            </a:r>
            <a:r>
              <a:rPr lang="pt-BR" sz="2400" dirty="0" smtClean="0"/>
              <a:t>, </a:t>
            </a:r>
            <a:r>
              <a:rPr lang="pt-BR" sz="2400" dirty="0"/>
              <a:t>dando prioridade ao </a:t>
            </a:r>
            <a:r>
              <a:rPr lang="pt-BR" sz="2400" i="1" dirty="0" err="1" smtClean="0"/>
              <a:t>respect</a:t>
            </a:r>
            <a:r>
              <a:rPr lang="pt-BR" sz="2400" i="1" dirty="0" smtClean="0"/>
              <a:t> </a:t>
            </a:r>
            <a:r>
              <a:rPr lang="pt-BR" sz="2400" i="1" dirty="0" err="1" smtClean="0"/>
              <a:t>des</a:t>
            </a:r>
            <a:r>
              <a:rPr lang="pt-BR" sz="2400" i="1" dirty="0" smtClean="0"/>
              <a:t> </a:t>
            </a:r>
            <a:r>
              <a:rPr lang="pt-BR" sz="2400" i="1" dirty="0" err="1"/>
              <a:t>fonds</a:t>
            </a:r>
            <a:r>
              <a:rPr lang="pt-BR" sz="2400" dirty="0"/>
              <a:t>.</a:t>
            </a:r>
          </a:p>
        </p:txBody>
      </p:sp>
      <p:sp>
        <p:nvSpPr>
          <p:cNvPr id="4" name="Espaço Reservado para Número de Slide 3"/>
          <p:cNvSpPr>
            <a:spLocks noGrp="1"/>
          </p:cNvSpPr>
          <p:nvPr>
            <p:ph type="sldNum" sz="quarter" idx="12"/>
          </p:nvPr>
        </p:nvSpPr>
        <p:spPr/>
        <p:txBody>
          <a:bodyPr/>
          <a:lstStyle/>
          <a:p>
            <a:fld id="{22134528-5528-4C8C-AC35-58920D442C22}" type="slidenum">
              <a:rPr lang="pt-BR" smtClean="0"/>
              <a:pPr/>
              <a:t>12</a:t>
            </a:fld>
            <a:endParaRPr lang="pt-BR"/>
          </a:p>
        </p:txBody>
      </p:sp>
    </p:spTree>
    <p:extLst>
      <p:ext uri="{BB962C8B-B14F-4D97-AF65-F5344CB8AC3E}">
        <p14:creationId xmlns:p14="http://schemas.microsoft.com/office/powerpoint/2010/main" xmlns="" val="99142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2"/>
                </a:solidFill>
              </a:rPr>
              <a:t>Princípio da Proveniência</a:t>
            </a:r>
            <a:endParaRPr lang="pt-BR" dirty="0">
              <a:solidFill>
                <a:schemeClr val="tx2"/>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Manual </a:t>
            </a:r>
            <a:r>
              <a:rPr lang="pt-BR" dirty="0"/>
              <a:t>de Arranjo e Descrição, conhecido como “Manual dos </a:t>
            </a:r>
            <a:r>
              <a:rPr lang="pt-BR" dirty="0" smtClean="0"/>
              <a:t>Arquivistas Holandeses</a:t>
            </a:r>
            <a:r>
              <a:rPr lang="pt-BR" dirty="0" smtClean="0"/>
              <a:t>”, </a:t>
            </a:r>
            <a:r>
              <a:rPr lang="pt-BR" dirty="0"/>
              <a:t>primeiro manual </a:t>
            </a:r>
            <a:r>
              <a:rPr lang="pt-BR" dirty="0" smtClean="0"/>
              <a:t>arquivístico, </a:t>
            </a:r>
          </a:p>
          <a:p>
            <a:r>
              <a:rPr lang="pt-BR" dirty="0" smtClean="0"/>
              <a:t>“</a:t>
            </a:r>
            <a:r>
              <a:rPr lang="pt-BR" dirty="0"/>
              <a:t>É oportuno</a:t>
            </a:r>
            <a:r>
              <a:rPr lang="pt-BR" dirty="0" smtClean="0"/>
              <a:t>, pois</a:t>
            </a:r>
            <a:r>
              <a:rPr lang="pt-BR" dirty="0"/>
              <a:t>, indicar claramente que não se quer dizer que os arquivos reunidos no </a:t>
            </a:r>
            <a:r>
              <a:rPr lang="pt-BR" dirty="0" smtClean="0"/>
              <a:t>repositório-geral devam </a:t>
            </a:r>
            <a:r>
              <a:rPr lang="pt-BR" dirty="0"/>
              <a:t>ser fundidos num único arquivo. </a:t>
            </a:r>
            <a:r>
              <a:rPr lang="pt-BR" dirty="0" smtClean="0"/>
              <a:t> Ao </a:t>
            </a:r>
            <a:r>
              <a:rPr lang="pt-BR" dirty="0"/>
              <a:t>contrário, há que manter separado cada um deles</a:t>
            </a:r>
            <a:r>
              <a:rPr lang="pt-BR" dirty="0" smtClean="0"/>
              <a:t>”.</a:t>
            </a:r>
            <a:endParaRPr lang="pt-BR" dirty="0"/>
          </a:p>
          <a:p>
            <a:r>
              <a:rPr lang="pt-BR" dirty="0" smtClean="0"/>
              <a:t>Define </a:t>
            </a:r>
            <a:r>
              <a:rPr lang="pt-BR" dirty="0"/>
              <a:t>o “</a:t>
            </a:r>
            <a:r>
              <a:rPr lang="pt-BR" i="1" dirty="0" err="1"/>
              <a:t>Respect</a:t>
            </a:r>
            <a:r>
              <a:rPr lang="pt-BR" i="1" dirty="0"/>
              <a:t> </a:t>
            </a:r>
            <a:r>
              <a:rPr lang="pt-BR" i="1" dirty="0" err="1"/>
              <a:t>des</a:t>
            </a:r>
            <a:r>
              <a:rPr lang="pt-BR" i="1" dirty="0"/>
              <a:t> </a:t>
            </a:r>
            <a:r>
              <a:rPr lang="pt-BR" i="1" dirty="0" err="1"/>
              <a:t>fonds</a:t>
            </a:r>
            <a:r>
              <a:rPr lang="pt-BR" i="1" dirty="0"/>
              <a:t>” </a:t>
            </a:r>
            <a:r>
              <a:rPr lang="pt-BR" dirty="0"/>
              <a:t>como </a:t>
            </a:r>
            <a:r>
              <a:rPr lang="pt-BR" dirty="0" smtClean="0"/>
              <a:t>a expressão </a:t>
            </a:r>
            <a:r>
              <a:rPr lang="pt-BR" dirty="0"/>
              <a:t>que tem destaque na teoria arquivística</a:t>
            </a:r>
            <a:r>
              <a:rPr lang="pt-BR" dirty="0" smtClean="0"/>
              <a:t>, “</a:t>
            </a:r>
            <a:r>
              <a:rPr lang="pt-BR" dirty="0"/>
              <a:t>significa a manutenção </a:t>
            </a:r>
            <a:r>
              <a:rPr lang="pt-BR" dirty="0" smtClean="0"/>
              <a:t>da integridade </a:t>
            </a:r>
            <a:r>
              <a:rPr lang="pt-BR" dirty="0"/>
              <a:t>do arquivo” </a:t>
            </a:r>
            <a:r>
              <a:rPr lang="pt-BR" dirty="0" smtClean="0"/>
              <a:t>e posteriormente tornou-se </a:t>
            </a:r>
            <a:r>
              <a:rPr lang="pt-BR" dirty="0"/>
              <a:t>o Princípio </a:t>
            </a:r>
            <a:r>
              <a:rPr lang="pt-BR" dirty="0" smtClean="0"/>
              <a:t>da Proveniência</a:t>
            </a:r>
            <a:r>
              <a:rPr lang="pt-BR" dirty="0"/>
              <a:t>.</a:t>
            </a:r>
          </a:p>
        </p:txBody>
      </p:sp>
      <p:sp>
        <p:nvSpPr>
          <p:cNvPr id="4" name="Espaço Reservado para Número de Slide 3"/>
          <p:cNvSpPr>
            <a:spLocks noGrp="1"/>
          </p:cNvSpPr>
          <p:nvPr>
            <p:ph type="sldNum" sz="quarter" idx="12"/>
          </p:nvPr>
        </p:nvSpPr>
        <p:spPr/>
        <p:txBody>
          <a:bodyPr/>
          <a:lstStyle/>
          <a:p>
            <a:fld id="{22134528-5528-4C8C-AC35-58920D442C22}" type="slidenum">
              <a:rPr lang="pt-BR" smtClean="0"/>
              <a:pPr/>
              <a:t>13</a:t>
            </a:fld>
            <a:endParaRPr lang="pt-BR"/>
          </a:p>
        </p:txBody>
      </p:sp>
    </p:spTree>
    <p:extLst>
      <p:ext uri="{BB962C8B-B14F-4D97-AF65-F5344CB8AC3E}">
        <p14:creationId xmlns:p14="http://schemas.microsoft.com/office/powerpoint/2010/main" xmlns="" val="247206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2"/>
                </a:solidFill>
              </a:rPr>
              <a:t>Princípio da Proveniência</a:t>
            </a:r>
            <a:endParaRPr lang="pt-BR" dirty="0">
              <a:solidFill>
                <a:schemeClr val="tx2"/>
              </a:solidFill>
            </a:endParaRPr>
          </a:p>
        </p:txBody>
      </p:sp>
      <p:sp>
        <p:nvSpPr>
          <p:cNvPr id="3" name="Espaço Reservado para Conteúdo 2"/>
          <p:cNvSpPr>
            <a:spLocks noGrp="1"/>
          </p:cNvSpPr>
          <p:nvPr>
            <p:ph idx="1"/>
          </p:nvPr>
        </p:nvSpPr>
        <p:spPr/>
        <p:txBody>
          <a:bodyPr>
            <a:normAutofit fontScale="92500" lnSpcReduction="20000"/>
          </a:bodyPr>
          <a:lstStyle/>
          <a:p>
            <a:r>
              <a:rPr lang="pt-BR" dirty="0" err="1"/>
              <a:t>Schellenberg</a:t>
            </a:r>
            <a:r>
              <a:rPr lang="pt-BR" dirty="0"/>
              <a:t> </a:t>
            </a:r>
            <a:r>
              <a:rPr lang="pt-BR" dirty="0" smtClean="0"/>
              <a:t>explica </a:t>
            </a:r>
            <a:r>
              <a:rPr lang="pt-BR" dirty="0"/>
              <a:t>que o Princípio do Respeito aos Fundos </a:t>
            </a:r>
            <a:r>
              <a:rPr lang="pt-BR" dirty="0" smtClean="0"/>
              <a:t>foi amplamente </a:t>
            </a:r>
            <a:r>
              <a:rPr lang="pt-BR" dirty="0"/>
              <a:t>aplicado na Prússia, onde foi decidido que os documentos </a:t>
            </a:r>
            <a:r>
              <a:rPr lang="pt-BR" dirty="0" smtClean="0"/>
              <a:t>primeiramente deveriam </a:t>
            </a:r>
            <a:r>
              <a:rPr lang="pt-BR" dirty="0"/>
              <a:t>ser agrupados “de acordo com as unidades administrativas que os criaram” e </a:t>
            </a:r>
            <a:r>
              <a:rPr lang="pt-BR" dirty="0" smtClean="0"/>
              <a:t>não como </a:t>
            </a:r>
            <a:r>
              <a:rPr lang="pt-BR" dirty="0"/>
              <a:t>era feito na França, de acordo com a natureza das instituições. </a:t>
            </a:r>
            <a:endParaRPr lang="pt-BR" dirty="0" smtClean="0"/>
          </a:p>
          <a:p>
            <a:r>
              <a:rPr lang="pt-BR" dirty="0" smtClean="0"/>
              <a:t>Rousseau </a:t>
            </a:r>
            <a:r>
              <a:rPr lang="pt-BR" dirty="0"/>
              <a:t>e </a:t>
            </a:r>
            <a:r>
              <a:rPr lang="pt-BR" dirty="0" err="1"/>
              <a:t>Couture</a:t>
            </a:r>
            <a:r>
              <a:rPr lang="pt-BR" dirty="0"/>
              <a:t> (1994), </a:t>
            </a:r>
            <a:r>
              <a:rPr lang="pt-BR" dirty="0" smtClean="0"/>
              <a:t>afirmam </a:t>
            </a:r>
            <a:r>
              <a:rPr lang="pt-BR" dirty="0"/>
              <a:t>que o </a:t>
            </a:r>
            <a:r>
              <a:rPr lang="pt-BR" i="1" dirty="0" err="1"/>
              <a:t>Respect</a:t>
            </a:r>
            <a:r>
              <a:rPr lang="pt-BR" i="1" dirty="0"/>
              <a:t> </a:t>
            </a:r>
            <a:r>
              <a:rPr lang="pt-BR" i="1" dirty="0" err="1"/>
              <a:t>des</a:t>
            </a:r>
            <a:r>
              <a:rPr lang="pt-BR" i="1" dirty="0"/>
              <a:t> </a:t>
            </a:r>
            <a:r>
              <a:rPr lang="pt-BR" i="1" dirty="0" err="1"/>
              <a:t>fonds</a:t>
            </a:r>
            <a:r>
              <a:rPr lang="pt-BR" i="1" dirty="0"/>
              <a:t> </a:t>
            </a:r>
            <a:r>
              <a:rPr lang="pt-BR" dirty="0"/>
              <a:t>(da França) evoluiu para </a:t>
            </a:r>
            <a:r>
              <a:rPr lang="pt-BR" dirty="0" smtClean="0"/>
              <a:t>o </a:t>
            </a:r>
            <a:r>
              <a:rPr lang="pt-BR" i="1" dirty="0" err="1" smtClean="0"/>
              <a:t>Provenienzprinzip</a:t>
            </a:r>
            <a:r>
              <a:rPr lang="pt-BR" i="1" dirty="0" smtClean="0"/>
              <a:t> </a:t>
            </a:r>
            <a:r>
              <a:rPr lang="pt-BR" dirty="0"/>
              <a:t>(Prússia), que, associado ao </a:t>
            </a:r>
            <a:r>
              <a:rPr lang="pt-BR" i="1" dirty="0" err="1"/>
              <a:t>Registraturprinzip</a:t>
            </a:r>
            <a:r>
              <a:rPr lang="pt-BR" i="1" dirty="0"/>
              <a:t> </a:t>
            </a:r>
            <a:r>
              <a:rPr lang="pt-BR" dirty="0"/>
              <a:t>(Prússia), conseguiu </a:t>
            </a:r>
            <a:r>
              <a:rPr lang="pt-BR" dirty="0" smtClean="0"/>
              <a:t>atender às </a:t>
            </a:r>
            <a:r>
              <a:rPr lang="pt-BR" dirty="0"/>
              <a:t>pesquisas, mantendo a relação que o documento poderia ter com a instituição produtora</a:t>
            </a:r>
            <a:r>
              <a:rPr lang="pt-BR" dirty="0" smtClean="0"/>
              <a:t>, por </a:t>
            </a:r>
            <a:r>
              <a:rPr lang="pt-BR" dirty="0"/>
              <a:t>meio da função nele representada.</a:t>
            </a:r>
          </a:p>
        </p:txBody>
      </p:sp>
      <p:sp>
        <p:nvSpPr>
          <p:cNvPr id="4" name="Espaço Reservado para Número de Slide 3"/>
          <p:cNvSpPr>
            <a:spLocks noGrp="1"/>
          </p:cNvSpPr>
          <p:nvPr>
            <p:ph type="sldNum" sz="quarter" idx="12"/>
          </p:nvPr>
        </p:nvSpPr>
        <p:spPr/>
        <p:txBody>
          <a:bodyPr/>
          <a:lstStyle/>
          <a:p>
            <a:fld id="{22134528-5528-4C8C-AC35-58920D442C22}" type="slidenum">
              <a:rPr lang="pt-BR" smtClean="0"/>
              <a:pPr/>
              <a:t>14</a:t>
            </a:fld>
            <a:endParaRPr lang="pt-BR"/>
          </a:p>
        </p:txBody>
      </p:sp>
    </p:spTree>
    <p:extLst>
      <p:ext uri="{BB962C8B-B14F-4D97-AF65-F5344CB8AC3E}">
        <p14:creationId xmlns:p14="http://schemas.microsoft.com/office/powerpoint/2010/main" xmlns="" val="259794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2"/>
                </a:solidFill>
              </a:rPr>
              <a:t>Princípio da Proveniência</a:t>
            </a:r>
            <a:endParaRPr lang="pt-BR" dirty="0">
              <a:solidFill>
                <a:schemeClr val="tx2"/>
              </a:solidFill>
            </a:endParaRPr>
          </a:p>
        </p:txBody>
      </p:sp>
      <p:sp>
        <p:nvSpPr>
          <p:cNvPr id="3" name="Espaço Reservado para Conteúdo 2"/>
          <p:cNvSpPr>
            <a:spLocks noGrp="1"/>
          </p:cNvSpPr>
          <p:nvPr>
            <p:ph idx="1"/>
          </p:nvPr>
        </p:nvSpPr>
        <p:spPr/>
        <p:txBody>
          <a:bodyPr>
            <a:normAutofit/>
          </a:bodyPr>
          <a:lstStyle/>
          <a:p>
            <a:r>
              <a:rPr lang="pt-BR" dirty="0"/>
              <a:t>Os arquivistas canadenses, Rousseau e </a:t>
            </a:r>
            <a:r>
              <a:rPr lang="pt-BR" dirty="0" err="1"/>
              <a:t>Couture</a:t>
            </a:r>
            <a:r>
              <a:rPr lang="pt-BR" dirty="0"/>
              <a:t> (1998), relatam que o Princípio </a:t>
            </a:r>
            <a:r>
              <a:rPr lang="pt-BR" dirty="0" smtClean="0"/>
              <a:t>da Proveniência </a:t>
            </a:r>
            <a:r>
              <a:rPr lang="pt-BR" dirty="0"/>
              <a:t>foi adaptado </a:t>
            </a:r>
            <a:endParaRPr lang="pt-BR" dirty="0" smtClean="0"/>
          </a:p>
          <a:p>
            <a:r>
              <a:rPr lang="pt-BR" dirty="0" smtClean="0"/>
              <a:t>ingleses como </a:t>
            </a:r>
            <a:r>
              <a:rPr lang="pt-BR" i="1" dirty="0" err="1" smtClean="0"/>
              <a:t>archives</a:t>
            </a:r>
            <a:r>
              <a:rPr lang="pt-BR" i="1" dirty="0" smtClean="0"/>
              <a:t> </a:t>
            </a:r>
            <a:r>
              <a:rPr lang="pt-BR" i="1" dirty="0" err="1"/>
              <a:t>group</a:t>
            </a:r>
            <a:r>
              <a:rPr lang="pt-BR" dirty="0"/>
              <a:t>; </a:t>
            </a:r>
            <a:endParaRPr lang="pt-BR" dirty="0" smtClean="0"/>
          </a:p>
          <a:p>
            <a:r>
              <a:rPr lang="pt-BR" dirty="0" smtClean="0"/>
              <a:t>italianos </a:t>
            </a:r>
            <a:r>
              <a:rPr lang="pt-BR" dirty="0"/>
              <a:t>e espanhóis</a:t>
            </a:r>
            <a:r>
              <a:rPr lang="pt-BR" dirty="0" smtClean="0"/>
              <a:t>, como </a:t>
            </a:r>
            <a:r>
              <a:rPr lang="pt-BR" i="1" dirty="0" err="1"/>
              <a:t>fondo</a:t>
            </a:r>
            <a:r>
              <a:rPr lang="pt-BR" dirty="0"/>
              <a:t>; </a:t>
            </a:r>
            <a:endParaRPr lang="pt-BR" dirty="0" smtClean="0"/>
          </a:p>
          <a:p>
            <a:r>
              <a:rPr lang="pt-BR" dirty="0" smtClean="0"/>
              <a:t>americanos </a:t>
            </a:r>
            <a:r>
              <a:rPr lang="pt-BR" dirty="0"/>
              <a:t>e pelos canadenses como </a:t>
            </a:r>
            <a:r>
              <a:rPr lang="pt-BR" i="1" dirty="0" err="1"/>
              <a:t>records</a:t>
            </a:r>
            <a:r>
              <a:rPr lang="pt-BR" i="1" dirty="0"/>
              <a:t> </a:t>
            </a:r>
            <a:r>
              <a:rPr lang="pt-BR" i="1" dirty="0" err="1"/>
              <a:t>group</a:t>
            </a:r>
            <a:r>
              <a:rPr lang="pt-BR" i="1" dirty="0"/>
              <a:t>. </a:t>
            </a:r>
            <a:endParaRPr lang="pt-BR" i="1" dirty="0" smtClean="0"/>
          </a:p>
          <a:p>
            <a:r>
              <a:rPr lang="pt-BR" dirty="0" smtClean="0"/>
              <a:t>Essa “</a:t>
            </a:r>
            <a:r>
              <a:rPr lang="pt-BR" dirty="0"/>
              <a:t>adaptação</a:t>
            </a:r>
            <a:r>
              <a:rPr lang="pt-BR" dirty="0" smtClean="0"/>
              <a:t>” </a:t>
            </a:r>
            <a:r>
              <a:rPr lang="pt-BR" dirty="0" smtClean="0"/>
              <a:t>apresenta </a:t>
            </a:r>
            <a:r>
              <a:rPr lang="pt-BR" dirty="0"/>
              <a:t>certo grau de identidade conceitual </a:t>
            </a:r>
            <a:r>
              <a:rPr lang="pt-BR" dirty="0" smtClean="0"/>
              <a:t>com o </a:t>
            </a:r>
            <a:r>
              <a:rPr lang="pt-BR" dirty="0"/>
              <a:t>Princípio da </a:t>
            </a:r>
            <a:r>
              <a:rPr lang="pt-BR" dirty="0" smtClean="0"/>
              <a:t>Proveniência.</a:t>
            </a:r>
            <a:endParaRPr lang="pt-BR" dirty="0"/>
          </a:p>
        </p:txBody>
      </p:sp>
      <p:sp>
        <p:nvSpPr>
          <p:cNvPr id="4" name="Espaço Reservado para Número de Slide 3"/>
          <p:cNvSpPr>
            <a:spLocks noGrp="1"/>
          </p:cNvSpPr>
          <p:nvPr>
            <p:ph type="sldNum" sz="quarter" idx="12"/>
          </p:nvPr>
        </p:nvSpPr>
        <p:spPr/>
        <p:txBody>
          <a:bodyPr/>
          <a:lstStyle/>
          <a:p>
            <a:fld id="{22134528-5528-4C8C-AC35-58920D442C22}" type="slidenum">
              <a:rPr lang="pt-BR" smtClean="0"/>
              <a:pPr/>
              <a:t>15</a:t>
            </a:fld>
            <a:endParaRPr lang="pt-BR"/>
          </a:p>
        </p:txBody>
      </p:sp>
    </p:spTree>
    <p:extLst>
      <p:ext uri="{BB962C8B-B14F-4D97-AF65-F5344CB8AC3E}">
        <p14:creationId xmlns:p14="http://schemas.microsoft.com/office/powerpoint/2010/main" xmlns="" val="3439686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2"/>
                </a:solidFill>
              </a:rPr>
              <a:t>Princípio da Proveniência</a:t>
            </a:r>
            <a:endParaRPr lang="pt-BR" dirty="0">
              <a:solidFill>
                <a:schemeClr val="tx2"/>
              </a:solidFill>
            </a:endParaRPr>
          </a:p>
        </p:txBody>
      </p:sp>
      <p:sp>
        <p:nvSpPr>
          <p:cNvPr id="3" name="Espaço Reservado para Conteúdo 2"/>
          <p:cNvSpPr>
            <a:spLocks noGrp="1"/>
          </p:cNvSpPr>
          <p:nvPr>
            <p:ph idx="1"/>
          </p:nvPr>
        </p:nvSpPr>
        <p:spPr/>
        <p:txBody>
          <a:bodyPr>
            <a:normAutofit fontScale="92500" lnSpcReduction="20000"/>
          </a:bodyPr>
          <a:lstStyle/>
          <a:p>
            <a:r>
              <a:rPr lang="pt-BR" dirty="0" smtClean="0"/>
              <a:t>No </a:t>
            </a:r>
            <a:r>
              <a:rPr lang="pt-BR" dirty="0"/>
              <a:t>seu </a:t>
            </a:r>
            <a:r>
              <a:rPr lang="pt-BR" b="1" dirty="0"/>
              <a:t>primeiro grau</a:t>
            </a:r>
            <a:r>
              <a:rPr lang="pt-BR" dirty="0"/>
              <a:t>, o princípio da proveniência leva-nos a considerar </a:t>
            </a:r>
            <a:r>
              <a:rPr lang="pt-BR" dirty="0" smtClean="0"/>
              <a:t>o fundo </a:t>
            </a:r>
            <a:r>
              <a:rPr lang="pt-BR" dirty="0"/>
              <a:t>de arquivo como uma entidade distinta. [...] E este primeiro grau </a:t>
            </a:r>
            <a:r>
              <a:rPr lang="pt-BR" dirty="0" smtClean="0"/>
              <a:t>tem a </a:t>
            </a:r>
            <a:r>
              <a:rPr lang="pt-BR" dirty="0"/>
              <a:t>sua aplicação tanto no plano do valor primário dos documentos de </a:t>
            </a:r>
            <a:r>
              <a:rPr lang="pt-BR" dirty="0" smtClean="0"/>
              <a:t>arquivo como </a:t>
            </a:r>
            <a:r>
              <a:rPr lang="pt-BR" dirty="0"/>
              <a:t>no plano de seu valor secundário. [...] </a:t>
            </a:r>
            <a:endParaRPr lang="pt-BR" dirty="0" smtClean="0"/>
          </a:p>
          <a:p>
            <a:r>
              <a:rPr lang="pt-BR" dirty="0" smtClean="0"/>
              <a:t>No </a:t>
            </a:r>
            <a:r>
              <a:rPr lang="pt-BR" b="1" dirty="0"/>
              <a:t>segundo grau</a:t>
            </a:r>
            <a:r>
              <a:rPr lang="pt-BR" dirty="0"/>
              <a:t>, o princípio </a:t>
            </a:r>
            <a:r>
              <a:rPr lang="pt-BR" dirty="0" smtClean="0"/>
              <a:t>da proveniência </a:t>
            </a:r>
            <a:r>
              <a:rPr lang="pt-BR" dirty="0"/>
              <a:t>exige que todos os documentos de um fundo de </a:t>
            </a:r>
            <a:r>
              <a:rPr lang="pt-BR" dirty="0" smtClean="0"/>
              <a:t>arquivo ocupem </a:t>
            </a:r>
            <a:r>
              <a:rPr lang="pt-BR" dirty="0"/>
              <a:t>um determinado lugar que tem de ser respeitado ou restabelecido</a:t>
            </a:r>
            <a:r>
              <a:rPr lang="pt-BR" dirty="0" smtClean="0"/>
              <a:t>, caso </a:t>
            </a:r>
            <a:r>
              <a:rPr lang="pt-BR" dirty="0"/>
              <a:t>a ordem primitiva ou a ordem original tenha sido modificada </a:t>
            </a:r>
            <a:r>
              <a:rPr lang="pt-BR" dirty="0" smtClean="0"/>
              <a:t>por qualquer razão</a:t>
            </a:r>
          </a:p>
          <a:p>
            <a:pPr marL="82296" indent="0" algn="r">
              <a:buNone/>
            </a:pPr>
            <a:r>
              <a:rPr lang="pt-BR" dirty="0" smtClean="0"/>
              <a:t> (Rousseau </a:t>
            </a:r>
            <a:r>
              <a:rPr lang="pt-BR" dirty="0"/>
              <a:t>e </a:t>
            </a:r>
            <a:r>
              <a:rPr lang="pt-BR" dirty="0" err="1"/>
              <a:t>Couture</a:t>
            </a:r>
            <a:r>
              <a:rPr lang="pt-BR" dirty="0"/>
              <a:t> </a:t>
            </a:r>
            <a:r>
              <a:rPr lang="pt-BR" dirty="0" smtClean="0"/>
              <a:t>, 1998).</a:t>
            </a:r>
            <a:endParaRPr lang="pt-BR" dirty="0"/>
          </a:p>
        </p:txBody>
      </p:sp>
      <p:sp>
        <p:nvSpPr>
          <p:cNvPr id="4" name="Espaço Reservado para Número de Slide 3"/>
          <p:cNvSpPr>
            <a:spLocks noGrp="1"/>
          </p:cNvSpPr>
          <p:nvPr>
            <p:ph type="sldNum" sz="quarter" idx="12"/>
          </p:nvPr>
        </p:nvSpPr>
        <p:spPr/>
        <p:txBody>
          <a:bodyPr/>
          <a:lstStyle/>
          <a:p>
            <a:fld id="{22134528-5528-4C8C-AC35-58920D442C22}" type="slidenum">
              <a:rPr lang="pt-BR" smtClean="0"/>
              <a:pPr/>
              <a:t>16</a:t>
            </a:fld>
            <a:endParaRPr lang="pt-BR"/>
          </a:p>
        </p:txBody>
      </p:sp>
    </p:spTree>
    <p:extLst>
      <p:ext uri="{BB962C8B-B14F-4D97-AF65-F5344CB8AC3E}">
        <p14:creationId xmlns:p14="http://schemas.microsoft.com/office/powerpoint/2010/main" xmlns="" val="59242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tx2"/>
                </a:solidFill>
              </a:rPr>
              <a:t>Princípio da Proveniência</a:t>
            </a:r>
            <a:endParaRPr lang="pt-BR" dirty="0">
              <a:solidFill>
                <a:schemeClr val="tx2"/>
              </a:solidFill>
            </a:endParaRPr>
          </a:p>
        </p:txBody>
      </p:sp>
      <p:sp>
        <p:nvSpPr>
          <p:cNvPr id="3" name="Espaço Reservado para Conteúdo 2"/>
          <p:cNvSpPr>
            <a:spLocks noGrp="1"/>
          </p:cNvSpPr>
          <p:nvPr>
            <p:ph idx="1"/>
          </p:nvPr>
        </p:nvSpPr>
        <p:spPr/>
        <p:txBody>
          <a:bodyPr>
            <a:normAutofit/>
          </a:bodyPr>
          <a:lstStyle/>
          <a:p>
            <a:r>
              <a:rPr lang="pt-BR" dirty="0" smtClean="0"/>
              <a:t>Importância </a:t>
            </a:r>
            <a:r>
              <a:rPr lang="pt-BR" dirty="0" smtClean="0"/>
              <a:t>verificada </a:t>
            </a:r>
            <a:r>
              <a:rPr lang="pt-BR" dirty="0"/>
              <a:t>para a </a:t>
            </a:r>
            <a:r>
              <a:rPr lang="pt-BR" dirty="0" smtClean="0"/>
              <a:t>Arquivologia na </a:t>
            </a:r>
            <a:r>
              <a:rPr lang="pt-BR" dirty="0"/>
              <a:t>aplicação do princípio para a classificação e descrição dos documentos, </a:t>
            </a:r>
            <a:endParaRPr lang="pt-BR" dirty="0" smtClean="0"/>
          </a:p>
          <a:p>
            <a:r>
              <a:rPr lang="pt-BR" dirty="0" smtClean="0"/>
              <a:t>Nas </a:t>
            </a:r>
            <a:r>
              <a:rPr lang="pt-BR" dirty="0"/>
              <a:t>atribuições de outros princípios, como do Princípio da </a:t>
            </a:r>
            <a:r>
              <a:rPr lang="pt-BR" dirty="0" smtClean="0"/>
              <a:t>Territorialidade e </a:t>
            </a:r>
            <a:r>
              <a:rPr lang="pt-BR" dirty="0"/>
              <a:t>do Princípio da Ordem </a:t>
            </a:r>
            <a:r>
              <a:rPr lang="pt-BR" dirty="0" smtClean="0"/>
              <a:t>original.</a:t>
            </a:r>
            <a:endParaRPr lang="pt-BR" dirty="0" smtClean="0"/>
          </a:p>
          <a:p>
            <a:r>
              <a:rPr lang="pt-BR" dirty="0" smtClean="0"/>
              <a:t>Aplicação </a:t>
            </a:r>
            <a:r>
              <a:rPr lang="pt-BR" dirty="0"/>
              <a:t>do princípio relacionado </a:t>
            </a:r>
            <a:r>
              <a:rPr lang="pt-BR" dirty="0" smtClean="0"/>
              <a:t>à Teoria </a:t>
            </a:r>
            <a:r>
              <a:rPr lang="pt-BR" dirty="0"/>
              <a:t>da Três </a:t>
            </a:r>
            <a:r>
              <a:rPr lang="pt-BR" dirty="0" smtClean="0"/>
              <a:t>Idades.</a:t>
            </a:r>
            <a:endParaRPr lang="pt-BR" dirty="0"/>
          </a:p>
        </p:txBody>
      </p:sp>
      <p:sp>
        <p:nvSpPr>
          <p:cNvPr id="4" name="Espaço Reservado para Número de Slide 3"/>
          <p:cNvSpPr>
            <a:spLocks noGrp="1"/>
          </p:cNvSpPr>
          <p:nvPr>
            <p:ph type="sldNum" sz="quarter" idx="12"/>
          </p:nvPr>
        </p:nvSpPr>
        <p:spPr/>
        <p:txBody>
          <a:bodyPr/>
          <a:lstStyle/>
          <a:p>
            <a:fld id="{22134528-5528-4C8C-AC35-58920D442C22}" type="slidenum">
              <a:rPr lang="pt-BR" smtClean="0"/>
              <a:pPr/>
              <a:t>17</a:t>
            </a:fld>
            <a:endParaRPr lang="pt-BR"/>
          </a:p>
        </p:txBody>
      </p:sp>
    </p:spTree>
    <p:extLst>
      <p:ext uri="{BB962C8B-B14F-4D97-AF65-F5344CB8AC3E}">
        <p14:creationId xmlns:p14="http://schemas.microsoft.com/office/powerpoint/2010/main" xmlns="" val="209817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306286" y="714375"/>
            <a:ext cx="7351939" cy="1143000"/>
          </a:xfrm>
        </p:spPr>
        <p:txBody>
          <a:bodyPr rtlCol="0">
            <a:normAutofit fontScale="90000"/>
          </a:bodyPr>
          <a:lstStyle/>
          <a:p>
            <a:pPr eaLnBrk="1" fontAlgn="auto" hangingPunct="1">
              <a:spcAft>
                <a:spcPts val="0"/>
              </a:spcAft>
              <a:defRPr/>
            </a:pPr>
            <a:r>
              <a:rPr lang="pt-BR" sz="4000" dirty="0" smtClean="0">
                <a:solidFill>
                  <a:schemeClr val="tx2"/>
                </a:solidFill>
                <a:effectLst>
                  <a:outerShdw blurRad="38100" dist="38100" dir="2700000" algn="tl">
                    <a:srgbClr val="C0C0C0"/>
                  </a:outerShdw>
                </a:effectLst>
                <a:latin typeface="+mn-lt"/>
                <a:ea typeface="+mj-ea"/>
                <a:cs typeface="+mj-cs"/>
              </a:rPr>
              <a:t>Princípio da Organicidade</a:t>
            </a:r>
            <a:r>
              <a:rPr lang="pt-BR" sz="4000" dirty="0" smtClean="0">
                <a:effectLst>
                  <a:outerShdw blurRad="38100" dist="38100" dir="2700000" algn="tl">
                    <a:srgbClr val="C0C0C0"/>
                  </a:outerShdw>
                </a:effectLst>
                <a:latin typeface="+mn-lt"/>
                <a:ea typeface="+mj-ea"/>
                <a:cs typeface="+mj-cs"/>
              </a:rPr>
              <a:t/>
            </a:r>
            <a:br>
              <a:rPr lang="pt-BR" sz="4000" dirty="0" smtClean="0">
                <a:effectLst>
                  <a:outerShdw blurRad="38100" dist="38100" dir="2700000" algn="tl">
                    <a:srgbClr val="C0C0C0"/>
                  </a:outerShdw>
                </a:effectLst>
                <a:latin typeface="+mn-lt"/>
                <a:ea typeface="+mj-ea"/>
                <a:cs typeface="+mj-cs"/>
              </a:rPr>
            </a:br>
            <a:endParaRPr lang="pt-BR" sz="4000" dirty="0" smtClean="0">
              <a:effectLst>
                <a:outerShdw blurRad="38100" dist="38100" dir="2700000" algn="tl">
                  <a:srgbClr val="C0C0C0"/>
                </a:outerShdw>
              </a:effectLst>
              <a:latin typeface="+mn-lt"/>
              <a:ea typeface="+mj-ea"/>
              <a:cs typeface="+mj-cs"/>
            </a:endParaRPr>
          </a:p>
        </p:txBody>
      </p:sp>
      <p:sp>
        <p:nvSpPr>
          <p:cNvPr id="26626" name="Rectangle 3"/>
          <p:cNvSpPr>
            <a:spLocks noGrp="1" noChangeArrowheads="1"/>
          </p:cNvSpPr>
          <p:nvPr>
            <p:ph idx="1"/>
          </p:nvPr>
        </p:nvSpPr>
        <p:spPr>
          <a:xfrm>
            <a:off x="684213" y="1496291"/>
            <a:ext cx="7604125" cy="5018809"/>
          </a:xfrm>
        </p:spPr>
        <p:txBody>
          <a:bodyPr/>
          <a:lstStyle/>
          <a:p>
            <a:pPr algn="ctr" eaLnBrk="1" hangingPunct="1">
              <a:buFont typeface="Arial" charset="0"/>
              <a:buNone/>
            </a:pPr>
            <a:r>
              <a:rPr lang="pt-BR" sz="2800" dirty="0">
                <a:latin typeface="Calibri" charset="0"/>
              </a:rPr>
              <a:t>     As </a:t>
            </a:r>
            <a:r>
              <a:rPr lang="pt-BR" sz="2800" b="1" dirty="0">
                <a:latin typeface="Calibri" charset="0"/>
              </a:rPr>
              <a:t>relações administrativas orgânicas</a:t>
            </a:r>
            <a:r>
              <a:rPr lang="pt-BR" sz="2800" dirty="0">
                <a:latin typeface="Calibri" charset="0"/>
              </a:rPr>
              <a:t> se refletem nos conjuntos documentais. A organicidade é a qualidade segundo a qual os arquivos espelham a </a:t>
            </a:r>
            <a:r>
              <a:rPr lang="pt-BR" sz="2800" b="1" dirty="0">
                <a:latin typeface="Calibri" charset="0"/>
              </a:rPr>
              <a:t>estrutura, funções e atividades</a:t>
            </a:r>
            <a:r>
              <a:rPr lang="pt-BR" sz="2800" dirty="0">
                <a:latin typeface="Calibri" charset="0"/>
              </a:rPr>
              <a:t> da entidade produtora / acumuladora em suas relações internas  e externas.</a:t>
            </a:r>
          </a:p>
        </p:txBody>
      </p:sp>
      <p:sp>
        <p:nvSpPr>
          <p:cNvPr id="5" name="Espaço Reservado para Número de Slide 5"/>
          <p:cNvSpPr>
            <a:spLocks noGrp="1"/>
          </p:cNvSpPr>
          <p:nvPr>
            <p:ph type="sldNum" sz="quarter" idx="12"/>
          </p:nvPr>
        </p:nvSpPr>
        <p:spPr/>
        <p:txBody>
          <a:bodyPr/>
          <a:lstStyle/>
          <a:p>
            <a:pPr>
              <a:defRPr/>
            </a:pPr>
            <a:fld id="{C7994406-AAE0-8541-B5AB-E10A6DA85371}" type="slidenum">
              <a:rPr lang="pt-BR"/>
              <a:pPr>
                <a:defRPr/>
              </a:pPr>
              <a:t>18</a:t>
            </a:fld>
            <a:endParaRPr lang="pt-BR"/>
          </a:p>
        </p:txBody>
      </p:sp>
      <p:sp>
        <p:nvSpPr>
          <p:cNvPr id="2" name="Retângulo de cantos arredondados 1"/>
          <p:cNvSpPr/>
          <p:nvPr/>
        </p:nvSpPr>
        <p:spPr>
          <a:xfrm>
            <a:off x="1042988" y="4797425"/>
            <a:ext cx="7345362" cy="1727200"/>
          </a:xfrm>
          <a:prstGeom prst="round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pt-BR" sz="2400" b="1" dirty="0"/>
              <a:t>Aplicação:</a:t>
            </a:r>
          </a:p>
          <a:p>
            <a:pPr algn="ctr"/>
            <a:r>
              <a:rPr lang="pt-BR" sz="1600" dirty="0"/>
              <a:t>A Organicidade do arquivo realiza-se através da acumulação dos documentos. A acumulação, com base em um Plano de Classificação, de modo correspondente ao fluxo do desenvolvimento das ações, apresenta as relações existentes entre as funções/atividades /tarefas.  Essa acumulação faz com que o arquivo reflita, no seu todo, a missão realizada.</a:t>
            </a:r>
          </a:p>
        </p:txBody>
      </p:sp>
    </p:spTree>
    <p:extLst>
      <p:ext uri="{BB962C8B-B14F-4D97-AF65-F5344CB8AC3E}">
        <p14:creationId xmlns:p14="http://schemas.microsoft.com/office/powerpoint/2010/main" xmlns="" val="4115751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2542" y="563182"/>
            <a:ext cx="8880141" cy="6149499"/>
          </a:xfrm>
        </p:spPr>
      </p:pic>
      <p:sp>
        <p:nvSpPr>
          <p:cNvPr id="2" name="Espaço Reservado para Número de Slide 1"/>
          <p:cNvSpPr>
            <a:spLocks noGrp="1"/>
          </p:cNvSpPr>
          <p:nvPr>
            <p:ph type="sldNum" sz="quarter" idx="12"/>
          </p:nvPr>
        </p:nvSpPr>
        <p:spPr/>
        <p:txBody>
          <a:bodyPr/>
          <a:lstStyle/>
          <a:p>
            <a:fld id="{22134528-5528-4C8C-AC35-58920D442C22}" type="slidenum">
              <a:rPr lang="pt-BR" smtClean="0"/>
              <a:pPr/>
              <a:t>19</a:t>
            </a:fld>
            <a:endParaRPr lang="pt-BR"/>
          </a:p>
        </p:txBody>
      </p:sp>
    </p:spTree>
    <p:extLst>
      <p:ext uri="{BB962C8B-B14F-4D97-AF65-F5344CB8AC3E}">
        <p14:creationId xmlns:p14="http://schemas.microsoft.com/office/powerpoint/2010/main" xmlns="" val="3639953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9144000" cy="6858000"/>
          </a:xfrm>
          <a:prstGeom prst="rect">
            <a:avLst/>
          </a:prstGeom>
        </p:spPr>
      </p:pic>
      <p:sp>
        <p:nvSpPr>
          <p:cNvPr id="6" name="Rounded Rectangle 5"/>
          <p:cNvSpPr/>
          <p:nvPr/>
        </p:nvSpPr>
        <p:spPr>
          <a:xfrm>
            <a:off x="-24072" y="274639"/>
            <a:ext cx="9168072" cy="1143000"/>
          </a:xfrm>
          <a:prstGeom prst="roundRect">
            <a:avLst/>
          </a:prstGeom>
          <a:solidFill>
            <a:srgbClr val="CCCC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46760" y="2595478"/>
            <a:ext cx="8488355" cy="2816371"/>
          </a:xfrm>
          <a:prstGeom prst="roundRect">
            <a:avLst/>
          </a:prstGeom>
          <a:solidFill>
            <a:srgbClr val="CCCC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35924"/>
            <a:ext cx="9267568" cy="1281714"/>
          </a:xfrm>
        </p:spPr>
        <p:txBody>
          <a:bodyPr>
            <a:noAutofit/>
          </a:bodyPr>
          <a:lstStyle/>
          <a:p>
            <a:r>
              <a:rPr lang="en-US" sz="3600" b="1" dirty="0" err="1">
                <a:solidFill>
                  <a:schemeClr val="bg2"/>
                </a:solidFill>
              </a:rPr>
              <a:t>C</a:t>
            </a:r>
            <a:r>
              <a:rPr lang="en-US" sz="3600" b="1" dirty="0" err="1" smtClean="0">
                <a:solidFill>
                  <a:schemeClr val="bg2"/>
                </a:solidFill>
              </a:rPr>
              <a:t>onceitos</a:t>
            </a:r>
            <a:r>
              <a:rPr lang="en-US" sz="3600" b="1" dirty="0" smtClean="0">
                <a:solidFill>
                  <a:schemeClr val="bg2"/>
                </a:solidFill>
              </a:rPr>
              <a:t> </a:t>
            </a:r>
            <a:r>
              <a:rPr lang="en-US" sz="3600" b="1" dirty="0" err="1">
                <a:solidFill>
                  <a:schemeClr val="bg2"/>
                </a:solidFill>
              </a:rPr>
              <a:t>Fundamentais</a:t>
            </a:r>
            <a:r>
              <a:rPr lang="en-US" sz="3600" b="1" dirty="0">
                <a:solidFill>
                  <a:schemeClr val="bg2"/>
                </a:solidFill>
              </a:rPr>
              <a:t> de </a:t>
            </a:r>
            <a:r>
              <a:rPr lang="en-US" sz="3600" b="1" dirty="0" err="1">
                <a:solidFill>
                  <a:schemeClr val="bg2"/>
                </a:solidFill>
              </a:rPr>
              <a:t>Arquivologia</a:t>
            </a:r>
            <a:r>
              <a:rPr lang="en-US" sz="3600" b="1" dirty="0">
                <a:solidFill>
                  <a:schemeClr val="bg2"/>
                </a:solidFill>
              </a:rPr>
              <a:t> </a:t>
            </a:r>
          </a:p>
        </p:txBody>
      </p:sp>
      <p:sp>
        <p:nvSpPr>
          <p:cNvPr id="3" name="Content Placeholder 2"/>
          <p:cNvSpPr>
            <a:spLocks noGrp="1"/>
          </p:cNvSpPr>
          <p:nvPr>
            <p:ph idx="1"/>
          </p:nvPr>
        </p:nvSpPr>
        <p:spPr>
          <a:xfrm>
            <a:off x="457200" y="3063608"/>
            <a:ext cx="8229600" cy="2223989"/>
          </a:xfrm>
        </p:spPr>
        <p:txBody>
          <a:bodyPr>
            <a:normAutofit fontScale="77500" lnSpcReduction="20000"/>
          </a:bodyPr>
          <a:lstStyle/>
          <a:p>
            <a:pPr marL="0" indent="0">
              <a:buNone/>
            </a:pPr>
            <a:endParaRPr lang="en-US" dirty="0"/>
          </a:p>
          <a:p>
            <a:pPr marL="0" indent="0">
              <a:buNone/>
            </a:pPr>
            <a:r>
              <a:rPr lang="en-US" dirty="0" smtClean="0">
                <a:solidFill>
                  <a:schemeClr val="bg1"/>
                </a:solidFill>
              </a:rPr>
              <a:t>“</a:t>
            </a:r>
            <a:r>
              <a:rPr lang="en-US" b="1" dirty="0" err="1">
                <a:solidFill>
                  <a:schemeClr val="bg1"/>
                </a:solidFill>
              </a:rPr>
              <a:t>conjunto</a:t>
            </a:r>
            <a:r>
              <a:rPr lang="en-US" b="1" dirty="0">
                <a:solidFill>
                  <a:schemeClr val="bg1"/>
                </a:solidFill>
              </a:rPr>
              <a:t> </a:t>
            </a:r>
            <a:r>
              <a:rPr lang="en-US" dirty="0" smtClean="0">
                <a:solidFill>
                  <a:schemeClr val="bg1"/>
                </a:solidFill>
              </a:rPr>
              <a:t>de </a:t>
            </a:r>
            <a:r>
              <a:rPr lang="en-US" b="1" dirty="0" err="1">
                <a:solidFill>
                  <a:schemeClr val="bg1"/>
                </a:solidFill>
              </a:rPr>
              <a:t>documentos</a:t>
            </a:r>
            <a:r>
              <a:rPr lang="en-US" b="1" dirty="0">
                <a:solidFill>
                  <a:schemeClr val="bg1"/>
                </a:solidFill>
              </a:rPr>
              <a:t> </a:t>
            </a:r>
            <a:r>
              <a:rPr lang="en-US" dirty="0" err="1">
                <a:solidFill>
                  <a:schemeClr val="bg1"/>
                </a:solidFill>
              </a:rPr>
              <a:t>que</a:t>
            </a:r>
            <a:r>
              <a:rPr lang="en-US" dirty="0">
                <a:solidFill>
                  <a:schemeClr val="bg1"/>
                </a:solidFill>
              </a:rPr>
              <a:t>, </a:t>
            </a:r>
            <a:r>
              <a:rPr lang="en-US" dirty="0" err="1">
                <a:solidFill>
                  <a:schemeClr val="bg1"/>
                </a:solidFill>
              </a:rPr>
              <a:t>independente</a:t>
            </a:r>
            <a:r>
              <a:rPr lang="en-US" dirty="0">
                <a:solidFill>
                  <a:schemeClr val="bg1"/>
                </a:solidFill>
              </a:rPr>
              <a:t> da </a:t>
            </a:r>
            <a:r>
              <a:rPr lang="en-US" dirty="0" err="1">
                <a:solidFill>
                  <a:schemeClr val="bg1"/>
                </a:solidFill>
              </a:rPr>
              <a:t>natureza</a:t>
            </a:r>
            <a:r>
              <a:rPr lang="en-US" dirty="0">
                <a:solidFill>
                  <a:schemeClr val="bg1"/>
                </a:solidFill>
              </a:rPr>
              <a:t> </a:t>
            </a:r>
            <a:r>
              <a:rPr lang="en-US" dirty="0" err="1">
                <a:solidFill>
                  <a:schemeClr val="bg1"/>
                </a:solidFill>
              </a:rPr>
              <a:t>ou</a:t>
            </a:r>
            <a:r>
              <a:rPr lang="en-US" dirty="0">
                <a:solidFill>
                  <a:schemeClr val="bg1"/>
                </a:solidFill>
              </a:rPr>
              <a:t> do </a:t>
            </a:r>
            <a:r>
              <a:rPr lang="en-US" b="1" dirty="0" err="1">
                <a:solidFill>
                  <a:schemeClr val="bg1"/>
                </a:solidFill>
              </a:rPr>
              <a:t>suporte</a:t>
            </a:r>
            <a:r>
              <a:rPr lang="en-US" dirty="0">
                <a:solidFill>
                  <a:schemeClr val="bg1"/>
                </a:solidFill>
              </a:rPr>
              <a:t>, </a:t>
            </a:r>
            <a:r>
              <a:rPr lang="en-US" dirty="0" err="1">
                <a:solidFill>
                  <a:schemeClr val="bg1"/>
                </a:solidFill>
              </a:rPr>
              <a:t>são</a:t>
            </a:r>
            <a:r>
              <a:rPr lang="en-US" dirty="0">
                <a:solidFill>
                  <a:schemeClr val="bg1"/>
                </a:solidFill>
              </a:rPr>
              <a:t> </a:t>
            </a:r>
            <a:r>
              <a:rPr lang="en-US" dirty="0" err="1">
                <a:solidFill>
                  <a:schemeClr val="bg1"/>
                </a:solidFill>
              </a:rPr>
              <a:t>reunidos</a:t>
            </a:r>
            <a:r>
              <a:rPr lang="en-US" dirty="0">
                <a:solidFill>
                  <a:schemeClr val="bg1"/>
                </a:solidFill>
              </a:rPr>
              <a:t> </a:t>
            </a:r>
            <a:r>
              <a:rPr lang="en-US" dirty="0" err="1">
                <a:solidFill>
                  <a:schemeClr val="bg1"/>
                </a:solidFill>
              </a:rPr>
              <a:t>por</a:t>
            </a:r>
            <a:r>
              <a:rPr lang="en-US" dirty="0">
                <a:solidFill>
                  <a:schemeClr val="bg1"/>
                </a:solidFill>
              </a:rPr>
              <a:t> </a:t>
            </a:r>
            <a:r>
              <a:rPr lang="en-US" b="1" dirty="0" err="1">
                <a:solidFill>
                  <a:schemeClr val="bg1"/>
                </a:solidFill>
              </a:rPr>
              <a:t>acumulação</a:t>
            </a:r>
            <a:r>
              <a:rPr lang="en-US" b="1" dirty="0">
                <a:solidFill>
                  <a:schemeClr val="bg1"/>
                </a:solidFill>
              </a:rPr>
              <a:t> </a:t>
            </a:r>
            <a:r>
              <a:rPr lang="en-US" dirty="0" err="1">
                <a:solidFill>
                  <a:schemeClr val="bg1"/>
                </a:solidFill>
              </a:rPr>
              <a:t>ao</a:t>
            </a:r>
            <a:r>
              <a:rPr lang="en-US" dirty="0">
                <a:solidFill>
                  <a:schemeClr val="bg1"/>
                </a:solidFill>
              </a:rPr>
              <a:t> </a:t>
            </a:r>
            <a:r>
              <a:rPr lang="en-US" dirty="0" err="1">
                <a:solidFill>
                  <a:schemeClr val="bg1"/>
                </a:solidFill>
              </a:rPr>
              <a:t>longo</a:t>
            </a:r>
            <a:r>
              <a:rPr lang="en-US" dirty="0">
                <a:solidFill>
                  <a:schemeClr val="bg1"/>
                </a:solidFill>
              </a:rPr>
              <a:t> das </a:t>
            </a:r>
            <a:r>
              <a:rPr lang="en-US" dirty="0" err="1">
                <a:solidFill>
                  <a:schemeClr val="bg1"/>
                </a:solidFill>
              </a:rPr>
              <a:t>atividades</a:t>
            </a:r>
            <a:r>
              <a:rPr lang="en-US" dirty="0">
                <a:solidFill>
                  <a:schemeClr val="bg1"/>
                </a:solidFill>
              </a:rPr>
              <a:t> de </a:t>
            </a:r>
            <a:r>
              <a:rPr lang="en-US" dirty="0" err="1">
                <a:solidFill>
                  <a:schemeClr val="bg1"/>
                </a:solidFill>
              </a:rPr>
              <a:t>pessoas</a:t>
            </a:r>
            <a:r>
              <a:rPr lang="en-US" dirty="0">
                <a:solidFill>
                  <a:schemeClr val="bg1"/>
                </a:solidFill>
              </a:rPr>
              <a:t> </a:t>
            </a:r>
            <a:r>
              <a:rPr lang="en-US" dirty="0" err="1">
                <a:solidFill>
                  <a:schemeClr val="bg1"/>
                </a:solidFill>
              </a:rPr>
              <a:t>físicas</a:t>
            </a:r>
            <a:r>
              <a:rPr lang="en-US" dirty="0">
                <a:solidFill>
                  <a:schemeClr val="bg1"/>
                </a:solidFill>
              </a:rPr>
              <a:t> </a:t>
            </a:r>
            <a:r>
              <a:rPr lang="en-US" dirty="0" err="1">
                <a:solidFill>
                  <a:schemeClr val="bg1"/>
                </a:solidFill>
              </a:rPr>
              <a:t>ou</a:t>
            </a:r>
            <a:r>
              <a:rPr lang="en-US" dirty="0">
                <a:solidFill>
                  <a:schemeClr val="bg1"/>
                </a:solidFill>
              </a:rPr>
              <a:t> </a:t>
            </a:r>
            <a:r>
              <a:rPr lang="en-US" dirty="0" err="1">
                <a:solidFill>
                  <a:schemeClr val="bg1"/>
                </a:solidFill>
              </a:rPr>
              <a:t>jurídicas</a:t>
            </a:r>
            <a:r>
              <a:rPr lang="en-US" dirty="0">
                <a:solidFill>
                  <a:schemeClr val="bg1"/>
                </a:solidFill>
              </a:rPr>
              <a:t>, </a:t>
            </a:r>
            <a:r>
              <a:rPr lang="en-US" dirty="0" err="1">
                <a:solidFill>
                  <a:schemeClr val="bg1"/>
                </a:solidFill>
              </a:rPr>
              <a:t>públicas</a:t>
            </a:r>
            <a:r>
              <a:rPr lang="en-US" dirty="0">
                <a:solidFill>
                  <a:schemeClr val="bg1"/>
                </a:solidFill>
              </a:rPr>
              <a:t> </a:t>
            </a:r>
            <a:r>
              <a:rPr lang="en-US" dirty="0" err="1">
                <a:solidFill>
                  <a:schemeClr val="bg1"/>
                </a:solidFill>
              </a:rPr>
              <a:t>ou</a:t>
            </a:r>
            <a:r>
              <a:rPr lang="en-US" dirty="0">
                <a:solidFill>
                  <a:schemeClr val="bg1"/>
                </a:solidFill>
              </a:rPr>
              <a:t> </a:t>
            </a:r>
            <a:r>
              <a:rPr lang="en-US" dirty="0" err="1">
                <a:solidFill>
                  <a:schemeClr val="bg1"/>
                </a:solidFill>
              </a:rPr>
              <a:t>privadas</a:t>
            </a:r>
            <a:r>
              <a:rPr lang="en-US" dirty="0">
                <a:solidFill>
                  <a:schemeClr val="bg1"/>
                </a:solidFill>
              </a:rPr>
              <a:t>” </a:t>
            </a:r>
            <a:endParaRPr lang="en-US" dirty="0" smtClean="0">
              <a:solidFill>
                <a:schemeClr val="bg1"/>
              </a:solidFill>
              <a:effectLst/>
            </a:endParaRPr>
          </a:p>
          <a:p>
            <a:pPr marL="0" indent="0">
              <a:buNone/>
            </a:pPr>
            <a:r>
              <a:rPr lang="en-US" dirty="0">
                <a:solidFill>
                  <a:schemeClr val="bg1"/>
                </a:solidFill>
              </a:rPr>
              <a:t>	</a:t>
            </a:r>
            <a:r>
              <a:rPr lang="en-US" dirty="0" smtClean="0">
                <a:solidFill>
                  <a:schemeClr val="bg1"/>
                </a:solidFill>
              </a:rPr>
              <a:t>						</a:t>
            </a:r>
            <a:r>
              <a:rPr lang="en-US" dirty="0" smtClean="0"/>
              <a:t>			</a:t>
            </a:r>
            <a:r>
              <a:rPr lang="en-US" dirty="0" err="1" smtClean="0">
                <a:solidFill>
                  <a:schemeClr val="bg2"/>
                </a:solidFill>
                <a:hlinkClick r:id="rId3"/>
              </a:rPr>
              <a:t>Dicionário</a:t>
            </a:r>
            <a:r>
              <a:rPr lang="en-US" dirty="0" smtClean="0">
                <a:solidFill>
                  <a:schemeClr val="bg2"/>
                </a:solidFill>
                <a:hlinkClick r:id="rId3"/>
              </a:rPr>
              <a:t> de </a:t>
            </a:r>
            <a:r>
              <a:rPr lang="en-US" dirty="0" err="1" smtClean="0">
                <a:solidFill>
                  <a:schemeClr val="bg2"/>
                </a:solidFill>
                <a:hlinkClick r:id="rId3"/>
              </a:rPr>
              <a:t>Terminologia</a:t>
            </a:r>
            <a:r>
              <a:rPr lang="en-US" dirty="0" smtClean="0">
                <a:solidFill>
                  <a:schemeClr val="bg2"/>
                </a:solidFill>
                <a:hlinkClick r:id="rId3"/>
              </a:rPr>
              <a:t> Arquivística</a:t>
            </a:r>
            <a:endParaRPr lang="en-US" dirty="0">
              <a:solidFill>
                <a:schemeClr val="bg2"/>
              </a:solidFill>
            </a:endParaRPr>
          </a:p>
        </p:txBody>
      </p:sp>
      <p:sp>
        <p:nvSpPr>
          <p:cNvPr id="7" name="Rectangle 6"/>
          <p:cNvSpPr/>
          <p:nvPr/>
        </p:nvSpPr>
        <p:spPr>
          <a:xfrm>
            <a:off x="579588" y="2902599"/>
            <a:ext cx="1492716" cy="461665"/>
          </a:xfrm>
          <a:prstGeom prst="rect">
            <a:avLst/>
          </a:prstGeom>
        </p:spPr>
        <p:txBody>
          <a:bodyPr wrap="none">
            <a:spAutoFit/>
          </a:bodyPr>
          <a:lstStyle/>
          <a:p>
            <a:r>
              <a:rPr lang="en-US" sz="2400" b="1" dirty="0" err="1">
                <a:solidFill>
                  <a:schemeClr val="bg1"/>
                </a:solidFill>
                <a:latin typeface="+mj-lt"/>
              </a:rPr>
              <a:t>Arquivo</a:t>
            </a:r>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xmlns="" val="2421627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22134528-5528-4C8C-AC35-58920D442C22}" type="slidenum">
              <a:rPr lang="pt-BR" smtClean="0"/>
              <a:pPr/>
              <a:t>20</a:t>
            </a:fld>
            <a:endParaRPr lang="pt-BR"/>
          </a:p>
        </p:txBody>
      </p:sp>
      <p:pic>
        <p:nvPicPr>
          <p:cNvPr id="5" name="Espaço Reservado para Conteúdo 4" descr="tabela-de-temporalidade-USP.tif"/>
          <p:cNvPicPr>
            <a:picLocks noGrp="1" noChangeAspect="1"/>
          </p:cNvPicPr>
          <p:nvPr>
            <p:ph idx="1"/>
          </p:nvPr>
        </p:nvPicPr>
        <p:blipFill>
          <a:blip r:embed="rId2" cstate="print"/>
          <a:stretch>
            <a:fillRect/>
          </a:stretch>
        </p:blipFill>
        <p:spPr>
          <a:xfrm rot="5400000">
            <a:off x="1486099" y="-873092"/>
            <a:ext cx="6206454" cy="8776843"/>
          </a:xfrm>
        </p:spPr>
      </p:pic>
    </p:spTree>
    <p:extLst>
      <p:ext uri="{BB962C8B-B14F-4D97-AF65-F5344CB8AC3E}">
        <p14:creationId xmlns:p14="http://schemas.microsoft.com/office/powerpoint/2010/main" xmlns="" val="818921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160975" y="488075"/>
            <a:ext cx="7238488" cy="1143000"/>
          </a:xfrm>
        </p:spPr>
        <p:txBody>
          <a:bodyPr rtlCol="0">
            <a:normAutofit fontScale="90000"/>
          </a:bodyPr>
          <a:lstStyle/>
          <a:p>
            <a:pPr eaLnBrk="1" fontAlgn="auto" hangingPunct="1">
              <a:spcAft>
                <a:spcPts val="0"/>
              </a:spcAft>
              <a:defRPr/>
            </a:pPr>
            <a:r>
              <a:rPr lang="pt-BR" sz="4000" dirty="0" smtClean="0">
                <a:solidFill>
                  <a:schemeClr val="tx2"/>
                </a:solidFill>
                <a:effectLst>
                  <a:outerShdw blurRad="38100" dist="38100" dir="2700000" algn="tl">
                    <a:srgbClr val="C0C0C0"/>
                  </a:outerShdw>
                </a:effectLst>
                <a:latin typeface="+mn-lt"/>
                <a:ea typeface="+mj-ea"/>
                <a:cs typeface="+mj-cs"/>
              </a:rPr>
              <a:t>Princípio da Unicidade</a:t>
            </a:r>
            <a:br>
              <a:rPr lang="pt-BR" sz="4000" dirty="0" smtClean="0">
                <a:solidFill>
                  <a:schemeClr val="tx2"/>
                </a:solidFill>
                <a:effectLst>
                  <a:outerShdw blurRad="38100" dist="38100" dir="2700000" algn="tl">
                    <a:srgbClr val="C0C0C0"/>
                  </a:outerShdw>
                </a:effectLst>
                <a:latin typeface="+mn-lt"/>
                <a:ea typeface="+mj-ea"/>
                <a:cs typeface="+mj-cs"/>
              </a:rPr>
            </a:br>
            <a:endParaRPr lang="pt-BR" sz="4000" dirty="0" smtClean="0">
              <a:solidFill>
                <a:schemeClr val="tx2"/>
              </a:solidFill>
              <a:effectLst>
                <a:outerShdw blurRad="38100" dist="38100" dir="2700000" algn="tl">
                  <a:srgbClr val="C0C0C0"/>
                </a:outerShdw>
              </a:effectLst>
              <a:latin typeface="+mn-lt"/>
              <a:ea typeface="+mj-ea"/>
              <a:cs typeface="+mj-cs"/>
            </a:endParaRPr>
          </a:p>
        </p:txBody>
      </p:sp>
      <p:sp>
        <p:nvSpPr>
          <p:cNvPr id="5" name="Espaço Reservado para Número de Slide 5"/>
          <p:cNvSpPr>
            <a:spLocks noGrp="1"/>
          </p:cNvSpPr>
          <p:nvPr>
            <p:ph type="sldNum" sz="quarter" idx="12"/>
          </p:nvPr>
        </p:nvSpPr>
        <p:spPr/>
        <p:txBody>
          <a:bodyPr/>
          <a:lstStyle/>
          <a:p>
            <a:pPr>
              <a:defRPr/>
            </a:pPr>
            <a:fld id="{200B6CC4-A53C-3B45-ADF1-7B61A75972A5}" type="slidenum">
              <a:rPr lang="pt-BR"/>
              <a:pPr>
                <a:defRPr/>
              </a:pPr>
              <a:t>21</a:t>
            </a:fld>
            <a:endParaRPr lang="pt-BR"/>
          </a:p>
        </p:txBody>
      </p:sp>
      <p:sp>
        <p:nvSpPr>
          <p:cNvPr id="27651" name="Espaço Reservado para Conteúdo 2"/>
          <p:cNvSpPr txBox="1">
            <a:spLocks/>
          </p:cNvSpPr>
          <p:nvPr/>
        </p:nvSpPr>
        <p:spPr bwMode="auto">
          <a:xfrm>
            <a:off x="1260476" y="1251065"/>
            <a:ext cx="7138987"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pPr>
            <a:r>
              <a:rPr lang="pt-BR" sz="2800" dirty="0"/>
              <a:t>Unicidade - “não obstante forma, gênero, tipo ou suporte, os documentos de arquivo conservam seu caráter único, em função do contexto em que foram produzidos”. (BELLOTTO, 2002, p. 21). Ou seja, documentos duplicados não são necessariamente o mesmo.</a:t>
            </a:r>
          </a:p>
        </p:txBody>
      </p:sp>
      <p:sp>
        <p:nvSpPr>
          <p:cNvPr id="2" name="Retângulo de cantos arredondados 1"/>
          <p:cNvSpPr/>
          <p:nvPr/>
        </p:nvSpPr>
        <p:spPr>
          <a:xfrm>
            <a:off x="828676" y="4334494"/>
            <a:ext cx="7570787" cy="2386981"/>
          </a:xfrm>
          <a:prstGeom prst="round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pt-BR" sz="1600" b="1" dirty="0"/>
              <a:t>Aplicação</a:t>
            </a:r>
            <a:r>
              <a:rPr lang="pt-BR" sz="1600" b="1" dirty="0" smtClean="0"/>
              <a:t>:</a:t>
            </a:r>
            <a:endParaRPr lang="pt-BR" sz="1600" dirty="0"/>
          </a:p>
          <a:p>
            <a:pPr algn="ctr"/>
            <a:r>
              <a:rPr lang="pt-BR" sz="1600" dirty="0"/>
              <a:t>UNICIDADE DO DOCUMENTO </a:t>
            </a:r>
            <a:br>
              <a:rPr lang="pt-BR" sz="1600" dirty="0"/>
            </a:br>
            <a:r>
              <a:rPr lang="pt-BR" sz="1600" dirty="0"/>
              <a:t>· o documento produzido em mais de uma via ou cópia terá apenas uma delas preservadas. </a:t>
            </a:r>
          </a:p>
          <a:p>
            <a:pPr algn="ctr"/>
            <a:endParaRPr lang="pt-BR" sz="1600" dirty="0"/>
          </a:p>
          <a:p>
            <a:pPr algn="ctr"/>
            <a:r>
              <a:rPr lang="pt-BR" sz="1600" dirty="0"/>
              <a:t>UNICIDADE DA INFORMAÇÃO </a:t>
            </a:r>
            <a:br>
              <a:rPr lang="pt-BR" sz="1600" dirty="0"/>
            </a:br>
            <a:r>
              <a:rPr lang="pt-BR" sz="1600" dirty="0"/>
              <a:t>· a mesma informação contida em mais de uma espécie documental determina a preservação de um único exemplar, observada a integralidade da informação e do suporte. </a:t>
            </a:r>
          </a:p>
        </p:txBody>
      </p:sp>
    </p:spTree>
    <p:extLst>
      <p:ext uri="{BB962C8B-B14F-4D97-AF65-F5344CB8AC3E}">
        <p14:creationId xmlns:p14="http://schemas.microsoft.com/office/powerpoint/2010/main" xmlns="" val="944546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153551" y="365760"/>
            <a:ext cx="7504674" cy="1777365"/>
          </a:xfrm>
        </p:spPr>
        <p:txBody>
          <a:bodyPr rtlCol="0">
            <a:normAutofit fontScale="90000"/>
          </a:bodyPr>
          <a:lstStyle/>
          <a:p>
            <a:pPr eaLnBrk="1" fontAlgn="auto" hangingPunct="1">
              <a:spcAft>
                <a:spcPts val="0"/>
              </a:spcAft>
              <a:defRPr/>
            </a:pPr>
            <a:r>
              <a:rPr lang="pt-BR" sz="4000" dirty="0" smtClean="0">
                <a:solidFill>
                  <a:schemeClr val="tx2"/>
                </a:solidFill>
                <a:effectLst>
                  <a:outerShdw blurRad="38100" dist="38100" dir="2700000" algn="tl">
                    <a:srgbClr val="C0C0C0"/>
                  </a:outerShdw>
                </a:effectLst>
                <a:latin typeface="+mn-lt"/>
                <a:ea typeface="+mj-ea"/>
                <a:cs typeface="+mj-cs"/>
              </a:rPr>
              <a:t>Princípio da Indivisibilidade ou integridade</a:t>
            </a:r>
            <a:r>
              <a:rPr lang="pt-BR" sz="4000" dirty="0" smtClean="0">
                <a:effectLst>
                  <a:outerShdw blurRad="38100" dist="38100" dir="2700000" algn="tl">
                    <a:srgbClr val="C0C0C0"/>
                  </a:outerShdw>
                </a:effectLst>
                <a:latin typeface="+mn-lt"/>
                <a:ea typeface="+mj-ea"/>
                <a:cs typeface="+mj-cs"/>
              </a:rPr>
              <a:t/>
            </a:r>
            <a:br>
              <a:rPr lang="pt-BR" sz="4000" dirty="0" smtClean="0">
                <a:effectLst>
                  <a:outerShdw blurRad="38100" dist="38100" dir="2700000" algn="tl">
                    <a:srgbClr val="C0C0C0"/>
                  </a:outerShdw>
                </a:effectLst>
                <a:latin typeface="+mn-lt"/>
                <a:ea typeface="+mj-ea"/>
                <a:cs typeface="+mj-cs"/>
              </a:rPr>
            </a:br>
            <a:endParaRPr lang="pt-BR" sz="4000" dirty="0" smtClean="0">
              <a:effectLst>
                <a:outerShdw blurRad="38100" dist="38100" dir="2700000" algn="tl">
                  <a:srgbClr val="C0C0C0"/>
                </a:outerShdw>
              </a:effectLst>
              <a:latin typeface="+mn-lt"/>
              <a:ea typeface="+mj-ea"/>
              <a:cs typeface="+mj-cs"/>
            </a:endParaRPr>
          </a:p>
        </p:txBody>
      </p:sp>
      <p:sp>
        <p:nvSpPr>
          <p:cNvPr id="28674" name="Rectangle 3"/>
          <p:cNvSpPr>
            <a:spLocks noGrp="1" noChangeArrowheads="1"/>
          </p:cNvSpPr>
          <p:nvPr>
            <p:ph idx="1"/>
          </p:nvPr>
        </p:nvSpPr>
        <p:spPr>
          <a:xfrm>
            <a:off x="985652" y="1557338"/>
            <a:ext cx="7672573" cy="4525962"/>
          </a:xfrm>
        </p:spPr>
        <p:txBody>
          <a:bodyPr/>
          <a:lstStyle/>
          <a:p>
            <a:pPr eaLnBrk="1" hangingPunct="1">
              <a:buFont typeface="Arial" charset="0"/>
              <a:buNone/>
            </a:pPr>
            <a:endParaRPr lang="pt-BR" sz="2800" dirty="0">
              <a:latin typeface="Calibri" charset="0"/>
            </a:endParaRPr>
          </a:p>
          <a:p>
            <a:pPr eaLnBrk="1" hangingPunct="1">
              <a:buFont typeface="Arial" charset="0"/>
              <a:buNone/>
            </a:pPr>
            <a:r>
              <a:rPr lang="pt-BR" sz="2800" dirty="0">
                <a:latin typeface="Calibri" charset="0"/>
              </a:rPr>
              <a:t>	Os fundos de arquivo devem ser preservados sem dispersão, mutilação, alienação, destruição não autorizada ou adição indevida. </a:t>
            </a:r>
          </a:p>
          <a:p>
            <a:pPr eaLnBrk="1" hangingPunct="1">
              <a:buFont typeface="Arial" charset="0"/>
              <a:buNone/>
            </a:pPr>
            <a:endParaRPr lang="pt-BR" sz="2800" dirty="0">
              <a:latin typeface="Calibri" charset="0"/>
            </a:endParaRPr>
          </a:p>
        </p:txBody>
      </p:sp>
      <p:sp>
        <p:nvSpPr>
          <p:cNvPr id="5" name="Espaço Reservado para Número de Slide 5"/>
          <p:cNvSpPr>
            <a:spLocks noGrp="1"/>
          </p:cNvSpPr>
          <p:nvPr>
            <p:ph type="sldNum" sz="quarter" idx="12"/>
          </p:nvPr>
        </p:nvSpPr>
        <p:spPr/>
        <p:txBody>
          <a:bodyPr/>
          <a:lstStyle/>
          <a:p>
            <a:pPr>
              <a:defRPr/>
            </a:pPr>
            <a:fld id="{301BDFBB-94B8-0346-89F4-AFA993115F5E}" type="slidenum">
              <a:rPr lang="pt-BR"/>
              <a:pPr>
                <a:defRPr/>
              </a:pPr>
              <a:t>22</a:t>
            </a:fld>
            <a:endParaRPr lang="pt-BR"/>
          </a:p>
        </p:txBody>
      </p:sp>
      <p:sp>
        <p:nvSpPr>
          <p:cNvPr id="2" name="Retângulo de cantos arredondados 1"/>
          <p:cNvSpPr/>
          <p:nvPr/>
        </p:nvSpPr>
        <p:spPr>
          <a:xfrm>
            <a:off x="1763713" y="3705101"/>
            <a:ext cx="6121400" cy="2892549"/>
          </a:xfrm>
          <a:prstGeom prst="round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pt-BR" sz="2400" dirty="0"/>
              <a:t>Aplicação:</a:t>
            </a:r>
          </a:p>
          <a:p>
            <a:pPr algn="ctr"/>
            <a:r>
              <a:rPr lang="pt-BR" sz="1600" dirty="0"/>
              <a:t>A imparcialidade dos documentos refere-se à capacidade dos documentos de refletirem fielmente as ações do seu produtor. Destaca-se a verdade administrativa do documento e não a verdade do seu conteúdo. O motivo da criação de um documento, independentemente do seu conteúdo ser ou não, suponhamos, uma fraude, seria legítimo no que se refere à sua relação com as atividades da entidade que o criou.</a:t>
            </a:r>
          </a:p>
          <a:p>
            <a:pPr algn="ctr"/>
            <a:endParaRPr lang="pt-BR" sz="1600" dirty="0"/>
          </a:p>
        </p:txBody>
      </p:sp>
    </p:spTree>
    <p:extLst>
      <p:ext uri="{BB962C8B-B14F-4D97-AF65-F5344CB8AC3E}">
        <p14:creationId xmlns:p14="http://schemas.microsoft.com/office/powerpoint/2010/main" xmlns="" val="3212449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45919" y="928688"/>
            <a:ext cx="6840855" cy="609600"/>
          </a:xfrm>
        </p:spPr>
        <p:txBody>
          <a:bodyPr rtlCol="0">
            <a:normAutofit fontScale="90000"/>
          </a:bodyPr>
          <a:lstStyle/>
          <a:p>
            <a:pPr eaLnBrk="1" fontAlgn="auto" hangingPunct="1">
              <a:spcAft>
                <a:spcPts val="0"/>
              </a:spcAft>
              <a:defRPr/>
            </a:pPr>
            <a:r>
              <a:rPr lang="pt-BR" sz="4000" dirty="0" smtClean="0">
                <a:solidFill>
                  <a:schemeClr val="tx2"/>
                </a:solidFill>
                <a:effectLst>
                  <a:outerShdw blurRad="38100" dist="38100" dir="2700000" algn="tl">
                    <a:srgbClr val="C0C0C0"/>
                  </a:outerShdw>
                </a:effectLst>
                <a:latin typeface="+mn-lt"/>
                <a:ea typeface="+mj-ea"/>
                <a:cs typeface="+mj-cs"/>
              </a:rPr>
              <a:t>Princípio da Cumulatividade</a:t>
            </a:r>
          </a:p>
        </p:txBody>
      </p:sp>
      <p:sp>
        <p:nvSpPr>
          <p:cNvPr id="29699" name="Rectangle 3"/>
          <p:cNvSpPr>
            <a:spLocks noGrp="1" noChangeArrowheads="1"/>
          </p:cNvSpPr>
          <p:nvPr>
            <p:ph idx="1"/>
          </p:nvPr>
        </p:nvSpPr>
        <p:spPr>
          <a:xfrm>
            <a:off x="1428750" y="2000250"/>
            <a:ext cx="6143625" cy="4000500"/>
          </a:xfrm>
        </p:spPr>
        <p:txBody>
          <a:bodyPr/>
          <a:lstStyle/>
          <a:p>
            <a:pPr algn="ctr" eaLnBrk="1" hangingPunct="1">
              <a:buFont typeface="Arial" charset="0"/>
              <a:buNone/>
            </a:pPr>
            <a:endParaRPr lang="pt-BR" sz="2800" dirty="0">
              <a:latin typeface="Calibri" charset="0"/>
            </a:endParaRPr>
          </a:p>
          <a:p>
            <a:pPr algn="ctr" eaLnBrk="1" hangingPunct="1">
              <a:buFont typeface="Arial" charset="0"/>
              <a:buNone/>
            </a:pPr>
            <a:r>
              <a:rPr lang="pt-BR" sz="2800" dirty="0">
                <a:latin typeface="Calibri" charset="0"/>
              </a:rPr>
              <a:t>	O arquivo é uma formação progressiva, natural e orgânica</a:t>
            </a:r>
          </a:p>
        </p:txBody>
      </p:sp>
      <p:sp>
        <p:nvSpPr>
          <p:cNvPr id="5" name="Espaço Reservado para Número de Slide 5"/>
          <p:cNvSpPr>
            <a:spLocks noGrp="1"/>
          </p:cNvSpPr>
          <p:nvPr>
            <p:ph type="sldNum" sz="quarter" idx="12"/>
          </p:nvPr>
        </p:nvSpPr>
        <p:spPr/>
        <p:txBody>
          <a:bodyPr/>
          <a:lstStyle/>
          <a:p>
            <a:pPr>
              <a:defRPr/>
            </a:pPr>
            <a:fld id="{3CDF34EB-C171-6349-897F-85F7B217393A}" type="slidenum">
              <a:rPr lang="pt-BR"/>
              <a:pPr>
                <a:defRPr/>
              </a:pPr>
              <a:t>23</a:t>
            </a:fld>
            <a:endParaRPr lang="pt-BR"/>
          </a:p>
        </p:txBody>
      </p:sp>
      <p:sp>
        <p:nvSpPr>
          <p:cNvPr id="2" name="Retângulo de cantos arredondados 1"/>
          <p:cNvSpPr/>
          <p:nvPr/>
        </p:nvSpPr>
        <p:spPr>
          <a:xfrm>
            <a:off x="2124075" y="4365625"/>
            <a:ext cx="5256213" cy="2232025"/>
          </a:xfrm>
          <a:prstGeom prst="round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pt-BR" sz="1600" dirty="0"/>
              <a:t>Os itens documentais de um arquivo </a:t>
            </a:r>
            <a:r>
              <a:rPr lang="pt-BR" sz="1600" b="1" dirty="0"/>
              <a:t>não são escolhidos previamente para serem acumulados</a:t>
            </a:r>
            <a:r>
              <a:rPr lang="pt-BR" sz="1600" dirty="0"/>
              <a:t>, eles se acumulam à medida que são produzidos. Mas uma boa Cumulatividade se realiza </a:t>
            </a:r>
            <a:r>
              <a:rPr lang="pt-BR" sz="1600" b="1" dirty="0"/>
              <a:t>quando os documentos são organizados de acordo com o desenvolvimento das ações;</a:t>
            </a:r>
          </a:p>
        </p:txBody>
      </p:sp>
    </p:spTree>
    <p:extLst>
      <p:ext uri="{BB962C8B-B14F-4D97-AF65-F5344CB8AC3E}">
        <p14:creationId xmlns:p14="http://schemas.microsoft.com/office/powerpoint/2010/main" xmlns="" val="1677676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63782" y="928688"/>
            <a:ext cx="6925261" cy="609600"/>
          </a:xfrm>
        </p:spPr>
        <p:txBody>
          <a:bodyPr rtlCol="0">
            <a:normAutofit fontScale="90000"/>
          </a:bodyPr>
          <a:lstStyle/>
          <a:p>
            <a:pPr eaLnBrk="1" fontAlgn="auto" hangingPunct="1">
              <a:spcAft>
                <a:spcPts val="0"/>
              </a:spcAft>
              <a:defRPr/>
            </a:pPr>
            <a:r>
              <a:rPr lang="pt-BR" sz="4000" dirty="0" smtClean="0">
                <a:solidFill>
                  <a:schemeClr val="tx2"/>
                </a:solidFill>
                <a:effectLst>
                  <a:outerShdw blurRad="38100" dist="38100" dir="2700000" algn="tl">
                    <a:srgbClr val="C0C0C0"/>
                  </a:outerShdw>
                </a:effectLst>
                <a:latin typeface="+mn-lt"/>
              </a:rPr>
              <a:t>Princípio da Ordem Original</a:t>
            </a:r>
          </a:p>
        </p:txBody>
      </p:sp>
      <p:sp>
        <p:nvSpPr>
          <p:cNvPr id="29699" name="Rectangle 3"/>
          <p:cNvSpPr>
            <a:spLocks noGrp="1" noChangeArrowheads="1"/>
          </p:cNvSpPr>
          <p:nvPr>
            <p:ph idx="1"/>
          </p:nvPr>
        </p:nvSpPr>
        <p:spPr>
          <a:xfrm>
            <a:off x="1428750" y="1800665"/>
            <a:ext cx="6143625" cy="4200085"/>
          </a:xfrm>
        </p:spPr>
        <p:txBody>
          <a:bodyPr>
            <a:normAutofit/>
          </a:bodyPr>
          <a:lstStyle/>
          <a:p>
            <a:pPr algn="ctr" eaLnBrk="1" hangingPunct="1">
              <a:buFont typeface="Arial" charset="0"/>
              <a:buNone/>
            </a:pPr>
            <a:endParaRPr lang="pt-BR" sz="2800" dirty="0">
              <a:latin typeface="Calibri" charset="0"/>
            </a:endParaRPr>
          </a:p>
          <a:p>
            <a:pPr marL="0" indent="0" algn="just">
              <a:buNone/>
            </a:pPr>
            <a:r>
              <a:rPr lang="pt-BR" altLang="pt-BR" sz="2800" b="1" dirty="0" smtClean="0">
                <a:latin typeface="Calibri" pitchFamily="34" charset="0"/>
              </a:rPr>
              <a:t>O arquivo </a:t>
            </a:r>
            <a:r>
              <a:rPr lang="pt-BR" altLang="pt-BR" sz="2800" b="1" dirty="0">
                <a:latin typeface="Calibri" pitchFamily="34" charset="0"/>
              </a:rPr>
              <a:t>deve conservar o arranjo dado pela entidade coletiva, pessoa ou família que o produziu</a:t>
            </a:r>
            <a:r>
              <a:rPr lang="pt-BR" altLang="pt-BR" sz="2800" b="1" dirty="0" smtClean="0">
                <a:latin typeface="Calibri" pitchFamily="34" charset="0"/>
              </a:rPr>
              <a:t>. Segundo os arquivistas prussianos as </a:t>
            </a:r>
            <a:r>
              <a:rPr lang="pt-BR" altLang="pt-BR" sz="2800" b="1" dirty="0">
                <a:latin typeface="Calibri" pitchFamily="34" charset="0"/>
              </a:rPr>
              <a:t>relações estruturais e funcionais que presidem a gênese dos arquivos, a </a:t>
            </a:r>
            <a:r>
              <a:rPr lang="pt-BR" altLang="pt-BR" sz="2800" b="1" dirty="0" smtClean="0">
                <a:latin typeface="Calibri" pitchFamily="34" charset="0"/>
              </a:rPr>
              <a:t>ordem </a:t>
            </a:r>
            <a:r>
              <a:rPr lang="pt-BR" altLang="pt-BR" sz="2800" b="1" dirty="0">
                <a:latin typeface="Calibri" pitchFamily="34" charset="0"/>
              </a:rPr>
              <a:t>original garante sua organicidade</a:t>
            </a:r>
            <a:r>
              <a:rPr lang="pt-BR" altLang="pt-BR" sz="2800" b="1" dirty="0" smtClean="0">
                <a:latin typeface="Calibri" pitchFamily="34" charset="0"/>
              </a:rPr>
              <a:t>.</a:t>
            </a:r>
            <a:r>
              <a:rPr lang="pt-BR" sz="2800" dirty="0" smtClean="0">
                <a:latin typeface="Calibri" charset="0"/>
              </a:rPr>
              <a:t>	</a:t>
            </a:r>
            <a:endParaRPr lang="pt-BR" sz="2800" dirty="0">
              <a:latin typeface="Calibri" charset="0"/>
            </a:endParaRPr>
          </a:p>
        </p:txBody>
      </p:sp>
      <p:sp>
        <p:nvSpPr>
          <p:cNvPr id="5" name="Espaço Reservado para Número de Slide 5"/>
          <p:cNvSpPr>
            <a:spLocks noGrp="1"/>
          </p:cNvSpPr>
          <p:nvPr>
            <p:ph type="sldNum" sz="quarter" idx="12"/>
          </p:nvPr>
        </p:nvSpPr>
        <p:spPr/>
        <p:txBody>
          <a:bodyPr/>
          <a:lstStyle/>
          <a:p>
            <a:pPr>
              <a:defRPr/>
            </a:pPr>
            <a:fld id="{3CDF34EB-C171-6349-897F-85F7B217393A}" type="slidenum">
              <a:rPr lang="pt-BR"/>
              <a:pPr>
                <a:defRPr/>
              </a:pPr>
              <a:t>24</a:t>
            </a:fld>
            <a:endParaRPr lang="pt-BR"/>
          </a:p>
        </p:txBody>
      </p:sp>
    </p:spTree>
    <p:extLst>
      <p:ext uri="{BB962C8B-B14F-4D97-AF65-F5344CB8AC3E}">
        <p14:creationId xmlns:p14="http://schemas.microsoft.com/office/powerpoint/2010/main" xmlns="" val="1635355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50026" y="928688"/>
            <a:ext cx="7536749" cy="609600"/>
          </a:xfrm>
        </p:spPr>
        <p:txBody>
          <a:bodyPr rtlCol="0">
            <a:normAutofit fontScale="90000"/>
          </a:bodyPr>
          <a:lstStyle/>
          <a:p>
            <a:pPr eaLnBrk="1" fontAlgn="auto" hangingPunct="1">
              <a:spcAft>
                <a:spcPts val="0"/>
              </a:spcAft>
              <a:defRPr/>
            </a:pPr>
            <a:r>
              <a:rPr lang="pt-BR" sz="4000" dirty="0" smtClean="0">
                <a:solidFill>
                  <a:schemeClr val="tx2"/>
                </a:solidFill>
                <a:effectLst>
                  <a:outerShdw blurRad="38100" dist="38100" dir="2700000" algn="tl">
                    <a:srgbClr val="C0C0C0"/>
                  </a:outerShdw>
                </a:effectLst>
                <a:latin typeface="+mn-lt"/>
              </a:rPr>
              <a:t>Princípio da Territorialidade</a:t>
            </a:r>
          </a:p>
        </p:txBody>
      </p:sp>
      <p:sp>
        <p:nvSpPr>
          <p:cNvPr id="29699" name="Rectangle 3"/>
          <p:cNvSpPr>
            <a:spLocks noGrp="1" noChangeArrowheads="1"/>
          </p:cNvSpPr>
          <p:nvPr>
            <p:ph idx="1"/>
          </p:nvPr>
        </p:nvSpPr>
        <p:spPr>
          <a:xfrm>
            <a:off x="1428750" y="1800665"/>
            <a:ext cx="6143625" cy="4200085"/>
          </a:xfrm>
        </p:spPr>
        <p:txBody>
          <a:bodyPr>
            <a:normAutofit fontScale="85000" lnSpcReduction="20000"/>
          </a:bodyPr>
          <a:lstStyle/>
          <a:p>
            <a:pPr algn="ctr" eaLnBrk="1" hangingPunct="1">
              <a:buFont typeface="Arial" charset="0"/>
              <a:buNone/>
            </a:pPr>
            <a:endParaRPr lang="pt-BR" sz="2800" dirty="0">
              <a:latin typeface="Calibri" charset="0"/>
            </a:endParaRPr>
          </a:p>
          <a:p>
            <a:pPr marL="0" indent="0" algn="just">
              <a:buNone/>
            </a:pPr>
            <a:r>
              <a:rPr lang="pt-BR" altLang="pt-BR" sz="2800" b="1" dirty="0" smtClean="0">
                <a:latin typeface="Calibri" pitchFamily="34" charset="0"/>
              </a:rPr>
              <a:t>Aplicado aos arquivos </a:t>
            </a:r>
            <a:r>
              <a:rPr lang="pt-BR" altLang="pt-BR" sz="2800" b="1" dirty="0">
                <a:latin typeface="Calibri" pitchFamily="34" charset="0"/>
              </a:rPr>
              <a:t>públicos, próprios de um </a:t>
            </a:r>
            <a:r>
              <a:rPr lang="pt-BR" altLang="pt-BR" sz="2800" b="1" dirty="0" smtClean="0">
                <a:latin typeface="Calibri" pitchFamily="34" charset="0"/>
              </a:rPr>
              <a:t>território e à </a:t>
            </a:r>
            <a:r>
              <a:rPr lang="pt-BR" altLang="pt-BR" sz="2800" b="1" dirty="0">
                <a:latin typeface="Calibri" pitchFamily="34" charset="0"/>
              </a:rPr>
              <a:t>restituição de certos fundos de arquivo </a:t>
            </a:r>
            <a:r>
              <a:rPr lang="pt-BR" altLang="pt-BR" sz="2800" b="1" dirty="0" smtClean="0">
                <a:latin typeface="Calibri" pitchFamily="34" charset="0"/>
              </a:rPr>
              <a:t>à </a:t>
            </a:r>
            <a:r>
              <a:rPr lang="pt-BR" altLang="pt-BR" sz="2800" b="1" dirty="0">
                <a:latin typeface="Calibri" pitchFamily="34" charset="0"/>
              </a:rPr>
              <a:t>instituições ou a centros de arquivo situados perto do local de criação, </a:t>
            </a:r>
            <a:r>
              <a:rPr lang="pt-BR" altLang="pt-BR" sz="2800" b="1" dirty="0" smtClean="0">
                <a:latin typeface="Calibri" pitchFamily="34" charset="0"/>
              </a:rPr>
              <a:t>que foram deslocados </a:t>
            </a:r>
            <a:r>
              <a:rPr lang="pt-BR" altLang="pt-BR" sz="2800" b="1" dirty="0">
                <a:latin typeface="Calibri" pitchFamily="34" charset="0"/>
              </a:rPr>
              <a:t>por </a:t>
            </a:r>
            <a:r>
              <a:rPr lang="pt-BR" altLang="pt-BR" sz="2800" b="1" dirty="0" smtClean="0">
                <a:latin typeface="Calibri" pitchFamily="34" charset="0"/>
              </a:rPr>
              <a:t>razões diversas</a:t>
            </a:r>
            <a:r>
              <a:rPr lang="pt-BR" altLang="pt-BR" sz="2800" dirty="0" smtClean="0"/>
              <a:t>.</a:t>
            </a:r>
          </a:p>
          <a:p>
            <a:pPr marL="0" indent="0" algn="just">
              <a:buNone/>
            </a:pPr>
            <a:r>
              <a:rPr lang="pt-BR" sz="2800" dirty="0" smtClean="0">
                <a:latin typeface="Calibri" charset="0"/>
              </a:rPr>
              <a:t>“Conceito </a:t>
            </a:r>
            <a:r>
              <a:rPr lang="pt-BR" sz="2800" dirty="0">
                <a:latin typeface="Calibri" charset="0"/>
              </a:rPr>
              <a:t>derivado do princípio da proveniência e segundo o qual </a:t>
            </a:r>
            <a:r>
              <a:rPr lang="pt-BR" sz="2800" dirty="0" smtClean="0">
                <a:latin typeface="Calibri" charset="0"/>
              </a:rPr>
              <a:t>arquivos </a:t>
            </a:r>
            <a:r>
              <a:rPr lang="pt-BR" sz="2800" dirty="0">
                <a:latin typeface="Calibri" charset="0"/>
              </a:rPr>
              <a:t>deveriam ser conservados em serviços de arquivo do território no qual foram produzidos, excetuados os </a:t>
            </a:r>
            <a:r>
              <a:rPr lang="pt-BR" sz="2800" dirty="0" smtClean="0">
                <a:latin typeface="Calibri" charset="0"/>
              </a:rPr>
              <a:t>documentos </a:t>
            </a:r>
            <a:r>
              <a:rPr lang="pt-BR" sz="2800" dirty="0">
                <a:latin typeface="Calibri" charset="0"/>
              </a:rPr>
              <a:t>elaborados pelas representações diplomáticas ou resultantes de operações militares”</a:t>
            </a:r>
            <a:r>
              <a:rPr lang="pt-BR" sz="2800" dirty="0" smtClean="0">
                <a:latin typeface="Calibri" charset="0"/>
              </a:rPr>
              <a:t>	(Arquivo Nacional).</a:t>
            </a:r>
            <a:endParaRPr lang="pt-BR" sz="2800" dirty="0">
              <a:latin typeface="Calibri" charset="0"/>
            </a:endParaRPr>
          </a:p>
        </p:txBody>
      </p:sp>
      <p:sp>
        <p:nvSpPr>
          <p:cNvPr id="5" name="Espaço Reservado para Número de Slide 5"/>
          <p:cNvSpPr>
            <a:spLocks noGrp="1"/>
          </p:cNvSpPr>
          <p:nvPr>
            <p:ph type="sldNum" sz="quarter" idx="12"/>
          </p:nvPr>
        </p:nvSpPr>
        <p:spPr/>
        <p:txBody>
          <a:bodyPr/>
          <a:lstStyle/>
          <a:p>
            <a:pPr>
              <a:defRPr/>
            </a:pPr>
            <a:fld id="{3CDF34EB-C171-6349-897F-85F7B217393A}" type="slidenum">
              <a:rPr lang="pt-BR"/>
              <a:pPr>
                <a:defRPr/>
              </a:pPr>
              <a:t>25</a:t>
            </a:fld>
            <a:endParaRPr lang="pt-BR"/>
          </a:p>
        </p:txBody>
      </p:sp>
    </p:spTree>
    <p:extLst>
      <p:ext uri="{BB962C8B-B14F-4D97-AF65-F5344CB8AC3E}">
        <p14:creationId xmlns:p14="http://schemas.microsoft.com/office/powerpoint/2010/main" xmlns="" val="4215047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970672" y="6356350"/>
            <a:ext cx="7431966" cy="365125"/>
          </a:xfrm>
        </p:spPr>
        <p:txBody>
          <a:bodyPr>
            <a:normAutofit/>
          </a:bodyPr>
          <a:lstStyle/>
          <a:p>
            <a:pPr algn="ctr" eaLnBrk="1" hangingPunct="1">
              <a:buFont typeface="Arial" charset="0"/>
              <a:buNone/>
            </a:pPr>
            <a:r>
              <a:rPr lang="pt-BR" sz="1600" dirty="0" smtClean="0">
                <a:latin typeface="Calibri" charset="0"/>
              </a:rPr>
              <a:t>Arquivo Nacional do Brasil</a:t>
            </a:r>
            <a:endParaRPr lang="pt-BR" sz="1600" dirty="0">
              <a:latin typeface="Calibri" charset="0"/>
            </a:endParaRPr>
          </a:p>
        </p:txBody>
      </p:sp>
      <p:sp>
        <p:nvSpPr>
          <p:cNvPr id="5" name="Espaço Reservado para Número de Slide 5"/>
          <p:cNvSpPr>
            <a:spLocks noGrp="1"/>
          </p:cNvSpPr>
          <p:nvPr>
            <p:ph type="sldNum" sz="quarter" idx="12"/>
          </p:nvPr>
        </p:nvSpPr>
        <p:spPr/>
        <p:txBody>
          <a:bodyPr/>
          <a:lstStyle/>
          <a:p>
            <a:pPr>
              <a:defRPr/>
            </a:pPr>
            <a:fld id="{3CDF34EB-C171-6349-897F-85F7B217393A}" type="slidenum">
              <a:rPr lang="pt-BR"/>
              <a:pPr>
                <a:defRPr/>
              </a:pPr>
              <a:t>26</a:t>
            </a:fld>
            <a:endParaRPr lang="pt-BR"/>
          </a:p>
        </p:txBody>
      </p:sp>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3881" y="815620"/>
            <a:ext cx="7638757" cy="5283063"/>
          </a:xfrm>
          <a:prstGeom prst="rect">
            <a:avLst/>
          </a:prstGeom>
        </p:spPr>
      </p:pic>
    </p:spTree>
    <p:extLst>
      <p:ext uri="{BB962C8B-B14F-4D97-AF65-F5344CB8AC3E}">
        <p14:creationId xmlns:p14="http://schemas.microsoft.com/office/powerpoint/2010/main" xmlns="" val="1168095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arquivo-publico-do-estado-de-sao-paulo (2).jpg"/>
          <p:cNvPicPr>
            <a:picLocks noGrp="1" noChangeAspect="1"/>
          </p:cNvPicPr>
          <p:nvPr>
            <p:ph idx="1"/>
          </p:nvPr>
        </p:nvPicPr>
        <p:blipFill>
          <a:blip r:embed="rId2" cstate="print"/>
          <a:stretch>
            <a:fillRect/>
          </a:stretch>
        </p:blipFill>
        <p:spPr>
          <a:xfrm>
            <a:off x="1150560" y="944727"/>
            <a:ext cx="6774240" cy="4516160"/>
          </a:xfrm>
        </p:spPr>
      </p:pic>
      <p:sp>
        <p:nvSpPr>
          <p:cNvPr id="4" name="Espaço Reservado para Número de Slide 3"/>
          <p:cNvSpPr>
            <a:spLocks noGrp="1"/>
          </p:cNvSpPr>
          <p:nvPr>
            <p:ph type="sldNum" sz="quarter" idx="12"/>
          </p:nvPr>
        </p:nvSpPr>
        <p:spPr/>
        <p:txBody>
          <a:bodyPr/>
          <a:lstStyle/>
          <a:p>
            <a:fld id="{22134528-5528-4C8C-AC35-58920D442C22}" type="slidenum">
              <a:rPr lang="pt-BR" smtClean="0"/>
              <a:pPr/>
              <a:t>27</a:t>
            </a:fld>
            <a:endParaRPr lang="pt-BR"/>
          </a:p>
        </p:txBody>
      </p:sp>
      <p:sp>
        <p:nvSpPr>
          <p:cNvPr id="6" name="CaixaDeTexto 5"/>
          <p:cNvSpPr txBox="1"/>
          <p:nvPr/>
        </p:nvSpPr>
        <p:spPr>
          <a:xfrm>
            <a:off x="2410691" y="6020790"/>
            <a:ext cx="5343896" cy="369332"/>
          </a:xfrm>
          <a:prstGeom prst="rect">
            <a:avLst/>
          </a:prstGeom>
          <a:noFill/>
        </p:spPr>
        <p:txBody>
          <a:bodyPr wrap="square" rtlCol="0">
            <a:spAutoFit/>
          </a:bodyPr>
          <a:lstStyle/>
          <a:p>
            <a:r>
              <a:rPr lang="pt-BR" dirty="0" smtClean="0"/>
              <a:t>Arquivo Público do Estado de São Paulo</a:t>
            </a: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66091" y="928688"/>
            <a:ext cx="7220683" cy="609600"/>
          </a:xfrm>
        </p:spPr>
        <p:txBody>
          <a:bodyPr rtlCol="0">
            <a:normAutofit fontScale="90000"/>
          </a:bodyPr>
          <a:lstStyle/>
          <a:p>
            <a:pPr eaLnBrk="1" fontAlgn="auto" hangingPunct="1">
              <a:spcAft>
                <a:spcPts val="0"/>
              </a:spcAft>
              <a:defRPr/>
            </a:pPr>
            <a:r>
              <a:rPr lang="pt-BR" sz="4000" dirty="0" smtClean="0">
                <a:solidFill>
                  <a:schemeClr val="tx2"/>
                </a:solidFill>
                <a:effectLst>
                  <a:outerShdw blurRad="38100" dist="38100" dir="2700000" algn="tl">
                    <a:srgbClr val="C0C0C0"/>
                  </a:outerShdw>
                </a:effectLst>
                <a:latin typeface="+mn-lt"/>
              </a:rPr>
              <a:t>Princípio da Pertinência</a:t>
            </a:r>
          </a:p>
        </p:txBody>
      </p:sp>
      <p:sp>
        <p:nvSpPr>
          <p:cNvPr id="29699" name="Rectangle 3"/>
          <p:cNvSpPr>
            <a:spLocks noGrp="1" noChangeArrowheads="1"/>
          </p:cNvSpPr>
          <p:nvPr>
            <p:ph idx="1"/>
          </p:nvPr>
        </p:nvSpPr>
        <p:spPr>
          <a:xfrm>
            <a:off x="1428750" y="1800665"/>
            <a:ext cx="6143625" cy="4200085"/>
          </a:xfrm>
        </p:spPr>
        <p:txBody>
          <a:bodyPr>
            <a:normAutofit/>
          </a:bodyPr>
          <a:lstStyle/>
          <a:p>
            <a:pPr algn="ctr" eaLnBrk="1" hangingPunct="1">
              <a:buFont typeface="Arial" charset="0"/>
              <a:buNone/>
            </a:pPr>
            <a:endParaRPr lang="pt-BR" sz="2800" dirty="0">
              <a:latin typeface="Calibri" charset="0"/>
            </a:endParaRPr>
          </a:p>
          <a:p>
            <a:pPr marL="0" indent="0" algn="just">
              <a:buNone/>
            </a:pPr>
            <a:r>
              <a:rPr lang="pt-BR" altLang="pt-BR" sz="2800" dirty="0">
                <a:latin typeface="Calibri" pitchFamily="34" charset="0"/>
              </a:rPr>
              <a:t>“Princípio segundo o qual os documentos deveriam ser reclassificados por </a:t>
            </a:r>
            <a:r>
              <a:rPr lang="pt-BR" altLang="pt-BR" sz="2800" b="1" dirty="0">
                <a:latin typeface="Calibri" pitchFamily="34" charset="0"/>
              </a:rPr>
              <a:t>assunto</a:t>
            </a:r>
            <a:r>
              <a:rPr lang="pt-BR" altLang="pt-BR" sz="2800" dirty="0">
                <a:latin typeface="Calibri" pitchFamily="34" charset="0"/>
              </a:rPr>
              <a:t> sem ter em conta a </a:t>
            </a:r>
            <a:r>
              <a:rPr lang="pt-BR" altLang="pt-BR" sz="2800" dirty="0" smtClean="0">
                <a:latin typeface="Calibri" pitchFamily="34" charset="0"/>
              </a:rPr>
              <a:t>proveniência </a:t>
            </a:r>
            <a:r>
              <a:rPr lang="pt-BR" altLang="pt-BR" sz="2800" dirty="0">
                <a:latin typeface="Calibri" pitchFamily="34" charset="0"/>
              </a:rPr>
              <a:t>e a classificação original. Também chamado </a:t>
            </a:r>
            <a:r>
              <a:rPr lang="pt-BR" altLang="pt-BR" sz="2800" b="1" dirty="0">
                <a:latin typeface="Calibri" pitchFamily="34" charset="0"/>
              </a:rPr>
              <a:t>princípio temático</a:t>
            </a:r>
            <a:r>
              <a:rPr lang="pt-BR" altLang="pt-BR" sz="2800" dirty="0">
                <a:latin typeface="Calibri" pitchFamily="34" charset="0"/>
              </a:rPr>
              <a:t>” (ARQUIVO </a:t>
            </a:r>
            <a:r>
              <a:rPr lang="pt-BR" altLang="pt-BR" sz="2800" dirty="0" smtClean="0">
                <a:latin typeface="Calibri" pitchFamily="34" charset="0"/>
              </a:rPr>
              <a:t>NACIONAL apud SOUZA, 2012). </a:t>
            </a:r>
            <a:endParaRPr lang="pt-BR" altLang="pt-BR" sz="2800" dirty="0">
              <a:latin typeface="Calibri" pitchFamily="34" charset="0"/>
            </a:endParaRPr>
          </a:p>
        </p:txBody>
      </p:sp>
      <p:sp>
        <p:nvSpPr>
          <p:cNvPr id="5" name="Espaço Reservado para Número de Slide 5"/>
          <p:cNvSpPr>
            <a:spLocks noGrp="1"/>
          </p:cNvSpPr>
          <p:nvPr>
            <p:ph type="sldNum" sz="quarter" idx="12"/>
          </p:nvPr>
        </p:nvSpPr>
        <p:spPr/>
        <p:txBody>
          <a:bodyPr/>
          <a:lstStyle/>
          <a:p>
            <a:pPr>
              <a:defRPr/>
            </a:pPr>
            <a:fld id="{3CDF34EB-C171-6349-897F-85F7B217393A}" type="slidenum">
              <a:rPr lang="pt-BR"/>
              <a:pPr>
                <a:defRPr/>
              </a:pPr>
              <a:t>28</a:t>
            </a:fld>
            <a:endParaRPr lang="pt-BR"/>
          </a:p>
        </p:txBody>
      </p:sp>
    </p:spTree>
    <p:extLst>
      <p:ext uri="{BB962C8B-B14F-4D97-AF65-F5344CB8AC3E}">
        <p14:creationId xmlns:p14="http://schemas.microsoft.com/office/powerpoint/2010/main" xmlns="" val="1764680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tângulo 3"/>
          <p:cNvSpPr>
            <a:spLocks noChangeArrowheads="1"/>
          </p:cNvSpPr>
          <p:nvPr/>
        </p:nvSpPr>
        <p:spPr bwMode="auto">
          <a:xfrm>
            <a:off x="2051050" y="1916113"/>
            <a:ext cx="5572125"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pt-BR" sz="2400" i="1" dirty="0"/>
              <a:t>O Conselho Internacional de Arquivos, ao editar a norma para descrição de arquivos - ISAD(G), </a:t>
            </a:r>
            <a:r>
              <a:rPr lang="pt-BR" sz="2400" b="1" i="1" dirty="0"/>
              <a:t>indica</a:t>
            </a:r>
            <a:r>
              <a:rPr lang="pt-BR" sz="2400" i="1" dirty="0"/>
              <a:t> procedimentos baseados nos princípios arquivísticos </a:t>
            </a:r>
            <a:r>
              <a:rPr lang="pt-BR" sz="2400" b="1" i="1" dirty="0"/>
              <a:t>sem</a:t>
            </a:r>
            <a:r>
              <a:rPr lang="pt-BR" sz="2400" i="1" dirty="0"/>
              <a:t> determinar uma </a:t>
            </a:r>
            <a:r>
              <a:rPr lang="pt-BR" sz="2400" b="1" i="1" dirty="0"/>
              <a:t>estrutura fixa </a:t>
            </a:r>
            <a:r>
              <a:rPr lang="pt-BR" sz="2400" i="1" dirty="0"/>
              <a:t>de organização ou estabelecer códigos e títulos. Cada arquivo merecerá sempre uma </a:t>
            </a:r>
            <a:r>
              <a:rPr lang="pt-BR" sz="2800" b="1" i="1" dirty="0"/>
              <a:t>análise, planejamento e tratamento próprios</a:t>
            </a:r>
            <a:r>
              <a:rPr lang="pt-BR" sz="2800" i="1" dirty="0"/>
              <a:t> </a:t>
            </a:r>
            <a:r>
              <a:rPr lang="pt-BR" sz="2400" i="1" dirty="0"/>
              <a:t>à sua conformação.</a:t>
            </a:r>
          </a:p>
        </p:txBody>
      </p:sp>
      <p:sp>
        <p:nvSpPr>
          <p:cNvPr id="30722" name="Título 1"/>
          <p:cNvSpPr>
            <a:spLocks noGrp="1"/>
          </p:cNvSpPr>
          <p:nvPr>
            <p:ph type="title"/>
          </p:nvPr>
        </p:nvSpPr>
        <p:spPr>
          <a:xfrm>
            <a:off x="1448971" y="642938"/>
            <a:ext cx="7280691" cy="1143000"/>
          </a:xfrm>
        </p:spPr>
        <p:txBody>
          <a:bodyPr/>
          <a:lstStyle/>
          <a:p>
            <a:pPr eaLnBrk="1" hangingPunct="1"/>
            <a:r>
              <a:rPr lang="pt-BR" dirty="0">
                <a:solidFill>
                  <a:schemeClr val="tx2"/>
                </a:solidFill>
                <a:latin typeface="Calibri" charset="0"/>
              </a:rPr>
              <a:t>Cada arquivo é único</a:t>
            </a:r>
          </a:p>
        </p:txBody>
      </p:sp>
      <p:sp>
        <p:nvSpPr>
          <p:cNvPr id="2" name="Espaço Reservado para Número de Slide 1"/>
          <p:cNvSpPr>
            <a:spLocks noGrp="1"/>
          </p:cNvSpPr>
          <p:nvPr>
            <p:ph type="sldNum" sz="quarter" idx="12"/>
          </p:nvPr>
        </p:nvSpPr>
        <p:spPr/>
        <p:txBody>
          <a:bodyPr/>
          <a:lstStyle/>
          <a:p>
            <a:fld id="{22134528-5528-4C8C-AC35-58920D442C22}" type="slidenum">
              <a:rPr lang="pt-BR" smtClean="0"/>
              <a:pPr/>
              <a:t>29</a:t>
            </a:fld>
            <a:endParaRPr lang="pt-BR"/>
          </a:p>
        </p:txBody>
      </p:sp>
    </p:spTree>
    <p:extLst>
      <p:ext uri="{BB962C8B-B14F-4D97-AF65-F5344CB8AC3E}">
        <p14:creationId xmlns:p14="http://schemas.microsoft.com/office/powerpoint/2010/main" xmlns="" val="1925433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1143000"/>
          </a:xfrm>
        </p:spPr>
        <p:txBody>
          <a:bodyPr>
            <a:normAutofit fontScale="90000"/>
          </a:bodyPr>
          <a:lstStyle/>
          <a:p>
            <a:r>
              <a:rPr lang="en-US" sz="3600" b="1" dirty="0" err="1" smtClean="0">
                <a:solidFill>
                  <a:schemeClr val="tx2"/>
                </a:solidFill>
              </a:rPr>
              <a:t>Conceitos</a:t>
            </a:r>
            <a:r>
              <a:rPr lang="en-US" sz="3600" b="1" dirty="0" smtClean="0">
                <a:solidFill>
                  <a:schemeClr val="tx2"/>
                </a:solidFill>
              </a:rPr>
              <a:t> </a:t>
            </a:r>
            <a:r>
              <a:rPr lang="en-US" sz="3600" b="1" dirty="0" err="1" smtClean="0">
                <a:solidFill>
                  <a:schemeClr val="tx2"/>
                </a:solidFill>
              </a:rPr>
              <a:t>Fundamentais</a:t>
            </a:r>
            <a:r>
              <a:rPr lang="en-US" sz="3600" b="1" dirty="0" smtClean="0">
                <a:solidFill>
                  <a:schemeClr val="tx2"/>
                </a:solidFill>
              </a:rPr>
              <a:t> de </a:t>
            </a:r>
            <a:r>
              <a:rPr lang="en-US" sz="3600" b="1" dirty="0" err="1" smtClean="0">
                <a:solidFill>
                  <a:schemeClr val="tx2"/>
                </a:solidFill>
              </a:rPr>
              <a:t>Arquivologia</a:t>
            </a:r>
            <a:r>
              <a:rPr lang="en-US" sz="3600" b="1" dirty="0" smtClean="0">
                <a:solidFill>
                  <a:schemeClr val="tx2"/>
                </a:solidFill>
              </a:rPr>
              <a:t> </a:t>
            </a:r>
            <a:endParaRPr lang="en-US" sz="3600" dirty="0">
              <a:solidFill>
                <a:schemeClr val="tx2"/>
              </a:solidFill>
            </a:endParaRPr>
          </a:p>
        </p:txBody>
      </p:sp>
      <p:sp>
        <p:nvSpPr>
          <p:cNvPr id="3" name="Content Placeholder 2"/>
          <p:cNvSpPr>
            <a:spLocks noGrp="1"/>
          </p:cNvSpPr>
          <p:nvPr>
            <p:ph idx="1"/>
          </p:nvPr>
        </p:nvSpPr>
        <p:spPr/>
        <p:txBody>
          <a:bodyPr>
            <a:normAutofit/>
          </a:bodyPr>
          <a:lstStyle/>
          <a:p>
            <a:pPr marL="0" indent="0" algn="ctr">
              <a:buNone/>
            </a:pPr>
            <a:r>
              <a:rPr lang="en-US" b="1" dirty="0" smtClean="0"/>
              <a:t>“</a:t>
            </a:r>
            <a:r>
              <a:rPr lang="en-US" b="1" dirty="0" err="1" smtClean="0"/>
              <a:t>Arquivo</a:t>
            </a:r>
            <a:r>
              <a:rPr lang="en-US" b="1" dirty="0" smtClean="0"/>
              <a:t> </a:t>
            </a:r>
            <a:r>
              <a:rPr lang="en-US" b="1" dirty="0" err="1" smtClean="0"/>
              <a:t>são</a:t>
            </a:r>
            <a:r>
              <a:rPr lang="en-US" b="1" dirty="0" smtClean="0"/>
              <a:t> </a:t>
            </a:r>
            <a:r>
              <a:rPr lang="en-US" b="1" dirty="0" err="1" smtClean="0"/>
              <a:t>os</a:t>
            </a:r>
            <a:r>
              <a:rPr lang="en-US" b="1" dirty="0" smtClean="0"/>
              <a:t> </a:t>
            </a:r>
            <a:r>
              <a:rPr lang="en-US" b="1" dirty="0" err="1"/>
              <a:t>conjuntos</a:t>
            </a:r>
            <a:r>
              <a:rPr lang="en-US" b="1" dirty="0"/>
              <a:t> de </a:t>
            </a:r>
            <a:r>
              <a:rPr lang="en-US" b="1" dirty="0" err="1"/>
              <a:t>documentos</a:t>
            </a:r>
            <a:r>
              <a:rPr lang="en-US" b="1" dirty="0"/>
              <a:t> PRODUZIDOS e RECEBIDOS </a:t>
            </a:r>
            <a:r>
              <a:rPr lang="en-US" b="1" dirty="0" err="1"/>
              <a:t>por</a:t>
            </a:r>
            <a:r>
              <a:rPr lang="en-US" b="1" dirty="0"/>
              <a:t> </a:t>
            </a:r>
            <a:r>
              <a:rPr lang="en-US" b="1" dirty="0" err="1"/>
              <a:t>órgãos</a:t>
            </a:r>
            <a:r>
              <a:rPr lang="en-US" b="1" dirty="0"/>
              <a:t> </a:t>
            </a:r>
            <a:r>
              <a:rPr lang="en-US" b="1" dirty="0" err="1"/>
              <a:t>públicos</a:t>
            </a:r>
            <a:r>
              <a:rPr lang="en-US" b="1" dirty="0"/>
              <a:t>, </a:t>
            </a:r>
            <a:r>
              <a:rPr lang="en-US" b="1" dirty="0" err="1"/>
              <a:t>instituições</a:t>
            </a:r>
            <a:r>
              <a:rPr lang="en-US" b="1" dirty="0"/>
              <a:t> de </a:t>
            </a:r>
            <a:r>
              <a:rPr lang="en-US" b="1" dirty="0" err="1"/>
              <a:t>caráter</a:t>
            </a:r>
            <a:r>
              <a:rPr lang="en-US" b="1" dirty="0"/>
              <a:t> </a:t>
            </a:r>
            <a:r>
              <a:rPr lang="en-US" b="1" dirty="0" err="1"/>
              <a:t>público</a:t>
            </a:r>
            <a:r>
              <a:rPr lang="en-US" b="1" dirty="0"/>
              <a:t> e </a:t>
            </a:r>
            <a:r>
              <a:rPr lang="en-US" b="1" dirty="0" err="1"/>
              <a:t>entidades</a:t>
            </a:r>
            <a:r>
              <a:rPr lang="en-US" b="1" dirty="0"/>
              <a:t> </a:t>
            </a:r>
            <a:r>
              <a:rPr lang="en-US" b="1" dirty="0" err="1"/>
              <a:t>privadas</a:t>
            </a:r>
            <a:r>
              <a:rPr lang="en-US" b="1" dirty="0"/>
              <a:t>, </a:t>
            </a:r>
            <a:r>
              <a:rPr lang="en-US" b="1" dirty="0" err="1"/>
              <a:t>em</a:t>
            </a:r>
            <a:r>
              <a:rPr lang="en-US" b="1" dirty="0"/>
              <a:t> </a:t>
            </a:r>
            <a:r>
              <a:rPr lang="en-US" b="1" dirty="0" err="1"/>
              <a:t>decorrência</a:t>
            </a:r>
            <a:r>
              <a:rPr lang="en-US" b="1" dirty="0"/>
              <a:t> do </a:t>
            </a:r>
            <a:r>
              <a:rPr lang="en-US" b="1" dirty="0" err="1"/>
              <a:t>exercício</a:t>
            </a:r>
            <a:r>
              <a:rPr lang="en-US" b="1" dirty="0"/>
              <a:t> de </a:t>
            </a:r>
            <a:r>
              <a:rPr lang="en-US" b="1" dirty="0" err="1"/>
              <a:t>atividades</a:t>
            </a:r>
            <a:r>
              <a:rPr lang="en-US" b="1" dirty="0"/>
              <a:t> </a:t>
            </a:r>
            <a:r>
              <a:rPr lang="en-US" b="1" dirty="0" err="1"/>
              <a:t>específicas</a:t>
            </a:r>
            <a:r>
              <a:rPr lang="en-US" b="1" dirty="0"/>
              <a:t>, </a:t>
            </a:r>
            <a:r>
              <a:rPr lang="en-US" b="1" dirty="0" err="1"/>
              <a:t>bem</a:t>
            </a:r>
            <a:r>
              <a:rPr lang="en-US" b="1" dirty="0"/>
              <a:t> </a:t>
            </a:r>
            <a:r>
              <a:rPr lang="en-US" b="1" dirty="0" err="1"/>
              <a:t>como</a:t>
            </a:r>
            <a:r>
              <a:rPr lang="en-US" b="1" dirty="0"/>
              <a:t> </a:t>
            </a:r>
            <a:r>
              <a:rPr lang="en-US" b="1" dirty="0" err="1"/>
              <a:t>por</a:t>
            </a:r>
            <a:r>
              <a:rPr lang="en-US" b="1" dirty="0"/>
              <a:t> </a:t>
            </a:r>
            <a:r>
              <a:rPr lang="en-US" b="1" dirty="0" err="1"/>
              <a:t>pessoa</a:t>
            </a:r>
            <a:r>
              <a:rPr lang="en-US" b="1" dirty="0"/>
              <a:t> </a:t>
            </a:r>
            <a:r>
              <a:rPr lang="en-US" b="1" dirty="0" err="1"/>
              <a:t>física</a:t>
            </a:r>
            <a:r>
              <a:rPr lang="en-US" b="1" dirty="0"/>
              <a:t>, </a:t>
            </a:r>
            <a:r>
              <a:rPr lang="en-US" b="1" dirty="0" err="1"/>
              <a:t>qualquer</a:t>
            </a:r>
            <a:r>
              <a:rPr lang="en-US" b="1" dirty="0"/>
              <a:t> </a:t>
            </a:r>
            <a:r>
              <a:rPr lang="en-US" b="1" dirty="0" err="1"/>
              <a:t>que</a:t>
            </a:r>
            <a:r>
              <a:rPr lang="en-US" b="1" dirty="0"/>
              <a:t> </a:t>
            </a:r>
            <a:r>
              <a:rPr lang="en-US" b="1" dirty="0" err="1"/>
              <a:t>seja</a:t>
            </a:r>
            <a:r>
              <a:rPr lang="en-US" b="1" dirty="0"/>
              <a:t> o </a:t>
            </a:r>
            <a:r>
              <a:rPr lang="en-US" b="1" dirty="0" err="1"/>
              <a:t>suporte</a:t>
            </a:r>
            <a:r>
              <a:rPr lang="en-US" b="1" dirty="0"/>
              <a:t> da </a:t>
            </a:r>
            <a:r>
              <a:rPr lang="en-US" b="1" dirty="0" err="1"/>
              <a:t>informação</a:t>
            </a:r>
            <a:r>
              <a:rPr lang="en-US" b="1" dirty="0"/>
              <a:t> </a:t>
            </a:r>
            <a:r>
              <a:rPr lang="en-US" b="1" dirty="0" err="1"/>
              <a:t>ou</a:t>
            </a:r>
            <a:r>
              <a:rPr lang="en-US" b="1" dirty="0"/>
              <a:t> a </a:t>
            </a:r>
            <a:r>
              <a:rPr lang="en-US" b="1" dirty="0" err="1" smtClean="0"/>
              <a:t>natureza</a:t>
            </a:r>
            <a:r>
              <a:rPr lang="en-US" b="1" dirty="0" smtClean="0"/>
              <a:t> </a:t>
            </a:r>
            <a:r>
              <a:rPr lang="en-US" b="1" dirty="0"/>
              <a:t>dos </a:t>
            </a:r>
            <a:r>
              <a:rPr lang="en-US" b="1" dirty="0" err="1"/>
              <a:t>documentos</a:t>
            </a:r>
            <a:r>
              <a:rPr lang="en-US" dirty="0"/>
              <a:t>” </a:t>
            </a:r>
            <a:endParaRPr lang="en-US" dirty="0" smtClean="0"/>
          </a:p>
          <a:p>
            <a:pPr marL="0" indent="0">
              <a:buNone/>
            </a:pPr>
            <a:endParaRPr lang="en-US" dirty="0" smtClean="0"/>
          </a:p>
          <a:p>
            <a:pPr marL="0" indent="0">
              <a:buNone/>
            </a:pPr>
            <a:r>
              <a:rPr lang="en-US" sz="2000" b="1" dirty="0" smtClean="0"/>
              <a:t>(</a:t>
            </a:r>
            <a:r>
              <a:rPr lang="en-US" sz="2000" b="1" dirty="0">
                <a:hlinkClick r:id="rId2"/>
              </a:rPr>
              <a:t>Lei no 8.159, de 08-01-1991</a:t>
            </a:r>
            <a:r>
              <a:rPr lang="en-US" sz="2000" b="1" dirty="0"/>
              <a:t>. Art. 2o) </a:t>
            </a:r>
            <a:endParaRPr lang="en-US" sz="2000" dirty="0" smtClean="0">
              <a:effectLst/>
            </a:endParaRPr>
          </a:p>
          <a:p>
            <a:pPr marL="0" indent="0">
              <a:buNone/>
            </a:pPr>
            <a:endParaRPr lang="en-US" dirty="0"/>
          </a:p>
        </p:txBody>
      </p:sp>
    </p:spTree>
    <p:extLst>
      <p:ext uri="{BB962C8B-B14F-4D97-AF65-F5344CB8AC3E}">
        <p14:creationId xmlns:p14="http://schemas.microsoft.com/office/powerpoint/2010/main" xmlns="" val="3550580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258" y="1674422"/>
            <a:ext cx="4360698" cy="4821382"/>
          </a:xfrm>
        </p:spPr>
        <p:txBody>
          <a:bodyPr>
            <a:normAutofit fontScale="92500" lnSpcReduction="20000"/>
          </a:bodyPr>
          <a:lstStyle/>
          <a:p>
            <a:pPr marL="0" indent="0">
              <a:buNone/>
            </a:pPr>
            <a:r>
              <a:rPr lang="en-US" dirty="0"/>
              <a:t>A </a:t>
            </a:r>
            <a:r>
              <a:rPr lang="en-US" dirty="0" err="1"/>
              <a:t>natureza</a:t>
            </a:r>
            <a:r>
              <a:rPr lang="en-US" dirty="0"/>
              <a:t> dos </a:t>
            </a:r>
            <a:r>
              <a:rPr lang="en-US" dirty="0" err="1"/>
              <a:t>arquivos</a:t>
            </a:r>
            <a:r>
              <a:rPr lang="en-US" dirty="0"/>
              <a:t> </a:t>
            </a:r>
            <a:r>
              <a:rPr lang="en-US" b="1" dirty="0" smtClean="0"/>
              <a:t>e:́ </a:t>
            </a:r>
          </a:p>
          <a:p>
            <a:pPr marL="0" indent="0">
              <a:buFont typeface="Arial" pitchFamily="34" charset="0"/>
              <a:buChar char="•"/>
            </a:pPr>
            <a:r>
              <a:rPr lang="en-US" b="1" dirty="0" smtClean="0"/>
              <a:t> </a:t>
            </a:r>
            <a:r>
              <a:rPr lang="en-US" b="1" dirty="0" err="1" smtClean="0"/>
              <a:t>administrativa</a:t>
            </a:r>
            <a:endParaRPr lang="en-US" b="1" dirty="0" smtClean="0"/>
          </a:p>
          <a:p>
            <a:pPr marL="0" indent="0">
              <a:buFont typeface="Arial" pitchFamily="34" charset="0"/>
              <a:buChar char="•"/>
            </a:pPr>
            <a:r>
              <a:rPr lang="en-US" b="1" dirty="0" err="1" smtClean="0"/>
              <a:t>jurídica</a:t>
            </a:r>
            <a:endParaRPr lang="en-US" b="1" dirty="0" smtClean="0"/>
          </a:p>
          <a:p>
            <a:pPr marL="0" indent="0">
              <a:buFont typeface="Arial" pitchFamily="34" charset="0"/>
              <a:buChar char="•"/>
            </a:pPr>
            <a:r>
              <a:rPr lang="en-US" b="1" dirty="0" err="1" smtClean="0"/>
              <a:t>probatória</a:t>
            </a:r>
            <a:endParaRPr lang="en-US" b="1" dirty="0" smtClean="0"/>
          </a:p>
          <a:p>
            <a:pPr marL="0" indent="0">
              <a:buFont typeface="Arial" pitchFamily="34" charset="0"/>
              <a:buChar char="•"/>
            </a:pPr>
            <a:r>
              <a:rPr lang="en-US" b="1" dirty="0" err="1" smtClean="0"/>
              <a:t>informacional</a:t>
            </a:r>
            <a:endParaRPr lang="en-US" b="1" dirty="0" smtClean="0"/>
          </a:p>
          <a:p>
            <a:pPr marL="0" indent="0">
              <a:buFont typeface="Arial" pitchFamily="34" charset="0"/>
              <a:buChar char="•"/>
            </a:pPr>
            <a:r>
              <a:rPr lang="en-US" b="1" dirty="0" err="1" smtClean="0"/>
              <a:t>orga</a:t>
            </a:r>
            <a:r>
              <a:rPr lang="en-US" b="1" dirty="0" err="1"/>
              <a:t>̂</a:t>
            </a:r>
            <a:r>
              <a:rPr lang="en-US" b="1" dirty="0" err="1" smtClean="0"/>
              <a:t>nica</a:t>
            </a:r>
            <a:r>
              <a:rPr lang="en-US" b="1" dirty="0" smtClean="0"/>
              <a:t>, serial, </a:t>
            </a:r>
            <a:r>
              <a:rPr lang="en-US" b="1" dirty="0" err="1" smtClean="0"/>
              <a:t>contínua</a:t>
            </a:r>
            <a:endParaRPr lang="en-US" b="1" dirty="0" smtClean="0"/>
          </a:p>
          <a:p>
            <a:pPr marL="0" indent="0">
              <a:buFont typeface="Arial" pitchFamily="34" charset="0"/>
              <a:buChar char="•"/>
            </a:pPr>
            <a:r>
              <a:rPr lang="en-US" b="1" dirty="0" err="1" smtClean="0"/>
              <a:t>cumulativa</a:t>
            </a:r>
            <a:r>
              <a:rPr lang="en-US" b="1" dirty="0" smtClean="0"/>
              <a:t> </a:t>
            </a:r>
            <a:endParaRPr lang="en-US" b="1" dirty="0" smtClean="0">
              <a:effectLst/>
            </a:endParaRPr>
          </a:p>
          <a:p>
            <a:pPr marL="0" indent="0">
              <a:buNone/>
            </a:pPr>
            <a:r>
              <a:rPr lang="en-US" dirty="0"/>
              <a:t>A soma de </a:t>
            </a:r>
            <a:r>
              <a:rPr lang="en-US" dirty="0" err="1"/>
              <a:t>todas</a:t>
            </a:r>
            <a:r>
              <a:rPr lang="en-US" dirty="0"/>
              <a:t> </a:t>
            </a:r>
            <a:r>
              <a:rPr lang="en-US" dirty="0" err="1"/>
              <a:t>estas</a:t>
            </a:r>
            <a:r>
              <a:rPr lang="en-US" dirty="0"/>
              <a:t> </a:t>
            </a:r>
            <a:r>
              <a:rPr lang="en-US" dirty="0" err="1"/>
              <a:t>características</a:t>
            </a:r>
            <a:r>
              <a:rPr lang="en-US" dirty="0"/>
              <a:t> </a:t>
            </a:r>
            <a:r>
              <a:rPr lang="en-US" dirty="0" err="1"/>
              <a:t>faz</a:t>
            </a:r>
            <a:r>
              <a:rPr lang="en-US" dirty="0"/>
              <a:t> do </a:t>
            </a:r>
            <a:r>
              <a:rPr lang="en-US" dirty="0" err="1"/>
              <a:t>arquivo</a:t>
            </a:r>
            <a:r>
              <a:rPr lang="en-US" dirty="0"/>
              <a:t> </a:t>
            </a:r>
            <a:r>
              <a:rPr lang="en-US" dirty="0" err="1"/>
              <a:t>uma</a:t>
            </a:r>
            <a:r>
              <a:rPr lang="en-US" dirty="0"/>
              <a:t> </a:t>
            </a:r>
            <a:r>
              <a:rPr lang="en-US" dirty="0" err="1"/>
              <a:t>instituição</a:t>
            </a:r>
            <a:r>
              <a:rPr lang="en-US" dirty="0"/>
              <a:t> </a:t>
            </a:r>
            <a:r>
              <a:rPr lang="en-US" dirty="0" err="1"/>
              <a:t>única</a:t>
            </a:r>
            <a:r>
              <a:rPr lang="en-US" dirty="0"/>
              <a:t> </a:t>
            </a:r>
            <a:r>
              <a:rPr lang="en-US" dirty="0" smtClean="0"/>
              <a:t>e </a:t>
            </a:r>
            <a:r>
              <a:rPr lang="en-US" dirty="0" err="1" smtClean="0"/>
              <a:t>inconfundível</a:t>
            </a:r>
            <a:r>
              <a:rPr lang="en-US" dirty="0"/>
              <a:t>” </a:t>
            </a:r>
            <a:endParaRPr lang="en-US" dirty="0" smtClean="0">
              <a:effectLst/>
            </a:endParaRPr>
          </a:p>
          <a:p>
            <a:pPr marL="0" indent="0">
              <a:buNone/>
            </a:pPr>
            <a:r>
              <a:rPr lang="en-US" sz="2000" dirty="0"/>
              <a:t>(BELLOTTO, 2005) </a:t>
            </a:r>
            <a:endParaRPr lang="en-US" sz="2000" dirty="0" smtClean="0">
              <a:effectLst/>
            </a:endParaRPr>
          </a:p>
          <a:p>
            <a:pPr marL="0" indent="0">
              <a:buNone/>
            </a:pPr>
            <a:endParaRPr lang="en-US" dirty="0"/>
          </a:p>
        </p:txBody>
      </p:sp>
      <p:sp>
        <p:nvSpPr>
          <p:cNvPr id="4" name="Title 1"/>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err="1" smtClean="0">
                <a:solidFill>
                  <a:schemeClr val="tx2"/>
                </a:solidFill>
                <a:latin typeface="+mn-lt"/>
              </a:rPr>
              <a:t>Conceitos</a:t>
            </a:r>
            <a:r>
              <a:rPr lang="en-US" sz="3600" b="1" dirty="0" smtClean="0">
                <a:solidFill>
                  <a:schemeClr val="tx2"/>
                </a:solidFill>
                <a:latin typeface="+mn-lt"/>
              </a:rPr>
              <a:t> </a:t>
            </a:r>
            <a:r>
              <a:rPr lang="en-US" sz="3600" b="1" dirty="0" err="1" smtClean="0">
                <a:solidFill>
                  <a:schemeClr val="tx2"/>
                </a:solidFill>
                <a:latin typeface="+mn-lt"/>
              </a:rPr>
              <a:t>Fundamentais</a:t>
            </a:r>
            <a:r>
              <a:rPr lang="en-US" sz="3600" b="1" dirty="0" smtClean="0">
                <a:solidFill>
                  <a:schemeClr val="tx2"/>
                </a:solidFill>
                <a:latin typeface="+mn-lt"/>
              </a:rPr>
              <a:t> de </a:t>
            </a:r>
            <a:r>
              <a:rPr lang="en-US" sz="3600" b="1" dirty="0" err="1" smtClean="0">
                <a:solidFill>
                  <a:schemeClr val="tx2"/>
                </a:solidFill>
                <a:latin typeface="+mn-lt"/>
              </a:rPr>
              <a:t>Arquivologia</a:t>
            </a:r>
            <a:r>
              <a:rPr lang="en-US" sz="3600" b="1" dirty="0" smtClean="0">
                <a:solidFill>
                  <a:schemeClr val="tx2"/>
                </a:solidFill>
                <a:latin typeface="+mn-lt"/>
              </a:rPr>
              <a:t> </a:t>
            </a:r>
            <a:endParaRPr lang="en-US" sz="3600" dirty="0">
              <a:solidFill>
                <a:schemeClr val="tx2"/>
              </a:solidFill>
              <a:latin typeface="+mn-lt"/>
            </a:endParaRPr>
          </a:p>
        </p:txBody>
      </p:sp>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43535" y="1239045"/>
            <a:ext cx="4400465" cy="3126646"/>
          </a:xfrm>
          <a:prstGeom prst="rect">
            <a:avLst/>
          </a:prstGeom>
        </p:spPr>
      </p:pic>
    </p:spTree>
    <p:extLst>
      <p:ext uri="{BB962C8B-B14F-4D97-AF65-F5344CB8AC3E}">
        <p14:creationId xmlns:p14="http://schemas.microsoft.com/office/powerpoint/2010/main" xmlns="" val="306866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4638"/>
            <a:ext cx="91440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chemeClr val="tx2"/>
                </a:solidFill>
              </a:rPr>
              <a:t>Conceitos</a:t>
            </a:r>
            <a:r>
              <a:rPr lang="en-US" b="1" dirty="0" smtClean="0">
                <a:solidFill>
                  <a:schemeClr val="tx2"/>
                </a:solidFill>
              </a:rPr>
              <a:t> </a:t>
            </a:r>
            <a:r>
              <a:rPr lang="en-US" b="1" dirty="0" err="1" smtClean="0">
                <a:solidFill>
                  <a:schemeClr val="tx2"/>
                </a:solidFill>
              </a:rPr>
              <a:t>Fundamentais</a:t>
            </a:r>
            <a:r>
              <a:rPr lang="en-US" b="1" dirty="0" smtClean="0">
                <a:solidFill>
                  <a:schemeClr val="tx2"/>
                </a:solidFill>
              </a:rPr>
              <a:t> de </a:t>
            </a:r>
            <a:r>
              <a:rPr lang="en-US" b="1" dirty="0" err="1" smtClean="0">
                <a:solidFill>
                  <a:schemeClr val="tx2"/>
                </a:solidFill>
              </a:rPr>
              <a:t>Arquivologia</a:t>
            </a:r>
            <a:r>
              <a:rPr lang="en-US" b="1" dirty="0" smtClean="0">
                <a:solidFill>
                  <a:schemeClr val="tx2"/>
                </a:solidFill>
              </a:rPr>
              <a:t> </a:t>
            </a:r>
            <a:endParaRPr lang="en-US" dirty="0">
              <a:solidFill>
                <a:schemeClr val="tx2"/>
              </a:solidFill>
            </a:endParaRPr>
          </a:p>
        </p:txBody>
      </p:sp>
      <p:pic>
        <p:nvPicPr>
          <p:cNvPr id="2" name="Picture 1"/>
          <p:cNvPicPr>
            <a:picLocks noChangeAspect="1"/>
          </p:cNvPicPr>
          <p:nvPr/>
        </p:nvPicPr>
        <p:blipFill>
          <a:blip r:embed="rId2" cstate="print"/>
          <a:stretch>
            <a:fillRect/>
          </a:stretch>
        </p:blipFill>
        <p:spPr>
          <a:xfrm>
            <a:off x="4541802" y="3767590"/>
            <a:ext cx="4215662" cy="2813252"/>
          </a:xfrm>
          <a:prstGeom prst="rect">
            <a:avLst/>
          </a:prstGeom>
        </p:spPr>
      </p:pic>
      <p:sp>
        <p:nvSpPr>
          <p:cNvPr id="3" name="Rectangle 2"/>
          <p:cNvSpPr/>
          <p:nvPr/>
        </p:nvSpPr>
        <p:spPr>
          <a:xfrm>
            <a:off x="670831" y="1413979"/>
            <a:ext cx="7874384" cy="2246769"/>
          </a:xfrm>
          <a:prstGeom prst="rect">
            <a:avLst/>
          </a:prstGeom>
        </p:spPr>
        <p:txBody>
          <a:bodyPr wrap="square">
            <a:spAutoFit/>
          </a:bodyPr>
          <a:lstStyle/>
          <a:p>
            <a:r>
              <a:rPr lang="en-US" sz="2800" dirty="0"/>
              <a:t>DOCUMENTO de ARQUIVO</a:t>
            </a:r>
          </a:p>
          <a:p>
            <a:endParaRPr lang="en-US" sz="2800" dirty="0"/>
          </a:p>
          <a:p>
            <a:r>
              <a:rPr lang="en-US" sz="2800" dirty="0" err="1"/>
              <a:t>Informação</a:t>
            </a:r>
            <a:r>
              <a:rPr lang="en-US" sz="2800" dirty="0"/>
              <a:t> </a:t>
            </a:r>
            <a:r>
              <a:rPr lang="en-US" sz="2800" dirty="0" err="1"/>
              <a:t>registrada</a:t>
            </a:r>
            <a:r>
              <a:rPr lang="en-US" sz="2800" dirty="0"/>
              <a:t> </a:t>
            </a:r>
            <a:r>
              <a:rPr lang="en-US" sz="2800" dirty="0" err="1"/>
              <a:t>produzida</a:t>
            </a:r>
            <a:r>
              <a:rPr lang="en-US" sz="2800" dirty="0"/>
              <a:t> e </a:t>
            </a:r>
            <a:r>
              <a:rPr lang="en-US" sz="2800" dirty="0" err="1"/>
              <a:t>mantida</a:t>
            </a:r>
            <a:r>
              <a:rPr lang="en-US" sz="2800" dirty="0"/>
              <a:t> </a:t>
            </a:r>
            <a:r>
              <a:rPr lang="en-US" sz="2800" dirty="0" err="1"/>
              <a:t>por</a:t>
            </a:r>
            <a:r>
              <a:rPr lang="en-US" sz="2800" dirty="0"/>
              <a:t> </a:t>
            </a:r>
            <a:r>
              <a:rPr lang="en-US" sz="2800" dirty="0" err="1"/>
              <a:t>uma</a:t>
            </a:r>
            <a:r>
              <a:rPr lang="en-US" sz="2800" dirty="0"/>
              <a:t> </a:t>
            </a:r>
            <a:r>
              <a:rPr lang="en-US" sz="2800" dirty="0" err="1"/>
              <a:t>instituição</a:t>
            </a:r>
            <a:r>
              <a:rPr lang="en-US" sz="2800" dirty="0"/>
              <a:t> </a:t>
            </a:r>
            <a:r>
              <a:rPr lang="en-US" sz="2800" dirty="0" err="1"/>
              <a:t>ou</a:t>
            </a:r>
            <a:r>
              <a:rPr lang="en-US" sz="2800" dirty="0"/>
              <a:t> </a:t>
            </a:r>
            <a:r>
              <a:rPr lang="en-US" sz="2800" dirty="0" err="1"/>
              <a:t>pessoa</a:t>
            </a:r>
            <a:r>
              <a:rPr lang="en-US" sz="2800" dirty="0"/>
              <a:t> </a:t>
            </a:r>
            <a:r>
              <a:rPr lang="en-US" sz="2800" dirty="0" err="1"/>
              <a:t>ao</a:t>
            </a:r>
            <a:r>
              <a:rPr lang="en-US" sz="2800" dirty="0"/>
              <a:t> </a:t>
            </a:r>
            <a:r>
              <a:rPr lang="en-US" sz="2800" dirty="0" err="1"/>
              <a:t>longo</a:t>
            </a:r>
            <a:r>
              <a:rPr lang="en-US" sz="2800" dirty="0"/>
              <a:t> de </a:t>
            </a:r>
            <a:r>
              <a:rPr lang="en-US" sz="2800" dirty="0" err="1"/>
              <a:t>suas</a:t>
            </a:r>
            <a:r>
              <a:rPr lang="en-US" sz="2800" dirty="0"/>
              <a:t> </a:t>
            </a:r>
            <a:r>
              <a:rPr lang="en-US" sz="2800" dirty="0" err="1"/>
              <a:t>atividades</a:t>
            </a:r>
            <a:r>
              <a:rPr lang="en-US" sz="2800" dirty="0"/>
              <a:t> </a:t>
            </a:r>
            <a:r>
              <a:rPr lang="en-US" sz="2800" dirty="0" err="1"/>
              <a:t>administrativas</a:t>
            </a:r>
            <a:r>
              <a:rPr lang="en-US" sz="2800" dirty="0"/>
              <a:t>, com valor de </a:t>
            </a:r>
            <a:r>
              <a:rPr lang="en-US" sz="2800" dirty="0" err="1"/>
              <a:t>prova</a:t>
            </a:r>
            <a:r>
              <a:rPr lang="en-US" sz="2800" dirty="0" smtClean="0"/>
              <a:t>.</a:t>
            </a:r>
            <a:endParaRPr lang="en-US" sz="2800" dirty="0"/>
          </a:p>
        </p:txBody>
      </p:sp>
      <p:sp>
        <p:nvSpPr>
          <p:cNvPr id="4" name="Rectangle 3"/>
          <p:cNvSpPr/>
          <p:nvPr/>
        </p:nvSpPr>
        <p:spPr>
          <a:xfrm>
            <a:off x="643220" y="3532888"/>
            <a:ext cx="3898582" cy="2246769"/>
          </a:xfrm>
          <a:prstGeom prst="rect">
            <a:avLst/>
          </a:prstGeom>
        </p:spPr>
        <p:txBody>
          <a:bodyPr wrap="square">
            <a:spAutoFit/>
          </a:bodyPr>
          <a:lstStyle/>
          <a:p>
            <a:r>
              <a:rPr lang="en-US" sz="2800" dirty="0"/>
              <a:t>São </a:t>
            </a:r>
            <a:r>
              <a:rPr lang="en-US" sz="2800" dirty="0" err="1"/>
              <a:t>fortemente</a:t>
            </a:r>
            <a:r>
              <a:rPr lang="en-US" sz="2800" dirty="0"/>
              <a:t> </a:t>
            </a:r>
            <a:r>
              <a:rPr lang="en-US" sz="2800" dirty="0" err="1"/>
              <a:t>ancorados</a:t>
            </a:r>
            <a:r>
              <a:rPr lang="en-US" sz="2800" dirty="0"/>
              <a:t> </a:t>
            </a:r>
            <a:r>
              <a:rPr lang="en-US" sz="2800" dirty="0" err="1"/>
              <a:t>nos</a:t>
            </a:r>
            <a:r>
              <a:rPr lang="en-US" sz="2800" dirty="0"/>
              <a:t> </a:t>
            </a:r>
            <a:r>
              <a:rPr lang="en-US" sz="2800" dirty="0" err="1"/>
              <a:t>princípios</a:t>
            </a:r>
            <a:r>
              <a:rPr lang="en-US" sz="2800" dirty="0"/>
              <a:t> da </a:t>
            </a:r>
            <a:r>
              <a:rPr lang="en-US" sz="2800" dirty="0" err="1"/>
              <a:t>proveniência</a:t>
            </a:r>
            <a:r>
              <a:rPr lang="en-US" sz="2800" dirty="0"/>
              <a:t>, da </a:t>
            </a:r>
            <a:r>
              <a:rPr lang="en-US" sz="2800" dirty="0" err="1"/>
              <a:t>organicidade</a:t>
            </a:r>
            <a:r>
              <a:rPr lang="en-US" sz="2800" dirty="0"/>
              <a:t>, </a:t>
            </a:r>
            <a:r>
              <a:rPr lang="en-US" sz="2800" dirty="0" err="1"/>
              <a:t>unicidade</a:t>
            </a:r>
            <a:r>
              <a:rPr lang="en-US" sz="2800" dirty="0"/>
              <a:t> e da </a:t>
            </a:r>
            <a:r>
              <a:rPr lang="en-US" sz="2800" dirty="0" err="1"/>
              <a:t>indivisibilidade</a:t>
            </a:r>
            <a:r>
              <a:rPr lang="en-US" sz="2800" dirty="0"/>
              <a:t>.</a:t>
            </a:r>
          </a:p>
        </p:txBody>
      </p:sp>
    </p:spTree>
    <p:extLst>
      <p:ext uri="{BB962C8B-B14F-4D97-AF65-F5344CB8AC3E}">
        <p14:creationId xmlns:p14="http://schemas.microsoft.com/office/powerpoint/2010/main" xmlns="" val="2304449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62" y="0"/>
            <a:ext cx="8612755" cy="1600200"/>
          </a:xfrm>
        </p:spPr>
        <p:txBody>
          <a:bodyPr/>
          <a:lstStyle/>
          <a:p>
            <a:r>
              <a:rPr lang="en-US" sz="4800" dirty="0" err="1" smtClean="0">
                <a:solidFill>
                  <a:schemeClr val="tx2"/>
                </a:solidFill>
              </a:rPr>
              <a:t>Características</a:t>
            </a:r>
            <a:r>
              <a:rPr lang="en-US" sz="4800" dirty="0" smtClean="0">
                <a:solidFill>
                  <a:schemeClr val="tx2"/>
                </a:solidFill>
              </a:rPr>
              <a:t> dos </a:t>
            </a:r>
            <a:r>
              <a:rPr lang="en-US" sz="4800" dirty="0" err="1" smtClean="0">
                <a:solidFill>
                  <a:schemeClr val="tx2"/>
                </a:solidFill>
              </a:rPr>
              <a:t>Arquivos</a:t>
            </a:r>
            <a:endParaRPr lang="en-US" sz="4800" dirty="0">
              <a:solidFill>
                <a:schemeClr val="tx2"/>
              </a:solidFill>
            </a:endParaRPr>
          </a:p>
        </p:txBody>
      </p:sp>
      <p:sp>
        <p:nvSpPr>
          <p:cNvPr id="3" name="Content Placeholder 2"/>
          <p:cNvSpPr>
            <a:spLocks noGrp="1"/>
          </p:cNvSpPr>
          <p:nvPr>
            <p:ph idx="1"/>
          </p:nvPr>
        </p:nvSpPr>
        <p:spPr>
          <a:xfrm>
            <a:off x="733297" y="1738258"/>
            <a:ext cx="8176019" cy="1931217"/>
          </a:xfrm>
        </p:spPr>
        <p:txBody>
          <a:bodyPr/>
          <a:lstStyle/>
          <a:p>
            <a:pPr marL="0" indent="0">
              <a:buNone/>
            </a:pPr>
            <a:r>
              <a:rPr lang="en-US" sz="2800" dirty="0" err="1" smtClean="0"/>
              <a:t>Os</a:t>
            </a:r>
            <a:r>
              <a:rPr lang="en-US" sz="2800" dirty="0" smtClean="0"/>
              <a:t> </a:t>
            </a:r>
            <a:r>
              <a:rPr lang="en-US" sz="2800" dirty="0" err="1"/>
              <a:t>documentos</a:t>
            </a:r>
            <a:r>
              <a:rPr lang="en-US" sz="2800" dirty="0"/>
              <a:t> </a:t>
            </a:r>
            <a:r>
              <a:rPr lang="en-US" sz="2800" b="1" dirty="0"/>
              <a:t>NÃO </a:t>
            </a:r>
            <a:r>
              <a:rPr lang="en-US" sz="2800" dirty="0" err="1"/>
              <a:t>são</a:t>
            </a:r>
            <a:r>
              <a:rPr lang="en-US" sz="2800" dirty="0"/>
              <a:t> </a:t>
            </a:r>
            <a:r>
              <a:rPr lang="en-US" sz="2800" dirty="0" err="1"/>
              <a:t>objeto</a:t>
            </a:r>
            <a:r>
              <a:rPr lang="en-US" sz="2800" dirty="0"/>
              <a:t> de </a:t>
            </a:r>
            <a:r>
              <a:rPr lang="en-US" sz="2800" b="1" dirty="0"/>
              <a:t>COLEÇÃO </a:t>
            </a:r>
            <a:r>
              <a:rPr lang="en-US" sz="2800" b="1" dirty="0" smtClean="0"/>
              <a:t>(</a:t>
            </a:r>
            <a:r>
              <a:rPr lang="en-US" sz="2800" b="1" dirty="0" err="1"/>
              <a:t>escolha</a:t>
            </a:r>
            <a:r>
              <a:rPr lang="en-US" sz="2800" b="1" dirty="0"/>
              <a:t> artificial) </a:t>
            </a:r>
            <a:r>
              <a:rPr lang="en-US" sz="2800" dirty="0" smtClean="0"/>
              <a:t>e </a:t>
            </a:r>
            <a:r>
              <a:rPr lang="en-US" sz="2800" dirty="0" err="1"/>
              <a:t>sim</a:t>
            </a:r>
            <a:r>
              <a:rPr lang="en-US" sz="2800" dirty="0"/>
              <a:t> da </a:t>
            </a:r>
            <a:r>
              <a:rPr lang="en-US" sz="2800" b="1" dirty="0" err="1"/>
              <a:t>acumulação</a:t>
            </a:r>
            <a:r>
              <a:rPr lang="en-US" sz="2800" b="1" dirty="0"/>
              <a:t> natural</a:t>
            </a:r>
            <a:r>
              <a:rPr lang="en-US" sz="2800" dirty="0"/>
              <a:t>, no </a:t>
            </a:r>
            <a:r>
              <a:rPr lang="en-US" sz="2800" dirty="0" err="1"/>
              <a:t>decurso</a:t>
            </a:r>
            <a:r>
              <a:rPr lang="en-US" sz="2800" dirty="0"/>
              <a:t> de </a:t>
            </a:r>
            <a:r>
              <a:rPr lang="en-US" sz="2800" b="1" dirty="0" err="1"/>
              <a:t>atividades</a:t>
            </a:r>
            <a:r>
              <a:rPr lang="en-US" sz="2800" b="1" dirty="0"/>
              <a:t> </a:t>
            </a:r>
            <a:r>
              <a:rPr lang="en-US" sz="2800" b="1" dirty="0" err="1" smtClean="0"/>
              <a:t>administrativas</a:t>
            </a:r>
            <a:r>
              <a:rPr lang="en-US" sz="2800" dirty="0"/>
              <a:t>. </a:t>
            </a:r>
          </a:p>
          <a:p>
            <a:endParaRPr lang="en-US" dirty="0"/>
          </a:p>
        </p:txBody>
      </p:sp>
      <p:pic>
        <p:nvPicPr>
          <p:cNvPr id="51202" name="Picture 2" descr="Resultado de imagem para arquivo"/>
          <p:cNvPicPr>
            <a:picLocks noChangeAspect="1" noChangeArrowheads="1"/>
          </p:cNvPicPr>
          <p:nvPr/>
        </p:nvPicPr>
        <p:blipFill>
          <a:blip r:embed="rId2" cstate="print"/>
          <a:srcRect/>
          <a:stretch>
            <a:fillRect/>
          </a:stretch>
        </p:blipFill>
        <p:spPr bwMode="auto">
          <a:xfrm>
            <a:off x="1378734" y="3356759"/>
            <a:ext cx="6696075" cy="3181350"/>
          </a:xfrm>
          <a:prstGeom prst="rect">
            <a:avLst/>
          </a:prstGeom>
          <a:noFill/>
        </p:spPr>
      </p:pic>
    </p:spTree>
    <p:extLst>
      <p:ext uri="{BB962C8B-B14F-4D97-AF65-F5344CB8AC3E}">
        <p14:creationId xmlns:p14="http://schemas.microsoft.com/office/powerpoint/2010/main" xmlns="" val="388984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47437"/>
            <a:ext cx="8229600" cy="3618369"/>
          </a:xfrm>
        </p:spPr>
        <p:txBody>
          <a:bodyPr/>
          <a:lstStyle/>
          <a:p>
            <a:pPr marL="0" indent="0">
              <a:buNone/>
            </a:pPr>
            <a:r>
              <a:rPr lang="en-US" dirty="0"/>
              <a:t>A </a:t>
            </a:r>
            <a:r>
              <a:rPr lang="en-US" dirty="0" err="1"/>
              <a:t>classificação</a:t>
            </a:r>
            <a:r>
              <a:rPr lang="en-US" dirty="0"/>
              <a:t> </a:t>
            </a:r>
            <a:r>
              <a:rPr lang="en-US" dirty="0" err="1"/>
              <a:t>aplicada</a:t>
            </a:r>
            <a:r>
              <a:rPr lang="en-US" dirty="0"/>
              <a:t> a </a:t>
            </a:r>
            <a:r>
              <a:rPr lang="en-US" dirty="0" err="1"/>
              <a:t>cada</a:t>
            </a:r>
            <a:r>
              <a:rPr lang="en-US" dirty="0"/>
              <a:t> </a:t>
            </a:r>
            <a:r>
              <a:rPr lang="en-US" dirty="0" err="1"/>
              <a:t>arquivo</a:t>
            </a:r>
            <a:r>
              <a:rPr lang="en-US" dirty="0"/>
              <a:t> </a:t>
            </a:r>
            <a:r>
              <a:rPr lang="en-US" b="1" dirty="0" err="1"/>
              <a:t>respeitara</a:t>
            </a:r>
            <a:r>
              <a:rPr lang="en-US" b="1" dirty="0"/>
              <a:t>́ </a:t>
            </a:r>
            <a:r>
              <a:rPr lang="en-US" b="1" dirty="0" smtClean="0"/>
              <a:t>as </a:t>
            </a:r>
            <a:r>
              <a:rPr lang="en-US" b="1" dirty="0" err="1"/>
              <a:t>particularidades</a:t>
            </a:r>
            <a:r>
              <a:rPr lang="en-US" b="1" dirty="0"/>
              <a:t> </a:t>
            </a:r>
            <a:r>
              <a:rPr lang="en-US" dirty="0"/>
              <a:t>da </a:t>
            </a:r>
            <a:r>
              <a:rPr lang="en-US" dirty="0" err="1"/>
              <a:t>instituição</a:t>
            </a:r>
            <a:r>
              <a:rPr lang="en-US" dirty="0"/>
              <a:t> </a:t>
            </a:r>
            <a:r>
              <a:rPr lang="en-US" dirty="0" err="1"/>
              <a:t>produtora</a:t>
            </a:r>
            <a:r>
              <a:rPr lang="en-US" dirty="0"/>
              <a:t>. </a:t>
            </a:r>
          </a:p>
          <a:p>
            <a:pPr marL="0" indent="0">
              <a:buNone/>
            </a:pPr>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err="1">
                <a:solidFill>
                  <a:schemeClr val="tx2"/>
                </a:solidFill>
                <a:effectLst>
                  <a:outerShdw blurRad="63500" dist="38100" dir="5400000" algn="t" rotWithShape="0">
                    <a:prstClr val="black">
                      <a:alpha val="25000"/>
                    </a:prstClr>
                  </a:outerShdw>
                </a:effectLst>
                <a:latin typeface="Palatino Linotype"/>
              </a:rPr>
              <a:t>Características</a:t>
            </a:r>
            <a:r>
              <a:rPr lang="en-US" sz="4800" dirty="0">
                <a:solidFill>
                  <a:schemeClr val="tx2"/>
                </a:solidFill>
                <a:effectLst>
                  <a:outerShdw blurRad="63500" dist="38100" dir="5400000" algn="t" rotWithShape="0">
                    <a:prstClr val="black">
                      <a:alpha val="25000"/>
                    </a:prstClr>
                  </a:outerShdw>
                </a:effectLst>
                <a:latin typeface="Palatino Linotype"/>
              </a:rPr>
              <a:t> dos </a:t>
            </a:r>
            <a:r>
              <a:rPr lang="en-US" sz="4800" dirty="0" err="1">
                <a:solidFill>
                  <a:schemeClr val="tx2"/>
                </a:solidFill>
                <a:effectLst>
                  <a:outerShdw blurRad="63500" dist="38100" dir="5400000" algn="t" rotWithShape="0">
                    <a:prstClr val="black">
                      <a:alpha val="25000"/>
                    </a:prstClr>
                  </a:outerShdw>
                </a:effectLst>
                <a:latin typeface="Palatino Linotype"/>
              </a:rPr>
              <a:t>Arquivos</a:t>
            </a:r>
            <a:endParaRPr lang="en-US" dirty="0">
              <a:solidFill>
                <a:schemeClr val="tx2"/>
              </a:solidFill>
            </a:endParaRPr>
          </a:p>
        </p:txBody>
      </p:sp>
      <p:pic>
        <p:nvPicPr>
          <p:cNvPr id="50182" name="Picture 6" descr="Resultado de imagem para arquivo"/>
          <p:cNvPicPr>
            <a:picLocks noChangeAspect="1" noChangeArrowheads="1"/>
          </p:cNvPicPr>
          <p:nvPr/>
        </p:nvPicPr>
        <p:blipFill>
          <a:blip r:embed="rId2" cstate="print"/>
          <a:srcRect/>
          <a:stretch>
            <a:fillRect/>
          </a:stretch>
        </p:blipFill>
        <p:spPr bwMode="auto">
          <a:xfrm>
            <a:off x="2898775" y="3394311"/>
            <a:ext cx="4012664" cy="3009498"/>
          </a:xfrm>
          <a:prstGeom prst="rect">
            <a:avLst/>
          </a:prstGeom>
          <a:noFill/>
        </p:spPr>
      </p:pic>
    </p:spTree>
    <p:extLst>
      <p:ext uri="{BB962C8B-B14F-4D97-AF65-F5344CB8AC3E}">
        <p14:creationId xmlns:p14="http://schemas.microsoft.com/office/powerpoint/2010/main" xmlns="" val="82402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128157" y="642938"/>
            <a:ext cx="7530068" cy="1143000"/>
          </a:xfrm>
        </p:spPr>
        <p:txBody>
          <a:bodyPr rtlCol="0">
            <a:normAutofit fontScale="90000"/>
          </a:bodyPr>
          <a:lstStyle/>
          <a:p>
            <a:pPr eaLnBrk="1" fontAlgn="auto" hangingPunct="1">
              <a:spcAft>
                <a:spcPts val="0"/>
              </a:spcAft>
              <a:defRPr/>
            </a:pPr>
            <a:r>
              <a:rPr lang="pt-BR" dirty="0" smtClean="0">
                <a:solidFill>
                  <a:schemeClr val="tx2"/>
                </a:solidFill>
                <a:ea typeface="+mj-ea"/>
                <a:cs typeface="+mj-cs"/>
              </a:rPr>
              <a:t>Princípios Arquivísticos</a:t>
            </a:r>
            <a:r>
              <a:rPr lang="pt-BR" dirty="0" smtClean="0">
                <a:ea typeface="+mj-ea"/>
                <a:cs typeface="+mj-cs"/>
              </a:rPr>
              <a:t/>
            </a:r>
            <a:br>
              <a:rPr lang="pt-BR" dirty="0" smtClean="0">
                <a:ea typeface="+mj-ea"/>
                <a:cs typeface="+mj-cs"/>
              </a:rPr>
            </a:br>
            <a:endParaRPr lang="pt-BR" dirty="0">
              <a:ea typeface="+mj-ea"/>
              <a:cs typeface="+mj-cs"/>
            </a:endParaRPr>
          </a:p>
        </p:txBody>
      </p:sp>
      <p:sp>
        <p:nvSpPr>
          <p:cNvPr id="14339" name="Rectangle 3"/>
          <p:cNvSpPr>
            <a:spLocks noGrp="1" noChangeArrowheads="1"/>
          </p:cNvSpPr>
          <p:nvPr>
            <p:ph idx="1"/>
          </p:nvPr>
        </p:nvSpPr>
        <p:spPr/>
        <p:txBody>
          <a:bodyPr rtlCol="0">
            <a:normAutofit fontScale="92500"/>
          </a:bodyPr>
          <a:lstStyle/>
          <a:p>
            <a:pPr algn="just" eaLnBrk="1" fontAlgn="auto" hangingPunct="1">
              <a:lnSpc>
                <a:spcPct val="125000"/>
              </a:lnSpc>
              <a:spcAft>
                <a:spcPts val="0"/>
              </a:spcAft>
              <a:buFont typeface="Arial" pitchFamily="34" charset="0"/>
              <a:buChar char="•"/>
              <a:defRPr/>
            </a:pPr>
            <a:r>
              <a:rPr lang="pt-BR" sz="2000" dirty="0" smtClean="0">
                <a:effectLst>
                  <a:outerShdw blurRad="38100" dist="38100" dir="2700000" algn="tl">
                    <a:srgbClr val="C0C0C0"/>
                  </a:outerShdw>
                </a:effectLst>
                <a:ea typeface="+mn-ea"/>
                <a:cs typeface="+mn-cs"/>
              </a:rPr>
              <a:t>Os </a:t>
            </a:r>
            <a:r>
              <a:rPr lang="pt-BR" sz="2000" dirty="0">
                <a:effectLst>
                  <a:outerShdw blurRad="38100" dist="38100" dir="2700000" algn="tl">
                    <a:srgbClr val="C0C0C0"/>
                  </a:outerShdw>
                </a:effectLst>
                <a:ea typeface="+mn-ea"/>
                <a:cs typeface="+mn-cs"/>
              </a:rPr>
              <a:t>princípios arquivísticos constituem o marco principal da diferença entre a arquivística e as outras </a:t>
            </a:r>
            <a:r>
              <a:rPr lang="pt-BR" sz="2000" dirty="0" smtClean="0">
                <a:effectLst>
                  <a:outerShdw blurRad="38100" dist="38100" dir="2700000" algn="tl">
                    <a:srgbClr val="C0C0C0"/>
                  </a:outerShdw>
                </a:effectLst>
                <a:ea typeface="+mn-ea"/>
                <a:cs typeface="+mn-cs"/>
              </a:rPr>
              <a:t>ciências documentárias</a:t>
            </a:r>
            <a:r>
              <a:rPr lang="pt-BR" sz="2000" dirty="0">
                <a:effectLst>
                  <a:outerShdw blurRad="38100" dist="38100" dir="2700000" algn="tl">
                    <a:srgbClr val="C0C0C0"/>
                  </a:outerShdw>
                </a:effectLst>
                <a:ea typeface="+mn-ea"/>
                <a:cs typeface="+mn-cs"/>
              </a:rPr>
              <a:t>. São eles</a:t>
            </a:r>
            <a:r>
              <a:rPr lang="pt-BR" sz="2000" dirty="0" smtClean="0">
                <a:effectLst>
                  <a:outerShdw blurRad="38100" dist="38100" dir="2700000" algn="tl">
                    <a:srgbClr val="C0C0C0"/>
                  </a:outerShdw>
                </a:effectLst>
                <a:ea typeface="+mn-ea"/>
                <a:cs typeface="+mn-cs"/>
              </a:rPr>
              <a:t>:</a:t>
            </a:r>
          </a:p>
          <a:p>
            <a:pPr algn="just" eaLnBrk="1" fontAlgn="auto" hangingPunct="1">
              <a:lnSpc>
                <a:spcPct val="125000"/>
              </a:lnSpc>
              <a:spcAft>
                <a:spcPts val="0"/>
              </a:spcAft>
              <a:buFont typeface="Arial" pitchFamily="34" charset="0"/>
              <a:buChar char="•"/>
              <a:defRPr/>
            </a:pPr>
            <a:endParaRPr lang="pt-BR" sz="2000" dirty="0">
              <a:effectLst>
                <a:outerShdw blurRad="38100" dist="38100" dir="2700000" algn="tl">
                  <a:srgbClr val="C0C0C0"/>
                </a:outerShdw>
              </a:effectLst>
              <a:ea typeface="+mn-ea"/>
              <a:cs typeface="+mn-cs"/>
            </a:endParaRPr>
          </a:p>
          <a:p>
            <a:pPr lvl="1" algn="just" eaLnBrk="1" fontAlgn="auto" hangingPunct="1">
              <a:spcAft>
                <a:spcPts val="0"/>
              </a:spcAft>
              <a:buFont typeface="Arial" pitchFamily="34" charset="0"/>
              <a:buChar char="–"/>
              <a:defRPr/>
            </a:pPr>
            <a:r>
              <a:rPr lang="pt-BR" sz="2400" dirty="0">
                <a:effectLst>
                  <a:outerShdw blurRad="38100" dist="38100" dir="2700000" algn="tl">
                    <a:srgbClr val="C0C0C0"/>
                  </a:outerShdw>
                </a:effectLst>
                <a:ea typeface="+mn-ea"/>
              </a:rPr>
              <a:t>Princípio da </a:t>
            </a:r>
            <a:r>
              <a:rPr lang="pt-BR" sz="2400" dirty="0" smtClean="0">
                <a:effectLst>
                  <a:outerShdw blurRad="38100" dist="38100" dir="2700000" algn="tl">
                    <a:srgbClr val="C0C0C0"/>
                  </a:outerShdw>
                </a:effectLst>
                <a:ea typeface="+mn-ea"/>
              </a:rPr>
              <a:t>Proveniência </a:t>
            </a:r>
            <a:endParaRPr lang="pt-BR" sz="2400" dirty="0">
              <a:effectLst>
                <a:outerShdw blurRad="38100" dist="38100" dir="2700000" algn="tl">
                  <a:srgbClr val="C0C0C0"/>
                </a:outerShdw>
              </a:effectLst>
              <a:ea typeface="+mn-ea"/>
            </a:endParaRPr>
          </a:p>
          <a:p>
            <a:pPr lvl="1" algn="just" eaLnBrk="1" fontAlgn="auto" hangingPunct="1">
              <a:spcAft>
                <a:spcPts val="0"/>
              </a:spcAft>
              <a:buFont typeface="Arial" pitchFamily="34" charset="0"/>
              <a:buChar char="–"/>
              <a:defRPr/>
            </a:pPr>
            <a:r>
              <a:rPr lang="pt-BR" sz="2400" dirty="0">
                <a:effectLst>
                  <a:outerShdw blurRad="38100" dist="38100" dir="2700000" algn="tl">
                    <a:srgbClr val="C0C0C0"/>
                  </a:outerShdw>
                </a:effectLst>
                <a:ea typeface="+mn-ea"/>
              </a:rPr>
              <a:t>Princípio da Organicidade</a:t>
            </a:r>
          </a:p>
          <a:p>
            <a:pPr lvl="1" algn="just" eaLnBrk="1" fontAlgn="auto" hangingPunct="1">
              <a:spcAft>
                <a:spcPts val="0"/>
              </a:spcAft>
              <a:buFont typeface="Arial" pitchFamily="34" charset="0"/>
              <a:buChar char="–"/>
              <a:defRPr/>
            </a:pPr>
            <a:r>
              <a:rPr lang="pt-BR" sz="2400" dirty="0">
                <a:effectLst>
                  <a:outerShdw blurRad="38100" dist="38100" dir="2700000" algn="tl">
                    <a:srgbClr val="C0C0C0"/>
                  </a:outerShdw>
                </a:effectLst>
                <a:ea typeface="+mn-ea"/>
              </a:rPr>
              <a:t>Princípio da Unicidade</a:t>
            </a:r>
          </a:p>
          <a:p>
            <a:pPr lvl="1" algn="just" eaLnBrk="1" fontAlgn="auto" hangingPunct="1">
              <a:spcAft>
                <a:spcPts val="0"/>
              </a:spcAft>
              <a:buFont typeface="Arial" pitchFamily="34" charset="0"/>
              <a:buChar char="–"/>
              <a:defRPr/>
            </a:pPr>
            <a:r>
              <a:rPr lang="pt-BR" sz="2400" dirty="0">
                <a:effectLst>
                  <a:outerShdw blurRad="38100" dist="38100" dir="2700000" algn="tl">
                    <a:srgbClr val="C0C0C0"/>
                  </a:outerShdw>
                </a:effectLst>
                <a:ea typeface="+mn-ea"/>
              </a:rPr>
              <a:t>Princípio da Indivisibilidade ou integridade</a:t>
            </a:r>
          </a:p>
          <a:p>
            <a:pPr lvl="1" algn="just" eaLnBrk="1" fontAlgn="auto" hangingPunct="1">
              <a:spcAft>
                <a:spcPts val="0"/>
              </a:spcAft>
              <a:buFont typeface="Arial" pitchFamily="34" charset="0"/>
              <a:buChar char="–"/>
              <a:defRPr/>
            </a:pPr>
            <a:r>
              <a:rPr lang="pt-BR" sz="2400" dirty="0">
                <a:effectLst>
                  <a:outerShdw blurRad="38100" dist="38100" dir="2700000" algn="tl">
                    <a:srgbClr val="C0C0C0"/>
                  </a:outerShdw>
                </a:effectLst>
                <a:ea typeface="+mn-ea"/>
              </a:rPr>
              <a:t>Princípio da </a:t>
            </a:r>
            <a:r>
              <a:rPr lang="pt-BR" sz="2400" dirty="0" smtClean="0">
                <a:effectLst>
                  <a:outerShdw blurRad="38100" dist="38100" dir="2700000" algn="tl">
                    <a:srgbClr val="C0C0C0"/>
                  </a:outerShdw>
                </a:effectLst>
                <a:ea typeface="+mn-ea"/>
              </a:rPr>
              <a:t>Cumulatividade</a:t>
            </a:r>
          </a:p>
          <a:p>
            <a:pPr lvl="1" algn="just" eaLnBrk="1" fontAlgn="auto" hangingPunct="1">
              <a:spcAft>
                <a:spcPts val="0"/>
              </a:spcAft>
              <a:buFont typeface="Arial" pitchFamily="34" charset="0"/>
              <a:buChar char="–"/>
              <a:defRPr/>
            </a:pPr>
            <a:r>
              <a:rPr lang="pt-BR" sz="2400" i="1" dirty="0" smtClean="0">
                <a:effectLst>
                  <a:outerShdw blurRad="38100" dist="38100" dir="2700000" algn="tl">
                    <a:srgbClr val="C0C0C0"/>
                  </a:outerShdw>
                </a:effectLst>
              </a:rPr>
              <a:t>Princípio da Ordem original</a:t>
            </a:r>
          </a:p>
          <a:p>
            <a:pPr lvl="1" algn="just" eaLnBrk="1" fontAlgn="auto" hangingPunct="1">
              <a:spcAft>
                <a:spcPts val="0"/>
              </a:spcAft>
              <a:buFont typeface="Arial" pitchFamily="34" charset="0"/>
              <a:buChar char="–"/>
              <a:defRPr/>
            </a:pPr>
            <a:r>
              <a:rPr lang="pt-BR" sz="2400" i="1" dirty="0" smtClean="0">
                <a:effectLst>
                  <a:outerShdw blurRad="38100" dist="38100" dir="2700000" algn="tl">
                    <a:srgbClr val="C0C0C0"/>
                  </a:outerShdw>
                </a:effectLst>
              </a:rPr>
              <a:t>Princípio da Territorialidade</a:t>
            </a:r>
          </a:p>
          <a:p>
            <a:pPr lvl="1" algn="just" eaLnBrk="1" fontAlgn="auto" hangingPunct="1">
              <a:spcAft>
                <a:spcPts val="0"/>
              </a:spcAft>
              <a:buFont typeface="Arial" pitchFamily="34" charset="0"/>
              <a:buChar char="–"/>
              <a:defRPr/>
            </a:pPr>
            <a:r>
              <a:rPr lang="pt-BR" sz="2400" i="1" dirty="0" smtClean="0">
                <a:effectLst>
                  <a:outerShdw blurRad="38100" dist="38100" dir="2700000" algn="tl">
                    <a:srgbClr val="C0C0C0"/>
                  </a:outerShdw>
                </a:effectLst>
                <a:ea typeface="+mn-ea"/>
              </a:rPr>
              <a:t>Princípio da Pertinência</a:t>
            </a:r>
            <a:endParaRPr lang="pt-BR" sz="2400" dirty="0">
              <a:effectLst>
                <a:outerShdw blurRad="38100" dist="38100" dir="2700000" algn="tl">
                  <a:srgbClr val="C0C0C0"/>
                </a:outerShdw>
              </a:effectLst>
              <a:ea typeface="+mn-ea"/>
            </a:endParaRPr>
          </a:p>
          <a:p>
            <a:pPr algn="just" eaLnBrk="1" fontAlgn="auto" hangingPunct="1">
              <a:spcAft>
                <a:spcPts val="0"/>
              </a:spcAft>
              <a:buFont typeface="Arial" pitchFamily="34" charset="0"/>
              <a:buChar char="•"/>
              <a:defRPr/>
            </a:pPr>
            <a:endParaRPr lang="pt-BR" dirty="0">
              <a:effectLst>
                <a:outerShdw blurRad="38100" dist="38100" dir="2700000" algn="tl">
                  <a:srgbClr val="C0C0C0"/>
                </a:outerShdw>
              </a:effectLst>
              <a:ea typeface="+mn-ea"/>
              <a:cs typeface="+mn-cs"/>
            </a:endParaRPr>
          </a:p>
        </p:txBody>
      </p:sp>
      <p:sp>
        <p:nvSpPr>
          <p:cNvPr id="5" name="Espaço Reservado para Número de Slide 5"/>
          <p:cNvSpPr>
            <a:spLocks noGrp="1"/>
          </p:cNvSpPr>
          <p:nvPr>
            <p:ph type="sldNum" sz="quarter" idx="12"/>
          </p:nvPr>
        </p:nvSpPr>
        <p:spPr/>
        <p:txBody>
          <a:bodyPr/>
          <a:lstStyle/>
          <a:p>
            <a:pPr>
              <a:defRPr/>
            </a:pPr>
            <a:fld id="{CF9A76E9-9775-A140-890A-E4178AE9DF79}" type="slidenum">
              <a:rPr lang="pt-BR"/>
              <a:pPr>
                <a:defRPr/>
              </a:pPr>
              <a:t>8</a:t>
            </a:fld>
            <a:endParaRPr lang="pt-BR"/>
          </a:p>
        </p:txBody>
      </p:sp>
    </p:spTree>
    <p:extLst>
      <p:ext uri="{BB962C8B-B14F-4D97-AF65-F5344CB8AC3E}">
        <p14:creationId xmlns:p14="http://schemas.microsoft.com/office/powerpoint/2010/main" xmlns="" val="1097387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042988" y="642938"/>
            <a:ext cx="7643812" cy="1143000"/>
          </a:xfrm>
        </p:spPr>
        <p:txBody>
          <a:bodyPr rtlCol="0">
            <a:normAutofit fontScale="90000"/>
          </a:bodyPr>
          <a:lstStyle/>
          <a:p>
            <a:pPr eaLnBrk="1" fontAlgn="auto" hangingPunct="1">
              <a:spcAft>
                <a:spcPts val="0"/>
              </a:spcAft>
              <a:defRPr/>
            </a:pPr>
            <a:r>
              <a:rPr lang="pt-BR" sz="4000" dirty="0" smtClean="0">
                <a:solidFill>
                  <a:schemeClr val="tx2"/>
                </a:solidFill>
                <a:effectLst>
                  <a:outerShdw blurRad="38100" dist="38100" dir="2700000" algn="tl">
                    <a:srgbClr val="C0C0C0"/>
                  </a:outerShdw>
                </a:effectLst>
                <a:latin typeface="+mn-lt"/>
                <a:ea typeface="+mj-ea"/>
                <a:cs typeface="+mj-cs"/>
              </a:rPr>
              <a:t>Princípio da </a:t>
            </a:r>
            <a:r>
              <a:rPr lang="pt-BR" sz="4000" dirty="0" smtClean="0">
                <a:solidFill>
                  <a:schemeClr val="tx2"/>
                </a:solidFill>
                <a:effectLst>
                  <a:outerShdw blurRad="38100" dist="38100" dir="2700000" algn="tl">
                    <a:srgbClr val="C0C0C0"/>
                  </a:outerShdw>
                </a:effectLst>
                <a:latin typeface="+mn-lt"/>
                <a:ea typeface="+mj-ea"/>
                <a:cs typeface="+mj-cs"/>
              </a:rPr>
              <a:t>Proveniência</a:t>
            </a:r>
            <a:r>
              <a:rPr lang="pt-BR" sz="4000" dirty="0" smtClean="0">
                <a:effectLst>
                  <a:outerShdw blurRad="38100" dist="38100" dir="2700000" algn="tl">
                    <a:srgbClr val="C0C0C0"/>
                  </a:outerShdw>
                </a:effectLst>
                <a:latin typeface="+mn-lt"/>
                <a:ea typeface="+mj-ea"/>
                <a:cs typeface="+mj-cs"/>
              </a:rPr>
              <a:t/>
            </a:r>
            <a:br>
              <a:rPr lang="pt-BR" sz="4000" dirty="0" smtClean="0">
                <a:effectLst>
                  <a:outerShdw blurRad="38100" dist="38100" dir="2700000" algn="tl">
                    <a:srgbClr val="C0C0C0"/>
                  </a:outerShdw>
                </a:effectLst>
                <a:latin typeface="+mn-lt"/>
                <a:ea typeface="+mj-ea"/>
                <a:cs typeface="+mj-cs"/>
              </a:rPr>
            </a:br>
            <a:endParaRPr lang="pt-BR" sz="4000" dirty="0" smtClean="0">
              <a:effectLst>
                <a:outerShdw blurRad="38100" dist="38100" dir="2700000" algn="tl">
                  <a:srgbClr val="C0C0C0"/>
                </a:outerShdw>
              </a:effectLst>
              <a:latin typeface="+mn-lt"/>
              <a:ea typeface="+mj-ea"/>
              <a:cs typeface="+mj-cs"/>
            </a:endParaRPr>
          </a:p>
        </p:txBody>
      </p:sp>
      <p:sp>
        <p:nvSpPr>
          <p:cNvPr id="47107" name="Rectangle 3"/>
          <p:cNvSpPr>
            <a:spLocks noGrp="1" noChangeArrowheads="1"/>
          </p:cNvSpPr>
          <p:nvPr>
            <p:ph idx="1"/>
          </p:nvPr>
        </p:nvSpPr>
        <p:spPr>
          <a:xfrm>
            <a:off x="785813" y="1714500"/>
            <a:ext cx="7400925" cy="4525963"/>
          </a:xfrm>
        </p:spPr>
        <p:txBody>
          <a:bodyPr rtlCol="0">
            <a:normAutofit/>
          </a:bodyPr>
          <a:lstStyle/>
          <a:p>
            <a:pPr algn="just" eaLnBrk="1" fontAlgn="auto" hangingPunct="1">
              <a:spcAft>
                <a:spcPts val="0"/>
              </a:spcAft>
              <a:buFontTx/>
              <a:buNone/>
              <a:defRPr/>
            </a:pPr>
            <a:r>
              <a:rPr lang="pt-BR" sz="2400" dirty="0">
                <a:solidFill>
                  <a:schemeClr val="tx2"/>
                </a:solidFill>
                <a:effectLst>
                  <a:outerShdw blurRad="38100" dist="38100" dir="2700000" algn="tl">
                    <a:srgbClr val="C0C0C0"/>
                  </a:outerShdw>
                </a:effectLst>
                <a:latin typeface="Comic Sans MS" pitchFamily="66" charset="0"/>
                <a:ea typeface="+mn-ea"/>
                <a:cs typeface="+mn-cs"/>
              </a:rPr>
              <a:t>	</a:t>
            </a:r>
          </a:p>
          <a:p>
            <a:pPr algn="just" eaLnBrk="1" fontAlgn="auto" hangingPunct="1">
              <a:spcAft>
                <a:spcPts val="0"/>
              </a:spcAft>
              <a:buFont typeface="Arial" pitchFamily="34" charset="0"/>
              <a:buNone/>
              <a:defRPr/>
            </a:pPr>
            <a:r>
              <a:rPr lang="pt-BR" sz="2400" dirty="0" smtClean="0">
                <a:solidFill>
                  <a:schemeClr val="tx2"/>
                </a:solidFill>
                <a:effectLst>
                  <a:outerShdw blurRad="38100" dist="38100" dir="2700000" algn="tl">
                    <a:srgbClr val="C0C0C0"/>
                  </a:outerShdw>
                </a:effectLst>
                <a:latin typeface="Comic Sans MS" pitchFamily="66" charset="0"/>
                <a:ea typeface="+mn-ea"/>
                <a:cs typeface="+mn-cs"/>
              </a:rPr>
              <a:t>	</a:t>
            </a:r>
            <a:r>
              <a:rPr lang="pt-BR" sz="2800" dirty="0" smtClean="0">
                <a:ea typeface="+mn-ea"/>
                <a:cs typeface="+mn-cs"/>
              </a:rPr>
              <a:t>Arquivos </a:t>
            </a:r>
            <a:r>
              <a:rPr lang="pt-BR" sz="2800" b="1" dirty="0" smtClean="0">
                <a:ea typeface="+mn-ea"/>
                <a:cs typeface="+mn-cs"/>
              </a:rPr>
              <a:t>originários de uma instituição </a:t>
            </a:r>
            <a:r>
              <a:rPr lang="pt-BR" sz="2800" dirty="0" smtClean="0">
                <a:ea typeface="+mn-ea"/>
                <a:cs typeface="+mn-cs"/>
              </a:rPr>
              <a:t>ou de uma pessoa devem manter a respectiva </a:t>
            </a:r>
            <a:r>
              <a:rPr lang="pt-BR" sz="2800" b="1" dirty="0" smtClean="0">
                <a:ea typeface="+mn-ea"/>
                <a:cs typeface="+mn-cs"/>
              </a:rPr>
              <a:t>individualidade</a:t>
            </a:r>
            <a:r>
              <a:rPr lang="pt-BR" sz="2800" dirty="0" smtClean="0">
                <a:ea typeface="+mn-ea"/>
                <a:cs typeface="+mn-cs"/>
              </a:rPr>
              <a:t>, dentro de seu </a:t>
            </a:r>
            <a:r>
              <a:rPr lang="pt-BR" sz="2800" b="1" dirty="0" smtClean="0">
                <a:ea typeface="+mn-ea"/>
                <a:cs typeface="+mn-cs"/>
              </a:rPr>
              <a:t>contexto orgânico</a:t>
            </a:r>
            <a:r>
              <a:rPr lang="pt-BR" sz="2800" dirty="0" smtClean="0">
                <a:ea typeface="+mn-ea"/>
                <a:cs typeface="+mn-cs"/>
              </a:rPr>
              <a:t> de produção, não devendo ser mesclados a outros de origem distinta.</a:t>
            </a:r>
          </a:p>
          <a:p>
            <a:pPr algn="just" eaLnBrk="1" fontAlgn="auto" hangingPunct="1">
              <a:spcAft>
                <a:spcPts val="0"/>
              </a:spcAft>
              <a:buFontTx/>
              <a:buNone/>
              <a:defRPr/>
            </a:pPr>
            <a:endParaRPr lang="pt-BR" sz="2400" dirty="0">
              <a:solidFill>
                <a:schemeClr val="tx2"/>
              </a:solidFill>
              <a:effectLst>
                <a:outerShdw blurRad="38100" dist="38100" dir="2700000" algn="tl">
                  <a:srgbClr val="C0C0C0"/>
                </a:outerShdw>
              </a:effectLst>
              <a:latin typeface="Comic Sans MS" pitchFamily="66" charset="0"/>
              <a:ea typeface="+mn-ea"/>
              <a:cs typeface="+mn-cs"/>
            </a:endParaRPr>
          </a:p>
        </p:txBody>
      </p:sp>
      <p:sp>
        <p:nvSpPr>
          <p:cNvPr id="5" name="Espaço Reservado para Número de Slide 5"/>
          <p:cNvSpPr>
            <a:spLocks noGrp="1"/>
          </p:cNvSpPr>
          <p:nvPr>
            <p:ph type="sldNum" sz="quarter" idx="12"/>
          </p:nvPr>
        </p:nvSpPr>
        <p:spPr/>
        <p:txBody>
          <a:bodyPr/>
          <a:lstStyle/>
          <a:p>
            <a:pPr>
              <a:defRPr/>
            </a:pPr>
            <a:fld id="{9B3B980A-83FA-4B4F-B835-884CA619F893}" type="slidenum">
              <a:rPr lang="pt-BR"/>
              <a:pPr>
                <a:defRPr/>
              </a:pPr>
              <a:t>9</a:t>
            </a:fld>
            <a:endParaRPr lang="pt-BR"/>
          </a:p>
        </p:txBody>
      </p:sp>
      <p:sp>
        <p:nvSpPr>
          <p:cNvPr id="2" name="Retângulo de cantos arredondados 1"/>
          <p:cNvSpPr/>
          <p:nvPr/>
        </p:nvSpPr>
        <p:spPr>
          <a:xfrm>
            <a:off x="1042988" y="4904510"/>
            <a:ext cx="7483495" cy="1877290"/>
          </a:xfrm>
          <a:prstGeom prst="round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pt-BR" sz="2400" b="1" dirty="0"/>
              <a:t>Aplicação:</a:t>
            </a:r>
          </a:p>
          <a:p>
            <a:pPr algn="ctr"/>
            <a:r>
              <a:rPr lang="pt-BR" sz="1600" dirty="0"/>
              <a:t>Autenticidade é a manutenção da integridade do fundo de arquivo. Desde que se entenda que a Imparcialidade diz respeito à verdade administrativa dos documentos, ou seja, ao fato de os documentos constituírem-se num reflexo fiel das atividades desenvolvidas, vê-se que a Autenticidade depende da manutenção dessa Imparcialidade.</a:t>
            </a:r>
          </a:p>
        </p:txBody>
      </p:sp>
      <p:sp>
        <p:nvSpPr>
          <p:cNvPr id="3" name="Rectangle 2"/>
          <p:cNvSpPr/>
          <p:nvPr/>
        </p:nvSpPr>
        <p:spPr>
          <a:xfrm rot="20008736">
            <a:off x="2751667" y="2296583"/>
            <a:ext cx="3619500" cy="16721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Respeito</a:t>
            </a:r>
            <a:r>
              <a:rPr lang="en-US" dirty="0" smtClean="0"/>
              <a:t> aos </a:t>
            </a:r>
            <a:r>
              <a:rPr lang="en-US" dirty="0" err="1" smtClean="0"/>
              <a:t>fundos</a:t>
            </a:r>
            <a:r>
              <a:rPr lang="en-US" dirty="0" smtClean="0"/>
              <a:t>!</a:t>
            </a:r>
            <a:endParaRPr lang="en-US" dirty="0"/>
          </a:p>
        </p:txBody>
      </p:sp>
    </p:spTree>
    <p:extLst>
      <p:ext uri="{BB962C8B-B14F-4D97-AF65-F5344CB8AC3E}">
        <p14:creationId xmlns:p14="http://schemas.microsoft.com/office/powerpoint/2010/main" xmlns="" val="496477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pice">
  <a:themeElements>
    <a:clrScheme name="Fundição">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Áp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p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1597</TotalTime>
  <Words>1555</Words>
  <Application>Microsoft Office PowerPoint</Application>
  <PresentationFormat>Apresentação na tela (4:3)</PresentationFormat>
  <Paragraphs>135</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Ápice</vt:lpstr>
      <vt:lpstr>                  Aula 3 – Princípios Arquivísticos</vt:lpstr>
      <vt:lpstr>Conceitos Fundamentais de Arquivologia </vt:lpstr>
      <vt:lpstr>Conceitos Fundamentais de Arquivologia </vt:lpstr>
      <vt:lpstr>Slide 4</vt:lpstr>
      <vt:lpstr>Slide 5</vt:lpstr>
      <vt:lpstr>Características dos Arquivos</vt:lpstr>
      <vt:lpstr>Slide 7</vt:lpstr>
      <vt:lpstr>Princípios Arquivísticos </vt:lpstr>
      <vt:lpstr>Princípio da Proveniência </vt:lpstr>
      <vt:lpstr>Princípio da Proveniência</vt:lpstr>
      <vt:lpstr>Princípio da Proveniência</vt:lpstr>
      <vt:lpstr>Princípio da Proveniência</vt:lpstr>
      <vt:lpstr>Princípio da Proveniência</vt:lpstr>
      <vt:lpstr>Princípio da Proveniência</vt:lpstr>
      <vt:lpstr>Princípio da Proveniência</vt:lpstr>
      <vt:lpstr>Princípio da Proveniência</vt:lpstr>
      <vt:lpstr>Princípio da Proveniência</vt:lpstr>
      <vt:lpstr>Princípio da Organicidade </vt:lpstr>
      <vt:lpstr>Slide 19</vt:lpstr>
      <vt:lpstr>Slide 20</vt:lpstr>
      <vt:lpstr>Princípio da Unicidade </vt:lpstr>
      <vt:lpstr>Princípio da Indivisibilidade ou integridade </vt:lpstr>
      <vt:lpstr>Princípio da Cumulatividade</vt:lpstr>
      <vt:lpstr>Princípio da Ordem Original</vt:lpstr>
      <vt:lpstr>Princípio da Territorialidade</vt:lpstr>
      <vt:lpstr>Slide 26</vt:lpstr>
      <vt:lpstr>Slide 27</vt:lpstr>
      <vt:lpstr>Princípio da Pertinência</vt:lpstr>
      <vt:lpstr>Cada arquivo é único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Cibele A. C. Marques dos Santos</dc:creator>
  <cp:lastModifiedBy>Cibele</cp:lastModifiedBy>
  <cp:revision>101</cp:revision>
  <dcterms:modified xsi:type="dcterms:W3CDTF">2018-03-16T21:42:53Z</dcterms:modified>
</cp:coreProperties>
</file>